
<file path=[Content_Types].xml><?xml version="1.0" encoding="utf-8"?>
<Types xmlns="http://schemas.openxmlformats.org/package/2006/content-types">
  <Default Extension="png" ContentType="image/png"/>
  <Default Extension="jpe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74" r:id="rId2"/>
    <p:sldId id="319" r:id="rId3"/>
    <p:sldId id="322" r:id="rId4"/>
    <p:sldId id="323" r:id="rId5"/>
    <p:sldId id="257" r:id="rId6"/>
    <p:sldId id="263" r:id="rId7"/>
    <p:sldId id="261" r:id="rId8"/>
    <p:sldId id="260" r:id="rId9"/>
    <p:sldId id="262" r:id="rId10"/>
    <p:sldId id="264" r:id="rId11"/>
    <p:sldId id="258" r:id="rId12"/>
    <p:sldId id="265" r:id="rId13"/>
    <p:sldId id="266" r:id="rId14"/>
    <p:sldId id="267" r:id="rId15"/>
    <p:sldId id="268" r:id="rId16"/>
    <p:sldId id="271" r:id="rId17"/>
    <p:sldId id="269" r:id="rId18"/>
    <p:sldId id="272" r:id="rId19"/>
    <p:sldId id="270" r:id="rId20"/>
    <p:sldId id="273" r:id="rId21"/>
    <p:sldId id="275" r:id="rId22"/>
    <p:sldId id="276" r:id="rId23"/>
    <p:sldId id="277" r:id="rId24"/>
    <p:sldId id="280" r:id="rId25"/>
    <p:sldId id="282" r:id="rId26"/>
    <p:sldId id="279" r:id="rId27"/>
    <p:sldId id="296" r:id="rId28"/>
    <p:sldId id="281" r:id="rId29"/>
    <p:sldId id="301" r:id="rId30"/>
    <p:sldId id="302" r:id="rId31"/>
    <p:sldId id="304" r:id="rId32"/>
    <p:sldId id="285" r:id="rId33"/>
    <p:sldId id="286" r:id="rId34"/>
    <p:sldId id="305" r:id="rId35"/>
    <p:sldId id="306" r:id="rId36"/>
    <p:sldId id="283" r:id="rId37"/>
    <p:sldId id="291" r:id="rId38"/>
    <p:sldId id="308" r:id="rId39"/>
    <p:sldId id="307" r:id="rId40"/>
    <p:sldId id="310" r:id="rId41"/>
    <p:sldId id="289" r:id="rId42"/>
    <p:sldId id="324" r:id="rId43"/>
    <p:sldId id="337" r:id="rId44"/>
    <p:sldId id="290" r:id="rId45"/>
    <p:sldId id="288" r:id="rId46"/>
    <p:sldId id="311" r:id="rId47"/>
    <p:sldId id="287" r:id="rId48"/>
    <p:sldId id="278" r:id="rId49"/>
    <p:sldId id="313" r:id="rId50"/>
    <p:sldId id="314" r:id="rId51"/>
    <p:sldId id="284" r:id="rId52"/>
    <p:sldId id="316" r:id="rId53"/>
    <p:sldId id="295" r:id="rId54"/>
    <p:sldId id="312" r:id="rId55"/>
    <p:sldId id="317" r:id="rId56"/>
    <p:sldId id="325" r:id="rId57"/>
    <p:sldId id="326" r:id="rId58"/>
    <p:sldId id="331" r:id="rId59"/>
    <p:sldId id="332" r:id="rId60"/>
    <p:sldId id="333" r:id="rId61"/>
    <p:sldId id="334" r:id="rId62"/>
    <p:sldId id="335" r:id="rId63"/>
    <p:sldId id="338" r:id="rId6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14" y="57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2EDEA-2E0D-417D-A077-B78CF363281B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9ABB7-55A3-42C8-840E-26C5C5BB688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621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DISTRACTOR.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703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Conocimiento de las abreviaturas de las diferentes</a:t>
            </a:r>
            <a:r>
              <a:rPr lang="es-MX" baseline="0" dirty="0" smtClean="0"/>
              <a:t> caras de las piezas dentales.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0100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Conocimiento de los ángulos diedros y triedros de las piezas dentales anteriores y posteriores.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9003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Dimensión</a:t>
            </a:r>
            <a:r>
              <a:rPr lang="es-MX" baseline="0" dirty="0" smtClean="0"/>
              <a:t> </a:t>
            </a:r>
            <a:r>
              <a:rPr lang="es-MX" dirty="0" smtClean="0"/>
              <a:t> de los dientes altura o longitud : </a:t>
            </a:r>
            <a:r>
              <a:rPr lang="es-MX" dirty="0" err="1" smtClean="0"/>
              <a:t>cervicoincisal</a:t>
            </a:r>
            <a:r>
              <a:rPr lang="es-MX" baseline="0" dirty="0" smtClean="0"/>
              <a:t> y </a:t>
            </a:r>
            <a:r>
              <a:rPr lang="es-MX" baseline="0" dirty="0" err="1" smtClean="0"/>
              <a:t>cervicooclusal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5536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Dimensión</a:t>
            </a:r>
            <a:r>
              <a:rPr lang="es-MX" baseline="0" dirty="0" smtClean="0"/>
              <a:t> </a:t>
            </a:r>
            <a:r>
              <a:rPr lang="es-MX" dirty="0" smtClean="0"/>
              <a:t> de los dientes referente</a:t>
            </a:r>
            <a:r>
              <a:rPr lang="es-MX" baseline="0" dirty="0" smtClean="0"/>
              <a:t> a su anchura: </a:t>
            </a:r>
            <a:r>
              <a:rPr lang="es-MX" baseline="0" dirty="0" err="1" smtClean="0"/>
              <a:t>mesiodistal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6146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Dimensión</a:t>
            </a:r>
            <a:r>
              <a:rPr lang="es-MX" baseline="0" dirty="0" smtClean="0"/>
              <a:t> </a:t>
            </a:r>
            <a:r>
              <a:rPr lang="es-MX" dirty="0" smtClean="0"/>
              <a:t> de los dientes referente a su grosor:</a:t>
            </a:r>
            <a:r>
              <a:rPr lang="es-MX" baseline="0" dirty="0" smtClean="0"/>
              <a:t> diámetro </a:t>
            </a:r>
            <a:r>
              <a:rPr lang="es-MX" baseline="0" dirty="0" err="1" smtClean="0"/>
              <a:t>labiolingual</a:t>
            </a:r>
            <a:r>
              <a:rPr lang="es-MX" baseline="0" dirty="0" smtClean="0"/>
              <a:t> o </a:t>
            </a:r>
            <a:r>
              <a:rPr lang="es-MX" baseline="0" dirty="0" err="1" smtClean="0"/>
              <a:t>bucolingual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9821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de los tercios cervical, medio e incisal que presenta una pieza dental anterior.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0680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Estudio de los tercios cervical, medio y </a:t>
            </a:r>
            <a:r>
              <a:rPr lang="es-MX" dirty="0" err="1" smtClean="0"/>
              <a:t>oclusal</a:t>
            </a:r>
            <a:r>
              <a:rPr lang="es-MX" dirty="0" smtClean="0"/>
              <a:t> que presenta una pieza dental</a:t>
            </a:r>
            <a:r>
              <a:rPr lang="es-MX" baseline="0" dirty="0" smtClean="0"/>
              <a:t> posterior.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1005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Estudio de los tercios mesial, medio y</a:t>
            </a:r>
            <a:r>
              <a:rPr lang="es-MX" baseline="0" dirty="0" smtClean="0"/>
              <a:t> distal</a:t>
            </a:r>
            <a:r>
              <a:rPr lang="es-MX" dirty="0" smtClean="0"/>
              <a:t> que presenta una pieza dental.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8515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Conocimiento</a:t>
            </a:r>
            <a:r>
              <a:rPr lang="es-MX" baseline="0" dirty="0" smtClean="0"/>
              <a:t> d</a:t>
            </a:r>
            <a:r>
              <a:rPr lang="es-MX" dirty="0" smtClean="0"/>
              <a:t>e los tercios labial, medio y lingual que presenta una pieza dental</a:t>
            </a:r>
            <a:r>
              <a:rPr lang="es-MX" baseline="0" dirty="0" smtClean="0"/>
              <a:t> anterior.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44562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Conocimiento</a:t>
            </a:r>
            <a:r>
              <a:rPr lang="es-MX" baseline="0" dirty="0" smtClean="0"/>
              <a:t> d</a:t>
            </a:r>
            <a:r>
              <a:rPr lang="es-MX" dirty="0" smtClean="0"/>
              <a:t>e los tercios bucal, medio y lingual que presenta una pieza dental</a:t>
            </a:r>
            <a:r>
              <a:rPr lang="es-MX" baseline="0" dirty="0" smtClean="0"/>
              <a:t> posterior.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6316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PORTADA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31206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de los ángulos</a:t>
            </a:r>
            <a:r>
              <a:rPr lang="es-MX" baseline="0" dirty="0" smtClean="0"/>
              <a:t> diedros que presentan las piezas dentales anteriores.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9539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Estudio de los ángulos</a:t>
            </a:r>
            <a:r>
              <a:rPr lang="es-MX" baseline="0" dirty="0" smtClean="0"/>
              <a:t> diedros que presentan las piezas dentales posteriores.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9775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Estudio de los ángulos</a:t>
            </a:r>
            <a:r>
              <a:rPr lang="es-MX" baseline="0" dirty="0" smtClean="0"/>
              <a:t> triedros que presentan las piezas dentales anteriores.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9002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Estudio de los ángulos</a:t>
            </a:r>
            <a:r>
              <a:rPr lang="es-MX" baseline="0" dirty="0" smtClean="0"/>
              <a:t> triedros que presentan las piezas dentales posteriores.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9734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temporales.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7059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temporales.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41718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temporales.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13608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temporales. Casos clínicos.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92906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Permanentes.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503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Permanentes.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9506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Objetivo del 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,</a:t>
            </a:r>
            <a:r>
              <a:rPr lang="es-MX" baseline="0" dirty="0" smtClean="0"/>
              <a:t>  referente al tema de  terminología dental.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8201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Permanentes.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95497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Primer sistema</a:t>
            </a:r>
            <a:r>
              <a:rPr lang="es-MX" baseline="0" dirty="0" smtClean="0"/>
              <a:t> para dientes Permanentes.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13985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Temporales.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00664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Temporales.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52040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5269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Temporales. Casos clínicos.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63683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Permanentes.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74448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Permanentes.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31363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Permanentes.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93457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Permanentes. Ejemplos.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0599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Objetivo del material solo visión </a:t>
            </a:r>
            <a:r>
              <a:rPr lang="es-MX" dirty="0" err="1" smtClean="0"/>
              <a:t>proyectable</a:t>
            </a:r>
            <a:r>
              <a:rPr lang="es-MX" dirty="0" smtClean="0"/>
              <a:t>,</a:t>
            </a:r>
            <a:r>
              <a:rPr lang="es-MX" baseline="0" dirty="0" smtClean="0"/>
              <a:t>  referente  al tema de  terminología dental.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9F60-686C-4DA5-B662-8BDC1733C60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03887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Permanentes. Casos clínicos.</a:t>
            </a:r>
            <a:endParaRPr lang="es-MX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42917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Tercer</a:t>
            </a:r>
            <a:r>
              <a:rPr lang="es-MX" baseline="0" dirty="0" smtClean="0"/>
              <a:t> </a:t>
            </a:r>
            <a:r>
              <a:rPr lang="es-MX" dirty="0" smtClean="0"/>
              <a:t>sistema</a:t>
            </a:r>
            <a:r>
              <a:rPr lang="es-MX" baseline="0" dirty="0" smtClean="0"/>
              <a:t> para dientes Temporales.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7432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Tercer</a:t>
            </a:r>
            <a:r>
              <a:rPr lang="es-MX" baseline="0" dirty="0" smtClean="0"/>
              <a:t> </a:t>
            </a:r>
            <a:r>
              <a:rPr lang="es-MX" dirty="0" smtClean="0"/>
              <a:t>sistema</a:t>
            </a:r>
            <a:r>
              <a:rPr lang="es-MX" baseline="0" dirty="0" smtClean="0"/>
              <a:t> para dientes Temporales.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7238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 Segundo sistema</a:t>
            </a:r>
            <a:r>
              <a:rPr lang="es-MX" baseline="0" dirty="0" smtClean="0"/>
              <a:t> para dientes Temporales. Casos clínicos.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11202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407865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 Ejemplos.</a:t>
            </a:r>
            <a:endParaRPr lang="es-MX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2996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 Ejemplos.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79567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 Cuadrantes.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680113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64527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dientes  permanentes. Casos clínicos.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55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de las caras que presenta una pieza dental anterior o posterior.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84855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733925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Ejemplos.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047937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Ejemplos.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32190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Cuadrantes.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06270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Ejercicios.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4105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Sistemas de registro de las piezas dentales:</a:t>
            </a:r>
            <a:r>
              <a:rPr lang="es-MX" baseline="0" dirty="0" smtClean="0"/>
              <a:t> Cuarto  </a:t>
            </a:r>
            <a:r>
              <a:rPr lang="es-MX" dirty="0" smtClean="0"/>
              <a:t>sistema</a:t>
            </a:r>
            <a:r>
              <a:rPr lang="es-MX" baseline="0" dirty="0" smtClean="0"/>
              <a:t> F.D.I. para </a:t>
            </a:r>
            <a:r>
              <a:rPr lang="es-MX" baseline="0" dirty="0" err="1" smtClean="0"/>
              <a:t>dientesTemporales</a:t>
            </a:r>
            <a:r>
              <a:rPr lang="es-MX" baseline="0" dirty="0" smtClean="0"/>
              <a:t>. Casos clínicos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09232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Preguntas.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BDB3-E9FA-4678-A203-B72FAA3F6C74}" type="slidenum">
              <a:rPr lang="es-MX" smtClean="0"/>
              <a:t>56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057031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Bibliografía.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662889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Guía de diapositivas.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6729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</a:t>
            </a:r>
            <a:r>
              <a:rPr lang="es-MX" dirty="0" smtClean="0"/>
              <a:t>de diapositivas.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59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51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de</a:t>
            </a:r>
            <a:r>
              <a:rPr lang="es-MX" baseline="0" dirty="0" smtClean="0"/>
              <a:t> la cara labial o bucal de las piezas dentales anteriores y posteriores.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07301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</a:t>
            </a:r>
            <a:r>
              <a:rPr lang="es-MX" dirty="0" smtClean="0"/>
              <a:t>de diapositivas.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60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504631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</a:t>
            </a:r>
            <a:r>
              <a:rPr lang="es-MX" dirty="0" smtClean="0"/>
              <a:t>de diapositivas.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61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5036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Guía </a:t>
            </a:r>
            <a:r>
              <a:rPr lang="es-MX" dirty="0" smtClean="0"/>
              <a:t>de diapositivas.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62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5822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 de conocer la cara lingual en las piezas dentales.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6029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 de las</a:t>
            </a:r>
            <a:r>
              <a:rPr lang="es-MX" baseline="0" dirty="0" smtClean="0"/>
              <a:t> </a:t>
            </a:r>
            <a:r>
              <a:rPr lang="es-MX" dirty="0" smtClean="0"/>
              <a:t>caras proximales: mesial y distal de las piezas dentales anteriores y posteriores.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4330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Estudio</a:t>
            </a:r>
            <a:r>
              <a:rPr lang="es-MX" baseline="0" dirty="0" smtClean="0"/>
              <a:t> de la  cara incisal y </a:t>
            </a:r>
            <a:r>
              <a:rPr lang="es-MX" baseline="0" dirty="0" err="1" smtClean="0"/>
              <a:t>oclusal</a:t>
            </a:r>
            <a:r>
              <a:rPr lang="es-MX" baseline="0" dirty="0" smtClean="0"/>
              <a:t> de las piezas dentales.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ABB7-55A3-42C8-840E-26C5C5BB6884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084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0953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02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4560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103632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C3684-D0A9-4E0B-8D52-0B48628674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377762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08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829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1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025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192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968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567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200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263F9-E53F-44D7-A1D1-24677791EA4E}" type="datetimeFigureOut">
              <a:rPr lang="es-MX" smtClean="0"/>
              <a:t>25/09/2019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5736A-824A-4FFB-88E4-5D7FFD1537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38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4" y="0"/>
            <a:ext cx="12213668" cy="6858000"/>
          </a:xfrm>
        </p:spPr>
      </p:pic>
    </p:spTree>
    <p:extLst>
      <p:ext uri="{BB962C8B-B14F-4D97-AF65-F5344CB8AC3E}">
        <p14:creationId xmlns:p14="http://schemas.microsoft.com/office/powerpoint/2010/main" val="990994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6201"/>
            <a:ext cx="10515600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000639"/>
              </p:ext>
            </p:extLst>
          </p:nvPr>
        </p:nvGraphicFramePr>
        <p:xfrm>
          <a:off x="1438276" y="647700"/>
          <a:ext cx="9677400" cy="5924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1384"/>
                <a:gridCol w="1286340"/>
                <a:gridCol w="3482062"/>
                <a:gridCol w="1617614"/>
              </a:tblGrid>
              <a:tr h="17642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DIENTES ANTERIORES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ABREV.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DIENTES POSTERIORES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ABREV.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labial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La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bucal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Bu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lingual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Li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lingual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Li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mesial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mesial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distal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distal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1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Cara incisal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Cara </a:t>
                      </a:r>
                      <a:r>
                        <a:rPr lang="es-MX" sz="1200" dirty="0" err="1">
                          <a:effectLst/>
                        </a:rPr>
                        <a:t>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5210581" y="365125"/>
            <a:ext cx="2373626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ABREVIATURAS.</a:t>
            </a:r>
            <a:endParaRPr kumimoji="0" lang="es-MX" altLang="es-MX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374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577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5691188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>
                <a:solidFill>
                  <a:srgbClr val="FFC000"/>
                </a:solidFill>
              </a:rPr>
              <a:t>Se pueden combinar estos términos para denotar dos o más superficies, y  para indicar la dirección de una superficie a otra.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rgbClr val="FFC000"/>
                </a:solidFill>
              </a:rPr>
              <a:t>Los </a:t>
            </a:r>
            <a:r>
              <a:rPr lang="es-MX" sz="2400" dirty="0">
                <a:solidFill>
                  <a:srgbClr val="FFC000"/>
                </a:solidFill>
              </a:rPr>
              <a:t>términos que entran en una combinación cambian su terminación en </a:t>
            </a:r>
            <a:r>
              <a:rPr lang="es-MX" sz="2400" b="1" dirty="0">
                <a:solidFill>
                  <a:srgbClr val="FFC000"/>
                </a:solidFill>
              </a:rPr>
              <a:t>“O”</a:t>
            </a:r>
            <a:r>
              <a:rPr lang="es-MX" sz="2400" dirty="0">
                <a:solidFill>
                  <a:srgbClr val="FFC000"/>
                </a:solidFill>
              </a:rPr>
              <a:t> unitiva. Pueden usarse abreviaturas para representar estos términos así: </a:t>
            </a:r>
          </a:p>
          <a:p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449270"/>
              </p:ext>
            </p:extLst>
          </p:nvPr>
        </p:nvGraphicFramePr>
        <p:xfrm>
          <a:off x="2419351" y="2028826"/>
          <a:ext cx="7648574" cy="4803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8472"/>
                <a:gridCol w="3079296"/>
                <a:gridCol w="1320806"/>
              </a:tblGrid>
              <a:tr h="326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Mesial</a:t>
                      </a:r>
                      <a:r>
                        <a:rPr lang="es-MX" sz="1200" dirty="0">
                          <a:effectLst/>
                        </a:rPr>
                        <a:t> y </a:t>
                      </a:r>
                      <a:r>
                        <a:rPr lang="es-MX" sz="1200" dirty="0" err="1">
                          <a:effectLst/>
                        </a:rPr>
                        <a:t>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Mesiooclusal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MO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Distal y oclusal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Distooclusal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DO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44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Labial y lingual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Labiolingual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LaLi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Bucal y lingual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Bucolingual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BuLi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Cervical y oclusal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Cervicooclusal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CO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1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Mesial e incisal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Mesioincisal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MI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94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Mesial</a:t>
                      </a:r>
                      <a:r>
                        <a:rPr lang="es-MX" sz="1200" dirty="0">
                          <a:effectLst/>
                        </a:rPr>
                        <a:t>, bucal y </a:t>
                      </a:r>
                      <a:r>
                        <a:rPr lang="es-MX" sz="1200" dirty="0" err="1">
                          <a:effectLst/>
                        </a:rPr>
                        <a:t>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Mesiobucooclusal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MBuO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94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Distal, lingual e </a:t>
                      </a:r>
                      <a:r>
                        <a:rPr lang="es-MX" sz="1200" dirty="0" err="1">
                          <a:effectLst/>
                        </a:rPr>
                        <a:t>incisal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Distolinguoincisal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DLil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94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Mesial</a:t>
                      </a:r>
                      <a:r>
                        <a:rPr lang="es-MX" sz="1200" dirty="0">
                          <a:effectLst/>
                        </a:rPr>
                        <a:t>, labial e </a:t>
                      </a:r>
                      <a:r>
                        <a:rPr lang="es-MX" sz="1200" dirty="0" err="1">
                          <a:effectLst/>
                        </a:rPr>
                        <a:t>incisal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Mesiolabioincisal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MLal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94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Distal, lingual y oclusal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Distolinguooclusal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DLiO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915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0006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00064"/>
            <a:ext cx="10515600" cy="5676899"/>
          </a:xfrm>
        </p:spPr>
        <p:txBody>
          <a:bodyPr/>
          <a:lstStyle/>
          <a:p>
            <a:pPr marL="0" indent="0">
              <a:buNone/>
            </a:pPr>
            <a:r>
              <a:rPr lang="es-MX" sz="2400" b="1" dirty="0">
                <a:solidFill>
                  <a:srgbClr val="92D050"/>
                </a:solidFill>
              </a:rPr>
              <a:t>CADA</a:t>
            </a:r>
            <a:r>
              <a:rPr lang="es-MX" sz="2400" dirty="0">
                <a:solidFill>
                  <a:srgbClr val="92D050"/>
                </a:solidFill>
              </a:rPr>
              <a:t> </a:t>
            </a:r>
            <a:r>
              <a:rPr lang="es-MX" sz="2400" b="1" dirty="0">
                <a:solidFill>
                  <a:srgbClr val="92D050"/>
                </a:solidFill>
              </a:rPr>
              <a:t>DIENTE TIENE TRES DIMENSIONES</a:t>
            </a:r>
            <a:r>
              <a:rPr lang="es-MX" sz="2400" dirty="0">
                <a:solidFill>
                  <a:srgbClr val="92D050"/>
                </a:solidFill>
              </a:rPr>
              <a:t> QUE SON: </a:t>
            </a: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bg1"/>
                </a:solidFill>
              </a:rPr>
              <a:t>ALTURA </a:t>
            </a:r>
            <a:r>
              <a:rPr lang="es-MX" b="1" dirty="0">
                <a:solidFill>
                  <a:schemeClr val="bg1"/>
                </a:solidFill>
              </a:rPr>
              <a:t>O LONGITUD</a:t>
            </a:r>
            <a:r>
              <a:rPr lang="es-MX" dirty="0">
                <a:solidFill>
                  <a:schemeClr val="bg1"/>
                </a:solidFill>
              </a:rPr>
              <a:t>.- Se mide desde la línea cervical hasta la cara </a:t>
            </a:r>
            <a:r>
              <a:rPr lang="es-MX" dirty="0" err="1">
                <a:solidFill>
                  <a:schemeClr val="bg1"/>
                </a:solidFill>
              </a:rPr>
              <a:t>incisal</a:t>
            </a:r>
            <a:r>
              <a:rPr lang="es-MX" dirty="0">
                <a:solidFill>
                  <a:schemeClr val="bg1"/>
                </a:solidFill>
              </a:rPr>
              <a:t> en dientes anteriores y hasta la cara </a:t>
            </a:r>
            <a:r>
              <a:rPr lang="es-MX" dirty="0" err="1">
                <a:solidFill>
                  <a:schemeClr val="bg1"/>
                </a:solidFill>
              </a:rPr>
              <a:t>oclusal</a:t>
            </a:r>
            <a:r>
              <a:rPr lang="es-MX" dirty="0">
                <a:solidFill>
                  <a:schemeClr val="bg1"/>
                </a:solidFill>
              </a:rPr>
              <a:t> en los dientes posteriores, por lo cual se denomina </a:t>
            </a:r>
            <a:r>
              <a:rPr lang="es-MX" b="1" dirty="0">
                <a:solidFill>
                  <a:schemeClr val="bg1"/>
                </a:solidFill>
              </a:rPr>
              <a:t>diámetro </a:t>
            </a:r>
            <a:r>
              <a:rPr lang="es-MX" b="1" dirty="0" err="1">
                <a:solidFill>
                  <a:schemeClr val="bg1"/>
                </a:solidFill>
              </a:rPr>
              <a:t>cervicoincisal</a:t>
            </a:r>
            <a:r>
              <a:rPr lang="es-MX" b="1" dirty="0">
                <a:solidFill>
                  <a:schemeClr val="bg1"/>
                </a:solidFill>
              </a:rPr>
              <a:t> o </a:t>
            </a:r>
            <a:r>
              <a:rPr lang="es-MX" b="1" dirty="0" err="1">
                <a:solidFill>
                  <a:schemeClr val="bg1"/>
                </a:solidFill>
              </a:rPr>
              <a:t>cervicooclusal</a:t>
            </a:r>
            <a:r>
              <a:rPr lang="es-MX" dirty="0">
                <a:solidFill>
                  <a:schemeClr val="bg1"/>
                </a:solidFill>
              </a:rPr>
              <a:t> respectivamente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C:\Documents and Settings\HP_Administrator\My Documents\My Pictures\imagesCADGE2WY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4" y="2724150"/>
            <a:ext cx="5695952" cy="4133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Conector recto de flecha 9"/>
          <p:cNvCxnSpPr/>
          <p:nvPr/>
        </p:nvCxnSpPr>
        <p:spPr>
          <a:xfrm>
            <a:off x="4667250" y="4791075"/>
            <a:ext cx="9526" cy="95488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6477000" y="3943350"/>
            <a:ext cx="9525" cy="101917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344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33400"/>
            <a:ext cx="10515600" cy="5643563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b="1" dirty="0">
                <a:solidFill>
                  <a:srgbClr val="00B0F0"/>
                </a:solidFill>
              </a:rPr>
              <a:t>ANCHURA</a:t>
            </a:r>
            <a:r>
              <a:rPr lang="es-MX" sz="3600" dirty="0">
                <a:solidFill>
                  <a:srgbClr val="00B0F0"/>
                </a:solidFill>
              </a:rPr>
              <a:t>.- Se mide de cara </a:t>
            </a:r>
            <a:r>
              <a:rPr lang="es-MX" sz="3600" dirty="0" err="1">
                <a:solidFill>
                  <a:srgbClr val="00B0F0"/>
                </a:solidFill>
              </a:rPr>
              <a:t>mesial</a:t>
            </a:r>
            <a:r>
              <a:rPr lang="es-MX" sz="3600" dirty="0">
                <a:solidFill>
                  <a:srgbClr val="00B0F0"/>
                </a:solidFill>
              </a:rPr>
              <a:t> a cara distal ya sea en dientes anteriores o posteriores, y se denomina</a:t>
            </a:r>
            <a:r>
              <a:rPr lang="es-MX" sz="3600" b="1" dirty="0">
                <a:solidFill>
                  <a:srgbClr val="00B0F0"/>
                </a:solidFill>
              </a:rPr>
              <a:t> diámetro </a:t>
            </a:r>
            <a:r>
              <a:rPr lang="es-MX" sz="3600" b="1" dirty="0" err="1">
                <a:solidFill>
                  <a:srgbClr val="00B0F0"/>
                </a:solidFill>
              </a:rPr>
              <a:t>mesiodistal</a:t>
            </a:r>
            <a:r>
              <a:rPr lang="es-MX" sz="3600" dirty="0">
                <a:solidFill>
                  <a:srgbClr val="00B0F0"/>
                </a:solidFill>
              </a:rPr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C:\Documents and Settings\HP_Administrator\My Documents\My Pictures\imagesCAE42CGX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2290763"/>
            <a:ext cx="7067550" cy="441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ector recto de flecha 5"/>
          <p:cNvCxnSpPr/>
          <p:nvPr/>
        </p:nvCxnSpPr>
        <p:spPr>
          <a:xfrm flipH="1" flipV="1">
            <a:off x="6991350" y="4095751"/>
            <a:ext cx="1123950" cy="1904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4210050" y="5410200"/>
            <a:ext cx="1171575" cy="8572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689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4293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1950" y="642937"/>
            <a:ext cx="11544300" cy="5534025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b="1" dirty="0">
                <a:solidFill>
                  <a:srgbClr val="FFC000"/>
                </a:solidFill>
              </a:rPr>
              <a:t>GROSOR</a:t>
            </a:r>
            <a:r>
              <a:rPr lang="es-MX" sz="3600" dirty="0">
                <a:solidFill>
                  <a:srgbClr val="FFC000"/>
                </a:solidFill>
              </a:rPr>
              <a:t>.- Se mide de labial a lingual en dientes anteriores, y de bucal a lingual en dientes posteriores recibiendo respectivamente el nombre de </a:t>
            </a:r>
            <a:r>
              <a:rPr lang="es-MX" sz="3600" b="1" dirty="0">
                <a:solidFill>
                  <a:srgbClr val="FFC000"/>
                </a:solidFill>
              </a:rPr>
              <a:t>diámetro </a:t>
            </a:r>
            <a:r>
              <a:rPr lang="es-MX" sz="3600" b="1" dirty="0" err="1">
                <a:solidFill>
                  <a:srgbClr val="FFC000"/>
                </a:solidFill>
              </a:rPr>
              <a:t>labiolingual</a:t>
            </a:r>
            <a:r>
              <a:rPr lang="es-MX" sz="3600" b="1" dirty="0">
                <a:solidFill>
                  <a:srgbClr val="FFC000"/>
                </a:solidFill>
              </a:rPr>
              <a:t> o </a:t>
            </a:r>
            <a:r>
              <a:rPr lang="es-MX" sz="3600" b="1" dirty="0" err="1">
                <a:solidFill>
                  <a:srgbClr val="FFC000"/>
                </a:solidFill>
              </a:rPr>
              <a:t>bucolingual</a:t>
            </a:r>
            <a:r>
              <a:rPr lang="es-MX" sz="3600" b="1" dirty="0">
                <a:solidFill>
                  <a:srgbClr val="FFC000"/>
                </a:solidFill>
              </a:rPr>
              <a:t>.</a:t>
            </a:r>
            <a:endParaRPr lang="es-MX" sz="36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C:\Documents and Settings\HP_Administrator\My Documents\My Pictures\anatomiabucodent\LABIO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 contras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2838448"/>
            <a:ext cx="5429250" cy="3981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ector recto de flecha 5"/>
          <p:cNvCxnSpPr/>
          <p:nvPr/>
        </p:nvCxnSpPr>
        <p:spPr>
          <a:xfrm>
            <a:off x="4886325" y="3076575"/>
            <a:ext cx="257175" cy="423863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3438525" y="5419725"/>
            <a:ext cx="923925" cy="21907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913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2862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" y="428625"/>
            <a:ext cx="12039600" cy="5748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>
                <a:solidFill>
                  <a:srgbClr val="FFFF00"/>
                </a:solidFill>
              </a:rPr>
              <a:t>TERCIOS.</a:t>
            </a:r>
            <a:endParaRPr lang="es-MX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3200" dirty="0">
                <a:solidFill>
                  <a:schemeClr val="bg1"/>
                </a:solidFill>
              </a:rPr>
              <a:t>Por conveniencia descriptiva para designar una parte determinada de cualquier cara, la longitud de la corona, o sea </a:t>
            </a:r>
            <a:r>
              <a:rPr lang="es-MX" sz="3200" b="1" dirty="0" err="1">
                <a:solidFill>
                  <a:schemeClr val="bg1"/>
                </a:solidFill>
              </a:rPr>
              <a:t>cervicoincisalmente</a:t>
            </a:r>
            <a:r>
              <a:rPr lang="es-MX" sz="3200" b="1" dirty="0">
                <a:solidFill>
                  <a:schemeClr val="bg1"/>
                </a:solidFill>
              </a:rPr>
              <a:t> o </a:t>
            </a:r>
            <a:r>
              <a:rPr lang="es-MX" sz="3200" b="1" dirty="0" err="1">
                <a:solidFill>
                  <a:schemeClr val="bg1"/>
                </a:solidFill>
              </a:rPr>
              <a:t>cervicooclusalmente</a:t>
            </a:r>
            <a:r>
              <a:rPr lang="es-MX" sz="3200" dirty="0">
                <a:solidFill>
                  <a:schemeClr val="bg1"/>
                </a:solidFill>
              </a:rPr>
              <a:t> se divide en</a:t>
            </a:r>
            <a:r>
              <a:rPr lang="es-MX" sz="3200" b="1" dirty="0">
                <a:solidFill>
                  <a:schemeClr val="bg1"/>
                </a:solidFill>
              </a:rPr>
              <a:t> tercios</a:t>
            </a:r>
            <a:r>
              <a:rPr lang="es-MX" sz="3200" dirty="0">
                <a:solidFill>
                  <a:schemeClr val="bg1"/>
                </a:solidFill>
              </a:rPr>
              <a:t> de manera que; en los dientes anteriores las caras labial, lingual, </a:t>
            </a:r>
            <a:r>
              <a:rPr lang="es-MX" sz="3200" dirty="0" err="1">
                <a:solidFill>
                  <a:schemeClr val="bg1"/>
                </a:solidFill>
              </a:rPr>
              <a:t>mesial</a:t>
            </a:r>
            <a:r>
              <a:rPr lang="es-MX" sz="3200" dirty="0">
                <a:solidFill>
                  <a:schemeClr val="bg1"/>
                </a:solidFill>
              </a:rPr>
              <a:t> y distal de la corona se divide en: </a:t>
            </a:r>
            <a:r>
              <a:rPr lang="es-MX" sz="3200" b="1" dirty="0">
                <a:solidFill>
                  <a:srgbClr val="FFC000"/>
                </a:solidFill>
              </a:rPr>
              <a:t>tercio cervical, tercio medio y tercio </a:t>
            </a:r>
            <a:r>
              <a:rPr lang="es-MX" sz="3200" b="1" dirty="0" err="1" smtClean="0">
                <a:solidFill>
                  <a:srgbClr val="FFC000"/>
                </a:solidFill>
              </a:rPr>
              <a:t>incisal</a:t>
            </a:r>
            <a:r>
              <a:rPr lang="es-MX" sz="3200" dirty="0">
                <a:solidFill>
                  <a:srgbClr val="FFC000"/>
                </a:solidFill>
              </a:rPr>
              <a:t>.</a:t>
            </a:r>
          </a:p>
        </p:txBody>
      </p:sp>
      <p:pic>
        <p:nvPicPr>
          <p:cNvPr id="4" name="Imagen 3" descr="http://1.bp.blogspot.com/_HZIO9Uu6NHY/TIuLB9H4NpI/AAAAAAAAA7Y/X4wtmkV0n6k/s320/nuevo+2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557586"/>
            <a:ext cx="31242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7768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164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925" y="481651"/>
            <a:ext cx="11963399" cy="5695312"/>
          </a:xfrm>
        </p:spPr>
        <p:txBody>
          <a:bodyPr/>
          <a:lstStyle/>
          <a:p>
            <a:pPr marL="0" indent="0">
              <a:buNone/>
            </a:pPr>
            <a:r>
              <a:rPr lang="es-MX" sz="3200" b="1" dirty="0"/>
              <a:t>TERCIOS.</a:t>
            </a:r>
            <a:endParaRPr lang="es-MX" sz="3200" dirty="0"/>
          </a:p>
          <a:p>
            <a:pPr marL="0" indent="0">
              <a:buNone/>
            </a:pPr>
            <a:r>
              <a:rPr lang="es-MX" sz="3200" dirty="0"/>
              <a:t>E</a:t>
            </a:r>
            <a:r>
              <a:rPr lang="es-MX" sz="3200" dirty="0" smtClean="0"/>
              <a:t>n </a:t>
            </a:r>
            <a:r>
              <a:rPr lang="es-MX" sz="3200" dirty="0"/>
              <a:t>los dientes posteriores </a:t>
            </a:r>
            <a:r>
              <a:rPr lang="es-MX" sz="3200" dirty="0" err="1"/>
              <a:t>cervicooclusalmente</a:t>
            </a:r>
            <a:r>
              <a:rPr lang="es-MX" sz="3200" dirty="0"/>
              <a:t> en las caras bucal, mesial, distal y lingual se divide en: </a:t>
            </a:r>
            <a:r>
              <a:rPr lang="es-MX" sz="3200" b="1" dirty="0">
                <a:solidFill>
                  <a:srgbClr val="00B050"/>
                </a:solidFill>
              </a:rPr>
              <a:t>tercio cervical, tercio medio y tercio </a:t>
            </a:r>
            <a:r>
              <a:rPr lang="es-MX" sz="3200" b="1" dirty="0" err="1" smtClean="0">
                <a:solidFill>
                  <a:srgbClr val="00B050"/>
                </a:solidFill>
              </a:rPr>
              <a:t>oclusal</a:t>
            </a:r>
            <a:r>
              <a:rPr lang="es-MX" sz="3200" b="1" dirty="0" smtClean="0">
                <a:solidFill>
                  <a:srgbClr val="00B050"/>
                </a:solidFill>
              </a:rPr>
              <a:t>.</a:t>
            </a:r>
            <a:endParaRPr lang="es-MX" sz="32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4" y="2375851"/>
            <a:ext cx="6134102" cy="4030348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3795712" y="3785869"/>
            <a:ext cx="1800225" cy="4762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3795712" y="3438526"/>
            <a:ext cx="1828800" cy="57150"/>
          </a:xfrm>
          <a:prstGeom prst="line">
            <a:avLst/>
          </a:prstGeom>
          <a:ln w="38100">
            <a:solidFill>
              <a:srgbClr val="00B050">
                <a:alpha val="9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057900" y="3876038"/>
            <a:ext cx="1371600" cy="229237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6019800" y="3581400"/>
            <a:ext cx="1523999" cy="29463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8001000" y="3990656"/>
            <a:ext cx="13525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7" name="Conector recto 9216"/>
          <p:cNvCxnSpPr/>
          <p:nvPr/>
        </p:nvCxnSpPr>
        <p:spPr>
          <a:xfrm>
            <a:off x="8001000" y="3728719"/>
            <a:ext cx="13525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857624" y="4105275"/>
            <a:ext cx="1647828" cy="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6019800" y="4105275"/>
            <a:ext cx="1343025" cy="20955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8001000" y="4219575"/>
            <a:ext cx="135255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155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9529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775" y="495301"/>
            <a:ext cx="11925299" cy="5681662"/>
          </a:xfrm>
        </p:spPr>
        <p:txBody>
          <a:bodyPr/>
          <a:lstStyle/>
          <a:p>
            <a:pPr marL="0" indent="0" algn="just">
              <a:buNone/>
            </a:pPr>
            <a:r>
              <a:rPr lang="es-MX" sz="3200" b="1" dirty="0">
                <a:solidFill>
                  <a:srgbClr val="FFFF00"/>
                </a:solidFill>
              </a:rPr>
              <a:t>En dirección </a:t>
            </a:r>
            <a:r>
              <a:rPr lang="es-MX" sz="3200" b="1" dirty="0" err="1">
                <a:solidFill>
                  <a:srgbClr val="FFFF00"/>
                </a:solidFill>
              </a:rPr>
              <a:t>mesiodistal</a:t>
            </a:r>
            <a:r>
              <a:rPr lang="es-MX" sz="3200" dirty="0">
                <a:solidFill>
                  <a:srgbClr val="FFFF00"/>
                </a:solidFill>
              </a:rPr>
              <a:t> en dientes anteriores, también pueden dividirse sus caras labial, lingual e </a:t>
            </a:r>
            <a:r>
              <a:rPr lang="es-MX" sz="3200" dirty="0" err="1">
                <a:solidFill>
                  <a:srgbClr val="FFFF00"/>
                </a:solidFill>
              </a:rPr>
              <a:t>incisal</a:t>
            </a:r>
            <a:r>
              <a:rPr lang="es-MX" sz="3200" dirty="0">
                <a:solidFill>
                  <a:srgbClr val="FFFF00"/>
                </a:solidFill>
              </a:rPr>
              <a:t> en tercios para un mejor estudio: </a:t>
            </a:r>
            <a:r>
              <a:rPr lang="es-MX" sz="3200" b="1" dirty="0">
                <a:solidFill>
                  <a:srgbClr val="FFFF00"/>
                </a:solidFill>
              </a:rPr>
              <a:t>tercio </a:t>
            </a:r>
            <a:r>
              <a:rPr lang="es-MX" sz="3200" b="1" dirty="0" err="1">
                <a:solidFill>
                  <a:srgbClr val="FFFF00"/>
                </a:solidFill>
              </a:rPr>
              <a:t>mesial</a:t>
            </a:r>
            <a:r>
              <a:rPr lang="es-MX" sz="3200" b="1" dirty="0">
                <a:solidFill>
                  <a:srgbClr val="FFFF00"/>
                </a:solidFill>
              </a:rPr>
              <a:t>, tercio medio y tercio distal</a:t>
            </a:r>
            <a:r>
              <a:rPr lang="es-MX" sz="3200" dirty="0">
                <a:solidFill>
                  <a:srgbClr val="FFFF00"/>
                </a:solidFill>
              </a:rPr>
              <a:t>. En dientes posteriores </a:t>
            </a:r>
            <a:r>
              <a:rPr lang="es-MX" sz="3200" dirty="0" err="1">
                <a:solidFill>
                  <a:srgbClr val="FFFF00"/>
                </a:solidFill>
              </a:rPr>
              <a:t>mesiodistalmente</a:t>
            </a:r>
            <a:r>
              <a:rPr lang="es-MX" sz="3200" dirty="0">
                <a:solidFill>
                  <a:srgbClr val="FFFF00"/>
                </a:solidFill>
              </a:rPr>
              <a:t> sus caras bucal, lingual se dividen en: </a:t>
            </a:r>
            <a:r>
              <a:rPr lang="es-MX" sz="3200" dirty="0">
                <a:solidFill>
                  <a:schemeClr val="bg1"/>
                </a:solidFill>
              </a:rPr>
              <a:t>tercio </a:t>
            </a:r>
            <a:r>
              <a:rPr lang="es-MX" sz="3200" dirty="0" err="1">
                <a:solidFill>
                  <a:schemeClr val="bg1"/>
                </a:solidFill>
              </a:rPr>
              <a:t>mesial</a:t>
            </a:r>
            <a:r>
              <a:rPr lang="es-MX" sz="3200" dirty="0">
                <a:solidFill>
                  <a:schemeClr val="bg1"/>
                </a:solidFill>
              </a:rPr>
              <a:t>, tercio medio y tercio distal.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http://4.bp.blogspot.com/_HZIO9Uu6NHY/TIuN3ZmZ9bI/AAAAAAAAA7o/i0J4kbIbvwk/s320/preueba+4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2857500"/>
            <a:ext cx="3314700" cy="4000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377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577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0975" y="552451"/>
            <a:ext cx="11877675" cy="5624512"/>
          </a:xfrm>
        </p:spPr>
        <p:txBody>
          <a:bodyPr/>
          <a:lstStyle/>
          <a:p>
            <a:pPr marL="0" indent="0">
              <a:buNone/>
            </a:pPr>
            <a:r>
              <a:rPr lang="es-MX" sz="3600" b="1" dirty="0">
                <a:solidFill>
                  <a:srgbClr val="FFFF00"/>
                </a:solidFill>
              </a:rPr>
              <a:t>En dirección </a:t>
            </a:r>
            <a:r>
              <a:rPr lang="es-MX" sz="3600" b="1" dirty="0" err="1">
                <a:solidFill>
                  <a:srgbClr val="FFFF00"/>
                </a:solidFill>
              </a:rPr>
              <a:t>labiolingual</a:t>
            </a:r>
            <a:r>
              <a:rPr lang="es-MX" sz="3600" dirty="0">
                <a:solidFill>
                  <a:srgbClr val="FFFF00"/>
                </a:solidFill>
              </a:rPr>
              <a:t> los dientes anteriores dividen sus caras </a:t>
            </a:r>
            <a:r>
              <a:rPr lang="es-MX" sz="3600" dirty="0" err="1">
                <a:solidFill>
                  <a:srgbClr val="FFFF00"/>
                </a:solidFill>
              </a:rPr>
              <a:t>mesial</a:t>
            </a:r>
            <a:r>
              <a:rPr lang="es-MX" sz="3600" dirty="0">
                <a:solidFill>
                  <a:srgbClr val="FFFF00"/>
                </a:solidFill>
              </a:rPr>
              <a:t>, distal e </a:t>
            </a:r>
            <a:r>
              <a:rPr lang="es-MX" sz="3600" dirty="0" err="1">
                <a:solidFill>
                  <a:srgbClr val="FFFF00"/>
                </a:solidFill>
              </a:rPr>
              <a:t>incisal</a:t>
            </a:r>
            <a:r>
              <a:rPr lang="es-MX" sz="3600" dirty="0">
                <a:solidFill>
                  <a:srgbClr val="FFFF00"/>
                </a:solidFill>
              </a:rPr>
              <a:t> en: </a:t>
            </a:r>
            <a:r>
              <a:rPr lang="es-MX" sz="3600" b="1" dirty="0">
                <a:solidFill>
                  <a:schemeClr val="bg1"/>
                </a:solidFill>
              </a:rPr>
              <a:t>tercio labial, tercio medio y tercio lingual</a:t>
            </a:r>
            <a:r>
              <a:rPr lang="es-MX" sz="3600" dirty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 descr="http://www.calabriaserviciosmedicos.com/Content/Images/esquema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2276474"/>
            <a:ext cx="4767262" cy="4486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760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4291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875" y="442913"/>
            <a:ext cx="11944349" cy="5734049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>
                <a:solidFill>
                  <a:srgbClr val="00B0F0"/>
                </a:solidFill>
              </a:rPr>
              <a:t>Los dientes posteriores </a:t>
            </a:r>
            <a:r>
              <a:rPr lang="es-MX" sz="3600" b="1" dirty="0" err="1">
                <a:solidFill>
                  <a:srgbClr val="00B0F0"/>
                </a:solidFill>
              </a:rPr>
              <a:t>bucolingualmente</a:t>
            </a:r>
            <a:r>
              <a:rPr lang="es-MX" sz="3600" b="1" dirty="0">
                <a:solidFill>
                  <a:srgbClr val="00B0F0"/>
                </a:solidFill>
              </a:rPr>
              <a:t> </a:t>
            </a:r>
            <a:r>
              <a:rPr lang="es-MX" sz="3600" dirty="0">
                <a:solidFill>
                  <a:srgbClr val="00B0F0"/>
                </a:solidFill>
              </a:rPr>
              <a:t>dividen sus caras </a:t>
            </a:r>
            <a:r>
              <a:rPr lang="es-MX" sz="3600" dirty="0" err="1">
                <a:solidFill>
                  <a:srgbClr val="00B0F0"/>
                </a:solidFill>
              </a:rPr>
              <a:t>mesial</a:t>
            </a:r>
            <a:r>
              <a:rPr lang="es-MX" sz="3600" dirty="0">
                <a:solidFill>
                  <a:srgbClr val="00B0F0"/>
                </a:solidFill>
              </a:rPr>
              <a:t>, distal y </a:t>
            </a:r>
            <a:r>
              <a:rPr lang="es-MX" sz="3600" dirty="0" err="1">
                <a:solidFill>
                  <a:srgbClr val="00B0F0"/>
                </a:solidFill>
              </a:rPr>
              <a:t>oclusal</a:t>
            </a:r>
            <a:r>
              <a:rPr lang="es-MX" sz="3600" dirty="0">
                <a:solidFill>
                  <a:srgbClr val="00B0F0"/>
                </a:solidFill>
              </a:rPr>
              <a:t> en</a:t>
            </a:r>
            <a:r>
              <a:rPr lang="es-MX" sz="3600" b="1" dirty="0">
                <a:solidFill>
                  <a:srgbClr val="00B0F0"/>
                </a:solidFill>
              </a:rPr>
              <a:t>: tercio bucal, tercio medio y tercio lingual</a:t>
            </a:r>
            <a:r>
              <a:rPr lang="es-MX" sz="3600" dirty="0">
                <a:solidFill>
                  <a:srgbClr val="00B0F0"/>
                </a:solidFill>
              </a:rPr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http://3.bp.blogspot.com/_MYgnloILjH8/S7zN8GjgosI/AAAAAAAAAB0/iLY7ppYDNwo/s1600/Dibujo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9" y="2219325"/>
            <a:ext cx="7400925" cy="4638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8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3010346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UNIVERSIDAD AUTÓNOMA DEL ESTADO DE MÉXICO</a:t>
            </a:r>
            <a:br>
              <a:rPr lang="es-MX" sz="2400" dirty="0"/>
            </a:br>
            <a:r>
              <a:rPr lang="es-MX" sz="2400" dirty="0"/>
              <a:t>FACULTAD DE ODONTOLOGÍA</a:t>
            </a:r>
            <a:br>
              <a:rPr lang="es-MX" sz="2400" dirty="0"/>
            </a:br>
            <a:r>
              <a:rPr lang="es-MX" sz="2400" dirty="0"/>
              <a:t>ÁREA DE REHABILITACIÓN ODONTOLÓGICA</a:t>
            </a:r>
            <a:br>
              <a:rPr lang="es-MX" sz="2400" dirty="0"/>
            </a:br>
            <a:r>
              <a:rPr lang="es-MX" sz="2400" dirty="0"/>
              <a:t>PLAN DE ESTUDIOS: CIRUJANO DENTISTA</a:t>
            </a:r>
            <a:r>
              <a:rPr lang="es-MX" sz="2400" dirty="0">
                <a:solidFill>
                  <a:schemeClr val="bg1"/>
                </a:solidFill>
              </a:rPr>
              <a:t/>
            </a:r>
            <a:br>
              <a:rPr lang="es-MX" sz="2400" dirty="0">
                <a:solidFill>
                  <a:schemeClr val="bg1"/>
                </a:solidFill>
              </a:rPr>
            </a:br>
            <a:r>
              <a:rPr lang="es-MX" sz="2400" dirty="0">
                <a:solidFill>
                  <a:schemeClr val="bg1"/>
                </a:solidFill>
              </a:rPr>
              <a:t/>
            </a:r>
            <a:br>
              <a:rPr lang="es-MX" sz="2400" dirty="0">
                <a:solidFill>
                  <a:schemeClr val="bg1"/>
                </a:solidFill>
              </a:rPr>
            </a:br>
            <a:r>
              <a:rPr lang="es-MX" sz="2800" dirty="0">
                <a:solidFill>
                  <a:srgbClr val="FFFF00"/>
                </a:solidFill>
              </a:rPr>
              <a:t/>
            </a:r>
            <a:br>
              <a:rPr lang="es-MX" sz="2800" dirty="0">
                <a:solidFill>
                  <a:srgbClr val="FFFF00"/>
                </a:solidFill>
              </a:rPr>
            </a:br>
            <a: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APRENDIZAJE: ANATOMÍA BUCODENTAL</a:t>
            </a:r>
            <a:b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SOLO VISIÓN  PROYECTABLES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81200" y="2095500"/>
            <a:ext cx="8229600" cy="4645868"/>
          </a:xfrm>
          <a:noFill/>
        </p:spPr>
        <p:txBody>
          <a:bodyPr>
            <a:normAutofit fontScale="32500" lnSpcReduction="20000"/>
          </a:bodyPr>
          <a:lstStyle/>
          <a:p>
            <a:endParaRPr lang="es-MX" dirty="0" smtClean="0"/>
          </a:p>
          <a:p>
            <a:pPr marL="0" indent="0">
              <a:buNone/>
            </a:pPr>
            <a:endParaRPr lang="es-MX" dirty="0" smtClean="0">
              <a:solidFill>
                <a:srgbClr val="FFC000"/>
              </a:solidFill>
            </a:endParaRPr>
          </a:p>
          <a:p>
            <a:pPr algn="ctr"/>
            <a:endParaRPr lang="es-MX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MX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MX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s-MX" sz="9600" dirty="0">
                <a:solidFill>
                  <a:srgbClr val="FF0000"/>
                </a:solidFill>
              </a:rPr>
              <a:t>NOMBRE DEL MATERIAL:</a:t>
            </a:r>
          </a:p>
          <a:p>
            <a:pPr marL="0" indent="0" algn="ctr">
              <a:buNone/>
            </a:pPr>
            <a:r>
              <a:rPr lang="es-MX" sz="12300" dirty="0" smtClean="0">
                <a:solidFill>
                  <a:srgbClr val="FF0000"/>
                </a:solidFill>
              </a:rPr>
              <a:t>TERMINOLOGÍA DENTAL</a:t>
            </a:r>
            <a:endParaRPr lang="es-MX" sz="123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s-MX" sz="51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s-MX" sz="9600" dirty="0">
                <a:solidFill>
                  <a:srgbClr val="FF0000"/>
                </a:solidFill>
              </a:rPr>
              <a:t>ELABORADO POR:</a:t>
            </a:r>
          </a:p>
          <a:p>
            <a:pPr marL="0" indent="0" algn="ctr">
              <a:buNone/>
            </a:pPr>
            <a:r>
              <a:rPr lang="es-MX" sz="9600" dirty="0">
                <a:solidFill>
                  <a:srgbClr val="FF0000"/>
                </a:solidFill>
              </a:rPr>
              <a:t>DR. EN E. MIGUEL ANGEL PADILLA MILLÁN</a:t>
            </a:r>
          </a:p>
          <a:p>
            <a:pPr marL="0" indent="0" algn="ctr">
              <a:buNone/>
            </a:pPr>
            <a:r>
              <a:rPr lang="es-MX" sz="9600" dirty="0" smtClean="0">
                <a:solidFill>
                  <a:srgbClr val="FF0000"/>
                </a:solidFill>
              </a:rPr>
              <a:t>2019</a:t>
            </a:r>
            <a:endParaRPr lang="es-MX" sz="9600" dirty="0">
              <a:solidFill>
                <a:srgbClr val="FF0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864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5719"/>
          </a:xfrm>
        </p:spPr>
        <p:txBody>
          <a:bodyPr>
            <a:normAutofit fontScale="90000"/>
          </a:bodyPr>
          <a:lstStyle/>
          <a:p>
            <a:pPr algn="ctr"/>
            <a:endParaRPr lang="es-MX" dirty="0">
              <a:solidFill>
                <a:srgbClr val="FF0000"/>
              </a:solidFill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346047"/>
              </p:ext>
            </p:extLst>
          </p:nvPr>
        </p:nvGraphicFramePr>
        <p:xfrm>
          <a:off x="657727" y="3176337"/>
          <a:ext cx="3970420" cy="3064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9905"/>
                <a:gridCol w="2260515"/>
              </a:tblGrid>
              <a:tr h="7661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 smtClean="0">
                          <a:effectLst/>
                        </a:rPr>
                        <a:t>Mesiolabial</a:t>
                      </a:r>
                      <a:r>
                        <a:rPr lang="es-MX" sz="1200" dirty="0" smtClean="0">
                          <a:effectLst/>
                        </a:rPr>
                        <a:t>           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Labioincisal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1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 smtClean="0">
                          <a:effectLst/>
                        </a:rPr>
                        <a:t>Distolabial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Linguoincisal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1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Mesiolingual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Mesioincisal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61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Distolingual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Distoincisal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90644" y="576336"/>
            <a:ext cx="96963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lang="es-MX" altLang="es-MX" sz="24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NGULOS:</a:t>
            </a:r>
            <a:endParaRPr lang="es-MX" altLang="es-MX" sz="2400" dirty="0">
              <a:solidFill>
                <a:schemeClr val="bg1"/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unión de dos superficies o caras de la corona, forman un ángulo diedro que toma ese nombre de la combinación de los nombres de las caras que lo forman:</a:t>
            </a:r>
            <a:endParaRPr lang="es-MX" altLang="es-MX" sz="2400" dirty="0">
              <a:solidFill>
                <a:schemeClr val="bg1"/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los dientes anteriores los ángulos diedros que se forman son</a:t>
            </a:r>
            <a:r>
              <a:rPr lang="es-MX" alt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004" y="4472126"/>
            <a:ext cx="6424406" cy="238587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205" y="2508970"/>
            <a:ext cx="3641751" cy="198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121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0965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00" y="768985"/>
            <a:ext cx="10515600" cy="5367337"/>
          </a:xfrm>
        </p:spPr>
        <p:txBody>
          <a:bodyPr/>
          <a:lstStyle/>
          <a:p>
            <a:pPr marL="0" indent="0">
              <a:buNone/>
            </a:pPr>
            <a:endParaRPr lang="es-MX" sz="3600" dirty="0" smtClean="0"/>
          </a:p>
          <a:p>
            <a:pPr marL="0" indent="0">
              <a:buNone/>
            </a:pPr>
            <a:r>
              <a:rPr lang="es-MX" sz="3600" dirty="0" smtClean="0">
                <a:solidFill>
                  <a:schemeClr val="bg1"/>
                </a:solidFill>
              </a:rPr>
              <a:t>En </a:t>
            </a:r>
            <a:r>
              <a:rPr lang="es-MX" sz="3600" dirty="0">
                <a:solidFill>
                  <a:schemeClr val="bg1"/>
                </a:solidFill>
              </a:rPr>
              <a:t>los dientes posteriores los ángulos diedros </a:t>
            </a:r>
            <a:r>
              <a:rPr lang="es-MX" sz="3600" dirty="0" smtClean="0">
                <a:solidFill>
                  <a:schemeClr val="bg1"/>
                </a:solidFill>
              </a:rPr>
              <a:t>son</a:t>
            </a:r>
            <a:r>
              <a:rPr lang="es-MX" sz="36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es-MX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36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1600" dirty="0" smtClean="0">
                <a:solidFill>
                  <a:schemeClr val="bg1"/>
                </a:solidFill>
              </a:rPr>
              <a:t>(Cara bucal o vestibular)</a:t>
            </a:r>
          </a:p>
        </p:txBody>
      </p:sp>
      <p:cxnSp>
        <p:nvCxnSpPr>
          <p:cNvPr id="29" name="Conector recto 28"/>
          <p:cNvCxnSpPr/>
          <p:nvPr/>
        </p:nvCxnSpPr>
        <p:spPr>
          <a:xfrm>
            <a:off x="8029575" y="4267200"/>
            <a:ext cx="13525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7" name="Conector recto 9216"/>
          <p:cNvCxnSpPr/>
          <p:nvPr/>
        </p:nvCxnSpPr>
        <p:spPr>
          <a:xfrm>
            <a:off x="8029575" y="3923663"/>
            <a:ext cx="13525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74544"/>
              </p:ext>
            </p:extLst>
          </p:nvPr>
        </p:nvGraphicFramePr>
        <p:xfrm>
          <a:off x="1483895" y="2066924"/>
          <a:ext cx="3288631" cy="3121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9187"/>
                <a:gridCol w="1009444"/>
              </a:tblGrid>
              <a:tr h="8018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Mesiobucal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Bucooclusal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155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Distobucal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Linguooclusal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18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Mesiolingual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Mesiooclusal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18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Distolingual </a:t>
                      </a:r>
                      <a:endParaRPr lang="es-MX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effectLst/>
                        </a:rPr>
                        <a:t>Distooclusal</a:t>
                      </a:r>
                      <a:r>
                        <a:rPr lang="es-MX" sz="12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128" y="2009046"/>
            <a:ext cx="6162600" cy="32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71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9054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299" y="733425"/>
            <a:ext cx="11915775" cy="54435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>
                <a:solidFill>
                  <a:schemeClr val="bg1"/>
                </a:solidFill>
              </a:rPr>
              <a:t>La unión de tres caras forma un </a:t>
            </a:r>
            <a:r>
              <a:rPr lang="es-MX" sz="3200" b="1" dirty="0">
                <a:solidFill>
                  <a:srgbClr val="FFFF00"/>
                </a:solidFill>
              </a:rPr>
              <a:t>ángulo triedro</a:t>
            </a:r>
            <a:r>
              <a:rPr lang="es-MX" sz="3200" dirty="0">
                <a:solidFill>
                  <a:srgbClr val="FFFF00"/>
                </a:solidFill>
              </a:rPr>
              <a:t> </a:t>
            </a:r>
            <a:r>
              <a:rPr lang="es-MX" sz="3200" dirty="0">
                <a:solidFill>
                  <a:schemeClr val="bg1"/>
                </a:solidFill>
              </a:rPr>
              <a:t>que recibe el nombre de la combinación de los nombres de las caras que lo forman.</a:t>
            </a:r>
          </a:p>
          <a:p>
            <a:pPr marL="0" indent="0" algn="just">
              <a:buNone/>
            </a:pPr>
            <a:r>
              <a:rPr lang="es-MX" sz="3200" dirty="0">
                <a:solidFill>
                  <a:schemeClr val="bg1"/>
                </a:solidFill>
              </a:rPr>
              <a:t> 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dientes anteriores los ángulos triedros que se forman son: </a:t>
            </a:r>
          </a:p>
          <a:p>
            <a:pPr marL="0" indent="0" algn="just">
              <a:buNone/>
            </a:pPr>
            <a:r>
              <a:rPr lang="es-MX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Mesiolabioincisal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MX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Mesiolabioincisal</a:t>
            </a:r>
            <a:endParaRPr lang="es-MX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Distolabioincisal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s-MX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Distolabioincisal</a:t>
            </a:r>
            <a:endParaRPr lang="es-MX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78" y="3644055"/>
            <a:ext cx="5368122" cy="321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85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3925" y="0"/>
            <a:ext cx="1051560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825" y="729916"/>
            <a:ext cx="11944350" cy="5447047"/>
          </a:xfrm>
        </p:spPr>
        <p:txBody>
          <a:bodyPr/>
          <a:lstStyle/>
          <a:p>
            <a:pPr marL="0" indent="0">
              <a:buNone/>
            </a:pPr>
            <a:r>
              <a:rPr lang="es-MX" sz="3200" dirty="0">
                <a:solidFill>
                  <a:schemeClr val="bg1"/>
                </a:solidFill>
              </a:rPr>
              <a:t>En los dientes posteriores los ángulos triedros son</a:t>
            </a:r>
            <a:r>
              <a:rPr lang="es-MX" sz="32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s-MX" sz="3200" dirty="0" err="1" smtClean="0">
                <a:solidFill>
                  <a:schemeClr val="bg1"/>
                </a:solidFill>
              </a:rPr>
              <a:t>Mesiobucooclusal</a:t>
            </a:r>
            <a:r>
              <a:rPr lang="es-MX" sz="3200" dirty="0" smtClean="0">
                <a:solidFill>
                  <a:schemeClr val="bg1"/>
                </a:solidFill>
              </a:rPr>
              <a:t>    </a:t>
            </a:r>
            <a:r>
              <a:rPr lang="es-MX" sz="3200" dirty="0" err="1" smtClean="0">
                <a:solidFill>
                  <a:schemeClr val="bg1"/>
                </a:solidFill>
              </a:rPr>
              <a:t>Mesiolinguooclusal</a:t>
            </a:r>
            <a:endParaRPr lang="es-MX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3200" dirty="0" err="1" smtClean="0">
                <a:solidFill>
                  <a:schemeClr val="bg1"/>
                </a:solidFill>
              </a:rPr>
              <a:t>Distobucooclusal</a:t>
            </a:r>
            <a:r>
              <a:rPr lang="es-MX" sz="3200" dirty="0" smtClean="0">
                <a:solidFill>
                  <a:schemeClr val="bg1"/>
                </a:solidFill>
              </a:rPr>
              <a:t>      </a:t>
            </a:r>
            <a:r>
              <a:rPr lang="es-MX" sz="3200" dirty="0" err="1" smtClean="0">
                <a:solidFill>
                  <a:schemeClr val="bg1"/>
                </a:solidFill>
              </a:rPr>
              <a:t>Distobucooclusal</a:t>
            </a:r>
            <a:endParaRPr lang="es-MX" sz="32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051" y="2488361"/>
            <a:ext cx="6079960" cy="420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656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7751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1" y="577516"/>
            <a:ext cx="12011024" cy="62042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b="1" dirty="0">
                <a:solidFill>
                  <a:srgbClr val="00B0F0"/>
                </a:solidFill>
              </a:rPr>
              <a:t>SISTEMAS DE REGISTROS </a:t>
            </a:r>
            <a:endParaRPr lang="es-MX" sz="3200" dirty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r>
              <a:rPr lang="es-MX" sz="3200" dirty="0">
                <a:solidFill>
                  <a:schemeClr val="bg1"/>
                </a:solidFill>
              </a:rPr>
              <a:t>Existen diferentes sistemas de símbolos numéricos con el objeto de </a:t>
            </a:r>
            <a:endParaRPr lang="es-MX" sz="32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MX" sz="3200" dirty="0" smtClean="0">
                <a:solidFill>
                  <a:schemeClr val="bg1"/>
                </a:solidFill>
              </a:rPr>
              <a:t>abreviar </a:t>
            </a:r>
            <a:r>
              <a:rPr lang="es-MX" sz="3200" dirty="0">
                <a:solidFill>
                  <a:schemeClr val="bg1"/>
                </a:solidFill>
              </a:rPr>
              <a:t>al escribir en un registro el nombre de determinado </a:t>
            </a:r>
            <a:r>
              <a:rPr lang="es-MX" sz="3200" dirty="0" smtClean="0">
                <a:solidFill>
                  <a:schemeClr val="bg1"/>
                </a:solidFill>
              </a:rPr>
              <a:t>diente.</a:t>
            </a:r>
          </a:p>
          <a:p>
            <a:pPr marL="0" indent="0" algn="just">
              <a:buNone/>
            </a:pPr>
            <a:r>
              <a:rPr lang="es-MX" sz="3200" b="1" dirty="0">
                <a:solidFill>
                  <a:srgbClr val="00B050"/>
                </a:solidFill>
              </a:rPr>
              <a:t>PRIMER SISTEMA:</a:t>
            </a:r>
            <a:r>
              <a:rPr lang="es-MX" sz="3200" dirty="0">
                <a:solidFill>
                  <a:srgbClr val="00B05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s-MX" sz="3200" dirty="0">
                <a:solidFill>
                  <a:schemeClr val="bg1"/>
                </a:solidFill>
              </a:rPr>
              <a:t>Sirve para registrar los </a:t>
            </a:r>
            <a:r>
              <a:rPr lang="es-MX" sz="3200" b="1" dirty="0">
                <a:solidFill>
                  <a:schemeClr val="bg1"/>
                </a:solidFill>
              </a:rPr>
              <a:t>dientes temporales</a:t>
            </a:r>
            <a:r>
              <a:rPr lang="es-MX" sz="3200" dirty="0">
                <a:solidFill>
                  <a:schemeClr val="bg1"/>
                </a:solidFill>
              </a:rPr>
              <a:t> del 1 al 20. Comenzando con el segundo molar superior de derecho como el diente número 1, terminando con el segundo molar superior izquierdo como el número 10.</a:t>
            </a:r>
          </a:p>
          <a:p>
            <a:pPr marL="0" indent="0" algn="just">
              <a:buNone/>
            </a:pPr>
            <a:r>
              <a:rPr lang="es-MX" sz="3200" dirty="0">
                <a:solidFill>
                  <a:schemeClr val="bg1"/>
                </a:solidFill>
              </a:rPr>
              <a:t>El segundo molar inferior </a:t>
            </a:r>
            <a:r>
              <a:rPr lang="es-MX" sz="3200" dirty="0" smtClean="0">
                <a:solidFill>
                  <a:schemeClr val="bg1"/>
                </a:solidFill>
              </a:rPr>
              <a:t>izquierdo </a:t>
            </a:r>
            <a:r>
              <a:rPr lang="es-MX" sz="3200" dirty="0">
                <a:solidFill>
                  <a:schemeClr val="bg1"/>
                </a:solidFill>
              </a:rPr>
              <a:t>será el número 11, continuando en orden sucesivo hasta el segundo molar inferior </a:t>
            </a:r>
            <a:r>
              <a:rPr lang="es-MX" sz="3200" dirty="0" smtClean="0">
                <a:solidFill>
                  <a:schemeClr val="bg1"/>
                </a:solidFill>
              </a:rPr>
              <a:t>derecho , </a:t>
            </a:r>
            <a:r>
              <a:rPr lang="es-MX" sz="3200" dirty="0">
                <a:solidFill>
                  <a:schemeClr val="bg1"/>
                </a:solidFill>
              </a:rPr>
              <a:t>que será el diente número 20. </a:t>
            </a:r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294024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7"/>
            <a:ext cx="10515600" cy="588745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/>
              <a:t>                                   </a:t>
            </a:r>
            <a:r>
              <a:rPr lang="es-MX" dirty="0" smtClean="0">
                <a:solidFill>
                  <a:srgbClr val="92D050"/>
                </a:solidFill>
              </a:rPr>
              <a:t>           </a:t>
            </a:r>
            <a:r>
              <a:rPr lang="es-MX" dirty="0" smtClean="0">
                <a:solidFill>
                  <a:srgbClr val="00B050"/>
                </a:solidFill>
              </a:rPr>
              <a:t>                            </a:t>
            </a:r>
            <a:r>
              <a:rPr lang="es-MX" dirty="0" smtClean="0">
                <a:solidFill>
                  <a:schemeClr val="bg1"/>
                </a:solidFill>
              </a:rPr>
              <a:t>DIENTES TEMPORALES 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                      SUPERIORES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DERECHO                                                                                                                              IZQUIERDO</a:t>
            </a: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                          1       2      3       4       5                  6     7     8    9    10 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DERECHO                             20   19   18   17   16                15   14   13   12   11              IZQUIERDO</a:t>
            </a: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</a:t>
            </a: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                     INFERIORES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2647950" y="3429000"/>
            <a:ext cx="68580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096000" y="2382253"/>
            <a:ext cx="0" cy="303997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096000" y="1801228"/>
            <a:ext cx="0" cy="303997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2145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00" y="647700"/>
            <a:ext cx="11982450" cy="6105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b="1" dirty="0">
                <a:solidFill>
                  <a:srgbClr val="00B050"/>
                </a:solidFill>
              </a:rPr>
              <a:t>PRIMER </a:t>
            </a:r>
            <a:r>
              <a:rPr lang="es-MX" sz="3600" b="1" dirty="0" smtClean="0">
                <a:solidFill>
                  <a:srgbClr val="00B050"/>
                </a:solidFill>
              </a:rPr>
              <a:t>SISTEMA EN </a:t>
            </a:r>
            <a:r>
              <a:rPr lang="es-MX" sz="3600" dirty="0" smtClean="0">
                <a:solidFill>
                  <a:srgbClr val="00B050"/>
                </a:solidFill>
              </a:rPr>
              <a:t>LOS </a:t>
            </a:r>
            <a:r>
              <a:rPr lang="es-MX" sz="3600" b="1" dirty="0" smtClean="0">
                <a:solidFill>
                  <a:srgbClr val="00B050"/>
                </a:solidFill>
              </a:rPr>
              <a:t>DIENTES TEMPORALES:</a:t>
            </a:r>
          </a:p>
          <a:p>
            <a:pPr marL="0" indent="0" algn="just">
              <a:buNone/>
            </a:pPr>
            <a:r>
              <a:rPr lang="es-MX" sz="3600" dirty="0" smtClean="0"/>
              <a:t>En éste sistema se usa la letra </a:t>
            </a:r>
            <a:r>
              <a:rPr lang="es-MX" sz="3600" b="1" dirty="0" smtClean="0"/>
              <a:t>T</a:t>
            </a:r>
            <a:r>
              <a:rPr lang="es-MX" sz="3600" dirty="0" smtClean="0"/>
              <a:t> con el número para designar el diente Temporal. Ejemplos:</a:t>
            </a:r>
          </a:p>
          <a:p>
            <a:pPr marL="0" indent="0" algn="just">
              <a:buNone/>
            </a:pPr>
            <a:r>
              <a:rPr lang="es-MX" sz="3600" dirty="0" smtClean="0"/>
              <a:t>10 T : Segundo molar superior izquierdo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6 T  : </a:t>
            </a:r>
            <a:r>
              <a:rPr lang="es-MX" sz="3600" dirty="0"/>
              <a:t>I</a:t>
            </a:r>
            <a:r>
              <a:rPr lang="es-MX" sz="3600" dirty="0" smtClean="0"/>
              <a:t>ncisivo central superior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17 T :Incisivo lateral inferior derecho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4  T : Incisivo lateral superior derecho temporal.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88594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1526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0" y="3171825"/>
            <a:ext cx="4369984" cy="2689220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838200" y="771526"/>
            <a:ext cx="10515600" cy="5981699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                                                  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                              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                                                                                                     </a:t>
            </a:r>
            <a:r>
              <a:rPr lang="es-MX" sz="5100" dirty="0" smtClean="0"/>
              <a:t>6 T   </a:t>
            </a:r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</a:t>
            </a:r>
            <a:r>
              <a:rPr lang="es-MX" sz="4500" dirty="0" smtClean="0"/>
              <a:t>12 T</a:t>
            </a:r>
            <a:endParaRPr lang="es-MX" sz="4500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                                             </a:t>
            </a:r>
            <a:r>
              <a:rPr lang="es-MX" sz="4500" dirty="0" smtClean="0"/>
              <a:t>1T </a:t>
            </a:r>
            <a:r>
              <a:rPr lang="es-MX" dirty="0" smtClean="0"/>
              <a:t> 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        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s-MX" sz="5100" dirty="0" smtClean="0"/>
              <a:t>10 T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4500" dirty="0" smtClean="0"/>
              <a:t>17 T</a:t>
            </a:r>
            <a:endParaRPr lang="es-MX" sz="4500" dirty="0"/>
          </a:p>
        </p:txBody>
      </p:sp>
      <p:pic>
        <p:nvPicPr>
          <p:cNvPr id="7" name="Marcador de contenido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4518" y="2247900"/>
            <a:ext cx="4487739" cy="291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cto de flecha 8"/>
          <p:cNvCxnSpPr/>
          <p:nvPr/>
        </p:nvCxnSpPr>
        <p:spPr>
          <a:xfrm>
            <a:off x="9658350" y="1943100"/>
            <a:ext cx="266700" cy="523875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10982325" y="4516436"/>
            <a:ext cx="561975" cy="550864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7267575" y="3500438"/>
            <a:ext cx="914400" cy="9144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1543050" y="5400676"/>
            <a:ext cx="1457325" cy="590549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4191000" y="2746370"/>
            <a:ext cx="541056" cy="1668468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637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553452"/>
            <a:ext cx="12192000" cy="6171197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sz="3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PRIMER SISTEMA EN LOS DIENTES PERMANENTES</a:t>
            </a:r>
          </a:p>
          <a:p>
            <a:pPr marL="0" indent="0" algn="just">
              <a:buNone/>
            </a:pPr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</a:t>
            </a:r>
            <a:r>
              <a: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se emplea también para los </a:t>
            </a:r>
            <a:r>
              <a:rPr lang="es-MX" sz="4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dientes permanentes</a:t>
            </a:r>
            <a:r>
              <a:rPr lang="es-MX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que comienza en el tercer molar superior derecho como el número 1, continuando en orden sucesivo hasta el tercer molar superior izquierdo que viene a ser el diente número 16; el tercer molar inferior izquierdo será el número 17, hasta llegar con el tercer molar inferior derecho que es el diente número 32</a:t>
            </a:r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0881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8"/>
            <a:ext cx="10515600" cy="58303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                                              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b="1" dirty="0" smtClean="0">
                <a:solidFill>
                  <a:schemeClr val="bg1"/>
                </a:solidFill>
              </a:rPr>
              <a:t>DIENTES PERMANENTES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                                     </a:t>
            </a:r>
            <a:r>
              <a:rPr lang="es-MX" b="1" dirty="0" smtClean="0">
                <a:solidFill>
                  <a:schemeClr val="bg1"/>
                </a:solidFill>
              </a:rPr>
              <a:t>SUPERIORES</a:t>
            </a:r>
          </a:p>
          <a:p>
            <a:pPr marL="0" indent="0">
              <a:buNone/>
            </a:pP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                               </a:t>
            </a:r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                          IZQUIERDO</a:t>
            </a:r>
            <a:endParaRPr lang="es-MX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             1   2   3   4   5   6   7   8               9   10   11   12   13  14   15   16  </a:t>
            </a: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         32  31  30  29   28   27  26  25                24   23  22   21   20  19   18   17  </a:t>
            </a:r>
          </a:p>
          <a:p>
            <a:pPr marL="0" indent="0">
              <a:buNone/>
            </a:pPr>
            <a:endParaRPr lang="es-MX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MX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DERECHO                     IZQUIERDO</a:t>
            </a:r>
          </a:p>
          <a:p>
            <a:pPr marL="0" indent="0">
              <a:buNone/>
            </a:pPr>
            <a:r>
              <a:rPr lang="es-MX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</a:p>
          <a:p>
            <a:pPr marL="0" indent="0">
              <a:buNone/>
            </a:pPr>
            <a:r>
              <a:rPr lang="es-MX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INFERIORES</a:t>
            </a:r>
            <a:endParaRPr lang="es-MX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1552575" y="3500438"/>
            <a:ext cx="961072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096000" y="2302042"/>
            <a:ext cx="0" cy="2446421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77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TERMINOLOGÍA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/>
              <a:t>El presente trabajo de material audiovisual de la Unidad de aprendizaje </a:t>
            </a:r>
            <a:r>
              <a:rPr lang="es-MX" sz="3600" dirty="0" smtClean="0"/>
              <a:t>de </a:t>
            </a:r>
            <a:r>
              <a:rPr lang="es-MX" sz="3600" dirty="0"/>
              <a:t>Anatomía Bucodental tiene como objetivo primordial actualizar, complementar  y ser un auxiliar importante en el proceso de enseñanza aprendizaje en los alumnos del primer semestre, teniendo como </a:t>
            </a:r>
            <a:r>
              <a:rPr lang="es-MX" sz="3600" dirty="0">
                <a:solidFill>
                  <a:srgbClr val="FF0000"/>
                </a:solidFill>
              </a:rPr>
              <a:t>base el programa de la asignatura </a:t>
            </a:r>
            <a:r>
              <a:rPr lang="es-MX" sz="3600" dirty="0" smtClean="0">
                <a:solidFill>
                  <a:srgbClr val="FF0000"/>
                </a:solidFill>
              </a:rPr>
              <a:t>correspondiente al tema de  Terminología dental.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6674245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825" y="553452"/>
            <a:ext cx="11915775" cy="61711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b="1" dirty="0" smtClean="0">
                <a:solidFill>
                  <a:srgbClr val="FFC000"/>
                </a:solidFill>
              </a:rPr>
              <a:t>PRIMER SISTEMA EN LOS DIENTES PERMANENTES</a:t>
            </a:r>
          </a:p>
          <a:p>
            <a:pPr marL="0" indent="0" algn="just">
              <a:buNone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éste sistema se usa la letra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con el número para designar el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diente Permanente. Ejemplos:</a:t>
            </a:r>
          </a:p>
          <a:p>
            <a:pPr marL="0" indent="0" algn="just">
              <a:buNone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P: Primer molar superior derecho permanente.</a:t>
            </a: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15 P : Segundo  molar superior izquierdo permanente.</a:t>
            </a: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 P:Segundo premolar inferior izquierdo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ermanente .</a:t>
            </a:r>
          </a:p>
          <a:p>
            <a:pPr marL="0" indent="0" algn="just">
              <a:buNone/>
            </a:pP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6 P:   Canino superior derecho permanente.</a:t>
            </a:r>
          </a:p>
          <a:p>
            <a:pPr marL="0" indent="0" algn="just">
              <a:buNone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lain" startAt="28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 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Primer premolar inferior derecho permanente.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44177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76326"/>
          </a:xfrm>
        </p:spPr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84485" y="962025"/>
            <a:ext cx="11921790" cy="5214938"/>
          </a:xfrm>
        </p:spPr>
        <p:txBody>
          <a:bodyPr/>
          <a:lstStyle/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6P</a:t>
            </a:r>
          </a:p>
          <a:p>
            <a:pPr marL="0" indent="0" algn="just">
              <a:buNone/>
            </a:pP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3P                                     15P     28P                                               20P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591" y="2537354"/>
            <a:ext cx="4453261" cy="2963439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42" y="2572409"/>
            <a:ext cx="3248172" cy="2893330"/>
          </a:xfrm>
          <a:prstGeom prst="rect">
            <a:avLst/>
          </a:prstGeom>
        </p:spPr>
      </p:pic>
      <p:cxnSp>
        <p:nvCxnSpPr>
          <p:cNvPr id="21" name="Conector recto de flecha 20"/>
          <p:cNvCxnSpPr/>
          <p:nvPr/>
        </p:nvCxnSpPr>
        <p:spPr>
          <a:xfrm flipV="1">
            <a:off x="838200" y="3305175"/>
            <a:ext cx="1581150" cy="857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1190625" y="4505325"/>
            <a:ext cx="942975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H="1">
            <a:off x="4523874" y="4657725"/>
            <a:ext cx="43414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6638925" y="4657725"/>
            <a:ext cx="1419225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 flipH="1" flipV="1">
            <a:off x="10077452" y="4505325"/>
            <a:ext cx="12144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469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8102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4695" y="745958"/>
            <a:ext cx="11670631" cy="5767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SEGUNDO </a:t>
            </a:r>
            <a:r>
              <a:rPr lang="es-MX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</a:t>
            </a:r>
            <a:r>
              <a:rPr lang="es-MX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REGISTRO PARA DIENTES TEMPORALES</a:t>
            </a:r>
            <a:endParaRPr lang="es-MX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3200" dirty="0"/>
              <a:t>Se </a:t>
            </a:r>
            <a:r>
              <a:rPr lang="es-MX" sz="3200" dirty="0" smtClean="0"/>
              <a:t>registran los </a:t>
            </a:r>
            <a:r>
              <a:rPr lang="es-MX" sz="3200" dirty="0"/>
              <a:t>dientes </a:t>
            </a:r>
            <a:r>
              <a:rPr lang="es-MX" sz="3200" b="1" dirty="0"/>
              <a:t>temporales</a:t>
            </a:r>
            <a:r>
              <a:rPr lang="es-MX" sz="3200" dirty="0"/>
              <a:t> con </a:t>
            </a:r>
            <a:r>
              <a:rPr lang="es-MX" sz="3200" b="1" dirty="0"/>
              <a:t>número romanos</a:t>
            </a:r>
            <a:r>
              <a:rPr lang="es-MX" sz="3200" dirty="0"/>
              <a:t>.</a:t>
            </a:r>
          </a:p>
          <a:p>
            <a:pPr marL="0" indent="0" algn="just">
              <a:buNone/>
            </a:pPr>
            <a:r>
              <a:rPr lang="es-MX" sz="3200" dirty="0" smtClean="0"/>
              <a:t>Se </a:t>
            </a:r>
            <a:r>
              <a:rPr lang="es-MX" sz="3200" dirty="0"/>
              <a:t>enumera los cuatro cuadrantes de cada dentadura.</a:t>
            </a:r>
          </a:p>
          <a:p>
            <a:pPr marL="0" indent="0" algn="just">
              <a:buNone/>
            </a:pPr>
            <a:r>
              <a:rPr lang="es-MX" sz="3200" dirty="0" smtClean="0"/>
              <a:t>Se </a:t>
            </a:r>
            <a:r>
              <a:rPr lang="es-MX" sz="3200" dirty="0"/>
              <a:t>inicia la numeración contando a partir de la línea media con el número uno para el incisivo central temporal (I) </a:t>
            </a:r>
            <a:r>
              <a:rPr lang="es-MX" sz="3200" dirty="0" smtClean="0"/>
              <a:t>se </a:t>
            </a:r>
            <a:r>
              <a:rPr lang="es-MX" sz="3200" dirty="0"/>
              <a:t>sigue en orden hasta el diente más posterior que será el número </a:t>
            </a:r>
            <a:r>
              <a:rPr lang="es-MX" sz="3200" dirty="0" smtClean="0"/>
              <a:t>V. </a:t>
            </a:r>
          </a:p>
          <a:p>
            <a:pPr marL="0" indent="0" algn="just">
              <a:buNone/>
            </a:pPr>
            <a:r>
              <a:rPr lang="es-MX" sz="3200" dirty="0" smtClean="0"/>
              <a:t>Se </a:t>
            </a:r>
            <a:r>
              <a:rPr lang="es-MX" sz="3200" dirty="0"/>
              <a:t>usa una línea horizontal para distinguir los dientes superiores de inferiores, y una línea vertical para distinguir los dientes derechos de los izquierdos. La línea vertical representa la línea media. </a:t>
            </a:r>
            <a:endParaRPr lang="es-MX" sz="3200" dirty="0" smtClean="0"/>
          </a:p>
          <a:p>
            <a:pPr marL="0" indent="0" algn="just">
              <a:buNone/>
            </a:pPr>
            <a:r>
              <a:rPr lang="es-MX" sz="3200" dirty="0" smtClean="0"/>
              <a:t>Los </a:t>
            </a:r>
            <a:r>
              <a:rPr lang="es-MX" sz="3200" dirty="0"/>
              <a:t>lados derechos e izquierdos se consideran con referencia al paciente, no al </a:t>
            </a:r>
            <a:r>
              <a:rPr lang="es-MX" sz="3200" dirty="0" smtClean="0"/>
              <a:t>observador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67691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7"/>
            <a:ext cx="10515600" cy="588745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/>
              <a:t>                                                                        DIENTES TEMPORALES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SUPERIORES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DERECHO                                                                                                              IZQUIERDO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                             </a:t>
            </a:r>
            <a:r>
              <a:rPr lang="es-MX" sz="3400" b="1" dirty="0" smtClean="0"/>
              <a:t>V IV III II I      I II III IV V</a:t>
            </a:r>
            <a:endParaRPr lang="es-MX" sz="3400" b="1" dirty="0"/>
          </a:p>
          <a:p>
            <a:pPr marL="0" indent="0">
              <a:buNone/>
            </a:pPr>
            <a:endParaRPr lang="es-MX" sz="34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DERECHO                                        </a:t>
            </a:r>
            <a:r>
              <a:rPr lang="es-MX" sz="3400" b="1" dirty="0" smtClean="0"/>
              <a:t>V </a:t>
            </a:r>
            <a:r>
              <a:rPr lang="es-MX" sz="3400" b="1" dirty="0"/>
              <a:t>IV III II I      </a:t>
            </a:r>
            <a:r>
              <a:rPr lang="es-MX" sz="3400" b="1" dirty="0" err="1"/>
              <a:t>I</a:t>
            </a:r>
            <a:r>
              <a:rPr lang="es-MX" sz="3400" b="1" dirty="0"/>
              <a:t> II III IV </a:t>
            </a:r>
            <a:r>
              <a:rPr lang="es-MX" sz="3400" b="1" dirty="0" smtClean="0"/>
              <a:t>V                          </a:t>
            </a:r>
            <a:r>
              <a:rPr lang="es-MX" dirty="0" smtClean="0"/>
              <a:t>IZQUIERDO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INFERIORES</a:t>
            </a:r>
            <a:endParaRPr lang="es-MX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4105275" y="3429000"/>
            <a:ext cx="3981450" cy="19050"/>
          </a:xfrm>
          <a:prstGeom prst="line">
            <a:avLst/>
          </a:prstGeom>
          <a:ln w="603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096000" y="2382253"/>
            <a:ext cx="0" cy="303997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096000" y="1801228"/>
            <a:ext cx="0" cy="303997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618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477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1451" y="484774"/>
            <a:ext cx="11896724" cy="61827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4000" b="1" dirty="0"/>
              <a:t>SEGUNDO </a:t>
            </a:r>
            <a:r>
              <a:rPr lang="es-MX" sz="4000" b="1" dirty="0" smtClean="0"/>
              <a:t>SISTEMA</a:t>
            </a:r>
            <a:r>
              <a:rPr lang="es-MX" sz="4000" dirty="0"/>
              <a:t> </a:t>
            </a:r>
            <a:r>
              <a:rPr lang="es-MX" sz="4000" dirty="0" smtClean="0"/>
              <a:t>DE REGISTRO PARA DIENTES TEMPORALES</a:t>
            </a:r>
            <a:endParaRPr lang="es-MX" sz="4000" dirty="0"/>
          </a:p>
          <a:p>
            <a:pPr marL="0" indent="0" algn="just">
              <a:buNone/>
            </a:pPr>
            <a:r>
              <a:rPr lang="es-MX" sz="4000" dirty="0" smtClean="0"/>
              <a:t>Al </a:t>
            </a:r>
            <a:r>
              <a:rPr lang="es-MX" sz="4000" dirty="0"/>
              <a:t>escribir el registro de un diente se puede registrar de la siguiente manera: </a:t>
            </a:r>
            <a:r>
              <a:rPr lang="es-MX" sz="4000" dirty="0" smtClean="0"/>
              <a:t>Ejemplos.     </a:t>
            </a:r>
          </a:p>
          <a:p>
            <a:pPr marL="0" indent="0" algn="just">
              <a:buNone/>
            </a:pPr>
            <a:r>
              <a:rPr lang="es-MX" sz="4000" dirty="0" smtClean="0"/>
              <a:t>  Primer </a:t>
            </a:r>
            <a:r>
              <a:rPr lang="es-MX" sz="4000" dirty="0"/>
              <a:t>molar superior  </a:t>
            </a:r>
            <a:r>
              <a:rPr lang="es-MX" sz="4000" dirty="0" smtClean="0"/>
              <a:t>derecho </a:t>
            </a:r>
            <a:r>
              <a:rPr lang="es-MX" sz="4000" dirty="0"/>
              <a:t>temporal:  </a:t>
            </a:r>
            <a:r>
              <a:rPr lang="es-MX" sz="4000" dirty="0" smtClean="0"/>
              <a:t>       IV</a:t>
            </a:r>
            <a:endParaRPr lang="es-MX" sz="4000" dirty="0"/>
          </a:p>
          <a:p>
            <a:pPr marL="0" indent="0" algn="just">
              <a:buNone/>
            </a:pPr>
            <a:r>
              <a:rPr lang="es-MX" sz="4000" dirty="0" smtClean="0"/>
              <a:t>  Incisivo central superior izquierdo temporal        I    </a:t>
            </a:r>
          </a:p>
          <a:p>
            <a:pPr marL="0" indent="0" algn="just">
              <a:buNone/>
            </a:pPr>
            <a:r>
              <a:rPr lang="es-MX" sz="4000" dirty="0"/>
              <a:t> </a:t>
            </a:r>
            <a:r>
              <a:rPr lang="es-MX" sz="4000" dirty="0" smtClean="0"/>
              <a:t> Segundo molar inferior derecho temporal           V</a:t>
            </a:r>
          </a:p>
          <a:p>
            <a:pPr marL="0" indent="0" algn="just">
              <a:buNone/>
            </a:pPr>
            <a:r>
              <a:rPr lang="es-MX" sz="4000" dirty="0"/>
              <a:t> </a:t>
            </a:r>
            <a:r>
              <a:rPr lang="es-MX" sz="4000" dirty="0" smtClean="0"/>
              <a:t> Incisivo lateral inferior izquierdo temporal</a:t>
            </a:r>
            <a:r>
              <a:rPr lang="es-MX" sz="3600" dirty="0" smtClean="0"/>
              <a:t>           II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10220075" y="3500438"/>
            <a:ext cx="443163" cy="3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10663238" y="3035467"/>
            <a:ext cx="0" cy="46196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10220075" y="3676649"/>
            <a:ext cx="0" cy="440156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10273465" y="4325853"/>
            <a:ext cx="49204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H="1">
            <a:off x="10211802" y="4110788"/>
            <a:ext cx="535154" cy="401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10283114" y="4325853"/>
            <a:ext cx="0" cy="3890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10086849" y="5031196"/>
            <a:ext cx="3925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 flipH="1">
            <a:off x="10079203" y="5034708"/>
            <a:ext cx="7646" cy="41308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3167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2006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3269" y="635167"/>
            <a:ext cx="11591925" cy="5767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/>
              <a:t>SEGUNDO </a:t>
            </a:r>
            <a:r>
              <a:rPr lang="es-MX" sz="3200" b="1" dirty="0" smtClean="0"/>
              <a:t>SISTEMA</a:t>
            </a:r>
            <a:r>
              <a:rPr lang="es-MX" sz="3200" dirty="0"/>
              <a:t> </a:t>
            </a:r>
            <a:r>
              <a:rPr lang="es-MX" sz="3200" dirty="0" smtClean="0"/>
              <a:t>DE REGISTRO PARA DIENTES TEMPORALES</a:t>
            </a:r>
          </a:p>
          <a:p>
            <a:pPr marL="0" indent="0">
              <a:buNone/>
            </a:pPr>
            <a:r>
              <a:rPr lang="es-MX" sz="3200" dirty="0" smtClean="0"/>
              <a:t>Al escribir el registro de un diente se puede registrar de la siguiente manera:      </a:t>
            </a:r>
          </a:p>
          <a:p>
            <a:pPr marL="0" indent="0">
              <a:buNone/>
            </a:pPr>
            <a:r>
              <a:rPr lang="es-MX" dirty="0" smtClean="0"/>
              <a:t>  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I  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V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IV                                                                        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                                  II</a:t>
            </a:r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3498913" y="3153779"/>
            <a:ext cx="443163" cy="3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498913" y="2800852"/>
            <a:ext cx="0" cy="3429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752474" y="5360068"/>
            <a:ext cx="0" cy="32635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359944" y="5686425"/>
            <a:ext cx="3925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H="1">
            <a:off x="6284454" y="3186697"/>
            <a:ext cx="420102" cy="1115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6704556" y="3195546"/>
            <a:ext cx="1" cy="396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10966284" y="5806353"/>
            <a:ext cx="3925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10966284" y="5806353"/>
            <a:ext cx="0" cy="35468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49" y="3571879"/>
            <a:ext cx="4369928" cy="28404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656" y="3662177"/>
            <a:ext cx="4322266" cy="2659856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838200" y="4992105"/>
            <a:ext cx="1057275" cy="5311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6655362" y="3592205"/>
            <a:ext cx="310553" cy="5353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 flipV="1">
            <a:off x="9011154" y="5750535"/>
            <a:ext cx="1805988" cy="290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3720494" y="3195546"/>
            <a:ext cx="1" cy="66431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3341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0025" y="727659"/>
            <a:ext cx="11830050" cy="5854116"/>
          </a:xfrm>
          <a:noFill/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3200" b="1" dirty="0">
                <a:solidFill>
                  <a:srgbClr val="00B0F0"/>
                </a:solidFill>
              </a:rPr>
              <a:t>SEGUNDO </a:t>
            </a:r>
            <a:r>
              <a:rPr lang="es-MX" sz="3200" b="1" dirty="0" smtClean="0">
                <a:solidFill>
                  <a:srgbClr val="00B0F0"/>
                </a:solidFill>
              </a:rPr>
              <a:t>SISTEMA</a:t>
            </a:r>
            <a:r>
              <a:rPr lang="es-MX" sz="3200" b="1" dirty="0">
                <a:solidFill>
                  <a:srgbClr val="00B0F0"/>
                </a:solidFill>
              </a:rPr>
              <a:t> </a:t>
            </a:r>
            <a:r>
              <a:rPr lang="es-MX" sz="3200" b="1" dirty="0" smtClean="0">
                <a:solidFill>
                  <a:srgbClr val="00B0F0"/>
                </a:solidFill>
              </a:rPr>
              <a:t>DE REGISTRO PARA DIENTES PERMANENTES.</a:t>
            </a:r>
            <a:endParaRPr lang="es-MX" sz="3200" b="1" dirty="0">
              <a:solidFill>
                <a:srgbClr val="00B0F0"/>
              </a:solidFill>
            </a:endParaRPr>
          </a:p>
          <a:p>
            <a:pPr marL="0" indent="0" algn="just">
              <a:buNone/>
            </a:pPr>
            <a:r>
              <a:rPr lang="es-MX" sz="3200" dirty="0">
                <a:solidFill>
                  <a:srgbClr val="00B050"/>
                </a:solidFill>
              </a:rPr>
              <a:t>Se </a:t>
            </a:r>
            <a:r>
              <a:rPr lang="es-MX" sz="3200" dirty="0" smtClean="0">
                <a:solidFill>
                  <a:srgbClr val="00B050"/>
                </a:solidFill>
              </a:rPr>
              <a:t>registran los</a:t>
            </a:r>
            <a:r>
              <a:rPr lang="es-MX" sz="3200" b="1" dirty="0" smtClean="0">
                <a:solidFill>
                  <a:srgbClr val="00B050"/>
                </a:solidFill>
              </a:rPr>
              <a:t> dientes permanentes </a:t>
            </a:r>
            <a:r>
              <a:rPr lang="es-MX" sz="3200" dirty="0">
                <a:solidFill>
                  <a:srgbClr val="00B050"/>
                </a:solidFill>
              </a:rPr>
              <a:t>con </a:t>
            </a:r>
            <a:r>
              <a:rPr lang="es-MX" sz="3200" b="1" dirty="0">
                <a:solidFill>
                  <a:srgbClr val="00B050"/>
                </a:solidFill>
              </a:rPr>
              <a:t>número arábigos</a:t>
            </a:r>
            <a:r>
              <a:rPr lang="es-MX" sz="3200" dirty="0">
                <a:solidFill>
                  <a:srgbClr val="00B050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es-MX" sz="3200" dirty="0"/>
              <a:t>Se enumera los cuatro cuadrantes de cada dentadura.</a:t>
            </a:r>
          </a:p>
          <a:p>
            <a:pPr marL="0" indent="0" algn="just">
              <a:buNone/>
            </a:pPr>
            <a:r>
              <a:rPr lang="es-MX" sz="3200" dirty="0"/>
              <a:t> </a:t>
            </a:r>
            <a:r>
              <a:rPr lang="es-MX" sz="3200" dirty="0" smtClean="0"/>
              <a:t>Se </a:t>
            </a:r>
            <a:r>
              <a:rPr lang="es-MX" sz="3200" dirty="0"/>
              <a:t>inicia la numeración contando a partir de la línea media con el número uno </a:t>
            </a:r>
            <a:r>
              <a:rPr lang="es-MX" sz="3200" dirty="0" smtClean="0"/>
              <a:t>(1</a:t>
            </a:r>
            <a:r>
              <a:rPr lang="es-MX" sz="3200" dirty="0"/>
              <a:t>) para el incisivo central permanente se sigue en orden hasta el diente más posterior que será </a:t>
            </a:r>
            <a:r>
              <a:rPr lang="es-MX" sz="3200" dirty="0" smtClean="0"/>
              <a:t>el número 8 </a:t>
            </a:r>
            <a:r>
              <a:rPr lang="es-MX" sz="3200" dirty="0"/>
              <a:t>para el tercer molar permanente.</a:t>
            </a:r>
          </a:p>
          <a:p>
            <a:pPr marL="0" indent="0" algn="just">
              <a:buNone/>
            </a:pPr>
            <a:r>
              <a:rPr lang="es-MX" sz="3200" dirty="0" smtClean="0"/>
              <a:t>Se </a:t>
            </a:r>
            <a:r>
              <a:rPr lang="es-MX" sz="3200" dirty="0"/>
              <a:t>usa una línea horizontal para distinguir los dientes superiores de inferiores, y una línea vertical para distinguir los dientes derechos de los izquierdos. La línea vertical representa la línea media. </a:t>
            </a:r>
            <a:endParaRPr lang="es-MX" sz="3200" dirty="0" smtClean="0"/>
          </a:p>
          <a:p>
            <a:pPr marL="0" indent="0" algn="just">
              <a:buNone/>
            </a:pPr>
            <a:r>
              <a:rPr lang="es-MX" sz="3200" dirty="0" smtClean="0"/>
              <a:t>Los </a:t>
            </a:r>
            <a:r>
              <a:rPr lang="es-MX" sz="3200" dirty="0"/>
              <a:t>lados derechos e izquierdos se consideran con referencia al paciente, no al </a:t>
            </a:r>
            <a:r>
              <a:rPr lang="es-MX" sz="3200" dirty="0" smtClean="0"/>
              <a:t>observador.</a:t>
            </a:r>
            <a:endParaRPr lang="es-MX" sz="3200" dirty="0"/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16970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pic>
        <p:nvPicPr>
          <p:cNvPr id="4" name="Marcador de contenido 3" descr="C:\Documents and Settings\HP_Administrator\My Documents\My Pictures\anatomiabucodent\cuadr2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962025"/>
            <a:ext cx="11391900" cy="560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07278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8"/>
            <a:ext cx="10515600" cy="58303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                                               DIENTES PERMANENTES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                       </a:t>
            </a:r>
          </a:p>
          <a:p>
            <a:pPr marL="0" indent="0">
              <a:buNone/>
            </a:pPr>
            <a:r>
              <a:rPr lang="es-MX" dirty="0">
                <a:solidFill>
                  <a:srgbClr val="FFFF00"/>
                </a:solidFill>
              </a:rPr>
              <a:t> </a:t>
            </a:r>
            <a:r>
              <a:rPr lang="es-MX" dirty="0" smtClean="0">
                <a:solidFill>
                  <a:srgbClr val="FFFF00"/>
                </a:solidFill>
              </a:rPr>
              <a:t>                               </a:t>
            </a:r>
            <a:r>
              <a:rPr lang="es-MX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                          IZQUIERDO</a:t>
            </a:r>
            <a:endParaRPr lang="es-MX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                         8   7   6   5    4   3   2   1         1   2   3    4    5    6    7    8   </a:t>
            </a:r>
            <a:endParaRPr lang="es-MX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                         8   </a:t>
            </a:r>
            <a:r>
              <a:rPr lang="es-MX" dirty="0">
                <a:solidFill>
                  <a:srgbClr val="FFFF00"/>
                </a:solidFill>
              </a:rPr>
              <a:t>7   6   5    4   3   2   1         1   2   3    4    5    6    7    8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s-MX" sz="2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DERECHO                     IZQUIERDO</a:t>
            </a:r>
          </a:p>
          <a:p>
            <a:pPr marL="0" indent="0">
              <a:buNone/>
            </a:pPr>
            <a:r>
              <a:rPr lang="es-MX" sz="4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</a:p>
          <a:p>
            <a:pPr marL="0" indent="0">
              <a:buNone/>
            </a:pPr>
            <a:r>
              <a:rPr lang="es-MX" sz="4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es-MX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INFERIORES</a:t>
            </a:r>
            <a:endParaRPr lang="es-MX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1514475" y="3429000"/>
            <a:ext cx="9334500" cy="71438"/>
          </a:xfrm>
          <a:prstGeom prst="line">
            <a:avLst/>
          </a:prstGeom>
          <a:ln w="444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6096000" y="1162050"/>
            <a:ext cx="1" cy="4400550"/>
          </a:xfrm>
          <a:prstGeom prst="line">
            <a:avLst/>
          </a:prstGeom>
          <a:ln w="444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100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275" y="665746"/>
            <a:ext cx="11715749" cy="5944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500" b="1" dirty="0"/>
              <a:t>SEGUNDO </a:t>
            </a:r>
            <a:r>
              <a:rPr lang="es-MX" sz="3500" b="1" dirty="0" smtClean="0"/>
              <a:t>SISTEMA</a:t>
            </a:r>
            <a:r>
              <a:rPr lang="es-MX" sz="3500" b="1" dirty="0"/>
              <a:t> </a:t>
            </a:r>
            <a:r>
              <a:rPr lang="es-MX" sz="3500" b="1" dirty="0" smtClean="0"/>
              <a:t>DE REGISTRO PARA DIENTES PERMANENTES.</a:t>
            </a:r>
            <a:endParaRPr lang="es-MX" sz="3500" b="1" dirty="0"/>
          </a:p>
          <a:p>
            <a:pPr marL="0" indent="0">
              <a:buNone/>
            </a:pPr>
            <a:r>
              <a:rPr lang="es-MX" sz="3500" dirty="0" smtClean="0"/>
              <a:t>Al </a:t>
            </a:r>
            <a:r>
              <a:rPr lang="es-MX" sz="3500" dirty="0"/>
              <a:t>escribir el registro de un diente se puede registrar de la siguiente </a:t>
            </a:r>
            <a:r>
              <a:rPr lang="es-MX" sz="3500" dirty="0" smtClean="0"/>
              <a:t>manera: Ejemplos.</a:t>
            </a:r>
          </a:p>
          <a:p>
            <a:pPr marL="0" indent="0">
              <a:buNone/>
            </a:pPr>
            <a:r>
              <a:rPr lang="es-MX" sz="3500" dirty="0" smtClean="0"/>
              <a:t>Segundo molar superior derecho permanente</a:t>
            </a:r>
            <a:r>
              <a:rPr lang="es-MX" sz="3500" dirty="0"/>
              <a:t> </a:t>
            </a:r>
            <a:r>
              <a:rPr lang="es-MX" sz="3500" dirty="0" smtClean="0"/>
              <a:t>                      7</a:t>
            </a:r>
          </a:p>
          <a:p>
            <a:pPr marL="0" indent="0">
              <a:buNone/>
            </a:pPr>
            <a:r>
              <a:rPr lang="es-MX" sz="3500" dirty="0" smtClean="0"/>
              <a:t>Segundo premolar inferior izquierdo permanente                 5   </a:t>
            </a:r>
          </a:p>
          <a:p>
            <a:pPr marL="0" indent="0">
              <a:buNone/>
            </a:pPr>
            <a:r>
              <a:rPr lang="es-MX" sz="3500" dirty="0" smtClean="0"/>
              <a:t>Tercer molar inferior derecho permanente                              8</a:t>
            </a:r>
          </a:p>
          <a:p>
            <a:pPr marL="0" indent="0">
              <a:buNone/>
            </a:pPr>
            <a:r>
              <a:rPr lang="es-MX" sz="3500" dirty="0" smtClean="0"/>
              <a:t>Incisivo lateral superior izquierdo permanente                       2</a:t>
            </a:r>
          </a:p>
          <a:p>
            <a:pPr marL="0" indent="0">
              <a:buNone/>
            </a:pPr>
            <a:r>
              <a:rPr lang="es-MX" sz="3500" dirty="0" smtClean="0"/>
              <a:t> Primer molar inferior izquierdo permanente                          6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10848975" y="3014663"/>
            <a:ext cx="50482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V="1">
            <a:off x="11353800" y="2466975"/>
            <a:ext cx="0" cy="5619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10734675" y="3152775"/>
            <a:ext cx="52387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 flipV="1">
            <a:off x="10744200" y="3152774"/>
            <a:ext cx="9525" cy="4566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11353800" y="3762375"/>
            <a:ext cx="0" cy="381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10848975" y="3762375"/>
            <a:ext cx="523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10915650" y="4300537"/>
            <a:ext cx="9526" cy="4429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10925175" y="4743450"/>
            <a:ext cx="4381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10915650" y="4830178"/>
            <a:ext cx="5905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10925175" y="4830178"/>
            <a:ext cx="0" cy="4286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029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2864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628650"/>
            <a:ext cx="10515600" cy="6019800"/>
          </a:xfrm>
        </p:spPr>
        <p:txBody>
          <a:bodyPr spcCol="144000">
            <a:normAutofit fontScale="92500" lnSpcReduction="10000"/>
          </a:bodyPr>
          <a:lstStyle/>
          <a:p>
            <a:endParaRPr lang="es-MX" sz="3900" dirty="0" smtClean="0"/>
          </a:p>
          <a:p>
            <a:pPr marL="0" lvl="1" indent="0" algn="just">
              <a:buNone/>
            </a:pPr>
            <a:r>
              <a:rPr lang="es-MX" sz="3900" dirty="0" smtClean="0"/>
              <a:t>El contenido de este material dentro de generalidades de la cavidad bucal incluye el tema </a:t>
            </a:r>
            <a:r>
              <a:rPr lang="es-MX" sz="3900" dirty="0" smtClean="0">
                <a:solidFill>
                  <a:srgbClr val="FF0000"/>
                </a:solidFill>
              </a:rPr>
              <a:t>Terminología dental</a:t>
            </a:r>
            <a:r>
              <a:rPr lang="es-MX" sz="3900" dirty="0" smtClean="0"/>
              <a:t>, donde  se tiene que conocer las caras que presenta una pieza dental ya sea anterior o posterior, abreviaturas de los mismos</a:t>
            </a:r>
            <a:r>
              <a:rPr lang="es-MX" sz="3900" dirty="0"/>
              <a:t>;</a:t>
            </a:r>
            <a:r>
              <a:rPr lang="es-MX" sz="3900" dirty="0" smtClean="0"/>
              <a:t> dimensiones de altura, anchura y grosor; tercios en sentido </a:t>
            </a:r>
            <a:r>
              <a:rPr lang="es-MX" sz="3900" dirty="0" err="1" smtClean="0"/>
              <a:t>mesiodistal</a:t>
            </a:r>
            <a:r>
              <a:rPr lang="es-MX" sz="3900" dirty="0" smtClean="0"/>
              <a:t> y </a:t>
            </a:r>
            <a:r>
              <a:rPr lang="es-MX" sz="3900" dirty="0" err="1" smtClean="0"/>
              <a:t>labiolingual</a:t>
            </a:r>
            <a:r>
              <a:rPr lang="es-MX" sz="3900" dirty="0" smtClean="0"/>
              <a:t> ,ángulos diedros y triedros; Sistemas de registro para piezas dentales temporales o permanentes.</a:t>
            </a:r>
          </a:p>
          <a:p>
            <a:pPr marL="0" indent="0" algn="just">
              <a:buNone/>
            </a:pPr>
            <a:r>
              <a:rPr lang="es-MX" sz="3900" dirty="0" smtClean="0"/>
              <a:t>El </a:t>
            </a:r>
            <a:r>
              <a:rPr lang="es-MX" sz="3900" dirty="0"/>
              <a:t>conocimiento  de </a:t>
            </a:r>
            <a:r>
              <a:rPr lang="es-MX" sz="3900" dirty="0" smtClean="0"/>
              <a:t>la terminología dental  por </a:t>
            </a:r>
            <a:r>
              <a:rPr lang="es-MX" sz="3900" dirty="0"/>
              <a:t>medio de material visual es </a:t>
            </a:r>
            <a:r>
              <a:rPr lang="es-MX" sz="3900" dirty="0" smtClean="0"/>
              <a:t>esencial e  </a:t>
            </a:r>
            <a:r>
              <a:rPr lang="es-MX" sz="3900" dirty="0"/>
              <a:t>importante </a:t>
            </a:r>
            <a:r>
              <a:rPr lang="es-MX" sz="3900" dirty="0" smtClean="0"/>
              <a:t>para </a:t>
            </a:r>
            <a:r>
              <a:rPr lang="es-MX" sz="3900" dirty="0"/>
              <a:t>un estudiante de Odontología 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819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275" y="665746"/>
            <a:ext cx="11715749" cy="5944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500" b="1" dirty="0">
                <a:solidFill>
                  <a:srgbClr val="00B050"/>
                </a:solidFill>
              </a:rPr>
              <a:t>SEGUNDO </a:t>
            </a:r>
            <a:r>
              <a:rPr lang="es-MX" sz="3500" b="1" dirty="0" smtClean="0">
                <a:solidFill>
                  <a:srgbClr val="00B050"/>
                </a:solidFill>
              </a:rPr>
              <a:t>SISTEMA</a:t>
            </a:r>
            <a:r>
              <a:rPr lang="es-MX" sz="3500" b="1" dirty="0">
                <a:solidFill>
                  <a:srgbClr val="00B050"/>
                </a:solidFill>
              </a:rPr>
              <a:t> </a:t>
            </a:r>
            <a:r>
              <a:rPr lang="es-MX" sz="3500" b="1" dirty="0" smtClean="0">
                <a:solidFill>
                  <a:srgbClr val="00B050"/>
                </a:solidFill>
              </a:rPr>
              <a:t>DE REGISTRO PARA DIENTES PERMANENTES.</a:t>
            </a:r>
            <a:endParaRPr lang="es-MX" sz="35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MX" sz="3500" dirty="0" smtClean="0"/>
              <a:t>Al </a:t>
            </a:r>
            <a:r>
              <a:rPr lang="es-MX" sz="3500" dirty="0"/>
              <a:t>escribir el registro de un diente se puede registrar de la siguiente </a:t>
            </a:r>
            <a:r>
              <a:rPr lang="es-MX" sz="3500" dirty="0" smtClean="0"/>
              <a:t>manera: Ejemplos.</a:t>
            </a:r>
          </a:p>
          <a:p>
            <a:pPr marL="0" indent="0">
              <a:buNone/>
            </a:pPr>
            <a:r>
              <a:rPr lang="es-MX" sz="3500" dirty="0"/>
              <a:t> </a:t>
            </a:r>
            <a:r>
              <a:rPr lang="es-MX" sz="3500" dirty="0" smtClean="0"/>
              <a:t>                                    2</a:t>
            </a:r>
          </a:p>
          <a:p>
            <a:pPr marL="0" indent="0">
              <a:buNone/>
            </a:pPr>
            <a:r>
              <a:rPr lang="es-MX" sz="3500" dirty="0" smtClean="0"/>
              <a:t>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MX" sz="3500" dirty="0"/>
              <a:t> </a:t>
            </a:r>
            <a:r>
              <a:rPr lang="es-MX" sz="3500" dirty="0" smtClean="0"/>
              <a:t>                                                   8                                                    </a:t>
            </a:r>
          </a:p>
          <a:p>
            <a:pPr marL="0" indent="0">
              <a:buNone/>
            </a:pPr>
            <a:r>
              <a:rPr lang="es-MX" sz="3500" dirty="0" smtClean="0"/>
              <a:t>                                                                                                          6 </a:t>
            </a:r>
          </a:p>
          <a:p>
            <a:pPr marL="0" indent="0">
              <a:buNone/>
            </a:pPr>
            <a:r>
              <a:rPr lang="es-MX" sz="3500" dirty="0" smtClean="0"/>
              <a:t>  7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                                 3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428625" y="5273380"/>
            <a:ext cx="50482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V="1">
            <a:off x="933450" y="4711405"/>
            <a:ext cx="0" cy="5619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10896600" y="4235404"/>
            <a:ext cx="52387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 flipV="1">
            <a:off x="10906125" y="4244930"/>
            <a:ext cx="9525" cy="4566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5943600" y="3762122"/>
            <a:ext cx="0" cy="381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5419725" y="3762122"/>
            <a:ext cx="523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3981450" y="2619664"/>
            <a:ext cx="9526" cy="4429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10896600" y="5383574"/>
            <a:ext cx="4381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3981450" y="3062577"/>
            <a:ext cx="5905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10896600" y="5383574"/>
            <a:ext cx="9525" cy="52993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49" y="3332402"/>
            <a:ext cx="3712040" cy="330652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81122"/>
            <a:ext cx="4453261" cy="2963439"/>
          </a:xfrm>
          <a:prstGeom prst="rect">
            <a:avLst/>
          </a:prstGeom>
        </p:spPr>
      </p:pic>
      <p:cxnSp>
        <p:nvCxnSpPr>
          <p:cNvPr id="20" name="Conector recto de flecha 19"/>
          <p:cNvCxnSpPr/>
          <p:nvPr/>
        </p:nvCxnSpPr>
        <p:spPr>
          <a:xfrm flipV="1">
            <a:off x="6010274" y="3762122"/>
            <a:ext cx="800101" cy="1905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3400426" y="3180848"/>
            <a:ext cx="590550" cy="6765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933450" y="5383574"/>
            <a:ext cx="457200" cy="69337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H="1">
            <a:off x="9597792" y="4572000"/>
            <a:ext cx="1144944" cy="4816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H="1">
            <a:off x="9070344" y="5730262"/>
            <a:ext cx="1672392" cy="2226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6673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292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4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b="1" dirty="0">
                <a:solidFill>
                  <a:srgbClr val="C00000"/>
                </a:solidFill>
              </a:rPr>
              <a:t>TERCER SISTEMA.-</a:t>
            </a:r>
            <a:r>
              <a:rPr lang="es-MX" sz="3600" dirty="0">
                <a:solidFill>
                  <a:srgbClr val="C00000"/>
                </a:solidFill>
              </a:rPr>
              <a:t> Se usa únicamente en dientes temporales</a:t>
            </a:r>
            <a:r>
              <a:rPr lang="es-MX" sz="3600" dirty="0"/>
              <a:t>, registrando los dientes con letras de la A </a:t>
            </a:r>
            <a:r>
              <a:rPr lang="es-MX" sz="3600" dirty="0" err="1"/>
              <a:t>a</a:t>
            </a:r>
            <a:r>
              <a:rPr lang="es-MX" sz="3600" dirty="0"/>
              <a:t> la E. Teniendo la secuencia de un cuadrante de cada arcada.</a:t>
            </a:r>
          </a:p>
          <a:p>
            <a:pPr marL="0" indent="0" algn="just">
              <a:buNone/>
            </a:pPr>
            <a:r>
              <a:rPr lang="es-MX" sz="3600" dirty="0"/>
              <a:t>Al igual que en el anterior, para escribir el registro de un diente determinado se puede abreviar. </a:t>
            </a:r>
          </a:p>
          <a:p>
            <a:pPr marL="0" indent="0" algn="just">
              <a:buNone/>
            </a:pPr>
            <a:r>
              <a:rPr lang="es-MX" sz="3600" dirty="0"/>
              <a:t>Canino inferior derecho temporal se registra así: </a:t>
            </a:r>
            <a:r>
              <a:rPr lang="es-MX" sz="3600" dirty="0" smtClean="0"/>
              <a:t>C </a:t>
            </a:r>
            <a:endParaRPr lang="es-MX" sz="3600" dirty="0"/>
          </a:p>
          <a:p>
            <a:pPr marL="0" indent="0" algn="just">
              <a:buNone/>
            </a:pPr>
            <a:r>
              <a:rPr lang="es-MX" sz="3600" dirty="0" smtClean="0"/>
              <a:t>Primer </a:t>
            </a:r>
            <a:r>
              <a:rPr lang="es-MX" sz="3600" dirty="0"/>
              <a:t>molar </a:t>
            </a:r>
            <a:r>
              <a:rPr lang="es-MX" sz="3600" dirty="0" smtClean="0"/>
              <a:t>superior </a:t>
            </a:r>
            <a:r>
              <a:rPr lang="es-MX" sz="3600" dirty="0"/>
              <a:t>izquierdo temporal se registra así: </a:t>
            </a:r>
            <a:r>
              <a:rPr lang="es-MX" sz="3600" u="sng" dirty="0" smtClean="0"/>
              <a:t>E</a:t>
            </a:r>
            <a:endParaRPr lang="es-MX" sz="3600" u="sng" dirty="0"/>
          </a:p>
          <a:p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10031830" y="3948114"/>
            <a:ext cx="264695" cy="80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1657350" y="5143500"/>
            <a:ext cx="0" cy="3619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10296525" y="3948114"/>
            <a:ext cx="0" cy="395286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4289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2924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47675"/>
            <a:ext cx="10515600" cy="5491164"/>
          </a:xfrm>
        </p:spPr>
        <p:txBody>
          <a:bodyPr/>
          <a:lstStyle/>
          <a:p>
            <a:pPr marL="0" indent="0" algn="just">
              <a:buNone/>
            </a:pPr>
            <a:r>
              <a:rPr lang="es-MX" sz="3600" b="1" dirty="0">
                <a:solidFill>
                  <a:srgbClr val="C00000"/>
                </a:solidFill>
              </a:rPr>
              <a:t>TERCER SISTEMA.-</a:t>
            </a:r>
            <a:r>
              <a:rPr lang="es-MX" sz="3600" dirty="0">
                <a:solidFill>
                  <a:srgbClr val="C00000"/>
                </a:solidFill>
              </a:rPr>
              <a:t> Se usa únicamente en dientes </a:t>
            </a:r>
            <a:r>
              <a:rPr lang="es-MX" sz="3600" dirty="0" smtClean="0">
                <a:solidFill>
                  <a:srgbClr val="C00000"/>
                </a:solidFill>
              </a:rPr>
              <a:t>temporales</a:t>
            </a:r>
            <a:r>
              <a:rPr lang="es-MX" sz="3600" dirty="0" smtClean="0"/>
              <a:t>.</a:t>
            </a:r>
          </a:p>
          <a:p>
            <a:pPr marL="0" indent="0" algn="just">
              <a:buNone/>
            </a:pPr>
            <a:endParaRPr lang="es-MX" sz="3600" dirty="0"/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                    E    D    C   B   A        </a:t>
            </a:r>
            <a:r>
              <a:rPr lang="es-MX" sz="3600" dirty="0" err="1" smtClean="0"/>
              <a:t>A</a:t>
            </a:r>
            <a:r>
              <a:rPr lang="es-MX" sz="3600" dirty="0" smtClean="0"/>
              <a:t>    B   C   D   E</a:t>
            </a:r>
          </a:p>
          <a:p>
            <a:pPr marL="0" indent="0" algn="just">
              <a:buNone/>
            </a:pPr>
            <a:endParaRPr lang="es-MX" sz="3600" dirty="0"/>
          </a:p>
          <a:p>
            <a:pPr marL="0" indent="0" algn="just">
              <a:buNone/>
            </a:pPr>
            <a:r>
              <a:rPr lang="es-MX" dirty="0" smtClean="0"/>
              <a:t>                         </a:t>
            </a:r>
            <a:r>
              <a:rPr lang="es-MX" sz="3600" dirty="0" smtClean="0"/>
              <a:t>E    </a:t>
            </a:r>
            <a:r>
              <a:rPr lang="es-MX" sz="3600" dirty="0"/>
              <a:t>D    C   B   A        </a:t>
            </a:r>
            <a:r>
              <a:rPr lang="es-MX" sz="3600" dirty="0" err="1"/>
              <a:t>A</a:t>
            </a:r>
            <a:r>
              <a:rPr lang="es-MX" sz="3600" dirty="0"/>
              <a:t>    B   C   D   E</a:t>
            </a:r>
          </a:p>
          <a:p>
            <a:pPr marL="0" indent="0" algn="just">
              <a:buNone/>
            </a:pPr>
            <a:endParaRPr lang="es-MX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2809875" y="3500438"/>
            <a:ext cx="631507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096000" y="1752600"/>
            <a:ext cx="0" cy="379095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9574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2006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3269" y="635167"/>
            <a:ext cx="11591925" cy="5767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/>
              <a:t>TERCER</a:t>
            </a:r>
            <a:r>
              <a:rPr lang="es-MX" sz="3200" b="1" dirty="0" smtClean="0"/>
              <a:t> </a:t>
            </a:r>
            <a:r>
              <a:rPr lang="es-MX" sz="3200" b="1" dirty="0" smtClean="0"/>
              <a:t>SISTEMA</a:t>
            </a:r>
            <a:r>
              <a:rPr lang="es-MX" sz="3200" dirty="0"/>
              <a:t> </a:t>
            </a:r>
            <a:r>
              <a:rPr lang="es-MX" sz="3200" dirty="0" smtClean="0"/>
              <a:t>DE REGISTRO PARA DIENTES TEMPORALES</a:t>
            </a:r>
          </a:p>
          <a:p>
            <a:pPr marL="0" indent="0">
              <a:buNone/>
            </a:pPr>
            <a:r>
              <a:rPr lang="es-MX" sz="3200" dirty="0" smtClean="0"/>
              <a:t>Al escribir el registro de un diente se puede registrar de la siguiente manera:      </a:t>
            </a:r>
          </a:p>
          <a:p>
            <a:pPr marL="0" indent="0">
              <a:buNone/>
            </a:pPr>
            <a:r>
              <a:rPr lang="es-MX" dirty="0" smtClean="0"/>
              <a:t>  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</a:t>
            </a:r>
            <a:r>
              <a:rPr lang="es-MX" dirty="0"/>
              <a:t>A</a:t>
            </a:r>
            <a:r>
              <a:rPr lang="es-MX" dirty="0" smtClean="0"/>
              <a:t>  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</a:t>
            </a:r>
            <a:r>
              <a:rPr lang="es-MX" dirty="0" smtClean="0"/>
              <a:t>E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C                                                                         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                                  </a:t>
            </a:r>
            <a:r>
              <a:rPr lang="es-MX" dirty="0"/>
              <a:t>D</a:t>
            </a:r>
            <a:endParaRPr lang="es-MX" dirty="0" smtClean="0"/>
          </a:p>
        </p:txBody>
      </p:sp>
      <p:cxnSp>
        <p:nvCxnSpPr>
          <p:cNvPr id="6" name="Conector recto 5"/>
          <p:cNvCxnSpPr/>
          <p:nvPr/>
        </p:nvCxnSpPr>
        <p:spPr>
          <a:xfrm flipV="1">
            <a:off x="3498913" y="3153779"/>
            <a:ext cx="443163" cy="3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498913" y="2800852"/>
            <a:ext cx="0" cy="3429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752474" y="5360068"/>
            <a:ext cx="0" cy="32635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359944" y="5686425"/>
            <a:ext cx="3925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H="1">
            <a:off x="6284454" y="3186697"/>
            <a:ext cx="420102" cy="1115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6704556" y="3195546"/>
            <a:ext cx="1" cy="396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10966284" y="5806353"/>
            <a:ext cx="3925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10966284" y="5806353"/>
            <a:ext cx="0" cy="35468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49" y="3571879"/>
            <a:ext cx="4369928" cy="28404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656" y="3662177"/>
            <a:ext cx="4322266" cy="2659856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752474" y="4414345"/>
            <a:ext cx="1406072" cy="11089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6655362" y="3592205"/>
            <a:ext cx="310553" cy="5353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 flipV="1">
            <a:off x="9686552" y="4926601"/>
            <a:ext cx="1210048" cy="10323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3720494" y="3195546"/>
            <a:ext cx="1" cy="66431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2778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587375"/>
                <a:ext cx="12039600" cy="608012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CUARTO SISTEMA.- Sistema de F.D.I. (Federación Dental Internacional).</a:t>
                </a:r>
                <a:endParaRPr lang="es-MX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Es el sistema que </a:t>
                </a:r>
                <a:r>
                  <a:rPr lang="es-MX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más se conoce, por lo tanto se le llama “Sistema Universal”.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s-MX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Sirve para registrar ambas denticiones, o sea para dientes permanentes y dientes temporales. </a:t>
                </a:r>
                <a:endParaRPr lang="es-MX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s-MX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Empezaremos por enumerar los cuadrantes de los dientes permanentes. </a:t>
                </a:r>
                <a:r>
                  <a:rPr lang="es-MX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 número 1 corresponde al cuadrante superior derecho, el número 2 al cuadrante superior izquierdo, el número 3 al cuadrante inferior izquierdo y el número 4, para el cuadrante inferior derecho. De tal manera que los cuadrantes se marcarán siguiendo la dirección gráficamente así: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s-MX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a:rPr lang="es-MX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e>
                          <m:r>
                            <a:rPr lang="es-MX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mr>
                      <m:mr>
                        <m:e>
                          <m:r>
                            <a:rPr lang="es-MX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e>
                          <m:r>
                            <a:rPr lang="es-MX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mr>
                    </m:m>
                  </m:oMath>
                </a14:m>
                <a:r>
                  <a:rPr lang="es-MX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s-MX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s-MX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 </a:t>
                </a:r>
                <a:r>
                  <a:rPr lang="es-MX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las manecillas del reloj.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587375"/>
                <a:ext cx="12039600" cy="6080126"/>
              </a:xfrm>
              <a:blipFill rotWithShape="0">
                <a:blip r:embed="rId3"/>
                <a:stretch>
                  <a:fillRect l="-1013" t="-1703" r="-405" b="-1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ector recto 5"/>
          <p:cNvCxnSpPr/>
          <p:nvPr/>
        </p:nvCxnSpPr>
        <p:spPr>
          <a:xfrm flipV="1">
            <a:off x="10563225" y="5591174"/>
            <a:ext cx="790575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10906125" y="5324475"/>
            <a:ext cx="0" cy="66675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8129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01578"/>
            <a:ext cx="10515600" cy="60879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Para designar un diente en particular, se le antepondrá el número del cuadrante correspondiente y luego el número del diente deseado.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3200" dirty="0" smtClean="0"/>
              <a:t>Esto </a:t>
            </a:r>
            <a:r>
              <a:rPr lang="es-MX" sz="3200" dirty="0"/>
              <a:t>es en relación a los cuadrantes, en cuanto a la numeración de los dientes será del 11 al 18, del 21 al 28, del 31 al 38 y del 41 al 48; explicándolo de la siguiente manera: </a:t>
            </a:r>
          </a:p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El </a:t>
            </a:r>
            <a:r>
              <a:rPr lang="es-MX" sz="3200" dirty="0"/>
              <a:t>incisivo central superior derecho permanente será el diente número 11, en orden sucesivo se continua hasta el tercer molar superior derecho permanente con el número 18. </a:t>
            </a:r>
          </a:p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El </a:t>
            </a:r>
            <a:r>
              <a:rPr lang="es-MX" sz="3200" dirty="0"/>
              <a:t>incisivo central superior izquierdo permanente con el número 21, hasta llegar al tercer molar superior izquierdo permanente que será el diente número 28.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06908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01578"/>
            <a:ext cx="10515600" cy="60879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4000" dirty="0" smtClean="0"/>
              <a:t>El </a:t>
            </a:r>
            <a:r>
              <a:rPr lang="es-MX" sz="4000" dirty="0"/>
              <a:t>incisivo central inferior izquierdo permanente será el diente número 31, continuando hasta el tercer molar inferior izquierdo permanente con el número 38. </a:t>
            </a:r>
          </a:p>
          <a:p>
            <a:pPr marL="0" indent="0">
              <a:buNone/>
            </a:pPr>
            <a:endParaRPr lang="es-MX" sz="4000" dirty="0" smtClean="0"/>
          </a:p>
          <a:p>
            <a:pPr marL="0" indent="0">
              <a:buNone/>
            </a:pPr>
            <a:r>
              <a:rPr lang="es-MX" sz="4000" dirty="0" smtClean="0"/>
              <a:t>El </a:t>
            </a:r>
            <a:r>
              <a:rPr lang="es-MX" sz="4000" dirty="0"/>
              <a:t>numero 41 será para el incisivo central inferior derecho permanente, terminando en el tercer molar inferior derecho permanente, como el diente número 48. </a:t>
            </a:r>
          </a:p>
          <a:p>
            <a:pPr marL="0" indent="0">
              <a:buNone/>
            </a:pPr>
            <a:r>
              <a:rPr lang="es-MX" dirty="0"/>
              <a:t> 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03411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8"/>
            <a:ext cx="10515600" cy="58303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                                       </a:t>
            </a:r>
            <a:r>
              <a:rPr lang="es-MX" sz="29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DIENTES PERMANENTES</a:t>
            </a:r>
          </a:p>
          <a:p>
            <a:pPr marL="0" indent="0">
              <a:buNone/>
            </a:pPr>
            <a:r>
              <a:rPr lang="es-MX" sz="29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SUPERIORES</a:t>
            </a:r>
          </a:p>
          <a:p>
            <a:pPr marL="0" indent="0">
              <a:buNone/>
            </a:pPr>
            <a:r>
              <a:rPr lang="es-MX" dirty="0">
                <a:solidFill>
                  <a:srgbClr val="92D050"/>
                </a:solidFill>
              </a:rPr>
              <a:t> </a:t>
            </a:r>
            <a:r>
              <a:rPr lang="es-MX" dirty="0" smtClean="0">
                <a:solidFill>
                  <a:srgbClr val="92D050"/>
                </a:solidFill>
              </a:rPr>
              <a:t>                                                    </a:t>
            </a:r>
            <a:r>
              <a:rPr lang="es-MX" sz="24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                          IZQUIERDO</a:t>
            </a:r>
            <a:endParaRPr lang="es-MX" sz="24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              18  17  16  15  14  13   12  11       21  22  23  24  25  26  27  28</a:t>
            </a: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              48  47  46  45  44  43  42  41        31  32  33  34  35  36  37  38</a:t>
            </a: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sz="26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DERECHO                     IZQUIERDO</a:t>
            </a:r>
          </a:p>
          <a:p>
            <a:pPr marL="0" indent="0">
              <a:buNone/>
            </a:pPr>
            <a:r>
              <a:rPr lang="es-MX" sz="48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</a:p>
          <a:p>
            <a:pPr marL="0" indent="0">
              <a:buNone/>
            </a:pPr>
            <a:r>
              <a:rPr lang="es-MX" sz="48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es-MX" sz="24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INFERIORES</a:t>
            </a:r>
            <a:endParaRPr lang="es-MX" sz="2400" b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2400300" y="3429000"/>
            <a:ext cx="7077075" cy="0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096000" y="2028825"/>
            <a:ext cx="0" cy="2924175"/>
          </a:xfrm>
          <a:prstGeom prst="line">
            <a:avLst/>
          </a:prstGeom>
          <a:ln w="444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8597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032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73826"/>
            <a:ext cx="10515600" cy="5703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EJERCICIOS:</a:t>
            </a:r>
          </a:p>
          <a:p>
            <a:pPr marL="0" indent="0">
              <a:buNone/>
            </a:pPr>
            <a:r>
              <a:rPr lang="es-MX" dirty="0" smtClean="0"/>
              <a:t>Para </a:t>
            </a:r>
            <a:r>
              <a:rPr lang="es-MX" dirty="0"/>
              <a:t>escribir el registro de un diente terminado se puede abreviar de la siguiente forma:</a:t>
            </a:r>
          </a:p>
          <a:p>
            <a:pPr marL="0" indent="0">
              <a:buNone/>
            </a:pPr>
            <a:r>
              <a:rPr lang="es-MX" dirty="0" smtClean="0"/>
              <a:t>46: </a:t>
            </a:r>
            <a:r>
              <a:rPr lang="es-MX" dirty="0"/>
              <a:t>Primer molar inferior derecho </a:t>
            </a:r>
            <a:r>
              <a:rPr lang="es-MX" dirty="0" smtClean="0"/>
              <a:t>permanente.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23 :Canino superior izquierdo permanente.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45 :Segundo premolar inferior derecho permanente.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16 :Primer molar superior derecho permanente.</a:t>
            </a:r>
          </a:p>
          <a:p>
            <a:pPr marL="0" indent="0">
              <a:buNone/>
            </a:pPr>
            <a:r>
              <a:rPr lang="es-MX" dirty="0" smtClean="0"/>
              <a:t>37</a:t>
            </a:r>
            <a:r>
              <a:rPr lang="es-MX" dirty="0"/>
              <a:t> </a:t>
            </a:r>
            <a:r>
              <a:rPr lang="es-MX" dirty="0" smtClean="0"/>
              <a:t>:Segundo molar inferior izquierdo permanente.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82679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11</a:t>
            </a:r>
          </a:p>
          <a:p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                               23 </a:t>
            </a:r>
            <a:endParaRPr lang="es-MX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16                                                          45</a:t>
            </a:r>
          </a:p>
          <a:p>
            <a:endParaRPr lang="es-MX" dirty="0">
              <a:solidFill>
                <a:srgbClr val="92D050"/>
              </a:solidFill>
            </a:endParaRPr>
          </a:p>
          <a:p>
            <a:endParaRPr lang="es-MX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92D050"/>
                </a:solidFill>
              </a:rPr>
              <a:t>                                                                                                             33</a:t>
            </a:r>
            <a:endParaRPr lang="es-MX" dirty="0">
              <a:solidFill>
                <a:srgbClr val="92D050"/>
              </a:solidFill>
            </a:endParaRPr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528" y="2493676"/>
            <a:ext cx="3208272" cy="28577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233" y="2493676"/>
            <a:ext cx="4026870" cy="2679694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H="1">
            <a:off x="2903621" y="2261937"/>
            <a:ext cx="8022" cy="617621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1339516" y="4162926"/>
            <a:ext cx="681789" cy="192506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>
            <a:off x="3858127" y="3072063"/>
            <a:ext cx="1347685" cy="72190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6400800" y="4162926"/>
            <a:ext cx="1235242" cy="96253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H="1" flipV="1">
            <a:off x="9272338" y="4860758"/>
            <a:ext cx="489283" cy="721895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02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000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          </a:t>
            </a:r>
            <a:r>
              <a:rPr lang="es-MX" sz="5400" dirty="0" smtClean="0">
                <a:solidFill>
                  <a:srgbClr val="FF0000"/>
                </a:solidFill>
              </a:rPr>
              <a:t>TERMINOLOGÍA DENTAL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6750"/>
            <a:ext cx="10515600" cy="6000750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/>
              <a:t>La corona de una pieza dental presenta cinco caras para su estudio: </a:t>
            </a:r>
            <a:r>
              <a:rPr lang="es-MX" sz="3600" b="1" dirty="0"/>
              <a:t>cara labial o bucal; cara lingual o palatina; cara </a:t>
            </a:r>
            <a:r>
              <a:rPr lang="es-MX" sz="3600" b="1" dirty="0" err="1"/>
              <a:t>mesial</a:t>
            </a:r>
            <a:r>
              <a:rPr lang="es-MX" sz="3600" b="1" dirty="0"/>
              <a:t>, cara distal y cara </a:t>
            </a:r>
            <a:r>
              <a:rPr lang="es-MX" sz="3600" b="1" dirty="0" err="1"/>
              <a:t>incisal</a:t>
            </a:r>
            <a:r>
              <a:rPr lang="es-MX" sz="3600" b="1" dirty="0"/>
              <a:t> u </a:t>
            </a:r>
            <a:r>
              <a:rPr lang="es-MX" sz="3600" b="1" dirty="0" err="1"/>
              <a:t>oclusal</a:t>
            </a:r>
            <a:r>
              <a:rPr lang="es-MX" sz="3600" b="1" dirty="0" smtClean="0"/>
              <a:t>.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             La     </a:t>
            </a:r>
          </a:p>
          <a:p>
            <a:pPr marL="0" indent="0">
              <a:buNone/>
            </a:pPr>
            <a:r>
              <a:rPr lang="es-MX" dirty="0" smtClean="0"/>
              <a:t>             Li                                                                                  M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D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                                              I</a:t>
            </a:r>
          </a:p>
        </p:txBody>
      </p:sp>
      <p:pic>
        <p:nvPicPr>
          <p:cNvPr id="4" name="Imagen 3" descr="https://encrypted-tbn1.gstatic.com/images?q=tbn:ANd9GcQHvqeToovBKD2Ft5HV0dvqkJBs3qmeohwXGuLlvo4k_CKphBTEZQ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235" y="2641407"/>
            <a:ext cx="5248506" cy="38500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ector recto de flecha 5"/>
          <p:cNvCxnSpPr/>
          <p:nvPr/>
        </p:nvCxnSpPr>
        <p:spPr>
          <a:xfrm>
            <a:off x="2381250" y="4095750"/>
            <a:ext cx="1721935" cy="4897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2238375" y="4600575"/>
            <a:ext cx="3095625" cy="4857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>
            <a:off x="6734176" y="4600575"/>
            <a:ext cx="2066924" cy="857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 flipV="1">
            <a:off x="8153400" y="4843462"/>
            <a:ext cx="647700" cy="6715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 flipV="1">
            <a:off x="7543800" y="6010275"/>
            <a:ext cx="1257300" cy="1025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6076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81025"/>
            <a:ext cx="10515600" cy="60579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>
                <a:solidFill>
                  <a:srgbClr val="FFFF00"/>
                </a:solidFill>
              </a:rPr>
              <a:t>E</a:t>
            </a:r>
            <a:r>
              <a:rPr lang="es-MX" sz="3600" dirty="0" smtClean="0">
                <a:solidFill>
                  <a:srgbClr val="FFFF00"/>
                </a:solidFill>
              </a:rPr>
              <a:t>ste </a:t>
            </a:r>
            <a:r>
              <a:rPr lang="es-MX" sz="3600" dirty="0">
                <a:solidFill>
                  <a:srgbClr val="FFFF00"/>
                </a:solidFill>
              </a:rPr>
              <a:t>sistema se emplea también para los dientes temporales </a:t>
            </a:r>
            <a:r>
              <a:rPr lang="es-MX" sz="3600" dirty="0"/>
              <a:t>continuando la numeración en la misma forma que en los permanentes, y así el número 5 será para el cuadrante superior derecho, el número 6 para el cuadrante superior  izquierdo, el número 7 para el cuadrante inferior izquierdo, y el cuadrante inferior derecho tendrá el número 8. </a:t>
            </a: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                                            5        6</a:t>
            </a:r>
            <a:endParaRPr lang="es-MX" sz="3600" dirty="0"/>
          </a:p>
          <a:p>
            <a:pPr marL="0" indent="0" algn="just">
              <a:buNone/>
            </a:pPr>
            <a:r>
              <a:rPr lang="es-MX" sz="3600" dirty="0" smtClean="0"/>
              <a:t>                                                  </a:t>
            </a:r>
            <a:endParaRPr lang="es-MX" sz="3600" dirty="0"/>
          </a:p>
          <a:p>
            <a:pPr algn="just"/>
            <a:r>
              <a:rPr lang="es-MX" sz="3600" dirty="0" smtClean="0"/>
              <a:t>                                         8         7</a:t>
            </a:r>
            <a:endParaRPr lang="es-MX" sz="3600" dirty="0"/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4943475" y="5695950"/>
            <a:ext cx="2371725" cy="1905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>
            <a:endCxn id="3" idx="2"/>
          </p:cNvCxnSpPr>
          <p:nvPr/>
        </p:nvCxnSpPr>
        <p:spPr>
          <a:xfrm>
            <a:off x="6096000" y="4848225"/>
            <a:ext cx="0" cy="17907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0625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581025"/>
            <a:ext cx="10515600" cy="6057900"/>
          </a:xfrm>
        </p:spPr>
        <p:txBody>
          <a:bodyPr/>
          <a:lstStyle/>
          <a:p>
            <a:pPr marL="0" indent="0" algn="just">
              <a:buNone/>
            </a:pPr>
            <a:r>
              <a:rPr lang="es-MX" sz="4000" dirty="0" smtClean="0">
                <a:solidFill>
                  <a:srgbClr val="FFFF00"/>
                </a:solidFill>
              </a:rPr>
              <a:t>La </a:t>
            </a:r>
            <a:r>
              <a:rPr lang="es-MX" sz="4000" dirty="0">
                <a:solidFill>
                  <a:srgbClr val="FFFF00"/>
                </a:solidFill>
              </a:rPr>
              <a:t>numeración de los dientes será entonces del 51 al 55, del 61 al 65, del 71 al 75 y del 81 al 85; correspondiéndole el número 51 al incisivo central superior derecho temporal hasta llegar con el segundo molar superior derecho temporal con el número 55. </a:t>
            </a:r>
          </a:p>
          <a:p>
            <a:pPr marL="0" indent="0" algn="just">
              <a:buNone/>
            </a:pPr>
            <a:r>
              <a:rPr lang="es-MX" sz="4000" dirty="0">
                <a:solidFill>
                  <a:srgbClr val="FFFF00"/>
                </a:solidFill>
              </a:rPr>
              <a:t>El incisivo central superior izquierdo temporal será el diente número 61, terminando con el segundo molar superior izquierdo temporal con el diente número </a:t>
            </a:r>
            <a:r>
              <a:rPr lang="es-MX" sz="4000" dirty="0" smtClean="0">
                <a:solidFill>
                  <a:srgbClr val="FFFF00"/>
                </a:solidFill>
              </a:rPr>
              <a:t>65</a:t>
            </a:r>
            <a:r>
              <a:rPr lang="es-MX" sz="4000" dirty="0">
                <a:solidFill>
                  <a:srgbClr val="FFFF00"/>
                </a:solidFill>
              </a:rPr>
              <a:t>.</a:t>
            </a:r>
            <a:endParaRPr lang="es-MX" sz="4000" dirty="0" smtClean="0">
              <a:solidFill>
                <a:srgbClr val="FFFF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42927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66775"/>
            <a:ext cx="10515600" cy="57721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600" dirty="0" smtClean="0"/>
              <a:t>Continuamos </a:t>
            </a:r>
            <a:r>
              <a:rPr lang="es-MX" sz="3600" dirty="0"/>
              <a:t>con el incisivo central inferior izquierdo temporal que será el diente número 71, hasta terminar con el segundo molar inferior izquierdo temporal con el número 75. </a:t>
            </a: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El </a:t>
            </a:r>
            <a:r>
              <a:rPr lang="es-MX" sz="3600" dirty="0"/>
              <a:t>número 81 será para designar al incisivo central inferior derecho temporal, terminando con el segundo molar inferior derecho temporal como el diente número 85. </a:t>
            </a:r>
          </a:p>
          <a:p>
            <a:pPr algn="just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5619901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65748"/>
            <a:ext cx="10515600" cy="58303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           </a:t>
            </a:r>
            <a:r>
              <a:rPr lang="es-MX" sz="29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DIENTES TEMPORALES</a:t>
            </a:r>
          </a:p>
          <a:p>
            <a:pPr marL="0" indent="0">
              <a:buNone/>
            </a:pPr>
            <a:r>
              <a:rPr lang="es-MX" sz="29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SUPERIORES</a:t>
            </a:r>
          </a:p>
          <a:p>
            <a:pPr marL="0" indent="0">
              <a:buNone/>
            </a:pPr>
            <a:r>
              <a:rPr lang="es-MX" dirty="0">
                <a:solidFill>
                  <a:srgbClr val="00B0F0"/>
                </a:solidFill>
              </a:rPr>
              <a:t> </a:t>
            </a:r>
            <a:r>
              <a:rPr lang="es-MX" dirty="0" smtClean="0">
                <a:solidFill>
                  <a:srgbClr val="00B0F0"/>
                </a:solidFill>
              </a:rPr>
              <a:t>                                      </a:t>
            </a:r>
            <a:r>
              <a:rPr lang="es-MX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DERECHO                           IZQUIERDO</a:t>
            </a:r>
            <a:endParaRPr lang="es-MX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55  </a:t>
            </a:r>
            <a:r>
              <a:rPr lang="es-MX" dirty="0">
                <a:solidFill>
                  <a:srgbClr val="00B0F0"/>
                </a:solidFill>
              </a:rPr>
              <a:t>5</a:t>
            </a:r>
            <a:r>
              <a:rPr lang="es-MX" dirty="0" smtClean="0">
                <a:solidFill>
                  <a:srgbClr val="00B0F0"/>
                </a:solidFill>
              </a:rPr>
              <a:t>4  </a:t>
            </a:r>
            <a:r>
              <a:rPr lang="es-MX" dirty="0">
                <a:solidFill>
                  <a:srgbClr val="00B0F0"/>
                </a:solidFill>
              </a:rPr>
              <a:t>5</a:t>
            </a:r>
            <a:r>
              <a:rPr lang="es-MX" dirty="0" smtClean="0">
                <a:solidFill>
                  <a:srgbClr val="00B0F0"/>
                </a:solidFill>
              </a:rPr>
              <a:t>3   </a:t>
            </a:r>
            <a:r>
              <a:rPr lang="es-MX" dirty="0">
                <a:solidFill>
                  <a:srgbClr val="00B0F0"/>
                </a:solidFill>
              </a:rPr>
              <a:t>5</a:t>
            </a:r>
            <a:r>
              <a:rPr lang="es-MX" dirty="0" smtClean="0">
                <a:solidFill>
                  <a:srgbClr val="00B0F0"/>
                </a:solidFill>
              </a:rPr>
              <a:t>2  </a:t>
            </a:r>
            <a:r>
              <a:rPr lang="es-MX" dirty="0">
                <a:solidFill>
                  <a:srgbClr val="00B0F0"/>
                </a:solidFill>
              </a:rPr>
              <a:t>5</a:t>
            </a:r>
            <a:r>
              <a:rPr lang="es-MX" dirty="0" smtClean="0">
                <a:solidFill>
                  <a:srgbClr val="00B0F0"/>
                </a:solidFill>
              </a:rPr>
              <a:t>1       </a:t>
            </a:r>
            <a:r>
              <a:rPr lang="es-MX" dirty="0">
                <a:solidFill>
                  <a:srgbClr val="00B0F0"/>
                </a:solidFill>
              </a:rPr>
              <a:t>6</a:t>
            </a:r>
            <a:r>
              <a:rPr lang="es-MX" dirty="0" smtClean="0">
                <a:solidFill>
                  <a:srgbClr val="00B0F0"/>
                </a:solidFill>
              </a:rPr>
              <a:t>1  </a:t>
            </a:r>
            <a:r>
              <a:rPr lang="es-MX" dirty="0">
                <a:solidFill>
                  <a:srgbClr val="00B0F0"/>
                </a:solidFill>
              </a:rPr>
              <a:t>6</a:t>
            </a:r>
            <a:r>
              <a:rPr lang="es-MX" dirty="0" smtClean="0">
                <a:solidFill>
                  <a:srgbClr val="00B0F0"/>
                </a:solidFill>
              </a:rPr>
              <a:t>2  </a:t>
            </a:r>
            <a:r>
              <a:rPr lang="es-MX" dirty="0">
                <a:solidFill>
                  <a:srgbClr val="00B0F0"/>
                </a:solidFill>
              </a:rPr>
              <a:t>6</a:t>
            </a:r>
            <a:r>
              <a:rPr lang="es-MX" dirty="0" smtClean="0">
                <a:solidFill>
                  <a:srgbClr val="00B0F0"/>
                </a:solidFill>
              </a:rPr>
              <a:t>3  </a:t>
            </a:r>
            <a:r>
              <a:rPr lang="es-MX" dirty="0">
                <a:solidFill>
                  <a:srgbClr val="00B0F0"/>
                </a:solidFill>
              </a:rPr>
              <a:t>6</a:t>
            </a:r>
            <a:r>
              <a:rPr lang="es-MX" dirty="0" smtClean="0">
                <a:solidFill>
                  <a:srgbClr val="00B0F0"/>
                </a:solidFill>
              </a:rPr>
              <a:t>4  </a:t>
            </a:r>
            <a:r>
              <a:rPr lang="es-MX" dirty="0">
                <a:solidFill>
                  <a:srgbClr val="00B0F0"/>
                </a:solidFill>
              </a:rPr>
              <a:t>6</a:t>
            </a:r>
            <a:r>
              <a:rPr lang="es-MX" dirty="0" smtClean="0">
                <a:solidFill>
                  <a:srgbClr val="00B0F0"/>
                </a:solidFill>
              </a:rPr>
              <a:t>5</a:t>
            </a: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 85  </a:t>
            </a:r>
            <a:r>
              <a:rPr lang="es-MX" dirty="0">
                <a:solidFill>
                  <a:srgbClr val="00B0F0"/>
                </a:solidFill>
              </a:rPr>
              <a:t>8</a:t>
            </a:r>
            <a:r>
              <a:rPr lang="es-MX" dirty="0" smtClean="0">
                <a:solidFill>
                  <a:srgbClr val="00B0F0"/>
                </a:solidFill>
              </a:rPr>
              <a:t>4  </a:t>
            </a:r>
            <a:r>
              <a:rPr lang="es-MX" dirty="0">
                <a:solidFill>
                  <a:srgbClr val="00B0F0"/>
                </a:solidFill>
              </a:rPr>
              <a:t>8</a:t>
            </a:r>
            <a:r>
              <a:rPr lang="es-MX" dirty="0" smtClean="0">
                <a:solidFill>
                  <a:srgbClr val="00B0F0"/>
                </a:solidFill>
              </a:rPr>
              <a:t>3  </a:t>
            </a:r>
            <a:r>
              <a:rPr lang="es-MX" dirty="0">
                <a:solidFill>
                  <a:srgbClr val="00B0F0"/>
                </a:solidFill>
              </a:rPr>
              <a:t>8</a:t>
            </a:r>
            <a:r>
              <a:rPr lang="es-MX" dirty="0" smtClean="0">
                <a:solidFill>
                  <a:srgbClr val="00B0F0"/>
                </a:solidFill>
              </a:rPr>
              <a:t>2  </a:t>
            </a:r>
            <a:r>
              <a:rPr lang="es-MX" dirty="0">
                <a:solidFill>
                  <a:srgbClr val="00B0F0"/>
                </a:solidFill>
              </a:rPr>
              <a:t>8</a:t>
            </a:r>
            <a:r>
              <a:rPr lang="es-MX" dirty="0" smtClean="0">
                <a:solidFill>
                  <a:srgbClr val="00B0F0"/>
                </a:solidFill>
              </a:rPr>
              <a:t>1        </a:t>
            </a:r>
            <a:r>
              <a:rPr lang="es-MX" dirty="0">
                <a:solidFill>
                  <a:srgbClr val="00B0F0"/>
                </a:solidFill>
              </a:rPr>
              <a:t>7</a:t>
            </a:r>
            <a:r>
              <a:rPr lang="es-MX" dirty="0" smtClean="0">
                <a:solidFill>
                  <a:srgbClr val="00B0F0"/>
                </a:solidFill>
              </a:rPr>
              <a:t>1  </a:t>
            </a:r>
            <a:r>
              <a:rPr lang="es-MX" dirty="0">
                <a:solidFill>
                  <a:srgbClr val="00B0F0"/>
                </a:solidFill>
              </a:rPr>
              <a:t>7</a:t>
            </a:r>
            <a:r>
              <a:rPr lang="es-MX" dirty="0" smtClean="0">
                <a:solidFill>
                  <a:srgbClr val="00B0F0"/>
                </a:solidFill>
              </a:rPr>
              <a:t>2  </a:t>
            </a:r>
            <a:r>
              <a:rPr lang="es-MX" dirty="0">
                <a:solidFill>
                  <a:srgbClr val="00B0F0"/>
                </a:solidFill>
              </a:rPr>
              <a:t>7</a:t>
            </a:r>
            <a:r>
              <a:rPr lang="es-MX" dirty="0" smtClean="0">
                <a:solidFill>
                  <a:srgbClr val="00B0F0"/>
                </a:solidFill>
              </a:rPr>
              <a:t>3  </a:t>
            </a:r>
            <a:r>
              <a:rPr lang="es-MX" dirty="0">
                <a:solidFill>
                  <a:srgbClr val="00B0F0"/>
                </a:solidFill>
              </a:rPr>
              <a:t>7</a:t>
            </a:r>
            <a:r>
              <a:rPr lang="es-MX" dirty="0" smtClean="0">
                <a:solidFill>
                  <a:srgbClr val="00B0F0"/>
                </a:solidFill>
              </a:rPr>
              <a:t>4  75</a:t>
            </a: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sz="26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DERECHO                     IZQUIERDO</a:t>
            </a:r>
          </a:p>
          <a:p>
            <a:pPr marL="0" indent="0">
              <a:buNone/>
            </a:pPr>
            <a:r>
              <a:rPr lang="es-MX" sz="4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</a:p>
          <a:p>
            <a:pPr marL="0" indent="0">
              <a:buNone/>
            </a:pPr>
            <a:r>
              <a:rPr lang="es-MX" sz="4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es-MX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INFERIORES</a:t>
            </a:r>
            <a:endParaRPr lang="es-MX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2400300" y="3429000"/>
            <a:ext cx="7077075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096000" y="2302042"/>
            <a:ext cx="0" cy="2446421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4890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4032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473825"/>
            <a:ext cx="10515600" cy="614604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3600" dirty="0" smtClean="0"/>
              <a:t>EJERCICIOS:</a:t>
            </a:r>
          </a:p>
          <a:p>
            <a:pPr marL="0" indent="0" algn="just">
              <a:buNone/>
            </a:pPr>
            <a:r>
              <a:rPr lang="es-MX" sz="3600" dirty="0" smtClean="0"/>
              <a:t>Para </a:t>
            </a:r>
            <a:r>
              <a:rPr lang="es-MX" sz="3600" dirty="0"/>
              <a:t>escribir el registro de un diente terminado se puede abreviar de la siguiente forma: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6</a:t>
            </a:r>
            <a:r>
              <a:rPr lang="es-MX" sz="3600" dirty="0"/>
              <a:t>2 </a:t>
            </a:r>
            <a:r>
              <a:rPr lang="es-MX" sz="3600" dirty="0" smtClean="0"/>
              <a:t>:Incisivo </a:t>
            </a:r>
            <a:r>
              <a:rPr lang="es-MX" sz="3600" dirty="0"/>
              <a:t>lateral  </a:t>
            </a:r>
            <a:r>
              <a:rPr lang="es-MX" sz="3600" dirty="0" smtClean="0"/>
              <a:t>superior izquierdo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5</a:t>
            </a:r>
            <a:r>
              <a:rPr lang="es-MX" sz="3600" dirty="0"/>
              <a:t>4</a:t>
            </a:r>
            <a:r>
              <a:rPr lang="es-MX" sz="3600" dirty="0" smtClean="0"/>
              <a:t> :Primer molar superior derecho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/>
              <a:t>7</a:t>
            </a:r>
            <a:r>
              <a:rPr lang="es-MX" sz="3600" dirty="0" smtClean="0"/>
              <a:t>4:Primer molar Inferior izquierdo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85:Segundo molar  inferior derecho temporal.</a:t>
            </a:r>
          </a:p>
          <a:p>
            <a:pPr marL="0" indent="0" algn="just">
              <a:buNone/>
            </a:pPr>
            <a:endParaRPr lang="es-MX" sz="3600" dirty="0" smtClean="0"/>
          </a:p>
          <a:p>
            <a:pPr marL="0" indent="0" algn="just">
              <a:buNone/>
            </a:pPr>
            <a:r>
              <a:rPr lang="es-MX" sz="3600" dirty="0" smtClean="0"/>
              <a:t>83:Canino inferior derecho temporal.</a:t>
            </a:r>
            <a:endParaRPr lang="es-MX" sz="3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76370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574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3269" y="635167"/>
            <a:ext cx="11591925" cy="62228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>
                <a:solidFill>
                  <a:srgbClr val="00B0F0"/>
                </a:solidFill>
              </a:rPr>
              <a:t>SEGUNDO </a:t>
            </a:r>
            <a:r>
              <a:rPr lang="es-MX" b="1" dirty="0" smtClean="0">
                <a:solidFill>
                  <a:srgbClr val="00B0F0"/>
                </a:solidFill>
              </a:rPr>
              <a:t>SISTEMA</a:t>
            </a:r>
            <a:r>
              <a:rPr lang="es-MX" dirty="0">
                <a:solidFill>
                  <a:srgbClr val="00B0F0"/>
                </a:solidFill>
              </a:rPr>
              <a:t> </a:t>
            </a:r>
            <a:r>
              <a:rPr lang="es-MX" dirty="0" smtClean="0">
                <a:solidFill>
                  <a:srgbClr val="00B0F0"/>
                </a:solidFill>
              </a:rPr>
              <a:t>DE REGISTRO PARA DIENTES TEMPORALES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Al escribir el registro de un diente se puede registrar de la siguiente manera:     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</a:t>
            </a: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    62                                85</a:t>
            </a: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</a:t>
            </a: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54                                                                        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                                                                                            74</a:t>
            </a:r>
          </a:p>
          <a:p>
            <a:pPr marL="0" indent="0">
              <a:buNone/>
            </a:pPr>
            <a:endParaRPr lang="es-MX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                                                                                     83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148" y="3394591"/>
            <a:ext cx="4369928" cy="28404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31" y="3394591"/>
            <a:ext cx="4322266" cy="2659856"/>
          </a:xfrm>
          <a:prstGeom prst="rect">
            <a:avLst/>
          </a:prstGeom>
        </p:spPr>
      </p:pic>
      <p:cxnSp>
        <p:nvCxnSpPr>
          <p:cNvPr id="15" name="Conector recto de flecha 14"/>
          <p:cNvCxnSpPr/>
          <p:nvPr/>
        </p:nvCxnSpPr>
        <p:spPr>
          <a:xfrm flipV="1">
            <a:off x="800100" y="4814817"/>
            <a:ext cx="1038225" cy="11951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 flipH="1">
            <a:off x="3645108" y="3114675"/>
            <a:ext cx="374442" cy="54292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H="1">
            <a:off x="6965915" y="3114675"/>
            <a:ext cx="82585" cy="101283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 flipV="1">
            <a:off x="9612921" y="4714031"/>
            <a:ext cx="1350354" cy="80094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V="1">
            <a:off x="7477125" y="5419725"/>
            <a:ext cx="133350" cy="914400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8965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21804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TERMINOLOGIA DENTAL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821804"/>
            <a:ext cx="12192000" cy="603619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8000" dirty="0" smtClean="0"/>
              <a:t>    </a:t>
            </a:r>
          </a:p>
          <a:p>
            <a:pPr marL="0" indent="0">
              <a:buNone/>
            </a:pPr>
            <a:r>
              <a:rPr lang="es-MX" sz="8000" dirty="0" smtClean="0"/>
              <a:t>          </a:t>
            </a:r>
          </a:p>
          <a:p>
            <a:pPr marL="0" indent="0">
              <a:buNone/>
            </a:pPr>
            <a:r>
              <a:rPr lang="es-MX" sz="8600" dirty="0" smtClean="0">
                <a:solidFill>
                  <a:srgbClr val="FF0000"/>
                </a:solidFill>
              </a:rPr>
              <a:t>        PREGUNTAS  </a:t>
            </a:r>
            <a:r>
              <a:rPr lang="es-MX" sz="8600" dirty="0">
                <a:solidFill>
                  <a:srgbClr val="FF0000"/>
                </a:solidFill>
              </a:rPr>
              <a:t>?</a:t>
            </a:r>
            <a:endParaRPr lang="es-MX" sz="8600" dirty="0"/>
          </a:p>
          <a:p>
            <a:pPr marL="0" indent="0">
              <a:buNone/>
            </a:pPr>
            <a:r>
              <a:rPr lang="es-MX" sz="8000" dirty="0" smtClean="0"/>
              <a:t>           </a:t>
            </a:r>
            <a:endParaRPr lang="es-MX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045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4495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        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72273"/>
            <a:ext cx="10515600" cy="52046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smtClean="0">
                <a:latin typeface="Arial" panose="020B0604020202020204" pitchFamily="34" charset="0"/>
                <a:cs typeface="Arial" panose="020B0604020202020204" pitchFamily="34" charset="0"/>
              </a:rPr>
              <a:t>BIBLIOGRAFIA.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MANUAL DE TEORÍA DE ANATOMÍA DENTAL U.A.E.M. 2018.</a:t>
            </a: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WHEELER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,MAJOR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M ASH JR ANATOMÍA, FISIOLOGÍA Y OCLUSIÓN DENTAL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EDITORIAL ELSEVIER. DÉCIMA  EDICIÓN 2015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ANATOMÍA DENTAL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Riojas Garza.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Maria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Teresa. EDITORIAL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Manual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Moderno. TERCERA EDICIÓN.2014.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DIAMOND M. ANATOMIA DENTAL. TERCERA EDICION MEXICO.</a:t>
            </a: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EDITORIAL UTEHA. 1992</a:t>
            </a: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DIAMOND M. PRESENTACION GRAFICA DE LA FORMA DE LOS DIENTES</a:t>
            </a: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CON UNA TECNICA ORIGINAL PARA SU REPRODUCCION MEXICO. UTEHA.</a:t>
            </a: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2008.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ESPONDA VILA R. ANATOMIA DENTAL. UNAM 1994</a:t>
            </a:r>
          </a:p>
          <a:p>
            <a:pPr marL="0" indent="0" algn="just">
              <a:buNone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WOELFEL JULIAN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B,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Scheid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C.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Rickne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ANATOMIA DENTAL.NOVENA EDICION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EDITORIAL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LWW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.2016.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20362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933450"/>
            <a:ext cx="10515600" cy="58388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MX" sz="7000" dirty="0" smtClean="0">
                <a:solidFill>
                  <a:srgbClr val="FF0000"/>
                </a:solidFill>
              </a:rPr>
              <a:t>GUÍA</a:t>
            </a:r>
            <a:r>
              <a:rPr lang="es-MX" sz="7000" dirty="0">
                <a:solidFill>
                  <a:srgbClr val="FF0000"/>
                </a:solidFill>
              </a:rPr>
              <a:t> </a:t>
            </a:r>
            <a:r>
              <a:rPr lang="es-MX" sz="7000" dirty="0" smtClean="0">
                <a:solidFill>
                  <a:srgbClr val="FF0000"/>
                </a:solidFill>
              </a:rPr>
              <a:t>DE DIAPOSITIVAS </a:t>
            </a:r>
            <a:endParaRPr lang="es-MX" sz="7000" dirty="0">
              <a:solidFill>
                <a:srgbClr val="FF0000"/>
              </a:solidFill>
            </a:endParaRPr>
          </a:p>
          <a:p>
            <a:r>
              <a:rPr lang="es-MX" dirty="0">
                <a:solidFill>
                  <a:srgbClr val="FF0000"/>
                </a:solidFill>
              </a:rPr>
              <a:t>No de DIAPOSITIVA.</a:t>
            </a:r>
          </a:p>
          <a:p>
            <a:pPr marL="0" indent="0">
              <a:buNone/>
            </a:pPr>
            <a:r>
              <a:rPr lang="es-MX" dirty="0"/>
              <a:t>1.- Distractor: Paisaje</a:t>
            </a:r>
            <a:r>
              <a:rPr lang="es-MX" dirty="0" smtClean="0"/>
              <a:t>.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2.-PORTADA</a:t>
            </a:r>
          </a:p>
          <a:p>
            <a:pPr marL="0" indent="0">
              <a:buNone/>
            </a:pPr>
            <a:r>
              <a:rPr lang="es-MX" dirty="0"/>
              <a:t>3.-Objetivo del material solo visión </a:t>
            </a:r>
            <a:r>
              <a:rPr lang="es-MX" dirty="0" err="1"/>
              <a:t>proyectable</a:t>
            </a:r>
            <a:r>
              <a:rPr lang="es-MX" dirty="0"/>
              <a:t>, </a:t>
            </a:r>
            <a:r>
              <a:rPr lang="es-MX" dirty="0" smtClean="0"/>
              <a:t>referente </a:t>
            </a:r>
            <a:r>
              <a:rPr lang="es-MX" dirty="0"/>
              <a:t>al tema de  terminología dental.</a:t>
            </a:r>
          </a:p>
          <a:p>
            <a:pPr marL="0" indent="0">
              <a:buNone/>
            </a:pPr>
            <a:r>
              <a:rPr lang="es-MX" dirty="0"/>
              <a:t>4.-Objetivo del material solo visión </a:t>
            </a:r>
            <a:r>
              <a:rPr lang="es-MX" dirty="0" err="1"/>
              <a:t>proyectable</a:t>
            </a:r>
            <a:r>
              <a:rPr lang="es-MX" dirty="0"/>
              <a:t>,  referente  al tema de  terminología </a:t>
            </a:r>
            <a:r>
              <a:rPr lang="es-MX" dirty="0" smtClean="0"/>
              <a:t>dental(2).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5.-Estudio de las caras que presenta una pieza dental anterior o posterior.</a:t>
            </a:r>
          </a:p>
          <a:p>
            <a:pPr marL="0" indent="0">
              <a:buNone/>
            </a:pPr>
            <a:r>
              <a:rPr lang="es-MX" dirty="0" smtClean="0"/>
              <a:t> 6</a:t>
            </a:r>
            <a:r>
              <a:rPr lang="es-MX" dirty="0"/>
              <a:t>.- Estudio de la cara labial o bucal de las piezas dentales anteriores y posteriores.</a:t>
            </a:r>
          </a:p>
          <a:p>
            <a:pPr marL="0" indent="0">
              <a:buNone/>
            </a:pPr>
            <a:r>
              <a:rPr lang="es-MX" dirty="0"/>
              <a:t>7.-Importancia de conocer la cara lingual en las piezas dentales.</a:t>
            </a:r>
          </a:p>
          <a:p>
            <a:pPr marL="0" indent="0">
              <a:buNone/>
            </a:pPr>
            <a:r>
              <a:rPr lang="es-MX" dirty="0" smtClean="0"/>
              <a:t>8.-</a:t>
            </a:r>
            <a:r>
              <a:rPr lang="es-MX" dirty="0"/>
              <a:t>Estudio de las caras proximales: mesial y distal de las piezas dentales anteriores y posteriores.</a:t>
            </a:r>
          </a:p>
          <a:p>
            <a:pPr marL="0" indent="0">
              <a:buNone/>
            </a:pPr>
            <a:r>
              <a:rPr lang="es-MX" dirty="0"/>
              <a:t>9.-Estudio de la  cara incisal y </a:t>
            </a:r>
            <a:r>
              <a:rPr lang="es-MX" dirty="0" err="1"/>
              <a:t>oclusal</a:t>
            </a:r>
            <a:r>
              <a:rPr lang="es-MX" dirty="0"/>
              <a:t> de las piezas dentales.</a:t>
            </a:r>
          </a:p>
          <a:p>
            <a:pPr marL="0" indent="0">
              <a:buNone/>
            </a:pPr>
            <a:r>
              <a:rPr lang="es-MX" dirty="0" smtClean="0"/>
              <a:t>10</a:t>
            </a:r>
            <a:r>
              <a:rPr lang="es-MX" dirty="0"/>
              <a:t>.- Conocimiento de las abreviaturas de las diferentes caras de las piezas dentales.</a:t>
            </a:r>
          </a:p>
          <a:p>
            <a:pPr marL="0" indent="0">
              <a:buNone/>
            </a:pPr>
            <a:r>
              <a:rPr lang="es-MX" dirty="0" smtClean="0"/>
              <a:t>11</a:t>
            </a:r>
            <a:r>
              <a:rPr lang="es-MX" dirty="0"/>
              <a:t>.- Conocimiento de los ángulos diedros y triedros de las piezas dentales anteriores y posteriores.</a:t>
            </a:r>
          </a:p>
          <a:p>
            <a:pPr marL="0" indent="0">
              <a:buNone/>
            </a:pPr>
            <a:r>
              <a:rPr lang="es-MX" dirty="0" smtClean="0"/>
              <a:t>12</a:t>
            </a:r>
            <a:r>
              <a:rPr lang="es-MX" dirty="0"/>
              <a:t>.- Dimensión  de los dientes altura o longitud : </a:t>
            </a:r>
            <a:r>
              <a:rPr lang="es-MX" dirty="0" err="1"/>
              <a:t>cervicoincisal</a:t>
            </a:r>
            <a:r>
              <a:rPr lang="es-MX" dirty="0"/>
              <a:t> y </a:t>
            </a:r>
            <a:r>
              <a:rPr lang="es-MX" dirty="0" err="1"/>
              <a:t>cervicooclusal</a:t>
            </a:r>
            <a:r>
              <a:rPr lang="es-MX" dirty="0"/>
              <a:t>.</a:t>
            </a:r>
          </a:p>
          <a:p>
            <a:pPr marL="0" indent="0">
              <a:buNone/>
            </a:pPr>
            <a:r>
              <a:rPr lang="es-MX" dirty="0" smtClean="0"/>
              <a:t>13</a:t>
            </a:r>
            <a:r>
              <a:rPr lang="es-MX" dirty="0"/>
              <a:t>.- Dimensión  de los dientes referente a su anchura: </a:t>
            </a:r>
            <a:r>
              <a:rPr lang="es-MX" dirty="0" err="1"/>
              <a:t>mesiodistal</a:t>
            </a:r>
            <a:r>
              <a:rPr lang="es-MX" dirty="0"/>
              <a:t>.</a:t>
            </a:r>
          </a:p>
          <a:p>
            <a:pPr marL="0" indent="0">
              <a:buNone/>
            </a:pPr>
            <a:r>
              <a:rPr lang="es-MX" dirty="0" smtClean="0"/>
              <a:t>14</a:t>
            </a:r>
            <a:r>
              <a:rPr lang="es-MX" dirty="0"/>
              <a:t>.- Dimensión  de los dientes referente a su grosor: diámetro </a:t>
            </a:r>
            <a:r>
              <a:rPr lang="es-MX" dirty="0" err="1"/>
              <a:t>labiolingual</a:t>
            </a:r>
            <a:r>
              <a:rPr lang="es-MX" dirty="0"/>
              <a:t> o </a:t>
            </a:r>
            <a:r>
              <a:rPr lang="es-MX" dirty="0" err="1"/>
              <a:t>bucolingual</a:t>
            </a:r>
            <a:r>
              <a:rPr lang="es-MX" dirty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694813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58491"/>
            <a:ext cx="10515600" cy="58232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MX" sz="7000" dirty="0" smtClean="0">
                <a:solidFill>
                  <a:srgbClr val="FF0000"/>
                </a:solidFill>
              </a:rPr>
              <a:t>GUÍA</a:t>
            </a:r>
            <a:r>
              <a:rPr lang="es-MX" sz="7000" dirty="0">
                <a:solidFill>
                  <a:srgbClr val="FF0000"/>
                </a:solidFill>
              </a:rPr>
              <a:t> </a:t>
            </a:r>
            <a:r>
              <a:rPr lang="es-MX" sz="7000" dirty="0" smtClean="0">
                <a:solidFill>
                  <a:srgbClr val="FF0000"/>
                </a:solidFill>
              </a:rPr>
              <a:t>DE DIAPOSITIVAS </a:t>
            </a:r>
            <a:endParaRPr lang="es-MX" sz="7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FF0000"/>
                </a:solidFill>
              </a:rPr>
              <a:t>No </a:t>
            </a:r>
            <a:r>
              <a:rPr lang="es-MX" sz="3200" dirty="0">
                <a:solidFill>
                  <a:srgbClr val="FF0000"/>
                </a:solidFill>
              </a:rPr>
              <a:t>de DIAPOSITIVA.</a:t>
            </a:r>
          </a:p>
          <a:p>
            <a:pPr marL="0" indent="0">
              <a:buNone/>
            </a:pPr>
            <a:r>
              <a:rPr lang="es-MX" sz="3200" dirty="0" smtClean="0"/>
              <a:t>15</a:t>
            </a:r>
            <a:r>
              <a:rPr lang="es-MX" sz="3200" dirty="0"/>
              <a:t>.-   Estudio de los tercios cervical, medio e incisal que presenta una pieza dental anterior.</a:t>
            </a:r>
          </a:p>
          <a:p>
            <a:pPr marL="0" indent="0">
              <a:buNone/>
            </a:pPr>
            <a:r>
              <a:rPr lang="es-MX" sz="3200" dirty="0" smtClean="0"/>
              <a:t>16</a:t>
            </a:r>
            <a:r>
              <a:rPr lang="es-MX" sz="3200" dirty="0"/>
              <a:t>.- Estudio de los tercios cervical, medio y </a:t>
            </a:r>
            <a:r>
              <a:rPr lang="es-MX" sz="3200" dirty="0" err="1"/>
              <a:t>oclusal</a:t>
            </a:r>
            <a:r>
              <a:rPr lang="es-MX" sz="3200" dirty="0"/>
              <a:t> que presenta una pieza dental posterior.</a:t>
            </a:r>
          </a:p>
          <a:p>
            <a:pPr marL="0" indent="0">
              <a:buNone/>
            </a:pPr>
            <a:r>
              <a:rPr lang="es-MX" sz="3200" dirty="0"/>
              <a:t>17.-Estudio de los tercios mesial, medio y distal que presenta una pieza dental.</a:t>
            </a:r>
          </a:p>
          <a:p>
            <a:pPr marL="0" indent="0">
              <a:buNone/>
            </a:pPr>
            <a:r>
              <a:rPr lang="es-MX" sz="3200" dirty="0" smtClean="0"/>
              <a:t>18.-</a:t>
            </a:r>
            <a:r>
              <a:rPr lang="es-MX" sz="3200" dirty="0"/>
              <a:t>Conocimiento de los tercios labial, medio y lingual que presenta una pieza dental anterior.</a:t>
            </a:r>
          </a:p>
          <a:p>
            <a:pPr marL="0" indent="0">
              <a:buNone/>
            </a:pPr>
            <a:r>
              <a:rPr lang="es-MX" sz="3200" dirty="0"/>
              <a:t>19.-Conocimiento de los tercios bucal, medio y lingual que presenta una pieza dental posterior.</a:t>
            </a:r>
          </a:p>
          <a:p>
            <a:pPr marL="0" indent="0">
              <a:buNone/>
            </a:pPr>
            <a:r>
              <a:rPr lang="es-MX" sz="3200" dirty="0" smtClean="0"/>
              <a:t>20</a:t>
            </a:r>
            <a:r>
              <a:rPr lang="es-MX" sz="3200" dirty="0"/>
              <a:t>.- Estudio de los ángulos diedros que presentan las piezas dentales anteriores.</a:t>
            </a:r>
          </a:p>
          <a:p>
            <a:pPr marL="0" indent="0">
              <a:buNone/>
            </a:pPr>
            <a:r>
              <a:rPr lang="es-MX" sz="3200" dirty="0" smtClean="0"/>
              <a:t>21</a:t>
            </a:r>
            <a:r>
              <a:rPr lang="es-MX" sz="3200" dirty="0"/>
              <a:t>.- Estudio de los ángulos diedros que presentan las piezas dentales posteriores.</a:t>
            </a:r>
          </a:p>
          <a:p>
            <a:pPr marL="0" indent="0">
              <a:buNone/>
            </a:pPr>
            <a:r>
              <a:rPr lang="es-MX" sz="3200" dirty="0" smtClean="0"/>
              <a:t>22</a:t>
            </a:r>
            <a:r>
              <a:rPr lang="es-MX" sz="3200" dirty="0"/>
              <a:t>.- Estudio de los ángulos triedros que presentan las piezas dentales anteriores.</a:t>
            </a:r>
          </a:p>
          <a:p>
            <a:pPr marL="0" indent="0">
              <a:buNone/>
            </a:pPr>
            <a:r>
              <a:rPr lang="es-MX" sz="3200" dirty="0" smtClean="0"/>
              <a:t>23</a:t>
            </a:r>
            <a:r>
              <a:rPr lang="es-MX" sz="3200" dirty="0"/>
              <a:t>.- Estudio de los ángulos triedros que presentan las piezas dentales posteriores.</a:t>
            </a:r>
          </a:p>
          <a:p>
            <a:pPr marL="0" indent="0">
              <a:buNone/>
            </a:pPr>
            <a:r>
              <a:rPr lang="es-MX" sz="3200" dirty="0" smtClean="0"/>
              <a:t>24</a:t>
            </a:r>
            <a:r>
              <a:rPr lang="es-MX" sz="3200" dirty="0"/>
              <a:t>.- Sistemas de registro de las piezas dentales: Primer sistema para dientes temporales</a:t>
            </a:r>
            <a:r>
              <a:rPr lang="es-MX" sz="3200" dirty="0" smtClean="0"/>
              <a:t>.</a:t>
            </a:r>
          </a:p>
          <a:p>
            <a:pPr marL="0" indent="0">
              <a:buNone/>
            </a:pPr>
            <a:r>
              <a:rPr lang="es-MX" sz="3200" dirty="0" smtClean="0"/>
              <a:t>25.- </a:t>
            </a:r>
            <a:r>
              <a:rPr lang="es-MX" sz="3200" dirty="0"/>
              <a:t>Sistemas de registro de las piezas dentales: Primer sistema para dientes temporales. Cuadrantes.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13381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2597"/>
            <a:ext cx="10515600" cy="891251"/>
          </a:xfrm>
        </p:spPr>
        <p:txBody>
          <a:bodyPr/>
          <a:lstStyle/>
          <a:p>
            <a:r>
              <a:rPr lang="es-MX" dirty="0" smtClean="0"/>
              <a:t>             </a:t>
            </a:r>
            <a:r>
              <a:rPr lang="es-MX" sz="5400" dirty="0" smtClean="0">
                <a:solidFill>
                  <a:srgbClr val="FF0000"/>
                </a:solidFill>
              </a:rPr>
              <a:t>TERMINOLOGÍA DENTAL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868102"/>
            <a:ext cx="10515600" cy="530886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rgbClr val="00B0F0"/>
                </a:solidFill>
              </a:rPr>
              <a:t>La </a:t>
            </a:r>
            <a:r>
              <a:rPr lang="es-MX" dirty="0">
                <a:solidFill>
                  <a:srgbClr val="00B0F0"/>
                </a:solidFill>
              </a:rPr>
              <a:t>cara externa de los dientes anteriores a causa de la proximidad con los labios, recibe el nombre de </a:t>
            </a:r>
            <a:r>
              <a:rPr lang="es-MX" sz="4000" b="1" dirty="0">
                <a:solidFill>
                  <a:srgbClr val="00B0F0"/>
                </a:solidFill>
              </a:rPr>
              <a:t>cara labial</a:t>
            </a:r>
            <a:r>
              <a:rPr lang="es-MX" b="1" dirty="0">
                <a:solidFill>
                  <a:srgbClr val="00B0F0"/>
                </a:solidFill>
              </a:rPr>
              <a:t>,</a:t>
            </a:r>
            <a:r>
              <a:rPr lang="es-MX" dirty="0">
                <a:solidFill>
                  <a:srgbClr val="00B0F0"/>
                </a:solidFill>
              </a:rPr>
              <a:t> y en los posteriores por estar cerca de los carrillos se le llama </a:t>
            </a:r>
            <a:r>
              <a:rPr lang="es-MX" sz="4000" b="1" dirty="0">
                <a:solidFill>
                  <a:srgbClr val="00B0F0"/>
                </a:solidFill>
              </a:rPr>
              <a:t>cara </a:t>
            </a:r>
            <a:r>
              <a:rPr lang="es-MX" sz="4000" b="1" dirty="0" smtClean="0">
                <a:solidFill>
                  <a:srgbClr val="00B0F0"/>
                </a:solidFill>
              </a:rPr>
              <a:t>bucal</a:t>
            </a:r>
            <a:r>
              <a:rPr lang="es-MX" sz="4000" dirty="0" smtClean="0">
                <a:solidFill>
                  <a:srgbClr val="00B0F0"/>
                </a:solidFill>
              </a:rPr>
              <a:t>, o también vestibular.</a:t>
            </a:r>
            <a:r>
              <a:rPr lang="es-MX" sz="4000" dirty="0" smtClean="0">
                <a:solidFill>
                  <a:srgbClr val="00B0F0"/>
                </a:solidFill>
              </a:rPr>
              <a:t> </a:t>
            </a:r>
            <a:endParaRPr lang="es-MX" dirty="0">
              <a:solidFill>
                <a:srgbClr val="00B0F0"/>
              </a:solidFill>
            </a:endParaRPr>
          </a:p>
          <a:p>
            <a:endParaRPr lang="es-MX" dirty="0"/>
          </a:p>
        </p:txBody>
      </p:sp>
      <p:pic>
        <p:nvPicPr>
          <p:cNvPr id="4" name="Imagen 3" descr="https://encrypted-tbn1.gstatic.com/images?q=tbn:ANd9GcQHvqeToovBKD2Ft5HV0dvqkJBs3qmeohwXGuLlvo4k_CKphBTEZQ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70" y="2899317"/>
            <a:ext cx="5047784" cy="342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https://encrypted-tbn1.gstatic.com/images?q=tbn:ANd9GcR0nVyTPsmM7XlnnyRP8wLsPUmTcHV27MV73bOTfl1NCJHdgdk5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784" y="2821258"/>
            <a:ext cx="4401016" cy="3554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838293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47085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FF0000"/>
                </a:solidFill>
              </a:rPr>
              <a:t>GUÍA</a:t>
            </a:r>
            <a:r>
              <a:rPr lang="es-MX" sz="3200" dirty="0">
                <a:solidFill>
                  <a:srgbClr val="FF0000"/>
                </a:solidFill>
              </a:rPr>
              <a:t> </a:t>
            </a:r>
            <a:r>
              <a:rPr lang="es-MX" sz="3200" dirty="0" smtClean="0">
                <a:solidFill>
                  <a:srgbClr val="FF0000"/>
                </a:solidFill>
              </a:rPr>
              <a:t>DE DIAPOSITIVAS </a:t>
            </a:r>
            <a:endParaRPr lang="es-MX" sz="3200" dirty="0">
              <a:solidFill>
                <a:srgbClr val="FF0000"/>
              </a:solidFill>
            </a:endParaRPr>
          </a:p>
          <a:p>
            <a:r>
              <a:rPr lang="es-MX" sz="3200" dirty="0">
                <a:solidFill>
                  <a:srgbClr val="FF0000"/>
                </a:solidFill>
              </a:rPr>
              <a:t>No de DIAPOSITIVA</a:t>
            </a:r>
            <a:r>
              <a:rPr lang="es-MX" sz="3200" dirty="0" smtClean="0">
                <a:solidFill>
                  <a:srgbClr val="FF0000"/>
                </a:solidFill>
              </a:rPr>
              <a:t>.</a:t>
            </a:r>
            <a:endParaRPr lang="es-MX" sz="3200" dirty="0" smtClean="0"/>
          </a:p>
          <a:p>
            <a:pPr marL="0" indent="0">
              <a:buNone/>
            </a:pPr>
            <a:r>
              <a:rPr lang="es-MX" sz="3200" dirty="0"/>
              <a:t>2</a:t>
            </a:r>
            <a:r>
              <a:rPr lang="es-MX" sz="3200" dirty="0" smtClean="0"/>
              <a:t>6</a:t>
            </a:r>
            <a:r>
              <a:rPr lang="es-MX" sz="3200" dirty="0"/>
              <a:t>.- Sistemas de registro de las piezas dentales: Primer sistema para dientes temporales. Ejercicios.</a:t>
            </a:r>
          </a:p>
          <a:p>
            <a:pPr marL="0" indent="0">
              <a:buNone/>
            </a:pPr>
            <a:r>
              <a:rPr lang="es-MX" sz="3200" dirty="0" smtClean="0"/>
              <a:t>27</a:t>
            </a:r>
            <a:r>
              <a:rPr lang="es-MX" sz="3200" dirty="0"/>
              <a:t>.-Sistemas de registro de las piezas dentales: Primer sistema para dientes temporales. Casos clínicos.</a:t>
            </a:r>
          </a:p>
          <a:p>
            <a:pPr marL="0" indent="0">
              <a:buNone/>
            </a:pPr>
            <a:r>
              <a:rPr lang="es-MX" sz="3200" dirty="0" smtClean="0"/>
              <a:t>28.-</a:t>
            </a:r>
            <a:r>
              <a:rPr lang="es-MX" sz="3200" dirty="0"/>
              <a:t>Sistemas de registro de las piezas dentales: Primer sistema para dientes Permanentes.</a:t>
            </a:r>
          </a:p>
          <a:p>
            <a:pPr marL="0" indent="0">
              <a:buNone/>
            </a:pPr>
            <a:r>
              <a:rPr lang="es-MX" sz="3200" dirty="0" smtClean="0"/>
              <a:t>2</a:t>
            </a:r>
            <a:r>
              <a:rPr lang="es-MX" sz="3200" dirty="0"/>
              <a:t>9.-Sistemas de registro de las piezas dentales: Primer sistema para dientes Permanentes. Cuadrantes.</a:t>
            </a:r>
          </a:p>
          <a:p>
            <a:pPr marL="0" indent="0">
              <a:buNone/>
            </a:pPr>
            <a:r>
              <a:rPr lang="es-MX" sz="3200" dirty="0" smtClean="0"/>
              <a:t>30</a:t>
            </a:r>
            <a:r>
              <a:rPr lang="es-MX" sz="3200" dirty="0"/>
              <a:t>.- Sistemas de registro de las piezas dentales: Primer sistema para dientes Permanentes. Ejercicios.</a:t>
            </a:r>
          </a:p>
          <a:p>
            <a:pPr marL="0" indent="0">
              <a:buNone/>
            </a:pPr>
            <a:r>
              <a:rPr lang="es-MX" sz="3200" dirty="0" smtClean="0"/>
              <a:t>31</a:t>
            </a:r>
            <a:r>
              <a:rPr lang="es-MX" sz="3200" dirty="0"/>
              <a:t>.- Sistemas de registro de las piezas dentales: Primer sistema para dientes Permanentes. Ejercicios.</a:t>
            </a:r>
          </a:p>
          <a:p>
            <a:pPr marL="0" indent="0">
              <a:buNone/>
            </a:pPr>
            <a:r>
              <a:rPr lang="es-MX" sz="3200" dirty="0" smtClean="0"/>
              <a:t>32</a:t>
            </a:r>
            <a:r>
              <a:rPr lang="es-MX" sz="3200" dirty="0"/>
              <a:t>.- Sistemas de registro de las piezas dentales: Segundo sistema para dientes Temporales.</a:t>
            </a:r>
          </a:p>
          <a:p>
            <a:pPr marL="0" indent="0">
              <a:buNone/>
            </a:pPr>
            <a:r>
              <a:rPr lang="es-MX" sz="3200" dirty="0" smtClean="0"/>
              <a:t>33</a:t>
            </a:r>
            <a:r>
              <a:rPr lang="es-MX" sz="3200" dirty="0"/>
              <a:t>.- Sistemas de registro de las piezas dentales: Segundo sistema para dientes Temporales. Cuadrantes.</a:t>
            </a:r>
          </a:p>
          <a:p>
            <a:pPr marL="0" indent="0">
              <a:buNone/>
            </a:pPr>
            <a:r>
              <a:rPr lang="es-MX" sz="3200" dirty="0" smtClean="0"/>
              <a:t>34</a:t>
            </a:r>
            <a:r>
              <a:rPr lang="es-MX" sz="3200" dirty="0"/>
              <a:t>.- Sistemas de registro de las piezas dentales: Segundo sistema para </a:t>
            </a:r>
            <a:r>
              <a:rPr lang="es-MX" sz="3200" dirty="0" err="1"/>
              <a:t>dientesTemporales</a:t>
            </a:r>
            <a:r>
              <a:rPr lang="es-MX" sz="3200" dirty="0"/>
              <a:t>. Ejercicios.</a:t>
            </a:r>
          </a:p>
          <a:p>
            <a:pPr marL="0" indent="0">
              <a:buNone/>
            </a:pPr>
            <a:r>
              <a:rPr lang="es-MX" sz="3200" dirty="0" smtClean="0"/>
              <a:t>35</a:t>
            </a:r>
            <a:r>
              <a:rPr lang="es-MX" sz="3200" dirty="0"/>
              <a:t>.-  Sistemas de registro de las piezas dentales: Segundo sistema para dientes Temporales. Casos clínicos</a:t>
            </a:r>
            <a:r>
              <a:rPr lang="es-MX" sz="3200" dirty="0" smtClean="0"/>
              <a:t>.</a:t>
            </a:r>
          </a:p>
          <a:p>
            <a:pPr marL="0" indent="0">
              <a:buNone/>
            </a:pPr>
            <a:r>
              <a:rPr lang="es-MX" sz="3200" dirty="0" smtClean="0"/>
              <a:t>36.- </a:t>
            </a:r>
            <a:r>
              <a:rPr lang="es-MX" sz="3200" dirty="0"/>
              <a:t>Sistemas de registro de las piezas dentales: Segundo sistema para dientes Permanentes</a:t>
            </a:r>
            <a:r>
              <a:rPr lang="es-MX" sz="3200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52836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4708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MX" sz="7000" dirty="0" smtClean="0">
                <a:solidFill>
                  <a:srgbClr val="FF0000"/>
                </a:solidFill>
              </a:rPr>
              <a:t>GUÍA</a:t>
            </a:r>
            <a:r>
              <a:rPr lang="es-MX" sz="7000" dirty="0">
                <a:solidFill>
                  <a:srgbClr val="FF0000"/>
                </a:solidFill>
              </a:rPr>
              <a:t> </a:t>
            </a:r>
            <a:r>
              <a:rPr lang="es-MX" sz="7000" dirty="0" smtClean="0">
                <a:solidFill>
                  <a:srgbClr val="FF0000"/>
                </a:solidFill>
              </a:rPr>
              <a:t>DE DIAPOSITIVAS </a:t>
            </a:r>
            <a:endParaRPr lang="es-MX" sz="7000" dirty="0">
              <a:solidFill>
                <a:srgbClr val="FF0000"/>
              </a:solidFill>
            </a:endParaRPr>
          </a:p>
          <a:p>
            <a:r>
              <a:rPr lang="es-MX" dirty="0">
                <a:solidFill>
                  <a:srgbClr val="FF0000"/>
                </a:solidFill>
              </a:rPr>
              <a:t>No de DIAPOSITIVA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37.-</a:t>
            </a:r>
            <a:r>
              <a:rPr lang="es-MX" dirty="0"/>
              <a:t>Sistemas de registro de las piezas dentales: Segundo sistema para dientes Permanentes. Cuadrantes.</a:t>
            </a:r>
          </a:p>
          <a:p>
            <a:pPr marL="0" indent="0">
              <a:buNone/>
            </a:pPr>
            <a:r>
              <a:rPr lang="es-MX" dirty="0" smtClean="0"/>
              <a:t>38.-</a:t>
            </a:r>
            <a:r>
              <a:rPr lang="es-MX" dirty="0"/>
              <a:t>Sistemas de registro de las piezas dentales: Segundo sistema para dientes Permanentes. Cuadrantes.</a:t>
            </a:r>
          </a:p>
          <a:p>
            <a:pPr marL="0" indent="0">
              <a:buNone/>
            </a:pPr>
            <a:r>
              <a:rPr lang="es-MX" dirty="0" smtClean="0"/>
              <a:t>39.-</a:t>
            </a:r>
            <a:r>
              <a:rPr lang="es-MX" dirty="0"/>
              <a:t>Sistemas de registro de las piezas dentales: Segundo sistema para dientes Permanentes. Ejemplos.</a:t>
            </a:r>
          </a:p>
          <a:p>
            <a:pPr marL="0" indent="0">
              <a:buNone/>
            </a:pPr>
            <a:r>
              <a:rPr lang="es-MX" dirty="0" smtClean="0"/>
              <a:t>40.-</a:t>
            </a:r>
            <a:r>
              <a:rPr lang="es-MX" dirty="0"/>
              <a:t>Sistemas de registro de las piezas dentales: Segundo sistema para dientes Permanentes. Casos clínicos.</a:t>
            </a:r>
          </a:p>
          <a:p>
            <a:pPr marL="0" indent="0">
              <a:buNone/>
            </a:pPr>
            <a:r>
              <a:rPr lang="es-MX" dirty="0" smtClean="0"/>
              <a:t>41.-</a:t>
            </a:r>
            <a:r>
              <a:rPr lang="es-MX" dirty="0"/>
              <a:t>Sistemas de registro de las piezas dentales: Tercer sistema para dientes Temporales.</a:t>
            </a:r>
          </a:p>
          <a:p>
            <a:pPr marL="0" indent="0">
              <a:buNone/>
            </a:pPr>
            <a:r>
              <a:rPr lang="es-MX" dirty="0" smtClean="0"/>
              <a:t>42.-</a:t>
            </a:r>
            <a:r>
              <a:rPr lang="es-MX" dirty="0"/>
              <a:t>Sistemas de registro de las piezas dentales: Tercer sistema para dientes Temporales. Cuadrantes.</a:t>
            </a:r>
          </a:p>
          <a:p>
            <a:pPr marL="0" indent="0">
              <a:buNone/>
            </a:pPr>
            <a:r>
              <a:rPr lang="es-MX" dirty="0" smtClean="0"/>
              <a:t>43.-</a:t>
            </a:r>
            <a:r>
              <a:rPr lang="es-MX" dirty="0"/>
              <a:t>Sistemas de registro de las piezas dentales: Cuarto  sistema F.D.I. para dientes  permanentes.</a:t>
            </a:r>
          </a:p>
          <a:p>
            <a:pPr marL="0" indent="0">
              <a:buNone/>
            </a:pPr>
            <a:r>
              <a:rPr lang="es-MX" dirty="0" smtClean="0"/>
              <a:t>44.-</a:t>
            </a:r>
            <a:r>
              <a:rPr lang="es-MX" dirty="0"/>
              <a:t>Sistemas de registro de las piezas dentales: Cuarto  sistema F.D.I. para dientes  permanentes. Ejemplos.</a:t>
            </a:r>
          </a:p>
          <a:p>
            <a:pPr marL="0" indent="0">
              <a:buNone/>
            </a:pPr>
            <a:r>
              <a:rPr lang="es-MX" dirty="0" smtClean="0"/>
              <a:t>45.-</a:t>
            </a:r>
            <a:r>
              <a:rPr lang="es-MX" dirty="0"/>
              <a:t>Sistemas de registro de las piezas dentales: Cuarto  sistema F.D.I. para dientes  permanentes. Ejemplos.</a:t>
            </a:r>
          </a:p>
          <a:p>
            <a:pPr marL="0" indent="0">
              <a:buNone/>
            </a:pPr>
            <a:r>
              <a:rPr lang="es-MX" dirty="0" smtClean="0"/>
              <a:t>46.-</a:t>
            </a:r>
            <a:r>
              <a:rPr lang="es-MX" dirty="0"/>
              <a:t>Sistemas de registro de las piezas dentales: Cuarto  sistema F.D.I. para dientes  permanentes. Cuadrantes.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83558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4715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FF0000"/>
                </a:solidFill>
              </a:rPr>
              <a:t>TERMINOLOGÍA DENTAL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34716"/>
            <a:ext cx="10515600" cy="547085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s-MX" sz="7200" dirty="0" smtClean="0">
                <a:solidFill>
                  <a:srgbClr val="FF0000"/>
                </a:solidFill>
              </a:rPr>
              <a:t>GUÍA</a:t>
            </a:r>
            <a:r>
              <a:rPr lang="es-MX" sz="7200" dirty="0">
                <a:solidFill>
                  <a:srgbClr val="FF0000"/>
                </a:solidFill>
              </a:rPr>
              <a:t> </a:t>
            </a:r>
            <a:r>
              <a:rPr lang="es-MX" sz="7200" dirty="0" smtClean="0">
                <a:solidFill>
                  <a:srgbClr val="FF0000"/>
                </a:solidFill>
              </a:rPr>
              <a:t>DE DIAPOSITIVAS </a:t>
            </a:r>
            <a:endParaRPr lang="es-MX" sz="7200" dirty="0">
              <a:solidFill>
                <a:srgbClr val="FF0000"/>
              </a:solidFill>
            </a:endParaRPr>
          </a:p>
          <a:p>
            <a:r>
              <a:rPr lang="es-MX" sz="7200" dirty="0">
                <a:solidFill>
                  <a:srgbClr val="FF0000"/>
                </a:solidFill>
              </a:rPr>
              <a:t>No de DIAPOSITIVA</a:t>
            </a:r>
            <a:r>
              <a:rPr lang="es-MX" sz="7200" dirty="0" smtClean="0">
                <a:solidFill>
                  <a:srgbClr val="FF0000"/>
                </a:solidFill>
              </a:rPr>
              <a:t>.</a:t>
            </a:r>
            <a:endParaRPr lang="es-MX" sz="7200" dirty="0" smtClean="0"/>
          </a:p>
          <a:p>
            <a:pPr marL="0" indent="0">
              <a:buNone/>
            </a:pPr>
            <a:r>
              <a:rPr lang="es-MX" sz="7200" dirty="0"/>
              <a:t>4</a:t>
            </a:r>
            <a:r>
              <a:rPr lang="es-MX" sz="7200" dirty="0" smtClean="0"/>
              <a:t>7.-</a:t>
            </a:r>
            <a:r>
              <a:rPr lang="es-MX" sz="7200" dirty="0"/>
              <a:t>Sistemas de registro de las piezas dentales: Cuarto  sistema F.D.I. para dientes  permanentes. Ejercicios.</a:t>
            </a:r>
          </a:p>
          <a:p>
            <a:pPr marL="0" indent="0">
              <a:buNone/>
            </a:pPr>
            <a:r>
              <a:rPr lang="es-MX" sz="7200" dirty="0" smtClean="0"/>
              <a:t>48.-</a:t>
            </a:r>
            <a:r>
              <a:rPr lang="es-MX" sz="7200" dirty="0"/>
              <a:t>Sistemas de registro de las piezas dentales: Cuarto  sistema F.D.I. para dientes  permanentes. Casos clínicos.</a:t>
            </a:r>
          </a:p>
          <a:p>
            <a:pPr marL="0" indent="0">
              <a:buNone/>
            </a:pPr>
            <a:r>
              <a:rPr lang="es-MX" sz="7200" dirty="0" smtClean="0"/>
              <a:t>49.-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</a:t>
            </a:r>
          </a:p>
          <a:p>
            <a:pPr marL="0" indent="0">
              <a:buNone/>
            </a:pPr>
            <a:r>
              <a:rPr lang="es-MX" sz="7200" dirty="0" smtClean="0"/>
              <a:t>50.-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 Ejemplos</a:t>
            </a:r>
            <a:r>
              <a:rPr lang="es-MX" sz="7200" dirty="0" smtClean="0"/>
              <a:t>.</a:t>
            </a:r>
          </a:p>
          <a:p>
            <a:pPr marL="0" indent="0">
              <a:buNone/>
            </a:pPr>
            <a:r>
              <a:rPr lang="es-MX" sz="7200" dirty="0" smtClean="0"/>
              <a:t>51.- 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 Ejemplos.</a:t>
            </a:r>
          </a:p>
          <a:p>
            <a:pPr marL="0" indent="0">
              <a:buNone/>
            </a:pPr>
            <a:r>
              <a:rPr lang="es-MX" sz="7200" dirty="0" smtClean="0"/>
              <a:t>52.-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 Cuadrantes.</a:t>
            </a:r>
          </a:p>
          <a:p>
            <a:pPr marL="0" indent="0">
              <a:buNone/>
            </a:pPr>
            <a:r>
              <a:rPr lang="es-MX" sz="7200" dirty="0" smtClean="0"/>
              <a:t>53.-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 Ejercicios.</a:t>
            </a:r>
          </a:p>
          <a:p>
            <a:pPr marL="0" indent="0">
              <a:buNone/>
            </a:pPr>
            <a:r>
              <a:rPr lang="es-MX" sz="7200" dirty="0" smtClean="0"/>
              <a:t>54.-</a:t>
            </a:r>
            <a:r>
              <a:rPr lang="es-MX" sz="7200" dirty="0"/>
              <a:t>Sistemas de registro de las piezas dentales: Cuarto  sistema F.D.I. para </a:t>
            </a:r>
            <a:r>
              <a:rPr lang="es-MX" sz="7200" dirty="0" err="1"/>
              <a:t>dientesTemporales</a:t>
            </a:r>
            <a:r>
              <a:rPr lang="es-MX" sz="7200" dirty="0"/>
              <a:t>. Casos clínicos</a:t>
            </a:r>
          </a:p>
          <a:p>
            <a:pPr marL="0" indent="0">
              <a:buNone/>
            </a:pPr>
            <a:r>
              <a:rPr lang="es-MX" sz="7200" dirty="0" smtClean="0"/>
              <a:t>55.-</a:t>
            </a:r>
            <a:r>
              <a:rPr lang="es-MX" sz="7200" dirty="0"/>
              <a:t>Preguntas.</a:t>
            </a:r>
          </a:p>
          <a:p>
            <a:pPr marL="0" indent="0">
              <a:buNone/>
            </a:pPr>
            <a:r>
              <a:rPr lang="es-MX" sz="7200" dirty="0" smtClean="0"/>
              <a:t>56. </a:t>
            </a:r>
            <a:r>
              <a:rPr lang="es-MX" sz="7200" dirty="0"/>
              <a:t>Bibliografía.</a:t>
            </a:r>
          </a:p>
          <a:p>
            <a:pPr marL="0" indent="0">
              <a:buNone/>
            </a:pPr>
            <a:r>
              <a:rPr lang="es-MX" sz="7200" dirty="0" smtClean="0"/>
              <a:t>57. </a:t>
            </a:r>
            <a:r>
              <a:rPr lang="es-MX" sz="7200" dirty="0"/>
              <a:t>Guía de diapositivas.</a:t>
            </a:r>
          </a:p>
          <a:p>
            <a:pPr marL="0" indent="0">
              <a:buNone/>
            </a:pPr>
            <a:r>
              <a:rPr lang="es-MX" sz="7200" dirty="0" smtClean="0"/>
              <a:t>58.-</a:t>
            </a:r>
            <a:r>
              <a:rPr lang="es-MX" sz="7200" dirty="0"/>
              <a:t>Guía de diapositivas.</a:t>
            </a:r>
          </a:p>
          <a:p>
            <a:pPr marL="0" indent="0">
              <a:buNone/>
            </a:pPr>
            <a:r>
              <a:rPr lang="es-MX" sz="7200" dirty="0" smtClean="0"/>
              <a:t>59.-</a:t>
            </a:r>
            <a:r>
              <a:rPr lang="es-MX" sz="7200" dirty="0"/>
              <a:t>Guía de diapositivas.</a:t>
            </a:r>
          </a:p>
          <a:p>
            <a:pPr marL="0" indent="0">
              <a:buNone/>
            </a:pPr>
            <a:r>
              <a:rPr lang="es-MX" sz="7200" dirty="0" smtClean="0"/>
              <a:t>60.-</a:t>
            </a:r>
            <a:r>
              <a:rPr lang="es-MX" sz="7200" dirty="0"/>
              <a:t>Guía de diapositivas</a:t>
            </a:r>
            <a:endParaRPr lang="es-MX" sz="7200" dirty="0" smtClean="0"/>
          </a:p>
          <a:p>
            <a:pPr marL="0" indent="0">
              <a:buNone/>
            </a:pPr>
            <a:endParaRPr lang="es-MX" sz="56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64959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112_12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4" b="2702"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60648"/>
            <a:ext cx="8001000" cy="141575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>
                <a:solidFill>
                  <a:srgbClr val="FFFF00"/>
                </a:solidFill>
              </a:rPr>
              <a:t/>
            </a:r>
            <a:br>
              <a:rPr lang="es-ES" dirty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>
                <a:solidFill>
                  <a:srgbClr val="FFFF00"/>
                </a:solidFill>
              </a:rPr>
              <a:t/>
            </a:r>
            <a:br>
              <a:rPr lang="es-ES" dirty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>
                <a:solidFill>
                  <a:srgbClr val="FFFF00"/>
                </a:solidFill>
              </a:rPr>
              <a:t/>
            </a:r>
            <a:br>
              <a:rPr lang="es-ES" dirty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>
                <a:solidFill>
                  <a:srgbClr val="FFFF00"/>
                </a:solidFill>
              </a:rPr>
              <a:t/>
            </a:r>
            <a:br>
              <a:rPr lang="es-ES" dirty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 smtClean="0">
                <a:solidFill>
                  <a:srgbClr val="FF0000"/>
                </a:solidFill>
              </a:rPr>
              <a:t/>
            </a:r>
            <a:br>
              <a:rPr lang="es-ES" dirty="0" smtClean="0">
                <a:solidFill>
                  <a:srgbClr val="FF0000"/>
                </a:solidFill>
              </a:rPr>
            </a:br>
            <a:r>
              <a:rPr lang="es-ES" dirty="0" smtClean="0">
                <a:solidFill>
                  <a:srgbClr val="FF0000"/>
                </a:solidFill>
              </a:rPr>
              <a:t/>
            </a:r>
            <a:br>
              <a:rPr lang="es-ES" dirty="0" smtClean="0">
                <a:solidFill>
                  <a:srgbClr val="FF0000"/>
                </a:solidFill>
              </a:rPr>
            </a:br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ELABORADO POR:</a:t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err="1" smtClean="0">
                <a:solidFill>
                  <a:schemeClr val="bg1"/>
                </a:solidFill>
              </a:rPr>
              <a:t>DR.en</a:t>
            </a:r>
            <a:r>
              <a:rPr lang="es-ES" dirty="0" smtClean="0">
                <a:solidFill>
                  <a:schemeClr val="bg1"/>
                </a:solidFill>
              </a:rPr>
              <a:t> E. MIGUEL ÁNGEL PADILLA MILLÁN</a:t>
            </a:r>
            <a:r>
              <a:rPr lang="es-ES" dirty="0" smtClean="0">
                <a:solidFill>
                  <a:srgbClr val="FF0000"/>
                </a:solidFill>
              </a:rPr>
              <a:t/>
            </a:r>
            <a:br>
              <a:rPr lang="es-ES" dirty="0" smtClean="0">
                <a:solidFill>
                  <a:srgbClr val="FF0000"/>
                </a:solidFill>
              </a:rPr>
            </a:br>
            <a:r>
              <a:rPr lang="es-ES" dirty="0">
                <a:solidFill>
                  <a:srgbClr val="FF0000"/>
                </a:solidFill>
              </a:rPr>
              <a:t/>
            </a:r>
            <a:br>
              <a:rPr lang="es-ES" dirty="0">
                <a:solidFill>
                  <a:srgbClr val="FF00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>
                <a:solidFill>
                  <a:srgbClr val="FFFF00"/>
                </a:solidFill>
              </a:rPr>
              <a:t/>
            </a:r>
            <a:br>
              <a:rPr lang="es-ES" dirty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endParaRPr lang="es-ES" dirty="0" smtClean="0">
              <a:solidFill>
                <a:srgbClr val="FFFF00"/>
              </a:solidFill>
            </a:endParaRPr>
          </a:p>
        </p:txBody>
      </p:sp>
      <p:sp>
        <p:nvSpPr>
          <p:cNvPr id="3078" name="Rectangle 15"/>
          <p:cNvSpPr>
            <a:spLocks noChangeArrowheads="1"/>
          </p:cNvSpPr>
          <p:nvPr/>
        </p:nvSpPr>
        <p:spPr bwMode="auto">
          <a:xfrm>
            <a:off x="5791200" y="31670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sp>
        <p:nvSpPr>
          <p:cNvPr id="3079" name="Rectangle 17"/>
          <p:cNvSpPr>
            <a:spLocks noChangeArrowheads="1"/>
          </p:cNvSpPr>
          <p:nvPr/>
        </p:nvSpPr>
        <p:spPr bwMode="auto">
          <a:xfrm>
            <a:off x="5795963" y="3171825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315695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76201"/>
            <a:ext cx="10515600" cy="78104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          </a:t>
            </a:r>
            <a:r>
              <a:rPr lang="es-MX" sz="5400" dirty="0" smtClean="0">
                <a:solidFill>
                  <a:srgbClr val="FF0000"/>
                </a:solidFill>
              </a:rPr>
              <a:t>TERMINOLOGÍA DENTAL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742950"/>
            <a:ext cx="10515600" cy="5434013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>
                <a:solidFill>
                  <a:srgbClr val="FFFF00"/>
                </a:solidFill>
              </a:rPr>
              <a:t>La cara interna, o la que está cerca de la lengua, se denomina </a:t>
            </a:r>
            <a:r>
              <a:rPr lang="es-MX" sz="4000" b="1" dirty="0">
                <a:solidFill>
                  <a:srgbClr val="FFFF00"/>
                </a:solidFill>
              </a:rPr>
              <a:t>cara lingual</a:t>
            </a:r>
            <a:r>
              <a:rPr lang="es-MX" sz="4000" dirty="0">
                <a:solidFill>
                  <a:srgbClr val="FFFF00"/>
                </a:solidFill>
              </a:rPr>
              <a:t>. Tanto para dientes anteriores como para posteriores y, superiores como en inferiores. </a:t>
            </a:r>
          </a:p>
          <a:p>
            <a:endParaRPr lang="es-MX" dirty="0"/>
          </a:p>
        </p:txBody>
      </p:sp>
      <p:pic>
        <p:nvPicPr>
          <p:cNvPr id="4" name="Imagen 3" descr="https://encrypted-tbn1.gstatic.com/images?q=tbn:ANd9GcQHvqeToovBKD2Ft5HV0dvqkJBs3qmeohwXGuLlvo4k_CKphBTEZQ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95" y="3204117"/>
            <a:ext cx="5047784" cy="342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 descr="https://encrypted-tbn1.gstatic.com/images?q=tbn:ANd9GcR0nVyTPsmM7XlnnyRP8wLsPUmTcHV27MV73bOTfl1NCJHdgdk5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109" y="3204117"/>
            <a:ext cx="4401016" cy="3554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559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104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          </a:t>
            </a:r>
            <a:r>
              <a:rPr lang="es-MX" sz="5400" dirty="0" smtClean="0">
                <a:solidFill>
                  <a:srgbClr val="FF0000"/>
                </a:solidFill>
              </a:rPr>
              <a:t>TERMINOLOGÍA DENTAL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95326"/>
            <a:ext cx="10515600" cy="5481638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 smtClean="0">
                <a:solidFill>
                  <a:srgbClr val="FFFF00"/>
                </a:solidFill>
              </a:rPr>
              <a:t>La </a:t>
            </a:r>
            <a:r>
              <a:rPr lang="es-MX" sz="3600" dirty="0">
                <a:solidFill>
                  <a:srgbClr val="FFFF00"/>
                </a:solidFill>
              </a:rPr>
              <a:t>que está cerca de la línea media se le llama </a:t>
            </a:r>
            <a:r>
              <a:rPr lang="es-MX" sz="3600" b="1" dirty="0">
                <a:solidFill>
                  <a:srgbClr val="FFFF00"/>
                </a:solidFill>
              </a:rPr>
              <a:t>cara </a:t>
            </a:r>
            <a:r>
              <a:rPr lang="es-MX" sz="3600" b="1" dirty="0" err="1">
                <a:solidFill>
                  <a:srgbClr val="FFFF00"/>
                </a:solidFill>
              </a:rPr>
              <a:t>mesial</a:t>
            </a:r>
            <a:r>
              <a:rPr lang="es-MX" sz="3600" b="1" dirty="0">
                <a:solidFill>
                  <a:srgbClr val="FFFF00"/>
                </a:solidFill>
              </a:rPr>
              <a:t>,</a:t>
            </a:r>
            <a:r>
              <a:rPr lang="es-MX" sz="3600" dirty="0">
                <a:solidFill>
                  <a:srgbClr val="FFFF00"/>
                </a:solidFill>
              </a:rPr>
              <a:t> y la que se encuentra más alejada de la línea media se le llama </a:t>
            </a:r>
            <a:r>
              <a:rPr lang="es-MX" sz="3600" b="1" dirty="0">
                <a:solidFill>
                  <a:srgbClr val="FFFF00"/>
                </a:solidFill>
              </a:rPr>
              <a:t>cara distal,</a:t>
            </a:r>
            <a:r>
              <a:rPr lang="es-MX" sz="3600" dirty="0">
                <a:solidFill>
                  <a:srgbClr val="FFFF00"/>
                </a:solidFill>
              </a:rPr>
              <a:t> en dientes anteriores y posteriores, así como en superiores e inferiores. La cara </a:t>
            </a:r>
            <a:r>
              <a:rPr lang="es-MX" sz="3600" dirty="0" err="1">
                <a:solidFill>
                  <a:srgbClr val="FFFF00"/>
                </a:solidFill>
              </a:rPr>
              <a:t>mesial</a:t>
            </a:r>
            <a:r>
              <a:rPr lang="es-MX" sz="3600" dirty="0">
                <a:solidFill>
                  <a:srgbClr val="FFFF00"/>
                </a:solidFill>
              </a:rPr>
              <a:t> de un diente y la distal adyacente del diente vecino, se denominan </a:t>
            </a:r>
            <a:r>
              <a:rPr lang="es-MX" sz="3600" b="1" dirty="0">
                <a:solidFill>
                  <a:srgbClr val="FFFF00"/>
                </a:solidFill>
              </a:rPr>
              <a:t>caras contiguas o proximales</a:t>
            </a:r>
            <a:endParaRPr lang="es-MX" sz="3600" dirty="0">
              <a:solidFill>
                <a:srgbClr val="FFFF00"/>
              </a:solidFill>
            </a:endParaRPr>
          </a:p>
          <a:p>
            <a:endParaRPr lang="es-MX" dirty="0"/>
          </a:p>
        </p:txBody>
      </p:sp>
      <p:pic>
        <p:nvPicPr>
          <p:cNvPr id="5" name="Imagen 4" descr="C:\Documents and Settings\HP_Administrator\My Documents\My Pictures\anatomiabucodent\mesial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" contras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503" y="3686175"/>
            <a:ext cx="3477898" cy="3041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sultado de imagen para TRATAMIENTO DE ORTODONCIA TERMINAD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96" y="3782312"/>
            <a:ext cx="4836654" cy="284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cto 6"/>
          <p:cNvCxnSpPr/>
          <p:nvPr/>
        </p:nvCxnSpPr>
        <p:spPr>
          <a:xfrm flipH="1">
            <a:off x="3351777" y="3880894"/>
            <a:ext cx="2046" cy="252323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225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905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            </a:t>
            </a:r>
            <a:r>
              <a:rPr lang="es-MX" sz="5400" dirty="0" smtClean="0">
                <a:solidFill>
                  <a:srgbClr val="FF0000"/>
                </a:solidFill>
              </a:rPr>
              <a:t>TERMINOLOGÍA DENTAL</a:t>
            </a:r>
            <a:endParaRPr lang="es-MX" sz="54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647700"/>
            <a:ext cx="10515600" cy="5529263"/>
          </a:xfrm>
        </p:spPr>
        <p:txBody>
          <a:bodyPr/>
          <a:lstStyle/>
          <a:p>
            <a:pPr marL="0" indent="0">
              <a:buNone/>
            </a:pPr>
            <a:r>
              <a:rPr lang="es-MX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 </a:t>
            </a:r>
            <a:r>
              <a:rPr lang="es-MX" sz="4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cara que corta o mastica se denomina en los dientes anteriores </a:t>
            </a:r>
            <a:r>
              <a:rPr lang="es-MX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cara incisal</a:t>
            </a:r>
            <a:r>
              <a:rPr lang="es-MX" sz="4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y en los dientes posteriores </a:t>
            </a:r>
            <a:r>
              <a:rPr lang="es-MX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cara </a:t>
            </a:r>
            <a:r>
              <a:rPr lang="es-MX" sz="40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oclusal</a:t>
            </a:r>
            <a:r>
              <a:rPr lang="es-MX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s-MX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Incisal</a:t>
            </a:r>
          </a:p>
          <a:p>
            <a:pPr marL="0" indent="0">
              <a:buNone/>
            </a:pPr>
            <a:endParaRPr lang="es-MX" sz="4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s-MX" sz="4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s-MX" sz="4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s-MX" sz="40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oclusal</a:t>
            </a:r>
            <a:endParaRPr lang="es-MX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0367" y="2581275"/>
            <a:ext cx="5265516" cy="4125342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2324100" y="2781300"/>
            <a:ext cx="3390900" cy="152400"/>
          </a:xfrm>
          <a:prstGeom prst="straightConnector1">
            <a:avLst/>
          </a:prstGeom>
          <a:ln w="476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2514600" y="5581650"/>
            <a:ext cx="1171575" cy="1905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672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TERMINOLOGÍA%20DENTAL</Template>
  <TotalTime>781</TotalTime>
  <Words>4779</Words>
  <Application>Microsoft Office PowerPoint</Application>
  <PresentationFormat>Panorámica</PresentationFormat>
  <Paragraphs>704</Paragraphs>
  <Slides>63</Slides>
  <Notes>62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9" baseType="lpstr">
      <vt:lpstr>Arial</vt:lpstr>
      <vt:lpstr>Calibri</vt:lpstr>
      <vt:lpstr>Calibri Light</vt:lpstr>
      <vt:lpstr>Cambria Math</vt:lpstr>
      <vt:lpstr>Times New Roman</vt:lpstr>
      <vt:lpstr>Tema de Office</vt:lpstr>
      <vt:lpstr>Presentación de PowerPoint</vt:lpstr>
      <vt:lpstr>UNIVERSIDAD AUTÓNOMA DEL ESTADO DE MÉXICO FACULTAD DE ODONTOLOGÍA ÁREA DE REHABILITACIÓN ODONTOLÓGICA PLAN DE ESTUDIOS: CIRUJANO DENTISTA   UNIDAD DE APRENDIZAJE: ANATOMÍA BUCODENTAL MATERIAL SOLO VISIÓN  PROYECTABLES</vt:lpstr>
      <vt:lpstr>TERMINOLOGÍA DENTAL</vt:lpstr>
      <vt:lpstr>TERMINOLOGÍA DENTAL</vt:lpstr>
      <vt:lpstr>             TERMINOLOGÍA DENTAL</vt:lpstr>
      <vt:lpstr>             TERMINOLOGÍA DENTAL</vt:lpstr>
      <vt:lpstr>             TERMINOLOGÍA DENTAL</vt:lpstr>
      <vt:lpstr>             TERMINOLOGÍA DENTAL</vt:lpstr>
      <vt:lpstr>             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Presentación de PowerPoint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TERMINOLOGIA DENTAL</vt:lpstr>
      <vt:lpstr>        TERMINOLOGÍA DENTAL</vt:lpstr>
      <vt:lpstr>TERMINOLOGÍA DENTAL</vt:lpstr>
      <vt:lpstr>TERMINOLOGÍA DENTAL</vt:lpstr>
      <vt:lpstr>TERMINOLOGÍA DENTAL</vt:lpstr>
      <vt:lpstr>TERMINOLOGÍA DENTAL</vt:lpstr>
      <vt:lpstr>TERMINOLOGÍA DENTAL</vt:lpstr>
      <vt:lpstr>              ELABORADO POR: DR.en E. MIGUEL ÁNGEL PADILLA MILLÁN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mariluz diaz guzman</dc:creator>
  <cp:lastModifiedBy>mariluz diaz guzman</cp:lastModifiedBy>
  <cp:revision>132</cp:revision>
  <dcterms:created xsi:type="dcterms:W3CDTF">2016-08-10T03:18:25Z</dcterms:created>
  <dcterms:modified xsi:type="dcterms:W3CDTF">2019-09-25T15:43:33Z</dcterms:modified>
</cp:coreProperties>
</file>