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sldIdLst>
    <p:sldId id="256" r:id="rId2"/>
    <p:sldId id="297" r:id="rId3"/>
    <p:sldId id="285" r:id="rId4"/>
    <p:sldId id="286" r:id="rId5"/>
    <p:sldId id="310" r:id="rId6"/>
    <p:sldId id="307" r:id="rId7"/>
    <p:sldId id="274" r:id="rId8"/>
    <p:sldId id="293" r:id="rId9"/>
    <p:sldId id="294" r:id="rId10"/>
    <p:sldId id="275" r:id="rId11"/>
    <p:sldId id="276" r:id="rId12"/>
    <p:sldId id="278" r:id="rId13"/>
    <p:sldId id="298" r:id="rId14"/>
    <p:sldId id="277" r:id="rId15"/>
    <p:sldId id="287" r:id="rId16"/>
    <p:sldId id="279" r:id="rId17"/>
    <p:sldId id="280" r:id="rId18"/>
    <p:sldId id="281" r:id="rId19"/>
    <p:sldId id="282" r:id="rId20"/>
    <p:sldId id="289" r:id="rId21"/>
    <p:sldId id="290" r:id="rId22"/>
    <p:sldId id="284" r:id="rId23"/>
    <p:sldId id="295" r:id="rId24"/>
    <p:sldId id="296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306" r:id="rId33"/>
    <p:sldId id="309" r:id="rId34"/>
    <p:sldId id="288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861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230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2392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982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3125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789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192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28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63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977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44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028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5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87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8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55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0118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3748" y="1821237"/>
            <a:ext cx="8915399" cy="267281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Metodología de la investigación II</a:t>
            </a:r>
            <a:br>
              <a:rPr lang="es-MX" dirty="0" smtClean="0"/>
            </a:br>
            <a:r>
              <a:rPr lang="es-MX" sz="3600" dirty="0" smtClean="0"/>
              <a:t>Módulo II Desarrollo de la </a:t>
            </a:r>
            <a:r>
              <a:rPr lang="es-MX" sz="3600" dirty="0" smtClean="0"/>
              <a:t>Investigación </a:t>
            </a:r>
            <a:r>
              <a:rPr lang="es-MX" sz="3600" dirty="0" smtClean="0"/>
              <a:t>de campo </a:t>
            </a: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37676" y="5048518"/>
            <a:ext cx="7766936" cy="1322708"/>
          </a:xfrm>
        </p:spPr>
        <p:txBody>
          <a:bodyPr>
            <a:normAutofit fontScale="92500" lnSpcReduction="20000"/>
          </a:bodyPr>
          <a:lstStyle/>
          <a:p>
            <a:endParaRPr lang="es-MX" dirty="0" smtClean="0"/>
          </a:p>
          <a:p>
            <a:r>
              <a:rPr lang="es-MX" dirty="0" smtClean="0"/>
              <a:t>UNIVERSIDAD AUTÓNOMA DEL ESTADO DE MÉXICO</a:t>
            </a:r>
          </a:p>
          <a:p>
            <a:r>
              <a:rPr lang="es-MX" dirty="0" smtClean="0"/>
              <a:t>PLANTEL NEZAHUALCÓYOTL</a:t>
            </a:r>
            <a:endParaRPr lang="es-MX" dirty="0"/>
          </a:p>
          <a:p>
            <a:r>
              <a:rPr lang="es-MX" dirty="0" smtClean="0"/>
              <a:t>M. Educación  </a:t>
            </a:r>
            <a:r>
              <a:rPr lang="es-MX" dirty="0" smtClean="0"/>
              <a:t>Ana Lilia Moreno Flores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5550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92566"/>
          </a:xfrm>
        </p:spPr>
        <p:txBody>
          <a:bodyPr/>
          <a:lstStyle/>
          <a:p>
            <a:r>
              <a:rPr lang="es-MX" dirty="0" smtClean="0"/>
              <a:t>El censo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983346" y="1558344"/>
            <a:ext cx="4919730" cy="4352878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/>
              <a:t>Consiste en delimitar una población, mostrando el numero total de personas de un territorio. El más habitual es el censo poblacional, donde se consideran todos los habitantes de una región y se obtiene información estadística, confiable, veraz y oportuna. </a:t>
            </a:r>
          </a:p>
          <a:p>
            <a:pPr algn="just"/>
            <a:r>
              <a:rPr lang="es-MX" sz="2000" dirty="0" smtClean="0"/>
              <a:t>Se conocen también las características económicas, sociales y demográficas de la población. </a:t>
            </a:r>
            <a:endParaRPr lang="es-MX" sz="2000" dirty="0"/>
          </a:p>
        </p:txBody>
      </p:sp>
      <p:pic>
        <p:nvPicPr>
          <p:cNvPr id="1026" name="Picture 2" descr="Imagen relacionad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481" y="2215166"/>
            <a:ext cx="2535651" cy="288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018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La encuesta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004552" y="1571223"/>
            <a:ext cx="4636394" cy="4172574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/>
              <a:t>Es un recurso de campo que se utiliza en la investigación social.</a:t>
            </a:r>
          </a:p>
          <a:p>
            <a:pPr algn="just"/>
            <a:r>
              <a:rPr lang="es-MX" sz="2000" dirty="0" smtClean="0"/>
              <a:t>Es muy apropiada para recopilar opiniones y testimonios, usando preguntas y respuestas.</a:t>
            </a:r>
          </a:p>
          <a:p>
            <a:pPr algn="just"/>
            <a:r>
              <a:rPr lang="es-MX" sz="2000" dirty="0" smtClean="0"/>
              <a:t>Se auxilia de instrumentos como el cuestionario y la cédula de entrevista. </a:t>
            </a:r>
            <a:endParaRPr lang="es-MX" sz="20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51655" y="2147797"/>
            <a:ext cx="4184650" cy="274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943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8953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Encuesta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803601" y="1486571"/>
            <a:ext cx="4313864" cy="4378636"/>
          </a:xfrm>
        </p:spPr>
        <p:txBody>
          <a:bodyPr>
            <a:normAutofit/>
          </a:bodyPr>
          <a:lstStyle/>
          <a:p>
            <a:r>
              <a:rPr lang="es-MX" sz="2000" dirty="0" smtClean="0"/>
              <a:t>Ventajas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/>
              <a:t>Proporciona gran cantidad de información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/>
              <a:t>Destina menos recursos que un censo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/>
              <a:t>Información de tipo cuantitativo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/>
              <a:t>Es precisa dentro del error estadístico  </a:t>
            </a:r>
            <a:endParaRPr lang="es-MX" sz="2000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63468" y="1493949"/>
            <a:ext cx="4313864" cy="4371258"/>
          </a:xfrm>
        </p:spPr>
        <p:txBody>
          <a:bodyPr/>
          <a:lstStyle/>
          <a:p>
            <a:r>
              <a:rPr lang="es-MX" sz="2000" dirty="0" smtClean="0"/>
              <a:t>Desventajas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/>
              <a:t>Pueden mostrar información subjetiva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/>
              <a:t>La cantidad de preguntas puede cansar al encuestado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000" dirty="0" smtClean="0"/>
              <a:t>Las respuestas pueden no estar reflexionadas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6921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112238"/>
            <a:ext cx="3854528" cy="1102928"/>
          </a:xfrm>
        </p:spPr>
        <p:txBody>
          <a:bodyPr/>
          <a:lstStyle/>
          <a:p>
            <a:r>
              <a:rPr lang="es-MX" dirty="0" smtClean="0"/>
              <a:t>Sugerencias para realizar la encuesta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36233" y="1112238"/>
            <a:ext cx="4513541" cy="4477990"/>
          </a:xfrm>
        </p:spPr>
        <p:txBody>
          <a:bodyPr/>
          <a:lstStyle/>
          <a:p>
            <a:pPr algn="just"/>
            <a:r>
              <a:rPr lang="es-MX" dirty="0" smtClean="0"/>
              <a:t>1. Objetivos generales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2. Objetivos específicos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3. La determinación de la muestra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4. Instrumentos de la encuesta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5. El cuestionario breve con las preguntas claras y concisas 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1600" dirty="0" smtClean="0"/>
              <a:t>Para realizar la encuesta es recomendable que el investigador tenga claramente establecidos los siguientes elementos, para que, se obtenga la información confiable, concisa y lo más objetiva posible para contar con los fundamentos necesarios para la comprobación de la hipótesis. (Pichardo, </a:t>
            </a:r>
            <a:r>
              <a:rPr lang="es-MX" sz="1600" dirty="0" err="1" smtClean="0"/>
              <a:t>et.al</a:t>
            </a:r>
            <a:r>
              <a:rPr lang="es-MX" sz="1600" dirty="0" smtClean="0"/>
              <a:t>. 2001]. 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851651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8324"/>
          </a:xfrm>
        </p:spPr>
        <p:txBody>
          <a:bodyPr>
            <a:normAutofit/>
          </a:bodyPr>
          <a:lstStyle/>
          <a:p>
            <a:r>
              <a:rPr lang="es-MX" sz="3200" dirty="0" smtClean="0"/>
              <a:t>Instrumentos de investigación de campo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34862" y="1442434"/>
            <a:ext cx="9469750" cy="47696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Sirven para la  búsqueda de información en el lugar donde se realiza la investigación de campo</a:t>
            </a:r>
          </a:p>
          <a:p>
            <a:pPr marL="0" indent="0" algn="just">
              <a:buNone/>
            </a:pPr>
            <a:r>
              <a:rPr lang="es-MX" sz="2400" dirty="0" smtClean="0"/>
              <a:t>El cuestionario es uno de los instrumentos de acopio más utilizados. </a:t>
            </a:r>
          </a:p>
          <a:p>
            <a:endParaRPr lang="es-MX" sz="2400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869" y="3114955"/>
            <a:ext cx="3277735" cy="327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500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048661"/>
            <a:ext cx="3854528" cy="912808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Cuestionario</a:t>
            </a:r>
            <a:br>
              <a:rPr lang="es-MX" sz="2400" dirty="0" smtClean="0"/>
            </a:br>
            <a:endParaRPr lang="es-MX" sz="24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3569" y="2411412"/>
            <a:ext cx="2647950" cy="1733550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93449" y="2322851"/>
            <a:ext cx="3854528" cy="258444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“</a:t>
            </a:r>
            <a:r>
              <a:rPr lang="es-MX" sz="2000" dirty="0" smtClean="0"/>
              <a:t>Es un </a:t>
            </a:r>
            <a:r>
              <a:rPr lang="es-MX" sz="2000" dirty="0"/>
              <a:t>conjunto de preguntas, normalmente de varios tipos, preparado sistemática y cuidadosamente, sobre los hechos y aspectos que interesan en una </a:t>
            </a:r>
            <a:r>
              <a:rPr lang="es-MX" sz="2000" dirty="0" smtClean="0"/>
              <a:t>investigación(Pérez, 1991] </a:t>
            </a:r>
          </a:p>
          <a:p>
            <a:pPr algn="just"/>
            <a:r>
              <a:rPr lang="es-MX" sz="2000" dirty="0" smtClean="0"/>
              <a:t>Pueden </a:t>
            </a:r>
            <a:r>
              <a:rPr lang="es-MX" sz="2000" dirty="0"/>
              <a:t>ser aplicados en formas variadas, ya sea en forma personal o por correo electrónico.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23252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1203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Tipo de preguntas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61375"/>
            <a:ext cx="8915400" cy="424984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s-MX" sz="2000" dirty="0" smtClean="0"/>
              <a:t>Abierta o libre </a:t>
            </a:r>
          </a:p>
          <a:p>
            <a:pPr>
              <a:buFont typeface="Wingdings" panose="05000000000000000000" pitchFamily="2" charset="2"/>
              <a:buChar char="v"/>
            </a:pPr>
            <a:endParaRPr lang="es-MX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2000" dirty="0" smtClean="0"/>
              <a:t>Cerrada o estructurada </a:t>
            </a:r>
          </a:p>
          <a:p>
            <a:pPr>
              <a:buFont typeface="+mj-lt"/>
              <a:buAutoNum type="alphaLcPeriod"/>
            </a:pPr>
            <a:r>
              <a:rPr lang="es-MX" sz="2000" dirty="0" smtClean="0"/>
              <a:t>Dicotómicas</a:t>
            </a:r>
          </a:p>
          <a:p>
            <a:pPr>
              <a:buFont typeface="+mj-lt"/>
              <a:buAutoNum type="alphaLcPeriod"/>
            </a:pPr>
            <a:r>
              <a:rPr lang="es-MX" sz="2000" dirty="0" smtClean="0"/>
              <a:t>Tricotómicas</a:t>
            </a:r>
          </a:p>
          <a:p>
            <a:pPr>
              <a:buFont typeface="+mj-lt"/>
              <a:buAutoNum type="alphaLcPeriod"/>
            </a:pPr>
            <a:r>
              <a:rPr lang="es-MX" sz="2000" dirty="0" smtClean="0"/>
              <a:t>Alternativas, opción múltiple o abanico </a:t>
            </a:r>
          </a:p>
          <a:p>
            <a:pPr marL="0" indent="0">
              <a:buNone/>
            </a:pPr>
            <a:endParaRPr lang="es-MX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000" dirty="0" smtClean="0"/>
              <a:t>Semiestructurada o libre</a:t>
            </a:r>
          </a:p>
          <a:p>
            <a:pPr marL="0" indent="0">
              <a:buNone/>
            </a:pPr>
            <a:endParaRPr lang="es-MX" dirty="0" smtClean="0"/>
          </a:p>
          <a:p>
            <a:pPr>
              <a:buFont typeface="+mj-lt"/>
              <a:buAutoNum type="alphaLcParenR"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921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Abierta o libre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La respuesta no tiene límites en su extensión y profundidad.</a:t>
            </a:r>
          </a:p>
          <a:p>
            <a:r>
              <a:rPr lang="es-MX" dirty="0" smtClean="0"/>
              <a:t>Pretende recabar puntos de vista, experiencias, testimonios, comentarios, actitudes y expectativas del informante. 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 smtClean="0"/>
              <a:t>Ejemplo:</a:t>
            </a:r>
          </a:p>
          <a:p>
            <a:r>
              <a:rPr lang="es-MX" dirty="0" smtClean="0"/>
              <a:t>¿Qué opinión tiene sobre el desempleo?</a:t>
            </a:r>
          </a:p>
          <a:p>
            <a:r>
              <a:rPr lang="es-MX" dirty="0" smtClean="0"/>
              <a:t>¿Cuál es su expectativa respecto a los partidos políticos?</a:t>
            </a:r>
          </a:p>
          <a:p>
            <a:endParaRPr lang="es-MX" dirty="0" smtClean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571988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Cerrada o estructurada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 smtClean="0"/>
              <a:t>Las preguntas presentan varias opciones, de las cuales podrá seleccionar una o varias. </a:t>
            </a:r>
            <a:endParaRPr lang="es-MX" sz="20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89525" y="2530423"/>
            <a:ext cx="4184650" cy="314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33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Tipos de preguntas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s-MX" sz="2400" dirty="0" smtClean="0"/>
              <a:t>Dicotómica</a:t>
            </a:r>
          </a:p>
          <a:p>
            <a:pPr marL="0" indent="0" algn="ctr">
              <a:buNone/>
            </a:pPr>
            <a:r>
              <a:rPr lang="es-MX" sz="2400" dirty="0" smtClean="0"/>
              <a:t> Presenta dos opciones de respuesta para elegir.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54523" y="1395184"/>
            <a:ext cx="3816427" cy="292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466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108" y="4114934"/>
            <a:ext cx="2466975" cy="18478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4696" y="449821"/>
            <a:ext cx="3914775" cy="26098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698" y="926877"/>
            <a:ext cx="4048125" cy="26860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74592">
            <a:off x="1516990" y="4882453"/>
            <a:ext cx="4883319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005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78" y="896031"/>
            <a:ext cx="3380240" cy="976312"/>
          </a:xfrm>
        </p:spPr>
        <p:txBody>
          <a:bodyPr>
            <a:normAutofit/>
          </a:bodyPr>
          <a:lstStyle/>
          <a:p>
            <a:r>
              <a:rPr lang="es-MX" sz="2400" dirty="0" smtClean="0"/>
              <a:t>Pregunta tricotómica </a:t>
            </a:r>
            <a:endParaRPr lang="es-MX" sz="24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95827" y="1384187"/>
            <a:ext cx="5080793" cy="3686629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lvl="0" algn="ctr">
              <a:buClr>
                <a:srgbClr val="E78712"/>
              </a:buClr>
            </a:pPr>
            <a:endParaRPr lang="es-MX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 algn="ctr">
              <a:buClr>
                <a:srgbClr val="E78712"/>
              </a:buClr>
            </a:pPr>
            <a:endParaRPr lang="es-MX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 algn="ctr">
              <a:buClr>
                <a:srgbClr val="E78712"/>
              </a:buClr>
            </a:pPr>
            <a:r>
              <a:rPr lang="es-MX" sz="2400" dirty="0" smtClean="0">
                <a:solidFill>
                  <a:srgbClr val="00B050"/>
                </a:solidFill>
              </a:rPr>
              <a:t>Presenta </a:t>
            </a:r>
            <a:r>
              <a:rPr lang="es-MX" sz="2400" dirty="0">
                <a:solidFill>
                  <a:srgbClr val="00B050"/>
                </a:solidFill>
              </a:rPr>
              <a:t>tres opciones de respuesta a </a:t>
            </a:r>
            <a:r>
              <a:rPr lang="es-MX" sz="2400" dirty="0" smtClean="0">
                <a:solidFill>
                  <a:srgbClr val="00B050"/>
                </a:solidFill>
              </a:rPr>
              <a:t>elegir.</a:t>
            </a:r>
            <a:endParaRPr lang="es-MX" sz="2400" dirty="0">
              <a:solidFill>
                <a:srgbClr val="00B050"/>
              </a:solidFill>
            </a:endParaRP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747811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678539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rgbClr val="66FF66"/>
                </a:solidFill>
              </a:rPr>
              <a:t>Opción múltiple o </a:t>
            </a:r>
            <a:r>
              <a:rPr lang="es-MX" sz="2400" dirty="0" smtClean="0">
                <a:solidFill>
                  <a:srgbClr val="66FF66"/>
                </a:solidFill>
              </a:rPr>
              <a:t>abanico</a:t>
            </a:r>
            <a:endParaRPr lang="es-MX" sz="2400" dirty="0">
              <a:solidFill>
                <a:srgbClr val="66FF66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2421" y="1970482"/>
            <a:ext cx="4310246" cy="2615411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346473"/>
          </a:xfrm>
        </p:spPr>
        <p:txBody>
          <a:bodyPr>
            <a:normAutofit lnSpcReduction="10000"/>
          </a:bodyPr>
          <a:lstStyle/>
          <a:p>
            <a:pPr lvl="0" algn="ctr">
              <a:buClr>
                <a:srgbClr val="E78712"/>
              </a:buClr>
            </a:pPr>
            <a:endParaRPr lang="es-MX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 algn="just">
              <a:buClr>
                <a:srgbClr val="E78712"/>
              </a:buClr>
            </a:pPr>
            <a:r>
              <a:rPr lang="es-MX" sz="2400" dirty="0" smtClean="0">
                <a:solidFill>
                  <a:srgbClr val="66FF66"/>
                </a:solidFill>
              </a:rPr>
              <a:t>Se </a:t>
            </a:r>
            <a:r>
              <a:rPr lang="es-MX" sz="2400" dirty="0">
                <a:solidFill>
                  <a:srgbClr val="66FF66"/>
                </a:solidFill>
              </a:rPr>
              <a:t>presentan más de tres opciones de respuesta para elegir una o varias, indicando cuantas debe elegir. </a:t>
            </a:r>
          </a:p>
        </p:txBody>
      </p:sp>
    </p:spTree>
    <p:extLst>
      <p:ext uri="{BB962C8B-B14F-4D97-AF65-F5344CB8AC3E}">
        <p14:creationId xmlns:p14="http://schemas.microsoft.com/office/powerpoint/2010/main" val="4285695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Semiestructurada o mixta</a:t>
            </a:r>
            <a:br>
              <a:rPr lang="es-MX" dirty="0" smtClean="0"/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4028" y="1905000"/>
            <a:ext cx="4591050" cy="2209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024" y="1905000"/>
            <a:ext cx="4073502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286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Propuestas  para elaborar el cuestionario.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1.- De cada indicador se realiza el planteamiento de una o dos preguntas que aporten información relevante para la comprobación de la hipótesis</a:t>
            </a:r>
          </a:p>
          <a:p>
            <a:pPr marL="0" indent="0" algn="just">
              <a:buNone/>
            </a:pPr>
            <a:r>
              <a:rPr lang="es-MX" dirty="0" smtClean="0"/>
              <a:t>2. Las preguntas dicotómicas se plantean con la finalidad de saber si la persona presenta o ha presenciado el fenómeno en estudio</a:t>
            </a:r>
          </a:p>
          <a:p>
            <a:pPr marL="0" indent="0" algn="just">
              <a:buNone/>
            </a:pPr>
            <a:r>
              <a:rPr lang="es-MX" dirty="0" smtClean="0"/>
              <a:t>3. El cuestionario debe incluir máximo de 2 a 3 preguntas abiertas, ya que, es complicado graficar diversos criterios o puntos de vista de los encuestados.</a:t>
            </a:r>
          </a:p>
          <a:p>
            <a:pPr marL="0" indent="0" algn="just">
              <a:buNone/>
            </a:pPr>
            <a:r>
              <a:rPr lang="es-MX" dirty="0" smtClean="0"/>
              <a:t>4. Las preguntas tricotómicas deben presentar las respuestas más relevantes y que se relacionen estrechamente a las variables en estudio.</a:t>
            </a:r>
          </a:p>
          <a:p>
            <a:pPr marL="0" indent="0" algn="just">
              <a:buNone/>
            </a:pPr>
            <a:r>
              <a:rPr lang="es-MX" dirty="0" smtClean="0"/>
              <a:t>5.  Las preguntas semiestructuradas o mixtas, conjugan respuestas cerradas y abiertas en caso de que la opción de respuesta no aparezca.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1293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08476"/>
          </a:xfrm>
        </p:spPr>
        <p:txBody>
          <a:bodyPr/>
          <a:lstStyle/>
          <a:p>
            <a:r>
              <a:rPr lang="es-MX" dirty="0" smtClean="0"/>
              <a:t>Formato del cuestionario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85623" y="1905000"/>
            <a:ext cx="9018989" cy="4006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La estructura del cuestionario, debe incluir entre otros elementos los siguientes: (Chong</a:t>
            </a:r>
            <a:r>
              <a:rPr lang="es-MX" dirty="0"/>
              <a:t>, </a:t>
            </a:r>
            <a:r>
              <a:rPr lang="es-MX" dirty="0" smtClean="0"/>
              <a:t>2017. </a:t>
            </a:r>
          </a:p>
          <a:p>
            <a:pPr>
              <a:buAutoNum type="arabicPeriod"/>
            </a:pPr>
            <a:r>
              <a:rPr lang="es-MX" dirty="0" smtClean="0"/>
              <a:t>Nombre de la institución académica que  realiza la investigación </a:t>
            </a:r>
          </a:p>
          <a:p>
            <a:pPr>
              <a:buAutoNum type="arabicPeriod"/>
            </a:pPr>
            <a:r>
              <a:rPr lang="es-MX" dirty="0" smtClean="0"/>
              <a:t>Sexo y edad del encuestado</a:t>
            </a:r>
          </a:p>
          <a:p>
            <a:pPr>
              <a:buAutoNum type="arabicPeriod"/>
            </a:pPr>
            <a:r>
              <a:rPr lang="es-MX" dirty="0" smtClean="0"/>
              <a:t>Propósito y objetivo de la encuesta</a:t>
            </a:r>
          </a:p>
          <a:p>
            <a:pPr>
              <a:buAutoNum type="arabicPeriod"/>
            </a:pPr>
            <a:r>
              <a:rPr lang="es-MX" dirty="0" smtClean="0"/>
              <a:t>Instrucciones para contestar las preguntas</a:t>
            </a:r>
          </a:p>
          <a:p>
            <a:pPr>
              <a:buAutoNum type="arabicPeriod"/>
            </a:pPr>
            <a:r>
              <a:rPr lang="es-MX" dirty="0" smtClean="0"/>
              <a:t>Preguntas numeradas, claras y legibles</a:t>
            </a:r>
          </a:p>
          <a:p>
            <a:pPr>
              <a:buAutoNum type="arabicPeriod"/>
            </a:pPr>
            <a:r>
              <a:rPr lang="es-MX" dirty="0" smtClean="0"/>
              <a:t>Utilizar ambas caras de la hoja </a:t>
            </a:r>
          </a:p>
          <a:p>
            <a:pPr>
              <a:buAutoNum type="arabicPeriod"/>
            </a:pPr>
            <a:r>
              <a:rPr lang="es-MX" dirty="0" smtClean="0"/>
              <a:t>Agradecimiento</a:t>
            </a:r>
          </a:p>
          <a:p>
            <a:pPr marL="0" indent="0">
              <a:buNone/>
            </a:pPr>
            <a:endParaRPr lang="es-MX" dirty="0" smtClean="0"/>
          </a:p>
          <a:p>
            <a:pPr>
              <a:buAutoNum type="arabicPeriod"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95568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Procesamiento del cuestionario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553029"/>
            <a:ext cx="8596668" cy="4488333"/>
          </a:xfrm>
        </p:spPr>
        <p:txBody>
          <a:bodyPr/>
          <a:lstStyle/>
          <a:p>
            <a:pPr algn="just"/>
            <a:r>
              <a:rPr lang="es-MX" dirty="0" smtClean="0"/>
              <a:t>Esta actividad hace uso del método estadístico para convertir los datos recolectados en tablas, gráficas y operaciones aritméticas.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411" y="2547257"/>
            <a:ext cx="5602514" cy="287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787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0760"/>
          </a:xfrm>
        </p:spPr>
        <p:txBody>
          <a:bodyPr/>
          <a:lstStyle/>
          <a:p>
            <a:r>
              <a:rPr lang="es-MX" dirty="0" smtClean="0"/>
              <a:t>Tabla estadística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420360"/>
            <a:ext cx="8596668" cy="4356326"/>
          </a:xfrm>
        </p:spPr>
        <p:txBody>
          <a:bodyPr/>
          <a:lstStyle/>
          <a:p>
            <a:r>
              <a:rPr lang="es-MX" dirty="0" smtClean="0"/>
              <a:t>Es la expresión organizada y ordenada de los datos que se describen relacionando columnas y filas.</a:t>
            </a:r>
          </a:p>
          <a:p>
            <a:r>
              <a:rPr lang="es-MX" dirty="0" smtClean="0"/>
              <a:t>Las tablas van a mostrar los datos más representativos.</a:t>
            </a:r>
          </a:p>
          <a:p>
            <a:r>
              <a:rPr lang="es-MX" dirty="0" smtClean="0"/>
              <a:t>La tabulación es la actividad consistente en condensar los datos recolectados mediante una tabla.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451" y="3439885"/>
            <a:ext cx="4346349" cy="245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326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Gráficas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567543"/>
            <a:ext cx="8596668" cy="4473819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Son representaciones de datos numéricos mediante dibujos o figuras. </a:t>
            </a:r>
          </a:p>
          <a:p>
            <a:pPr marL="0" indent="0">
              <a:buNone/>
            </a:pPr>
            <a:r>
              <a:rPr lang="es-MX" dirty="0" smtClean="0"/>
              <a:t>“Es una representación de datos numéricos por medio de una o varias líneas que hacen visible la relación que esos datos guardan entre sí”. (Diccionario  Lengua E. en </a:t>
            </a:r>
            <a:r>
              <a:rPr lang="es-MX" dirty="0"/>
              <a:t>Chong </a:t>
            </a:r>
            <a:r>
              <a:rPr lang="es-MX" dirty="0" smtClean="0"/>
              <a:t>2017.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371" y="3222171"/>
            <a:ext cx="5210629" cy="265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3545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7982" y="1063176"/>
            <a:ext cx="3854528" cy="1278466"/>
          </a:xfrm>
        </p:spPr>
        <p:txBody>
          <a:bodyPr>
            <a:normAutofit/>
          </a:bodyPr>
          <a:lstStyle/>
          <a:p>
            <a:r>
              <a:rPr lang="es-MX" sz="3200" dirty="0" smtClean="0"/>
              <a:t>De barras</a:t>
            </a:r>
            <a:endParaRPr lang="es-MX" sz="32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1041" y="2010109"/>
            <a:ext cx="3853006" cy="2536156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 algn="just">
              <a:buClr>
                <a:srgbClr val="A53010"/>
              </a:buClr>
              <a:buSzTx/>
            </a:pPr>
            <a:r>
              <a:rPr lang="es-MX" sz="1800" dirty="0">
                <a:solidFill>
                  <a:srgbClr val="00B050"/>
                </a:solidFill>
                <a:latin typeface="Century Gothic" panose="020B0502020202020204"/>
              </a:rPr>
              <a:t>Es una serie de rectángulos cuyas bases se encuentran sobre un eje horizontal correspondiendo a cada uno de los intervalos o categorías y su eje vertical indica la frecuencia de cada intervalo o categoría.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60543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1220" y="932547"/>
            <a:ext cx="3854528" cy="1278466"/>
          </a:xfrm>
        </p:spPr>
        <p:txBody>
          <a:bodyPr>
            <a:normAutofit/>
          </a:bodyPr>
          <a:lstStyle/>
          <a:p>
            <a:r>
              <a:rPr lang="es-MX" sz="2400" dirty="0" smtClean="0"/>
              <a:t>Histograma de frecuencias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0228" y="1206981"/>
            <a:ext cx="4513262" cy="3423075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 algn="just">
              <a:buClr>
                <a:srgbClr val="A53010"/>
              </a:buClr>
              <a:buSzTx/>
            </a:pPr>
            <a:r>
              <a:rPr lang="es-MX" sz="1800" dirty="0">
                <a:solidFill>
                  <a:srgbClr val="00B050"/>
                </a:solidFill>
                <a:latin typeface="Century Gothic" panose="020B0502020202020204"/>
              </a:rPr>
              <a:t>En esta gráfica se presentan los límites reales en el eje horizontal y se elimina la variación entre los intervalos.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79862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Introducción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390919"/>
            <a:ext cx="9342429" cy="46504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dirty="0"/>
              <a:t>La asignatura de Metodología de la Investigación II, pertenece al campo disciplinar de las ciencias sociales, es impartida en el cuarto semestre de la preparatoria de la UEAM y su carácter es obligatorio y curricular</a:t>
            </a:r>
            <a:r>
              <a:rPr lang="es-MX" sz="2000" dirty="0" smtClean="0"/>
              <a:t>.</a:t>
            </a:r>
          </a:p>
          <a:p>
            <a:pPr marL="0" indent="0" algn="just">
              <a:buNone/>
            </a:pPr>
            <a:r>
              <a:rPr lang="es-MX" sz="2000" dirty="0" smtClean="0"/>
              <a:t>En el módulo II de la asignatura, se realizará la investigación de campo en el lugar de los hechos, los alumnos aplicarán los conocimientos, procedimientos, habilidades y actitudes suficientes y necesarios para la recolección de la información, empleando los diferentes instrumentos de acopio y las herramientas estadísticas apropiadas para el ordenamiento, clasificación, representación gráfica y tabular, así como la interpretación de los resultados obtenidos.</a:t>
            </a:r>
          </a:p>
          <a:p>
            <a:pPr marL="0" indent="0" algn="just">
              <a:buNone/>
            </a:pPr>
            <a:r>
              <a:rPr lang="es-MX" sz="2000" dirty="0" smtClean="0"/>
              <a:t>Una vez realizado el proceso estadístico, los alumnos tendrán los elementos de comprobación necesarios para aprobar o rechazar su hipótesis de investigación y realizan el reporte con las conclusiones o resultados obtenidos.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7504561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910767"/>
          </a:xfrm>
        </p:spPr>
        <p:txBody>
          <a:bodyPr>
            <a:normAutofit/>
          </a:bodyPr>
          <a:lstStyle/>
          <a:p>
            <a:r>
              <a:rPr lang="es-MX" sz="2400" dirty="0" smtClean="0"/>
              <a:t>Polígono de frecuencias</a:t>
            </a:r>
            <a:endParaRPr lang="es-MX" sz="24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51198" y="1248228"/>
            <a:ext cx="4513262" cy="3512457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 algn="just">
              <a:buClr>
                <a:srgbClr val="A53010"/>
              </a:buClr>
              <a:buSzTx/>
            </a:pPr>
            <a:r>
              <a:rPr lang="es-MX" sz="1800" dirty="0">
                <a:solidFill>
                  <a:srgbClr val="00B050"/>
                </a:solidFill>
                <a:latin typeface="Century Gothic" panose="020B0502020202020204"/>
              </a:rPr>
              <a:t>Es una gráfica de líneas que se traza sobre la marca de clase y la frecuencia de cada intervalo</a:t>
            </a:r>
            <a:r>
              <a:rPr lang="es-MX" sz="1800" dirty="0" smtClean="0">
                <a:solidFill>
                  <a:srgbClr val="00B050"/>
                </a:solidFill>
                <a:latin typeface="Century Gothic" panose="020B050202020202020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69876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err="1" smtClean="0"/>
              <a:t>Circulograma</a:t>
            </a:r>
            <a:r>
              <a:rPr lang="es-MX" sz="2400" dirty="0" smtClean="0"/>
              <a:t/>
            </a:r>
            <a:br>
              <a:rPr lang="es-MX" sz="2400" dirty="0" smtClean="0"/>
            </a:br>
            <a:endParaRPr lang="es-MX" sz="24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2456" y="1498604"/>
            <a:ext cx="4513262" cy="3526970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 algn="just">
              <a:buClr>
                <a:srgbClr val="A53010"/>
              </a:buClr>
              <a:buSzTx/>
            </a:pPr>
            <a:r>
              <a:rPr lang="es-MX" sz="1800" dirty="0">
                <a:solidFill>
                  <a:srgbClr val="00B050"/>
                </a:solidFill>
                <a:latin typeface="Century Gothic" panose="020B0502020202020204"/>
              </a:rPr>
              <a:t>Gráfica de sectores circulares que consiste en un círculo dividido en varios sectores, se utiliza para representar datos que por lo general son cualitativos y discretos. </a:t>
            </a:r>
          </a:p>
        </p:txBody>
      </p:sp>
    </p:spTree>
    <p:extLst>
      <p:ext uri="{BB962C8B-B14F-4D97-AF65-F5344CB8AC3E}">
        <p14:creationId xmlns:p14="http://schemas.microsoft.com/office/powerpoint/2010/main" val="19666743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Análisis de resultados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56230"/>
            <a:ext cx="8596668" cy="3907762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sz="2000" dirty="0" smtClean="0"/>
              <a:t>Consiste en la revisión de los resultados obtenidos y su exposición crítica mediante el uso de tablas y gráficas, ya que el analizar es separar y agrupar es la síntesis cuantitativa, porque los datos son numéricos.</a:t>
            </a:r>
            <a:r>
              <a:rPr lang="es-MX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(Chong, </a:t>
            </a:r>
            <a:r>
              <a:rPr lang="es-MX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2017</a:t>
            </a:r>
            <a:r>
              <a:rPr lang="es-MX" sz="2000" dirty="0" smtClean="0"/>
              <a:t>).</a:t>
            </a:r>
            <a:endParaRPr lang="es-MX" sz="2000" dirty="0"/>
          </a:p>
          <a:p>
            <a:pPr marL="0" indent="0" algn="just">
              <a:buNone/>
            </a:pPr>
            <a:endParaRPr lang="es-MX" sz="2000" dirty="0" smtClean="0"/>
          </a:p>
          <a:p>
            <a:pPr marL="0" indent="0" algn="just">
              <a:buNone/>
            </a:pPr>
            <a:r>
              <a:rPr lang="es-MX" sz="2000" dirty="0" smtClean="0"/>
              <a:t>Por lo tanto, la interpretación que se le da a los resultados, se presenta a través de porcentajes para saber cuales son las frecuencias de mayor incidencia comparadas con las de menor representación.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4198191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documentales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b="1" dirty="0"/>
              <a:t>Chong Campuzano Martín, </a:t>
            </a:r>
            <a:r>
              <a:rPr lang="es-MX" b="1" dirty="0" err="1"/>
              <a:t>et.al</a:t>
            </a:r>
            <a:r>
              <a:rPr lang="es-MX" b="1" dirty="0"/>
              <a:t>. (2107). Libro de texto de Metodología de la Investigación </a:t>
            </a:r>
            <a:r>
              <a:rPr lang="es-MX" b="1" dirty="0" smtClean="0"/>
              <a:t>II  México, UAEM.</a:t>
            </a:r>
          </a:p>
          <a:p>
            <a:r>
              <a:rPr lang="es-MX" dirty="0" smtClean="0"/>
              <a:t>Pichardo C. Bárbara, </a:t>
            </a:r>
            <a:r>
              <a:rPr lang="es-MX" dirty="0" err="1" smtClean="0"/>
              <a:t>et.al</a:t>
            </a:r>
            <a:r>
              <a:rPr lang="es-MX" dirty="0" smtClean="0"/>
              <a:t> </a:t>
            </a:r>
            <a:r>
              <a:rPr lang="es-MX" dirty="0"/>
              <a:t>(</a:t>
            </a:r>
            <a:r>
              <a:rPr lang="es-MX" dirty="0" smtClean="0"/>
              <a:t>2002). Métodos y técnicas de investigación II. México, UAEM.</a:t>
            </a:r>
            <a:endParaRPr lang="es-MX" dirty="0"/>
          </a:p>
          <a:p>
            <a:r>
              <a:rPr lang="es-MX" dirty="0" smtClean="0"/>
              <a:t>Antología </a:t>
            </a:r>
            <a:r>
              <a:rPr lang="es-MX" dirty="0"/>
              <a:t>de Estadística, UAEMEX, (2012)</a:t>
            </a:r>
          </a:p>
          <a:p>
            <a:r>
              <a:rPr lang="es-MX" dirty="0" err="1"/>
              <a:t>Possani</a:t>
            </a:r>
            <a:r>
              <a:rPr lang="es-MX" dirty="0"/>
              <a:t>, E. Edgar y Barreiro C. Leticia (2011) . Estadística y Probabilidad, México, Santillana. </a:t>
            </a:r>
          </a:p>
        </p:txBody>
      </p:sp>
    </p:spTree>
    <p:extLst>
      <p:ext uri="{BB962C8B-B14F-4D97-AF65-F5344CB8AC3E}">
        <p14:creationId xmlns:p14="http://schemas.microsoft.com/office/powerpoint/2010/main" val="40293863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Mesografía</a:t>
            </a:r>
            <a:r>
              <a:rPr lang="es-MX" dirty="0" smtClean="0"/>
              <a:t>: Google imágenes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531564"/>
            <a:ext cx="9651522" cy="4793133"/>
          </a:xfrm>
        </p:spPr>
        <p:txBody>
          <a:bodyPr>
            <a:normAutofit/>
          </a:bodyPr>
          <a:lstStyle/>
          <a:p>
            <a:pPr algn="just"/>
            <a:r>
              <a:rPr lang="es-MX" sz="800" dirty="0">
                <a:solidFill>
                  <a:schemeClr val="tx1"/>
                </a:solidFill>
              </a:rPr>
              <a:t>https://www.google.com/</a:t>
            </a:r>
            <a:r>
              <a:rPr lang="es-MX" sz="800" dirty="0" err="1">
                <a:solidFill>
                  <a:schemeClr val="tx1"/>
                </a:solidFill>
              </a:rPr>
              <a:t>imgres?imgurl</a:t>
            </a:r>
            <a:r>
              <a:rPr lang="es-MX" sz="800" dirty="0">
                <a:solidFill>
                  <a:schemeClr val="tx1"/>
                </a:solidFill>
              </a:rPr>
              <a:t>=https%3A%2F%2Fwww.freelogoservices.com%2Fblog%2Fwp-content%2Fuploads%2FiStock-616893620.jpg&amp;imgrefurl=https%3A%2F%2Fwww.freelogoservices.com%2Fblog%2Fes%2F2019%2F06%2F20%2Fcuestionario-de-marca%2F&amp;docid=TMTRUiX3sl0LPM&amp;tbnid=E4NRmdGHQLrSJM%3A&amp;vet=10ahUKEwil_dH3iObkAhUBUKwKHZlvCkkQMwiBAigNMA0..</a:t>
            </a:r>
            <a:r>
              <a:rPr lang="es-MX" sz="800" dirty="0" smtClean="0">
                <a:solidFill>
                  <a:schemeClr val="tx1"/>
                </a:solidFill>
              </a:rPr>
              <a:t>i&amp;w=730&amp;h=478&amp;bih=657&amp;biw=1366&amp;q=</a:t>
            </a:r>
            <a:r>
              <a:rPr lang="es-MX" sz="800" dirty="0" err="1" smtClean="0">
                <a:solidFill>
                  <a:schemeClr val="tx1"/>
                </a:solidFill>
              </a:rPr>
              <a:t>cuestionario&amp;ved</a:t>
            </a:r>
            <a:r>
              <a:rPr lang="es-MX" sz="800" dirty="0" smtClean="0">
                <a:solidFill>
                  <a:schemeClr val="tx1"/>
                </a:solidFill>
              </a:rPr>
              <a:t>=0ahUKEwil_dH3iObkAhUBUKwKHZlvCkkQMwiBAigNMA0&amp;iact=</a:t>
            </a:r>
            <a:r>
              <a:rPr lang="es-MX" sz="800" dirty="0" err="1" smtClean="0">
                <a:solidFill>
                  <a:schemeClr val="tx1"/>
                </a:solidFill>
              </a:rPr>
              <a:t>mrc&amp;uact</a:t>
            </a:r>
            <a:r>
              <a:rPr lang="es-MX" sz="800" dirty="0" smtClean="0">
                <a:solidFill>
                  <a:schemeClr val="tx1"/>
                </a:solidFill>
              </a:rPr>
              <a:t>=8</a:t>
            </a:r>
          </a:p>
          <a:p>
            <a:pPr algn="just"/>
            <a:r>
              <a:rPr lang="es-MX" sz="800" dirty="0">
                <a:solidFill>
                  <a:schemeClr val="tx1"/>
                </a:solidFill>
              </a:rPr>
              <a:t>https://www.google.com/</a:t>
            </a:r>
            <a:r>
              <a:rPr lang="es-MX" sz="800" dirty="0" err="1">
                <a:solidFill>
                  <a:schemeClr val="tx1"/>
                </a:solidFill>
              </a:rPr>
              <a:t>imgres?imgurl</a:t>
            </a:r>
            <a:r>
              <a:rPr lang="es-MX" sz="800" dirty="0">
                <a:solidFill>
                  <a:schemeClr val="tx1"/>
                </a:solidFill>
              </a:rPr>
              <a:t>=https%3A%2F%2Fdeconceptos.com%2Fwp-content%2Fuploads%2F2010%2F07%2Fconcepto-de-cuestionario-300x275.jpg&amp;imgrefurl=https%3A%2F%2Fdeconceptos.com%2Fciencias-sociales%2Fcuestionario&amp;docid=vXe81y1mQh9v2M&amp;tbnid=JVUgJSED6Y_M_M%3A&amp;vet=10ahUKEwil_dH3iObkAhUBUKwKHZlvCkkQMwigAigfMB8..</a:t>
            </a:r>
            <a:r>
              <a:rPr lang="es-MX" sz="800" dirty="0" smtClean="0">
                <a:solidFill>
                  <a:schemeClr val="tx1"/>
                </a:solidFill>
              </a:rPr>
              <a:t>i&amp;w=300&amp;h=275&amp;bih=657&amp;biw=1366&amp;q=</a:t>
            </a:r>
            <a:r>
              <a:rPr lang="es-MX" sz="800" dirty="0" err="1" smtClean="0">
                <a:solidFill>
                  <a:schemeClr val="tx1"/>
                </a:solidFill>
              </a:rPr>
              <a:t>cuestionario&amp;ved</a:t>
            </a:r>
            <a:r>
              <a:rPr lang="es-MX" sz="800" dirty="0" smtClean="0">
                <a:solidFill>
                  <a:schemeClr val="tx1"/>
                </a:solidFill>
              </a:rPr>
              <a:t>=0ahUKEwil_dH3iObkAhUBUKwKHZlvCkkQMwigAigfMB8&amp;iact=</a:t>
            </a:r>
            <a:r>
              <a:rPr lang="es-MX" sz="800" dirty="0" err="1" smtClean="0">
                <a:solidFill>
                  <a:schemeClr val="tx1"/>
                </a:solidFill>
              </a:rPr>
              <a:t>mrc&amp;uact</a:t>
            </a:r>
            <a:r>
              <a:rPr lang="es-MX" sz="800" dirty="0" smtClean="0">
                <a:solidFill>
                  <a:schemeClr val="tx1"/>
                </a:solidFill>
              </a:rPr>
              <a:t>=8</a:t>
            </a:r>
          </a:p>
          <a:p>
            <a:pPr algn="just"/>
            <a:r>
              <a:rPr lang="es-MX" sz="800" dirty="0">
                <a:solidFill>
                  <a:schemeClr val="tx1"/>
                </a:solidFill>
              </a:rPr>
              <a:t>https://www.google.com/url?sa=i&amp;source=images&amp;cd=&amp;</a:t>
            </a:r>
            <a:r>
              <a:rPr lang="es-MX" sz="800" dirty="0" smtClean="0">
                <a:solidFill>
                  <a:schemeClr val="tx1"/>
                </a:solidFill>
              </a:rPr>
              <a:t>cad=rja&amp;uact=8&amp;ved=2ahUKEwjttb_ajObkAhUSi6wKHWFCDkkQjRx6BAgBEAQ&amp;url=http%3A%2F%2Fwww.paraguay.com%2Fnacionales%2Fmas-de-6-000-personas-trabajan-desde-hoy-en-el-censo-nacional-87549&amp;psig=AOvVaw1Ph9kssaBa7h9jr64Vs2Rs&amp;ust=1569298988918764</a:t>
            </a:r>
          </a:p>
          <a:p>
            <a:pPr algn="just"/>
            <a:r>
              <a:rPr lang="es-MX" sz="800" dirty="0">
                <a:solidFill>
                  <a:schemeClr val="tx1"/>
                </a:solidFill>
              </a:rPr>
              <a:t>https://www.google.com/</a:t>
            </a:r>
            <a:r>
              <a:rPr lang="es-MX" sz="800" dirty="0" err="1">
                <a:solidFill>
                  <a:schemeClr val="tx1"/>
                </a:solidFill>
              </a:rPr>
              <a:t>imgres?imgurl</a:t>
            </a:r>
            <a:r>
              <a:rPr lang="es-MX" sz="800" dirty="0">
                <a:solidFill>
                  <a:schemeClr val="tx1"/>
                </a:solidFill>
              </a:rPr>
              <a:t>=http%3A%2F%2Fwww.prensa-latina.cu%2Fimages%2F2019%2Fagosto%2F27%2FBoliviaEncuesta.jpg&amp;imgrefurl=https%3A%2F%2Fwww.prensa-latina.cu%2Findex.php%3Fo%3Drn%26id%3D301103%26SEO%3Dencuesta-ratifica-ventaja-de-evo-morales-en-intenciones-de-voto&amp;docid=dSeFR93u7K3AIM&amp;tbnid=UdamJZCP2x29YM%3A&amp;vet=12ahUKEwj-hrjcjebkAhUDW60KHUFPBrE4yAEQMyhAMEB6BAgBEEE..i&amp;w=748&amp;h=498&amp;bih=657&amp;biw=1366&amp;q=%</a:t>
            </a:r>
            <a:r>
              <a:rPr lang="es-MX" sz="800" dirty="0" smtClean="0">
                <a:solidFill>
                  <a:schemeClr val="tx1"/>
                </a:solidFill>
              </a:rPr>
              <a:t>20encuesta&amp;ved=2ahUKEwj-hrjcjebkAhUDW60KHUFPBrE4yAEQMyhAMEB6BAgBEEE&amp;iact=</a:t>
            </a:r>
            <a:r>
              <a:rPr lang="es-MX" sz="800" dirty="0" err="1" smtClean="0">
                <a:solidFill>
                  <a:schemeClr val="tx1"/>
                </a:solidFill>
              </a:rPr>
              <a:t>mrc&amp;uact</a:t>
            </a:r>
            <a:r>
              <a:rPr lang="es-MX" sz="800" dirty="0" smtClean="0">
                <a:solidFill>
                  <a:schemeClr val="tx1"/>
                </a:solidFill>
              </a:rPr>
              <a:t>=8</a:t>
            </a:r>
          </a:p>
          <a:p>
            <a:pPr algn="just"/>
            <a:r>
              <a:rPr lang="es-MX" sz="800" dirty="0">
                <a:solidFill>
                  <a:schemeClr val="tx1"/>
                </a:solidFill>
              </a:rPr>
              <a:t>https://www.google.com/url?sa=i&amp;source=images&amp;cd=&amp;</a:t>
            </a:r>
            <a:r>
              <a:rPr lang="es-MX" sz="800" dirty="0" smtClean="0">
                <a:solidFill>
                  <a:schemeClr val="tx1"/>
                </a:solidFill>
              </a:rPr>
              <a:t>ved=2ahUKEwi30qfvtejkAhVeHDQIHfHlCcQQjRx6BAgBEAQ&amp;url=http%3A%2F%2Fparquedelavida.co%2Findex.php%2Feventos%2Fitem%2F46-mas-de-1-000-personas-registradas-en-la-encuesta-de-discapacidad-de-san-antonio-de-prado&amp;psig=AOvVaw2hrG4fj05ZkKXQntntn4fM&amp;ust=1569378325953396</a:t>
            </a:r>
          </a:p>
          <a:p>
            <a:pPr algn="just"/>
            <a:r>
              <a:rPr lang="es-MX" sz="800" dirty="0">
                <a:solidFill>
                  <a:schemeClr val="tx1"/>
                </a:solidFill>
              </a:rPr>
              <a:t>https://www.google.com/url?sa=i&amp;source=images&amp;cd=&amp;</a:t>
            </a:r>
            <a:r>
              <a:rPr lang="es-MX" sz="800" dirty="0" smtClean="0">
                <a:solidFill>
                  <a:schemeClr val="tx1"/>
                </a:solidFill>
              </a:rPr>
              <a:t>ved=2ahUKEwjkhImgtujkAhU-JTQIHdHbCtsQjRx6BAgBEAQ&amp;url=https%3A%2F%2Fwww.importancia.org%2Fencuesta.php&amp;psig=AOvVaw2hrG4fj05ZkKXQntntn4fM&amp;ust=1569378325953396</a:t>
            </a:r>
          </a:p>
          <a:p>
            <a:pPr algn="just"/>
            <a:r>
              <a:rPr lang="es-MX" sz="800" dirty="0">
                <a:solidFill>
                  <a:schemeClr val="tx1"/>
                </a:solidFill>
              </a:rPr>
              <a:t>https://www.google.com/url?sa=i&amp;source=images&amp;cd=&amp;</a:t>
            </a:r>
            <a:r>
              <a:rPr lang="es-MX" sz="800" dirty="0" smtClean="0">
                <a:solidFill>
                  <a:schemeClr val="tx1"/>
                </a:solidFill>
              </a:rPr>
              <a:t>ved=2ahUKEwjO6L-Ht-jkAhUlJjQIHZmnBIEQjRx6BAgBEAQ&amp;url=http%3A%2F%2Fwww.urgente24.com%2F267525-estadistica-que-no-llega-al-bolsillo-no-sirve&amp;psig=AOvVaw1VgeBA8lwbexs7rCQPe2Kx&amp;ust=1569379132394353</a:t>
            </a:r>
          </a:p>
          <a:p>
            <a:pPr algn="just"/>
            <a:r>
              <a:rPr lang="es-MX" sz="800" dirty="0">
                <a:solidFill>
                  <a:schemeClr val="tx1"/>
                </a:solidFill>
              </a:rPr>
              <a:t>https://www.google.com/url?sa=i&amp;source=images&amp;cd=&amp;cad=rja&amp;uact=8&amp;ved=2ahUKEwjEppiGq-3kAhUBXK0KHQx1AOcQjRx6BAgBEAQ&amp;url=%2Furl%3Fsa%3Di%26source%3Dimages%26cd%3D%26ved%3D%26url%3Dhttps%253A%252F%252Fproyectodescartes.org%252FiCartesiLibri%252Fmateriales_didacticos%252FIntroduccionEstadisticaProbabilidad%252F3ESO%252F3TabulacionDatos.html%26psig%3DAOvVaw31xKZQa7796_gW06V6TOfI%26ust%3D1569547668195085&amp;psig=AOvVaw31xKZQa7796_gW06V6TOfI&amp;ust=1569547668195085</a:t>
            </a:r>
            <a:endParaRPr lang="es-MX" sz="800" dirty="0" smtClean="0">
              <a:solidFill>
                <a:schemeClr val="tx1"/>
              </a:solidFill>
            </a:endParaRPr>
          </a:p>
          <a:p>
            <a:pPr algn="just"/>
            <a:r>
              <a:rPr lang="es-MX" sz="800" dirty="0">
                <a:solidFill>
                  <a:schemeClr val="tx1"/>
                </a:solidFill>
              </a:rPr>
              <a:t>https://www.google.com/</a:t>
            </a:r>
            <a:r>
              <a:rPr lang="es-MX" sz="800" dirty="0" err="1">
                <a:solidFill>
                  <a:schemeClr val="tx1"/>
                </a:solidFill>
              </a:rPr>
              <a:t>imgres?imgurl</a:t>
            </a:r>
            <a:r>
              <a:rPr lang="es-MX" sz="800" dirty="0">
                <a:solidFill>
                  <a:schemeClr val="tx1"/>
                </a:solidFill>
              </a:rPr>
              <a:t>=https%3A%2F%2Fsabermetodologia.files.wordpress.com%2F2016%2F03%2Festadisticas-datos-resultados.jpg%3Fw%3D424&amp;imgrefurl=https%3A%2F%2Fsabermetodologia.wordpress.com%2F2016%2F03%2F05%2Fcodificacion-tabulacion%2F&amp;docid=B-srOVZSSnYx9M&amp;tbnid=crqt3cimSlNckM%3A&amp;vet=10ahUKEwjpvsHqqu3kAhUIeawKHSlXAHwQMwh3KA4wDg..i&amp;w=424&amp;h=283&amp;hl=es_419&amp;bih=657&amp;biw=1366&amp;q=tabulacion%20de%20datos&amp;ved=0ahUKEwjpvsHqqu3kAhUIeawKHSlXAHwQMwh3KA4wDg&amp;iact=</a:t>
            </a:r>
            <a:r>
              <a:rPr lang="es-MX" sz="800" dirty="0" err="1">
                <a:solidFill>
                  <a:schemeClr val="tx1"/>
                </a:solidFill>
              </a:rPr>
              <a:t>mrc&amp;uact</a:t>
            </a:r>
            <a:r>
              <a:rPr lang="es-MX" sz="800" dirty="0">
                <a:solidFill>
                  <a:schemeClr val="tx1"/>
                </a:solidFill>
              </a:rPr>
              <a:t>=8</a:t>
            </a:r>
          </a:p>
        </p:txBody>
      </p:sp>
    </p:spTree>
    <p:extLst>
      <p:ext uri="{BB962C8B-B14F-4D97-AF65-F5344CB8AC3E}">
        <p14:creationId xmlns:p14="http://schemas.microsoft.com/office/powerpoint/2010/main" val="3382841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793379"/>
            <a:ext cx="3854528" cy="780957"/>
          </a:xfrm>
        </p:spPr>
        <p:txBody>
          <a:bodyPr/>
          <a:lstStyle/>
          <a:p>
            <a:r>
              <a:rPr lang="es-MX" dirty="0" smtClean="0"/>
              <a:t>Propósito del módulo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37431" y="1386036"/>
            <a:ext cx="4513262" cy="3475211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77334" y="1574337"/>
            <a:ext cx="3854528" cy="3787182"/>
          </a:xfrm>
        </p:spPr>
        <p:txBody>
          <a:bodyPr>
            <a:normAutofit/>
          </a:bodyPr>
          <a:lstStyle/>
          <a:p>
            <a:pPr algn="just"/>
            <a:r>
              <a:rPr lang="es-MX" sz="1600" dirty="0" smtClean="0"/>
              <a:t>El alumno desarrolla la investigación de campo mediante la elaboración, aplicación y procesamiento de sus instrumentos de acopio para obtener los resultados de su investigación que expliquen la problemática observada. </a:t>
            </a:r>
            <a:endParaRPr lang="es-MX" sz="1600" dirty="0" smtClean="0"/>
          </a:p>
          <a:p>
            <a:pPr algn="just"/>
            <a:r>
              <a:rPr lang="es-MX" sz="1600" dirty="0" smtClean="0"/>
              <a:t>Mediante la exposición magistral el docente explica cada uno de los conceptos y guía al alumno en la elaboración de sus instrumentos de acopio para la recolección, clasificación, representación e interpretación de los datos. 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876167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Competencias a desarrollar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 smtClean="0"/>
              <a:t>Genéricas</a:t>
            </a:r>
            <a:r>
              <a:rPr lang="es-MX" dirty="0"/>
              <a:t>	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5</a:t>
            </a:r>
            <a:r>
              <a:rPr lang="es-MX" dirty="0"/>
              <a:t>. Desarrolla innovaciones y propone soluciones a problemas a partir de métodos establecidos.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5.1 </a:t>
            </a:r>
            <a:r>
              <a:rPr lang="es-MX" dirty="0"/>
              <a:t>Sigue instrucciones y procedimientos de manera reflexiva, comprendiendo como cada uno de sus pasos contribuye al alcance de un objetivo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r>
              <a:rPr lang="es-MX" dirty="0" smtClean="0"/>
              <a:t>8</a:t>
            </a:r>
            <a:r>
              <a:rPr lang="es-MX" dirty="0"/>
              <a:t>. Participa y colabora de manera efectiva en equipos diversos.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8.1 </a:t>
            </a:r>
            <a:r>
              <a:rPr lang="es-MX" dirty="0"/>
              <a:t>Propone maneras de solucionar un problema o desarrollar un proyecto en equipo, definiendo un curso de acción con pasos específicos.</a:t>
            </a:r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910240" y="2160588"/>
            <a:ext cx="4184034" cy="3880773"/>
          </a:xfrm>
        </p:spPr>
        <p:txBody>
          <a:bodyPr>
            <a:normAutofit fontScale="85000" lnSpcReduction="10000"/>
          </a:bodyPr>
          <a:lstStyle/>
          <a:p>
            <a:r>
              <a:rPr lang="es-MX" dirty="0"/>
              <a:t>Disciplinares </a:t>
            </a:r>
            <a:endParaRPr lang="es-MX" dirty="0" smtClean="0"/>
          </a:p>
          <a:p>
            <a:pPr algn="just"/>
            <a:r>
              <a:rPr lang="es-MX" dirty="0" smtClean="0"/>
              <a:t>Ciencias </a:t>
            </a:r>
            <a:r>
              <a:rPr lang="es-MX" dirty="0"/>
              <a:t>Sociales </a:t>
            </a:r>
            <a:r>
              <a:rPr lang="es-MX" dirty="0" smtClean="0"/>
              <a:t>Básicas</a:t>
            </a:r>
          </a:p>
          <a:p>
            <a:pPr algn="just"/>
            <a:r>
              <a:rPr lang="es-MX" dirty="0" smtClean="0"/>
              <a:t>3.Interpreta </a:t>
            </a:r>
            <a:r>
              <a:rPr lang="es-MX" dirty="0"/>
              <a:t>su realidad social a partir de los procesos históricos locales, nacionales e internacionales que la han configurado. </a:t>
            </a:r>
            <a:endParaRPr lang="es-MX" dirty="0" smtClean="0"/>
          </a:p>
          <a:p>
            <a:pPr algn="just"/>
            <a:r>
              <a:rPr lang="es-MX" dirty="0" smtClean="0"/>
              <a:t>4</a:t>
            </a:r>
            <a:r>
              <a:rPr lang="es-MX" dirty="0"/>
              <a:t>. Valora las diferencias sociales, políticas, económicas, étnicas, culturales y de género y las desigualdades que inducen. Extendida </a:t>
            </a:r>
            <a:endParaRPr lang="es-MX" dirty="0" smtClean="0"/>
          </a:p>
          <a:p>
            <a:pPr algn="just"/>
            <a:r>
              <a:rPr lang="es-MX" dirty="0" smtClean="0"/>
              <a:t>6</a:t>
            </a:r>
            <a:r>
              <a:rPr lang="es-MX" dirty="0"/>
              <a:t>. Valora y promueve el patrimonio histórico- cultural de su comunidad a partir del conocimiento de su contribución para fundamentar la </a:t>
            </a:r>
            <a:r>
              <a:rPr lang="es-MX" dirty="0" smtClean="0"/>
              <a:t>identidad del México de hoy.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3858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0107"/>
          </a:xfrm>
        </p:spPr>
        <p:txBody>
          <a:bodyPr/>
          <a:lstStyle/>
          <a:p>
            <a:r>
              <a:rPr lang="es-MX" dirty="0" smtClean="0"/>
              <a:t>Guion del material didáctico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4502448"/>
              </p:ext>
            </p:extLst>
          </p:nvPr>
        </p:nvGraphicFramePr>
        <p:xfrm>
          <a:off x="677334" y="1249252"/>
          <a:ext cx="8596311" cy="52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3833"/>
                <a:gridCol w="2017041"/>
                <a:gridCol w="2865437"/>
              </a:tblGrid>
              <a:tr h="5682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Contenido</a:t>
                      </a:r>
                      <a:r>
                        <a:rPr lang="es-MX" baseline="0" dirty="0" smtClean="0"/>
                        <a:t> programático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Diapositivas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Producto o evidencia</a:t>
                      </a:r>
                      <a:endParaRPr lang="es-MX" dirty="0"/>
                    </a:p>
                  </a:txBody>
                  <a:tcPr/>
                </a:tc>
              </a:tr>
              <a:tr h="5682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Métodos de investigación de campo: censo y encuesta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6-7-8-9-10-11</a:t>
                      </a:r>
                      <a:r>
                        <a:rPr lang="es-MX" baseline="0" dirty="0" smtClean="0"/>
                        <a:t> y 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Planificación</a:t>
                      </a:r>
                      <a:r>
                        <a:rPr lang="es-MX" baseline="0" dirty="0" smtClean="0"/>
                        <a:t> de la encuesta </a:t>
                      </a:r>
                      <a:endParaRPr lang="es-MX" dirty="0"/>
                    </a:p>
                  </a:txBody>
                  <a:tcPr/>
                </a:tc>
              </a:tr>
              <a:tr h="5682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Instrumentos de investigación de campo:</a:t>
                      </a:r>
                      <a:r>
                        <a:rPr lang="es-MX" baseline="0" dirty="0" smtClean="0"/>
                        <a:t> cuestionario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13-14-15-16-17-18-19-20-21-22 y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23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Elaboración</a:t>
                      </a:r>
                      <a:r>
                        <a:rPr lang="es-MX" baseline="0" dirty="0" smtClean="0"/>
                        <a:t> del cuestionario para la encuesta </a:t>
                      </a:r>
                      <a:endParaRPr lang="es-MX" dirty="0"/>
                    </a:p>
                  </a:txBody>
                  <a:tcPr/>
                </a:tc>
              </a:tr>
              <a:tr h="5682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Procesamiento</a:t>
                      </a:r>
                      <a:r>
                        <a:rPr lang="es-MX" baseline="0" dirty="0" smtClean="0"/>
                        <a:t> del cuestionario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Reporte de las</a:t>
                      </a:r>
                      <a:r>
                        <a:rPr lang="es-MX" baseline="0" dirty="0" smtClean="0"/>
                        <a:t> herramientas estadísticas</a:t>
                      </a:r>
                      <a:endParaRPr lang="es-MX" dirty="0"/>
                    </a:p>
                  </a:txBody>
                  <a:tcPr/>
                </a:tc>
              </a:tr>
              <a:tr h="5682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Clasificación</a:t>
                      </a:r>
                      <a:r>
                        <a:rPr lang="es-MX" baseline="0" dirty="0" smtClean="0"/>
                        <a:t> de datos en tablas de frecuencias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Elaboración</a:t>
                      </a:r>
                      <a:r>
                        <a:rPr lang="es-MX" baseline="0" dirty="0" smtClean="0"/>
                        <a:t> de tabla estadística con tabulación</a:t>
                      </a:r>
                      <a:endParaRPr lang="es-MX" dirty="0"/>
                    </a:p>
                  </a:txBody>
                  <a:tcPr/>
                </a:tc>
              </a:tr>
              <a:tr h="5682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Representación gráfica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26-27-28-29</a:t>
                      </a:r>
                      <a:r>
                        <a:rPr lang="es-MX" baseline="0" dirty="0" smtClean="0"/>
                        <a:t> y 30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Presentación de resultados</a:t>
                      </a:r>
                      <a:r>
                        <a:rPr lang="es-MX" baseline="0" dirty="0" smtClean="0"/>
                        <a:t> en gráfica de barras, histograma y </a:t>
                      </a:r>
                      <a:r>
                        <a:rPr lang="es-MX" baseline="0" dirty="0" err="1" smtClean="0"/>
                        <a:t>circulograma</a:t>
                      </a:r>
                      <a:endParaRPr lang="es-MX" dirty="0"/>
                    </a:p>
                  </a:txBody>
                  <a:tcPr/>
                </a:tc>
              </a:tr>
              <a:tr h="5682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Análisis de resultados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Interpretación</a:t>
                      </a:r>
                      <a:r>
                        <a:rPr lang="es-MX" baseline="0" dirty="0" smtClean="0"/>
                        <a:t> de las gráficas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8160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3929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Métodos de investigación de campo</a:t>
            </a:r>
            <a:r>
              <a:rPr lang="es-MX" sz="2700" dirty="0" smtClean="0"/>
              <a:t/>
            </a:r>
            <a:br>
              <a:rPr lang="es-MX" sz="2700" dirty="0" smtClean="0"/>
            </a:br>
            <a:endParaRPr lang="es-MX" sz="27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6677" y="2389211"/>
            <a:ext cx="9765964" cy="4533183"/>
          </a:xfrm>
        </p:spPr>
        <p:txBody>
          <a:bodyPr>
            <a:noAutofit/>
          </a:bodyPr>
          <a:lstStyle/>
          <a:p>
            <a:pPr algn="just"/>
            <a:r>
              <a:rPr lang="es-MX" sz="2400" dirty="0" smtClean="0"/>
              <a:t>Consisten en la búsqueda de información directa del objeto de estudio.</a:t>
            </a:r>
          </a:p>
          <a:p>
            <a:pPr marL="0" indent="0" algn="just">
              <a:buNone/>
            </a:pPr>
            <a:r>
              <a:rPr lang="es-MX" sz="2400" dirty="0" smtClean="0"/>
              <a:t>Los métodos que suelen utilizarse y que son propios de este tipo de investigación son el censo, el conteo, el sondeo y la encuesta.</a:t>
            </a:r>
          </a:p>
          <a:p>
            <a:pPr marL="0" indent="0" algn="just">
              <a:buNone/>
            </a:pPr>
            <a:r>
              <a:rPr lang="es-MX" sz="2400" dirty="0" smtClean="0"/>
              <a:t>Dependiendo del alcance de la investigación y de los recursos económicos, materiales y humanos, se utiliza determinado método.</a:t>
            </a:r>
          </a:p>
        </p:txBody>
      </p:sp>
    </p:spTree>
    <p:extLst>
      <p:ext uri="{BB962C8B-B14F-4D97-AF65-F5344CB8AC3E}">
        <p14:creationId xmlns:p14="http://schemas.microsoft.com/office/powerpoint/2010/main" val="2207934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770" y="625604"/>
            <a:ext cx="3371850" cy="468181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657502" y="5718593"/>
            <a:ext cx="5774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buClr>
                <a:srgbClr val="A53010"/>
              </a:buClr>
              <a:buSzTx/>
            </a:pPr>
            <a:r>
              <a:rPr lang="es-MX" dirty="0">
                <a:solidFill>
                  <a:srgbClr val="00B050"/>
                </a:solidFill>
                <a:latin typeface="Century Gothic" panose="020B0502020202020204"/>
              </a:rPr>
              <a:t>Sí la población es mas pequeña se utiliza el censo</a:t>
            </a:r>
            <a:endParaRPr lang="es-MX" dirty="0">
              <a:solidFill>
                <a:srgbClr val="00B050"/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89595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859" y="2128144"/>
            <a:ext cx="6161488" cy="3280793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700859" y="1119698"/>
            <a:ext cx="6898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00B050"/>
                </a:solidFill>
              </a:rPr>
              <a:t>Si la población es más numerosa se utiliza la encuesta. </a:t>
            </a:r>
            <a:endParaRPr lang="es-MX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34278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2615</TotalTime>
  <Words>1572</Words>
  <Application>Microsoft Office PowerPoint</Application>
  <PresentationFormat>Panorámica</PresentationFormat>
  <Paragraphs>169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0" baseType="lpstr">
      <vt:lpstr>Arial</vt:lpstr>
      <vt:lpstr>Century Gothic</vt:lpstr>
      <vt:lpstr>Trebuchet MS</vt:lpstr>
      <vt:lpstr>Wingdings</vt:lpstr>
      <vt:lpstr>Wingdings 3</vt:lpstr>
      <vt:lpstr>Faceta</vt:lpstr>
      <vt:lpstr>Metodología de la investigación II Módulo II Desarrollo de la Investigación de campo </vt:lpstr>
      <vt:lpstr>Presentación de PowerPoint</vt:lpstr>
      <vt:lpstr>Introducción </vt:lpstr>
      <vt:lpstr>Propósito del módulo</vt:lpstr>
      <vt:lpstr>Competencias a desarrollar</vt:lpstr>
      <vt:lpstr>Guion del material didáctico</vt:lpstr>
      <vt:lpstr>Métodos de investigación de campo </vt:lpstr>
      <vt:lpstr>Presentación de PowerPoint</vt:lpstr>
      <vt:lpstr>Presentación de PowerPoint</vt:lpstr>
      <vt:lpstr>El censo </vt:lpstr>
      <vt:lpstr>La encuesta </vt:lpstr>
      <vt:lpstr>Encuesta </vt:lpstr>
      <vt:lpstr>Sugerencias para realizar la encuesta</vt:lpstr>
      <vt:lpstr>Instrumentos de investigación de campo</vt:lpstr>
      <vt:lpstr>Cuestionario </vt:lpstr>
      <vt:lpstr>Tipo de preguntas </vt:lpstr>
      <vt:lpstr>Abierta o libre</vt:lpstr>
      <vt:lpstr>Cerrada o estructurada </vt:lpstr>
      <vt:lpstr>Tipos de preguntas  </vt:lpstr>
      <vt:lpstr>Pregunta tricotómica </vt:lpstr>
      <vt:lpstr>Opción múltiple o abanico</vt:lpstr>
      <vt:lpstr>Semiestructurada o mixta </vt:lpstr>
      <vt:lpstr>Propuestas  para elaborar el cuestionario. </vt:lpstr>
      <vt:lpstr>Formato del cuestionario</vt:lpstr>
      <vt:lpstr>Procesamiento del cuestionario </vt:lpstr>
      <vt:lpstr>Tabla estadística </vt:lpstr>
      <vt:lpstr>Gráficas </vt:lpstr>
      <vt:lpstr>De barras</vt:lpstr>
      <vt:lpstr>Histograma de frecuencias </vt:lpstr>
      <vt:lpstr>Polígono de frecuencias</vt:lpstr>
      <vt:lpstr>Circulograma </vt:lpstr>
      <vt:lpstr>Análisis de resultados </vt:lpstr>
      <vt:lpstr>Referencias documentales </vt:lpstr>
      <vt:lpstr>Mesografía: Google imágenes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Metodología de la investigación II Módulo I Diseño de la investigación de campo</dc:title>
  <dc:creator>ana lilia moreno flores</dc:creator>
  <cp:lastModifiedBy>Hp</cp:lastModifiedBy>
  <cp:revision>76</cp:revision>
  <dcterms:created xsi:type="dcterms:W3CDTF">2018-02-05T23:37:45Z</dcterms:created>
  <dcterms:modified xsi:type="dcterms:W3CDTF">2019-09-29T22:28:47Z</dcterms:modified>
</cp:coreProperties>
</file>