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69" r:id="rId2"/>
    <p:sldId id="293" r:id="rId3"/>
    <p:sldId id="294" r:id="rId4"/>
    <p:sldId id="270" r:id="rId5"/>
    <p:sldId id="271" r:id="rId6"/>
    <p:sldId id="273" r:id="rId7"/>
    <p:sldId id="272" r:id="rId8"/>
    <p:sldId id="265" r:id="rId9"/>
    <p:sldId id="284" r:id="rId10"/>
    <p:sldId id="268" r:id="rId11"/>
    <p:sldId id="274" r:id="rId12"/>
    <p:sldId id="286" r:id="rId13"/>
    <p:sldId id="288" r:id="rId14"/>
    <p:sldId id="287" r:id="rId15"/>
    <p:sldId id="289" r:id="rId16"/>
    <p:sldId id="285" r:id="rId17"/>
    <p:sldId id="275" r:id="rId18"/>
    <p:sldId id="276" r:id="rId19"/>
    <p:sldId id="277" r:id="rId20"/>
    <p:sldId id="278" r:id="rId21"/>
    <p:sldId id="279" r:id="rId22"/>
    <p:sldId id="280" r:id="rId23"/>
    <p:sldId id="281" r:id="rId24"/>
    <p:sldId id="282" r:id="rId25"/>
    <p:sldId id="283" r:id="rId26"/>
    <p:sldId id="256" r:id="rId27"/>
    <p:sldId id="257" r:id="rId28"/>
    <p:sldId id="258" r:id="rId29"/>
    <p:sldId id="259" r:id="rId30"/>
    <p:sldId id="261" r:id="rId31"/>
    <p:sldId id="260" r:id="rId32"/>
    <p:sldId id="263" r:id="rId33"/>
    <p:sldId id="262" r:id="rId34"/>
    <p:sldId id="290" r:id="rId35"/>
    <p:sldId id="267" r:id="rId36"/>
    <p:sldId id="264" r:id="rId37"/>
    <p:sldId id="266" r:id="rId38"/>
    <p:sldId id="295" r:id="rId39"/>
    <p:sldId id="291"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BFB7D9-43EF-488B-B814-C89F340D6DA3}" type="doc">
      <dgm:prSet loTypeId="urn:microsoft.com/office/officeart/2009/3/layout/StepUpProcess" loCatId="process" qsTypeId="urn:microsoft.com/office/officeart/2005/8/quickstyle/simple1" qsCatId="simple" csTypeId="urn:microsoft.com/office/officeart/2005/8/colors/colorful1" csCatId="colorful"/>
      <dgm:spPr/>
      <dgm:t>
        <a:bodyPr/>
        <a:lstStyle/>
        <a:p>
          <a:endParaRPr lang="es-MX"/>
        </a:p>
      </dgm:t>
    </dgm:pt>
    <dgm:pt modelId="{4473E160-EBD1-4C4A-98A9-8AECE363CE66}">
      <dgm:prSet/>
      <dgm:spPr/>
      <dgm:t>
        <a:bodyPr/>
        <a:lstStyle/>
        <a:p>
          <a:pPr rtl="0"/>
          <a:r>
            <a:rPr lang="es-MX" smtClean="0"/>
            <a:t>Primero se debe seleccionar un modelo para la forma de la Tierra o cuerpo redondo; se debe escoger entre una esfera o elipsoide.</a:t>
          </a:r>
          <a:endParaRPr lang="es-MX"/>
        </a:p>
      </dgm:t>
    </dgm:pt>
    <dgm:pt modelId="{3F68972C-73C5-4EB8-80A2-71E3FA247094}" type="parTrans" cxnId="{04337C55-51E7-49D9-9C15-89D11052FFA1}">
      <dgm:prSet/>
      <dgm:spPr/>
      <dgm:t>
        <a:bodyPr/>
        <a:lstStyle/>
        <a:p>
          <a:endParaRPr lang="es-MX"/>
        </a:p>
      </dgm:t>
    </dgm:pt>
    <dgm:pt modelId="{8173FFFC-64BD-4C34-ADD5-134B86B81C5D}" type="sibTrans" cxnId="{04337C55-51E7-49D9-9C15-89D11052FFA1}">
      <dgm:prSet/>
      <dgm:spPr/>
      <dgm:t>
        <a:bodyPr/>
        <a:lstStyle/>
        <a:p>
          <a:endParaRPr lang="es-MX"/>
        </a:p>
      </dgm:t>
    </dgm:pt>
    <dgm:pt modelId="{D38A632F-9890-43F2-BF66-7C7678EB9C6D}">
      <dgm:prSet/>
      <dgm:spPr/>
      <dgm:t>
        <a:bodyPr/>
        <a:lstStyle/>
        <a:p>
          <a:pPr rtl="0"/>
          <a:r>
            <a:rPr lang="es-MX" dirty="0" smtClean="0"/>
            <a:t>Luego se deben transformar las coordenadas geográficas (latitud y longitud) en coordenadas de plano.</a:t>
          </a:r>
          <a:endParaRPr lang="es-MX" dirty="0"/>
        </a:p>
      </dgm:t>
    </dgm:pt>
    <dgm:pt modelId="{19681EF2-9814-49F5-BF4C-D857B7408401}" type="parTrans" cxnId="{D2131315-0A22-4B31-8A92-9F66A5A13252}">
      <dgm:prSet/>
      <dgm:spPr/>
      <dgm:t>
        <a:bodyPr/>
        <a:lstStyle/>
        <a:p>
          <a:endParaRPr lang="es-MX"/>
        </a:p>
      </dgm:t>
    </dgm:pt>
    <dgm:pt modelId="{8DBDC0E0-56B6-4C07-ADF3-E7CB85EAAED2}" type="sibTrans" cxnId="{D2131315-0A22-4B31-8A92-9F66A5A13252}">
      <dgm:prSet/>
      <dgm:spPr/>
      <dgm:t>
        <a:bodyPr/>
        <a:lstStyle/>
        <a:p>
          <a:endParaRPr lang="es-MX"/>
        </a:p>
      </dgm:t>
    </dgm:pt>
    <dgm:pt modelId="{0113F193-651B-44F9-85B6-2F231F5AB657}">
      <dgm:prSet/>
      <dgm:spPr/>
      <dgm:t>
        <a:bodyPr/>
        <a:lstStyle/>
        <a:p>
          <a:pPr rtl="0"/>
          <a:r>
            <a:rPr lang="es-MX" smtClean="0"/>
            <a:t>Por último se debe reducir la escala. En la cartografía manual este es el segundo paso, pero en la cartografía digital se hace al final.</a:t>
          </a:r>
          <a:endParaRPr lang="es-MX"/>
        </a:p>
      </dgm:t>
    </dgm:pt>
    <dgm:pt modelId="{8BAD9244-43EC-4738-8D78-B89C037908B2}" type="parTrans" cxnId="{5D1486A4-506A-4BDD-B712-FAF9B7D58854}">
      <dgm:prSet/>
      <dgm:spPr/>
      <dgm:t>
        <a:bodyPr/>
        <a:lstStyle/>
        <a:p>
          <a:endParaRPr lang="es-MX"/>
        </a:p>
      </dgm:t>
    </dgm:pt>
    <dgm:pt modelId="{50192540-0C3D-4784-829D-04F1864D98AD}" type="sibTrans" cxnId="{5D1486A4-506A-4BDD-B712-FAF9B7D58854}">
      <dgm:prSet/>
      <dgm:spPr/>
      <dgm:t>
        <a:bodyPr/>
        <a:lstStyle/>
        <a:p>
          <a:endParaRPr lang="es-MX"/>
        </a:p>
      </dgm:t>
    </dgm:pt>
    <dgm:pt modelId="{A4F358E1-C46E-4A5D-977E-183EE38CDBD8}" type="pres">
      <dgm:prSet presAssocID="{8CBFB7D9-43EF-488B-B814-C89F340D6DA3}" presName="rootnode" presStyleCnt="0">
        <dgm:presLayoutVars>
          <dgm:chMax/>
          <dgm:chPref/>
          <dgm:dir/>
          <dgm:animLvl val="lvl"/>
        </dgm:presLayoutVars>
      </dgm:prSet>
      <dgm:spPr/>
      <dgm:t>
        <a:bodyPr/>
        <a:lstStyle/>
        <a:p>
          <a:endParaRPr lang="es-MX"/>
        </a:p>
      </dgm:t>
    </dgm:pt>
    <dgm:pt modelId="{6125EC16-7E22-4E60-925B-BBFF93DB18AB}" type="pres">
      <dgm:prSet presAssocID="{4473E160-EBD1-4C4A-98A9-8AECE363CE66}" presName="composite" presStyleCnt="0"/>
      <dgm:spPr/>
    </dgm:pt>
    <dgm:pt modelId="{A4A61599-38A6-4CFB-9E85-675FF1175560}" type="pres">
      <dgm:prSet presAssocID="{4473E160-EBD1-4C4A-98A9-8AECE363CE66}" presName="LShape" presStyleLbl="alignNode1" presStyleIdx="0" presStyleCnt="5"/>
      <dgm:spPr/>
    </dgm:pt>
    <dgm:pt modelId="{3118B50B-98DE-47CF-8593-94BE8FF3EDF5}" type="pres">
      <dgm:prSet presAssocID="{4473E160-EBD1-4C4A-98A9-8AECE363CE66}" presName="ParentText" presStyleLbl="revTx" presStyleIdx="0" presStyleCnt="3">
        <dgm:presLayoutVars>
          <dgm:chMax val="0"/>
          <dgm:chPref val="0"/>
          <dgm:bulletEnabled val="1"/>
        </dgm:presLayoutVars>
      </dgm:prSet>
      <dgm:spPr/>
      <dgm:t>
        <a:bodyPr/>
        <a:lstStyle/>
        <a:p>
          <a:endParaRPr lang="es-MX"/>
        </a:p>
      </dgm:t>
    </dgm:pt>
    <dgm:pt modelId="{AFCC8D84-D491-4A05-9595-1B6A22711A19}" type="pres">
      <dgm:prSet presAssocID="{4473E160-EBD1-4C4A-98A9-8AECE363CE66}" presName="Triangle" presStyleLbl="alignNode1" presStyleIdx="1" presStyleCnt="5"/>
      <dgm:spPr/>
    </dgm:pt>
    <dgm:pt modelId="{BF6DCE8C-C731-4BE3-8DE6-B6D4A37F6B05}" type="pres">
      <dgm:prSet presAssocID="{8173FFFC-64BD-4C34-ADD5-134B86B81C5D}" presName="sibTrans" presStyleCnt="0"/>
      <dgm:spPr/>
    </dgm:pt>
    <dgm:pt modelId="{DE4A0A83-823B-4161-A356-0C8D32A06D7D}" type="pres">
      <dgm:prSet presAssocID="{8173FFFC-64BD-4C34-ADD5-134B86B81C5D}" presName="space" presStyleCnt="0"/>
      <dgm:spPr/>
    </dgm:pt>
    <dgm:pt modelId="{B3CE0311-258B-4E6E-866B-4EF083A3776F}" type="pres">
      <dgm:prSet presAssocID="{D38A632F-9890-43F2-BF66-7C7678EB9C6D}" presName="composite" presStyleCnt="0"/>
      <dgm:spPr/>
    </dgm:pt>
    <dgm:pt modelId="{84A17ACD-233E-4DA3-826C-69A0F9F4238A}" type="pres">
      <dgm:prSet presAssocID="{D38A632F-9890-43F2-BF66-7C7678EB9C6D}" presName="LShape" presStyleLbl="alignNode1" presStyleIdx="2" presStyleCnt="5"/>
      <dgm:spPr/>
    </dgm:pt>
    <dgm:pt modelId="{0B30FCCA-FF44-4066-9BE7-A7F8A8B7953A}" type="pres">
      <dgm:prSet presAssocID="{D38A632F-9890-43F2-BF66-7C7678EB9C6D}" presName="ParentText" presStyleLbl="revTx" presStyleIdx="1" presStyleCnt="3">
        <dgm:presLayoutVars>
          <dgm:chMax val="0"/>
          <dgm:chPref val="0"/>
          <dgm:bulletEnabled val="1"/>
        </dgm:presLayoutVars>
      </dgm:prSet>
      <dgm:spPr/>
      <dgm:t>
        <a:bodyPr/>
        <a:lstStyle/>
        <a:p>
          <a:endParaRPr lang="es-MX"/>
        </a:p>
      </dgm:t>
    </dgm:pt>
    <dgm:pt modelId="{6B993A2C-BC26-4615-9FB4-24C5248B3AE9}" type="pres">
      <dgm:prSet presAssocID="{D38A632F-9890-43F2-BF66-7C7678EB9C6D}" presName="Triangle" presStyleLbl="alignNode1" presStyleIdx="3" presStyleCnt="5"/>
      <dgm:spPr/>
    </dgm:pt>
    <dgm:pt modelId="{5618E39E-5ED8-4725-895C-04116D851010}" type="pres">
      <dgm:prSet presAssocID="{8DBDC0E0-56B6-4C07-ADF3-E7CB85EAAED2}" presName="sibTrans" presStyleCnt="0"/>
      <dgm:spPr/>
    </dgm:pt>
    <dgm:pt modelId="{DA7C7307-EDF6-45FA-931E-97BAD4AF4BE8}" type="pres">
      <dgm:prSet presAssocID="{8DBDC0E0-56B6-4C07-ADF3-E7CB85EAAED2}" presName="space" presStyleCnt="0"/>
      <dgm:spPr/>
    </dgm:pt>
    <dgm:pt modelId="{99F55754-1A34-4EFE-846E-88AB43C4DA9A}" type="pres">
      <dgm:prSet presAssocID="{0113F193-651B-44F9-85B6-2F231F5AB657}" presName="composite" presStyleCnt="0"/>
      <dgm:spPr/>
    </dgm:pt>
    <dgm:pt modelId="{D6F02B37-1AAE-4DDE-8B6E-51A96E3E09C1}" type="pres">
      <dgm:prSet presAssocID="{0113F193-651B-44F9-85B6-2F231F5AB657}" presName="LShape" presStyleLbl="alignNode1" presStyleIdx="4" presStyleCnt="5"/>
      <dgm:spPr/>
    </dgm:pt>
    <dgm:pt modelId="{6C225A3E-86CF-47EC-9811-DFE0500CACFA}" type="pres">
      <dgm:prSet presAssocID="{0113F193-651B-44F9-85B6-2F231F5AB657}" presName="ParentText" presStyleLbl="revTx" presStyleIdx="2" presStyleCnt="3">
        <dgm:presLayoutVars>
          <dgm:chMax val="0"/>
          <dgm:chPref val="0"/>
          <dgm:bulletEnabled val="1"/>
        </dgm:presLayoutVars>
      </dgm:prSet>
      <dgm:spPr/>
      <dgm:t>
        <a:bodyPr/>
        <a:lstStyle/>
        <a:p>
          <a:endParaRPr lang="es-MX"/>
        </a:p>
      </dgm:t>
    </dgm:pt>
  </dgm:ptLst>
  <dgm:cxnLst>
    <dgm:cxn modelId="{6F6DC06C-98CE-4524-8770-60710804944C}" type="presOf" srcId="{D38A632F-9890-43F2-BF66-7C7678EB9C6D}" destId="{0B30FCCA-FF44-4066-9BE7-A7F8A8B7953A}" srcOrd="0" destOrd="0" presId="urn:microsoft.com/office/officeart/2009/3/layout/StepUpProcess"/>
    <dgm:cxn modelId="{5D1486A4-506A-4BDD-B712-FAF9B7D58854}" srcId="{8CBFB7D9-43EF-488B-B814-C89F340D6DA3}" destId="{0113F193-651B-44F9-85B6-2F231F5AB657}" srcOrd="2" destOrd="0" parTransId="{8BAD9244-43EC-4738-8D78-B89C037908B2}" sibTransId="{50192540-0C3D-4784-829D-04F1864D98AD}"/>
    <dgm:cxn modelId="{04337C55-51E7-49D9-9C15-89D11052FFA1}" srcId="{8CBFB7D9-43EF-488B-B814-C89F340D6DA3}" destId="{4473E160-EBD1-4C4A-98A9-8AECE363CE66}" srcOrd="0" destOrd="0" parTransId="{3F68972C-73C5-4EB8-80A2-71E3FA247094}" sibTransId="{8173FFFC-64BD-4C34-ADD5-134B86B81C5D}"/>
    <dgm:cxn modelId="{D2131315-0A22-4B31-8A92-9F66A5A13252}" srcId="{8CBFB7D9-43EF-488B-B814-C89F340D6DA3}" destId="{D38A632F-9890-43F2-BF66-7C7678EB9C6D}" srcOrd="1" destOrd="0" parTransId="{19681EF2-9814-49F5-BF4C-D857B7408401}" sibTransId="{8DBDC0E0-56B6-4C07-ADF3-E7CB85EAAED2}"/>
    <dgm:cxn modelId="{351303D3-780F-4925-8B6A-F02E02F23308}" type="presOf" srcId="{8CBFB7D9-43EF-488B-B814-C89F340D6DA3}" destId="{A4F358E1-C46E-4A5D-977E-183EE38CDBD8}" srcOrd="0" destOrd="0" presId="urn:microsoft.com/office/officeart/2009/3/layout/StepUpProcess"/>
    <dgm:cxn modelId="{908C6000-C9C4-4D4C-86FA-5B3A54F57094}" type="presOf" srcId="{0113F193-651B-44F9-85B6-2F231F5AB657}" destId="{6C225A3E-86CF-47EC-9811-DFE0500CACFA}" srcOrd="0" destOrd="0" presId="urn:microsoft.com/office/officeart/2009/3/layout/StepUpProcess"/>
    <dgm:cxn modelId="{2B4B475B-EFE5-4E9D-804F-9DD401339701}" type="presOf" srcId="{4473E160-EBD1-4C4A-98A9-8AECE363CE66}" destId="{3118B50B-98DE-47CF-8593-94BE8FF3EDF5}" srcOrd="0" destOrd="0" presId="urn:microsoft.com/office/officeart/2009/3/layout/StepUpProcess"/>
    <dgm:cxn modelId="{53A6A99A-1618-4D4C-8B6E-957D14A3AD1E}" type="presParOf" srcId="{A4F358E1-C46E-4A5D-977E-183EE38CDBD8}" destId="{6125EC16-7E22-4E60-925B-BBFF93DB18AB}" srcOrd="0" destOrd="0" presId="urn:microsoft.com/office/officeart/2009/3/layout/StepUpProcess"/>
    <dgm:cxn modelId="{000F6AD9-E3CD-435A-AE85-1D05C395B724}" type="presParOf" srcId="{6125EC16-7E22-4E60-925B-BBFF93DB18AB}" destId="{A4A61599-38A6-4CFB-9E85-675FF1175560}" srcOrd="0" destOrd="0" presId="urn:microsoft.com/office/officeart/2009/3/layout/StepUpProcess"/>
    <dgm:cxn modelId="{EDFFDE0E-3027-49E2-B301-A3A981CEE7CD}" type="presParOf" srcId="{6125EC16-7E22-4E60-925B-BBFF93DB18AB}" destId="{3118B50B-98DE-47CF-8593-94BE8FF3EDF5}" srcOrd="1" destOrd="0" presId="urn:microsoft.com/office/officeart/2009/3/layout/StepUpProcess"/>
    <dgm:cxn modelId="{69C2CA1C-6B9E-4578-AB14-96BD6DB61144}" type="presParOf" srcId="{6125EC16-7E22-4E60-925B-BBFF93DB18AB}" destId="{AFCC8D84-D491-4A05-9595-1B6A22711A19}" srcOrd="2" destOrd="0" presId="urn:microsoft.com/office/officeart/2009/3/layout/StepUpProcess"/>
    <dgm:cxn modelId="{D3ECFFE4-C0DB-4EFB-82FD-C0701FD7A292}" type="presParOf" srcId="{A4F358E1-C46E-4A5D-977E-183EE38CDBD8}" destId="{BF6DCE8C-C731-4BE3-8DE6-B6D4A37F6B05}" srcOrd="1" destOrd="0" presId="urn:microsoft.com/office/officeart/2009/3/layout/StepUpProcess"/>
    <dgm:cxn modelId="{78BCAFA0-7321-403C-8D3F-7BFF76875C17}" type="presParOf" srcId="{BF6DCE8C-C731-4BE3-8DE6-B6D4A37F6B05}" destId="{DE4A0A83-823B-4161-A356-0C8D32A06D7D}" srcOrd="0" destOrd="0" presId="urn:microsoft.com/office/officeart/2009/3/layout/StepUpProcess"/>
    <dgm:cxn modelId="{AE3FBF7B-2460-4FC9-8207-5D59AD2ED450}" type="presParOf" srcId="{A4F358E1-C46E-4A5D-977E-183EE38CDBD8}" destId="{B3CE0311-258B-4E6E-866B-4EF083A3776F}" srcOrd="2" destOrd="0" presId="urn:microsoft.com/office/officeart/2009/3/layout/StepUpProcess"/>
    <dgm:cxn modelId="{E198C13E-0A64-4E30-A55B-FDEC300E7E87}" type="presParOf" srcId="{B3CE0311-258B-4E6E-866B-4EF083A3776F}" destId="{84A17ACD-233E-4DA3-826C-69A0F9F4238A}" srcOrd="0" destOrd="0" presId="urn:microsoft.com/office/officeart/2009/3/layout/StepUpProcess"/>
    <dgm:cxn modelId="{47EEC2EE-2266-4BC2-8738-69602600F8C9}" type="presParOf" srcId="{B3CE0311-258B-4E6E-866B-4EF083A3776F}" destId="{0B30FCCA-FF44-4066-9BE7-A7F8A8B7953A}" srcOrd="1" destOrd="0" presId="urn:microsoft.com/office/officeart/2009/3/layout/StepUpProcess"/>
    <dgm:cxn modelId="{225073D7-7163-493E-B5E5-1E18FE9A9CB5}" type="presParOf" srcId="{B3CE0311-258B-4E6E-866B-4EF083A3776F}" destId="{6B993A2C-BC26-4615-9FB4-24C5248B3AE9}" srcOrd="2" destOrd="0" presId="urn:microsoft.com/office/officeart/2009/3/layout/StepUpProcess"/>
    <dgm:cxn modelId="{EDC570E3-6C71-4030-B009-51E97E7CACC1}" type="presParOf" srcId="{A4F358E1-C46E-4A5D-977E-183EE38CDBD8}" destId="{5618E39E-5ED8-4725-895C-04116D851010}" srcOrd="3" destOrd="0" presId="urn:microsoft.com/office/officeart/2009/3/layout/StepUpProcess"/>
    <dgm:cxn modelId="{0C2AAEB6-8FCC-4C25-BBD2-1B1DEAADD491}" type="presParOf" srcId="{5618E39E-5ED8-4725-895C-04116D851010}" destId="{DA7C7307-EDF6-45FA-931E-97BAD4AF4BE8}" srcOrd="0" destOrd="0" presId="urn:microsoft.com/office/officeart/2009/3/layout/StepUpProcess"/>
    <dgm:cxn modelId="{5FD9C5BF-3E1A-4EFA-ADE5-6267FA7E9A67}" type="presParOf" srcId="{A4F358E1-C46E-4A5D-977E-183EE38CDBD8}" destId="{99F55754-1A34-4EFE-846E-88AB43C4DA9A}" srcOrd="4" destOrd="0" presId="urn:microsoft.com/office/officeart/2009/3/layout/StepUpProcess"/>
    <dgm:cxn modelId="{58589696-4269-4723-AEB4-127F0A039A2A}" type="presParOf" srcId="{99F55754-1A34-4EFE-846E-88AB43C4DA9A}" destId="{D6F02B37-1AAE-4DDE-8B6E-51A96E3E09C1}" srcOrd="0" destOrd="0" presId="urn:microsoft.com/office/officeart/2009/3/layout/StepUpProcess"/>
    <dgm:cxn modelId="{7861EB22-A9B5-4706-98EE-E29AB2D7287D}" type="presParOf" srcId="{99F55754-1A34-4EFE-846E-88AB43C4DA9A}" destId="{6C225A3E-86CF-47EC-9811-DFE0500CACF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147BEAD7-3174-4F69-99BC-11E5C644A825}"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366151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147BEAD7-3174-4F69-99BC-11E5C644A825}"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416399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147BEAD7-3174-4F69-99BC-11E5C644A825}"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2582516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7BEAD7-3174-4F69-99BC-11E5C644A825}"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1554698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336931"/>
            <a:ext cx="10972800" cy="468979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Marcador de fecha 3"/>
          <p:cNvSpPr>
            <a:spLocks noGrp="1"/>
          </p:cNvSpPr>
          <p:nvPr>
            <p:ph type="dt" sz="half" idx="10"/>
          </p:nvPr>
        </p:nvSpPr>
        <p:spPr/>
        <p:txBody>
          <a:bodyPr/>
          <a:lstStyle/>
          <a:p>
            <a:fld id="{147BEAD7-3174-4F69-99BC-11E5C644A825}"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6E0BB33-1F4C-46D7-96A4-E57A845816C8}" type="slidenum">
              <a:rPr lang="es-MX" smtClean="0"/>
              <a:t>‹Nº›</a:t>
            </a:fld>
            <a:endParaRPr lang="es-MX"/>
          </a:p>
        </p:txBody>
      </p:sp>
      <p:sp>
        <p:nvSpPr>
          <p:cNvPr id="7" name="Rectángulo 6"/>
          <p:cNvSpPr/>
          <p:nvPr/>
        </p:nvSpPr>
        <p:spPr>
          <a:xfrm rot="16200000">
            <a:off x="4338568" y="-4372853"/>
            <a:ext cx="1012190" cy="9689315"/>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800"/>
          </a:p>
        </p:txBody>
      </p:sp>
      <p:sp>
        <p:nvSpPr>
          <p:cNvPr id="8" name="Rectángulo 7"/>
          <p:cNvSpPr/>
          <p:nvPr/>
        </p:nvSpPr>
        <p:spPr>
          <a:xfrm rot="16200000">
            <a:off x="10437104" y="-782078"/>
            <a:ext cx="1012192" cy="2507764"/>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800" dirty="0"/>
          </a:p>
        </p:txBody>
      </p:sp>
      <p:sp>
        <p:nvSpPr>
          <p:cNvPr id="9" name="Rectángulo 8"/>
          <p:cNvSpPr/>
          <p:nvPr/>
        </p:nvSpPr>
        <p:spPr>
          <a:xfrm>
            <a:off x="9924496" y="6395385"/>
            <a:ext cx="227258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800"/>
          </a:p>
        </p:txBody>
      </p:sp>
      <p:sp>
        <p:nvSpPr>
          <p:cNvPr id="10" name="CuadroTexto 9"/>
          <p:cNvSpPr txBox="1"/>
          <p:nvPr/>
        </p:nvSpPr>
        <p:spPr>
          <a:xfrm>
            <a:off x="7147124" y="6395010"/>
            <a:ext cx="49276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lack"/>
              </a:rPr>
              <a:t>Facultad de Turismo</a:t>
            </a:r>
            <a:endParaRPr lang="es-ES" sz="900" dirty="0">
              <a:solidFill>
                <a:schemeClr val="bg1"/>
              </a:solidFill>
              <a:latin typeface="Avenir Black"/>
              <a:cs typeface="Avenir Black"/>
            </a:endParaRPr>
          </a:p>
        </p:txBody>
      </p:sp>
      <p:sp>
        <p:nvSpPr>
          <p:cNvPr id="2" name="Título 1"/>
          <p:cNvSpPr>
            <a:spLocks noGrp="1"/>
          </p:cNvSpPr>
          <p:nvPr>
            <p:ph type="title"/>
          </p:nvPr>
        </p:nvSpPr>
        <p:spPr>
          <a:xfrm>
            <a:off x="609600" y="-30675"/>
            <a:ext cx="9047505" cy="1143000"/>
          </a:xfrm>
        </p:spPr>
        <p:txBody>
          <a:bodyPr/>
          <a:lstStyle>
            <a:lvl1pPr algn="l">
              <a:defRPr>
                <a:solidFill>
                  <a:schemeClr val="bg1"/>
                </a:solidFill>
              </a:defRPr>
            </a:lvl1pPr>
          </a:lstStyle>
          <a:p>
            <a:r>
              <a:rPr lang="es-ES" smtClean="0"/>
              <a:t>Haga clic para modificar el estilo de título del patrón</a:t>
            </a:r>
            <a:endParaRPr lang="es-ES" dirty="0"/>
          </a:p>
        </p:txBody>
      </p:sp>
    </p:spTree>
    <p:extLst>
      <p:ext uri="{BB962C8B-B14F-4D97-AF65-F5344CB8AC3E}">
        <p14:creationId xmlns:p14="http://schemas.microsoft.com/office/powerpoint/2010/main" val="4029593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47BEAD7-3174-4F69-99BC-11E5C644A825}"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1484064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147BEAD7-3174-4F69-99BC-11E5C644A825}"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2835910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147BEAD7-3174-4F69-99BC-11E5C644A825}" type="datetimeFigureOut">
              <a:rPr lang="es-MX" smtClean="0"/>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2613339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147BEAD7-3174-4F69-99BC-11E5C644A825}" type="datetimeFigureOut">
              <a:rPr lang="es-MX" smtClean="0"/>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206717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47BEAD7-3174-4F69-99BC-11E5C644A825}" type="datetimeFigureOut">
              <a:rPr lang="es-MX" smtClean="0"/>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4282844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47BEAD7-3174-4F69-99BC-11E5C644A825}"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4159621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47BEAD7-3174-4F69-99BC-11E5C644A825}"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6E0BB33-1F4C-46D7-96A4-E57A845816C8}" type="slidenum">
              <a:rPr lang="es-MX" smtClean="0"/>
              <a:t>‹Nº›</a:t>
            </a:fld>
            <a:endParaRPr lang="es-MX"/>
          </a:p>
        </p:txBody>
      </p:sp>
    </p:spTree>
    <p:extLst>
      <p:ext uri="{BB962C8B-B14F-4D97-AF65-F5344CB8AC3E}">
        <p14:creationId xmlns:p14="http://schemas.microsoft.com/office/powerpoint/2010/main" val="3656945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7BEAD7-3174-4F69-99BC-11E5C644A825}" type="datetimeFigureOut">
              <a:rPr lang="es-MX" smtClean="0"/>
              <a:t>30/09/2019</a:t>
            </a:fld>
            <a:endParaRPr lang="es-MX"/>
          </a:p>
        </p:txBody>
      </p:sp>
      <p:sp>
        <p:nvSpPr>
          <p:cNvPr id="5" name="Marcador de pie de pá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E0BB33-1F4C-46D7-96A4-E57A845816C8}" type="slidenum">
              <a:rPr lang="es-MX" smtClean="0"/>
              <a:t>‹Nº›</a:t>
            </a:fld>
            <a:endParaRPr lang="es-MX"/>
          </a:p>
        </p:txBody>
      </p:sp>
    </p:spTree>
    <p:extLst>
      <p:ext uri="{BB962C8B-B14F-4D97-AF65-F5344CB8AC3E}">
        <p14:creationId xmlns:p14="http://schemas.microsoft.com/office/powerpoint/2010/main" val="233924472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79523" y="175048"/>
            <a:ext cx="4735789" cy="1470025"/>
          </a:xfrm>
        </p:spPr>
        <p:txBody>
          <a:bodyPr>
            <a:noAutofit/>
          </a:bodyPr>
          <a:lstStyle/>
          <a:p>
            <a:r>
              <a:rPr lang="es-MX" sz="3200" dirty="0" smtClean="0"/>
              <a:t>Cartografía como herramienta de análisis espacial</a:t>
            </a:r>
            <a:endParaRPr lang="es-MX" sz="3200" dirty="0"/>
          </a:p>
        </p:txBody>
      </p:sp>
      <p:grpSp>
        <p:nvGrpSpPr>
          <p:cNvPr id="2" name="Grupo 1"/>
          <p:cNvGrpSpPr/>
          <p:nvPr/>
        </p:nvGrpSpPr>
        <p:grpSpPr>
          <a:xfrm>
            <a:off x="6565735" y="366320"/>
            <a:ext cx="4728164" cy="6290191"/>
            <a:chOff x="4368800" y="386834"/>
            <a:chExt cx="4728164" cy="6290191"/>
          </a:xfrm>
        </p:grpSpPr>
        <p:pic>
          <p:nvPicPr>
            <p:cNvPr id="6" name="Imagen 5" descr="Sin título-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8800" y="386834"/>
              <a:ext cx="4081707" cy="787400"/>
            </a:xfrm>
            <a:prstGeom prst="rect">
              <a:avLst/>
            </a:prstGeom>
          </p:spPr>
        </p:pic>
        <p:sp>
          <p:nvSpPr>
            <p:cNvPr id="7" name="Rectángulo 6"/>
            <p:cNvSpPr/>
            <p:nvPr/>
          </p:nvSpPr>
          <p:spPr>
            <a:xfrm>
              <a:off x="5114664" y="780534"/>
              <a:ext cx="3982300" cy="300082"/>
            </a:xfrm>
            <a:prstGeom prst="rect">
              <a:avLst/>
            </a:prstGeom>
          </p:spPr>
          <p:txBody>
            <a:bodyPr wrap="square">
              <a:spAutoFit/>
            </a:bodyPr>
            <a:lstStyle/>
            <a:p>
              <a:r>
                <a:rPr lang="es-ES" sz="1350" dirty="0" smtClean="0">
                  <a:latin typeface="Avenir Book"/>
                  <a:cs typeface="Avenir Book"/>
                </a:rPr>
                <a:t>Facultad de Turismo</a:t>
              </a:r>
              <a:endParaRPr lang="es-ES" sz="1350" dirty="0">
                <a:latin typeface="Avenir Book"/>
                <a:cs typeface="Avenir Book"/>
              </a:endParaRPr>
            </a:p>
          </p:txBody>
        </p:sp>
        <p:sp>
          <p:nvSpPr>
            <p:cNvPr id="8" name="Rectángulo 7"/>
            <p:cNvSpPr/>
            <p:nvPr/>
          </p:nvSpPr>
          <p:spPr>
            <a:xfrm>
              <a:off x="4368800" y="1567934"/>
              <a:ext cx="4572000" cy="5109091"/>
            </a:xfrm>
            <a:prstGeom prst="rect">
              <a:avLst/>
            </a:prstGeom>
          </p:spPr>
          <p:txBody>
            <a:bodyPr>
              <a:spAutoFit/>
            </a:bodyPr>
            <a:lstStyle/>
            <a:p>
              <a:pPr algn="ctr"/>
              <a:r>
                <a:rPr lang="es-MX" sz="2000" b="1" dirty="0">
                  <a:latin typeface="Avenir Book"/>
                </a:rPr>
                <a:t>FACULTAD DE </a:t>
              </a:r>
              <a:r>
                <a:rPr lang="es-MX" sz="2000" b="1" dirty="0" smtClean="0">
                  <a:latin typeface="Avenir Book"/>
                </a:rPr>
                <a:t>TURISMO</a:t>
              </a:r>
              <a:endParaRPr lang="es-MX" sz="2000" b="1" dirty="0">
                <a:latin typeface="Avenir Book"/>
              </a:endParaRPr>
            </a:p>
            <a:p>
              <a:pPr algn="ctr"/>
              <a:endParaRPr lang="es-MX" dirty="0">
                <a:latin typeface="Avenir Book"/>
              </a:endParaRPr>
            </a:p>
            <a:p>
              <a:pPr algn="ctr"/>
              <a:r>
                <a:rPr lang="es-MX" b="1" dirty="0">
                  <a:latin typeface="Avenir Book"/>
                  <a:cs typeface="Times New Roman" panose="02020603050405020304" pitchFamily="18" charset="0"/>
                </a:rPr>
                <a:t>LICENCIATURA EN </a:t>
              </a:r>
              <a:r>
                <a:rPr lang="es-MX" b="1" dirty="0" smtClean="0">
                  <a:latin typeface="Avenir Book"/>
                  <a:cs typeface="Times New Roman" panose="02020603050405020304" pitchFamily="18" charset="0"/>
                </a:rPr>
                <a:t>TURISMO</a:t>
              </a:r>
              <a:endParaRPr lang="es-MX" b="1" dirty="0">
                <a:latin typeface="Avenir Book"/>
                <a:cs typeface="Times New Roman" panose="02020603050405020304" pitchFamily="18" charset="0"/>
              </a:endParaRPr>
            </a:p>
            <a:p>
              <a:pPr algn="ctr"/>
              <a:endParaRPr lang="es-MX" b="1" dirty="0">
                <a:latin typeface="Avenir Book"/>
                <a:cs typeface="Times New Roman" panose="02020603050405020304" pitchFamily="18" charset="0"/>
              </a:endParaRPr>
            </a:p>
            <a:p>
              <a:pPr algn="ctr"/>
              <a:r>
                <a:rPr lang="es-MX" b="1" dirty="0">
                  <a:latin typeface="Avenir Book"/>
                  <a:cs typeface="Times New Roman" panose="02020603050405020304" pitchFamily="18" charset="0"/>
                </a:rPr>
                <a:t>UNIDAD DE </a:t>
              </a:r>
              <a:r>
                <a:rPr lang="es-MX" b="1" dirty="0" smtClean="0">
                  <a:latin typeface="Avenir Book"/>
                  <a:cs typeface="Times New Roman" panose="02020603050405020304" pitchFamily="18" charset="0"/>
                </a:rPr>
                <a:t>APRENDIZAJE: GEOGRAFÍA</a:t>
              </a:r>
            </a:p>
            <a:p>
              <a:pPr algn="ctr"/>
              <a:endParaRPr lang="es-MX" b="1" dirty="0" smtClean="0">
                <a:latin typeface="Avenir Book"/>
                <a:cs typeface="Times New Roman" panose="02020603050405020304" pitchFamily="18" charset="0"/>
              </a:endParaRPr>
            </a:p>
            <a:p>
              <a:pPr algn="ctr"/>
              <a:r>
                <a:rPr lang="es-MX" b="1" dirty="0" smtClean="0">
                  <a:latin typeface="Avenir Book"/>
                  <a:cs typeface="Times New Roman" panose="02020603050405020304" pitchFamily="18" charset="0"/>
                </a:rPr>
                <a:t>Autor: MA. DEL ROSARIO CANALES VEGA</a:t>
              </a:r>
              <a:endParaRPr lang="es-MX" b="1" dirty="0">
                <a:latin typeface="Avenir Book"/>
                <a:cs typeface="Times New Roman" panose="02020603050405020304" pitchFamily="18" charset="0"/>
              </a:endParaRPr>
            </a:p>
            <a:p>
              <a:pPr algn="ctr"/>
              <a:endParaRPr lang="es-MX" sz="2000" dirty="0">
                <a:latin typeface="Avenir Book"/>
              </a:endParaRPr>
            </a:p>
            <a:p>
              <a:pPr algn="ctr"/>
              <a:r>
                <a:rPr lang="es-MX" b="1" dirty="0">
                  <a:latin typeface="Avenir Book"/>
                  <a:cs typeface="Times New Roman" panose="02020603050405020304" pitchFamily="18" charset="0"/>
                </a:rPr>
                <a:t>Créditos institucionales de la </a:t>
              </a:r>
              <a:r>
                <a:rPr lang="es-MX" b="1" dirty="0" smtClean="0">
                  <a:latin typeface="Avenir Book"/>
                  <a:cs typeface="Times New Roman" panose="02020603050405020304" pitchFamily="18" charset="0"/>
                </a:rPr>
                <a:t>UA: </a:t>
              </a:r>
              <a:r>
                <a:rPr lang="es-MX" b="1" dirty="0" smtClean="0">
                  <a:latin typeface="Avenir Book"/>
                  <a:cs typeface="Times New Roman" panose="02020603050405020304" pitchFamily="18" charset="0"/>
                </a:rPr>
                <a:t>06</a:t>
              </a:r>
              <a:endParaRPr lang="es-MX" b="1" dirty="0">
                <a:latin typeface="Avenir Book"/>
                <a:cs typeface="Times New Roman" panose="02020603050405020304" pitchFamily="18" charset="0"/>
              </a:endParaRPr>
            </a:p>
            <a:p>
              <a:pPr algn="ctr"/>
              <a:r>
                <a:rPr lang="es-MX" b="1" dirty="0">
                  <a:latin typeface="Avenir Book"/>
                  <a:cs typeface="Times New Roman" panose="02020603050405020304" pitchFamily="18" charset="0"/>
                </a:rPr>
                <a:t>Material </a:t>
              </a:r>
              <a:r>
                <a:rPr lang="es-MX" b="1" dirty="0" smtClean="0">
                  <a:latin typeface="Avenir Book"/>
                  <a:cs typeface="Times New Roman" panose="02020603050405020304" pitchFamily="18" charset="0"/>
                </a:rPr>
                <a:t>visual: Solo visión</a:t>
              </a:r>
              <a:endParaRPr lang="es-MX" b="1" dirty="0">
                <a:latin typeface="Avenir Book"/>
                <a:cs typeface="Times New Roman" panose="02020603050405020304" pitchFamily="18" charset="0"/>
              </a:endParaRPr>
            </a:p>
            <a:p>
              <a:pPr algn="ctr"/>
              <a:endParaRPr lang="es-MX" dirty="0">
                <a:latin typeface="Avenir Book"/>
                <a:cs typeface="Times New Roman" panose="02020603050405020304" pitchFamily="18" charset="0"/>
              </a:endParaRPr>
            </a:p>
            <a:p>
              <a:pPr algn="ctr"/>
              <a:r>
                <a:rPr lang="es-MX" dirty="0">
                  <a:latin typeface="Avenir Book"/>
                  <a:cs typeface="Times New Roman" panose="02020603050405020304" pitchFamily="18" charset="0"/>
                </a:rPr>
                <a:t>Unidad de competencia </a:t>
              </a:r>
              <a:r>
                <a:rPr lang="es-MX" dirty="0" smtClean="0">
                  <a:latin typeface="Avenir Book"/>
                  <a:cs typeface="Times New Roman" panose="02020603050405020304" pitchFamily="18" charset="0"/>
                </a:rPr>
                <a:t>2. El Turismo y la geografía humana</a:t>
              </a:r>
              <a:endParaRPr lang="es-MX" dirty="0">
                <a:latin typeface="Avenir Book"/>
                <a:cs typeface="Times New Roman" panose="02020603050405020304" pitchFamily="18" charset="0"/>
              </a:endParaRPr>
            </a:p>
            <a:p>
              <a:pPr algn="ctr"/>
              <a:endParaRPr lang="es-MX" dirty="0">
                <a:latin typeface="Avenir Book"/>
                <a:cs typeface="Times New Roman" panose="02020603050405020304" pitchFamily="18" charset="0"/>
              </a:endParaRPr>
            </a:p>
            <a:p>
              <a:r>
                <a:rPr lang="es-MX" dirty="0" smtClean="0">
                  <a:latin typeface="Avenir Book"/>
                  <a:cs typeface="Times New Roman" panose="02020603050405020304" pitchFamily="18" charset="0"/>
                </a:rPr>
                <a:t>Tema: Cartografía</a:t>
              </a:r>
              <a:endParaRPr lang="es-MX" dirty="0">
                <a:latin typeface="Avenir Book"/>
                <a:cs typeface="Times New Roman" panose="02020603050405020304" pitchFamily="18" charset="0"/>
              </a:endParaRPr>
            </a:p>
            <a:p>
              <a:pPr algn="r"/>
              <a:r>
                <a:rPr lang="es-MX" sz="1600" dirty="0">
                  <a:latin typeface="Avenir Book"/>
                  <a:cs typeface="Times New Roman" panose="02020603050405020304" pitchFamily="18" charset="0"/>
                </a:rPr>
                <a:t>Semestre </a:t>
              </a:r>
              <a:r>
                <a:rPr lang="es-MX" sz="1600" dirty="0" smtClean="0">
                  <a:latin typeface="Avenir Book"/>
                  <a:cs typeface="Times New Roman" panose="02020603050405020304" pitchFamily="18" charset="0"/>
                </a:rPr>
                <a:t>2019-B</a:t>
              </a:r>
              <a:endParaRPr lang="es-MX" sz="1600" dirty="0">
                <a:latin typeface="Avenir Book"/>
                <a:cs typeface="Times New Roman" panose="02020603050405020304" pitchFamily="18" charset="0"/>
              </a:endParaRPr>
            </a:p>
          </p:txBody>
        </p:sp>
      </p:grpSp>
      <p:grpSp>
        <p:nvGrpSpPr>
          <p:cNvPr id="9" name="Grupo 8"/>
          <p:cNvGrpSpPr/>
          <p:nvPr/>
        </p:nvGrpSpPr>
        <p:grpSpPr>
          <a:xfrm>
            <a:off x="5074062" y="0"/>
            <a:ext cx="363219" cy="6858000"/>
            <a:chOff x="3708400" y="0"/>
            <a:chExt cx="363219" cy="6858000"/>
          </a:xfrm>
        </p:grpSpPr>
        <p:sp>
          <p:nvSpPr>
            <p:cNvPr id="10" name="Rectángulo 9"/>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Rectángulo 10"/>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gr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23" y="1914547"/>
            <a:ext cx="4735789" cy="4741964"/>
          </a:xfrm>
          <a:prstGeom prst="rect">
            <a:avLst/>
          </a:prstGeom>
        </p:spPr>
      </p:pic>
    </p:spTree>
    <p:extLst>
      <p:ext uri="{BB962C8B-B14F-4D97-AF65-F5344CB8AC3E}">
        <p14:creationId xmlns:p14="http://schemas.microsoft.com/office/powerpoint/2010/main" val="920285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puntos y lineas imaginarias de la tierra"/>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tretch/>
        </p:blipFill>
        <p:spPr bwMode="auto">
          <a:xfrm>
            <a:off x="4930816" y="1112325"/>
            <a:ext cx="6764821" cy="531602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rmAutofit/>
          </a:bodyPr>
          <a:lstStyle/>
          <a:p>
            <a:r>
              <a:rPr lang="es-MX" sz="4000" dirty="0" smtClean="0"/>
              <a:t>Elementos previos</a:t>
            </a:r>
            <a:endParaRPr lang="es-MX" sz="4000" dirty="0"/>
          </a:p>
        </p:txBody>
      </p:sp>
      <p:sp>
        <p:nvSpPr>
          <p:cNvPr id="5" name="Marcador de texto 4"/>
          <p:cNvSpPr>
            <a:spLocks noGrp="1"/>
          </p:cNvSpPr>
          <p:nvPr>
            <p:ph type="body" sz="half" idx="4294967295"/>
          </p:nvPr>
        </p:nvSpPr>
        <p:spPr>
          <a:xfrm>
            <a:off x="919203" y="1737284"/>
            <a:ext cx="4011613" cy="4691063"/>
          </a:xfrm>
        </p:spPr>
        <p:txBody>
          <a:bodyPr>
            <a:normAutofit/>
          </a:bodyPr>
          <a:lstStyle/>
          <a:p>
            <a:r>
              <a:rPr lang="es-MX" sz="3600" dirty="0" smtClean="0"/>
              <a:t>Puntos y Líneas imaginarias de la tierra</a:t>
            </a:r>
            <a:endParaRPr lang="es-MX" sz="3600" dirty="0"/>
          </a:p>
        </p:txBody>
      </p:sp>
    </p:spTree>
    <p:extLst>
      <p:ext uri="{BB962C8B-B14F-4D97-AF65-F5344CB8AC3E}">
        <p14:creationId xmlns:p14="http://schemas.microsoft.com/office/powerpoint/2010/main" val="231178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texto 8"/>
          <p:cNvSpPr>
            <a:spLocks noGrp="1"/>
          </p:cNvSpPr>
          <p:nvPr>
            <p:ph idx="1"/>
          </p:nvPr>
        </p:nvSpPr>
        <p:spPr>
          <a:xfrm>
            <a:off x="609600" y="1336931"/>
            <a:ext cx="3522562" cy="4689796"/>
          </a:xfrm>
        </p:spPr>
        <p:txBody>
          <a:bodyPr>
            <a:normAutofit/>
          </a:bodyPr>
          <a:lstStyle/>
          <a:p>
            <a:r>
              <a:rPr lang="es-MX" dirty="0"/>
              <a:t>La Tierra está dividida en dos tipos de círculos, los mayores o máximos y menores o </a:t>
            </a:r>
            <a:r>
              <a:rPr lang="es-MX" dirty="0" smtClean="0"/>
              <a:t>mínimos.</a:t>
            </a:r>
          </a:p>
          <a:p>
            <a:endParaRPr lang="es-MX" dirty="0"/>
          </a:p>
        </p:txBody>
      </p:sp>
      <p:sp>
        <p:nvSpPr>
          <p:cNvPr id="7" name="Título 6"/>
          <p:cNvSpPr>
            <a:spLocks noGrp="1"/>
          </p:cNvSpPr>
          <p:nvPr>
            <p:ph type="title"/>
          </p:nvPr>
        </p:nvSpPr>
        <p:spPr/>
        <p:txBody>
          <a:bodyPr>
            <a:normAutofit/>
          </a:bodyPr>
          <a:lstStyle/>
          <a:p>
            <a:r>
              <a:rPr lang="es-MX" sz="3200" dirty="0" smtClean="0"/>
              <a:t>Círculos Máximos y Mínimos de la Tierra</a:t>
            </a:r>
            <a:endParaRPr lang="es-MX" sz="3200" dirty="0"/>
          </a:p>
        </p:txBody>
      </p:sp>
      <p:pic>
        <p:nvPicPr>
          <p:cNvPr id="1026" name="Picture 2" descr="Resultado de imagen de circulos maximos y minimos de la tier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4020" y="1574157"/>
            <a:ext cx="52863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611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09600" y="1336931"/>
            <a:ext cx="5420810" cy="4689796"/>
          </a:xfrm>
        </p:spPr>
        <p:txBody>
          <a:bodyPr>
            <a:noAutofit/>
          </a:bodyPr>
          <a:lstStyle/>
          <a:p>
            <a:r>
              <a:rPr lang="es-MX" sz="2800" dirty="0"/>
              <a:t>Los círculos máximos son aquellos que circundan la Tierra por su perímetro máximo dividiendo a ésta en dos mitades exactamente iguales. </a:t>
            </a:r>
            <a:endParaRPr lang="es-MX" sz="2800" dirty="0" smtClean="0"/>
          </a:p>
          <a:p>
            <a:r>
              <a:rPr lang="es-MX" sz="2800" dirty="0" smtClean="0"/>
              <a:t>Como </a:t>
            </a:r>
            <a:r>
              <a:rPr lang="es-MX" sz="2800" dirty="0"/>
              <a:t>hemos dicho anteriormente, en cartografía la Tierra se considera una esfera perfecta, entonces podremos afirmar que el número de círculos mayores o máximos es infinito. </a:t>
            </a:r>
          </a:p>
        </p:txBody>
      </p:sp>
      <p:sp>
        <p:nvSpPr>
          <p:cNvPr id="3" name="Título 2"/>
          <p:cNvSpPr>
            <a:spLocks noGrp="1"/>
          </p:cNvSpPr>
          <p:nvPr>
            <p:ph type="title"/>
          </p:nvPr>
        </p:nvSpPr>
        <p:spPr/>
        <p:txBody>
          <a:bodyPr/>
          <a:lstStyle/>
          <a:p>
            <a:r>
              <a:rPr lang="es-MX" dirty="0" smtClean="0"/>
              <a:t>Círculos mayores</a:t>
            </a:r>
            <a:endParaRPr lang="es-MX" dirty="0"/>
          </a:p>
        </p:txBody>
      </p:sp>
      <p:pic>
        <p:nvPicPr>
          <p:cNvPr id="2050" name="Picture 2" descr="Resultado de imagen de circulos mayores de la tierra"/>
          <p:cNvPicPr>
            <a:picLocks noChangeAspect="1" noChangeArrowheads="1"/>
          </p:cNvPicPr>
          <p:nvPr/>
        </p:nvPicPr>
        <p:blipFill rotWithShape="1">
          <a:blip r:embed="rId2">
            <a:extLst>
              <a:ext uri="{28A0092B-C50C-407E-A947-70E740481C1C}">
                <a14:useLocalDpi xmlns:a14="http://schemas.microsoft.com/office/drawing/2010/main" val="0"/>
              </a:ext>
            </a:extLst>
          </a:blip>
          <a:srcRect l="11498" t="11277" r="6855" b="15305"/>
          <a:stretch/>
        </p:blipFill>
        <p:spPr bwMode="auto">
          <a:xfrm>
            <a:off x="6030410" y="1495292"/>
            <a:ext cx="5919336" cy="3992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476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05427" y="1112325"/>
            <a:ext cx="10972800" cy="5508394"/>
          </a:xfrm>
        </p:spPr>
        <p:txBody>
          <a:bodyPr>
            <a:normAutofit/>
          </a:bodyPr>
          <a:lstStyle/>
          <a:p>
            <a:r>
              <a:rPr lang="es-MX" sz="2800" dirty="0" smtClean="0"/>
              <a:t>Entonces los círculos mayores de la Tierra son el Ecuador y los meridianos.</a:t>
            </a:r>
          </a:p>
          <a:p>
            <a:endParaRPr lang="es-MX" sz="2800" dirty="0"/>
          </a:p>
          <a:p>
            <a:endParaRPr lang="es-MX" sz="2800" dirty="0" smtClean="0"/>
          </a:p>
          <a:p>
            <a:endParaRPr lang="es-MX" sz="2800" dirty="0"/>
          </a:p>
          <a:p>
            <a:endParaRPr lang="es-MX" sz="2800" dirty="0" smtClean="0"/>
          </a:p>
          <a:p>
            <a:endParaRPr lang="es-MX" sz="2800" dirty="0" smtClean="0"/>
          </a:p>
          <a:p>
            <a:endParaRPr lang="es-MX" sz="2800" dirty="0"/>
          </a:p>
          <a:p>
            <a:endParaRPr lang="es-MX" sz="2800" dirty="0" smtClean="0"/>
          </a:p>
          <a:p>
            <a:r>
              <a:rPr lang="es-MX" sz="2800" dirty="0" smtClean="0"/>
              <a:t>Los </a:t>
            </a:r>
            <a:r>
              <a:rPr lang="es-MX" sz="2800" dirty="0"/>
              <a:t>círculos máximos más conocido en la Tierra son el Ecuador y el meridiano de Greenwich.  </a:t>
            </a:r>
          </a:p>
          <a:p>
            <a:endParaRPr lang="es-MX" sz="2800" dirty="0"/>
          </a:p>
        </p:txBody>
      </p:sp>
      <p:sp>
        <p:nvSpPr>
          <p:cNvPr id="3" name="Título 2"/>
          <p:cNvSpPr>
            <a:spLocks noGrp="1"/>
          </p:cNvSpPr>
          <p:nvPr>
            <p:ph type="title"/>
          </p:nvPr>
        </p:nvSpPr>
        <p:spPr/>
        <p:txBody>
          <a:bodyPr/>
          <a:lstStyle/>
          <a:p>
            <a:r>
              <a:rPr lang="es-MX" dirty="0" smtClean="0"/>
              <a:t>Círculos mayores</a:t>
            </a:r>
            <a:endParaRPr lang="es-MX" dirty="0"/>
          </a:p>
        </p:txBody>
      </p:sp>
      <p:pic>
        <p:nvPicPr>
          <p:cNvPr id="3074" name="Picture 2" descr="Resultado de imagen de circulos mayores de la tier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333" y="2097099"/>
            <a:ext cx="5100618" cy="327896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de circulos mayores de la tier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742" y="2027073"/>
            <a:ext cx="3768243" cy="3678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149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7685771" y="1112325"/>
            <a:ext cx="3807890" cy="5088022"/>
          </a:xfrm>
        </p:spPr>
        <p:txBody>
          <a:bodyPr/>
          <a:lstStyle/>
          <a:p>
            <a:r>
              <a:rPr lang="es-MX" dirty="0" smtClean="0"/>
              <a:t>Divide a la Tierra en dos hemisferios: el norte o boreal y sur o austral.</a:t>
            </a:r>
          </a:p>
          <a:p>
            <a:r>
              <a:rPr lang="es-MX" dirty="0" smtClean="0"/>
              <a:t>A partir del ecuador se empieza a medir la latitud.</a:t>
            </a:r>
            <a:endParaRPr lang="es-MX" dirty="0"/>
          </a:p>
        </p:txBody>
      </p:sp>
      <p:sp>
        <p:nvSpPr>
          <p:cNvPr id="3" name="Título 2"/>
          <p:cNvSpPr>
            <a:spLocks noGrp="1"/>
          </p:cNvSpPr>
          <p:nvPr>
            <p:ph type="title"/>
          </p:nvPr>
        </p:nvSpPr>
        <p:spPr/>
        <p:txBody>
          <a:bodyPr/>
          <a:lstStyle/>
          <a:p>
            <a:r>
              <a:rPr lang="es-MX" dirty="0" smtClean="0"/>
              <a:t>El Ecuador</a:t>
            </a:r>
            <a:endParaRPr lang="es-MX" dirty="0"/>
          </a:p>
        </p:txBody>
      </p:sp>
      <p:pic>
        <p:nvPicPr>
          <p:cNvPr id="4" name="Imagen 3"/>
          <p:cNvPicPr>
            <a:picLocks noChangeAspect="1"/>
          </p:cNvPicPr>
          <p:nvPr/>
        </p:nvPicPr>
        <p:blipFill>
          <a:blip r:embed="rId2"/>
          <a:stretch>
            <a:fillRect/>
          </a:stretch>
        </p:blipFill>
        <p:spPr>
          <a:xfrm>
            <a:off x="246746" y="1997175"/>
            <a:ext cx="7439025" cy="3743325"/>
          </a:xfrm>
          <a:prstGeom prst="rect">
            <a:avLst/>
          </a:prstGeom>
        </p:spPr>
      </p:pic>
    </p:spTree>
    <p:extLst>
      <p:ext uri="{BB962C8B-B14F-4D97-AF65-F5344CB8AC3E}">
        <p14:creationId xmlns:p14="http://schemas.microsoft.com/office/powerpoint/2010/main" val="2661620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t>Meridiano de </a:t>
            </a:r>
            <a:r>
              <a:rPr lang="es-MX" dirty="0" err="1" smtClean="0"/>
              <a:t>Greenwhich</a:t>
            </a:r>
            <a:endParaRPr lang="es-MX" dirty="0"/>
          </a:p>
        </p:txBody>
      </p:sp>
      <p:pic>
        <p:nvPicPr>
          <p:cNvPr id="4098" name="Picture 2" descr="Resultado de imagen de meridiano de greenwic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99316" y="1661637"/>
            <a:ext cx="5295731" cy="3998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436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713772" y="1961964"/>
            <a:ext cx="3464689" cy="2054451"/>
          </a:xfrm>
        </p:spPr>
        <p:txBody>
          <a:bodyPr>
            <a:normAutofit fontScale="92500"/>
          </a:bodyPr>
          <a:lstStyle/>
          <a:p>
            <a:r>
              <a:rPr lang="es-MX" dirty="0"/>
              <a:t>Todos los paralelos a excepción del Ecuador son círculos mínimos.</a:t>
            </a:r>
          </a:p>
          <a:p>
            <a:endParaRPr lang="es-MX" dirty="0"/>
          </a:p>
        </p:txBody>
      </p:sp>
      <p:sp>
        <p:nvSpPr>
          <p:cNvPr id="3" name="Título 2"/>
          <p:cNvSpPr>
            <a:spLocks noGrp="1"/>
          </p:cNvSpPr>
          <p:nvPr>
            <p:ph type="title"/>
          </p:nvPr>
        </p:nvSpPr>
        <p:spPr/>
        <p:txBody>
          <a:bodyPr/>
          <a:lstStyle/>
          <a:p>
            <a:r>
              <a:rPr lang="es-MX" dirty="0" smtClean="0"/>
              <a:t>Círculos mínimos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6952" y="1336931"/>
            <a:ext cx="4982299" cy="4952103"/>
          </a:xfrm>
          <a:prstGeom prst="rect">
            <a:avLst/>
          </a:prstGeom>
        </p:spPr>
      </p:pic>
      <p:cxnSp>
        <p:nvCxnSpPr>
          <p:cNvPr id="8" name="Conector recto de flecha 7"/>
          <p:cNvCxnSpPr>
            <a:stCxn id="2" idx="3"/>
          </p:cNvCxnSpPr>
          <p:nvPr/>
        </p:nvCxnSpPr>
        <p:spPr>
          <a:xfrm flipV="1">
            <a:off x="4178461" y="2905248"/>
            <a:ext cx="1458410" cy="839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a:stCxn id="2" idx="3"/>
          </p:cNvCxnSpPr>
          <p:nvPr/>
        </p:nvCxnSpPr>
        <p:spPr>
          <a:xfrm flipV="1">
            <a:off x="4178461" y="1701478"/>
            <a:ext cx="2407534" cy="12877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a:stCxn id="2" idx="3"/>
          </p:cNvCxnSpPr>
          <p:nvPr/>
        </p:nvCxnSpPr>
        <p:spPr>
          <a:xfrm>
            <a:off x="4178461" y="2989190"/>
            <a:ext cx="1736202" cy="22194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47408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sultado de imagen para proyecciones cartograf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 y="426462"/>
            <a:ext cx="12185762" cy="611323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3368232" y="4247911"/>
            <a:ext cx="4780345" cy="1747775"/>
          </a:xfrm>
        </p:spPr>
        <p:txBody>
          <a:bodyPr>
            <a:normAutofit/>
          </a:bodyPr>
          <a:lstStyle/>
          <a:p>
            <a:r>
              <a:rPr lang="es-MX" sz="5400" b="1" dirty="0" smtClean="0">
                <a:solidFill>
                  <a:schemeClr val="bg1"/>
                </a:solidFill>
              </a:rPr>
              <a:t>Proyecciones cartográficas</a:t>
            </a:r>
            <a:endParaRPr lang="es-MX" sz="5400" b="1" dirty="0">
              <a:solidFill>
                <a:schemeClr val="bg1"/>
              </a:solidFill>
            </a:endParaRPr>
          </a:p>
        </p:txBody>
      </p:sp>
    </p:spTree>
    <p:extLst>
      <p:ext uri="{BB962C8B-B14F-4D97-AF65-F5344CB8AC3E}">
        <p14:creationId xmlns:p14="http://schemas.microsoft.com/office/powerpoint/2010/main" val="37968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arn(inVertic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1" y="2142067"/>
            <a:ext cx="10131425" cy="4293457"/>
          </a:xfrm>
        </p:spPr>
        <p:txBody>
          <a:bodyPr>
            <a:normAutofit/>
          </a:bodyPr>
          <a:lstStyle/>
          <a:p>
            <a:pPr algn="just"/>
            <a:r>
              <a:rPr lang="es-MX" dirty="0" smtClean="0"/>
              <a:t>La</a:t>
            </a:r>
            <a:r>
              <a:rPr lang="es-MX" b="1" dirty="0"/>
              <a:t> proyección cartográfica</a:t>
            </a:r>
            <a:r>
              <a:rPr lang="es-MX" dirty="0"/>
              <a:t> es el método que representa la superficie de la tierra sobre un plano. Las proyecciones cartográficas son esenciales para la confección de mapas</a:t>
            </a:r>
            <a:r>
              <a:rPr lang="es-MX" dirty="0" smtClean="0"/>
              <a:t>.</a:t>
            </a:r>
          </a:p>
          <a:p>
            <a:pPr algn="just"/>
            <a:r>
              <a:rPr lang="es-MX" dirty="0" smtClean="0"/>
              <a:t> </a:t>
            </a:r>
            <a:r>
              <a:rPr lang="es-MX" dirty="0"/>
              <a:t>Supone un sistema estructurado que traslada la red de meridianos y paralelos desde una superficie curva como la de la esfera a una superficie plana.</a:t>
            </a:r>
          </a:p>
          <a:p>
            <a:pPr algn="just"/>
            <a:endParaRPr lang="es-MX" sz="4000" dirty="0"/>
          </a:p>
        </p:txBody>
      </p:sp>
      <p:sp>
        <p:nvSpPr>
          <p:cNvPr id="2" name="Título 1"/>
          <p:cNvSpPr>
            <a:spLocks noGrp="1"/>
          </p:cNvSpPr>
          <p:nvPr>
            <p:ph type="title"/>
          </p:nvPr>
        </p:nvSpPr>
        <p:spPr/>
        <p:txBody>
          <a:bodyPr>
            <a:normAutofit/>
          </a:bodyPr>
          <a:lstStyle/>
          <a:p>
            <a:r>
              <a:rPr lang="es-MX" sz="4800" dirty="0" smtClean="0"/>
              <a:t>¿que son</a:t>
            </a:r>
            <a:r>
              <a:rPr lang="es-MX" sz="4800" dirty="0" smtClean="0">
                <a:sym typeface="Symbol" panose="05050102010706020507" pitchFamily="18" charset="2"/>
              </a:rPr>
              <a:t></a:t>
            </a:r>
            <a:endParaRPr lang="es-MX" sz="4800" dirty="0"/>
          </a:p>
        </p:txBody>
      </p:sp>
    </p:spTree>
    <p:extLst>
      <p:ext uri="{BB962C8B-B14F-4D97-AF65-F5344CB8AC3E}">
        <p14:creationId xmlns:p14="http://schemas.microsoft.com/office/powerpoint/2010/main" val="33293457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834088184"/>
              </p:ext>
            </p:extLst>
          </p:nvPr>
        </p:nvGraphicFramePr>
        <p:xfrm>
          <a:off x="528577" y="1927240"/>
          <a:ext cx="10972800" cy="4689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a:off x="609600" y="-30675"/>
            <a:ext cx="10478947" cy="1143000"/>
          </a:xfrm>
        </p:spPr>
        <p:txBody>
          <a:bodyPr>
            <a:noAutofit/>
          </a:bodyPr>
          <a:lstStyle/>
          <a:p>
            <a:r>
              <a:rPr lang="es-MX" dirty="0" smtClean="0"/>
              <a:t>Pasos para </a:t>
            </a:r>
            <a:r>
              <a:rPr lang="es-MX" dirty="0"/>
              <a:t>crear una proyección cartográfica </a:t>
            </a:r>
          </a:p>
        </p:txBody>
      </p:sp>
    </p:spTree>
    <p:extLst>
      <p:ext uri="{BB962C8B-B14F-4D97-AF65-F5344CB8AC3E}">
        <p14:creationId xmlns:p14="http://schemas.microsoft.com/office/powerpoint/2010/main" val="20637029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20000"/>
          </a:bodyPr>
          <a:lstStyle/>
          <a:p>
            <a:pPr lvl="0" algn="just"/>
            <a:r>
              <a:rPr lang="es-ES" dirty="0"/>
              <a:t>El presente material tiene el </a:t>
            </a:r>
            <a:r>
              <a:rPr lang="es-ES" dirty="0" smtClean="0"/>
              <a:t>propósito de que los estudiantes identifiquen los principales elementos cartográficos, para que puedan obtener distinta información de los principales tipos de mapas, de igual forma sacar las coordenadas geográficas de un punto cualquiera y que sepan utilizar esta herramienta geográfica para el análisis del espacio geográfico en el ámbito del turismo, dicho tema se </a:t>
            </a:r>
            <a:r>
              <a:rPr lang="es-ES" dirty="0"/>
              <a:t>aborda en la unidad de aprendizaje </a:t>
            </a:r>
            <a:r>
              <a:rPr lang="es-ES" dirty="0" smtClean="0"/>
              <a:t>de “Geografía” </a:t>
            </a:r>
            <a:r>
              <a:rPr lang="es-ES" dirty="0"/>
              <a:t>que corresponde </a:t>
            </a:r>
            <a:r>
              <a:rPr lang="es-ES" dirty="0" smtClean="0"/>
              <a:t>al primer </a:t>
            </a:r>
            <a:r>
              <a:rPr lang="es-ES" dirty="0"/>
              <a:t>semestre de la Licenciatura en </a:t>
            </a:r>
            <a:r>
              <a:rPr lang="es-ES" dirty="0" smtClean="0"/>
              <a:t>Turismo,  </a:t>
            </a:r>
            <a:r>
              <a:rPr lang="es-ES" dirty="0"/>
              <a:t>cuya </a:t>
            </a:r>
            <a:r>
              <a:rPr lang="es-MX" dirty="0"/>
              <a:t>área de docencia es  </a:t>
            </a:r>
            <a:r>
              <a:rPr lang="es-MX" dirty="0" err="1" smtClean="0"/>
              <a:t>Patrimonialización</a:t>
            </a:r>
            <a:r>
              <a:rPr lang="es-MX" dirty="0" smtClean="0"/>
              <a:t>.</a:t>
            </a:r>
            <a:endParaRPr lang="es-MX" dirty="0"/>
          </a:p>
          <a:p>
            <a:pPr algn="just"/>
            <a:r>
              <a:rPr lang="es-ES" dirty="0" smtClean="0"/>
              <a:t> La </a:t>
            </a:r>
            <a:r>
              <a:rPr lang="es-ES" dirty="0"/>
              <a:t>presentación deberá ir acompañada de una explicación oral del catedrático, ya que la aportación que éste pueda hacer mediante ejemplos y situaciones cotidianas brindará la oportunidad para que los estudiantes construyan su conocimiento de una forma sólida y bien soportada</a:t>
            </a:r>
            <a:r>
              <a:rPr lang="es-ES" dirty="0" smtClean="0"/>
              <a:t>.</a:t>
            </a:r>
          </a:p>
          <a:p>
            <a:pPr algn="just"/>
            <a:r>
              <a:rPr lang="es-ES" dirty="0"/>
              <a:t>Esperando que sea de utilidad y apoyo les deseo suerte.</a:t>
            </a:r>
            <a:endParaRPr lang="en-US" dirty="0"/>
          </a:p>
          <a:p>
            <a:pPr algn="just"/>
            <a:endParaRPr lang="es-MX" dirty="0"/>
          </a:p>
          <a:p>
            <a:pPr algn="just"/>
            <a:endParaRPr lang="en-US" dirty="0"/>
          </a:p>
        </p:txBody>
      </p:sp>
      <p:sp>
        <p:nvSpPr>
          <p:cNvPr id="3" name="Título 2"/>
          <p:cNvSpPr>
            <a:spLocks noGrp="1"/>
          </p:cNvSpPr>
          <p:nvPr>
            <p:ph type="title"/>
          </p:nvPr>
        </p:nvSpPr>
        <p:spPr/>
        <p:txBody>
          <a:bodyPr/>
          <a:lstStyle/>
          <a:p>
            <a:r>
              <a:rPr lang="es-MX" dirty="0" smtClean="0"/>
              <a:t>Cómo emplear este material</a:t>
            </a:r>
            <a:endParaRPr lang="en-US" dirty="0"/>
          </a:p>
        </p:txBody>
      </p:sp>
    </p:spTree>
    <p:extLst>
      <p:ext uri="{BB962C8B-B14F-4D97-AF65-F5344CB8AC3E}">
        <p14:creationId xmlns:p14="http://schemas.microsoft.com/office/powerpoint/2010/main" val="4273340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768" y="2513925"/>
            <a:ext cx="6098920" cy="5225219"/>
          </a:xfrm>
        </p:spPr>
        <p:txBody>
          <a:bodyPr>
            <a:normAutofit/>
          </a:bodyPr>
          <a:lstStyle/>
          <a:p>
            <a:r>
              <a:rPr lang="es-MX" sz="2800" dirty="0"/>
              <a:t>Dado que los mapas son planos, algunas de las proyecciones más sencillas se convierten en formas geométricas que se pueden aplanar sin extender sus superficies. Dichas superficies se denominan superficies desarrollables. </a:t>
            </a:r>
            <a:endParaRPr lang="es-MX" sz="2800" dirty="0" smtClean="0"/>
          </a:p>
          <a:p>
            <a:r>
              <a:rPr lang="es-MX" sz="2800" dirty="0" smtClean="0"/>
              <a:t>Ejemplos </a:t>
            </a:r>
            <a:r>
              <a:rPr lang="es-MX" sz="2800" dirty="0"/>
              <a:t>comunes son los conos, cilindros y planos</a:t>
            </a:r>
            <a:r>
              <a:rPr lang="es-MX" sz="2000" dirty="0"/>
              <a:t>. </a:t>
            </a:r>
          </a:p>
        </p:txBody>
      </p:sp>
      <p:pic>
        <p:nvPicPr>
          <p:cNvPr id="4098" name="Picture 2" descr="Resultado de imagen para proyecciÃ³n cartogrÃ¡fica image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5043" y="2665591"/>
            <a:ext cx="5610225" cy="319429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proyecciÃ³n cartogrÃ¡fica image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3" y="300941"/>
            <a:ext cx="12199213" cy="1942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99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717628" y="2000557"/>
            <a:ext cx="11169570" cy="2518863"/>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9962" rIns="0" bIns="9998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2" name="Título 1"/>
          <p:cNvSpPr>
            <a:spLocks noGrp="1"/>
          </p:cNvSpPr>
          <p:nvPr>
            <p:ph type="title"/>
          </p:nvPr>
        </p:nvSpPr>
        <p:spPr>
          <a:xfrm>
            <a:off x="1157467" y="325233"/>
            <a:ext cx="9525965" cy="789691"/>
          </a:xfrm>
        </p:spPr>
        <p:txBody>
          <a:bodyPr>
            <a:normAutofit/>
          </a:bodyPr>
          <a:lstStyle/>
          <a:p>
            <a:pPr algn="ctr"/>
            <a:r>
              <a:rPr lang="es-MX" sz="4400" dirty="0" smtClean="0"/>
              <a:t>Tipos </a:t>
            </a:r>
            <a:r>
              <a:rPr lang="es-MX" sz="4400" dirty="0"/>
              <a:t>de proyecciones (</a:t>
            </a:r>
            <a:r>
              <a:rPr lang="es-MX" sz="4400" dirty="0" smtClean="0"/>
              <a:t>ilustradas)</a:t>
            </a:r>
            <a:endParaRPr lang="es-MX" dirty="0"/>
          </a:p>
        </p:txBody>
      </p:sp>
      <p:pic>
        <p:nvPicPr>
          <p:cNvPr id="2056" name="Picture 8" descr="Ilustración de proyección cónica tang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276" y="2000557"/>
            <a:ext cx="10530273" cy="2669758"/>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1794076" y="4897221"/>
            <a:ext cx="7914569" cy="1200329"/>
          </a:xfrm>
          <a:prstGeom prst="rect">
            <a:avLst/>
          </a:prstGeom>
          <a:noFill/>
        </p:spPr>
        <p:txBody>
          <a:bodyPr wrap="square" rtlCol="0">
            <a:spAutoFit/>
          </a:bodyPr>
          <a:lstStyle/>
          <a:p>
            <a:pPr algn="just"/>
            <a:r>
              <a:rPr lang="es-MX" altLang="es-MX" sz="2400" dirty="0">
                <a:latin typeface="Arial" panose="020B0604020202020204" pitchFamily="34" charset="0"/>
              </a:rPr>
              <a:t>Se sitúa una lo largo de una línea de latitud. Dicha línea es el paralelo estándar. El cono se corta a lo largo de la línea de longitud opuesta al meridiano central</a:t>
            </a:r>
            <a:endParaRPr lang="es-MX" sz="2400" dirty="0"/>
          </a:p>
        </p:txBody>
      </p:sp>
      <p:sp>
        <p:nvSpPr>
          <p:cNvPr id="9" name="CuadroTexto 8"/>
          <p:cNvSpPr txBox="1"/>
          <p:nvPr/>
        </p:nvSpPr>
        <p:spPr>
          <a:xfrm>
            <a:off x="601925" y="1249982"/>
            <a:ext cx="5195888" cy="646331"/>
          </a:xfrm>
          <a:prstGeom prst="rect">
            <a:avLst/>
          </a:prstGeom>
          <a:noFill/>
        </p:spPr>
        <p:txBody>
          <a:bodyPr wrap="square" rtlCol="0">
            <a:spAutoFit/>
          </a:bodyPr>
          <a:lstStyle/>
          <a:p>
            <a:r>
              <a:rPr lang="es-MX" altLang="es-MX" sz="3600" dirty="0" smtClean="0">
                <a:latin typeface="+mj-lt"/>
              </a:rPr>
              <a:t>CÓNICA (TANGENTE)</a:t>
            </a:r>
            <a:endParaRPr lang="es-MX" sz="3600" dirty="0">
              <a:latin typeface="+mj-lt"/>
            </a:endParaRPr>
          </a:p>
        </p:txBody>
      </p:sp>
    </p:spTree>
    <p:extLst>
      <p:ext uri="{BB962C8B-B14F-4D97-AF65-F5344CB8AC3E}">
        <p14:creationId xmlns:p14="http://schemas.microsoft.com/office/powerpoint/2010/main" val="1868999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mph" presetSubtype="0" fill="hold" nodeType="clickEffect">
                                  <p:stCondLst>
                                    <p:cond delay="0"/>
                                  </p:stCondLst>
                                  <p:childTnLst>
                                    <p:animScale>
                                      <p:cBhvr>
                                        <p:cTn id="27" dur="2000" fill="hold"/>
                                        <p:tgtEl>
                                          <p:spTgt spid="205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866994" y="1514421"/>
            <a:ext cx="10077554" cy="2518863"/>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9962" rIns="0" bIns="9998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3" name="Marcador de contenido 2"/>
          <p:cNvSpPr>
            <a:spLocks noGrp="1"/>
          </p:cNvSpPr>
          <p:nvPr>
            <p:ph idx="1"/>
          </p:nvPr>
        </p:nvSpPr>
        <p:spPr>
          <a:xfrm>
            <a:off x="866994" y="4146013"/>
            <a:ext cx="10429897" cy="1719337"/>
          </a:xfrm>
        </p:spPr>
        <p:txBody>
          <a:bodyPr>
            <a:noAutofit/>
          </a:bodyPr>
          <a:lstStyle/>
          <a:p>
            <a:r>
              <a:rPr lang="es-MX" sz="2800" dirty="0"/>
              <a:t>Se sitúa un cono imaginario sobre el globo que atraviesa parte de la superficie de éste. El cono y el globo se tocan a lo largo de dos líneas de latitud. Dichas líneas son los paralelos estándar. </a:t>
            </a:r>
            <a:endParaRPr lang="es-MX" sz="2800" dirty="0" smtClean="0"/>
          </a:p>
          <a:p>
            <a:r>
              <a:rPr lang="es-MX" sz="2800" dirty="0" smtClean="0"/>
              <a:t>El </a:t>
            </a:r>
            <a:r>
              <a:rPr lang="es-MX" sz="2800" dirty="0"/>
              <a:t>cono se corta a lo largo de la línea de longitud opuesta al meridiano central y se convierte en un plano</a:t>
            </a:r>
          </a:p>
        </p:txBody>
      </p:sp>
      <p:sp>
        <p:nvSpPr>
          <p:cNvPr id="2" name="Título 1"/>
          <p:cNvSpPr>
            <a:spLocks noGrp="1"/>
          </p:cNvSpPr>
          <p:nvPr>
            <p:ph type="title"/>
          </p:nvPr>
        </p:nvSpPr>
        <p:spPr/>
        <p:txBody>
          <a:bodyPr>
            <a:normAutofit fontScale="90000"/>
          </a:bodyPr>
          <a:lstStyle/>
          <a:p>
            <a:r>
              <a:rPr lang="es-MX" dirty="0"/>
              <a:t>Cónica (secante)</a:t>
            </a:r>
            <a:br>
              <a:rPr lang="es-MX" dirty="0"/>
            </a:br>
            <a:endParaRPr lang="es-MX" dirty="0"/>
          </a:p>
        </p:txBody>
      </p:sp>
      <p:pic>
        <p:nvPicPr>
          <p:cNvPr id="3074" name="Picture 2" descr="IlustraciÃ³n de proyecciÃ³n cÃ³nica seca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062" y="1807748"/>
            <a:ext cx="9376601" cy="2140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25258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439838" y="1514421"/>
            <a:ext cx="11231014" cy="2518863"/>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9962" rIns="0" bIns="9998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3" name="Marcador de contenido 2"/>
          <p:cNvSpPr>
            <a:spLocks noGrp="1"/>
          </p:cNvSpPr>
          <p:nvPr>
            <p:ph idx="1"/>
          </p:nvPr>
        </p:nvSpPr>
        <p:spPr>
          <a:xfrm>
            <a:off x="685801" y="4386806"/>
            <a:ext cx="10460619" cy="1632029"/>
          </a:xfrm>
        </p:spPr>
        <p:txBody>
          <a:bodyPr>
            <a:normAutofit/>
          </a:bodyPr>
          <a:lstStyle/>
          <a:p>
            <a:pPr marL="0" indent="0" algn="just">
              <a:buNone/>
            </a:pPr>
            <a:r>
              <a:rPr lang="es-MX" sz="2400" dirty="0" smtClean="0"/>
              <a:t>Se </a:t>
            </a:r>
            <a:r>
              <a:rPr lang="es-MX" sz="2400" dirty="0"/>
              <a:t>sitúa un cilindro imaginario alrededor del globo. El cilindro puede tocar el globo a lo largo de una línea de latitud (tipo normal), a lo largo de una línea de longitud (tipo transversal) o a lo largo de otra línea cualquiera (tipo oblicuo)</a:t>
            </a:r>
          </a:p>
        </p:txBody>
      </p:sp>
      <p:sp>
        <p:nvSpPr>
          <p:cNvPr id="2" name="Título 1"/>
          <p:cNvSpPr>
            <a:spLocks noGrp="1"/>
          </p:cNvSpPr>
          <p:nvPr>
            <p:ph type="title"/>
          </p:nvPr>
        </p:nvSpPr>
        <p:spPr/>
        <p:txBody>
          <a:bodyPr>
            <a:normAutofit fontScale="90000"/>
          </a:bodyPr>
          <a:lstStyle/>
          <a:p>
            <a:r>
              <a:rPr lang="es-MX" dirty="0"/>
              <a:t>Orientaciones cilíndricas</a:t>
            </a:r>
            <a:br>
              <a:rPr lang="es-MX" dirty="0"/>
            </a:br>
            <a:endParaRPr lang="es-MX" dirty="0"/>
          </a:p>
        </p:txBody>
      </p:sp>
      <p:pic>
        <p:nvPicPr>
          <p:cNvPr id="4098" name="Picture 2" descr="IlustraciÃ³n de proyecciones de orientaciÃ³n cilÃ­ndr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012" y="1602789"/>
            <a:ext cx="10622665" cy="234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18247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775504" y="1514421"/>
            <a:ext cx="10776030" cy="2518863"/>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9962" rIns="0" bIns="9998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3" name="Marcador de contenido 2"/>
          <p:cNvSpPr>
            <a:spLocks noGrp="1"/>
          </p:cNvSpPr>
          <p:nvPr>
            <p:ph idx="1"/>
          </p:nvPr>
        </p:nvSpPr>
        <p:spPr>
          <a:xfrm>
            <a:off x="685801" y="4734046"/>
            <a:ext cx="10131425" cy="1392820"/>
          </a:xfrm>
        </p:spPr>
        <p:txBody>
          <a:bodyPr>
            <a:normAutofit/>
          </a:bodyPr>
          <a:lstStyle/>
          <a:p>
            <a:r>
              <a:rPr lang="es-MX" sz="2800" dirty="0" smtClean="0"/>
              <a:t>Se </a:t>
            </a:r>
            <a:r>
              <a:rPr lang="es-MX" sz="2800" dirty="0"/>
              <a:t>sitúa un plano imaginario sobre el globo. El plano puede tocar el globo en uno de sus polos (tipo polar), en el ecuador (tipo ecuatorial) o en otra línea cualquiera (tipo oblicuo).</a:t>
            </a:r>
          </a:p>
        </p:txBody>
      </p:sp>
      <p:sp>
        <p:nvSpPr>
          <p:cNvPr id="2" name="Título 1"/>
          <p:cNvSpPr>
            <a:spLocks noGrp="1"/>
          </p:cNvSpPr>
          <p:nvPr>
            <p:ph type="title"/>
          </p:nvPr>
        </p:nvSpPr>
        <p:spPr/>
        <p:txBody>
          <a:bodyPr>
            <a:normAutofit fontScale="90000"/>
          </a:bodyPr>
          <a:lstStyle/>
          <a:p>
            <a:r>
              <a:rPr lang="es-MX" dirty="0"/>
              <a:t>Orientaciones </a:t>
            </a:r>
            <a:r>
              <a:rPr lang="es-MX" dirty="0" err="1"/>
              <a:t>planares</a:t>
            </a:r>
            <a:r>
              <a:rPr lang="es-MX" dirty="0"/>
              <a:t/>
            </a:r>
            <a:br>
              <a:rPr lang="es-MX" dirty="0"/>
            </a:br>
            <a:endParaRPr lang="es-MX" dirty="0"/>
          </a:p>
        </p:txBody>
      </p:sp>
      <p:pic>
        <p:nvPicPr>
          <p:cNvPr id="5124" name="Picture 4" descr="IlustraciÃ³n de proyecciones de orientaciÃ³n plan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024" y="1647841"/>
            <a:ext cx="9007796" cy="2252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00078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7845" y="4281295"/>
            <a:ext cx="10131425" cy="1612739"/>
          </a:xfrm>
        </p:spPr>
        <p:txBody>
          <a:bodyPr>
            <a:noAutofit/>
          </a:bodyPr>
          <a:lstStyle/>
          <a:p>
            <a:pPr algn="just"/>
            <a:r>
              <a:rPr lang="es-MX" sz="2800" dirty="0"/>
              <a:t>Las proyecciones </a:t>
            </a:r>
            <a:r>
              <a:rPr lang="es-MX" sz="2800" dirty="0" err="1"/>
              <a:t>planares</a:t>
            </a:r>
            <a:r>
              <a:rPr lang="es-MX" sz="2800" dirty="0"/>
              <a:t> o acimutales pueden reproducirse con diferentes perspectivas. El punto de proyección gnomónica se sitúa en el centro del globo. En la proyección estereográfica, el punto de contacto se sitúa en el polo opuesto del globo. El punto de perspectiva en la proyección ortográfica está situado en el infinito.</a:t>
            </a:r>
          </a:p>
        </p:txBody>
      </p:sp>
      <p:sp>
        <p:nvSpPr>
          <p:cNvPr id="2" name="Título 1"/>
          <p:cNvSpPr>
            <a:spLocks noGrp="1"/>
          </p:cNvSpPr>
          <p:nvPr>
            <p:ph type="title"/>
          </p:nvPr>
        </p:nvSpPr>
        <p:spPr/>
        <p:txBody>
          <a:bodyPr>
            <a:normAutofit fontScale="90000"/>
          </a:bodyPr>
          <a:lstStyle/>
          <a:p>
            <a:r>
              <a:rPr lang="es-MX" dirty="0"/>
              <a:t>Perspectivas de orientación polar</a:t>
            </a:r>
            <a:br>
              <a:rPr lang="es-MX" dirty="0"/>
            </a:br>
            <a:endParaRPr lang="es-MX" dirty="0"/>
          </a:p>
        </p:txBody>
      </p:sp>
      <p:sp>
        <p:nvSpPr>
          <p:cNvPr id="4" name="Rectangle 7"/>
          <p:cNvSpPr>
            <a:spLocks noChangeArrowheads="1"/>
          </p:cNvSpPr>
          <p:nvPr/>
        </p:nvSpPr>
        <p:spPr bwMode="auto">
          <a:xfrm>
            <a:off x="474562" y="1762432"/>
            <a:ext cx="11146420" cy="2518863"/>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9962" rIns="0" bIns="9998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6146" name="Picture 2" descr="IlustraciÃ³n comparativa de distintas proyecciones de orientaciÃ³n po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971" y="1903596"/>
            <a:ext cx="8241175" cy="2377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434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5509549"/>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1553164" y="5654012"/>
            <a:ext cx="9465933" cy="866771"/>
          </a:xfrm>
        </p:spPr>
        <p:txBody>
          <a:bodyPr/>
          <a:lstStyle/>
          <a:p>
            <a:r>
              <a:rPr lang="es-MX" dirty="0" smtClean="0"/>
              <a:t>Coordenadas geográficas </a:t>
            </a:r>
            <a:endParaRPr lang="es-MX" dirty="0"/>
          </a:p>
        </p:txBody>
      </p:sp>
      <p:sp>
        <p:nvSpPr>
          <p:cNvPr id="4" name="AutoShape 2" descr="Resultado de imagen para coordenadas geograficas que s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47091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4000" dirty="0"/>
              <a:t>Las coordenadas geográficas son líneas imaginarias trazadas sobre la superficie de la Tierra que nos sirven para localizar un punto cualquiera sobre el planeta</a:t>
            </a:r>
            <a:r>
              <a:rPr lang="es-MX" sz="4000" dirty="0" smtClean="0"/>
              <a:t>.</a:t>
            </a:r>
          </a:p>
          <a:p>
            <a:endParaRPr lang="es-MX" sz="4000" dirty="0"/>
          </a:p>
        </p:txBody>
      </p:sp>
      <p:sp>
        <p:nvSpPr>
          <p:cNvPr id="2" name="Título 1"/>
          <p:cNvSpPr>
            <a:spLocks noGrp="1"/>
          </p:cNvSpPr>
          <p:nvPr>
            <p:ph type="title"/>
          </p:nvPr>
        </p:nvSpPr>
        <p:spPr>
          <a:xfrm>
            <a:off x="609600" y="-87202"/>
            <a:ext cx="10571998" cy="1312164"/>
          </a:xfrm>
        </p:spPr>
        <p:txBody>
          <a:bodyPr/>
          <a:lstStyle/>
          <a:p>
            <a:r>
              <a:rPr lang="es-MX" sz="4800" dirty="0" smtClean="0"/>
              <a:t>Que son? </a:t>
            </a:r>
            <a:endParaRPr lang="es-MX" sz="4800" dirty="0"/>
          </a:p>
        </p:txBody>
      </p:sp>
    </p:spTree>
    <p:extLst>
      <p:ext uri="{BB962C8B-B14F-4D97-AF65-F5344CB8AC3E}">
        <p14:creationId xmlns:p14="http://schemas.microsoft.com/office/powerpoint/2010/main" val="141826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3988" y="2118115"/>
            <a:ext cx="5720984" cy="4224812"/>
          </a:xfrm>
        </p:spPr>
        <p:txBody>
          <a:bodyPr/>
          <a:lstStyle/>
          <a:p>
            <a:pPr fontAlgn="base"/>
            <a:r>
              <a:rPr lang="es-MX" sz="2800" dirty="0"/>
              <a:t>Los </a:t>
            </a:r>
            <a:r>
              <a:rPr lang="es-MX" sz="2800" b="1" dirty="0"/>
              <a:t>PARALELOS</a:t>
            </a:r>
            <a:r>
              <a:rPr lang="es-MX" sz="2800" dirty="0"/>
              <a:t> </a:t>
            </a:r>
            <a:r>
              <a:rPr lang="es-MX" sz="2800" dirty="0" smtClean="0"/>
              <a:t>permiten </a:t>
            </a:r>
            <a:r>
              <a:rPr lang="es-MX" sz="2800" dirty="0"/>
              <a:t>medir la </a:t>
            </a:r>
            <a:r>
              <a:rPr lang="es-MX" sz="2800" b="1" dirty="0" smtClean="0"/>
              <a:t>LATITUD</a:t>
            </a:r>
          </a:p>
          <a:p>
            <a:pPr fontAlgn="base"/>
            <a:endParaRPr lang="es-MX" sz="2800" b="1" dirty="0"/>
          </a:p>
          <a:p>
            <a:pPr marL="0" indent="0" fontAlgn="base">
              <a:buNone/>
            </a:pPr>
            <a:endParaRPr lang="es-MX" sz="2800" dirty="0"/>
          </a:p>
          <a:p>
            <a:pPr fontAlgn="base"/>
            <a:r>
              <a:rPr lang="es-MX" sz="2800" dirty="0"/>
              <a:t>Los </a:t>
            </a:r>
            <a:r>
              <a:rPr lang="es-MX" sz="2800" b="1" dirty="0"/>
              <a:t>MERIDIANOS</a:t>
            </a:r>
            <a:r>
              <a:rPr lang="es-MX" sz="2800" dirty="0"/>
              <a:t> permiten medir la </a:t>
            </a:r>
            <a:r>
              <a:rPr lang="es-MX" sz="2800" b="1" dirty="0"/>
              <a:t>LONGITUD</a:t>
            </a:r>
            <a:endParaRPr lang="es-MX" sz="2800" dirty="0"/>
          </a:p>
          <a:p>
            <a:endParaRPr lang="es-MX" dirty="0"/>
          </a:p>
        </p:txBody>
      </p:sp>
      <p:sp>
        <p:nvSpPr>
          <p:cNvPr id="6" name="Título 1"/>
          <p:cNvSpPr>
            <a:spLocks noGrp="1"/>
          </p:cNvSpPr>
          <p:nvPr>
            <p:ph type="title"/>
          </p:nvPr>
        </p:nvSpPr>
        <p:spPr/>
        <p:txBody>
          <a:bodyPr/>
          <a:lstStyle/>
          <a:p>
            <a:r>
              <a:rPr lang="es-MX" dirty="0" smtClean="0"/>
              <a:t>Existen dos tipos de coordenadas:</a:t>
            </a:r>
            <a:endParaRPr lang="es-MX" dirty="0"/>
          </a:p>
        </p:txBody>
      </p:sp>
      <p:pic>
        <p:nvPicPr>
          <p:cNvPr id="2052" name="Picture 4" descr="http://ceibal.elpais.com.uy/wp-content/uploads/2011/09/Meridianos_y_paralelos_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8134" y="1112325"/>
            <a:ext cx="5096945" cy="5096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99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2052"/>
                                        </p:tgtEl>
                                        <p:attrNameLst>
                                          <p:attrName>style.visibility</p:attrName>
                                        </p:attrNameLst>
                                      </p:cBhvr>
                                      <p:to>
                                        <p:strVal val="visible"/>
                                      </p:to>
                                    </p:set>
                                    <p:animEffect transition="in" filter="wheel(1)">
                                      <p:cBhvr>
                                        <p:cTn id="29"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1494" y="1306287"/>
            <a:ext cx="5231156" cy="5229146"/>
          </a:xfrm>
        </p:spPr>
        <p:txBody>
          <a:bodyPr>
            <a:noAutofit/>
          </a:bodyPr>
          <a:lstStyle/>
          <a:p>
            <a:pPr algn="just" fontAlgn="base"/>
            <a:r>
              <a:rPr lang="es-MX" sz="2400" dirty="0" smtClean="0"/>
              <a:t>Son </a:t>
            </a:r>
            <a:r>
              <a:rPr lang="es-MX" sz="2400" dirty="0"/>
              <a:t>círculos paralelos entre sí y perpendiculares al eje terrestre y a los meridianos. El mayor es el </a:t>
            </a:r>
            <a:r>
              <a:rPr lang="es-MX" sz="2400" b="1" dirty="0"/>
              <a:t>Ecuador</a:t>
            </a:r>
            <a:r>
              <a:rPr lang="es-MX" sz="2400" dirty="0"/>
              <a:t>. </a:t>
            </a:r>
            <a:endParaRPr lang="es-MX" sz="2400" dirty="0" smtClean="0"/>
          </a:p>
          <a:p>
            <a:pPr algn="just" fontAlgn="base"/>
            <a:r>
              <a:rPr lang="es-MX" sz="2400" dirty="0" smtClean="0"/>
              <a:t>A </a:t>
            </a:r>
            <a:r>
              <a:rPr lang="es-MX" sz="2400" dirty="0"/>
              <a:t>partir del Ecuador se mide la latitud geográfica. </a:t>
            </a:r>
            <a:endParaRPr lang="es-MX" sz="2400" dirty="0" smtClean="0"/>
          </a:p>
          <a:p>
            <a:pPr algn="just" fontAlgn="base"/>
            <a:r>
              <a:rPr lang="es-MX" sz="2400" dirty="0" smtClean="0"/>
              <a:t>Los </a:t>
            </a:r>
            <a:r>
              <a:rPr lang="es-MX" sz="2400" dirty="0"/>
              <a:t>paralelos tienen valores que van de </a:t>
            </a:r>
            <a:r>
              <a:rPr lang="es-MX" sz="2400" dirty="0" err="1" smtClean="0"/>
              <a:t>Oº</a:t>
            </a:r>
            <a:r>
              <a:rPr lang="es-MX" sz="2400" dirty="0" smtClean="0"/>
              <a:t> (en </a:t>
            </a:r>
            <a:r>
              <a:rPr lang="es-MX" sz="2400" dirty="0"/>
              <a:t>el Ecuador) a 90º (en los polos</a:t>
            </a:r>
            <a:r>
              <a:rPr lang="es-MX" sz="2400" dirty="0" smtClean="0"/>
              <a:t>).</a:t>
            </a:r>
          </a:p>
          <a:p>
            <a:pPr algn="just" fontAlgn="base"/>
            <a:r>
              <a:rPr lang="es-MX" sz="2400" dirty="0" smtClean="0"/>
              <a:t> </a:t>
            </a:r>
            <a:r>
              <a:rPr lang="es-MX" sz="2400" dirty="0"/>
              <a:t>Existen otros paralelos, el Trópico de Cáncer, el Trópico de Capricornio, el Círculo Polar Ártico y el Círculo polar </a:t>
            </a:r>
            <a:r>
              <a:rPr lang="es-MX" sz="2400" dirty="0" smtClean="0"/>
              <a:t>Antártico.</a:t>
            </a:r>
            <a:endParaRPr lang="es-MX" sz="2400" dirty="0"/>
          </a:p>
          <a:p>
            <a:endParaRPr lang="es-MX" sz="2400" dirty="0"/>
          </a:p>
        </p:txBody>
      </p:sp>
      <p:sp>
        <p:nvSpPr>
          <p:cNvPr id="2" name="Título 1"/>
          <p:cNvSpPr>
            <a:spLocks noGrp="1"/>
          </p:cNvSpPr>
          <p:nvPr>
            <p:ph type="title"/>
          </p:nvPr>
        </p:nvSpPr>
        <p:spPr>
          <a:xfrm>
            <a:off x="619995" y="-6126"/>
            <a:ext cx="10571998" cy="896777"/>
          </a:xfrm>
        </p:spPr>
        <p:txBody>
          <a:bodyPr>
            <a:normAutofit/>
          </a:bodyPr>
          <a:lstStyle/>
          <a:p>
            <a:r>
              <a:rPr lang="es-MX" sz="4400" dirty="0" smtClean="0"/>
              <a:t>PARALELOS</a:t>
            </a:r>
            <a:endParaRPr lang="es-MX" sz="4400" dirty="0"/>
          </a:p>
        </p:txBody>
      </p:sp>
      <p:pic>
        <p:nvPicPr>
          <p:cNvPr id="3074" name="Picture 2" descr="Resultado de imagen para paralelos"/>
          <p:cNvPicPr>
            <a:picLocks noChangeAspect="1" noChangeArrowheads="1"/>
          </p:cNvPicPr>
          <p:nvPr/>
        </p:nvPicPr>
        <p:blipFill rotWithShape="1">
          <a:blip r:embed="rId2">
            <a:extLst>
              <a:ext uri="{28A0092B-C50C-407E-A947-70E740481C1C}">
                <a14:useLocalDpi xmlns:a14="http://schemas.microsoft.com/office/drawing/2010/main" val="0"/>
              </a:ext>
            </a:extLst>
          </a:blip>
          <a:srcRect b="7049"/>
          <a:stretch/>
        </p:blipFill>
        <p:spPr bwMode="auto">
          <a:xfrm>
            <a:off x="5462650" y="1199410"/>
            <a:ext cx="6730693" cy="5165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98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down)">
                                      <p:cBhvr>
                                        <p:cTn id="32" dur="580">
                                          <p:stCondLst>
                                            <p:cond delay="0"/>
                                          </p:stCondLst>
                                        </p:cTn>
                                        <p:tgtEl>
                                          <p:spTgt spid="3">
                                            <p:txEl>
                                              <p:pRg st="1" end="1"/>
                                            </p:txEl>
                                          </p:spTgt>
                                        </p:tgtEl>
                                      </p:cBhvr>
                                    </p:animEffect>
                                    <p:anim calcmode="lin" valueType="num">
                                      <p:cBhvr>
                                        <p:cTn id="3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1" end="1"/>
                                            </p:txEl>
                                          </p:spTgt>
                                        </p:tgtEl>
                                      </p:cBhvr>
                                      <p:to x="100000" y="60000"/>
                                    </p:animScale>
                                    <p:animScale>
                                      <p:cBhvr>
                                        <p:cTn id="39" dur="166" decel="50000">
                                          <p:stCondLst>
                                            <p:cond delay="676"/>
                                          </p:stCondLst>
                                        </p:cTn>
                                        <p:tgtEl>
                                          <p:spTgt spid="3">
                                            <p:txEl>
                                              <p:pRg st="1" end="1"/>
                                            </p:txEl>
                                          </p:spTgt>
                                        </p:tgtEl>
                                      </p:cBhvr>
                                      <p:to x="100000" y="100000"/>
                                    </p:animScale>
                                    <p:animScale>
                                      <p:cBhvr>
                                        <p:cTn id="40" dur="26">
                                          <p:stCondLst>
                                            <p:cond delay="1312"/>
                                          </p:stCondLst>
                                        </p:cTn>
                                        <p:tgtEl>
                                          <p:spTgt spid="3">
                                            <p:txEl>
                                              <p:pRg st="1" end="1"/>
                                            </p:txEl>
                                          </p:spTgt>
                                        </p:tgtEl>
                                      </p:cBhvr>
                                      <p:to x="100000" y="80000"/>
                                    </p:animScale>
                                    <p:animScale>
                                      <p:cBhvr>
                                        <p:cTn id="41" dur="166" decel="50000">
                                          <p:stCondLst>
                                            <p:cond delay="1338"/>
                                          </p:stCondLst>
                                        </p:cTn>
                                        <p:tgtEl>
                                          <p:spTgt spid="3">
                                            <p:txEl>
                                              <p:pRg st="1" end="1"/>
                                            </p:txEl>
                                          </p:spTgt>
                                        </p:tgtEl>
                                      </p:cBhvr>
                                      <p:to x="100000" y="100000"/>
                                    </p:animScale>
                                    <p:animScale>
                                      <p:cBhvr>
                                        <p:cTn id="42" dur="26">
                                          <p:stCondLst>
                                            <p:cond delay="1642"/>
                                          </p:stCondLst>
                                        </p:cTn>
                                        <p:tgtEl>
                                          <p:spTgt spid="3">
                                            <p:txEl>
                                              <p:pRg st="1" end="1"/>
                                            </p:txEl>
                                          </p:spTgt>
                                        </p:tgtEl>
                                      </p:cBhvr>
                                      <p:to x="100000" y="90000"/>
                                    </p:animScale>
                                    <p:animScale>
                                      <p:cBhvr>
                                        <p:cTn id="43" dur="166" decel="50000">
                                          <p:stCondLst>
                                            <p:cond delay="1668"/>
                                          </p:stCondLst>
                                        </p:cTn>
                                        <p:tgtEl>
                                          <p:spTgt spid="3">
                                            <p:txEl>
                                              <p:pRg st="1" end="1"/>
                                            </p:txEl>
                                          </p:spTgt>
                                        </p:tgtEl>
                                      </p:cBhvr>
                                      <p:to x="100000" y="100000"/>
                                    </p:animScale>
                                    <p:animScale>
                                      <p:cBhvr>
                                        <p:cTn id="44" dur="26">
                                          <p:stCondLst>
                                            <p:cond delay="1808"/>
                                          </p:stCondLst>
                                        </p:cTn>
                                        <p:tgtEl>
                                          <p:spTgt spid="3">
                                            <p:txEl>
                                              <p:pRg st="1" end="1"/>
                                            </p:txEl>
                                          </p:spTgt>
                                        </p:tgtEl>
                                      </p:cBhvr>
                                      <p:to x="100000" y="95000"/>
                                    </p:animScale>
                                    <p:animScale>
                                      <p:cBhvr>
                                        <p:cTn id="45" dur="166" decel="50000">
                                          <p:stCondLst>
                                            <p:cond delay="1834"/>
                                          </p:stCondLst>
                                        </p:cTn>
                                        <p:tgtEl>
                                          <p:spTgt spid="3">
                                            <p:txEl>
                                              <p:pRg st="1" end="1"/>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wipe(down)">
                                      <p:cBhvr>
                                        <p:cTn id="50" dur="580">
                                          <p:stCondLst>
                                            <p:cond delay="0"/>
                                          </p:stCondLst>
                                        </p:cTn>
                                        <p:tgtEl>
                                          <p:spTgt spid="3">
                                            <p:txEl>
                                              <p:pRg st="2" end="2"/>
                                            </p:txEl>
                                          </p:spTgt>
                                        </p:tgtEl>
                                      </p:cBhvr>
                                    </p:animEffect>
                                    <p:anim calcmode="lin" valueType="num">
                                      <p:cBhvr>
                                        <p:cTn id="5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2" end="2"/>
                                            </p:txEl>
                                          </p:spTgt>
                                        </p:tgtEl>
                                      </p:cBhvr>
                                      <p:to x="100000" y="60000"/>
                                    </p:animScale>
                                    <p:animScale>
                                      <p:cBhvr>
                                        <p:cTn id="57" dur="166" decel="50000">
                                          <p:stCondLst>
                                            <p:cond delay="676"/>
                                          </p:stCondLst>
                                        </p:cTn>
                                        <p:tgtEl>
                                          <p:spTgt spid="3">
                                            <p:txEl>
                                              <p:pRg st="2" end="2"/>
                                            </p:txEl>
                                          </p:spTgt>
                                        </p:tgtEl>
                                      </p:cBhvr>
                                      <p:to x="100000" y="100000"/>
                                    </p:animScale>
                                    <p:animScale>
                                      <p:cBhvr>
                                        <p:cTn id="58" dur="26">
                                          <p:stCondLst>
                                            <p:cond delay="1312"/>
                                          </p:stCondLst>
                                        </p:cTn>
                                        <p:tgtEl>
                                          <p:spTgt spid="3">
                                            <p:txEl>
                                              <p:pRg st="2" end="2"/>
                                            </p:txEl>
                                          </p:spTgt>
                                        </p:tgtEl>
                                      </p:cBhvr>
                                      <p:to x="100000" y="80000"/>
                                    </p:animScale>
                                    <p:animScale>
                                      <p:cBhvr>
                                        <p:cTn id="59" dur="166" decel="50000">
                                          <p:stCondLst>
                                            <p:cond delay="1338"/>
                                          </p:stCondLst>
                                        </p:cTn>
                                        <p:tgtEl>
                                          <p:spTgt spid="3">
                                            <p:txEl>
                                              <p:pRg st="2" end="2"/>
                                            </p:txEl>
                                          </p:spTgt>
                                        </p:tgtEl>
                                      </p:cBhvr>
                                      <p:to x="100000" y="100000"/>
                                    </p:animScale>
                                    <p:animScale>
                                      <p:cBhvr>
                                        <p:cTn id="60" dur="26">
                                          <p:stCondLst>
                                            <p:cond delay="1642"/>
                                          </p:stCondLst>
                                        </p:cTn>
                                        <p:tgtEl>
                                          <p:spTgt spid="3">
                                            <p:txEl>
                                              <p:pRg st="2" end="2"/>
                                            </p:txEl>
                                          </p:spTgt>
                                        </p:tgtEl>
                                      </p:cBhvr>
                                      <p:to x="100000" y="90000"/>
                                    </p:animScale>
                                    <p:animScale>
                                      <p:cBhvr>
                                        <p:cTn id="61" dur="166" decel="50000">
                                          <p:stCondLst>
                                            <p:cond delay="1668"/>
                                          </p:stCondLst>
                                        </p:cTn>
                                        <p:tgtEl>
                                          <p:spTgt spid="3">
                                            <p:txEl>
                                              <p:pRg st="2" end="2"/>
                                            </p:txEl>
                                          </p:spTgt>
                                        </p:tgtEl>
                                      </p:cBhvr>
                                      <p:to x="100000" y="100000"/>
                                    </p:animScale>
                                    <p:animScale>
                                      <p:cBhvr>
                                        <p:cTn id="62" dur="26">
                                          <p:stCondLst>
                                            <p:cond delay="1808"/>
                                          </p:stCondLst>
                                        </p:cTn>
                                        <p:tgtEl>
                                          <p:spTgt spid="3">
                                            <p:txEl>
                                              <p:pRg st="2" end="2"/>
                                            </p:txEl>
                                          </p:spTgt>
                                        </p:tgtEl>
                                      </p:cBhvr>
                                      <p:to x="100000" y="95000"/>
                                    </p:animScale>
                                    <p:animScale>
                                      <p:cBhvr>
                                        <p:cTn id="63" dur="166" decel="50000">
                                          <p:stCondLst>
                                            <p:cond delay="1834"/>
                                          </p:stCondLst>
                                        </p:cTn>
                                        <p:tgtEl>
                                          <p:spTgt spid="3">
                                            <p:txEl>
                                              <p:pRg st="2" end="2"/>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3">
                                            <p:txEl>
                                              <p:pRg st="3" end="3"/>
                                            </p:txEl>
                                          </p:spTgt>
                                        </p:tgtEl>
                                        <p:attrNameLst>
                                          <p:attrName>style.visibility</p:attrName>
                                        </p:attrNameLst>
                                      </p:cBhvr>
                                      <p:to>
                                        <p:strVal val="visible"/>
                                      </p:to>
                                    </p:set>
                                    <p:animEffect transition="in" filter="wipe(down)">
                                      <p:cBhvr>
                                        <p:cTn id="68" dur="580">
                                          <p:stCondLst>
                                            <p:cond delay="0"/>
                                          </p:stCondLst>
                                        </p:cTn>
                                        <p:tgtEl>
                                          <p:spTgt spid="3">
                                            <p:txEl>
                                              <p:pRg st="3" end="3"/>
                                            </p:txEl>
                                          </p:spTgt>
                                        </p:tgtEl>
                                      </p:cBhvr>
                                    </p:animEffect>
                                    <p:anim calcmode="lin" valueType="num">
                                      <p:cBhvr>
                                        <p:cTn id="69"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3">
                                            <p:txEl>
                                              <p:pRg st="3" end="3"/>
                                            </p:txEl>
                                          </p:spTgt>
                                        </p:tgtEl>
                                      </p:cBhvr>
                                      <p:to x="100000" y="60000"/>
                                    </p:animScale>
                                    <p:animScale>
                                      <p:cBhvr>
                                        <p:cTn id="75" dur="166" decel="50000">
                                          <p:stCondLst>
                                            <p:cond delay="676"/>
                                          </p:stCondLst>
                                        </p:cTn>
                                        <p:tgtEl>
                                          <p:spTgt spid="3">
                                            <p:txEl>
                                              <p:pRg st="3" end="3"/>
                                            </p:txEl>
                                          </p:spTgt>
                                        </p:tgtEl>
                                      </p:cBhvr>
                                      <p:to x="100000" y="100000"/>
                                    </p:animScale>
                                    <p:animScale>
                                      <p:cBhvr>
                                        <p:cTn id="76" dur="26">
                                          <p:stCondLst>
                                            <p:cond delay="1312"/>
                                          </p:stCondLst>
                                        </p:cTn>
                                        <p:tgtEl>
                                          <p:spTgt spid="3">
                                            <p:txEl>
                                              <p:pRg st="3" end="3"/>
                                            </p:txEl>
                                          </p:spTgt>
                                        </p:tgtEl>
                                      </p:cBhvr>
                                      <p:to x="100000" y="80000"/>
                                    </p:animScale>
                                    <p:animScale>
                                      <p:cBhvr>
                                        <p:cTn id="77" dur="166" decel="50000">
                                          <p:stCondLst>
                                            <p:cond delay="1338"/>
                                          </p:stCondLst>
                                        </p:cTn>
                                        <p:tgtEl>
                                          <p:spTgt spid="3">
                                            <p:txEl>
                                              <p:pRg st="3" end="3"/>
                                            </p:txEl>
                                          </p:spTgt>
                                        </p:tgtEl>
                                      </p:cBhvr>
                                      <p:to x="100000" y="100000"/>
                                    </p:animScale>
                                    <p:animScale>
                                      <p:cBhvr>
                                        <p:cTn id="78" dur="26">
                                          <p:stCondLst>
                                            <p:cond delay="1642"/>
                                          </p:stCondLst>
                                        </p:cTn>
                                        <p:tgtEl>
                                          <p:spTgt spid="3">
                                            <p:txEl>
                                              <p:pRg st="3" end="3"/>
                                            </p:txEl>
                                          </p:spTgt>
                                        </p:tgtEl>
                                      </p:cBhvr>
                                      <p:to x="100000" y="90000"/>
                                    </p:animScale>
                                    <p:animScale>
                                      <p:cBhvr>
                                        <p:cTn id="79" dur="166" decel="50000">
                                          <p:stCondLst>
                                            <p:cond delay="1668"/>
                                          </p:stCondLst>
                                        </p:cTn>
                                        <p:tgtEl>
                                          <p:spTgt spid="3">
                                            <p:txEl>
                                              <p:pRg st="3" end="3"/>
                                            </p:txEl>
                                          </p:spTgt>
                                        </p:tgtEl>
                                      </p:cBhvr>
                                      <p:to x="100000" y="100000"/>
                                    </p:animScale>
                                    <p:animScale>
                                      <p:cBhvr>
                                        <p:cTn id="80" dur="26">
                                          <p:stCondLst>
                                            <p:cond delay="1808"/>
                                          </p:stCondLst>
                                        </p:cTn>
                                        <p:tgtEl>
                                          <p:spTgt spid="3">
                                            <p:txEl>
                                              <p:pRg st="3" end="3"/>
                                            </p:txEl>
                                          </p:spTgt>
                                        </p:tgtEl>
                                      </p:cBhvr>
                                      <p:to x="100000" y="95000"/>
                                    </p:animScale>
                                    <p:animScale>
                                      <p:cBhvr>
                                        <p:cTn id="81" dur="166" decel="50000">
                                          <p:stCondLst>
                                            <p:cond delay="1834"/>
                                          </p:stCondLst>
                                        </p:cTn>
                                        <p:tgtEl>
                                          <p:spTgt spid="3">
                                            <p:txEl>
                                              <p:pRg st="3" end="3"/>
                                            </p:txEl>
                                          </p:spTgt>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nodeType="clickEffect">
                                  <p:stCondLst>
                                    <p:cond delay="0"/>
                                  </p:stCondLst>
                                  <p:childTnLst>
                                    <p:set>
                                      <p:cBhvr>
                                        <p:cTn id="85" dur="1" fill="hold">
                                          <p:stCondLst>
                                            <p:cond delay="0"/>
                                          </p:stCondLst>
                                        </p:cTn>
                                        <p:tgtEl>
                                          <p:spTgt spid="3074"/>
                                        </p:tgtEl>
                                        <p:attrNameLst>
                                          <p:attrName>style.visibility</p:attrName>
                                        </p:attrNameLst>
                                      </p:cBhvr>
                                      <p:to>
                                        <p:strVal val="visible"/>
                                      </p:to>
                                    </p:set>
                                    <p:animEffect transition="in" filter="wipe(down)">
                                      <p:cBhvr>
                                        <p:cTn id="86" dur="580">
                                          <p:stCondLst>
                                            <p:cond delay="0"/>
                                          </p:stCondLst>
                                        </p:cTn>
                                        <p:tgtEl>
                                          <p:spTgt spid="3074"/>
                                        </p:tgtEl>
                                      </p:cBhvr>
                                    </p:animEffect>
                                    <p:anim calcmode="lin" valueType="num">
                                      <p:cBhvr>
                                        <p:cTn id="87"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92" dur="26">
                                          <p:stCondLst>
                                            <p:cond delay="650"/>
                                          </p:stCondLst>
                                        </p:cTn>
                                        <p:tgtEl>
                                          <p:spTgt spid="3074"/>
                                        </p:tgtEl>
                                      </p:cBhvr>
                                      <p:to x="100000" y="60000"/>
                                    </p:animScale>
                                    <p:animScale>
                                      <p:cBhvr>
                                        <p:cTn id="93" dur="166" decel="50000">
                                          <p:stCondLst>
                                            <p:cond delay="676"/>
                                          </p:stCondLst>
                                        </p:cTn>
                                        <p:tgtEl>
                                          <p:spTgt spid="3074"/>
                                        </p:tgtEl>
                                      </p:cBhvr>
                                      <p:to x="100000" y="100000"/>
                                    </p:animScale>
                                    <p:animScale>
                                      <p:cBhvr>
                                        <p:cTn id="94" dur="26">
                                          <p:stCondLst>
                                            <p:cond delay="1312"/>
                                          </p:stCondLst>
                                        </p:cTn>
                                        <p:tgtEl>
                                          <p:spTgt spid="3074"/>
                                        </p:tgtEl>
                                      </p:cBhvr>
                                      <p:to x="100000" y="80000"/>
                                    </p:animScale>
                                    <p:animScale>
                                      <p:cBhvr>
                                        <p:cTn id="95" dur="166" decel="50000">
                                          <p:stCondLst>
                                            <p:cond delay="1338"/>
                                          </p:stCondLst>
                                        </p:cTn>
                                        <p:tgtEl>
                                          <p:spTgt spid="3074"/>
                                        </p:tgtEl>
                                      </p:cBhvr>
                                      <p:to x="100000" y="100000"/>
                                    </p:animScale>
                                    <p:animScale>
                                      <p:cBhvr>
                                        <p:cTn id="96" dur="26">
                                          <p:stCondLst>
                                            <p:cond delay="1642"/>
                                          </p:stCondLst>
                                        </p:cTn>
                                        <p:tgtEl>
                                          <p:spTgt spid="3074"/>
                                        </p:tgtEl>
                                      </p:cBhvr>
                                      <p:to x="100000" y="90000"/>
                                    </p:animScale>
                                    <p:animScale>
                                      <p:cBhvr>
                                        <p:cTn id="97" dur="166" decel="50000">
                                          <p:stCondLst>
                                            <p:cond delay="1668"/>
                                          </p:stCondLst>
                                        </p:cTn>
                                        <p:tgtEl>
                                          <p:spTgt spid="3074"/>
                                        </p:tgtEl>
                                      </p:cBhvr>
                                      <p:to x="100000" y="100000"/>
                                    </p:animScale>
                                    <p:animScale>
                                      <p:cBhvr>
                                        <p:cTn id="98" dur="26">
                                          <p:stCondLst>
                                            <p:cond delay="1808"/>
                                          </p:stCondLst>
                                        </p:cTn>
                                        <p:tgtEl>
                                          <p:spTgt spid="3074"/>
                                        </p:tgtEl>
                                      </p:cBhvr>
                                      <p:to x="100000" y="95000"/>
                                    </p:animScale>
                                    <p:animScale>
                                      <p:cBhvr>
                                        <p:cTn id="99"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smtClean="0"/>
              <a:t>La siguiente presentación requiere de una computadora portátil que tenga instalado el programa de </a:t>
            </a:r>
            <a:r>
              <a:rPr lang="es-MX" dirty="0" err="1" smtClean="0"/>
              <a:t>Power</a:t>
            </a:r>
            <a:r>
              <a:rPr lang="es-MX" dirty="0" smtClean="0"/>
              <a:t> </a:t>
            </a:r>
            <a:r>
              <a:rPr lang="es-MX" dirty="0" err="1" smtClean="0"/>
              <a:t>point</a:t>
            </a:r>
            <a:r>
              <a:rPr lang="es-MX" dirty="0" smtClean="0"/>
              <a:t> </a:t>
            </a:r>
            <a:r>
              <a:rPr lang="es-MX" dirty="0" smtClean="0"/>
              <a:t>2013 </a:t>
            </a:r>
            <a:r>
              <a:rPr lang="es-MX" dirty="0" smtClean="0"/>
              <a:t>o anteriores.</a:t>
            </a:r>
          </a:p>
          <a:p>
            <a:r>
              <a:rPr lang="es-MX" dirty="0" smtClean="0"/>
              <a:t>Un retroproyector.</a:t>
            </a:r>
          </a:p>
          <a:p>
            <a:r>
              <a:rPr lang="es-MX" dirty="0" smtClean="0"/>
              <a:t>Una sala de proyecciones, o un aula con cortinas o persianas que permita visualizar más claramente las diapositivas presentadas.</a:t>
            </a:r>
            <a:endParaRPr lang="en-US" dirty="0"/>
          </a:p>
        </p:txBody>
      </p:sp>
      <p:sp>
        <p:nvSpPr>
          <p:cNvPr id="3" name="Título 2"/>
          <p:cNvSpPr>
            <a:spLocks noGrp="1"/>
          </p:cNvSpPr>
          <p:nvPr>
            <p:ph type="title"/>
          </p:nvPr>
        </p:nvSpPr>
        <p:spPr/>
        <p:txBody>
          <a:bodyPr/>
          <a:lstStyle/>
          <a:p>
            <a:r>
              <a:rPr lang="es-MX" dirty="0" smtClean="0"/>
              <a:t>Requisitos técnicos</a:t>
            </a:r>
            <a:endParaRPr lang="en-US" dirty="0"/>
          </a:p>
        </p:txBody>
      </p:sp>
    </p:spTree>
    <p:extLst>
      <p:ext uri="{BB962C8B-B14F-4D97-AF65-F5344CB8AC3E}">
        <p14:creationId xmlns:p14="http://schemas.microsoft.com/office/powerpoint/2010/main" val="35223798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270660"/>
            <a:ext cx="4760165" cy="5633640"/>
          </a:xfrm>
        </p:spPr>
        <p:txBody>
          <a:bodyPr>
            <a:normAutofit/>
          </a:bodyPr>
          <a:lstStyle/>
          <a:p>
            <a:pPr algn="just" fontAlgn="base"/>
            <a:r>
              <a:rPr lang="es-MX" sz="2400" dirty="0" smtClean="0"/>
              <a:t>Es </a:t>
            </a:r>
            <a:r>
              <a:rPr lang="es-MX" sz="2400" dirty="0"/>
              <a:t>la distancia que existe entre un punto cualquiera de la superficie terrestre y el Ecuador. </a:t>
            </a:r>
            <a:endParaRPr lang="es-MX" sz="2400" dirty="0" smtClean="0"/>
          </a:p>
          <a:p>
            <a:pPr algn="just" fontAlgn="base"/>
            <a:r>
              <a:rPr lang="es-MX" sz="2400" dirty="0" smtClean="0"/>
              <a:t>Aquellos </a:t>
            </a:r>
            <a:r>
              <a:rPr lang="es-MX" sz="2400" dirty="0"/>
              <a:t>puntos que se encuentran al Norte del Ecuador tienen latitud Norte y los que se encuentran al Sur del Ecuador tienen latitud Sur. </a:t>
            </a:r>
            <a:endParaRPr lang="es-MX" sz="2400" dirty="0" smtClean="0"/>
          </a:p>
          <a:p>
            <a:pPr algn="just" fontAlgn="base"/>
            <a:r>
              <a:rPr lang="es-MX" sz="2400" dirty="0" smtClean="0"/>
              <a:t>La </a:t>
            </a:r>
            <a:r>
              <a:rPr lang="es-MX" sz="2400" dirty="0"/>
              <a:t>latitud se expresa en grados, minutos y segundos a partir de </a:t>
            </a:r>
            <a:r>
              <a:rPr lang="es-MX" sz="2400" dirty="0" err="1"/>
              <a:t>Oº</a:t>
            </a:r>
            <a:r>
              <a:rPr lang="es-MX" sz="2400" dirty="0"/>
              <a:t> en Ecuador, hasta 90º en los polos. El polo Norte tiene latitud 90º Norte, y el polo Sur tiene latitud 90º </a:t>
            </a:r>
            <a:r>
              <a:rPr lang="es-MX" sz="2400" dirty="0" smtClean="0"/>
              <a:t>S.</a:t>
            </a:r>
            <a:endParaRPr lang="es-MX" sz="2400" dirty="0"/>
          </a:p>
          <a:p>
            <a:endParaRPr lang="es-MX" dirty="0"/>
          </a:p>
        </p:txBody>
      </p:sp>
      <p:sp>
        <p:nvSpPr>
          <p:cNvPr id="2" name="Título 1"/>
          <p:cNvSpPr>
            <a:spLocks noGrp="1"/>
          </p:cNvSpPr>
          <p:nvPr>
            <p:ph type="title"/>
          </p:nvPr>
        </p:nvSpPr>
        <p:spPr/>
        <p:txBody>
          <a:bodyPr/>
          <a:lstStyle/>
          <a:p>
            <a:r>
              <a:rPr lang="es-MX" sz="4800" dirty="0" smtClean="0"/>
              <a:t>Latitud</a:t>
            </a:r>
            <a:endParaRPr lang="es-MX" sz="4800" dirty="0"/>
          </a:p>
        </p:txBody>
      </p:sp>
      <p:pic>
        <p:nvPicPr>
          <p:cNvPr id="5" name="Imagen 4"/>
          <p:cNvPicPr>
            <a:picLocks noChangeAspect="1"/>
          </p:cNvPicPr>
          <p:nvPr/>
        </p:nvPicPr>
        <p:blipFill rotWithShape="1">
          <a:blip r:embed="rId2"/>
          <a:srcRect t="1299"/>
          <a:stretch/>
        </p:blipFill>
        <p:spPr>
          <a:xfrm>
            <a:off x="5617029" y="961901"/>
            <a:ext cx="6234498" cy="5471520"/>
          </a:xfrm>
          <a:prstGeom prst="rect">
            <a:avLst/>
          </a:prstGeom>
        </p:spPr>
      </p:pic>
    </p:spTree>
    <p:extLst>
      <p:ext uri="{BB962C8B-B14F-4D97-AF65-F5344CB8AC3E}">
        <p14:creationId xmlns:p14="http://schemas.microsoft.com/office/powerpoint/2010/main" val="292653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par>
                                <p:cTn id="11" presetID="26"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par>
                                <p:cTn id="27" presetID="26" presetClass="entr" presetSubtype="0" fill="hold" grpId="0"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wipe(down)">
                                      <p:cBhvr>
                                        <p:cTn id="29" dur="580">
                                          <p:stCondLst>
                                            <p:cond delay="0"/>
                                          </p:stCondLst>
                                        </p:cTn>
                                        <p:tgtEl>
                                          <p:spTgt spid="3">
                                            <p:txEl>
                                              <p:pRg st="1" end="1"/>
                                            </p:txEl>
                                          </p:spTgt>
                                        </p:tgtEl>
                                      </p:cBhvr>
                                    </p:animEffect>
                                    <p:anim calcmode="lin" valueType="num">
                                      <p:cBhvr>
                                        <p:cTn id="30"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3">
                                            <p:txEl>
                                              <p:pRg st="1" end="1"/>
                                            </p:txEl>
                                          </p:spTgt>
                                        </p:tgtEl>
                                      </p:cBhvr>
                                      <p:to x="100000" y="60000"/>
                                    </p:animScale>
                                    <p:animScale>
                                      <p:cBhvr>
                                        <p:cTn id="36" dur="166" decel="50000">
                                          <p:stCondLst>
                                            <p:cond delay="676"/>
                                          </p:stCondLst>
                                        </p:cTn>
                                        <p:tgtEl>
                                          <p:spTgt spid="3">
                                            <p:txEl>
                                              <p:pRg st="1" end="1"/>
                                            </p:txEl>
                                          </p:spTgt>
                                        </p:tgtEl>
                                      </p:cBhvr>
                                      <p:to x="100000" y="100000"/>
                                    </p:animScale>
                                    <p:animScale>
                                      <p:cBhvr>
                                        <p:cTn id="37" dur="26">
                                          <p:stCondLst>
                                            <p:cond delay="1312"/>
                                          </p:stCondLst>
                                        </p:cTn>
                                        <p:tgtEl>
                                          <p:spTgt spid="3">
                                            <p:txEl>
                                              <p:pRg st="1" end="1"/>
                                            </p:txEl>
                                          </p:spTgt>
                                        </p:tgtEl>
                                      </p:cBhvr>
                                      <p:to x="100000" y="80000"/>
                                    </p:animScale>
                                    <p:animScale>
                                      <p:cBhvr>
                                        <p:cTn id="38" dur="166" decel="50000">
                                          <p:stCondLst>
                                            <p:cond delay="1338"/>
                                          </p:stCondLst>
                                        </p:cTn>
                                        <p:tgtEl>
                                          <p:spTgt spid="3">
                                            <p:txEl>
                                              <p:pRg st="1" end="1"/>
                                            </p:txEl>
                                          </p:spTgt>
                                        </p:tgtEl>
                                      </p:cBhvr>
                                      <p:to x="100000" y="100000"/>
                                    </p:animScale>
                                    <p:animScale>
                                      <p:cBhvr>
                                        <p:cTn id="39" dur="26">
                                          <p:stCondLst>
                                            <p:cond delay="1642"/>
                                          </p:stCondLst>
                                        </p:cTn>
                                        <p:tgtEl>
                                          <p:spTgt spid="3">
                                            <p:txEl>
                                              <p:pRg st="1" end="1"/>
                                            </p:txEl>
                                          </p:spTgt>
                                        </p:tgtEl>
                                      </p:cBhvr>
                                      <p:to x="100000" y="90000"/>
                                    </p:animScale>
                                    <p:animScale>
                                      <p:cBhvr>
                                        <p:cTn id="40" dur="166" decel="50000">
                                          <p:stCondLst>
                                            <p:cond delay="1668"/>
                                          </p:stCondLst>
                                        </p:cTn>
                                        <p:tgtEl>
                                          <p:spTgt spid="3">
                                            <p:txEl>
                                              <p:pRg st="1" end="1"/>
                                            </p:txEl>
                                          </p:spTgt>
                                        </p:tgtEl>
                                      </p:cBhvr>
                                      <p:to x="100000" y="100000"/>
                                    </p:animScale>
                                    <p:animScale>
                                      <p:cBhvr>
                                        <p:cTn id="41" dur="26">
                                          <p:stCondLst>
                                            <p:cond delay="1808"/>
                                          </p:stCondLst>
                                        </p:cTn>
                                        <p:tgtEl>
                                          <p:spTgt spid="3">
                                            <p:txEl>
                                              <p:pRg st="1" end="1"/>
                                            </p:txEl>
                                          </p:spTgt>
                                        </p:tgtEl>
                                      </p:cBhvr>
                                      <p:to x="100000" y="95000"/>
                                    </p:animScale>
                                    <p:animScale>
                                      <p:cBhvr>
                                        <p:cTn id="42" dur="166" decel="50000">
                                          <p:stCondLst>
                                            <p:cond delay="1834"/>
                                          </p:stCondLst>
                                        </p:cTn>
                                        <p:tgtEl>
                                          <p:spTgt spid="3">
                                            <p:txEl>
                                              <p:pRg st="1" end="1"/>
                                            </p:txEl>
                                          </p:spTgt>
                                        </p:tgtEl>
                                      </p:cBhvr>
                                      <p:to x="100000" y="100000"/>
                                    </p:animScale>
                                  </p:childTnLst>
                                </p:cTn>
                              </p:par>
                              <p:par>
                                <p:cTn id="43" presetID="26" presetClass="entr" presetSubtype="0" fill="hold" grpId="0" nodeType="with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wipe(down)">
                                      <p:cBhvr>
                                        <p:cTn id="45" dur="580">
                                          <p:stCondLst>
                                            <p:cond delay="0"/>
                                          </p:stCondLst>
                                        </p:cTn>
                                        <p:tgtEl>
                                          <p:spTgt spid="3">
                                            <p:txEl>
                                              <p:pRg st="2" end="2"/>
                                            </p:txEl>
                                          </p:spTgt>
                                        </p:tgtEl>
                                      </p:cBhvr>
                                    </p:animEffect>
                                    <p:anim calcmode="lin" valueType="num">
                                      <p:cBhvr>
                                        <p:cTn id="4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3">
                                            <p:txEl>
                                              <p:pRg st="2" end="2"/>
                                            </p:txEl>
                                          </p:spTgt>
                                        </p:tgtEl>
                                      </p:cBhvr>
                                      <p:to x="100000" y="60000"/>
                                    </p:animScale>
                                    <p:animScale>
                                      <p:cBhvr>
                                        <p:cTn id="52" dur="166" decel="50000">
                                          <p:stCondLst>
                                            <p:cond delay="676"/>
                                          </p:stCondLst>
                                        </p:cTn>
                                        <p:tgtEl>
                                          <p:spTgt spid="3">
                                            <p:txEl>
                                              <p:pRg st="2" end="2"/>
                                            </p:txEl>
                                          </p:spTgt>
                                        </p:tgtEl>
                                      </p:cBhvr>
                                      <p:to x="100000" y="100000"/>
                                    </p:animScale>
                                    <p:animScale>
                                      <p:cBhvr>
                                        <p:cTn id="53" dur="26">
                                          <p:stCondLst>
                                            <p:cond delay="1312"/>
                                          </p:stCondLst>
                                        </p:cTn>
                                        <p:tgtEl>
                                          <p:spTgt spid="3">
                                            <p:txEl>
                                              <p:pRg st="2" end="2"/>
                                            </p:txEl>
                                          </p:spTgt>
                                        </p:tgtEl>
                                      </p:cBhvr>
                                      <p:to x="100000" y="80000"/>
                                    </p:animScale>
                                    <p:animScale>
                                      <p:cBhvr>
                                        <p:cTn id="54" dur="166" decel="50000">
                                          <p:stCondLst>
                                            <p:cond delay="1338"/>
                                          </p:stCondLst>
                                        </p:cTn>
                                        <p:tgtEl>
                                          <p:spTgt spid="3">
                                            <p:txEl>
                                              <p:pRg st="2" end="2"/>
                                            </p:txEl>
                                          </p:spTgt>
                                        </p:tgtEl>
                                      </p:cBhvr>
                                      <p:to x="100000" y="100000"/>
                                    </p:animScale>
                                    <p:animScale>
                                      <p:cBhvr>
                                        <p:cTn id="55" dur="26">
                                          <p:stCondLst>
                                            <p:cond delay="1642"/>
                                          </p:stCondLst>
                                        </p:cTn>
                                        <p:tgtEl>
                                          <p:spTgt spid="3">
                                            <p:txEl>
                                              <p:pRg st="2" end="2"/>
                                            </p:txEl>
                                          </p:spTgt>
                                        </p:tgtEl>
                                      </p:cBhvr>
                                      <p:to x="100000" y="90000"/>
                                    </p:animScale>
                                    <p:animScale>
                                      <p:cBhvr>
                                        <p:cTn id="56" dur="166" decel="50000">
                                          <p:stCondLst>
                                            <p:cond delay="1668"/>
                                          </p:stCondLst>
                                        </p:cTn>
                                        <p:tgtEl>
                                          <p:spTgt spid="3">
                                            <p:txEl>
                                              <p:pRg st="2" end="2"/>
                                            </p:txEl>
                                          </p:spTgt>
                                        </p:tgtEl>
                                      </p:cBhvr>
                                      <p:to x="100000" y="100000"/>
                                    </p:animScale>
                                    <p:animScale>
                                      <p:cBhvr>
                                        <p:cTn id="57" dur="26">
                                          <p:stCondLst>
                                            <p:cond delay="1808"/>
                                          </p:stCondLst>
                                        </p:cTn>
                                        <p:tgtEl>
                                          <p:spTgt spid="3">
                                            <p:txEl>
                                              <p:pRg st="2" end="2"/>
                                            </p:txEl>
                                          </p:spTgt>
                                        </p:tgtEl>
                                      </p:cBhvr>
                                      <p:to x="100000" y="95000"/>
                                    </p:animScale>
                                    <p:animScale>
                                      <p:cBhvr>
                                        <p:cTn id="58" dur="166" decel="50000">
                                          <p:stCondLst>
                                            <p:cond delay="1834"/>
                                          </p:stCondLst>
                                        </p:cTn>
                                        <p:tgtEl>
                                          <p:spTgt spid="3">
                                            <p:txEl>
                                              <p:pRg st="2" end="2"/>
                                            </p:txEl>
                                          </p:spTgt>
                                        </p:tgtEl>
                                      </p:cBhvr>
                                      <p:to x="100000" y="100000"/>
                                    </p:animScale>
                                  </p:childTnLst>
                                </p:cTn>
                              </p:par>
                              <p:par>
                                <p:cTn id="59" presetID="42"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1000"/>
                                        <p:tgtEl>
                                          <p:spTgt spid="5"/>
                                        </p:tgtEl>
                                      </p:cBhvr>
                                    </p:animEffect>
                                    <p:anim calcmode="lin" valueType="num">
                                      <p:cBhvr>
                                        <p:cTn id="62" dur="1000" fill="hold"/>
                                        <p:tgtEl>
                                          <p:spTgt spid="5"/>
                                        </p:tgtEl>
                                        <p:attrNameLst>
                                          <p:attrName>ppt_x</p:attrName>
                                        </p:attrNameLst>
                                      </p:cBhvr>
                                      <p:tavLst>
                                        <p:tav tm="0">
                                          <p:val>
                                            <p:strVal val="#ppt_x"/>
                                          </p:val>
                                        </p:tav>
                                        <p:tav tm="100000">
                                          <p:val>
                                            <p:strVal val="#ppt_x"/>
                                          </p:val>
                                        </p:tav>
                                      </p:tavLst>
                                    </p:anim>
                                    <p:anim calcmode="lin" valueType="num">
                                      <p:cBhvr>
                                        <p:cTn id="6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21433" y="1307939"/>
            <a:ext cx="4986521" cy="5023413"/>
          </a:xfrm>
        </p:spPr>
        <p:txBody>
          <a:bodyPr>
            <a:normAutofit/>
          </a:bodyPr>
          <a:lstStyle/>
          <a:p>
            <a:pPr algn="just" fontAlgn="base"/>
            <a:r>
              <a:rPr lang="es-MX" sz="2400" dirty="0" smtClean="0"/>
              <a:t>Son </a:t>
            </a:r>
            <a:r>
              <a:rPr lang="es-MX" sz="2400" dirty="0"/>
              <a:t>semicírculos perpendiculares al Ecuador que unen los polos de Norte a Sur y dividen a la Tierra en </a:t>
            </a:r>
            <a:r>
              <a:rPr lang="es-MX" sz="2400" b="1" dirty="0"/>
              <a:t>dos hemisferios</a:t>
            </a:r>
            <a:r>
              <a:rPr lang="es-MX" sz="2400" dirty="0"/>
              <a:t>: </a:t>
            </a:r>
            <a:r>
              <a:rPr lang="es-MX" sz="2400" b="1" dirty="0"/>
              <a:t>oriental y occidental</a:t>
            </a:r>
            <a:r>
              <a:rPr lang="es-MX" sz="2400" dirty="0"/>
              <a:t>. </a:t>
            </a:r>
            <a:endParaRPr lang="es-MX" sz="2400" dirty="0" smtClean="0"/>
          </a:p>
          <a:p>
            <a:pPr algn="just" fontAlgn="base"/>
            <a:r>
              <a:rPr lang="es-MX" sz="2400" dirty="0" smtClean="0"/>
              <a:t>Tienen </a:t>
            </a:r>
            <a:r>
              <a:rPr lang="es-MX" sz="2400" dirty="0"/>
              <a:t>valores que van desde el </a:t>
            </a:r>
            <a:r>
              <a:rPr lang="es-MX" sz="2400" dirty="0" err="1"/>
              <a:t>Oº</a:t>
            </a:r>
            <a:r>
              <a:rPr lang="es-MX" sz="2400" dirty="0"/>
              <a:t> (en el meridiano de Greenwich) hasta 180º (en su antimeridiano). </a:t>
            </a:r>
            <a:endParaRPr lang="es-MX" sz="2400" dirty="0" smtClean="0"/>
          </a:p>
          <a:p>
            <a:pPr algn="just" fontAlgn="base"/>
            <a:r>
              <a:rPr lang="es-MX" sz="2400" dirty="0" smtClean="0"/>
              <a:t>A </a:t>
            </a:r>
            <a:r>
              <a:rPr lang="es-MX" sz="2400" dirty="0"/>
              <a:t>partir del meridiano </a:t>
            </a:r>
            <a:r>
              <a:rPr lang="es-MX" sz="2400" dirty="0" err="1"/>
              <a:t>Oº</a:t>
            </a:r>
            <a:r>
              <a:rPr lang="es-MX" sz="2400" dirty="0"/>
              <a:t> se mide la longitud geográfica.</a:t>
            </a:r>
          </a:p>
          <a:p>
            <a:endParaRPr lang="es-MX" dirty="0"/>
          </a:p>
        </p:txBody>
      </p:sp>
      <p:sp>
        <p:nvSpPr>
          <p:cNvPr id="2" name="Título 1"/>
          <p:cNvSpPr>
            <a:spLocks noGrp="1"/>
          </p:cNvSpPr>
          <p:nvPr>
            <p:ph type="title"/>
          </p:nvPr>
        </p:nvSpPr>
        <p:spPr>
          <a:xfrm>
            <a:off x="801288" y="497711"/>
            <a:ext cx="10571998" cy="810228"/>
          </a:xfrm>
        </p:spPr>
        <p:txBody>
          <a:bodyPr>
            <a:normAutofit fontScale="90000"/>
          </a:bodyPr>
          <a:lstStyle/>
          <a:p>
            <a:r>
              <a:rPr lang="es-MX" sz="4400" dirty="0" smtClean="0"/>
              <a:t/>
            </a:r>
            <a:br>
              <a:rPr lang="es-MX" sz="4400" dirty="0" smtClean="0"/>
            </a:br>
            <a:r>
              <a:rPr lang="es-MX" sz="4400" dirty="0"/>
              <a:t/>
            </a:r>
            <a:br>
              <a:rPr lang="es-MX" sz="4400" dirty="0"/>
            </a:br>
            <a:r>
              <a:rPr lang="es-MX" sz="4400" dirty="0" smtClean="0"/>
              <a:t/>
            </a:r>
            <a:br>
              <a:rPr lang="es-MX" sz="4400" dirty="0" smtClean="0"/>
            </a:br>
            <a:r>
              <a:rPr lang="es-MX" sz="4400" dirty="0"/>
              <a:t/>
            </a:r>
            <a:br>
              <a:rPr lang="es-MX" sz="4400" dirty="0"/>
            </a:br>
            <a:r>
              <a:rPr lang="es-MX" sz="4400" dirty="0" smtClean="0"/>
              <a:t/>
            </a:r>
            <a:br>
              <a:rPr lang="es-MX" sz="4400" dirty="0" smtClean="0"/>
            </a:br>
            <a:r>
              <a:rPr lang="es-MX" sz="4400" dirty="0" smtClean="0"/>
              <a:t/>
            </a:r>
            <a:br>
              <a:rPr lang="es-MX" sz="4400" dirty="0" smtClean="0"/>
            </a:br>
            <a:r>
              <a:rPr lang="es-MX" sz="4400" dirty="0" smtClean="0"/>
              <a:t>Meridianos</a:t>
            </a:r>
            <a:r>
              <a:rPr lang="es-MX" sz="4400" dirty="0"/>
              <a:t/>
            </a:r>
            <a:br>
              <a:rPr lang="es-MX" sz="4400" dirty="0"/>
            </a:br>
            <a:r>
              <a:rPr lang="es-MX" sz="4400" dirty="0" smtClean="0"/>
              <a:t/>
            </a:r>
            <a:br>
              <a:rPr lang="es-MX" sz="4400" dirty="0" smtClean="0"/>
            </a:br>
            <a:r>
              <a:rPr lang="es-MX" sz="4400" dirty="0"/>
              <a:t/>
            </a:r>
            <a:br>
              <a:rPr lang="es-MX" sz="4400" dirty="0"/>
            </a:br>
            <a:r>
              <a:rPr lang="es-MX" sz="4400" dirty="0" smtClean="0"/>
              <a:t/>
            </a:r>
            <a:br>
              <a:rPr lang="es-MX" sz="4400" dirty="0" smtClean="0"/>
            </a:br>
            <a:r>
              <a:rPr lang="es-MX" sz="4400" dirty="0"/>
              <a:t/>
            </a:r>
            <a:br>
              <a:rPr lang="es-MX" sz="4400" dirty="0"/>
            </a:br>
            <a:r>
              <a:rPr lang="es-MX" sz="4400" dirty="0" smtClean="0"/>
              <a:t/>
            </a:r>
            <a:br>
              <a:rPr lang="es-MX" sz="4400" dirty="0" smtClean="0"/>
            </a:br>
            <a:r>
              <a:rPr lang="es-MX" sz="4400" dirty="0"/>
              <a:t/>
            </a:r>
            <a:br>
              <a:rPr lang="es-MX" sz="4400" dirty="0"/>
            </a:br>
            <a:r>
              <a:rPr lang="es-MX" sz="4400" dirty="0" smtClean="0"/>
              <a:t>LOS MERIDIANOS</a:t>
            </a:r>
            <a:endParaRPr lang="es-MX" sz="4400" dirty="0"/>
          </a:p>
        </p:txBody>
      </p:sp>
      <p:sp>
        <p:nvSpPr>
          <p:cNvPr id="4" name="AutoShape 4" descr="Resultado de imagen para MERIDI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Resultado de imagen para MERIDIAN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4" name="Picture 8"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104355"/>
            <a:ext cx="6078970" cy="5385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456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85631" y="1365663"/>
            <a:ext cx="4905290" cy="4747474"/>
          </a:xfrm>
        </p:spPr>
        <p:txBody>
          <a:bodyPr>
            <a:noAutofit/>
          </a:bodyPr>
          <a:lstStyle/>
          <a:p>
            <a:pPr algn="just" fontAlgn="base"/>
            <a:r>
              <a:rPr lang="es-MX" sz="2400" dirty="0" smtClean="0"/>
              <a:t>Por </a:t>
            </a:r>
            <a:r>
              <a:rPr lang="es-MX" sz="2400" dirty="0"/>
              <a:t>convención internacional, el meridiano que pasa por el Real Observatorio Astronómico de Greenwich (en Londres, capital de Inglaterra) se eligió como longitud </a:t>
            </a:r>
            <a:r>
              <a:rPr lang="es-MX" sz="2400" dirty="0" err="1"/>
              <a:t>Oº</a:t>
            </a:r>
            <a:r>
              <a:rPr lang="es-MX" sz="2400" dirty="0"/>
              <a:t>. Ahora el observatorio es un museo y existe una banda de metal que señala el meridiano. Los turistas se fotografían a menudo, con un pie en el hemisferio Este y otro en el Oeste de la Tierra.</a:t>
            </a:r>
          </a:p>
          <a:p>
            <a:endParaRPr lang="es-MX" sz="3600" dirty="0"/>
          </a:p>
        </p:txBody>
      </p:sp>
      <p:sp>
        <p:nvSpPr>
          <p:cNvPr id="2" name="Título 1"/>
          <p:cNvSpPr>
            <a:spLocks noGrp="1"/>
          </p:cNvSpPr>
          <p:nvPr>
            <p:ph type="title"/>
          </p:nvPr>
        </p:nvSpPr>
        <p:spPr/>
        <p:txBody>
          <a:bodyPr/>
          <a:lstStyle/>
          <a:p>
            <a:r>
              <a:rPr lang="es-MX" sz="4800" dirty="0"/>
              <a:t>El meridiano de </a:t>
            </a:r>
            <a:r>
              <a:rPr lang="es-MX" sz="4800" dirty="0" smtClean="0"/>
              <a:t>Greenwich</a:t>
            </a:r>
            <a:endParaRPr lang="es-MX" sz="4800" dirty="0"/>
          </a:p>
        </p:txBody>
      </p:sp>
      <p:pic>
        <p:nvPicPr>
          <p:cNvPr id="4" name="Imagen 3"/>
          <p:cNvPicPr>
            <a:picLocks noChangeAspect="1"/>
          </p:cNvPicPr>
          <p:nvPr/>
        </p:nvPicPr>
        <p:blipFill>
          <a:blip r:embed="rId2"/>
          <a:stretch>
            <a:fillRect/>
          </a:stretch>
        </p:blipFill>
        <p:spPr>
          <a:xfrm>
            <a:off x="609600" y="1583302"/>
            <a:ext cx="6376031" cy="4612962"/>
          </a:xfrm>
          <a:prstGeom prst="rect">
            <a:avLst/>
          </a:prstGeom>
        </p:spPr>
      </p:pic>
    </p:spTree>
    <p:extLst>
      <p:ext uri="{BB962C8B-B14F-4D97-AF65-F5344CB8AC3E}">
        <p14:creationId xmlns:p14="http://schemas.microsoft.com/office/powerpoint/2010/main" val="193381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390" y="1677225"/>
            <a:ext cx="5285100" cy="4735450"/>
          </a:xfrm>
        </p:spPr>
        <p:txBody>
          <a:bodyPr anchor="b">
            <a:normAutofit lnSpcReduction="10000"/>
          </a:bodyPr>
          <a:lstStyle/>
          <a:p>
            <a:pPr algn="just" fontAlgn="base"/>
            <a:r>
              <a:rPr lang="es-MX" sz="2400" dirty="0" smtClean="0"/>
              <a:t>Es </a:t>
            </a:r>
            <a:r>
              <a:rPr lang="es-MX" sz="2400" dirty="0"/>
              <a:t>la distancia que existe entre un punto cualquiera de la superficie terrestre y el meridiano de Greenwich. Se mide sobre el paralelo que pasa por dicho punto. Aquellos puntos que se encuentran al Oriente del meridiano de Greenwich tienen longitud Oeste. La longitud se expresa en grados, minutos y segundos a partir de </a:t>
            </a:r>
            <a:r>
              <a:rPr lang="es-MX" sz="2400" dirty="0" err="1"/>
              <a:t>Oº</a:t>
            </a:r>
            <a:r>
              <a:rPr lang="es-MX" sz="2400" dirty="0"/>
              <a:t> (en el meridiano de Greenwich) hasta 180º, hacia el Este como hacia el Oeste. Los polos no tienen longitud.</a:t>
            </a:r>
          </a:p>
          <a:p>
            <a:pPr marL="0" indent="0">
              <a:buNone/>
            </a:pPr>
            <a:endParaRPr lang="es-MX" sz="2000" dirty="0"/>
          </a:p>
        </p:txBody>
      </p:sp>
      <p:sp>
        <p:nvSpPr>
          <p:cNvPr id="2" name="Título 1"/>
          <p:cNvSpPr>
            <a:spLocks noGrp="1"/>
          </p:cNvSpPr>
          <p:nvPr>
            <p:ph type="title"/>
          </p:nvPr>
        </p:nvSpPr>
        <p:spPr/>
        <p:txBody>
          <a:bodyPr/>
          <a:lstStyle/>
          <a:p>
            <a:r>
              <a:rPr lang="es-MX" sz="4800" dirty="0" smtClean="0"/>
              <a:t>Longitud</a:t>
            </a:r>
            <a:endParaRPr lang="es-MX" sz="4800" dirty="0"/>
          </a:p>
        </p:txBody>
      </p:sp>
      <p:pic>
        <p:nvPicPr>
          <p:cNvPr id="4" name="Imagen 3"/>
          <p:cNvPicPr>
            <a:picLocks noChangeAspect="1"/>
          </p:cNvPicPr>
          <p:nvPr/>
        </p:nvPicPr>
        <p:blipFill rotWithShape="1">
          <a:blip r:embed="rId2"/>
          <a:srcRect t="2727" b="1451"/>
          <a:stretch/>
        </p:blipFill>
        <p:spPr>
          <a:xfrm>
            <a:off x="5973287" y="1021278"/>
            <a:ext cx="5686601" cy="5510151"/>
          </a:xfrm>
          <a:prstGeom prst="rect">
            <a:avLst/>
          </a:prstGeom>
        </p:spPr>
      </p:pic>
    </p:spTree>
    <p:extLst>
      <p:ext uri="{BB962C8B-B14F-4D97-AF65-F5344CB8AC3E}">
        <p14:creationId xmlns:p14="http://schemas.microsoft.com/office/powerpoint/2010/main" val="208828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80">
                                          <p:stCondLst>
                                            <p:cond delay="0"/>
                                          </p:stCondLst>
                                        </p:cTn>
                                        <p:tgtEl>
                                          <p:spTgt spid="3">
                                            <p:txEl>
                                              <p:pRg st="0" end="0"/>
                                            </p:txEl>
                                          </p:spTgt>
                                        </p:tgtEl>
                                      </p:cBhvr>
                                    </p:animEffect>
                                    <p:anim calcmode="lin" valueType="num">
                                      <p:cBhvr>
                                        <p:cTn id="1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xEl>
                                              <p:pRg st="0" end="0"/>
                                            </p:txEl>
                                          </p:spTgt>
                                        </p:tgtEl>
                                      </p:cBhvr>
                                      <p:to x="100000" y="60000"/>
                                    </p:animScale>
                                    <p:animScale>
                                      <p:cBhvr>
                                        <p:cTn id="22" dur="166" decel="50000">
                                          <p:stCondLst>
                                            <p:cond delay="676"/>
                                          </p:stCondLst>
                                        </p:cTn>
                                        <p:tgtEl>
                                          <p:spTgt spid="3">
                                            <p:txEl>
                                              <p:pRg st="0" end="0"/>
                                            </p:txEl>
                                          </p:spTgt>
                                        </p:tgtEl>
                                      </p:cBhvr>
                                      <p:to x="100000" y="100000"/>
                                    </p:animScale>
                                    <p:animScale>
                                      <p:cBhvr>
                                        <p:cTn id="23" dur="26">
                                          <p:stCondLst>
                                            <p:cond delay="1312"/>
                                          </p:stCondLst>
                                        </p:cTn>
                                        <p:tgtEl>
                                          <p:spTgt spid="3">
                                            <p:txEl>
                                              <p:pRg st="0" end="0"/>
                                            </p:txEl>
                                          </p:spTgt>
                                        </p:tgtEl>
                                      </p:cBhvr>
                                      <p:to x="100000" y="80000"/>
                                    </p:animScale>
                                    <p:animScale>
                                      <p:cBhvr>
                                        <p:cTn id="24" dur="166" decel="50000">
                                          <p:stCondLst>
                                            <p:cond delay="1338"/>
                                          </p:stCondLst>
                                        </p:cTn>
                                        <p:tgtEl>
                                          <p:spTgt spid="3">
                                            <p:txEl>
                                              <p:pRg st="0" end="0"/>
                                            </p:txEl>
                                          </p:spTgt>
                                        </p:tgtEl>
                                      </p:cBhvr>
                                      <p:to x="100000" y="100000"/>
                                    </p:animScale>
                                    <p:animScale>
                                      <p:cBhvr>
                                        <p:cTn id="25" dur="26">
                                          <p:stCondLst>
                                            <p:cond delay="1642"/>
                                          </p:stCondLst>
                                        </p:cTn>
                                        <p:tgtEl>
                                          <p:spTgt spid="3">
                                            <p:txEl>
                                              <p:pRg st="0" end="0"/>
                                            </p:txEl>
                                          </p:spTgt>
                                        </p:tgtEl>
                                      </p:cBhvr>
                                      <p:to x="100000" y="90000"/>
                                    </p:animScale>
                                    <p:animScale>
                                      <p:cBhvr>
                                        <p:cTn id="26" dur="166" decel="50000">
                                          <p:stCondLst>
                                            <p:cond delay="1668"/>
                                          </p:stCondLst>
                                        </p:cTn>
                                        <p:tgtEl>
                                          <p:spTgt spid="3">
                                            <p:txEl>
                                              <p:pRg st="0" end="0"/>
                                            </p:txEl>
                                          </p:spTgt>
                                        </p:tgtEl>
                                      </p:cBhvr>
                                      <p:to x="100000" y="100000"/>
                                    </p:animScale>
                                    <p:animScale>
                                      <p:cBhvr>
                                        <p:cTn id="27" dur="26">
                                          <p:stCondLst>
                                            <p:cond delay="1808"/>
                                          </p:stCondLst>
                                        </p:cTn>
                                        <p:tgtEl>
                                          <p:spTgt spid="3">
                                            <p:txEl>
                                              <p:pRg st="0" end="0"/>
                                            </p:txEl>
                                          </p:spTgt>
                                        </p:tgtEl>
                                      </p:cBhvr>
                                      <p:to x="100000" y="95000"/>
                                    </p:animScale>
                                    <p:animScale>
                                      <p:cBhvr>
                                        <p:cTn id="28" dur="166" decel="50000">
                                          <p:stCondLst>
                                            <p:cond delay="1834"/>
                                          </p:stCondLst>
                                        </p:cTn>
                                        <p:tgtEl>
                                          <p:spTgt spid="3">
                                            <p:txEl>
                                              <p:pRg st="0" end="0"/>
                                            </p:txEl>
                                          </p:spTgt>
                                        </p:tgtEl>
                                      </p:cBhvr>
                                      <p:to x="100000" y="100000"/>
                                    </p:animScale>
                                  </p:childTnLst>
                                </p:cTn>
                              </p:par>
                              <p:par>
                                <p:cTn id="29" presetID="2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056903" y="1721922"/>
            <a:ext cx="9812977" cy="3758540"/>
          </a:xfrm>
        </p:spPr>
        <p:txBody>
          <a:bodyPr/>
          <a:lstStyle/>
          <a:p>
            <a:r>
              <a:rPr lang="es-MX" dirty="0" smtClean="0"/>
              <a:t>Calcula las coordenadas geográficas de los puntos señalados en el siguiente mapa:</a:t>
            </a:r>
            <a:endParaRPr lang="es-MX" dirty="0"/>
          </a:p>
        </p:txBody>
      </p:sp>
      <p:sp>
        <p:nvSpPr>
          <p:cNvPr id="3" name="Título 2"/>
          <p:cNvSpPr>
            <a:spLocks noGrp="1"/>
          </p:cNvSpPr>
          <p:nvPr>
            <p:ph type="title"/>
          </p:nvPr>
        </p:nvSpPr>
        <p:spPr/>
        <p:txBody>
          <a:bodyPr/>
          <a:lstStyle/>
          <a:p>
            <a:r>
              <a:rPr lang="es-MX" dirty="0" smtClean="0"/>
              <a:t>Ejercicio 1</a:t>
            </a:r>
            <a:endParaRPr lang="es-MX" dirty="0"/>
          </a:p>
        </p:txBody>
      </p:sp>
    </p:spTree>
    <p:extLst>
      <p:ext uri="{BB962C8B-B14F-4D97-AF65-F5344CB8AC3E}">
        <p14:creationId xmlns:p14="http://schemas.microsoft.com/office/powerpoint/2010/main" val="35818422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paralelos y meridianos en un planisferi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77814" y="-11001"/>
            <a:ext cx="9636369" cy="686900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endParaRPr lang="es-MX"/>
          </a:p>
        </p:txBody>
      </p:sp>
      <p:sp>
        <p:nvSpPr>
          <p:cNvPr id="5" name="Estrella de 7 puntas 4"/>
          <p:cNvSpPr/>
          <p:nvPr/>
        </p:nvSpPr>
        <p:spPr>
          <a:xfrm flipH="1">
            <a:off x="9537895" y="2644726"/>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7" name="Estrella de 7 puntas 6"/>
          <p:cNvSpPr/>
          <p:nvPr/>
        </p:nvSpPr>
        <p:spPr>
          <a:xfrm flipH="1">
            <a:off x="6299982" y="1742184"/>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8" name="Estrella de 7 puntas 7"/>
          <p:cNvSpPr/>
          <p:nvPr/>
        </p:nvSpPr>
        <p:spPr>
          <a:xfrm flipH="1">
            <a:off x="7380849" y="3212868"/>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9" name="Estrella de 7 puntas 8"/>
          <p:cNvSpPr/>
          <p:nvPr/>
        </p:nvSpPr>
        <p:spPr>
          <a:xfrm flipH="1">
            <a:off x="3076135" y="3212868"/>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0" name="Estrella de 7 puntas 9"/>
          <p:cNvSpPr/>
          <p:nvPr/>
        </p:nvSpPr>
        <p:spPr>
          <a:xfrm flipH="1">
            <a:off x="4126523" y="4900246"/>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1" name="Estrella de 7 puntas 10"/>
          <p:cNvSpPr/>
          <p:nvPr/>
        </p:nvSpPr>
        <p:spPr>
          <a:xfrm flipH="1">
            <a:off x="8975188" y="4290647"/>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2" name="Estrella de 7 puntas 11"/>
          <p:cNvSpPr/>
          <p:nvPr/>
        </p:nvSpPr>
        <p:spPr>
          <a:xfrm flipH="1">
            <a:off x="2032784" y="1742184"/>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3" name="Estrella de 7 puntas 12"/>
          <p:cNvSpPr/>
          <p:nvPr/>
        </p:nvSpPr>
        <p:spPr>
          <a:xfrm flipH="1">
            <a:off x="4670474" y="3736890"/>
            <a:ext cx="309490" cy="267286"/>
          </a:xfrm>
          <a:prstGeom prst="star7">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57237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6837" y="1376466"/>
            <a:ext cx="10554574" cy="3636511"/>
          </a:xfrm>
        </p:spPr>
        <p:txBody>
          <a:bodyPr>
            <a:noAutofit/>
          </a:bodyPr>
          <a:lstStyle/>
          <a:p>
            <a:pPr marL="0" indent="0">
              <a:buNone/>
            </a:pPr>
            <a:r>
              <a:rPr lang="es-MX" sz="2800" dirty="0" smtClean="0"/>
              <a:t>Un </a:t>
            </a:r>
            <a:r>
              <a:rPr lang="es-MX" sz="2800" dirty="0"/>
              <a:t>barco A se encuentra en altamar a 100 millas náuticas en línea recta hacia el norte del barco B. De repente reciben un mensaje de auxilio de un tercer barco C el cual ignora la distancia a la que se </a:t>
            </a:r>
            <a:r>
              <a:rPr lang="es-MX" sz="2800" dirty="0" smtClean="0"/>
              <a:t>encuentra de </a:t>
            </a:r>
            <a:r>
              <a:rPr lang="es-MX" sz="2800" dirty="0"/>
              <a:t>los dos primeros barcos, </a:t>
            </a:r>
            <a:r>
              <a:rPr lang="es-MX" dirty="0"/>
              <a:t>pero</a:t>
            </a:r>
            <a:r>
              <a:rPr lang="es-MX" sz="2800" dirty="0"/>
              <a:t> dice que se encuentra en una dirección de 45° sureste del barco A y en un dirección de 32°noreste del barco B.</a:t>
            </a:r>
          </a:p>
          <a:p>
            <a:r>
              <a:rPr lang="es-MX" sz="2800" dirty="0" smtClean="0"/>
              <a:t>¿A </a:t>
            </a:r>
            <a:r>
              <a:rPr lang="es-MX" sz="2800" dirty="0"/>
              <a:t>que distancia se encuentra del barco A y del barco B?</a:t>
            </a:r>
          </a:p>
          <a:p>
            <a:r>
              <a:rPr lang="es-MX" sz="2800" dirty="0"/>
              <a:t>¿Cuál es el barco más cercano para ir en su auxilio</a:t>
            </a:r>
            <a:r>
              <a:rPr lang="es-MX" sz="2800" dirty="0" smtClean="0"/>
              <a:t>?</a:t>
            </a:r>
          </a:p>
          <a:p>
            <a:endParaRPr lang="es-MX" sz="2800" dirty="0"/>
          </a:p>
          <a:p>
            <a:endParaRPr lang="es-MX" sz="2800" dirty="0" smtClean="0"/>
          </a:p>
          <a:p>
            <a:pPr algn="r"/>
            <a:r>
              <a:rPr lang="es-MX" sz="2800" b="1" dirty="0"/>
              <a:t>Factor de escala: 20 millas = a 1 cm</a:t>
            </a:r>
          </a:p>
          <a:p>
            <a:endParaRPr lang="es-MX" sz="2800" dirty="0"/>
          </a:p>
        </p:txBody>
      </p:sp>
      <p:sp>
        <p:nvSpPr>
          <p:cNvPr id="2" name="Título 1"/>
          <p:cNvSpPr>
            <a:spLocks noGrp="1"/>
          </p:cNvSpPr>
          <p:nvPr>
            <p:ph type="title"/>
          </p:nvPr>
        </p:nvSpPr>
        <p:spPr/>
        <p:txBody>
          <a:bodyPr/>
          <a:lstStyle/>
          <a:p>
            <a:r>
              <a:rPr lang="es-MX" dirty="0" smtClean="0"/>
              <a:t>Ejercicio 2</a:t>
            </a:r>
            <a:endParaRPr lang="es-MX" dirty="0"/>
          </a:p>
        </p:txBody>
      </p:sp>
    </p:spTree>
    <p:extLst>
      <p:ext uri="{BB962C8B-B14F-4D97-AF65-F5344CB8AC3E}">
        <p14:creationId xmlns:p14="http://schemas.microsoft.com/office/powerpoint/2010/main" val="19260719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1839" y="1366720"/>
            <a:ext cx="11373288" cy="3636511"/>
          </a:xfrm>
        </p:spPr>
        <p:txBody>
          <a:bodyPr>
            <a:noAutofit/>
          </a:bodyPr>
          <a:lstStyle/>
          <a:p>
            <a:pPr marL="0" indent="0">
              <a:buNone/>
            </a:pPr>
            <a:r>
              <a:rPr lang="es-MX" dirty="0" smtClean="0"/>
              <a:t>Siendo </a:t>
            </a:r>
            <a:r>
              <a:rPr lang="es-MX" dirty="0"/>
              <a:t>las 11:00 p:m y en medio de una tormenta. Un piloto de un avión comercial, reporta a la torre de control más cercana que ha sufrido una avería en uno de los motores de la nave y el avión </a:t>
            </a:r>
            <a:r>
              <a:rPr lang="es-MX" dirty="0" smtClean="0"/>
              <a:t>está cayendo</a:t>
            </a:r>
            <a:r>
              <a:rPr lang="es-MX" dirty="0"/>
              <a:t>. Este es el texto de ese mensaje:</a:t>
            </a:r>
          </a:p>
          <a:p>
            <a:pPr marL="0" indent="0">
              <a:buNone/>
            </a:pPr>
            <a:r>
              <a:rPr lang="es-MX" dirty="0"/>
              <a:t>-torre de control tengo problemas con el motor 1 y tengo que tratar de aterrizar forzosamente</a:t>
            </a:r>
          </a:p>
          <a:p>
            <a:pPr marL="0" indent="0">
              <a:buNone/>
            </a:pPr>
            <a:r>
              <a:rPr lang="es-MX" dirty="0"/>
              <a:t>---cuál es su posición?</a:t>
            </a:r>
          </a:p>
          <a:p>
            <a:pPr marL="0" indent="0">
              <a:buNone/>
            </a:pPr>
            <a:r>
              <a:rPr lang="es-MX" dirty="0"/>
              <a:t>-La posición del avión es la siguiente; </a:t>
            </a:r>
            <a:r>
              <a:rPr lang="es-MX" dirty="0" err="1" smtClean="0"/>
              <a:t>lat</a:t>
            </a:r>
            <a:r>
              <a:rPr lang="es-MX" dirty="0" smtClean="0"/>
              <a:t> 25°sur- </a:t>
            </a:r>
            <a:r>
              <a:rPr lang="es-MX" dirty="0" err="1" smtClean="0"/>
              <a:t>long</a:t>
            </a:r>
            <a:r>
              <a:rPr lang="es-MX" dirty="0" smtClean="0"/>
              <a:t> </a:t>
            </a:r>
            <a:r>
              <a:rPr lang="es-MX" dirty="0"/>
              <a:t>45°oeste</a:t>
            </a:r>
          </a:p>
          <a:p>
            <a:pPr marL="0" indent="0">
              <a:buNone/>
            </a:pPr>
            <a:r>
              <a:rPr lang="es-MX" dirty="0"/>
              <a:t>---puede ver si hay una pista de aterrizaje o alguna señal</a:t>
            </a:r>
          </a:p>
          <a:p>
            <a:pPr marL="0" indent="0">
              <a:buNone/>
            </a:pPr>
            <a:r>
              <a:rPr lang="es-MX" dirty="0"/>
              <a:t>-no veo nada la tormenta lo impide y es de noche</a:t>
            </a:r>
          </a:p>
          <a:p>
            <a:pPr marL="0" indent="0">
              <a:buNone/>
            </a:pPr>
            <a:endParaRPr lang="es-MX" dirty="0"/>
          </a:p>
          <a:p>
            <a:pPr marL="0" indent="0">
              <a:buNone/>
            </a:pPr>
            <a:r>
              <a:rPr lang="es-MX" dirty="0" smtClean="0"/>
              <a:t>Se </a:t>
            </a:r>
            <a:r>
              <a:rPr lang="es-MX" dirty="0"/>
              <a:t>corta la comunicación………………….</a:t>
            </a:r>
          </a:p>
          <a:p>
            <a:r>
              <a:rPr lang="es-MX" dirty="0"/>
              <a:t>PREGUNTAS ¿Cerca de que ciudad importante va a caer el avión? ¿</a:t>
            </a:r>
            <a:r>
              <a:rPr lang="es-MX" dirty="0" smtClean="0"/>
              <a:t>Qué tipo </a:t>
            </a:r>
            <a:r>
              <a:rPr lang="es-MX" dirty="0"/>
              <a:t>de rescate se tiene que mandar a salvar a los posibles sobrevivientes? ¿</a:t>
            </a:r>
            <a:r>
              <a:rPr lang="es-MX" dirty="0" smtClean="0"/>
              <a:t>Qué dirección </a:t>
            </a:r>
            <a:r>
              <a:rPr lang="es-MX" dirty="0"/>
              <a:t>y a que distancia se pueden localizar los restos de la nave?</a:t>
            </a:r>
          </a:p>
        </p:txBody>
      </p:sp>
      <p:sp>
        <p:nvSpPr>
          <p:cNvPr id="2" name="Título 1"/>
          <p:cNvSpPr>
            <a:spLocks noGrp="1"/>
          </p:cNvSpPr>
          <p:nvPr>
            <p:ph type="title"/>
          </p:nvPr>
        </p:nvSpPr>
        <p:spPr/>
        <p:txBody>
          <a:bodyPr/>
          <a:lstStyle/>
          <a:p>
            <a:r>
              <a:rPr lang="es-MX" dirty="0" smtClean="0"/>
              <a:t>Ejercicio 3</a:t>
            </a:r>
            <a:endParaRPr lang="es-MX" dirty="0"/>
          </a:p>
        </p:txBody>
      </p:sp>
    </p:spTree>
    <p:extLst>
      <p:ext uri="{BB962C8B-B14F-4D97-AF65-F5344CB8AC3E}">
        <p14:creationId xmlns:p14="http://schemas.microsoft.com/office/powerpoint/2010/main" val="34617300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t>Gracias</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7921" y="1112325"/>
            <a:ext cx="8130862" cy="5691603"/>
          </a:xfrm>
          <a:prstGeom prst="rect">
            <a:avLst/>
          </a:prstGeom>
        </p:spPr>
      </p:pic>
    </p:spTree>
    <p:extLst>
      <p:ext uri="{BB962C8B-B14F-4D97-AF65-F5344CB8AC3E}">
        <p14:creationId xmlns:p14="http://schemas.microsoft.com/office/powerpoint/2010/main" val="39580838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09600" y="1645686"/>
            <a:ext cx="10972800" cy="4689796"/>
          </a:xfrm>
        </p:spPr>
        <p:txBody>
          <a:bodyPr>
            <a:normAutofit fontScale="62500" lnSpcReduction="20000"/>
          </a:bodyPr>
          <a:lstStyle/>
          <a:p>
            <a:r>
              <a:rPr lang="es-MX" dirty="0"/>
              <a:t>Atlas del Banco Mundial</a:t>
            </a:r>
          </a:p>
          <a:p>
            <a:r>
              <a:rPr lang="es-MX" dirty="0"/>
              <a:t>Atlas Universal. México, Santillana, 2001</a:t>
            </a:r>
          </a:p>
          <a:p>
            <a:r>
              <a:rPr lang="es-MX" dirty="0"/>
              <a:t>Atlas Nacional de México. México, Instituto de Geografía, </a:t>
            </a:r>
            <a:r>
              <a:rPr lang="es-MX" dirty="0" smtClean="0"/>
              <a:t>UNAM, 2000</a:t>
            </a:r>
            <a:endParaRPr lang="es-MX" dirty="0"/>
          </a:p>
          <a:p>
            <a:r>
              <a:rPr lang="es-MX" dirty="0" err="1"/>
              <a:t>Ayllón</a:t>
            </a:r>
            <a:r>
              <a:rPr lang="es-MX" dirty="0"/>
              <a:t>, Teresa y Chávez, José, México: sus recursos naturales y su población, México, LIMUSA, 1994. </a:t>
            </a:r>
          </a:p>
          <a:p>
            <a:r>
              <a:rPr lang="es-MX" dirty="0" err="1"/>
              <a:t>Benenjam</a:t>
            </a:r>
            <a:r>
              <a:rPr lang="es-MX" dirty="0"/>
              <a:t>, Roig y Vergara, Geografía humana y económica del mundo actual, Barcelona, </a:t>
            </a:r>
            <a:r>
              <a:rPr lang="es-MX" dirty="0" err="1"/>
              <a:t>Vicens</a:t>
            </a:r>
            <a:r>
              <a:rPr lang="es-MX" dirty="0"/>
              <a:t> Vives, 1993</a:t>
            </a:r>
          </a:p>
          <a:p>
            <a:r>
              <a:rPr lang="es-MX" dirty="0" err="1"/>
              <a:t>Brzezinski</a:t>
            </a:r>
            <a:r>
              <a:rPr lang="es-MX" dirty="0"/>
              <a:t>, </a:t>
            </a:r>
            <a:r>
              <a:rPr lang="es-MX" dirty="0" err="1"/>
              <a:t>Zbigniew</a:t>
            </a:r>
            <a:r>
              <a:rPr lang="es-MX" dirty="0"/>
              <a:t>. El gran tablero mundial. La supremacía estadounidense y sus imperativos geoestratégicos, España, Paidós Ibérica, 1998</a:t>
            </a:r>
          </a:p>
          <a:p>
            <a:r>
              <a:rPr lang="es-MX" dirty="0" err="1"/>
              <a:t>Coll</a:t>
            </a:r>
            <a:r>
              <a:rPr lang="es-MX" dirty="0"/>
              <a:t>-Hurtado, Atlántida, México: una visión geográfica, México, Instituto de Geografía UNAM-Plaza Valdés, 2000</a:t>
            </a:r>
          </a:p>
          <a:p>
            <a:r>
              <a:rPr lang="es-MX" dirty="0" err="1"/>
              <a:t>Cordellier</a:t>
            </a:r>
            <a:r>
              <a:rPr lang="es-MX" dirty="0"/>
              <a:t>, </a:t>
            </a:r>
            <a:r>
              <a:rPr lang="es-MX" dirty="0" err="1"/>
              <a:t>Serge</a:t>
            </a:r>
            <a:r>
              <a:rPr lang="es-MX" dirty="0"/>
              <a:t>, El estado del mundo. Anuario económico y geopolítico mundial 2001, Barcelona, </a:t>
            </a:r>
            <a:r>
              <a:rPr lang="es-MX" dirty="0" err="1"/>
              <a:t>Akal</a:t>
            </a:r>
            <a:r>
              <a:rPr lang="es-MX" dirty="0"/>
              <a:t>, 2000</a:t>
            </a:r>
          </a:p>
          <a:p>
            <a:r>
              <a:rPr lang="es-MX" dirty="0"/>
              <a:t>Delgado, Enrique, García, Irene y Rosales, Norma. Geografía Económica. México, Pearson Educación, 2000</a:t>
            </a:r>
          </a:p>
          <a:p>
            <a:r>
              <a:rPr lang="es-MX" dirty="0"/>
              <a:t>Sánchez Crispín, Álvaro, Pérez Villegas, Graciela, et al. Geografía 2, México, Santillana. 1998</a:t>
            </a:r>
          </a:p>
          <a:p>
            <a:endParaRPr lang="es-MX" dirty="0"/>
          </a:p>
        </p:txBody>
      </p:sp>
      <p:sp>
        <p:nvSpPr>
          <p:cNvPr id="3" name="Título 2"/>
          <p:cNvSpPr>
            <a:spLocks noGrp="1"/>
          </p:cNvSpPr>
          <p:nvPr>
            <p:ph type="title"/>
          </p:nvPr>
        </p:nvSpPr>
        <p:spPr/>
        <p:txBody>
          <a:bodyPr/>
          <a:lstStyle/>
          <a:p>
            <a:r>
              <a:rPr lang="es-MX" dirty="0" smtClean="0"/>
              <a:t>Bibliografía</a:t>
            </a:r>
            <a:endParaRPr lang="es-MX" dirty="0"/>
          </a:p>
        </p:txBody>
      </p:sp>
    </p:spTree>
    <p:extLst>
      <p:ext uri="{BB962C8B-B14F-4D97-AF65-F5344CB8AC3E}">
        <p14:creationId xmlns:p14="http://schemas.microsoft.com/office/powerpoint/2010/main" val="1026166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200" dirty="0"/>
              <a:t>La </a:t>
            </a:r>
            <a:r>
              <a:rPr lang="es-MX" sz="3200" dirty="0" smtClean="0"/>
              <a:t>Cartografía</a:t>
            </a:r>
            <a:r>
              <a:rPr lang="es-MX" sz="3200" dirty="0"/>
              <a:t/>
            </a:r>
            <a:br>
              <a:rPr lang="es-MX" sz="3200" dirty="0"/>
            </a:br>
            <a:r>
              <a:rPr lang="es-MX" sz="3200" dirty="0" smtClean="0"/>
              <a:t/>
            </a:r>
            <a:br>
              <a:rPr lang="es-MX" sz="3200" dirty="0" smtClean="0"/>
            </a:br>
            <a:endParaRPr lang="es-MX" sz="3200" dirty="0"/>
          </a:p>
        </p:txBody>
      </p:sp>
      <p:pic>
        <p:nvPicPr>
          <p:cNvPr id="6" name="Marcador de posición de imagen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205" b="1220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type="body" sz="half" idx="2"/>
          </p:nvPr>
        </p:nvSpPr>
        <p:spPr>
          <a:xfrm>
            <a:off x="439838" y="4973798"/>
            <a:ext cx="11262167" cy="1623772"/>
          </a:xfrm>
        </p:spPr>
        <p:txBody>
          <a:bodyPr>
            <a:normAutofit fontScale="92500" lnSpcReduction="20000"/>
          </a:bodyPr>
          <a:lstStyle/>
          <a:p>
            <a:pPr fontAlgn="base"/>
            <a:r>
              <a:rPr lang="es-MX" sz="2400" dirty="0" smtClean="0"/>
              <a:t>Cartografía, definición.</a:t>
            </a:r>
          </a:p>
          <a:p>
            <a:pPr fontAlgn="base"/>
            <a:r>
              <a:rPr lang="es-MX" sz="2400" dirty="0" smtClean="0"/>
              <a:t>De </a:t>
            </a:r>
            <a:r>
              <a:rPr lang="es-MX" sz="2400" dirty="0"/>
              <a:t>los términos griegos </a:t>
            </a:r>
            <a:r>
              <a:rPr lang="es-MX" sz="2400" dirty="0" err="1"/>
              <a:t>khartēs</a:t>
            </a:r>
            <a:r>
              <a:rPr lang="es-MX" sz="2400" dirty="0"/>
              <a:t> (mapa) y </a:t>
            </a:r>
            <a:r>
              <a:rPr lang="es-MX" sz="2400" dirty="0" err="1"/>
              <a:t>graphein</a:t>
            </a:r>
            <a:r>
              <a:rPr lang="es-MX" sz="2400" dirty="0"/>
              <a:t> (escribir), es el estudio y la práctica de la elaboración de mapas. </a:t>
            </a:r>
            <a:endParaRPr lang="es-MX" sz="2400" dirty="0" smtClean="0"/>
          </a:p>
          <a:p>
            <a:pPr fontAlgn="base"/>
            <a:r>
              <a:rPr lang="es-MX" sz="2400" dirty="0" smtClean="0"/>
              <a:t>Quien </a:t>
            </a:r>
            <a:r>
              <a:rPr lang="es-MX" sz="2400" dirty="0"/>
              <a:t>se encarga de hacer esto es el </a:t>
            </a:r>
            <a:r>
              <a:rPr lang="es-MX" sz="2400" b="1" dirty="0"/>
              <a:t>cartógrafo</a:t>
            </a:r>
            <a:r>
              <a:rPr lang="es-MX" sz="2400" dirty="0"/>
              <a:t>, profesional en la materia capaz de elaborar diversos tipos de mapas con objetivos distintos</a:t>
            </a:r>
            <a:r>
              <a:rPr lang="es-MX" sz="2400" dirty="0" smtClean="0"/>
              <a:t>.</a:t>
            </a:r>
            <a:endParaRPr lang="es-MX" sz="2400" dirty="0"/>
          </a:p>
        </p:txBody>
      </p:sp>
    </p:spTree>
    <p:extLst>
      <p:ext uri="{BB962C8B-B14F-4D97-AF65-F5344CB8AC3E}">
        <p14:creationId xmlns:p14="http://schemas.microsoft.com/office/powerpoint/2010/main" val="3758890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0338" b="30338"/>
          <a:stretch>
            <a:fillRect/>
          </a:stretch>
        </p:blipFill>
        <p:spPr/>
      </p:pic>
      <p:sp>
        <p:nvSpPr>
          <p:cNvPr id="3" name="Marcador de contenido 2"/>
          <p:cNvSpPr>
            <a:spLocks noGrp="1"/>
          </p:cNvSpPr>
          <p:nvPr>
            <p:ph type="body" sz="half" idx="2"/>
          </p:nvPr>
        </p:nvSpPr>
        <p:spPr>
          <a:xfrm>
            <a:off x="815291" y="5046704"/>
            <a:ext cx="10561418" cy="493712"/>
          </a:xfrm>
        </p:spPr>
        <p:txBody>
          <a:bodyPr>
            <a:noAutofit/>
          </a:bodyPr>
          <a:lstStyle/>
          <a:p>
            <a:pPr fontAlgn="base"/>
            <a:r>
              <a:rPr lang="es-MX" sz="2000" dirty="0" smtClean="0"/>
              <a:t>La </a:t>
            </a:r>
            <a:r>
              <a:rPr lang="es-MX" sz="2000" dirty="0"/>
              <a:t>International </a:t>
            </a:r>
            <a:r>
              <a:rPr lang="es-MX" sz="2000" dirty="0" err="1"/>
              <a:t>Cartographic</a:t>
            </a:r>
            <a:r>
              <a:rPr lang="es-MX" sz="2000" dirty="0"/>
              <a:t> </a:t>
            </a:r>
            <a:r>
              <a:rPr lang="es-MX" sz="2000" dirty="0" err="1"/>
              <a:t>Association</a:t>
            </a:r>
            <a:r>
              <a:rPr lang="es-MX" sz="2000" dirty="0"/>
              <a:t> (Asociación Cartográfica Internacional) define a la Cartografía como el arte, la ciencia y la tecnología de la elaboración de mapas y el estudio de estos como documentos científicos y obras de arte. Porque aunque los mapas son objetos de innegable utilidad, también pueden constituir auténticos ejercicios artísticos.</a:t>
            </a:r>
          </a:p>
          <a:p>
            <a:endParaRPr lang="es-MX" sz="2000" dirty="0"/>
          </a:p>
        </p:txBody>
      </p:sp>
    </p:spTree>
    <p:extLst>
      <p:ext uri="{BB962C8B-B14F-4D97-AF65-F5344CB8AC3E}">
        <p14:creationId xmlns:p14="http://schemas.microsoft.com/office/powerpoint/2010/main" val="1094775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609600" y="1261589"/>
            <a:ext cx="4599008" cy="4150378"/>
          </a:xfrm>
        </p:spPr>
        <p:txBody>
          <a:bodyPr>
            <a:noAutofit/>
          </a:bodyPr>
          <a:lstStyle/>
          <a:p>
            <a:r>
              <a:rPr lang="es-MX" sz="2400" dirty="0" smtClean="0"/>
              <a:t>Son </a:t>
            </a:r>
            <a:r>
              <a:rPr lang="es-MX" sz="2400" dirty="0"/>
              <a:t>herramientas imprescindibles en el mundo </a:t>
            </a:r>
            <a:r>
              <a:rPr lang="es-MX" sz="2400" dirty="0" smtClean="0"/>
              <a:t>globalizado.</a:t>
            </a:r>
          </a:p>
          <a:p>
            <a:r>
              <a:rPr lang="es-MX" sz="2400" dirty="0" smtClean="0"/>
              <a:t>Se </a:t>
            </a:r>
            <a:r>
              <a:rPr lang="es-MX" sz="2400" dirty="0"/>
              <a:t>han utilizado desde hace miles de años. Casi todas las personas han usado uno en su </a:t>
            </a:r>
            <a:r>
              <a:rPr lang="es-MX" sz="2400" dirty="0" smtClean="0"/>
              <a:t>vida.</a:t>
            </a:r>
          </a:p>
          <a:p>
            <a:r>
              <a:rPr lang="es-MX" sz="2400" dirty="0" smtClean="0"/>
              <a:t>Sirven </a:t>
            </a:r>
            <a:r>
              <a:rPr lang="es-MX" sz="2400" dirty="0"/>
              <a:t>para localizar una ciudad, encontrar un sitio en ella o ubicarse uno mismo. </a:t>
            </a:r>
            <a:endParaRPr lang="es-MX" sz="2400" dirty="0" smtClean="0"/>
          </a:p>
          <a:p>
            <a:r>
              <a:rPr lang="es-MX" sz="2400" dirty="0" smtClean="0"/>
              <a:t>Los </a:t>
            </a:r>
            <a:r>
              <a:rPr lang="es-MX" sz="2400" dirty="0"/>
              <a:t>turistas no pueden viajar sin ellos, y para los geógrafos son un recurso básico para efecto de sus tareas.</a:t>
            </a:r>
          </a:p>
        </p:txBody>
      </p:sp>
      <p:sp>
        <p:nvSpPr>
          <p:cNvPr id="5" name="Título 4"/>
          <p:cNvSpPr>
            <a:spLocks noGrp="1"/>
          </p:cNvSpPr>
          <p:nvPr>
            <p:ph type="title"/>
          </p:nvPr>
        </p:nvSpPr>
        <p:spPr/>
        <p:txBody>
          <a:bodyPr/>
          <a:lstStyle/>
          <a:p>
            <a:r>
              <a:rPr lang="es-MX" dirty="0" smtClean="0"/>
              <a:t>Mapas </a:t>
            </a:r>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4462" y="899525"/>
            <a:ext cx="3644900" cy="2717800"/>
          </a:xfrm>
          <a:prstGeom prst="rect">
            <a:avLst/>
          </a:prstGeom>
        </p:spPr>
      </p:pic>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3352" y="304320"/>
            <a:ext cx="2167266" cy="1616010"/>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8481" y="4225804"/>
            <a:ext cx="3981451" cy="2146861"/>
          </a:xfrm>
          <a:prstGeom prst="rect">
            <a:avLst/>
          </a:prstGeom>
        </p:spPr>
      </p:pic>
    </p:spTree>
    <p:extLst>
      <p:ext uri="{BB962C8B-B14F-4D97-AF65-F5344CB8AC3E}">
        <p14:creationId xmlns:p14="http://schemas.microsoft.com/office/powerpoint/2010/main" val="2100568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2878" y="456903"/>
            <a:ext cx="6834917" cy="3844641"/>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26" y="2942859"/>
            <a:ext cx="6787165" cy="3817781"/>
          </a:xfrm>
          <a:prstGeom prst="rect">
            <a:avLst/>
          </a:prstGeom>
        </p:spPr>
      </p:pic>
      <p:sp>
        <p:nvSpPr>
          <p:cNvPr id="7" name="CuadroTexto 6"/>
          <p:cNvSpPr txBox="1"/>
          <p:nvPr/>
        </p:nvSpPr>
        <p:spPr>
          <a:xfrm>
            <a:off x="606483" y="843269"/>
            <a:ext cx="3927340" cy="1323439"/>
          </a:xfrm>
          <a:prstGeom prst="rect">
            <a:avLst/>
          </a:prstGeom>
          <a:noFill/>
        </p:spPr>
        <p:txBody>
          <a:bodyPr wrap="square" rtlCol="0">
            <a:spAutoFit/>
          </a:bodyPr>
          <a:lstStyle/>
          <a:p>
            <a:r>
              <a:rPr lang="es-MX" sz="2000" dirty="0" smtClean="0"/>
              <a:t>En la antigüedad los mapas eran tan minuciosos en los detalles gráficos, por ello algunos lo consideran como arte.</a:t>
            </a:r>
            <a:endParaRPr lang="es-MX" sz="2000" dirty="0"/>
          </a:p>
        </p:txBody>
      </p:sp>
      <p:sp>
        <p:nvSpPr>
          <p:cNvPr id="8" name="CuadroTexto 7"/>
          <p:cNvSpPr txBox="1"/>
          <p:nvPr/>
        </p:nvSpPr>
        <p:spPr>
          <a:xfrm>
            <a:off x="182826" y="6237420"/>
            <a:ext cx="7327031" cy="584775"/>
          </a:xfrm>
          <a:prstGeom prst="rect">
            <a:avLst/>
          </a:prstGeom>
          <a:noFill/>
        </p:spPr>
        <p:txBody>
          <a:bodyPr wrap="square" rtlCol="0">
            <a:spAutoFit/>
          </a:bodyPr>
          <a:lstStyle/>
          <a:p>
            <a:r>
              <a:rPr lang="es-MX" sz="1600" b="1" dirty="0">
                <a:solidFill>
                  <a:srgbClr val="002060"/>
                </a:solidFill>
              </a:rPr>
              <a:t>Pájaros enormes, hombres desnudos y </a:t>
            </a:r>
            <a:r>
              <a:rPr lang="es-MX" sz="1600" b="1" dirty="0" err="1">
                <a:solidFill>
                  <a:srgbClr val="002060"/>
                </a:solidFill>
              </a:rPr>
              <a:t>ñús</a:t>
            </a:r>
            <a:r>
              <a:rPr lang="es-MX" sz="1600" b="1" dirty="0">
                <a:solidFill>
                  <a:srgbClr val="002060"/>
                </a:solidFill>
              </a:rPr>
              <a:t> adornan el mapa de Sudamérica. (Foto gentileza de David </a:t>
            </a:r>
            <a:r>
              <a:rPr lang="es-MX" sz="1600" b="1" dirty="0" err="1">
                <a:solidFill>
                  <a:srgbClr val="002060"/>
                </a:solidFill>
              </a:rPr>
              <a:t>Rumsey</a:t>
            </a:r>
            <a:r>
              <a:rPr lang="es-MX" sz="1600" b="1" dirty="0">
                <a:solidFill>
                  <a:srgbClr val="002060"/>
                </a:solidFill>
              </a:rPr>
              <a:t> </a:t>
            </a:r>
            <a:r>
              <a:rPr lang="es-MX" sz="1600" b="1" dirty="0" err="1">
                <a:solidFill>
                  <a:srgbClr val="002060"/>
                </a:solidFill>
              </a:rPr>
              <a:t>Map</a:t>
            </a:r>
            <a:r>
              <a:rPr lang="es-MX" sz="1600" b="1" dirty="0">
                <a:solidFill>
                  <a:srgbClr val="002060"/>
                </a:solidFill>
              </a:rPr>
              <a:t> </a:t>
            </a:r>
            <a:r>
              <a:rPr lang="es-MX" sz="1600" b="1" dirty="0" err="1">
                <a:solidFill>
                  <a:srgbClr val="002060"/>
                </a:solidFill>
              </a:rPr>
              <a:t>Collection</a:t>
            </a:r>
            <a:r>
              <a:rPr lang="es-MX" sz="1600" b="1" dirty="0">
                <a:solidFill>
                  <a:srgbClr val="002060"/>
                </a:solidFill>
              </a:rPr>
              <a:t>).</a:t>
            </a:r>
          </a:p>
        </p:txBody>
      </p:sp>
      <p:sp>
        <p:nvSpPr>
          <p:cNvPr id="9" name="CuadroTexto 8"/>
          <p:cNvSpPr txBox="1"/>
          <p:nvPr/>
        </p:nvSpPr>
        <p:spPr>
          <a:xfrm>
            <a:off x="7187878" y="4421515"/>
            <a:ext cx="4711079" cy="830997"/>
          </a:xfrm>
          <a:prstGeom prst="rect">
            <a:avLst/>
          </a:prstGeom>
          <a:noFill/>
        </p:spPr>
        <p:txBody>
          <a:bodyPr wrap="square" rtlCol="0">
            <a:spAutoFit/>
          </a:bodyPr>
          <a:lstStyle/>
          <a:p>
            <a:r>
              <a:rPr lang="es-MX" sz="1600" b="1" dirty="0"/>
              <a:t>En Siberia hay algunas criaturas extrañas... ¡Y un unicornio! (Foto gentileza de David </a:t>
            </a:r>
            <a:r>
              <a:rPr lang="es-MX" sz="1600" b="1" dirty="0" err="1"/>
              <a:t>Rumsey</a:t>
            </a:r>
            <a:r>
              <a:rPr lang="es-MX" sz="1600" b="1" dirty="0"/>
              <a:t> </a:t>
            </a:r>
            <a:r>
              <a:rPr lang="es-MX" sz="1600" b="1" dirty="0" err="1"/>
              <a:t>Map</a:t>
            </a:r>
            <a:r>
              <a:rPr lang="es-MX" sz="1600" b="1" dirty="0"/>
              <a:t> </a:t>
            </a:r>
            <a:r>
              <a:rPr lang="es-MX" sz="1600" b="1" dirty="0" err="1"/>
              <a:t>Collection</a:t>
            </a:r>
            <a:r>
              <a:rPr lang="es-MX" sz="1600" b="1" dirty="0"/>
              <a:t>).</a:t>
            </a:r>
          </a:p>
        </p:txBody>
      </p:sp>
    </p:spTree>
    <p:extLst>
      <p:ext uri="{BB962C8B-B14F-4D97-AF65-F5344CB8AC3E}">
        <p14:creationId xmlns:p14="http://schemas.microsoft.com/office/powerpoint/2010/main" val="21502731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2775" y="69134"/>
            <a:ext cx="10571998" cy="970450"/>
          </a:xfrm>
        </p:spPr>
        <p:txBody>
          <a:bodyPr>
            <a:normAutofit/>
          </a:bodyPr>
          <a:lstStyle/>
          <a:p>
            <a:r>
              <a:rPr lang="es-MX" dirty="0" smtClean="0"/>
              <a:t>GEOIDE </a:t>
            </a:r>
            <a:r>
              <a:rPr lang="es-MX" dirty="0"/>
              <a:t>DE REVOLUCION</a:t>
            </a:r>
          </a:p>
        </p:txBody>
      </p:sp>
      <p:pic>
        <p:nvPicPr>
          <p:cNvPr id="1026" name="Picture 2" descr="Resultado de imagen para geoide de revolu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4055" y="1390186"/>
            <a:ext cx="5642599" cy="4777465"/>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Resultado de imagen para geoide de revolu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Resultado de imagen para geoide de revoluc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CuadroTexto 6"/>
          <p:cNvSpPr txBox="1"/>
          <p:nvPr/>
        </p:nvSpPr>
        <p:spPr>
          <a:xfrm>
            <a:off x="460375" y="1984393"/>
            <a:ext cx="5773680" cy="3970318"/>
          </a:xfrm>
          <a:prstGeom prst="rect">
            <a:avLst/>
          </a:prstGeom>
          <a:noFill/>
        </p:spPr>
        <p:txBody>
          <a:bodyPr wrap="square" rtlCol="0">
            <a:spAutoFit/>
          </a:bodyPr>
          <a:lstStyle/>
          <a:p>
            <a:r>
              <a:rPr lang="es-MX" sz="2800" dirty="0" smtClean="0"/>
              <a:t>Nuestro planeta,</a:t>
            </a:r>
            <a:r>
              <a:rPr lang="es-MX" sz="2800" dirty="0"/>
              <a:t> tiene una forma difícil de reproducir en un objeto, debido a que no es completamente esférica</a:t>
            </a:r>
            <a:r>
              <a:rPr lang="es-MX" sz="2800" dirty="0" smtClean="0"/>
              <a:t>.</a:t>
            </a:r>
          </a:p>
          <a:p>
            <a:endParaRPr lang="es-MX" sz="2800" dirty="0"/>
          </a:p>
          <a:p>
            <a:r>
              <a:rPr lang="es-MX" sz="2800" dirty="0"/>
              <a:t>La Tierra es una esfera ligeramente achatada por los polos, aunque para efectos de navegación consideramos a la Tierra como una esfera PERFECTA.</a:t>
            </a:r>
          </a:p>
        </p:txBody>
      </p:sp>
    </p:spTree>
    <p:extLst>
      <p:ext uri="{BB962C8B-B14F-4D97-AF65-F5344CB8AC3E}">
        <p14:creationId xmlns:p14="http://schemas.microsoft.com/office/powerpoint/2010/main" val="9631841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GEOIDE DE REVOLUCION</a:t>
            </a:r>
            <a:br>
              <a:rPr lang="es-MX" dirty="0"/>
            </a:br>
            <a:endParaRPr lang="es-MX" dirty="0"/>
          </a:p>
        </p:txBody>
      </p:sp>
      <p:sp>
        <p:nvSpPr>
          <p:cNvPr id="4" name="AutoShape 4" descr="Resultado de imagen para geoide de revolu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Resultado de imagen para geoide de revoluc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descr="Imagen relaciona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823040" y="2014073"/>
            <a:ext cx="4333875" cy="433387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460375" y="1777109"/>
            <a:ext cx="5773680" cy="4401205"/>
          </a:xfrm>
          <a:prstGeom prst="rect">
            <a:avLst/>
          </a:prstGeom>
          <a:noFill/>
        </p:spPr>
        <p:txBody>
          <a:bodyPr wrap="square" rtlCol="0">
            <a:spAutoFit/>
          </a:bodyPr>
          <a:lstStyle/>
          <a:p>
            <a:r>
              <a:rPr lang="es-MX" sz="2800" dirty="0"/>
              <a:t>La Tierra realiza un sentido de giro de Oeste a Este </a:t>
            </a:r>
            <a:r>
              <a:rPr lang="es-MX" sz="2800" dirty="0" smtClean="0"/>
              <a:t>alrededor </a:t>
            </a:r>
            <a:r>
              <a:rPr lang="es-MX" sz="2800" dirty="0"/>
              <a:t>del eje que está definido por los polos Norte y Sur geográficos. </a:t>
            </a:r>
            <a:endParaRPr lang="es-MX" sz="2800" dirty="0" smtClean="0"/>
          </a:p>
          <a:p>
            <a:endParaRPr lang="es-MX" sz="2800" dirty="0"/>
          </a:p>
          <a:p>
            <a:r>
              <a:rPr lang="es-MX" sz="2800" dirty="0" smtClean="0"/>
              <a:t>Es </a:t>
            </a:r>
            <a:r>
              <a:rPr lang="es-MX" sz="2800" dirty="0"/>
              <a:t>por ello que nosotros vemos salir el sol por el Este y ocultarse por el oeste. Este giro tarda en dar una vuelta completa en aproximadamente 24 horas (23h 56 minutos y 4 segundos</a:t>
            </a:r>
            <a:r>
              <a:rPr lang="es-MX" sz="2800" dirty="0" smtClean="0"/>
              <a:t>).</a:t>
            </a:r>
            <a:endParaRPr lang="es-MX" sz="2800" dirty="0"/>
          </a:p>
        </p:txBody>
      </p:sp>
    </p:spTree>
    <p:extLst>
      <p:ext uri="{BB962C8B-B14F-4D97-AF65-F5344CB8AC3E}">
        <p14:creationId xmlns:p14="http://schemas.microsoft.com/office/powerpoint/2010/main" val="4000755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presentaciones SEC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presentaciones SECME</Template>
  <TotalTime>45054</TotalTime>
  <Words>1894</Words>
  <Application>Microsoft Office PowerPoint</Application>
  <PresentationFormat>Panorámica</PresentationFormat>
  <Paragraphs>177</Paragraphs>
  <Slides>39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Arial</vt:lpstr>
      <vt:lpstr>Avenir Black</vt:lpstr>
      <vt:lpstr>Avenir Book</vt:lpstr>
      <vt:lpstr>Calibri</vt:lpstr>
      <vt:lpstr>Symbol</vt:lpstr>
      <vt:lpstr>Times New Roman</vt:lpstr>
      <vt:lpstr>Plantilla presentaciones SECME</vt:lpstr>
      <vt:lpstr>Cartografía como herramienta de análisis espacial</vt:lpstr>
      <vt:lpstr>Cómo emplear este material</vt:lpstr>
      <vt:lpstr>Requisitos técnicos</vt:lpstr>
      <vt:lpstr>La Cartografía  </vt:lpstr>
      <vt:lpstr>Presentación de PowerPoint</vt:lpstr>
      <vt:lpstr>Mapas </vt:lpstr>
      <vt:lpstr>Presentación de PowerPoint</vt:lpstr>
      <vt:lpstr>GEOIDE DE REVOLUCION</vt:lpstr>
      <vt:lpstr>GEOIDE DE REVOLUCION </vt:lpstr>
      <vt:lpstr>Elementos previos</vt:lpstr>
      <vt:lpstr>Círculos Máximos y Mínimos de la Tierra</vt:lpstr>
      <vt:lpstr>Círculos mayores</vt:lpstr>
      <vt:lpstr>Círculos mayores</vt:lpstr>
      <vt:lpstr>El Ecuador</vt:lpstr>
      <vt:lpstr>Meridiano de Greenwhich</vt:lpstr>
      <vt:lpstr>Círculos mínimos</vt:lpstr>
      <vt:lpstr>Proyecciones cartográficas</vt:lpstr>
      <vt:lpstr>¿que son</vt:lpstr>
      <vt:lpstr>Pasos para crear una proyección cartográfica </vt:lpstr>
      <vt:lpstr>Presentación de PowerPoint</vt:lpstr>
      <vt:lpstr>Tipos de proyecciones (ilustradas)</vt:lpstr>
      <vt:lpstr>Cónica (secante) </vt:lpstr>
      <vt:lpstr>Orientaciones cilíndricas </vt:lpstr>
      <vt:lpstr>Orientaciones planares </vt:lpstr>
      <vt:lpstr>Perspectivas de orientación polar </vt:lpstr>
      <vt:lpstr>Coordenadas geográficas </vt:lpstr>
      <vt:lpstr>Que son? </vt:lpstr>
      <vt:lpstr>Existen dos tipos de coordenadas:</vt:lpstr>
      <vt:lpstr>PARALELOS</vt:lpstr>
      <vt:lpstr>Latitud</vt:lpstr>
      <vt:lpstr>      Meridianos       LOS MERIDIANOS</vt:lpstr>
      <vt:lpstr>El meridiano de Greenwich</vt:lpstr>
      <vt:lpstr>Longitud</vt:lpstr>
      <vt:lpstr>Ejercicio 1</vt:lpstr>
      <vt:lpstr>Presentación de PowerPoint</vt:lpstr>
      <vt:lpstr>Ejercicio 2</vt:lpstr>
      <vt:lpstr>Ejercicio 3</vt:lpstr>
      <vt:lpstr>Gracias</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Coordenadas geográficas</dc:title>
  <dc:creator>Rosario Canales Vega</dc:creator>
  <cp:lastModifiedBy>Rosario Canales Vega</cp:lastModifiedBy>
  <cp:revision>44</cp:revision>
  <dcterms:created xsi:type="dcterms:W3CDTF">2018-10-03T15:24:48Z</dcterms:created>
  <dcterms:modified xsi:type="dcterms:W3CDTF">2019-10-01T02:09:12Z</dcterms:modified>
</cp:coreProperties>
</file>