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84" r:id="rId8"/>
    <p:sldId id="302" r:id="rId9"/>
    <p:sldId id="292" r:id="rId10"/>
    <p:sldId id="303" r:id="rId11"/>
    <p:sldId id="293" r:id="rId12"/>
    <p:sldId id="305" r:id="rId13"/>
    <p:sldId id="285" r:id="rId14"/>
    <p:sldId id="294" r:id="rId15"/>
    <p:sldId id="312" r:id="rId16"/>
    <p:sldId id="313" r:id="rId17"/>
    <p:sldId id="295" r:id="rId18"/>
    <p:sldId id="286" r:id="rId19"/>
    <p:sldId id="304" r:id="rId20"/>
    <p:sldId id="287" r:id="rId21"/>
    <p:sldId id="311" r:id="rId22"/>
    <p:sldId id="296" r:id="rId23"/>
    <p:sldId id="297" r:id="rId24"/>
    <p:sldId id="298" r:id="rId25"/>
    <p:sldId id="306" r:id="rId26"/>
    <p:sldId id="314" r:id="rId27"/>
    <p:sldId id="315" r:id="rId28"/>
    <p:sldId id="316" r:id="rId29"/>
    <p:sldId id="317" r:id="rId30"/>
    <p:sldId id="318" r:id="rId31"/>
    <p:sldId id="28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663300"/>
    <a:srgbClr val="996633"/>
    <a:srgbClr val="875A2D"/>
    <a:srgbClr val="FF9933"/>
    <a:srgbClr val="FF6699"/>
    <a:srgbClr val="FF5050"/>
    <a:srgbClr val="66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8E5B-0D98-4FE1-9B26-D1041E3A89F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7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0091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592495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91589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81466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16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855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41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7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357F-39F6-401C-9FF8-3072724998F3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5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86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90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0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96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4145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A624-F501-46A9-B8CA-4949E24E27C8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5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smtClean="0"/>
              <a:t>7/9/2019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44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  <p:sldLayoutId id="2147483981" r:id="rId15"/>
    <p:sldLayoutId id="214748398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88580" y="373438"/>
            <a:ext cx="11662842" cy="1112462"/>
          </a:xfrm>
          <a:prstGeom prst="rect">
            <a:avLst/>
          </a:prstGeom>
        </p:spPr>
        <p:txBody>
          <a:bodyPr vert="horz" anchor="b">
            <a:norm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cap="all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>
                <a:solidFill>
                  <a:schemeClr val="tx2">
                    <a:lumMod val="50000"/>
                  </a:schemeClr>
                </a:solidFill>
              </a:rPr>
              <a:t>Universidad autónoma del </a:t>
            </a:r>
          </a:p>
          <a:p>
            <a:r>
              <a:rPr lang="es-ES" sz="3200" dirty="0">
                <a:solidFill>
                  <a:schemeClr val="tx2">
                    <a:lumMod val="50000"/>
                  </a:schemeClr>
                </a:solidFill>
              </a:rPr>
              <a:t>estado de México </a:t>
            </a: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2962526" y="5641663"/>
            <a:ext cx="9188896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None/>
              <a:defRPr sz="1600" kern="1200" spc="8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cap="all" spc="0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AUTOR: Dra. ADRIANA MERCEDES RUIZ REYNOSO 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725553" y="3967501"/>
            <a:ext cx="9188896" cy="151216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s-MX" sz="2800" b="1" cap="all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400" b="1" cap="all" dirty="0">
                <a:solidFill>
                  <a:srgbClr val="2C3C43">
                    <a:lumMod val="50000"/>
                  </a:srgbClr>
                </a:solidFill>
              </a:rPr>
              <a:t>UNIDAD DE APRENDIZAJE: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es-ES" sz="2400" b="1" cap="all" dirty="0">
                <a:solidFill>
                  <a:srgbClr val="2C3C43">
                    <a:lumMod val="50000"/>
                  </a:srgbClr>
                </a:solidFill>
              </a:rPr>
              <a:t> 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es-MX" sz="2800" b="1" cap="all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DESARROLLO EMPRESARIAL</a:t>
            </a:r>
          </a:p>
          <a:p>
            <a:pPr lvl="0" algn="ctr" defTabSz="914400">
              <a:spcBef>
                <a:spcPct val="0"/>
              </a:spcBef>
              <a:defRPr/>
            </a:pPr>
            <a:endParaRPr lang="es-MX" b="1" cap="all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 algn="ctr" defTabSz="914400">
              <a:spcBef>
                <a:spcPct val="0"/>
              </a:spcBef>
              <a:defRPr/>
            </a:pPr>
            <a:r>
              <a:rPr kumimoji="0" lang="es-ES" sz="28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Fecha: </a:t>
            </a:r>
            <a:r>
              <a:rPr kumimoji="0" lang="es-ES" sz="2800" b="1" i="0" u="none" strike="noStrike" kern="1200" cap="all" spc="0" normalizeH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2019a</a:t>
            </a:r>
            <a:endParaRPr kumimoji="0" lang="es-ES" sz="2800" b="1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n 1" descr="http://www.asisucede.com.mx/wp-content/uploads/2009/07/300px-uaem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8" y="393902"/>
            <a:ext cx="1584176" cy="10919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1949961" y="1844683"/>
            <a:ext cx="8964488" cy="651223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cap="all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Centro universitario uaem Valle de México </a:t>
            </a:r>
            <a:r>
              <a:rPr kumimoji="0" lang="es-ES" sz="24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725553" y="2310250"/>
            <a:ext cx="8964488" cy="96470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cap="all" noProof="0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Informática administrativa</a:t>
            </a:r>
            <a:r>
              <a:rPr kumimoji="0" lang="es-ES" sz="32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750953" y="3571772"/>
            <a:ext cx="8964488" cy="581959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b="1" cap="all" noProof="0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b="1" cap="all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06624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6242" y="819271"/>
            <a:ext cx="9905999" cy="3541714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1"/>
                </a:solidFill>
              </a:rPr>
              <a:t>Confianza. </a:t>
            </a:r>
          </a:p>
          <a:p>
            <a:pPr marL="457200" lvl="1" indent="0">
              <a:buNone/>
            </a:pPr>
            <a:r>
              <a:rPr lang="es-MX" sz="2000" dirty="0">
                <a:solidFill>
                  <a:schemeClr val="tx1"/>
                </a:solidFill>
              </a:rPr>
              <a:t>La incertidumbre en un emprendimiento suele estar muy presente. Por ello, un emprendedor debe tener confianza en sí mismo y en su visión, ya que a menudo las cosas no saldrán como él las había planificado.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>
              <a:solidFill>
                <a:srgbClr val="9933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014" y="2590128"/>
            <a:ext cx="4623654" cy="233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62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143001" y="0"/>
            <a:ext cx="9905998" cy="147857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bg1">
                    <a:lumMod val="20000"/>
                    <a:lumOff val="80000"/>
                  </a:schemeClr>
                </a:solidFill>
              </a:rPr>
              <a:t>habilidades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3611" y="1736689"/>
            <a:ext cx="11664778" cy="2565488"/>
          </a:xfrm>
        </p:spPr>
        <p:txBody>
          <a:bodyPr vert="horz" lIns="91440" tIns="45720" rIns="91440" bIns="45720" rtlCol="0">
            <a:noAutofit/>
          </a:bodyPr>
          <a:lstStyle/>
          <a:p>
            <a:pPr marL="3429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1"/>
                </a:solidFill>
              </a:rPr>
              <a:t>Liderazgo.</a:t>
            </a:r>
          </a:p>
          <a:p>
            <a:pPr marL="914400" lvl="2" indent="0">
              <a:buNone/>
            </a:pPr>
            <a:r>
              <a:rPr lang="es-MX" sz="2800" dirty="0">
                <a:solidFill>
                  <a:schemeClr val="tx1"/>
                </a:solidFill>
              </a:rPr>
              <a:t>Si un emprendedor se comporta simplemente como un jefe, no podrá inspirar a su equipo y contagiarles de su pasión. Debe ser un ejemplo a seguir y un conductor hacia el camino de la realización.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964" y="2947943"/>
            <a:ext cx="6115783" cy="414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19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27539" y="567623"/>
            <a:ext cx="10468708" cy="3534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es-MX" sz="2400" dirty="0"/>
              <a:t>Honestidad. </a:t>
            </a:r>
          </a:p>
          <a:p>
            <a:pPr lvl="2" algn="just" defTabSz="914400">
              <a:lnSpc>
                <a:spcPct val="120000"/>
              </a:lnSpc>
              <a:spcBef>
                <a:spcPts val="500"/>
              </a:spcBef>
              <a:buSzPct val="125000"/>
            </a:pPr>
            <a:r>
              <a:rPr lang="es-MX" sz="2000" dirty="0"/>
              <a:t>Los emprendedores deben creer lo suficiente en sus sueños, como para arruinarlos incursionando en prácticas deshonestas, que luego le den mala fama al proyecto o le cierren puertas importantes.</a:t>
            </a:r>
          </a:p>
          <a:p>
            <a:pPr marL="342900" lvl="1" indent="-3429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es-MX" sz="2400" dirty="0"/>
              <a:t>Innovación. </a:t>
            </a:r>
          </a:p>
          <a:p>
            <a:pPr lvl="2" algn="just" defTabSz="914400">
              <a:lnSpc>
                <a:spcPct val="120000"/>
              </a:lnSpc>
              <a:spcBef>
                <a:spcPts val="500"/>
              </a:spcBef>
              <a:buSzPct val="125000"/>
            </a:pPr>
            <a:r>
              <a:rPr lang="es-MX" sz="2000" dirty="0"/>
              <a:t>En un mundo tan cambiante y veloz, los emprendedores deben tener un ojo abierto para lo nuevo: los cambios que se dan en la cultura empresarial, social o política que les interesa, las nuevas influencias, las tendencias, etc.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967" y="4196860"/>
            <a:ext cx="4237582" cy="238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6541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3475" y="140676"/>
            <a:ext cx="9905998" cy="147857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1.2 Conocer el concepto y la importancia de un plan de negocios.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9689" y="1642692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El plan de negocios es un documento que describe, de manera general, un negocio y el conjunto de estrategias que se implementarán para su éxito. En este sentido, el plan de negocios presenta un análisis del mercado y establece el plan de acción que seguirá para alcanzar el conjunto de objetivos que se ha propuesto.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670" y="3934864"/>
            <a:ext cx="4410684" cy="1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89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25390"/>
            <a:ext cx="9905998" cy="147857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bg1">
                    <a:lumMod val="20000"/>
                    <a:lumOff val="80000"/>
                  </a:schemeClr>
                </a:solidFill>
              </a:rPr>
              <a:t>importancia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7657" y="685800"/>
            <a:ext cx="10339754" cy="55508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>
                <a:solidFill>
                  <a:schemeClr val="tx1"/>
                </a:solidFill>
              </a:rPr>
              <a:t>un plan de negocios sirve para:</a:t>
            </a:r>
          </a:p>
          <a:p>
            <a:pPr marL="457200" lvl="1" indent="0">
              <a:buClrTx/>
              <a:buNone/>
            </a:pPr>
            <a:r>
              <a:rPr lang="es-MX" sz="2400" dirty="0">
                <a:solidFill>
                  <a:srgbClr val="993300"/>
                </a:solidFill>
              </a:rPr>
              <a:t>Ordenar las operaciones de la empresa</a:t>
            </a:r>
          </a:p>
          <a:p>
            <a:pPr marL="914400" lvl="2" indent="0" algn="just">
              <a:buNone/>
            </a:pPr>
            <a:r>
              <a:rPr lang="es-MX" sz="1800" dirty="0">
                <a:solidFill>
                  <a:schemeClr val="tx1"/>
                </a:solidFill>
              </a:rPr>
              <a:t>Con el plan de negocios la persona emprendedora se asegura de realizar un análisis detallado de su negocio. ¡No dejará nada a la improvisación!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981" y="3670109"/>
            <a:ext cx="5720862" cy="2961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235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33401" y="831411"/>
            <a:ext cx="101228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anose="05000000000000000000" pitchFamily="2" charset="2"/>
              <a:buChar char="v"/>
            </a:pPr>
            <a:endParaRPr lang="es-MX" sz="2400" dirty="0">
              <a:solidFill>
                <a:srgbClr val="993300"/>
              </a:solidFill>
            </a:endParaRPr>
          </a:p>
          <a:p>
            <a:pPr lvl="1" algn="just">
              <a:buClr>
                <a:schemeClr val="accent2"/>
              </a:buClr>
            </a:pPr>
            <a:r>
              <a:rPr lang="es-MX" sz="2400" dirty="0">
                <a:solidFill>
                  <a:srgbClr val="993300"/>
                </a:solidFill>
              </a:rPr>
              <a:t>Reducir riesgos </a:t>
            </a:r>
            <a:r>
              <a:rPr lang="es-MX" sz="2000" dirty="0"/>
              <a:t>Con un plan de negocios podrás anticiparte a problemas y aprovechar oportunidades: reducirás cualquier posibilidad de peligro para tu emprendimiento.</a:t>
            </a:r>
          </a:p>
          <a:p>
            <a:pPr lvl="1" algn="just"/>
            <a:endParaRPr lang="es-MX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2788" r="30001" b="9944"/>
          <a:stretch/>
        </p:blipFill>
        <p:spPr>
          <a:xfrm>
            <a:off x="3833446" y="2509483"/>
            <a:ext cx="4536832" cy="3755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959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37845" y="1040287"/>
            <a:ext cx="1037492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s-MX" sz="20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s-MX" sz="2400" dirty="0">
                <a:solidFill>
                  <a:srgbClr val="993300"/>
                </a:solidFill>
              </a:rPr>
              <a:t>Mejor control del negocio</a:t>
            </a:r>
          </a:p>
          <a:p>
            <a:pPr lvl="2" algn="just"/>
            <a:r>
              <a:rPr lang="es-MX" sz="2000" dirty="0"/>
              <a:t>Podrás implementar y controlar el adecuado avance de la empresa: la persona emprendedora podrá comparar los resultados reales con los supuestos que tomó en el plan de negocio. de tu idea de negocio y será más fácil conseguir financiamiento.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166" y="3817166"/>
            <a:ext cx="6232279" cy="2419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153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141413" y="30688"/>
            <a:ext cx="9905998" cy="147857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bg1">
                    <a:lumMod val="20000"/>
                    <a:lumOff val="80000"/>
                  </a:schemeClr>
                </a:solidFill>
              </a:rPr>
              <a:t>importancia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509258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>
                <a:solidFill>
                  <a:srgbClr val="993300"/>
                </a:solidFill>
              </a:rPr>
              <a:t>Atraer inversionistas</a:t>
            </a:r>
            <a:endParaRPr lang="es-MX" sz="2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Podrás demostrarles a potenciales inversionistas que tu idea de negocio es seria y está bien sustentada.</a:t>
            </a:r>
          </a:p>
          <a:p>
            <a:pPr marL="0" indent="0">
              <a:buNone/>
            </a:pPr>
            <a:r>
              <a:rPr lang="es-MX" sz="2800" dirty="0">
                <a:solidFill>
                  <a:srgbClr val="993300"/>
                </a:solidFill>
              </a:rPr>
              <a:t>Conseguir financiamiento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Por si todo lo anterior fuera poco, con un plan de negocios podrás demostrar la viabilidad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614" y="4065552"/>
            <a:ext cx="4888524" cy="279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66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7565" y="254559"/>
            <a:ext cx="9905998" cy="1478570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chemeClr val="tx1"/>
                </a:solidFill>
              </a:rPr>
              <a:t>¿Qué está enfocado el proyecto y distinguirlo del producto o servicio que se ofrece?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0657" y="2025072"/>
            <a:ext cx="9905999" cy="4645357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</a:rPr>
              <a:t>La mejor manera de definir el enfoque de tu negocio es tener clara la diferencia entre características, ventajas y beneficios de tu producto o servicio. Características Describen lo que es y representa un producto o servicio. Están relacionadas con los elementos físicos de un producto o servicio. Son observables, fáciles de medir.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660" y="3503326"/>
            <a:ext cx="3872279" cy="316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66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708512"/>
            <a:ext cx="9905999" cy="4473089"/>
          </a:xfrm>
        </p:spPr>
        <p:txBody>
          <a:bodyPr/>
          <a:lstStyle/>
          <a:p>
            <a:r>
              <a:rPr lang="es-MX" sz="2800" dirty="0">
                <a:solidFill>
                  <a:schemeClr val="tx1"/>
                </a:solidFill>
              </a:rPr>
              <a:t>Ejemplo: 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Es un auto color rojo, cuatro puertas, automático. Ventajas Son las características de un producto o servicio que lo distinguen cuando se le compara con sus competidores directos. </a:t>
            </a:r>
          </a:p>
          <a:p>
            <a:endParaRPr lang="es-MX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2796" y="3854220"/>
            <a:ext cx="4044463" cy="2275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2D0D82F-5AD8-4A0E-8D8F-9DEB349C4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781" y="2945056"/>
            <a:ext cx="2918632" cy="204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9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66800" y="187126"/>
            <a:ext cx="10058400" cy="1371600"/>
          </a:xfrm>
        </p:spPr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Guión Explicativo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3931920"/>
          </a:xfrm>
        </p:spPr>
        <p:txBody>
          <a:bodyPr>
            <a:normAutofit lnSpcReduction="10000"/>
          </a:bodyPr>
          <a:lstStyle/>
          <a:p>
            <a:pPr marL="0" indent="0" algn="just">
              <a:buClr>
                <a:srgbClr val="FF6600"/>
              </a:buClr>
              <a:buNone/>
            </a:pPr>
            <a:r>
              <a:rPr lang="es-MX" sz="3200" dirty="0">
                <a:solidFill>
                  <a:schemeClr val="tx1"/>
                </a:solidFill>
              </a:rPr>
              <a:t>El presente material didáctico esta diseñado como apoyo a la asignatura de Desarrollo Empresarial con la finalidad de que, desde el punto de vista social, el desarrollo es crucial y las organizaciones e instituciones de apoyo son cada vez más conscientes de su papel como factor de progreso y paz en la avalancha de desempleo que se avecina a nuestras comunidades.</a:t>
            </a:r>
          </a:p>
          <a:p>
            <a:endParaRPr lang="es-MX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Resultado de imagen para separador de tex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221" y="1339759"/>
            <a:ext cx="7725557" cy="71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5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3456" y="852979"/>
            <a:ext cx="7375160" cy="874221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</a:pPr>
            <a:r>
              <a:rPr lang="es-MX" sz="4000" b="1" dirty="0">
                <a:solidFill>
                  <a:schemeClr val="tx1"/>
                </a:solidFill>
                <a:ea typeface="+mn-ea"/>
                <a:cs typeface="+mn-cs"/>
              </a:rPr>
              <a:t>Misión</a:t>
            </a:r>
            <a:br>
              <a:rPr lang="es-MX" sz="28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1" y="1909516"/>
            <a:ext cx="11441723" cy="4948484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La Misión de una empresa describe la actividad, dicha identidad es clave en la  organización para el logro de su visión, que son las metas o logros  que constituyen la razón de ser de la empresa. Se trata de la razón fundamental de un negocio y el objetivo que tiene siempre visto a largo plazo.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217" y="3934479"/>
            <a:ext cx="2768398" cy="242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95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5922" r="14586" b="-1"/>
          <a:stretch/>
        </p:blipFill>
        <p:spPr>
          <a:xfrm>
            <a:off x="5777392" y="1005524"/>
            <a:ext cx="6096000" cy="5168685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D1408BD7-A7E8-4FB0-A9A1-C405C251B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es-MX" b="1" dirty="0">
                <a:solidFill>
                  <a:schemeClr val="tx1"/>
                </a:solidFill>
                <a:ea typeface="+mn-ea"/>
                <a:cs typeface="+mn-cs"/>
              </a:rPr>
              <a:t>Visión</a:t>
            </a:r>
            <a:br>
              <a:rPr lang="es-MX" dirty="0">
                <a:ea typeface="+mn-ea"/>
                <a:cs typeface="+mn-cs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162373"/>
            <a:ext cx="5096884" cy="48789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MX" sz="2400" dirty="0"/>
              <a:t>La Visión de una empresa podríamos denominarlo como el SUEÑO, es una declaración de aspiraciones de la empresa a mediano o largo plazo, es la imagen a futuro de cómo deseamos que sea la empresa más adelante. Su propósito es ser el motor y la guía de la organización para poder alcanzar el estado deseado.</a:t>
            </a:r>
          </a:p>
          <a:p>
            <a:endParaRPr lang="es-MX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2746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305290"/>
            <a:ext cx="9905998" cy="1294910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1.4 Definir objetivos, Utilidad, necesidad que atiende la  aplicación comercial.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6951" y="1600200"/>
            <a:ext cx="9905999" cy="3009483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900" b="1" dirty="0">
                <a:solidFill>
                  <a:schemeClr val="tx1"/>
                </a:solidFill>
                <a:latin typeface="Arial Narrow" panose="020B0606020202030204" pitchFamily="34" charset="0"/>
              </a:rPr>
              <a:t>Objetivo</a:t>
            </a:r>
          </a:p>
          <a:p>
            <a:pPr marL="457200" lvl="1" indent="0" algn="just">
              <a:buNone/>
            </a:pPr>
            <a:r>
              <a:rPr lang="es-MX" sz="2900" dirty="0">
                <a:solidFill>
                  <a:schemeClr val="tx1"/>
                </a:solidFill>
              </a:rPr>
              <a:t>Definir claramente los objetivos de nuestra empresa es fundamental para organizar la actividad en todos sus niveles: inversión técnica, recursos humanos, facturación y ventas, publicidad, Cuando hayamos determinado hacia donde queremos ir, ya podremos definir el cómo hacerlo. Además, nos van a permitir medir y evaluar los resultados obtenidos.</a:t>
            </a:r>
          </a:p>
          <a:p>
            <a:pPr marL="457200" lvl="1" indent="0">
              <a:buNone/>
            </a:pPr>
            <a:endParaRPr lang="es-MX" sz="2900" dirty="0">
              <a:solidFill>
                <a:schemeClr val="tx1"/>
              </a:solidFill>
            </a:endParaRPr>
          </a:p>
          <a:p>
            <a:pPr marL="342900" lvl="1" indent="-342900">
              <a:buFont typeface="Wingdings" panose="05000000000000000000" pitchFamily="2" charset="2"/>
              <a:buChar char="v"/>
            </a:pPr>
            <a:r>
              <a:rPr lang="es-MX" sz="2900" b="1" dirty="0">
                <a:solidFill>
                  <a:schemeClr val="tx1"/>
                </a:solidFill>
                <a:latin typeface="Arial Narrow" panose="020B0606020202030204" pitchFamily="34" charset="0"/>
              </a:rPr>
              <a:t>Utilidad</a:t>
            </a:r>
          </a:p>
          <a:p>
            <a:pPr marL="457200" lvl="1" indent="0" algn="just">
              <a:buNone/>
            </a:pPr>
            <a:r>
              <a:rPr lang="es-MX" sz="2900" dirty="0">
                <a:solidFill>
                  <a:schemeClr val="tx1"/>
                </a:solidFill>
              </a:rPr>
              <a:t>Capacidad que algo tiene para generar beneficio. También puede referir a las ganancias que un negocio, empresa o activo determinado genera a lo largo de un período de tiempo.</a:t>
            </a:r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v"/>
            </a:pPr>
            <a:endParaRPr lang="es-MX" sz="2400" dirty="0">
              <a:solidFill>
                <a:srgbClr val="993300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s-MX" sz="2400" dirty="0">
              <a:solidFill>
                <a:srgbClr val="993300"/>
              </a:solidFill>
            </a:endParaRPr>
          </a:p>
          <a:p>
            <a:pPr marL="457200" lvl="1" indent="0">
              <a:buNone/>
            </a:pPr>
            <a:endParaRPr lang="es-MX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Resultado de imagen para Obje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077" y="4609683"/>
            <a:ext cx="210502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141" y="4723295"/>
            <a:ext cx="3018692" cy="184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92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141413" y="248403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bg1">
                    <a:lumMod val="20000"/>
                    <a:lumOff val="80000"/>
                  </a:schemeClr>
                </a:solidFill>
              </a:rPr>
              <a:t>necesidad que atiende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3" y="674914"/>
            <a:ext cx="9905999" cy="43651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es-MX" sz="2800" dirty="0">
                <a:solidFill>
                  <a:schemeClr val="tx1"/>
                </a:solidFill>
              </a:rPr>
              <a:t>Para complacer al consumidor el productor debe:</a:t>
            </a:r>
          </a:p>
          <a:p>
            <a:pPr lvl="2"/>
            <a:r>
              <a:rPr lang="es-MX" sz="2800" dirty="0">
                <a:solidFill>
                  <a:schemeClr val="tx1"/>
                </a:solidFill>
              </a:rPr>
              <a:t>Conocer los tipos de necesidades: </a:t>
            </a:r>
          </a:p>
          <a:p>
            <a:pPr lvl="2"/>
            <a:r>
              <a:rPr lang="es-MX" sz="2800" dirty="0">
                <a:solidFill>
                  <a:schemeClr val="tx1"/>
                </a:solidFill>
              </a:rPr>
              <a:t>Identificar el valor de la necesidad:</a:t>
            </a:r>
          </a:p>
          <a:p>
            <a:pPr lvl="2"/>
            <a:r>
              <a:rPr lang="es-MX" sz="2800" dirty="0">
                <a:solidFill>
                  <a:schemeClr val="tx1"/>
                </a:solidFill>
              </a:rPr>
              <a:t>Identificar el bien o servicio adecuado para cubrir la necesidad: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594" y="4309382"/>
            <a:ext cx="3170955" cy="2548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b="6349"/>
          <a:stretch/>
        </p:blipFill>
        <p:spPr>
          <a:xfrm>
            <a:off x="2138682" y="4575548"/>
            <a:ext cx="2031321" cy="2034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4507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2" y="-15436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análisis FODA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5660" y="344774"/>
            <a:ext cx="11976339" cy="6513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>
                <a:solidFill>
                  <a:schemeClr val="tx1"/>
                </a:solidFill>
              </a:rPr>
              <a:t>¿Qué es un análisis FODA?</a:t>
            </a:r>
          </a:p>
          <a:p>
            <a:pPr marL="457200" lvl="1" indent="0" algn="just">
              <a:buNone/>
            </a:pPr>
            <a:r>
              <a:rPr lang="es-MX" sz="2800" dirty="0">
                <a:solidFill>
                  <a:schemeClr val="tx1"/>
                </a:solidFill>
              </a:rPr>
              <a:t>Se llama análisis FODA (fortalezas, oportunidades, debilidades y amenazas) o análisis DAFO o en inglés SWOT análisis.</a:t>
            </a:r>
          </a:p>
          <a:p>
            <a:pPr marL="457200" lvl="1" indent="0" algn="just">
              <a:buNone/>
            </a:pPr>
            <a:endParaRPr lang="es-MX" sz="1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s-MX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3400" dirty="0">
                <a:solidFill>
                  <a:schemeClr val="tx1"/>
                </a:solidFill>
              </a:rPr>
              <a:t>¿Cómo puedes aplicarlo en la vida laboral?</a:t>
            </a:r>
          </a:p>
          <a:p>
            <a:pPr marL="914400" lvl="2" indent="0" algn="just">
              <a:buNone/>
            </a:pPr>
            <a:r>
              <a:rPr lang="es-MX" sz="2800" dirty="0">
                <a:solidFill>
                  <a:schemeClr val="tx1"/>
                </a:solidFill>
              </a:rPr>
              <a:t>Si hoy en día no tienes trabajo, es un buen momento para escribir en una hoja las habilidades y cualidades que tienes por ofrecer a las empresas y plasmarlas en tu currículum o en una entrevista.</a:t>
            </a:r>
          </a:p>
          <a:p>
            <a:pPr marL="914400" lvl="2" indent="0" algn="just">
              <a:buNone/>
            </a:pPr>
            <a:r>
              <a:rPr lang="es-MX" sz="2800" dirty="0">
                <a:solidFill>
                  <a:schemeClr val="tx1"/>
                </a:solidFill>
              </a:rPr>
              <a:t>Si estás trabajando, tienes la oportunidad de saber con qué aptitudes cuentas para el siguiente proyecto que te asignen y también en qué áreas deberás poner más atención.</a:t>
            </a:r>
          </a:p>
          <a:p>
            <a:pPr marL="457200" lvl="1" indent="0">
              <a:buNone/>
            </a:pPr>
            <a:endParaRPr lang="es-MX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494" y="14990"/>
            <a:ext cx="1857375" cy="108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47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5355" y="1086050"/>
            <a:ext cx="8652161" cy="450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91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77423-DF7D-47C4-99F7-ED5C5D72C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1500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es-MX" sz="4000" b="1" dirty="0">
                <a:solidFill>
                  <a:schemeClr val="tx1"/>
                </a:solidFill>
                <a:ea typeface="+mn-ea"/>
                <a:cs typeface="+mn-cs"/>
              </a:rPr>
              <a:t>Ejemplos de Fortalezas</a:t>
            </a:r>
            <a:br>
              <a:rPr lang="es-MX" sz="14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28748A-D6F6-4CDE-83C5-23020A227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58901"/>
            <a:ext cx="10714566" cy="468246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Buen ambiente laboral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Proactividad en la gestión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Conocimiento del mercado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Grandes recursos financieros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Buena calidad del producto final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Posibilidades de acceder a créditos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Equipamiento de última generación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Experiencia de los recursos humanos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Recursos humanos motivados y contentos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Procesos técnicos y administrativos de calidad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9668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36637F-1A8C-4BC6-83C9-1521DDCAC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77900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ea typeface="+mn-ea"/>
                <a:cs typeface="+mn-cs"/>
              </a:rPr>
              <a:t>Ejemplos de Debilidades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8A252A-0CDC-4D3F-A0D3-F6728DCA9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7500"/>
            <a:ext cx="11133666" cy="466089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Salarios bajos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Equipamiento viejo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Falta de capacitación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Problemas con la calidad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Reactividad en la gestión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Mala situación financiera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Incapacidad para ver errores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Capital de trabajo mal utilizado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Deficientes habilidades gerenciales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Poca capacidad de acceso a créditos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2835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D41845-70B7-4722-A3C7-AE2E5F6E3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Ejemplos de Oportunidades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CF872E-7752-44F1-8280-DABEA876B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Regulación a favor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Competencia débil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Mercado mal atendido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Necesidad del producto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Inexistencia de competencia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Tendencias favorables en el mercado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Fuerte poder adquisitivo del segmento meta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5102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1F59C6-7520-421E-AF37-9C5FCBE1D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Ejemplos de Amenazas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28BC89-01C5-45A2-8FDB-65B04EDC1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Conflictos gremiales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Regulación desfavorable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Cambios en la legislación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Competencia muy agresiva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Aumento de precio de insumos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Segmento del mercado contraído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Tendencias desfavorables en el mercado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Competencia consolidada en el mercado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Inexistencia de competencia (no se sabe como reaccionará el mercado)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925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383287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s-MX" sz="4000" dirty="0">
                <a:solidFill>
                  <a:schemeClr val="tx1"/>
                </a:solidFill>
              </a:rPr>
              <a:t>Objetivo de la Asignatura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11108266" cy="3880773"/>
          </a:xfrm>
        </p:spPr>
        <p:txBody>
          <a:bodyPr>
            <a:noAutofit/>
          </a:bodyPr>
          <a:lstStyle/>
          <a:p>
            <a:pPr marL="0" indent="0" algn="just">
              <a:buClr>
                <a:srgbClr val="FF6600"/>
              </a:buClr>
              <a:buNone/>
            </a:pPr>
            <a:r>
              <a:rPr lang="es-MX" sz="3600" dirty="0">
                <a:solidFill>
                  <a:schemeClr val="tx1"/>
                </a:solidFill>
              </a:rPr>
              <a:t>Aplicar los conocimientos adquiridos a lo largo de la carrera en la elaboración y desarrollo de un proyecto productivo que promueva la posibilidad de autoempleo en su profesión.</a:t>
            </a:r>
          </a:p>
        </p:txBody>
      </p:sp>
      <p:pic>
        <p:nvPicPr>
          <p:cNvPr id="4" name="Picture 2" descr="Resultado de imagen para separador de tex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221" y="1339759"/>
            <a:ext cx="7725557" cy="71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17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190D2-49C4-47F6-B8C9-BB1B7D733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>
                <a:solidFill>
                  <a:schemeClr val="tx1"/>
                </a:solidFill>
              </a:rPr>
              <a:t>Conclusion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46F847-37AD-4624-B3A6-58833822C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10670220" cy="3880773"/>
          </a:xfrm>
        </p:spPr>
        <p:txBody>
          <a:bodyPr/>
          <a:lstStyle/>
          <a:p>
            <a:pPr marL="0" lvl="0" indent="0" algn="just">
              <a:buClr>
                <a:srgbClr val="90C226"/>
              </a:buClr>
              <a:buNone/>
            </a:pPr>
            <a:r>
              <a:rPr lang="es-MX" sz="3600" dirty="0">
                <a:solidFill>
                  <a:prstClr val="black"/>
                </a:solidFill>
              </a:rPr>
              <a:t>El material desarrollado en la materia de Desarrollo Empresarial tiene como objetivo principal  conocer los conceptos básicos del  emprendedor, así como el análisis FODA,  con la finalidad de posteriormente se lleven a la práctica.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63503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6960" y="423672"/>
            <a:ext cx="8288032" cy="61831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Referencias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14B87C2-AAF0-484C-AFDD-2974C568F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84" y="1050458"/>
            <a:ext cx="10909003" cy="564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37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4811" y="215900"/>
            <a:ext cx="10058400" cy="979750"/>
          </a:xfrm>
        </p:spPr>
        <p:txBody>
          <a:bodyPr>
            <a:normAutofit/>
          </a:bodyPr>
          <a:lstStyle/>
          <a:p>
            <a:pPr algn="ctr"/>
            <a:r>
              <a:rPr lang="es-MX" sz="4000" dirty="0">
                <a:solidFill>
                  <a:schemeClr val="tx1"/>
                </a:solidFill>
              </a:rPr>
              <a:t>Secuencia  Didáctica </a:t>
            </a:r>
          </a:p>
        </p:txBody>
      </p:sp>
      <p:pic>
        <p:nvPicPr>
          <p:cNvPr id="12" name="Picture 2" descr="Resultado de imagen para separador de tex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044" y="796449"/>
            <a:ext cx="6397431" cy="59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4553" t="20952" r="24821" b="25238"/>
          <a:stretch/>
        </p:blipFill>
        <p:spPr>
          <a:xfrm>
            <a:off x="380155" y="1391852"/>
            <a:ext cx="9497598" cy="495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8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87747"/>
            <a:ext cx="10058400" cy="1450757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Contenido Temático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10333566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MX" sz="3600" b="1" dirty="0">
              <a:solidFill>
                <a:srgbClr val="993300"/>
              </a:solidFill>
            </a:endParaRPr>
          </a:p>
          <a:p>
            <a:pPr marL="0" indent="0" algn="ctr">
              <a:buNone/>
            </a:pPr>
            <a:r>
              <a:rPr lang="es-MX" sz="3600" b="1" dirty="0">
                <a:solidFill>
                  <a:schemeClr val="tx1"/>
                </a:solidFill>
              </a:rPr>
              <a:t>UNIDAD I :</a:t>
            </a:r>
          </a:p>
          <a:p>
            <a:pPr marL="0" indent="0" algn="just">
              <a:buNone/>
            </a:pPr>
            <a:r>
              <a:rPr lang="es-MX" sz="3600" b="1" dirty="0">
                <a:solidFill>
                  <a:schemeClr val="tx1"/>
                </a:solidFill>
              </a:rPr>
              <a:t>Concepto e importancia del emprendedor,  Descripción del proyecto. </a:t>
            </a:r>
          </a:p>
        </p:txBody>
      </p:sp>
      <p:pic>
        <p:nvPicPr>
          <p:cNvPr id="4" name="Picture 2" descr="Resultado de imagen para separador de tex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044" y="1397216"/>
            <a:ext cx="6397431" cy="59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360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4749"/>
            <a:ext cx="10058400" cy="1450757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Objetivo de la Unidad 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2473229"/>
            <a:ext cx="10375900" cy="3931920"/>
          </a:xfrm>
        </p:spPr>
        <p:txBody>
          <a:bodyPr>
            <a:normAutofit/>
          </a:bodyPr>
          <a:lstStyle/>
          <a:p>
            <a:pPr marL="0" indent="0" algn="just">
              <a:buClr>
                <a:srgbClr val="FF6600"/>
              </a:buClr>
              <a:buNone/>
            </a:pPr>
            <a:r>
              <a:rPr lang="es-MX" sz="3200" b="1" dirty="0">
                <a:solidFill>
                  <a:schemeClr val="tx1"/>
                </a:solidFill>
              </a:rPr>
              <a:t>Comprender y analizar el concepto e importancia del emprendedor, así como sus características y habilidades. Para generar una idea innovadora, como base para el desarrollo de un plan de negocios, que comprenda los cuatro estudios requeridos.</a:t>
            </a:r>
            <a:r>
              <a:rPr lang="es-MX" sz="3200" dirty="0">
                <a:solidFill>
                  <a:schemeClr val="tx1"/>
                </a:solidFill>
              </a:rPr>
              <a:t>	</a:t>
            </a:r>
          </a:p>
          <a:p>
            <a:pPr algn="just">
              <a:buClr>
                <a:srgbClr val="FF6600"/>
              </a:buClr>
              <a:buFont typeface="Wingdings" panose="05000000000000000000" pitchFamily="2" charset="2"/>
              <a:buChar char="v"/>
            </a:pPr>
            <a:endParaRPr lang="es-MX" sz="32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2" descr="Resultado de imagen para separador de texto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731" y="1397216"/>
            <a:ext cx="6397431" cy="59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00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247816"/>
            <a:ext cx="9905998" cy="1478570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1.1 Concepto de emprendedor, y su perfil </a:t>
            </a:r>
            <a:endParaRPr lang="es-MX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00736" y="2061919"/>
            <a:ext cx="10695964" cy="40318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chemeClr val="tx1"/>
                </a:solidFill>
              </a:rPr>
              <a:t>CONCEPTO:</a:t>
            </a:r>
          </a:p>
          <a:p>
            <a:pPr marL="457200" lvl="1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Se conoce como emprendedor a quien organiza y conduce algún tipo de iniciativas organizacionales, con fines de lucro, corriendo cierto margen de riesgo financiero en ello. No es sinónimo de empresario.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006" y="3771232"/>
            <a:ext cx="3452812" cy="23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45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1074" y="2033708"/>
            <a:ext cx="10616834" cy="354171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1"/>
                </a:solidFill>
              </a:rPr>
              <a:t>Perfil de un emprendedor:</a:t>
            </a:r>
          </a:p>
          <a:p>
            <a:pPr marL="457200" lvl="1" indent="0" algn="just">
              <a:buNone/>
            </a:pPr>
            <a:r>
              <a:rPr lang="es-MX" sz="2000" dirty="0">
                <a:solidFill>
                  <a:schemeClr val="tx1"/>
                </a:solidFill>
              </a:rPr>
              <a:t>A grandes rasgos, el perfil de un emprendedor es simple: se trata de una persona movida por una visión interior, esto es, alguien apasionado y con la creatividad suficiente para convencer a terceros de lo que hace falta. Esto significa que un emprendedor no es quien sueña con hacerse rico, o poderoso, sino quien piensa que las herramientas empresariales son un medio para convertir en realidad una visión de mundo.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>
              <a:solidFill>
                <a:srgbClr val="9933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846" r="2821"/>
          <a:stretch/>
        </p:blipFill>
        <p:spPr>
          <a:xfrm>
            <a:off x="7706949" y="257908"/>
            <a:ext cx="3887173" cy="2282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7401" t="8597" r="6581" b="7312"/>
          <a:stretch/>
        </p:blipFill>
        <p:spPr>
          <a:xfrm>
            <a:off x="3577076" y="4496898"/>
            <a:ext cx="3950678" cy="2157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2913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Habilidades del emprendedor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804989"/>
            <a:ext cx="8596668" cy="3880773"/>
          </a:xfrm>
        </p:spPr>
        <p:txBody>
          <a:bodyPr vert="horz" lIns="91440" tIns="45720" rIns="91440" bIns="45720" rtlCol="0">
            <a:noAutofit/>
          </a:bodyPr>
          <a:lstStyle/>
          <a:p>
            <a:pPr marL="3429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1"/>
                </a:solidFill>
              </a:rPr>
              <a:t>Pasión. </a:t>
            </a:r>
          </a:p>
          <a:p>
            <a:pPr marL="457200" lvl="1" indent="0" algn="just">
              <a:buNone/>
            </a:pPr>
            <a:r>
              <a:rPr lang="es-MX" sz="2000" dirty="0">
                <a:solidFill>
                  <a:schemeClr val="tx1"/>
                </a:solidFill>
              </a:rPr>
              <a:t>Al no ser simplemente hombres de negocios, los emprendedores deben conectar con sus motivaciones profundas, personales. Son ésas las que desean convertir en una realidad.</a:t>
            </a:r>
          </a:p>
          <a:p>
            <a:pPr marL="3429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s-MX" sz="2400" dirty="0">
                <a:solidFill>
                  <a:schemeClr val="tx1"/>
                </a:solidFill>
              </a:rPr>
              <a:t> Visión. </a:t>
            </a:r>
          </a:p>
          <a:p>
            <a:pPr marL="457200" lvl="1" indent="0" algn="just">
              <a:buNone/>
            </a:pPr>
            <a:r>
              <a:rPr lang="es-MX" sz="2000" dirty="0">
                <a:solidFill>
                  <a:schemeClr val="tx1"/>
                </a:solidFill>
              </a:rPr>
              <a:t>Un emprendedor debe tener capacidad de proyección a futuro para poder percibir y aprovechar las ventanas de oportunidad.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126" y="5029201"/>
            <a:ext cx="2494084" cy="168651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8932" t="-1" b="1876"/>
          <a:stretch/>
        </p:blipFill>
        <p:spPr>
          <a:xfrm>
            <a:off x="9808675" y="2019300"/>
            <a:ext cx="2523025" cy="1942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60116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Override1.xml><?xml version="1.0" encoding="utf-8"?>
<a:themeOverride xmlns:a="http://schemas.openxmlformats.org/drawingml/2006/main">
  <a:clrScheme name="Faceta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2.xml><?xml version="1.0" encoding="utf-8"?>
<a:themeOverride xmlns:a="http://schemas.openxmlformats.org/drawingml/2006/main">
  <a:clrScheme name="Faceta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1381</Words>
  <Application>Microsoft Office PowerPoint</Application>
  <PresentationFormat>Panorámica</PresentationFormat>
  <Paragraphs>128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Arial Narrow</vt:lpstr>
      <vt:lpstr>Trebuchet MS</vt:lpstr>
      <vt:lpstr>Wingdings</vt:lpstr>
      <vt:lpstr>Wingdings 3</vt:lpstr>
      <vt:lpstr>Faceta</vt:lpstr>
      <vt:lpstr>Presentación de PowerPoint</vt:lpstr>
      <vt:lpstr>Guión Explicativo</vt:lpstr>
      <vt:lpstr>Objetivo de la Asignatura</vt:lpstr>
      <vt:lpstr>Secuencia  Didáctica </vt:lpstr>
      <vt:lpstr>Contenido Temático </vt:lpstr>
      <vt:lpstr>Objetivo de la Unidad I</vt:lpstr>
      <vt:lpstr>1.1 Concepto de emprendedor, y su perfil </vt:lpstr>
      <vt:lpstr>Presentación de PowerPoint</vt:lpstr>
      <vt:lpstr>Habilidades del emprendedor </vt:lpstr>
      <vt:lpstr>Presentación de PowerPoint</vt:lpstr>
      <vt:lpstr>habilidades</vt:lpstr>
      <vt:lpstr>Presentación de PowerPoint</vt:lpstr>
      <vt:lpstr>1.2 Conocer el concepto y la importancia de un plan de negocios.</vt:lpstr>
      <vt:lpstr>importancia</vt:lpstr>
      <vt:lpstr>Presentación de PowerPoint</vt:lpstr>
      <vt:lpstr>Presentación de PowerPoint</vt:lpstr>
      <vt:lpstr>importancia</vt:lpstr>
      <vt:lpstr>¿Qué está enfocado el proyecto y distinguirlo del producto o servicio que se ofrece?</vt:lpstr>
      <vt:lpstr>Presentación de PowerPoint</vt:lpstr>
      <vt:lpstr>Misión </vt:lpstr>
      <vt:lpstr>Visión </vt:lpstr>
      <vt:lpstr>1.4 Definir objetivos, Utilidad, necesidad que atiende la  aplicación comercial. </vt:lpstr>
      <vt:lpstr>necesidad que atiende</vt:lpstr>
      <vt:lpstr>análisis FODA</vt:lpstr>
      <vt:lpstr>Presentación de PowerPoint</vt:lpstr>
      <vt:lpstr>Ejemplos de Fortalezas </vt:lpstr>
      <vt:lpstr>Ejemplos de Debilidades</vt:lpstr>
      <vt:lpstr>Ejemplos de Oportunidades</vt:lpstr>
      <vt:lpstr>Ejemplos de Amenazas</vt:lpstr>
      <vt:lpstr>Conclusion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Patricia Delgadillo</dc:creator>
  <cp:lastModifiedBy>paty</cp:lastModifiedBy>
  <cp:revision>8</cp:revision>
  <dcterms:created xsi:type="dcterms:W3CDTF">2019-07-03T21:18:40Z</dcterms:created>
  <dcterms:modified xsi:type="dcterms:W3CDTF">2019-07-09T13:37:35Z</dcterms:modified>
</cp:coreProperties>
</file>