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52" r:id="rId2"/>
    <p:sldId id="353" r:id="rId3"/>
    <p:sldId id="354" r:id="rId4"/>
    <p:sldId id="355" r:id="rId5"/>
    <p:sldId id="267" r:id="rId6"/>
    <p:sldId id="269" r:id="rId7"/>
    <p:sldId id="268" r:id="rId8"/>
    <p:sldId id="314" r:id="rId9"/>
    <p:sldId id="287" r:id="rId10"/>
    <p:sldId id="288" r:id="rId11"/>
    <p:sldId id="286" r:id="rId12"/>
    <p:sldId id="270" r:id="rId13"/>
    <p:sldId id="290" r:id="rId14"/>
    <p:sldId id="315" r:id="rId15"/>
    <p:sldId id="291" r:id="rId16"/>
    <p:sldId id="316" r:id="rId17"/>
    <p:sldId id="317" r:id="rId18"/>
    <p:sldId id="292" r:id="rId19"/>
    <p:sldId id="318" r:id="rId20"/>
    <p:sldId id="293" r:id="rId21"/>
    <p:sldId id="294" r:id="rId22"/>
    <p:sldId id="295" r:id="rId23"/>
    <p:sldId id="296" r:id="rId24"/>
    <p:sldId id="297" r:id="rId25"/>
    <p:sldId id="298" r:id="rId26"/>
    <p:sldId id="299" r:id="rId27"/>
    <p:sldId id="271" r:id="rId28"/>
    <p:sldId id="357" r:id="rId29"/>
    <p:sldId id="358" r:id="rId30"/>
    <p:sldId id="359" r:id="rId31"/>
    <p:sldId id="272" r:id="rId32"/>
    <p:sldId id="273" r:id="rId33"/>
    <p:sldId id="319" r:id="rId34"/>
    <p:sldId id="274" r:id="rId35"/>
    <p:sldId id="301" r:id="rId36"/>
    <p:sldId id="330" r:id="rId37"/>
    <p:sldId id="321" r:id="rId38"/>
    <p:sldId id="331" r:id="rId39"/>
    <p:sldId id="356" r:id="rId40"/>
    <p:sldId id="322" r:id="rId41"/>
    <p:sldId id="302" r:id="rId42"/>
    <p:sldId id="323" r:id="rId43"/>
    <p:sldId id="303" r:id="rId44"/>
    <p:sldId id="324" r:id="rId45"/>
    <p:sldId id="325" r:id="rId46"/>
    <p:sldId id="276" r:id="rId47"/>
    <p:sldId id="304" r:id="rId48"/>
    <p:sldId id="305" r:id="rId49"/>
    <p:sldId id="306" r:id="rId50"/>
    <p:sldId id="307" r:id="rId51"/>
    <p:sldId id="326" r:id="rId52"/>
    <p:sldId id="308" r:id="rId53"/>
    <p:sldId id="327" r:id="rId54"/>
    <p:sldId id="277" r:id="rId55"/>
    <p:sldId id="328" r:id="rId56"/>
    <p:sldId id="278" r:id="rId57"/>
    <p:sldId id="329" r:id="rId58"/>
    <p:sldId id="279" r:id="rId59"/>
    <p:sldId id="280" r:id="rId60"/>
    <p:sldId id="281" r:id="rId61"/>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60" autoAdjust="0"/>
    <p:restoredTop sz="94660"/>
  </p:normalViewPr>
  <p:slideViewPr>
    <p:cSldViewPr snapToGrid="0">
      <p:cViewPr varScale="1">
        <p:scale>
          <a:sx n="81" d="100"/>
          <a:sy n="81" d="100"/>
        </p:scale>
        <p:origin x="55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2AED8E5B-0D98-4FE1-9B26-D1041E3A89F9}" type="datetimeFigureOut">
              <a:rPr lang="en-US" smtClean="0"/>
              <a:t>9/17/2019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‹Nº›</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81887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B4159CD-DA3A-463F-AFEF-A68838A6859B}" type="datetimeFigureOut">
              <a:rPr lang="en-US" smtClean="0"/>
              <a:t>9/17/2019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3920850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312A925-E007-46C2-84AB-35EE10DCAD39}" type="datetimeFigureOut">
              <a:rPr lang="en-US" smtClean="0"/>
              <a:t>9/17/2019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182257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073C2DCB-466C-4061-8D51-D3254DD77FA1}" type="datetimeFigureOut">
              <a:rPr lang="en-US" smtClean="0"/>
              <a:t>9/17/2019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592141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8642357F-39F6-401C-9FF8-3072724998F3}" type="datetimeFigureOut">
              <a:rPr lang="en-US" smtClean="0"/>
              <a:t>9/17/2019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‹Nº›</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176006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4D5DB09B-D413-414E-B13F-B1984CD8FF65}" type="datetimeFigureOut">
              <a:rPr lang="en-US" smtClean="0"/>
              <a:t>9/17/2019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28224198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1097280" y="2582334"/>
            <a:ext cx="4937760" cy="337820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6217920" y="2582334"/>
            <a:ext cx="4937760" cy="337820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6238F992-55E7-4B2D-A6F1-8C9243CBFE1B}" type="datetimeFigureOut">
              <a:rPr lang="en-US" smtClean="0"/>
              <a:t>9/17/2019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3430502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F0298110-BAA6-4256-A2E5-BB66A47D2616}" type="datetimeFigureOut">
              <a:rPr lang="en-US" smtClean="0"/>
              <a:t>9/17/2019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23415928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A4903892-3343-4E4E-B81B-70A099359AD2}" type="datetimeFigureOut">
              <a:rPr lang="en-US" smtClean="0"/>
              <a:t>9/17/2019</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9329918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00232F85-D33A-46AF-9088-5A7400C1018E}" type="datetimeFigureOut">
              <a:rPr lang="en-US" smtClean="0"/>
              <a:t>9/17/2019</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36764557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3EB3A624-F501-46A9-B8CA-4949E24E27C8}" type="datetimeFigureOut">
              <a:rPr lang="en-US" smtClean="0"/>
              <a:t>9/17/2019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33459668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40C4D3C1-679D-44D8-8A9C-D402CE4EF569}" type="datetimeFigureOut">
              <a:rPr lang="en-US" smtClean="0"/>
              <a:t>9/17/2019</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smtClean="0"/>
              <a:pPr/>
              <a:t>‹Nº›</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7839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 Id="rId4" Type="http://schemas.openxmlformats.org/officeDocument/2006/relationships/image" Target="../media/image36.jpeg"/></Relationships>
</file>

<file path=ppt/slides/_rels/slide44.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488580" y="373438"/>
            <a:ext cx="11662842" cy="1612776"/>
          </a:xfrm>
          <a:prstGeom prst="rect">
            <a:avLst/>
          </a:prstGeom>
        </p:spPr>
        <p:txBody>
          <a:bodyPr vert="horz" anchor="b">
            <a:normAutofit/>
          </a:bodyPr>
          <a:lstStyle>
            <a:defPPr>
              <a:defRPr lang="en-US"/>
            </a:defPPr>
            <a:lvl1pPr marR="0" lvl="0" indent="0" algn="ctr" defTabSz="914400" fontAlgn="auto">
              <a:lnSpc>
                <a:spcPct val="100000"/>
              </a:lnSpc>
              <a:spcBef>
                <a:spcPct val="0"/>
              </a:spcBef>
              <a:spcAft>
                <a:spcPts val="0"/>
              </a:spcAft>
              <a:buClrTx/>
              <a:buSzTx/>
              <a:buFontTx/>
              <a:buNone/>
              <a:tabLst/>
              <a:defRPr sz="2400" b="1" cap="all">
                <a:solidFill>
                  <a:schemeClr val="accent6">
                    <a:lumMod val="7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4000" b="1" i="0" u="none" strike="noStrike" kern="1200" cap="all" spc="0" normalizeH="0" baseline="0" noProof="0" dirty="0">
                <a:ln>
                  <a:noFill/>
                </a:ln>
                <a:solidFill>
                  <a:srgbClr val="514949">
                    <a:lumMod val="50000"/>
                  </a:srgbClr>
                </a:solidFill>
                <a:effectLst/>
                <a:uLnTx/>
                <a:uFillTx/>
                <a:latin typeface="Calibri Light" panose="020F0302020204030204"/>
                <a:ea typeface="+mj-ea"/>
                <a:cs typeface="+mj-cs"/>
              </a:rPr>
              <a:t>Universidad autónoma del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4000" b="1" i="0" u="none" strike="noStrike" kern="1200" cap="all" spc="0" normalizeH="0" baseline="0" noProof="0" dirty="0">
                <a:ln>
                  <a:noFill/>
                </a:ln>
                <a:solidFill>
                  <a:srgbClr val="514949">
                    <a:lumMod val="50000"/>
                  </a:srgbClr>
                </a:solidFill>
                <a:effectLst/>
                <a:uLnTx/>
                <a:uFillTx/>
                <a:latin typeface="Calibri Light" panose="020F0302020204030204"/>
                <a:ea typeface="+mj-ea"/>
                <a:cs typeface="+mj-cs"/>
              </a:rPr>
              <a:t>estado de México </a:t>
            </a:r>
          </a:p>
        </p:txBody>
      </p:sp>
      <p:sp>
        <p:nvSpPr>
          <p:cNvPr id="5" name="2 Subtítulo"/>
          <p:cNvSpPr txBox="1">
            <a:spLocks/>
          </p:cNvSpPr>
          <p:nvPr/>
        </p:nvSpPr>
        <p:spPr>
          <a:xfrm>
            <a:off x="3882452" y="5641663"/>
            <a:ext cx="8268970" cy="685800"/>
          </a:xfrm>
          <a:prstGeom prst="rect">
            <a:avLst/>
          </a:prstGeom>
        </p:spPr>
        <p:txBody>
          <a:bodyPr vert="horz" lIns="91440" tIns="45720" rIns="91440" bIns="45720" rtlCol="0">
            <a:noAutofit/>
          </a:bodyPr>
          <a:lstStyle>
            <a:lvl1pPr marL="0" indent="0" algn="ctr" defTabSz="914400" rtl="0" eaLnBrk="1" latinLnBrk="0" hangingPunct="1">
              <a:lnSpc>
                <a:spcPct val="100000"/>
              </a:lnSpc>
              <a:spcBef>
                <a:spcPts val="0"/>
              </a:spcBef>
              <a:spcAft>
                <a:spcPts val="0"/>
              </a:spcAft>
              <a:buClr>
                <a:schemeClr val="tx2"/>
              </a:buClr>
              <a:buFont typeface="Arial" pitchFamily="34" charset="0"/>
              <a:buNone/>
              <a:defRPr sz="1600" kern="1200" spc="80" baseline="0">
                <a:solidFill>
                  <a:schemeClr val="bg2"/>
                </a:solidFill>
                <a:latin typeface="+mn-lt"/>
                <a:ea typeface="+mn-ea"/>
                <a:cs typeface="+mn-cs"/>
              </a:defRPr>
            </a:lvl1pPr>
            <a:lvl2pPr marL="4572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2pPr>
            <a:lvl3pPr marL="9144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3pPr>
            <a:lvl4pPr marL="13716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5pPr>
            <a:lvl6pPr marL="22860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6pPr>
            <a:lvl7pPr marL="27432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7pPr>
            <a:lvl8pPr marL="32004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8pPr>
            <a:lvl9pPr marL="36576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
                <a:srgbClr val="514949"/>
              </a:buClr>
              <a:buSzTx/>
              <a:buFont typeface="Arial" pitchFamily="34" charset="0"/>
              <a:buNone/>
              <a:tabLst/>
              <a:defRPr/>
            </a:pPr>
            <a:r>
              <a:rPr kumimoji="0" lang="es-ES" sz="2800" b="1" i="1" u="none" strike="noStrike" kern="1200" cap="none" spc="80" normalizeH="0" baseline="0" noProof="0" dirty="0">
                <a:ln>
                  <a:noFill/>
                </a:ln>
                <a:solidFill>
                  <a:srgbClr val="663300"/>
                </a:solidFill>
                <a:effectLst/>
                <a:uLnTx/>
                <a:uFillTx/>
                <a:latin typeface="Calibri" panose="020F0502020204030204"/>
                <a:ea typeface="+mn-ea"/>
                <a:cs typeface="+mn-cs"/>
              </a:rPr>
              <a:t>AUTOR: DRA. ADRIANA MERCEDES RUIZ REYNOSO </a:t>
            </a:r>
          </a:p>
        </p:txBody>
      </p:sp>
      <p:sp>
        <p:nvSpPr>
          <p:cNvPr id="6" name="1 Título"/>
          <p:cNvSpPr txBox="1">
            <a:spLocks/>
          </p:cNvSpPr>
          <p:nvPr/>
        </p:nvSpPr>
        <p:spPr>
          <a:xfrm>
            <a:off x="1613349" y="3478857"/>
            <a:ext cx="9188896" cy="1847939"/>
          </a:xfrm>
          <a:prstGeom prst="rect">
            <a:avLst/>
          </a:prstGeom>
        </p:spPr>
        <p:txBody>
          <a:bodyPr vert="horz" anchor="b">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sz="2800" b="1" i="0" u="none" strike="noStrike" kern="1200" cap="all" spc="0" normalizeH="0" baseline="0" noProof="0" dirty="0">
                <a:ln>
                  <a:noFill/>
                </a:ln>
                <a:solidFill>
                  <a:srgbClr val="514949">
                    <a:lumMod val="50000"/>
                  </a:srgbClr>
                </a:solidFill>
                <a:effectLst/>
                <a:uLnTx/>
                <a:uFillTx/>
                <a:latin typeface="Calibri Light" panose="020F0302020204030204"/>
                <a:ea typeface="+mn-ea"/>
                <a:cs typeface="+mn-cs"/>
              </a:rPr>
              <a:t>HABILIDADES </a:t>
            </a:r>
            <a:r>
              <a:rPr kumimoji="0" lang="es-MX" sz="2800" b="1" i="0" u="none" strike="noStrike" kern="1200" cap="all" spc="0" normalizeH="0" baseline="0" noProof="0" dirty="0" smtClean="0">
                <a:ln>
                  <a:noFill/>
                </a:ln>
                <a:solidFill>
                  <a:srgbClr val="514949">
                    <a:lumMod val="50000"/>
                  </a:srgbClr>
                </a:solidFill>
                <a:effectLst/>
                <a:uLnTx/>
                <a:uFillTx/>
                <a:latin typeface="Calibri Light" panose="020F0302020204030204"/>
                <a:ea typeface="+mn-ea"/>
                <a:cs typeface="+mn-cs"/>
              </a:rPr>
              <a:t>Directivas</a:t>
            </a:r>
            <a:endParaRPr kumimoji="0" lang="es-MX" sz="2800" b="1" i="0" u="none" strike="noStrike" kern="1200" cap="all" spc="0" normalizeH="0" baseline="0" noProof="0" dirty="0">
              <a:ln>
                <a:noFill/>
              </a:ln>
              <a:solidFill>
                <a:srgbClr val="514949">
                  <a:lumMod val="50000"/>
                </a:srgbClr>
              </a:solidFill>
              <a:effectLst/>
              <a:uLnTx/>
              <a:uFillTx/>
              <a:latin typeface="Calibri Light" panose="020F0302020204030204"/>
              <a:ea typeface="+mn-ea"/>
              <a:cs typeface="+mn-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s-MX" sz="1800" b="1" i="0" u="none" strike="noStrike" kern="1200" cap="all" spc="0" normalizeH="0" baseline="0" noProof="0" dirty="0">
              <a:ln>
                <a:noFill/>
              </a:ln>
              <a:solidFill>
                <a:srgbClr val="514949">
                  <a:lumMod val="50000"/>
                </a:srgbClr>
              </a:solidFill>
              <a:effectLst/>
              <a:uLnTx/>
              <a:uFillTx/>
              <a:latin typeface="Calibri Light" panose="020F0302020204030204"/>
              <a:ea typeface="+mn-ea"/>
              <a:cs typeface="+mn-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2800" b="1" i="0" u="none" strike="noStrike" kern="1200" cap="all" spc="0" normalizeH="0" baseline="0" noProof="0" dirty="0">
                <a:ln>
                  <a:noFill/>
                </a:ln>
                <a:solidFill>
                  <a:srgbClr val="514949">
                    <a:lumMod val="50000"/>
                  </a:srgbClr>
                </a:solidFill>
                <a:effectLst/>
                <a:uLnTx/>
                <a:uFillTx/>
                <a:latin typeface="Calibri Light" panose="020F0302020204030204"/>
                <a:ea typeface="+mn-ea"/>
                <a:cs typeface="+mn-cs"/>
              </a:rPr>
              <a:t>Fecha:  2019a</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2800" b="1" i="0" u="none" strike="noStrike" kern="1200" cap="all" spc="0" normalizeH="0" baseline="0" noProof="0" dirty="0" smtClean="0">
                <a:ln>
                  <a:noFill/>
                </a:ln>
                <a:solidFill>
                  <a:srgbClr val="514949">
                    <a:lumMod val="50000"/>
                  </a:srgbClr>
                </a:solidFill>
                <a:effectLst/>
                <a:uLnTx/>
                <a:uFillTx/>
                <a:latin typeface="Calibri Light" panose="020F0302020204030204"/>
                <a:ea typeface="+mn-ea"/>
                <a:cs typeface="+mn-cs"/>
              </a:rPr>
              <a:t>Grupo 3D </a:t>
            </a:r>
            <a:endParaRPr kumimoji="0" lang="es-ES" sz="2800" b="1" i="0" u="none" strike="noStrike" kern="1200" cap="all" spc="0" normalizeH="0" baseline="0" noProof="0" dirty="0">
              <a:ln>
                <a:noFill/>
              </a:ln>
              <a:solidFill>
                <a:srgbClr val="514949">
                  <a:lumMod val="50000"/>
                </a:srgbClr>
              </a:solidFill>
              <a:effectLst/>
              <a:uLnTx/>
              <a:uFillTx/>
              <a:latin typeface="Calibri Light" panose="020F0302020204030204"/>
              <a:ea typeface="+mn-ea"/>
              <a:cs typeface="+mn-cs"/>
            </a:endParaRPr>
          </a:p>
        </p:txBody>
      </p:sp>
      <p:pic>
        <p:nvPicPr>
          <p:cNvPr id="7" name="Imagen 1" descr="http://www.asisucede.com.mx/wp-content/uploads/2009/07/300px-uaemex.jpg"/>
          <p:cNvPicPr>
            <a:picLocks noChangeAspect="1" noChangeArrowheads="1"/>
          </p:cNvPicPr>
          <p:nvPr/>
        </p:nvPicPr>
        <p:blipFill>
          <a:blip r:embed="rId2" cstate="print"/>
          <a:srcRect/>
          <a:stretch>
            <a:fillRect/>
          </a:stretch>
        </p:blipFill>
        <p:spPr bwMode="auto">
          <a:xfrm>
            <a:off x="456878" y="393902"/>
            <a:ext cx="1584176" cy="1430318"/>
          </a:xfrm>
          <a:prstGeom prst="rect">
            <a:avLst/>
          </a:prstGeom>
          <a:ln w="88900" cap="sq" cmpd="thickThin">
            <a:solidFill>
              <a:srgbClr val="000000"/>
            </a:solidFill>
            <a:prstDash val="solid"/>
            <a:miter lim="800000"/>
          </a:ln>
          <a:effectLst>
            <a:innerShdw blurRad="76200">
              <a:srgbClr val="000000"/>
            </a:innerShdw>
          </a:effectLst>
        </p:spPr>
      </p:pic>
      <p:sp>
        <p:nvSpPr>
          <p:cNvPr id="8" name="1 Título"/>
          <p:cNvSpPr txBox="1">
            <a:spLocks/>
          </p:cNvSpPr>
          <p:nvPr/>
        </p:nvSpPr>
        <p:spPr>
          <a:xfrm>
            <a:off x="1949961" y="1531203"/>
            <a:ext cx="8964488" cy="964704"/>
          </a:xfrm>
          <a:prstGeom prst="rect">
            <a:avLst/>
          </a:prstGeom>
        </p:spPr>
        <p:txBody>
          <a:bodyPr vert="horz"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2400" b="1" i="0" u="none" strike="noStrike" kern="1200" cap="all" spc="0" normalizeH="0" baseline="0" noProof="0" dirty="0">
                <a:ln>
                  <a:noFill/>
                </a:ln>
                <a:solidFill>
                  <a:srgbClr val="514949">
                    <a:lumMod val="50000"/>
                  </a:srgbClr>
                </a:solidFill>
                <a:effectLst/>
                <a:uLnTx/>
                <a:uFillTx/>
                <a:latin typeface="Calibri Light" panose="020F0302020204030204"/>
                <a:ea typeface="+mn-ea"/>
                <a:cs typeface="+mn-cs"/>
              </a:rPr>
              <a:t>Centro universitario uaem Valle de México  </a:t>
            </a:r>
          </a:p>
        </p:txBody>
      </p:sp>
      <p:sp>
        <p:nvSpPr>
          <p:cNvPr id="9" name="1 Título"/>
          <p:cNvSpPr txBox="1">
            <a:spLocks/>
          </p:cNvSpPr>
          <p:nvPr/>
        </p:nvSpPr>
        <p:spPr>
          <a:xfrm>
            <a:off x="1725553" y="2310250"/>
            <a:ext cx="8964488" cy="964704"/>
          </a:xfrm>
          <a:prstGeom prst="rect">
            <a:avLst/>
          </a:prstGeom>
        </p:spPr>
        <p:txBody>
          <a:bodyPr vert="horz"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ES" sz="3200" cap="all" dirty="0" smtClean="0">
                <a:solidFill>
                  <a:srgbClr val="514949">
                    <a:lumMod val="50000"/>
                  </a:srgbClr>
                </a:solidFill>
                <a:latin typeface="Calibri Light" panose="020F0302020204030204"/>
              </a:rPr>
              <a:t>Licenciatura en administración</a:t>
            </a:r>
            <a:r>
              <a:rPr kumimoji="0" lang="es-ES" sz="3200" b="0" i="0" u="none" strike="noStrike" kern="1200" cap="all" spc="0" normalizeH="0" baseline="0" noProof="0" dirty="0" smtClean="0">
                <a:ln>
                  <a:noFill/>
                </a:ln>
                <a:solidFill>
                  <a:srgbClr val="514949">
                    <a:lumMod val="50000"/>
                  </a:srgbClr>
                </a:solidFill>
                <a:effectLst/>
                <a:uLnTx/>
                <a:uFillTx/>
                <a:latin typeface="Calibri Light" panose="020F0302020204030204"/>
                <a:ea typeface="+mn-ea"/>
                <a:cs typeface="+mn-cs"/>
              </a:rPr>
              <a:t> </a:t>
            </a:r>
            <a:endParaRPr kumimoji="0" lang="es-ES" sz="3200" b="0" i="0" u="none" strike="noStrike" kern="1200" cap="all" spc="0" normalizeH="0" baseline="0" noProof="0" dirty="0">
              <a:ln>
                <a:noFill/>
              </a:ln>
              <a:solidFill>
                <a:srgbClr val="514949">
                  <a:lumMod val="50000"/>
                </a:srgbClr>
              </a:solidFill>
              <a:effectLst/>
              <a:uLnTx/>
              <a:uFillTx/>
              <a:latin typeface="Calibri Light" panose="020F0302020204030204"/>
              <a:ea typeface="+mn-ea"/>
              <a:cs typeface="+mn-cs"/>
            </a:endParaRPr>
          </a:p>
        </p:txBody>
      </p:sp>
      <p:sp>
        <p:nvSpPr>
          <p:cNvPr id="10" name="1 Título"/>
          <p:cNvSpPr txBox="1">
            <a:spLocks/>
          </p:cNvSpPr>
          <p:nvPr/>
        </p:nvSpPr>
        <p:spPr>
          <a:xfrm>
            <a:off x="1725553" y="2566192"/>
            <a:ext cx="8964488" cy="1621427"/>
          </a:xfrm>
          <a:prstGeom prst="rect">
            <a:avLst/>
          </a:prstGeom>
        </p:spPr>
        <p:txBody>
          <a:bodyPr vert="horz" anchor="b">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2400" b="1" i="0" u="none" strike="noStrike" kern="1200" cap="all" spc="0" normalizeH="0" baseline="0" noProof="0" dirty="0">
                <a:ln>
                  <a:noFill/>
                </a:ln>
                <a:solidFill>
                  <a:srgbClr val="514949">
                    <a:lumMod val="50000"/>
                  </a:srgbClr>
                </a:solidFill>
                <a:effectLst/>
                <a:uLnTx/>
                <a:uFillTx/>
                <a:latin typeface="Calibri Light" panose="020F0302020204030204"/>
                <a:ea typeface="+mn-ea"/>
                <a:cs typeface="+mn-cs"/>
              </a:rPr>
              <a:t>UNIDAD DE </a:t>
            </a:r>
            <a:r>
              <a:rPr kumimoji="0" lang="es-ES" sz="2400" b="1" i="0" u="none" strike="noStrike" kern="1200" cap="all" spc="0" normalizeH="0" baseline="0" noProof="0" dirty="0" smtClean="0">
                <a:ln>
                  <a:noFill/>
                </a:ln>
                <a:solidFill>
                  <a:srgbClr val="514949">
                    <a:lumMod val="50000"/>
                  </a:srgbClr>
                </a:solidFill>
                <a:effectLst/>
                <a:uLnTx/>
                <a:uFillTx/>
                <a:latin typeface="Calibri Light" panose="020F0302020204030204"/>
                <a:ea typeface="+mn-ea"/>
                <a:cs typeface="+mn-cs"/>
              </a:rPr>
              <a:t>APRENDIZAJE:</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s-ES" sz="2400" b="1" i="0" u="none" strike="noStrike" kern="1200" cap="all" spc="0" normalizeH="0" baseline="0" noProof="0" dirty="0">
              <a:ln>
                <a:noFill/>
              </a:ln>
              <a:solidFill>
                <a:srgbClr val="514949">
                  <a:lumMod val="50000"/>
                </a:srgbClr>
              </a:solidFill>
              <a:effectLst/>
              <a:uLnTx/>
              <a:uFillTx/>
              <a:latin typeface="Calibri Light" panose="020F0302020204030204"/>
              <a:ea typeface="+mn-ea"/>
              <a:cs typeface="+mn-cs"/>
            </a:endParaRPr>
          </a:p>
        </p:txBody>
      </p:sp>
    </p:spTree>
    <p:extLst>
      <p:ext uri="{BB962C8B-B14F-4D97-AF65-F5344CB8AC3E}">
        <p14:creationId xmlns:p14="http://schemas.microsoft.com/office/powerpoint/2010/main" val="26647790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La personalidad y los rasgos</a:t>
            </a:r>
          </a:p>
        </p:txBody>
      </p:sp>
      <p:sp>
        <p:nvSpPr>
          <p:cNvPr id="3" name="2 Marcador de contenido"/>
          <p:cNvSpPr>
            <a:spLocks noGrp="1"/>
          </p:cNvSpPr>
          <p:nvPr>
            <p:ph idx="1"/>
          </p:nvPr>
        </p:nvSpPr>
        <p:spPr>
          <a:xfrm>
            <a:off x="968828" y="1929520"/>
            <a:ext cx="10058400" cy="3931920"/>
          </a:xfrm>
        </p:spPr>
        <p:txBody>
          <a:bodyPr>
            <a:normAutofit/>
          </a:bodyPr>
          <a:lstStyle/>
          <a:p>
            <a:pPr algn="just">
              <a:lnSpc>
                <a:spcPct val="80000"/>
              </a:lnSpc>
              <a:buClr>
                <a:srgbClr val="FF6600"/>
              </a:buClr>
              <a:buFont typeface="Wingdings" panose="05000000000000000000" pitchFamily="2" charset="2"/>
              <a:buChar char="v"/>
            </a:pPr>
            <a:r>
              <a:rPr lang="es-MX" sz="2800" b="1" dirty="0"/>
              <a:t>Rasgos: </a:t>
            </a:r>
          </a:p>
          <a:p>
            <a:pPr marL="548640" lvl="2" indent="0" algn="just">
              <a:lnSpc>
                <a:spcPct val="80000"/>
              </a:lnSpc>
              <a:buClr>
                <a:srgbClr val="FF6600"/>
              </a:buClr>
              <a:buNone/>
            </a:pPr>
            <a:r>
              <a:rPr lang="es-MX" sz="2800" b="1" dirty="0"/>
              <a:t>son características personas distintivas </a:t>
            </a:r>
          </a:p>
          <a:p>
            <a:pPr algn="just">
              <a:lnSpc>
                <a:spcPct val="80000"/>
              </a:lnSpc>
              <a:buClr>
                <a:srgbClr val="FF6600"/>
              </a:buClr>
              <a:buFont typeface="Wingdings" panose="05000000000000000000" pitchFamily="2" charset="2"/>
              <a:buChar char="v"/>
            </a:pPr>
            <a:r>
              <a:rPr lang="es-MX" sz="2800" b="1" dirty="0"/>
              <a:t>Personalidad </a:t>
            </a:r>
          </a:p>
          <a:p>
            <a:pPr marL="548640" lvl="2" indent="0" algn="just">
              <a:lnSpc>
                <a:spcPct val="80000"/>
              </a:lnSpc>
              <a:buClr>
                <a:srgbClr val="FF6600"/>
              </a:buClr>
              <a:buNone/>
            </a:pPr>
            <a:r>
              <a:rPr lang="es-MX" sz="2800" b="1" dirty="0"/>
              <a:t>es una combinación de rasgos que define el comportamiento de un individuo</a:t>
            </a:r>
          </a:p>
        </p:txBody>
      </p:sp>
      <p:pic>
        <p:nvPicPr>
          <p:cNvPr id="4" name="Imagen 3"/>
          <p:cNvPicPr>
            <a:picLocks noChangeAspect="1"/>
          </p:cNvPicPr>
          <p:nvPr/>
        </p:nvPicPr>
        <p:blipFill>
          <a:blip r:embed="rId2"/>
          <a:stretch>
            <a:fillRect/>
          </a:stretch>
        </p:blipFill>
        <p:spPr>
          <a:xfrm>
            <a:off x="4744810" y="3895480"/>
            <a:ext cx="3028950" cy="258127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3256316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Resultado de imagen para cinco grandes de la personalida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9311" y="772632"/>
            <a:ext cx="10283253" cy="53624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78938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dirty="0"/>
              <a:t>2.2 Habilidades de liderazgo</a:t>
            </a:r>
          </a:p>
        </p:txBody>
      </p:sp>
      <p:sp>
        <p:nvSpPr>
          <p:cNvPr id="3" name="Marcador de contenido 2"/>
          <p:cNvSpPr>
            <a:spLocks noGrp="1"/>
          </p:cNvSpPr>
          <p:nvPr>
            <p:ph idx="1"/>
          </p:nvPr>
        </p:nvSpPr>
        <p:spPr/>
        <p:txBody>
          <a:bodyPr>
            <a:noAutofit/>
          </a:bodyPr>
          <a:lstStyle/>
          <a:p>
            <a:pPr algn="just">
              <a:lnSpc>
                <a:spcPct val="80000"/>
              </a:lnSpc>
              <a:buClr>
                <a:srgbClr val="FF6600"/>
              </a:buClr>
              <a:buFont typeface="Wingdings" panose="05000000000000000000" pitchFamily="2" charset="2"/>
              <a:buChar char="v"/>
            </a:pPr>
            <a:r>
              <a:rPr lang="es-MX" sz="2800" b="1" dirty="0"/>
              <a:t>Todo líder debería desarrollar determinadas capacidades que le pueden ayudar a dirigir un equipo. Las habilidades de liderazgo son cualidades que permiten al individuo tomar mejores decisiones en un marco de responsabilidad, asignar los recursos disponibles de manera más eficiente, planificar con acierto y gestionar a las personas desde la motivación, el entusiasmo y el compromiso.</a:t>
            </a:r>
          </a:p>
          <a:p>
            <a:pPr algn="just">
              <a:lnSpc>
                <a:spcPct val="80000"/>
              </a:lnSpc>
              <a:buClr>
                <a:srgbClr val="FF6600"/>
              </a:buClr>
            </a:pPr>
            <a:endParaRPr lang="es-MX" sz="2800" b="1" dirty="0"/>
          </a:p>
          <a:p>
            <a:pPr algn="just">
              <a:lnSpc>
                <a:spcPct val="80000"/>
              </a:lnSpc>
              <a:buClr>
                <a:srgbClr val="FF6600"/>
              </a:buClr>
              <a:buFont typeface="Wingdings" panose="05000000000000000000" pitchFamily="2" charset="2"/>
              <a:buChar char="v"/>
            </a:pPr>
            <a:r>
              <a:rPr lang="es-MX" sz="2800" b="1" dirty="0"/>
              <a:t>Entre estas capacidades tan necesarias para cualquier líder se encuentran las siguientes:</a:t>
            </a:r>
          </a:p>
          <a:p>
            <a:endParaRPr lang="es-MX" sz="1400" dirty="0"/>
          </a:p>
        </p:txBody>
      </p:sp>
    </p:spTree>
    <p:extLst>
      <p:ext uri="{BB962C8B-B14F-4D97-AF65-F5344CB8AC3E}">
        <p14:creationId xmlns:p14="http://schemas.microsoft.com/office/powerpoint/2010/main" val="38723368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66800" y="0"/>
            <a:ext cx="10058400" cy="1371600"/>
          </a:xfrm>
        </p:spPr>
        <p:txBody>
          <a:bodyPr>
            <a:normAutofit/>
          </a:bodyPr>
          <a:lstStyle/>
          <a:p>
            <a:pPr algn="ctr"/>
            <a:r>
              <a:rPr lang="es-MX" b="1" dirty="0"/>
              <a:t>Saber delegar</a:t>
            </a:r>
            <a:endParaRPr lang="es-MX" dirty="0"/>
          </a:p>
        </p:txBody>
      </p:sp>
      <p:sp>
        <p:nvSpPr>
          <p:cNvPr id="3" name="2 Marcador de contenido"/>
          <p:cNvSpPr>
            <a:spLocks noGrp="1"/>
          </p:cNvSpPr>
          <p:nvPr>
            <p:ph idx="1"/>
          </p:nvPr>
        </p:nvSpPr>
        <p:spPr>
          <a:xfrm>
            <a:off x="1066800" y="2059118"/>
            <a:ext cx="10234863" cy="4302493"/>
          </a:xfrm>
        </p:spPr>
        <p:txBody>
          <a:bodyPr>
            <a:normAutofit/>
          </a:bodyPr>
          <a:lstStyle/>
          <a:p>
            <a:pPr algn="just">
              <a:lnSpc>
                <a:spcPct val="80000"/>
              </a:lnSpc>
              <a:buClr>
                <a:srgbClr val="FF6600"/>
              </a:buClr>
              <a:buFont typeface="Wingdings" panose="05000000000000000000" pitchFamily="2" charset="2"/>
              <a:buChar char="v"/>
            </a:pPr>
            <a:r>
              <a:rPr lang="es-MX" sz="2800" b="1" dirty="0"/>
              <a:t>Una de las principales dificultades para un manager se encuentra en la delegación de tareas. Para algunos managers delegar es un sinónimo de perder el control sobre el proyecto y por eso acaban realizando muchas tareas que no les corresponden o molestando a su equipo haciendo </a:t>
            </a:r>
            <a:r>
              <a:rPr lang="es-MX" sz="2800" b="1" dirty="0" err="1"/>
              <a:t>micromanagement</a:t>
            </a:r>
            <a:r>
              <a:rPr lang="es-MX" sz="2800" b="1" dirty="0"/>
              <a:t>.</a:t>
            </a:r>
          </a:p>
          <a:p>
            <a:endParaRPr lang="es-MX" sz="1600" dirty="0"/>
          </a:p>
        </p:txBody>
      </p:sp>
      <p:pic>
        <p:nvPicPr>
          <p:cNvPr id="4" name="Imagen 3"/>
          <p:cNvPicPr>
            <a:picLocks noChangeAspect="1"/>
          </p:cNvPicPr>
          <p:nvPr/>
        </p:nvPicPr>
        <p:blipFill>
          <a:blip r:embed="rId2"/>
          <a:stretch>
            <a:fillRect/>
          </a:stretch>
        </p:blipFill>
        <p:spPr>
          <a:xfrm>
            <a:off x="4278086" y="3966586"/>
            <a:ext cx="3748768" cy="2162751"/>
          </a:xfrm>
          <a:prstGeom prst="rect">
            <a:avLst/>
          </a:prstGeom>
          <a:ln>
            <a:noFill/>
          </a:ln>
          <a:effectLst>
            <a:softEdge rad="112500"/>
          </a:effectLst>
        </p:spPr>
      </p:pic>
    </p:spTree>
    <p:extLst>
      <p:ext uri="{BB962C8B-B14F-4D97-AF65-F5344CB8AC3E}">
        <p14:creationId xmlns:p14="http://schemas.microsoft.com/office/powerpoint/2010/main" val="19093694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97280" y="2019906"/>
            <a:ext cx="10058400" cy="4023360"/>
          </a:xfrm>
        </p:spPr>
        <p:txBody>
          <a:bodyPr/>
          <a:lstStyle/>
          <a:p>
            <a:pPr algn="just">
              <a:lnSpc>
                <a:spcPct val="80000"/>
              </a:lnSpc>
              <a:buClr>
                <a:srgbClr val="FF6600"/>
              </a:buClr>
              <a:buFont typeface="Wingdings" panose="05000000000000000000" pitchFamily="2" charset="2"/>
              <a:buChar char="v"/>
            </a:pPr>
            <a:r>
              <a:rPr lang="es-MX" b="1" dirty="0"/>
              <a:t>Los problemas derivados de este comportamiento son muchos: Por ejemplo, la desmotivación que genera en el equipo la falta de confianza, la falta de tiempo que sufre el manager para realizar las que sí son realmente sus tareas, la pérdida de la perspectiva global o la poca eficiencia derivada del </a:t>
            </a:r>
            <a:r>
              <a:rPr lang="es-MX" b="1" dirty="0" err="1"/>
              <a:t>switching</a:t>
            </a:r>
            <a:r>
              <a:rPr lang="es-MX" b="1" dirty="0"/>
              <a:t> mental constante entre tipos de tareas.</a:t>
            </a:r>
          </a:p>
          <a:p>
            <a:pPr algn="just">
              <a:lnSpc>
                <a:spcPct val="80000"/>
              </a:lnSpc>
              <a:buClr>
                <a:srgbClr val="FF6600"/>
              </a:buClr>
              <a:buFont typeface="Wingdings" panose="05000000000000000000" pitchFamily="2" charset="2"/>
              <a:buChar char="v"/>
            </a:pPr>
            <a:r>
              <a:rPr lang="es-MX" b="1" dirty="0"/>
              <a:t>Si al proceso de delegación lo acompañamos con un sistema de </a:t>
            </a:r>
            <a:r>
              <a:rPr lang="es-MX" b="1" dirty="0" err="1"/>
              <a:t>reporting</a:t>
            </a:r>
            <a:r>
              <a:rPr lang="es-MX" b="1" dirty="0"/>
              <a:t> de tareas y objetivos, la sensación de pérdida de control desaparecerá y el manager estará al tanto de todos los progresos en el proyecto.</a:t>
            </a:r>
          </a:p>
          <a:p>
            <a:endParaRPr lang="es-MX" dirty="0"/>
          </a:p>
        </p:txBody>
      </p:sp>
      <p:sp>
        <p:nvSpPr>
          <p:cNvPr id="4" name="1 Título"/>
          <p:cNvSpPr>
            <a:spLocks noGrp="1"/>
          </p:cNvSpPr>
          <p:nvPr>
            <p:ph type="title"/>
          </p:nvPr>
        </p:nvSpPr>
        <p:spPr>
          <a:xfrm>
            <a:off x="1097280" y="-195943"/>
            <a:ext cx="10058400" cy="1450757"/>
          </a:xfrm>
        </p:spPr>
        <p:txBody>
          <a:bodyPr>
            <a:normAutofit/>
          </a:bodyPr>
          <a:lstStyle/>
          <a:p>
            <a:pPr algn="ctr"/>
            <a:r>
              <a:rPr lang="es-MX" b="1" dirty="0"/>
              <a:t>Saber delegar</a:t>
            </a:r>
            <a:endParaRPr lang="es-MX" dirty="0"/>
          </a:p>
        </p:txBody>
      </p:sp>
      <p:pic>
        <p:nvPicPr>
          <p:cNvPr id="5" name="Imagen 4"/>
          <p:cNvPicPr>
            <a:picLocks noChangeAspect="1"/>
          </p:cNvPicPr>
          <p:nvPr/>
        </p:nvPicPr>
        <p:blipFill>
          <a:blip r:embed="rId2"/>
          <a:stretch>
            <a:fillRect/>
          </a:stretch>
        </p:blipFill>
        <p:spPr>
          <a:xfrm>
            <a:off x="6096000" y="3863136"/>
            <a:ext cx="3720193" cy="2457454"/>
          </a:xfrm>
          <a:prstGeom prst="rect">
            <a:avLst/>
          </a:prstGeom>
        </p:spPr>
      </p:pic>
    </p:spTree>
    <p:extLst>
      <p:ext uri="{BB962C8B-B14F-4D97-AF65-F5344CB8AC3E}">
        <p14:creationId xmlns:p14="http://schemas.microsoft.com/office/powerpoint/2010/main" val="27111929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66800" y="-294722"/>
            <a:ext cx="10058400" cy="1371600"/>
          </a:xfrm>
        </p:spPr>
        <p:txBody>
          <a:bodyPr>
            <a:normAutofit/>
          </a:bodyPr>
          <a:lstStyle/>
          <a:p>
            <a:r>
              <a:rPr lang="es-MX" b="1" dirty="0"/>
              <a:t>Capacidad de coordinación y colaboración</a:t>
            </a:r>
            <a:endParaRPr lang="es-MX" dirty="0"/>
          </a:p>
        </p:txBody>
      </p:sp>
      <p:sp>
        <p:nvSpPr>
          <p:cNvPr id="3" name="2 Marcador de contenido"/>
          <p:cNvSpPr>
            <a:spLocks noGrp="1"/>
          </p:cNvSpPr>
          <p:nvPr>
            <p:ph idx="1"/>
          </p:nvPr>
        </p:nvSpPr>
        <p:spPr>
          <a:xfrm>
            <a:off x="1143000" y="2135548"/>
            <a:ext cx="10162674" cy="4254366"/>
          </a:xfrm>
        </p:spPr>
        <p:txBody>
          <a:bodyPr>
            <a:noAutofit/>
          </a:bodyPr>
          <a:lstStyle/>
          <a:p>
            <a:pPr algn="just">
              <a:lnSpc>
                <a:spcPct val="60000"/>
              </a:lnSpc>
              <a:buClr>
                <a:srgbClr val="FF6600"/>
              </a:buClr>
              <a:buFont typeface="Wingdings" panose="05000000000000000000" pitchFamily="2" charset="2"/>
              <a:buChar char="v"/>
            </a:pPr>
            <a:r>
              <a:rPr lang="es-MX" sz="2800" dirty="0"/>
              <a:t>Ya hemos visto al principio del artículo lo importante que es la colaboración y coordinación de los equipos. Por ello la habilidad de un manager para fomentar estos comportamientos es indispensable si quiere que su equipo alcance los objetivos sin desperdiciar tiempo ni recursos.</a:t>
            </a:r>
          </a:p>
          <a:p>
            <a:pPr algn="just">
              <a:lnSpc>
                <a:spcPct val="60000"/>
              </a:lnSpc>
              <a:buClr>
                <a:srgbClr val="FF6600"/>
              </a:buClr>
              <a:buFont typeface="Wingdings" panose="05000000000000000000" pitchFamily="2" charset="2"/>
              <a:buChar char="v"/>
            </a:pPr>
            <a:endParaRPr lang="es-MX" sz="2400" dirty="0"/>
          </a:p>
        </p:txBody>
      </p:sp>
      <p:pic>
        <p:nvPicPr>
          <p:cNvPr id="4" name="Imagen 3"/>
          <p:cNvPicPr>
            <a:picLocks noChangeAspect="1"/>
          </p:cNvPicPr>
          <p:nvPr/>
        </p:nvPicPr>
        <p:blipFill>
          <a:blip r:embed="rId2"/>
          <a:stretch>
            <a:fillRect/>
          </a:stretch>
        </p:blipFill>
        <p:spPr>
          <a:xfrm>
            <a:off x="4677454" y="3685426"/>
            <a:ext cx="3312659" cy="2204424"/>
          </a:xfrm>
          <a:prstGeom prst="rect">
            <a:avLst/>
          </a:prstGeom>
        </p:spPr>
      </p:pic>
    </p:spTree>
    <p:extLst>
      <p:ext uri="{BB962C8B-B14F-4D97-AF65-F5344CB8AC3E}">
        <p14:creationId xmlns:p14="http://schemas.microsoft.com/office/powerpoint/2010/main" val="3693226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40824" y="2161420"/>
            <a:ext cx="10058400" cy="4023360"/>
          </a:xfrm>
        </p:spPr>
        <p:txBody>
          <a:bodyPr>
            <a:normAutofit/>
          </a:bodyPr>
          <a:lstStyle/>
          <a:p>
            <a:pPr algn="just">
              <a:lnSpc>
                <a:spcPct val="60000"/>
              </a:lnSpc>
              <a:buClr>
                <a:srgbClr val="FF6600"/>
              </a:buClr>
              <a:buFont typeface="Wingdings" panose="05000000000000000000" pitchFamily="2" charset="2"/>
              <a:buChar char="v"/>
            </a:pPr>
            <a:r>
              <a:rPr lang="es-MX" sz="3200" dirty="0"/>
              <a:t>La coordinación y colaboración ayudan a que no se produzcan solapamientos de trabajo, a que los esfuerzos se alineen en la dirección correcta, a que se innove más, se identifiquen los problemas más rápidamente y a que se encuentren las mejores soluciones para estos.</a:t>
            </a:r>
          </a:p>
          <a:p>
            <a:pPr algn="just">
              <a:lnSpc>
                <a:spcPct val="60000"/>
              </a:lnSpc>
              <a:buClr>
                <a:srgbClr val="FF6600"/>
              </a:buClr>
              <a:buFont typeface="Wingdings" panose="05000000000000000000" pitchFamily="2" charset="2"/>
              <a:buChar char="v"/>
            </a:pPr>
            <a:endParaRPr lang="es-MX" sz="2800" dirty="0"/>
          </a:p>
        </p:txBody>
      </p:sp>
      <p:sp>
        <p:nvSpPr>
          <p:cNvPr id="4" name="1 Título"/>
          <p:cNvSpPr>
            <a:spLocks noGrp="1"/>
          </p:cNvSpPr>
          <p:nvPr>
            <p:ph type="title"/>
          </p:nvPr>
        </p:nvSpPr>
        <p:spPr/>
        <p:txBody>
          <a:bodyPr>
            <a:normAutofit/>
          </a:bodyPr>
          <a:lstStyle/>
          <a:p>
            <a:r>
              <a:rPr lang="es-MX" b="1" dirty="0"/>
              <a:t>Capacidad de coordinación y colaboración</a:t>
            </a:r>
            <a:endParaRPr lang="es-MX" dirty="0"/>
          </a:p>
        </p:txBody>
      </p:sp>
      <p:pic>
        <p:nvPicPr>
          <p:cNvPr id="5" name="Imagen 4"/>
          <p:cNvPicPr>
            <a:picLocks noChangeAspect="1"/>
          </p:cNvPicPr>
          <p:nvPr/>
        </p:nvPicPr>
        <p:blipFill>
          <a:blip r:embed="rId2"/>
          <a:stretch>
            <a:fillRect/>
          </a:stretch>
        </p:blipFill>
        <p:spPr>
          <a:xfrm>
            <a:off x="4365171" y="3768469"/>
            <a:ext cx="4173856" cy="2285683"/>
          </a:xfrm>
          <a:prstGeom prst="rect">
            <a:avLst/>
          </a:prstGeom>
          <a:ln>
            <a:noFill/>
          </a:ln>
          <a:effectLst>
            <a:softEdge rad="112500"/>
          </a:effectLst>
        </p:spPr>
      </p:pic>
    </p:spTree>
    <p:extLst>
      <p:ext uri="{BB962C8B-B14F-4D97-AF65-F5344CB8AC3E}">
        <p14:creationId xmlns:p14="http://schemas.microsoft.com/office/powerpoint/2010/main" val="13224015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62595" y="2063449"/>
            <a:ext cx="10058400" cy="4023360"/>
          </a:xfrm>
        </p:spPr>
        <p:txBody>
          <a:bodyPr>
            <a:normAutofit/>
          </a:bodyPr>
          <a:lstStyle/>
          <a:p>
            <a:pPr algn="just">
              <a:lnSpc>
                <a:spcPct val="60000"/>
              </a:lnSpc>
              <a:buClr>
                <a:srgbClr val="FF6600"/>
              </a:buClr>
              <a:buFont typeface="Wingdings" panose="05000000000000000000" pitchFamily="2" charset="2"/>
              <a:buChar char="v"/>
            </a:pPr>
            <a:r>
              <a:rPr lang="es-MX" sz="2800" dirty="0"/>
              <a:t>Para incentivar coordinación y colaboración el líder tiene que establecer las técnicas y herramientas que sirvan de canal para dicha coordinación. Hasta hace poco tiempo las posibilidades eran reducidas; los equipos se comunicaban a través de reuniones o email pero en los últimos años plataformas como </a:t>
            </a:r>
            <a:r>
              <a:rPr lang="es-MX" sz="2800" dirty="0" err="1"/>
              <a:t>Slack</a:t>
            </a:r>
            <a:r>
              <a:rPr lang="es-MX" sz="2800" dirty="0"/>
              <a:t>, </a:t>
            </a:r>
            <a:r>
              <a:rPr lang="es-MX" sz="2800" dirty="0" err="1"/>
              <a:t>TribeScale</a:t>
            </a:r>
            <a:r>
              <a:rPr lang="es-MX" sz="2800" dirty="0"/>
              <a:t> o </a:t>
            </a:r>
            <a:r>
              <a:rPr lang="es-MX" sz="2800" dirty="0" err="1"/>
              <a:t>Basecamp</a:t>
            </a:r>
            <a:r>
              <a:rPr lang="es-MX" sz="2800" dirty="0"/>
              <a:t> han surgido como alternativas tecnológicas más avanzadas.</a:t>
            </a:r>
          </a:p>
          <a:p>
            <a:endParaRPr lang="es-MX" dirty="0"/>
          </a:p>
          <a:p>
            <a:endParaRPr lang="es-MX" sz="2800" dirty="0"/>
          </a:p>
          <a:p>
            <a:endParaRPr lang="es-MX" sz="2800" dirty="0"/>
          </a:p>
        </p:txBody>
      </p:sp>
      <p:sp>
        <p:nvSpPr>
          <p:cNvPr id="4" name="1 Título"/>
          <p:cNvSpPr>
            <a:spLocks noGrp="1"/>
          </p:cNvSpPr>
          <p:nvPr>
            <p:ph type="title"/>
          </p:nvPr>
        </p:nvSpPr>
        <p:spPr>
          <a:xfrm>
            <a:off x="1097280" y="-94400"/>
            <a:ext cx="10058400" cy="1450757"/>
          </a:xfrm>
        </p:spPr>
        <p:txBody>
          <a:bodyPr>
            <a:normAutofit/>
          </a:bodyPr>
          <a:lstStyle/>
          <a:p>
            <a:r>
              <a:rPr lang="es-MX" b="1" dirty="0"/>
              <a:t>Capacidad de coordinación y colaboración</a:t>
            </a:r>
            <a:endParaRPr lang="es-MX" dirty="0"/>
          </a:p>
        </p:txBody>
      </p:sp>
      <p:pic>
        <p:nvPicPr>
          <p:cNvPr id="5" name="Imagen 4"/>
          <p:cNvPicPr>
            <a:picLocks noChangeAspect="1"/>
          </p:cNvPicPr>
          <p:nvPr/>
        </p:nvPicPr>
        <p:blipFill>
          <a:blip r:embed="rId2"/>
          <a:stretch>
            <a:fillRect/>
          </a:stretch>
        </p:blipFill>
        <p:spPr>
          <a:xfrm>
            <a:off x="5007428" y="3940418"/>
            <a:ext cx="2601686" cy="2146391"/>
          </a:xfrm>
          <a:prstGeom prst="rect">
            <a:avLst/>
          </a:prstGeom>
          <a:ln>
            <a:noFill/>
          </a:ln>
          <a:effectLst>
            <a:softEdge rad="112500"/>
          </a:effectLst>
        </p:spPr>
      </p:pic>
    </p:spTree>
    <p:extLst>
      <p:ext uri="{BB962C8B-B14F-4D97-AF65-F5344CB8AC3E}">
        <p14:creationId xmlns:p14="http://schemas.microsoft.com/office/powerpoint/2010/main" val="23053063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66800" y="-185864"/>
            <a:ext cx="10058400" cy="1371600"/>
          </a:xfrm>
        </p:spPr>
        <p:txBody>
          <a:bodyPr>
            <a:normAutofit/>
          </a:bodyPr>
          <a:lstStyle/>
          <a:p>
            <a:pPr algn="ctr"/>
            <a:r>
              <a:rPr lang="es-MX" b="1" dirty="0"/>
              <a:t>Planificación estratégica</a:t>
            </a:r>
            <a:endParaRPr lang="es-MX" dirty="0"/>
          </a:p>
        </p:txBody>
      </p:sp>
      <p:sp>
        <p:nvSpPr>
          <p:cNvPr id="3" name="2 Marcador de contenido"/>
          <p:cNvSpPr>
            <a:spLocks noGrp="1"/>
          </p:cNvSpPr>
          <p:nvPr>
            <p:ph idx="1"/>
          </p:nvPr>
        </p:nvSpPr>
        <p:spPr>
          <a:xfrm>
            <a:off x="1066800" y="1982805"/>
            <a:ext cx="10058400" cy="3931920"/>
          </a:xfrm>
        </p:spPr>
        <p:txBody>
          <a:bodyPr>
            <a:normAutofit/>
          </a:bodyPr>
          <a:lstStyle/>
          <a:p>
            <a:pPr algn="just">
              <a:lnSpc>
                <a:spcPct val="60000"/>
              </a:lnSpc>
              <a:buClr>
                <a:srgbClr val="FF6600"/>
              </a:buClr>
              <a:buFont typeface="Wingdings" panose="05000000000000000000" pitchFamily="2" charset="2"/>
              <a:buChar char="v"/>
            </a:pPr>
            <a:r>
              <a:rPr lang="es-MX" sz="3200" dirty="0"/>
              <a:t>La planificación estratégica es la habilidad de un líder de conocer el estado actual de la empresa, el equipo humano y los recursos de los que dispone para elaborar una “ruta” que permita a su equipo alcanzar los objetivos establecidos para el proyecto.</a:t>
            </a:r>
          </a:p>
          <a:p>
            <a:pPr algn="just">
              <a:lnSpc>
                <a:spcPct val="60000"/>
              </a:lnSpc>
              <a:buClr>
                <a:srgbClr val="FF6600"/>
              </a:buClr>
              <a:buFont typeface="Wingdings" panose="05000000000000000000" pitchFamily="2" charset="2"/>
              <a:buChar char="v"/>
            </a:pPr>
            <a:endParaRPr lang="es-MX" sz="3200" dirty="0"/>
          </a:p>
          <a:p>
            <a:endParaRPr lang="es-MX" sz="2400" dirty="0"/>
          </a:p>
        </p:txBody>
      </p:sp>
      <p:pic>
        <p:nvPicPr>
          <p:cNvPr id="4" name="Imagen 3"/>
          <p:cNvPicPr>
            <a:picLocks noChangeAspect="1"/>
          </p:cNvPicPr>
          <p:nvPr/>
        </p:nvPicPr>
        <p:blipFill>
          <a:blip r:embed="rId2"/>
          <a:stretch>
            <a:fillRect/>
          </a:stretch>
        </p:blipFill>
        <p:spPr>
          <a:xfrm>
            <a:off x="4256315" y="3948765"/>
            <a:ext cx="3848100" cy="2210057"/>
          </a:xfrm>
          <a:prstGeom prst="rect">
            <a:avLst/>
          </a:prstGeom>
          <a:ln>
            <a:noFill/>
          </a:ln>
          <a:effectLst>
            <a:softEdge rad="112500"/>
          </a:effectLst>
        </p:spPr>
      </p:pic>
    </p:spTree>
    <p:extLst>
      <p:ext uri="{BB962C8B-B14F-4D97-AF65-F5344CB8AC3E}">
        <p14:creationId xmlns:p14="http://schemas.microsoft.com/office/powerpoint/2010/main" val="19715231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algn="just"/>
            <a:r>
              <a:rPr lang="es-MX" sz="2800" dirty="0"/>
              <a:t>La planificación estratégica está compuesta por diversas habilidades como la intuición, la creatividad y por supuesto la estrategia. Si un manager está inmerso en su día a día en tareas puramente ejecutivas es posible que pierda la visión general de la empresa y por lo tanto no pueda desarrollar esta planificación. Por este motivo es importante que de vez en cuando se aleje de estas tareas y dedique un tiempo a contemplar la situación a “vista de pájaro”.</a:t>
            </a:r>
          </a:p>
          <a:p>
            <a:endParaRPr lang="es-MX" sz="2400" dirty="0"/>
          </a:p>
        </p:txBody>
      </p:sp>
      <p:sp>
        <p:nvSpPr>
          <p:cNvPr id="4" name="1 Título"/>
          <p:cNvSpPr>
            <a:spLocks noGrp="1"/>
          </p:cNvSpPr>
          <p:nvPr>
            <p:ph type="title"/>
          </p:nvPr>
        </p:nvSpPr>
        <p:spPr>
          <a:xfrm>
            <a:off x="1097280" y="-279455"/>
            <a:ext cx="10058400" cy="1450757"/>
          </a:xfrm>
        </p:spPr>
        <p:txBody>
          <a:bodyPr>
            <a:normAutofit/>
          </a:bodyPr>
          <a:lstStyle/>
          <a:p>
            <a:pPr algn="ctr"/>
            <a:r>
              <a:rPr lang="es-MX" b="1" dirty="0"/>
              <a:t>Planificación estratégica</a:t>
            </a:r>
            <a:endParaRPr lang="es-MX" dirty="0"/>
          </a:p>
        </p:txBody>
      </p:sp>
      <p:pic>
        <p:nvPicPr>
          <p:cNvPr id="5" name="Imagen 4"/>
          <p:cNvPicPr>
            <a:picLocks noChangeAspect="1"/>
          </p:cNvPicPr>
          <p:nvPr/>
        </p:nvPicPr>
        <p:blipFill>
          <a:blip r:embed="rId2"/>
          <a:stretch>
            <a:fillRect/>
          </a:stretch>
        </p:blipFill>
        <p:spPr>
          <a:xfrm>
            <a:off x="4686300" y="4961744"/>
            <a:ext cx="2819400" cy="1356588"/>
          </a:xfrm>
          <a:prstGeom prst="rect">
            <a:avLst/>
          </a:prstGeom>
        </p:spPr>
      </p:pic>
    </p:spTree>
    <p:extLst>
      <p:ext uri="{BB962C8B-B14F-4D97-AF65-F5344CB8AC3E}">
        <p14:creationId xmlns:p14="http://schemas.microsoft.com/office/powerpoint/2010/main" val="13344244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1066800" y="187126"/>
            <a:ext cx="10058400" cy="1371600"/>
          </a:xfrm>
        </p:spPr>
        <p:txBody>
          <a:bodyPr/>
          <a:lstStyle/>
          <a:p>
            <a:pPr algn="ctr"/>
            <a:r>
              <a:rPr lang="es-ES" dirty="0"/>
              <a:t>Guión Explicativo</a:t>
            </a:r>
          </a:p>
        </p:txBody>
      </p:sp>
      <p:sp>
        <p:nvSpPr>
          <p:cNvPr id="3" name="Marcador de contenido 2"/>
          <p:cNvSpPr>
            <a:spLocks noGrp="1"/>
          </p:cNvSpPr>
          <p:nvPr>
            <p:ph idx="1"/>
          </p:nvPr>
        </p:nvSpPr>
        <p:spPr>
          <a:xfrm>
            <a:off x="1066800" y="2014194"/>
            <a:ext cx="10058400" cy="3931920"/>
          </a:xfrm>
        </p:spPr>
        <p:txBody>
          <a:bodyPr/>
          <a:lstStyle/>
          <a:p>
            <a:pPr marL="0" indent="0" algn="just">
              <a:buClr>
                <a:srgbClr val="FF6600"/>
              </a:buClr>
              <a:buNone/>
            </a:pPr>
            <a:r>
              <a:rPr lang="es-MX" sz="3200" dirty="0"/>
              <a:t>El presente material didáctico esta diseñado como apoyo a la asignatura de Habilidades Directivas con la finalidad de que el alumno </a:t>
            </a:r>
            <a:r>
              <a:rPr lang="es-ES" sz="3200" dirty="0"/>
              <a:t>analice  las habilidades directivas y personales necesarias en las organizaciones para tener un desarrollo eficiente en su ámbito profesional.</a:t>
            </a:r>
            <a:endParaRPr lang="es-MX" dirty="0"/>
          </a:p>
        </p:txBody>
      </p:sp>
      <p:pic>
        <p:nvPicPr>
          <p:cNvPr id="1026" name="Picture 2" descr="Resultado de imagen para separador de text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33221" y="1339759"/>
            <a:ext cx="7725557" cy="7190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06768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97280" y="-105282"/>
            <a:ext cx="10058400" cy="1450757"/>
          </a:xfrm>
        </p:spPr>
        <p:txBody>
          <a:bodyPr>
            <a:normAutofit/>
          </a:bodyPr>
          <a:lstStyle/>
          <a:p>
            <a:pPr algn="ctr"/>
            <a:r>
              <a:rPr lang="es-MX" b="1" dirty="0"/>
              <a:t>Habilidad comunicativa</a:t>
            </a:r>
            <a:endParaRPr lang="es-MX" dirty="0"/>
          </a:p>
        </p:txBody>
      </p:sp>
      <p:sp>
        <p:nvSpPr>
          <p:cNvPr id="3" name="2 Marcador de contenido"/>
          <p:cNvSpPr>
            <a:spLocks noGrp="1"/>
          </p:cNvSpPr>
          <p:nvPr>
            <p:ph idx="1"/>
          </p:nvPr>
        </p:nvSpPr>
        <p:spPr>
          <a:xfrm>
            <a:off x="839449" y="1845734"/>
            <a:ext cx="10316231" cy="4023360"/>
          </a:xfrm>
        </p:spPr>
        <p:txBody>
          <a:bodyPr>
            <a:normAutofit/>
          </a:bodyPr>
          <a:lstStyle/>
          <a:p>
            <a:pPr algn="just">
              <a:lnSpc>
                <a:spcPct val="60000"/>
              </a:lnSpc>
              <a:buClr>
                <a:srgbClr val="FF6600"/>
              </a:buClr>
              <a:buFont typeface="Wingdings" panose="05000000000000000000" pitchFamily="2" charset="2"/>
              <a:buChar char="v"/>
            </a:pPr>
            <a:r>
              <a:rPr lang="es-MX" sz="2400" dirty="0"/>
              <a:t>Sin una buena capacidad comunicativa sería difícil desarrollar el resto de las habilidades. Los grandes líderes siempre se han diferenciado por tener grandes dotes oratorias, pero no nos engañemos, en la comunicación tan importante es saber hablar como saber escuchar.</a:t>
            </a:r>
          </a:p>
          <a:p>
            <a:pPr algn="just">
              <a:lnSpc>
                <a:spcPct val="60000"/>
              </a:lnSpc>
              <a:buClr>
                <a:srgbClr val="FF6600"/>
              </a:buClr>
              <a:buFont typeface="Wingdings" panose="05000000000000000000" pitchFamily="2" charset="2"/>
              <a:buChar char="v"/>
            </a:pPr>
            <a:r>
              <a:rPr lang="es-MX" sz="2400" dirty="0"/>
              <a:t>Prestar atención, ser conciso o tener un buen control sobre el lenguaje no verbal, son algunas de las claves para mejorar nuestras habilidades comunicativas</a:t>
            </a:r>
          </a:p>
          <a:p>
            <a:endParaRPr lang="es-MX" sz="1600" dirty="0"/>
          </a:p>
        </p:txBody>
      </p:sp>
      <p:pic>
        <p:nvPicPr>
          <p:cNvPr id="4" name="Imagen 3"/>
          <p:cNvPicPr>
            <a:picLocks noChangeAspect="1"/>
          </p:cNvPicPr>
          <p:nvPr/>
        </p:nvPicPr>
        <p:blipFill rotWithShape="1">
          <a:blip r:embed="rId2"/>
          <a:srcRect l="12846" r="7644"/>
          <a:stretch/>
        </p:blipFill>
        <p:spPr>
          <a:xfrm>
            <a:off x="3363686" y="3628814"/>
            <a:ext cx="5823858" cy="2476500"/>
          </a:xfrm>
          <a:prstGeom prst="rect">
            <a:avLst/>
          </a:prstGeom>
          <a:ln>
            <a:noFill/>
          </a:ln>
          <a:effectLst>
            <a:softEdge rad="112500"/>
          </a:effectLst>
        </p:spPr>
      </p:pic>
    </p:spTree>
    <p:extLst>
      <p:ext uri="{BB962C8B-B14F-4D97-AF65-F5344CB8AC3E}">
        <p14:creationId xmlns:p14="http://schemas.microsoft.com/office/powerpoint/2010/main" val="469102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97280" y="-181484"/>
            <a:ext cx="10058400" cy="1450757"/>
          </a:xfrm>
        </p:spPr>
        <p:txBody>
          <a:bodyPr>
            <a:normAutofit/>
          </a:bodyPr>
          <a:lstStyle/>
          <a:p>
            <a:pPr algn="ctr"/>
            <a:r>
              <a:rPr lang="es-MX" b="1" dirty="0"/>
              <a:t>Empatía</a:t>
            </a:r>
            <a:endParaRPr lang="es-MX" dirty="0"/>
          </a:p>
        </p:txBody>
      </p:sp>
      <p:sp>
        <p:nvSpPr>
          <p:cNvPr id="3" name="2 Marcador de contenido"/>
          <p:cNvSpPr>
            <a:spLocks noGrp="1"/>
          </p:cNvSpPr>
          <p:nvPr>
            <p:ph idx="1"/>
          </p:nvPr>
        </p:nvSpPr>
        <p:spPr>
          <a:xfrm>
            <a:off x="1066800" y="1934678"/>
            <a:ext cx="10058400" cy="3931920"/>
          </a:xfrm>
        </p:spPr>
        <p:txBody>
          <a:bodyPr>
            <a:normAutofit/>
          </a:bodyPr>
          <a:lstStyle/>
          <a:p>
            <a:pPr algn="just">
              <a:lnSpc>
                <a:spcPct val="60000"/>
              </a:lnSpc>
              <a:buClr>
                <a:srgbClr val="FF6600"/>
              </a:buClr>
              <a:buFont typeface="Wingdings" panose="05000000000000000000" pitchFamily="2" charset="2"/>
              <a:buChar char="v"/>
            </a:pPr>
            <a:r>
              <a:rPr lang="es-MX" sz="2400" dirty="0"/>
              <a:t>La empatía es la capacidad de percibir lo que otra persona siente, es decir, la capacidad de poder ponerse en el lugar de otras personas (psicológicamente hablando). Un buen líder debe ser siempre una persona empática ya que gracias a ello podrá modular y adaptar su discurso dependiendo de la persona o personas con las que se está comunicando.</a:t>
            </a:r>
          </a:p>
          <a:p>
            <a:pPr algn="just">
              <a:lnSpc>
                <a:spcPct val="60000"/>
              </a:lnSpc>
              <a:buClr>
                <a:srgbClr val="FF6600"/>
              </a:buClr>
              <a:buFont typeface="Wingdings" panose="05000000000000000000" pitchFamily="2" charset="2"/>
              <a:buChar char="v"/>
            </a:pPr>
            <a:r>
              <a:rPr lang="es-MX" sz="2400" dirty="0"/>
              <a:t>Si somos capaces de ponernos en la piel de nuestros compañeros, clientes o potenciales usuarios será más fácil que entendamos su situación y que seamos capaces de desarrollar una buena comunicación con ellos orientada a conseguir nuestros objetivos.</a:t>
            </a:r>
          </a:p>
          <a:p>
            <a:endParaRPr lang="es-MX" sz="1600" dirty="0"/>
          </a:p>
        </p:txBody>
      </p:sp>
      <p:pic>
        <p:nvPicPr>
          <p:cNvPr id="4" name="Imagen 3"/>
          <p:cNvPicPr>
            <a:picLocks noChangeAspect="1"/>
          </p:cNvPicPr>
          <p:nvPr/>
        </p:nvPicPr>
        <p:blipFill>
          <a:blip r:embed="rId2"/>
          <a:stretch>
            <a:fillRect/>
          </a:stretch>
        </p:blipFill>
        <p:spPr>
          <a:xfrm>
            <a:off x="4824412" y="4076608"/>
            <a:ext cx="3448731" cy="1937749"/>
          </a:xfrm>
          <a:prstGeom prst="rect">
            <a:avLst/>
          </a:prstGeom>
        </p:spPr>
      </p:pic>
    </p:spTree>
    <p:extLst>
      <p:ext uri="{BB962C8B-B14F-4D97-AF65-F5344CB8AC3E}">
        <p14:creationId xmlns:p14="http://schemas.microsoft.com/office/powerpoint/2010/main" val="22474061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b="1" dirty="0"/>
              <a:t>Motivación e Inspiración</a:t>
            </a:r>
            <a:endParaRPr lang="es-MX" dirty="0"/>
          </a:p>
        </p:txBody>
      </p:sp>
      <p:sp>
        <p:nvSpPr>
          <p:cNvPr id="3" name="2 Marcador de contenido"/>
          <p:cNvSpPr>
            <a:spLocks noGrp="1"/>
          </p:cNvSpPr>
          <p:nvPr>
            <p:ph idx="1"/>
          </p:nvPr>
        </p:nvSpPr>
        <p:spPr>
          <a:xfrm>
            <a:off x="1066800" y="1958741"/>
            <a:ext cx="10058400" cy="3931920"/>
          </a:xfrm>
        </p:spPr>
        <p:txBody>
          <a:bodyPr>
            <a:normAutofit/>
          </a:bodyPr>
          <a:lstStyle/>
          <a:p>
            <a:pPr algn="just">
              <a:lnSpc>
                <a:spcPct val="60000"/>
              </a:lnSpc>
              <a:buClr>
                <a:srgbClr val="FF6600"/>
              </a:buClr>
              <a:buFont typeface="Wingdings" panose="05000000000000000000" pitchFamily="2" charset="2"/>
              <a:buChar char="v"/>
            </a:pPr>
            <a:r>
              <a:rPr lang="es-MX" dirty="0"/>
              <a:t>Un equipo motivado no sólo es un equipo que trabaja a un rendimiento superior, sino que también es más feliz y ayuda a atraer y retener al mejor talento. Existen casos como la guerra de contrataciones abierta entre Tesla y Apple en los que el salario ya no es un motivo suficiente para retener al talento. Es la motivación que inspiran los proyectos y las personas que los lideran los que determinan quién se queda con este talento.</a:t>
            </a:r>
          </a:p>
          <a:p>
            <a:pPr algn="just">
              <a:lnSpc>
                <a:spcPct val="60000"/>
              </a:lnSpc>
              <a:buClr>
                <a:srgbClr val="FF6600"/>
              </a:buClr>
              <a:buFont typeface="Wingdings" panose="05000000000000000000" pitchFamily="2" charset="2"/>
              <a:buChar char="v"/>
            </a:pPr>
            <a:endParaRPr lang="es-MX" dirty="0"/>
          </a:p>
          <a:p>
            <a:pPr algn="just">
              <a:lnSpc>
                <a:spcPct val="60000"/>
              </a:lnSpc>
              <a:buClr>
                <a:srgbClr val="FF6600"/>
              </a:buClr>
              <a:buFont typeface="Wingdings" panose="05000000000000000000" pitchFamily="2" charset="2"/>
              <a:buChar char="v"/>
            </a:pPr>
            <a:r>
              <a:rPr lang="es-MX" dirty="0"/>
              <a:t>Uno de los objetivos de un buen líder es motivar a su equipo y suponer una inspiración lo suficientemente importante como para que el resto de los miembros siga su ejemplo. Un manager que no es capaz de transmitir esta inspiración jamás llegará a ser un verdadero líder.</a:t>
            </a:r>
          </a:p>
          <a:p>
            <a:endParaRPr lang="es-MX" sz="1400" dirty="0"/>
          </a:p>
        </p:txBody>
      </p:sp>
      <p:pic>
        <p:nvPicPr>
          <p:cNvPr id="4" name="Imagen 3"/>
          <p:cNvPicPr>
            <a:picLocks noChangeAspect="1"/>
          </p:cNvPicPr>
          <p:nvPr/>
        </p:nvPicPr>
        <p:blipFill>
          <a:blip r:embed="rId2"/>
          <a:stretch>
            <a:fillRect/>
          </a:stretch>
        </p:blipFill>
        <p:spPr>
          <a:xfrm>
            <a:off x="5312229" y="4093423"/>
            <a:ext cx="2018619" cy="2018619"/>
          </a:xfrm>
          <a:prstGeom prst="rect">
            <a:avLst/>
          </a:prstGeom>
          <a:ln>
            <a:noFill/>
          </a:ln>
          <a:effectLst>
            <a:softEdge rad="112500"/>
          </a:effectLst>
        </p:spPr>
      </p:pic>
    </p:spTree>
    <p:extLst>
      <p:ext uri="{BB962C8B-B14F-4D97-AF65-F5344CB8AC3E}">
        <p14:creationId xmlns:p14="http://schemas.microsoft.com/office/powerpoint/2010/main" val="18397557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97280" y="-333882"/>
            <a:ext cx="10058400" cy="1450757"/>
          </a:xfrm>
        </p:spPr>
        <p:txBody>
          <a:bodyPr>
            <a:normAutofit/>
          </a:bodyPr>
          <a:lstStyle/>
          <a:p>
            <a:pPr algn="ctr"/>
            <a:r>
              <a:rPr lang="es-MX" b="1" dirty="0"/>
              <a:t>Valor</a:t>
            </a:r>
            <a:endParaRPr lang="es-MX" dirty="0"/>
          </a:p>
        </p:txBody>
      </p:sp>
      <p:sp>
        <p:nvSpPr>
          <p:cNvPr id="3" name="2 Marcador de contenido"/>
          <p:cNvSpPr>
            <a:spLocks noGrp="1"/>
          </p:cNvSpPr>
          <p:nvPr>
            <p:ph idx="1"/>
          </p:nvPr>
        </p:nvSpPr>
        <p:spPr>
          <a:xfrm>
            <a:off x="1238794" y="1987248"/>
            <a:ext cx="10058400" cy="4023360"/>
          </a:xfrm>
        </p:spPr>
        <p:txBody>
          <a:bodyPr>
            <a:normAutofit/>
          </a:bodyPr>
          <a:lstStyle/>
          <a:p>
            <a:pPr algn="just">
              <a:lnSpc>
                <a:spcPct val="60000"/>
              </a:lnSpc>
              <a:buClr>
                <a:srgbClr val="FF6600"/>
              </a:buClr>
              <a:buFont typeface="Wingdings" panose="05000000000000000000" pitchFamily="2" charset="2"/>
              <a:buChar char="v"/>
            </a:pPr>
            <a:r>
              <a:rPr lang="es-MX" dirty="0"/>
              <a:t>El valor es una de las habilidades que diferencia a un manager de un líder. Un líder demuestra valor cuando toma decisiones difíciles, cuando asume las responsabilidades de sus errores y los de su equipo o cuando tiene que salir de su zona de confort para realizar tareas que están más allá de su deber.</a:t>
            </a:r>
          </a:p>
          <a:p>
            <a:pPr algn="just">
              <a:lnSpc>
                <a:spcPct val="60000"/>
              </a:lnSpc>
              <a:buClr>
                <a:srgbClr val="FF6600"/>
              </a:buClr>
              <a:buFont typeface="Wingdings" panose="05000000000000000000" pitchFamily="2" charset="2"/>
              <a:buChar char="v"/>
            </a:pPr>
            <a:r>
              <a:rPr lang="es-MX" dirty="0"/>
              <a:t>Un líder valeroso no implica que tenga que tomar las decisiones a la ligera, siempre hará un exhaustivo cálculo de riesgos, pero lo que nunca hará será quedarse bloqueado ante una decisión importante o una tarea complicada</a:t>
            </a:r>
          </a:p>
          <a:p>
            <a:endParaRPr lang="es-MX" sz="1400" dirty="0"/>
          </a:p>
        </p:txBody>
      </p:sp>
      <p:pic>
        <p:nvPicPr>
          <p:cNvPr id="4" name="Imagen 3"/>
          <p:cNvPicPr>
            <a:picLocks noChangeAspect="1"/>
          </p:cNvPicPr>
          <p:nvPr/>
        </p:nvPicPr>
        <p:blipFill>
          <a:blip r:embed="rId2"/>
          <a:stretch>
            <a:fillRect/>
          </a:stretch>
        </p:blipFill>
        <p:spPr>
          <a:xfrm>
            <a:off x="4452258" y="3857414"/>
            <a:ext cx="3162300" cy="1882321"/>
          </a:xfrm>
          <a:prstGeom prst="rect">
            <a:avLst/>
          </a:prstGeom>
        </p:spPr>
      </p:pic>
    </p:spTree>
    <p:extLst>
      <p:ext uri="{BB962C8B-B14F-4D97-AF65-F5344CB8AC3E}">
        <p14:creationId xmlns:p14="http://schemas.microsoft.com/office/powerpoint/2010/main" val="30808686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97280" y="-29083"/>
            <a:ext cx="10058400" cy="1450757"/>
          </a:xfrm>
        </p:spPr>
        <p:txBody>
          <a:bodyPr>
            <a:normAutofit/>
          </a:bodyPr>
          <a:lstStyle/>
          <a:p>
            <a:pPr algn="ctr"/>
            <a:r>
              <a:rPr lang="es-MX" b="1" dirty="0"/>
              <a:t>Compromiso</a:t>
            </a:r>
            <a:endParaRPr lang="es-MX" dirty="0"/>
          </a:p>
        </p:txBody>
      </p:sp>
      <p:sp>
        <p:nvSpPr>
          <p:cNvPr id="3" name="2 Marcador de contenido"/>
          <p:cNvSpPr>
            <a:spLocks noGrp="1"/>
          </p:cNvSpPr>
          <p:nvPr>
            <p:ph idx="1"/>
          </p:nvPr>
        </p:nvSpPr>
        <p:spPr/>
        <p:txBody>
          <a:bodyPr>
            <a:normAutofit/>
          </a:bodyPr>
          <a:lstStyle/>
          <a:p>
            <a:pPr algn="just">
              <a:lnSpc>
                <a:spcPct val="60000"/>
              </a:lnSpc>
              <a:buClr>
                <a:srgbClr val="FF6600"/>
              </a:buClr>
              <a:buFont typeface="Wingdings" panose="05000000000000000000" pitchFamily="2" charset="2"/>
              <a:buChar char="v"/>
            </a:pPr>
            <a:r>
              <a:rPr lang="es-MX" sz="2400" dirty="0"/>
              <a:t>El compromiso se manifiesta de muchas maneras; compromiso con la empresa para no abandonar en las buenas ni en las malas, compromiso con el equipo para liderarlo eficazmente, compromiso con los clientes para ofrecer un valor mayor en el producto y compromiso con uno mismo para seguir siempre mejorando.</a:t>
            </a:r>
          </a:p>
          <a:p>
            <a:pPr algn="just">
              <a:lnSpc>
                <a:spcPct val="60000"/>
              </a:lnSpc>
              <a:buClr>
                <a:srgbClr val="FF6600"/>
              </a:buClr>
              <a:buFont typeface="Wingdings" panose="05000000000000000000" pitchFamily="2" charset="2"/>
              <a:buChar char="v"/>
            </a:pPr>
            <a:r>
              <a:rPr lang="es-MX" sz="2400" dirty="0"/>
              <a:t>El compromiso individual de un manager se verá amplificado cuando su equipo también adquiera ese compromiso y trabaje codo con codo para llevar el proyecto hacia el éxito.</a:t>
            </a:r>
          </a:p>
          <a:p>
            <a:endParaRPr lang="es-MX" sz="1600" dirty="0"/>
          </a:p>
        </p:txBody>
      </p:sp>
      <p:pic>
        <p:nvPicPr>
          <p:cNvPr id="4" name="Imagen 3"/>
          <p:cNvPicPr>
            <a:picLocks noChangeAspect="1"/>
          </p:cNvPicPr>
          <p:nvPr/>
        </p:nvPicPr>
        <p:blipFill>
          <a:blip r:embed="rId2"/>
          <a:stretch>
            <a:fillRect/>
          </a:stretch>
        </p:blipFill>
        <p:spPr>
          <a:xfrm>
            <a:off x="4180115" y="3857414"/>
            <a:ext cx="4385582" cy="2230729"/>
          </a:xfrm>
          <a:prstGeom prst="rect">
            <a:avLst/>
          </a:prstGeom>
          <a:ln>
            <a:noFill/>
          </a:ln>
          <a:effectLst>
            <a:softEdge rad="112500"/>
          </a:effectLst>
        </p:spPr>
      </p:pic>
    </p:spTree>
    <p:extLst>
      <p:ext uri="{BB962C8B-B14F-4D97-AF65-F5344CB8AC3E}">
        <p14:creationId xmlns:p14="http://schemas.microsoft.com/office/powerpoint/2010/main" val="29087271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97280" y="-214141"/>
            <a:ext cx="10058400" cy="1450757"/>
          </a:xfrm>
        </p:spPr>
        <p:txBody>
          <a:bodyPr>
            <a:normAutofit/>
          </a:bodyPr>
          <a:lstStyle/>
          <a:p>
            <a:pPr algn="ctr"/>
            <a:r>
              <a:rPr lang="es-MX" b="1" dirty="0"/>
              <a:t>Resolución de problemas</a:t>
            </a:r>
            <a:endParaRPr lang="es-MX" dirty="0"/>
          </a:p>
        </p:txBody>
      </p:sp>
      <p:sp>
        <p:nvSpPr>
          <p:cNvPr id="3" name="2 Marcador de contenido"/>
          <p:cNvSpPr>
            <a:spLocks noGrp="1"/>
          </p:cNvSpPr>
          <p:nvPr>
            <p:ph idx="1"/>
          </p:nvPr>
        </p:nvSpPr>
        <p:spPr/>
        <p:txBody>
          <a:bodyPr>
            <a:normAutofit/>
          </a:bodyPr>
          <a:lstStyle/>
          <a:p>
            <a:pPr algn="just">
              <a:lnSpc>
                <a:spcPct val="60000"/>
              </a:lnSpc>
              <a:buClr>
                <a:srgbClr val="FF6600"/>
              </a:buClr>
              <a:buFont typeface="Wingdings" panose="05000000000000000000" pitchFamily="2" charset="2"/>
              <a:buChar char="v"/>
            </a:pPr>
            <a:r>
              <a:rPr lang="es-MX" sz="2800" dirty="0"/>
              <a:t>Un manager también debe ser una persona resolutiva, es decir, una persona con recursos y conocimientos para desatascar y resolver problemas. Y es que en ocasiones hay ciertos bloqueos que sólo los puede resolver un manager y es ahí donde entra la capacidad de resolución de problemas que permite al equipo seguir avanzando.</a:t>
            </a:r>
          </a:p>
        </p:txBody>
      </p:sp>
      <p:pic>
        <p:nvPicPr>
          <p:cNvPr id="4" name="Imagen 3"/>
          <p:cNvPicPr>
            <a:picLocks noChangeAspect="1"/>
          </p:cNvPicPr>
          <p:nvPr/>
        </p:nvPicPr>
        <p:blipFill>
          <a:blip r:embed="rId2"/>
          <a:stretch>
            <a:fillRect/>
          </a:stretch>
        </p:blipFill>
        <p:spPr>
          <a:xfrm>
            <a:off x="3581400" y="3432025"/>
            <a:ext cx="4576082" cy="2616347"/>
          </a:xfrm>
          <a:prstGeom prst="rect">
            <a:avLst/>
          </a:prstGeom>
          <a:ln>
            <a:noFill/>
          </a:ln>
          <a:effectLst>
            <a:softEdge rad="112500"/>
          </a:effectLst>
        </p:spPr>
      </p:pic>
    </p:spTree>
    <p:extLst>
      <p:ext uri="{BB962C8B-B14F-4D97-AF65-F5344CB8AC3E}">
        <p14:creationId xmlns:p14="http://schemas.microsoft.com/office/powerpoint/2010/main" val="26878574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55914" y="-218522"/>
            <a:ext cx="10058400" cy="1371600"/>
          </a:xfrm>
        </p:spPr>
        <p:txBody>
          <a:bodyPr>
            <a:normAutofit/>
          </a:bodyPr>
          <a:lstStyle/>
          <a:p>
            <a:pPr algn="ctr"/>
            <a:r>
              <a:rPr lang="es-MX" b="1" dirty="0"/>
              <a:t>Resiliencia</a:t>
            </a:r>
            <a:endParaRPr lang="es-MX" dirty="0"/>
          </a:p>
        </p:txBody>
      </p:sp>
      <p:sp>
        <p:nvSpPr>
          <p:cNvPr id="3" name="2 Marcador de contenido"/>
          <p:cNvSpPr>
            <a:spLocks noGrp="1"/>
          </p:cNvSpPr>
          <p:nvPr>
            <p:ph idx="1"/>
          </p:nvPr>
        </p:nvSpPr>
        <p:spPr>
          <a:xfrm>
            <a:off x="673769" y="2016154"/>
            <a:ext cx="10828420" cy="4451684"/>
          </a:xfrm>
        </p:spPr>
        <p:txBody>
          <a:bodyPr>
            <a:normAutofit/>
          </a:bodyPr>
          <a:lstStyle/>
          <a:p>
            <a:pPr algn="just">
              <a:lnSpc>
                <a:spcPct val="60000"/>
              </a:lnSpc>
              <a:buClr>
                <a:srgbClr val="FF6600"/>
              </a:buClr>
              <a:buFont typeface="Wingdings" panose="05000000000000000000" pitchFamily="2" charset="2"/>
              <a:buChar char="v"/>
            </a:pPr>
            <a:r>
              <a:rPr lang="es-MX" sz="2400" dirty="0"/>
              <a:t>Por último, aunque hemos hablado de la capacidad de resolver problemas, siempre es inevitable que surjan problemas que no se pueden resolver. Por ejemplo, si nuestro equipo llega tarde a la entrega de un proyecto y no lo podemos evitar, tendremos que ser capaces de gestionar las consecuencias, absorber la responsabilidad y no permitir que salpique a nuestro equipo si él no ha tenido la culpa.</a:t>
            </a:r>
          </a:p>
          <a:p>
            <a:pPr algn="just">
              <a:lnSpc>
                <a:spcPct val="60000"/>
              </a:lnSpc>
              <a:buClr>
                <a:srgbClr val="FF6600"/>
              </a:buClr>
              <a:buFont typeface="Wingdings" panose="05000000000000000000" pitchFamily="2" charset="2"/>
              <a:buChar char="v"/>
            </a:pPr>
            <a:r>
              <a:rPr lang="es-MX" sz="2400" dirty="0"/>
              <a:t>La resiliencia es precisamente la capacidad de las personas para sobreponerse a situaciones adversas y recuperarse rápidamente de ellas. Un buen manager no puede permitir que los problemas y adversidades le impidan trabajar; ante situaciones difíciles tiene que sobreponerse rápido y continuar trabajando.</a:t>
            </a:r>
          </a:p>
          <a:p>
            <a:endParaRPr lang="es-MX" sz="1100" dirty="0"/>
          </a:p>
        </p:txBody>
      </p:sp>
      <p:pic>
        <p:nvPicPr>
          <p:cNvPr id="4" name="Imagen 3"/>
          <p:cNvPicPr>
            <a:picLocks noChangeAspect="1"/>
          </p:cNvPicPr>
          <p:nvPr/>
        </p:nvPicPr>
        <p:blipFill rotWithShape="1">
          <a:blip r:embed="rId2"/>
          <a:srcRect l="3336"/>
          <a:stretch/>
        </p:blipFill>
        <p:spPr>
          <a:xfrm>
            <a:off x="5105400" y="4327871"/>
            <a:ext cx="3215368" cy="1906210"/>
          </a:xfrm>
          <a:prstGeom prst="rect">
            <a:avLst/>
          </a:prstGeom>
        </p:spPr>
      </p:pic>
    </p:spTree>
    <p:extLst>
      <p:ext uri="{BB962C8B-B14F-4D97-AF65-F5344CB8AC3E}">
        <p14:creationId xmlns:p14="http://schemas.microsoft.com/office/powerpoint/2010/main" val="37013576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286603"/>
            <a:ext cx="10058400" cy="932597"/>
          </a:xfrm>
        </p:spPr>
        <p:txBody>
          <a:bodyPr>
            <a:normAutofit/>
          </a:bodyPr>
          <a:lstStyle/>
          <a:p>
            <a:pPr algn="ctr"/>
            <a:r>
              <a:rPr lang="es-MX" dirty="0"/>
              <a:t>2.3 Rasgos de los líderes efectivos</a:t>
            </a:r>
          </a:p>
        </p:txBody>
      </p:sp>
      <p:pic>
        <p:nvPicPr>
          <p:cNvPr id="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4590" t="20181" r="35586" b="27344"/>
          <a:stretch/>
        </p:blipFill>
        <p:spPr bwMode="auto">
          <a:xfrm>
            <a:off x="4723398" y="2299913"/>
            <a:ext cx="4876800" cy="3844213"/>
          </a:xfrm>
          <a:prstGeom prst="ellipse">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ángulo 2">
            <a:extLst>
              <a:ext uri="{FF2B5EF4-FFF2-40B4-BE49-F238E27FC236}">
                <a16:creationId xmlns="" xmlns:a16="http://schemas.microsoft.com/office/drawing/2014/main" id="{112179B4-2BC4-4CA8-9B34-3CC4DE2671F9}"/>
              </a:ext>
            </a:extLst>
          </p:cNvPr>
          <p:cNvSpPr/>
          <p:nvPr/>
        </p:nvSpPr>
        <p:spPr>
          <a:xfrm>
            <a:off x="1097280" y="1468293"/>
            <a:ext cx="9455216" cy="1015663"/>
          </a:xfrm>
          <a:prstGeom prst="rect">
            <a:avLst/>
          </a:prstGeom>
        </p:spPr>
        <p:txBody>
          <a:bodyPr wrap="square">
            <a:spAutoFit/>
          </a:bodyPr>
          <a:lstStyle/>
          <a:p>
            <a:pPr algn="just"/>
            <a:r>
              <a:rPr lang="es-ES" sz="2000" dirty="0">
                <a:solidFill>
                  <a:srgbClr val="333333"/>
                </a:solidFill>
                <a:latin typeface="Arial" panose="020B0604020202020204" pitchFamily="34" charset="0"/>
              </a:rPr>
              <a:t>Aun que no hay definido por los estudiosos unos rasgos determinantes en un líder  debido a que entre líder y líder siempre hay diferencias, se puede evidenciar que deben tener:</a:t>
            </a:r>
            <a:endParaRPr lang="es-ES" sz="2000" dirty="0"/>
          </a:p>
        </p:txBody>
      </p:sp>
    </p:spTree>
    <p:extLst>
      <p:ext uri="{BB962C8B-B14F-4D97-AF65-F5344CB8AC3E}">
        <p14:creationId xmlns:p14="http://schemas.microsoft.com/office/powerpoint/2010/main" val="3708059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A3AC11BA-1B17-453A-8D53-A4DD3F129155}"/>
              </a:ext>
            </a:extLst>
          </p:cNvPr>
          <p:cNvSpPr>
            <a:spLocks noGrp="1"/>
          </p:cNvSpPr>
          <p:nvPr>
            <p:ph idx="1"/>
          </p:nvPr>
        </p:nvSpPr>
        <p:spPr>
          <a:xfrm>
            <a:off x="497305" y="160421"/>
            <a:ext cx="11165306" cy="5708673"/>
          </a:xfrm>
        </p:spPr>
        <p:txBody>
          <a:bodyPr>
            <a:normAutofit fontScale="55000" lnSpcReduction="20000"/>
          </a:bodyPr>
          <a:lstStyle/>
          <a:p>
            <a:r>
              <a:rPr lang="es-ES" sz="4500" b="1" dirty="0"/>
              <a:t>Dominio</a:t>
            </a:r>
          </a:p>
          <a:p>
            <a:endParaRPr lang="es-ES" dirty="0"/>
          </a:p>
          <a:p>
            <a:pPr algn="just"/>
            <a:r>
              <a:rPr lang="es-ES" sz="2800" dirty="0"/>
              <a:t> Los buenos líderes desean ser directivos y asumir responsabilidades, aunque no son demasiado autoritarios ni usan el estilo intimidatorio. Aquellos lideres que son objetivos pero que no intentan generar una dictadura en determinada situación, logran que esa persona genere una </a:t>
            </a:r>
            <a:r>
              <a:rPr lang="es-ES" sz="2800" dirty="0" err="1"/>
              <a:t>auto-confianza</a:t>
            </a:r>
            <a:r>
              <a:rPr lang="es-ES" sz="2800" dirty="0"/>
              <a:t> y así mismo den buenos y excelentes resultados.</a:t>
            </a:r>
          </a:p>
          <a:p>
            <a:endParaRPr lang="es-ES" dirty="0"/>
          </a:p>
          <a:p>
            <a:r>
              <a:rPr lang="es-ES" dirty="0"/>
              <a:t> </a:t>
            </a:r>
            <a:r>
              <a:rPr lang="es-ES" sz="4500" b="1" dirty="0"/>
              <a:t>Gran energía</a:t>
            </a:r>
          </a:p>
          <a:p>
            <a:endParaRPr lang="es-ES" dirty="0"/>
          </a:p>
          <a:p>
            <a:pPr algn="just"/>
            <a:r>
              <a:rPr lang="es-ES" sz="3100" dirty="0"/>
              <a:t>  Por su gran energía los lideres no desfallecen, son totalmente activos, entusiastas, no permiten que los problemas los domine si no lo asumen como retos y los superan, son tolerantes, se desenvuelven muy bien, aunque halla una gran tensión.</a:t>
            </a:r>
          </a:p>
          <a:p>
            <a:pPr algn="just"/>
            <a:endParaRPr lang="es-ES" sz="3100" dirty="0"/>
          </a:p>
          <a:p>
            <a:endParaRPr lang="es-ES" dirty="0"/>
          </a:p>
          <a:p>
            <a:r>
              <a:rPr lang="es-ES" b="1" dirty="0"/>
              <a:t> </a:t>
            </a:r>
            <a:r>
              <a:rPr lang="es-ES" sz="4500" b="1" dirty="0"/>
              <a:t>Confianza en si mismo</a:t>
            </a:r>
          </a:p>
          <a:p>
            <a:endParaRPr lang="es-ES" dirty="0"/>
          </a:p>
          <a:p>
            <a:pPr algn="just"/>
            <a:r>
              <a:rPr lang="es-ES" dirty="0"/>
              <a:t> </a:t>
            </a:r>
            <a:r>
              <a:rPr lang="es-ES" sz="3400" dirty="0"/>
              <a:t>La confianza en sí mismo, en un continuo que va de acentuado a débil, indica si usted confía en sus propios juicios, si está seguro de sus decisiones, ideas y capacidades. Los líderes manifiestan seguridad en sus capacidades y fomentan la confianza en sus seguidores, y a medida que se ganan su respeto, también influye en ellos.</a:t>
            </a:r>
          </a:p>
        </p:txBody>
      </p:sp>
    </p:spTree>
    <p:extLst>
      <p:ext uri="{BB962C8B-B14F-4D97-AF65-F5344CB8AC3E}">
        <p14:creationId xmlns:p14="http://schemas.microsoft.com/office/powerpoint/2010/main" val="38523980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32A190E4-484C-4C40-A94B-8714040EC0AE}"/>
              </a:ext>
            </a:extLst>
          </p:cNvPr>
          <p:cNvSpPr>
            <a:spLocks noGrp="1"/>
          </p:cNvSpPr>
          <p:nvPr>
            <p:ph idx="1"/>
          </p:nvPr>
        </p:nvSpPr>
        <p:spPr>
          <a:xfrm>
            <a:off x="176463" y="0"/>
            <a:ext cx="10979217" cy="5869094"/>
          </a:xfrm>
        </p:spPr>
        <p:txBody>
          <a:bodyPr>
            <a:normAutofit fontScale="77500" lnSpcReduction="20000"/>
          </a:bodyPr>
          <a:lstStyle/>
          <a:p>
            <a:r>
              <a:rPr lang="es-ES" sz="2900" b="1" dirty="0"/>
              <a:t>Locus de control</a:t>
            </a:r>
          </a:p>
          <a:p>
            <a:endParaRPr lang="es-ES" dirty="0"/>
          </a:p>
          <a:p>
            <a:pPr algn="just"/>
            <a:r>
              <a:rPr lang="es-ES" dirty="0"/>
              <a:t> Aquellas personas que tienen un bajo desempeño a causa de razones externas como la suerte, no logran que se desarrollen hábilmente y eficientemente en un determinado cargo y por lo tanto siendo ellos mismos la razón de un bajo desempeño laboral, académico, incluso en su vida familiar, </a:t>
            </a:r>
            <a:r>
              <a:rPr lang="es-ES" dirty="0" err="1"/>
              <a:t>etc</a:t>
            </a:r>
            <a:r>
              <a:rPr lang="es-ES" dirty="0"/>
              <a:t>;</a:t>
            </a:r>
          </a:p>
          <a:p>
            <a:pPr algn="just"/>
            <a:endParaRPr lang="es-ES" dirty="0"/>
          </a:p>
          <a:p>
            <a:pPr algn="just"/>
            <a:r>
              <a:rPr lang="es-ES" dirty="0"/>
              <a:t> Un líder domina su suerte, tiene un cambio de actitud frente a las situaciones que se le presentan y creen que su desempeño esta en su forma de actuar.</a:t>
            </a:r>
          </a:p>
          <a:p>
            <a:endParaRPr lang="es-ES" dirty="0"/>
          </a:p>
          <a:p>
            <a:r>
              <a:rPr lang="es-ES" b="1" dirty="0"/>
              <a:t> </a:t>
            </a:r>
            <a:r>
              <a:rPr lang="es-ES" sz="2900" b="1" dirty="0"/>
              <a:t>Estabilidad</a:t>
            </a:r>
          </a:p>
          <a:p>
            <a:endParaRPr lang="es-ES" dirty="0"/>
          </a:p>
          <a:p>
            <a:pPr algn="just"/>
            <a:r>
              <a:rPr lang="es-ES" dirty="0"/>
              <a:t> Aquellos lideres que saben controlar sus emociones son seguros y positivos, conocen sus debilidades y fortalezas, logran liderar eficientemente a lo que tienen a cargo, puede ser un equipo de trabajo, y también se esfuerzan por mejorar y sanar aquellas debilidades en las que no son competentes.</a:t>
            </a:r>
          </a:p>
          <a:p>
            <a:endParaRPr lang="es-ES" dirty="0"/>
          </a:p>
          <a:p>
            <a:r>
              <a:rPr lang="es-ES" b="1" dirty="0"/>
              <a:t> </a:t>
            </a:r>
            <a:r>
              <a:rPr lang="es-ES" sz="2900" b="1" dirty="0"/>
              <a:t>Integridad</a:t>
            </a:r>
          </a:p>
          <a:p>
            <a:endParaRPr lang="es-ES" dirty="0"/>
          </a:p>
          <a:p>
            <a:pPr algn="just"/>
            <a:r>
              <a:rPr lang="es-ES" dirty="0"/>
              <a:t>Cuando se habla de integridad se alude a un comportamiento regido por la honestidad y la ética, lo que hace a una persona digna de confianza.</a:t>
            </a:r>
          </a:p>
        </p:txBody>
      </p:sp>
    </p:spTree>
    <p:extLst>
      <p:ext uri="{BB962C8B-B14F-4D97-AF65-F5344CB8AC3E}">
        <p14:creationId xmlns:p14="http://schemas.microsoft.com/office/powerpoint/2010/main" val="11149082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6800" y="383287"/>
            <a:ext cx="10058400" cy="956472"/>
          </a:xfrm>
        </p:spPr>
        <p:txBody>
          <a:bodyPr/>
          <a:lstStyle/>
          <a:p>
            <a:pPr algn="ctr"/>
            <a:r>
              <a:rPr lang="es-MX" dirty="0"/>
              <a:t>Objetivo de la Asignatura</a:t>
            </a:r>
          </a:p>
        </p:txBody>
      </p:sp>
      <p:sp>
        <p:nvSpPr>
          <p:cNvPr id="3" name="Marcador de contenido 2"/>
          <p:cNvSpPr>
            <a:spLocks noGrp="1"/>
          </p:cNvSpPr>
          <p:nvPr>
            <p:ph idx="1"/>
          </p:nvPr>
        </p:nvSpPr>
        <p:spPr>
          <a:xfrm>
            <a:off x="1066800" y="2058769"/>
            <a:ext cx="10058400" cy="4023360"/>
          </a:xfrm>
        </p:spPr>
        <p:txBody>
          <a:bodyPr>
            <a:normAutofit/>
          </a:bodyPr>
          <a:lstStyle/>
          <a:p>
            <a:pPr marL="0" indent="0" algn="just">
              <a:buClr>
                <a:srgbClr val="FF6600"/>
              </a:buClr>
              <a:buNone/>
            </a:pPr>
            <a:r>
              <a:rPr lang="es-MX" sz="3200" dirty="0"/>
              <a:t>Conocerá y aplicar las técnicas y elementos de la dirección como la fase dinámica del proceso administrativo, a través de las prácticas y dramatizaciones relacionadas con el manejo de grupo , solución de conflictos, manejo del cambio y toma de decisiones. </a:t>
            </a:r>
          </a:p>
        </p:txBody>
      </p:sp>
      <p:pic>
        <p:nvPicPr>
          <p:cNvPr id="4" name="Picture 2" descr="Resultado de imagen para separador de text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33221" y="1339759"/>
            <a:ext cx="7725557" cy="7190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12220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3E479D6C-D1E8-4AF1-9A8B-AC53F67A23C2}"/>
              </a:ext>
            </a:extLst>
          </p:cNvPr>
          <p:cNvSpPr>
            <a:spLocks noGrp="1"/>
          </p:cNvSpPr>
          <p:nvPr>
            <p:ph idx="1"/>
          </p:nvPr>
        </p:nvSpPr>
        <p:spPr>
          <a:xfrm>
            <a:off x="240632" y="0"/>
            <a:ext cx="10915048" cy="5869094"/>
          </a:xfrm>
        </p:spPr>
        <p:txBody>
          <a:bodyPr>
            <a:normAutofit fontScale="32500" lnSpcReduction="20000"/>
          </a:bodyPr>
          <a:lstStyle/>
          <a:p>
            <a:r>
              <a:rPr lang="es-ES" sz="6800" b="1" dirty="0"/>
              <a:t>Inteligencia</a:t>
            </a:r>
          </a:p>
          <a:p>
            <a:r>
              <a:rPr lang="es-ES" sz="6400" dirty="0"/>
              <a:t> </a:t>
            </a:r>
          </a:p>
          <a:p>
            <a:r>
              <a:rPr lang="es-ES" sz="6400" dirty="0"/>
              <a:t>Un líder por lo general es mas inteligente que el promedio, la clave de esa inteligencia esta en saber distribuir las destrezas de cada uno de los individuos a cargo, debido a que unos se devuelven mejor en ciertas áreas que en otras. Sirve para la toma de decisiones, la creatividad, la eficiencia en el desarrollo de un cargo.</a:t>
            </a:r>
          </a:p>
          <a:p>
            <a:endParaRPr lang="es-ES" sz="6400" dirty="0"/>
          </a:p>
          <a:p>
            <a:r>
              <a:rPr lang="es-ES" sz="6800" b="1" dirty="0"/>
              <a:t>Flexibilidad</a:t>
            </a:r>
          </a:p>
          <a:p>
            <a:r>
              <a:rPr lang="es-ES" sz="6400" dirty="0"/>
              <a:t>Este es un factor importante frente a un mundo cambiante, el líder debe saber adaptarse al medio en constante cambio para la supervivencia en el objetivo en que este trabajando.</a:t>
            </a:r>
          </a:p>
          <a:p>
            <a:endParaRPr lang="es-ES" sz="6400" dirty="0"/>
          </a:p>
          <a:p>
            <a:r>
              <a:rPr lang="es-ES" sz="6800" b="1" dirty="0"/>
              <a:t>Sensibilidad hacia los demás</a:t>
            </a:r>
          </a:p>
          <a:p>
            <a:endParaRPr lang="es-ES" sz="6400" dirty="0"/>
          </a:p>
          <a:p>
            <a:r>
              <a:rPr lang="es-ES" sz="6400" dirty="0"/>
              <a:t>Tratar de colocarse en los zapatos del otro es algo complicado y es una habilidad que el líder debe tener, no se trata de imponer una dictadura sino de ser razonable e influir de una manera positiva frente a las personas, para así dar un optimo rendimiento.</a:t>
            </a:r>
          </a:p>
          <a:p>
            <a:endParaRPr lang="es-ES" sz="6400" dirty="0"/>
          </a:p>
          <a:p>
            <a:endParaRPr lang="es-ES" sz="6400" dirty="0"/>
          </a:p>
          <a:p>
            <a:endParaRPr lang="es-ES" sz="6400" dirty="0"/>
          </a:p>
          <a:p>
            <a:endParaRPr lang="es-ES" sz="6400" dirty="0"/>
          </a:p>
          <a:p>
            <a:endParaRPr lang="es-ES" dirty="0"/>
          </a:p>
        </p:txBody>
      </p:sp>
    </p:spTree>
    <p:extLst>
      <p:ext uri="{BB962C8B-B14F-4D97-AF65-F5344CB8AC3E}">
        <p14:creationId xmlns:p14="http://schemas.microsoft.com/office/powerpoint/2010/main" val="11915900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6800" y="394944"/>
            <a:ext cx="10058400" cy="1371600"/>
          </a:xfrm>
        </p:spPr>
        <p:txBody>
          <a:bodyPr>
            <a:normAutofit/>
          </a:bodyPr>
          <a:lstStyle/>
          <a:p>
            <a:pPr algn="ctr"/>
            <a:r>
              <a:rPr lang="es-MX" dirty="0"/>
              <a:t>2.4 Modelos de liderazgo</a:t>
            </a:r>
          </a:p>
        </p:txBody>
      </p:sp>
      <p:pic>
        <p:nvPicPr>
          <p:cNvPr id="5122" name="Picture 2" descr="Resultado de imagen para Modelos de lideraz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9401" y="1993702"/>
            <a:ext cx="7340146" cy="41288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68124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6800" y="-338264"/>
            <a:ext cx="10058400" cy="1371600"/>
          </a:xfrm>
        </p:spPr>
        <p:txBody>
          <a:bodyPr>
            <a:normAutofit/>
          </a:bodyPr>
          <a:lstStyle/>
          <a:p>
            <a:pPr algn="ctr"/>
            <a:r>
              <a:rPr lang="es-MX" dirty="0"/>
              <a:t>2.4.1. </a:t>
            </a:r>
            <a:r>
              <a:rPr lang="es-MX" dirty="0" err="1"/>
              <a:t>Kurt</a:t>
            </a:r>
            <a:r>
              <a:rPr lang="es-MX" dirty="0"/>
              <a:t> Lewin.</a:t>
            </a:r>
          </a:p>
        </p:txBody>
      </p:sp>
      <p:sp>
        <p:nvSpPr>
          <p:cNvPr id="3" name="Marcador de contenido 2"/>
          <p:cNvSpPr>
            <a:spLocks noGrp="1"/>
          </p:cNvSpPr>
          <p:nvPr>
            <p:ph idx="1"/>
          </p:nvPr>
        </p:nvSpPr>
        <p:spPr>
          <a:xfrm>
            <a:off x="360947" y="1887808"/>
            <a:ext cx="11454064" cy="2519299"/>
          </a:xfrm>
        </p:spPr>
        <p:txBody>
          <a:bodyPr>
            <a:noAutofit/>
          </a:bodyPr>
          <a:lstStyle/>
          <a:p>
            <a:pPr algn="just">
              <a:lnSpc>
                <a:spcPct val="60000"/>
              </a:lnSpc>
              <a:buClr>
                <a:srgbClr val="FF6600"/>
              </a:buClr>
              <a:buFont typeface="Wingdings" panose="05000000000000000000" pitchFamily="2" charset="2"/>
              <a:buChar char="v"/>
            </a:pPr>
            <a:r>
              <a:rPr lang="es-MX" sz="2400" dirty="0"/>
              <a:t>Fue uno de los psicólogos más influyentes de la historia. Se le considera el padre de la psicología social y de la psicología de las organizaciones. Sus planteamientos y su teoría se aplican a multitud de áreas hoy en día, principalmente en el mundo organizacional.</a:t>
            </a:r>
          </a:p>
          <a:p>
            <a:pPr algn="just">
              <a:lnSpc>
                <a:spcPct val="60000"/>
              </a:lnSpc>
              <a:buClr>
                <a:srgbClr val="FF6600"/>
              </a:buClr>
              <a:buFont typeface="Wingdings" panose="05000000000000000000" pitchFamily="2" charset="2"/>
              <a:buChar char="v"/>
            </a:pPr>
            <a:r>
              <a:rPr lang="es-MX" sz="2400" dirty="0"/>
              <a:t>Una nueva visión de la psicología</a:t>
            </a:r>
          </a:p>
          <a:p>
            <a:pPr algn="just">
              <a:lnSpc>
                <a:spcPct val="60000"/>
              </a:lnSpc>
              <a:buClr>
                <a:srgbClr val="FF6600"/>
              </a:buClr>
              <a:buFont typeface="Wingdings" panose="05000000000000000000" pitchFamily="2" charset="2"/>
              <a:buChar char="v"/>
            </a:pPr>
            <a:r>
              <a:rPr lang="es-MX" sz="2400" dirty="0"/>
              <a:t>Cuando </a:t>
            </a:r>
            <a:r>
              <a:rPr lang="es-MX" sz="2400" dirty="0" err="1"/>
              <a:t>Kurt</a:t>
            </a:r>
            <a:r>
              <a:rPr lang="es-MX" sz="2400" dirty="0"/>
              <a:t> Lewin llegó a Estados Unidos, la corriente psicológica imperante era el conductismo. Este planteaba que el hombre era como una caja negra. Nacía como una hoja en blanco. La influencia de los demás era lo que moldeaba la personalidad y hacía de cada quien lo que era. Para Lewin, en cambio, cada individuo no es pasivo, sino que establece una interacción con su entorno. establece una finalidad determinada.</a:t>
            </a:r>
          </a:p>
          <a:p>
            <a:endParaRPr lang="es-MX" sz="1600" dirty="0"/>
          </a:p>
        </p:txBody>
      </p:sp>
      <p:pic>
        <p:nvPicPr>
          <p:cNvPr id="4" name="Imagen 3"/>
          <p:cNvPicPr>
            <a:picLocks noChangeAspect="1"/>
          </p:cNvPicPr>
          <p:nvPr/>
        </p:nvPicPr>
        <p:blipFill>
          <a:blip r:embed="rId2"/>
          <a:stretch>
            <a:fillRect/>
          </a:stretch>
        </p:blipFill>
        <p:spPr>
          <a:xfrm>
            <a:off x="5101318" y="4989381"/>
            <a:ext cx="1771650" cy="1366449"/>
          </a:xfrm>
          <a:prstGeom prst="rect">
            <a:avLst/>
          </a:prstGeom>
        </p:spPr>
      </p:pic>
    </p:spTree>
    <p:extLst>
      <p:ext uri="{BB962C8B-B14F-4D97-AF65-F5344CB8AC3E}">
        <p14:creationId xmlns:p14="http://schemas.microsoft.com/office/powerpoint/2010/main" val="36573108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17023" y="1845734"/>
            <a:ext cx="9818914" cy="4023360"/>
          </a:xfrm>
        </p:spPr>
        <p:txBody>
          <a:bodyPr>
            <a:normAutofit/>
          </a:bodyPr>
          <a:lstStyle/>
          <a:p>
            <a:pPr algn="just">
              <a:lnSpc>
                <a:spcPct val="60000"/>
              </a:lnSpc>
              <a:buClr>
                <a:srgbClr val="FF6600"/>
              </a:buClr>
              <a:buFont typeface="Wingdings" panose="05000000000000000000" pitchFamily="2" charset="2"/>
              <a:buChar char="v"/>
            </a:pPr>
            <a:r>
              <a:rPr lang="es-MX" sz="2400" dirty="0" err="1"/>
              <a:t>Kurt</a:t>
            </a:r>
            <a:r>
              <a:rPr lang="es-MX" sz="2400" dirty="0"/>
              <a:t> Lewin diseñó unos nuevos postulados para comprender el comportamiento humano. Tomó prestado de la física el concepto de “campo”. En esa disciplina, este término se refiere a una zona del espacio que cuenta con determinadas propiedades o factores que le dan una configuración específica.</a:t>
            </a:r>
          </a:p>
          <a:p>
            <a:pPr algn="just">
              <a:lnSpc>
                <a:spcPct val="60000"/>
              </a:lnSpc>
              <a:buClr>
                <a:srgbClr val="FF6600"/>
              </a:buClr>
              <a:buFont typeface="Wingdings" panose="05000000000000000000" pitchFamily="2" charset="2"/>
              <a:buChar char="v"/>
            </a:pPr>
            <a:r>
              <a:rPr lang="es-MX" sz="2400" dirty="0"/>
              <a:t>De la misma manera, para </a:t>
            </a:r>
            <a:r>
              <a:rPr lang="es-MX" sz="2400" dirty="0" err="1"/>
              <a:t>Kurt</a:t>
            </a:r>
            <a:r>
              <a:rPr lang="es-MX" sz="2400" dirty="0"/>
              <a:t> Lewin el comportamiento humano es el resultado de un campo. Este comprende un conjunto de hechos coexistentes, en el que el cambio en una parte incide en el cambio del conjunto en su totalidad. A su vez, el sujeto percibe estos hechos y su dinámica, de una manera particular. Todo esto conforma lo que </a:t>
            </a:r>
            <a:r>
              <a:rPr lang="es-MX" sz="2400" dirty="0" err="1"/>
              <a:t>Kurt</a:t>
            </a:r>
            <a:r>
              <a:rPr lang="es-MX" sz="2400" dirty="0"/>
              <a:t> Lewin llamó “espacio vital”.</a:t>
            </a:r>
          </a:p>
        </p:txBody>
      </p:sp>
    </p:spTree>
    <p:extLst>
      <p:ext uri="{BB962C8B-B14F-4D97-AF65-F5344CB8AC3E}">
        <p14:creationId xmlns:p14="http://schemas.microsoft.com/office/powerpoint/2010/main" val="238945763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dirty="0"/>
              <a:t>2.4.2. </a:t>
            </a:r>
            <a:r>
              <a:rPr lang="es-MX" dirty="0" err="1"/>
              <a:t>Rensis</a:t>
            </a:r>
            <a:r>
              <a:rPr lang="es-MX" dirty="0"/>
              <a:t> Likert</a:t>
            </a:r>
          </a:p>
        </p:txBody>
      </p:sp>
      <p:sp>
        <p:nvSpPr>
          <p:cNvPr id="3" name="Marcador de contenido 2"/>
          <p:cNvSpPr>
            <a:spLocks noGrp="1"/>
          </p:cNvSpPr>
          <p:nvPr>
            <p:ph idx="1"/>
          </p:nvPr>
        </p:nvSpPr>
        <p:spPr>
          <a:xfrm>
            <a:off x="1138646" y="2128763"/>
            <a:ext cx="10058400" cy="4023360"/>
          </a:xfrm>
        </p:spPr>
        <p:txBody>
          <a:bodyPr>
            <a:normAutofit/>
          </a:bodyPr>
          <a:lstStyle/>
          <a:p>
            <a:pPr algn="just">
              <a:lnSpc>
                <a:spcPct val="60000"/>
              </a:lnSpc>
              <a:buClr>
                <a:srgbClr val="FF6600"/>
              </a:buClr>
              <a:buFont typeface="Wingdings" panose="05000000000000000000" pitchFamily="2" charset="2"/>
              <a:buChar char="v"/>
            </a:pPr>
            <a:r>
              <a:rPr lang="es-MX" sz="2800" dirty="0" err="1"/>
              <a:t>Rensis</a:t>
            </a:r>
            <a:r>
              <a:rPr lang="es-MX" sz="2800" dirty="0"/>
              <a:t> Likert fue un educador y psicólogo especializado en teoría sobre la gestión. En los años 60 y 70 sus obras fueron especialmente influyentes en las empresas japonesas. Sus estudios determinaron que los supervisores con mejores logros eran aquellos que fijaban su atención sobre los aspectos humanos de los problemas de sus equipos y aquellos que formaban grupos efectivos de trabajo con elevados objetivos de desempeño.</a:t>
            </a:r>
          </a:p>
          <a:p>
            <a:endParaRPr lang="es-MX" sz="1400" dirty="0"/>
          </a:p>
        </p:txBody>
      </p:sp>
      <p:pic>
        <p:nvPicPr>
          <p:cNvPr id="4" name="Imagen 3"/>
          <p:cNvPicPr>
            <a:picLocks noChangeAspect="1"/>
          </p:cNvPicPr>
          <p:nvPr/>
        </p:nvPicPr>
        <p:blipFill>
          <a:blip r:embed="rId2"/>
          <a:stretch>
            <a:fillRect/>
          </a:stretch>
        </p:blipFill>
        <p:spPr>
          <a:xfrm>
            <a:off x="5262971" y="4019401"/>
            <a:ext cx="1809750" cy="2524125"/>
          </a:xfrm>
          <a:prstGeom prst="rect">
            <a:avLst/>
          </a:prstGeom>
        </p:spPr>
      </p:pic>
    </p:spTree>
    <p:extLst>
      <p:ext uri="{BB962C8B-B14F-4D97-AF65-F5344CB8AC3E}">
        <p14:creationId xmlns:p14="http://schemas.microsoft.com/office/powerpoint/2010/main" val="37747638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84366" y="-83511"/>
            <a:ext cx="10058400" cy="1450757"/>
          </a:xfrm>
        </p:spPr>
        <p:txBody>
          <a:bodyPr/>
          <a:lstStyle/>
          <a:p>
            <a:pPr algn="ctr"/>
            <a:r>
              <a:rPr lang="es-MX" b="1" dirty="0"/>
              <a:t>cuatro sistemas de dirección</a:t>
            </a:r>
            <a:r>
              <a:rPr lang="es-MX" dirty="0"/>
              <a:t>:</a:t>
            </a:r>
          </a:p>
        </p:txBody>
      </p:sp>
      <p:sp>
        <p:nvSpPr>
          <p:cNvPr id="3" name="2 Marcador de contenido"/>
          <p:cNvSpPr>
            <a:spLocks noGrp="1"/>
          </p:cNvSpPr>
          <p:nvPr>
            <p:ph idx="1"/>
          </p:nvPr>
        </p:nvSpPr>
        <p:spPr/>
        <p:txBody>
          <a:bodyPr>
            <a:noAutofit/>
          </a:bodyPr>
          <a:lstStyle/>
          <a:p>
            <a:pPr algn="just">
              <a:lnSpc>
                <a:spcPct val="80000"/>
              </a:lnSpc>
              <a:buClr>
                <a:srgbClr val="FF6600"/>
              </a:buClr>
              <a:buFont typeface="Wingdings" panose="05000000000000000000" pitchFamily="2" charset="2"/>
              <a:buChar char="v"/>
            </a:pPr>
            <a:r>
              <a:rPr lang="es-MX" dirty="0"/>
              <a:t>Autoritario-coercitivo:</a:t>
            </a:r>
          </a:p>
          <a:p>
            <a:pPr marL="292608" lvl="1" indent="0" algn="just">
              <a:lnSpc>
                <a:spcPct val="80000"/>
              </a:lnSpc>
              <a:buClr>
                <a:srgbClr val="FF6600"/>
              </a:buClr>
              <a:buNone/>
            </a:pPr>
            <a:r>
              <a:rPr lang="es-MX" sz="2000" dirty="0"/>
              <a:t>Aquel que caracteriza a los directivos autocráticos, con una confianza nula en su equipo. Ellos centralizan la  toma de decisiones y consideran que el temor que infunden y el castigo son los principales motores de motivación para sus colaboradores. La comunicación es descendente.</a:t>
            </a:r>
          </a:p>
          <a:p>
            <a:endParaRPr lang="es-MX" sz="500" dirty="0"/>
          </a:p>
        </p:txBody>
      </p:sp>
      <p:pic>
        <p:nvPicPr>
          <p:cNvPr id="1028" name="Picture 4" descr="Resultado de imagen para Autoritario-benevolent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07180" y="3173518"/>
            <a:ext cx="403860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335341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algn="just">
              <a:lnSpc>
                <a:spcPct val="80000"/>
              </a:lnSpc>
              <a:buClr>
                <a:srgbClr val="FF6600"/>
              </a:buClr>
              <a:buFont typeface="Wingdings" panose="05000000000000000000" pitchFamily="2" charset="2"/>
              <a:buChar char="v"/>
            </a:pPr>
            <a:r>
              <a:rPr lang="es-MX" dirty="0"/>
              <a:t>Autoritario-benevolente:</a:t>
            </a:r>
          </a:p>
          <a:p>
            <a:pPr marL="292608" lvl="1" indent="0" algn="just">
              <a:lnSpc>
                <a:spcPct val="80000"/>
              </a:lnSpc>
              <a:buClr>
                <a:srgbClr val="FF6600"/>
              </a:buClr>
              <a:buNone/>
            </a:pPr>
            <a:r>
              <a:rPr lang="es-MX" sz="2000" dirty="0"/>
              <a:t>En este modelo de gestión hay una mejora respecto al anterior pero la actitud del directivo hacia el colaborador es paternalista. Un tipo de confianza limitada a la vez que condescendiente. En lugar del temor, se busca motivar a través de las recompensas económicas. La comunicación mejora ligeramente y la productividad también crece.</a:t>
            </a:r>
          </a:p>
          <a:p>
            <a:endParaRPr lang="es-MX" sz="300" dirty="0"/>
          </a:p>
        </p:txBody>
      </p:sp>
      <p:sp>
        <p:nvSpPr>
          <p:cNvPr id="4" name="1 Título"/>
          <p:cNvSpPr>
            <a:spLocks noGrp="1"/>
          </p:cNvSpPr>
          <p:nvPr>
            <p:ph type="title"/>
          </p:nvPr>
        </p:nvSpPr>
        <p:spPr/>
        <p:txBody>
          <a:bodyPr/>
          <a:lstStyle/>
          <a:p>
            <a:pPr algn="ctr"/>
            <a:r>
              <a:rPr lang="es-MX" b="1" dirty="0"/>
              <a:t>cuatro sistemas de dirección</a:t>
            </a:r>
            <a:r>
              <a:rPr lang="es-MX" dirty="0"/>
              <a:t>:</a:t>
            </a:r>
          </a:p>
        </p:txBody>
      </p:sp>
      <p:pic>
        <p:nvPicPr>
          <p:cNvPr id="5" name="Picture 2" descr="Resultado de imagen para Autoritario-coercitiv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5089" y="3525415"/>
            <a:ext cx="4457700" cy="2781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87307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97280" y="2030792"/>
            <a:ext cx="10058400" cy="4023360"/>
          </a:xfrm>
        </p:spPr>
        <p:txBody>
          <a:bodyPr>
            <a:noAutofit/>
          </a:bodyPr>
          <a:lstStyle/>
          <a:p>
            <a:pPr algn="just">
              <a:lnSpc>
                <a:spcPct val="80000"/>
              </a:lnSpc>
              <a:buClr>
                <a:srgbClr val="FF6600"/>
              </a:buClr>
              <a:buFont typeface="Wingdings" panose="05000000000000000000" pitchFamily="2" charset="2"/>
              <a:buChar char="v"/>
            </a:pPr>
            <a:r>
              <a:rPr lang="es-MX" dirty="0"/>
              <a:t>Consultivo:</a:t>
            </a:r>
          </a:p>
          <a:p>
            <a:pPr marL="292608" lvl="1" indent="0" algn="just">
              <a:lnSpc>
                <a:spcPct val="80000"/>
              </a:lnSpc>
              <a:buClr>
                <a:srgbClr val="FF6600"/>
              </a:buClr>
              <a:buNone/>
            </a:pPr>
            <a:r>
              <a:rPr lang="es-MX" sz="2000" dirty="0"/>
              <a:t>Un estilo en el que Likert considera que se está cerca de la dirección óptima.  El control todavía se encuentra principalmente en los niveles altos, pero es compartido un poco con los gerentes medios e inferiores, los objetivos se fijan después de discutirlos con los subordinados, y las decisiones de operación se toman a niveles inferiores en la organización.</a:t>
            </a:r>
          </a:p>
          <a:p>
            <a:endParaRPr lang="es-MX" sz="500" dirty="0"/>
          </a:p>
        </p:txBody>
      </p:sp>
      <p:sp>
        <p:nvSpPr>
          <p:cNvPr id="4" name="1 Título"/>
          <p:cNvSpPr>
            <a:spLocks noGrp="1"/>
          </p:cNvSpPr>
          <p:nvPr>
            <p:ph type="title"/>
          </p:nvPr>
        </p:nvSpPr>
        <p:spPr>
          <a:xfrm>
            <a:off x="1097280" y="-105282"/>
            <a:ext cx="10058400" cy="1450757"/>
          </a:xfrm>
        </p:spPr>
        <p:txBody>
          <a:bodyPr/>
          <a:lstStyle/>
          <a:p>
            <a:pPr algn="ctr"/>
            <a:r>
              <a:rPr lang="es-MX" b="1" dirty="0"/>
              <a:t>cuatro sistemas de dirección</a:t>
            </a:r>
            <a:r>
              <a:rPr lang="es-MX" dirty="0"/>
              <a:t>:</a:t>
            </a:r>
          </a:p>
        </p:txBody>
      </p:sp>
      <p:pic>
        <p:nvPicPr>
          <p:cNvPr id="2050" name="Picture 2" descr="Resultado de imagen para Consultiv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72946" y="3792099"/>
            <a:ext cx="6189194" cy="25324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84668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Autofit/>
          </a:bodyPr>
          <a:lstStyle/>
          <a:p>
            <a:pPr algn="just">
              <a:lnSpc>
                <a:spcPct val="80000"/>
              </a:lnSpc>
              <a:buClr>
                <a:srgbClr val="FF6600"/>
              </a:buClr>
              <a:buFont typeface="Wingdings" panose="05000000000000000000" pitchFamily="2" charset="2"/>
              <a:buChar char="v"/>
            </a:pPr>
            <a:r>
              <a:rPr lang="es-MX" sz="2400" dirty="0"/>
              <a:t>Participativo:</a:t>
            </a:r>
          </a:p>
          <a:p>
            <a:pPr marL="292608" lvl="1" indent="0" algn="just">
              <a:lnSpc>
                <a:spcPct val="80000"/>
              </a:lnSpc>
              <a:buClr>
                <a:srgbClr val="FF6600"/>
              </a:buClr>
              <a:buNone/>
            </a:pPr>
            <a:r>
              <a:rPr lang="es-MX" sz="2400" dirty="0"/>
              <a:t>Este último es el sistema ideal para este psicólogo. Las decisiones en este estilo se toman por consenso y la manera de recompensar se produce mediante lo económico, pero también en lo simbólico. La comunicación es fluida y promueve la toma de decisiones conjunta.</a:t>
            </a:r>
          </a:p>
          <a:p>
            <a:endParaRPr lang="es-MX" sz="600" dirty="0"/>
          </a:p>
        </p:txBody>
      </p:sp>
      <p:sp>
        <p:nvSpPr>
          <p:cNvPr id="4" name="1 Título"/>
          <p:cNvSpPr>
            <a:spLocks noGrp="1"/>
          </p:cNvSpPr>
          <p:nvPr>
            <p:ph type="title"/>
          </p:nvPr>
        </p:nvSpPr>
        <p:spPr/>
        <p:txBody>
          <a:bodyPr/>
          <a:lstStyle/>
          <a:p>
            <a:pPr algn="ctr"/>
            <a:r>
              <a:rPr lang="es-MX" b="1" dirty="0"/>
              <a:t>cuatro sistemas de dirección</a:t>
            </a:r>
            <a:r>
              <a:rPr lang="es-MX" dirty="0"/>
              <a:t>:</a:t>
            </a:r>
          </a:p>
        </p:txBody>
      </p:sp>
      <p:pic>
        <p:nvPicPr>
          <p:cNvPr id="4098" name="Picture 2" descr="Resultado de imagen para Participativ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43804" y="3558117"/>
            <a:ext cx="3829050" cy="24193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58044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6C7BD4A8-3993-4A2E-BFC7-91A427DDAC9D}"/>
              </a:ext>
            </a:extLst>
          </p:cNvPr>
          <p:cNvSpPr>
            <a:spLocks noGrp="1"/>
          </p:cNvSpPr>
          <p:nvPr>
            <p:ph type="title"/>
          </p:nvPr>
        </p:nvSpPr>
        <p:spPr/>
        <p:txBody>
          <a:bodyPr/>
          <a:lstStyle/>
          <a:p>
            <a:pPr algn="ctr"/>
            <a:r>
              <a:rPr lang="es-MX" dirty="0">
                <a:solidFill>
                  <a:prstClr val="black">
                    <a:lumMod val="75000"/>
                    <a:lumOff val="25000"/>
                  </a:prstClr>
                </a:solidFill>
              </a:rPr>
              <a:t>2.4.3. Ralph </a:t>
            </a:r>
            <a:r>
              <a:rPr lang="es-MX" dirty="0" err="1">
                <a:solidFill>
                  <a:prstClr val="black">
                    <a:lumMod val="75000"/>
                    <a:lumOff val="25000"/>
                  </a:prstClr>
                </a:solidFill>
              </a:rPr>
              <a:t>Stogdill</a:t>
            </a:r>
            <a:endParaRPr lang="es-ES" dirty="0"/>
          </a:p>
        </p:txBody>
      </p:sp>
      <p:pic>
        <p:nvPicPr>
          <p:cNvPr id="4" name="Marcador de contenido 3">
            <a:extLst>
              <a:ext uri="{FF2B5EF4-FFF2-40B4-BE49-F238E27FC236}">
                <a16:creationId xmlns="" xmlns:a16="http://schemas.microsoft.com/office/drawing/2014/main" id="{B25202AB-B30D-43AE-836C-B47AEFF3C87D}"/>
              </a:ext>
            </a:extLst>
          </p:cNvPr>
          <p:cNvPicPr>
            <a:picLocks noGrp="1" noChangeAspect="1"/>
          </p:cNvPicPr>
          <p:nvPr>
            <p:ph idx="1"/>
          </p:nvPr>
        </p:nvPicPr>
        <p:blipFill>
          <a:blip r:embed="rId2"/>
          <a:stretch>
            <a:fillRect/>
          </a:stretch>
        </p:blipFill>
        <p:spPr>
          <a:xfrm>
            <a:off x="1108094" y="1737360"/>
            <a:ext cx="10036137" cy="5556575"/>
          </a:xfrm>
          <a:prstGeom prst="rect">
            <a:avLst/>
          </a:prstGeom>
        </p:spPr>
      </p:pic>
      <p:pic>
        <p:nvPicPr>
          <p:cNvPr id="5" name="Imagen 4">
            <a:extLst>
              <a:ext uri="{FF2B5EF4-FFF2-40B4-BE49-F238E27FC236}">
                <a16:creationId xmlns="" xmlns:a16="http://schemas.microsoft.com/office/drawing/2014/main" id="{A795852B-8223-4939-8864-266683250E3D}"/>
              </a:ext>
            </a:extLst>
          </p:cNvPr>
          <p:cNvPicPr>
            <a:picLocks noChangeAspect="1"/>
          </p:cNvPicPr>
          <p:nvPr/>
        </p:nvPicPr>
        <p:blipFill>
          <a:blip r:embed="rId3"/>
          <a:stretch>
            <a:fillRect/>
          </a:stretch>
        </p:blipFill>
        <p:spPr>
          <a:xfrm>
            <a:off x="5065686" y="3857625"/>
            <a:ext cx="2060627" cy="2353260"/>
          </a:xfrm>
          <a:prstGeom prst="rect">
            <a:avLst/>
          </a:prstGeom>
        </p:spPr>
      </p:pic>
    </p:spTree>
    <p:extLst>
      <p:ext uri="{BB962C8B-B14F-4D97-AF65-F5344CB8AC3E}">
        <p14:creationId xmlns:p14="http://schemas.microsoft.com/office/powerpoint/2010/main" val="1730775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53152" y="94528"/>
            <a:ext cx="10058400" cy="1371600"/>
          </a:xfrm>
        </p:spPr>
        <p:txBody>
          <a:bodyPr>
            <a:normAutofit/>
          </a:bodyPr>
          <a:lstStyle/>
          <a:p>
            <a:pPr algn="ctr"/>
            <a:r>
              <a:rPr lang="es-MX" sz="4000" dirty="0"/>
              <a:t>Secuencia Didáctica </a:t>
            </a:r>
          </a:p>
        </p:txBody>
      </p:sp>
      <p:sp>
        <p:nvSpPr>
          <p:cNvPr id="4" name="Rectángulo 3"/>
          <p:cNvSpPr/>
          <p:nvPr/>
        </p:nvSpPr>
        <p:spPr>
          <a:xfrm>
            <a:off x="4546620" y="1419796"/>
            <a:ext cx="3166281" cy="477671"/>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rPr>
              <a:t>HABILIDADES DIRECTIVAS </a:t>
            </a:r>
          </a:p>
        </p:txBody>
      </p:sp>
      <p:sp>
        <p:nvSpPr>
          <p:cNvPr id="6" name="CuadroTexto 5"/>
          <p:cNvSpPr txBox="1"/>
          <p:nvPr/>
        </p:nvSpPr>
        <p:spPr>
          <a:xfrm>
            <a:off x="562793" y="819503"/>
            <a:ext cx="1739023" cy="1015663"/>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Agency FB" panose="020B0503020202020204" pitchFamily="34" charset="0"/>
                <a:ea typeface="+mn-ea"/>
                <a:cs typeface="+mn-cs"/>
              </a:rPr>
              <a:t>• Concepto</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Agency FB" panose="020B0503020202020204" pitchFamily="34" charset="0"/>
                <a:ea typeface="+mn-ea"/>
                <a:cs typeface="+mn-cs"/>
              </a:rPr>
              <a:t>• Estilo y manejo de conflictos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Agency FB" panose="020B0503020202020204" pitchFamily="34" charset="0"/>
                <a:ea typeface="+mn-ea"/>
                <a:cs typeface="+mn-cs"/>
              </a:rPr>
              <a:t>• Conflicto en organizaciones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Agency FB" panose="020B0503020202020204" pitchFamily="34" charset="0"/>
                <a:ea typeface="+mn-ea"/>
                <a:cs typeface="+mn-cs"/>
              </a:rPr>
              <a:t>• Estrategias para favorecer el manejo de conflictos </a:t>
            </a:r>
          </a:p>
        </p:txBody>
      </p:sp>
      <p:sp>
        <p:nvSpPr>
          <p:cNvPr id="7" name="Rectángulo 6"/>
          <p:cNvSpPr/>
          <p:nvPr/>
        </p:nvSpPr>
        <p:spPr>
          <a:xfrm>
            <a:off x="2296789" y="1716135"/>
            <a:ext cx="834725" cy="4975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white"/>
                </a:solidFill>
                <a:effectLst/>
                <a:uLnTx/>
                <a:uFillTx/>
                <a:latin typeface="Calibri" panose="020F0502020204030204"/>
                <a:ea typeface="+mn-ea"/>
                <a:cs typeface="+mn-cs"/>
              </a:rPr>
              <a:t>Se divide en: </a:t>
            </a:r>
          </a:p>
        </p:txBody>
      </p:sp>
      <p:sp>
        <p:nvSpPr>
          <p:cNvPr id="8" name="Rectángulo 7"/>
          <p:cNvSpPr/>
          <p:nvPr/>
        </p:nvSpPr>
        <p:spPr>
          <a:xfrm>
            <a:off x="3137254" y="2013619"/>
            <a:ext cx="1530999" cy="67845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rPr>
              <a:t>6 Estilos, fuentes y</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rPr>
              <a:t>modelos de conflictos</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rPr>
              <a:t>y su negociación </a:t>
            </a:r>
          </a:p>
        </p:txBody>
      </p:sp>
      <p:sp>
        <p:nvSpPr>
          <p:cNvPr id="9" name="Rectángulo 8"/>
          <p:cNvSpPr/>
          <p:nvPr/>
        </p:nvSpPr>
        <p:spPr>
          <a:xfrm>
            <a:off x="7199770" y="2067651"/>
            <a:ext cx="1149404" cy="60944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rPr>
              <a:t>1 Habilidades</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rPr>
              <a:t>Directivas y</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rPr>
              <a:t>Personales </a:t>
            </a:r>
          </a:p>
        </p:txBody>
      </p:sp>
      <p:sp>
        <p:nvSpPr>
          <p:cNvPr id="10" name="Rectángulo 9"/>
          <p:cNvSpPr/>
          <p:nvPr/>
        </p:nvSpPr>
        <p:spPr>
          <a:xfrm>
            <a:off x="8377270" y="2030331"/>
            <a:ext cx="1023582" cy="40943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600" b="0" i="0" u="none" strike="noStrike" kern="1200" cap="none" spc="0" normalizeH="0" baseline="0" noProof="0" dirty="0">
                <a:ln>
                  <a:noFill/>
                </a:ln>
                <a:solidFill>
                  <a:prstClr val="white"/>
                </a:solidFill>
                <a:effectLst/>
                <a:uLnTx/>
                <a:uFillTx/>
                <a:latin typeface="Calibri" panose="020F0502020204030204"/>
                <a:ea typeface="+mn-ea"/>
                <a:cs typeface="+mn-cs"/>
              </a:rPr>
              <a:t>Se divide en: </a:t>
            </a:r>
          </a:p>
        </p:txBody>
      </p:sp>
      <p:sp>
        <p:nvSpPr>
          <p:cNvPr id="11" name="CuadroTexto 10"/>
          <p:cNvSpPr txBox="1"/>
          <p:nvPr/>
        </p:nvSpPr>
        <p:spPr>
          <a:xfrm>
            <a:off x="9425102" y="1315359"/>
            <a:ext cx="1365234" cy="830997"/>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rPr>
              <a:t>• Definición</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rPr>
              <a:t>• Modelos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rPr>
              <a:t>• Jerarquía</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rPr>
              <a:t>• Valores Culturales</a:t>
            </a:r>
          </a:p>
        </p:txBody>
      </p:sp>
      <p:pic>
        <p:nvPicPr>
          <p:cNvPr id="12" name="Picture 2" descr="Resultado de imagen para separador de text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31044" y="425739"/>
            <a:ext cx="6397431" cy="595403"/>
          </a:xfrm>
          <a:prstGeom prst="rect">
            <a:avLst/>
          </a:prstGeom>
          <a:noFill/>
          <a:extLst>
            <a:ext uri="{909E8E84-426E-40DD-AFC4-6F175D3DCCD1}">
              <a14:hiddenFill xmlns:a14="http://schemas.microsoft.com/office/drawing/2010/main">
                <a:solidFill>
                  <a:srgbClr val="FFFFFF"/>
                </a:solidFill>
              </a14:hiddenFill>
            </a:ext>
          </a:extLst>
        </p:spPr>
      </p:pic>
      <p:sp>
        <p:nvSpPr>
          <p:cNvPr id="13" name="Rectángulo 12"/>
          <p:cNvSpPr/>
          <p:nvPr/>
        </p:nvSpPr>
        <p:spPr>
          <a:xfrm>
            <a:off x="5438515" y="3086084"/>
            <a:ext cx="1058779" cy="409074"/>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rPr>
              <a:t>A través de:</a:t>
            </a:r>
          </a:p>
        </p:txBody>
      </p:sp>
      <p:sp>
        <p:nvSpPr>
          <p:cNvPr id="14" name="Rectángulo 13"/>
          <p:cNvSpPr/>
          <p:nvPr/>
        </p:nvSpPr>
        <p:spPr>
          <a:xfrm>
            <a:off x="3352024" y="2991651"/>
            <a:ext cx="1592299" cy="747514"/>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rPr>
              <a:t>5 Manera de integrar,</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rPr>
              <a:t>coordinar y desarrollar</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rPr>
              <a:t>equipos de trabajo</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rPr>
              <a:t>efectivo </a:t>
            </a:r>
          </a:p>
        </p:txBody>
      </p:sp>
      <p:sp>
        <p:nvSpPr>
          <p:cNvPr id="15" name="Rectángulo 14"/>
          <p:cNvSpPr/>
          <p:nvPr/>
        </p:nvSpPr>
        <p:spPr>
          <a:xfrm>
            <a:off x="2517299" y="3160271"/>
            <a:ext cx="834725" cy="4975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white"/>
                </a:solidFill>
                <a:effectLst/>
                <a:uLnTx/>
                <a:uFillTx/>
                <a:latin typeface="Calibri" panose="020F0502020204030204"/>
                <a:ea typeface="+mn-ea"/>
                <a:cs typeface="+mn-cs"/>
              </a:rPr>
              <a:t>Se divide en: </a:t>
            </a:r>
          </a:p>
        </p:txBody>
      </p:sp>
      <p:sp>
        <p:nvSpPr>
          <p:cNvPr id="16" name="Rectángulo 15"/>
          <p:cNvSpPr/>
          <p:nvPr/>
        </p:nvSpPr>
        <p:spPr>
          <a:xfrm>
            <a:off x="897591" y="2352847"/>
            <a:ext cx="1603677" cy="1772653"/>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rPr>
              <a:t>Concepto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rPr>
              <a:t>• Metodología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rPr>
              <a:t>• Ventajas del equipo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rPr>
              <a:t>• Actividad para formar equipos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rPr>
              <a:t>• Creatividad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rPr>
              <a:t>• Admón. del tiempo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rPr>
              <a:t>• Enfoque y personalidad del ejecutivo </a:t>
            </a:r>
          </a:p>
        </p:txBody>
      </p:sp>
      <p:sp>
        <p:nvSpPr>
          <p:cNvPr id="17" name="Rectángulo 16"/>
          <p:cNvSpPr/>
          <p:nvPr/>
        </p:nvSpPr>
        <p:spPr>
          <a:xfrm>
            <a:off x="7033449" y="2904864"/>
            <a:ext cx="1672218" cy="747514"/>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rPr>
              <a:t>2 Rasgos de Personalidad, habilidades y características de un líder.</a:t>
            </a:r>
          </a:p>
        </p:txBody>
      </p:sp>
      <p:sp>
        <p:nvSpPr>
          <p:cNvPr id="18" name="Rectángulo 17"/>
          <p:cNvSpPr/>
          <p:nvPr/>
        </p:nvSpPr>
        <p:spPr>
          <a:xfrm>
            <a:off x="8727985" y="3204309"/>
            <a:ext cx="1023582" cy="40943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600" b="0" i="0" u="none" strike="noStrike" kern="1200" cap="none" spc="0" normalizeH="0" baseline="0" noProof="0" dirty="0">
                <a:ln>
                  <a:noFill/>
                </a:ln>
                <a:solidFill>
                  <a:prstClr val="white"/>
                </a:solidFill>
                <a:effectLst/>
                <a:uLnTx/>
                <a:uFillTx/>
                <a:latin typeface="Calibri" panose="020F0502020204030204"/>
                <a:ea typeface="+mn-ea"/>
                <a:cs typeface="+mn-cs"/>
              </a:rPr>
              <a:t>Se divide en: </a:t>
            </a:r>
          </a:p>
        </p:txBody>
      </p:sp>
      <p:sp>
        <p:nvSpPr>
          <p:cNvPr id="19" name="Rectángulo 18"/>
          <p:cNvSpPr/>
          <p:nvPr/>
        </p:nvSpPr>
        <p:spPr>
          <a:xfrm>
            <a:off x="9751567" y="2797008"/>
            <a:ext cx="1876936" cy="1017321"/>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rPr>
              <a:t>• Rasgos personalidad líder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rPr>
              <a:t>• Habilidades líder</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rPr>
              <a:t> • Rasgos líder</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rPr>
              <a:t> • Modelos de líder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rPr>
              <a:t>• Coaching</a:t>
            </a:r>
          </a:p>
        </p:txBody>
      </p:sp>
      <p:sp>
        <p:nvSpPr>
          <p:cNvPr id="20" name="Rectángulo 19"/>
          <p:cNvSpPr/>
          <p:nvPr/>
        </p:nvSpPr>
        <p:spPr>
          <a:xfrm>
            <a:off x="3043870" y="4085835"/>
            <a:ext cx="1592299" cy="844089"/>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a:ln>
                  <a:noFill/>
                </a:ln>
                <a:solidFill>
                  <a:prstClr val="black"/>
                </a:solidFill>
                <a:effectLst/>
                <a:uLnTx/>
                <a:uFillTx/>
                <a:latin typeface="Calibri" panose="020F0502020204030204"/>
                <a:ea typeface="+mn-ea"/>
                <a:cs typeface="+mn-cs"/>
              </a:rPr>
              <a:t>4 Comunicación efectiva dentro de las organizaciones</a:t>
            </a:r>
          </a:p>
        </p:txBody>
      </p:sp>
      <p:sp>
        <p:nvSpPr>
          <p:cNvPr id="21" name="Rectángulo 20"/>
          <p:cNvSpPr/>
          <p:nvPr/>
        </p:nvSpPr>
        <p:spPr>
          <a:xfrm>
            <a:off x="2213640" y="4745338"/>
            <a:ext cx="834725" cy="4975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white"/>
                </a:solidFill>
                <a:effectLst/>
                <a:uLnTx/>
                <a:uFillTx/>
                <a:latin typeface="Calibri" panose="020F0502020204030204"/>
                <a:ea typeface="+mn-ea"/>
                <a:cs typeface="+mn-cs"/>
              </a:rPr>
              <a:t>Se divide en: </a:t>
            </a:r>
          </a:p>
        </p:txBody>
      </p:sp>
      <p:sp>
        <p:nvSpPr>
          <p:cNvPr id="22" name="Rectángulo 21"/>
          <p:cNvSpPr/>
          <p:nvPr/>
        </p:nvSpPr>
        <p:spPr>
          <a:xfrm>
            <a:off x="546751" y="4189668"/>
            <a:ext cx="1671384" cy="2189915"/>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rPr>
              <a:t>• Concepto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rPr>
              <a:t>• Comunicación interna y externa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rPr>
              <a:t>• Comunicación formal</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rPr>
              <a:t> • Barreras de Comunicación</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rPr>
              <a:t> • Habilidades para comunicarse</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rPr>
              <a:t> • Comunicación no verbal, productiva y recreativa</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rPr>
              <a:t> • </a:t>
            </a:r>
            <a:r>
              <a:rPr kumimoji="0" lang="es-MX" sz="1200" b="0" i="0" u="none" strike="noStrike" kern="1200" cap="none" spc="0" normalizeH="0" baseline="0" noProof="0" dirty="0" err="1">
                <a:ln>
                  <a:noFill/>
                </a:ln>
                <a:solidFill>
                  <a:prstClr val="black"/>
                </a:solidFill>
                <a:effectLst/>
                <a:uLnTx/>
                <a:uFillTx/>
                <a:latin typeface="Calibri" panose="020F0502020204030204"/>
                <a:ea typeface="+mn-ea"/>
                <a:cs typeface="+mn-cs"/>
              </a:rPr>
              <a:t>Debate,foro,taller</a:t>
            </a:r>
            <a:r>
              <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s-MX" sz="1200" b="0" i="0" u="none" strike="noStrike" kern="1200" cap="none" spc="0" normalizeH="0" baseline="0" noProof="0" dirty="0" err="1">
                <a:ln>
                  <a:noFill/>
                </a:ln>
                <a:solidFill>
                  <a:prstClr val="black"/>
                </a:solidFill>
                <a:effectLst/>
                <a:uLnTx/>
                <a:uFillTx/>
                <a:latin typeface="Calibri" panose="020F0502020204030204"/>
                <a:ea typeface="+mn-ea"/>
                <a:cs typeface="+mn-cs"/>
              </a:rPr>
              <a:t>etc</a:t>
            </a:r>
            <a:r>
              <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
        <p:nvSpPr>
          <p:cNvPr id="23" name="Rectángulo 22"/>
          <p:cNvSpPr/>
          <p:nvPr/>
        </p:nvSpPr>
        <p:spPr>
          <a:xfrm>
            <a:off x="6858463" y="4134122"/>
            <a:ext cx="1545074" cy="747514"/>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a:ln>
                  <a:noFill/>
                </a:ln>
                <a:solidFill>
                  <a:prstClr val="black"/>
                </a:solidFill>
                <a:effectLst/>
                <a:uLnTx/>
                <a:uFillTx/>
                <a:latin typeface="Calibri" panose="020F0502020204030204"/>
                <a:ea typeface="+mn-ea"/>
                <a:cs typeface="+mn-cs"/>
              </a:rPr>
              <a:t>3 Motivación dentro de la organización y desarrollo de directivos</a:t>
            </a:r>
          </a:p>
        </p:txBody>
      </p:sp>
      <p:sp>
        <p:nvSpPr>
          <p:cNvPr id="24" name="Rectángulo 23"/>
          <p:cNvSpPr/>
          <p:nvPr/>
        </p:nvSpPr>
        <p:spPr>
          <a:xfrm>
            <a:off x="8403537" y="4606309"/>
            <a:ext cx="1023582" cy="40943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600" b="0" i="0" u="none" strike="noStrike" kern="1200" cap="none" spc="0" normalizeH="0" baseline="0" noProof="0" dirty="0">
                <a:ln>
                  <a:noFill/>
                </a:ln>
                <a:solidFill>
                  <a:prstClr val="white"/>
                </a:solidFill>
                <a:effectLst/>
                <a:uLnTx/>
                <a:uFillTx/>
                <a:latin typeface="Calibri" panose="020F0502020204030204"/>
                <a:ea typeface="+mn-ea"/>
                <a:cs typeface="+mn-cs"/>
              </a:rPr>
              <a:t>Se divide en: </a:t>
            </a:r>
          </a:p>
        </p:txBody>
      </p:sp>
      <p:sp>
        <p:nvSpPr>
          <p:cNvPr id="25" name="Rectángulo 24"/>
          <p:cNvSpPr/>
          <p:nvPr/>
        </p:nvSpPr>
        <p:spPr>
          <a:xfrm>
            <a:off x="9425102" y="4464981"/>
            <a:ext cx="1732547" cy="11642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rPr>
              <a:t>• Concepto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rPr>
              <a:t>• Elementos del programa • Teoría Motivacional</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rPr>
              <a:t> • Teoría de </a:t>
            </a:r>
            <a:r>
              <a:rPr kumimoji="0" lang="es-MX" sz="1200" b="0" i="0" u="none" strike="noStrike" kern="1200" cap="none" spc="0" normalizeH="0" baseline="0" noProof="0" dirty="0" err="1">
                <a:ln>
                  <a:noFill/>
                </a:ln>
                <a:solidFill>
                  <a:prstClr val="black"/>
                </a:solidFill>
                <a:effectLst/>
                <a:uLnTx/>
                <a:uFillTx/>
                <a:latin typeface="Calibri" panose="020F0502020204030204"/>
                <a:ea typeface="+mn-ea"/>
                <a:cs typeface="+mn-cs"/>
              </a:rPr>
              <a:t>Maslow</a:t>
            </a:r>
            <a:r>
              <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rPr>
              <a:t>• Teoría de </a:t>
            </a:r>
            <a:r>
              <a:rPr kumimoji="0" lang="es-MX" sz="1200" b="0" i="0" u="none" strike="noStrike" kern="1200" cap="none" spc="0" normalizeH="0" baseline="0" noProof="0" dirty="0" err="1">
                <a:ln>
                  <a:noFill/>
                </a:ln>
                <a:solidFill>
                  <a:prstClr val="black"/>
                </a:solidFill>
                <a:effectLst/>
                <a:uLnTx/>
                <a:uFillTx/>
                <a:latin typeface="Calibri" panose="020F0502020204030204"/>
                <a:ea typeface="+mn-ea"/>
                <a:cs typeface="+mn-cs"/>
              </a:rPr>
              <a:t>Mc’Clelland</a:t>
            </a:r>
            <a:r>
              <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rPr>
              <a:t>• Teoría de Expectativas</a:t>
            </a:r>
          </a:p>
        </p:txBody>
      </p:sp>
      <p:cxnSp>
        <p:nvCxnSpPr>
          <p:cNvPr id="27" name="Conector recto de flecha 26"/>
          <p:cNvCxnSpPr>
            <a:stCxn id="20" idx="3"/>
          </p:cNvCxnSpPr>
          <p:nvPr/>
        </p:nvCxnSpPr>
        <p:spPr>
          <a:xfrm flipV="1">
            <a:off x="4636169" y="4507879"/>
            <a:ext cx="2229852" cy="1"/>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29" name="Conector recto 28"/>
          <p:cNvCxnSpPr/>
          <p:nvPr/>
        </p:nvCxnSpPr>
        <p:spPr>
          <a:xfrm flipH="1">
            <a:off x="5965888" y="3527242"/>
            <a:ext cx="2017" cy="969823"/>
          </a:xfrm>
          <a:prstGeom prst="line">
            <a:avLst/>
          </a:prstGeom>
        </p:spPr>
        <p:style>
          <a:lnRef idx="1">
            <a:schemeClr val="dk1"/>
          </a:lnRef>
          <a:fillRef idx="0">
            <a:schemeClr val="dk1"/>
          </a:fillRef>
          <a:effectRef idx="0">
            <a:schemeClr val="dk1"/>
          </a:effectRef>
          <a:fontRef idx="minor">
            <a:schemeClr val="tx1"/>
          </a:fontRef>
        </p:style>
      </p:cxnSp>
      <p:cxnSp>
        <p:nvCxnSpPr>
          <p:cNvPr id="35" name="Conector recto de flecha 34"/>
          <p:cNvCxnSpPr/>
          <p:nvPr/>
        </p:nvCxnSpPr>
        <p:spPr>
          <a:xfrm>
            <a:off x="4944323" y="3613742"/>
            <a:ext cx="2089126"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36" name="Conector recto de flecha 35"/>
          <p:cNvCxnSpPr/>
          <p:nvPr/>
        </p:nvCxnSpPr>
        <p:spPr>
          <a:xfrm>
            <a:off x="4668253" y="2338352"/>
            <a:ext cx="2531517" cy="12947"/>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48" name="Conector recto 47"/>
          <p:cNvCxnSpPr/>
          <p:nvPr/>
        </p:nvCxnSpPr>
        <p:spPr>
          <a:xfrm>
            <a:off x="6050366" y="2013619"/>
            <a:ext cx="31986" cy="1072465"/>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83299642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97280" y="2139648"/>
            <a:ext cx="10058400" cy="4023360"/>
          </a:xfrm>
        </p:spPr>
        <p:txBody>
          <a:bodyPr>
            <a:normAutofit/>
          </a:bodyPr>
          <a:lstStyle/>
          <a:p>
            <a:pPr algn="just">
              <a:lnSpc>
                <a:spcPct val="60000"/>
              </a:lnSpc>
              <a:buClr>
                <a:srgbClr val="FF6600"/>
              </a:buClr>
              <a:buFont typeface="Wingdings" panose="05000000000000000000" pitchFamily="2" charset="2"/>
              <a:buChar char="v"/>
            </a:pPr>
            <a:r>
              <a:rPr lang="es-MX" sz="2400" dirty="0"/>
              <a:t>Otros autores también han realizado estudios en este sentido, con ligeras variaciones, como por ejemplo John </a:t>
            </a:r>
            <a:r>
              <a:rPr lang="es-MX" sz="2400" dirty="0" err="1"/>
              <a:t>Gadner</a:t>
            </a:r>
            <a:r>
              <a:rPr lang="es-MX" sz="2400" dirty="0"/>
              <a:t>.</a:t>
            </a:r>
          </a:p>
          <a:p>
            <a:pPr algn="just">
              <a:lnSpc>
                <a:spcPct val="60000"/>
              </a:lnSpc>
              <a:buClr>
                <a:srgbClr val="FF6600"/>
              </a:buClr>
              <a:buFont typeface="Wingdings" panose="05000000000000000000" pitchFamily="2" charset="2"/>
              <a:buChar char="v"/>
            </a:pPr>
            <a:r>
              <a:rPr lang="es-MX" sz="2400" dirty="0"/>
              <a:t>Morgan McCall, o Michael Lombardo, también elaboraron una lista de rasgos, pero, al contrario. Al entender que no era posible encontrar unos rasgos, que determinasen de forma clara, quien podía ser un buen líder, trataron de establecer cuales eras los rasgos relacionados con el fracaso, los que afectaban al éxito de forma negativa.</a:t>
            </a:r>
          </a:p>
          <a:p>
            <a:endParaRPr lang="es-MX" sz="2400" dirty="0"/>
          </a:p>
        </p:txBody>
      </p:sp>
      <p:sp>
        <p:nvSpPr>
          <p:cNvPr id="4" name="Título 1"/>
          <p:cNvSpPr>
            <a:spLocks noGrp="1"/>
          </p:cNvSpPr>
          <p:nvPr>
            <p:ph type="title"/>
          </p:nvPr>
        </p:nvSpPr>
        <p:spPr>
          <a:xfrm>
            <a:off x="1097280" y="286603"/>
            <a:ext cx="10058400" cy="1450757"/>
          </a:xfrm>
        </p:spPr>
        <p:txBody>
          <a:bodyPr>
            <a:normAutofit/>
          </a:bodyPr>
          <a:lstStyle/>
          <a:p>
            <a:pPr algn="ctr"/>
            <a:r>
              <a:rPr lang="es-MX" dirty="0"/>
              <a:t>2.4.3.Ralph </a:t>
            </a:r>
            <a:r>
              <a:rPr lang="es-MX" dirty="0" err="1"/>
              <a:t>Stogdill</a:t>
            </a:r>
            <a:endParaRPr lang="es-MX" dirty="0"/>
          </a:p>
        </p:txBody>
      </p:sp>
      <p:pic>
        <p:nvPicPr>
          <p:cNvPr id="5" name="Imagen 4"/>
          <p:cNvPicPr>
            <a:picLocks noChangeAspect="1"/>
          </p:cNvPicPr>
          <p:nvPr/>
        </p:nvPicPr>
        <p:blipFill>
          <a:blip r:embed="rId2"/>
          <a:stretch>
            <a:fillRect/>
          </a:stretch>
        </p:blipFill>
        <p:spPr>
          <a:xfrm>
            <a:off x="5212080" y="3690258"/>
            <a:ext cx="2061141" cy="2710542"/>
          </a:xfrm>
          <a:prstGeom prst="rect">
            <a:avLst/>
          </a:prstGeom>
        </p:spPr>
      </p:pic>
    </p:spTree>
    <p:extLst>
      <p:ext uri="{BB962C8B-B14F-4D97-AF65-F5344CB8AC3E}">
        <p14:creationId xmlns:p14="http://schemas.microsoft.com/office/powerpoint/2010/main" val="193225723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b="1" dirty="0"/>
              <a:t>Los rasgos del líder</a:t>
            </a:r>
            <a:endParaRPr lang="es-MX" dirty="0"/>
          </a:p>
        </p:txBody>
      </p:sp>
      <p:sp>
        <p:nvSpPr>
          <p:cNvPr id="3" name="2 Marcador de contenido"/>
          <p:cNvSpPr>
            <a:spLocks noGrp="1"/>
          </p:cNvSpPr>
          <p:nvPr>
            <p:ph idx="1"/>
          </p:nvPr>
        </p:nvSpPr>
        <p:spPr/>
        <p:txBody>
          <a:bodyPr>
            <a:noAutofit/>
          </a:bodyPr>
          <a:lstStyle/>
          <a:p>
            <a:pPr algn="just">
              <a:lnSpc>
                <a:spcPct val="70000"/>
              </a:lnSpc>
              <a:buClr>
                <a:srgbClr val="FF6600"/>
              </a:buClr>
              <a:buFont typeface="Wingdings" panose="05000000000000000000" pitchFamily="2" charset="2"/>
              <a:buChar char="v"/>
            </a:pPr>
            <a:r>
              <a:rPr lang="es-MX" dirty="0"/>
              <a:t>Inteligencia y nivel educativo.</a:t>
            </a:r>
          </a:p>
          <a:p>
            <a:pPr algn="just">
              <a:lnSpc>
                <a:spcPct val="70000"/>
              </a:lnSpc>
              <a:buClr>
                <a:srgbClr val="FF6600"/>
              </a:buClr>
              <a:buFont typeface="Wingdings" panose="05000000000000000000" pitchFamily="2" charset="2"/>
              <a:buChar char="v"/>
            </a:pPr>
            <a:r>
              <a:rPr lang="es-MX" dirty="0"/>
              <a:t>Todos los autores encontraron una relación muy significativa entre la inteligencia que poseía una persona, y sus posibilidades de éxito. En última instancia, estaban de acuerdo en que hacía falta, un mínimo de inteligencia, para tener éxito.</a:t>
            </a:r>
          </a:p>
          <a:p>
            <a:pPr algn="just">
              <a:lnSpc>
                <a:spcPct val="70000"/>
              </a:lnSpc>
              <a:buClr>
                <a:srgbClr val="FF6600"/>
              </a:buClr>
              <a:buFont typeface="Wingdings" panose="05000000000000000000" pitchFamily="2" charset="2"/>
              <a:buChar char="v"/>
            </a:pPr>
            <a:r>
              <a:rPr lang="es-MX" dirty="0"/>
              <a:t>El nivel educativo de la persona también estaba íntimamente relacionado con el éxito conseguido.</a:t>
            </a:r>
          </a:p>
          <a:p>
            <a:pPr algn="just">
              <a:lnSpc>
                <a:spcPct val="70000"/>
              </a:lnSpc>
              <a:buClr>
                <a:srgbClr val="FF6600"/>
              </a:buClr>
              <a:buFont typeface="Wingdings" panose="05000000000000000000" pitchFamily="2" charset="2"/>
              <a:buChar char="v"/>
            </a:pPr>
            <a:r>
              <a:rPr lang="es-MX" dirty="0"/>
              <a:t>Capacidad de dirección, decisión y priorización.</a:t>
            </a:r>
          </a:p>
        </p:txBody>
      </p:sp>
      <p:pic>
        <p:nvPicPr>
          <p:cNvPr id="4" name="Imagen 3"/>
          <p:cNvPicPr>
            <a:picLocks noChangeAspect="1"/>
          </p:cNvPicPr>
          <p:nvPr/>
        </p:nvPicPr>
        <p:blipFill>
          <a:blip r:embed="rId2"/>
          <a:stretch>
            <a:fillRect/>
          </a:stretch>
        </p:blipFill>
        <p:spPr>
          <a:xfrm>
            <a:off x="6683828" y="3406538"/>
            <a:ext cx="4299857" cy="2834378"/>
          </a:xfrm>
          <a:prstGeom prst="rect">
            <a:avLst/>
          </a:prstGeom>
        </p:spPr>
      </p:pic>
    </p:spTree>
    <p:extLst>
      <p:ext uri="{BB962C8B-B14F-4D97-AF65-F5344CB8AC3E}">
        <p14:creationId xmlns:p14="http://schemas.microsoft.com/office/powerpoint/2010/main" val="413392183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algn="just">
              <a:lnSpc>
                <a:spcPct val="70000"/>
              </a:lnSpc>
              <a:buClr>
                <a:srgbClr val="FF6600"/>
              </a:buClr>
              <a:buFont typeface="Wingdings" panose="05000000000000000000" pitchFamily="2" charset="2"/>
              <a:buChar char="v"/>
            </a:pPr>
            <a:r>
              <a:rPr lang="es-MX" dirty="0"/>
              <a:t>Es necesario que el líder tenga la capacidad de establecer objetivos y metas, y de esta forma dirigir la acción de su equipo, y los esfuerzos que estos realizarán en un futuro.</a:t>
            </a:r>
          </a:p>
          <a:p>
            <a:pPr algn="just">
              <a:lnSpc>
                <a:spcPct val="70000"/>
              </a:lnSpc>
              <a:buClr>
                <a:srgbClr val="FF6600"/>
              </a:buClr>
              <a:buFont typeface="Wingdings" panose="05000000000000000000" pitchFamily="2" charset="2"/>
              <a:buChar char="v"/>
            </a:pPr>
            <a:r>
              <a:rPr lang="es-MX" dirty="0"/>
              <a:t>Tiene que ser capaz de priorizar correctamente. Dando mayor importancia a la ejecución de un proyecto, reduciendo la de otros.</a:t>
            </a:r>
          </a:p>
          <a:p>
            <a:pPr algn="just">
              <a:lnSpc>
                <a:spcPct val="70000"/>
              </a:lnSpc>
              <a:buClr>
                <a:srgbClr val="FF6600"/>
              </a:buClr>
              <a:buFont typeface="Wingdings" panose="05000000000000000000" pitchFamily="2" charset="2"/>
              <a:buChar char="v"/>
            </a:pPr>
            <a:r>
              <a:rPr lang="es-MX" dirty="0"/>
              <a:t>Sabe, de forma casi instintiva, en quien puede confiar. Crea un equipo fuerte y cohesionado, delegando ciertas tareas en ellos. No obstante, sabe lo que hace, es una persona competente en su campo. Si acomete alguna tarea personalmente, lo hará bien.</a:t>
            </a:r>
          </a:p>
          <a:p>
            <a:endParaRPr lang="es-MX" dirty="0"/>
          </a:p>
        </p:txBody>
      </p:sp>
      <p:sp>
        <p:nvSpPr>
          <p:cNvPr id="4" name="1 Título"/>
          <p:cNvSpPr>
            <a:spLocks noGrp="1"/>
          </p:cNvSpPr>
          <p:nvPr>
            <p:ph type="title"/>
          </p:nvPr>
        </p:nvSpPr>
        <p:spPr/>
        <p:txBody>
          <a:bodyPr>
            <a:normAutofit/>
          </a:bodyPr>
          <a:lstStyle/>
          <a:p>
            <a:pPr algn="ctr"/>
            <a:r>
              <a:rPr lang="es-MX" b="1" dirty="0"/>
              <a:t>Los rasgos del líder</a:t>
            </a:r>
            <a:endParaRPr lang="es-MX" dirty="0"/>
          </a:p>
        </p:txBody>
      </p:sp>
      <p:pic>
        <p:nvPicPr>
          <p:cNvPr id="5122" name="Picture 2" descr="Resultado de imagen para objetivos y met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64428" y="3780142"/>
            <a:ext cx="4025447" cy="25590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584351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a:t>Los rasgos del líder</a:t>
            </a:r>
            <a:endParaRPr lang="es-MX" dirty="0"/>
          </a:p>
        </p:txBody>
      </p:sp>
      <p:sp>
        <p:nvSpPr>
          <p:cNvPr id="3" name="2 Marcador de contenido"/>
          <p:cNvSpPr>
            <a:spLocks noGrp="1"/>
          </p:cNvSpPr>
          <p:nvPr>
            <p:ph idx="1"/>
          </p:nvPr>
        </p:nvSpPr>
        <p:spPr/>
        <p:txBody>
          <a:bodyPr>
            <a:normAutofit/>
          </a:bodyPr>
          <a:lstStyle/>
          <a:p>
            <a:r>
              <a:rPr lang="es-MX" b="1" u="sng" dirty="0"/>
              <a:t>Iniciativa, valentía y confianza.</a:t>
            </a:r>
            <a:endParaRPr lang="es-MX" b="1" dirty="0"/>
          </a:p>
          <a:p>
            <a:r>
              <a:rPr lang="es-MX" dirty="0"/>
              <a:t>Un líder eficaz debe ser el primero en dar un paso adelante a la hora de asumir la dirección del equipo en caso de que se presenten tiempos difíciles, cuando todos permanecen a la expectativa.</a:t>
            </a:r>
          </a:p>
          <a:p>
            <a:r>
              <a:rPr lang="es-MX" dirty="0"/>
              <a:t>Un buen líder debe amar la responsabilidad, debe estar dispuesto a arriesgar, y por supuesto, debe ser capaz de mantener esa ilusión a lo largo de todo el proceso, debe ser tenaz y firme en su visión.</a:t>
            </a:r>
          </a:p>
          <a:p>
            <a:r>
              <a:rPr lang="es-MX" dirty="0"/>
              <a:t>Para ello, el líder, debe ser una persona con un alto grado de confianza, en su visión, y en sí mismo.</a:t>
            </a:r>
          </a:p>
          <a:p>
            <a:endParaRPr lang="es-MX" dirty="0"/>
          </a:p>
        </p:txBody>
      </p:sp>
      <p:pic>
        <p:nvPicPr>
          <p:cNvPr id="6148" name="Picture 4" descr="Resultado de imagen para Iniciativ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372599" y="359257"/>
            <a:ext cx="2534104" cy="1305448"/>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Resultado de imagen para valentÃ­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7604" y="5148943"/>
            <a:ext cx="2003842" cy="1132114"/>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Imagen relacionada"/>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194720" y="4815000"/>
            <a:ext cx="1800000" cy="14660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90432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 xmlns:a16="http://schemas.microsoft.com/office/drawing/2014/main" id="{311973C2-EB8B-452A-A698-4A252FD3AE2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1"/>
            <a:ext cx="12192000"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73" name="Rectangle 72">
            <a:extLst>
              <a:ext uri="{FF2B5EF4-FFF2-40B4-BE49-F238E27FC236}">
                <a16:creationId xmlns="" xmlns:a16="http://schemas.microsoft.com/office/drawing/2014/main" id="{10162E77-11AD-44A7-84EC-40C59EEFBD2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1 Título"/>
          <p:cNvSpPr>
            <a:spLocks noGrp="1"/>
          </p:cNvSpPr>
          <p:nvPr>
            <p:ph type="title"/>
          </p:nvPr>
        </p:nvSpPr>
        <p:spPr>
          <a:xfrm>
            <a:off x="5181601" y="634946"/>
            <a:ext cx="6368142" cy="1450757"/>
          </a:xfrm>
        </p:spPr>
        <p:txBody>
          <a:bodyPr>
            <a:normAutofit/>
          </a:bodyPr>
          <a:lstStyle/>
          <a:p>
            <a:r>
              <a:rPr lang="es-MX" b="1" dirty="0"/>
              <a:t>Los rasgos del líder</a:t>
            </a:r>
            <a:endParaRPr lang="es-MX"/>
          </a:p>
        </p:txBody>
      </p:sp>
      <p:pic>
        <p:nvPicPr>
          <p:cNvPr id="7170" name="Picture 2" descr="Imagen relacionada"/>
          <p:cNvPicPr>
            <a:picLocks noChangeAspect="1" noChangeArrowheads="1"/>
          </p:cNvPicPr>
          <p:nvPr/>
        </p:nvPicPr>
        <p:blipFill rotWithShape="1">
          <a:blip r:embed="rId2">
            <a:extLst>
              <a:ext uri="{28A0092B-C50C-407E-A947-70E740481C1C}">
                <a14:useLocalDpi xmlns:a14="http://schemas.microsoft.com/office/drawing/2010/main" val="0"/>
              </a:ext>
            </a:extLst>
          </a:blip>
          <a:srcRect l="15697" r="39082" b="1"/>
          <a:stretch/>
        </p:blipFill>
        <p:spPr bwMode="auto">
          <a:xfrm>
            <a:off x="20" y="-12128"/>
            <a:ext cx="4654276" cy="6870127"/>
          </a:xfrm>
          <a:prstGeom prst="rect">
            <a:avLst/>
          </a:prstGeom>
          <a:noFill/>
          <a:extLst>
            <a:ext uri="{909E8E84-426E-40DD-AFC4-6F175D3DCCD1}">
              <a14:hiddenFill xmlns:a14="http://schemas.microsoft.com/office/drawing/2010/main">
                <a:solidFill>
                  <a:srgbClr val="FFFFFF"/>
                </a:solidFill>
              </a14:hiddenFill>
            </a:ext>
          </a:extLst>
        </p:spPr>
      </p:pic>
      <p:cxnSp>
        <p:nvCxnSpPr>
          <p:cNvPr id="75" name="Straight Connector 74">
            <a:extLst>
              <a:ext uri="{FF2B5EF4-FFF2-40B4-BE49-F238E27FC236}">
                <a16:creationId xmlns="" xmlns:a16="http://schemas.microsoft.com/office/drawing/2014/main" id="{5AB158E9-1B40-4CD6-95F0-95CA11DF7B7A}"/>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 xmlns:p16="http://schemas.microsoft.com/office/powerpoint/2015/main" val="1"/>
              </p:ext>
            </p:extLst>
          </p:nvPr>
        </p:nvCxnSpPr>
        <p:spPr>
          <a:xfrm>
            <a:off x="5287617" y="2085703"/>
            <a:ext cx="6170686"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Marcador de contenido 2"/>
          <p:cNvSpPr>
            <a:spLocks noGrp="1"/>
          </p:cNvSpPr>
          <p:nvPr>
            <p:ph idx="1"/>
          </p:nvPr>
        </p:nvSpPr>
        <p:spPr>
          <a:xfrm>
            <a:off x="5181601" y="2198913"/>
            <a:ext cx="6368142" cy="4457065"/>
          </a:xfrm>
        </p:spPr>
        <p:txBody>
          <a:bodyPr>
            <a:normAutofit fontScale="92500" lnSpcReduction="20000"/>
          </a:bodyPr>
          <a:lstStyle/>
          <a:p>
            <a:r>
              <a:rPr lang="es-MX" sz="1700" b="1" u="sng" dirty="0"/>
              <a:t>Comprensión por sus seguidores, sus necesidades y motivaciones.</a:t>
            </a:r>
            <a:endParaRPr lang="es-MX" sz="1700" b="1" dirty="0"/>
          </a:p>
          <a:p>
            <a:pPr algn="just"/>
            <a:r>
              <a:rPr lang="es-MX" sz="2400" dirty="0"/>
              <a:t>El líder es capaz de determinar con cierta exactitud si su grupo está dispuesto para el cambio, o si van a presentar resistencia a este.</a:t>
            </a:r>
          </a:p>
          <a:p>
            <a:pPr algn="just"/>
            <a:r>
              <a:rPr lang="es-MX" sz="2400" dirty="0"/>
              <a:t>Sin embargo, debe ser capaz de motivar a su equipo, comunicándoles su visión, con la pasión suficiente. Debe ser capaz de ganarse la confianza de las personas que le rodean. Para esto, debe ser capaz de comprender las motivaciones, y las necesidades, de sus seguidores.</a:t>
            </a:r>
          </a:p>
          <a:p>
            <a:pPr algn="just"/>
            <a:r>
              <a:rPr lang="es-MX" sz="2400" dirty="0"/>
              <a:t>Gracias a esto, una persona con estos rasgos debe poder influir positivamente en las personas que le rodean, y por tanto, conseguir que sus motivaciones se alineen con los objetivos marcados, consigue que sus seguidores actúen y se decidan por el cambio.</a:t>
            </a:r>
          </a:p>
          <a:p>
            <a:endParaRPr lang="es-MX" sz="2400" dirty="0"/>
          </a:p>
          <a:p>
            <a:endParaRPr lang="es-MX" sz="1700" dirty="0"/>
          </a:p>
        </p:txBody>
      </p:sp>
    </p:spTree>
    <p:extLst>
      <p:ext uri="{BB962C8B-B14F-4D97-AF65-F5344CB8AC3E}">
        <p14:creationId xmlns:p14="http://schemas.microsoft.com/office/powerpoint/2010/main" val="360074277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MX" b="1" u="sng" dirty="0"/>
              <a:t>Necesidad de logro.</a:t>
            </a:r>
            <a:endParaRPr lang="es-MX" b="1" dirty="0"/>
          </a:p>
          <a:p>
            <a:r>
              <a:rPr lang="es-MX" dirty="0"/>
              <a:t>Necesita presentar resultados, no se conforma con dar continuidad a lo ya existente, si no que espera conseguir mejoras.</a:t>
            </a:r>
          </a:p>
          <a:p>
            <a:r>
              <a:rPr lang="es-MX" dirty="0"/>
              <a:t>Si es necesario, un buen líder, debe ser capaz de cambiar el rumbo de su equipo. Lo suficientemente rápido, como para que esta decisión sea efectiva.</a:t>
            </a:r>
          </a:p>
          <a:p>
            <a:r>
              <a:rPr lang="es-MX" dirty="0"/>
              <a:t>Entiende que su visión quizás no resista durante mucho tiempo el contacto con la realidad, debiendo por tanto introducir cambios, y aceptar que debe adaptarse para alcanzar su objetivo.</a:t>
            </a:r>
          </a:p>
          <a:p>
            <a:endParaRPr lang="es-MX" dirty="0"/>
          </a:p>
        </p:txBody>
      </p:sp>
      <p:sp>
        <p:nvSpPr>
          <p:cNvPr id="4" name="1 Título"/>
          <p:cNvSpPr>
            <a:spLocks noGrp="1"/>
          </p:cNvSpPr>
          <p:nvPr>
            <p:ph type="title"/>
          </p:nvPr>
        </p:nvSpPr>
        <p:spPr/>
        <p:txBody>
          <a:bodyPr/>
          <a:lstStyle/>
          <a:p>
            <a:pPr algn="ctr"/>
            <a:r>
              <a:rPr lang="es-MX" b="1" dirty="0"/>
              <a:t>Los rasgos del líder</a:t>
            </a:r>
            <a:endParaRPr lang="es-MX" dirty="0"/>
          </a:p>
        </p:txBody>
      </p:sp>
      <p:pic>
        <p:nvPicPr>
          <p:cNvPr id="2" name="Imagen 1"/>
          <p:cNvPicPr>
            <a:picLocks noChangeAspect="1"/>
          </p:cNvPicPr>
          <p:nvPr/>
        </p:nvPicPr>
        <p:blipFill rotWithShape="1">
          <a:blip r:embed="rId2"/>
          <a:srcRect b="12699"/>
          <a:stretch/>
        </p:blipFill>
        <p:spPr>
          <a:xfrm>
            <a:off x="5211473" y="4484914"/>
            <a:ext cx="1912906" cy="1774372"/>
          </a:xfrm>
          <a:prstGeom prst="rect">
            <a:avLst/>
          </a:prstGeom>
        </p:spPr>
      </p:pic>
    </p:spTree>
    <p:extLst>
      <p:ext uri="{BB962C8B-B14F-4D97-AF65-F5344CB8AC3E}">
        <p14:creationId xmlns:p14="http://schemas.microsoft.com/office/powerpoint/2010/main" val="216541543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 xmlns:a16="http://schemas.microsoft.com/office/drawing/2014/main" id="{311973C2-EB8B-452A-A698-4A252FD3AE2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1"/>
            <a:ext cx="12192000"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73" name="Rectangle 72">
            <a:extLst>
              <a:ext uri="{FF2B5EF4-FFF2-40B4-BE49-F238E27FC236}">
                <a16:creationId xmlns="" xmlns:a16="http://schemas.microsoft.com/office/drawing/2014/main" id="{10162E77-11AD-44A7-84EC-40C59EEFBD2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p:cNvSpPr>
            <a:spLocks noGrp="1"/>
          </p:cNvSpPr>
          <p:nvPr>
            <p:ph type="title"/>
          </p:nvPr>
        </p:nvSpPr>
        <p:spPr>
          <a:xfrm>
            <a:off x="5181601" y="634946"/>
            <a:ext cx="6368142" cy="1450757"/>
          </a:xfrm>
        </p:spPr>
        <p:txBody>
          <a:bodyPr>
            <a:normAutofit/>
          </a:bodyPr>
          <a:lstStyle/>
          <a:p>
            <a:r>
              <a:rPr lang="es-MX" dirty="0"/>
              <a:t>2.4.4. </a:t>
            </a:r>
            <a:r>
              <a:rPr lang="es-MX" dirty="0" err="1"/>
              <a:t>Blanchard</a:t>
            </a:r>
            <a:endParaRPr lang="es-MX"/>
          </a:p>
        </p:txBody>
      </p:sp>
      <p:pic>
        <p:nvPicPr>
          <p:cNvPr id="8194" name="Picture 2" descr="Resultado de imagen para Blanchard"/>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3365" r="17866" b="2"/>
          <a:stretch/>
        </p:blipFill>
        <p:spPr bwMode="auto">
          <a:xfrm>
            <a:off x="20" y="-12128"/>
            <a:ext cx="4654276" cy="6870127"/>
          </a:xfrm>
          <a:prstGeom prst="rect">
            <a:avLst/>
          </a:prstGeom>
          <a:noFill/>
          <a:extLst>
            <a:ext uri="{909E8E84-426E-40DD-AFC4-6F175D3DCCD1}">
              <a14:hiddenFill xmlns:a14="http://schemas.microsoft.com/office/drawing/2010/main">
                <a:solidFill>
                  <a:srgbClr val="FFFFFF"/>
                </a:solidFill>
              </a14:hiddenFill>
            </a:ext>
          </a:extLst>
        </p:spPr>
      </p:pic>
      <p:cxnSp>
        <p:nvCxnSpPr>
          <p:cNvPr id="75" name="Straight Connector 74">
            <a:extLst>
              <a:ext uri="{FF2B5EF4-FFF2-40B4-BE49-F238E27FC236}">
                <a16:creationId xmlns="" xmlns:a16="http://schemas.microsoft.com/office/drawing/2014/main" id="{5AB158E9-1B40-4CD6-95F0-95CA11DF7B7A}"/>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 xmlns:p16="http://schemas.microsoft.com/office/powerpoint/2015/main" val="1"/>
              </p:ext>
            </p:extLst>
          </p:nvPr>
        </p:nvCxnSpPr>
        <p:spPr>
          <a:xfrm>
            <a:off x="5287617" y="2085703"/>
            <a:ext cx="6170686"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Marcador de contenido 2"/>
          <p:cNvSpPr>
            <a:spLocks noGrp="1"/>
          </p:cNvSpPr>
          <p:nvPr>
            <p:ph idx="1"/>
          </p:nvPr>
        </p:nvSpPr>
        <p:spPr>
          <a:xfrm>
            <a:off x="5181601" y="2198914"/>
            <a:ext cx="6368142" cy="3670180"/>
          </a:xfrm>
        </p:spPr>
        <p:txBody>
          <a:bodyPr>
            <a:normAutofit fontScale="92500" lnSpcReduction="10000"/>
          </a:bodyPr>
          <a:lstStyle/>
          <a:p>
            <a:pPr algn="just" fontAlgn="base">
              <a:buClr>
                <a:srgbClr val="FF6600"/>
              </a:buClr>
              <a:buFont typeface="Wingdings" panose="05000000000000000000" pitchFamily="2" charset="2"/>
              <a:buChar char="v"/>
            </a:pPr>
            <a:r>
              <a:rPr lang="es-MX" sz="2400" dirty="0"/>
              <a:t>Liderazgo situacional. Modelo de Kenneth Blanchard</a:t>
            </a:r>
          </a:p>
          <a:p>
            <a:pPr algn="just" fontAlgn="base">
              <a:buClr>
                <a:srgbClr val="FF6600"/>
              </a:buClr>
              <a:buFont typeface="Wingdings" panose="05000000000000000000" pitchFamily="2" charset="2"/>
              <a:buChar char="v"/>
            </a:pPr>
            <a:r>
              <a:rPr lang="es-MX" sz="2400" dirty="0"/>
              <a:t>En todos los equipos de trabajo se producen cambios debido a las distintas fases de desarrollo por las que atraviesan los miembros del grupo. Por ello, el estilo de liderazgo más eficaz es aquel que se adapta a los colaboradores en cada situación, es decir, ejerce un liderazgo adecuado a las necesidades del equipo.</a:t>
            </a:r>
          </a:p>
          <a:p>
            <a:pPr algn="just" fontAlgn="base">
              <a:buClr>
                <a:srgbClr val="FF6600"/>
              </a:buClr>
              <a:buFont typeface="Wingdings" panose="05000000000000000000" pitchFamily="2" charset="2"/>
              <a:buChar char="v"/>
            </a:pPr>
            <a:r>
              <a:rPr lang="es-MX" sz="2400" dirty="0"/>
              <a:t>El liderazgo situacional se basa en mantener un equilibrio entre dos tipos de comportamiento que ejerce un líder para adaptarse al nivel de desarrollo de su equipo de trabajo.</a:t>
            </a:r>
          </a:p>
          <a:p>
            <a:endParaRPr lang="es-MX" dirty="0"/>
          </a:p>
        </p:txBody>
      </p:sp>
    </p:spTree>
    <p:extLst>
      <p:ext uri="{BB962C8B-B14F-4D97-AF65-F5344CB8AC3E}">
        <p14:creationId xmlns:p14="http://schemas.microsoft.com/office/powerpoint/2010/main" val="207122875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b="1" dirty="0"/>
              <a:t>Tipos de comportamiento de un líder</a:t>
            </a:r>
            <a:br>
              <a:rPr lang="es-MX" b="1" dirty="0"/>
            </a:br>
            <a:endParaRPr lang="es-MX" dirty="0"/>
          </a:p>
        </p:txBody>
      </p:sp>
      <p:sp>
        <p:nvSpPr>
          <p:cNvPr id="3" name="2 Marcador de contenido"/>
          <p:cNvSpPr>
            <a:spLocks noGrp="1"/>
          </p:cNvSpPr>
          <p:nvPr>
            <p:ph idx="1"/>
          </p:nvPr>
        </p:nvSpPr>
        <p:spPr/>
        <p:txBody>
          <a:bodyPr>
            <a:normAutofit fontScale="62500" lnSpcReduction="20000"/>
          </a:bodyPr>
          <a:lstStyle/>
          <a:p>
            <a:pPr fontAlgn="base">
              <a:lnSpc>
                <a:spcPct val="70000"/>
              </a:lnSpc>
              <a:buClr>
                <a:srgbClr val="FF6600"/>
              </a:buClr>
              <a:buFont typeface="Wingdings" panose="05000000000000000000" pitchFamily="2" charset="2"/>
              <a:buChar char="v"/>
            </a:pPr>
            <a:r>
              <a:rPr lang="es-MX" sz="3900" dirty="0"/>
              <a:t>Comportamiento directivo: </a:t>
            </a:r>
            <a:br>
              <a:rPr lang="es-MX" sz="3900" dirty="0"/>
            </a:br>
            <a:r>
              <a:rPr lang="es-MX" sz="3900" dirty="0"/>
              <a:t/>
            </a:r>
            <a:br>
              <a:rPr lang="es-MX" sz="3900" dirty="0"/>
            </a:br>
            <a:endParaRPr lang="es-MX" sz="3900" dirty="0"/>
          </a:p>
          <a:p>
            <a:pPr marL="742950" lvl="1" indent="-742950" fontAlgn="base">
              <a:lnSpc>
                <a:spcPct val="70000"/>
              </a:lnSpc>
              <a:spcBef>
                <a:spcPts val="900"/>
              </a:spcBef>
              <a:buClrTx/>
              <a:buFont typeface="+mj-lt"/>
              <a:buAutoNum type="arabicPeriod"/>
            </a:pPr>
            <a:r>
              <a:rPr lang="es-MX" sz="3900" dirty="0"/>
              <a:t>Define las funciones y tareas de los subordinados.</a:t>
            </a:r>
          </a:p>
          <a:p>
            <a:pPr marL="742950" lvl="1" indent="-742950" fontAlgn="base">
              <a:lnSpc>
                <a:spcPct val="70000"/>
              </a:lnSpc>
              <a:spcBef>
                <a:spcPts val="900"/>
              </a:spcBef>
              <a:buClrTx/>
              <a:buFont typeface="+mj-lt"/>
              <a:buAutoNum type="arabicPeriod"/>
            </a:pPr>
            <a:r>
              <a:rPr lang="es-MX" sz="3900" dirty="0"/>
              <a:t>Señala qué, cómo y cuándo deben realizarlas.</a:t>
            </a:r>
          </a:p>
          <a:p>
            <a:pPr marL="742950" lvl="1" indent="-742950" fontAlgn="base">
              <a:lnSpc>
                <a:spcPct val="70000"/>
              </a:lnSpc>
              <a:spcBef>
                <a:spcPts val="900"/>
              </a:spcBef>
              <a:buClrTx/>
              <a:buFont typeface="+mj-lt"/>
              <a:buAutoNum type="arabicPeriod"/>
            </a:pPr>
            <a:r>
              <a:rPr lang="es-MX" sz="3900" dirty="0"/>
              <a:t>Controla los resultados.</a:t>
            </a:r>
            <a:br>
              <a:rPr lang="es-MX" sz="3900" dirty="0"/>
            </a:br>
            <a:r>
              <a:rPr lang="es-MX" sz="3900" dirty="0"/>
              <a:t/>
            </a:r>
            <a:br>
              <a:rPr lang="es-MX" sz="3900" dirty="0"/>
            </a:br>
            <a:endParaRPr lang="es-MX" sz="3900" dirty="0"/>
          </a:p>
          <a:p>
            <a:pPr fontAlgn="base">
              <a:lnSpc>
                <a:spcPct val="70000"/>
              </a:lnSpc>
              <a:buClr>
                <a:srgbClr val="FF6600"/>
              </a:buClr>
              <a:buFont typeface="Wingdings" panose="05000000000000000000" pitchFamily="2" charset="2"/>
              <a:buChar char="v"/>
            </a:pPr>
            <a:r>
              <a:rPr lang="es-MX" sz="3900" dirty="0"/>
              <a:t>Comportamiento de apoyo: </a:t>
            </a:r>
            <a:br>
              <a:rPr lang="es-MX" sz="3900" dirty="0"/>
            </a:br>
            <a:r>
              <a:rPr lang="es-MX" sz="3900" dirty="0"/>
              <a:t/>
            </a:r>
            <a:br>
              <a:rPr lang="es-MX" sz="3900" dirty="0"/>
            </a:br>
            <a:endParaRPr lang="es-MX" sz="3900" dirty="0"/>
          </a:p>
          <a:p>
            <a:pPr marL="742950" lvl="1" indent="-742950" fontAlgn="base">
              <a:lnSpc>
                <a:spcPct val="70000"/>
              </a:lnSpc>
              <a:spcBef>
                <a:spcPts val="900"/>
              </a:spcBef>
              <a:buClrTx/>
              <a:buFont typeface="+mj-lt"/>
              <a:buAutoNum type="arabicPeriod"/>
            </a:pPr>
            <a:r>
              <a:rPr lang="es-MX" sz="3900" dirty="0"/>
              <a:t>Centrado en el desarrollo del grupo.</a:t>
            </a:r>
          </a:p>
          <a:p>
            <a:pPr marL="742950" lvl="1" indent="-742950" fontAlgn="base">
              <a:lnSpc>
                <a:spcPct val="70000"/>
              </a:lnSpc>
              <a:spcBef>
                <a:spcPts val="900"/>
              </a:spcBef>
              <a:buClrTx/>
              <a:buFont typeface="+mj-lt"/>
              <a:buAutoNum type="arabicPeriod"/>
            </a:pPr>
            <a:r>
              <a:rPr lang="es-MX" sz="3900" dirty="0"/>
              <a:t>Fomenta la participación en la toma de decisiones.</a:t>
            </a:r>
          </a:p>
          <a:p>
            <a:pPr marL="742950" lvl="1" indent="-742950" fontAlgn="base">
              <a:lnSpc>
                <a:spcPct val="70000"/>
              </a:lnSpc>
              <a:spcBef>
                <a:spcPts val="900"/>
              </a:spcBef>
              <a:buClrTx/>
              <a:buFont typeface="+mj-lt"/>
              <a:buAutoNum type="arabicPeriod"/>
            </a:pPr>
            <a:r>
              <a:rPr lang="es-MX" sz="3900" dirty="0"/>
              <a:t>Da cohesión, apoya y motiva al grupo.</a:t>
            </a:r>
          </a:p>
          <a:p>
            <a:endParaRPr lang="es-MX" dirty="0"/>
          </a:p>
        </p:txBody>
      </p:sp>
      <p:pic>
        <p:nvPicPr>
          <p:cNvPr id="4" name="Imagen 3"/>
          <p:cNvPicPr>
            <a:picLocks noChangeAspect="1"/>
          </p:cNvPicPr>
          <p:nvPr/>
        </p:nvPicPr>
        <p:blipFill>
          <a:blip r:embed="rId2"/>
          <a:stretch>
            <a:fillRect/>
          </a:stretch>
        </p:blipFill>
        <p:spPr>
          <a:xfrm>
            <a:off x="8522698" y="2073729"/>
            <a:ext cx="2828925" cy="2819400"/>
          </a:xfrm>
          <a:prstGeom prst="rect">
            <a:avLst/>
          </a:prstGeom>
        </p:spPr>
      </p:pic>
    </p:spTree>
    <p:extLst>
      <p:ext uri="{BB962C8B-B14F-4D97-AF65-F5344CB8AC3E}">
        <p14:creationId xmlns:p14="http://schemas.microsoft.com/office/powerpoint/2010/main" val="172586506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66800" y="814044"/>
            <a:ext cx="10058400" cy="1371600"/>
          </a:xfrm>
        </p:spPr>
        <p:txBody>
          <a:bodyPr>
            <a:normAutofit fontScale="90000"/>
          </a:bodyPr>
          <a:lstStyle/>
          <a:p>
            <a:r>
              <a:rPr lang="es-MX" sz="3600" dirty="0"/>
              <a:t>El líder puede utilizar los dos tipos de comportamiento en mayor o menor medida dando como resultado cuatro estilos de liderazgo:</a:t>
            </a:r>
            <a:r>
              <a:rPr lang="es-MX" dirty="0"/>
              <a:t/>
            </a:r>
            <a:br>
              <a:rPr lang="es-MX" dirty="0"/>
            </a:br>
            <a:endParaRPr lang="es-MX" dirty="0"/>
          </a:p>
        </p:txBody>
      </p:sp>
      <p:pic>
        <p:nvPicPr>
          <p:cNvPr id="7170" name="Picture 2" descr="https://www.marketing-xxi.com/sites/marketing-xxi.com/files/estilos-liderazgo.jpg"/>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3260724" y="1752599"/>
            <a:ext cx="6397625" cy="44963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518794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72886" y="1700463"/>
            <a:ext cx="10570028" cy="4715327"/>
          </a:xfrm>
        </p:spPr>
        <p:txBody>
          <a:bodyPr>
            <a:normAutofit/>
          </a:bodyPr>
          <a:lstStyle/>
          <a:p>
            <a:pPr marL="182880" lvl="1" fontAlgn="base">
              <a:lnSpc>
                <a:spcPct val="100000"/>
              </a:lnSpc>
              <a:spcBef>
                <a:spcPts val="900"/>
              </a:spcBef>
              <a:buClr>
                <a:srgbClr val="FF6600"/>
              </a:buClr>
              <a:buFont typeface="Wingdings" panose="05000000000000000000" pitchFamily="2" charset="2"/>
              <a:buChar char="v"/>
            </a:pPr>
            <a:r>
              <a:rPr lang="es-MX" sz="2400" dirty="0"/>
              <a:t>Estilo control. Se caracteriza por un alto nivel de comportamiento directivo y un bajo nivel de comportamiento de apoyo.</a:t>
            </a:r>
          </a:p>
          <a:p>
            <a:pPr marL="182880" lvl="1" fontAlgn="base">
              <a:lnSpc>
                <a:spcPct val="100000"/>
              </a:lnSpc>
              <a:spcBef>
                <a:spcPts val="900"/>
              </a:spcBef>
              <a:buClr>
                <a:srgbClr val="FF6600"/>
              </a:buClr>
              <a:buFont typeface="Wingdings" panose="05000000000000000000" pitchFamily="2" charset="2"/>
              <a:buChar char="v"/>
            </a:pPr>
            <a:r>
              <a:rPr lang="es-MX" sz="2400" dirty="0"/>
              <a:t>Estilo supervisión. Caracterizado por altos niveles de comportamiento directivo y de apoyo y reconoce los avances y mejoras en el rendimiento.</a:t>
            </a:r>
          </a:p>
          <a:p>
            <a:pPr marL="182880" lvl="1" fontAlgn="base">
              <a:lnSpc>
                <a:spcPct val="100000"/>
              </a:lnSpc>
              <a:spcBef>
                <a:spcPts val="900"/>
              </a:spcBef>
              <a:buClr>
                <a:srgbClr val="FF6600"/>
              </a:buClr>
              <a:buFont typeface="Wingdings" panose="05000000000000000000" pitchFamily="2" charset="2"/>
              <a:buChar char="v"/>
            </a:pPr>
            <a:r>
              <a:rPr lang="es-MX" sz="2400" dirty="0"/>
              <a:t>Estilo asesoramiento. Mantiene un nivel alto de comportamiento de apoyo y bajo en</a:t>
            </a:r>
            <a:br>
              <a:rPr lang="es-MX" sz="2400" dirty="0"/>
            </a:br>
            <a:r>
              <a:rPr lang="es-MX" sz="2400" dirty="0"/>
              <a:t>comportamiento directivo. Las decisiones las toma conjuntamente con los colaboradores. Refuerza y apoya.</a:t>
            </a:r>
          </a:p>
          <a:p>
            <a:pPr marL="182880" lvl="1" fontAlgn="base">
              <a:lnSpc>
                <a:spcPct val="100000"/>
              </a:lnSpc>
              <a:spcBef>
                <a:spcPts val="900"/>
              </a:spcBef>
              <a:buClr>
                <a:srgbClr val="FF6600"/>
              </a:buClr>
              <a:buFont typeface="Wingdings" panose="05000000000000000000" pitchFamily="2" charset="2"/>
              <a:buChar char="v"/>
            </a:pPr>
            <a:r>
              <a:rPr lang="es-MX" sz="2400" dirty="0"/>
              <a:t>Estilo delegación. Bajos niveles en ambos comportamientos debido a que delega la toma de decisiones en sus colaboradores.</a:t>
            </a:r>
          </a:p>
          <a:p>
            <a:endParaRPr lang="es-MX" sz="1200" dirty="0"/>
          </a:p>
        </p:txBody>
      </p:sp>
    </p:spTree>
    <p:extLst>
      <p:ext uri="{BB962C8B-B14F-4D97-AF65-F5344CB8AC3E}">
        <p14:creationId xmlns:p14="http://schemas.microsoft.com/office/powerpoint/2010/main" val="37962669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a:t>Contenido Temático </a:t>
            </a:r>
          </a:p>
        </p:txBody>
      </p:sp>
      <p:sp>
        <p:nvSpPr>
          <p:cNvPr id="3" name="Marcador de contenido 2"/>
          <p:cNvSpPr>
            <a:spLocks noGrp="1"/>
          </p:cNvSpPr>
          <p:nvPr>
            <p:ph idx="1"/>
          </p:nvPr>
        </p:nvSpPr>
        <p:spPr/>
        <p:txBody>
          <a:bodyPr>
            <a:normAutofit/>
          </a:bodyPr>
          <a:lstStyle/>
          <a:p>
            <a:pPr marL="0" indent="0" algn="ctr">
              <a:buNone/>
            </a:pPr>
            <a:endParaRPr lang="es-MX" sz="3600" b="1" dirty="0">
              <a:solidFill>
                <a:srgbClr val="993300"/>
              </a:solidFill>
            </a:endParaRPr>
          </a:p>
          <a:p>
            <a:pPr marL="0" indent="0" algn="ctr">
              <a:buNone/>
            </a:pPr>
            <a:r>
              <a:rPr lang="es-MX" sz="3600" b="1" dirty="0">
                <a:solidFill>
                  <a:srgbClr val="993300"/>
                </a:solidFill>
              </a:rPr>
              <a:t>UNIDAD II :</a:t>
            </a:r>
          </a:p>
          <a:p>
            <a:pPr marL="0" indent="0" algn="ctr">
              <a:buNone/>
            </a:pPr>
            <a:r>
              <a:rPr lang="es-MX" sz="3600" b="1" dirty="0">
                <a:solidFill>
                  <a:srgbClr val="993300"/>
                </a:solidFill>
              </a:rPr>
              <a:t>Rasgos de Personalidad, habilidades y características de un líder.</a:t>
            </a:r>
          </a:p>
        </p:txBody>
      </p:sp>
      <p:pic>
        <p:nvPicPr>
          <p:cNvPr id="4" name="Picture 2" descr="Resultado de imagen para separador de text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31044" y="1496072"/>
            <a:ext cx="6397431" cy="5954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673930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97280" y="362805"/>
            <a:ext cx="10058400" cy="1450757"/>
          </a:xfrm>
        </p:spPr>
        <p:txBody>
          <a:bodyPr>
            <a:normAutofit fontScale="90000"/>
          </a:bodyPr>
          <a:lstStyle/>
          <a:p>
            <a:pPr algn="ctr"/>
            <a:r>
              <a:rPr lang="es-MX" dirty="0"/>
              <a:t>Cada uno de los estilos de liderazgo se adapta a los distintos niveles de desarrollo por los que pasa un equipo:</a:t>
            </a:r>
          </a:p>
        </p:txBody>
      </p:sp>
      <p:sp>
        <p:nvSpPr>
          <p:cNvPr id="3" name="2 Marcador de contenido"/>
          <p:cNvSpPr>
            <a:spLocks noGrp="1"/>
          </p:cNvSpPr>
          <p:nvPr>
            <p:ph idx="1"/>
          </p:nvPr>
        </p:nvSpPr>
        <p:spPr>
          <a:xfrm>
            <a:off x="601579" y="2295624"/>
            <a:ext cx="11213431" cy="3931920"/>
          </a:xfrm>
        </p:spPr>
        <p:txBody>
          <a:bodyPr>
            <a:noAutofit/>
          </a:bodyPr>
          <a:lstStyle/>
          <a:p>
            <a:pPr marL="0" indent="0" fontAlgn="base">
              <a:buClr>
                <a:srgbClr val="FF6600"/>
              </a:buClr>
              <a:buNone/>
            </a:pPr>
            <a:r>
              <a:rPr lang="es-MX" sz="2400" dirty="0"/>
              <a:t>Nivel de desarrollo 1:  el líder controla. Es el que determina las metas y tareas asequibles y realistas, ya que los miembros del grupo tienen un elevado nivel de motivación, pero su nivel de competencia es bajo y no tienen suficientes conocimientos y experiencia. En este sentido el líder tiene que planear cómo se pueden adquirir habilidades necesarias para la realización de las tareas.</a:t>
            </a:r>
          </a:p>
          <a:p>
            <a:pPr>
              <a:buClr>
                <a:srgbClr val="FF6600"/>
              </a:buClr>
              <a:buFont typeface="Wingdings" panose="05000000000000000000" pitchFamily="2" charset="2"/>
              <a:buChar char="v"/>
            </a:pPr>
            <a:endParaRPr lang="es-MX" sz="2400" dirty="0"/>
          </a:p>
        </p:txBody>
      </p:sp>
      <p:pic>
        <p:nvPicPr>
          <p:cNvPr id="4" name="Imagen 3"/>
          <p:cNvPicPr>
            <a:picLocks noChangeAspect="1"/>
          </p:cNvPicPr>
          <p:nvPr/>
        </p:nvPicPr>
        <p:blipFill>
          <a:blip r:embed="rId2"/>
          <a:stretch>
            <a:fillRect/>
          </a:stretch>
        </p:blipFill>
        <p:spPr>
          <a:xfrm>
            <a:off x="4652962" y="4002541"/>
            <a:ext cx="3495675" cy="2009775"/>
          </a:xfrm>
          <a:prstGeom prst="rect">
            <a:avLst/>
          </a:prstGeom>
        </p:spPr>
      </p:pic>
    </p:spTree>
    <p:extLst>
      <p:ext uri="{BB962C8B-B14F-4D97-AF65-F5344CB8AC3E}">
        <p14:creationId xmlns:p14="http://schemas.microsoft.com/office/powerpoint/2010/main" val="409758584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MX" sz="2400" dirty="0"/>
              <a:t>Nivel de desarrollo 2: </a:t>
            </a:r>
          </a:p>
          <a:p>
            <a:pPr algn="just"/>
            <a:r>
              <a:rPr lang="es-MX" sz="2400" dirty="0"/>
              <a:t>El líder supervisa. Incrementa su ayuda a los miembros del equipo para que desarrollen los conocimientos y habilidades relacionadas con sus funciones, redefine las metas, se mantiene receptivo para reconocer las dificultades y anima a establecer relaciones de participación y cohesión. Los miembros del grupo tienen niveles bajos de competencia y su motivación varía como consecuencia de las dificultades, por todo ello es fundamental el apoyo del líder.</a:t>
            </a:r>
          </a:p>
          <a:p>
            <a:endParaRPr lang="es-MX" dirty="0"/>
          </a:p>
        </p:txBody>
      </p:sp>
      <p:sp>
        <p:nvSpPr>
          <p:cNvPr id="4" name="1 Título"/>
          <p:cNvSpPr>
            <a:spLocks noGrp="1"/>
          </p:cNvSpPr>
          <p:nvPr>
            <p:ph type="title"/>
          </p:nvPr>
        </p:nvSpPr>
        <p:spPr/>
        <p:txBody>
          <a:bodyPr>
            <a:normAutofit fontScale="90000"/>
          </a:bodyPr>
          <a:lstStyle/>
          <a:p>
            <a:pPr algn="ctr"/>
            <a:r>
              <a:rPr lang="es-MX" dirty="0"/>
              <a:t>Cada uno de los estilos de liderazgo se adapta a los distintos niveles de desarrollo por los que pasa un equipo:</a:t>
            </a:r>
          </a:p>
        </p:txBody>
      </p:sp>
      <p:pic>
        <p:nvPicPr>
          <p:cNvPr id="2" name="Imagen 1"/>
          <p:cNvPicPr>
            <a:picLocks noChangeAspect="1"/>
          </p:cNvPicPr>
          <p:nvPr/>
        </p:nvPicPr>
        <p:blipFill>
          <a:blip r:embed="rId2"/>
          <a:stretch>
            <a:fillRect/>
          </a:stretch>
        </p:blipFill>
        <p:spPr>
          <a:xfrm>
            <a:off x="5148944" y="4411578"/>
            <a:ext cx="2558142" cy="1923907"/>
          </a:xfrm>
          <a:prstGeom prst="rect">
            <a:avLst/>
          </a:prstGeom>
        </p:spPr>
      </p:pic>
    </p:spTree>
    <p:extLst>
      <p:ext uri="{BB962C8B-B14F-4D97-AF65-F5344CB8AC3E}">
        <p14:creationId xmlns:p14="http://schemas.microsoft.com/office/powerpoint/2010/main" val="242797451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dirty="0"/>
              <a:t>Cada uno de los estilos de liderazgo se adapta a los distintos niveles de desarrollo por los que pasa un equipo:</a:t>
            </a:r>
          </a:p>
        </p:txBody>
      </p:sp>
      <p:sp>
        <p:nvSpPr>
          <p:cNvPr id="3" name="2 Marcador de contenido"/>
          <p:cNvSpPr>
            <a:spLocks noGrp="1"/>
          </p:cNvSpPr>
          <p:nvPr>
            <p:ph idx="1"/>
          </p:nvPr>
        </p:nvSpPr>
        <p:spPr>
          <a:xfrm>
            <a:off x="1066800" y="1737360"/>
            <a:ext cx="10058400" cy="4634562"/>
          </a:xfrm>
        </p:spPr>
        <p:txBody>
          <a:bodyPr>
            <a:normAutofit/>
          </a:bodyPr>
          <a:lstStyle/>
          <a:p>
            <a:pPr marL="0" indent="0" algn="just" fontAlgn="base">
              <a:buClr>
                <a:srgbClr val="FF6600"/>
              </a:buClr>
              <a:buNone/>
            </a:pPr>
            <a:r>
              <a:rPr lang="es-MX" sz="2400" dirty="0"/>
              <a:t>Nivel de desarrollo 3:  el líder asesora. Concede mayor importancia a los esfuerzos y rendimiento de los miembros del grupo, produce un ascenso en sus niveles de competencia. El líder va cediendo el control sobre las decisiones y fomenta la participación y la responsabilidad entre los miembros. Estos han conseguido una mayor adaptación a las situaciones y una adecuada integración.</a:t>
            </a:r>
          </a:p>
          <a:p>
            <a:endParaRPr lang="es-MX" dirty="0"/>
          </a:p>
        </p:txBody>
      </p:sp>
      <p:pic>
        <p:nvPicPr>
          <p:cNvPr id="4" name="Imagen 3"/>
          <p:cNvPicPr>
            <a:picLocks noChangeAspect="1"/>
          </p:cNvPicPr>
          <p:nvPr/>
        </p:nvPicPr>
        <p:blipFill>
          <a:blip r:embed="rId2"/>
          <a:stretch>
            <a:fillRect/>
          </a:stretch>
        </p:blipFill>
        <p:spPr>
          <a:xfrm>
            <a:off x="4372655" y="4210019"/>
            <a:ext cx="3715431" cy="2472450"/>
          </a:xfrm>
          <a:prstGeom prst="rect">
            <a:avLst/>
          </a:prstGeom>
        </p:spPr>
      </p:pic>
    </p:spTree>
    <p:extLst>
      <p:ext uri="{BB962C8B-B14F-4D97-AF65-F5344CB8AC3E}">
        <p14:creationId xmlns:p14="http://schemas.microsoft.com/office/powerpoint/2010/main" val="182219078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MX" sz="2400" dirty="0"/>
              <a:t>Nivel de desarrollo 4:</a:t>
            </a:r>
          </a:p>
          <a:p>
            <a:pPr algn="just"/>
            <a:r>
              <a:rPr lang="es-MX" sz="2400" dirty="0"/>
              <a:t>El líder delega. Estimula y apoya el funcionamiento autónomo del grupo. Los miembros han logrado incrementar sus niveles de rendimiento como consecuencia del dominio de las habilidades y conocimientos necesarios para su trabajo. La experiencia y confianza eleva sus sentimientos de competencia y orgullo de pertenencia al grupo.</a:t>
            </a:r>
          </a:p>
          <a:p>
            <a:endParaRPr lang="es-MX" dirty="0"/>
          </a:p>
        </p:txBody>
      </p:sp>
      <p:sp>
        <p:nvSpPr>
          <p:cNvPr id="4" name="1 Título"/>
          <p:cNvSpPr>
            <a:spLocks noGrp="1"/>
          </p:cNvSpPr>
          <p:nvPr>
            <p:ph type="title"/>
          </p:nvPr>
        </p:nvSpPr>
        <p:spPr>
          <a:xfrm>
            <a:off x="1097280" y="362805"/>
            <a:ext cx="10058400" cy="1450757"/>
          </a:xfrm>
        </p:spPr>
        <p:txBody>
          <a:bodyPr>
            <a:normAutofit fontScale="90000"/>
          </a:bodyPr>
          <a:lstStyle/>
          <a:p>
            <a:pPr algn="ctr"/>
            <a:r>
              <a:rPr lang="es-MX" dirty="0"/>
              <a:t>Cada uno de los estilos de liderazgo se adapta a los distintos niveles de desarrollo por los que pasa un equipo:</a:t>
            </a:r>
          </a:p>
        </p:txBody>
      </p:sp>
      <p:pic>
        <p:nvPicPr>
          <p:cNvPr id="2" name="Imagen 1"/>
          <p:cNvPicPr>
            <a:picLocks noChangeAspect="1"/>
          </p:cNvPicPr>
          <p:nvPr/>
        </p:nvPicPr>
        <p:blipFill>
          <a:blip r:embed="rId2"/>
          <a:stretch>
            <a:fillRect/>
          </a:stretch>
        </p:blipFill>
        <p:spPr>
          <a:xfrm>
            <a:off x="4510696" y="4379494"/>
            <a:ext cx="3846739" cy="1969908"/>
          </a:xfrm>
          <a:prstGeom prst="rect">
            <a:avLst/>
          </a:prstGeom>
        </p:spPr>
      </p:pic>
    </p:spTree>
    <p:extLst>
      <p:ext uri="{BB962C8B-B14F-4D97-AF65-F5344CB8AC3E}">
        <p14:creationId xmlns:p14="http://schemas.microsoft.com/office/powerpoint/2010/main" val="51121471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286603"/>
            <a:ext cx="10058400" cy="963159"/>
          </a:xfrm>
        </p:spPr>
        <p:txBody>
          <a:bodyPr>
            <a:normAutofit/>
          </a:bodyPr>
          <a:lstStyle/>
          <a:p>
            <a:pPr algn="ctr"/>
            <a:r>
              <a:rPr lang="es-MX" dirty="0"/>
              <a:t>2.5. Liderazgo y gestión.</a:t>
            </a:r>
          </a:p>
        </p:txBody>
      </p:sp>
      <p:sp>
        <p:nvSpPr>
          <p:cNvPr id="3" name="Marcador de contenido 2"/>
          <p:cNvSpPr>
            <a:spLocks noGrp="1"/>
          </p:cNvSpPr>
          <p:nvPr>
            <p:ph idx="1"/>
          </p:nvPr>
        </p:nvSpPr>
        <p:spPr/>
        <p:txBody>
          <a:bodyPr/>
          <a:lstStyle/>
          <a:p>
            <a:r>
              <a:rPr lang="es-MX" b="1" dirty="0"/>
              <a:t>La diferencia entre liderazgo y gestión</a:t>
            </a:r>
          </a:p>
          <a:p>
            <a:pPr algn="just"/>
            <a:r>
              <a:rPr lang="es-MX" sz="2400" dirty="0"/>
              <a:t>Una buena gestión en una empresa permite mantener un poco el orden, la calidad y rentabilidad de los productos o servicios ofrecidos. Por su parte, el liderazgo se ocupa del cambio. El sector empresarial evoluciona cada vez más y se vuelve más </a:t>
            </a:r>
            <a:r>
              <a:rPr lang="es-MX" sz="2400" b="1" dirty="0"/>
              <a:t>competitivo</a:t>
            </a:r>
            <a:r>
              <a:rPr lang="es-MX" sz="2400" dirty="0"/>
              <a:t>, razón por la cual el liderazgo ha obtenido una mayor importancia. Hacer lo que se hacía en años anteriores o mejorarlo ya no es suficiente, es fundamental realizar cambios drásticos para sobrevivir y poder competir con éxito a las empresas de ahora.</a:t>
            </a:r>
          </a:p>
        </p:txBody>
      </p:sp>
      <p:pic>
        <p:nvPicPr>
          <p:cNvPr id="4" name="Imagen 3"/>
          <p:cNvPicPr>
            <a:picLocks noChangeAspect="1"/>
          </p:cNvPicPr>
          <p:nvPr/>
        </p:nvPicPr>
        <p:blipFill>
          <a:blip r:embed="rId2"/>
          <a:stretch>
            <a:fillRect/>
          </a:stretch>
        </p:blipFill>
        <p:spPr>
          <a:xfrm>
            <a:off x="8067751" y="3385965"/>
            <a:ext cx="3387458" cy="3185432"/>
          </a:xfrm>
          <a:prstGeom prst="rect">
            <a:avLst/>
          </a:prstGeom>
        </p:spPr>
      </p:pic>
    </p:spTree>
    <p:extLst>
      <p:ext uri="{BB962C8B-B14F-4D97-AF65-F5344CB8AC3E}">
        <p14:creationId xmlns:p14="http://schemas.microsoft.com/office/powerpoint/2010/main" val="229441790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97280" y="1347537"/>
            <a:ext cx="10058400" cy="4521557"/>
          </a:xfrm>
        </p:spPr>
        <p:txBody>
          <a:bodyPr/>
          <a:lstStyle/>
          <a:p>
            <a:endParaRPr lang="es-MX" dirty="0"/>
          </a:p>
          <a:p>
            <a:pPr algn="just"/>
            <a:r>
              <a:rPr lang="es-MX" sz="2400" dirty="0"/>
              <a:t>Estos cambios requieren de un buen líder que los oriente, guíe, los inspire y los </a:t>
            </a:r>
            <a:r>
              <a:rPr lang="es-MX" sz="2400" b="1" dirty="0"/>
              <a:t>motive</a:t>
            </a:r>
            <a:r>
              <a:rPr lang="es-MX" sz="2400" dirty="0"/>
              <a:t> a cumplir con los objetivos de la empresa. Aunque la función del liderazgo consiste en provocar estas modificaciones, es importante poder determinar la orientación de estas y los objetivos a cumplir;  para esto, la gestión entra en juego, pues desde esta se debe desarrollar la orientación.</a:t>
            </a:r>
          </a:p>
          <a:p>
            <a:endParaRPr lang="es-MX" dirty="0"/>
          </a:p>
          <a:p>
            <a:endParaRPr lang="es-MX" dirty="0"/>
          </a:p>
        </p:txBody>
      </p:sp>
      <p:pic>
        <p:nvPicPr>
          <p:cNvPr id="2" name="Imagen 1"/>
          <p:cNvPicPr>
            <a:picLocks noChangeAspect="1"/>
          </p:cNvPicPr>
          <p:nvPr/>
        </p:nvPicPr>
        <p:blipFill>
          <a:blip r:embed="rId2"/>
          <a:stretch>
            <a:fillRect/>
          </a:stretch>
        </p:blipFill>
        <p:spPr>
          <a:xfrm>
            <a:off x="5246469" y="3729216"/>
            <a:ext cx="2912838" cy="2739118"/>
          </a:xfrm>
          <a:prstGeom prst="rect">
            <a:avLst/>
          </a:prstGeom>
        </p:spPr>
      </p:pic>
    </p:spTree>
    <p:extLst>
      <p:ext uri="{BB962C8B-B14F-4D97-AF65-F5344CB8AC3E}">
        <p14:creationId xmlns:p14="http://schemas.microsoft.com/office/powerpoint/2010/main" val="116047677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dirty="0"/>
              <a:t>2.6. concepto de Coaching</a:t>
            </a:r>
          </a:p>
        </p:txBody>
      </p:sp>
      <p:sp>
        <p:nvSpPr>
          <p:cNvPr id="3" name="Marcador de contenido 2"/>
          <p:cNvSpPr>
            <a:spLocks noGrp="1"/>
          </p:cNvSpPr>
          <p:nvPr>
            <p:ph idx="1"/>
          </p:nvPr>
        </p:nvSpPr>
        <p:spPr>
          <a:xfrm>
            <a:off x="914400" y="1900989"/>
            <a:ext cx="10210800" cy="4134051"/>
          </a:xfrm>
        </p:spPr>
        <p:txBody>
          <a:bodyPr>
            <a:normAutofit/>
          </a:bodyPr>
          <a:lstStyle/>
          <a:p>
            <a:pPr marL="0" indent="0" algn="just">
              <a:buClr>
                <a:srgbClr val="FF6600"/>
              </a:buClr>
              <a:buNone/>
            </a:pPr>
            <a:r>
              <a:rPr lang="es-MX" sz="2400" dirty="0"/>
              <a:t>El coaching es un conjunto coordinado de acciones orientadas a mejorar el desenvolvimiento de una persona, de manera que llegue a alcanzar su pleno potencial o que redefina la perspectiva acerca de su potencial. Es un tipo proceso interactivo de transformación personal en el que un coach(entrenador) y </a:t>
            </a:r>
            <a:r>
              <a:rPr lang="es-MX" sz="2400" dirty="0" err="1"/>
              <a:t>coachee</a:t>
            </a:r>
            <a:r>
              <a:rPr lang="es-MX" sz="2400" dirty="0"/>
              <a:t>(cliente) trabajan por mejorar los resultados de la persona y conseguir diferentes logros y metas en el apartado personal y profesional.</a:t>
            </a:r>
          </a:p>
          <a:p>
            <a:pPr>
              <a:buClr>
                <a:srgbClr val="FF6600"/>
              </a:buClr>
              <a:buFont typeface="Wingdings" panose="05000000000000000000" pitchFamily="2" charset="2"/>
              <a:buChar char="v"/>
            </a:pPr>
            <a:endParaRPr lang="es-MX" sz="2400" dirty="0"/>
          </a:p>
          <a:p>
            <a:endParaRPr lang="es-MX" dirty="0"/>
          </a:p>
        </p:txBody>
      </p:sp>
      <p:pic>
        <p:nvPicPr>
          <p:cNvPr id="4" name="Imagen 3"/>
          <p:cNvPicPr>
            <a:picLocks noChangeAspect="1"/>
          </p:cNvPicPr>
          <p:nvPr/>
        </p:nvPicPr>
        <p:blipFill>
          <a:blip r:embed="rId2"/>
          <a:stretch>
            <a:fillRect/>
          </a:stretch>
        </p:blipFill>
        <p:spPr>
          <a:xfrm>
            <a:off x="4678408" y="4058937"/>
            <a:ext cx="2896144" cy="2268646"/>
          </a:xfrm>
          <a:prstGeom prst="rect">
            <a:avLst/>
          </a:prstGeom>
        </p:spPr>
      </p:pic>
    </p:spTree>
    <p:extLst>
      <p:ext uri="{BB962C8B-B14F-4D97-AF65-F5344CB8AC3E}">
        <p14:creationId xmlns:p14="http://schemas.microsoft.com/office/powerpoint/2010/main" val="313364229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a:buClr>
                <a:srgbClr val="FF6600"/>
              </a:buClr>
              <a:buFont typeface="Wingdings" panose="05000000000000000000" pitchFamily="2" charset="2"/>
              <a:buChar char="v"/>
            </a:pPr>
            <a:r>
              <a:rPr lang="es-ES" sz="2400" b="1" dirty="0"/>
              <a:t>¿Para qué sirve el coaching?</a:t>
            </a:r>
            <a:endParaRPr lang="es-MX" sz="2400" b="1" dirty="0"/>
          </a:p>
          <a:p>
            <a:pPr marL="274320" lvl="1" indent="0">
              <a:buClr>
                <a:srgbClr val="FF6600"/>
              </a:buClr>
              <a:buNone/>
            </a:pPr>
            <a:r>
              <a:rPr lang="es-MX" sz="2400" dirty="0"/>
              <a:t>La disciplina del coaching se utiliza para cubrir vacíos existentes en las personas o grupos de personas, entre lo que son y lo que quieren llegara ser. El coaching ayuda a las personas a tomar conciencia, les ofrece un mayor campo de visión, un espacio en el que pueden contemplar más opciones de las que hasta ahora habían sido capaces de tener en cuenta.</a:t>
            </a:r>
          </a:p>
        </p:txBody>
      </p:sp>
      <p:pic>
        <p:nvPicPr>
          <p:cNvPr id="2" name="Imagen 1"/>
          <p:cNvPicPr>
            <a:picLocks noChangeAspect="1"/>
          </p:cNvPicPr>
          <p:nvPr/>
        </p:nvPicPr>
        <p:blipFill>
          <a:blip r:embed="rId2"/>
          <a:stretch>
            <a:fillRect/>
          </a:stretch>
        </p:blipFill>
        <p:spPr>
          <a:xfrm>
            <a:off x="4822371" y="4058653"/>
            <a:ext cx="2530929" cy="2190958"/>
          </a:xfrm>
          <a:prstGeom prst="rect">
            <a:avLst/>
          </a:prstGeom>
        </p:spPr>
      </p:pic>
    </p:spTree>
    <p:extLst>
      <p:ext uri="{BB962C8B-B14F-4D97-AF65-F5344CB8AC3E}">
        <p14:creationId xmlns:p14="http://schemas.microsoft.com/office/powerpoint/2010/main" val="370106655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Conclusiones </a:t>
            </a:r>
          </a:p>
        </p:txBody>
      </p:sp>
      <p:sp>
        <p:nvSpPr>
          <p:cNvPr id="3" name="Marcador de contenido 2"/>
          <p:cNvSpPr>
            <a:spLocks noGrp="1"/>
          </p:cNvSpPr>
          <p:nvPr>
            <p:ph idx="1"/>
          </p:nvPr>
        </p:nvSpPr>
        <p:spPr/>
        <p:txBody>
          <a:bodyPr>
            <a:normAutofit lnSpcReduction="10000"/>
          </a:bodyPr>
          <a:lstStyle/>
          <a:p>
            <a:pPr marL="0" indent="0" algn="just">
              <a:buClr>
                <a:srgbClr val="FF6600"/>
              </a:buClr>
              <a:buNone/>
            </a:pPr>
            <a:r>
              <a:rPr lang="es-MX" sz="3200" dirty="0"/>
              <a:t>Se examinaron los principales aspectos sobre los  </a:t>
            </a:r>
            <a:r>
              <a:rPr lang="es-ES" sz="3200" dirty="0"/>
              <a:t>rasgos de Personalidad, habilidades, características de un líder y </a:t>
            </a:r>
            <a:r>
              <a:rPr lang="es-MX" sz="3200" dirty="0"/>
              <a:t>Coaching con la finalidad de </a:t>
            </a:r>
            <a:r>
              <a:rPr lang="es-ES" sz="3200" dirty="0"/>
              <a:t>reconocer las aptitudes y habilidades especiales de las personas que conforman un equipo de trabajo y, lo que es más importante, de saber cómo utilizarlas para el beneficio de una  empresa. Cuando un estudiante destaca, su responsabilidad  debe alentarlo para que siga motivado y pueda seguir desarrollando su talento.</a:t>
            </a:r>
          </a:p>
          <a:p>
            <a:pPr marL="0" indent="0" algn="just">
              <a:buClr>
                <a:srgbClr val="FF6600"/>
              </a:buClr>
              <a:buNone/>
            </a:pPr>
            <a:endParaRPr lang="es-ES" sz="3200" b="1" dirty="0"/>
          </a:p>
        </p:txBody>
      </p:sp>
    </p:spTree>
    <p:extLst>
      <p:ext uri="{BB962C8B-B14F-4D97-AF65-F5344CB8AC3E}">
        <p14:creationId xmlns:p14="http://schemas.microsoft.com/office/powerpoint/2010/main" val="148760303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Referencias</a:t>
            </a:r>
          </a:p>
        </p:txBody>
      </p:sp>
      <p:sp>
        <p:nvSpPr>
          <p:cNvPr id="3" name="Marcador de contenido 2"/>
          <p:cNvSpPr>
            <a:spLocks noGrp="1"/>
          </p:cNvSpPr>
          <p:nvPr>
            <p:ph idx="1"/>
          </p:nvPr>
        </p:nvSpPr>
        <p:spPr/>
        <p:txBody>
          <a:bodyPr>
            <a:normAutofit fontScale="70000" lnSpcReduction="20000"/>
          </a:bodyPr>
          <a:lstStyle/>
          <a:p>
            <a:pPr marL="0" indent="0">
              <a:buNone/>
            </a:pPr>
            <a:r>
              <a:rPr lang="es-MX" sz="5100" b="1" dirty="0">
                <a:solidFill>
                  <a:srgbClr val="993300"/>
                </a:solidFill>
              </a:rPr>
              <a:t>BÁSICA</a:t>
            </a:r>
          </a:p>
          <a:p>
            <a:pPr marL="274320" lvl="2" indent="0" algn="just">
              <a:spcBef>
                <a:spcPts val="900"/>
              </a:spcBef>
              <a:buClr>
                <a:srgbClr val="FF6600"/>
              </a:buClr>
              <a:buNone/>
            </a:pPr>
            <a:r>
              <a:rPr lang="es-MX" sz="3400" dirty="0"/>
              <a:t>1.-ARIAS GALIIA FERNANDO 1999 “ADMINISTRACIÓN DE RECURSOS HUMANOS PARA EL ALTO DESEMPEÑO” MEXICO. EDITORIAL TRILLAS.</a:t>
            </a:r>
          </a:p>
          <a:p>
            <a:pPr marL="274320" lvl="2" indent="0">
              <a:spcBef>
                <a:spcPts val="900"/>
              </a:spcBef>
              <a:buClr>
                <a:srgbClr val="FF6600"/>
              </a:buClr>
              <a:buNone/>
            </a:pPr>
            <a:r>
              <a:rPr lang="es-MX" sz="3400" dirty="0"/>
              <a:t>2.-BATEMAN THOMAS, SNELL SCOUT. A. 1999 “ADMINISTRACIÓN UNA VENTAJA COMPETITIVA” . MEXICO. EDITORIAL MC GRAW HILL</a:t>
            </a:r>
          </a:p>
          <a:p>
            <a:pPr marL="274320" lvl="2" indent="0" algn="just">
              <a:spcBef>
                <a:spcPts val="900"/>
              </a:spcBef>
              <a:buClr>
                <a:srgbClr val="FF6600"/>
              </a:buClr>
              <a:buNone/>
            </a:pPr>
            <a:r>
              <a:rPr lang="es-MX" sz="3400" dirty="0"/>
              <a:t>3.-MADRIGAL TORRES BERTHA E.2006. “HABILIDADES DIRECTIVAS” MEXICO. . </a:t>
            </a:r>
            <a:r>
              <a:rPr lang="es-MX" sz="3400" dirty="0" err="1"/>
              <a:t>Mc.GRAW</a:t>
            </a:r>
            <a:r>
              <a:rPr lang="es-MX" sz="3400" dirty="0"/>
              <a:t> HILL.</a:t>
            </a:r>
          </a:p>
          <a:p>
            <a:pPr marL="274320" lvl="2" indent="0" algn="just">
              <a:spcBef>
                <a:spcPts val="900"/>
              </a:spcBef>
              <a:buClr>
                <a:srgbClr val="FF6600"/>
              </a:buClr>
              <a:buNone/>
            </a:pPr>
            <a:r>
              <a:rPr lang="es-MX" sz="3400" dirty="0"/>
              <a:t>4.-REIG, FERNANDEZ YJAULI 2003. “LOS RECURSOS HUMANOS”. ESPAÑA. EDITORIAL THOMSON.</a:t>
            </a:r>
          </a:p>
          <a:p>
            <a:pPr marL="274320" lvl="2" indent="0" algn="just">
              <a:spcBef>
                <a:spcPts val="900"/>
              </a:spcBef>
              <a:buClr>
                <a:srgbClr val="FF6600"/>
              </a:buClr>
              <a:buNone/>
            </a:pPr>
            <a:r>
              <a:rPr lang="es-MX" sz="3400" dirty="0"/>
              <a:t>5.-WHETTEN CAMEROM.2005. “DESARROLLO DE HABILIDADES DIRECTIVAS. MÉXICO. EDITORIAL PRENTICE.</a:t>
            </a:r>
          </a:p>
        </p:txBody>
      </p:sp>
    </p:spTree>
    <p:extLst>
      <p:ext uri="{BB962C8B-B14F-4D97-AF65-F5344CB8AC3E}">
        <p14:creationId xmlns:p14="http://schemas.microsoft.com/office/powerpoint/2010/main" val="2953817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Objetivo de la Unidad II</a:t>
            </a:r>
          </a:p>
        </p:txBody>
      </p:sp>
      <p:sp>
        <p:nvSpPr>
          <p:cNvPr id="3" name="Marcador de contenido 2"/>
          <p:cNvSpPr>
            <a:spLocks noGrp="1"/>
          </p:cNvSpPr>
          <p:nvPr>
            <p:ph idx="1"/>
          </p:nvPr>
        </p:nvSpPr>
        <p:spPr>
          <a:xfrm>
            <a:off x="1066800" y="2473229"/>
            <a:ext cx="10058400" cy="3931920"/>
          </a:xfrm>
        </p:spPr>
        <p:txBody>
          <a:bodyPr>
            <a:normAutofit/>
          </a:bodyPr>
          <a:lstStyle/>
          <a:p>
            <a:pPr marL="0" indent="0" algn="just">
              <a:buClr>
                <a:srgbClr val="FF6600"/>
              </a:buClr>
              <a:buNone/>
            </a:pPr>
            <a:r>
              <a:rPr lang="es-MX" sz="3200" b="1" dirty="0"/>
              <a:t>El alumno conocerá los rasgos de personalidad, habilidades y características que deben poseer como líderes en la actualidad.</a:t>
            </a:r>
            <a:r>
              <a:rPr lang="es-MX" sz="3200" dirty="0"/>
              <a:t>	</a:t>
            </a:r>
          </a:p>
          <a:p>
            <a:pPr algn="just">
              <a:buClr>
                <a:srgbClr val="FF6600"/>
              </a:buClr>
              <a:buFont typeface="Wingdings" panose="05000000000000000000" pitchFamily="2" charset="2"/>
              <a:buChar char="v"/>
            </a:pPr>
            <a:endParaRPr lang="es-MX" sz="3200" dirty="0"/>
          </a:p>
        </p:txBody>
      </p:sp>
      <p:pic>
        <p:nvPicPr>
          <p:cNvPr id="4" name="Picture 2" descr="Resultado de imagen para separador de text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65731" y="1496072"/>
            <a:ext cx="6397431" cy="5954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733483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Referencias</a:t>
            </a:r>
          </a:p>
        </p:txBody>
      </p:sp>
      <p:sp>
        <p:nvSpPr>
          <p:cNvPr id="3" name="Marcador de contenido 2"/>
          <p:cNvSpPr>
            <a:spLocks noGrp="1"/>
          </p:cNvSpPr>
          <p:nvPr>
            <p:ph idx="1"/>
          </p:nvPr>
        </p:nvSpPr>
        <p:spPr/>
        <p:txBody>
          <a:bodyPr>
            <a:normAutofit/>
          </a:bodyPr>
          <a:lstStyle/>
          <a:p>
            <a:pPr marL="0" indent="0">
              <a:lnSpc>
                <a:spcPct val="80000"/>
              </a:lnSpc>
              <a:buNone/>
            </a:pPr>
            <a:r>
              <a:rPr lang="es-MX" sz="3200" b="1" dirty="0">
                <a:solidFill>
                  <a:srgbClr val="993300"/>
                </a:solidFill>
              </a:rPr>
              <a:t>COMPLEMENTARIA</a:t>
            </a:r>
          </a:p>
          <a:p>
            <a:pPr marL="274320" lvl="2" indent="0">
              <a:lnSpc>
                <a:spcPct val="80000"/>
              </a:lnSpc>
              <a:spcBef>
                <a:spcPts val="900"/>
              </a:spcBef>
              <a:buClr>
                <a:srgbClr val="FF6600"/>
              </a:buClr>
              <a:buNone/>
            </a:pPr>
            <a:r>
              <a:rPr lang="es-MX" sz="2400" dirty="0"/>
              <a:t>6.-KRISTY LEE 2000. “TESTS PARA EMPLEADOS Y EJECUTIVOS”.EDITORIAL GRIJALBO. MEXICO.</a:t>
            </a:r>
          </a:p>
          <a:p>
            <a:pPr marL="274320" lvl="2" indent="0">
              <a:lnSpc>
                <a:spcPct val="80000"/>
              </a:lnSpc>
              <a:spcBef>
                <a:spcPts val="900"/>
              </a:spcBef>
              <a:buClr>
                <a:srgbClr val="FF6600"/>
              </a:buClr>
              <a:buNone/>
            </a:pPr>
            <a:r>
              <a:rPr lang="es-MX" sz="2400" dirty="0"/>
              <a:t>7.-COVEY STEPHEN R. 1989 “LOS SIETE HÁBITOS DE LA GENTE ALTAMENTE EFECTIVA. EDITORIAL PAIDOS. MEXICANA. MEXICO.</a:t>
            </a:r>
          </a:p>
          <a:p>
            <a:pPr marL="274320" lvl="2" indent="0">
              <a:lnSpc>
                <a:spcPct val="80000"/>
              </a:lnSpc>
              <a:spcBef>
                <a:spcPts val="900"/>
              </a:spcBef>
              <a:buClr>
                <a:srgbClr val="FF6600"/>
              </a:buClr>
              <a:buNone/>
            </a:pPr>
            <a:r>
              <a:rPr lang="es-MX" sz="2400" dirty="0"/>
              <a:t>8.-KOONTZ HAROLD Y WEIHRICH HEINZ, 1998 “ADMINISTRACIÓN UNA PERSPECTIVA GLOBAL. EDITORIAL MC GRAW HILL. MEXICO.</a:t>
            </a:r>
          </a:p>
          <a:p>
            <a:pPr marL="274320" lvl="2" indent="0">
              <a:lnSpc>
                <a:spcPct val="80000"/>
              </a:lnSpc>
              <a:spcBef>
                <a:spcPts val="900"/>
              </a:spcBef>
              <a:buClr>
                <a:srgbClr val="FF6600"/>
              </a:buClr>
              <a:buNone/>
            </a:pPr>
            <a:r>
              <a:rPr lang="es-MX" sz="2400" dirty="0"/>
              <a:t>9.-DIAZ DE CASTRO, GARCIA DEL JUNCO Y JIMENEZ 2001. “ADMINISTRACIÓN Y DIRECCIÓN “. EDITORIAL MC GRAW HILL .MEXICO.</a:t>
            </a:r>
          </a:p>
        </p:txBody>
      </p:sp>
    </p:spTree>
    <p:extLst>
      <p:ext uri="{BB962C8B-B14F-4D97-AF65-F5344CB8AC3E}">
        <p14:creationId xmlns:p14="http://schemas.microsoft.com/office/powerpoint/2010/main" val="38369753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dirty="0"/>
              <a:t>2.1 Rasgos de personalidad y liderazgo</a:t>
            </a:r>
          </a:p>
        </p:txBody>
      </p:sp>
      <p:sp>
        <p:nvSpPr>
          <p:cNvPr id="3" name="Marcador de contenido 2"/>
          <p:cNvSpPr>
            <a:spLocks noGrp="1"/>
          </p:cNvSpPr>
          <p:nvPr>
            <p:ph idx="1"/>
          </p:nvPr>
        </p:nvSpPr>
        <p:spPr>
          <a:xfrm>
            <a:off x="1066800" y="2079057"/>
            <a:ext cx="10058400" cy="3931920"/>
          </a:xfrm>
        </p:spPr>
        <p:txBody>
          <a:bodyPr>
            <a:normAutofit/>
          </a:bodyPr>
          <a:lstStyle/>
          <a:p>
            <a:pPr marL="0" indent="0" algn="just">
              <a:buClr>
                <a:srgbClr val="FF6600"/>
              </a:buClr>
              <a:buNone/>
            </a:pPr>
            <a:r>
              <a:rPr lang="es-MX" sz="2900" b="1" dirty="0"/>
              <a:t>La teoría de liderazgo es una explicación de algún aspecto de liderazgo: las teorías tienen un valor practico por que se utilizan para entender, elaborar pronósticos y controlar mejor un liderazgo efectivo.</a:t>
            </a:r>
          </a:p>
          <a:p>
            <a:pPr lvl="1" algn="just">
              <a:buClr>
                <a:srgbClr val="FF6600"/>
              </a:buClr>
              <a:buFont typeface="Wingdings" panose="05000000000000000000" pitchFamily="2" charset="2"/>
              <a:buChar char="v"/>
            </a:pPr>
            <a:r>
              <a:rPr lang="es-MX" sz="2900" b="1" dirty="0"/>
              <a:t>Apertura a la experiencia</a:t>
            </a:r>
          </a:p>
          <a:p>
            <a:pPr lvl="1" algn="just">
              <a:buClr>
                <a:srgbClr val="FF6600"/>
              </a:buClr>
              <a:buFont typeface="Wingdings" panose="05000000000000000000" pitchFamily="2" charset="2"/>
              <a:buChar char="v"/>
            </a:pPr>
            <a:r>
              <a:rPr lang="es-MX" sz="2900" b="1" dirty="0"/>
              <a:t>Confianza personal</a:t>
            </a:r>
          </a:p>
        </p:txBody>
      </p:sp>
      <p:pic>
        <p:nvPicPr>
          <p:cNvPr id="4" name="Imagen 3"/>
          <p:cNvPicPr>
            <a:picLocks noChangeAspect="1"/>
          </p:cNvPicPr>
          <p:nvPr/>
        </p:nvPicPr>
        <p:blipFill>
          <a:blip r:embed="rId2"/>
          <a:stretch>
            <a:fillRect/>
          </a:stretch>
        </p:blipFill>
        <p:spPr>
          <a:xfrm flipH="1">
            <a:off x="7086599" y="3167743"/>
            <a:ext cx="4702629" cy="3526972"/>
          </a:xfrm>
          <a:prstGeom prst="rect">
            <a:avLst/>
          </a:prstGeom>
        </p:spPr>
      </p:pic>
    </p:spTree>
    <p:extLst>
      <p:ext uri="{BB962C8B-B14F-4D97-AF65-F5344CB8AC3E}">
        <p14:creationId xmlns:p14="http://schemas.microsoft.com/office/powerpoint/2010/main" val="38331944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marL="0" indent="0" algn="just">
              <a:buClr>
                <a:srgbClr val="FF6600"/>
              </a:buClr>
              <a:buNone/>
            </a:pPr>
            <a:r>
              <a:rPr lang="es-MX" sz="2800" b="1" dirty="0"/>
              <a:t>La teoría de los rasgos del liderazgo fue la base para los estudios en la especialidad del liderazgo y que la teoría de los rasgos busca identificar las características que poseen los lideres efectivos.</a:t>
            </a:r>
          </a:p>
          <a:p>
            <a:pPr lvl="1" algn="just">
              <a:buClr>
                <a:srgbClr val="FF6600"/>
              </a:buClr>
              <a:buFont typeface="Wingdings" panose="05000000000000000000" pitchFamily="2" charset="2"/>
              <a:buChar char="v"/>
            </a:pPr>
            <a:r>
              <a:rPr lang="es-MX" sz="2800" b="1" dirty="0"/>
              <a:t>Personalidad</a:t>
            </a:r>
          </a:p>
          <a:p>
            <a:pPr lvl="1" algn="just">
              <a:buClr>
                <a:srgbClr val="FF6600"/>
              </a:buClr>
              <a:buFont typeface="Wingdings" panose="05000000000000000000" pitchFamily="2" charset="2"/>
              <a:buChar char="v"/>
            </a:pPr>
            <a:r>
              <a:rPr lang="es-MX" sz="2800" b="1" dirty="0"/>
              <a:t>Capacidades físicas</a:t>
            </a:r>
          </a:p>
          <a:p>
            <a:pPr lvl="1" algn="just">
              <a:buClr>
                <a:srgbClr val="FF6600"/>
              </a:buClr>
              <a:buFont typeface="Wingdings" panose="05000000000000000000" pitchFamily="2" charset="2"/>
              <a:buChar char="v"/>
            </a:pPr>
            <a:r>
              <a:rPr lang="es-MX" sz="2800" b="1" dirty="0"/>
              <a:t>Características relacionadas con los social y el trabajo.</a:t>
            </a:r>
          </a:p>
          <a:p>
            <a:endParaRPr lang="es-MX" sz="1800" dirty="0"/>
          </a:p>
          <a:p>
            <a:endParaRPr lang="es-MX" sz="1800" dirty="0"/>
          </a:p>
        </p:txBody>
      </p:sp>
      <p:sp>
        <p:nvSpPr>
          <p:cNvPr id="4" name="Título 1"/>
          <p:cNvSpPr>
            <a:spLocks noGrp="1"/>
          </p:cNvSpPr>
          <p:nvPr>
            <p:ph type="title"/>
          </p:nvPr>
        </p:nvSpPr>
        <p:spPr/>
        <p:txBody>
          <a:bodyPr>
            <a:normAutofit/>
          </a:bodyPr>
          <a:lstStyle/>
          <a:p>
            <a:pPr algn="ctr"/>
            <a:r>
              <a:rPr lang="es-MX" dirty="0"/>
              <a:t>2.1 Rasgos de personalidad y liderazgo</a:t>
            </a:r>
          </a:p>
        </p:txBody>
      </p:sp>
      <p:pic>
        <p:nvPicPr>
          <p:cNvPr id="5" name="Imagen 4"/>
          <p:cNvPicPr>
            <a:picLocks noChangeAspect="1"/>
          </p:cNvPicPr>
          <p:nvPr/>
        </p:nvPicPr>
        <p:blipFill>
          <a:blip r:embed="rId2"/>
          <a:stretch>
            <a:fillRect/>
          </a:stretch>
        </p:blipFill>
        <p:spPr>
          <a:xfrm>
            <a:off x="7815942" y="3119214"/>
            <a:ext cx="5377543" cy="2749880"/>
          </a:xfrm>
          <a:prstGeom prst="rect">
            <a:avLst/>
          </a:prstGeom>
        </p:spPr>
      </p:pic>
    </p:spTree>
    <p:extLst>
      <p:ext uri="{BB962C8B-B14F-4D97-AF65-F5344CB8AC3E}">
        <p14:creationId xmlns:p14="http://schemas.microsoft.com/office/powerpoint/2010/main" val="15538801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La teoría de los rasgos de liderazgo</a:t>
            </a:r>
            <a:br>
              <a:rPr lang="es-MX" dirty="0"/>
            </a:br>
            <a:endParaRPr lang="es-MX" dirty="0"/>
          </a:p>
        </p:txBody>
      </p:sp>
      <p:sp>
        <p:nvSpPr>
          <p:cNvPr id="3" name="2 Marcador de contenido"/>
          <p:cNvSpPr>
            <a:spLocks noGrp="1"/>
          </p:cNvSpPr>
          <p:nvPr>
            <p:ph idx="1"/>
          </p:nvPr>
        </p:nvSpPr>
        <p:spPr/>
        <p:txBody>
          <a:bodyPr>
            <a:normAutofit/>
          </a:bodyPr>
          <a:lstStyle/>
          <a:p>
            <a:pPr marL="0" indent="0" algn="just">
              <a:lnSpc>
                <a:spcPct val="80000"/>
              </a:lnSpc>
              <a:buClr>
                <a:srgbClr val="FF6600"/>
              </a:buClr>
              <a:buNone/>
            </a:pPr>
            <a:r>
              <a:rPr lang="es-MX" sz="3600" b="1" dirty="0"/>
              <a:t>Intenta explicar las características distintivas que representan la eficacia del liderazgo</a:t>
            </a:r>
          </a:p>
          <a:p>
            <a:endParaRPr lang="es-MX" sz="4000" dirty="0"/>
          </a:p>
          <a:p>
            <a:pPr algn="just">
              <a:lnSpc>
                <a:spcPct val="80000"/>
              </a:lnSpc>
              <a:buClr>
                <a:srgbClr val="FF6600"/>
              </a:buClr>
              <a:buFont typeface="Wingdings" panose="05000000000000000000" pitchFamily="2" charset="2"/>
              <a:buChar char="v"/>
            </a:pPr>
            <a:r>
              <a:rPr lang="es-MX" sz="3600" b="1" dirty="0"/>
              <a:t>físico</a:t>
            </a:r>
          </a:p>
          <a:p>
            <a:pPr algn="just">
              <a:lnSpc>
                <a:spcPct val="80000"/>
              </a:lnSpc>
              <a:buClr>
                <a:srgbClr val="FF6600"/>
              </a:buClr>
              <a:buFont typeface="Wingdings" panose="05000000000000000000" pitchFamily="2" charset="2"/>
              <a:buChar char="v"/>
            </a:pPr>
            <a:r>
              <a:rPr lang="es-MX" sz="3600" b="1" dirty="0"/>
              <a:t>psicológico o cualidades </a:t>
            </a:r>
          </a:p>
          <a:p>
            <a:endParaRPr lang="es-MX" sz="2800" dirty="0"/>
          </a:p>
        </p:txBody>
      </p:sp>
      <p:pic>
        <p:nvPicPr>
          <p:cNvPr id="4" name="Imagen 3"/>
          <p:cNvPicPr>
            <a:picLocks noChangeAspect="1"/>
          </p:cNvPicPr>
          <p:nvPr/>
        </p:nvPicPr>
        <p:blipFill>
          <a:blip r:embed="rId2"/>
          <a:stretch>
            <a:fillRect/>
          </a:stretch>
        </p:blipFill>
        <p:spPr>
          <a:xfrm>
            <a:off x="6923315" y="3061501"/>
            <a:ext cx="4048125" cy="3075320"/>
          </a:xfrm>
          <a:prstGeom prst="rect">
            <a:avLst/>
          </a:prstGeom>
          <a:ln>
            <a:noFill/>
          </a:ln>
          <a:effectLst>
            <a:softEdge rad="112500"/>
          </a:effectLst>
        </p:spPr>
      </p:pic>
    </p:spTree>
    <p:extLst>
      <p:ext uri="{BB962C8B-B14F-4D97-AF65-F5344CB8AC3E}">
        <p14:creationId xmlns:p14="http://schemas.microsoft.com/office/powerpoint/2010/main" val="2665160780"/>
      </p:ext>
    </p:extLst>
  </p:cSld>
  <p:clrMapOvr>
    <a:masterClrMapping/>
  </p:clrMapOvr>
</p:sld>
</file>

<file path=ppt/theme/theme1.xml><?xml version="1.0" encoding="utf-8"?>
<a:theme xmlns:a="http://schemas.openxmlformats.org/drawingml/2006/main" name="Retrospección">
  <a:themeElements>
    <a:clrScheme name="Retrospección">
      <a:dk1>
        <a:sysClr val="windowText" lastClr="000000"/>
      </a:dk1>
      <a:lt1>
        <a:sysClr val="window" lastClr="FFFFFF"/>
      </a:lt1>
      <a:dk2>
        <a:srgbClr val="514949"/>
      </a:dk2>
      <a:lt2>
        <a:srgbClr val="E1E1DB"/>
      </a:lt2>
      <a:accent1>
        <a:srgbClr val="9DBFBE"/>
      </a:accent1>
      <a:accent2>
        <a:srgbClr val="DB8631"/>
      </a:accent2>
      <a:accent3>
        <a:srgbClr val="E3CC5A"/>
      </a:accent3>
      <a:accent4>
        <a:srgbClr val="ACADA8"/>
      </a:accent4>
      <a:accent5>
        <a:srgbClr val="927C61"/>
      </a:accent5>
      <a:accent6>
        <a:srgbClr val="B3B435"/>
      </a:accent6>
      <a:hlink>
        <a:srgbClr val="0000FF"/>
      </a:hlink>
      <a:folHlink>
        <a:srgbClr val="800080"/>
      </a:folHlink>
    </a:clrScheme>
    <a:fontScheme name="Retrospecció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243AF7DC-D15B-41C0-AE81-23980D1B9FC4}"/>
    </a:ext>
  </a:extLst>
</a:theme>
</file>

<file path=docProps/app.xml><?xml version="1.0" encoding="utf-8"?>
<Properties xmlns="http://schemas.openxmlformats.org/officeDocument/2006/extended-properties" xmlns:vt="http://schemas.openxmlformats.org/officeDocument/2006/docPropsVTypes">
  <TotalTime>26</TotalTime>
  <Words>3846</Words>
  <Application>Microsoft Office PowerPoint</Application>
  <PresentationFormat>Panorámica</PresentationFormat>
  <Paragraphs>275</Paragraphs>
  <Slides>60</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60</vt:i4>
      </vt:variant>
    </vt:vector>
  </HeadingPairs>
  <TitlesOfParts>
    <vt:vector size="66" baseType="lpstr">
      <vt:lpstr>Agency FB</vt:lpstr>
      <vt:lpstr>Arial</vt:lpstr>
      <vt:lpstr>Calibri</vt:lpstr>
      <vt:lpstr>Calibri Light</vt:lpstr>
      <vt:lpstr>Wingdings</vt:lpstr>
      <vt:lpstr>Retrospección</vt:lpstr>
      <vt:lpstr>Presentación de PowerPoint</vt:lpstr>
      <vt:lpstr>Guión Explicativo</vt:lpstr>
      <vt:lpstr>Objetivo de la Asignatura</vt:lpstr>
      <vt:lpstr>Secuencia Didáctica </vt:lpstr>
      <vt:lpstr>Contenido Temático </vt:lpstr>
      <vt:lpstr>Objetivo de la Unidad II</vt:lpstr>
      <vt:lpstr>2.1 Rasgos de personalidad y liderazgo</vt:lpstr>
      <vt:lpstr>2.1 Rasgos de personalidad y liderazgo</vt:lpstr>
      <vt:lpstr>La teoría de los rasgos de liderazgo </vt:lpstr>
      <vt:lpstr>La personalidad y los rasgos</vt:lpstr>
      <vt:lpstr>Presentación de PowerPoint</vt:lpstr>
      <vt:lpstr>2.2 Habilidades de liderazgo</vt:lpstr>
      <vt:lpstr>Saber delegar</vt:lpstr>
      <vt:lpstr>Saber delegar</vt:lpstr>
      <vt:lpstr>Capacidad de coordinación y colaboración</vt:lpstr>
      <vt:lpstr>Capacidad de coordinación y colaboración</vt:lpstr>
      <vt:lpstr>Capacidad de coordinación y colaboración</vt:lpstr>
      <vt:lpstr>Planificación estratégica</vt:lpstr>
      <vt:lpstr>Planificación estratégica</vt:lpstr>
      <vt:lpstr>Habilidad comunicativa</vt:lpstr>
      <vt:lpstr>Empatía</vt:lpstr>
      <vt:lpstr>Motivación e Inspiración</vt:lpstr>
      <vt:lpstr>Valor</vt:lpstr>
      <vt:lpstr>Compromiso</vt:lpstr>
      <vt:lpstr>Resolución de problemas</vt:lpstr>
      <vt:lpstr>Resiliencia</vt:lpstr>
      <vt:lpstr>2.3 Rasgos de los líderes efectivos</vt:lpstr>
      <vt:lpstr>Presentación de PowerPoint</vt:lpstr>
      <vt:lpstr>Presentación de PowerPoint</vt:lpstr>
      <vt:lpstr>Presentación de PowerPoint</vt:lpstr>
      <vt:lpstr>2.4 Modelos de liderazgo</vt:lpstr>
      <vt:lpstr>2.4.1. Kurt Lewin.</vt:lpstr>
      <vt:lpstr>Presentación de PowerPoint</vt:lpstr>
      <vt:lpstr>2.4.2. Rensis Likert</vt:lpstr>
      <vt:lpstr>cuatro sistemas de dirección:</vt:lpstr>
      <vt:lpstr>cuatro sistemas de dirección:</vt:lpstr>
      <vt:lpstr>cuatro sistemas de dirección:</vt:lpstr>
      <vt:lpstr>cuatro sistemas de dirección:</vt:lpstr>
      <vt:lpstr>2.4.3. Ralph Stogdill</vt:lpstr>
      <vt:lpstr>2.4.3.Ralph Stogdill</vt:lpstr>
      <vt:lpstr>Los rasgos del líder</vt:lpstr>
      <vt:lpstr>Los rasgos del líder</vt:lpstr>
      <vt:lpstr>Los rasgos del líder</vt:lpstr>
      <vt:lpstr>Los rasgos del líder</vt:lpstr>
      <vt:lpstr>Los rasgos del líder</vt:lpstr>
      <vt:lpstr>2.4.4. Blanchard</vt:lpstr>
      <vt:lpstr>Tipos de comportamiento de un líder </vt:lpstr>
      <vt:lpstr>El líder puede utilizar los dos tipos de comportamiento en mayor o menor medida dando como resultado cuatro estilos de liderazgo: </vt:lpstr>
      <vt:lpstr>Presentación de PowerPoint</vt:lpstr>
      <vt:lpstr>Cada uno de los estilos de liderazgo se adapta a los distintos niveles de desarrollo por los que pasa un equipo:</vt:lpstr>
      <vt:lpstr>Cada uno de los estilos de liderazgo se adapta a los distintos niveles de desarrollo por los que pasa un equipo:</vt:lpstr>
      <vt:lpstr>Cada uno de los estilos de liderazgo se adapta a los distintos niveles de desarrollo por los que pasa un equipo:</vt:lpstr>
      <vt:lpstr>Cada uno de los estilos de liderazgo se adapta a los distintos niveles de desarrollo por los que pasa un equipo:</vt:lpstr>
      <vt:lpstr>2.5. Liderazgo y gestión.</vt:lpstr>
      <vt:lpstr>Presentación de PowerPoint</vt:lpstr>
      <vt:lpstr>2.6. concepto de Coaching</vt:lpstr>
      <vt:lpstr>Presentación de PowerPoint</vt:lpstr>
      <vt:lpstr>Conclusiones </vt:lpstr>
      <vt:lpstr>Referencias</vt:lpstr>
      <vt:lpstr>Referencias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paty</dc:creator>
  <cp:lastModifiedBy>Adris RR</cp:lastModifiedBy>
  <cp:revision>5</cp:revision>
  <dcterms:created xsi:type="dcterms:W3CDTF">2019-07-10T04:54:20Z</dcterms:created>
  <dcterms:modified xsi:type="dcterms:W3CDTF">2019-09-18T00:47:31Z</dcterms:modified>
</cp:coreProperties>
</file>