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04" r:id="rId1"/>
  </p:sldMasterIdLst>
  <p:sldIdLst>
    <p:sldId id="256" r:id="rId2"/>
    <p:sldId id="257" r:id="rId3"/>
    <p:sldId id="258" r:id="rId4"/>
    <p:sldId id="259" r:id="rId5"/>
    <p:sldId id="260" r:id="rId6"/>
    <p:sldId id="262" r:id="rId7"/>
    <p:sldId id="263" r:id="rId8"/>
    <p:sldId id="309" r:id="rId9"/>
    <p:sldId id="332" r:id="rId10"/>
    <p:sldId id="333" r:id="rId11"/>
    <p:sldId id="334" r:id="rId12"/>
    <p:sldId id="335" r:id="rId13"/>
    <p:sldId id="345" r:id="rId14"/>
    <p:sldId id="346" r:id="rId15"/>
    <p:sldId id="347" r:id="rId16"/>
    <p:sldId id="348" r:id="rId17"/>
    <p:sldId id="349" r:id="rId18"/>
    <p:sldId id="265" r:id="rId19"/>
    <p:sldId id="282" r:id="rId20"/>
    <p:sldId id="283" r:id="rId21"/>
    <p:sldId id="310" r:id="rId22"/>
    <p:sldId id="284" r:id="rId23"/>
    <p:sldId id="311" r:id="rId24"/>
    <p:sldId id="312" r:id="rId25"/>
    <p:sldId id="285" r:id="rId26"/>
    <p:sldId id="266" r:id="rId27"/>
    <p:sldId id="350" r:id="rId28"/>
    <p:sldId id="313" r:id="rId29"/>
    <p:sldId id="336" r:id="rId30"/>
    <p:sldId id="338" r:id="rId31"/>
    <p:sldId id="351"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00"/>
    <a:srgbClr val="663300"/>
    <a:srgbClr val="996633"/>
    <a:srgbClr val="875A2D"/>
    <a:srgbClr val="FF9933"/>
    <a:srgbClr val="FF6699"/>
    <a:srgbClr val="FF5050"/>
    <a:srgbClr val="6699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1" d="100"/>
          <a:sy n="81" d="100"/>
        </p:scale>
        <p:origin x="780"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2AED8E5B-0D98-4FE1-9B26-D1041E3A89F9}" type="datetimeFigureOut">
              <a:rPr lang="en-US" smtClean="0"/>
              <a:t>9/17/2019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2103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B4159CD-DA3A-463F-AFEF-A68838A6859B}" type="datetimeFigureOut">
              <a:rPr lang="en-US" smtClean="0"/>
              <a:t>9/17/2019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68898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312A925-E007-46C2-84AB-35EE10DCAD39}" type="datetimeFigureOut">
              <a:rPr lang="en-US" smtClean="0"/>
              <a:t>9/17/2019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472257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73C2DCB-466C-4061-8D51-D3254DD77FA1}" type="datetimeFigureOut">
              <a:rPr lang="en-US" smtClean="0"/>
              <a:t>9/17/2019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46306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8642357F-39F6-401C-9FF8-3072724998F3}" type="datetimeFigureOut">
              <a:rPr lang="en-US" smtClean="0"/>
              <a:t>9/17/2019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0589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D5DB09B-D413-414E-B13F-B1984CD8FF65}" type="datetimeFigureOut">
              <a:rPr lang="en-US" smtClean="0"/>
              <a:t>9/17/2019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740711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6238F992-55E7-4B2D-A6F1-8C9243CBFE1B}" type="datetimeFigureOut">
              <a:rPr lang="en-US" smtClean="0"/>
              <a:t>9/17/2019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187799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0298110-BAA6-4256-A2E5-BB66A47D2616}" type="datetimeFigureOut">
              <a:rPr lang="en-US" smtClean="0"/>
              <a:t>9/17/2019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740914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4903892-3343-4E4E-B81B-70A099359AD2}" type="datetimeFigureOut">
              <a:rPr lang="en-US" smtClean="0"/>
              <a:t>9/17/2019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637618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00232F85-D33A-46AF-9088-5A7400C1018E}" type="datetimeFigureOut">
              <a:rPr lang="en-US" smtClean="0"/>
              <a:t>9/17/2019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19923916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3EB3A624-F501-46A9-B8CA-4949E24E27C8}" type="datetimeFigureOut">
              <a:rPr lang="en-US" smtClean="0"/>
              <a:t>9/17/2019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3716955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0C4D3C1-679D-44D8-8A9C-D402CE4EF569}" type="datetimeFigureOut">
              <a:rPr lang="en-US" smtClean="0"/>
              <a:t>9/17/2019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‹Nº›</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8677214"/>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488580" y="373438"/>
            <a:ext cx="11662842" cy="1157765"/>
          </a:xfrm>
          <a:prstGeom prst="rect">
            <a:avLst/>
          </a:prstGeom>
        </p:spPr>
        <p:txBody>
          <a:bodyPr vert="horz" anchor="b">
            <a:normAutofit fontScale="92500" lnSpcReduction="10000"/>
          </a:bodyPr>
          <a:lstStyle>
            <a:defPPr>
              <a:defRPr lang="en-US"/>
            </a:defPPr>
            <a:lvl1pPr marR="0" lvl="0" indent="0" algn="ctr" defTabSz="914400" fontAlgn="auto">
              <a:lnSpc>
                <a:spcPct val="100000"/>
              </a:lnSpc>
              <a:spcBef>
                <a:spcPct val="0"/>
              </a:spcBef>
              <a:spcAft>
                <a:spcPts val="0"/>
              </a:spcAft>
              <a:buClrTx/>
              <a:buSzTx/>
              <a:buFontTx/>
              <a:buNone/>
              <a:tabLst/>
              <a:defRPr sz="2400" b="1" cap="all">
                <a:solidFill>
                  <a:schemeClr val="accent6">
                    <a:lumMod val="75000"/>
                  </a:schemeClr>
                </a:solidFill>
                <a:latin typeface="+mj-lt"/>
                <a:ea typeface="+mj-ea"/>
                <a:cs typeface="+mj-cs"/>
              </a:defRPr>
            </a:lvl1pPr>
          </a:lstStyle>
          <a:p>
            <a:r>
              <a:rPr lang="es-ES" sz="4000" dirty="0">
                <a:solidFill>
                  <a:schemeClr val="tx2">
                    <a:lumMod val="50000"/>
                  </a:schemeClr>
                </a:solidFill>
              </a:rPr>
              <a:t>Universidad autónoma del </a:t>
            </a:r>
          </a:p>
          <a:p>
            <a:r>
              <a:rPr lang="es-ES" sz="4000" dirty="0">
                <a:solidFill>
                  <a:schemeClr val="tx2">
                    <a:lumMod val="50000"/>
                  </a:schemeClr>
                </a:solidFill>
              </a:rPr>
              <a:t>estado de México </a:t>
            </a:r>
          </a:p>
        </p:txBody>
      </p:sp>
      <p:sp>
        <p:nvSpPr>
          <p:cNvPr id="5" name="2 Subtítulo"/>
          <p:cNvSpPr txBox="1">
            <a:spLocks/>
          </p:cNvSpPr>
          <p:nvPr/>
        </p:nvSpPr>
        <p:spPr>
          <a:xfrm>
            <a:off x="3882452" y="5641663"/>
            <a:ext cx="8268970" cy="685800"/>
          </a:xfrm>
          <a:prstGeom prst="rect">
            <a:avLst/>
          </a:prstGeom>
        </p:spPr>
        <p:txBody>
          <a:bodyPr vert="horz" lIns="91440" tIns="45720" rIns="91440" bIns="45720" rtlCol="0">
            <a:noAutofit/>
          </a:bodyPr>
          <a:lstStyle>
            <a:lvl1pPr marL="0" indent="0" algn="ctr" defTabSz="914400" rtl="0" eaLnBrk="1" latinLnBrk="0" hangingPunct="1">
              <a:lnSpc>
                <a:spcPct val="100000"/>
              </a:lnSpc>
              <a:spcBef>
                <a:spcPts val="0"/>
              </a:spcBef>
              <a:spcAft>
                <a:spcPts val="0"/>
              </a:spcAft>
              <a:buClr>
                <a:schemeClr val="tx2"/>
              </a:buClr>
              <a:buFont typeface="Arial" pitchFamily="34" charset="0"/>
              <a:buNone/>
              <a:defRPr sz="1600" kern="1200" spc="80" baseline="0">
                <a:solidFill>
                  <a:schemeClr val="bg2"/>
                </a:solidFill>
                <a:latin typeface="+mn-lt"/>
                <a:ea typeface="+mn-ea"/>
                <a:cs typeface="+mn-cs"/>
              </a:defRPr>
            </a:lvl1pPr>
            <a:lvl2pPr marL="4572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2pPr>
            <a:lvl3pPr marL="9144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3pPr>
            <a:lvl4pPr marL="13716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5pPr>
            <a:lvl6pPr marL="22860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8pPr>
            <a:lvl9pPr marL="3657600" indent="0" algn="ctr" defTabSz="914400" rtl="0" eaLnBrk="1" latinLnBrk="0" hangingPunct="1">
              <a:lnSpc>
                <a:spcPct val="100000"/>
              </a:lnSpc>
              <a:spcBef>
                <a:spcPts val="500"/>
              </a:spcBef>
              <a:buClr>
                <a:schemeClr val="tx2"/>
              </a:buClr>
              <a:buFont typeface="Arial" pitchFamily="34" charset="0"/>
              <a:buNone/>
              <a:defRPr sz="1600" kern="1200">
                <a:solidFill>
                  <a:schemeClr val="tx1"/>
                </a:solidFill>
                <a:latin typeface="+mn-lt"/>
                <a:ea typeface="+mn-ea"/>
                <a:cs typeface="+mn-cs"/>
              </a:defRPr>
            </a:lvl9pPr>
          </a:lstStyle>
          <a:p>
            <a:r>
              <a:rPr lang="es-ES" sz="2800" b="1" i="1" dirty="0">
                <a:solidFill>
                  <a:srgbClr val="663300"/>
                </a:solidFill>
              </a:rPr>
              <a:t>AUTOR: DRA. ADRIANA MERCEDES RUIZ REYNOSO </a:t>
            </a:r>
          </a:p>
        </p:txBody>
      </p:sp>
      <p:sp>
        <p:nvSpPr>
          <p:cNvPr id="6" name="1 Título"/>
          <p:cNvSpPr txBox="1">
            <a:spLocks/>
          </p:cNvSpPr>
          <p:nvPr/>
        </p:nvSpPr>
        <p:spPr>
          <a:xfrm>
            <a:off x="1816646" y="3506289"/>
            <a:ext cx="9188896" cy="1674521"/>
          </a:xfrm>
          <a:prstGeom prst="rect">
            <a:avLst/>
          </a:prstGeom>
        </p:spPr>
        <p:txBody>
          <a:bodyPr vert="horz" anchor="b">
            <a:noAutofit/>
          </a:bodyPr>
          <a:lstStyle/>
          <a:p>
            <a:pPr lvl="0" algn="ctr" defTabSz="914400">
              <a:spcBef>
                <a:spcPct val="0"/>
              </a:spcBef>
              <a:defRPr/>
            </a:pPr>
            <a:r>
              <a:rPr lang="es-MX" sz="2800" b="1" cap="all" dirty="0">
                <a:solidFill>
                  <a:schemeClr val="tx2">
                    <a:lumMod val="50000"/>
                  </a:schemeClr>
                </a:solidFill>
                <a:latin typeface="+mj-lt"/>
                <a:ea typeface="+mj-ea"/>
                <a:cs typeface="+mj-cs"/>
              </a:rPr>
              <a:t>HABILIDADES  Directivas  </a:t>
            </a:r>
          </a:p>
          <a:p>
            <a:pPr lvl="0" algn="ctr" defTabSz="914400">
              <a:spcBef>
                <a:spcPct val="0"/>
              </a:spcBef>
              <a:defRPr/>
            </a:pPr>
            <a:r>
              <a:rPr lang="es-MX" sz="2800" b="1" cap="all" dirty="0">
                <a:solidFill>
                  <a:schemeClr val="tx2">
                    <a:lumMod val="50000"/>
                  </a:schemeClr>
                </a:solidFill>
                <a:latin typeface="+mj-lt"/>
                <a:ea typeface="+mj-ea"/>
                <a:cs typeface="+mj-cs"/>
              </a:rPr>
              <a:t> grupo </a:t>
            </a:r>
            <a:r>
              <a:rPr lang="es-MX" sz="2800" b="1" cap="all" dirty="0" smtClean="0">
                <a:solidFill>
                  <a:schemeClr val="tx2">
                    <a:lumMod val="50000"/>
                  </a:schemeClr>
                </a:solidFill>
                <a:latin typeface="+mj-lt"/>
                <a:ea typeface="+mj-ea"/>
                <a:cs typeface="+mj-cs"/>
              </a:rPr>
              <a:t>3d</a:t>
            </a:r>
            <a:endParaRPr lang="es-MX" sz="2800" b="1" cap="all" dirty="0">
              <a:solidFill>
                <a:schemeClr val="tx2">
                  <a:lumMod val="50000"/>
                </a:schemeClr>
              </a:solidFill>
              <a:latin typeface="+mj-lt"/>
              <a:ea typeface="+mj-ea"/>
              <a:cs typeface="+mj-cs"/>
            </a:endParaRPr>
          </a:p>
          <a:p>
            <a:pPr lvl="0" algn="ctr" defTabSz="914400">
              <a:spcBef>
                <a:spcPct val="0"/>
              </a:spcBef>
              <a:defRPr/>
            </a:pPr>
            <a:endParaRPr lang="es-MX" b="1" cap="all" dirty="0">
              <a:solidFill>
                <a:schemeClr val="tx2">
                  <a:lumMod val="50000"/>
                </a:schemeClr>
              </a:solidFill>
              <a:latin typeface="+mj-lt"/>
              <a:ea typeface="+mj-ea"/>
              <a:cs typeface="+mj-cs"/>
            </a:endParaRPr>
          </a:p>
          <a:p>
            <a:pPr lvl="0" algn="ctr" defTabSz="914400">
              <a:spcBef>
                <a:spcPct val="0"/>
              </a:spcBef>
              <a:defRPr/>
            </a:pPr>
            <a:r>
              <a:rPr kumimoji="0" lang="es-ES" sz="2800" b="1" i="0" u="none" strike="noStrike" kern="1200" cap="all" spc="0" normalizeH="0" baseline="0" noProof="0" dirty="0">
                <a:ln>
                  <a:noFill/>
                </a:ln>
                <a:solidFill>
                  <a:schemeClr val="tx2">
                    <a:lumMod val="50000"/>
                  </a:schemeClr>
                </a:solidFill>
                <a:effectLst/>
                <a:uLnTx/>
                <a:uFillTx/>
                <a:latin typeface="+mj-lt"/>
                <a:ea typeface="+mj-ea"/>
                <a:cs typeface="+mj-cs"/>
              </a:rPr>
              <a:t>Fecha: </a:t>
            </a:r>
            <a:r>
              <a:rPr kumimoji="0" lang="es-ES" sz="2800" b="1" i="0" u="none" strike="noStrike" kern="1200" cap="all" spc="0" normalizeH="0" noProof="0" dirty="0">
                <a:ln>
                  <a:noFill/>
                </a:ln>
                <a:solidFill>
                  <a:schemeClr val="tx2">
                    <a:lumMod val="50000"/>
                  </a:schemeClr>
                </a:solidFill>
                <a:effectLst/>
                <a:uLnTx/>
                <a:uFillTx/>
                <a:latin typeface="+mj-lt"/>
                <a:ea typeface="+mj-ea"/>
                <a:cs typeface="+mj-cs"/>
              </a:rPr>
              <a:t> 2019a</a:t>
            </a:r>
            <a:endParaRPr kumimoji="0" lang="es-ES" sz="2800" b="1" i="0" u="none" strike="noStrike" kern="1200" cap="all" spc="0" normalizeH="0" baseline="0" noProof="0" dirty="0">
              <a:ln>
                <a:noFill/>
              </a:ln>
              <a:solidFill>
                <a:schemeClr val="tx2">
                  <a:lumMod val="50000"/>
                </a:schemeClr>
              </a:solidFill>
              <a:effectLst/>
              <a:uLnTx/>
              <a:uFillTx/>
              <a:latin typeface="+mj-lt"/>
              <a:ea typeface="+mj-ea"/>
              <a:cs typeface="+mj-cs"/>
            </a:endParaRPr>
          </a:p>
        </p:txBody>
      </p:sp>
      <p:pic>
        <p:nvPicPr>
          <p:cNvPr id="7" name="Imagen 1" descr="http://www.asisucede.com.mx/wp-content/uploads/2009/07/300px-uaemex.jpg"/>
          <p:cNvPicPr>
            <a:picLocks noChangeAspect="1" noChangeArrowheads="1"/>
          </p:cNvPicPr>
          <p:nvPr/>
        </p:nvPicPr>
        <p:blipFill>
          <a:blip r:embed="rId2" cstate="print"/>
          <a:srcRect/>
          <a:stretch>
            <a:fillRect/>
          </a:stretch>
        </p:blipFill>
        <p:spPr bwMode="auto">
          <a:xfrm>
            <a:off x="456878" y="393902"/>
            <a:ext cx="1584176" cy="1430318"/>
          </a:xfrm>
          <a:prstGeom prst="rect">
            <a:avLst/>
          </a:prstGeom>
          <a:ln w="88900" cap="sq" cmpd="thickThin">
            <a:solidFill>
              <a:srgbClr val="000000"/>
            </a:solidFill>
            <a:prstDash val="solid"/>
            <a:miter lim="800000"/>
          </a:ln>
          <a:effectLst>
            <a:innerShdw blurRad="76200">
              <a:srgbClr val="000000"/>
            </a:innerShdw>
          </a:effectLst>
        </p:spPr>
      </p:pic>
      <p:sp>
        <p:nvSpPr>
          <p:cNvPr id="8" name="1 Título"/>
          <p:cNvSpPr txBox="1">
            <a:spLocks/>
          </p:cNvSpPr>
          <p:nvPr/>
        </p:nvSpPr>
        <p:spPr>
          <a:xfrm>
            <a:off x="2041054" y="1551966"/>
            <a:ext cx="8964488" cy="685800"/>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2400" b="1" cap="all" dirty="0">
                <a:solidFill>
                  <a:schemeClr val="tx2">
                    <a:lumMod val="50000"/>
                  </a:schemeClr>
                </a:solidFill>
                <a:latin typeface="+mj-lt"/>
                <a:ea typeface="+mj-ea"/>
                <a:cs typeface="+mj-cs"/>
              </a:rPr>
              <a:t>Centro universitario uaem Valle de México </a:t>
            </a:r>
            <a:r>
              <a:rPr kumimoji="0" lang="es-ES" sz="2400" b="1" i="0" u="none" strike="noStrike" kern="1200" cap="all" spc="0" normalizeH="0" baseline="0" noProof="0" dirty="0">
                <a:ln>
                  <a:noFill/>
                </a:ln>
                <a:solidFill>
                  <a:schemeClr val="tx2">
                    <a:lumMod val="50000"/>
                  </a:schemeClr>
                </a:solidFill>
                <a:effectLst/>
                <a:uLnTx/>
                <a:uFillTx/>
                <a:latin typeface="+mj-lt"/>
                <a:ea typeface="+mj-ea"/>
                <a:cs typeface="+mj-cs"/>
              </a:rPr>
              <a:t> </a:t>
            </a:r>
          </a:p>
        </p:txBody>
      </p:sp>
      <p:sp>
        <p:nvSpPr>
          <p:cNvPr id="9" name="1 Título"/>
          <p:cNvSpPr txBox="1">
            <a:spLocks/>
          </p:cNvSpPr>
          <p:nvPr/>
        </p:nvSpPr>
        <p:spPr>
          <a:xfrm>
            <a:off x="1837757" y="2359637"/>
            <a:ext cx="8964488" cy="685800"/>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3200" cap="all" dirty="0" smtClean="0">
                <a:solidFill>
                  <a:schemeClr val="tx2">
                    <a:lumMod val="50000"/>
                  </a:schemeClr>
                </a:solidFill>
                <a:latin typeface="+mj-lt"/>
                <a:ea typeface="+mj-ea"/>
                <a:cs typeface="+mj-cs"/>
              </a:rPr>
              <a:t>Licenciatura en administración</a:t>
            </a:r>
            <a:r>
              <a:rPr kumimoji="0" lang="es-ES" sz="3200" i="0" u="none" strike="noStrike" kern="1200" cap="all" spc="0" normalizeH="0" baseline="0" noProof="0" dirty="0" smtClean="0">
                <a:ln>
                  <a:noFill/>
                </a:ln>
                <a:solidFill>
                  <a:schemeClr val="tx2">
                    <a:lumMod val="50000"/>
                  </a:schemeClr>
                </a:solidFill>
                <a:effectLst/>
                <a:uLnTx/>
                <a:uFillTx/>
                <a:latin typeface="+mj-lt"/>
                <a:ea typeface="+mj-ea"/>
                <a:cs typeface="+mj-cs"/>
              </a:rPr>
              <a:t> </a:t>
            </a:r>
            <a:endParaRPr kumimoji="0" lang="es-ES" sz="3200" i="0" u="none" strike="noStrike" kern="1200" cap="all" spc="0" normalizeH="0" baseline="0" noProof="0" dirty="0">
              <a:ln>
                <a:noFill/>
              </a:ln>
              <a:solidFill>
                <a:schemeClr val="tx2">
                  <a:lumMod val="50000"/>
                </a:schemeClr>
              </a:solidFill>
              <a:effectLst/>
              <a:uLnTx/>
              <a:uFillTx/>
              <a:latin typeface="+mj-lt"/>
              <a:ea typeface="+mj-ea"/>
              <a:cs typeface="+mj-cs"/>
            </a:endParaRPr>
          </a:p>
        </p:txBody>
      </p:sp>
      <p:sp>
        <p:nvSpPr>
          <p:cNvPr id="10" name="1 Título"/>
          <p:cNvSpPr txBox="1">
            <a:spLocks/>
          </p:cNvSpPr>
          <p:nvPr/>
        </p:nvSpPr>
        <p:spPr>
          <a:xfrm>
            <a:off x="1725553" y="3167308"/>
            <a:ext cx="8964488" cy="685800"/>
          </a:xfrm>
          <a:prstGeom prst="rect">
            <a:avLst/>
          </a:prstGeom>
        </p:spPr>
        <p:txBody>
          <a:bodyPr vert="horz"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2400" b="1" cap="all" noProof="0" dirty="0">
                <a:solidFill>
                  <a:schemeClr val="tx2">
                    <a:lumMod val="50000"/>
                  </a:schemeClr>
                </a:solidFill>
                <a:latin typeface="+mj-lt"/>
                <a:ea typeface="+mj-ea"/>
                <a:cs typeface="+mj-cs"/>
              </a:rPr>
              <a:t>UNIDAD DE APRENDIZAJE:</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2400" b="1" i="0" u="none" strike="noStrike" kern="1200" cap="all" spc="0" normalizeH="0" baseline="0" noProof="0" dirty="0">
                <a:ln>
                  <a:noFill/>
                </a:ln>
                <a:solidFill>
                  <a:schemeClr val="tx2">
                    <a:lumMod val="50000"/>
                  </a:schemeClr>
                </a:solidFill>
                <a:effectLst/>
                <a:uLnTx/>
                <a:uFillTx/>
                <a:latin typeface="+mj-lt"/>
                <a:ea typeface="+mj-ea"/>
                <a:cs typeface="+mj-cs"/>
              </a:rPr>
              <a:t> </a:t>
            </a:r>
          </a:p>
        </p:txBody>
      </p:sp>
    </p:spTree>
    <p:extLst>
      <p:ext uri="{BB962C8B-B14F-4D97-AF65-F5344CB8AC3E}">
        <p14:creationId xmlns:p14="http://schemas.microsoft.com/office/powerpoint/2010/main" val="806624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5CF477F7-8F9D-4D22-83A3-B69020FC4138}"/>
              </a:ext>
            </a:extLst>
          </p:cNvPr>
          <p:cNvSpPr>
            <a:spLocks noGrp="1"/>
          </p:cNvSpPr>
          <p:nvPr>
            <p:ph idx="1"/>
          </p:nvPr>
        </p:nvSpPr>
        <p:spPr>
          <a:xfrm>
            <a:off x="1097280" y="2068642"/>
            <a:ext cx="10058400" cy="4169783"/>
          </a:xfrm>
        </p:spPr>
        <p:txBody>
          <a:bodyPr>
            <a:normAutofit/>
          </a:bodyPr>
          <a:lstStyle/>
          <a:p>
            <a:pPr algn="just"/>
            <a:r>
              <a:rPr lang="es-ES" sz="2800" dirty="0"/>
              <a:t>proviene del término latino habilitas y hace referencia a la capacidad y disposición para algo. Según detalla el Diccionario de la Real Academia de la Lengua Española, la habilidad es cada una de las cosas que una persona ejecuta con gracia y destreza, con ingenio, disimulo y maña.</a:t>
            </a:r>
          </a:p>
        </p:txBody>
      </p:sp>
      <p:sp>
        <p:nvSpPr>
          <p:cNvPr id="4" name="Rectángulo 3">
            <a:extLst>
              <a:ext uri="{FF2B5EF4-FFF2-40B4-BE49-F238E27FC236}">
                <a16:creationId xmlns:a16="http://schemas.microsoft.com/office/drawing/2014/main" xmlns="" id="{D98085CF-58B6-4472-B603-3D2E892A1D42}"/>
              </a:ext>
            </a:extLst>
          </p:cNvPr>
          <p:cNvSpPr/>
          <p:nvPr/>
        </p:nvSpPr>
        <p:spPr>
          <a:xfrm>
            <a:off x="2158584" y="619575"/>
            <a:ext cx="6655632" cy="646331"/>
          </a:xfrm>
          <a:prstGeom prst="rect">
            <a:avLst/>
          </a:prstGeom>
        </p:spPr>
        <p:txBody>
          <a:bodyPr wrap="square">
            <a:spAutoFit/>
          </a:bodyPr>
          <a:lstStyle/>
          <a:p>
            <a:pPr algn="ctr"/>
            <a:r>
              <a:rPr lang="es-ES" sz="3600" dirty="0"/>
              <a:t>concepto de habilidad </a:t>
            </a:r>
          </a:p>
        </p:txBody>
      </p:sp>
      <p:pic>
        <p:nvPicPr>
          <p:cNvPr id="5" name="Imagen 4">
            <a:extLst>
              <a:ext uri="{FF2B5EF4-FFF2-40B4-BE49-F238E27FC236}">
                <a16:creationId xmlns:a16="http://schemas.microsoft.com/office/drawing/2014/main" xmlns="" id="{18B7AB3E-93DD-4EBA-BAA9-1075AE107034}"/>
              </a:ext>
            </a:extLst>
          </p:cNvPr>
          <p:cNvPicPr>
            <a:picLocks noChangeAspect="1"/>
          </p:cNvPicPr>
          <p:nvPr/>
        </p:nvPicPr>
        <p:blipFill>
          <a:blip r:embed="rId2"/>
          <a:stretch>
            <a:fillRect/>
          </a:stretch>
        </p:blipFill>
        <p:spPr>
          <a:xfrm>
            <a:off x="4714875" y="3968867"/>
            <a:ext cx="3769906" cy="2112956"/>
          </a:xfrm>
          <a:prstGeom prst="rect">
            <a:avLst/>
          </a:prstGeom>
        </p:spPr>
      </p:pic>
    </p:spTree>
    <p:extLst>
      <p:ext uri="{BB962C8B-B14F-4D97-AF65-F5344CB8AC3E}">
        <p14:creationId xmlns:p14="http://schemas.microsoft.com/office/powerpoint/2010/main" val="42159563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843969B5-FE3E-4150-B93F-B908A270CD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11FCBB93-2B1C-491C-903C-769C626EA3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a:extLst>
              <a:ext uri="{FF2B5EF4-FFF2-40B4-BE49-F238E27FC236}">
                <a16:creationId xmlns:a16="http://schemas.microsoft.com/office/drawing/2014/main" xmlns="" id="{C93C003C-E2D9-4BB5-935D-47A560EB73A2}"/>
              </a:ext>
            </a:extLst>
          </p:cNvPr>
          <p:cNvSpPr>
            <a:spLocks noGrp="1"/>
          </p:cNvSpPr>
          <p:nvPr>
            <p:ph type="title"/>
          </p:nvPr>
        </p:nvSpPr>
        <p:spPr>
          <a:xfrm>
            <a:off x="179882" y="516836"/>
            <a:ext cx="3397332" cy="1072122"/>
          </a:xfrm>
        </p:spPr>
        <p:txBody>
          <a:bodyPr>
            <a:normAutofit/>
          </a:bodyPr>
          <a:lstStyle/>
          <a:p>
            <a:r>
              <a:rPr lang="es-ES" sz="3600" dirty="0">
                <a:solidFill>
                  <a:srgbClr val="FFFFFF"/>
                </a:solidFill>
              </a:rPr>
              <a:t>Concepto de  directiva </a:t>
            </a:r>
          </a:p>
        </p:txBody>
      </p:sp>
      <p:sp>
        <p:nvSpPr>
          <p:cNvPr id="3" name="Marcador de contenido 2">
            <a:extLst>
              <a:ext uri="{FF2B5EF4-FFF2-40B4-BE49-F238E27FC236}">
                <a16:creationId xmlns:a16="http://schemas.microsoft.com/office/drawing/2014/main" xmlns="" id="{A1467126-C9C9-4E4C-80C0-2B407B55A7FF}"/>
              </a:ext>
            </a:extLst>
          </p:cNvPr>
          <p:cNvSpPr>
            <a:spLocks noGrp="1"/>
          </p:cNvSpPr>
          <p:nvPr>
            <p:ph idx="1"/>
          </p:nvPr>
        </p:nvSpPr>
        <p:spPr>
          <a:xfrm>
            <a:off x="492371" y="2653800"/>
            <a:ext cx="3084844" cy="3687365"/>
          </a:xfrm>
        </p:spPr>
        <p:txBody>
          <a:bodyPr>
            <a:noAutofit/>
          </a:bodyPr>
          <a:lstStyle/>
          <a:p>
            <a:pPr algn="just"/>
            <a:r>
              <a:rPr lang="es-ES" sz="2800" dirty="0">
                <a:solidFill>
                  <a:srgbClr val="FFFFFF"/>
                </a:solidFill>
              </a:rPr>
              <a:t>Es un derivado de los términos directivo y dirección. Consiste en guiar las acciones hacia el logro de los objetivos de una empresa u organización.</a:t>
            </a:r>
          </a:p>
        </p:txBody>
      </p:sp>
      <p:sp>
        <p:nvSpPr>
          <p:cNvPr id="14" name="Rectangle 13">
            <a:extLst>
              <a:ext uri="{FF2B5EF4-FFF2-40B4-BE49-F238E27FC236}">
                <a16:creationId xmlns:a16="http://schemas.microsoft.com/office/drawing/2014/main" xmlns="" id="{650464D7-9DE6-4DE1-865A-27A05DB100E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Imagen 4">
            <a:extLst>
              <a:ext uri="{FF2B5EF4-FFF2-40B4-BE49-F238E27FC236}">
                <a16:creationId xmlns:a16="http://schemas.microsoft.com/office/drawing/2014/main" xmlns="" id="{0EF1C6A8-A49B-4E9E-8915-E6EF1056443C}"/>
              </a:ext>
            </a:extLst>
          </p:cNvPr>
          <p:cNvPicPr>
            <a:picLocks noChangeAspect="1"/>
          </p:cNvPicPr>
          <p:nvPr/>
        </p:nvPicPr>
        <p:blipFill>
          <a:blip r:embed="rId2"/>
          <a:stretch>
            <a:fillRect/>
          </a:stretch>
        </p:blipFill>
        <p:spPr>
          <a:xfrm>
            <a:off x="4742017" y="735260"/>
            <a:ext cx="6798082" cy="5387479"/>
          </a:xfrm>
          <a:prstGeom prst="rect">
            <a:avLst/>
          </a:prstGeom>
        </p:spPr>
      </p:pic>
    </p:spTree>
    <p:extLst>
      <p:ext uri="{BB962C8B-B14F-4D97-AF65-F5344CB8AC3E}">
        <p14:creationId xmlns:p14="http://schemas.microsoft.com/office/powerpoint/2010/main" val="22334616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2A7C97B8-2379-40E5-A95F-FB5E61A5304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xmlns="" id="{8D578F6E-3A4F-4561-89B1-025CBB2FEDE1}"/>
              </a:ext>
            </a:extLst>
          </p:cNvPr>
          <p:cNvSpPr>
            <a:spLocks noGrp="1"/>
          </p:cNvSpPr>
          <p:nvPr>
            <p:ph type="title"/>
          </p:nvPr>
        </p:nvSpPr>
        <p:spPr>
          <a:xfrm>
            <a:off x="7859485" y="354348"/>
            <a:ext cx="3690257" cy="1112946"/>
          </a:xfrm>
        </p:spPr>
        <p:txBody>
          <a:bodyPr>
            <a:normAutofit fontScale="90000"/>
          </a:bodyPr>
          <a:lstStyle/>
          <a:p>
            <a:r>
              <a:rPr lang="es-ES" dirty="0"/>
              <a:t>habilidades directivas </a:t>
            </a:r>
          </a:p>
        </p:txBody>
      </p:sp>
      <p:pic>
        <p:nvPicPr>
          <p:cNvPr id="4" name="Imagen 3">
            <a:extLst>
              <a:ext uri="{FF2B5EF4-FFF2-40B4-BE49-F238E27FC236}">
                <a16:creationId xmlns:a16="http://schemas.microsoft.com/office/drawing/2014/main" xmlns="" id="{9B4D7E88-738B-4491-A249-BC3F48636FD5}"/>
              </a:ext>
            </a:extLst>
          </p:cNvPr>
          <p:cNvPicPr>
            <a:picLocks noChangeAspect="1"/>
          </p:cNvPicPr>
          <p:nvPr/>
        </p:nvPicPr>
        <p:blipFill>
          <a:blip r:embed="rId2"/>
          <a:stretch>
            <a:fillRect/>
          </a:stretch>
        </p:blipFill>
        <p:spPr>
          <a:xfrm>
            <a:off x="634000" y="1047870"/>
            <a:ext cx="6491788" cy="4498827"/>
          </a:xfrm>
          <a:prstGeom prst="rect">
            <a:avLst/>
          </a:prstGeom>
        </p:spPr>
      </p:pic>
      <p:cxnSp>
        <p:nvCxnSpPr>
          <p:cNvPr id="11" name="Straight Connector 10">
            <a:extLst>
              <a:ext uri="{FF2B5EF4-FFF2-40B4-BE49-F238E27FC236}">
                <a16:creationId xmlns:a16="http://schemas.microsoft.com/office/drawing/2014/main" xmlns="" id="{AC29A6B1-EC94-4744-BE48-B764337E95B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7892143" y="2085703"/>
            <a:ext cx="3566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xmlns="" id="{C3627C54-C83C-406C-93A4-FA9FE74189E7}"/>
              </a:ext>
            </a:extLst>
          </p:cNvPr>
          <p:cNvSpPr>
            <a:spLocks noGrp="1"/>
          </p:cNvSpPr>
          <p:nvPr>
            <p:ph idx="1"/>
          </p:nvPr>
        </p:nvSpPr>
        <p:spPr>
          <a:xfrm>
            <a:off x="7859485" y="2085704"/>
            <a:ext cx="3690257" cy="3968012"/>
          </a:xfrm>
        </p:spPr>
        <p:txBody>
          <a:bodyPr>
            <a:noAutofit/>
          </a:bodyPr>
          <a:lstStyle/>
          <a:p>
            <a:pPr algn="just"/>
            <a:r>
              <a:rPr lang="es-ES" sz="2400" dirty="0"/>
              <a:t>son aquellas habilidades necesarias  para  manejar la propia vida, así como las relaciones con otros. Es el arte de supervisar y dirigir personal para el logro y cumplimiento de los objetivos de una organización. Estas habilidades implican un buen manejo de las relaciones sociales y de la comunicación.</a:t>
            </a:r>
          </a:p>
        </p:txBody>
      </p:sp>
      <p:sp>
        <p:nvSpPr>
          <p:cNvPr id="13" name="Rectangle 12">
            <a:extLst>
              <a:ext uri="{FF2B5EF4-FFF2-40B4-BE49-F238E27FC236}">
                <a16:creationId xmlns:a16="http://schemas.microsoft.com/office/drawing/2014/main" xmlns="" id="{863FF3CE-53DE-41A6-A8DF-EE8A85EDCF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a16="http://schemas.microsoft.com/office/drawing/2014/main" xmlns="" id="{B0F0D992-B6E9-451D-A97E-B81C761D08D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25113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2FA18C4-0DA1-4739-8340-9F8768F084F1}"/>
              </a:ext>
            </a:extLst>
          </p:cNvPr>
          <p:cNvSpPr>
            <a:spLocks noGrp="1"/>
          </p:cNvSpPr>
          <p:nvPr>
            <p:ph type="title"/>
          </p:nvPr>
        </p:nvSpPr>
        <p:spPr>
          <a:xfrm>
            <a:off x="1097280" y="286603"/>
            <a:ext cx="10058400" cy="1450757"/>
          </a:xfrm>
        </p:spPr>
        <p:txBody>
          <a:bodyPr>
            <a:normAutofit/>
          </a:bodyPr>
          <a:lstStyle/>
          <a:p>
            <a:r>
              <a:rPr lang="es-ES" dirty="0"/>
              <a:t> </a:t>
            </a:r>
            <a:r>
              <a:rPr lang="es-ES"/>
              <a:t>IMPORTANCIA DE LOS DIRECTIVOS COMPETENTES</a:t>
            </a:r>
          </a:p>
        </p:txBody>
      </p:sp>
      <p:sp>
        <p:nvSpPr>
          <p:cNvPr id="3" name="Marcador de contenido 2">
            <a:extLst>
              <a:ext uri="{FF2B5EF4-FFF2-40B4-BE49-F238E27FC236}">
                <a16:creationId xmlns:a16="http://schemas.microsoft.com/office/drawing/2014/main" xmlns="" id="{DB6C425E-CEB4-41BD-9AB6-D1E00CA4AE9B}"/>
              </a:ext>
            </a:extLst>
          </p:cNvPr>
          <p:cNvSpPr>
            <a:spLocks noGrp="1"/>
          </p:cNvSpPr>
          <p:nvPr>
            <p:ph idx="1"/>
          </p:nvPr>
        </p:nvSpPr>
        <p:spPr>
          <a:xfrm>
            <a:off x="1097279" y="1845734"/>
            <a:ext cx="6454987" cy="4023360"/>
          </a:xfrm>
        </p:spPr>
        <p:txBody>
          <a:bodyPr>
            <a:noAutofit/>
          </a:bodyPr>
          <a:lstStyle/>
          <a:p>
            <a:pPr algn="just"/>
            <a:r>
              <a:rPr lang="es-ES" sz="3200" dirty="0"/>
              <a:t>Las organizaciones de hoy requieren de directivos altamente competitivos, buenos estrategas, innovadores, proactivos, participativos, verdaderos coaching, que sepan manejar adecuadamente sus recursos, un humano que debe estar altamente integrados con los colaboradores superiores e inferiores.</a:t>
            </a:r>
          </a:p>
        </p:txBody>
      </p:sp>
      <p:pic>
        <p:nvPicPr>
          <p:cNvPr id="4" name="Imagen 3">
            <a:extLst>
              <a:ext uri="{FF2B5EF4-FFF2-40B4-BE49-F238E27FC236}">
                <a16:creationId xmlns:a16="http://schemas.microsoft.com/office/drawing/2014/main" xmlns="" id="{D68CD1F4-A426-4C23-873D-05FC6F61D454}"/>
              </a:ext>
            </a:extLst>
          </p:cNvPr>
          <p:cNvPicPr>
            <a:picLocks noChangeAspect="1"/>
          </p:cNvPicPr>
          <p:nvPr/>
        </p:nvPicPr>
        <p:blipFill>
          <a:blip r:embed="rId2"/>
          <a:stretch>
            <a:fillRect/>
          </a:stretch>
        </p:blipFill>
        <p:spPr>
          <a:xfrm>
            <a:off x="8020570" y="2609400"/>
            <a:ext cx="3135109" cy="2084847"/>
          </a:xfrm>
          <a:prstGeom prst="rect">
            <a:avLst/>
          </a:prstGeom>
        </p:spPr>
      </p:pic>
    </p:spTree>
    <p:extLst>
      <p:ext uri="{BB962C8B-B14F-4D97-AF65-F5344CB8AC3E}">
        <p14:creationId xmlns:p14="http://schemas.microsoft.com/office/powerpoint/2010/main" val="15378545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xmlns="" id="{1D1D1210-3BD3-4C6E-AD1B-07BFB5ABDD5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Rectangle 28">
            <a:extLst>
              <a:ext uri="{FF2B5EF4-FFF2-40B4-BE49-F238E27FC236}">
                <a16:creationId xmlns:a16="http://schemas.microsoft.com/office/drawing/2014/main" xmlns="" id="{E4947F56-9DBB-4FF9-ABF2-5B7B3C7B5FC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1" name="Straight Connector 30">
            <a:extLst>
              <a:ext uri="{FF2B5EF4-FFF2-40B4-BE49-F238E27FC236}">
                <a16:creationId xmlns:a16="http://schemas.microsoft.com/office/drawing/2014/main" xmlns="" id="{B6E21A4B-9996-44C9-AE8B-9B156A6CDFB6}"/>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33" name="Rectangle 32">
            <a:extLst>
              <a:ext uri="{FF2B5EF4-FFF2-40B4-BE49-F238E27FC236}">
                <a16:creationId xmlns:a16="http://schemas.microsoft.com/office/drawing/2014/main" xmlns="" id="{CAA95A4F-6851-483E-8C86-31AA85F753B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xmlns="" id="{2A99118D-B518-4D22-AA34-096C8D9EB920}"/>
              </a:ext>
            </a:extLst>
          </p:cNvPr>
          <p:cNvSpPr>
            <a:spLocks noGrp="1"/>
          </p:cNvSpPr>
          <p:nvPr>
            <p:ph type="title"/>
          </p:nvPr>
        </p:nvSpPr>
        <p:spPr>
          <a:xfrm>
            <a:off x="8180214" y="523684"/>
            <a:ext cx="3401961" cy="3817240"/>
          </a:xfrm>
        </p:spPr>
        <p:txBody>
          <a:bodyPr vert="horz" lIns="91440" tIns="45720" rIns="91440" bIns="45720" rtlCol="0" anchor="b">
            <a:normAutofit/>
          </a:bodyPr>
          <a:lstStyle/>
          <a:p>
            <a:pPr algn="ctr"/>
            <a:r>
              <a:rPr lang="en-US" sz="4100" dirty="0">
                <a:solidFill>
                  <a:schemeClr val="tx1">
                    <a:lumMod val="85000"/>
                    <a:lumOff val="15000"/>
                  </a:schemeClr>
                </a:solidFill>
              </a:rPr>
              <a:t>CLASIFICACIÓN DE LAS HABILIDADES DIRECTIVAS</a:t>
            </a:r>
          </a:p>
        </p:txBody>
      </p:sp>
      <p:pic>
        <p:nvPicPr>
          <p:cNvPr id="7" name="Marcador de contenido 6">
            <a:extLst>
              <a:ext uri="{FF2B5EF4-FFF2-40B4-BE49-F238E27FC236}">
                <a16:creationId xmlns:a16="http://schemas.microsoft.com/office/drawing/2014/main" xmlns="" id="{1B70456A-9DC9-4F63-9FEE-A9FB398F6AAC}"/>
              </a:ext>
            </a:extLst>
          </p:cNvPr>
          <p:cNvPicPr>
            <a:picLocks noGrp="1" noChangeAspect="1"/>
          </p:cNvPicPr>
          <p:nvPr>
            <p:ph idx="1"/>
          </p:nvPr>
        </p:nvPicPr>
        <p:blipFill>
          <a:blip r:embed="rId2"/>
          <a:stretch>
            <a:fillRect/>
          </a:stretch>
        </p:blipFill>
        <p:spPr>
          <a:xfrm>
            <a:off x="212651" y="148856"/>
            <a:ext cx="7098833" cy="6054966"/>
          </a:xfrm>
          <a:prstGeom prst="rect">
            <a:avLst/>
          </a:prstGeom>
        </p:spPr>
      </p:pic>
      <p:cxnSp>
        <p:nvCxnSpPr>
          <p:cNvPr id="35" name="Straight Connector 34">
            <a:extLst>
              <a:ext uri="{FF2B5EF4-FFF2-40B4-BE49-F238E27FC236}">
                <a16:creationId xmlns:a16="http://schemas.microsoft.com/office/drawing/2014/main" xmlns="" id="{8E67B80F-DC96-4AB3-BCAC-07B698F6F682}"/>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8209305" y="4343400"/>
            <a:ext cx="32004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xmlns="" id="{D102C23A-5B68-4151-A35E-69055BD516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9" name="Rectangle 38">
            <a:extLst>
              <a:ext uri="{FF2B5EF4-FFF2-40B4-BE49-F238E27FC236}">
                <a16:creationId xmlns:a16="http://schemas.microsoft.com/office/drawing/2014/main" xmlns="" id="{F16C535E-8900-4C12-9B34-681C17AD54C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067514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E0B0E7C-32D2-465A-8D1F-E992D841CED8}"/>
              </a:ext>
            </a:extLst>
          </p:cNvPr>
          <p:cNvSpPr>
            <a:spLocks noGrp="1"/>
          </p:cNvSpPr>
          <p:nvPr>
            <p:ph type="title"/>
          </p:nvPr>
        </p:nvSpPr>
        <p:spPr>
          <a:xfrm>
            <a:off x="1097280" y="286603"/>
            <a:ext cx="10058400" cy="1317345"/>
          </a:xfrm>
        </p:spPr>
        <p:txBody>
          <a:bodyPr>
            <a:normAutofit/>
          </a:bodyPr>
          <a:lstStyle/>
          <a:p>
            <a:pPr algn="ctr"/>
            <a:r>
              <a:rPr lang="es-ES" sz="3600" dirty="0"/>
              <a:t>Otra clasificación de habilidades directivas y sus alcances</a:t>
            </a:r>
          </a:p>
        </p:txBody>
      </p:sp>
      <p:pic>
        <p:nvPicPr>
          <p:cNvPr id="4" name="Imagen 3">
            <a:extLst>
              <a:ext uri="{FF2B5EF4-FFF2-40B4-BE49-F238E27FC236}">
                <a16:creationId xmlns:a16="http://schemas.microsoft.com/office/drawing/2014/main" xmlns="" id="{59E57999-027F-455B-85AD-1644D2898D97}"/>
              </a:ext>
            </a:extLst>
          </p:cNvPr>
          <p:cNvPicPr>
            <a:picLocks noChangeAspect="1"/>
          </p:cNvPicPr>
          <p:nvPr/>
        </p:nvPicPr>
        <p:blipFill rotWithShape="1">
          <a:blip r:embed="rId2"/>
          <a:srcRect l="3400" r="7435" b="2"/>
          <a:stretch/>
        </p:blipFill>
        <p:spPr>
          <a:xfrm>
            <a:off x="1076432" y="1916318"/>
            <a:ext cx="3094997" cy="3471012"/>
          </a:xfrm>
          <a:prstGeom prst="rect">
            <a:avLst/>
          </a:prstGeom>
        </p:spPr>
      </p:pic>
      <p:sp>
        <p:nvSpPr>
          <p:cNvPr id="3" name="Marcador de contenido 2">
            <a:extLst>
              <a:ext uri="{FF2B5EF4-FFF2-40B4-BE49-F238E27FC236}">
                <a16:creationId xmlns:a16="http://schemas.microsoft.com/office/drawing/2014/main" xmlns="" id="{7FC0655F-34CE-49EA-96C8-B7D5068B24C1}"/>
              </a:ext>
            </a:extLst>
          </p:cNvPr>
          <p:cNvSpPr>
            <a:spLocks noGrp="1"/>
          </p:cNvSpPr>
          <p:nvPr>
            <p:ph idx="1"/>
          </p:nvPr>
        </p:nvSpPr>
        <p:spPr>
          <a:xfrm>
            <a:off x="4639733" y="1845734"/>
            <a:ext cx="6515947" cy="4023360"/>
          </a:xfrm>
        </p:spPr>
        <p:txBody>
          <a:bodyPr>
            <a:normAutofit/>
          </a:bodyPr>
          <a:lstStyle/>
          <a:p>
            <a:pPr>
              <a:spcAft>
                <a:spcPts val="0"/>
              </a:spcAft>
            </a:pPr>
            <a:r>
              <a:rPr lang="es-ES" b="1" dirty="0">
                <a:latin typeface="Arial" panose="020B0604020202020204" pitchFamily="34" charset="0"/>
              </a:rPr>
              <a:t>Administrativas</a:t>
            </a:r>
            <a:endParaRPr lang="es-ES" dirty="0">
              <a:latin typeface="Arial" panose="020B0604020202020204" pitchFamily="34" charset="0"/>
            </a:endParaRPr>
          </a:p>
          <a:p>
            <a:pPr marL="342900" lvl="0" indent="-342900">
              <a:spcBef>
                <a:spcPts val="0"/>
              </a:spcBef>
              <a:spcAft>
                <a:spcPts val="0"/>
              </a:spcAft>
            </a:pPr>
            <a:r>
              <a:rPr lang="es-ES" dirty="0">
                <a:latin typeface="Symbol" panose="05050102010706020507" pitchFamily="18" charset="2"/>
                <a:ea typeface="Symbol" panose="05050102010706020507" pitchFamily="18" charset="2"/>
                <a:cs typeface="Symbol" panose="05050102010706020507" pitchFamily="18" charset="2"/>
              </a:rPr>
              <a:t>·</a:t>
            </a:r>
            <a:r>
              <a:rPr lang="es-ES" dirty="0">
                <a:latin typeface="Times New Roman" panose="02020603050405020304" pitchFamily="18" charset="0"/>
                <a:ea typeface="Symbol" panose="05050102010706020507" pitchFamily="18" charset="2"/>
                <a:cs typeface="Symbol" panose="05050102010706020507" pitchFamily="18" charset="2"/>
              </a:rPr>
              <a:t>         </a:t>
            </a:r>
            <a:r>
              <a:rPr lang="es-ES" dirty="0">
                <a:latin typeface="Arial" panose="020B0604020202020204" pitchFamily="34" charset="0"/>
              </a:rPr>
              <a:t>Toma de decisiones oportunas y congruentes</a:t>
            </a:r>
          </a:p>
          <a:p>
            <a:pPr marL="342900" lvl="0" indent="-342900">
              <a:spcBef>
                <a:spcPts val="0"/>
              </a:spcBef>
              <a:spcAft>
                <a:spcPts val="0"/>
              </a:spcAft>
            </a:pPr>
            <a:r>
              <a:rPr lang="es-ES" dirty="0">
                <a:latin typeface="Symbol" panose="05050102010706020507" pitchFamily="18" charset="2"/>
                <a:ea typeface="Symbol" panose="05050102010706020507" pitchFamily="18" charset="2"/>
                <a:cs typeface="Symbol" panose="05050102010706020507" pitchFamily="18" charset="2"/>
              </a:rPr>
              <a:t>·</a:t>
            </a:r>
            <a:r>
              <a:rPr lang="es-ES" dirty="0">
                <a:latin typeface="Times New Roman" panose="02020603050405020304" pitchFamily="18" charset="0"/>
                <a:ea typeface="Symbol" panose="05050102010706020507" pitchFamily="18" charset="2"/>
                <a:cs typeface="Symbol" panose="05050102010706020507" pitchFamily="18" charset="2"/>
              </a:rPr>
              <a:t>         </a:t>
            </a:r>
            <a:r>
              <a:rPr lang="es-ES" dirty="0">
                <a:latin typeface="Arial" panose="020B0604020202020204" pitchFamily="34" charset="0"/>
              </a:rPr>
              <a:t>Crear y desarrollar organizaciones</a:t>
            </a:r>
          </a:p>
          <a:p>
            <a:pPr marL="342900" lvl="0" indent="-342900">
              <a:spcBef>
                <a:spcPts val="0"/>
              </a:spcBef>
              <a:spcAft>
                <a:spcPts val="0"/>
              </a:spcAft>
            </a:pPr>
            <a:r>
              <a:rPr lang="es-ES" dirty="0">
                <a:latin typeface="Symbol" panose="05050102010706020507" pitchFamily="18" charset="2"/>
                <a:ea typeface="Symbol" panose="05050102010706020507" pitchFamily="18" charset="2"/>
                <a:cs typeface="Symbol" panose="05050102010706020507" pitchFamily="18" charset="2"/>
              </a:rPr>
              <a:t>·</a:t>
            </a:r>
            <a:r>
              <a:rPr lang="es-ES" dirty="0">
                <a:latin typeface="Times New Roman" panose="02020603050405020304" pitchFamily="18" charset="0"/>
                <a:ea typeface="Symbol" panose="05050102010706020507" pitchFamily="18" charset="2"/>
                <a:cs typeface="Symbol" panose="05050102010706020507" pitchFamily="18" charset="2"/>
              </a:rPr>
              <a:t>         </a:t>
            </a:r>
            <a:r>
              <a:rPr lang="es-ES" dirty="0">
                <a:latin typeface="Arial" panose="020B0604020202020204" pitchFamily="34" charset="0"/>
              </a:rPr>
              <a:t>Planear, organizar y dirigir el trabajo hacía resultados positivos</a:t>
            </a:r>
          </a:p>
          <a:p>
            <a:pPr marL="342900" lvl="0" indent="-342900">
              <a:spcBef>
                <a:spcPts val="0"/>
              </a:spcBef>
              <a:spcAft>
                <a:spcPts val="0"/>
              </a:spcAft>
            </a:pPr>
            <a:r>
              <a:rPr lang="es-ES" dirty="0">
                <a:latin typeface="Symbol" panose="05050102010706020507" pitchFamily="18" charset="2"/>
                <a:ea typeface="Symbol" panose="05050102010706020507" pitchFamily="18" charset="2"/>
                <a:cs typeface="Symbol" panose="05050102010706020507" pitchFamily="18" charset="2"/>
              </a:rPr>
              <a:t>·</a:t>
            </a:r>
            <a:r>
              <a:rPr lang="es-ES" dirty="0">
                <a:latin typeface="Times New Roman" panose="02020603050405020304" pitchFamily="18" charset="0"/>
                <a:ea typeface="Symbol" panose="05050102010706020507" pitchFamily="18" charset="2"/>
                <a:cs typeface="Symbol" panose="05050102010706020507" pitchFamily="18" charset="2"/>
              </a:rPr>
              <a:t>         </a:t>
            </a:r>
            <a:r>
              <a:rPr lang="es-ES" dirty="0">
                <a:latin typeface="Arial" panose="020B0604020202020204" pitchFamily="34" charset="0"/>
              </a:rPr>
              <a:t>Emplear la informática, para realizar sus funciones y diseñar sistemas novedosos y productivos de información</a:t>
            </a:r>
          </a:p>
          <a:p>
            <a:pPr marL="342900" lvl="0" indent="-342900">
              <a:spcBef>
                <a:spcPts val="0"/>
              </a:spcBef>
              <a:spcAft>
                <a:spcPts val="0"/>
              </a:spcAft>
            </a:pPr>
            <a:r>
              <a:rPr lang="es-ES" dirty="0">
                <a:latin typeface="Symbol" panose="05050102010706020507" pitchFamily="18" charset="2"/>
                <a:ea typeface="Symbol" panose="05050102010706020507" pitchFamily="18" charset="2"/>
                <a:cs typeface="Symbol" panose="05050102010706020507" pitchFamily="18" charset="2"/>
              </a:rPr>
              <a:t>·</a:t>
            </a:r>
            <a:r>
              <a:rPr lang="es-ES" dirty="0">
                <a:latin typeface="Times New Roman" panose="02020603050405020304" pitchFamily="18" charset="0"/>
                <a:ea typeface="Symbol" panose="05050102010706020507" pitchFamily="18" charset="2"/>
                <a:cs typeface="Symbol" panose="05050102010706020507" pitchFamily="18" charset="2"/>
              </a:rPr>
              <a:t>         </a:t>
            </a:r>
            <a:r>
              <a:rPr lang="es-ES" dirty="0">
                <a:latin typeface="Arial" panose="020B0604020202020204" pitchFamily="34" charset="0"/>
              </a:rPr>
              <a:t>Aplicar la creatividad y un criterio amplio, en la práctica de todos los conocimientos adquiridos</a:t>
            </a:r>
          </a:p>
          <a:p>
            <a:pPr marL="342900" lvl="0" indent="-342900">
              <a:spcBef>
                <a:spcPts val="0"/>
              </a:spcBef>
              <a:spcAft>
                <a:spcPts val="0"/>
              </a:spcAft>
            </a:pPr>
            <a:r>
              <a:rPr lang="es-ES" dirty="0">
                <a:latin typeface="Symbol" panose="05050102010706020507" pitchFamily="18" charset="2"/>
                <a:ea typeface="Symbol" panose="05050102010706020507" pitchFamily="18" charset="2"/>
                <a:cs typeface="Symbol" panose="05050102010706020507" pitchFamily="18" charset="2"/>
              </a:rPr>
              <a:t>·</a:t>
            </a:r>
            <a:r>
              <a:rPr lang="es-ES" dirty="0">
                <a:latin typeface="Times New Roman" panose="02020603050405020304" pitchFamily="18" charset="0"/>
                <a:ea typeface="Symbol" panose="05050102010706020507" pitchFamily="18" charset="2"/>
                <a:cs typeface="Symbol" panose="05050102010706020507" pitchFamily="18" charset="2"/>
              </a:rPr>
              <a:t>         </a:t>
            </a:r>
            <a:r>
              <a:rPr lang="es-ES" dirty="0">
                <a:latin typeface="Arial" panose="020B0604020202020204" pitchFamily="34" charset="0"/>
              </a:rPr>
              <a:t>Ejercer y delegar la autoridad con firmeza y seguridad</a:t>
            </a:r>
          </a:p>
          <a:p>
            <a:pPr marL="342900" lvl="0" indent="-342900">
              <a:spcBef>
                <a:spcPts val="0"/>
              </a:spcBef>
              <a:spcAft>
                <a:spcPts val="0"/>
              </a:spcAft>
            </a:pPr>
            <a:r>
              <a:rPr lang="es-ES" dirty="0">
                <a:latin typeface="Symbol" panose="05050102010706020507" pitchFamily="18" charset="2"/>
                <a:ea typeface="Symbol" panose="05050102010706020507" pitchFamily="18" charset="2"/>
                <a:cs typeface="Symbol" panose="05050102010706020507" pitchFamily="18" charset="2"/>
              </a:rPr>
              <a:t>·</a:t>
            </a:r>
            <a:r>
              <a:rPr lang="es-ES" dirty="0">
                <a:latin typeface="Times New Roman" panose="02020603050405020304" pitchFamily="18" charset="0"/>
                <a:ea typeface="Symbol" panose="05050102010706020507" pitchFamily="18" charset="2"/>
                <a:cs typeface="Symbol" panose="05050102010706020507" pitchFamily="18" charset="2"/>
              </a:rPr>
              <a:t>         </a:t>
            </a:r>
            <a:r>
              <a:rPr lang="es-ES" dirty="0">
                <a:latin typeface="Arial" panose="020B0604020202020204" pitchFamily="34" charset="0"/>
              </a:rPr>
              <a:t>Diagnosticar y evidenciar desviaciones administrativas de naturaleza preventiva y correctiva</a:t>
            </a:r>
          </a:p>
          <a:p>
            <a:endParaRPr lang="es-ES" dirty="0"/>
          </a:p>
        </p:txBody>
      </p:sp>
    </p:spTree>
    <p:extLst>
      <p:ext uri="{BB962C8B-B14F-4D97-AF65-F5344CB8AC3E}">
        <p14:creationId xmlns:p14="http://schemas.microsoft.com/office/powerpoint/2010/main" val="1617396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2809FE7D-A2ED-4FAD-9954-FD401E1A672A}"/>
              </a:ext>
            </a:extLst>
          </p:cNvPr>
          <p:cNvSpPr>
            <a:spLocks noGrp="1"/>
          </p:cNvSpPr>
          <p:nvPr>
            <p:ph idx="1"/>
          </p:nvPr>
        </p:nvSpPr>
        <p:spPr>
          <a:xfrm>
            <a:off x="1097279" y="1845734"/>
            <a:ext cx="6454987" cy="4023360"/>
          </a:xfrm>
        </p:spPr>
        <p:txBody>
          <a:bodyPr>
            <a:normAutofit/>
          </a:bodyPr>
          <a:lstStyle/>
          <a:p>
            <a:pPr>
              <a:spcAft>
                <a:spcPts val="0"/>
              </a:spcAft>
            </a:pPr>
            <a:r>
              <a:rPr lang="es-ES" b="1">
                <a:latin typeface="Arial" panose="020B0604020202020204" pitchFamily="34" charset="0"/>
              </a:rPr>
              <a:t>Interpersonales</a:t>
            </a:r>
          </a:p>
          <a:p>
            <a:pPr>
              <a:spcAft>
                <a:spcPts val="0"/>
              </a:spcAft>
            </a:pPr>
            <a:endParaRPr lang="es-ES">
              <a:latin typeface="Arial" panose="020B0604020202020204" pitchFamily="34" charset="0"/>
            </a:endParaRPr>
          </a:p>
          <a:p>
            <a:pPr marL="342900" lvl="0" indent="-342900">
              <a:spcBef>
                <a:spcPts val="0"/>
              </a:spcBef>
              <a:spcAft>
                <a:spcPts val="0"/>
              </a:spcAft>
            </a:pPr>
            <a:r>
              <a:rPr lang="es-ES">
                <a:latin typeface="Symbol" panose="05050102010706020507" pitchFamily="18" charset="2"/>
                <a:ea typeface="Symbol" panose="05050102010706020507" pitchFamily="18" charset="2"/>
                <a:cs typeface="Symbol" panose="05050102010706020507" pitchFamily="18" charset="2"/>
              </a:rPr>
              <a:t>·</a:t>
            </a:r>
            <a:r>
              <a:rPr lang="es-ES">
                <a:latin typeface="Times New Roman" panose="02020603050405020304" pitchFamily="18" charset="0"/>
                <a:ea typeface="Symbol" panose="05050102010706020507" pitchFamily="18" charset="2"/>
                <a:cs typeface="Symbol" panose="05050102010706020507" pitchFamily="18" charset="2"/>
              </a:rPr>
              <a:t>         </a:t>
            </a:r>
            <a:r>
              <a:rPr lang="es-ES">
                <a:latin typeface="Arial" panose="020B0604020202020204" pitchFamily="34" charset="0"/>
              </a:rPr>
              <a:t>Liderar equipos de trabajo</a:t>
            </a:r>
          </a:p>
          <a:p>
            <a:pPr marL="342900" lvl="0" indent="-342900">
              <a:spcBef>
                <a:spcPts val="0"/>
              </a:spcBef>
              <a:spcAft>
                <a:spcPts val="0"/>
              </a:spcAft>
            </a:pPr>
            <a:r>
              <a:rPr lang="es-ES">
                <a:latin typeface="Symbol" panose="05050102010706020507" pitchFamily="18" charset="2"/>
                <a:ea typeface="Symbol" panose="05050102010706020507" pitchFamily="18" charset="2"/>
                <a:cs typeface="Symbol" panose="05050102010706020507" pitchFamily="18" charset="2"/>
              </a:rPr>
              <a:t>·</a:t>
            </a:r>
            <a:r>
              <a:rPr lang="es-ES">
                <a:latin typeface="Times New Roman" panose="02020603050405020304" pitchFamily="18" charset="0"/>
                <a:ea typeface="Symbol" panose="05050102010706020507" pitchFamily="18" charset="2"/>
                <a:cs typeface="Symbol" panose="05050102010706020507" pitchFamily="18" charset="2"/>
              </a:rPr>
              <a:t>         </a:t>
            </a:r>
            <a:r>
              <a:rPr lang="es-ES">
                <a:latin typeface="Arial" panose="020B0604020202020204" pitchFamily="34" charset="0"/>
              </a:rPr>
              <a:t>Negociar</a:t>
            </a:r>
          </a:p>
          <a:p>
            <a:pPr marL="342900" lvl="0" indent="-342900">
              <a:spcBef>
                <a:spcPts val="0"/>
              </a:spcBef>
              <a:spcAft>
                <a:spcPts val="0"/>
              </a:spcAft>
            </a:pPr>
            <a:r>
              <a:rPr lang="es-ES">
                <a:latin typeface="Symbol" panose="05050102010706020507" pitchFamily="18" charset="2"/>
                <a:ea typeface="Symbol" panose="05050102010706020507" pitchFamily="18" charset="2"/>
                <a:cs typeface="Symbol" panose="05050102010706020507" pitchFamily="18" charset="2"/>
              </a:rPr>
              <a:t>·</a:t>
            </a:r>
            <a:r>
              <a:rPr lang="es-ES">
                <a:latin typeface="Times New Roman" panose="02020603050405020304" pitchFamily="18" charset="0"/>
                <a:ea typeface="Symbol" panose="05050102010706020507" pitchFamily="18" charset="2"/>
                <a:cs typeface="Symbol" panose="05050102010706020507" pitchFamily="18" charset="2"/>
              </a:rPr>
              <a:t>         </a:t>
            </a:r>
            <a:r>
              <a:rPr lang="es-ES">
                <a:latin typeface="Arial" panose="020B0604020202020204" pitchFamily="34" charset="0"/>
              </a:rPr>
              <a:t>Trabajar en equipos multidisciplinarios</a:t>
            </a:r>
          </a:p>
          <a:p>
            <a:pPr marL="342900" lvl="0" indent="-342900">
              <a:spcBef>
                <a:spcPts val="0"/>
              </a:spcBef>
              <a:spcAft>
                <a:spcPts val="0"/>
              </a:spcAft>
            </a:pPr>
            <a:r>
              <a:rPr lang="es-ES">
                <a:latin typeface="Symbol" panose="05050102010706020507" pitchFamily="18" charset="2"/>
                <a:ea typeface="Symbol" panose="05050102010706020507" pitchFamily="18" charset="2"/>
                <a:cs typeface="Symbol" panose="05050102010706020507" pitchFamily="18" charset="2"/>
              </a:rPr>
              <a:t>·</a:t>
            </a:r>
            <a:r>
              <a:rPr lang="es-ES">
                <a:latin typeface="Times New Roman" panose="02020603050405020304" pitchFamily="18" charset="0"/>
                <a:ea typeface="Symbol" panose="05050102010706020507" pitchFamily="18" charset="2"/>
                <a:cs typeface="Symbol" panose="05050102010706020507" pitchFamily="18" charset="2"/>
              </a:rPr>
              <a:t>         </a:t>
            </a:r>
            <a:r>
              <a:rPr lang="es-ES">
                <a:latin typeface="Arial" panose="020B0604020202020204" pitchFamily="34" charset="0"/>
              </a:rPr>
              <a:t>Innovar el clima organizacional y a las nuevas generaciones</a:t>
            </a:r>
          </a:p>
          <a:p>
            <a:pPr marL="342900" lvl="0" indent="-342900">
              <a:spcBef>
                <a:spcPts val="0"/>
              </a:spcBef>
              <a:spcAft>
                <a:spcPts val="0"/>
              </a:spcAft>
            </a:pPr>
            <a:r>
              <a:rPr lang="es-ES">
                <a:latin typeface="Symbol" panose="05050102010706020507" pitchFamily="18" charset="2"/>
                <a:ea typeface="Symbol" panose="05050102010706020507" pitchFamily="18" charset="2"/>
                <a:cs typeface="Symbol" panose="05050102010706020507" pitchFamily="18" charset="2"/>
              </a:rPr>
              <a:t>·</a:t>
            </a:r>
            <a:r>
              <a:rPr lang="es-ES">
                <a:latin typeface="Times New Roman" panose="02020603050405020304" pitchFamily="18" charset="0"/>
                <a:ea typeface="Symbol" panose="05050102010706020507" pitchFamily="18" charset="2"/>
                <a:cs typeface="Symbol" panose="05050102010706020507" pitchFamily="18" charset="2"/>
              </a:rPr>
              <a:t>         </a:t>
            </a:r>
            <a:r>
              <a:rPr lang="es-ES">
                <a:latin typeface="Arial" panose="020B0604020202020204" pitchFamily="34" charset="0"/>
              </a:rPr>
              <a:t>Promover el cambio y el desarrollo organizacional social</a:t>
            </a:r>
          </a:p>
          <a:p>
            <a:pPr marL="342900" lvl="0" indent="-342900">
              <a:spcBef>
                <a:spcPts val="0"/>
              </a:spcBef>
              <a:spcAft>
                <a:spcPts val="0"/>
              </a:spcAft>
            </a:pPr>
            <a:r>
              <a:rPr lang="es-ES">
                <a:latin typeface="Symbol" panose="05050102010706020507" pitchFamily="18" charset="2"/>
                <a:ea typeface="Symbol" panose="05050102010706020507" pitchFamily="18" charset="2"/>
                <a:cs typeface="Symbol" panose="05050102010706020507" pitchFamily="18" charset="2"/>
              </a:rPr>
              <a:t>·</a:t>
            </a:r>
            <a:r>
              <a:rPr lang="es-ES">
                <a:latin typeface="Times New Roman" panose="02020603050405020304" pitchFamily="18" charset="0"/>
                <a:ea typeface="Symbol" panose="05050102010706020507" pitchFamily="18" charset="2"/>
                <a:cs typeface="Symbol" panose="05050102010706020507" pitchFamily="18" charset="2"/>
              </a:rPr>
              <a:t>         </a:t>
            </a:r>
            <a:r>
              <a:rPr lang="es-ES">
                <a:latin typeface="Arial" panose="020B0604020202020204" pitchFamily="34" charset="0"/>
              </a:rPr>
              <a:t>Comunicarse organizacionalmente</a:t>
            </a:r>
          </a:p>
          <a:p>
            <a:endParaRPr lang="es-ES" dirty="0"/>
          </a:p>
        </p:txBody>
      </p:sp>
      <p:pic>
        <p:nvPicPr>
          <p:cNvPr id="4" name="Imagen 3">
            <a:extLst>
              <a:ext uri="{FF2B5EF4-FFF2-40B4-BE49-F238E27FC236}">
                <a16:creationId xmlns:a16="http://schemas.microsoft.com/office/drawing/2014/main" xmlns="" id="{333D68B7-F196-4F27-993E-45DCD14E33C4}"/>
              </a:ext>
            </a:extLst>
          </p:cNvPr>
          <p:cNvPicPr>
            <a:picLocks noChangeAspect="1"/>
          </p:cNvPicPr>
          <p:nvPr/>
        </p:nvPicPr>
        <p:blipFill rotWithShape="1">
          <a:blip r:embed="rId2"/>
          <a:srcRect l="18046" r="36792"/>
          <a:stretch/>
        </p:blipFill>
        <p:spPr>
          <a:xfrm>
            <a:off x="8020570" y="1916318"/>
            <a:ext cx="3135109" cy="3471012"/>
          </a:xfrm>
          <a:prstGeom prst="rect">
            <a:avLst/>
          </a:prstGeom>
        </p:spPr>
      </p:pic>
    </p:spTree>
    <p:extLst>
      <p:ext uri="{BB962C8B-B14F-4D97-AF65-F5344CB8AC3E}">
        <p14:creationId xmlns:p14="http://schemas.microsoft.com/office/powerpoint/2010/main" val="14418486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9D414B63-8374-4C2C-A9A6-4B37FB66E52E}"/>
              </a:ext>
            </a:extLst>
          </p:cNvPr>
          <p:cNvSpPr>
            <a:spLocks noGrp="1"/>
          </p:cNvSpPr>
          <p:nvPr>
            <p:ph idx="1"/>
          </p:nvPr>
        </p:nvSpPr>
        <p:spPr>
          <a:xfrm>
            <a:off x="1097279" y="1845734"/>
            <a:ext cx="6454987" cy="4023360"/>
          </a:xfrm>
        </p:spPr>
        <p:txBody>
          <a:bodyPr>
            <a:normAutofit/>
          </a:bodyPr>
          <a:lstStyle/>
          <a:p>
            <a:pPr>
              <a:spcAft>
                <a:spcPts val="0"/>
              </a:spcAft>
            </a:pPr>
            <a:r>
              <a:rPr lang="es-ES" b="1">
                <a:latin typeface="Arial" panose="020B0604020202020204" pitchFamily="34" charset="0"/>
              </a:rPr>
              <a:t>Intelectuales</a:t>
            </a:r>
            <a:endParaRPr lang="es-ES">
              <a:latin typeface="Arial" panose="020B0604020202020204" pitchFamily="34" charset="0"/>
            </a:endParaRPr>
          </a:p>
          <a:p>
            <a:pPr marL="342900" lvl="0" indent="-342900">
              <a:spcAft>
                <a:spcPts val="0"/>
              </a:spcAft>
            </a:pPr>
            <a:r>
              <a:rPr lang="es-ES">
                <a:latin typeface="Symbol" panose="05050102010706020507" pitchFamily="18" charset="2"/>
                <a:ea typeface="Symbol" panose="05050102010706020507" pitchFamily="18" charset="2"/>
                <a:cs typeface="Symbol" panose="05050102010706020507" pitchFamily="18" charset="2"/>
              </a:rPr>
              <a:t>·</a:t>
            </a:r>
            <a:r>
              <a:rPr lang="es-ES">
                <a:latin typeface="Times New Roman" panose="02020603050405020304" pitchFamily="18" charset="0"/>
                <a:ea typeface="Symbol" panose="05050102010706020507" pitchFamily="18" charset="2"/>
                <a:cs typeface="Symbol" panose="05050102010706020507" pitchFamily="18" charset="2"/>
              </a:rPr>
              <a:t>         </a:t>
            </a:r>
            <a:r>
              <a:rPr lang="es-ES">
                <a:latin typeface="Arial" panose="020B0604020202020204" pitchFamily="34" charset="0"/>
              </a:rPr>
              <a:t>Ser, comprender y emprender</a:t>
            </a:r>
          </a:p>
          <a:p>
            <a:pPr marL="342900" lvl="0" indent="-342900">
              <a:spcAft>
                <a:spcPts val="0"/>
              </a:spcAft>
            </a:pPr>
            <a:r>
              <a:rPr lang="es-ES">
                <a:latin typeface="Symbol" panose="05050102010706020507" pitchFamily="18" charset="2"/>
                <a:ea typeface="Symbol" panose="05050102010706020507" pitchFamily="18" charset="2"/>
                <a:cs typeface="Symbol" panose="05050102010706020507" pitchFamily="18" charset="2"/>
              </a:rPr>
              <a:t>·</a:t>
            </a:r>
            <a:r>
              <a:rPr lang="es-ES">
                <a:latin typeface="Times New Roman" panose="02020603050405020304" pitchFamily="18" charset="0"/>
                <a:ea typeface="Symbol" panose="05050102010706020507" pitchFamily="18" charset="2"/>
                <a:cs typeface="Symbol" panose="05050102010706020507" pitchFamily="18" charset="2"/>
              </a:rPr>
              <a:t>         </a:t>
            </a:r>
            <a:r>
              <a:rPr lang="es-ES">
                <a:latin typeface="Arial" panose="020B0604020202020204" pitchFamily="34" charset="0"/>
              </a:rPr>
              <a:t>Analizar, sistematizar e interpretar información</a:t>
            </a:r>
          </a:p>
          <a:p>
            <a:pPr marL="342900" lvl="0" indent="-342900">
              <a:spcAft>
                <a:spcPts val="0"/>
              </a:spcAft>
            </a:pPr>
            <a:r>
              <a:rPr lang="es-ES">
                <a:latin typeface="Symbol" panose="05050102010706020507" pitchFamily="18" charset="2"/>
                <a:ea typeface="Symbol" panose="05050102010706020507" pitchFamily="18" charset="2"/>
                <a:cs typeface="Symbol" panose="05050102010706020507" pitchFamily="18" charset="2"/>
              </a:rPr>
              <a:t>·</a:t>
            </a:r>
            <a:r>
              <a:rPr lang="es-ES">
                <a:latin typeface="Times New Roman" panose="02020603050405020304" pitchFamily="18" charset="0"/>
                <a:ea typeface="Symbol" panose="05050102010706020507" pitchFamily="18" charset="2"/>
                <a:cs typeface="Symbol" panose="05050102010706020507" pitchFamily="18" charset="2"/>
              </a:rPr>
              <a:t>         </a:t>
            </a:r>
            <a:r>
              <a:rPr lang="es-ES">
                <a:latin typeface="Arial" panose="020B0604020202020204" pitchFamily="34" charset="0"/>
              </a:rPr>
              <a:t>Usar, calcular e interpretar cifras</a:t>
            </a:r>
          </a:p>
          <a:p>
            <a:pPr marL="342900" lvl="0" indent="-342900">
              <a:spcAft>
                <a:spcPts val="0"/>
              </a:spcAft>
            </a:pPr>
            <a:r>
              <a:rPr lang="es-ES">
                <a:latin typeface="Symbol" panose="05050102010706020507" pitchFamily="18" charset="2"/>
                <a:ea typeface="Symbol" panose="05050102010706020507" pitchFamily="18" charset="2"/>
                <a:cs typeface="Symbol" panose="05050102010706020507" pitchFamily="18" charset="2"/>
              </a:rPr>
              <a:t>·</a:t>
            </a:r>
            <a:r>
              <a:rPr lang="es-ES">
                <a:latin typeface="Times New Roman" panose="02020603050405020304" pitchFamily="18" charset="0"/>
                <a:ea typeface="Symbol" panose="05050102010706020507" pitchFamily="18" charset="2"/>
                <a:cs typeface="Symbol" panose="05050102010706020507" pitchFamily="18" charset="2"/>
              </a:rPr>
              <a:t>         </a:t>
            </a:r>
            <a:r>
              <a:rPr lang="es-ES">
                <a:latin typeface="Arial" panose="020B0604020202020204" pitchFamily="34" charset="0"/>
              </a:rPr>
              <a:t>Desarrollo continuo de la creatividad y la productividad.</a:t>
            </a:r>
          </a:p>
          <a:p>
            <a:endParaRPr lang="es-ES" dirty="0"/>
          </a:p>
        </p:txBody>
      </p:sp>
      <p:pic>
        <p:nvPicPr>
          <p:cNvPr id="4" name="Imagen 3">
            <a:extLst>
              <a:ext uri="{FF2B5EF4-FFF2-40B4-BE49-F238E27FC236}">
                <a16:creationId xmlns:a16="http://schemas.microsoft.com/office/drawing/2014/main" xmlns="" id="{8B78B2CF-5838-4E85-8885-77F6391CC013}"/>
              </a:ext>
            </a:extLst>
          </p:cNvPr>
          <p:cNvPicPr>
            <a:picLocks noChangeAspect="1"/>
          </p:cNvPicPr>
          <p:nvPr/>
        </p:nvPicPr>
        <p:blipFill>
          <a:blip r:embed="rId2"/>
          <a:stretch>
            <a:fillRect/>
          </a:stretch>
        </p:blipFill>
        <p:spPr>
          <a:xfrm>
            <a:off x="8020570" y="2092107"/>
            <a:ext cx="3135109" cy="3119433"/>
          </a:xfrm>
          <a:prstGeom prst="rect">
            <a:avLst/>
          </a:prstGeom>
        </p:spPr>
      </p:pic>
    </p:spTree>
    <p:extLst>
      <p:ext uri="{BB962C8B-B14F-4D97-AF65-F5344CB8AC3E}">
        <p14:creationId xmlns:p14="http://schemas.microsoft.com/office/powerpoint/2010/main" val="22869500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1"/>
            <a:ext cx="10058400" cy="2428406"/>
          </a:xfrm>
        </p:spPr>
        <p:txBody>
          <a:bodyPr>
            <a:normAutofit fontScale="90000"/>
          </a:bodyPr>
          <a:lstStyle/>
          <a:p>
            <a:pPr algn="ctr"/>
            <a:r>
              <a:rPr lang="es-MX" sz="5300" dirty="0"/>
              <a:t/>
            </a:r>
            <a:br>
              <a:rPr lang="es-MX" sz="5300" dirty="0"/>
            </a:br>
            <a:r>
              <a:rPr lang="es-MX" sz="5300" dirty="0"/>
              <a:t/>
            </a:r>
            <a:br>
              <a:rPr lang="es-MX" sz="5300" dirty="0"/>
            </a:br>
            <a:r>
              <a:rPr lang="es-MX" sz="5300" dirty="0"/>
              <a:t/>
            </a:r>
            <a:br>
              <a:rPr lang="es-MX" sz="5300" dirty="0"/>
            </a:br>
            <a:r>
              <a:rPr lang="es-MX" sz="5300" dirty="0"/>
              <a:t/>
            </a:r>
            <a:br>
              <a:rPr lang="es-MX" sz="5300" dirty="0"/>
            </a:br>
            <a:r>
              <a:rPr lang="es-MX" sz="5300" dirty="0"/>
              <a:t/>
            </a:r>
            <a:br>
              <a:rPr lang="es-MX" sz="5300" dirty="0"/>
            </a:br>
            <a:r>
              <a:rPr lang="es-MX" sz="5300" dirty="0"/>
              <a:t/>
            </a:r>
            <a:br>
              <a:rPr lang="es-MX" sz="5300" dirty="0"/>
            </a:br>
            <a:r>
              <a:rPr lang="es-MX" sz="5300" dirty="0"/>
              <a:t/>
            </a:r>
            <a:br>
              <a:rPr lang="es-MX" sz="5300" dirty="0"/>
            </a:br>
            <a:r>
              <a:rPr lang="es-MX" sz="5300" dirty="0"/>
              <a:t/>
            </a:r>
            <a:br>
              <a:rPr lang="es-MX" sz="5300" dirty="0"/>
            </a:br>
            <a:r>
              <a:rPr lang="es-MX" sz="5300" dirty="0"/>
              <a:t/>
            </a:r>
            <a:br>
              <a:rPr lang="es-MX" sz="5300" dirty="0"/>
            </a:br>
            <a:r>
              <a:rPr lang="es-MX" sz="5300" dirty="0"/>
              <a:t>1.3 Jerarquía de habilidades directivas y personales</a:t>
            </a:r>
            <a:r>
              <a:rPr lang="es-MX" dirty="0"/>
              <a:t/>
            </a:r>
            <a:br>
              <a:rPr lang="es-MX" dirty="0"/>
            </a:br>
            <a:endParaRPr lang="es-MX" dirty="0"/>
          </a:p>
        </p:txBody>
      </p:sp>
      <p:pic>
        <p:nvPicPr>
          <p:cNvPr id="2050" name="Picture 2" descr="Resultado de imagen para JerarquÃ­a de habilidades directivas y person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610" y="2295424"/>
            <a:ext cx="10887340" cy="3629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8006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a:t>MANEJO DEL ESTRÉS</a:t>
            </a:r>
            <a:endParaRPr lang="es-MX" dirty="0"/>
          </a:p>
        </p:txBody>
      </p:sp>
      <p:sp>
        <p:nvSpPr>
          <p:cNvPr id="3" name="2 Marcador de contenido"/>
          <p:cNvSpPr>
            <a:spLocks noGrp="1"/>
          </p:cNvSpPr>
          <p:nvPr>
            <p:ph idx="1"/>
          </p:nvPr>
        </p:nvSpPr>
        <p:spPr/>
        <p:txBody>
          <a:bodyPr>
            <a:normAutofit/>
          </a:bodyPr>
          <a:lstStyle/>
          <a:p>
            <a:pPr marL="0" indent="0" algn="just">
              <a:buClr>
                <a:srgbClr val="FF6600"/>
              </a:buClr>
              <a:buNone/>
            </a:pPr>
            <a:r>
              <a:rPr lang="es-MX" sz="2800" dirty="0"/>
              <a:t>¿Qué es el estrés?</a:t>
            </a:r>
          </a:p>
          <a:p>
            <a:pPr marL="548640" lvl="2" indent="0" algn="just">
              <a:buClr>
                <a:srgbClr val="FF6600"/>
              </a:buClr>
              <a:buNone/>
            </a:pPr>
            <a:r>
              <a:rPr lang="es-MX" sz="2400" dirty="0"/>
              <a:t>Es aquél que se refiere a la fuerza que se aplica a un objeto, que puede deformarlo o romperlo. El estrés suele hacer referencia a ciertos acontecimientos en los cuáles nos encontramos con situaciones que implican demandas fuertes para el individuo, que pueden agotar sus recursos de afrontamiento</a:t>
            </a:r>
          </a:p>
        </p:txBody>
      </p:sp>
      <p:pic>
        <p:nvPicPr>
          <p:cNvPr id="5" name="Imagen 4"/>
          <p:cNvPicPr>
            <a:picLocks noChangeAspect="1"/>
          </p:cNvPicPr>
          <p:nvPr/>
        </p:nvPicPr>
        <p:blipFill rotWithShape="1">
          <a:blip r:embed="rId2"/>
          <a:srcRect l="20666" r="20857"/>
          <a:stretch/>
        </p:blipFill>
        <p:spPr>
          <a:xfrm>
            <a:off x="4528456" y="4049486"/>
            <a:ext cx="2939143" cy="2349272"/>
          </a:xfrm>
          <a:prstGeom prst="rect">
            <a:avLst/>
          </a:prstGeom>
          <a:ln>
            <a:noFill/>
          </a:ln>
          <a:effectLst>
            <a:softEdge rad="112500"/>
          </a:effectLst>
        </p:spPr>
      </p:pic>
    </p:spTree>
    <p:extLst>
      <p:ext uri="{BB962C8B-B14F-4D97-AF65-F5344CB8AC3E}">
        <p14:creationId xmlns:p14="http://schemas.microsoft.com/office/powerpoint/2010/main" val="2313238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066800" y="187126"/>
            <a:ext cx="10058400" cy="1371600"/>
          </a:xfrm>
        </p:spPr>
        <p:txBody>
          <a:bodyPr/>
          <a:lstStyle/>
          <a:p>
            <a:pPr algn="ctr"/>
            <a:r>
              <a:rPr lang="es-ES" dirty="0"/>
              <a:t>Guión Explicativo</a:t>
            </a:r>
          </a:p>
        </p:txBody>
      </p:sp>
      <p:sp>
        <p:nvSpPr>
          <p:cNvPr id="3" name="Marcador de contenido 2"/>
          <p:cNvSpPr>
            <a:spLocks noGrp="1"/>
          </p:cNvSpPr>
          <p:nvPr>
            <p:ph idx="1"/>
          </p:nvPr>
        </p:nvSpPr>
        <p:spPr>
          <a:xfrm>
            <a:off x="1066800" y="2014194"/>
            <a:ext cx="10058400" cy="3931920"/>
          </a:xfrm>
        </p:spPr>
        <p:txBody>
          <a:bodyPr/>
          <a:lstStyle/>
          <a:p>
            <a:pPr marL="0" indent="0" algn="just">
              <a:buClr>
                <a:srgbClr val="FF6600"/>
              </a:buClr>
              <a:buNone/>
            </a:pPr>
            <a:r>
              <a:rPr lang="es-MX" sz="3200" dirty="0"/>
              <a:t>El presente material didáctico esta diseñado como apoyo a la asignatura de Habilidades Directivas con la finalidad de que el alumno </a:t>
            </a:r>
            <a:r>
              <a:rPr lang="es-ES" sz="3200" dirty="0"/>
              <a:t>analice  las habilidades directivas y personales necesarias en las organizaciones para tener un desarrollo eficiente en su ámbito profesional.</a:t>
            </a:r>
            <a:endParaRPr lang="es-MX" dirty="0"/>
          </a:p>
        </p:txBody>
      </p:sp>
      <p:pic>
        <p:nvPicPr>
          <p:cNvPr id="1026" name="Picture 2" descr="Resultado de imagen para separador de text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3221" y="1339759"/>
            <a:ext cx="7725557" cy="7190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255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13315" y="0"/>
            <a:ext cx="10058400" cy="1371600"/>
          </a:xfrm>
        </p:spPr>
        <p:txBody>
          <a:bodyPr>
            <a:normAutofit/>
          </a:bodyPr>
          <a:lstStyle/>
          <a:p>
            <a:r>
              <a:rPr lang="es-MX" b="1" dirty="0"/>
              <a:t>Consecuencias del Estrés</a:t>
            </a:r>
            <a:endParaRPr lang="es-MX" dirty="0"/>
          </a:p>
        </p:txBody>
      </p:sp>
      <p:sp>
        <p:nvSpPr>
          <p:cNvPr id="3" name="2 Marcador de contenido"/>
          <p:cNvSpPr>
            <a:spLocks noGrp="1"/>
          </p:cNvSpPr>
          <p:nvPr>
            <p:ph idx="1"/>
          </p:nvPr>
        </p:nvSpPr>
        <p:spPr>
          <a:xfrm>
            <a:off x="991746" y="1922763"/>
            <a:ext cx="10684042" cy="4475748"/>
          </a:xfrm>
        </p:spPr>
        <p:txBody>
          <a:bodyPr>
            <a:noAutofit/>
          </a:bodyPr>
          <a:lstStyle/>
          <a:p>
            <a:pPr marL="0" indent="0" algn="just">
              <a:buClr>
                <a:srgbClr val="FF6600"/>
              </a:buClr>
              <a:buNone/>
            </a:pPr>
            <a:r>
              <a:rPr lang="es-MX" sz="2600" dirty="0"/>
              <a:t>Las consecuencias que transmite el estrés laboral pueden dinamizar la actividad del individuo provocando un proceso de incremento de recursos que hace aumentar la productividad. Son múltiples, pero a grandes rasgos, cabe señalar su influencia negativa sobre la salud, así como sobre el deterioro cognitivo y el rendimiento.</a:t>
            </a:r>
            <a:endParaRPr lang="es-MX" sz="2500" dirty="0"/>
          </a:p>
        </p:txBody>
      </p:sp>
      <p:pic>
        <p:nvPicPr>
          <p:cNvPr id="4" name="Imagen 3"/>
          <p:cNvPicPr>
            <a:picLocks noChangeAspect="1"/>
          </p:cNvPicPr>
          <p:nvPr/>
        </p:nvPicPr>
        <p:blipFill>
          <a:blip r:embed="rId2"/>
          <a:stretch>
            <a:fillRect/>
          </a:stretch>
        </p:blipFill>
        <p:spPr>
          <a:xfrm>
            <a:off x="6698423" y="3494314"/>
            <a:ext cx="3758667" cy="2478541"/>
          </a:xfrm>
          <a:prstGeom prst="rect">
            <a:avLst/>
          </a:prstGeom>
        </p:spPr>
      </p:pic>
    </p:spTree>
    <p:extLst>
      <p:ext uri="{BB962C8B-B14F-4D97-AF65-F5344CB8AC3E}">
        <p14:creationId xmlns:p14="http://schemas.microsoft.com/office/powerpoint/2010/main" val="21364717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72142" y="553522"/>
            <a:ext cx="11484429" cy="3293209"/>
          </a:xfrm>
          <a:prstGeom prst="rect">
            <a:avLst/>
          </a:prstGeom>
        </p:spPr>
        <p:txBody>
          <a:bodyPr wrap="square">
            <a:spAutoFit/>
          </a:bodyPr>
          <a:lstStyle/>
          <a:p>
            <a:pPr algn="just">
              <a:buClr>
                <a:srgbClr val="FF6600"/>
              </a:buClr>
              <a:buFont typeface="Wingdings" panose="05000000000000000000" pitchFamily="2" charset="2"/>
              <a:buChar char="v"/>
            </a:pPr>
            <a:endParaRPr lang="es-MX" sz="2600" dirty="0"/>
          </a:p>
          <a:p>
            <a:pPr lvl="1" algn="just">
              <a:buClr>
                <a:srgbClr val="FF6600"/>
              </a:buClr>
            </a:pPr>
            <a:r>
              <a:rPr lang="es-MX" sz="2600" dirty="0"/>
              <a:t>El estrés puede influir negativamente sobre la salud por varias vías, como son:</a:t>
            </a:r>
          </a:p>
          <a:p>
            <a:pPr lvl="1" algn="just">
              <a:buClr>
                <a:srgbClr val="FF6600"/>
              </a:buClr>
            </a:pPr>
            <a:endParaRPr lang="es-MX" sz="2600" dirty="0"/>
          </a:p>
          <a:p>
            <a:pPr lvl="2" algn="just">
              <a:buClr>
                <a:srgbClr val="FF6600"/>
              </a:buClr>
              <a:buFont typeface="Wingdings" panose="05000000000000000000" pitchFamily="2" charset="2"/>
              <a:buChar char="v"/>
            </a:pPr>
            <a:r>
              <a:rPr lang="es-MX" sz="2600" dirty="0"/>
              <a:t>Por los cambios de hábitos relacionados con la salud.</a:t>
            </a:r>
          </a:p>
          <a:p>
            <a:pPr lvl="2" algn="just">
              <a:buClr>
                <a:srgbClr val="FF6600"/>
              </a:buClr>
              <a:buFont typeface="Wingdings" panose="05000000000000000000" pitchFamily="2" charset="2"/>
              <a:buChar char="v"/>
            </a:pPr>
            <a:r>
              <a:rPr lang="es-MX" sz="2600" dirty="0"/>
              <a:t>Por las alteraciones producidas en los sistemas fisiológicos (Como el sistema nervioso autónomo y el sistema inmune).</a:t>
            </a:r>
          </a:p>
          <a:p>
            <a:pPr lvl="2" algn="just">
              <a:buClr>
                <a:srgbClr val="FF6600"/>
              </a:buClr>
              <a:buFont typeface="Wingdings" panose="05000000000000000000" pitchFamily="2" charset="2"/>
              <a:buChar char="v"/>
            </a:pPr>
            <a:r>
              <a:rPr lang="es-MX" sz="2600" dirty="0"/>
              <a:t>Por los cambios cognitivos (Pensamientos) que pueden afectar a la conducta, las emociones y la salud.</a:t>
            </a:r>
          </a:p>
        </p:txBody>
      </p:sp>
      <p:pic>
        <p:nvPicPr>
          <p:cNvPr id="5" name="Imagen 4"/>
          <p:cNvPicPr>
            <a:picLocks noChangeAspect="1"/>
          </p:cNvPicPr>
          <p:nvPr/>
        </p:nvPicPr>
        <p:blipFill>
          <a:blip r:embed="rId2"/>
          <a:stretch>
            <a:fillRect/>
          </a:stretch>
        </p:blipFill>
        <p:spPr>
          <a:xfrm>
            <a:off x="4813091" y="3846731"/>
            <a:ext cx="3824968" cy="2554701"/>
          </a:xfrm>
          <a:prstGeom prst="rect">
            <a:avLst/>
          </a:prstGeom>
          <a:ln>
            <a:noFill/>
          </a:ln>
          <a:effectLst>
            <a:softEdge rad="112500"/>
          </a:effectLst>
        </p:spPr>
      </p:pic>
    </p:spTree>
    <p:extLst>
      <p:ext uri="{BB962C8B-B14F-4D97-AF65-F5344CB8AC3E}">
        <p14:creationId xmlns:p14="http://schemas.microsoft.com/office/powerpoint/2010/main" val="39340089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401964"/>
            <a:ext cx="10058400" cy="1371600"/>
          </a:xfrm>
        </p:spPr>
        <p:txBody>
          <a:bodyPr>
            <a:normAutofit/>
          </a:bodyPr>
          <a:lstStyle/>
          <a:p>
            <a:r>
              <a:rPr lang="es-MX" b="1" dirty="0"/>
              <a:t>Estrategias para el manejo del estrés</a:t>
            </a:r>
            <a:endParaRPr lang="es-MX" dirty="0"/>
          </a:p>
        </p:txBody>
      </p:sp>
      <p:sp>
        <p:nvSpPr>
          <p:cNvPr id="3" name="2 Marcador de contenido"/>
          <p:cNvSpPr>
            <a:spLocks noGrp="1"/>
          </p:cNvSpPr>
          <p:nvPr>
            <p:ph idx="1"/>
          </p:nvPr>
        </p:nvSpPr>
        <p:spPr>
          <a:xfrm>
            <a:off x="1066800" y="2101404"/>
            <a:ext cx="10058400" cy="4393930"/>
          </a:xfrm>
        </p:spPr>
        <p:txBody>
          <a:bodyPr>
            <a:noAutofit/>
          </a:bodyPr>
          <a:lstStyle/>
          <a:p>
            <a:pPr algn="just">
              <a:buClr>
                <a:srgbClr val="FF6600"/>
              </a:buClr>
              <a:buFont typeface="Wingdings" panose="05000000000000000000" pitchFamily="2" charset="2"/>
              <a:buChar char="v"/>
            </a:pPr>
            <a:r>
              <a:rPr lang="es-MX" sz="3200" dirty="0"/>
              <a:t>Estrategias</a:t>
            </a:r>
            <a:r>
              <a:rPr lang="es-MX" sz="3600" dirty="0"/>
              <a:t> de ejecución:</a:t>
            </a:r>
          </a:p>
          <a:p>
            <a:pPr marL="548640" lvl="3" indent="0" algn="just">
              <a:spcBef>
                <a:spcPts val="900"/>
              </a:spcBef>
              <a:buClr>
                <a:srgbClr val="FF6600"/>
              </a:buClr>
              <a:buNone/>
            </a:pPr>
            <a:r>
              <a:rPr lang="es-MX" sz="3200" dirty="0"/>
              <a:t>Estrategias crean o establecen un nuevo entorno para el individuo que no contiene los factores de estrés.</a:t>
            </a:r>
          </a:p>
          <a:p>
            <a:endParaRPr lang="es-MX" sz="1000" dirty="0"/>
          </a:p>
        </p:txBody>
      </p:sp>
      <p:pic>
        <p:nvPicPr>
          <p:cNvPr id="4" name="Imagen 3"/>
          <p:cNvPicPr>
            <a:picLocks noChangeAspect="1"/>
          </p:cNvPicPr>
          <p:nvPr/>
        </p:nvPicPr>
        <p:blipFill>
          <a:blip r:embed="rId2"/>
          <a:stretch>
            <a:fillRect/>
          </a:stretch>
        </p:blipFill>
        <p:spPr>
          <a:xfrm rot="21054001">
            <a:off x="4029597" y="4220923"/>
            <a:ext cx="3731917" cy="2118776"/>
          </a:xfrm>
          <a:prstGeom prst="rect">
            <a:avLst/>
          </a:prstGeom>
        </p:spPr>
      </p:pic>
    </p:spTree>
    <p:extLst>
      <p:ext uri="{BB962C8B-B14F-4D97-AF65-F5344CB8AC3E}">
        <p14:creationId xmlns:p14="http://schemas.microsoft.com/office/powerpoint/2010/main" val="20316170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lgn="just">
              <a:buClr>
                <a:srgbClr val="FF6600"/>
              </a:buClr>
              <a:buFont typeface="Wingdings" panose="05000000000000000000" pitchFamily="2" charset="2"/>
              <a:buChar char="v"/>
            </a:pPr>
            <a:r>
              <a:rPr lang="es-MX" sz="3600" dirty="0"/>
              <a:t>Estrategias </a:t>
            </a:r>
            <a:r>
              <a:rPr lang="es-MX" sz="3200" dirty="0"/>
              <a:t>proactivas</a:t>
            </a:r>
            <a:r>
              <a:rPr lang="es-MX" sz="3600" dirty="0"/>
              <a:t>:</a:t>
            </a:r>
          </a:p>
          <a:p>
            <a:pPr marL="548640" lvl="3" indent="0" algn="just">
              <a:spcBef>
                <a:spcPts val="900"/>
              </a:spcBef>
              <a:buClr>
                <a:srgbClr val="FF6600"/>
              </a:buClr>
              <a:buNone/>
            </a:pPr>
            <a:r>
              <a:rPr lang="es-MX" sz="3200" dirty="0"/>
              <a:t>Mejore su capacidad general de manejar el estrés al incrementar su elasticidad personal están diseñadas para iniciar una acción que resista los efectos negativos del estrés.</a:t>
            </a:r>
          </a:p>
          <a:p>
            <a:endParaRPr lang="es-MX" sz="3200" dirty="0"/>
          </a:p>
        </p:txBody>
      </p:sp>
      <p:sp>
        <p:nvSpPr>
          <p:cNvPr id="4" name="1 Título"/>
          <p:cNvSpPr>
            <a:spLocks noGrp="1"/>
          </p:cNvSpPr>
          <p:nvPr>
            <p:ph type="title"/>
          </p:nvPr>
        </p:nvSpPr>
        <p:spPr>
          <a:xfrm>
            <a:off x="1066800" y="401964"/>
            <a:ext cx="10058400" cy="1371600"/>
          </a:xfrm>
        </p:spPr>
        <p:txBody>
          <a:bodyPr>
            <a:normAutofit/>
          </a:bodyPr>
          <a:lstStyle/>
          <a:p>
            <a:r>
              <a:rPr lang="es-MX" b="1" dirty="0"/>
              <a:t>Estrategias para el manejo del estrés</a:t>
            </a:r>
            <a:endParaRPr lang="es-MX" dirty="0"/>
          </a:p>
        </p:txBody>
      </p:sp>
      <p:pic>
        <p:nvPicPr>
          <p:cNvPr id="5" name="Imagen 4"/>
          <p:cNvPicPr>
            <a:picLocks noChangeAspect="1"/>
          </p:cNvPicPr>
          <p:nvPr/>
        </p:nvPicPr>
        <p:blipFill>
          <a:blip r:embed="rId2"/>
          <a:stretch>
            <a:fillRect/>
          </a:stretch>
        </p:blipFill>
        <p:spPr>
          <a:xfrm>
            <a:off x="5127171" y="3973285"/>
            <a:ext cx="2271032" cy="2271032"/>
          </a:xfrm>
          <a:prstGeom prst="rect">
            <a:avLst/>
          </a:prstGeom>
          <a:ln>
            <a:noFill/>
          </a:ln>
          <a:effectLst>
            <a:softEdge rad="112500"/>
          </a:effectLst>
        </p:spPr>
      </p:pic>
    </p:spTree>
    <p:extLst>
      <p:ext uri="{BB962C8B-B14F-4D97-AF65-F5344CB8AC3E}">
        <p14:creationId xmlns:p14="http://schemas.microsoft.com/office/powerpoint/2010/main" val="41794699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lgn="just">
              <a:buClr>
                <a:srgbClr val="FF6600"/>
              </a:buClr>
              <a:buFont typeface="Wingdings" panose="05000000000000000000" pitchFamily="2" charset="2"/>
              <a:buChar char="v"/>
            </a:pPr>
            <a:r>
              <a:rPr lang="es-MX" sz="3200" dirty="0"/>
              <a:t>Estrategias reactivas:</a:t>
            </a:r>
          </a:p>
          <a:p>
            <a:pPr marL="548640" lvl="3" indent="0" algn="just">
              <a:spcBef>
                <a:spcPts val="900"/>
              </a:spcBef>
              <a:buClr>
                <a:srgbClr val="FF6600"/>
              </a:buClr>
              <a:buNone/>
            </a:pPr>
            <a:r>
              <a:rPr lang="es-MX" sz="2800" dirty="0"/>
              <a:t>Técnicas a corto plazo para manejar los factores de estrés cuando se requiere una respuesta inmediata son aplicadas como remedio en el momento para reducir los efectos temporales del estrés.</a:t>
            </a:r>
          </a:p>
          <a:p>
            <a:endParaRPr lang="es-MX" sz="2800" dirty="0"/>
          </a:p>
        </p:txBody>
      </p:sp>
      <p:sp>
        <p:nvSpPr>
          <p:cNvPr id="4" name="1 Título"/>
          <p:cNvSpPr>
            <a:spLocks noGrp="1"/>
          </p:cNvSpPr>
          <p:nvPr>
            <p:ph type="title"/>
          </p:nvPr>
        </p:nvSpPr>
        <p:spPr/>
        <p:txBody>
          <a:bodyPr>
            <a:normAutofit/>
          </a:bodyPr>
          <a:lstStyle/>
          <a:p>
            <a:r>
              <a:rPr lang="es-MX" b="1" dirty="0"/>
              <a:t>Estrategias para el manejo del estrés</a:t>
            </a:r>
            <a:endParaRPr lang="es-MX" dirty="0"/>
          </a:p>
        </p:txBody>
      </p:sp>
      <p:pic>
        <p:nvPicPr>
          <p:cNvPr id="5" name="Imagen 4"/>
          <p:cNvPicPr>
            <a:picLocks noChangeAspect="1"/>
          </p:cNvPicPr>
          <p:nvPr/>
        </p:nvPicPr>
        <p:blipFill>
          <a:blip r:embed="rId2"/>
          <a:stretch>
            <a:fillRect/>
          </a:stretch>
        </p:blipFill>
        <p:spPr>
          <a:xfrm>
            <a:off x="5714999" y="3722913"/>
            <a:ext cx="2134204" cy="2625503"/>
          </a:xfrm>
          <a:prstGeom prst="rect">
            <a:avLst/>
          </a:prstGeom>
        </p:spPr>
      </p:pic>
    </p:spTree>
    <p:extLst>
      <p:ext uri="{BB962C8B-B14F-4D97-AF65-F5344CB8AC3E}">
        <p14:creationId xmlns:p14="http://schemas.microsoft.com/office/powerpoint/2010/main" val="24546756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1" y="418679"/>
            <a:ext cx="10058400" cy="794586"/>
          </a:xfrm>
        </p:spPr>
        <p:txBody>
          <a:bodyPr/>
          <a:lstStyle/>
          <a:p>
            <a:pPr algn="ctr"/>
            <a:r>
              <a:rPr lang="es-MX" dirty="0"/>
              <a:t>Manejo del Tiempo </a:t>
            </a:r>
          </a:p>
        </p:txBody>
      </p:sp>
      <p:sp>
        <p:nvSpPr>
          <p:cNvPr id="5" name="4 Rectángulo"/>
          <p:cNvSpPr/>
          <p:nvPr/>
        </p:nvSpPr>
        <p:spPr>
          <a:xfrm>
            <a:off x="4343400" y="1543050"/>
            <a:ext cx="3505200" cy="104775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sz="1600" dirty="0"/>
              <a:t>Acción de Planear y dirigir y organizar actividades para realizarlas en el momento preciso </a:t>
            </a:r>
          </a:p>
        </p:txBody>
      </p:sp>
      <p:sp>
        <p:nvSpPr>
          <p:cNvPr id="6" name="5 Rectángulo"/>
          <p:cNvSpPr/>
          <p:nvPr/>
        </p:nvSpPr>
        <p:spPr>
          <a:xfrm>
            <a:off x="1295400" y="3200400"/>
            <a:ext cx="2400300" cy="22098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just"/>
            <a:r>
              <a:rPr lang="es-MX" dirty="0"/>
              <a:t>La meta no es programar cada momento del día, si no permitirnos tomar decisiones informadas respecto a la forma en que utilizamos nuestro tiempo </a:t>
            </a:r>
          </a:p>
        </p:txBody>
      </p:sp>
      <p:sp>
        <p:nvSpPr>
          <p:cNvPr id="7" name="6 Rectángulo"/>
          <p:cNvSpPr/>
          <p:nvPr/>
        </p:nvSpPr>
        <p:spPr>
          <a:xfrm>
            <a:off x="4933950" y="3105150"/>
            <a:ext cx="1885950" cy="762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a:t>Pasos para la administración del tiempo </a:t>
            </a:r>
          </a:p>
        </p:txBody>
      </p:sp>
      <p:sp>
        <p:nvSpPr>
          <p:cNvPr id="8" name="7 Rectángulo"/>
          <p:cNvSpPr/>
          <p:nvPr/>
        </p:nvSpPr>
        <p:spPr>
          <a:xfrm>
            <a:off x="4448175" y="4095750"/>
            <a:ext cx="2857500" cy="22479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marL="342900" indent="-342900" algn="just">
              <a:buAutoNum type="arabicPeriod"/>
            </a:pPr>
            <a:r>
              <a:rPr lang="es-MX" dirty="0"/>
              <a:t>Definir las actividades a realizar.</a:t>
            </a:r>
          </a:p>
          <a:p>
            <a:pPr marL="342900" indent="-342900" algn="just">
              <a:buAutoNum type="arabicPeriod"/>
            </a:pPr>
            <a:r>
              <a:rPr lang="es-MX" dirty="0"/>
              <a:t>Jerarquizar Actividades (diferenciar entre lo urgente y lo importante )</a:t>
            </a:r>
          </a:p>
          <a:p>
            <a:pPr marL="342900" indent="-342900" algn="just">
              <a:buAutoNum type="arabicPeriod"/>
            </a:pPr>
            <a:r>
              <a:rPr lang="es-MX" dirty="0"/>
              <a:t>Delimitar el tiempo de cada actividad </a:t>
            </a:r>
          </a:p>
          <a:p>
            <a:pPr marL="342900" indent="-342900" algn="just">
              <a:buAutoNum type="arabicPeriod"/>
            </a:pPr>
            <a:r>
              <a:rPr lang="es-MX" dirty="0"/>
              <a:t>Organizar un horario.</a:t>
            </a:r>
          </a:p>
        </p:txBody>
      </p:sp>
      <p:sp>
        <p:nvSpPr>
          <p:cNvPr id="9" name="8 Rectángulo"/>
          <p:cNvSpPr/>
          <p:nvPr/>
        </p:nvSpPr>
        <p:spPr>
          <a:xfrm>
            <a:off x="8248650" y="3181350"/>
            <a:ext cx="2800350" cy="31432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es-MX" dirty="0"/>
              <a:t>Estrategias para comenzar con la administración del tiempo son:</a:t>
            </a:r>
          </a:p>
          <a:p>
            <a:pPr marL="342900" indent="-342900" algn="just">
              <a:buAutoNum type="arabicPeriod"/>
            </a:pPr>
            <a:r>
              <a:rPr lang="es-MX" dirty="0"/>
              <a:t>Crear un registro de tiempo </a:t>
            </a:r>
          </a:p>
          <a:p>
            <a:pPr marL="342900" indent="-342900" algn="just">
              <a:buAutoNum type="arabicPeriod"/>
            </a:pPr>
            <a:r>
              <a:rPr lang="es-MX" dirty="0"/>
              <a:t>Identificar agujeros negros que se están comiendo tu tiempo </a:t>
            </a:r>
          </a:p>
        </p:txBody>
      </p:sp>
      <p:cxnSp>
        <p:nvCxnSpPr>
          <p:cNvPr id="11" name="10 Conector recto de flecha"/>
          <p:cNvCxnSpPr>
            <a:endCxn id="5" idx="0"/>
          </p:cNvCxnSpPr>
          <p:nvPr/>
        </p:nvCxnSpPr>
        <p:spPr>
          <a:xfrm>
            <a:off x="6096000" y="1200150"/>
            <a:ext cx="0" cy="3429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 name="12 Conector recto"/>
          <p:cNvCxnSpPr/>
          <p:nvPr/>
        </p:nvCxnSpPr>
        <p:spPr>
          <a:xfrm>
            <a:off x="2495550" y="2857500"/>
            <a:ext cx="7334250" cy="0"/>
          </a:xfrm>
          <a:prstGeom prst="line">
            <a:avLst/>
          </a:prstGeom>
        </p:spPr>
        <p:style>
          <a:lnRef idx="1">
            <a:schemeClr val="dk1"/>
          </a:lnRef>
          <a:fillRef idx="0">
            <a:schemeClr val="dk1"/>
          </a:fillRef>
          <a:effectRef idx="0">
            <a:schemeClr val="dk1"/>
          </a:effectRef>
          <a:fontRef idx="minor">
            <a:schemeClr val="tx1"/>
          </a:fontRef>
        </p:style>
      </p:cxnSp>
      <p:cxnSp>
        <p:nvCxnSpPr>
          <p:cNvPr id="15" name="14 Conector recto de flecha"/>
          <p:cNvCxnSpPr>
            <a:stCxn id="5" idx="2"/>
          </p:cNvCxnSpPr>
          <p:nvPr/>
        </p:nvCxnSpPr>
        <p:spPr>
          <a:xfrm>
            <a:off x="6096000" y="2590800"/>
            <a:ext cx="0" cy="51435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17 Conector recto de flecha"/>
          <p:cNvCxnSpPr>
            <a:stCxn id="7" idx="2"/>
            <a:endCxn id="8" idx="0"/>
          </p:cNvCxnSpPr>
          <p:nvPr/>
        </p:nvCxnSpPr>
        <p:spPr>
          <a:xfrm>
            <a:off x="5876925" y="3867150"/>
            <a:ext cx="0" cy="2286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19 Conector recto de flecha"/>
          <p:cNvCxnSpPr>
            <a:endCxn id="6" idx="0"/>
          </p:cNvCxnSpPr>
          <p:nvPr/>
        </p:nvCxnSpPr>
        <p:spPr>
          <a:xfrm>
            <a:off x="2495550" y="2857500"/>
            <a:ext cx="0" cy="3429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 name="21 Conector recto de flecha"/>
          <p:cNvCxnSpPr/>
          <p:nvPr/>
        </p:nvCxnSpPr>
        <p:spPr>
          <a:xfrm>
            <a:off x="9829800" y="2847975"/>
            <a:ext cx="0" cy="3333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4080439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776462"/>
            <a:ext cx="10058400" cy="1450757"/>
          </a:xfrm>
        </p:spPr>
        <p:txBody>
          <a:bodyPr>
            <a:normAutofit fontScale="90000"/>
          </a:bodyPr>
          <a:lstStyle/>
          <a:p>
            <a:pPr algn="ctr"/>
            <a:r>
              <a:rPr lang="es-MX" sz="5300" dirty="0"/>
              <a:t>1.4 Valores culturales y personales (instrumentales y terminales)</a:t>
            </a:r>
            <a:r>
              <a:rPr lang="es-MX" dirty="0"/>
              <a:t/>
            </a:r>
            <a:br>
              <a:rPr lang="es-MX" dirty="0"/>
            </a:br>
            <a:endParaRPr lang="es-MX" dirty="0"/>
          </a:p>
        </p:txBody>
      </p:sp>
      <p:sp>
        <p:nvSpPr>
          <p:cNvPr id="3" name="Marcador de contenido 2"/>
          <p:cNvSpPr>
            <a:spLocks noGrp="1"/>
          </p:cNvSpPr>
          <p:nvPr>
            <p:ph idx="1"/>
          </p:nvPr>
        </p:nvSpPr>
        <p:spPr>
          <a:xfrm>
            <a:off x="1097280" y="1845734"/>
            <a:ext cx="10058400" cy="2628295"/>
          </a:xfrm>
        </p:spPr>
        <p:txBody>
          <a:bodyPr>
            <a:normAutofit/>
          </a:bodyPr>
          <a:lstStyle/>
          <a:p>
            <a:pPr algn="just">
              <a:buClr>
                <a:srgbClr val="FF6600"/>
              </a:buClr>
              <a:buFont typeface="Wingdings" panose="05000000000000000000" pitchFamily="2" charset="2"/>
              <a:buChar char="v"/>
            </a:pPr>
            <a:r>
              <a:rPr lang="es-MX" sz="3600" b="1" dirty="0"/>
              <a:t>Valores terminales:</a:t>
            </a:r>
            <a:r>
              <a:rPr lang="es-MX" sz="3600" dirty="0"/>
              <a:t> </a:t>
            </a:r>
          </a:p>
          <a:p>
            <a:pPr marL="548640" lvl="2" indent="0" algn="just">
              <a:buClr>
                <a:srgbClr val="FF6600"/>
              </a:buClr>
              <a:buNone/>
            </a:pPr>
            <a:r>
              <a:rPr lang="es-MX" sz="3200" dirty="0"/>
              <a:t>Estados finales de la existencia; metas que le gustaría alcanzar a una persona durante su vida.</a:t>
            </a:r>
          </a:p>
          <a:p>
            <a:pPr algn="just">
              <a:buClr>
                <a:srgbClr val="FF6600"/>
              </a:buClr>
            </a:pPr>
            <a:endParaRPr lang="es-MX" sz="3600" b="1" dirty="0"/>
          </a:p>
          <a:p>
            <a:endParaRPr lang="es-MX" sz="2400" dirty="0"/>
          </a:p>
        </p:txBody>
      </p:sp>
      <p:pic>
        <p:nvPicPr>
          <p:cNvPr id="4" name="Imagen 3"/>
          <p:cNvPicPr>
            <a:picLocks noChangeAspect="1"/>
          </p:cNvPicPr>
          <p:nvPr/>
        </p:nvPicPr>
        <p:blipFill>
          <a:blip r:embed="rId2"/>
          <a:stretch>
            <a:fillRect/>
          </a:stretch>
        </p:blipFill>
        <p:spPr>
          <a:xfrm>
            <a:off x="4321628" y="3598795"/>
            <a:ext cx="3956277" cy="2608534"/>
          </a:xfrm>
          <a:prstGeom prst="rect">
            <a:avLst/>
          </a:prstGeom>
          <a:ln>
            <a:noFill/>
          </a:ln>
          <a:effectLst>
            <a:softEdge rad="112500"/>
          </a:effectLst>
        </p:spPr>
      </p:pic>
    </p:spTree>
    <p:extLst>
      <p:ext uri="{BB962C8B-B14F-4D97-AF65-F5344CB8AC3E}">
        <p14:creationId xmlns:p14="http://schemas.microsoft.com/office/powerpoint/2010/main" val="23973326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687290C8-685C-49AA-B40E-F552030E5BB3}"/>
              </a:ext>
            </a:extLst>
          </p:cNvPr>
          <p:cNvSpPr>
            <a:spLocks noGrp="1"/>
          </p:cNvSpPr>
          <p:nvPr>
            <p:ph idx="1"/>
          </p:nvPr>
        </p:nvSpPr>
        <p:spPr>
          <a:xfrm>
            <a:off x="1036321" y="1845733"/>
            <a:ext cx="6831772" cy="4278619"/>
          </a:xfrm>
        </p:spPr>
        <p:txBody>
          <a:bodyPr>
            <a:normAutofit/>
          </a:bodyPr>
          <a:lstStyle/>
          <a:p>
            <a:pPr indent="0" algn="just">
              <a:spcBef>
                <a:spcPts val="0"/>
              </a:spcBef>
              <a:buNone/>
            </a:pPr>
            <a:r>
              <a:rPr lang="es-ES" sz="2400" dirty="0">
                <a:latin typeface="Arial" panose="020B0604020202020204" pitchFamily="34" charset="0"/>
              </a:rPr>
              <a:t>Los valores terminales son más abstractos y de innegable universalidad (amistad, aprecio, armonía interior, autoestima, belleza, estabilidad, igualdad, la paz mundial, la salvación, la libertad, el placer, la prosperidad, la realización, la sabiduría, la familia, la felicidad, el amor, la plenitud vital). Como ya fu expresado son estados finales o metas en la vida que al individuo le gustaría conseguir a lo largo de su vida. Estos valores, asimismo, se clasifican en personales e interpersonales.</a:t>
            </a:r>
          </a:p>
          <a:p>
            <a:endParaRPr lang="es-ES" dirty="0"/>
          </a:p>
        </p:txBody>
      </p:sp>
      <p:pic>
        <p:nvPicPr>
          <p:cNvPr id="4" name="Imagen 3">
            <a:extLst>
              <a:ext uri="{FF2B5EF4-FFF2-40B4-BE49-F238E27FC236}">
                <a16:creationId xmlns:a16="http://schemas.microsoft.com/office/drawing/2014/main" xmlns="" id="{D0D671CA-36C2-45F3-81F4-1C87B84EF28B}"/>
              </a:ext>
            </a:extLst>
          </p:cNvPr>
          <p:cNvPicPr>
            <a:picLocks noChangeAspect="1"/>
          </p:cNvPicPr>
          <p:nvPr/>
        </p:nvPicPr>
        <p:blipFill>
          <a:blip r:embed="rId2"/>
          <a:stretch>
            <a:fillRect/>
          </a:stretch>
        </p:blipFill>
        <p:spPr>
          <a:xfrm>
            <a:off x="8020570" y="2777913"/>
            <a:ext cx="3135109" cy="1747822"/>
          </a:xfrm>
          <a:prstGeom prst="rect">
            <a:avLst/>
          </a:prstGeom>
        </p:spPr>
      </p:pic>
    </p:spTree>
    <p:extLst>
      <p:ext uri="{BB962C8B-B14F-4D97-AF65-F5344CB8AC3E}">
        <p14:creationId xmlns:p14="http://schemas.microsoft.com/office/powerpoint/2010/main" val="19071959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buClr>
                <a:srgbClr val="FF6600"/>
              </a:buClr>
              <a:buFont typeface="Wingdings" panose="05000000000000000000" pitchFamily="2" charset="2"/>
              <a:buChar char="v"/>
            </a:pPr>
            <a:r>
              <a:rPr lang="es-MX" sz="3600" b="1" dirty="0"/>
              <a:t>Valores Instrumentales:</a:t>
            </a:r>
            <a:r>
              <a:rPr lang="es-MX" sz="3600" dirty="0"/>
              <a:t> </a:t>
            </a:r>
          </a:p>
          <a:p>
            <a:pPr marL="548640" lvl="2" indent="0" algn="just">
              <a:buClr>
                <a:srgbClr val="FF6600"/>
              </a:buClr>
              <a:buNone/>
            </a:pPr>
            <a:r>
              <a:rPr lang="es-MX" sz="3200" dirty="0"/>
              <a:t>Modos preferibles de comportamiento o medios para alcanzar los valores terminales de unos mismo.</a:t>
            </a:r>
          </a:p>
          <a:p>
            <a:endParaRPr lang="es-MX" dirty="0"/>
          </a:p>
        </p:txBody>
      </p:sp>
      <p:sp>
        <p:nvSpPr>
          <p:cNvPr id="4" name="Título 1"/>
          <p:cNvSpPr>
            <a:spLocks noGrp="1"/>
          </p:cNvSpPr>
          <p:nvPr>
            <p:ph type="title"/>
          </p:nvPr>
        </p:nvSpPr>
        <p:spPr>
          <a:xfrm>
            <a:off x="1097280" y="264831"/>
            <a:ext cx="10058400" cy="1450757"/>
          </a:xfrm>
        </p:spPr>
        <p:txBody>
          <a:bodyPr>
            <a:normAutofit fontScale="90000"/>
          </a:bodyPr>
          <a:lstStyle/>
          <a:p>
            <a:pPr algn="ctr"/>
            <a:r>
              <a:rPr lang="es-MX" sz="5300" dirty="0"/>
              <a:t>1.4 Valores culturales y personales (instrumentales y terminales)</a:t>
            </a:r>
            <a:endParaRPr lang="es-MX" dirty="0"/>
          </a:p>
        </p:txBody>
      </p:sp>
      <p:pic>
        <p:nvPicPr>
          <p:cNvPr id="2" name="Imagen 1"/>
          <p:cNvPicPr>
            <a:picLocks noChangeAspect="1"/>
          </p:cNvPicPr>
          <p:nvPr/>
        </p:nvPicPr>
        <p:blipFill>
          <a:blip r:embed="rId2"/>
          <a:stretch>
            <a:fillRect/>
          </a:stretch>
        </p:blipFill>
        <p:spPr>
          <a:xfrm>
            <a:off x="4297136" y="3426278"/>
            <a:ext cx="2857500" cy="2857500"/>
          </a:xfrm>
          <a:prstGeom prst="rect">
            <a:avLst/>
          </a:prstGeom>
          <a:ln>
            <a:noFill/>
          </a:ln>
          <a:effectLst>
            <a:softEdge rad="112500"/>
          </a:effectLst>
        </p:spPr>
      </p:pic>
    </p:spTree>
    <p:extLst>
      <p:ext uri="{BB962C8B-B14F-4D97-AF65-F5344CB8AC3E}">
        <p14:creationId xmlns:p14="http://schemas.microsoft.com/office/powerpoint/2010/main" val="30620337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xmlns="" id="{2A7C97B8-2379-40E5-A95F-FB5E61A5304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a:extLst>
              <a:ext uri="{FF2B5EF4-FFF2-40B4-BE49-F238E27FC236}">
                <a16:creationId xmlns:a16="http://schemas.microsoft.com/office/drawing/2014/main" xmlns="" id="{7DA197F3-95B3-4417-A10B-383450B33A9E}"/>
              </a:ext>
            </a:extLst>
          </p:cNvPr>
          <p:cNvPicPr>
            <a:picLocks noChangeAspect="1"/>
          </p:cNvPicPr>
          <p:nvPr/>
        </p:nvPicPr>
        <p:blipFill rotWithShape="1">
          <a:blip r:embed="rId2"/>
          <a:srcRect r="1438" b="1"/>
          <a:stretch/>
        </p:blipFill>
        <p:spPr>
          <a:xfrm>
            <a:off x="733697" y="1685260"/>
            <a:ext cx="4885741" cy="3487480"/>
          </a:xfrm>
          <a:prstGeom prst="rect">
            <a:avLst/>
          </a:prstGeom>
        </p:spPr>
      </p:pic>
      <p:cxnSp>
        <p:nvCxnSpPr>
          <p:cNvPr id="33" name="Straight Connector 32">
            <a:extLst>
              <a:ext uri="{FF2B5EF4-FFF2-40B4-BE49-F238E27FC236}">
                <a16:creationId xmlns:a16="http://schemas.microsoft.com/office/drawing/2014/main" xmlns="" id="{AC29A6B1-EC94-4744-BE48-B764337E95B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7892143" y="2085703"/>
            <a:ext cx="3566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xmlns="" id="{3217ADF1-9A03-4091-B8CF-436F3B0AF4F5}"/>
              </a:ext>
            </a:extLst>
          </p:cNvPr>
          <p:cNvSpPr>
            <a:spLocks noGrp="1"/>
          </p:cNvSpPr>
          <p:nvPr>
            <p:ph idx="1"/>
          </p:nvPr>
        </p:nvSpPr>
        <p:spPr>
          <a:xfrm>
            <a:off x="6353135" y="2198914"/>
            <a:ext cx="5196608" cy="3670180"/>
          </a:xfrm>
        </p:spPr>
        <p:txBody>
          <a:bodyPr>
            <a:noAutofit/>
          </a:bodyPr>
          <a:lstStyle/>
          <a:p>
            <a:r>
              <a:rPr lang="es-ES" sz="2800" dirty="0"/>
              <a:t>Los valores instrumentales son aquellas formas de actuar específicas que una persona utiliza en un momento determinado para alcanzar un objetivo deseado. Permiten satisfacer necesidades humanas y son comportamientos circunstanciales socialmente aceptados.</a:t>
            </a:r>
          </a:p>
        </p:txBody>
      </p:sp>
      <p:sp>
        <p:nvSpPr>
          <p:cNvPr id="35" name="Rectangle 34">
            <a:extLst>
              <a:ext uri="{FF2B5EF4-FFF2-40B4-BE49-F238E27FC236}">
                <a16:creationId xmlns:a16="http://schemas.microsoft.com/office/drawing/2014/main" xmlns="" id="{863FF3CE-53DE-41A6-A8DF-EE8A85EDCF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Rectangle 36">
            <a:extLst>
              <a:ext uri="{FF2B5EF4-FFF2-40B4-BE49-F238E27FC236}">
                <a16:creationId xmlns:a16="http://schemas.microsoft.com/office/drawing/2014/main" xmlns="" id="{B0F0D992-B6E9-451D-A97E-B81C761D08D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090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383287"/>
            <a:ext cx="10058400" cy="956472"/>
          </a:xfrm>
        </p:spPr>
        <p:txBody>
          <a:bodyPr/>
          <a:lstStyle/>
          <a:p>
            <a:pPr algn="ctr"/>
            <a:r>
              <a:rPr lang="es-MX" dirty="0"/>
              <a:t>Objetivo de la Asignatura</a:t>
            </a:r>
          </a:p>
        </p:txBody>
      </p:sp>
      <p:sp>
        <p:nvSpPr>
          <p:cNvPr id="3" name="Marcador de contenido 2"/>
          <p:cNvSpPr>
            <a:spLocks noGrp="1"/>
          </p:cNvSpPr>
          <p:nvPr>
            <p:ph idx="1"/>
          </p:nvPr>
        </p:nvSpPr>
        <p:spPr>
          <a:xfrm>
            <a:off x="1066800" y="2058769"/>
            <a:ext cx="10058400" cy="4023360"/>
          </a:xfrm>
        </p:spPr>
        <p:txBody>
          <a:bodyPr>
            <a:normAutofit/>
          </a:bodyPr>
          <a:lstStyle/>
          <a:p>
            <a:pPr marL="0" indent="0" algn="just">
              <a:buClr>
                <a:srgbClr val="FF6600"/>
              </a:buClr>
              <a:buNone/>
            </a:pPr>
            <a:r>
              <a:rPr lang="es-MX" sz="3200" dirty="0"/>
              <a:t>Conocerá y aplicar las técnicas y elementos de la dirección como la fase dinámica del proceso administrativo, a través de las prácticas y dramatizaciones relacionadas con el manejo de grupo , solución de conflictos, manejo del cambio y toma de decisiones. </a:t>
            </a:r>
          </a:p>
        </p:txBody>
      </p:sp>
      <p:pic>
        <p:nvPicPr>
          <p:cNvPr id="4" name="Picture 2" descr="Resultado de imagen para separador de text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3221" y="1339759"/>
            <a:ext cx="7725557" cy="7190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8174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A2BD201-1E6D-43F7-B3FC-27E424409D71}"/>
              </a:ext>
            </a:extLst>
          </p:cNvPr>
          <p:cNvSpPr>
            <a:spLocks noGrp="1"/>
          </p:cNvSpPr>
          <p:nvPr>
            <p:ph type="title"/>
          </p:nvPr>
        </p:nvSpPr>
        <p:spPr>
          <a:xfrm>
            <a:off x="1097280" y="286604"/>
            <a:ext cx="10058400" cy="927600"/>
          </a:xfrm>
        </p:spPr>
        <p:txBody>
          <a:bodyPr/>
          <a:lstStyle/>
          <a:p>
            <a:pPr algn="ctr"/>
            <a:r>
              <a:rPr lang="es-MX" dirty="0"/>
              <a:t>Conclusiones</a:t>
            </a:r>
            <a:endParaRPr lang="es-ES" dirty="0"/>
          </a:p>
        </p:txBody>
      </p:sp>
      <p:sp>
        <p:nvSpPr>
          <p:cNvPr id="3" name="Marcador de contenido 2">
            <a:extLst>
              <a:ext uri="{FF2B5EF4-FFF2-40B4-BE49-F238E27FC236}">
                <a16:creationId xmlns:a16="http://schemas.microsoft.com/office/drawing/2014/main" xmlns="" id="{03DBF97F-C989-4CF1-AA0A-D5A9AEBF8EB2}"/>
              </a:ext>
            </a:extLst>
          </p:cNvPr>
          <p:cNvSpPr>
            <a:spLocks noGrp="1"/>
          </p:cNvSpPr>
          <p:nvPr>
            <p:ph idx="1"/>
          </p:nvPr>
        </p:nvSpPr>
        <p:spPr/>
        <p:txBody>
          <a:bodyPr/>
          <a:lstStyle/>
          <a:p>
            <a:pPr algn="just"/>
            <a:r>
              <a:rPr lang="es-ES" sz="3600" dirty="0"/>
              <a:t>El material didáctico fue  diseñado como apoyo a la asignatura de Habilidades Directivas con la finalidad de que el alumno domine las habilidades directivas y personales necesarias en las organizaciones para tener un desarrollo eficiente en su ámbito profesional.</a:t>
            </a:r>
          </a:p>
          <a:p>
            <a:endParaRPr lang="es-ES" dirty="0"/>
          </a:p>
        </p:txBody>
      </p:sp>
    </p:spTree>
    <p:extLst>
      <p:ext uri="{BB962C8B-B14F-4D97-AF65-F5344CB8AC3E}">
        <p14:creationId xmlns:p14="http://schemas.microsoft.com/office/powerpoint/2010/main" val="10892328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2BB9083-1DF1-4C6B-93C5-DC4675E28CAB}"/>
              </a:ext>
            </a:extLst>
          </p:cNvPr>
          <p:cNvSpPr>
            <a:spLocks noGrp="1"/>
          </p:cNvSpPr>
          <p:nvPr>
            <p:ph type="title"/>
          </p:nvPr>
        </p:nvSpPr>
        <p:spPr>
          <a:xfrm>
            <a:off x="1097280" y="286603"/>
            <a:ext cx="10058400" cy="1053099"/>
          </a:xfrm>
        </p:spPr>
        <p:txBody>
          <a:bodyPr/>
          <a:lstStyle/>
          <a:p>
            <a:pPr algn="ctr"/>
            <a:r>
              <a:rPr lang="es-MX" dirty="0"/>
              <a:t>Referencias bibliográficas </a:t>
            </a:r>
            <a:endParaRPr lang="es-ES" dirty="0"/>
          </a:p>
        </p:txBody>
      </p:sp>
      <p:pic>
        <p:nvPicPr>
          <p:cNvPr id="4" name="Marcador de contenido 3">
            <a:extLst>
              <a:ext uri="{FF2B5EF4-FFF2-40B4-BE49-F238E27FC236}">
                <a16:creationId xmlns:a16="http://schemas.microsoft.com/office/drawing/2014/main" xmlns="" id="{234198C4-ED2D-4F21-9A5E-ED091C65CD52}"/>
              </a:ext>
            </a:extLst>
          </p:cNvPr>
          <p:cNvPicPr>
            <a:picLocks noGrp="1" noChangeAspect="1"/>
          </p:cNvPicPr>
          <p:nvPr>
            <p:ph idx="1"/>
          </p:nvPr>
        </p:nvPicPr>
        <p:blipFill>
          <a:blip r:embed="rId2"/>
          <a:stretch>
            <a:fillRect/>
          </a:stretch>
        </p:blipFill>
        <p:spPr>
          <a:xfrm>
            <a:off x="0" y="1813810"/>
            <a:ext cx="12192000" cy="4407108"/>
          </a:xfrm>
          <a:prstGeom prst="rect">
            <a:avLst/>
          </a:prstGeom>
        </p:spPr>
      </p:pic>
    </p:spTree>
    <p:extLst>
      <p:ext uri="{BB962C8B-B14F-4D97-AF65-F5344CB8AC3E}">
        <p14:creationId xmlns:p14="http://schemas.microsoft.com/office/powerpoint/2010/main" val="2021327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53152" y="94528"/>
            <a:ext cx="10058400" cy="1371600"/>
          </a:xfrm>
        </p:spPr>
        <p:txBody>
          <a:bodyPr>
            <a:normAutofit/>
          </a:bodyPr>
          <a:lstStyle/>
          <a:p>
            <a:pPr algn="ctr"/>
            <a:r>
              <a:rPr lang="es-MX" sz="4000" dirty="0"/>
              <a:t>Secuencia Didáctica </a:t>
            </a:r>
          </a:p>
        </p:txBody>
      </p:sp>
      <p:sp>
        <p:nvSpPr>
          <p:cNvPr id="4" name="Rectángulo 3"/>
          <p:cNvSpPr/>
          <p:nvPr/>
        </p:nvSpPr>
        <p:spPr>
          <a:xfrm>
            <a:off x="4546620" y="1419796"/>
            <a:ext cx="3166281" cy="477671"/>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MX" dirty="0"/>
              <a:t>HABILIDADES DIRECTIVAS </a:t>
            </a:r>
          </a:p>
        </p:txBody>
      </p:sp>
      <p:sp>
        <p:nvSpPr>
          <p:cNvPr id="6" name="CuadroTexto 5"/>
          <p:cNvSpPr txBox="1"/>
          <p:nvPr/>
        </p:nvSpPr>
        <p:spPr>
          <a:xfrm>
            <a:off x="562793" y="819503"/>
            <a:ext cx="1739023" cy="101566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sz="1200" dirty="0">
                <a:latin typeface="Agency FB" panose="020B0503020202020204" pitchFamily="34" charset="0"/>
              </a:rPr>
              <a:t>• Concepto</a:t>
            </a:r>
          </a:p>
          <a:p>
            <a:r>
              <a:rPr lang="es-MX" sz="1200" dirty="0">
                <a:latin typeface="Agency FB" panose="020B0503020202020204" pitchFamily="34" charset="0"/>
              </a:rPr>
              <a:t>• Estilo y manejo de conflictos</a:t>
            </a:r>
          </a:p>
          <a:p>
            <a:r>
              <a:rPr lang="es-MX" sz="1200" dirty="0">
                <a:latin typeface="Agency FB" panose="020B0503020202020204" pitchFamily="34" charset="0"/>
              </a:rPr>
              <a:t>• Conflicto en organizaciones</a:t>
            </a:r>
          </a:p>
          <a:p>
            <a:r>
              <a:rPr lang="es-MX" sz="1200" dirty="0">
                <a:latin typeface="Agency FB" panose="020B0503020202020204" pitchFamily="34" charset="0"/>
              </a:rPr>
              <a:t>• Estrategias para favorecer el manejo de conflictos </a:t>
            </a:r>
          </a:p>
        </p:txBody>
      </p:sp>
      <p:sp>
        <p:nvSpPr>
          <p:cNvPr id="7" name="Rectángulo 6"/>
          <p:cNvSpPr/>
          <p:nvPr/>
        </p:nvSpPr>
        <p:spPr>
          <a:xfrm>
            <a:off x="2296789" y="1716135"/>
            <a:ext cx="834725" cy="4975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t>Se divide en: </a:t>
            </a:r>
          </a:p>
        </p:txBody>
      </p:sp>
      <p:sp>
        <p:nvSpPr>
          <p:cNvPr id="8" name="Rectángulo 7"/>
          <p:cNvSpPr/>
          <p:nvPr/>
        </p:nvSpPr>
        <p:spPr>
          <a:xfrm>
            <a:off x="3137254" y="2013619"/>
            <a:ext cx="1530999" cy="67845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sz="1200" dirty="0"/>
              <a:t>6 Estilos, fuentes y</a:t>
            </a:r>
          </a:p>
          <a:p>
            <a:pPr algn="ctr"/>
            <a:r>
              <a:rPr lang="es-MX" sz="1200" dirty="0"/>
              <a:t>modelos de conflictos</a:t>
            </a:r>
          </a:p>
          <a:p>
            <a:pPr algn="ctr"/>
            <a:r>
              <a:rPr lang="es-MX" sz="1200" dirty="0"/>
              <a:t>y su negociación </a:t>
            </a:r>
          </a:p>
        </p:txBody>
      </p:sp>
      <p:sp>
        <p:nvSpPr>
          <p:cNvPr id="9" name="Rectángulo 8"/>
          <p:cNvSpPr/>
          <p:nvPr/>
        </p:nvSpPr>
        <p:spPr>
          <a:xfrm>
            <a:off x="7199770" y="2067651"/>
            <a:ext cx="1149404" cy="60944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sz="1200" dirty="0"/>
              <a:t>1 Habilidades</a:t>
            </a:r>
          </a:p>
          <a:p>
            <a:pPr algn="ctr"/>
            <a:r>
              <a:rPr lang="es-MX" sz="1200" dirty="0"/>
              <a:t>Directivas y</a:t>
            </a:r>
          </a:p>
          <a:p>
            <a:pPr algn="ctr"/>
            <a:r>
              <a:rPr lang="es-MX" sz="1200" dirty="0"/>
              <a:t>Personales </a:t>
            </a:r>
          </a:p>
        </p:txBody>
      </p:sp>
      <p:sp>
        <p:nvSpPr>
          <p:cNvPr id="10" name="Rectángulo 9"/>
          <p:cNvSpPr/>
          <p:nvPr/>
        </p:nvSpPr>
        <p:spPr>
          <a:xfrm>
            <a:off x="8377270" y="2030331"/>
            <a:ext cx="1023582" cy="4094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t>Se divide en: </a:t>
            </a:r>
          </a:p>
        </p:txBody>
      </p:sp>
      <p:sp>
        <p:nvSpPr>
          <p:cNvPr id="11" name="CuadroTexto 10"/>
          <p:cNvSpPr txBox="1"/>
          <p:nvPr/>
        </p:nvSpPr>
        <p:spPr>
          <a:xfrm>
            <a:off x="9425102" y="1315359"/>
            <a:ext cx="1365234" cy="830997"/>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sz="1200" dirty="0"/>
              <a:t>• Definición</a:t>
            </a:r>
          </a:p>
          <a:p>
            <a:r>
              <a:rPr lang="es-MX" sz="1200" dirty="0"/>
              <a:t>• Modelos</a:t>
            </a:r>
          </a:p>
          <a:p>
            <a:r>
              <a:rPr lang="es-MX" sz="1200" dirty="0"/>
              <a:t>• Jerarquía</a:t>
            </a:r>
          </a:p>
          <a:p>
            <a:r>
              <a:rPr lang="es-MX" sz="1200" dirty="0"/>
              <a:t>• Valores Culturales</a:t>
            </a:r>
          </a:p>
        </p:txBody>
      </p:sp>
      <p:pic>
        <p:nvPicPr>
          <p:cNvPr id="12" name="Picture 2" descr="Resultado de imagen para separador de text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1044" y="425739"/>
            <a:ext cx="6397431" cy="595403"/>
          </a:xfrm>
          <a:prstGeom prst="rect">
            <a:avLst/>
          </a:prstGeom>
          <a:noFill/>
          <a:extLst>
            <a:ext uri="{909E8E84-426E-40DD-AFC4-6F175D3DCCD1}">
              <a14:hiddenFill xmlns:a14="http://schemas.microsoft.com/office/drawing/2010/main">
                <a:solidFill>
                  <a:srgbClr val="FFFFFF"/>
                </a:solidFill>
              </a14:hiddenFill>
            </a:ext>
          </a:extLst>
        </p:spPr>
      </p:pic>
      <p:sp>
        <p:nvSpPr>
          <p:cNvPr id="13" name="Rectángulo 12"/>
          <p:cNvSpPr/>
          <p:nvPr/>
        </p:nvSpPr>
        <p:spPr>
          <a:xfrm>
            <a:off x="5438515" y="3086084"/>
            <a:ext cx="1058779" cy="409074"/>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dirty="0"/>
              <a:t>A través de:</a:t>
            </a:r>
          </a:p>
        </p:txBody>
      </p:sp>
      <p:sp>
        <p:nvSpPr>
          <p:cNvPr id="14" name="Rectángulo 13"/>
          <p:cNvSpPr/>
          <p:nvPr/>
        </p:nvSpPr>
        <p:spPr>
          <a:xfrm>
            <a:off x="3352024" y="2991651"/>
            <a:ext cx="1592299" cy="74751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sz="1200" dirty="0"/>
              <a:t>5 Manera de integrar,</a:t>
            </a:r>
          </a:p>
          <a:p>
            <a:pPr algn="ctr"/>
            <a:r>
              <a:rPr lang="es-MX" sz="1200" dirty="0"/>
              <a:t>coordinar y desarrollar</a:t>
            </a:r>
          </a:p>
          <a:p>
            <a:pPr algn="ctr"/>
            <a:r>
              <a:rPr lang="es-MX" sz="1200" dirty="0"/>
              <a:t>equipos de trabajo</a:t>
            </a:r>
          </a:p>
          <a:p>
            <a:pPr algn="ctr"/>
            <a:r>
              <a:rPr lang="es-MX" sz="1200" dirty="0"/>
              <a:t>efectivo </a:t>
            </a:r>
          </a:p>
        </p:txBody>
      </p:sp>
      <p:sp>
        <p:nvSpPr>
          <p:cNvPr id="15" name="Rectángulo 14"/>
          <p:cNvSpPr/>
          <p:nvPr/>
        </p:nvSpPr>
        <p:spPr>
          <a:xfrm>
            <a:off x="2517299" y="3160271"/>
            <a:ext cx="834725" cy="4975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t>Se divide en: </a:t>
            </a:r>
          </a:p>
        </p:txBody>
      </p:sp>
      <p:sp>
        <p:nvSpPr>
          <p:cNvPr id="16" name="Rectángulo 15"/>
          <p:cNvSpPr/>
          <p:nvPr/>
        </p:nvSpPr>
        <p:spPr>
          <a:xfrm>
            <a:off x="897591" y="2352847"/>
            <a:ext cx="1603677" cy="1772653"/>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s-MX" sz="1200" dirty="0"/>
              <a:t>Concepto </a:t>
            </a:r>
          </a:p>
          <a:p>
            <a:r>
              <a:rPr lang="es-MX" sz="1200" dirty="0"/>
              <a:t>• Metodología </a:t>
            </a:r>
          </a:p>
          <a:p>
            <a:r>
              <a:rPr lang="es-MX" sz="1200" dirty="0"/>
              <a:t>• Ventajas del equipo </a:t>
            </a:r>
          </a:p>
          <a:p>
            <a:r>
              <a:rPr lang="es-MX" sz="1200" dirty="0"/>
              <a:t>• Actividad para formar equipos </a:t>
            </a:r>
          </a:p>
          <a:p>
            <a:r>
              <a:rPr lang="es-MX" sz="1200" dirty="0"/>
              <a:t>• Creatividad </a:t>
            </a:r>
          </a:p>
          <a:p>
            <a:r>
              <a:rPr lang="es-MX" sz="1200" dirty="0"/>
              <a:t>• Admón. del tiempo </a:t>
            </a:r>
          </a:p>
          <a:p>
            <a:r>
              <a:rPr lang="es-MX" sz="1200" dirty="0"/>
              <a:t>• Enfoque y personalidad del ejecutivo </a:t>
            </a:r>
          </a:p>
        </p:txBody>
      </p:sp>
      <p:sp>
        <p:nvSpPr>
          <p:cNvPr id="17" name="Rectángulo 16"/>
          <p:cNvSpPr/>
          <p:nvPr/>
        </p:nvSpPr>
        <p:spPr>
          <a:xfrm>
            <a:off x="7033449" y="2904864"/>
            <a:ext cx="1672218" cy="74751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sz="1200" dirty="0"/>
              <a:t>2 Rasgos de Personalidad, habilidades y características de un líder.</a:t>
            </a:r>
          </a:p>
        </p:txBody>
      </p:sp>
      <p:sp>
        <p:nvSpPr>
          <p:cNvPr id="18" name="Rectángulo 17"/>
          <p:cNvSpPr/>
          <p:nvPr/>
        </p:nvSpPr>
        <p:spPr>
          <a:xfrm>
            <a:off x="8727985" y="3204309"/>
            <a:ext cx="1023582" cy="4094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t>Se divide en: </a:t>
            </a:r>
          </a:p>
        </p:txBody>
      </p:sp>
      <p:sp>
        <p:nvSpPr>
          <p:cNvPr id="19" name="Rectángulo 18"/>
          <p:cNvSpPr/>
          <p:nvPr/>
        </p:nvSpPr>
        <p:spPr>
          <a:xfrm>
            <a:off x="9751567" y="2797008"/>
            <a:ext cx="1876936" cy="1017321"/>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s-MX" sz="1200" dirty="0"/>
              <a:t>• Rasgos personalidad líder </a:t>
            </a:r>
          </a:p>
          <a:p>
            <a:r>
              <a:rPr lang="es-MX" sz="1200" dirty="0"/>
              <a:t>• Habilidades líder</a:t>
            </a:r>
          </a:p>
          <a:p>
            <a:r>
              <a:rPr lang="es-MX" sz="1200" dirty="0"/>
              <a:t> • Rasgos líder</a:t>
            </a:r>
          </a:p>
          <a:p>
            <a:r>
              <a:rPr lang="es-MX" sz="1200" dirty="0"/>
              <a:t> • Modelos de líder </a:t>
            </a:r>
          </a:p>
          <a:p>
            <a:r>
              <a:rPr lang="es-MX" sz="1200" dirty="0"/>
              <a:t>• Coaching</a:t>
            </a:r>
          </a:p>
        </p:txBody>
      </p:sp>
      <p:sp>
        <p:nvSpPr>
          <p:cNvPr id="20" name="Rectángulo 19"/>
          <p:cNvSpPr/>
          <p:nvPr/>
        </p:nvSpPr>
        <p:spPr>
          <a:xfrm>
            <a:off x="3043870" y="4085835"/>
            <a:ext cx="1592299" cy="84408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sz="1200"/>
              <a:t>4 Comunicación efectiva dentro de las organizaciones</a:t>
            </a:r>
          </a:p>
        </p:txBody>
      </p:sp>
      <p:sp>
        <p:nvSpPr>
          <p:cNvPr id="21" name="Rectángulo 20"/>
          <p:cNvSpPr/>
          <p:nvPr/>
        </p:nvSpPr>
        <p:spPr>
          <a:xfrm>
            <a:off x="2213640" y="4745338"/>
            <a:ext cx="834725" cy="4975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t>Se divide en: </a:t>
            </a:r>
          </a:p>
        </p:txBody>
      </p:sp>
      <p:sp>
        <p:nvSpPr>
          <p:cNvPr id="22" name="Rectángulo 21"/>
          <p:cNvSpPr/>
          <p:nvPr/>
        </p:nvSpPr>
        <p:spPr>
          <a:xfrm>
            <a:off x="546751" y="4189668"/>
            <a:ext cx="1671384" cy="2189915"/>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s-MX" sz="1200" dirty="0"/>
              <a:t>• Concepto </a:t>
            </a:r>
          </a:p>
          <a:p>
            <a:r>
              <a:rPr lang="es-MX" sz="1200" dirty="0"/>
              <a:t>• Comunicación interna y externa </a:t>
            </a:r>
          </a:p>
          <a:p>
            <a:r>
              <a:rPr lang="es-MX" sz="1200" dirty="0"/>
              <a:t>• Comunicación formal</a:t>
            </a:r>
          </a:p>
          <a:p>
            <a:r>
              <a:rPr lang="es-MX" sz="1200" dirty="0"/>
              <a:t> • Barreras de Comunicación</a:t>
            </a:r>
          </a:p>
          <a:p>
            <a:r>
              <a:rPr lang="es-MX" sz="1200" dirty="0"/>
              <a:t> • Habilidades para comunicarse</a:t>
            </a:r>
          </a:p>
          <a:p>
            <a:r>
              <a:rPr lang="es-MX" sz="1200" dirty="0"/>
              <a:t> • Comunicación no verbal, productiva y recreativa</a:t>
            </a:r>
          </a:p>
          <a:p>
            <a:r>
              <a:rPr lang="es-MX" sz="1200" dirty="0"/>
              <a:t> • </a:t>
            </a:r>
            <a:r>
              <a:rPr lang="es-MX" sz="1200" dirty="0" err="1"/>
              <a:t>Debate,foro,taller</a:t>
            </a:r>
            <a:r>
              <a:rPr lang="es-MX" sz="1200" dirty="0"/>
              <a:t> </a:t>
            </a:r>
            <a:r>
              <a:rPr lang="es-MX" sz="1200" dirty="0" err="1"/>
              <a:t>etc</a:t>
            </a:r>
            <a:r>
              <a:rPr lang="es-MX" sz="1200" dirty="0"/>
              <a:t> </a:t>
            </a:r>
          </a:p>
        </p:txBody>
      </p:sp>
      <p:sp>
        <p:nvSpPr>
          <p:cNvPr id="23" name="Rectángulo 22"/>
          <p:cNvSpPr/>
          <p:nvPr/>
        </p:nvSpPr>
        <p:spPr>
          <a:xfrm>
            <a:off x="6858463" y="4134122"/>
            <a:ext cx="1545074" cy="74751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sz="1200"/>
              <a:t>3 Motivación dentro de la organización y desarrollo de directivos</a:t>
            </a:r>
          </a:p>
        </p:txBody>
      </p:sp>
      <p:sp>
        <p:nvSpPr>
          <p:cNvPr id="24" name="Rectángulo 23"/>
          <p:cNvSpPr/>
          <p:nvPr/>
        </p:nvSpPr>
        <p:spPr>
          <a:xfrm>
            <a:off x="8403537" y="4606309"/>
            <a:ext cx="1023582" cy="4094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a:t>Se divide en: </a:t>
            </a:r>
          </a:p>
        </p:txBody>
      </p:sp>
      <p:sp>
        <p:nvSpPr>
          <p:cNvPr id="25" name="Rectángulo 24"/>
          <p:cNvSpPr/>
          <p:nvPr/>
        </p:nvSpPr>
        <p:spPr>
          <a:xfrm>
            <a:off x="9425102" y="4464981"/>
            <a:ext cx="1732547" cy="11642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s-MX" sz="1200" dirty="0"/>
              <a:t>• Concepto </a:t>
            </a:r>
          </a:p>
          <a:p>
            <a:r>
              <a:rPr lang="es-MX" sz="1200" dirty="0"/>
              <a:t>• Elementos del programa • Teoría Motivacional</a:t>
            </a:r>
          </a:p>
          <a:p>
            <a:r>
              <a:rPr lang="es-MX" sz="1200" dirty="0"/>
              <a:t> • Teoría de </a:t>
            </a:r>
            <a:r>
              <a:rPr lang="es-MX" sz="1200" dirty="0" err="1"/>
              <a:t>Maslow</a:t>
            </a:r>
            <a:r>
              <a:rPr lang="es-MX" sz="1200" dirty="0"/>
              <a:t> </a:t>
            </a:r>
          </a:p>
          <a:p>
            <a:r>
              <a:rPr lang="es-MX" sz="1200" dirty="0"/>
              <a:t>• Teoría de </a:t>
            </a:r>
            <a:r>
              <a:rPr lang="es-MX" sz="1200" dirty="0" err="1"/>
              <a:t>Mc’Clelland</a:t>
            </a:r>
            <a:r>
              <a:rPr lang="es-MX" sz="1200" dirty="0"/>
              <a:t> </a:t>
            </a:r>
          </a:p>
          <a:p>
            <a:r>
              <a:rPr lang="es-MX" sz="1200" dirty="0"/>
              <a:t>• Teoría de Expectativas</a:t>
            </a:r>
          </a:p>
        </p:txBody>
      </p:sp>
      <p:cxnSp>
        <p:nvCxnSpPr>
          <p:cNvPr id="27" name="Conector recto de flecha 26"/>
          <p:cNvCxnSpPr>
            <a:stCxn id="20" idx="3"/>
          </p:cNvCxnSpPr>
          <p:nvPr/>
        </p:nvCxnSpPr>
        <p:spPr>
          <a:xfrm flipV="1">
            <a:off x="4636169" y="4507879"/>
            <a:ext cx="2229852" cy="1"/>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9" name="Conector recto 28"/>
          <p:cNvCxnSpPr/>
          <p:nvPr/>
        </p:nvCxnSpPr>
        <p:spPr>
          <a:xfrm flipH="1">
            <a:off x="5965888" y="3527242"/>
            <a:ext cx="2017" cy="969823"/>
          </a:xfrm>
          <a:prstGeom prst="line">
            <a:avLst/>
          </a:prstGeom>
        </p:spPr>
        <p:style>
          <a:lnRef idx="1">
            <a:schemeClr val="dk1"/>
          </a:lnRef>
          <a:fillRef idx="0">
            <a:schemeClr val="dk1"/>
          </a:fillRef>
          <a:effectRef idx="0">
            <a:schemeClr val="dk1"/>
          </a:effectRef>
          <a:fontRef idx="minor">
            <a:schemeClr val="tx1"/>
          </a:fontRef>
        </p:style>
      </p:cxnSp>
      <p:cxnSp>
        <p:nvCxnSpPr>
          <p:cNvPr id="35" name="Conector recto de flecha 34"/>
          <p:cNvCxnSpPr/>
          <p:nvPr/>
        </p:nvCxnSpPr>
        <p:spPr>
          <a:xfrm>
            <a:off x="4944323" y="3613742"/>
            <a:ext cx="2089126"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36" name="Conector recto de flecha 35"/>
          <p:cNvCxnSpPr/>
          <p:nvPr/>
        </p:nvCxnSpPr>
        <p:spPr>
          <a:xfrm>
            <a:off x="4668253" y="2338352"/>
            <a:ext cx="2531517" cy="12947"/>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48" name="Conector recto 47"/>
          <p:cNvCxnSpPr/>
          <p:nvPr/>
        </p:nvCxnSpPr>
        <p:spPr>
          <a:xfrm>
            <a:off x="6050366" y="2013619"/>
            <a:ext cx="31986" cy="1072465"/>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078487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187747"/>
            <a:ext cx="10058400" cy="1450757"/>
          </a:xfrm>
        </p:spPr>
        <p:txBody>
          <a:bodyPr/>
          <a:lstStyle/>
          <a:p>
            <a:pPr algn="ctr"/>
            <a:r>
              <a:rPr lang="es-MX" dirty="0"/>
              <a:t>Contenido Temático </a:t>
            </a:r>
          </a:p>
        </p:txBody>
      </p:sp>
      <p:sp>
        <p:nvSpPr>
          <p:cNvPr id="3" name="Marcador de contenido 2"/>
          <p:cNvSpPr>
            <a:spLocks noGrp="1"/>
          </p:cNvSpPr>
          <p:nvPr>
            <p:ph idx="1"/>
          </p:nvPr>
        </p:nvSpPr>
        <p:spPr/>
        <p:txBody>
          <a:bodyPr>
            <a:normAutofit/>
          </a:bodyPr>
          <a:lstStyle/>
          <a:p>
            <a:pPr marL="0" indent="0" algn="ctr">
              <a:buNone/>
            </a:pPr>
            <a:endParaRPr lang="es-MX" sz="3600" b="1" dirty="0">
              <a:solidFill>
                <a:srgbClr val="993300"/>
              </a:solidFill>
            </a:endParaRPr>
          </a:p>
          <a:p>
            <a:pPr marL="0" indent="0" algn="ctr">
              <a:buNone/>
            </a:pPr>
            <a:r>
              <a:rPr lang="es-MX" sz="3600" b="1" dirty="0">
                <a:solidFill>
                  <a:srgbClr val="993300"/>
                </a:solidFill>
              </a:rPr>
              <a:t>UNIDAD I :</a:t>
            </a:r>
          </a:p>
          <a:p>
            <a:pPr marL="0" indent="0" algn="ctr">
              <a:buNone/>
            </a:pPr>
            <a:r>
              <a:rPr lang="es-MX" sz="3600" b="1" dirty="0">
                <a:solidFill>
                  <a:srgbClr val="993300"/>
                </a:solidFill>
              </a:rPr>
              <a:t>Habilidades Directivas y Personales</a:t>
            </a:r>
          </a:p>
        </p:txBody>
      </p:sp>
      <p:pic>
        <p:nvPicPr>
          <p:cNvPr id="4" name="Picture 2" descr="Resultado de imagen para separador de text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1044" y="1397216"/>
            <a:ext cx="6397431" cy="595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3360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7280" y="14749"/>
            <a:ext cx="10058400" cy="1450757"/>
          </a:xfrm>
        </p:spPr>
        <p:txBody>
          <a:bodyPr/>
          <a:lstStyle/>
          <a:p>
            <a:pPr algn="ctr"/>
            <a:r>
              <a:rPr lang="es-MX" dirty="0"/>
              <a:t>Objetivo de la Unidad I</a:t>
            </a:r>
          </a:p>
        </p:txBody>
      </p:sp>
      <p:sp>
        <p:nvSpPr>
          <p:cNvPr id="3" name="Marcador de contenido 2"/>
          <p:cNvSpPr>
            <a:spLocks noGrp="1"/>
          </p:cNvSpPr>
          <p:nvPr>
            <p:ph idx="1"/>
          </p:nvPr>
        </p:nvSpPr>
        <p:spPr>
          <a:xfrm>
            <a:off x="1066800" y="2473229"/>
            <a:ext cx="10058400" cy="3931920"/>
          </a:xfrm>
        </p:spPr>
        <p:txBody>
          <a:bodyPr>
            <a:normAutofit/>
          </a:bodyPr>
          <a:lstStyle/>
          <a:p>
            <a:pPr marL="0" indent="0" algn="just">
              <a:buClr>
                <a:srgbClr val="FF6600"/>
              </a:buClr>
              <a:buNone/>
            </a:pPr>
            <a:r>
              <a:rPr lang="es-MX" sz="3200" b="1" dirty="0"/>
              <a:t>El alumno deberá analizar las habilidades directivas y personales necesarias en las organizaciones para tener un desarrollo eficiente en su ámbito profesional. </a:t>
            </a:r>
            <a:r>
              <a:rPr lang="es-MX" sz="3200" dirty="0"/>
              <a:t>	</a:t>
            </a:r>
          </a:p>
          <a:p>
            <a:pPr algn="just">
              <a:buClr>
                <a:srgbClr val="FF6600"/>
              </a:buClr>
              <a:buFont typeface="Wingdings" panose="05000000000000000000" pitchFamily="2" charset="2"/>
              <a:buChar char="v"/>
            </a:pPr>
            <a:endParaRPr lang="es-MX" sz="3200" dirty="0"/>
          </a:p>
        </p:txBody>
      </p:sp>
      <p:pic>
        <p:nvPicPr>
          <p:cNvPr id="4" name="Picture 2" descr="Resultado de imagen para separador de text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5731" y="1397216"/>
            <a:ext cx="6397431" cy="595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4100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111915"/>
            <a:ext cx="10058400" cy="1371600"/>
          </a:xfrm>
        </p:spPr>
        <p:txBody>
          <a:bodyPr>
            <a:normAutofit/>
          </a:bodyPr>
          <a:lstStyle/>
          <a:p>
            <a:pPr algn="ctr"/>
            <a:r>
              <a:rPr lang="es-MX" dirty="0"/>
              <a:t>1.1 Definición de habilidades directivas</a:t>
            </a:r>
          </a:p>
        </p:txBody>
      </p:sp>
      <p:sp>
        <p:nvSpPr>
          <p:cNvPr id="3" name="Marcador de contenido 2"/>
          <p:cNvSpPr>
            <a:spLocks noGrp="1"/>
          </p:cNvSpPr>
          <p:nvPr>
            <p:ph idx="1"/>
          </p:nvPr>
        </p:nvSpPr>
        <p:spPr>
          <a:xfrm>
            <a:off x="1009650" y="1893570"/>
            <a:ext cx="10058400" cy="3931920"/>
          </a:xfrm>
        </p:spPr>
        <p:txBody>
          <a:bodyPr>
            <a:noAutofit/>
          </a:bodyPr>
          <a:lstStyle/>
          <a:p>
            <a:pPr marL="0" indent="0" algn="just">
              <a:buClr>
                <a:srgbClr val="FF6600"/>
              </a:buClr>
              <a:buNone/>
            </a:pPr>
            <a:r>
              <a:rPr lang="es-MX" sz="2800" dirty="0"/>
              <a:t>La palabra habilidad por si misma remite a la capacidad, gracia y destreza para ejecutar algo. Sin embargo, el Diccionario de la Real Academia de la Lengua Española, la describe como enredo dispuesto con ingenio, disimulo y maña. </a:t>
            </a:r>
          </a:p>
        </p:txBody>
      </p:sp>
      <p:pic>
        <p:nvPicPr>
          <p:cNvPr id="4" name="Picture 2" descr="Resultado de imagen para separador de texto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4843" y="1414412"/>
            <a:ext cx="6397431" cy="59540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Resultado de imagen para habilidades directivas"/>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0" b="100000" l="0" r="100000">
                        <a14:foregroundMark x1="24638" y1="33824" x2="24928" y2="89706"/>
                        <a14:foregroundMark x1="38261" y1="37353" x2="30145" y2="39706"/>
                        <a14:foregroundMark x1="36522" y1="33824" x2="36522" y2="33824"/>
                        <a14:foregroundMark x1="37681" y1="40882" x2="37681" y2="40882"/>
                        <a14:foregroundMark x1="55362" y1="22647" x2="57971" y2="42647"/>
                        <a14:foregroundMark x1="65507" y1="39118" x2="74783" y2="48529"/>
                        <a14:foregroundMark x1="71884" y1="65000" x2="60000" y2="60294"/>
                      </a14:backgroundRemoval>
                    </a14:imgEffect>
                  </a14:imgLayer>
                </a14:imgProps>
              </a:ext>
              <a:ext uri="{28A0092B-C50C-407E-A947-70E740481C1C}">
                <a14:useLocalDpi xmlns:a14="http://schemas.microsoft.com/office/drawing/2010/main" val="0"/>
              </a:ext>
            </a:extLst>
          </a:blip>
          <a:srcRect/>
          <a:stretch>
            <a:fillRect/>
          </a:stretch>
        </p:blipFill>
        <p:spPr bwMode="auto">
          <a:xfrm>
            <a:off x="5016046" y="3753848"/>
            <a:ext cx="6572250" cy="2188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47244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92628" y="2077721"/>
            <a:ext cx="10330543" cy="2062103"/>
          </a:xfrm>
          <a:prstGeom prst="rect">
            <a:avLst/>
          </a:prstGeom>
        </p:spPr>
        <p:txBody>
          <a:bodyPr wrap="square">
            <a:spAutoFit/>
          </a:bodyPr>
          <a:lstStyle/>
          <a:p>
            <a:pPr algn="just"/>
            <a:r>
              <a:rPr lang="es-MX" sz="3200" dirty="0"/>
              <a:t>Habilidad es la capacidad del individuo, adquirida por el aprendizaje, capaz de producir resultados previstos con el máximo de certeza, con el mínimo de distendió de tiempo y economía y con el máximo de seguridad.</a:t>
            </a:r>
          </a:p>
        </p:txBody>
      </p:sp>
      <p:pic>
        <p:nvPicPr>
          <p:cNvPr id="5" name="Imagen 4"/>
          <p:cNvPicPr>
            <a:picLocks noChangeAspect="1"/>
          </p:cNvPicPr>
          <p:nvPr/>
        </p:nvPicPr>
        <p:blipFill>
          <a:blip r:embed="rId2"/>
          <a:stretch>
            <a:fillRect/>
          </a:stretch>
        </p:blipFill>
        <p:spPr>
          <a:xfrm>
            <a:off x="1028263" y="-233028"/>
            <a:ext cx="10059272" cy="1707028"/>
          </a:xfrm>
          <a:prstGeom prst="rect">
            <a:avLst/>
          </a:prstGeom>
        </p:spPr>
      </p:pic>
      <p:pic>
        <p:nvPicPr>
          <p:cNvPr id="6" name="Picture 2" descr="Resultado de imagen para separador de texto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4843" y="1414412"/>
            <a:ext cx="6397431" cy="59540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Resultado de imagen para habilidades directivas"/>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0" b="100000" l="0" r="100000">
                        <a14:foregroundMark x1="24638" y1="33824" x2="24928" y2="89706"/>
                        <a14:foregroundMark x1="38261" y1="37353" x2="30145" y2="39706"/>
                        <a14:foregroundMark x1="36522" y1="33824" x2="36522" y2="33824"/>
                        <a14:foregroundMark x1="37681" y1="40882" x2="37681" y2="40882"/>
                        <a14:foregroundMark x1="55362" y1="22647" x2="57971" y2="42647"/>
                        <a14:foregroundMark x1="65507" y1="39118" x2="74783" y2="48529"/>
                        <a14:foregroundMark x1="71884" y1="65000" x2="60000" y2="60294"/>
                      </a14:backgroundRemoval>
                    </a14:imgEffect>
                  </a14:imgLayer>
                </a14:imgProps>
              </a:ext>
              <a:ext uri="{28A0092B-C50C-407E-A947-70E740481C1C}">
                <a14:useLocalDpi xmlns:a14="http://schemas.microsoft.com/office/drawing/2010/main" val="0"/>
              </a:ext>
            </a:extLst>
          </a:blip>
          <a:srcRect/>
          <a:stretch>
            <a:fillRect/>
          </a:stretch>
        </p:blipFill>
        <p:spPr bwMode="auto">
          <a:xfrm>
            <a:off x="5016046" y="3312312"/>
            <a:ext cx="6572250" cy="3238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6544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xmlns="" id="{311973C2-EB8B-452A-A698-4A252FD3AE2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Rectangle 18">
            <a:extLst>
              <a:ext uri="{FF2B5EF4-FFF2-40B4-BE49-F238E27FC236}">
                <a16:creationId xmlns:a16="http://schemas.microsoft.com/office/drawing/2014/main" xmlns="" id="{10162E77-11AD-44A7-84EC-40C59EEFBD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xmlns="" id="{A77D674C-8EA8-4E9A-BEF5-9366EC9073B1}"/>
              </a:ext>
            </a:extLst>
          </p:cNvPr>
          <p:cNvSpPr>
            <a:spLocks noGrp="1"/>
          </p:cNvSpPr>
          <p:nvPr>
            <p:ph type="title"/>
          </p:nvPr>
        </p:nvSpPr>
        <p:spPr>
          <a:xfrm>
            <a:off x="5181601" y="634946"/>
            <a:ext cx="6368142" cy="1450757"/>
          </a:xfrm>
        </p:spPr>
        <p:txBody>
          <a:bodyPr>
            <a:normAutofit/>
          </a:bodyPr>
          <a:lstStyle/>
          <a:p>
            <a:r>
              <a:rPr lang="es-ES" dirty="0"/>
              <a:t>1.2 Modelo de habilidades directivas</a:t>
            </a:r>
          </a:p>
        </p:txBody>
      </p:sp>
      <p:pic>
        <p:nvPicPr>
          <p:cNvPr id="4" name="Imagen 3">
            <a:extLst>
              <a:ext uri="{FF2B5EF4-FFF2-40B4-BE49-F238E27FC236}">
                <a16:creationId xmlns:a16="http://schemas.microsoft.com/office/drawing/2014/main" xmlns="" id="{F97C4C81-660C-4B07-A1EA-F962C4ED4E30}"/>
              </a:ext>
            </a:extLst>
          </p:cNvPr>
          <p:cNvPicPr>
            <a:picLocks noChangeAspect="1"/>
          </p:cNvPicPr>
          <p:nvPr/>
        </p:nvPicPr>
        <p:blipFill rotWithShape="1">
          <a:blip r:embed="rId2"/>
          <a:srcRect l="31185" r="29691" b="1"/>
          <a:stretch/>
        </p:blipFill>
        <p:spPr>
          <a:xfrm>
            <a:off x="210655" y="1614645"/>
            <a:ext cx="4654276" cy="6870127"/>
          </a:xfrm>
          <a:prstGeom prst="rect">
            <a:avLst/>
          </a:prstGeom>
        </p:spPr>
      </p:pic>
      <p:cxnSp>
        <p:nvCxnSpPr>
          <p:cNvPr id="21" name="Straight Connector 20">
            <a:extLst>
              <a:ext uri="{FF2B5EF4-FFF2-40B4-BE49-F238E27FC236}">
                <a16:creationId xmlns:a16="http://schemas.microsoft.com/office/drawing/2014/main" xmlns="" id="{5AB158E9-1B40-4CD6-95F0-95CA11DF7B7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xmlns="" id="{65DC9545-0D1A-474E-8EE2-AF3A3219D9E6}"/>
              </a:ext>
            </a:extLst>
          </p:cNvPr>
          <p:cNvSpPr>
            <a:spLocks noGrp="1"/>
          </p:cNvSpPr>
          <p:nvPr>
            <p:ph idx="1"/>
          </p:nvPr>
        </p:nvSpPr>
        <p:spPr>
          <a:xfrm>
            <a:off x="5181601" y="2198913"/>
            <a:ext cx="6368142" cy="6285859"/>
          </a:xfrm>
        </p:spPr>
        <p:txBody>
          <a:bodyPr>
            <a:noAutofit/>
          </a:bodyPr>
          <a:lstStyle/>
          <a:p>
            <a:pPr algn="just"/>
            <a:r>
              <a:rPr lang="es-ES" sz="2800" dirty="0"/>
              <a:t>La palabra habilidad por si misma remite a la capacidad, gracia y destreza para ejecutar algo. Sin embargo, el Diccionario de la Real Academia de la Lengua Española, la describe como enredo dispuesto con ingenio, disimulo y maña. Para efectos de habilidad directiva y con el enfoque de este texto, hemos adoptado lo que </a:t>
            </a:r>
            <a:r>
              <a:rPr lang="es-ES" sz="2800" dirty="0" err="1"/>
              <a:t>Guthie</a:t>
            </a:r>
            <a:r>
              <a:rPr lang="es-ES" sz="2800" dirty="0"/>
              <a:t> </a:t>
            </a:r>
            <a:r>
              <a:rPr lang="es-ES" sz="2800" dirty="0" err="1"/>
              <a:t>Knapp</a:t>
            </a:r>
            <a:r>
              <a:rPr lang="es-ES" sz="2800" dirty="0"/>
              <a:t> (2007) señala con relación al término habilidad: Habilidad es la capacidad del individuo, adquirida por el aprendizaje, capaz de producir resultados previstos con el máximo de certeza, con el mínimo de </a:t>
            </a:r>
            <a:r>
              <a:rPr lang="es-ES" sz="2800" dirty="0" err="1"/>
              <a:t>distendio</a:t>
            </a:r>
            <a:r>
              <a:rPr lang="es-ES" sz="2800" dirty="0"/>
              <a:t> de tiempo y economía y con el máximo de seguridad.</a:t>
            </a:r>
          </a:p>
        </p:txBody>
      </p:sp>
    </p:spTree>
    <p:extLst>
      <p:ext uri="{BB962C8B-B14F-4D97-AF65-F5344CB8AC3E}">
        <p14:creationId xmlns:p14="http://schemas.microsoft.com/office/powerpoint/2010/main" val="1457447776"/>
      </p:ext>
    </p:extLst>
  </p:cSld>
  <p:clrMapOvr>
    <a:masterClrMapping/>
  </p:clrMapOvr>
</p:sld>
</file>

<file path=ppt/theme/theme1.xml><?xml version="1.0" encoding="utf-8"?>
<a:theme xmlns:a="http://schemas.openxmlformats.org/drawingml/2006/main" name="Retrospección">
  <a:themeElements>
    <a:clrScheme name="Retrospección">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docProps/app.xml><?xml version="1.0" encoding="utf-8"?>
<Properties xmlns="http://schemas.openxmlformats.org/officeDocument/2006/extended-properties" xmlns:vt="http://schemas.openxmlformats.org/officeDocument/2006/docPropsVTypes">
  <TotalTime>40</TotalTime>
  <Words>1377</Words>
  <Application>Microsoft Office PowerPoint</Application>
  <PresentationFormat>Panorámica</PresentationFormat>
  <Paragraphs>154</Paragraphs>
  <Slides>31</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31</vt:i4>
      </vt:variant>
    </vt:vector>
  </HeadingPairs>
  <TitlesOfParts>
    <vt:vector size="39" baseType="lpstr">
      <vt:lpstr>Agency FB</vt:lpstr>
      <vt:lpstr>Arial</vt:lpstr>
      <vt:lpstr>Calibri</vt:lpstr>
      <vt:lpstr>Calibri Light</vt:lpstr>
      <vt:lpstr>Symbol</vt:lpstr>
      <vt:lpstr>Times New Roman</vt:lpstr>
      <vt:lpstr>Wingdings</vt:lpstr>
      <vt:lpstr>Retrospección</vt:lpstr>
      <vt:lpstr>Presentación de PowerPoint</vt:lpstr>
      <vt:lpstr>Guión Explicativo</vt:lpstr>
      <vt:lpstr>Objetivo de la Asignatura</vt:lpstr>
      <vt:lpstr>Secuencia Didáctica </vt:lpstr>
      <vt:lpstr>Contenido Temático </vt:lpstr>
      <vt:lpstr>Objetivo de la Unidad I</vt:lpstr>
      <vt:lpstr>1.1 Definición de habilidades directivas</vt:lpstr>
      <vt:lpstr>Presentación de PowerPoint</vt:lpstr>
      <vt:lpstr>1.2 Modelo de habilidades directivas</vt:lpstr>
      <vt:lpstr>Presentación de PowerPoint</vt:lpstr>
      <vt:lpstr>Concepto de  directiva </vt:lpstr>
      <vt:lpstr>habilidades directivas </vt:lpstr>
      <vt:lpstr> IMPORTANCIA DE LOS DIRECTIVOS COMPETENTES</vt:lpstr>
      <vt:lpstr>CLASIFICACIÓN DE LAS HABILIDADES DIRECTIVAS</vt:lpstr>
      <vt:lpstr>Otra clasificación de habilidades directivas y sus alcances</vt:lpstr>
      <vt:lpstr>Presentación de PowerPoint</vt:lpstr>
      <vt:lpstr>Presentación de PowerPoint</vt:lpstr>
      <vt:lpstr>         1.3 Jerarquía de habilidades directivas y personales </vt:lpstr>
      <vt:lpstr>MANEJO DEL ESTRÉS</vt:lpstr>
      <vt:lpstr>Consecuencias del Estrés</vt:lpstr>
      <vt:lpstr>Presentación de PowerPoint</vt:lpstr>
      <vt:lpstr>Estrategias para el manejo del estrés</vt:lpstr>
      <vt:lpstr>Estrategias para el manejo del estrés</vt:lpstr>
      <vt:lpstr>Estrategias para el manejo del estrés</vt:lpstr>
      <vt:lpstr>Manejo del Tiempo </vt:lpstr>
      <vt:lpstr>1.4 Valores culturales y personales (instrumentales y terminales) </vt:lpstr>
      <vt:lpstr>Presentación de PowerPoint</vt:lpstr>
      <vt:lpstr>1.4 Valores culturales y personales (instrumentales y terminales)</vt:lpstr>
      <vt:lpstr>Presentación de PowerPoint</vt:lpstr>
      <vt:lpstr>Conclusiones</vt:lpstr>
      <vt:lpstr>Referencias bibliográficas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paty</dc:creator>
  <cp:lastModifiedBy>Adris RR</cp:lastModifiedBy>
  <cp:revision>6</cp:revision>
  <dcterms:created xsi:type="dcterms:W3CDTF">2019-07-10T04:44:03Z</dcterms:created>
  <dcterms:modified xsi:type="dcterms:W3CDTF">2019-09-18T00:55:06Z</dcterms:modified>
</cp:coreProperties>
</file>