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65" r:id="rId4"/>
    <p:sldId id="266" r:id="rId5"/>
    <p:sldId id="260" r:id="rId6"/>
    <p:sldId id="261" r:id="rId7"/>
    <p:sldId id="267" r:id="rId8"/>
    <p:sldId id="268" r:id="rId9"/>
    <p:sldId id="270" r:id="rId10"/>
    <p:sldId id="271" r:id="rId11"/>
    <p:sldId id="272" r:id="rId12"/>
    <p:sldId id="273" r:id="rId13"/>
    <p:sldId id="290" r:id="rId14"/>
    <p:sldId id="309" r:id="rId15"/>
    <p:sldId id="298" r:id="rId16"/>
    <p:sldId id="299" r:id="rId17"/>
    <p:sldId id="300" r:id="rId18"/>
    <p:sldId id="308" r:id="rId19"/>
    <p:sldId id="301" r:id="rId20"/>
    <p:sldId id="302" r:id="rId21"/>
    <p:sldId id="303" r:id="rId22"/>
    <p:sldId id="275" r:id="rId23"/>
    <p:sldId id="291" r:id="rId24"/>
    <p:sldId id="276" r:id="rId25"/>
    <p:sldId id="292" r:id="rId26"/>
    <p:sldId id="277" r:id="rId27"/>
    <p:sldId id="278" r:id="rId28"/>
    <p:sldId id="304" r:id="rId29"/>
    <p:sldId id="305" r:id="rId30"/>
    <p:sldId id="306" r:id="rId31"/>
  </p:sldIdLst>
  <p:sldSz cx="9144000" cy="5143500" type="screen16x9"/>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924" y="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Rectangle 9"/>
          <p:cNvSpPr/>
          <p:nvPr/>
        </p:nvSpPr>
        <p:spPr>
          <a:xfrm>
            <a:off x="0" y="0"/>
            <a:ext cx="9144000" cy="2200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193965"/>
            <a:ext cx="9144000" cy="119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1771650"/>
            <a:ext cx="4114800" cy="84582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a:solidFill>
                <a:schemeClr val="bg1"/>
              </a:solidFill>
              <a:latin typeface="+mj-lt"/>
              <a:ea typeface="+mj-ea"/>
              <a:cs typeface="Tunga" pitchFamily="2"/>
            </a:endParaRPr>
          </a:p>
        </p:txBody>
      </p:sp>
      <p:sp>
        <p:nvSpPr>
          <p:cNvPr id="3" name="Subtitle 2"/>
          <p:cNvSpPr>
            <a:spLocks noGrp="1"/>
          </p:cNvSpPr>
          <p:nvPr>
            <p:ph type="subTitle" idx="1"/>
          </p:nvPr>
        </p:nvSpPr>
        <p:spPr>
          <a:xfrm>
            <a:off x="2565400" y="2284095"/>
            <a:ext cx="4013200" cy="321469"/>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12" name="Title 11"/>
          <p:cNvSpPr>
            <a:spLocks noGrp="1"/>
          </p:cNvSpPr>
          <p:nvPr>
            <p:ph type="title"/>
          </p:nvPr>
        </p:nvSpPr>
        <p:spPr>
          <a:xfrm>
            <a:off x="2565400" y="1798320"/>
            <a:ext cx="4013200" cy="449580"/>
          </a:xfrm>
          <a:noFill/>
          <a:ln>
            <a:noFill/>
          </a:ln>
        </p:spPr>
        <p:txBody>
          <a:bodyPr bIns="0" anchor="b"/>
          <a:lstStyle>
            <a:lvl1pPr>
              <a:defRPr>
                <a:effectLst>
                  <a:glow rad="88900">
                    <a:schemeClr val="tx1">
                      <a:alpha val="60000"/>
                    </a:schemeClr>
                  </a:glow>
                </a:effectLst>
              </a:defRPr>
            </a:lvl1pPr>
          </a:lstStyle>
          <a:p>
            <a:r>
              <a:rPr lang="es-ES"/>
              <a:t>Haga clic para modificar el estilo de título del patrón</a:t>
            </a:r>
            <a:endParaRPr lang="en-US" dirty="0"/>
          </a:p>
        </p:txBody>
      </p:sp>
      <p:sp>
        <p:nvSpPr>
          <p:cNvPr id="11" name="Date Placeholder 10"/>
          <p:cNvSpPr>
            <a:spLocks noGrp="1"/>
          </p:cNvSpPr>
          <p:nvPr>
            <p:ph type="dt" sz="half" idx="10"/>
          </p:nvPr>
        </p:nvSpPr>
        <p:spPr bwMode="black"/>
        <p:txBody>
          <a:bodyPr/>
          <a:lstStyle/>
          <a:p>
            <a:fld id="{1D4AC435-37DA-42F1-A457-A45EF327F1C8}" type="datetimeFigureOut">
              <a:rPr lang="es-MX" smtClean="0"/>
              <a:t>17/09/2019</a:t>
            </a:fld>
            <a:endParaRPr lang="es-MX"/>
          </a:p>
        </p:txBody>
      </p:sp>
      <p:sp>
        <p:nvSpPr>
          <p:cNvPr id="17" name="Slide Number Placeholder 16"/>
          <p:cNvSpPr>
            <a:spLocks noGrp="1"/>
          </p:cNvSpPr>
          <p:nvPr>
            <p:ph type="sldNum" sz="quarter" idx="11"/>
          </p:nvPr>
        </p:nvSpPr>
        <p:spPr/>
        <p:txBody>
          <a:bodyPr/>
          <a:lstStyle/>
          <a:p>
            <a:fld id="{334852C6-5C82-46C8-A730-172F396DEB03}" type="slidenum">
              <a:rPr lang="es-MX" smtClean="0"/>
              <a:t>‹Nº›</a:t>
            </a:fld>
            <a:endParaRPr lang="es-MX"/>
          </a:p>
        </p:txBody>
      </p:sp>
      <p:sp>
        <p:nvSpPr>
          <p:cNvPr id="19" name="Footer Placeholder 18"/>
          <p:cNvSpPr>
            <a:spLocks noGrp="1"/>
          </p:cNvSpPr>
          <p:nvPr>
            <p:ph type="ftr" sz="quarter" idx="12"/>
          </p:nvPr>
        </p:nvSpPr>
        <p:spPr/>
        <p:txBody>
          <a:bodyPr/>
          <a:lstStyle/>
          <a:p>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1D4AC435-37DA-42F1-A457-A45EF327F1C8}" type="datetimeFigureOut">
              <a:rPr lang="es-MX" smtClean="0"/>
              <a:t>17/09/2019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34852C6-5C82-46C8-A730-172F396DEB03}"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cxnSp>
        <p:nvCxnSpPr>
          <p:cNvPr id="9" name="Straight Connector 8"/>
          <p:cNvCxnSpPr/>
          <p:nvPr/>
        </p:nvCxnSpPr>
        <p:spPr>
          <a:xfrm rot="5400000">
            <a:off x="5124450" y="2571552"/>
            <a:ext cx="51435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685801"/>
            <a:ext cx="6629400" cy="37719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1D4AC435-37DA-42F1-A457-A45EF327F1C8}" type="datetimeFigureOut">
              <a:rPr lang="es-MX" smtClean="0"/>
              <a:t>17/09/2019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34852C6-5C82-46C8-A730-172F396DEB03}" type="slidenum">
              <a:rPr lang="es-MX" smtClean="0"/>
              <a:t>‹Nº›</a:t>
            </a:fld>
            <a:endParaRPr lang="es-MX"/>
          </a:p>
        </p:txBody>
      </p:sp>
      <p:sp>
        <p:nvSpPr>
          <p:cNvPr id="2" name="Vertical Title 1"/>
          <p:cNvSpPr>
            <a:spLocks noGrp="1"/>
          </p:cNvSpPr>
          <p:nvPr>
            <p:ph type="title" orient="vert"/>
          </p:nvPr>
        </p:nvSpPr>
        <p:spPr>
          <a:xfrm>
            <a:off x="7239000" y="685801"/>
            <a:ext cx="926980" cy="3771900"/>
          </a:xfrm>
        </p:spPr>
        <p:txBody>
          <a:bodyPr vert="eaVert"/>
          <a:lstStyle/>
          <a:p>
            <a:r>
              <a:rPr lang="es-ES"/>
              <a:t>Haga clic para modificar el estilo de título del patrón</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1515618"/>
            <a:ext cx="8229600" cy="305638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9" name="Title 8"/>
          <p:cNvSpPr>
            <a:spLocks noGrp="1"/>
          </p:cNvSpPr>
          <p:nvPr>
            <p:ph type="title"/>
          </p:nvPr>
        </p:nvSpPr>
        <p:spPr/>
        <p:txBody>
          <a:bodyPr/>
          <a:lstStyle/>
          <a:p>
            <a:r>
              <a:rPr lang="es-ES"/>
              <a:t>Haga clic para modificar el estilo de título del patrón</a:t>
            </a:r>
            <a:endParaRPr lang="en-US"/>
          </a:p>
        </p:txBody>
      </p:sp>
      <p:sp>
        <p:nvSpPr>
          <p:cNvPr id="11" name="Date Placeholder 10"/>
          <p:cNvSpPr>
            <a:spLocks noGrp="1"/>
          </p:cNvSpPr>
          <p:nvPr>
            <p:ph type="dt" sz="half" idx="14"/>
          </p:nvPr>
        </p:nvSpPr>
        <p:spPr/>
        <p:txBody>
          <a:bodyPr/>
          <a:lstStyle/>
          <a:p>
            <a:fld id="{1D4AC435-37DA-42F1-A457-A45EF327F1C8}" type="datetimeFigureOut">
              <a:rPr lang="es-MX" smtClean="0"/>
              <a:t>17/09/2019</a:t>
            </a:fld>
            <a:endParaRPr lang="es-MX"/>
          </a:p>
        </p:txBody>
      </p:sp>
      <p:sp>
        <p:nvSpPr>
          <p:cNvPr id="12" name="Slide Number Placeholder 11"/>
          <p:cNvSpPr>
            <a:spLocks noGrp="1"/>
          </p:cNvSpPr>
          <p:nvPr>
            <p:ph type="sldNum" sz="quarter" idx="15"/>
          </p:nvPr>
        </p:nvSpPr>
        <p:spPr/>
        <p:txBody>
          <a:bodyPr/>
          <a:lstStyle/>
          <a:p>
            <a:fld id="{334852C6-5C82-46C8-A730-172F396DEB03}" type="slidenum">
              <a:rPr lang="es-MX" smtClean="0"/>
              <a:t>‹Nº›</a:t>
            </a:fld>
            <a:endParaRPr lang="es-MX"/>
          </a:p>
        </p:txBody>
      </p:sp>
      <p:sp>
        <p:nvSpPr>
          <p:cNvPr id="13" name="Footer Placeholder 12"/>
          <p:cNvSpPr>
            <a:spLocks noGrp="1"/>
          </p:cNvSpPr>
          <p:nvPr>
            <p:ph type="ftr" sz="quarter" idx="16"/>
          </p:nvPr>
        </p:nvSpPr>
        <p:spPr/>
        <p:txBody>
          <a:bodyPr/>
          <a:lstStyle/>
          <a:p>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8" name="Rectangle 7"/>
          <p:cNvSpPr/>
          <p:nvPr/>
        </p:nvSpPr>
        <p:spPr>
          <a:xfrm>
            <a:off x="0" y="2942082"/>
            <a:ext cx="9144000" cy="22014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2941320"/>
            <a:ext cx="9144000" cy="1191"/>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2526030"/>
            <a:ext cx="4114800" cy="84582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3" y="2525435"/>
            <a:ext cx="4085897" cy="530116"/>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s-ES"/>
              <a:t>Haga clic para modificar el estilo de título del patrón</a:t>
            </a:r>
            <a:endParaRPr lang="en-US" dirty="0"/>
          </a:p>
        </p:txBody>
      </p:sp>
      <p:sp>
        <p:nvSpPr>
          <p:cNvPr id="10" name="Subtitle 2"/>
          <p:cNvSpPr>
            <a:spLocks noGrp="1"/>
          </p:cNvSpPr>
          <p:nvPr>
            <p:ph type="subTitle" idx="1"/>
          </p:nvPr>
        </p:nvSpPr>
        <p:spPr bwMode="black">
          <a:xfrm>
            <a:off x="2518543" y="3063433"/>
            <a:ext cx="4106917" cy="297821"/>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13" name="Date Placeholder 12"/>
          <p:cNvSpPr>
            <a:spLocks noGrp="1"/>
          </p:cNvSpPr>
          <p:nvPr>
            <p:ph type="dt" sz="half" idx="10"/>
          </p:nvPr>
        </p:nvSpPr>
        <p:spPr/>
        <p:txBody>
          <a:bodyPr/>
          <a:lstStyle/>
          <a:p>
            <a:fld id="{1D4AC435-37DA-42F1-A457-A45EF327F1C8}" type="datetimeFigureOut">
              <a:rPr lang="es-MX" smtClean="0"/>
              <a:t>17/09/2019</a:t>
            </a:fld>
            <a:endParaRPr lang="es-MX"/>
          </a:p>
        </p:txBody>
      </p:sp>
      <p:sp>
        <p:nvSpPr>
          <p:cNvPr id="14" name="Slide Number Placeholder 13"/>
          <p:cNvSpPr>
            <a:spLocks noGrp="1"/>
          </p:cNvSpPr>
          <p:nvPr>
            <p:ph type="sldNum" sz="quarter" idx="11"/>
          </p:nvPr>
        </p:nvSpPr>
        <p:spPr/>
        <p:txBody>
          <a:bodyPr/>
          <a:lstStyle/>
          <a:p>
            <a:fld id="{334852C6-5C82-46C8-A730-172F396DEB03}" type="slidenum">
              <a:rPr lang="es-MX" smtClean="0"/>
              <a:t>‹Nº›</a:t>
            </a:fld>
            <a:endParaRPr lang="es-MX"/>
          </a:p>
        </p:txBody>
      </p:sp>
      <p:sp>
        <p:nvSpPr>
          <p:cNvPr id="15" name="Footer Placeholder 14"/>
          <p:cNvSpPr>
            <a:spLocks noGrp="1"/>
          </p:cNvSpPr>
          <p:nvPr>
            <p:ph type="ftr" sz="quarter" idx="12"/>
          </p:nvPr>
        </p:nvSpPr>
        <p:spPr/>
        <p:txBody>
          <a:bodyPr/>
          <a:lstStyle/>
          <a:p>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1515618"/>
            <a:ext cx="4023360" cy="3003804"/>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5" name="Content Placeholder 30"/>
          <p:cNvSpPr>
            <a:spLocks noGrp="1"/>
          </p:cNvSpPr>
          <p:nvPr>
            <p:ph sz="quarter" idx="14"/>
          </p:nvPr>
        </p:nvSpPr>
        <p:spPr>
          <a:xfrm>
            <a:off x="4663440" y="1515618"/>
            <a:ext cx="4023360" cy="3003804"/>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9" name="Date Placeholder 8"/>
          <p:cNvSpPr>
            <a:spLocks noGrp="1"/>
          </p:cNvSpPr>
          <p:nvPr>
            <p:ph type="dt" sz="half" idx="15"/>
          </p:nvPr>
        </p:nvSpPr>
        <p:spPr/>
        <p:txBody>
          <a:bodyPr/>
          <a:lstStyle/>
          <a:p>
            <a:fld id="{1D4AC435-37DA-42F1-A457-A45EF327F1C8}" type="datetimeFigureOut">
              <a:rPr lang="es-MX" smtClean="0"/>
              <a:t>17/09/2019</a:t>
            </a:fld>
            <a:endParaRPr lang="es-MX"/>
          </a:p>
        </p:txBody>
      </p:sp>
      <p:sp>
        <p:nvSpPr>
          <p:cNvPr id="12" name="Slide Number Placeholder 11"/>
          <p:cNvSpPr>
            <a:spLocks noGrp="1"/>
          </p:cNvSpPr>
          <p:nvPr>
            <p:ph type="sldNum" sz="quarter" idx="16"/>
          </p:nvPr>
        </p:nvSpPr>
        <p:spPr/>
        <p:txBody>
          <a:bodyPr/>
          <a:lstStyle/>
          <a:p>
            <a:fld id="{334852C6-5C82-46C8-A730-172F396DEB03}" type="slidenum">
              <a:rPr lang="es-MX" smtClean="0"/>
              <a:t>‹Nº›</a:t>
            </a:fld>
            <a:endParaRPr lang="es-MX"/>
          </a:p>
        </p:txBody>
      </p:sp>
      <p:sp>
        <p:nvSpPr>
          <p:cNvPr id="13" name="Footer Placeholder 12"/>
          <p:cNvSpPr>
            <a:spLocks noGrp="1"/>
          </p:cNvSpPr>
          <p:nvPr>
            <p:ph type="ftr" sz="quarter" idx="17"/>
          </p:nvPr>
        </p:nvSpPr>
        <p:spPr/>
        <p:txBody>
          <a:bodyPr/>
          <a:lstStyle/>
          <a:p>
            <a:endParaRPr lang="es-MX"/>
          </a:p>
        </p:txBody>
      </p:sp>
      <p:sp>
        <p:nvSpPr>
          <p:cNvPr id="16" name="Title 15"/>
          <p:cNvSpPr>
            <a:spLocks noGrp="1"/>
          </p:cNvSpPr>
          <p:nvPr>
            <p:ph type="title"/>
          </p:nvPr>
        </p:nvSpPr>
        <p:spPr/>
        <p:txBody>
          <a:bodyPr/>
          <a:lstStyle/>
          <a:p>
            <a:r>
              <a:rPr lang="es-ES"/>
              <a:t>Haga clic para modificar el estilo de título del patrón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114550"/>
            <a:ext cx="4023360" cy="240715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24" name="Content Placeholder 30"/>
          <p:cNvSpPr>
            <a:spLocks noGrp="1"/>
          </p:cNvSpPr>
          <p:nvPr>
            <p:ph sz="quarter" idx="14"/>
          </p:nvPr>
        </p:nvSpPr>
        <p:spPr>
          <a:xfrm>
            <a:off x="4663440" y="2112264"/>
            <a:ext cx="4023360" cy="240715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20" name="Text Placeholder 3"/>
          <p:cNvSpPr>
            <a:spLocks noGrp="1"/>
          </p:cNvSpPr>
          <p:nvPr>
            <p:ph type="body" sz="half" idx="2"/>
          </p:nvPr>
        </p:nvSpPr>
        <p:spPr>
          <a:xfrm>
            <a:off x="457200" y="1515618"/>
            <a:ext cx="4023360" cy="528066"/>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21" name="Text Placeholder 3"/>
          <p:cNvSpPr>
            <a:spLocks noGrp="1"/>
          </p:cNvSpPr>
          <p:nvPr>
            <p:ph type="body" sz="half" idx="15"/>
          </p:nvPr>
        </p:nvSpPr>
        <p:spPr>
          <a:xfrm>
            <a:off x="4663440" y="1515618"/>
            <a:ext cx="4023360" cy="528066"/>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s-ES"/>
              <a:t>Haga clic para modificar el estilo de texto del patrón</a:t>
            </a:r>
          </a:p>
        </p:txBody>
      </p:sp>
      <p:sp>
        <p:nvSpPr>
          <p:cNvPr id="11" name="Date Placeholder 10"/>
          <p:cNvSpPr>
            <a:spLocks noGrp="1"/>
          </p:cNvSpPr>
          <p:nvPr>
            <p:ph type="dt" sz="half" idx="16"/>
          </p:nvPr>
        </p:nvSpPr>
        <p:spPr/>
        <p:txBody>
          <a:bodyPr/>
          <a:lstStyle/>
          <a:p>
            <a:fld id="{1D4AC435-37DA-42F1-A457-A45EF327F1C8}" type="datetimeFigureOut">
              <a:rPr lang="es-MX" smtClean="0"/>
              <a:t>17/09/2019</a:t>
            </a:fld>
            <a:endParaRPr lang="es-MX"/>
          </a:p>
        </p:txBody>
      </p:sp>
      <p:sp>
        <p:nvSpPr>
          <p:cNvPr id="12" name="Slide Number Placeholder 11"/>
          <p:cNvSpPr>
            <a:spLocks noGrp="1"/>
          </p:cNvSpPr>
          <p:nvPr>
            <p:ph type="sldNum" sz="quarter" idx="17"/>
          </p:nvPr>
        </p:nvSpPr>
        <p:spPr/>
        <p:txBody>
          <a:bodyPr/>
          <a:lstStyle/>
          <a:p>
            <a:fld id="{334852C6-5C82-46C8-A730-172F396DEB03}" type="slidenum">
              <a:rPr lang="es-MX" smtClean="0"/>
              <a:t>‹Nº›</a:t>
            </a:fld>
            <a:endParaRPr lang="es-MX"/>
          </a:p>
        </p:txBody>
      </p:sp>
      <p:sp>
        <p:nvSpPr>
          <p:cNvPr id="13" name="Footer Placeholder 12"/>
          <p:cNvSpPr>
            <a:spLocks noGrp="1"/>
          </p:cNvSpPr>
          <p:nvPr>
            <p:ph type="ftr" sz="quarter" idx="18"/>
          </p:nvPr>
        </p:nvSpPr>
        <p:spPr/>
        <p:txBody>
          <a:bodyPr/>
          <a:lstStyle/>
          <a:p>
            <a:endParaRPr lang="es-MX"/>
          </a:p>
        </p:txBody>
      </p:sp>
      <p:sp>
        <p:nvSpPr>
          <p:cNvPr id="18" name="Title 17"/>
          <p:cNvSpPr>
            <a:spLocks noGrp="1"/>
          </p:cNvSpPr>
          <p:nvPr>
            <p:ph type="title"/>
          </p:nvPr>
        </p:nvSpPr>
        <p:spPr/>
        <p:txBody>
          <a:bodyPr/>
          <a:lstStyle/>
          <a:p>
            <a:r>
              <a:rPr lang="es-ES"/>
              <a:t>Haga clic para modificar el estilo de título del patrón</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s-ES"/>
              <a:t>Haga clic para modificar el estilo de título del patrón</a:t>
            </a:r>
            <a:endParaRPr lang="en-US"/>
          </a:p>
        </p:txBody>
      </p:sp>
      <p:sp>
        <p:nvSpPr>
          <p:cNvPr id="15" name="Date Placeholder 14"/>
          <p:cNvSpPr>
            <a:spLocks noGrp="1"/>
          </p:cNvSpPr>
          <p:nvPr>
            <p:ph type="dt" sz="half" idx="10"/>
          </p:nvPr>
        </p:nvSpPr>
        <p:spPr/>
        <p:txBody>
          <a:bodyPr/>
          <a:lstStyle/>
          <a:p>
            <a:fld id="{1D4AC435-37DA-42F1-A457-A45EF327F1C8}" type="datetimeFigureOut">
              <a:rPr lang="es-MX" smtClean="0"/>
              <a:t>17/09/2019</a:t>
            </a:fld>
            <a:endParaRPr lang="es-MX"/>
          </a:p>
        </p:txBody>
      </p:sp>
      <p:sp>
        <p:nvSpPr>
          <p:cNvPr id="16" name="Slide Number Placeholder 15"/>
          <p:cNvSpPr>
            <a:spLocks noGrp="1"/>
          </p:cNvSpPr>
          <p:nvPr>
            <p:ph type="sldNum" sz="quarter" idx="11"/>
          </p:nvPr>
        </p:nvSpPr>
        <p:spPr/>
        <p:txBody>
          <a:bodyPr/>
          <a:lstStyle/>
          <a:p>
            <a:fld id="{334852C6-5C82-46C8-A730-172F396DEB03}" type="slidenum">
              <a:rPr lang="es-MX" smtClean="0"/>
              <a:t>‹Nº›</a:t>
            </a:fld>
            <a:endParaRPr lang="es-MX"/>
          </a:p>
        </p:txBody>
      </p:sp>
      <p:sp>
        <p:nvSpPr>
          <p:cNvPr id="17" name="Footer Placeholder 16"/>
          <p:cNvSpPr>
            <a:spLocks noGrp="1"/>
          </p:cNvSpPr>
          <p:nvPr>
            <p:ph type="ftr" sz="quarter" idx="12"/>
          </p:nvPr>
        </p:nvSpPr>
        <p:spPr/>
        <p:txBody>
          <a:bodyPr/>
          <a:lstStyle/>
          <a:p>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1D4AC435-37DA-42F1-A457-A45EF327F1C8}" type="datetimeFigureOut">
              <a:rPr lang="es-MX" smtClean="0"/>
              <a:t>17/09/2019</a:t>
            </a:fld>
            <a:endParaRPr lang="es-MX"/>
          </a:p>
        </p:txBody>
      </p:sp>
      <p:sp>
        <p:nvSpPr>
          <p:cNvPr id="8" name="Slide Number Placeholder 7"/>
          <p:cNvSpPr>
            <a:spLocks noGrp="1"/>
          </p:cNvSpPr>
          <p:nvPr>
            <p:ph type="sldNum" sz="quarter" idx="11"/>
          </p:nvPr>
        </p:nvSpPr>
        <p:spPr/>
        <p:txBody>
          <a:bodyPr/>
          <a:lstStyle/>
          <a:p>
            <a:fld id="{334852C6-5C82-46C8-A730-172F396DEB03}" type="slidenum">
              <a:rPr lang="es-MX" smtClean="0"/>
              <a:t>‹Nº›</a:t>
            </a:fld>
            <a:endParaRPr lang="es-MX"/>
          </a:p>
        </p:txBody>
      </p:sp>
      <p:sp>
        <p:nvSpPr>
          <p:cNvPr id="9" name="Footer Placeholder 8"/>
          <p:cNvSpPr>
            <a:spLocks noGrp="1"/>
          </p:cNvSpPr>
          <p:nvPr>
            <p:ph type="ftr" sz="quarter" idx="12"/>
          </p:nvPr>
        </p:nvSpPr>
        <p:spPr/>
        <p:txBody>
          <a:bodyPr/>
          <a:lstStyle/>
          <a:p>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435894"/>
            <a:ext cx="6172200" cy="2633186"/>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1" name="Text Placeholder 3"/>
          <p:cNvSpPr>
            <a:spLocks noGrp="1"/>
          </p:cNvSpPr>
          <p:nvPr>
            <p:ph type="body" sz="half" idx="2"/>
          </p:nvPr>
        </p:nvSpPr>
        <p:spPr>
          <a:xfrm>
            <a:off x="1737360" y="4135374"/>
            <a:ext cx="5669280" cy="41148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13" name="Title 12"/>
          <p:cNvSpPr>
            <a:spLocks noGrp="1"/>
          </p:cNvSpPr>
          <p:nvPr>
            <p:ph type="title"/>
          </p:nvPr>
        </p:nvSpPr>
        <p:spPr/>
        <p:txBody>
          <a:bodyPr/>
          <a:lstStyle/>
          <a:p>
            <a:r>
              <a:rPr lang="es-ES"/>
              <a:t>Haga clic para modificar el estilo de título del patrón</a:t>
            </a:r>
            <a:endParaRPr lang="en-US"/>
          </a:p>
        </p:txBody>
      </p:sp>
      <p:sp>
        <p:nvSpPr>
          <p:cNvPr id="16" name="Date Placeholder 15"/>
          <p:cNvSpPr>
            <a:spLocks noGrp="1"/>
          </p:cNvSpPr>
          <p:nvPr>
            <p:ph type="dt" sz="half" idx="15"/>
          </p:nvPr>
        </p:nvSpPr>
        <p:spPr/>
        <p:txBody>
          <a:bodyPr/>
          <a:lstStyle/>
          <a:p>
            <a:fld id="{1D4AC435-37DA-42F1-A457-A45EF327F1C8}" type="datetimeFigureOut">
              <a:rPr lang="es-MX" smtClean="0"/>
              <a:t>17/09/2019</a:t>
            </a:fld>
            <a:endParaRPr lang="es-MX"/>
          </a:p>
        </p:txBody>
      </p:sp>
      <p:sp>
        <p:nvSpPr>
          <p:cNvPr id="19" name="Slide Number Placeholder 18"/>
          <p:cNvSpPr>
            <a:spLocks noGrp="1"/>
          </p:cNvSpPr>
          <p:nvPr>
            <p:ph type="sldNum" sz="quarter" idx="16"/>
          </p:nvPr>
        </p:nvSpPr>
        <p:spPr/>
        <p:txBody>
          <a:bodyPr/>
          <a:lstStyle/>
          <a:p>
            <a:fld id="{334852C6-5C82-46C8-A730-172F396DEB03}" type="slidenum">
              <a:rPr lang="es-MX" smtClean="0"/>
              <a:t>‹Nº›</a:t>
            </a:fld>
            <a:endParaRPr lang="es-MX"/>
          </a:p>
        </p:txBody>
      </p:sp>
      <p:sp>
        <p:nvSpPr>
          <p:cNvPr id="23" name="Footer Placeholder 22"/>
          <p:cNvSpPr>
            <a:spLocks noGrp="1"/>
          </p:cNvSpPr>
          <p:nvPr>
            <p:ph type="ftr" sz="quarter" idx="17"/>
          </p:nvPr>
        </p:nvSpPr>
        <p:spPr/>
        <p:txBody>
          <a:bodyPr/>
          <a:lstStyle/>
          <a:p>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1520188"/>
            <a:ext cx="5439582" cy="2447813"/>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25" name="Text Placeholder 24"/>
          <p:cNvSpPr>
            <a:spLocks noGrp="1"/>
          </p:cNvSpPr>
          <p:nvPr>
            <p:ph type="body" sz="quarter" idx="13"/>
          </p:nvPr>
        </p:nvSpPr>
        <p:spPr>
          <a:xfrm>
            <a:off x="1737360" y="4137660"/>
            <a:ext cx="5669280" cy="41148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s-ES"/>
              <a:t>Haga clic para modificar el estilo de texto del patrón</a:t>
            </a:r>
          </a:p>
        </p:txBody>
      </p:sp>
      <p:sp>
        <p:nvSpPr>
          <p:cNvPr id="12" name="Title 11"/>
          <p:cNvSpPr>
            <a:spLocks noGrp="1"/>
          </p:cNvSpPr>
          <p:nvPr>
            <p:ph type="title"/>
          </p:nvPr>
        </p:nvSpPr>
        <p:spPr>
          <a:xfrm>
            <a:off x="2514600" y="731520"/>
            <a:ext cx="4114800" cy="525780"/>
          </a:xfrm>
        </p:spPr>
        <p:txBody>
          <a:bodyPr/>
          <a:lstStyle/>
          <a:p>
            <a:r>
              <a:rPr lang="es-ES"/>
              <a:t>Haga clic para modificar el estilo de título del patrón</a:t>
            </a:r>
            <a:endParaRPr lang="en-US"/>
          </a:p>
        </p:txBody>
      </p:sp>
      <p:sp>
        <p:nvSpPr>
          <p:cNvPr id="13" name="Date Placeholder 12"/>
          <p:cNvSpPr>
            <a:spLocks noGrp="1"/>
          </p:cNvSpPr>
          <p:nvPr>
            <p:ph type="dt" sz="half" idx="14"/>
          </p:nvPr>
        </p:nvSpPr>
        <p:spPr>
          <a:xfrm>
            <a:off x="2981325" y="204885"/>
            <a:ext cx="3181350" cy="219075"/>
          </a:xfrm>
        </p:spPr>
        <p:txBody>
          <a:bodyPr/>
          <a:lstStyle/>
          <a:p>
            <a:fld id="{1D4AC435-37DA-42F1-A457-A45EF327F1C8}" type="datetimeFigureOut">
              <a:rPr lang="es-MX" smtClean="0"/>
              <a:t>17/09/2019</a:t>
            </a:fld>
            <a:endParaRPr lang="es-MX"/>
          </a:p>
        </p:txBody>
      </p:sp>
      <p:sp>
        <p:nvSpPr>
          <p:cNvPr id="14" name="Slide Number Placeholder 13"/>
          <p:cNvSpPr>
            <a:spLocks noGrp="1"/>
          </p:cNvSpPr>
          <p:nvPr>
            <p:ph type="sldNum" sz="quarter" idx="15"/>
          </p:nvPr>
        </p:nvSpPr>
        <p:spPr>
          <a:xfrm>
            <a:off x="4038600" y="4629150"/>
            <a:ext cx="1066800" cy="228600"/>
          </a:xfrm>
        </p:spPr>
        <p:txBody>
          <a:bodyPr/>
          <a:lstStyle/>
          <a:p>
            <a:fld id="{334852C6-5C82-46C8-A730-172F396DEB03}" type="slidenum">
              <a:rPr lang="es-MX" smtClean="0"/>
              <a:t>‹Nº›</a:t>
            </a:fld>
            <a:endParaRPr lang="es-MX"/>
          </a:p>
        </p:txBody>
      </p:sp>
      <p:sp>
        <p:nvSpPr>
          <p:cNvPr id="15" name="Footer Placeholder 14"/>
          <p:cNvSpPr>
            <a:spLocks noGrp="1"/>
          </p:cNvSpPr>
          <p:nvPr>
            <p:ph type="ftr" sz="quarter" idx="16"/>
          </p:nvPr>
        </p:nvSpPr>
        <p:spPr>
          <a:xfrm>
            <a:off x="1447800" y="4864894"/>
            <a:ext cx="6248400" cy="219075"/>
          </a:xfrm>
        </p:spPr>
        <p:txBody>
          <a:bodyPr/>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001980"/>
            <a:ext cx="9144000" cy="4141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514476"/>
            <a:ext cx="8229600" cy="3088005"/>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2981325" y="204885"/>
            <a:ext cx="3181350" cy="219075"/>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1D4AC435-37DA-42F1-A457-A45EF327F1C8}" type="datetimeFigureOut">
              <a:rPr lang="es-MX" smtClean="0"/>
              <a:t>17/09/2019</a:t>
            </a:fld>
            <a:endParaRPr lang="es-MX"/>
          </a:p>
        </p:txBody>
      </p:sp>
      <p:sp>
        <p:nvSpPr>
          <p:cNvPr id="5" name="Footer Placeholder 4"/>
          <p:cNvSpPr>
            <a:spLocks noGrp="1"/>
          </p:cNvSpPr>
          <p:nvPr>
            <p:ph type="ftr" sz="quarter" idx="3"/>
          </p:nvPr>
        </p:nvSpPr>
        <p:spPr>
          <a:xfrm>
            <a:off x="1447800" y="4864894"/>
            <a:ext cx="6248400" cy="219075"/>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s-MX"/>
          </a:p>
        </p:txBody>
      </p:sp>
      <p:sp>
        <p:nvSpPr>
          <p:cNvPr id="6" name="Slide Number Placeholder 5"/>
          <p:cNvSpPr>
            <a:spLocks noGrp="1"/>
          </p:cNvSpPr>
          <p:nvPr>
            <p:ph type="sldNum" sz="quarter" idx="4"/>
          </p:nvPr>
        </p:nvSpPr>
        <p:spPr>
          <a:xfrm>
            <a:off x="4038600" y="4629150"/>
            <a:ext cx="1066800" cy="228600"/>
          </a:xfrm>
          <a:prstGeom prst="rect">
            <a:avLst/>
          </a:prstGeom>
          <a:ln>
            <a:noFill/>
          </a:ln>
        </p:spPr>
        <p:txBody>
          <a:bodyPr vert="horz" lIns="0" tIns="0" rIns="0" bIns="0" rtlCol="0" anchor="ctr">
            <a:normAutofit/>
          </a:bodyPr>
          <a:lstStyle>
            <a:lvl1pPr algn="ctr">
              <a:defRPr sz="1200" b="1">
                <a:solidFill>
                  <a:schemeClr val="tx1"/>
                </a:solidFill>
              </a:defRPr>
            </a:lvl1pPr>
          </a:lstStyle>
          <a:p>
            <a:fld id="{334852C6-5C82-46C8-A730-172F396DEB03}" type="slidenum">
              <a:rPr lang="es-MX" smtClean="0"/>
              <a:t>‹Nº›</a:t>
            </a:fld>
            <a:endParaRPr lang="es-MX"/>
          </a:p>
        </p:txBody>
      </p:sp>
      <p:cxnSp>
        <p:nvCxnSpPr>
          <p:cNvPr id="10" name="Straight Connector 9"/>
          <p:cNvCxnSpPr/>
          <p:nvPr/>
        </p:nvCxnSpPr>
        <p:spPr>
          <a:xfrm>
            <a:off x="0" y="998577"/>
            <a:ext cx="9144000" cy="1191"/>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731520"/>
            <a:ext cx="4114800" cy="52578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s-ES"/>
              <a:t>Haga clic para modificar el estilo de título del patrón</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395536" y="66024"/>
            <a:ext cx="8747132" cy="1209582"/>
          </a:xfrm>
          <a:prstGeom prst="rect">
            <a:avLst/>
          </a:prstGeom>
        </p:spPr>
        <p:txBody>
          <a:bodyPr vert="horz" anchor="b">
            <a:normAutofit/>
          </a:bodyPr>
          <a:lstStyle>
            <a:defPPr>
              <a:defRPr lang="en-US"/>
            </a:defPPr>
            <a:lvl1pPr marR="0" lvl="0" indent="0" algn="ctr" defTabSz="914400" fontAlgn="auto">
              <a:lnSpc>
                <a:spcPct val="100000"/>
              </a:lnSpc>
              <a:spcBef>
                <a:spcPct val="0"/>
              </a:spcBef>
              <a:spcAft>
                <a:spcPts val="0"/>
              </a:spcAft>
              <a:buClrTx/>
              <a:buSzTx/>
              <a:buFontTx/>
              <a:buNone/>
              <a:tabLst/>
              <a:defRPr sz="2400" b="1" cap="all">
                <a:solidFill>
                  <a:schemeClr val="accent6">
                    <a:lumMod val="75000"/>
                  </a:schemeClr>
                </a:solidFill>
                <a:latin typeface="+mj-lt"/>
                <a:ea typeface="+mj-ea"/>
                <a:cs typeface="+mj-cs"/>
              </a:defRPr>
            </a:lvl1pPr>
          </a:lstStyle>
          <a:p>
            <a:r>
              <a:rPr lang="es-ES" sz="3200" dirty="0">
                <a:solidFill>
                  <a:schemeClr val="tx2">
                    <a:lumMod val="50000"/>
                  </a:schemeClr>
                </a:solidFill>
              </a:rPr>
              <a:t>Universidad autónoma del </a:t>
            </a:r>
          </a:p>
          <a:p>
            <a:r>
              <a:rPr lang="es-ES" sz="3200" dirty="0">
                <a:solidFill>
                  <a:schemeClr val="tx2">
                    <a:lumMod val="50000"/>
                  </a:schemeClr>
                </a:solidFill>
              </a:rPr>
              <a:t>estado de México </a:t>
            </a:r>
          </a:p>
        </p:txBody>
      </p:sp>
      <p:sp>
        <p:nvSpPr>
          <p:cNvPr id="5" name="2 Subtítulo"/>
          <p:cNvSpPr txBox="1">
            <a:spLocks/>
          </p:cNvSpPr>
          <p:nvPr/>
        </p:nvSpPr>
        <p:spPr>
          <a:xfrm>
            <a:off x="224824" y="4490569"/>
            <a:ext cx="8862047" cy="514350"/>
          </a:xfrm>
          <a:prstGeom prst="rect">
            <a:avLst/>
          </a:prstGeom>
        </p:spPr>
        <p:txBody>
          <a:bodyPr vert="horz" lIns="91440" tIns="45720" rIns="91440" bIns="45720" rtlCol="0">
            <a:noAutofit/>
          </a:bodyPr>
          <a:lstStyle>
            <a:lvl1pPr marL="0" indent="0" algn="ctr" defTabSz="914400" rtl="0" eaLnBrk="1" latinLnBrk="0" hangingPunct="1">
              <a:lnSpc>
                <a:spcPct val="100000"/>
              </a:lnSpc>
              <a:spcBef>
                <a:spcPts val="0"/>
              </a:spcBef>
              <a:spcAft>
                <a:spcPts val="0"/>
              </a:spcAft>
              <a:buClr>
                <a:schemeClr val="tx2"/>
              </a:buClr>
              <a:buFont typeface="Arial" pitchFamily="34" charset="0"/>
              <a:buNone/>
              <a:defRPr sz="1600" kern="1200" spc="80" baseline="0">
                <a:solidFill>
                  <a:schemeClr val="bg2"/>
                </a:solidFill>
                <a:latin typeface="+mn-lt"/>
                <a:ea typeface="+mn-ea"/>
                <a:cs typeface="+mn-cs"/>
              </a:defRPr>
            </a:lvl1pPr>
            <a:lvl2pPr marL="4572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2pPr>
            <a:lvl3pPr marL="9144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3pPr>
            <a:lvl4pPr marL="13716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5pPr>
            <a:lvl6pPr marL="22860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8pPr>
            <a:lvl9pPr marL="36576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9pPr>
          </a:lstStyle>
          <a:p>
            <a:r>
              <a:rPr lang="es-ES" sz="2800" b="1" i="1" dirty="0">
                <a:solidFill>
                  <a:srgbClr val="663300"/>
                </a:solidFill>
              </a:rPr>
              <a:t>AUTOR: ADRIANA MERCEDES RUIZ REYNOSO </a:t>
            </a:r>
          </a:p>
        </p:txBody>
      </p:sp>
      <p:sp>
        <p:nvSpPr>
          <p:cNvPr id="6" name="1 Título"/>
          <p:cNvSpPr txBox="1">
            <a:spLocks/>
          </p:cNvSpPr>
          <p:nvPr/>
        </p:nvSpPr>
        <p:spPr>
          <a:xfrm>
            <a:off x="1210011" y="3358139"/>
            <a:ext cx="6891672" cy="1134126"/>
          </a:xfrm>
          <a:prstGeom prst="rect">
            <a:avLst/>
          </a:prstGeom>
        </p:spPr>
        <p:txBody>
          <a:bodyPr vert="horz" anchor="b">
            <a:noAutofit/>
          </a:bodyPr>
          <a:lstStyle/>
          <a:p>
            <a:pPr lvl="0" algn="ctr">
              <a:spcBef>
                <a:spcPct val="0"/>
              </a:spcBef>
              <a:defRPr/>
            </a:pPr>
            <a:r>
              <a:rPr lang="es-ES" sz="2800" b="1" cap="all" dirty="0">
                <a:solidFill>
                  <a:schemeClr val="tx2">
                    <a:lumMod val="50000"/>
                  </a:schemeClr>
                </a:solidFill>
                <a:latin typeface="+mj-lt"/>
                <a:ea typeface="+mj-ea"/>
                <a:cs typeface="+mj-cs"/>
              </a:rPr>
              <a:t>Administración de las Pymes</a:t>
            </a:r>
          </a:p>
          <a:p>
            <a:pPr lvl="0" algn="ctr">
              <a:spcBef>
                <a:spcPct val="0"/>
              </a:spcBef>
              <a:defRPr/>
            </a:pPr>
            <a:r>
              <a:rPr lang="es-ES" sz="2400" b="1" cap="all" dirty="0">
                <a:solidFill>
                  <a:schemeClr val="tx2">
                    <a:lumMod val="50000"/>
                  </a:schemeClr>
                </a:solidFill>
                <a:latin typeface="+mj-lt"/>
                <a:ea typeface="+mj-ea"/>
                <a:cs typeface="+mj-cs"/>
              </a:rPr>
              <a:t>GRUPO: </a:t>
            </a:r>
            <a:r>
              <a:rPr lang="es-ES" sz="2400" b="1" cap="all" dirty="0" smtClean="0">
                <a:solidFill>
                  <a:schemeClr val="tx2">
                    <a:lumMod val="50000"/>
                  </a:schemeClr>
                </a:solidFill>
                <a:latin typeface="+mj-lt"/>
                <a:ea typeface="+mj-ea"/>
                <a:cs typeface="+mj-cs"/>
              </a:rPr>
              <a:t>C-43</a:t>
            </a:r>
            <a:endParaRPr lang="es-ES" sz="2400" b="1" cap="all" dirty="0">
              <a:solidFill>
                <a:schemeClr val="tx2">
                  <a:lumMod val="50000"/>
                </a:schemeClr>
              </a:solidFill>
              <a:latin typeface="+mj-lt"/>
              <a:ea typeface="+mj-ea"/>
              <a:cs typeface="+mj-cs"/>
            </a:endParaRPr>
          </a:p>
          <a:p>
            <a:pPr lvl="0" algn="ctr">
              <a:spcBef>
                <a:spcPct val="0"/>
              </a:spcBef>
              <a:defRPr/>
            </a:pPr>
            <a:r>
              <a:rPr lang="es-ES" sz="2800" b="1" cap="all" dirty="0">
                <a:solidFill>
                  <a:schemeClr val="tx2">
                    <a:lumMod val="50000"/>
                  </a:schemeClr>
                </a:solidFill>
                <a:latin typeface="+mj-lt"/>
                <a:ea typeface="+mj-ea"/>
                <a:cs typeface="+mj-cs"/>
              </a:rPr>
              <a:t>Fecha</a:t>
            </a:r>
            <a:r>
              <a:rPr kumimoji="0" lang="es-ES" sz="2800" b="1" i="0" u="none" strike="noStrike" kern="1200" cap="all" spc="0" normalizeH="0" baseline="0" noProof="0" dirty="0">
                <a:ln>
                  <a:noFill/>
                </a:ln>
                <a:solidFill>
                  <a:schemeClr val="tx2">
                    <a:lumMod val="50000"/>
                  </a:schemeClr>
                </a:solidFill>
                <a:effectLst/>
                <a:uLnTx/>
                <a:uFillTx/>
                <a:latin typeface="+mj-lt"/>
                <a:ea typeface="+mj-ea"/>
                <a:cs typeface="+mj-cs"/>
              </a:rPr>
              <a:t>: </a:t>
            </a:r>
            <a:r>
              <a:rPr kumimoji="0" lang="es-ES" sz="2800" b="1" i="0" u="none" strike="noStrike" kern="1200" cap="all" spc="0" normalizeH="0" noProof="0" dirty="0">
                <a:ln>
                  <a:noFill/>
                </a:ln>
                <a:solidFill>
                  <a:schemeClr val="tx2">
                    <a:lumMod val="50000"/>
                  </a:schemeClr>
                </a:solidFill>
                <a:effectLst/>
                <a:uLnTx/>
                <a:uFillTx/>
                <a:latin typeface="+mj-lt"/>
                <a:ea typeface="+mj-ea"/>
                <a:cs typeface="+mj-cs"/>
              </a:rPr>
              <a:t> </a:t>
            </a:r>
            <a:r>
              <a:rPr kumimoji="0" lang="es-ES" sz="2800" b="1" i="0" u="none" strike="noStrike" kern="1200" cap="all" spc="0" normalizeH="0" noProof="0" dirty="0" smtClean="0">
                <a:ln>
                  <a:noFill/>
                </a:ln>
                <a:solidFill>
                  <a:schemeClr val="tx2">
                    <a:lumMod val="50000"/>
                  </a:schemeClr>
                </a:solidFill>
                <a:effectLst/>
                <a:uLnTx/>
                <a:uFillTx/>
                <a:latin typeface="+mj-lt"/>
                <a:ea typeface="+mj-ea"/>
                <a:cs typeface="+mj-cs"/>
              </a:rPr>
              <a:t>2019a</a:t>
            </a:r>
            <a:endParaRPr kumimoji="0" lang="es-ES" sz="2800" b="1" i="0" u="none" strike="noStrike" kern="1200" cap="all" spc="0" normalizeH="0" baseline="0" noProof="0" dirty="0">
              <a:ln>
                <a:noFill/>
              </a:ln>
              <a:solidFill>
                <a:schemeClr val="tx2">
                  <a:lumMod val="50000"/>
                </a:schemeClr>
              </a:solidFill>
              <a:effectLst/>
              <a:uLnTx/>
              <a:uFillTx/>
              <a:latin typeface="+mj-lt"/>
              <a:ea typeface="+mj-ea"/>
              <a:cs typeface="+mj-cs"/>
            </a:endParaRPr>
          </a:p>
        </p:txBody>
      </p:sp>
      <p:sp>
        <p:nvSpPr>
          <p:cNvPr id="8" name="1 Título"/>
          <p:cNvSpPr txBox="1">
            <a:spLocks/>
          </p:cNvSpPr>
          <p:nvPr/>
        </p:nvSpPr>
        <p:spPr>
          <a:xfrm>
            <a:off x="1462471" y="1208803"/>
            <a:ext cx="6723366" cy="723528"/>
          </a:xfrm>
          <a:prstGeom prst="rect">
            <a:avLst/>
          </a:prstGeom>
        </p:spPr>
        <p:txBody>
          <a:bodyPr vert="horz" anchor="b">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2400" b="1" cap="all" dirty="0">
                <a:solidFill>
                  <a:schemeClr val="tx2">
                    <a:lumMod val="50000"/>
                  </a:schemeClr>
                </a:solidFill>
                <a:latin typeface="+mj-lt"/>
                <a:ea typeface="+mj-ea"/>
                <a:cs typeface="+mj-cs"/>
              </a:rPr>
              <a:t>Centro universitario </a:t>
            </a:r>
            <a:r>
              <a:rPr lang="es-ES" sz="2400" b="1" cap="all" dirty="0" err="1">
                <a:solidFill>
                  <a:schemeClr val="tx2">
                    <a:lumMod val="50000"/>
                  </a:schemeClr>
                </a:solidFill>
                <a:latin typeface="+mj-lt"/>
                <a:ea typeface="+mj-ea"/>
                <a:cs typeface="+mj-cs"/>
              </a:rPr>
              <a:t>uaem</a:t>
            </a:r>
            <a:r>
              <a:rPr lang="es-ES" sz="2400" b="1" cap="all" dirty="0">
                <a:solidFill>
                  <a:schemeClr val="tx2">
                    <a:lumMod val="50000"/>
                  </a:schemeClr>
                </a:solidFill>
                <a:latin typeface="+mj-lt"/>
                <a:ea typeface="+mj-ea"/>
                <a:cs typeface="+mj-cs"/>
              </a:rPr>
              <a:t> </a:t>
            </a:r>
            <a:r>
              <a:rPr lang="es-ES" sz="2400" b="1" cap="all" dirty="0" smtClean="0">
                <a:solidFill>
                  <a:schemeClr val="tx2">
                    <a:lumMod val="50000"/>
                  </a:schemeClr>
                </a:solidFill>
                <a:latin typeface="+mj-lt"/>
                <a:ea typeface="+mj-ea"/>
                <a:cs typeface="+mj-cs"/>
              </a:rPr>
              <a:t>VALLE DE MÉXICO</a:t>
            </a:r>
            <a:endParaRPr kumimoji="0" lang="es-ES" sz="2400" b="1" i="0" u="none" strike="noStrike" kern="1200" cap="all" spc="0" normalizeH="0" baseline="0" noProof="0" dirty="0">
              <a:ln>
                <a:noFill/>
              </a:ln>
              <a:solidFill>
                <a:schemeClr val="tx2">
                  <a:lumMod val="50000"/>
                </a:schemeClr>
              </a:solidFill>
              <a:effectLst/>
              <a:uLnTx/>
              <a:uFillTx/>
              <a:latin typeface="+mj-lt"/>
              <a:ea typeface="+mj-ea"/>
              <a:cs typeface="+mj-cs"/>
            </a:endParaRPr>
          </a:p>
        </p:txBody>
      </p:sp>
      <p:sp>
        <p:nvSpPr>
          <p:cNvPr id="9" name="1 Título"/>
          <p:cNvSpPr txBox="1">
            <a:spLocks/>
          </p:cNvSpPr>
          <p:nvPr/>
        </p:nvSpPr>
        <p:spPr>
          <a:xfrm>
            <a:off x="1294165" y="1732688"/>
            <a:ext cx="6723366" cy="723528"/>
          </a:xfrm>
          <a:prstGeom prst="rect">
            <a:avLst/>
          </a:prstGeom>
        </p:spPr>
        <p:txBody>
          <a:bodyPr vert="horz" anchor="b">
            <a:normAutofit fontScale="92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2800" b="1" i="1" cap="all" dirty="0" smtClean="0">
                <a:solidFill>
                  <a:schemeClr val="tx2">
                    <a:lumMod val="50000"/>
                  </a:schemeClr>
                </a:solidFill>
                <a:latin typeface="+mj-lt"/>
                <a:ea typeface="+mj-ea"/>
                <a:cs typeface="+mj-cs"/>
              </a:rPr>
              <a:t>LICENCIATURA EN ADMINISTRACIÓN</a:t>
            </a:r>
            <a:r>
              <a:rPr kumimoji="0" lang="es-ES" sz="2800" b="1" i="1" u="none" strike="noStrike" kern="1200" cap="all" spc="0" normalizeH="0" baseline="0" noProof="0" dirty="0" smtClean="0">
                <a:ln>
                  <a:noFill/>
                </a:ln>
                <a:solidFill>
                  <a:schemeClr val="tx2">
                    <a:lumMod val="50000"/>
                  </a:schemeClr>
                </a:solidFill>
                <a:effectLst/>
                <a:uLnTx/>
                <a:uFillTx/>
                <a:latin typeface="+mj-lt"/>
                <a:ea typeface="+mj-ea"/>
                <a:cs typeface="+mj-cs"/>
              </a:rPr>
              <a:t> </a:t>
            </a:r>
            <a:endParaRPr kumimoji="0" lang="es-ES" sz="2800" b="1" i="1" u="none" strike="noStrike" kern="1200" cap="all" spc="0" normalizeH="0" baseline="0" noProof="0" dirty="0">
              <a:ln>
                <a:noFill/>
              </a:ln>
              <a:solidFill>
                <a:schemeClr val="tx2">
                  <a:lumMod val="50000"/>
                </a:schemeClr>
              </a:solidFill>
              <a:effectLst/>
              <a:uLnTx/>
              <a:uFillTx/>
              <a:latin typeface="+mj-lt"/>
              <a:ea typeface="+mj-ea"/>
              <a:cs typeface="+mj-cs"/>
            </a:endParaRPr>
          </a:p>
        </p:txBody>
      </p:sp>
      <p:sp>
        <p:nvSpPr>
          <p:cNvPr id="10" name="1 Título"/>
          <p:cNvSpPr txBox="1">
            <a:spLocks/>
          </p:cNvSpPr>
          <p:nvPr/>
        </p:nvSpPr>
        <p:spPr>
          <a:xfrm>
            <a:off x="1285037" y="2280927"/>
            <a:ext cx="6723366" cy="794879"/>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2400" b="1" cap="all" noProof="0" dirty="0">
                <a:solidFill>
                  <a:schemeClr val="tx2">
                    <a:lumMod val="50000"/>
                  </a:schemeClr>
                </a:solidFill>
                <a:latin typeface="+mj-lt"/>
                <a:ea typeface="+mj-ea"/>
                <a:cs typeface="+mj-cs"/>
              </a:rPr>
              <a:t>UNIDAD DE APRENDIZAJE:</a:t>
            </a:r>
            <a:r>
              <a:rPr kumimoji="0" lang="es-ES" sz="2400" b="1" i="0" u="none" strike="noStrike" kern="1200" cap="all" spc="0" normalizeH="0" baseline="0" noProof="0" dirty="0">
                <a:ln>
                  <a:noFill/>
                </a:ln>
                <a:solidFill>
                  <a:schemeClr val="tx2">
                    <a:lumMod val="50000"/>
                  </a:schemeClr>
                </a:solidFill>
                <a:effectLst/>
                <a:uLnTx/>
                <a:uFillTx/>
                <a:latin typeface="+mj-lt"/>
                <a:ea typeface="+mj-ea"/>
                <a:cs typeface="+mj-cs"/>
              </a:rPr>
              <a:t> </a:t>
            </a:r>
          </a:p>
        </p:txBody>
      </p:sp>
      <p:pic>
        <p:nvPicPr>
          <p:cNvPr id="2" name="Imagen 1"/>
          <p:cNvPicPr>
            <a:picLocks noChangeAspect="1"/>
          </p:cNvPicPr>
          <p:nvPr/>
        </p:nvPicPr>
        <p:blipFill>
          <a:blip r:embed="rId2"/>
          <a:stretch>
            <a:fillRect/>
          </a:stretch>
        </p:blipFill>
        <p:spPr>
          <a:xfrm>
            <a:off x="224824" y="134087"/>
            <a:ext cx="1237647" cy="1126685"/>
          </a:xfrm>
          <a:prstGeom prst="rect">
            <a:avLst/>
          </a:prstGeom>
        </p:spPr>
      </p:pic>
    </p:spTree>
    <p:extLst>
      <p:ext uri="{BB962C8B-B14F-4D97-AF65-F5344CB8AC3E}">
        <p14:creationId xmlns:p14="http://schemas.microsoft.com/office/powerpoint/2010/main" val="19857235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13"/>
          </p:nvPr>
        </p:nvSpPr>
        <p:spPr>
          <a:xfrm>
            <a:off x="179512" y="1171552"/>
            <a:ext cx="8136904" cy="3056382"/>
          </a:xfrm>
        </p:spPr>
        <p:txBody>
          <a:bodyPr>
            <a:noAutofit/>
          </a:bodyPr>
          <a:lstStyle/>
          <a:p>
            <a:pPr marL="285750" indent="-285750" algn="l">
              <a:buClr>
                <a:srgbClr val="FF6600"/>
              </a:buClr>
              <a:buFont typeface="Wingdings" panose="05000000000000000000" pitchFamily="2" charset="2"/>
              <a:buChar char="v"/>
            </a:pPr>
            <a:r>
              <a:rPr lang="es-MX" sz="1600" b="1" dirty="0">
                <a:solidFill>
                  <a:schemeClr val="bg2"/>
                </a:solidFill>
              </a:rPr>
              <a:t>Microempresa</a:t>
            </a:r>
          </a:p>
          <a:p>
            <a:pPr marL="357188" algn="l">
              <a:buClr>
                <a:srgbClr val="FF6600"/>
              </a:buClr>
            </a:pPr>
            <a:r>
              <a:rPr lang="es-MX" sz="1600" dirty="0">
                <a:solidFill>
                  <a:schemeClr val="bg2"/>
                </a:solidFill>
              </a:rPr>
              <a:t>Son aquellas empresas que poseen hasta 10 trabajadores y con un balance de ingresos relativamente bajo.</a:t>
            </a:r>
          </a:p>
          <a:p>
            <a:pPr marL="285750" indent="-285750" algn="l">
              <a:buClr>
                <a:srgbClr val="FF6600"/>
              </a:buClr>
              <a:buFont typeface="Wingdings" panose="05000000000000000000" pitchFamily="2" charset="2"/>
              <a:buChar char="v"/>
            </a:pPr>
            <a:r>
              <a:rPr lang="es-MX" sz="1600" b="1" dirty="0">
                <a:solidFill>
                  <a:schemeClr val="bg2"/>
                </a:solidFill>
              </a:rPr>
              <a:t>Pequeña empresa</a:t>
            </a:r>
          </a:p>
          <a:p>
            <a:pPr marL="357188" algn="l"/>
            <a:r>
              <a:rPr lang="es-MX" sz="1600" dirty="0">
                <a:solidFill>
                  <a:schemeClr val="bg2"/>
                </a:solidFill>
              </a:rPr>
              <a:t>Este tipo de empresas dispone de una cantidad mínima de 10 trabajadores y máximo 50. Los balances de negocio son medios.</a:t>
            </a:r>
          </a:p>
          <a:p>
            <a:pPr marL="285750" indent="-285750" algn="l">
              <a:buClr>
                <a:srgbClr val="FF6600"/>
              </a:buClr>
              <a:buFont typeface="Wingdings" panose="05000000000000000000" pitchFamily="2" charset="2"/>
              <a:buChar char="v"/>
            </a:pPr>
            <a:r>
              <a:rPr lang="es-MX" sz="1600" b="1" dirty="0">
                <a:solidFill>
                  <a:schemeClr val="bg2"/>
                </a:solidFill>
              </a:rPr>
              <a:t>Mediana empresa</a:t>
            </a:r>
          </a:p>
          <a:p>
            <a:pPr marL="357188" algn="l"/>
            <a:r>
              <a:rPr lang="es-MX" sz="1600" dirty="0">
                <a:solidFill>
                  <a:schemeClr val="bg2"/>
                </a:solidFill>
              </a:rPr>
              <a:t>Consta de 50 trabajadores  como mínimo y de 250 trabajadores como cantidad máxima. Y con un balance de negocio mayor que la anterior.</a:t>
            </a:r>
          </a:p>
        </p:txBody>
      </p:sp>
      <p:sp>
        <p:nvSpPr>
          <p:cNvPr id="3" name="Título 2"/>
          <p:cNvSpPr>
            <a:spLocks noGrp="1"/>
          </p:cNvSpPr>
          <p:nvPr>
            <p:ph type="title"/>
          </p:nvPr>
        </p:nvSpPr>
        <p:spPr/>
        <p:txBody>
          <a:bodyPr/>
          <a:lstStyle/>
          <a:p>
            <a:r>
              <a:rPr lang="es-MX" dirty="0">
                <a:solidFill>
                  <a:schemeClr val="bg2"/>
                </a:solidFill>
              </a:rPr>
              <a:t>Clasificación </a:t>
            </a:r>
          </a:p>
        </p:txBody>
      </p:sp>
      <p:pic>
        <p:nvPicPr>
          <p:cNvPr id="3074" name="Picture 2" descr="Resultado de imagen para empresa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43371" y="3375133"/>
            <a:ext cx="3400629" cy="17796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5761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13"/>
          </p:nvPr>
        </p:nvSpPr>
        <p:spPr/>
        <p:txBody>
          <a:bodyPr/>
          <a:lstStyle/>
          <a:p>
            <a:pPr algn="just"/>
            <a:r>
              <a:rPr lang="es-MX" dirty="0">
                <a:solidFill>
                  <a:schemeClr val="bg2"/>
                </a:solidFill>
              </a:rPr>
              <a:t>Las PYMES son una parte importante para la economía de cada país por las contribuciones y la repartición de bienes y servicios, además de ser un método flexible al adaptarse a los diferentes cambios que se enfrenta una empresa en el ámbito tecnológico y con lo que tiene que ver con la producción de empleos.</a:t>
            </a:r>
          </a:p>
        </p:txBody>
      </p:sp>
      <p:sp>
        <p:nvSpPr>
          <p:cNvPr id="3" name="Título 2"/>
          <p:cNvSpPr>
            <a:spLocks noGrp="1"/>
          </p:cNvSpPr>
          <p:nvPr>
            <p:ph type="title"/>
          </p:nvPr>
        </p:nvSpPr>
        <p:spPr/>
        <p:txBody>
          <a:bodyPr/>
          <a:lstStyle/>
          <a:p>
            <a:r>
              <a:rPr lang="es-MX" dirty="0">
                <a:solidFill>
                  <a:schemeClr val="bg2"/>
                </a:solidFill>
              </a:rPr>
              <a:t>importancia</a:t>
            </a:r>
          </a:p>
        </p:txBody>
      </p:sp>
      <p:pic>
        <p:nvPicPr>
          <p:cNvPr id="5122" name="Picture 2" descr="Imagen relacionad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3848" y="3232621"/>
            <a:ext cx="2995681" cy="1597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09538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13"/>
          </p:nvPr>
        </p:nvSpPr>
        <p:spPr>
          <a:xfrm>
            <a:off x="251520" y="1234937"/>
            <a:ext cx="8784976" cy="2833464"/>
          </a:xfrm>
        </p:spPr>
        <p:txBody>
          <a:bodyPr>
            <a:normAutofit/>
          </a:bodyPr>
          <a:lstStyle/>
          <a:p>
            <a:pPr marL="342900" indent="-342900" algn="l">
              <a:buClr>
                <a:srgbClr val="FF6600"/>
              </a:buClr>
              <a:buFont typeface="Wingdings" panose="05000000000000000000" pitchFamily="2" charset="2"/>
              <a:buChar char="v"/>
            </a:pPr>
            <a:r>
              <a:rPr lang="es-MX" sz="1600" dirty="0">
                <a:solidFill>
                  <a:schemeClr val="bg2"/>
                </a:solidFill>
              </a:rPr>
              <a:t>Presentan más flexibilidad que las empresas convencionales en el sistema de producción;</a:t>
            </a:r>
          </a:p>
          <a:p>
            <a:pPr marL="342900" indent="-342900" algn="l">
              <a:buClr>
                <a:srgbClr val="FF6600"/>
              </a:buClr>
              <a:buFont typeface="Wingdings" panose="05000000000000000000" pitchFamily="2" charset="2"/>
              <a:buChar char="v"/>
            </a:pPr>
            <a:r>
              <a:rPr lang="es-MX" sz="1600" dirty="0">
                <a:solidFill>
                  <a:schemeClr val="bg2"/>
                </a:solidFill>
              </a:rPr>
              <a:t>Permiten entablar una relación mucho más cercana con los clientes;</a:t>
            </a:r>
          </a:p>
          <a:p>
            <a:pPr marL="342900" indent="-342900" algn="l">
              <a:buClr>
                <a:srgbClr val="FF6600"/>
              </a:buClr>
              <a:buFont typeface="Wingdings" panose="05000000000000000000" pitchFamily="2" charset="2"/>
              <a:buChar char="v"/>
            </a:pPr>
            <a:r>
              <a:rPr lang="es-MX" sz="1600" dirty="0">
                <a:solidFill>
                  <a:schemeClr val="bg2"/>
                </a:solidFill>
              </a:rPr>
              <a:t>Gracias a la mayor sencillez de su infraestructura, es más sencillo cambiar de nicho de mercado (el espacio donde se encuentran los potenciales usuarios o consumidores de un servicio o producto);</a:t>
            </a:r>
          </a:p>
          <a:p>
            <a:pPr marL="342900" indent="-342900" algn="l">
              <a:buClr>
                <a:srgbClr val="FF6600"/>
              </a:buClr>
              <a:buFont typeface="Wingdings" panose="05000000000000000000" pitchFamily="2" charset="2"/>
              <a:buChar char="v"/>
            </a:pPr>
            <a:r>
              <a:rPr lang="es-MX" sz="1600" dirty="0">
                <a:solidFill>
                  <a:schemeClr val="bg2"/>
                </a:solidFill>
              </a:rPr>
              <a:t>Los Puestos de trabajo son más amplios, menos estrictos, y los trabajadores están más abiertos al cambio;</a:t>
            </a:r>
          </a:p>
        </p:txBody>
      </p:sp>
      <p:sp>
        <p:nvSpPr>
          <p:cNvPr id="6" name="Título 5"/>
          <p:cNvSpPr>
            <a:spLocks noGrp="1"/>
          </p:cNvSpPr>
          <p:nvPr>
            <p:ph type="title"/>
          </p:nvPr>
        </p:nvSpPr>
        <p:spPr/>
        <p:txBody>
          <a:bodyPr/>
          <a:lstStyle/>
          <a:p>
            <a:endParaRPr lang="es-MX"/>
          </a:p>
        </p:txBody>
      </p:sp>
      <p:sp>
        <p:nvSpPr>
          <p:cNvPr id="10" name="Marcador de texto 3"/>
          <p:cNvSpPr>
            <a:spLocks noGrp="1"/>
          </p:cNvSpPr>
          <p:nvPr>
            <p:ph type="body" sz="half" idx="2"/>
          </p:nvPr>
        </p:nvSpPr>
        <p:spPr>
          <a:xfrm>
            <a:off x="2771800" y="729234"/>
            <a:ext cx="4023360" cy="528066"/>
          </a:xfrm>
        </p:spPr>
        <p:txBody>
          <a:bodyPr/>
          <a:lstStyle/>
          <a:p>
            <a:r>
              <a:rPr lang="es-MX" dirty="0">
                <a:solidFill>
                  <a:schemeClr val="bg2"/>
                </a:solidFill>
              </a:rPr>
              <a:t>Ventajas </a:t>
            </a:r>
          </a:p>
        </p:txBody>
      </p:sp>
      <p:pic>
        <p:nvPicPr>
          <p:cNvPr id="6146" name="Picture 2" descr="Resultado de imagen para empresa ventaj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2395" y="2931790"/>
            <a:ext cx="3329805" cy="205407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80209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4"/>
          </p:nvPr>
        </p:nvSpPr>
        <p:spPr>
          <a:xfrm>
            <a:off x="251520" y="1309168"/>
            <a:ext cx="8712968" cy="2407158"/>
          </a:xfrm>
        </p:spPr>
        <p:txBody>
          <a:bodyPr>
            <a:normAutofit/>
          </a:bodyPr>
          <a:lstStyle/>
          <a:p>
            <a:pPr marL="342900" indent="-342900" algn="l">
              <a:buClr>
                <a:srgbClr val="FF6600"/>
              </a:buClr>
              <a:buFont typeface="Wingdings" panose="05000000000000000000" pitchFamily="2" charset="2"/>
              <a:buChar char="v"/>
            </a:pPr>
            <a:r>
              <a:rPr lang="es-MX" sz="1400" dirty="0">
                <a:solidFill>
                  <a:schemeClr val="bg2"/>
                </a:solidFill>
              </a:rPr>
              <a:t>Dado que se mueven por procesos de tipo emergente, no cuentan con lineamientos específicos relacionados con su creación, sino que experimentan constantes cambios y evoluciones;</a:t>
            </a:r>
          </a:p>
          <a:p>
            <a:pPr marL="342900" indent="-342900" algn="l">
              <a:buClr>
                <a:srgbClr val="FF6600"/>
              </a:buClr>
              <a:buFont typeface="Wingdings" panose="05000000000000000000" pitchFamily="2" charset="2"/>
              <a:buChar char="v"/>
            </a:pPr>
            <a:r>
              <a:rPr lang="es-MX" sz="1400" dirty="0">
                <a:solidFill>
                  <a:schemeClr val="bg2"/>
                </a:solidFill>
              </a:rPr>
              <a:t>No gozan de un importante respaldo financiero, lo cual les impide embarcarse en negocios de gran envergadura;</a:t>
            </a:r>
          </a:p>
          <a:p>
            <a:pPr marL="342900" indent="-342900" algn="l">
              <a:buClr>
                <a:srgbClr val="FF6600"/>
              </a:buClr>
              <a:buFont typeface="Wingdings" panose="05000000000000000000" pitchFamily="2" charset="2"/>
              <a:buChar char="v"/>
            </a:pPr>
            <a:r>
              <a:rPr lang="es-MX" sz="1400" dirty="0">
                <a:solidFill>
                  <a:schemeClr val="bg2"/>
                </a:solidFill>
              </a:rPr>
              <a:t>Requieren de una constante revisión de su estructura, dado que su naturaleza adaptable puede convertirse en la razón de su disolución a causa de la pérdida del control organizativo;</a:t>
            </a:r>
          </a:p>
          <a:p>
            <a:pPr marL="342900" indent="-342900" algn="l">
              <a:buClr>
                <a:srgbClr val="FF6600"/>
              </a:buClr>
              <a:buFont typeface="Wingdings" panose="05000000000000000000" pitchFamily="2" charset="2"/>
              <a:buChar char="v"/>
            </a:pPr>
            <a:r>
              <a:rPr lang="es-MX" sz="1400" dirty="0">
                <a:solidFill>
                  <a:schemeClr val="bg2"/>
                </a:solidFill>
              </a:rPr>
              <a:t>La mayor cercanía entre los trabajadores puede ser negativa si éstos trasladan sus problemas personales a la oficina;</a:t>
            </a:r>
          </a:p>
          <a:p>
            <a:pPr marL="342900" indent="-342900" algn="l">
              <a:buClr>
                <a:srgbClr val="FF6600"/>
              </a:buClr>
              <a:buFont typeface="Wingdings" panose="05000000000000000000" pitchFamily="2" charset="2"/>
              <a:buChar char="v"/>
            </a:pPr>
            <a:r>
              <a:rPr lang="es-MX" sz="1400" dirty="0">
                <a:solidFill>
                  <a:schemeClr val="bg2"/>
                </a:solidFill>
              </a:rPr>
              <a:t>Suele ocurrir que no exista un control estricto de la entrada y la salida del dinero;</a:t>
            </a:r>
          </a:p>
        </p:txBody>
      </p:sp>
      <p:sp>
        <p:nvSpPr>
          <p:cNvPr id="6" name="Título 5"/>
          <p:cNvSpPr>
            <a:spLocks noGrp="1"/>
          </p:cNvSpPr>
          <p:nvPr>
            <p:ph type="title"/>
          </p:nvPr>
        </p:nvSpPr>
        <p:spPr/>
        <p:txBody>
          <a:bodyPr/>
          <a:lstStyle/>
          <a:p>
            <a:endParaRPr lang="es-MX"/>
          </a:p>
        </p:txBody>
      </p:sp>
      <p:sp>
        <p:nvSpPr>
          <p:cNvPr id="10" name="Marcador de texto 4"/>
          <p:cNvSpPr>
            <a:spLocks noGrp="1"/>
          </p:cNvSpPr>
          <p:nvPr>
            <p:ph type="body" sz="half" idx="15"/>
          </p:nvPr>
        </p:nvSpPr>
        <p:spPr>
          <a:xfrm>
            <a:off x="2564864" y="747540"/>
            <a:ext cx="4023360" cy="528066"/>
          </a:xfrm>
        </p:spPr>
        <p:txBody>
          <a:bodyPr/>
          <a:lstStyle/>
          <a:p>
            <a:r>
              <a:rPr lang="es-MX" dirty="0">
                <a:solidFill>
                  <a:schemeClr val="bg2"/>
                </a:solidFill>
              </a:rPr>
              <a:t>Desventajas </a:t>
            </a:r>
          </a:p>
        </p:txBody>
      </p:sp>
      <p:pic>
        <p:nvPicPr>
          <p:cNvPr id="7170" name="Picture 2" descr="Resultado de imagen para empresa desventaj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3848" y="3435846"/>
            <a:ext cx="3024336" cy="151216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17308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xmlns="" id="{613158B0-374B-49D7-BF01-69015955F43A}"/>
              </a:ext>
            </a:extLst>
          </p:cNvPr>
          <p:cNvSpPr>
            <a:spLocks noGrp="1"/>
          </p:cNvSpPr>
          <p:nvPr>
            <p:ph sz="quarter" idx="13"/>
          </p:nvPr>
        </p:nvSpPr>
        <p:spPr>
          <a:xfrm>
            <a:off x="380905" y="731520"/>
            <a:ext cx="8229600" cy="3056382"/>
          </a:xfrm>
        </p:spPr>
        <p:txBody>
          <a:bodyPr>
            <a:normAutofit fontScale="25000" lnSpcReduction="20000"/>
          </a:bodyPr>
          <a:lstStyle/>
          <a:p>
            <a:endParaRPr lang="es-ES" sz="11200" dirty="0">
              <a:solidFill>
                <a:schemeClr val="bg2"/>
              </a:solidFill>
            </a:endParaRPr>
          </a:p>
          <a:p>
            <a:r>
              <a:rPr lang="es-ES" sz="11200" b="1" dirty="0">
                <a:solidFill>
                  <a:schemeClr val="bg2"/>
                </a:solidFill>
              </a:rPr>
              <a:t>¿Qué son las Pymes?</a:t>
            </a:r>
          </a:p>
          <a:p>
            <a:endParaRPr lang="es-ES" sz="11200" b="1" dirty="0">
              <a:solidFill>
                <a:schemeClr val="bg2"/>
              </a:solidFill>
            </a:endParaRPr>
          </a:p>
          <a:p>
            <a:pPr algn="just"/>
            <a:r>
              <a:rPr lang="es-ES" sz="9600" dirty="0">
                <a:solidFill>
                  <a:schemeClr val="bg2"/>
                </a:solidFill>
              </a:rPr>
              <a:t>Se entiende por Pymes o </a:t>
            </a:r>
            <a:r>
              <a:rPr lang="es-ES" sz="9600" dirty="0" err="1">
                <a:solidFill>
                  <a:schemeClr val="bg2"/>
                </a:solidFill>
              </a:rPr>
              <a:t>PyMEs</a:t>
            </a:r>
            <a:r>
              <a:rPr lang="es-ES" sz="9600" dirty="0">
                <a:solidFill>
                  <a:schemeClr val="bg2"/>
                </a:solidFill>
              </a:rPr>
              <a:t> (acrónimo de Pequeñas y Medianas Empresas), a las organizaciones con fines de lucro, es decir, emprendedoras, que operan de manera independiente y poseen alta predominancia en el mercado, pero sin formar parte de los grandes capitales que lo dirigen. Dichos límites son, claro está, fijados de manera convencional por las jurisdicciones de los distintos países.</a:t>
            </a:r>
          </a:p>
          <a:p>
            <a:r>
              <a:rPr lang="es-ES" sz="11200" dirty="0">
                <a:solidFill>
                  <a:schemeClr val="bg2"/>
                </a:solidFill>
              </a:rPr>
              <a:t> </a:t>
            </a: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endParaRPr lang="es-ES" sz="11200" dirty="0">
              <a:solidFill>
                <a:schemeClr val="bg2"/>
              </a:solidFill>
            </a:endParaRPr>
          </a:p>
          <a:p>
            <a:r>
              <a:rPr lang="es-ES" sz="11200" dirty="0">
                <a:solidFill>
                  <a:schemeClr val="bg2"/>
                </a:solidFill>
              </a:rPr>
              <a:t>Las distinciones entre pequeñas, medianas y grandes empresas tienen que ver con la cantidad de personal que contratan, con la masa monetaria que manejan y con el segmento de participación en el mercado local que les corresponde.</a:t>
            </a:r>
          </a:p>
          <a:p>
            <a:endParaRPr lang="es-ES" sz="11200" dirty="0">
              <a:solidFill>
                <a:schemeClr val="bg2"/>
              </a:solidFill>
            </a:endParaRPr>
          </a:p>
          <a:p>
            <a:endParaRPr lang="es-ES" sz="11200" dirty="0">
              <a:solidFill>
                <a:schemeClr val="bg2"/>
              </a:solidFill>
            </a:endParaRPr>
          </a:p>
          <a:p>
            <a:r>
              <a:rPr lang="es-ES" sz="11200" dirty="0">
                <a:solidFill>
                  <a:schemeClr val="bg2"/>
                </a:solidFill>
              </a:rPr>
              <a:t>Fuente: https://concepto.de/pymes/#ixzz5tFgJawBy</a:t>
            </a:r>
          </a:p>
          <a:p>
            <a:endParaRPr lang="es-ES" dirty="0"/>
          </a:p>
        </p:txBody>
      </p:sp>
      <p:sp>
        <p:nvSpPr>
          <p:cNvPr id="4" name="Rectángulo 3">
            <a:extLst>
              <a:ext uri="{FF2B5EF4-FFF2-40B4-BE49-F238E27FC236}">
                <a16:creationId xmlns:a16="http://schemas.microsoft.com/office/drawing/2014/main" xmlns="" id="{FFDCC1A8-5D38-4DBF-9116-A97332891725}"/>
              </a:ext>
            </a:extLst>
          </p:cNvPr>
          <p:cNvSpPr/>
          <p:nvPr/>
        </p:nvSpPr>
        <p:spPr>
          <a:xfrm>
            <a:off x="1043608" y="85189"/>
            <a:ext cx="7848872" cy="461665"/>
          </a:xfrm>
          <a:prstGeom prst="rect">
            <a:avLst/>
          </a:prstGeom>
        </p:spPr>
        <p:txBody>
          <a:bodyPr wrap="square">
            <a:spAutoFit/>
          </a:bodyPr>
          <a:lstStyle/>
          <a:p>
            <a:r>
              <a:rPr lang="es-ES" sz="2400" b="1" dirty="0">
                <a:solidFill>
                  <a:schemeClr val="bg2"/>
                </a:solidFill>
              </a:rPr>
              <a:t>1.3.Análisis de las ventajas y desventajas de las MIPYMES.</a:t>
            </a:r>
          </a:p>
        </p:txBody>
      </p:sp>
      <p:pic>
        <p:nvPicPr>
          <p:cNvPr id="5" name="Imagen 4">
            <a:extLst>
              <a:ext uri="{FF2B5EF4-FFF2-40B4-BE49-F238E27FC236}">
                <a16:creationId xmlns:a16="http://schemas.microsoft.com/office/drawing/2014/main" xmlns="" id="{687CEF35-E9AF-4E78-BBB9-C035A08F4C5D}"/>
              </a:ext>
            </a:extLst>
          </p:cNvPr>
          <p:cNvPicPr>
            <a:picLocks noChangeAspect="1"/>
          </p:cNvPicPr>
          <p:nvPr/>
        </p:nvPicPr>
        <p:blipFill>
          <a:blip r:embed="rId2"/>
          <a:stretch>
            <a:fillRect/>
          </a:stretch>
        </p:blipFill>
        <p:spPr>
          <a:xfrm>
            <a:off x="5791105" y="3867487"/>
            <a:ext cx="2819400" cy="1088985"/>
          </a:xfrm>
          <a:prstGeom prst="rect">
            <a:avLst/>
          </a:prstGeom>
        </p:spPr>
      </p:pic>
    </p:spTree>
    <p:extLst>
      <p:ext uri="{BB962C8B-B14F-4D97-AF65-F5344CB8AC3E}">
        <p14:creationId xmlns:p14="http://schemas.microsoft.com/office/powerpoint/2010/main" val="29377052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8D0E752E-F2F0-46E5-8737-2554D4B76C7B}"/>
              </a:ext>
            </a:extLst>
          </p:cNvPr>
          <p:cNvSpPr/>
          <p:nvPr/>
        </p:nvSpPr>
        <p:spPr>
          <a:xfrm>
            <a:off x="143508" y="0"/>
            <a:ext cx="8568952" cy="3046988"/>
          </a:xfrm>
          <a:prstGeom prst="rect">
            <a:avLst/>
          </a:prstGeom>
        </p:spPr>
        <p:txBody>
          <a:bodyPr wrap="square">
            <a:spAutoFit/>
          </a:bodyPr>
          <a:lstStyle/>
          <a:p>
            <a:pPr algn="just"/>
            <a:r>
              <a:rPr lang="es-ES" sz="2400" dirty="0">
                <a:solidFill>
                  <a:schemeClr val="bg2"/>
                </a:solidFill>
              </a:rPr>
              <a:t>Se mencionan algunas de las principales ventajas que Anzola1 asegura se encuentran en las MIPYMES: Permite que el crecimiento de la industria sea menos concentrado geográficamente, ayudando a su diversificación; ayuda a resolver el problema del desempleo, da un medio de estímulo idóneo para la capacidad innovadora del emprendedor y empresario, es un medio a través de la cual se impulsa el trabajo del artesano, del técnico y del profesional para que en forma particular o en conjunto.</a:t>
            </a:r>
          </a:p>
        </p:txBody>
      </p:sp>
      <p:pic>
        <p:nvPicPr>
          <p:cNvPr id="6" name="Imagen 5">
            <a:extLst>
              <a:ext uri="{FF2B5EF4-FFF2-40B4-BE49-F238E27FC236}">
                <a16:creationId xmlns:a16="http://schemas.microsoft.com/office/drawing/2014/main" xmlns="" id="{C53D6F5D-18D6-4E30-A58E-97265764EDA4}"/>
              </a:ext>
            </a:extLst>
          </p:cNvPr>
          <p:cNvPicPr>
            <a:picLocks noChangeAspect="1"/>
          </p:cNvPicPr>
          <p:nvPr/>
        </p:nvPicPr>
        <p:blipFill>
          <a:blip r:embed="rId3"/>
          <a:stretch>
            <a:fillRect/>
          </a:stretch>
        </p:blipFill>
        <p:spPr>
          <a:xfrm>
            <a:off x="3563888" y="2859782"/>
            <a:ext cx="3456384" cy="1800200"/>
          </a:xfrm>
          <a:prstGeom prst="rect">
            <a:avLst/>
          </a:prstGeom>
        </p:spPr>
      </p:pic>
    </p:spTree>
    <p:extLst>
      <p:ext uri="{BB962C8B-B14F-4D97-AF65-F5344CB8AC3E}">
        <p14:creationId xmlns:p14="http://schemas.microsoft.com/office/powerpoint/2010/main" val="1698283415"/>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xmlns="" id="{D28EE8F7-52BD-481E-B1FF-454F0253AA66}"/>
              </a:ext>
            </a:extLst>
          </p:cNvPr>
          <p:cNvSpPr>
            <a:spLocks noGrp="1"/>
          </p:cNvSpPr>
          <p:nvPr>
            <p:ph sz="quarter" idx="13"/>
          </p:nvPr>
        </p:nvSpPr>
        <p:spPr>
          <a:xfrm>
            <a:off x="457200" y="1257300"/>
            <a:ext cx="8229600" cy="3512418"/>
          </a:xfrm>
        </p:spPr>
        <p:txBody>
          <a:bodyPr/>
          <a:lstStyle/>
          <a:p>
            <a:pPr algn="just"/>
            <a:r>
              <a:rPr lang="es-ES" sz="1800" b="1" spc="0">
                <a:solidFill>
                  <a:srgbClr val="37302A"/>
                </a:solidFill>
                <a:cs typeface="+mn-cs"/>
              </a:rPr>
              <a:t>Una ventaja competitiva dentro de la modernización económica; representa una gran ayuda para el desarrollo de otros servicios y sectores, dándole mayor valor agregado a la materia prima, los materiales o al producto terminado; genera industrias más apropiadas para el mercado que abastece; representa condiciones de ahorro y consumo de cada región; participa activamente en el proceso de integración para contribuir al crecimiento de las exportaciones nacionales, distribución del ingreso, balanza de pagos, acumulación de capital, tecnología, productividad, contribuyendo prácticamente a la autosuficiencia, dentro de cada país; tiene ventajas en oportunidades para vender.</a:t>
            </a:r>
            <a:endParaRPr lang="es-ES" dirty="0"/>
          </a:p>
        </p:txBody>
      </p:sp>
      <p:sp>
        <p:nvSpPr>
          <p:cNvPr id="3" name="Título 2">
            <a:extLst>
              <a:ext uri="{FF2B5EF4-FFF2-40B4-BE49-F238E27FC236}">
                <a16:creationId xmlns:a16="http://schemas.microsoft.com/office/drawing/2014/main" xmlns="" id="{F4D8CFC3-FBC2-45CD-BCA9-06E8699A774A}"/>
              </a:ext>
            </a:extLst>
          </p:cNvPr>
          <p:cNvSpPr>
            <a:spLocks noGrp="1"/>
          </p:cNvSpPr>
          <p:nvPr>
            <p:ph type="title"/>
          </p:nvPr>
        </p:nvSpPr>
        <p:spPr/>
        <p:txBody>
          <a:bodyPr/>
          <a:lstStyle/>
          <a:p>
            <a:endParaRPr lang="es-ES"/>
          </a:p>
        </p:txBody>
      </p:sp>
      <p:pic>
        <p:nvPicPr>
          <p:cNvPr id="4" name="Imagen 3">
            <a:extLst>
              <a:ext uri="{FF2B5EF4-FFF2-40B4-BE49-F238E27FC236}">
                <a16:creationId xmlns:a16="http://schemas.microsoft.com/office/drawing/2014/main" xmlns="" id="{2E8BA24E-DF91-495F-95AD-6E0582435500}"/>
              </a:ext>
            </a:extLst>
          </p:cNvPr>
          <p:cNvPicPr>
            <a:picLocks noChangeAspect="1"/>
          </p:cNvPicPr>
          <p:nvPr/>
        </p:nvPicPr>
        <p:blipFill>
          <a:blip r:embed="rId2"/>
          <a:stretch>
            <a:fillRect/>
          </a:stretch>
        </p:blipFill>
        <p:spPr>
          <a:xfrm>
            <a:off x="6084168" y="3636812"/>
            <a:ext cx="2466975" cy="1189856"/>
          </a:xfrm>
          <a:prstGeom prst="rect">
            <a:avLst/>
          </a:prstGeom>
        </p:spPr>
      </p:pic>
    </p:spTree>
    <p:extLst>
      <p:ext uri="{BB962C8B-B14F-4D97-AF65-F5344CB8AC3E}">
        <p14:creationId xmlns:p14="http://schemas.microsoft.com/office/powerpoint/2010/main" val="36467572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1248512-D704-44AA-8A10-0ED571059139}"/>
              </a:ext>
            </a:extLst>
          </p:cNvPr>
          <p:cNvSpPr>
            <a:spLocks noGrp="1"/>
          </p:cNvSpPr>
          <p:nvPr>
            <p:ph type="title"/>
          </p:nvPr>
        </p:nvSpPr>
        <p:spPr/>
        <p:txBody>
          <a:bodyPr/>
          <a:lstStyle/>
          <a:p>
            <a:endParaRPr lang="es-ES"/>
          </a:p>
        </p:txBody>
      </p:sp>
      <p:sp>
        <p:nvSpPr>
          <p:cNvPr id="3" name="Rectángulo 2">
            <a:extLst>
              <a:ext uri="{FF2B5EF4-FFF2-40B4-BE49-F238E27FC236}">
                <a16:creationId xmlns:a16="http://schemas.microsoft.com/office/drawing/2014/main" xmlns="" id="{E21F2754-8FCD-4FAE-8404-8EACAF5DECC2}"/>
              </a:ext>
            </a:extLst>
          </p:cNvPr>
          <p:cNvSpPr/>
          <p:nvPr/>
        </p:nvSpPr>
        <p:spPr>
          <a:xfrm>
            <a:off x="467544" y="1012344"/>
            <a:ext cx="8352928" cy="1938992"/>
          </a:xfrm>
          <a:prstGeom prst="rect">
            <a:avLst/>
          </a:prstGeom>
        </p:spPr>
        <p:txBody>
          <a:bodyPr wrap="square">
            <a:spAutoFit/>
          </a:bodyPr>
          <a:lstStyle/>
          <a:p>
            <a:pPr algn="just"/>
            <a:r>
              <a:rPr lang="es-ES" sz="2000" dirty="0">
                <a:solidFill>
                  <a:schemeClr val="bg2"/>
                </a:solidFill>
              </a:rPr>
              <a:t>Entre las desventajas de estas unidades económicas se encuentran: Les afectan con mayor facilidad los problemas que se suscitan en el entorno económico, como la inflación y la devaluación;  viven al día y no pueden soportar períodos largos de crisis en los cuales disminuyen las ventas;   son más vulnerables a la fiscalización y control gubernamental; siempre se encuentran temerosos de las visitas de los inspectores.  </a:t>
            </a:r>
            <a:endParaRPr lang="es-ES" sz="2000" dirty="0"/>
          </a:p>
        </p:txBody>
      </p:sp>
      <p:pic>
        <p:nvPicPr>
          <p:cNvPr id="4" name="Imagen 3">
            <a:extLst>
              <a:ext uri="{FF2B5EF4-FFF2-40B4-BE49-F238E27FC236}">
                <a16:creationId xmlns:a16="http://schemas.microsoft.com/office/drawing/2014/main" xmlns="" id="{44C17204-7E15-4C31-AFF0-7DF4141D4FE9}"/>
              </a:ext>
            </a:extLst>
          </p:cNvPr>
          <p:cNvPicPr>
            <a:picLocks noChangeAspect="1"/>
          </p:cNvPicPr>
          <p:nvPr/>
        </p:nvPicPr>
        <p:blipFill>
          <a:blip r:embed="rId2"/>
          <a:stretch>
            <a:fillRect/>
          </a:stretch>
        </p:blipFill>
        <p:spPr>
          <a:xfrm>
            <a:off x="3203848" y="3076015"/>
            <a:ext cx="3888432" cy="1477328"/>
          </a:xfrm>
          <a:prstGeom prst="rect">
            <a:avLst/>
          </a:prstGeom>
        </p:spPr>
      </p:pic>
    </p:spTree>
    <p:extLst>
      <p:ext uri="{BB962C8B-B14F-4D97-AF65-F5344CB8AC3E}">
        <p14:creationId xmlns:p14="http://schemas.microsoft.com/office/powerpoint/2010/main" val="7023555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09FE93B-4CAC-429B-98EE-E06E176AAEF2}"/>
              </a:ext>
            </a:extLst>
          </p:cNvPr>
          <p:cNvSpPr>
            <a:spLocks noGrp="1"/>
          </p:cNvSpPr>
          <p:nvPr>
            <p:ph type="title"/>
          </p:nvPr>
        </p:nvSpPr>
        <p:spPr/>
        <p:txBody>
          <a:bodyPr/>
          <a:lstStyle/>
          <a:p>
            <a:endParaRPr lang="es-ES"/>
          </a:p>
        </p:txBody>
      </p:sp>
      <p:sp>
        <p:nvSpPr>
          <p:cNvPr id="3" name="Rectángulo 2">
            <a:extLst>
              <a:ext uri="{FF2B5EF4-FFF2-40B4-BE49-F238E27FC236}">
                <a16:creationId xmlns:a16="http://schemas.microsoft.com/office/drawing/2014/main" xmlns="" id="{C2BE35D8-148E-4473-93E3-B2A4AE4B49E8}"/>
              </a:ext>
            </a:extLst>
          </p:cNvPr>
          <p:cNvSpPr/>
          <p:nvPr/>
        </p:nvSpPr>
        <p:spPr>
          <a:xfrm>
            <a:off x="323528" y="-92546"/>
            <a:ext cx="8640960" cy="4062651"/>
          </a:xfrm>
          <a:prstGeom prst="rect">
            <a:avLst/>
          </a:prstGeom>
        </p:spPr>
        <p:txBody>
          <a:bodyPr wrap="square">
            <a:spAutoFit/>
          </a:bodyPr>
          <a:lstStyle/>
          <a:p>
            <a:pPr algn="just"/>
            <a:r>
              <a:rPr lang="es-ES" sz="1600" b="1" dirty="0">
                <a:solidFill>
                  <a:schemeClr val="bg2"/>
                </a:solidFill>
              </a:rPr>
              <a:t>Es muy común entre los pequeños empresarios que tengan problemas para pagar impuestos, ya sea porque se les olvidó o porque los reportes de sus ingresos no son exactos. Lamentablemente la mayoría de estos negocios no cuentan con el presupuesto para contratar a un contador o una persona que les lleve el registro contable y que corrija estos errores. </a:t>
            </a:r>
          </a:p>
          <a:p>
            <a:pPr algn="just"/>
            <a:endParaRPr lang="es-ES" sz="1600" b="1" dirty="0">
              <a:solidFill>
                <a:schemeClr val="bg2"/>
              </a:solidFill>
            </a:endParaRPr>
          </a:p>
          <a:p>
            <a:r>
              <a:rPr lang="es-ES" dirty="0">
                <a:solidFill>
                  <a:schemeClr val="bg2"/>
                </a:solidFill>
              </a:rPr>
              <a:t>1.Legalice su negocio.</a:t>
            </a:r>
          </a:p>
          <a:p>
            <a:r>
              <a:rPr lang="es-ES" dirty="0">
                <a:solidFill>
                  <a:schemeClr val="bg2"/>
                </a:solidFill>
              </a:rPr>
              <a:t>2.Realice a inicio de año los pagos locales.</a:t>
            </a:r>
          </a:p>
          <a:p>
            <a:r>
              <a:rPr lang="es-ES" dirty="0">
                <a:solidFill>
                  <a:schemeClr val="bg2"/>
                </a:solidFill>
              </a:rPr>
              <a:t>3.Implemente un sistema digital contable.</a:t>
            </a:r>
          </a:p>
          <a:p>
            <a:r>
              <a:rPr lang="es-ES" dirty="0">
                <a:solidFill>
                  <a:schemeClr val="bg2"/>
                </a:solidFill>
              </a:rPr>
              <a:t>4.Cuente con un mecanismo de facturación.</a:t>
            </a:r>
          </a:p>
          <a:p>
            <a:r>
              <a:rPr lang="es-ES" dirty="0">
                <a:solidFill>
                  <a:schemeClr val="bg2"/>
                </a:solidFill>
              </a:rPr>
              <a:t>5.Anote en un libro todas las cuentas que debe pagar y mantenga en orden sus libros contables.</a:t>
            </a:r>
          </a:p>
          <a:p>
            <a:r>
              <a:rPr lang="es-ES" dirty="0">
                <a:solidFill>
                  <a:schemeClr val="bg2"/>
                </a:solidFill>
              </a:rPr>
              <a:t>6.Si tiene dos o más negocios debe tener sistemas independientes.</a:t>
            </a:r>
          </a:p>
          <a:p>
            <a:r>
              <a:rPr lang="es-ES" dirty="0">
                <a:solidFill>
                  <a:schemeClr val="bg2"/>
                </a:solidFill>
              </a:rPr>
              <a:t>7.Registre a diario los ingresos y las ganancias.</a:t>
            </a:r>
          </a:p>
          <a:p>
            <a:r>
              <a:rPr lang="es-ES" dirty="0">
                <a:solidFill>
                  <a:schemeClr val="bg2"/>
                </a:solidFill>
              </a:rPr>
              <a:t>8.Señale un día para realizar todos los pagos.</a:t>
            </a:r>
          </a:p>
          <a:p>
            <a:r>
              <a:rPr lang="es-ES" dirty="0">
                <a:solidFill>
                  <a:schemeClr val="bg2"/>
                </a:solidFill>
              </a:rPr>
              <a:t>9.Archive todas las facturas o recibos de pago.</a:t>
            </a:r>
          </a:p>
          <a:p>
            <a:r>
              <a:rPr lang="es-ES" dirty="0">
                <a:solidFill>
                  <a:schemeClr val="bg2"/>
                </a:solidFill>
              </a:rPr>
              <a:t>10.Si un contador maneja sus finanzas, debe consultar periódicamente si se hicieron los pagos.</a:t>
            </a:r>
          </a:p>
        </p:txBody>
      </p:sp>
    </p:spTree>
    <p:extLst>
      <p:ext uri="{BB962C8B-B14F-4D97-AF65-F5344CB8AC3E}">
        <p14:creationId xmlns:p14="http://schemas.microsoft.com/office/powerpoint/2010/main" val="23799249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C9D5A19-7130-4A40-A3DE-8E9701BCFCF3}"/>
              </a:ext>
            </a:extLst>
          </p:cNvPr>
          <p:cNvSpPr>
            <a:spLocks noGrp="1"/>
          </p:cNvSpPr>
          <p:nvPr>
            <p:ph type="title"/>
          </p:nvPr>
        </p:nvSpPr>
        <p:spPr/>
        <p:txBody>
          <a:bodyPr/>
          <a:lstStyle/>
          <a:p>
            <a:endParaRPr lang="es-ES"/>
          </a:p>
        </p:txBody>
      </p:sp>
      <p:sp>
        <p:nvSpPr>
          <p:cNvPr id="3" name="Rectángulo 2">
            <a:extLst>
              <a:ext uri="{FF2B5EF4-FFF2-40B4-BE49-F238E27FC236}">
                <a16:creationId xmlns:a16="http://schemas.microsoft.com/office/drawing/2014/main" xmlns="" id="{D5F8F08F-7E70-44E7-8D95-9B6E6D2BE80D}"/>
              </a:ext>
            </a:extLst>
          </p:cNvPr>
          <p:cNvSpPr/>
          <p:nvPr/>
        </p:nvSpPr>
        <p:spPr>
          <a:xfrm>
            <a:off x="323528" y="1029443"/>
            <a:ext cx="8712968" cy="3693319"/>
          </a:xfrm>
          <a:prstGeom prst="rect">
            <a:avLst/>
          </a:prstGeom>
        </p:spPr>
        <p:txBody>
          <a:bodyPr wrap="square">
            <a:spAutoFit/>
          </a:bodyPr>
          <a:lstStyle/>
          <a:p>
            <a:pPr algn="just"/>
            <a:r>
              <a:rPr lang="es-ES" dirty="0">
                <a:solidFill>
                  <a:schemeClr val="bg2"/>
                </a:solidFill>
              </a:rPr>
              <a:t>La falta de recursos financieros los limita, ya que no tienen fácil acceso a las fuentes de financiamiento; tienen pocas o nulas posibilidades de fusionarse o absorber a otras empresas; es muy difícil que pasen al rango de medianas empresas, mantienen una gran tensión política, ya que los grandes empresarios tratan por todos los medios de eliminar a estas empresas, por lo que la libre competencia se limita o de plano desaparece; su administración no es especializada, es empírica y por lo general la llevan a cabo los propios dueños.</a:t>
            </a:r>
          </a:p>
          <a:p>
            <a:endParaRPr lang="es-ES" dirty="0">
              <a:solidFill>
                <a:schemeClr val="bg2"/>
              </a:solidFill>
            </a:endParaRPr>
          </a:p>
          <a:p>
            <a:endParaRPr lang="es-ES" dirty="0">
              <a:solidFill>
                <a:schemeClr val="bg2"/>
              </a:solidFill>
            </a:endParaRPr>
          </a:p>
          <a:p>
            <a:endParaRPr lang="es-ES" dirty="0">
              <a:solidFill>
                <a:schemeClr val="bg2"/>
              </a:solidFill>
            </a:endParaRPr>
          </a:p>
          <a:p>
            <a:endParaRPr lang="es-ES" dirty="0">
              <a:solidFill>
                <a:schemeClr val="bg2"/>
              </a:solidFill>
            </a:endParaRPr>
          </a:p>
          <a:p>
            <a:endParaRPr lang="es-ES" dirty="0">
              <a:solidFill>
                <a:schemeClr val="bg2"/>
              </a:solidFill>
            </a:endParaRPr>
          </a:p>
          <a:p>
            <a:endParaRPr lang="es-ES" dirty="0">
              <a:solidFill>
                <a:schemeClr val="bg2"/>
              </a:solidFill>
            </a:endParaRPr>
          </a:p>
          <a:p>
            <a:endParaRPr lang="es-ES" dirty="0">
              <a:solidFill>
                <a:schemeClr val="bg2"/>
              </a:solidFill>
            </a:endParaRPr>
          </a:p>
        </p:txBody>
      </p:sp>
      <p:pic>
        <p:nvPicPr>
          <p:cNvPr id="4" name="Imagen 3">
            <a:extLst>
              <a:ext uri="{FF2B5EF4-FFF2-40B4-BE49-F238E27FC236}">
                <a16:creationId xmlns:a16="http://schemas.microsoft.com/office/drawing/2014/main" xmlns="" id="{9C7E5672-5CD2-4456-ACCF-907739639683}"/>
              </a:ext>
            </a:extLst>
          </p:cNvPr>
          <p:cNvPicPr>
            <a:picLocks noChangeAspect="1"/>
          </p:cNvPicPr>
          <p:nvPr/>
        </p:nvPicPr>
        <p:blipFill>
          <a:blip r:embed="rId2"/>
          <a:stretch>
            <a:fillRect/>
          </a:stretch>
        </p:blipFill>
        <p:spPr>
          <a:xfrm>
            <a:off x="2915816" y="3122562"/>
            <a:ext cx="2857500" cy="1600200"/>
          </a:xfrm>
          <a:prstGeom prst="rect">
            <a:avLst/>
          </a:prstGeom>
        </p:spPr>
      </p:pic>
    </p:spTree>
    <p:extLst>
      <p:ext uri="{BB962C8B-B14F-4D97-AF65-F5344CB8AC3E}">
        <p14:creationId xmlns:p14="http://schemas.microsoft.com/office/powerpoint/2010/main" val="4161179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800100" y="1510646"/>
            <a:ext cx="7543800" cy="2948940"/>
          </a:xfrm>
        </p:spPr>
        <p:txBody>
          <a:bodyPr>
            <a:normAutofit fontScale="85000" lnSpcReduction="10000"/>
          </a:bodyPr>
          <a:lstStyle/>
          <a:p>
            <a:pPr algn="just">
              <a:buClr>
                <a:srgbClr val="FF6600"/>
              </a:buClr>
            </a:pPr>
            <a:r>
              <a:rPr lang="es-MX" sz="3200" dirty="0">
                <a:solidFill>
                  <a:schemeClr val="bg2"/>
                </a:solidFill>
              </a:rPr>
              <a:t>El presente material didáctico esta diseñado como apoyo a la asignatura de Administración de las Pymes con la finalidad de que el alumno conozca </a:t>
            </a:r>
            <a:r>
              <a:rPr lang="es-ES" sz="3200" dirty="0">
                <a:solidFill>
                  <a:schemeClr val="bg2"/>
                </a:solidFill>
              </a:rPr>
              <a:t>importancia de este gran sector económico del país, así mismo, para que desarrollen las habilidades de un empresario y mediante una metodología establecida sean capaces de auto emplearse.</a:t>
            </a:r>
            <a:endParaRPr lang="es-MX" dirty="0">
              <a:solidFill>
                <a:schemeClr val="bg2"/>
              </a:solidFill>
            </a:endParaRPr>
          </a:p>
        </p:txBody>
      </p:sp>
      <p:sp>
        <p:nvSpPr>
          <p:cNvPr id="4" name="1 Título"/>
          <p:cNvSpPr>
            <a:spLocks noGrp="1"/>
          </p:cNvSpPr>
          <p:nvPr>
            <p:ph type="title"/>
          </p:nvPr>
        </p:nvSpPr>
        <p:spPr>
          <a:xfrm>
            <a:off x="800100" y="307164"/>
            <a:ext cx="7543800" cy="1028700"/>
          </a:xfrm>
        </p:spPr>
        <p:txBody>
          <a:bodyPr>
            <a:normAutofit/>
          </a:bodyPr>
          <a:lstStyle/>
          <a:p>
            <a:pPr algn="ctr"/>
            <a:r>
              <a:rPr lang="es-ES" sz="3600" dirty="0">
                <a:solidFill>
                  <a:schemeClr val="tx2">
                    <a:lumMod val="50000"/>
                  </a:schemeClr>
                </a:solidFill>
              </a:rPr>
              <a:t>Guión Explicativo</a:t>
            </a:r>
          </a:p>
        </p:txBody>
      </p:sp>
      <p:pic>
        <p:nvPicPr>
          <p:cNvPr id="1026"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4916" y="1004819"/>
            <a:ext cx="5794168" cy="5392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47226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81DB1AA-7EB2-4E7C-B840-782825C298BF}"/>
              </a:ext>
            </a:extLst>
          </p:cNvPr>
          <p:cNvSpPr>
            <a:spLocks noGrp="1"/>
          </p:cNvSpPr>
          <p:nvPr>
            <p:ph type="title"/>
          </p:nvPr>
        </p:nvSpPr>
        <p:spPr/>
        <p:txBody>
          <a:bodyPr/>
          <a:lstStyle/>
          <a:p>
            <a:endParaRPr lang="es-ES"/>
          </a:p>
        </p:txBody>
      </p:sp>
      <p:sp>
        <p:nvSpPr>
          <p:cNvPr id="3" name="Rectángulo 2">
            <a:extLst>
              <a:ext uri="{FF2B5EF4-FFF2-40B4-BE49-F238E27FC236}">
                <a16:creationId xmlns:a16="http://schemas.microsoft.com/office/drawing/2014/main" xmlns="" id="{76CB4509-72EC-4906-AAC4-AE1F0B8E86CD}"/>
              </a:ext>
            </a:extLst>
          </p:cNvPr>
          <p:cNvSpPr/>
          <p:nvPr/>
        </p:nvSpPr>
        <p:spPr>
          <a:xfrm>
            <a:off x="179512" y="1140589"/>
            <a:ext cx="8964488" cy="2677656"/>
          </a:xfrm>
          <a:prstGeom prst="rect">
            <a:avLst/>
          </a:prstGeom>
        </p:spPr>
        <p:txBody>
          <a:bodyPr wrap="square">
            <a:spAutoFit/>
          </a:bodyPr>
          <a:lstStyle/>
          <a:p>
            <a:pPr algn="just"/>
            <a:r>
              <a:rPr lang="es-ES" sz="2400" dirty="0">
                <a:solidFill>
                  <a:schemeClr val="bg2"/>
                </a:solidFill>
              </a:rPr>
              <a:t>Ante este panorama, la problemática de estas unidades económicas se vislumbra cuando de acuerdo a datos de un estudio de Fundes México, organismo privado que promueve la creación y desarrollo sostenible de las Pequeñas y Medianas Empresas en 2010,  el 24 % de las MIPYMES fracasó por problemas fiscales; las cifras del Seguro Social indicaron  que, hasta junio del año 2010, 6 mil 570 patrones salieron del registro del IMSS, la mayoría de MIPYMES. </a:t>
            </a:r>
          </a:p>
        </p:txBody>
      </p:sp>
      <p:pic>
        <p:nvPicPr>
          <p:cNvPr id="4" name="Imagen 3">
            <a:extLst>
              <a:ext uri="{FF2B5EF4-FFF2-40B4-BE49-F238E27FC236}">
                <a16:creationId xmlns:a16="http://schemas.microsoft.com/office/drawing/2014/main" xmlns="" id="{7E0DD753-9E89-46D9-837D-FA12FF1E27B1}"/>
              </a:ext>
            </a:extLst>
          </p:cNvPr>
          <p:cNvPicPr>
            <a:picLocks noChangeAspect="1"/>
          </p:cNvPicPr>
          <p:nvPr/>
        </p:nvPicPr>
        <p:blipFill>
          <a:blip r:embed="rId2"/>
          <a:stretch>
            <a:fillRect/>
          </a:stretch>
        </p:blipFill>
        <p:spPr>
          <a:xfrm>
            <a:off x="4661756" y="3511240"/>
            <a:ext cx="2581275" cy="1432148"/>
          </a:xfrm>
          <a:prstGeom prst="rect">
            <a:avLst/>
          </a:prstGeom>
        </p:spPr>
      </p:pic>
    </p:spTree>
    <p:extLst>
      <p:ext uri="{BB962C8B-B14F-4D97-AF65-F5344CB8AC3E}">
        <p14:creationId xmlns:p14="http://schemas.microsoft.com/office/powerpoint/2010/main" val="19174639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9BB538A-68F6-4D7D-A44C-34EFD65E9947}"/>
              </a:ext>
            </a:extLst>
          </p:cNvPr>
          <p:cNvSpPr>
            <a:spLocks noGrp="1"/>
          </p:cNvSpPr>
          <p:nvPr>
            <p:ph type="title"/>
          </p:nvPr>
        </p:nvSpPr>
        <p:spPr/>
        <p:txBody>
          <a:bodyPr/>
          <a:lstStyle/>
          <a:p>
            <a:endParaRPr lang="es-ES"/>
          </a:p>
        </p:txBody>
      </p:sp>
      <p:sp>
        <p:nvSpPr>
          <p:cNvPr id="3" name="Rectángulo 2">
            <a:extLst>
              <a:ext uri="{FF2B5EF4-FFF2-40B4-BE49-F238E27FC236}">
                <a16:creationId xmlns:a16="http://schemas.microsoft.com/office/drawing/2014/main" xmlns="" id="{62961D9F-2E47-44E7-85A5-ADBB98D3EA69}"/>
              </a:ext>
            </a:extLst>
          </p:cNvPr>
          <p:cNvSpPr/>
          <p:nvPr/>
        </p:nvSpPr>
        <p:spPr>
          <a:xfrm>
            <a:off x="179512" y="1002090"/>
            <a:ext cx="8784976" cy="1938992"/>
          </a:xfrm>
          <a:prstGeom prst="rect">
            <a:avLst/>
          </a:prstGeom>
        </p:spPr>
        <p:txBody>
          <a:bodyPr wrap="square">
            <a:spAutoFit/>
          </a:bodyPr>
          <a:lstStyle/>
          <a:p>
            <a:pPr algn="just"/>
            <a:r>
              <a:rPr lang="es-ES" sz="2000" dirty="0">
                <a:solidFill>
                  <a:schemeClr val="bg2"/>
                </a:solidFill>
              </a:rPr>
              <a:t>A la luz de lo anterior se analizan los problemas fiscales a los que se enfrentan las MIPYMES, se realiza este estudio en estas unidades económicas en específico por sus características particulares, entre las que se encuentra que al ser dirigidas por empresarios empíricos y por su capacidad económica, les resulta complicado contar con asesoría de despachos y asesores fiscales que les entreguen estrategias fiscales para el cumplimiento de sus obligaciones, como sucede con las grandes empresas.</a:t>
            </a:r>
          </a:p>
        </p:txBody>
      </p:sp>
      <p:pic>
        <p:nvPicPr>
          <p:cNvPr id="4" name="Imagen 3">
            <a:extLst>
              <a:ext uri="{FF2B5EF4-FFF2-40B4-BE49-F238E27FC236}">
                <a16:creationId xmlns:a16="http://schemas.microsoft.com/office/drawing/2014/main" xmlns="" id="{0450B199-4B78-4FFD-90D9-F59BF87B4D78}"/>
              </a:ext>
            </a:extLst>
          </p:cNvPr>
          <p:cNvPicPr>
            <a:picLocks noChangeAspect="1"/>
          </p:cNvPicPr>
          <p:nvPr/>
        </p:nvPicPr>
        <p:blipFill>
          <a:blip r:embed="rId2"/>
          <a:stretch>
            <a:fillRect/>
          </a:stretch>
        </p:blipFill>
        <p:spPr>
          <a:xfrm>
            <a:off x="3347864" y="3211652"/>
            <a:ext cx="2933700" cy="1552575"/>
          </a:xfrm>
          <a:prstGeom prst="rect">
            <a:avLst/>
          </a:prstGeom>
        </p:spPr>
      </p:pic>
    </p:spTree>
    <p:extLst>
      <p:ext uri="{BB962C8B-B14F-4D97-AF65-F5344CB8AC3E}">
        <p14:creationId xmlns:p14="http://schemas.microsoft.com/office/powerpoint/2010/main" val="18048156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13"/>
          </p:nvPr>
        </p:nvSpPr>
        <p:spPr>
          <a:xfrm>
            <a:off x="457200" y="1387576"/>
            <a:ext cx="8229600" cy="3056382"/>
          </a:xfrm>
        </p:spPr>
        <p:txBody>
          <a:bodyPr>
            <a:normAutofit/>
          </a:bodyPr>
          <a:lstStyle/>
          <a:p>
            <a:pPr algn="l"/>
            <a:r>
              <a:rPr lang="es-MX" dirty="0">
                <a:solidFill>
                  <a:schemeClr val="bg2"/>
                </a:solidFill>
              </a:rPr>
              <a:t>Problemas financieros:</a:t>
            </a:r>
          </a:p>
          <a:p>
            <a:pPr marL="342900" indent="-342900" algn="l">
              <a:buClr>
                <a:srgbClr val="FF6600"/>
              </a:buClr>
              <a:buFont typeface="Wingdings" panose="05000000000000000000" pitchFamily="2" charset="2"/>
              <a:buChar char="v"/>
            </a:pPr>
            <a:r>
              <a:rPr lang="es-MX" dirty="0">
                <a:solidFill>
                  <a:schemeClr val="bg2"/>
                </a:solidFill>
              </a:rPr>
              <a:t>Difícil acceso de los recursos provenientes de apoyos de gobierno, instituciones de crédito y organizaciones auxiliares de crédito.</a:t>
            </a:r>
          </a:p>
          <a:p>
            <a:pPr marL="342900" indent="-342900" algn="l">
              <a:buClr>
                <a:srgbClr val="FF6600"/>
              </a:buClr>
              <a:buFont typeface="Wingdings" panose="05000000000000000000" pitchFamily="2" charset="2"/>
              <a:buChar char="v"/>
            </a:pPr>
            <a:r>
              <a:rPr lang="es-MX" dirty="0">
                <a:solidFill>
                  <a:schemeClr val="bg2"/>
                </a:solidFill>
              </a:rPr>
              <a:t>Bajas ganancias, por lo tanto, poca capacidad de expansión y permanencia.</a:t>
            </a:r>
          </a:p>
        </p:txBody>
      </p:sp>
      <p:sp>
        <p:nvSpPr>
          <p:cNvPr id="3" name="Título 2"/>
          <p:cNvSpPr>
            <a:spLocks noGrp="1"/>
          </p:cNvSpPr>
          <p:nvPr>
            <p:ph type="title"/>
          </p:nvPr>
        </p:nvSpPr>
        <p:spPr>
          <a:xfrm>
            <a:off x="1367644" y="227963"/>
            <a:ext cx="6408712" cy="665825"/>
          </a:xfrm>
        </p:spPr>
        <p:txBody>
          <a:bodyPr>
            <a:normAutofit/>
          </a:bodyPr>
          <a:lstStyle/>
          <a:p>
            <a:r>
              <a:rPr lang="es-MX" dirty="0">
                <a:solidFill>
                  <a:schemeClr val="bg2"/>
                </a:solidFill>
              </a:rPr>
              <a:t> 1.4   Principales problemas que afrontan las pequeñas y medianas empresas.</a:t>
            </a:r>
          </a:p>
        </p:txBody>
      </p:sp>
      <p:pic>
        <p:nvPicPr>
          <p:cNvPr id="4" name="Imagen 3"/>
          <p:cNvPicPr>
            <a:picLocks noChangeAspect="1"/>
          </p:cNvPicPr>
          <p:nvPr/>
        </p:nvPicPr>
        <p:blipFill>
          <a:blip r:embed="rId2"/>
          <a:stretch>
            <a:fillRect/>
          </a:stretch>
        </p:blipFill>
        <p:spPr>
          <a:xfrm>
            <a:off x="2771800" y="2931790"/>
            <a:ext cx="3209528" cy="2005955"/>
          </a:xfrm>
          <a:prstGeom prst="rect">
            <a:avLst/>
          </a:prstGeom>
          <a:ln>
            <a:noFill/>
          </a:ln>
          <a:effectLst>
            <a:softEdge rad="112500"/>
          </a:effectLst>
        </p:spPr>
      </p:pic>
    </p:spTree>
    <p:extLst>
      <p:ext uri="{BB962C8B-B14F-4D97-AF65-F5344CB8AC3E}">
        <p14:creationId xmlns:p14="http://schemas.microsoft.com/office/powerpoint/2010/main" val="2333398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13"/>
          </p:nvPr>
        </p:nvSpPr>
        <p:spPr>
          <a:xfrm>
            <a:off x="457200" y="1275606"/>
            <a:ext cx="8229600" cy="3056382"/>
          </a:xfrm>
        </p:spPr>
        <p:txBody>
          <a:bodyPr>
            <a:normAutofit/>
          </a:bodyPr>
          <a:lstStyle/>
          <a:p>
            <a:pPr algn="l"/>
            <a:r>
              <a:rPr lang="es-MX" dirty="0">
                <a:solidFill>
                  <a:schemeClr val="bg2"/>
                </a:solidFill>
              </a:rPr>
              <a:t>Problemas financieros:</a:t>
            </a:r>
          </a:p>
          <a:p>
            <a:pPr marL="342900" indent="-342900" algn="l">
              <a:buClr>
                <a:srgbClr val="FF6600"/>
              </a:buClr>
              <a:buFont typeface="Wingdings" panose="05000000000000000000" pitchFamily="2" charset="2"/>
              <a:buChar char="v"/>
            </a:pPr>
            <a:r>
              <a:rPr lang="es-MX" dirty="0">
                <a:solidFill>
                  <a:schemeClr val="bg2"/>
                </a:solidFill>
              </a:rPr>
              <a:t>Desconocimiento de su costo, debido a que no se pueden implementar técnicas de valuación con altos costos financieros y no podrán solventarlos por falta de liquidez.</a:t>
            </a:r>
          </a:p>
          <a:p>
            <a:pPr marL="342900" indent="-342900" algn="l">
              <a:buClr>
                <a:srgbClr val="FF6600"/>
              </a:buClr>
              <a:buFont typeface="Wingdings" panose="05000000000000000000" pitchFamily="2" charset="2"/>
              <a:buChar char="v"/>
            </a:pPr>
            <a:r>
              <a:rPr lang="es-MX" dirty="0">
                <a:solidFill>
                  <a:schemeClr val="bg2"/>
                </a:solidFill>
              </a:rPr>
              <a:t>Una tradicional deficiencia en capitalización.</a:t>
            </a:r>
          </a:p>
        </p:txBody>
      </p:sp>
      <p:sp>
        <p:nvSpPr>
          <p:cNvPr id="3" name="Título 2"/>
          <p:cNvSpPr>
            <a:spLocks noGrp="1"/>
          </p:cNvSpPr>
          <p:nvPr>
            <p:ph type="title"/>
          </p:nvPr>
        </p:nvSpPr>
        <p:spPr>
          <a:xfrm>
            <a:off x="1441021" y="159092"/>
            <a:ext cx="6336704" cy="525780"/>
          </a:xfrm>
        </p:spPr>
        <p:txBody>
          <a:bodyPr>
            <a:normAutofit fontScale="90000"/>
          </a:bodyPr>
          <a:lstStyle/>
          <a:p>
            <a:r>
              <a:rPr lang="es-MX" dirty="0">
                <a:solidFill>
                  <a:schemeClr val="bg2"/>
                </a:solidFill>
              </a:rPr>
              <a:t> Principales problemas que afrontan las pequeñas y medianas empresas.</a:t>
            </a:r>
          </a:p>
        </p:txBody>
      </p:sp>
      <p:pic>
        <p:nvPicPr>
          <p:cNvPr id="8194" name="Picture 2" descr="Resultado de imagen para problemas financier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31840" y="3075806"/>
            <a:ext cx="2955066" cy="184691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18774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13"/>
          </p:nvPr>
        </p:nvSpPr>
        <p:spPr>
          <a:xfrm>
            <a:off x="457200" y="1707654"/>
            <a:ext cx="8229600" cy="3056382"/>
          </a:xfrm>
        </p:spPr>
        <p:txBody>
          <a:bodyPr>
            <a:normAutofit/>
          </a:bodyPr>
          <a:lstStyle/>
          <a:p>
            <a:pPr algn="l"/>
            <a:r>
              <a:rPr lang="es-MX" dirty="0">
                <a:solidFill>
                  <a:schemeClr val="bg2"/>
                </a:solidFill>
              </a:rPr>
              <a:t>Problemas socioeconómicos:</a:t>
            </a:r>
          </a:p>
          <a:p>
            <a:pPr marL="342900" indent="-342900" algn="l">
              <a:buClr>
                <a:srgbClr val="FF6600"/>
              </a:buClr>
              <a:buFont typeface="Wingdings" panose="05000000000000000000" pitchFamily="2" charset="2"/>
              <a:buChar char="v"/>
            </a:pPr>
            <a:r>
              <a:rPr lang="es-MX" sz="1800" dirty="0">
                <a:solidFill>
                  <a:schemeClr val="bg2"/>
                </a:solidFill>
              </a:rPr>
              <a:t>Poca capacidad de negociación frente a proveedores y clientes.</a:t>
            </a:r>
          </a:p>
          <a:p>
            <a:pPr marL="342900" indent="-342900" algn="l">
              <a:buClr>
                <a:srgbClr val="FF6600"/>
              </a:buClr>
              <a:buFont typeface="Wingdings" panose="05000000000000000000" pitchFamily="2" charset="2"/>
              <a:buChar char="v"/>
            </a:pPr>
            <a:r>
              <a:rPr lang="es-MX" sz="1800" dirty="0">
                <a:solidFill>
                  <a:schemeClr val="bg2"/>
                </a:solidFill>
              </a:rPr>
              <a:t>Desconocimiento del mercado y su competencia.</a:t>
            </a:r>
          </a:p>
          <a:p>
            <a:pPr marL="342900" indent="-342900" algn="l">
              <a:buClr>
                <a:srgbClr val="FF6600"/>
              </a:buClr>
              <a:buFont typeface="Wingdings" panose="05000000000000000000" pitchFamily="2" charset="2"/>
              <a:buChar char="v"/>
            </a:pPr>
            <a:r>
              <a:rPr lang="es-MX" sz="1800" dirty="0">
                <a:solidFill>
                  <a:schemeClr val="bg2"/>
                </a:solidFill>
              </a:rPr>
              <a:t>Baja competitividad.</a:t>
            </a:r>
          </a:p>
        </p:txBody>
      </p:sp>
      <p:sp>
        <p:nvSpPr>
          <p:cNvPr id="3" name="Título 2"/>
          <p:cNvSpPr>
            <a:spLocks noGrp="1"/>
          </p:cNvSpPr>
          <p:nvPr>
            <p:ph type="title"/>
          </p:nvPr>
        </p:nvSpPr>
        <p:spPr>
          <a:xfrm>
            <a:off x="1295636" y="267494"/>
            <a:ext cx="6552728" cy="525780"/>
          </a:xfrm>
        </p:spPr>
        <p:txBody>
          <a:bodyPr>
            <a:normAutofit fontScale="90000"/>
          </a:bodyPr>
          <a:lstStyle/>
          <a:p>
            <a:r>
              <a:rPr lang="es-MX" dirty="0">
                <a:solidFill>
                  <a:schemeClr val="bg2"/>
                </a:solidFill>
              </a:rPr>
              <a:t> Principales problemas que afrontan las pequeñas y medianas empresas.</a:t>
            </a:r>
          </a:p>
        </p:txBody>
      </p:sp>
      <p:pic>
        <p:nvPicPr>
          <p:cNvPr id="9218" name="Picture 2" descr="Resultado de imagen para socioeconÃ³mic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2499288"/>
            <a:ext cx="3276600" cy="2619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7788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13"/>
          </p:nvPr>
        </p:nvSpPr>
        <p:spPr>
          <a:xfrm>
            <a:off x="323528" y="1347614"/>
            <a:ext cx="8229600" cy="2232248"/>
          </a:xfrm>
        </p:spPr>
        <p:txBody>
          <a:bodyPr>
            <a:normAutofit lnSpcReduction="10000"/>
          </a:bodyPr>
          <a:lstStyle/>
          <a:p>
            <a:pPr algn="l"/>
            <a:r>
              <a:rPr lang="es-MX" dirty="0">
                <a:solidFill>
                  <a:schemeClr val="bg2"/>
                </a:solidFill>
              </a:rPr>
              <a:t>Problemas socioeconómicos:</a:t>
            </a:r>
          </a:p>
          <a:p>
            <a:pPr marL="342900" lvl="1" indent="-342900" algn="l">
              <a:buClr>
                <a:srgbClr val="FF6600"/>
              </a:buClr>
              <a:buFont typeface="Wingdings" panose="05000000000000000000" pitchFamily="2" charset="2"/>
              <a:buChar char="v"/>
              <a:tabLst>
                <a:tab pos="444500" algn="l"/>
              </a:tabLst>
            </a:pPr>
            <a:r>
              <a:rPr lang="es-MX" sz="1500" dirty="0">
                <a:solidFill>
                  <a:schemeClr val="bg2"/>
                </a:solidFill>
              </a:rPr>
              <a:t>Falta de preparación empresarial, es de baja capacidad de asociación, ya que estas personas tienen por costumbre operar individualmente y no compartir riesgos y oportunidades.</a:t>
            </a:r>
          </a:p>
          <a:p>
            <a:pPr marL="342900" lvl="1" indent="-342900" algn="l">
              <a:buClr>
                <a:srgbClr val="FF6600"/>
              </a:buClr>
              <a:buFont typeface="Wingdings" panose="05000000000000000000" pitchFamily="2" charset="2"/>
              <a:buChar char="v"/>
              <a:tabLst>
                <a:tab pos="444500" algn="l"/>
              </a:tabLst>
            </a:pPr>
            <a:r>
              <a:rPr lang="es-MX" sz="1500" dirty="0">
                <a:solidFill>
                  <a:schemeClr val="bg2"/>
                </a:solidFill>
              </a:rPr>
              <a:t>Falta de una gestión empresarial enfocada a un mundo global con una economía abierta.</a:t>
            </a:r>
          </a:p>
          <a:p>
            <a:pPr marL="342900" lvl="1" indent="-342900" algn="l">
              <a:buClr>
                <a:srgbClr val="FF6600"/>
              </a:buClr>
              <a:buFont typeface="Wingdings" panose="05000000000000000000" pitchFamily="2" charset="2"/>
              <a:buChar char="v"/>
              <a:tabLst>
                <a:tab pos="444500" algn="l"/>
              </a:tabLst>
            </a:pPr>
            <a:r>
              <a:rPr lang="es-MX" sz="1500" dirty="0">
                <a:solidFill>
                  <a:schemeClr val="bg2"/>
                </a:solidFill>
              </a:rPr>
              <a:t>Carecen de una cultura de asociación, ya sea entre los productores, empresarios y comerciantes, y prestadores de servicios, o entre cualquiera de ellos.</a:t>
            </a:r>
          </a:p>
          <a:p>
            <a:pPr marL="342900" lvl="1" indent="-342900" algn="l">
              <a:buClr>
                <a:srgbClr val="FF6600"/>
              </a:buClr>
              <a:buFont typeface="Wingdings" panose="05000000000000000000" pitchFamily="2" charset="2"/>
              <a:buChar char="v"/>
              <a:tabLst>
                <a:tab pos="444500" algn="l"/>
              </a:tabLst>
            </a:pPr>
            <a:r>
              <a:rPr lang="es-MX" sz="1500" dirty="0">
                <a:solidFill>
                  <a:schemeClr val="bg2"/>
                </a:solidFill>
              </a:rPr>
              <a:t>Falta de capacitación de mano de obra.</a:t>
            </a:r>
          </a:p>
        </p:txBody>
      </p:sp>
      <p:sp>
        <p:nvSpPr>
          <p:cNvPr id="3" name="Título 2"/>
          <p:cNvSpPr>
            <a:spLocks noGrp="1"/>
          </p:cNvSpPr>
          <p:nvPr>
            <p:ph type="title"/>
          </p:nvPr>
        </p:nvSpPr>
        <p:spPr>
          <a:xfrm>
            <a:off x="1403648" y="339502"/>
            <a:ext cx="6336704" cy="525780"/>
          </a:xfrm>
        </p:spPr>
        <p:txBody>
          <a:bodyPr>
            <a:normAutofit fontScale="90000"/>
          </a:bodyPr>
          <a:lstStyle/>
          <a:p>
            <a:r>
              <a:rPr lang="es-MX" dirty="0">
                <a:solidFill>
                  <a:schemeClr val="bg2"/>
                </a:solidFill>
              </a:rPr>
              <a:t> Principales problemas que afrontan las pequeñas y medianas empresas.</a:t>
            </a:r>
          </a:p>
        </p:txBody>
      </p:sp>
      <p:pic>
        <p:nvPicPr>
          <p:cNvPr id="4" name="Imagen 3"/>
          <p:cNvPicPr>
            <a:picLocks noChangeAspect="1"/>
          </p:cNvPicPr>
          <p:nvPr/>
        </p:nvPicPr>
        <p:blipFill>
          <a:blip r:embed="rId2"/>
          <a:stretch>
            <a:fillRect/>
          </a:stretch>
        </p:blipFill>
        <p:spPr>
          <a:xfrm>
            <a:off x="4283968" y="3147814"/>
            <a:ext cx="4384724" cy="1546094"/>
          </a:xfrm>
          <a:prstGeom prst="rect">
            <a:avLst/>
          </a:prstGeom>
        </p:spPr>
      </p:pic>
    </p:spTree>
    <p:extLst>
      <p:ext uri="{BB962C8B-B14F-4D97-AF65-F5344CB8AC3E}">
        <p14:creationId xmlns:p14="http://schemas.microsoft.com/office/powerpoint/2010/main" val="15337986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13"/>
          </p:nvPr>
        </p:nvSpPr>
        <p:spPr>
          <a:xfrm>
            <a:off x="457200" y="1515618"/>
            <a:ext cx="7787208" cy="1632196"/>
          </a:xfrm>
        </p:spPr>
        <p:txBody>
          <a:bodyPr>
            <a:normAutofit fontScale="92500" lnSpcReduction="20000"/>
          </a:bodyPr>
          <a:lstStyle/>
          <a:p>
            <a:pPr algn="l"/>
            <a:r>
              <a:rPr lang="es-MX" dirty="0">
                <a:solidFill>
                  <a:schemeClr val="bg2"/>
                </a:solidFill>
              </a:rPr>
              <a:t>Problemas tecnológicos:</a:t>
            </a:r>
          </a:p>
          <a:p>
            <a:pPr marL="342900" indent="-342900" algn="l">
              <a:buClr>
                <a:srgbClr val="FF6600"/>
              </a:buClr>
              <a:buFont typeface="Wingdings" panose="05000000000000000000" pitchFamily="2" charset="2"/>
              <a:buChar char="v"/>
            </a:pPr>
            <a:r>
              <a:rPr lang="es-MX" dirty="0">
                <a:solidFill>
                  <a:schemeClr val="bg2"/>
                </a:solidFill>
              </a:rPr>
              <a:t>Bajos niveles de productividad.</a:t>
            </a:r>
          </a:p>
          <a:p>
            <a:pPr marL="342900" indent="-342900" algn="l">
              <a:buClr>
                <a:srgbClr val="FF6600"/>
              </a:buClr>
              <a:buFont typeface="Wingdings" panose="05000000000000000000" pitchFamily="2" charset="2"/>
              <a:buChar char="v"/>
            </a:pPr>
            <a:r>
              <a:rPr lang="es-MX" dirty="0">
                <a:solidFill>
                  <a:schemeClr val="bg2"/>
                </a:solidFill>
              </a:rPr>
              <a:t>Bajos controles de calidad.</a:t>
            </a:r>
          </a:p>
          <a:p>
            <a:pPr marL="342900" indent="-342900" algn="l">
              <a:buClr>
                <a:srgbClr val="FF6600"/>
              </a:buClr>
              <a:buFont typeface="Wingdings" panose="05000000000000000000" pitchFamily="2" charset="2"/>
              <a:buChar char="v"/>
            </a:pPr>
            <a:r>
              <a:rPr lang="es-MX" dirty="0">
                <a:solidFill>
                  <a:schemeClr val="bg2"/>
                </a:solidFill>
              </a:rPr>
              <a:t>Lo anterior debido al rezago tecnológico.</a:t>
            </a:r>
          </a:p>
          <a:p>
            <a:pPr marL="342900" indent="-342900" algn="l">
              <a:buClr>
                <a:srgbClr val="FF6600"/>
              </a:buClr>
              <a:buFont typeface="Wingdings" panose="05000000000000000000" pitchFamily="2" charset="2"/>
              <a:buChar char="v"/>
            </a:pPr>
            <a:r>
              <a:rPr lang="es-MX" dirty="0">
                <a:solidFill>
                  <a:schemeClr val="bg2"/>
                </a:solidFill>
              </a:rPr>
              <a:t>Ausencia de modernización en sus esquemas de producción.</a:t>
            </a:r>
          </a:p>
        </p:txBody>
      </p:sp>
      <p:sp>
        <p:nvSpPr>
          <p:cNvPr id="3" name="Título 2"/>
          <p:cNvSpPr>
            <a:spLocks noGrp="1"/>
          </p:cNvSpPr>
          <p:nvPr>
            <p:ph type="title"/>
          </p:nvPr>
        </p:nvSpPr>
        <p:spPr>
          <a:xfrm>
            <a:off x="1403648" y="267494"/>
            <a:ext cx="6696744" cy="525780"/>
          </a:xfrm>
        </p:spPr>
        <p:txBody>
          <a:bodyPr>
            <a:normAutofit fontScale="90000"/>
          </a:bodyPr>
          <a:lstStyle/>
          <a:p>
            <a:r>
              <a:rPr lang="es-MX" dirty="0">
                <a:solidFill>
                  <a:schemeClr val="bg2"/>
                </a:solidFill>
              </a:rPr>
              <a:t> Principales problemas que afrontan las pequeñas y medianas empresas.</a:t>
            </a:r>
          </a:p>
        </p:txBody>
      </p:sp>
      <p:pic>
        <p:nvPicPr>
          <p:cNvPr id="4" name="Imagen 3"/>
          <p:cNvPicPr>
            <a:picLocks noChangeAspect="1"/>
          </p:cNvPicPr>
          <p:nvPr/>
        </p:nvPicPr>
        <p:blipFill>
          <a:blip r:embed="rId2"/>
          <a:stretch>
            <a:fillRect/>
          </a:stretch>
        </p:blipFill>
        <p:spPr>
          <a:xfrm>
            <a:off x="3419872" y="3147814"/>
            <a:ext cx="3072341" cy="1728192"/>
          </a:xfrm>
          <a:prstGeom prst="rect">
            <a:avLst/>
          </a:prstGeom>
        </p:spPr>
      </p:pic>
    </p:spTree>
    <p:extLst>
      <p:ext uri="{BB962C8B-B14F-4D97-AF65-F5344CB8AC3E}">
        <p14:creationId xmlns:p14="http://schemas.microsoft.com/office/powerpoint/2010/main" val="17294294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13"/>
          </p:nvPr>
        </p:nvSpPr>
        <p:spPr>
          <a:xfrm>
            <a:off x="323528" y="1347614"/>
            <a:ext cx="8229600" cy="2136252"/>
          </a:xfrm>
        </p:spPr>
        <p:txBody>
          <a:bodyPr>
            <a:normAutofit fontScale="85000" lnSpcReduction="20000"/>
          </a:bodyPr>
          <a:lstStyle/>
          <a:p>
            <a:pPr algn="l"/>
            <a:r>
              <a:rPr lang="es-MX" dirty="0">
                <a:solidFill>
                  <a:schemeClr val="bg2"/>
                </a:solidFill>
              </a:rPr>
              <a:t>Problemas administrativos fiscales:</a:t>
            </a:r>
          </a:p>
          <a:p>
            <a:pPr marL="539750" indent="-342900" algn="l">
              <a:buClr>
                <a:srgbClr val="FF6600"/>
              </a:buClr>
              <a:buFont typeface="Wingdings" panose="05000000000000000000" pitchFamily="2" charset="2"/>
              <a:buChar char="v"/>
            </a:pPr>
            <a:r>
              <a:rPr lang="es-MX" dirty="0">
                <a:solidFill>
                  <a:schemeClr val="bg2"/>
                </a:solidFill>
              </a:rPr>
              <a:t>Falta de controles administrativos en sus empresas.</a:t>
            </a:r>
          </a:p>
          <a:p>
            <a:pPr marL="539750" indent="-342900" algn="l">
              <a:buClr>
                <a:srgbClr val="FF6600"/>
              </a:buClr>
              <a:buFont typeface="Wingdings" panose="05000000000000000000" pitchFamily="2" charset="2"/>
              <a:buChar char="v"/>
            </a:pPr>
            <a:r>
              <a:rPr lang="es-MX" dirty="0">
                <a:solidFill>
                  <a:schemeClr val="bg2"/>
                </a:solidFill>
              </a:rPr>
              <a:t>Altas cargas impositivas.</a:t>
            </a:r>
          </a:p>
          <a:p>
            <a:pPr marL="539750" indent="-342900" algn="l">
              <a:buClr>
                <a:srgbClr val="FF6600"/>
              </a:buClr>
              <a:buFont typeface="Wingdings" panose="05000000000000000000" pitchFamily="2" charset="2"/>
              <a:buChar char="v"/>
            </a:pPr>
            <a:r>
              <a:rPr lang="es-MX" dirty="0">
                <a:solidFill>
                  <a:schemeClr val="bg2"/>
                </a:solidFill>
              </a:rPr>
              <a:t>No aprovechamiento de beneficios fiscales.</a:t>
            </a:r>
          </a:p>
          <a:p>
            <a:pPr marL="539750" indent="-342900" algn="l">
              <a:buClr>
                <a:srgbClr val="FF6600"/>
              </a:buClr>
              <a:buFont typeface="Wingdings" panose="05000000000000000000" pitchFamily="2" charset="2"/>
              <a:buChar char="v"/>
            </a:pPr>
            <a:r>
              <a:rPr lang="es-MX" dirty="0">
                <a:solidFill>
                  <a:schemeClr val="bg2"/>
                </a:solidFill>
              </a:rPr>
              <a:t>Desconocimiento de la rentabilidad real de la empresa.</a:t>
            </a:r>
          </a:p>
          <a:p>
            <a:pPr marL="539750" indent="-342900" algn="l">
              <a:buClr>
                <a:srgbClr val="FF6600"/>
              </a:buClr>
              <a:buFont typeface="Wingdings" panose="05000000000000000000" pitchFamily="2" charset="2"/>
              <a:buChar char="v"/>
            </a:pPr>
            <a:r>
              <a:rPr lang="es-MX" dirty="0">
                <a:solidFill>
                  <a:schemeClr val="bg2"/>
                </a:solidFill>
              </a:rPr>
              <a:t>Falta de la optimización de los recursos.</a:t>
            </a:r>
          </a:p>
          <a:p>
            <a:pPr marL="539750" indent="-342900" algn="l">
              <a:buClr>
                <a:srgbClr val="FF6600"/>
              </a:buClr>
              <a:buFont typeface="Wingdings" panose="05000000000000000000" pitchFamily="2" charset="2"/>
              <a:buChar char="v"/>
            </a:pPr>
            <a:r>
              <a:rPr lang="es-MX" dirty="0">
                <a:solidFill>
                  <a:schemeClr val="bg2"/>
                </a:solidFill>
              </a:rPr>
              <a:t>Falta de personal con suficiente capacidad para administrar la empresa.</a:t>
            </a:r>
          </a:p>
        </p:txBody>
      </p:sp>
      <p:sp>
        <p:nvSpPr>
          <p:cNvPr id="3" name="Título 2"/>
          <p:cNvSpPr>
            <a:spLocks noGrp="1"/>
          </p:cNvSpPr>
          <p:nvPr>
            <p:ph type="title"/>
          </p:nvPr>
        </p:nvSpPr>
        <p:spPr>
          <a:xfrm>
            <a:off x="1259632" y="195486"/>
            <a:ext cx="6408712" cy="792088"/>
          </a:xfrm>
        </p:spPr>
        <p:txBody>
          <a:bodyPr>
            <a:normAutofit/>
          </a:bodyPr>
          <a:lstStyle/>
          <a:p>
            <a:r>
              <a:rPr lang="es-MX" dirty="0">
                <a:solidFill>
                  <a:schemeClr val="bg2"/>
                </a:solidFill>
              </a:rPr>
              <a:t> Principales problemas que afrontan las pequeñas y medianas empresas.</a:t>
            </a:r>
          </a:p>
        </p:txBody>
      </p:sp>
      <p:pic>
        <p:nvPicPr>
          <p:cNvPr id="4" name="Imagen 3"/>
          <p:cNvPicPr>
            <a:picLocks noChangeAspect="1"/>
          </p:cNvPicPr>
          <p:nvPr/>
        </p:nvPicPr>
        <p:blipFill>
          <a:blip r:embed="rId2"/>
          <a:stretch>
            <a:fillRect/>
          </a:stretch>
        </p:blipFill>
        <p:spPr>
          <a:xfrm>
            <a:off x="5954476" y="3363838"/>
            <a:ext cx="2741290" cy="1644774"/>
          </a:xfrm>
          <a:prstGeom prst="rect">
            <a:avLst/>
          </a:prstGeom>
        </p:spPr>
      </p:pic>
    </p:spTree>
    <p:extLst>
      <p:ext uri="{BB962C8B-B14F-4D97-AF65-F5344CB8AC3E}">
        <p14:creationId xmlns:p14="http://schemas.microsoft.com/office/powerpoint/2010/main" val="29009395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tx1"/>
          </a:solidFill>
          <a:ln w="76200" cmpd="thinThick">
            <a:solidFill>
              <a:schemeClr val="tx1"/>
            </a:solidFill>
            <a:miter lim="800000"/>
          </a:ln>
        </p:spPr>
        <p:txBody>
          <a:bodyPr vert="horz" lIns="91440" tIns="45720" rIns="91440" bIns="45720" rtlCol="0" anchor="ctr" anchorCtr="0">
            <a:normAutofit fontScale="90000"/>
          </a:bodyPr>
          <a:lstStyle/>
          <a:p>
            <a:r>
              <a:rPr lang="es-MX" sz="3600" dirty="0">
                <a:solidFill>
                  <a:schemeClr val="tx2">
                    <a:lumMod val="50000"/>
                  </a:schemeClr>
                </a:solidFill>
              </a:rPr>
              <a:t>Conclusiones </a:t>
            </a:r>
          </a:p>
        </p:txBody>
      </p:sp>
      <p:sp>
        <p:nvSpPr>
          <p:cNvPr id="3" name="Rectángulo 2">
            <a:extLst>
              <a:ext uri="{FF2B5EF4-FFF2-40B4-BE49-F238E27FC236}">
                <a16:creationId xmlns:a16="http://schemas.microsoft.com/office/drawing/2014/main" xmlns="" id="{7DB7742F-50DA-4CA5-BB50-A2F07E51A2E0}"/>
              </a:ext>
            </a:extLst>
          </p:cNvPr>
          <p:cNvSpPr/>
          <p:nvPr/>
        </p:nvSpPr>
        <p:spPr>
          <a:xfrm>
            <a:off x="402975" y="1563638"/>
            <a:ext cx="8712968" cy="2554545"/>
          </a:xfrm>
          <a:prstGeom prst="rect">
            <a:avLst/>
          </a:prstGeom>
        </p:spPr>
        <p:txBody>
          <a:bodyPr wrap="square">
            <a:spAutoFit/>
          </a:bodyPr>
          <a:lstStyle/>
          <a:p>
            <a:pPr algn="just"/>
            <a:r>
              <a:rPr lang="es-ES" sz="3200" dirty="0">
                <a:solidFill>
                  <a:schemeClr val="bg2"/>
                </a:solidFill>
              </a:rPr>
              <a:t>El presente material nos permitió analizar  las características de las organizaciones públicas y privadas en nuestro país, de sus fines, así como el perfil sus empresarios y dirigentes, con el fin de ofrecerles asesoría y consultoría empresarial.</a:t>
            </a:r>
          </a:p>
        </p:txBody>
      </p:sp>
    </p:spTree>
    <p:extLst>
      <p:ext uri="{BB962C8B-B14F-4D97-AF65-F5344CB8AC3E}">
        <p14:creationId xmlns:p14="http://schemas.microsoft.com/office/powerpoint/2010/main" val="3931550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354360" y="1347614"/>
            <a:ext cx="8435280" cy="3384376"/>
          </a:xfrm>
        </p:spPr>
        <p:txBody>
          <a:bodyPr numCol="2">
            <a:normAutofit fontScale="40000" lnSpcReduction="20000"/>
          </a:bodyPr>
          <a:lstStyle/>
          <a:p>
            <a:pPr marL="0" indent="0" algn="l">
              <a:buNone/>
            </a:pPr>
            <a:r>
              <a:rPr lang="es-MX" sz="5100" b="1" dirty="0">
                <a:solidFill>
                  <a:srgbClr val="FF6600"/>
                </a:solidFill>
              </a:rPr>
              <a:t>BASICA</a:t>
            </a:r>
          </a:p>
          <a:p>
            <a:pPr marL="457200" lvl="2" algn="just">
              <a:spcBef>
                <a:spcPts val="900"/>
              </a:spcBef>
              <a:buClr>
                <a:srgbClr val="FF6600"/>
              </a:buClr>
              <a:buFont typeface="Wingdings" panose="05000000000000000000" pitchFamily="2" charset="2"/>
              <a:buChar char="v"/>
            </a:pPr>
            <a:r>
              <a:rPr lang="es-MX" sz="3400" b="1" dirty="0">
                <a:solidFill>
                  <a:schemeClr val="bg2"/>
                </a:solidFill>
              </a:rPr>
              <a:t>1. RODRÍGUEZ Valencia Joaquín. “Como administrar pequeñas y</a:t>
            </a:r>
          </a:p>
          <a:p>
            <a:pPr marL="457200" lvl="2" algn="just">
              <a:spcBef>
                <a:spcPts val="900"/>
              </a:spcBef>
              <a:buClr>
                <a:srgbClr val="FF6600"/>
              </a:buClr>
              <a:buFont typeface="Wingdings" panose="05000000000000000000" pitchFamily="2" charset="2"/>
              <a:buChar char="v"/>
            </a:pPr>
            <a:r>
              <a:rPr lang="es-MX" sz="3400" b="1" dirty="0">
                <a:solidFill>
                  <a:schemeClr val="bg2"/>
                </a:solidFill>
              </a:rPr>
              <a:t>medianas empresas. Ed. Thomson 2003.</a:t>
            </a:r>
          </a:p>
          <a:p>
            <a:pPr marL="457200" lvl="2" algn="just">
              <a:spcBef>
                <a:spcPts val="900"/>
              </a:spcBef>
              <a:buClr>
                <a:srgbClr val="FF6600"/>
              </a:buClr>
              <a:buFont typeface="Wingdings" panose="05000000000000000000" pitchFamily="2" charset="2"/>
              <a:buChar char="v"/>
            </a:pPr>
            <a:r>
              <a:rPr lang="es-MX" sz="3400" b="1" dirty="0">
                <a:solidFill>
                  <a:schemeClr val="bg2"/>
                </a:solidFill>
              </a:rPr>
              <a:t>2. GRABINSKY, Salo, “La empresa familiar”. Ed. Del verbo</a:t>
            </a:r>
          </a:p>
          <a:p>
            <a:pPr marL="457200" lvl="2" algn="just">
              <a:spcBef>
                <a:spcPts val="900"/>
              </a:spcBef>
              <a:buClr>
                <a:srgbClr val="FF6600"/>
              </a:buClr>
              <a:buFont typeface="Wingdings" panose="05000000000000000000" pitchFamily="2" charset="2"/>
              <a:buChar char="v"/>
            </a:pPr>
            <a:r>
              <a:rPr lang="es-MX" sz="3400" b="1" dirty="0">
                <a:solidFill>
                  <a:schemeClr val="bg2"/>
                </a:solidFill>
              </a:rPr>
              <a:t>emprender, 4a. Edición 1994.</a:t>
            </a:r>
          </a:p>
          <a:p>
            <a:pPr marL="457200" lvl="2" algn="just">
              <a:spcBef>
                <a:spcPts val="900"/>
              </a:spcBef>
              <a:buClr>
                <a:srgbClr val="FF6600"/>
              </a:buClr>
              <a:buFont typeface="Wingdings" panose="05000000000000000000" pitchFamily="2" charset="2"/>
              <a:buChar char="v"/>
            </a:pPr>
            <a:r>
              <a:rPr lang="es-MX" sz="3400" b="1" dirty="0">
                <a:solidFill>
                  <a:schemeClr val="bg2"/>
                </a:solidFill>
              </a:rPr>
              <a:t>3. ANZOLA Rojas </a:t>
            </a:r>
            <a:r>
              <a:rPr lang="es-MX" sz="3400" b="1" dirty="0" err="1">
                <a:solidFill>
                  <a:schemeClr val="bg2"/>
                </a:solidFill>
              </a:rPr>
              <a:t>Sérvulo</a:t>
            </a:r>
            <a:r>
              <a:rPr lang="es-MX" sz="3400" b="1" dirty="0">
                <a:solidFill>
                  <a:schemeClr val="bg2"/>
                </a:solidFill>
              </a:rPr>
              <a:t> “Administración de pequeñas empresas”.</a:t>
            </a:r>
          </a:p>
          <a:p>
            <a:pPr marL="457200" lvl="2" algn="just">
              <a:spcBef>
                <a:spcPts val="900"/>
              </a:spcBef>
              <a:buClr>
                <a:srgbClr val="FF6600"/>
              </a:buClr>
              <a:buFont typeface="Wingdings" panose="05000000000000000000" pitchFamily="2" charset="2"/>
              <a:buChar char="v"/>
            </a:pPr>
            <a:r>
              <a:rPr lang="es-MX" sz="3400" b="1" dirty="0">
                <a:solidFill>
                  <a:schemeClr val="bg2"/>
                </a:solidFill>
              </a:rPr>
              <a:t>Ed. </a:t>
            </a:r>
            <a:r>
              <a:rPr lang="es-MX" sz="3400" b="1" dirty="0" err="1">
                <a:solidFill>
                  <a:schemeClr val="bg2"/>
                </a:solidFill>
              </a:rPr>
              <a:t>McGraww</a:t>
            </a:r>
            <a:r>
              <a:rPr lang="es-MX" sz="3400" b="1" dirty="0">
                <a:solidFill>
                  <a:schemeClr val="bg2"/>
                </a:solidFill>
              </a:rPr>
              <a:t>-Hill</a:t>
            </a:r>
          </a:p>
          <a:p>
            <a:pPr marL="457200" lvl="2" algn="just">
              <a:spcBef>
                <a:spcPts val="900"/>
              </a:spcBef>
              <a:buClr>
                <a:srgbClr val="FF6600"/>
              </a:buClr>
              <a:buFont typeface="Wingdings" panose="05000000000000000000" pitchFamily="2" charset="2"/>
              <a:buChar char="v"/>
            </a:pPr>
            <a:r>
              <a:rPr lang="es-MX" sz="3400" b="1" dirty="0">
                <a:solidFill>
                  <a:schemeClr val="bg2"/>
                </a:solidFill>
              </a:rPr>
              <a:t>4. MUNCH Galindo, Lourdes; García Martínez José G. “Fundamentos de Administración”. México: Trillas, 2000.</a:t>
            </a:r>
          </a:p>
          <a:p>
            <a:pPr marL="457200" lvl="2" algn="just">
              <a:spcBef>
                <a:spcPts val="900"/>
              </a:spcBef>
              <a:buClr>
                <a:srgbClr val="FF6600"/>
              </a:buClr>
              <a:buFont typeface="Wingdings" panose="05000000000000000000" pitchFamily="2" charset="2"/>
              <a:buChar char="v"/>
            </a:pPr>
            <a:endParaRPr lang="es-MX" sz="3400" b="1" dirty="0">
              <a:solidFill>
                <a:schemeClr val="bg2"/>
              </a:solidFill>
            </a:endParaRPr>
          </a:p>
          <a:p>
            <a:pPr marL="457200" lvl="2" algn="just">
              <a:spcBef>
                <a:spcPts val="900"/>
              </a:spcBef>
              <a:buClr>
                <a:srgbClr val="FF6600"/>
              </a:buClr>
              <a:buFont typeface="Wingdings" panose="05000000000000000000" pitchFamily="2" charset="2"/>
              <a:buChar char="v"/>
            </a:pPr>
            <a:r>
              <a:rPr lang="es-MX" sz="3400" b="1" dirty="0">
                <a:solidFill>
                  <a:schemeClr val="bg2"/>
                </a:solidFill>
              </a:rPr>
              <a:t>5. SALAZAR </a:t>
            </a:r>
            <a:r>
              <a:rPr lang="es-MX" sz="3400" b="1" dirty="0" err="1">
                <a:solidFill>
                  <a:schemeClr val="bg2"/>
                </a:solidFill>
              </a:rPr>
              <a:t>Leytte</a:t>
            </a:r>
            <a:r>
              <a:rPr lang="es-MX" sz="3400" b="1" dirty="0">
                <a:solidFill>
                  <a:schemeClr val="bg2"/>
                </a:solidFill>
              </a:rPr>
              <a:t> Enrique. “Como iniciar una empresa”. México:</a:t>
            </a:r>
          </a:p>
          <a:p>
            <a:pPr marL="457200" lvl="2" algn="just">
              <a:spcBef>
                <a:spcPts val="900"/>
              </a:spcBef>
              <a:buClr>
                <a:srgbClr val="FF6600"/>
              </a:buClr>
              <a:buFont typeface="Wingdings" panose="05000000000000000000" pitchFamily="2" charset="2"/>
              <a:buChar char="v"/>
            </a:pPr>
            <a:r>
              <a:rPr lang="es-MX" sz="3400" b="1" dirty="0" err="1">
                <a:solidFill>
                  <a:schemeClr val="bg2"/>
                </a:solidFill>
              </a:rPr>
              <a:t>Limusa</a:t>
            </a:r>
            <a:endParaRPr lang="es-MX" sz="3400" b="1" dirty="0">
              <a:solidFill>
                <a:schemeClr val="bg2"/>
              </a:solidFill>
            </a:endParaRPr>
          </a:p>
          <a:p>
            <a:pPr marL="457200" lvl="2" algn="just">
              <a:spcBef>
                <a:spcPts val="900"/>
              </a:spcBef>
              <a:buClr>
                <a:srgbClr val="FF6600"/>
              </a:buClr>
              <a:buFont typeface="Wingdings" panose="05000000000000000000" pitchFamily="2" charset="2"/>
              <a:buChar char="v"/>
            </a:pPr>
            <a:r>
              <a:rPr lang="es-MX" sz="3400" b="1" dirty="0">
                <a:solidFill>
                  <a:schemeClr val="bg2"/>
                </a:solidFill>
              </a:rPr>
              <a:t>6. SALONER, </a:t>
            </a:r>
            <a:r>
              <a:rPr lang="es-MX" sz="3400" b="1" dirty="0" err="1">
                <a:solidFill>
                  <a:schemeClr val="bg2"/>
                </a:solidFill>
              </a:rPr>
              <a:t>Garth</a:t>
            </a:r>
            <a:r>
              <a:rPr lang="es-MX" sz="3400" b="1" dirty="0">
                <a:solidFill>
                  <a:schemeClr val="bg2"/>
                </a:solidFill>
              </a:rPr>
              <a:t>. “Planeación Estratégica”. México. </a:t>
            </a:r>
            <a:r>
              <a:rPr lang="es-MX" sz="3400" b="1" dirty="0" err="1">
                <a:solidFill>
                  <a:schemeClr val="bg2"/>
                </a:solidFill>
              </a:rPr>
              <a:t>Limusa</a:t>
            </a:r>
            <a:r>
              <a:rPr lang="es-MX" sz="3400" b="1" dirty="0">
                <a:solidFill>
                  <a:schemeClr val="bg2"/>
                </a:solidFill>
              </a:rPr>
              <a:t>, 2006.</a:t>
            </a:r>
          </a:p>
          <a:p>
            <a:pPr marL="457200" lvl="2" algn="just">
              <a:spcBef>
                <a:spcPts val="900"/>
              </a:spcBef>
              <a:buClr>
                <a:srgbClr val="FF6600"/>
              </a:buClr>
              <a:buFont typeface="Wingdings" panose="05000000000000000000" pitchFamily="2" charset="2"/>
              <a:buChar char="v"/>
            </a:pPr>
            <a:r>
              <a:rPr lang="es-MX" sz="3400" b="1" dirty="0">
                <a:solidFill>
                  <a:schemeClr val="bg2"/>
                </a:solidFill>
              </a:rPr>
              <a:t>7. GONZALEZ, Salazar Diana M. “Plan de negocios para</a:t>
            </a:r>
          </a:p>
          <a:p>
            <a:pPr marL="457200" lvl="2" algn="just">
              <a:spcBef>
                <a:spcPts val="900"/>
              </a:spcBef>
              <a:buClr>
                <a:srgbClr val="FF6600"/>
              </a:buClr>
              <a:buFont typeface="Wingdings" panose="05000000000000000000" pitchFamily="2" charset="2"/>
              <a:buChar char="v"/>
            </a:pPr>
            <a:r>
              <a:rPr lang="es-MX" sz="3400" b="1" dirty="0">
                <a:solidFill>
                  <a:schemeClr val="bg2"/>
                </a:solidFill>
              </a:rPr>
              <a:t>emprendedores”. México: Mc Graw Hill.</a:t>
            </a:r>
          </a:p>
          <a:p>
            <a:pPr marL="457200" lvl="2" algn="just">
              <a:spcBef>
                <a:spcPts val="900"/>
              </a:spcBef>
              <a:buClr>
                <a:srgbClr val="FF6600"/>
              </a:buClr>
              <a:buFont typeface="Wingdings" panose="05000000000000000000" pitchFamily="2" charset="2"/>
              <a:buChar char="v"/>
            </a:pPr>
            <a:r>
              <a:rPr lang="es-MX" sz="3400" b="1" dirty="0">
                <a:solidFill>
                  <a:schemeClr val="bg2"/>
                </a:solidFill>
              </a:rPr>
              <a:t>8. CAMUS Márquez, Guillermo de Jesús. “Administración integral de la</a:t>
            </a:r>
          </a:p>
          <a:p>
            <a:pPr marL="457200" lvl="2" algn="just">
              <a:spcBef>
                <a:spcPts val="900"/>
              </a:spcBef>
              <a:buClr>
                <a:srgbClr val="FF6600"/>
              </a:buClr>
              <a:buFont typeface="Wingdings" panose="05000000000000000000" pitchFamily="2" charset="2"/>
              <a:buChar char="v"/>
            </a:pPr>
            <a:r>
              <a:rPr lang="es-MX" sz="3400" b="1" dirty="0">
                <a:solidFill>
                  <a:schemeClr val="bg2"/>
                </a:solidFill>
              </a:rPr>
              <a:t>empresa”. México: Trillas, 2000.</a:t>
            </a:r>
          </a:p>
        </p:txBody>
      </p:sp>
      <p:sp>
        <p:nvSpPr>
          <p:cNvPr id="2" name="Título 1"/>
          <p:cNvSpPr>
            <a:spLocks noGrp="1"/>
          </p:cNvSpPr>
          <p:nvPr>
            <p:ph type="title"/>
          </p:nvPr>
        </p:nvSpPr>
        <p:spPr>
          <a:solidFill>
            <a:schemeClr val="tx1"/>
          </a:solidFill>
          <a:ln w="76200" cmpd="thinThick">
            <a:solidFill>
              <a:schemeClr val="tx1"/>
            </a:solidFill>
            <a:miter lim="800000"/>
          </a:ln>
        </p:spPr>
        <p:txBody>
          <a:bodyPr vert="horz" lIns="91440" tIns="45720" rIns="91440" bIns="45720" rtlCol="0" anchor="ctr" anchorCtr="0">
            <a:normAutofit fontScale="90000"/>
          </a:bodyPr>
          <a:lstStyle/>
          <a:p>
            <a:r>
              <a:rPr lang="es-MX" sz="3600" dirty="0">
                <a:solidFill>
                  <a:schemeClr val="tx2">
                    <a:lumMod val="50000"/>
                  </a:schemeClr>
                </a:solidFill>
              </a:rPr>
              <a:t>Referencias</a:t>
            </a:r>
          </a:p>
        </p:txBody>
      </p:sp>
    </p:spTree>
    <p:extLst>
      <p:ext uri="{BB962C8B-B14F-4D97-AF65-F5344CB8AC3E}">
        <p14:creationId xmlns:p14="http://schemas.microsoft.com/office/powerpoint/2010/main" val="29198824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normAutofit/>
          </a:bodyPr>
          <a:lstStyle/>
          <a:p>
            <a:pPr algn="just">
              <a:buClr>
                <a:srgbClr val="FF6600"/>
              </a:buClr>
            </a:pPr>
            <a:r>
              <a:rPr lang="es-MX" sz="2800" dirty="0">
                <a:solidFill>
                  <a:schemeClr val="bg2"/>
                </a:solidFill>
              </a:rPr>
              <a:t>Analizará las características de las organizaciones públicas y privadas en nuestro país, de sus fines, así como el perfil sus empresarios y dirigentes, con el fin de ofrecerles asesoría y consultoría empresarial.</a:t>
            </a:r>
          </a:p>
        </p:txBody>
      </p:sp>
      <p:sp>
        <p:nvSpPr>
          <p:cNvPr id="4" name="Título 1"/>
          <p:cNvSpPr>
            <a:spLocks noGrp="1"/>
          </p:cNvSpPr>
          <p:nvPr>
            <p:ph type="title"/>
          </p:nvPr>
        </p:nvSpPr>
        <p:spPr>
          <a:xfrm>
            <a:off x="1187624" y="411510"/>
            <a:ext cx="7200800" cy="701774"/>
          </a:xfrm>
          <a:solidFill>
            <a:schemeClr val="tx1"/>
          </a:solidFill>
          <a:ln w="76200" cmpd="thinThick">
            <a:solidFill>
              <a:schemeClr val="tx1"/>
            </a:solidFill>
            <a:miter lim="800000"/>
          </a:ln>
        </p:spPr>
        <p:txBody>
          <a:bodyPr vert="horz" lIns="91440" tIns="45720" rIns="91440" bIns="45720" rtlCol="0" anchor="ctr" anchorCtr="0">
            <a:normAutofit/>
          </a:bodyPr>
          <a:lstStyle/>
          <a:p>
            <a:r>
              <a:rPr lang="es-MX" sz="3600" dirty="0">
                <a:solidFill>
                  <a:schemeClr val="tx2">
                    <a:lumMod val="50000"/>
                  </a:schemeClr>
                </a:solidFill>
              </a:rPr>
              <a:t>Objetivo de la Asignatura</a:t>
            </a:r>
          </a:p>
        </p:txBody>
      </p:sp>
      <p:pic>
        <p:nvPicPr>
          <p:cNvPr id="5"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4916" y="771550"/>
            <a:ext cx="5794168" cy="5392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66173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251520" y="1515618"/>
            <a:ext cx="8496944" cy="3144364"/>
          </a:xfrm>
        </p:spPr>
        <p:txBody>
          <a:bodyPr numCol="2">
            <a:normAutofit fontScale="92500" lnSpcReduction="10000"/>
          </a:bodyPr>
          <a:lstStyle/>
          <a:p>
            <a:pPr marL="0" indent="0" algn="l">
              <a:lnSpc>
                <a:spcPct val="80000"/>
              </a:lnSpc>
              <a:buNone/>
            </a:pPr>
            <a:r>
              <a:rPr lang="es-MX" sz="2200" b="1" dirty="0">
                <a:solidFill>
                  <a:srgbClr val="FF6600"/>
                </a:solidFill>
              </a:rPr>
              <a:t>COMPLEMENTARIA</a:t>
            </a:r>
            <a:endParaRPr lang="es-MX" sz="3200" b="1" dirty="0">
              <a:solidFill>
                <a:srgbClr val="FF6600"/>
              </a:solidFill>
            </a:endParaRPr>
          </a:p>
          <a:p>
            <a:pPr marL="457200" lvl="2" algn="l">
              <a:lnSpc>
                <a:spcPct val="80000"/>
              </a:lnSpc>
              <a:spcBef>
                <a:spcPts val="900"/>
              </a:spcBef>
              <a:buClr>
                <a:srgbClr val="FF6600"/>
              </a:buClr>
              <a:buFont typeface="Wingdings" panose="05000000000000000000" pitchFamily="2" charset="2"/>
              <a:buChar char="v"/>
            </a:pPr>
            <a:r>
              <a:rPr lang="es-MX" sz="1700" b="1" dirty="0">
                <a:solidFill>
                  <a:schemeClr val="bg2"/>
                </a:solidFill>
              </a:rPr>
              <a:t>1. ACKOFF, </a:t>
            </a:r>
            <a:r>
              <a:rPr lang="es-MX" sz="1700" b="1" dirty="0" err="1">
                <a:solidFill>
                  <a:schemeClr val="bg2"/>
                </a:solidFill>
              </a:rPr>
              <a:t>Rusell</a:t>
            </a:r>
            <a:r>
              <a:rPr lang="es-MX" sz="1700" b="1" dirty="0">
                <a:solidFill>
                  <a:schemeClr val="bg2"/>
                </a:solidFill>
              </a:rPr>
              <a:t> L. “Planificación de la empresa del Futuro. México:</a:t>
            </a:r>
          </a:p>
          <a:p>
            <a:pPr marL="457200" lvl="2" algn="l">
              <a:lnSpc>
                <a:spcPct val="80000"/>
              </a:lnSpc>
              <a:spcBef>
                <a:spcPts val="900"/>
              </a:spcBef>
              <a:buClr>
                <a:srgbClr val="FF6600"/>
              </a:buClr>
              <a:buFont typeface="Wingdings" panose="05000000000000000000" pitchFamily="2" charset="2"/>
              <a:buChar char="v"/>
            </a:pPr>
            <a:r>
              <a:rPr lang="es-MX" sz="1700" b="1" dirty="0" err="1">
                <a:solidFill>
                  <a:schemeClr val="bg2"/>
                </a:solidFill>
              </a:rPr>
              <a:t>Limusa</a:t>
            </a:r>
            <a:r>
              <a:rPr lang="es-MX" sz="1700" b="1" dirty="0">
                <a:solidFill>
                  <a:schemeClr val="bg2"/>
                </a:solidFill>
              </a:rPr>
              <a:t>, 2006.</a:t>
            </a:r>
          </a:p>
          <a:p>
            <a:pPr marL="457200" lvl="2" algn="l">
              <a:lnSpc>
                <a:spcPct val="80000"/>
              </a:lnSpc>
              <a:spcBef>
                <a:spcPts val="900"/>
              </a:spcBef>
              <a:buClr>
                <a:srgbClr val="FF6600"/>
              </a:buClr>
              <a:buFont typeface="Wingdings" panose="05000000000000000000" pitchFamily="2" charset="2"/>
              <a:buChar char="v"/>
            </a:pPr>
            <a:r>
              <a:rPr lang="es-MX" sz="1700" b="1" dirty="0">
                <a:solidFill>
                  <a:schemeClr val="bg2"/>
                </a:solidFill>
              </a:rPr>
              <a:t>2. KAUFMAN, Roger. “Guía práctica para la planeación de las</a:t>
            </a:r>
          </a:p>
          <a:p>
            <a:pPr marL="457200" lvl="2" algn="l">
              <a:lnSpc>
                <a:spcPct val="80000"/>
              </a:lnSpc>
              <a:spcBef>
                <a:spcPts val="900"/>
              </a:spcBef>
              <a:buClr>
                <a:srgbClr val="FF6600"/>
              </a:buClr>
              <a:buFont typeface="Wingdings" panose="05000000000000000000" pitchFamily="2" charset="2"/>
              <a:buChar char="v"/>
            </a:pPr>
            <a:r>
              <a:rPr lang="es-MX" sz="1700" b="1" dirty="0">
                <a:solidFill>
                  <a:schemeClr val="bg2"/>
                </a:solidFill>
              </a:rPr>
              <a:t>organizaciones”. México: Trillas, 2000.</a:t>
            </a:r>
          </a:p>
          <a:p>
            <a:pPr marL="457200" lvl="2" algn="l">
              <a:lnSpc>
                <a:spcPct val="80000"/>
              </a:lnSpc>
              <a:spcBef>
                <a:spcPts val="900"/>
              </a:spcBef>
              <a:buClr>
                <a:srgbClr val="FF6600"/>
              </a:buClr>
              <a:buFont typeface="Wingdings" panose="05000000000000000000" pitchFamily="2" charset="2"/>
              <a:buChar char="v"/>
            </a:pPr>
            <a:r>
              <a:rPr lang="es-MX" sz="1700" b="1" dirty="0">
                <a:solidFill>
                  <a:schemeClr val="bg2"/>
                </a:solidFill>
              </a:rPr>
              <a:t>3. O.I.T. “La consultoría de empresas: Guía para la profesión”. 3a Ed.</a:t>
            </a:r>
          </a:p>
          <a:p>
            <a:pPr marL="457200" lvl="2" algn="l">
              <a:lnSpc>
                <a:spcPct val="80000"/>
              </a:lnSpc>
              <a:spcBef>
                <a:spcPts val="900"/>
              </a:spcBef>
              <a:buClr>
                <a:srgbClr val="FF6600"/>
              </a:buClr>
              <a:buFont typeface="Wingdings" panose="05000000000000000000" pitchFamily="2" charset="2"/>
              <a:buChar char="v"/>
            </a:pPr>
            <a:r>
              <a:rPr lang="es-MX" sz="1700" b="1" dirty="0">
                <a:solidFill>
                  <a:schemeClr val="bg2"/>
                </a:solidFill>
              </a:rPr>
              <a:t>México: </a:t>
            </a:r>
            <a:r>
              <a:rPr lang="es-MX" sz="1700" b="1" dirty="0" err="1">
                <a:solidFill>
                  <a:schemeClr val="bg2"/>
                </a:solidFill>
              </a:rPr>
              <a:t>Limusa</a:t>
            </a:r>
            <a:r>
              <a:rPr lang="es-MX" sz="1700" b="1" dirty="0">
                <a:solidFill>
                  <a:schemeClr val="bg2"/>
                </a:solidFill>
              </a:rPr>
              <a:t>, 2006.</a:t>
            </a:r>
          </a:p>
          <a:p>
            <a:pPr marL="457200" lvl="2" algn="l">
              <a:lnSpc>
                <a:spcPct val="80000"/>
              </a:lnSpc>
              <a:spcBef>
                <a:spcPts val="900"/>
              </a:spcBef>
              <a:buClr>
                <a:srgbClr val="FF6600"/>
              </a:buClr>
              <a:buFont typeface="Wingdings" panose="05000000000000000000" pitchFamily="2" charset="2"/>
              <a:buChar char="v"/>
            </a:pPr>
            <a:r>
              <a:rPr lang="es-MX" sz="1700" b="1" dirty="0">
                <a:solidFill>
                  <a:schemeClr val="bg2"/>
                </a:solidFill>
              </a:rPr>
              <a:t>4. RANKINE, </a:t>
            </a:r>
            <a:r>
              <a:rPr lang="es-MX" sz="1700" b="1" dirty="0" err="1">
                <a:solidFill>
                  <a:schemeClr val="bg2"/>
                </a:solidFill>
              </a:rPr>
              <a:t>Denzil</a:t>
            </a:r>
            <a:r>
              <a:rPr lang="es-MX" sz="1700" b="1" dirty="0">
                <a:solidFill>
                  <a:schemeClr val="bg2"/>
                </a:solidFill>
              </a:rPr>
              <a:t>. “Estrategias para la adquisición de empresas”.</a:t>
            </a:r>
          </a:p>
          <a:p>
            <a:pPr marL="457200" lvl="2" algn="l">
              <a:lnSpc>
                <a:spcPct val="80000"/>
              </a:lnSpc>
              <a:spcBef>
                <a:spcPts val="900"/>
              </a:spcBef>
              <a:buClr>
                <a:srgbClr val="FF6600"/>
              </a:buClr>
              <a:buFont typeface="Wingdings" panose="05000000000000000000" pitchFamily="2" charset="2"/>
              <a:buChar char="v"/>
            </a:pPr>
            <a:endParaRPr lang="es-MX" sz="1700" b="1" dirty="0">
              <a:solidFill>
                <a:schemeClr val="bg2"/>
              </a:solidFill>
            </a:endParaRPr>
          </a:p>
          <a:p>
            <a:pPr marL="457200" lvl="2" algn="l">
              <a:lnSpc>
                <a:spcPct val="80000"/>
              </a:lnSpc>
              <a:spcBef>
                <a:spcPts val="900"/>
              </a:spcBef>
              <a:buClr>
                <a:srgbClr val="FF6600"/>
              </a:buClr>
              <a:buFont typeface="Wingdings" panose="05000000000000000000" pitchFamily="2" charset="2"/>
              <a:buChar char="v"/>
            </a:pPr>
            <a:r>
              <a:rPr lang="es-MX" sz="1700" b="1" dirty="0">
                <a:solidFill>
                  <a:schemeClr val="bg2"/>
                </a:solidFill>
              </a:rPr>
              <a:t>México: </a:t>
            </a:r>
            <a:r>
              <a:rPr lang="es-MX" sz="1700" b="1" dirty="0" err="1">
                <a:solidFill>
                  <a:schemeClr val="bg2"/>
                </a:solidFill>
              </a:rPr>
              <a:t>Limusa</a:t>
            </a:r>
            <a:r>
              <a:rPr lang="es-MX" sz="1700" b="1" dirty="0">
                <a:solidFill>
                  <a:schemeClr val="bg2"/>
                </a:solidFill>
              </a:rPr>
              <a:t>, 2006.</a:t>
            </a:r>
          </a:p>
          <a:p>
            <a:pPr marL="457200" lvl="2" algn="l">
              <a:lnSpc>
                <a:spcPct val="80000"/>
              </a:lnSpc>
              <a:spcBef>
                <a:spcPts val="900"/>
              </a:spcBef>
              <a:buClr>
                <a:srgbClr val="FF6600"/>
              </a:buClr>
              <a:buFont typeface="Wingdings" panose="05000000000000000000" pitchFamily="2" charset="2"/>
              <a:buChar char="v"/>
            </a:pPr>
            <a:r>
              <a:rPr lang="es-MX" sz="1700" b="1" dirty="0">
                <a:solidFill>
                  <a:schemeClr val="bg2"/>
                </a:solidFill>
              </a:rPr>
              <a:t>5. ROCHA Centeno, Rogelio. “Estrategia competitiva para empresas:</a:t>
            </a:r>
          </a:p>
          <a:p>
            <a:pPr marL="457200" lvl="2" algn="l">
              <a:lnSpc>
                <a:spcPct val="80000"/>
              </a:lnSpc>
              <a:spcBef>
                <a:spcPts val="900"/>
              </a:spcBef>
              <a:buClr>
                <a:srgbClr val="FF6600"/>
              </a:buClr>
              <a:buFont typeface="Wingdings" panose="05000000000000000000" pitchFamily="2" charset="2"/>
              <a:buChar char="v"/>
            </a:pPr>
            <a:r>
              <a:rPr lang="es-MX" sz="1700" b="1" dirty="0">
                <a:solidFill>
                  <a:schemeClr val="bg2"/>
                </a:solidFill>
              </a:rPr>
              <a:t>Guía práctica”. México: Trillas.</a:t>
            </a:r>
          </a:p>
          <a:p>
            <a:pPr marL="457200" lvl="2" algn="l">
              <a:lnSpc>
                <a:spcPct val="80000"/>
              </a:lnSpc>
              <a:spcBef>
                <a:spcPts val="900"/>
              </a:spcBef>
              <a:buClr>
                <a:srgbClr val="FF6600"/>
              </a:buClr>
              <a:buFont typeface="Wingdings" panose="05000000000000000000" pitchFamily="2" charset="2"/>
              <a:buChar char="v"/>
            </a:pPr>
            <a:r>
              <a:rPr lang="es-MX" sz="1700" b="1" dirty="0">
                <a:solidFill>
                  <a:schemeClr val="bg2"/>
                </a:solidFill>
              </a:rPr>
              <a:t>6. ACKOFF, </a:t>
            </a:r>
            <a:r>
              <a:rPr lang="es-MX" sz="1700" b="1" dirty="0" err="1">
                <a:solidFill>
                  <a:schemeClr val="bg2"/>
                </a:solidFill>
              </a:rPr>
              <a:t>Rusell</a:t>
            </a:r>
            <a:r>
              <a:rPr lang="es-MX" sz="1700" b="1" dirty="0">
                <a:solidFill>
                  <a:schemeClr val="bg2"/>
                </a:solidFill>
              </a:rPr>
              <a:t> L. “Un concepto de planeación de empresas”.</a:t>
            </a:r>
          </a:p>
          <a:p>
            <a:pPr marL="457200" lvl="2" algn="l">
              <a:lnSpc>
                <a:spcPct val="80000"/>
              </a:lnSpc>
              <a:spcBef>
                <a:spcPts val="900"/>
              </a:spcBef>
              <a:buClr>
                <a:srgbClr val="FF6600"/>
              </a:buClr>
              <a:buFont typeface="Wingdings" panose="05000000000000000000" pitchFamily="2" charset="2"/>
              <a:buChar char="v"/>
            </a:pPr>
            <a:r>
              <a:rPr lang="es-MX" sz="1700" b="1" dirty="0">
                <a:solidFill>
                  <a:schemeClr val="bg2"/>
                </a:solidFill>
              </a:rPr>
              <a:t>México: </a:t>
            </a:r>
            <a:r>
              <a:rPr lang="es-MX" sz="1700" b="1" dirty="0" err="1">
                <a:solidFill>
                  <a:schemeClr val="bg2"/>
                </a:solidFill>
              </a:rPr>
              <a:t>Limusa</a:t>
            </a:r>
            <a:r>
              <a:rPr lang="es-MX" sz="1700" b="1" dirty="0">
                <a:solidFill>
                  <a:schemeClr val="bg2"/>
                </a:solidFill>
              </a:rPr>
              <a:t>, 2006.</a:t>
            </a:r>
          </a:p>
          <a:p>
            <a:pPr marL="457200" lvl="2" algn="l">
              <a:lnSpc>
                <a:spcPct val="80000"/>
              </a:lnSpc>
              <a:spcBef>
                <a:spcPts val="900"/>
              </a:spcBef>
              <a:buClr>
                <a:srgbClr val="FF6600"/>
              </a:buClr>
              <a:buFont typeface="Wingdings" panose="05000000000000000000" pitchFamily="2" charset="2"/>
              <a:buChar char="v"/>
            </a:pPr>
            <a:r>
              <a:rPr lang="es-MX" sz="1700" b="1" dirty="0">
                <a:solidFill>
                  <a:schemeClr val="bg2"/>
                </a:solidFill>
              </a:rPr>
              <a:t>7. RAMÍREZ Torres, Raymundo. “La empresa y su estructura</a:t>
            </a:r>
          </a:p>
          <a:p>
            <a:pPr marL="457200" lvl="2" algn="l">
              <a:lnSpc>
                <a:spcPct val="80000"/>
              </a:lnSpc>
              <a:spcBef>
                <a:spcPts val="900"/>
              </a:spcBef>
              <a:buClr>
                <a:srgbClr val="FF6600"/>
              </a:buClr>
              <a:buFont typeface="Wingdings" panose="05000000000000000000" pitchFamily="2" charset="2"/>
              <a:buChar char="v"/>
            </a:pPr>
            <a:r>
              <a:rPr lang="es-MX" sz="1700" b="1" dirty="0">
                <a:solidFill>
                  <a:schemeClr val="bg2"/>
                </a:solidFill>
              </a:rPr>
              <a:t>administrativa”. México: Trillas.</a:t>
            </a:r>
          </a:p>
        </p:txBody>
      </p:sp>
      <p:sp>
        <p:nvSpPr>
          <p:cNvPr id="2" name="Título 1"/>
          <p:cNvSpPr>
            <a:spLocks noGrp="1"/>
          </p:cNvSpPr>
          <p:nvPr>
            <p:ph type="title"/>
          </p:nvPr>
        </p:nvSpPr>
        <p:spPr>
          <a:solidFill>
            <a:schemeClr val="tx1"/>
          </a:solidFill>
          <a:ln w="76200" cmpd="thinThick">
            <a:solidFill>
              <a:schemeClr val="tx1"/>
            </a:solidFill>
            <a:miter lim="800000"/>
          </a:ln>
        </p:spPr>
        <p:txBody>
          <a:bodyPr vert="horz" lIns="91440" tIns="45720" rIns="91440" bIns="45720" rtlCol="0" anchor="ctr" anchorCtr="0">
            <a:normAutofit fontScale="90000"/>
          </a:bodyPr>
          <a:lstStyle/>
          <a:p>
            <a:r>
              <a:rPr lang="es-MX" sz="3600" dirty="0">
                <a:solidFill>
                  <a:schemeClr val="tx2">
                    <a:lumMod val="50000"/>
                  </a:schemeClr>
                </a:solidFill>
              </a:rPr>
              <a:t>Referencias</a:t>
            </a:r>
          </a:p>
        </p:txBody>
      </p:sp>
    </p:spTree>
    <p:extLst>
      <p:ext uri="{BB962C8B-B14F-4D97-AF65-F5344CB8AC3E}">
        <p14:creationId xmlns:p14="http://schemas.microsoft.com/office/powerpoint/2010/main" val="2708612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0100" y="287465"/>
            <a:ext cx="7543800" cy="1028700"/>
          </a:xfrm>
          <a:solidFill>
            <a:schemeClr val="tx1"/>
          </a:solidFill>
          <a:ln w="76200" cmpd="thinThick">
            <a:solidFill>
              <a:schemeClr val="tx1"/>
            </a:solidFill>
            <a:miter lim="800000"/>
          </a:ln>
        </p:spPr>
        <p:txBody>
          <a:bodyPr vert="horz" lIns="91440" tIns="45720" rIns="91440" bIns="45720" rtlCol="0" anchor="ctr" anchorCtr="0">
            <a:normAutofit/>
          </a:bodyPr>
          <a:lstStyle/>
          <a:p>
            <a:r>
              <a:rPr lang="es-MX" sz="3600" dirty="0">
                <a:solidFill>
                  <a:schemeClr val="tx2">
                    <a:lumMod val="50000"/>
                  </a:schemeClr>
                </a:solidFill>
              </a:rPr>
              <a:t>Secuencia Didáctica </a:t>
            </a:r>
          </a:p>
        </p:txBody>
      </p:sp>
      <p:pic>
        <p:nvPicPr>
          <p:cNvPr id="4"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4916" y="915566"/>
            <a:ext cx="5794168" cy="53925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089" t="21531" r="30300" b="13780"/>
          <a:stretch/>
        </p:blipFill>
        <p:spPr bwMode="auto">
          <a:xfrm>
            <a:off x="1623907" y="1467795"/>
            <a:ext cx="5834980" cy="33362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62469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p:txBody>
          <a:bodyPr>
            <a:normAutofit/>
          </a:bodyPr>
          <a:lstStyle/>
          <a:p>
            <a:pPr marL="0" indent="0" algn="ctr">
              <a:buNone/>
            </a:pPr>
            <a:endParaRPr lang="es-MX" sz="3600" b="1" dirty="0">
              <a:solidFill>
                <a:srgbClr val="993300"/>
              </a:solidFill>
            </a:endParaRPr>
          </a:p>
          <a:p>
            <a:pPr marL="0" indent="0" algn="ctr">
              <a:buNone/>
            </a:pPr>
            <a:r>
              <a:rPr lang="es-MX" sz="3600" b="1" dirty="0">
                <a:solidFill>
                  <a:srgbClr val="993300"/>
                </a:solidFill>
              </a:rPr>
              <a:t>Concepto, Clasificacion e Importancia de las Pymes</a:t>
            </a:r>
          </a:p>
        </p:txBody>
      </p:sp>
      <p:sp>
        <p:nvSpPr>
          <p:cNvPr id="2" name="Título 1"/>
          <p:cNvSpPr>
            <a:spLocks noGrp="1"/>
          </p:cNvSpPr>
          <p:nvPr>
            <p:ph type="title"/>
          </p:nvPr>
        </p:nvSpPr>
        <p:spPr/>
        <p:txBody>
          <a:bodyPr>
            <a:noAutofit/>
          </a:bodyPr>
          <a:lstStyle/>
          <a:p>
            <a:r>
              <a:rPr lang="es-MX" sz="3200" dirty="0">
                <a:solidFill>
                  <a:srgbClr val="993300"/>
                </a:solidFill>
              </a:rPr>
              <a:t>UNIDAD I</a:t>
            </a:r>
            <a:r>
              <a:rPr lang="es-MX" sz="3200" dirty="0"/>
              <a:t>do</a:t>
            </a:r>
          </a:p>
        </p:txBody>
      </p:sp>
      <p:pic>
        <p:nvPicPr>
          <p:cNvPr id="4"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8285" y="1122055"/>
            <a:ext cx="4798073" cy="446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0287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800100" y="1854922"/>
            <a:ext cx="7543800" cy="2948940"/>
          </a:xfrm>
        </p:spPr>
        <p:txBody>
          <a:bodyPr>
            <a:normAutofit/>
          </a:bodyPr>
          <a:lstStyle/>
          <a:p>
            <a:pPr algn="just">
              <a:buClr>
                <a:srgbClr val="FF6600"/>
              </a:buClr>
            </a:pPr>
            <a:r>
              <a:rPr lang="es-MX" sz="3200" b="1" dirty="0">
                <a:solidFill>
                  <a:schemeClr val="bg2"/>
                </a:solidFill>
              </a:rPr>
              <a:t>Comprender y analizar el concepto, clasificación, importancia, ventajas y desventajas de las MIPYMES en México, para conocer su problemática y situación.</a:t>
            </a:r>
            <a:r>
              <a:rPr lang="es-MX" sz="3200" dirty="0">
                <a:solidFill>
                  <a:schemeClr val="bg2"/>
                </a:solidFill>
              </a:rPr>
              <a:t>	</a:t>
            </a:r>
          </a:p>
          <a:p>
            <a:pPr algn="just">
              <a:buClr>
                <a:srgbClr val="FF6600"/>
              </a:buClr>
              <a:buFont typeface="Wingdings" panose="05000000000000000000" pitchFamily="2" charset="2"/>
              <a:buChar char="v"/>
            </a:pPr>
            <a:endParaRPr lang="es-MX" sz="3200" dirty="0">
              <a:solidFill>
                <a:schemeClr val="bg2"/>
              </a:solidFill>
            </a:endParaRPr>
          </a:p>
        </p:txBody>
      </p:sp>
      <p:sp>
        <p:nvSpPr>
          <p:cNvPr id="2" name="Título 1"/>
          <p:cNvSpPr>
            <a:spLocks noGrp="1"/>
          </p:cNvSpPr>
          <p:nvPr>
            <p:ph type="title"/>
          </p:nvPr>
        </p:nvSpPr>
        <p:spPr>
          <a:xfrm>
            <a:off x="2490936" y="411510"/>
            <a:ext cx="4114800" cy="525780"/>
          </a:xfrm>
          <a:solidFill>
            <a:schemeClr val="tx1"/>
          </a:solidFill>
          <a:ln w="76200" cmpd="thinThick">
            <a:solidFill>
              <a:schemeClr val="tx1"/>
            </a:solidFill>
            <a:miter lim="800000"/>
          </a:ln>
        </p:spPr>
        <p:txBody>
          <a:bodyPr vert="horz" lIns="91440" tIns="45720" rIns="91440" bIns="45720" rtlCol="0" anchor="ctr" anchorCtr="0">
            <a:normAutofit fontScale="90000"/>
          </a:bodyPr>
          <a:lstStyle/>
          <a:p>
            <a:r>
              <a:rPr lang="es-MX" sz="3600" dirty="0">
                <a:solidFill>
                  <a:schemeClr val="tx2">
                    <a:lumMod val="50000"/>
                  </a:schemeClr>
                </a:solidFill>
              </a:rPr>
              <a:t>Objetivo de la Unidad I</a:t>
            </a:r>
          </a:p>
        </p:txBody>
      </p:sp>
      <p:pic>
        <p:nvPicPr>
          <p:cNvPr id="4"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49300" y="1122055"/>
            <a:ext cx="4798073" cy="446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64669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a:xfrm>
            <a:off x="457200" y="1257300"/>
            <a:ext cx="8229600" cy="2898626"/>
          </a:xfrm>
        </p:spPr>
        <p:txBody>
          <a:bodyPr/>
          <a:lstStyle/>
          <a:p>
            <a:pPr algn="l"/>
            <a:endParaRPr lang="es-MX" dirty="0">
              <a:solidFill>
                <a:schemeClr val="bg2"/>
              </a:solidFill>
            </a:endParaRPr>
          </a:p>
          <a:p>
            <a:pPr marL="342900" indent="-342900" algn="just">
              <a:buFont typeface="Arial" panose="020B0604020202020204" pitchFamily="34" charset="0"/>
              <a:buChar char="•"/>
            </a:pPr>
            <a:r>
              <a:rPr lang="es-MX" dirty="0">
                <a:solidFill>
                  <a:schemeClr val="bg2"/>
                </a:solidFill>
              </a:rPr>
              <a:t>Es una </a:t>
            </a:r>
            <a:r>
              <a:rPr lang="es-MX" b="1" dirty="0">
                <a:solidFill>
                  <a:schemeClr val="bg2"/>
                </a:solidFill>
              </a:rPr>
              <a:t>unidad económico-social</a:t>
            </a:r>
            <a:r>
              <a:rPr lang="es-MX" dirty="0">
                <a:solidFill>
                  <a:schemeClr val="bg2"/>
                </a:solidFill>
              </a:rPr>
              <a:t>, integrada por elementos humanos, materiales y técnicos, que tiene el objetivo de obtener utilidades a través de su participación en el mercado de bienes y servicios. Para esto, hace uso de los </a:t>
            </a:r>
            <a:r>
              <a:rPr lang="es-MX" b="1" dirty="0">
                <a:solidFill>
                  <a:schemeClr val="bg2"/>
                </a:solidFill>
              </a:rPr>
              <a:t>factores productivos</a:t>
            </a:r>
            <a:r>
              <a:rPr lang="es-MX" dirty="0">
                <a:solidFill>
                  <a:schemeClr val="bg2"/>
                </a:solidFill>
              </a:rPr>
              <a:t> (trabajo, tierra y capital).</a:t>
            </a:r>
          </a:p>
        </p:txBody>
      </p:sp>
      <p:sp>
        <p:nvSpPr>
          <p:cNvPr id="3" name="2 Título"/>
          <p:cNvSpPr>
            <a:spLocks noGrp="1"/>
          </p:cNvSpPr>
          <p:nvPr>
            <p:ph type="title"/>
          </p:nvPr>
        </p:nvSpPr>
        <p:spPr>
          <a:xfrm>
            <a:off x="1403648" y="731520"/>
            <a:ext cx="5976664" cy="525780"/>
          </a:xfrm>
          <a:solidFill>
            <a:schemeClr val="tx1"/>
          </a:solidFill>
          <a:ln w="76200" cmpd="thinThick">
            <a:solidFill>
              <a:schemeClr val="tx1"/>
            </a:solidFill>
            <a:miter lim="800000"/>
          </a:ln>
        </p:spPr>
        <p:txBody>
          <a:bodyPr vert="horz" lIns="91440" tIns="45720" rIns="91440" bIns="45720" rtlCol="0" anchor="ctr" anchorCtr="0">
            <a:normAutofit/>
          </a:bodyPr>
          <a:lstStyle/>
          <a:p>
            <a:r>
              <a:rPr lang="es-MX" sz="2400" dirty="0">
                <a:solidFill>
                  <a:schemeClr val="tx2">
                    <a:lumMod val="50000"/>
                  </a:schemeClr>
                </a:solidFill>
              </a:rPr>
              <a:t>1.1 Concepto de empresa </a:t>
            </a:r>
          </a:p>
        </p:txBody>
      </p:sp>
      <p:pic>
        <p:nvPicPr>
          <p:cNvPr id="102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3537" y="2571750"/>
            <a:ext cx="2712639" cy="2712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8236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normAutofit/>
          </a:bodyPr>
          <a:lstStyle/>
          <a:p>
            <a:pPr algn="l"/>
            <a:r>
              <a:rPr lang="es-MX" sz="1800" dirty="0">
                <a:solidFill>
                  <a:schemeClr val="bg2"/>
                </a:solidFill>
              </a:rPr>
              <a:t>Existen diferentes criterios que se utilizan para determinar el tamaño de las empresas, como el número de empleados, el tipo de industria, el sector de actividad, el valor anual de ventas, etc. Sin embargo, e indistintamente el criterio que se utilice, las empresas se clasifican según su tamaño en:</a:t>
            </a:r>
          </a:p>
        </p:txBody>
      </p:sp>
      <p:sp>
        <p:nvSpPr>
          <p:cNvPr id="3" name="2 Título"/>
          <p:cNvSpPr>
            <a:spLocks noGrp="1"/>
          </p:cNvSpPr>
          <p:nvPr>
            <p:ph type="title"/>
          </p:nvPr>
        </p:nvSpPr>
        <p:spPr>
          <a:xfrm>
            <a:off x="323528" y="411510"/>
            <a:ext cx="8352928" cy="864096"/>
          </a:xfrm>
          <a:solidFill>
            <a:schemeClr val="tx1"/>
          </a:solidFill>
          <a:ln w="76200" cmpd="thinThick">
            <a:solidFill>
              <a:schemeClr val="tx1"/>
            </a:solidFill>
            <a:miter lim="800000"/>
          </a:ln>
        </p:spPr>
        <p:txBody>
          <a:bodyPr vert="horz" lIns="91440" tIns="45720" rIns="91440" bIns="45720" rtlCol="0" anchor="ctr" anchorCtr="0">
            <a:noAutofit/>
          </a:bodyPr>
          <a:lstStyle/>
          <a:p>
            <a:r>
              <a:rPr lang="es-MX" sz="2000" dirty="0">
                <a:solidFill>
                  <a:schemeClr val="tx2">
                    <a:lumMod val="50000"/>
                  </a:schemeClr>
                </a:solidFill>
              </a:rPr>
              <a:t>1.2  Clasificación de la empresa de acuerdo a su tamaño, giro, sector, origen de capital, finalidad etc. 	</a:t>
            </a:r>
          </a:p>
        </p:txBody>
      </p:sp>
      <p:pic>
        <p:nvPicPr>
          <p:cNvPr id="2050" name="Picture 2" descr="Resultado de imagen para empresa png"/>
          <p:cNvPicPr>
            <a:picLocks noChangeAspect="1" noChangeArrowheads="1"/>
          </p:cNvPicPr>
          <p:nvPr/>
        </p:nvPicPr>
        <p:blipFill rotWithShape="1">
          <a:blip r:embed="rId2">
            <a:extLst>
              <a:ext uri="{28A0092B-C50C-407E-A947-70E740481C1C}">
                <a14:useLocalDpi xmlns:a14="http://schemas.microsoft.com/office/drawing/2010/main" val="0"/>
              </a:ext>
            </a:extLst>
          </a:blip>
          <a:srcRect t="15619"/>
          <a:stretch/>
        </p:blipFill>
        <p:spPr bwMode="auto">
          <a:xfrm>
            <a:off x="3419872" y="2643758"/>
            <a:ext cx="2376264" cy="2332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63089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13"/>
          </p:nvPr>
        </p:nvSpPr>
        <p:spPr>
          <a:xfrm>
            <a:off x="467544" y="1420367"/>
            <a:ext cx="8229600" cy="3056382"/>
          </a:xfrm>
        </p:spPr>
        <p:txBody>
          <a:bodyPr>
            <a:normAutofit/>
          </a:bodyPr>
          <a:lstStyle/>
          <a:p>
            <a:pPr algn="l"/>
            <a:r>
              <a:rPr lang="es-MX" sz="1800" dirty="0">
                <a:solidFill>
                  <a:schemeClr val="bg2"/>
                </a:solidFill>
              </a:rPr>
              <a:t>A la hora de clasificar a las </a:t>
            </a:r>
            <a:r>
              <a:rPr lang="es-MX" sz="1800" dirty="0" err="1">
                <a:solidFill>
                  <a:schemeClr val="bg2"/>
                </a:solidFill>
              </a:rPr>
              <a:t>PYMEs</a:t>
            </a:r>
            <a:r>
              <a:rPr lang="es-MX" sz="1800" dirty="0">
                <a:solidFill>
                  <a:schemeClr val="bg2"/>
                </a:solidFill>
              </a:rPr>
              <a:t>, podríamos decir que estas se clasifican de la siguiente manera.</a:t>
            </a:r>
          </a:p>
          <a:p>
            <a:pPr algn="l"/>
            <a:r>
              <a:rPr lang="es-MX" sz="1800" dirty="0">
                <a:solidFill>
                  <a:schemeClr val="bg2"/>
                </a:solidFill>
              </a:rPr>
              <a:t>Hay que destacar que los balances o volumen de negocio varían de acuerdo con el país en el que se lleve a cabo</a:t>
            </a:r>
          </a:p>
        </p:txBody>
      </p:sp>
      <p:sp>
        <p:nvSpPr>
          <p:cNvPr id="3" name="Título 2"/>
          <p:cNvSpPr>
            <a:spLocks noGrp="1"/>
          </p:cNvSpPr>
          <p:nvPr>
            <p:ph type="title"/>
          </p:nvPr>
        </p:nvSpPr>
        <p:spPr/>
        <p:txBody>
          <a:bodyPr/>
          <a:lstStyle/>
          <a:p>
            <a:r>
              <a:rPr lang="es-MX" dirty="0">
                <a:solidFill>
                  <a:schemeClr val="bg2"/>
                </a:solidFill>
              </a:rPr>
              <a:t>Clasificación </a:t>
            </a:r>
          </a:p>
        </p:txBody>
      </p:sp>
      <p:pic>
        <p:nvPicPr>
          <p:cNvPr id="4" name="Imagen 3"/>
          <p:cNvPicPr>
            <a:picLocks noChangeAspect="1"/>
          </p:cNvPicPr>
          <p:nvPr/>
        </p:nvPicPr>
        <p:blipFill>
          <a:blip r:embed="rId2"/>
          <a:stretch>
            <a:fillRect/>
          </a:stretch>
        </p:blipFill>
        <p:spPr>
          <a:xfrm>
            <a:off x="3131840" y="2523746"/>
            <a:ext cx="3721596" cy="2481064"/>
          </a:xfrm>
          <a:prstGeom prst="rect">
            <a:avLst/>
          </a:prstGeom>
        </p:spPr>
      </p:pic>
      <p:pic>
        <p:nvPicPr>
          <p:cNvPr id="5" name="Picture 2" descr="Resultado de imagen para empresa png"/>
          <p:cNvPicPr>
            <a:picLocks noChangeAspect="1" noChangeArrowheads="1"/>
          </p:cNvPicPr>
          <p:nvPr/>
        </p:nvPicPr>
        <p:blipFill rotWithShape="1">
          <a:blip r:embed="rId3">
            <a:extLst>
              <a:ext uri="{28A0092B-C50C-407E-A947-70E740481C1C}">
                <a14:useLocalDpi xmlns:a14="http://schemas.microsoft.com/office/drawing/2010/main" val="0"/>
              </a:ext>
            </a:extLst>
          </a:blip>
          <a:srcRect t="15619"/>
          <a:stretch/>
        </p:blipFill>
        <p:spPr bwMode="auto">
          <a:xfrm rot="20706213">
            <a:off x="793713" y="3046357"/>
            <a:ext cx="1665250" cy="16348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372980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Personalizado 5">
      <a:dk1>
        <a:srgbClr val="FFFFFF"/>
      </a:dk1>
      <a:lt1>
        <a:sysClr val="window" lastClr="FFFFFF"/>
      </a:lt1>
      <a:dk2>
        <a:srgbClr val="37302A"/>
      </a:dk2>
      <a:lt2>
        <a:srgbClr val="D0CCB9"/>
      </a:lt2>
      <a:accent1>
        <a:srgbClr val="00B0F0"/>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Override1.xml><?xml version="1.0" encoding="utf-8"?>
<a:themeOverride xmlns:a="http://schemas.openxmlformats.org/drawingml/2006/main">
  <a:clrScheme name="Personalizado 5">
    <a:dk1>
      <a:srgbClr val="FFFFFF"/>
    </a:dk1>
    <a:lt1>
      <a:sysClr val="window" lastClr="FFFFFF"/>
    </a:lt1>
    <a:dk2>
      <a:srgbClr val="37302A"/>
    </a:dk2>
    <a:lt2>
      <a:srgbClr val="D0CCB9"/>
    </a:lt2>
    <a:accent1>
      <a:srgbClr val="00B0F0"/>
    </a:accent1>
    <a:accent2>
      <a:srgbClr val="A09781"/>
    </a:accent2>
    <a:accent3>
      <a:srgbClr val="85776D"/>
    </a:accent3>
    <a:accent4>
      <a:srgbClr val="AEAFA9"/>
    </a:accent4>
    <a:accent5>
      <a:srgbClr val="8D878B"/>
    </a:accent5>
    <a:accent6>
      <a:srgbClr val="6B6149"/>
    </a:accent6>
    <a:hlink>
      <a:srgbClr val="B6A272"/>
    </a:hlink>
    <a:folHlink>
      <a:srgbClr val="8A784F"/>
    </a:folHlink>
  </a:clrScheme>
</a:themeOverride>
</file>

<file path=docProps/app.xml><?xml version="1.0" encoding="utf-8"?>
<Properties xmlns="http://schemas.openxmlformats.org/officeDocument/2006/extended-properties" xmlns:vt="http://schemas.openxmlformats.org/officeDocument/2006/docPropsVTypes">
  <Template/>
  <TotalTime>499</TotalTime>
  <Words>2120</Words>
  <Application>Microsoft Office PowerPoint</Application>
  <PresentationFormat>Presentación en pantalla (16:9)</PresentationFormat>
  <Paragraphs>181</Paragraphs>
  <Slides>30</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30</vt:i4>
      </vt:variant>
    </vt:vector>
  </HeadingPairs>
  <TitlesOfParts>
    <vt:vector size="36" baseType="lpstr">
      <vt:lpstr>Arial</vt:lpstr>
      <vt:lpstr>Garamond</vt:lpstr>
      <vt:lpstr>Tahoma</vt:lpstr>
      <vt:lpstr>Tunga</vt:lpstr>
      <vt:lpstr>Wingdings</vt:lpstr>
      <vt:lpstr>BlackTie</vt:lpstr>
      <vt:lpstr>Presentación de PowerPoint</vt:lpstr>
      <vt:lpstr>Guión Explicativo</vt:lpstr>
      <vt:lpstr>Objetivo de la Asignatura</vt:lpstr>
      <vt:lpstr>Secuencia Didáctica </vt:lpstr>
      <vt:lpstr>UNIDAD Ido</vt:lpstr>
      <vt:lpstr>Objetivo de la Unidad I</vt:lpstr>
      <vt:lpstr>1.1 Concepto de empresa </vt:lpstr>
      <vt:lpstr>1.2  Clasificación de la empresa de acuerdo a su tamaño, giro, sector, origen de capital, finalidad etc.  </vt:lpstr>
      <vt:lpstr>Clasificación </vt:lpstr>
      <vt:lpstr>Clasificación </vt:lpstr>
      <vt:lpstr>importancia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1.4   Principales problemas que afrontan las pequeñas y medianas empresas.</vt:lpstr>
      <vt:lpstr> Principales problemas que afrontan las pequeñas y medianas empresas.</vt:lpstr>
      <vt:lpstr> Principales problemas que afrontan las pequeñas y medianas empresas.</vt:lpstr>
      <vt:lpstr> Principales problemas que afrontan las pequeñas y medianas empresas.</vt:lpstr>
      <vt:lpstr> Principales problemas que afrontan las pequeñas y medianas empresas.</vt:lpstr>
      <vt:lpstr> Principales problemas que afrontan las pequeñas y medianas empresas.</vt:lpstr>
      <vt:lpstr>Conclusiones </vt:lpstr>
      <vt:lpstr>Referencias</vt:lpstr>
      <vt:lpstr>Referencias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montoya</dc:creator>
  <cp:lastModifiedBy>Adris RR</cp:lastModifiedBy>
  <cp:revision>31</cp:revision>
  <dcterms:created xsi:type="dcterms:W3CDTF">2019-04-07T23:45:10Z</dcterms:created>
  <dcterms:modified xsi:type="dcterms:W3CDTF">2019-09-18T01:01:12Z</dcterms:modified>
</cp:coreProperties>
</file>