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5" r:id="rId4"/>
    <p:sldId id="266" r:id="rId5"/>
    <p:sldId id="295" r:id="rId6"/>
    <p:sldId id="280" r:id="rId7"/>
    <p:sldId id="281" r:id="rId8"/>
    <p:sldId id="282" r:id="rId9"/>
    <p:sldId id="293" r:id="rId10"/>
    <p:sldId id="283" r:id="rId11"/>
    <p:sldId id="299" r:id="rId12"/>
    <p:sldId id="284" r:id="rId13"/>
    <p:sldId id="300" r:id="rId14"/>
    <p:sldId id="285" r:id="rId15"/>
    <p:sldId id="286" r:id="rId16"/>
    <p:sldId id="301" r:id="rId17"/>
    <p:sldId id="287" r:id="rId18"/>
    <p:sldId id="288" r:id="rId19"/>
    <p:sldId id="302" r:id="rId20"/>
    <p:sldId id="294" r:id="rId21"/>
    <p:sldId id="289" r:id="rId22"/>
    <p:sldId id="303" r:id="rId23"/>
    <p:sldId id="296" r:id="rId24"/>
    <p:sldId id="297" r:id="rId25"/>
    <p:sldId id="305" r:id="rId26"/>
    <p:sldId id="306" r:id="rId27"/>
    <p:sldId id="307" r:id="rId28"/>
    <p:sldId id="308" r:id="rId29"/>
    <p:sldId id="311" r:id="rId30"/>
    <p:sldId id="298" r:id="rId31"/>
    <p:sldId id="309" r:id="rId32"/>
    <p:sldId id="310" r:id="rId33"/>
    <p:sldId id="262" r:id="rId34"/>
    <p:sldId id="263" r:id="rId35"/>
    <p:sldId id="264" r:id="rId3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60"/>
  </p:normalViewPr>
  <p:slideViewPr>
    <p:cSldViewPr snapToGrid="0">
      <p:cViewPr varScale="1">
        <p:scale>
          <a:sx n="81" d="100"/>
          <a:sy n="81" d="100"/>
        </p:scale>
        <p:origin x="5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1"/>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8" name="Straight Connector 17"/>
          <p:cNvCxnSpPr/>
          <p:nvPr/>
        </p:nvCxnSpPr>
        <p:spPr>
          <a:xfrm>
            <a:off x="0" y="2925287"/>
            <a:ext cx="12192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352800" y="2362200"/>
            <a:ext cx="5486400" cy="112776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a:bodyPr>
          <a:lstStyle/>
          <a:p>
            <a:pPr algn="ctr" defTabSz="1219170" rtl="0" eaLnBrk="1" latinLnBrk="0" hangingPunct="1">
              <a:spcBef>
                <a:spcPts val="533"/>
              </a:spcBef>
              <a:buNone/>
            </a:pPr>
            <a:endParaRPr lang="en-US" sz="2400" b="1" kern="1200" cap="all" spc="0" baseline="0">
              <a:solidFill>
                <a:schemeClr val="bg1"/>
              </a:solidFill>
              <a:latin typeface="+mj-lt"/>
              <a:ea typeface="+mj-ea"/>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2133" b="0" i="0" cap="none" spc="0" baseline="0">
                <a:solidFill>
                  <a:schemeClr val="bg1">
                    <a:lumMod val="75000"/>
                    <a:lumOff val="2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es-ES"/>
              <a:t>Haga clic para modificar el estilo de título del patrón</a:t>
            </a:r>
            <a:endParaRPr lang="en-US" dirty="0"/>
          </a:p>
        </p:txBody>
      </p:sp>
      <p:sp>
        <p:nvSpPr>
          <p:cNvPr id="11" name="Date Placeholder 10"/>
          <p:cNvSpPr>
            <a:spLocks noGrp="1"/>
          </p:cNvSpPr>
          <p:nvPr>
            <p:ph type="dt" sz="half" idx="10"/>
          </p:nvPr>
        </p:nvSpPr>
        <p:spPr bwMode="black"/>
        <p:txBody>
          <a:bodyPr/>
          <a:lstStyle/>
          <a:p>
            <a:fld id="{1D4AC435-37DA-42F1-A457-A45EF327F1C8}" type="datetimeFigureOut">
              <a:rPr lang="es-MX" smtClean="0"/>
              <a:t>17/09/2019</a:t>
            </a:fld>
            <a:endParaRPr lang="es-MX"/>
          </a:p>
        </p:txBody>
      </p:sp>
      <p:sp>
        <p:nvSpPr>
          <p:cNvPr id="17" name="Slide Number Placeholder 16"/>
          <p:cNvSpPr>
            <a:spLocks noGrp="1"/>
          </p:cNvSpPr>
          <p:nvPr>
            <p:ph type="sldNum" sz="quarter" idx="11"/>
          </p:nvPr>
        </p:nvSpPr>
        <p:spPr/>
        <p:txBody>
          <a:bodyPr/>
          <a:lstStyle/>
          <a:p>
            <a:fld id="{334852C6-5C82-46C8-A730-172F396DEB03}" type="slidenum">
              <a:rPr lang="es-MX" smtClean="0"/>
              <a:t>‹Nº›</a:t>
            </a:fld>
            <a:endParaRPr lang="es-MX"/>
          </a:p>
        </p:txBody>
      </p:sp>
      <p:sp>
        <p:nvSpPr>
          <p:cNvPr id="19" name="Footer Placeholder 18"/>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1673807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D4AC435-37DA-42F1-A457-A45EF327F1C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4852C6-5C82-46C8-A730-172F396DEB03}" type="slidenum">
              <a:rPr lang="es-MX" smtClean="0"/>
              <a:t>‹Nº›</a:t>
            </a:fld>
            <a:endParaRPr lang="es-MX"/>
          </a:p>
        </p:txBody>
      </p:sp>
    </p:spTree>
    <p:extLst>
      <p:ext uri="{BB962C8B-B14F-4D97-AF65-F5344CB8AC3E}">
        <p14:creationId xmlns:p14="http://schemas.microsoft.com/office/powerpoint/2010/main" val="922015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cxnSp>
        <p:nvCxnSpPr>
          <p:cNvPr id="9" name="Straight Connector 8"/>
          <p:cNvCxnSpPr/>
          <p:nvPr/>
        </p:nvCxnSpPr>
        <p:spPr>
          <a:xfrm rot="5400000">
            <a:off x="6832600" y="3428736"/>
            <a:ext cx="6858000" cy="2117"/>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D4AC435-37DA-42F1-A457-A45EF327F1C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4852C6-5C82-46C8-A730-172F396DEB03}" type="slidenum">
              <a:rPr lang="es-MX" smtClean="0"/>
              <a:t>‹Nº›</a:t>
            </a:fld>
            <a:endParaRPr lang="es-MX"/>
          </a:p>
        </p:txBody>
      </p:sp>
      <p:sp>
        <p:nvSpPr>
          <p:cNvPr id="2" name="Vertical Title 1"/>
          <p:cNvSpPr>
            <a:spLocks noGrp="1"/>
          </p:cNvSpPr>
          <p:nvPr>
            <p:ph type="title" orient="vert"/>
          </p:nvPr>
        </p:nvSpPr>
        <p:spPr>
          <a:xfrm>
            <a:off x="9652000" y="914401"/>
            <a:ext cx="1235973" cy="5029200"/>
          </a:xfrm>
        </p:spPr>
        <p:txBody>
          <a:bodyPr vert="eaVert"/>
          <a:lstStyle/>
          <a:p>
            <a:r>
              <a:rPr lang="es-ES"/>
              <a:t>Haga clic para modificar el estilo de título del patrón</a:t>
            </a:r>
            <a:endParaRPr lang="en-US"/>
          </a:p>
        </p:txBody>
      </p:sp>
    </p:spTree>
    <p:extLst>
      <p:ext uri="{BB962C8B-B14F-4D97-AF65-F5344CB8AC3E}">
        <p14:creationId xmlns:p14="http://schemas.microsoft.com/office/powerpoint/2010/main" val="3497661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Title 8"/>
          <p:cNvSpPr>
            <a:spLocks noGrp="1"/>
          </p:cNvSpPr>
          <p:nvPr>
            <p:ph type="title"/>
          </p:nvPr>
        </p:nvSpPr>
        <p:spPr/>
        <p:txBody>
          <a:bodyPr/>
          <a:lstStyle/>
          <a:p>
            <a:r>
              <a:rPr lang="es-ES"/>
              <a:t>Haga clic para modificar el estilo de título del patrón</a:t>
            </a:r>
            <a:endParaRPr lang="en-US"/>
          </a:p>
        </p:txBody>
      </p:sp>
      <p:sp>
        <p:nvSpPr>
          <p:cNvPr id="11" name="Date Placeholder 10"/>
          <p:cNvSpPr>
            <a:spLocks noGrp="1"/>
          </p:cNvSpPr>
          <p:nvPr>
            <p:ph type="dt" sz="half" idx="14"/>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5"/>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6"/>
          </p:nvPr>
        </p:nvSpPr>
        <p:spPr/>
        <p:txBody>
          <a:bodyPr/>
          <a:lstStyle/>
          <a:p>
            <a:endParaRPr lang="es-MX"/>
          </a:p>
        </p:txBody>
      </p:sp>
    </p:spTree>
    <p:extLst>
      <p:ext uri="{BB962C8B-B14F-4D97-AF65-F5344CB8AC3E}">
        <p14:creationId xmlns:p14="http://schemas.microsoft.com/office/powerpoint/2010/main" val="2817694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12192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p:nvCxnSpPr>
        <p:spPr>
          <a:xfrm>
            <a:off x="0" y="3921761"/>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352800" y="3368040"/>
            <a:ext cx="5486400" cy="112776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a:bodyPr>
          <a:lstStyle/>
          <a:p>
            <a:pPr algn="ctr" defTabSz="1219170" rtl="0" eaLnBrk="1" latinLnBrk="0" hangingPunct="1">
              <a:spcBef>
                <a:spcPts val="533"/>
              </a:spcBef>
              <a:buNone/>
            </a:pPr>
            <a:endParaRPr lang="en-US" sz="2400" b="1" kern="1200" cap="all" spc="0" baseline="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3372071" y="3367247"/>
            <a:ext cx="5447863" cy="706821"/>
          </a:xfrm>
          <a:prstGeom prst="rect">
            <a:avLst/>
          </a:prstGeom>
          <a:noFill/>
          <a:ln w="98425" cmpd="thinThick">
            <a:noFill/>
            <a:miter lim="800000"/>
          </a:ln>
        </p:spPr>
        <p:txBody>
          <a:bodyPr vert="horz" lIns="91440" tIns="45720" rIns="91440" bIns="0" rtlCol="0" anchor="b" anchorCtr="0">
            <a:normAutofit/>
          </a:bodyPr>
          <a:lstStyle>
            <a:lvl1pPr>
              <a:defRPr kumimoji="0" lang="en-US" sz="24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s-ES"/>
              <a:t>Haga clic para modificar el estilo de título del patrón</a:t>
            </a:r>
            <a:endParaRPr lang="en-US" dirty="0"/>
          </a:p>
        </p:txBody>
      </p:sp>
      <p:sp>
        <p:nvSpPr>
          <p:cNvPr id="10" name="Subtitle 2"/>
          <p:cNvSpPr>
            <a:spLocks noGrp="1"/>
          </p:cNvSpPr>
          <p:nvPr>
            <p:ph type="subTitle" idx="1"/>
          </p:nvPr>
        </p:nvSpPr>
        <p:spPr bwMode="black">
          <a:xfrm>
            <a:off x="3358058" y="4084578"/>
            <a:ext cx="5475889" cy="397095"/>
          </a:xfrm>
        </p:spPr>
        <p:txBody>
          <a:bodyPr tIns="0" anchor="t" anchorCtr="0">
            <a:normAutofit/>
          </a:bodyPr>
          <a:lstStyle>
            <a:lvl1pPr marL="0" indent="0" algn="ctr">
              <a:buNone/>
              <a:defRPr kumimoji="0" lang="en-US" sz="2133"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endParaRPr lang="en-US" dirty="0"/>
          </a:p>
        </p:txBody>
      </p:sp>
      <p:sp>
        <p:nvSpPr>
          <p:cNvPr id="13" name="Date Placeholder 12"/>
          <p:cNvSpPr>
            <a:spLocks noGrp="1"/>
          </p:cNvSpPr>
          <p:nvPr>
            <p:ph type="dt" sz="half" idx="10"/>
          </p:nvPr>
        </p:nvSpPr>
        <p:spPr/>
        <p:txBody>
          <a:bodyPr/>
          <a:lstStyle/>
          <a:p>
            <a:fld id="{1D4AC435-37DA-42F1-A457-A45EF327F1C8}" type="datetimeFigureOut">
              <a:rPr lang="es-MX" smtClean="0"/>
              <a:t>17/09/2019</a:t>
            </a:fld>
            <a:endParaRPr lang="es-MX"/>
          </a:p>
        </p:txBody>
      </p:sp>
      <p:sp>
        <p:nvSpPr>
          <p:cNvPr id="14" name="Slide Number Placeholder 13"/>
          <p:cNvSpPr>
            <a:spLocks noGrp="1"/>
          </p:cNvSpPr>
          <p:nvPr>
            <p:ph type="sldNum" sz="quarter" idx="11"/>
          </p:nvPr>
        </p:nvSpPr>
        <p:spPr/>
        <p:txBody>
          <a:bodyPr/>
          <a:lstStyle/>
          <a:p>
            <a:fld id="{334852C6-5C82-46C8-A730-172F396DEB03}" type="slidenum">
              <a:rPr lang="es-MX" smtClean="0"/>
              <a:t>‹Nº›</a:t>
            </a:fld>
            <a:endParaRPr lang="es-MX"/>
          </a:p>
        </p:txBody>
      </p:sp>
      <p:sp>
        <p:nvSpPr>
          <p:cNvPr id="15" name="Footer Placeholder 14"/>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21361283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Date Placeholder 8"/>
          <p:cNvSpPr>
            <a:spLocks noGrp="1"/>
          </p:cNvSpPr>
          <p:nvPr>
            <p:ph type="dt" sz="half" idx="15"/>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6"/>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7"/>
          </p:nvPr>
        </p:nvSpPr>
        <p:spPr/>
        <p:txBody>
          <a:bodyPr/>
          <a:lstStyle/>
          <a:p>
            <a:endParaRPr lang="es-MX"/>
          </a:p>
        </p:txBody>
      </p:sp>
      <p:sp>
        <p:nvSpPr>
          <p:cNvPr id="16" name="Title 1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646533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vert="horz" lIns="91440" tIns="45720" rIns="91440" bIns="45720" rtlCol="0" anchor="ctr" anchorCtr="0">
            <a:normAutofit/>
          </a:bodyPr>
          <a:lstStyle>
            <a:lvl1pPr marL="0" indent="0" algn="ctr" defTabSz="1219170" rtl="0" eaLnBrk="1" latinLnBrk="0" hangingPunct="1">
              <a:spcBef>
                <a:spcPts val="533"/>
              </a:spcBef>
              <a:buNone/>
              <a:defRPr lang="en-US" sz="2400" b="1" kern="1200" cap="none" spc="267" baseline="0" smtClean="0">
                <a:solidFill>
                  <a:schemeClr val="tx1"/>
                </a:solidFill>
                <a:latin typeface="+mj-lt"/>
                <a:ea typeface="+mj-ea"/>
                <a:cs typeface="Tunga" pitchFamily="2"/>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vert="horz" lIns="91440" tIns="45720" rIns="91440" bIns="45720" rtlCol="0" anchor="ctr" anchorCtr="0">
            <a:normAutofit/>
          </a:bodyPr>
          <a:lstStyle>
            <a:lvl1pPr marL="0" indent="0" algn="ctr" defTabSz="1219170" rtl="0" eaLnBrk="1" latinLnBrk="0" hangingPunct="1">
              <a:spcBef>
                <a:spcPts val="533"/>
              </a:spcBef>
              <a:buNone/>
              <a:defRPr lang="en-US" sz="2400" b="1" i="0" kern="1200" cap="none" spc="267" baseline="0" dirty="0" smtClean="0">
                <a:solidFill>
                  <a:schemeClr val="tx1"/>
                </a:solidFill>
                <a:latin typeface="+mj-lt"/>
                <a:ea typeface="+mj-ea"/>
                <a:cs typeface="Tunga" pitchFamily="2"/>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marL="0" lvl="0" indent="0" algn="ctr" defTabSz="1219170" rtl="0" eaLnBrk="1" latinLnBrk="0" hangingPunct="1">
              <a:lnSpc>
                <a:spcPct val="110000"/>
              </a:lnSpc>
              <a:spcBef>
                <a:spcPts val="533"/>
              </a:spcBef>
              <a:spcAft>
                <a:spcPts val="0"/>
              </a:spcAft>
              <a:buClr>
                <a:schemeClr val="accent1"/>
              </a:buClr>
              <a:buFontTx/>
              <a:buNone/>
            </a:pPr>
            <a:r>
              <a:rPr lang="es-ES"/>
              <a:t>Haga clic para modificar el estilo de texto del patrón</a:t>
            </a:r>
          </a:p>
        </p:txBody>
      </p:sp>
      <p:sp>
        <p:nvSpPr>
          <p:cNvPr id="11" name="Date Placeholder 10"/>
          <p:cNvSpPr>
            <a:spLocks noGrp="1"/>
          </p:cNvSpPr>
          <p:nvPr>
            <p:ph type="dt" sz="half" idx="16"/>
          </p:nvPr>
        </p:nvSpPr>
        <p:spPr/>
        <p:txBody>
          <a:bodyPr/>
          <a:lstStyle/>
          <a:p>
            <a:fld id="{1D4AC435-37DA-42F1-A457-A45EF327F1C8}" type="datetimeFigureOut">
              <a:rPr lang="es-MX" smtClean="0"/>
              <a:t>17/09/2019</a:t>
            </a:fld>
            <a:endParaRPr lang="es-MX"/>
          </a:p>
        </p:txBody>
      </p:sp>
      <p:sp>
        <p:nvSpPr>
          <p:cNvPr id="12" name="Slide Number Placeholder 11"/>
          <p:cNvSpPr>
            <a:spLocks noGrp="1"/>
          </p:cNvSpPr>
          <p:nvPr>
            <p:ph type="sldNum" sz="quarter" idx="17"/>
          </p:nvPr>
        </p:nvSpPr>
        <p:spPr/>
        <p:txBody>
          <a:bodyPr/>
          <a:lstStyle/>
          <a:p>
            <a:fld id="{334852C6-5C82-46C8-A730-172F396DEB03}" type="slidenum">
              <a:rPr lang="es-MX" smtClean="0"/>
              <a:t>‹Nº›</a:t>
            </a:fld>
            <a:endParaRPr lang="es-MX"/>
          </a:p>
        </p:txBody>
      </p:sp>
      <p:sp>
        <p:nvSpPr>
          <p:cNvPr id="13" name="Footer Placeholder 12"/>
          <p:cNvSpPr>
            <a:spLocks noGrp="1"/>
          </p:cNvSpPr>
          <p:nvPr>
            <p:ph type="ftr" sz="quarter" idx="18"/>
          </p:nvPr>
        </p:nvSpPr>
        <p:spPr/>
        <p:txBody>
          <a:bodyPr/>
          <a:lstStyle/>
          <a:p>
            <a:endParaRPr lang="es-MX"/>
          </a:p>
        </p:txBody>
      </p:sp>
      <p:sp>
        <p:nvSpPr>
          <p:cNvPr id="18" name="Title 17"/>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52254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s-ES"/>
              <a:t>Haga clic para modificar el estilo de título del patrón</a:t>
            </a:r>
            <a:endParaRPr lang="en-US"/>
          </a:p>
        </p:txBody>
      </p:sp>
      <p:sp>
        <p:nvSpPr>
          <p:cNvPr id="15" name="Date Placeholder 14"/>
          <p:cNvSpPr>
            <a:spLocks noGrp="1"/>
          </p:cNvSpPr>
          <p:nvPr>
            <p:ph type="dt" sz="half" idx="10"/>
          </p:nvPr>
        </p:nvSpPr>
        <p:spPr/>
        <p:txBody>
          <a:bodyPr/>
          <a:lstStyle/>
          <a:p>
            <a:fld id="{1D4AC435-37DA-42F1-A457-A45EF327F1C8}" type="datetimeFigureOut">
              <a:rPr lang="es-MX" smtClean="0"/>
              <a:t>17/09/2019</a:t>
            </a:fld>
            <a:endParaRPr lang="es-MX"/>
          </a:p>
        </p:txBody>
      </p:sp>
      <p:sp>
        <p:nvSpPr>
          <p:cNvPr id="16" name="Slide Number Placeholder 15"/>
          <p:cNvSpPr>
            <a:spLocks noGrp="1"/>
          </p:cNvSpPr>
          <p:nvPr>
            <p:ph type="sldNum" sz="quarter" idx="11"/>
          </p:nvPr>
        </p:nvSpPr>
        <p:spPr/>
        <p:txBody>
          <a:bodyPr/>
          <a:lstStyle/>
          <a:p>
            <a:fld id="{334852C6-5C82-46C8-A730-172F396DEB03}" type="slidenum">
              <a:rPr lang="es-MX" smtClean="0"/>
              <a:t>‹Nº›</a:t>
            </a:fld>
            <a:endParaRPr lang="es-MX"/>
          </a:p>
        </p:txBody>
      </p:sp>
      <p:sp>
        <p:nvSpPr>
          <p:cNvPr id="17" name="Footer Placeholder 16"/>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4207966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4AC435-37DA-42F1-A457-A45EF327F1C8}" type="datetimeFigureOut">
              <a:rPr lang="es-MX" smtClean="0"/>
              <a:t>17/09/2019</a:t>
            </a:fld>
            <a:endParaRPr lang="es-MX"/>
          </a:p>
        </p:txBody>
      </p:sp>
      <p:sp>
        <p:nvSpPr>
          <p:cNvPr id="8" name="Slide Number Placeholder 7"/>
          <p:cNvSpPr>
            <a:spLocks noGrp="1"/>
          </p:cNvSpPr>
          <p:nvPr>
            <p:ph type="sldNum" sz="quarter" idx="11"/>
          </p:nvPr>
        </p:nvSpPr>
        <p:spPr/>
        <p:txBody>
          <a:bodyPr/>
          <a:lstStyle/>
          <a:p>
            <a:fld id="{334852C6-5C82-46C8-A730-172F396DEB03}"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931541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5"/>
            <a:ext cx="8229600" cy="35109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3"/>
          <p:cNvSpPr>
            <a:spLocks noGrp="1"/>
          </p:cNvSpPr>
          <p:nvPr>
            <p:ph type="body" sz="half" idx="2"/>
          </p:nvPr>
        </p:nvSpPr>
        <p:spPr>
          <a:xfrm>
            <a:off x="2316480" y="5513832"/>
            <a:ext cx="7559040" cy="548640"/>
          </a:xfrm>
        </p:spPr>
        <p:txBody>
          <a:bodyPr vert="horz" lIns="91440" tIns="0" rIns="91440" bIns="45720" rtlCol="0" anchor="ctr">
            <a:normAutofit/>
          </a:bodyPr>
          <a:lstStyle>
            <a:lvl1pPr marL="0" indent="0" algn="ctr" defTabSz="1219170" rtl="0" eaLnBrk="1" latinLnBrk="0" hangingPunct="1">
              <a:lnSpc>
                <a:spcPct val="100000"/>
              </a:lnSpc>
              <a:spcBef>
                <a:spcPts val="0"/>
              </a:spcBef>
              <a:buClr>
                <a:schemeClr val="accent1"/>
              </a:buClr>
              <a:buFont typeface="Arial" pitchFamily="34" charset="0"/>
              <a:buNone/>
              <a:defRPr lang="en-US" sz="1867" b="0" i="0" kern="1200" cap="none" spc="0" baseline="0" smtClean="0">
                <a:solidFill>
                  <a:schemeClr val="tx1"/>
                </a:solidFill>
                <a:latin typeface="+mn-lt"/>
                <a:ea typeface="+mn-ea"/>
                <a:cs typeface="Tahoma" pitchFamily="34" charset="0"/>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13" name="Title 12"/>
          <p:cNvSpPr>
            <a:spLocks noGrp="1"/>
          </p:cNvSpPr>
          <p:nvPr>
            <p:ph type="title"/>
          </p:nvPr>
        </p:nvSpPr>
        <p:spPr/>
        <p:txBody>
          <a:bodyPr/>
          <a:lstStyle/>
          <a:p>
            <a:r>
              <a:rPr lang="es-ES"/>
              <a:t>Haga clic para modificar el estilo de título del patrón</a:t>
            </a:r>
            <a:endParaRPr lang="en-US"/>
          </a:p>
        </p:txBody>
      </p:sp>
      <p:sp>
        <p:nvSpPr>
          <p:cNvPr id="16" name="Date Placeholder 15"/>
          <p:cNvSpPr>
            <a:spLocks noGrp="1"/>
          </p:cNvSpPr>
          <p:nvPr>
            <p:ph type="dt" sz="half" idx="15"/>
          </p:nvPr>
        </p:nvSpPr>
        <p:spPr/>
        <p:txBody>
          <a:bodyPr/>
          <a:lstStyle/>
          <a:p>
            <a:fld id="{1D4AC435-37DA-42F1-A457-A45EF327F1C8}" type="datetimeFigureOut">
              <a:rPr lang="es-MX" smtClean="0"/>
              <a:t>17/09/2019</a:t>
            </a:fld>
            <a:endParaRPr lang="es-MX"/>
          </a:p>
        </p:txBody>
      </p:sp>
      <p:sp>
        <p:nvSpPr>
          <p:cNvPr id="19" name="Slide Number Placeholder 18"/>
          <p:cNvSpPr>
            <a:spLocks noGrp="1"/>
          </p:cNvSpPr>
          <p:nvPr>
            <p:ph type="sldNum" sz="quarter" idx="16"/>
          </p:nvPr>
        </p:nvSpPr>
        <p:spPr/>
        <p:txBody>
          <a:bodyPr/>
          <a:lstStyle/>
          <a:p>
            <a:fld id="{334852C6-5C82-46C8-A730-172F396DEB03}" type="slidenum">
              <a:rPr lang="es-MX" smtClean="0"/>
              <a:t>‹Nº›</a:t>
            </a:fld>
            <a:endParaRPr lang="es-MX"/>
          </a:p>
        </p:txBody>
      </p:sp>
      <p:sp>
        <p:nvSpPr>
          <p:cNvPr id="23" name="Footer Placeholder 22"/>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3967226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1"/>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1219170" rtl="0" eaLnBrk="1" latinLnBrk="0" hangingPunct="1">
              <a:spcBef>
                <a:spcPts val="533"/>
              </a:spcBef>
              <a:buNone/>
              <a:defRPr lang="en-US" sz="2400" b="0" kern="1200" cap="none" spc="0" baseline="0" dirty="0">
                <a:solidFill>
                  <a:schemeClr val="bg1"/>
                </a:solidFill>
                <a:latin typeface="+mj-lt"/>
                <a:ea typeface="+mj-ea"/>
                <a:cs typeface="Tunga" pitchFamily="2"/>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a:t>Haga clic en el icono para agregar una imagen</a:t>
            </a:r>
            <a:endParaRPr lang="en-US" dirty="0"/>
          </a:p>
        </p:txBody>
      </p:sp>
      <p:sp>
        <p:nvSpPr>
          <p:cNvPr id="25" name="Text Placeholder 24"/>
          <p:cNvSpPr>
            <a:spLocks noGrp="1"/>
          </p:cNvSpPr>
          <p:nvPr>
            <p:ph type="body" sz="quarter" idx="13"/>
          </p:nvPr>
        </p:nvSpPr>
        <p:spPr>
          <a:xfrm>
            <a:off x="2316480" y="5516880"/>
            <a:ext cx="7559040" cy="548640"/>
          </a:xfrm>
        </p:spPr>
        <p:txBody>
          <a:bodyPr vert="horz" lIns="91440" tIns="0" rIns="91440" bIns="0" rtlCol="0" anchor="ctr" anchorCtr="0">
            <a:normAutofit/>
          </a:bodyPr>
          <a:lstStyle>
            <a:lvl1pPr marL="0" indent="0">
              <a:spcBef>
                <a:spcPts val="0"/>
              </a:spcBef>
              <a:buNone/>
              <a:defRPr lang="en-US" sz="1867" b="0" i="0" kern="1200" cap="none" spc="40" baseline="0" smtClean="0">
                <a:solidFill>
                  <a:schemeClr val="tx2"/>
                </a:solidFill>
                <a:latin typeface="+mn-lt"/>
                <a:ea typeface="+mn-ea"/>
                <a:cs typeface="Tahoma" pitchFamily="34" charset="0"/>
              </a:defRPr>
            </a:lvl1pPr>
            <a:lvl2pPr marL="228594" indent="2117">
              <a:buNone/>
              <a:defRPr>
                <a:solidFill>
                  <a:schemeClr val="bg2"/>
                </a:solidFill>
              </a:defRPr>
            </a:lvl2pPr>
            <a:lvl3pPr marL="459306" indent="8466">
              <a:buNone/>
              <a:defRPr>
                <a:solidFill>
                  <a:schemeClr val="bg2"/>
                </a:solidFill>
              </a:defRPr>
            </a:lvl3pPr>
            <a:lvl4pPr marL="687900" indent="4233">
              <a:buNone/>
              <a:defRPr>
                <a:solidFill>
                  <a:schemeClr val="bg2"/>
                </a:solidFill>
              </a:defRPr>
            </a:lvl4pPr>
            <a:lvl5pPr marL="918610" indent="-2117">
              <a:buNone/>
              <a:defRPr>
                <a:solidFill>
                  <a:schemeClr val="bg2"/>
                </a:solidFill>
              </a:defRPr>
            </a:lvl5pPr>
          </a:lstStyle>
          <a:p>
            <a:pPr marL="0" lvl="0" indent="0" algn="ctr" defTabSz="1219170" rtl="0" eaLnBrk="1" latinLnBrk="0" hangingPunct="1">
              <a:spcBef>
                <a:spcPts val="800"/>
              </a:spcBef>
              <a:spcAft>
                <a:spcPts val="0"/>
              </a:spcAft>
              <a:buClr>
                <a:schemeClr val="accent1"/>
              </a:buClr>
              <a:buFont typeface="Arial" pitchFamily="34" charset="0"/>
              <a:buNone/>
            </a:pPr>
            <a:r>
              <a:rPr lang="es-ES"/>
              <a:t>Haga clic para modificar el estilo de texto del patrón</a:t>
            </a:r>
          </a:p>
        </p:txBody>
      </p:sp>
      <p:sp>
        <p:nvSpPr>
          <p:cNvPr id="12" name="Title 11"/>
          <p:cNvSpPr>
            <a:spLocks noGrp="1"/>
          </p:cNvSpPr>
          <p:nvPr>
            <p:ph type="title"/>
          </p:nvPr>
        </p:nvSpPr>
        <p:spPr>
          <a:xfrm>
            <a:off x="3352800" y="975360"/>
            <a:ext cx="5486400" cy="701040"/>
          </a:xfrm>
        </p:spPr>
        <p:txBody>
          <a:bodyPr/>
          <a:lstStyle/>
          <a:p>
            <a:r>
              <a:rPr lang="es-ES"/>
              <a:t>Haga clic para modificar el estilo de título del patrón</a:t>
            </a:r>
            <a:endParaRPr lang="en-US"/>
          </a:p>
        </p:txBody>
      </p:sp>
      <p:sp>
        <p:nvSpPr>
          <p:cNvPr id="13" name="Date Placeholder 12"/>
          <p:cNvSpPr>
            <a:spLocks noGrp="1"/>
          </p:cNvSpPr>
          <p:nvPr>
            <p:ph type="dt" sz="half" idx="14"/>
          </p:nvPr>
        </p:nvSpPr>
        <p:spPr>
          <a:xfrm>
            <a:off x="3975100" y="273181"/>
            <a:ext cx="4241800" cy="292100"/>
          </a:xfrm>
        </p:spPr>
        <p:txBody>
          <a:bodyPr/>
          <a:lstStyle/>
          <a:p>
            <a:fld id="{1D4AC435-37DA-42F1-A457-A45EF327F1C8}" type="datetimeFigureOut">
              <a:rPr lang="es-MX" smtClean="0"/>
              <a:t>17/09/2019</a:t>
            </a:fld>
            <a:endParaRPr lang="es-MX"/>
          </a:p>
        </p:txBody>
      </p:sp>
      <p:sp>
        <p:nvSpPr>
          <p:cNvPr id="14" name="Slide Number Placeholder 13"/>
          <p:cNvSpPr>
            <a:spLocks noGrp="1"/>
          </p:cNvSpPr>
          <p:nvPr>
            <p:ph type="sldNum" sz="quarter" idx="15"/>
          </p:nvPr>
        </p:nvSpPr>
        <p:spPr>
          <a:xfrm>
            <a:off x="5384800" y="6172200"/>
            <a:ext cx="1422400" cy="304800"/>
          </a:xfrm>
        </p:spPr>
        <p:txBody>
          <a:bodyPr/>
          <a:lstStyle/>
          <a:p>
            <a:fld id="{334852C6-5C82-46C8-A730-172F396DEB03}" type="slidenum">
              <a:rPr lang="es-MX" smtClean="0"/>
              <a:t>‹Nº›</a:t>
            </a:fld>
            <a:endParaRPr lang="es-MX"/>
          </a:p>
        </p:txBody>
      </p:sp>
      <p:sp>
        <p:nvSpPr>
          <p:cNvPr id="15" name="Footer Placeholder 14"/>
          <p:cNvSpPr>
            <a:spLocks noGrp="1"/>
          </p:cNvSpPr>
          <p:nvPr>
            <p:ph type="ftr" sz="quarter" idx="16"/>
          </p:nvPr>
        </p:nvSpPr>
        <p:spPr>
          <a:xfrm>
            <a:off x="1930400" y="6486526"/>
            <a:ext cx="8331200" cy="292100"/>
          </a:xfrm>
        </p:spPr>
        <p:txBody>
          <a:bodyPr/>
          <a:lstStyle/>
          <a:p>
            <a:endParaRPr lang="es-MX"/>
          </a:p>
        </p:txBody>
      </p:sp>
    </p:spTree>
    <p:extLst>
      <p:ext uri="{BB962C8B-B14F-4D97-AF65-F5344CB8AC3E}">
        <p14:creationId xmlns:p14="http://schemas.microsoft.com/office/powerpoint/2010/main" val="400417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12192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2"/>
          <p:cNvSpPr>
            <a:spLocks noGrp="1"/>
          </p:cNvSpPr>
          <p:nvPr>
            <p:ph type="body" idx="1"/>
          </p:nvPr>
        </p:nvSpPr>
        <p:spPr>
          <a:xfrm>
            <a:off x="609600" y="2019302"/>
            <a:ext cx="10972800" cy="411734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975100" y="273181"/>
            <a:ext cx="4241800" cy="292100"/>
          </a:xfrm>
          <a:prstGeom prst="rect">
            <a:avLst/>
          </a:prstGeom>
        </p:spPr>
        <p:txBody>
          <a:bodyPr vert="horz" lIns="91440" tIns="45720" rIns="91440" bIns="45720" rtlCol="0" anchor="ctr">
            <a:noAutofit/>
          </a:bodyPr>
          <a:lstStyle>
            <a:lvl1pPr algn="ctr">
              <a:defRPr sz="1600" b="0" cap="all" spc="400" baseline="0">
                <a:solidFill>
                  <a:schemeClr val="tx1"/>
                </a:solidFill>
              </a:defRPr>
            </a:lvl1pPr>
          </a:lstStyle>
          <a:p>
            <a:fld id="{1D4AC435-37DA-42F1-A457-A45EF327F1C8}" type="datetimeFigureOut">
              <a:rPr lang="es-MX" smtClean="0"/>
              <a:t>17/09/2019</a:t>
            </a:fld>
            <a:endParaRPr lang="es-MX"/>
          </a:p>
        </p:txBody>
      </p:sp>
      <p:sp>
        <p:nvSpPr>
          <p:cNvPr id="5" name="Footer Placeholder 4"/>
          <p:cNvSpPr>
            <a:spLocks noGrp="1"/>
          </p:cNvSpPr>
          <p:nvPr>
            <p:ph type="ftr" sz="quarter" idx="3"/>
          </p:nvPr>
        </p:nvSpPr>
        <p:spPr>
          <a:xfrm>
            <a:off x="1930400" y="6486526"/>
            <a:ext cx="8331200" cy="292100"/>
          </a:xfrm>
          <a:prstGeom prst="rect">
            <a:avLst/>
          </a:prstGeom>
        </p:spPr>
        <p:txBody>
          <a:bodyPr vert="horz" lIns="91440" tIns="45720" rIns="91440" bIns="45720" rtlCol="0" anchor="ctr">
            <a:normAutofit/>
          </a:bodyPr>
          <a:lstStyle>
            <a:lvl1pPr algn="ctr">
              <a:defRPr sz="1467" b="0" cap="all" spc="400" baseline="0">
                <a:solidFill>
                  <a:schemeClr val="tx1"/>
                </a:solidFill>
              </a:defRPr>
            </a:lvl1pPr>
          </a:lstStyle>
          <a:p>
            <a:endParaRPr lang="es-MX"/>
          </a:p>
        </p:txBody>
      </p:sp>
      <p:sp>
        <p:nvSpPr>
          <p:cNvPr id="6" name="Slide Number Placeholder 5"/>
          <p:cNvSpPr>
            <a:spLocks noGrp="1"/>
          </p:cNvSpPr>
          <p:nvPr>
            <p:ph type="sldNum" sz="quarter" idx="4"/>
          </p:nvPr>
        </p:nvSpPr>
        <p:spPr>
          <a:xfrm>
            <a:off x="5384800" y="6172200"/>
            <a:ext cx="1422400" cy="304800"/>
          </a:xfrm>
          <a:prstGeom prst="rect">
            <a:avLst/>
          </a:prstGeom>
          <a:ln>
            <a:noFill/>
          </a:ln>
        </p:spPr>
        <p:txBody>
          <a:bodyPr vert="horz" lIns="0" tIns="0" rIns="0" bIns="0" rtlCol="0" anchor="ctr">
            <a:normAutofit/>
          </a:bodyPr>
          <a:lstStyle>
            <a:lvl1pPr algn="ctr">
              <a:defRPr sz="1600" b="1">
                <a:solidFill>
                  <a:schemeClr val="tx1"/>
                </a:solidFill>
              </a:defRPr>
            </a:lvl1pPr>
          </a:lstStyle>
          <a:p>
            <a:fld id="{334852C6-5C82-46C8-A730-172F396DEB03}" type="slidenum">
              <a:rPr lang="es-MX" smtClean="0"/>
              <a:t>‹Nº›</a:t>
            </a:fld>
            <a:endParaRPr lang="es-MX"/>
          </a:p>
        </p:txBody>
      </p:sp>
      <p:cxnSp>
        <p:nvCxnSpPr>
          <p:cNvPr id="10" name="Straight Connector 9"/>
          <p:cNvCxnSpPr/>
          <p:nvPr/>
        </p:nvCxnSpPr>
        <p:spPr>
          <a:xfrm>
            <a:off x="0" y="1331437"/>
            <a:ext cx="12192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3352800" y="975360"/>
            <a:ext cx="54864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s-ES"/>
              <a:t>Haga clic para modificar el estilo de título del patrón</a:t>
            </a:r>
            <a:endParaRPr lang="en-US" dirty="0"/>
          </a:p>
        </p:txBody>
      </p:sp>
    </p:spTree>
    <p:extLst>
      <p:ext uri="{BB962C8B-B14F-4D97-AF65-F5344CB8AC3E}">
        <p14:creationId xmlns:p14="http://schemas.microsoft.com/office/powerpoint/2010/main" val="163724009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219170" rtl="0" eaLnBrk="1" latinLnBrk="0" hangingPunct="1">
        <a:spcBef>
          <a:spcPts val="533"/>
        </a:spcBef>
        <a:buNone/>
        <a:defRPr sz="24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1219170" rtl="0" eaLnBrk="1" latinLnBrk="0" hangingPunct="1">
        <a:lnSpc>
          <a:spcPct val="100000"/>
        </a:lnSpc>
        <a:spcBef>
          <a:spcPts val="800"/>
        </a:spcBef>
        <a:spcAft>
          <a:spcPts val="0"/>
        </a:spcAft>
        <a:buClr>
          <a:schemeClr val="accent1"/>
        </a:buClr>
        <a:buFontTx/>
        <a:buNone/>
        <a:defRPr sz="2667" b="0" i="0" kern="1200" cap="none" spc="40" baseline="0">
          <a:solidFill>
            <a:schemeClr val="tx1"/>
          </a:solidFill>
          <a:latin typeface="+mn-lt"/>
          <a:ea typeface="+mn-ea"/>
          <a:cs typeface="Tahoma" pitchFamily="34" charset="0"/>
        </a:defRPr>
      </a:lvl1pPr>
      <a:lvl2pPr marL="0" indent="0" algn="ctr" defTabSz="1219170" rtl="0" eaLnBrk="1" latinLnBrk="0" hangingPunct="1">
        <a:lnSpc>
          <a:spcPct val="100000"/>
        </a:lnSpc>
        <a:spcBef>
          <a:spcPts val="1600"/>
        </a:spcBef>
        <a:buClr>
          <a:schemeClr val="accent1"/>
        </a:buClr>
        <a:buFontTx/>
        <a:buNone/>
        <a:defRPr sz="2400" kern="1200">
          <a:solidFill>
            <a:schemeClr val="tx2"/>
          </a:solidFill>
          <a:latin typeface="+mn-lt"/>
          <a:ea typeface="+mn-ea"/>
          <a:cs typeface="Tahoma" pitchFamily="34" charset="0"/>
        </a:defRPr>
      </a:lvl2pPr>
      <a:lvl3pPr marL="0" indent="0" algn="ctr" defTabSz="1219170" rtl="0" eaLnBrk="1" latinLnBrk="0" hangingPunct="1">
        <a:lnSpc>
          <a:spcPct val="100000"/>
        </a:lnSpc>
        <a:spcBef>
          <a:spcPts val="1600"/>
        </a:spcBef>
        <a:buClr>
          <a:schemeClr val="accent1"/>
        </a:buClr>
        <a:buFontTx/>
        <a:buNone/>
        <a:defRPr sz="2133" kern="1200">
          <a:solidFill>
            <a:schemeClr val="tx1"/>
          </a:solidFill>
          <a:latin typeface="+mn-lt"/>
          <a:ea typeface="+mn-ea"/>
          <a:cs typeface="Tahoma" pitchFamily="34" charset="0"/>
        </a:defRPr>
      </a:lvl3pPr>
      <a:lvl4pPr marL="0" indent="0" algn="ctr" defTabSz="1219170" rtl="0" eaLnBrk="1" latinLnBrk="0" hangingPunct="1">
        <a:lnSpc>
          <a:spcPct val="100000"/>
        </a:lnSpc>
        <a:spcBef>
          <a:spcPts val="1600"/>
        </a:spcBef>
        <a:buClr>
          <a:schemeClr val="accent1"/>
        </a:buClr>
        <a:buFontTx/>
        <a:buNone/>
        <a:defRPr sz="1867" kern="1200">
          <a:solidFill>
            <a:schemeClr val="tx2"/>
          </a:solidFill>
          <a:latin typeface="+mn-lt"/>
          <a:ea typeface="+mn-ea"/>
          <a:cs typeface="Tahoma" pitchFamily="34" charset="0"/>
        </a:defRPr>
      </a:lvl4pPr>
      <a:lvl5pPr marL="0" indent="0" algn="ctr" defTabSz="1219170" rtl="0" eaLnBrk="1" latinLnBrk="0" hangingPunct="1">
        <a:lnSpc>
          <a:spcPct val="100000"/>
        </a:lnSpc>
        <a:spcBef>
          <a:spcPts val="1600"/>
        </a:spcBef>
        <a:buClr>
          <a:schemeClr val="accent1"/>
        </a:buClr>
        <a:buFontTx/>
        <a:buNone/>
        <a:defRPr sz="1867" kern="1200" baseline="0">
          <a:solidFill>
            <a:schemeClr val="tx1"/>
          </a:solidFill>
          <a:latin typeface="+mn-lt"/>
          <a:ea typeface="+mn-ea"/>
          <a:cs typeface="Tahoma" pitchFamily="34" charset="0"/>
        </a:defRPr>
      </a:lvl5pPr>
      <a:lvl6pPr marL="0" indent="0" algn="ctr" defTabSz="1219170" rtl="0" eaLnBrk="1" latinLnBrk="0" hangingPunct="1">
        <a:lnSpc>
          <a:spcPct val="100000"/>
        </a:lnSpc>
        <a:spcBef>
          <a:spcPts val="1600"/>
        </a:spcBef>
        <a:buFont typeface="Arial" pitchFamily="34" charset="0"/>
        <a:buNone/>
        <a:defRPr sz="1867" kern="1200">
          <a:solidFill>
            <a:schemeClr val="tx2"/>
          </a:solidFill>
          <a:latin typeface="+mn-lt"/>
          <a:ea typeface="+mn-ea"/>
          <a:cs typeface="+mn-cs"/>
        </a:defRPr>
      </a:lvl6pPr>
      <a:lvl7pPr marL="0" indent="0" algn="ctr" defTabSz="1219170" rtl="0" eaLnBrk="1" latinLnBrk="0" hangingPunct="1">
        <a:lnSpc>
          <a:spcPct val="100000"/>
        </a:lnSpc>
        <a:spcBef>
          <a:spcPts val="1600"/>
        </a:spcBef>
        <a:buFont typeface="Arial" pitchFamily="34" charset="0"/>
        <a:buNone/>
        <a:defRPr sz="1867" kern="1200">
          <a:solidFill>
            <a:schemeClr val="tx1"/>
          </a:solidFill>
          <a:latin typeface="+mn-lt"/>
          <a:ea typeface="+mn-ea"/>
          <a:cs typeface="+mn-cs"/>
        </a:defRPr>
      </a:lvl7pPr>
      <a:lvl8pPr marL="0" indent="0" algn="ctr" defTabSz="1219170" rtl="0" eaLnBrk="1" latinLnBrk="0" hangingPunct="1">
        <a:lnSpc>
          <a:spcPct val="100000"/>
        </a:lnSpc>
        <a:spcBef>
          <a:spcPts val="1600"/>
        </a:spcBef>
        <a:buFont typeface="Arial" pitchFamily="34" charset="0"/>
        <a:buNone/>
        <a:defRPr sz="1867" kern="1200">
          <a:solidFill>
            <a:schemeClr val="tx2"/>
          </a:solidFill>
          <a:latin typeface="+mn-lt"/>
          <a:ea typeface="+mn-ea"/>
          <a:cs typeface="+mn-cs"/>
        </a:defRPr>
      </a:lvl8pPr>
      <a:lvl9pPr marL="0" indent="0" algn="ctr" defTabSz="1219170" rtl="0" eaLnBrk="1" latinLnBrk="0" hangingPunct="1">
        <a:lnSpc>
          <a:spcPct val="100000"/>
        </a:lnSpc>
        <a:spcBef>
          <a:spcPts val="1600"/>
        </a:spcBef>
        <a:buFont typeface="Arial" pitchFamily="34" charset="0"/>
        <a:buNone/>
        <a:defRPr sz="18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4" name="1 Título"/>
          <p:cNvSpPr txBox="1">
            <a:spLocks/>
          </p:cNvSpPr>
          <p:nvPr/>
        </p:nvSpPr>
        <p:spPr>
          <a:xfrm>
            <a:off x="527381" y="88032"/>
            <a:ext cx="11662843" cy="1612776"/>
          </a:xfrm>
          <a:prstGeom prst="rect">
            <a:avLst/>
          </a:prstGeom>
        </p:spPr>
        <p:txBody>
          <a:bodyPr vert="horz" anchor="b">
            <a:normAutofit/>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pPr defTabSz="1219170"/>
            <a:r>
              <a:rPr lang="es-ES" sz="4267" dirty="0">
                <a:solidFill>
                  <a:srgbClr val="D0CCB9">
                    <a:lumMod val="50000"/>
                  </a:srgbClr>
                </a:solidFill>
                <a:latin typeface="Garamond"/>
              </a:rPr>
              <a:t>Universidad autónoma del </a:t>
            </a:r>
          </a:p>
          <a:p>
            <a:pPr defTabSz="1219170"/>
            <a:r>
              <a:rPr lang="es-ES" sz="4267" dirty="0">
                <a:solidFill>
                  <a:srgbClr val="D0CCB9">
                    <a:lumMod val="50000"/>
                  </a:srgbClr>
                </a:solidFill>
                <a:latin typeface="Garamond"/>
              </a:rPr>
              <a:t>estado de México </a:t>
            </a:r>
          </a:p>
        </p:txBody>
      </p:sp>
      <p:sp>
        <p:nvSpPr>
          <p:cNvPr id="5" name="2 Subtítulo"/>
          <p:cNvSpPr txBox="1">
            <a:spLocks/>
          </p:cNvSpPr>
          <p:nvPr/>
        </p:nvSpPr>
        <p:spPr>
          <a:xfrm>
            <a:off x="299766" y="5987425"/>
            <a:ext cx="11816063" cy="685800"/>
          </a:xfrm>
          <a:prstGeom prst="rect">
            <a:avLst/>
          </a:prstGeom>
        </p:spPr>
        <p:txBody>
          <a:bodyPr vert="horz" lIns="121920" tIns="60960" rIns="121920" bIns="6096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pPr defTabSz="1219170">
              <a:buClr>
                <a:srgbClr val="D0CCB9"/>
              </a:buClr>
            </a:pPr>
            <a:r>
              <a:rPr lang="es-ES" sz="3733" b="1" i="1" spc="107" dirty="0">
                <a:solidFill>
                  <a:srgbClr val="663300"/>
                </a:solidFill>
                <a:latin typeface="Garamond"/>
              </a:rPr>
              <a:t>AUTOR: ADRIANA MERCEDES RUIZ REYNOSO </a:t>
            </a:r>
          </a:p>
        </p:txBody>
      </p:sp>
      <p:sp>
        <p:nvSpPr>
          <p:cNvPr id="6" name="1 Título"/>
          <p:cNvSpPr txBox="1">
            <a:spLocks/>
          </p:cNvSpPr>
          <p:nvPr/>
        </p:nvSpPr>
        <p:spPr>
          <a:xfrm>
            <a:off x="1613348" y="4477519"/>
            <a:ext cx="9188896" cy="1512168"/>
          </a:xfrm>
          <a:prstGeom prst="rect">
            <a:avLst/>
          </a:prstGeom>
        </p:spPr>
        <p:txBody>
          <a:bodyPr vert="horz" anchor="b">
            <a:noAutofit/>
          </a:bodyPr>
          <a:lstStyle/>
          <a:p>
            <a:pPr algn="ctr" defTabSz="1219170">
              <a:spcBef>
                <a:spcPct val="0"/>
              </a:spcBef>
              <a:defRPr/>
            </a:pPr>
            <a:r>
              <a:rPr lang="es-ES" sz="3733" b="1" cap="all" dirty="0">
                <a:solidFill>
                  <a:srgbClr val="D0CCB9">
                    <a:lumMod val="50000"/>
                  </a:srgbClr>
                </a:solidFill>
                <a:latin typeface="Garamond"/>
              </a:rPr>
              <a:t>Administración de las Pymes</a:t>
            </a:r>
          </a:p>
          <a:p>
            <a:pPr algn="ctr" defTabSz="1219170">
              <a:spcBef>
                <a:spcPct val="0"/>
              </a:spcBef>
              <a:defRPr/>
            </a:pPr>
            <a:r>
              <a:rPr lang="es-ES" sz="3200" b="1" cap="all" dirty="0">
                <a:solidFill>
                  <a:srgbClr val="D0CCB9">
                    <a:lumMod val="50000"/>
                  </a:srgbClr>
                </a:solidFill>
                <a:latin typeface="Garamond"/>
              </a:rPr>
              <a:t>GRUPO: </a:t>
            </a:r>
            <a:r>
              <a:rPr lang="es-ES" sz="3200" b="1" cap="all" dirty="0" smtClean="0">
                <a:solidFill>
                  <a:srgbClr val="D0CCB9">
                    <a:lumMod val="50000"/>
                  </a:srgbClr>
                </a:solidFill>
                <a:latin typeface="Garamond"/>
              </a:rPr>
              <a:t>c-43</a:t>
            </a:r>
            <a:endParaRPr lang="es-ES" sz="3200" b="1" cap="all" dirty="0">
              <a:solidFill>
                <a:srgbClr val="D0CCB9">
                  <a:lumMod val="50000"/>
                </a:srgbClr>
              </a:solidFill>
              <a:latin typeface="Garamond"/>
            </a:endParaRPr>
          </a:p>
          <a:p>
            <a:pPr algn="ctr" defTabSz="1219170">
              <a:spcBef>
                <a:spcPct val="0"/>
              </a:spcBef>
              <a:defRPr/>
            </a:pPr>
            <a:r>
              <a:rPr lang="es-ES" sz="3733" b="1" cap="all" dirty="0">
                <a:solidFill>
                  <a:srgbClr val="D0CCB9">
                    <a:lumMod val="50000"/>
                  </a:srgbClr>
                </a:solidFill>
                <a:latin typeface="Garamond"/>
              </a:rPr>
              <a:t>Fecha</a:t>
            </a:r>
            <a:r>
              <a:rPr lang="es-ES" sz="3733" b="1" cap="all">
                <a:solidFill>
                  <a:srgbClr val="D0CCB9">
                    <a:lumMod val="50000"/>
                  </a:srgbClr>
                </a:solidFill>
                <a:latin typeface="Garamond"/>
              </a:rPr>
              <a:t>:  </a:t>
            </a:r>
            <a:r>
              <a:rPr lang="es-ES" sz="3733" b="1" cap="all" smtClean="0">
                <a:solidFill>
                  <a:srgbClr val="D0CCB9">
                    <a:lumMod val="50000"/>
                  </a:srgbClr>
                </a:solidFill>
                <a:latin typeface="Garamond"/>
              </a:rPr>
              <a:t>2019A</a:t>
            </a:r>
            <a:endParaRPr lang="es-ES" sz="3733" b="1" cap="all" dirty="0">
              <a:solidFill>
                <a:srgbClr val="D0CCB9">
                  <a:lumMod val="50000"/>
                </a:srgbClr>
              </a:solidFill>
              <a:latin typeface="Garamond"/>
            </a:endParaRPr>
          </a:p>
        </p:txBody>
      </p:sp>
      <p:sp>
        <p:nvSpPr>
          <p:cNvPr id="8" name="1 Título"/>
          <p:cNvSpPr txBox="1">
            <a:spLocks/>
          </p:cNvSpPr>
          <p:nvPr/>
        </p:nvSpPr>
        <p:spPr>
          <a:xfrm>
            <a:off x="1949962" y="1594899"/>
            <a:ext cx="8964488" cy="964704"/>
          </a:xfrm>
          <a:prstGeom prst="rect">
            <a:avLst/>
          </a:prstGeom>
        </p:spPr>
        <p:txBody>
          <a:bodyPr vert="horz" anchor="b">
            <a:normAutofit fontScale="92500" lnSpcReduction="10000"/>
          </a:bodyPr>
          <a:lstStyle/>
          <a:p>
            <a:pPr algn="ctr" defTabSz="1219170">
              <a:spcBef>
                <a:spcPct val="0"/>
              </a:spcBef>
              <a:defRPr/>
            </a:pPr>
            <a:r>
              <a:rPr lang="es-ES" sz="3200" b="1" cap="all" dirty="0">
                <a:solidFill>
                  <a:srgbClr val="D0CCB9">
                    <a:lumMod val="50000"/>
                  </a:srgbClr>
                </a:solidFill>
                <a:latin typeface="Garamond"/>
              </a:rPr>
              <a:t>Centro universitario </a:t>
            </a:r>
            <a:r>
              <a:rPr lang="es-ES" sz="3200" b="1" cap="all" dirty="0" err="1">
                <a:solidFill>
                  <a:srgbClr val="D0CCB9">
                    <a:lumMod val="50000"/>
                  </a:srgbClr>
                </a:solidFill>
                <a:latin typeface="Garamond"/>
              </a:rPr>
              <a:t>uaem</a:t>
            </a:r>
            <a:r>
              <a:rPr lang="es-ES" sz="3200" b="1" cap="all" dirty="0">
                <a:solidFill>
                  <a:srgbClr val="D0CCB9">
                    <a:lumMod val="50000"/>
                  </a:srgbClr>
                </a:solidFill>
                <a:latin typeface="Garamond"/>
              </a:rPr>
              <a:t> </a:t>
            </a:r>
            <a:r>
              <a:rPr lang="es-ES" sz="3200" b="1" cap="all" dirty="0" smtClean="0">
                <a:solidFill>
                  <a:srgbClr val="D0CCB9">
                    <a:lumMod val="50000"/>
                  </a:srgbClr>
                </a:solidFill>
                <a:latin typeface="Garamond"/>
              </a:rPr>
              <a:t>Valle de Mexico</a:t>
            </a:r>
            <a:endParaRPr lang="es-ES" sz="3200" b="1" cap="all" dirty="0">
              <a:solidFill>
                <a:srgbClr val="D0CCB9">
                  <a:lumMod val="50000"/>
                </a:srgbClr>
              </a:solidFill>
              <a:latin typeface="Garamond"/>
            </a:endParaRPr>
          </a:p>
        </p:txBody>
      </p:sp>
      <p:sp>
        <p:nvSpPr>
          <p:cNvPr id="9" name="1 Título"/>
          <p:cNvSpPr txBox="1">
            <a:spLocks/>
          </p:cNvSpPr>
          <p:nvPr/>
        </p:nvSpPr>
        <p:spPr>
          <a:xfrm>
            <a:off x="1725553" y="2310251"/>
            <a:ext cx="8964488" cy="964704"/>
          </a:xfrm>
          <a:prstGeom prst="rect">
            <a:avLst/>
          </a:prstGeom>
        </p:spPr>
        <p:txBody>
          <a:bodyPr vert="horz" anchor="b">
            <a:normAutofit/>
          </a:bodyPr>
          <a:lstStyle/>
          <a:p>
            <a:pPr algn="ctr" defTabSz="1219170">
              <a:spcBef>
                <a:spcPct val="0"/>
              </a:spcBef>
              <a:defRPr/>
            </a:pPr>
            <a:r>
              <a:rPr lang="es-ES" sz="3733" b="1" i="1" cap="all" dirty="0" smtClean="0">
                <a:solidFill>
                  <a:srgbClr val="D0CCB9">
                    <a:lumMod val="50000"/>
                  </a:srgbClr>
                </a:solidFill>
                <a:latin typeface="Garamond"/>
              </a:rPr>
              <a:t>Lic. En Administración </a:t>
            </a:r>
            <a:endParaRPr lang="es-ES" sz="3733" b="1" i="1" cap="all" dirty="0">
              <a:solidFill>
                <a:srgbClr val="D0CCB9">
                  <a:lumMod val="50000"/>
                </a:srgbClr>
              </a:solidFill>
              <a:latin typeface="Garamond"/>
            </a:endParaRPr>
          </a:p>
        </p:txBody>
      </p:sp>
      <p:sp>
        <p:nvSpPr>
          <p:cNvPr id="10" name="1 Título"/>
          <p:cNvSpPr txBox="1">
            <a:spLocks/>
          </p:cNvSpPr>
          <p:nvPr/>
        </p:nvSpPr>
        <p:spPr>
          <a:xfrm>
            <a:off x="1713383" y="3041237"/>
            <a:ext cx="8964488" cy="1059839"/>
          </a:xfrm>
          <a:prstGeom prst="rect">
            <a:avLst/>
          </a:prstGeom>
        </p:spPr>
        <p:txBody>
          <a:bodyPr vert="horz" anchor="b">
            <a:normAutofit/>
          </a:bodyPr>
          <a:lstStyle/>
          <a:p>
            <a:pPr algn="ctr" defTabSz="1219170">
              <a:spcBef>
                <a:spcPct val="0"/>
              </a:spcBef>
              <a:defRPr/>
            </a:pPr>
            <a:r>
              <a:rPr lang="es-ES" sz="3200" b="1" cap="all" dirty="0">
                <a:solidFill>
                  <a:srgbClr val="D0CCB9">
                    <a:lumMod val="50000"/>
                  </a:srgbClr>
                </a:solidFill>
                <a:latin typeface="Garamond"/>
              </a:rPr>
              <a:t>UNIDAD DE APRENDIZAJE: </a:t>
            </a:r>
          </a:p>
        </p:txBody>
      </p:sp>
      <p:pic>
        <p:nvPicPr>
          <p:cNvPr id="2" name="Imagen 1"/>
          <p:cNvPicPr>
            <a:picLocks noChangeAspect="1"/>
          </p:cNvPicPr>
          <p:nvPr/>
        </p:nvPicPr>
        <p:blipFill>
          <a:blip r:embed="rId3"/>
          <a:stretch>
            <a:fillRect/>
          </a:stretch>
        </p:blipFill>
        <p:spPr>
          <a:xfrm>
            <a:off x="299766" y="178783"/>
            <a:ext cx="1650196" cy="1502247"/>
          </a:xfrm>
          <a:prstGeom prst="rect">
            <a:avLst/>
          </a:prstGeom>
        </p:spPr>
      </p:pic>
    </p:spTree>
    <p:extLst>
      <p:ext uri="{BB962C8B-B14F-4D97-AF65-F5344CB8AC3E}">
        <p14:creationId xmlns:p14="http://schemas.microsoft.com/office/powerpoint/2010/main" val="198572356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2082800"/>
            <a:ext cx="11329259" cy="4618852"/>
          </a:xfrm>
        </p:spPr>
        <p:txBody>
          <a:bodyPr>
            <a:normAutofit/>
          </a:bodyPr>
          <a:lstStyle/>
          <a:p>
            <a:pPr algn="just"/>
            <a:r>
              <a:rPr lang="es-MX" sz="2800" dirty="0">
                <a:solidFill>
                  <a:schemeClr val="bg2"/>
                </a:solidFill>
              </a:rPr>
              <a:t>Una empresa familiar se caracteriza por el control que el sistema familiar ejerce, a través de la propiedad, sobre el nivel organizacional y el nivel de gestión de la empresa. Esta puede encontrar la energía para profesionalizarse en la visión y los sueños de una familia, en la necesidad de trascender generacionalmente, en el compromiso emocional con la empresa fundada por la familia. </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Funcionamiento de una Empresa Familiar</a:t>
            </a:r>
          </a:p>
        </p:txBody>
      </p:sp>
      <p:pic>
        <p:nvPicPr>
          <p:cNvPr id="5" name="Imagen 4"/>
          <p:cNvPicPr>
            <a:picLocks noChangeAspect="1"/>
          </p:cNvPicPr>
          <p:nvPr/>
        </p:nvPicPr>
        <p:blipFill>
          <a:blip r:embed="rId2"/>
          <a:stretch>
            <a:fillRect/>
          </a:stretch>
        </p:blipFill>
        <p:spPr>
          <a:xfrm>
            <a:off x="4340132" y="4524016"/>
            <a:ext cx="4499068" cy="2044424"/>
          </a:xfrm>
          <a:prstGeom prst="rect">
            <a:avLst/>
          </a:prstGeom>
        </p:spPr>
      </p:pic>
    </p:spTree>
    <p:extLst>
      <p:ext uri="{BB962C8B-B14F-4D97-AF65-F5344CB8AC3E}">
        <p14:creationId xmlns:p14="http://schemas.microsoft.com/office/powerpoint/2010/main" val="2543952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EF59EDC8-E885-418B-9A98-712580F6CD2D}"/>
              </a:ext>
            </a:extLst>
          </p:cNvPr>
          <p:cNvSpPr>
            <a:spLocks noGrp="1"/>
          </p:cNvSpPr>
          <p:nvPr>
            <p:ph sz="quarter" idx="13"/>
          </p:nvPr>
        </p:nvSpPr>
        <p:spPr/>
        <p:txBody>
          <a:bodyPr/>
          <a:lstStyle/>
          <a:p>
            <a:pPr lvl="0" algn="just">
              <a:buClr>
                <a:srgbClr val="00B0F0"/>
              </a:buClr>
            </a:pPr>
            <a:r>
              <a:rPr lang="es-MX" sz="2200" dirty="0">
                <a:solidFill>
                  <a:srgbClr val="37302A"/>
                </a:solidFill>
              </a:rPr>
              <a:t>Pero también puede ocurrir que los conflictos familiares repercutan en la empresa, y no sólo obstaculicen su profesionalización, sino que hagan que ésta comprometa su propia supervivencia. También, puede ocurrir que la lógica afectiva del sistema familiar interfiera en la profesionalización de la misma. Factores como estos dificultan la profesionalización de las empresas y es sobre esta instancia que se torna necesario trabajar para que la familia influya positivamente y no negativamente sobre su propia empresa familiar.</a:t>
            </a:r>
          </a:p>
          <a:p>
            <a:endParaRPr lang="es-MX" dirty="0"/>
          </a:p>
        </p:txBody>
      </p:sp>
      <p:sp>
        <p:nvSpPr>
          <p:cNvPr id="3" name="Título 2">
            <a:extLst>
              <a:ext uri="{FF2B5EF4-FFF2-40B4-BE49-F238E27FC236}">
                <a16:creationId xmlns:a16="http://schemas.microsoft.com/office/drawing/2014/main" xmlns="" id="{0464C706-30D4-4E98-8DEA-45409454C954}"/>
              </a:ext>
            </a:extLst>
          </p:cNvPr>
          <p:cNvSpPr>
            <a:spLocks noGrp="1"/>
          </p:cNvSpPr>
          <p:nvPr>
            <p:ph type="title"/>
          </p:nvPr>
        </p:nvSpPr>
        <p:spPr/>
        <p:txBody>
          <a:bodyPr/>
          <a:lstStyle/>
          <a:p>
            <a:endParaRPr lang="es-MX"/>
          </a:p>
        </p:txBody>
      </p:sp>
      <p:pic>
        <p:nvPicPr>
          <p:cNvPr id="4" name="Imagen 3">
            <a:extLst>
              <a:ext uri="{FF2B5EF4-FFF2-40B4-BE49-F238E27FC236}">
                <a16:creationId xmlns:a16="http://schemas.microsoft.com/office/drawing/2014/main" xmlns="" id="{6E633921-D65A-456E-B3F6-3B617CCFB807}"/>
              </a:ext>
            </a:extLst>
          </p:cNvPr>
          <p:cNvPicPr>
            <a:picLocks noChangeAspect="1"/>
          </p:cNvPicPr>
          <p:nvPr/>
        </p:nvPicPr>
        <p:blipFill>
          <a:blip r:embed="rId2"/>
          <a:stretch>
            <a:fillRect/>
          </a:stretch>
        </p:blipFill>
        <p:spPr>
          <a:xfrm>
            <a:off x="4397375" y="4454525"/>
            <a:ext cx="2533650" cy="1809750"/>
          </a:xfrm>
          <a:prstGeom prst="rect">
            <a:avLst/>
          </a:prstGeom>
        </p:spPr>
      </p:pic>
    </p:spTree>
    <p:extLst>
      <p:ext uri="{BB962C8B-B14F-4D97-AF65-F5344CB8AC3E}">
        <p14:creationId xmlns:p14="http://schemas.microsoft.com/office/powerpoint/2010/main" val="1090917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143339" y="2214924"/>
            <a:ext cx="8448939" cy="4102749"/>
          </a:xfrm>
        </p:spPr>
        <p:txBody>
          <a:bodyPr>
            <a:normAutofit/>
          </a:bodyPr>
          <a:lstStyle/>
          <a:p>
            <a:pPr algn="just"/>
            <a:r>
              <a:rPr lang="es-MX" sz="3200" dirty="0">
                <a:solidFill>
                  <a:schemeClr val="bg2"/>
                </a:solidFill>
              </a:rPr>
              <a:t>El reto de este tipo de organizaciones es manejar las relaciones de trabajo y parentesco, es decir, las relaciones interpersonales o, en otras palabras, compaginar lo cercano o personal (familiar) con un trabajo eficiente y, por lo tanto, impersonal caracteriza la organización familiar como una estructura entendida como la forma en que están dispuestos. </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Estructura Organizacional de una Empresa Familiar</a:t>
            </a:r>
          </a:p>
        </p:txBody>
      </p:sp>
      <p:pic>
        <p:nvPicPr>
          <p:cNvPr id="5" name="Imagen 4"/>
          <p:cNvPicPr>
            <a:picLocks noChangeAspect="1"/>
          </p:cNvPicPr>
          <p:nvPr/>
        </p:nvPicPr>
        <p:blipFill>
          <a:blip r:embed="rId2"/>
          <a:stretch>
            <a:fillRect/>
          </a:stretch>
        </p:blipFill>
        <p:spPr>
          <a:xfrm>
            <a:off x="8592278" y="2459267"/>
            <a:ext cx="3360373" cy="2712859"/>
          </a:xfrm>
          <a:prstGeom prst="rect">
            <a:avLst/>
          </a:prstGeom>
        </p:spPr>
      </p:pic>
    </p:spTree>
    <p:extLst>
      <p:ext uri="{BB962C8B-B14F-4D97-AF65-F5344CB8AC3E}">
        <p14:creationId xmlns:p14="http://schemas.microsoft.com/office/powerpoint/2010/main" val="1126140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xmlns="" id="{666F264A-5ED9-41E3-B653-83A547ADD8B5}"/>
              </a:ext>
            </a:extLst>
          </p:cNvPr>
          <p:cNvPicPr>
            <a:picLocks noGrp="1" noChangeAspect="1"/>
          </p:cNvPicPr>
          <p:nvPr>
            <p:ph sz="quarter" idx="13"/>
          </p:nvPr>
        </p:nvPicPr>
        <p:blipFill>
          <a:blip r:embed="rId2"/>
          <a:stretch>
            <a:fillRect/>
          </a:stretch>
        </p:blipFill>
        <p:spPr>
          <a:xfrm>
            <a:off x="1628775" y="4562474"/>
            <a:ext cx="2914650" cy="1571625"/>
          </a:xfrm>
          <a:prstGeom prst="rect">
            <a:avLst/>
          </a:prstGeom>
        </p:spPr>
      </p:pic>
      <p:sp>
        <p:nvSpPr>
          <p:cNvPr id="3" name="Título 2">
            <a:extLst>
              <a:ext uri="{FF2B5EF4-FFF2-40B4-BE49-F238E27FC236}">
                <a16:creationId xmlns:a16="http://schemas.microsoft.com/office/drawing/2014/main" xmlns="" id="{9E62A90E-0D66-4C7F-85E3-85C29FC79A6F}"/>
              </a:ext>
            </a:extLst>
          </p:cNvPr>
          <p:cNvSpPr>
            <a:spLocks noGrp="1"/>
          </p:cNvSpPr>
          <p:nvPr>
            <p:ph type="title"/>
          </p:nvPr>
        </p:nvSpPr>
        <p:spPr/>
        <p:txBody>
          <a:bodyPr/>
          <a:lstStyle/>
          <a:p>
            <a:endParaRPr lang="es-MX"/>
          </a:p>
        </p:txBody>
      </p:sp>
      <p:sp>
        <p:nvSpPr>
          <p:cNvPr id="4" name="Rectángulo 3">
            <a:extLst>
              <a:ext uri="{FF2B5EF4-FFF2-40B4-BE49-F238E27FC236}">
                <a16:creationId xmlns:a16="http://schemas.microsoft.com/office/drawing/2014/main" xmlns="" id="{987E3408-642E-4B76-8D6C-E4AAD28AE504}"/>
              </a:ext>
            </a:extLst>
          </p:cNvPr>
          <p:cNvSpPr/>
          <p:nvPr/>
        </p:nvSpPr>
        <p:spPr>
          <a:xfrm>
            <a:off x="723900" y="2080137"/>
            <a:ext cx="10858500" cy="1877245"/>
          </a:xfrm>
          <a:prstGeom prst="rect">
            <a:avLst/>
          </a:prstGeom>
        </p:spPr>
        <p:txBody>
          <a:bodyPr wrap="square">
            <a:spAutoFit/>
          </a:bodyPr>
          <a:lstStyle/>
          <a:p>
            <a:pPr lvl="0" algn="just" defTabSz="1219170">
              <a:spcBef>
                <a:spcPts val="800"/>
              </a:spcBef>
              <a:buClr>
                <a:srgbClr val="00B0F0"/>
              </a:buClr>
            </a:pPr>
            <a:r>
              <a:rPr lang="es-MX" sz="3200" spc="40" dirty="0">
                <a:solidFill>
                  <a:srgbClr val="37302A"/>
                </a:solidFill>
                <a:cs typeface="Tahoma" pitchFamily="34" charset="0"/>
              </a:rPr>
              <a:t>los componentes de un todo dividida en tres subestructuras:</a:t>
            </a:r>
          </a:p>
          <a:p>
            <a:pPr marL="234945" lvl="1" algn="just" defTabSz="1219170">
              <a:spcBef>
                <a:spcPts val="1600"/>
              </a:spcBef>
              <a:buClr>
                <a:srgbClr val="00B0F0"/>
              </a:buClr>
            </a:pPr>
            <a:r>
              <a:rPr lang="es-MX" sz="2133" spc="40" dirty="0">
                <a:solidFill>
                  <a:srgbClr val="37302A"/>
                </a:solidFill>
                <a:cs typeface="Tahoma" pitchFamily="34" charset="0"/>
              </a:rPr>
              <a:t>•</a:t>
            </a:r>
            <a:r>
              <a:rPr lang="es-MX" sz="2133" dirty="0">
                <a:solidFill>
                  <a:srgbClr val="37302A"/>
                </a:solidFill>
                <a:cs typeface="Tahoma" pitchFamily="34" charset="0"/>
              </a:rPr>
              <a:t> La estructura directiva es el conjunto de personas que establecen y conducen la acción y la forma en que se relacionan entre sí. </a:t>
            </a:r>
          </a:p>
          <a:p>
            <a:pPr marL="234945" lvl="0" algn="just" defTabSz="1219170">
              <a:spcBef>
                <a:spcPts val="800"/>
              </a:spcBef>
              <a:buClr>
                <a:srgbClr val="00B0F0"/>
              </a:buClr>
            </a:pPr>
            <a:r>
              <a:rPr lang="es-MX" sz="2133" spc="40" dirty="0">
                <a:solidFill>
                  <a:srgbClr val="37302A"/>
                </a:solidFill>
                <a:cs typeface="Tahoma" pitchFamily="34" charset="0"/>
              </a:rPr>
              <a:t>• La estructura de capital es la que determina la configuración del poder en la empresa. </a:t>
            </a:r>
          </a:p>
        </p:txBody>
      </p:sp>
      <p:pic>
        <p:nvPicPr>
          <p:cNvPr id="6" name="Imagen 5">
            <a:extLst>
              <a:ext uri="{FF2B5EF4-FFF2-40B4-BE49-F238E27FC236}">
                <a16:creationId xmlns:a16="http://schemas.microsoft.com/office/drawing/2014/main" xmlns="" id="{994D97DD-E035-47B7-9FD2-A4894F6B648E}"/>
              </a:ext>
            </a:extLst>
          </p:cNvPr>
          <p:cNvPicPr>
            <a:picLocks noChangeAspect="1"/>
          </p:cNvPicPr>
          <p:nvPr/>
        </p:nvPicPr>
        <p:blipFill>
          <a:blip r:embed="rId3"/>
          <a:stretch>
            <a:fillRect/>
          </a:stretch>
        </p:blipFill>
        <p:spPr>
          <a:xfrm>
            <a:off x="6865937" y="4676774"/>
            <a:ext cx="3133725" cy="1457325"/>
          </a:xfrm>
          <a:prstGeom prst="rect">
            <a:avLst/>
          </a:prstGeom>
        </p:spPr>
      </p:pic>
    </p:spTree>
    <p:extLst>
      <p:ext uri="{BB962C8B-B14F-4D97-AF65-F5344CB8AC3E}">
        <p14:creationId xmlns:p14="http://schemas.microsoft.com/office/powerpoint/2010/main" val="4238781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2066561"/>
            <a:ext cx="11329259" cy="4075176"/>
          </a:xfrm>
        </p:spPr>
        <p:txBody>
          <a:bodyPr>
            <a:normAutofit/>
          </a:bodyPr>
          <a:lstStyle/>
          <a:p>
            <a:pPr marL="234945" lvl="1" algn="just"/>
            <a:r>
              <a:rPr lang="es-MX" sz="2133" dirty="0">
                <a:solidFill>
                  <a:schemeClr val="bg2"/>
                </a:solidFill>
              </a:rPr>
              <a:t>• La estructura de poder familiar tiene identidad independiente de las otras dos, aunque se cruza con ellas y las afecte de modo particular. Es la más cambiante de todas, pues el tejido de relaciones de poder familiar se mueve en muy diversos sentidos. Cualquier cambio en ésta desencadena cambios en la primera y segunda subestructura</a:t>
            </a:r>
            <a:r>
              <a:rPr lang="es-MX" sz="1467" dirty="0"/>
              <a:t>.</a:t>
            </a:r>
            <a:endParaRPr lang="es-MX" sz="1467" dirty="0">
              <a:solidFill>
                <a:schemeClr val="bg2"/>
              </a:solidFill>
            </a:endParaRP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Estructura Organizacional de una Empresa Familiar</a:t>
            </a:r>
          </a:p>
        </p:txBody>
      </p:sp>
      <p:pic>
        <p:nvPicPr>
          <p:cNvPr id="5" name="Imagen 4"/>
          <p:cNvPicPr>
            <a:picLocks noChangeAspect="1"/>
          </p:cNvPicPr>
          <p:nvPr/>
        </p:nvPicPr>
        <p:blipFill rotWithShape="1">
          <a:blip r:embed="rId2"/>
          <a:srcRect l="49999" t="20537" r="29311" b="53717"/>
          <a:stretch/>
        </p:blipFill>
        <p:spPr>
          <a:xfrm>
            <a:off x="4463819" y="3717033"/>
            <a:ext cx="4325980" cy="2611666"/>
          </a:xfrm>
          <a:prstGeom prst="rect">
            <a:avLst/>
          </a:prstGeom>
        </p:spPr>
      </p:pic>
    </p:spTree>
    <p:extLst>
      <p:ext uri="{BB962C8B-B14F-4D97-AF65-F5344CB8AC3E}">
        <p14:creationId xmlns:p14="http://schemas.microsoft.com/office/powerpoint/2010/main" val="3337909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1926861"/>
            <a:ext cx="11329259" cy="4075176"/>
          </a:xfrm>
        </p:spPr>
        <p:txBody>
          <a:bodyPr>
            <a:normAutofit/>
          </a:bodyPr>
          <a:lstStyle/>
          <a:p>
            <a:pPr marL="234945" lvl="1" algn="just"/>
            <a:r>
              <a:rPr lang="es-MX" sz="1867" dirty="0">
                <a:solidFill>
                  <a:schemeClr val="bg2"/>
                </a:solidFill>
              </a:rPr>
              <a:t>El protocolo familiar es un instrumento que amplía las posibilidades, en un principio limitadas, de las relaciones entre la propiedad y la gestión del negocio. Se trata de un acuerdo que recoge una serie de normas y códigos de conducta, a los que se someten todos los miembros de la familia de mutuo acuerdo y que, en cierto modo, permite profesionalizar la manera en la que éstos gestionan el negocio.</a:t>
            </a:r>
          </a:p>
          <a:p>
            <a:pPr marL="234945" lvl="1" algn="just"/>
            <a:r>
              <a:rPr lang="es-MX" sz="1867" dirty="0">
                <a:solidFill>
                  <a:schemeClr val="bg2"/>
                </a:solidFill>
              </a:rPr>
              <a:t>Conviene así plantear de antemano una forma de trabajar, de gestionar, de organizar y de desarrollar la sociedad en la que toda la familia implicada esté de acuerdo. Esto es, en esencia, el protocolo familiar que tan buenos resultados puede dar si se plantea y se inserta de forma adecuada en una compañía.</a:t>
            </a:r>
            <a:r>
              <a:rPr lang="es-MX" sz="1867" dirty="0"/>
              <a:t>.</a:t>
            </a:r>
            <a:endParaRPr lang="es-MX" sz="1867" dirty="0">
              <a:solidFill>
                <a:schemeClr val="bg2"/>
              </a:solidFill>
            </a:endParaRP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Protocolo de empresa familiar</a:t>
            </a:r>
          </a:p>
        </p:txBody>
      </p:sp>
      <p:pic>
        <p:nvPicPr>
          <p:cNvPr id="5" name="Imagen 4"/>
          <p:cNvPicPr>
            <a:picLocks noChangeAspect="1"/>
          </p:cNvPicPr>
          <p:nvPr/>
        </p:nvPicPr>
        <p:blipFill>
          <a:blip r:embed="rId2"/>
          <a:stretch>
            <a:fillRect/>
          </a:stretch>
        </p:blipFill>
        <p:spPr>
          <a:xfrm>
            <a:off x="4463819" y="4293097"/>
            <a:ext cx="3962400" cy="2044700"/>
          </a:xfrm>
          <a:prstGeom prst="rect">
            <a:avLst/>
          </a:prstGeom>
        </p:spPr>
      </p:pic>
    </p:spTree>
    <p:extLst>
      <p:ext uri="{BB962C8B-B14F-4D97-AF65-F5344CB8AC3E}">
        <p14:creationId xmlns:p14="http://schemas.microsoft.com/office/powerpoint/2010/main" val="2278609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C90A9B61-E7F7-4420-994A-54E860622F24}"/>
              </a:ext>
            </a:extLst>
          </p:cNvPr>
          <p:cNvSpPr>
            <a:spLocks noGrp="1"/>
          </p:cNvSpPr>
          <p:nvPr>
            <p:ph sz="quarter" idx="13"/>
          </p:nvPr>
        </p:nvSpPr>
        <p:spPr/>
        <p:txBody>
          <a:bodyPr/>
          <a:lstStyle/>
          <a:p>
            <a:pPr marL="234945" lvl="1" algn="just">
              <a:buClr>
                <a:srgbClr val="00B0F0"/>
              </a:buClr>
            </a:pPr>
            <a:r>
              <a:rPr lang="es-MX" dirty="0">
                <a:solidFill>
                  <a:srgbClr val="37302A"/>
                </a:solidFill>
              </a:rPr>
              <a:t>Conviene así plantear de antemano una forma de trabajar, de gestionar, de organizar y de desarrollar la sociedad en la que toda la familia implicada esté de acuerdo. Esto es, en esencia, el protocolo familiar que tan buenos resultados puede dar si se plantea y se inserta de forma adecuada en una compañía.</a:t>
            </a:r>
            <a:r>
              <a:rPr lang="es-MX" dirty="0">
                <a:solidFill>
                  <a:srgbClr val="D0CCB9"/>
                </a:solidFill>
              </a:rPr>
              <a:t>.</a:t>
            </a:r>
            <a:endParaRPr lang="es-MX" dirty="0">
              <a:solidFill>
                <a:srgbClr val="37302A"/>
              </a:solidFill>
            </a:endParaRPr>
          </a:p>
          <a:p>
            <a:endParaRPr lang="es-MX" dirty="0"/>
          </a:p>
        </p:txBody>
      </p:sp>
      <p:sp>
        <p:nvSpPr>
          <p:cNvPr id="3" name="Título 2">
            <a:extLst>
              <a:ext uri="{FF2B5EF4-FFF2-40B4-BE49-F238E27FC236}">
                <a16:creationId xmlns:a16="http://schemas.microsoft.com/office/drawing/2014/main" xmlns="" id="{5B7DBE80-0F67-4051-800A-7D7B54053F04}"/>
              </a:ext>
            </a:extLst>
          </p:cNvPr>
          <p:cNvSpPr>
            <a:spLocks noGrp="1"/>
          </p:cNvSpPr>
          <p:nvPr>
            <p:ph type="title"/>
          </p:nvPr>
        </p:nvSpPr>
        <p:spPr/>
        <p:txBody>
          <a:bodyPr/>
          <a:lstStyle/>
          <a:p>
            <a:endParaRPr lang="es-MX"/>
          </a:p>
        </p:txBody>
      </p:sp>
      <p:pic>
        <p:nvPicPr>
          <p:cNvPr id="4" name="Imagen 3">
            <a:extLst>
              <a:ext uri="{FF2B5EF4-FFF2-40B4-BE49-F238E27FC236}">
                <a16:creationId xmlns:a16="http://schemas.microsoft.com/office/drawing/2014/main" xmlns="" id="{8B091151-366B-4895-9BDC-332694835F49}"/>
              </a:ext>
            </a:extLst>
          </p:cNvPr>
          <p:cNvPicPr>
            <a:picLocks noChangeAspect="1"/>
          </p:cNvPicPr>
          <p:nvPr/>
        </p:nvPicPr>
        <p:blipFill>
          <a:blip r:embed="rId2"/>
          <a:stretch>
            <a:fillRect/>
          </a:stretch>
        </p:blipFill>
        <p:spPr>
          <a:xfrm>
            <a:off x="4051386" y="4203671"/>
            <a:ext cx="3057525" cy="1892329"/>
          </a:xfrm>
          <a:prstGeom prst="rect">
            <a:avLst/>
          </a:prstGeom>
        </p:spPr>
      </p:pic>
    </p:spTree>
    <p:extLst>
      <p:ext uri="{BB962C8B-B14F-4D97-AF65-F5344CB8AC3E}">
        <p14:creationId xmlns:p14="http://schemas.microsoft.com/office/powerpoint/2010/main" val="3965336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1879600"/>
            <a:ext cx="11329259" cy="4075176"/>
          </a:xfrm>
        </p:spPr>
        <p:txBody>
          <a:bodyPr>
            <a:normAutofit/>
          </a:bodyPr>
          <a:lstStyle/>
          <a:p>
            <a:pPr marL="234945" lvl="1" algn="just"/>
            <a:r>
              <a:rPr lang="es-MX" sz="1867" dirty="0">
                <a:solidFill>
                  <a:schemeClr val="bg2"/>
                </a:solidFill>
              </a:rPr>
              <a:t>Un </a:t>
            </a:r>
            <a:r>
              <a:rPr lang="es-MX" sz="1867" b="1" dirty="0">
                <a:solidFill>
                  <a:schemeClr val="bg2"/>
                </a:solidFill>
              </a:rPr>
              <a:t>consenso inicial absoluto de todos los familiares </a:t>
            </a:r>
            <a:r>
              <a:rPr lang="es-MX" sz="1867" dirty="0">
                <a:solidFill>
                  <a:schemeClr val="bg2"/>
                </a:solidFill>
              </a:rPr>
              <a:t>(propietarios, gestores, trabajadores...) que debe extenderse a todas las fases de su implantación y a la vida global de la empresa con una colaboración total.</a:t>
            </a:r>
          </a:p>
          <a:p>
            <a:pPr marL="234945" lvl="1" algn="just"/>
            <a:r>
              <a:rPr lang="es-MX" sz="1867" dirty="0">
                <a:solidFill>
                  <a:schemeClr val="bg2"/>
                </a:solidFill>
              </a:rPr>
              <a:t>Una </a:t>
            </a:r>
            <a:r>
              <a:rPr lang="es-MX" sz="1867" b="1" dirty="0">
                <a:solidFill>
                  <a:schemeClr val="bg2"/>
                </a:solidFill>
              </a:rPr>
              <a:t>flexibilidad</a:t>
            </a:r>
            <a:r>
              <a:rPr lang="es-MX" sz="1867" dirty="0">
                <a:solidFill>
                  <a:schemeClr val="bg2"/>
                </a:solidFill>
              </a:rPr>
              <a:t> suficiente para adaptarlo a los momentos y necesidades de la empresa, siempre cambiantes en un mundo actual muy rápido y versátil. La vocación de permanencia en el tiempo debe ser garantizada con una revisión periódica para mejorar su eficacia.</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Protocolo de empresa familiar</a:t>
            </a:r>
          </a:p>
        </p:txBody>
      </p:sp>
      <p:pic>
        <p:nvPicPr>
          <p:cNvPr id="11266" name="Picture 2" descr="Resultado de imagen para Protocolo de empresa famili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6076" y="3917188"/>
            <a:ext cx="3886248" cy="259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032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1988840"/>
            <a:ext cx="11329259" cy="2079997"/>
          </a:xfrm>
        </p:spPr>
        <p:txBody>
          <a:bodyPr>
            <a:normAutofit/>
          </a:bodyPr>
          <a:lstStyle/>
          <a:p>
            <a:pPr marL="234945" lvl="1" algn="just"/>
            <a:r>
              <a:rPr lang="es-MX" sz="1900" dirty="0">
                <a:solidFill>
                  <a:schemeClr val="bg2"/>
                </a:solidFill>
              </a:rPr>
              <a:t>Debe contar con un pacto social o estatutario en el que queden fijados el régimen jurídico de las acciones, las mayorías necesarias para tomar decisiones en los órganos asamblearios y directivos y los criterios para establecer el consejo de administración. Ahora bien, en función de la forma en la que los miembros de la familia hayan decidido consolidar el acuerdo protocolario, el alcance y eficacia del mismo variará. Por ese motivo, debemos distinguir entre</a:t>
            </a:r>
          </a:p>
          <a:p>
            <a:pPr marL="234945" lvl="1" algn="just"/>
            <a:endParaRPr lang="es-MX" sz="1867" dirty="0">
              <a:solidFill>
                <a:schemeClr val="bg2"/>
              </a:solidFill>
            </a:endParaRP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Protocolo de empresa familiar</a:t>
            </a:r>
          </a:p>
        </p:txBody>
      </p:sp>
      <p:pic>
        <p:nvPicPr>
          <p:cNvPr id="5" name="Imagen 4"/>
          <p:cNvPicPr>
            <a:picLocks noChangeAspect="1"/>
          </p:cNvPicPr>
          <p:nvPr/>
        </p:nvPicPr>
        <p:blipFill rotWithShape="1">
          <a:blip r:embed="rId2"/>
          <a:srcRect t="10080" b="16001"/>
          <a:stretch/>
        </p:blipFill>
        <p:spPr>
          <a:xfrm>
            <a:off x="4863904" y="4381277"/>
            <a:ext cx="3145764" cy="2325316"/>
          </a:xfrm>
          <a:prstGeom prst="rect">
            <a:avLst/>
          </a:prstGeom>
        </p:spPr>
      </p:pic>
    </p:spTree>
    <p:extLst>
      <p:ext uri="{BB962C8B-B14F-4D97-AF65-F5344CB8AC3E}">
        <p14:creationId xmlns:p14="http://schemas.microsoft.com/office/powerpoint/2010/main" val="2659771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06F35F97-0930-4855-A5D2-EB37069EE85B}"/>
              </a:ext>
            </a:extLst>
          </p:cNvPr>
          <p:cNvSpPr>
            <a:spLocks noGrp="1"/>
          </p:cNvSpPr>
          <p:nvPr>
            <p:ph sz="quarter" idx="13"/>
          </p:nvPr>
        </p:nvSpPr>
        <p:spPr/>
        <p:txBody>
          <a:bodyPr>
            <a:normAutofit/>
          </a:bodyPr>
          <a:lstStyle/>
          <a:p>
            <a:pPr marL="234945" lvl="1" algn="just">
              <a:buClr>
                <a:srgbClr val="00B0F0"/>
              </a:buClr>
            </a:pPr>
            <a:r>
              <a:rPr lang="es-MX" dirty="0">
                <a:solidFill>
                  <a:srgbClr val="37302A"/>
                </a:solidFill>
              </a:rPr>
              <a:t>Debe contar con un pacto social o estatutario en el que queden fijados el régimen jurídico de las acciones, las mayorías necesarias para tomar decisiones en los órganos asamblearios y directivos y los criterios para establecer el consejo de administración. Ahora bien, en función de la forma en la que los miembros de la familia hayan decidido consolidar el acuerdo protocolario, el alcance y eficacia del mismo variará. </a:t>
            </a:r>
            <a:endParaRPr lang="es-MX" dirty="0"/>
          </a:p>
        </p:txBody>
      </p:sp>
      <p:sp>
        <p:nvSpPr>
          <p:cNvPr id="3" name="Título 2">
            <a:extLst>
              <a:ext uri="{FF2B5EF4-FFF2-40B4-BE49-F238E27FC236}">
                <a16:creationId xmlns:a16="http://schemas.microsoft.com/office/drawing/2014/main" xmlns="" id="{5D9FA287-B093-4C76-9AA2-0BA3830DA605}"/>
              </a:ext>
            </a:extLst>
          </p:cNvPr>
          <p:cNvSpPr>
            <a:spLocks noGrp="1"/>
          </p:cNvSpPr>
          <p:nvPr>
            <p:ph type="title"/>
          </p:nvPr>
        </p:nvSpPr>
        <p:spPr/>
        <p:txBody>
          <a:bodyPr/>
          <a:lstStyle/>
          <a:p>
            <a:endParaRPr lang="es-MX"/>
          </a:p>
        </p:txBody>
      </p:sp>
      <p:pic>
        <p:nvPicPr>
          <p:cNvPr id="5" name="Imagen 4" descr="Imagen que contiene persona, de pie, interior, grupo&#10;&#10;Descripción generada automáticamente">
            <a:extLst>
              <a:ext uri="{FF2B5EF4-FFF2-40B4-BE49-F238E27FC236}">
                <a16:creationId xmlns:a16="http://schemas.microsoft.com/office/drawing/2014/main" xmlns="" id="{CB4583F2-C3EF-429A-B802-2392D6EDB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7212" y="4058412"/>
            <a:ext cx="2847975" cy="1609725"/>
          </a:xfrm>
          <a:prstGeom prst="rect">
            <a:avLst/>
          </a:prstGeom>
        </p:spPr>
      </p:pic>
    </p:spTree>
    <p:extLst>
      <p:ext uri="{BB962C8B-B14F-4D97-AF65-F5344CB8AC3E}">
        <p14:creationId xmlns:p14="http://schemas.microsoft.com/office/powerpoint/2010/main" val="3365693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1066800" y="2014195"/>
            <a:ext cx="10058400" cy="3931920"/>
          </a:xfrm>
        </p:spPr>
        <p:txBody>
          <a:bodyPr>
            <a:normAutofit fontScale="92500" lnSpcReduction="20000"/>
          </a:bodyPr>
          <a:lstStyle/>
          <a:p>
            <a:pPr algn="just">
              <a:buClr>
                <a:srgbClr val="FF6600"/>
              </a:buClr>
            </a:pPr>
            <a:r>
              <a:rPr lang="es-ES" sz="4267" dirty="0">
                <a:solidFill>
                  <a:schemeClr val="bg2"/>
                </a:solidFill>
              </a:rPr>
              <a:t>El presente material didáctico esta diseñado como apoyo a la asignatura de Administración de las Pymes con la finalidad de que el alumno conozca importancia de este gran sector económico del país, así mismo, para que desarrollen las habilidades de un empresario y mediante una metodología establecida sean capaces de auto emplearse.</a:t>
            </a:r>
          </a:p>
        </p:txBody>
      </p:sp>
      <p:sp>
        <p:nvSpPr>
          <p:cNvPr id="4" name="1 Título"/>
          <p:cNvSpPr>
            <a:spLocks noGrp="1"/>
          </p:cNvSpPr>
          <p:nvPr>
            <p:ph type="title"/>
          </p:nvPr>
        </p:nvSpPr>
        <p:spPr>
          <a:xfrm>
            <a:off x="1066800" y="409552"/>
            <a:ext cx="10058400" cy="1371600"/>
          </a:xfrm>
        </p:spPr>
        <p:txBody>
          <a:bodyPr>
            <a:normAutofit/>
          </a:bodyPr>
          <a:lstStyle/>
          <a:p>
            <a:pPr algn="ctr"/>
            <a:r>
              <a:rPr lang="es-ES" sz="4800" dirty="0">
                <a:solidFill>
                  <a:schemeClr val="tx2">
                    <a:lumMod val="50000"/>
                  </a:schemeClr>
                </a:solidFill>
              </a:rPr>
              <a:t>Guión Explicativo</a:t>
            </a:r>
          </a:p>
        </p:txBody>
      </p:sp>
      <p:pic>
        <p:nvPicPr>
          <p:cNvPr id="1026"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339759"/>
            <a:ext cx="7725557" cy="71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4722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1988840"/>
            <a:ext cx="11329259" cy="2442995"/>
          </a:xfrm>
        </p:spPr>
        <p:txBody>
          <a:bodyPr>
            <a:normAutofit/>
          </a:bodyPr>
          <a:lstStyle/>
          <a:p>
            <a:pPr marL="596885" lvl="1" algn="just"/>
            <a:r>
              <a:rPr lang="es-MX" dirty="0">
                <a:solidFill>
                  <a:schemeClr val="bg2"/>
                </a:solidFill>
              </a:rPr>
              <a:t>Pacto entre caballeros: El cual no tiene repercusiones legales y cuyo incumplimiento sólo puede acarrear un reproche desde el punto de vista ético.</a:t>
            </a:r>
          </a:p>
          <a:p>
            <a:pPr marL="596885" lvl="1" algn="just"/>
            <a:r>
              <a:rPr lang="es-MX" dirty="0">
                <a:solidFill>
                  <a:schemeClr val="bg2"/>
                </a:solidFill>
              </a:rPr>
              <a:t>Pacto contractual: Se trata del más habitual y el que estamos analizando en este artículo. Dada su naturaleza contractual, podrá ser esgrimido ante los tribunales en caso de incumplimiento.</a:t>
            </a:r>
          </a:p>
          <a:p>
            <a:pPr marL="234945" lvl="1" algn="just"/>
            <a:endParaRPr lang="es-MX" sz="1867" dirty="0">
              <a:solidFill>
                <a:schemeClr val="bg2"/>
              </a:solidFill>
            </a:endParaRPr>
          </a:p>
        </p:txBody>
      </p:sp>
      <p:sp>
        <p:nvSpPr>
          <p:cNvPr id="3" name="Título 2"/>
          <p:cNvSpPr>
            <a:spLocks noGrp="1"/>
          </p:cNvSpPr>
          <p:nvPr>
            <p:ph type="title"/>
          </p:nvPr>
        </p:nvSpPr>
        <p:spPr>
          <a:xfrm>
            <a:off x="3352800" y="975360"/>
            <a:ext cx="5486400" cy="701040"/>
          </a:xfrm>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Protocolo de empresa familiar</a:t>
            </a:r>
          </a:p>
        </p:txBody>
      </p:sp>
      <p:pic>
        <p:nvPicPr>
          <p:cNvPr id="6" name="Imagen 5">
            <a:extLst>
              <a:ext uri="{FF2B5EF4-FFF2-40B4-BE49-F238E27FC236}">
                <a16:creationId xmlns:a16="http://schemas.microsoft.com/office/drawing/2014/main" xmlns="" id="{4F4B18BA-F96A-497A-B0F2-A82A59C650EE}"/>
              </a:ext>
            </a:extLst>
          </p:cNvPr>
          <p:cNvPicPr>
            <a:picLocks noChangeAspect="1"/>
          </p:cNvPicPr>
          <p:nvPr/>
        </p:nvPicPr>
        <p:blipFill>
          <a:blip r:embed="rId2"/>
          <a:stretch>
            <a:fillRect/>
          </a:stretch>
        </p:blipFill>
        <p:spPr>
          <a:xfrm>
            <a:off x="4332747" y="3712867"/>
            <a:ext cx="3526506" cy="2442994"/>
          </a:xfrm>
          <a:prstGeom prst="rect">
            <a:avLst/>
          </a:prstGeom>
        </p:spPr>
      </p:pic>
    </p:spTree>
    <p:extLst>
      <p:ext uri="{BB962C8B-B14F-4D97-AF65-F5344CB8AC3E}">
        <p14:creationId xmlns:p14="http://schemas.microsoft.com/office/powerpoint/2010/main" val="651293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1729773"/>
            <a:ext cx="11329259" cy="2467312"/>
          </a:xfrm>
        </p:spPr>
        <p:txBody>
          <a:bodyPr>
            <a:normAutofit lnSpcReduction="10000"/>
          </a:bodyPr>
          <a:lstStyle/>
          <a:p>
            <a:pPr marL="234945" lvl="1" algn="just"/>
            <a:r>
              <a:rPr lang="es-MX" sz="1867" dirty="0">
                <a:solidFill>
                  <a:schemeClr val="bg2"/>
                </a:solidFill>
              </a:rPr>
              <a:t>En el protocolo también se añadirán una serie de pactos extra estatutarios, necesarios para fijar los límites y características de la relación entre la familia, por un lado, y la empresa familiar por otro. En estos acuerdos se incluirán cuestiones como las reglas que regulen la incorporación de nuevos familiares a la empresa, las funciones que cada uno desarrollará en el negocio y su labor profesional.</a:t>
            </a:r>
          </a:p>
          <a:p>
            <a:pPr marL="234945" lvl="1" algn="just"/>
            <a:r>
              <a:rPr lang="es-MX" sz="1867" dirty="0">
                <a:solidFill>
                  <a:schemeClr val="bg2"/>
                </a:solidFill>
              </a:rPr>
              <a:t>Deben desarrollarse de forma precisa y especialmente clara los órganos familiares. Podrán constituirse una serie de instrumentos (junta de familia, consejo familiar y comités de seguimiento del protocolo familiar), cada uno con unas características y funciones diferentes, que deben quedar claramente delimitadas para evitar problemas de doble mandato, por un lado, o de falta de toma de decisiones por otro.</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311691" y="1028733"/>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Protocolo de empresa familiar</a:t>
            </a:r>
          </a:p>
        </p:txBody>
      </p:sp>
      <p:pic>
        <p:nvPicPr>
          <p:cNvPr id="6" name="Imagen 5">
            <a:extLst>
              <a:ext uri="{FF2B5EF4-FFF2-40B4-BE49-F238E27FC236}">
                <a16:creationId xmlns:a16="http://schemas.microsoft.com/office/drawing/2014/main" xmlns="" id="{6E5AC56E-6AE7-4E26-9BEC-2875302BBC6A}"/>
              </a:ext>
            </a:extLst>
          </p:cNvPr>
          <p:cNvPicPr>
            <a:picLocks noChangeAspect="1"/>
          </p:cNvPicPr>
          <p:nvPr/>
        </p:nvPicPr>
        <p:blipFill>
          <a:blip r:embed="rId2"/>
          <a:stretch>
            <a:fillRect/>
          </a:stretch>
        </p:blipFill>
        <p:spPr>
          <a:xfrm>
            <a:off x="4323189" y="4551672"/>
            <a:ext cx="2876550" cy="1590675"/>
          </a:xfrm>
          <a:prstGeom prst="rect">
            <a:avLst/>
          </a:prstGeom>
        </p:spPr>
      </p:pic>
    </p:spTree>
    <p:extLst>
      <p:ext uri="{BB962C8B-B14F-4D97-AF65-F5344CB8AC3E}">
        <p14:creationId xmlns:p14="http://schemas.microsoft.com/office/powerpoint/2010/main" val="30066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ADD725EA-9D38-49DA-BCCE-C60FFD238B59}"/>
              </a:ext>
            </a:extLst>
          </p:cNvPr>
          <p:cNvSpPr>
            <a:spLocks noGrp="1"/>
          </p:cNvSpPr>
          <p:nvPr>
            <p:ph sz="quarter" idx="13"/>
          </p:nvPr>
        </p:nvSpPr>
        <p:spPr/>
        <p:txBody>
          <a:bodyPr/>
          <a:lstStyle/>
          <a:p>
            <a:pPr marL="234945" lvl="1" algn="just">
              <a:buClr>
                <a:srgbClr val="00B0F0"/>
              </a:buClr>
            </a:pPr>
            <a:r>
              <a:rPr lang="es-MX" sz="2800" dirty="0">
                <a:solidFill>
                  <a:srgbClr val="37302A"/>
                </a:solidFill>
              </a:rPr>
              <a:t>Deben desarrollarse de forma precisa y especialmente clara los órganos familiares. Podrán constituirse una serie de instrumentos (junta de familia, consejo familiar y comités de seguimiento del protocolo familiar), cada uno con unas características y funciones diferentes, que deben quedar claramente delimitadas para evitar problemas de doble mandato, por un lado, o de falta de toma de decisiones por otro.</a:t>
            </a:r>
          </a:p>
          <a:p>
            <a:endParaRPr lang="es-MX" dirty="0"/>
          </a:p>
        </p:txBody>
      </p:sp>
      <p:sp>
        <p:nvSpPr>
          <p:cNvPr id="3" name="Título 2">
            <a:extLst>
              <a:ext uri="{FF2B5EF4-FFF2-40B4-BE49-F238E27FC236}">
                <a16:creationId xmlns:a16="http://schemas.microsoft.com/office/drawing/2014/main" xmlns="" id="{B8E391C5-CF05-4EE6-8190-754F946D4DE8}"/>
              </a:ext>
            </a:extLst>
          </p:cNvPr>
          <p:cNvSpPr>
            <a:spLocks noGrp="1"/>
          </p:cNvSpPr>
          <p:nvPr>
            <p:ph type="title"/>
          </p:nvPr>
        </p:nvSpPr>
        <p:spPr/>
        <p:txBody>
          <a:bodyPr/>
          <a:lstStyle/>
          <a:p>
            <a:endParaRPr lang="es-MX"/>
          </a:p>
        </p:txBody>
      </p:sp>
      <p:pic>
        <p:nvPicPr>
          <p:cNvPr id="4" name="Imagen 3">
            <a:extLst>
              <a:ext uri="{FF2B5EF4-FFF2-40B4-BE49-F238E27FC236}">
                <a16:creationId xmlns:a16="http://schemas.microsoft.com/office/drawing/2014/main" xmlns="" id="{3B430738-02CC-46E2-A5FA-8C2F52DD1ED2}"/>
              </a:ext>
            </a:extLst>
          </p:cNvPr>
          <p:cNvPicPr>
            <a:picLocks noChangeAspect="1"/>
          </p:cNvPicPr>
          <p:nvPr/>
        </p:nvPicPr>
        <p:blipFill>
          <a:blip r:embed="rId2"/>
          <a:stretch>
            <a:fillRect/>
          </a:stretch>
        </p:blipFill>
        <p:spPr>
          <a:xfrm>
            <a:off x="6096000" y="4389120"/>
            <a:ext cx="3097876" cy="2468880"/>
          </a:xfrm>
          <a:prstGeom prst="rect">
            <a:avLst/>
          </a:prstGeom>
        </p:spPr>
      </p:pic>
    </p:spTree>
    <p:extLst>
      <p:ext uri="{BB962C8B-B14F-4D97-AF65-F5344CB8AC3E}">
        <p14:creationId xmlns:p14="http://schemas.microsoft.com/office/powerpoint/2010/main" val="2731019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xmlns="" id="{4EFB3CC9-04E2-4248-B7A2-69F421B540CB}"/>
              </a:ext>
            </a:extLst>
          </p:cNvPr>
          <p:cNvPicPr>
            <a:picLocks noGrp="1" noChangeAspect="1"/>
          </p:cNvPicPr>
          <p:nvPr>
            <p:ph sz="quarter" idx="13"/>
          </p:nvPr>
        </p:nvPicPr>
        <p:blipFill>
          <a:blip r:embed="rId2"/>
          <a:stretch>
            <a:fillRect/>
          </a:stretch>
        </p:blipFill>
        <p:spPr>
          <a:xfrm>
            <a:off x="4547538" y="3768725"/>
            <a:ext cx="3096923" cy="1971675"/>
          </a:xfrm>
          <a:prstGeom prst="rect">
            <a:avLst/>
          </a:prstGeom>
        </p:spPr>
      </p:pic>
      <p:sp>
        <p:nvSpPr>
          <p:cNvPr id="3" name="Título 2">
            <a:extLst>
              <a:ext uri="{FF2B5EF4-FFF2-40B4-BE49-F238E27FC236}">
                <a16:creationId xmlns:a16="http://schemas.microsoft.com/office/drawing/2014/main" xmlns="" id="{A14B9F3C-96C3-4045-9BF4-101A5C94489C}"/>
              </a:ext>
            </a:extLst>
          </p:cNvPr>
          <p:cNvSpPr>
            <a:spLocks noGrp="1"/>
          </p:cNvSpPr>
          <p:nvPr>
            <p:ph type="title"/>
          </p:nvPr>
        </p:nvSpPr>
        <p:spPr>
          <a:xfrm>
            <a:off x="1949116" y="253465"/>
            <a:ext cx="8293768" cy="701040"/>
          </a:xfrm>
        </p:spPr>
        <p:txBody>
          <a:bodyPr>
            <a:noAutofit/>
          </a:bodyPr>
          <a:lstStyle/>
          <a:p>
            <a:r>
              <a:rPr lang="es-ES" sz="2800" dirty="0">
                <a:solidFill>
                  <a:schemeClr val="bg2"/>
                </a:solidFill>
              </a:rPr>
              <a:t>2.2 Describir el funcionamiento de la empresa familiar.</a:t>
            </a:r>
          </a:p>
        </p:txBody>
      </p:sp>
      <p:sp>
        <p:nvSpPr>
          <p:cNvPr id="6" name="Rectángulo 5">
            <a:extLst>
              <a:ext uri="{FF2B5EF4-FFF2-40B4-BE49-F238E27FC236}">
                <a16:creationId xmlns:a16="http://schemas.microsoft.com/office/drawing/2014/main" xmlns="" id="{970711A2-56BA-4D19-A49C-D14DB8F1CD86}"/>
              </a:ext>
            </a:extLst>
          </p:cNvPr>
          <p:cNvSpPr/>
          <p:nvPr/>
        </p:nvSpPr>
        <p:spPr>
          <a:xfrm>
            <a:off x="317500" y="1627099"/>
            <a:ext cx="10972800" cy="1200329"/>
          </a:xfrm>
          <a:prstGeom prst="rect">
            <a:avLst/>
          </a:prstGeom>
        </p:spPr>
        <p:txBody>
          <a:bodyPr wrap="square">
            <a:spAutoFit/>
          </a:bodyPr>
          <a:lstStyle/>
          <a:p>
            <a:r>
              <a:rPr lang="es-MX" sz="2400" dirty="0">
                <a:solidFill>
                  <a:schemeClr val="bg2"/>
                </a:solidFill>
              </a:rPr>
              <a:t>Las empresas familiares son compañías creadas y gestionadas por una sola familia. Hasta aquí la definición es correcta. Sin embargo, en la práctica se materializa de formas distintas, y debe incluir el aspecto de la sucesión. </a:t>
            </a:r>
          </a:p>
        </p:txBody>
      </p:sp>
    </p:spTree>
    <p:extLst>
      <p:ext uri="{BB962C8B-B14F-4D97-AF65-F5344CB8AC3E}">
        <p14:creationId xmlns:p14="http://schemas.microsoft.com/office/powerpoint/2010/main" val="1477763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C5C458D4-814E-43D1-B8B3-295F7A30BFD1}"/>
              </a:ext>
            </a:extLst>
          </p:cNvPr>
          <p:cNvSpPr>
            <a:spLocks noGrp="1"/>
          </p:cNvSpPr>
          <p:nvPr>
            <p:ph sz="quarter" idx="13"/>
          </p:nvPr>
        </p:nvSpPr>
        <p:spPr>
          <a:xfrm>
            <a:off x="609600" y="1333500"/>
            <a:ext cx="10972800" cy="4762500"/>
          </a:xfrm>
        </p:spPr>
        <p:txBody>
          <a:bodyPr>
            <a:normAutofit/>
          </a:bodyPr>
          <a:lstStyle/>
          <a:p>
            <a:pPr algn="just"/>
            <a:r>
              <a:rPr lang="es-MX" sz="2400" dirty="0">
                <a:solidFill>
                  <a:schemeClr val="bg2"/>
                </a:solidFill>
              </a:rPr>
              <a:t>Las empresas familiares son uno de los principales motores de la economía en nuestro país: representan aproximadamente un 95% del total de empresas en México. La mayoría de las compañías nacen como pequeños negocios familiares que van creciendo y que algunas veces alcanzan dimensiones imaginadas cuando se concibió la idea del negocio.</a:t>
            </a:r>
            <a:endParaRPr lang="es-ES" sz="2400" dirty="0">
              <a:solidFill>
                <a:schemeClr val="bg2"/>
              </a:solidFill>
            </a:endParaRPr>
          </a:p>
        </p:txBody>
      </p:sp>
      <p:pic>
        <p:nvPicPr>
          <p:cNvPr id="1026" name="Picture 2" descr="Resultado de imagen para Con el aumento de tamaño, la administración de la empresa se va tornando más compleja, por lo que las familias optan por dejar la administración en otras manos, continuar la administración asumiendo todas las implicaciones, o en el más extremo de los casos, vender su empresa cuando ésta ha alcanzado un tamaño moderado.">
            <a:extLst>
              <a:ext uri="{FF2B5EF4-FFF2-40B4-BE49-F238E27FC236}">
                <a16:creationId xmlns:a16="http://schemas.microsoft.com/office/drawing/2014/main" xmlns="" id="{F61101BD-A496-4D89-B99A-818478BF3C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4013" y="4183063"/>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535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B9A660BF-B282-4385-9C5D-3BF81EC55014}"/>
              </a:ext>
            </a:extLst>
          </p:cNvPr>
          <p:cNvSpPr>
            <a:spLocks noGrp="1"/>
          </p:cNvSpPr>
          <p:nvPr>
            <p:ph sz="quarter" idx="13"/>
          </p:nvPr>
        </p:nvSpPr>
        <p:spPr>
          <a:xfrm>
            <a:off x="609600" y="1384300"/>
            <a:ext cx="11410604" cy="4711700"/>
          </a:xfrm>
        </p:spPr>
        <p:txBody>
          <a:bodyPr/>
          <a:lstStyle/>
          <a:p>
            <a:pPr marL="457200" indent="-457200" algn="just">
              <a:buClrTx/>
              <a:buFont typeface="Arial" panose="020B0604020202020204" pitchFamily="34" charset="0"/>
              <a:buChar char="•"/>
            </a:pPr>
            <a:r>
              <a:rPr lang="es-MX" dirty="0">
                <a:solidFill>
                  <a:schemeClr val="bg2"/>
                </a:solidFill>
              </a:rPr>
              <a:t>Los sistemas familiares se miran hacia el interior, mientras que en los sistemas empresariales se tiene una visión al exterior.</a:t>
            </a:r>
          </a:p>
          <a:p>
            <a:pPr algn="just"/>
            <a:endParaRPr lang="es-MX" dirty="0">
              <a:solidFill>
                <a:schemeClr val="bg2"/>
              </a:solidFill>
            </a:endParaRPr>
          </a:p>
          <a:p>
            <a:pPr marL="457200" indent="-457200" algn="just">
              <a:buClrTx/>
              <a:buFont typeface="Arial" panose="020B0604020202020204" pitchFamily="34" charset="0"/>
              <a:buChar char="•"/>
            </a:pPr>
            <a:r>
              <a:rPr lang="es-MX" dirty="0">
                <a:solidFill>
                  <a:schemeClr val="bg2"/>
                </a:solidFill>
              </a:rPr>
              <a:t>Los sistemas familiares están basados en emociones, y éstas tienen altas repercusiones en la empresa; los sistemas empresariales están basados en los resultados, para lo que se requiere cierta insensibilidad.</a:t>
            </a:r>
          </a:p>
          <a:p>
            <a:pPr algn="just"/>
            <a:endParaRPr lang="es-MX" dirty="0">
              <a:solidFill>
                <a:schemeClr val="bg2"/>
              </a:solidFill>
            </a:endParaRPr>
          </a:p>
          <a:p>
            <a:pPr marL="457200" indent="-457200" algn="just">
              <a:buClrTx/>
              <a:buFont typeface="Arial" panose="020B0604020202020204" pitchFamily="34" charset="0"/>
              <a:buChar char="•"/>
            </a:pPr>
            <a:r>
              <a:rPr lang="es-MX" dirty="0">
                <a:solidFill>
                  <a:schemeClr val="bg2"/>
                </a:solidFill>
              </a:rPr>
              <a:t>La aceptación a las propuestas, proyectos, personas, etcétera, en los sistemas familiares es incondicional a las ideas del propietario, mientras que en los empresariales esta aceptación estará condicionada al desempeño</a:t>
            </a:r>
          </a:p>
          <a:p>
            <a:endParaRPr lang="es-MX" dirty="0"/>
          </a:p>
        </p:txBody>
      </p:sp>
      <p:sp>
        <p:nvSpPr>
          <p:cNvPr id="3" name="Título 2">
            <a:extLst>
              <a:ext uri="{FF2B5EF4-FFF2-40B4-BE49-F238E27FC236}">
                <a16:creationId xmlns:a16="http://schemas.microsoft.com/office/drawing/2014/main" xmlns="" id="{9F2A9EFB-FCB5-428E-B0CC-C58B1C7FC194}"/>
              </a:ext>
            </a:extLst>
          </p:cNvPr>
          <p:cNvSpPr>
            <a:spLocks noGrp="1"/>
          </p:cNvSpPr>
          <p:nvPr>
            <p:ph type="title"/>
          </p:nvPr>
        </p:nvSpPr>
        <p:spPr>
          <a:xfrm>
            <a:off x="3149600" y="568960"/>
            <a:ext cx="5486400" cy="701040"/>
          </a:xfrm>
        </p:spPr>
        <p:txBody>
          <a:bodyPr>
            <a:normAutofit fontScale="90000"/>
          </a:bodyPr>
          <a:lstStyle/>
          <a:p>
            <a:r>
              <a:rPr lang="es-MX" dirty="0"/>
              <a:t/>
            </a:r>
            <a:br>
              <a:rPr lang="es-MX" dirty="0"/>
            </a:br>
            <a:r>
              <a:rPr lang="es-MX" dirty="0">
                <a:solidFill>
                  <a:schemeClr val="bg2"/>
                </a:solidFill>
              </a:rPr>
              <a:t>Características de los sistemas familiares y empresariales</a:t>
            </a:r>
            <a:r>
              <a:rPr lang="es-MX" dirty="0"/>
              <a:t/>
            </a:r>
            <a:br>
              <a:rPr lang="es-MX" dirty="0"/>
            </a:br>
            <a:endParaRPr lang="es-MX" dirty="0"/>
          </a:p>
        </p:txBody>
      </p:sp>
      <p:pic>
        <p:nvPicPr>
          <p:cNvPr id="4" name="Imagen 3">
            <a:extLst>
              <a:ext uri="{FF2B5EF4-FFF2-40B4-BE49-F238E27FC236}">
                <a16:creationId xmlns:a16="http://schemas.microsoft.com/office/drawing/2014/main" xmlns="" id="{3F04AB6E-8D21-4F34-86CA-52686250754D}"/>
              </a:ext>
            </a:extLst>
          </p:cNvPr>
          <p:cNvPicPr>
            <a:picLocks noChangeAspect="1"/>
          </p:cNvPicPr>
          <p:nvPr/>
        </p:nvPicPr>
        <p:blipFill>
          <a:blip r:embed="rId2"/>
          <a:stretch>
            <a:fillRect/>
          </a:stretch>
        </p:blipFill>
        <p:spPr>
          <a:xfrm>
            <a:off x="9486900" y="-13855"/>
            <a:ext cx="2705100" cy="1384299"/>
          </a:xfrm>
          <a:prstGeom prst="rect">
            <a:avLst/>
          </a:prstGeom>
        </p:spPr>
      </p:pic>
    </p:spTree>
    <p:extLst>
      <p:ext uri="{BB962C8B-B14F-4D97-AF65-F5344CB8AC3E}">
        <p14:creationId xmlns:p14="http://schemas.microsoft.com/office/powerpoint/2010/main" val="347872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A4E01EE8-EBC9-480B-85A2-11D78B4A697B}"/>
              </a:ext>
            </a:extLst>
          </p:cNvPr>
          <p:cNvSpPr>
            <a:spLocks noGrp="1"/>
          </p:cNvSpPr>
          <p:nvPr>
            <p:ph sz="quarter" idx="13"/>
          </p:nvPr>
        </p:nvSpPr>
        <p:spPr>
          <a:xfrm>
            <a:off x="149629" y="1280160"/>
            <a:ext cx="11432771" cy="5323840"/>
          </a:xfrm>
        </p:spPr>
        <p:txBody>
          <a:bodyPr>
            <a:normAutofit/>
          </a:bodyPr>
          <a:lstStyle/>
          <a:p>
            <a:pPr marL="457200" indent="-457200" algn="just">
              <a:buClrTx/>
              <a:buFont typeface="Arial" panose="020B0604020202020204" pitchFamily="34" charset="0"/>
              <a:buChar char="•"/>
            </a:pPr>
            <a:r>
              <a:rPr lang="es-MX" dirty="0">
                <a:solidFill>
                  <a:schemeClr val="bg2"/>
                </a:solidFill>
              </a:rPr>
              <a:t>La dirección de una empresa familiar recae en puestos vitalicios, mientras que en los sistemas empresariales es temporal.</a:t>
            </a:r>
          </a:p>
          <a:p>
            <a:pPr marL="457200" indent="-457200" algn="just">
              <a:buClrTx/>
              <a:buFont typeface="Arial" panose="020B0604020202020204" pitchFamily="34" charset="0"/>
              <a:buChar char="•"/>
            </a:pPr>
            <a:r>
              <a:rPr lang="es-MX" dirty="0">
                <a:solidFill>
                  <a:schemeClr val="bg2"/>
                </a:solidFill>
              </a:rPr>
              <a:t>Las empresas familiares muestran una resistencia al cambio mayor, debido a que se prefiere preservar la armonía de la familia; los sistemas empresariales tienen una tendencia a la búsqueda de mejora continua, aunque esto les genere conflictos.</a:t>
            </a:r>
          </a:p>
          <a:p>
            <a:pPr marL="457200" indent="-457200" algn="just">
              <a:buClrTx/>
              <a:buFont typeface="Arial" panose="020B0604020202020204" pitchFamily="34" charset="0"/>
              <a:buChar char="•"/>
            </a:pPr>
            <a:r>
              <a:rPr lang="es-MX" dirty="0">
                <a:solidFill>
                  <a:schemeClr val="bg2"/>
                </a:solidFill>
              </a:rPr>
              <a:t>En las empresas se reclutan a los individuos más capaces y competentes para cada puesto, en los sistemas familiares se procura ocupar a los integrantes de la familia independientemente de su aptitud para desempeñarse de acuerdo a lo requerido.</a:t>
            </a:r>
          </a:p>
          <a:p>
            <a:endParaRPr lang="es-MX" dirty="0"/>
          </a:p>
        </p:txBody>
      </p:sp>
      <p:pic>
        <p:nvPicPr>
          <p:cNvPr id="4" name="Imagen 3">
            <a:extLst>
              <a:ext uri="{FF2B5EF4-FFF2-40B4-BE49-F238E27FC236}">
                <a16:creationId xmlns:a16="http://schemas.microsoft.com/office/drawing/2014/main" xmlns="" id="{218E436C-B97F-490A-9DE5-051EABBB537B}"/>
              </a:ext>
            </a:extLst>
          </p:cNvPr>
          <p:cNvPicPr>
            <a:picLocks noChangeAspect="1"/>
          </p:cNvPicPr>
          <p:nvPr/>
        </p:nvPicPr>
        <p:blipFill>
          <a:blip r:embed="rId2"/>
          <a:stretch>
            <a:fillRect/>
          </a:stretch>
        </p:blipFill>
        <p:spPr>
          <a:xfrm>
            <a:off x="4263911" y="5261610"/>
            <a:ext cx="4362450" cy="1480012"/>
          </a:xfrm>
          <a:prstGeom prst="rect">
            <a:avLst/>
          </a:prstGeom>
        </p:spPr>
      </p:pic>
    </p:spTree>
    <p:extLst>
      <p:ext uri="{BB962C8B-B14F-4D97-AF65-F5344CB8AC3E}">
        <p14:creationId xmlns:p14="http://schemas.microsoft.com/office/powerpoint/2010/main" val="3479071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FAC65BA3-D23F-4C01-A5B7-3267DA169D42}"/>
              </a:ext>
            </a:extLst>
          </p:cNvPr>
          <p:cNvSpPr>
            <a:spLocks noGrp="1"/>
          </p:cNvSpPr>
          <p:nvPr>
            <p:ph sz="quarter" idx="13"/>
          </p:nvPr>
        </p:nvSpPr>
        <p:spPr>
          <a:xfrm>
            <a:off x="609600" y="1358900"/>
            <a:ext cx="11393978" cy="5499100"/>
          </a:xfrm>
        </p:spPr>
        <p:txBody>
          <a:bodyPr>
            <a:normAutofit/>
          </a:bodyPr>
          <a:lstStyle/>
          <a:p>
            <a:pPr marL="457200" indent="-457200" algn="just">
              <a:buClrTx/>
              <a:buFont typeface="Arial" panose="020B0604020202020204" pitchFamily="34" charset="0"/>
              <a:buChar char="•"/>
            </a:pPr>
            <a:r>
              <a:rPr lang="es-MX" dirty="0">
                <a:solidFill>
                  <a:schemeClr val="bg2"/>
                </a:solidFill>
              </a:rPr>
              <a:t>Los salarios en las empresas familiares serán de acuerdo a las necesidades del integrante, mientras que en los sistemas empresariales se pagará un salario de acuerdo al mercado y al desempeño.</a:t>
            </a:r>
          </a:p>
          <a:p>
            <a:pPr marL="457200" indent="-457200" algn="just">
              <a:buClrTx/>
              <a:buFont typeface="Arial" panose="020B0604020202020204" pitchFamily="34" charset="0"/>
              <a:buChar char="•"/>
            </a:pPr>
            <a:endParaRPr lang="es-MX" dirty="0">
              <a:solidFill>
                <a:schemeClr val="bg2"/>
              </a:solidFill>
            </a:endParaRPr>
          </a:p>
          <a:p>
            <a:pPr marL="457200" indent="-457200" algn="just">
              <a:buClrTx/>
              <a:buFont typeface="Arial" panose="020B0604020202020204" pitchFamily="34" charset="0"/>
              <a:buChar char="•"/>
            </a:pPr>
            <a:r>
              <a:rPr lang="es-MX" dirty="0">
                <a:solidFill>
                  <a:schemeClr val="bg2"/>
                </a:solidFill>
              </a:rPr>
              <a:t>El patrimonio de una empresa familiar es considerado como un derecho de sus integrantes; en los sistemas empresariales se ofrecen porciones del patrimonio de la compañía para incentivar a los empleados clave.</a:t>
            </a:r>
          </a:p>
          <a:p>
            <a:pPr marL="457200" indent="-457200" algn="just">
              <a:buClrTx/>
              <a:buFont typeface="Arial" panose="020B0604020202020204" pitchFamily="34" charset="0"/>
              <a:buChar char="•"/>
            </a:pPr>
            <a:endParaRPr lang="es-MX" dirty="0">
              <a:solidFill>
                <a:schemeClr val="bg2"/>
              </a:solidFill>
            </a:endParaRPr>
          </a:p>
          <a:p>
            <a:pPr marL="457200" indent="-457200" algn="just">
              <a:buClrTx/>
              <a:buFont typeface="Arial" panose="020B0604020202020204" pitchFamily="34" charset="0"/>
              <a:buChar char="•"/>
            </a:pPr>
            <a:r>
              <a:rPr lang="es-MX" dirty="0">
                <a:solidFill>
                  <a:schemeClr val="bg2"/>
                </a:solidFill>
              </a:rPr>
              <a:t>Las evaluaciones tienden a privilegiar a los integrantes de una empresa familiar, en un sistema empresarial, en cambio, las evaluaciones son objetivas, con enfoque estructurado y tratando de impulsar a aquellos con alto desempeño.</a:t>
            </a:r>
          </a:p>
          <a:p>
            <a:endParaRPr lang="es-MX" dirty="0"/>
          </a:p>
        </p:txBody>
      </p:sp>
      <p:pic>
        <p:nvPicPr>
          <p:cNvPr id="4" name="Imagen 3">
            <a:extLst>
              <a:ext uri="{FF2B5EF4-FFF2-40B4-BE49-F238E27FC236}">
                <a16:creationId xmlns:a16="http://schemas.microsoft.com/office/drawing/2014/main" xmlns="" id="{1EB3E832-3E51-4A71-8A4C-F788FDACD457}"/>
              </a:ext>
            </a:extLst>
          </p:cNvPr>
          <p:cNvPicPr>
            <a:picLocks noChangeAspect="1"/>
          </p:cNvPicPr>
          <p:nvPr/>
        </p:nvPicPr>
        <p:blipFill>
          <a:blip r:embed="rId2"/>
          <a:stretch>
            <a:fillRect/>
          </a:stretch>
        </p:blipFill>
        <p:spPr>
          <a:xfrm>
            <a:off x="8709919" y="2365376"/>
            <a:ext cx="2619375" cy="943090"/>
          </a:xfrm>
          <a:prstGeom prst="rect">
            <a:avLst/>
          </a:prstGeom>
        </p:spPr>
      </p:pic>
      <p:pic>
        <p:nvPicPr>
          <p:cNvPr id="5" name="Imagen 4">
            <a:extLst>
              <a:ext uri="{FF2B5EF4-FFF2-40B4-BE49-F238E27FC236}">
                <a16:creationId xmlns:a16="http://schemas.microsoft.com/office/drawing/2014/main" xmlns="" id="{622B0CB3-5908-466D-9421-B75F460D9D5A}"/>
              </a:ext>
            </a:extLst>
          </p:cNvPr>
          <p:cNvPicPr>
            <a:picLocks noChangeAspect="1"/>
          </p:cNvPicPr>
          <p:nvPr/>
        </p:nvPicPr>
        <p:blipFill>
          <a:blip r:embed="rId3"/>
          <a:stretch>
            <a:fillRect/>
          </a:stretch>
        </p:blipFill>
        <p:spPr>
          <a:xfrm>
            <a:off x="8805169" y="4140143"/>
            <a:ext cx="2524125" cy="943090"/>
          </a:xfrm>
          <a:prstGeom prst="rect">
            <a:avLst/>
          </a:prstGeom>
        </p:spPr>
      </p:pic>
    </p:spTree>
    <p:extLst>
      <p:ext uri="{BB962C8B-B14F-4D97-AF65-F5344CB8AC3E}">
        <p14:creationId xmlns:p14="http://schemas.microsoft.com/office/powerpoint/2010/main" val="4095951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DCB09641-1ECA-46C0-B74E-3C135906932E}"/>
              </a:ext>
            </a:extLst>
          </p:cNvPr>
          <p:cNvSpPr>
            <a:spLocks noGrp="1"/>
          </p:cNvSpPr>
          <p:nvPr>
            <p:ph sz="quarter" idx="13"/>
          </p:nvPr>
        </p:nvSpPr>
        <p:spPr>
          <a:xfrm>
            <a:off x="292100" y="1435100"/>
            <a:ext cx="11633200" cy="4876800"/>
          </a:xfrm>
        </p:spPr>
        <p:txBody>
          <a:bodyPr>
            <a:normAutofit/>
          </a:bodyPr>
          <a:lstStyle/>
          <a:p>
            <a:pPr marL="457200" indent="-457200" algn="just">
              <a:buClrTx/>
              <a:buFont typeface="Arial" panose="020B0604020202020204" pitchFamily="34" charset="0"/>
              <a:buChar char="•"/>
            </a:pPr>
            <a:r>
              <a:rPr lang="es-MX" dirty="0">
                <a:solidFill>
                  <a:schemeClr val="bg2"/>
                </a:solidFill>
              </a:rPr>
              <a:t>El entrenamiento en un sistema empresarial está orientado a satisfacer las necesidades de la empresa, mientras que en las compañías familiares se busca satisfacer las necesidades de desarrollo individual de los integrantes.</a:t>
            </a:r>
          </a:p>
          <a:p>
            <a:pPr algn="just"/>
            <a:endParaRPr lang="es-MX" dirty="0">
              <a:solidFill>
                <a:schemeClr val="bg2"/>
              </a:solidFill>
            </a:endParaRPr>
          </a:p>
          <a:p>
            <a:pPr marL="457200" indent="-457200" algn="just">
              <a:buClrTx/>
              <a:buFont typeface="Arial" panose="020B0604020202020204" pitchFamily="34" charset="0"/>
              <a:buChar char="•"/>
            </a:pPr>
            <a:r>
              <a:rPr lang="es-MX" dirty="0">
                <a:solidFill>
                  <a:schemeClr val="bg2"/>
                </a:solidFill>
              </a:rPr>
              <a:t>En la empresa familiar es muy común que la efectividad es sacrificada por la afectividad. Por ejemplo, si el padre es el director general y el hijo el gerente de ventas, es muy común que se confundan y que actúen de acuerdo a la relación de padre e hijo y no de acuerdo a las funciones del puesto que les corresponde.</a:t>
            </a:r>
          </a:p>
          <a:p>
            <a:pPr algn="just"/>
            <a:endParaRPr lang="es-MX" dirty="0">
              <a:solidFill>
                <a:schemeClr val="bg2"/>
              </a:solidFill>
            </a:endParaRPr>
          </a:p>
          <a:p>
            <a:endParaRPr lang="es-MX" dirty="0"/>
          </a:p>
        </p:txBody>
      </p:sp>
      <p:pic>
        <p:nvPicPr>
          <p:cNvPr id="4" name="Imagen 3">
            <a:extLst>
              <a:ext uri="{FF2B5EF4-FFF2-40B4-BE49-F238E27FC236}">
                <a16:creationId xmlns:a16="http://schemas.microsoft.com/office/drawing/2014/main" xmlns="" id="{5AB9F8EA-347E-4937-BA99-DC564CB849C2}"/>
              </a:ext>
            </a:extLst>
          </p:cNvPr>
          <p:cNvPicPr>
            <a:picLocks noChangeAspect="1"/>
          </p:cNvPicPr>
          <p:nvPr/>
        </p:nvPicPr>
        <p:blipFill>
          <a:blip r:embed="rId2"/>
          <a:stretch>
            <a:fillRect/>
          </a:stretch>
        </p:blipFill>
        <p:spPr>
          <a:xfrm>
            <a:off x="3917950" y="5041900"/>
            <a:ext cx="3009900" cy="1524000"/>
          </a:xfrm>
          <a:prstGeom prst="rect">
            <a:avLst/>
          </a:prstGeom>
        </p:spPr>
      </p:pic>
    </p:spTree>
    <p:extLst>
      <p:ext uri="{BB962C8B-B14F-4D97-AF65-F5344CB8AC3E}">
        <p14:creationId xmlns:p14="http://schemas.microsoft.com/office/powerpoint/2010/main" val="292930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71EB5752-8187-4B02-82C1-D306E8BEDF8D}"/>
              </a:ext>
            </a:extLst>
          </p:cNvPr>
          <p:cNvSpPr>
            <a:spLocks noGrp="1"/>
          </p:cNvSpPr>
          <p:nvPr>
            <p:ph sz="quarter" idx="13"/>
          </p:nvPr>
        </p:nvSpPr>
        <p:spPr/>
        <p:txBody>
          <a:bodyPr/>
          <a:lstStyle/>
          <a:p>
            <a:pPr marL="457200" lvl="0" indent="-457200" algn="just">
              <a:buClrTx/>
              <a:buFont typeface="Arial" panose="020B0604020202020204" pitchFamily="34" charset="0"/>
              <a:buChar char="•"/>
            </a:pPr>
            <a:r>
              <a:rPr lang="es-MX" sz="2300" dirty="0">
                <a:solidFill>
                  <a:srgbClr val="37302A"/>
                </a:solidFill>
              </a:rPr>
              <a:t>La carencia de indicadores clave de desempeño es común en la empresa familiar. El miembro de la familia que ejerce un puesto directivo o gerencial no está sujeto a indicadores de desempeño, es decir, a parámetros claros de rendimiento y de resultados requeridos por la empresa. Mientras que en los sistemas empresariales los sueldos y bonos de los directivos se fijan en función del cumplimiento de indicadores de desempeño</a:t>
            </a:r>
          </a:p>
          <a:p>
            <a:endParaRPr lang="es-MX" dirty="0"/>
          </a:p>
        </p:txBody>
      </p:sp>
      <p:sp>
        <p:nvSpPr>
          <p:cNvPr id="3" name="Título 2">
            <a:extLst>
              <a:ext uri="{FF2B5EF4-FFF2-40B4-BE49-F238E27FC236}">
                <a16:creationId xmlns:a16="http://schemas.microsoft.com/office/drawing/2014/main" xmlns="" id="{49321AB8-6D7B-4934-B799-AB3ABB1D5643}"/>
              </a:ext>
            </a:extLst>
          </p:cNvPr>
          <p:cNvSpPr>
            <a:spLocks noGrp="1"/>
          </p:cNvSpPr>
          <p:nvPr>
            <p:ph type="title"/>
          </p:nvPr>
        </p:nvSpPr>
        <p:spPr/>
        <p:txBody>
          <a:bodyPr/>
          <a:lstStyle/>
          <a:p>
            <a:endParaRPr lang="es-MX"/>
          </a:p>
        </p:txBody>
      </p:sp>
      <p:pic>
        <p:nvPicPr>
          <p:cNvPr id="4" name="Imagen 3">
            <a:extLst>
              <a:ext uri="{FF2B5EF4-FFF2-40B4-BE49-F238E27FC236}">
                <a16:creationId xmlns:a16="http://schemas.microsoft.com/office/drawing/2014/main" xmlns="" id="{5FE7792A-2CA5-45A6-9362-DCA757B6105C}"/>
              </a:ext>
            </a:extLst>
          </p:cNvPr>
          <p:cNvPicPr>
            <a:picLocks noChangeAspect="1"/>
          </p:cNvPicPr>
          <p:nvPr/>
        </p:nvPicPr>
        <p:blipFill>
          <a:blip r:embed="rId2"/>
          <a:stretch>
            <a:fillRect/>
          </a:stretch>
        </p:blipFill>
        <p:spPr>
          <a:xfrm>
            <a:off x="4299152" y="4476750"/>
            <a:ext cx="3298681" cy="1619250"/>
          </a:xfrm>
          <a:prstGeom prst="rect">
            <a:avLst/>
          </a:prstGeom>
        </p:spPr>
      </p:pic>
    </p:spTree>
    <p:extLst>
      <p:ext uri="{BB962C8B-B14F-4D97-AF65-F5344CB8AC3E}">
        <p14:creationId xmlns:p14="http://schemas.microsoft.com/office/powerpoint/2010/main" val="796152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pPr algn="just">
              <a:buClr>
                <a:srgbClr val="FF6600"/>
              </a:buClr>
            </a:pPr>
            <a:r>
              <a:rPr lang="es-MX" sz="3733" dirty="0">
                <a:solidFill>
                  <a:schemeClr val="bg2"/>
                </a:solidFill>
              </a:rPr>
              <a:t>Analizará las características de las organizaciones públicas y privadas en nuestro país, de sus fines, así como el perfil sus empresarios y dirigentes, con el fin de ofrecerles asesoría y consultoría empresarial.</a:t>
            </a:r>
          </a:p>
        </p:txBody>
      </p:sp>
      <p:sp>
        <p:nvSpPr>
          <p:cNvPr id="4" name="Título 1"/>
          <p:cNvSpPr>
            <a:spLocks noGrp="1"/>
          </p:cNvSpPr>
          <p:nvPr>
            <p:ph type="title"/>
          </p:nvPr>
        </p:nvSpPr>
        <p:spPr>
          <a:xfrm>
            <a:off x="1583499" y="548680"/>
            <a:ext cx="9601067" cy="935699"/>
          </a:xfrm>
          <a:solidFill>
            <a:schemeClr val="tx1"/>
          </a:solidFill>
          <a:ln w="76200" cmpd="thinThick">
            <a:solidFill>
              <a:schemeClr val="tx1"/>
            </a:solidFill>
            <a:miter lim="800000"/>
          </a:ln>
        </p:spPr>
        <p:txBody>
          <a:bodyPr vert="horz" lIns="121920" tIns="60960" rIns="121920" bIns="60960" rtlCol="0" anchor="ctr" anchorCtr="0">
            <a:normAutofit/>
          </a:bodyPr>
          <a:lstStyle/>
          <a:p>
            <a:r>
              <a:rPr lang="es-MX" sz="4800" dirty="0">
                <a:solidFill>
                  <a:schemeClr val="tx2">
                    <a:lumMod val="50000"/>
                  </a:schemeClr>
                </a:solidFill>
              </a:rPr>
              <a:t>Objetivo de la Asignatura</a:t>
            </a:r>
          </a:p>
        </p:txBody>
      </p:sp>
      <p:pic>
        <p:nvPicPr>
          <p:cNvPr id="5"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028733"/>
            <a:ext cx="7725557" cy="71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6173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FE0DA22E-5BB9-461A-B612-6D09286002BA}"/>
              </a:ext>
            </a:extLst>
          </p:cNvPr>
          <p:cNvSpPr>
            <a:spLocks noGrp="1"/>
          </p:cNvSpPr>
          <p:nvPr>
            <p:ph sz="quarter" idx="13"/>
          </p:nvPr>
        </p:nvSpPr>
        <p:spPr>
          <a:xfrm>
            <a:off x="609600" y="1546167"/>
            <a:ext cx="10972800" cy="5054138"/>
          </a:xfrm>
        </p:spPr>
        <p:txBody>
          <a:bodyPr>
            <a:normAutofit/>
          </a:bodyPr>
          <a:lstStyle/>
          <a:p>
            <a:pPr algn="just"/>
            <a:r>
              <a:rPr lang="es-MX" dirty="0">
                <a:solidFill>
                  <a:schemeClr val="bg2"/>
                </a:solidFill>
              </a:rPr>
              <a:t>El protocolo familiar, se ha de configurar como un “traje hecho a la medida” de cada familia empresaria y empresa familiar, tomando en consideración las aspiraciones y circunstancias de la familia y de la empresa, de tal forma que los miembros del grupo familiar (que son a su vez los socios de la empresa) puedan regular todos los asuntos sobre los que deseen pronunciarse, y fijar acuerdos sobre todo lo que estimen conveniente, sin necesidad de seguir las formalidades que, por ejemplo, regulan la composición y funcionamiento de los órganos sociales y vienen impuestas por la ley.</a:t>
            </a:r>
            <a:endParaRPr lang="es-ES" dirty="0">
              <a:solidFill>
                <a:schemeClr val="bg2"/>
              </a:solidFill>
            </a:endParaRPr>
          </a:p>
        </p:txBody>
      </p:sp>
      <p:sp>
        <p:nvSpPr>
          <p:cNvPr id="3" name="Título 2">
            <a:extLst>
              <a:ext uri="{FF2B5EF4-FFF2-40B4-BE49-F238E27FC236}">
                <a16:creationId xmlns:a16="http://schemas.microsoft.com/office/drawing/2014/main" xmlns="" id="{A07B7C9E-E9F4-4055-A042-958260D7AFE4}"/>
              </a:ext>
            </a:extLst>
          </p:cNvPr>
          <p:cNvSpPr>
            <a:spLocks noGrp="1"/>
          </p:cNvSpPr>
          <p:nvPr>
            <p:ph type="title"/>
          </p:nvPr>
        </p:nvSpPr>
        <p:spPr>
          <a:xfrm>
            <a:off x="1363579" y="411480"/>
            <a:ext cx="9464842" cy="701040"/>
          </a:xfrm>
        </p:spPr>
        <p:txBody>
          <a:bodyPr>
            <a:normAutofit fontScale="90000"/>
          </a:bodyPr>
          <a:lstStyle/>
          <a:p>
            <a:r>
              <a:rPr lang="es-ES" sz="2800" b="0" dirty="0">
                <a:latin typeface="Arial" panose="020B0604020202020204" pitchFamily="34" charset="0"/>
              </a:rPr>
              <a:t/>
            </a:r>
            <a:br>
              <a:rPr lang="es-ES" sz="2800" b="0" dirty="0">
                <a:latin typeface="Arial" panose="020B0604020202020204" pitchFamily="34" charset="0"/>
              </a:rPr>
            </a:br>
            <a:r>
              <a:rPr lang="es-ES" b="0" dirty="0">
                <a:solidFill>
                  <a:srgbClr val="000000"/>
                </a:solidFill>
                <a:latin typeface="Arial" panose="020B0604020202020204" pitchFamily="34" charset="0"/>
              </a:rPr>
              <a:t>2.4 Identificar el contenido del protocolo familiar. </a:t>
            </a:r>
            <a:br>
              <a:rPr lang="es-ES" b="0" dirty="0">
                <a:solidFill>
                  <a:srgbClr val="000000"/>
                </a:solidFill>
                <a:latin typeface="Arial" panose="020B0604020202020204" pitchFamily="34" charset="0"/>
              </a:rPr>
            </a:br>
            <a:r>
              <a:rPr lang="es-ES" b="0" dirty="0">
                <a:solidFill>
                  <a:srgbClr val="000000"/>
                </a:solidFill>
                <a:latin typeface="Arial" panose="020B0604020202020204" pitchFamily="34" charset="0"/>
              </a:rPr>
              <a:t>	</a:t>
            </a:r>
          </a:p>
        </p:txBody>
      </p:sp>
      <p:pic>
        <p:nvPicPr>
          <p:cNvPr id="4" name="Imagen 3">
            <a:extLst>
              <a:ext uri="{FF2B5EF4-FFF2-40B4-BE49-F238E27FC236}">
                <a16:creationId xmlns:a16="http://schemas.microsoft.com/office/drawing/2014/main" xmlns="" id="{5CDBE15E-8278-4C66-9817-CD40EC35FDFE}"/>
              </a:ext>
            </a:extLst>
          </p:cNvPr>
          <p:cNvPicPr>
            <a:picLocks noChangeAspect="1"/>
          </p:cNvPicPr>
          <p:nvPr/>
        </p:nvPicPr>
        <p:blipFill>
          <a:blip r:embed="rId2"/>
          <a:stretch>
            <a:fillRect/>
          </a:stretch>
        </p:blipFill>
        <p:spPr>
          <a:xfrm>
            <a:off x="8580005" y="4854633"/>
            <a:ext cx="2857500" cy="1421477"/>
          </a:xfrm>
          <a:prstGeom prst="rect">
            <a:avLst/>
          </a:prstGeom>
        </p:spPr>
      </p:pic>
    </p:spTree>
    <p:extLst>
      <p:ext uri="{BB962C8B-B14F-4D97-AF65-F5344CB8AC3E}">
        <p14:creationId xmlns:p14="http://schemas.microsoft.com/office/powerpoint/2010/main" val="38345119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C189E271-DF7C-45E0-AA3A-4518C3857B7F}"/>
              </a:ext>
            </a:extLst>
          </p:cNvPr>
          <p:cNvSpPr>
            <a:spLocks noGrp="1"/>
          </p:cNvSpPr>
          <p:nvPr>
            <p:ph sz="quarter" idx="13"/>
          </p:nvPr>
        </p:nvSpPr>
        <p:spPr>
          <a:xfrm>
            <a:off x="279400" y="101600"/>
            <a:ext cx="11912600" cy="6654800"/>
          </a:xfrm>
        </p:spPr>
        <p:txBody>
          <a:bodyPr>
            <a:normAutofit fontScale="92500" lnSpcReduction="10000"/>
          </a:bodyPr>
          <a:lstStyle/>
          <a:p>
            <a:pPr algn="l"/>
            <a:r>
              <a:rPr lang="es-MX" sz="3100" b="1" dirty="0">
                <a:solidFill>
                  <a:schemeClr val="bg2"/>
                </a:solidFill>
              </a:rPr>
              <a:t>El protocolo familiar basándose en un esquema de cuatro áreas que deberán tratarse necesariamente en el protocolo familiar, a saber.  </a:t>
            </a:r>
          </a:p>
          <a:p>
            <a:pPr algn="l"/>
            <a:r>
              <a:rPr lang="es-MX" dirty="0">
                <a:solidFill>
                  <a:schemeClr val="bg2"/>
                </a:solidFill>
              </a:rPr>
              <a:t>   </a:t>
            </a:r>
          </a:p>
          <a:p>
            <a:pPr algn="just"/>
            <a:r>
              <a:rPr lang="es-MX" dirty="0">
                <a:solidFill>
                  <a:schemeClr val="bg2"/>
                </a:solidFill>
              </a:rPr>
              <a:t>1.- Políticas de decisión y gobierno: esta área incluye los aspectos relacionados con el gobierno familiar, el consejo de administración o los estatutos sociales.</a:t>
            </a:r>
          </a:p>
          <a:p>
            <a:pPr algn="just"/>
            <a:endParaRPr lang="es-MX" dirty="0">
              <a:solidFill>
                <a:schemeClr val="bg2"/>
              </a:solidFill>
            </a:endParaRPr>
          </a:p>
          <a:p>
            <a:pPr algn="just"/>
            <a:r>
              <a:rPr lang="es-MX" dirty="0">
                <a:solidFill>
                  <a:schemeClr val="bg2"/>
                </a:solidFill>
              </a:rPr>
              <a:t>2.- Políticas de rentas: donde se tratarían cuestiones como los dividendos mínimos o la sindicación de acciones.</a:t>
            </a:r>
          </a:p>
          <a:p>
            <a:pPr algn="just"/>
            <a:endParaRPr lang="es-MX" dirty="0">
              <a:solidFill>
                <a:schemeClr val="bg2"/>
              </a:solidFill>
            </a:endParaRPr>
          </a:p>
          <a:p>
            <a:pPr algn="just"/>
            <a:r>
              <a:rPr lang="es-MX" dirty="0">
                <a:solidFill>
                  <a:schemeClr val="bg2"/>
                </a:solidFill>
              </a:rPr>
              <a:t>3.- Políticas de empresa: donde se regularán temas como las jubilaciones o el empleo de familiares, entre otros.</a:t>
            </a:r>
          </a:p>
          <a:p>
            <a:pPr algn="just"/>
            <a:endParaRPr lang="es-MX" dirty="0">
              <a:solidFill>
                <a:schemeClr val="bg2"/>
              </a:solidFill>
            </a:endParaRPr>
          </a:p>
          <a:p>
            <a:pPr algn="just"/>
            <a:r>
              <a:rPr lang="es-MX" dirty="0">
                <a:solidFill>
                  <a:schemeClr val="bg2"/>
                </a:solidFill>
              </a:rPr>
              <a:t>4.- Políticas sociales y familiares: donde se establecerán las reglas a seguir en cuanto a, por ejemplo, la formación de jóvenes, la solidaridad familiar o las tradiciones familiares que deberán de mantenerse a lo largo del tiempo.</a:t>
            </a:r>
          </a:p>
          <a:p>
            <a:pPr algn="l"/>
            <a:endParaRPr lang="es-MX" dirty="0">
              <a:solidFill>
                <a:schemeClr val="bg2"/>
              </a:solidFill>
            </a:endParaRPr>
          </a:p>
        </p:txBody>
      </p:sp>
      <p:pic>
        <p:nvPicPr>
          <p:cNvPr id="4" name="Imagen 3">
            <a:extLst>
              <a:ext uri="{FF2B5EF4-FFF2-40B4-BE49-F238E27FC236}">
                <a16:creationId xmlns:a16="http://schemas.microsoft.com/office/drawing/2014/main" xmlns="" id="{2416B96E-CE96-4750-9071-8B27F3536865}"/>
              </a:ext>
            </a:extLst>
          </p:cNvPr>
          <p:cNvPicPr>
            <a:picLocks noChangeAspect="1"/>
          </p:cNvPicPr>
          <p:nvPr/>
        </p:nvPicPr>
        <p:blipFill>
          <a:blip r:embed="rId2"/>
          <a:stretch>
            <a:fillRect/>
          </a:stretch>
        </p:blipFill>
        <p:spPr>
          <a:xfrm>
            <a:off x="8264005" y="5469774"/>
            <a:ext cx="2847975" cy="1286626"/>
          </a:xfrm>
          <a:prstGeom prst="rect">
            <a:avLst/>
          </a:prstGeom>
        </p:spPr>
      </p:pic>
    </p:spTree>
    <p:extLst>
      <p:ext uri="{BB962C8B-B14F-4D97-AF65-F5344CB8AC3E}">
        <p14:creationId xmlns:p14="http://schemas.microsoft.com/office/powerpoint/2010/main" val="14188121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xmlns="" id="{1DAE19EB-10E0-48BA-B657-E0C05F25666E}"/>
              </a:ext>
            </a:extLst>
          </p:cNvPr>
          <p:cNvSpPr>
            <a:spLocks noGrp="1"/>
          </p:cNvSpPr>
          <p:nvPr>
            <p:ph sz="quarter" idx="13"/>
          </p:nvPr>
        </p:nvSpPr>
        <p:spPr/>
        <p:txBody>
          <a:bodyPr/>
          <a:lstStyle/>
          <a:p>
            <a:pPr algn="just"/>
            <a:r>
              <a:rPr lang="es-MX" dirty="0">
                <a:solidFill>
                  <a:schemeClr val="bg2"/>
                </a:solidFill>
              </a:rPr>
              <a:t>Por otro lado, </a:t>
            </a:r>
            <a:r>
              <a:rPr lang="es-MX" b="1" dirty="0">
                <a:solidFill>
                  <a:schemeClr val="bg2"/>
                </a:solidFill>
              </a:rPr>
              <a:t>el ámbito objetivo</a:t>
            </a:r>
            <a:r>
              <a:rPr lang="es-MX" dirty="0">
                <a:solidFill>
                  <a:schemeClr val="bg2"/>
                </a:solidFill>
              </a:rPr>
              <a:t> determina la sociedad sobre la que quiere proyectar sus efectos el protocolo o, en su caso, el grupo de sociedades relacionadas con la familia, así como las acciones o participaciones sociales de los mismos. </a:t>
            </a:r>
          </a:p>
        </p:txBody>
      </p:sp>
      <p:sp>
        <p:nvSpPr>
          <p:cNvPr id="3" name="Título 2">
            <a:extLst>
              <a:ext uri="{FF2B5EF4-FFF2-40B4-BE49-F238E27FC236}">
                <a16:creationId xmlns:a16="http://schemas.microsoft.com/office/drawing/2014/main" xmlns="" id="{11C8C0EF-EC82-4A47-9C7A-400627F1D4A1}"/>
              </a:ext>
            </a:extLst>
          </p:cNvPr>
          <p:cNvSpPr>
            <a:spLocks noGrp="1"/>
          </p:cNvSpPr>
          <p:nvPr>
            <p:ph type="title"/>
          </p:nvPr>
        </p:nvSpPr>
        <p:spPr/>
        <p:txBody>
          <a:bodyPr/>
          <a:lstStyle/>
          <a:p>
            <a:endParaRPr lang="es-MX"/>
          </a:p>
        </p:txBody>
      </p:sp>
      <p:pic>
        <p:nvPicPr>
          <p:cNvPr id="4" name="Imagen 3">
            <a:extLst>
              <a:ext uri="{FF2B5EF4-FFF2-40B4-BE49-F238E27FC236}">
                <a16:creationId xmlns:a16="http://schemas.microsoft.com/office/drawing/2014/main" xmlns="" id="{9DCDE86D-5FCA-4598-B775-C03D977C6BBA}"/>
              </a:ext>
            </a:extLst>
          </p:cNvPr>
          <p:cNvPicPr>
            <a:picLocks noChangeAspect="1"/>
          </p:cNvPicPr>
          <p:nvPr/>
        </p:nvPicPr>
        <p:blipFill>
          <a:blip r:embed="rId2"/>
          <a:stretch>
            <a:fillRect/>
          </a:stretch>
        </p:blipFill>
        <p:spPr>
          <a:xfrm>
            <a:off x="4786312" y="4139565"/>
            <a:ext cx="2619375" cy="1743075"/>
          </a:xfrm>
          <a:prstGeom prst="rect">
            <a:avLst/>
          </a:prstGeom>
        </p:spPr>
      </p:pic>
    </p:spTree>
    <p:extLst>
      <p:ext uri="{BB962C8B-B14F-4D97-AF65-F5344CB8AC3E}">
        <p14:creationId xmlns:p14="http://schemas.microsoft.com/office/powerpoint/2010/main" val="289367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tx1"/>
          </a:solidFill>
          <a:ln w="76200" cmpd="thinThick">
            <a:solidFill>
              <a:schemeClr val="tx1"/>
            </a:solidFill>
            <a:miter lim="800000"/>
          </a:ln>
        </p:spPr>
        <p:txBody>
          <a:bodyPr vert="horz" lIns="121920" tIns="60960" rIns="121920" bIns="60960" rtlCol="0" anchor="ctr" anchorCtr="0">
            <a:normAutofit fontScale="90000"/>
          </a:bodyPr>
          <a:lstStyle/>
          <a:p>
            <a:r>
              <a:rPr lang="es-MX" sz="4800" dirty="0">
                <a:solidFill>
                  <a:schemeClr val="tx2">
                    <a:lumMod val="50000"/>
                  </a:schemeClr>
                </a:solidFill>
              </a:rPr>
              <a:t>Conclusiones </a:t>
            </a:r>
          </a:p>
        </p:txBody>
      </p:sp>
      <p:sp>
        <p:nvSpPr>
          <p:cNvPr id="6" name="Rectángulo 5"/>
          <p:cNvSpPr/>
          <p:nvPr/>
        </p:nvSpPr>
        <p:spPr>
          <a:xfrm>
            <a:off x="815413" y="2276873"/>
            <a:ext cx="10369152" cy="3539430"/>
          </a:xfrm>
          <a:prstGeom prst="rect">
            <a:avLst/>
          </a:prstGeom>
        </p:spPr>
        <p:txBody>
          <a:bodyPr wrap="square">
            <a:spAutoFit/>
          </a:bodyPr>
          <a:lstStyle/>
          <a:p>
            <a:pPr algn="just" defTabSz="1219170"/>
            <a:r>
              <a:rPr lang="es-MX" sz="3200" dirty="0">
                <a:solidFill>
                  <a:srgbClr val="37302A"/>
                </a:solidFill>
                <a:latin typeface="Garamond"/>
              </a:rPr>
              <a:t>El presente material sirve de apoyo para </a:t>
            </a:r>
            <a:r>
              <a:rPr lang="es-MX" sz="3200" dirty="0">
                <a:solidFill>
                  <a:srgbClr val="37302A"/>
                </a:solidFill>
              </a:rPr>
              <a:t> analizar y describir las características y elementos de la empresa familiar, a efecto de poder desarrollar los protocolos familiares en forma correcta, conociendo las características de las empresas familiares y siguiendo los protocolos necesarios.   </a:t>
            </a:r>
          </a:p>
          <a:p>
            <a:pPr algn="just" defTabSz="1219170"/>
            <a:endParaRPr lang="es-MX" sz="3200" dirty="0">
              <a:solidFill>
                <a:srgbClr val="37302A"/>
              </a:solidFill>
              <a:latin typeface="Garamond"/>
            </a:endParaRPr>
          </a:p>
          <a:p>
            <a:pPr algn="just" defTabSz="1219170"/>
            <a:endParaRPr lang="es-MX" sz="3200" dirty="0">
              <a:solidFill>
                <a:srgbClr val="37302A"/>
              </a:solidFill>
              <a:latin typeface="Garamond"/>
            </a:endParaRPr>
          </a:p>
        </p:txBody>
      </p:sp>
    </p:spTree>
    <p:extLst>
      <p:ext uri="{BB962C8B-B14F-4D97-AF65-F5344CB8AC3E}">
        <p14:creationId xmlns:p14="http://schemas.microsoft.com/office/powerpoint/2010/main" val="2117848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72480" y="1796819"/>
            <a:ext cx="11247040" cy="4512501"/>
          </a:xfrm>
        </p:spPr>
        <p:txBody>
          <a:bodyPr numCol="2">
            <a:normAutofit fontScale="47500" lnSpcReduction="20000"/>
          </a:bodyPr>
          <a:lstStyle/>
          <a:p>
            <a:pPr algn="l"/>
            <a:r>
              <a:rPr lang="es-MX" sz="6800" b="1" dirty="0">
                <a:solidFill>
                  <a:schemeClr val="bg2"/>
                </a:solidFill>
              </a:rPr>
              <a:t>BÁSICA</a:t>
            </a:r>
          </a:p>
          <a:p>
            <a:pPr marL="609585" lvl="2" algn="just">
              <a:spcBef>
                <a:spcPts val="1200"/>
              </a:spcBef>
              <a:buClr>
                <a:srgbClr val="FF6600"/>
              </a:buClr>
            </a:pPr>
            <a:r>
              <a:rPr lang="es-MX" sz="4533" b="1" dirty="0">
                <a:solidFill>
                  <a:schemeClr val="bg2"/>
                </a:solidFill>
              </a:rPr>
              <a:t>1. RODRÍGUEZ Valencia Joaquín. “Como administrar pequeñas y medianas empresas. Ed. Thomson 2003.</a:t>
            </a:r>
          </a:p>
          <a:p>
            <a:pPr marL="609585" lvl="2" algn="just">
              <a:spcBef>
                <a:spcPts val="1200"/>
              </a:spcBef>
              <a:buClr>
                <a:srgbClr val="FF6600"/>
              </a:buClr>
            </a:pPr>
            <a:r>
              <a:rPr lang="es-MX" sz="4533" b="1" dirty="0">
                <a:solidFill>
                  <a:schemeClr val="bg2"/>
                </a:solidFill>
              </a:rPr>
              <a:t>2. GRABINSKY, Salo, “La empresa familiar”. Ed. Del verbo emprender, 4a. Edición 1994.</a:t>
            </a:r>
          </a:p>
          <a:p>
            <a:pPr marL="609585" lvl="2" algn="just">
              <a:spcBef>
                <a:spcPts val="1200"/>
              </a:spcBef>
              <a:buClr>
                <a:srgbClr val="FF6600"/>
              </a:buClr>
            </a:pPr>
            <a:r>
              <a:rPr lang="es-MX" sz="4533" b="1" dirty="0">
                <a:solidFill>
                  <a:schemeClr val="bg2"/>
                </a:solidFill>
              </a:rPr>
              <a:t>3. ANZOLA Rojas </a:t>
            </a:r>
            <a:r>
              <a:rPr lang="es-MX" sz="4533" b="1" dirty="0" err="1">
                <a:solidFill>
                  <a:schemeClr val="bg2"/>
                </a:solidFill>
              </a:rPr>
              <a:t>Sérvulo</a:t>
            </a:r>
            <a:r>
              <a:rPr lang="es-MX" sz="4533" b="1" dirty="0">
                <a:solidFill>
                  <a:schemeClr val="bg2"/>
                </a:solidFill>
              </a:rPr>
              <a:t> “Administración de pequeñas empresas”. Ed. </a:t>
            </a:r>
            <a:r>
              <a:rPr lang="es-MX" sz="4533" b="1" dirty="0" err="1">
                <a:solidFill>
                  <a:schemeClr val="bg2"/>
                </a:solidFill>
              </a:rPr>
              <a:t>McGraww</a:t>
            </a:r>
            <a:r>
              <a:rPr lang="es-MX" sz="4533" b="1" dirty="0">
                <a:solidFill>
                  <a:schemeClr val="bg2"/>
                </a:solidFill>
              </a:rPr>
              <a:t>-Hill</a:t>
            </a:r>
          </a:p>
          <a:p>
            <a:pPr marL="609585" lvl="2" algn="just">
              <a:spcBef>
                <a:spcPts val="1200"/>
              </a:spcBef>
              <a:buClr>
                <a:srgbClr val="FF6600"/>
              </a:buClr>
            </a:pPr>
            <a:r>
              <a:rPr lang="es-MX" sz="4533" b="1" dirty="0">
                <a:solidFill>
                  <a:schemeClr val="bg2"/>
                </a:solidFill>
              </a:rPr>
              <a:t>4. MUNCH Galindo, Lourdes; García Martínez José G. “Fundamentos de Administración”. México: Trillas, 2000.</a:t>
            </a:r>
          </a:p>
          <a:p>
            <a:pPr marL="609585" lvl="2" algn="just">
              <a:spcBef>
                <a:spcPts val="1200"/>
              </a:spcBef>
              <a:buClr>
                <a:srgbClr val="FF6600"/>
              </a:buClr>
            </a:pPr>
            <a:r>
              <a:rPr lang="es-MX" sz="4533" b="1" dirty="0">
                <a:solidFill>
                  <a:schemeClr val="bg2"/>
                </a:solidFill>
              </a:rPr>
              <a:t>5. SALAZAR </a:t>
            </a:r>
            <a:r>
              <a:rPr lang="es-MX" sz="4533" b="1" dirty="0" err="1">
                <a:solidFill>
                  <a:schemeClr val="bg2"/>
                </a:solidFill>
              </a:rPr>
              <a:t>Leytte</a:t>
            </a:r>
            <a:r>
              <a:rPr lang="es-MX" sz="4533" b="1" dirty="0">
                <a:solidFill>
                  <a:schemeClr val="bg2"/>
                </a:solidFill>
              </a:rPr>
              <a:t> Enrique. “Como iniciar una empresa”. México: Limusa</a:t>
            </a:r>
          </a:p>
          <a:p>
            <a:pPr marL="609585" lvl="2" algn="just">
              <a:spcBef>
                <a:spcPts val="1200"/>
              </a:spcBef>
              <a:buClr>
                <a:srgbClr val="FF6600"/>
              </a:buClr>
            </a:pPr>
            <a:r>
              <a:rPr lang="es-MX" sz="4533" b="1" dirty="0">
                <a:solidFill>
                  <a:schemeClr val="bg2"/>
                </a:solidFill>
              </a:rPr>
              <a:t>6. SALONER, </a:t>
            </a:r>
            <a:r>
              <a:rPr lang="es-MX" sz="4533" b="1" dirty="0" err="1">
                <a:solidFill>
                  <a:schemeClr val="bg2"/>
                </a:solidFill>
              </a:rPr>
              <a:t>Garth</a:t>
            </a:r>
            <a:r>
              <a:rPr lang="es-MX" sz="4533" b="1" dirty="0">
                <a:solidFill>
                  <a:schemeClr val="bg2"/>
                </a:solidFill>
              </a:rPr>
              <a:t>. “Planeación Estratégica”. México. </a:t>
            </a:r>
            <a:r>
              <a:rPr lang="es-MX" sz="4533" b="1" dirty="0" err="1">
                <a:solidFill>
                  <a:schemeClr val="bg2"/>
                </a:solidFill>
              </a:rPr>
              <a:t>Limusa</a:t>
            </a:r>
            <a:r>
              <a:rPr lang="es-MX" sz="4533" b="1" dirty="0">
                <a:solidFill>
                  <a:schemeClr val="bg2"/>
                </a:solidFill>
              </a:rPr>
              <a:t>, 2006.</a:t>
            </a:r>
          </a:p>
          <a:p>
            <a:pPr marL="609585" lvl="2" algn="just">
              <a:spcBef>
                <a:spcPts val="1200"/>
              </a:spcBef>
              <a:buClr>
                <a:srgbClr val="FF6600"/>
              </a:buClr>
            </a:pPr>
            <a:r>
              <a:rPr lang="es-MX" sz="4533" b="1" dirty="0">
                <a:solidFill>
                  <a:schemeClr val="bg2"/>
                </a:solidFill>
              </a:rPr>
              <a:t>7. GONZALEZ, Salazar Diana M. “Plan de negocios para emprendedores”. México: Mc Graw Hill.</a:t>
            </a:r>
          </a:p>
          <a:p>
            <a:pPr marL="609585" lvl="2" algn="just">
              <a:spcBef>
                <a:spcPts val="1200"/>
              </a:spcBef>
              <a:buClr>
                <a:srgbClr val="FF6600"/>
              </a:buClr>
            </a:pPr>
            <a:r>
              <a:rPr lang="es-MX" sz="4533" b="1" dirty="0">
                <a:solidFill>
                  <a:schemeClr val="bg2"/>
                </a:solidFill>
              </a:rPr>
              <a:t>8. CAMUS Márquez, Guillermo de Jesús. “Administración integral de la empresa”. México: Trillas, 2000.</a:t>
            </a:r>
          </a:p>
        </p:txBody>
      </p:sp>
      <p:sp>
        <p:nvSpPr>
          <p:cNvPr id="2" name="Título 1"/>
          <p:cNvSpPr>
            <a:spLocks noGrp="1"/>
          </p:cNvSpPr>
          <p:nvPr>
            <p:ph type="title"/>
          </p:nvPr>
        </p:nvSpPr>
        <p:spPr>
          <a:solidFill>
            <a:schemeClr val="tx1"/>
          </a:solidFill>
          <a:ln w="76200" cmpd="thinThick">
            <a:solidFill>
              <a:schemeClr val="tx1"/>
            </a:solidFill>
            <a:miter lim="800000"/>
          </a:ln>
        </p:spPr>
        <p:txBody>
          <a:bodyPr vert="horz" lIns="121920" tIns="60960" rIns="121920" bIns="60960" rtlCol="0" anchor="ctr" anchorCtr="0">
            <a:normAutofit fontScale="90000"/>
          </a:bodyPr>
          <a:lstStyle/>
          <a:p>
            <a:r>
              <a:rPr lang="es-MX" sz="4800" dirty="0">
                <a:solidFill>
                  <a:schemeClr val="tx2">
                    <a:lumMod val="50000"/>
                  </a:schemeClr>
                </a:solidFill>
              </a:rPr>
              <a:t>Referencias</a:t>
            </a:r>
          </a:p>
        </p:txBody>
      </p:sp>
    </p:spTree>
    <p:extLst>
      <p:ext uri="{BB962C8B-B14F-4D97-AF65-F5344CB8AC3E}">
        <p14:creationId xmlns:p14="http://schemas.microsoft.com/office/powerpoint/2010/main" val="38920072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335360" y="2020824"/>
            <a:ext cx="11329259" cy="4633976"/>
          </a:xfrm>
        </p:spPr>
        <p:txBody>
          <a:bodyPr numCol="2">
            <a:normAutofit/>
          </a:bodyPr>
          <a:lstStyle/>
          <a:p>
            <a:pPr algn="l">
              <a:lnSpc>
                <a:spcPct val="80000"/>
              </a:lnSpc>
            </a:pPr>
            <a:r>
              <a:rPr lang="es-MX" sz="2933" b="1" dirty="0">
                <a:solidFill>
                  <a:schemeClr val="bg2"/>
                </a:solidFill>
              </a:rPr>
              <a:t>COMPLEMENTARIA</a:t>
            </a:r>
            <a:endParaRPr lang="es-MX" sz="4267" b="1" dirty="0">
              <a:solidFill>
                <a:schemeClr val="bg2"/>
              </a:solidFill>
            </a:endParaRPr>
          </a:p>
          <a:p>
            <a:pPr marL="609585" lvl="2" algn="l">
              <a:lnSpc>
                <a:spcPct val="80000"/>
              </a:lnSpc>
              <a:spcBef>
                <a:spcPts val="1200"/>
              </a:spcBef>
              <a:buClr>
                <a:srgbClr val="FF6600"/>
              </a:buClr>
            </a:pPr>
            <a:r>
              <a:rPr lang="es-MX" sz="2267" b="1" dirty="0">
                <a:solidFill>
                  <a:schemeClr val="bg2"/>
                </a:solidFill>
              </a:rPr>
              <a:t>1. ACKOFF, </a:t>
            </a:r>
            <a:r>
              <a:rPr lang="es-MX" sz="2267" b="1" dirty="0" err="1">
                <a:solidFill>
                  <a:schemeClr val="bg2"/>
                </a:solidFill>
              </a:rPr>
              <a:t>Rusell</a:t>
            </a:r>
            <a:r>
              <a:rPr lang="es-MX" sz="2267" b="1" dirty="0">
                <a:solidFill>
                  <a:schemeClr val="bg2"/>
                </a:solidFill>
              </a:rPr>
              <a:t> L. “Planificación de la empresa del Futuro. México: Limusa, 2006.</a:t>
            </a:r>
          </a:p>
          <a:p>
            <a:pPr marL="609585" lvl="2" algn="l">
              <a:lnSpc>
                <a:spcPct val="80000"/>
              </a:lnSpc>
              <a:spcBef>
                <a:spcPts val="1200"/>
              </a:spcBef>
              <a:buClr>
                <a:srgbClr val="FF6600"/>
              </a:buClr>
            </a:pPr>
            <a:r>
              <a:rPr lang="es-MX" sz="2267" b="1" dirty="0">
                <a:solidFill>
                  <a:schemeClr val="bg2"/>
                </a:solidFill>
              </a:rPr>
              <a:t>2. KAUFMAN, Roger. “Guía práctica para la planeación de las </a:t>
            </a:r>
            <a:r>
              <a:rPr lang="es-MX" sz="2267" b="1" dirty="0" err="1">
                <a:solidFill>
                  <a:schemeClr val="bg2"/>
                </a:solidFill>
              </a:rPr>
              <a:t>rganizaciones</a:t>
            </a:r>
            <a:r>
              <a:rPr lang="es-MX" sz="2267" b="1" dirty="0">
                <a:solidFill>
                  <a:schemeClr val="bg2"/>
                </a:solidFill>
              </a:rPr>
              <a:t>”. México: Trillas, 2000.</a:t>
            </a:r>
          </a:p>
          <a:p>
            <a:pPr marL="609585" lvl="2" algn="l">
              <a:lnSpc>
                <a:spcPct val="80000"/>
              </a:lnSpc>
              <a:spcBef>
                <a:spcPts val="1200"/>
              </a:spcBef>
              <a:buClr>
                <a:srgbClr val="FF6600"/>
              </a:buClr>
            </a:pPr>
            <a:r>
              <a:rPr lang="es-MX" sz="2267" b="1" dirty="0">
                <a:solidFill>
                  <a:schemeClr val="bg2"/>
                </a:solidFill>
              </a:rPr>
              <a:t>3. O.I.T. “La consultoría de empresas: Guía para la profesión”. 3a </a:t>
            </a:r>
            <a:r>
              <a:rPr lang="es-MX" sz="2267" b="1" dirty="0" err="1">
                <a:solidFill>
                  <a:schemeClr val="bg2"/>
                </a:solidFill>
              </a:rPr>
              <a:t>Ed.México</a:t>
            </a:r>
            <a:r>
              <a:rPr lang="es-MX" sz="2267" b="1" dirty="0">
                <a:solidFill>
                  <a:schemeClr val="bg2"/>
                </a:solidFill>
              </a:rPr>
              <a:t>: Limusa, 2006.</a:t>
            </a:r>
          </a:p>
          <a:p>
            <a:pPr marL="609585" lvl="2" algn="l">
              <a:lnSpc>
                <a:spcPct val="80000"/>
              </a:lnSpc>
              <a:spcBef>
                <a:spcPts val="1200"/>
              </a:spcBef>
              <a:buClr>
                <a:srgbClr val="FF6600"/>
              </a:buClr>
            </a:pPr>
            <a:r>
              <a:rPr lang="es-MX" sz="2267" b="1" dirty="0">
                <a:solidFill>
                  <a:schemeClr val="bg2"/>
                </a:solidFill>
              </a:rPr>
              <a:t>4. RANKINE, </a:t>
            </a:r>
            <a:r>
              <a:rPr lang="es-MX" sz="2267" b="1" dirty="0" err="1">
                <a:solidFill>
                  <a:schemeClr val="bg2"/>
                </a:solidFill>
              </a:rPr>
              <a:t>Denzil</a:t>
            </a:r>
            <a:r>
              <a:rPr lang="es-MX" sz="2267" b="1" dirty="0">
                <a:solidFill>
                  <a:schemeClr val="bg2"/>
                </a:solidFill>
              </a:rPr>
              <a:t>. “Estrategias para la adquisición de empresas”. México: Limusa, 2006.</a:t>
            </a:r>
          </a:p>
          <a:p>
            <a:pPr marL="609585" lvl="2" algn="just">
              <a:lnSpc>
                <a:spcPct val="80000"/>
              </a:lnSpc>
              <a:spcBef>
                <a:spcPts val="1200"/>
              </a:spcBef>
              <a:buClr>
                <a:srgbClr val="FF6600"/>
              </a:buClr>
            </a:pPr>
            <a:r>
              <a:rPr lang="es-MX" sz="2267" b="1" dirty="0">
                <a:solidFill>
                  <a:schemeClr val="bg2"/>
                </a:solidFill>
              </a:rPr>
              <a:t>5. ROCHA Centeno, Rogelio. “Estrategia competitiva para </a:t>
            </a:r>
            <a:r>
              <a:rPr lang="es-MX" sz="2267" b="1" dirty="0" err="1">
                <a:solidFill>
                  <a:schemeClr val="bg2"/>
                </a:solidFill>
              </a:rPr>
              <a:t>empresas:Guía</a:t>
            </a:r>
            <a:r>
              <a:rPr lang="es-MX" sz="2267" b="1" dirty="0">
                <a:solidFill>
                  <a:schemeClr val="bg2"/>
                </a:solidFill>
              </a:rPr>
              <a:t> práctica”. México: Trillas.</a:t>
            </a:r>
          </a:p>
          <a:p>
            <a:pPr marL="609585" lvl="2" algn="l">
              <a:lnSpc>
                <a:spcPct val="80000"/>
              </a:lnSpc>
              <a:spcBef>
                <a:spcPts val="1200"/>
              </a:spcBef>
              <a:buClr>
                <a:srgbClr val="FF6600"/>
              </a:buClr>
            </a:pPr>
            <a:r>
              <a:rPr lang="es-MX" sz="2267" b="1" dirty="0">
                <a:solidFill>
                  <a:schemeClr val="bg2"/>
                </a:solidFill>
              </a:rPr>
              <a:t>6. ACKOFF, </a:t>
            </a:r>
            <a:r>
              <a:rPr lang="es-MX" sz="2267" b="1" dirty="0" err="1">
                <a:solidFill>
                  <a:schemeClr val="bg2"/>
                </a:solidFill>
              </a:rPr>
              <a:t>Rusell</a:t>
            </a:r>
            <a:r>
              <a:rPr lang="es-MX" sz="2267" b="1" dirty="0">
                <a:solidFill>
                  <a:schemeClr val="bg2"/>
                </a:solidFill>
              </a:rPr>
              <a:t> L. “Un concepto de planeación de empresas”. México: Limusa, 2006.</a:t>
            </a:r>
          </a:p>
          <a:p>
            <a:pPr marL="609585" lvl="2" algn="l">
              <a:lnSpc>
                <a:spcPct val="80000"/>
              </a:lnSpc>
              <a:spcBef>
                <a:spcPts val="1200"/>
              </a:spcBef>
              <a:buClr>
                <a:srgbClr val="FF6600"/>
              </a:buClr>
            </a:pPr>
            <a:r>
              <a:rPr lang="es-MX" sz="2267" b="1" dirty="0">
                <a:solidFill>
                  <a:schemeClr val="bg2"/>
                </a:solidFill>
              </a:rPr>
              <a:t>7. RAMÍREZ Torres, Raymundo. “La empresa y su estructura administrativa”. México: Trillas.</a:t>
            </a:r>
          </a:p>
        </p:txBody>
      </p:sp>
      <p:sp>
        <p:nvSpPr>
          <p:cNvPr id="2" name="Título 1"/>
          <p:cNvSpPr>
            <a:spLocks noGrp="1"/>
          </p:cNvSpPr>
          <p:nvPr>
            <p:ph type="title"/>
          </p:nvPr>
        </p:nvSpPr>
        <p:spPr>
          <a:solidFill>
            <a:schemeClr val="tx1"/>
          </a:solidFill>
          <a:ln w="76200" cmpd="thinThick">
            <a:solidFill>
              <a:schemeClr val="tx1"/>
            </a:solidFill>
            <a:miter lim="800000"/>
          </a:ln>
        </p:spPr>
        <p:txBody>
          <a:bodyPr vert="horz" lIns="121920" tIns="60960" rIns="121920" bIns="60960" rtlCol="0" anchor="ctr" anchorCtr="0">
            <a:normAutofit fontScale="90000"/>
          </a:bodyPr>
          <a:lstStyle/>
          <a:p>
            <a:r>
              <a:rPr lang="es-MX" sz="4800" dirty="0">
                <a:solidFill>
                  <a:schemeClr val="tx2">
                    <a:lumMod val="50000"/>
                  </a:schemeClr>
                </a:solidFill>
              </a:rPr>
              <a:t>Referencias</a:t>
            </a:r>
          </a:p>
        </p:txBody>
      </p:sp>
    </p:spTree>
    <p:extLst>
      <p:ext uri="{BB962C8B-B14F-4D97-AF65-F5344CB8AC3E}">
        <p14:creationId xmlns:p14="http://schemas.microsoft.com/office/powerpoint/2010/main" val="739064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83287"/>
            <a:ext cx="10058400" cy="1371600"/>
          </a:xfrm>
          <a:solidFill>
            <a:schemeClr val="tx1"/>
          </a:solidFill>
          <a:ln w="76200" cmpd="thinThick">
            <a:solidFill>
              <a:schemeClr val="tx1"/>
            </a:solidFill>
            <a:miter lim="800000"/>
          </a:ln>
        </p:spPr>
        <p:txBody>
          <a:bodyPr vert="horz" lIns="121920" tIns="60960" rIns="121920" bIns="60960" rtlCol="0" anchor="ctr" anchorCtr="0">
            <a:normAutofit/>
          </a:bodyPr>
          <a:lstStyle/>
          <a:p>
            <a:r>
              <a:rPr lang="es-MX" sz="4800" dirty="0">
                <a:solidFill>
                  <a:schemeClr val="tx2">
                    <a:lumMod val="50000"/>
                  </a:schemeClr>
                </a:solidFill>
              </a:rPr>
              <a:t>Secuencia Didáctica </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220755"/>
            <a:ext cx="7725557" cy="7190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089" t="21531" r="30300" b="13780"/>
          <a:stretch/>
        </p:blipFill>
        <p:spPr bwMode="auto">
          <a:xfrm>
            <a:off x="2165210" y="1957061"/>
            <a:ext cx="7779973" cy="4448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246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1066800" y="2473229"/>
            <a:ext cx="10058400" cy="3931920"/>
          </a:xfrm>
        </p:spPr>
        <p:txBody>
          <a:bodyPr>
            <a:normAutofit/>
          </a:bodyPr>
          <a:lstStyle/>
          <a:p>
            <a:pPr algn="just">
              <a:buClr>
                <a:srgbClr val="FF6600"/>
              </a:buClr>
            </a:pPr>
            <a:r>
              <a:rPr lang="es-MX" sz="4267" b="1" dirty="0">
                <a:solidFill>
                  <a:schemeClr val="bg2"/>
                </a:solidFill>
              </a:rPr>
              <a:t>Analizar y describir las características y elementos de la empresa familiar, a efecto de poder desarrollar los protocolos familiares en forma correcta.</a:t>
            </a:r>
            <a:endParaRPr lang="es-MX" sz="4267" dirty="0">
              <a:solidFill>
                <a:schemeClr val="bg2"/>
              </a:solidFill>
            </a:endParaRPr>
          </a:p>
        </p:txBody>
      </p:sp>
      <p:sp>
        <p:nvSpPr>
          <p:cNvPr id="2" name="Título 1"/>
          <p:cNvSpPr>
            <a:spLocks noGrp="1"/>
          </p:cNvSpPr>
          <p:nvPr>
            <p:ph type="title"/>
          </p:nvPr>
        </p:nvSpPr>
        <p:spPr>
          <a:xfrm>
            <a:off x="3321248" y="548680"/>
            <a:ext cx="5486400" cy="701040"/>
          </a:xfrm>
          <a:solidFill>
            <a:schemeClr val="tx1"/>
          </a:solidFill>
          <a:ln w="76200" cmpd="thinThick">
            <a:solidFill>
              <a:schemeClr val="tx1"/>
            </a:solidFill>
            <a:miter lim="800000"/>
          </a:ln>
        </p:spPr>
        <p:txBody>
          <a:bodyPr vert="horz" lIns="121920" tIns="60960" rIns="121920" bIns="60960" rtlCol="0" anchor="ctr" anchorCtr="0">
            <a:normAutofit fontScale="90000"/>
          </a:bodyPr>
          <a:lstStyle/>
          <a:p>
            <a:r>
              <a:rPr lang="es-MX" sz="4800" dirty="0">
                <a:solidFill>
                  <a:schemeClr val="tx2">
                    <a:lumMod val="50000"/>
                  </a:schemeClr>
                </a:solidFill>
              </a:rPr>
              <a:t>Objetivo de la Unidad II</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65734" y="1496073"/>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9505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MX"/>
          </a:p>
        </p:txBody>
      </p:sp>
      <p:sp>
        <p:nvSpPr>
          <p:cNvPr id="4" name="Marcador de contenido 1"/>
          <p:cNvSpPr>
            <a:spLocks noGrp="1"/>
          </p:cNvSpPr>
          <p:nvPr>
            <p:ph sz="quarter" idx="13"/>
          </p:nvPr>
        </p:nvSpPr>
        <p:spPr/>
        <p:txBody>
          <a:bodyPr>
            <a:normAutofit/>
          </a:bodyPr>
          <a:lstStyle/>
          <a:p>
            <a:pPr algn="just"/>
            <a:r>
              <a:rPr lang="es-MX" sz="3200" dirty="0">
                <a:solidFill>
                  <a:schemeClr val="bg2"/>
                </a:solidFill>
              </a:rPr>
              <a:t>Una empresa es familiar cuando una la mayor parte de su propiedad está en manos de una o varias familias, cuyos miembros intervienen decisivamente en la administración y dirección del negocio.</a:t>
            </a:r>
          </a:p>
        </p:txBody>
      </p:sp>
      <p:sp>
        <p:nvSpPr>
          <p:cNvPr id="5" name="Título 2"/>
          <p:cNvSpPr txBox="1">
            <a:spLocks/>
          </p:cNvSpPr>
          <p:nvPr/>
        </p:nvSpPr>
        <p:spPr>
          <a:xfrm>
            <a:off x="1761892" y="47761"/>
            <a:ext cx="10013795" cy="1278119"/>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675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ES" sz="4000" dirty="0">
                <a:solidFill>
                  <a:srgbClr val="37302A"/>
                </a:solidFill>
                <a:latin typeface="Garamond"/>
              </a:rPr>
              <a:t>2.1 Identificar las características de la empresa familiar </a:t>
            </a:r>
          </a:p>
          <a:p>
            <a:pPr defTabSz="1219170">
              <a:spcBef>
                <a:spcPts val="533"/>
              </a:spcBef>
            </a:pPr>
            <a:r>
              <a:rPr lang="es-ES" sz="4000" dirty="0">
                <a:solidFill>
                  <a:srgbClr val="37302A"/>
                </a:solidFill>
                <a:latin typeface="Garamond"/>
              </a:rPr>
              <a:t>¿Que es Una Empresa Familiar?</a:t>
            </a:r>
            <a:endParaRPr lang="es-MX" sz="2400" dirty="0">
              <a:solidFill>
                <a:srgbClr val="37302A"/>
              </a:solidFill>
              <a:latin typeface="Garamond"/>
            </a:endParaRPr>
          </a:p>
        </p:txBody>
      </p:sp>
      <p:pic>
        <p:nvPicPr>
          <p:cNvPr id="2" name="Imagen 1"/>
          <p:cNvPicPr>
            <a:picLocks noChangeAspect="1"/>
          </p:cNvPicPr>
          <p:nvPr/>
        </p:nvPicPr>
        <p:blipFill>
          <a:blip r:embed="rId2"/>
          <a:stretch>
            <a:fillRect/>
          </a:stretch>
        </p:blipFill>
        <p:spPr>
          <a:xfrm>
            <a:off x="4463819" y="3813043"/>
            <a:ext cx="5148064" cy="2860036"/>
          </a:xfrm>
          <a:prstGeom prst="rect">
            <a:avLst/>
          </a:prstGeom>
        </p:spPr>
      </p:pic>
    </p:spTree>
    <p:extLst>
      <p:ext uri="{BB962C8B-B14F-4D97-AF65-F5344CB8AC3E}">
        <p14:creationId xmlns:p14="http://schemas.microsoft.com/office/powerpoint/2010/main" val="1970489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431371" y="2082800"/>
            <a:ext cx="7406613" cy="3808443"/>
          </a:xfrm>
        </p:spPr>
        <p:txBody>
          <a:bodyPr>
            <a:normAutofit/>
          </a:bodyPr>
          <a:lstStyle/>
          <a:p>
            <a:pPr algn="just"/>
            <a:r>
              <a:rPr lang="es-MX" dirty="0">
                <a:solidFill>
                  <a:schemeClr val="bg2"/>
                </a:solidFill>
              </a:rPr>
              <a:t>Las principales características de la empresa familiar son las siguientes:</a:t>
            </a:r>
          </a:p>
          <a:p>
            <a:pPr marL="457189" indent="-457189" algn="just">
              <a:buClr>
                <a:srgbClr val="FF6600"/>
              </a:buClr>
              <a:buFont typeface="Wingdings" panose="05000000000000000000" pitchFamily="2" charset="2"/>
              <a:buChar char="Ø"/>
            </a:pPr>
            <a:r>
              <a:rPr lang="es-MX" dirty="0">
                <a:solidFill>
                  <a:schemeClr val="bg2"/>
                </a:solidFill>
              </a:rPr>
              <a:t>Propiedad concentrada en un grupo familiar.</a:t>
            </a:r>
          </a:p>
          <a:p>
            <a:pPr marL="457189" indent="-457189" algn="just">
              <a:buClr>
                <a:srgbClr val="FF6600"/>
              </a:buClr>
              <a:buFont typeface="Wingdings" panose="05000000000000000000" pitchFamily="2" charset="2"/>
              <a:buChar char="Ø"/>
            </a:pPr>
            <a:r>
              <a:rPr lang="es-MX" dirty="0">
                <a:solidFill>
                  <a:schemeClr val="bg2"/>
                </a:solidFill>
              </a:rPr>
              <a:t>El grupo familiar participa en el gobierno y/o en la gestión de la empresa.</a:t>
            </a:r>
          </a:p>
          <a:p>
            <a:pPr marL="457189" indent="-457189" algn="just">
              <a:buClr>
                <a:srgbClr val="FF6600"/>
              </a:buClr>
              <a:buFont typeface="Wingdings" panose="05000000000000000000" pitchFamily="2" charset="2"/>
              <a:buChar char="Ø"/>
            </a:pPr>
            <a:r>
              <a:rPr lang="es-MX" dirty="0">
                <a:solidFill>
                  <a:schemeClr val="bg2"/>
                </a:solidFill>
              </a:rPr>
              <a:t>Vocación de continuidad familiar, de transmisión de los valores empresariales propios de la familia.</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Característica de una Empresa Familiar</a:t>
            </a:r>
          </a:p>
        </p:txBody>
      </p:sp>
      <p:pic>
        <p:nvPicPr>
          <p:cNvPr id="5" name="Imagen 4"/>
          <p:cNvPicPr>
            <a:picLocks noChangeAspect="1"/>
          </p:cNvPicPr>
          <p:nvPr/>
        </p:nvPicPr>
        <p:blipFill>
          <a:blip r:embed="rId2"/>
          <a:stretch>
            <a:fillRect/>
          </a:stretch>
        </p:blipFill>
        <p:spPr>
          <a:xfrm>
            <a:off x="8496267" y="2272522"/>
            <a:ext cx="3292893" cy="3428999"/>
          </a:xfrm>
          <a:prstGeom prst="rect">
            <a:avLst/>
          </a:prstGeom>
        </p:spPr>
      </p:pic>
    </p:spTree>
    <p:extLst>
      <p:ext uri="{BB962C8B-B14F-4D97-AF65-F5344CB8AC3E}">
        <p14:creationId xmlns:p14="http://schemas.microsoft.com/office/powerpoint/2010/main" val="1511539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143339" y="2020824"/>
            <a:ext cx="11713301" cy="4075176"/>
          </a:xfrm>
        </p:spPr>
        <p:txBody>
          <a:bodyPr>
            <a:normAutofit/>
          </a:bodyPr>
          <a:lstStyle/>
          <a:p>
            <a:pPr marL="457189" indent="-457189" algn="just">
              <a:buClr>
                <a:srgbClr val="FF6600"/>
              </a:buClr>
              <a:buFont typeface="Wingdings" panose="05000000000000000000" pitchFamily="2" charset="2"/>
              <a:buChar char="Ø"/>
            </a:pPr>
            <a:r>
              <a:rPr lang="es-MX" sz="2400" dirty="0">
                <a:solidFill>
                  <a:schemeClr val="bg2"/>
                </a:solidFill>
              </a:rPr>
              <a:t>Gobierno: alguna parte de la familia pertenece en la gestión de la empresa familiar.</a:t>
            </a:r>
          </a:p>
          <a:p>
            <a:pPr marL="457189" indent="-457189" algn="just">
              <a:buClr>
                <a:srgbClr val="FF6600"/>
              </a:buClr>
              <a:buFont typeface="Wingdings" panose="05000000000000000000" pitchFamily="2" charset="2"/>
              <a:buChar char="Ø"/>
            </a:pPr>
            <a:r>
              <a:rPr lang="es-MX" sz="2400" dirty="0">
                <a:solidFill>
                  <a:schemeClr val="bg2"/>
                </a:solidFill>
              </a:rPr>
              <a:t>Derecho de voto: El Instituto de la Empresa Familiar dice: "Compañías cotizadas se les aplica la definición de empresa familiar si la persona que fundó o adquirió la compañía (su capital social), o sus familiares o descendientes poseen el 25% de los derechos de voto a los que da derecho el capital social".</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Característica de una Empresa Familiar</a:t>
            </a:r>
          </a:p>
        </p:txBody>
      </p:sp>
      <p:pic>
        <p:nvPicPr>
          <p:cNvPr id="5" name="Imagen 4"/>
          <p:cNvPicPr>
            <a:picLocks noChangeAspect="1"/>
          </p:cNvPicPr>
          <p:nvPr/>
        </p:nvPicPr>
        <p:blipFill>
          <a:blip r:embed="rId2"/>
          <a:stretch>
            <a:fillRect/>
          </a:stretch>
        </p:blipFill>
        <p:spPr>
          <a:xfrm>
            <a:off x="6900937" y="3934456"/>
            <a:ext cx="4282927" cy="2505968"/>
          </a:xfrm>
          <a:prstGeom prst="rect">
            <a:avLst/>
          </a:prstGeom>
        </p:spPr>
      </p:pic>
    </p:spTree>
    <p:extLst>
      <p:ext uri="{BB962C8B-B14F-4D97-AF65-F5344CB8AC3E}">
        <p14:creationId xmlns:p14="http://schemas.microsoft.com/office/powerpoint/2010/main" val="3148943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13"/>
          </p:nvPr>
        </p:nvSpPr>
        <p:spPr>
          <a:xfrm>
            <a:off x="143339" y="2020824"/>
            <a:ext cx="11713301" cy="4075176"/>
          </a:xfrm>
        </p:spPr>
        <p:txBody>
          <a:bodyPr>
            <a:normAutofit/>
          </a:bodyPr>
          <a:lstStyle/>
          <a:p>
            <a:pPr marL="457189" indent="-457189" algn="just">
              <a:buClr>
                <a:srgbClr val="FF6600"/>
              </a:buClr>
              <a:buFont typeface="Wingdings" panose="05000000000000000000" pitchFamily="2" charset="2"/>
              <a:buChar char="Ø"/>
            </a:pPr>
            <a:r>
              <a:rPr lang="es-MX" sz="2400" dirty="0">
                <a:solidFill>
                  <a:schemeClr val="bg2"/>
                </a:solidFill>
              </a:rPr>
              <a:t>Propiedad accionarial: La mayoría de las acciones pertenecen a los fundadores o miembros de la familia o tienen el capital social de la empresa.</a:t>
            </a:r>
          </a:p>
          <a:p>
            <a:pPr marL="457189" indent="-457189" algn="just">
              <a:buClr>
                <a:srgbClr val="FF6600"/>
              </a:buClr>
              <a:buFont typeface="Wingdings" panose="05000000000000000000" pitchFamily="2" charset="2"/>
              <a:buChar char="Ø"/>
            </a:pPr>
            <a:r>
              <a:rPr lang="es-MX" sz="2400" dirty="0">
                <a:solidFill>
                  <a:schemeClr val="bg2"/>
                </a:solidFill>
              </a:rPr>
              <a:t>Control: obtener la mayoría de los votos.</a:t>
            </a:r>
          </a:p>
        </p:txBody>
      </p:sp>
      <p:sp>
        <p:nvSpPr>
          <p:cNvPr id="3" name="Título 2"/>
          <p:cNvSpPr>
            <a:spLocks noGrp="1"/>
          </p:cNvSpPr>
          <p:nvPr>
            <p:ph type="title"/>
          </p:nvPr>
        </p:nvSpPr>
        <p:spPr/>
        <p:txBody>
          <a:bodyPr/>
          <a:lstStyle/>
          <a:p>
            <a:endParaRPr lang="es-MX"/>
          </a:p>
        </p:txBody>
      </p:sp>
      <p:sp>
        <p:nvSpPr>
          <p:cNvPr id="4" name="Título 2"/>
          <p:cNvSpPr txBox="1">
            <a:spLocks/>
          </p:cNvSpPr>
          <p:nvPr/>
        </p:nvSpPr>
        <p:spPr>
          <a:xfrm>
            <a:off x="3556000" y="1178560"/>
            <a:ext cx="5486400" cy="701040"/>
          </a:xfrm>
          <a:prstGeom prst="rect">
            <a:avLst/>
          </a:prstGeom>
          <a:solidFill>
            <a:schemeClr val="tx1"/>
          </a:solidFill>
          <a:ln w="76200" cmpd="thinThick">
            <a:solidFill>
              <a:schemeClr val="tx1"/>
            </a:solidFill>
            <a:miter lim="800000"/>
          </a:ln>
        </p:spPr>
        <p:txBody>
          <a:bodyPr vert="horz" lIns="121920" tIns="60960" rIns="121920" bIns="60960" rtlCol="0" anchor="ctr" anchorCtr="0">
            <a:normAutofit fontScale="90000" lnSpcReduction="20000"/>
          </a:bodyPr>
          <a:lst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a:lstStyle>
          <a:p>
            <a:pPr defTabSz="1219170">
              <a:spcBef>
                <a:spcPts val="533"/>
              </a:spcBef>
            </a:pPr>
            <a:r>
              <a:rPr lang="es-MX" sz="2400" dirty="0">
                <a:solidFill>
                  <a:srgbClr val="37302A"/>
                </a:solidFill>
                <a:latin typeface="Garamond"/>
              </a:rPr>
              <a:t>Característica de una Empresa Familiar</a:t>
            </a:r>
          </a:p>
        </p:txBody>
      </p:sp>
      <p:pic>
        <p:nvPicPr>
          <p:cNvPr id="1024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9830" y="3365922"/>
            <a:ext cx="4611753" cy="3074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720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Personalizado 5">
      <a:dk1>
        <a:srgbClr val="FFFFFF"/>
      </a:dk1>
      <a:lt1>
        <a:sysClr val="window" lastClr="FFFFFF"/>
      </a:lt1>
      <a:dk2>
        <a:srgbClr val="37302A"/>
      </a:dk2>
      <a:lt2>
        <a:srgbClr val="D0CCB9"/>
      </a:lt2>
      <a:accent1>
        <a:srgbClr val="00B0F0"/>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Override1.xml><?xml version="1.0" encoding="utf-8"?>
<a:themeOverride xmlns:a="http://schemas.openxmlformats.org/drawingml/2006/main">
  <a:clrScheme name="Personalizado 5">
    <a:dk1>
      <a:srgbClr val="FFFFFF"/>
    </a:dk1>
    <a:lt1>
      <a:sysClr val="window" lastClr="FFFFFF"/>
    </a:lt1>
    <a:dk2>
      <a:srgbClr val="37302A"/>
    </a:dk2>
    <a:lt2>
      <a:srgbClr val="D0CCB9"/>
    </a:lt2>
    <a:accent1>
      <a:srgbClr val="00B0F0"/>
    </a:accent1>
    <a:accent2>
      <a:srgbClr val="A09781"/>
    </a:accent2>
    <a:accent3>
      <a:srgbClr val="85776D"/>
    </a:accent3>
    <a:accent4>
      <a:srgbClr val="AEAFA9"/>
    </a:accent4>
    <a:accent5>
      <a:srgbClr val="8D878B"/>
    </a:accent5>
    <a:accent6>
      <a:srgbClr val="6B6149"/>
    </a:accent6>
    <a:hlink>
      <a:srgbClr val="B6A272"/>
    </a:hlink>
    <a:folHlink>
      <a:srgbClr val="8A784F"/>
    </a:folHlink>
  </a:clrScheme>
</a:themeOverride>
</file>

<file path=docProps/app.xml><?xml version="1.0" encoding="utf-8"?>
<Properties xmlns="http://schemas.openxmlformats.org/officeDocument/2006/extended-properties" xmlns:vt="http://schemas.openxmlformats.org/officeDocument/2006/docPropsVTypes">
  <Template/>
  <TotalTime>349</TotalTime>
  <Words>2659</Words>
  <Application>Microsoft Office PowerPoint</Application>
  <PresentationFormat>Panorámica</PresentationFormat>
  <Paragraphs>111</Paragraphs>
  <Slides>35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Garamond</vt:lpstr>
      <vt:lpstr>Tahoma</vt:lpstr>
      <vt:lpstr>Tunga</vt:lpstr>
      <vt:lpstr>Wingdings</vt:lpstr>
      <vt:lpstr>BlackTie</vt:lpstr>
      <vt:lpstr>Presentación de PowerPoint</vt:lpstr>
      <vt:lpstr>Guión Explicativo</vt:lpstr>
      <vt:lpstr>Objetivo de la Asignatura</vt:lpstr>
      <vt:lpstr>Secuencia Didáctica </vt:lpstr>
      <vt:lpstr>Objetivo de la Unidad II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2.2 Describir el funcionamiento de la empresa familiar.</vt:lpstr>
      <vt:lpstr>Presentación de PowerPoint</vt:lpstr>
      <vt:lpstr> Características de los sistemas familiares y empresariales </vt:lpstr>
      <vt:lpstr>Presentación de PowerPoint</vt:lpstr>
      <vt:lpstr>Presentación de PowerPoint</vt:lpstr>
      <vt:lpstr>Presentación de PowerPoint</vt:lpstr>
      <vt:lpstr>Presentación de PowerPoint</vt:lpstr>
      <vt:lpstr> 2.4 Identificar el contenido del protocolo familiar.   </vt:lpstr>
      <vt:lpstr>Presentación de PowerPoint</vt:lpstr>
      <vt:lpstr>Presentación de PowerPoint</vt:lpstr>
      <vt:lpstr>Conclusiones </vt:lpstr>
      <vt:lpstr>Referencias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paty</dc:creator>
  <cp:lastModifiedBy>Adris RR</cp:lastModifiedBy>
  <cp:revision>18</cp:revision>
  <dcterms:created xsi:type="dcterms:W3CDTF">2019-07-10T06:09:19Z</dcterms:created>
  <dcterms:modified xsi:type="dcterms:W3CDTF">2019-09-18T01:06:29Z</dcterms:modified>
</cp:coreProperties>
</file>