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4" r:id="rId1"/>
  </p:sldMasterIdLst>
  <p:sldIdLst>
    <p:sldId id="256" r:id="rId2"/>
    <p:sldId id="257" r:id="rId3"/>
    <p:sldId id="258" r:id="rId4"/>
    <p:sldId id="259" r:id="rId5"/>
    <p:sldId id="260" r:id="rId6"/>
    <p:sldId id="262" r:id="rId7"/>
    <p:sldId id="290" r:id="rId8"/>
    <p:sldId id="284" r:id="rId9"/>
    <p:sldId id="316" r:id="rId10"/>
    <p:sldId id="285" r:id="rId11"/>
    <p:sldId id="286" r:id="rId12"/>
    <p:sldId id="308" r:id="rId13"/>
    <p:sldId id="289" r:id="rId14"/>
    <p:sldId id="282" r:id="rId15"/>
    <p:sldId id="312" r:id="rId16"/>
    <p:sldId id="291" r:id="rId17"/>
    <p:sldId id="313" r:id="rId18"/>
    <p:sldId id="292" r:id="rId19"/>
    <p:sldId id="293" r:id="rId20"/>
    <p:sldId id="314" r:id="rId21"/>
    <p:sldId id="315" r:id="rId22"/>
    <p:sldId id="294" r:id="rId23"/>
    <p:sldId id="295" r:id="rId24"/>
    <p:sldId id="296" r:id="rId25"/>
    <p:sldId id="298" r:id="rId26"/>
    <p:sldId id="297" r:id="rId27"/>
    <p:sldId id="299" r:id="rId28"/>
    <p:sldId id="300" r:id="rId29"/>
    <p:sldId id="301" r:id="rId30"/>
    <p:sldId id="310" r:id="rId31"/>
    <p:sldId id="311"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663300"/>
    <a:srgbClr val="996633"/>
    <a:srgbClr val="875A2D"/>
    <a:srgbClr val="FF9933"/>
    <a:srgbClr val="FF6699"/>
    <a:srgbClr val="FF5050"/>
    <a:srgbClr val="6699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78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AED8E5B-0D98-4FE1-9B26-D1041E3A89F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103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4159CD-DA3A-463F-AFEF-A68838A6859B}"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68898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312A925-E007-46C2-84AB-35EE10DCAD3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7225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73C2DCB-466C-4061-8D51-D3254DD77FA1}"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4630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642357F-39F6-401C-9FF8-3072724998F3}"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0589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D5DB09B-D413-414E-B13F-B1984CD8FF65}"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740711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238F992-55E7-4B2D-A6F1-8C9243CBFE1B}" type="datetimeFigureOut">
              <a:rPr lang="en-US" smtClean="0"/>
              <a:t>9/17/2019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187799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0298110-BAA6-4256-A2E5-BB66A47D2616}" type="datetimeFigureOut">
              <a:rPr lang="en-US" smtClean="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4091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4903892-3343-4E4E-B81B-70A099359AD2}" type="datetimeFigureOut">
              <a:rPr lang="en-US" smtClean="0"/>
              <a:t>9/17/2019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3761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0232F85-D33A-46AF-9088-5A7400C1018E}" type="datetimeFigureOut">
              <a:rPr lang="en-US" smtClean="0"/>
              <a:t>9/17/2019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992391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EB3A624-F501-46A9-B8CA-4949E24E27C8}"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716955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0C4D3C1-679D-44D8-8A9C-D402CE4EF569}" type="datetimeFigureOut">
              <a:rPr lang="en-US" smtClean="0"/>
              <a:t>9/17/2019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67721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88580" y="373438"/>
            <a:ext cx="11662842" cy="1305460"/>
          </a:xfrm>
          <a:prstGeom prst="rect">
            <a:avLst/>
          </a:prstGeom>
        </p:spPr>
        <p:txBody>
          <a:bodyPr vert="horz" anchor="b">
            <a:normAutofit lnSpcReduction="10000"/>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r>
              <a:rPr lang="es-ES" sz="4000" dirty="0">
                <a:solidFill>
                  <a:schemeClr val="tx2">
                    <a:lumMod val="50000"/>
                  </a:schemeClr>
                </a:solidFill>
              </a:rPr>
              <a:t>Universidad autónoma del </a:t>
            </a:r>
          </a:p>
          <a:p>
            <a:r>
              <a:rPr lang="es-ES" sz="4000" dirty="0">
                <a:solidFill>
                  <a:schemeClr val="tx2">
                    <a:lumMod val="50000"/>
                  </a:schemeClr>
                </a:solidFill>
              </a:rPr>
              <a:t>estado de México </a:t>
            </a:r>
          </a:p>
        </p:txBody>
      </p:sp>
      <p:sp>
        <p:nvSpPr>
          <p:cNvPr id="5" name="2 Subtítulo"/>
          <p:cNvSpPr txBox="1">
            <a:spLocks/>
          </p:cNvSpPr>
          <p:nvPr/>
        </p:nvSpPr>
        <p:spPr>
          <a:xfrm>
            <a:off x="2962526" y="5641663"/>
            <a:ext cx="9188896" cy="685800"/>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r>
              <a:rPr lang="es-ES" sz="2800" b="1" i="1" dirty="0">
                <a:solidFill>
                  <a:srgbClr val="663300"/>
                </a:solidFill>
              </a:rPr>
              <a:t>AUTORA: ADRIANA MERCEDES RUIZ REYNOSO </a:t>
            </a:r>
          </a:p>
        </p:txBody>
      </p:sp>
      <p:sp>
        <p:nvSpPr>
          <p:cNvPr id="6" name="1 Título"/>
          <p:cNvSpPr txBox="1">
            <a:spLocks/>
          </p:cNvSpPr>
          <p:nvPr/>
        </p:nvSpPr>
        <p:spPr>
          <a:xfrm>
            <a:off x="1725553" y="3967501"/>
            <a:ext cx="9188896" cy="1512168"/>
          </a:xfrm>
          <a:prstGeom prst="rect">
            <a:avLst/>
          </a:prstGeom>
        </p:spPr>
        <p:txBody>
          <a:bodyPr vert="horz" anchor="b">
            <a:noAutofit/>
          </a:bodyPr>
          <a:lstStyle/>
          <a:p>
            <a:pPr lvl="0" algn="ctr" defTabSz="914400">
              <a:spcBef>
                <a:spcPct val="0"/>
              </a:spcBef>
              <a:defRPr/>
            </a:pPr>
            <a:r>
              <a:rPr lang="es-MX" sz="2800" b="1" cap="all" dirty="0">
                <a:solidFill>
                  <a:schemeClr val="tx2">
                    <a:lumMod val="50000"/>
                  </a:schemeClr>
                </a:solidFill>
                <a:latin typeface="+mj-lt"/>
                <a:ea typeface="+mj-ea"/>
                <a:cs typeface="+mj-cs"/>
              </a:rPr>
              <a:t>SISTEMAS DE INFORMACIÓN DEL CONOCIMIENTO</a:t>
            </a:r>
          </a:p>
          <a:p>
            <a:pPr lvl="0" algn="ctr" defTabSz="914400">
              <a:spcBef>
                <a:spcPct val="0"/>
              </a:spcBef>
              <a:defRPr/>
            </a:pPr>
            <a:r>
              <a:rPr lang="es-MX" sz="2800" b="1" cap="all" dirty="0">
                <a:solidFill>
                  <a:schemeClr val="tx2">
                    <a:lumMod val="50000"/>
                  </a:schemeClr>
                </a:solidFill>
                <a:latin typeface="+mj-lt"/>
                <a:ea typeface="+mj-ea"/>
                <a:cs typeface="+mj-cs"/>
              </a:rPr>
              <a:t>GRUPO </a:t>
            </a:r>
            <a:r>
              <a:rPr lang="es-MX" sz="2800" b="1" cap="all" dirty="0" smtClean="0">
                <a:solidFill>
                  <a:schemeClr val="tx2">
                    <a:lumMod val="50000"/>
                  </a:schemeClr>
                </a:solidFill>
                <a:latin typeface="+mj-lt"/>
                <a:ea typeface="+mj-ea"/>
                <a:cs typeface="+mj-cs"/>
              </a:rPr>
              <a:t>86</a:t>
            </a:r>
            <a:endParaRPr lang="es-MX" sz="2800" b="1" cap="all" dirty="0">
              <a:solidFill>
                <a:schemeClr val="tx2">
                  <a:lumMod val="50000"/>
                </a:schemeClr>
              </a:solidFill>
              <a:latin typeface="+mj-lt"/>
              <a:ea typeface="+mj-ea"/>
              <a:cs typeface="+mj-cs"/>
            </a:endParaRPr>
          </a:p>
          <a:p>
            <a:pPr lvl="0" algn="ctr" defTabSz="914400">
              <a:spcBef>
                <a:spcPct val="0"/>
              </a:spcBef>
              <a:defRPr/>
            </a:pPr>
            <a:endParaRPr lang="es-MX" b="1" cap="all" dirty="0">
              <a:solidFill>
                <a:schemeClr val="tx2">
                  <a:lumMod val="50000"/>
                </a:schemeClr>
              </a:solidFill>
              <a:latin typeface="+mj-lt"/>
              <a:ea typeface="+mj-ea"/>
              <a:cs typeface="+mj-cs"/>
            </a:endParaRPr>
          </a:p>
          <a:p>
            <a:pPr lvl="0" algn="ctr" defTabSz="914400">
              <a:spcBef>
                <a:spcPct val="0"/>
              </a:spcBef>
              <a:defRPr/>
            </a:pPr>
            <a:r>
              <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rPr>
              <a:t>Fecha: </a:t>
            </a:r>
            <a:r>
              <a:rPr kumimoji="0" lang="es-ES" sz="2800" b="1" i="0" u="none" strike="noStrike" kern="1200" cap="all" spc="0" normalizeH="0" noProof="0" dirty="0">
                <a:ln>
                  <a:noFill/>
                </a:ln>
                <a:solidFill>
                  <a:schemeClr val="tx2">
                    <a:lumMod val="50000"/>
                  </a:schemeClr>
                </a:solidFill>
                <a:effectLst/>
                <a:uLnTx/>
                <a:uFillTx/>
                <a:latin typeface="+mj-lt"/>
                <a:ea typeface="+mj-ea"/>
                <a:cs typeface="+mj-cs"/>
              </a:rPr>
              <a:t> 2019a</a:t>
            </a:r>
            <a:endPar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endParaRPr>
          </a:p>
        </p:txBody>
      </p:sp>
      <p:pic>
        <p:nvPicPr>
          <p:cNvPr id="7" name="Imagen 1" descr="http://www.asisucede.com.mx/wp-content/uploads/2009/07/300px-uaemex.jpg"/>
          <p:cNvPicPr>
            <a:picLocks noChangeAspect="1" noChangeArrowheads="1"/>
          </p:cNvPicPr>
          <p:nvPr/>
        </p:nvPicPr>
        <p:blipFill>
          <a:blip r:embed="rId2" cstate="print"/>
          <a:srcRect/>
          <a:stretch>
            <a:fillRect/>
          </a:stretch>
        </p:blipFill>
        <p:spPr bwMode="auto">
          <a:xfrm>
            <a:off x="456878" y="393902"/>
            <a:ext cx="1584176" cy="1430318"/>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1949961" y="1986213"/>
            <a:ext cx="8964488" cy="509693"/>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dirty="0">
                <a:solidFill>
                  <a:schemeClr val="tx2">
                    <a:lumMod val="50000"/>
                  </a:schemeClr>
                </a:solidFill>
                <a:latin typeface="+mj-lt"/>
                <a:ea typeface="+mj-ea"/>
                <a:cs typeface="+mj-cs"/>
              </a:rPr>
              <a:t>Centro universitario uaem Valle de México </a:t>
            </a: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
        <p:nvSpPr>
          <p:cNvPr id="9" name="1 Título"/>
          <p:cNvSpPr txBox="1">
            <a:spLocks/>
          </p:cNvSpPr>
          <p:nvPr/>
        </p:nvSpPr>
        <p:spPr>
          <a:xfrm>
            <a:off x="1725553" y="2310250"/>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cap="all" noProof="0" dirty="0">
                <a:solidFill>
                  <a:schemeClr val="tx2">
                    <a:lumMod val="50000"/>
                  </a:schemeClr>
                </a:solidFill>
                <a:latin typeface="+mj-lt"/>
                <a:ea typeface="+mj-ea"/>
                <a:cs typeface="+mj-cs"/>
              </a:rPr>
              <a:t>Informática administrativa</a:t>
            </a:r>
            <a:r>
              <a:rPr kumimoji="0" lang="es-ES" sz="3200"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
        <p:nvSpPr>
          <p:cNvPr id="10" name="1 Título"/>
          <p:cNvSpPr txBox="1">
            <a:spLocks/>
          </p:cNvSpPr>
          <p:nvPr/>
        </p:nvSpPr>
        <p:spPr>
          <a:xfrm>
            <a:off x="1725553" y="3488334"/>
            <a:ext cx="8964488" cy="676672"/>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a:solidFill>
                  <a:schemeClr val="tx2">
                    <a:lumMod val="50000"/>
                  </a:schemeClr>
                </a:solidFill>
                <a:latin typeface="+mj-lt"/>
                <a:ea typeface="+mj-ea"/>
                <a:cs typeface="+mj-cs"/>
              </a:rPr>
              <a:t>UNIDAD DE APRENDIZAJE: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Tree>
    <p:extLst>
      <p:ext uri="{BB962C8B-B14F-4D97-AF65-F5344CB8AC3E}">
        <p14:creationId xmlns:p14="http://schemas.microsoft.com/office/powerpoint/2010/main" val="806624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24541"/>
            <a:ext cx="10058400" cy="822960"/>
          </a:xfrm>
        </p:spPr>
        <p:txBody>
          <a:bodyPr>
            <a:normAutofit/>
          </a:bodyPr>
          <a:lstStyle/>
          <a:p>
            <a:pPr algn="ctr"/>
            <a:r>
              <a:rPr lang="es-MX" dirty="0"/>
              <a:t>objetivos </a:t>
            </a:r>
          </a:p>
        </p:txBody>
      </p:sp>
      <p:sp>
        <p:nvSpPr>
          <p:cNvPr id="3" name="Marcador de contenido 2"/>
          <p:cNvSpPr>
            <a:spLocks noGrp="1"/>
          </p:cNvSpPr>
          <p:nvPr>
            <p:ph idx="1"/>
          </p:nvPr>
        </p:nvSpPr>
        <p:spPr>
          <a:xfrm>
            <a:off x="576580" y="1896291"/>
            <a:ext cx="11158220" cy="4023360"/>
          </a:xfrm>
        </p:spPr>
        <p:txBody>
          <a:bodyPr>
            <a:normAutofit/>
          </a:bodyPr>
          <a:lstStyle/>
          <a:p>
            <a:pPr marL="971550" indent="-342900">
              <a:buClr>
                <a:srgbClr val="FF6600"/>
              </a:buClr>
              <a:buFont typeface="Wingdings" panose="05000000000000000000" pitchFamily="2" charset="2"/>
              <a:buChar char="Ø"/>
            </a:pPr>
            <a:r>
              <a:rPr lang="es-MX" sz="2400" dirty="0"/>
              <a:t>Impulsar el desarrollo de una terminología general que permita describir las características, funciones y comportamientos sistémicos.</a:t>
            </a:r>
          </a:p>
          <a:p>
            <a:pPr marL="971550" indent="-342900">
              <a:buClr>
                <a:srgbClr val="FF6600"/>
              </a:buClr>
              <a:buFont typeface="Wingdings" panose="05000000000000000000" pitchFamily="2" charset="2"/>
              <a:buChar char="Ø"/>
            </a:pPr>
            <a:r>
              <a:rPr lang="es-MX" sz="2400" dirty="0"/>
              <a:t>Desarrollar un conjunto de leyes aplicables a todos estos comportamientos.</a:t>
            </a:r>
          </a:p>
          <a:p>
            <a:pPr marL="971550" indent="-342900">
              <a:buClr>
                <a:srgbClr val="FF6600"/>
              </a:buClr>
              <a:buFont typeface="Wingdings" panose="05000000000000000000" pitchFamily="2" charset="2"/>
              <a:buChar char="Ø"/>
            </a:pPr>
            <a:r>
              <a:rPr lang="es-MX" sz="2400" dirty="0"/>
              <a:t>Promover una formalización (matemática) de estas leyes.</a:t>
            </a:r>
          </a:p>
          <a:p>
            <a:endParaRPr lang="es-MX" dirty="0"/>
          </a:p>
        </p:txBody>
      </p:sp>
      <p:pic>
        <p:nvPicPr>
          <p:cNvPr id="3074"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6597" t="22449" r="13864" b="18314"/>
          <a:stretch/>
        </p:blipFill>
        <p:spPr bwMode="auto">
          <a:xfrm>
            <a:off x="4800600" y="3907971"/>
            <a:ext cx="2645230" cy="2253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112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24541"/>
            <a:ext cx="10058400" cy="822960"/>
          </a:xfrm>
        </p:spPr>
        <p:txBody>
          <a:bodyPr>
            <a:normAutofit/>
          </a:bodyPr>
          <a:lstStyle/>
          <a:p>
            <a:pPr algn="ctr"/>
            <a:r>
              <a:rPr lang="es-MX" sz="3200" spc="0" dirty="0">
                <a:solidFill>
                  <a:prstClr val="black">
                    <a:lumMod val="75000"/>
                    <a:lumOff val="25000"/>
                  </a:prstClr>
                </a:solidFill>
                <a:latin typeface="Calibri" panose="020F0502020204030204"/>
                <a:ea typeface="+mn-ea"/>
                <a:cs typeface="+mn-cs"/>
              </a:rPr>
              <a:t>características</a:t>
            </a:r>
            <a:endParaRPr lang="es-MX" sz="3200" dirty="0"/>
          </a:p>
        </p:txBody>
      </p:sp>
      <p:sp>
        <p:nvSpPr>
          <p:cNvPr id="3" name="Marcador de contenido 2"/>
          <p:cNvSpPr>
            <a:spLocks noGrp="1"/>
          </p:cNvSpPr>
          <p:nvPr>
            <p:ph idx="1"/>
          </p:nvPr>
        </p:nvSpPr>
        <p:spPr>
          <a:xfrm>
            <a:off x="533399" y="2063446"/>
            <a:ext cx="11255829" cy="4023360"/>
          </a:xfrm>
        </p:spPr>
        <p:txBody>
          <a:bodyPr>
            <a:normAutofit/>
          </a:bodyPr>
          <a:lstStyle/>
          <a:p>
            <a:pPr marL="614363" indent="-342900">
              <a:buClr>
                <a:srgbClr val="FF6600"/>
              </a:buClr>
              <a:buFont typeface="Wingdings" panose="05000000000000000000" pitchFamily="2" charset="2"/>
              <a:buChar char="Ø"/>
            </a:pPr>
            <a:r>
              <a:rPr lang="es-MX" dirty="0"/>
              <a:t>Búsqueda de objetivos. Todos los sistemas incluyen componentes que interactúan, y la interacción hace que se alcance alguna meta, un estado final o una posición de equilibrio.</a:t>
            </a:r>
          </a:p>
        </p:txBody>
      </p:sp>
      <p:pic>
        <p:nvPicPr>
          <p:cNvPr id="4098" name="Picture 2" descr="Resultado de imagen para TeorÃ­a general de sistemas"/>
          <p:cNvPicPr>
            <a:picLocks noChangeAspect="1" noChangeArrowheads="1"/>
          </p:cNvPicPr>
          <p:nvPr/>
        </p:nvPicPr>
        <p:blipFill rotWithShape="1">
          <a:blip r:embed="rId2">
            <a:extLst>
              <a:ext uri="{28A0092B-C50C-407E-A947-70E740481C1C}">
                <a14:useLocalDpi xmlns:a14="http://schemas.microsoft.com/office/drawing/2010/main" val="0"/>
              </a:ext>
            </a:extLst>
          </a:blip>
          <a:srcRect l="27176" t="42320" r="27325" b="9787"/>
          <a:stretch/>
        </p:blipFill>
        <p:spPr bwMode="auto">
          <a:xfrm>
            <a:off x="4169229" y="3340727"/>
            <a:ext cx="4201885" cy="2610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561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24541"/>
            <a:ext cx="10058400" cy="822960"/>
          </a:xfrm>
        </p:spPr>
        <p:txBody>
          <a:bodyPr>
            <a:normAutofit/>
          </a:bodyPr>
          <a:lstStyle/>
          <a:p>
            <a:pPr algn="ctr"/>
            <a:r>
              <a:rPr lang="es-MX" dirty="0"/>
              <a:t>Teoría general de sistemas</a:t>
            </a:r>
          </a:p>
        </p:txBody>
      </p:sp>
      <p:sp>
        <p:nvSpPr>
          <p:cNvPr id="3" name="Marcador de contenido 2"/>
          <p:cNvSpPr>
            <a:spLocks noGrp="1"/>
          </p:cNvSpPr>
          <p:nvPr>
            <p:ph idx="1"/>
          </p:nvPr>
        </p:nvSpPr>
        <p:spPr>
          <a:xfrm>
            <a:off x="631370" y="1540928"/>
            <a:ext cx="11255829" cy="2214643"/>
          </a:xfrm>
        </p:spPr>
        <p:txBody>
          <a:bodyPr>
            <a:normAutofit/>
          </a:bodyPr>
          <a:lstStyle/>
          <a:p>
            <a:pPr marL="614363" indent="-342900">
              <a:buClr>
                <a:srgbClr val="FF6600"/>
              </a:buClr>
              <a:buFont typeface="Wingdings" panose="05000000000000000000" pitchFamily="2" charset="2"/>
              <a:buChar char="Ø"/>
            </a:pPr>
            <a:endParaRPr lang="es-MX" dirty="0"/>
          </a:p>
          <a:p>
            <a:pPr marL="614363" indent="-342900">
              <a:buClr>
                <a:srgbClr val="FF6600"/>
              </a:buClr>
              <a:buFont typeface="Wingdings" panose="05000000000000000000" pitchFamily="2" charset="2"/>
              <a:buChar char="Ø"/>
            </a:pPr>
            <a:r>
              <a:rPr lang="es-MX" dirty="0"/>
              <a:t>Jerarquía. Generalmente todos los sistemas son complejos, integrados por subsistemas más pequeños. El término "jerarquía" implica la introducción de sistemas en otros sistemas.</a:t>
            </a:r>
          </a:p>
          <a:p>
            <a:pPr marL="614363" indent="-342900">
              <a:buClr>
                <a:srgbClr val="FF6600"/>
              </a:buClr>
              <a:buFont typeface="Wingdings" panose="05000000000000000000" pitchFamily="2" charset="2"/>
              <a:buChar char="Ø"/>
            </a:pPr>
            <a:r>
              <a:rPr lang="es-MX" dirty="0"/>
              <a:t>Insumos y productos. Todos los sistemas dependen de algunos insumos para generar las actividades que finalmente originarán el logro de una meta. Todos los sistemas originan algunos productos que otros sistemas necesitan.</a:t>
            </a:r>
          </a:p>
        </p:txBody>
      </p:sp>
      <p:pic>
        <p:nvPicPr>
          <p:cNvPr id="4" name="Imagen 3"/>
          <p:cNvPicPr>
            <a:picLocks noChangeAspect="1"/>
          </p:cNvPicPr>
          <p:nvPr/>
        </p:nvPicPr>
        <p:blipFill>
          <a:blip r:embed="rId2"/>
          <a:stretch>
            <a:fillRect/>
          </a:stretch>
        </p:blipFill>
        <p:spPr>
          <a:xfrm>
            <a:off x="4347410" y="4048998"/>
            <a:ext cx="3823748" cy="2079016"/>
          </a:xfrm>
          <a:prstGeom prst="rect">
            <a:avLst/>
          </a:prstGeom>
        </p:spPr>
      </p:pic>
    </p:spTree>
    <p:extLst>
      <p:ext uri="{BB962C8B-B14F-4D97-AF65-F5344CB8AC3E}">
        <p14:creationId xmlns:p14="http://schemas.microsoft.com/office/powerpoint/2010/main" val="1737885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87747"/>
            <a:ext cx="10058400" cy="1450757"/>
          </a:xfrm>
        </p:spPr>
        <p:txBody>
          <a:bodyPr/>
          <a:lstStyle/>
          <a:p>
            <a:pPr algn="ctr"/>
            <a:r>
              <a:rPr lang="es-MX" dirty="0"/>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1.2 Los sistemas de</a:t>
            </a:r>
          </a:p>
          <a:p>
            <a:pPr marL="0" indent="0" algn="ctr">
              <a:buNone/>
            </a:pPr>
            <a:r>
              <a:rPr lang="es-MX" sz="3600" b="1" dirty="0">
                <a:solidFill>
                  <a:srgbClr val="993300"/>
                </a:solidFill>
              </a:rPr>
              <a:t>información</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093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24541"/>
            <a:ext cx="10058400" cy="822960"/>
          </a:xfrm>
        </p:spPr>
        <p:txBody>
          <a:bodyPr>
            <a:normAutofit/>
          </a:bodyPr>
          <a:lstStyle/>
          <a:p>
            <a:pPr algn="ctr"/>
            <a:r>
              <a:rPr lang="es-MX" dirty="0"/>
              <a:t>Concepto de sistemas de información</a:t>
            </a:r>
          </a:p>
        </p:txBody>
      </p:sp>
      <p:sp>
        <p:nvSpPr>
          <p:cNvPr id="3" name="Marcador de contenido 2"/>
          <p:cNvSpPr>
            <a:spLocks noGrp="1"/>
          </p:cNvSpPr>
          <p:nvPr>
            <p:ph idx="1"/>
          </p:nvPr>
        </p:nvSpPr>
        <p:spPr>
          <a:xfrm>
            <a:off x="1097280" y="1845734"/>
            <a:ext cx="10058400" cy="1583266"/>
          </a:xfrm>
        </p:spPr>
        <p:txBody>
          <a:bodyPr>
            <a:normAutofit lnSpcReduction="10000"/>
          </a:bodyPr>
          <a:lstStyle/>
          <a:p>
            <a:pPr algn="just"/>
            <a:r>
              <a:rPr lang="es-MX" sz="2800" dirty="0"/>
              <a:t>Cuando se habla de un sistema de información (SI) se refiere a un conjunto ordenado de mecanismos que tienen como fin la administración de datos y de información, de manera que puedan ser recuperados y procesados fácil y rápidamente.</a:t>
            </a:r>
          </a:p>
          <a:p>
            <a:endParaRPr lang="es-MX" sz="2800" dirty="0"/>
          </a:p>
          <a:p>
            <a:endParaRPr lang="es-MX" dirty="0"/>
          </a:p>
          <a:p>
            <a:endParaRPr lang="es-MX" dirty="0"/>
          </a:p>
        </p:txBody>
      </p:sp>
      <p:pic>
        <p:nvPicPr>
          <p:cNvPr id="4" name="Imagen 3"/>
          <p:cNvPicPr>
            <a:picLocks noChangeAspect="1"/>
          </p:cNvPicPr>
          <p:nvPr/>
        </p:nvPicPr>
        <p:blipFill>
          <a:blip r:embed="rId2"/>
          <a:stretch>
            <a:fillRect/>
          </a:stretch>
        </p:blipFill>
        <p:spPr>
          <a:xfrm>
            <a:off x="4006311" y="3856544"/>
            <a:ext cx="4973411" cy="1985357"/>
          </a:xfrm>
          <a:prstGeom prst="rect">
            <a:avLst/>
          </a:prstGeom>
        </p:spPr>
      </p:pic>
    </p:spTree>
    <p:extLst>
      <p:ext uri="{BB962C8B-B14F-4D97-AF65-F5344CB8AC3E}">
        <p14:creationId xmlns:p14="http://schemas.microsoft.com/office/powerpoint/2010/main" val="3321094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D1EA752D-F6A1-43F8-8EE1-9063591B04B0}"/>
              </a:ext>
            </a:extLst>
          </p:cNvPr>
          <p:cNvSpPr>
            <a:spLocks noGrp="1"/>
          </p:cNvSpPr>
          <p:nvPr>
            <p:ph idx="1"/>
          </p:nvPr>
        </p:nvSpPr>
        <p:spPr>
          <a:xfrm>
            <a:off x="1097279" y="1845734"/>
            <a:ext cx="6454987" cy="4023360"/>
          </a:xfrm>
        </p:spPr>
        <p:txBody>
          <a:bodyPr>
            <a:normAutofit/>
          </a:bodyPr>
          <a:lstStyle/>
          <a:p>
            <a:pPr algn="just"/>
            <a:r>
              <a:rPr lang="es-MX" sz="3200" dirty="0"/>
              <a:t>Todo sistema de información se compone de una serie de recursos interconectados y en interacción, dispuestos del modo más conveniente en base al propósito informativo trazado, como puede ser recabar información personal, procesar estadísticas, organizar archivo, etc.</a:t>
            </a:r>
          </a:p>
          <a:p>
            <a:endParaRPr lang="es-MX" dirty="0"/>
          </a:p>
        </p:txBody>
      </p:sp>
      <p:pic>
        <p:nvPicPr>
          <p:cNvPr id="4" name="Imagen 3">
            <a:extLst>
              <a:ext uri="{FF2B5EF4-FFF2-40B4-BE49-F238E27FC236}">
                <a16:creationId xmlns:a16="http://schemas.microsoft.com/office/drawing/2014/main" xmlns="" id="{43A7CE06-1FF7-40A9-8E30-6A580E2C4324}"/>
              </a:ext>
            </a:extLst>
          </p:cNvPr>
          <p:cNvPicPr>
            <a:picLocks noChangeAspect="1"/>
          </p:cNvPicPr>
          <p:nvPr/>
        </p:nvPicPr>
        <p:blipFill rotWithShape="1">
          <a:blip r:embed="rId2"/>
          <a:srcRect l="33777" r="21287" b="-2"/>
          <a:stretch/>
        </p:blipFill>
        <p:spPr>
          <a:xfrm>
            <a:off x="8020570" y="1916318"/>
            <a:ext cx="3135109" cy="3471012"/>
          </a:xfrm>
          <a:prstGeom prst="rect">
            <a:avLst/>
          </a:prstGeom>
        </p:spPr>
      </p:pic>
    </p:spTree>
    <p:extLst>
      <p:ext uri="{BB962C8B-B14F-4D97-AF65-F5344CB8AC3E}">
        <p14:creationId xmlns:p14="http://schemas.microsoft.com/office/powerpoint/2010/main" val="1115347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fontScale="90000"/>
          </a:bodyPr>
          <a:lstStyle/>
          <a:p>
            <a:pPr algn="ctr"/>
            <a:r>
              <a:rPr lang="es-MX" dirty="0"/>
              <a:t>Actividades básicas de los sistemas de información</a:t>
            </a:r>
          </a:p>
        </p:txBody>
      </p:sp>
      <p:sp>
        <p:nvSpPr>
          <p:cNvPr id="3" name="Marcador de contenido 2"/>
          <p:cNvSpPr>
            <a:spLocks noGrp="1"/>
          </p:cNvSpPr>
          <p:nvPr>
            <p:ph idx="1"/>
          </p:nvPr>
        </p:nvSpPr>
        <p:spPr>
          <a:xfrm>
            <a:off x="487680" y="1758647"/>
            <a:ext cx="11277600" cy="4282923"/>
          </a:xfrm>
        </p:spPr>
        <p:txBody>
          <a:bodyPr>
            <a:normAutofit/>
          </a:bodyPr>
          <a:lstStyle/>
          <a:p>
            <a:pPr>
              <a:lnSpc>
                <a:spcPct val="100000"/>
              </a:lnSpc>
              <a:spcBef>
                <a:spcPts val="0"/>
              </a:spcBef>
              <a:spcAft>
                <a:spcPts val="0"/>
              </a:spcAft>
              <a:buClr>
                <a:srgbClr val="FF6600"/>
              </a:buClr>
              <a:buFont typeface="Wingdings" panose="05000000000000000000" pitchFamily="2" charset="2"/>
              <a:buChar char="Ø"/>
            </a:pPr>
            <a:r>
              <a:rPr lang="es-MX" sz="3600" b="1" dirty="0"/>
              <a:t>Entrada de datos:</a:t>
            </a:r>
          </a:p>
          <a:p>
            <a:pPr marL="271463" indent="0" algn="just">
              <a:lnSpc>
                <a:spcPct val="100000"/>
              </a:lnSpc>
              <a:spcBef>
                <a:spcPts val="0"/>
              </a:spcBef>
              <a:spcAft>
                <a:spcPts val="0"/>
              </a:spcAft>
              <a:buNone/>
            </a:pPr>
            <a:r>
              <a:rPr lang="es-MX" sz="3200" dirty="0"/>
              <a:t>Proceso mediante el cual se captura y prepara datos para su posterior procesamiento. Las entradas pueden ser manuales o automáticas. Las manuales se realizan por el operador o el usuario, y las automáticas surgen de otros sistemas.</a:t>
            </a:r>
          </a:p>
          <a:p>
            <a:pPr marL="0" indent="0">
              <a:lnSpc>
                <a:spcPct val="120000"/>
              </a:lnSpc>
              <a:buNone/>
            </a:pPr>
            <a:endParaRPr lang="es-MX" dirty="0"/>
          </a:p>
        </p:txBody>
      </p:sp>
      <p:pic>
        <p:nvPicPr>
          <p:cNvPr id="5" name="Imagen 4">
            <a:extLst>
              <a:ext uri="{FF2B5EF4-FFF2-40B4-BE49-F238E27FC236}">
                <a16:creationId xmlns:a16="http://schemas.microsoft.com/office/drawing/2014/main" xmlns="" id="{65D3451B-17BD-4B7B-BEF3-80F7697F8D43}"/>
              </a:ext>
            </a:extLst>
          </p:cNvPr>
          <p:cNvPicPr>
            <a:picLocks noChangeAspect="1"/>
          </p:cNvPicPr>
          <p:nvPr/>
        </p:nvPicPr>
        <p:blipFill>
          <a:blip r:embed="rId2"/>
          <a:stretch>
            <a:fillRect/>
          </a:stretch>
        </p:blipFill>
        <p:spPr>
          <a:xfrm>
            <a:off x="2634711" y="4649492"/>
            <a:ext cx="5935851" cy="1392078"/>
          </a:xfrm>
          <a:prstGeom prst="rect">
            <a:avLst/>
          </a:prstGeom>
        </p:spPr>
      </p:pic>
    </p:spTree>
    <p:extLst>
      <p:ext uri="{BB962C8B-B14F-4D97-AF65-F5344CB8AC3E}">
        <p14:creationId xmlns:p14="http://schemas.microsoft.com/office/powerpoint/2010/main" val="1539317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AE8F1AAB-3C65-4B7E-9EAD-78CC8FC8D2BC}"/>
              </a:ext>
            </a:extLst>
          </p:cNvPr>
          <p:cNvSpPr>
            <a:spLocks noGrp="1"/>
          </p:cNvSpPr>
          <p:nvPr>
            <p:ph idx="1"/>
          </p:nvPr>
        </p:nvSpPr>
        <p:spPr>
          <a:xfrm>
            <a:off x="1097279" y="1845734"/>
            <a:ext cx="6454987" cy="4023360"/>
          </a:xfrm>
        </p:spPr>
        <p:txBody>
          <a:bodyPr>
            <a:normAutofit/>
          </a:bodyPr>
          <a:lstStyle/>
          <a:p>
            <a:pPr lvl="0">
              <a:spcBef>
                <a:spcPts val="0"/>
              </a:spcBef>
              <a:spcAft>
                <a:spcPts val="0"/>
              </a:spcAft>
              <a:buClr>
                <a:srgbClr val="FF6600"/>
              </a:buClr>
              <a:buFont typeface="Wingdings" panose="05000000000000000000" pitchFamily="2" charset="2"/>
              <a:buChar char="Ø"/>
            </a:pPr>
            <a:r>
              <a:rPr lang="es-MX" sz="3600" b="1" dirty="0"/>
              <a:t>Almacenamiento de datos:</a:t>
            </a:r>
          </a:p>
          <a:p>
            <a:pPr marL="271463" lvl="0" indent="0" algn="just">
              <a:spcBef>
                <a:spcPts val="0"/>
              </a:spcBef>
              <a:spcAft>
                <a:spcPts val="0"/>
              </a:spcAft>
              <a:buClr>
                <a:srgbClr val="9DBFBE"/>
              </a:buClr>
              <a:buNone/>
            </a:pPr>
            <a:r>
              <a:rPr lang="es-MX" sz="3200" dirty="0"/>
              <a:t>Proceso mediante el cual el sistema almacena de manera organizada los datos e información para su uso posterío.</a:t>
            </a:r>
          </a:p>
          <a:p>
            <a:endParaRPr lang="es-MX" dirty="0"/>
          </a:p>
        </p:txBody>
      </p:sp>
      <p:pic>
        <p:nvPicPr>
          <p:cNvPr id="4" name="Imagen 3">
            <a:extLst>
              <a:ext uri="{FF2B5EF4-FFF2-40B4-BE49-F238E27FC236}">
                <a16:creationId xmlns:a16="http://schemas.microsoft.com/office/drawing/2014/main" xmlns="" id="{856B1EAC-0202-4C60-AF5B-A19C38B880F6}"/>
              </a:ext>
            </a:extLst>
          </p:cNvPr>
          <p:cNvPicPr>
            <a:picLocks noChangeAspect="1"/>
          </p:cNvPicPr>
          <p:nvPr/>
        </p:nvPicPr>
        <p:blipFill>
          <a:blip r:embed="rId2"/>
          <a:stretch>
            <a:fillRect/>
          </a:stretch>
        </p:blipFill>
        <p:spPr>
          <a:xfrm>
            <a:off x="8640502" y="3716477"/>
            <a:ext cx="3135109" cy="2084848"/>
          </a:xfrm>
          <a:prstGeom prst="rect">
            <a:avLst/>
          </a:prstGeom>
        </p:spPr>
      </p:pic>
      <p:pic>
        <p:nvPicPr>
          <p:cNvPr id="5" name="Imagen 4">
            <a:extLst>
              <a:ext uri="{FF2B5EF4-FFF2-40B4-BE49-F238E27FC236}">
                <a16:creationId xmlns:a16="http://schemas.microsoft.com/office/drawing/2014/main" xmlns="" id="{0320D88C-6492-4615-B0A3-8D1A7438D94D}"/>
              </a:ext>
            </a:extLst>
          </p:cNvPr>
          <p:cNvPicPr>
            <a:picLocks noChangeAspect="1"/>
          </p:cNvPicPr>
          <p:nvPr/>
        </p:nvPicPr>
        <p:blipFill>
          <a:blip r:embed="rId3"/>
          <a:stretch>
            <a:fillRect/>
          </a:stretch>
        </p:blipFill>
        <p:spPr>
          <a:xfrm>
            <a:off x="2884784" y="4381500"/>
            <a:ext cx="2609850" cy="1752600"/>
          </a:xfrm>
          <a:prstGeom prst="rect">
            <a:avLst/>
          </a:prstGeom>
        </p:spPr>
      </p:pic>
      <p:pic>
        <p:nvPicPr>
          <p:cNvPr id="6" name="Imagen 5">
            <a:extLst>
              <a:ext uri="{FF2B5EF4-FFF2-40B4-BE49-F238E27FC236}">
                <a16:creationId xmlns:a16="http://schemas.microsoft.com/office/drawing/2014/main" xmlns="" id="{AACE9A06-3E64-46BE-AEB2-E37E8A6FF53E}"/>
              </a:ext>
            </a:extLst>
          </p:cNvPr>
          <p:cNvPicPr>
            <a:picLocks noChangeAspect="1"/>
          </p:cNvPicPr>
          <p:nvPr/>
        </p:nvPicPr>
        <p:blipFill>
          <a:blip r:embed="rId4"/>
          <a:stretch>
            <a:fillRect/>
          </a:stretch>
        </p:blipFill>
        <p:spPr>
          <a:xfrm>
            <a:off x="8965043" y="1845734"/>
            <a:ext cx="2486025" cy="1838325"/>
          </a:xfrm>
          <a:prstGeom prst="rect">
            <a:avLst/>
          </a:prstGeom>
        </p:spPr>
      </p:pic>
    </p:spTree>
    <p:extLst>
      <p:ext uri="{BB962C8B-B14F-4D97-AF65-F5344CB8AC3E}">
        <p14:creationId xmlns:p14="http://schemas.microsoft.com/office/powerpoint/2010/main" val="2729104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1450757"/>
          </a:xfrm>
        </p:spPr>
        <p:txBody>
          <a:bodyPr>
            <a:normAutofit/>
          </a:bodyPr>
          <a:lstStyle/>
          <a:p>
            <a:r>
              <a:rPr lang="es-MX" dirty="0"/>
              <a:t>Actividades básicas de los sistemas de información</a:t>
            </a:r>
            <a:endParaRPr lang="es-MX"/>
          </a:p>
        </p:txBody>
      </p:sp>
      <p:sp>
        <p:nvSpPr>
          <p:cNvPr id="3" name="Marcador de contenido 2"/>
          <p:cNvSpPr>
            <a:spLocks noGrp="1"/>
          </p:cNvSpPr>
          <p:nvPr>
            <p:ph idx="1"/>
          </p:nvPr>
        </p:nvSpPr>
        <p:spPr>
          <a:xfrm>
            <a:off x="573437" y="1845734"/>
            <a:ext cx="7749153" cy="4023360"/>
          </a:xfrm>
        </p:spPr>
        <p:txBody>
          <a:bodyPr>
            <a:normAutofit/>
          </a:bodyPr>
          <a:lstStyle/>
          <a:p>
            <a:pPr fontAlgn="base">
              <a:buClr>
                <a:srgbClr val="FF6600"/>
              </a:buClr>
              <a:buFont typeface="Wingdings" panose="05000000000000000000" pitchFamily="2" charset="2"/>
              <a:buChar char="Ø"/>
            </a:pPr>
            <a:r>
              <a:rPr lang="es-MX" sz="3600" b="1" dirty="0"/>
              <a:t>Procesamiento de datos:</a:t>
            </a:r>
          </a:p>
          <a:p>
            <a:pPr marL="358775" indent="0" algn="just">
              <a:spcBef>
                <a:spcPts val="0"/>
              </a:spcBef>
              <a:spcAft>
                <a:spcPts val="0"/>
              </a:spcAft>
              <a:buNone/>
            </a:pPr>
            <a:r>
              <a:rPr lang="es-MX" sz="2400" dirty="0"/>
              <a:t>Es la capacidad de efectuar operaciones con los datos guardados en las unidades de memoria. Durante este procesamiento se evidencia lo siguiente:</a:t>
            </a:r>
          </a:p>
          <a:p>
            <a:pPr marL="358775" indent="0" algn="just">
              <a:spcBef>
                <a:spcPts val="0"/>
              </a:spcBef>
              <a:spcAft>
                <a:spcPts val="0"/>
              </a:spcAft>
              <a:buNone/>
            </a:pPr>
            <a:endParaRPr lang="es-MX" sz="2400" dirty="0"/>
          </a:p>
          <a:p>
            <a:pPr marL="804863" indent="0">
              <a:spcBef>
                <a:spcPts val="0"/>
              </a:spcBef>
              <a:spcAft>
                <a:spcPts val="0"/>
              </a:spcAft>
              <a:buNone/>
            </a:pPr>
            <a:r>
              <a:rPr lang="es-MX" sz="2400" dirty="0"/>
              <a:t>1. Aumenta, manipula y organiza la forma de los datos.</a:t>
            </a:r>
          </a:p>
          <a:p>
            <a:pPr marL="804863" indent="0">
              <a:spcBef>
                <a:spcPts val="0"/>
              </a:spcBef>
              <a:spcAft>
                <a:spcPts val="0"/>
              </a:spcAft>
              <a:buNone/>
            </a:pPr>
            <a:r>
              <a:rPr lang="es-MX" sz="2400" dirty="0"/>
              <a:t>2. Analiza y evalúa su contenido.</a:t>
            </a:r>
          </a:p>
          <a:p>
            <a:pPr marL="804863" indent="0">
              <a:spcBef>
                <a:spcPts val="0"/>
              </a:spcBef>
              <a:spcAft>
                <a:spcPts val="0"/>
              </a:spcAft>
              <a:buNone/>
            </a:pPr>
            <a:r>
              <a:rPr lang="es-MX" sz="2400" dirty="0"/>
              <a:t>3. Selecciona la información para ser usada en la toma de decisiones, y constituye un componente clave en el sistema de información gerencial</a:t>
            </a:r>
          </a:p>
          <a:p>
            <a:pPr marL="0" indent="0">
              <a:buNone/>
            </a:pPr>
            <a:endParaRPr lang="es-MX" dirty="0"/>
          </a:p>
          <a:p>
            <a:pPr marL="0" indent="0">
              <a:buNone/>
            </a:pPr>
            <a:endParaRPr lang="es-MX" dirty="0"/>
          </a:p>
        </p:txBody>
      </p:sp>
      <p:pic>
        <p:nvPicPr>
          <p:cNvPr id="4" name="Imagen 3"/>
          <p:cNvPicPr>
            <a:picLocks noChangeAspect="1"/>
          </p:cNvPicPr>
          <p:nvPr/>
        </p:nvPicPr>
        <p:blipFill rotWithShape="1">
          <a:blip r:embed="rId2"/>
          <a:srcRect l="16984" r="19562" b="-3"/>
          <a:stretch/>
        </p:blipFill>
        <p:spPr>
          <a:xfrm>
            <a:off x="8679052" y="1845734"/>
            <a:ext cx="2476628" cy="3471012"/>
          </a:xfrm>
          <a:prstGeom prst="rect">
            <a:avLst/>
          </a:prstGeom>
        </p:spPr>
      </p:pic>
    </p:spTree>
    <p:extLst>
      <p:ext uri="{BB962C8B-B14F-4D97-AF65-F5344CB8AC3E}">
        <p14:creationId xmlns:p14="http://schemas.microsoft.com/office/powerpoint/2010/main" val="810926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fontScale="90000"/>
          </a:bodyPr>
          <a:lstStyle/>
          <a:p>
            <a:pPr algn="ctr"/>
            <a:r>
              <a:rPr lang="es-MX" dirty="0"/>
              <a:t>Actividades básicas de los sistemas de información</a:t>
            </a:r>
          </a:p>
        </p:txBody>
      </p:sp>
      <p:sp>
        <p:nvSpPr>
          <p:cNvPr id="3" name="Marcador de contenido 2"/>
          <p:cNvSpPr>
            <a:spLocks noGrp="1"/>
          </p:cNvSpPr>
          <p:nvPr>
            <p:ph idx="1"/>
          </p:nvPr>
        </p:nvSpPr>
        <p:spPr>
          <a:xfrm>
            <a:off x="487680" y="1797803"/>
            <a:ext cx="11277600" cy="2208141"/>
          </a:xfrm>
        </p:spPr>
        <p:txBody>
          <a:bodyPr>
            <a:normAutofit/>
          </a:bodyPr>
          <a:lstStyle/>
          <a:p>
            <a:pPr marL="0" indent="0" fontAlgn="base">
              <a:buNone/>
            </a:pPr>
            <a:r>
              <a:rPr lang="es-MX" sz="3600" b="1" dirty="0"/>
              <a:t>Salida de información:</a:t>
            </a:r>
            <a:endParaRPr lang="es-MX" sz="3600" dirty="0"/>
          </a:p>
          <a:p>
            <a:pPr algn="just" fontAlgn="base">
              <a:buClr>
                <a:srgbClr val="FF6600"/>
              </a:buClr>
              <a:buFont typeface="Wingdings" panose="05000000000000000000" pitchFamily="2" charset="2"/>
              <a:buChar char="Ø"/>
            </a:pPr>
            <a:r>
              <a:rPr lang="es-MX" sz="2400" dirty="0"/>
              <a:t>Actividad que permite transmitir información útil y valiosa a los usuarios finales.</a:t>
            </a:r>
          </a:p>
          <a:p>
            <a:endParaRPr lang="es-MX" dirty="0"/>
          </a:p>
          <a:p>
            <a:pPr marL="0" indent="0">
              <a:lnSpc>
                <a:spcPct val="120000"/>
              </a:lnSpc>
              <a:buNone/>
            </a:pPr>
            <a:endParaRPr lang="es-MX" dirty="0"/>
          </a:p>
        </p:txBody>
      </p:sp>
      <p:pic>
        <p:nvPicPr>
          <p:cNvPr id="4" name="Imagen 3"/>
          <p:cNvPicPr>
            <a:picLocks noChangeAspect="1"/>
          </p:cNvPicPr>
          <p:nvPr/>
        </p:nvPicPr>
        <p:blipFill>
          <a:blip r:embed="rId2"/>
          <a:stretch>
            <a:fillRect/>
          </a:stretch>
        </p:blipFill>
        <p:spPr>
          <a:xfrm>
            <a:off x="1097280" y="3234313"/>
            <a:ext cx="4558937" cy="2208438"/>
          </a:xfrm>
          <a:prstGeom prst="rect">
            <a:avLst/>
          </a:prstGeom>
        </p:spPr>
      </p:pic>
      <p:pic>
        <p:nvPicPr>
          <p:cNvPr id="5" name="Imagen 4">
            <a:extLst>
              <a:ext uri="{FF2B5EF4-FFF2-40B4-BE49-F238E27FC236}">
                <a16:creationId xmlns:a16="http://schemas.microsoft.com/office/drawing/2014/main" xmlns="" id="{E9735B96-3DE2-4D00-B348-3430EC5945FD}"/>
              </a:ext>
            </a:extLst>
          </p:cNvPr>
          <p:cNvPicPr>
            <a:picLocks noChangeAspect="1"/>
          </p:cNvPicPr>
          <p:nvPr/>
        </p:nvPicPr>
        <p:blipFill>
          <a:blip r:embed="rId3"/>
          <a:stretch>
            <a:fillRect/>
          </a:stretch>
        </p:blipFill>
        <p:spPr>
          <a:xfrm>
            <a:off x="8251045" y="3414607"/>
            <a:ext cx="2466975" cy="1847850"/>
          </a:xfrm>
          <a:prstGeom prst="rect">
            <a:avLst/>
          </a:prstGeom>
        </p:spPr>
      </p:pic>
    </p:spTree>
    <p:extLst>
      <p:ext uri="{BB962C8B-B14F-4D97-AF65-F5344CB8AC3E}">
        <p14:creationId xmlns:p14="http://schemas.microsoft.com/office/powerpoint/2010/main" val="3242196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66800" y="187126"/>
            <a:ext cx="10058400" cy="1371600"/>
          </a:xfrm>
        </p:spPr>
        <p:txBody>
          <a:bodyPr/>
          <a:lstStyle/>
          <a:p>
            <a:pPr algn="ctr"/>
            <a:r>
              <a:rPr lang="es-ES" dirty="0"/>
              <a:t>Guión Explicativo</a:t>
            </a:r>
          </a:p>
        </p:txBody>
      </p:sp>
      <p:sp>
        <p:nvSpPr>
          <p:cNvPr id="3" name="Marcador de contenido 2"/>
          <p:cNvSpPr>
            <a:spLocks noGrp="1"/>
          </p:cNvSpPr>
          <p:nvPr>
            <p:ph idx="1"/>
          </p:nvPr>
        </p:nvSpPr>
        <p:spPr>
          <a:xfrm>
            <a:off x="1066800" y="2101282"/>
            <a:ext cx="10058400" cy="2546920"/>
          </a:xfrm>
        </p:spPr>
        <p:txBody>
          <a:bodyPr>
            <a:normAutofit fontScale="85000" lnSpcReduction="10000"/>
          </a:bodyPr>
          <a:lstStyle/>
          <a:p>
            <a:pPr marL="0" indent="0" algn="just">
              <a:buClr>
                <a:srgbClr val="FF6600"/>
              </a:buClr>
              <a:buNone/>
            </a:pPr>
            <a:r>
              <a:rPr lang="es-MX" sz="3200" dirty="0"/>
              <a:t>Hoy en día los sistemas de información juegan un rol fundamental dentro de las organizaciones, ya que no se trata únicamente de aplicar sistemas computarizados en las diferentes áreas de una empresa, sino tener información fundamental que sirva de apoyo a la toma de decisiones, lo cual se logra aplicando el conocimiento del personal que es la base fundamental para proporcionar información veraz y oportuna para enfrentar los nuevos cambios en el entorno de negocios.</a:t>
            </a:r>
            <a:endParaRPr lang="es-MX" dirty="0"/>
          </a:p>
        </p:txBody>
      </p:sp>
      <p:pic>
        <p:nvPicPr>
          <p:cNvPr id="1026"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62C1536B-6FA2-4E1E-A3BB-9822FAF75972}"/>
              </a:ext>
            </a:extLst>
          </p:cNvPr>
          <p:cNvSpPr>
            <a:spLocks noGrp="1"/>
          </p:cNvSpPr>
          <p:nvPr>
            <p:ph idx="1"/>
          </p:nvPr>
        </p:nvSpPr>
        <p:spPr/>
        <p:txBody>
          <a:bodyPr/>
          <a:lstStyle/>
          <a:p>
            <a:pPr lvl="0" algn="just" fontAlgn="base">
              <a:buClr>
                <a:srgbClr val="FF6600"/>
              </a:buClr>
              <a:buFont typeface="Wingdings" panose="05000000000000000000" pitchFamily="2" charset="2"/>
              <a:buChar char="Ø"/>
            </a:pPr>
            <a:r>
              <a:rPr lang="es-MX" sz="2200" dirty="0">
                <a:solidFill>
                  <a:prstClr val="black">
                    <a:lumMod val="75000"/>
                    <a:lumOff val="25000"/>
                  </a:prstClr>
                </a:solidFill>
              </a:rPr>
              <a:t>Además, un sistema de información debe tener control del desempeño del sistema, es decir debe generar retroalimentación sobre las actividades de entrada, procesamiento, almacenamiento y salida de información. Esta retroalimentación debe evaluarse para determinar si el sistema cumple con los estándares de desempeño establecidos.</a:t>
            </a:r>
          </a:p>
          <a:p>
            <a:endParaRPr lang="es-MX" dirty="0"/>
          </a:p>
        </p:txBody>
      </p:sp>
      <p:pic>
        <p:nvPicPr>
          <p:cNvPr id="4" name="Imagen 3">
            <a:extLst>
              <a:ext uri="{FF2B5EF4-FFF2-40B4-BE49-F238E27FC236}">
                <a16:creationId xmlns:a16="http://schemas.microsoft.com/office/drawing/2014/main" xmlns="" id="{6FBDC426-7F0D-472B-BAB3-758775DDA3B5}"/>
              </a:ext>
            </a:extLst>
          </p:cNvPr>
          <p:cNvPicPr>
            <a:picLocks noChangeAspect="1"/>
          </p:cNvPicPr>
          <p:nvPr/>
        </p:nvPicPr>
        <p:blipFill>
          <a:blip r:embed="rId2"/>
          <a:stretch>
            <a:fillRect/>
          </a:stretch>
        </p:blipFill>
        <p:spPr>
          <a:xfrm>
            <a:off x="3766088" y="3429000"/>
            <a:ext cx="4336511" cy="2440094"/>
          </a:xfrm>
          <a:prstGeom prst="rect">
            <a:avLst/>
          </a:prstGeom>
        </p:spPr>
      </p:pic>
    </p:spTree>
    <p:extLst>
      <p:ext uri="{BB962C8B-B14F-4D97-AF65-F5344CB8AC3E}">
        <p14:creationId xmlns:p14="http://schemas.microsoft.com/office/powerpoint/2010/main" val="2490367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1D1D1210-3BD3-4C6E-AD1B-07BFB5ABDD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xmlns="" id="{E4947F56-9DBB-4FF9-ABF2-5B7B3C7B5F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xmlns="" id="{B6E21A4B-9996-44C9-AE8B-9B156A6CDFB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xmlns="" id="{CAA95A4F-6851-483E-8C86-31AA85F753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xmlns="" id="{8E67B80F-DC96-4AB3-BCAC-07B698F6F68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xmlns="" id="{D102C23A-5B68-4151-A35E-69055BD516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xmlns="" id="{F16C535E-8900-4C12-9B34-681C17AD54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Marcador de contenido 6">
            <a:extLst>
              <a:ext uri="{FF2B5EF4-FFF2-40B4-BE49-F238E27FC236}">
                <a16:creationId xmlns:a16="http://schemas.microsoft.com/office/drawing/2014/main" xmlns="" id="{9C4BC200-9D8D-4A04-B723-0926279931FD}"/>
              </a:ext>
            </a:extLst>
          </p:cNvPr>
          <p:cNvPicPr>
            <a:picLocks noGrp="1" noChangeAspect="1"/>
          </p:cNvPicPr>
          <p:nvPr>
            <p:ph idx="1"/>
          </p:nvPr>
        </p:nvPicPr>
        <p:blipFill>
          <a:blip r:embed="rId2"/>
          <a:stretch>
            <a:fillRect/>
          </a:stretch>
        </p:blipFill>
        <p:spPr>
          <a:xfrm>
            <a:off x="123986" y="203494"/>
            <a:ext cx="11949193" cy="6064337"/>
          </a:xfrm>
          <a:prstGeom prst="rect">
            <a:avLst/>
          </a:prstGeom>
        </p:spPr>
      </p:pic>
    </p:spTree>
    <p:extLst>
      <p:ext uri="{BB962C8B-B14F-4D97-AF65-F5344CB8AC3E}">
        <p14:creationId xmlns:p14="http://schemas.microsoft.com/office/powerpoint/2010/main" val="3184178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6368142" y="2520648"/>
            <a:ext cx="4787537" cy="2954867"/>
          </a:xfrm>
        </p:spPr>
        <p:txBody>
          <a:bodyPr>
            <a:normAutofit/>
          </a:bodyPr>
          <a:lstStyle/>
          <a:p>
            <a:r>
              <a:rPr lang="es-MX" b="1" dirty="0"/>
              <a:t>Sistemas de información administrativa (MIS)</a:t>
            </a:r>
            <a:r>
              <a:rPr lang="es-MX" dirty="0"/>
              <a:t>:</a:t>
            </a:r>
          </a:p>
          <a:p>
            <a:pPr algn="just"/>
            <a:r>
              <a:rPr lang="es-MX" dirty="0"/>
              <a:t> El Management Information </a:t>
            </a:r>
            <a:r>
              <a:rPr lang="es-MX" dirty="0" err="1"/>
              <a:t>System</a:t>
            </a:r>
            <a:r>
              <a:rPr lang="es-MX" dirty="0"/>
              <a:t> se ocupa de facilitar la información de interés a la gerencia de la compañía, sobre la situación general del negocio.</a:t>
            </a:r>
          </a:p>
          <a:p>
            <a:pPr algn="just"/>
            <a:endParaRPr lang="es-MX" dirty="0"/>
          </a:p>
          <a:p>
            <a:pPr algn="just"/>
            <a:endParaRPr lang="es-MX" dirty="0"/>
          </a:p>
          <a:p>
            <a:endParaRPr lang="es-MX" dirty="0"/>
          </a:p>
          <a:p>
            <a:pPr marL="0" indent="0">
              <a:lnSpc>
                <a:spcPct val="120000"/>
              </a:lnSpc>
              <a:buNone/>
            </a:pPr>
            <a:endParaRPr lang="es-MX" dirty="0"/>
          </a:p>
        </p:txBody>
      </p:sp>
      <p:pic>
        <p:nvPicPr>
          <p:cNvPr id="5" name="Imagen 4"/>
          <p:cNvPicPr>
            <a:picLocks noChangeAspect="1"/>
          </p:cNvPicPr>
          <p:nvPr/>
        </p:nvPicPr>
        <p:blipFill>
          <a:blip r:embed="rId2"/>
          <a:stretch>
            <a:fillRect/>
          </a:stretch>
        </p:blipFill>
        <p:spPr>
          <a:xfrm>
            <a:off x="1970313" y="2335590"/>
            <a:ext cx="3457575" cy="2667272"/>
          </a:xfrm>
          <a:prstGeom prst="rect">
            <a:avLst/>
          </a:prstGeom>
        </p:spPr>
      </p:pic>
    </p:spTree>
    <p:extLst>
      <p:ext uri="{BB962C8B-B14F-4D97-AF65-F5344CB8AC3E}">
        <p14:creationId xmlns:p14="http://schemas.microsoft.com/office/powerpoint/2010/main" val="1213607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792479" y="2307772"/>
            <a:ext cx="4214949" cy="2873827"/>
          </a:xfrm>
        </p:spPr>
        <p:txBody>
          <a:bodyPr>
            <a:normAutofit lnSpcReduction="10000"/>
          </a:bodyPr>
          <a:lstStyle/>
          <a:p>
            <a:r>
              <a:rPr lang="es-MX" b="1" dirty="0"/>
              <a:t>Sistemas de procesamiento de transacciones (TPS)</a:t>
            </a:r>
            <a:r>
              <a:rPr lang="es-MX" dirty="0"/>
              <a:t>: </a:t>
            </a:r>
          </a:p>
          <a:p>
            <a:pPr algn="just"/>
            <a:r>
              <a:rPr lang="es-MX" dirty="0"/>
              <a:t>El Transacción Processing </a:t>
            </a:r>
            <a:r>
              <a:rPr lang="es-MX" dirty="0" err="1"/>
              <a:t>System</a:t>
            </a:r>
            <a:r>
              <a:rPr lang="es-MX" dirty="0"/>
              <a:t> se ocupa de almacenar y procesar la información referida con las transacciones comerciales y operaciones de la compañía. Estos datos se emplearán a continuación por los sistemas de apoyo a la toma de decisiones.</a:t>
            </a:r>
          </a:p>
          <a:p>
            <a:endParaRPr lang="es-MX" dirty="0"/>
          </a:p>
          <a:p>
            <a:endParaRPr lang="es-MX" dirty="0"/>
          </a:p>
          <a:p>
            <a:endParaRPr lang="es-MX" dirty="0"/>
          </a:p>
          <a:p>
            <a:pPr marL="0" indent="0">
              <a:lnSpc>
                <a:spcPct val="120000"/>
              </a:lnSpc>
              <a:buNone/>
            </a:pPr>
            <a:endParaRPr lang="es-MX" dirty="0"/>
          </a:p>
        </p:txBody>
      </p:sp>
      <p:pic>
        <p:nvPicPr>
          <p:cNvPr id="4" name="Imagen 3"/>
          <p:cNvPicPr>
            <a:picLocks noChangeAspect="1"/>
          </p:cNvPicPr>
          <p:nvPr/>
        </p:nvPicPr>
        <p:blipFill>
          <a:blip r:embed="rId2"/>
          <a:stretch>
            <a:fillRect/>
          </a:stretch>
        </p:blipFill>
        <p:spPr>
          <a:xfrm>
            <a:off x="6126480" y="2307772"/>
            <a:ext cx="4572000" cy="3429000"/>
          </a:xfrm>
          <a:prstGeom prst="rect">
            <a:avLst/>
          </a:prstGeom>
        </p:spPr>
      </p:pic>
    </p:spTree>
    <p:extLst>
      <p:ext uri="{BB962C8B-B14F-4D97-AF65-F5344CB8AC3E}">
        <p14:creationId xmlns:p14="http://schemas.microsoft.com/office/powerpoint/2010/main" val="1251565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4722222" y="2716589"/>
            <a:ext cx="5978434" cy="2171095"/>
          </a:xfrm>
        </p:spPr>
        <p:txBody>
          <a:bodyPr>
            <a:normAutofit/>
          </a:bodyPr>
          <a:lstStyle/>
          <a:p>
            <a:r>
              <a:rPr lang="es-MX" b="1" dirty="0"/>
              <a:t>Sistemas de soporte de decisiones (DSS)</a:t>
            </a:r>
            <a:r>
              <a:rPr lang="es-MX" dirty="0"/>
              <a:t>: </a:t>
            </a:r>
          </a:p>
          <a:p>
            <a:pPr algn="just"/>
            <a:r>
              <a:rPr lang="es-MX" dirty="0"/>
              <a:t>El </a:t>
            </a:r>
            <a:r>
              <a:rPr lang="es-MX" dirty="0" err="1"/>
              <a:t>Decision</a:t>
            </a:r>
            <a:r>
              <a:rPr lang="es-MX" dirty="0"/>
              <a:t> </a:t>
            </a:r>
            <a:r>
              <a:rPr lang="es-MX" dirty="0" err="1"/>
              <a:t>Support</a:t>
            </a:r>
            <a:r>
              <a:rPr lang="es-MX" dirty="0"/>
              <a:t> </a:t>
            </a:r>
            <a:r>
              <a:rPr lang="es-MX" dirty="0" err="1"/>
              <a:t>System</a:t>
            </a:r>
            <a:r>
              <a:rPr lang="es-MX" dirty="0"/>
              <a:t> es una herramienta que contribuye a la toma de decisiones. Consiste en la combinación y estudio de datos que aportan información de valor para ayudar a resolver cuestiones concretas.</a:t>
            </a:r>
          </a:p>
          <a:p>
            <a:endParaRPr lang="es-MX" dirty="0"/>
          </a:p>
          <a:p>
            <a:endParaRPr lang="es-MX" dirty="0"/>
          </a:p>
          <a:p>
            <a:endParaRPr lang="es-MX" dirty="0"/>
          </a:p>
          <a:p>
            <a:pPr marL="0" indent="0">
              <a:lnSpc>
                <a:spcPct val="120000"/>
              </a:lnSpc>
              <a:buNone/>
            </a:pPr>
            <a:endParaRPr lang="es-MX" dirty="0"/>
          </a:p>
        </p:txBody>
      </p:sp>
      <p:pic>
        <p:nvPicPr>
          <p:cNvPr id="4" name="Imagen 3"/>
          <p:cNvPicPr>
            <a:picLocks noChangeAspect="1"/>
          </p:cNvPicPr>
          <p:nvPr/>
        </p:nvPicPr>
        <p:blipFill>
          <a:blip r:embed="rId2"/>
          <a:stretch>
            <a:fillRect/>
          </a:stretch>
        </p:blipFill>
        <p:spPr>
          <a:xfrm>
            <a:off x="1240971" y="2012496"/>
            <a:ext cx="3048000" cy="3943350"/>
          </a:xfrm>
          <a:prstGeom prst="rect">
            <a:avLst/>
          </a:prstGeom>
        </p:spPr>
      </p:pic>
    </p:spTree>
    <p:extLst>
      <p:ext uri="{BB962C8B-B14F-4D97-AF65-F5344CB8AC3E}">
        <p14:creationId xmlns:p14="http://schemas.microsoft.com/office/powerpoint/2010/main" val="2443205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947057" y="2623457"/>
            <a:ext cx="4517571" cy="2698051"/>
          </a:xfrm>
        </p:spPr>
        <p:txBody>
          <a:bodyPr>
            <a:noAutofit/>
          </a:bodyPr>
          <a:lstStyle/>
          <a:p>
            <a:pPr algn="just"/>
            <a:r>
              <a:rPr lang="es-MX" sz="2400" b="1" dirty="0"/>
              <a:t>Sistemas de apoyo a ejecutivos (EIS)</a:t>
            </a:r>
            <a:r>
              <a:rPr lang="es-MX" sz="2400" dirty="0"/>
              <a:t>:  está pensada para extraer información de interés para conseguir las metas estratégicas de la organización.</a:t>
            </a:r>
          </a:p>
          <a:p>
            <a:endParaRPr lang="es-MX" sz="2400" dirty="0"/>
          </a:p>
          <a:p>
            <a:endParaRPr lang="es-MX" sz="2400" dirty="0"/>
          </a:p>
          <a:p>
            <a:endParaRPr lang="es-MX" sz="2400" dirty="0"/>
          </a:p>
          <a:p>
            <a:pPr marL="0" indent="0">
              <a:lnSpc>
                <a:spcPct val="120000"/>
              </a:lnSpc>
              <a:buNone/>
            </a:pPr>
            <a:endParaRPr lang="es-MX" sz="2400" dirty="0"/>
          </a:p>
        </p:txBody>
      </p:sp>
      <p:pic>
        <p:nvPicPr>
          <p:cNvPr id="4" name="Imagen 3"/>
          <p:cNvPicPr>
            <a:picLocks noChangeAspect="1"/>
          </p:cNvPicPr>
          <p:nvPr/>
        </p:nvPicPr>
        <p:blipFill>
          <a:blip r:embed="rId2"/>
          <a:stretch>
            <a:fillRect/>
          </a:stretch>
        </p:blipFill>
        <p:spPr>
          <a:xfrm>
            <a:off x="6150427" y="1965860"/>
            <a:ext cx="5248275" cy="3940319"/>
          </a:xfrm>
          <a:prstGeom prst="rect">
            <a:avLst/>
          </a:prstGeom>
        </p:spPr>
      </p:pic>
    </p:spTree>
    <p:extLst>
      <p:ext uri="{BB962C8B-B14F-4D97-AF65-F5344CB8AC3E}">
        <p14:creationId xmlns:p14="http://schemas.microsoft.com/office/powerpoint/2010/main" val="4130781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6246222" y="2204962"/>
            <a:ext cx="4182291" cy="3074609"/>
          </a:xfrm>
        </p:spPr>
        <p:txBody>
          <a:bodyPr>
            <a:normAutofit/>
          </a:bodyPr>
          <a:lstStyle/>
          <a:p>
            <a:r>
              <a:rPr lang="es-MX" b="1" dirty="0"/>
              <a:t>Sistemas para la toma de decisiones en grupo (GDSS)</a:t>
            </a:r>
            <a:r>
              <a:rPr lang="es-MX" dirty="0"/>
              <a:t>: </a:t>
            </a:r>
          </a:p>
          <a:p>
            <a:pPr algn="just"/>
            <a:r>
              <a:rPr lang="es-MX" dirty="0"/>
              <a:t>el </a:t>
            </a:r>
            <a:r>
              <a:rPr lang="es-MX" dirty="0" err="1"/>
              <a:t>Group</a:t>
            </a:r>
            <a:r>
              <a:rPr lang="es-MX" dirty="0"/>
              <a:t> </a:t>
            </a:r>
            <a:r>
              <a:rPr lang="es-MX" dirty="0" err="1"/>
              <a:t>Decision</a:t>
            </a:r>
            <a:r>
              <a:rPr lang="es-MX" dirty="0"/>
              <a:t> </a:t>
            </a:r>
            <a:r>
              <a:rPr lang="es-MX" dirty="0" err="1"/>
              <a:t>Support</a:t>
            </a:r>
            <a:r>
              <a:rPr lang="es-MX" dirty="0"/>
              <a:t> </a:t>
            </a:r>
            <a:r>
              <a:rPr lang="es-MX" dirty="0" err="1"/>
              <a:t>System</a:t>
            </a:r>
            <a:r>
              <a:rPr lang="es-MX" dirty="0"/>
              <a:t> contribuye a compartir la información entre los componentes del equipo, para que de esta manera tengan la posibilidad de trabajar en equipo y asumir decisiones conjuntas.</a:t>
            </a:r>
          </a:p>
          <a:p>
            <a:pPr algn="just"/>
            <a:endParaRPr lang="es-MX" dirty="0"/>
          </a:p>
          <a:p>
            <a:endParaRPr lang="es-MX" dirty="0"/>
          </a:p>
          <a:p>
            <a:pPr marL="0" indent="0">
              <a:lnSpc>
                <a:spcPct val="120000"/>
              </a:lnSpc>
              <a:buNone/>
            </a:pPr>
            <a:endParaRPr lang="es-MX" dirty="0"/>
          </a:p>
        </p:txBody>
      </p:sp>
      <p:pic>
        <p:nvPicPr>
          <p:cNvPr id="4" name="Imagen 3"/>
          <p:cNvPicPr>
            <a:picLocks noChangeAspect="1"/>
          </p:cNvPicPr>
          <p:nvPr/>
        </p:nvPicPr>
        <p:blipFill rotWithShape="1">
          <a:blip r:embed="rId2"/>
          <a:srcRect l="19959" r="32531"/>
          <a:stretch/>
        </p:blipFill>
        <p:spPr>
          <a:xfrm>
            <a:off x="2035627" y="1903260"/>
            <a:ext cx="3461658" cy="4090645"/>
          </a:xfrm>
          <a:prstGeom prst="rect">
            <a:avLst/>
          </a:prstGeom>
        </p:spPr>
      </p:pic>
    </p:spTree>
    <p:extLst>
      <p:ext uri="{BB962C8B-B14F-4D97-AF65-F5344CB8AC3E}">
        <p14:creationId xmlns:p14="http://schemas.microsoft.com/office/powerpoint/2010/main" val="2415107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a:t>Tipos </a:t>
            </a:r>
            <a:r>
              <a:rPr lang="es-MX" dirty="0"/>
              <a:t>de sistemas de información</a:t>
            </a:r>
          </a:p>
        </p:txBody>
      </p:sp>
      <p:sp>
        <p:nvSpPr>
          <p:cNvPr id="3" name="Marcador de contenido 2"/>
          <p:cNvSpPr>
            <a:spLocks noGrp="1"/>
          </p:cNvSpPr>
          <p:nvPr>
            <p:ph idx="1"/>
          </p:nvPr>
        </p:nvSpPr>
        <p:spPr>
          <a:xfrm>
            <a:off x="933994" y="2585962"/>
            <a:ext cx="4519749" cy="2432352"/>
          </a:xfrm>
        </p:spPr>
        <p:txBody>
          <a:bodyPr>
            <a:normAutofit/>
          </a:bodyPr>
          <a:lstStyle/>
          <a:p>
            <a:r>
              <a:rPr lang="es-MX" b="1" dirty="0"/>
              <a:t>Sistemas expertos de soportes a la toma de decisiones (EDSS)</a:t>
            </a:r>
            <a:r>
              <a:rPr lang="es-MX" dirty="0"/>
              <a:t>:</a:t>
            </a:r>
          </a:p>
          <a:p>
            <a:pPr algn="just"/>
            <a:r>
              <a:rPr lang="es-MX" dirty="0"/>
              <a:t> estos sistemas se centran en el conocimiento de áreas concretas y actúan como consultores expertos.</a:t>
            </a:r>
          </a:p>
          <a:p>
            <a:pPr algn="just"/>
            <a:endParaRPr lang="es-MX" dirty="0"/>
          </a:p>
          <a:p>
            <a:pPr algn="just"/>
            <a:endParaRPr lang="es-MX" dirty="0"/>
          </a:p>
          <a:p>
            <a:pPr marL="0" indent="0">
              <a:lnSpc>
                <a:spcPct val="120000"/>
              </a:lnSpc>
              <a:buNone/>
            </a:pPr>
            <a:endParaRPr lang="es-MX" dirty="0"/>
          </a:p>
        </p:txBody>
      </p:sp>
      <p:pic>
        <p:nvPicPr>
          <p:cNvPr id="1026" name="Picture 2" descr="Resultado de imagen para Sistemas expertos de soportes a la toma de decisiones (ED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6514" y="1993803"/>
            <a:ext cx="4409168" cy="3616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270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1445622" y="2444448"/>
            <a:ext cx="3899263" cy="3205238"/>
          </a:xfrm>
        </p:spPr>
        <p:txBody>
          <a:bodyPr>
            <a:normAutofit/>
          </a:bodyPr>
          <a:lstStyle/>
          <a:p>
            <a:r>
              <a:rPr lang="es-MX" b="1" dirty="0"/>
              <a:t>Sistemas estratégicos: </a:t>
            </a:r>
          </a:p>
          <a:p>
            <a:pPr algn="just"/>
            <a:r>
              <a:rPr lang="es-MX" dirty="0"/>
              <a:t>tienen el propósito de lograr ventajas competitivas por medio de la utilización de la tecnología de la información. Buscan alcanzar ventajas que lo competidores no tengan.</a:t>
            </a:r>
          </a:p>
          <a:p>
            <a:pPr algn="just"/>
            <a:endParaRPr lang="es-MX" dirty="0"/>
          </a:p>
          <a:p>
            <a:pPr marL="0" indent="0">
              <a:lnSpc>
                <a:spcPct val="120000"/>
              </a:lnSpc>
              <a:buNone/>
            </a:pPr>
            <a:endParaRPr lang="es-MX" dirty="0"/>
          </a:p>
        </p:txBody>
      </p:sp>
      <p:pic>
        <p:nvPicPr>
          <p:cNvPr id="4" name="Imagen 3"/>
          <p:cNvPicPr>
            <a:picLocks noChangeAspect="1"/>
          </p:cNvPicPr>
          <p:nvPr/>
        </p:nvPicPr>
        <p:blipFill>
          <a:blip r:embed="rId2"/>
          <a:stretch>
            <a:fillRect/>
          </a:stretch>
        </p:blipFill>
        <p:spPr>
          <a:xfrm>
            <a:off x="5707352" y="2183190"/>
            <a:ext cx="5448328" cy="3388179"/>
          </a:xfrm>
          <a:prstGeom prst="rect">
            <a:avLst/>
          </a:prstGeom>
        </p:spPr>
      </p:pic>
    </p:spTree>
    <p:extLst>
      <p:ext uri="{BB962C8B-B14F-4D97-AF65-F5344CB8AC3E}">
        <p14:creationId xmlns:p14="http://schemas.microsoft.com/office/powerpoint/2010/main" val="3645835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2255"/>
            <a:ext cx="10058400" cy="822960"/>
          </a:xfrm>
        </p:spPr>
        <p:txBody>
          <a:bodyPr>
            <a:normAutofit/>
          </a:bodyPr>
          <a:lstStyle/>
          <a:p>
            <a:pPr algn="ctr"/>
            <a:r>
              <a:rPr lang="es-MX" dirty="0"/>
              <a:t>Tipos de sistemas de información</a:t>
            </a:r>
          </a:p>
        </p:txBody>
      </p:sp>
      <p:sp>
        <p:nvSpPr>
          <p:cNvPr id="3" name="Marcador de contenido 2"/>
          <p:cNvSpPr>
            <a:spLocks noGrp="1"/>
          </p:cNvSpPr>
          <p:nvPr>
            <p:ph idx="1"/>
          </p:nvPr>
        </p:nvSpPr>
        <p:spPr>
          <a:xfrm>
            <a:off x="6962503" y="2509459"/>
            <a:ext cx="3844834" cy="2704495"/>
          </a:xfrm>
        </p:spPr>
        <p:txBody>
          <a:bodyPr>
            <a:normAutofit/>
          </a:bodyPr>
          <a:lstStyle/>
          <a:p>
            <a:r>
              <a:rPr lang="es-MX" b="1" dirty="0"/>
              <a:t>Sistema de Información de Marketing: </a:t>
            </a:r>
          </a:p>
          <a:p>
            <a:pPr algn="just"/>
            <a:r>
              <a:rPr lang="es-MX" dirty="0"/>
              <a:t>cuenta con la función de promocionar y vender los productos existentes, además del desarrollo de nuevos artículos para los clientes ya existentes y para los que puedan surgir en el futuro.</a:t>
            </a:r>
          </a:p>
          <a:p>
            <a:pPr marL="0" indent="0">
              <a:lnSpc>
                <a:spcPct val="120000"/>
              </a:lnSpc>
              <a:buNone/>
            </a:pPr>
            <a:endParaRPr lang="es-MX" dirty="0"/>
          </a:p>
        </p:txBody>
      </p:sp>
      <p:pic>
        <p:nvPicPr>
          <p:cNvPr id="4" name="Imagen 3"/>
          <p:cNvPicPr>
            <a:picLocks noChangeAspect="1"/>
          </p:cNvPicPr>
          <p:nvPr/>
        </p:nvPicPr>
        <p:blipFill rotWithShape="1">
          <a:blip r:embed="rId2"/>
          <a:srcRect l="16101" r="14180"/>
          <a:stretch/>
        </p:blipFill>
        <p:spPr>
          <a:xfrm>
            <a:off x="1306285" y="2019300"/>
            <a:ext cx="5138057" cy="3684814"/>
          </a:xfrm>
          <a:prstGeom prst="rect">
            <a:avLst/>
          </a:prstGeom>
        </p:spPr>
      </p:pic>
    </p:spTree>
    <p:extLst>
      <p:ext uri="{BB962C8B-B14F-4D97-AF65-F5344CB8AC3E}">
        <p14:creationId xmlns:p14="http://schemas.microsoft.com/office/powerpoint/2010/main" val="732052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11144"/>
            <a:ext cx="10058400" cy="1371600"/>
          </a:xfrm>
        </p:spPr>
        <p:txBody>
          <a:bodyPr/>
          <a:lstStyle/>
          <a:p>
            <a:pPr algn="ctr"/>
            <a:r>
              <a:rPr lang="es-MX" dirty="0"/>
              <a:t>Objetivo de la Asignatura</a:t>
            </a:r>
          </a:p>
        </p:txBody>
      </p:sp>
      <p:sp>
        <p:nvSpPr>
          <p:cNvPr id="3" name="Marcador de contenido 2"/>
          <p:cNvSpPr>
            <a:spLocks noGrp="1"/>
          </p:cNvSpPr>
          <p:nvPr>
            <p:ph idx="1"/>
          </p:nvPr>
        </p:nvSpPr>
        <p:spPr/>
        <p:txBody>
          <a:bodyPr>
            <a:normAutofit/>
          </a:bodyPr>
          <a:lstStyle/>
          <a:p>
            <a:pPr marL="0" indent="0" algn="just">
              <a:buClr>
                <a:srgbClr val="FF6600"/>
              </a:buClr>
              <a:buNone/>
            </a:pPr>
            <a:r>
              <a:rPr lang="es-MX" sz="3200" dirty="0"/>
              <a:t>Identificar los conceptos fundamentales en lo que se refiere a la administración del conocimiento dentro de la organización, así como el papel fundamental de los sistemas de soporte a la toma de decisiones y el apoyo que brindan los sistemas expertos y de inteligencia artificial para ayudar a las empresas a buscar mejores soluciones para una mejor toma de decisiones.. </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17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Conclusiones </a:t>
            </a:r>
          </a:p>
        </p:txBody>
      </p:sp>
      <p:sp>
        <p:nvSpPr>
          <p:cNvPr id="3" name="Marcador de contenido 2"/>
          <p:cNvSpPr>
            <a:spLocks noGrp="1"/>
          </p:cNvSpPr>
          <p:nvPr>
            <p:ph idx="1"/>
          </p:nvPr>
        </p:nvSpPr>
        <p:spPr>
          <a:xfrm>
            <a:off x="1097280" y="2716592"/>
            <a:ext cx="10058400" cy="2671837"/>
          </a:xfrm>
        </p:spPr>
        <p:txBody>
          <a:bodyPr>
            <a:normAutofit fontScale="85000" lnSpcReduction="10000"/>
          </a:bodyPr>
          <a:lstStyle/>
          <a:p>
            <a:pPr marL="0" indent="0" algn="just">
              <a:buClr>
                <a:srgbClr val="FF6600"/>
              </a:buClr>
              <a:buNone/>
            </a:pPr>
            <a:r>
              <a:rPr lang="es-MX" sz="4400" dirty="0"/>
              <a:t>La finalidad del presente material  es con la finalidad de examinar los principales conceptos de sistemas de información y definir los tipos de trabajadores que existen en una organización considerado  fundamental para los estudiantes de licenciatura.</a:t>
            </a:r>
          </a:p>
          <a:p>
            <a:pPr marL="0" indent="0">
              <a:buNone/>
            </a:pPr>
            <a:endParaRPr lang="es-MX" sz="3200" dirty="0"/>
          </a:p>
        </p:txBody>
      </p:sp>
    </p:spTree>
    <p:extLst>
      <p:ext uri="{BB962C8B-B14F-4D97-AF65-F5344CB8AC3E}">
        <p14:creationId xmlns:p14="http://schemas.microsoft.com/office/powerpoint/2010/main" val="23514153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Referencias</a:t>
            </a:r>
          </a:p>
        </p:txBody>
      </p:sp>
      <p:sp>
        <p:nvSpPr>
          <p:cNvPr id="3" name="Marcador de contenido 2"/>
          <p:cNvSpPr>
            <a:spLocks noGrp="1"/>
          </p:cNvSpPr>
          <p:nvPr>
            <p:ph idx="1"/>
          </p:nvPr>
        </p:nvSpPr>
        <p:spPr>
          <a:xfrm>
            <a:off x="1097280" y="1841500"/>
            <a:ext cx="10058400" cy="3670300"/>
          </a:xfrm>
        </p:spPr>
        <p:txBody>
          <a:bodyPr>
            <a:noAutofit/>
          </a:bodyPr>
          <a:lstStyle/>
          <a:p>
            <a:endParaRPr lang="es-MX" dirty="0"/>
          </a:p>
          <a:p>
            <a:pPr>
              <a:buClrTx/>
              <a:buFont typeface="Wingdings" panose="05000000000000000000" pitchFamily="2" charset="2"/>
              <a:buChar char="Ø"/>
            </a:pPr>
            <a:r>
              <a:rPr lang="es-MX" sz="2800" dirty="0"/>
              <a:t>COHEN Karen Daniel , “Sistemas de información para los negocios”, México 2001, editorial Mc Graw Hill. </a:t>
            </a:r>
          </a:p>
          <a:p>
            <a:pPr>
              <a:buClrTx/>
              <a:buFont typeface="Wingdings" panose="05000000000000000000" pitchFamily="2" charset="2"/>
              <a:buChar char="Ø"/>
            </a:pPr>
            <a:r>
              <a:rPr lang="es-MX" sz="2800" dirty="0"/>
              <a:t> Laudon Keneth, “Sistemas de información </a:t>
            </a:r>
            <a:r>
              <a:rPr lang="es-MX" sz="2800" dirty="0" err="1"/>
              <a:t>Gerencial”,México</a:t>
            </a:r>
            <a:r>
              <a:rPr lang="es-MX" sz="2800" dirty="0"/>
              <a:t> 2000, editorial Pearson Educación. </a:t>
            </a:r>
          </a:p>
          <a:p>
            <a:pPr>
              <a:buClrTx/>
              <a:buFont typeface="Wingdings" panose="05000000000000000000" pitchFamily="2" charset="2"/>
              <a:buChar char="Ø"/>
            </a:pPr>
            <a:r>
              <a:rPr lang="es-MX" sz="2800" dirty="0" err="1"/>
              <a:t>Turbam</a:t>
            </a:r>
            <a:r>
              <a:rPr lang="es-MX" sz="2800" dirty="0"/>
              <a:t> Efraín, “Tecnologías de información para los negocios”, México, editorial </a:t>
            </a:r>
            <a:r>
              <a:rPr lang="es-MX" sz="2800" dirty="0" err="1"/>
              <a:t>CECSA</a:t>
            </a:r>
            <a:r>
              <a:rPr lang="es-MX" sz="2800" dirty="0"/>
              <a:t>.</a:t>
            </a:r>
          </a:p>
        </p:txBody>
      </p:sp>
    </p:spTree>
    <p:extLst>
      <p:ext uri="{BB962C8B-B14F-4D97-AF65-F5344CB8AC3E}">
        <p14:creationId xmlns:p14="http://schemas.microsoft.com/office/powerpoint/2010/main" val="2587403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1381" y="272142"/>
            <a:ext cx="10058400" cy="671471"/>
          </a:xfrm>
        </p:spPr>
        <p:txBody>
          <a:bodyPr>
            <a:normAutofit/>
          </a:bodyPr>
          <a:lstStyle/>
          <a:p>
            <a:pPr algn="ctr"/>
            <a:r>
              <a:rPr lang="es-MX" sz="4000" dirty="0"/>
              <a:t>Secuencia Didáctica </a:t>
            </a:r>
          </a:p>
        </p:txBody>
      </p:sp>
      <p:pic>
        <p:nvPicPr>
          <p:cNvPr id="3" name="Imagen 2"/>
          <p:cNvPicPr>
            <a:picLocks noChangeAspect="1"/>
          </p:cNvPicPr>
          <p:nvPr/>
        </p:nvPicPr>
        <p:blipFill rotWithShape="1">
          <a:blip r:embed="rId2"/>
          <a:srcRect l="24910" t="21904" r="18035" b="11905"/>
          <a:stretch/>
        </p:blipFill>
        <p:spPr>
          <a:xfrm>
            <a:off x="1948543" y="943613"/>
            <a:ext cx="8025560" cy="5237337"/>
          </a:xfrm>
          <a:prstGeom prst="rect">
            <a:avLst/>
          </a:prstGeom>
        </p:spPr>
      </p:pic>
    </p:spTree>
    <p:extLst>
      <p:ext uri="{BB962C8B-B14F-4D97-AF65-F5344CB8AC3E}">
        <p14:creationId xmlns:p14="http://schemas.microsoft.com/office/powerpoint/2010/main" val="1078487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87747"/>
            <a:ext cx="10058400" cy="1450757"/>
          </a:xfrm>
        </p:spPr>
        <p:txBody>
          <a:bodyPr/>
          <a:lstStyle/>
          <a:p>
            <a:pPr algn="ctr"/>
            <a:r>
              <a:rPr lang="es-MX" dirty="0"/>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UNIDAD I :</a:t>
            </a:r>
          </a:p>
          <a:p>
            <a:pPr marL="0" indent="0" algn="ctr">
              <a:buNone/>
            </a:pPr>
            <a:r>
              <a:rPr lang="es-MX" sz="3600" b="1" dirty="0">
                <a:solidFill>
                  <a:srgbClr val="993300"/>
                </a:solidFill>
              </a:rPr>
              <a:t>Introducción a los sistemas de </a:t>
            </a:r>
          </a:p>
          <a:p>
            <a:pPr marL="0" indent="0" algn="ctr">
              <a:buNone/>
            </a:pPr>
            <a:r>
              <a:rPr lang="es-MX" sz="3600" b="1" dirty="0">
                <a:solidFill>
                  <a:srgbClr val="993300"/>
                </a:solidFill>
              </a:rPr>
              <a:t>información</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36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4749"/>
            <a:ext cx="10058400" cy="1450757"/>
          </a:xfrm>
        </p:spPr>
        <p:txBody>
          <a:bodyPr/>
          <a:lstStyle/>
          <a:p>
            <a:pPr algn="ctr"/>
            <a:r>
              <a:rPr lang="es-MX" dirty="0"/>
              <a:t>Objetivo de la Unidad I</a:t>
            </a:r>
          </a:p>
        </p:txBody>
      </p:sp>
      <p:sp>
        <p:nvSpPr>
          <p:cNvPr id="3" name="Marcador de contenido 2"/>
          <p:cNvSpPr>
            <a:spLocks noGrp="1"/>
          </p:cNvSpPr>
          <p:nvPr>
            <p:ph idx="1"/>
          </p:nvPr>
        </p:nvSpPr>
        <p:spPr>
          <a:xfrm>
            <a:off x="1097280" y="2767143"/>
            <a:ext cx="10058400" cy="1543600"/>
          </a:xfrm>
        </p:spPr>
        <p:txBody>
          <a:bodyPr>
            <a:normAutofit/>
          </a:bodyPr>
          <a:lstStyle/>
          <a:p>
            <a:pPr marL="0" indent="0" algn="ctr">
              <a:buClr>
                <a:srgbClr val="FF6600"/>
              </a:buClr>
              <a:buNone/>
            </a:pPr>
            <a:r>
              <a:rPr lang="es-MX" sz="3600" b="1" dirty="0"/>
              <a:t>Identificar los principales conceptos sobre sistemas de información</a:t>
            </a:r>
            <a:endParaRPr lang="es-MX" sz="3600" dirty="0"/>
          </a:p>
          <a:p>
            <a:pPr algn="ctr">
              <a:buClr>
                <a:srgbClr val="FF6600"/>
              </a:buClr>
              <a:buFont typeface="Wingdings" panose="05000000000000000000" pitchFamily="2" charset="2"/>
              <a:buChar char="v"/>
            </a:pPr>
            <a:endParaRPr lang="es-MX" sz="3600" dirty="0"/>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5731"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100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87747"/>
            <a:ext cx="10058400" cy="1450757"/>
          </a:xfrm>
        </p:spPr>
        <p:txBody>
          <a:bodyPr/>
          <a:lstStyle/>
          <a:p>
            <a:pPr algn="ctr"/>
            <a:r>
              <a:rPr lang="es-MX" dirty="0"/>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1.1 Teoría general de sistemas de información </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904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24541"/>
            <a:ext cx="10058400" cy="822960"/>
          </a:xfrm>
        </p:spPr>
        <p:txBody>
          <a:bodyPr>
            <a:normAutofit/>
          </a:bodyPr>
          <a:lstStyle/>
          <a:p>
            <a:pPr algn="ctr"/>
            <a:r>
              <a:rPr lang="es-MX" dirty="0"/>
              <a:t>1.1 Teoría general de sistemas</a:t>
            </a:r>
          </a:p>
        </p:txBody>
      </p:sp>
      <p:sp>
        <p:nvSpPr>
          <p:cNvPr id="3" name="Marcador de contenido 2"/>
          <p:cNvSpPr>
            <a:spLocks noGrp="1"/>
          </p:cNvSpPr>
          <p:nvPr>
            <p:ph idx="1"/>
          </p:nvPr>
        </p:nvSpPr>
        <p:spPr/>
        <p:txBody>
          <a:bodyPr>
            <a:normAutofit/>
          </a:bodyPr>
          <a:lstStyle/>
          <a:p>
            <a:pPr algn="just"/>
            <a:r>
              <a:rPr lang="es-MX" dirty="0"/>
              <a:t>La teoría General de Sistemas (TGS) se presenta como una forma sistemática y científica de aproximación y representación de la realidad y, al mismo tiempo, como una orientación hacia una práctica estimulante para formas de trabajo multidisciplinarias.</a:t>
            </a:r>
          </a:p>
          <a:p>
            <a:pPr algn="just"/>
            <a:r>
              <a:rPr lang="es-MX" dirty="0"/>
              <a:t>En la TGS lo importante son las relaciones y los conjuntos que a partir de ellas emergen; ofreciendo un ambiente adecuado para la interrelación y comunicación entre especialistas y especialidades.</a:t>
            </a:r>
          </a:p>
          <a:p>
            <a:endParaRPr lang="es-MX" dirty="0"/>
          </a:p>
          <a:p>
            <a:endParaRPr lang="es-MX" dirty="0"/>
          </a:p>
        </p:txBody>
      </p:sp>
      <p:pic>
        <p:nvPicPr>
          <p:cNvPr id="4" name="Imagen 3"/>
          <p:cNvPicPr>
            <a:picLocks noChangeAspect="1"/>
          </p:cNvPicPr>
          <p:nvPr/>
        </p:nvPicPr>
        <p:blipFill>
          <a:blip r:embed="rId2"/>
          <a:stretch>
            <a:fillRect/>
          </a:stretch>
        </p:blipFill>
        <p:spPr>
          <a:xfrm>
            <a:off x="4317167" y="3812583"/>
            <a:ext cx="4437089" cy="2056511"/>
          </a:xfrm>
          <a:prstGeom prst="rect">
            <a:avLst/>
          </a:prstGeom>
        </p:spPr>
      </p:pic>
    </p:spTree>
    <p:extLst>
      <p:ext uri="{BB962C8B-B14F-4D97-AF65-F5344CB8AC3E}">
        <p14:creationId xmlns:p14="http://schemas.microsoft.com/office/powerpoint/2010/main" val="3516529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2A7C97B8-2379-40E5-A95F-FB5E61A5304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xmlns="" id="{A6F80500-2033-423F-8A18-81ED1C5B2F2F}"/>
              </a:ext>
            </a:extLst>
          </p:cNvPr>
          <p:cNvPicPr>
            <a:picLocks noChangeAspect="1"/>
          </p:cNvPicPr>
          <p:nvPr/>
        </p:nvPicPr>
        <p:blipFill>
          <a:blip r:embed="rId2"/>
          <a:stretch>
            <a:fillRect/>
          </a:stretch>
        </p:blipFill>
        <p:spPr>
          <a:xfrm>
            <a:off x="633999" y="999775"/>
            <a:ext cx="4836903" cy="4595017"/>
          </a:xfrm>
          <a:prstGeom prst="rect">
            <a:avLst/>
          </a:prstGeom>
        </p:spPr>
      </p:pic>
      <p:cxnSp>
        <p:nvCxnSpPr>
          <p:cNvPr id="11" name="Straight Connector 10">
            <a:extLst>
              <a:ext uri="{FF2B5EF4-FFF2-40B4-BE49-F238E27FC236}">
                <a16:creationId xmlns:a16="http://schemas.microsoft.com/office/drawing/2014/main" xmlns="" id="{AC29A6B1-EC94-4744-BE48-B764337E95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0DD01307-D0F1-4C31-958B-22E4F642C146}"/>
              </a:ext>
            </a:extLst>
          </p:cNvPr>
          <p:cNvSpPr>
            <a:spLocks noGrp="1"/>
          </p:cNvSpPr>
          <p:nvPr>
            <p:ph idx="1"/>
          </p:nvPr>
        </p:nvSpPr>
        <p:spPr>
          <a:xfrm>
            <a:off x="6857170" y="2085703"/>
            <a:ext cx="3948562" cy="3670180"/>
          </a:xfrm>
        </p:spPr>
        <p:txBody>
          <a:bodyPr>
            <a:normAutofit/>
          </a:bodyPr>
          <a:lstStyle/>
          <a:p>
            <a:pPr algn="just"/>
            <a:r>
              <a:rPr lang="es-MX" sz="2800" dirty="0"/>
              <a:t>En la </a:t>
            </a:r>
            <a:r>
              <a:rPr lang="es-MX" sz="2800" dirty="0" err="1"/>
              <a:t>TGS</a:t>
            </a:r>
            <a:r>
              <a:rPr lang="es-MX" sz="2800" dirty="0"/>
              <a:t> lo importante son las relaciones y los conjuntos que a partir de ellas emergen; ofreciendo un ambiente adecuado para la interrelación y comunicación entre especialistas y especialidades.</a:t>
            </a:r>
          </a:p>
          <a:p>
            <a:endParaRPr lang="es-MX" dirty="0"/>
          </a:p>
        </p:txBody>
      </p:sp>
      <p:sp>
        <p:nvSpPr>
          <p:cNvPr id="13" name="Rectangle 12">
            <a:extLst>
              <a:ext uri="{FF2B5EF4-FFF2-40B4-BE49-F238E27FC236}">
                <a16:creationId xmlns:a16="http://schemas.microsoft.com/office/drawing/2014/main" xmlns="" id="{863FF3CE-53DE-41A6-A8DF-EE8A85EDCF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xmlns="" id="{B0F0D992-B6E9-451D-A97E-B81C761D08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0474254"/>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docProps/app.xml><?xml version="1.0" encoding="utf-8"?>
<Properties xmlns="http://schemas.openxmlformats.org/officeDocument/2006/extended-properties" xmlns:vt="http://schemas.openxmlformats.org/officeDocument/2006/docPropsVTypes">
  <TotalTime>3</TotalTime>
  <Words>1216</Words>
  <Application>Microsoft Office PowerPoint</Application>
  <PresentationFormat>Panorámica</PresentationFormat>
  <Paragraphs>104</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Calibri</vt:lpstr>
      <vt:lpstr>Calibri Light</vt:lpstr>
      <vt:lpstr>Wingdings</vt:lpstr>
      <vt:lpstr>Retrospección</vt:lpstr>
      <vt:lpstr>Presentación de PowerPoint</vt:lpstr>
      <vt:lpstr>Guión Explicativo</vt:lpstr>
      <vt:lpstr>Objetivo de la Asignatura</vt:lpstr>
      <vt:lpstr>Secuencia Didáctica </vt:lpstr>
      <vt:lpstr>Contenido Temático </vt:lpstr>
      <vt:lpstr>Objetivo de la Unidad I</vt:lpstr>
      <vt:lpstr>Contenido Temático </vt:lpstr>
      <vt:lpstr>1.1 Teoría general de sistemas</vt:lpstr>
      <vt:lpstr>Presentación de PowerPoint</vt:lpstr>
      <vt:lpstr>objetivos </vt:lpstr>
      <vt:lpstr>características</vt:lpstr>
      <vt:lpstr>Teoría general de sistemas</vt:lpstr>
      <vt:lpstr>Contenido Temático </vt:lpstr>
      <vt:lpstr>Concepto de sistemas de información</vt:lpstr>
      <vt:lpstr>Presentación de PowerPoint</vt:lpstr>
      <vt:lpstr>Actividades básicas de los sistemas de información</vt:lpstr>
      <vt:lpstr>Presentación de PowerPoint</vt:lpstr>
      <vt:lpstr>Actividades básicas de los sistemas de información</vt:lpstr>
      <vt:lpstr>Actividades básicas de los sistemas de información</vt:lpstr>
      <vt:lpstr>Presentación de PowerPoint</vt:lpstr>
      <vt:lpstr>Presentación de PowerPoint</vt:lpstr>
      <vt:lpstr>Tipos de sistemas de información</vt:lpstr>
      <vt:lpstr>Tipos de sistemas de información</vt:lpstr>
      <vt:lpstr>Tipos de sistemas de información</vt:lpstr>
      <vt:lpstr>Tipos de sistemas de información</vt:lpstr>
      <vt:lpstr>Tipos de sistemas de información</vt:lpstr>
      <vt:lpstr>Tipos de sistemas de información</vt:lpstr>
      <vt:lpstr>Tipos de sistemas de información</vt:lpstr>
      <vt:lpstr>Tipos de sistemas de información</vt:lpstr>
      <vt:lpstr>Conclusiones </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Patricia Delgadillo</dc:creator>
  <cp:lastModifiedBy>Adris RR</cp:lastModifiedBy>
  <cp:revision>3</cp:revision>
  <dcterms:created xsi:type="dcterms:W3CDTF">2019-07-11T16:51:37Z</dcterms:created>
  <dcterms:modified xsi:type="dcterms:W3CDTF">2019-09-18T01:11:59Z</dcterms:modified>
</cp:coreProperties>
</file>