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317" r:id="rId31"/>
    <p:sldId id="318" r:id="rId32"/>
  </p:sldIdLst>
  <p:sldSz cx="9144000" cy="5143500" type="screen16x9"/>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924"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345441" y="2206952"/>
            <a:ext cx="7147931"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208476"/>
            <a:ext cx="1190348" cy="1844802"/>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2352494"/>
            <a:ext cx="910224" cy="1556766"/>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4" y="2291716"/>
            <a:ext cx="6947845"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3468951"/>
            <a:ext cx="762000" cy="342900"/>
          </a:xfrm>
        </p:spPr>
        <p:txBody>
          <a:bodyPr/>
          <a:lstStyle>
            <a:lvl1pPr algn="ctr">
              <a:defRPr sz="2800">
                <a:solidFill>
                  <a:schemeClr val="accent1">
                    <a:lumMod val="50000"/>
                  </a:schemeClr>
                </a:solidFill>
              </a:defRPr>
            </a:lvl1pPr>
          </a:lstStyle>
          <a:p>
            <a:fld id="{FF365D33-C315-4692-A023-4992E7003982}" type="slidenum">
              <a:rPr lang="es-MX" smtClean="0"/>
              <a:t>‹Nº›</a:t>
            </a:fld>
            <a:endParaRPr lang="es-MX"/>
          </a:p>
        </p:txBody>
      </p:sp>
      <p:sp>
        <p:nvSpPr>
          <p:cNvPr id="11" name="Rectangle 10"/>
          <p:cNvSpPr/>
          <p:nvPr/>
        </p:nvSpPr>
        <p:spPr>
          <a:xfrm>
            <a:off x="541822" y="3419458"/>
            <a:ext cx="6755166"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2354580"/>
            <a:ext cx="6760868"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3486150"/>
            <a:ext cx="6553200" cy="3429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2" name="Title 1"/>
          <p:cNvSpPr>
            <a:spLocks noGrp="1"/>
          </p:cNvSpPr>
          <p:nvPr>
            <p:ph type="ctrTitle"/>
          </p:nvPr>
        </p:nvSpPr>
        <p:spPr>
          <a:xfrm>
            <a:off x="604705" y="2420275"/>
            <a:ext cx="6629400" cy="914401"/>
          </a:xfrm>
        </p:spPr>
        <p:txBody>
          <a:bodyPr anchor="b" anchorCtr="0">
            <a:noAutofit/>
          </a:bodyPr>
          <a:lstStyle>
            <a:lvl1pPr>
              <a:defRPr sz="4000">
                <a:solidFill>
                  <a:schemeClr val="accent1">
                    <a:lumMod val="50000"/>
                  </a:schemeClr>
                </a:solidFill>
              </a:defRPr>
            </a:lvl1pPr>
          </a:lstStyle>
          <a:p>
            <a:r>
              <a:rPr lang="es-ES"/>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861702" y="171450"/>
            <a:ext cx="1859280" cy="4591976"/>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6" y="263557"/>
            <a:ext cx="1672235" cy="4407763"/>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8" y="296571"/>
            <a:ext cx="1485531" cy="4341736"/>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85750"/>
            <a:ext cx="6172200" cy="434340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13" name="Rectangle 12"/>
          <p:cNvSpPr/>
          <p:nvPr/>
        </p:nvSpPr>
        <p:spPr>
          <a:xfrm>
            <a:off x="451976" y="2209800"/>
            <a:ext cx="8265160" cy="184785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2286001"/>
            <a:ext cx="8033800" cy="168401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
        <p:nvSpPr>
          <p:cNvPr id="2" name="Title 1"/>
          <p:cNvSpPr>
            <a:spLocks noGrp="1"/>
          </p:cNvSpPr>
          <p:nvPr>
            <p:ph type="title"/>
          </p:nvPr>
        </p:nvSpPr>
        <p:spPr>
          <a:xfrm>
            <a:off x="736456" y="2400300"/>
            <a:ext cx="7696200" cy="97155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a:t>Haga clic para modificar el estilo de título del patrón</a:t>
            </a:r>
            <a:endParaRPr lang="en-US" dirty="0"/>
          </a:p>
        </p:txBody>
      </p:sp>
      <p:sp>
        <p:nvSpPr>
          <p:cNvPr id="15" name="Rectangle 14"/>
          <p:cNvSpPr/>
          <p:nvPr/>
        </p:nvSpPr>
        <p:spPr>
          <a:xfrm>
            <a:off x="675496" y="3406141"/>
            <a:ext cx="7818120" cy="4982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3455633"/>
            <a:ext cx="7696200" cy="392837"/>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14" name="Rectangle 13"/>
          <p:cNvSpPr/>
          <p:nvPr/>
        </p:nvSpPr>
        <p:spPr>
          <a:xfrm>
            <a:off x="675758" y="2343150"/>
            <a:ext cx="7817599" cy="155829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306280"/>
            <a:ext cx="8260672" cy="779570"/>
          </a:xfrm>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26128" y="1289303"/>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289303"/>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306280"/>
            <a:ext cx="8260672" cy="779570"/>
          </a:xfrm>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426128" y="1291828"/>
            <a:ext cx="4040188" cy="47982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26128" y="1828800"/>
            <a:ext cx="4040188"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026" y="1291828"/>
            <a:ext cx="4041775" cy="47982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026" y="1828800"/>
            <a:ext cx="4041775"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C5FB53-09BA-4283-B85D-7B1C9DBF6108}" type="datetimeFigureOut">
              <a:rPr lang="es-MX" smtClean="0"/>
              <a:t>17/09/2019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D9C5FB53-09BA-4283-B85D-7B1C9DBF6108}" type="datetimeFigureOut">
              <a:rPr lang="es-MX" smtClean="0"/>
              <a:t>17/09/2019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9C5FB53-09BA-4283-B85D-7B1C9DBF6108}" type="datetimeFigureOut">
              <a:rPr lang="es-MX" smtClean="0"/>
              <a:t>17/09/2019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F365D33-C315-4692-A023-4992E700398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514350"/>
            <a:ext cx="4572000" cy="39433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
        <p:nvSpPr>
          <p:cNvPr id="8" name="Rectangle 7"/>
          <p:cNvSpPr/>
          <p:nvPr/>
        </p:nvSpPr>
        <p:spPr>
          <a:xfrm>
            <a:off x="560034" y="1129284"/>
            <a:ext cx="2716566" cy="264261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231854"/>
            <a:ext cx="2483254" cy="2425746"/>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228850"/>
            <a:ext cx="2298634" cy="131445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 name="Title 1"/>
          <p:cNvSpPr>
            <a:spLocks noGrp="1"/>
          </p:cNvSpPr>
          <p:nvPr>
            <p:ph type="title"/>
          </p:nvPr>
        </p:nvSpPr>
        <p:spPr>
          <a:xfrm>
            <a:off x="769000" y="1300734"/>
            <a:ext cx="2298634" cy="893715"/>
          </a:xfrm>
        </p:spPr>
        <p:txBody>
          <a:bodyPr anchor="b">
            <a:normAutofit/>
          </a:bodyPr>
          <a:lstStyle>
            <a:lvl1pPr algn="l">
              <a:defRPr sz="2000" b="0">
                <a:solidFill>
                  <a:schemeClr val="accent1">
                    <a:lumMod val="75000"/>
                  </a:schemeClr>
                </a:solidFill>
              </a:defRPr>
            </a:lvl1pPr>
          </a:lstStyle>
          <a:p>
            <a:r>
              <a:rPr lang="es-ES"/>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466078"/>
            <a:ext cx="7772400" cy="3248673"/>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
        <p:nvSpPr>
          <p:cNvPr id="10" name="Rectangle 9"/>
          <p:cNvSpPr/>
          <p:nvPr/>
        </p:nvSpPr>
        <p:spPr>
          <a:xfrm>
            <a:off x="685800" y="3714750"/>
            <a:ext cx="7772400" cy="10287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0" y="3771900"/>
            <a:ext cx="7600765" cy="902193"/>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914400" y="4229100"/>
            <a:ext cx="7328514" cy="338772"/>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3806190"/>
            <a:ext cx="7946136" cy="82296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4242418"/>
            <a:ext cx="7244736" cy="301286"/>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 name="Title 1"/>
          <p:cNvSpPr>
            <a:spLocks noGrp="1"/>
          </p:cNvSpPr>
          <p:nvPr>
            <p:ph type="title"/>
          </p:nvPr>
        </p:nvSpPr>
        <p:spPr>
          <a:xfrm>
            <a:off x="914400" y="3829051"/>
            <a:ext cx="7328514" cy="392282"/>
          </a:xfrm>
        </p:spPr>
        <p:txBody>
          <a:bodyPr anchor="ctr" anchorCtr="0"/>
          <a:lstStyle>
            <a:lvl1pPr algn="ctr">
              <a:defRPr sz="2000" b="0">
                <a:solidFill>
                  <a:schemeClr val="accent1">
                    <a:lumMod val="75000"/>
                  </a:schemeClr>
                </a:solidFill>
              </a:defRPr>
            </a:lvl1pPr>
          </a:lstStyle>
          <a:p>
            <a:r>
              <a:rPr lang="es-ES"/>
              <a:t>Haga clic para modificar el estilo de título del patrón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76200"/>
            <a:ext cx="8961120" cy="499872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14451"/>
            <a:ext cx="8229600" cy="328017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2"/>
                </a:solidFill>
              </a:defRPr>
            </a:lvl1pPr>
          </a:lstStyle>
          <a:p>
            <a:fld id="{D9C5FB53-09BA-4283-B85D-7B1C9DBF6108}" type="datetimeFigureOut">
              <a:rPr lang="es-MX" smtClean="0"/>
              <a:t>17/09/2019</a:t>
            </a:fld>
            <a:endParaRPr lang="es-MX"/>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2"/>
                </a:solidFill>
              </a:defRPr>
            </a:lvl1pPr>
          </a:lstStyle>
          <a:p>
            <a:fld id="{FF365D33-C315-4692-A023-4992E7003982}" type="slidenum">
              <a:rPr lang="es-MX" smtClean="0"/>
              <a:t>‹Nº›</a:t>
            </a:fld>
            <a:endParaRPr lang="es-MX"/>
          </a:p>
        </p:txBody>
      </p:sp>
      <p:sp>
        <p:nvSpPr>
          <p:cNvPr id="9" name="Rectangle 8"/>
          <p:cNvSpPr/>
          <p:nvPr/>
        </p:nvSpPr>
        <p:spPr>
          <a:xfrm>
            <a:off x="274320" y="208625"/>
            <a:ext cx="8595360" cy="99441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279647"/>
            <a:ext cx="8380520" cy="83894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306280"/>
            <a:ext cx="8260672" cy="77957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17356" y="-5984"/>
            <a:ext cx="8747132" cy="1209582"/>
          </a:xfrm>
          <a:prstGeom prst="rect">
            <a:avLst/>
          </a:prstGeom>
        </p:spPr>
        <p:txBody>
          <a:bodyPr vert="horz" anchor="b">
            <a:normAutofit/>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r>
              <a:rPr lang="es-ES" sz="2800" dirty="0">
                <a:solidFill>
                  <a:schemeClr val="tx2">
                    <a:lumMod val="50000"/>
                  </a:schemeClr>
                </a:solidFill>
              </a:rPr>
              <a:t>Universidad autónoma del </a:t>
            </a:r>
          </a:p>
          <a:p>
            <a:r>
              <a:rPr lang="es-ES" sz="2800" dirty="0">
                <a:solidFill>
                  <a:schemeClr val="tx2">
                    <a:lumMod val="50000"/>
                  </a:schemeClr>
                </a:solidFill>
              </a:rPr>
              <a:t>estado de México </a:t>
            </a:r>
          </a:p>
        </p:txBody>
      </p:sp>
      <p:sp>
        <p:nvSpPr>
          <p:cNvPr id="5" name="2 Subtítulo"/>
          <p:cNvSpPr txBox="1">
            <a:spLocks/>
          </p:cNvSpPr>
          <p:nvPr/>
        </p:nvSpPr>
        <p:spPr>
          <a:xfrm>
            <a:off x="366435" y="4231247"/>
            <a:ext cx="8747132" cy="514350"/>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r>
              <a:rPr lang="es-ES" sz="2400" b="1" i="1" dirty="0">
                <a:solidFill>
                  <a:srgbClr val="663300"/>
                </a:solidFill>
              </a:rPr>
              <a:t>AUTORA: </a:t>
            </a:r>
            <a:r>
              <a:rPr lang="es-ES" sz="2400" b="1" i="1" dirty="0" smtClean="0">
                <a:solidFill>
                  <a:srgbClr val="663300"/>
                </a:solidFill>
              </a:rPr>
              <a:t>DRA. </a:t>
            </a:r>
            <a:r>
              <a:rPr lang="es-ES" sz="2400" b="1" i="1" dirty="0" smtClean="0">
                <a:solidFill>
                  <a:srgbClr val="663300"/>
                </a:solidFill>
              </a:rPr>
              <a:t>ADRIANA </a:t>
            </a:r>
            <a:r>
              <a:rPr lang="es-ES" sz="2400" b="1" i="1" dirty="0">
                <a:solidFill>
                  <a:srgbClr val="663300"/>
                </a:solidFill>
              </a:rPr>
              <a:t>MERCEDES RUIZ REYNOSO</a:t>
            </a:r>
          </a:p>
        </p:txBody>
      </p:sp>
      <p:sp>
        <p:nvSpPr>
          <p:cNvPr id="6" name="1 Título"/>
          <p:cNvSpPr txBox="1">
            <a:spLocks/>
          </p:cNvSpPr>
          <p:nvPr/>
        </p:nvSpPr>
        <p:spPr>
          <a:xfrm>
            <a:off x="410491" y="2787774"/>
            <a:ext cx="6891672" cy="1134126"/>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Introducción al software de base</a:t>
            </a:r>
            <a:endParaRPr lang="es-ES" sz="2400" b="1" cap="all" dirty="0">
              <a:solidFill>
                <a:schemeClr val="tx2">
                  <a:lumMod val="50000"/>
                </a:schemeClr>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Fecha: </a:t>
            </a:r>
            <a:r>
              <a:rPr kumimoji="0" lang="es-ES" sz="2400" b="1" i="0" u="none" strike="noStrike" kern="1200" cap="all" spc="0" normalizeH="0" noProof="0" dirty="0">
                <a:ln>
                  <a:noFill/>
                </a:ln>
                <a:solidFill>
                  <a:schemeClr val="tx2">
                    <a:lumMod val="50000"/>
                  </a:schemeClr>
                </a:solidFill>
                <a:effectLst/>
                <a:uLnTx/>
                <a:uFillTx/>
                <a:latin typeface="+mj-lt"/>
                <a:ea typeface="+mj-ea"/>
                <a:cs typeface="+mj-cs"/>
              </a:rPr>
              <a:t> 2019a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noProof="0" dirty="0">
                <a:ln>
                  <a:noFill/>
                </a:ln>
                <a:solidFill>
                  <a:schemeClr val="tx2">
                    <a:lumMod val="50000"/>
                  </a:schemeClr>
                </a:solidFill>
                <a:effectLst/>
                <a:uLnTx/>
                <a:uFillTx/>
                <a:latin typeface="+mj-lt"/>
                <a:ea typeface="+mj-ea"/>
                <a:cs typeface="+mj-cs"/>
              </a:rPr>
              <a:t>GRUPO: </a:t>
            </a:r>
            <a:r>
              <a:rPr lang="es-ES" sz="2400" b="1" cap="all" dirty="0" smtClean="0">
                <a:solidFill>
                  <a:schemeClr val="tx2">
                    <a:lumMod val="50000"/>
                  </a:schemeClr>
                </a:solidFill>
                <a:latin typeface="+mj-lt"/>
                <a:ea typeface="+mj-ea"/>
                <a:cs typeface="+mj-cs"/>
              </a:rPr>
              <a:t>46</a:t>
            </a:r>
            <a:endPar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endParaRPr>
          </a:p>
        </p:txBody>
      </p:sp>
      <p:pic>
        <p:nvPicPr>
          <p:cNvPr id="7" name="Imagen 1" descr="http://www.asisucede.com.mx/wp-content/uploads/2009/07/300px-uaemex.jpg"/>
          <p:cNvPicPr>
            <a:picLocks noChangeAspect="1" noChangeArrowheads="1"/>
          </p:cNvPicPr>
          <p:nvPr/>
        </p:nvPicPr>
        <p:blipFill>
          <a:blip r:embed="rId2" cstate="print"/>
          <a:srcRect/>
          <a:stretch>
            <a:fillRect/>
          </a:stretch>
        </p:blipFill>
        <p:spPr bwMode="auto">
          <a:xfrm>
            <a:off x="229885" y="272362"/>
            <a:ext cx="1005863" cy="908172"/>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1187624" y="912118"/>
            <a:ext cx="6723366" cy="723528"/>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000" cap="all" dirty="0">
                <a:solidFill>
                  <a:schemeClr val="tx2">
                    <a:lumMod val="50000"/>
                  </a:schemeClr>
                </a:solidFill>
                <a:latin typeface="+mj-lt"/>
                <a:ea typeface="+mj-ea"/>
                <a:cs typeface="+mj-cs"/>
              </a:rPr>
              <a:t>Centro universitario </a:t>
            </a:r>
            <a:r>
              <a:rPr lang="es-ES" sz="2000" cap="all" dirty="0" err="1">
                <a:solidFill>
                  <a:schemeClr val="tx2">
                    <a:lumMod val="50000"/>
                  </a:schemeClr>
                </a:solidFill>
                <a:latin typeface="+mj-lt"/>
                <a:ea typeface="+mj-ea"/>
                <a:cs typeface="+mj-cs"/>
              </a:rPr>
              <a:t>uaem</a:t>
            </a:r>
            <a:r>
              <a:rPr lang="es-ES" sz="2000" cap="all" dirty="0">
                <a:solidFill>
                  <a:schemeClr val="tx2">
                    <a:lumMod val="50000"/>
                  </a:schemeClr>
                </a:solidFill>
                <a:latin typeface="+mj-lt"/>
                <a:ea typeface="+mj-ea"/>
                <a:cs typeface="+mj-cs"/>
              </a:rPr>
              <a:t> </a:t>
            </a:r>
            <a:r>
              <a:rPr lang="es-ES" sz="2000" cap="all" dirty="0" smtClean="0">
                <a:solidFill>
                  <a:schemeClr val="tx2">
                    <a:lumMod val="50000"/>
                  </a:schemeClr>
                </a:solidFill>
                <a:latin typeface="+mj-lt"/>
                <a:ea typeface="+mj-ea"/>
                <a:cs typeface="+mj-cs"/>
              </a:rPr>
              <a:t>VALLE DE MÉXICO</a:t>
            </a:r>
            <a:endParaRPr kumimoji="0" lang="es-ES" sz="2000" i="0" u="none" strike="noStrike" kern="1200" cap="all" spc="0" normalizeH="0" baseline="0" noProof="0" dirty="0">
              <a:ln>
                <a:noFill/>
              </a:ln>
              <a:solidFill>
                <a:schemeClr val="tx2">
                  <a:lumMod val="50000"/>
                </a:schemeClr>
              </a:solidFill>
              <a:effectLst/>
              <a:uLnTx/>
              <a:uFillTx/>
              <a:latin typeface="+mj-lt"/>
              <a:ea typeface="+mj-ea"/>
              <a:cs typeface="+mj-cs"/>
            </a:endParaRPr>
          </a:p>
        </p:txBody>
      </p:sp>
      <p:sp>
        <p:nvSpPr>
          <p:cNvPr id="9" name="1 Título"/>
          <p:cNvSpPr txBox="1">
            <a:spLocks/>
          </p:cNvSpPr>
          <p:nvPr/>
        </p:nvSpPr>
        <p:spPr>
          <a:xfrm>
            <a:off x="1259632" y="1347614"/>
            <a:ext cx="6723366" cy="723528"/>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000" cap="all" noProof="0" dirty="0">
                <a:solidFill>
                  <a:schemeClr val="tx2">
                    <a:lumMod val="50000"/>
                  </a:schemeClr>
                </a:solidFill>
                <a:latin typeface="+mj-lt"/>
                <a:ea typeface="+mj-ea"/>
                <a:cs typeface="+mj-cs"/>
              </a:rPr>
              <a:t>Informática administrativa</a:t>
            </a:r>
            <a:r>
              <a:rPr kumimoji="0" lang="es-ES" sz="2000"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
        <p:nvSpPr>
          <p:cNvPr id="10" name="1 Título"/>
          <p:cNvSpPr txBox="1">
            <a:spLocks/>
          </p:cNvSpPr>
          <p:nvPr/>
        </p:nvSpPr>
        <p:spPr>
          <a:xfrm>
            <a:off x="827584" y="2257206"/>
            <a:ext cx="6723366" cy="50750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a:solidFill>
                  <a:schemeClr val="tx2">
                    <a:lumMod val="50000"/>
                  </a:schemeClr>
                </a:solidFill>
                <a:latin typeface="+mj-lt"/>
                <a:ea typeface="+mj-ea"/>
                <a:cs typeface="+mj-cs"/>
              </a:rPr>
              <a:t>UNIDAD DE APRENDIZAJE:</a:t>
            </a: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Tree>
    <p:extLst>
      <p:ext uri="{BB962C8B-B14F-4D97-AF65-F5344CB8AC3E}">
        <p14:creationId xmlns:p14="http://schemas.microsoft.com/office/powerpoint/2010/main" val="705277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lstStyle/>
          <a:p>
            <a:r>
              <a:rPr lang="es-MX" dirty="0"/>
              <a:t>Características </a:t>
            </a:r>
          </a:p>
        </p:txBody>
      </p:sp>
      <p:sp>
        <p:nvSpPr>
          <p:cNvPr id="3" name="2 Marcador de contenido"/>
          <p:cNvSpPr>
            <a:spLocks noGrp="1"/>
          </p:cNvSpPr>
          <p:nvPr>
            <p:ph idx="1"/>
          </p:nvPr>
        </p:nvSpPr>
        <p:spPr>
          <a:xfrm>
            <a:off x="179512" y="1362118"/>
            <a:ext cx="8229600" cy="3280172"/>
          </a:xfrm>
        </p:spPr>
        <p:txBody>
          <a:bodyPr>
            <a:normAutofit/>
          </a:bodyPr>
          <a:lstStyle/>
          <a:p>
            <a:r>
              <a:rPr lang="es-MX" sz="1800" dirty="0"/>
              <a:t>Son precisas, proveen exactamente la respuesta correcta a algún problema específico.</a:t>
            </a:r>
          </a:p>
          <a:p>
            <a:r>
              <a:rPr lang="es-MX" sz="1800" dirty="0"/>
              <a:t>Estas computadoras tienen una gran memoria interna, donde pueden ser introducidos millones de caracteres.</a:t>
            </a:r>
          </a:p>
          <a:p>
            <a:r>
              <a:rPr lang="es-MX" sz="1800" dirty="0"/>
              <a:t>Estas computadoras son las más utilizadas.</a:t>
            </a:r>
          </a:p>
          <a:p>
            <a:r>
              <a:rPr lang="es-MX" sz="1800" dirty="0"/>
              <a:t>En la actualidad el 95% de los computadores utilizados son digitales dado a su gran utilidad a nivel comercial, científico y educativo</a:t>
            </a:r>
          </a:p>
          <a:p>
            <a:endParaRPr lang="es-MX" sz="1800" dirty="0"/>
          </a:p>
        </p:txBody>
      </p:sp>
      <p:pic>
        <p:nvPicPr>
          <p:cNvPr id="5"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15567"/>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Resultado de imagen para computadora digital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3314685"/>
            <a:ext cx="2347020" cy="1639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65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computadoras Analógicas</a:t>
            </a:r>
          </a:p>
        </p:txBody>
      </p:sp>
      <p:sp>
        <p:nvSpPr>
          <p:cNvPr id="3" name="2 Marcador de contenido"/>
          <p:cNvSpPr>
            <a:spLocks noGrp="1"/>
          </p:cNvSpPr>
          <p:nvPr>
            <p:ph idx="1"/>
          </p:nvPr>
        </p:nvSpPr>
        <p:spPr/>
        <p:txBody>
          <a:bodyPr/>
          <a:lstStyle/>
          <a:p>
            <a:r>
              <a:rPr lang="es-MX" dirty="0"/>
              <a:t>Trabajan en base a analogías. Requieren de un proceso físico, un apuntador y una </a:t>
            </a:r>
            <a:r>
              <a:rPr lang="es-MX" dirty="0" err="1"/>
              <a:t>escala.Las</a:t>
            </a:r>
            <a:r>
              <a:rPr lang="es-MX" dirty="0"/>
              <a:t> computadoras analógicas no computan directamente, sino que perciben constantemente valores, señales o magnitudes físicas variadas.</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15567"/>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Resultado de imagen para computadoras AnalÃ³gic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244180"/>
            <a:ext cx="2476500"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26128" y="306280"/>
            <a:ext cx="8260672" cy="779570"/>
          </a:xfrm>
        </p:spPr>
        <p:txBody>
          <a:bodyPr/>
          <a:lstStyle/>
          <a:p>
            <a:r>
              <a:rPr lang="es-MX" dirty="0"/>
              <a:t>Características </a:t>
            </a:r>
          </a:p>
        </p:txBody>
      </p:sp>
      <p:sp>
        <p:nvSpPr>
          <p:cNvPr id="3" name="2 Marcador de contenido"/>
          <p:cNvSpPr>
            <a:spLocks noGrp="1"/>
          </p:cNvSpPr>
          <p:nvPr>
            <p:ph idx="1"/>
          </p:nvPr>
        </p:nvSpPr>
        <p:spPr>
          <a:xfrm>
            <a:off x="227855" y="1235794"/>
            <a:ext cx="8640960" cy="3280172"/>
          </a:xfrm>
        </p:spPr>
        <p:txBody>
          <a:bodyPr>
            <a:noAutofit/>
          </a:bodyPr>
          <a:lstStyle/>
          <a:p>
            <a:r>
              <a:rPr lang="es-MX" sz="1800" dirty="0"/>
              <a:t>La programación en estas computadoras no es necesaria; las relaciones de cálculo son construidas y forman parte de éstas.</a:t>
            </a:r>
          </a:p>
          <a:p>
            <a:r>
              <a:rPr lang="es-MX" sz="1800" dirty="0"/>
              <a:t>Son máquinas de propósitos específicos.</a:t>
            </a:r>
          </a:p>
          <a:p>
            <a:r>
              <a:rPr lang="es-MX" sz="1800" dirty="0"/>
              <a:t>Dan respuestas aproximadas, ya que están diseñadas para representar electrónicamente algunos conjuntos de daros del mundo real, por lo que sus resultados son cercanos a la realidad.</a:t>
            </a:r>
          </a:p>
          <a:p>
            <a:r>
              <a:rPr lang="es-MX" sz="1800" dirty="0"/>
              <a:t>Estos se utilizan generalmente para supervisar las condiciones del mundo real, tales como Viento, Temperatura, Sonido, Movimiento, etc</a:t>
            </a:r>
          </a:p>
          <a:p>
            <a:endParaRPr lang="es-MX" sz="1800" dirty="0"/>
          </a:p>
        </p:txBody>
      </p:sp>
      <p:pic>
        <p:nvPicPr>
          <p:cNvPr id="7"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15567"/>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Resultado de imagen para licuadora"/>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foregroundMark x1="34300" y1="22500" x2="34300" y2="34300"/>
                        <a14:foregroundMark x1="34300" y1="34300" x2="37700" y2="48500"/>
                        <a14:foregroundMark x1="59900" y1="18700" x2="68000" y2="17700"/>
                        <a14:foregroundMark x1="62300" y1="46600" x2="51400" y2="45200"/>
                      </a14:backgroundRemoval>
                    </a14:imgEffect>
                  </a14:imgLayer>
                </a14:imgProps>
              </a:ext>
              <a:ext uri="{28A0092B-C50C-407E-A947-70E740481C1C}">
                <a14:useLocalDpi xmlns:a14="http://schemas.microsoft.com/office/drawing/2010/main" val="0"/>
              </a:ext>
            </a:extLst>
          </a:blip>
          <a:srcRect/>
          <a:stretch>
            <a:fillRect/>
          </a:stretch>
        </p:blipFill>
        <p:spPr bwMode="auto">
          <a:xfrm>
            <a:off x="7429382" y="3291831"/>
            <a:ext cx="1727872" cy="1727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967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computadora Híbrida</a:t>
            </a:r>
          </a:p>
        </p:txBody>
      </p:sp>
      <p:sp>
        <p:nvSpPr>
          <p:cNvPr id="3" name="2 Marcador de contenido"/>
          <p:cNvSpPr>
            <a:spLocks noGrp="1"/>
          </p:cNvSpPr>
          <p:nvPr>
            <p:ph idx="1"/>
          </p:nvPr>
        </p:nvSpPr>
        <p:spPr/>
        <p:txBody>
          <a:bodyPr/>
          <a:lstStyle/>
          <a:p>
            <a:r>
              <a:rPr lang="es-MX" dirty="0"/>
              <a:t>Es un sistema construido de una computadora Digital y una Análoga, conectados a través de una interfaz que permite el intercambio de información entre las dos computadoras y el desarrollo de su trabajo en conjunto.</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15567"/>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Resultado de imagen para calculadora antigu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920" y="3220022"/>
            <a:ext cx="2410714"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775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Máquinas multinivel</a:t>
            </a:r>
            <a:br>
              <a:rPr lang="es-MX" dirty="0"/>
            </a:br>
            <a:r>
              <a:rPr lang="es-MX" dirty="0"/>
              <a:t>actuales.</a:t>
            </a:r>
          </a:p>
        </p:txBody>
      </p:sp>
      <p:pic>
        <p:nvPicPr>
          <p:cNvPr id="1026" name="Picture 2"/>
          <p:cNvPicPr>
            <a:picLocks noGrp="1" noChangeAspect="1" noChangeArrowheads="1"/>
          </p:cNvPicPr>
          <p:nvPr>
            <p:ph idx="1"/>
          </p:nvPr>
        </p:nvPicPr>
        <p:blipFill rotWithShape="1">
          <a:blip r:embed="rId2">
            <a:duotone>
              <a:schemeClr val="accent2">
                <a:shade val="45000"/>
                <a:satMod val="135000"/>
              </a:schemeClr>
              <a:prstClr val="white"/>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23816" t="23920" r="47328" b="24439"/>
          <a:stretch/>
        </p:blipFill>
        <p:spPr bwMode="auto">
          <a:xfrm>
            <a:off x="683568" y="1275606"/>
            <a:ext cx="3612248" cy="3634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427984" y="1779664"/>
            <a:ext cx="4729514" cy="1323439"/>
          </a:xfrm>
          <a:prstGeom prst="rect">
            <a:avLst/>
          </a:prstGeom>
        </p:spPr>
        <p:txBody>
          <a:bodyPr wrap="square">
            <a:spAutoFit/>
          </a:bodyPr>
          <a:lstStyle/>
          <a:p>
            <a:pPr marL="285750" indent="-285750">
              <a:buFont typeface="Wingdings" panose="05000000000000000000" pitchFamily="2" charset="2"/>
              <a:buChar char="v"/>
            </a:pPr>
            <a:r>
              <a:rPr lang="es-MX" sz="1600" dirty="0"/>
              <a:t>La mayoría de las máquinas actuales constan de 6 niveles. </a:t>
            </a:r>
          </a:p>
          <a:p>
            <a:pPr marL="285750" indent="-285750">
              <a:buFont typeface="Wingdings" panose="05000000000000000000" pitchFamily="2" charset="2"/>
              <a:buChar char="v"/>
            </a:pPr>
            <a:endParaRPr lang="es-MX" sz="1600" dirty="0"/>
          </a:p>
          <a:p>
            <a:pPr marL="285750" indent="-285750">
              <a:buFont typeface="Wingdings" panose="05000000000000000000" pitchFamily="2" charset="2"/>
              <a:buChar char="v"/>
            </a:pPr>
            <a:r>
              <a:rPr lang="es-MX" sz="1600" dirty="0"/>
              <a:t>Los microprogramas son directamente ejecutados por el hardware.</a:t>
            </a:r>
          </a:p>
        </p:txBody>
      </p:sp>
    </p:spTree>
    <p:extLst>
      <p:ext uri="{BB962C8B-B14F-4D97-AF65-F5344CB8AC3E}">
        <p14:creationId xmlns:p14="http://schemas.microsoft.com/office/powerpoint/2010/main" val="2697013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Nivel 0: nivel de lógica digital</a:t>
            </a:r>
          </a:p>
        </p:txBody>
      </p:sp>
      <p:sp>
        <p:nvSpPr>
          <p:cNvPr id="3" name="2 Marcador de contenido"/>
          <p:cNvSpPr>
            <a:spLocks noGrp="1"/>
          </p:cNvSpPr>
          <p:nvPr>
            <p:ph idx="1"/>
          </p:nvPr>
        </p:nvSpPr>
        <p:spPr/>
        <p:txBody>
          <a:bodyPr>
            <a:normAutofit fontScale="85000" lnSpcReduction="20000"/>
          </a:bodyPr>
          <a:lstStyle/>
          <a:p>
            <a:pPr marL="114300" indent="0">
              <a:buNone/>
            </a:pPr>
            <a:r>
              <a:rPr lang="es-MX" dirty="0"/>
              <a:t>Es el hardware de la máquina.</a:t>
            </a:r>
          </a:p>
          <a:p>
            <a:r>
              <a:rPr lang="es-MX" dirty="0"/>
              <a:t>El nivel inferior sería el nivel de dispositivo. </a:t>
            </a:r>
          </a:p>
          <a:p>
            <a:r>
              <a:rPr lang="es-MX" dirty="0"/>
              <a:t>En este nivel: </a:t>
            </a:r>
          </a:p>
          <a:p>
            <a:pPr lvl="1"/>
            <a:r>
              <a:rPr lang="es-MX" dirty="0"/>
              <a:t>Puertas lógicas </a:t>
            </a:r>
          </a:p>
          <a:p>
            <a:pPr lvl="1"/>
            <a:r>
              <a:rPr lang="es-MX" dirty="0"/>
              <a:t>Circuitos integrados </a:t>
            </a:r>
          </a:p>
          <a:p>
            <a:pPr lvl="1"/>
            <a:r>
              <a:rPr lang="es-MX" dirty="0"/>
              <a:t>Circuitos </a:t>
            </a:r>
            <a:r>
              <a:rPr lang="es-MX" dirty="0" err="1"/>
              <a:t>combinacionales</a:t>
            </a:r>
            <a:r>
              <a:rPr lang="es-MX" dirty="0"/>
              <a:t> </a:t>
            </a:r>
          </a:p>
          <a:p>
            <a:pPr lvl="1"/>
            <a:r>
              <a:rPr lang="es-MX" dirty="0"/>
              <a:t>Circuitos aritméticos </a:t>
            </a:r>
          </a:p>
          <a:p>
            <a:pPr lvl="1"/>
            <a:r>
              <a:rPr lang="es-MX" dirty="0"/>
              <a:t>Relojes </a:t>
            </a:r>
          </a:p>
          <a:p>
            <a:pPr lvl="1"/>
            <a:r>
              <a:rPr lang="es-MX" dirty="0"/>
              <a:t>Memorias </a:t>
            </a:r>
          </a:p>
          <a:p>
            <a:pPr lvl="1"/>
            <a:r>
              <a:rPr lang="es-MX" dirty="0"/>
              <a:t>Microprocesadores </a:t>
            </a:r>
          </a:p>
          <a:p>
            <a:pPr lvl="1"/>
            <a:r>
              <a:rPr lang="es-MX" dirty="0"/>
              <a:t>Buses</a:t>
            </a:r>
          </a:p>
        </p:txBody>
      </p:sp>
      <p:pic>
        <p:nvPicPr>
          <p:cNvPr id="14342" name="Picture 6"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8624" y="2243630"/>
            <a:ext cx="2736304" cy="1531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276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555526"/>
            <a:ext cx="8260672" cy="779570"/>
          </a:xfrm>
        </p:spPr>
        <p:txBody>
          <a:bodyPr>
            <a:normAutofit fontScale="90000"/>
          </a:bodyPr>
          <a:lstStyle/>
          <a:p>
            <a:r>
              <a:rPr lang="es-MX" dirty="0"/>
              <a:t>Nivel 1: nivel de</a:t>
            </a:r>
            <a:br>
              <a:rPr lang="es-MX" dirty="0"/>
            </a:br>
            <a:r>
              <a:rPr lang="es-MX" dirty="0"/>
              <a:t>microprogramación</a:t>
            </a:r>
            <a:br>
              <a:rPr lang="es-MX" dirty="0"/>
            </a:br>
            <a:endParaRPr lang="es-MX" dirty="0"/>
          </a:p>
        </p:txBody>
      </p:sp>
      <p:sp>
        <p:nvSpPr>
          <p:cNvPr id="3" name="2 Marcador de contenido"/>
          <p:cNvSpPr>
            <a:spLocks noGrp="1"/>
          </p:cNvSpPr>
          <p:nvPr>
            <p:ph idx="1"/>
          </p:nvPr>
        </p:nvSpPr>
        <p:spPr>
          <a:xfrm>
            <a:off x="457200" y="1523827"/>
            <a:ext cx="8229600" cy="3280172"/>
          </a:xfrm>
        </p:spPr>
        <p:txBody>
          <a:bodyPr/>
          <a:lstStyle/>
          <a:p>
            <a:r>
              <a:rPr lang="es-MX" dirty="0"/>
              <a:t>Existe un programa llamado microprograma.</a:t>
            </a:r>
          </a:p>
          <a:p>
            <a:r>
              <a:rPr lang="es-MX" dirty="0"/>
              <a:t>La función del microprograma es interpretar las instrucciones del nivel 2.</a:t>
            </a:r>
          </a:p>
          <a:p>
            <a:r>
              <a:rPr lang="es-MX" dirty="0"/>
              <a:t>En algunas máquinas no existe el nivel de</a:t>
            </a:r>
          </a:p>
          <a:p>
            <a:r>
              <a:rPr lang="es-MX" dirty="0"/>
              <a:t>microprogramación.</a:t>
            </a:r>
          </a:p>
        </p:txBody>
      </p:sp>
      <p:pic>
        <p:nvPicPr>
          <p:cNvPr id="4" name="Picture 4" descr="Resultado de imagen para lÃ³gica digit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3233324"/>
            <a:ext cx="2880320" cy="1620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088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568045"/>
            <a:ext cx="8260672" cy="779570"/>
          </a:xfrm>
        </p:spPr>
        <p:txBody>
          <a:bodyPr>
            <a:normAutofit fontScale="90000"/>
          </a:bodyPr>
          <a:lstStyle/>
          <a:p>
            <a:r>
              <a:rPr lang="es-MX" dirty="0"/>
              <a:t>Nivel 2: nivel de máquina</a:t>
            </a:r>
            <a:br>
              <a:rPr lang="es-MX" dirty="0"/>
            </a:br>
            <a:r>
              <a:rPr lang="es-MX" dirty="0"/>
              <a:t>convencional</a:t>
            </a:r>
            <a:br>
              <a:rPr lang="es-MX" dirty="0"/>
            </a:br>
            <a:endParaRPr lang="es-MX" dirty="0"/>
          </a:p>
        </p:txBody>
      </p:sp>
      <p:sp>
        <p:nvSpPr>
          <p:cNvPr id="3" name="2 Marcador de contenido"/>
          <p:cNvSpPr>
            <a:spLocks noGrp="1"/>
          </p:cNvSpPr>
          <p:nvPr>
            <p:ph idx="1"/>
          </p:nvPr>
        </p:nvSpPr>
        <p:spPr/>
        <p:txBody>
          <a:bodyPr>
            <a:normAutofit/>
          </a:bodyPr>
          <a:lstStyle/>
          <a:p>
            <a:r>
              <a:rPr lang="es-MX" sz="2000" dirty="0"/>
              <a:t>Cada fabricante publica el “Manual de referencia del lenguaje máquina” para cada uno de los computadores. </a:t>
            </a:r>
          </a:p>
          <a:p>
            <a:r>
              <a:rPr lang="es-MX" sz="2000" dirty="0"/>
              <a:t>Las instrucciones del nivel de máquina las interpreta el microprograma. </a:t>
            </a:r>
          </a:p>
          <a:p>
            <a:r>
              <a:rPr lang="es-MX" sz="2000" dirty="0"/>
              <a:t>En las máquinas en las que no existe el nivel de microprogramación, las instrucciones del nivel de máquina son realizadas directamente por los circuitos electrónicos.</a:t>
            </a:r>
          </a:p>
        </p:txBody>
      </p:sp>
      <p:pic>
        <p:nvPicPr>
          <p:cNvPr id="1638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0865" y="3651871"/>
            <a:ext cx="1368152" cy="1368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91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640053"/>
            <a:ext cx="8260672" cy="779570"/>
          </a:xfrm>
        </p:spPr>
        <p:txBody>
          <a:bodyPr>
            <a:normAutofit fontScale="90000"/>
          </a:bodyPr>
          <a:lstStyle/>
          <a:p>
            <a:r>
              <a:rPr lang="es-MX" dirty="0"/>
              <a:t>Nivel 3: nivel del sistema operativo</a:t>
            </a:r>
            <a:br>
              <a:rPr lang="es-MX" dirty="0"/>
            </a:br>
            <a:endParaRPr lang="es-MX" dirty="0"/>
          </a:p>
        </p:txBody>
      </p:sp>
      <p:sp>
        <p:nvSpPr>
          <p:cNvPr id="3" name="2 Marcador de contenido"/>
          <p:cNvSpPr>
            <a:spLocks noGrp="1"/>
          </p:cNvSpPr>
          <p:nvPr>
            <p:ph idx="1"/>
          </p:nvPr>
        </p:nvSpPr>
        <p:spPr>
          <a:xfrm>
            <a:off x="395536" y="1347615"/>
            <a:ext cx="8229600" cy="3280172"/>
          </a:xfrm>
        </p:spPr>
        <p:txBody>
          <a:bodyPr>
            <a:normAutofit/>
          </a:bodyPr>
          <a:lstStyle/>
          <a:p>
            <a:r>
              <a:rPr lang="es-MX" sz="2000" dirty="0"/>
              <a:t>La mayoría de las instrucciones de este nivel están también en el nivel 2 pero además tiene un nuevo conjunto de instrucciones, una organización diferente de la memoria, posibilidad de ejecutar 2 o más programas ...  </a:t>
            </a:r>
          </a:p>
          <a:p>
            <a:r>
              <a:rPr lang="es-MX" sz="2000" dirty="0"/>
              <a:t>Las nuevas instrucciones las interpreta el sistema operativo. </a:t>
            </a:r>
          </a:p>
          <a:p>
            <a:r>
              <a:rPr lang="es-MX" sz="2000" dirty="0"/>
              <a:t>Las que son idénticas a las del nivel 2 las lleva a cabo el microprograma.</a:t>
            </a:r>
          </a:p>
        </p:txBody>
      </p:sp>
      <p:pic>
        <p:nvPicPr>
          <p:cNvPr id="17410" name="Picture 2" descr="Resultado de imagen para sistema oper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402365"/>
            <a:ext cx="3331890" cy="1617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374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Nivel 4: nivel del lenguaje</a:t>
            </a:r>
            <a:br>
              <a:rPr lang="es-MX" dirty="0"/>
            </a:br>
            <a:r>
              <a:rPr lang="es-MX" dirty="0"/>
              <a:t>ensamblador</a:t>
            </a:r>
          </a:p>
        </p:txBody>
      </p:sp>
      <p:sp>
        <p:nvSpPr>
          <p:cNvPr id="3" name="2 Marcador de contenido"/>
          <p:cNvSpPr>
            <a:spLocks noGrp="1"/>
          </p:cNvSpPr>
          <p:nvPr>
            <p:ph idx="1"/>
          </p:nvPr>
        </p:nvSpPr>
        <p:spPr/>
        <p:txBody>
          <a:bodyPr>
            <a:normAutofit/>
          </a:bodyPr>
          <a:lstStyle/>
          <a:p>
            <a:r>
              <a:rPr lang="es-MX" sz="2000" dirty="0"/>
              <a:t>Los niveles 4 y superiores son utilizados por los programadores de aplicaciones. </a:t>
            </a:r>
          </a:p>
          <a:p>
            <a:r>
              <a:rPr lang="es-MX" sz="2000" dirty="0"/>
              <a:t>Los niveles inferiores están diseñados para ejecutar los intérpretes y traductores de los niveles superiores y son escritos por los programadores de sistemas. </a:t>
            </a:r>
          </a:p>
          <a:p>
            <a:r>
              <a:rPr lang="es-MX" sz="2000" dirty="0"/>
              <a:t>El ensamblador es el programa que lleva a cabo la traducción de un programa del nivel 4. </a:t>
            </a:r>
          </a:p>
        </p:txBody>
      </p:sp>
      <p:pic>
        <p:nvPicPr>
          <p:cNvPr id="1843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9975" b="35448"/>
          <a:stretch/>
        </p:blipFill>
        <p:spPr bwMode="auto">
          <a:xfrm>
            <a:off x="2627784" y="3704455"/>
            <a:ext cx="3726160" cy="1245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9751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00100" y="307164"/>
            <a:ext cx="7543800" cy="1028700"/>
          </a:xfrm>
        </p:spPr>
        <p:txBody>
          <a:bodyPr/>
          <a:lstStyle/>
          <a:p>
            <a:pPr algn="ctr"/>
            <a:r>
              <a:rPr lang="es-ES" dirty="0"/>
              <a:t>Guión Explicativo</a:t>
            </a:r>
          </a:p>
        </p:txBody>
      </p:sp>
      <p:sp>
        <p:nvSpPr>
          <p:cNvPr id="3" name="Marcador de contenido 2"/>
          <p:cNvSpPr>
            <a:spLocks noGrp="1"/>
          </p:cNvSpPr>
          <p:nvPr>
            <p:ph idx="1"/>
          </p:nvPr>
        </p:nvSpPr>
        <p:spPr>
          <a:xfrm>
            <a:off x="772616" y="1635646"/>
            <a:ext cx="7543800" cy="2948940"/>
          </a:xfrm>
        </p:spPr>
        <p:txBody>
          <a:bodyPr>
            <a:noAutofit/>
          </a:bodyPr>
          <a:lstStyle/>
          <a:p>
            <a:pPr marL="114300" indent="0" algn="just">
              <a:buClr>
                <a:srgbClr val="FF6600"/>
              </a:buClr>
              <a:buNone/>
            </a:pPr>
            <a:r>
              <a:rPr lang="es-MX" sz="2000" dirty="0"/>
              <a:t>El presente material didáctico esta diseñado como apoyo a la asignatura de Introducción al Software de Base con la finalidad de que el alumno domine la estructura de una computadora digital, viéndola como una jerarquía de niveles de Software, donde cada uno de los cuales realiza una función bien definida, constituyendo parte esencial en su información.</a:t>
            </a:r>
          </a:p>
          <a:p>
            <a:endParaRPr lang="es-MX" sz="1600" dirty="0"/>
          </a:p>
        </p:txBody>
      </p:sp>
      <p:pic>
        <p:nvPicPr>
          <p:cNvPr id="1026"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1004820"/>
            <a:ext cx="5794168" cy="53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993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568045"/>
            <a:ext cx="8260672" cy="779570"/>
          </a:xfrm>
        </p:spPr>
        <p:txBody>
          <a:bodyPr>
            <a:noAutofit/>
          </a:bodyPr>
          <a:lstStyle/>
          <a:p>
            <a:r>
              <a:rPr lang="es-MX" sz="2800" dirty="0"/>
              <a:t>Nivel 5: nivel de lenguajes de alto</a:t>
            </a:r>
            <a:br>
              <a:rPr lang="es-MX" sz="2800" dirty="0"/>
            </a:br>
            <a:r>
              <a:rPr lang="es-MX" sz="2800" dirty="0"/>
              <a:t>nivel</a:t>
            </a:r>
            <a:br>
              <a:rPr lang="es-MX" sz="2800" dirty="0"/>
            </a:br>
            <a:endParaRPr lang="es-MX" sz="2800" dirty="0"/>
          </a:p>
        </p:txBody>
      </p:sp>
      <p:sp>
        <p:nvSpPr>
          <p:cNvPr id="3" name="2 Marcador de contenido"/>
          <p:cNvSpPr>
            <a:spLocks noGrp="1"/>
          </p:cNvSpPr>
          <p:nvPr>
            <p:ph idx="1"/>
          </p:nvPr>
        </p:nvSpPr>
        <p:spPr/>
        <p:txBody>
          <a:bodyPr>
            <a:normAutofit/>
          </a:bodyPr>
          <a:lstStyle/>
          <a:p>
            <a:r>
              <a:rPr lang="es-MX" sz="2000" dirty="0"/>
              <a:t>Los lenguajes de alto nivel son más fáciles de</a:t>
            </a:r>
          </a:p>
          <a:p>
            <a:r>
              <a:rPr lang="es-MX" sz="2000" dirty="0"/>
              <a:t>utilizar que los lenguajes de niveles inferiores.</a:t>
            </a:r>
          </a:p>
          <a:p>
            <a:r>
              <a:rPr lang="es-MX" sz="2000" dirty="0"/>
              <a:t>Son utilizados por los programadores de</a:t>
            </a:r>
          </a:p>
          <a:p>
            <a:r>
              <a:rPr lang="es-MX" sz="2000" dirty="0"/>
              <a:t>aplicaciones.</a:t>
            </a:r>
          </a:p>
          <a:p>
            <a:r>
              <a:rPr lang="es-MX" sz="2000" dirty="0"/>
              <a:t>Los traductores de programas en lenguaje de alto nivel pueden ser compiladores o intérpretes.</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9894" y="3507854"/>
            <a:ext cx="2079541" cy="1488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4449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EVOLUCIÓN HISTÓRICA DE LAS MÁQUINAS MULTINIVEL </a:t>
            </a:r>
          </a:p>
        </p:txBody>
      </p:sp>
      <p:sp>
        <p:nvSpPr>
          <p:cNvPr id="3" name="2 Marcador de contenido"/>
          <p:cNvSpPr>
            <a:spLocks noGrp="1"/>
          </p:cNvSpPr>
          <p:nvPr>
            <p:ph idx="1"/>
          </p:nvPr>
        </p:nvSpPr>
        <p:spPr/>
        <p:txBody>
          <a:bodyPr/>
          <a:lstStyle/>
          <a:p>
            <a:r>
              <a:rPr lang="es-MX" dirty="0"/>
              <a:t>Historia de la arquitectura de computadores </a:t>
            </a:r>
          </a:p>
          <a:p>
            <a:pPr lvl="1"/>
            <a:r>
              <a:rPr lang="es-MX" dirty="0"/>
              <a:t>La arquitectura de los computadores ha ido evolucionando a lo largo de la historia. </a:t>
            </a:r>
          </a:p>
          <a:p>
            <a:pPr lvl="1"/>
            <a:r>
              <a:rPr lang="es-MX" dirty="0"/>
              <a:t>Se divide la historia en distintas etapas llamadas generaciones.</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0076" y="294890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5322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555526"/>
            <a:ext cx="8229600" cy="3280172"/>
          </a:xfrm>
        </p:spPr>
        <p:txBody>
          <a:bodyPr>
            <a:normAutofit fontScale="77500" lnSpcReduction="20000"/>
          </a:bodyPr>
          <a:lstStyle/>
          <a:p>
            <a:pPr marL="114300" indent="0" algn="ctr">
              <a:buNone/>
            </a:pPr>
            <a:r>
              <a:rPr lang="es-MX" dirty="0"/>
              <a:t>Generación 0: 1642-1945</a:t>
            </a:r>
          </a:p>
          <a:p>
            <a:pPr marL="114300" indent="0" algn="ctr">
              <a:buNone/>
            </a:pPr>
            <a:endParaRPr lang="es-MX" dirty="0"/>
          </a:p>
          <a:p>
            <a:pPr marL="114300" indent="0" algn="ctr">
              <a:buNone/>
            </a:pPr>
            <a:endParaRPr lang="es-MX" dirty="0"/>
          </a:p>
          <a:p>
            <a:r>
              <a:rPr lang="es-MX" dirty="0"/>
              <a:t>Tecnología: </a:t>
            </a:r>
          </a:p>
          <a:p>
            <a:pPr lvl="1"/>
            <a:r>
              <a:rPr lang="es-MX" dirty="0"/>
              <a:t>Computadores mecánicos o electromecánicos con muchas limitaciones. </a:t>
            </a:r>
          </a:p>
          <a:p>
            <a:pPr lvl="1"/>
            <a:endParaRPr lang="es-MX" dirty="0"/>
          </a:p>
          <a:p>
            <a:r>
              <a:rPr lang="es-MX" dirty="0"/>
              <a:t>Personas destacadas: </a:t>
            </a:r>
          </a:p>
          <a:p>
            <a:pPr lvl="1"/>
            <a:r>
              <a:rPr lang="es-MX" dirty="0"/>
              <a:t>Blaise Pascal construyó en 1642 una máquina calculadora para sumar y restar. </a:t>
            </a:r>
          </a:p>
          <a:p>
            <a:pPr lvl="1"/>
            <a:r>
              <a:rPr lang="es-MX" dirty="0"/>
              <a:t>Charles Babbage construyó en 1834 de propósito general (almacén, taller y sección de E/S). Contrató a Ada para la programación de la máquina.</a:t>
            </a:r>
          </a:p>
          <a:p>
            <a:pPr lvl="1"/>
            <a:r>
              <a:rPr lang="es-MX" dirty="0" err="1"/>
              <a:t>Aiken</a:t>
            </a:r>
            <a:r>
              <a:rPr lang="es-MX" dirty="0"/>
              <a:t> construyó la Mark I en 1944, inspirado en los estudios de Babbage. </a:t>
            </a:r>
          </a:p>
        </p:txBody>
      </p:sp>
      <p:pic>
        <p:nvPicPr>
          <p:cNvPr id="21506"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100000">
                        <a14:backgroundMark x1="30226" y1="87226" x2="1654" y2="16258"/>
                      </a14:backgroundRemoval>
                    </a14:imgEffect>
                  </a14:imgLayer>
                </a14:imgProps>
              </a:ext>
              <a:ext uri="{28A0092B-C50C-407E-A947-70E740481C1C}">
                <a14:useLocalDpi xmlns:a14="http://schemas.microsoft.com/office/drawing/2010/main" val="0"/>
              </a:ext>
            </a:extLst>
          </a:blip>
          <a:srcRect/>
          <a:stretch>
            <a:fillRect/>
          </a:stretch>
        </p:blipFill>
        <p:spPr bwMode="auto">
          <a:xfrm rot="18309632">
            <a:off x="3781076" y="3288471"/>
            <a:ext cx="1761294" cy="2052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688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7495"/>
            <a:ext cx="8229600" cy="4327129"/>
          </a:xfrm>
        </p:spPr>
        <p:txBody>
          <a:bodyPr>
            <a:normAutofit/>
          </a:bodyPr>
          <a:lstStyle/>
          <a:p>
            <a:pPr marL="114300" indent="0" algn="ctr">
              <a:buNone/>
            </a:pPr>
            <a:r>
              <a:rPr lang="es-MX" dirty="0"/>
              <a:t>1ª Generación: 1945-1955 </a:t>
            </a:r>
          </a:p>
          <a:p>
            <a:pPr marL="114300" indent="0" algn="ctr">
              <a:buNone/>
            </a:pPr>
            <a:endParaRPr lang="es-MX" dirty="0"/>
          </a:p>
          <a:p>
            <a:r>
              <a:rPr lang="es-MX" sz="1400" dirty="0"/>
              <a:t>Tecnología: </a:t>
            </a:r>
          </a:p>
          <a:p>
            <a:pPr lvl="1"/>
            <a:r>
              <a:rPr lang="es-MX" sz="1200" dirty="0"/>
              <a:t>Válvula electrónica de vacío. </a:t>
            </a:r>
          </a:p>
          <a:p>
            <a:r>
              <a:rPr lang="es-MX" sz="1400" dirty="0"/>
              <a:t>Modelos: </a:t>
            </a:r>
          </a:p>
          <a:p>
            <a:pPr lvl="1"/>
            <a:r>
              <a:rPr lang="es-MX" sz="1200" dirty="0"/>
              <a:t>ENIAC (1946): 18.000 válvulas, 30 toneladas, 1400 m2, 100 </a:t>
            </a:r>
            <a:r>
              <a:rPr lang="es-MX" sz="1200" dirty="0" err="1"/>
              <a:t>Kw</a:t>
            </a:r>
            <a:r>
              <a:rPr lang="es-MX" sz="1200" dirty="0"/>
              <a:t>, 5.000 sumas por segundo. </a:t>
            </a:r>
          </a:p>
          <a:p>
            <a:pPr lvl="1"/>
            <a:r>
              <a:rPr lang="es-MX" sz="1200" dirty="0"/>
              <a:t>EDSAC (1949): primer ordenador con programa almacenado. </a:t>
            </a:r>
          </a:p>
          <a:p>
            <a:pPr lvl="1"/>
            <a:r>
              <a:rPr lang="es-MX" sz="1200" dirty="0"/>
              <a:t>UNIVAC: primer ordenador comercial. </a:t>
            </a:r>
          </a:p>
          <a:p>
            <a:r>
              <a:rPr lang="es-MX" sz="1400" dirty="0"/>
              <a:t>Personas destacadas: </a:t>
            </a:r>
          </a:p>
          <a:p>
            <a:pPr lvl="1"/>
            <a:r>
              <a:rPr lang="es-MX" sz="1200" dirty="0" err="1"/>
              <a:t>Jonh</a:t>
            </a:r>
            <a:r>
              <a:rPr lang="es-MX" sz="1200" dirty="0"/>
              <a:t> Von Neumann establece un modelo de la estructura de un ordenador (</a:t>
            </a:r>
            <a:r>
              <a:rPr lang="es-MX" sz="1200" dirty="0" err="1"/>
              <a:t>memoria,U.A.L</a:t>
            </a:r>
            <a:r>
              <a:rPr lang="es-MX" sz="1200" dirty="0"/>
              <a:t>., U. de control y U. de E/S). Crea la idea de computador con programa almacenado.</a:t>
            </a:r>
          </a:p>
        </p:txBody>
      </p:sp>
      <p:sp>
        <p:nvSpPr>
          <p:cNvPr id="2" name="AutoShape 2" descr="Resultado de imagen para primer ordenador comerci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4" y="3372509"/>
            <a:ext cx="2034927" cy="1524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2783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83518"/>
            <a:ext cx="8229600" cy="4399137"/>
          </a:xfrm>
        </p:spPr>
        <p:txBody>
          <a:bodyPr>
            <a:normAutofit/>
          </a:bodyPr>
          <a:lstStyle/>
          <a:p>
            <a:r>
              <a:rPr lang="es-MX" sz="1800" dirty="0"/>
              <a:t>Modo de funcionamiento: </a:t>
            </a:r>
          </a:p>
          <a:p>
            <a:pPr lvl="1"/>
            <a:r>
              <a:rPr lang="es-MX" sz="1600" dirty="0"/>
              <a:t>Se programa en lenguaje máquina, propio de cada máquina y muy complicado. </a:t>
            </a:r>
          </a:p>
          <a:p>
            <a:pPr lvl="1"/>
            <a:r>
              <a:rPr lang="es-MX" sz="1600" dirty="0"/>
              <a:t>Se desconocen los </a:t>
            </a:r>
            <a:r>
              <a:rPr lang="es-MX" sz="1600" dirty="0" err="1"/>
              <a:t>leng</a:t>
            </a:r>
            <a:r>
              <a:rPr lang="es-MX" sz="1600" dirty="0"/>
              <a:t>. de programación. </a:t>
            </a:r>
          </a:p>
          <a:p>
            <a:pPr lvl="1"/>
            <a:r>
              <a:rPr lang="es-MX" sz="1600" dirty="0"/>
              <a:t>No existe S.O. </a:t>
            </a:r>
          </a:p>
          <a:p>
            <a:pPr lvl="1"/>
            <a:r>
              <a:rPr lang="es-MX" sz="1600" dirty="0"/>
              <a:t>Se realiza el programa cableado, se solicita hora para la máquina, se inserta el panel de conexiones en el computador para ejecutar el programa. </a:t>
            </a:r>
          </a:p>
          <a:p>
            <a:pPr lvl="1"/>
            <a:r>
              <a:rPr lang="es-MX" sz="1600" dirty="0"/>
              <a:t>Se resolvían cálculos numéricos. </a:t>
            </a:r>
          </a:p>
          <a:p>
            <a:pPr lvl="1"/>
            <a:r>
              <a:rPr lang="es-MX" sz="1600" dirty="0"/>
              <a:t>A principios de los 50 se mejoró el procedimiento con las tarjetas perforadas.</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1" y="3449461"/>
            <a:ext cx="1968127" cy="1474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7683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854"/>
            <a:ext cx="8229600" cy="4399137"/>
          </a:xfrm>
        </p:spPr>
        <p:txBody>
          <a:bodyPr>
            <a:normAutofit/>
          </a:bodyPr>
          <a:lstStyle/>
          <a:p>
            <a:pPr algn="ctr"/>
            <a:r>
              <a:rPr lang="es-MX" dirty="0"/>
              <a:t>2ª Generación: 1955-1965</a:t>
            </a:r>
          </a:p>
          <a:p>
            <a:pPr marL="114300" indent="0" algn="ctr">
              <a:buNone/>
            </a:pPr>
            <a:endParaRPr lang="es-MX" dirty="0"/>
          </a:p>
          <a:p>
            <a:r>
              <a:rPr lang="es-MX" sz="1400" dirty="0"/>
              <a:t>Tecnología: </a:t>
            </a:r>
          </a:p>
          <a:p>
            <a:pPr lvl="1"/>
            <a:r>
              <a:rPr lang="es-MX" sz="1200" dirty="0"/>
              <a:t>Transistor (</a:t>
            </a:r>
            <a:r>
              <a:rPr lang="es-MX" sz="1200" dirty="0" err="1"/>
              <a:t>Bardeen-Brattain</a:t>
            </a:r>
            <a:r>
              <a:rPr lang="es-MX" sz="1200" dirty="0"/>
              <a:t>, 1947). </a:t>
            </a:r>
          </a:p>
          <a:p>
            <a:pPr lvl="1"/>
            <a:r>
              <a:rPr lang="es-MX" sz="1200" dirty="0"/>
              <a:t>Ventajas: menor espacio, menor consumo, más barato y mayor fiabilidad. Esto hace disminuir el precio y tamaño de los computadores. </a:t>
            </a:r>
          </a:p>
          <a:p>
            <a:r>
              <a:rPr lang="es-MX" sz="1400" dirty="0"/>
              <a:t>Modelos: </a:t>
            </a:r>
          </a:p>
          <a:p>
            <a:pPr lvl="1"/>
            <a:r>
              <a:rPr lang="es-MX" sz="1200" dirty="0"/>
              <a:t>PDP-1 de DIGITAL </a:t>
            </a:r>
          </a:p>
          <a:p>
            <a:r>
              <a:rPr lang="es-MX" sz="1400" dirty="0"/>
              <a:t>Modo de funcionamiento: </a:t>
            </a:r>
          </a:p>
          <a:p>
            <a:pPr lvl="1"/>
            <a:r>
              <a:rPr lang="es-MX" sz="1200" dirty="0"/>
              <a:t>Lenguajes de alto nivel : FORTRAN, COBOL, ALGOL, PL/1. Se escribe el programa en papel, se perfora en tarjetas, se lleva al operador, se recoge el listado de impresora. </a:t>
            </a:r>
          </a:p>
          <a:p>
            <a:pPr lvl="1"/>
            <a:r>
              <a:rPr lang="es-MX" sz="1200" dirty="0"/>
              <a:t>Sistema de procesamiento por lotes (con S.O.)</a:t>
            </a:r>
          </a:p>
        </p:txBody>
      </p:sp>
      <p:pic>
        <p:nvPicPr>
          <p:cNvPr id="24578" name="Picture 2" descr="Resultado de imagen para sistema de procesamiento por lotes"/>
          <p:cNvPicPr>
            <a:picLocks noChangeAspect="1" noChangeArrowheads="1"/>
          </p:cNvPicPr>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907706" y="3579863"/>
            <a:ext cx="5176639" cy="1286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272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861"/>
            <a:ext cx="8229600" cy="4399137"/>
          </a:xfrm>
        </p:spPr>
        <p:txBody>
          <a:bodyPr>
            <a:normAutofit/>
          </a:bodyPr>
          <a:lstStyle/>
          <a:p>
            <a:pPr marL="114300" indent="0" algn="ctr">
              <a:buNone/>
            </a:pPr>
            <a:r>
              <a:rPr lang="es-MX" dirty="0"/>
              <a:t>3ª Generación: 1965-1980</a:t>
            </a:r>
          </a:p>
          <a:p>
            <a:pPr marL="114300" indent="0" algn="ctr">
              <a:buNone/>
            </a:pPr>
            <a:endParaRPr lang="es-MX" dirty="0"/>
          </a:p>
          <a:p>
            <a:r>
              <a:rPr lang="es-MX" sz="1600" dirty="0"/>
              <a:t>Tecnología: </a:t>
            </a:r>
          </a:p>
          <a:p>
            <a:pPr lvl="1"/>
            <a:r>
              <a:rPr lang="es-MX" sz="1400" dirty="0"/>
              <a:t>Circuitos integrados SSI (hasta 100) y MSI (100-3000) </a:t>
            </a:r>
          </a:p>
          <a:p>
            <a:r>
              <a:rPr lang="es-MX" sz="1600" dirty="0"/>
              <a:t>Modelos: </a:t>
            </a:r>
          </a:p>
          <a:p>
            <a:pPr lvl="1"/>
            <a:r>
              <a:rPr lang="es-MX" sz="1400" dirty="0"/>
              <a:t>IBM sistema 360 y PDP-8 (DIGITAL) </a:t>
            </a:r>
          </a:p>
          <a:p>
            <a:r>
              <a:rPr lang="es-MX" sz="1600" dirty="0"/>
              <a:t>Modo de funcionamiento: </a:t>
            </a:r>
          </a:p>
          <a:p>
            <a:pPr lvl="1"/>
            <a:r>
              <a:rPr lang="es-MX" sz="1400" dirty="0"/>
              <a:t>Lenguajes de alto nivel BASIC y PASCAL </a:t>
            </a:r>
          </a:p>
          <a:p>
            <a:pPr lvl="1"/>
            <a:r>
              <a:rPr lang="es-MX" sz="1400" dirty="0"/>
              <a:t>S.O con multiprogramación: </a:t>
            </a:r>
          </a:p>
          <a:p>
            <a:pPr lvl="2"/>
            <a:r>
              <a:rPr lang="es-MX" sz="1200" dirty="0"/>
              <a:t>División de la memoria. </a:t>
            </a:r>
          </a:p>
          <a:p>
            <a:pPr lvl="2"/>
            <a:r>
              <a:rPr lang="es-MX" sz="1200" dirty="0"/>
              <a:t>Procedimientos de </a:t>
            </a:r>
            <a:r>
              <a:rPr lang="es-MX" sz="1200" dirty="0" err="1"/>
              <a:t>spooling</a:t>
            </a:r>
            <a:r>
              <a:rPr lang="es-MX" sz="1200" dirty="0"/>
              <a:t> (operación simultánea de periféricos conectados en línea). </a:t>
            </a:r>
          </a:p>
          <a:p>
            <a:pPr lvl="2"/>
            <a:r>
              <a:rPr lang="es-MX" sz="1200" dirty="0"/>
              <a:t>Tiempo compartido</a:t>
            </a:r>
            <a:r>
              <a:rPr lang="es-MX" sz="1600" dirty="0"/>
              <a:t>.</a:t>
            </a:r>
          </a:p>
        </p:txBody>
      </p:sp>
      <p:pic>
        <p:nvPicPr>
          <p:cNvPr id="2560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791" t="19395" r="11313" b="54814"/>
          <a:stretch/>
        </p:blipFill>
        <p:spPr bwMode="auto">
          <a:xfrm>
            <a:off x="5940152" y="1779662"/>
            <a:ext cx="2773355" cy="1240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382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845"/>
            <a:ext cx="8229600" cy="4399137"/>
          </a:xfrm>
        </p:spPr>
        <p:txBody>
          <a:bodyPr>
            <a:normAutofit/>
          </a:bodyPr>
          <a:lstStyle/>
          <a:p>
            <a:pPr marL="114300" indent="0" algn="ctr">
              <a:buNone/>
            </a:pPr>
            <a:r>
              <a:rPr lang="es-MX" dirty="0"/>
              <a:t>4ª Generación: 1980-1990 </a:t>
            </a:r>
          </a:p>
          <a:p>
            <a:pPr marL="114300" indent="0" algn="ctr">
              <a:buNone/>
            </a:pPr>
            <a:endParaRPr lang="es-MX" dirty="0"/>
          </a:p>
          <a:p>
            <a:r>
              <a:rPr lang="es-MX" sz="2000" dirty="0"/>
              <a:t>Tecnología: </a:t>
            </a:r>
          </a:p>
          <a:p>
            <a:pPr lvl="1"/>
            <a:r>
              <a:rPr lang="es-MX" sz="1800" dirty="0"/>
              <a:t>Se integra la UCP en un sólo chip: el microprocesador. </a:t>
            </a:r>
          </a:p>
          <a:p>
            <a:pPr lvl="1"/>
            <a:r>
              <a:rPr lang="es-MX" sz="1800" dirty="0"/>
              <a:t>Circuitos integrados LSI (3000-30000) y VLSI (más de 30000) </a:t>
            </a:r>
          </a:p>
          <a:p>
            <a:r>
              <a:rPr lang="es-MX" sz="2000" dirty="0"/>
              <a:t>Modelos: </a:t>
            </a:r>
          </a:p>
          <a:p>
            <a:pPr lvl="1"/>
            <a:r>
              <a:rPr lang="es-MX" sz="1800" dirty="0"/>
              <a:t>IBM PC (1981), IBM PC XT (1982), IBM PC AT (1984), IBM PS/2 (1987), VAX (DIGITAL,1980), CRAY X-MP (1983) </a:t>
            </a:r>
          </a:p>
          <a:p>
            <a:r>
              <a:rPr lang="es-MX" sz="2000" dirty="0"/>
              <a:t>Modo de funcionamiento: </a:t>
            </a:r>
          </a:p>
          <a:p>
            <a:pPr lvl="1"/>
            <a:r>
              <a:rPr lang="es-MX" sz="1800" dirty="0"/>
              <a:t>Software fácil de usar. </a:t>
            </a:r>
          </a:p>
          <a:p>
            <a:pPr lvl="1"/>
            <a:r>
              <a:rPr lang="es-MX" sz="1800" dirty="0"/>
              <a:t>Sistemas operativos MS-DOS, UNIX.. </a:t>
            </a:r>
          </a:p>
          <a:p>
            <a:pPr lvl="1"/>
            <a:r>
              <a:rPr lang="es-MX" sz="1800" dirty="0"/>
              <a:t>Sistemas operativos de red y sistemas operativos distribuidos.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5069" y="483518"/>
            <a:ext cx="1391321" cy="1042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7028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845"/>
            <a:ext cx="8229600" cy="4399137"/>
          </a:xfrm>
        </p:spPr>
        <p:txBody>
          <a:bodyPr/>
          <a:lstStyle/>
          <a:p>
            <a:pPr marL="114300" indent="0" algn="ctr">
              <a:buNone/>
            </a:pPr>
            <a:r>
              <a:rPr lang="es-MX" dirty="0"/>
              <a:t>5ª Generación: 1990 en adelante </a:t>
            </a:r>
          </a:p>
          <a:p>
            <a:pPr marL="114300" indent="0" algn="ctr">
              <a:buNone/>
            </a:pPr>
            <a:endParaRPr lang="es-MX" dirty="0"/>
          </a:p>
          <a:p>
            <a:r>
              <a:rPr lang="es-MX" sz="2000" dirty="0"/>
              <a:t>Tecnología: </a:t>
            </a:r>
          </a:p>
          <a:p>
            <a:pPr lvl="1"/>
            <a:r>
              <a:rPr lang="es-MX" sz="1800" dirty="0"/>
              <a:t>» Circuitos con más de un millón de componentes. </a:t>
            </a:r>
          </a:p>
          <a:p>
            <a:pPr lvl="1"/>
            <a:r>
              <a:rPr lang="es-MX" sz="1800" dirty="0"/>
              <a:t>» Nuevas arquitecturas: paralelismo. </a:t>
            </a:r>
          </a:p>
          <a:p>
            <a:pPr lvl="1"/>
            <a:r>
              <a:rPr lang="es-MX" sz="1800" dirty="0"/>
              <a:t>» Tecnología óptica. </a:t>
            </a:r>
          </a:p>
          <a:p>
            <a:r>
              <a:rPr lang="es-MX" sz="2000" dirty="0"/>
              <a:t>Modelos: </a:t>
            </a:r>
          </a:p>
          <a:p>
            <a:pPr lvl="1"/>
            <a:r>
              <a:rPr lang="es-MX" sz="1800" dirty="0"/>
              <a:t>» CONNECTION MACHINE, máquina masivamente paralela. </a:t>
            </a:r>
          </a:p>
          <a:p>
            <a:r>
              <a:rPr lang="es-MX" sz="2000" dirty="0"/>
              <a:t>Modo de funcionamiento: </a:t>
            </a:r>
          </a:p>
          <a:p>
            <a:pPr lvl="1"/>
            <a:r>
              <a:rPr lang="es-MX" sz="1800" dirty="0"/>
              <a:t>» Inteligencia artificial y sistemas expertos.</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3363838"/>
            <a:ext cx="2804664" cy="1630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51709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Organización de las</a:t>
            </a:r>
            <a:br>
              <a:rPr lang="es-MX" dirty="0"/>
            </a:br>
            <a:r>
              <a:rPr lang="es-MX" dirty="0"/>
              <a:t>computadoras.</a:t>
            </a:r>
          </a:p>
        </p:txBody>
      </p:sp>
      <p:sp>
        <p:nvSpPr>
          <p:cNvPr id="3" name="2 Marcador de contenido"/>
          <p:cNvSpPr>
            <a:spLocks noGrp="1"/>
          </p:cNvSpPr>
          <p:nvPr>
            <p:ph idx="1"/>
          </p:nvPr>
        </p:nvSpPr>
        <p:spPr/>
        <p:txBody>
          <a:bodyPr>
            <a:normAutofit/>
          </a:bodyPr>
          <a:lstStyle/>
          <a:p>
            <a:r>
              <a:rPr lang="es-MX" sz="1800" dirty="0"/>
              <a:t>1° generación: constituida por válvulas (dispositivos electrónicos consistentes en tubos que requerían mucha energía). </a:t>
            </a:r>
          </a:p>
          <a:p>
            <a:r>
              <a:rPr lang="es-MX" sz="1800" dirty="0"/>
              <a:t>2° generación: aparición del transistor (miniaturización). Aparición de los compiladores. </a:t>
            </a:r>
          </a:p>
          <a:p>
            <a:r>
              <a:rPr lang="es-MX" sz="1800" dirty="0"/>
              <a:t>3° generación: circuitos integrados (muchos componentes en una misma pastilla). Aparición de los Sistemas Operativos. </a:t>
            </a:r>
          </a:p>
          <a:p>
            <a:r>
              <a:rPr lang="es-MX" sz="1800" dirty="0"/>
              <a:t>4° generación: circuitos con alto grado de integración. Aparición de los lenguajes de 4° generación.</a:t>
            </a:r>
          </a:p>
          <a:p>
            <a:r>
              <a:rPr lang="es-MX" sz="1800" dirty="0"/>
              <a:t>5° generación: permiten procesamiento en paralelo</a:t>
            </a:r>
          </a:p>
        </p:txBody>
      </p:sp>
    </p:spTree>
    <p:extLst>
      <p:ext uri="{BB962C8B-B14F-4D97-AF65-F5344CB8AC3E}">
        <p14:creationId xmlns:p14="http://schemas.microsoft.com/office/powerpoint/2010/main" val="1514945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0100" y="287465"/>
            <a:ext cx="7543800" cy="1028700"/>
          </a:xfrm>
        </p:spPr>
        <p:txBody>
          <a:bodyPr/>
          <a:lstStyle/>
          <a:p>
            <a:pPr algn="ctr"/>
            <a:r>
              <a:rPr lang="es-MX" dirty="0"/>
              <a:t>Objetivo de la Asignatura</a:t>
            </a:r>
          </a:p>
        </p:txBody>
      </p:sp>
      <p:sp>
        <p:nvSpPr>
          <p:cNvPr id="3" name="Marcador de contenido 2"/>
          <p:cNvSpPr>
            <a:spLocks noGrp="1"/>
          </p:cNvSpPr>
          <p:nvPr>
            <p:ph idx="1"/>
          </p:nvPr>
        </p:nvSpPr>
        <p:spPr>
          <a:xfrm>
            <a:off x="395536" y="1539270"/>
            <a:ext cx="8229600" cy="3280172"/>
          </a:xfrm>
        </p:spPr>
        <p:txBody>
          <a:bodyPr>
            <a:normAutofit/>
          </a:bodyPr>
          <a:lstStyle/>
          <a:p>
            <a:pPr marL="114300" indent="0" algn="just">
              <a:buClr>
                <a:srgbClr val="FF6600"/>
              </a:buClr>
              <a:buNone/>
            </a:pPr>
            <a:r>
              <a:rPr lang="es-MX" dirty="0"/>
              <a:t>La presente unidad de aprendizaje tiene como finalidad que el Discente domine la estructura de una computadora digital, viéndola como una jerarquía de niveles de software, donde cada uno de los cuales realiza una función bien definida, constituyendo parte esencial en su formación.</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1004820"/>
            <a:ext cx="5794168" cy="53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4476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Conclusiones </a:t>
            </a:r>
          </a:p>
        </p:txBody>
      </p:sp>
      <p:sp>
        <p:nvSpPr>
          <p:cNvPr id="3" name="Marcador de contenido 2"/>
          <p:cNvSpPr>
            <a:spLocks noGrp="1"/>
          </p:cNvSpPr>
          <p:nvPr>
            <p:ph idx="1"/>
          </p:nvPr>
        </p:nvSpPr>
        <p:spPr/>
        <p:txBody>
          <a:bodyPr/>
          <a:lstStyle/>
          <a:p>
            <a:pPr marL="114300" indent="0" algn="just">
              <a:buClr>
                <a:srgbClr val="FF6600"/>
              </a:buClr>
              <a:buNone/>
            </a:pPr>
            <a:r>
              <a:rPr lang="es-MX" b="1" dirty="0"/>
              <a:t>La finalidad del material didáctico se elaboro con la finalidad de examinar los principales aspectos de la lógica digital para comprender la organización de la computadoras, así como sus circuitos ejecutan los programas escritos en lenguaje maquina. </a:t>
            </a:r>
          </a:p>
          <a:p>
            <a:pPr marL="0" indent="0">
              <a:buNone/>
            </a:pPr>
            <a:endParaRPr lang="es-MX" dirty="0"/>
          </a:p>
        </p:txBody>
      </p:sp>
    </p:spTree>
    <p:extLst>
      <p:ext uri="{BB962C8B-B14F-4D97-AF65-F5344CB8AC3E}">
        <p14:creationId xmlns:p14="http://schemas.microsoft.com/office/powerpoint/2010/main" val="21067547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Referencias</a:t>
            </a:r>
          </a:p>
        </p:txBody>
      </p:sp>
      <p:sp>
        <p:nvSpPr>
          <p:cNvPr id="3" name="Marcador de contenido 2"/>
          <p:cNvSpPr>
            <a:spLocks noGrp="1"/>
          </p:cNvSpPr>
          <p:nvPr>
            <p:ph idx="1"/>
          </p:nvPr>
        </p:nvSpPr>
        <p:spPr/>
        <p:txBody>
          <a:bodyPr>
            <a:normAutofit/>
          </a:bodyPr>
          <a:lstStyle/>
          <a:p>
            <a:pPr marL="0" indent="0">
              <a:buNone/>
            </a:pPr>
            <a:r>
              <a:rPr lang="es-MX" sz="3800" b="1" dirty="0">
                <a:solidFill>
                  <a:srgbClr val="993300"/>
                </a:solidFill>
              </a:rPr>
              <a:t>BÁSICA</a:t>
            </a:r>
          </a:p>
          <a:p>
            <a:pPr marL="114300" lvl="2" indent="0" algn="just">
              <a:spcBef>
                <a:spcPts val="675"/>
              </a:spcBef>
              <a:buClr>
                <a:srgbClr val="FF6600"/>
              </a:buClr>
              <a:buNone/>
            </a:pPr>
            <a:r>
              <a:rPr lang="es-MX" sz="2400" b="1" dirty="0">
                <a:solidFill>
                  <a:srgbClr val="564B3C"/>
                </a:solidFill>
              </a:rPr>
              <a:t>Andrew S. </a:t>
            </a:r>
            <a:r>
              <a:rPr lang="es-MX" sz="2400" b="1" dirty="0" err="1">
                <a:solidFill>
                  <a:srgbClr val="564B3C"/>
                </a:solidFill>
              </a:rPr>
              <a:t>Tanenbaum</a:t>
            </a:r>
            <a:r>
              <a:rPr lang="es-MX" sz="2400" b="1" dirty="0">
                <a:solidFill>
                  <a:srgbClr val="564B3C"/>
                </a:solidFill>
              </a:rPr>
              <a:t>. (2003). Organización de computadoras: un enfoque estructurado. México. Prentice Hall Hispanoamericana.</a:t>
            </a:r>
          </a:p>
          <a:p>
            <a:pPr marL="114300" lvl="2" indent="0" algn="just">
              <a:spcBef>
                <a:spcPts val="675"/>
              </a:spcBef>
              <a:buClr>
                <a:srgbClr val="FF6600"/>
              </a:buClr>
              <a:buNone/>
            </a:pPr>
            <a:endParaRPr lang="es-MX" sz="2600" b="1" dirty="0"/>
          </a:p>
          <a:p>
            <a:pPr marL="0" lvl="0" indent="0">
              <a:lnSpc>
                <a:spcPct val="80000"/>
              </a:lnSpc>
              <a:buClr>
                <a:srgbClr val="93A299"/>
              </a:buClr>
              <a:buNone/>
            </a:pPr>
            <a:r>
              <a:rPr lang="es-MX" b="1" dirty="0">
                <a:solidFill>
                  <a:srgbClr val="993300"/>
                </a:solidFill>
              </a:rPr>
              <a:t>COMPLEMENTARIA</a:t>
            </a:r>
          </a:p>
          <a:p>
            <a:pPr marL="114300" lvl="2" indent="0">
              <a:lnSpc>
                <a:spcPct val="80000"/>
              </a:lnSpc>
              <a:spcBef>
                <a:spcPts val="675"/>
              </a:spcBef>
              <a:buClr>
                <a:srgbClr val="FF6600"/>
              </a:buClr>
              <a:buNone/>
            </a:pPr>
            <a:r>
              <a:rPr lang="es-MX" sz="2400" b="1" dirty="0">
                <a:solidFill>
                  <a:srgbClr val="564B3C"/>
                </a:solidFill>
              </a:rPr>
              <a:t>http://www1.frm.utn.edu.ar/arquitectura/unidad2.pdf</a:t>
            </a:r>
          </a:p>
          <a:p>
            <a:pPr marL="342900" lvl="2" algn="just">
              <a:spcBef>
                <a:spcPts val="675"/>
              </a:spcBef>
              <a:buClr>
                <a:srgbClr val="FF6600"/>
              </a:buClr>
              <a:buFont typeface="Wingdings" panose="05000000000000000000" pitchFamily="2" charset="2"/>
              <a:buChar char="v"/>
            </a:pPr>
            <a:endParaRPr lang="es-MX" sz="2600" b="1" dirty="0"/>
          </a:p>
        </p:txBody>
      </p:sp>
    </p:spTree>
    <p:extLst>
      <p:ext uri="{BB962C8B-B14F-4D97-AF65-F5344CB8AC3E}">
        <p14:creationId xmlns:p14="http://schemas.microsoft.com/office/powerpoint/2010/main" val="4259033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800100" y="163010"/>
            <a:ext cx="7543800" cy="1028700"/>
          </a:xfrm>
        </p:spPr>
        <p:txBody>
          <a:bodyPr/>
          <a:lstStyle/>
          <a:p>
            <a:pPr algn="ctr"/>
            <a:r>
              <a:rPr lang="es-MX" dirty="0"/>
              <a:t>Secuencia Didáctica </a:t>
            </a:r>
          </a:p>
        </p:txBody>
      </p:sp>
      <p:pic>
        <p:nvPicPr>
          <p:cNvPr id="5"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916" y="880365"/>
            <a:ext cx="5794168" cy="539258"/>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1783897" y="1923678"/>
            <a:ext cx="170993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Comp. digital </a:t>
            </a:r>
          </a:p>
        </p:txBody>
      </p:sp>
      <p:sp>
        <p:nvSpPr>
          <p:cNvPr id="7" name="6 Rectángulo"/>
          <p:cNvSpPr/>
          <p:nvPr/>
        </p:nvSpPr>
        <p:spPr>
          <a:xfrm>
            <a:off x="1851136" y="2571750"/>
            <a:ext cx="170993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Lógica digital </a:t>
            </a:r>
          </a:p>
        </p:txBody>
      </p:sp>
      <p:sp>
        <p:nvSpPr>
          <p:cNvPr id="8" name="7 Rectángulo"/>
          <p:cNvSpPr/>
          <p:nvPr/>
        </p:nvSpPr>
        <p:spPr>
          <a:xfrm>
            <a:off x="1483376" y="3181245"/>
            <a:ext cx="244545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microprogramación </a:t>
            </a:r>
          </a:p>
        </p:txBody>
      </p:sp>
      <p:sp>
        <p:nvSpPr>
          <p:cNvPr id="9" name="8 Rectángulo"/>
          <p:cNvSpPr/>
          <p:nvPr/>
        </p:nvSpPr>
        <p:spPr>
          <a:xfrm>
            <a:off x="4167797" y="3943678"/>
            <a:ext cx="1224136"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Lenguaje máquina </a:t>
            </a:r>
          </a:p>
        </p:txBody>
      </p:sp>
      <p:sp>
        <p:nvSpPr>
          <p:cNvPr id="10" name="9 Rectángulo"/>
          <p:cNvSpPr/>
          <p:nvPr/>
        </p:nvSpPr>
        <p:spPr>
          <a:xfrm>
            <a:off x="6354452" y="3352405"/>
            <a:ext cx="62981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S.O </a:t>
            </a:r>
          </a:p>
        </p:txBody>
      </p:sp>
      <p:sp>
        <p:nvSpPr>
          <p:cNvPr id="11" name="10 Rectángulo"/>
          <p:cNvSpPr/>
          <p:nvPr/>
        </p:nvSpPr>
        <p:spPr>
          <a:xfrm>
            <a:off x="5814392" y="2647332"/>
            <a:ext cx="170993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Ensamblador </a:t>
            </a:r>
          </a:p>
        </p:txBody>
      </p:sp>
      <p:sp>
        <p:nvSpPr>
          <p:cNvPr id="12" name="11 Rectángulo"/>
          <p:cNvSpPr/>
          <p:nvPr/>
        </p:nvSpPr>
        <p:spPr>
          <a:xfrm>
            <a:off x="5814392" y="1923678"/>
            <a:ext cx="1781944"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MX" dirty="0"/>
              <a:t>compiladores </a:t>
            </a:r>
          </a:p>
        </p:txBody>
      </p:sp>
      <p:cxnSp>
        <p:nvCxnSpPr>
          <p:cNvPr id="16" name="15 Conector recto de flecha"/>
          <p:cNvCxnSpPr>
            <a:stCxn id="6" idx="2"/>
          </p:cNvCxnSpPr>
          <p:nvPr/>
        </p:nvCxnSpPr>
        <p:spPr>
          <a:xfrm>
            <a:off x="2638865" y="2293010"/>
            <a:ext cx="0" cy="27874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7" name="16 Conector recto de flecha"/>
          <p:cNvCxnSpPr/>
          <p:nvPr/>
        </p:nvCxnSpPr>
        <p:spPr>
          <a:xfrm>
            <a:off x="2627784" y="2941083"/>
            <a:ext cx="0" cy="27874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9" name="18 Conector angular"/>
          <p:cNvCxnSpPr>
            <a:stCxn id="8" idx="2"/>
            <a:endCxn id="9" idx="1"/>
          </p:cNvCxnSpPr>
          <p:nvPr/>
        </p:nvCxnSpPr>
        <p:spPr>
          <a:xfrm rot="16200000" flipH="1">
            <a:off x="3078817" y="3177863"/>
            <a:ext cx="716267" cy="1461693"/>
          </a:xfrm>
          <a:prstGeom prst="bentConnector2">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3" name="22 Conector angular"/>
          <p:cNvCxnSpPr>
            <a:stCxn id="9" idx="3"/>
            <a:endCxn id="10" idx="2"/>
          </p:cNvCxnSpPr>
          <p:nvPr/>
        </p:nvCxnSpPr>
        <p:spPr>
          <a:xfrm flipV="1">
            <a:off x="5391933" y="3721737"/>
            <a:ext cx="1277427" cy="545107"/>
          </a:xfrm>
          <a:prstGeom prst="bentConnector2">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5" name="24 Conector recto de flecha"/>
          <p:cNvCxnSpPr>
            <a:stCxn id="10" idx="0"/>
            <a:endCxn id="11" idx="2"/>
          </p:cNvCxnSpPr>
          <p:nvPr/>
        </p:nvCxnSpPr>
        <p:spPr>
          <a:xfrm flipV="1">
            <a:off x="6669360" y="3016664"/>
            <a:ext cx="0" cy="33574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6" name="25 Conector recto de flecha"/>
          <p:cNvCxnSpPr/>
          <p:nvPr/>
        </p:nvCxnSpPr>
        <p:spPr>
          <a:xfrm flipV="1">
            <a:off x="6660232" y="2308018"/>
            <a:ext cx="0" cy="33574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09019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Contenido Temático </a:t>
            </a:r>
          </a:p>
        </p:txBody>
      </p:sp>
      <p:sp>
        <p:nvSpPr>
          <p:cNvPr id="3" name="Marcador de contenido 2"/>
          <p:cNvSpPr>
            <a:spLocks noGrp="1"/>
          </p:cNvSpPr>
          <p:nvPr>
            <p:ph idx="1"/>
          </p:nvPr>
        </p:nvSpPr>
        <p:spPr/>
        <p:txBody>
          <a:bodyPr>
            <a:normAutofit/>
          </a:bodyPr>
          <a:lstStyle/>
          <a:p>
            <a:pPr marL="0" indent="0" algn="ctr">
              <a:buNone/>
            </a:pPr>
            <a:endParaRPr lang="es-MX" sz="2700" b="1" dirty="0">
              <a:solidFill>
                <a:srgbClr val="993300"/>
              </a:solidFill>
            </a:endParaRPr>
          </a:p>
          <a:p>
            <a:pPr marL="0" indent="0" algn="ctr">
              <a:buNone/>
            </a:pPr>
            <a:r>
              <a:rPr lang="es-MX" sz="2700" b="1" dirty="0">
                <a:solidFill>
                  <a:srgbClr val="993300"/>
                </a:solidFill>
              </a:rPr>
              <a:t>UNIDAD I:</a:t>
            </a:r>
          </a:p>
          <a:p>
            <a:pPr marL="0" indent="0" algn="ctr">
              <a:buNone/>
            </a:pPr>
            <a:r>
              <a:rPr lang="es-MX" sz="2700" b="1" dirty="0">
                <a:solidFill>
                  <a:srgbClr val="993300"/>
                </a:solidFill>
              </a:rPr>
              <a:t>Computadora digital </a:t>
            </a:r>
          </a:p>
          <a:p>
            <a:pPr marL="0" indent="0" algn="ctr">
              <a:buNone/>
            </a:pPr>
            <a:r>
              <a:rPr lang="es-MX" sz="2700" b="1" dirty="0">
                <a:solidFill>
                  <a:srgbClr val="993300"/>
                </a:solidFill>
              </a:rPr>
              <a:t> </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286" y="1122055"/>
            <a:ext cx="4798073" cy="446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0207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Objetivo de la Unidad I</a:t>
            </a:r>
          </a:p>
        </p:txBody>
      </p:sp>
      <p:sp>
        <p:nvSpPr>
          <p:cNvPr id="3" name="Marcador de contenido 2"/>
          <p:cNvSpPr>
            <a:spLocks noGrp="1"/>
          </p:cNvSpPr>
          <p:nvPr>
            <p:ph idx="1"/>
          </p:nvPr>
        </p:nvSpPr>
        <p:spPr>
          <a:xfrm>
            <a:off x="800100" y="1854922"/>
            <a:ext cx="7543800" cy="2948940"/>
          </a:xfrm>
        </p:spPr>
        <p:txBody>
          <a:bodyPr>
            <a:normAutofit/>
          </a:bodyPr>
          <a:lstStyle/>
          <a:p>
            <a:pPr marL="114300" indent="0" algn="just">
              <a:buClr>
                <a:srgbClr val="FF6600"/>
              </a:buClr>
              <a:buNone/>
            </a:pPr>
            <a:r>
              <a:rPr lang="es-MX" dirty="0"/>
              <a:t>Conocer el concepto de computadora digital, para comprender como puede resolver problemas ejecutando una serie de instrucciones.</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1122055"/>
            <a:ext cx="4798073" cy="446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460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267495"/>
            <a:ext cx="8260672" cy="779570"/>
          </a:xfrm>
        </p:spPr>
        <p:txBody>
          <a:bodyPr>
            <a:noAutofit/>
          </a:bodyPr>
          <a:lstStyle/>
          <a:p>
            <a:r>
              <a:rPr lang="es-MX" sz="3150" b="1" dirty="0"/>
              <a:t>concepto de computadora digital</a:t>
            </a:r>
          </a:p>
        </p:txBody>
      </p:sp>
      <p:sp>
        <p:nvSpPr>
          <p:cNvPr id="3" name="2 Marcador de contenido"/>
          <p:cNvSpPr>
            <a:spLocks noGrp="1"/>
          </p:cNvSpPr>
          <p:nvPr>
            <p:ph idx="1"/>
          </p:nvPr>
        </p:nvSpPr>
        <p:spPr>
          <a:xfrm>
            <a:off x="457200" y="1451818"/>
            <a:ext cx="8229600" cy="3280172"/>
          </a:xfrm>
        </p:spPr>
        <p:txBody>
          <a:bodyPr/>
          <a:lstStyle/>
          <a:p>
            <a:r>
              <a:rPr lang="es-MX" dirty="0"/>
              <a:t>Son computadoras que operan contando números y haciendo comparaciones lógicas entre factores que tienen valores numéricos.</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73071"/>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Resultado de imagen para computadora digital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4" y="3003799"/>
            <a:ext cx="1751697" cy="1751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517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Una señal digital varía de forma discreta o discontinua a lo largo del tiempo. Parece como si la señal digital fuera variando "a intervalos" entre un valor máximo y un valor mínimo.</a:t>
            </a:r>
          </a:p>
          <a:p>
            <a:endParaRPr lang="es-MX" dirty="0"/>
          </a:p>
        </p:txBody>
      </p:sp>
      <p:pic>
        <p:nvPicPr>
          <p:cNvPr id="7170" name="Picture 2" descr="Resultado de imagen para computadora digi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4" y="2859782"/>
            <a:ext cx="2219325" cy="206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94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Características </a:t>
            </a:r>
          </a:p>
        </p:txBody>
      </p:sp>
      <p:sp>
        <p:nvSpPr>
          <p:cNvPr id="3" name="2 Marcador de contenido"/>
          <p:cNvSpPr>
            <a:spLocks noGrp="1"/>
          </p:cNvSpPr>
          <p:nvPr>
            <p:ph idx="1"/>
          </p:nvPr>
        </p:nvSpPr>
        <p:spPr>
          <a:xfrm>
            <a:off x="433535" y="1362118"/>
            <a:ext cx="8229600" cy="3280172"/>
          </a:xfrm>
        </p:spPr>
        <p:txBody>
          <a:bodyPr>
            <a:normAutofit/>
          </a:bodyPr>
          <a:lstStyle/>
          <a:p>
            <a:r>
              <a:rPr lang="es-MX" sz="2000" dirty="0"/>
              <a:t>Su funcionamiento está basado en el conteo de los valores que le son introducidos.</a:t>
            </a:r>
          </a:p>
          <a:p>
            <a:r>
              <a:rPr lang="es-MX" sz="2000" dirty="0"/>
              <a:t>Este tipo de computadora debe ser programada antes de ser utilizada para algún fin específico.</a:t>
            </a:r>
          </a:p>
          <a:p>
            <a:r>
              <a:rPr lang="es-MX" sz="2000" dirty="0"/>
              <a:t>Son máquinas de propósito general; dado un programa, ellas pueden resolver virtualmente todo tipo de problemas.</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9301" y="915567"/>
            <a:ext cx="4798073" cy="446552"/>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Resultado de imagen para computadora digital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4348" y="3435847"/>
            <a:ext cx="2392114" cy="1694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9629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1573</Words>
  <Application>Microsoft Office PowerPoint</Application>
  <PresentationFormat>Presentación en pantalla (16:9)</PresentationFormat>
  <Paragraphs>177</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Book Antiqua</vt:lpstr>
      <vt:lpstr>Century Gothic</vt:lpstr>
      <vt:lpstr>Wingdings</vt:lpstr>
      <vt:lpstr>Boticario</vt:lpstr>
      <vt:lpstr>Presentación de PowerPoint</vt:lpstr>
      <vt:lpstr>Guión Explicativo</vt:lpstr>
      <vt:lpstr>Objetivo de la Asignatura</vt:lpstr>
      <vt:lpstr>Secuencia Didáctica </vt:lpstr>
      <vt:lpstr>Contenido Temático </vt:lpstr>
      <vt:lpstr>Objetivo de la Unidad I</vt:lpstr>
      <vt:lpstr>concepto de computadora digital</vt:lpstr>
      <vt:lpstr>Presentación de PowerPoint</vt:lpstr>
      <vt:lpstr>Características </vt:lpstr>
      <vt:lpstr>Características </vt:lpstr>
      <vt:lpstr>computadoras Analógicas</vt:lpstr>
      <vt:lpstr>Características </vt:lpstr>
      <vt:lpstr>computadora Híbrida</vt:lpstr>
      <vt:lpstr>Máquinas multinivel actuales.</vt:lpstr>
      <vt:lpstr>Nivel 0: nivel de lógica digital</vt:lpstr>
      <vt:lpstr>Nivel 1: nivel de microprogramación </vt:lpstr>
      <vt:lpstr>Nivel 2: nivel de máquina convencional </vt:lpstr>
      <vt:lpstr>Nivel 3: nivel del sistema operativo </vt:lpstr>
      <vt:lpstr>Nivel 4: nivel del lenguaje ensamblador</vt:lpstr>
      <vt:lpstr>Nivel 5: nivel de lenguajes de alto nivel </vt:lpstr>
      <vt:lpstr>EVOLUCIÓN HISTÓRICA DE LAS MÁQUINAS MULTINIVEL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Organización de las computadoras.</vt:lpstr>
      <vt:lpstr>Conclusiones </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montoya</dc:creator>
  <cp:lastModifiedBy>Adris RR</cp:lastModifiedBy>
  <cp:revision>6</cp:revision>
  <dcterms:created xsi:type="dcterms:W3CDTF">2019-04-08T00:34:30Z</dcterms:created>
  <dcterms:modified xsi:type="dcterms:W3CDTF">2019-09-18T01:17:54Z</dcterms:modified>
</cp:coreProperties>
</file>