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0" r:id="rId2"/>
    <p:sldId id="321" r:id="rId3"/>
    <p:sldId id="322" r:id="rId4"/>
    <p:sldId id="323"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24" r:id="rId34"/>
    <p:sldId id="325"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1" d="100"/>
          <a:sy n="81" d="100"/>
        </p:scale>
        <p:origin x="7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9" name="Rectangle 8"/>
          <p:cNvSpPr/>
          <p:nvPr/>
        </p:nvSpPr>
        <p:spPr>
          <a:xfrm>
            <a:off x="460589" y="2942603"/>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p:cNvSpPr/>
          <p:nvPr/>
        </p:nvSpPr>
        <p:spPr>
          <a:xfrm>
            <a:off x="10096869" y="2944635"/>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p:cNvSpPr/>
          <p:nvPr/>
        </p:nvSpPr>
        <p:spPr>
          <a:xfrm>
            <a:off x="10283619" y="3136659"/>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p:cNvSpPr/>
          <p:nvPr/>
        </p:nvSpPr>
        <p:spPr>
          <a:xfrm>
            <a:off x="593980" y="3055622"/>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3733">
                <a:solidFill>
                  <a:schemeClr val="accent1">
                    <a:lumMod val="50000"/>
                  </a:schemeClr>
                </a:solidFill>
              </a:defRPr>
            </a:lvl1pPr>
          </a:lstStyle>
          <a:p>
            <a:fld id="{FF365D33-C315-4692-A023-4992E7003982}" type="slidenum">
              <a:rPr lang="es-MX" smtClean="0"/>
              <a:t>‹Nº›</a:t>
            </a:fld>
            <a:endParaRPr lang="es-MX"/>
          </a:p>
        </p:txBody>
      </p:sp>
      <p:sp>
        <p:nvSpPr>
          <p:cNvPr id="11" name="Rectangle 10"/>
          <p:cNvSpPr/>
          <p:nvPr/>
        </p:nvSpPr>
        <p:spPr>
          <a:xfrm>
            <a:off x="722429" y="4559278"/>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p:cNvSpPr/>
          <p:nvPr/>
        </p:nvSpPr>
        <p:spPr>
          <a:xfrm>
            <a:off x="718628"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2400" cap="all" spc="400" baseline="0">
                <a:solidFill>
                  <a:srgbClr val="FFFFFF"/>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endParaRPr lang="en-US" dirty="0"/>
          </a:p>
        </p:txBody>
      </p:sp>
      <p:sp>
        <p:nvSpPr>
          <p:cNvPr id="2" name="Title 1"/>
          <p:cNvSpPr>
            <a:spLocks noGrp="1"/>
          </p:cNvSpPr>
          <p:nvPr>
            <p:ph type="ctrTitle"/>
          </p:nvPr>
        </p:nvSpPr>
        <p:spPr>
          <a:xfrm>
            <a:off x="806273" y="3227034"/>
            <a:ext cx="8839200" cy="1219201"/>
          </a:xfrm>
        </p:spPr>
        <p:txBody>
          <a:bodyPr anchor="b" anchorCtr="0">
            <a:noAutofit/>
          </a:bodyPr>
          <a:lstStyle>
            <a:lvl1pPr>
              <a:defRPr sz="5333">
                <a:solidFill>
                  <a:schemeClr val="accent1">
                    <a:lumMod val="50000"/>
                  </a:schemeClr>
                </a:solidFill>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1410444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2481333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148936" y="228600"/>
            <a:ext cx="2479040" cy="6122635"/>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1219170" rtl="0" eaLnBrk="1" latinLnBrk="0" hangingPunct="1"/>
            <a:endParaRPr lang="en-US" sz="2400" kern="1200">
              <a:solidFill>
                <a:schemeClr val="lt1"/>
              </a:solidFill>
              <a:latin typeface="+mn-lt"/>
              <a:ea typeface="+mn-ea"/>
              <a:cs typeface="+mn-cs"/>
            </a:endParaRPr>
          </a:p>
        </p:txBody>
      </p:sp>
      <p:sp>
        <p:nvSpPr>
          <p:cNvPr id="8" name="Rectangle 7"/>
          <p:cNvSpPr/>
          <p:nvPr/>
        </p:nvSpPr>
        <p:spPr>
          <a:xfrm>
            <a:off x="9273635" y="351410"/>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Vertical Title 1"/>
          <p:cNvSpPr>
            <a:spLocks noGrp="1"/>
          </p:cNvSpPr>
          <p:nvPr>
            <p:ph type="title" orient="vert"/>
          </p:nvPr>
        </p:nvSpPr>
        <p:spPr>
          <a:xfrm>
            <a:off x="9398105" y="395428"/>
            <a:ext cx="1980708" cy="578898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381001"/>
            <a:ext cx="8229600" cy="579120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228258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3041089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Date Placeholder 3"/>
          <p:cNvSpPr>
            <a:spLocks noGrp="1"/>
          </p:cNvSpPr>
          <p:nvPr>
            <p:ph type="dt" sz="half" idx="10"/>
          </p:nvPr>
        </p:nvSpPr>
        <p:spPr/>
        <p:txBody>
          <a:bodyPr/>
          <a:lstStyle/>
          <a:p>
            <a:fld id="{D9C5FB53-09BA-4283-B85D-7B1C9DBF6108}" type="datetimeFigureOut">
              <a:rPr lang="es-MX" smtClean="0"/>
              <a:t>17/09/2019</a:t>
            </a:fld>
            <a:endParaRPr lang="es-MX"/>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p:cNvSpPr/>
          <p:nvPr/>
        </p:nvSpPr>
        <p:spPr>
          <a:xfrm>
            <a:off x="756875" y="3048002"/>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F365D33-C315-4692-A023-4992E7003982}" type="slidenum">
              <a:rPr lang="es-MX" smtClean="0"/>
              <a:t>‹Nº›</a:t>
            </a:fld>
            <a:endParaRPr lang="es-MX"/>
          </a:p>
        </p:txBody>
      </p:sp>
      <p:sp>
        <p:nvSpPr>
          <p:cNvPr id="2" name="Title 1"/>
          <p:cNvSpPr>
            <a:spLocks noGrp="1"/>
          </p:cNvSpPr>
          <p:nvPr>
            <p:ph type="title"/>
          </p:nvPr>
        </p:nvSpPr>
        <p:spPr>
          <a:xfrm>
            <a:off x="981941" y="3200401"/>
            <a:ext cx="10261600" cy="1295401"/>
          </a:xfrm>
        </p:spPr>
        <p:txBody>
          <a:bodyPr anchor="b" anchorCtr="0">
            <a:noAutofit/>
          </a:bodyPr>
          <a:lstStyle>
            <a:lvl1pPr algn="ctr" defTabSz="1219170" rtl="0" eaLnBrk="1" latinLnBrk="0" hangingPunct="1">
              <a:spcBef>
                <a:spcPct val="0"/>
              </a:spcBef>
              <a:buNone/>
              <a:defRPr lang="en-US" sz="5333" kern="1200" cap="all" baseline="0" dirty="0">
                <a:solidFill>
                  <a:schemeClr val="accent1">
                    <a:lumMod val="50000"/>
                  </a:schemeClr>
                </a:solidFill>
                <a:latin typeface="+mj-lt"/>
                <a:ea typeface="+mj-ea"/>
                <a:cs typeface="+mj-cs"/>
              </a:defRPr>
            </a:lvl1pPr>
          </a:lstStyle>
          <a:p>
            <a:r>
              <a:rPr lang="es-ES"/>
              <a:t>Haga clic para modificar el estilo de título del patrón</a:t>
            </a:r>
            <a:endParaRPr lang="en-US" dirty="0"/>
          </a:p>
        </p:txBody>
      </p:sp>
      <p:sp>
        <p:nvSpPr>
          <p:cNvPr id="15" name="Rectangle 14"/>
          <p:cNvSpPr/>
          <p:nvPr/>
        </p:nvSpPr>
        <p:spPr>
          <a:xfrm>
            <a:off x="900661" y="4541522"/>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2"/>
          <p:cNvSpPr>
            <a:spLocks noGrp="1"/>
          </p:cNvSpPr>
          <p:nvPr>
            <p:ph type="body" idx="1"/>
          </p:nvPr>
        </p:nvSpPr>
        <p:spPr>
          <a:xfrm>
            <a:off x="981941" y="4607511"/>
            <a:ext cx="10261600" cy="523783"/>
          </a:xfrm>
        </p:spPr>
        <p:txBody>
          <a:bodyPr anchor="ctr">
            <a:normAutofit/>
          </a:bodyPr>
          <a:lstStyle>
            <a:lvl1pPr marL="0" indent="0" algn="ctr">
              <a:buNone/>
              <a:defRPr sz="2667" cap="all" spc="333" baseline="0">
                <a:solidFill>
                  <a:srgbClr val="FFFFFF"/>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el estilo de texto del patrón</a:t>
            </a:r>
          </a:p>
        </p:txBody>
      </p:sp>
      <p:sp>
        <p:nvSpPr>
          <p:cNvPr id="14" name="Rectangle 13"/>
          <p:cNvSpPr/>
          <p:nvPr/>
        </p:nvSpPr>
        <p:spPr>
          <a:xfrm>
            <a:off x="901012"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5656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568171" y="1719071"/>
            <a:ext cx="5384800" cy="4407408"/>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87552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568171" y="1722437"/>
            <a:ext cx="5386917" cy="639763"/>
          </a:xfrm>
        </p:spPr>
        <p:txBody>
          <a:bodyPr anchor="b">
            <a:noAutofit/>
          </a:bodyPr>
          <a:lstStyle>
            <a:lvl1pPr marL="0" indent="0" algn="ctr">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4" name="Content Placeholder 3"/>
          <p:cNvSpPr>
            <a:spLocks noGrp="1"/>
          </p:cNvSpPr>
          <p:nvPr>
            <p:ph sz="half" idx="2"/>
          </p:nvPr>
        </p:nvSpPr>
        <p:spPr>
          <a:xfrm>
            <a:off x="568171" y="2438400"/>
            <a:ext cx="5386917" cy="3687763"/>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93369" y="1722437"/>
            <a:ext cx="5389033" cy="639763"/>
          </a:xfrm>
        </p:spPr>
        <p:txBody>
          <a:bodyPr anchor="b">
            <a:noAutofit/>
          </a:bodyPr>
          <a:lstStyle>
            <a:lvl1pPr marL="0" indent="0" algn="ctr">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6" name="Content Placeholder 5"/>
          <p:cNvSpPr>
            <a:spLocks noGrp="1"/>
          </p:cNvSpPr>
          <p:nvPr>
            <p:ph sz="quarter" idx="4"/>
          </p:nvPr>
        </p:nvSpPr>
        <p:spPr>
          <a:xfrm>
            <a:off x="6193369" y="2438400"/>
            <a:ext cx="5389033" cy="3687763"/>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C5FB53-09BA-4283-B85D-7B1C9DBF6108}" type="datetimeFigureOut">
              <a:rPr lang="es-MX" smtClean="0"/>
              <a:t>17/09/2019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571634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D9C5FB53-09BA-4283-B85D-7B1C9DBF6108}" type="datetimeFigureOut">
              <a:rPr lang="es-MX" smtClean="0"/>
              <a:t>17/09/2019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4026800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Date Placeholder 1"/>
          <p:cNvSpPr>
            <a:spLocks noGrp="1"/>
          </p:cNvSpPr>
          <p:nvPr>
            <p:ph type="dt" sz="half" idx="10"/>
          </p:nvPr>
        </p:nvSpPr>
        <p:spPr/>
        <p:txBody>
          <a:bodyPr/>
          <a:lstStyle/>
          <a:p>
            <a:fld id="{D9C5FB53-09BA-4283-B85D-7B1C9DBF6108}" type="datetimeFigureOut">
              <a:rPr lang="es-MX" smtClean="0"/>
              <a:t>17/09/2019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F365D33-C315-4692-A023-4992E7003982}" type="slidenum">
              <a:rPr lang="es-MX" smtClean="0"/>
              <a:t>‹Nº›</a:t>
            </a:fld>
            <a:endParaRPr lang="es-MX"/>
          </a:p>
        </p:txBody>
      </p:sp>
    </p:spTree>
    <p:extLst>
      <p:ext uri="{BB962C8B-B14F-4D97-AF65-F5344CB8AC3E}">
        <p14:creationId xmlns:p14="http://schemas.microsoft.com/office/powerpoint/2010/main" val="427390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Content Placeholder 2"/>
          <p:cNvSpPr>
            <a:spLocks noGrp="1"/>
          </p:cNvSpPr>
          <p:nvPr>
            <p:ph idx="1"/>
          </p:nvPr>
        </p:nvSpPr>
        <p:spPr>
          <a:xfrm>
            <a:off x="5181600" y="685800"/>
            <a:ext cx="6096000" cy="525780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p:cNvSpPr/>
          <p:nvPr/>
        </p:nvSpPr>
        <p:spPr>
          <a:xfrm>
            <a:off x="902254"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ext Placeholder 3"/>
          <p:cNvSpPr>
            <a:spLocks noGrp="1"/>
          </p:cNvSpPr>
          <p:nvPr>
            <p:ph type="body" sz="half" idx="2"/>
          </p:nvPr>
        </p:nvSpPr>
        <p:spPr>
          <a:xfrm>
            <a:off x="1025334" y="2971800"/>
            <a:ext cx="3064845" cy="1752600"/>
          </a:xfrm>
        </p:spPr>
        <p:txBody>
          <a:bodyPr/>
          <a:lstStyle>
            <a:lvl1pPr marL="0" indent="0">
              <a:spcBef>
                <a:spcPts val="533"/>
              </a:spcBef>
              <a:buNone/>
              <a:defRPr sz="1867">
                <a:solidFill>
                  <a:schemeClr val="accent1">
                    <a:lumMod val="50000"/>
                  </a:schemeClr>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2" name="Title 1"/>
          <p:cNvSpPr>
            <a:spLocks noGrp="1"/>
          </p:cNvSpPr>
          <p:nvPr>
            <p:ph type="title"/>
          </p:nvPr>
        </p:nvSpPr>
        <p:spPr>
          <a:xfrm>
            <a:off x="1025334" y="1734313"/>
            <a:ext cx="3064845" cy="1191620"/>
          </a:xfrm>
        </p:spPr>
        <p:txBody>
          <a:bodyPr anchor="b">
            <a:normAutofit/>
          </a:bodyPr>
          <a:lstStyle>
            <a:lvl1pPr algn="l">
              <a:defRPr sz="2667" b="0">
                <a:solidFill>
                  <a:schemeClr val="accent1">
                    <a:lumMod val="75000"/>
                  </a:schemeClr>
                </a:solidFill>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2941891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Picture Placeholder 2"/>
          <p:cNvSpPr>
            <a:spLocks noGrp="1"/>
          </p:cNvSpPr>
          <p:nvPr>
            <p:ph type="pic" idx="1"/>
          </p:nvPr>
        </p:nvSpPr>
        <p:spPr>
          <a:xfrm>
            <a:off x="914400" y="621438"/>
            <a:ext cx="10363200" cy="4331564"/>
          </a:xfrm>
          <a:solidFill>
            <a:schemeClr val="bg2"/>
          </a:solidFill>
          <a:ln>
            <a:noFill/>
          </a:ln>
          <a:effectLst>
            <a:softEdge rad="12700"/>
          </a:effectLst>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a:t>Haga clic en el icono para agregar una imagen</a:t>
            </a:r>
            <a:endParaRPr lang="en-US" dirty="0"/>
          </a:p>
        </p:txBody>
      </p:sp>
      <p:sp>
        <p:nvSpPr>
          <p:cNvPr id="5" name="Date Placeholder 4"/>
          <p:cNvSpPr>
            <a:spLocks noGrp="1"/>
          </p:cNvSpPr>
          <p:nvPr>
            <p:ph type="dt" sz="half" idx="10"/>
          </p:nvPr>
        </p:nvSpPr>
        <p:spPr/>
        <p:txBody>
          <a:bodyPr/>
          <a:lstStyle/>
          <a:p>
            <a:fld id="{D9C5FB53-09BA-4283-B85D-7B1C9DBF6108}" type="datetimeFigureOut">
              <a:rPr lang="es-MX" smtClean="0"/>
              <a:t>17/09/2019</a:t>
            </a:fld>
            <a:endParaRPr lang="es-MX"/>
          </a:p>
        </p:txBody>
      </p:sp>
      <p:sp>
        <p:nvSpPr>
          <p:cNvPr id="7" name="Slide Number Placeholder 6"/>
          <p:cNvSpPr>
            <a:spLocks noGrp="1"/>
          </p:cNvSpPr>
          <p:nvPr>
            <p:ph type="sldNum" sz="quarter" idx="12"/>
          </p:nvPr>
        </p:nvSpPr>
        <p:spPr/>
        <p:txBody>
          <a:bodyPr/>
          <a:lstStyle/>
          <a:p>
            <a:fld id="{FF365D33-C315-4692-A023-4992E7003982}" type="slidenum">
              <a:rPr lang="es-MX" smtClean="0"/>
              <a:t>‹Nº›</a:t>
            </a:fld>
            <a:endParaRPr lang="es-MX"/>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p:cNvSpPr/>
          <p:nvPr/>
        </p:nvSpPr>
        <p:spPr>
          <a:xfrm>
            <a:off x="1016001" y="5029201"/>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Footer Placeholder 5"/>
          <p:cNvSpPr>
            <a:spLocks noGrp="1"/>
          </p:cNvSpPr>
          <p:nvPr>
            <p:ph type="ftr" sz="quarter" idx="11"/>
          </p:nvPr>
        </p:nvSpPr>
        <p:spPr/>
        <p:txBody>
          <a:bodyPr/>
          <a:lstStyle/>
          <a:p>
            <a:endParaRPr lang="es-MX"/>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ext Placeholder 3"/>
          <p:cNvSpPr>
            <a:spLocks noGrp="1"/>
          </p:cNvSpPr>
          <p:nvPr>
            <p:ph type="body" sz="half" idx="2"/>
          </p:nvPr>
        </p:nvSpPr>
        <p:spPr>
          <a:xfrm>
            <a:off x="1275052" y="5656557"/>
            <a:ext cx="9659648" cy="401715"/>
          </a:xfrm>
        </p:spPr>
        <p:txBody>
          <a:bodyPr anchor="ctr">
            <a:normAutofit/>
          </a:bodyPr>
          <a:lstStyle>
            <a:lvl1pPr marL="0" indent="0" algn="ctr">
              <a:buNone/>
              <a:defRPr sz="2000" cap="all" spc="333" baseline="0">
                <a:solidFill>
                  <a:srgbClr val="FFFFFF"/>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2" name="Title 1"/>
          <p:cNvSpPr>
            <a:spLocks noGrp="1"/>
          </p:cNvSpPr>
          <p:nvPr>
            <p:ph type="title"/>
          </p:nvPr>
        </p:nvSpPr>
        <p:spPr>
          <a:xfrm>
            <a:off x="1219200" y="5105401"/>
            <a:ext cx="9771352" cy="523043"/>
          </a:xfrm>
        </p:spPr>
        <p:txBody>
          <a:bodyPr anchor="ctr" anchorCtr="0"/>
          <a:lstStyle>
            <a:lvl1pPr algn="ctr">
              <a:defRPr sz="2667" b="0">
                <a:solidFill>
                  <a:schemeClr val="accent1">
                    <a:lumMod val="75000"/>
                  </a:schemeClr>
                </a:solidFill>
              </a:defRPr>
            </a:lvl1pPr>
          </a:lstStyle>
          <a:p>
            <a:r>
              <a:rPr lang="es-ES"/>
              <a:t>Haga clic para modificar el estilo de título del patrón</a:t>
            </a:r>
            <a:endParaRPr lang="en-US" dirty="0"/>
          </a:p>
        </p:txBody>
      </p:sp>
    </p:spTree>
    <p:extLst>
      <p:ext uri="{BB962C8B-B14F-4D97-AF65-F5344CB8AC3E}">
        <p14:creationId xmlns:p14="http://schemas.microsoft.com/office/powerpoint/2010/main" val="367935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2"/>
                </a:solidFill>
              </a:defRPr>
            </a:lvl1pPr>
          </a:lstStyle>
          <a:p>
            <a:fld id="{D9C5FB53-09BA-4283-B85D-7B1C9DBF6108}" type="datetimeFigureOut">
              <a:rPr lang="es-MX" smtClean="0"/>
              <a:t>17/09/2019</a:t>
            </a:fld>
            <a:endParaRPr lang="es-MX"/>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2"/>
                </a:solidFill>
              </a:defRPr>
            </a:lvl1pPr>
          </a:lstStyle>
          <a:p>
            <a:endParaRPr lang="es-MX"/>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2"/>
                </a:solidFill>
              </a:defRPr>
            </a:lvl1pPr>
          </a:lstStyle>
          <a:p>
            <a:fld id="{FF365D33-C315-4692-A023-4992E7003982}" type="slidenum">
              <a:rPr lang="es-MX" smtClean="0"/>
              <a:t>‹Nº›</a:t>
            </a:fld>
            <a:endParaRPr lang="es-MX"/>
          </a:p>
        </p:txBody>
      </p:sp>
      <p:sp>
        <p:nvSpPr>
          <p:cNvPr id="9" name="Rectangle 8"/>
          <p:cNvSpPr/>
          <p:nvPr/>
        </p:nvSpPr>
        <p:spPr>
          <a:xfrm>
            <a:off x="365760" y="278167"/>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1219170" rtl="0" eaLnBrk="1" latinLnBrk="0" hangingPunct="1"/>
            <a:endParaRPr lang="en-US" sz="2400" kern="1200">
              <a:solidFill>
                <a:schemeClr val="lt1"/>
              </a:solidFill>
              <a:latin typeface="+mn-lt"/>
              <a:ea typeface="+mn-ea"/>
              <a:cs typeface="+mn-cs"/>
            </a:endParaRPr>
          </a:p>
        </p:txBody>
      </p:sp>
      <p:sp>
        <p:nvSpPr>
          <p:cNvPr id="10" name="Rectangle 9"/>
          <p:cNvSpPr/>
          <p:nvPr/>
        </p:nvSpPr>
        <p:spPr>
          <a:xfrm>
            <a:off x="497151"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Tree>
    <p:extLst>
      <p:ext uri="{BB962C8B-B14F-4D97-AF65-F5344CB8AC3E}">
        <p14:creationId xmlns:p14="http://schemas.microsoft.com/office/powerpoint/2010/main" val="3435122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219170" rtl="0" eaLnBrk="1" latinLnBrk="0" hangingPunct="1">
        <a:spcBef>
          <a:spcPct val="0"/>
        </a:spcBef>
        <a:buNone/>
        <a:defRPr sz="4667" kern="1200" cap="all" baseline="0">
          <a:solidFill>
            <a:schemeClr val="accent1">
              <a:lumMod val="75000"/>
            </a:schemeClr>
          </a:solidFill>
          <a:latin typeface="+mj-lt"/>
          <a:ea typeface="+mj-ea"/>
          <a:cs typeface="+mj-cs"/>
        </a:defRPr>
      </a:lvl1pPr>
    </p:titleStyle>
    <p:bodyStyle>
      <a:lvl1pPr marL="457189" indent="-304792" algn="l" defTabSz="1219170" rtl="0" eaLnBrk="1" latinLnBrk="0" hangingPunct="1">
        <a:spcBef>
          <a:spcPct val="20000"/>
        </a:spcBef>
        <a:buClr>
          <a:schemeClr val="accent1"/>
        </a:buClr>
        <a:buFont typeface="Arial" pitchFamily="34" charset="0"/>
        <a:buChar char="•"/>
        <a:defRPr sz="3200" kern="1200">
          <a:solidFill>
            <a:schemeClr val="tx2"/>
          </a:solidFill>
          <a:latin typeface="+mn-lt"/>
          <a:ea typeface="+mn-ea"/>
          <a:cs typeface="+mn-cs"/>
        </a:defRPr>
      </a:lvl1pPr>
      <a:lvl2pPr marL="853419" indent="-304792" algn="l" defTabSz="1219170" rtl="0" eaLnBrk="1" latinLnBrk="0" hangingPunct="1">
        <a:spcBef>
          <a:spcPct val="20000"/>
        </a:spcBef>
        <a:buClr>
          <a:schemeClr val="accent2"/>
        </a:buClr>
        <a:buFont typeface="Arial" pitchFamily="34" charset="0"/>
        <a:buChar char="•"/>
        <a:defRPr sz="2667" kern="1200">
          <a:solidFill>
            <a:schemeClr val="tx2"/>
          </a:solidFill>
          <a:latin typeface="+mn-lt"/>
          <a:ea typeface="+mn-ea"/>
          <a:cs typeface="+mn-cs"/>
        </a:defRPr>
      </a:lvl2pPr>
      <a:lvl3pPr marL="1219170" indent="-304792" algn="l" defTabSz="1219170" rtl="0" eaLnBrk="1" latinLnBrk="0" hangingPunct="1">
        <a:spcBef>
          <a:spcPct val="20000"/>
        </a:spcBef>
        <a:buClr>
          <a:schemeClr val="accent3"/>
        </a:buClr>
        <a:buFont typeface="Arial" pitchFamily="34" charset="0"/>
        <a:buChar char="•"/>
        <a:defRPr sz="2400" kern="1200">
          <a:solidFill>
            <a:schemeClr val="tx2"/>
          </a:solidFill>
          <a:latin typeface="+mn-lt"/>
          <a:ea typeface="+mn-ea"/>
          <a:cs typeface="+mn-cs"/>
        </a:defRPr>
      </a:lvl3pPr>
      <a:lvl4pPr marL="1706837" indent="-304792" algn="l" defTabSz="1219170" rtl="0" eaLnBrk="1" latinLnBrk="0" hangingPunct="1">
        <a:spcBef>
          <a:spcPct val="20000"/>
        </a:spcBef>
        <a:buClr>
          <a:schemeClr val="accent4"/>
        </a:buClr>
        <a:buFont typeface="Arial" pitchFamily="34" charset="0"/>
        <a:buChar char="•"/>
        <a:defRPr sz="2133" kern="1200">
          <a:solidFill>
            <a:schemeClr val="tx2"/>
          </a:solidFill>
          <a:latin typeface="+mn-lt"/>
          <a:ea typeface="+mn-ea"/>
          <a:cs typeface="+mn-cs"/>
        </a:defRPr>
      </a:lvl4pPr>
      <a:lvl5pPr marL="2072588" indent="-304792" algn="l" defTabSz="1219170" rtl="0" eaLnBrk="1" latinLnBrk="0" hangingPunct="1">
        <a:spcBef>
          <a:spcPct val="20000"/>
        </a:spcBef>
        <a:buClr>
          <a:schemeClr val="accent5"/>
        </a:buClr>
        <a:buFont typeface="Arial" pitchFamily="34" charset="0"/>
        <a:buChar char="•"/>
        <a:defRPr sz="2133" kern="1200" baseline="0">
          <a:solidFill>
            <a:schemeClr val="tx2"/>
          </a:solidFill>
          <a:latin typeface="+mn-lt"/>
          <a:ea typeface="+mn-ea"/>
          <a:cs typeface="+mn-cs"/>
        </a:defRPr>
      </a:lvl5pPr>
      <a:lvl6pPr marL="2316422" indent="-243834" algn="l" defTabSz="1219170" rtl="0" eaLnBrk="1" latinLnBrk="0" hangingPunct="1">
        <a:spcBef>
          <a:spcPct val="20000"/>
        </a:spcBef>
        <a:buClr>
          <a:schemeClr val="accent1"/>
        </a:buClr>
        <a:buFont typeface="Arial" pitchFamily="34" charset="0"/>
        <a:buChar char="•"/>
        <a:defRPr sz="1867" kern="1200">
          <a:solidFill>
            <a:schemeClr val="tx2"/>
          </a:solidFill>
          <a:latin typeface="+mn-lt"/>
          <a:ea typeface="+mn-ea"/>
          <a:cs typeface="+mn-cs"/>
        </a:defRPr>
      </a:lvl6pPr>
      <a:lvl7pPr marL="2682173" indent="-243834" algn="l" defTabSz="1219170" rtl="0" eaLnBrk="1" latinLnBrk="0" hangingPunct="1">
        <a:spcBef>
          <a:spcPct val="20000"/>
        </a:spcBef>
        <a:buClr>
          <a:schemeClr val="accent2"/>
        </a:buClr>
        <a:buFont typeface="Arial" pitchFamily="34" charset="0"/>
        <a:buChar char="•"/>
        <a:defRPr sz="1867" kern="1200">
          <a:solidFill>
            <a:schemeClr val="tx2"/>
          </a:solidFill>
          <a:latin typeface="+mn-lt"/>
          <a:ea typeface="+mn-ea"/>
          <a:cs typeface="+mn-cs"/>
        </a:defRPr>
      </a:lvl7pPr>
      <a:lvl8pPr marL="2926007" indent="-243834" algn="l" defTabSz="1219170" rtl="0" eaLnBrk="1" latinLnBrk="0" hangingPunct="1">
        <a:spcBef>
          <a:spcPct val="20000"/>
        </a:spcBef>
        <a:buClr>
          <a:schemeClr val="accent3"/>
        </a:buClr>
        <a:buFont typeface="Arial" pitchFamily="34" charset="0"/>
        <a:buChar char="•"/>
        <a:defRPr sz="1867" kern="1200">
          <a:solidFill>
            <a:schemeClr val="tx2"/>
          </a:solidFill>
          <a:latin typeface="+mn-lt"/>
          <a:ea typeface="+mn-ea"/>
          <a:cs typeface="+mn-cs"/>
        </a:defRPr>
      </a:lvl8pPr>
      <a:lvl9pPr marL="3169841" indent="-243834" algn="l" defTabSz="1219170" rtl="0" eaLnBrk="1" latinLnBrk="0" hangingPunct="1">
        <a:spcBef>
          <a:spcPct val="20000"/>
        </a:spcBef>
        <a:buClr>
          <a:schemeClr val="accent4"/>
        </a:buClr>
        <a:buFont typeface="Arial" pitchFamily="34" charset="0"/>
        <a:buChar char="•"/>
        <a:defRPr sz="1867" kern="1200">
          <a:solidFill>
            <a:schemeClr val="tx2"/>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289808" y="-7979"/>
            <a:ext cx="11662843" cy="1612776"/>
          </a:xfrm>
          <a:prstGeom prst="rect">
            <a:avLst/>
          </a:prstGeom>
        </p:spPr>
        <p:txBody>
          <a:bodyPr vert="horz" anchor="b">
            <a:normAutofit/>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pPr defTabSz="1219170"/>
            <a:r>
              <a:rPr lang="es-ES" sz="3733" dirty="0">
                <a:solidFill>
                  <a:srgbClr val="564B3C">
                    <a:lumMod val="50000"/>
                  </a:srgbClr>
                </a:solidFill>
                <a:latin typeface="Book Antiqua"/>
              </a:rPr>
              <a:t>Universidad autónoma del </a:t>
            </a:r>
          </a:p>
          <a:p>
            <a:pPr defTabSz="1219170"/>
            <a:r>
              <a:rPr lang="es-ES" sz="3733" dirty="0">
                <a:solidFill>
                  <a:srgbClr val="564B3C">
                    <a:lumMod val="50000"/>
                  </a:srgbClr>
                </a:solidFill>
                <a:latin typeface="Book Antiqua"/>
              </a:rPr>
              <a:t>estado de México </a:t>
            </a:r>
          </a:p>
        </p:txBody>
      </p:sp>
      <p:sp>
        <p:nvSpPr>
          <p:cNvPr id="5" name="2 Subtítulo"/>
          <p:cNvSpPr txBox="1">
            <a:spLocks/>
          </p:cNvSpPr>
          <p:nvPr/>
        </p:nvSpPr>
        <p:spPr>
          <a:xfrm>
            <a:off x="488580" y="5641663"/>
            <a:ext cx="11662843" cy="685800"/>
          </a:xfrm>
          <a:prstGeom prst="rect">
            <a:avLst/>
          </a:prstGeom>
        </p:spPr>
        <p:txBody>
          <a:bodyPr vert="horz" lIns="121920" tIns="60960" rIns="121920" bIns="6096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pPr defTabSz="1219170">
              <a:buClr>
                <a:srgbClr val="564B3C"/>
              </a:buClr>
            </a:pPr>
            <a:r>
              <a:rPr lang="es-ES" sz="3200" b="1" i="1" spc="107" dirty="0">
                <a:solidFill>
                  <a:srgbClr val="663300"/>
                </a:solidFill>
                <a:latin typeface="Century Gothic"/>
              </a:rPr>
              <a:t>AUTORA: </a:t>
            </a:r>
            <a:r>
              <a:rPr lang="es-ES" sz="3200" b="1" i="1" spc="107" dirty="0" smtClean="0">
                <a:solidFill>
                  <a:srgbClr val="663300"/>
                </a:solidFill>
                <a:latin typeface="Century Gothic"/>
              </a:rPr>
              <a:t>DRA. ADRIANA </a:t>
            </a:r>
            <a:r>
              <a:rPr lang="es-ES" sz="3200" b="1" i="1" spc="107" dirty="0">
                <a:solidFill>
                  <a:srgbClr val="663300"/>
                </a:solidFill>
                <a:latin typeface="Century Gothic"/>
              </a:rPr>
              <a:t>MERCEDES RUIZ REYNOSO</a:t>
            </a:r>
          </a:p>
        </p:txBody>
      </p:sp>
      <p:sp>
        <p:nvSpPr>
          <p:cNvPr id="6" name="1 Título"/>
          <p:cNvSpPr txBox="1">
            <a:spLocks/>
          </p:cNvSpPr>
          <p:nvPr/>
        </p:nvSpPr>
        <p:spPr>
          <a:xfrm>
            <a:off x="547321" y="3717032"/>
            <a:ext cx="9188896" cy="1512168"/>
          </a:xfrm>
          <a:prstGeom prst="rect">
            <a:avLst/>
          </a:prstGeom>
        </p:spPr>
        <p:txBody>
          <a:bodyPr vert="horz" anchor="b">
            <a:noAutofit/>
          </a:bodyPr>
          <a:lstStyle/>
          <a:p>
            <a:pPr algn="ctr" defTabSz="1219170">
              <a:spcBef>
                <a:spcPct val="0"/>
              </a:spcBef>
              <a:defRPr/>
            </a:pPr>
            <a:endParaRPr lang="es-ES" sz="3200" b="1" cap="all" dirty="0">
              <a:solidFill>
                <a:srgbClr val="564B3C">
                  <a:lumMod val="50000"/>
                </a:srgbClr>
              </a:solidFill>
              <a:latin typeface="Book Antiqua"/>
            </a:endParaRPr>
          </a:p>
          <a:p>
            <a:pPr algn="ctr" defTabSz="1219170">
              <a:spcBef>
                <a:spcPct val="0"/>
              </a:spcBef>
              <a:defRPr/>
            </a:pPr>
            <a:r>
              <a:rPr lang="es-ES" sz="3200" b="1" cap="all" dirty="0">
                <a:solidFill>
                  <a:srgbClr val="564B3C">
                    <a:lumMod val="50000"/>
                  </a:srgbClr>
                </a:solidFill>
                <a:latin typeface="Book Antiqua"/>
              </a:rPr>
              <a:t>Introducción al software de base</a:t>
            </a:r>
          </a:p>
          <a:p>
            <a:pPr algn="ctr" defTabSz="1219170">
              <a:spcBef>
                <a:spcPct val="0"/>
              </a:spcBef>
              <a:defRPr/>
            </a:pPr>
            <a:r>
              <a:rPr lang="es-ES" sz="3200" b="1" cap="all" dirty="0">
                <a:solidFill>
                  <a:srgbClr val="564B3C">
                    <a:lumMod val="50000"/>
                  </a:srgbClr>
                </a:solidFill>
                <a:latin typeface="Book Antiqua"/>
              </a:rPr>
              <a:t>Fecha:  2019a</a:t>
            </a:r>
          </a:p>
          <a:p>
            <a:pPr algn="ctr" defTabSz="1219170">
              <a:spcBef>
                <a:spcPct val="0"/>
              </a:spcBef>
              <a:defRPr/>
            </a:pPr>
            <a:r>
              <a:rPr lang="es-ES" sz="3200" b="1" cap="all" dirty="0">
                <a:solidFill>
                  <a:srgbClr val="564B3C">
                    <a:lumMod val="50000"/>
                  </a:srgbClr>
                </a:solidFill>
                <a:latin typeface="Book Antiqua"/>
              </a:rPr>
              <a:t>GRUPO: </a:t>
            </a:r>
            <a:r>
              <a:rPr lang="es-ES" sz="3200" b="1" cap="all" dirty="0" smtClean="0">
                <a:solidFill>
                  <a:srgbClr val="564B3C">
                    <a:lumMod val="50000"/>
                  </a:srgbClr>
                </a:solidFill>
                <a:latin typeface="Book Antiqua"/>
              </a:rPr>
              <a:t>46</a:t>
            </a:r>
            <a:endParaRPr lang="es-ES" sz="3200" b="1" cap="all" dirty="0">
              <a:solidFill>
                <a:srgbClr val="564B3C">
                  <a:lumMod val="50000"/>
                </a:srgbClr>
              </a:solidFill>
              <a:latin typeface="Book Antiqua"/>
            </a:endParaRPr>
          </a:p>
        </p:txBody>
      </p:sp>
      <p:pic>
        <p:nvPicPr>
          <p:cNvPr id="7" name="Imagen 1" descr="http://www.asisucede.com.mx/wp-content/uploads/2009/07/300px-uaemex.jpg"/>
          <p:cNvPicPr>
            <a:picLocks noChangeAspect="1" noChangeArrowheads="1"/>
          </p:cNvPicPr>
          <p:nvPr/>
        </p:nvPicPr>
        <p:blipFill>
          <a:blip r:embed="rId2" cstate="print"/>
          <a:srcRect/>
          <a:stretch>
            <a:fillRect/>
          </a:stretch>
        </p:blipFill>
        <p:spPr bwMode="auto">
          <a:xfrm>
            <a:off x="306514" y="363149"/>
            <a:ext cx="1341151" cy="1210896"/>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1583499" y="1216157"/>
            <a:ext cx="8964488" cy="964704"/>
          </a:xfrm>
          <a:prstGeom prst="rect">
            <a:avLst/>
          </a:prstGeom>
        </p:spPr>
        <p:txBody>
          <a:bodyPr vert="horz" anchor="b">
            <a:normAutofit/>
          </a:bodyPr>
          <a:lstStyle/>
          <a:p>
            <a:pPr algn="ctr" defTabSz="1219170">
              <a:spcBef>
                <a:spcPct val="0"/>
              </a:spcBef>
              <a:defRPr/>
            </a:pPr>
            <a:r>
              <a:rPr lang="es-ES" sz="2667" cap="all" dirty="0">
                <a:solidFill>
                  <a:srgbClr val="564B3C">
                    <a:lumMod val="50000"/>
                  </a:srgbClr>
                </a:solidFill>
                <a:latin typeface="Book Antiqua"/>
              </a:rPr>
              <a:t>Centro universitario uaem Ecatepec</a:t>
            </a:r>
          </a:p>
        </p:txBody>
      </p:sp>
      <p:sp>
        <p:nvSpPr>
          <p:cNvPr id="9" name="1 Título"/>
          <p:cNvSpPr txBox="1">
            <a:spLocks/>
          </p:cNvSpPr>
          <p:nvPr/>
        </p:nvSpPr>
        <p:spPr>
          <a:xfrm>
            <a:off x="1679509" y="1796819"/>
            <a:ext cx="8964488" cy="964704"/>
          </a:xfrm>
          <a:prstGeom prst="rect">
            <a:avLst/>
          </a:prstGeom>
        </p:spPr>
        <p:txBody>
          <a:bodyPr vert="horz" anchor="b">
            <a:normAutofit/>
          </a:bodyPr>
          <a:lstStyle/>
          <a:p>
            <a:pPr algn="ctr" defTabSz="1219170">
              <a:spcBef>
                <a:spcPct val="0"/>
              </a:spcBef>
              <a:defRPr/>
            </a:pPr>
            <a:r>
              <a:rPr lang="es-ES" sz="2667" cap="all" dirty="0">
                <a:solidFill>
                  <a:srgbClr val="564B3C">
                    <a:lumMod val="50000"/>
                  </a:srgbClr>
                </a:solidFill>
                <a:latin typeface="Book Antiqua"/>
              </a:rPr>
              <a:t>Informática administrativa </a:t>
            </a:r>
          </a:p>
        </p:txBody>
      </p:sp>
      <p:sp>
        <p:nvSpPr>
          <p:cNvPr id="10" name="1 Título"/>
          <p:cNvSpPr txBox="1">
            <a:spLocks/>
          </p:cNvSpPr>
          <p:nvPr/>
        </p:nvSpPr>
        <p:spPr>
          <a:xfrm>
            <a:off x="1103445" y="3009608"/>
            <a:ext cx="8964488" cy="676672"/>
          </a:xfrm>
          <a:prstGeom prst="rect">
            <a:avLst/>
          </a:prstGeom>
        </p:spPr>
        <p:txBody>
          <a:bodyPr vert="horz" anchor="b">
            <a:normAutofit/>
          </a:bodyPr>
          <a:lstStyle/>
          <a:p>
            <a:pPr algn="ctr" defTabSz="1219170">
              <a:spcBef>
                <a:spcPct val="0"/>
              </a:spcBef>
              <a:defRPr/>
            </a:pPr>
            <a:r>
              <a:rPr lang="es-ES" sz="3200" b="1" cap="all" dirty="0">
                <a:solidFill>
                  <a:srgbClr val="564B3C">
                    <a:lumMod val="50000"/>
                  </a:srgbClr>
                </a:solidFill>
                <a:latin typeface="Book Antiqua"/>
              </a:rPr>
              <a:t>UNIDAD DE APRENDIZAJE: </a:t>
            </a:r>
          </a:p>
        </p:txBody>
      </p:sp>
    </p:spTree>
    <p:extLst>
      <p:ext uri="{BB962C8B-B14F-4D97-AF65-F5344CB8AC3E}">
        <p14:creationId xmlns:p14="http://schemas.microsoft.com/office/powerpoint/2010/main" val="1923209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7381" y="740701"/>
            <a:ext cx="10972800" cy="4373563"/>
          </a:xfrm>
        </p:spPr>
        <p:txBody>
          <a:bodyPr>
            <a:normAutofit fontScale="92500" lnSpcReduction="10000"/>
          </a:bodyPr>
          <a:lstStyle/>
          <a:p>
            <a:pPr marL="152396" indent="0" algn="ctr">
              <a:buNone/>
            </a:pPr>
            <a:r>
              <a:rPr lang="es-ES" b="1" dirty="0"/>
              <a:t>Sistema de numeración octal</a:t>
            </a:r>
          </a:p>
          <a:p>
            <a:pPr marL="152396" indent="0">
              <a:buNone/>
            </a:pPr>
            <a:endParaRPr lang="es-ES" dirty="0"/>
          </a:p>
          <a:p>
            <a:r>
              <a:rPr lang="es-ES" dirty="0"/>
              <a:t>Por ejemplo, el número octal </a:t>
            </a:r>
            <a:r>
              <a:rPr lang="es-ES" b="1" dirty="0"/>
              <a:t>273</a:t>
            </a:r>
            <a:r>
              <a:rPr lang="es-ES" b="1" baseline="-25000" dirty="0"/>
              <a:t>8</a:t>
            </a:r>
            <a:r>
              <a:rPr lang="es-ES" dirty="0"/>
              <a:t> tiene un valor que se calcula así:</a:t>
            </a:r>
            <a:br>
              <a:rPr lang="es-ES" dirty="0"/>
            </a:br>
            <a:r>
              <a:rPr lang="es-ES" dirty="0"/>
              <a:t/>
            </a:r>
            <a:br>
              <a:rPr lang="es-ES" dirty="0"/>
            </a:br>
            <a:endParaRPr lang="es-ES" dirty="0"/>
          </a:p>
          <a:p>
            <a:pPr marL="152396" indent="0" algn="ctr">
              <a:buNone/>
            </a:pPr>
            <a:r>
              <a:rPr lang="es-ES" b="1" dirty="0"/>
              <a:t>2*8</a:t>
            </a:r>
            <a:r>
              <a:rPr lang="es-ES" b="1" baseline="30000" dirty="0"/>
              <a:t>3</a:t>
            </a:r>
            <a:r>
              <a:rPr lang="es-ES" b="1" dirty="0"/>
              <a:t> + 7*8</a:t>
            </a:r>
            <a:r>
              <a:rPr lang="es-ES" b="1" baseline="30000" dirty="0"/>
              <a:t>2</a:t>
            </a:r>
            <a:r>
              <a:rPr lang="es-ES" b="1" dirty="0"/>
              <a:t> + 3*8</a:t>
            </a:r>
            <a:r>
              <a:rPr lang="es-ES" b="1" baseline="30000" dirty="0"/>
              <a:t>1</a:t>
            </a:r>
            <a:r>
              <a:rPr lang="es-ES" b="1" dirty="0"/>
              <a:t> = 2*512 + 7*64 + 3*8 = 1496</a:t>
            </a:r>
            <a:r>
              <a:rPr lang="es-ES" b="1" baseline="-25000" dirty="0"/>
              <a:t>10</a:t>
            </a:r>
            <a:endParaRPr lang="es-ES" dirty="0"/>
          </a:p>
          <a:p>
            <a:pPr marL="152396" indent="0" algn="ctr">
              <a:buNone/>
            </a:pPr>
            <a:r>
              <a:rPr lang="es-ES" b="1" dirty="0"/>
              <a:t/>
            </a:r>
            <a:br>
              <a:rPr lang="es-ES" b="1" dirty="0"/>
            </a:br>
            <a:r>
              <a:rPr lang="es-ES" b="1" dirty="0"/>
              <a:t>273</a:t>
            </a:r>
            <a:r>
              <a:rPr lang="es-ES" b="1" baseline="-25000" dirty="0"/>
              <a:t>8</a:t>
            </a:r>
            <a:r>
              <a:rPr lang="es-ES" dirty="0"/>
              <a:t> = </a:t>
            </a:r>
            <a:r>
              <a:rPr lang="es-ES" b="1" dirty="0"/>
              <a:t>1496</a:t>
            </a:r>
            <a:r>
              <a:rPr lang="es-ES" b="1" baseline="-25000" dirty="0"/>
              <a:t>10</a:t>
            </a:r>
            <a:endParaRPr lang="es-ES" dirty="0"/>
          </a:p>
          <a:p>
            <a:endParaRPr lang="es-MX" dirty="0"/>
          </a:p>
        </p:txBody>
      </p:sp>
    </p:spTree>
    <p:extLst>
      <p:ext uri="{BB962C8B-B14F-4D97-AF65-F5344CB8AC3E}">
        <p14:creationId xmlns:p14="http://schemas.microsoft.com/office/powerpoint/2010/main" val="2186605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635826"/>
            <a:ext cx="10972800" cy="5865516"/>
          </a:xfrm>
        </p:spPr>
        <p:txBody>
          <a:bodyPr>
            <a:normAutofit/>
          </a:bodyPr>
          <a:lstStyle/>
          <a:p>
            <a:pPr marL="152396" indent="0" algn="ctr">
              <a:buNone/>
            </a:pPr>
            <a:r>
              <a:rPr lang="es-MX" b="1" dirty="0"/>
              <a:t>Sistema de numeración hexadecimal</a:t>
            </a:r>
          </a:p>
          <a:p>
            <a:pPr marL="152396" indent="0" algn="ctr">
              <a:buNone/>
            </a:pPr>
            <a:endParaRPr lang="es-MX" b="1" dirty="0"/>
          </a:p>
          <a:p>
            <a:pPr marL="152396" indent="0">
              <a:buNone/>
            </a:pPr>
            <a:r>
              <a:rPr lang="es-MX" sz="2933" dirty="0"/>
              <a:t>En el sistema </a:t>
            </a:r>
            <a:r>
              <a:rPr lang="es-MX" sz="2933" b="1" dirty="0"/>
              <a:t>hexadecimal</a:t>
            </a:r>
            <a:r>
              <a:rPr lang="es-MX" sz="2933" dirty="0"/>
              <a:t> los números se representan con dieciséis símbolos: 0, 1, 2, 3, 4, 5, 6, 7, 8, 9, A, B, C, D, E y F. Se utilizan los caracteres A, B, C, D, E y F representando las cantidades decima­les 10, 11, 12, 13, 14 y 15 respectivamente, porque no hay dígitos mayores que 9 en el sistema decimal. El valor de cada uno de estos símbolos depende, como es lógico, de su posición, que se calcula mediante potencias de base 16.</a:t>
            </a:r>
            <a:r>
              <a:rPr lang="es-MX" dirty="0"/>
              <a:t/>
            </a:r>
            <a:br>
              <a:rPr lang="es-MX" dirty="0"/>
            </a:br>
            <a:endParaRPr lang="es-MX" dirty="0"/>
          </a:p>
        </p:txBody>
      </p:sp>
    </p:spTree>
    <p:extLst>
      <p:ext uri="{BB962C8B-B14F-4D97-AF65-F5344CB8AC3E}">
        <p14:creationId xmlns:p14="http://schemas.microsoft.com/office/powerpoint/2010/main" val="3546219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495597"/>
            <a:ext cx="10972800" cy="4373563"/>
          </a:xfrm>
        </p:spPr>
        <p:txBody>
          <a:bodyPr>
            <a:normAutofit fontScale="70000" lnSpcReduction="20000"/>
          </a:bodyPr>
          <a:lstStyle/>
          <a:p>
            <a:endParaRPr lang="es-MX" dirty="0"/>
          </a:p>
          <a:p>
            <a:pPr marL="152396" indent="0" algn="ctr">
              <a:buNone/>
            </a:pPr>
            <a:r>
              <a:rPr lang="es-MX" b="1" dirty="0"/>
              <a:t>Sistema de numeración hexadecimal</a:t>
            </a:r>
          </a:p>
          <a:p>
            <a:pPr marL="152396" indent="0" algn="ctr">
              <a:buNone/>
            </a:pPr>
            <a:endParaRPr lang="es-MX" b="1" dirty="0"/>
          </a:p>
          <a:p>
            <a:pPr marL="152396" indent="0">
              <a:buNone/>
            </a:pPr>
            <a:endParaRPr lang="es-MX" dirty="0"/>
          </a:p>
          <a:p>
            <a:pPr marL="152396" indent="0">
              <a:buNone/>
            </a:pPr>
            <a:r>
              <a:rPr lang="es-MX" dirty="0"/>
              <a:t>Calculemos, a modo de ejemplo, el valor del número hexadecimal </a:t>
            </a:r>
            <a:r>
              <a:rPr lang="es-MX" b="1" dirty="0"/>
              <a:t>1A3F</a:t>
            </a:r>
            <a:r>
              <a:rPr lang="es-MX" b="1" baseline="-25000" dirty="0"/>
              <a:t>16</a:t>
            </a:r>
            <a:r>
              <a:rPr lang="es-MX" dirty="0"/>
              <a:t>:</a:t>
            </a:r>
          </a:p>
          <a:p>
            <a:pPr marL="152396" indent="0">
              <a:buNone/>
            </a:pPr>
            <a:r>
              <a:rPr lang="es-MX" dirty="0"/>
              <a:t/>
            </a:r>
            <a:br>
              <a:rPr lang="es-MX" dirty="0"/>
            </a:br>
            <a:endParaRPr lang="es-MX" dirty="0"/>
          </a:p>
          <a:p>
            <a:pPr marL="152396" indent="0" algn="ctr">
              <a:buNone/>
            </a:pPr>
            <a:r>
              <a:rPr lang="es-MX" b="1" dirty="0"/>
              <a:t>1A3F</a:t>
            </a:r>
            <a:r>
              <a:rPr lang="es-MX" b="1" baseline="-25000" dirty="0"/>
              <a:t>16</a:t>
            </a:r>
            <a:r>
              <a:rPr lang="es-MX" b="1" dirty="0"/>
              <a:t> = 1*16</a:t>
            </a:r>
            <a:r>
              <a:rPr lang="es-MX" b="1" baseline="30000" dirty="0"/>
              <a:t>3</a:t>
            </a:r>
            <a:r>
              <a:rPr lang="es-MX" b="1" dirty="0"/>
              <a:t> + A*16</a:t>
            </a:r>
            <a:r>
              <a:rPr lang="es-MX" b="1" baseline="30000" dirty="0"/>
              <a:t>2</a:t>
            </a:r>
            <a:r>
              <a:rPr lang="es-MX" b="1" dirty="0"/>
              <a:t> + 3*16</a:t>
            </a:r>
            <a:r>
              <a:rPr lang="es-MX" b="1" baseline="30000" dirty="0"/>
              <a:t>1</a:t>
            </a:r>
            <a:r>
              <a:rPr lang="es-MX" b="1" dirty="0"/>
              <a:t> + F*16</a:t>
            </a:r>
            <a:r>
              <a:rPr lang="es-MX" b="1" baseline="30000" dirty="0"/>
              <a:t>0</a:t>
            </a:r>
            <a:endParaRPr lang="es-MX" dirty="0"/>
          </a:p>
          <a:p>
            <a:pPr marL="152396" indent="0" algn="ctr">
              <a:buNone/>
            </a:pPr>
            <a:r>
              <a:rPr lang="es-MX" dirty="0"/>
              <a:t> </a:t>
            </a:r>
            <a:r>
              <a:rPr lang="es-MX" b="1" dirty="0"/>
              <a:t/>
            </a:r>
            <a:br>
              <a:rPr lang="es-MX" b="1" dirty="0"/>
            </a:br>
            <a:r>
              <a:rPr lang="es-MX" b="1" dirty="0"/>
              <a:t>1*4096 + 10*256 + 3*16 + 15*1 = 6719</a:t>
            </a:r>
            <a:endParaRPr lang="es-MX" dirty="0"/>
          </a:p>
          <a:p>
            <a:pPr marL="152396" indent="0" algn="ctr">
              <a:buNone/>
            </a:pPr>
            <a:r>
              <a:rPr lang="es-MX" b="1" dirty="0"/>
              <a:t/>
            </a:r>
            <a:br>
              <a:rPr lang="es-MX" b="1" dirty="0"/>
            </a:br>
            <a:r>
              <a:rPr lang="es-MX" b="1" dirty="0"/>
              <a:t>1A3F</a:t>
            </a:r>
            <a:r>
              <a:rPr lang="es-MX" b="1" baseline="-25000" dirty="0"/>
              <a:t>16</a:t>
            </a:r>
            <a:r>
              <a:rPr lang="es-MX" b="1" dirty="0"/>
              <a:t> = 6719</a:t>
            </a:r>
            <a:r>
              <a:rPr lang="es-MX" b="1" baseline="-25000" dirty="0"/>
              <a:t>10</a:t>
            </a:r>
            <a:endParaRPr lang="es-MX" dirty="0"/>
          </a:p>
          <a:p>
            <a:endParaRPr lang="es-MX" dirty="0"/>
          </a:p>
        </p:txBody>
      </p:sp>
    </p:spTree>
    <p:extLst>
      <p:ext uri="{BB962C8B-B14F-4D97-AF65-F5344CB8AC3E}">
        <p14:creationId xmlns:p14="http://schemas.microsoft.com/office/powerpoint/2010/main" val="4005384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Compuertas y álgebra </a:t>
            </a:r>
            <a:r>
              <a:rPr lang="es-MX" dirty="0" err="1"/>
              <a:t>boolenana</a:t>
            </a:r>
            <a:r>
              <a:rPr lang="es-MX" dirty="0"/>
              <a:t>.</a:t>
            </a:r>
          </a:p>
        </p:txBody>
      </p:sp>
      <p:sp>
        <p:nvSpPr>
          <p:cNvPr id="3" name="2 Marcador de contenido"/>
          <p:cNvSpPr>
            <a:spLocks noGrp="1"/>
          </p:cNvSpPr>
          <p:nvPr>
            <p:ph idx="1"/>
          </p:nvPr>
        </p:nvSpPr>
        <p:spPr>
          <a:xfrm>
            <a:off x="1199456" y="2079721"/>
            <a:ext cx="5390389" cy="4748740"/>
          </a:xfrm>
        </p:spPr>
        <p:txBody>
          <a:bodyPr>
            <a:normAutofit/>
          </a:bodyPr>
          <a:lstStyle/>
          <a:p>
            <a:r>
              <a:rPr lang="es-MX" sz="1867" dirty="0">
                <a:solidFill>
                  <a:schemeClr val="tx1"/>
                </a:solidFill>
              </a:rPr>
              <a:t>Desarrolló un sistema algebraico para formalizar la lógica proposicional. El libro se llama Análisis matemático de la lógica. Algebra de Boole El sistema consiste en un cálculo para resolver problemas de lógica </a:t>
            </a:r>
            <a:r>
              <a:rPr lang="es-MX" sz="1867" dirty="0"/>
              <a:t>proposicional (dos valores posibles [0, 1] y tres operaciones: </a:t>
            </a:r>
          </a:p>
          <a:p>
            <a:r>
              <a:rPr lang="es-MX" sz="1867" dirty="0"/>
              <a:t>AND (y) </a:t>
            </a:r>
          </a:p>
          <a:p>
            <a:r>
              <a:rPr lang="es-MX" sz="1867" dirty="0"/>
              <a:t>OR (o) </a:t>
            </a:r>
          </a:p>
          <a:p>
            <a:r>
              <a:rPr lang="es-MX" sz="1867" dirty="0"/>
              <a:t>NOT (no) ) </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539" t="25500" r="70435" b="47198"/>
          <a:stretch/>
        </p:blipFill>
        <p:spPr bwMode="auto">
          <a:xfrm>
            <a:off x="8016214" y="1700808"/>
            <a:ext cx="3072341" cy="4276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7559103" y="5977780"/>
            <a:ext cx="3913251" cy="461665"/>
          </a:xfrm>
          <a:prstGeom prst="rect">
            <a:avLst/>
          </a:prstGeom>
        </p:spPr>
        <p:txBody>
          <a:bodyPr wrap="none">
            <a:spAutoFit/>
          </a:bodyPr>
          <a:lstStyle/>
          <a:p>
            <a:pPr defTabSz="1219170"/>
            <a:r>
              <a:rPr lang="es-MX" sz="2400" dirty="0">
                <a:solidFill>
                  <a:prstClr val="black"/>
                </a:solidFill>
                <a:latin typeface="Century Gothic"/>
              </a:rPr>
              <a:t>George Boole 1815-1864 </a:t>
            </a:r>
          </a:p>
        </p:txBody>
      </p:sp>
    </p:spTree>
    <p:extLst>
      <p:ext uri="{BB962C8B-B14F-4D97-AF65-F5344CB8AC3E}">
        <p14:creationId xmlns:p14="http://schemas.microsoft.com/office/powerpoint/2010/main" val="2882377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1371" y="644691"/>
            <a:ext cx="11425269" cy="4373563"/>
          </a:xfrm>
        </p:spPr>
        <p:txBody>
          <a:bodyPr/>
          <a:lstStyle/>
          <a:p>
            <a:pPr marL="152396" indent="0" algn="ctr">
              <a:buNone/>
            </a:pPr>
            <a:r>
              <a:rPr lang="es-MX" dirty="0"/>
              <a:t>Algebra de Boole</a:t>
            </a:r>
          </a:p>
          <a:p>
            <a:endParaRPr lang="es-MX" dirty="0"/>
          </a:p>
          <a:p>
            <a:r>
              <a:rPr lang="es-MX" sz="3733" dirty="0">
                <a:solidFill>
                  <a:schemeClr val="tx1"/>
                </a:solidFill>
              </a:rPr>
              <a:t>Las </a:t>
            </a:r>
            <a:r>
              <a:rPr lang="es-MX" sz="3733" dirty="0">
                <a:solidFill>
                  <a:schemeClr val="tx1">
                    <a:lumMod val="95000"/>
                    <a:lumOff val="5000"/>
                  </a:schemeClr>
                </a:solidFill>
              </a:rPr>
              <a:t>variables</a:t>
            </a:r>
            <a:r>
              <a:rPr lang="es-MX" sz="3733" dirty="0">
                <a:solidFill>
                  <a:schemeClr val="tx1"/>
                </a:solidFill>
              </a:rPr>
              <a:t> Booleanas sólo toman los valores binarios: </a:t>
            </a:r>
          </a:p>
          <a:p>
            <a:pPr marL="914377" lvl="2" indent="0">
              <a:buNone/>
            </a:pPr>
            <a:r>
              <a:rPr lang="es-MX" sz="2667" dirty="0">
                <a:solidFill>
                  <a:schemeClr val="tx1"/>
                </a:solidFill>
              </a:rPr>
              <a:t>1 </a:t>
            </a:r>
            <a:r>
              <a:rPr lang="es-MX" sz="2667" dirty="0" err="1">
                <a:solidFill>
                  <a:schemeClr val="tx1"/>
                </a:solidFill>
              </a:rPr>
              <a:t>ó</a:t>
            </a:r>
            <a:r>
              <a:rPr lang="es-MX" sz="2667" dirty="0">
                <a:solidFill>
                  <a:schemeClr val="tx1"/>
                </a:solidFill>
              </a:rPr>
              <a:t> 0. Una variable Booleana representa un el </a:t>
            </a:r>
            <a:r>
              <a:rPr lang="es-MX" sz="2667" dirty="0" err="1">
                <a:solidFill>
                  <a:schemeClr val="tx1"/>
                </a:solidFill>
              </a:rPr>
              <a:t>balor</a:t>
            </a:r>
            <a:r>
              <a:rPr lang="es-MX" sz="2667" dirty="0">
                <a:solidFill>
                  <a:schemeClr val="tx1"/>
                </a:solidFill>
              </a:rPr>
              <a:t> que puede tomar un bit, que como vimos quiere decir: </a:t>
            </a:r>
          </a:p>
          <a:p>
            <a:pPr marL="914377" lvl="2" indent="0" algn="ctr">
              <a:buNone/>
            </a:pPr>
            <a:r>
              <a:rPr lang="es-MX" sz="2667" b="1" u="sng" dirty="0" err="1">
                <a:solidFill>
                  <a:schemeClr val="tx1"/>
                </a:solidFill>
              </a:rPr>
              <a:t>Binary</a:t>
            </a:r>
            <a:r>
              <a:rPr lang="es-MX" sz="2667" b="1" u="sng" dirty="0">
                <a:solidFill>
                  <a:schemeClr val="tx1"/>
                </a:solidFill>
              </a:rPr>
              <a:t> </a:t>
            </a:r>
            <a:r>
              <a:rPr lang="es-MX" sz="2667" b="1" u="sng" dirty="0" err="1">
                <a:solidFill>
                  <a:schemeClr val="tx1"/>
                </a:solidFill>
              </a:rPr>
              <a:t>digIT</a:t>
            </a:r>
            <a:r>
              <a:rPr lang="es-MX" sz="2667" b="1" u="sng" dirty="0">
                <a:solidFill>
                  <a:schemeClr val="tx1"/>
                </a:solidFill>
              </a:rPr>
              <a:t> Algebra de Boole</a:t>
            </a:r>
          </a:p>
          <a:p>
            <a:pPr marL="914377" lvl="2" indent="0" algn="ctr">
              <a:buNone/>
            </a:pPr>
            <a:endParaRPr lang="es-MX" sz="2133" b="1" u="sng" dirty="0">
              <a:solidFill>
                <a:schemeClr val="tx1"/>
              </a:solidFill>
            </a:endParaRPr>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9884" y="4581128"/>
            <a:ext cx="2439425" cy="2090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3582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644691"/>
            <a:ext cx="10972800" cy="4373563"/>
          </a:xfrm>
        </p:spPr>
        <p:txBody>
          <a:bodyPr>
            <a:normAutofit/>
          </a:bodyPr>
          <a:lstStyle/>
          <a:p>
            <a:pPr marL="152396" indent="0" algn="ctr">
              <a:buNone/>
            </a:pPr>
            <a:r>
              <a:rPr lang="es-MX" sz="2400" dirty="0"/>
              <a:t>Algebra de Boole</a:t>
            </a:r>
          </a:p>
          <a:p>
            <a:pPr marL="152396" indent="0">
              <a:buNone/>
            </a:pPr>
            <a:endParaRPr lang="es-MX" sz="2400" dirty="0"/>
          </a:p>
          <a:p>
            <a:pPr marL="152396" indent="0">
              <a:buNone/>
            </a:pPr>
            <a:endParaRPr lang="es-MX" sz="1600" dirty="0"/>
          </a:p>
          <a:p>
            <a:r>
              <a:rPr lang="es-MX" sz="2400" dirty="0"/>
              <a:t>Operadores básicos Un operador booleano puede ser completamente descripto usando tablas de verdad. </a:t>
            </a:r>
          </a:p>
          <a:p>
            <a:r>
              <a:rPr lang="es-MX" sz="2400" dirty="0"/>
              <a:t>El operador AND es conocido como producto booleano (.) y el OR como co-producto booleano (+) </a:t>
            </a:r>
          </a:p>
          <a:p>
            <a:r>
              <a:rPr lang="es-MX" sz="2400" dirty="0"/>
              <a:t>El operador NOT (¬ </a:t>
            </a:r>
            <a:r>
              <a:rPr lang="es-MX" sz="2400" dirty="0" err="1"/>
              <a:t>ó</a:t>
            </a:r>
            <a:r>
              <a:rPr lang="es-MX" sz="2400" dirty="0"/>
              <a:t> una barra encima de la expresión) conocido como complemento.</a:t>
            </a: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809" t="14767" r="39390" b="66626"/>
          <a:stretch/>
        </p:blipFill>
        <p:spPr bwMode="auto">
          <a:xfrm>
            <a:off x="2186270" y="4293096"/>
            <a:ext cx="2151293" cy="2208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693" t="33402" r="39506" b="47991"/>
          <a:stretch/>
        </p:blipFill>
        <p:spPr bwMode="auto">
          <a:xfrm>
            <a:off x="4595483" y="4293096"/>
            <a:ext cx="2151293" cy="2208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751" t="50843" r="39448" b="30550"/>
          <a:stretch/>
        </p:blipFill>
        <p:spPr bwMode="auto">
          <a:xfrm>
            <a:off x="6921038" y="4293096"/>
            <a:ext cx="2151293" cy="2208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913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0072" t="32752" r="42553" b="31261"/>
          <a:stretch/>
        </p:blipFill>
        <p:spPr bwMode="auto">
          <a:xfrm>
            <a:off x="2735627" y="2276872"/>
            <a:ext cx="6380021" cy="3453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215681" y="644692"/>
            <a:ext cx="5331909" cy="461665"/>
          </a:xfrm>
          <a:prstGeom prst="rect">
            <a:avLst/>
          </a:prstGeom>
        </p:spPr>
        <p:txBody>
          <a:bodyPr wrap="none">
            <a:spAutoFit/>
          </a:bodyPr>
          <a:lstStyle/>
          <a:p>
            <a:pPr defTabSz="1219170"/>
            <a:r>
              <a:rPr lang="es-MX" sz="2400" dirty="0">
                <a:solidFill>
                  <a:prstClr val="black"/>
                </a:solidFill>
                <a:latin typeface="Century Gothic"/>
              </a:rPr>
              <a:t>Identidades del Algebra de Boole </a:t>
            </a:r>
          </a:p>
        </p:txBody>
      </p:sp>
    </p:spTree>
    <p:extLst>
      <p:ext uri="{BB962C8B-B14F-4D97-AF65-F5344CB8AC3E}">
        <p14:creationId xmlns:p14="http://schemas.microsoft.com/office/powerpoint/2010/main" val="1130480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Compuertas lógicas </a:t>
            </a:r>
          </a:p>
        </p:txBody>
      </p:sp>
      <p:sp>
        <p:nvSpPr>
          <p:cNvPr id="3" name="2 Marcador de contenido"/>
          <p:cNvSpPr>
            <a:spLocks noGrp="1"/>
          </p:cNvSpPr>
          <p:nvPr>
            <p:ph idx="1"/>
          </p:nvPr>
        </p:nvSpPr>
        <p:spPr/>
        <p:txBody>
          <a:bodyPr>
            <a:normAutofit/>
          </a:bodyPr>
          <a:lstStyle/>
          <a:p>
            <a:pPr marL="152396" indent="0">
              <a:buNone/>
            </a:pPr>
            <a:r>
              <a:rPr lang="es-MX" sz="2400" dirty="0"/>
              <a:t>Una compuerta es un dispositivo electrónico que produce un resultado en base a un conjunto de valores de valores de entrada </a:t>
            </a:r>
          </a:p>
          <a:p>
            <a:pPr lvl="1"/>
            <a:r>
              <a:rPr lang="es-MX" sz="2133" dirty="0"/>
              <a:t>En realidad, están formadas por uno o varios transistores, pero lo podemos ver como una unidad. </a:t>
            </a:r>
          </a:p>
          <a:p>
            <a:pPr lvl="1"/>
            <a:r>
              <a:rPr lang="es-MX" sz="2133" dirty="0"/>
              <a:t>Los circuitos integrados contienen colecciones de compuertas conectadas con algún propósito </a:t>
            </a: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5893" y="4293096"/>
            <a:ext cx="2277104" cy="2277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0705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 Las más simples:</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912" t="29831" r="46033" b="42997"/>
          <a:stretch/>
        </p:blipFill>
        <p:spPr bwMode="auto">
          <a:xfrm>
            <a:off x="3503712" y="2468894"/>
            <a:ext cx="5664629" cy="2879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1391478" y="5541235"/>
            <a:ext cx="9288693" cy="830997"/>
          </a:xfrm>
          <a:prstGeom prst="rect">
            <a:avLst/>
          </a:prstGeom>
        </p:spPr>
        <p:txBody>
          <a:bodyPr wrap="square">
            <a:spAutoFit/>
          </a:bodyPr>
          <a:lstStyle/>
          <a:p>
            <a:pPr defTabSz="1219170"/>
            <a:r>
              <a:rPr lang="es-MX" sz="2400" dirty="0">
                <a:solidFill>
                  <a:prstClr val="black"/>
                </a:solidFill>
                <a:latin typeface="Century Gothic"/>
              </a:rPr>
              <a:t>Se corresponden exactamente con las funciones booleanas que vimos </a:t>
            </a:r>
          </a:p>
        </p:txBody>
      </p:sp>
      <p:sp>
        <p:nvSpPr>
          <p:cNvPr id="5" name="4 Rectángulo"/>
          <p:cNvSpPr/>
          <p:nvPr/>
        </p:nvSpPr>
        <p:spPr>
          <a:xfrm>
            <a:off x="4365282" y="644692"/>
            <a:ext cx="3280065" cy="461665"/>
          </a:xfrm>
          <a:prstGeom prst="rect">
            <a:avLst/>
          </a:prstGeom>
        </p:spPr>
        <p:txBody>
          <a:bodyPr wrap="none">
            <a:spAutoFit/>
          </a:bodyPr>
          <a:lstStyle/>
          <a:p>
            <a:pPr defTabSz="1219170"/>
            <a:r>
              <a:rPr lang="es-MX" sz="2400" dirty="0">
                <a:solidFill>
                  <a:prstClr val="black"/>
                </a:solidFill>
                <a:latin typeface="Century Gothic"/>
              </a:rPr>
              <a:t>Compuertas lógicas </a:t>
            </a:r>
          </a:p>
        </p:txBody>
      </p:sp>
    </p:spTree>
    <p:extLst>
      <p:ext uri="{BB962C8B-B14F-4D97-AF65-F5344CB8AC3E}">
        <p14:creationId xmlns:p14="http://schemas.microsoft.com/office/powerpoint/2010/main" val="793848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Una compuerta muy útil: el OR exclusivo (XOR) </a:t>
            </a:r>
          </a:p>
          <a:p>
            <a:r>
              <a:rPr lang="es-MX" dirty="0"/>
              <a:t>La salida es 1 cuando los valores de entrada difieren.. </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075" t="46370" r="64962" b="36205"/>
          <a:stretch/>
        </p:blipFill>
        <p:spPr bwMode="auto">
          <a:xfrm>
            <a:off x="3215680" y="3236979"/>
            <a:ext cx="2688299" cy="2643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583" t="53036" r="54023" b="40977"/>
          <a:stretch/>
        </p:blipFill>
        <p:spPr bwMode="auto">
          <a:xfrm>
            <a:off x="6214595" y="3672655"/>
            <a:ext cx="2804711" cy="9082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466" t="62007" r="41624" b="31732"/>
          <a:stretch/>
        </p:blipFill>
        <p:spPr bwMode="auto">
          <a:xfrm>
            <a:off x="6148892" y="4773150"/>
            <a:ext cx="4562627" cy="949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483107" y="644692"/>
            <a:ext cx="3280065" cy="461665"/>
          </a:xfrm>
          <a:prstGeom prst="rect">
            <a:avLst/>
          </a:prstGeom>
        </p:spPr>
        <p:txBody>
          <a:bodyPr wrap="none">
            <a:spAutoFit/>
          </a:bodyPr>
          <a:lstStyle/>
          <a:p>
            <a:pPr defTabSz="1219170"/>
            <a:r>
              <a:rPr lang="es-MX" sz="2400" dirty="0">
                <a:solidFill>
                  <a:prstClr val="black"/>
                </a:solidFill>
                <a:latin typeface="Century Gothic"/>
              </a:rPr>
              <a:t>Compuertas lógicas </a:t>
            </a:r>
          </a:p>
        </p:txBody>
      </p:sp>
    </p:spTree>
    <p:extLst>
      <p:ext uri="{BB962C8B-B14F-4D97-AF65-F5344CB8AC3E}">
        <p14:creationId xmlns:p14="http://schemas.microsoft.com/office/powerpoint/2010/main" val="2899348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66800" y="409552"/>
            <a:ext cx="10058400" cy="1371600"/>
          </a:xfrm>
        </p:spPr>
        <p:txBody>
          <a:bodyPr/>
          <a:lstStyle/>
          <a:p>
            <a:pPr algn="ctr"/>
            <a:r>
              <a:rPr lang="es-ES" dirty="0"/>
              <a:t>Guión Explicativo</a:t>
            </a:r>
          </a:p>
        </p:txBody>
      </p:sp>
      <p:sp>
        <p:nvSpPr>
          <p:cNvPr id="3" name="Marcador de contenido 2"/>
          <p:cNvSpPr>
            <a:spLocks noGrp="1"/>
          </p:cNvSpPr>
          <p:nvPr>
            <p:ph idx="1"/>
          </p:nvPr>
        </p:nvSpPr>
        <p:spPr>
          <a:xfrm>
            <a:off x="1030155" y="2180861"/>
            <a:ext cx="10058400" cy="3931920"/>
          </a:xfrm>
        </p:spPr>
        <p:txBody>
          <a:bodyPr>
            <a:noAutofit/>
          </a:bodyPr>
          <a:lstStyle/>
          <a:p>
            <a:pPr marL="152396" indent="0" algn="just">
              <a:buClr>
                <a:srgbClr val="FF6600"/>
              </a:buClr>
              <a:buNone/>
            </a:pPr>
            <a:r>
              <a:rPr lang="es-MX" sz="2667" dirty="0"/>
              <a:t>El presente material didáctico esta diseñado como apoyo a la asignatura de Introducción al Software de Base con la finalidad de que el alumno domine la estructura de una computadora digital, viéndola como una jerarquía de niveles de Software, donde cada uno de los cuales realiza una función bien definida, constituyendo parte esencial en su información.</a:t>
            </a:r>
          </a:p>
          <a:p>
            <a:endParaRPr lang="es-MX" sz="2133" dirty="0"/>
          </a:p>
        </p:txBody>
      </p:sp>
      <p:pic>
        <p:nvPicPr>
          <p:cNvPr id="1026"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339760"/>
            <a:ext cx="7725557" cy="71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844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35360" y="2180862"/>
            <a:ext cx="5582411" cy="3360373"/>
          </a:xfrm>
        </p:spPr>
        <p:txBody>
          <a:bodyPr>
            <a:normAutofit/>
          </a:bodyPr>
          <a:lstStyle/>
          <a:p>
            <a:r>
              <a:rPr lang="es-MX" sz="2133" dirty="0"/>
              <a:t>NAND y NOR son dos compuertas muy importantes. </a:t>
            </a:r>
          </a:p>
          <a:p>
            <a:r>
              <a:rPr lang="es-MX" sz="2133" dirty="0"/>
              <a:t>Con la identidad de </a:t>
            </a:r>
            <a:r>
              <a:rPr lang="es-MX" sz="2133" dirty="0" err="1"/>
              <a:t>De</a:t>
            </a:r>
            <a:r>
              <a:rPr lang="es-MX" sz="2133" dirty="0"/>
              <a:t> Morgan se pueden implementar con AND u OR. </a:t>
            </a:r>
          </a:p>
          <a:p>
            <a:r>
              <a:rPr lang="es-MX" sz="2133" dirty="0"/>
              <a:t>Son más baratas y ambas por sí solas son un conjunto adecuado para la lógica proposicional. Es decir que cualquier operador se puede escribir usando cualquiera de ellas. </a:t>
            </a:r>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373" t="26286" r="39557" b="36857"/>
          <a:stretch/>
        </p:blipFill>
        <p:spPr bwMode="auto">
          <a:xfrm>
            <a:off x="6768074" y="1892829"/>
            <a:ext cx="4710849"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524695" y="645142"/>
            <a:ext cx="3280065" cy="461665"/>
          </a:xfrm>
          <a:prstGeom prst="rect">
            <a:avLst/>
          </a:prstGeom>
        </p:spPr>
        <p:txBody>
          <a:bodyPr wrap="none">
            <a:spAutoFit/>
          </a:bodyPr>
          <a:lstStyle/>
          <a:p>
            <a:pPr defTabSz="1219170"/>
            <a:r>
              <a:rPr lang="es-MX" sz="2400" dirty="0">
                <a:solidFill>
                  <a:prstClr val="black"/>
                </a:solidFill>
                <a:latin typeface="Century Gothic"/>
              </a:rPr>
              <a:t>Compuertas lógicas </a:t>
            </a:r>
          </a:p>
        </p:txBody>
      </p:sp>
    </p:spTree>
    <p:extLst>
      <p:ext uri="{BB962C8B-B14F-4D97-AF65-F5344CB8AC3E}">
        <p14:creationId xmlns:p14="http://schemas.microsoft.com/office/powerpoint/2010/main" val="2564598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Equivalencia entre circuitos</a:t>
            </a:r>
          </a:p>
        </p:txBody>
      </p:sp>
      <p:sp>
        <p:nvSpPr>
          <p:cNvPr id="3" name="2 Marcador de contenido"/>
          <p:cNvSpPr>
            <a:spLocks noGrp="1"/>
          </p:cNvSpPr>
          <p:nvPr>
            <p:ph idx="1"/>
          </p:nvPr>
        </p:nvSpPr>
        <p:spPr/>
        <p:txBody>
          <a:bodyPr>
            <a:normAutofit/>
          </a:bodyPr>
          <a:lstStyle/>
          <a:p>
            <a:r>
              <a:rPr lang="es-MX" sz="2400" dirty="0"/>
              <a:t>En electrónica, un </a:t>
            </a:r>
            <a:r>
              <a:rPr lang="es-MX" sz="2400" b="1" dirty="0"/>
              <a:t>circuito equivalente</a:t>
            </a:r>
            <a:r>
              <a:rPr lang="es-MX" sz="2400" dirty="0"/>
              <a:t> es un circuito que conserva todas las características eléctricas de un circuito dado. Con frecuencia, se busca que un circuito equivalente sea la forma más simple de un circuito más complejo para así facilitar el análisis. Por lo general, un circuito equivalente contiene elementos pasivos y lineales. Sin embargo, también se usan circuitos equivalentes más complejos para aproximar el comportamiento no lineal del circuito original. </a:t>
            </a:r>
          </a:p>
        </p:txBody>
      </p:sp>
      <p:pic>
        <p:nvPicPr>
          <p:cNvPr id="29698" name="Picture 2" descr="Resultado de imagen para Equivalencia entre circuit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1851" y="4677139"/>
            <a:ext cx="3686572" cy="1935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139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667" dirty="0"/>
              <a:t>Estos circuitos complejos reciben el nombre de </a:t>
            </a:r>
            <a:r>
              <a:rPr lang="es-MX" sz="2667" b="1" dirty="0"/>
              <a:t>macro modelos</a:t>
            </a:r>
            <a:r>
              <a:rPr lang="es-MX" sz="2667" dirty="0"/>
              <a:t> del circuito original. Un ejemplo de un macro modelo es el circuito de </a:t>
            </a:r>
            <a:r>
              <a:rPr lang="es-MX" sz="2667" dirty="0" err="1"/>
              <a:t>Boyle</a:t>
            </a:r>
            <a:r>
              <a:rPr lang="es-MX" sz="2667" dirty="0"/>
              <a:t> para el amplificador operacional 741</a:t>
            </a:r>
          </a:p>
          <a:p>
            <a:r>
              <a:rPr lang="es-MX" sz="2667" dirty="0"/>
              <a:t>Hay dos circuitos equivalentes que son muy reconocidos:</a:t>
            </a:r>
          </a:p>
          <a:p>
            <a:pPr lvl="1"/>
            <a:r>
              <a:rPr lang="es-MX" sz="2400" dirty="0"/>
              <a:t>Equivalente de </a:t>
            </a:r>
            <a:r>
              <a:rPr lang="es-MX" sz="2400" dirty="0" err="1"/>
              <a:t>Thévenin</a:t>
            </a:r>
            <a:endParaRPr lang="es-MX" sz="2400" dirty="0"/>
          </a:p>
          <a:p>
            <a:pPr lvl="1"/>
            <a:r>
              <a:rPr lang="es-MX" sz="2400" dirty="0"/>
              <a:t>Equivalente de Norton</a:t>
            </a:r>
          </a:p>
          <a:p>
            <a:endParaRPr lang="es-MX" sz="2667" dirty="0"/>
          </a:p>
        </p:txBody>
      </p:sp>
      <p:sp>
        <p:nvSpPr>
          <p:cNvPr id="4" name="3 Rectángulo"/>
          <p:cNvSpPr/>
          <p:nvPr/>
        </p:nvSpPr>
        <p:spPr>
          <a:xfrm>
            <a:off x="4367808" y="644691"/>
            <a:ext cx="3522118" cy="502766"/>
          </a:xfrm>
          <a:prstGeom prst="rect">
            <a:avLst/>
          </a:prstGeom>
        </p:spPr>
        <p:txBody>
          <a:bodyPr wrap="none">
            <a:spAutoFit/>
          </a:bodyPr>
          <a:lstStyle/>
          <a:p>
            <a:pPr defTabSz="1219170"/>
            <a:r>
              <a:rPr lang="es-MX" sz="2667" dirty="0">
                <a:solidFill>
                  <a:prstClr val="black"/>
                </a:solidFill>
                <a:latin typeface="Century Gothic"/>
              </a:rPr>
              <a:t>Circuito Equivalente</a:t>
            </a:r>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128" y="4084682"/>
            <a:ext cx="3810000" cy="273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3669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667" dirty="0"/>
              <a:t>Bajo ciertas condiciones, los circuitos de cuatro terminales, se pueden establecer como un </a:t>
            </a:r>
            <a:r>
              <a:rPr lang="es-MX" sz="2667" dirty="0" err="1"/>
              <a:t>cuadripolo</a:t>
            </a:r>
            <a:r>
              <a:rPr lang="es-MX" sz="2667" dirty="0"/>
              <a:t>. La restricción de la representación de los circuitos de cuatro terminales es la de un puerto: la corriente entrante de cada puerto debe ser la misma que la corriente que sale por ese puerto</a:t>
            </a:r>
          </a:p>
        </p:txBody>
      </p:sp>
      <p:sp>
        <p:nvSpPr>
          <p:cNvPr id="4" name="3 Rectángulo"/>
          <p:cNvSpPr/>
          <p:nvPr/>
        </p:nvSpPr>
        <p:spPr>
          <a:xfrm>
            <a:off x="4367808" y="644691"/>
            <a:ext cx="3522118" cy="502766"/>
          </a:xfrm>
          <a:prstGeom prst="rect">
            <a:avLst/>
          </a:prstGeom>
        </p:spPr>
        <p:txBody>
          <a:bodyPr wrap="none">
            <a:spAutoFit/>
          </a:bodyPr>
          <a:lstStyle/>
          <a:p>
            <a:pPr defTabSz="1219170"/>
            <a:r>
              <a:rPr lang="es-MX" sz="2667" dirty="0">
                <a:solidFill>
                  <a:prstClr val="black"/>
                </a:solidFill>
                <a:latin typeface="Century Gothic"/>
              </a:rPr>
              <a:t>Circuito Equivalente</a:t>
            </a:r>
          </a:p>
        </p:txBody>
      </p:sp>
      <p:pic>
        <p:nvPicPr>
          <p:cNvPr id="5" name="Picture 4" descr="Resultado de imagen para Equivalente de Nor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8591" y="4197086"/>
            <a:ext cx="3898900" cy="1739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2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400" dirty="0"/>
              <a:t> Al </a:t>
            </a:r>
            <a:r>
              <a:rPr lang="es-MX" sz="2400" dirty="0" err="1"/>
              <a:t>linealizar</a:t>
            </a:r>
            <a:r>
              <a:rPr lang="es-MX" sz="2400" dirty="0"/>
              <a:t> un circuito no lineal sobre su corriente de polarización, se puede representar como un </a:t>
            </a:r>
            <a:r>
              <a:rPr lang="es-MX" sz="2400" dirty="0" err="1"/>
              <a:t>cuadripolo</a:t>
            </a:r>
            <a:r>
              <a:rPr lang="es-MX" sz="2400" dirty="0"/>
              <a:t>.</a:t>
            </a:r>
          </a:p>
          <a:p>
            <a:r>
              <a:rPr lang="es-MX" sz="2400" dirty="0"/>
              <a:t>Los circuitos equivalentes también pueden describir y modelar las propiedades eléctricas de los materiales o sistemas biológicos como la membrana celular. Este último es modelado como un condensador en paralelo con una combinación de una batería y una resistencia.</a:t>
            </a:r>
          </a:p>
          <a:p>
            <a:endParaRPr lang="es-MX" sz="2400" dirty="0"/>
          </a:p>
        </p:txBody>
      </p:sp>
      <p:pic>
        <p:nvPicPr>
          <p:cNvPr id="32770" name="Picture 2" descr="Resultado de imagen para cuadripol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1851" y="4677139"/>
            <a:ext cx="3272835" cy="1452895"/>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4367808" y="644691"/>
            <a:ext cx="3522118" cy="502766"/>
          </a:xfrm>
          <a:prstGeom prst="rect">
            <a:avLst/>
          </a:prstGeom>
        </p:spPr>
        <p:txBody>
          <a:bodyPr wrap="none">
            <a:spAutoFit/>
          </a:bodyPr>
          <a:lstStyle/>
          <a:p>
            <a:pPr defTabSz="1219170"/>
            <a:r>
              <a:rPr lang="es-MX" sz="2667" dirty="0">
                <a:solidFill>
                  <a:prstClr val="black"/>
                </a:solidFill>
                <a:latin typeface="Century Gothic"/>
              </a:rPr>
              <a:t>Circuito Equivalente</a:t>
            </a:r>
          </a:p>
        </p:txBody>
      </p:sp>
    </p:spTree>
    <p:extLst>
      <p:ext uri="{BB962C8B-B14F-4D97-AF65-F5344CB8AC3E}">
        <p14:creationId xmlns:p14="http://schemas.microsoft.com/office/powerpoint/2010/main" val="1012217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8171" y="661381"/>
            <a:ext cx="11014229" cy="1039427"/>
          </a:xfrm>
        </p:spPr>
        <p:txBody>
          <a:bodyPr>
            <a:noAutofit/>
          </a:bodyPr>
          <a:lstStyle/>
          <a:p>
            <a:r>
              <a:rPr lang="es-MX" sz="2667" dirty="0"/>
              <a:t>Circuitos básicos de la lógica digital (circuitos integrados, </a:t>
            </a:r>
            <a:r>
              <a:rPr lang="es-MX" sz="2667" dirty="0" err="1"/>
              <a:t>circiutos</a:t>
            </a:r>
            <a:r>
              <a:rPr lang="es-MX" sz="2667" dirty="0"/>
              <a:t> </a:t>
            </a:r>
            <a:r>
              <a:rPr lang="es-MX" sz="2667" dirty="0" err="1"/>
              <a:t>combinacionales</a:t>
            </a:r>
            <a:r>
              <a:rPr lang="es-MX" sz="2667" dirty="0"/>
              <a:t>, circuitos </a:t>
            </a:r>
            <a:r>
              <a:rPr lang="es-MX" sz="2667" dirty="0" err="1"/>
              <a:t>arimeticos</a:t>
            </a:r>
            <a:r>
              <a:rPr lang="es-MX" sz="2667" dirty="0"/>
              <a:t>) 	</a:t>
            </a:r>
            <a:br>
              <a:rPr lang="es-MX" sz="2667" dirty="0"/>
            </a:br>
            <a:endParaRPr lang="es-MX" sz="2667" dirty="0"/>
          </a:p>
        </p:txBody>
      </p:sp>
      <p:sp>
        <p:nvSpPr>
          <p:cNvPr id="3" name="2 Marcador de contenido"/>
          <p:cNvSpPr>
            <a:spLocks noGrp="1"/>
          </p:cNvSpPr>
          <p:nvPr>
            <p:ph idx="1"/>
          </p:nvPr>
        </p:nvSpPr>
        <p:spPr/>
        <p:txBody>
          <a:bodyPr>
            <a:normAutofit/>
          </a:bodyPr>
          <a:lstStyle/>
          <a:p>
            <a:r>
              <a:rPr lang="es-MX" sz="2133" dirty="0"/>
              <a:t>Cuando las funciones lógicas son muy complejas no siempre el diseño basado en la minimización y posterior implementación con compuertas lógicas, es el más adecuado. Las técnicas de integración han permitido CI más complejos. Por ejemplo en MSI se dispone de CI de hasta 100 puertas</a:t>
            </a:r>
          </a:p>
        </p:txBody>
      </p:sp>
      <p:pic>
        <p:nvPicPr>
          <p:cNvPr id="35842" name="Picture 2" descr="Resultado de imagen para lÃ³gicas"/>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95734" y="3717032"/>
            <a:ext cx="4936017" cy="2689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271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667" dirty="0"/>
              <a:t>. Estos bloques funcionales MSI, si bien a veces tienen fines específicos, pueden aplicarse a la implementación de funciones lógicas de muchas variables. Las ventajas caen en la disminución de los CI necesarios, del tiempo de diseño, del número de conexiones externas y facilita el mantenimiento</a:t>
            </a:r>
          </a:p>
          <a:p>
            <a:endParaRPr lang="es-MX" sz="2667" dirty="0"/>
          </a:p>
        </p:txBody>
      </p:sp>
      <p:pic>
        <p:nvPicPr>
          <p:cNvPr id="34818" name="Picture 2" descr="Resultado de imagen para lÃ³g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1798" y="4101076"/>
            <a:ext cx="4145327" cy="2258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4081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39350" y="1672101"/>
            <a:ext cx="11425269" cy="4373563"/>
          </a:xfrm>
        </p:spPr>
        <p:txBody>
          <a:bodyPr>
            <a:normAutofit/>
          </a:bodyPr>
          <a:lstStyle/>
          <a:p>
            <a:r>
              <a:rPr lang="es-MX" sz="2400" dirty="0"/>
              <a:t>Codificadores </a:t>
            </a:r>
          </a:p>
          <a:p>
            <a:pPr marL="548626" lvl="1" indent="0">
              <a:buNone/>
            </a:pPr>
            <a:r>
              <a:rPr lang="es-MX" sz="2133" dirty="0"/>
              <a:t>Permiten codificar las líneas de entrada. Generalmente codifican en binario o BCD.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889" t="44893" r="29926" b="34432"/>
          <a:stretch/>
        </p:blipFill>
        <p:spPr bwMode="auto">
          <a:xfrm>
            <a:off x="3311691" y="2852936"/>
            <a:ext cx="6306524" cy="1824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623392" y="4770984"/>
            <a:ext cx="11376587" cy="1405256"/>
          </a:xfrm>
          <a:prstGeom prst="rect">
            <a:avLst/>
          </a:prstGeom>
        </p:spPr>
        <p:txBody>
          <a:bodyPr wrap="square">
            <a:spAutoFit/>
          </a:bodyPr>
          <a:lstStyle/>
          <a:p>
            <a:pPr defTabSz="1219170"/>
            <a:r>
              <a:rPr lang="es-MX" sz="2133" dirty="0">
                <a:solidFill>
                  <a:prstClr val="black"/>
                </a:solidFill>
                <a:latin typeface="Century Gothic"/>
              </a:rPr>
              <a:t>En este codificador se supone que sólo esta activa una entrad por vez. En caso de no ser así la salida debe calcularse como la función OR bit a bit de las salidas correspondientes a las entradas activadas independientemente. Estos decodificadores se llaman sin prioridad</a:t>
            </a:r>
          </a:p>
        </p:txBody>
      </p:sp>
    </p:spTree>
    <p:extLst>
      <p:ext uri="{BB962C8B-B14F-4D97-AF65-F5344CB8AC3E}">
        <p14:creationId xmlns:p14="http://schemas.microsoft.com/office/powerpoint/2010/main" val="3107158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1867" dirty="0"/>
              <a:t>Decodificadores </a:t>
            </a:r>
          </a:p>
          <a:p>
            <a:pPr marL="548626" lvl="1" indent="0">
              <a:buNone/>
            </a:pPr>
            <a:r>
              <a:rPr lang="es-MX" sz="1867" dirty="0"/>
              <a:t>Son </a:t>
            </a:r>
            <a:r>
              <a:rPr lang="es-MX" sz="1867" dirty="0" err="1"/>
              <a:t>Combinacionales</a:t>
            </a:r>
            <a:r>
              <a:rPr lang="es-MX" sz="1867" dirty="0"/>
              <a:t> que poseen n entradas y m salidas. El orden adecuado de la salida se activa cuando la codificación correspondiente se inyecta ala entrada. Generalmente son binarios o BCD. En caso de un decodificador binario si tiene n entradas poseerá m = 2n salidas. Así un decodificador realiza lo opuesto a un codificador.</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329" t="24598" r="33341" b="47240"/>
          <a:stretch/>
        </p:blipFill>
        <p:spPr bwMode="auto">
          <a:xfrm>
            <a:off x="1007436" y="3717032"/>
            <a:ext cx="5052521" cy="2400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480" t="64678" r="39111" b="11816"/>
          <a:stretch/>
        </p:blipFill>
        <p:spPr bwMode="auto">
          <a:xfrm>
            <a:off x="7248128" y="3921877"/>
            <a:ext cx="3548600" cy="2003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4318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133" dirty="0"/>
              <a:t>Multiplexores </a:t>
            </a:r>
          </a:p>
          <a:p>
            <a:pPr marL="548626" lvl="1" indent="0">
              <a:buNone/>
            </a:pPr>
            <a:r>
              <a:rPr lang="es-MX" sz="1867" dirty="0"/>
              <a:t>Disponen de m = 2n líneas de entrada (canales), una línea de salida y n líneas de selección. En función de las líneas de selección determina qué entrada aparece en la salida. La figura 15 indica la función de un multiplexor y la figura 16 el circuito de un multiplexor de 4 canales.</a:t>
            </a:r>
          </a:p>
        </p:txBody>
      </p:sp>
      <p:pic>
        <p:nvPicPr>
          <p:cNvPr id="3074"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30553" t="27763" r="29926" b="55106"/>
          <a:stretch/>
        </p:blipFill>
        <p:spPr bwMode="auto">
          <a:xfrm>
            <a:off x="1391478" y="3531548"/>
            <a:ext cx="9455405"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9708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83287"/>
            <a:ext cx="10058400" cy="1371600"/>
          </a:xfrm>
        </p:spPr>
        <p:txBody>
          <a:bodyPr/>
          <a:lstStyle/>
          <a:p>
            <a:pPr algn="ctr"/>
            <a:r>
              <a:rPr lang="es-MX" dirty="0"/>
              <a:t>Objetivo de la Asignatura</a:t>
            </a:r>
          </a:p>
        </p:txBody>
      </p:sp>
      <p:sp>
        <p:nvSpPr>
          <p:cNvPr id="3" name="Marcador de contenido 2"/>
          <p:cNvSpPr>
            <a:spLocks noGrp="1"/>
          </p:cNvSpPr>
          <p:nvPr>
            <p:ph idx="1"/>
          </p:nvPr>
        </p:nvSpPr>
        <p:spPr>
          <a:xfrm>
            <a:off x="527381" y="2052360"/>
            <a:ext cx="10972800" cy="4373563"/>
          </a:xfrm>
        </p:spPr>
        <p:txBody>
          <a:bodyPr>
            <a:normAutofit/>
          </a:bodyPr>
          <a:lstStyle/>
          <a:p>
            <a:pPr marL="152396" indent="0" algn="just">
              <a:buClr>
                <a:srgbClr val="FF6600"/>
              </a:buClr>
              <a:buNone/>
            </a:pPr>
            <a:r>
              <a:rPr lang="es-MX" dirty="0"/>
              <a:t>La presente unidad de aprendizaje tiene como finalidad que el Discente domine la estructura de una computadora digital, viéndola como una jerarquía de niveles de software, donde cada uno de los cuales realiza una función bien definida, constituyendo parte esencial en su formación.</a:t>
            </a: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339760"/>
            <a:ext cx="7725557" cy="719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3735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133" dirty="0" err="1"/>
              <a:t>Demultiplexores</a:t>
            </a:r>
            <a:r>
              <a:rPr lang="es-MX" sz="2133" dirty="0"/>
              <a:t> </a:t>
            </a:r>
          </a:p>
          <a:p>
            <a:pPr marL="548626" lvl="1" indent="0">
              <a:buNone/>
            </a:pPr>
            <a:r>
              <a:rPr lang="es-MX" sz="1867" dirty="0"/>
              <a:t>Cumplen la función opuesta a los multiplexores. Tienen una entrada y m salidas y n entradas de selección. La salida seleccionada tendrá el valor de la entrada. En la figura 20 se muestra un </a:t>
            </a:r>
            <a:r>
              <a:rPr lang="es-MX" sz="1867" dirty="0" err="1"/>
              <a:t>demultiplexor</a:t>
            </a:r>
            <a:r>
              <a:rPr lang="es-MX" sz="1867" dirty="0"/>
              <a:t> de cuatro canales de salida.</a:t>
            </a:r>
          </a:p>
        </p:txBody>
      </p:sp>
      <p:pic>
        <p:nvPicPr>
          <p:cNvPr id="4098"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30886" t="43621" r="31586" b="31885"/>
          <a:stretch/>
        </p:blipFill>
        <p:spPr bwMode="auto">
          <a:xfrm>
            <a:off x="2927648" y="3450215"/>
            <a:ext cx="6528725" cy="2395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69839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667" dirty="0"/>
              <a:t>Comparadores </a:t>
            </a:r>
          </a:p>
          <a:p>
            <a:pPr marL="548626" lvl="1" indent="0">
              <a:buNone/>
            </a:pPr>
            <a:r>
              <a:rPr lang="es-MX" sz="2400" dirty="0"/>
              <a:t>Realizan la comparación entre dos números binarios de n bits. El circuito básico que realiza la comparación de 1 bit, </a:t>
            </a: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115" t="33801" r="39852" b="50000"/>
          <a:stretch/>
        </p:blipFill>
        <p:spPr bwMode="auto">
          <a:xfrm>
            <a:off x="3695733" y="3525011"/>
            <a:ext cx="5472608" cy="2369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01025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27381" y="1604797"/>
            <a:ext cx="10972800" cy="4373563"/>
          </a:xfrm>
        </p:spPr>
        <p:txBody>
          <a:bodyPr>
            <a:normAutofit/>
          </a:bodyPr>
          <a:lstStyle/>
          <a:p>
            <a:r>
              <a:rPr lang="es-MX" sz="1867" dirty="0"/>
              <a:t>Sumadores </a:t>
            </a:r>
          </a:p>
          <a:p>
            <a:pPr marL="548626" lvl="1" indent="0">
              <a:buNone/>
            </a:pPr>
            <a:r>
              <a:rPr lang="es-MX" sz="1600" dirty="0"/>
              <a:t>Son CI que realizan la suma aritmética de dos números de n bits. Antes de ver los sumadores disponibles en escala de integración MSI, estudiaremos la suma y resta binaria. </a:t>
            </a:r>
          </a:p>
          <a:p>
            <a:r>
              <a:rPr lang="es-MX" sz="1867" dirty="0"/>
              <a:t>Suma binaria </a:t>
            </a:r>
          </a:p>
          <a:p>
            <a:pPr marL="548626" lvl="1" indent="0">
              <a:buNone/>
            </a:pPr>
            <a:r>
              <a:rPr lang="es-MX" sz="1600" dirty="0"/>
              <a:t>Para indicar la suma aritmética utilizaremos el símbolo +, para diferenciarlo del + usado para la suma lógica. Para sumar dos bits, se puede implementar el circuito de la figura 24, llamado Semisumador</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794" t="67602" r="37823" b="22553"/>
          <a:stretch/>
        </p:blipFill>
        <p:spPr bwMode="auto">
          <a:xfrm>
            <a:off x="2255573" y="4197086"/>
            <a:ext cx="7780035" cy="1632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23984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Conclusiones </a:t>
            </a:r>
          </a:p>
        </p:txBody>
      </p:sp>
      <p:sp>
        <p:nvSpPr>
          <p:cNvPr id="3" name="Marcador de contenido 2"/>
          <p:cNvSpPr>
            <a:spLocks noGrp="1"/>
          </p:cNvSpPr>
          <p:nvPr>
            <p:ph idx="1"/>
          </p:nvPr>
        </p:nvSpPr>
        <p:spPr/>
        <p:txBody>
          <a:bodyPr>
            <a:normAutofit/>
          </a:bodyPr>
          <a:lstStyle/>
          <a:p>
            <a:pPr marL="152396" indent="0" algn="just">
              <a:buClr>
                <a:srgbClr val="FF6600"/>
              </a:buClr>
              <a:buNone/>
            </a:pPr>
            <a:r>
              <a:rPr lang="es-MX" b="1" dirty="0"/>
              <a:t>La finalidad del material didáctico se elaboro con la finalidad de examinar el sistema de numeración binario, octal, hexadecimal (conversiones y operaciones básicas), con la finalidad de para comprender las operaciones básicas de una computadora, así como sus circuitos que ejecutan los programas escritos en lenguaje máquina. </a:t>
            </a:r>
          </a:p>
          <a:p>
            <a:pPr marL="0" indent="0">
              <a:buNone/>
            </a:pPr>
            <a:endParaRPr lang="es-MX" dirty="0"/>
          </a:p>
        </p:txBody>
      </p:sp>
    </p:spTree>
    <p:extLst>
      <p:ext uri="{BB962C8B-B14F-4D97-AF65-F5344CB8AC3E}">
        <p14:creationId xmlns:p14="http://schemas.microsoft.com/office/powerpoint/2010/main" val="34498191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Referencias</a:t>
            </a:r>
          </a:p>
        </p:txBody>
      </p:sp>
      <p:sp>
        <p:nvSpPr>
          <p:cNvPr id="3" name="Marcador de contenido 2"/>
          <p:cNvSpPr>
            <a:spLocks noGrp="1"/>
          </p:cNvSpPr>
          <p:nvPr>
            <p:ph idx="1"/>
          </p:nvPr>
        </p:nvSpPr>
        <p:spPr/>
        <p:txBody>
          <a:bodyPr>
            <a:normAutofit/>
          </a:bodyPr>
          <a:lstStyle/>
          <a:p>
            <a:pPr marL="0" indent="0">
              <a:buNone/>
            </a:pPr>
            <a:r>
              <a:rPr lang="es-MX" sz="5067" b="1" dirty="0">
                <a:solidFill>
                  <a:srgbClr val="993300"/>
                </a:solidFill>
              </a:rPr>
              <a:t>BÁSICA</a:t>
            </a:r>
          </a:p>
          <a:p>
            <a:pPr marL="152396" lvl="2" indent="0" algn="just">
              <a:spcBef>
                <a:spcPts val="900"/>
              </a:spcBef>
              <a:buClr>
                <a:srgbClr val="FF6600"/>
              </a:buClr>
              <a:buNone/>
            </a:pPr>
            <a:r>
              <a:rPr lang="es-MX" sz="3200" b="1" dirty="0">
                <a:solidFill>
                  <a:srgbClr val="564B3C"/>
                </a:solidFill>
              </a:rPr>
              <a:t>Andrew S. </a:t>
            </a:r>
            <a:r>
              <a:rPr lang="es-MX" sz="3200" b="1" dirty="0" err="1">
                <a:solidFill>
                  <a:srgbClr val="564B3C"/>
                </a:solidFill>
              </a:rPr>
              <a:t>Tanenbaum</a:t>
            </a:r>
            <a:r>
              <a:rPr lang="es-MX" sz="3200" b="1" dirty="0">
                <a:solidFill>
                  <a:srgbClr val="564B3C"/>
                </a:solidFill>
              </a:rPr>
              <a:t>. (2003). Organización de computadoras: un enfoque estructurado. México. Prentice Hall Hispanoamericana.</a:t>
            </a:r>
          </a:p>
          <a:p>
            <a:pPr marL="152396" lvl="2" indent="0" algn="just">
              <a:spcBef>
                <a:spcPts val="900"/>
              </a:spcBef>
              <a:buClr>
                <a:srgbClr val="FF6600"/>
              </a:buClr>
              <a:buNone/>
            </a:pPr>
            <a:endParaRPr lang="es-MX" sz="3467" b="1" dirty="0"/>
          </a:p>
          <a:p>
            <a:pPr marL="0" indent="0">
              <a:lnSpc>
                <a:spcPct val="80000"/>
              </a:lnSpc>
              <a:buClr>
                <a:srgbClr val="93A299"/>
              </a:buClr>
              <a:buNone/>
            </a:pPr>
            <a:r>
              <a:rPr lang="es-MX" b="1" dirty="0">
                <a:solidFill>
                  <a:srgbClr val="993300"/>
                </a:solidFill>
              </a:rPr>
              <a:t>COMPLEMENTARIA</a:t>
            </a:r>
          </a:p>
          <a:p>
            <a:pPr marL="152396" lvl="2" indent="0">
              <a:lnSpc>
                <a:spcPct val="80000"/>
              </a:lnSpc>
              <a:spcBef>
                <a:spcPts val="900"/>
              </a:spcBef>
              <a:buClr>
                <a:srgbClr val="FF6600"/>
              </a:buClr>
              <a:buNone/>
            </a:pPr>
            <a:r>
              <a:rPr lang="es-MX" sz="3200" b="1" dirty="0">
                <a:solidFill>
                  <a:srgbClr val="564B3C"/>
                </a:solidFill>
              </a:rPr>
              <a:t>http://www1.frm.utn.edu.ar/arquitectura/unidad2.pdf</a:t>
            </a:r>
          </a:p>
          <a:p>
            <a:pPr marL="457189" lvl="2" algn="just">
              <a:spcBef>
                <a:spcPts val="900"/>
              </a:spcBef>
              <a:buClr>
                <a:srgbClr val="FF6600"/>
              </a:buClr>
              <a:buFont typeface="Wingdings" panose="05000000000000000000" pitchFamily="2" charset="2"/>
              <a:buChar char="v"/>
            </a:pPr>
            <a:endParaRPr lang="es-MX" sz="3467" b="1" dirty="0"/>
          </a:p>
        </p:txBody>
      </p:sp>
    </p:spTree>
    <p:extLst>
      <p:ext uri="{BB962C8B-B14F-4D97-AF65-F5344CB8AC3E}">
        <p14:creationId xmlns:p14="http://schemas.microsoft.com/office/powerpoint/2010/main" val="1966613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066800" y="217347"/>
            <a:ext cx="10058400" cy="1371600"/>
          </a:xfrm>
        </p:spPr>
        <p:txBody>
          <a:bodyPr/>
          <a:lstStyle/>
          <a:p>
            <a:pPr algn="ctr"/>
            <a:r>
              <a:rPr lang="es-MX" dirty="0"/>
              <a:t>Secuencia Didáctica </a:t>
            </a:r>
          </a:p>
        </p:txBody>
      </p:sp>
      <p:pic>
        <p:nvPicPr>
          <p:cNvPr id="5"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3222" y="1173820"/>
            <a:ext cx="7725557" cy="71901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378529" y="2564905"/>
            <a:ext cx="227991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Comp. digital </a:t>
            </a:r>
          </a:p>
        </p:txBody>
      </p:sp>
      <p:sp>
        <p:nvSpPr>
          <p:cNvPr id="7" name="6 Rectángulo"/>
          <p:cNvSpPr/>
          <p:nvPr/>
        </p:nvSpPr>
        <p:spPr>
          <a:xfrm>
            <a:off x="2468181" y="3429001"/>
            <a:ext cx="227991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Lógica digital </a:t>
            </a:r>
          </a:p>
        </p:txBody>
      </p:sp>
      <p:sp>
        <p:nvSpPr>
          <p:cNvPr id="8" name="7 Rectángulo"/>
          <p:cNvSpPr/>
          <p:nvPr/>
        </p:nvSpPr>
        <p:spPr>
          <a:xfrm>
            <a:off x="1977835" y="4241661"/>
            <a:ext cx="3260608"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microprogramación </a:t>
            </a:r>
          </a:p>
        </p:txBody>
      </p:sp>
      <p:sp>
        <p:nvSpPr>
          <p:cNvPr id="9" name="8 Rectángulo"/>
          <p:cNvSpPr/>
          <p:nvPr/>
        </p:nvSpPr>
        <p:spPr>
          <a:xfrm>
            <a:off x="5557063" y="5258237"/>
            <a:ext cx="1632181"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Lenguaje máquina </a:t>
            </a:r>
          </a:p>
        </p:txBody>
      </p:sp>
      <p:sp>
        <p:nvSpPr>
          <p:cNvPr id="10" name="9 Rectángulo"/>
          <p:cNvSpPr/>
          <p:nvPr/>
        </p:nvSpPr>
        <p:spPr>
          <a:xfrm>
            <a:off x="8472603" y="4469874"/>
            <a:ext cx="83975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S.O </a:t>
            </a:r>
          </a:p>
        </p:txBody>
      </p:sp>
      <p:sp>
        <p:nvSpPr>
          <p:cNvPr id="11" name="10 Rectángulo"/>
          <p:cNvSpPr/>
          <p:nvPr/>
        </p:nvSpPr>
        <p:spPr>
          <a:xfrm>
            <a:off x="7752523" y="3529777"/>
            <a:ext cx="227991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Ensamblador </a:t>
            </a:r>
          </a:p>
        </p:txBody>
      </p:sp>
      <p:sp>
        <p:nvSpPr>
          <p:cNvPr id="12" name="11 Rectángulo"/>
          <p:cNvSpPr/>
          <p:nvPr/>
        </p:nvSpPr>
        <p:spPr>
          <a:xfrm>
            <a:off x="7752523" y="2564905"/>
            <a:ext cx="2375925"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defTabSz="1219170"/>
            <a:r>
              <a:rPr lang="es-MX" sz="2400" dirty="0">
                <a:solidFill>
                  <a:prstClr val="black"/>
                </a:solidFill>
                <a:latin typeface="Century Gothic"/>
              </a:rPr>
              <a:t>compiladores </a:t>
            </a:r>
          </a:p>
        </p:txBody>
      </p:sp>
      <p:cxnSp>
        <p:nvCxnSpPr>
          <p:cNvPr id="16" name="15 Conector recto de flecha"/>
          <p:cNvCxnSpPr>
            <a:stCxn id="6" idx="2"/>
          </p:cNvCxnSpPr>
          <p:nvPr/>
        </p:nvCxnSpPr>
        <p:spPr>
          <a:xfrm>
            <a:off x="3518487" y="3026570"/>
            <a:ext cx="0" cy="40243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7" name="16 Conector recto de flecha"/>
          <p:cNvCxnSpPr/>
          <p:nvPr/>
        </p:nvCxnSpPr>
        <p:spPr>
          <a:xfrm>
            <a:off x="3503712" y="3921444"/>
            <a:ext cx="0" cy="371653"/>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9" name="18 Conector angular"/>
          <p:cNvCxnSpPr>
            <a:stCxn id="8" idx="2"/>
            <a:endCxn id="9" idx="1"/>
          </p:cNvCxnSpPr>
          <p:nvPr/>
        </p:nvCxnSpPr>
        <p:spPr>
          <a:xfrm rot="16200000" flipH="1">
            <a:off x="4097396" y="4214069"/>
            <a:ext cx="970410" cy="1948924"/>
          </a:xfrm>
          <a:prstGeom prst="bentConnector2">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3" name="22 Conector angular"/>
          <p:cNvCxnSpPr>
            <a:stCxn id="9" idx="3"/>
            <a:endCxn id="10" idx="2"/>
          </p:cNvCxnSpPr>
          <p:nvPr/>
        </p:nvCxnSpPr>
        <p:spPr>
          <a:xfrm flipV="1">
            <a:off x="7189244" y="4931539"/>
            <a:ext cx="1703237" cy="742197"/>
          </a:xfrm>
          <a:prstGeom prst="bentConnector2">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5" name="24 Conector recto de flecha"/>
          <p:cNvCxnSpPr>
            <a:stCxn id="10" idx="0"/>
            <a:endCxn id="11" idx="2"/>
          </p:cNvCxnSpPr>
          <p:nvPr/>
        </p:nvCxnSpPr>
        <p:spPr>
          <a:xfrm flipV="1">
            <a:off x="8892481" y="3991442"/>
            <a:ext cx="0" cy="47843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6" name="25 Conector recto de flecha"/>
          <p:cNvCxnSpPr/>
          <p:nvPr/>
        </p:nvCxnSpPr>
        <p:spPr>
          <a:xfrm flipV="1">
            <a:off x="8880309" y="3077358"/>
            <a:ext cx="0" cy="44765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611499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UNIDAD II :</a:t>
            </a:r>
          </a:p>
          <a:p>
            <a:pPr marL="0" indent="0" algn="ctr">
              <a:buNone/>
            </a:pPr>
            <a:r>
              <a:rPr lang="es-MX" sz="3600" b="1">
                <a:solidFill>
                  <a:srgbClr val="993300"/>
                </a:solidFill>
              </a:rPr>
              <a:t>Lógica digital</a:t>
            </a:r>
            <a:endParaRPr lang="es-MX" sz="3600" b="1" dirty="0">
              <a:solidFill>
                <a:srgbClr val="993300"/>
              </a:solidFill>
            </a:endParaRPr>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1046" y="1496073"/>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049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Objetivo de la Unidad II</a:t>
            </a:r>
          </a:p>
        </p:txBody>
      </p:sp>
      <p:sp>
        <p:nvSpPr>
          <p:cNvPr id="3" name="Marcador de contenido 2"/>
          <p:cNvSpPr>
            <a:spLocks noGrp="1"/>
          </p:cNvSpPr>
          <p:nvPr>
            <p:ph idx="1"/>
          </p:nvPr>
        </p:nvSpPr>
        <p:spPr>
          <a:xfrm>
            <a:off x="1066800" y="2473229"/>
            <a:ext cx="10058400" cy="3931920"/>
          </a:xfrm>
        </p:spPr>
        <p:txBody>
          <a:bodyPr>
            <a:normAutofit/>
          </a:bodyPr>
          <a:lstStyle/>
          <a:p>
            <a:r>
              <a:rPr lang="es-MX" b="1" dirty="0"/>
              <a:t>El alumno Examinara los principales aspectos de la lógica digital para comprender como sus circuitos ejecutan los programas escritos en lenguaje máquina. 	</a:t>
            </a:r>
          </a:p>
          <a:p>
            <a:pPr algn="just">
              <a:buClr>
                <a:srgbClr val="FF6600"/>
              </a:buClr>
              <a:buFont typeface="Wingdings" panose="05000000000000000000" pitchFamily="2" charset="2"/>
              <a:buChar char="v"/>
            </a:pPr>
            <a:endParaRPr lang="es-MX" dirty="0"/>
          </a:p>
        </p:txBody>
      </p:sp>
      <p:pic>
        <p:nvPicPr>
          <p:cNvPr id="4" name="Picture 2" descr="Resultado de imagen para separador de text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65733" y="1496073"/>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806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8171" y="469360"/>
            <a:ext cx="11014229" cy="1039427"/>
          </a:xfrm>
        </p:spPr>
        <p:txBody>
          <a:bodyPr>
            <a:noAutofit/>
          </a:bodyPr>
          <a:lstStyle/>
          <a:p>
            <a:r>
              <a:rPr lang="es-MX" sz="2667" dirty="0"/>
              <a:t>Sistemas de numeración binario, octal, hexadecimal (conversiones y operaciones básicas. 	</a:t>
            </a:r>
            <a:br>
              <a:rPr lang="es-MX" sz="2667" dirty="0"/>
            </a:br>
            <a:endParaRPr lang="es-MX" sz="2667" dirty="0"/>
          </a:p>
        </p:txBody>
      </p:sp>
      <p:sp>
        <p:nvSpPr>
          <p:cNvPr id="3" name="2 Marcador de contenido"/>
          <p:cNvSpPr>
            <a:spLocks noGrp="1"/>
          </p:cNvSpPr>
          <p:nvPr>
            <p:ph idx="1"/>
          </p:nvPr>
        </p:nvSpPr>
        <p:spPr/>
        <p:txBody>
          <a:bodyPr>
            <a:normAutofit/>
          </a:bodyPr>
          <a:lstStyle/>
          <a:p>
            <a:pPr marL="152396" indent="0">
              <a:buNone/>
            </a:pPr>
            <a:r>
              <a:rPr lang="es-ES" sz="2400" b="1" dirty="0"/>
              <a:t>Sistema de numeración binario.</a:t>
            </a:r>
          </a:p>
          <a:p>
            <a:r>
              <a:rPr lang="es-ES" sz="2400" dirty="0"/>
              <a:t>El sistema de numeración binario utiliza sólo dos dígitos, el </a:t>
            </a:r>
            <a:r>
              <a:rPr lang="es-ES" sz="2400" b="1" dirty="0"/>
              <a:t>cero</a:t>
            </a:r>
            <a:r>
              <a:rPr lang="es-ES" sz="2400" dirty="0"/>
              <a:t> (0) y el </a:t>
            </a:r>
            <a:r>
              <a:rPr lang="es-ES" sz="2400" b="1" dirty="0"/>
              <a:t>uno</a:t>
            </a:r>
            <a:r>
              <a:rPr lang="es-ES" sz="2400" dirty="0"/>
              <a:t> (1).</a:t>
            </a:r>
          </a:p>
          <a:p>
            <a:r>
              <a:rPr lang="es-ES" sz="2400" dirty="0"/>
              <a:t>En una cifra binaria, cada dígito tiene distinto valor dependiendo de la posición que ocupe. El valor de cada posición es el de una potencia de </a:t>
            </a:r>
            <a:r>
              <a:rPr lang="es-ES" sz="2400" b="1" dirty="0"/>
              <a:t>base 2</a:t>
            </a:r>
            <a:r>
              <a:rPr lang="es-ES" sz="2400" dirty="0"/>
              <a:t>, elevada a un exponente igual a la posición del dígito menos uno. Se puede observar que, tal y como ocurría con el sistema decimal, la base de la potencia coincide con la cantidad de dígitos utilizados (2) para representar los números.</a:t>
            </a:r>
          </a:p>
          <a:p>
            <a:endParaRPr lang="es-MX" sz="2400" dirty="0"/>
          </a:p>
        </p:txBody>
      </p:sp>
    </p:spTree>
    <p:extLst>
      <p:ext uri="{BB962C8B-B14F-4D97-AF65-F5344CB8AC3E}">
        <p14:creationId xmlns:p14="http://schemas.microsoft.com/office/powerpoint/2010/main" val="1242426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443805"/>
            <a:ext cx="10972800" cy="5865516"/>
          </a:xfrm>
        </p:spPr>
        <p:txBody>
          <a:bodyPr>
            <a:normAutofit fontScale="62500" lnSpcReduction="20000"/>
          </a:bodyPr>
          <a:lstStyle/>
          <a:p>
            <a:pPr marL="152396" indent="0" algn="ctr">
              <a:buNone/>
            </a:pPr>
            <a:endParaRPr lang="es-ES" b="1" dirty="0"/>
          </a:p>
          <a:p>
            <a:pPr marL="152396" indent="0" algn="ctr">
              <a:buNone/>
            </a:pPr>
            <a:r>
              <a:rPr lang="es-ES" b="1" dirty="0"/>
              <a:t>Sistema de numeración binario</a:t>
            </a:r>
          </a:p>
          <a:p>
            <a:pPr marL="152396" indent="0" algn="ctr">
              <a:buNone/>
            </a:pPr>
            <a:endParaRPr lang="es-ES" dirty="0"/>
          </a:p>
          <a:p>
            <a:pPr marL="152396" indent="0" algn="ctr">
              <a:buNone/>
            </a:pPr>
            <a:endParaRPr lang="es-ES" dirty="0"/>
          </a:p>
          <a:p>
            <a:pPr marL="152396" indent="0">
              <a:buNone/>
            </a:pPr>
            <a:r>
              <a:rPr lang="es-ES" dirty="0"/>
              <a:t>De acuerdo con estas reglas, el número binario </a:t>
            </a:r>
            <a:r>
              <a:rPr lang="es-ES" b="1" dirty="0"/>
              <a:t>1011</a:t>
            </a:r>
            <a:r>
              <a:rPr lang="es-ES" dirty="0"/>
              <a:t> tiene un valor que se calcula así:</a:t>
            </a:r>
          </a:p>
          <a:p>
            <a:pPr marL="152396" indent="0">
              <a:buNone/>
            </a:pPr>
            <a:r>
              <a:rPr lang="es-ES" dirty="0"/>
              <a:t/>
            </a:r>
            <a:br>
              <a:rPr lang="es-ES" dirty="0"/>
            </a:br>
            <a:endParaRPr lang="es-ES" dirty="0"/>
          </a:p>
          <a:p>
            <a:pPr marL="152396" indent="0" algn="ctr">
              <a:buNone/>
            </a:pPr>
            <a:r>
              <a:rPr lang="es-ES" b="1" dirty="0"/>
              <a:t>1*2</a:t>
            </a:r>
            <a:r>
              <a:rPr lang="es-ES" b="1" baseline="30000" dirty="0"/>
              <a:t>3</a:t>
            </a:r>
            <a:r>
              <a:rPr lang="es-ES" b="1" dirty="0"/>
              <a:t> + 0*2</a:t>
            </a:r>
            <a:r>
              <a:rPr lang="es-ES" b="1" baseline="30000" dirty="0"/>
              <a:t>2</a:t>
            </a:r>
            <a:r>
              <a:rPr lang="es-ES" b="1" dirty="0"/>
              <a:t> + 1*2</a:t>
            </a:r>
            <a:r>
              <a:rPr lang="es-ES" b="1" baseline="30000" dirty="0"/>
              <a:t>1</a:t>
            </a:r>
            <a:r>
              <a:rPr lang="es-ES" b="1" dirty="0"/>
              <a:t> + 1*2</a:t>
            </a:r>
            <a:r>
              <a:rPr lang="es-ES" b="1" baseline="30000" dirty="0"/>
              <a:t>0</a:t>
            </a:r>
            <a:r>
              <a:rPr lang="es-ES" b="1" dirty="0"/>
              <a:t> , es decir:</a:t>
            </a:r>
            <a:br>
              <a:rPr lang="es-ES" b="1" dirty="0"/>
            </a:br>
            <a:r>
              <a:rPr lang="es-ES" b="1" dirty="0"/>
              <a:t/>
            </a:r>
            <a:br>
              <a:rPr lang="es-ES" b="1" dirty="0"/>
            </a:br>
            <a:endParaRPr lang="es-ES" dirty="0"/>
          </a:p>
          <a:p>
            <a:pPr marL="152396" indent="0" algn="ctr">
              <a:buNone/>
            </a:pPr>
            <a:r>
              <a:rPr lang="es-ES" b="1" dirty="0"/>
              <a:t>8 + 0 + 2 + 1 = 11</a:t>
            </a:r>
            <a:endParaRPr lang="es-ES" dirty="0"/>
          </a:p>
          <a:p>
            <a:pPr marL="152396" indent="0">
              <a:buNone/>
            </a:pPr>
            <a:r>
              <a:rPr lang="es-ES" dirty="0"/>
              <a:t/>
            </a:r>
            <a:br>
              <a:rPr lang="es-ES" dirty="0"/>
            </a:br>
            <a:endParaRPr lang="es-ES" dirty="0"/>
          </a:p>
          <a:p>
            <a:pPr marL="152396" indent="0">
              <a:buNone/>
            </a:pPr>
            <a:r>
              <a:rPr lang="es-ES" dirty="0"/>
              <a:t>y para expresar que ambas cifras describen la misma cantidad lo escribimos así:</a:t>
            </a:r>
          </a:p>
          <a:p>
            <a:pPr marL="152396" indent="0">
              <a:buNone/>
            </a:pPr>
            <a:r>
              <a:rPr lang="es-ES" dirty="0"/>
              <a:t/>
            </a:r>
            <a:br>
              <a:rPr lang="es-ES" dirty="0"/>
            </a:br>
            <a:endParaRPr lang="es-ES" dirty="0"/>
          </a:p>
          <a:p>
            <a:pPr marL="152396" indent="0" algn="ctr">
              <a:buNone/>
            </a:pPr>
            <a:r>
              <a:rPr lang="es-ES" b="1" dirty="0"/>
              <a:t>1011</a:t>
            </a:r>
            <a:r>
              <a:rPr lang="es-ES" b="1" baseline="-25000" dirty="0"/>
              <a:t>2</a:t>
            </a:r>
            <a:r>
              <a:rPr lang="es-ES" b="1" dirty="0"/>
              <a:t> = 11</a:t>
            </a:r>
            <a:r>
              <a:rPr lang="es-ES" b="1" baseline="-25000" dirty="0"/>
              <a:t>10</a:t>
            </a:r>
            <a:endParaRPr lang="es-ES" dirty="0"/>
          </a:p>
        </p:txBody>
      </p:sp>
    </p:spTree>
    <p:extLst>
      <p:ext uri="{BB962C8B-B14F-4D97-AF65-F5344CB8AC3E}">
        <p14:creationId xmlns:p14="http://schemas.microsoft.com/office/powerpoint/2010/main" val="3628896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539815"/>
            <a:ext cx="10972800" cy="5865516"/>
          </a:xfrm>
        </p:spPr>
        <p:txBody>
          <a:bodyPr>
            <a:normAutofit/>
          </a:bodyPr>
          <a:lstStyle/>
          <a:p>
            <a:pPr marL="152396" indent="0" algn="ctr">
              <a:buNone/>
            </a:pPr>
            <a:r>
              <a:rPr lang="es-ES" b="1" dirty="0"/>
              <a:t>Sistema de numeración octal</a:t>
            </a:r>
          </a:p>
          <a:p>
            <a:pPr marL="152396" indent="0" algn="ctr">
              <a:buNone/>
            </a:pPr>
            <a:endParaRPr lang="es-ES" b="1" dirty="0"/>
          </a:p>
          <a:p>
            <a:r>
              <a:rPr lang="es-ES" sz="2267" dirty="0"/>
              <a:t>El inconveniente de la codificación binaria es que la representación de algunos números resulta muy larga. Por este motivo se utilizan otros sistemas de numeración que resulten más cómodos de escribir: el sistema octal y el sistema hexadecimal. Afortunadamente, resulta muy fácil convertir un número binario a octal o a hexadecimal.</a:t>
            </a:r>
          </a:p>
          <a:p>
            <a:endParaRPr lang="es-ES" sz="2267" dirty="0"/>
          </a:p>
          <a:p>
            <a:r>
              <a:rPr lang="es-ES" sz="2267" dirty="0"/>
              <a:t>En el sistema de numeración octal, los números se representan mediante </a:t>
            </a:r>
            <a:r>
              <a:rPr lang="es-ES" sz="2267" b="1" dirty="0"/>
              <a:t>ocho</a:t>
            </a:r>
            <a:r>
              <a:rPr lang="es-ES" sz="2267" dirty="0"/>
              <a:t> dígitos diferentes: 0, 1, 2, 3, 4, 5, 6 y 7. Cada dígito tiene, naturalmente, un valor distinto dependiendo del lu­gar que ocupen. El valor de cada una de las posiciones viene determinado por las potencias de base 8.</a:t>
            </a:r>
          </a:p>
          <a:p>
            <a:endParaRPr lang="es-MX" dirty="0"/>
          </a:p>
        </p:txBody>
      </p:sp>
    </p:spTree>
    <p:extLst>
      <p:ext uri="{BB962C8B-B14F-4D97-AF65-F5344CB8AC3E}">
        <p14:creationId xmlns:p14="http://schemas.microsoft.com/office/powerpoint/2010/main" val="3262066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1028</Words>
  <Application>Microsoft Office PowerPoint</Application>
  <PresentationFormat>Panorámica</PresentationFormat>
  <Paragraphs>136</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Book Antiqua</vt:lpstr>
      <vt:lpstr>Century Gothic</vt:lpstr>
      <vt:lpstr>Wingdings</vt:lpstr>
      <vt:lpstr>Boticario</vt:lpstr>
      <vt:lpstr>Presentación de PowerPoint</vt:lpstr>
      <vt:lpstr>Guión Explicativo</vt:lpstr>
      <vt:lpstr>Objetivo de la Asignatura</vt:lpstr>
      <vt:lpstr>Secuencia Didáctica </vt:lpstr>
      <vt:lpstr>Contenido Temático </vt:lpstr>
      <vt:lpstr>Objetivo de la Unidad II</vt:lpstr>
      <vt:lpstr>Sistemas de numeración binario, octal, hexadecimal (conversiones y operaciones básicas.   </vt:lpstr>
      <vt:lpstr>Presentación de PowerPoint</vt:lpstr>
      <vt:lpstr>Presentación de PowerPoint</vt:lpstr>
      <vt:lpstr>Presentación de PowerPoint</vt:lpstr>
      <vt:lpstr>Presentación de PowerPoint</vt:lpstr>
      <vt:lpstr>Presentación de PowerPoint</vt:lpstr>
      <vt:lpstr>Compuertas y álgebra boolenana.</vt:lpstr>
      <vt:lpstr>Presentación de PowerPoint</vt:lpstr>
      <vt:lpstr>Presentación de PowerPoint</vt:lpstr>
      <vt:lpstr>Presentación de PowerPoint</vt:lpstr>
      <vt:lpstr>Compuertas lógicas </vt:lpstr>
      <vt:lpstr>Presentación de PowerPoint</vt:lpstr>
      <vt:lpstr>Presentación de PowerPoint</vt:lpstr>
      <vt:lpstr>Presentación de PowerPoint</vt:lpstr>
      <vt:lpstr>Equivalencia entre circuitos</vt:lpstr>
      <vt:lpstr>Presentación de PowerPoint</vt:lpstr>
      <vt:lpstr>Presentación de PowerPoint</vt:lpstr>
      <vt:lpstr>Presentación de PowerPoint</vt:lpstr>
      <vt:lpstr>Circuitos básicos de la lógica digital (circuitos integrados, circiutos combinacionales, circuitos arimeticos)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 </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Patricia Delgadillo</dc:creator>
  <cp:lastModifiedBy>Adris RR</cp:lastModifiedBy>
  <cp:revision>3</cp:revision>
  <dcterms:created xsi:type="dcterms:W3CDTF">2019-07-12T14:24:35Z</dcterms:created>
  <dcterms:modified xsi:type="dcterms:W3CDTF">2019-09-18T01:32:18Z</dcterms:modified>
</cp:coreProperties>
</file>