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14" r:id="rId1"/>
  </p:sldMasterIdLst>
  <p:notesMasterIdLst>
    <p:notesMasterId r:id="rId43"/>
  </p:notesMasterIdLst>
  <p:sldIdLst>
    <p:sldId id="256" r:id="rId2"/>
    <p:sldId id="296" r:id="rId3"/>
    <p:sldId id="257" r:id="rId4"/>
    <p:sldId id="295"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4" r:id="rId41"/>
    <p:sldId id="297" r:id="rId42"/>
  </p:sldIdLst>
  <p:sldSz cx="12192000" cy="6858000"/>
  <p:notesSz cx="6858000" cy="9144000"/>
  <p:embeddedFontLst>
    <p:embeddedFont>
      <p:font typeface="Century Gothic" panose="020B0502020202020204" pitchFamily="34" charset="0"/>
      <p:regular r:id="rId44"/>
      <p:bold r:id="rId45"/>
      <p:italic r:id="rId46"/>
      <p:boldItalic r:id="rId47"/>
    </p:embeddedFont>
    <p:embeddedFont>
      <p:font typeface="Wingdings 3" panose="05040102010807070707" pitchFamily="18" charset="2"/>
      <p:regular r:id="rId48"/>
    </p:embeddedFont>
    <p:embeddedFont>
      <p:font typeface="Corbel" panose="020B0503020204020204" pitchFamily="34" charset="0"/>
      <p:regular r:id="rId49"/>
      <p:bold r:id="rId50"/>
      <p:italic r:id="rId51"/>
      <p:boldItalic r:id="rId5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E0F8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4" autoAdjust="0"/>
    <p:restoredTop sz="94660"/>
  </p:normalViewPr>
  <p:slideViewPr>
    <p:cSldViewPr snapToGrid="0">
      <p:cViewPr>
        <p:scale>
          <a:sx n="60" d="100"/>
          <a:sy n="60" d="100"/>
        </p:scale>
        <p:origin x="1098" y="522"/>
      </p:cViewPr>
      <p:guideLst>
        <p:guide orient="horz" pos="2160"/>
        <p:guide pos="3840"/>
      </p:guideLst>
    </p:cSldViewPr>
  </p:slideViewPr>
  <p:notesTextViewPr>
    <p:cViewPr>
      <p:scale>
        <a:sx n="1" d="1"/>
        <a:sy n="1" d="1"/>
      </p:scale>
      <p:origin x="0" y="0"/>
    </p:cViewPr>
  </p:notesTextViewPr>
  <p:sorterViewPr>
    <p:cViewPr>
      <p:scale>
        <a:sx n="100" d="100"/>
        <a:sy n="100" d="100"/>
      </p:scale>
      <p:origin x="0" y="-158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font" Target="fonts/font4.fntdata"/><Relationship Id="rId50" Type="http://schemas.openxmlformats.org/officeDocument/2006/relationships/font" Target="fonts/font7.fntdata"/><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font" Target="fonts/font2.fntdata"/><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1.fntdata"/><Relationship Id="rId52"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font" Target="fonts/font5.fntdata"/><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font" Target="fonts/font8.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3.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270308849"/>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6" name="Google Shape;86;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555719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g577019e9ec_0_13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5" name="Google Shape;145;g577019e9ec_0_13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219534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577019e9ec_0_13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 name="Google Shape;151;g577019e9ec_0_13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831155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577019e9ec_0_13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7" name="Google Shape;157;g577019e9ec_0_13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913699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577019e9ec_0_13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3" name="Google Shape;163;g577019e9ec_0_13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456179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577019e9ec_0_13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577019e9ec_0_13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97265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577019e9ec_0_13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5" name="Google Shape;175;g577019e9ec_0_13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024287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2" name="Google Shape;9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051689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8" name="Google Shape;9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544436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5" name="Google Shape;105;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719472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2" name="Google Shape;112;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674821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9" name="Google Shape;119;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885581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6" name="Google Shape;126;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801369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3" name="Google Shape;133;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146353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577019e9ec_0_13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 name="Google Shape;139;g577019e9ec_0_13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643860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pPr marL="0" lvl="0" indent="0" algn="l" rtl="0">
              <a:spcBef>
                <a:spcPts val="0"/>
              </a:spcBef>
              <a:spcAft>
                <a:spcPts val="0"/>
              </a:spcAft>
              <a:buNone/>
            </a:pPr>
            <a:fld id="{00000000-1234-1234-1234-123412341234}" type="slidenum">
              <a:rPr lang="es-MX" smtClean="0"/>
              <a:t>‹Nº›</a:t>
            </a:fld>
            <a:endParaRPr lang="es-MX"/>
          </a:p>
        </p:txBody>
      </p:sp>
    </p:spTree>
    <p:extLst>
      <p:ext uri="{BB962C8B-B14F-4D97-AF65-F5344CB8AC3E}">
        <p14:creationId xmlns:p14="http://schemas.microsoft.com/office/powerpoint/2010/main" val="18912860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pPr marL="0" lvl="0" indent="0" algn="l" rtl="0">
              <a:spcBef>
                <a:spcPts val="0"/>
              </a:spcBef>
              <a:spcAft>
                <a:spcPts val="0"/>
              </a:spcAft>
              <a:buNone/>
            </a:pPr>
            <a:fld id="{00000000-1234-1234-1234-123412341234}" type="slidenum">
              <a:rPr lang="es-MX" smtClean="0"/>
              <a:t>‹Nº›</a:t>
            </a:fld>
            <a:endParaRPr lang="es-MX"/>
          </a:p>
        </p:txBody>
      </p:sp>
    </p:spTree>
    <p:extLst>
      <p:ext uri="{BB962C8B-B14F-4D97-AF65-F5344CB8AC3E}">
        <p14:creationId xmlns:p14="http://schemas.microsoft.com/office/powerpoint/2010/main" val="1808318790"/>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s-ES" smtClean="0"/>
              <a:t>Haga clic para modificar el estilo de título del patrón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pPr marL="0" lvl="0" indent="0" algn="l" rtl="0">
              <a:spcBef>
                <a:spcPts val="0"/>
              </a:spcBef>
              <a:spcAft>
                <a:spcPts val="0"/>
              </a:spcAft>
              <a:buNone/>
            </a:pPr>
            <a:fld id="{00000000-1234-1234-1234-123412341234}" type="slidenum">
              <a:rPr lang="es-MX" smtClean="0"/>
              <a:t>‹Nº›</a:t>
            </a:fld>
            <a:endParaRPr lang="es-MX"/>
          </a:p>
        </p:txBody>
      </p:sp>
    </p:spTree>
    <p:extLst>
      <p:ext uri="{BB962C8B-B14F-4D97-AF65-F5344CB8AC3E}">
        <p14:creationId xmlns:p14="http://schemas.microsoft.com/office/powerpoint/2010/main" val="3004500561"/>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s-ES" smtClean="0"/>
              <a:t>Haga clic para modificar el estilo de título del patrón</a:t>
            </a:r>
            <a:endParaRPr lang="en-US" dirty="0"/>
          </a:p>
        </p:txBody>
      </p:sp>
      <p:sp>
        <p:nvSpPr>
          <p:cNvPr id="14" name="Text Placeholder 3"/>
          <p:cNvSpPr>
            <a:spLocks noGrp="1"/>
          </p:cNvSpPr>
          <p:nvPr>
            <p:ph type="body" sz="half" idx="13"/>
          </p:nvPr>
        </p:nvSpPr>
        <p:spPr>
          <a:xfrm>
            <a:off x="1930400" y="3771174"/>
            <a:ext cx="7385828"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pPr marL="0" lvl="0" indent="0" algn="l" rtl="0">
              <a:spcBef>
                <a:spcPts val="0"/>
              </a:spcBef>
              <a:spcAft>
                <a:spcPts val="0"/>
              </a:spcAft>
              <a:buNone/>
            </a:pPr>
            <a:fld id="{00000000-1234-1234-1234-123412341234}" type="slidenum">
              <a:rPr lang="es-MX" smtClean="0"/>
              <a:t>‹Nº›</a:t>
            </a:fld>
            <a:endParaRPr lang="es-MX"/>
          </a:p>
        </p:txBody>
      </p:sp>
      <p:sp>
        <p:nvSpPr>
          <p:cNvPr id="11" name="TextBox 10"/>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299732027"/>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59" cy="165318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pPr marL="0" lvl="0" indent="0" algn="l" rtl="0">
              <a:spcBef>
                <a:spcPts val="0"/>
              </a:spcBef>
              <a:spcAft>
                <a:spcPts val="0"/>
              </a:spcAft>
              <a:buNone/>
            </a:pPr>
            <a:fld id="{00000000-1234-1234-1234-123412341234}" type="slidenum">
              <a:rPr lang="es-MX" smtClean="0"/>
              <a:t>‹Nº›</a:t>
            </a:fld>
            <a:endParaRPr lang="es-MX"/>
          </a:p>
        </p:txBody>
      </p:sp>
    </p:spTree>
    <p:extLst>
      <p:ext uri="{BB962C8B-B14F-4D97-AF65-F5344CB8AC3E}">
        <p14:creationId xmlns:p14="http://schemas.microsoft.com/office/powerpoint/2010/main" val="931479691"/>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endParaRPr lang="es-MX"/>
          </a:p>
        </p:txBody>
      </p:sp>
      <p:sp>
        <p:nvSpPr>
          <p:cNvPr id="4"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pPr marL="0" lvl="0" indent="0" algn="l" rtl="0">
              <a:spcBef>
                <a:spcPts val="0"/>
              </a:spcBef>
              <a:spcAft>
                <a:spcPts val="0"/>
              </a:spcAft>
              <a:buNone/>
            </a:pPr>
            <a:fld id="{00000000-1234-1234-1234-123412341234}" type="slidenum">
              <a:rPr lang="es-MX" smtClean="0"/>
              <a:t>‹Nº›</a:t>
            </a:fld>
            <a:endParaRPr lang="es-MX"/>
          </a:p>
        </p:txBody>
      </p:sp>
    </p:spTree>
    <p:extLst>
      <p:ext uri="{BB962C8B-B14F-4D97-AF65-F5344CB8AC3E}">
        <p14:creationId xmlns:p14="http://schemas.microsoft.com/office/powerpoint/2010/main" val="1857254034"/>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endParaRPr lang="es-MX"/>
          </a:p>
        </p:txBody>
      </p:sp>
      <p:sp>
        <p:nvSpPr>
          <p:cNvPr id="4"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pPr marL="0" lvl="0" indent="0" algn="l" rtl="0">
              <a:spcBef>
                <a:spcPts val="0"/>
              </a:spcBef>
              <a:spcAft>
                <a:spcPts val="0"/>
              </a:spcAft>
              <a:buNone/>
            </a:pPr>
            <a:fld id="{00000000-1234-1234-1234-123412341234}" type="slidenum">
              <a:rPr lang="es-MX" smtClean="0"/>
              <a:t>‹Nº›</a:t>
            </a:fld>
            <a:endParaRPr lang="es-MX"/>
          </a:p>
        </p:txBody>
      </p:sp>
    </p:spTree>
    <p:extLst>
      <p:ext uri="{BB962C8B-B14F-4D97-AF65-F5344CB8AC3E}">
        <p14:creationId xmlns:p14="http://schemas.microsoft.com/office/powerpoint/2010/main" val="1919488299"/>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pPr marL="0" lvl="0" indent="0" algn="l" rtl="0">
              <a:spcBef>
                <a:spcPts val="0"/>
              </a:spcBef>
              <a:spcAft>
                <a:spcPts val="0"/>
              </a:spcAft>
              <a:buNone/>
            </a:pPr>
            <a:fld id="{00000000-1234-1234-1234-123412341234}" type="slidenum">
              <a:rPr lang="es-MX" smtClean="0"/>
              <a:t>‹Nº›</a:t>
            </a:fld>
            <a:endParaRPr lang="es-MX"/>
          </a:p>
        </p:txBody>
      </p:sp>
    </p:spTree>
    <p:extLst>
      <p:ext uri="{BB962C8B-B14F-4D97-AF65-F5344CB8AC3E}">
        <p14:creationId xmlns:p14="http://schemas.microsoft.com/office/powerpoint/2010/main" val="117955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pPr marL="0" lvl="0" indent="0" algn="l" rtl="0">
              <a:spcBef>
                <a:spcPts val="0"/>
              </a:spcBef>
              <a:spcAft>
                <a:spcPts val="0"/>
              </a:spcAft>
              <a:buNone/>
            </a:pPr>
            <a:fld id="{00000000-1234-1234-1234-123412341234}" type="slidenum">
              <a:rPr lang="es-MX" smtClean="0"/>
              <a:t>‹Nº›</a:t>
            </a:fld>
            <a:endParaRPr lang="es-MX"/>
          </a:p>
        </p:txBody>
      </p:sp>
    </p:spTree>
    <p:extLst>
      <p:ext uri="{BB962C8B-B14F-4D97-AF65-F5344CB8AC3E}">
        <p14:creationId xmlns:p14="http://schemas.microsoft.com/office/powerpoint/2010/main" val="15000875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pPr marL="0" lvl="0" indent="0" algn="l" rtl="0">
              <a:spcBef>
                <a:spcPts val="0"/>
              </a:spcBef>
              <a:spcAft>
                <a:spcPts val="0"/>
              </a:spcAft>
              <a:buNone/>
            </a:pPr>
            <a:fld id="{00000000-1234-1234-1234-123412341234}" type="slidenum">
              <a:rPr lang="es-MX" smtClean="0"/>
              <a:t>‹Nº›</a:t>
            </a:fld>
            <a:endParaRPr lang="es-MX"/>
          </a:p>
        </p:txBody>
      </p:sp>
    </p:spTree>
    <p:extLst>
      <p:ext uri="{BB962C8B-B14F-4D97-AF65-F5344CB8AC3E}">
        <p14:creationId xmlns:p14="http://schemas.microsoft.com/office/powerpoint/2010/main" val="41021306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pPr marL="0" lvl="0" indent="0" algn="l" rtl="0">
              <a:spcBef>
                <a:spcPts val="0"/>
              </a:spcBef>
              <a:spcAft>
                <a:spcPts val="0"/>
              </a:spcAft>
              <a:buNone/>
            </a:pPr>
            <a:fld id="{00000000-1234-1234-1234-123412341234}" type="slidenum">
              <a:rPr lang="es-MX" smtClean="0"/>
              <a:t>‹Nº›</a:t>
            </a:fld>
            <a:endParaRPr lang="es-MX"/>
          </a:p>
        </p:txBody>
      </p:sp>
    </p:spTree>
    <p:extLst>
      <p:ext uri="{BB962C8B-B14F-4D97-AF65-F5344CB8AC3E}">
        <p14:creationId xmlns:p14="http://schemas.microsoft.com/office/powerpoint/2010/main" val="30112441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pPr marL="0" lvl="0" indent="0" algn="l" rtl="0">
              <a:spcBef>
                <a:spcPts val="0"/>
              </a:spcBef>
              <a:spcAft>
                <a:spcPts val="0"/>
              </a:spcAft>
              <a:buNone/>
            </a:pPr>
            <a:fld id="{00000000-1234-1234-1234-123412341234}" type="slidenum">
              <a:rPr lang="es-MX" smtClean="0"/>
              <a:t>‹Nº›</a:t>
            </a:fld>
            <a:endParaRPr lang="es-MX"/>
          </a:p>
        </p:txBody>
      </p:sp>
    </p:spTree>
    <p:extLst>
      <p:ext uri="{BB962C8B-B14F-4D97-AF65-F5344CB8AC3E}">
        <p14:creationId xmlns:p14="http://schemas.microsoft.com/office/powerpoint/2010/main" val="73557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pPr marL="0" lvl="0" indent="0" algn="l" rtl="0">
              <a:spcBef>
                <a:spcPts val="0"/>
              </a:spcBef>
              <a:spcAft>
                <a:spcPts val="0"/>
              </a:spcAft>
              <a:buNone/>
            </a:pPr>
            <a:fld id="{00000000-1234-1234-1234-123412341234}" type="slidenum">
              <a:rPr lang="es-MX" smtClean="0"/>
              <a:t>‹Nº›</a:t>
            </a:fld>
            <a:endParaRPr lang="es-MX"/>
          </a:p>
        </p:txBody>
      </p:sp>
    </p:spTree>
    <p:extLst>
      <p:ext uri="{BB962C8B-B14F-4D97-AF65-F5344CB8AC3E}">
        <p14:creationId xmlns:p14="http://schemas.microsoft.com/office/powerpoint/2010/main" val="540867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7" name="Date Placeholder 2"/>
          <p:cNvSpPr>
            <a:spLocks noGrp="1"/>
          </p:cNvSpPr>
          <p:nvPr>
            <p:ph type="dt" sz="half" idx="10"/>
          </p:nvPr>
        </p:nvSpPr>
        <p:spPr/>
        <p:txBody>
          <a:bodyPr/>
          <a:lstStyle/>
          <a:p>
            <a:endParaRPr lang="es-MX"/>
          </a:p>
        </p:txBody>
      </p:sp>
      <p:sp>
        <p:nvSpPr>
          <p:cNvPr id="5" name="Footer Placeholder 3"/>
          <p:cNvSpPr>
            <a:spLocks noGrp="1"/>
          </p:cNvSpPr>
          <p:nvPr>
            <p:ph type="ftr" sz="quarter" idx="11"/>
          </p:nvPr>
        </p:nvSpPr>
        <p:spPr/>
        <p:txBody>
          <a:bodyPr/>
          <a:lstStyle/>
          <a:p>
            <a:endParaRPr lang="es-MX"/>
          </a:p>
        </p:txBody>
      </p:sp>
      <p:sp>
        <p:nvSpPr>
          <p:cNvPr id="6" name="Slide Number Placeholder 4"/>
          <p:cNvSpPr>
            <a:spLocks noGrp="1"/>
          </p:cNvSpPr>
          <p:nvPr>
            <p:ph type="sldNum" sz="quarter" idx="12"/>
          </p:nvPr>
        </p:nvSpPr>
        <p:spPr/>
        <p:txBody>
          <a:bodyPr/>
          <a:lstStyle/>
          <a:p>
            <a:pPr marL="0" lvl="0" indent="0" algn="l" rtl="0">
              <a:spcBef>
                <a:spcPts val="0"/>
              </a:spcBef>
              <a:spcAft>
                <a:spcPts val="0"/>
              </a:spcAft>
              <a:buNone/>
            </a:pPr>
            <a:fld id="{00000000-1234-1234-1234-123412341234}" type="slidenum">
              <a:rPr lang="es-MX" smtClean="0"/>
              <a:t>‹Nº›</a:t>
            </a:fld>
            <a:endParaRPr lang="es-MX"/>
          </a:p>
        </p:txBody>
      </p:sp>
    </p:spTree>
    <p:extLst>
      <p:ext uri="{BB962C8B-B14F-4D97-AF65-F5344CB8AC3E}">
        <p14:creationId xmlns:p14="http://schemas.microsoft.com/office/powerpoint/2010/main" val="38544735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endParaRPr lang="es-MX"/>
          </a:p>
        </p:txBody>
      </p:sp>
      <p:sp>
        <p:nvSpPr>
          <p:cNvPr id="5" name="Footer Placeholder 2"/>
          <p:cNvSpPr>
            <a:spLocks noGrp="1"/>
          </p:cNvSpPr>
          <p:nvPr>
            <p:ph type="ftr" sz="quarter" idx="11"/>
          </p:nvPr>
        </p:nvSpPr>
        <p:spPr/>
        <p:txBody>
          <a:bodyPr/>
          <a:lstStyle/>
          <a:p>
            <a:endParaRPr lang="es-MX"/>
          </a:p>
        </p:txBody>
      </p:sp>
      <p:sp>
        <p:nvSpPr>
          <p:cNvPr id="6" name="Slide Number Placeholder 3"/>
          <p:cNvSpPr>
            <a:spLocks noGrp="1"/>
          </p:cNvSpPr>
          <p:nvPr>
            <p:ph type="sldNum" sz="quarter" idx="12"/>
          </p:nvPr>
        </p:nvSpPr>
        <p:spPr/>
        <p:txBody>
          <a:bodyPr/>
          <a:lstStyle/>
          <a:p>
            <a:pPr marL="0" lvl="0" indent="0" algn="l" rtl="0">
              <a:spcBef>
                <a:spcPts val="0"/>
              </a:spcBef>
              <a:spcAft>
                <a:spcPts val="0"/>
              </a:spcAft>
              <a:buNone/>
            </a:pPr>
            <a:fld id="{00000000-1234-1234-1234-123412341234}" type="slidenum">
              <a:rPr lang="es-MX" smtClean="0"/>
              <a:t>‹Nº›</a:t>
            </a:fld>
            <a:endParaRPr lang="es-MX"/>
          </a:p>
        </p:txBody>
      </p:sp>
    </p:spTree>
    <p:extLst>
      <p:ext uri="{BB962C8B-B14F-4D97-AF65-F5344CB8AC3E}">
        <p14:creationId xmlns:p14="http://schemas.microsoft.com/office/powerpoint/2010/main" val="18396337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7" name="Date Placeholder 4"/>
          <p:cNvSpPr>
            <a:spLocks noGrp="1"/>
          </p:cNvSpPr>
          <p:nvPr>
            <p:ph type="dt" sz="half" idx="10"/>
          </p:nvPr>
        </p:nvSpPr>
        <p:spPr/>
        <p:txBody>
          <a:bodyPr/>
          <a:lstStyle/>
          <a:p>
            <a:endParaRPr lang="es-MX"/>
          </a:p>
        </p:txBody>
      </p:sp>
      <p:sp>
        <p:nvSpPr>
          <p:cNvPr id="5" name="Footer Placeholder 5"/>
          <p:cNvSpPr>
            <a:spLocks noGrp="1"/>
          </p:cNvSpPr>
          <p:nvPr>
            <p:ph type="ftr" sz="quarter" idx="11"/>
          </p:nvPr>
        </p:nvSpPr>
        <p:spPr/>
        <p:txBody>
          <a:bodyPr/>
          <a:lstStyle/>
          <a:p>
            <a:endParaRPr lang="es-MX"/>
          </a:p>
        </p:txBody>
      </p:sp>
      <p:sp>
        <p:nvSpPr>
          <p:cNvPr id="6" name="Slide Number Placeholder 6"/>
          <p:cNvSpPr>
            <a:spLocks noGrp="1"/>
          </p:cNvSpPr>
          <p:nvPr>
            <p:ph type="sldNum" sz="quarter" idx="12"/>
          </p:nvPr>
        </p:nvSpPr>
        <p:spPr/>
        <p:txBody>
          <a:bodyPr/>
          <a:lstStyle/>
          <a:p>
            <a:pPr marL="0" lvl="0" indent="0" algn="l" rtl="0">
              <a:spcBef>
                <a:spcPts val="0"/>
              </a:spcBef>
              <a:spcAft>
                <a:spcPts val="0"/>
              </a:spcAft>
              <a:buNone/>
            </a:pPr>
            <a:fld id="{00000000-1234-1234-1234-123412341234}" type="slidenum">
              <a:rPr lang="es-MX" smtClean="0"/>
              <a:t>‹Nº›</a:t>
            </a:fld>
            <a:endParaRPr lang="es-MX"/>
          </a:p>
        </p:txBody>
      </p:sp>
    </p:spTree>
    <p:extLst>
      <p:ext uri="{BB962C8B-B14F-4D97-AF65-F5344CB8AC3E}">
        <p14:creationId xmlns:p14="http://schemas.microsoft.com/office/powerpoint/2010/main" val="8955423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pPr marL="0" lvl="0" indent="0" algn="l" rtl="0">
              <a:spcBef>
                <a:spcPts val="0"/>
              </a:spcBef>
              <a:spcAft>
                <a:spcPts val="0"/>
              </a:spcAft>
              <a:buNone/>
            </a:pPr>
            <a:fld id="{00000000-1234-1234-1234-123412341234}" type="slidenum">
              <a:rPr lang="es-MX" smtClean="0"/>
              <a:t>‹Nº›</a:t>
            </a:fld>
            <a:endParaRPr lang="es-MX"/>
          </a:p>
        </p:txBody>
      </p:sp>
    </p:spTree>
    <p:extLst>
      <p:ext uri="{BB962C8B-B14F-4D97-AF65-F5344CB8AC3E}">
        <p14:creationId xmlns:p14="http://schemas.microsoft.com/office/powerpoint/2010/main" val="21918882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cstate="email">
            <a:extLst>
              <a:ext uri="{28A0092B-C50C-407E-A947-70E740481C1C}">
                <a14:useLocalDpi xmlns:a14="http://schemas.microsoft.com/office/drawing/2010/main"/>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cstate="email">
            <a:extLst>
              <a:ext uri="{28A0092B-C50C-407E-A947-70E740481C1C}">
                <a14:useLocalDpi xmlns:a14="http://schemas.microsoft.com/office/drawing/2010/main"/>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cstate="email">
            <a:extLst>
              <a:ext uri="{28A0092B-C50C-407E-A947-70E740481C1C}">
                <a14:useLocalDpi xmlns:a14="http://schemas.microsoft.com/office/drawing/2010/main"/>
              </a:ext>
            </a:extLst>
          </a:blip>
          <a:srcRect t="28713"/>
          <a:stretch/>
        </p:blipFill>
        <p:spPr>
          <a:xfrm>
            <a:off x="8000197" y="0"/>
            <a:ext cx="1603387" cy="1143000"/>
          </a:xfrm>
          <a:prstGeom prst="rect">
            <a:avLst/>
          </a:prstGeom>
        </p:spPr>
      </p:pic>
      <p:pic>
        <p:nvPicPr>
          <p:cNvPr id="10" name="Picture 9"/>
          <p:cNvPicPr>
            <a:picLocks noChangeAspect="1"/>
          </p:cNvPicPr>
          <p:nvPr/>
        </p:nvPicPr>
        <p:blipFill rotWithShape="1">
          <a:blip r:embed="rId22" cstate="email">
            <a:extLst>
              <a:ext uri="{28A0092B-C50C-407E-A947-70E740481C1C}">
                <a14:useLocalDpi xmlns:a14="http://schemas.microsoft.com/office/drawing/2010/main"/>
              </a:ext>
            </a:extLst>
          </a:blip>
          <a:srcRect b="24199"/>
          <a:stretch/>
        </p:blipFill>
        <p:spPr>
          <a:xfrm>
            <a:off x="8609012" y="6092866"/>
            <a:ext cx="993734" cy="765134"/>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endParaRPr lang="es-MX"/>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s-MX"/>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pPr marL="0" lvl="0" indent="0" algn="l" rtl="0">
              <a:spcBef>
                <a:spcPts val="0"/>
              </a:spcBef>
              <a:spcAft>
                <a:spcPts val="0"/>
              </a:spcAft>
              <a:buNone/>
            </a:pPr>
            <a:fld id="{00000000-1234-1234-1234-123412341234}" type="slidenum">
              <a:rPr lang="es-MX" smtClean="0"/>
              <a:t>‹Nº›</a:t>
            </a:fld>
            <a:endParaRPr lang="es-MX"/>
          </a:p>
        </p:txBody>
      </p:sp>
    </p:spTree>
    <p:extLst>
      <p:ext uri="{BB962C8B-B14F-4D97-AF65-F5344CB8AC3E}">
        <p14:creationId xmlns:p14="http://schemas.microsoft.com/office/powerpoint/2010/main" val="3565722084"/>
      </p:ext>
    </p:extLst>
  </p:cSld>
  <p:clrMap bg1="dk1" tx1="lt1" bg2="dk2" tx2="lt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slide" Target="slide11.xml"/><Relationship Id="rId4" Type="http://schemas.openxmlformats.org/officeDocument/2006/relationships/slide" Target="slide9.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8.xml"/><Relationship Id="rId6" Type="http://schemas.openxmlformats.org/officeDocument/2006/relationships/slide" Target="slide12.xml"/><Relationship Id="rId5" Type="http://schemas.openxmlformats.org/officeDocument/2006/relationships/slide" Target="slide10.xml"/><Relationship Id="rId4" Type="http://schemas.openxmlformats.org/officeDocument/2006/relationships/slide" Target="slide3.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slide" Target="slide13.xml"/><Relationship Id="rId5" Type="http://schemas.openxmlformats.org/officeDocument/2006/relationships/slide" Target="slide11.xml"/><Relationship Id="rId4" Type="http://schemas.openxmlformats.org/officeDocument/2006/relationships/slide" Target="slide3.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slide" Target="slide14.xml"/><Relationship Id="rId5" Type="http://schemas.openxmlformats.org/officeDocument/2006/relationships/slide" Target="slide12.xml"/><Relationship Id="rId4" Type="http://schemas.openxmlformats.org/officeDocument/2006/relationships/slide" Target="slide3.xml"/></Relationships>
</file>

<file path=ppt/slides/_rels/slide14.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12.xml"/><Relationship Id="rId1" Type="http://schemas.openxmlformats.org/officeDocument/2006/relationships/slideLayout" Target="../slideLayouts/slideLayout4.xml"/><Relationship Id="rId5" Type="http://schemas.openxmlformats.org/officeDocument/2006/relationships/slide" Target="slide15.xml"/><Relationship Id="rId4" Type="http://schemas.openxmlformats.org/officeDocument/2006/relationships/slide" Target="slide13.xml"/></Relationships>
</file>

<file path=ppt/slides/_rels/slide15.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16.png"/><Relationship Id="rId5" Type="http://schemas.openxmlformats.org/officeDocument/2006/relationships/slide" Target="slide16.xml"/><Relationship Id="rId4" Type="http://schemas.openxmlformats.org/officeDocument/2006/relationships/slide" Target="slide14.xml"/></Relationships>
</file>

<file path=ppt/slides/_rels/slide16.xml.rels><?xml version="1.0" encoding="UTF-8" standalone="yes"?>
<Relationships xmlns="http://schemas.openxmlformats.org/package/2006/relationships"><Relationship Id="rId8" Type="http://schemas.openxmlformats.org/officeDocument/2006/relationships/slide" Target="slide17.xml"/><Relationship Id="rId3" Type="http://schemas.openxmlformats.org/officeDocument/2006/relationships/image" Target="../media/image17.png"/><Relationship Id="rId7" Type="http://schemas.openxmlformats.org/officeDocument/2006/relationships/slide" Target="slide15.xml"/><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slide" Target="slide3.xml"/><Relationship Id="rId5" Type="http://schemas.microsoft.com/office/2007/relationships/hdphoto" Target="../media/hdphoto1.wdp"/><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slide" Target="slide18.xml"/><Relationship Id="rId5" Type="http://schemas.openxmlformats.org/officeDocument/2006/relationships/slide" Target="slide16.xml"/><Relationship Id="rId4" Type="http://schemas.openxmlformats.org/officeDocument/2006/relationships/slide" Target="slide3.xml"/></Relationships>
</file>

<file path=ppt/slides/_rels/slide18.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20.png"/><Relationship Id="rId1" Type="http://schemas.openxmlformats.org/officeDocument/2006/relationships/slideLayout" Target="../slideLayouts/slideLayout4.xml"/><Relationship Id="rId5" Type="http://schemas.openxmlformats.org/officeDocument/2006/relationships/slide" Target="slide19.xml"/><Relationship Id="rId4" Type="http://schemas.openxmlformats.org/officeDocument/2006/relationships/slide" Target="slide17.xml"/></Relationships>
</file>

<file path=ppt/slides/_rels/slide19.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slide" Target="slide3.xml"/><Relationship Id="rId1" Type="http://schemas.openxmlformats.org/officeDocument/2006/relationships/slideLayout" Target="../slideLayouts/slideLayout4.xml"/><Relationship Id="rId6" Type="http://schemas.microsoft.com/office/2007/relationships/hdphoto" Target="../media/hdphoto2.wdp"/><Relationship Id="rId5" Type="http://schemas.openxmlformats.org/officeDocument/2006/relationships/image" Target="../media/image21.png"/><Relationship Id="rId4" Type="http://schemas.openxmlformats.org/officeDocument/2006/relationships/slide" Target="slide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 Target="slide19.xml"/><Relationship Id="rId2" Type="http://schemas.openxmlformats.org/officeDocument/2006/relationships/slide" Target="slide3.xml"/><Relationship Id="rId1" Type="http://schemas.openxmlformats.org/officeDocument/2006/relationships/slideLayout" Target="../slideLayouts/slideLayout4.xml"/><Relationship Id="rId5" Type="http://schemas.openxmlformats.org/officeDocument/2006/relationships/image" Target="../media/image22.jpeg"/><Relationship Id="rId4" Type="http://schemas.openxmlformats.org/officeDocument/2006/relationships/slide" Target="slide21.xml"/></Relationships>
</file>

<file path=ppt/slides/_rels/slide21.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23.jpeg"/><Relationship Id="rId1" Type="http://schemas.openxmlformats.org/officeDocument/2006/relationships/slideLayout" Target="../slideLayouts/slideLayout4.xml"/><Relationship Id="rId6" Type="http://schemas.openxmlformats.org/officeDocument/2006/relationships/slide" Target="slide4.xml"/><Relationship Id="rId5" Type="http://schemas.openxmlformats.org/officeDocument/2006/relationships/slide" Target="slide22.xml"/><Relationship Id="rId4" Type="http://schemas.openxmlformats.org/officeDocument/2006/relationships/slide" Target="slide20.xml"/></Relationships>
</file>

<file path=ppt/slides/_rels/slide2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24.png"/><Relationship Id="rId1" Type="http://schemas.openxmlformats.org/officeDocument/2006/relationships/slideLayout" Target="../slideLayouts/slideLayout4.xml"/><Relationship Id="rId6" Type="http://schemas.openxmlformats.org/officeDocument/2006/relationships/slide" Target="slide4.xml"/><Relationship Id="rId5" Type="http://schemas.openxmlformats.org/officeDocument/2006/relationships/slide" Target="slide23.xml"/><Relationship Id="rId4" Type="http://schemas.openxmlformats.org/officeDocument/2006/relationships/slide" Target="slide21.xml"/></Relationships>
</file>

<file path=ppt/slides/_rels/slide23.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25.jpeg"/><Relationship Id="rId1" Type="http://schemas.openxmlformats.org/officeDocument/2006/relationships/slideLayout" Target="../slideLayouts/slideLayout4.xml"/><Relationship Id="rId6" Type="http://schemas.openxmlformats.org/officeDocument/2006/relationships/slide" Target="slide4.xml"/><Relationship Id="rId5" Type="http://schemas.openxmlformats.org/officeDocument/2006/relationships/slide" Target="slide24.xml"/><Relationship Id="rId4" Type="http://schemas.openxmlformats.org/officeDocument/2006/relationships/slide" Target="slide22.xml"/></Relationships>
</file>

<file path=ppt/slides/_rels/slide24.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slide" Target="slide3.xml"/><Relationship Id="rId1" Type="http://schemas.openxmlformats.org/officeDocument/2006/relationships/slideLayout" Target="../slideLayouts/slideLayout4.xml"/><Relationship Id="rId6" Type="http://schemas.openxmlformats.org/officeDocument/2006/relationships/slide" Target="slide4.xml"/><Relationship Id="rId5" Type="http://schemas.openxmlformats.org/officeDocument/2006/relationships/image" Target="../media/image26.png"/><Relationship Id="rId4" Type="http://schemas.openxmlformats.org/officeDocument/2006/relationships/slide" Target="slide25.xml"/></Relationships>
</file>

<file path=ppt/slides/_rels/slide25.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27.png"/><Relationship Id="rId1" Type="http://schemas.openxmlformats.org/officeDocument/2006/relationships/slideLayout" Target="../slideLayouts/slideLayout4.xml"/><Relationship Id="rId6" Type="http://schemas.openxmlformats.org/officeDocument/2006/relationships/slide" Target="slide4.xml"/><Relationship Id="rId5" Type="http://schemas.openxmlformats.org/officeDocument/2006/relationships/slide" Target="slide26.xml"/><Relationship Id="rId4" Type="http://schemas.openxmlformats.org/officeDocument/2006/relationships/slide" Target="slide24.xml"/></Relationships>
</file>

<file path=ppt/slides/_rels/slide26.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28.png"/><Relationship Id="rId1" Type="http://schemas.openxmlformats.org/officeDocument/2006/relationships/slideLayout" Target="../slideLayouts/slideLayout4.xml"/><Relationship Id="rId6" Type="http://schemas.openxmlformats.org/officeDocument/2006/relationships/slide" Target="slide4.xml"/><Relationship Id="rId5" Type="http://schemas.openxmlformats.org/officeDocument/2006/relationships/slide" Target="slide27.xml"/><Relationship Id="rId4" Type="http://schemas.openxmlformats.org/officeDocument/2006/relationships/slide" Target="slide25.xml"/></Relationships>
</file>

<file path=ppt/slides/_rels/slide27.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29.png"/><Relationship Id="rId1" Type="http://schemas.openxmlformats.org/officeDocument/2006/relationships/slideLayout" Target="../slideLayouts/slideLayout4.xml"/><Relationship Id="rId6" Type="http://schemas.openxmlformats.org/officeDocument/2006/relationships/slide" Target="slide4.xml"/><Relationship Id="rId5" Type="http://schemas.openxmlformats.org/officeDocument/2006/relationships/slide" Target="slide28.xml"/><Relationship Id="rId4" Type="http://schemas.openxmlformats.org/officeDocument/2006/relationships/slide" Target="slide26.xml"/></Relationships>
</file>

<file path=ppt/slides/_rels/slide28.xml.rels><?xml version="1.0" encoding="UTF-8" standalone="yes"?>
<Relationships xmlns="http://schemas.openxmlformats.org/package/2006/relationships"><Relationship Id="rId3" Type="http://schemas.openxmlformats.org/officeDocument/2006/relationships/slide" Target="slide27.xml"/><Relationship Id="rId2" Type="http://schemas.openxmlformats.org/officeDocument/2006/relationships/slide" Target="slide3.xml"/><Relationship Id="rId1" Type="http://schemas.openxmlformats.org/officeDocument/2006/relationships/slideLayout" Target="../slideLayouts/slideLayout4.xml"/><Relationship Id="rId4" Type="http://schemas.openxmlformats.org/officeDocument/2006/relationships/slide" Target="slide29.xml"/></Relationships>
</file>

<file path=ppt/slides/_rels/slide29.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30.png"/><Relationship Id="rId1" Type="http://schemas.openxmlformats.org/officeDocument/2006/relationships/slideLayout" Target="../slideLayouts/slideLayout4.xml"/><Relationship Id="rId6" Type="http://schemas.openxmlformats.org/officeDocument/2006/relationships/slide" Target="slide4.xml"/><Relationship Id="rId5" Type="http://schemas.openxmlformats.org/officeDocument/2006/relationships/slide" Target="slide30.xml"/><Relationship Id="rId4" Type="http://schemas.openxmlformats.org/officeDocument/2006/relationships/slide" Target="slide28.xml"/></Relationships>
</file>

<file path=ppt/slides/_rels/slide3.xml.rels><?xml version="1.0" encoding="UTF-8" standalone="yes"?>
<Relationships xmlns="http://schemas.openxmlformats.org/package/2006/relationships"><Relationship Id="rId8" Type="http://schemas.openxmlformats.org/officeDocument/2006/relationships/slide" Target="slide10.xml"/><Relationship Id="rId13" Type="http://schemas.openxmlformats.org/officeDocument/2006/relationships/slide" Target="slide15.xml"/><Relationship Id="rId18" Type="http://schemas.openxmlformats.org/officeDocument/2006/relationships/slide" Target="slide20.xml"/><Relationship Id="rId3" Type="http://schemas.openxmlformats.org/officeDocument/2006/relationships/slide" Target="slide5.xml"/><Relationship Id="rId21" Type="http://schemas.openxmlformats.org/officeDocument/2006/relationships/slide" Target="slide4.xml"/><Relationship Id="rId7" Type="http://schemas.openxmlformats.org/officeDocument/2006/relationships/slide" Target="slide9.xml"/><Relationship Id="rId12" Type="http://schemas.openxmlformats.org/officeDocument/2006/relationships/slide" Target="slide14.xml"/><Relationship Id="rId17" Type="http://schemas.openxmlformats.org/officeDocument/2006/relationships/slide" Target="slide19.xml"/><Relationship Id="rId2" Type="http://schemas.openxmlformats.org/officeDocument/2006/relationships/notesSlide" Target="../notesSlides/notesSlide2.xml"/><Relationship Id="rId16" Type="http://schemas.openxmlformats.org/officeDocument/2006/relationships/slide" Target="slide18.xml"/><Relationship Id="rId20" Type="http://schemas.openxmlformats.org/officeDocument/2006/relationships/slide" Target="slide1.xml"/><Relationship Id="rId1" Type="http://schemas.openxmlformats.org/officeDocument/2006/relationships/slideLayout" Target="../slideLayouts/slideLayout2.xml"/><Relationship Id="rId6" Type="http://schemas.openxmlformats.org/officeDocument/2006/relationships/slide" Target="slide8.xml"/><Relationship Id="rId11" Type="http://schemas.openxmlformats.org/officeDocument/2006/relationships/slide" Target="slide13.xml"/><Relationship Id="rId5" Type="http://schemas.openxmlformats.org/officeDocument/2006/relationships/slide" Target="slide7.xml"/><Relationship Id="rId15" Type="http://schemas.openxmlformats.org/officeDocument/2006/relationships/slide" Target="slide17.xml"/><Relationship Id="rId10" Type="http://schemas.openxmlformats.org/officeDocument/2006/relationships/slide" Target="slide12.xml"/><Relationship Id="rId19" Type="http://schemas.openxmlformats.org/officeDocument/2006/relationships/slide" Target="slide3.xml"/><Relationship Id="rId4" Type="http://schemas.openxmlformats.org/officeDocument/2006/relationships/slide" Target="slide6.xml"/><Relationship Id="rId9" Type="http://schemas.openxmlformats.org/officeDocument/2006/relationships/slide" Target="slide11.xml"/><Relationship Id="rId14" Type="http://schemas.openxmlformats.org/officeDocument/2006/relationships/slide" Target="slide16.xml"/></Relationships>
</file>

<file path=ppt/slides/_rels/slide30.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31.png"/><Relationship Id="rId1" Type="http://schemas.openxmlformats.org/officeDocument/2006/relationships/slideLayout" Target="../slideLayouts/slideLayout4.xml"/><Relationship Id="rId6" Type="http://schemas.openxmlformats.org/officeDocument/2006/relationships/slide" Target="slide4.xml"/><Relationship Id="rId5" Type="http://schemas.openxmlformats.org/officeDocument/2006/relationships/slide" Target="slide31.xml"/><Relationship Id="rId4" Type="http://schemas.openxmlformats.org/officeDocument/2006/relationships/slide" Target="slide29.xml"/></Relationships>
</file>

<file path=ppt/slides/_rels/slide31.xml.rels><?xml version="1.0" encoding="UTF-8" standalone="yes"?>
<Relationships xmlns="http://schemas.openxmlformats.org/package/2006/relationships"><Relationship Id="rId3" Type="http://schemas.openxmlformats.org/officeDocument/2006/relationships/slide" Target="slide30.xml"/><Relationship Id="rId2" Type="http://schemas.openxmlformats.org/officeDocument/2006/relationships/slide" Target="slide3.xml"/><Relationship Id="rId1" Type="http://schemas.openxmlformats.org/officeDocument/2006/relationships/slideLayout" Target="../slideLayouts/slideLayout4.xml"/><Relationship Id="rId6" Type="http://schemas.openxmlformats.org/officeDocument/2006/relationships/slide" Target="slide4.xml"/><Relationship Id="rId5" Type="http://schemas.openxmlformats.org/officeDocument/2006/relationships/image" Target="../media/image32.png"/><Relationship Id="rId4" Type="http://schemas.openxmlformats.org/officeDocument/2006/relationships/slide" Target="slide32.xml"/></Relationships>
</file>

<file path=ppt/slides/_rels/slide3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33.png"/><Relationship Id="rId1" Type="http://schemas.openxmlformats.org/officeDocument/2006/relationships/slideLayout" Target="../slideLayouts/slideLayout4.xml"/><Relationship Id="rId6" Type="http://schemas.openxmlformats.org/officeDocument/2006/relationships/slide" Target="slide4.xml"/><Relationship Id="rId5" Type="http://schemas.openxmlformats.org/officeDocument/2006/relationships/slide" Target="slide33.xml"/><Relationship Id="rId4" Type="http://schemas.openxmlformats.org/officeDocument/2006/relationships/slide" Target="slide31.xml"/></Relationships>
</file>

<file path=ppt/slides/_rels/slide33.xml.rels><?xml version="1.0" encoding="UTF-8" standalone="yes"?>
<Relationships xmlns="http://schemas.openxmlformats.org/package/2006/relationships"><Relationship Id="rId3" Type="http://schemas.openxmlformats.org/officeDocument/2006/relationships/image" Target="../media/image34.jpeg"/><Relationship Id="rId7" Type="http://schemas.openxmlformats.org/officeDocument/2006/relationships/slide" Target="slide4.xml"/><Relationship Id="rId2" Type="http://schemas.openxmlformats.org/officeDocument/2006/relationships/hyperlink" Target="https://www.google.com.mx/url?sa=i&amp;rct=j&amp;q=&amp;esrc=s&amp;source=images&amp;cd=&amp;cad=rja&amp;uact=8&amp;ved=2ahUKEwiFy8PM1crgAhUOQ60KHQRKDa0QjRx6BAgBEAU&amp;url=https://es.slideshare.net/KarenAlmanza/programas-en-dev-c&amp;psig=AOvVaw2haG9AZZbVfepVAsfccBRW&amp;ust=1550764342712866" TargetMode="External"/><Relationship Id="rId1" Type="http://schemas.openxmlformats.org/officeDocument/2006/relationships/slideLayout" Target="../slideLayouts/slideLayout4.xml"/><Relationship Id="rId6" Type="http://schemas.openxmlformats.org/officeDocument/2006/relationships/slide" Target="slide34.xml"/><Relationship Id="rId5" Type="http://schemas.openxmlformats.org/officeDocument/2006/relationships/slide" Target="slide32.xml"/><Relationship Id="rId4" Type="http://schemas.openxmlformats.org/officeDocument/2006/relationships/slide" Target="slide3.xml"/></Relationships>
</file>

<file path=ppt/slides/_rels/slide34.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35.png"/><Relationship Id="rId1" Type="http://schemas.openxmlformats.org/officeDocument/2006/relationships/slideLayout" Target="../slideLayouts/slideLayout4.xml"/><Relationship Id="rId6" Type="http://schemas.openxmlformats.org/officeDocument/2006/relationships/slide" Target="slide4.xml"/><Relationship Id="rId5" Type="http://schemas.openxmlformats.org/officeDocument/2006/relationships/slide" Target="slide35.xml"/><Relationship Id="rId4" Type="http://schemas.openxmlformats.org/officeDocument/2006/relationships/slide" Target="slide33.xml"/></Relationships>
</file>

<file path=ppt/slides/_rels/slide35.xml.rels><?xml version="1.0" encoding="UTF-8" standalone="yes"?>
<Relationships xmlns="http://schemas.openxmlformats.org/package/2006/relationships"><Relationship Id="rId3" Type="http://schemas.openxmlformats.org/officeDocument/2006/relationships/slide" Target="slide34.xml"/><Relationship Id="rId2" Type="http://schemas.openxmlformats.org/officeDocument/2006/relationships/slide" Target="slide3.xml"/><Relationship Id="rId1" Type="http://schemas.openxmlformats.org/officeDocument/2006/relationships/slideLayout" Target="../slideLayouts/slideLayout4.xml"/><Relationship Id="rId5" Type="http://schemas.openxmlformats.org/officeDocument/2006/relationships/slide" Target="slide4.xml"/><Relationship Id="rId4" Type="http://schemas.openxmlformats.org/officeDocument/2006/relationships/slide" Target="slide36.xml"/></Relationships>
</file>

<file path=ppt/slides/_rels/slide36.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36.png"/><Relationship Id="rId1" Type="http://schemas.openxmlformats.org/officeDocument/2006/relationships/slideLayout" Target="../slideLayouts/slideLayout4.xml"/><Relationship Id="rId6" Type="http://schemas.openxmlformats.org/officeDocument/2006/relationships/slide" Target="slide4.xml"/><Relationship Id="rId5" Type="http://schemas.openxmlformats.org/officeDocument/2006/relationships/slide" Target="slide38.xml"/><Relationship Id="rId4" Type="http://schemas.openxmlformats.org/officeDocument/2006/relationships/slide" Target="slide35.xml"/></Relationships>
</file>

<file path=ppt/slides/_rels/slide37.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37.gif"/><Relationship Id="rId1" Type="http://schemas.openxmlformats.org/officeDocument/2006/relationships/slideLayout" Target="../slideLayouts/slideLayout4.xml"/><Relationship Id="rId5" Type="http://schemas.openxmlformats.org/officeDocument/2006/relationships/slide" Target="slide38.xml"/><Relationship Id="rId4" Type="http://schemas.openxmlformats.org/officeDocument/2006/relationships/slide" Target="slide36.xml"/></Relationships>
</file>

<file path=ppt/slides/_rels/slide38.xml.rels><?xml version="1.0" encoding="UTF-8" standalone="yes"?>
<Relationships xmlns="http://schemas.openxmlformats.org/package/2006/relationships"><Relationship Id="rId3" Type="http://schemas.openxmlformats.org/officeDocument/2006/relationships/slide" Target="slide37.xml"/><Relationship Id="rId2" Type="http://schemas.openxmlformats.org/officeDocument/2006/relationships/slide" Target="slide3.xml"/><Relationship Id="rId1" Type="http://schemas.openxmlformats.org/officeDocument/2006/relationships/slideLayout" Target="../slideLayouts/slideLayout4.xml"/><Relationship Id="rId6" Type="http://schemas.openxmlformats.org/officeDocument/2006/relationships/slide" Target="slide4.xml"/><Relationship Id="rId5" Type="http://schemas.openxmlformats.org/officeDocument/2006/relationships/hyperlink" Target="../programa%201.exe" TargetMode="External"/><Relationship Id="rId4" Type="http://schemas.openxmlformats.org/officeDocument/2006/relationships/slide" Target="slide39.xml"/></Relationships>
</file>

<file path=ppt/slides/_rels/slide39.xml.rels><?xml version="1.0" encoding="UTF-8" standalone="yes"?>
<Relationships xmlns="http://schemas.openxmlformats.org/package/2006/relationships"><Relationship Id="rId3" Type="http://schemas.openxmlformats.org/officeDocument/2006/relationships/slide" Target="slide38.xml"/><Relationship Id="rId2" Type="http://schemas.openxmlformats.org/officeDocument/2006/relationships/slide" Target="slide3.xml"/><Relationship Id="rId1" Type="http://schemas.openxmlformats.org/officeDocument/2006/relationships/slideLayout" Target="../slideLayouts/slideLayout4.xml"/><Relationship Id="rId6" Type="http://schemas.openxmlformats.org/officeDocument/2006/relationships/slide" Target="slide4.xml"/><Relationship Id="rId5" Type="http://schemas.openxmlformats.org/officeDocument/2006/relationships/hyperlink" Target="../programa14.exe" TargetMode="External"/><Relationship Id="rId4" Type="http://schemas.openxmlformats.org/officeDocument/2006/relationships/slide" Target="slide40.xml"/></Relationships>
</file>

<file path=ppt/slides/_rels/slide4.xml.rels><?xml version="1.0" encoding="UTF-8" standalone="yes"?>
<Relationships xmlns="http://schemas.openxmlformats.org/package/2006/relationships"><Relationship Id="rId8" Type="http://schemas.openxmlformats.org/officeDocument/2006/relationships/slide" Target="slide27.xml"/><Relationship Id="rId13" Type="http://schemas.openxmlformats.org/officeDocument/2006/relationships/slide" Target="slide32.xml"/><Relationship Id="rId18" Type="http://schemas.openxmlformats.org/officeDocument/2006/relationships/slide" Target="slide37.xml"/><Relationship Id="rId3" Type="http://schemas.openxmlformats.org/officeDocument/2006/relationships/slide" Target="slide22.xml"/><Relationship Id="rId21" Type="http://schemas.openxmlformats.org/officeDocument/2006/relationships/slide" Target="slide40.xml"/><Relationship Id="rId7" Type="http://schemas.openxmlformats.org/officeDocument/2006/relationships/slide" Target="slide26.xml"/><Relationship Id="rId12" Type="http://schemas.openxmlformats.org/officeDocument/2006/relationships/slide" Target="slide31.xml"/><Relationship Id="rId17" Type="http://schemas.openxmlformats.org/officeDocument/2006/relationships/slide" Target="slide36.xml"/><Relationship Id="rId2" Type="http://schemas.openxmlformats.org/officeDocument/2006/relationships/slide" Target="slide21.xml"/><Relationship Id="rId16" Type="http://schemas.openxmlformats.org/officeDocument/2006/relationships/slide" Target="slide35.xml"/><Relationship Id="rId20" Type="http://schemas.openxmlformats.org/officeDocument/2006/relationships/slide" Target="slide39.xml"/><Relationship Id="rId1" Type="http://schemas.openxmlformats.org/officeDocument/2006/relationships/slideLayout" Target="../slideLayouts/slideLayout2.xml"/><Relationship Id="rId6" Type="http://schemas.openxmlformats.org/officeDocument/2006/relationships/slide" Target="slide25.xml"/><Relationship Id="rId11" Type="http://schemas.openxmlformats.org/officeDocument/2006/relationships/slide" Target="slide30.xml"/><Relationship Id="rId5" Type="http://schemas.openxmlformats.org/officeDocument/2006/relationships/slide" Target="slide24.xml"/><Relationship Id="rId15" Type="http://schemas.openxmlformats.org/officeDocument/2006/relationships/slide" Target="slide34.xml"/><Relationship Id="rId23" Type="http://schemas.openxmlformats.org/officeDocument/2006/relationships/slide" Target="slide5.xml"/><Relationship Id="rId10" Type="http://schemas.openxmlformats.org/officeDocument/2006/relationships/slide" Target="slide29.xml"/><Relationship Id="rId19" Type="http://schemas.openxmlformats.org/officeDocument/2006/relationships/slide" Target="slide38.xml"/><Relationship Id="rId4" Type="http://schemas.openxmlformats.org/officeDocument/2006/relationships/slide" Target="slide23.xml"/><Relationship Id="rId9" Type="http://schemas.openxmlformats.org/officeDocument/2006/relationships/slide" Target="slide28.xml"/><Relationship Id="rId14" Type="http://schemas.openxmlformats.org/officeDocument/2006/relationships/slide" Target="slide33.xml"/><Relationship Id="rId22" Type="http://schemas.openxmlformats.org/officeDocument/2006/relationships/slide" Target="slide3.xml"/></Relationships>
</file>

<file path=ppt/slides/_rels/slide40.xml.rels><?xml version="1.0" encoding="UTF-8" standalone="yes"?>
<Relationships xmlns="http://schemas.openxmlformats.org/package/2006/relationships"><Relationship Id="rId3" Type="http://schemas.openxmlformats.org/officeDocument/2006/relationships/slide" Target="slide39.xml"/><Relationship Id="rId2" Type="http://schemas.openxmlformats.org/officeDocument/2006/relationships/slide" Target="slide3.xml"/><Relationship Id="rId1" Type="http://schemas.openxmlformats.org/officeDocument/2006/relationships/slideLayout" Target="../slideLayouts/slideLayout4.xml"/><Relationship Id="rId6" Type="http://schemas.openxmlformats.org/officeDocument/2006/relationships/slide" Target="slide4.xml"/><Relationship Id="rId5" Type="http://schemas.openxmlformats.org/officeDocument/2006/relationships/slide" Target="slide1.xml"/><Relationship Id="rId4" Type="http://schemas.openxmlformats.org/officeDocument/2006/relationships/hyperlink" Target="../programa15.exe" TargetMode="Externa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slide" Target="slide6.xml"/><Relationship Id="rId4" Type="http://schemas.openxmlformats.org/officeDocument/2006/relationships/slide" Target="slide3.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slide" Target="slide7.xml"/><Relationship Id="rId5" Type="http://schemas.openxmlformats.org/officeDocument/2006/relationships/slide" Target="slide5.xml"/><Relationship Id="rId4" Type="http://schemas.openxmlformats.org/officeDocument/2006/relationships/slide" Target="slide3.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slide" Target="slide8.xml"/><Relationship Id="rId5" Type="http://schemas.openxmlformats.org/officeDocument/2006/relationships/slide" Target="slide6.xml"/><Relationship Id="rId4" Type="http://schemas.openxmlformats.org/officeDocument/2006/relationships/slide" Target="slide3.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slide" Target="slide9.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slide" Target="slide7.xml"/><Relationship Id="rId5" Type="http://schemas.openxmlformats.org/officeDocument/2006/relationships/slide" Target="slide3.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slide" Target="slide10.xml"/><Relationship Id="rId5" Type="http://schemas.openxmlformats.org/officeDocument/2006/relationships/slide" Target="slide8.xml"/><Relationship Id="rId4" Type="http://schemas.openxmlformats.org/officeDocument/2006/relationships/slide" Target="slid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3"/>
          <p:cNvSpPr txBox="1">
            <a:spLocks noGrp="1"/>
          </p:cNvSpPr>
          <p:nvPr>
            <p:ph type="ctrTitle"/>
          </p:nvPr>
        </p:nvSpPr>
        <p:spPr>
          <a:xfrm>
            <a:off x="3123361" y="776906"/>
            <a:ext cx="6399012" cy="1540626"/>
          </a:xfrm>
          <a:prstGeom prst="rect">
            <a:avLst/>
          </a:prstGeom>
          <a:solidFill>
            <a:schemeClr val="tx2">
              <a:lumMod val="10000"/>
            </a:schemeClr>
          </a:solidFill>
          <a:ln>
            <a:noFill/>
          </a:ln>
          <a:effectLst>
            <a:reflection blurRad="6350" stA="50000" endA="300" endPos="55000" dir="5400000" sy="-100000" algn="bl" rotWithShape="0"/>
          </a:effectLst>
          <a:scene3d>
            <a:camera prst="isometricOffAxis2Left"/>
            <a:lightRig rig="threePt" dir="t"/>
          </a:scene3d>
        </p:spPr>
        <p:txBody>
          <a:bodyPr spcFirstLastPara="1" wrap="square" lIns="91425" tIns="45700" rIns="91425" bIns="45700" anchor="ctr" anchorCtr="0">
            <a:prstTxWarp prst="textCanDown">
              <a:avLst/>
            </a:prstTxWarp>
            <a:noAutofit/>
          </a:bodyPr>
          <a:lstStyle/>
          <a:p>
            <a:pPr marL="0" lvl="0" indent="0" algn="ctr" rtl="0">
              <a:lnSpc>
                <a:spcPct val="80000"/>
              </a:lnSpc>
              <a:spcBef>
                <a:spcPts val="0"/>
              </a:spcBef>
              <a:spcAft>
                <a:spcPts val="0"/>
              </a:spcAft>
              <a:buClr>
                <a:schemeClr val="dk2"/>
              </a:buClr>
              <a:buSzPts val="6000"/>
              <a:buFont typeface="Corbel"/>
              <a:buNone/>
            </a:pPr>
            <a:r>
              <a:rPr lang="es-MX" b="1" u="sng" spc="50" dirty="0" smtClean="0">
                <a:ln w="0"/>
                <a:solidFill>
                  <a:schemeClr val="bg2"/>
                </a:solidFill>
                <a:effectLst>
                  <a:innerShdw blurRad="63500" dist="50800" dir="13500000">
                    <a:srgbClr val="000000">
                      <a:alpha val="50000"/>
                    </a:srgbClr>
                  </a:innerShdw>
                </a:effectLst>
              </a:rPr>
              <a:t>GLOSARIO</a:t>
            </a:r>
            <a:br>
              <a:rPr lang="es-MX" b="1" u="sng" spc="50" dirty="0" smtClean="0">
                <a:ln w="0"/>
                <a:solidFill>
                  <a:schemeClr val="bg2"/>
                </a:solidFill>
                <a:effectLst>
                  <a:innerShdw blurRad="63500" dist="50800" dir="13500000">
                    <a:srgbClr val="000000">
                      <a:alpha val="50000"/>
                    </a:srgbClr>
                  </a:innerShdw>
                </a:effectLst>
              </a:rPr>
            </a:br>
            <a:r>
              <a:rPr lang="es-MX" b="1" u="sng" spc="50" dirty="0" smtClean="0">
                <a:ln w="0"/>
                <a:solidFill>
                  <a:schemeClr val="bg2"/>
                </a:solidFill>
                <a:effectLst>
                  <a:innerShdw blurRad="63500" dist="50800" dir="13500000">
                    <a:srgbClr val="000000">
                      <a:alpha val="50000"/>
                    </a:srgbClr>
                  </a:innerShdw>
                </a:effectLst>
              </a:rPr>
              <a:t>Interactivo</a:t>
            </a:r>
            <a:endParaRPr b="1" u="sng" spc="50" dirty="0">
              <a:ln w="0"/>
              <a:solidFill>
                <a:schemeClr val="bg2"/>
              </a:solidFill>
              <a:effectLst>
                <a:innerShdw blurRad="63500" dist="50800" dir="13500000">
                  <a:srgbClr val="000000">
                    <a:alpha val="50000"/>
                  </a:srgbClr>
                </a:innerShdw>
              </a:effectLst>
            </a:endParaRPr>
          </a:p>
        </p:txBody>
      </p:sp>
      <p:sp>
        <p:nvSpPr>
          <p:cNvPr id="89" name="Google Shape;89;p13"/>
          <p:cNvSpPr txBox="1">
            <a:spLocks noGrp="1"/>
          </p:cNvSpPr>
          <p:nvPr>
            <p:ph type="subTitle" idx="1"/>
          </p:nvPr>
        </p:nvSpPr>
        <p:spPr>
          <a:xfrm>
            <a:off x="2786645" y="4724750"/>
            <a:ext cx="7490736" cy="1348670"/>
          </a:xfrm>
          <a:prstGeom prst="rect">
            <a:avLst/>
          </a:prstGeom>
          <a:noFill/>
          <a:ln>
            <a:noFill/>
          </a:ln>
        </p:spPr>
        <p:txBody>
          <a:bodyPr spcFirstLastPara="1" wrap="square" lIns="91425" tIns="45700" rIns="91425" bIns="45700" anchor="t" anchorCtr="0">
            <a:noAutofit/>
          </a:bodyPr>
          <a:lstStyle/>
          <a:p>
            <a:pPr marL="0" lvl="0" indent="0" algn="ctr" rtl="0">
              <a:lnSpc>
                <a:spcPct val="150000"/>
              </a:lnSpc>
              <a:spcBef>
                <a:spcPts val="0"/>
              </a:spcBef>
              <a:spcAft>
                <a:spcPts val="0"/>
              </a:spcAft>
              <a:buSzPts val="1550"/>
              <a:buNone/>
            </a:pPr>
            <a:r>
              <a:rPr lang="es-MX" sz="1550" dirty="0" smtClean="0">
                <a:solidFill>
                  <a:schemeClr val="tx1"/>
                </a:solidFill>
              </a:rPr>
              <a:t>Centro universitario </a:t>
            </a:r>
            <a:r>
              <a:rPr lang="es-MX" sz="1550" dirty="0" err="1" smtClean="0">
                <a:solidFill>
                  <a:schemeClr val="tx1"/>
                </a:solidFill>
              </a:rPr>
              <a:t>uaem</a:t>
            </a:r>
            <a:r>
              <a:rPr lang="es-MX" sz="1550" dirty="0" smtClean="0">
                <a:solidFill>
                  <a:schemeClr val="tx1"/>
                </a:solidFill>
              </a:rPr>
              <a:t> valle de </a:t>
            </a:r>
            <a:r>
              <a:rPr lang="es-MX" sz="1550" dirty="0" err="1" smtClean="0">
                <a:solidFill>
                  <a:schemeClr val="tx1"/>
                </a:solidFill>
              </a:rPr>
              <a:t>teotihuacan</a:t>
            </a:r>
            <a:endParaRPr lang="es-MX" sz="1550" dirty="0" smtClean="0">
              <a:solidFill>
                <a:schemeClr val="tx1"/>
              </a:solidFill>
            </a:endParaRPr>
          </a:p>
          <a:p>
            <a:pPr marL="0" lvl="0" indent="0" algn="ctr" rtl="0">
              <a:lnSpc>
                <a:spcPct val="150000"/>
              </a:lnSpc>
              <a:spcBef>
                <a:spcPts val="0"/>
              </a:spcBef>
              <a:spcAft>
                <a:spcPts val="0"/>
              </a:spcAft>
              <a:buSzPts val="1550"/>
              <a:buNone/>
            </a:pPr>
            <a:r>
              <a:rPr lang="es-MX" sz="1550" dirty="0" smtClean="0">
                <a:solidFill>
                  <a:schemeClr val="tx1"/>
                </a:solidFill>
              </a:rPr>
              <a:t>Elaborado por: </a:t>
            </a:r>
            <a:r>
              <a:rPr lang="es-MX" sz="1550" dirty="0" err="1" smtClean="0">
                <a:solidFill>
                  <a:schemeClr val="tx1"/>
                </a:solidFill>
              </a:rPr>
              <a:t>dra.</a:t>
            </a:r>
            <a:r>
              <a:rPr lang="es-MX" sz="1550" dirty="0" smtClean="0">
                <a:solidFill>
                  <a:schemeClr val="tx1"/>
                </a:solidFill>
              </a:rPr>
              <a:t> en </a:t>
            </a:r>
            <a:r>
              <a:rPr lang="es-MX" sz="1550" dirty="0" err="1" smtClean="0">
                <a:solidFill>
                  <a:schemeClr val="tx1"/>
                </a:solidFill>
              </a:rPr>
              <a:t>t.i.e</a:t>
            </a:r>
            <a:r>
              <a:rPr lang="es-MX" sz="1550" dirty="0" smtClean="0">
                <a:solidFill>
                  <a:schemeClr val="tx1"/>
                </a:solidFill>
              </a:rPr>
              <a:t>. Adriana Bustamante Almaraz</a:t>
            </a:r>
          </a:p>
          <a:p>
            <a:pPr marL="0" lvl="0" indent="0" algn="ctr" rtl="0">
              <a:lnSpc>
                <a:spcPct val="150000"/>
              </a:lnSpc>
              <a:spcBef>
                <a:spcPts val="0"/>
              </a:spcBef>
              <a:spcAft>
                <a:spcPts val="0"/>
              </a:spcAft>
              <a:buSzPts val="1550"/>
              <a:buNone/>
            </a:pPr>
            <a:r>
              <a:rPr lang="es-MX" sz="1550" dirty="0" smtClean="0">
                <a:solidFill>
                  <a:schemeClr val="tx1"/>
                </a:solidFill>
              </a:rPr>
              <a:t>Unidad de aprendizaje: estructura de datos</a:t>
            </a:r>
          </a:p>
          <a:p>
            <a:pPr marL="0" lvl="0" indent="0" algn="ctr" rtl="0">
              <a:lnSpc>
                <a:spcPct val="150000"/>
              </a:lnSpc>
              <a:spcBef>
                <a:spcPts val="0"/>
              </a:spcBef>
              <a:spcAft>
                <a:spcPts val="0"/>
              </a:spcAft>
              <a:buSzPts val="1550"/>
              <a:buNone/>
            </a:pPr>
            <a:r>
              <a:rPr lang="es-MX" sz="1550" dirty="0" smtClean="0">
                <a:solidFill>
                  <a:schemeClr val="tx1"/>
                </a:solidFill>
              </a:rPr>
              <a:t>Programa educativo: licenciatura en informática administrativa</a:t>
            </a:r>
          </a:p>
          <a:p>
            <a:pPr marL="0" lvl="0" indent="0" algn="ctr" rtl="0">
              <a:lnSpc>
                <a:spcPct val="150000"/>
              </a:lnSpc>
              <a:spcBef>
                <a:spcPts val="0"/>
              </a:spcBef>
              <a:spcAft>
                <a:spcPts val="0"/>
              </a:spcAft>
              <a:buSzPts val="1550"/>
              <a:buNone/>
            </a:pPr>
            <a:r>
              <a:rPr lang="es-MX" sz="1550" dirty="0" smtClean="0">
                <a:solidFill>
                  <a:schemeClr val="tx1"/>
                </a:solidFill>
              </a:rPr>
              <a:t>Fecha de elaboración 05-febrero-2019</a:t>
            </a:r>
            <a:endParaRPr sz="1550" dirty="0">
              <a:solidFill>
                <a:schemeClr val="tx1"/>
              </a:solidFill>
            </a:endParaRPr>
          </a:p>
        </p:txBody>
      </p:sp>
      <p:sp>
        <p:nvSpPr>
          <p:cNvPr id="4" name="Rectángulo 3"/>
          <p:cNvSpPr/>
          <p:nvPr/>
        </p:nvSpPr>
        <p:spPr>
          <a:xfrm>
            <a:off x="0" y="0"/>
            <a:ext cx="1343378"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Flecha derecha 7"/>
          <p:cNvSpPr/>
          <p:nvPr/>
        </p:nvSpPr>
        <p:spPr>
          <a:xfrm>
            <a:off x="10470616" y="6073420"/>
            <a:ext cx="1454652" cy="628235"/>
          </a:xfrm>
          <a:prstGeom prst="right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CuadroTexto 4"/>
          <p:cNvSpPr txBox="1"/>
          <p:nvPr/>
        </p:nvSpPr>
        <p:spPr>
          <a:xfrm>
            <a:off x="10470616" y="6233648"/>
            <a:ext cx="1196623" cy="307777"/>
          </a:xfrm>
          <a:prstGeom prst="rect">
            <a:avLst/>
          </a:prstGeom>
          <a:noFill/>
        </p:spPr>
        <p:txBody>
          <a:bodyPr wrap="square" rtlCol="0">
            <a:spAutoFit/>
          </a:bodyPr>
          <a:lstStyle/>
          <a:p>
            <a:r>
              <a:rPr lang="es-MX" dirty="0" smtClean="0">
                <a:hlinkClick r:id="rId3" action="ppaction://hlinksldjump"/>
              </a:rPr>
              <a:t>SIGUIENTE</a:t>
            </a:r>
            <a:endParaRPr lang="es-MX" dirty="0"/>
          </a:p>
        </p:txBody>
      </p:sp>
      <p:sp>
        <p:nvSpPr>
          <p:cNvPr id="2" name="Rectángulo 1"/>
          <p:cNvSpPr/>
          <p:nvPr/>
        </p:nvSpPr>
        <p:spPr>
          <a:xfrm>
            <a:off x="2513717" y="3429000"/>
            <a:ext cx="7763664" cy="923330"/>
          </a:xfrm>
          <a:prstGeom prst="rect">
            <a:avLst/>
          </a:prstGeom>
          <a:noFill/>
        </p:spPr>
        <p:txBody>
          <a:bodyPr wrap="none" lIns="91440" tIns="45720" rIns="91440" bIns="45720">
            <a:spAutoFit/>
          </a:bodyPr>
          <a:lstStyle/>
          <a:p>
            <a:pPr algn="ctr"/>
            <a:r>
              <a:rPr lang="es-ES" sz="5400" b="1" dirty="0" smtClean="0">
                <a:ln w="22225">
                  <a:solidFill>
                    <a:schemeClr val="accent2"/>
                  </a:solidFill>
                  <a:prstDash val="solid"/>
                </a:ln>
                <a:solidFill>
                  <a:schemeClr val="accent2">
                    <a:lumMod val="40000"/>
                    <a:lumOff val="60000"/>
                  </a:schemeClr>
                </a:solidFill>
              </a:rPr>
              <a:t>de Estructura de Datos</a:t>
            </a:r>
            <a:endParaRPr lang="es-ES" sz="5400" b="1" cap="none" spc="0" dirty="0">
              <a:ln w="22225">
                <a:solidFill>
                  <a:schemeClr val="accent2"/>
                </a:solidFill>
                <a:prstDash val="solid"/>
              </a:ln>
              <a:solidFill>
                <a:schemeClr val="accent2">
                  <a:lumMod val="40000"/>
                  <a:lumOff val="60000"/>
                </a:schemeClr>
              </a:solidFill>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20"/>
          <p:cNvSpPr txBox="1">
            <a:spLocks noGrp="1"/>
          </p:cNvSpPr>
          <p:nvPr>
            <p:ph type="title"/>
          </p:nvPr>
        </p:nvSpPr>
        <p:spPr>
          <a:xfrm>
            <a:off x="3621350" y="0"/>
            <a:ext cx="5201533" cy="1400530"/>
          </a:xfrm>
          <a:prstGeom prst="rect">
            <a:avLst/>
          </a:prstGeom>
          <a:noFill/>
          <a:ln>
            <a:noFill/>
          </a:ln>
        </p:spPr>
        <p:txBody>
          <a:bodyPr spcFirstLastPara="1" wrap="square" lIns="91425" tIns="45700" rIns="91425" bIns="45700" anchor="ctr" anchorCtr="0">
            <a:noAutofit/>
          </a:bodyPr>
          <a:lstStyle/>
          <a:p>
            <a:pPr marL="0" lvl="0" indent="0" algn="ctr" rtl="0">
              <a:lnSpc>
                <a:spcPct val="85000"/>
              </a:lnSpc>
              <a:spcBef>
                <a:spcPts val="0"/>
              </a:spcBef>
              <a:spcAft>
                <a:spcPts val="0"/>
              </a:spcAft>
              <a:buClr>
                <a:schemeClr val="dk2"/>
              </a:buClr>
              <a:buSzPts val="4000"/>
              <a:buFont typeface="Corbel"/>
              <a:buNone/>
            </a:pPr>
            <a:r>
              <a:rPr lang="es-MX" sz="6000" dirty="0"/>
              <a:t>LENGUAJE C</a:t>
            </a:r>
            <a:endParaRPr sz="6000" dirty="0"/>
          </a:p>
        </p:txBody>
      </p:sp>
      <p:sp>
        <p:nvSpPr>
          <p:cNvPr id="136" name="Google Shape;136;p20"/>
          <p:cNvSpPr txBox="1">
            <a:spLocks noGrp="1"/>
          </p:cNvSpPr>
          <p:nvPr>
            <p:ph idx="1"/>
          </p:nvPr>
        </p:nvSpPr>
        <p:spPr>
          <a:xfrm>
            <a:off x="646111" y="1853248"/>
            <a:ext cx="10958867" cy="1525660"/>
          </a:xfrm>
          <a:prstGeom prst="rect">
            <a:avLst/>
          </a:prstGeom>
          <a:noFill/>
          <a:ln>
            <a:noFill/>
          </a:ln>
        </p:spPr>
        <p:txBody>
          <a:bodyPr spcFirstLastPara="1" wrap="square" lIns="91425" tIns="45700" rIns="91425" bIns="45700" anchor="t" anchorCtr="0">
            <a:noAutofit/>
          </a:bodyPr>
          <a:lstStyle/>
          <a:p>
            <a:pPr marL="182880" lvl="0" indent="-43179" algn="just" rtl="0">
              <a:lnSpc>
                <a:spcPct val="90000"/>
              </a:lnSpc>
              <a:spcBef>
                <a:spcPts val="0"/>
              </a:spcBef>
              <a:spcAft>
                <a:spcPts val="0"/>
              </a:spcAft>
              <a:buSzPts val="2200"/>
              <a:buNone/>
            </a:pPr>
            <a:r>
              <a:rPr lang="es-MX" sz="2400" dirty="0"/>
              <a:t>C es un lenguaje de alto nivel asociado al sistema operativo </a:t>
            </a:r>
            <a:r>
              <a:rPr lang="es-MX" sz="2400" dirty="0" err="1"/>
              <a:t>linux</a:t>
            </a:r>
            <a:r>
              <a:rPr lang="es-MX" sz="2400" dirty="0"/>
              <a:t> utilizado para la programación de sistemas es una evolución de B y </a:t>
            </a:r>
            <a:r>
              <a:rPr lang="es-MX" sz="2400" dirty="0" err="1"/>
              <a:t>BCPL</a:t>
            </a:r>
            <a:r>
              <a:rPr lang="es-MX" sz="2400" dirty="0"/>
              <a:t>, los cuales carecían de  la capacidad para manejar tipos de datos.</a:t>
            </a:r>
            <a:endParaRPr sz="2400" dirty="0"/>
          </a:p>
        </p:txBody>
      </p:sp>
      <p:grpSp>
        <p:nvGrpSpPr>
          <p:cNvPr id="4" name="Grupo 3"/>
          <p:cNvGrpSpPr/>
          <p:nvPr/>
        </p:nvGrpSpPr>
        <p:grpSpPr>
          <a:xfrm>
            <a:off x="175086" y="6073422"/>
            <a:ext cx="1597270" cy="594910"/>
            <a:chOff x="175086" y="6073422"/>
            <a:chExt cx="1597270" cy="594910"/>
          </a:xfrm>
        </p:grpSpPr>
        <p:sp>
          <p:nvSpPr>
            <p:cNvPr id="5" name="Flecha abajo 4">
              <a:hlinkClick r:id="rId3" action="ppaction://hlinksldjump"/>
            </p:cNvPr>
            <p:cNvSpPr/>
            <p:nvPr/>
          </p:nvSpPr>
          <p:spPr>
            <a:xfrm rot="5400000">
              <a:off x="619822" y="5628686"/>
              <a:ext cx="594910" cy="1484381"/>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bg1"/>
                </a:solidFill>
              </a:endParaRPr>
            </a:p>
          </p:txBody>
        </p:sp>
        <p:sp>
          <p:nvSpPr>
            <p:cNvPr id="6" name="CuadroTexto 5"/>
            <p:cNvSpPr txBox="1"/>
            <p:nvPr/>
          </p:nvSpPr>
          <p:spPr>
            <a:xfrm>
              <a:off x="492672" y="6229765"/>
              <a:ext cx="1279684" cy="316088"/>
            </a:xfrm>
            <a:prstGeom prst="rect">
              <a:avLst/>
            </a:prstGeom>
            <a:noFill/>
          </p:spPr>
          <p:txBody>
            <a:bodyPr wrap="square" rtlCol="0">
              <a:spAutoFit/>
            </a:bodyPr>
            <a:lstStyle/>
            <a:p>
              <a:r>
                <a:rPr lang="es-MX" dirty="0" smtClean="0">
                  <a:hlinkClick r:id="rId4" action="ppaction://hlinksldjump"/>
                </a:rPr>
                <a:t>REGRESAR</a:t>
              </a:r>
              <a:endParaRPr lang="es-MX" dirty="0"/>
            </a:p>
          </p:txBody>
        </p:sp>
      </p:grpSp>
      <p:grpSp>
        <p:nvGrpSpPr>
          <p:cNvPr id="7" name="Grupo 6"/>
          <p:cNvGrpSpPr/>
          <p:nvPr/>
        </p:nvGrpSpPr>
        <p:grpSpPr>
          <a:xfrm>
            <a:off x="10410251" y="6090354"/>
            <a:ext cx="1454652" cy="594910"/>
            <a:chOff x="10442226" y="5932311"/>
            <a:chExt cx="1374554" cy="594910"/>
          </a:xfrm>
        </p:grpSpPr>
        <p:sp>
          <p:nvSpPr>
            <p:cNvPr id="8" name="Flecha abajo 7">
              <a:hlinkClick r:id="rId3" action="ppaction://hlinksldjump"/>
            </p:cNvPr>
            <p:cNvSpPr/>
            <p:nvPr/>
          </p:nvSpPr>
          <p:spPr>
            <a:xfrm rot="16200000">
              <a:off x="10832048" y="5542489"/>
              <a:ext cx="594910" cy="1374554"/>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CuadroTexto 8"/>
            <p:cNvSpPr txBox="1"/>
            <p:nvPr/>
          </p:nvSpPr>
          <p:spPr>
            <a:xfrm>
              <a:off x="10442226" y="6080032"/>
              <a:ext cx="1174043" cy="307777"/>
            </a:xfrm>
            <a:prstGeom prst="rect">
              <a:avLst/>
            </a:prstGeom>
            <a:noFill/>
          </p:spPr>
          <p:txBody>
            <a:bodyPr wrap="square" rtlCol="0">
              <a:spAutoFit/>
            </a:bodyPr>
            <a:lstStyle/>
            <a:p>
              <a:r>
                <a:rPr lang="es-MX" dirty="0" smtClean="0">
                  <a:hlinkClick r:id="rId5" action="ppaction://hlinksldjump"/>
                </a:rPr>
                <a:t>SIGUIENTE</a:t>
              </a:r>
              <a:endParaRPr lang="es-MX" dirty="0"/>
            </a:p>
          </p:txBody>
        </p:sp>
      </p:grpSp>
      <p:pic>
        <p:nvPicPr>
          <p:cNvPr id="10" name="Imagen 9"/>
          <p:cNvPicPr>
            <a:picLocks noChangeAspect="1"/>
          </p:cNvPicPr>
          <p:nvPr/>
        </p:nvPicPr>
        <p:blipFill>
          <a:blip r:embed="rId6"/>
          <a:stretch>
            <a:fillRect/>
          </a:stretch>
        </p:blipFill>
        <p:spPr>
          <a:xfrm>
            <a:off x="3722950" y="3210134"/>
            <a:ext cx="4819650" cy="2863287"/>
          </a:xfrm>
          <a:prstGeom prst="rect">
            <a:avLst/>
          </a:prstGeom>
        </p:spPr>
      </p:pic>
      <p:sp>
        <p:nvSpPr>
          <p:cNvPr id="14" name="CuadroTexto 13"/>
          <p:cNvSpPr txBox="1"/>
          <p:nvPr/>
        </p:nvSpPr>
        <p:spPr>
          <a:xfrm>
            <a:off x="9518429" y="6238075"/>
            <a:ext cx="846666" cy="307777"/>
          </a:xfrm>
          <a:prstGeom prst="rect">
            <a:avLst/>
          </a:prstGeom>
          <a:noFill/>
        </p:spPr>
        <p:txBody>
          <a:bodyPr wrap="square" rtlCol="0">
            <a:spAutoFit/>
          </a:bodyPr>
          <a:lstStyle/>
          <a:p>
            <a:r>
              <a:rPr lang="es-MX" dirty="0" smtClean="0">
                <a:hlinkClick r:id="rId3" action="ppaction://hlinksldjump"/>
              </a:rPr>
              <a:t>ÍNDICE</a:t>
            </a:r>
            <a:endParaRPr lang="es-MX"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21"/>
          <p:cNvSpPr txBox="1">
            <a:spLocks noGrp="1"/>
          </p:cNvSpPr>
          <p:nvPr>
            <p:ph type="title"/>
          </p:nvPr>
        </p:nvSpPr>
        <p:spPr>
          <a:xfrm>
            <a:off x="2374154" y="0"/>
            <a:ext cx="6307002" cy="14478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s-MX" sz="6000" dirty="0"/>
              <a:t>LENGUAJE C++</a:t>
            </a:r>
            <a:endParaRPr sz="6000" dirty="0"/>
          </a:p>
        </p:txBody>
      </p:sp>
      <p:sp>
        <p:nvSpPr>
          <p:cNvPr id="142" name="Google Shape;142;p21"/>
          <p:cNvSpPr txBox="1">
            <a:spLocks noGrp="1"/>
          </p:cNvSpPr>
          <p:nvPr>
            <p:ph type="body" sz="half" idx="2"/>
          </p:nvPr>
        </p:nvSpPr>
        <p:spPr>
          <a:xfrm>
            <a:off x="5176609" y="2479593"/>
            <a:ext cx="6400997" cy="2493723"/>
          </a:xfrm>
          <a:prstGeom prst="rect">
            <a:avLst/>
          </a:prstGeom>
        </p:spPr>
        <p:txBody>
          <a:bodyPr spcFirstLastPara="1" wrap="square" lIns="91425" tIns="45700" rIns="91425" bIns="45700" anchor="t" anchorCtr="0">
            <a:noAutofit/>
          </a:bodyPr>
          <a:lstStyle/>
          <a:p>
            <a:pPr marL="0" lvl="0" indent="0" algn="just" rtl="0">
              <a:spcBef>
                <a:spcPts val="1200"/>
              </a:spcBef>
              <a:spcAft>
                <a:spcPts val="200"/>
              </a:spcAft>
              <a:buNone/>
            </a:pPr>
            <a:r>
              <a:rPr lang="es-MX" sz="2400" dirty="0"/>
              <a:t>C++ es un lenguaje de programación diseñado en 1986 por </a:t>
            </a:r>
            <a:r>
              <a:rPr lang="es-MX" sz="2400" dirty="0" err="1"/>
              <a:t>Bjarne</a:t>
            </a:r>
            <a:r>
              <a:rPr lang="es-MX" sz="2400" dirty="0"/>
              <a:t> </a:t>
            </a:r>
            <a:r>
              <a:rPr lang="es-MX" sz="2400" dirty="0" err="1"/>
              <a:t>Stroustrup</a:t>
            </a:r>
            <a:r>
              <a:rPr lang="es-MX" sz="2400" dirty="0"/>
              <a:t> la intención de su creación fue extender al lenguaje de programación C mecanismos que permiten la ,manipulación de objetos.  </a:t>
            </a:r>
            <a:endParaRPr sz="2400" dirty="0"/>
          </a:p>
        </p:txBody>
      </p:sp>
      <p:pic>
        <p:nvPicPr>
          <p:cNvPr id="3" name="Imagen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85608" y="1604144"/>
            <a:ext cx="4442047" cy="4244623"/>
          </a:xfrm>
          <a:prstGeom prst="rect">
            <a:avLst/>
          </a:prstGeom>
        </p:spPr>
      </p:pic>
      <p:grpSp>
        <p:nvGrpSpPr>
          <p:cNvPr id="6" name="Grupo 5"/>
          <p:cNvGrpSpPr/>
          <p:nvPr/>
        </p:nvGrpSpPr>
        <p:grpSpPr>
          <a:xfrm>
            <a:off x="175086" y="6073422"/>
            <a:ext cx="1597270" cy="594910"/>
            <a:chOff x="175086" y="6073422"/>
            <a:chExt cx="1597270" cy="594910"/>
          </a:xfrm>
        </p:grpSpPr>
        <p:sp>
          <p:nvSpPr>
            <p:cNvPr id="7" name="Flecha abajo 6">
              <a:hlinkClick r:id="rId4" action="ppaction://hlinksldjump"/>
            </p:cNvPr>
            <p:cNvSpPr/>
            <p:nvPr/>
          </p:nvSpPr>
          <p:spPr>
            <a:xfrm rot="5400000">
              <a:off x="619822" y="5628686"/>
              <a:ext cx="594910" cy="1484381"/>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bg1"/>
                </a:solidFill>
              </a:endParaRPr>
            </a:p>
          </p:txBody>
        </p:sp>
        <p:sp>
          <p:nvSpPr>
            <p:cNvPr id="8" name="CuadroTexto 7"/>
            <p:cNvSpPr txBox="1"/>
            <p:nvPr/>
          </p:nvSpPr>
          <p:spPr>
            <a:xfrm>
              <a:off x="492672" y="6229765"/>
              <a:ext cx="1279684" cy="316088"/>
            </a:xfrm>
            <a:prstGeom prst="rect">
              <a:avLst/>
            </a:prstGeom>
            <a:noFill/>
          </p:spPr>
          <p:txBody>
            <a:bodyPr wrap="square" rtlCol="0">
              <a:spAutoFit/>
            </a:bodyPr>
            <a:lstStyle/>
            <a:p>
              <a:r>
                <a:rPr lang="es-MX" dirty="0" smtClean="0">
                  <a:hlinkClick r:id="rId5" action="ppaction://hlinksldjump"/>
                </a:rPr>
                <a:t>REGRESAR</a:t>
              </a:r>
              <a:endParaRPr lang="es-MX" dirty="0"/>
            </a:p>
          </p:txBody>
        </p:sp>
      </p:grpSp>
      <p:grpSp>
        <p:nvGrpSpPr>
          <p:cNvPr id="9" name="Grupo 8"/>
          <p:cNvGrpSpPr/>
          <p:nvPr/>
        </p:nvGrpSpPr>
        <p:grpSpPr>
          <a:xfrm>
            <a:off x="10365095" y="6090354"/>
            <a:ext cx="1454652" cy="594910"/>
            <a:chOff x="10442226" y="5932311"/>
            <a:chExt cx="1374554" cy="594910"/>
          </a:xfrm>
        </p:grpSpPr>
        <p:sp>
          <p:nvSpPr>
            <p:cNvPr id="10" name="Flecha abajo 9">
              <a:hlinkClick r:id="rId4" action="ppaction://hlinksldjump"/>
            </p:cNvPr>
            <p:cNvSpPr/>
            <p:nvPr/>
          </p:nvSpPr>
          <p:spPr>
            <a:xfrm rot="16200000">
              <a:off x="10832048" y="5542489"/>
              <a:ext cx="594910" cy="1374554"/>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CuadroTexto 10"/>
            <p:cNvSpPr txBox="1"/>
            <p:nvPr/>
          </p:nvSpPr>
          <p:spPr>
            <a:xfrm>
              <a:off x="10442226" y="6080032"/>
              <a:ext cx="1174043" cy="307777"/>
            </a:xfrm>
            <a:prstGeom prst="rect">
              <a:avLst/>
            </a:prstGeom>
            <a:noFill/>
          </p:spPr>
          <p:txBody>
            <a:bodyPr wrap="square" rtlCol="0">
              <a:spAutoFit/>
            </a:bodyPr>
            <a:lstStyle/>
            <a:p>
              <a:r>
                <a:rPr lang="es-MX" dirty="0" smtClean="0">
                  <a:hlinkClick r:id="rId6" action="ppaction://hlinksldjump"/>
                </a:rPr>
                <a:t>SIGUIENTE</a:t>
              </a:r>
              <a:endParaRPr lang="es-MX" dirty="0"/>
            </a:p>
          </p:txBody>
        </p:sp>
      </p:grpSp>
      <p:sp>
        <p:nvSpPr>
          <p:cNvPr id="12" name="CuadroTexto 11"/>
          <p:cNvSpPr txBox="1"/>
          <p:nvPr/>
        </p:nvSpPr>
        <p:spPr>
          <a:xfrm>
            <a:off x="9518429" y="6238075"/>
            <a:ext cx="846666" cy="307777"/>
          </a:xfrm>
          <a:prstGeom prst="rect">
            <a:avLst/>
          </a:prstGeom>
          <a:noFill/>
        </p:spPr>
        <p:txBody>
          <a:bodyPr wrap="square" rtlCol="0">
            <a:spAutoFit/>
          </a:bodyPr>
          <a:lstStyle/>
          <a:p>
            <a:r>
              <a:rPr lang="es-MX" dirty="0" smtClean="0">
                <a:hlinkClick r:id="rId4" action="ppaction://hlinksldjump"/>
              </a:rPr>
              <a:t>ÍNDICE</a:t>
            </a:r>
            <a:endParaRPr lang="es-MX"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22"/>
          <p:cNvSpPr txBox="1">
            <a:spLocks noGrp="1"/>
          </p:cNvSpPr>
          <p:nvPr>
            <p:ph type="title"/>
          </p:nvPr>
        </p:nvSpPr>
        <p:spPr>
          <a:xfrm>
            <a:off x="3524779" y="89603"/>
            <a:ext cx="4874156" cy="140053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s-MX" sz="6000" dirty="0"/>
              <a:t>VARIABLE</a:t>
            </a:r>
            <a:endParaRPr sz="6000" dirty="0"/>
          </a:p>
        </p:txBody>
      </p:sp>
      <p:sp>
        <p:nvSpPr>
          <p:cNvPr id="148" name="Google Shape;148;p22"/>
          <p:cNvSpPr txBox="1">
            <a:spLocks noGrp="1"/>
          </p:cNvSpPr>
          <p:nvPr>
            <p:ph sz="half" idx="1"/>
          </p:nvPr>
        </p:nvSpPr>
        <p:spPr>
          <a:xfrm>
            <a:off x="890545" y="1467555"/>
            <a:ext cx="10546376" cy="2404534"/>
          </a:xfrm>
          <a:prstGeom prst="rect">
            <a:avLst/>
          </a:prstGeom>
        </p:spPr>
        <p:txBody>
          <a:bodyPr spcFirstLastPara="1" wrap="square" lIns="91425" tIns="45700" rIns="91425" bIns="45700" anchor="t" anchorCtr="0">
            <a:noAutofit/>
          </a:bodyPr>
          <a:lstStyle/>
          <a:p>
            <a:pPr marL="0" lvl="0" indent="0" algn="just" rtl="0">
              <a:spcBef>
                <a:spcPts val="1200"/>
              </a:spcBef>
              <a:spcAft>
                <a:spcPts val="200"/>
              </a:spcAft>
              <a:buNone/>
            </a:pPr>
            <a:r>
              <a:rPr lang="es-MX" sz="2400" dirty="0"/>
              <a:t>Una variable es un dato cuyo valor puede cambiar durante el desarrollo del algoritmo o ejecución del programa, representará un valor almacenado en memoria que se puede modificar en cualquier momento o conservar para ser usado tantas veces como se desee. Hay diferentes tipos de variables: enteras, reales, caracteres y cadenas.</a:t>
            </a:r>
            <a:endParaRPr sz="2400" dirty="0"/>
          </a:p>
        </p:txBody>
      </p:sp>
      <p:pic>
        <p:nvPicPr>
          <p:cNvPr id="2050" name="Picture 2" descr="Resultado de imagen para declaracion de variables"/>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218657" y="3882158"/>
            <a:ext cx="5486400" cy="2735766"/>
          </a:xfrm>
          <a:prstGeom prst="rect">
            <a:avLst/>
          </a:prstGeom>
          <a:noFill/>
          <a:extLst>
            <a:ext uri="{909E8E84-426E-40DD-AFC4-6F175D3DCCD1}">
              <a14:hiddenFill xmlns:a14="http://schemas.microsoft.com/office/drawing/2010/main">
                <a:solidFill>
                  <a:srgbClr val="FFFFFF"/>
                </a:solidFill>
              </a14:hiddenFill>
            </a:ext>
          </a:extLst>
        </p:spPr>
      </p:pic>
      <p:grpSp>
        <p:nvGrpSpPr>
          <p:cNvPr id="5" name="Grupo 4"/>
          <p:cNvGrpSpPr/>
          <p:nvPr/>
        </p:nvGrpSpPr>
        <p:grpSpPr>
          <a:xfrm>
            <a:off x="175086" y="6073422"/>
            <a:ext cx="1597270" cy="594910"/>
            <a:chOff x="175086" y="6073422"/>
            <a:chExt cx="1597270" cy="594910"/>
          </a:xfrm>
        </p:grpSpPr>
        <p:sp>
          <p:nvSpPr>
            <p:cNvPr id="6" name="Flecha abajo 5">
              <a:hlinkClick r:id="rId4" action="ppaction://hlinksldjump"/>
            </p:cNvPr>
            <p:cNvSpPr/>
            <p:nvPr/>
          </p:nvSpPr>
          <p:spPr>
            <a:xfrm rot="5400000">
              <a:off x="619822" y="5628686"/>
              <a:ext cx="594910" cy="1484381"/>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bg1"/>
                </a:solidFill>
              </a:endParaRPr>
            </a:p>
          </p:txBody>
        </p:sp>
        <p:sp>
          <p:nvSpPr>
            <p:cNvPr id="7" name="CuadroTexto 6"/>
            <p:cNvSpPr txBox="1"/>
            <p:nvPr/>
          </p:nvSpPr>
          <p:spPr>
            <a:xfrm>
              <a:off x="492672" y="6229765"/>
              <a:ext cx="1279684" cy="316088"/>
            </a:xfrm>
            <a:prstGeom prst="rect">
              <a:avLst/>
            </a:prstGeom>
            <a:noFill/>
          </p:spPr>
          <p:txBody>
            <a:bodyPr wrap="square" rtlCol="0">
              <a:spAutoFit/>
            </a:bodyPr>
            <a:lstStyle/>
            <a:p>
              <a:r>
                <a:rPr lang="es-MX" dirty="0" smtClean="0">
                  <a:hlinkClick r:id="rId5" action="ppaction://hlinksldjump"/>
                </a:rPr>
                <a:t>REGRESAR</a:t>
              </a:r>
              <a:endParaRPr lang="es-MX" dirty="0"/>
            </a:p>
          </p:txBody>
        </p:sp>
      </p:grpSp>
      <p:grpSp>
        <p:nvGrpSpPr>
          <p:cNvPr id="8" name="Grupo 7"/>
          <p:cNvGrpSpPr/>
          <p:nvPr/>
        </p:nvGrpSpPr>
        <p:grpSpPr>
          <a:xfrm>
            <a:off x="10425459" y="6090354"/>
            <a:ext cx="1454652" cy="594910"/>
            <a:chOff x="10442226" y="5932311"/>
            <a:chExt cx="1374554" cy="594910"/>
          </a:xfrm>
        </p:grpSpPr>
        <p:sp>
          <p:nvSpPr>
            <p:cNvPr id="9" name="Flecha abajo 8">
              <a:hlinkClick r:id="rId4" action="ppaction://hlinksldjump"/>
            </p:cNvPr>
            <p:cNvSpPr/>
            <p:nvPr/>
          </p:nvSpPr>
          <p:spPr>
            <a:xfrm rot="16200000">
              <a:off x="10832048" y="5542489"/>
              <a:ext cx="594910" cy="1374554"/>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CuadroTexto 9"/>
            <p:cNvSpPr txBox="1"/>
            <p:nvPr/>
          </p:nvSpPr>
          <p:spPr>
            <a:xfrm>
              <a:off x="10442226" y="6080032"/>
              <a:ext cx="1174043" cy="307777"/>
            </a:xfrm>
            <a:prstGeom prst="rect">
              <a:avLst/>
            </a:prstGeom>
            <a:noFill/>
          </p:spPr>
          <p:txBody>
            <a:bodyPr wrap="square" rtlCol="0">
              <a:spAutoFit/>
            </a:bodyPr>
            <a:lstStyle/>
            <a:p>
              <a:r>
                <a:rPr lang="es-MX" dirty="0" smtClean="0">
                  <a:hlinkClick r:id="rId6" action="ppaction://hlinksldjump"/>
                </a:rPr>
                <a:t>SIGUIENTE</a:t>
              </a:r>
              <a:endParaRPr lang="es-MX" dirty="0"/>
            </a:p>
          </p:txBody>
        </p:sp>
      </p:grpSp>
      <p:sp>
        <p:nvSpPr>
          <p:cNvPr id="11" name="CuadroTexto 10"/>
          <p:cNvSpPr txBox="1"/>
          <p:nvPr/>
        </p:nvSpPr>
        <p:spPr>
          <a:xfrm>
            <a:off x="9518429" y="6238075"/>
            <a:ext cx="846666" cy="307777"/>
          </a:xfrm>
          <a:prstGeom prst="rect">
            <a:avLst/>
          </a:prstGeom>
          <a:noFill/>
        </p:spPr>
        <p:txBody>
          <a:bodyPr wrap="square" rtlCol="0">
            <a:spAutoFit/>
          </a:bodyPr>
          <a:lstStyle/>
          <a:p>
            <a:r>
              <a:rPr lang="es-MX" dirty="0" smtClean="0">
                <a:hlinkClick r:id="rId4" action="ppaction://hlinksldjump"/>
              </a:rPr>
              <a:t>ÍNDICE</a:t>
            </a:r>
            <a:endParaRPr lang="es-MX"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23"/>
          <p:cNvSpPr txBox="1">
            <a:spLocks noGrp="1"/>
          </p:cNvSpPr>
          <p:nvPr>
            <p:ph type="title"/>
          </p:nvPr>
        </p:nvSpPr>
        <p:spPr>
          <a:xfrm>
            <a:off x="3045133" y="102762"/>
            <a:ext cx="6104645" cy="140053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s-MX" sz="6000" dirty="0"/>
              <a:t>TIPOS DE DATOS</a:t>
            </a:r>
            <a:endParaRPr sz="6000" dirty="0"/>
          </a:p>
        </p:txBody>
      </p:sp>
      <p:sp>
        <p:nvSpPr>
          <p:cNvPr id="154" name="Google Shape;154;p23"/>
          <p:cNvSpPr txBox="1">
            <a:spLocks noGrp="1"/>
          </p:cNvSpPr>
          <p:nvPr>
            <p:ph sz="half" idx="1"/>
          </p:nvPr>
        </p:nvSpPr>
        <p:spPr>
          <a:xfrm>
            <a:off x="974443" y="1503292"/>
            <a:ext cx="10139978" cy="2176503"/>
          </a:xfrm>
          <a:prstGeom prst="rect">
            <a:avLst/>
          </a:prstGeom>
        </p:spPr>
        <p:txBody>
          <a:bodyPr spcFirstLastPara="1" wrap="square" lIns="91425" tIns="45700" rIns="91425" bIns="45700" anchor="t" anchorCtr="0">
            <a:noAutofit/>
          </a:bodyPr>
          <a:lstStyle/>
          <a:p>
            <a:pPr marL="0" lvl="0" indent="0" algn="just" rtl="0">
              <a:spcBef>
                <a:spcPts val="1200"/>
              </a:spcBef>
              <a:spcAft>
                <a:spcPts val="200"/>
              </a:spcAft>
              <a:buNone/>
            </a:pPr>
            <a:r>
              <a:rPr lang="es-MX" sz="2400" dirty="0"/>
              <a:t>Es un atributo de los datos que indica al ordenador sobre la clase de datos que se va a manejar esto incluye poner restricciones en los datos como que valores </a:t>
            </a:r>
            <a:r>
              <a:rPr lang="es-MX" sz="2400" dirty="0" smtClean="0"/>
              <a:t>pueden </a:t>
            </a:r>
            <a:r>
              <a:rPr lang="es-MX" sz="2400" dirty="0"/>
              <a:t>tomar y que operaciones pueden realizar, el tipo de un dato determina la naturaleza del conjunto de valores que puede tomar una variable.</a:t>
            </a:r>
            <a:endParaRPr sz="2400" dirty="0"/>
          </a:p>
        </p:txBody>
      </p:sp>
      <p:pic>
        <p:nvPicPr>
          <p:cNvPr id="3074" name="Picture 2" descr="Resultado de imagen para tipos de datos en programacion"/>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045133" y="3855097"/>
            <a:ext cx="5333825" cy="2450456"/>
          </a:xfrm>
          <a:prstGeom prst="rect">
            <a:avLst/>
          </a:prstGeom>
          <a:noFill/>
          <a:extLst>
            <a:ext uri="{909E8E84-426E-40DD-AFC4-6F175D3DCCD1}">
              <a14:hiddenFill xmlns:a14="http://schemas.microsoft.com/office/drawing/2010/main">
                <a:solidFill>
                  <a:srgbClr val="FFFFFF"/>
                </a:solidFill>
              </a14:hiddenFill>
            </a:ext>
          </a:extLst>
        </p:spPr>
      </p:pic>
      <p:grpSp>
        <p:nvGrpSpPr>
          <p:cNvPr id="5" name="Grupo 4"/>
          <p:cNvGrpSpPr/>
          <p:nvPr/>
        </p:nvGrpSpPr>
        <p:grpSpPr>
          <a:xfrm>
            <a:off x="175086" y="6073422"/>
            <a:ext cx="1597270" cy="594910"/>
            <a:chOff x="175086" y="6073422"/>
            <a:chExt cx="1597270" cy="594910"/>
          </a:xfrm>
        </p:grpSpPr>
        <p:sp>
          <p:nvSpPr>
            <p:cNvPr id="6" name="Flecha abajo 5">
              <a:hlinkClick r:id="rId4" action="ppaction://hlinksldjump"/>
            </p:cNvPr>
            <p:cNvSpPr/>
            <p:nvPr/>
          </p:nvSpPr>
          <p:spPr>
            <a:xfrm rot="5400000">
              <a:off x="619822" y="5628686"/>
              <a:ext cx="594910" cy="1484381"/>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bg1"/>
                </a:solidFill>
              </a:endParaRPr>
            </a:p>
          </p:txBody>
        </p:sp>
        <p:sp>
          <p:nvSpPr>
            <p:cNvPr id="7" name="CuadroTexto 6"/>
            <p:cNvSpPr txBox="1"/>
            <p:nvPr/>
          </p:nvSpPr>
          <p:spPr>
            <a:xfrm>
              <a:off x="492672" y="6229765"/>
              <a:ext cx="1279684" cy="316088"/>
            </a:xfrm>
            <a:prstGeom prst="rect">
              <a:avLst/>
            </a:prstGeom>
            <a:noFill/>
          </p:spPr>
          <p:txBody>
            <a:bodyPr wrap="square" rtlCol="0">
              <a:spAutoFit/>
            </a:bodyPr>
            <a:lstStyle/>
            <a:p>
              <a:r>
                <a:rPr lang="es-MX" dirty="0" smtClean="0">
                  <a:hlinkClick r:id="rId5" action="ppaction://hlinksldjump"/>
                </a:rPr>
                <a:t>REGRESAR</a:t>
              </a:r>
              <a:endParaRPr lang="es-MX" dirty="0"/>
            </a:p>
          </p:txBody>
        </p:sp>
      </p:grpSp>
      <p:grpSp>
        <p:nvGrpSpPr>
          <p:cNvPr id="8" name="Grupo 7"/>
          <p:cNvGrpSpPr/>
          <p:nvPr/>
        </p:nvGrpSpPr>
        <p:grpSpPr>
          <a:xfrm>
            <a:off x="10504482" y="6090354"/>
            <a:ext cx="1454652" cy="594910"/>
            <a:chOff x="10442226" y="5932311"/>
            <a:chExt cx="1374554" cy="594910"/>
          </a:xfrm>
        </p:grpSpPr>
        <p:sp>
          <p:nvSpPr>
            <p:cNvPr id="9" name="Flecha abajo 8">
              <a:hlinkClick r:id="rId4" action="ppaction://hlinksldjump"/>
            </p:cNvPr>
            <p:cNvSpPr/>
            <p:nvPr/>
          </p:nvSpPr>
          <p:spPr>
            <a:xfrm rot="16200000">
              <a:off x="10832048" y="5542489"/>
              <a:ext cx="594910" cy="1374554"/>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CuadroTexto 9"/>
            <p:cNvSpPr txBox="1"/>
            <p:nvPr/>
          </p:nvSpPr>
          <p:spPr>
            <a:xfrm>
              <a:off x="10442226" y="6080032"/>
              <a:ext cx="1174043" cy="307777"/>
            </a:xfrm>
            <a:prstGeom prst="rect">
              <a:avLst/>
            </a:prstGeom>
            <a:noFill/>
          </p:spPr>
          <p:txBody>
            <a:bodyPr wrap="square" rtlCol="0">
              <a:spAutoFit/>
            </a:bodyPr>
            <a:lstStyle/>
            <a:p>
              <a:r>
                <a:rPr lang="es-MX" dirty="0" smtClean="0">
                  <a:hlinkClick r:id="rId6" action="ppaction://hlinksldjump"/>
                </a:rPr>
                <a:t>SIGUIENTE</a:t>
              </a:r>
              <a:endParaRPr lang="es-MX" dirty="0"/>
            </a:p>
          </p:txBody>
        </p:sp>
      </p:grpSp>
      <p:sp>
        <p:nvSpPr>
          <p:cNvPr id="11" name="CuadroTexto 10"/>
          <p:cNvSpPr txBox="1"/>
          <p:nvPr/>
        </p:nvSpPr>
        <p:spPr>
          <a:xfrm>
            <a:off x="9518429" y="6238075"/>
            <a:ext cx="846666" cy="307777"/>
          </a:xfrm>
          <a:prstGeom prst="rect">
            <a:avLst/>
          </a:prstGeom>
          <a:noFill/>
        </p:spPr>
        <p:txBody>
          <a:bodyPr wrap="square" rtlCol="0">
            <a:spAutoFit/>
          </a:bodyPr>
          <a:lstStyle/>
          <a:p>
            <a:r>
              <a:rPr lang="es-MX" dirty="0" smtClean="0">
                <a:hlinkClick r:id="rId4" action="ppaction://hlinksldjump"/>
              </a:rPr>
              <a:t>ÍNDICE</a:t>
            </a:r>
            <a:endParaRPr lang="es-MX"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p24"/>
          <p:cNvSpPr txBox="1">
            <a:spLocks noGrp="1"/>
          </p:cNvSpPr>
          <p:nvPr>
            <p:ph type="title"/>
          </p:nvPr>
        </p:nvSpPr>
        <p:spPr>
          <a:xfrm>
            <a:off x="788600" y="181784"/>
            <a:ext cx="10721800" cy="140053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s-MX" sz="6000" dirty="0"/>
              <a:t>TIPOS DE PROGRAMACIÓN</a:t>
            </a:r>
            <a:endParaRPr sz="6000" dirty="0"/>
          </a:p>
        </p:txBody>
      </p:sp>
      <p:sp>
        <p:nvSpPr>
          <p:cNvPr id="160" name="Google Shape;160;p24"/>
          <p:cNvSpPr txBox="1">
            <a:spLocks noGrp="1"/>
          </p:cNvSpPr>
          <p:nvPr>
            <p:ph sz="half" idx="1"/>
          </p:nvPr>
        </p:nvSpPr>
        <p:spPr>
          <a:xfrm>
            <a:off x="788600" y="1481096"/>
            <a:ext cx="10986650" cy="4343969"/>
          </a:xfrm>
          <a:prstGeom prst="rect">
            <a:avLst/>
          </a:prstGeom>
        </p:spPr>
        <p:txBody>
          <a:bodyPr spcFirstLastPara="1" wrap="square" lIns="91425" tIns="45700" rIns="91425" bIns="45700" anchor="t" anchorCtr="0">
            <a:noAutofit/>
          </a:bodyPr>
          <a:lstStyle/>
          <a:p>
            <a:pPr marL="0" lvl="0" indent="0" algn="just" rtl="0">
              <a:spcBef>
                <a:spcPts val="1200"/>
              </a:spcBef>
              <a:spcAft>
                <a:spcPts val="0"/>
              </a:spcAft>
              <a:buNone/>
            </a:pPr>
            <a:r>
              <a:rPr lang="es-MX" sz="2400" dirty="0"/>
              <a:t>Estas estructuras controlan como se ejecutan los programas, es decir el </a:t>
            </a:r>
            <a:r>
              <a:rPr lang="es-MX" sz="2400" dirty="0" smtClean="0"/>
              <a:t>orden </a:t>
            </a:r>
            <a:r>
              <a:rPr lang="es-MX" sz="2400" dirty="0"/>
              <a:t>de las estructuras ya que solo tiene un solo punto de entrada y uno solo de salida en la programación estructura se mezclan las estructuras de control y se clasifican en </a:t>
            </a:r>
            <a:endParaRPr sz="2400" dirty="0"/>
          </a:p>
          <a:p>
            <a:pPr marL="457200" lvl="0" indent="-368300" algn="just" rtl="0">
              <a:spcBef>
                <a:spcPts val="1200"/>
              </a:spcBef>
              <a:spcAft>
                <a:spcPts val="0"/>
              </a:spcAft>
              <a:buSzPts val="2200"/>
              <a:buChar char="●"/>
            </a:pPr>
            <a:r>
              <a:rPr lang="es-MX" sz="2400" dirty="0"/>
              <a:t>Secuencial: se ejecutan en orden una por una </a:t>
            </a:r>
            <a:endParaRPr sz="2400" dirty="0"/>
          </a:p>
          <a:p>
            <a:pPr marL="457200" lvl="0" indent="-368300" algn="just" rtl="0">
              <a:spcBef>
                <a:spcPts val="0"/>
              </a:spcBef>
              <a:spcAft>
                <a:spcPts val="0"/>
              </a:spcAft>
              <a:buSzPts val="2200"/>
              <a:buChar char="●"/>
            </a:pPr>
            <a:r>
              <a:rPr lang="es-MX" sz="2400" dirty="0"/>
              <a:t>Selectiva: de acuerdo a una condición que puede ser verdadera o falsa se elige una opción  </a:t>
            </a:r>
            <a:endParaRPr sz="2400" dirty="0"/>
          </a:p>
          <a:p>
            <a:pPr marL="457200" lvl="0" indent="-368300" algn="just" rtl="0">
              <a:spcBef>
                <a:spcPts val="0"/>
              </a:spcBef>
              <a:spcAft>
                <a:spcPts val="0"/>
              </a:spcAft>
              <a:buSzPts val="2200"/>
              <a:buChar char="●"/>
            </a:pPr>
            <a:r>
              <a:rPr lang="es-MX" sz="2400" dirty="0"/>
              <a:t>Repetitiva o de iteración condicionada: una acción se repite definida o indefinidamente mientras una condición sea verdadera </a:t>
            </a:r>
            <a:endParaRPr sz="2400" dirty="0"/>
          </a:p>
        </p:txBody>
      </p:sp>
      <p:grpSp>
        <p:nvGrpSpPr>
          <p:cNvPr id="4" name="Grupo 3"/>
          <p:cNvGrpSpPr/>
          <p:nvPr/>
        </p:nvGrpSpPr>
        <p:grpSpPr>
          <a:xfrm>
            <a:off x="175086" y="6073422"/>
            <a:ext cx="1597270" cy="594910"/>
            <a:chOff x="175086" y="6073422"/>
            <a:chExt cx="1597270" cy="594910"/>
          </a:xfrm>
        </p:grpSpPr>
        <p:sp>
          <p:nvSpPr>
            <p:cNvPr id="5" name="Flecha abajo 4">
              <a:hlinkClick r:id="rId3" action="ppaction://hlinksldjump"/>
            </p:cNvPr>
            <p:cNvSpPr/>
            <p:nvPr/>
          </p:nvSpPr>
          <p:spPr>
            <a:xfrm rot="5400000">
              <a:off x="619822" y="5628686"/>
              <a:ext cx="594910" cy="1484381"/>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bg1"/>
                </a:solidFill>
              </a:endParaRPr>
            </a:p>
          </p:txBody>
        </p:sp>
        <p:sp>
          <p:nvSpPr>
            <p:cNvPr id="6" name="CuadroTexto 5"/>
            <p:cNvSpPr txBox="1"/>
            <p:nvPr/>
          </p:nvSpPr>
          <p:spPr>
            <a:xfrm>
              <a:off x="492672" y="6229765"/>
              <a:ext cx="1279684" cy="316088"/>
            </a:xfrm>
            <a:prstGeom prst="rect">
              <a:avLst/>
            </a:prstGeom>
            <a:noFill/>
          </p:spPr>
          <p:txBody>
            <a:bodyPr wrap="square" rtlCol="0">
              <a:spAutoFit/>
            </a:bodyPr>
            <a:lstStyle/>
            <a:p>
              <a:r>
                <a:rPr lang="es-MX" dirty="0" smtClean="0">
                  <a:hlinkClick r:id="rId4" action="ppaction://hlinksldjump"/>
                </a:rPr>
                <a:t>REGRESAR</a:t>
              </a:r>
              <a:endParaRPr lang="es-MX" dirty="0"/>
            </a:p>
          </p:txBody>
        </p:sp>
      </p:grpSp>
      <p:grpSp>
        <p:nvGrpSpPr>
          <p:cNvPr id="7" name="Grupo 6"/>
          <p:cNvGrpSpPr/>
          <p:nvPr/>
        </p:nvGrpSpPr>
        <p:grpSpPr>
          <a:xfrm>
            <a:off x="10493193" y="6090354"/>
            <a:ext cx="1454652" cy="594910"/>
            <a:chOff x="10442226" y="5932311"/>
            <a:chExt cx="1374554" cy="594910"/>
          </a:xfrm>
        </p:grpSpPr>
        <p:sp>
          <p:nvSpPr>
            <p:cNvPr id="8" name="Flecha abajo 7">
              <a:hlinkClick r:id="rId3" action="ppaction://hlinksldjump"/>
            </p:cNvPr>
            <p:cNvSpPr/>
            <p:nvPr/>
          </p:nvSpPr>
          <p:spPr>
            <a:xfrm rot="16200000">
              <a:off x="10832048" y="5542489"/>
              <a:ext cx="594910" cy="1374554"/>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CuadroTexto 8"/>
            <p:cNvSpPr txBox="1"/>
            <p:nvPr/>
          </p:nvSpPr>
          <p:spPr>
            <a:xfrm>
              <a:off x="10442226" y="6080032"/>
              <a:ext cx="1174043" cy="307777"/>
            </a:xfrm>
            <a:prstGeom prst="rect">
              <a:avLst/>
            </a:prstGeom>
            <a:noFill/>
          </p:spPr>
          <p:txBody>
            <a:bodyPr wrap="square" rtlCol="0">
              <a:spAutoFit/>
            </a:bodyPr>
            <a:lstStyle/>
            <a:p>
              <a:r>
                <a:rPr lang="es-MX" dirty="0" smtClean="0">
                  <a:hlinkClick r:id="rId5" action="ppaction://hlinksldjump"/>
                </a:rPr>
                <a:t>SIGUIENTE</a:t>
              </a:r>
              <a:endParaRPr lang="es-MX" dirty="0"/>
            </a:p>
          </p:txBody>
        </p:sp>
      </p:grpSp>
      <p:sp>
        <p:nvSpPr>
          <p:cNvPr id="10" name="CuadroTexto 9"/>
          <p:cNvSpPr txBox="1"/>
          <p:nvPr/>
        </p:nvSpPr>
        <p:spPr>
          <a:xfrm>
            <a:off x="9518429" y="6238075"/>
            <a:ext cx="846666" cy="307777"/>
          </a:xfrm>
          <a:prstGeom prst="rect">
            <a:avLst/>
          </a:prstGeom>
          <a:noFill/>
        </p:spPr>
        <p:txBody>
          <a:bodyPr wrap="square" rtlCol="0">
            <a:spAutoFit/>
          </a:bodyPr>
          <a:lstStyle/>
          <a:p>
            <a:r>
              <a:rPr lang="es-MX" dirty="0" smtClean="0">
                <a:hlinkClick r:id="rId3" action="ppaction://hlinksldjump"/>
              </a:rPr>
              <a:t>ÍNDICE</a:t>
            </a:r>
            <a:endParaRPr lang="es-MX"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25"/>
          <p:cNvSpPr txBox="1">
            <a:spLocks noGrp="1"/>
          </p:cNvSpPr>
          <p:nvPr>
            <p:ph type="title"/>
          </p:nvPr>
        </p:nvSpPr>
        <p:spPr>
          <a:xfrm>
            <a:off x="2573867" y="0"/>
            <a:ext cx="7162934" cy="1771193"/>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s-MX" sz="6000" dirty="0"/>
              <a:t>ALGORITMO </a:t>
            </a:r>
            <a:r>
              <a:rPr lang="es-MX" sz="6000" dirty="0" smtClean="0"/>
              <a:t/>
            </a:r>
            <a:br>
              <a:rPr lang="es-MX" sz="6000" dirty="0" smtClean="0"/>
            </a:br>
            <a:r>
              <a:rPr lang="es-MX" sz="6000" dirty="0" smtClean="0"/>
              <a:t>COMPUTACIONAL</a:t>
            </a:r>
            <a:endParaRPr sz="6000" dirty="0"/>
          </a:p>
        </p:txBody>
      </p:sp>
      <p:sp>
        <p:nvSpPr>
          <p:cNvPr id="166" name="Google Shape;166;p25"/>
          <p:cNvSpPr txBox="1">
            <a:spLocks noGrp="1"/>
          </p:cNvSpPr>
          <p:nvPr>
            <p:ph sz="half" idx="1"/>
          </p:nvPr>
        </p:nvSpPr>
        <p:spPr>
          <a:xfrm>
            <a:off x="753801" y="1921364"/>
            <a:ext cx="10568955" cy="2142636"/>
          </a:xfrm>
          <a:prstGeom prst="rect">
            <a:avLst/>
          </a:prstGeom>
        </p:spPr>
        <p:txBody>
          <a:bodyPr spcFirstLastPara="1" wrap="square" lIns="91425" tIns="45700" rIns="91425" bIns="45700" anchor="t" anchorCtr="0">
            <a:noAutofit/>
          </a:bodyPr>
          <a:lstStyle/>
          <a:p>
            <a:pPr marL="0" lvl="0" indent="0" algn="just">
              <a:spcBef>
                <a:spcPts val="1200"/>
              </a:spcBef>
              <a:spcAft>
                <a:spcPts val="200"/>
              </a:spcAft>
              <a:buNone/>
            </a:pPr>
            <a:r>
              <a:rPr lang="es-MX" dirty="0" smtClean="0"/>
              <a:t>Es </a:t>
            </a:r>
            <a:r>
              <a:rPr lang="es-MX" dirty="0"/>
              <a:t>una secuencia de pasos lógicos necesarios para llevar a cabo una tarea especifica, como la solución de un problema. Los algoritmos son independientes tanto del lenguaje de programación en que se expresan como de la computadora que los ejecuta. En cada problema el algoritmo se puede expresar en un lenguaje diferente de programación y ejecutarse en una computadora distinta; sin embargo el algoritmo será siempre el mismo.</a:t>
            </a:r>
            <a:endParaRPr dirty="0"/>
          </a:p>
        </p:txBody>
      </p:sp>
      <p:grpSp>
        <p:nvGrpSpPr>
          <p:cNvPr id="4" name="Grupo 3"/>
          <p:cNvGrpSpPr/>
          <p:nvPr/>
        </p:nvGrpSpPr>
        <p:grpSpPr>
          <a:xfrm>
            <a:off x="175086" y="6073422"/>
            <a:ext cx="1597270" cy="594910"/>
            <a:chOff x="175086" y="6073422"/>
            <a:chExt cx="1597270" cy="594910"/>
          </a:xfrm>
        </p:grpSpPr>
        <p:sp>
          <p:nvSpPr>
            <p:cNvPr id="5" name="Flecha abajo 4">
              <a:hlinkClick r:id="rId3" action="ppaction://hlinksldjump"/>
            </p:cNvPr>
            <p:cNvSpPr/>
            <p:nvPr/>
          </p:nvSpPr>
          <p:spPr>
            <a:xfrm rot="5400000">
              <a:off x="619822" y="5628686"/>
              <a:ext cx="594910" cy="1484381"/>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bg1"/>
                </a:solidFill>
              </a:endParaRPr>
            </a:p>
          </p:txBody>
        </p:sp>
        <p:sp>
          <p:nvSpPr>
            <p:cNvPr id="6" name="CuadroTexto 5"/>
            <p:cNvSpPr txBox="1"/>
            <p:nvPr/>
          </p:nvSpPr>
          <p:spPr>
            <a:xfrm>
              <a:off x="492672" y="6229765"/>
              <a:ext cx="1279684" cy="316088"/>
            </a:xfrm>
            <a:prstGeom prst="rect">
              <a:avLst/>
            </a:prstGeom>
            <a:noFill/>
          </p:spPr>
          <p:txBody>
            <a:bodyPr wrap="square" rtlCol="0">
              <a:spAutoFit/>
            </a:bodyPr>
            <a:lstStyle/>
            <a:p>
              <a:r>
                <a:rPr lang="es-MX" dirty="0" smtClean="0">
                  <a:hlinkClick r:id="rId4" action="ppaction://hlinksldjump"/>
                </a:rPr>
                <a:t>REGRESAR</a:t>
              </a:r>
              <a:endParaRPr lang="es-MX" dirty="0"/>
            </a:p>
          </p:txBody>
        </p:sp>
      </p:grpSp>
      <p:grpSp>
        <p:nvGrpSpPr>
          <p:cNvPr id="7" name="Grupo 6"/>
          <p:cNvGrpSpPr/>
          <p:nvPr/>
        </p:nvGrpSpPr>
        <p:grpSpPr>
          <a:xfrm>
            <a:off x="10493193" y="6090354"/>
            <a:ext cx="1454652" cy="594910"/>
            <a:chOff x="10442226" y="5932311"/>
            <a:chExt cx="1374554" cy="594910"/>
          </a:xfrm>
        </p:grpSpPr>
        <p:sp>
          <p:nvSpPr>
            <p:cNvPr id="8" name="Flecha abajo 7">
              <a:hlinkClick r:id="rId3" action="ppaction://hlinksldjump"/>
            </p:cNvPr>
            <p:cNvSpPr/>
            <p:nvPr/>
          </p:nvSpPr>
          <p:spPr>
            <a:xfrm rot="16200000">
              <a:off x="10832048" y="5542489"/>
              <a:ext cx="594910" cy="1374554"/>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CuadroTexto 8"/>
            <p:cNvSpPr txBox="1"/>
            <p:nvPr/>
          </p:nvSpPr>
          <p:spPr>
            <a:xfrm>
              <a:off x="10442226" y="6080032"/>
              <a:ext cx="1174043" cy="307777"/>
            </a:xfrm>
            <a:prstGeom prst="rect">
              <a:avLst/>
            </a:prstGeom>
            <a:noFill/>
          </p:spPr>
          <p:txBody>
            <a:bodyPr wrap="square" rtlCol="0">
              <a:spAutoFit/>
            </a:bodyPr>
            <a:lstStyle/>
            <a:p>
              <a:r>
                <a:rPr lang="es-MX" dirty="0" smtClean="0">
                  <a:hlinkClick r:id="rId5" action="ppaction://hlinksldjump"/>
                </a:rPr>
                <a:t>SIGUIENTE</a:t>
              </a:r>
              <a:endParaRPr lang="es-MX" dirty="0"/>
            </a:p>
          </p:txBody>
        </p:sp>
      </p:grpSp>
      <p:pic>
        <p:nvPicPr>
          <p:cNvPr id="10" name="Imagen 9"/>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171296" y="3645650"/>
            <a:ext cx="5295372" cy="2776922"/>
          </a:xfrm>
          <a:prstGeom prst="rect">
            <a:avLst/>
          </a:prstGeom>
        </p:spPr>
      </p:pic>
      <p:sp>
        <p:nvSpPr>
          <p:cNvPr id="13" name="CuadroTexto 12"/>
          <p:cNvSpPr txBox="1"/>
          <p:nvPr/>
        </p:nvSpPr>
        <p:spPr>
          <a:xfrm>
            <a:off x="9518429" y="6238075"/>
            <a:ext cx="846666" cy="307777"/>
          </a:xfrm>
          <a:prstGeom prst="rect">
            <a:avLst/>
          </a:prstGeom>
          <a:noFill/>
        </p:spPr>
        <p:txBody>
          <a:bodyPr wrap="square" rtlCol="0">
            <a:spAutoFit/>
          </a:bodyPr>
          <a:lstStyle/>
          <a:p>
            <a:r>
              <a:rPr lang="es-MX" dirty="0" smtClean="0">
                <a:hlinkClick r:id="rId3" action="ppaction://hlinksldjump"/>
              </a:rPr>
              <a:t>ÍNDICE</a:t>
            </a:r>
            <a:endParaRPr lang="es-MX"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26"/>
          <p:cNvSpPr txBox="1">
            <a:spLocks noGrp="1"/>
          </p:cNvSpPr>
          <p:nvPr>
            <p:ph type="title"/>
          </p:nvPr>
        </p:nvSpPr>
        <p:spPr>
          <a:xfrm>
            <a:off x="1100667" y="101600"/>
            <a:ext cx="9448800" cy="140053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s-MX" sz="6000" dirty="0"/>
              <a:t>LENGUAJE DE PROGRAMACIÓN</a:t>
            </a:r>
            <a:endParaRPr sz="6000" dirty="0"/>
          </a:p>
        </p:txBody>
      </p:sp>
      <p:sp>
        <p:nvSpPr>
          <p:cNvPr id="172" name="Google Shape;172;p26"/>
          <p:cNvSpPr txBox="1">
            <a:spLocks noGrp="1"/>
          </p:cNvSpPr>
          <p:nvPr>
            <p:ph sz="half" idx="1"/>
          </p:nvPr>
        </p:nvSpPr>
        <p:spPr>
          <a:xfrm>
            <a:off x="855401" y="1843449"/>
            <a:ext cx="10444777" cy="1366014"/>
          </a:xfrm>
          <a:prstGeom prst="rect">
            <a:avLst/>
          </a:prstGeom>
        </p:spPr>
        <p:txBody>
          <a:bodyPr spcFirstLastPara="1" wrap="square" lIns="91425" tIns="45700" rIns="91425" bIns="45700" anchor="t" anchorCtr="0">
            <a:noAutofit/>
          </a:bodyPr>
          <a:lstStyle/>
          <a:p>
            <a:pPr marL="0" lvl="0" indent="0" algn="just" rtl="0">
              <a:spcBef>
                <a:spcPts val="1200"/>
              </a:spcBef>
              <a:spcAft>
                <a:spcPts val="200"/>
              </a:spcAft>
              <a:buNone/>
            </a:pPr>
            <a:r>
              <a:rPr lang="es-MX" sz="2400" dirty="0"/>
              <a:t>Es la combinación de símbolos y reglas que permiten la elaboración de programas con los cuales la computadora puede realizar tareas o resolver problemas de manera eficiente.</a:t>
            </a:r>
            <a:endParaRPr sz="2400" dirty="0"/>
          </a:p>
        </p:txBody>
      </p:sp>
      <p:grpSp>
        <p:nvGrpSpPr>
          <p:cNvPr id="2" name="Grupo 1"/>
          <p:cNvGrpSpPr/>
          <p:nvPr/>
        </p:nvGrpSpPr>
        <p:grpSpPr>
          <a:xfrm>
            <a:off x="1704623" y="3119152"/>
            <a:ext cx="9335911" cy="3405826"/>
            <a:chOff x="6889398" y="2001552"/>
            <a:chExt cx="5302602" cy="2077224"/>
          </a:xfrm>
        </p:grpSpPr>
        <p:pic>
          <p:nvPicPr>
            <p:cNvPr id="4102" name="Picture 6" descr="Resultado de imagen para imagees dde computadoras animadas sin fonfo"/>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8146263" y="2001552"/>
              <a:ext cx="4045737" cy="1554448"/>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Resultado de imagen para most popular programming languages 2019 sin fonfo"/>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10000" b="90000" l="10000" r="90000"/>
                      </a14:imgEffect>
                    </a14:imgLayer>
                  </a14:imgProps>
                </a:ext>
                <a:ext uri="{28A0092B-C50C-407E-A947-70E740481C1C}">
                  <a14:useLocalDpi xmlns:a14="http://schemas.microsoft.com/office/drawing/2010/main"/>
                </a:ext>
              </a:extLst>
            </a:blip>
            <a:srcRect/>
            <a:stretch>
              <a:fillRect/>
            </a:stretch>
          </p:blipFill>
          <p:spPr bwMode="auto">
            <a:xfrm>
              <a:off x="6889398" y="2248741"/>
              <a:ext cx="3660069" cy="183003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Grupo 6"/>
          <p:cNvGrpSpPr/>
          <p:nvPr/>
        </p:nvGrpSpPr>
        <p:grpSpPr>
          <a:xfrm>
            <a:off x="175086" y="6073422"/>
            <a:ext cx="1597270" cy="594910"/>
            <a:chOff x="175086" y="6073422"/>
            <a:chExt cx="1597270" cy="594910"/>
          </a:xfrm>
        </p:grpSpPr>
        <p:sp>
          <p:nvSpPr>
            <p:cNvPr id="8" name="Flecha abajo 7">
              <a:hlinkClick r:id="rId6" action="ppaction://hlinksldjump"/>
            </p:cNvPr>
            <p:cNvSpPr/>
            <p:nvPr/>
          </p:nvSpPr>
          <p:spPr>
            <a:xfrm rot="5400000">
              <a:off x="619822" y="5628686"/>
              <a:ext cx="594910" cy="1484381"/>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bg1"/>
                </a:solidFill>
              </a:endParaRPr>
            </a:p>
          </p:txBody>
        </p:sp>
        <p:sp>
          <p:nvSpPr>
            <p:cNvPr id="9" name="CuadroTexto 8"/>
            <p:cNvSpPr txBox="1"/>
            <p:nvPr/>
          </p:nvSpPr>
          <p:spPr>
            <a:xfrm>
              <a:off x="492672" y="6229765"/>
              <a:ext cx="1279684" cy="316088"/>
            </a:xfrm>
            <a:prstGeom prst="rect">
              <a:avLst/>
            </a:prstGeom>
            <a:noFill/>
          </p:spPr>
          <p:txBody>
            <a:bodyPr wrap="square" rtlCol="0">
              <a:spAutoFit/>
            </a:bodyPr>
            <a:lstStyle/>
            <a:p>
              <a:r>
                <a:rPr lang="es-MX" dirty="0" smtClean="0">
                  <a:hlinkClick r:id="rId7" action="ppaction://hlinksldjump"/>
                </a:rPr>
                <a:t>REGRESAR</a:t>
              </a:r>
              <a:endParaRPr lang="es-MX" dirty="0"/>
            </a:p>
          </p:txBody>
        </p:sp>
      </p:grpSp>
      <p:grpSp>
        <p:nvGrpSpPr>
          <p:cNvPr id="10" name="Grupo 9"/>
          <p:cNvGrpSpPr/>
          <p:nvPr/>
        </p:nvGrpSpPr>
        <p:grpSpPr>
          <a:xfrm>
            <a:off x="10402882" y="6090354"/>
            <a:ext cx="1454652" cy="594910"/>
            <a:chOff x="10442226" y="5932311"/>
            <a:chExt cx="1374554" cy="594910"/>
          </a:xfrm>
        </p:grpSpPr>
        <p:sp>
          <p:nvSpPr>
            <p:cNvPr id="11" name="Flecha abajo 10">
              <a:hlinkClick r:id="rId6" action="ppaction://hlinksldjump"/>
            </p:cNvPr>
            <p:cNvSpPr/>
            <p:nvPr/>
          </p:nvSpPr>
          <p:spPr>
            <a:xfrm rot="16200000">
              <a:off x="10832048" y="5542489"/>
              <a:ext cx="594910" cy="1374554"/>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CuadroTexto 11"/>
            <p:cNvSpPr txBox="1"/>
            <p:nvPr/>
          </p:nvSpPr>
          <p:spPr>
            <a:xfrm>
              <a:off x="10442226" y="6080032"/>
              <a:ext cx="1174043" cy="307777"/>
            </a:xfrm>
            <a:prstGeom prst="rect">
              <a:avLst/>
            </a:prstGeom>
            <a:noFill/>
          </p:spPr>
          <p:txBody>
            <a:bodyPr wrap="square" rtlCol="0">
              <a:spAutoFit/>
            </a:bodyPr>
            <a:lstStyle/>
            <a:p>
              <a:r>
                <a:rPr lang="es-MX" dirty="0" smtClean="0">
                  <a:hlinkClick r:id="rId8" action="ppaction://hlinksldjump"/>
                </a:rPr>
                <a:t>SIGUIENTE</a:t>
              </a:r>
              <a:endParaRPr lang="es-MX" dirty="0"/>
            </a:p>
          </p:txBody>
        </p:sp>
      </p:grpSp>
      <p:sp>
        <p:nvSpPr>
          <p:cNvPr id="13" name="CuadroTexto 12"/>
          <p:cNvSpPr txBox="1"/>
          <p:nvPr/>
        </p:nvSpPr>
        <p:spPr>
          <a:xfrm>
            <a:off x="9518429" y="6238075"/>
            <a:ext cx="846666" cy="307777"/>
          </a:xfrm>
          <a:prstGeom prst="rect">
            <a:avLst/>
          </a:prstGeom>
          <a:noFill/>
        </p:spPr>
        <p:txBody>
          <a:bodyPr wrap="square" rtlCol="0">
            <a:spAutoFit/>
          </a:bodyPr>
          <a:lstStyle/>
          <a:p>
            <a:r>
              <a:rPr lang="es-MX" dirty="0" smtClean="0">
                <a:hlinkClick r:id="rId6" action="ppaction://hlinksldjump"/>
              </a:rPr>
              <a:t>ÍNDICE</a:t>
            </a:r>
            <a:endParaRPr lang="es-MX"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27"/>
          <p:cNvSpPr txBox="1">
            <a:spLocks noGrp="1"/>
          </p:cNvSpPr>
          <p:nvPr>
            <p:ph type="title"/>
          </p:nvPr>
        </p:nvSpPr>
        <p:spPr>
          <a:xfrm>
            <a:off x="3186112" y="181785"/>
            <a:ext cx="5438600" cy="140053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s-MX" sz="6000" dirty="0"/>
              <a:t>ALGORITMO</a:t>
            </a:r>
            <a:endParaRPr sz="6000" dirty="0"/>
          </a:p>
        </p:txBody>
      </p:sp>
      <p:sp>
        <p:nvSpPr>
          <p:cNvPr id="178" name="Google Shape;178;p27"/>
          <p:cNvSpPr txBox="1">
            <a:spLocks noGrp="1"/>
          </p:cNvSpPr>
          <p:nvPr>
            <p:ph sz="half" idx="1"/>
          </p:nvPr>
        </p:nvSpPr>
        <p:spPr>
          <a:xfrm>
            <a:off x="498618" y="1582315"/>
            <a:ext cx="11467603" cy="3046129"/>
          </a:xfrm>
          <a:prstGeom prst="rect">
            <a:avLst/>
          </a:prstGeom>
        </p:spPr>
        <p:txBody>
          <a:bodyPr spcFirstLastPara="1" wrap="square" lIns="91425" tIns="45700" rIns="91425" bIns="45700" anchor="t" anchorCtr="0">
            <a:noAutofit/>
          </a:bodyPr>
          <a:lstStyle/>
          <a:p>
            <a:pPr marL="0" lvl="0" indent="0" algn="l" rtl="0">
              <a:spcBef>
                <a:spcPts val="1200"/>
              </a:spcBef>
              <a:spcAft>
                <a:spcPts val="0"/>
              </a:spcAft>
              <a:buNone/>
            </a:pPr>
            <a:r>
              <a:rPr lang="es-MX" sz="2400" dirty="0"/>
              <a:t>Es una secuencia de pasos lógicos necesarios para llevar a cabo una tarea específica, como la solución de un problema  todo algoritmo debe ser: </a:t>
            </a:r>
            <a:endParaRPr sz="2400" dirty="0"/>
          </a:p>
          <a:p>
            <a:pPr marL="457200" lvl="0" indent="-368300" algn="l" rtl="0">
              <a:spcBef>
                <a:spcPts val="1200"/>
              </a:spcBef>
              <a:spcAft>
                <a:spcPts val="0"/>
              </a:spcAft>
              <a:buSzPts val="2200"/>
              <a:buChar char="●"/>
            </a:pPr>
            <a:r>
              <a:rPr lang="es-MX" sz="2400" dirty="0"/>
              <a:t>Finito en tamaño o número de instrucciones </a:t>
            </a:r>
            <a:endParaRPr sz="2400" dirty="0"/>
          </a:p>
          <a:p>
            <a:pPr marL="457200" lvl="0" indent="-368300" algn="l" rtl="0">
              <a:spcBef>
                <a:spcPts val="0"/>
              </a:spcBef>
              <a:spcAft>
                <a:spcPts val="0"/>
              </a:spcAft>
              <a:buSzPts val="2200"/>
              <a:buChar char="●"/>
            </a:pPr>
            <a:r>
              <a:rPr lang="es-MX" sz="2400" dirty="0"/>
              <a:t>Preciso debe de tener un orden entre los pasos </a:t>
            </a:r>
            <a:endParaRPr sz="2400" dirty="0"/>
          </a:p>
          <a:p>
            <a:pPr marL="457200" lvl="0" indent="-368300" algn="l" rtl="0">
              <a:spcBef>
                <a:spcPts val="0"/>
              </a:spcBef>
              <a:spcAft>
                <a:spcPts val="0"/>
              </a:spcAft>
              <a:buSzPts val="2200"/>
              <a:buChar char="●"/>
            </a:pPr>
            <a:r>
              <a:rPr lang="es-MX" sz="2400" dirty="0"/>
              <a:t>Definido </a:t>
            </a:r>
            <a:endParaRPr sz="2400" dirty="0"/>
          </a:p>
          <a:p>
            <a:pPr marL="457200" lvl="0" indent="-368300" algn="l" rtl="0">
              <a:spcBef>
                <a:spcPts val="0"/>
              </a:spcBef>
              <a:spcAft>
                <a:spcPts val="0"/>
              </a:spcAft>
              <a:buSzPts val="2200"/>
              <a:buChar char="●"/>
            </a:pPr>
            <a:r>
              <a:rPr lang="es-MX" sz="2400" dirty="0"/>
              <a:t>General debe tolerar cambios que se puedan presentar en la definición del </a:t>
            </a:r>
            <a:r>
              <a:rPr lang="es-MX" sz="2400" dirty="0" smtClean="0"/>
              <a:t>problema </a:t>
            </a:r>
            <a:endParaRPr sz="2400" dirty="0"/>
          </a:p>
          <a:p>
            <a:pPr marL="0" lvl="0" indent="0" algn="l" rtl="0">
              <a:spcBef>
                <a:spcPts val="1200"/>
              </a:spcBef>
              <a:spcAft>
                <a:spcPts val="200"/>
              </a:spcAft>
              <a:buNone/>
            </a:pPr>
            <a:endParaRPr dirty="0"/>
          </a:p>
        </p:txBody>
      </p:sp>
      <p:pic>
        <p:nvPicPr>
          <p:cNvPr id="5122" name="Picture 2" descr="Resultado de imagen para imagenes de algoritmos"/>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838223" y="4345639"/>
            <a:ext cx="4079080" cy="2295162"/>
          </a:xfrm>
          <a:prstGeom prst="rect">
            <a:avLst/>
          </a:prstGeom>
          <a:noFill/>
          <a:extLst>
            <a:ext uri="{909E8E84-426E-40DD-AFC4-6F175D3DCCD1}">
              <a14:hiddenFill xmlns:a14="http://schemas.microsoft.com/office/drawing/2010/main">
                <a:solidFill>
                  <a:srgbClr val="FFFFFF"/>
                </a:solidFill>
              </a14:hiddenFill>
            </a:ext>
          </a:extLst>
        </p:spPr>
      </p:pic>
      <p:grpSp>
        <p:nvGrpSpPr>
          <p:cNvPr id="5" name="Grupo 4"/>
          <p:cNvGrpSpPr/>
          <p:nvPr/>
        </p:nvGrpSpPr>
        <p:grpSpPr>
          <a:xfrm>
            <a:off x="175086" y="6073422"/>
            <a:ext cx="1597270" cy="594910"/>
            <a:chOff x="175086" y="6073422"/>
            <a:chExt cx="1597270" cy="594910"/>
          </a:xfrm>
        </p:grpSpPr>
        <p:sp>
          <p:nvSpPr>
            <p:cNvPr id="6" name="Flecha abajo 5">
              <a:hlinkClick r:id="rId4" action="ppaction://hlinksldjump"/>
            </p:cNvPr>
            <p:cNvSpPr/>
            <p:nvPr/>
          </p:nvSpPr>
          <p:spPr>
            <a:xfrm rot="5400000">
              <a:off x="619822" y="5628686"/>
              <a:ext cx="594910" cy="1484381"/>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bg1"/>
                </a:solidFill>
              </a:endParaRPr>
            </a:p>
          </p:txBody>
        </p:sp>
        <p:sp>
          <p:nvSpPr>
            <p:cNvPr id="7" name="CuadroTexto 6"/>
            <p:cNvSpPr txBox="1"/>
            <p:nvPr/>
          </p:nvSpPr>
          <p:spPr>
            <a:xfrm>
              <a:off x="492672" y="6229765"/>
              <a:ext cx="1279684" cy="316088"/>
            </a:xfrm>
            <a:prstGeom prst="rect">
              <a:avLst/>
            </a:prstGeom>
            <a:noFill/>
          </p:spPr>
          <p:txBody>
            <a:bodyPr wrap="square" rtlCol="0">
              <a:spAutoFit/>
            </a:bodyPr>
            <a:lstStyle/>
            <a:p>
              <a:r>
                <a:rPr lang="es-MX" dirty="0" smtClean="0">
                  <a:hlinkClick r:id="rId5" action="ppaction://hlinksldjump"/>
                </a:rPr>
                <a:t>REGRESAR</a:t>
              </a:r>
              <a:endParaRPr lang="es-MX" dirty="0"/>
            </a:p>
          </p:txBody>
        </p:sp>
      </p:grpSp>
      <p:grpSp>
        <p:nvGrpSpPr>
          <p:cNvPr id="8" name="Grupo 7"/>
          <p:cNvGrpSpPr/>
          <p:nvPr/>
        </p:nvGrpSpPr>
        <p:grpSpPr>
          <a:xfrm>
            <a:off x="10461619" y="6090354"/>
            <a:ext cx="1454652" cy="594910"/>
            <a:chOff x="10442226" y="5932311"/>
            <a:chExt cx="1374554" cy="594910"/>
          </a:xfrm>
        </p:grpSpPr>
        <p:sp>
          <p:nvSpPr>
            <p:cNvPr id="9" name="Flecha abajo 8">
              <a:hlinkClick r:id="rId4" action="ppaction://hlinksldjump"/>
            </p:cNvPr>
            <p:cNvSpPr/>
            <p:nvPr/>
          </p:nvSpPr>
          <p:spPr>
            <a:xfrm rot="16200000">
              <a:off x="10832048" y="5542489"/>
              <a:ext cx="594910" cy="1374554"/>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CuadroTexto 9"/>
            <p:cNvSpPr txBox="1"/>
            <p:nvPr/>
          </p:nvSpPr>
          <p:spPr>
            <a:xfrm>
              <a:off x="10442226" y="6080032"/>
              <a:ext cx="1174043" cy="307777"/>
            </a:xfrm>
            <a:prstGeom prst="rect">
              <a:avLst/>
            </a:prstGeom>
            <a:noFill/>
          </p:spPr>
          <p:txBody>
            <a:bodyPr wrap="square" rtlCol="0">
              <a:spAutoFit/>
            </a:bodyPr>
            <a:lstStyle/>
            <a:p>
              <a:r>
                <a:rPr lang="es-MX" dirty="0" smtClean="0">
                  <a:hlinkClick r:id="rId6" action="ppaction://hlinksldjump"/>
                </a:rPr>
                <a:t>SIGUIENTE</a:t>
              </a:r>
              <a:endParaRPr lang="es-MX" dirty="0"/>
            </a:p>
          </p:txBody>
        </p:sp>
      </p:grpSp>
      <p:sp>
        <p:nvSpPr>
          <p:cNvPr id="2" name="CuadroTexto 1"/>
          <p:cNvSpPr txBox="1"/>
          <p:nvPr/>
        </p:nvSpPr>
        <p:spPr>
          <a:xfrm>
            <a:off x="9518429" y="6238075"/>
            <a:ext cx="846666" cy="307777"/>
          </a:xfrm>
          <a:prstGeom prst="rect">
            <a:avLst/>
          </a:prstGeom>
          <a:noFill/>
        </p:spPr>
        <p:txBody>
          <a:bodyPr wrap="square" rtlCol="0">
            <a:spAutoFit/>
          </a:bodyPr>
          <a:lstStyle/>
          <a:p>
            <a:r>
              <a:rPr lang="es-MX" dirty="0" smtClean="0">
                <a:hlinkClick r:id="rId4" action="ppaction://hlinksldjump"/>
              </a:rPr>
              <a:t>ÍNDICE</a:t>
            </a:r>
            <a:endParaRPr lang="es-MX"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F0FDC7EA-23CA-4278-9B73-9D8BA1CD4096}"/>
              </a:ext>
            </a:extLst>
          </p:cNvPr>
          <p:cNvSpPr>
            <a:spLocks noGrp="1"/>
          </p:cNvSpPr>
          <p:nvPr>
            <p:ph type="title"/>
          </p:nvPr>
        </p:nvSpPr>
        <p:spPr>
          <a:xfrm>
            <a:off x="1289577" y="0"/>
            <a:ext cx="9404723" cy="1400530"/>
          </a:xfrm>
        </p:spPr>
        <p:txBody>
          <a:bodyPr/>
          <a:lstStyle/>
          <a:p>
            <a:pPr algn="ctr"/>
            <a:r>
              <a:rPr lang="es-MX" sz="6000" dirty="0"/>
              <a:t>LENGUAJE DE MÁQUINA</a:t>
            </a:r>
          </a:p>
        </p:txBody>
      </p:sp>
      <p:sp>
        <p:nvSpPr>
          <p:cNvPr id="3" name="Marcador de texto 2">
            <a:extLst>
              <a:ext uri="{FF2B5EF4-FFF2-40B4-BE49-F238E27FC236}">
                <a16:creationId xmlns:a16="http://schemas.microsoft.com/office/drawing/2014/main" xmlns="" id="{EF372C5E-81B9-4B37-92AA-A610E1E8E199}"/>
              </a:ext>
            </a:extLst>
          </p:cNvPr>
          <p:cNvSpPr>
            <a:spLocks noGrp="1"/>
          </p:cNvSpPr>
          <p:nvPr>
            <p:ph sz="half" idx="1"/>
          </p:nvPr>
        </p:nvSpPr>
        <p:spPr>
          <a:xfrm>
            <a:off x="787655" y="1593991"/>
            <a:ext cx="5838924" cy="4468142"/>
          </a:xfrm>
        </p:spPr>
        <p:txBody>
          <a:bodyPr>
            <a:normAutofit/>
          </a:bodyPr>
          <a:lstStyle/>
          <a:p>
            <a:pPr marL="88900" indent="0" algn="just">
              <a:buNone/>
            </a:pPr>
            <a:r>
              <a:rPr lang="es-MX" sz="2400" dirty="0"/>
              <a:t>Es el código binario de (0,1)  basada en bits Estas instrucciones son normalmente ejecutadas en secuencia, con eventuales cambios de flujo causados por el propio programa o eventos externos. El lenguaje de máquina es específico de la arquitectura de la máquina, aunque el conjunto de instrucciones disponibles pueda ser similar entre arquitecturas distintas.</a:t>
            </a:r>
          </a:p>
        </p:txBody>
      </p:sp>
      <p:pic>
        <p:nvPicPr>
          <p:cNvPr id="6146" name="Picture 2" descr="Resultado de imagen para imagenes de lenguaje de maquina animadas"/>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l="5790" t="10551" r="29697" b="30126"/>
          <a:stretch/>
        </p:blipFill>
        <p:spPr bwMode="auto">
          <a:xfrm>
            <a:off x="7010400" y="2054578"/>
            <a:ext cx="4534184" cy="3127022"/>
          </a:xfrm>
          <a:prstGeom prst="rect">
            <a:avLst/>
          </a:prstGeom>
          <a:noFill/>
          <a:extLst>
            <a:ext uri="{909E8E84-426E-40DD-AFC4-6F175D3DCCD1}">
              <a14:hiddenFill xmlns:a14="http://schemas.microsoft.com/office/drawing/2010/main">
                <a:solidFill>
                  <a:srgbClr val="FFFFFF"/>
                </a:solidFill>
              </a14:hiddenFill>
            </a:ext>
          </a:extLst>
        </p:spPr>
      </p:pic>
      <p:grpSp>
        <p:nvGrpSpPr>
          <p:cNvPr id="5" name="Grupo 4"/>
          <p:cNvGrpSpPr/>
          <p:nvPr/>
        </p:nvGrpSpPr>
        <p:grpSpPr>
          <a:xfrm>
            <a:off x="175086" y="6073422"/>
            <a:ext cx="1597270" cy="594910"/>
            <a:chOff x="175086" y="6073422"/>
            <a:chExt cx="1597270" cy="594910"/>
          </a:xfrm>
        </p:grpSpPr>
        <p:sp>
          <p:nvSpPr>
            <p:cNvPr id="6" name="Flecha abajo 5">
              <a:hlinkClick r:id="rId3" action="ppaction://hlinksldjump"/>
            </p:cNvPr>
            <p:cNvSpPr/>
            <p:nvPr/>
          </p:nvSpPr>
          <p:spPr>
            <a:xfrm rot="5400000">
              <a:off x="619822" y="5628686"/>
              <a:ext cx="594910" cy="1484381"/>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bg1"/>
                </a:solidFill>
              </a:endParaRPr>
            </a:p>
          </p:txBody>
        </p:sp>
        <p:sp>
          <p:nvSpPr>
            <p:cNvPr id="7" name="CuadroTexto 6"/>
            <p:cNvSpPr txBox="1"/>
            <p:nvPr/>
          </p:nvSpPr>
          <p:spPr>
            <a:xfrm>
              <a:off x="492672" y="6229765"/>
              <a:ext cx="1279684" cy="316088"/>
            </a:xfrm>
            <a:prstGeom prst="rect">
              <a:avLst/>
            </a:prstGeom>
            <a:noFill/>
          </p:spPr>
          <p:txBody>
            <a:bodyPr wrap="square" rtlCol="0">
              <a:spAutoFit/>
            </a:bodyPr>
            <a:lstStyle/>
            <a:p>
              <a:r>
                <a:rPr lang="es-MX" dirty="0" smtClean="0">
                  <a:hlinkClick r:id="rId4" action="ppaction://hlinksldjump"/>
                </a:rPr>
                <a:t>REGRESAR</a:t>
              </a:r>
              <a:endParaRPr lang="es-MX" dirty="0"/>
            </a:p>
          </p:txBody>
        </p:sp>
      </p:grpSp>
      <p:grpSp>
        <p:nvGrpSpPr>
          <p:cNvPr id="8" name="Grupo 7"/>
          <p:cNvGrpSpPr/>
          <p:nvPr/>
        </p:nvGrpSpPr>
        <p:grpSpPr>
          <a:xfrm>
            <a:off x="10470615" y="6090354"/>
            <a:ext cx="1454652" cy="594910"/>
            <a:chOff x="10442226" y="5932311"/>
            <a:chExt cx="1374554" cy="594910"/>
          </a:xfrm>
        </p:grpSpPr>
        <p:sp>
          <p:nvSpPr>
            <p:cNvPr id="9" name="Flecha abajo 8">
              <a:hlinkClick r:id="rId3" action="ppaction://hlinksldjump"/>
            </p:cNvPr>
            <p:cNvSpPr/>
            <p:nvPr/>
          </p:nvSpPr>
          <p:spPr>
            <a:xfrm rot="16200000">
              <a:off x="10832048" y="5542489"/>
              <a:ext cx="594910" cy="1374554"/>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CuadroTexto 9"/>
            <p:cNvSpPr txBox="1"/>
            <p:nvPr/>
          </p:nvSpPr>
          <p:spPr>
            <a:xfrm>
              <a:off x="10442226" y="6080032"/>
              <a:ext cx="1174043" cy="307777"/>
            </a:xfrm>
            <a:prstGeom prst="rect">
              <a:avLst/>
            </a:prstGeom>
            <a:noFill/>
          </p:spPr>
          <p:txBody>
            <a:bodyPr wrap="square" rtlCol="0">
              <a:spAutoFit/>
            </a:bodyPr>
            <a:lstStyle/>
            <a:p>
              <a:r>
                <a:rPr lang="es-MX" dirty="0" smtClean="0">
                  <a:hlinkClick r:id="rId5" action="ppaction://hlinksldjump"/>
                </a:rPr>
                <a:t>SIGUIENTE</a:t>
              </a:r>
              <a:endParaRPr lang="es-MX" dirty="0"/>
            </a:p>
          </p:txBody>
        </p:sp>
      </p:grpSp>
      <p:sp>
        <p:nvSpPr>
          <p:cNvPr id="11" name="CuadroTexto 10"/>
          <p:cNvSpPr txBox="1"/>
          <p:nvPr/>
        </p:nvSpPr>
        <p:spPr>
          <a:xfrm>
            <a:off x="9518429" y="6238075"/>
            <a:ext cx="846666" cy="307777"/>
          </a:xfrm>
          <a:prstGeom prst="rect">
            <a:avLst/>
          </a:prstGeom>
          <a:noFill/>
        </p:spPr>
        <p:txBody>
          <a:bodyPr wrap="square" rtlCol="0">
            <a:spAutoFit/>
          </a:bodyPr>
          <a:lstStyle/>
          <a:p>
            <a:r>
              <a:rPr lang="es-MX" dirty="0" smtClean="0">
                <a:hlinkClick r:id="rId3" action="ppaction://hlinksldjump"/>
              </a:rPr>
              <a:t>ÍNDICE</a:t>
            </a:r>
            <a:endParaRPr lang="es-MX" dirty="0"/>
          </a:p>
        </p:txBody>
      </p:sp>
    </p:spTree>
    <p:extLst>
      <p:ext uri="{BB962C8B-B14F-4D97-AF65-F5344CB8AC3E}">
        <p14:creationId xmlns:p14="http://schemas.microsoft.com/office/powerpoint/2010/main" val="24178881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xmlns="" id="{142B21EC-FEAC-4CC8-8B19-AFA96F3641CD}"/>
              </a:ext>
            </a:extLst>
          </p:cNvPr>
          <p:cNvSpPr>
            <a:spLocks noGrp="1"/>
          </p:cNvSpPr>
          <p:nvPr>
            <p:ph sz="half" idx="1"/>
          </p:nvPr>
        </p:nvSpPr>
        <p:spPr>
          <a:xfrm>
            <a:off x="917277" y="2068121"/>
            <a:ext cx="6696198" cy="3905398"/>
          </a:xfrm>
        </p:spPr>
        <p:txBody>
          <a:bodyPr>
            <a:noAutofit/>
          </a:bodyPr>
          <a:lstStyle/>
          <a:p>
            <a:pPr marL="88900" indent="0" algn="just">
              <a:buNone/>
            </a:pPr>
            <a:r>
              <a:rPr lang="es-MX" sz="2400" dirty="0"/>
              <a:t>E</a:t>
            </a:r>
            <a:r>
              <a:rPr lang="es-MX" sz="2400" dirty="0" smtClean="0"/>
              <a:t>s </a:t>
            </a:r>
            <a:r>
              <a:rPr lang="es-MX" sz="2400" dirty="0"/>
              <a:t>aquel en el que sus instrucciones ejercen un control directo sobre el hardware y están condicionados por la estructura física de las computadoras que lo soportan. El uso de la palabra bajo en su denominación no implica que el lenguaje sea menos potente que un lenguaje de alto nivel, sino que se refiere a la reducida abstracción entre el lenguaje y el hardware. </a:t>
            </a:r>
          </a:p>
        </p:txBody>
      </p:sp>
      <p:sp>
        <p:nvSpPr>
          <p:cNvPr id="4" name="Título 3"/>
          <p:cNvSpPr>
            <a:spLocks noGrp="1"/>
          </p:cNvSpPr>
          <p:nvPr>
            <p:ph type="title"/>
          </p:nvPr>
        </p:nvSpPr>
        <p:spPr>
          <a:xfrm>
            <a:off x="1205344" y="170494"/>
            <a:ext cx="9404723" cy="1841185"/>
          </a:xfrm>
        </p:spPr>
        <p:txBody>
          <a:bodyPr/>
          <a:lstStyle/>
          <a:p>
            <a:pPr algn="ctr"/>
            <a:r>
              <a:rPr lang="es-MX" sz="6000" dirty="0" smtClean="0"/>
              <a:t>LENGUAJE DE BAJO NIVEL</a:t>
            </a:r>
            <a:endParaRPr lang="es-MX" sz="6000" dirty="0"/>
          </a:p>
        </p:txBody>
      </p:sp>
      <p:grpSp>
        <p:nvGrpSpPr>
          <p:cNvPr id="5" name="Grupo 4"/>
          <p:cNvGrpSpPr/>
          <p:nvPr/>
        </p:nvGrpSpPr>
        <p:grpSpPr>
          <a:xfrm>
            <a:off x="175086" y="6073422"/>
            <a:ext cx="1597270" cy="594910"/>
            <a:chOff x="175086" y="6073422"/>
            <a:chExt cx="1597270" cy="594910"/>
          </a:xfrm>
        </p:grpSpPr>
        <p:sp>
          <p:nvSpPr>
            <p:cNvPr id="6" name="Flecha abajo 5">
              <a:hlinkClick r:id="rId2" action="ppaction://hlinksldjump"/>
            </p:cNvPr>
            <p:cNvSpPr/>
            <p:nvPr/>
          </p:nvSpPr>
          <p:spPr>
            <a:xfrm rot="5400000">
              <a:off x="619822" y="5628686"/>
              <a:ext cx="594910" cy="1484381"/>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bg1"/>
                </a:solidFill>
              </a:endParaRPr>
            </a:p>
          </p:txBody>
        </p:sp>
        <p:sp>
          <p:nvSpPr>
            <p:cNvPr id="7" name="CuadroTexto 6"/>
            <p:cNvSpPr txBox="1"/>
            <p:nvPr/>
          </p:nvSpPr>
          <p:spPr>
            <a:xfrm>
              <a:off x="492672" y="6229765"/>
              <a:ext cx="1279684" cy="316088"/>
            </a:xfrm>
            <a:prstGeom prst="rect">
              <a:avLst/>
            </a:prstGeom>
            <a:noFill/>
          </p:spPr>
          <p:txBody>
            <a:bodyPr wrap="square" rtlCol="0">
              <a:spAutoFit/>
            </a:bodyPr>
            <a:lstStyle/>
            <a:p>
              <a:r>
                <a:rPr lang="es-MX" dirty="0" smtClean="0">
                  <a:hlinkClick r:id="rId3" action="ppaction://hlinksldjump"/>
                </a:rPr>
                <a:t>REGRESAR</a:t>
              </a:r>
              <a:endParaRPr lang="es-MX" dirty="0"/>
            </a:p>
          </p:txBody>
        </p:sp>
      </p:grpSp>
      <p:grpSp>
        <p:nvGrpSpPr>
          <p:cNvPr id="8" name="Grupo 7"/>
          <p:cNvGrpSpPr/>
          <p:nvPr/>
        </p:nvGrpSpPr>
        <p:grpSpPr>
          <a:xfrm>
            <a:off x="10380304" y="6073421"/>
            <a:ext cx="1454652" cy="594910"/>
            <a:chOff x="10442226" y="5932311"/>
            <a:chExt cx="1374554" cy="594910"/>
          </a:xfrm>
        </p:grpSpPr>
        <p:sp>
          <p:nvSpPr>
            <p:cNvPr id="9" name="Flecha abajo 8">
              <a:hlinkClick r:id="rId2" action="ppaction://hlinksldjump"/>
            </p:cNvPr>
            <p:cNvSpPr/>
            <p:nvPr/>
          </p:nvSpPr>
          <p:spPr>
            <a:xfrm rot="16200000">
              <a:off x="10832048" y="5542489"/>
              <a:ext cx="594910" cy="1374554"/>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CuadroTexto 9"/>
            <p:cNvSpPr txBox="1"/>
            <p:nvPr/>
          </p:nvSpPr>
          <p:spPr>
            <a:xfrm>
              <a:off x="10442226" y="6080032"/>
              <a:ext cx="1174043" cy="307777"/>
            </a:xfrm>
            <a:prstGeom prst="rect">
              <a:avLst/>
            </a:prstGeom>
            <a:noFill/>
          </p:spPr>
          <p:txBody>
            <a:bodyPr wrap="square" rtlCol="0">
              <a:spAutoFit/>
            </a:bodyPr>
            <a:lstStyle/>
            <a:p>
              <a:r>
                <a:rPr lang="es-MX" dirty="0" smtClean="0">
                  <a:hlinkClick r:id="rId4" action="ppaction://hlinksldjump"/>
                </a:rPr>
                <a:t>SIGUIENTE</a:t>
              </a:r>
              <a:endParaRPr lang="es-MX" dirty="0"/>
            </a:p>
          </p:txBody>
        </p:sp>
      </p:grpSp>
      <p:pic>
        <p:nvPicPr>
          <p:cNvPr id="3074" name="Picture 2" descr="Resultado de imagen para IMAGENES ANIMADAS DE PROGRAMADORES"/>
          <p:cNvPicPr>
            <a:picLocks noChangeAspect="1" noChangeArrowheads="1"/>
          </p:cNvPicPr>
          <p:nvPr/>
        </p:nvPicPr>
        <p:blipFill>
          <a:blip r:embed="rId5" cstate="email">
            <a:extLst>
              <a:ext uri="{BEBA8EAE-BF5A-486C-A8C5-ECC9F3942E4B}">
                <a14:imgProps xmlns:a14="http://schemas.microsoft.com/office/drawing/2010/main">
                  <a14:imgLayer r:embed="rId6">
                    <a14:imgEffect>
                      <a14:backgroundRemoval t="10000" b="90000" l="10000" r="90000"/>
                    </a14:imgEffect>
                  </a14:imgLayer>
                </a14:imgProps>
              </a:ext>
              <a:ext uri="{28A0092B-C50C-407E-A947-70E740481C1C}">
                <a14:useLocalDpi xmlns:a14="http://schemas.microsoft.com/office/drawing/2010/main"/>
              </a:ext>
            </a:extLst>
          </a:blip>
          <a:srcRect/>
          <a:stretch>
            <a:fillRect/>
          </a:stretch>
        </p:blipFill>
        <p:spPr bwMode="auto">
          <a:xfrm>
            <a:off x="6379401" y="1196232"/>
            <a:ext cx="6093645" cy="4754710"/>
          </a:xfrm>
          <a:prstGeom prst="rect">
            <a:avLst/>
          </a:prstGeom>
          <a:noFill/>
          <a:extLst>
            <a:ext uri="{909E8E84-426E-40DD-AFC4-6F175D3DCCD1}">
              <a14:hiddenFill xmlns:a14="http://schemas.microsoft.com/office/drawing/2010/main">
                <a:solidFill>
                  <a:srgbClr val="FFFFFF"/>
                </a:solidFill>
              </a14:hiddenFill>
            </a:ext>
          </a:extLst>
        </p:spPr>
      </p:pic>
      <p:sp>
        <p:nvSpPr>
          <p:cNvPr id="11" name="CuadroTexto 10"/>
          <p:cNvSpPr txBox="1"/>
          <p:nvPr/>
        </p:nvSpPr>
        <p:spPr>
          <a:xfrm>
            <a:off x="9518429" y="6238075"/>
            <a:ext cx="846666" cy="307777"/>
          </a:xfrm>
          <a:prstGeom prst="rect">
            <a:avLst/>
          </a:prstGeom>
          <a:noFill/>
        </p:spPr>
        <p:txBody>
          <a:bodyPr wrap="square" rtlCol="0">
            <a:spAutoFit/>
          </a:bodyPr>
          <a:lstStyle/>
          <a:p>
            <a:r>
              <a:rPr lang="es-MX" dirty="0" smtClean="0">
                <a:hlinkClick r:id="rId2" action="ppaction://hlinksldjump"/>
              </a:rPr>
              <a:t>ÍNDICE</a:t>
            </a:r>
            <a:endParaRPr lang="es-MX" dirty="0"/>
          </a:p>
        </p:txBody>
      </p:sp>
    </p:spTree>
    <p:extLst>
      <p:ext uri="{BB962C8B-B14F-4D97-AF65-F5344CB8AC3E}">
        <p14:creationId xmlns:p14="http://schemas.microsoft.com/office/powerpoint/2010/main" val="19101536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Presentación</a:t>
            </a:r>
            <a:endParaRPr lang="es-MX" dirty="0"/>
          </a:p>
        </p:txBody>
      </p:sp>
      <p:sp>
        <p:nvSpPr>
          <p:cNvPr id="3" name="Marcador de contenido 2"/>
          <p:cNvSpPr>
            <a:spLocks noGrp="1"/>
          </p:cNvSpPr>
          <p:nvPr>
            <p:ph idx="1"/>
          </p:nvPr>
        </p:nvSpPr>
        <p:spPr/>
        <p:txBody>
          <a:bodyPr>
            <a:normAutofit/>
          </a:bodyPr>
          <a:lstStyle/>
          <a:p>
            <a:pPr algn="just"/>
            <a:r>
              <a:rPr lang="es-MX" sz="2800" dirty="0" smtClean="0"/>
              <a:t>El presente glosario interactivo de estructura de datos tiene como finalidad reforzar los conceptos básicos de la programación estructurada, así como introducir al alumno a la conceptualización de estructura de datos de una forma teórica para la construcción del aprendizaje significativo y posterior a ello aplicarlos en la práctica </a:t>
            </a:r>
            <a:endParaRPr lang="es-MX" sz="2800" dirty="0"/>
          </a:p>
        </p:txBody>
      </p:sp>
    </p:spTree>
    <p:extLst>
      <p:ext uri="{BB962C8B-B14F-4D97-AF65-F5344CB8AC3E}">
        <p14:creationId xmlns:p14="http://schemas.microsoft.com/office/powerpoint/2010/main" val="10790807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FDF037F5-4118-43D8-AB63-055149183B6C}"/>
              </a:ext>
            </a:extLst>
          </p:cNvPr>
          <p:cNvSpPr>
            <a:spLocks noGrp="1"/>
          </p:cNvSpPr>
          <p:nvPr>
            <p:ph type="title"/>
          </p:nvPr>
        </p:nvSpPr>
        <p:spPr>
          <a:xfrm>
            <a:off x="1460087" y="0"/>
            <a:ext cx="9404723" cy="1783644"/>
          </a:xfrm>
        </p:spPr>
        <p:txBody>
          <a:bodyPr/>
          <a:lstStyle/>
          <a:p>
            <a:pPr algn="ctr"/>
            <a:r>
              <a:rPr lang="es-MX" sz="6000" dirty="0"/>
              <a:t>LENGUAJE DE ALTO NIVEL</a:t>
            </a:r>
          </a:p>
        </p:txBody>
      </p:sp>
      <p:sp>
        <p:nvSpPr>
          <p:cNvPr id="3" name="Marcador de texto 2">
            <a:extLst>
              <a:ext uri="{FF2B5EF4-FFF2-40B4-BE49-F238E27FC236}">
                <a16:creationId xmlns:a16="http://schemas.microsoft.com/office/drawing/2014/main" xmlns="" id="{D61DE830-B432-43D4-A078-47741619B315}"/>
              </a:ext>
            </a:extLst>
          </p:cNvPr>
          <p:cNvSpPr>
            <a:spLocks noGrp="1"/>
          </p:cNvSpPr>
          <p:nvPr>
            <p:ph sz="half" idx="1"/>
          </p:nvPr>
        </p:nvSpPr>
        <p:spPr>
          <a:xfrm>
            <a:off x="4158236" y="2119051"/>
            <a:ext cx="7577414" cy="3570549"/>
          </a:xfrm>
        </p:spPr>
        <p:txBody>
          <a:bodyPr>
            <a:normAutofit lnSpcReduction="10000"/>
          </a:bodyPr>
          <a:lstStyle/>
          <a:p>
            <a:pPr marL="88900" indent="0" algn="just">
              <a:buNone/>
            </a:pPr>
            <a:r>
              <a:rPr lang="es-MX" sz="2400" dirty="0"/>
              <a:t>Lenguaje de alto nivel se refiere al nivel más alto de abstracción de lenguaje de máquina. En lugar de tratar con registros, direcciones de memoria y las pilas de llamadas, lenguajes de alto nivel se refieren a las variables, matrices, objetos, aritmética compleja o expresiones booleanas, subrutinas y funciones, bucles, hilos, cierres y otros conceptos de informática abstracta, con un enfoque en la facilidad de uso sobre la eficiencia óptima del programa.</a:t>
            </a:r>
          </a:p>
        </p:txBody>
      </p:sp>
      <p:grpSp>
        <p:nvGrpSpPr>
          <p:cNvPr id="4" name="Grupo 3"/>
          <p:cNvGrpSpPr/>
          <p:nvPr/>
        </p:nvGrpSpPr>
        <p:grpSpPr>
          <a:xfrm>
            <a:off x="175086" y="6073422"/>
            <a:ext cx="1597270" cy="594910"/>
            <a:chOff x="175086" y="6073422"/>
            <a:chExt cx="1597270" cy="594910"/>
          </a:xfrm>
        </p:grpSpPr>
        <p:sp>
          <p:nvSpPr>
            <p:cNvPr id="5" name="Flecha abajo 4">
              <a:hlinkClick r:id="rId2" action="ppaction://hlinksldjump"/>
            </p:cNvPr>
            <p:cNvSpPr/>
            <p:nvPr/>
          </p:nvSpPr>
          <p:spPr>
            <a:xfrm rot="5400000">
              <a:off x="619822" y="5628686"/>
              <a:ext cx="594910" cy="1484381"/>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bg1"/>
                </a:solidFill>
              </a:endParaRPr>
            </a:p>
          </p:txBody>
        </p:sp>
        <p:sp>
          <p:nvSpPr>
            <p:cNvPr id="6" name="CuadroTexto 5"/>
            <p:cNvSpPr txBox="1"/>
            <p:nvPr/>
          </p:nvSpPr>
          <p:spPr>
            <a:xfrm>
              <a:off x="492672" y="6229765"/>
              <a:ext cx="1279684" cy="316088"/>
            </a:xfrm>
            <a:prstGeom prst="rect">
              <a:avLst/>
            </a:prstGeom>
            <a:noFill/>
          </p:spPr>
          <p:txBody>
            <a:bodyPr wrap="square" rtlCol="0">
              <a:spAutoFit/>
            </a:bodyPr>
            <a:lstStyle/>
            <a:p>
              <a:r>
                <a:rPr lang="es-MX" dirty="0" smtClean="0">
                  <a:hlinkClick r:id="rId3" action="ppaction://hlinksldjump"/>
                </a:rPr>
                <a:t>REGRESAR</a:t>
              </a:r>
              <a:endParaRPr lang="es-MX" dirty="0"/>
            </a:p>
          </p:txBody>
        </p:sp>
      </p:grpSp>
      <p:grpSp>
        <p:nvGrpSpPr>
          <p:cNvPr id="7" name="Grupo 6"/>
          <p:cNvGrpSpPr/>
          <p:nvPr/>
        </p:nvGrpSpPr>
        <p:grpSpPr>
          <a:xfrm>
            <a:off x="10470616" y="6073421"/>
            <a:ext cx="1454652" cy="594910"/>
            <a:chOff x="10442226" y="5932311"/>
            <a:chExt cx="1374554" cy="594910"/>
          </a:xfrm>
        </p:grpSpPr>
        <p:sp>
          <p:nvSpPr>
            <p:cNvPr id="8" name="Flecha abajo 7">
              <a:hlinkClick r:id="rId2" action="ppaction://hlinksldjump"/>
            </p:cNvPr>
            <p:cNvSpPr/>
            <p:nvPr/>
          </p:nvSpPr>
          <p:spPr>
            <a:xfrm rot="16200000">
              <a:off x="10832048" y="5542489"/>
              <a:ext cx="594910" cy="1374554"/>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CuadroTexto 8"/>
            <p:cNvSpPr txBox="1"/>
            <p:nvPr/>
          </p:nvSpPr>
          <p:spPr>
            <a:xfrm>
              <a:off x="10442226" y="6080032"/>
              <a:ext cx="1174043" cy="307777"/>
            </a:xfrm>
            <a:prstGeom prst="rect">
              <a:avLst/>
            </a:prstGeom>
            <a:noFill/>
          </p:spPr>
          <p:txBody>
            <a:bodyPr wrap="square" rtlCol="0">
              <a:spAutoFit/>
            </a:bodyPr>
            <a:lstStyle/>
            <a:p>
              <a:r>
                <a:rPr lang="es-MX" dirty="0" smtClean="0">
                  <a:hlinkClick r:id="rId4" action="ppaction://hlinksldjump"/>
                </a:rPr>
                <a:t>SIGUIENTE</a:t>
              </a:r>
              <a:endParaRPr lang="es-MX" dirty="0"/>
            </a:p>
          </p:txBody>
        </p:sp>
      </p:grpSp>
      <p:pic>
        <p:nvPicPr>
          <p:cNvPr id="4100" name="Picture 4" descr="Imagen relacionada"/>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917277" y="2227925"/>
            <a:ext cx="3011267" cy="3352800"/>
          </a:xfrm>
          <a:prstGeom prst="rect">
            <a:avLst/>
          </a:prstGeom>
          <a:noFill/>
          <a:extLst>
            <a:ext uri="{909E8E84-426E-40DD-AFC4-6F175D3DCCD1}">
              <a14:hiddenFill xmlns:a14="http://schemas.microsoft.com/office/drawing/2010/main">
                <a:solidFill>
                  <a:srgbClr val="FFFFFF"/>
                </a:solidFill>
              </a14:hiddenFill>
            </a:ext>
          </a:extLst>
        </p:spPr>
      </p:pic>
      <p:sp>
        <p:nvSpPr>
          <p:cNvPr id="12" name="CuadroTexto 11"/>
          <p:cNvSpPr txBox="1"/>
          <p:nvPr/>
        </p:nvSpPr>
        <p:spPr>
          <a:xfrm>
            <a:off x="9518429" y="6238075"/>
            <a:ext cx="846666" cy="307777"/>
          </a:xfrm>
          <a:prstGeom prst="rect">
            <a:avLst/>
          </a:prstGeom>
          <a:noFill/>
        </p:spPr>
        <p:txBody>
          <a:bodyPr wrap="square" rtlCol="0">
            <a:spAutoFit/>
          </a:bodyPr>
          <a:lstStyle/>
          <a:p>
            <a:r>
              <a:rPr lang="es-MX" dirty="0" smtClean="0">
                <a:hlinkClick r:id="rId2" action="ppaction://hlinksldjump"/>
              </a:rPr>
              <a:t>ÍNDICE</a:t>
            </a:r>
            <a:endParaRPr lang="es-MX" dirty="0"/>
          </a:p>
        </p:txBody>
      </p:sp>
    </p:spTree>
    <p:extLst>
      <p:ext uri="{BB962C8B-B14F-4D97-AF65-F5344CB8AC3E}">
        <p14:creationId xmlns:p14="http://schemas.microsoft.com/office/powerpoint/2010/main" val="368034710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36DB4724-5825-4F29-84CE-3E85757976C2}"/>
              </a:ext>
            </a:extLst>
          </p:cNvPr>
          <p:cNvSpPr>
            <a:spLocks noGrp="1"/>
          </p:cNvSpPr>
          <p:nvPr>
            <p:ph type="title"/>
          </p:nvPr>
        </p:nvSpPr>
        <p:spPr>
          <a:xfrm>
            <a:off x="2847446" y="114051"/>
            <a:ext cx="6793266" cy="1400530"/>
          </a:xfrm>
        </p:spPr>
        <p:txBody>
          <a:bodyPr/>
          <a:lstStyle/>
          <a:p>
            <a:pPr algn="ctr"/>
            <a:r>
              <a:rPr lang="es-MX" sz="6000" dirty="0"/>
              <a:t>PROGRAMACIÓN</a:t>
            </a:r>
          </a:p>
        </p:txBody>
      </p:sp>
      <p:sp>
        <p:nvSpPr>
          <p:cNvPr id="3" name="Marcador de texto 2">
            <a:extLst>
              <a:ext uri="{FF2B5EF4-FFF2-40B4-BE49-F238E27FC236}">
                <a16:creationId xmlns:a16="http://schemas.microsoft.com/office/drawing/2014/main" xmlns="" id="{593F125A-0545-4A6B-A010-A78C4C1E818E}"/>
              </a:ext>
            </a:extLst>
          </p:cNvPr>
          <p:cNvSpPr>
            <a:spLocks noGrp="1"/>
          </p:cNvSpPr>
          <p:nvPr>
            <p:ph sz="half" idx="1"/>
          </p:nvPr>
        </p:nvSpPr>
        <p:spPr>
          <a:xfrm>
            <a:off x="640467" y="1514581"/>
            <a:ext cx="10806466" cy="1337380"/>
          </a:xfrm>
        </p:spPr>
        <p:txBody>
          <a:bodyPr>
            <a:normAutofit/>
          </a:bodyPr>
          <a:lstStyle/>
          <a:p>
            <a:pPr marL="88900" indent="0" algn="just">
              <a:buNone/>
            </a:pPr>
            <a:r>
              <a:rPr lang="es-MX" sz="2400" dirty="0"/>
              <a:t>Es el proceso de tomar un algoritmo y codificarlo en una notación, un lenguaje de programación, de modo que pueda ser ejecutado por una computadora. </a:t>
            </a:r>
          </a:p>
        </p:txBody>
      </p:sp>
      <p:pic>
        <p:nvPicPr>
          <p:cNvPr id="7172" name="Picture 4" descr="Resultado de imagen para imagenes de programacion"/>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381111" y="3183466"/>
            <a:ext cx="5725936" cy="3082603"/>
          </a:xfrm>
          <a:prstGeom prst="rect">
            <a:avLst/>
          </a:prstGeom>
          <a:noFill/>
          <a:extLst>
            <a:ext uri="{909E8E84-426E-40DD-AFC4-6F175D3DCCD1}">
              <a14:hiddenFill xmlns:a14="http://schemas.microsoft.com/office/drawing/2010/main">
                <a:solidFill>
                  <a:srgbClr val="FFFFFF"/>
                </a:solidFill>
              </a14:hiddenFill>
            </a:ext>
          </a:extLst>
        </p:spPr>
      </p:pic>
      <p:grpSp>
        <p:nvGrpSpPr>
          <p:cNvPr id="5" name="Grupo 4"/>
          <p:cNvGrpSpPr/>
          <p:nvPr/>
        </p:nvGrpSpPr>
        <p:grpSpPr>
          <a:xfrm>
            <a:off x="175086" y="6073422"/>
            <a:ext cx="1597270" cy="594910"/>
            <a:chOff x="175086" y="6073422"/>
            <a:chExt cx="1597270" cy="594910"/>
          </a:xfrm>
        </p:grpSpPr>
        <p:sp>
          <p:nvSpPr>
            <p:cNvPr id="6" name="Flecha abajo 5">
              <a:hlinkClick r:id="rId3" action="ppaction://hlinksldjump"/>
            </p:cNvPr>
            <p:cNvSpPr/>
            <p:nvPr/>
          </p:nvSpPr>
          <p:spPr>
            <a:xfrm rot="5400000">
              <a:off x="619822" y="5628686"/>
              <a:ext cx="594910" cy="1484381"/>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bg1"/>
                </a:solidFill>
              </a:endParaRPr>
            </a:p>
          </p:txBody>
        </p:sp>
        <p:sp>
          <p:nvSpPr>
            <p:cNvPr id="7" name="CuadroTexto 6"/>
            <p:cNvSpPr txBox="1"/>
            <p:nvPr/>
          </p:nvSpPr>
          <p:spPr>
            <a:xfrm>
              <a:off x="492672" y="6229765"/>
              <a:ext cx="1279684" cy="316088"/>
            </a:xfrm>
            <a:prstGeom prst="rect">
              <a:avLst/>
            </a:prstGeom>
            <a:noFill/>
          </p:spPr>
          <p:txBody>
            <a:bodyPr wrap="square" rtlCol="0">
              <a:spAutoFit/>
            </a:bodyPr>
            <a:lstStyle/>
            <a:p>
              <a:r>
                <a:rPr lang="es-MX" dirty="0" smtClean="0">
                  <a:hlinkClick r:id="rId4" action="ppaction://hlinksldjump"/>
                </a:rPr>
                <a:t>REGRESAR</a:t>
              </a:r>
              <a:endParaRPr lang="es-MX" dirty="0"/>
            </a:p>
          </p:txBody>
        </p:sp>
      </p:grpSp>
      <p:grpSp>
        <p:nvGrpSpPr>
          <p:cNvPr id="8" name="Grupo 7"/>
          <p:cNvGrpSpPr/>
          <p:nvPr/>
        </p:nvGrpSpPr>
        <p:grpSpPr>
          <a:xfrm>
            <a:off x="10493193" y="6090354"/>
            <a:ext cx="1454652" cy="594910"/>
            <a:chOff x="10442226" y="5932311"/>
            <a:chExt cx="1374554" cy="594910"/>
          </a:xfrm>
        </p:grpSpPr>
        <p:sp>
          <p:nvSpPr>
            <p:cNvPr id="9" name="Flecha abajo 8">
              <a:hlinkClick r:id="rId3" action="ppaction://hlinksldjump"/>
            </p:cNvPr>
            <p:cNvSpPr/>
            <p:nvPr/>
          </p:nvSpPr>
          <p:spPr>
            <a:xfrm rot="16200000">
              <a:off x="10832048" y="5542489"/>
              <a:ext cx="594910" cy="1374554"/>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CuadroTexto 9"/>
            <p:cNvSpPr txBox="1"/>
            <p:nvPr/>
          </p:nvSpPr>
          <p:spPr>
            <a:xfrm>
              <a:off x="10442226" y="6080032"/>
              <a:ext cx="1174043" cy="307777"/>
            </a:xfrm>
            <a:prstGeom prst="rect">
              <a:avLst/>
            </a:prstGeom>
            <a:noFill/>
          </p:spPr>
          <p:txBody>
            <a:bodyPr wrap="square" rtlCol="0">
              <a:spAutoFit/>
            </a:bodyPr>
            <a:lstStyle/>
            <a:p>
              <a:r>
                <a:rPr lang="es-MX" dirty="0" smtClean="0">
                  <a:hlinkClick r:id="rId5" action="ppaction://hlinksldjump"/>
                </a:rPr>
                <a:t>SIGUIENTE</a:t>
              </a:r>
              <a:endParaRPr lang="es-MX" dirty="0"/>
            </a:p>
          </p:txBody>
        </p:sp>
      </p:grpSp>
      <p:sp>
        <p:nvSpPr>
          <p:cNvPr id="11" name="CuadroTexto 10"/>
          <p:cNvSpPr txBox="1"/>
          <p:nvPr/>
        </p:nvSpPr>
        <p:spPr>
          <a:xfrm>
            <a:off x="9518429" y="6238075"/>
            <a:ext cx="846666" cy="307777"/>
          </a:xfrm>
          <a:prstGeom prst="rect">
            <a:avLst/>
          </a:prstGeom>
          <a:noFill/>
        </p:spPr>
        <p:txBody>
          <a:bodyPr wrap="square" rtlCol="0">
            <a:spAutoFit/>
          </a:bodyPr>
          <a:lstStyle/>
          <a:p>
            <a:r>
              <a:rPr lang="es-MX" dirty="0" smtClean="0">
                <a:hlinkClick r:id="rId6" action="ppaction://hlinksldjump"/>
              </a:rPr>
              <a:t>ÍNDICE</a:t>
            </a:r>
            <a:endParaRPr lang="es-MX" dirty="0"/>
          </a:p>
        </p:txBody>
      </p:sp>
    </p:spTree>
    <p:extLst>
      <p:ext uri="{BB962C8B-B14F-4D97-AF65-F5344CB8AC3E}">
        <p14:creationId xmlns:p14="http://schemas.microsoft.com/office/powerpoint/2010/main" val="65966180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48AE207B-7FCC-421B-9397-2A1857D6E9A6}"/>
              </a:ext>
            </a:extLst>
          </p:cNvPr>
          <p:cNvSpPr>
            <a:spLocks noGrp="1"/>
          </p:cNvSpPr>
          <p:nvPr>
            <p:ph type="title"/>
          </p:nvPr>
        </p:nvSpPr>
        <p:spPr>
          <a:xfrm>
            <a:off x="2791000" y="0"/>
            <a:ext cx="6420733" cy="1400530"/>
          </a:xfrm>
        </p:spPr>
        <p:txBody>
          <a:bodyPr/>
          <a:lstStyle/>
          <a:p>
            <a:pPr algn="ctr"/>
            <a:r>
              <a:rPr lang="es-MX" sz="6000" dirty="0"/>
              <a:t>TIPOS DE DATOS</a:t>
            </a:r>
          </a:p>
        </p:txBody>
      </p:sp>
      <p:sp>
        <p:nvSpPr>
          <p:cNvPr id="3" name="Marcador de texto 2">
            <a:extLst>
              <a:ext uri="{FF2B5EF4-FFF2-40B4-BE49-F238E27FC236}">
                <a16:creationId xmlns:a16="http://schemas.microsoft.com/office/drawing/2014/main" xmlns="" id="{C0DEC0CE-7D59-44DB-9E43-3EB932770E35}"/>
              </a:ext>
            </a:extLst>
          </p:cNvPr>
          <p:cNvSpPr>
            <a:spLocks noGrp="1"/>
          </p:cNvSpPr>
          <p:nvPr>
            <p:ph sz="half" idx="1"/>
          </p:nvPr>
        </p:nvSpPr>
        <p:spPr>
          <a:xfrm>
            <a:off x="629610" y="1400530"/>
            <a:ext cx="10523813" cy="3937564"/>
          </a:xfrm>
        </p:spPr>
        <p:txBody>
          <a:bodyPr/>
          <a:lstStyle/>
          <a:p>
            <a:pPr marL="88900" indent="0" algn="just">
              <a:buNone/>
            </a:pPr>
            <a:r>
              <a:rPr lang="es-MX" sz="2400" dirty="0"/>
              <a:t>Es la propiedad de un valor que determina su dominio (qué valores puede tomar), qué operaciones se le pueden aplicar y cómo es representado.</a:t>
            </a:r>
          </a:p>
          <a:p>
            <a:pPr algn="just"/>
            <a:r>
              <a:rPr lang="es-MX" sz="2400" dirty="0"/>
              <a:t>Datos número: </a:t>
            </a:r>
            <a:r>
              <a:rPr lang="es-MX" sz="2400" dirty="0" err="1"/>
              <a:t>int</a:t>
            </a:r>
            <a:endParaRPr lang="es-MX" sz="2400" dirty="0"/>
          </a:p>
          <a:p>
            <a:pPr algn="just"/>
            <a:r>
              <a:rPr lang="es-MX" sz="2400" dirty="0"/>
              <a:t>Datos número real: </a:t>
            </a:r>
            <a:r>
              <a:rPr lang="es-MX" sz="2400" dirty="0" err="1"/>
              <a:t>double</a:t>
            </a:r>
            <a:r>
              <a:rPr lang="es-MX" sz="2400" dirty="0"/>
              <a:t> o </a:t>
            </a:r>
            <a:r>
              <a:rPr lang="es-MX" sz="2400" dirty="0" err="1"/>
              <a:t>floa</a:t>
            </a:r>
            <a:endParaRPr lang="es-MX" sz="2400" dirty="0"/>
          </a:p>
          <a:p>
            <a:pPr algn="just"/>
            <a:r>
              <a:rPr lang="es-MX" sz="2400" dirty="0"/>
              <a:t> Datos cadena: </a:t>
            </a:r>
            <a:r>
              <a:rPr lang="es-MX" sz="2400" dirty="0" err="1"/>
              <a:t>char</a:t>
            </a:r>
            <a:r>
              <a:rPr lang="es-MX" sz="2400" dirty="0"/>
              <a:t> o </a:t>
            </a:r>
            <a:r>
              <a:rPr lang="es-MX" sz="2400" dirty="0" err="1"/>
              <a:t>string</a:t>
            </a:r>
            <a:endParaRPr lang="es-MX" sz="2400" dirty="0"/>
          </a:p>
          <a:p>
            <a:pPr algn="just"/>
            <a:r>
              <a:rPr lang="es-MX" sz="2400" dirty="0"/>
              <a:t>Datos booleano: </a:t>
            </a:r>
            <a:r>
              <a:rPr lang="es-MX" sz="2400" dirty="0" err="1"/>
              <a:t>boolean</a:t>
            </a:r>
            <a:endParaRPr lang="es-MX" sz="2400" dirty="0"/>
          </a:p>
          <a:p>
            <a:pPr algn="just"/>
            <a:r>
              <a:rPr lang="es-MX" sz="2400" dirty="0"/>
              <a:t>Datos abstractos</a:t>
            </a:r>
          </a:p>
          <a:p>
            <a:endParaRPr lang="es-MX" dirty="0"/>
          </a:p>
        </p:txBody>
      </p:sp>
      <p:pic>
        <p:nvPicPr>
          <p:cNvPr id="8194" name="Picture 2" descr="Resultado de imagen para imagenes de tipos de datos"/>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148195" y="2252114"/>
            <a:ext cx="4745583" cy="3707138"/>
          </a:xfrm>
          <a:prstGeom prst="rect">
            <a:avLst/>
          </a:prstGeom>
          <a:noFill/>
          <a:extLst>
            <a:ext uri="{909E8E84-426E-40DD-AFC4-6F175D3DCCD1}">
              <a14:hiddenFill xmlns:a14="http://schemas.microsoft.com/office/drawing/2010/main">
                <a:solidFill>
                  <a:srgbClr val="FFFFFF"/>
                </a:solidFill>
              </a14:hiddenFill>
            </a:ext>
          </a:extLst>
        </p:spPr>
      </p:pic>
      <p:grpSp>
        <p:nvGrpSpPr>
          <p:cNvPr id="5" name="Grupo 4"/>
          <p:cNvGrpSpPr/>
          <p:nvPr/>
        </p:nvGrpSpPr>
        <p:grpSpPr>
          <a:xfrm>
            <a:off x="175086" y="6073422"/>
            <a:ext cx="1597270" cy="594910"/>
            <a:chOff x="175086" y="6073422"/>
            <a:chExt cx="1597270" cy="594910"/>
          </a:xfrm>
        </p:grpSpPr>
        <p:sp>
          <p:nvSpPr>
            <p:cNvPr id="6" name="Flecha abajo 5">
              <a:hlinkClick r:id="rId3" action="ppaction://hlinksldjump"/>
            </p:cNvPr>
            <p:cNvSpPr/>
            <p:nvPr/>
          </p:nvSpPr>
          <p:spPr>
            <a:xfrm rot="5400000">
              <a:off x="619822" y="5628686"/>
              <a:ext cx="594910" cy="1484381"/>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bg1"/>
                </a:solidFill>
              </a:endParaRPr>
            </a:p>
          </p:txBody>
        </p:sp>
        <p:sp>
          <p:nvSpPr>
            <p:cNvPr id="7" name="CuadroTexto 6"/>
            <p:cNvSpPr txBox="1"/>
            <p:nvPr/>
          </p:nvSpPr>
          <p:spPr>
            <a:xfrm>
              <a:off x="492672" y="6229765"/>
              <a:ext cx="1279684" cy="316088"/>
            </a:xfrm>
            <a:prstGeom prst="rect">
              <a:avLst/>
            </a:prstGeom>
            <a:noFill/>
          </p:spPr>
          <p:txBody>
            <a:bodyPr wrap="square" rtlCol="0">
              <a:spAutoFit/>
            </a:bodyPr>
            <a:lstStyle/>
            <a:p>
              <a:r>
                <a:rPr lang="es-MX" dirty="0" smtClean="0">
                  <a:hlinkClick r:id="rId4" action="ppaction://hlinksldjump"/>
                </a:rPr>
                <a:t>REGRESAR</a:t>
              </a:r>
              <a:endParaRPr lang="es-MX" dirty="0"/>
            </a:p>
          </p:txBody>
        </p:sp>
      </p:grpSp>
      <p:grpSp>
        <p:nvGrpSpPr>
          <p:cNvPr id="8" name="Grupo 7"/>
          <p:cNvGrpSpPr/>
          <p:nvPr/>
        </p:nvGrpSpPr>
        <p:grpSpPr>
          <a:xfrm>
            <a:off x="10572216" y="6090354"/>
            <a:ext cx="1454652" cy="594910"/>
            <a:chOff x="10442226" y="5932311"/>
            <a:chExt cx="1374554" cy="594910"/>
          </a:xfrm>
        </p:grpSpPr>
        <p:sp>
          <p:nvSpPr>
            <p:cNvPr id="9" name="Flecha abajo 8">
              <a:hlinkClick r:id="rId3" action="ppaction://hlinksldjump"/>
            </p:cNvPr>
            <p:cNvSpPr/>
            <p:nvPr/>
          </p:nvSpPr>
          <p:spPr>
            <a:xfrm rot="16200000">
              <a:off x="10832048" y="5542489"/>
              <a:ext cx="594910" cy="1374554"/>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CuadroTexto 9"/>
            <p:cNvSpPr txBox="1"/>
            <p:nvPr/>
          </p:nvSpPr>
          <p:spPr>
            <a:xfrm>
              <a:off x="10442226" y="6080032"/>
              <a:ext cx="1174043" cy="307777"/>
            </a:xfrm>
            <a:prstGeom prst="rect">
              <a:avLst/>
            </a:prstGeom>
            <a:noFill/>
          </p:spPr>
          <p:txBody>
            <a:bodyPr wrap="square" rtlCol="0">
              <a:spAutoFit/>
            </a:bodyPr>
            <a:lstStyle/>
            <a:p>
              <a:r>
                <a:rPr lang="es-MX" dirty="0" smtClean="0">
                  <a:hlinkClick r:id="rId5" action="ppaction://hlinksldjump"/>
                </a:rPr>
                <a:t>SIGUIENTE</a:t>
              </a:r>
              <a:endParaRPr lang="es-MX" dirty="0"/>
            </a:p>
          </p:txBody>
        </p:sp>
      </p:grpSp>
      <p:sp>
        <p:nvSpPr>
          <p:cNvPr id="11" name="CuadroTexto 10"/>
          <p:cNvSpPr txBox="1"/>
          <p:nvPr/>
        </p:nvSpPr>
        <p:spPr>
          <a:xfrm>
            <a:off x="9518429" y="6238075"/>
            <a:ext cx="846666" cy="307777"/>
          </a:xfrm>
          <a:prstGeom prst="rect">
            <a:avLst/>
          </a:prstGeom>
          <a:noFill/>
        </p:spPr>
        <p:txBody>
          <a:bodyPr wrap="square" rtlCol="0">
            <a:spAutoFit/>
          </a:bodyPr>
          <a:lstStyle/>
          <a:p>
            <a:r>
              <a:rPr lang="es-MX" dirty="0" smtClean="0">
                <a:hlinkClick r:id="rId6" action="ppaction://hlinksldjump"/>
              </a:rPr>
              <a:t>ÍNDICE</a:t>
            </a:r>
            <a:endParaRPr lang="es-MX" dirty="0"/>
          </a:p>
        </p:txBody>
      </p:sp>
    </p:spTree>
    <p:extLst>
      <p:ext uri="{BB962C8B-B14F-4D97-AF65-F5344CB8AC3E}">
        <p14:creationId xmlns:p14="http://schemas.microsoft.com/office/powerpoint/2010/main" val="285202529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13CB6083-A513-4EC8-9E0B-57FFD84ECB96}"/>
              </a:ext>
            </a:extLst>
          </p:cNvPr>
          <p:cNvSpPr>
            <a:spLocks noGrp="1"/>
          </p:cNvSpPr>
          <p:nvPr>
            <p:ph type="title"/>
          </p:nvPr>
        </p:nvSpPr>
        <p:spPr>
          <a:xfrm>
            <a:off x="1797578" y="0"/>
            <a:ext cx="7820556" cy="1400530"/>
          </a:xfrm>
        </p:spPr>
        <p:txBody>
          <a:bodyPr/>
          <a:lstStyle/>
          <a:p>
            <a:pPr algn="ctr"/>
            <a:r>
              <a:rPr lang="es-MX" sz="6000" dirty="0"/>
              <a:t>DATOS </a:t>
            </a:r>
            <a:r>
              <a:rPr lang="es-MX" sz="6000" dirty="0" smtClean="0"/>
              <a:t>NUMÉRICOS</a:t>
            </a:r>
            <a:endParaRPr lang="es-MX" sz="6000" dirty="0"/>
          </a:p>
        </p:txBody>
      </p:sp>
      <p:sp>
        <p:nvSpPr>
          <p:cNvPr id="3" name="Marcador de texto 2">
            <a:extLst>
              <a:ext uri="{FF2B5EF4-FFF2-40B4-BE49-F238E27FC236}">
                <a16:creationId xmlns:a16="http://schemas.microsoft.com/office/drawing/2014/main" xmlns="" id="{2390BAF6-3547-4719-9CC4-09EE7387D65E}"/>
              </a:ext>
            </a:extLst>
          </p:cNvPr>
          <p:cNvSpPr>
            <a:spLocks noGrp="1"/>
          </p:cNvSpPr>
          <p:nvPr>
            <p:ph sz="half" idx="1"/>
          </p:nvPr>
        </p:nvSpPr>
        <p:spPr>
          <a:xfrm>
            <a:off x="917277" y="1220081"/>
            <a:ext cx="5714746" cy="4492271"/>
          </a:xfrm>
        </p:spPr>
        <p:txBody>
          <a:bodyPr>
            <a:normAutofit/>
          </a:bodyPr>
          <a:lstStyle/>
          <a:p>
            <a:pPr marL="88900" indent="0" algn="just">
              <a:buNone/>
            </a:pPr>
            <a:r>
              <a:rPr lang="es-MX" sz="2400" dirty="0"/>
              <a:t>Este tipo de datos se dividen en enteros y reales:</a:t>
            </a:r>
          </a:p>
          <a:p>
            <a:pPr marL="88900" indent="0" algn="just">
              <a:buNone/>
            </a:pPr>
            <a:r>
              <a:rPr lang="es-MX" sz="2400" dirty="0"/>
              <a:t>1.-TIPO ENTERO: Son aquellos números que no tienen fracción o decimales, pueden ser negativos o positivos </a:t>
            </a:r>
            <a:r>
              <a:rPr lang="es-MX" sz="2400" dirty="0" smtClean="0"/>
              <a:t>.</a:t>
            </a:r>
            <a:endParaRPr lang="es-MX" sz="2400" dirty="0"/>
          </a:p>
          <a:p>
            <a:pPr marL="88900" indent="0" algn="just">
              <a:buNone/>
            </a:pPr>
            <a:r>
              <a:rPr lang="es-MX" sz="2400" dirty="0"/>
              <a:t>2.-TIPO REALES O FLOTANTES: Son aquellos que tienen una coma o punto decimal, pueden ser positivos o negativos formando el subconjunto de números reales.</a:t>
            </a:r>
          </a:p>
        </p:txBody>
      </p:sp>
      <p:pic>
        <p:nvPicPr>
          <p:cNvPr id="9218" name="Picture 2" descr="Imagen relacionada"/>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493353" y="1775530"/>
            <a:ext cx="3381375" cy="3381375"/>
          </a:xfrm>
          <a:prstGeom prst="rect">
            <a:avLst/>
          </a:prstGeom>
          <a:noFill/>
          <a:extLst>
            <a:ext uri="{909E8E84-426E-40DD-AFC4-6F175D3DCCD1}">
              <a14:hiddenFill xmlns:a14="http://schemas.microsoft.com/office/drawing/2010/main">
                <a:solidFill>
                  <a:srgbClr val="FFFFFF"/>
                </a:solidFill>
              </a14:hiddenFill>
            </a:ext>
          </a:extLst>
        </p:spPr>
      </p:pic>
      <p:grpSp>
        <p:nvGrpSpPr>
          <p:cNvPr id="5" name="Grupo 4"/>
          <p:cNvGrpSpPr/>
          <p:nvPr/>
        </p:nvGrpSpPr>
        <p:grpSpPr>
          <a:xfrm>
            <a:off x="175086" y="6073422"/>
            <a:ext cx="1597270" cy="594910"/>
            <a:chOff x="175086" y="6073422"/>
            <a:chExt cx="1597270" cy="594910"/>
          </a:xfrm>
        </p:grpSpPr>
        <p:sp>
          <p:nvSpPr>
            <p:cNvPr id="6" name="Flecha abajo 5">
              <a:hlinkClick r:id="rId3" action="ppaction://hlinksldjump"/>
            </p:cNvPr>
            <p:cNvSpPr/>
            <p:nvPr/>
          </p:nvSpPr>
          <p:spPr>
            <a:xfrm rot="5400000">
              <a:off x="619822" y="5628686"/>
              <a:ext cx="594910" cy="1484381"/>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bg1"/>
                </a:solidFill>
              </a:endParaRPr>
            </a:p>
          </p:txBody>
        </p:sp>
        <p:sp>
          <p:nvSpPr>
            <p:cNvPr id="7" name="CuadroTexto 6"/>
            <p:cNvSpPr txBox="1"/>
            <p:nvPr/>
          </p:nvSpPr>
          <p:spPr>
            <a:xfrm>
              <a:off x="492672" y="6229765"/>
              <a:ext cx="1279684" cy="316088"/>
            </a:xfrm>
            <a:prstGeom prst="rect">
              <a:avLst/>
            </a:prstGeom>
            <a:noFill/>
          </p:spPr>
          <p:txBody>
            <a:bodyPr wrap="square" rtlCol="0">
              <a:spAutoFit/>
            </a:bodyPr>
            <a:lstStyle/>
            <a:p>
              <a:r>
                <a:rPr lang="es-MX" dirty="0" smtClean="0">
                  <a:hlinkClick r:id="rId4" action="ppaction://hlinksldjump"/>
                </a:rPr>
                <a:t>REGRESAR</a:t>
              </a:r>
              <a:endParaRPr lang="es-MX" dirty="0"/>
            </a:p>
          </p:txBody>
        </p:sp>
      </p:grpSp>
      <p:grpSp>
        <p:nvGrpSpPr>
          <p:cNvPr id="8" name="Grupo 7"/>
          <p:cNvGrpSpPr/>
          <p:nvPr/>
        </p:nvGrpSpPr>
        <p:grpSpPr>
          <a:xfrm>
            <a:off x="10515771" y="6090354"/>
            <a:ext cx="1454652" cy="594910"/>
            <a:chOff x="10442226" y="5932311"/>
            <a:chExt cx="1374554" cy="594910"/>
          </a:xfrm>
        </p:grpSpPr>
        <p:sp>
          <p:nvSpPr>
            <p:cNvPr id="9" name="Flecha abajo 8">
              <a:hlinkClick r:id="rId3" action="ppaction://hlinksldjump"/>
            </p:cNvPr>
            <p:cNvSpPr/>
            <p:nvPr/>
          </p:nvSpPr>
          <p:spPr>
            <a:xfrm rot="16200000">
              <a:off x="10832048" y="5542489"/>
              <a:ext cx="594910" cy="1374554"/>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CuadroTexto 9"/>
            <p:cNvSpPr txBox="1"/>
            <p:nvPr/>
          </p:nvSpPr>
          <p:spPr>
            <a:xfrm>
              <a:off x="10442226" y="6080032"/>
              <a:ext cx="1174043" cy="307777"/>
            </a:xfrm>
            <a:prstGeom prst="rect">
              <a:avLst/>
            </a:prstGeom>
            <a:noFill/>
          </p:spPr>
          <p:txBody>
            <a:bodyPr wrap="square" rtlCol="0">
              <a:spAutoFit/>
            </a:bodyPr>
            <a:lstStyle/>
            <a:p>
              <a:r>
                <a:rPr lang="es-MX" dirty="0" smtClean="0">
                  <a:hlinkClick r:id="rId5" action="ppaction://hlinksldjump"/>
                </a:rPr>
                <a:t>SIGUIENTE</a:t>
              </a:r>
              <a:endParaRPr lang="es-MX" dirty="0"/>
            </a:p>
          </p:txBody>
        </p:sp>
      </p:grpSp>
      <p:sp>
        <p:nvSpPr>
          <p:cNvPr id="11" name="CuadroTexto 10"/>
          <p:cNvSpPr txBox="1"/>
          <p:nvPr/>
        </p:nvSpPr>
        <p:spPr>
          <a:xfrm>
            <a:off x="9518429" y="6238075"/>
            <a:ext cx="846666" cy="307777"/>
          </a:xfrm>
          <a:prstGeom prst="rect">
            <a:avLst/>
          </a:prstGeom>
          <a:noFill/>
        </p:spPr>
        <p:txBody>
          <a:bodyPr wrap="square" rtlCol="0">
            <a:spAutoFit/>
          </a:bodyPr>
          <a:lstStyle/>
          <a:p>
            <a:r>
              <a:rPr lang="es-MX" dirty="0" smtClean="0">
                <a:hlinkClick r:id="rId6" action="ppaction://hlinksldjump"/>
              </a:rPr>
              <a:t>ÍNDICE</a:t>
            </a:r>
            <a:endParaRPr lang="es-MX" dirty="0"/>
          </a:p>
        </p:txBody>
      </p:sp>
    </p:spTree>
    <p:extLst>
      <p:ext uri="{BB962C8B-B14F-4D97-AF65-F5344CB8AC3E}">
        <p14:creationId xmlns:p14="http://schemas.microsoft.com/office/powerpoint/2010/main" val="16449934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9B42D6E8-5208-4248-9774-1777B8FE5326}"/>
              </a:ext>
            </a:extLst>
          </p:cNvPr>
          <p:cNvSpPr>
            <a:spLocks noGrp="1"/>
          </p:cNvSpPr>
          <p:nvPr>
            <p:ph type="title"/>
          </p:nvPr>
        </p:nvSpPr>
        <p:spPr>
          <a:xfrm>
            <a:off x="1205343" y="114051"/>
            <a:ext cx="9404723" cy="1805060"/>
          </a:xfrm>
        </p:spPr>
        <p:txBody>
          <a:bodyPr/>
          <a:lstStyle/>
          <a:p>
            <a:pPr algn="ctr"/>
            <a:r>
              <a:rPr lang="es-MX" sz="6000" dirty="0" smtClean="0"/>
              <a:t>DATOS </a:t>
            </a:r>
            <a:r>
              <a:rPr lang="es-MX" sz="6000" dirty="0"/>
              <a:t>LÓGICOS O BOOLEANOS</a:t>
            </a:r>
          </a:p>
        </p:txBody>
      </p:sp>
      <p:sp>
        <p:nvSpPr>
          <p:cNvPr id="3" name="Marcador de texto 2">
            <a:extLst>
              <a:ext uri="{FF2B5EF4-FFF2-40B4-BE49-F238E27FC236}">
                <a16:creationId xmlns:a16="http://schemas.microsoft.com/office/drawing/2014/main" xmlns="" id="{D114E3C1-DA8D-41C0-8503-690E85779956}"/>
              </a:ext>
            </a:extLst>
          </p:cNvPr>
          <p:cNvSpPr>
            <a:spLocks noGrp="1"/>
          </p:cNvSpPr>
          <p:nvPr>
            <p:ph sz="half" idx="1"/>
          </p:nvPr>
        </p:nvSpPr>
        <p:spPr>
          <a:xfrm>
            <a:off x="1205343" y="2214880"/>
            <a:ext cx="9781775" cy="1465298"/>
          </a:xfrm>
        </p:spPr>
        <p:txBody>
          <a:bodyPr>
            <a:normAutofit/>
          </a:bodyPr>
          <a:lstStyle/>
          <a:p>
            <a:pPr marL="88900" indent="0" algn="just">
              <a:buNone/>
            </a:pPr>
            <a:r>
              <a:rPr lang="es-MX" sz="2400" dirty="0"/>
              <a:t>Representa si una condición se cumple o no se cumple Suelen tener dos valores identificados, true (verdadero) o false (falso) en algunos lenguajes puede equivaler a los números 0 y 1.</a:t>
            </a:r>
          </a:p>
        </p:txBody>
      </p:sp>
      <p:grpSp>
        <p:nvGrpSpPr>
          <p:cNvPr id="4" name="Grupo 3"/>
          <p:cNvGrpSpPr/>
          <p:nvPr/>
        </p:nvGrpSpPr>
        <p:grpSpPr>
          <a:xfrm>
            <a:off x="175086" y="6073422"/>
            <a:ext cx="1597270" cy="594910"/>
            <a:chOff x="175086" y="6073422"/>
            <a:chExt cx="1597270" cy="594910"/>
          </a:xfrm>
        </p:grpSpPr>
        <p:sp>
          <p:nvSpPr>
            <p:cNvPr id="5" name="Flecha abajo 4">
              <a:hlinkClick r:id="rId2" action="ppaction://hlinksldjump"/>
            </p:cNvPr>
            <p:cNvSpPr/>
            <p:nvPr/>
          </p:nvSpPr>
          <p:spPr>
            <a:xfrm rot="5400000">
              <a:off x="619822" y="5628686"/>
              <a:ext cx="594910" cy="1484381"/>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bg1"/>
                </a:solidFill>
              </a:endParaRPr>
            </a:p>
          </p:txBody>
        </p:sp>
        <p:sp>
          <p:nvSpPr>
            <p:cNvPr id="6" name="CuadroTexto 5"/>
            <p:cNvSpPr txBox="1"/>
            <p:nvPr/>
          </p:nvSpPr>
          <p:spPr>
            <a:xfrm>
              <a:off x="492672" y="6229765"/>
              <a:ext cx="1279684" cy="316088"/>
            </a:xfrm>
            <a:prstGeom prst="rect">
              <a:avLst/>
            </a:prstGeom>
            <a:noFill/>
          </p:spPr>
          <p:txBody>
            <a:bodyPr wrap="square" rtlCol="0">
              <a:spAutoFit/>
            </a:bodyPr>
            <a:lstStyle/>
            <a:p>
              <a:r>
                <a:rPr lang="es-MX" dirty="0" smtClean="0">
                  <a:hlinkClick r:id="rId3" action="ppaction://hlinksldjump"/>
                </a:rPr>
                <a:t>REGRESAR</a:t>
              </a:r>
              <a:endParaRPr lang="es-MX" dirty="0"/>
            </a:p>
          </p:txBody>
        </p:sp>
      </p:grpSp>
      <p:grpSp>
        <p:nvGrpSpPr>
          <p:cNvPr id="7" name="Grupo 6"/>
          <p:cNvGrpSpPr/>
          <p:nvPr/>
        </p:nvGrpSpPr>
        <p:grpSpPr>
          <a:xfrm>
            <a:off x="10465489" y="6090354"/>
            <a:ext cx="1454652" cy="594910"/>
            <a:chOff x="10442226" y="5932311"/>
            <a:chExt cx="1374554" cy="594910"/>
          </a:xfrm>
        </p:grpSpPr>
        <p:sp>
          <p:nvSpPr>
            <p:cNvPr id="8" name="Flecha abajo 7">
              <a:hlinkClick r:id="rId2" action="ppaction://hlinksldjump"/>
            </p:cNvPr>
            <p:cNvSpPr/>
            <p:nvPr/>
          </p:nvSpPr>
          <p:spPr>
            <a:xfrm rot="16200000">
              <a:off x="10832048" y="5542489"/>
              <a:ext cx="594910" cy="1374554"/>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CuadroTexto 8"/>
            <p:cNvSpPr txBox="1"/>
            <p:nvPr/>
          </p:nvSpPr>
          <p:spPr>
            <a:xfrm>
              <a:off x="10442226" y="6080032"/>
              <a:ext cx="1174043" cy="307777"/>
            </a:xfrm>
            <a:prstGeom prst="rect">
              <a:avLst/>
            </a:prstGeom>
            <a:noFill/>
          </p:spPr>
          <p:txBody>
            <a:bodyPr wrap="square" rtlCol="0">
              <a:spAutoFit/>
            </a:bodyPr>
            <a:lstStyle/>
            <a:p>
              <a:r>
                <a:rPr lang="es-MX" dirty="0" smtClean="0">
                  <a:hlinkClick r:id="rId4" action="ppaction://hlinksldjump"/>
                </a:rPr>
                <a:t>SIGUIENTE</a:t>
              </a:r>
              <a:endParaRPr lang="es-MX" dirty="0"/>
            </a:p>
          </p:txBody>
        </p:sp>
      </p:grpSp>
      <p:pic>
        <p:nvPicPr>
          <p:cNvPr id="2050" name="Picture 2" descr="Resultado de imagen para DATOS LÃGICOS O BOOLEANOS EN C++"/>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3206516" y="3606090"/>
            <a:ext cx="5257800" cy="2800351"/>
          </a:xfrm>
          <a:prstGeom prst="rect">
            <a:avLst/>
          </a:prstGeom>
          <a:noFill/>
          <a:extLst>
            <a:ext uri="{909E8E84-426E-40DD-AFC4-6F175D3DCCD1}">
              <a14:hiddenFill xmlns:a14="http://schemas.microsoft.com/office/drawing/2010/main">
                <a:solidFill>
                  <a:srgbClr val="FFFFFF"/>
                </a:solidFill>
              </a14:hiddenFill>
            </a:ext>
          </a:extLst>
        </p:spPr>
      </p:pic>
      <p:sp>
        <p:nvSpPr>
          <p:cNvPr id="11" name="CuadroTexto 10"/>
          <p:cNvSpPr txBox="1"/>
          <p:nvPr/>
        </p:nvSpPr>
        <p:spPr>
          <a:xfrm>
            <a:off x="9518429" y="6238075"/>
            <a:ext cx="846666" cy="307777"/>
          </a:xfrm>
          <a:prstGeom prst="rect">
            <a:avLst/>
          </a:prstGeom>
          <a:noFill/>
        </p:spPr>
        <p:txBody>
          <a:bodyPr wrap="square" rtlCol="0">
            <a:spAutoFit/>
          </a:bodyPr>
          <a:lstStyle/>
          <a:p>
            <a:r>
              <a:rPr lang="es-MX" dirty="0" smtClean="0">
                <a:hlinkClick r:id="rId6" action="ppaction://hlinksldjump"/>
              </a:rPr>
              <a:t>ÍNDICE</a:t>
            </a:r>
            <a:endParaRPr lang="es-MX" dirty="0"/>
          </a:p>
        </p:txBody>
      </p:sp>
    </p:spTree>
    <p:extLst>
      <p:ext uri="{BB962C8B-B14F-4D97-AF65-F5344CB8AC3E}">
        <p14:creationId xmlns:p14="http://schemas.microsoft.com/office/powerpoint/2010/main" val="107175710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794C665B-7B6C-4BBE-A992-41A89BA2E94D}"/>
              </a:ext>
            </a:extLst>
          </p:cNvPr>
          <p:cNvSpPr>
            <a:spLocks noGrp="1"/>
          </p:cNvSpPr>
          <p:nvPr>
            <p:ph type="title"/>
          </p:nvPr>
        </p:nvSpPr>
        <p:spPr>
          <a:xfrm>
            <a:off x="973489" y="0"/>
            <a:ext cx="9404723" cy="2011680"/>
          </a:xfrm>
        </p:spPr>
        <p:txBody>
          <a:bodyPr/>
          <a:lstStyle/>
          <a:p>
            <a:pPr algn="ctr"/>
            <a:r>
              <a:rPr lang="es-MX" sz="6000" dirty="0"/>
              <a:t>IDE (Entorno de Desarrollo Integrado)</a:t>
            </a:r>
            <a:r>
              <a:rPr lang="es-MX" dirty="0"/>
              <a:t/>
            </a:r>
            <a:br>
              <a:rPr lang="es-MX" dirty="0"/>
            </a:br>
            <a:endParaRPr lang="es-MX" dirty="0"/>
          </a:p>
        </p:txBody>
      </p:sp>
      <p:sp>
        <p:nvSpPr>
          <p:cNvPr id="3" name="Marcador de texto 2">
            <a:extLst>
              <a:ext uri="{FF2B5EF4-FFF2-40B4-BE49-F238E27FC236}">
                <a16:creationId xmlns:a16="http://schemas.microsoft.com/office/drawing/2014/main" xmlns="" id="{4B0A6E35-169B-42C2-B2C3-5B99B25B5C84}"/>
              </a:ext>
            </a:extLst>
          </p:cNvPr>
          <p:cNvSpPr>
            <a:spLocks noGrp="1"/>
          </p:cNvSpPr>
          <p:nvPr>
            <p:ph sz="half" idx="1"/>
          </p:nvPr>
        </p:nvSpPr>
        <p:spPr>
          <a:xfrm>
            <a:off x="5416100" y="2327769"/>
            <a:ext cx="6042123" cy="4206300"/>
          </a:xfrm>
        </p:spPr>
        <p:txBody>
          <a:bodyPr>
            <a:normAutofit/>
          </a:bodyPr>
          <a:lstStyle/>
          <a:p>
            <a:pPr marL="88900" indent="0" algn="just">
              <a:buNone/>
            </a:pPr>
            <a:r>
              <a:rPr lang="es-MX" sz="2400" dirty="0"/>
              <a:t>Es una suite de componentes o módulos que permiten  escribir código fuente, generar con él un programa ejecutable, también es posible encontrar entornos de desarrollo integrados, que no contienen un compilador incorporado en sí mismos, sin embargo, por lo general pueden configurarse para trabajar en conjunto con uno de ellos.</a:t>
            </a:r>
          </a:p>
        </p:txBody>
      </p:sp>
      <p:pic>
        <p:nvPicPr>
          <p:cNvPr id="10242" name="Picture 2" descr="Resultado de imagen para imagenes deIDE (Entorno de Desarrollo Integrado) }"/>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77186" y="2518348"/>
            <a:ext cx="5138914" cy="3349582"/>
          </a:xfrm>
          <a:prstGeom prst="rect">
            <a:avLst/>
          </a:prstGeom>
          <a:noFill/>
          <a:extLst>
            <a:ext uri="{909E8E84-426E-40DD-AFC4-6F175D3DCCD1}">
              <a14:hiddenFill xmlns:a14="http://schemas.microsoft.com/office/drawing/2010/main">
                <a:solidFill>
                  <a:srgbClr val="FFFFFF"/>
                </a:solidFill>
              </a14:hiddenFill>
            </a:ext>
          </a:extLst>
        </p:spPr>
      </p:pic>
      <p:grpSp>
        <p:nvGrpSpPr>
          <p:cNvPr id="5" name="Grupo 4"/>
          <p:cNvGrpSpPr/>
          <p:nvPr/>
        </p:nvGrpSpPr>
        <p:grpSpPr>
          <a:xfrm>
            <a:off x="175086" y="6073422"/>
            <a:ext cx="1597270" cy="594910"/>
            <a:chOff x="175086" y="6073422"/>
            <a:chExt cx="1597270" cy="594910"/>
          </a:xfrm>
        </p:grpSpPr>
        <p:sp>
          <p:nvSpPr>
            <p:cNvPr id="6" name="Flecha abajo 5">
              <a:hlinkClick r:id="rId3" action="ppaction://hlinksldjump"/>
            </p:cNvPr>
            <p:cNvSpPr/>
            <p:nvPr/>
          </p:nvSpPr>
          <p:spPr>
            <a:xfrm rot="5400000">
              <a:off x="619822" y="5628686"/>
              <a:ext cx="594910" cy="1484381"/>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bg1"/>
                </a:solidFill>
              </a:endParaRPr>
            </a:p>
          </p:txBody>
        </p:sp>
        <p:sp>
          <p:nvSpPr>
            <p:cNvPr id="7" name="CuadroTexto 6"/>
            <p:cNvSpPr txBox="1"/>
            <p:nvPr/>
          </p:nvSpPr>
          <p:spPr>
            <a:xfrm>
              <a:off x="492672" y="6229765"/>
              <a:ext cx="1279684" cy="316088"/>
            </a:xfrm>
            <a:prstGeom prst="rect">
              <a:avLst/>
            </a:prstGeom>
            <a:noFill/>
          </p:spPr>
          <p:txBody>
            <a:bodyPr wrap="square" rtlCol="0">
              <a:spAutoFit/>
            </a:bodyPr>
            <a:lstStyle/>
            <a:p>
              <a:r>
                <a:rPr lang="es-MX" dirty="0" smtClean="0">
                  <a:hlinkClick r:id="rId4" action="ppaction://hlinksldjump"/>
                </a:rPr>
                <a:t>REGRESAR</a:t>
              </a:r>
              <a:endParaRPr lang="es-MX" dirty="0"/>
            </a:p>
          </p:txBody>
        </p:sp>
      </p:grpSp>
      <p:grpSp>
        <p:nvGrpSpPr>
          <p:cNvPr id="8" name="Grupo 7"/>
          <p:cNvGrpSpPr/>
          <p:nvPr/>
        </p:nvGrpSpPr>
        <p:grpSpPr>
          <a:xfrm>
            <a:off x="10493193" y="6093708"/>
            <a:ext cx="1454652" cy="594910"/>
            <a:chOff x="10442226" y="5932311"/>
            <a:chExt cx="1374554" cy="594910"/>
          </a:xfrm>
        </p:grpSpPr>
        <p:sp>
          <p:nvSpPr>
            <p:cNvPr id="9" name="Flecha abajo 8">
              <a:hlinkClick r:id="rId3" action="ppaction://hlinksldjump"/>
            </p:cNvPr>
            <p:cNvSpPr/>
            <p:nvPr/>
          </p:nvSpPr>
          <p:spPr>
            <a:xfrm rot="16200000">
              <a:off x="10832048" y="5542489"/>
              <a:ext cx="594910" cy="1374554"/>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CuadroTexto 9"/>
            <p:cNvSpPr txBox="1"/>
            <p:nvPr/>
          </p:nvSpPr>
          <p:spPr>
            <a:xfrm>
              <a:off x="10442226" y="6080032"/>
              <a:ext cx="1174043" cy="307777"/>
            </a:xfrm>
            <a:prstGeom prst="rect">
              <a:avLst/>
            </a:prstGeom>
            <a:noFill/>
          </p:spPr>
          <p:txBody>
            <a:bodyPr wrap="square" rtlCol="0">
              <a:spAutoFit/>
            </a:bodyPr>
            <a:lstStyle/>
            <a:p>
              <a:r>
                <a:rPr lang="es-MX" dirty="0" smtClean="0">
                  <a:hlinkClick r:id="rId5" action="ppaction://hlinksldjump"/>
                </a:rPr>
                <a:t>SIGUIENTE</a:t>
              </a:r>
              <a:endParaRPr lang="es-MX" dirty="0"/>
            </a:p>
          </p:txBody>
        </p:sp>
      </p:grpSp>
      <p:sp>
        <p:nvSpPr>
          <p:cNvPr id="11" name="CuadroTexto 10"/>
          <p:cNvSpPr txBox="1"/>
          <p:nvPr/>
        </p:nvSpPr>
        <p:spPr>
          <a:xfrm>
            <a:off x="9518429" y="6238075"/>
            <a:ext cx="846666" cy="307777"/>
          </a:xfrm>
          <a:prstGeom prst="rect">
            <a:avLst/>
          </a:prstGeom>
          <a:noFill/>
        </p:spPr>
        <p:txBody>
          <a:bodyPr wrap="square" rtlCol="0">
            <a:spAutoFit/>
          </a:bodyPr>
          <a:lstStyle/>
          <a:p>
            <a:r>
              <a:rPr lang="es-MX" dirty="0" smtClean="0">
                <a:hlinkClick r:id="rId6" action="ppaction://hlinksldjump"/>
              </a:rPr>
              <a:t>ÍNDICE</a:t>
            </a:r>
            <a:endParaRPr lang="es-MX" dirty="0"/>
          </a:p>
        </p:txBody>
      </p:sp>
    </p:spTree>
    <p:extLst>
      <p:ext uri="{BB962C8B-B14F-4D97-AF65-F5344CB8AC3E}">
        <p14:creationId xmlns:p14="http://schemas.microsoft.com/office/powerpoint/2010/main" val="386537464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0E9C89A5-EC17-4363-9108-FEFBE80D80DE}"/>
              </a:ext>
            </a:extLst>
          </p:cNvPr>
          <p:cNvSpPr>
            <a:spLocks noGrp="1"/>
          </p:cNvSpPr>
          <p:nvPr>
            <p:ph type="title"/>
          </p:nvPr>
        </p:nvSpPr>
        <p:spPr>
          <a:xfrm>
            <a:off x="3660245" y="0"/>
            <a:ext cx="4400022" cy="1400530"/>
          </a:xfrm>
        </p:spPr>
        <p:txBody>
          <a:bodyPr/>
          <a:lstStyle/>
          <a:p>
            <a:pPr algn="ctr"/>
            <a:r>
              <a:rPr lang="es-MX" sz="6000" dirty="0"/>
              <a:t>ENTORNO</a:t>
            </a:r>
          </a:p>
        </p:txBody>
      </p:sp>
      <p:sp>
        <p:nvSpPr>
          <p:cNvPr id="3" name="Marcador de texto 2">
            <a:extLst>
              <a:ext uri="{FF2B5EF4-FFF2-40B4-BE49-F238E27FC236}">
                <a16:creationId xmlns:a16="http://schemas.microsoft.com/office/drawing/2014/main" xmlns="" id="{26B3DD88-DE48-44BD-BA4B-7D9D26E89CF2}"/>
              </a:ext>
            </a:extLst>
          </p:cNvPr>
          <p:cNvSpPr>
            <a:spLocks noGrp="1"/>
          </p:cNvSpPr>
          <p:nvPr>
            <p:ph sz="half" idx="1"/>
          </p:nvPr>
        </p:nvSpPr>
        <p:spPr>
          <a:xfrm>
            <a:off x="732533" y="2009423"/>
            <a:ext cx="4449066" cy="3903698"/>
          </a:xfrm>
        </p:spPr>
        <p:txBody>
          <a:bodyPr>
            <a:normAutofit/>
          </a:bodyPr>
          <a:lstStyle/>
          <a:p>
            <a:pPr marL="88900" indent="0" algn="just">
              <a:buNone/>
            </a:pPr>
            <a:r>
              <a:rPr lang="es-MX" sz="2400" dirty="0"/>
              <a:t>Un IDE es un entorno de programación que ha sido empaquetado como un programa de aplicación; es decir, que consiste en un editor de código, un compilador, un depurador y un constructor de interfaz gráfica</a:t>
            </a:r>
          </a:p>
        </p:txBody>
      </p:sp>
      <p:pic>
        <p:nvPicPr>
          <p:cNvPr id="11266" name="Picture 2" descr="Resultado de imagen para imagenes de entorno en programacion"/>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b="5559"/>
          <a:stretch/>
        </p:blipFill>
        <p:spPr bwMode="auto">
          <a:xfrm>
            <a:off x="5735272" y="2009423"/>
            <a:ext cx="6081908" cy="3229327"/>
          </a:xfrm>
          <a:prstGeom prst="rect">
            <a:avLst/>
          </a:prstGeom>
          <a:noFill/>
          <a:extLst>
            <a:ext uri="{909E8E84-426E-40DD-AFC4-6F175D3DCCD1}">
              <a14:hiddenFill xmlns:a14="http://schemas.microsoft.com/office/drawing/2010/main">
                <a:solidFill>
                  <a:srgbClr val="FFFFFF"/>
                </a:solidFill>
              </a14:hiddenFill>
            </a:ext>
          </a:extLst>
        </p:spPr>
      </p:pic>
      <p:grpSp>
        <p:nvGrpSpPr>
          <p:cNvPr id="5" name="Grupo 4"/>
          <p:cNvGrpSpPr/>
          <p:nvPr/>
        </p:nvGrpSpPr>
        <p:grpSpPr>
          <a:xfrm>
            <a:off x="175086" y="6073422"/>
            <a:ext cx="1597270" cy="594910"/>
            <a:chOff x="175086" y="6073422"/>
            <a:chExt cx="1597270" cy="594910"/>
          </a:xfrm>
        </p:grpSpPr>
        <p:sp>
          <p:nvSpPr>
            <p:cNvPr id="6" name="Flecha abajo 5">
              <a:hlinkClick r:id="rId3" action="ppaction://hlinksldjump"/>
            </p:cNvPr>
            <p:cNvSpPr/>
            <p:nvPr/>
          </p:nvSpPr>
          <p:spPr>
            <a:xfrm rot="5400000">
              <a:off x="619822" y="5628686"/>
              <a:ext cx="594910" cy="1484381"/>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bg1"/>
                </a:solidFill>
              </a:endParaRPr>
            </a:p>
          </p:txBody>
        </p:sp>
        <p:sp>
          <p:nvSpPr>
            <p:cNvPr id="7" name="CuadroTexto 6"/>
            <p:cNvSpPr txBox="1"/>
            <p:nvPr/>
          </p:nvSpPr>
          <p:spPr>
            <a:xfrm>
              <a:off x="492672" y="6229765"/>
              <a:ext cx="1279684" cy="316088"/>
            </a:xfrm>
            <a:prstGeom prst="rect">
              <a:avLst/>
            </a:prstGeom>
            <a:noFill/>
          </p:spPr>
          <p:txBody>
            <a:bodyPr wrap="square" rtlCol="0">
              <a:spAutoFit/>
            </a:bodyPr>
            <a:lstStyle/>
            <a:p>
              <a:r>
                <a:rPr lang="es-MX" dirty="0" smtClean="0">
                  <a:hlinkClick r:id="rId4" action="ppaction://hlinksldjump"/>
                </a:rPr>
                <a:t>REGRESAR</a:t>
              </a:r>
              <a:endParaRPr lang="es-MX" dirty="0"/>
            </a:p>
          </p:txBody>
        </p:sp>
      </p:grpSp>
      <p:grpSp>
        <p:nvGrpSpPr>
          <p:cNvPr id="8" name="Grupo 7"/>
          <p:cNvGrpSpPr/>
          <p:nvPr/>
        </p:nvGrpSpPr>
        <p:grpSpPr>
          <a:xfrm>
            <a:off x="10425467" y="6090354"/>
            <a:ext cx="1454652" cy="594910"/>
            <a:chOff x="10442226" y="5932311"/>
            <a:chExt cx="1374554" cy="594910"/>
          </a:xfrm>
        </p:grpSpPr>
        <p:sp>
          <p:nvSpPr>
            <p:cNvPr id="9" name="Flecha abajo 8">
              <a:hlinkClick r:id="rId3" action="ppaction://hlinksldjump"/>
            </p:cNvPr>
            <p:cNvSpPr/>
            <p:nvPr/>
          </p:nvSpPr>
          <p:spPr>
            <a:xfrm rot="16200000">
              <a:off x="10832048" y="5542489"/>
              <a:ext cx="594910" cy="1374554"/>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CuadroTexto 9"/>
            <p:cNvSpPr txBox="1"/>
            <p:nvPr/>
          </p:nvSpPr>
          <p:spPr>
            <a:xfrm>
              <a:off x="10442226" y="6080032"/>
              <a:ext cx="1174043" cy="307777"/>
            </a:xfrm>
            <a:prstGeom prst="rect">
              <a:avLst/>
            </a:prstGeom>
            <a:noFill/>
          </p:spPr>
          <p:txBody>
            <a:bodyPr wrap="square" rtlCol="0">
              <a:spAutoFit/>
            </a:bodyPr>
            <a:lstStyle/>
            <a:p>
              <a:r>
                <a:rPr lang="es-MX" dirty="0" smtClean="0">
                  <a:hlinkClick r:id="rId5" action="ppaction://hlinksldjump"/>
                </a:rPr>
                <a:t>SIGUIENTE</a:t>
              </a:r>
              <a:endParaRPr lang="es-MX" dirty="0"/>
            </a:p>
          </p:txBody>
        </p:sp>
      </p:grpSp>
      <p:sp>
        <p:nvSpPr>
          <p:cNvPr id="11" name="CuadroTexto 10"/>
          <p:cNvSpPr txBox="1"/>
          <p:nvPr/>
        </p:nvSpPr>
        <p:spPr>
          <a:xfrm>
            <a:off x="9518429" y="6238075"/>
            <a:ext cx="846666" cy="307777"/>
          </a:xfrm>
          <a:prstGeom prst="rect">
            <a:avLst/>
          </a:prstGeom>
          <a:noFill/>
        </p:spPr>
        <p:txBody>
          <a:bodyPr wrap="square" rtlCol="0">
            <a:spAutoFit/>
          </a:bodyPr>
          <a:lstStyle/>
          <a:p>
            <a:r>
              <a:rPr lang="es-MX" dirty="0" smtClean="0">
                <a:hlinkClick r:id="rId6" action="ppaction://hlinksldjump"/>
              </a:rPr>
              <a:t>ÍNDICE</a:t>
            </a:r>
            <a:endParaRPr lang="es-MX" dirty="0"/>
          </a:p>
        </p:txBody>
      </p:sp>
    </p:spTree>
    <p:extLst>
      <p:ext uri="{BB962C8B-B14F-4D97-AF65-F5344CB8AC3E}">
        <p14:creationId xmlns:p14="http://schemas.microsoft.com/office/powerpoint/2010/main" val="192658102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FB57DA9D-78E5-4E3F-B419-95358389F828}"/>
              </a:ext>
            </a:extLst>
          </p:cNvPr>
          <p:cNvSpPr>
            <a:spLocks noGrp="1"/>
          </p:cNvSpPr>
          <p:nvPr>
            <p:ph type="title"/>
          </p:nvPr>
        </p:nvSpPr>
        <p:spPr>
          <a:xfrm>
            <a:off x="3671533" y="0"/>
            <a:ext cx="4490334" cy="1400530"/>
          </a:xfrm>
        </p:spPr>
        <p:txBody>
          <a:bodyPr/>
          <a:lstStyle/>
          <a:p>
            <a:pPr algn="ctr"/>
            <a:r>
              <a:rPr lang="es-MX" sz="6000" dirty="0"/>
              <a:t>COMPILAR</a:t>
            </a:r>
          </a:p>
        </p:txBody>
      </p:sp>
      <p:sp>
        <p:nvSpPr>
          <p:cNvPr id="3" name="Marcador de texto 2">
            <a:extLst>
              <a:ext uri="{FF2B5EF4-FFF2-40B4-BE49-F238E27FC236}">
                <a16:creationId xmlns:a16="http://schemas.microsoft.com/office/drawing/2014/main" xmlns="" id="{286652D8-B242-4AB8-9356-CD5E1F57DE31}"/>
              </a:ext>
            </a:extLst>
          </p:cNvPr>
          <p:cNvSpPr>
            <a:spLocks noGrp="1"/>
          </p:cNvSpPr>
          <p:nvPr>
            <p:ph sz="half" idx="1"/>
          </p:nvPr>
        </p:nvSpPr>
        <p:spPr>
          <a:xfrm>
            <a:off x="1205343" y="2011679"/>
            <a:ext cx="4461679" cy="4321387"/>
          </a:xfrm>
        </p:spPr>
        <p:txBody>
          <a:bodyPr>
            <a:normAutofit/>
          </a:bodyPr>
          <a:lstStyle/>
          <a:p>
            <a:pPr marL="88900" indent="0" algn="just">
              <a:buNone/>
            </a:pPr>
            <a:r>
              <a:rPr lang="es-MX" sz="2400" dirty="0"/>
              <a:t>La construcción de un compilador involucra la división del proceso en una serie de fases que variará con su complejidad. Generalmente estas fases se agrupan en dos tareas: el análisis del programa fuente y la síntesis del programa objeto.</a:t>
            </a:r>
          </a:p>
        </p:txBody>
      </p:sp>
      <p:pic>
        <p:nvPicPr>
          <p:cNvPr id="12290" name="Picture 2" descr="Resultado de imagen para imagenes de un compilador en  c++ en programacion"/>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104820" y="2418784"/>
            <a:ext cx="5613047" cy="2812976"/>
          </a:xfrm>
          <a:prstGeom prst="rect">
            <a:avLst/>
          </a:prstGeom>
          <a:noFill/>
          <a:extLst>
            <a:ext uri="{909E8E84-426E-40DD-AFC4-6F175D3DCCD1}">
              <a14:hiddenFill xmlns:a14="http://schemas.microsoft.com/office/drawing/2010/main">
                <a:solidFill>
                  <a:srgbClr val="FFFFFF"/>
                </a:solidFill>
              </a14:hiddenFill>
            </a:ext>
          </a:extLst>
        </p:spPr>
      </p:pic>
      <p:grpSp>
        <p:nvGrpSpPr>
          <p:cNvPr id="5" name="Grupo 4"/>
          <p:cNvGrpSpPr/>
          <p:nvPr/>
        </p:nvGrpSpPr>
        <p:grpSpPr>
          <a:xfrm>
            <a:off x="175086" y="6073422"/>
            <a:ext cx="1597270" cy="594910"/>
            <a:chOff x="175086" y="6073422"/>
            <a:chExt cx="1597270" cy="594910"/>
          </a:xfrm>
        </p:grpSpPr>
        <p:sp>
          <p:nvSpPr>
            <p:cNvPr id="6" name="Flecha abajo 5">
              <a:hlinkClick r:id="rId3" action="ppaction://hlinksldjump"/>
            </p:cNvPr>
            <p:cNvSpPr/>
            <p:nvPr/>
          </p:nvSpPr>
          <p:spPr>
            <a:xfrm rot="5400000">
              <a:off x="619822" y="5628686"/>
              <a:ext cx="594910" cy="1484381"/>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bg1"/>
                </a:solidFill>
              </a:endParaRPr>
            </a:p>
          </p:txBody>
        </p:sp>
        <p:sp>
          <p:nvSpPr>
            <p:cNvPr id="7" name="CuadroTexto 6"/>
            <p:cNvSpPr txBox="1"/>
            <p:nvPr/>
          </p:nvSpPr>
          <p:spPr>
            <a:xfrm>
              <a:off x="492672" y="6229765"/>
              <a:ext cx="1279684" cy="316088"/>
            </a:xfrm>
            <a:prstGeom prst="rect">
              <a:avLst/>
            </a:prstGeom>
            <a:noFill/>
          </p:spPr>
          <p:txBody>
            <a:bodyPr wrap="square" rtlCol="0">
              <a:spAutoFit/>
            </a:bodyPr>
            <a:lstStyle/>
            <a:p>
              <a:r>
                <a:rPr lang="es-MX" dirty="0" smtClean="0">
                  <a:hlinkClick r:id="rId4" action="ppaction://hlinksldjump"/>
                </a:rPr>
                <a:t>REGRESAR</a:t>
              </a:r>
              <a:endParaRPr lang="es-MX" dirty="0"/>
            </a:p>
          </p:txBody>
        </p:sp>
      </p:grpSp>
      <p:grpSp>
        <p:nvGrpSpPr>
          <p:cNvPr id="8" name="Grupo 7"/>
          <p:cNvGrpSpPr/>
          <p:nvPr/>
        </p:nvGrpSpPr>
        <p:grpSpPr>
          <a:xfrm>
            <a:off x="10387673" y="6090354"/>
            <a:ext cx="1454652" cy="594910"/>
            <a:chOff x="10442226" y="5932311"/>
            <a:chExt cx="1374554" cy="594910"/>
          </a:xfrm>
        </p:grpSpPr>
        <p:sp>
          <p:nvSpPr>
            <p:cNvPr id="9" name="Flecha abajo 8">
              <a:hlinkClick r:id="rId3" action="ppaction://hlinksldjump"/>
            </p:cNvPr>
            <p:cNvSpPr/>
            <p:nvPr/>
          </p:nvSpPr>
          <p:spPr>
            <a:xfrm rot="16200000">
              <a:off x="10832048" y="5542489"/>
              <a:ext cx="594910" cy="1374554"/>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CuadroTexto 9"/>
            <p:cNvSpPr txBox="1"/>
            <p:nvPr/>
          </p:nvSpPr>
          <p:spPr>
            <a:xfrm>
              <a:off x="10442226" y="6080032"/>
              <a:ext cx="1174043" cy="307777"/>
            </a:xfrm>
            <a:prstGeom prst="rect">
              <a:avLst/>
            </a:prstGeom>
            <a:noFill/>
          </p:spPr>
          <p:txBody>
            <a:bodyPr wrap="square" rtlCol="0">
              <a:spAutoFit/>
            </a:bodyPr>
            <a:lstStyle/>
            <a:p>
              <a:r>
                <a:rPr lang="es-MX" dirty="0" smtClean="0">
                  <a:hlinkClick r:id="rId5" action="ppaction://hlinksldjump"/>
                </a:rPr>
                <a:t>SIGUIENTE</a:t>
              </a:r>
              <a:endParaRPr lang="es-MX" dirty="0"/>
            </a:p>
          </p:txBody>
        </p:sp>
      </p:grpSp>
      <p:sp>
        <p:nvSpPr>
          <p:cNvPr id="11" name="CuadroTexto 10"/>
          <p:cNvSpPr txBox="1"/>
          <p:nvPr/>
        </p:nvSpPr>
        <p:spPr>
          <a:xfrm>
            <a:off x="9518429" y="6238075"/>
            <a:ext cx="846666" cy="307777"/>
          </a:xfrm>
          <a:prstGeom prst="rect">
            <a:avLst/>
          </a:prstGeom>
          <a:noFill/>
        </p:spPr>
        <p:txBody>
          <a:bodyPr wrap="square" rtlCol="0">
            <a:spAutoFit/>
          </a:bodyPr>
          <a:lstStyle/>
          <a:p>
            <a:r>
              <a:rPr lang="es-MX" dirty="0" smtClean="0">
                <a:hlinkClick r:id="rId6" action="ppaction://hlinksldjump"/>
              </a:rPr>
              <a:t>ÍNDICE</a:t>
            </a:r>
            <a:endParaRPr lang="es-MX" dirty="0"/>
          </a:p>
        </p:txBody>
      </p:sp>
    </p:spTree>
    <p:extLst>
      <p:ext uri="{BB962C8B-B14F-4D97-AF65-F5344CB8AC3E}">
        <p14:creationId xmlns:p14="http://schemas.microsoft.com/office/powerpoint/2010/main" val="42782487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xmlns="" id="{DFD29F0E-E7D2-473C-86D1-117FC74883E8}"/>
              </a:ext>
            </a:extLst>
          </p:cNvPr>
          <p:cNvSpPr>
            <a:spLocks noGrp="1"/>
          </p:cNvSpPr>
          <p:nvPr>
            <p:ph sz="half" idx="1"/>
          </p:nvPr>
        </p:nvSpPr>
        <p:spPr>
          <a:xfrm>
            <a:off x="1227921" y="1221457"/>
            <a:ext cx="9669485" cy="4206300"/>
          </a:xfrm>
        </p:spPr>
        <p:txBody>
          <a:bodyPr/>
          <a:lstStyle/>
          <a:p>
            <a:pPr marL="88900" indent="0" algn="ctr">
              <a:buNone/>
            </a:pPr>
            <a:r>
              <a:rPr lang="es-MX" sz="8800" b="1" dirty="0"/>
              <a:t>Lenguajes de programación con </a:t>
            </a:r>
            <a:r>
              <a:rPr lang="es-MX" sz="8800" b="1" dirty="0" err="1"/>
              <a:t>IDEs</a:t>
            </a:r>
            <a:endParaRPr lang="es-MX" sz="8800" dirty="0"/>
          </a:p>
          <a:p>
            <a:pPr marL="88900" indent="0">
              <a:buNone/>
            </a:pPr>
            <a:endParaRPr lang="es-MX" dirty="0"/>
          </a:p>
        </p:txBody>
      </p:sp>
      <p:grpSp>
        <p:nvGrpSpPr>
          <p:cNvPr id="4" name="Grupo 3"/>
          <p:cNvGrpSpPr/>
          <p:nvPr/>
        </p:nvGrpSpPr>
        <p:grpSpPr>
          <a:xfrm>
            <a:off x="175086" y="6073422"/>
            <a:ext cx="1597270" cy="594910"/>
            <a:chOff x="175086" y="6073422"/>
            <a:chExt cx="1597270" cy="594910"/>
          </a:xfrm>
        </p:grpSpPr>
        <p:sp>
          <p:nvSpPr>
            <p:cNvPr id="5" name="Flecha abajo 4">
              <a:hlinkClick r:id="rId2" action="ppaction://hlinksldjump"/>
            </p:cNvPr>
            <p:cNvSpPr/>
            <p:nvPr/>
          </p:nvSpPr>
          <p:spPr>
            <a:xfrm rot="5400000">
              <a:off x="619822" y="5628686"/>
              <a:ext cx="594910" cy="1484381"/>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bg1"/>
                </a:solidFill>
              </a:endParaRPr>
            </a:p>
          </p:txBody>
        </p:sp>
        <p:sp>
          <p:nvSpPr>
            <p:cNvPr id="6" name="CuadroTexto 5"/>
            <p:cNvSpPr txBox="1"/>
            <p:nvPr/>
          </p:nvSpPr>
          <p:spPr>
            <a:xfrm>
              <a:off x="492672" y="6229765"/>
              <a:ext cx="1279684" cy="316088"/>
            </a:xfrm>
            <a:prstGeom prst="rect">
              <a:avLst/>
            </a:prstGeom>
            <a:noFill/>
          </p:spPr>
          <p:txBody>
            <a:bodyPr wrap="square" rtlCol="0">
              <a:spAutoFit/>
            </a:bodyPr>
            <a:lstStyle/>
            <a:p>
              <a:r>
                <a:rPr lang="es-MX" dirty="0" smtClean="0">
                  <a:hlinkClick r:id="rId3" action="ppaction://hlinksldjump"/>
                </a:rPr>
                <a:t>REGRESAR</a:t>
              </a:r>
              <a:endParaRPr lang="es-MX" dirty="0"/>
            </a:p>
          </p:txBody>
        </p:sp>
      </p:grpSp>
      <p:grpSp>
        <p:nvGrpSpPr>
          <p:cNvPr id="7" name="Grupo 6"/>
          <p:cNvGrpSpPr/>
          <p:nvPr/>
        </p:nvGrpSpPr>
        <p:grpSpPr>
          <a:xfrm>
            <a:off x="10504482" y="6090354"/>
            <a:ext cx="1454652" cy="594910"/>
            <a:chOff x="10442226" y="5932311"/>
            <a:chExt cx="1374554" cy="594910"/>
          </a:xfrm>
        </p:grpSpPr>
        <p:sp>
          <p:nvSpPr>
            <p:cNvPr id="8" name="Flecha abajo 7">
              <a:hlinkClick r:id="rId2" action="ppaction://hlinksldjump"/>
            </p:cNvPr>
            <p:cNvSpPr/>
            <p:nvPr/>
          </p:nvSpPr>
          <p:spPr>
            <a:xfrm rot="16200000">
              <a:off x="10832048" y="5542489"/>
              <a:ext cx="594910" cy="1374554"/>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CuadroTexto 8"/>
            <p:cNvSpPr txBox="1"/>
            <p:nvPr/>
          </p:nvSpPr>
          <p:spPr>
            <a:xfrm>
              <a:off x="10442226" y="6080032"/>
              <a:ext cx="1174043" cy="307777"/>
            </a:xfrm>
            <a:prstGeom prst="rect">
              <a:avLst/>
            </a:prstGeom>
            <a:noFill/>
          </p:spPr>
          <p:txBody>
            <a:bodyPr wrap="square" rtlCol="0">
              <a:spAutoFit/>
            </a:bodyPr>
            <a:lstStyle/>
            <a:p>
              <a:r>
                <a:rPr lang="es-MX" dirty="0" smtClean="0">
                  <a:hlinkClick r:id="rId4" action="ppaction://hlinksldjump"/>
                </a:rPr>
                <a:t>SIGUIENTE</a:t>
              </a:r>
              <a:endParaRPr lang="es-MX" dirty="0"/>
            </a:p>
          </p:txBody>
        </p:sp>
      </p:grpSp>
      <p:sp>
        <p:nvSpPr>
          <p:cNvPr id="10" name="CuadroTexto 9"/>
          <p:cNvSpPr txBox="1"/>
          <p:nvPr/>
        </p:nvSpPr>
        <p:spPr>
          <a:xfrm>
            <a:off x="9518429" y="6238075"/>
            <a:ext cx="846666" cy="307777"/>
          </a:xfrm>
          <a:prstGeom prst="rect">
            <a:avLst/>
          </a:prstGeom>
          <a:noFill/>
        </p:spPr>
        <p:txBody>
          <a:bodyPr wrap="square" rtlCol="0">
            <a:spAutoFit/>
          </a:bodyPr>
          <a:lstStyle/>
          <a:p>
            <a:r>
              <a:rPr lang="es-MX" dirty="0" smtClean="0">
                <a:hlinkClick r:id="rId2" action="ppaction://hlinksldjump"/>
              </a:rPr>
              <a:t>ÍNDICE</a:t>
            </a:r>
            <a:endParaRPr lang="es-MX" dirty="0"/>
          </a:p>
        </p:txBody>
      </p:sp>
    </p:spTree>
    <p:extLst>
      <p:ext uri="{BB962C8B-B14F-4D97-AF65-F5344CB8AC3E}">
        <p14:creationId xmlns:p14="http://schemas.microsoft.com/office/powerpoint/2010/main" val="34169571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2883A3B0-CC78-4E7A-9493-CF77A6059FEE}"/>
              </a:ext>
            </a:extLst>
          </p:cNvPr>
          <p:cNvSpPr>
            <a:spLocks noGrp="1"/>
          </p:cNvSpPr>
          <p:nvPr>
            <p:ph type="title"/>
          </p:nvPr>
        </p:nvSpPr>
        <p:spPr>
          <a:xfrm>
            <a:off x="3942467" y="0"/>
            <a:ext cx="3677533" cy="1400530"/>
          </a:xfrm>
        </p:spPr>
        <p:txBody>
          <a:bodyPr/>
          <a:lstStyle/>
          <a:p>
            <a:pPr algn="ctr"/>
            <a:r>
              <a:rPr lang="es-MX" sz="6000" dirty="0"/>
              <a:t>ECLIPSE</a:t>
            </a:r>
          </a:p>
        </p:txBody>
      </p:sp>
      <p:sp>
        <p:nvSpPr>
          <p:cNvPr id="3" name="Marcador de texto 2">
            <a:extLst>
              <a:ext uri="{FF2B5EF4-FFF2-40B4-BE49-F238E27FC236}">
                <a16:creationId xmlns:a16="http://schemas.microsoft.com/office/drawing/2014/main" xmlns="" id="{9D7104EC-FC8B-4D25-B3FD-BD67A32FDA79}"/>
              </a:ext>
            </a:extLst>
          </p:cNvPr>
          <p:cNvSpPr>
            <a:spLocks noGrp="1"/>
          </p:cNvSpPr>
          <p:nvPr>
            <p:ph sz="half" idx="1"/>
          </p:nvPr>
        </p:nvSpPr>
        <p:spPr>
          <a:xfrm>
            <a:off x="731210" y="1548836"/>
            <a:ext cx="10535101" cy="2447431"/>
          </a:xfrm>
        </p:spPr>
        <p:txBody>
          <a:bodyPr>
            <a:normAutofit/>
          </a:bodyPr>
          <a:lstStyle/>
          <a:p>
            <a:pPr marL="88900" indent="0" algn="just">
              <a:buNone/>
            </a:pPr>
            <a:r>
              <a:rPr lang="es-MX" sz="2400" dirty="0"/>
              <a:t>Es un entorno de programación de código abierto y multiplataforma, permite realizar aplicaciones de escritorio y aplicaciones web, cuenta con </a:t>
            </a:r>
            <a:r>
              <a:rPr lang="es-MX" sz="2400" dirty="0" err="1"/>
              <a:t>plugins</a:t>
            </a:r>
            <a:r>
              <a:rPr lang="es-MX" sz="2400" dirty="0"/>
              <a:t> lo cual hace que sirve para cualquier lenguaje por ejemplo Java, C++, PHP, Perl y un largo etcétera.</a:t>
            </a:r>
          </a:p>
        </p:txBody>
      </p:sp>
      <p:pic>
        <p:nvPicPr>
          <p:cNvPr id="4" name="Imagen 3" descr="https://www.redeszone.net/app/uploads/2017/03/eclipse-655x154.png"/>
          <p:cNvPicPr/>
          <p:nvPr/>
        </p:nvPicPr>
        <p:blipFill>
          <a:blip r:embed="rId2">
            <a:extLst>
              <a:ext uri="{28A0092B-C50C-407E-A947-70E740481C1C}">
                <a14:useLocalDpi xmlns:a14="http://schemas.microsoft.com/office/drawing/2010/main"/>
              </a:ext>
            </a:extLst>
          </a:blip>
          <a:srcRect/>
          <a:stretch>
            <a:fillRect/>
          </a:stretch>
        </p:blipFill>
        <p:spPr bwMode="auto">
          <a:xfrm>
            <a:off x="2151238" y="3996267"/>
            <a:ext cx="7015339" cy="1624683"/>
          </a:xfrm>
          <a:prstGeom prst="rect">
            <a:avLst/>
          </a:prstGeom>
          <a:noFill/>
          <a:ln>
            <a:noFill/>
          </a:ln>
        </p:spPr>
      </p:pic>
      <p:grpSp>
        <p:nvGrpSpPr>
          <p:cNvPr id="5" name="Grupo 4"/>
          <p:cNvGrpSpPr/>
          <p:nvPr/>
        </p:nvGrpSpPr>
        <p:grpSpPr>
          <a:xfrm>
            <a:off x="175086" y="6073422"/>
            <a:ext cx="1597270" cy="594910"/>
            <a:chOff x="175086" y="6073422"/>
            <a:chExt cx="1597270" cy="594910"/>
          </a:xfrm>
        </p:grpSpPr>
        <p:sp>
          <p:nvSpPr>
            <p:cNvPr id="6" name="Flecha abajo 5">
              <a:hlinkClick r:id="rId3" action="ppaction://hlinksldjump"/>
            </p:cNvPr>
            <p:cNvSpPr/>
            <p:nvPr/>
          </p:nvSpPr>
          <p:spPr>
            <a:xfrm rot="5400000">
              <a:off x="619822" y="5628686"/>
              <a:ext cx="594910" cy="1484381"/>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bg1"/>
                </a:solidFill>
              </a:endParaRPr>
            </a:p>
          </p:txBody>
        </p:sp>
        <p:sp>
          <p:nvSpPr>
            <p:cNvPr id="7" name="CuadroTexto 6"/>
            <p:cNvSpPr txBox="1"/>
            <p:nvPr/>
          </p:nvSpPr>
          <p:spPr>
            <a:xfrm>
              <a:off x="492672" y="6229765"/>
              <a:ext cx="1279684" cy="316088"/>
            </a:xfrm>
            <a:prstGeom prst="rect">
              <a:avLst/>
            </a:prstGeom>
            <a:noFill/>
          </p:spPr>
          <p:txBody>
            <a:bodyPr wrap="square" rtlCol="0">
              <a:spAutoFit/>
            </a:bodyPr>
            <a:lstStyle/>
            <a:p>
              <a:r>
                <a:rPr lang="es-MX" dirty="0" smtClean="0">
                  <a:hlinkClick r:id="rId4" action="ppaction://hlinksldjump"/>
                </a:rPr>
                <a:t>REGRESAR</a:t>
              </a:r>
              <a:endParaRPr lang="es-MX" dirty="0"/>
            </a:p>
          </p:txBody>
        </p:sp>
      </p:grpSp>
      <p:grpSp>
        <p:nvGrpSpPr>
          <p:cNvPr id="8" name="Grupo 7"/>
          <p:cNvGrpSpPr/>
          <p:nvPr/>
        </p:nvGrpSpPr>
        <p:grpSpPr>
          <a:xfrm>
            <a:off x="10459326" y="6090354"/>
            <a:ext cx="1454652" cy="594910"/>
            <a:chOff x="10442226" y="5932311"/>
            <a:chExt cx="1374554" cy="594910"/>
          </a:xfrm>
        </p:grpSpPr>
        <p:sp>
          <p:nvSpPr>
            <p:cNvPr id="9" name="Flecha abajo 8">
              <a:hlinkClick r:id="rId3" action="ppaction://hlinksldjump"/>
            </p:cNvPr>
            <p:cNvSpPr/>
            <p:nvPr/>
          </p:nvSpPr>
          <p:spPr>
            <a:xfrm rot="16200000">
              <a:off x="10832048" y="5542489"/>
              <a:ext cx="594910" cy="1374554"/>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CuadroTexto 9"/>
            <p:cNvSpPr txBox="1"/>
            <p:nvPr/>
          </p:nvSpPr>
          <p:spPr>
            <a:xfrm>
              <a:off x="10442226" y="6080032"/>
              <a:ext cx="1174043" cy="307777"/>
            </a:xfrm>
            <a:prstGeom prst="rect">
              <a:avLst/>
            </a:prstGeom>
            <a:noFill/>
          </p:spPr>
          <p:txBody>
            <a:bodyPr wrap="square" rtlCol="0">
              <a:spAutoFit/>
            </a:bodyPr>
            <a:lstStyle/>
            <a:p>
              <a:r>
                <a:rPr lang="es-MX" dirty="0" smtClean="0">
                  <a:hlinkClick r:id="rId5" action="ppaction://hlinksldjump"/>
                </a:rPr>
                <a:t>SIGUIENTE</a:t>
              </a:r>
              <a:endParaRPr lang="es-MX" dirty="0"/>
            </a:p>
          </p:txBody>
        </p:sp>
      </p:grpSp>
      <p:sp>
        <p:nvSpPr>
          <p:cNvPr id="11" name="CuadroTexto 10"/>
          <p:cNvSpPr txBox="1"/>
          <p:nvPr/>
        </p:nvSpPr>
        <p:spPr>
          <a:xfrm>
            <a:off x="9518429" y="6238075"/>
            <a:ext cx="846666" cy="307777"/>
          </a:xfrm>
          <a:prstGeom prst="rect">
            <a:avLst/>
          </a:prstGeom>
          <a:noFill/>
        </p:spPr>
        <p:txBody>
          <a:bodyPr wrap="square" rtlCol="0">
            <a:spAutoFit/>
          </a:bodyPr>
          <a:lstStyle/>
          <a:p>
            <a:r>
              <a:rPr lang="es-MX" dirty="0" smtClean="0">
                <a:hlinkClick r:id="rId6" action="ppaction://hlinksldjump"/>
              </a:rPr>
              <a:t>ÍNDICE</a:t>
            </a:r>
            <a:endParaRPr lang="es-MX" dirty="0"/>
          </a:p>
        </p:txBody>
      </p:sp>
    </p:spTree>
    <p:extLst>
      <p:ext uri="{BB962C8B-B14F-4D97-AF65-F5344CB8AC3E}">
        <p14:creationId xmlns:p14="http://schemas.microsoft.com/office/powerpoint/2010/main" val="31433657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4"/>
          <p:cNvSpPr txBox="1">
            <a:spLocks noGrp="1"/>
          </p:cNvSpPr>
          <p:nvPr>
            <p:ph type="title"/>
          </p:nvPr>
        </p:nvSpPr>
        <p:spPr>
          <a:xfrm>
            <a:off x="4518201" y="0"/>
            <a:ext cx="2740556" cy="1400530"/>
          </a:xfrm>
          <a:prstGeom prst="rect">
            <a:avLst/>
          </a:prstGeom>
          <a:noFill/>
          <a:ln>
            <a:noFill/>
          </a:ln>
        </p:spPr>
        <p:txBody>
          <a:bodyPr spcFirstLastPara="1" wrap="square" lIns="91425" tIns="45700" rIns="91425" bIns="45700" anchor="ctr" anchorCtr="0">
            <a:noAutofit/>
          </a:bodyPr>
          <a:lstStyle/>
          <a:p>
            <a:pPr marL="0" lvl="0" indent="0" algn="l" rtl="0">
              <a:lnSpc>
                <a:spcPct val="85000"/>
              </a:lnSpc>
              <a:spcBef>
                <a:spcPts val="0"/>
              </a:spcBef>
              <a:spcAft>
                <a:spcPts val="0"/>
              </a:spcAft>
              <a:buClr>
                <a:schemeClr val="dk2"/>
              </a:buClr>
              <a:buSzPts val="4000"/>
              <a:buFont typeface="Corbel"/>
              <a:buNone/>
            </a:pPr>
            <a:r>
              <a:rPr lang="es-MX" sz="6000" dirty="0" smtClean="0"/>
              <a:t>ÍNDICE</a:t>
            </a:r>
            <a:endParaRPr sz="6000" dirty="0"/>
          </a:p>
        </p:txBody>
      </p:sp>
      <p:sp>
        <p:nvSpPr>
          <p:cNvPr id="95" name="Google Shape;95;p14"/>
          <p:cNvSpPr txBox="1">
            <a:spLocks noGrp="1"/>
          </p:cNvSpPr>
          <p:nvPr>
            <p:ph idx="1"/>
          </p:nvPr>
        </p:nvSpPr>
        <p:spPr>
          <a:xfrm>
            <a:off x="1132514" y="1432737"/>
            <a:ext cx="8946541" cy="4640683"/>
          </a:xfrm>
          <a:prstGeom prst="rect">
            <a:avLst/>
          </a:prstGeom>
          <a:noFill/>
          <a:ln>
            <a:noFill/>
          </a:ln>
        </p:spPr>
        <p:txBody>
          <a:bodyPr spcFirstLastPara="1" wrap="square" lIns="91425" tIns="45700" rIns="91425" bIns="45700" anchor="t" anchorCtr="0">
            <a:noAutofit/>
          </a:bodyPr>
          <a:lstStyle/>
          <a:p>
            <a:pPr marL="182880" lvl="0" indent="-43179" algn="l" rtl="0">
              <a:lnSpc>
                <a:spcPct val="90000"/>
              </a:lnSpc>
              <a:spcBef>
                <a:spcPts val="0"/>
              </a:spcBef>
              <a:spcAft>
                <a:spcPts val="0"/>
              </a:spcAft>
              <a:buSzPts val="2200"/>
              <a:buNone/>
            </a:pPr>
            <a:r>
              <a:rPr lang="es-MX" dirty="0" smtClean="0">
                <a:hlinkClick r:id="rId3" action="ppaction://hlinksldjump"/>
              </a:rPr>
              <a:t>Estructura de Datos  </a:t>
            </a:r>
            <a:r>
              <a:rPr lang="es-MX" dirty="0" smtClean="0"/>
              <a:t>…………………………………………………………. 4</a:t>
            </a:r>
          </a:p>
          <a:p>
            <a:pPr marL="182880" lvl="0" indent="-43179" algn="l" rtl="0">
              <a:lnSpc>
                <a:spcPct val="90000"/>
              </a:lnSpc>
              <a:spcBef>
                <a:spcPts val="0"/>
              </a:spcBef>
              <a:spcAft>
                <a:spcPts val="0"/>
              </a:spcAft>
              <a:buSzPts val="2200"/>
              <a:buNone/>
            </a:pPr>
            <a:r>
              <a:rPr lang="es-MX" dirty="0" smtClean="0">
                <a:hlinkClick r:id="rId4" action="ppaction://hlinksldjump"/>
              </a:rPr>
              <a:t>Estructura de Datos Estáticas  </a:t>
            </a:r>
            <a:r>
              <a:rPr lang="es-MX" dirty="0" smtClean="0"/>
              <a:t>……………………………………………... 5</a:t>
            </a:r>
          </a:p>
          <a:p>
            <a:pPr marL="182880" lvl="0" indent="-43179" algn="l" rtl="0">
              <a:lnSpc>
                <a:spcPct val="90000"/>
              </a:lnSpc>
              <a:spcBef>
                <a:spcPts val="0"/>
              </a:spcBef>
              <a:spcAft>
                <a:spcPts val="0"/>
              </a:spcAft>
              <a:buSzPts val="2200"/>
              <a:buNone/>
            </a:pPr>
            <a:r>
              <a:rPr lang="es-MX" dirty="0" smtClean="0">
                <a:hlinkClick r:id="rId5" action="ppaction://hlinksldjump"/>
              </a:rPr>
              <a:t>Estructura de Datos Dinámicos  </a:t>
            </a:r>
            <a:r>
              <a:rPr lang="es-MX" dirty="0" smtClean="0"/>
              <a:t>…………………………………………... 6</a:t>
            </a:r>
          </a:p>
          <a:p>
            <a:pPr marL="182880" lvl="0" indent="-43179" algn="l" rtl="0">
              <a:lnSpc>
                <a:spcPct val="90000"/>
              </a:lnSpc>
              <a:spcBef>
                <a:spcPts val="0"/>
              </a:spcBef>
              <a:spcAft>
                <a:spcPts val="0"/>
              </a:spcAft>
              <a:buSzPts val="2200"/>
              <a:buNone/>
            </a:pPr>
            <a:r>
              <a:rPr lang="es-MX" dirty="0" smtClean="0">
                <a:hlinkClick r:id="rId6" action="ppaction://hlinksldjump"/>
              </a:rPr>
              <a:t>Programa</a:t>
            </a:r>
            <a:r>
              <a:rPr lang="es-MX" dirty="0" smtClean="0"/>
              <a:t>  ……………………………………………………………………… 7</a:t>
            </a:r>
          </a:p>
          <a:p>
            <a:pPr marL="182880" lvl="0" indent="-43179" algn="l" rtl="0">
              <a:lnSpc>
                <a:spcPct val="90000"/>
              </a:lnSpc>
              <a:spcBef>
                <a:spcPts val="0"/>
              </a:spcBef>
              <a:spcAft>
                <a:spcPts val="0"/>
              </a:spcAft>
              <a:buSzPts val="2200"/>
              <a:buNone/>
            </a:pPr>
            <a:r>
              <a:rPr lang="es-MX" dirty="0" smtClean="0">
                <a:hlinkClick r:id="rId7" action="ppaction://hlinksldjump"/>
              </a:rPr>
              <a:t>Código</a:t>
            </a:r>
            <a:r>
              <a:rPr lang="es-MX" dirty="0" smtClean="0"/>
              <a:t>  ………………………………………………………………………… 8</a:t>
            </a:r>
          </a:p>
          <a:p>
            <a:pPr marL="182880" lvl="0" indent="-43179" algn="l" rtl="0">
              <a:lnSpc>
                <a:spcPct val="90000"/>
              </a:lnSpc>
              <a:spcBef>
                <a:spcPts val="0"/>
              </a:spcBef>
              <a:spcAft>
                <a:spcPts val="0"/>
              </a:spcAft>
              <a:buSzPts val="2200"/>
              <a:buNone/>
            </a:pPr>
            <a:r>
              <a:rPr lang="es-MX" dirty="0" smtClean="0">
                <a:hlinkClick r:id="rId8" action="ppaction://hlinksldjump"/>
              </a:rPr>
              <a:t>Lenguaje C</a:t>
            </a:r>
            <a:r>
              <a:rPr lang="es-MX" dirty="0" smtClean="0"/>
              <a:t>  …………………………………………………………………… 9</a:t>
            </a:r>
          </a:p>
          <a:p>
            <a:pPr marL="182880" lvl="0" indent="-43179" algn="l" rtl="0">
              <a:lnSpc>
                <a:spcPct val="90000"/>
              </a:lnSpc>
              <a:spcBef>
                <a:spcPts val="0"/>
              </a:spcBef>
              <a:spcAft>
                <a:spcPts val="0"/>
              </a:spcAft>
              <a:buSzPts val="2200"/>
              <a:buNone/>
            </a:pPr>
            <a:r>
              <a:rPr lang="es-MX" dirty="0" smtClean="0">
                <a:hlinkClick r:id="rId9" action="ppaction://hlinksldjump"/>
              </a:rPr>
              <a:t>Lenguaje C++  </a:t>
            </a:r>
            <a:r>
              <a:rPr lang="es-MX" dirty="0" smtClean="0"/>
              <a:t>………………………………………………………………... 10</a:t>
            </a:r>
          </a:p>
          <a:p>
            <a:pPr marL="182880" lvl="0" indent="-43179" algn="l" rtl="0">
              <a:lnSpc>
                <a:spcPct val="90000"/>
              </a:lnSpc>
              <a:spcBef>
                <a:spcPts val="0"/>
              </a:spcBef>
              <a:spcAft>
                <a:spcPts val="0"/>
              </a:spcAft>
              <a:buSzPts val="2200"/>
              <a:buNone/>
            </a:pPr>
            <a:r>
              <a:rPr lang="es-MX" dirty="0" smtClean="0">
                <a:hlinkClick r:id="rId10" action="ppaction://hlinksldjump"/>
              </a:rPr>
              <a:t>Variable</a:t>
            </a:r>
            <a:r>
              <a:rPr lang="es-MX" dirty="0" smtClean="0"/>
              <a:t>  ……………………………………………………………………….. 11</a:t>
            </a:r>
          </a:p>
          <a:p>
            <a:pPr marL="182880" lvl="0" indent="-43179" algn="l" rtl="0">
              <a:lnSpc>
                <a:spcPct val="90000"/>
              </a:lnSpc>
              <a:spcBef>
                <a:spcPts val="0"/>
              </a:spcBef>
              <a:spcAft>
                <a:spcPts val="0"/>
              </a:spcAft>
              <a:buSzPts val="2200"/>
              <a:buNone/>
            </a:pPr>
            <a:r>
              <a:rPr lang="es-MX" dirty="0" smtClean="0">
                <a:hlinkClick r:id="rId11" action="ppaction://hlinksldjump"/>
              </a:rPr>
              <a:t>Tipos de Datos  </a:t>
            </a:r>
            <a:r>
              <a:rPr lang="es-MX" dirty="0" smtClean="0"/>
              <a:t>…………………………………………….…………………. 12</a:t>
            </a:r>
          </a:p>
          <a:p>
            <a:pPr marL="182880" lvl="0" indent="-43179" algn="l" rtl="0">
              <a:lnSpc>
                <a:spcPct val="90000"/>
              </a:lnSpc>
              <a:spcBef>
                <a:spcPts val="0"/>
              </a:spcBef>
              <a:spcAft>
                <a:spcPts val="0"/>
              </a:spcAft>
              <a:buSzPts val="2200"/>
              <a:buNone/>
            </a:pPr>
            <a:r>
              <a:rPr lang="es-MX" dirty="0" smtClean="0">
                <a:hlinkClick r:id="rId12" action="ppaction://hlinksldjump"/>
              </a:rPr>
              <a:t>Tipos de Programación  </a:t>
            </a:r>
            <a:r>
              <a:rPr lang="es-MX" dirty="0" smtClean="0"/>
              <a:t>…………………………………………………….. 13</a:t>
            </a:r>
          </a:p>
          <a:p>
            <a:pPr marL="182880" lvl="0" indent="-43179" algn="l" rtl="0">
              <a:lnSpc>
                <a:spcPct val="90000"/>
              </a:lnSpc>
              <a:spcBef>
                <a:spcPts val="0"/>
              </a:spcBef>
              <a:spcAft>
                <a:spcPts val="0"/>
              </a:spcAft>
              <a:buSzPts val="2200"/>
              <a:buNone/>
            </a:pPr>
            <a:r>
              <a:rPr lang="es-MX" dirty="0" smtClean="0">
                <a:hlinkClick r:id="rId13" action="ppaction://hlinksldjump"/>
              </a:rPr>
              <a:t>Algoritmo Computacional  </a:t>
            </a:r>
            <a:r>
              <a:rPr lang="es-MX" dirty="0" smtClean="0"/>
              <a:t>………………………………………………… 14</a:t>
            </a:r>
          </a:p>
          <a:p>
            <a:pPr marL="182880" lvl="0" indent="-43179" algn="l" rtl="0">
              <a:lnSpc>
                <a:spcPct val="90000"/>
              </a:lnSpc>
              <a:spcBef>
                <a:spcPts val="0"/>
              </a:spcBef>
              <a:spcAft>
                <a:spcPts val="0"/>
              </a:spcAft>
              <a:buSzPts val="2200"/>
              <a:buNone/>
            </a:pPr>
            <a:r>
              <a:rPr lang="es-MX" dirty="0" smtClean="0">
                <a:hlinkClick r:id="rId14" action="ppaction://hlinksldjump"/>
              </a:rPr>
              <a:t>Lenguaje de Programación  </a:t>
            </a:r>
            <a:r>
              <a:rPr lang="es-MX" dirty="0" smtClean="0"/>
              <a:t>………………………………………………. 15</a:t>
            </a:r>
          </a:p>
          <a:p>
            <a:pPr marL="182880" lvl="0" indent="-43179" algn="l" rtl="0">
              <a:lnSpc>
                <a:spcPct val="90000"/>
              </a:lnSpc>
              <a:spcBef>
                <a:spcPts val="0"/>
              </a:spcBef>
              <a:spcAft>
                <a:spcPts val="0"/>
              </a:spcAft>
              <a:buSzPts val="2200"/>
              <a:buNone/>
            </a:pPr>
            <a:r>
              <a:rPr lang="es-MX" dirty="0" smtClean="0">
                <a:hlinkClick r:id="rId15" action="ppaction://hlinksldjump"/>
              </a:rPr>
              <a:t>Algoritmo</a:t>
            </a:r>
            <a:r>
              <a:rPr lang="es-MX" dirty="0" smtClean="0"/>
              <a:t>  ………………………………………………………………........... 16</a:t>
            </a:r>
          </a:p>
          <a:p>
            <a:pPr marL="182880" lvl="0" indent="-43179" algn="l" rtl="0">
              <a:lnSpc>
                <a:spcPct val="90000"/>
              </a:lnSpc>
              <a:spcBef>
                <a:spcPts val="0"/>
              </a:spcBef>
              <a:spcAft>
                <a:spcPts val="0"/>
              </a:spcAft>
              <a:buSzPts val="2200"/>
              <a:buNone/>
            </a:pPr>
            <a:r>
              <a:rPr lang="es-MX" dirty="0" smtClean="0">
                <a:hlinkClick r:id="rId16" action="ppaction://hlinksldjump"/>
              </a:rPr>
              <a:t>Lenguaje de Máquina  </a:t>
            </a:r>
            <a:r>
              <a:rPr lang="es-MX" dirty="0" smtClean="0"/>
              <a:t>……………………………………………………… 17</a:t>
            </a:r>
          </a:p>
          <a:p>
            <a:pPr marL="182880" lvl="0" indent="-43179" algn="l" rtl="0">
              <a:lnSpc>
                <a:spcPct val="90000"/>
              </a:lnSpc>
              <a:spcBef>
                <a:spcPts val="0"/>
              </a:spcBef>
              <a:spcAft>
                <a:spcPts val="0"/>
              </a:spcAft>
              <a:buSzPts val="2200"/>
              <a:buNone/>
            </a:pPr>
            <a:r>
              <a:rPr lang="es-MX" dirty="0" smtClean="0">
                <a:hlinkClick r:id="rId17" action="ppaction://hlinksldjump"/>
              </a:rPr>
              <a:t>Lenguaje de Bajo Nivel  </a:t>
            </a:r>
            <a:r>
              <a:rPr lang="es-MX" dirty="0" smtClean="0"/>
              <a:t>…………………………………………………….. 18</a:t>
            </a:r>
          </a:p>
          <a:p>
            <a:pPr marL="182880" lvl="0" indent="-43179" algn="l" rtl="0">
              <a:lnSpc>
                <a:spcPct val="90000"/>
              </a:lnSpc>
              <a:spcBef>
                <a:spcPts val="0"/>
              </a:spcBef>
              <a:spcAft>
                <a:spcPts val="0"/>
              </a:spcAft>
              <a:buSzPts val="2200"/>
              <a:buNone/>
            </a:pPr>
            <a:r>
              <a:rPr lang="es-MX" dirty="0" smtClean="0">
                <a:hlinkClick r:id="rId18" action="ppaction://hlinksldjump"/>
              </a:rPr>
              <a:t>Lenguaje de Alto nivel  </a:t>
            </a:r>
            <a:r>
              <a:rPr lang="es-MX" dirty="0" smtClean="0"/>
              <a:t>……………………………………………………… 19</a:t>
            </a:r>
          </a:p>
          <a:p>
            <a:pPr marL="182880" lvl="0" indent="-43179" algn="l" rtl="0">
              <a:lnSpc>
                <a:spcPct val="90000"/>
              </a:lnSpc>
              <a:spcBef>
                <a:spcPts val="0"/>
              </a:spcBef>
              <a:spcAft>
                <a:spcPts val="0"/>
              </a:spcAft>
              <a:buSzPts val="2200"/>
              <a:buNone/>
            </a:pPr>
            <a:endParaRPr lang="es-MX" dirty="0" smtClean="0"/>
          </a:p>
          <a:p>
            <a:pPr marL="182880" lvl="0" indent="-43179" algn="l" rtl="0">
              <a:lnSpc>
                <a:spcPct val="90000"/>
              </a:lnSpc>
              <a:spcBef>
                <a:spcPts val="0"/>
              </a:spcBef>
              <a:spcAft>
                <a:spcPts val="0"/>
              </a:spcAft>
              <a:buSzPts val="2200"/>
              <a:buNone/>
            </a:pPr>
            <a:endParaRPr lang="es-MX" dirty="0" smtClean="0"/>
          </a:p>
          <a:p>
            <a:pPr marL="182880" lvl="0" indent="-43179" algn="l" rtl="0">
              <a:lnSpc>
                <a:spcPct val="90000"/>
              </a:lnSpc>
              <a:spcBef>
                <a:spcPts val="0"/>
              </a:spcBef>
              <a:spcAft>
                <a:spcPts val="0"/>
              </a:spcAft>
              <a:buSzPts val="2200"/>
              <a:buNone/>
            </a:pPr>
            <a:endParaRPr lang="es-MX" dirty="0" smtClean="0"/>
          </a:p>
          <a:p>
            <a:pPr marL="182880" lvl="0" indent="-43179" algn="l" rtl="0">
              <a:lnSpc>
                <a:spcPct val="90000"/>
              </a:lnSpc>
              <a:spcBef>
                <a:spcPts val="0"/>
              </a:spcBef>
              <a:spcAft>
                <a:spcPts val="0"/>
              </a:spcAft>
              <a:buSzPts val="2200"/>
              <a:buNone/>
            </a:pPr>
            <a:endParaRPr lang="es-MX" dirty="0" smtClean="0"/>
          </a:p>
          <a:p>
            <a:pPr marL="182880" lvl="0" indent="-43179" algn="l" rtl="0">
              <a:lnSpc>
                <a:spcPct val="90000"/>
              </a:lnSpc>
              <a:spcBef>
                <a:spcPts val="0"/>
              </a:spcBef>
              <a:spcAft>
                <a:spcPts val="0"/>
              </a:spcAft>
              <a:buSzPts val="2200"/>
              <a:buNone/>
            </a:pPr>
            <a:endParaRPr lang="es-MX" dirty="0" smtClean="0"/>
          </a:p>
          <a:p>
            <a:pPr marL="182880" lvl="0" indent="-43179" algn="l" rtl="0">
              <a:lnSpc>
                <a:spcPct val="90000"/>
              </a:lnSpc>
              <a:spcBef>
                <a:spcPts val="0"/>
              </a:spcBef>
              <a:spcAft>
                <a:spcPts val="0"/>
              </a:spcAft>
              <a:buSzPts val="2200"/>
              <a:buNone/>
            </a:pPr>
            <a:endParaRPr lang="es-MX" dirty="0" smtClean="0"/>
          </a:p>
          <a:p>
            <a:pPr marL="182880" lvl="0" indent="-43179" algn="l" rtl="0">
              <a:lnSpc>
                <a:spcPct val="90000"/>
              </a:lnSpc>
              <a:spcBef>
                <a:spcPts val="0"/>
              </a:spcBef>
              <a:spcAft>
                <a:spcPts val="0"/>
              </a:spcAft>
              <a:buSzPts val="2200"/>
              <a:buNone/>
            </a:pPr>
            <a:endParaRPr lang="es-MX" dirty="0" smtClean="0"/>
          </a:p>
          <a:p>
            <a:pPr marL="182880" lvl="0" indent="-43179" algn="l" rtl="0">
              <a:lnSpc>
                <a:spcPct val="90000"/>
              </a:lnSpc>
              <a:spcBef>
                <a:spcPts val="0"/>
              </a:spcBef>
              <a:spcAft>
                <a:spcPts val="0"/>
              </a:spcAft>
              <a:buSzPts val="2200"/>
              <a:buNone/>
            </a:pPr>
            <a:endParaRPr lang="es-MX" dirty="0" smtClean="0"/>
          </a:p>
          <a:p>
            <a:pPr marL="182880" lvl="0" indent="-43179" algn="l" rtl="0">
              <a:lnSpc>
                <a:spcPct val="90000"/>
              </a:lnSpc>
              <a:spcBef>
                <a:spcPts val="0"/>
              </a:spcBef>
              <a:spcAft>
                <a:spcPts val="0"/>
              </a:spcAft>
              <a:buSzPts val="2200"/>
              <a:buNone/>
            </a:pPr>
            <a:endParaRPr lang="es-MX" dirty="0" smtClean="0"/>
          </a:p>
        </p:txBody>
      </p:sp>
      <p:grpSp>
        <p:nvGrpSpPr>
          <p:cNvPr id="4" name="Grupo 3"/>
          <p:cNvGrpSpPr/>
          <p:nvPr/>
        </p:nvGrpSpPr>
        <p:grpSpPr>
          <a:xfrm>
            <a:off x="175086" y="6073422"/>
            <a:ext cx="1597270" cy="594910"/>
            <a:chOff x="175086" y="6073422"/>
            <a:chExt cx="1597270" cy="594910"/>
          </a:xfrm>
        </p:grpSpPr>
        <p:sp>
          <p:nvSpPr>
            <p:cNvPr id="5" name="Flecha abajo 4">
              <a:hlinkClick r:id="rId19" action="ppaction://hlinksldjump"/>
            </p:cNvPr>
            <p:cNvSpPr/>
            <p:nvPr/>
          </p:nvSpPr>
          <p:spPr>
            <a:xfrm rot="5400000">
              <a:off x="619822" y="5628686"/>
              <a:ext cx="594910" cy="1484381"/>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bg1"/>
                </a:solidFill>
              </a:endParaRPr>
            </a:p>
          </p:txBody>
        </p:sp>
        <p:sp>
          <p:nvSpPr>
            <p:cNvPr id="6" name="CuadroTexto 5"/>
            <p:cNvSpPr txBox="1"/>
            <p:nvPr/>
          </p:nvSpPr>
          <p:spPr>
            <a:xfrm>
              <a:off x="492672" y="6229765"/>
              <a:ext cx="1279684" cy="316088"/>
            </a:xfrm>
            <a:prstGeom prst="rect">
              <a:avLst/>
            </a:prstGeom>
            <a:noFill/>
          </p:spPr>
          <p:txBody>
            <a:bodyPr wrap="square" rtlCol="0">
              <a:spAutoFit/>
            </a:bodyPr>
            <a:lstStyle/>
            <a:p>
              <a:r>
                <a:rPr lang="es-MX" dirty="0" smtClean="0">
                  <a:hlinkClick r:id="rId20" action="ppaction://hlinksldjump"/>
                </a:rPr>
                <a:t>REGRESAR</a:t>
              </a:r>
              <a:endParaRPr lang="es-MX" dirty="0"/>
            </a:p>
          </p:txBody>
        </p:sp>
      </p:grpSp>
      <p:grpSp>
        <p:nvGrpSpPr>
          <p:cNvPr id="7" name="Grupo 6"/>
          <p:cNvGrpSpPr/>
          <p:nvPr/>
        </p:nvGrpSpPr>
        <p:grpSpPr>
          <a:xfrm>
            <a:off x="10470616" y="6073421"/>
            <a:ext cx="1454652" cy="594910"/>
            <a:chOff x="10442226" y="5932311"/>
            <a:chExt cx="1374554" cy="594910"/>
          </a:xfrm>
        </p:grpSpPr>
        <p:sp>
          <p:nvSpPr>
            <p:cNvPr id="8" name="Flecha abajo 7">
              <a:hlinkClick r:id="rId19" action="ppaction://hlinksldjump"/>
            </p:cNvPr>
            <p:cNvSpPr/>
            <p:nvPr/>
          </p:nvSpPr>
          <p:spPr>
            <a:xfrm rot="16200000">
              <a:off x="10832048" y="5542489"/>
              <a:ext cx="594910" cy="1374554"/>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CuadroTexto 8"/>
            <p:cNvSpPr txBox="1"/>
            <p:nvPr/>
          </p:nvSpPr>
          <p:spPr>
            <a:xfrm>
              <a:off x="10442226" y="6080032"/>
              <a:ext cx="1174043" cy="307777"/>
            </a:xfrm>
            <a:prstGeom prst="rect">
              <a:avLst/>
            </a:prstGeom>
            <a:noFill/>
          </p:spPr>
          <p:txBody>
            <a:bodyPr wrap="square" rtlCol="0">
              <a:spAutoFit/>
            </a:bodyPr>
            <a:lstStyle/>
            <a:p>
              <a:r>
                <a:rPr lang="es-MX" dirty="0" smtClean="0">
                  <a:solidFill>
                    <a:schemeClr val="bg1"/>
                  </a:solidFill>
                  <a:hlinkClick r:id="rId21" action="ppaction://hlinksldjump"/>
                </a:rPr>
                <a:t>SIGUIENTE</a:t>
              </a:r>
              <a:endParaRPr lang="es-MX" dirty="0">
                <a:solidFill>
                  <a:schemeClr val="bg1"/>
                </a:solidFill>
              </a:endParaRPr>
            </a:p>
          </p:txBody>
        </p:sp>
      </p:gr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6A1EA26F-31DA-454D-95DD-4AD961B1CB1E}"/>
              </a:ext>
            </a:extLst>
          </p:cNvPr>
          <p:cNvSpPr>
            <a:spLocks noGrp="1"/>
          </p:cNvSpPr>
          <p:nvPr>
            <p:ph type="title"/>
          </p:nvPr>
        </p:nvSpPr>
        <p:spPr>
          <a:xfrm>
            <a:off x="4473045" y="0"/>
            <a:ext cx="3858156" cy="1400530"/>
          </a:xfrm>
        </p:spPr>
        <p:txBody>
          <a:bodyPr/>
          <a:lstStyle/>
          <a:p>
            <a:pPr algn="ctr"/>
            <a:r>
              <a:rPr lang="es-MX" sz="6000" dirty="0"/>
              <a:t>NetBeans</a:t>
            </a:r>
          </a:p>
        </p:txBody>
      </p:sp>
      <p:sp>
        <p:nvSpPr>
          <p:cNvPr id="3" name="Marcador de texto 2">
            <a:extLst>
              <a:ext uri="{FF2B5EF4-FFF2-40B4-BE49-F238E27FC236}">
                <a16:creationId xmlns:a16="http://schemas.microsoft.com/office/drawing/2014/main" xmlns="" id="{49605822-3250-4BC3-8E74-9DBFEED82B79}"/>
              </a:ext>
            </a:extLst>
          </p:cNvPr>
          <p:cNvSpPr>
            <a:spLocks noGrp="1"/>
          </p:cNvSpPr>
          <p:nvPr>
            <p:ph sz="half" idx="1"/>
          </p:nvPr>
        </p:nvSpPr>
        <p:spPr>
          <a:xfrm>
            <a:off x="731209" y="1400530"/>
            <a:ext cx="10523813" cy="1724942"/>
          </a:xfrm>
        </p:spPr>
        <p:txBody>
          <a:bodyPr/>
          <a:lstStyle/>
          <a:p>
            <a:pPr marL="88900" indent="0" algn="just">
              <a:buNone/>
            </a:pPr>
            <a:r>
              <a:rPr lang="es-MX" sz="2400" dirty="0"/>
              <a:t>E</a:t>
            </a:r>
            <a:r>
              <a:rPr lang="es-MX" sz="2400" dirty="0" smtClean="0"/>
              <a:t>s </a:t>
            </a:r>
            <a:r>
              <a:rPr lang="es-MX" sz="2400" dirty="0"/>
              <a:t>un entorno de programación con un entorno multilenguaje y multiplataforma en el cual podemos desarrollar software de calidad. Con él podemos crear aplicaciones web y de escritorio, además de contar con </a:t>
            </a:r>
            <a:r>
              <a:rPr lang="es-MX" sz="2400" dirty="0" err="1"/>
              <a:t>plugins</a:t>
            </a:r>
            <a:r>
              <a:rPr lang="es-MX" sz="2400" dirty="0"/>
              <a:t> para trabajar en Android.</a:t>
            </a:r>
          </a:p>
          <a:p>
            <a:pPr marL="88900" indent="0">
              <a:buNone/>
            </a:pPr>
            <a:endParaRPr lang="es-MX" dirty="0"/>
          </a:p>
        </p:txBody>
      </p:sp>
      <p:pic>
        <p:nvPicPr>
          <p:cNvPr id="4" name="Imagen 3" descr="https://www.redeszone.net/app/uploads/2017/03/netbeans-655x387.png"/>
          <p:cNvPicPr/>
          <p:nvPr/>
        </p:nvPicPr>
        <p:blipFill>
          <a:blip r:embed="rId2" cstate="print">
            <a:extLst>
              <a:ext uri="{28A0092B-C50C-407E-A947-70E740481C1C}">
                <a14:useLocalDpi xmlns:a14="http://schemas.microsoft.com/office/drawing/2010/main"/>
              </a:ext>
            </a:extLst>
          </a:blip>
          <a:srcRect/>
          <a:stretch>
            <a:fillRect/>
          </a:stretch>
        </p:blipFill>
        <p:spPr bwMode="auto">
          <a:xfrm>
            <a:off x="3320788" y="3125472"/>
            <a:ext cx="5344653" cy="3323661"/>
          </a:xfrm>
          <a:prstGeom prst="rect">
            <a:avLst/>
          </a:prstGeom>
          <a:noFill/>
          <a:ln>
            <a:noFill/>
          </a:ln>
        </p:spPr>
      </p:pic>
      <p:grpSp>
        <p:nvGrpSpPr>
          <p:cNvPr id="5" name="Grupo 4"/>
          <p:cNvGrpSpPr/>
          <p:nvPr/>
        </p:nvGrpSpPr>
        <p:grpSpPr>
          <a:xfrm>
            <a:off x="175086" y="6073422"/>
            <a:ext cx="1597270" cy="594910"/>
            <a:chOff x="175086" y="6073422"/>
            <a:chExt cx="1597270" cy="594910"/>
          </a:xfrm>
        </p:grpSpPr>
        <p:sp>
          <p:nvSpPr>
            <p:cNvPr id="6" name="Flecha abajo 5">
              <a:hlinkClick r:id="rId3" action="ppaction://hlinksldjump"/>
            </p:cNvPr>
            <p:cNvSpPr/>
            <p:nvPr/>
          </p:nvSpPr>
          <p:spPr>
            <a:xfrm rot="5400000">
              <a:off x="619822" y="5628686"/>
              <a:ext cx="594910" cy="1484381"/>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bg1"/>
                </a:solidFill>
              </a:endParaRPr>
            </a:p>
          </p:txBody>
        </p:sp>
        <p:sp>
          <p:nvSpPr>
            <p:cNvPr id="7" name="CuadroTexto 6"/>
            <p:cNvSpPr txBox="1"/>
            <p:nvPr/>
          </p:nvSpPr>
          <p:spPr>
            <a:xfrm>
              <a:off x="492672" y="6229765"/>
              <a:ext cx="1279684" cy="316088"/>
            </a:xfrm>
            <a:prstGeom prst="rect">
              <a:avLst/>
            </a:prstGeom>
            <a:noFill/>
          </p:spPr>
          <p:txBody>
            <a:bodyPr wrap="square" rtlCol="0">
              <a:spAutoFit/>
            </a:bodyPr>
            <a:lstStyle/>
            <a:p>
              <a:r>
                <a:rPr lang="es-MX" dirty="0" smtClean="0">
                  <a:hlinkClick r:id="rId4" action="ppaction://hlinksldjump"/>
                </a:rPr>
                <a:t>REGRESAR</a:t>
              </a:r>
              <a:endParaRPr lang="es-MX" dirty="0"/>
            </a:p>
          </p:txBody>
        </p:sp>
      </p:grpSp>
      <p:grpSp>
        <p:nvGrpSpPr>
          <p:cNvPr id="8" name="Grupo 7"/>
          <p:cNvGrpSpPr/>
          <p:nvPr/>
        </p:nvGrpSpPr>
        <p:grpSpPr>
          <a:xfrm>
            <a:off x="10436749" y="6090354"/>
            <a:ext cx="1454652" cy="594910"/>
            <a:chOff x="10442226" y="5932311"/>
            <a:chExt cx="1374554" cy="594910"/>
          </a:xfrm>
        </p:grpSpPr>
        <p:sp>
          <p:nvSpPr>
            <p:cNvPr id="9" name="Flecha abajo 8">
              <a:hlinkClick r:id="rId3" action="ppaction://hlinksldjump"/>
            </p:cNvPr>
            <p:cNvSpPr/>
            <p:nvPr/>
          </p:nvSpPr>
          <p:spPr>
            <a:xfrm rot="16200000">
              <a:off x="10832048" y="5542489"/>
              <a:ext cx="594910" cy="1374554"/>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CuadroTexto 9"/>
            <p:cNvSpPr txBox="1"/>
            <p:nvPr/>
          </p:nvSpPr>
          <p:spPr>
            <a:xfrm>
              <a:off x="10442226" y="6080032"/>
              <a:ext cx="1174043" cy="307777"/>
            </a:xfrm>
            <a:prstGeom prst="rect">
              <a:avLst/>
            </a:prstGeom>
            <a:noFill/>
          </p:spPr>
          <p:txBody>
            <a:bodyPr wrap="square" rtlCol="0">
              <a:spAutoFit/>
            </a:bodyPr>
            <a:lstStyle/>
            <a:p>
              <a:r>
                <a:rPr lang="es-MX" dirty="0" smtClean="0">
                  <a:hlinkClick r:id="rId5" action="ppaction://hlinksldjump"/>
                </a:rPr>
                <a:t>SIGUIENTE</a:t>
              </a:r>
              <a:endParaRPr lang="es-MX" dirty="0"/>
            </a:p>
          </p:txBody>
        </p:sp>
      </p:grpSp>
      <p:sp>
        <p:nvSpPr>
          <p:cNvPr id="11" name="CuadroTexto 10"/>
          <p:cNvSpPr txBox="1"/>
          <p:nvPr/>
        </p:nvSpPr>
        <p:spPr>
          <a:xfrm>
            <a:off x="9518429" y="6238075"/>
            <a:ext cx="846666" cy="307777"/>
          </a:xfrm>
          <a:prstGeom prst="rect">
            <a:avLst/>
          </a:prstGeom>
          <a:noFill/>
        </p:spPr>
        <p:txBody>
          <a:bodyPr wrap="square" rtlCol="0">
            <a:spAutoFit/>
          </a:bodyPr>
          <a:lstStyle/>
          <a:p>
            <a:r>
              <a:rPr lang="es-MX" dirty="0" smtClean="0">
                <a:hlinkClick r:id="rId6" action="ppaction://hlinksldjump"/>
              </a:rPr>
              <a:t>ÍNDICE</a:t>
            </a:r>
            <a:endParaRPr lang="es-MX" dirty="0"/>
          </a:p>
        </p:txBody>
      </p:sp>
    </p:spTree>
    <p:extLst>
      <p:ext uri="{BB962C8B-B14F-4D97-AF65-F5344CB8AC3E}">
        <p14:creationId xmlns:p14="http://schemas.microsoft.com/office/powerpoint/2010/main" val="25296270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AB4F124-B260-43C6-BCB1-33DC2C6B1A26}"/>
              </a:ext>
            </a:extLst>
          </p:cNvPr>
          <p:cNvSpPr>
            <a:spLocks noGrp="1"/>
          </p:cNvSpPr>
          <p:nvPr>
            <p:ph type="title"/>
          </p:nvPr>
        </p:nvSpPr>
        <p:spPr>
          <a:xfrm>
            <a:off x="3299001" y="0"/>
            <a:ext cx="5720822" cy="904208"/>
          </a:xfrm>
        </p:spPr>
        <p:txBody>
          <a:bodyPr/>
          <a:lstStyle/>
          <a:p>
            <a:pPr algn="ctr"/>
            <a:r>
              <a:rPr lang="es-MX" sz="6000" dirty="0"/>
              <a:t>VISUAL STUDIO</a:t>
            </a:r>
          </a:p>
        </p:txBody>
      </p:sp>
      <p:sp>
        <p:nvSpPr>
          <p:cNvPr id="3" name="Marcador de texto 2">
            <a:extLst>
              <a:ext uri="{FF2B5EF4-FFF2-40B4-BE49-F238E27FC236}">
                <a16:creationId xmlns:a16="http://schemas.microsoft.com/office/drawing/2014/main" xmlns="" id="{1C26DA9D-7477-40CD-81D5-784C31D1D406}"/>
              </a:ext>
            </a:extLst>
          </p:cNvPr>
          <p:cNvSpPr>
            <a:spLocks noGrp="1"/>
          </p:cNvSpPr>
          <p:nvPr>
            <p:ph sz="half" idx="1"/>
          </p:nvPr>
        </p:nvSpPr>
        <p:spPr>
          <a:xfrm>
            <a:off x="1013433" y="1548836"/>
            <a:ext cx="10530306" cy="2718363"/>
          </a:xfrm>
        </p:spPr>
        <p:txBody>
          <a:bodyPr>
            <a:noAutofit/>
          </a:bodyPr>
          <a:lstStyle/>
          <a:p>
            <a:pPr marL="88900" indent="0" algn="just">
              <a:buNone/>
            </a:pPr>
            <a:r>
              <a:rPr lang="es-MX" sz="2400" dirty="0" smtClean="0"/>
              <a:t>Es </a:t>
            </a:r>
            <a:r>
              <a:rPr lang="es-MX" sz="2400" dirty="0"/>
              <a:t>un entorno de desarrollo integrado (IDE, por sus siglas en inglés) para Windows, Linux y </a:t>
            </a:r>
            <a:r>
              <a:rPr lang="es-MX" sz="2400" dirty="0" err="1"/>
              <a:t>macOS</a:t>
            </a:r>
            <a:r>
              <a:rPr lang="es-MX" sz="2400" dirty="0"/>
              <a:t>. Es compatible con múltiples lenguajes de programación, tales como C++, C#, Visual Basic .NET, F#, Java, </a:t>
            </a:r>
            <a:r>
              <a:rPr lang="es-MX" sz="2400" dirty="0" err="1"/>
              <a:t>Python</a:t>
            </a:r>
            <a:r>
              <a:rPr lang="es-MX" sz="2400" dirty="0"/>
              <a:t>, Ruby y PHP, al igual que entornos de desarrollo web, permite a los desarrolladores crear sitios y aplicaciones web, así como servicios web en cualquier entorno compatible con la plataforma .NET</a:t>
            </a:r>
          </a:p>
        </p:txBody>
      </p:sp>
      <p:grpSp>
        <p:nvGrpSpPr>
          <p:cNvPr id="5" name="Grupo 4"/>
          <p:cNvGrpSpPr/>
          <p:nvPr/>
        </p:nvGrpSpPr>
        <p:grpSpPr>
          <a:xfrm>
            <a:off x="175086" y="6073422"/>
            <a:ext cx="1597270" cy="594910"/>
            <a:chOff x="175086" y="6073422"/>
            <a:chExt cx="1597270" cy="594910"/>
          </a:xfrm>
        </p:grpSpPr>
        <p:sp>
          <p:nvSpPr>
            <p:cNvPr id="6" name="Flecha abajo 5">
              <a:hlinkClick r:id="rId2" action="ppaction://hlinksldjump"/>
            </p:cNvPr>
            <p:cNvSpPr/>
            <p:nvPr/>
          </p:nvSpPr>
          <p:spPr>
            <a:xfrm rot="5400000">
              <a:off x="619822" y="5628686"/>
              <a:ext cx="594910" cy="1484381"/>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bg1"/>
                </a:solidFill>
              </a:endParaRPr>
            </a:p>
          </p:txBody>
        </p:sp>
        <p:sp>
          <p:nvSpPr>
            <p:cNvPr id="7" name="CuadroTexto 6"/>
            <p:cNvSpPr txBox="1"/>
            <p:nvPr/>
          </p:nvSpPr>
          <p:spPr>
            <a:xfrm>
              <a:off x="492672" y="6229765"/>
              <a:ext cx="1279684" cy="316088"/>
            </a:xfrm>
            <a:prstGeom prst="rect">
              <a:avLst/>
            </a:prstGeom>
            <a:noFill/>
          </p:spPr>
          <p:txBody>
            <a:bodyPr wrap="square" rtlCol="0">
              <a:spAutoFit/>
            </a:bodyPr>
            <a:lstStyle/>
            <a:p>
              <a:r>
                <a:rPr lang="es-MX" dirty="0" smtClean="0">
                  <a:hlinkClick r:id="rId3" action="ppaction://hlinksldjump"/>
                </a:rPr>
                <a:t>REGRESAR</a:t>
              </a:r>
              <a:endParaRPr lang="es-MX" dirty="0"/>
            </a:p>
          </p:txBody>
        </p:sp>
      </p:grpSp>
      <p:grpSp>
        <p:nvGrpSpPr>
          <p:cNvPr id="8" name="Grupo 7"/>
          <p:cNvGrpSpPr/>
          <p:nvPr/>
        </p:nvGrpSpPr>
        <p:grpSpPr>
          <a:xfrm>
            <a:off x="10504482" y="6090354"/>
            <a:ext cx="1454652" cy="594910"/>
            <a:chOff x="10442226" y="5932311"/>
            <a:chExt cx="1374554" cy="594910"/>
          </a:xfrm>
        </p:grpSpPr>
        <p:sp>
          <p:nvSpPr>
            <p:cNvPr id="9" name="Flecha abajo 8">
              <a:hlinkClick r:id="rId2" action="ppaction://hlinksldjump"/>
            </p:cNvPr>
            <p:cNvSpPr/>
            <p:nvPr/>
          </p:nvSpPr>
          <p:spPr>
            <a:xfrm rot="16200000">
              <a:off x="10832048" y="5542489"/>
              <a:ext cx="594910" cy="1374554"/>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CuadroTexto 9"/>
            <p:cNvSpPr txBox="1"/>
            <p:nvPr/>
          </p:nvSpPr>
          <p:spPr>
            <a:xfrm>
              <a:off x="10442226" y="6080032"/>
              <a:ext cx="1174043" cy="307777"/>
            </a:xfrm>
            <a:prstGeom prst="rect">
              <a:avLst/>
            </a:prstGeom>
            <a:noFill/>
          </p:spPr>
          <p:txBody>
            <a:bodyPr wrap="square" rtlCol="0">
              <a:spAutoFit/>
            </a:bodyPr>
            <a:lstStyle/>
            <a:p>
              <a:r>
                <a:rPr lang="es-MX" dirty="0" smtClean="0">
                  <a:hlinkClick r:id="rId4" action="ppaction://hlinksldjump"/>
                </a:rPr>
                <a:t>SIGUIENTE</a:t>
              </a:r>
              <a:endParaRPr lang="es-MX" dirty="0"/>
            </a:p>
          </p:txBody>
        </p:sp>
      </p:grpSp>
      <p:pic>
        <p:nvPicPr>
          <p:cNvPr id="13" name="Imagen 12"/>
          <p:cNvPicPr>
            <a:picLocks noChangeAspect="1"/>
          </p:cNvPicPr>
          <p:nvPr/>
        </p:nvPicPr>
        <p:blipFill>
          <a:blip r:embed="rId5"/>
          <a:stretch>
            <a:fillRect/>
          </a:stretch>
        </p:blipFill>
        <p:spPr>
          <a:xfrm>
            <a:off x="2885546" y="4267199"/>
            <a:ext cx="5743575" cy="1419225"/>
          </a:xfrm>
          <a:prstGeom prst="rect">
            <a:avLst/>
          </a:prstGeom>
        </p:spPr>
      </p:pic>
      <p:sp>
        <p:nvSpPr>
          <p:cNvPr id="14" name="CuadroTexto 13"/>
          <p:cNvSpPr txBox="1"/>
          <p:nvPr/>
        </p:nvSpPr>
        <p:spPr>
          <a:xfrm>
            <a:off x="9518429" y="6238075"/>
            <a:ext cx="846666" cy="307777"/>
          </a:xfrm>
          <a:prstGeom prst="rect">
            <a:avLst/>
          </a:prstGeom>
          <a:noFill/>
        </p:spPr>
        <p:txBody>
          <a:bodyPr wrap="square" rtlCol="0">
            <a:spAutoFit/>
          </a:bodyPr>
          <a:lstStyle/>
          <a:p>
            <a:r>
              <a:rPr lang="es-MX" dirty="0" smtClean="0">
                <a:hlinkClick r:id="rId6" action="ppaction://hlinksldjump"/>
              </a:rPr>
              <a:t>ÍNDICE</a:t>
            </a:r>
            <a:endParaRPr lang="es-MX" dirty="0"/>
          </a:p>
        </p:txBody>
      </p:sp>
    </p:spTree>
    <p:extLst>
      <p:ext uri="{BB962C8B-B14F-4D97-AF65-F5344CB8AC3E}">
        <p14:creationId xmlns:p14="http://schemas.microsoft.com/office/powerpoint/2010/main" val="36042555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589E515-B4BB-446D-AC52-F33909065D0C}"/>
              </a:ext>
            </a:extLst>
          </p:cNvPr>
          <p:cNvSpPr>
            <a:spLocks noGrp="1"/>
          </p:cNvSpPr>
          <p:nvPr>
            <p:ph type="title"/>
          </p:nvPr>
        </p:nvSpPr>
        <p:spPr>
          <a:xfrm>
            <a:off x="4156956" y="0"/>
            <a:ext cx="3327578" cy="980971"/>
          </a:xfrm>
        </p:spPr>
        <p:txBody>
          <a:bodyPr/>
          <a:lstStyle/>
          <a:p>
            <a:pPr algn="ctr"/>
            <a:r>
              <a:rPr lang="es-MX" sz="6000" dirty="0" err="1"/>
              <a:t>JetBrain</a:t>
            </a:r>
            <a:endParaRPr lang="es-MX" sz="6000" dirty="0"/>
          </a:p>
        </p:txBody>
      </p:sp>
      <p:sp>
        <p:nvSpPr>
          <p:cNvPr id="3" name="Marcador de texto 2">
            <a:extLst>
              <a:ext uri="{FF2B5EF4-FFF2-40B4-BE49-F238E27FC236}">
                <a16:creationId xmlns:a16="http://schemas.microsoft.com/office/drawing/2014/main" xmlns="" id="{E2097625-C20F-40C1-8586-1660DCEC0809}"/>
              </a:ext>
            </a:extLst>
          </p:cNvPr>
          <p:cNvSpPr>
            <a:spLocks noGrp="1"/>
          </p:cNvSpPr>
          <p:nvPr>
            <p:ph sz="half" idx="1"/>
          </p:nvPr>
        </p:nvSpPr>
        <p:spPr>
          <a:xfrm>
            <a:off x="731210" y="1582703"/>
            <a:ext cx="10591545" cy="1397564"/>
          </a:xfrm>
        </p:spPr>
        <p:txBody>
          <a:bodyPr>
            <a:normAutofit/>
          </a:bodyPr>
          <a:lstStyle/>
          <a:p>
            <a:pPr marL="88900" indent="0" algn="just">
              <a:buNone/>
            </a:pPr>
            <a:r>
              <a:rPr lang="es-MX" sz="2400" dirty="0"/>
              <a:t>Crea entornos de programación, es libre y crean entornos para multitud de lenguajes como son Java, Ruby, Python, PHP, SQL, </a:t>
            </a:r>
            <a:r>
              <a:rPr lang="es-MX" sz="2400" dirty="0" err="1"/>
              <a:t>Objective</a:t>
            </a:r>
            <a:r>
              <a:rPr lang="es-MX" sz="2400" dirty="0"/>
              <a:t>-C, C++ y JavaScript. </a:t>
            </a:r>
          </a:p>
        </p:txBody>
      </p:sp>
      <p:pic>
        <p:nvPicPr>
          <p:cNvPr id="4" name="Imagen 3" descr="https://www.redeszone.net/app/uploads/2017/03/JetBrains-655x262.png"/>
          <p:cNvPicPr/>
          <p:nvPr/>
        </p:nvPicPr>
        <p:blipFill>
          <a:blip r:embed="rId2">
            <a:extLst>
              <a:ext uri="{28A0092B-C50C-407E-A947-70E740481C1C}">
                <a14:useLocalDpi xmlns:a14="http://schemas.microsoft.com/office/drawing/2010/main"/>
              </a:ext>
            </a:extLst>
          </a:blip>
          <a:srcRect/>
          <a:stretch>
            <a:fillRect/>
          </a:stretch>
        </p:blipFill>
        <p:spPr bwMode="auto">
          <a:xfrm>
            <a:off x="2141223" y="2980267"/>
            <a:ext cx="7771518" cy="3171298"/>
          </a:xfrm>
          <a:prstGeom prst="rect">
            <a:avLst/>
          </a:prstGeom>
          <a:noFill/>
          <a:ln>
            <a:noFill/>
          </a:ln>
        </p:spPr>
      </p:pic>
      <p:grpSp>
        <p:nvGrpSpPr>
          <p:cNvPr id="5" name="Grupo 4"/>
          <p:cNvGrpSpPr/>
          <p:nvPr/>
        </p:nvGrpSpPr>
        <p:grpSpPr>
          <a:xfrm>
            <a:off x="175086" y="6073422"/>
            <a:ext cx="1597270" cy="594910"/>
            <a:chOff x="175086" y="6073422"/>
            <a:chExt cx="1597270" cy="594910"/>
          </a:xfrm>
        </p:grpSpPr>
        <p:sp>
          <p:nvSpPr>
            <p:cNvPr id="6" name="Flecha abajo 5">
              <a:hlinkClick r:id="rId3" action="ppaction://hlinksldjump"/>
            </p:cNvPr>
            <p:cNvSpPr/>
            <p:nvPr/>
          </p:nvSpPr>
          <p:spPr>
            <a:xfrm rot="5400000">
              <a:off x="619822" y="5628686"/>
              <a:ext cx="594910" cy="1484381"/>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bg1"/>
                </a:solidFill>
              </a:endParaRPr>
            </a:p>
          </p:txBody>
        </p:sp>
        <p:sp>
          <p:nvSpPr>
            <p:cNvPr id="7" name="CuadroTexto 6"/>
            <p:cNvSpPr txBox="1"/>
            <p:nvPr/>
          </p:nvSpPr>
          <p:spPr>
            <a:xfrm>
              <a:off x="492672" y="6229765"/>
              <a:ext cx="1279684" cy="316088"/>
            </a:xfrm>
            <a:prstGeom prst="rect">
              <a:avLst/>
            </a:prstGeom>
            <a:noFill/>
          </p:spPr>
          <p:txBody>
            <a:bodyPr wrap="square" rtlCol="0">
              <a:spAutoFit/>
            </a:bodyPr>
            <a:lstStyle/>
            <a:p>
              <a:r>
                <a:rPr lang="es-MX" dirty="0" smtClean="0">
                  <a:hlinkClick r:id="rId4" action="ppaction://hlinksldjump"/>
                </a:rPr>
                <a:t>REGRESAR</a:t>
              </a:r>
              <a:endParaRPr lang="es-MX" dirty="0"/>
            </a:p>
          </p:txBody>
        </p:sp>
      </p:grpSp>
      <p:grpSp>
        <p:nvGrpSpPr>
          <p:cNvPr id="8" name="Grupo 7"/>
          <p:cNvGrpSpPr/>
          <p:nvPr/>
        </p:nvGrpSpPr>
        <p:grpSpPr>
          <a:xfrm>
            <a:off x="10595428" y="6090354"/>
            <a:ext cx="1454652" cy="594910"/>
            <a:chOff x="10442226" y="5932311"/>
            <a:chExt cx="1374554" cy="594910"/>
          </a:xfrm>
        </p:grpSpPr>
        <p:sp>
          <p:nvSpPr>
            <p:cNvPr id="9" name="Flecha abajo 8">
              <a:hlinkClick r:id="rId3" action="ppaction://hlinksldjump"/>
            </p:cNvPr>
            <p:cNvSpPr/>
            <p:nvPr/>
          </p:nvSpPr>
          <p:spPr>
            <a:xfrm rot="16200000">
              <a:off x="10832048" y="5542489"/>
              <a:ext cx="594910" cy="1374554"/>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CuadroTexto 9"/>
            <p:cNvSpPr txBox="1"/>
            <p:nvPr/>
          </p:nvSpPr>
          <p:spPr>
            <a:xfrm>
              <a:off x="10442226" y="6080032"/>
              <a:ext cx="1174043" cy="307777"/>
            </a:xfrm>
            <a:prstGeom prst="rect">
              <a:avLst/>
            </a:prstGeom>
            <a:noFill/>
          </p:spPr>
          <p:txBody>
            <a:bodyPr wrap="square" rtlCol="0">
              <a:spAutoFit/>
            </a:bodyPr>
            <a:lstStyle/>
            <a:p>
              <a:r>
                <a:rPr lang="es-MX" dirty="0" smtClean="0">
                  <a:hlinkClick r:id="rId5" action="ppaction://hlinksldjump"/>
                </a:rPr>
                <a:t>SIGUIENTE</a:t>
              </a:r>
              <a:endParaRPr lang="es-MX" dirty="0"/>
            </a:p>
          </p:txBody>
        </p:sp>
      </p:grpSp>
      <p:sp>
        <p:nvSpPr>
          <p:cNvPr id="11" name="CuadroTexto 10"/>
          <p:cNvSpPr txBox="1"/>
          <p:nvPr/>
        </p:nvSpPr>
        <p:spPr>
          <a:xfrm>
            <a:off x="9518429" y="6238075"/>
            <a:ext cx="846666" cy="307777"/>
          </a:xfrm>
          <a:prstGeom prst="rect">
            <a:avLst/>
          </a:prstGeom>
          <a:noFill/>
        </p:spPr>
        <p:txBody>
          <a:bodyPr wrap="square" rtlCol="0">
            <a:spAutoFit/>
          </a:bodyPr>
          <a:lstStyle/>
          <a:p>
            <a:r>
              <a:rPr lang="es-MX" dirty="0" smtClean="0">
                <a:hlinkClick r:id="rId6" action="ppaction://hlinksldjump"/>
              </a:rPr>
              <a:t>ÍNDICE</a:t>
            </a:r>
            <a:endParaRPr lang="es-MX" dirty="0"/>
          </a:p>
        </p:txBody>
      </p:sp>
    </p:spTree>
    <p:extLst>
      <p:ext uri="{BB962C8B-B14F-4D97-AF65-F5344CB8AC3E}">
        <p14:creationId xmlns:p14="http://schemas.microsoft.com/office/powerpoint/2010/main" val="390077622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FF44455C-B16B-4442-B29E-1407932814BA}"/>
              </a:ext>
            </a:extLst>
          </p:cNvPr>
          <p:cNvSpPr>
            <a:spLocks noGrp="1"/>
          </p:cNvSpPr>
          <p:nvPr>
            <p:ph type="title"/>
          </p:nvPr>
        </p:nvSpPr>
        <p:spPr>
          <a:xfrm>
            <a:off x="3952433" y="0"/>
            <a:ext cx="4038778" cy="1400530"/>
          </a:xfrm>
        </p:spPr>
        <p:txBody>
          <a:bodyPr/>
          <a:lstStyle/>
          <a:p>
            <a:pPr algn="ctr"/>
            <a:r>
              <a:rPr lang="es-MX" sz="6000" dirty="0"/>
              <a:t>Dev C++</a:t>
            </a:r>
            <a:r>
              <a:rPr lang="es-MX" dirty="0"/>
              <a:t/>
            </a:r>
            <a:br>
              <a:rPr lang="es-MX" dirty="0"/>
            </a:br>
            <a:endParaRPr lang="es-MX" dirty="0"/>
          </a:p>
        </p:txBody>
      </p:sp>
      <p:sp>
        <p:nvSpPr>
          <p:cNvPr id="3" name="Marcador de texto 2">
            <a:extLst>
              <a:ext uri="{FF2B5EF4-FFF2-40B4-BE49-F238E27FC236}">
                <a16:creationId xmlns:a16="http://schemas.microsoft.com/office/drawing/2014/main" xmlns="" id="{721F5D22-F1F9-4F09-B8C8-15D5B421CB63}"/>
              </a:ext>
            </a:extLst>
          </p:cNvPr>
          <p:cNvSpPr>
            <a:spLocks noGrp="1"/>
          </p:cNvSpPr>
          <p:nvPr>
            <p:ph sz="half" idx="1"/>
          </p:nvPr>
        </p:nvSpPr>
        <p:spPr>
          <a:xfrm>
            <a:off x="1081165" y="1853248"/>
            <a:ext cx="4890657" cy="4206300"/>
          </a:xfrm>
        </p:spPr>
        <p:txBody>
          <a:bodyPr/>
          <a:lstStyle/>
          <a:p>
            <a:pPr marL="88900" indent="0" algn="just">
              <a:buNone/>
            </a:pPr>
            <a:r>
              <a:rPr lang="es-MX" sz="2400" dirty="0"/>
              <a:t>Consiste en un editor de múltiples ventanas integrado con un compilador que nos permitirá una compilación, un enlace y una ejecución de aplicaciones rápida y de fácil </a:t>
            </a:r>
            <a:r>
              <a:rPr lang="es-MX" sz="2400" dirty="0" smtClean="0"/>
              <a:t>uso, </a:t>
            </a:r>
            <a:r>
              <a:rPr lang="es-MX" sz="2400" dirty="0"/>
              <a:t>fue creado para extender el lenguaje de programación c y </a:t>
            </a:r>
            <a:r>
              <a:rPr lang="es-MX" sz="2400" dirty="0" smtClean="0"/>
              <a:t>así </a:t>
            </a:r>
            <a:r>
              <a:rPr lang="es-MX" sz="2400" dirty="0"/>
              <a:t>dar la posibilidad de usar manipulación de objetos.</a:t>
            </a:r>
          </a:p>
          <a:p>
            <a:pPr marL="88900" indent="0">
              <a:buNone/>
            </a:pPr>
            <a:endParaRPr lang="es-MX" dirty="0"/>
          </a:p>
          <a:p>
            <a:pPr marL="88900" indent="0">
              <a:buNone/>
            </a:pPr>
            <a:endParaRPr lang="es-MX" dirty="0"/>
          </a:p>
        </p:txBody>
      </p:sp>
      <p:pic>
        <p:nvPicPr>
          <p:cNvPr id="4" name="Imagen 3" descr="Resultado de imagen para dev c++ definicion">
            <a:hlinkClick r:id="rId2" tgtFrame="&quot;_blank&quot;"/>
          </p:cNvPr>
          <p:cNvPicPr/>
          <p:nvPr/>
        </p:nvPicPr>
        <p:blipFill>
          <a:blip r:embed="rId3" cstate="email">
            <a:extLst>
              <a:ext uri="{28A0092B-C50C-407E-A947-70E740481C1C}">
                <a14:useLocalDpi xmlns:a14="http://schemas.microsoft.com/office/drawing/2010/main"/>
              </a:ext>
            </a:extLst>
          </a:blip>
          <a:srcRect/>
          <a:stretch>
            <a:fillRect/>
          </a:stretch>
        </p:blipFill>
        <p:spPr bwMode="auto">
          <a:xfrm>
            <a:off x="6746909" y="1853248"/>
            <a:ext cx="4462957" cy="3606861"/>
          </a:xfrm>
          <a:prstGeom prst="rect">
            <a:avLst/>
          </a:prstGeom>
          <a:noFill/>
          <a:ln>
            <a:noFill/>
          </a:ln>
        </p:spPr>
      </p:pic>
      <p:grpSp>
        <p:nvGrpSpPr>
          <p:cNvPr id="5" name="Grupo 4"/>
          <p:cNvGrpSpPr/>
          <p:nvPr/>
        </p:nvGrpSpPr>
        <p:grpSpPr>
          <a:xfrm>
            <a:off x="175086" y="6073422"/>
            <a:ext cx="1597270" cy="594910"/>
            <a:chOff x="175086" y="6073422"/>
            <a:chExt cx="1597270" cy="594910"/>
          </a:xfrm>
        </p:grpSpPr>
        <p:sp>
          <p:nvSpPr>
            <p:cNvPr id="6" name="Flecha abajo 5">
              <a:hlinkClick r:id="rId4" action="ppaction://hlinksldjump"/>
            </p:cNvPr>
            <p:cNvSpPr/>
            <p:nvPr/>
          </p:nvSpPr>
          <p:spPr>
            <a:xfrm rot="5400000">
              <a:off x="619822" y="5628686"/>
              <a:ext cx="594910" cy="1484381"/>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bg1"/>
                </a:solidFill>
              </a:endParaRPr>
            </a:p>
          </p:txBody>
        </p:sp>
        <p:sp>
          <p:nvSpPr>
            <p:cNvPr id="7" name="CuadroTexto 6"/>
            <p:cNvSpPr txBox="1"/>
            <p:nvPr/>
          </p:nvSpPr>
          <p:spPr>
            <a:xfrm>
              <a:off x="492672" y="6229765"/>
              <a:ext cx="1279684" cy="316088"/>
            </a:xfrm>
            <a:prstGeom prst="rect">
              <a:avLst/>
            </a:prstGeom>
            <a:noFill/>
          </p:spPr>
          <p:txBody>
            <a:bodyPr wrap="square" rtlCol="0">
              <a:spAutoFit/>
            </a:bodyPr>
            <a:lstStyle/>
            <a:p>
              <a:r>
                <a:rPr lang="es-MX" dirty="0" smtClean="0">
                  <a:hlinkClick r:id="rId5" action="ppaction://hlinksldjump"/>
                </a:rPr>
                <a:t>REGRESAR</a:t>
              </a:r>
              <a:endParaRPr lang="es-MX" dirty="0"/>
            </a:p>
          </p:txBody>
        </p:sp>
      </p:grpSp>
      <p:grpSp>
        <p:nvGrpSpPr>
          <p:cNvPr id="8" name="Grupo 7"/>
          <p:cNvGrpSpPr/>
          <p:nvPr/>
        </p:nvGrpSpPr>
        <p:grpSpPr>
          <a:xfrm>
            <a:off x="10482540" y="6090354"/>
            <a:ext cx="1454652" cy="594910"/>
            <a:chOff x="10442226" y="5932311"/>
            <a:chExt cx="1374554" cy="594910"/>
          </a:xfrm>
        </p:grpSpPr>
        <p:sp>
          <p:nvSpPr>
            <p:cNvPr id="9" name="Flecha abajo 8">
              <a:hlinkClick r:id="rId4" action="ppaction://hlinksldjump"/>
            </p:cNvPr>
            <p:cNvSpPr/>
            <p:nvPr/>
          </p:nvSpPr>
          <p:spPr>
            <a:xfrm rot="16200000">
              <a:off x="10832048" y="5542489"/>
              <a:ext cx="594910" cy="1374554"/>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CuadroTexto 9"/>
            <p:cNvSpPr txBox="1"/>
            <p:nvPr/>
          </p:nvSpPr>
          <p:spPr>
            <a:xfrm>
              <a:off x="10442226" y="6080032"/>
              <a:ext cx="1174043" cy="307777"/>
            </a:xfrm>
            <a:prstGeom prst="rect">
              <a:avLst/>
            </a:prstGeom>
            <a:noFill/>
          </p:spPr>
          <p:txBody>
            <a:bodyPr wrap="square" rtlCol="0">
              <a:spAutoFit/>
            </a:bodyPr>
            <a:lstStyle/>
            <a:p>
              <a:r>
                <a:rPr lang="es-MX" dirty="0" smtClean="0">
                  <a:hlinkClick r:id="rId6" action="ppaction://hlinksldjump"/>
                </a:rPr>
                <a:t>SIGUIENTE</a:t>
              </a:r>
              <a:endParaRPr lang="es-MX" dirty="0"/>
            </a:p>
          </p:txBody>
        </p:sp>
      </p:grpSp>
      <p:sp>
        <p:nvSpPr>
          <p:cNvPr id="11" name="CuadroTexto 10"/>
          <p:cNvSpPr txBox="1"/>
          <p:nvPr/>
        </p:nvSpPr>
        <p:spPr>
          <a:xfrm>
            <a:off x="9518429" y="6238075"/>
            <a:ext cx="846666" cy="307777"/>
          </a:xfrm>
          <a:prstGeom prst="rect">
            <a:avLst/>
          </a:prstGeom>
          <a:noFill/>
        </p:spPr>
        <p:txBody>
          <a:bodyPr wrap="square" rtlCol="0">
            <a:spAutoFit/>
          </a:bodyPr>
          <a:lstStyle/>
          <a:p>
            <a:r>
              <a:rPr lang="es-MX" dirty="0" smtClean="0">
                <a:hlinkClick r:id="rId7" action="ppaction://hlinksldjump"/>
              </a:rPr>
              <a:t>ÍNDICE</a:t>
            </a:r>
            <a:endParaRPr lang="es-MX" dirty="0"/>
          </a:p>
        </p:txBody>
      </p:sp>
    </p:spTree>
    <p:extLst>
      <p:ext uri="{BB962C8B-B14F-4D97-AF65-F5344CB8AC3E}">
        <p14:creationId xmlns:p14="http://schemas.microsoft.com/office/powerpoint/2010/main" val="123986634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C9C0A0C6-2F05-4980-BB9F-E1CC9185A7F5}"/>
              </a:ext>
            </a:extLst>
          </p:cNvPr>
          <p:cNvSpPr>
            <a:spLocks noGrp="1"/>
          </p:cNvSpPr>
          <p:nvPr>
            <p:ph type="title"/>
          </p:nvPr>
        </p:nvSpPr>
        <p:spPr>
          <a:xfrm>
            <a:off x="792867" y="0"/>
            <a:ext cx="9705800" cy="1793771"/>
          </a:xfrm>
        </p:spPr>
        <p:txBody>
          <a:bodyPr/>
          <a:lstStyle/>
          <a:p>
            <a:pPr algn="ctr"/>
            <a:r>
              <a:rPr lang="es-MX" sz="6000" dirty="0" smtClean="0"/>
              <a:t>DIRECTIVA DEL PROCESADOR </a:t>
            </a:r>
            <a:endParaRPr lang="es-MX" sz="6000" dirty="0"/>
          </a:p>
        </p:txBody>
      </p:sp>
      <p:sp>
        <p:nvSpPr>
          <p:cNvPr id="3" name="Marcador de texto 2">
            <a:extLst>
              <a:ext uri="{FF2B5EF4-FFF2-40B4-BE49-F238E27FC236}">
                <a16:creationId xmlns:a16="http://schemas.microsoft.com/office/drawing/2014/main" xmlns="" id="{457A3413-4514-4B16-9C38-A97E20212361}"/>
              </a:ext>
            </a:extLst>
          </p:cNvPr>
          <p:cNvSpPr>
            <a:spLocks noGrp="1"/>
          </p:cNvSpPr>
          <p:nvPr>
            <p:ph sz="half" idx="1"/>
          </p:nvPr>
        </p:nvSpPr>
        <p:spPr>
          <a:xfrm>
            <a:off x="1112607" y="2226169"/>
            <a:ext cx="9784200" cy="1758809"/>
          </a:xfrm>
        </p:spPr>
        <p:txBody>
          <a:bodyPr/>
          <a:lstStyle/>
          <a:p>
            <a:pPr marL="88900" indent="0" algn="just">
              <a:buNone/>
            </a:pPr>
            <a:r>
              <a:rPr lang="es-MX" sz="2400" dirty="0"/>
              <a:t>E</a:t>
            </a:r>
            <a:r>
              <a:rPr lang="es-MX" sz="2400" dirty="0" smtClean="0"/>
              <a:t>s </a:t>
            </a:r>
            <a:r>
              <a:rPr lang="es-MX" sz="2400" dirty="0"/>
              <a:t>un programa separado que es invocado </a:t>
            </a:r>
            <a:r>
              <a:rPr lang="es-MX" sz="2400" dirty="0" smtClean="0"/>
              <a:t>por el </a:t>
            </a:r>
            <a:r>
              <a:rPr lang="es-MX" sz="2400" dirty="0"/>
              <a:t>compilador antes de que comience la </a:t>
            </a:r>
            <a:r>
              <a:rPr lang="es-MX" sz="2400" dirty="0" smtClean="0"/>
              <a:t>traducción </a:t>
            </a:r>
            <a:r>
              <a:rPr lang="es-MX" sz="2400" dirty="0"/>
              <a:t>real. </a:t>
            </a:r>
            <a:r>
              <a:rPr lang="es-MX" sz="2400" dirty="0" smtClean="0"/>
              <a:t>Un preprocesador </a:t>
            </a:r>
            <a:r>
              <a:rPr lang="es-MX" sz="2400" dirty="0"/>
              <a:t>de este tipo puede eliminar los comentarios, </a:t>
            </a:r>
            <a:r>
              <a:rPr lang="es-MX" sz="2400" dirty="0" smtClean="0"/>
              <a:t>incluir otros </a:t>
            </a:r>
            <a:r>
              <a:rPr lang="es-MX" sz="2400" dirty="0"/>
              <a:t>archivos y ejecutar sustituciones de macros.</a:t>
            </a:r>
          </a:p>
          <a:p>
            <a:pPr marL="88900" indent="0">
              <a:buNone/>
            </a:pPr>
            <a:endParaRPr lang="es-MX" dirty="0"/>
          </a:p>
        </p:txBody>
      </p:sp>
      <p:pic>
        <p:nvPicPr>
          <p:cNvPr id="5" name="Imagen 4"/>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3770489" y="4417376"/>
            <a:ext cx="4707467" cy="1056778"/>
          </a:xfrm>
          <a:prstGeom prst="rect">
            <a:avLst/>
          </a:prstGeom>
        </p:spPr>
      </p:pic>
      <p:grpSp>
        <p:nvGrpSpPr>
          <p:cNvPr id="6" name="Grupo 5"/>
          <p:cNvGrpSpPr/>
          <p:nvPr/>
        </p:nvGrpSpPr>
        <p:grpSpPr>
          <a:xfrm>
            <a:off x="175086" y="6073422"/>
            <a:ext cx="1597270" cy="594910"/>
            <a:chOff x="175086" y="6073422"/>
            <a:chExt cx="1597270" cy="594910"/>
          </a:xfrm>
        </p:grpSpPr>
        <p:sp>
          <p:nvSpPr>
            <p:cNvPr id="7" name="Flecha abajo 6">
              <a:hlinkClick r:id="rId3" action="ppaction://hlinksldjump"/>
            </p:cNvPr>
            <p:cNvSpPr/>
            <p:nvPr/>
          </p:nvSpPr>
          <p:spPr>
            <a:xfrm rot="5400000">
              <a:off x="619822" y="5628686"/>
              <a:ext cx="594910" cy="1484381"/>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bg1"/>
                </a:solidFill>
              </a:endParaRPr>
            </a:p>
          </p:txBody>
        </p:sp>
        <p:sp>
          <p:nvSpPr>
            <p:cNvPr id="8" name="CuadroTexto 7"/>
            <p:cNvSpPr txBox="1"/>
            <p:nvPr/>
          </p:nvSpPr>
          <p:spPr>
            <a:xfrm>
              <a:off x="492672" y="6229765"/>
              <a:ext cx="1279684" cy="316088"/>
            </a:xfrm>
            <a:prstGeom prst="rect">
              <a:avLst/>
            </a:prstGeom>
            <a:noFill/>
          </p:spPr>
          <p:txBody>
            <a:bodyPr wrap="square" rtlCol="0">
              <a:spAutoFit/>
            </a:bodyPr>
            <a:lstStyle/>
            <a:p>
              <a:r>
                <a:rPr lang="es-MX" dirty="0" smtClean="0">
                  <a:hlinkClick r:id="rId4" action="ppaction://hlinksldjump"/>
                </a:rPr>
                <a:t>REGRESAR</a:t>
              </a:r>
              <a:endParaRPr lang="es-MX" dirty="0"/>
            </a:p>
          </p:txBody>
        </p:sp>
      </p:grpSp>
      <p:grpSp>
        <p:nvGrpSpPr>
          <p:cNvPr id="9" name="Grupo 8"/>
          <p:cNvGrpSpPr/>
          <p:nvPr/>
        </p:nvGrpSpPr>
        <p:grpSpPr>
          <a:xfrm>
            <a:off x="10498667" y="6090354"/>
            <a:ext cx="1454652" cy="594910"/>
            <a:chOff x="10442226" y="5932311"/>
            <a:chExt cx="1374554" cy="594910"/>
          </a:xfrm>
        </p:grpSpPr>
        <p:sp>
          <p:nvSpPr>
            <p:cNvPr id="10" name="Flecha abajo 9">
              <a:hlinkClick r:id="rId3" action="ppaction://hlinksldjump"/>
            </p:cNvPr>
            <p:cNvSpPr/>
            <p:nvPr/>
          </p:nvSpPr>
          <p:spPr>
            <a:xfrm rot="16200000">
              <a:off x="10832048" y="5542489"/>
              <a:ext cx="594910" cy="1374554"/>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CuadroTexto 10"/>
            <p:cNvSpPr txBox="1"/>
            <p:nvPr/>
          </p:nvSpPr>
          <p:spPr>
            <a:xfrm>
              <a:off x="10442226" y="6080032"/>
              <a:ext cx="1174043" cy="307777"/>
            </a:xfrm>
            <a:prstGeom prst="rect">
              <a:avLst/>
            </a:prstGeom>
            <a:noFill/>
          </p:spPr>
          <p:txBody>
            <a:bodyPr wrap="square" rtlCol="0">
              <a:spAutoFit/>
            </a:bodyPr>
            <a:lstStyle/>
            <a:p>
              <a:r>
                <a:rPr lang="es-MX" dirty="0" smtClean="0">
                  <a:hlinkClick r:id="rId5" action="ppaction://hlinksldjump"/>
                </a:rPr>
                <a:t>SIGUIENTE</a:t>
              </a:r>
              <a:endParaRPr lang="es-MX" dirty="0"/>
            </a:p>
          </p:txBody>
        </p:sp>
      </p:grpSp>
      <p:sp>
        <p:nvSpPr>
          <p:cNvPr id="12" name="CuadroTexto 11"/>
          <p:cNvSpPr txBox="1"/>
          <p:nvPr/>
        </p:nvSpPr>
        <p:spPr>
          <a:xfrm>
            <a:off x="9518429" y="6238075"/>
            <a:ext cx="846666" cy="307777"/>
          </a:xfrm>
          <a:prstGeom prst="rect">
            <a:avLst/>
          </a:prstGeom>
          <a:noFill/>
        </p:spPr>
        <p:txBody>
          <a:bodyPr wrap="square" rtlCol="0">
            <a:spAutoFit/>
          </a:bodyPr>
          <a:lstStyle/>
          <a:p>
            <a:r>
              <a:rPr lang="es-MX" dirty="0" smtClean="0">
                <a:hlinkClick r:id="rId6" action="ppaction://hlinksldjump"/>
              </a:rPr>
              <a:t>ÍNDICE</a:t>
            </a:r>
            <a:endParaRPr lang="es-MX" dirty="0"/>
          </a:p>
        </p:txBody>
      </p:sp>
    </p:spTree>
    <p:extLst>
      <p:ext uri="{BB962C8B-B14F-4D97-AF65-F5344CB8AC3E}">
        <p14:creationId xmlns:p14="http://schemas.microsoft.com/office/powerpoint/2010/main" val="210103616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118378" y="0"/>
            <a:ext cx="5303133" cy="1400530"/>
          </a:xfrm>
        </p:spPr>
        <p:txBody>
          <a:bodyPr/>
          <a:lstStyle/>
          <a:p>
            <a:pPr algn="ctr"/>
            <a:r>
              <a:rPr lang="es-MX" sz="6000" dirty="0" smtClean="0"/>
              <a:t>PARÁMETROS</a:t>
            </a:r>
            <a:endParaRPr lang="es-MX" sz="6000" dirty="0"/>
          </a:p>
        </p:txBody>
      </p:sp>
      <p:sp>
        <p:nvSpPr>
          <p:cNvPr id="3" name="Marcador de texto 2"/>
          <p:cNvSpPr>
            <a:spLocks noGrp="1"/>
          </p:cNvSpPr>
          <p:nvPr>
            <p:ph sz="half" idx="1"/>
          </p:nvPr>
        </p:nvSpPr>
        <p:spPr>
          <a:xfrm>
            <a:off x="1081165" y="1593991"/>
            <a:ext cx="9781775" cy="2673209"/>
          </a:xfrm>
        </p:spPr>
        <p:txBody>
          <a:bodyPr>
            <a:normAutofit/>
          </a:bodyPr>
          <a:lstStyle/>
          <a:p>
            <a:pPr marL="88900" indent="0" algn="just">
              <a:buNone/>
            </a:pPr>
            <a:r>
              <a:rPr lang="es-MX" sz="2400" dirty="0" smtClean="0"/>
              <a:t>Es </a:t>
            </a:r>
            <a:r>
              <a:rPr lang="es-MX" sz="2400" dirty="0"/>
              <a:t>una variable utilizada para recibir valores de entrada en una rutina, subrutina o </a:t>
            </a:r>
            <a:r>
              <a:rPr lang="es-MX" sz="2400" dirty="0" smtClean="0"/>
              <a:t>método dichos </a:t>
            </a:r>
            <a:r>
              <a:rPr lang="es-MX" sz="2400" dirty="0"/>
              <a:t>valores, que serán enviados desde la </a:t>
            </a:r>
            <a:r>
              <a:rPr lang="es-MX" sz="2400" dirty="0" smtClean="0"/>
              <a:t>rutina </a:t>
            </a:r>
            <a:r>
              <a:rPr lang="es-MX" sz="2400" dirty="0"/>
              <a:t>son llamados </a:t>
            </a:r>
            <a:r>
              <a:rPr lang="es-MX" sz="2400" dirty="0" smtClean="0"/>
              <a:t>argumentos, la </a:t>
            </a:r>
            <a:r>
              <a:rPr lang="es-MX" sz="2400" dirty="0"/>
              <a:t>subrutina usa los valores asignados a sus parámetros para alterar su comportamiento en tiempo de ejecución. La mayor parte de los lenguajes de programación pueden definir subrutinas que aceptan cero o más argumentos.</a:t>
            </a:r>
          </a:p>
        </p:txBody>
      </p:sp>
      <p:grpSp>
        <p:nvGrpSpPr>
          <p:cNvPr id="4" name="Grupo 3"/>
          <p:cNvGrpSpPr/>
          <p:nvPr/>
        </p:nvGrpSpPr>
        <p:grpSpPr>
          <a:xfrm>
            <a:off x="175086" y="6073422"/>
            <a:ext cx="1597270" cy="594910"/>
            <a:chOff x="175086" y="6073422"/>
            <a:chExt cx="1597270" cy="594910"/>
          </a:xfrm>
        </p:grpSpPr>
        <p:sp>
          <p:nvSpPr>
            <p:cNvPr id="5" name="Flecha abajo 4">
              <a:hlinkClick r:id="rId2" action="ppaction://hlinksldjump"/>
            </p:cNvPr>
            <p:cNvSpPr/>
            <p:nvPr/>
          </p:nvSpPr>
          <p:spPr>
            <a:xfrm rot="5400000">
              <a:off x="619822" y="5628686"/>
              <a:ext cx="594910" cy="1484381"/>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bg1"/>
                </a:solidFill>
              </a:endParaRPr>
            </a:p>
          </p:txBody>
        </p:sp>
        <p:sp>
          <p:nvSpPr>
            <p:cNvPr id="6" name="CuadroTexto 5"/>
            <p:cNvSpPr txBox="1"/>
            <p:nvPr/>
          </p:nvSpPr>
          <p:spPr>
            <a:xfrm>
              <a:off x="492672" y="6229765"/>
              <a:ext cx="1279684" cy="316088"/>
            </a:xfrm>
            <a:prstGeom prst="rect">
              <a:avLst/>
            </a:prstGeom>
            <a:noFill/>
          </p:spPr>
          <p:txBody>
            <a:bodyPr wrap="square" rtlCol="0">
              <a:spAutoFit/>
            </a:bodyPr>
            <a:lstStyle/>
            <a:p>
              <a:r>
                <a:rPr lang="es-MX" dirty="0" smtClean="0">
                  <a:hlinkClick r:id="rId3" action="ppaction://hlinksldjump"/>
                </a:rPr>
                <a:t>REGRESAR</a:t>
              </a:r>
              <a:endParaRPr lang="es-MX" dirty="0"/>
            </a:p>
          </p:txBody>
        </p:sp>
      </p:grpSp>
      <p:grpSp>
        <p:nvGrpSpPr>
          <p:cNvPr id="7" name="Grupo 6"/>
          <p:cNvGrpSpPr/>
          <p:nvPr/>
        </p:nvGrpSpPr>
        <p:grpSpPr>
          <a:xfrm>
            <a:off x="10493193" y="6090354"/>
            <a:ext cx="1454652" cy="594910"/>
            <a:chOff x="10442226" y="5932311"/>
            <a:chExt cx="1374554" cy="594910"/>
          </a:xfrm>
        </p:grpSpPr>
        <p:sp>
          <p:nvSpPr>
            <p:cNvPr id="8" name="Flecha abajo 7">
              <a:hlinkClick r:id="rId2" action="ppaction://hlinksldjump"/>
            </p:cNvPr>
            <p:cNvSpPr/>
            <p:nvPr/>
          </p:nvSpPr>
          <p:spPr>
            <a:xfrm rot="16200000">
              <a:off x="10832048" y="5542489"/>
              <a:ext cx="594910" cy="1374554"/>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CuadroTexto 8"/>
            <p:cNvSpPr txBox="1"/>
            <p:nvPr/>
          </p:nvSpPr>
          <p:spPr>
            <a:xfrm>
              <a:off x="10442226" y="6080032"/>
              <a:ext cx="1174043" cy="307777"/>
            </a:xfrm>
            <a:prstGeom prst="rect">
              <a:avLst/>
            </a:prstGeom>
            <a:noFill/>
          </p:spPr>
          <p:txBody>
            <a:bodyPr wrap="square" rtlCol="0">
              <a:spAutoFit/>
            </a:bodyPr>
            <a:lstStyle/>
            <a:p>
              <a:r>
                <a:rPr lang="es-MX" dirty="0" smtClean="0">
                  <a:hlinkClick r:id="rId4" action="ppaction://hlinksldjump"/>
                </a:rPr>
                <a:t>SIGUIENTE</a:t>
              </a:r>
              <a:endParaRPr lang="es-MX" dirty="0"/>
            </a:p>
          </p:txBody>
        </p:sp>
      </p:grpSp>
      <p:sp>
        <p:nvSpPr>
          <p:cNvPr id="10" name="CuadroTexto 9"/>
          <p:cNvSpPr txBox="1"/>
          <p:nvPr/>
        </p:nvSpPr>
        <p:spPr>
          <a:xfrm>
            <a:off x="9518429" y="6238075"/>
            <a:ext cx="846666" cy="307777"/>
          </a:xfrm>
          <a:prstGeom prst="rect">
            <a:avLst/>
          </a:prstGeom>
          <a:noFill/>
        </p:spPr>
        <p:txBody>
          <a:bodyPr wrap="square" rtlCol="0">
            <a:spAutoFit/>
          </a:bodyPr>
          <a:lstStyle/>
          <a:p>
            <a:r>
              <a:rPr lang="es-MX" dirty="0" smtClean="0">
                <a:hlinkClick r:id="rId5" action="ppaction://hlinksldjump"/>
              </a:rPr>
              <a:t>ÍNDICE</a:t>
            </a:r>
            <a:endParaRPr lang="es-MX" dirty="0"/>
          </a:p>
        </p:txBody>
      </p:sp>
    </p:spTree>
    <p:extLst>
      <p:ext uri="{BB962C8B-B14F-4D97-AF65-F5344CB8AC3E}">
        <p14:creationId xmlns:p14="http://schemas.microsoft.com/office/powerpoint/2010/main" val="419463053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734556" y="0"/>
            <a:ext cx="6296556" cy="1400530"/>
          </a:xfrm>
        </p:spPr>
        <p:txBody>
          <a:bodyPr/>
          <a:lstStyle/>
          <a:p>
            <a:pPr algn="ctr"/>
            <a:r>
              <a:rPr lang="es-MX" sz="6000" dirty="0" smtClean="0"/>
              <a:t>LIBRERÍA EN C++</a:t>
            </a:r>
            <a:endParaRPr lang="es-MX" sz="6000" dirty="0"/>
          </a:p>
        </p:txBody>
      </p:sp>
      <p:sp>
        <p:nvSpPr>
          <p:cNvPr id="3" name="Marcador de texto 2"/>
          <p:cNvSpPr>
            <a:spLocks noGrp="1"/>
          </p:cNvSpPr>
          <p:nvPr>
            <p:ph sz="half" idx="1"/>
          </p:nvPr>
        </p:nvSpPr>
        <p:spPr>
          <a:xfrm>
            <a:off x="1205343" y="2011680"/>
            <a:ext cx="9781775" cy="4206300"/>
          </a:xfrm>
        </p:spPr>
        <p:txBody>
          <a:bodyPr/>
          <a:lstStyle/>
          <a:p>
            <a:pPr marL="88900" indent="0">
              <a:buNone/>
            </a:pPr>
            <a:r>
              <a:rPr lang="es-MX" dirty="0" smtClean="0"/>
              <a:t>Se </a:t>
            </a:r>
            <a:r>
              <a:rPr lang="es-MX" dirty="0"/>
              <a:t>conoce como librerías (o bibliotecas) a cierto tipo de archivos que podemos importar o incluir en nuestro programa. Estos archivos contienen las especificaciones de diferentes funcionalidades ya construidas y utilizables que podremos agregar a nuestro programa, como por ejemplo leer del teclado o mostrar algo por pantalla entre muchas otras más.</a:t>
            </a:r>
          </a:p>
        </p:txBody>
      </p:sp>
      <p:pic>
        <p:nvPicPr>
          <p:cNvPr id="4" name="Imagen 3"/>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856089" y="4334934"/>
            <a:ext cx="5825066" cy="929530"/>
          </a:xfrm>
          <a:prstGeom prst="rect">
            <a:avLst/>
          </a:prstGeom>
        </p:spPr>
      </p:pic>
      <p:grpSp>
        <p:nvGrpSpPr>
          <p:cNvPr id="6" name="Grupo 5"/>
          <p:cNvGrpSpPr/>
          <p:nvPr/>
        </p:nvGrpSpPr>
        <p:grpSpPr>
          <a:xfrm>
            <a:off x="175086" y="6073422"/>
            <a:ext cx="1597270" cy="594910"/>
            <a:chOff x="175086" y="6073422"/>
            <a:chExt cx="1597270" cy="594910"/>
          </a:xfrm>
        </p:grpSpPr>
        <p:sp>
          <p:nvSpPr>
            <p:cNvPr id="7" name="Flecha abajo 6">
              <a:hlinkClick r:id="rId3" action="ppaction://hlinksldjump"/>
            </p:cNvPr>
            <p:cNvSpPr/>
            <p:nvPr/>
          </p:nvSpPr>
          <p:spPr>
            <a:xfrm rot="5400000">
              <a:off x="619822" y="5628686"/>
              <a:ext cx="594910" cy="1484381"/>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bg1"/>
                </a:solidFill>
              </a:endParaRPr>
            </a:p>
          </p:txBody>
        </p:sp>
        <p:sp>
          <p:nvSpPr>
            <p:cNvPr id="8" name="CuadroTexto 7"/>
            <p:cNvSpPr txBox="1"/>
            <p:nvPr/>
          </p:nvSpPr>
          <p:spPr>
            <a:xfrm>
              <a:off x="492672" y="6229765"/>
              <a:ext cx="1279684" cy="316088"/>
            </a:xfrm>
            <a:prstGeom prst="rect">
              <a:avLst/>
            </a:prstGeom>
            <a:noFill/>
          </p:spPr>
          <p:txBody>
            <a:bodyPr wrap="square" rtlCol="0">
              <a:spAutoFit/>
            </a:bodyPr>
            <a:lstStyle/>
            <a:p>
              <a:r>
                <a:rPr lang="es-MX" dirty="0" smtClean="0">
                  <a:hlinkClick r:id="rId4" action="ppaction://hlinksldjump"/>
                </a:rPr>
                <a:t>REGRESAR</a:t>
              </a:r>
              <a:endParaRPr lang="es-MX" dirty="0"/>
            </a:p>
          </p:txBody>
        </p:sp>
      </p:grpSp>
      <p:grpSp>
        <p:nvGrpSpPr>
          <p:cNvPr id="9" name="Grupo 8"/>
          <p:cNvGrpSpPr/>
          <p:nvPr/>
        </p:nvGrpSpPr>
        <p:grpSpPr>
          <a:xfrm>
            <a:off x="10470615" y="6073421"/>
            <a:ext cx="1454652" cy="594910"/>
            <a:chOff x="10442226" y="5932311"/>
            <a:chExt cx="1374554" cy="594910"/>
          </a:xfrm>
        </p:grpSpPr>
        <p:sp>
          <p:nvSpPr>
            <p:cNvPr id="10" name="Flecha abajo 9">
              <a:hlinkClick r:id="rId3" action="ppaction://hlinksldjump"/>
            </p:cNvPr>
            <p:cNvSpPr/>
            <p:nvPr/>
          </p:nvSpPr>
          <p:spPr>
            <a:xfrm rot="16200000">
              <a:off x="10832048" y="5542489"/>
              <a:ext cx="594910" cy="1374554"/>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CuadroTexto 10"/>
            <p:cNvSpPr txBox="1"/>
            <p:nvPr/>
          </p:nvSpPr>
          <p:spPr>
            <a:xfrm>
              <a:off x="10442226" y="6080032"/>
              <a:ext cx="1174043" cy="307777"/>
            </a:xfrm>
            <a:prstGeom prst="rect">
              <a:avLst/>
            </a:prstGeom>
            <a:noFill/>
          </p:spPr>
          <p:txBody>
            <a:bodyPr wrap="square" rtlCol="0">
              <a:spAutoFit/>
            </a:bodyPr>
            <a:lstStyle/>
            <a:p>
              <a:r>
                <a:rPr lang="es-MX" dirty="0" smtClean="0">
                  <a:hlinkClick r:id="rId5" action="ppaction://hlinksldjump"/>
                </a:rPr>
                <a:t>SIGUIENTE</a:t>
              </a:r>
              <a:endParaRPr lang="es-MX" dirty="0"/>
            </a:p>
          </p:txBody>
        </p:sp>
      </p:grpSp>
      <p:sp>
        <p:nvSpPr>
          <p:cNvPr id="12" name="CuadroTexto 11"/>
          <p:cNvSpPr txBox="1"/>
          <p:nvPr/>
        </p:nvSpPr>
        <p:spPr>
          <a:xfrm>
            <a:off x="9518429" y="6238075"/>
            <a:ext cx="846666" cy="307777"/>
          </a:xfrm>
          <a:prstGeom prst="rect">
            <a:avLst/>
          </a:prstGeom>
          <a:noFill/>
        </p:spPr>
        <p:txBody>
          <a:bodyPr wrap="square" rtlCol="0">
            <a:spAutoFit/>
          </a:bodyPr>
          <a:lstStyle/>
          <a:p>
            <a:r>
              <a:rPr lang="es-MX" dirty="0" smtClean="0">
                <a:hlinkClick r:id="rId6" action="ppaction://hlinksldjump"/>
              </a:rPr>
              <a:t>ÍNDICE</a:t>
            </a:r>
            <a:endParaRPr lang="es-MX" dirty="0"/>
          </a:p>
        </p:txBody>
      </p:sp>
    </p:spTree>
    <p:extLst>
      <p:ext uri="{BB962C8B-B14F-4D97-AF65-F5344CB8AC3E}">
        <p14:creationId xmlns:p14="http://schemas.microsoft.com/office/powerpoint/2010/main" val="19978136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OPERADORES ARITMÉTICOS EN C++</a:t>
            </a:r>
            <a:endParaRPr lang="es-MX" dirty="0"/>
          </a:p>
        </p:txBody>
      </p:sp>
      <p:sp>
        <p:nvSpPr>
          <p:cNvPr id="3" name="Marcador de texto 2"/>
          <p:cNvSpPr>
            <a:spLocks noGrp="1"/>
          </p:cNvSpPr>
          <p:nvPr>
            <p:ph sz="half" idx="1"/>
          </p:nvPr>
        </p:nvSpPr>
        <p:spPr>
          <a:xfrm>
            <a:off x="956987" y="1542274"/>
            <a:ext cx="10388346" cy="1329831"/>
          </a:xfrm>
        </p:spPr>
        <p:txBody>
          <a:bodyPr>
            <a:normAutofit fontScale="92500" lnSpcReduction="20000"/>
          </a:bodyPr>
          <a:lstStyle/>
          <a:p>
            <a:pPr marL="88900" indent="0" algn="just">
              <a:buNone/>
            </a:pPr>
            <a:r>
              <a:rPr lang="es-MX" sz="2600" dirty="0"/>
              <a:t>Se llaman operadores aritméticos a aquellos que permiten realizar cálculos con valores numéricos para obtener un resultado. Los operadores aritméticos más habituales son la suma, resta, multiplicación y </a:t>
            </a:r>
            <a:r>
              <a:rPr lang="es-MX" sz="2600" dirty="0" smtClean="0"/>
              <a:t>división</a:t>
            </a:r>
          </a:p>
          <a:p>
            <a:pPr marL="88900" indent="0">
              <a:buNone/>
            </a:pPr>
            <a:endParaRPr lang="es-MX" dirty="0"/>
          </a:p>
        </p:txBody>
      </p:sp>
      <p:pic>
        <p:nvPicPr>
          <p:cNvPr id="5" name="Imagen 4" descr="Operadores artimÃ©ticos en PseudocÃ³digo CEE y en lenguaje C"/>
          <p:cNvPicPr/>
          <p:nvPr/>
        </p:nvPicPr>
        <p:blipFill>
          <a:blip r:embed="rId2">
            <a:extLst>
              <a:ext uri="{28A0092B-C50C-407E-A947-70E740481C1C}">
                <a14:useLocalDpi xmlns:a14="http://schemas.microsoft.com/office/drawing/2010/main"/>
              </a:ext>
            </a:extLst>
          </a:blip>
          <a:srcRect/>
          <a:stretch>
            <a:fillRect/>
          </a:stretch>
        </p:blipFill>
        <p:spPr bwMode="auto">
          <a:xfrm>
            <a:off x="3532138" y="2942804"/>
            <a:ext cx="5238044" cy="3415805"/>
          </a:xfrm>
          <a:prstGeom prst="rect">
            <a:avLst/>
          </a:prstGeom>
          <a:noFill/>
          <a:ln>
            <a:noFill/>
          </a:ln>
        </p:spPr>
      </p:pic>
      <p:grpSp>
        <p:nvGrpSpPr>
          <p:cNvPr id="6" name="Grupo 5"/>
          <p:cNvGrpSpPr/>
          <p:nvPr/>
        </p:nvGrpSpPr>
        <p:grpSpPr>
          <a:xfrm>
            <a:off x="175086" y="6073422"/>
            <a:ext cx="1597270" cy="594910"/>
            <a:chOff x="175086" y="6073422"/>
            <a:chExt cx="1597270" cy="594910"/>
          </a:xfrm>
        </p:grpSpPr>
        <p:sp>
          <p:nvSpPr>
            <p:cNvPr id="7" name="Flecha abajo 6">
              <a:hlinkClick r:id="rId3" action="ppaction://hlinksldjump"/>
            </p:cNvPr>
            <p:cNvSpPr/>
            <p:nvPr/>
          </p:nvSpPr>
          <p:spPr>
            <a:xfrm rot="5400000">
              <a:off x="619822" y="5628686"/>
              <a:ext cx="594910" cy="1484381"/>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bg1"/>
                </a:solidFill>
              </a:endParaRPr>
            </a:p>
          </p:txBody>
        </p:sp>
        <p:sp>
          <p:nvSpPr>
            <p:cNvPr id="8" name="CuadroTexto 7"/>
            <p:cNvSpPr txBox="1"/>
            <p:nvPr/>
          </p:nvSpPr>
          <p:spPr>
            <a:xfrm>
              <a:off x="492672" y="6229765"/>
              <a:ext cx="1279684" cy="316088"/>
            </a:xfrm>
            <a:prstGeom prst="rect">
              <a:avLst/>
            </a:prstGeom>
            <a:noFill/>
          </p:spPr>
          <p:txBody>
            <a:bodyPr wrap="square" rtlCol="0">
              <a:spAutoFit/>
            </a:bodyPr>
            <a:lstStyle/>
            <a:p>
              <a:r>
                <a:rPr lang="es-MX" dirty="0" smtClean="0">
                  <a:hlinkClick r:id="rId4" action="ppaction://hlinksldjump"/>
                </a:rPr>
                <a:t>REGRESAR</a:t>
              </a:r>
              <a:endParaRPr lang="es-MX" dirty="0"/>
            </a:p>
          </p:txBody>
        </p:sp>
      </p:grpSp>
      <p:grpSp>
        <p:nvGrpSpPr>
          <p:cNvPr id="9" name="Grupo 8"/>
          <p:cNvGrpSpPr/>
          <p:nvPr/>
        </p:nvGrpSpPr>
        <p:grpSpPr>
          <a:xfrm>
            <a:off x="10414171" y="6090354"/>
            <a:ext cx="1454652" cy="594910"/>
            <a:chOff x="10442226" y="5932311"/>
            <a:chExt cx="1374554" cy="594910"/>
          </a:xfrm>
        </p:grpSpPr>
        <p:sp>
          <p:nvSpPr>
            <p:cNvPr id="10" name="Flecha abajo 9">
              <a:hlinkClick r:id="rId3" action="ppaction://hlinksldjump"/>
            </p:cNvPr>
            <p:cNvSpPr/>
            <p:nvPr/>
          </p:nvSpPr>
          <p:spPr>
            <a:xfrm rot="16200000">
              <a:off x="10832048" y="5542489"/>
              <a:ext cx="594910" cy="1374554"/>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CuadroTexto 10"/>
            <p:cNvSpPr txBox="1"/>
            <p:nvPr/>
          </p:nvSpPr>
          <p:spPr>
            <a:xfrm>
              <a:off x="10442226" y="6080032"/>
              <a:ext cx="1174043" cy="307777"/>
            </a:xfrm>
            <a:prstGeom prst="rect">
              <a:avLst/>
            </a:prstGeom>
            <a:noFill/>
          </p:spPr>
          <p:txBody>
            <a:bodyPr wrap="square" rtlCol="0">
              <a:spAutoFit/>
            </a:bodyPr>
            <a:lstStyle/>
            <a:p>
              <a:r>
                <a:rPr lang="es-MX" dirty="0" smtClean="0"/>
                <a:t>SIGUIE</a:t>
              </a:r>
              <a:r>
                <a:rPr lang="es-MX" dirty="0" smtClean="0">
                  <a:hlinkClick r:id="rId5" action="ppaction://hlinksldjump"/>
                </a:rPr>
                <a:t>N</a:t>
              </a:r>
              <a:r>
                <a:rPr lang="es-MX" dirty="0" smtClean="0"/>
                <a:t>TE</a:t>
              </a:r>
              <a:endParaRPr lang="es-MX" dirty="0"/>
            </a:p>
          </p:txBody>
        </p:sp>
      </p:grpSp>
      <p:sp>
        <p:nvSpPr>
          <p:cNvPr id="12" name="CuadroTexto 11"/>
          <p:cNvSpPr txBox="1"/>
          <p:nvPr/>
        </p:nvSpPr>
        <p:spPr>
          <a:xfrm>
            <a:off x="9518429" y="6238075"/>
            <a:ext cx="846666" cy="307777"/>
          </a:xfrm>
          <a:prstGeom prst="rect">
            <a:avLst/>
          </a:prstGeom>
          <a:noFill/>
        </p:spPr>
        <p:txBody>
          <a:bodyPr wrap="square" rtlCol="0">
            <a:spAutoFit/>
          </a:bodyPr>
          <a:lstStyle/>
          <a:p>
            <a:r>
              <a:rPr lang="es-MX" dirty="0" smtClean="0"/>
              <a:t>ÍNDICE</a:t>
            </a:r>
            <a:endParaRPr lang="es-MX" dirty="0"/>
          </a:p>
        </p:txBody>
      </p:sp>
    </p:spTree>
    <p:extLst>
      <p:ext uri="{BB962C8B-B14F-4D97-AF65-F5344CB8AC3E}">
        <p14:creationId xmlns:p14="http://schemas.microsoft.com/office/powerpoint/2010/main" val="191598133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309197" y="0"/>
            <a:ext cx="5574066" cy="1400530"/>
          </a:xfrm>
        </p:spPr>
        <p:txBody>
          <a:bodyPr/>
          <a:lstStyle/>
          <a:p>
            <a:pPr algn="ctr"/>
            <a:r>
              <a:rPr lang="es-MX" sz="6000" dirty="0" smtClean="0"/>
              <a:t>SENTENCIA IF</a:t>
            </a:r>
            <a:endParaRPr lang="es-MX" sz="6000" dirty="0"/>
          </a:p>
        </p:txBody>
      </p:sp>
      <p:sp>
        <p:nvSpPr>
          <p:cNvPr id="3" name="Marcador de texto 2"/>
          <p:cNvSpPr>
            <a:spLocks noGrp="1"/>
          </p:cNvSpPr>
          <p:nvPr>
            <p:ph sz="half" idx="1"/>
          </p:nvPr>
        </p:nvSpPr>
        <p:spPr>
          <a:xfrm>
            <a:off x="496711" y="1287100"/>
            <a:ext cx="10614585" cy="1266163"/>
          </a:xfrm>
        </p:spPr>
        <p:txBody>
          <a:bodyPr>
            <a:normAutofit/>
          </a:bodyPr>
          <a:lstStyle/>
          <a:p>
            <a:pPr marL="0" indent="0" algn="just">
              <a:buNone/>
            </a:pPr>
            <a:r>
              <a:rPr lang="es-MX" sz="2400" dirty="0" smtClean="0"/>
              <a:t>Su funcionamiento es evaluar una condición, si es verdadera ejecuta un código, si es falsa, ejecuta otro código (o continúa con la ejecución del programa).</a:t>
            </a:r>
          </a:p>
          <a:p>
            <a:pPr marL="0" indent="0">
              <a:buNone/>
            </a:pPr>
            <a:endParaRPr lang="es-MX" dirty="0"/>
          </a:p>
        </p:txBody>
      </p:sp>
      <p:grpSp>
        <p:nvGrpSpPr>
          <p:cNvPr id="20" name="Grupo 19"/>
          <p:cNvGrpSpPr/>
          <p:nvPr/>
        </p:nvGrpSpPr>
        <p:grpSpPr>
          <a:xfrm>
            <a:off x="3011031" y="2410403"/>
            <a:ext cx="5585944" cy="3931823"/>
            <a:chOff x="591425" y="841248"/>
            <a:chExt cx="5585944" cy="3931823"/>
          </a:xfrm>
        </p:grpSpPr>
        <p:sp>
          <p:nvSpPr>
            <p:cNvPr id="21" name="Elipse 20"/>
            <p:cNvSpPr/>
            <p:nvPr/>
          </p:nvSpPr>
          <p:spPr>
            <a:xfrm>
              <a:off x="2646998" y="841248"/>
              <a:ext cx="1557337" cy="671513"/>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bg1"/>
                  </a:solidFill>
                  <a:latin typeface="Arial" panose="020B0604020202020204" pitchFamily="34" charset="0"/>
                  <a:cs typeface="Arial" panose="020B0604020202020204" pitchFamily="34" charset="0"/>
                </a:rPr>
                <a:t>INICIO</a:t>
              </a:r>
              <a:endParaRPr lang="es-MX" sz="1200" dirty="0">
                <a:solidFill>
                  <a:schemeClr val="bg1"/>
                </a:solidFill>
                <a:latin typeface="Arial" panose="020B0604020202020204" pitchFamily="34" charset="0"/>
                <a:cs typeface="Arial" panose="020B0604020202020204" pitchFamily="34" charset="0"/>
              </a:endParaRPr>
            </a:p>
          </p:txBody>
        </p:sp>
        <p:cxnSp>
          <p:nvCxnSpPr>
            <p:cNvPr id="22" name="Conector recto de flecha 21"/>
            <p:cNvCxnSpPr/>
            <p:nvPr/>
          </p:nvCxnSpPr>
          <p:spPr>
            <a:xfrm>
              <a:off x="3425667" y="1515801"/>
              <a:ext cx="0" cy="275111"/>
            </a:xfrm>
            <a:prstGeom prst="straightConnector1">
              <a:avLst/>
            </a:prstGeom>
            <a:ln>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23" name="Conector recto de flecha 22"/>
            <p:cNvCxnSpPr>
              <a:stCxn id="28" idx="3"/>
            </p:cNvCxnSpPr>
            <p:nvPr/>
          </p:nvCxnSpPr>
          <p:spPr>
            <a:xfrm>
              <a:off x="4035058" y="2816235"/>
              <a:ext cx="593706" cy="0"/>
            </a:xfrm>
            <a:prstGeom prst="straightConnector1">
              <a:avLst/>
            </a:prstGeom>
            <a:ln>
              <a:solidFill>
                <a:schemeClr val="tx1"/>
              </a:solidFill>
              <a:tailEnd type="triangle"/>
            </a:ln>
          </p:spPr>
          <p:style>
            <a:lnRef idx="1">
              <a:schemeClr val="dk1"/>
            </a:lnRef>
            <a:fillRef idx="0">
              <a:schemeClr val="dk1"/>
            </a:fillRef>
            <a:effectRef idx="0">
              <a:schemeClr val="dk1"/>
            </a:effectRef>
            <a:fontRef idx="minor">
              <a:schemeClr val="tx1"/>
            </a:fontRef>
          </p:style>
        </p:cxnSp>
        <p:sp>
          <p:nvSpPr>
            <p:cNvPr id="24" name="Paralelogramo 23"/>
            <p:cNvSpPr/>
            <p:nvPr/>
          </p:nvSpPr>
          <p:spPr>
            <a:xfrm>
              <a:off x="2389819" y="1808381"/>
              <a:ext cx="2027659" cy="418435"/>
            </a:xfrm>
            <a:prstGeom prst="parallelogram">
              <a:avLst>
                <a:gd name="adj" fmla="val 65361"/>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bg1"/>
                  </a:solidFill>
                  <a:latin typeface="Arial" panose="020B0604020202020204" pitchFamily="34" charset="0"/>
                  <a:cs typeface="Arial" panose="020B0604020202020204" pitchFamily="34" charset="0"/>
                </a:rPr>
                <a:t>A, B, C</a:t>
              </a:r>
            </a:p>
          </p:txBody>
        </p:sp>
        <p:cxnSp>
          <p:nvCxnSpPr>
            <p:cNvPr id="25" name="Conector recto de flecha 24"/>
            <p:cNvCxnSpPr/>
            <p:nvPr/>
          </p:nvCxnSpPr>
          <p:spPr>
            <a:xfrm>
              <a:off x="3415554" y="2226816"/>
              <a:ext cx="0" cy="275111"/>
            </a:xfrm>
            <a:prstGeom prst="straightConnector1">
              <a:avLst/>
            </a:prstGeom>
            <a:ln>
              <a:solidFill>
                <a:schemeClr val="tx1"/>
              </a:solidFill>
              <a:tailEnd type="triangle"/>
            </a:ln>
          </p:spPr>
          <p:style>
            <a:lnRef idx="1">
              <a:schemeClr val="dk1"/>
            </a:lnRef>
            <a:fillRef idx="0">
              <a:schemeClr val="dk1"/>
            </a:fillRef>
            <a:effectRef idx="0">
              <a:schemeClr val="dk1"/>
            </a:effectRef>
            <a:fontRef idx="minor">
              <a:schemeClr val="tx1"/>
            </a:fontRef>
          </p:style>
        </p:cxnSp>
        <p:sp>
          <p:nvSpPr>
            <p:cNvPr id="26" name="Rectángulo 25"/>
            <p:cNvSpPr/>
            <p:nvPr/>
          </p:nvSpPr>
          <p:spPr>
            <a:xfrm>
              <a:off x="591425" y="2467086"/>
              <a:ext cx="1548605" cy="862824"/>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bg1"/>
                  </a:solidFill>
                  <a:latin typeface="Arial" panose="020B0604020202020204" pitchFamily="34" charset="0"/>
                  <a:cs typeface="Arial" panose="020B0604020202020204" pitchFamily="34" charset="0"/>
                </a:rPr>
                <a:t>B es mayor que A con un valor de </a:t>
              </a:r>
              <a:endParaRPr lang="es-MX" sz="1200" dirty="0">
                <a:solidFill>
                  <a:schemeClr val="bg1"/>
                </a:solidFill>
                <a:latin typeface="Arial" panose="020B0604020202020204" pitchFamily="34" charset="0"/>
                <a:cs typeface="Arial" panose="020B0604020202020204" pitchFamily="34" charset="0"/>
              </a:endParaRPr>
            </a:p>
          </p:txBody>
        </p:sp>
        <p:sp>
          <p:nvSpPr>
            <p:cNvPr id="27" name="Elipse 26"/>
            <p:cNvSpPr/>
            <p:nvPr/>
          </p:nvSpPr>
          <p:spPr>
            <a:xfrm>
              <a:off x="2646998" y="4101558"/>
              <a:ext cx="1557337" cy="671513"/>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bg1"/>
                  </a:solidFill>
                  <a:latin typeface="Arial" panose="020B0604020202020204" pitchFamily="34" charset="0"/>
                  <a:cs typeface="Arial" panose="020B0604020202020204" pitchFamily="34" charset="0"/>
                </a:rPr>
                <a:t>FIN</a:t>
              </a:r>
              <a:endParaRPr lang="es-MX" sz="1200" dirty="0">
                <a:solidFill>
                  <a:schemeClr val="bg1"/>
                </a:solidFill>
                <a:latin typeface="Arial" panose="020B0604020202020204" pitchFamily="34" charset="0"/>
                <a:cs typeface="Arial" panose="020B0604020202020204" pitchFamily="34" charset="0"/>
              </a:endParaRPr>
            </a:p>
          </p:txBody>
        </p:sp>
        <p:sp>
          <p:nvSpPr>
            <p:cNvPr id="28" name="Decisión 27"/>
            <p:cNvSpPr/>
            <p:nvPr/>
          </p:nvSpPr>
          <p:spPr>
            <a:xfrm>
              <a:off x="2796050" y="2514607"/>
              <a:ext cx="1239008" cy="603256"/>
            </a:xfrm>
            <a:prstGeom prst="flowChartDecision">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bg1"/>
                  </a:solidFill>
                </a:rPr>
                <a:t>A&gt;B</a:t>
              </a:r>
              <a:endParaRPr lang="es-MX" dirty="0">
                <a:solidFill>
                  <a:schemeClr val="bg1"/>
                </a:solidFill>
              </a:endParaRPr>
            </a:p>
          </p:txBody>
        </p:sp>
        <p:sp>
          <p:nvSpPr>
            <p:cNvPr id="29" name="Rectángulo 28"/>
            <p:cNvSpPr/>
            <p:nvPr/>
          </p:nvSpPr>
          <p:spPr>
            <a:xfrm>
              <a:off x="4628764" y="2402659"/>
              <a:ext cx="1548605" cy="847696"/>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bg1"/>
                  </a:solidFill>
                  <a:latin typeface="Arial" panose="020B0604020202020204" pitchFamily="34" charset="0"/>
                  <a:cs typeface="Arial" panose="020B0604020202020204" pitchFamily="34" charset="0"/>
                </a:rPr>
                <a:t>A es mayor que B con un valor de </a:t>
              </a:r>
              <a:endParaRPr lang="es-MX" sz="1200" dirty="0">
                <a:solidFill>
                  <a:schemeClr val="bg1"/>
                </a:solidFill>
                <a:latin typeface="Arial" panose="020B0604020202020204" pitchFamily="34" charset="0"/>
                <a:cs typeface="Arial" panose="020B0604020202020204" pitchFamily="34" charset="0"/>
              </a:endParaRPr>
            </a:p>
          </p:txBody>
        </p:sp>
        <p:sp>
          <p:nvSpPr>
            <p:cNvPr id="30" name="CuadroTexto 29"/>
            <p:cNvSpPr txBox="1"/>
            <p:nvPr/>
          </p:nvSpPr>
          <p:spPr>
            <a:xfrm>
              <a:off x="4192122" y="2501927"/>
              <a:ext cx="341892" cy="307777"/>
            </a:xfrm>
            <a:prstGeom prst="rect">
              <a:avLst/>
            </a:prstGeom>
            <a:noFill/>
            <a:ln>
              <a:noFill/>
            </a:ln>
          </p:spPr>
          <p:txBody>
            <a:bodyPr wrap="square" rtlCol="0">
              <a:spAutoFit/>
            </a:bodyPr>
            <a:lstStyle/>
            <a:p>
              <a:r>
                <a:rPr lang="es-MX" dirty="0" smtClean="0">
                  <a:solidFill>
                    <a:schemeClr val="bg1"/>
                  </a:solidFill>
                </a:rPr>
                <a:t>si</a:t>
              </a:r>
              <a:endParaRPr lang="es-MX" dirty="0">
                <a:solidFill>
                  <a:schemeClr val="bg1"/>
                </a:solidFill>
              </a:endParaRPr>
            </a:p>
          </p:txBody>
        </p:sp>
        <p:sp>
          <p:nvSpPr>
            <p:cNvPr id="31" name="CuadroTexto 30"/>
            <p:cNvSpPr txBox="1"/>
            <p:nvPr/>
          </p:nvSpPr>
          <p:spPr>
            <a:xfrm>
              <a:off x="2372451" y="2486670"/>
              <a:ext cx="431174" cy="307777"/>
            </a:xfrm>
            <a:prstGeom prst="rect">
              <a:avLst/>
            </a:prstGeom>
            <a:noFill/>
            <a:ln>
              <a:noFill/>
            </a:ln>
          </p:spPr>
          <p:txBody>
            <a:bodyPr wrap="square" rtlCol="0">
              <a:spAutoFit/>
            </a:bodyPr>
            <a:lstStyle/>
            <a:p>
              <a:r>
                <a:rPr lang="es-MX" dirty="0" smtClean="0">
                  <a:solidFill>
                    <a:schemeClr val="bg1"/>
                  </a:solidFill>
                </a:rPr>
                <a:t>no</a:t>
              </a:r>
              <a:endParaRPr lang="es-MX" dirty="0">
                <a:solidFill>
                  <a:schemeClr val="bg1"/>
                </a:solidFill>
              </a:endParaRPr>
            </a:p>
          </p:txBody>
        </p:sp>
        <p:cxnSp>
          <p:nvCxnSpPr>
            <p:cNvPr id="32" name="Conector recto de flecha 31"/>
            <p:cNvCxnSpPr/>
            <p:nvPr/>
          </p:nvCxnSpPr>
          <p:spPr>
            <a:xfrm flipH="1">
              <a:off x="2133600" y="2818988"/>
              <a:ext cx="662451" cy="4681"/>
            </a:xfrm>
            <a:prstGeom prst="straightConnector1">
              <a:avLst/>
            </a:prstGeom>
            <a:ln>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33" name="Conector recto 32"/>
            <p:cNvCxnSpPr>
              <a:stCxn id="28" idx="2"/>
              <a:endCxn id="27" idx="0"/>
            </p:cNvCxnSpPr>
            <p:nvPr/>
          </p:nvCxnSpPr>
          <p:spPr>
            <a:xfrm>
              <a:off x="3415554" y="3117863"/>
              <a:ext cx="10113" cy="983695"/>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cxnSp>
          <p:nvCxnSpPr>
            <p:cNvPr id="34" name="Conector angular 33"/>
            <p:cNvCxnSpPr>
              <a:stCxn id="26" idx="2"/>
            </p:cNvCxnSpPr>
            <p:nvPr/>
          </p:nvCxnSpPr>
          <p:spPr>
            <a:xfrm rot="16200000" flipH="1">
              <a:off x="2243657" y="2451981"/>
              <a:ext cx="401382" cy="2157240"/>
            </a:xfrm>
            <a:prstGeom prst="bentConnector2">
              <a:avLst/>
            </a:prstGeom>
            <a:ln>
              <a:solidFill>
                <a:schemeClr val="tx1"/>
              </a:solidFill>
            </a:ln>
          </p:spPr>
          <p:style>
            <a:lnRef idx="1">
              <a:schemeClr val="dk1"/>
            </a:lnRef>
            <a:fillRef idx="0">
              <a:schemeClr val="dk1"/>
            </a:fillRef>
            <a:effectRef idx="0">
              <a:schemeClr val="dk1"/>
            </a:effectRef>
            <a:fontRef idx="minor">
              <a:schemeClr val="tx1"/>
            </a:fontRef>
          </p:style>
        </p:cxnSp>
        <p:cxnSp>
          <p:nvCxnSpPr>
            <p:cNvPr id="35" name="Conector angular 34"/>
            <p:cNvCxnSpPr/>
            <p:nvPr/>
          </p:nvCxnSpPr>
          <p:spPr>
            <a:xfrm rot="10800000" flipV="1">
              <a:off x="3425667" y="3261164"/>
              <a:ext cx="2021483" cy="470129"/>
            </a:xfrm>
            <a:prstGeom prst="bentConnector3">
              <a:avLst>
                <a:gd name="adj1" fmla="val 132"/>
              </a:avLst>
            </a:prstGeom>
            <a:ln>
              <a:solidFill>
                <a:schemeClr val="tx1"/>
              </a:solidFill>
            </a:ln>
          </p:spPr>
          <p:style>
            <a:lnRef idx="1">
              <a:schemeClr val="dk1"/>
            </a:lnRef>
            <a:fillRef idx="0">
              <a:schemeClr val="dk1"/>
            </a:fillRef>
            <a:effectRef idx="0">
              <a:schemeClr val="dk1"/>
            </a:effectRef>
            <a:fontRef idx="minor">
              <a:schemeClr val="tx1"/>
            </a:fontRef>
          </p:style>
        </p:cxnSp>
      </p:grpSp>
      <p:grpSp>
        <p:nvGrpSpPr>
          <p:cNvPr id="36" name="Grupo 35"/>
          <p:cNvGrpSpPr/>
          <p:nvPr/>
        </p:nvGrpSpPr>
        <p:grpSpPr>
          <a:xfrm>
            <a:off x="175086" y="6073422"/>
            <a:ext cx="1597270" cy="594910"/>
            <a:chOff x="175086" y="6073422"/>
            <a:chExt cx="1597270" cy="594910"/>
          </a:xfrm>
        </p:grpSpPr>
        <p:sp>
          <p:nvSpPr>
            <p:cNvPr id="37" name="Flecha abajo 36">
              <a:hlinkClick r:id="rId2" action="ppaction://hlinksldjump"/>
            </p:cNvPr>
            <p:cNvSpPr/>
            <p:nvPr/>
          </p:nvSpPr>
          <p:spPr>
            <a:xfrm rot="5400000">
              <a:off x="619822" y="5628686"/>
              <a:ext cx="594910" cy="1484381"/>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bg1"/>
                </a:solidFill>
              </a:endParaRPr>
            </a:p>
          </p:txBody>
        </p:sp>
        <p:sp>
          <p:nvSpPr>
            <p:cNvPr id="38" name="CuadroTexto 37"/>
            <p:cNvSpPr txBox="1"/>
            <p:nvPr/>
          </p:nvSpPr>
          <p:spPr>
            <a:xfrm>
              <a:off x="492672" y="6229765"/>
              <a:ext cx="1279684" cy="316088"/>
            </a:xfrm>
            <a:prstGeom prst="rect">
              <a:avLst/>
            </a:prstGeom>
            <a:noFill/>
          </p:spPr>
          <p:txBody>
            <a:bodyPr wrap="square" rtlCol="0">
              <a:spAutoFit/>
            </a:bodyPr>
            <a:lstStyle/>
            <a:p>
              <a:r>
                <a:rPr lang="es-MX" dirty="0" smtClean="0">
                  <a:hlinkClick r:id="rId3" action="ppaction://hlinksldjump"/>
                </a:rPr>
                <a:t>REGRESAR</a:t>
              </a:r>
              <a:endParaRPr lang="es-MX" dirty="0"/>
            </a:p>
          </p:txBody>
        </p:sp>
      </p:grpSp>
      <p:grpSp>
        <p:nvGrpSpPr>
          <p:cNvPr id="39" name="Grupo 38"/>
          <p:cNvGrpSpPr/>
          <p:nvPr/>
        </p:nvGrpSpPr>
        <p:grpSpPr>
          <a:xfrm>
            <a:off x="10493193" y="6073421"/>
            <a:ext cx="1454652" cy="594910"/>
            <a:chOff x="10442226" y="5932311"/>
            <a:chExt cx="1374554" cy="594910"/>
          </a:xfrm>
        </p:grpSpPr>
        <p:sp>
          <p:nvSpPr>
            <p:cNvPr id="40" name="Flecha abajo 39">
              <a:hlinkClick r:id="rId2" action="ppaction://hlinksldjump"/>
            </p:cNvPr>
            <p:cNvSpPr/>
            <p:nvPr/>
          </p:nvSpPr>
          <p:spPr>
            <a:xfrm rot="16200000">
              <a:off x="10832048" y="5542489"/>
              <a:ext cx="594910" cy="1374554"/>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1" name="CuadroTexto 40"/>
            <p:cNvSpPr txBox="1"/>
            <p:nvPr/>
          </p:nvSpPr>
          <p:spPr>
            <a:xfrm>
              <a:off x="10442226" y="6080032"/>
              <a:ext cx="1174043" cy="307777"/>
            </a:xfrm>
            <a:prstGeom prst="rect">
              <a:avLst/>
            </a:prstGeom>
            <a:noFill/>
          </p:spPr>
          <p:txBody>
            <a:bodyPr wrap="square" rtlCol="0">
              <a:spAutoFit/>
            </a:bodyPr>
            <a:lstStyle/>
            <a:p>
              <a:r>
                <a:rPr lang="es-MX" dirty="0" smtClean="0">
                  <a:hlinkClick r:id="rId4" action="ppaction://hlinksldjump"/>
                </a:rPr>
                <a:t>SIGUIENTE</a:t>
              </a:r>
              <a:endParaRPr lang="es-MX" dirty="0"/>
            </a:p>
          </p:txBody>
        </p:sp>
      </p:grpSp>
      <p:sp>
        <p:nvSpPr>
          <p:cNvPr id="43" name="Elipse 42">
            <a:hlinkClick r:id="rId5" action="ppaction://hlinkfile"/>
          </p:cNvPr>
          <p:cNvSpPr/>
          <p:nvPr/>
        </p:nvSpPr>
        <p:spPr>
          <a:xfrm>
            <a:off x="10298496" y="4899064"/>
            <a:ext cx="1625600" cy="927136"/>
          </a:xfrm>
          <a:prstGeom prst="ellipse">
            <a:avLst/>
          </a:prstGeom>
          <a:solidFill>
            <a:srgbClr val="1E0F8F"/>
          </a:solidFill>
          <a:ln>
            <a:solidFill>
              <a:srgbClr val="1E0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EJEMPLO</a:t>
            </a:r>
            <a:endParaRPr lang="es-MX" dirty="0"/>
          </a:p>
        </p:txBody>
      </p:sp>
      <p:sp>
        <p:nvSpPr>
          <p:cNvPr id="46" name="CuadroTexto 45"/>
          <p:cNvSpPr txBox="1"/>
          <p:nvPr/>
        </p:nvSpPr>
        <p:spPr>
          <a:xfrm>
            <a:off x="9518429" y="6238075"/>
            <a:ext cx="846666" cy="307777"/>
          </a:xfrm>
          <a:prstGeom prst="rect">
            <a:avLst/>
          </a:prstGeom>
          <a:noFill/>
        </p:spPr>
        <p:txBody>
          <a:bodyPr wrap="square" rtlCol="0">
            <a:spAutoFit/>
          </a:bodyPr>
          <a:lstStyle/>
          <a:p>
            <a:r>
              <a:rPr lang="es-MX" dirty="0" smtClean="0">
                <a:hlinkClick r:id="rId6" action="ppaction://hlinksldjump"/>
              </a:rPr>
              <a:t>ÍNDICE</a:t>
            </a:r>
            <a:endParaRPr lang="es-MX" dirty="0"/>
          </a:p>
        </p:txBody>
      </p:sp>
    </p:spTree>
    <p:extLst>
      <p:ext uri="{BB962C8B-B14F-4D97-AF65-F5344CB8AC3E}">
        <p14:creationId xmlns:p14="http://schemas.microsoft.com/office/powerpoint/2010/main" val="246657168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58734" y="0"/>
            <a:ext cx="6420733" cy="890660"/>
          </a:xfrm>
        </p:spPr>
        <p:txBody>
          <a:bodyPr/>
          <a:lstStyle/>
          <a:p>
            <a:r>
              <a:rPr lang="es-MX" sz="6000" dirty="0" smtClean="0"/>
              <a:t>SENTENCIA FOR</a:t>
            </a:r>
            <a:endParaRPr lang="es-MX" sz="6000" dirty="0"/>
          </a:p>
        </p:txBody>
      </p:sp>
      <p:sp>
        <p:nvSpPr>
          <p:cNvPr id="3" name="Marcador de contenido 2"/>
          <p:cNvSpPr>
            <a:spLocks noGrp="1"/>
          </p:cNvSpPr>
          <p:nvPr>
            <p:ph sz="half" idx="1"/>
          </p:nvPr>
        </p:nvSpPr>
        <p:spPr>
          <a:xfrm>
            <a:off x="979134" y="1541286"/>
            <a:ext cx="10580688" cy="1698625"/>
          </a:xfrm>
        </p:spPr>
        <p:txBody>
          <a:bodyPr>
            <a:normAutofit/>
          </a:bodyPr>
          <a:lstStyle/>
          <a:p>
            <a:pPr marL="0" indent="0" algn="just">
              <a:buNone/>
            </a:pPr>
            <a:r>
              <a:rPr lang="es-MX" sz="2400" dirty="0"/>
              <a:t>El ciclo </a:t>
            </a:r>
            <a:r>
              <a:rPr lang="es-MX" sz="2400" dirty="0" err="1"/>
              <a:t>for</a:t>
            </a:r>
            <a:r>
              <a:rPr lang="es-MX" sz="2400" dirty="0"/>
              <a:t> es muy importante en programación debido a que es un ciclo que repite un conjunto de instrucciones mientras una condición es verdadera, normalmente en el ciclo </a:t>
            </a:r>
            <a:r>
              <a:rPr lang="es-MX" sz="2400" dirty="0" err="1"/>
              <a:t>for</a:t>
            </a:r>
            <a:r>
              <a:rPr lang="es-MX" sz="2400" dirty="0"/>
              <a:t> tiene aplicación cuando conocemos el número de veces que se repetirá el ciclo.</a:t>
            </a:r>
          </a:p>
        </p:txBody>
      </p:sp>
      <p:grpSp>
        <p:nvGrpSpPr>
          <p:cNvPr id="5" name="Grupo 4"/>
          <p:cNvGrpSpPr/>
          <p:nvPr/>
        </p:nvGrpSpPr>
        <p:grpSpPr>
          <a:xfrm>
            <a:off x="175086" y="6073422"/>
            <a:ext cx="1597270" cy="594910"/>
            <a:chOff x="175086" y="6073422"/>
            <a:chExt cx="1597270" cy="594910"/>
          </a:xfrm>
        </p:grpSpPr>
        <p:sp>
          <p:nvSpPr>
            <p:cNvPr id="6" name="Flecha abajo 5">
              <a:hlinkClick r:id="rId2" action="ppaction://hlinksldjump"/>
            </p:cNvPr>
            <p:cNvSpPr/>
            <p:nvPr/>
          </p:nvSpPr>
          <p:spPr>
            <a:xfrm rot="5400000">
              <a:off x="619822" y="5628686"/>
              <a:ext cx="594910" cy="1484381"/>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bg1"/>
                </a:solidFill>
              </a:endParaRPr>
            </a:p>
          </p:txBody>
        </p:sp>
        <p:sp>
          <p:nvSpPr>
            <p:cNvPr id="7" name="CuadroTexto 6"/>
            <p:cNvSpPr txBox="1"/>
            <p:nvPr/>
          </p:nvSpPr>
          <p:spPr>
            <a:xfrm>
              <a:off x="492672" y="6229765"/>
              <a:ext cx="1279684" cy="316088"/>
            </a:xfrm>
            <a:prstGeom prst="rect">
              <a:avLst/>
            </a:prstGeom>
            <a:noFill/>
          </p:spPr>
          <p:txBody>
            <a:bodyPr wrap="square" rtlCol="0">
              <a:spAutoFit/>
            </a:bodyPr>
            <a:lstStyle/>
            <a:p>
              <a:r>
                <a:rPr lang="es-MX" dirty="0" smtClean="0">
                  <a:hlinkClick r:id="rId3" action="ppaction://hlinksldjump"/>
                </a:rPr>
                <a:t>REGRESAR</a:t>
              </a:r>
              <a:endParaRPr lang="es-MX" dirty="0"/>
            </a:p>
          </p:txBody>
        </p:sp>
      </p:grpSp>
      <p:grpSp>
        <p:nvGrpSpPr>
          <p:cNvPr id="8" name="Grupo 7"/>
          <p:cNvGrpSpPr/>
          <p:nvPr/>
        </p:nvGrpSpPr>
        <p:grpSpPr>
          <a:xfrm>
            <a:off x="10493193" y="6071719"/>
            <a:ext cx="1454652" cy="594910"/>
            <a:chOff x="10442226" y="5932311"/>
            <a:chExt cx="1374554" cy="594910"/>
          </a:xfrm>
        </p:grpSpPr>
        <p:sp>
          <p:nvSpPr>
            <p:cNvPr id="9" name="Flecha abajo 8">
              <a:hlinkClick r:id="rId2" action="ppaction://hlinksldjump"/>
            </p:cNvPr>
            <p:cNvSpPr/>
            <p:nvPr/>
          </p:nvSpPr>
          <p:spPr>
            <a:xfrm rot="16200000">
              <a:off x="10832048" y="5542489"/>
              <a:ext cx="594910" cy="1374554"/>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CuadroTexto 9"/>
            <p:cNvSpPr txBox="1"/>
            <p:nvPr/>
          </p:nvSpPr>
          <p:spPr>
            <a:xfrm>
              <a:off x="10442226" y="6080032"/>
              <a:ext cx="1174043" cy="307777"/>
            </a:xfrm>
            <a:prstGeom prst="rect">
              <a:avLst/>
            </a:prstGeom>
            <a:noFill/>
          </p:spPr>
          <p:txBody>
            <a:bodyPr wrap="square" rtlCol="0">
              <a:spAutoFit/>
            </a:bodyPr>
            <a:lstStyle/>
            <a:p>
              <a:r>
                <a:rPr lang="es-MX" dirty="0" smtClean="0">
                  <a:hlinkClick r:id="rId4" action="ppaction://hlinksldjump"/>
                </a:rPr>
                <a:t>SIGUIENTE</a:t>
              </a:r>
              <a:endParaRPr lang="es-MX" dirty="0"/>
            </a:p>
          </p:txBody>
        </p:sp>
      </p:grpSp>
      <p:sp>
        <p:nvSpPr>
          <p:cNvPr id="11" name="Elipse 10"/>
          <p:cNvSpPr/>
          <p:nvPr/>
        </p:nvSpPr>
        <p:spPr>
          <a:xfrm>
            <a:off x="10301621" y="4063686"/>
            <a:ext cx="1625600" cy="927136"/>
          </a:xfrm>
          <a:prstGeom prst="ellipse">
            <a:avLst/>
          </a:prstGeom>
          <a:solidFill>
            <a:srgbClr val="1E0F8F"/>
          </a:solidFill>
          <a:ln>
            <a:solidFill>
              <a:srgbClr val="1E0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hlinkClick r:id="rId5" action="ppaction://hlinkfile"/>
              </a:rPr>
              <a:t>EJEMPLO</a:t>
            </a:r>
            <a:endParaRPr lang="es-MX" dirty="0"/>
          </a:p>
        </p:txBody>
      </p:sp>
      <p:sp>
        <p:nvSpPr>
          <p:cNvPr id="12" name="CuadroTexto 11"/>
          <p:cNvSpPr txBox="1"/>
          <p:nvPr/>
        </p:nvSpPr>
        <p:spPr>
          <a:xfrm>
            <a:off x="9518429" y="6238075"/>
            <a:ext cx="846666" cy="307777"/>
          </a:xfrm>
          <a:prstGeom prst="rect">
            <a:avLst/>
          </a:prstGeom>
          <a:noFill/>
        </p:spPr>
        <p:txBody>
          <a:bodyPr wrap="square" rtlCol="0">
            <a:spAutoFit/>
          </a:bodyPr>
          <a:lstStyle/>
          <a:p>
            <a:r>
              <a:rPr lang="es-MX" dirty="0" smtClean="0">
                <a:hlinkClick r:id="rId6" action="ppaction://hlinksldjump"/>
              </a:rPr>
              <a:t>ÍNDICE</a:t>
            </a:r>
            <a:endParaRPr lang="es-MX" dirty="0"/>
          </a:p>
        </p:txBody>
      </p:sp>
    </p:spTree>
    <p:extLst>
      <p:ext uri="{BB962C8B-B14F-4D97-AF65-F5344CB8AC3E}">
        <p14:creationId xmlns:p14="http://schemas.microsoft.com/office/powerpoint/2010/main" val="12179974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2"/>
          <p:cNvSpPr txBox="1">
            <a:spLocks/>
          </p:cNvSpPr>
          <p:nvPr/>
        </p:nvSpPr>
        <p:spPr>
          <a:xfrm>
            <a:off x="1121225" y="644175"/>
            <a:ext cx="8946541" cy="5616221"/>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a:lstStyle>
          <a:p>
            <a:pPr marL="183600" indent="-43200">
              <a:lnSpc>
                <a:spcPct val="90000"/>
              </a:lnSpc>
              <a:spcBef>
                <a:spcPts val="0"/>
              </a:spcBef>
              <a:buFont typeface="Wingdings 3" charset="2"/>
              <a:buNone/>
            </a:pPr>
            <a:r>
              <a:rPr lang="es-MX" dirty="0" smtClean="0">
                <a:hlinkClick r:id="rId2" action="ppaction://hlinksldjump"/>
              </a:rPr>
              <a:t>Programación</a:t>
            </a:r>
            <a:r>
              <a:rPr lang="es-MX" dirty="0" smtClean="0"/>
              <a:t>  ………………………………………………………………. 20</a:t>
            </a:r>
          </a:p>
          <a:p>
            <a:pPr marL="183600" indent="-43200">
              <a:lnSpc>
                <a:spcPct val="90000"/>
              </a:lnSpc>
              <a:spcBef>
                <a:spcPts val="0"/>
              </a:spcBef>
              <a:buFont typeface="Wingdings 3" charset="2"/>
              <a:buNone/>
            </a:pPr>
            <a:r>
              <a:rPr lang="es-MX" dirty="0" smtClean="0">
                <a:hlinkClick r:id="rId3" action="ppaction://hlinksldjump"/>
              </a:rPr>
              <a:t>Tipos de Datos</a:t>
            </a:r>
            <a:r>
              <a:rPr lang="es-MX" dirty="0" smtClean="0"/>
              <a:t>  …………………………………………………………….... 21</a:t>
            </a:r>
          </a:p>
          <a:p>
            <a:pPr marL="183600" indent="-43200">
              <a:lnSpc>
                <a:spcPct val="90000"/>
              </a:lnSpc>
              <a:spcBef>
                <a:spcPts val="0"/>
              </a:spcBef>
              <a:buFont typeface="Wingdings 3" charset="2"/>
              <a:buNone/>
            </a:pPr>
            <a:r>
              <a:rPr lang="es-MX" dirty="0" smtClean="0">
                <a:hlinkClick r:id="rId4" action="ppaction://hlinksldjump"/>
              </a:rPr>
              <a:t>Datos Numéricos  </a:t>
            </a:r>
            <a:r>
              <a:rPr lang="es-MX" dirty="0" smtClean="0"/>
              <a:t>…………………………………………………………… 22</a:t>
            </a:r>
          </a:p>
          <a:p>
            <a:pPr marL="183600" indent="-43200">
              <a:lnSpc>
                <a:spcPct val="90000"/>
              </a:lnSpc>
              <a:spcBef>
                <a:spcPts val="0"/>
              </a:spcBef>
              <a:buFont typeface="Wingdings 3" charset="2"/>
              <a:buNone/>
            </a:pPr>
            <a:r>
              <a:rPr lang="es-MX" dirty="0" smtClean="0">
                <a:hlinkClick r:id="rId5" action="ppaction://hlinksldjump"/>
              </a:rPr>
              <a:t>Datos Lógicos o Booleanos  </a:t>
            </a:r>
            <a:r>
              <a:rPr lang="es-MX" dirty="0" smtClean="0"/>
              <a:t>…………………………………………….... 23</a:t>
            </a:r>
          </a:p>
          <a:p>
            <a:pPr marL="183600" indent="-43200">
              <a:lnSpc>
                <a:spcPct val="90000"/>
              </a:lnSpc>
              <a:spcBef>
                <a:spcPts val="0"/>
              </a:spcBef>
              <a:buFont typeface="Wingdings 3" charset="2"/>
              <a:buNone/>
            </a:pPr>
            <a:r>
              <a:rPr lang="es-MX" dirty="0" smtClean="0">
                <a:hlinkClick r:id="rId6" action="ppaction://hlinksldjump"/>
              </a:rPr>
              <a:t>IDE Entorno de Desarrollo Integrado</a:t>
            </a:r>
            <a:r>
              <a:rPr lang="es-MX" dirty="0" smtClean="0"/>
              <a:t>  …………………………………... 24</a:t>
            </a:r>
          </a:p>
          <a:p>
            <a:pPr marL="183600" indent="-43200">
              <a:lnSpc>
                <a:spcPct val="90000"/>
              </a:lnSpc>
              <a:spcBef>
                <a:spcPts val="0"/>
              </a:spcBef>
              <a:buFont typeface="Wingdings 3" charset="2"/>
              <a:buNone/>
            </a:pPr>
            <a:r>
              <a:rPr lang="es-MX" dirty="0" smtClean="0">
                <a:hlinkClick r:id="rId7" action="ppaction://hlinksldjump"/>
              </a:rPr>
              <a:t>Entorno</a:t>
            </a:r>
            <a:r>
              <a:rPr lang="es-MX" dirty="0" smtClean="0"/>
              <a:t>  ………………………………………………………………………. 25</a:t>
            </a:r>
          </a:p>
          <a:p>
            <a:pPr marL="183600" indent="-43200">
              <a:lnSpc>
                <a:spcPct val="90000"/>
              </a:lnSpc>
              <a:spcBef>
                <a:spcPts val="0"/>
              </a:spcBef>
              <a:buFont typeface="Wingdings 3" charset="2"/>
              <a:buNone/>
            </a:pPr>
            <a:r>
              <a:rPr lang="es-MX" dirty="0" smtClean="0">
                <a:hlinkClick r:id="rId8" action="ppaction://hlinksldjump"/>
              </a:rPr>
              <a:t>Compilar</a:t>
            </a:r>
            <a:r>
              <a:rPr lang="es-MX" dirty="0" smtClean="0"/>
              <a:t>  …………………………………………………………………….. 26</a:t>
            </a:r>
          </a:p>
          <a:p>
            <a:pPr marL="183600" indent="-43200">
              <a:lnSpc>
                <a:spcPct val="90000"/>
              </a:lnSpc>
              <a:spcBef>
                <a:spcPts val="0"/>
              </a:spcBef>
              <a:buFont typeface="Wingdings 3" charset="2"/>
              <a:buNone/>
            </a:pPr>
            <a:r>
              <a:rPr lang="es-MX" dirty="0" smtClean="0">
                <a:hlinkClick r:id="rId9" action="ppaction://hlinksldjump"/>
              </a:rPr>
              <a:t>LENGUAJE DE PROGRAMACIÓN </a:t>
            </a:r>
            <a:r>
              <a:rPr lang="es-MX" dirty="0" err="1" smtClean="0">
                <a:hlinkClick r:id="rId9" action="ppaction://hlinksldjump"/>
              </a:rPr>
              <a:t>COn</a:t>
            </a:r>
            <a:r>
              <a:rPr lang="es-MX" dirty="0" smtClean="0">
                <a:hlinkClick r:id="rId9" action="ppaction://hlinksldjump"/>
              </a:rPr>
              <a:t> </a:t>
            </a:r>
            <a:r>
              <a:rPr lang="es-MX" dirty="0" err="1" smtClean="0">
                <a:hlinkClick r:id="rId9" action="ppaction://hlinksldjump"/>
              </a:rPr>
              <a:t>IDEs</a:t>
            </a:r>
            <a:r>
              <a:rPr lang="es-MX" dirty="0" smtClean="0">
                <a:hlinkClick r:id="rId9" action="ppaction://hlinksldjump"/>
              </a:rPr>
              <a:t>  </a:t>
            </a:r>
            <a:r>
              <a:rPr lang="es-MX" dirty="0" smtClean="0"/>
              <a:t>…………………………... 27</a:t>
            </a:r>
          </a:p>
          <a:p>
            <a:pPr marL="183600" indent="-43200">
              <a:lnSpc>
                <a:spcPct val="90000"/>
              </a:lnSpc>
              <a:spcBef>
                <a:spcPts val="0"/>
              </a:spcBef>
              <a:buFont typeface="Wingdings 3" charset="2"/>
              <a:buNone/>
            </a:pPr>
            <a:r>
              <a:rPr lang="es-MX" dirty="0" smtClean="0">
                <a:hlinkClick r:id="rId10" action="ppaction://hlinksldjump"/>
              </a:rPr>
              <a:t>Ecilpse</a:t>
            </a:r>
            <a:r>
              <a:rPr lang="es-MX" dirty="0"/>
              <a:t> </a:t>
            </a:r>
            <a:r>
              <a:rPr lang="es-MX" dirty="0" smtClean="0"/>
              <a:t> ………………………………………………………………………... 28</a:t>
            </a:r>
          </a:p>
          <a:p>
            <a:pPr marL="183600" indent="-43200">
              <a:lnSpc>
                <a:spcPct val="90000"/>
              </a:lnSpc>
              <a:spcBef>
                <a:spcPts val="0"/>
              </a:spcBef>
              <a:buFont typeface="Wingdings 3" charset="2"/>
              <a:buNone/>
            </a:pPr>
            <a:r>
              <a:rPr lang="es-MX" dirty="0" smtClean="0">
                <a:hlinkClick r:id="rId11" action="ppaction://hlinksldjump"/>
              </a:rPr>
              <a:t>NetBeans</a:t>
            </a:r>
            <a:r>
              <a:rPr lang="es-MX" dirty="0" smtClean="0"/>
              <a:t>  …………………………………………………………………….. 29</a:t>
            </a:r>
          </a:p>
          <a:p>
            <a:pPr marL="183600" indent="-43200">
              <a:lnSpc>
                <a:spcPct val="90000"/>
              </a:lnSpc>
              <a:spcBef>
                <a:spcPts val="0"/>
              </a:spcBef>
              <a:buFont typeface="Wingdings 3" charset="2"/>
              <a:buNone/>
            </a:pPr>
            <a:r>
              <a:rPr lang="es-MX" dirty="0" smtClean="0">
                <a:hlinkClick r:id="rId12" action="ppaction://hlinksldjump"/>
              </a:rPr>
              <a:t>Visual Studio  </a:t>
            </a:r>
            <a:r>
              <a:rPr lang="es-MX" dirty="0" smtClean="0"/>
              <a:t>……………………………………………………………....... 30</a:t>
            </a:r>
          </a:p>
          <a:p>
            <a:pPr marL="183600" indent="-43200">
              <a:lnSpc>
                <a:spcPct val="90000"/>
              </a:lnSpc>
              <a:spcBef>
                <a:spcPts val="0"/>
              </a:spcBef>
              <a:buFont typeface="Wingdings 3" charset="2"/>
              <a:buNone/>
            </a:pPr>
            <a:r>
              <a:rPr lang="es-MX" dirty="0" smtClean="0">
                <a:hlinkClick r:id="rId13" action="ppaction://hlinksldjump"/>
              </a:rPr>
              <a:t>JetBraint</a:t>
            </a:r>
            <a:r>
              <a:rPr lang="es-MX" dirty="0" smtClean="0"/>
              <a:t>  …………………………………………………………………...… 31</a:t>
            </a:r>
          </a:p>
          <a:p>
            <a:pPr marL="183600" indent="-43200">
              <a:lnSpc>
                <a:spcPct val="90000"/>
              </a:lnSpc>
              <a:spcBef>
                <a:spcPts val="0"/>
              </a:spcBef>
              <a:buFont typeface="Wingdings 3" charset="2"/>
              <a:buNone/>
            </a:pPr>
            <a:r>
              <a:rPr lang="es-MX" dirty="0" smtClean="0">
                <a:hlinkClick r:id="rId14" action="ppaction://hlinksldjump"/>
              </a:rPr>
              <a:t>Dev C++</a:t>
            </a:r>
            <a:r>
              <a:rPr lang="es-MX" dirty="0" smtClean="0"/>
              <a:t>  ..……………………….………………………………………...… 32</a:t>
            </a:r>
          </a:p>
          <a:p>
            <a:pPr marL="183600" indent="-43200">
              <a:spcBef>
                <a:spcPts val="0"/>
              </a:spcBef>
              <a:buFont typeface="Wingdings 3" charset="2"/>
              <a:buNone/>
            </a:pPr>
            <a:r>
              <a:rPr lang="es-MX" dirty="0" smtClean="0">
                <a:hlinkClick r:id="rId15" action="ppaction://hlinksldjump"/>
              </a:rPr>
              <a:t>Directivas del Procesador</a:t>
            </a:r>
            <a:r>
              <a:rPr lang="es-MX" dirty="0" smtClean="0"/>
              <a:t>  ……………………………...………………..  33</a:t>
            </a:r>
          </a:p>
          <a:p>
            <a:pPr marL="183600" indent="-43200">
              <a:spcBef>
                <a:spcPts val="0"/>
              </a:spcBef>
              <a:buFont typeface="Wingdings 3" charset="2"/>
              <a:buNone/>
            </a:pPr>
            <a:r>
              <a:rPr lang="es-MX" dirty="0" smtClean="0">
                <a:hlinkClick r:id="rId16" action="ppaction://hlinksldjump"/>
              </a:rPr>
              <a:t>Parámetros</a:t>
            </a:r>
            <a:r>
              <a:rPr lang="es-MX" dirty="0" smtClean="0"/>
              <a:t>  ………………………………………………...……………….. 34</a:t>
            </a:r>
          </a:p>
          <a:p>
            <a:pPr marL="183600" indent="-43200">
              <a:spcBef>
                <a:spcPts val="0"/>
              </a:spcBef>
              <a:buFont typeface="Wingdings 3" charset="2"/>
              <a:buNone/>
            </a:pPr>
            <a:r>
              <a:rPr lang="es-MX" dirty="0" smtClean="0">
                <a:hlinkClick r:id="rId17" action="ppaction://hlinksldjump"/>
              </a:rPr>
              <a:t>Librerías en C++</a:t>
            </a:r>
            <a:r>
              <a:rPr lang="es-MX" dirty="0" smtClean="0"/>
              <a:t>  ……………………………………………………………. 35</a:t>
            </a:r>
          </a:p>
          <a:p>
            <a:pPr marL="183600" indent="-43200">
              <a:spcBef>
                <a:spcPts val="0"/>
              </a:spcBef>
              <a:buFont typeface="Wingdings 3" charset="2"/>
              <a:buNone/>
            </a:pPr>
            <a:r>
              <a:rPr lang="es-MX" dirty="0" smtClean="0">
                <a:hlinkClick r:id="rId18" action="ppaction://hlinksldjump"/>
              </a:rPr>
              <a:t>Operadores Aritméticos en C++</a:t>
            </a:r>
            <a:r>
              <a:rPr lang="es-MX" dirty="0" smtClean="0"/>
              <a:t>  ……………………………………….. 36</a:t>
            </a:r>
          </a:p>
          <a:p>
            <a:pPr marL="183600" indent="-43200">
              <a:spcBef>
                <a:spcPts val="0"/>
              </a:spcBef>
              <a:buFont typeface="Wingdings 3" charset="2"/>
              <a:buNone/>
            </a:pPr>
            <a:r>
              <a:rPr lang="es-MX" dirty="0" smtClean="0">
                <a:hlinkClick r:id="rId19" action="ppaction://hlinksldjump"/>
              </a:rPr>
              <a:t>Sentencia IF</a:t>
            </a:r>
            <a:r>
              <a:rPr lang="es-MX" dirty="0" smtClean="0"/>
              <a:t>  ………………………………………………………………… 37</a:t>
            </a:r>
          </a:p>
          <a:p>
            <a:pPr marL="183600" indent="-43200">
              <a:spcBef>
                <a:spcPts val="0"/>
              </a:spcBef>
              <a:buFont typeface="Wingdings 3" charset="2"/>
              <a:buNone/>
            </a:pPr>
            <a:r>
              <a:rPr lang="es-MX" dirty="0" smtClean="0">
                <a:hlinkClick r:id="rId20" action="ppaction://hlinksldjump"/>
              </a:rPr>
              <a:t>Sentencia FOR</a:t>
            </a:r>
            <a:r>
              <a:rPr lang="es-MX" dirty="0"/>
              <a:t> </a:t>
            </a:r>
            <a:r>
              <a:rPr lang="es-MX" dirty="0" smtClean="0"/>
              <a:t> .…..………………………………………………………… 38</a:t>
            </a:r>
          </a:p>
          <a:p>
            <a:pPr marL="183600" indent="-43200">
              <a:spcBef>
                <a:spcPts val="0"/>
              </a:spcBef>
              <a:buFont typeface="Wingdings 3" charset="2"/>
              <a:buNone/>
            </a:pPr>
            <a:r>
              <a:rPr lang="es-MX" dirty="0" smtClean="0">
                <a:hlinkClick r:id="rId21" action="ppaction://hlinksldjump"/>
              </a:rPr>
              <a:t>Sentencia DO-</a:t>
            </a:r>
            <a:r>
              <a:rPr lang="es-MX" dirty="0" err="1" smtClean="0">
                <a:hlinkClick r:id="rId21" action="ppaction://hlinksldjump"/>
              </a:rPr>
              <a:t>WHILE</a:t>
            </a:r>
            <a:r>
              <a:rPr lang="es-MX" dirty="0" smtClean="0"/>
              <a:t>  ……………………………………………………… 39</a:t>
            </a:r>
          </a:p>
          <a:p>
            <a:pPr marL="183600" indent="-43200">
              <a:lnSpc>
                <a:spcPct val="90000"/>
              </a:lnSpc>
              <a:spcBef>
                <a:spcPts val="0"/>
              </a:spcBef>
              <a:buFont typeface="Wingdings 3" charset="2"/>
              <a:buNone/>
            </a:pPr>
            <a:endParaRPr lang="es-MX" dirty="0" smtClean="0"/>
          </a:p>
          <a:p>
            <a:pPr marL="0" indent="0">
              <a:buFont typeface="Wingdings 3" charset="2"/>
              <a:buNone/>
            </a:pPr>
            <a:endParaRPr lang="es-MX" dirty="0"/>
          </a:p>
        </p:txBody>
      </p:sp>
      <p:sp>
        <p:nvSpPr>
          <p:cNvPr id="7" name="Flecha derecha 6"/>
          <p:cNvSpPr/>
          <p:nvPr/>
        </p:nvSpPr>
        <p:spPr>
          <a:xfrm>
            <a:off x="10470616" y="6073420"/>
            <a:ext cx="1454652" cy="594911"/>
          </a:xfrm>
          <a:prstGeom prst="right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Flecha derecha 7"/>
          <p:cNvSpPr/>
          <p:nvPr/>
        </p:nvSpPr>
        <p:spPr>
          <a:xfrm rot="10800000">
            <a:off x="192474" y="6088651"/>
            <a:ext cx="1454652" cy="594911"/>
          </a:xfrm>
          <a:prstGeom prst="right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CuadroTexto 9"/>
          <p:cNvSpPr txBox="1"/>
          <p:nvPr/>
        </p:nvSpPr>
        <p:spPr>
          <a:xfrm>
            <a:off x="505980" y="6232217"/>
            <a:ext cx="1230489" cy="307777"/>
          </a:xfrm>
          <a:prstGeom prst="rect">
            <a:avLst/>
          </a:prstGeom>
          <a:noFill/>
        </p:spPr>
        <p:txBody>
          <a:bodyPr wrap="square" rtlCol="0">
            <a:spAutoFit/>
          </a:bodyPr>
          <a:lstStyle/>
          <a:p>
            <a:r>
              <a:rPr lang="es-MX" dirty="0" smtClean="0">
                <a:hlinkClick r:id="rId22" action="ppaction://hlinksldjump"/>
              </a:rPr>
              <a:t>REGRESAR</a:t>
            </a:r>
            <a:endParaRPr lang="es-MX" dirty="0"/>
          </a:p>
        </p:txBody>
      </p:sp>
      <p:sp>
        <p:nvSpPr>
          <p:cNvPr id="11" name="CuadroTexto 10"/>
          <p:cNvSpPr txBox="1"/>
          <p:nvPr/>
        </p:nvSpPr>
        <p:spPr>
          <a:xfrm>
            <a:off x="10470616" y="6216986"/>
            <a:ext cx="1145651" cy="307777"/>
          </a:xfrm>
          <a:prstGeom prst="rect">
            <a:avLst/>
          </a:prstGeom>
          <a:noFill/>
        </p:spPr>
        <p:txBody>
          <a:bodyPr wrap="square" rtlCol="0">
            <a:spAutoFit/>
          </a:bodyPr>
          <a:lstStyle/>
          <a:p>
            <a:r>
              <a:rPr lang="es-MX" dirty="0" smtClean="0">
                <a:hlinkClick r:id="rId23" action="ppaction://hlinksldjump"/>
              </a:rPr>
              <a:t>SIGUIENTE</a:t>
            </a:r>
            <a:endParaRPr lang="es-MX" dirty="0"/>
          </a:p>
        </p:txBody>
      </p:sp>
    </p:spTree>
    <p:extLst>
      <p:ext uri="{BB962C8B-B14F-4D97-AF65-F5344CB8AC3E}">
        <p14:creationId xmlns:p14="http://schemas.microsoft.com/office/powerpoint/2010/main" val="262753101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01624" y="0"/>
            <a:ext cx="8390643" cy="935815"/>
          </a:xfrm>
        </p:spPr>
        <p:txBody>
          <a:bodyPr/>
          <a:lstStyle/>
          <a:p>
            <a:r>
              <a:rPr lang="es-MX" sz="6000" dirty="0" smtClean="0"/>
              <a:t>SENTENCIA DO-</a:t>
            </a:r>
            <a:r>
              <a:rPr lang="es-MX" sz="6000" dirty="0" err="1" smtClean="0"/>
              <a:t>WHILE</a:t>
            </a:r>
            <a:r>
              <a:rPr lang="es-MX" sz="6000" dirty="0" smtClean="0"/>
              <a:t> </a:t>
            </a:r>
            <a:endParaRPr lang="es-MX" sz="6000" dirty="0"/>
          </a:p>
        </p:txBody>
      </p:sp>
      <p:sp>
        <p:nvSpPr>
          <p:cNvPr id="3" name="Marcador de contenido 2"/>
          <p:cNvSpPr>
            <a:spLocks noGrp="1"/>
          </p:cNvSpPr>
          <p:nvPr>
            <p:ph sz="half" idx="1"/>
          </p:nvPr>
        </p:nvSpPr>
        <p:spPr>
          <a:xfrm>
            <a:off x="1386938" y="1759238"/>
            <a:ext cx="5218466" cy="3927610"/>
          </a:xfrm>
        </p:spPr>
        <p:txBody>
          <a:bodyPr>
            <a:normAutofit/>
          </a:bodyPr>
          <a:lstStyle/>
          <a:p>
            <a:pPr marL="0" indent="0" algn="just">
              <a:buNone/>
            </a:pPr>
            <a:r>
              <a:rPr lang="es-MX" sz="2400" dirty="0"/>
              <a:t>En un bucle do </a:t>
            </a:r>
            <a:r>
              <a:rPr lang="es-MX" sz="2400" dirty="0" err="1"/>
              <a:t>while</a:t>
            </a:r>
            <a:r>
              <a:rPr lang="es-MX" sz="2400" dirty="0"/>
              <a:t>, primero se ejecuta el bloque de instrucciones y, después, se evalúa la condición. En el caso de que ésta sea verdadera, se vuelve a ejecutar el bloque de instrucciones. Y así sucesivamente, hasta que, la condición sea falsa.</a:t>
            </a:r>
          </a:p>
        </p:txBody>
      </p:sp>
      <p:grpSp>
        <p:nvGrpSpPr>
          <p:cNvPr id="33" name="Grupo 32"/>
          <p:cNvGrpSpPr/>
          <p:nvPr/>
        </p:nvGrpSpPr>
        <p:grpSpPr>
          <a:xfrm>
            <a:off x="7956584" y="1140178"/>
            <a:ext cx="1695416" cy="4994558"/>
            <a:chOff x="2594363" y="841248"/>
            <a:chExt cx="1662607" cy="4722626"/>
          </a:xfrm>
          <a:solidFill>
            <a:srgbClr val="0000CC"/>
          </a:solidFill>
        </p:grpSpPr>
        <p:sp>
          <p:nvSpPr>
            <p:cNvPr id="34" name="Elipse 33"/>
            <p:cNvSpPr/>
            <p:nvPr/>
          </p:nvSpPr>
          <p:spPr>
            <a:xfrm>
              <a:off x="2646998" y="841248"/>
              <a:ext cx="1557337" cy="671513"/>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1"/>
                  </a:solidFill>
                  <a:latin typeface="Arial" panose="020B0604020202020204" pitchFamily="34" charset="0"/>
                  <a:cs typeface="Arial" panose="020B0604020202020204" pitchFamily="34" charset="0"/>
                </a:rPr>
                <a:t>INICIO</a:t>
              </a:r>
              <a:endParaRPr lang="es-MX" sz="1200" dirty="0">
                <a:solidFill>
                  <a:schemeClr val="tx1"/>
                </a:solidFill>
                <a:latin typeface="Arial" panose="020B0604020202020204" pitchFamily="34" charset="0"/>
                <a:cs typeface="Arial" panose="020B0604020202020204" pitchFamily="34" charset="0"/>
              </a:endParaRPr>
            </a:p>
          </p:txBody>
        </p:sp>
        <p:cxnSp>
          <p:nvCxnSpPr>
            <p:cNvPr id="35" name="Conector recto de flecha 34"/>
            <p:cNvCxnSpPr/>
            <p:nvPr/>
          </p:nvCxnSpPr>
          <p:spPr>
            <a:xfrm>
              <a:off x="3425667" y="1515801"/>
              <a:ext cx="0" cy="275111"/>
            </a:xfrm>
            <a:prstGeom prst="straightConnector1">
              <a:avLst/>
            </a:prstGeom>
            <a:grpFill/>
            <a:ln>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36" name="Conector recto de flecha 35"/>
            <p:cNvCxnSpPr/>
            <p:nvPr/>
          </p:nvCxnSpPr>
          <p:spPr>
            <a:xfrm>
              <a:off x="3425667" y="2142404"/>
              <a:ext cx="0" cy="275111"/>
            </a:xfrm>
            <a:prstGeom prst="straightConnector1">
              <a:avLst/>
            </a:prstGeom>
            <a:grpFill/>
            <a:ln>
              <a:solidFill>
                <a:schemeClr val="tx1"/>
              </a:solidFill>
              <a:tailEnd type="triangle"/>
            </a:ln>
          </p:spPr>
          <p:style>
            <a:lnRef idx="1">
              <a:schemeClr val="dk1"/>
            </a:lnRef>
            <a:fillRef idx="0">
              <a:schemeClr val="dk1"/>
            </a:fillRef>
            <a:effectRef idx="0">
              <a:schemeClr val="dk1"/>
            </a:effectRef>
            <a:fontRef idx="minor">
              <a:schemeClr val="tx1"/>
            </a:fontRef>
          </p:style>
        </p:cxnSp>
        <p:sp>
          <p:nvSpPr>
            <p:cNvPr id="37" name="Elipse 36"/>
            <p:cNvSpPr/>
            <p:nvPr/>
          </p:nvSpPr>
          <p:spPr>
            <a:xfrm>
              <a:off x="2699633" y="4892361"/>
              <a:ext cx="1557337" cy="671513"/>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1"/>
                  </a:solidFill>
                  <a:latin typeface="Arial" panose="020B0604020202020204" pitchFamily="34" charset="0"/>
                  <a:cs typeface="Arial" panose="020B0604020202020204" pitchFamily="34" charset="0"/>
                </a:rPr>
                <a:t>FIN</a:t>
              </a:r>
              <a:endParaRPr lang="es-MX" sz="1200" dirty="0">
                <a:solidFill>
                  <a:schemeClr val="tx1"/>
                </a:solidFill>
                <a:latin typeface="Arial" panose="020B0604020202020204" pitchFamily="34" charset="0"/>
                <a:cs typeface="Arial" panose="020B0604020202020204" pitchFamily="34" charset="0"/>
              </a:endParaRPr>
            </a:p>
          </p:txBody>
        </p:sp>
        <p:sp>
          <p:nvSpPr>
            <p:cNvPr id="38" name="Decisión 37"/>
            <p:cNvSpPr/>
            <p:nvPr/>
          </p:nvSpPr>
          <p:spPr>
            <a:xfrm>
              <a:off x="2594363" y="2433343"/>
              <a:ext cx="1662607" cy="850144"/>
            </a:xfrm>
            <a:prstGeom prst="flowChartDecision">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i &lt; = 3</a:t>
              </a:r>
              <a:endParaRPr lang="es-MX" dirty="0">
                <a:solidFill>
                  <a:schemeClr val="tx1"/>
                </a:solidFill>
              </a:endParaRPr>
            </a:p>
          </p:txBody>
        </p:sp>
        <p:sp>
          <p:nvSpPr>
            <p:cNvPr id="39" name="Rectángulo 38"/>
            <p:cNvSpPr/>
            <p:nvPr/>
          </p:nvSpPr>
          <p:spPr>
            <a:xfrm>
              <a:off x="2882162" y="1790912"/>
              <a:ext cx="1087007" cy="367320"/>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a:solidFill>
                    <a:schemeClr val="tx1"/>
                  </a:solidFill>
                  <a:latin typeface="Arial" panose="020B0604020202020204" pitchFamily="34" charset="0"/>
                  <a:cs typeface="Arial" panose="020B0604020202020204" pitchFamily="34" charset="0"/>
                </a:rPr>
                <a:t>i</a:t>
              </a:r>
              <a:r>
                <a:rPr lang="es-MX" sz="1200" dirty="0" smtClean="0">
                  <a:solidFill>
                    <a:schemeClr val="tx1"/>
                  </a:solidFill>
                  <a:latin typeface="Arial" panose="020B0604020202020204" pitchFamily="34" charset="0"/>
                  <a:cs typeface="Arial" panose="020B0604020202020204" pitchFamily="34" charset="0"/>
                </a:rPr>
                <a:t> = 1</a:t>
              </a:r>
              <a:endParaRPr lang="es-MX" sz="1200" dirty="0">
                <a:solidFill>
                  <a:schemeClr val="tx1"/>
                </a:solidFill>
                <a:latin typeface="Arial" panose="020B0604020202020204" pitchFamily="34" charset="0"/>
                <a:cs typeface="Arial" panose="020B0604020202020204" pitchFamily="34" charset="0"/>
              </a:endParaRPr>
            </a:p>
          </p:txBody>
        </p:sp>
        <p:cxnSp>
          <p:nvCxnSpPr>
            <p:cNvPr id="40" name="Conector recto de flecha 39"/>
            <p:cNvCxnSpPr/>
            <p:nvPr/>
          </p:nvCxnSpPr>
          <p:spPr>
            <a:xfrm>
              <a:off x="3425667" y="3283487"/>
              <a:ext cx="0" cy="275111"/>
            </a:xfrm>
            <a:prstGeom prst="straightConnector1">
              <a:avLst/>
            </a:prstGeom>
            <a:grpFill/>
            <a:ln>
              <a:solidFill>
                <a:schemeClr val="tx1"/>
              </a:solidFill>
              <a:tailEnd type="triangle"/>
            </a:ln>
          </p:spPr>
          <p:style>
            <a:lnRef idx="1">
              <a:schemeClr val="dk1"/>
            </a:lnRef>
            <a:fillRef idx="0">
              <a:schemeClr val="dk1"/>
            </a:fillRef>
            <a:effectRef idx="0">
              <a:schemeClr val="dk1"/>
            </a:effectRef>
            <a:fontRef idx="minor">
              <a:schemeClr val="tx1"/>
            </a:fontRef>
          </p:style>
        </p:cxnSp>
        <p:sp>
          <p:nvSpPr>
            <p:cNvPr id="41" name="Datos almacenados 40"/>
            <p:cNvSpPr/>
            <p:nvPr/>
          </p:nvSpPr>
          <p:spPr>
            <a:xfrm>
              <a:off x="2748375" y="3584294"/>
              <a:ext cx="1374808" cy="390525"/>
            </a:xfrm>
            <a:prstGeom prst="flowChartOnlineStorag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solidFill>
                    <a:schemeClr val="tx1"/>
                  </a:solidFill>
                </a:rPr>
                <a:t>i</a:t>
              </a:r>
              <a:endParaRPr lang="es-MX" dirty="0">
                <a:solidFill>
                  <a:schemeClr val="tx1"/>
                </a:solidFill>
              </a:endParaRPr>
            </a:p>
          </p:txBody>
        </p:sp>
        <p:cxnSp>
          <p:nvCxnSpPr>
            <p:cNvPr id="42" name="Conector recto de flecha 41"/>
            <p:cNvCxnSpPr/>
            <p:nvPr/>
          </p:nvCxnSpPr>
          <p:spPr>
            <a:xfrm>
              <a:off x="3435778" y="3974819"/>
              <a:ext cx="0" cy="275111"/>
            </a:xfrm>
            <a:prstGeom prst="straightConnector1">
              <a:avLst/>
            </a:prstGeom>
            <a:grpFill/>
            <a:ln>
              <a:solidFill>
                <a:schemeClr val="tx1"/>
              </a:solidFill>
              <a:tailEnd type="triangle"/>
            </a:ln>
          </p:spPr>
          <p:style>
            <a:lnRef idx="1">
              <a:schemeClr val="dk1"/>
            </a:lnRef>
            <a:fillRef idx="0">
              <a:schemeClr val="dk1"/>
            </a:fillRef>
            <a:effectRef idx="0">
              <a:schemeClr val="dk1"/>
            </a:effectRef>
            <a:fontRef idx="minor">
              <a:schemeClr val="tx1"/>
            </a:fontRef>
          </p:style>
        </p:cxnSp>
        <p:sp>
          <p:nvSpPr>
            <p:cNvPr id="43" name="Rectángulo 42"/>
            <p:cNvSpPr/>
            <p:nvPr/>
          </p:nvSpPr>
          <p:spPr>
            <a:xfrm>
              <a:off x="2892274" y="4249930"/>
              <a:ext cx="1087007" cy="367320"/>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1"/>
                  </a:solidFill>
                  <a:latin typeface="Arial" panose="020B0604020202020204" pitchFamily="34" charset="0"/>
                  <a:cs typeface="Arial" panose="020B0604020202020204" pitchFamily="34" charset="0"/>
                </a:rPr>
                <a:t>i = i + 1</a:t>
              </a:r>
              <a:endParaRPr lang="es-MX" sz="1200" dirty="0">
                <a:solidFill>
                  <a:schemeClr val="tx1"/>
                </a:solidFill>
                <a:latin typeface="Arial" panose="020B0604020202020204" pitchFamily="34" charset="0"/>
                <a:cs typeface="Arial" panose="020B0604020202020204" pitchFamily="34" charset="0"/>
              </a:endParaRPr>
            </a:p>
          </p:txBody>
        </p:sp>
        <p:cxnSp>
          <p:nvCxnSpPr>
            <p:cNvPr id="44" name="Conector angular 43"/>
            <p:cNvCxnSpPr>
              <a:stCxn id="43" idx="3"/>
              <a:endCxn id="38" idx="3"/>
            </p:cNvCxnSpPr>
            <p:nvPr/>
          </p:nvCxnSpPr>
          <p:spPr>
            <a:xfrm flipV="1">
              <a:off x="3979281" y="2858415"/>
              <a:ext cx="277689" cy="1575175"/>
            </a:xfrm>
            <a:prstGeom prst="bentConnector3">
              <a:avLst>
                <a:gd name="adj1" fmla="val 182322"/>
              </a:avLst>
            </a:prstGeom>
            <a:grpFill/>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5" name="Conector recto de flecha 44"/>
            <p:cNvCxnSpPr/>
            <p:nvPr/>
          </p:nvCxnSpPr>
          <p:spPr>
            <a:xfrm>
              <a:off x="3458860" y="4617250"/>
              <a:ext cx="0" cy="275111"/>
            </a:xfrm>
            <a:prstGeom prst="straightConnector1">
              <a:avLst/>
            </a:prstGeom>
            <a:grpFill/>
            <a:ln>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46" name="Conector angular 45"/>
            <p:cNvCxnSpPr>
              <a:stCxn id="38" idx="1"/>
              <a:endCxn id="37" idx="2"/>
            </p:cNvCxnSpPr>
            <p:nvPr/>
          </p:nvCxnSpPr>
          <p:spPr>
            <a:xfrm rot="10800000" flipH="1" flipV="1">
              <a:off x="2594363" y="2858414"/>
              <a:ext cx="105270" cy="2369703"/>
            </a:xfrm>
            <a:prstGeom prst="bentConnector3">
              <a:avLst>
                <a:gd name="adj1" fmla="val -217156"/>
              </a:avLst>
            </a:prstGeom>
            <a:grpFill/>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7" name="Grupo 46"/>
          <p:cNvGrpSpPr/>
          <p:nvPr/>
        </p:nvGrpSpPr>
        <p:grpSpPr>
          <a:xfrm>
            <a:off x="175086" y="6073422"/>
            <a:ext cx="1597270" cy="594910"/>
            <a:chOff x="175086" y="6073422"/>
            <a:chExt cx="1597270" cy="594910"/>
          </a:xfrm>
        </p:grpSpPr>
        <p:sp>
          <p:nvSpPr>
            <p:cNvPr id="48" name="Flecha abajo 47">
              <a:hlinkClick r:id="rId2" action="ppaction://hlinksldjump"/>
            </p:cNvPr>
            <p:cNvSpPr/>
            <p:nvPr/>
          </p:nvSpPr>
          <p:spPr>
            <a:xfrm rot="5400000">
              <a:off x="619822" y="5628686"/>
              <a:ext cx="594910" cy="1484381"/>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bg1"/>
                </a:solidFill>
              </a:endParaRPr>
            </a:p>
          </p:txBody>
        </p:sp>
        <p:sp>
          <p:nvSpPr>
            <p:cNvPr id="49" name="CuadroTexto 48"/>
            <p:cNvSpPr txBox="1"/>
            <p:nvPr/>
          </p:nvSpPr>
          <p:spPr>
            <a:xfrm>
              <a:off x="492672" y="6229765"/>
              <a:ext cx="1279684" cy="316088"/>
            </a:xfrm>
            <a:prstGeom prst="rect">
              <a:avLst/>
            </a:prstGeom>
            <a:noFill/>
          </p:spPr>
          <p:txBody>
            <a:bodyPr wrap="square" rtlCol="0">
              <a:spAutoFit/>
            </a:bodyPr>
            <a:lstStyle/>
            <a:p>
              <a:r>
                <a:rPr lang="es-MX" dirty="0" smtClean="0">
                  <a:hlinkClick r:id="rId3" action="ppaction://hlinksldjump"/>
                </a:rPr>
                <a:t>REGRESAR</a:t>
              </a:r>
              <a:endParaRPr lang="es-MX" dirty="0"/>
            </a:p>
          </p:txBody>
        </p:sp>
      </p:grpSp>
      <p:sp>
        <p:nvSpPr>
          <p:cNvPr id="53" name="Elipse 52">
            <a:hlinkClick r:id="rId4" action="ppaction://hlinkfile"/>
          </p:cNvPr>
          <p:cNvSpPr/>
          <p:nvPr/>
        </p:nvSpPr>
        <p:spPr>
          <a:xfrm>
            <a:off x="10388809" y="4106432"/>
            <a:ext cx="1625600" cy="927136"/>
          </a:xfrm>
          <a:prstGeom prst="ellipse">
            <a:avLst/>
          </a:prstGeom>
          <a:solidFill>
            <a:srgbClr val="1E0F8F"/>
          </a:solidFill>
          <a:ln>
            <a:solidFill>
              <a:srgbClr val="1E0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EJEMPLO</a:t>
            </a:r>
            <a:endParaRPr lang="es-MX" dirty="0"/>
          </a:p>
        </p:txBody>
      </p:sp>
      <p:sp>
        <p:nvSpPr>
          <p:cNvPr id="54" name="Flecha derecha 53"/>
          <p:cNvSpPr/>
          <p:nvPr/>
        </p:nvSpPr>
        <p:spPr>
          <a:xfrm>
            <a:off x="10530027" y="6134736"/>
            <a:ext cx="1484382" cy="620889"/>
          </a:xfrm>
          <a:prstGeom prst="right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7" name="CuadroTexto 56"/>
          <p:cNvSpPr txBox="1"/>
          <p:nvPr/>
        </p:nvSpPr>
        <p:spPr>
          <a:xfrm>
            <a:off x="10530027" y="6291291"/>
            <a:ext cx="1346409" cy="307777"/>
          </a:xfrm>
          <a:prstGeom prst="rect">
            <a:avLst/>
          </a:prstGeom>
          <a:noFill/>
        </p:spPr>
        <p:txBody>
          <a:bodyPr wrap="square" rtlCol="0">
            <a:spAutoFit/>
          </a:bodyPr>
          <a:lstStyle/>
          <a:p>
            <a:r>
              <a:rPr lang="es-MX" dirty="0" smtClean="0">
                <a:hlinkClick r:id="rId5" action="ppaction://hlinksldjump"/>
              </a:rPr>
              <a:t>SIGUIENTE</a:t>
            </a:r>
            <a:endParaRPr lang="es-MX" dirty="0"/>
          </a:p>
        </p:txBody>
      </p:sp>
      <p:sp>
        <p:nvSpPr>
          <p:cNvPr id="58" name="CuadroTexto 57"/>
          <p:cNvSpPr txBox="1"/>
          <p:nvPr/>
        </p:nvSpPr>
        <p:spPr>
          <a:xfrm>
            <a:off x="9510415" y="6310444"/>
            <a:ext cx="846666" cy="307777"/>
          </a:xfrm>
          <a:prstGeom prst="rect">
            <a:avLst/>
          </a:prstGeom>
          <a:noFill/>
        </p:spPr>
        <p:txBody>
          <a:bodyPr wrap="square" rtlCol="0">
            <a:spAutoFit/>
          </a:bodyPr>
          <a:lstStyle/>
          <a:p>
            <a:r>
              <a:rPr lang="es-MX" dirty="0" smtClean="0">
                <a:hlinkClick r:id="rId6" action="ppaction://hlinksldjump"/>
              </a:rPr>
              <a:t>ÍNDICE</a:t>
            </a:r>
            <a:endParaRPr lang="es-MX" dirty="0"/>
          </a:p>
        </p:txBody>
      </p:sp>
    </p:spTree>
    <p:extLst>
      <p:ext uri="{BB962C8B-B14F-4D97-AF65-F5344CB8AC3E}">
        <p14:creationId xmlns:p14="http://schemas.microsoft.com/office/powerpoint/2010/main" val="299092114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BIBLIOGRAFÍA</a:t>
            </a:r>
            <a:endParaRPr lang="es-MX" dirty="0"/>
          </a:p>
        </p:txBody>
      </p:sp>
      <p:sp>
        <p:nvSpPr>
          <p:cNvPr id="3" name="Marcador de contenido 2"/>
          <p:cNvSpPr>
            <a:spLocks noGrp="1"/>
          </p:cNvSpPr>
          <p:nvPr>
            <p:ph sz="half" idx="1"/>
          </p:nvPr>
        </p:nvSpPr>
        <p:spPr>
          <a:xfrm>
            <a:off x="1103312" y="2060575"/>
            <a:ext cx="10268073" cy="4195763"/>
          </a:xfrm>
        </p:spPr>
        <p:txBody>
          <a:bodyPr/>
          <a:lstStyle/>
          <a:p>
            <a:pPr fontAlgn="t"/>
            <a:r>
              <a:rPr lang="es-MX" dirty="0" smtClean="0"/>
              <a:t>L. </a:t>
            </a:r>
            <a:r>
              <a:rPr lang="es-MX" dirty="0" err="1" smtClean="0"/>
              <a:t>Joyanes</a:t>
            </a:r>
            <a:r>
              <a:rPr lang="es-MX" dirty="0" smtClean="0"/>
              <a:t> Aguilar e I. </a:t>
            </a:r>
            <a:r>
              <a:rPr lang="es-MX" dirty="0" err="1" smtClean="0"/>
              <a:t>Zahonero</a:t>
            </a:r>
            <a:r>
              <a:rPr lang="es-MX" dirty="0" smtClean="0"/>
              <a:t> Martínez, (2005) Programación en C: metodología, algoritmos y estructuras de datos (Segunda edición). Editorial McGraw-Hill.</a:t>
            </a:r>
          </a:p>
          <a:p>
            <a:pPr fontAlgn="t"/>
            <a:r>
              <a:rPr lang="es-MX" dirty="0" smtClean="0"/>
              <a:t>H. M. </a:t>
            </a:r>
            <a:r>
              <a:rPr lang="es-MX" dirty="0" err="1" smtClean="0"/>
              <a:t>Deitel</a:t>
            </a:r>
            <a:r>
              <a:rPr lang="es-MX" dirty="0" smtClean="0"/>
              <a:t> y P. J. </a:t>
            </a:r>
            <a:r>
              <a:rPr lang="es-MX" dirty="0" err="1" smtClean="0"/>
              <a:t>Deitel</a:t>
            </a:r>
            <a:r>
              <a:rPr lang="es-MX" dirty="0" smtClean="0"/>
              <a:t>, (2004) Cómo Programar en C/C++ y Java. (Cuarta edición). Ed. Pearson Educación.</a:t>
            </a:r>
          </a:p>
          <a:p>
            <a:pPr fontAlgn="t"/>
            <a:r>
              <a:rPr lang="es-MX" dirty="0" smtClean="0"/>
              <a:t>L</a:t>
            </a:r>
            <a:r>
              <a:rPr lang="es-MX" dirty="0"/>
              <a:t>. </a:t>
            </a:r>
            <a:r>
              <a:rPr lang="es-MX" dirty="0" err="1"/>
              <a:t>Joyanes</a:t>
            </a:r>
            <a:r>
              <a:rPr lang="es-MX" dirty="0"/>
              <a:t> Aguilar e I. </a:t>
            </a:r>
            <a:r>
              <a:rPr lang="es-MX" dirty="0" err="1"/>
              <a:t>Zahonero</a:t>
            </a:r>
            <a:r>
              <a:rPr lang="es-MX" dirty="0"/>
              <a:t> Martínez</a:t>
            </a:r>
            <a:r>
              <a:rPr lang="es-MX" dirty="0" smtClean="0"/>
              <a:t>, (2004) </a:t>
            </a:r>
            <a:r>
              <a:rPr lang="es-MX" dirty="0"/>
              <a:t>Algoritmos y estructuras de datos: una perspectiva en C (Primera edición). Editorial </a:t>
            </a:r>
            <a:r>
              <a:rPr lang="es-MX" dirty="0" smtClean="0"/>
              <a:t>McGraw-Hill</a:t>
            </a:r>
            <a:r>
              <a:rPr lang="es-MX" dirty="0"/>
              <a:t>.</a:t>
            </a:r>
          </a:p>
          <a:p>
            <a:endParaRPr lang="es-MX" dirty="0"/>
          </a:p>
        </p:txBody>
      </p:sp>
    </p:spTree>
    <p:extLst>
      <p:ext uri="{BB962C8B-B14F-4D97-AF65-F5344CB8AC3E}">
        <p14:creationId xmlns:p14="http://schemas.microsoft.com/office/powerpoint/2010/main" val="1851234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15"/>
          <p:cNvSpPr txBox="1">
            <a:spLocks noGrp="1"/>
          </p:cNvSpPr>
          <p:nvPr>
            <p:ph type="title"/>
          </p:nvPr>
        </p:nvSpPr>
        <p:spPr>
          <a:xfrm>
            <a:off x="1659467" y="170496"/>
            <a:ext cx="9076267" cy="1400530"/>
          </a:xfrm>
          <a:prstGeom prst="rect">
            <a:avLst/>
          </a:prstGeom>
          <a:noFill/>
          <a:ln>
            <a:noFill/>
          </a:ln>
        </p:spPr>
        <p:txBody>
          <a:bodyPr spcFirstLastPara="1" wrap="square" lIns="91425" tIns="45700" rIns="91425" bIns="45700" anchor="ctr" anchorCtr="0">
            <a:noAutofit/>
          </a:bodyPr>
          <a:lstStyle/>
          <a:p>
            <a:pPr marL="0" lvl="0" indent="0" algn="just" rtl="0">
              <a:lnSpc>
                <a:spcPct val="85000"/>
              </a:lnSpc>
              <a:spcBef>
                <a:spcPts val="0"/>
              </a:spcBef>
              <a:spcAft>
                <a:spcPts val="0"/>
              </a:spcAft>
              <a:buClr>
                <a:schemeClr val="dk2"/>
              </a:buClr>
              <a:buSzPts val="6000"/>
              <a:buFont typeface="Corbel"/>
              <a:buNone/>
            </a:pPr>
            <a:r>
              <a:rPr lang="es-MX" sz="6000" dirty="0"/>
              <a:t>ESTRUCTURA DE DATOS</a:t>
            </a:r>
            <a:r>
              <a:rPr lang="es-MX" sz="4400" dirty="0"/>
              <a:t>	</a:t>
            </a:r>
            <a:endParaRPr sz="4400" dirty="0"/>
          </a:p>
        </p:txBody>
      </p:sp>
      <p:sp>
        <p:nvSpPr>
          <p:cNvPr id="101" name="Google Shape;101;p15"/>
          <p:cNvSpPr txBox="1">
            <a:spLocks noGrp="1"/>
          </p:cNvSpPr>
          <p:nvPr>
            <p:ph idx="1"/>
          </p:nvPr>
        </p:nvSpPr>
        <p:spPr>
          <a:xfrm>
            <a:off x="684583" y="2057312"/>
            <a:ext cx="7013802" cy="4016110"/>
          </a:xfrm>
          <a:prstGeom prst="rect">
            <a:avLst/>
          </a:prstGeom>
          <a:noFill/>
          <a:ln>
            <a:noFill/>
          </a:ln>
        </p:spPr>
        <p:txBody>
          <a:bodyPr spcFirstLastPara="1" wrap="square" lIns="91425" tIns="45700" rIns="91425" bIns="45700" anchor="t" anchorCtr="0">
            <a:noAutofit/>
          </a:bodyPr>
          <a:lstStyle/>
          <a:p>
            <a:pPr marL="0" lvl="0" indent="0" algn="just" rtl="0">
              <a:lnSpc>
                <a:spcPct val="90000"/>
              </a:lnSpc>
              <a:spcBef>
                <a:spcPts val="0"/>
              </a:spcBef>
              <a:spcAft>
                <a:spcPts val="0"/>
              </a:spcAft>
              <a:buSzPts val="2800"/>
              <a:buNone/>
            </a:pPr>
            <a:r>
              <a:rPr lang="es-MX" sz="2800" dirty="0"/>
              <a:t>Un tipo de dato está definido por el conjunto de valores que representa y por el conjunto de operaciones que se pueden realizar con dicho tipo de dato. Por ejemplo, el tipo de dato entero en Java puede representar números en el rango de -2^31 a 2^31-1 y cuenta con operaciones como suma, resta, multiplicación, división, etc.</a:t>
            </a:r>
            <a:endParaRPr dirty="0"/>
          </a:p>
        </p:txBody>
      </p:sp>
      <p:pic>
        <p:nvPicPr>
          <p:cNvPr id="102" name="Google Shape;102;p15" descr="Resultado de imagen para Estructura de datos"/>
          <p:cNvPicPr preferRelativeResize="0"/>
          <p:nvPr/>
        </p:nvPicPr>
        <p:blipFill rotWithShape="1">
          <a:blip r:embed="rId3" cstate="email">
            <a:alphaModFix/>
            <a:extLst>
              <a:ext uri="{28A0092B-C50C-407E-A947-70E740481C1C}">
                <a14:useLocalDpi xmlns:a14="http://schemas.microsoft.com/office/drawing/2010/main"/>
              </a:ext>
            </a:extLst>
          </a:blip>
          <a:srcRect l="19470" r="19470"/>
          <a:stretch/>
        </p:blipFill>
        <p:spPr>
          <a:xfrm>
            <a:off x="8196110" y="2057312"/>
            <a:ext cx="3521756" cy="3128104"/>
          </a:xfrm>
          <a:prstGeom prst="rect">
            <a:avLst/>
          </a:prstGeom>
          <a:noFill/>
          <a:ln>
            <a:noFill/>
          </a:ln>
        </p:spPr>
      </p:pic>
      <p:grpSp>
        <p:nvGrpSpPr>
          <p:cNvPr id="4" name="Grupo 3"/>
          <p:cNvGrpSpPr/>
          <p:nvPr/>
        </p:nvGrpSpPr>
        <p:grpSpPr>
          <a:xfrm>
            <a:off x="175086" y="6073422"/>
            <a:ext cx="1597270" cy="594910"/>
            <a:chOff x="175086" y="6073422"/>
            <a:chExt cx="1597270" cy="594910"/>
          </a:xfrm>
        </p:grpSpPr>
        <p:sp>
          <p:nvSpPr>
            <p:cNvPr id="2" name="Flecha abajo 1">
              <a:hlinkClick r:id="rId4" action="ppaction://hlinksldjump"/>
            </p:cNvPr>
            <p:cNvSpPr/>
            <p:nvPr/>
          </p:nvSpPr>
          <p:spPr>
            <a:xfrm rot="5400000">
              <a:off x="619822" y="5628686"/>
              <a:ext cx="594910" cy="1484381"/>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bg1"/>
                </a:solidFill>
              </a:endParaRPr>
            </a:p>
          </p:txBody>
        </p:sp>
        <p:sp>
          <p:nvSpPr>
            <p:cNvPr id="3" name="CuadroTexto 2"/>
            <p:cNvSpPr txBox="1"/>
            <p:nvPr/>
          </p:nvSpPr>
          <p:spPr>
            <a:xfrm>
              <a:off x="492672" y="6229765"/>
              <a:ext cx="1279684" cy="316088"/>
            </a:xfrm>
            <a:prstGeom prst="rect">
              <a:avLst/>
            </a:prstGeom>
            <a:noFill/>
          </p:spPr>
          <p:txBody>
            <a:bodyPr wrap="square" rtlCol="0">
              <a:spAutoFit/>
            </a:bodyPr>
            <a:lstStyle/>
            <a:p>
              <a:r>
                <a:rPr lang="es-MX" dirty="0" smtClean="0">
                  <a:hlinkClick r:id="rId4" action="ppaction://hlinksldjump"/>
                </a:rPr>
                <a:t>REGRESAR</a:t>
              </a:r>
              <a:endParaRPr lang="es-MX" dirty="0"/>
            </a:p>
          </p:txBody>
        </p:sp>
      </p:grpSp>
      <p:grpSp>
        <p:nvGrpSpPr>
          <p:cNvPr id="7" name="Grupo 6"/>
          <p:cNvGrpSpPr/>
          <p:nvPr/>
        </p:nvGrpSpPr>
        <p:grpSpPr>
          <a:xfrm>
            <a:off x="10414171" y="6042219"/>
            <a:ext cx="1454652" cy="594910"/>
            <a:chOff x="10442226" y="5932311"/>
            <a:chExt cx="1374554" cy="594910"/>
          </a:xfrm>
        </p:grpSpPr>
        <p:sp>
          <p:nvSpPr>
            <p:cNvPr id="6" name="Flecha abajo 5">
              <a:hlinkClick r:id="rId4" action="ppaction://hlinksldjump"/>
            </p:cNvPr>
            <p:cNvSpPr/>
            <p:nvPr/>
          </p:nvSpPr>
          <p:spPr>
            <a:xfrm rot="16200000">
              <a:off x="10832048" y="5542489"/>
              <a:ext cx="594910" cy="1374554"/>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CuadroTexto 4"/>
            <p:cNvSpPr txBox="1"/>
            <p:nvPr/>
          </p:nvSpPr>
          <p:spPr>
            <a:xfrm>
              <a:off x="10442226" y="6080032"/>
              <a:ext cx="1174043" cy="307777"/>
            </a:xfrm>
            <a:prstGeom prst="rect">
              <a:avLst/>
            </a:prstGeom>
            <a:noFill/>
          </p:spPr>
          <p:txBody>
            <a:bodyPr wrap="square" rtlCol="0">
              <a:spAutoFit/>
            </a:bodyPr>
            <a:lstStyle/>
            <a:p>
              <a:r>
                <a:rPr lang="es-MX" dirty="0" smtClean="0">
                  <a:hlinkClick r:id="rId5" action="ppaction://hlinksldjump"/>
                </a:rPr>
                <a:t>SIGUIENTE</a:t>
              </a:r>
              <a:endParaRPr lang="es-MX" dirty="0"/>
            </a:p>
          </p:txBody>
        </p:sp>
      </p:grpSp>
      <p:sp>
        <p:nvSpPr>
          <p:cNvPr id="11" name="CuadroTexto 10"/>
          <p:cNvSpPr txBox="1"/>
          <p:nvPr/>
        </p:nvSpPr>
        <p:spPr>
          <a:xfrm>
            <a:off x="9518429" y="6238075"/>
            <a:ext cx="846666" cy="307777"/>
          </a:xfrm>
          <a:prstGeom prst="rect">
            <a:avLst/>
          </a:prstGeom>
          <a:noFill/>
        </p:spPr>
        <p:txBody>
          <a:bodyPr wrap="square" rtlCol="0">
            <a:spAutoFit/>
          </a:bodyPr>
          <a:lstStyle/>
          <a:p>
            <a:r>
              <a:rPr lang="es-MX" dirty="0" smtClean="0">
                <a:hlinkClick r:id="rId4" action="ppaction://hlinksldjump"/>
              </a:rPr>
              <a:t>ÍNDICE</a:t>
            </a:r>
            <a:endParaRPr lang="es-MX"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16"/>
          <p:cNvSpPr txBox="1">
            <a:spLocks noGrp="1"/>
          </p:cNvSpPr>
          <p:nvPr>
            <p:ph type="title"/>
          </p:nvPr>
        </p:nvSpPr>
        <p:spPr>
          <a:xfrm>
            <a:off x="1108955" y="294673"/>
            <a:ext cx="9404723" cy="1400530"/>
          </a:xfrm>
          <a:prstGeom prst="rect">
            <a:avLst/>
          </a:prstGeom>
          <a:noFill/>
          <a:ln>
            <a:noFill/>
          </a:ln>
        </p:spPr>
        <p:txBody>
          <a:bodyPr spcFirstLastPara="1" wrap="square" lIns="91425" tIns="45700" rIns="91425" bIns="45700" anchor="ctr" anchorCtr="0">
            <a:noAutofit/>
          </a:bodyPr>
          <a:lstStyle/>
          <a:p>
            <a:pPr marL="0" lvl="0" indent="0" algn="ctr" rtl="0">
              <a:lnSpc>
                <a:spcPct val="85000"/>
              </a:lnSpc>
              <a:spcBef>
                <a:spcPts val="0"/>
              </a:spcBef>
              <a:spcAft>
                <a:spcPts val="0"/>
              </a:spcAft>
              <a:buClr>
                <a:schemeClr val="dk2"/>
              </a:buClr>
              <a:buSzPts val="6000"/>
              <a:buFont typeface="Corbel"/>
              <a:buNone/>
            </a:pPr>
            <a:r>
              <a:rPr lang="es-MX" sz="6000" dirty="0"/>
              <a:t>ESTRUCTURA DE DATOS ESTÁTICAS</a:t>
            </a:r>
            <a:endParaRPr sz="6000" dirty="0"/>
          </a:p>
        </p:txBody>
      </p:sp>
      <p:sp>
        <p:nvSpPr>
          <p:cNvPr id="108" name="Google Shape;108;p16"/>
          <p:cNvSpPr txBox="1">
            <a:spLocks noGrp="1"/>
          </p:cNvSpPr>
          <p:nvPr>
            <p:ph idx="1"/>
          </p:nvPr>
        </p:nvSpPr>
        <p:spPr>
          <a:xfrm>
            <a:off x="5811316" y="1753012"/>
            <a:ext cx="5558489" cy="4206240"/>
          </a:xfrm>
          <a:prstGeom prst="rect">
            <a:avLst/>
          </a:prstGeom>
          <a:noFill/>
          <a:ln>
            <a:noFill/>
          </a:ln>
        </p:spPr>
        <p:txBody>
          <a:bodyPr spcFirstLastPara="1" wrap="square" lIns="91425" tIns="45700" rIns="91425" bIns="45700" anchor="t" anchorCtr="0">
            <a:noAutofit/>
          </a:bodyPr>
          <a:lstStyle/>
          <a:p>
            <a:pPr marL="0" lvl="0" indent="0" algn="just" rtl="0">
              <a:lnSpc>
                <a:spcPct val="90000"/>
              </a:lnSpc>
              <a:spcBef>
                <a:spcPts val="0"/>
              </a:spcBef>
              <a:spcAft>
                <a:spcPts val="0"/>
              </a:spcAft>
              <a:buSzPts val="2000"/>
              <a:buNone/>
            </a:pPr>
            <a:r>
              <a:rPr lang="es-MX" sz="2000" dirty="0"/>
              <a:t>Tienen un número fijo de elementos que queda determinado desde la declaración de la estructura en el comienzo del programa. Ejemplo los arreglos. Las estructuras de datos estáticas, presentan dos inconvenientes: </a:t>
            </a:r>
            <a:endParaRPr dirty="0"/>
          </a:p>
          <a:p>
            <a:pPr marL="0" lvl="0" indent="0" algn="just" rtl="0">
              <a:lnSpc>
                <a:spcPct val="90000"/>
              </a:lnSpc>
              <a:spcBef>
                <a:spcPts val="1400"/>
              </a:spcBef>
              <a:spcAft>
                <a:spcPts val="0"/>
              </a:spcAft>
              <a:buSzPts val="2000"/>
              <a:buNone/>
            </a:pPr>
            <a:r>
              <a:rPr lang="es-MX" sz="2000" dirty="0"/>
              <a:t>1. La reorganización de sus elementos, si ésta implica mucho movimiento puede ser muy costosa. Ejemplo: insertar un dato en un arreglo ordenado. </a:t>
            </a:r>
            <a:endParaRPr dirty="0"/>
          </a:p>
          <a:p>
            <a:pPr marL="0" lvl="0" indent="0" algn="just" rtl="0">
              <a:lnSpc>
                <a:spcPct val="90000"/>
              </a:lnSpc>
              <a:spcBef>
                <a:spcPts val="1400"/>
              </a:spcBef>
              <a:spcAft>
                <a:spcPts val="0"/>
              </a:spcAft>
              <a:buSzPts val="2000"/>
              <a:buNone/>
            </a:pPr>
            <a:r>
              <a:rPr lang="es-MX" sz="2000" dirty="0"/>
              <a:t>2. Son estructuras de datos estáticas, es decir, el tamaño ocupado en memoria es fijo, el arreglo podría llenarse y si se crea un arreglo de tamaño grande se estaría desperdiciando memoria.</a:t>
            </a:r>
            <a:endParaRPr dirty="0"/>
          </a:p>
          <a:p>
            <a:pPr marL="0" lvl="0" indent="0" algn="just" rtl="0">
              <a:lnSpc>
                <a:spcPct val="90000"/>
              </a:lnSpc>
              <a:spcBef>
                <a:spcPts val="1400"/>
              </a:spcBef>
              <a:spcAft>
                <a:spcPts val="0"/>
              </a:spcAft>
              <a:buSzPts val="2000"/>
              <a:buNone/>
            </a:pPr>
            <a:endParaRPr sz="2000" dirty="0"/>
          </a:p>
        </p:txBody>
      </p:sp>
      <p:pic>
        <p:nvPicPr>
          <p:cNvPr id="109" name="Google Shape;109;p16" descr="Resultado de imagen para Estructura de datos estÃ¡ticas"/>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551742" y="1989581"/>
            <a:ext cx="4940301" cy="4710426"/>
          </a:xfrm>
          <a:prstGeom prst="rect">
            <a:avLst/>
          </a:prstGeom>
          <a:noFill/>
          <a:ln>
            <a:noFill/>
          </a:ln>
        </p:spPr>
      </p:pic>
      <p:grpSp>
        <p:nvGrpSpPr>
          <p:cNvPr id="6" name="Grupo 5"/>
          <p:cNvGrpSpPr/>
          <p:nvPr/>
        </p:nvGrpSpPr>
        <p:grpSpPr>
          <a:xfrm>
            <a:off x="175086" y="6073422"/>
            <a:ext cx="1597270" cy="594910"/>
            <a:chOff x="175086" y="6073422"/>
            <a:chExt cx="1597270" cy="594910"/>
          </a:xfrm>
        </p:grpSpPr>
        <p:sp>
          <p:nvSpPr>
            <p:cNvPr id="7" name="Flecha abajo 6">
              <a:hlinkClick r:id="rId4" action="ppaction://hlinksldjump"/>
            </p:cNvPr>
            <p:cNvSpPr/>
            <p:nvPr/>
          </p:nvSpPr>
          <p:spPr>
            <a:xfrm rot="5400000">
              <a:off x="619822" y="5628686"/>
              <a:ext cx="594910" cy="1484381"/>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bg1"/>
                </a:solidFill>
              </a:endParaRPr>
            </a:p>
          </p:txBody>
        </p:sp>
        <p:sp>
          <p:nvSpPr>
            <p:cNvPr id="8" name="CuadroTexto 7"/>
            <p:cNvSpPr txBox="1"/>
            <p:nvPr/>
          </p:nvSpPr>
          <p:spPr>
            <a:xfrm>
              <a:off x="492672" y="6229765"/>
              <a:ext cx="1279684" cy="316088"/>
            </a:xfrm>
            <a:prstGeom prst="rect">
              <a:avLst/>
            </a:prstGeom>
            <a:noFill/>
          </p:spPr>
          <p:txBody>
            <a:bodyPr wrap="square" rtlCol="0">
              <a:spAutoFit/>
            </a:bodyPr>
            <a:lstStyle/>
            <a:p>
              <a:r>
                <a:rPr lang="es-MX" dirty="0" smtClean="0">
                  <a:hlinkClick r:id="rId5" action="ppaction://hlinksldjump"/>
                </a:rPr>
                <a:t>REGRESAR</a:t>
              </a:r>
              <a:endParaRPr lang="es-MX" dirty="0"/>
            </a:p>
          </p:txBody>
        </p:sp>
      </p:grpSp>
      <p:grpSp>
        <p:nvGrpSpPr>
          <p:cNvPr id="9" name="Grupo 8"/>
          <p:cNvGrpSpPr/>
          <p:nvPr/>
        </p:nvGrpSpPr>
        <p:grpSpPr>
          <a:xfrm>
            <a:off x="10365095" y="6073422"/>
            <a:ext cx="1454652" cy="594910"/>
            <a:chOff x="10442226" y="5932311"/>
            <a:chExt cx="1374554" cy="594910"/>
          </a:xfrm>
        </p:grpSpPr>
        <p:sp>
          <p:nvSpPr>
            <p:cNvPr id="10" name="Flecha abajo 9">
              <a:hlinkClick r:id="rId4" action="ppaction://hlinksldjump"/>
            </p:cNvPr>
            <p:cNvSpPr/>
            <p:nvPr/>
          </p:nvSpPr>
          <p:spPr>
            <a:xfrm rot="16200000">
              <a:off x="10832048" y="5542489"/>
              <a:ext cx="594910" cy="1374554"/>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CuadroTexto 10"/>
            <p:cNvSpPr txBox="1"/>
            <p:nvPr/>
          </p:nvSpPr>
          <p:spPr>
            <a:xfrm>
              <a:off x="10442226" y="6080032"/>
              <a:ext cx="1174043" cy="307777"/>
            </a:xfrm>
            <a:prstGeom prst="rect">
              <a:avLst/>
            </a:prstGeom>
            <a:noFill/>
          </p:spPr>
          <p:txBody>
            <a:bodyPr wrap="square" rtlCol="0">
              <a:spAutoFit/>
            </a:bodyPr>
            <a:lstStyle/>
            <a:p>
              <a:r>
                <a:rPr lang="es-MX" dirty="0" smtClean="0">
                  <a:hlinkClick r:id="rId6" action="ppaction://hlinksldjump"/>
                </a:rPr>
                <a:t>SIGUIENTE</a:t>
              </a:r>
              <a:endParaRPr lang="es-MX" dirty="0"/>
            </a:p>
          </p:txBody>
        </p:sp>
      </p:grpSp>
      <p:sp>
        <p:nvSpPr>
          <p:cNvPr id="12" name="CuadroTexto 11"/>
          <p:cNvSpPr txBox="1"/>
          <p:nvPr/>
        </p:nvSpPr>
        <p:spPr>
          <a:xfrm>
            <a:off x="9518429" y="6238075"/>
            <a:ext cx="846666" cy="307777"/>
          </a:xfrm>
          <a:prstGeom prst="rect">
            <a:avLst/>
          </a:prstGeom>
          <a:noFill/>
        </p:spPr>
        <p:txBody>
          <a:bodyPr wrap="square" rtlCol="0">
            <a:spAutoFit/>
          </a:bodyPr>
          <a:lstStyle/>
          <a:p>
            <a:r>
              <a:rPr lang="es-MX" dirty="0" smtClean="0">
                <a:hlinkClick r:id="rId4" action="ppaction://hlinksldjump"/>
              </a:rPr>
              <a:t>ÍNDICE</a:t>
            </a:r>
            <a:endParaRPr lang="es-MX"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17"/>
          <p:cNvSpPr txBox="1">
            <a:spLocks noGrp="1"/>
          </p:cNvSpPr>
          <p:nvPr>
            <p:ph type="title"/>
          </p:nvPr>
        </p:nvSpPr>
        <p:spPr>
          <a:xfrm>
            <a:off x="905755" y="95422"/>
            <a:ext cx="9404723" cy="1549371"/>
          </a:xfrm>
          <a:prstGeom prst="rect">
            <a:avLst/>
          </a:prstGeom>
          <a:noFill/>
          <a:ln>
            <a:noFill/>
          </a:ln>
        </p:spPr>
        <p:txBody>
          <a:bodyPr spcFirstLastPara="1" wrap="square" lIns="91425" tIns="45700" rIns="91425" bIns="45700" anchor="ctr" anchorCtr="0">
            <a:noAutofit/>
          </a:bodyPr>
          <a:lstStyle/>
          <a:p>
            <a:pPr marL="0" lvl="0" indent="0" algn="ctr" rtl="0">
              <a:lnSpc>
                <a:spcPct val="85000"/>
              </a:lnSpc>
              <a:spcBef>
                <a:spcPts val="0"/>
              </a:spcBef>
              <a:spcAft>
                <a:spcPts val="0"/>
              </a:spcAft>
              <a:buClr>
                <a:schemeClr val="dk2"/>
              </a:buClr>
              <a:buSzPts val="6000"/>
              <a:buFont typeface="Corbel"/>
              <a:buNone/>
            </a:pPr>
            <a:r>
              <a:rPr lang="es-MX" sz="6000" dirty="0" smtClean="0"/>
              <a:t>ESTRUCTURAS </a:t>
            </a:r>
            <a:r>
              <a:rPr lang="es-MX" sz="6000" dirty="0"/>
              <a:t>DE DATOS </a:t>
            </a:r>
            <a:r>
              <a:rPr lang="es-MX" sz="6000" dirty="0" smtClean="0"/>
              <a:t>DINÁMICOS</a:t>
            </a:r>
            <a:endParaRPr sz="6000" dirty="0"/>
          </a:p>
        </p:txBody>
      </p:sp>
      <p:sp>
        <p:nvSpPr>
          <p:cNvPr id="115" name="Google Shape;115;p17"/>
          <p:cNvSpPr txBox="1">
            <a:spLocks noGrp="1"/>
          </p:cNvSpPr>
          <p:nvPr>
            <p:ph idx="1"/>
          </p:nvPr>
        </p:nvSpPr>
        <p:spPr>
          <a:xfrm>
            <a:off x="6229349" y="2011680"/>
            <a:ext cx="4757649" cy="4206240"/>
          </a:xfrm>
          <a:prstGeom prst="rect">
            <a:avLst/>
          </a:prstGeom>
          <a:noFill/>
          <a:ln>
            <a:noFill/>
          </a:ln>
        </p:spPr>
        <p:txBody>
          <a:bodyPr spcFirstLastPara="1" wrap="square" lIns="91425" tIns="45700" rIns="91425" bIns="45700" anchor="t" anchorCtr="0">
            <a:noAutofit/>
          </a:bodyPr>
          <a:lstStyle/>
          <a:p>
            <a:pPr marL="0" lvl="0" indent="0" algn="just" rtl="0">
              <a:lnSpc>
                <a:spcPct val="90000"/>
              </a:lnSpc>
              <a:spcBef>
                <a:spcPts val="0"/>
              </a:spcBef>
              <a:spcAft>
                <a:spcPts val="0"/>
              </a:spcAft>
              <a:buSzPts val="2400"/>
              <a:buNone/>
            </a:pPr>
            <a:r>
              <a:rPr lang="es-MX" sz="2400"/>
              <a:t>Las estructuras de datos dinámicas nos permiten lograr un importante objetivo de la programación orientada a objetos: la reutilización de objetos. Al contrario de un arreglo, que contiene espacio para almacenar un número fijo de elementos, una estructura dinámica de datos se amplía y contrae durante la ejecución del programa. </a:t>
            </a:r>
            <a:endParaRPr/>
          </a:p>
        </p:txBody>
      </p:sp>
      <p:pic>
        <p:nvPicPr>
          <p:cNvPr id="116" name="Google Shape;116;p17" descr="Resultado de imagen para datos"/>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1422401" y="2585156"/>
            <a:ext cx="3352800" cy="3121378"/>
          </a:xfrm>
          <a:prstGeom prst="rect">
            <a:avLst/>
          </a:prstGeom>
          <a:noFill/>
          <a:ln>
            <a:noFill/>
          </a:ln>
        </p:spPr>
      </p:pic>
      <p:grpSp>
        <p:nvGrpSpPr>
          <p:cNvPr id="5" name="Grupo 4"/>
          <p:cNvGrpSpPr/>
          <p:nvPr/>
        </p:nvGrpSpPr>
        <p:grpSpPr>
          <a:xfrm>
            <a:off x="175086" y="6073422"/>
            <a:ext cx="1597270" cy="594910"/>
            <a:chOff x="175086" y="6073422"/>
            <a:chExt cx="1597270" cy="594910"/>
          </a:xfrm>
        </p:grpSpPr>
        <p:sp>
          <p:nvSpPr>
            <p:cNvPr id="6" name="Flecha abajo 5">
              <a:hlinkClick r:id="rId4" action="ppaction://hlinksldjump"/>
            </p:cNvPr>
            <p:cNvSpPr/>
            <p:nvPr/>
          </p:nvSpPr>
          <p:spPr>
            <a:xfrm rot="5400000">
              <a:off x="619822" y="5628686"/>
              <a:ext cx="594910" cy="1484381"/>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bg1"/>
                </a:solidFill>
              </a:endParaRPr>
            </a:p>
          </p:txBody>
        </p:sp>
        <p:sp>
          <p:nvSpPr>
            <p:cNvPr id="7" name="CuadroTexto 6"/>
            <p:cNvSpPr txBox="1"/>
            <p:nvPr/>
          </p:nvSpPr>
          <p:spPr>
            <a:xfrm>
              <a:off x="492672" y="6229765"/>
              <a:ext cx="1279684" cy="316088"/>
            </a:xfrm>
            <a:prstGeom prst="rect">
              <a:avLst/>
            </a:prstGeom>
            <a:noFill/>
          </p:spPr>
          <p:txBody>
            <a:bodyPr wrap="square" rtlCol="0">
              <a:spAutoFit/>
            </a:bodyPr>
            <a:lstStyle/>
            <a:p>
              <a:r>
                <a:rPr lang="es-MX" dirty="0" smtClean="0">
                  <a:hlinkClick r:id="rId5" action="ppaction://hlinksldjump"/>
                </a:rPr>
                <a:t>REGRESAR</a:t>
              </a:r>
              <a:endParaRPr lang="es-MX" dirty="0"/>
            </a:p>
          </p:txBody>
        </p:sp>
      </p:grpSp>
      <p:grpSp>
        <p:nvGrpSpPr>
          <p:cNvPr id="8" name="Grupo 7"/>
          <p:cNvGrpSpPr/>
          <p:nvPr/>
        </p:nvGrpSpPr>
        <p:grpSpPr>
          <a:xfrm>
            <a:off x="10402882" y="6090354"/>
            <a:ext cx="1454652" cy="594910"/>
            <a:chOff x="10442226" y="5932311"/>
            <a:chExt cx="1374554" cy="594910"/>
          </a:xfrm>
        </p:grpSpPr>
        <p:sp>
          <p:nvSpPr>
            <p:cNvPr id="9" name="Flecha abajo 8">
              <a:hlinkClick r:id="rId4" action="ppaction://hlinksldjump"/>
            </p:cNvPr>
            <p:cNvSpPr/>
            <p:nvPr/>
          </p:nvSpPr>
          <p:spPr>
            <a:xfrm rot="16200000">
              <a:off x="10832048" y="5542489"/>
              <a:ext cx="594910" cy="1374554"/>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CuadroTexto 9"/>
            <p:cNvSpPr txBox="1"/>
            <p:nvPr/>
          </p:nvSpPr>
          <p:spPr>
            <a:xfrm>
              <a:off x="10442226" y="6080032"/>
              <a:ext cx="1174043" cy="307777"/>
            </a:xfrm>
            <a:prstGeom prst="rect">
              <a:avLst/>
            </a:prstGeom>
            <a:noFill/>
          </p:spPr>
          <p:txBody>
            <a:bodyPr wrap="square" rtlCol="0">
              <a:spAutoFit/>
            </a:bodyPr>
            <a:lstStyle/>
            <a:p>
              <a:r>
                <a:rPr lang="es-MX" dirty="0" smtClean="0">
                  <a:hlinkClick r:id="rId6" action="ppaction://hlinksldjump"/>
                </a:rPr>
                <a:t>SIGUIENTE</a:t>
              </a:r>
              <a:endParaRPr lang="es-MX" dirty="0"/>
            </a:p>
          </p:txBody>
        </p:sp>
      </p:grpSp>
      <p:sp>
        <p:nvSpPr>
          <p:cNvPr id="11" name="CuadroTexto 10"/>
          <p:cNvSpPr txBox="1"/>
          <p:nvPr/>
        </p:nvSpPr>
        <p:spPr>
          <a:xfrm>
            <a:off x="9518429" y="6238075"/>
            <a:ext cx="846666" cy="307777"/>
          </a:xfrm>
          <a:prstGeom prst="rect">
            <a:avLst/>
          </a:prstGeom>
          <a:noFill/>
        </p:spPr>
        <p:txBody>
          <a:bodyPr wrap="square" rtlCol="0">
            <a:spAutoFit/>
          </a:bodyPr>
          <a:lstStyle/>
          <a:p>
            <a:r>
              <a:rPr lang="es-MX" dirty="0" smtClean="0">
                <a:hlinkClick r:id="rId4" action="ppaction://hlinksldjump"/>
              </a:rPr>
              <a:t>ÍNDICE</a:t>
            </a:r>
            <a:endParaRPr lang="es-MX"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18"/>
          <p:cNvSpPr txBox="1">
            <a:spLocks noGrp="1"/>
          </p:cNvSpPr>
          <p:nvPr>
            <p:ph idx="1"/>
          </p:nvPr>
        </p:nvSpPr>
        <p:spPr>
          <a:xfrm>
            <a:off x="159656" y="1957107"/>
            <a:ext cx="11901715" cy="4206240"/>
          </a:xfrm>
          <a:prstGeom prst="rect">
            <a:avLst/>
          </a:prstGeom>
          <a:noFill/>
          <a:ln>
            <a:noFill/>
          </a:ln>
        </p:spPr>
        <p:txBody>
          <a:bodyPr spcFirstLastPara="1" wrap="square" lIns="91425" tIns="45700" rIns="91425" bIns="45700" anchor="t" anchorCtr="0">
            <a:noAutofit/>
          </a:bodyPr>
          <a:lstStyle/>
          <a:p>
            <a:pPr marL="182880" lvl="0" indent="-182880" algn="just" rtl="0">
              <a:lnSpc>
                <a:spcPct val="90000"/>
              </a:lnSpc>
              <a:spcBef>
                <a:spcPts val="0"/>
              </a:spcBef>
              <a:spcAft>
                <a:spcPts val="0"/>
              </a:spcAft>
              <a:buSzPts val="2200"/>
              <a:buChar char="▪"/>
            </a:pPr>
            <a:r>
              <a:rPr lang="es-MX" dirty="0"/>
              <a:t>Existen diferentes conceptos; sólo mencionaremos tres: </a:t>
            </a:r>
            <a:endParaRPr dirty="0"/>
          </a:p>
          <a:p>
            <a:pPr marL="0" lvl="0" indent="0" algn="just" rtl="0">
              <a:lnSpc>
                <a:spcPct val="90000"/>
              </a:lnSpc>
              <a:spcBef>
                <a:spcPts val="1400"/>
              </a:spcBef>
              <a:spcAft>
                <a:spcPts val="0"/>
              </a:spcAft>
              <a:buSzPts val="2200"/>
              <a:buNone/>
            </a:pPr>
            <a:r>
              <a:rPr lang="es-MX" dirty="0"/>
              <a:t>1 Es un algoritmo desarrollado en un determinado lenguaje de programación, para ser utilizado por la computadora; es decir, es una serie de pasos o instrucciones ordenadas y finitas que pueden ser procesadas .Por una computadora, a fin de permitirnos resolver un problema o tarea específica. </a:t>
            </a:r>
            <a:endParaRPr dirty="0"/>
          </a:p>
          <a:p>
            <a:pPr marL="0" lvl="0" indent="0" algn="just" rtl="0">
              <a:lnSpc>
                <a:spcPct val="90000"/>
              </a:lnSpc>
              <a:spcBef>
                <a:spcPts val="1400"/>
              </a:spcBef>
              <a:spcAft>
                <a:spcPts val="0"/>
              </a:spcAft>
              <a:buSzPts val="2200"/>
              <a:buNone/>
            </a:pPr>
            <a:r>
              <a:rPr lang="es-MX" dirty="0"/>
              <a:t>2. Secuencia de instrucciones mediante las cuales se ejecutan diferentes acciones de acuerdo con los datos que se desee procesar en la computadora. </a:t>
            </a:r>
            <a:endParaRPr dirty="0"/>
          </a:p>
          <a:p>
            <a:pPr marL="0" lvl="0" indent="0" algn="just" rtl="0">
              <a:lnSpc>
                <a:spcPct val="90000"/>
              </a:lnSpc>
              <a:spcBef>
                <a:spcPts val="1400"/>
              </a:spcBef>
              <a:spcAft>
                <a:spcPts val="0"/>
              </a:spcAft>
              <a:buSzPts val="2200"/>
              <a:buNone/>
            </a:pPr>
            <a:r>
              <a:rPr lang="es-MX" dirty="0"/>
              <a:t>3. Expresión de un algoritmo en un lenguaje preciso que puede llegar a entender una computadora.</a:t>
            </a:r>
            <a:endParaRPr dirty="0"/>
          </a:p>
          <a:p>
            <a:pPr marL="0" lvl="0" indent="0" algn="just" rtl="0">
              <a:lnSpc>
                <a:spcPct val="90000"/>
              </a:lnSpc>
              <a:spcBef>
                <a:spcPts val="1400"/>
              </a:spcBef>
              <a:spcAft>
                <a:spcPts val="0"/>
              </a:spcAft>
              <a:buSzPts val="2200"/>
              <a:buNone/>
            </a:pPr>
            <a:endParaRPr dirty="0"/>
          </a:p>
        </p:txBody>
      </p:sp>
      <p:pic>
        <p:nvPicPr>
          <p:cNvPr id="122" name="Google Shape;122;p18" descr="Resultado de imagen para programa"/>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638609" y="174172"/>
            <a:ext cx="6052162" cy="1635720"/>
          </a:xfrm>
          <a:prstGeom prst="rect">
            <a:avLst/>
          </a:prstGeom>
          <a:noFill/>
          <a:ln>
            <a:noFill/>
          </a:ln>
        </p:spPr>
      </p:pic>
      <p:pic>
        <p:nvPicPr>
          <p:cNvPr id="123" name="Google Shape;123;p18" descr="Resultado de imagen para programa"/>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4230301" y="4631606"/>
            <a:ext cx="3760423" cy="2110280"/>
          </a:xfrm>
          <a:prstGeom prst="rect">
            <a:avLst/>
          </a:prstGeom>
          <a:noFill/>
          <a:ln>
            <a:noFill/>
          </a:ln>
        </p:spPr>
      </p:pic>
      <p:grpSp>
        <p:nvGrpSpPr>
          <p:cNvPr id="5" name="Grupo 4"/>
          <p:cNvGrpSpPr/>
          <p:nvPr/>
        </p:nvGrpSpPr>
        <p:grpSpPr>
          <a:xfrm>
            <a:off x="175086" y="6073422"/>
            <a:ext cx="1597270" cy="594910"/>
            <a:chOff x="175086" y="6073422"/>
            <a:chExt cx="1597270" cy="594910"/>
          </a:xfrm>
        </p:grpSpPr>
        <p:sp>
          <p:nvSpPr>
            <p:cNvPr id="6" name="Flecha abajo 5">
              <a:hlinkClick r:id="rId5" action="ppaction://hlinksldjump"/>
            </p:cNvPr>
            <p:cNvSpPr/>
            <p:nvPr/>
          </p:nvSpPr>
          <p:spPr>
            <a:xfrm rot="5400000">
              <a:off x="619822" y="5628686"/>
              <a:ext cx="594910" cy="1484381"/>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bg1"/>
                </a:solidFill>
              </a:endParaRPr>
            </a:p>
          </p:txBody>
        </p:sp>
        <p:sp>
          <p:nvSpPr>
            <p:cNvPr id="7" name="CuadroTexto 6"/>
            <p:cNvSpPr txBox="1"/>
            <p:nvPr/>
          </p:nvSpPr>
          <p:spPr>
            <a:xfrm>
              <a:off x="492672" y="6229765"/>
              <a:ext cx="1279684" cy="316088"/>
            </a:xfrm>
            <a:prstGeom prst="rect">
              <a:avLst/>
            </a:prstGeom>
            <a:noFill/>
          </p:spPr>
          <p:txBody>
            <a:bodyPr wrap="square" rtlCol="0">
              <a:spAutoFit/>
            </a:bodyPr>
            <a:lstStyle/>
            <a:p>
              <a:r>
                <a:rPr lang="es-MX" dirty="0" smtClean="0">
                  <a:hlinkClick r:id="rId6" action="ppaction://hlinksldjump"/>
                </a:rPr>
                <a:t>REGRESAR</a:t>
              </a:r>
              <a:endParaRPr lang="es-MX" dirty="0"/>
            </a:p>
          </p:txBody>
        </p:sp>
      </p:grpSp>
      <p:grpSp>
        <p:nvGrpSpPr>
          <p:cNvPr id="8" name="Grupo 7"/>
          <p:cNvGrpSpPr/>
          <p:nvPr/>
        </p:nvGrpSpPr>
        <p:grpSpPr>
          <a:xfrm>
            <a:off x="10561557" y="6090354"/>
            <a:ext cx="1454652" cy="594910"/>
            <a:chOff x="10442226" y="5932311"/>
            <a:chExt cx="1374554" cy="594910"/>
          </a:xfrm>
        </p:grpSpPr>
        <p:sp>
          <p:nvSpPr>
            <p:cNvPr id="9" name="Flecha abajo 8">
              <a:hlinkClick r:id="rId5" action="ppaction://hlinksldjump"/>
            </p:cNvPr>
            <p:cNvSpPr/>
            <p:nvPr/>
          </p:nvSpPr>
          <p:spPr>
            <a:xfrm rot="16200000">
              <a:off x="10832048" y="5542489"/>
              <a:ext cx="594910" cy="1374554"/>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CuadroTexto 9"/>
            <p:cNvSpPr txBox="1"/>
            <p:nvPr/>
          </p:nvSpPr>
          <p:spPr>
            <a:xfrm>
              <a:off x="10442226" y="6080032"/>
              <a:ext cx="1174043" cy="307777"/>
            </a:xfrm>
            <a:prstGeom prst="rect">
              <a:avLst/>
            </a:prstGeom>
            <a:noFill/>
          </p:spPr>
          <p:txBody>
            <a:bodyPr wrap="square" rtlCol="0">
              <a:spAutoFit/>
            </a:bodyPr>
            <a:lstStyle/>
            <a:p>
              <a:r>
                <a:rPr lang="es-MX" dirty="0" smtClean="0">
                  <a:hlinkClick r:id="rId7" action="ppaction://hlinksldjump"/>
                </a:rPr>
                <a:t>SIGUIENTE</a:t>
              </a:r>
              <a:endParaRPr lang="es-MX" dirty="0"/>
            </a:p>
          </p:txBody>
        </p:sp>
      </p:grpSp>
      <p:sp>
        <p:nvSpPr>
          <p:cNvPr id="11" name="CuadroTexto 10"/>
          <p:cNvSpPr txBox="1"/>
          <p:nvPr/>
        </p:nvSpPr>
        <p:spPr>
          <a:xfrm>
            <a:off x="9602003" y="6225084"/>
            <a:ext cx="846666" cy="307777"/>
          </a:xfrm>
          <a:prstGeom prst="rect">
            <a:avLst/>
          </a:prstGeom>
          <a:noFill/>
        </p:spPr>
        <p:txBody>
          <a:bodyPr wrap="square" rtlCol="0">
            <a:spAutoFit/>
          </a:bodyPr>
          <a:lstStyle/>
          <a:p>
            <a:r>
              <a:rPr lang="es-MX" dirty="0" smtClean="0">
                <a:hlinkClick r:id="rId5" action="ppaction://hlinksldjump"/>
              </a:rPr>
              <a:t>ÍNDICE</a:t>
            </a:r>
            <a:endParaRPr lang="es-MX"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19"/>
          <p:cNvSpPr txBox="1">
            <a:spLocks noGrp="1"/>
          </p:cNvSpPr>
          <p:nvPr>
            <p:ph type="title"/>
          </p:nvPr>
        </p:nvSpPr>
        <p:spPr>
          <a:xfrm>
            <a:off x="4044068" y="249518"/>
            <a:ext cx="4140378" cy="1400530"/>
          </a:xfrm>
          <a:prstGeom prst="rect">
            <a:avLst/>
          </a:prstGeom>
          <a:noFill/>
          <a:ln>
            <a:noFill/>
          </a:ln>
        </p:spPr>
        <p:txBody>
          <a:bodyPr spcFirstLastPara="1" wrap="square" lIns="91425" tIns="45700" rIns="91425" bIns="45700" anchor="ctr" anchorCtr="0">
            <a:noAutofit/>
          </a:bodyPr>
          <a:lstStyle/>
          <a:p>
            <a:pPr marL="0" lvl="0" indent="0" algn="l" rtl="0">
              <a:lnSpc>
                <a:spcPct val="85000"/>
              </a:lnSpc>
              <a:spcBef>
                <a:spcPts val="0"/>
              </a:spcBef>
              <a:spcAft>
                <a:spcPts val="0"/>
              </a:spcAft>
              <a:buClr>
                <a:schemeClr val="dk2"/>
              </a:buClr>
              <a:buSzPts val="6000"/>
              <a:buFont typeface="Corbel"/>
              <a:buNone/>
            </a:pPr>
            <a:r>
              <a:rPr lang="es-MX" sz="6000" dirty="0"/>
              <a:t>CÓDIGO</a:t>
            </a:r>
            <a:endParaRPr sz="6000" dirty="0"/>
          </a:p>
        </p:txBody>
      </p:sp>
      <p:sp>
        <p:nvSpPr>
          <p:cNvPr id="129" name="Google Shape;129;p19"/>
          <p:cNvSpPr txBox="1">
            <a:spLocks noGrp="1"/>
          </p:cNvSpPr>
          <p:nvPr>
            <p:ph idx="1"/>
          </p:nvPr>
        </p:nvSpPr>
        <p:spPr>
          <a:xfrm>
            <a:off x="734282" y="1803853"/>
            <a:ext cx="6619572" cy="4206240"/>
          </a:xfrm>
          <a:prstGeom prst="rect">
            <a:avLst/>
          </a:prstGeom>
          <a:noFill/>
          <a:ln>
            <a:noFill/>
          </a:ln>
        </p:spPr>
        <p:txBody>
          <a:bodyPr spcFirstLastPara="1" wrap="square" lIns="91425" tIns="45700" rIns="91425" bIns="45700" anchor="t" anchorCtr="0">
            <a:noAutofit/>
          </a:bodyPr>
          <a:lstStyle/>
          <a:p>
            <a:pPr marL="0" lvl="0" indent="0" algn="just" rtl="0">
              <a:lnSpc>
                <a:spcPct val="90000"/>
              </a:lnSpc>
              <a:spcBef>
                <a:spcPts val="0"/>
              </a:spcBef>
              <a:spcAft>
                <a:spcPts val="0"/>
              </a:spcAft>
              <a:buSzPts val="2400"/>
              <a:buNone/>
            </a:pPr>
            <a:r>
              <a:rPr lang="es-MX" sz="2400" dirty="0"/>
              <a:t>Hay muchos tipos de códigos y esto depende del contexto en donde se incluye este término. En general, el código es un sistema de signos y/o símbolos que requieren de un entrenamiento o aprendizaje por parte del usuario para poder ser empleados correctamente. </a:t>
            </a:r>
            <a:endParaRPr sz="2400" dirty="0"/>
          </a:p>
          <a:p>
            <a:pPr marL="0" lvl="0" indent="0" algn="just" rtl="0">
              <a:lnSpc>
                <a:spcPct val="90000"/>
              </a:lnSpc>
              <a:spcBef>
                <a:spcPts val="1400"/>
              </a:spcBef>
              <a:spcAft>
                <a:spcPts val="0"/>
              </a:spcAft>
              <a:buSzPts val="2400"/>
              <a:buNone/>
            </a:pPr>
            <a:r>
              <a:rPr lang="es-MX" sz="2400" dirty="0"/>
              <a:t>En la teoría de la comunicación y de la información, el código es el elemento integrante de un sistema comunicativo que le da forma o que cifra al mensaje que pretende ser transmitido.</a:t>
            </a:r>
            <a:endParaRPr dirty="0"/>
          </a:p>
          <a:p>
            <a:pPr marL="182880" lvl="0" indent="-30479" algn="just" rtl="0">
              <a:lnSpc>
                <a:spcPct val="90000"/>
              </a:lnSpc>
              <a:spcBef>
                <a:spcPts val="1400"/>
              </a:spcBef>
              <a:spcAft>
                <a:spcPts val="0"/>
              </a:spcAft>
              <a:buSzPts val="2400"/>
              <a:buNone/>
            </a:pPr>
            <a:endParaRPr sz="2400" dirty="0"/>
          </a:p>
        </p:txBody>
      </p:sp>
      <p:pic>
        <p:nvPicPr>
          <p:cNvPr id="130" name="Google Shape;130;p19" descr="Resultado de imagen para codigo"/>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7687025" y="1501806"/>
            <a:ext cx="4238881" cy="5356194"/>
          </a:xfrm>
          <a:prstGeom prst="rect">
            <a:avLst/>
          </a:prstGeom>
          <a:noFill/>
          <a:ln>
            <a:noFill/>
          </a:ln>
        </p:spPr>
      </p:pic>
      <p:grpSp>
        <p:nvGrpSpPr>
          <p:cNvPr id="5" name="Grupo 4"/>
          <p:cNvGrpSpPr/>
          <p:nvPr/>
        </p:nvGrpSpPr>
        <p:grpSpPr>
          <a:xfrm>
            <a:off x="175086" y="6073422"/>
            <a:ext cx="1597270" cy="594910"/>
            <a:chOff x="175086" y="6073422"/>
            <a:chExt cx="1597270" cy="594910"/>
          </a:xfrm>
        </p:grpSpPr>
        <p:sp>
          <p:nvSpPr>
            <p:cNvPr id="6" name="Flecha abajo 5">
              <a:hlinkClick r:id="rId4" action="ppaction://hlinksldjump"/>
            </p:cNvPr>
            <p:cNvSpPr/>
            <p:nvPr/>
          </p:nvSpPr>
          <p:spPr>
            <a:xfrm rot="5400000">
              <a:off x="619822" y="5628686"/>
              <a:ext cx="594910" cy="1484381"/>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bg1"/>
                </a:solidFill>
              </a:endParaRPr>
            </a:p>
          </p:txBody>
        </p:sp>
        <p:sp>
          <p:nvSpPr>
            <p:cNvPr id="7" name="CuadroTexto 6"/>
            <p:cNvSpPr txBox="1"/>
            <p:nvPr/>
          </p:nvSpPr>
          <p:spPr>
            <a:xfrm>
              <a:off x="492672" y="6229765"/>
              <a:ext cx="1279684" cy="316088"/>
            </a:xfrm>
            <a:prstGeom prst="rect">
              <a:avLst/>
            </a:prstGeom>
            <a:noFill/>
          </p:spPr>
          <p:txBody>
            <a:bodyPr wrap="square" rtlCol="0">
              <a:spAutoFit/>
            </a:bodyPr>
            <a:lstStyle/>
            <a:p>
              <a:r>
                <a:rPr lang="es-MX" dirty="0" smtClean="0">
                  <a:hlinkClick r:id="rId5" action="ppaction://hlinksldjump"/>
                </a:rPr>
                <a:t>REGRESAR</a:t>
              </a:r>
              <a:endParaRPr lang="es-MX" dirty="0"/>
            </a:p>
          </p:txBody>
        </p:sp>
      </p:grpSp>
      <p:grpSp>
        <p:nvGrpSpPr>
          <p:cNvPr id="8" name="Grupo 7"/>
          <p:cNvGrpSpPr/>
          <p:nvPr/>
        </p:nvGrpSpPr>
        <p:grpSpPr>
          <a:xfrm>
            <a:off x="10471254" y="6090354"/>
            <a:ext cx="1454652" cy="594910"/>
            <a:chOff x="10442226" y="5932311"/>
            <a:chExt cx="1374554" cy="594910"/>
          </a:xfrm>
        </p:grpSpPr>
        <p:sp>
          <p:nvSpPr>
            <p:cNvPr id="9" name="Flecha abajo 8">
              <a:hlinkClick r:id="rId4" action="ppaction://hlinksldjump"/>
            </p:cNvPr>
            <p:cNvSpPr/>
            <p:nvPr/>
          </p:nvSpPr>
          <p:spPr>
            <a:xfrm rot="16200000">
              <a:off x="10832048" y="5542489"/>
              <a:ext cx="594910" cy="1374554"/>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CuadroTexto 9"/>
            <p:cNvSpPr txBox="1"/>
            <p:nvPr/>
          </p:nvSpPr>
          <p:spPr>
            <a:xfrm>
              <a:off x="10442226" y="6080032"/>
              <a:ext cx="1174043" cy="307777"/>
            </a:xfrm>
            <a:prstGeom prst="rect">
              <a:avLst/>
            </a:prstGeom>
            <a:noFill/>
          </p:spPr>
          <p:txBody>
            <a:bodyPr wrap="square" rtlCol="0">
              <a:spAutoFit/>
            </a:bodyPr>
            <a:lstStyle/>
            <a:p>
              <a:r>
                <a:rPr lang="es-MX" dirty="0" smtClean="0">
                  <a:hlinkClick r:id="rId6" action="ppaction://hlinksldjump"/>
                </a:rPr>
                <a:t>SIGUIENTE</a:t>
              </a:r>
              <a:endParaRPr lang="es-MX" dirty="0"/>
            </a:p>
          </p:txBody>
        </p:sp>
      </p:grpSp>
      <p:sp>
        <p:nvSpPr>
          <p:cNvPr id="11" name="CuadroTexto 10"/>
          <p:cNvSpPr txBox="1"/>
          <p:nvPr/>
        </p:nvSpPr>
        <p:spPr>
          <a:xfrm>
            <a:off x="9518429" y="6238075"/>
            <a:ext cx="846666" cy="307777"/>
          </a:xfrm>
          <a:prstGeom prst="rect">
            <a:avLst/>
          </a:prstGeom>
          <a:noFill/>
        </p:spPr>
        <p:txBody>
          <a:bodyPr wrap="square" rtlCol="0">
            <a:spAutoFit/>
          </a:bodyPr>
          <a:lstStyle/>
          <a:p>
            <a:r>
              <a:rPr lang="es-MX" dirty="0" smtClean="0">
                <a:hlinkClick r:id="rId4" action="ppaction://hlinksldjump"/>
              </a:rPr>
              <a:t>ÍNDICE</a:t>
            </a:r>
            <a:endParaRPr lang="es-MX"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EE5818"/>
      </a:dk2>
      <a:lt2>
        <a:srgbClr val="EBEBEB"/>
      </a:lt2>
      <a:accent1>
        <a:srgbClr val="F5A408"/>
      </a:accent1>
      <a:accent2>
        <a:srgbClr val="FA731A"/>
      </a:accent2>
      <a:accent3>
        <a:srgbClr val="AB9281"/>
      </a:accent3>
      <a:accent4>
        <a:srgbClr val="A18CD0"/>
      </a:accent4>
      <a:accent5>
        <a:srgbClr val="8EBBD2"/>
      </a:accent5>
      <a:accent6>
        <a:srgbClr val="ACC995"/>
      </a:accent6>
      <a:hlink>
        <a:srgbClr val="FAC96A"/>
      </a:hlink>
      <a:folHlink>
        <a:srgbClr val="FCDB9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04000"/>
                <a:satMod val="128000"/>
                <a:lumMod val="104000"/>
              </a:schemeClr>
            </a:gs>
            <a:gs pos="100000">
              <a:schemeClr val="phClr">
                <a:shade val="76000"/>
                <a:hueMod val="89000"/>
                <a:satMod val="164000"/>
                <a:lumMod val="68000"/>
              </a:schemeClr>
            </a:gs>
          </a:gsLst>
          <a:path path="circle">
            <a:fillToRect l="45000" t="65000" r="125000" b="100000"/>
          </a:path>
        </a:gradFill>
        <a:blipFill rotWithShape="1">
          <a:blip xmlns:r="http://schemas.openxmlformats.org/officeDocument/2006/relationships" r:embed="rId1">
            <a:duotone>
              <a:schemeClr val="phClr">
                <a:shade val="42000"/>
                <a:hueMod val="42000"/>
                <a:satMod val="124000"/>
                <a:lumMod val="62000"/>
              </a:schemeClr>
              <a:schemeClr val="phClr">
                <a:tint val="96000"/>
                <a:satMod val="130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5A2F9111-B2DB-470C-BA56-608F9B658826}"/>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Ion</Template>
  <TotalTime>613</TotalTime>
  <Words>2309</Words>
  <Application>Microsoft Office PowerPoint</Application>
  <PresentationFormat>Panorámica</PresentationFormat>
  <Paragraphs>277</Paragraphs>
  <Slides>41</Slides>
  <Notes>15</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41</vt:i4>
      </vt:variant>
    </vt:vector>
  </HeadingPairs>
  <TitlesOfParts>
    <vt:vector size="46" baseType="lpstr">
      <vt:lpstr>Century Gothic</vt:lpstr>
      <vt:lpstr>Wingdings 3</vt:lpstr>
      <vt:lpstr>Arial</vt:lpstr>
      <vt:lpstr>Corbel</vt:lpstr>
      <vt:lpstr>Ion</vt:lpstr>
      <vt:lpstr>GLOSARIO Interactivo</vt:lpstr>
      <vt:lpstr>Presentación</vt:lpstr>
      <vt:lpstr>ÍNDICE</vt:lpstr>
      <vt:lpstr>Presentación de PowerPoint</vt:lpstr>
      <vt:lpstr>ESTRUCTURA DE DATOS </vt:lpstr>
      <vt:lpstr>ESTRUCTURA DE DATOS ESTÁTICAS</vt:lpstr>
      <vt:lpstr>ESTRUCTURAS DE DATOS DINÁMICOS</vt:lpstr>
      <vt:lpstr>Presentación de PowerPoint</vt:lpstr>
      <vt:lpstr>CÓDIGO</vt:lpstr>
      <vt:lpstr>LENGUAJE C</vt:lpstr>
      <vt:lpstr>LENGUAJE C++</vt:lpstr>
      <vt:lpstr>VARIABLE</vt:lpstr>
      <vt:lpstr>TIPOS DE DATOS</vt:lpstr>
      <vt:lpstr>TIPOS DE PROGRAMACIÓN</vt:lpstr>
      <vt:lpstr>ALGORITMO  COMPUTACIONAL</vt:lpstr>
      <vt:lpstr>LENGUAJE DE PROGRAMACIÓN</vt:lpstr>
      <vt:lpstr>ALGORITMO</vt:lpstr>
      <vt:lpstr>LENGUAJE DE MÁQUINA</vt:lpstr>
      <vt:lpstr>LENGUAJE DE BAJO NIVEL</vt:lpstr>
      <vt:lpstr>LENGUAJE DE ALTO NIVEL</vt:lpstr>
      <vt:lpstr>PROGRAMACIÓN</vt:lpstr>
      <vt:lpstr>TIPOS DE DATOS</vt:lpstr>
      <vt:lpstr>DATOS NUMÉRICOS</vt:lpstr>
      <vt:lpstr>DATOS LÓGICOS O BOOLEANOS</vt:lpstr>
      <vt:lpstr>IDE (Entorno de Desarrollo Integrado) </vt:lpstr>
      <vt:lpstr>ENTORNO</vt:lpstr>
      <vt:lpstr>COMPILAR</vt:lpstr>
      <vt:lpstr>Presentación de PowerPoint</vt:lpstr>
      <vt:lpstr>ECLIPSE</vt:lpstr>
      <vt:lpstr>NetBeans</vt:lpstr>
      <vt:lpstr>VISUAL STUDIO</vt:lpstr>
      <vt:lpstr>JetBrain</vt:lpstr>
      <vt:lpstr>Dev C++ </vt:lpstr>
      <vt:lpstr>DIRECTIVA DEL PROCESADOR </vt:lpstr>
      <vt:lpstr>PARÁMETROS</vt:lpstr>
      <vt:lpstr>LIBRERÍA EN C++</vt:lpstr>
      <vt:lpstr>OPERADORES ARITMÉTICOS EN C++</vt:lpstr>
      <vt:lpstr>SENTENCIA IF</vt:lpstr>
      <vt:lpstr>SENTENCIA FOR</vt:lpstr>
      <vt:lpstr>SENTENCIA DO-WHILE </vt:lpstr>
      <vt:lpstr>BIBLIOGRAFÍA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GLOSARIO5</dc:title>
  <dc:creator>Sala2</dc:creator>
  <cp:lastModifiedBy>Difusión Cultural</cp:lastModifiedBy>
  <cp:revision>71</cp:revision>
  <dcterms:modified xsi:type="dcterms:W3CDTF">2019-10-01T03:49:40Z</dcterms:modified>
</cp:coreProperties>
</file>