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8" r:id="rId6"/>
    <p:sldId id="269" r:id="rId7"/>
    <p:sldId id="267" r:id="rId8"/>
    <p:sldId id="278" r:id="rId9"/>
    <p:sldId id="261" r:id="rId10"/>
    <p:sldId id="262" r:id="rId11"/>
    <p:sldId id="270" r:id="rId12"/>
    <p:sldId id="263" r:id="rId13"/>
    <p:sldId id="264" r:id="rId14"/>
    <p:sldId id="265" r:id="rId15"/>
    <p:sldId id="271" r:id="rId16"/>
    <p:sldId id="272" r:id="rId17"/>
    <p:sldId id="273" r:id="rId18"/>
    <p:sldId id="274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80E7F3-50D8-44A3-906A-8E1F379FDA8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C83740C-ED35-4530-B7D6-EA7AC39EF098}">
      <dgm:prSet phldrT="[Texto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s-MX" sz="1200" dirty="0" smtClean="0">
              <a:latin typeface="Century Gothic" panose="020B0502020202020204" pitchFamily="34" charset="0"/>
            </a:rPr>
            <a:t>Defectos</a:t>
          </a:r>
          <a:endParaRPr lang="es-MX" sz="1200" dirty="0">
            <a:latin typeface="Century Gothic" panose="020B0502020202020204" pitchFamily="34" charset="0"/>
          </a:endParaRPr>
        </a:p>
      </dgm:t>
    </dgm:pt>
    <dgm:pt modelId="{057833C1-2A8C-432C-B0E6-7E18C29FA6E2}" type="parTrans" cxnId="{337CD4CC-BF6B-4DC4-9748-7010C941622F}">
      <dgm:prSet/>
      <dgm:spPr/>
      <dgm:t>
        <a:bodyPr/>
        <a:lstStyle/>
        <a:p>
          <a:endParaRPr lang="es-MX"/>
        </a:p>
      </dgm:t>
    </dgm:pt>
    <dgm:pt modelId="{958E9354-0942-4138-BCB1-FCE0E77DBE91}" type="sibTrans" cxnId="{337CD4CC-BF6B-4DC4-9748-7010C941622F}">
      <dgm:prSet/>
      <dgm:spPr/>
      <dgm:t>
        <a:bodyPr/>
        <a:lstStyle/>
        <a:p>
          <a:endParaRPr lang="es-MX"/>
        </a:p>
      </dgm:t>
    </dgm:pt>
    <dgm:pt modelId="{69439178-0C01-4FDD-9A30-9AFC6603576A}">
      <dgm:prSet phldrT="[Texto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s-MX" sz="1400" dirty="0" smtClean="0">
              <a:latin typeface="Century Gothic" panose="020B0502020202020204" pitchFamily="34" charset="0"/>
            </a:rPr>
            <a:t>Puntuales</a:t>
          </a:r>
          <a:endParaRPr lang="es-MX" sz="1400" dirty="0">
            <a:latin typeface="Century Gothic" panose="020B0502020202020204" pitchFamily="34" charset="0"/>
          </a:endParaRPr>
        </a:p>
      </dgm:t>
    </dgm:pt>
    <dgm:pt modelId="{94B393E5-B66D-4063-A0F8-51EBC2701AB9}" type="parTrans" cxnId="{D6184EC9-C542-4100-8EE1-442FDA69E352}">
      <dgm:prSet/>
      <dgm:spPr/>
      <dgm:t>
        <a:bodyPr/>
        <a:lstStyle/>
        <a:p>
          <a:endParaRPr lang="es-MX"/>
        </a:p>
      </dgm:t>
    </dgm:pt>
    <dgm:pt modelId="{3833F940-2428-4C14-8C88-C49219D5C4AE}" type="sibTrans" cxnId="{D6184EC9-C542-4100-8EE1-442FDA69E352}">
      <dgm:prSet/>
      <dgm:spPr/>
      <dgm:t>
        <a:bodyPr/>
        <a:lstStyle/>
        <a:p>
          <a:endParaRPr lang="es-MX"/>
        </a:p>
      </dgm:t>
    </dgm:pt>
    <dgm:pt modelId="{9BF6444B-14DF-4474-A15D-1B2305801611}">
      <dgm:prSet phldrT="[Texto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s-MX" sz="1400" dirty="0" smtClean="0">
              <a:latin typeface="Century Gothic" panose="020B0502020202020204" pitchFamily="34" charset="0"/>
            </a:rPr>
            <a:t>Lineales</a:t>
          </a:r>
          <a:endParaRPr lang="es-MX" sz="1400" dirty="0">
            <a:latin typeface="Century Gothic" panose="020B0502020202020204" pitchFamily="34" charset="0"/>
          </a:endParaRPr>
        </a:p>
      </dgm:t>
    </dgm:pt>
    <dgm:pt modelId="{FA8FBBBA-4B43-4F78-AC6E-1F1FCD1E18FD}" type="parTrans" cxnId="{DDE42C18-6589-4939-A078-946FA49DD5C3}">
      <dgm:prSet/>
      <dgm:spPr/>
      <dgm:t>
        <a:bodyPr/>
        <a:lstStyle/>
        <a:p>
          <a:endParaRPr lang="es-MX"/>
        </a:p>
      </dgm:t>
    </dgm:pt>
    <dgm:pt modelId="{55127EE4-029E-48C6-856B-FA629CE4B61D}" type="sibTrans" cxnId="{DDE42C18-6589-4939-A078-946FA49DD5C3}">
      <dgm:prSet/>
      <dgm:spPr/>
      <dgm:t>
        <a:bodyPr/>
        <a:lstStyle/>
        <a:p>
          <a:endParaRPr lang="es-MX"/>
        </a:p>
      </dgm:t>
    </dgm:pt>
    <dgm:pt modelId="{C27DEFF3-C7C7-4277-AD6E-C4C3A2D05F17}">
      <dgm:prSet phldrT="[Texto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s-MX" sz="1400" dirty="0" smtClean="0">
              <a:latin typeface="Century Gothic" panose="020B0502020202020204" pitchFamily="34" charset="0"/>
            </a:rPr>
            <a:t>Superficiales</a:t>
          </a:r>
          <a:endParaRPr lang="es-MX" sz="1400" dirty="0">
            <a:latin typeface="Century Gothic" panose="020B0502020202020204" pitchFamily="34" charset="0"/>
          </a:endParaRPr>
        </a:p>
      </dgm:t>
    </dgm:pt>
    <dgm:pt modelId="{C284BEC3-BBD0-4ECB-9BCE-07C910328419}" type="parTrans" cxnId="{AE11A235-D5EE-42A4-8704-C1DC05264275}">
      <dgm:prSet/>
      <dgm:spPr/>
      <dgm:t>
        <a:bodyPr/>
        <a:lstStyle/>
        <a:p>
          <a:endParaRPr lang="es-MX"/>
        </a:p>
      </dgm:t>
    </dgm:pt>
    <dgm:pt modelId="{36FE7205-A669-491D-9363-EB2D49EED8E9}" type="sibTrans" cxnId="{AE11A235-D5EE-42A4-8704-C1DC05264275}">
      <dgm:prSet/>
      <dgm:spPr/>
      <dgm:t>
        <a:bodyPr/>
        <a:lstStyle/>
        <a:p>
          <a:endParaRPr lang="es-MX"/>
        </a:p>
      </dgm:t>
    </dgm:pt>
    <dgm:pt modelId="{60E240E6-DF4B-4172-9780-CB39E21F3305}">
      <dgm:prSet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s-MX" sz="1400" dirty="0" smtClean="0">
              <a:latin typeface="Century Gothic" panose="020B0502020202020204" pitchFamily="34" charset="0"/>
            </a:rPr>
            <a:t>Volumen</a:t>
          </a:r>
          <a:endParaRPr lang="es-MX" sz="1400" dirty="0">
            <a:latin typeface="Century Gothic" panose="020B0502020202020204" pitchFamily="34" charset="0"/>
          </a:endParaRPr>
        </a:p>
      </dgm:t>
    </dgm:pt>
    <dgm:pt modelId="{5A48F13F-FAF6-4674-983C-680F70FB73E8}" type="parTrans" cxnId="{87C812DE-2F31-4C65-BFE8-B7E8A18755AB}">
      <dgm:prSet/>
      <dgm:spPr/>
      <dgm:t>
        <a:bodyPr/>
        <a:lstStyle/>
        <a:p>
          <a:endParaRPr lang="es-MX"/>
        </a:p>
      </dgm:t>
    </dgm:pt>
    <dgm:pt modelId="{3C824838-4FF1-4C42-8BED-B039B15C0642}" type="sibTrans" cxnId="{87C812DE-2F31-4C65-BFE8-B7E8A18755AB}">
      <dgm:prSet/>
      <dgm:spPr/>
      <dgm:t>
        <a:bodyPr/>
        <a:lstStyle/>
        <a:p>
          <a:endParaRPr lang="es-MX"/>
        </a:p>
      </dgm:t>
    </dgm:pt>
    <dgm:pt modelId="{A5E88D71-7EF6-4520-AA2E-F906612C485F}" type="pres">
      <dgm:prSet presAssocID="{BF80E7F3-50D8-44A3-906A-8E1F379FDA8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FF51EE6-65D5-4724-BAC9-1B31D08EE011}" type="pres">
      <dgm:prSet presAssocID="{BC83740C-ED35-4530-B7D6-EA7AC39EF098}" presName="root1" presStyleCnt="0"/>
      <dgm:spPr/>
    </dgm:pt>
    <dgm:pt modelId="{5C1E6C60-12D5-42E5-8AFB-727C02BE9BDA}" type="pres">
      <dgm:prSet presAssocID="{BC83740C-ED35-4530-B7D6-EA7AC39EF098}" presName="LevelOneTextNode" presStyleLbl="node0" presStyleIdx="0" presStyleCnt="1" custScaleX="32865" custScaleY="18691" custLinFactNeighborX="1124" custLinFactNeighborY="-42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AB53D2F-455A-4A90-BDE0-9F4D876AEC98}" type="pres">
      <dgm:prSet presAssocID="{BC83740C-ED35-4530-B7D6-EA7AC39EF098}" presName="level2hierChild" presStyleCnt="0"/>
      <dgm:spPr/>
    </dgm:pt>
    <dgm:pt modelId="{750AB4A7-705A-4478-843E-0B0988241ACE}" type="pres">
      <dgm:prSet presAssocID="{94B393E5-B66D-4063-A0F8-51EBC2701AB9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AEBCB2D1-1F77-46A6-8A08-3141BA9571A9}" type="pres">
      <dgm:prSet presAssocID="{94B393E5-B66D-4063-A0F8-51EBC2701AB9}" presName="connTx" presStyleLbl="parChTrans1D2" presStyleIdx="0" presStyleCnt="4"/>
      <dgm:spPr/>
      <dgm:t>
        <a:bodyPr/>
        <a:lstStyle/>
        <a:p>
          <a:endParaRPr lang="es-MX"/>
        </a:p>
      </dgm:t>
    </dgm:pt>
    <dgm:pt modelId="{4A38EFCC-08D5-4CC4-B3BA-3A0E7562C016}" type="pres">
      <dgm:prSet presAssocID="{69439178-0C01-4FDD-9A30-9AFC6603576A}" presName="root2" presStyleCnt="0"/>
      <dgm:spPr/>
    </dgm:pt>
    <dgm:pt modelId="{A9162C34-DCDD-42A7-A372-9F3116F5923A}" type="pres">
      <dgm:prSet presAssocID="{69439178-0C01-4FDD-9A30-9AFC6603576A}" presName="LevelTwoTextNode" presStyleLbl="node2" presStyleIdx="0" presStyleCnt="4" custScaleX="40132" custScaleY="3583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B8AFE40-1934-4F56-A1CE-A2F871BBF71C}" type="pres">
      <dgm:prSet presAssocID="{69439178-0C01-4FDD-9A30-9AFC6603576A}" presName="level3hierChild" presStyleCnt="0"/>
      <dgm:spPr/>
    </dgm:pt>
    <dgm:pt modelId="{1FB82468-0BAE-4CA4-A25B-B1C427A18F27}" type="pres">
      <dgm:prSet presAssocID="{FA8FBBBA-4B43-4F78-AC6E-1F1FCD1E18FD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722CC861-279B-4F8D-8F47-36AB11A36902}" type="pres">
      <dgm:prSet presAssocID="{FA8FBBBA-4B43-4F78-AC6E-1F1FCD1E18FD}" presName="connTx" presStyleLbl="parChTrans1D2" presStyleIdx="1" presStyleCnt="4"/>
      <dgm:spPr/>
      <dgm:t>
        <a:bodyPr/>
        <a:lstStyle/>
        <a:p>
          <a:endParaRPr lang="es-MX"/>
        </a:p>
      </dgm:t>
    </dgm:pt>
    <dgm:pt modelId="{D957FA6D-DA65-4085-A442-3928C06C7EFE}" type="pres">
      <dgm:prSet presAssocID="{9BF6444B-14DF-4474-A15D-1B2305801611}" presName="root2" presStyleCnt="0"/>
      <dgm:spPr/>
    </dgm:pt>
    <dgm:pt modelId="{ACFC6529-C163-4446-B85B-4049ECBC1B94}" type="pres">
      <dgm:prSet presAssocID="{9BF6444B-14DF-4474-A15D-1B2305801611}" presName="LevelTwoTextNode" presStyleLbl="node2" presStyleIdx="1" presStyleCnt="4" custScaleX="32591" custScaleY="3212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58CC724-5DC2-42AA-BAD4-B33CB7DE74DB}" type="pres">
      <dgm:prSet presAssocID="{9BF6444B-14DF-4474-A15D-1B2305801611}" presName="level3hierChild" presStyleCnt="0"/>
      <dgm:spPr/>
    </dgm:pt>
    <dgm:pt modelId="{5F78B713-95D7-49C7-A013-2ADBCECCC4E8}" type="pres">
      <dgm:prSet presAssocID="{C284BEC3-BBD0-4ECB-9BCE-07C910328419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291E5AE0-5CCC-4F7B-9746-CD596C14AE7A}" type="pres">
      <dgm:prSet presAssocID="{C284BEC3-BBD0-4ECB-9BCE-07C910328419}" presName="connTx" presStyleLbl="parChTrans1D2" presStyleIdx="2" presStyleCnt="4"/>
      <dgm:spPr/>
      <dgm:t>
        <a:bodyPr/>
        <a:lstStyle/>
        <a:p>
          <a:endParaRPr lang="es-MX"/>
        </a:p>
      </dgm:t>
    </dgm:pt>
    <dgm:pt modelId="{E7CFA221-64C3-4689-BEF7-461489E7BC8B}" type="pres">
      <dgm:prSet presAssocID="{C27DEFF3-C7C7-4277-AD6E-C4C3A2D05F17}" presName="root2" presStyleCnt="0"/>
      <dgm:spPr/>
    </dgm:pt>
    <dgm:pt modelId="{2F9A203B-F037-400F-A968-B45003A2BF11}" type="pres">
      <dgm:prSet presAssocID="{C27DEFF3-C7C7-4277-AD6E-C4C3A2D05F17}" presName="LevelTwoTextNode" presStyleLbl="node2" presStyleIdx="2" presStyleCnt="4" custScaleX="46301" custScaleY="2763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88BD3E2-74BE-42E2-BE3B-D1465F649A19}" type="pres">
      <dgm:prSet presAssocID="{C27DEFF3-C7C7-4277-AD6E-C4C3A2D05F17}" presName="level3hierChild" presStyleCnt="0"/>
      <dgm:spPr/>
    </dgm:pt>
    <dgm:pt modelId="{FF35A87F-4A14-41F7-BFE9-7F8B4ACC4675}" type="pres">
      <dgm:prSet presAssocID="{5A48F13F-FAF6-4674-983C-680F70FB73E8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1DF52588-780D-4D61-91D4-394F2FC30C46}" type="pres">
      <dgm:prSet presAssocID="{5A48F13F-FAF6-4674-983C-680F70FB73E8}" presName="connTx" presStyleLbl="parChTrans1D2" presStyleIdx="3" presStyleCnt="4"/>
      <dgm:spPr/>
      <dgm:t>
        <a:bodyPr/>
        <a:lstStyle/>
        <a:p>
          <a:endParaRPr lang="es-MX"/>
        </a:p>
      </dgm:t>
    </dgm:pt>
    <dgm:pt modelId="{579E8A72-C59B-48A2-9155-6C75FA83A52E}" type="pres">
      <dgm:prSet presAssocID="{60E240E6-DF4B-4172-9780-CB39E21F3305}" presName="root2" presStyleCnt="0"/>
      <dgm:spPr/>
    </dgm:pt>
    <dgm:pt modelId="{F3FFBCAD-7F03-4DC2-A388-3A13148FD30D}" type="pres">
      <dgm:prSet presAssocID="{60E240E6-DF4B-4172-9780-CB39E21F3305}" presName="LevelTwoTextNode" presStyleLbl="node2" presStyleIdx="3" presStyleCnt="4" custScaleX="46301" custScaleY="2763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6C4E42B-C633-4003-98A2-3A846915D2AE}" type="pres">
      <dgm:prSet presAssocID="{60E240E6-DF4B-4172-9780-CB39E21F3305}" presName="level3hierChild" presStyleCnt="0"/>
      <dgm:spPr/>
    </dgm:pt>
  </dgm:ptLst>
  <dgm:cxnLst>
    <dgm:cxn modelId="{EB9F3C49-B1F9-4A1B-A318-D70BD4DB60EB}" type="presOf" srcId="{9BF6444B-14DF-4474-A15D-1B2305801611}" destId="{ACFC6529-C163-4446-B85B-4049ECBC1B94}" srcOrd="0" destOrd="0" presId="urn:microsoft.com/office/officeart/2008/layout/HorizontalMultiLevelHierarchy"/>
    <dgm:cxn modelId="{A8846815-7B5A-4923-A2EB-F97308717FE4}" type="presOf" srcId="{94B393E5-B66D-4063-A0F8-51EBC2701AB9}" destId="{750AB4A7-705A-4478-843E-0B0988241ACE}" srcOrd="0" destOrd="0" presId="urn:microsoft.com/office/officeart/2008/layout/HorizontalMultiLevelHierarchy"/>
    <dgm:cxn modelId="{375B2D4D-56B9-4F57-B9C3-0DAEFBB586E2}" type="presOf" srcId="{BC83740C-ED35-4530-B7D6-EA7AC39EF098}" destId="{5C1E6C60-12D5-42E5-8AFB-727C02BE9BDA}" srcOrd="0" destOrd="0" presId="urn:microsoft.com/office/officeart/2008/layout/HorizontalMultiLevelHierarchy"/>
    <dgm:cxn modelId="{DDE42C18-6589-4939-A078-946FA49DD5C3}" srcId="{BC83740C-ED35-4530-B7D6-EA7AC39EF098}" destId="{9BF6444B-14DF-4474-A15D-1B2305801611}" srcOrd="1" destOrd="0" parTransId="{FA8FBBBA-4B43-4F78-AC6E-1F1FCD1E18FD}" sibTransId="{55127EE4-029E-48C6-856B-FA629CE4B61D}"/>
    <dgm:cxn modelId="{337CD4CC-BF6B-4DC4-9748-7010C941622F}" srcId="{BF80E7F3-50D8-44A3-906A-8E1F379FDA81}" destId="{BC83740C-ED35-4530-B7D6-EA7AC39EF098}" srcOrd="0" destOrd="0" parTransId="{057833C1-2A8C-432C-B0E6-7E18C29FA6E2}" sibTransId="{958E9354-0942-4138-BCB1-FCE0E77DBE91}"/>
    <dgm:cxn modelId="{1E4E872C-9013-4331-B9E7-16116ACEFCF3}" type="presOf" srcId="{5A48F13F-FAF6-4674-983C-680F70FB73E8}" destId="{FF35A87F-4A14-41F7-BFE9-7F8B4ACC4675}" srcOrd="0" destOrd="0" presId="urn:microsoft.com/office/officeart/2008/layout/HorizontalMultiLevelHierarchy"/>
    <dgm:cxn modelId="{DC906BB9-720E-4833-9E74-FBF23263C4A8}" type="presOf" srcId="{FA8FBBBA-4B43-4F78-AC6E-1F1FCD1E18FD}" destId="{1FB82468-0BAE-4CA4-A25B-B1C427A18F27}" srcOrd="0" destOrd="0" presId="urn:microsoft.com/office/officeart/2008/layout/HorizontalMultiLevelHierarchy"/>
    <dgm:cxn modelId="{60E8D739-D22E-41D3-81D7-4FFA901DC46C}" type="presOf" srcId="{FA8FBBBA-4B43-4F78-AC6E-1F1FCD1E18FD}" destId="{722CC861-279B-4F8D-8F47-36AB11A36902}" srcOrd="1" destOrd="0" presId="urn:microsoft.com/office/officeart/2008/layout/HorizontalMultiLevelHierarchy"/>
    <dgm:cxn modelId="{CC5217E9-56C5-4304-9EBA-38082476E08F}" type="presOf" srcId="{94B393E5-B66D-4063-A0F8-51EBC2701AB9}" destId="{AEBCB2D1-1F77-46A6-8A08-3141BA9571A9}" srcOrd="1" destOrd="0" presId="urn:microsoft.com/office/officeart/2008/layout/HorizontalMultiLevelHierarchy"/>
    <dgm:cxn modelId="{1A8D2418-84A0-4AFA-B30C-5D12D67BA4F6}" type="presOf" srcId="{69439178-0C01-4FDD-9A30-9AFC6603576A}" destId="{A9162C34-DCDD-42A7-A372-9F3116F5923A}" srcOrd="0" destOrd="0" presId="urn:microsoft.com/office/officeart/2008/layout/HorizontalMultiLevelHierarchy"/>
    <dgm:cxn modelId="{C4122BC1-B452-4E0C-9C6D-085490661902}" type="presOf" srcId="{BF80E7F3-50D8-44A3-906A-8E1F379FDA81}" destId="{A5E88D71-7EF6-4520-AA2E-F906612C485F}" srcOrd="0" destOrd="0" presId="urn:microsoft.com/office/officeart/2008/layout/HorizontalMultiLevelHierarchy"/>
    <dgm:cxn modelId="{5980D4E0-921D-4B7F-8639-F37ACC083559}" type="presOf" srcId="{C284BEC3-BBD0-4ECB-9BCE-07C910328419}" destId="{5F78B713-95D7-49C7-A013-2ADBCECCC4E8}" srcOrd="0" destOrd="0" presId="urn:microsoft.com/office/officeart/2008/layout/HorizontalMultiLevelHierarchy"/>
    <dgm:cxn modelId="{AE11A235-D5EE-42A4-8704-C1DC05264275}" srcId="{BC83740C-ED35-4530-B7D6-EA7AC39EF098}" destId="{C27DEFF3-C7C7-4277-AD6E-C4C3A2D05F17}" srcOrd="2" destOrd="0" parTransId="{C284BEC3-BBD0-4ECB-9BCE-07C910328419}" sibTransId="{36FE7205-A669-491D-9363-EB2D49EED8E9}"/>
    <dgm:cxn modelId="{CB11EF1F-CEB3-4767-9627-E2E2503DD4F9}" type="presOf" srcId="{C284BEC3-BBD0-4ECB-9BCE-07C910328419}" destId="{291E5AE0-5CCC-4F7B-9746-CD596C14AE7A}" srcOrd="1" destOrd="0" presId="urn:microsoft.com/office/officeart/2008/layout/HorizontalMultiLevelHierarchy"/>
    <dgm:cxn modelId="{87C812DE-2F31-4C65-BFE8-B7E8A18755AB}" srcId="{BC83740C-ED35-4530-B7D6-EA7AC39EF098}" destId="{60E240E6-DF4B-4172-9780-CB39E21F3305}" srcOrd="3" destOrd="0" parTransId="{5A48F13F-FAF6-4674-983C-680F70FB73E8}" sibTransId="{3C824838-4FF1-4C42-8BED-B039B15C0642}"/>
    <dgm:cxn modelId="{183EE15B-6E2F-46B3-A68A-3722ECC9EF99}" type="presOf" srcId="{60E240E6-DF4B-4172-9780-CB39E21F3305}" destId="{F3FFBCAD-7F03-4DC2-A388-3A13148FD30D}" srcOrd="0" destOrd="0" presId="urn:microsoft.com/office/officeart/2008/layout/HorizontalMultiLevelHierarchy"/>
    <dgm:cxn modelId="{BBA4A8AA-C6B7-4D19-8A4A-639549EC1849}" type="presOf" srcId="{5A48F13F-FAF6-4674-983C-680F70FB73E8}" destId="{1DF52588-780D-4D61-91D4-394F2FC30C46}" srcOrd="1" destOrd="0" presId="urn:microsoft.com/office/officeart/2008/layout/HorizontalMultiLevelHierarchy"/>
    <dgm:cxn modelId="{70276AB5-1D92-4EEE-8291-2918E5DC0522}" type="presOf" srcId="{C27DEFF3-C7C7-4277-AD6E-C4C3A2D05F17}" destId="{2F9A203B-F037-400F-A968-B45003A2BF11}" srcOrd="0" destOrd="0" presId="urn:microsoft.com/office/officeart/2008/layout/HorizontalMultiLevelHierarchy"/>
    <dgm:cxn modelId="{D6184EC9-C542-4100-8EE1-442FDA69E352}" srcId="{BC83740C-ED35-4530-B7D6-EA7AC39EF098}" destId="{69439178-0C01-4FDD-9A30-9AFC6603576A}" srcOrd="0" destOrd="0" parTransId="{94B393E5-B66D-4063-A0F8-51EBC2701AB9}" sibTransId="{3833F940-2428-4C14-8C88-C49219D5C4AE}"/>
    <dgm:cxn modelId="{4DFF90FF-5E8B-437C-A1D6-83FFA11FFD6C}" type="presParOf" srcId="{A5E88D71-7EF6-4520-AA2E-F906612C485F}" destId="{BFF51EE6-65D5-4724-BAC9-1B31D08EE011}" srcOrd="0" destOrd="0" presId="urn:microsoft.com/office/officeart/2008/layout/HorizontalMultiLevelHierarchy"/>
    <dgm:cxn modelId="{66B1B184-48C0-4B31-B104-5FCB004D74D7}" type="presParOf" srcId="{BFF51EE6-65D5-4724-BAC9-1B31D08EE011}" destId="{5C1E6C60-12D5-42E5-8AFB-727C02BE9BDA}" srcOrd="0" destOrd="0" presId="urn:microsoft.com/office/officeart/2008/layout/HorizontalMultiLevelHierarchy"/>
    <dgm:cxn modelId="{AAFC9F66-ABC6-4C31-8D0A-92E0D1F1233E}" type="presParOf" srcId="{BFF51EE6-65D5-4724-BAC9-1B31D08EE011}" destId="{9AB53D2F-455A-4A90-BDE0-9F4D876AEC98}" srcOrd="1" destOrd="0" presId="urn:microsoft.com/office/officeart/2008/layout/HorizontalMultiLevelHierarchy"/>
    <dgm:cxn modelId="{065E7AD8-05BE-4753-AE1C-D4499B64CAF7}" type="presParOf" srcId="{9AB53D2F-455A-4A90-BDE0-9F4D876AEC98}" destId="{750AB4A7-705A-4478-843E-0B0988241ACE}" srcOrd="0" destOrd="0" presId="urn:microsoft.com/office/officeart/2008/layout/HorizontalMultiLevelHierarchy"/>
    <dgm:cxn modelId="{38F6A78C-2483-443D-8FAF-8F7D8ED62912}" type="presParOf" srcId="{750AB4A7-705A-4478-843E-0B0988241ACE}" destId="{AEBCB2D1-1F77-46A6-8A08-3141BA9571A9}" srcOrd="0" destOrd="0" presId="urn:microsoft.com/office/officeart/2008/layout/HorizontalMultiLevelHierarchy"/>
    <dgm:cxn modelId="{C90BE251-53DE-46F4-AC35-F4504EC0FCAB}" type="presParOf" srcId="{9AB53D2F-455A-4A90-BDE0-9F4D876AEC98}" destId="{4A38EFCC-08D5-4CC4-B3BA-3A0E7562C016}" srcOrd="1" destOrd="0" presId="urn:microsoft.com/office/officeart/2008/layout/HorizontalMultiLevelHierarchy"/>
    <dgm:cxn modelId="{F523EFB0-CCF5-4F56-9CE5-DB94BF848D4D}" type="presParOf" srcId="{4A38EFCC-08D5-4CC4-B3BA-3A0E7562C016}" destId="{A9162C34-DCDD-42A7-A372-9F3116F5923A}" srcOrd="0" destOrd="0" presId="urn:microsoft.com/office/officeart/2008/layout/HorizontalMultiLevelHierarchy"/>
    <dgm:cxn modelId="{8AAC877B-CA14-4027-A005-61B893C35E66}" type="presParOf" srcId="{4A38EFCC-08D5-4CC4-B3BA-3A0E7562C016}" destId="{FB8AFE40-1934-4F56-A1CE-A2F871BBF71C}" srcOrd="1" destOrd="0" presId="urn:microsoft.com/office/officeart/2008/layout/HorizontalMultiLevelHierarchy"/>
    <dgm:cxn modelId="{34EDBDF4-B72A-4886-A100-6413E6976F9E}" type="presParOf" srcId="{9AB53D2F-455A-4A90-BDE0-9F4D876AEC98}" destId="{1FB82468-0BAE-4CA4-A25B-B1C427A18F27}" srcOrd="2" destOrd="0" presId="urn:microsoft.com/office/officeart/2008/layout/HorizontalMultiLevelHierarchy"/>
    <dgm:cxn modelId="{742442DC-DB18-413B-8E80-B9870DFDAF55}" type="presParOf" srcId="{1FB82468-0BAE-4CA4-A25B-B1C427A18F27}" destId="{722CC861-279B-4F8D-8F47-36AB11A36902}" srcOrd="0" destOrd="0" presId="urn:microsoft.com/office/officeart/2008/layout/HorizontalMultiLevelHierarchy"/>
    <dgm:cxn modelId="{1BB980B9-2E59-4FC9-A14F-7E5106422C5F}" type="presParOf" srcId="{9AB53D2F-455A-4A90-BDE0-9F4D876AEC98}" destId="{D957FA6D-DA65-4085-A442-3928C06C7EFE}" srcOrd="3" destOrd="0" presId="urn:microsoft.com/office/officeart/2008/layout/HorizontalMultiLevelHierarchy"/>
    <dgm:cxn modelId="{6A00287B-4ED2-4804-B0E0-F05CAB1837C1}" type="presParOf" srcId="{D957FA6D-DA65-4085-A442-3928C06C7EFE}" destId="{ACFC6529-C163-4446-B85B-4049ECBC1B94}" srcOrd="0" destOrd="0" presId="urn:microsoft.com/office/officeart/2008/layout/HorizontalMultiLevelHierarchy"/>
    <dgm:cxn modelId="{0B68F5B0-1830-4494-8BA5-F85524C51D44}" type="presParOf" srcId="{D957FA6D-DA65-4085-A442-3928C06C7EFE}" destId="{D58CC724-5DC2-42AA-BAD4-B33CB7DE74DB}" srcOrd="1" destOrd="0" presId="urn:microsoft.com/office/officeart/2008/layout/HorizontalMultiLevelHierarchy"/>
    <dgm:cxn modelId="{2D0828B5-0F6A-4922-B4C9-97B27C4B7E6E}" type="presParOf" srcId="{9AB53D2F-455A-4A90-BDE0-9F4D876AEC98}" destId="{5F78B713-95D7-49C7-A013-2ADBCECCC4E8}" srcOrd="4" destOrd="0" presId="urn:microsoft.com/office/officeart/2008/layout/HorizontalMultiLevelHierarchy"/>
    <dgm:cxn modelId="{32E166D4-8B37-46E9-B459-4235605C752E}" type="presParOf" srcId="{5F78B713-95D7-49C7-A013-2ADBCECCC4E8}" destId="{291E5AE0-5CCC-4F7B-9746-CD596C14AE7A}" srcOrd="0" destOrd="0" presId="urn:microsoft.com/office/officeart/2008/layout/HorizontalMultiLevelHierarchy"/>
    <dgm:cxn modelId="{484C1498-F8B8-4F19-B7B4-A7CAF6D90489}" type="presParOf" srcId="{9AB53D2F-455A-4A90-BDE0-9F4D876AEC98}" destId="{E7CFA221-64C3-4689-BEF7-461489E7BC8B}" srcOrd="5" destOrd="0" presId="urn:microsoft.com/office/officeart/2008/layout/HorizontalMultiLevelHierarchy"/>
    <dgm:cxn modelId="{759AA67E-67DA-4B65-A3C0-112D284DEB9B}" type="presParOf" srcId="{E7CFA221-64C3-4689-BEF7-461489E7BC8B}" destId="{2F9A203B-F037-400F-A968-B45003A2BF11}" srcOrd="0" destOrd="0" presId="urn:microsoft.com/office/officeart/2008/layout/HorizontalMultiLevelHierarchy"/>
    <dgm:cxn modelId="{DA38F75D-89ED-480A-BE3B-F2AD44F228C1}" type="presParOf" srcId="{E7CFA221-64C3-4689-BEF7-461489E7BC8B}" destId="{A88BD3E2-74BE-42E2-BE3B-D1465F649A19}" srcOrd="1" destOrd="0" presId="urn:microsoft.com/office/officeart/2008/layout/HorizontalMultiLevelHierarchy"/>
    <dgm:cxn modelId="{B2F82F19-60D8-4139-BBB7-1CEC26945178}" type="presParOf" srcId="{9AB53D2F-455A-4A90-BDE0-9F4D876AEC98}" destId="{FF35A87F-4A14-41F7-BFE9-7F8B4ACC4675}" srcOrd="6" destOrd="0" presId="urn:microsoft.com/office/officeart/2008/layout/HorizontalMultiLevelHierarchy"/>
    <dgm:cxn modelId="{7AF005E2-A8F4-4639-BD65-9255B75F46F1}" type="presParOf" srcId="{FF35A87F-4A14-41F7-BFE9-7F8B4ACC4675}" destId="{1DF52588-780D-4D61-91D4-394F2FC30C46}" srcOrd="0" destOrd="0" presId="urn:microsoft.com/office/officeart/2008/layout/HorizontalMultiLevelHierarchy"/>
    <dgm:cxn modelId="{29C95316-89F2-47D5-8AAD-F01699B579AF}" type="presParOf" srcId="{9AB53D2F-455A-4A90-BDE0-9F4D876AEC98}" destId="{579E8A72-C59B-48A2-9155-6C75FA83A52E}" srcOrd="7" destOrd="0" presId="urn:microsoft.com/office/officeart/2008/layout/HorizontalMultiLevelHierarchy"/>
    <dgm:cxn modelId="{6D215A04-5E19-40D7-ADEB-6B813085EC8F}" type="presParOf" srcId="{579E8A72-C59B-48A2-9155-6C75FA83A52E}" destId="{F3FFBCAD-7F03-4DC2-A388-3A13148FD30D}" srcOrd="0" destOrd="0" presId="urn:microsoft.com/office/officeart/2008/layout/HorizontalMultiLevelHierarchy"/>
    <dgm:cxn modelId="{EC3E5A8C-F095-416D-B79A-38A7A1DE769B}" type="presParOf" srcId="{579E8A72-C59B-48A2-9155-6C75FA83A52E}" destId="{C6C4E42B-C633-4003-98A2-3A846915D2A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209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597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365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0939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388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1834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106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87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759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2260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8839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7C9CD-2BE1-4185-A0DC-C32B2A3F7A4F}" type="datetimeFigureOut">
              <a:rPr lang="es-MX" smtClean="0"/>
              <a:t>30/09/2019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2EB1A-9BA9-41A6-B999-961E9185113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3750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714237" y="547504"/>
            <a:ext cx="731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UNIVERSIDAD AUTÓNOMA DEL ESTADO DE MEXICO</a:t>
            </a:r>
          </a:p>
          <a:p>
            <a:pPr algn="ctr"/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Facultad de Geografía</a:t>
            </a:r>
          </a:p>
          <a:p>
            <a:pPr algn="ctr"/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Geología Ambiental y Recursos Hídricos</a:t>
            </a:r>
            <a:endParaRPr lang="es-MX" sz="20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069" y="300251"/>
            <a:ext cx="2482429" cy="115846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069" y="1578147"/>
            <a:ext cx="2525787" cy="117870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146042" y="3157660"/>
            <a:ext cx="6045958" cy="366254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endParaRPr lang="es-MX" sz="2000" dirty="0" smtClean="0">
              <a:latin typeface="Century Gothic" panose="020B0502020202020204" pitchFamily="34" charset="0"/>
            </a:endParaRPr>
          </a:p>
          <a:p>
            <a:pPr algn="ctr"/>
            <a:r>
              <a:rPr lang="es-MX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Química</a:t>
            </a:r>
          </a:p>
          <a:p>
            <a:pPr algn="ctr"/>
            <a:endParaRPr lang="es-MX" sz="20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MX" sz="20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Unidad </a:t>
            </a:r>
            <a:r>
              <a:rPr lang="es-MX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temática 2: </a:t>
            </a:r>
            <a:endParaRPr lang="es-MX" sz="2000" dirty="0" smtClean="0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algn="ctr"/>
            <a:endParaRPr lang="es-MX" sz="2000" dirty="0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Estructura </a:t>
            </a:r>
            <a:r>
              <a:rPr lang="es-MX" sz="4000" dirty="0">
                <a:solidFill>
                  <a:schemeClr val="bg1"/>
                </a:solidFill>
              </a:rPr>
              <a:t>cristalinas e imperfecciones </a:t>
            </a:r>
            <a:r>
              <a:rPr lang="es-MX" sz="4000" dirty="0"/>
              <a:t>	</a:t>
            </a:r>
            <a:endParaRPr lang="es-MX" sz="40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endParaRPr lang="es-MX" sz="3200" dirty="0" smtClean="0">
              <a:latin typeface="Century Gothic" panose="020B0502020202020204" pitchFamily="34" charset="0"/>
            </a:endParaRPr>
          </a:p>
        </p:txBody>
      </p:sp>
      <p:pic>
        <p:nvPicPr>
          <p:cNvPr id="1026" name="Picture 2" descr="https://media-public.canva.com/MADjXuGCqQM/1/thumbnail_larg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9646">
            <a:off x="1607290" y="2268573"/>
            <a:ext cx="1468510" cy="316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315835">
            <a:off x="3380254" y="2449075"/>
            <a:ext cx="828675" cy="164782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339315">
            <a:off x="3499693" y="4022335"/>
            <a:ext cx="1402554" cy="96843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907268">
            <a:off x="3072903" y="4781220"/>
            <a:ext cx="838200" cy="57150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-306364" y="5823059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Guadalupe Fonseca Montes de Oca</a:t>
            </a:r>
            <a:endParaRPr lang="es-MX" sz="20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22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760244" y="1358877"/>
            <a:ext cx="5509146" cy="1804749"/>
          </a:xfrm>
          <a:prstGeom prst="round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sz="2000" i="0" dirty="0" smtClean="0">
                <a:solidFill>
                  <a:schemeClr val="accent6">
                    <a:lumMod val="75000"/>
                  </a:schemeClr>
                </a:solidFill>
                <a:effectLst/>
                <a:latin typeface="Century Gothic" panose="020B0502020202020204" pitchFamily="34" charset="0"/>
              </a:rPr>
              <a:t>En función de la longitud de los lados y de los ángulos que se forman en la celda unitaria, se distinguen: </a:t>
            </a:r>
            <a:r>
              <a:rPr lang="es-MX" sz="2000" dirty="0" smtClean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14 </a:t>
            </a:r>
            <a:r>
              <a:rPr lang="es-MX" sz="2000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tipos de </a:t>
            </a:r>
            <a:r>
              <a:rPr lang="es-MX" sz="2000" dirty="0" smtClean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celdas </a:t>
            </a:r>
            <a:r>
              <a:rPr lang="es-MX" sz="2000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unitarias</a:t>
            </a:r>
            <a:r>
              <a:rPr lang="es-MX" sz="20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s-MX" sz="20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(redes de </a:t>
            </a:r>
            <a:r>
              <a:rPr lang="es-MX" sz="2000" dirty="0" err="1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Bravais</a:t>
            </a:r>
            <a:r>
              <a:rPr lang="es-MX" sz="20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) agrupadas </a:t>
            </a:r>
            <a:r>
              <a:rPr lang="es-MX" sz="20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en </a:t>
            </a:r>
            <a:r>
              <a:rPr lang="es-MX" sz="2000" b="1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</a:rPr>
              <a:t>7 sistemas cristalográficos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2158" y="1274454"/>
            <a:ext cx="2858309" cy="197359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622" y="3248048"/>
            <a:ext cx="5067246" cy="2306471"/>
          </a:xfrm>
          <a:prstGeom prst="rect">
            <a:avLst/>
          </a:prstGeom>
        </p:spPr>
      </p:pic>
      <p:pic>
        <p:nvPicPr>
          <p:cNvPr id="4103" name="Picture 7" descr="https://media-public.canva.com/MAAYaL8hGRI/1/thumbnai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966" y="3840841"/>
            <a:ext cx="1304735" cy="158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redondeado 10"/>
          <p:cNvSpPr/>
          <p:nvPr/>
        </p:nvSpPr>
        <p:spPr>
          <a:xfrm>
            <a:off x="5643348" y="5644771"/>
            <a:ext cx="1235122" cy="442674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MX" sz="2000" b="1" i="0" dirty="0" smtClean="0">
                <a:solidFill>
                  <a:srgbClr val="7030A0"/>
                </a:solidFill>
                <a:effectLst/>
                <a:latin typeface="Century Gothic" panose="020B0502020202020204" pitchFamily="34" charset="0"/>
              </a:rPr>
              <a:t>Simple</a:t>
            </a:r>
            <a:endParaRPr lang="es-MX" sz="2000" b="1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2110853" y="5475027"/>
            <a:ext cx="1235122" cy="442674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MX" sz="2000" b="1" i="0" dirty="0" smtClean="0">
                <a:solidFill>
                  <a:srgbClr val="7030A0"/>
                </a:solidFill>
                <a:effectLst/>
                <a:latin typeface="Century Gothic" panose="020B0502020202020204" pitchFamily="34" charset="0"/>
              </a:rPr>
              <a:t>Cúbica</a:t>
            </a:r>
            <a:endParaRPr lang="es-MX" sz="2000" b="1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7216173" y="5476002"/>
            <a:ext cx="1545689" cy="783193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MX" sz="2000" b="1" i="0" dirty="0" smtClean="0">
                <a:solidFill>
                  <a:srgbClr val="7030A0"/>
                </a:solidFill>
                <a:effectLst/>
                <a:latin typeface="Century Gothic" panose="020B0502020202020204" pitchFamily="34" charset="0"/>
              </a:rPr>
              <a:t>Centrada en la cara</a:t>
            </a:r>
            <a:endParaRPr lang="es-MX" sz="2000" b="1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9099565" y="5305743"/>
            <a:ext cx="1545689" cy="1123712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i="0" dirty="0" smtClean="0">
                <a:solidFill>
                  <a:srgbClr val="7030A0"/>
                </a:solidFill>
                <a:effectLst/>
                <a:latin typeface="Century Gothic" panose="020B0502020202020204" pitchFamily="34" charset="0"/>
              </a:rPr>
              <a:t>Centrada en el cuerpo</a:t>
            </a:r>
            <a:endParaRPr lang="es-MX" sz="2000" b="1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-1" y="532257"/>
            <a:ext cx="3725839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Redes de </a:t>
            </a:r>
            <a:r>
              <a:rPr lang="es-MX" sz="2800" dirty="0" err="1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Bravais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6446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891" y="898608"/>
            <a:ext cx="9642724" cy="3504949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1889495" y="4646149"/>
            <a:ext cx="1359031" cy="783193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latin typeface="Century Gothic" panose="020B0502020202020204" pitchFamily="34" charset="0"/>
              </a:rPr>
              <a:t>Cúbica s</a:t>
            </a:r>
            <a:r>
              <a:rPr lang="es-MX" sz="2000" b="1" i="0" dirty="0" smtClean="0">
                <a:effectLst/>
                <a:latin typeface="Century Gothic" panose="020B0502020202020204" pitchFamily="34" charset="0"/>
              </a:rPr>
              <a:t>imple</a:t>
            </a:r>
            <a:endParaRPr lang="es-MX" sz="2000" b="1" dirty="0">
              <a:latin typeface="Century Gothic" panose="020B0502020202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4688842" y="4646148"/>
            <a:ext cx="1699926" cy="1464231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latin typeface="Century Gothic" panose="020B0502020202020204" pitchFamily="34" charset="0"/>
              </a:rPr>
              <a:t>Cúbica centrada en el cuerpo</a:t>
            </a:r>
            <a:endParaRPr lang="es-MX" sz="2000" b="1" dirty="0">
              <a:latin typeface="Century Gothic" panose="020B050202020202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8089768" y="4646147"/>
            <a:ext cx="1699926" cy="1123712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latin typeface="Century Gothic" panose="020B0502020202020204" pitchFamily="34" charset="0"/>
              </a:rPr>
              <a:t>Cúbica centrada en la cara</a:t>
            </a:r>
            <a:endParaRPr lang="es-MX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59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media-public.canva.com/MAC-73krz7o/1/thumbnail_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590" y="423080"/>
            <a:ext cx="1875957" cy="275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redondeado 5"/>
          <p:cNvSpPr/>
          <p:nvPr/>
        </p:nvSpPr>
        <p:spPr>
          <a:xfrm>
            <a:off x="410513" y="1580167"/>
            <a:ext cx="1655929" cy="442674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MX" sz="2000" b="1" i="0" dirty="0" smtClean="0">
                <a:effectLst/>
                <a:latin typeface="Century Gothic" panose="020B0502020202020204" pitchFamily="34" charset="0"/>
              </a:rPr>
              <a:t>Tetragonal</a:t>
            </a:r>
            <a:endParaRPr lang="es-MX" sz="2000" b="1" dirty="0">
              <a:latin typeface="Century Gothic" panose="020B0502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5515" y="423080"/>
            <a:ext cx="4194270" cy="29187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9616" y="3467656"/>
            <a:ext cx="7882384" cy="3034223"/>
          </a:xfrm>
          <a:prstGeom prst="rect">
            <a:avLst/>
          </a:prstGeom>
        </p:spPr>
      </p:pic>
      <p:pic>
        <p:nvPicPr>
          <p:cNvPr id="11" name="Picture 4" descr="https://media-public.canva.com/MAC-73krz7o/1/thumbnail_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6946">
            <a:off x="2125423" y="3436868"/>
            <a:ext cx="1354350" cy="275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ángulo redondeado 11"/>
          <p:cNvSpPr/>
          <p:nvPr/>
        </p:nvSpPr>
        <p:spPr>
          <a:xfrm>
            <a:off x="388848" y="4372618"/>
            <a:ext cx="2098164" cy="442674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latin typeface="Century Gothic" panose="020B0502020202020204" pitchFamily="34" charset="0"/>
              </a:rPr>
              <a:t>Ortorrómbica</a:t>
            </a:r>
            <a:endParaRPr lang="es-MX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66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964" y="403150"/>
            <a:ext cx="2863603" cy="3145269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2198369" y="3968526"/>
            <a:ext cx="2190706" cy="919401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i="0" dirty="0" smtClean="0">
                <a:solidFill>
                  <a:schemeClr val="accent1">
                    <a:lumMod val="75000"/>
                  </a:schemeClr>
                </a:solidFill>
                <a:effectLst/>
                <a:latin typeface="Century Gothic" panose="020B0502020202020204" pitchFamily="34" charset="0"/>
              </a:rPr>
              <a:t>Trigonal Hexagonal</a:t>
            </a:r>
            <a:endParaRPr lang="es-MX" sz="24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586" y="862190"/>
            <a:ext cx="3611823" cy="3224842"/>
          </a:xfrm>
          <a:prstGeom prst="rect">
            <a:avLst/>
          </a:prstGeom>
        </p:spPr>
      </p:pic>
      <p:sp>
        <p:nvSpPr>
          <p:cNvPr id="8" name="Rectángulo redondeado 7"/>
          <p:cNvSpPr/>
          <p:nvPr/>
        </p:nvSpPr>
        <p:spPr>
          <a:xfrm>
            <a:off x="8655991" y="3578282"/>
            <a:ext cx="1655929" cy="510778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i="0" dirty="0" smtClean="0">
                <a:solidFill>
                  <a:srgbClr val="FF0000"/>
                </a:solidFill>
                <a:effectLst/>
                <a:latin typeface="Century Gothic" panose="020B0502020202020204" pitchFamily="34" charset="0"/>
              </a:rPr>
              <a:t>Triclínica</a:t>
            </a:r>
            <a:endParaRPr lang="es-MX" sz="2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4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00788">
            <a:off x="987756" y="1123634"/>
            <a:ext cx="4389097" cy="3165215"/>
          </a:xfrm>
          <a:prstGeom prst="rect">
            <a:avLst/>
          </a:prstGeom>
        </p:spPr>
      </p:pic>
      <p:sp>
        <p:nvSpPr>
          <p:cNvPr id="5" name="Rectángulo redondeado 4"/>
          <p:cNvSpPr/>
          <p:nvPr/>
        </p:nvSpPr>
        <p:spPr>
          <a:xfrm>
            <a:off x="1434094" y="4454167"/>
            <a:ext cx="2346335" cy="510778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Monoclínica</a:t>
            </a:r>
            <a:endParaRPr lang="es-MX" sz="2400" b="1" dirty="0">
              <a:solidFill>
                <a:schemeClr val="accent4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4060" y="281950"/>
            <a:ext cx="3023121" cy="3638942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>
          <a:xfrm>
            <a:off x="5896373" y="1593815"/>
            <a:ext cx="1655929" cy="510778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i="0" dirty="0" smtClean="0">
                <a:solidFill>
                  <a:srgbClr val="92D050"/>
                </a:solidFill>
                <a:effectLst/>
                <a:latin typeface="Century Gothic" panose="020B0502020202020204" pitchFamily="34" charset="0"/>
              </a:rPr>
              <a:t>Trigonal</a:t>
            </a:r>
            <a:endParaRPr lang="es-MX" sz="2400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1941336" y="5481533"/>
            <a:ext cx="8854043" cy="442674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Las redes de </a:t>
            </a:r>
            <a:r>
              <a:rPr lang="es-MX" sz="200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Bravais</a:t>
            </a:r>
            <a:r>
              <a:rPr lang="es-MX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 son una disposición infinita de puntos discretos </a:t>
            </a:r>
            <a:endParaRPr lang="es-MX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95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1" y="532257"/>
            <a:ext cx="8145380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Estructuras cristalinas de sólidos iónicos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71" y="2123978"/>
            <a:ext cx="2446421" cy="2355813"/>
          </a:xfrm>
          <a:prstGeom prst="rect">
            <a:avLst/>
          </a:prstGeom>
          <a:noFill/>
          <a:ln w="38100" cap="sq">
            <a:solidFill>
              <a:srgbClr val="00CC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ángulo redondeado 5"/>
          <p:cNvSpPr/>
          <p:nvPr/>
        </p:nvSpPr>
        <p:spPr>
          <a:xfrm>
            <a:off x="3657160" y="4708483"/>
            <a:ext cx="1655929" cy="510778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dirty="0" err="1" smtClean="0">
                <a:latin typeface="Century Gothic" panose="020B0502020202020204" pitchFamily="34" charset="0"/>
              </a:rPr>
              <a:t>Cs</a:t>
            </a:r>
            <a:r>
              <a:rPr lang="es-MX" sz="2400" b="1" i="0" dirty="0" err="1" smtClean="0">
                <a:effectLst/>
                <a:latin typeface="Century Gothic" panose="020B0502020202020204" pitchFamily="34" charset="0"/>
              </a:rPr>
              <a:t>Cl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777" y="2123978"/>
            <a:ext cx="2352044" cy="2355813"/>
          </a:xfrm>
          <a:prstGeom prst="rect">
            <a:avLst/>
          </a:prstGeom>
          <a:noFill/>
          <a:ln w="38100" cap="sq">
            <a:solidFill>
              <a:srgbClr val="00CC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ángulo redondeado 7"/>
          <p:cNvSpPr/>
          <p:nvPr/>
        </p:nvSpPr>
        <p:spPr>
          <a:xfrm>
            <a:off x="824371" y="4708483"/>
            <a:ext cx="1655929" cy="510778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i="0" dirty="0" err="1" smtClean="0">
                <a:effectLst/>
                <a:latin typeface="Century Gothic" panose="020B0502020202020204" pitchFamily="34" charset="0"/>
              </a:rPr>
              <a:t>NaCl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  <p:pic>
        <p:nvPicPr>
          <p:cNvPr id="9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606" y="2123978"/>
            <a:ext cx="2576894" cy="2329116"/>
          </a:xfrm>
          <a:prstGeom prst="rect">
            <a:avLst/>
          </a:prstGeom>
          <a:noFill/>
          <a:ln w="38100" cap="sq">
            <a:solidFill>
              <a:srgbClr val="00CC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ángulo redondeado 9"/>
          <p:cNvSpPr/>
          <p:nvPr/>
        </p:nvSpPr>
        <p:spPr>
          <a:xfrm>
            <a:off x="6652608" y="4708483"/>
            <a:ext cx="1655929" cy="510778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Century Gothic" panose="020B0502020202020204" pitchFamily="34" charset="0"/>
              </a:rPr>
              <a:t>CaF</a:t>
            </a:r>
            <a:r>
              <a:rPr lang="es-MX" sz="2400" b="1" baseline="-25000" dirty="0" smtClean="0">
                <a:latin typeface="Century Gothic" panose="020B0502020202020204" pitchFamily="34" charset="0"/>
              </a:rPr>
              <a:t>2</a:t>
            </a:r>
            <a:endParaRPr lang="es-MX" sz="2400" b="1" baseline="-25000" dirty="0">
              <a:latin typeface="Century Gothic" panose="020B0502020202020204" pitchFamily="34" charset="0"/>
            </a:endParaRPr>
          </a:p>
        </p:txBody>
      </p:sp>
      <p:pic>
        <p:nvPicPr>
          <p:cNvPr id="11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285" y="2150675"/>
            <a:ext cx="2835446" cy="2329116"/>
          </a:xfrm>
          <a:prstGeom prst="rect">
            <a:avLst/>
          </a:prstGeom>
          <a:noFill/>
          <a:ln w="38100" cap="sq">
            <a:solidFill>
              <a:srgbClr val="00CC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ángulo redondeado 11"/>
          <p:cNvSpPr/>
          <p:nvPr/>
        </p:nvSpPr>
        <p:spPr>
          <a:xfrm>
            <a:off x="9524144" y="4708483"/>
            <a:ext cx="1655929" cy="510778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latin typeface="Century Gothic" panose="020B0502020202020204" pitchFamily="34" charset="0"/>
              </a:rPr>
              <a:t>TiO</a:t>
            </a:r>
            <a:r>
              <a:rPr lang="es-MX" sz="2400" b="1" baseline="-25000" dirty="0" smtClean="0">
                <a:latin typeface="Century Gothic" panose="020B0502020202020204" pitchFamily="34" charset="0"/>
              </a:rPr>
              <a:t>2</a:t>
            </a:r>
            <a:endParaRPr lang="es-MX" sz="2400" b="1" baseline="-25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41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1" y="532257"/>
            <a:ext cx="8145380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Estructuras cristalinas de sólidos covalentes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137" y="2093494"/>
            <a:ext cx="2983831" cy="2365364"/>
          </a:xfrm>
          <a:prstGeom prst="rect">
            <a:avLst/>
          </a:prstGeom>
          <a:noFill/>
          <a:ln w="38100" cap="sq">
            <a:solidFill>
              <a:srgbClr val="00CC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967" y="2093494"/>
            <a:ext cx="3100137" cy="2380462"/>
          </a:xfrm>
          <a:prstGeom prst="rect">
            <a:avLst/>
          </a:prstGeom>
          <a:noFill/>
          <a:ln w="38100" cap="sq">
            <a:solidFill>
              <a:srgbClr val="00CC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ángulo redondeado 6"/>
          <p:cNvSpPr/>
          <p:nvPr/>
        </p:nvSpPr>
        <p:spPr>
          <a:xfrm>
            <a:off x="2111750" y="4720514"/>
            <a:ext cx="1738355" cy="510778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i="0" dirty="0" smtClean="0">
                <a:effectLst/>
                <a:latin typeface="Century Gothic" panose="020B0502020202020204" pitchFamily="34" charset="0"/>
              </a:rPr>
              <a:t>Diamante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6044070" y="4720514"/>
            <a:ext cx="1655929" cy="510778"/>
          </a:xfrm>
          <a:prstGeom prst="round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2400" b="1" i="0" dirty="0" smtClean="0">
                <a:effectLst/>
                <a:latin typeface="Century Gothic" panose="020B0502020202020204" pitchFamily="34" charset="0"/>
              </a:rPr>
              <a:t>Grafito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2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1" y="532257"/>
            <a:ext cx="8145380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Estructuras cristalinas de sólidos moleculares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33323" y="1689815"/>
            <a:ext cx="4094744" cy="433696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178" y="1689815"/>
            <a:ext cx="4604605" cy="379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3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1" y="532257"/>
            <a:ext cx="8145380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Estructuras cristalinas de sólidos metálicos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258" y="1674387"/>
            <a:ext cx="3417195" cy="38710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58252" y="1880448"/>
            <a:ext cx="3759804" cy="387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38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987706" y="1737306"/>
            <a:ext cx="99850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El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hierro metálico cristaliza en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una celda cúbica simple.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La longitud del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lado de la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celda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unitaria es de 287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pm. La densidad del hierro es de 7,87 g/cm</a:t>
            </a:r>
            <a:r>
              <a:rPr lang="es-MX" baseline="300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3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. ¿Cuántos átomos de hierro hay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en la celda unitaria? </a:t>
            </a:r>
          </a:p>
          <a:p>
            <a:pPr marL="342900" indent="-342900">
              <a:buAutoNum type="arabicPeriod"/>
            </a:pPr>
            <a:endParaRPr lang="es-MX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Solución: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36830" y="3214634"/>
            <a:ext cx="87003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55.845 g mol</a:t>
            </a:r>
            <a:r>
              <a:rPr lang="en-US" baseline="30000" dirty="0">
                <a:latin typeface="Century Gothic" panose="020B0502020202020204" pitchFamily="34" charset="0"/>
              </a:rPr>
              <a:t>¯1</a:t>
            </a:r>
            <a:r>
              <a:rPr lang="en-US" dirty="0">
                <a:latin typeface="Century Gothic" panose="020B0502020202020204" pitchFamily="34" charset="0"/>
              </a:rPr>
              <a:t> ÷ 6.022 x 10</a:t>
            </a:r>
            <a:r>
              <a:rPr lang="en-US" baseline="30000" dirty="0">
                <a:latin typeface="Century Gothic" panose="020B0502020202020204" pitchFamily="34" charset="0"/>
              </a:rPr>
              <a:t>23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á</a:t>
            </a:r>
            <a:r>
              <a:rPr lang="en-US" dirty="0" err="1" smtClean="0">
                <a:latin typeface="Century Gothic" panose="020B0502020202020204" pitchFamily="34" charset="0"/>
              </a:rPr>
              <a:t>tomos</a:t>
            </a:r>
            <a:r>
              <a:rPr lang="en-US" dirty="0" smtClean="0">
                <a:latin typeface="Century Gothic" panose="020B0502020202020204" pitchFamily="34" charset="0"/>
              </a:rPr>
              <a:t> </a:t>
            </a:r>
            <a:r>
              <a:rPr lang="en-US" dirty="0">
                <a:latin typeface="Century Gothic" panose="020B0502020202020204" pitchFamily="34" charset="0"/>
              </a:rPr>
              <a:t>mol¯</a:t>
            </a:r>
            <a:r>
              <a:rPr lang="en-US" baseline="30000" dirty="0">
                <a:latin typeface="Century Gothic" panose="020B0502020202020204" pitchFamily="34" charset="0"/>
              </a:rPr>
              <a:t>1</a:t>
            </a:r>
            <a:r>
              <a:rPr lang="en-US" dirty="0">
                <a:latin typeface="Century Gothic" panose="020B0502020202020204" pitchFamily="34" charset="0"/>
              </a:rPr>
              <a:t> = 9.2735 x 10¯</a:t>
            </a:r>
            <a:r>
              <a:rPr lang="en-US" baseline="30000" dirty="0">
                <a:latin typeface="Century Gothic" panose="020B0502020202020204" pitchFamily="34" charset="0"/>
              </a:rPr>
              <a:t>23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g/</a:t>
            </a:r>
            <a:r>
              <a:rPr lang="en-US" dirty="0" err="1" smtClean="0">
                <a:latin typeface="Century Gothic" panose="020B0502020202020204" pitchFamily="34" charset="0"/>
              </a:rPr>
              <a:t>átomo</a:t>
            </a:r>
            <a:endParaRPr lang="en-US" dirty="0" smtClean="0">
              <a:latin typeface="Century Gothic" panose="020B0502020202020204" pitchFamily="34" charset="0"/>
            </a:endParaRP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de-DE" dirty="0">
                <a:latin typeface="Century Gothic" panose="020B0502020202020204" pitchFamily="34" charset="0"/>
              </a:rPr>
              <a:t>7.87 g / 9.2735 x 10¯</a:t>
            </a:r>
            <a:r>
              <a:rPr lang="de-DE" baseline="30000" dirty="0">
                <a:latin typeface="Century Gothic" panose="020B0502020202020204" pitchFamily="34" charset="0"/>
              </a:rPr>
              <a:t>23</a:t>
            </a:r>
            <a:r>
              <a:rPr lang="de-DE" dirty="0">
                <a:latin typeface="Century Gothic" panose="020B0502020202020204" pitchFamily="34" charset="0"/>
              </a:rPr>
              <a:t> </a:t>
            </a:r>
            <a:r>
              <a:rPr lang="de-DE" dirty="0" smtClean="0">
                <a:latin typeface="Century Gothic" panose="020B0502020202020204" pitchFamily="34" charset="0"/>
              </a:rPr>
              <a:t>g/átomo </a:t>
            </a:r>
            <a:r>
              <a:rPr lang="de-DE" dirty="0">
                <a:latin typeface="Century Gothic" panose="020B0502020202020204" pitchFamily="34" charset="0"/>
              </a:rPr>
              <a:t>= 8.4866 x 10</a:t>
            </a:r>
            <a:r>
              <a:rPr lang="de-DE" baseline="30000" dirty="0">
                <a:latin typeface="Century Gothic" panose="020B0502020202020204" pitchFamily="34" charset="0"/>
              </a:rPr>
              <a:t>22</a:t>
            </a:r>
            <a:r>
              <a:rPr lang="de-DE" dirty="0">
                <a:latin typeface="Century Gothic" panose="020B0502020202020204" pitchFamily="34" charset="0"/>
              </a:rPr>
              <a:t> </a:t>
            </a:r>
            <a:r>
              <a:rPr lang="de-DE" dirty="0" smtClean="0">
                <a:latin typeface="Century Gothic" panose="020B0502020202020204" pitchFamily="34" charset="0"/>
              </a:rPr>
              <a:t>átomos/cm</a:t>
            </a:r>
            <a:r>
              <a:rPr lang="de-DE" baseline="30000" dirty="0" smtClean="0">
                <a:latin typeface="Century Gothic" panose="020B0502020202020204" pitchFamily="34" charset="0"/>
              </a:rPr>
              <a:t>3</a:t>
            </a:r>
          </a:p>
          <a:p>
            <a:endParaRPr lang="de-DE" baseline="30000" dirty="0">
              <a:latin typeface="Century Gothic" panose="020B0502020202020204" pitchFamily="34" charset="0"/>
            </a:endParaRPr>
          </a:p>
          <a:p>
            <a:r>
              <a:rPr lang="es-MX" dirty="0">
                <a:latin typeface="Century Gothic" panose="020B0502020202020204" pitchFamily="34" charset="0"/>
              </a:rPr>
              <a:t>287 pm x (1 cm / 10</a:t>
            </a:r>
            <a:r>
              <a:rPr lang="es-MX" baseline="30000" dirty="0">
                <a:latin typeface="Century Gothic" panose="020B0502020202020204" pitchFamily="34" charset="0"/>
              </a:rPr>
              <a:t>10</a:t>
            </a:r>
            <a:r>
              <a:rPr lang="es-MX" dirty="0">
                <a:latin typeface="Century Gothic" panose="020B0502020202020204" pitchFamily="34" charset="0"/>
              </a:rPr>
              <a:t> pm) = 2.87 x 10¯</a:t>
            </a:r>
            <a:r>
              <a:rPr lang="es-MX" baseline="30000" dirty="0">
                <a:latin typeface="Century Gothic" panose="020B0502020202020204" pitchFamily="34" charset="0"/>
              </a:rPr>
              <a:t>8</a:t>
            </a:r>
            <a:r>
              <a:rPr lang="es-MX" dirty="0">
                <a:latin typeface="Century Gothic" panose="020B0502020202020204" pitchFamily="34" charset="0"/>
              </a:rPr>
              <a:t> cm </a:t>
            </a:r>
          </a:p>
          <a:p>
            <a:r>
              <a:rPr lang="es-MX" dirty="0">
                <a:latin typeface="Century Gothic" panose="020B0502020202020204" pitchFamily="34" charset="0"/>
              </a:rPr>
              <a:t>(2.87 x 10¯</a:t>
            </a:r>
            <a:r>
              <a:rPr lang="es-MX" baseline="30000" dirty="0">
                <a:latin typeface="Century Gothic" panose="020B0502020202020204" pitchFamily="34" charset="0"/>
              </a:rPr>
              <a:t>8</a:t>
            </a:r>
            <a:r>
              <a:rPr lang="es-MX" dirty="0">
                <a:latin typeface="Century Gothic" panose="020B0502020202020204" pitchFamily="34" charset="0"/>
              </a:rPr>
              <a:t> cm)</a:t>
            </a:r>
            <a:r>
              <a:rPr lang="es-MX" baseline="30000" dirty="0">
                <a:latin typeface="Century Gothic" panose="020B0502020202020204" pitchFamily="34" charset="0"/>
              </a:rPr>
              <a:t>3</a:t>
            </a:r>
            <a:r>
              <a:rPr lang="es-MX" dirty="0">
                <a:latin typeface="Century Gothic" panose="020B0502020202020204" pitchFamily="34" charset="0"/>
              </a:rPr>
              <a:t> = 2.364 x 10¯</a:t>
            </a:r>
            <a:r>
              <a:rPr lang="es-MX" baseline="30000" dirty="0">
                <a:latin typeface="Century Gothic" panose="020B0502020202020204" pitchFamily="34" charset="0"/>
              </a:rPr>
              <a:t>23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smtClean="0">
                <a:latin typeface="Century Gothic" panose="020B0502020202020204" pitchFamily="34" charset="0"/>
              </a:rPr>
              <a:t>cm</a:t>
            </a:r>
            <a:r>
              <a:rPr lang="es-MX" baseline="30000" dirty="0" smtClean="0">
                <a:latin typeface="Century Gothic" panose="020B0502020202020204" pitchFamily="34" charset="0"/>
              </a:rPr>
              <a:t>3</a:t>
            </a:r>
          </a:p>
          <a:p>
            <a:endParaRPr lang="es-MX" baseline="30000" dirty="0">
              <a:latin typeface="Century Gothic" panose="020B0502020202020204" pitchFamily="34" charset="0"/>
            </a:endParaRPr>
          </a:p>
          <a:p>
            <a:r>
              <a:rPr lang="es-MX" dirty="0">
                <a:latin typeface="Century Gothic" panose="020B0502020202020204" pitchFamily="34" charset="0"/>
              </a:rPr>
              <a:t>1 cm</a:t>
            </a:r>
            <a:r>
              <a:rPr lang="es-MX" baseline="30000" dirty="0">
                <a:latin typeface="Century Gothic" panose="020B0502020202020204" pitchFamily="34" charset="0"/>
              </a:rPr>
              <a:t>3</a:t>
            </a:r>
            <a:r>
              <a:rPr lang="es-MX" dirty="0">
                <a:latin typeface="Century Gothic" panose="020B0502020202020204" pitchFamily="34" charset="0"/>
              </a:rPr>
              <a:t> / 2.364 x 10¯</a:t>
            </a:r>
            <a:r>
              <a:rPr lang="es-MX" baseline="30000" dirty="0">
                <a:latin typeface="Century Gothic" panose="020B0502020202020204" pitchFamily="34" charset="0"/>
              </a:rPr>
              <a:t>23</a:t>
            </a:r>
            <a:r>
              <a:rPr lang="es-MX" dirty="0">
                <a:latin typeface="Century Gothic" panose="020B0502020202020204" pitchFamily="34" charset="0"/>
              </a:rPr>
              <a:t> cm</a:t>
            </a:r>
            <a:r>
              <a:rPr lang="es-MX" baseline="30000" dirty="0">
                <a:latin typeface="Century Gothic" panose="020B0502020202020204" pitchFamily="34" charset="0"/>
              </a:rPr>
              <a:t>3</a:t>
            </a:r>
            <a:r>
              <a:rPr lang="es-MX" dirty="0">
                <a:latin typeface="Century Gothic" panose="020B0502020202020204" pitchFamily="34" charset="0"/>
              </a:rPr>
              <a:t> = 4.23 x 10</a:t>
            </a:r>
            <a:r>
              <a:rPr lang="es-MX" baseline="30000" dirty="0">
                <a:latin typeface="Century Gothic" panose="020B0502020202020204" pitchFamily="34" charset="0"/>
              </a:rPr>
              <a:t>22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smtClean="0">
                <a:latin typeface="Century Gothic" panose="020B0502020202020204" pitchFamily="34" charset="0"/>
              </a:rPr>
              <a:t>celdas unitarias</a:t>
            </a:r>
          </a:p>
          <a:p>
            <a:endParaRPr lang="es-MX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8.4866 x 10</a:t>
            </a:r>
            <a:r>
              <a:rPr lang="en-US" baseline="30000" dirty="0">
                <a:latin typeface="Century Gothic" panose="020B0502020202020204" pitchFamily="34" charset="0"/>
              </a:rPr>
              <a:t>22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 smtClean="0">
                <a:latin typeface="Century Gothic" panose="020B0502020202020204" pitchFamily="34" charset="0"/>
              </a:rPr>
              <a:t>átomos</a:t>
            </a:r>
            <a:r>
              <a:rPr lang="en-US" dirty="0" smtClean="0">
                <a:latin typeface="Century Gothic" panose="020B0502020202020204" pitchFamily="34" charset="0"/>
              </a:rPr>
              <a:t> </a:t>
            </a:r>
            <a:r>
              <a:rPr lang="en-US" dirty="0">
                <a:latin typeface="Century Gothic" panose="020B0502020202020204" pitchFamily="34" charset="0"/>
              </a:rPr>
              <a:t>/ 4.23 x 10</a:t>
            </a:r>
            <a:r>
              <a:rPr lang="en-US" baseline="30000" dirty="0">
                <a:latin typeface="Century Gothic" panose="020B0502020202020204" pitchFamily="34" charset="0"/>
              </a:rPr>
              <a:t>22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 smtClean="0">
                <a:latin typeface="Century Gothic" panose="020B0502020202020204" pitchFamily="34" charset="0"/>
              </a:rPr>
              <a:t>celdas</a:t>
            </a:r>
            <a:r>
              <a:rPr lang="en-US" dirty="0" smtClean="0">
                <a:latin typeface="Century Gothic" panose="020B0502020202020204" pitchFamily="34" charset="0"/>
              </a:rPr>
              <a:t> </a:t>
            </a:r>
            <a:r>
              <a:rPr lang="en-US" dirty="0" err="1" smtClean="0">
                <a:latin typeface="Century Gothic" panose="020B0502020202020204" pitchFamily="34" charset="0"/>
              </a:rPr>
              <a:t>unitarias</a:t>
            </a:r>
            <a:r>
              <a:rPr lang="en-US" dirty="0" smtClean="0">
                <a:latin typeface="Century Gothic" panose="020B0502020202020204" pitchFamily="34" charset="0"/>
              </a:rPr>
              <a:t>= </a:t>
            </a:r>
            <a:r>
              <a:rPr lang="en-US" b="1" dirty="0">
                <a:latin typeface="Century Gothic" panose="020B0502020202020204" pitchFamily="34" charset="0"/>
              </a:rPr>
              <a:t>2 </a:t>
            </a:r>
            <a:r>
              <a:rPr lang="en-US" b="1" dirty="0" err="1" smtClean="0">
                <a:latin typeface="Century Gothic" panose="020B0502020202020204" pitchFamily="34" charset="0"/>
              </a:rPr>
              <a:t>átomos</a:t>
            </a:r>
            <a:r>
              <a:rPr lang="en-US" b="1" dirty="0" smtClean="0">
                <a:latin typeface="Century Gothic" panose="020B0502020202020204" pitchFamily="34" charset="0"/>
              </a:rPr>
              <a:t>/</a:t>
            </a:r>
            <a:r>
              <a:rPr lang="en-US" b="1" dirty="0" err="1" smtClean="0">
                <a:latin typeface="Century Gothic" panose="020B0502020202020204" pitchFamily="34" charset="0"/>
              </a:rPr>
              <a:t>celda</a:t>
            </a:r>
            <a:r>
              <a:rPr lang="en-US" b="1" dirty="0" smtClean="0">
                <a:latin typeface="Century Gothic" panose="020B0502020202020204" pitchFamily="34" charset="0"/>
              </a:rPr>
              <a:t> </a:t>
            </a:r>
            <a:r>
              <a:rPr lang="en-US" b="1" dirty="0" err="1" smtClean="0">
                <a:latin typeface="Century Gothic" panose="020B0502020202020204" pitchFamily="34" charset="0"/>
              </a:rPr>
              <a:t>unitaria</a:t>
            </a:r>
            <a:r>
              <a:rPr lang="en-US" b="1" dirty="0" smtClean="0">
                <a:latin typeface="Century Gothic" panose="020B0502020202020204" pitchFamily="34" charset="0"/>
              </a:rPr>
              <a:t> </a:t>
            </a:r>
            <a:endParaRPr lang="es-MX" b="1" dirty="0" smtClean="0">
              <a:latin typeface="Century Gothic" panose="020B0502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0" y="532257"/>
            <a:ext cx="2871990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Ejercicios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1446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532262"/>
            <a:ext cx="2893326" cy="578882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Contenido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193577" y="1694597"/>
            <a:ext cx="5637602" cy="5005626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			Diapositiva</a:t>
            </a:r>
          </a:p>
          <a:p>
            <a:pPr>
              <a:lnSpc>
                <a:spcPct val="120000"/>
              </a:lnSpc>
            </a:pP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Objetivo			3	</a:t>
            </a:r>
          </a:p>
          <a:p>
            <a:pPr>
              <a:lnSpc>
                <a:spcPct val="120000"/>
              </a:lnSpc>
            </a:pP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Conceptos básicos	4</a:t>
            </a:r>
          </a:p>
          <a:p>
            <a:pPr>
              <a:lnSpc>
                <a:spcPct val="120000"/>
              </a:lnSpc>
            </a:pP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Celdas unitarias		7</a:t>
            </a:r>
          </a:p>
          <a:p>
            <a:pPr>
              <a:lnSpc>
                <a:spcPct val="120000"/>
              </a:lnSpc>
            </a:pP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Redes cristalinas		9</a:t>
            </a:r>
          </a:p>
          <a:p>
            <a:pPr>
              <a:lnSpc>
                <a:spcPct val="120000"/>
              </a:lnSpc>
            </a:pP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Redes de </a:t>
            </a:r>
            <a:r>
              <a:rPr lang="es-MX" sz="2400" dirty="0" err="1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Bravais</a:t>
            </a: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		10</a:t>
            </a:r>
          </a:p>
          <a:p>
            <a:pPr>
              <a:lnSpc>
                <a:spcPct val="120000"/>
              </a:lnSpc>
            </a:pP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Ejercicios			19</a:t>
            </a:r>
          </a:p>
          <a:p>
            <a:pPr>
              <a:lnSpc>
                <a:spcPct val="120000"/>
              </a:lnSpc>
            </a:pP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Defectos </a:t>
            </a: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cristalinos	22</a:t>
            </a:r>
            <a:endParaRPr lang="es-MX" sz="2400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s-MX" sz="24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Bibliografía			32</a:t>
            </a:r>
            <a:endParaRPr lang="es-MX" sz="2400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s-MX" sz="240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Resumen			33</a:t>
            </a:r>
            <a:endParaRPr lang="es-MX" sz="24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4721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531716" y="965312"/>
            <a:ext cx="96494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/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2. El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fluoruro de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calcio (caF</a:t>
            </a:r>
            <a:r>
              <a:rPr lang="es-MX" baseline="-250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2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)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cristaliza con una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celda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cúbica.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El lado de la celda mide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546.26 pm y tiene una densidad de 3.180 g/cm</a:t>
            </a:r>
            <a:r>
              <a:rPr lang="es-MX" baseline="300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3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. ¿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Cuántos átomos de Ca y F hay en la celda? </a:t>
            </a:r>
          </a:p>
          <a:p>
            <a:pPr marL="266700" indent="-266700"/>
            <a:endParaRPr lang="es-MX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marL="266700" indent="-266700"/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Solución: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682523" y="2538278"/>
            <a:ext cx="7138493" cy="3600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546.26 pm </a:t>
            </a:r>
            <a:r>
              <a:rPr lang="en-US" dirty="0" smtClean="0">
                <a:latin typeface="Century Gothic" panose="020B0502020202020204" pitchFamily="34" charset="0"/>
              </a:rPr>
              <a:t>(</a:t>
            </a:r>
            <a:r>
              <a:rPr lang="en-US" dirty="0">
                <a:latin typeface="Century Gothic" panose="020B0502020202020204" pitchFamily="34" charset="0"/>
              </a:rPr>
              <a:t>1 cm / 10</a:t>
            </a:r>
            <a:r>
              <a:rPr lang="en-US" baseline="30000" dirty="0">
                <a:latin typeface="Century Gothic" panose="020B0502020202020204" pitchFamily="34" charset="0"/>
              </a:rPr>
              <a:t>10</a:t>
            </a:r>
            <a:r>
              <a:rPr lang="en-US" dirty="0">
                <a:latin typeface="Century Gothic" panose="020B0502020202020204" pitchFamily="34" charset="0"/>
              </a:rPr>
              <a:t> pm) = 5.4626 x 10</a:t>
            </a:r>
            <a:r>
              <a:rPr lang="en-US" baseline="30000" dirty="0">
                <a:latin typeface="Century Gothic" panose="020B0502020202020204" pitchFamily="34" charset="0"/>
              </a:rPr>
              <a:t>-8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cm</a:t>
            </a:r>
          </a:p>
          <a:p>
            <a:endParaRPr lang="es-MX" dirty="0" smtClean="0">
              <a:latin typeface="Century Gothic" panose="020B0502020202020204" pitchFamily="34" charset="0"/>
            </a:endParaRPr>
          </a:p>
          <a:p>
            <a:r>
              <a:rPr lang="es-MX" dirty="0" smtClean="0">
                <a:latin typeface="Century Gothic" panose="020B0502020202020204" pitchFamily="34" charset="0"/>
              </a:rPr>
              <a:t>5.4626 </a:t>
            </a:r>
            <a:r>
              <a:rPr lang="es-MX" dirty="0">
                <a:latin typeface="Century Gothic" panose="020B0502020202020204" pitchFamily="34" charset="0"/>
              </a:rPr>
              <a:t>x 10</a:t>
            </a:r>
            <a:r>
              <a:rPr lang="es-MX" baseline="30000" dirty="0">
                <a:latin typeface="Century Gothic" panose="020B0502020202020204" pitchFamily="34" charset="0"/>
              </a:rPr>
              <a:t>-8</a:t>
            </a:r>
            <a:r>
              <a:rPr lang="es-MX" dirty="0">
                <a:latin typeface="Century Gothic" panose="020B0502020202020204" pitchFamily="34" charset="0"/>
              </a:rPr>
              <a:t> cm)</a:t>
            </a:r>
            <a:r>
              <a:rPr lang="es-MX" baseline="30000" dirty="0">
                <a:latin typeface="Century Gothic" panose="020B0502020202020204" pitchFamily="34" charset="0"/>
              </a:rPr>
              <a:t>3</a:t>
            </a:r>
            <a:r>
              <a:rPr lang="es-MX" dirty="0">
                <a:latin typeface="Century Gothic" panose="020B0502020202020204" pitchFamily="34" charset="0"/>
              </a:rPr>
              <a:t> = 1.63 x 10</a:t>
            </a:r>
            <a:r>
              <a:rPr lang="es-MX" baseline="30000" dirty="0">
                <a:latin typeface="Century Gothic" panose="020B0502020202020204" pitchFamily="34" charset="0"/>
              </a:rPr>
              <a:t>-22</a:t>
            </a:r>
            <a:r>
              <a:rPr lang="es-MX" dirty="0">
                <a:latin typeface="Century Gothic" panose="020B0502020202020204" pitchFamily="34" charset="0"/>
              </a:rPr>
              <a:t> </a:t>
            </a:r>
            <a:r>
              <a:rPr lang="es-MX" dirty="0" smtClean="0">
                <a:latin typeface="Century Gothic" panose="020B0502020202020204" pitchFamily="34" charset="0"/>
              </a:rPr>
              <a:t>cm</a:t>
            </a:r>
            <a:r>
              <a:rPr lang="es-MX" baseline="30000" dirty="0" smtClean="0">
                <a:latin typeface="Century Gothic" panose="020B0502020202020204" pitchFamily="34" charset="0"/>
              </a:rPr>
              <a:t>3</a:t>
            </a:r>
          </a:p>
          <a:p>
            <a:endParaRPr lang="es-MX" baseline="30000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3.180 g/cm</a:t>
            </a:r>
            <a:r>
              <a:rPr lang="en-US" baseline="30000" dirty="0">
                <a:latin typeface="Century Gothic" panose="020B0502020202020204" pitchFamily="34" charset="0"/>
              </a:rPr>
              <a:t>3</a:t>
            </a:r>
            <a:r>
              <a:rPr lang="en-US" dirty="0">
                <a:latin typeface="Century Gothic" panose="020B0502020202020204" pitchFamily="34" charset="0"/>
              </a:rPr>
              <a:t> times 1.63 x 10</a:t>
            </a:r>
            <a:r>
              <a:rPr lang="en-US" baseline="30000" dirty="0">
                <a:latin typeface="Century Gothic" panose="020B0502020202020204" pitchFamily="34" charset="0"/>
              </a:rPr>
              <a:t>-22</a:t>
            </a:r>
            <a:r>
              <a:rPr lang="en-US" dirty="0">
                <a:latin typeface="Century Gothic" panose="020B0502020202020204" pitchFamily="34" charset="0"/>
              </a:rPr>
              <a:t> cm</a:t>
            </a:r>
            <a:r>
              <a:rPr lang="en-US" baseline="30000" dirty="0">
                <a:latin typeface="Century Gothic" panose="020B0502020202020204" pitchFamily="34" charset="0"/>
              </a:rPr>
              <a:t>3</a:t>
            </a:r>
            <a:r>
              <a:rPr lang="en-US" dirty="0">
                <a:latin typeface="Century Gothic" panose="020B0502020202020204" pitchFamily="34" charset="0"/>
              </a:rPr>
              <a:t> = 5.1835 x 10</a:t>
            </a:r>
            <a:r>
              <a:rPr lang="en-US" baseline="30000" dirty="0">
                <a:latin typeface="Century Gothic" panose="020B0502020202020204" pitchFamily="34" charset="0"/>
              </a:rPr>
              <a:t>-22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g CaF</a:t>
            </a:r>
            <a:r>
              <a:rPr lang="en-US" baseline="-25000" dirty="0" smtClean="0">
                <a:latin typeface="Century Gothic" panose="020B0502020202020204" pitchFamily="34" charset="0"/>
              </a:rPr>
              <a:t>2</a:t>
            </a:r>
          </a:p>
          <a:p>
            <a:endParaRPr lang="en-US" baseline="-25000" dirty="0">
              <a:latin typeface="Century Gothic" panose="020B0502020202020204" pitchFamily="34" charset="0"/>
            </a:endParaRPr>
          </a:p>
          <a:p>
            <a:r>
              <a:rPr lang="en-US" baseline="-25000" dirty="0" smtClean="0">
                <a:latin typeface="Century Gothic" panose="020B0502020202020204" pitchFamily="34" charset="0"/>
              </a:rPr>
              <a:t>.</a:t>
            </a:r>
            <a:r>
              <a:rPr lang="en-US" dirty="0" smtClean="0">
                <a:latin typeface="Century Gothic" panose="020B0502020202020204" pitchFamily="34" charset="0"/>
              </a:rPr>
              <a:t> </a:t>
            </a:r>
            <a:r>
              <a:rPr lang="en-US" dirty="0" err="1">
                <a:latin typeface="Century Gothic" panose="020B0502020202020204" pitchFamily="34" charset="0"/>
              </a:rPr>
              <a:t>m.m</a:t>
            </a:r>
            <a:r>
              <a:rPr lang="en-US" baseline="-25000" dirty="0" smtClean="0">
                <a:latin typeface="Century Gothic" panose="020B0502020202020204" pitchFamily="34" charset="0"/>
              </a:rPr>
              <a:t>  </a:t>
            </a:r>
            <a:r>
              <a:rPr lang="en-US" dirty="0" smtClean="0">
                <a:latin typeface="Century Gothic" panose="020B0502020202020204" pitchFamily="34" charset="0"/>
              </a:rPr>
              <a:t>de CaF</a:t>
            </a:r>
            <a:r>
              <a:rPr lang="en-US" baseline="-25000" dirty="0" smtClean="0">
                <a:latin typeface="Century Gothic" panose="020B0502020202020204" pitchFamily="34" charset="0"/>
              </a:rPr>
              <a:t>2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= </a:t>
            </a:r>
            <a:r>
              <a:rPr lang="en-US" dirty="0">
                <a:latin typeface="Century Gothic" panose="020B0502020202020204" pitchFamily="34" charset="0"/>
              </a:rPr>
              <a:t>78.074 g/</a:t>
            </a:r>
            <a:r>
              <a:rPr lang="en-US" dirty="0" err="1">
                <a:latin typeface="Century Gothic" panose="020B0502020202020204" pitchFamily="34" charset="0"/>
              </a:rPr>
              <a:t>mol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endParaRPr lang="en-US" dirty="0" smtClean="0">
              <a:latin typeface="Century Gothic" panose="020B0502020202020204" pitchFamily="34" charset="0"/>
            </a:endParaRPr>
          </a:p>
          <a:p>
            <a:endParaRPr lang="en-US" baseline="-25000" dirty="0">
              <a:latin typeface="Century Gothic" panose="020B0502020202020204" pitchFamily="34" charset="0"/>
            </a:endParaRPr>
          </a:p>
          <a:p>
            <a:r>
              <a:rPr lang="en-US" dirty="0" smtClean="0">
                <a:latin typeface="Century Gothic" panose="020B0502020202020204" pitchFamily="34" charset="0"/>
              </a:rPr>
              <a:t>(78.074 g/</a:t>
            </a:r>
            <a:r>
              <a:rPr lang="en-US" dirty="0" err="1" smtClean="0">
                <a:latin typeface="Century Gothic" panose="020B0502020202020204" pitchFamily="34" charset="0"/>
              </a:rPr>
              <a:t>mol</a:t>
            </a:r>
            <a:r>
              <a:rPr lang="en-US" dirty="0" smtClean="0">
                <a:latin typeface="Century Gothic" panose="020B0502020202020204" pitchFamily="34" charset="0"/>
              </a:rPr>
              <a:t>) /6.022 </a:t>
            </a:r>
            <a:r>
              <a:rPr lang="en-US" dirty="0">
                <a:latin typeface="Century Gothic" panose="020B0502020202020204" pitchFamily="34" charset="0"/>
              </a:rPr>
              <a:t>x 10</a:t>
            </a:r>
            <a:r>
              <a:rPr lang="en-US" baseline="30000" dirty="0">
                <a:latin typeface="Century Gothic" panose="020B0502020202020204" pitchFamily="34" charset="0"/>
              </a:rPr>
              <a:t>23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err="1" smtClean="0">
                <a:latin typeface="Century Gothic" panose="020B0502020202020204" pitchFamily="34" charset="0"/>
              </a:rPr>
              <a:t>átomos</a:t>
            </a:r>
            <a:r>
              <a:rPr lang="en-US" dirty="0" smtClean="0">
                <a:latin typeface="Century Gothic" panose="020B0502020202020204" pitchFamily="34" charset="0"/>
              </a:rPr>
              <a:t>/</a:t>
            </a:r>
            <a:r>
              <a:rPr lang="en-US" dirty="0" err="1" smtClean="0">
                <a:latin typeface="Century Gothic" panose="020B0502020202020204" pitchFamily="34" charset="0"/>
              </a:rPr>
              <a:t>mol</a:t>
            </a:r>
            <a:r>
              <a:rPr lang="en-US" dirty="0" smtClean="0">
                <a:latin typeface="Century Gothic" panose="020B0502020202020204" pitchFamily="34" charset="0"/>
              </a:rPr>
              <a:t> </a:t>
            </a:r>
            <a:r>
              <a:rPr lang="en-US" dirty="0">
                <a:latin typeface="Century Gothic" panose="020B0502020202020204" pitchFamily="34" charset="0"/>
              </a:rPr>
              <a:t>= 1.2965 x 10</a:t>
            </a:r>
            <a:r>
              <a:rPr lang="en-US" baseline="30000" dirty="0">
                <a:latin typeface="Century Gothic" panose="020B0502020202020204" pitchFamily="34" charset="0"/>
              </a:rPr>
              <a:t>-22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g CaF</a:t>
            </a:r>
            <a:r>
              <a:rPr lang="en-US" baseline="-25000" dirty="0" smtClean="0">
                <a:latin typeface="Century Gothic" panose="020B0502020202020204" pitchFamily="34" charset="0"/>
              </a:rPr>
              <a:t>2</a:t>
            </a:r>
          </a:p>
          <a:p>
            <a:endParaRPr lang="en-US" baseline="-25000" dirty="0">
              <a:latin typeface="Century Gothic" panose="020B0502020202020204" pitchFamily="34" charset="0"/>
            </a:endParaRPr>
          </a:p>
          <a:p>
            <a:r>
              <a:rPr lang="en-US" dirty="0" smtClean="0">
                <a:latin typeface="Century Gothic" panose="020B0502020202020204" pitchFamily="34" charset="0"/>
              </a:rPr>
              <a:t>(5.1835 </a:t>
            </a:r>
            <a:r>
              <a:rPr lang="en-US" dirty="0">
                <a:latin typeface="Century Gothic" panose="020B0502020202020204" pitchFamily="34" charset="0"/>
              </a:rPr>
              <a:t>x 10</a:t>
            </a:r>
            <a:r>
              <a:rPr lang="en-US" baseline="30000" dirty="0">
                <a:latin typeface="Century Gothic" panose="020B0502020202020204" pitchFamily="34" charset="0"/>
              </a:rPr>
              <a:t>-22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g) /1.2965 </a:t>
            </a:r>
            <a:r>
              <a:rPr lang="en-US" dirty="0">
                <a:latin typeface="Century Gothic" panose="020B0502020202020204" pitchFamily="34" charset="0"/>
              </a:rPr>
              <a:t>x 10</a:t>
            </a:r>
            <a:r>
              <a:rPr lang="en-US" baseline="30000" dirty="0">
                <a:latin typeface="Century Gothic" panose="020B0502020202020204" pitchFamily="34" charset="0"/>
              </a:rPr>
              <a:t>-22</a:t>
            </a:r>
            <a:r>
              <a:rPr lang="en-US" dirty="0">
                <a:latin typeface="Century Gothic" panose="020B0502020202020204" pitchFamily="34" charset="0"/>
              </a:rPr>
              <a:t> g = 3.998 </a:t>
            </a:r>
            <a:endParaRPr lang="en-US" dirty="0" smtClean="0">
              <a:latin typeface="Century Gothic" panose="020B0502020202020204" pitchFamily="34" charset="0"/>
            </a:endParaRP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b="1" dirty="0" smtClean="0">
                <a:latin typeface="Century Gothic" panose="020B0502020202020204" pitchFamily="34" charset="0"/>
              </a:rPr>
              <a:t>4 </a:t>
            </a:r>
            <a:r>
              <a:rPr lang="en-US" b="1" dirty="0" err="1" smtClean="0">
                <a:latin typeface="Century Gothic" panose="020B0502020202020204" pitchFamily="34" charset="0"/>
              </a:rPr>
              <a:t>unidades</a:t>
            </a:r>
            <a:r>
              <a:rPr lang="en-US" b="1" dirty="0" smtClean="0">
                <a:latin typeface="Century Gothic" panose="020B0502020202020204" pitchFamily="34" charset="0"/>
              </a:rPr>
              <a:t> de CaF</a:t>
            </a:r>
            <a:r>
              <a:rPr lang="en-US" b="1" baseline="-25000" dirty="0" smtClean="0">
                <a:latin typeface="Century Gothic" panose="020B0502020202020204" pitchFamily="34" charset="0"/>
              </a:rPr>
              <a:t>2</a:t>
            </a:r>
            <a:r>
              <a:rPr lang="en-US" b="1" dirty="0" smtClean="0">
                <a:latin typeface="Century Gothic" panose="020B0502020202020204" pitchFamily="34" charset="0"/>
              </a:rPr>
              <a:t> </a:t>
            </a:r>
            <a:r>
              <a:rPr lang="en-US" b="1" dirty="0" err="1" smtClean="0">
                <a:latin typeface="Century Gothic" panose="020B0502020202020204" pitchFamily="34" charset="0"/>
              </a:rPr>
              <a:t>por</a:t>
            </a:r>
            <a:r>
              <a:rPr lang="en-US" b="1" dirty="0" smtClean="0">
                <a:latin typeface="Century Gothic" panose="020B0502020202020204" pitchFamily="34" charset="0"/>
              </a:rPr>
              <a:t> </a:t>
            </a:r>
            <a:r>
              <a:rPr lang="en-US" b="1" dirty="0" err="1" smtClean="0">
                <a:latin typeface="Century Gothic" panose="020B0502020202020204" pitchFamily="34" charset="0"/>
              </a:rPr>
              <a:t>celda</a:t>
            </a:r>
            <a:r>
              <a:rPr lang="en-US" b="1" dirty="0" smtClean="0">
                <a:latin typeface="Century Gothic" panose="020B0502020202020204" pitchFamily="34" charset="0"/>
              </a:rPr>
              <a:t> </a:t>
            </a:r>
            <a:r>
              <a:rPr lang="en-US" b="1" dirty="0" err="1" smtClean="0">
                <a:latin typeface="Century Gothic" panose="020B0502020202020204" pitchFamily="34" charset="0"/>
              </a:rPr>
              <a:t>unitaria</a:t>
            </a:r>
            <a:endParaRPr lang="en-US" b="1" dirty="0">
              <a:latin typeface="Century Gothic" panose="020B0502020202020204" pitchFamily="34" charset="0"/>
            </a:endParaRPr>
          </a:p>
          <a:p>
            <a:r>
              <a:rPr lang="en-US" dirty="0" smtClean="0">
                <a:latin typeface="Century Gothic" panose="020B0502020202020204" pitchFamily="34" charset="0"/>
              </a:rPr>
              <a:t> </a:t>
            </a:r>
            <a:endParaRPr lang="es-MX" baseline="-25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80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601163" y="756569"/>
            <a:ext cx="8954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/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3. El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radio de oro es 144 pm, y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su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densidad es 19.32 g/cm</a:t>
            </a:r>
            <a:r>
              <a:rPr lang="es-MX" baseline="300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3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¿La celda unitaria del oro es cúbica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centrada en la cara o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cúbica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centrada en el cuerpo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?</a:t>
            </a:r>
          </a:p>
          <a:p>
            <a:pPr marL="173038" indent="-173038"/>
            <a:endParaRPr lang="es-MX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marL="173038" indent="-173038"/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Solución: 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163" y="2065479"/>
            <a:ext cx="2352675" cy="249555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4435599" y="1980824"/>
            <a:ext cx="6636240" cy="3600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d</a:t>
            </a:r>
            <a:r>
              <a:rPr lang="es-MX" baseline="30000" dirty="0"/>
              <a:t>2</a:t>
            </a:r>
            <a:r>
              <a:rPr lang="es-MX" dirty="0"/>
              <a:t> + d</a:t>
            </a:r>
            <a:r>
              <a:rPr lang="es-MX" baseline="30000" dirty="0"/>
              <a:t>2</a:t>
            </a:r>
            <a:r>
              <a:rPr lang="es-MX" dirty="0"/>
              <a:t> = 576</a:t>
            </a:r>
            <a:r>
              <a:rPr lang="es-MX" baseline="30000" dirty="0"/>
              <a:t>2</a:t>
            </a:r>
            <a:r>
              <a:rPr lang="es-MX" dirty="0"/>
              <a:t> d = </a:t>
            </a:r>
            <a:r>
              <a:rPr lang="es-MX" dirty="0" smtClean="0"/>
              <a:t>407.29 pm</a:t>
            </a:r>
          </a:p>
          <a:p>
            <a:endParaRPr lang="es-MX" dirty="0"/>
          </a:p>
          <a:p>
            <a:r>
              <a:rPr lang="es-MX" dirty="0"/>
              <a:t>d = </a:t>
            </a:r>
            <a:r>
              <a:rPr lang="es-MX" dirty="0" smtClean="0"/>
              <a:t>407.29 pm</a:t>
            </a:r>
          </a:p>
          <a:p>
            <a:endParaRPr lang="es-MX" dirty="0"/>
          </a:p>
          <a:p>
            <a:r>
              <a:rPr lang="en-US" dirty="0"/>
              <a:t>4407.2935 pm </a:t>
            </a:r>
            <a:r>
              <a:rPr lang="en-US" dirty="0" smtClean="0"/>
              <a:t>(</a:t>
            </a:r>
            <a:r>
              <a:rPr lang="en-US" dirty="0"/>
              <a:t>1 cm / 10</a:t>
            </a:r>
            <a:r>
              <a:rPr lang="en-US" baseline="30000" dirty="0"/>
              <a:t>10</a:t>
            </a:r>
            <a:r>
              <a:rPr lang="en-US" dirty="0"/>
              <a:t> pm) = 4.072935 x 10</a:t>
            </a:r>
            <a:r>
              <a:rPr lang="en-US" baseline="30000" dirty="0"/>
              <a:t>-8</a:t>
            </a:r>
            <a:r>
              <a:rPr lang="en-US" dirty="0"/>
              <a:t> </a:t>
            </a:r>
            <a:r>
              <a:rPr lang="en-US" dirty="0" smtClean="0"/>
              <a:t>cm</a:t>
            </a:r>
          </a:p>
          <a:p>
            <a:endParaRPr lang="en-US" dirty="0"/>
          </a:p>
          <a:p>
            <a:r>
              <a:rPr lang="es-MX" dirty="0"/>
              <a:t>(</a:t>
            </a:r>
            <a:r>
              <a:rPr lang="es-MX" dirty="0" smtClean="0"/>
              <a:t>4.073 </a:t>
            </a:r>
            <a:r>
              <a:rPr lang="es-MX" dirty="0"/>
              <a:t>x 10</a:t>
            </a:r>
            <a:r>
              <a:rPr lang="es-MX" baseline="30000" dirty="0"/>
              <a:t>-8</a:t>
            </a:r>
            <a:r>
              <a:rPr lang="es-MX" dirty="0"/>
              <a:t> cm)</a:t>
            </a:r>
            <a:r>
              <a:rPr lang="es-MX" baseline="30000" dirty="0"/>
              <a:t>3</a:t>
            </a:r>
            <a:r>
              <a:rPr lang="es-MX" dirty="0"/>
              <a:t> = </a:t>
            </a:r>
            <a:r>
              <a:rPr lang="es-MX" dirty="0" smtClean="0"/>
              <a:t>6.76 </a:t>
            </a:r>
            <a:r>
              <a:rPr lang="es-MX" dirty="0"/>
              <a:t>x 10</a:t>
            </a:r>
            <a:r>
              <a:rPr lang="es-MX" baseline="30000" dirty="0"/>
              <a:t>-23</a:t>
            </a:r>
            <a:r>
              <a:rPr lang="es-MX" dirty="0"/>
              <a:t> </a:t>
            </a:r>
            <a:r>
              <a:rPr lang="es-MX" dirty="0" smtClean="0"/>
              <a:t>cm</a:t>
            </a:r>
            <a:r>
              <a:rPr lang="es-MX" baseline="30000" dirty="0" smtClean="0"/>
              <a:t>3</a:t>
            </a:r>
          </a:p>
          <a:p>
            <a:endParaRPr lang="es-MX" baseline="30000" dirty="0"/>
          </a:p>
          <a:p>
            <a:r>
              <a:rPr lang="en-US" dirty="0"/>
              <a:t>(</a:t>
            </a:r>
            <a:r>
              <a:rPr lang="en-US" dirty="0" smtClean="0"/>
              <a:t>196.97 g/</a:t>
            </a:r>
            <a:r>
              <a:rPr lang="en-US" dirty="0" err="1" smtClean="0"/>
              <a:t>mol</a:t>
            </a:r>
            <a:r>
              <a:rPr lang="en-US" dirty="0" smtClean="0"/>
              <a:t>)/ </a:t>
            </a:r>
            <a:r>
              <a:rPr lang="en-US" dirty="0"/>
              <a:t>6.022 x 10</a:t>
            </a:r>
            <a:r>
              <a:rPr lang="en-US" baseline="30000" dirty="0"/>
              <a:t>23</a:t>
            </a:r>
            <a:r>
              <a:rPr lang="en-US" dirty="0"/>
              <a:t> </a:t>
            </a:r>
            <a:r>
              <a:rPr lang="en-US" dirty="0" err="1"/>
              <a:t>á</a:t>
            </a:r>
            <a:r>
              <a:rPr lang="en-US" dirty="0" err="1" smtClean="0"/>
              <a:t>tomos</a:t>
            </a:r>
            <a:r>
              <a:rPr lang="en-US" dirty="0" smtClean="0"/>
              <a:t>/</a:t>
            </a:r>
            <a:r>
              <a:rPr lang="en-US" dirty="0" err="1" smtClean="0"/>
              <a:t>mol</a:t>
            </a:r>
            <a:r>
              <a:rPr lang="en-US" dirty="0"/>
              <a:t>) </a:t>
            </a:r>
            <a:r>
              <a:rPr lang="en-US" dirty="0" smtClean="0"/>
              <a:t>x </a:t>
            </a:r>
            <a:r>
              <a:rPr lang="en-US" dirty="0"/>
              <a:t>4 </a:t>
            </a:r>
            <a:r>
              <a:rPr lang="en-US" dirty="0" err="1" smtClean="0"/>
              <a:t>átomos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1.31 </a:t>
            </a:r>
            <a:r>
              <a:rPr lang="en-US" dirty="0"/>
              <a:t>x 10</a:t>
            </a:r>
            <a:r>
              <a:rPr lang="en-US" baseline="30000" dirty="0"/>
              <a:t>-21</a:t>
            </a:r>
            <a:r>
              <a:rPr lang="en-US" dirty="0"/>
              <a:t> </a:t>
            </a:r>
            <a:r>
              <a:rPr lang="en-US" dirty="0" smtClean="0"/>
              <a:t>g</a:t>
            </a:r>
          </a:p>
          <a:p>
            <a:endParaRPr lang="en-US" dirty="0"/>
          </a:p>
          <a:p>
            <a:r>
              <a:rPr lang="nn-NO" dirty="0" smtClean="0"/>
              <a:t>1.31 </a:t>
            </a:r>
            <a:r>
              <a:rPr lang="nn-NO" dirty="0"/>
              <a:t>x 10</a:t>
            </a:r>
            <a:r>
              <a:rPr lang="nn-NO" baseline="30000" dirty="0"/>
              <a:t>-21</a:t>
            </a:r>
            <a:r>
              <a:rPr lang="nn-NO" dirty="0"/>
              <a:t> g / </a:t>
            </a:r>
            <a:r>
              <a:rPr lang="nn-NO" dirty="0" smtClean="0"/>
              <a:t>6.76 </a:t>
            </a:r>
            <a:r>
              <a:rPr lang="nn-NO" dirty="0"/>
              <a:t>x 10</a:t>
            </a:r>
            <a:r>
              <a:rPr lang="nn-NO" baseline="30000" dirty="0"/>
              <a:t>-23</a:t>
            </a:r>
            <a:r>
              <a:rPr lang="nn-NO" dirty="0"/>
              <a:t> cm</a:t>
            </a:r>
            <a:r>
              <a:rPr lang="nn-NO" baseline="30000" dirty="0"/>
              <a:t>3</a:t>
            </a:r>
            <a:r>
              <a:rPr lang="nn-NO" dirty="0"/>
              <a:t> = 19.36 g/cm</a:t>
            </a:r>
            <a:r>
              <a:rPr lang="nn-NO" baseline="30000" dirty="0"/>
              <a:t>3</a:t>
            </a:r>
            <a:r>
              <a:rPr lang="nn-NO" dirty="0"/>
              <a:t> </a:t>
            </a:r>
            <a:endParaRPr lang="nn-NO" dirty="0" smtClean="0"/>
          </a:p>
          <a:p>
            <a:endParaRPr lang="nn-NO" dirty="0"/>
          </a:p>
          <a:p>
            <a:r>
              <a:rPr lang="nn-NO" b="1" dirty="0" smtClean="0"/>
              <a:t>El oro crsitaliza en una celda cúbica centrada en la cara</a:t>
            </a:r>
          </a:p>
        </p:txBody>
      </p:sp>
    </p:spTree>
    <p:extLst>
      <p:ext uri="{BB962C8B-B14F-4D97-AF65-F5344CB8AC3E}">
        <p14:creationId xmlns:p14="http://schemas.microsoft.com/office/powerpoint/2010/main" val="288480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" y="785029"/>
            <a:ext cx="2500132" cy="408623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Defectos cristalinos</a:t>
            </a:r>
            <a:endParaRPr lang="es-MX" dirty="0">
              <a:solidFill>
                <a:schemeClr val="bg1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351589" y="896895"/>
            <a:ext cx="9014749" cy="5158859"/>
          </a:xfrm>
          <a:prstGeom prst="round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Los arreglos de átomos en materiales reales no siguen patrones cristalinos </a:t>
            </a:r>
            <a:r>
              <a:rPr lang="es-MX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perfectos. </a:t>
            </a:r>
          </a:p>
          <a:p>
            <a:pPr>
              <a:lnSpc>
                <a:spcPct val="150000"/>
              </a:lnSpc>
            </a:pPr>
            <a:r>
              <a:rPr lang="es-MX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Los defectos cristalinos son las imperfecciones que presentan y afectan propiedades mecánicas, ópticas, eléctricas del material</a:t>
            </a:r>
          </a:p>
          <a:p>
            <a:pPr>
              <a:lnSpc>
                <a:spcPct val="150000"/>
              </a:lnSpc>
            </a:pPr>
            <a:endParaRPr lang="es-MX" dirty="0">
              <a:solidFill>
                <a:srgbClr val="002060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  <a:p>
            <a:pPr>
              <a:lnSpc>
                <a:spcPct val="150000"/>
              </a:lnSpc>
            </a:pPr>
            <a:r>
              <a:rPr lang="es-MX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De acuerdo a la forma y geometría los defectos se clasifican en:</a:t>
            </a:r>
          </a:p>
          <a:p>
            <a:pPr>
              <a:lnSpc>
                <a:spcPct val="150000"/>
              </a:lnSpc>
            </a:pPr>
            <a:endParaRPr lang="es-MX" dirty="0">
              <a:solidFill>
                <a:srgbClr val="002060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  <a:p>
            <a:pPr marL="342900" indent="-342900">
              <a:lnSpc>
                <a:spcPct val="150000"/>
              </a:lnSpc>
              <a:buAutoNum type="alphaLcParenR"/>
            </a:pPr>
            <a:r>
              <a:rPr lang="es-MX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Puntuales</a:t>
            </a:r>
          </a:p>
          <a:p>
            <a:pPr marL="342900" indent="-342900">
              <a:lnSpc>
                <a:spcPct val="150000"/>
              </a:lnSpc>
              <a:buAutoNum type="alphaLcParenR"/>
            </a:pPr>
            <a:r>
              <a:rPr lang="es-MX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Lineales</a:t>
            </a:r>
          </a:p>
          <a:p>
            <a:pPr marL="342900" indent="-342900">
              <a:lnSpc>
                <a:spcPct val="150000"/>
              </a:lnSpc>
              <a:buAutoNum type="alphaLcParenR"/>
            </a:pPr>
            <a:r>
              <a:rPr lang="es-MX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Superficiales</a:t>
            </a:r>
          </a:p>
          <a:p>
            <a:pPr marL="342900" indent="-342900">
              <a:lnSpc>
                <a:spcPct val="150000"/>
              </a:lnSpc>
              <a:buAutoNum type="alphaLcParenR"/>
            </a:pPr>
            <a:r>
              <a:rPr lang="es-MX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Tridimensionales o de volumen</a:t>
            </a:r>
            <a:endParaRPr lang="es-MX" dirty="0">
              <a:solidFill>
                <a:srgbClr val="002060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427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041003" y="1439341"/>
            <a:ext cx="86308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latin typeface="Century Gothic" panose="020B0502020202020204" pitchFamily="34" charset="0"/>
              </a:rPr>
              <a:t>Los defectos de 0 dimensiones afectan a sitios aislados en la estructura cristalina y se denominan defectos puntuales. Son localizados en arreglos atómicos o iónicos. Un </a:t>
            </a:r>
            <a:r>
              <a:rPr lang="es-MX" dirty="0">
                <a:latin typeface="Century Gothic" panose="020B0502020202020204" pitchFamily="34" charset="0"/>
              </a:rPr>
              <a:t>defecto </a:t>
            </a:r>
            <a:r>
              <a:rPr lang="es-MX" dirty="0" smtClean="0">
                <a:latin typeface="Century Gothic" panose="020B0502020202020204" pitchFamily="34" charset="0"/>
              </a:rPr>
              <a:t>puntual afecta </a:t>
            </a:r>
            <a:r>
              <a:rPr lang="es-MX" dirty="0">
                <a:latin typeface="Century Gothic" panose="020B0502020202020204" pitchFamily="34" charset="0"/>
              </a:rPr>
              <a:t>el patrón </a:t>
            </a:r>
            <a:r>
              <a:rPr lang="es-MX" dirty="0" smtClean="0">
                <a:latin typeface="Century Gothic" panose="020B0502020202020204" pitchFamily="34" charset="0"/>
              </a:rPr>
              <a:t>del </a:t>
            </a:r>
            <a:r>
              <a:rPr lang="es-MX" dirty="0">
                <a:latin typeface="Century Gothic" panose="020B0502020202020204" pitchFamily="34" charset="0"/>
              </a:rPr>
              <a:t>cristal en un sitio </a:t>
            </a:r>
            <a:r>
              <a:rPr lang="es-MX" dirty="0" smtClean="0">
                <a:latin typeface="Century Gothic" panose="020B0502020202020204" pitchFamily="34" charset="0"/>
              </a:rPr>
              <a:t>aislado.</a:t>
            </a:r>
          </a:p>
          <a:p>
            <a:pPr>
              <a:lnSpc>
                <a:spcPct val="150000"/>
              </a:lnSpc>
            </a:pPr>
            <a:endParaRPr lang="es-MX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MX" dirty="0" smtClean="0">
                <a:latin typeface="Century Gothic" panose="020B0502020202020204" pitchFamily="34" charset="0"/>
              </a:rPr>
              <a:t>Existen 6 tipos de defectos puntuales: vacancia, átomo intersticial, átomo de sustitución pequeño, </a:t>
            </a:r>
            <a:r>
              <a:rPr lang="es-MX" dirty="0">
                <a:latin typeface="Century Gothic" panose="020B0502020202020204" pitchFamily="34" charset="0"/>
              </a:rPr>
              <a:t>átomo de sustitución </a:t>
            </a:r>
            <a:r>
              <a:rPr lang="es-MX" dirty="0" smtClean="0">
                <a:latin typeface="Century Gothic" panose="020B0502020202020204" pitchFamily="34" charset="0"/>
              </a:rPr>
              <a:t>grande, defecto de </a:t>
            </a:r>
            <a:r>
              <a:rPr lang="es-MX" dirty="0" err="1" smtClean="0">
                <a:latin typeface="Century Gothic" panose="020B0502020202020204" pitchFamily="34" charset="0"/>
              </a:rPr>
              <a:t>Frenkel</a:t>
            </a:r>
            <a:r>
              <a:rPr lang="es-MX" dirty="0" smtClean="0">
                <a:latin typeface="Century Gothic" panose="020B0502020202020204" pitchFamily="34" charset="0"/>
              </a:rPr>
              <a:t> y defecto de </a:t>
            </a:r>
            <a:r>
              <a:rPr lang="es-MX" dirty="0" err="1" smtClean="0">
                <a:latin typeface="Century Gothic" panose="020B0502020202020204" pitchFamily="34" charset="0"/>
              </a:rPr>
              <a:t>Scottky</a:t>
            </a:r>
            <a:endParaRPr lang="es-MX" dirty="0" smtClean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endParaRPr lang="es-MX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-1" y="532257"/>
            <a:ext cx="3992451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Defectos cristalinos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2390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951053" y="1105414"/>
            <a:ext cx="1686046" cy="794802"/>
          </a:xfrm>
          <a:prstGeom prst="right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 Vacancia</a:t>
            </a:r>
            <a:endParaRPr lang="es-MX" sz="2000" b="1" dirty="0">
              <a:solidFill>
                <a:srgbClr val="002060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2925342" y="1139781"/>
            <a:ext cx="7202505" cy="715089"/>
          </a:xfrm>
          <a:prstGeom prst="round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Se forma cuando </a:t>
            </a:r>
            <a:r>
              <a:rPr lang="es-MX" dirty="0">
                <a:solidFill>
                  <a:schemeClr val="bg1"/>
                </a:solidFill>
                <a:latin typeface="Century Gothic" panose="020B0502020202020204" pitchFamily="34" charset="0"/>
              </a:rPr>
              <a:t>un átomo </a:t>
            </a: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abandona su sitio o emigra a la superficie con otro ion de signo contrario </a:t>
            </a:r>
            <a:endParaRPr lang="es-MX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0712" y="2567650"/>
            <a:ext cx="60674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74202" y="1209586"/>
            <a:ext cx="2010298" cy="794802"/>
          </a:xfrm>
          <a:prstGeom prst="rightArrow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 Intersticial</a:t>
            </a:r>
            <a:endParaRPr lang="es-MX" sz="2000" b="1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3281746" y="1317785"/>
            <a:ext cx="7459560" cy="715089"/>
          </a:xfrm>
          <a:prstGeom prst="round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Se forma cuando </a:t>
            </a:r>
            <a:r>
              <a:rPr lang="es-MX" dirty="0">
                <a:solidFill>
                  <a:schemeClr val="bg1"/>
                </a:solidFill>
                <a:latin typeface="Century Gothic" panose="020B0502020202020204" pitchFamily="34" charset="0"/>
              </a:rPr>
              <a:t>un átomo ocupa un </a:t>
            </a: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sitio intermedio entre posiciones estructurales </a:t>
            </a:r>
            <a:r>
              <a:rPr lang="es-MX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endParaRPr lang="es-MX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746" y="2670436"/>
            <a:ext cx="621030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3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632266" y="804472"/>
            <a:ext cx="3482533" cy="794802"/>
          </a:xfrm>
          <a:prstGeom prst="rightArrow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 </a:t>
            </a:r>
            <a:r>
              <a:rPr lang="es-MX" sz="2000" b="1" dirty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Á</a:t>
            </a:r>
            <a:r>
              <a:rPr lang="es-MX" sz="2000" b="1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tomo de sustitución</a:t>
            </a:r>
            <a:endParaRPr lang="es-MX" sz="2000" b="1" dirty="0">
              <a:solidFill>
                <a:srgbClr val="002060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4508340" y="748828"/>
            <a:ext cx="6707527" cy="1328023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Se forma cuando una posición atómica está ocupada por un átomo diferente, el cual puede considerarse como “impureza”. La sustitución puede ser por un átomo pequeño o grande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00550" y="2638392"/>
            <a:ext cx="3816762" cy="1667391"/>
          </a:xfrm>
          <a:prstGeom prst="rect">
            <a:avLst/>
          </a:prstGeom>
        </p:spPr>
      </p:pic>
      <p:pic>
        <p:nvPicPr>
          <p:cNvPr id="9" name="Imagen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828" y="3877544"/>
            <a:ext cx="6750085" cy="2442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lipse 10"/>
          <p:cNvSpPr/>
          <p:nvPr/>
        </p:nvSpPr>
        <p:spPr>
          <a:xfrm>
            <a:off x="6848475" y="5000625"/>
            <a:ext cx="152400" cy="98035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Elipse 11"/>
          <p:cNvSpPr/>
          <p:nvPr/>
        </p:nvSpPr>
        <p:spPr>
          <a:xfrm>
            <a:off x="9896475" y="4876800"/>
            <a:ext cx="504825" cy="381000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329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53" y="925832"/>
            <a:ext cx="1538147" cy="794802"/>
          </a:xfrm>
          <a:prstGeom prst="rightArrow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 </a:t>
            </a:r>
            <a:r>
              <a:rPr lang="es-MX" sz="2000" b="1" dirty="0" err="1" smtClean="0">
                <a:solidFill>
                  <a:srgbClr val="002060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Frenkel</a:t>
            </a:r>
            <a:endParaRPr lang="es-MX" sz="2000" b="1" dirty="0">
              <a:solidFill>
                <a:srgbClr val="002060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2906211" y="925832"/>
            <a:ext cx="8599024" cy="1940957"/>
          </a:xfrm>
          <a:prstGeom prst="round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Se forma cuando un átomo abandona su sitio y se sitúa en un espacio intersticial o emigra con otro ion de signo opuesto a la superficie, es un par de vacancia-intersticial.</a:t>
            </a:r>
          </a:p>
          <a:p>
            <a:pPr algn="just">
              <a:defRPr/>
            </a:pPr>
            <a:endParaRPr lang="es-MX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>
              <a:defRPr/>
            </a:pP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Se presenta en cristales iónicos, metales o materiales con enlaces covalentes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53811" y="3683000"/>
            <a:ext cx="4974390" cy="2762250"/>
          </a:xfrm>
          <a:prstGeom prst="rect">
            <a:avLst/>
          </a:prstGeom>
        </p:spPr>
      </p:pic>
      <p:sp>
        <p:nvSpPr>
          <p:cNvPr id="9" name="Elipse 8"/>
          <p:cNvSpPr/>
          <p:nvPr/>
        </p:nvSpPr>
        <p:spPr>
          <a:xfrm>
            <a:off x="4737100" y="5159375"/>
            <a:ext cx="520700" cy="466725"/>
          </a:xfrm>
          <a:prstGeom prst="ellipse">
            <a:avLst/>
          </a:prstGeom>
          <a:noFill/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/>
          <p:cNvSpPr/>
          <p:nvPr/>
        </p:nvSpPr>
        <p:spPr>
          <a:xfrm>
            <a:off x="6028803" y="4368800"/>
            <a:ext cx="322806" cy="317500"/>
          </a:xfrm>
          <a:prstGeom prst="rect">
            <a:avLst/>
          </a:prstGeom>
          <a:noFill/>
          <a:ln w="285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959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9953" y="925832"/>
            <a:ext cx="1538147" cy="794802"/>
          </a:xfrm>
          <a:prstGeom prst="rightArrow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 err="1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Schottky</a:t>
            </a:r>
            <a:endParaRPr lang="es-MX" sz="2000" b="1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2906210" y="925832"/>
            <a:ext cx="8541151" cy="1328023"/>
          </a:xfrm>
          <a:prstGeom prst="round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Se forma cuando dos iones de carga opuesta faltan en la estructura cristalina, se crean dos vacancias iónicas (anión y catión)</a:t>
            </a:r>
          </a:p>
          <a:p>
            <a:pPr algn="just">
              <a:defRPr/>
            </a:pPr>
            <a:endParaRPr lang="es-MX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>
              <a:defRPr/>
            </a:pP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 un defecto exclusivo de materiales iónicos y materiales cerámicos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22624" y="3287712"/>
            <a:ext cx="5959475" cy="314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5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796604"/>
            <a:ext cx="4229100" cy="442674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Defectos lineales: dislocaciones</a:t>
            </a:r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857250" y="1386678"/>
            <a:ext cx="10242550" cy="1021556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Se forma cuando un plano se inserta entre dos planos normales, </a:t>
            </a:r>
            <a:r>
              <a:rPr lang="es-MX" alt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dan </a:t>
            </a:r>
            <a:r>
              <a:rPr lang="es-MX" altLang="es-MX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lugar a una distorsión de la red, centrada en torno a una línea. Se crean durante la solidificación de los sólidos cristalinos o por deformación plástica y por condensación de vacantes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525" y="2882900"/>
            <a:ext cx="5701486" cy="287896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50" y="2555634"/>
            <a:ext cx="4495800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28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967552" y="1203277"/>
            <a:ext cx="9496567" cy="370207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400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Distinguir los conceptos de red cristalina, los parámetros de la celda unidad y su asociación a los sistemas cristalinos a través del conocimiento de dichas redes y los elementos que las integran para caracterizar los principales defectos puntuales y extensos como identificadores de las propiedades asociadas a la existencia de defectos 	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0" y="805217"/>
            <a:ext cx="2893326" cy="578882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Objetivo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9040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796604"/>
            <a:ext cx="5549900" cy="442674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Defectos en dos dimensiones: Interfaces</a:t>
            </a:r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857250" y="1386678"/>
            <a:ext cx="10242550" cy="715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s-MX" altLang="es-MX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Límites entre dos regiones con diferentes estructuras cristalinas o diferentes orientaciones cristalográficas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87475" y="2470007"/>
            <a:ext cx="3994150" cy="304373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700" y="2470007"/>
            <a:ext cx="3044576" cy="305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7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796604"/>
            <a:ext cx="5549900" cy="442674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Defectos en tres dimensiones: De volumen</a:t>
            </a:r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971550" y="1488278"/>
            <a:ext cx="10242550" cy="715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Se forma cuando no hay un control adecuado de solidificación del material, inadecuado tratamiento térmico, mal diseño mecánico, sobre esfuerzo. </a:t>
            </a:r>
          </a:p>
        </p:txBody>
      </p:sp>
      <p:pic>
        <p:nvPicPr>
          <p:cNvPr id="6" name="Picture 5" descr="B5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6" b="7426"/>
          <a:stretch>
            <a:fillRect/>
          </a:stretch>
        </p:blipFill>
        <p:spPr bwMode="auto">
          <a:xfrm>
            <a:off x="971550" y="2541267"/>
            <a:ext cx="6665278" cy="4137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1" y="2452367"/>
            <a:ext cx="2109350" cy="1457325"/>
          </a:xfrm>
          <a:prstGeom prst="rect">
            <a:avLst/>
          </a:prstGeom>
          <a:noFill/>
          <a:ln w="28575" cap="sq">
            <a:noFill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825" y="4455792"/>
            <a:ext cx="2619375" cy="1981200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470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2927350" y="1335878"/>
            <a:ext cx="7829550" cy="2553891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Morris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J. R.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Materials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Science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 and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Engineering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. UC Berkeley. 2016. USA.</a:t>
            </a:r>
          </a:p>
          <a:p>
            <a:pPr algn="just">
              <a:defRPr/>
            </a:pPr>
            <a:endParaRPr lang="es-MX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defRPr/>
            </a:pPr>
            <a:r>
              <a:rPr lang="es-MX" dirty="0" err="1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Casabó</a:t>
            </a:r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, J., (1996). Estructura Atómica y Enlace Químico, Ed. </a:t>
            </a:r>
            <a:r>
              <a:rPr lang="es-MX" dirty="0" err="1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Reverté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defRPr/>
            </a:pPr>
            <a:endParaRPr lang="es-MX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defRPr/>
            </a:pPr>
            <a:r>
              <a:rPr lang="es-MX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Smart, L. y Moore, E. (1995). Química del estado sólido. Una introducción, 2ª Edición, Addison Wesley Iberoamericana </a:t>
            </a:r>
            <a:endParaRPr lang="es-MX" dirty="0" smtClean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0" y="532257"/>
            <a:ext cx="4919730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Referencias Bibliográficas</a:t>
            </a:r>
            <a:endParaRPr lang="es-MX" sz="2800" dirty="0">
              <a:solidFill>
                <a:schemeClr val="bg1"/>
              </a:solidFill>
              <a:latin typeface="Century Gothic" panose="020B05020202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0904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812801" y="1439409"/>
            <a:ext cx="2925834" cy="173664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Los </a:t>
            </a:r>
            <a:r>
              <a:rPr lang="es-MX" altLang="es-MX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sólidos cristalinos </a:t>
            </a:r>
            <a:r>
              <a:rPr lang="es-MX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se caracterizan por </a:t>
            </a:r>
            <a:r>
              <a:rPr lang="es-MX" altLang="es-MX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ordenamientos</a:t>
            </a:r>
            <a:r>
              <a:rPr lang="es-MX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 de partículas que vibran en torno a posiciones fijas en sus estructuras</a:t>
            </a:r>
            <a:endParaRPr lang="es-MX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074289" y="1684169"/>
            <a:ext cx="2362843" cy="119181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600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Celda unitaria </a:t>
            </a:r>
            <a:r>
              <a:rPr lang="es-MX" altLang="es-MX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 la parte del 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cristal </a:t>
            </a:r>
            <a:r>
              <a:rPr lang="es-MX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que 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se </a:t>
            </a:r>
            <a:r>
              <a:rPr lang="es-MX" altLang="es-MX" sz="1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repite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a lo largo del </a:t>
            </a:r>
            <a:r>
              <a:rPr lang="es-MX" altLang="es-MX" sz="16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sistema cristalino</a:t>
            </a:r>
            <a:endParaRPr lang="es-MX" altLang="es-MX" sz="1600" dirty="0">
              <a:solidFill>
                <a:schemeClr val="accent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985138" y="1560840"/>
            <a:ext cx="3929790" cy="173664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600" i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Seis</a:t>
            </a:r>
            <a:r>
              <a:rPr lang="es-MX" altLang="es-MX" sz="1600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s-MX" altLang="es-MX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sistemas cristalinos: </a:t>
            </a:r>
          </a:p>
          <a:p>
            <a:pPr algn="just"/>
            <a:r>
              <a:rPr lang="es-MX" altLang="es-MX" sz="1600" i="1" dirty="0" smtClean="0">
                <a:solidFill>
                  <a:schemeClr val="accent4"/>
                </a:solidFill>
                <a:latin typeface="Century Gothic" panose="020B0502020202020204" pitchFamily="34" charset="0"/>
              </a:rPr>
              <a:t>Cúbico, tetragonal, ortorrómbico, Monoclínico, Hexagonal, Triclínico, Romboédrico</a:t>
            </a:r>
          </a:p>
          <a:p>
            <a:pPr algn="just"/>
            <a:endParaRPr lang="es-MX" altLang="es-MX" sz="1600" i="1" dirty="0">
              <a:solidFill>
                <a:schemeClr val="accent4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MX" altLang="es-MX" sz="1600" i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14 Redes de </a:t>
            </a:r>
            <a:r>
              <a:rPr lang="es-MX" altLang="es-MX" sz="1600" i="1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Bravais</a:t>
            </a:r>
            <a:endParaRPr lang="es-MX" altLang="es-MX" sz="1600" i="1" dirty="0" smtClean="0"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7109760" y="4223816"/>
            <a:ext cx="3875614" cy="91940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El empaquetamiento </a:t>
            </a:r>
            <a:r>
              <a:rPr lang="es-MX" altLang="es-MX" sz="1600" dirty="0">
                <a:solidFill>
                  <a:srgbClr val="FF99FF"/>
                </a:solidFill>
                <a:latin typeface="Century Gothic" panose="020B0502020202020204" pitchFamily="34" charset="0"/>
              </a:rPr>
              <a:t>cúbico</a:t>
            </a:r>
            <a:r>
              <a:rPr lang="es-MX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puede ser de </a:t>
            </a:r>
            <a:r>
              <a:rPr lang="es-MX" altLang="es-MX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tres tipos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: </a:t>
            </a:r>
            <a:r>
              <a:rPr lang="es-MX" altLang="es-MX" sz="1600" dirty="0" smtClean="0">
                <a:solidFill>
                  <a:srgbClr val="FF99FF"/>
                </a:solidFill>
                <a:latin typeface="Century Gothic" panose="020B0502020202020204" pitchFamily="34" charset="0"/>
              </a:rPr>
              <a:t>simple, centrada en la cara, centrada en el cuerpo</a:t>
            </a:r>
            <a:endParaRPr lang="es-MX" altLang="es-MX" sz="1600" dirty="0">
              <a:solidFill>
                <a:srgbClr val="FF99FF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3841247" y="4043510"/>
            <a:ext cx="2828925" cy="1588705"/>
            <a:chOff x="3997049" y="3559062"/>
            <a:chExt cx="2828925" cy="1588705"/>
          </a:xfrm>
        </p:grpSpPr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4289" y="3559062"/>
              <a:ext cx="2674446" cy="855280"/>
            </a:xfrm>
            <a:prstGeom prst="roundRect">
              <a:avLst/>
            </a:prstGeom>
          </p:spPr>
        </p:pic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97049" y="4414342"/>
              <a:ext cx="2828925" cy="733425"/>
            </a:xfrm>
            <a:prstGeom prst="roundRect">
              <a:avLst/>
            </a:prstGeom>
          </p:spPr>
        </p:pic>
      </p:grpSp>
      <p:sp>
        <p:nvSpPr>
          <p:cNvPr id="10" name="Rectángulo redondeado 9"/>
          <p:cNvSpPr/>
          <p:nvPr/>
        </p:nvSpPr>
        <p:spPr>
          <a:xfrm>
            <a:off x="3751321" y="3829341"/>
            <a:ext cx="3087339" cy="1895281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0" name="Conector recto 19"/>
          <p:cNvCxnSpPr/>
          <p:nvPr/>
        </p:nvCxnSpPr>
        <p:spPr>
          <a:xfrm>
            <a:off x="3773360" y="2320611"/>
            <a:ext cx="2584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6437132" y="2280077"/>
            <a:ext cx="5480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>
            <a:off x="8950033" y="3284607"/>
            <a:ext cx="0" cy="9096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 flipH="1" flipV="1">
            <a:off x="6824770" y="4670638"/>
            <a:ext cx="258414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>
            <a:off x="421191" y="4172300"/>
            <a:ext cx="3059030" cy="119181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600" dirty="0">
                <a:solidFill>
                  <a:schemeClr val="bg1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Los </a:t>
            </a:r>
            <a:r>
              <a:rPr lang="es-MX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defectos cristalinos </a:t>
            </a:r>
            <a:r>
              <a:rPr lang="es-MX" sz="1600" dirty="0">
                <a:solidFill>
                  <a:schemeClr val="bg1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son las imperfecciones que presentan </a:t>
            </a:r>
            <a:r>
              <a:rPr lang="es-MX" sz="1600" dirty="0" smtClean="0">
                <a:solidFill>
                  <a:schemeClr val="bg1"/>
                </a:solidFill>
                <a:latin typeface="Century Gothic" panose="020B0502020202020204" pitchFamily="34" charset="0"/>
                <a:ea typeface="Gulim" panose="020B0600000101010101" pitchFamily="34" charset="-127"/>
              </a:rPr>
              <a:t>los cristales, y alteran sus propiedades</a:t>
            </a:r>
            <a:endParaRPr lang="es-MX" sz="1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2" name="Conector recto 31"/>
          <p:cNvCxnSpPr>
            <a:stCxn id="28" idx="3"/>
          </p:cNvCxnSpPr>
          <p:nvPr/>
        </p:nvCxnSpPr>
        <p:spPr>
          <a:xfrm>
            <a:off x="3480221" y="4768208"/>
            <a:ext cx="2584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echa derecha 33"/>
          <p:cNvSpPr/>
          <p:nvPr/>
        </p:nvSpPr>
        <p:spPr>
          <a:xfrm>
            <a:off x="421191" y="2204700"/>
            <a:ext cx="238566" cy="17294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5" name="Flecha abajo 34"/>
          <p:cNvSpPr/>
          <p:nvPr/>
        </p:nvSpPr>
        <p:spPr>
          <a:xfrm>
            <a:off x="1724628" y="5738076"/>
            <a:ext cx="226078" cy="33863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CuadroTexto 20"/>
          <p:cNvSpPr txBox="1"/>
          <p:nvPr/>
        </p:nvSpPr>
        <p:spPr>
          <a:xfrm>
            <a:off x="0" y="532257"/>
            <a:ext cx="2871990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Resumen</a:t>
            </a:r>
            <a:endParaRPr lang="es-MX" sz="2800" dirty="0">
              <a:solidFill>
                <a:schemeClr val="bg1"/>
              </a:solidFill>
              <a:latin typeface="Century Gothic" panose="020B05020202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699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/>
          </p:nvPr>
        </p:nvGraphicFramePr>
        <p:xfrm>
          <a:off x="2928393" y="3778"/>
          <a:ext cx="5822067" cy="4147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4548850" y="920054"/>
            <a:ext cx="2939970" cy="2314937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1897284" y="3555357"/>
            <a:ext cx="2589193" cy="119181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altLang="es-MX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Defectos Puntuales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:</a:t>
            </a:r>
          </a:p>
          <a:p>
            <a:pPr algn="ctr"/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Vacancia, intersticial, Sustitución, </a:t>
            </a:r>
            <a:r>
              <a:rPr lang="es-MX" altLang="es-MX" sz="16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Frenkel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y </a:t>
            </a:r>
            <a:r>
              <a:rPr lang="es-MX" altLang="es-MX" sz="16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Schottky</a:t>
            </a:r>
            <a:endParaRPr lang="es-MX" altLang="es-MX" sz="16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Flecha abajo 7"/>
          <p:cNvSpPr/>
          <p:nvPr/>
        </p:nvSpPr>
        <p:spPr>
          <a:xfrm>
            <a:off x="5920450" y="474562"/>
            <a:ext cx="196770" cy="33566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CuadroTexto 8"/>
          <p:cNvSpPr txBox="1"/>
          <p:nvPr/>
        </p:nvSpPr>
        <p:spPr>
          <a:xfrm>
            <a:off x="3603262" y="5058256"/>
            <a:ext cx="2415573" cy="64698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altLang="es-MX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Defectos Lineales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: Dislocaciones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7643789" y="3685359"/>
            <a:ext cx="2415573" cy="91940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altLang="es-MX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Defectos en dos dimensiones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: Interfaces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661870" y="4922048"/>
            <a:ext cx="2415573" cy="91940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altLang="es-MX" sz="1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Defectos en tres dimensiones</a:t>
            </a:r>
            <a:r>
              <a:rPr lang="es-MX" altLang="es-MX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: Volumen</a:t>
            </a:r>
          </a:p>
        </p:txBody>
      </p:sp>
      <p:cxnSp>
        <p:nvCxnSpPr>
          <p:cNvPr id="13" name="Conector angular 12"/>
          <p:cNvCxnSpPr/>
          <p:nvPr/>
        </p:nvCxnSpPr>
        <p:spPr>
          <a:xfrm rot="5400000">
            <a:off x="3720297" y="2726803"/>
            <a:ext cx="846881" cy="810227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angular 14"/>
          <p:cNvCxnSpPr/>
          <p:nvPr/>
        </p:nvCxnSpPr>
        <p:spPr>
          <a:xfrm rot="5400000">
            <a:off x="4169654" y="4065600"/>
            <a:ext cx="1823265" cy="162046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angular 16"/>
          <p:cNvCxnSpPr/>
          <p:nvPr/>
        </p:nvCxnSpPr>
        <p:spPr>
          <a:xfrm rot="16200000" flipH="1">
            <a:off x="6011012" y="3885848"/>
            <a:ext cx="1687057" cy="385342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angular 18"/>
          <p:cNvCxnSpPr/>
          <p:nvPr/>
        </p:nvCxnSpPr>
        <p:spPr>
          <a:xfrm rot="16200000" flipH="1">
            <a:off x="7188735" y="3149683"/>
            <a:ext cx="835760" cy="235591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8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-1" y="532257"/>
            <a:ext cx="3725839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Conceptos básicos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733263" y="1337480"/>
            <a:ext cx="2702259" cy="442674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Sólido cristalino</a:t>
            </a:r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12692" y="1171400"/>
            <a:ext cx="6018664" cy="163449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Sólido que presenta una estructura periódica y ordenada. El sólido cristalino se construye a partir de repetición de la celda unitaria</a:t>
            </a:r>
            <a:endParaRPr lang="es-MX" sz="20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055425" y="3351496"/>
            <a:ext cx="994466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>
                <a:solidFill>
                  <a:srgbClr val="002060"/>
                </a:solidFill>
                <a:effectLst/>
                <a:latin typeface="Century Gothic" panose="020B0502020202020204" pitchFamily="34" charset="0"/>
              </a:rPr>
              <a:t>La estructura cristalina es la forma de cómo se ordenan y empaquetan los átomos, moléculas, o iones que conforman el sólido.</a:t>
            </a:r>
          </a:p>
          <a:p>
            <a:endParaRPr lang="es-MX" sz="200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r>
              <a:rPr lang="es-MX" sz="2000" dirty="0">
                <a:solidFill>
                  <a:srgbClr val="002060"/>
                </a:solidFill>
                <a:latin typeface="Century Gothic" panose="020B0502020202020204" pitchFamily="34" charset="0"/>
              </a:rPr>
              <a:t>las partículas ocupan posiciones definidas y sus movimientos se limitan a vibraciones en torno a los vértices 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759" y="4904430"/>
            <a:ext cx="2858509" cy="164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61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14917" y="224678"/>
            <a:ext cx="5254387" cy="163449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dirty="0">
                <a:latin typeface="Century Gothic" panose="020B0502020202020204" pitchFamily="34" charset="0"/>
              </a:rPr>
              <a:t>Los </a:t>
            </a:r>
            <a:r>
              <a:rPr lang="es-MX" sz="2000" dirty="0" smtClean="0">
                <a:latin typeface="Century Gothic" panose="020B0502020202020204" pitchFamily="34" charset="0"/>
              </a:rPr>
              <a:t>sólidos cristalinos </a:t>
            </a:r>
            <a:r>
              <a:rPr lang="es-MX" sz="2000" dirty="0">
                <a:latin typeface="Century Gothic" panose="020B0502020202020204" pitchFamily="34" charset="0"/>
              </a:rPr>
              <a:t>se </a:t>
            </a:r>
            <a:r>
              <a:rPr lang="es-MX" sz="2000" dirty="0" smtClean="0">
                <a:latin typeface="Century Gothic" panose="020B0502020202020204" pitchFamily="34" charset="0"/>
              </a:rPr>
              <a:t>clasifican </a:t>
            </a:r>
            <a:r>
              <a:rPr lang="es-MX" sz="2000" dirty="0">
                <a:latin typeface="Century Gothic" panose="020B0502020202020204" pitchFamily="34" charset="0"/>
              </a:rPr>
              <a:t>en</a:t>
            </a:r>
            <a:r>
              <a:rPr lang="es-MX" sz="2000" dirty="0" smtClean="0">
                <a:latin typeface="Century Gothic" panose="020B0502020202020204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endParaRPr lang="es-MX" sz="20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Tabla de clasificación de sólidos</a:t>
            </a:r>
            <a:endParaRPr lang="es-MX" sz="20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323887"/>
              </p:ext>
            </p:extLst>
          </p:nvPr>
        </p:nvGraphicFramePr>
        <p:xfrm>
          <a:off x="1576277" y="1752585"/>
          <a:ext cx="8986053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570"/>
                <a:gridCol w="3117938"/>
                <a:gridCol w="2621125"/>
                <a:gridCol w="16844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Century Gothic" panose="020B0502020202020204" pitchFamily="34" charset="0"/>
                        </a:rPr>
                        <a:t>Cristal</a:t>
                      </a:r>
                      <a:endParaRPr lang="es-MX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Century Gothic" panose="020B0502020202020204" pitchFamily="34" charset="0"/>
                        </a:rPr>
                        <a:t>Características</a:t>
                      </a:r>
                      <a:endParaRPr lang="es-MX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Century Gothic" panose="020B0502020202020204" pitchFamily="34" charset="0"/>
                        </a:rPr>
                        <a:t>Propiedades</a:t>
                      </a:r>
                      <a:endParaRPr lang="es-MX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Century Gothic" panose="020B0502020202020204" pitchFamily="34" charset="0"/>
                        </a:rPr>
                        <a:t>Ejemplo</a:t>
                      </a:r>
                      <a:endParaRPr lang="es-MX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s-MX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Iónico</a:t>
                      </a:r>
                      <a:endParaRPr lang="es-MX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Formado por aniones y cationes unidos por enlaces iónicos,</a:t>
                      </a:r>
                      <a:r>
                        <a:rPr lang="es-MX" baseline="0" dirty="0" smtClean="0">
                          <a:latin typeface="Century Gothic" panose="020B0502020202020204" pitchFamily="34" charset="0"/>
                        </a:rPr>
                        <a:t> con energías de enlace de 100 </a:t>
                      </a:r>
                      <a:r>
                        <a:rPr lang="es-MX" baseline="0" dirty="0" err="1" smtClean="0">
                          <a:latin typeface="Century Gothic" panose="020B0502020202020204" pitchFamily="34" charset="0"/>
                        </a:rPr>
                        <a:t>Kj</a:t>
                      </a:r>
                      <a:r>
                        <a:rPr lang="es-MX" baseline="0" dirty="0" smtClean="0">
                          <a:latin typeface="Century Gothic" panose="020B0502020202020204" pitchFamily="34" charset="0"/>
                        </a:rPr>
                        <a:t>/mol</a:t>
                      </a:r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Duros y frágiles,</a:t>
                      </a:r>
                      <a:r>
                        <a:rPr lang="es-MX" baseline="0" dirty="0" smtClean="0">
                          <a:latin typeface="Century Gothic" panose="020B0502020202020204" pitchFamily="34" charset="0"/>
                        </a:rPr>
                        <a:t> con elevado punto de fusión. En estado líquido buenos conductores de electricidad</a:t>
                      </a:r>
                    </a:p>
                    <a:p>
                      <a:pPr algn="ctr"/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err="1" smtClean="0">
                          <a:latin typeface="Century Gothic" panose="020B0502020202020204" pitchFamily="34" charset="0"/>
                        </a:rPr>
                        <a:t>NaCl</a:t>
                      </a:r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,</a:t>
                      </a:r>
                      <a:r>
                        <a:rPr lang="es-MX" baseline="0" dirty="0" smtClean="0">
                          <a:latin typeface="Century Gothic" panose="020B0502020202020204" pitchFamily="34" charset="0"/>
                        </a:rPr>
                        <a:t> BaCl</a:t>
                      </a:r>
                      <a:r>
                        <a:rPr lang="es-MX" baseline="-25000" dirty="0" smtClean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s-MX" baseline="0" dirty="0" smtClean="0">
                          <a:latin typeface="Century Gothic" panose="020B0502020202020204" pitchFamily="34" charset="0"/>
                        </a:rPr>
                        <a:t>, sales</a:t>
                      </a:r>
                      <a:endParaRPr lang="es-MX" baseline="-25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b="1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s-MX" b="1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MX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Covalente</a:t>
                      </a:r>
                      <a:endParaRPr lang="es-MX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Las partículas se encuentran unidas enlaces covalentes,</a:t>
                      </a:r>
                      <a:r>
                        <a:rPr lang="es-MX" baseline="0" dirty="0" smtClean="0">
                          <a:latin typeface="Century Gothic" panose="020B0502020202020204" pitchFamily="34" charset="0"/>
                        </a:rPr>
                        <a:t> con energías de enlace entre 100 y 1000 </a:t>
                      </a:r>
                      <a:r>
                        <a:rPr lang="es-MX" baseline="0" dirty="0" err="1" smtClean="0">
                          <a:latin typeface="Century Gothic" panose="020B0502020202020204" pitchFamily="34" charset="0"/>
                        </a:rPr>
                        <a:t>Kj</a:t>
                      </a:r>
                      <a:r>
                        <a:rPr lang="es-MX" baseline="0" dirty="0" smtClean="0">
                          <a:latin typeface="Century Gothic" panose="020B0502020202020204" pitchFamily="34" charset="0"/>
                        </a:rPr>
                        <a:t>/mol</a:t>
                      </a:r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Malos conductores de calor y electricidad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Duros e Incompresibles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Diamante, grafito,</a:t>
                      </a:r>
                      <a:r>
                        <a:rPr lang="es-MX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 cuarzo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34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699062"/>
              </p:ext>
            </p:extLst>
          </p:nvPr>
        </p:nvGraphicFramePr>
        <p:xfrm>
          <a:off x="1528151" y="1042723"/>
          <a:ext cx="8986053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570"/>
                <a:gridCol w="3117938"/>
                <a:gridCol w="2621125"/>
                <a:gridCol w="16844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Century Gothic" panose="020B0502020202020204" pitchFamily="34" charset="0"/>
                        </a:rPr>
                        <a:t>Cristal</a:t>
                      </a:r>
                      <a:endParaRPr lang="es-MX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Century Gothic" panose="020B0502020202020204" pitchFamily="34" charset="0"/>
                        </a:rPr>
                        <a:t>Características</a:t>
                      </a:r>
                      <a:endParaRPr lang="es-MX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Century Gothic" panose="020B0502020202020204" pitchFamily="34" charset="0"/>
                        </a:rPr>
                        <a:t>Propiedades</a:t>
                      </a:r>
                      <a:endParaRPr lang="es-MX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>
                          <a:latin typeface="Century Gothic" panose="020B0502020202020204" pitchFamily="34" charset="0"/>
                        </a:rPr>
                        <a:t>Ejemplo</a:t>
                      </a:r>
                      <a:endParaRPr lang="es-MX" sz="2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s-MX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Molecular</a:t>
                      </a:r>
                      <a:endParaRPr lang="es-MX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Formado por moléculas,  unidos por puentes de hidrógeno y fuerzas de Van de Waals</a:t>
                      </a:r>
                      <a:r>
                        <a:rPr lang="es-MX" baseline="0" dirty="0" smtClean="0">
                          <a:latin typeface="Century Gothic" panose="020B0502020202020204" pitchFamily="34" charset="0"/>
                        </a:rPr>
                        <a:t> con energías de enlace de 1Kj/mol</a:t>
                      </a:r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Bajo punto de fusión, frágiles, compresibles, malos conductores de calor y electricidad</a:t>
                      </a:r>
                      <a:endParaRPr lang="es-MX" baseline="0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s-MX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CO</a:t>
                      </a:r>
                      <a:r>
                        <a:rPr lang="es-MX" baseline="-25000" dirty="0" smtClean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, SO</a:t>
                      </a:r>
                      <a:r>
                        <a:rPr lang="es-MX" baseline="-25000" dirty="0" smtClean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, H</a:t>
                      </a:r>
                      <a:r>
                        <a:rPr lang="es-MX" baseline="-25000" dirty="0" smtClean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O</a:t>
                      </a:r>
                      <a:endParaRPr lang="es-MX" baseline="-25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b="1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s-MX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Metálico</a:t>
                      </a:r>
                      <a:endParaRPr lang="es-MX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dirty="0" smtClean="0">
                        <a:latin typeface="Century Gothic" panose="020B0502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err="1" smtClean="0">
                          <a:latin typeface="Century Gothic" panose="020B0502020202020204" pitchFamily="34" charset="0"/>
                        </a:rPr>
                        <a:t>Constituído</a:t>
                      </a:r>
                      <a:r>
                        <a:rPr lang="es-MX" dirty="0" smtClean="0">
                          <a:latin typeface="Century Gothic" panose="020B0502020202020204" pitchFamily="34" charset="0"/>
                        </a:rPr>
                        <a:t> por átomos de metales</a:t>
                      </a:r>
                    </a:p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Resistentes, buenos conductores</a:t>
                      </a:r>
                      <a:r>
                        <a:rPr lang="es-MX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 de calor y electricidad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s-MX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Na</a:t>
                      </a:r>
                      <a:r>
                        <a:rPr lang="es-MX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entury Gothic" panose="020B0502020202020204" pitchFamily="34" charset="0"/>
                        </a:rPr>
                        <a:t>, Fe, Cu, Pb</a:t>
                      </a:r>
                      <a:endParaRPr lang="es-MX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814917" y="224678"/>
            <a:ext cx="5254387" cy="54816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>
                <a:latin typeface="Century Gothic" panose="020B0502020202020204" pitchFamily="34" charset="0"/>
              </a:rPr>
              <a:t>Tabla continuación…</a:t>
            </a:r>
            <a:endParaRPr lang="es-MX" sz="2000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30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405720" y="1388434"/>
            <a:ext cx="9321420" cy="148125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En los sólidos </a:t>
            </a:r>
            <a:r>
              <a:rPr lang="es-MX" dirty="0" smtClean="0">
                <a:solidFill>
                  <a:schemeClr val="accent5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cristalinos, las partículas componentes muestran un ordenamiento regular que da como resultado un patrón que se repite en las tres dimensiones del espacio</a:t>
            </a:r>
            <a:endParaRPr lang="es-MX" dirty="0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678672" y="3178054"/>
            <a:ext cx="2702259" cy="442674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Celda unitaria</a:t>
            </a:r>
            <a:endParaRPr lang="es-MX" sz="2000" dirty="0">
              <a:solidFill>
                <a:schemeClr val="bg1"/>
              </a:solidFill>
              <a:latin typeface="Century Gothic" panose="020B0502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380931" y="3119314"/>
            <a:ext cx="4926844" cy="560153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>
                <a:solidFill>
                  <a:schemeClr val="accent5">
                    <a:lumMod val="50000"/>
                  </a:schemeClr>
                </a:solidFill>
              </a:rPr>
              <a:t>Unidad </a:t>
            </a:r>
            <a:r>
              <a:rPr lang="es-MX" sz="2000" dirty="0">
                <a:solidFill>
                  <a:schemeClr val="accent5">
                    <a:lumMod val="50000"/>
                  </a:schemeClr>
                </a:solidFill>
              </a:rPr>
              <a:t>estructural que se repite en un sólido</a:t>
            </a:r>
          </a:p>
        </p:txBody>
      </p:sp>
      <p:pic>
        <p:nvPicPr>
          <p:cNvPr id="8" name="Picture 2" descr="https://media-public.canva.com/MADHIAn0EYA/3/thumbnail_lar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797" y="4178712"/>
            <a:ext cx="2156346" cy="193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-1" y="532257"/>
            <a:ext cx="3725839" cy="5788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Celda unitaria</a:t>
            </a:r>
            <a:endParaRPr lang="es-MX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1422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22583" y="668936"/>
            <a:ext cx="10833415" cy="15549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2000" b="1" dirty="0">
                <a:solidFill>
                  <a:schemeClr val="accent5">
                    <a:lumMod val="50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En un cristal, los átomos se organizan en filas rectas </a:t>
            </a: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con </a:t>
            </a:r>
            <a:r>
              <a:rPr lang="es-MX" sz="2000" b="1" dirty="0">
                <a:solidFill>
                  <a:schemeClr val="accent5">
                    <a:lumMod val="50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un patrón periódico tridimensional. </a:t>
            </a: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La parte del cristal </a:t>
            </a:r>
            <a:r>
              <a:rPr lang="es-MX" sz="2000" b="1" dirty="0">
                <a:solidFill>
                  <a:schemeClr val="accent5">
                    <a:lumMod val="50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que se </a:t>
            </a: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repite a lo largo de todo </a:t>
            </a:r>
            <a:r>
              <a:rPr lang="es-MX" sz="2000" b="1" dirty="0">
                <a:solidFill>
                  <a:schemeClr val="accent5">
                    <a:lumMod val="50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el cristal se </a:t>
            </a:r>
            <a:r>
              <a:rPr lang="es-MX" sz="2000" b="1" dirty="0" smtClean="0">
                <a:solidFill>
                  <a:schemeClr val="accent5">
                    <a:lumMod val="50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denomina celda unitaria</a:t>
            </a:r>
            <a:endParaRPr lang="es-MX" sz="2000" b="1" dirty="0">
              <a:solidFill>
                <a:schemeClr val="accent5">
                  <a:lumMod val="50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867" y="2493223"/>
            <a:ext cx="2099118" cy="191290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1740" y="2331423"/>
            <a:ext cx="3028950" cy="288607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840210" y="4684235"/>
            <a:ext cx="1956775" cy="44267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FF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Celda unitaria</a:t>
            </a:r>
            <a:endParaRPr lang="es-MX" sz="2000" b="1" dirty="0">
              <a:solidFill>
                <a:srgbClr val="FF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490138" y="3553123"/>
            <a:ext cx="978388" cy="44267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FF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Cristal</a:t>
            </a:r>
            <a:endParaRPr lang="es-MX" sz="2000" b="1" dirty="0">
              <a:solidFill>
                <a:srgbClr val="FF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920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edia-public.canva.com/MADd2M1dH08/1/thumbnail_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848" y="1143001"/>
            <a:ext cx="523875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668740" y="1008768"/>
            <a:ext cx="3657601" cy="2092488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dirty="0" smtClean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La estructura del sólido cristalino, es la repetición de la celda unitaria en tres dimensiones</a:t>
            </a:r>
            <a:endParaRPr lang="es-MX" sz="2000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926353" y="5484204"/>
            <a:ext cx="2450865" cy="557103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chemeClr val="accent5">
                    <a:lumMod val="75000"/>
                  </a:schemeClr>
                </a:solidFill>
                <a:latin typeface="Lucida Console" panose="020B0609040504020204" pitchFamily="49" charset="0"/>
              </a:rPr>
              <a:t>Red cristalina</a:t>
            </a:r>
            <a:endParaRPr lang="es-MX" sz="2000" b="1" dirty="0">
              <a:solidFill>
                <a:schemeClr val="accent5">
                  <a:lumMod val="75000"/>
                </a:schemeClr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18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1372</Words>
  <Application>Microsoft Office PowerPoint</Application>
  <PresentationFormat>Panorámica</PresentationFormat>
  <Paragraphs>222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2" baseType="lpstr">
      <vt:lpstr>Gulim</vt:lpstr>
      <vt:lpstr>Aharoni</vt:lpstr>
      <vt:lpstr>Arial</vt:lpstr>
      <vt:lpstr>Calibri</vt:lpstr>
      <vt:lpstr>Calibri Light</vt:lpstr>
      <vt:lpstr>Century Gothic</vt:lpstr>
      <vt:lpstr>Lucida Console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37</cp:revision>
  <dcterms:created xsi:type="dcterms:W3CDTF">2019-09-29T23:36:22Z</dcterms:created>
  <dcterms:modified xsi:type="dcterms:W3CDTF">2019-10-01T03:29:06Z</dcterms:modified>
</cp:coreProperties>
</file>