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85" r:id="rId2"/>
    <p:sldId id="286" r:id="rId3"/>
    <p:sldId id="287" r:id="rId4"/>
    <p:sldId id="288" r:id="rId5"/>
    <p:sldId id="289" r:id="rId6"/>
    <p:sldId id="290" r:id="rId7"/>
    <p:sldId id="291" r:id="rId8"/>
    <p:sldId id="296" r:id="rId9"/>
    <p:sldId id="281" r:id="rId10"/>
    <p:sldId id="284" r:id="rId11"/>
    <p:sldId id="295" r:id="rId12"/>
    <p:sldId id="297" r:id="rId13"/>
    <p:sldId id="269" r:id="rId14"/>
    <p:sldId id="299" r:id="rId15"/>
    <p:sldId id="261" r:id="rId16"/>
    <p:sldId id="265" r:id="rId17"/>
    <p:sldId id="278" r:id="rId18"/>
    <p:sldId id="259" r:id="rId19"/>
    <p:sldId id="267" r:id="rId20"/>
    <p:sldId id="274" r:id="rId21"/>
    <p:sldId id="260" r:id="rId22"/>
    <p:sldId id="272" r:id="rId23"/>
    <p:sldId id="275" r:id="rId24"/>
    <p:sldId id="268" r:id="rId25"/>
    <p:sldId id="271" r:id="rId26"/>
    <p:sldId id="298" r:id="rId27"/>
    <p:sldId id="256" r:id="rId28"/>
    <p:sldId id="270" r:id="rId29"/>
    <p:sldId id="262" r:id="rId30"/>
    <p:sldId id="266" r:id="rId31"/>
    <p:sldId id="301" r:id="rId32"/>
    <p:sldId id="263" r:id="rId33"/>
    <p:sldId id="264" r:id="rId34"/>
    <p:sldId id="277" r:id="rId35"/>
    <p:sldId id="273" r:id="rId36"/>
    <p:sldId id="276" r:id="rId37"/>
    <p:sldId id="292" r:id="rId38"/>
    <p:sldId id="293" r:id="rId3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iagrams/_rels/data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image" Target="../media/image3.jpg"/></Relationships>
</file>

<file path=ppt/diagrams/_rels/data5.xml.rels><?xml version="1.0" encoding="UTF-8" standalone="yes"?>
<Relationships xmlns="http://schemas.openxmlformats.org/package/2006/relationships"><Relationship Id="rId1" Type="http://schemas.openxmlformats.org/officeDocument/2006/relationships/image" Target="../media/image5.jpg"/></Relationships>
</file>

<file path=ppt/diagrams/_rels/data7.xml.rels><?xml version="1.0" encoding="UTF-8" standalone="yes"?>
<Relationships xmlns="http://schemas.openxmlformats.org/package/2006/relationships"><Relationship Id="rId1" Type="http://schemas.openxmlformats.org/officeDocument/2006/relationships/hyperlink" Target="https://adnpolitico.com/congreso/2018/12/19/los-diputados-aprueban-la-ley-de-ingresos-2019-con-un-incremento-de-23-000-mdp" TargetMode="External"/></Relationships>
</file>

<file path=ppt/diagrams/_rels/drawing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image" Target="../media/image3.jpg"/></Relationships>
</file>

<file path=ppt/diagrams/_rels/drawing5.xml.rels><?xml version="1.0" encoding="UTF-8" standalone="yes"?>
<Relationships xmlns="http://schemas.openxmlformats.org/package/2006/relationships"><Relationship Id="rId1" Type="http://schemas.openxmlformats.org/officeDocument/2006/relationships/image" Target="../media/image5.jpg"/></Relationships>
</file>

<file path=ppt/diagrams/_rels/drawing7.xml.rels><?xml version="1.0" encoding="UTF-8" standalone="yes"?>
<Relationships xmlns="http://schemas.openxmlformats.org/package/2006/relationships"><Relationship Id="rId1" Type="http://schemas.openxmlformats.org/officeDocument/2006/relationships/hyperlink" Target="https://adnpolitico.com/congreso/2018/12/19/los-diputados-aprueban-la-ley-de-ingresos-2019-con-un-incremento-de-23-000-mdp" TargetMode="Externa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4008F1C-BA80-4A9B-B3CF-DFCFC9DF69D3}" type="doc">
      <dgm:prSet loTypeId="urn:microsoft.com/office/officeart/2008/layout/LinedList" loCatId="list" qsTypeId="urn:microsoft.com/office/officeart/2005/8/quickstyle/simple1" qsCatId="simple" csTypeId="urn:microsoft.com/office/officeart/2005/8/colors/accent0_1" csCatId="mainScheme" phldr="1"/>
      <dgm:spPr/>
      <dgm:t>
        <a:bodyPr/>
        <a:lstStyle/>
        <a:p>
          <a:endParaRPr lang="es-MX"/>
        </a:p>
      </dgm:t>
    </dgm:pt>
    <dgm:pt modelId="{433866F4-4CBA-4471-99BA-037118526465}">
      <dgm:prSet custT="1"/>
      <dgm:spPr/>
      <dgm:t>
        <a:bodyPr/>
        <a:lstStyle/>
        <a:p>
          <a:pPr algn="just" rtl="0"/>
          <a:r>
            <a:rPr lang="es-MX" sz="2000" b="1" dirty="0" smtClean="0">
              <a:effectLst>
                <a:outerShdw blurRad="38100" dist="38100" dir="2700000" algn="tl">
                  <a:srgbClr val="000000">
                    <a:alpha val="43137"/>
                  </a:srgbClr>
                </a:outerShdw>
              </a:effectLst>
            </a:rPr>
            <a:t>PROPÓSITO DE LA UNIDAD DE APRENDIZAJE. </a:t>
          </a:r>
        </a:p>
        <a:p>
          <a:pPr algn="just" rtl="0"/>
          <a:endParaRPr lang="es-MX" sz="2000" b="0" dirty="0" smtClean="0">
            <a:effectLst/>
          </a:endParaRPr>
        </a:p>
        <a:p>
          <a:pPr algn="just" rtl="0"/>
          <a:r>
            <a:rPr lang="es-ES" sz="2000" dirty="0" smtClean="0"/>
            <a:t>Valorar el desempeño hacendario de los gobiernos estatales y de los ayuntamientos, para aplicar criterios de política fiscal apropiados a esos órdenes gubernamentales.</a:t>
          </a:r>
          <a:r>
            <a:rPr lang="es-ES" sz="2000" dirty="0" smtClean="0"/>
            <a:t>.</a:t>
          </a:r>
          <a:endParaRPr lang="es-MX" sz="2000" dirty="0"/>
        </a:p>
      </dgm:t>
    </dgm:pt>
    <dgm:pt modelId="{555AC69A-0563-40D8-B7EA-05AA79F8963F}" type="parTrans" cxnId="{3A0461D7-FC44-4A10-92ED-0E739E32866D}">
      <dgm:prSet/>
      <dgm:spPr/>
      <dgm:t>
        <a:bodyPr/>
        <a:lstStyle/>
        <a:p>
          <a:pPr algn="just"/>
          <a:endParaRPr lang="es-MX" sz="2000"/>
        </a:p>
      </dgm:t>
    </dgm:pt>
    <dgm:pt modelId="{63B9BA33-EDA3-487F-9F75-628314DF4260}" type="sibTrans" cxnId="{3A0461D7-FC44-4A10-92ED-0E739E32866D}">
      <dgm:prSet/>
      <dgm:spPr/>
      <dgm:t>
        <a:bodyPr/>
        <a:lstStyle/>
        <a:p>
          <a:pPr algn="just"/>
          <a:endParaRPr lang="es-MX" sz="2000"/>
        </a:p>
      </dgm:t>
    </dgm:pt>
    <dgm:pt modelId="{7C2A7FF0-EE2E-4C56-ADD2-E0E774C68BC3}" type="pres">
      <dgm:prSet presAssocID="{04008F1C-BA80-4A9B-B3CF-DFCFC9DF69D3}" presName="vert0" presStyleCnt="0">
        <dgm:presLayoutVars>
          <dgm:dir/>
          <dgm:animOne val="branch"/>
          <dgm:animLvl val="lvl"/>
        </dgm:presLayoutVars>
      </dgm:prSet>
      <dgm:spPr/>
      <dgm:t>
        <a:bodyPr/>
        <a:lstStyle/>
        <a:p>
          <a:endParaRPr lang="es-MX"/>
        </a:p>
      </dgm:t>
    </dgm:pt>
    <dgm:pt modelId="{395F826D-9180-4C34-9E2A-5269C4DA3BE4}" type="pres">
      <dgm:prSet presAssocID="{433866F4-4CBA-4471-99BA-037118526465}" presName="thickLine" presStyleLbl="alignNode1" presStyleIdx="0" presStyleCnt="1"/>
      <dgm:spPr/>
    </dgm:pt>
    <dgm:pt modelId="{53496100-45AF-4ACC-82A7-C12CFD3C101D}" type="pres">
      <dgm:prSet presAssocID="{433866F4-4CBA-4471-99BA-037118526465}" presName="horz1" presStyleCnt="0"/>
      <dgm:spPr/>
    </dgm:pt>
    <dgm:pt modelId="{9B9FDCDD-D8E9-4541-9931-F907E60F3F05}" type="pres">
      <dgm:prSet presAssocID="{433866F4-4CBA-4471-99BA-037118526465}" presName="tx1" presStyleLbl="revTx" presStyleIdx="0" presStyleCnt="1"/>
      <dgm:spPr/>
      <dgm:t>
        <a:bodyPr/>
        <a:lstStyle/>
        <a:p>
          <a:endParaRPr lang="es-MX"/>
        </a:p>
      </dgm:t>
    </dgm:pt>
    <dgm:pt modelId="{D162368C-FB1F-417B-A9E2-B4915271E809}" type="pres">
      <dgm:prSet presAssocID="{433866F4-4CBA-4471-99BA-037118526465}" presName="vert1" presStyleCnt="0"/>
      <dgm:spPr/>
    </dgm:pt>
  </dgm:ptLst>
  <dgm:cxnLst>
    <dgm:cxn modelId="{3A0461D7-FC44-4A10-92ED-0E739E32866D}" srcId="{04008F1C-BA80-4A9B-B3CF-DFCFC9DF69D3}" destId="{433866F4-4CBA-4471-99BA-037118526465}" srcOrd="0" destOrd="0" parTransId="{555AC69A-0563-40D8-B7EA-05AA79F8963F}" sibTransId="{63B9BA33-EDA3-487F-9F75-628314DF4260}"/>
    <dgm:cxn modelId="{ADBB5B9D-B46F-4648-B07B-1BB6722BE4B9}" type="presOf" srcId="{433866F4-4CBA-4471-99BA-037118526465}" destId="{9B9FDCDD-D8E9-4541-9931-F907E60F3F05}" srcOrd="0" destOrd="0" presId="urn:microsoft.com/office/officeart/2008/layout/LinedList"/>
    <dgm:cxn modelId="{F7BE5E27-1EEA-49AC-B958-5819D78A30DE}" type="presOf" srcId="{04008F1C-BA80-4A9B-B3CF-DFCFC9DF69D3}" destId="{7C2A7FF0-EE2E-4C56-ADD2-E0E774C68BC3}" srcOrd="0" destOrd="0" presId="urn:microsoft.com/office/officeart/2008/layout/LinedList"/>
    <dgm:cxn modelId="{458CBCB0-72F6-4F51-9944-61385EEF5859}" type="presParOf" srcId="{7C2A7FF0-EE2E-4C56-ADD2-E0E774C68BC3}" destId="{395F826D-9180-4C34-9E2A-5269C4DA3BE4}" srcOrd="0" destOrd="0" presId="urn:microsoft.com/office/officeart/2008/layout/LinedList"/>
    <dgm:cxn modelId="{5F4084BC-F0A4-4AB3-9B72-68F1EB253C71}" type="presParOf" srcId="{7C2A7FF0-EE2E-4C56-ADD2-E0E774C68BC3}" destId="{53496100-45AF-4ACC-82A7-C12CFD3C101D}" srcOrd="1" destOrd="0" presId="urn:microsoft.com/office/officeart/2008/layout/LinedList"/>
    <dgm:cxn modelId="{8849144D-F485-432C-8FF2-E85F0E10C475}" type="presParOf" srcId="{53496100-45AF-4ACC-82A7-C12CFD3C101D}" destId="{9B9FDCDD-D8E9-4541-9931-F907E60F3F05}" srcOrd="0" destOrd="0" presId="urn:microsoft.com/office/officeart/2008/layout/LinedList"/>
    <dgm:cxn modelId="{448C8E91-A5F6-4981-898F-A3652169A65C}" type="presParOf" srcId="{53496100-45AF-4ACC-82A7-C12CFD3C101D}" destId="{D162368C-FB1F-417B-A9E2-B4915271E809}"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9EFAB56-9971-45E6-A227-079B01202110}"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F800E739-B26D-4BED-91CA-F09B61F2BD35}">
      <dgm:prSet phldrT="[Texto]" custT="1"/>
      <dgm:spPr/>
      <dgm:t>
        <a:bodyPr/>
        <a:lstStyle/>
        <a:p>
          <a:r>
            <a:rPr lang="es-MX" sz="1400" dirty="0" smtClean="0"/>
            <a:t>1. IMPUESTOS</a:t>
          </a:r>
        </a:p>
        <a:p>
          <a:r>
            <a:rPr lang="es-MX" sz="1400" dirty="0" smtClean="0"/>
            <a:t>3,311,373.4</a:t>
          </a:r>
          <a:endParaRPr lang="es-MX" sz="1400" dirty="0"/>
        </a:p>
      </dgm:t>
    </dgm:pt>
    <dgm:pt modelId="{93B006F0-20DB-4EF4-AF6B-6E53EE9939E7}" type="parTrans" cxnId="{406E9E87-F56B-4FC4-81BD-4F2879B4B12A}">
      <dgm:prSet/>
      <dgm:spPr/>
      <dgm:t>
        <a:bodyPr/>
        <a:lstStyle/>
        <a:p>
          <a:endParaRPr lang="es-MX" sz="2000"/>
        </a:p>
      </dgm:t>
    </dgm:pt>
    <dgm:pt modelId="{9D24BFF4-200A-4F51-B6B1-C0EFBE4FE2B4}" type="sibTrans" cxnId="{406E9E87-F56B-4FC4-81BD-4F2879B4B12A}">
      <dgm:prSet/>
      <dgm:spPr/>
      <dgm:t>
        <a:bodyPr/>
        <a:lstStyle/>
        <a:p>
          <a:endParaRPr lang="es-MX" sz="2000"/>
        </a:p>
      </dgm:t>
    </dgm:pt>
    <dgm:pt modelId="{FA6645E0-6615-4821-A68F-1E0732C31CC7}">
      <dgm:prSet phldrT="[Texto]" custT="1"/>
      <dgm:spPr/>
      <dgm:t>
        <a:bodyPr/>
        <a:lstStyle/>
        <a:p>
          <a:r>
            <a:rPr lang="es-MX" sz="1400" dirty="0" smtClean="0"/>
            <a:t>2. CUOTAS Y APORTACIONES DE SEGURIDAD SOCIAL</a:t>
          </a:r>
        </a:p>
        <a:p>
          <a:r>
            <a:rPr lang="es-MX" sz="1400" dirty="0" smtClean="0"/>
            <a:t>343,133.4</a:t>
          </a:r>
          <a:endParaRPr lang="es-MX" sz="1400" dirty="0"/>
        </a:p>
      </dgm:t>
    </dgm:pt>
    <dgm:pt modelId="{27E1C869-24D5-406E-9B03-E0604E3DED80}" type="parTrans" cxnId="{30D45242-126A-45E3-8DA7-D8B7F119394B}">
      <dgm:prSet/>
      <dgm:spPr/>
      <dgm:t>
        <a:bodyPr/>
        <a:lstStyle/>
        <a:p>
          <a:endParaRPr lang="es-MX" sz="2000"/>
        </a:p>
      </dgm:t>
    </dgm:pt>
    <dgm:pt modelId="{95EF75D1-0613-44B3-9C0F-13B266F25843}" type="sibTrans" cxnId="{30D45242-126A-45E3-8DA7-D8B7F119394B}">
      <dgm:prSet/>
      <dgm:spPr/>
      <dgm:t>
        <a:bodyPr/>
        <a:lstStyle/>
        <a:p>
          <a:endParaRPr lang="es-MX" sz="2000"/>
        </a:p>
      </dgm:t>
    </dgm:pt>
    <dgm:pt modelId="{2B52AA81-C40C-4B23-A608-DA238BF25BFF}">
      <dgm:prSet phldrT="[Texto]" custT="1"/>
      <dgm:spPr/>
      <dgm:t>
        <a:bodyPr/>
        <a:lstStyle/>
        <a:p>
          <a:r>
            <a:rPr lang="es-MX" sz="1400" dirty="0" smtClean="0"/>
            <a:t>3. CONTRIBUCIONES DE MEJORAS</a:t>
          </a:r>
        </a:p>
        <a:p>
          <a:r>
            <a:rPr lang="es-MX" sz="1400" dirty="0" smtClean="0"/>
            <a:t>38.3</a:t>
          </a:r>
          <a:endParaRPr lang="es-MX" sz="1400" dirty="0"/>
        </a:p>
      </dgm:t>
    </dgm:pt>
    <dgm:pt modelId="{E790F1B9-7A7F-4387-A1F1-27DB3093EC41}" type="parTrans" cxnId="{FEF9E680-4E00-46BD-B34F-FDA58141140E}">
      <dgm:prSet/>
      <dgm:spPr/>
      <dgm:t>
        <a:bodyPr/>
        <a:lstStyle/>
        <a:p>
          <a:endParaRPr lang="es-MX" sz="2000"/>
        </a:p>
      </dgm:t>
    </dgm:pt>
    <dgm:pt modelId="{3B60AEFB-3621-4749-AD25-39E4D6BF1DC4}" type="sibTrans" cxnId="{FEF9E680-4E00-46BD-B34F-FDA58141140E}">
      <dgm:prSet/>
      <dgm:spPr/>
      <dgm:t>
        <a:bodyPr/>
        <a:lstStyle/>
        <a:p>
          <a:endParaRPr lang="es-MX" sz="2000"/>
        </a:p>
      </dgm:t>
    </dgm:pt>
    <dgm:pt modelId="{0E6D9CC5-803B-4CB0-8456-912E514869DA}">
      <dgm:prSet phldrT="[Texto]" custT="1"/>
      <dgm:spPr/>
      <dgm:t>
        <a:bodyPr/>
        <a:lstStyle/>
        <a:p>
          <a:r>
            <a:rPr lang="es-MX" sz="1400" dirty="0" smtClean="0"/>
            <a:t>4. DERECHOS</a:t>
          </a:r>
        </a:p>
        <a:p>
          <a:r>
            <a:rPr lang="es-MX" sz="1400" dirty="0" smtClean="0"/>
            <a:t>46,273.6</a:t>
          </a:r>
          <a:endParaRPr lang="es-MX" sz="1400" dirty="0"/>
        </a:p>
      </dgm:t>
    </dgm:pt>
    <dgm:pt modelId="{128CF064-38D5-482A-A6F1-839533737F1B}" type="parTrans" cxnId="{1CB3BFC6-8883-4B3B-88B6-9FA44D25034E}">
      <dgm:prSet/>
      <dgm:spPr/>
      <dgm:t>
        <a:bodyPr/>
        <a:lstStyle/>
        <a:p>
          <a:endParaRPr lang="es-MX" sz="2000"/>
        </a:p>
      </dgm:t>
    </dgm:pt>
    <dgm:pt modelId="{A7474088-A870-4CA4-9E2D-7C0F737E64B7}" type="sibTrans" cxnId="{1CB3BFC6-8883-4B3B-88B6-9FA44D25034E}">
      <dgm:prSet/>
      <dgm:spPr/>
      <dgm:t>
        <a:bodyPr/>
        <a:lstStyle/>
        <a:p>
          <a:endParaRPr lang="es-MX" sz="2000"/>
        </a:p>
      </dgm:t>
    </dgm:pt>
    <dgm:pt modelId="{545D3454-B353-4635-96DA-73382727A6F6}">
      <dgm:prSet phldrT="[Texto]" custT="1"/>
      <dgm:spPr/>
      <dgm:t>
        <a:bodyPr/>
        <a:lstStyle/>
        <a:p>
          <a:r>
            <a:rPr lang="es-MX" sz="1400" dirty="0" smtClean="0"/>
            <a:t>5. PRODUCTOS</a:t>
          </a:r>
        </a:p>
        <a:p>
          <a:r>
            <a:rPr lang="es-MX" sz="1400" dirty="0" smtClean="0"/>
            <a:t>6,778.1</a:t>
          </a:r>
          <a:endParaRPr lang="es-MX" sz="1400" dirty="0"/>
        </a:p>
      </dgm:t>
    </dgm:pt>
    <dgm:pt modelId="{6D23E93F-65FD-4989-8FE1-2B5DC917AF3E}" type="parTrans" cxnId="{6334CE6F-D829-43EA-85CC-194DA8D71FE7}">
      <dgm:prSet/>
      <dgm:spPr/>
      <dgm:t>
        <a:bodyPr/>
        <a:lstStyle/>
        <a:p>
          <a:endParaRPr lang="es-MX" sz="2000"/>
        </a:p>
      </dgm:t>
    </dgm:pt>
    <dgm:pt modelId="{4C2F0C00-8AB8-4B4F-B3C1-5C08C5F6EE85}" type="sibTrans" cxnId="{6334CE6F-D829-43EA-85CC-194DA8D71FE7}">
      <dgm:prSet/>
      <dgm:spPr/>
      <dgm:t>
        <a:bodyPr/>
        <a:lstStyle/>
        <a:p>
          <a:endParaRPr lang="es-MX" sz="2000"/>
        </a:p>
      </dgm:t>
    </dgm:pt>
    <dgm:pt modelId="{885D3F60-72C8-49AA-B84C-3E87D0EFA6E3}">
      <dgm:prSet phldrT="[Texto]" custT="1"/>
      <dgm:spPr/>
      <dgm:t>
        <a:bodyPr/>
        <a:lstStyle/>
        <a:p>
          <a:r>
            <a:rPr lang="es-MX" sz="1400" dirty="0" smtClean="0"/>
            <a:t>6. APROVECHAMIENTOS</a:t>
          </a:r>
        </a:p>
        <a:p>
          <a:r>
            <a:rPr lang="es-MX" sz="1400" dirty="0" smtClean="0"/>
            <a:t>67,228.8</a:t>
          </a:r>
          <a:endParaRPr lang="es-MX" sz="1400" dirty="0"/>
        </a:p>
      </dgm:t>
    </dgm:pt>
    <dgm:pt modelId="{60BF1B22-F580-45C8-B575-D3C5FB0E097D}" type="parTrans" cxnId="{2D8A2C22-93CA-436B-93BB-611DE2B1DCD0}">
      <dgm:prSet/>
      <dgm:spPr/>
      <dgm:t>
        <a:bodyPr/>
        <a:lstStyle/>
        <a:p>
          <a:endParaRPr lang="es-MX" sz="2000"/>
        </a:p>
      </dgm:t>
    </dgm:pt>
    <dgm:pt modelId="{1C3D7EB3-6B9E-41A5-95E0-63DB51E56FE3}" type="sibTrans" cxnId="{2D8A2C22-93CA-436B-93BB-611DE2B1DCD0}">
      <dgm:prSet/>
      <dgm:spPr/>
      <dgm:t>
        <a:bodyPr/>
        <a:lstStyle/>
        <a:p>
          <a:endParaRPr lang="es-MX" sz="2000"/>
        </a:p>
      </dgm:t>
    </dgm:pt>
    <dgm:pt modelId="{BA65906F-AA61-4F9C-96D8-8C501FCDBE38}">
      <dgm:prSet phldrT="[Texto]" custT="1"/>
      <dgm:spPr/>
      <dgm:t>
        <a:bodyPr/>
        <a:lstStyle/>
        <a:p>
          <a:r>
            <a:rPr lang="es-MX" sz="1400" dirty="0" smtClean="0"/>
            <a:t>7. INGRESOS POR VENTAS DE BIENES, PRESTACIÓN DE SERVICIOS Y OTROS INGRESOS</a:t>
          </a:r>
        </a:p>
        <a:p>
          <a:r>
            <a:rPr lang="es-MX" sz="1400" dirty="0" smtClean="0"/>
            <a:t>1,002,697.5</a:t>
          </a:r>
          <a:endParaRPr lang="es-MX" sz="1400" dirty="0"/>
        </a:p>
      </dgm:t>
    </dgm:pt>
    <dgm:pt modelId="{8F9E8DF0-4981-4F56-91E1-88017DD18310}" type="parTrans" cxnId="{DF272084-1EFD-4716-A566-407391E6E380}">
      <dgm:prSet/>
      <dgm:spPr/>
      <dgm:t>
        <a:bodyPr/>
        <a:lstStyle/>
        <a:p>
          <a:endParaRPr lang="es-MX" sz="2000"/>
        </a:p>
      </dgm:t>
    </dgm:pt>
    <dgm:pt modelId="{DF87CCC4-BE6C-429B-A9C6-A91D0E2430A0}" type="sibTrans" cxnId="{DF272084-1EFD-4716-A566-407391E6E380}">
      <dgm:prSet/>
      <dgm:spPr/>
      <dgm:t>
        <a:bodyPr/>
        <a:lstStyle/>
        <a:p>
          <a:endParaRPr lang="es-MX" sz="2000"/>
        </a:p>
      </dgm:t>
    </dgm:pt>
    <dgm:pt modelId="{00645A4E-6EAE-40A6-8DFF-EFE2A46659A6}">
      <dgm:prSet phldrT="[Texto]" custT="1"/>
      <dgm:spPr/>
      <dgm:t>
        <a:bodyPr/>
        <a:lstStyle/>
        <a:p>
          <a:r>
            <a:rPr lang="es-MX" sz="1400" dirty="0" smtClean="0"/>
            <a:t>8. PARTICIPACIONES, APORTACIONES, CONVENIOS, INCENTIVOS DERIVADOS DE LA COLABORACIÓN FISCAL Y FONDOS DISTINTOS DE APORTACIONES</a:t>
          </a:r>
          <a:endParaRPr lang="es-MX" sz="1400" dirty="0"/>
        </a:p>
      </dgm:t>
    </dgm:pt>
    <dgm:pt modelId="{B002C474-C754-4E40-BD42-234C74E65833}" type="parTrans" cxnId="{F80F489A-F728-4451-855B-8DBF2FD5AF55}">
      <dgm:prSet/>
      <dgm:spPr/>
      <dgm:t>
        <a:bodyPr/>
        <a:lstStyle/>
        <a:p>
          <a:endParaRPr lang="es-MX" sz="2000"/>
        </a:p>
      </dgm:t>
    </dgm:pt>
    <dgm:pt modelId="{E789FDC0-08B4-4F83-922D-3A84DAD865AA}" type="sibTrans" cxnId="{F80F489A-F728-4451-855B-8DBF2FD5AF55}">
      <dgm:prSet/>
      <dgm:spPr/>
      <dgm:t>
        <a:bodyPr/>
        <a:lstStyle/>
        <a:p>
          <a:endParaRPr lang="es-MX" sz="2000"/>
        </a:p>
      </dgm:t>
    </dgm:pt>
    <dgm:pt modelId="{B3964CDF-FC4B-483E-AE3B-CB9091EBFC29}">
      <dgm:prSet phldrT="[Texto]" custT="1"/>
      <dgm:spPr/>
      <dgm:t>
        <a:bodyPr/>
        <a:lstStyle/>
        <a:p>
          <a:r>
            <a:rPr lang="es-MX" sz="1400" dirty="0" smtClean="0"/>
            <a:t>9. TRANSFERENCIAS, ASIGNACIONES, SUBSIDIOS Y SUBVENCIONES, Y PENSIONES Y JUBILACIONES 520,665.2</a:t>
          </a:r>
          <a:endParaRPr lang="es-MX" sz="1400" dirty="0"/>
        </a:p>
      </dgm:t>
    </dgm:pt>
    <dgm:pt modelId="{DCA42A5B-7994-4EB1-BB0E-76F377A3F89E}" type="parTrans" cxnId="{6D187B0C-481E-4275-95F7-80F873EA7FD1}">
      <dgm:prSet/>
      <dgm:spPr/>
      <dgm:t>
        <a:bodyPr/>
        <a:lstStyle/>
        <a:p>
          <a:endParaRPr lang="es-MX" sz="2000"/>
        </a:p>
      </dgm:t>
    </dgm:pt>
    <dgm:pt modelId="{C42B7B73-05BA-4FC7-B9D1-01E027B6C6F6}" type="sibTrans" cxnId="{6D187B0C-481E-4275-95F7-80F873EA7FD1}">
      <dgm:prSet/>
      <dgm:spPr/>
      <dgm:t>
        <a:bodyPr/>
        <a:lstStyle/>
        <a:p>
          <a:endParaRPr lang="es-MX" sz="2000"/>
        </a:p>
      </dgm:t>
    </dgm:pt>
    <dgm:pt modelId="{D35D64BC-976C-4284-83C8-BBB1EDC07C21}">
      <dgm:prSet phldrT="[Texto]" custT="1"/>
      <dgm:spPr/>
      <dgm:t>
        <a:bodyPr/>
        <a:lstStyle/>
        <a:p>
          <a:r>
            <a:rPr lang="es-MX" sz="1400" dirty="0" smtClean="0"/>
            <a:t>10. INGRESOS DERIVADOS DE FINANCIAMIENTOS       539,871.4</a:t>
          </a:r>
        </a:p>
        <a:p>
          <a:endParaRPr lang="es-MX" sz="1400" dirty="0"/>
        </a:p>
      </dgm:t>
    </dgm:pt>
    <dgm:pt modelId="{5D8200A0-8F47-4A95-9762-338D2749F44A}" type="parTrans" cxnId="{6EC4614E-B9EB-4E80-BE8C-1EEEF89169AC}">
      <dgm:prSet/>
      <dgm:spPr/>
      <dgm:t>
        <a:bodyPr/>
        <a:lstStyle/>
        <a:p>
          <a:endParaRPr lang="es-MX" sz="2000"/>
        </a:p>
      </dgm:t>
    </dgm:pt>
    <dgm:pt modelId="{C2850FEA-2D6A-4BFC-9448-ADD14D08CBD9}" type="sibTrans" cxnId="{6EC4614E-B9EB-4E80-BE8C-1EEEF89169AC}">
      <dgm:prSet/>
      <dgm:spPr/>
      <dgm:t>
        <a:bodyPr/>
        <a:lstStyle/>
        <a:p>
          <a:endParaRPr lang="es-MX" sz="2000"/>
        </a:p>
      </dgm:t>
    </dgm:pt>
    <dgm:pt modelId="{24B33BF3-C96A-4E66-82BB-6CFFC017DA45}" type="pres">
      <dgm:prSet presAssocID="{29EFAB56-9971-45E6-A227-079B01202110}" presName="diagram" presStyleCnt="0">
        <dgm:presLayoutVars>
          <dgm:dir/>
          <dgm:resizeHandles val="exact"/>
        </dgm:presLayoutVars>
      </dgm:prSet>
      <dgm:spPr/>
      <dgm:t>
        <a:bodyPr/>
        <a:lstStyle/>
        <a:p>
          <a:endParaRPr lang="es-MX"/>
        </a:p>
      </dgm:t>
    </dgm:pt>
    <dgm:pt modelId="{EEEEF054-BE66-4571-B6EA-1D40B5AFD5AA}" type="pres">
      <dgm:prSet presAssocID="{F800E739-B26D-4BED-91CA-F09B61F2BD35}" presName="node" presStyleLbl="node1" presStyleIdx="0" presStyleCnt="10">
        <dgm:presLayoutVars>
          <dgm:bulletEnabled val="1"/>
        </dgm:presLayoutVars>
      </dgm:prSet>
      <dgm:spPr/>
      <dgm:t>
        <a:bodyPr/>
        <a:lstStyle/>
        <a:p>
          <a:endParaRPr lang="es-MX"/>
        </a:p>
      </dgm:t>
    </dgm:pt>
    <dgm:pt modelId="{CC775BBF-A0D2-4FF4-8554-6FC69CC28405}" type="pres">
      <dgm:prSet presAssocID="{9D24BFF4-200A-4F51-B6B1-C0EFBE4FE2B4}" presName="sibTrans" presStyleCnt="0"/>
      <dgm:spPr/>
    </dgm:pt>
    <dgm:pt modelId="{A542C8C4-28E0-4275-9890-C956DFA1EDB5}" type="pres">
      <dgm:prSet presAssocID="{FA6645E0-6615-4821-A68F-1E0732C31CC7}" presName="node" presStyleLbl="node1" presStyleIdx="1" presStyleCnt="10">
        <dgm:presLayoutVars>
          <dgm:bulletEnabled val="1"/>
        </dgm:presLayoutVars>
      </dgm:prSet>
      <dgm:spPr/>
      <dgm:t>
        <a:bodyPr/>
        <a:lstStyle/>
        <a:p>
          <a:endParaRPr lang="es-MX"/>
        </a:p>
      </dgm:t>
    </dgm:pt>
    <dgm:pt modelId="{436A6507-B2D0-4193-B611-8E3780CC9246}" type="pres">
      <dgm:prSet presAssocID="{95EF75D1-0613-44B3-9C0F-13B266F25843}" presName="sibTrans" presStyleCnt="0"/>
      <dgm:spPr/>
    </dgm:pt>
    <dgm:pt modelId="{8B31F6FE-41A4-4AE5-97CF-4BCEA871D55D}" type="pres">
      <dgm:prSet presAssocID="{2B52AA81-C40C-4B23-A608-DA238BF25BFF}" presName="node" presStyleLbl="node1" presStyleIdx="2" presStyleCnt="10">
        <dgm:presLayoutVars>
          <dgm:bulletEnabled val="1"/>
        </dgm:presLayoutVars>
      </dgm:prSet>
      <dgm:spPr/>
      <dgm:t>
        <a:bodyPr/>
        <a:lstStyle/>
        <a:p>
          <a:endParaRPr lang="es-MX"/>
        </a:p>
      </dgm:t>
    </dgm:pt>
    <dgm:pt modelId="{08EF9C42-5D79-4138-8434-79D8E831E48B}" type="pres">
      <dgm:prSet presAssocID="{3B60AEFB-3621-4749-AD25-39E4D6BF1DC4}" presName="sibTrans" presStyleCnt="0"/>
      <dgm:spPr/>
    </dgm:pt>
    <dgm:pt modelId="{4FFEB4C8-A812-4D9C-878C-A2FE1FF4ABE3}" type="pres">
      <dgm:prSet presAssocID="{0E6D9CC5-803B-4CB0-8456-912E514869DA}" presName="node" presStyleLbl="node1" presStyleIdx="3" presStyleCnt="10">
        <dgm:presLayoutVars>
          <dgm:bulletEnabled val="1"/>
        </dgm:presLayoutVars>
      </dgm:prSet>
      <dgm:spPr/>
      <dgm:t>
        <a:bodyPr/>
        <a:lstStyle/>
        <a:p>
          <a:endParaRPr lang="es-MX"/>
        </a:p>
      </dgm:t>
    </dgm:pt>
    <dgm:pt modelId="{4F5C1845-F4F2-4184-A962-9B670F4E1581}" type="pres">
      <dgm:prSet presAssocID="{A7474088-A870-4CA4-9E2D-7C0F737E64B7}" presName="sibTrans" presStyleCnt="0"/>
      <dgm:spPr/>
    </dgm:pt>
    <dgm:pt modelId="{6AAB5832-FABC-45B8-8247-EECCE65187D9}" type="pres">
      <dgm:prSet presAssocID="{545D3454-B353-4635-96DA-73382727A6F6}" presName="node" presStyleLbl="node1" presStyleIdx="4" presStyleCnt="10">
        <dgm:presLayoutVars>
          <dgm:bulletEnabled val="1"/>
        </dgm:presLayoutVars>
      </dgm:prSet>
      <dgm:spPr/>
      <dgm:t>
        <a:bodyPr/>
        <a:lstStyle/>
        <a:p>
          <a:endParaRPr lang="es-MX"/>
        </a:p>
      </dgm:t>
    </dgm:pt>
    <dgm:pt modelId="{5F64EF0E-1410-4FD4-BFF7-CDDE5C3B9924}" type="pres">
      <dgm:prSet presAssocID="{4C2F0C00-8AB8-4B4F-B3C1-5C08C5F6EE85}" presName="sibTrans" presStyleCnt="0"/>
      <dgm:spPr/>
    </dgm:pt>
    <dgm:pt modelId="{4F1FC954-344E-4EDB-8F64-F026CF35DCFF}" type="pres">
      <dgm:prSet presAssocID="{885D3F60-72C8-49AA-B84C-3E87D0EFA6E3}" presName="node" presStyleLbl="node1" presStyleIdx="5" presStyleCnt="10">
        <dgm:presLayoutVars>
          <dgm:bulletEnabled val="1"/>
        </dgm:presLayoutVars>
      </dgm:prSet>
      <dgm:spPr/>
      <dgm:t>
        <a:bodyPr/>
        <a:lstStyle/>
        <a:p>
          <a:endParaRPr lang="es-MX"/>
        </a:p>
      </dgm:t>
    </dgm:pt>
    <dgm:pt modelId="{67BF0999-93F8-46D2-80A4-38EA31092BBC}" type="pres">
      <dgm:prSet presAssocID="{1C3D7EB3-6B9E-41A5-95E0-63DB51E56FE3}" presName="sibTrans" presStyleCnt="0"/>
      <dgm:spPr/>
    </dgm:pt>
    <dgm:pt modelId="{4BAA5833-28D3-42E2-A46E-BCF6F03CCECC}" type="pres">
      <dgm:prSet presAssocID="{BA65906F-AA61-4F9C-96D8-8C501FCDBE38}" presName="node" presStyleLbl="node1" presStyleIdx="6" presStyleCnt="10">
        <dgm:presLayoutVars>
          <dgm:bulletEnabled val="1"/>
        </dgm:presLayoutVars>
      </dgm:prSet>
      <dgm:spPr/>
      <dgm:t>
        <a:bodyPr/>
        <a:lstStyle/>
        <a:p>
          <a:endParaRPr lang="es-MX"/>
        </a:p>
      </dgm:t>
    </dgm:pt>
    <dgm:pt modelId="{84E8A802-4B16-42E9-9109-872578BB73E9}" type="pres">
      <dgm:prSet presAssocID="{DF87CCC4-BE6C-429B-A9C6-A91D0E2430A0}" presName="sibTrans" presStyleCnt="0"/>
      <dgm:spPr/>
    </dgm:pt>
    <dgm:pt modelId="{552E21C5-6F3E-44FF-8068-6B2D1B27B784}" type="pres">
      <dgm:prSet presAssocID="{00645A4E-6EAE-40A6-8DFF-EFE2A46659A6}" presName="node" presStyleLbl="node1" presStyleIdx="7" presStyleCnt="10" custScaleX="125660">
        <dgm:presLayoutVars>
          <dgm:bulletEnabled val="1"/>
        </dgm:presLayoutVars>
      </dgm:prSet>
      <dgm:spPr/>
      <dgm:t>
        <a:bodyPr/>
        <a:lstStyle/>
        <a:p>
          <a:endParaRPr lang="es-MX"/>
        </a:p>
      </dgm:t>
    </dgm:pt>
    <dgm:pt modelId="{D15DCDF7-9524-4F23-8955-4CBE4CC74D3A}" type="pres">
      <dgm:prSet presAssocID="{E789FDC0-08B4-4F83-922D-3A84DAD865AA}" presName="sibTrans" presStyleCnt="0"/>
      <dgm:spPr/>
    </dgm:pt>
    <dgm:pt modelId="{2D224E2D-AEBD-4CDA-84DB-07765132C87C}" type="pres">
      <dgm:prSet presAssocID="{B3964CDF-FC4B-483E-AE3B-CB9091EBFC29}" presName="node" presStyleLbl="node1" presStyleIdx="8" presStyleCnt="10">
        <dgm:presLayoutVars>
          <dgm:bulletEnabled val="1"/>
        </dgm:presLayoutVars>
      </dgm:prSet>
      <dgm:spPr/>
      <dgm:t>
        <a:bodyPr/>
        <a:lstStyle/>
        <a:p>
          <a:endParaRPr lang="es-MX"/>
        </a:p>
      </dgm:t>
    </dgm:pt>
    <dgm:pt modelId="{0F121194-7A99-4585-8EF9-FED4F717EBC7}" type="pres">
      <dgm:prSet presAssocID="{C42B7B73-05BA-4FC7-B9D1-01E027B6C6F6}" presName="sibTrans" presStyleCnt="0"/>
      <dgm:spPr/>
    </dgm:pt>
    <dgm:pt modelId="{74115049-736A-464C-A591-2D55AB98A982}" type="pres">
      <dgm:prSet presAssocID="{D35D64BC-976C-4284-83C8-BBB1EDC07C21}" presName="node" presStyleLbl="node1" presStyleIdx="9" presStyleCnt="10">
        <dgm:presLayoutVars>
          <dgm:bulletEnabled val="1"/>
        </dgm:presLayoutVars>
      </dgm:prSet>
      <dgm:spPr/>
      <dgm:t>
        <a:bodyPr/>
        <a:lstStyle/>
        <a:p>
          <a:endParaRPr lang="es-MX"/>
        </a:p>
      </dgm:t>
    </dgm:pt>
  </dgm:ptLst>
  <dgm:cxnLst>
    <dgm:cxn modelId="{95B3D1EA-ED8F-461C-95EE-244E47483E0C}" type="presOf" srcId="{29EFAB56-9971-45E6-A227-079B01202110}" destId="{24B33BF3-C96A-4E66-82BB-6CFFC017DA45}" srcOrd="0" destOrd="0" presId="urn:microsoft.com/office/officeart/2005/8/layout/default"/>
    <dgm:cxn modelId="{5EA1964C-0347-4BEB-B92B-3AF2000306A0}" type="presOf" srcId="{B3964CDF-FC4B-483E-AE3B-CB9091EBFC29}" destId="{2D224E2D-AEBD-4CDA-84DB-07765132C87C}" srcOrd="0" destOrd="0" presId="urn:microsoft.com/office/officeart/2005/8/layout/default"/>
    <dgm:cxn modelId="{30D45242-126A-45E3-8DA7-D8B7F119394B}" srcId="{29EFAB56-9971-45E6-A227-079B01202110}" destId="{FA6645E0-6615-4821-A68F-1E0732C31CC7}" srcOrd="1" destOrd="0" parTransId="{27E1C869-24D5-406E-9B03-E0604E3DED80}" sibTransId="{95EF75D1-0613-44B3-9C0F-13B266F25843}"/>
    <dgm:cxn modelId="{2D8A2C22-93CA-436B-93BB-611DE2B1DCD0}" srcId="{29EFAB56-9971-45E6-A227-079B01202110}" destId="{885D3F60-72C8-49AA-B84C-3E87D0EFA6E3}" srcOrd="5" destOrd="0" parTransId="{60BF1B22-F580-45C8-B575-D3C5FB0E097D}" sibTransId="{1C3D7EB3-6B9E-41A5-95E0-63DB51E56FE3}"/>
    <dgm:cxn modelId="{FEF9E680-4E00-46BD-B34F-FDA58141140E}" srcId="{29EFAB56-9971-45E6-A227-079B01202110}" destId="{2B52AA81-C40C-4B23-A608-DA238BF25BFF}" srcOrd="2" destOrd="0" parTransId="{E790F1B9-7A7F-4387-A1F1-27DB3093EC41}" sibTransId="{3B60AEFB-3621-4749-AD25-39E4D6BF1DC4}"/>
    <dgm:cxn modelId="{0D59A95C-5E9A-434A-8EA1-9334335377FC}" type="presOf" srcId="{D35D64BC-976C-4284-83C8-BBB1EDC07C21}" destId="{74115049-736A-464C-A591-2D55AB98A982}" srcOrd="0" destOrd="0" presId="urn:microsoft.com/office/officeart/2005/8/layout/default"/>
    <dgm:cxn modelId="{C3024A9D-5638-4704-B21C-051350B86C17}" type="presOf" srcId="{00645A4E-6EAE-40A6-8DFF-EFE2A46659A6}" destId="{552E21C5-6F3E-44FF-8068-6B2D1B27B784}" srcOrd="0" destOrd="0" presId="urn:microsoft.com/office/officeart/2005/8/layout/default"/>
    <dgm:cxn modelId="{7301772A-632A-461D-BCB3-285C9521C03B}" type="presOf" srcId="{2B52AA81-C40C-4B23-A608-DA238BF25BFF}" destId="{8B31F6FE-41A4-4AE5-97CF-4BCEA871D55D}" srcOrd="0" destOrd="0" presId="urn:microsoft.com/office/officeart/2005/8/layout/default"/>
    <dgm:cxn modelId="{DF272084-1EFD-4716-A566-407391E6E380}" srcId="{29EFAB56-9971-45E6-A227-079B01202110}" destId="{BA65906F-AA61-4F9C-96D8-8C501FCDBE38}" srcOrd="6" destOrd="0" parTransId="{8F9E8DF0-4981-4F56-91E1-88017DD18310}" sibTransId="{DF87CCC4-BE6C-429B-A9C6-A91D0E2430A0}"/>
    <dgm:cxn modelId="{B5B0D67E-D5A6-479F-82CC-F9E5ABBC3C09}" type="presOf" srcId="{BA65906F-AA61-4F9C-96D8-8C501FCDBE38}" destId="{4BAA5833-28D3-42E2-A46E-BCF6F03CCECC}" srcOrd="0" destOrd="0" presId="urn:microsoft.com/office/officeart/2005/8/layout/default"/>
    <dgm:cxn modelId="{C96A0FC2-B251-42CC-A407-03A2181C5268}" type="presOf" srcId="{885D3F60-72C8-49AA-B84C-3E87D0EFA6E3}" destId="{4F1FC954-344E-4EDB-8F64-F026CF35DCFF}" srcOrd="0" destOrd="0" presId="urn:microsoft.com/office/officeart/2005/8/layout/default"/>
    <dgm:cxn modelId="{01F111FC-B22A-4016-9D3B-55C502A9457A}" type="presOf" srcId="{FA6645E0-6615-4821-A68F-1E0732C31CC7}" destId="{A542C8C4-28E0-4275-9890-C956DFA1EDB5}" srcOrd="0" destOrd="0" presId="urn:microsoft.com/office/officeart/2005/8/layout/default"/>
    <dgm:cxn modelId="{F80F489A-F728-4451-855B-8DBF2FD5AF55}" srcId="{29EFAB56-9971-45E6-A227-079B01202110}" destId="{00645A4E-6EAE-40A6-8DFF-EFE2A46659A6}" srcOrd="7" destOrd="0" parTransId="{B002C474-C754-4E40-BD42-234C74E65833}" sibTransId="{E789FDC0-08B4-4F83-922D-3A84DAD865AA}"/>
    <dgm:cxn modelId="{406E9E87-F56B-4FC4-81BD-4F2879B4B12A}" srcId="{29EFAB56-9971-45E6-A227-079B01202110}" destId="{F800E739-B26D-4BED-91CA-F09B61F2BD35}" srcOrd="0" destOrd="0" parTransId="{93B006F0-20DB-4EF4-AF6B-6E53EE9939E7}" sibTransId="{9D24BFF4-200A-4F51-B6B1-C0EFBE4FE2B4}"/>
    <dgm:cxn modelId="{6EC4614E-B9EB-4E80-BE8C-1EEEF89169AC}" srcId="{29EFAB56-9971-45E6-A227-079B01202110}" destId="{D35D64BC-976C-4284-83C8-BBB1EDC07C21}" srcOrd="9" destOrd="0" parTransId="{5D8200A0-8F47-4A95-9762-338D2749F44A}" sibTransId="{C2850FEA-2D6A-4BFC-9448-ADD14D08CBD9}"/>
    <dgm:cxn modelId="{BBC75460-DF01-4B25-A853-5C1CEF0709A8}" type="presOf" srcId="{0E6D9CC5-803B-4CB0-8456-912E514869DA}" destId="{4FFEB4C8-A812-4D9C-878C-A2FE1FF4ABE3}" srcOrd="0" destOrd="0" presId="urn:microsoft.com/office/officeart/2005/8/layout/default"/>
    <dgm:cxn modelId="{8BDCE931-DF6D-4A66-B025-C669A163AEA8}" type="presOf" srcId="{545D3454-B353-4635-96DA-73382727A6F6}" destId="{6AAB5832-FABC-45B8-8247-EECCE65187D9}" srcOrd="0" destOrd="0" presId="urn:microsoft.com/office/officeart/2005/8/layout/default"/>
    <dgm:cxn modelId="{1CB3BFC6-8883-4B3B-88B6-9FA44D25034E}" srcId="{29EFAB56-9971-45E6-A227-079B01202110}" destId="{0E6D9CC5-803B-4CB0-8456-912E514869DA}" srcOrd="3" destOrd="0" parTransId="{128CF064-38D5-482A-A6F1-839533737F1B}" sibTransId="{A7474088-A870-4CA4-9E2D-7C0F737E64B7}"/>
    <dgm:cxn modelId="{6D187B0C-481E-4275-95F7-80F873EA7FD1}" srcId="{29EFAB56-9971-45E6-A227-079B01202110}" destId="{B3964CDF-FC4B-483E-AE3B-CB9091EBFC29}" srcOrd="8" destOrd="0" parTransId="{DCA42A5B-7994-4EB1-BB0E-76F377A3F89E}" sibTransId="{C42B7B73-05BA-4FC7-B9D1-01E027B6C6F6}"/>
    <dgm:cxn modelId="{326D92F9-0BC5-4D84-BCFA-4E30FCCD4325}" type="presOf" srcId="{F800E739-B26D-4BED-91CA-F09B61F2BD35}" destId="{EEEEF054-BE66-4571-B6EA-1D40B5AFD5AA}" srcOrd="0" destOrd="0" presId="urn:microsoft.com/office/officeart/2005/8/layout/default"/>
    <dgm:cxn modelId="{6334CE6F-D829-43EA-85CC-194DA8D71FE7}" srcId="{29EFAB56-9971-45E6-A227-079B01202110}" destId="{545D3454-B353-4635-96DA-73382727A6F6}" srcOrd="4" destOrd="0" parTransId="{6D23E93F-65FD-4989-8FE1-2B5DC917AF3E}" sibTransId="{4C2F0C00-8AB8-4B4F-B3C1-5C08C5F6EE85}"/>
    <dgm:cxn modelId="{5CFEFB48-FC4C-47E5-8EDC-1915103AA9FC}" type="presParOf" srcId="{24B33BF3-C96A-4E66-82BB-6CFFC017DA45}" destId="{EEEEF054-BE66-4571-B6EA-1D40B5AFD5AA}" srcOrd="0" destOrd="0" presId="urn:microsoft.com/office/officeart/2005/8/layout/default"/>
    <dgm:cxn modelId="{9781DA9B-EC20-4EC2-9DB6-ECB495FCAF92}" type="presParOf" srcId="{24B33BF3-C96A-4E66-82BB-6CFFC017DA45}" destId="{CC775BBF-A0D2-4FF4-8554-6FC69CC28405}" srcOrd="1" destOrd="0" presId="urn:microsoft.com/office/officeart/2005/8/layout/default"/>
    <dgm:cxn modelId="{B318862F-0B67-4158-8144-C5D2AE9C96D9}" type="presParOf" srcId="{24B33BF3-C96A-4E66-82BB-6CFFC017DA45}" destId="{A542C8C4-28E0-4275-9890-C956DFA1EDB5}" srcOrd="2" destOrd="0" presId="urn:microsoft.com/office/officeart/2005/8/layout/default"/>
    <dgm:cxn modelId="{1A0ECB6C-2B81-4B43-905C-4ACB994F5524}" type="presParOf" srcId="{24B33BF3-C96A-4E66-82BB-6CFFC017DA45}" destId="{436A6507-B2D0-4193-B611-8E3780CC9246}" srcOrd="3" destOrd="0" presId="urn:microsoft.com/office/officeart/2005/8/layout/default"/>
    <dgm:cxn modelId="{CBB17CB2-BBC8-4754-AC72-B96B25AE0216}" type="presParOf" srcId="{24B33BF3-C96A-4E66-82BB-6CFFC017DA45}" destId="{8B31F6FE-41A4-4AE5-97CF-4BCEA871D55D}" srcOrd="4" destOrd="0" presId="urn:microsoft.com/office/officeart/2005/8/layout/default"/>
    <dgm:cxn modelId="{073728AD-558B-432E-9F3C-99FBCB7AD9F8}" type="presParOf" srcId="{24B33BF3-C96A-4E66-82BB-6CFFC017DA45}" destId="{08EF9C42-5D79-4138-8434-79D8E831E48B}" srcOrd="5" destOrd="0" presId="urn:microsoft.com/office/officeart/2005/8/layout/default"/>
    <dgm:cxn modelId="{DF5BA541-EB68-495F-9C8C-CF90333E049A}" type="presParOf" srcId="{24B33BF3-C96A-4E66-82BB-6CFFC017DA45}" destId="{4FFEB4C8-A812-4D9C-878C-A2FE1FF4ABE3}" srcOrd="6" destOrd="0" presId="urn:microsoft.com/office/officeart/2005/8/layout/default"/>
    <dgm:cxn modelId="{D96B1B13-8F45-4967-818A-C9FBF1426F8C}" type="presParOf" srcId="{24B33BF3-C96A-4E66-82BB-6CFFC017DA45}" destId="{4F5C1845-F4F2-4184-A962-9B670F4E1581}" srcOrd="7" destOrd="0" presId="urn:microsoft.com/office/officeart/2005/8/layout/default"/>
    <dgm:cxn modelId="{33B2C618-94B4-4F4D-B108-08CEB29B9DB7}" type="presParOf" srcId="{24B33BF3-C96A-4E66-82BB-6CFFC017DA45}" destId="{6AAB5832-FABC-45B8-8247-EECCE65187D9}" srcOrd="8" destOrd="0" presId="urn:microsoft.com/office/officeart/2005/8/layout/default"/>
    <dgm:cxn modelId="{C9B259A9-F3D0-45B8-96BB-5B9AB3E7886C}" type="presParOf" srcId="{24B33BF3-C96A-4E66-82BB-6CFFC017DA45}" destId="{5F64EF0E-1410-4FD4-BFF7-CDDE5C3B9924}" srcOrd="9" destOrd="0" presId="urn:microsoft.com/office/officeart/2005/8/layout/default"/>
    <dgm:cxn modelId="{528AC39A-F822-4820-9088-7739AF162E7E}" type="presParOf" srcId="{24B33BF3-C96A-4E66-82BB-6CFFC017DA45}" destId="{4F1FC954-344E-4EDB-8F64-F026CF35DCFF}" srcOrd="10" destOrd="0" presId="urn:microsoft.com/office/officeart/2005/8/layout/default"/>
    <dgm:cxn modelId="{8BDD94F8-AD33-4789-BE21-CF9BA085EEA7}" type="presParOf" srcId="{24B33BF3-C96A-4E66-82BB-6CFFC017DA45}" destId="{67BF0999-93F8-46D2-80A4-38EA31092BBC}" srcOrd="11" destOrd="0" presId="urn:microsoft.com/office/officeart/2005/8/layout/default"/>
    <dgm:cxn modelId="{2EA70031-50DA-4FCB-93B6-F3EC6B221EFE}" type="presParOf" srcId="{24B33BF3-C96A-4E66-82BB-6CFFC017DA45}" destId="{4BAA5833-28D3-42E2-A46E-BCF6F03CCECC}" srcOrd="12" destOrd="0" presId="urn:microsoft.com/office/officeart/2005/8/layout/default"/>
    <dgm:cxn modelId="{052F6D5E-3E0C-4F13-BB24-71D0D9DE4022}" type="presParOf" srcId="{24B33BF3-C96A-4E66-82BB-6CFFC017DA45}" destId="{84E8A802-4B16-42E9-9109-872578BB73E9}" srcOrd="13" destOrd="0" presId="urn:microsoft.com/office/officeart/2005/8/layout/default"/>
    <dgm:cxn modelId="{C230E24E-F6AF-439E-9A4C-2FC6BEC3FF6C}" type="presParOf" srcId="{24B33BF3-C96A-4E66-82BB-6CFFC017DA45}" destId="{552E21C5-6F3E-44FF-8068-6B2D1B27B784}" srcOrd="14" destOrd="0" presId="urn:microsoft.com/office/officeart/2005/8/layout/default"/>
    <dgm:cxn modelId="{B660EEDA-AAD9-414E-8490-9C0A36485E83}" type="presParOf" srcId="{24B33BF3-C96A-4E66-82BB-6CFFC017DA45}" destId="{D15DCDF7-9524-4F23-8955-4CBE4CC74D3A}" srcOrd="15" destOrd="0" presId="urn:microsoft.com/office/officeart/2005/8/layout/default"/>
    <dgm:cxn modelId="{7D7C0872-5B64-426D-B544-5CC0FA4C0306}" type="presParOf" srcId="{24B33BF3-C96A-4E66-82BB-6CFFC017DA45}" destId="{2D224E2D-AEBD-4CDA-84DB-07765132C87C}" srcOrd="16" destOrd="0" presId="urn:microsoft.com/office/officeart/2005/8/layout/default"/>
    <dgm:cxn modelId="{734DBF88-F4EC-4C87-AA73-17911F2C1FE1}" type="presParOf" srcId="{24B33BF3-C96A-4E66-82BB-6CFFC017DA45}" destId="{0F121194-7A99-4585-8EF9-FED4F717EBC7}" srcOrd="17" destOrd="0" presId="urn:microsoft.com/office/officeart/2005/8/layout/default"/>
    <dgm:cxn modelId="{0C6E5F0D-CD28-4954-AD37-CF7BB8582E25}" type="presParOf" srcId="{24B33BF3-C96A-4E66-82BB-6CFFC017DA45}" destId="{74115049-736A-464C-A591-2D55AB98A982}" srcOrd="1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7DA4432-5116-40CE-A90F-C1331FB9C915}" type="doc">
      <dgm:prSet loTypeId="urn:microsoft.com/office/officeart/2005/8/layout/default" loCatId="list" qsTypeId="urn:microsoft.com/office/officeart/2005/8/quickstyle/simple3" qsCatId="simple" csTypeId="urn:microsoft.com/office/officeart/2005/8/colors/accent1_2" csCatId="accent1" phldr="1"/>
      <dgm:spPr/>
      <dgm:t>
        <a:bodyPr/>
        <a:lstStyle/>
        <a:p>
          <a:endParaRPr lang="es-MX"/>
        </a:p>
      </dgm:t>
    </dgm:pt>
    <dgm:pt modelId="{CE016F83-3E2B-41E7-A4DA-EBDD30B86FB2}">
      <dgm:prSet phldrT="[Texto]" custT="1"/>
      <dgm:spPr/>
      <dgm:t>
        <a:bodyPr/>
        <a:lstStyle/>
        <a:p>
          <a:r>
            <a:rPr lang="es-MX" sz="1400" b="1" dirty="0" smtClean="0"/>
            <a:t>ISR</a:t>
          </a:r>
          <a:endParaRPr lang="es-MX" sz="1400" b="1" dirty="0"/>
        </a:p>
      </dgm:t>
    </dgm:pt>
    <dgm:pt modelId="{E19D9163-796E-4982-9B10-84213E406440}" type="parTrans" cxnId="{877A62C6-7BFD-44A4-B28D-189DB392F490}">
      <dgm:prSet/>
      <dgm:spPr/>
      <dgm:t>
        <a:bodyPr/>
        <a:lstStyle/>
        <a:p>
          <a:endParaRPr lang="es-MX" sz="2000"/>
        </a:p>
      </dgm:t>
    </dgm:pt>
    <dgm:pt modelId="{BE5618F8-2899-42D4-AE98-C841CC91E6CC}" type="sibTrans" cxnId="{877A62C6-7BFD-44A4-B28D-189DB392F490}">
      <dgm:prSet/>
      <dgm:spPr/>
      <dgm:t>
        <a:bodyPr/>
        <a:lstStyle/>
        <a:p>
          <a:endParaRPr lang="es-MX" sz="2000"/>
        </a:p>
      </dgm:t>
    </dgm:pt>
    <dgm:pt modelId="{0FF2E45D-45B5-4FCD-B2B4-63DE419918F2}">
      <dgm:prSet phldrT="[Texto]" custT="1"/>
      <dgm:spPr/>
      <dgm:t>
        <a:bodyPr/>
        <a:lstStyle/>
        <a:p>
          <a:r>
            <a:rPr lang="es-MX" sz="1400" b="1" dirty="0" smtClean="0"/>
            <a:t>IVA</a:t>
          </a:r>
          <a:endParaRPr lang="es-MX" sz="1400" b="1" dirty="0"/>
        </a:p>
      </dgm:t>
    </dgm:pt>
    <dgm:pt modelId="{FC34A2C1-4D67-43B3-84A8-8CE12477EA92}" type="parTrans" cxnId="{6E6BACA0-B09C-4BDB-981B-D8D41648306E}">
      <dgm:prSet/>
      <dgm:spPr/>
      <dgm:t>
        <a:bodyPr/>
        <a:lstStyle/>
        <a:p>
          <a:endParaRPr lang="es-MX" sz="2000"/>
        </a:p>
      </dgm:t>
    </dgm:pt>
    <dgm:pt modelId="{D50704E1-2D4F-4F3A-AF2B-FC1CA0A7B21F}" type="sibTrans" cxnId="{6E6BACA0-B09C-4BDB-981B-D8D41648306E}">
      <dgm:prSet/>
      <dgm:spPr/>
      <dgm:t>
        <a:bodyPr/>
        <a:lstStyle/>
        <a:p>
          <a:endParaRPr lang="es-MX" sz="2000"/>
        </a:p>
      </dgm:t>
    </dgm:pt>
    <dgm:pt modelId="{8E03DD95-9932-4B32-B420-E61E320EF955}">
      <dgm:prSet phldrT="[Texto]" custT="1"/>
      <dgm:spPr/>
      <dgm:t>
        <a:bodyPr/>
        <a:lstStyle/>
        <a:p>
          <a:r>
            <a:rPr lang="es-MX" sz="1600" b="1" dirty="0" smtClean="0"/>
            <a:t>IEPS</a:t>
          </a:r>
        </a:p>
        <a:p>
          <a:r>
            <a:rPr lang="es-MX" sz="1200" dirty="0" smtClean="0"/>
            <a:t>-Combustibles automotrices</a:t>
          </a:r>
        </a:p>
        <a:p>
          <a:r>
            <a:rPr lang="es-MX" sz="1200" dirty="0" smtClean="0"/>
            <a:t>-Bebidas con contenido alcohólico y cerveza</a:t>
          </a:r>
        </a:p>
        <a:p>
          <a:r>
            <a:rPr lang="es-MX" sz="1200" dirty="0" smtClean="0"/>
            <a:t>-tabacos labrados</a:t>
          </a:r>
        </a:p>
        <a:p>
          <a:r>
            <a:rPr lang="es-MX" sz="1200" dirty="0" smtClean="0"/>
            <a:t>-juegos con apuestas y sorteos</a:t>
          </a:r>
        </a:p>
        <a:p>
          <a:r>
            <a:rPr lang="es-MX" sz="1200" dirty="0" smtClean="0"/>
            <a:t>-redes publicas de telecomunicaciones</a:t>
          </a:r>
        </a:p>
        <a:p>
          <a:r>
            <a:rPr lang="es-MX" sz="1200" dirty="0" smtClean="0"/>
            <a:t>-Bebidas energizantes</a:t>
          </a:r>
        </a:p>
        <a:p>
          <a:r>
            <a:rPr lang="es-MX" sz="1200" dirty="0" smtClean="0"/>
            <a:t>-Bebidas </a:t>
          </a:r>
          <a:r>
            <a:rPr lang="es-MX" sz="1200" dirty="0" err="1" smtClean="0"/>
            <a:t>saborizadas</a:t>
          </a:r>
          <a:endParaRPr lang="es-MX" sz="1200" dirty="0" smtClean="0"/>
        </a:p>
        <a:p>
          <a:r>
            <a:rPr lang="es-MX" sz="1200" dirty="0" smtClean="0"/>
            <a:t>- Alimentos no básicos con alta densidad clórica</a:t>
          </a:r>
        </a:p>
        <a:p>
          <a:r>
            <a:rPr lang="es-MX" sz="1200" dirty="0" smtClean="0"/>
            <a:t>-Plaguicidas</a:t>
          </a:r>
        </a:p>
        <a:p>
          <a:r>
            <a:rPr lang="es-MX" sz="1200" dirty="0" smtClean="0"/>
            <a:t>Combustibles fósiles</a:t>
          </a:r>
        </a:p>
        <a:p>
          <a:r>
            <a:rPr lang="es-MX" sz="1200" dirty="0" smtClean="0"/>
            <a:t>Impuesto sobre automóviles nuevos  </a:t>
          </a:r>
        </a:p>
        <a:p>
          <a:endParaRPr lang="es-MX" sz="1200" dirty="0"/>
        </a:p>
      </dgm:t>
    </dgm:pt>
    <dgm:pt modelId="{B0F6CC65-C7A6-4825-AC54-B7A0C59DCD40}" type="parTrans" cxnId="{34FD9028-3839-4DE2-940F-5587454705BB}">
      <dgm:prSet/>
      <dgm:spPr/>
      <dgm:t>
        <a:bodyPr/>
        <a:lstStyle/>
        <a:p>
          <a:endParaRPr lang="es-MX" sz="2000"/>
        </a:p>
      </dgm:t>
    </dgm:pt>
    <dgm:pt modelId="{D787A595-C255-4130-BCE6-1AC976B2B18F}" type="sibTrans" cxnId="{34FD9028-3839-4DE2-940F-5587454705BB}">
      <dgm:prSet/>
      <dgm:spPr/>
      <dgm:t>
        <a:bodyPr/>
        <a:lstStyle/>
        <a:p>
          <a:endParaRPr lang="es-MX" sz="2000"/>
        </a:p>
      </dgm:t>
    </dgm:pt>
    <dgm:pt modelId="{C26004A8-E3A1-48F0-ADB8-F32F51E507A1}">
      <dgm:prSet phldrT="[Texto]" custT="1"/>
      <dgm:spPr/>
      <dgm:t>
        <a:bodyPr/>
        <a:lstStyle/>
        <a:p>
          <a:r>
            <a:rPr lang="es-MX" sz="1400" b="1" dirty="0" smtClean="0"/>
            <a:t>Impuestos al comercio exterior</a:t>
          </a:r>
          <a:r>
            <a:rPr lang="es-MX" sz="1400" dirty="0" smtClean="0"/>
            <a:t>.</a:t>
          </a:r>
        </a:p>
        <a:p>
          <a:r>
            <a:rPr lang="es-MX" sz="1400" dirty="0" smtClean="0"/>
            <a:t>-a la importación 40,721.6 </a:t>
          </a:r>
        </a:p>
        <a:p>
          <a:r>
            <a:rPr lang="es-MX" sz="1400" dirty="0" smtClean="0"/>
            <a:t>-a la exportación</a:t>
          </a:r>
          <a:endParaRPr lang="es-MX" sz="1400" dirty="0"/>
        </a:p>
      </dgm:t>
    </dgm:pt>
    <dgm:pt modelId="{EB621BE7-CAC9-4DE1-A10D-6B0ABB4991DA}" type="parTrans" cxnId="{B55D179F-749A-4799-9A65-678949C13C88}">
      <dgm:prSet/>
      <dgm:spPr/>
      <dgm:t>
        <a:bodyPr/>
        <a:lstStyle/>
        <a:p>
          <a:endParaRPr lang="es-MX" sz="2000"/>
        </a:p>
      </dgm:t>
    </dgm:pt>
    <dgm:pt modelId="{441DC2B6-A4B9-4489-BC3D-1B7B15923C64}" type="sibTrans" cxnId="{B55D179F-749A-4799-9A65-678949C13C88}">
      <dgm:prSet/>
      <dgm:spPr/>
      <dgm:t>
        <a:bodyPr/>
        <a:lstStyle/>
        <a:p>
          <a:endParaRPr lang="es-MX" sz="2000"/>
        </a:p>
      </dgm:t>
    </dgm:pt>
    <dgm:pt modelId="{D3C9C01C-5210-4067-A665-77CDB32E3D47}">
      <dgm:prSet phldrT="[Texto]" custT="1"/>
      <dgm:spPr/>
      <dgm:t>
        <a:bodyPr/>
        <a:lstStyle/>
        <a:p>
          <a:r>
            <a:rPr lang="es-MX" sz="1400" b="1" dirty="0" smtClean="0"/>
            <a:t>Impuestos Sobre Nóminas y Asimilables</a:t>
          </a:r>
          <a:endParaRPr lang="es-MX" sz="1400" b="1" dirty="0"/>
        </a:p>
      </dgm:t>
    </dgm:pt>
    <dgm:pt modelId="{4F87375C-5732-4AB2-B413-E45AAC7831C5}" type="parTrans" cxnId="{CF160326-22B4-4165-BA63-ECA93F9694D2}">
      <dgm:prSet/>
      <dgm:spPr/>
      <dgm:t>
        <a:bodyPr/>
        <a:lstStyle/>
        <a:p>
          <a:endParaRPr lang="es-MX" sz="2000"/>
        </a:p>
      </dgm:t>
    </dgm:pt>
    <dgm:pt modelId="{D1B1626E-8BB1-41D0-9A47-2F2F97C193F2}" type="sibTrans" cxnId="{CF160326-22B4-4165-BA63-ECA93F9694D2}">
      <dgm:prSet/>
      <dgm:spPr/>
      <dgm:t>
        <a:bodyPr/>
        <a:lstStyle/>
        <a:p>
          <a:endParaRPr lang="es-MX" sz="2000"/>
        </a:p>
      </dgm:t>
    </dgm:pt>
    <dgm:pt modelId="{5FEA3778-3916-478B-B040-A1B4FCE611F1}">
      <dgm:prSet phldrT="[Texto]" custT="1"/>
      <dgm:spPr/>
      <dgm:t>
        <a:bodyPr/>
        <a:lstStyle/>
        <a:p>
          <a:r>
            <a:rPr lang="es-MX" sz="1400" b="1" dirty="0" smtClean="0"/>
            <a:t>Impuestos ecológicos</a:t>
          </a:r>
          <a:endParaRPr lang="es-MX" sz="1400" b="1" dirty="0"/>
        </a:p>
      </dgm:t>
    </dgm:pt>
    <dgm:pt modelId="{2E905FA2-AD18-404A-B81C-E63005DAAAC9}" type="parTrans" cxnId="{8C8EDBF8-E19E-4F49-BEF5-8DE934791E98}">
      <dgm:prSet/>
      <dgm:spPr/>
      <dgm:t>
        <a:bodyPr/>
        <a:lstStyle/>
        <a:p>
          <a:endParaRPr lang="es-MX" sz="2000"/>
        </a:p>
      </dgm:t>
    </dgm:pt>
    <dgm:pt modelId="{D56AF079-9E9E-44AE-B58A-D7F54EC930F5}" type="sibTrans" cxnId="{8C8EDBF8-E19E-4F49-BEF5-8DE934791E98}">
      <dgm:prSet/>
      <dgm:spPr/>
      <dgm:t>
        <a:bodyPr/>
        <a:lstStyle/>
        <a:p>
          <a:endParaRPr lang="es-MX" sz="2000"/>
        </a:p>
      </dgm:t>
    </dgm:pt>
    <dgm:pt modelId="{0DB5937D-40E5-42D8-BD33-D1A401ABDF55}">
      <dgm:prSet phldrT="[Texto]" custT="1"/>
      <dgm:spPr/>
      <dgm:t>
        <a:bodyPr/>
        <a:lstStyle/>
        <a:p>
          <a:r>
            <a:rPr lang="es-MX" sz="1400" b="1" dirty="0" smtClean="0"/>
            <a:t>Accesorios de impuestos.</a:t>
          </a:r>
        </a:p>
        <a:p>
          <a:r>
            <a:rPr lang="es-MX" sz="1400" b="1" dirty="0" smtClean="0"/>
            <a:t>Multas, recargos y actualizaciones</a:t>
          </a:r>
          <a:endParaRPr lang="es-MX" sz="1400" b="1" dirty="0"/>
        </a:p>
      </dgm:t>
    </dgm:pt>
    <dgm:pt modelId="{4EEE01D3-2996-4CCB-B0C7-8F9381753B89}" type="parTrans" cxnId="{FE88BFEB-5E8D-47FD-BC74-44AAC0651469}">
      <dgm:prSet/>
      <dgm:spPr/>
      <dgm:t>
        <a:bodyPr/>
        <a:lstStyle/>
        <a:p>
          <a:endParaRPr lang="es-MX" sz="2000"/>
        </a:p>
      </dgm:t>
    </dgm:pt>
    <dgm:pt modelId="{1EB4C5D8-0A86-4664-837A-B065F38D510A}" type="sibTrans" cxnId="{FE88BFEB-5E8D-47FD-BC74-44AAC0651469}">
      <dgm:prSet/>
      <dgm:spPr/>
      <dgm:t>
        <a:bodyPr/>
        <a:lstStyle/>
        <a:p>
          <a:endParaRPr lang="es-MX" sz="2000"/>
        </a:p>
      </dgm:t>
    </dgm:pt>
    <dgm:pt modelId="{F92D7427-12DB-45BE-8901-79F35811C812}">
      <dgm:prSet phldrT="[Texto]" custT="1"/>
      <dgm:spPr/>
      <dgm:t>
        <a:bodyPr/>
        <a:lstStyle/>
        <a:p>
          <a:r>
            <a:rPr lang="es-MX" sz="1400" b="1" dirty="0" smtClean="0"/>
            <a:t>Otros impuestos                    </a:t>
          </a:r>
        </a:p>
        <a:p>
          <a:r>
            <a:rPr lang="es-MX" sz="1400" b="1" dirty="0" smtClean="0"/>
            <a:t> </a:t>
          </a:r>
          <a:r>
            <a:rPr lang="es-MX" sz="1400" dirty="0" smtClean="0"/>
            <a:t>-Impuestos por la actividad de exploración y extracción de hidrocarburos</a:t>
          </a:r>
        </a:p>
        <a:p>
          <a:r>
            <a:rPr lang="es-MX" sz="1400" dirty="0" smtClean="0"/>
            <a:t>-impuesto sobre servicios expresamente declarados de interés publico por ley (en los que intervengan empresas concesionarias de bienes del dominio directo de la nación</a:t>
          </a:r>
          <a:endParaRPr lang="es-MX" sz="1400" dirty="0"/>
        </a:p>
      </dgm:t>
    </dgm:pt>
    <dgm:pt modelId="{91D75BB0-4F07-4DD7-B281-51EA31E20646}" type="parTrans" cxnId="{9BBA3295-0D1F-4F57-9A79-A1CC2DB6AFF2}">
      <dgm:prSet/>
      <dgm:spPr/>
      <dgm:t>
        <a:bodyPr/>
        <a:lstStyle/>
        <a:p>
          <a:endParaRPr lang="es-MX" sz="2000"/>
        </a:p>
      </dgm:t>
    </dgm:pt>
    <dgm:pt modelId="{92286D29-1C6C-482A-B128-A086BB55906F}" type="sibTrans" cxnId="{9BBA3295-0D1F-4F57-9A79-A1CC2DB6AFF2}">
      <dgm:prSet/>
      <dgm:spPr/>
      <dgm:t>
        <a:bodyPr/>
        <a:lstStyle/>
        <a:p>
          <a:endParaRPr lang="es-MX" sz="2000"/>
        </a:p>
      </dgm:t>
    </dgm:pt>
    <dgm:pt modelId="{47AD2F08-2B94-469B-ADD2-2F1F39DE52E6}">
      <dgm:prSet phldrT="[Texto]" custT="1"/>
      <dgm:spPr/>
      <dgm:t>
        <a:bodyPr/>
        <a:lstStyle/>
        <a:p>
          <a:r>
            <a:rPr lang="es-MX" sz="1400" dirty="0" smtClean="0"/>
            <a:t>Los no comprendidos en ley de ingresos vigente (Causados en </a:t>
          </a:r>
          <a:r>
            <a:rPr lang="es-MX" sz="1400" dirty="0" err="1" smtClean="0"/>
            <a:t>ejrcicicios</a:t>
          </a:r>
          <a:r>
            <a:rPr lang="es-MX" sz="1400" dirty="0" smtClean="0"/>
            <a:t> fiscales anteriores pendientes de liquidación o pago)</a:t>
          </a:r>
          <a:endParaRPr lang="es-MX" sz="1400" dirty="0"/>
        </a:p>
      </dgm:t>
    </dgm:pt>
    <dgm:pt modelId="{57F5D8DE-50D3-4F84-B90F-A31A63F3050A}" type="parTrans" cxnId="{BF4B3E38-E485-4ECD-B01E-9A179D4DB9CF}">
      <dgm:prSet/>
      <dgm:spPr/>
      <dgm:t>
        <a:bodyPr/>
        <a:lstStyle/>
        <a:p>
          <a:endParaRPr lang="es-MX" sz="2000"/>
        </a:p>
      </dgm:t>
    </dgm:pt>
    <dgm:pt modelId="{76BB5AAD-7A83-42B8-A4A6-F1763B7915C3}" type="sibTrans" cxnId="{BF4B3E38-E485-4ECD-B01E-9A179D4DB9CF}">
      <dgm:prSet/>
      <dgm:spPr/>
      <dgm:t>
        <a:bodyPr/>
        <a:lstStyle/>
        <a:p>
          <a:endParaRPr lang="es-MX" sz="2000"/>
        </a:p>
      </dgm:t>
    </dgm:pt>
    <dgm:pt modelId="{B56C4FFD-E977-4B99-80D0-58C2CA3418AF}" type="pres">
      <dgm:prSet presAssocID="{27DA4432-5116-40CE-A90F-C1331FB9C915}" presName="diagram" presStyleCnt="0">
        <dgm:presLayoutVars>
          <dgm:dir/>
          <dgm:resizeHandles val="exact"/>
        </dgm:presLayoutVars>
      </dgm:prSet>
      <dgm:spPr/>
      <dgm:t>
        <a:bodyPr/>
        <a:lstStyle/>
        <a:p>
          <a:endParaRPr lang="es-MX"/>
        </a:p>
      </dgm:t>
    </dgm:pt>
    <dgm:pt modelId="{2DFBE3CB-513A-41D8-9787-9300306BA013}" type="pres">
      <dgm:prSet presAssocID="{CE016F83-3E2B-41E7-A4DA-EBDD30B86FB2}" presName="node" presStyleLbl="node1" presStyleIdx="0" presStyleCnt="9" custScaleX="42135">
        <dgm:presLayoutVars>
          <dgm:bulletEnabled val="1"/>
        </dgm:presLayoutVars>
      </dgm:prSet>
      <dgm:spPr/>
      <dgm:t>
        <a:bodyPr/>
        <a:lstStyle/>
        <a:p>
          <a:endParaRPr lang="es-MX"/>
        </a:p>
      </dgm:t>
    </dgm:pt>
    <dgm:pt modelId="{0A8A5190-EA7E-442B-BA8B-EB4ED45A0DD7}" type="pres">
      <dgm:prSet presAssocID="{BE5618F8-2899-42D4-AE98-C841CC91E6CC}" presName="sibTrans" presStyleCnt="0"/>
      <dgm:spPr/>
    </dgm:pt>
    <dgm:pt modelId="{7283D7AD-C886-4FE5-A1E2-A4D224050E5E}" type="pres">
      <dgm:prSet presAssocID="{0FF2E45D-45B5-4FCD-B2B4-63DE419918F2}" presName="node" presStyleLbl="node1" presStyleIdx="1" presStyleCnt="9" custScaleX="31473">
        <dgm:presLayoutVars>
          <dgm:bulletEnabled val="1"/>
        </dgm:presLayoutVars>
      </dgm:prSet>
      <dgm:spPr/>
      <dgm:t>
        <a:bodyPr/>
        <a:lstStyle/>
        <a:p>
          <a:endParaRPr lang="es-MX"/>
        </a:p>
      </dgm:t>
    </dgm:pt>
    <dgm:pt modelId="{9181BDC3-D5C5-4DB4-B184-2ECF3FCEAE6E}" type="pres">
      <dgm:prSet presAssocID="{D50704E1-2D4F-4F3A-AF2B-FC1CA0A7B21F}" presName="sibTrans" presStyleCnt="0"/>
      <dgm:spPr/>
    </dgm:pt>
    <dgm:pt modelId="{676FBEA6-F77C-49C7-BF68-66250C4AD478}" type="pres">
      <dgm:prSet presAssocID="{8E03DD95-9932-4B32-B420-E61E320EF955}" presName="node" presStyleLbl="node1" presStyleIdx="2" presStyleCnt="9" custScaleX="153116" custScaleY="270988">
        <dgm:presLayoutVars>
          <dgm:bulletEnabled val="1"/>
        </dgm:presLayoutVars>
      </dgm:prSet>
      <dgm:spPr/>
      <dgm:t>
        <a:bodyPr/>
        <a:lstStyle/>
        <a:p>
          <a:endParaRPr lang="es-MX"/>
        </a:p>
      </dgm:t>
    </dgm:pt>
    <dgm:pt modelId="{49E02F85-BFBA-419B-A080-71FDF4975182}" type="pres">
      <dgm:prSet presAssocID="{D787A595-C255-4130-BCE6-1AC976B2B18F}" presName="sibTrans" presStyleCnt="0"/>
      <dgm:spPr/>
    </dgm:pt>
    <dgm:pt modelId="{03B169EC-FD22-43C4-AA57-66C8FD536FC4}" type="pres">
      <dgm:prSet presAssocID="{C26004A8-E3A1-48F0-ADB8-F32F51E507A1}" presName="node" presStyleLbl="node1" presStyleIdx="3" presStyleCnt="9" custLinFactNeighborX="-7517" custLinFactNeighborY="-23469">
        <dgm:presLayoutVars>
          <dgm:bulletEnabled val="1"/>
        </dgm:presLayoutVars>
      </dgm:prSet>
      <dgm:spPr/>
      <dgm:t>
        <a:bodyPr/>
        <a:lstStyle/>
        <a:p>
          <a:endParaRPr lang="es-MX"/>
        </a:p>
      </dgm:t>
    </dgm:pt>
    <dgm:pt modelId="{9DF34F62-58FF-4415-8A0D-B3F90637E470}" type="pres">
      <dgm:prSet presAssocID="{441DC2B6-A4B9-4489-BC3D-1B7B15923C64}" presName="sibTrans" presStyleCnt="0"/>
      <dgm:spPr/>
    </dgm:pt>
    <dgm:pt modelId="{BAF9AE28-ED26-4E7C-9737-9FCE203B28D0}" type="pres">
      <dgm:prSet presAssocID="{D3C9C01C-5210-4067-A665-77CDB32E3D47}" presName="node" presStyleLbl="node1" presStyleIdx="4" presStyleCnt="9" custLinFactNeighborX="1547" custLinFactNeighborY="-9095">
        <dgm:presLayoutVars>
          <dgm:bulletEnabled val="1"/>
        </dgm:presLayoutVars>
      </dgm:prSet>
      <dgm:spPr/>
      <dgm:t>
        <a:bodyPr/>
        <a:lstStyle/>
        <a:p>
          <a:endParaRPr lang="es-MX"/>
        </a:p>
      </dgm:t>
    </dgm:pt>
    <dgm:pt modelId="{7E49B6F3-4F4B-4F85-A711-A1424DE79B06}" type="pres">
      <dgm:prSet presAssocID="{D1B1626E-8BB1-41D0-9A47-2F2F97C193F2}" presName="sibTrans" presStyleCnt="0"/>
      <dgm:spPr/>
    </dgm:pt>
    <dgm:pt modelId="{70AC1C89-A024-4CCE-8CE3-014C751CAEB7}" type="pres">
      <dgm:prSet presAssocID="{5FEA3778-3916-478B-B040-A1B4FCE611F1}" presName="node" presStyleLbl="node1" presStyleIdx="5" presStyleCnt="9" custScaleX="50240" custLinFactNeighborX="-2486" custLinFactNeighborY="-23203">
        <dgm:presLayoutVars>
          <dgm:bulletEnabled val="1"/>
        </dgm:presLayoutVars>
      </dgm:prSet>
      <dgm:spPr/>
      <dgm:t>
        <a:bodyPr/>
        <a:lstStyle/>
        <a:p>
          <a:endParaRPr lang="es-MX"/>
        </a:p>
      </dgm:t>
    </dgm:pt>
    <dgm:pt modelId="{6EE97090-8B04-4FF5-90FB-4CBA784DE624}" type="pres">
      <dgm:prSet presAssocID="{D56AF079-9E9E-44AE-B58A-D7F54EC930F5}" presName="sibTrans" presStyleCnt="0"/>
      <dgm:spPr/>
    </dgm:pt>
    <dgm:pt modelId="{56714D9A-740D-4F78-AC02-ED95E57B96B1}" type="pres">
      <dgm:prSet presAssocID="{0DB5937D-40E5-42D8-BD33-D1A401ABDF55}" presName="node" presStyleLbl="node1" presStyleIdx="6" presStyleCnt="9" custScaleX="53256" custScaleY="132418">
        <dgm:presLayoutVars>
          <dgm:bulletEnabled val="1"/>
        </dgm:presLayoutVars>
      </dgm:prSet>
      <dgm:spPr/>
      <dgm:t>
        <a:bodyPr/>
        <a:lstStyle/>
        <a:p>
          <a:endParaRPr lang="es-MX"/>
        </a:p>
      </dgm:t>
    </dgm:pt>
    <dgm:pt modelId="{B43963C5-CDD4-4368-AAED-DA2460ED98BA}" type="pres">
      <dgm:prSet presAssocID="{1EB4C5D8-0A86-4664-837A-B065F38D510A}" presName="sibTrans" presStyleCnt="0"/>
      <dgm:spPr/>
    </dgm:pt>
    <dgm:pt modelId="{9FA9963F-7F25-42D3-9366-D5FFE28D7CFD}" type="pres">
      <dgm:prSet presAssocID="{F92D7427-12DB-45BE-8901-79F35811C812}" presName="node" presStyleLbl="node1" presStyleIdx="7" presStyleCnt="9" custScaleX="195976" custScaleY="179715">
        <dgm:presLayoutVars>
          <dgm:bulletEnabled val="1"/>
        </dgm:presLayoutVars>
      </dgm:prSet>
      <dgm:spPr/>
      <dgm:t>
        <a:bodyPr/>
        <a:lstStyle/>
        <a:p>
          <a:endParaRPr lang="es-MX"/>
        </a:p>
      </dgm:t>
    </dgm:pt>
    <dgm:pt modelId="{4AA77254-4B64-4855-B956-E5DFF255020A}" type="pres">
      <dgm:prSet presAssocID="{92286D29-1C6C-482A-B128-A086BB55906F}" presName="sibTrans" presStyleCnt="0"/>
      <dgm:spPr/>
    </dgm:pt>
    <dgm:pt modelId="{DE52F3AA-0F9E-4D12-88C9-F510A893B9E3}" type="pres">
      <dgm:prSet presAssocID="{47AD2F08-2B94-469B-ADD2-2F1F39DE52E6}" presName="node" presStyleLbl="node1" presStyleIdx="8" presStyleCnt="9" custLinFactNeighborX="68161" custLinFactNeighborY="-29475">
        <dgm:presLayoutVars>
          <dgm:bulletEnabled val="1"/>
        </dgm:presLayoutVars>
      </dgm:prSet>
      <dgm:spPr/>
      <dgm:t>
        <a:bodyPr/>
        <a:lstStyle/>
        <a:p>
          <a:endParaRPr lang="es-MX"/>
        </a:p>
      </dgm:t>
    </dgm:pt>
  </dgm:ptLst>
  <dgm:cxnLst>
    <dgm:cxn modelId="{BF4B3E38-E485-4ECD-B01E-9A179D4DB9CF}" srcId="{27DA4432-5116-40CE-A90F-C1331FB9C915}" destId="{47AD2F08-2B94-469B-ADD2-2F1F39DE52E6}" srcOrd="8" destOrd="0" parTransId="{57F5D8DE-50D3-4F84-B90F-A31A63F3050A}" sibTransId="{76BB5AAD-7A83-42B8-A4A6-F1763B7915C3}"/>
    <dgm:cxn modelId="{FE88BFEB-5E8D-47FD-BC74-44AAC0651469}" srcId="{27DA4432-5116-40CE-A90F-C1331FB9C915}" destId="{0DB5937D-40E5-42D8-BD33-D1A401ABDF55}" srcOrd="6" destOrd="0" parTransId="{4EEE01D3-2996-4CCB-B0C7-8F9381753B89}" sibTransId="{1EB4C5D8-0A86-4664-837A-B065F38D510A}"/>
    <dgm:cxn modelId="{92872A09-C269-4B3B-9362-5080B479057F}" type="presOf" srcId="{0DB5937D-40E5-42D8-BD33-D1A401ABDF55}" destId="{56714D9A-740D-4F78-AC02-ED95E57B96B1}" srcOrd="0" destOrd="0" presId="urn:microsoft.com/office/officeart/2005/8/layout/default"/>
    <dgm:cxn modelId="{6E6BACA0-B09C-4BDB-981B-D8D41648306E}" srcId="{27DA4432-5116-40CE-A90F-C1331FB9C915}" destId="{0FF2E45D-45B5-4FCD-B2B4-63DE419918F2}" srcOrd="1" destOrd="0" parTransId="{FC34A2C1-4D67-43B3-84A8-8CE12477EA92}" sibTransId="{D50704E1-2D4F-4F3A-AF2B-FC1CA0A7B21F}"/>
    <dgm:cxn modelId="{85AAF26D-BE39-484F-B237-D0C2B0D84C2A}" type="presOf" srcId="{F92D7427-12DB-45BE-8901-79F35811C812}" destId="{9FA9963F-7F25-42D3-9366-D5FFE28D7CFD}" srcOrd="0" destOrd="0" presId="urn:microsoft.com/office/officeart/2005/8/layout/default"/>
    <dgm:cxn modelId="{CF160326-22B4-4165-BA63-ECA93F9694D2}" srcId="{27DA4432-5116-40CE-A90F-C1331FB9C915}" destId="{D3C9C01C-5210-4067-A665-77CDB32E3D47}" srcOrd="4" destOrd="0" parTransId="{4F87375C-5732-4AB2-B413-E45AAC7831C5}" sibTransId="{D1B1626E-8BB1-41D0-9A47-2F2F97C193F2}"/>
    <dgm:cxn modelId="{9BBA3295-0D1F-4F57-9A79-A1CC2DB6AFF2}" srcId="{27DA4432-5116-40CE-A90F-C1331FB9C915}" destId="{F92D7427-12DB-45BE-8901-79F35811C812}" srcOrd="7" destOrd="0" parTransId="{91D75BB0-4F07-4DD7-B281-51EA31E20646}" sibTransId="{92286D29-1C6C-482A-B128-A086BB55906F}"/>
    <dgm:cxn modelId="{B55D179F-749A-4799-9A65-678949C13C88}" srcId="{27DA4432-5116-40CE-A90F-C1331FB9C915}" destId="{C26004A8-E3A1-48F0-ADB8-F32F51E507A1}" srcOrd="3" destOrd="0" parTransId="{EB621BE7-CAC9-4DE1-A10D-6B0ABB4991DA}" sibTransId="{441DC2B6-A4B9-4489-BC3D-1B7B15923C64}"/>
    <dgm:cxn modelId="{57171063-31F3-4DF7-A5BD-1E93C6A3A711}" type="presOf" srcId="{CE016F83-3E2B-41E7-A4DA-EBDD30B86FB2}" destId="{2DFBE3CB-513A-41D8-9787-9300306BA013}" srcOrd="0" destOrd="0" presId="urn:microsoft.com/office/officeart/2005/8/layout/default"/>
    <dgm:cxn modelId="{877A62C6-7BFD-44A4-B28D-189DB392F490}" srcId="{27DA4432-5116-40CE-A90F-C1331FB9C915}" destId="{CE016F83-3E2B-41E7-A4DA-EBDD30B86FB2}" srcOrd="0" destOrd="0" parTransId="{E19D9163-796E-4982-9B10-84213E406440}" sibTransId="{BE5618F8-2899-42D4-AE98-C841CC91E6CC}"/>
    <dgm:cxn modelId="{E82A8AD4-36F2-4738-AE14-149FFA738C4A}" type="presOf" srcId="{0FF2E45D-45B5-4FCD-B2B4-63DE419918F2}" destId="{7283D7AD-C886-4FE5-A1E2-A4D224050E5E}" srcOrd="0" destOrd="0" presId="urn:microsoft.com/office/officeart/2005/8/layout/default"/>
    <dgm:cxn modelId="{34FD9028-3839-4DE2-940F-5587454705BB}" srcId="{27DA4432-5116-40CE-A90F-C1331FB9C915}" destId="{8E03DD95-9932-4B32-B420-E61E320EF955}" srcOrd="2" destOrd="0" parTransId="{B0F6CC65-C7A6-4825-AC54-B7A0C59DCD40}" sibTransId="{D787A595-C255-4130-BCE6-1AC976B2B18F}"/>
    <dgm:cxn modelId="{F46ED03C-0FB7-4694-8855-1E453D683ACD}" type="presOf" srcId="{8E03DD95-9932-4B32-B420-E61E320EF955}" destId="{676FBEA6-F77C-49C7-BF68-66250C4AD478}" srcOrd="0" destOrd="0" presId="urn:microsoft.com/office/officeart/2005/8/layout/default"/>
    <dgm:cxn modelId="{6CE13867-1635-4B2B-A3C7-11C2A74F9E7A}" type="presOf" srcId="{C26004A8-E3A1-48F0-ADB8-F32F51E507A1}" destId="{03B169EC-FD22-43C4-AA57-66C8FD536FC4}" srcOrd="0" destOrd="0" presId="urn:microsoft.com/office/officeart/2005/8/layout/default"/>
    <dgm:cxn modelId="{F1ACF7C7-10AA-40EC-BCC4-3C441A4B5D8B}" type="presOf" srcId="{5FEA3778-3916-478B-B040-A1B4FCE611F1}" destId="{70AC1C89-A024-4CCE-8CE3-014C751CAEB7}" srcOrd="0" destOrd="0" presId="urn:microsoft.com/office/officeart/2005/8/layout/default"/>
    <dgm:cxn modelId="{42702D06-4D06-498C-83C2-184293BB2243}" type="presOf" srcId="{47AD2F08-2B94-469B-ADD2-2F1F39DE52E6}" destId="{DE52F3AA-0F9E-4D12-88C9-F510A893B9E3}" srcOrd="0" destOrd="0" presId="urn:microsoft.com/office/officeart/2005/8/layout/default"/>
    <dgm:cxn modelId="{8C8EDBF8-E19E-4F49-BEF5-8DE934791E98}" srcId="{27DA4432-5116-40CE-A90F-C1331FB9C915}" destId="{5FEA3778-3916-478B-B040-A1B4FCE611F1}" srcOrd="5" destOrd="0" parTransId="{2E905FA2-AD18-404A-B81C-E63005DAAAC9}" sibTransId="{D56AF079-9E9E-44AE-B58A-D7F54EC930F5}"/>
    <dgm:cxn modelId="{FA33AE3E-F776-4EED-936C-D71A857D4744}" type="presOf" srcId="{D3C9C01C-5210-4067-A665-77CDB32E3D47}" destId="{BAF9AE28-ED26-4E7C-9737-9FCE203B28D0}" srcOrd="0" destOrd="0" presId="urn:microsoft.com/office/officeart/2005/8/layout/default"/>
    <dgm:cxn modelId="{95481F8A-98D1-4008-B70B-DE71F9DCC1C0}" type="presOf" srcId="{27DA4432-5116-40CE-A90F-C1331FB9C915}" destId="{B56C4FFD-E977-4B99-80D0-58C2CA3418AF}" srcOrd="0" destOrd="0" presId="urn:microsoft.com/office/officeart/2005/8/layout/default"/>
    <dgm:cxn modelId="{A246588D-55AC-4562-841F-DB75EFBFD0F1}" type="presParOf" srcId="{B56C4FFD-E977-4B99-80D0-58C2CA3418AF}" destId="{2DFBE3CB-513A-41D8-9787-9300306BA013}" srcOrd="0" destOrd="0" presId="urn:microsoft.com/office/officeart/2005/8/layout/default"/>
    <dgm:cxn modelId="{BD6CAA19-4F25-4731-8F01-71B2C80CF29C}" type="presParOf" srcId="{B56C4FFD-E977-4B99-80D0-58C2CA3418AF}" destId="{0A8A5190-EA7E-442B-BA8B-EB4ED45A0DD7}" srcOrd="1" destOrd="0" presId="urn:microsoft.com/office/officeart/2005/8/layout/default"/>
    <dgm:cxn modelId="{CD283145-90B8-41E1-ACC9-6D50CA9D6926}" type="presParOf" srcId="{B56C4FFD-E977-4B99-80D0-58C2CA3418AF}" destId="{7283D7AD-C886-4FE5-A1E2-A4D224050E5E}" srcOrd="2" destOrd="0" presId="urn:microsoft.com/office/officeart/2005/8/layout/default"/>
    <dgm:cxn modelId="{08B4BCE6-CF25-4AE2-8E64-6E6A982748EC}" type="presParOf" srcId="{B56C4FFD-E977-4B99-80D0-58C2CA3418AF}" destId="{9181BDC3-D5C5-4DB4-B184-2ECF3FCEAE6E}" srcOrd="3" destOrd="0" presId="urn:microsoft.com/office/officeart/2005/8/layout/default"/>
    <dgm:cxn modelId="{DEBABC64-23FE-4300-B463-EC97A385431C}" type="presParOf" srcId="{B56C4FFD-E977-4B99-80D0-58C2CA3418AF}" destId="{676FBEA6-F77C-49C7-BF68-66250C4AD478}" srcOrd="4" destOrd="0" presId="urn:microsoft.com/office/officeart/2005/8/layout/default"/>
    <dgm:cxn modelId="{4340E227-4003-4DAF-AEA2-47BADF236B25}" type="presParOf" srcId="{B56C4FFD-E977-4B99-80D0-58C2CA3418AF}" destId="{49E02F85-BFBA-419B-A080-71FDF4975182}" srcOrd="5" destOrd="0" presId="urn:microsoft.com/office/officeart/2005/8/layout/default"/>
    <dgm:cxn modelId="{647E52A3-38F5-4057-A76A-FAEC66B3D2FB}" type="presParOf" srcId="{B56C4FFD-E977-4B99-80D0-58C2CA3418AF}" destId="{03B169EC-FD22-43C4-AA57-66C8FD536FC4}" srcOrd="6" destOrd="0" presId="urn:microsoft.com/office/officeart/2005/8/layout/default"/>
    <dgm:cxn modelId="{9DA54278-FFC6-40C4-AE52-FFC283C5B7E8}" type="presParOf" srcId="{B56C4FFD-E977-4B99-80D0-58C2CA3418AF}" destId="{9DF34F62-58FF-4415-8A0D-B3F90637E470}" srcOrd="7" destOrd="0" presId="urn:microsoft.com/office/officeart/2005/8/layout/default"/>
    <dgm:cxn modelId="{84DB2F2E-B58B-4549-B14D-8457D2983F19}" type="presParOf" srcId="{B56C4FFD-E977-4B99-80D0-58C2CA3418AF}" destId="{BAF9AE28-ED26-4E7C-9737-9FCE203B28D0}" srcOrd="8" destOrd="0" presId="urn:microsoft.com/office/officeart/2005/8/layout/default"/>
    <dgm:cxn modelId="{0B6467C1-4776-4A2B-AE08-82FF15BA2308}" type="presParOf" srcId="{B56C4FFD-E977-4B99-80D0-58C2CA3418AF}" destId="{7E49B6F3-4F4B-4F85-A711-A1424DE79B06}" srcOrd="9" destOrd="0" presId="urn:microsoft.com/office/officeart/2005/8/layout/default"/>
    <dgm:cxn modelId="{B8C03EFF-360D-40C2-82EE-18188B85DA26}" type="presParOf" srcId="{B56C4FFD-E977-4B99-80D0-58C2CA3418AF}" destId="{70AC1C89-A024-4CCE-8CE3-014C751CAEB7}" srcOrd="10" destOrd="0" presId="urn:microsoft.com/office/officeart/2005/8/layout/default"/>
    <dgm:cxn modelId="{8460B0E1-B90F-4FAF-B785-F541685DF647}" type="presParOf" srcId="{B56C4FFD-E977-4B99-80D0-58C2CA3418AF}" destId="{6EE97090-8B04-4FF5-90FB-4CBA784DE624}" srcOrd="11" destOrd="0" presId="urn:microsoft.com/office/officeart/2005/8/layout/default"/>
    <dgm:cxn modelId="{6B8C7684-5771-40E4-99A4-9C1CB1538692}" type="presParOf" srcId="{B56C4FFD-E977-4B99-80D0-58C2CA3418AF}" destId="{56714D9A-740D-4F78-AC02-ED95E57B96B1}" srcOrd="12" destOrd="0" presId="urn:microsoft.com/office/officeart/2005/8/layout/default"/>
    <dgm:cxn modelId="{99E45ACE-64EB-46F8-A42D-143851976C7D}" type="presParOf" srcId="{B56C4FFD-E977-4B99-80D0-58C2CA3418AF}" destId="{B43963C5-CDD4-4368-AAED-DA2460ED98BA}" srcOrd="13" destOrd="0" presId="urn:microsoft.com/office/officeart/2005/8/layout/default"/>
    <dgm:cxn modelId="{7F042F11-0540-4666-80B2-9F22F015F640}" type="presParOf" srcId="{B56C4FFD-E977-4B99-80D0-58C2CA3418AF}" destId="{9FA9963F-7F25-42D3-9366-D5FFE28D7CFD}" srcOrd="14" destOrd="0" presId="urn:microsoft.com/office/officeart/2005/8/layout/default"/>
    <dgm:cxn modelId="{2FAAFF9A-B114-4C1F-B644-DE2BCC630350}" type="presParOf" srcId="{B56C4FFD-E977-4B99-80D0-58C2CA3418AF}" destId="{4AA77254-4B64-4855-B956-E5DFF255020A}" srcOrd="15" destOrd="0" presId="urn:microsoft.com/office/officeart/2005/8/layout/default"/>
    <dgm:cxn modelId="{AD34BF06-2479-4A12-9D29-61E4D011BD7E}" type="presParOf" srcId="{B56C4FFD-E977-4B99-80D0-58C2CA3418AF}" destId="{DE52F3AA-0F9E-4D12-88C9-F510A893B9E3}" srcOrd="1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791D9215-53A0-4F6D-87EF-9DB00B16248A}"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s-MX"/>
        </a:p>
      </dgm:t>
    </dgm:pt>
    <dgm:pt modelId="{2D792CFA-CFE5-44B3-9BD4-6983485FCEA7}">
      <dgm:prSet phldrT="[Texto]"/>
      <dgm:spPr/>
      <dgm:t>
        <a:bodyPr/>
        <a:lstStyle/>
        <a:p>
          <a:r>
            <a:rPr lang="es-MX" dirty="0" smtClean="0"/>
            <a:t>IMPUESTO DIRECTO. Grava directamente las fuentes de riqueza</a:t>
          </a:r>
          <a:endParaRPr lang="es-MX" dirty="0"/>
        </a:p>
      </dgm:t>
    </dgm:pt>
    <dgm:pt modelId="{394CC8E8-5963-45C2-AB9B-40D97AD3071D}" type="parTrans" cxnId="{8F34BCB2-8B32-4AC8-A004-7A6561282B15}">
      <dgm:prSet/>
      <dgm:spPr/>
      <dgm:t>
        <a:bodyPr/>
        <a:lstStyle/>
        <a:p>
          <a:endParaRPr lang="es-MX"/>
        </a:p>
      </dgm:t>
    </dgm:pt>
    <dgm:pt modelId="{3F05FBEF-E9F5-4EA8-80D9-45E394E041C9}" type="sibTrans" cxnId="{8F34BCB2-8B32-4AC8-A004-7A6561282B15}">
      <dgm:prSet/>
      <dgm:spPr/>
      <dgm:t>
        <a:bodyPr/>
        <a:lstStyle/>
        <a:p>
          <a:endParaRPr lang="es-MX"/>
        </a:p>
      </dgm:t>
    </dgm:pt>
    <dgm:pt modelId="{25F34194-77B2-43BC-91A8-35C2814035FD}">
      <dgm:prSet phldrT="[Texto]"/>
      <dgm:spPr/>
      <dgm:t>
        <a:bodyPr/>
        <a:lstStyle/>
        <a:p>
          <a:r>
            <a:rPr lang="es-MX" dirty="0" smtClean="0"/>
            <a:t>ISR, IMPUESTO SOBRE EL PATRIMONIO</a:t>
          </a:r>
          <a:endParaRPr lang="es-MX" dirty="0"/>
        </a:p>
      </dgm:t>
    </dgm:pt>
    <dgm:pt modelId="{9F58E499-56C0-43A4-8A78-9F304E7A2A16}" type="parTrans" cxnId="{5DBD7BDC-04B7-40B9-A951-5A82AE4C3384}">
      <dgm:prSet/>
      <dgm:spPr/>
      <dgm:t>
        <a:bodyPr/>
        <a:lstStyle/>
        <a:p>
          <a:endParaRPr lang="es-MX"/>
        </a:p>
      </dgm:t>
    </dgm:pt>
    <dgm:pt modelId="{7A0A093F-3D49-402C-BBCD-5F001AF5CDDE}" type="sibTrans" cxnId="{5DBD7BDC-04B7-40B9-A951-5A82AE4C3384}">
      <dgm:prSet/>
      <dgm:spPr/>
      <dgm:t>
        <a:bodyPr/>
        <a:lstStyle/>
        <a:p>
          <a:endParaRPr lang="es-MX"/>
        </a:p>
      </dgm:t>
    </dgm:pt>
    <dgm:pt modelId="{4A3BE098-1D8B-4209-BB64-A106D9C9FADE}">
      <dgm:prSet phldrT="[Texto]"/>
      <dgm:spPr/>
      <dgm:t>
        <a:bodyPr/>
        <a:lstStyle/>
        <a:p>
          <a:r>
            <a:rPr lang="es-MX" dirty="0" smtClean="0"/>
            <a:t>IMPUESTO INDIRECTO. Grava el consumo y no afectan de manera directa los ingresos del contribuyente</a:t>
          </a:r>
          <a:endParaRPr lang="es-MX" dirty="0"/>
        </a:p>
      </dgm:t>
    </dgm:pt>
    <dgm:pt modelId="{34FC1DE9-E904-482A-81E6-D63676EA8C44}" type="parTrans" cxnId="{ED4BB4BF-D5A3-4337-B8F1-7BC4E1177F15}">
      <dgm:prSet/>
      <dgm:spPr/>
      <dgm:t>
        <a:bodyPr/>
        <a:lstStyle/>
        <a:p>
          <a:endParaRPr lang="es-MX"/>
        </a:p>
      </dgm:t>
    </dgm:pt>
    <dgm:pt modelId="{E50B5A3D-065A-4801-8D62-377D58BCF375}" type="sibTrans" cxnId="{ED4BB4BF-D5A3-4337-B8F1-7BC4E1177F15}">
      <dgm:prSet/>
      <dgm:spPr/>
      <dgm:t>
        <a:bodyPr/>
        <a:lstStyle/>
        <a:p>
          <a:endParaRPr lang="es-MX"/>
        </a:p>
      </dgm:t>
    </dgm:pt>
    <dgm:pt modelId="{1DB2C4FB-0378-4D81-99A4-BE56FF17A6A8}">
      <dgm:prSet phldrT="[Texto]"/>
      <dgm:spPr/>
      <dgm:t>
        <a:bodyPr/>
        <a:lstStyle/>
        <a:p>
          <a:r>
            <a:rPr lang="es-MX" dirty="0" smtClean="0"/>
            <a:t>IVA, IEPS, ISAN</a:t>
          </a:r>
          <a:endParaRPr lang="es-MX" dirty="0"/>
        </a:p>
      </dgm:t>
    </dgm:pt>
    <dgm:pt modelId="{F4A5F5A2-52BF-444F-8ED7-C2827A289620}" type="parTrans" cxnId="{BD857510-7D8F-4E05-8F10-E565DFD9A12A}">
      <dgm:prSet/>
      <dgm:spPr/>
      <dgm:t>
        <a:bodyPr/>
        <a:lstStyle/>
        <a:p>
          <a:endParaRPr lang="es-MX"/>
        </a:p>
      </dgm:t>
    </dgm:pt>
    <dgm:pt modelId="{12FD084C-41D9-45F2-8CDF-2F8DC1BD38FD}" type="sibTrans" cxnId="{BD857510-7D8F-4E05-8F10-E565DFD9A12A}">
      <dgm:prSet/>
      <dgm:spPr/>
      <dgm:t>
        <a:bodyPr/>
        <a:lstStyle/>
        <a:p>
          <a:endParaRPr lang="es-MX"/>
        </a:p>
      </dgm:t>
    </dgm:pt>
    <dgm:pt modelId="{7B8D7B07-6215-48B1-9EA7-BEE548543A27}">
      <dgm:prSet phldrT="[Texto]"/>
      <dgm:spPr/>
      <dgm:t>
        <a:bodyPr/>
        <a:lstStyle/>
        <a:p>
          <a:r>
            <a:rPr lang="es-MX" dirty="0" smtClean="0"/>
            <a:t>.</a:t>
          </a:r>
          <a:endParaRPr lang="es-MX" dirty="0"/>
        </a:p>
      </dgm:t>
    </dgm:pt>
    <dgm:pt modelId="{204B2BE4-1205-4C27-A277-971260229CAC}" type="parTrans" cxnId="{4B861C15-BACF-4C80-9EC3-C0F46F95CDD5}">
      <dgm:prSet/>
      <dgm:spPr/>
      <dgm:t>
        <a:bodyPr/>
        <a:lstStyle/>
        <a:p>
          <a:endParaRPr lang="es-MX"/>
        </a:p>
      </dgm:t>
    </dgm:pt>
    <dgm:pt modelId="{4B7D57CA-327C-4FC5-96EB-3682F84571D0}" type="sibTrans" cxnId="{4B861C15-BACF-4C80-9EC3-C0F46F95CDD5}">
      <dgm:prSet/>
      <dgm:spPr/>
      <dgm:t>
        <a:bodyPr/>
        <a:lstStyle/>
        <a:p>
          <a:endParaRPr lang="es-MX"/>
        </a:p>
      </dgm:t>
    </dgm:pt>
    <dgm:pt modelId="{B8370541-7D5F-4E35-8CF0-2BFE3CCF3993}" type="pres">
      <dgm:prSet presAssocID="{791D9215-53A0-4F6D-87EF-9DB00B16248A}" presName="Name0" presStyleCnt="0">
        <dgm:presLayoutVars>
          <dgm:dir/>
          <dgm:animLvl val="lvl"/>
          <dgm:resizeHandles/>
        </dgm:presLayoutVars>
      </dgm:prSet>
      <dgm:spPr/>
      <dgm:t>
        <a:bodyPr/>
        <a:lstStyle/>
        <a:p>
          <a:endParaRPr lang="es-MX"/>
        </a:p>
      </dgm:t>
    </dgm:pt>
    <dgm:pt modelId="{BA0DA367-715C-4523-A9DB-278BA5F5987F}" type="pres">
      <dgm:prSet presAssocID="{2D792CFA-CFE5-44B3-9BD4-6983485FCEA7}" presName="linNode" presStyleCnt="0"/>
      <dgm:spPr/>
    </dgm:pt>
    <dgm:pt modelId="{C25D1522-C286-4616-9D27-ACA7691FF3BB}" type="pres">
      <dgm:prSet presAssocID="{2D792CFA-CFE5-44B3-9BD4-6983485FCEA7}" presName="parentShp" presStyleLbl="node1" presStyleIdx="0" presStyleCnt="2">
        <dgm:presLayoutVars>
          <dgm:bulletEnabled val="1"/>
        </dgm:presLayoutVars>
      </dgm:prSet>
      <dgm:spPr/>
      <dgm:t>
        <a:bodyPr/>
        <a:lstStyle/>
        <a:p>
          <a:endParaRPr lang="es-MX"/>
        </a:p>
      </dgm:t>
    </dgm:pt>
    <dgm:pt modelId="{86F625FD-44A0-4544-9337-14BBF38D9D76}" type="pres">
      <dgm:prSet presAssocID="{2D792CFA-CFE5-44B3-9BD4-6983485FCEA7}" presName="childShp" presStyleLbl="bgAccFollowNode1" presStyleIdx="0" presStyleCnt="2">
        <dgm:presLayoutVars>
          <dgm:bulletEnabled val="1"/>
        </dgm:presLayoutVars>
      </dgm:prSet>
      <dgm:spPr/>
      <dgm:t>
        <a:bodyPr/>
        <a:lstStyle/>
        <a:p>
          <a:endParaRPr lang="es-MX"/>
        </a:p>
      </dgm:t>
    </dgm:pt>
    <dgm:pt modelId="{62B1EE64-19AD-4152-966D-38278F096326}" type="pres">
      <dgm:prSet presAssocID="{3F05FBEF-E9F5-4EA8-80D9-45E394E041C9}" presName="spacing" presStyleCnt="0"/>
      <dgm:spPr/>
    </dgm:pt>
    <dgm:pt modelId="{EF9B7B81-0AE0-4A00-A2AF-7F2032F07A54}" type="pres">
      <dgm:prSet presAssocID="{4A3BE098-1D8B-4209-BB64-A106D9C9FADE}" presName="linNode" presStyleCnt="0"/>
      <dgm:spPr/>
    </dgm:pt>
    <dgm:pt modelId="{743949FA-24AC-464C-8E3F-492C7F36F19B}" type="pres">
      <dgm:prSet presAssocID="{4A3BE098-1D8B-4209-BB64-A106D9C9FADE}" presName="parentShp" presStyleLbl="node1" presStyleIdx="1" presStyleCnt="2" custLinFactNeighborX="704" custLinFactNeighborY="2689">
        <dgm:presLayoutVars>
          <dgm:bulletEnabled val="1"/>
        </dgm:presLayoutVars>
      </dgm:prSet>
      <dgm:spPr/>
      <dgm:t>
        <a:bodyPr/>
        <a:lstStyle/>
        <a:p>
          <a:endParaRPr lang="es-MX"/>
        </a:p>
      </dgm:t>
    </dgm:pt>
    <dgm:pt modelId="{5F53616B-AEB3-409B-834D-4721287AAE4D}" type="pres">
      <dgm:prSet presAssocID="{4A3BE098-1D8B-4209-BB64-A106D9C9FADE}" presName="childShp" presStyleLbl="bgAccFollowNode1" presStyleIdx="1" presStyleCnt="2">
        <dgm:presLayoutVars>
          <dgm:bulletEnabled val="1"/>
        </dgm:presLayoutVars>
      </dgm:prSet>
      <dgm:spPr/>
      <dgm:t>
        <a:bodyPr/>
        <a:lstStyle/>
        <a:p>
          <a:endParaRPr lang="es-MX"/>
        </a:p>
      </dgm:t>
    </dgm:pt>
  </dgm:ptLst>
  <dgm:cxnLst>
    <dgm:cxn modelId="{BD857510-7D8F-4E05-8F10-E565DFD9A12A}" srcId="{4A3BE098-1D8B-4209-BB64-A106D9C9FADE}" destId="{1DB2C4FB-0378-4D81-99A4-BE56FF17A6A8}" srcOrd="0" destOrd="0" parTransId="{F4A5F5A2-52BF-444F-8ED7-C2827A289620}" sibTransId="{12FD084C-41D9-45F2-8CDF-2F8DC1BD38FD}"/>
    <dgm:cxn modelId="{0CAFF7F4-29B2-4DBA-B884-ADB773D6790C}" type="presOf" srcId="{7B8D7B07-6215-48B1-9EA7-BEE548543A27}" destId="{5F53616B-AEB3-409B-834D-4721287AAE4D}" srcOrd="0" destOrd="1" presId="urn:microsoft.com/office/officeart/2005/8/layout/vList6"/>
    <dgm:cxn modelId="{3C0A7885-7964-4C80-A498-4E6337FD6FB3}" type="presOf" srcId="{791D9215-53A0-4F6D-87EF-9DB00B16248A}" destId="{B8370541-7D5F-4E35-8CF0-2BFE3CCF3993}" srcOrd="0" destOrd="0" presId="urn:microsoft.com/office/officeart/2005/8/layout/vList6"/>
    <dgm:cxn modelId="{2C383AAB-025B-490D-84CC-2BBAA4E22935}" type="presOf" srcId="{1DB2C4FB-0378-4D81-99A4-BE56FF17A6A8}" destId="{5F53616B-AEB3-409B-834D-4721287AAE4D}" srcOrd="0" destOrd="0" presId="urn:microsoft.com/office/officeart/2005/8/layout/vList6"/>
    <dgm:cxn modelId="{582A5E5F-E042-44C0-9B98-6C07CB3DA28F}" type="presOf" srcId="{4A3BE098-1D8B-4209-BB64-A106D9C9FADE}" destId="{743949FA-24AC-464C-8E3F-492C7F36F19B}" srcOrd="0" destOrd="0" presId="urn:microsoft.com/office/officeart/2005/8/layout/vList6"/>
    <dgm:cxn modelId="{8F34BCB2-8B32-4AC8-A004-7A6561282B15}" srcId="{791D9215-53A0-4F6D-87EF-9DB00B16248A}" destId="{2D792CFA-CFE5-44B3-9BD4-6983485FCEA7}" srcOrd="0" destOrd="0" parTransId="{394CC8E8-5963-45C2-AB9B-40D97AD3071D}" sibTransId="{3F05FBEF-E9F5-4EA8-80D9-45E394E041C9}"/>
    <dgm:cxn modelId="{5DBD7BDC-04B7-40B9-A951-5A82AE4C3384}" srcId="{2D792CFA-CFE5-44B3-9BD4-6983485FCEA7}" destId="{25F34194-77B2-43BC-91A8-35C2814035FD}" srcOrd="0" destOrd="0" parTransId="{9F58E499-56C0-43A4-8A78-9F304E7A2A16}" sibTransId="{7A0A093F-3D49-402C-BBCD-5F001AF5CDDE}"/>
    <dgm:cxn modelId="{4B861C15-BACF-4C80-9EC3-C0F46F95CDD5}" srcId="{4A3BE098-1D8B-4209-BB64-A106D9C9FADE}" destId="{7B8D7B07-6215-48B1-9EA7-BEE548543A27}" srcOrd="1" destOrd="0" parTransId="{204B2BE4-1205-4C27-A277-971260229CAC}" sibTransId="{4B7D57CA-327C-4FC5-96EB-3682F84571D0}"/>
    <dgm:cxn modelId="{D098C646-B1BE-4363-A946-6888179226B3}" type="presOf" srcId="{25F34194-77B2-43BC-91A8-35C2814035FD}" destId="{86F625FD-44A0-4544-9337-14BBF38D9D76}" srcOrd="0" destOrd="0" presId="urn:microsoft.com/office/officeart/2005/8/layout/vList6"/>
    <dgm:cxn modelId="{2A6209DA-5E36-4C64-B81B-73B139A69225}" type="presOf" srcId="{2D792CFA-CFE5-44B3-9BD4-6983485FCEA7}" destId="{C25D1522-C286-4616-9D27-ACA7691FF3BB}" srcOrd="0" destOrd="0" presId="urn:microsoft.com/office/officeart/2005/8/layout/vList6"/>
    <dgm:cxn modelId="{ED4BB4BF-D5A3-4337-B8F1-7BC4E1177F15}" srcId="{791D9215-53A0-4F6D-87EF-9DB00B16248A}" destId="{4A3BE098-1D8B-4209-BB64-A106D9C9FADE}" srcOrd="1" destOrd="0" parTransId="{34FC1DE9-E904-482A-81E6-D63676EA8C44}" sibTransId="{E50B5A3D-065A-4801-8D62-377D58BCF375}"/>
    <dgm:cxn modelId="{A3D66DE9-3703-41C7-9BBB-8ECF956EC268}" type="presParOf" srcId="{B8370541-7D5F-4E35-8CF0-2BFE3CCF3993}" destId="{BA0DA367-715C-4523-A9DB-278BA5F5987F}" srcOrd="0" destOrd="0" presId="urn:microsoft.com/office/officeart/2005/8/layout/vList6"/>
    <dgm:cxn modelId="{77B5AC4F-1F46-43F9-9853-137B5AF8D381}" type="presParOf" srcId="{BA0DA367-715C-4523-A9DB-278BA5F5987F}" destId="{C25D1522-C286-4616-9D27-ACA7691FF3BB}" srcOrd="0" destOrd="0" presId="urn:microsoft.com/office/officeart/2005/8/layout/vList6"/>
    <dgm:cxn modelId="{4EDF1EB1-2D63-4963-B290-CA6F2EC96F94}" type="presParOf" srcId="{BA0DA367-715C-4523-A9DB-278BA5F5987F}" destId="{86F625FD-44A0-4544-9337-14BBF38D9D76}" srcOrd="1" destOrd="0" presId="urn:microsoft.com/office/officeart/2005/8/layout/vList6"/>
    <dgm:cxn modelId="{2D5104BF-FA2E-4818-B315-64D235057A59}" type="presParOf" srcId="{B8370541-7D5F-4E35-8CF0-2BFE3CCF3993}" destId="{62B1EE64-19AD-4152-966D-38278F096326}" srcOrd="1" destOrd="0" presId="urn:microsoft.com/office/officeart/2005/8/layout/vList6"/>
    <dgm:cxn modelId="{BDB616F1-37AA-4B3C-83FF-091C41A9E059}" type="presParOf" srcId="{B8370541-7D5F-4E35-8CF0-2BFE3CCF3993}" destId="{EF9B7B81-0AE0-4A00-A2AF-7F2032F07A54}" srcOrd="2" destOrd="0" presId="urn:microsoft.com/office/officeart/2005/8/layout/vList6"/>
    <dgm:cxn modelId="{74F06205-E067-46D6-B57E-AB26B1DF8CF7}" type="presParOf" srcId="{EF9B7B81-0AE0-4A00-A2AF-7F2032F07A54}" destId="{743949FA-24AC-464C-8E3F-492C7F36F19B}" srcOrd="0" destOrd="0" presId="urn:microsoft.com/office/officeart/2005/8/layout/vList6"/>
    <dgm:cxn modelId="{C5145500-C8DF-4D97-B6C5-14DA14B1B118}" type="presParOf" srcId="{EF9B7B81-0AE0-4A00-A2AF-7F2032F07A54}" destId="{5F53616B-AEB3-409B-834D-4721287AAE4D}"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FE10E018-D2DB-4217-A0F3-47F52067D4EB}" type="doc">
      <dgm:prSet loTypeId="urn:microsoft.com/office/officeart/2008/layout/LinedList" loCatId="list" qsTypeId="urn:microsoft.com/office/officeart/2005/8/quickstyle/simple5" qsCatId="simple" csTypeId="urn:microsoft.com/office/officeart/2005/8/colors/accent1_2" csCatId="accent1" phldr="1"/>
      <dgm:spPr/>
      <dgm:t>
        <a:bodyPr/>
        <a:lstStyle/>
        <a:p>
          <a:endParaRPr lang="es-MX"/>
        </a:p>
      </dgm:t>
    </dgm:pt>
    <dgm:pt modelId="{F3DF218F-4906-462A-A70B-DA7D72C40579}">
      <dgm:prSet/>
      <dgm:spPr/>
      <dgm:t>
        <a:bodyPr/>
        <a:lstStyle/>
        <a:p>
          <a:pPr rtl="0"/>
          <a:r>
            <a:rPr lang="es-MX" dirty="0" smtClean="0"/>
            <a:t>México mantiene una dinámica económica distinta al resto del país, y  derivado de su ubicación geográfica existe competencia directa con estados del sur de los Estados Unidos de América, lo que ha ocasionado una dependencia del dólar como moneda utilizada en esa región como valor de intercambio;</a:t>
          </a:r>
          <a:endParaRPr lang="es-MX" dirty="0"/>
        </a:p>
      </dgm:t>
    </dgm:pt>
    <dgm:pt modelId="{3C869B8F-0E0B-43AB-A1CB-4BFD80DE7B16}" type="parTrans" cxnId="{C8C0A882-9521-4B22-B413-0A1BB1715ED9}">
      <dgm:prSet/>
      <dgm:spPr/>
      <dgm:t>
        <a:bodyPr/>
        <a:lstStyle/>
        <a:p>
          <a:endParaRPr lang="es-MX"/>
        </a:p>
      </dgm:t>
    </dgm:pt>
    <dgm:pt modelId="{DB307D2F-2849-4107-A1BF-B0901C9F90FA}" type="sibTrans" cxnId="{C8C0A882-9521-4B22-B413-0A1BB1715ED9}">
      <dgm:prSet/>
      <dgm:spPr/>
      <dgm:t>
        <a:bodyPr/>
        <a:lstStyle/>
        <a:p>
          <a:endParaRPr lang="es-MX"/>
        </a:p>
      </dgm:t>
    </dgm:pt>
    <dgm:pt modelId="{26280ACD-5AB6-4BDD-A9D0-3DF7FE277873}">
      <dgm:prSet/>
      <dgm:spPr/>
      <dgm:t>
        <a:bodyPr/>
        <a:lstStyle/>
        <a:p>
          <a:pPr rtl="0"/>
          <a:r>
            <a:rPr lang="es-MX" smtClean="0"/>
            <a:t>Resulta necesario impulsar la competitividad económica, el desarrollo y el bienestar de los habitantes</a:t>
          </a:r>
          <a:endParaRPr lang="es-MX"/>
        </a:p>
      </dgm:t>
    </dgm:pt>
    <dgm:pt modelId="{B63AB08B-47AC-4E1B-8801-2CF9822E870C}" type="parTrans" cxnId="{E6D39AE5-1865-454B-9778-235230E7E2BF}">
      <dgm:prSet/>
      <dgm:spPr/>
      <dgm:t>
        <a:bodyPr/>
        <a:lstStyle/>
        <a:p>
          <a:endParaRPr lang="es-MX"/>
        </a:p>
      </dgm:t>
    </dgm:pt>
    <dgm:pt modelId="{E82909CB-1040-4376-9B28-596C5414C794}" type="sibTrans" cxnId="{E6D39AE5-1865-454B-9778-235230E7E2BF}">
      <dgm:prSet/>
      <dgm:spPr/>
      <dgm:t>
        <a:bodyPr/>
        <a:lstStyle/>
        <a:p>
          <a:endParaRPr lang="es-MX"/>
        </a:p>
      </dgm:t>
    </dgm:pt>
    <dgm:pt modelId="{DFA510A5-3DBE-4E01-8787-96ACAA6BC4FE}">
      <dgm:prSet/>
      <dgm:spPr/>
      <dgm:t>
        <a:bodyPr/>
        <a:lstStyle/>
        <a:p>
          <a:pPr rtl="0"/>
          <a:r>
            <a:rPr lang="es-MX" smtClean="0"/>
            <a:t>Se busca el crecimiento económico el cual está relacionado con la productividad de las actividades empresariales y el capital disponible para invertir en éstas y, así promover la economía de esa región;</a:t>
          </a:r>
          <a:endParaRPr lang="es-MX"/>
        </a:p>
      </dgm:t>
    </dgm:pt>
    <dgm:pt modelId="{088ADA2C-6EB5-4F76-9136-55CD010F4642}" type="parTrans" cxnId="{20DA8E4A-62D7-4AD6-995D-B134C1265EE3}">
      <dgm:prSet/>
      <dgm:spPr/>
      <dgm:t>
        <a:bodyPr/>
        <a:lstStyle/>
        <a:p>
          <a:endParaRPr lang="es-MX"/>
        </a:p>
      </dgm:t>
    </dgm:pt>
    <dgm:pt modelId="{4EC76B45-8FD8-4BE1-A2C0-E713D2338D29}" type="sibTrans" cxnId="{20DA8E4A-62D7-4AD6-995D-B134C1265EE3}">
      <dgm:prSet/>
      <dgm:spPr/>
      <dgm:t>
        <a:bodyPr/>
        <a:lstStyle/>
        <a:p>
          <a:endParaRPr lang="es-MX"/>
        </a:p>
      </dgm:t>
    </dgm:pt>
    <dgm:pt modelId="{4A8E484C-E7F7-488F-AF7C-0139152A7CE4}">
      <dgm:prSet/>
      <dgm:spPr/>
      <dgm:t>
        <a:bodyPr/>
        <a:lstStyle/>
        <a:p>
          <a:pPr rtl="0"/>
          <a:r>
            <a:rPr lang="es-MX" dirty="0" smtClean="0"/>
            <a:t>Es política del Gobierno Federal establecer mecanismos que fortalezcan el crecimiento de los contribuyentes de la región fronteriza norte de nuestro país, con el fin de evitar la desigualdad con los habitantes del resto del país, y con la firme convicción de acrecentar la inversión y la productividad y con ello crear fuentes de empleo.</a:t>
          </a:r>
          <a:endParaRPr lang="es-MX" dirty="0"/>
        </a:p>
      </dgm:t>
    </dgm:pt>
    <dgm:pt modelId="{0DFFDF8C-F76A-400E-8873-13163F3A60A3}" type="sibTrans" cxnId="{D52E9A51-57FE-417D-992E-F9464C32229B}">
      <dgm:prSet/>
      <dgm:spPr/>
      <dgm:t>
        <a:bodyPr/>
        <a:lstStyle/>
        <a:p>
          <a:endParaRPr lang="es-MX"/>
        </a:p>
      </dgm:t>
    </dgm:pt>
    <dgm:pt modelId="{603DB52B-7AB5-4BF9-A6CD-624F4B72A144}" type="parTrans" cxnId="{D52E9A51-57FE-417D-992E-F9464C32229B}">
      <dgm:prSet/>
      <dgm:spPr/>
      <dgm:t>
        <a:bodyPr/>
        <a:lstStyle/>
        <a:p>
          <a:endParaRPr lang="es-MX"/>
        </a:p>
      </dgm:t>
    </dgm:pt>
    <dgm:pt modelId="{4C1AFE6E-8C48-4B03-87DD-76C0BB3C8D21}" type="pres">
      <dgm:prSet presAssocID="{FE10E018-D2DB-4217-A0F3-47F52067D4EB}" presName="vert0" presStyleCnt="0">
        <dgm:presLayoutVars>
          <dgm:dir/>
          <dgm:animOne val="branch"/>
          <dgm:animLvl val="lvl"/>
        </dgm:presLayoutVars>
      </dgm:prSet>
      <dgm:spPr/>
      <dgm:t>
        <a:bodyPr/>
        <a:lstStyle/>
        <a:p>
          <a:endParaRPr lang="es-MX"/>
        </a:p>
      </dgm:t>
    </dgm:pt>
    <dgm:pt modelId="{2D322507-FBD3-4DE4-9AF7-13F12E9DE297}" type="pres">
      <dgm:prSet presAssocID="{F3DF218F-4906-462A-A70B-DA7D72C40579}" presName="thickLine" presStyleLbl="alignNode1" presStyleIdx="0" presStyleCnt="4"/>
      <dgm:spPr/>
    </dgm:pt>
    <dgm:pt modelId="{8D55F044-2874-48AD-998F-5C1A51DD2A51}" type="pres">
      <dgm:prSet presAssocID="{F3DF218F-4906-462A-A70B-DA7D72C40579}" presName="horz1" presStyleCnt="0"/>
      <dgm:spPr/>
    </dgm:pt>
    <dgm:pt modelId="{E87894C2-A863-4FFB-ADCB-AAE989157583}" type="pres">
      <dgm:prSet presAssocID="{F3DF218F-4906-462A-A70B-DA7D72C40579}" presName="tx1" presStyleLbl="revTx" presStyleIdx="0" presStyleCnt="4"/>
      <dgm:spPr/>
      <dgm:t>
        <a:bodyPr/>
        <a:lstStyle/>
        <a:p>
          <a:endParaRPr lang="es-MX"/>
        </a:p>
      </dgm:t>
    </dgm:pt>
    <dgm:pt modelId="{B9088FE0-D56D-404C-A634-347FDE125A43}" type="pres">
      <dgm:prSet presAssocID="{F3DF218F-4906-462A-A70B-DA7D72C40579}" presName="vert1" presStyleCnt="0"/>
      <dgm:spPr/>
    </dgm:pt>
    <dgm:pt modelId="{9557A062-9CF0-450A-82E5-419698BB8220}" type="pres">
      <dgm:prSet presAssocID="{26280ACD-5AB6-4BDD-A9D0-3DF7FE277873}" presName="thickLine" presStyleLbl="alignNode1" presStyleIdx="1" presStyleCnt="4"/>
      <dgm:spPr/>
    </dgm:pt>
    <dgm:pt modelId="{6DFD1E61-F5F8-484E-B611-4DA3CE5550F9}" type="pres">
      <dgm:prSet presAssocID="{26280ACD-5AB6-4BDD-A9D0-3DF7FE277873}" presName="horz1" presStyleCnt="0"/>
      <dgm:spPr/>
    </dgm:pt>
    <dgm:pt modelId="{1C7D5BD0-1375-4266-B11B-E0B757DC4427}" type="pres">
      <dgm:prSet presAssocID="{26280ACD-5AB6-4BDD-A9D0-3DF7FE277873}" presName="tx1" presStyleLbl="revTx" presStyleIdx="1" presStyleCnt="4"/>
      <dgm:spPr/>
      <dgm:t>
        <a:bodyPr/>
        <a:lstStyle/>
        <a:p>
          <a:endParaRPr lang="es-MX"/>
        </a:p>
      </dgm:t>
    </dgm:pt>
    <dgm:pt modelId="{C7A895B9-C394-4077-A8FD-6EC98C965D38}" type="pres">
      <dgm:prSet presAssocID="{26280ACD-5AB6-4BDD-A9D0-3DF7FE277873}" presName="vert1" presStyleCnt="0"/>
      <dgm:spPr/>
    </dgm:pt>
    <dgm:pt modelId="{A4EB6A28-8337-4F17-8B8E-DC2522D43324}" type="pres">
      <dgm:prSet presAssocID="{DFA510A5-3DBE-4E01-8787-96ACAA6BC4FE}" presName="thickLine" presStyleLbl="alignNode1" presStyleIdx="2" presStyleCnt="4"/>
      <dgm:spPr/>
    </dgm:pt>
    <dgm:pt modelId="{325DE492-6200-4E3F-BC98-AF948453818B}" type="pres">
      <dgm:prSet presAssocID="{DFA510A5-3DBE-4E01-8787-96ACAA6BC4FE}" presName="horz1" presStyleCnt="0"/>
      <dgm:spPr/>
    </dgm:pt>
    <dgm:pt modelId="{2E93C048-215D-4E67-9B9A-EA72043CDC9A}" type="pres">
      <dgm:prSet presAssocID="{DFA510A5-3DBE-4E01-8787-96ACAA6BC4FE}" presName="tx1" presStyleLbl="revTx" presStyleIdx="2" presStyleCnt="4"/>
      <dgm:spPr/>
      <dgm:t>
        <a:bodyPr/>
        <a:lstStyle/>
        <a:p>
          <a:endParaRPr lang="es-MX"/>
        </a:p>
      </dgm:t>
    </dgm:pt>
    <dgm:pt modelId="{D9FB2E02-864A-4C88-82FA-1BE602FEFB12}" type="pres">
      <dgm:prSet presAssocID="{DFA510A5-3DBE-4E01-8787-96ACAA6BC4FE}" presName="vert1" presStyleCnt="0"/>
      <dgm:spPr/>
    </dgm:pt>
    <dgm:pt modelId="{AA575CCD-C9F7-438D-952D-796E62237A1E}" type="pres">
      <dgm:prSet presAssocID="{4A8E484C-E7F7-488F-AF7C-0139152A7CE4}" presName="thickLine" presStyleLbl="alignNode1" presStyleIdx="3" presStyleCnt="4"/>
      <dgm:spPr/>
    </dgm:pt>
    <dgm:pt modelId="{B38BE5B7-F2FD-41BC-BD3B-E6A37DCE1B80}" type="pres">
      <dgm:prSet presAssocID="{4A8E484C-E7F7-488F-AF7C-0139152A7CE4}" presName="horz1" presStyleCnt="0"/>
      <dgm:spPr/>
    </dgm:pt>
    <dgm:pt modelId="{C44EEF7F-FD70-42AC-BA7D-D2ECF96B9F1E}" type="pres">
      <dgm:prSet presAssocID="{4A8E484C-E7F7-488F-AF7C-0139152A7CE4}" presName="tx1" presStyleLbl="revTx" presStyleIdx="3" presStyleCnt="4"/>
      <dgm:spPr/>
      <dgm:t>
        <a:bodyPr/>
        <a:lstStyle/>
        <a:p>
          <a:endParaRPr lang="es-MX"/>
        </a:p>
      </dgm:t>
    </dgm:pt>
    <dgm:pt modelId="{FD8B5E30-4B46-4C7B-86DA-5ADA17D4272B}" type="pres">
      <dgm:prSet presAssocID="{4A8E484C-E7F7-488F-AF7C-0139152A7CE4}" presName="vert1" presStyleCnt="0"/>
      <dgm:spPr/>
    </dgm:pt>
  </dgm:ptLst>
  <dgm:cxnLst>
    <dgm:cxn modelId="{E6D39AE5-1865-454B-9778-235230E7E2BF}" srcId="{FE10E018-D2DB-4217-A0F3-47F52067D4EB}" destId="{26280ACD-5AB6-4BDD-A9D0-3DF7FE277873}" srcOrd="1" destOrd="0" parTransId="{B63AB08B-47AC-4E1B-8801-2CF9822E870C}" sibTransId="{E82909CB-1040-4376-9B28-596C5414C794}"/>
    <dgm:cxn modelId="{DA14F734-A670-4B6D-AD4E-C1544C6C33D9}" type="presOf" srcId="{DFA510A5-3DBE-4E01-8787-96ACAA6BC4FE}" destId="{2E93C048-215D-4E67-9B9A-EA72043CDC9A}" srcOrd="0" destOrd="0" presId="urn:microsoft.com/office/officeart/2008/layout/LinedList"/>
    <dgm:cxn modelId="{445BD47F-D498-4129-B651-60DA9EE870B0}" type="presOf" srcId="{4A8E484C-E7F7-488F-AF7C-0139152A7CE4}" destId="{C44EEF7F-FD70-42AC-BA7D-D2ECF96B9F1E}" srcOrd="0" destOrd="0" presId="urn:microsoft.com/office/officeart/2008/layout/LinedList"/>
    <dgm:cxn modelId="{20DA8E4A-62D7-4AD6-995D-B134C1265EE3}" srcId="{FE10E018-D2DB-4217-A0F3-47F52067D4EB}" destId="{DFA510A5-3DBE-4E01-8787-96ACAA6BC4FE}" srcOrd="2" destOrd="0" parTransId="{088ADA2C-6EB5-4F76-9136-55CD010F4642}" sibTransId="{4EC76B45-8FD8-4BE1-A2C0-E713D2338D29}"/>
    <dgm:cxn modelId="{C8C0A882-9521-4B22-B413-0A1BB1715ED9}" srcId="{FE10E018-D2DB-4217-A0F3-47F52067D4EB}" destId="{F3DF218F-4906-462A-A70B-DA7D72C40579}" srcOrd="0" destOrd="0" parTransId="{3C869B8F-0E0B-43AB-A1CB-4BFD80DE7B16}" sibTransId="{DB307D2F-2849-4107-A1BF-B0901C9F90FA}"/>
    <dgm:cxn modelId="{BFA1CE8B-8027-47A5-AD4B-4C948492B4CD}" type="presOf" srcId="{26280ACD-5AB6-4BDD-A9D0-3DF7FE277873}" destId="{1C7D5BD0-1375-4266-B11B-E0B757DC4427}" srcOrd="0" destOrd="0" presId="urn:microsoft.com/office/officeart/2008/layout/LinedList"/>
    <dgm:cxn modelId="{9CDFF369-E2D0-466F-9F15-163C43A81A0B}" type="presOf" srcId="{FE10E018-D2DB-4217-A0F3-47F52067D4EB}" destId="{4C1AFE6E-8C48-4B03-87DD-76C0BB3C8D21}" srcOrd="0" destOrd="0" presId="urn:microsoft.com/office/officeart/2008/layout/LinedList"/>
    <dgm:cxn modelId="{D52E9A51-57FE-417D-992E-F9464C32229B}" srcId="{FE10E018-D2DB-4217-A0F3-47F52067D4EB}" destId="{4A8E484C-E7F7-488F-AF7C-0139152A7CE4}" srcOrd="3" destOrd="0" parTransId="{603DB52B-7AB5-4BF9-A6CD-624F4B72A144}" sibTransId="{0DFFDF8C-F76A-400E-8873-13163F3A60A3}"/>
    <dgm:cxn modelId="{97B49783-ADCB-4AAC-9CB3-750D384F0806}" type="presOf" srcId="{F3DF218F-4906-462A-A70B-DA7D72C40579}" destId="{E87894C2-A863-4FFB-ADCB-AAE989157583}" srcOrd="0" destOrd="0" presId="urn:microsoft.com/office/officeart/2008/layout/LinedList"/>
    <dgm:cxn modelId="{62AD605B-64BF-4A25-A9EE-BBBA0EA2D2B6}" type="presParOf" srcId="{4C1AFE6E-8C48-4B03-87DD-76C0BB3C8D21}" destId="{2D322507-FBD3-4DE4-9AF7-13F12E9DE297}" srcOrd="0" destOrd="0" presId="urn:microsoft.com/office/officeart/2008/layout/LinedList"/>
    <dgm:cxn modelId="{B6B42890-8241-4B29-BBF6-C138C726DC4B}" type="presParOf" srcId="{4C1AFE6E-8C48-4B03-87DD-76C0BB3C8D21}" destId="{8D55F044-2874-48AD-998F-5C1A51DD2A51}" srcOrd="1" destOrd="0" presId="urn:microsoft.com/office/officeart/2008/layout/LinedList"/>
    <dgm:cxn modelId="{390160BD-579B-46CF-88AA-D79315830199}" type="presParOf" srcId="{8D55F044-2874-48AD-998F-5C1A51DD2A51}" destId="{E87894C2-A863-4FFB-ADCB-AAE989157583}" srcOrd="0" destOrd="0" presId="urn:microsoft.com/office/officeart/2008/layout/LinedList"/>
    <dgm:cxn modelId="{4CB6BB3E-FC97-4263-86B8-2DFC8B91560C}" type="presParOf" srcId="{8D55F044-2874-48AD-998F-5C1A51DD2A51}" destId="{B9088FE0-D56D-404C-A634-347FDE125A43}" srcOrd="1" destOrd="0" presId="urn:microsoft.com/office/officeart/2008/layout/LinedList"/>
    <dgm:cxn modelId="{5BC363A0-02C5-4EF5-8C74-D3F046BB7610}" type="presParOf" srcId="{4C1AFE6E-8C48-4B03-87DD-76C0BB3C8D21}" destId="{9557A062-9CF0-450A-82E5-419698BB8220}" srcOrd="2" destOrd="0" presId="urn:microsoft.com/office/officeart/2008/layout/LinedList"/>
    <dgm:cxn modelId="{3FBD1834-E23D-45B3-9780-10A3EFA1DF46}" type="presParOf" srcId="{4C1AFE6E-8C48-4B03-87DD-76C0BB3C8D21}" destId="{6DFD1E61-F5F8-484E-B611-4DA3CE5550F9}" srcOrd="3" destOrd="0" presId="urn:microsoft.com/office/officeart/2008/layout/LinedList"/>
    <dgm:cxn modelId="{5687177D-F0D8-4468-82A4-E4530E7882A5}" type="presParOf" srcId="{6DFD1E61-F5F8-484E-B611-4DA3CE5550F9}" destId="{1C7D5BD0-1375-4266-B11B-E0B757DC4427}" srcOrd="0" destOrd="0" presId="urn:microsoft.com/office/officeart/2008/layout/LinedList"/>
    <dgm:cxn modelId="{D36467E5-6E4D-4C71-B338-BA144233CDA3}" type="presParOf" srcId="{6DFD1E61-F5F8-484E-B611-4DA3CE5550F9}" destId="{C7A895B9-C394-4077-A8FD-6EC98C965D38}" srcOrd="1" destOrd="0" presId="urn:microsoft.com/office/officeart/2008/layout/LinedList"/>
    <dgm:cxn modelId="{5C7E43E1-17B2-4961-B51C-4D10E5DED735}" type="presParOf" srcId="{4C1AFE6E-8C48-4B03-87DD-76C0BB3C8D21}" destId="{A4EB6A28-8337-4F17-8B8E-DC2522D43324}" srcOrd="4" destOrd="0" presId="urn:microsoft.com/office/officeart/2008/layout/LinedList"/>
    <dgm:cxn modelId="{01506DFC-ADD8-43D9-BD4D-5344BFCD0E3A}" type="presParOf" srcId="{4C1AFE6E-8C48-4B03-87DD-76C0BB3C8D21}" destId="{325DE492-6200-4E3F-BC98-AF948453818B}" srcOrd="5" destOrd="0" presId="urn:microsoft.com/office/officeart/2008/layout/LinedList"/>
    <dgm:cxn modelId="{E462396D-8C23-45DB-B5E9-644F8CFF1A1B}" type="presParOf" srcId="{325DE492-6200-4E3F-BC98-AF948453818B}" destId="{2E93C048-215D-4E67-9B9A-EA72043CDC9A}" srcOrd="0" destOrd="0" presId="urn:microsoft.com/office/officeart/2008/layout/LinedList"/>
    <dgm:cxn modelId="{4C83CDF8-FA69-4C12-8BD5-989511824735}" type="presParOf" srcId="{325DE492-6200-4E3F-BC98-AF948453818B}" destId="{D9FB2E02-864A-4C88-82FA-1BE602FEFB12}" srcOrd="1" destOrd="0" presId="urn:microsoft.com/office/officeart/2008/layout/LinedList"/>
    <dgm:cxn modelId="{AC26921E-0BF8-415B-8F83-12EE19147C6C}" type="presParOf" srcId="{4C1AFE6E-8C48-4B03-87DD-76C0BB3C8D21}" destId="{AA575CCD-C9F7-438D-952D-796E62237A1E}" srcOrd="6" destOrd="0" presId="urn:microsoft.com/office/officeart/2008/layout/LinedList"/>
    <dgm:cxn modelId="{1B901909-01CF-4E70-8F53-C5E7BC3ECB82}" type="presParOf" srcId="{4C1AFE6E-8C48-4B03-87DD-76C0BB3C8D21}" destId="{B38BE5B7-F2FD-41BC-BD3B-E6A37DCE1B80}" srcOrd="7" destOrd="0" presId="urn:microsoft.com/office/officeart/2008/layout/LinedList"/>
    <dgm:cxn modelId="{B9AE404F-0879-452F-BD6C-4F143D12609A}" type="presParOf" srcId="{B38BE5B7-F2FD-41BC-BD3B-E6A37DCE1B80}" destId="{C44EEF7F-FD70-42AC-BA7D-D2ECF96B9F1E}" srcOrd="0" destOrd="0" presId="urn:microsoft.com/office/officeart/2008/layout/LinedList"/>
    <dgm:cxn modelId="{15D1523C-5754-4B6C-8774-F134BB0EE334}" type="presParOf" srcId="{B38BE5B7-F2FD-41BC-BD3B-E6A37DCE1B80}" destId="{FD8B5E30-4B46-4C7B-86DA-5ADA17D4272B}"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FE10E018-D2DB-4217-A0F3-47F52067D4EB}" type="doc">
      <dgm:prSet loTypeId="urn:microsoft.com/office/officeart/2008/layout/LinedList" loCatId="list" qsTypeId="urn:microsoft.com/office/officeart/2005/8/quickstyle/simple5" qsCatId="simple" csTypeId="urn:microsoft.com/office/officeart/2005/8/colors/accent1_2" csCatId="accent1" phldr="1"/>
      <dgm:spPr/>
      <dgm:t>
        <a:bodyPr/>
        <a:lstStyle/>
        <a:p>
          <a:endParaRPr lang="es-MX"/>
        </a:p>
      </dgm:t>
    </dgm:pt>
    <dgm:pt modelId="{DFA510A5-3DBE-4E01-8787-96ACAA6BC4FE}">
      <dgm:prSet/>
      <dgm:spPr/>
      <dgm:t>
        <a:bodyPr/>
        <a:lstStyle/>
        <a:p>
          <a:pPr rtl="0"/>
          <a:r>
            <a:rPr lang="es-MX" dirty="0" smtClean="0"/>
            <a:t>Se pretende mejorar la competitividad frente al mercado de los Estados Unidos de América y así retener al consumidor en el comercio mexicano;</a:t>
          </a:r>
          <a:endParaRPr lang="es-MX" dirty="0"/>
        </a:p>
      </dgm:t>
    </dgm:pt>
    <dgm:pt modelId="{088ADA2C-6EB5-4F76-9136-55CD010F4642}" type="parTrans" cxnId="{20DA8E4A-62D7-4AD6-995D-B134C1265EE3}">
      <dgm:prSet/>
      <dgm:spPr/>
      <dgm:t>
        <a:bodyPr/>
        <a:lstStyle/>
        <a:p>
          <a:endParaRPr lang="es-MX"/>
        </a:p>
      </dgm:t>
    </dgm:pt>
    <dgm:pt modelId="{4EC76B45-8FD8-4BE1-A2C0-E713D2338D29}" type="sibTrans" cxnId="{20DA8E4A-62D7-4AD6-995D-B134C1265EE3}">
      <dgm:prSet/>
      <dgm:spPr/>
      <dgm:t>
        <a:bodyPr/>
        <a:lstStyle/>
        <a:p>
          <a:endParaRPr lang="es-MX"/>
        </a:p>
      </dgm:t>
    </dgm:pt>
    <dgm:pt modelId="{0A89C1AD-5B3F-497E-ADDF-C03422F2761C}">
      <dgm:prSet/>
      <dgm:spPr/>
      <dgm:t>
        <a:bodyPr/>
        <a:lstStyle/>
        <a:p>
          <a:pPr rtl="0"/>
          <a:r>
            <a:rPr lang="es-MX" dirty="0" smtClean="0"/>
            <a:t>Reactivar la economía doméstica regional y de esta manera, elevar los ingresos por mayor actividad, generando empleos, mayor bienestar general de la población y por ende, mayor recaudación fiscal, además de atraer al turismo al ofrecer mayor diversidad de atractivos y mejores productos; </a:t>
          </a:r>
          <a:endParaRPr lang="es-MX" dirty="0"/>
        </a:p>
      </dgm:t>
    </dgm:pt>
    <dgm:pt modelId="{47756CAA-6B7F-4B86-8844-08E93B6C2CA2}" type="parTrans" cxnId="{676C7C4A-63E1-4F4C-8CDE-41D1FA815005}">
      <dgm:prSet/>
      <dgm:spPr/>
      <dgm:t>
        <a:bodyPr/>
        <a:lstStyle/>
        <a:p>
          <a:endParaRPr lang="es-MX"/>
        </a:p>
      </dgm:t>
    </dgm:pt>
    <dgm:pt modelId="{F471B2DF-BD77-4A57-AA19-71720A4A34B0}" type="sibTrans" cxnId="{676C7C4A-63E1-4F4C-8CDE-41D1FA815005}">
      <dgm:prSet/>
      <dgm:spPr/>
      <dgm:t>
        <a:bodyPr/>
        <a:lstStyle/>
        <a:p>
          <a:endParaRPr lang="es-MX"/>
        </a:p>
      </dgm:t>
    </dgm:pt>
    <dgm:pt modelId="{F389F25D-6FFD-4B09-9EB5-3DC33C35BB56}">
      <dgm:prSet/>
      <dgm:spPr/>
      <dgm:t>
        <a:bodyPr/>
        <a:lstStyle/>
        <a:p>
          <a:pPr rtl="0"/>
          <a:r>
            <a:rPr lang="es-MX" dirty="0" smtClean="0"/>
            <a:t>Crear condiciones y medios efectivos para atraer la inversión y con ello generar riqueza y bienestar para la población; dar respuesta a la alta inmigración a la región fronteriza norte desarrollando una nueva política económica para la frontera y el resto del país, con visión de futuro basada en lograr una economía con fundamento en el conocimiento.</a:t>
          </a:r>
          <a:endParaRPr lang="es-MX" dirty="0"/>
        </a:p>
      </dgm:t>
    </dgm:pt>
    <dgm:pt modelId="{C5AE5783-8950-4837-9630-FF05F72D9617}" type="parTrans" cxnId="{23CD05AF-DFE7-460C-9951-39212865AC94}">
      <dgm:prSet/>
      <dgm:spPr/>
      <dgm:t>
        <a:bodyPr/>
        <a:lstStyle/>
        <a:p>
          <a:endParaRPr lang="es-MX"/>
        </a:p>
      </dgm:t>
    </dgm:pt>
    <dgm:pt modelId="{D53C51F0-112D-4CF1-BD05-44159C7682C9}" type="sibTrans" cxnId="{23CD05AF-DFE7-460C-9951-39212865AC94}">
      <dgm:prSet/>
      <dgm:spPr/>
      <dgm:t>
        <a:bodyPr/>
        <a:lstStyle/>
        <a:p>
          <a:endParaRPr lang="es-MX"/>
        </a:p>
      </dgm:t>
    </dgm:pt>
    <dgm:pt modelId="{4C1AFE6E-8C48-4B03-87DD-76C0BB3C8D21}" type="pres">
      <dgm:prSet presAssocID="{FE10E018-D2DB-4217-A0F3-47F52067D4EB}" presName="vert0" presStyleCnt="0">
        <dgm:presLayoutVars>
          <dgm:dir/>
          <dgm:animOne val="branch"/>
          <dgm:animLvl val="lvl"/>
        </dgm:presLayoutVars>
      </dgm:prSet>
      <dgm:spPr/>
      <dgm:t>
        <a:bodyPr/>
        <a:lstStyle/>
        <a:p>
          <a:endParaRPr lang="es-MX"/>
        </a:p>
      </dgm:t>
    </dgm:pt>
    <dgm:pt modelId="{A4EB6A28-8337-4F17-8B8E-DC2522D43324}" type="pres">
      <dgm:prSet presAssocID="{DFA510A5-3DBE-4E01-8787-96ACAA6BC4FE}" presName="thickLine" presStyleLbl="alignNode1" presStyleIdx="0" presStyleCnt="3"/>
      <dgm:spPr/>
    </dgm:pt>
    <dgm:pt modelId="{325DE492-6200-4E3F-BC98-AF948453818B}" type="pres">
      <dgm:prSet presAssocID="{DFA510A5-3DBE-4E01-8787-96ACAA6BC4FE}" presName="horz1" presStyleCnt="0"/>
      <dgm:spPr/>
    </dgm:pt>
    <dgm:pt modelId="{2E93C048-215D-4E67-9B9A-EA72043CDC9A}" type="pres">
      <dgm:prSet presAssocID="{DFA510A5-3DBE-4E01-8787-96ACAA6BC4FE}" presName="tx1" presStyleLbl="revTx" presStyleIdx="0" presStyleCnt="3"/>
      <dgm:spPr/>
      <dgm:t>
        <a:bodyPr/>
        <a:lstStyle/>
        <a:p>
          <a:endParaRPr lang="es-MX"/>
        </a:p>
      </dgm:t>
    </dgm:pt>
    <dgm:pt modelId="{D9FB2E02-864A-4C88-82FA-1BE602FEFB12}" type="pres">
      <dgm:prSet presAssocID="{DFA510A5-3DBE-4E01-8787-96ACAA6BC4FE}" presName="vert1" presStyleCnt="0"/>
      <dgm:spPr/>
    </dgm:pt>
    <dgm:pt modelId="{1E0AA732-B67C-414D-B05A-823624F87620}" type="pres">
      <dgm:prSet presAssocID="{0A89C1AD-5B3F-497E-ADDF-C03422F2761C}" presName="thickLine" presStyleLbl="alignNode1" presStyleIdx="1" presStyleCnt="3"/>
      <dgm:spPr/>
    </dgm:pt>
    <dgm:pt modelId="{60413D36-B3D9-48B7-BC0D-04A6B3E4761F}" type="pres">
      <dgm:prSet presAssocID="{0A89C1AD-5B3F-497E-ADDF-C03422F2761C}" presName="horz1" presStyleCnt="0"/>
      <dgm:spPr/>
    </dgm:pt>
    <dgm:pt modelId="{22BEE24B-0EC8-43B3-B569-DDEA197FA718}" type="pres">
      <dgm:prSet presAssocID="{0A89C1AD-5B3F-497E-ADDF-C03422F2761C}" presName="tx1" presStyleLbl="revTx" presStyleIdx="1" presStyleCnt="3"/>
      <dgm:spPr/>
      <dgm:t>
        <a:bodyPr/>
        <a:lstStyle/>
        <a:p>
          <a:endParaRPr lang="es-MX"/>
        </a:p>
      </dgm:t>
    </dgm:pt>
    <dgm:pt modelId="{F5A1E652-0756-4326-831B-AC1251A151A8}" type="pres">
      <dgm:prSet presAssocID="{0A89C1AD-5B3F-497E-ADDF-C03422F2761C}" presName="vert1" presStyleCnt="0"/>
      <dgm:spPr/>
    </dgm:pt>
    <dgm:pt modelId="{3ABB8C18-EB76-4B20-9C75-6E9A4D07B2CB}" type="pres">
      <dgm:prSet presAssocID="{F389F25D-6FFD-4B09-9EB5-3DC33C35BB56}" presName="thickLine" presStyleLbl="alignNode1" presStyleIdx="2" presStyleCnt="3"/>
      <dgm:spPr/>
    </dgm:pt>
    <dgm:pt modelId="{B16146D2-0787-408C-8566-2314E4A94300}" type="pres">
      <dgm:prSet presAssocID="{F389F25D-6FFD-4B09-9EB5-3DC33C35BB56}" presName="horz1" presStyleCnt="0"/>
      <dgm:spPr/>
    </dgm:pt>
    <dgm:pt modelId="{3C6C2CE8-F8A1-4E1B-B55B-30AF6FAF9D95}" type="pres">
      <dgm:prSet presAssocID="{F389F25D-6FFD-4B09-9EB5-3DC33C35BB56}" presName="tx1" presStyleLbl="revTx" presStyleIdx="2" presStyleCnt="3"/>
      <dgm:spPr/>
      <dgm:t>
        <a:bodyPr/>
        <a:lstStyle/>
        <a:p>
          <a:endParaRPr lang="es-MX"/>
        </a:p>
      </dgm:t>
    </dgm:pt>
    <dgm:pt modelId="{CE8535EC-0D90-4A32-9368-D9473EC519B6}" type="pres">
      <dgm:prSet presAssocID="{F389F25D-6FFD-4B09-9EB5-3DC33C35BB56}" presName="vert1" presStyleCnt="0"/>
      <dgm:spPr/>
    </dgm:pt>
  </dgm:ptLst>
  <dgm:cxnLst>
    <dgm:cxn modelId="{86178D04-06AD-4EBE-A109-C1E30B87C9C8}" type="presOf" srcId="{FE10E018-D2DB-4217-A0F3-47F52067D4EB}" destId="{4C1AFE6E-8C48-4B03-87DD-76C0BB3C8D21}" srcOrd="0" destOrd="0" presId="urn:microsoft.com/office/officeart/2008/layout/LinedList"/>
    <dgm:cxn modelId="{BEE4F1D8-CE7E-4405-BCCE-25A401D3C625}" type="presOf" srcId="{DFA510A5-3DBE-4E01-8787-96ACAA6BC4FE}" destId="{2E93C048-215D-4E67-9B9A-EA72043CDC9A}" srcOrd="0" destOrd="0" presId="urn:microsoft.com/office/officeart/2008/layout/LinedList"/>
    <dgm:cxn modelId="{20DA8E4A-62D7-4AD6-995D-B134C1265EE3}" srcId="{FE10E018-D2DB-4217-A0F3-47F52067D4EB}" destId="{DFA510A5-3DBE-4E01-8787-96ACAA6BC4FE}" srcOrd="0" destOrd="0" parTransId="{088ADA2C-6EB5-4F76-9136-55CD010F4642}" sibTransId="{4EC76B45-8FD8-4BE1-A2C0-E713D2338D29}"/>
    <dgm:cxn modelId="{23CD05AF-DFE7-460C-9951-39212865AC94}" srcId="{FE10E018-D2DB-4217-A0F3-47F52067D4EB}" destId="{F389F25D-6FFD-4B09-9EB5-3DC33C35BB56}" srcOrd="2" destOrd="0" parTransId="{C5AE5783-8950-4837-9630-FF05F72D9617}" sibTransId="{D53C51F0-112D-4CF1-BD05-44159C7682C9}"/>
    <dgm:cxn modelId="{C69F037C-30B1-48A3-BD93-CF235C89DF85}" type="presOf" srcId="{F389F25D-6FFD-4B09-9EB5-3DC33C35BB56}" destId="{3C6C2CE8-F8A1-4E1B-B55B-30AF6FAF9D95}" srcOrd="0" destOrd="0" presId="urn:microsoft.com/office/officeart/2008/layout/LinedList"/>
    <dgm:cxn modelId="{E88E6DA7-F94E-4DBF-B18C-C38A752CBB26}" type="presOf" srcId="{0A89C1AD-5B3F-497E-ADDF-C03422F2761C}" destId="{22BEE24B-0EC8-43B3-B569-DDEA197FA718}" srcOrd="0" destOrd="0" presId="urn:microsoft.com/office/officeart/2008/layout/LinedList"/>
    <dgm:cxn modelId="{676C7C4A-63E1-4F4C-8CDE-41D1FA815005}" srcId="{FE10E018-D2DB-4217-A0F3-47F52067D4EB}" destId="{0A89C1AD-5B3F-497E-ADDF-C03422F2761C}" srcOrd="1" destOrd="0" parTransId="{47756CAA-6B7F-4B86-8844-08E93B6C2CA2}" sibTransId="{F471B2DF-BD77-4A57-AA19-71720A4A34B0}"/>
    <dgm:cxn modelId="{B52AD786-8669-4068-BFCF-DECB29AE8C75}" type="presParOf" srcId="{4C1AFE6E-8C48-4B03-87DD-76C0BB3C8D21}" destId="{A4EB6A28-8337-4F17-8B8E-DC2522D43324}" srcOrd="0" destOrd="0" presId="urn:microsoft.com/office/officeart/2008/layout/LinedList"/>
    <dgm:cxn modelId="{1AFE1ED5-6F75-4665-9E5F-F111F1AEC160}" type="presParOf" srcId="{4C1AFE6E-8C48-4B03-87DD-76C0BB3C8D21}" destId="{325DE492-6200-4E3F-BC98-AF948453818B}" srcOrd="1" destOrd="0" presId="urn:microsoft.com/office/officeart/2008/layout/LinedList"/>
    <dgm:cxn modelId="{F35A2119-BE57-4665-BC6B-927F8EE248FD}" type="presParOf" srcId="{325DE492-6200-4E3F-BC98-AF948453818B}" destId="{2E93C048-215D-4E67-9B9A-EA72043CDC9A}" srcOrd="0" destOrd="0" presId="urn:microsoft.com/office/officeart/2008/layout/LinedList"/>
    <dgm:cxn modelId="{20C3E57A-47E5-47F6-BE62-653A103F240F}" type="presParOf" srcId="{325DE492-6200-4E3F-BC98-AF948453818B}" destId="{D9FB2E02-864A-4C88-82FA-1BE602FEFB12}" srcOrd="1" destOrd="0" presId="urn:microsoft.com/office/officeart/2008/layout/LinedList"/>
    <dgm:cxn modelId="{546209E7-55D9-4AA0-B28D-FDE43E1C9F9B}" type="presParOf" srcId="{4C1AFE6E-8C48-4B03-87DD-76C0BB3C8D21}" destId="{1E0AA732-B67C-414D-B05A-823624F87620}" srcOrd="2" destOrd="0" presId="urn:microsoft.com/office/officeart/2008/layout/LinedList"/>
    <dgm:cxn modelId="{E7985BD2-1920-4E62-A412-0FB66C2F2BD0}" type="presParOf" srcId="{4C1AFE6E-8C48-4B03-87DD-76C0BB3C8D21}" destId="{60413D36-B3D9-48B7-BC0D-04A6B3E4761F}" srcOrd="3" destOrd="0" presId="urn:microsoft.com/office/officeart/2008/layout/LinedList"/>
    <dgm:cxn modelId="{B9417E34-20E5-48ED-B208-FAC56AC3A2EE}" type="presParOf" srcId="{60413D36-B3D9-48B7-BC0D-04A6B3E4761F}" destId="{22BEE24B-0EC8-43B3-B569-DDEA197FA718}" srcOrd="0" destOrd="0" presId="urn:microsoft.com/office/officeart/2008/layout/LinedList"/>
    <dgm:cxn modelId="{E438C9E0-414D-412B-9174-79D0AAD2CE1C}" type="presParOf" srcId="{60413D36-B3D9-48B7-BC0D-04A6B3E4761F}" destId="{F5A1E652-0756-4326-831B-AC1251A151A8}" srcOrd="1" destOrd="0" presId="urn:microsoft.com/office/officeart/2008/layout/LinedList"/>
    <dgm:cxn modelId="{F12A63C6-E3D8-4DD3-912B-CFD2AD906E59}" type="presParOf" srcId="{4C1AFE6E-8C48-4B03-87DD-76C0BB3C8D21}" destId="{3ABB8C18-EB76-4B20-9C75-6E9A4D07B2CB}" srcOrd="4" destOrd="0" presId="urn:microsoft.com/office/officeart/2008/layout/LinedList"/>
    <dgm:cxn modelId="{8669A336-AB11-4828-BC1C-5BC199CF24EE}" type="presParOf" srcId="{4C1AFE6E-8C48-4B03-87DD-76C0BB3C8D21}" destId="{B16146D2-0787-408C-8566-2314E4A94300}" srcOrd="5" destOrd="0" presId="urn:microsoft.com/office/officeart/2008/layout/LinedList"/>
    <dgm:cxn modelId="{4C8E5C44-BFA4-4F20-99EE-E26F9F086736}" type="presParOf" srcId="{B16146D2-0787-408C-8566-2314E4A94300}" destId="{3C6C2CE8-F8A1-4E1B-B55B-30AF6FAF9D95}" srcOrd="0" destOrd="0" presId="urn:microsoft.com/office/officeart/2008/layout/LinedList"/>
    <dgm:cxn modelId="{E84319E9-B843-4F9C-ACCC-0C5A63222752}" type="presParOf" srcId="{B16146D2-0787-408C-8566-2314E4A94300}" destId="{CE8535EC-0D90-4A32-9368-D9473EC519B6}"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6DFD0CBD-D4AC-4EE2-A03D-BE61C8F80ABF}" type="doc">
      <dgm:prSet loTypeId="urn:microsoft.com/office/officeart/2005/8/layout/pyramid2" loCatId="pyramid" qsTypeId="urn:microsoft.com/office/officeart/2005/8/quickstyle/3d1" qsCatId="3D" csTypeId="urn:microsoft.com/office/officeart/2005/8/colors/accent1_2" csCatId="accent1"/>
      <dgm:spPr/>
      <dgm:t>
        <a:bodyPr/>
        <a:lstStyle/>
        <a:p>
          <a:endParaRPr lang="es-MX"/>
        </a:p>
      </dgm:t>
    </dgm:pt>
    <dgm:pt modelId="{796851F6-F189-4F03-82DC-A1A6E7D94DFC}">
      <dgm:prSet/>
      <dgm:spPr/>
      <dgm:t>
        <a:bodyPr/>
        <a:lstStyle/>
        <a:p>
          <a:pPr rtl="0"/>
          <a:r>
            <a:rPr lang="es-MX" smtClean="0"/>
            <a:t>Esta ley no cumple con el compromiso del presidente de bajar el precio de los combustibles.</a:t>
          </a:r>
          <a:endParaRPr lang="es-MX"/>
        </a:p>
      </dgm:t>
    </dgm:pt>
    <dgm:pt modelId="{35AFCB06-8856-4DB6-BD1B-4F068B3677BD}" type="parTrans" cxnId="{A0FEA0AC-F709-42B0-A645-0716E1B0F8B6}">
      <dgm:prSet/>
      <dgm:spPr/>
      <dgm:t>
        <a:bodyPr/>
        <a:lstStyle/>
        <a:p>
          <a:endParaRPr lang="es-MX"/>
        </a:p>
      </dgm:t>
    </dgm:pt>
    <dgm:pt modelId="{80AAB3D4-50A4-49F0-9FD8-821EFC6A23C6}" type="sibTrans" cxnId="{A0FEA0AC-F709-42B0-A645-0716E1B0F8B6}">
      <dgm:prSet/>
      <dgm:spPr/>
      <dgm:t>
        <a:bodyPr/>
        <a:lstStyle/>
        <a:p>
          <a:endParaRPr lang="es-MX"/>
        </a:p>
      </dgm:t>
    </dgm:pt>
    <dgm:pt modelId="{0FC46A46-6361-4497-9001-AC4E6CEAF9E3}" type="pres">
      <dgm:prSet presAssocID="{6DFD0CBD-D4AC-4EE2-A03D-BE61C8F80ABF}" presName="compositeShape" presStyleCnt="0">
        <dgm:presLayoutVars>
          <dgm:dir/>
          <dgm:resizeHandles/>
        </dgm:presLayoutVars>
      </dgm:prSet>
      <dgm:spPr/>
    </dgm:pt>
    <dgm:pt modelId="{81605535-7B7B-42CA-B394-B2DECDF74CAD}" type="pres">
      <dgm:prSet presAssocID="{6DFD0CBD-D4AC-4EE2-A03D-BE61C8F80ABF}" presName="pyramid" presStyleLbl="node1" presStyleIdx="0" presStyleCnt="1"/>
      <dgm:spPr/>
    </dgm:pt>
    <dgm:pt modelId="{5EAFC595-053E-4745-8FB6-68D88C5E85AF}" type="pres">
      <dgm:prSet presAssocID="{6DFD0CBD-D4AC-4EE2-A03D-BE61C8F80ABF}" presName="theList" presStyleCnt="0"/>
      <dgm:spPr/>
    </dgm:pt>
    <dgm:pt modelId="{CA068AE0-9C8C-45CE-8CCF-77DB04CCC1EF}" type="pres">
      <dgm:prSet presAssocID="{796851F6-F189-4F03-82DC-A1A6E7D94DFC}" presName="aNode" presStyleLbl="fgAcc1" presStyleIdx="0" presStyleCnt="1">
        <dgm:presLayoutVars>
          <dgm:bulletEnabled val="1"/>
        </dgm:presLayoutVars>
      </dgm:prSet>
      <dgm:spPr/>
    </dgm:pt>
    <dgm:pt modelId="{71764E3A-3C2C-4355-90C8-59AFDBF9C838}" type="pres">
      <dgm:prSet presAssocID="{796851F6-F189-4F03-82DC-A1A6E7D94DFC}" presName="aSpace" presStyleCnt="0"/>
      <dgm:spPr/>
    </dgm:pt>
  </dgm:ptLst>
  <dgm:cxnLst>
    <dgm:cxn modelId="{4C401602-6F7E-4691-A19B-D25E1F516300}" type="presOf" srcId="{796851F6-F189-4F03-82DC-A1A6E7D94DFC}" destId="{CA068AE0-9C8C-45CE-8CCF-77DB04CCC1EF}" srcOrd="0" destOrd="0" presId="urn:microsoft.com/office/officeart/2005/8/layout/pyramid2"/>
    <dgm:cxn modelId="{A0FEA0AC-F709-42B0-A645-0716E1B0F8B6}" srcId="{6DFD0CBD-D4AC-4EE2-A03D-BE61C8F80ABF}" destId="{796851F6-F189-4F03-82DC-A1A6E7D94DFC}" srcOrd="0" destOrd="0" parTransId="{35AFCB06-8856-4DB6-BD1B-4F068B3677BD}" sibTransId="{80AAB3D4-50A4-49F0-9FD8-821EFC6A23C6}"/>
    <dgm:cxn modelId="{8C7145FB-F6C7-45B0-9C86-FB646A463AC1}" type="presOf" srcId="{6DFD0CBD-D4AC-4EE2-A03D-BE61C8F80ABF}" destId="{0FC46A46-6361-4497-9001-AC4E6CEAF9E3}" srcOrd="0" destOrd="0" presId="urn:microsoft.com/office/officeart/2005/8/layout/pyramid2"/>
    <dgm:cxn modelId="{530FF221-9C3F-400B-8B24-39F0BBB3563E}" type="presParOf" srcId="{0FC46A46-6361-4497-9001-AC4E6CEAF9E3}" destId="{81605535-7B7B-42CA-B394-B2DECDF74CAD}" srcOrd="0" destOrd="0" presId="urn:microsoft.com/office/officeart/2005/8/layout/pyramid2"/>
    <dgm:cxn modelId="{73CB14FE-5284-491D-9882-8C94B7C0E6A0}" type="presParOf" srcId="{0FC46A46-6361-4497-9001-AC4E6CEAF9E3}" destId="{5EAFC595-053E-4745-8FB6-68D88C5E85AF}" srcOrd="1" destOrd="0" presId="urn:microsoft.com/office/officeart/2005/8/layout/pyramid2"/>
    <dgm:cxn modelId="{B1DA7FC9-0AE4-4FCC-92FF-25370FF47D94}" type="presParOf" srcId="{5EAFC595-053E-4745-8FB6-68D88C5E85AF}" destId="{CA068AE0-9C8C-45CE-8CCF-77DB04CCC1EF}" srcOrd="0" destOrd="0" presId="urn:microsoft.com/office/officeart/2005/8/layout/pyramid2"/>
    <dgm:cxn modelId="{40BEF4E5-379D-4BF1-BF98-499E2D7F2C67}" type="presParOf" srcId="{5EAFC595-053E-4745-8FB6-68D88C5E85AF}" destId="{71764E3A-3C2C-4355-90C8-59AFDBF9C838}" srcOrd="1"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ECEEE8A9-F716-4FDC-9F08-F09B7B2D513C}" type="doc">
      <dgm:prSet loTypeId="urn:microsoft.com/office/officeart/2005/8/layout/hList1" loCatId="list" qsTypeId="urn:microsoft.com/office/officeart/2005/8/quickstyle/simple1" qsCatId="simple" csTypeId="urn:microsoft.com/office/officeart/2005/8/colors/accent1_2" csCatId="accent1"/>
      <dgm:spPr/>
      <dgm:t>
        <a:bodyPr/>
        <a:lstStyle/>
        <a:p>
          <a:endParaRPr lang="es-MX"/>
        </a:p>
      </dgm:t>
    </dgm:pt>
    <dgm:pt modelId="{CBE43BF4-8FB6-4A4D-80B6-70BC80FF37BD}">
      <dgm:prSet/>
      <dgm:spPr/>
      <dgm:t>
        <a:bodyPr/>
        <a:lstStyle/>
        <a:p>
          <a:pPr rtl="0"/>
          <a:r>
            <a:rPr lang="es-MX" smtClean="0"/>
            <a:t>Se faculta al presidente para que en 2019 </a:t>
          </a:r>
          <a:r>
            <a:rPr lang="es-MX" u="sng" smtClean="0"/>
            <a:t>otorgue beneficios fiscales </a:t>
          </a:r>
          <a:r>
            <a:rPr lang="es-MX" smtClean="0"/>
            <a:t>que sean necesarios para dar debido cumplimiento a las resoluciones derivadas de la aplicación de mecanismos internacionales para la solución de controversias legales que determinen una violación a un tratado internacional.</a:t>
          </a:r>
          <a:endParaRPr lang="es-MX"/>
        </a:p>
      </dgm:t>
    </dgm:pt>
    <dgm:pt modelId="{D77B5FA6-9D79-4D80-A663-F372F744D909}" type="parTrans" cxnId="{338CCF3A-F52B-4152-BF34-E172DE78497F}">
      <dgm:prSet/>
      <dgm:spPr/>
      <dgm:t>
        <a:bodyPr/>
        <a:lstStyle/>
        <a:p>
          <a:endParaRPr lang="es-MX"/>
        </a:p>
      </dgm:t>
    </dgm:pt>
    <dgm:pt modelId="{86FCD05F-CF7C-407D-8183-7EE0EF6DD531}" type="sibTrans" cxnId="{338CCF3A-F52B-4152-BF34-E172DE78497F}">
      <dgm:prSet/>
      <dgm:spPr/>
      <dgm:t>
        <a:bodyPr/>
        <a:lstStyle/>
        <a:p>
          <a:endParaRPr lang="es-MX"/>
        </a:p>
      </dgm:t>
    </dgm:pt>
    <dgm:pt modelId="{4C9FC28D-D9DC-423E-9D99-6BF4EBE95791}">
      <dgm:prSet/>
      <dgm:spPr/>
      <dgm:t>
        <a:bodyPr/>
        <a:lstStyle/>
        <a:p>
          <a:pPr rtl="0"/>
          <a:r>
            <a:rPr lang="es-MX" smtClean="0"/>
            <a:t>Ejemplo: El término residencia</a:t>
          </a:r>
          <a:endParaRPr lang="es-MX"/>
        </a:p>
      </dgm:t>
    </dgm:pt>
    <dgm:pt modelId="{CAEE12A7-8294-40FF-87CB-8D36520E00DC}" type="parTrans" cxnId="{209B0CA4-68BC-4BDF-97F3-46926E3B3AD7}">
      <dgm:prSet/>
      <dgm:spPr/>
      <dgm:t>
        <a:bodyPr/>
        <a:lstStyle/>
        <a:p>
          <a:endParaRPr lang="es-MX"/>
        </a:p>
      </dgm:t>
    </dgm:pt>
    <dgm:pt modelId="{C9B903F4-8286-463C-B8A0-25EEA98BB66E}" type="sibTrans" cxnId="{209B0CA4-68BC-4BDF-97F3-46926E3B3AD7}">
      <dgm:prSet/>
      <dgm:spPr/>
      <dgm:t>
        <a:bodyPr/>
        <a:lstStyle/>
        <a:p>
          <a:endParaRPr lang="es-MX"/>
        </a:p>
      </dgm:t>
    </dgm:pt>
    <dgm:pt modelId="{F5C6DF36-19BA-440D-AE40-7E316F2A9340}" type="pres">
      <dgm:prSet presAssocID="{ECEEE8A9-F716-4FDC-9F08-F09B7B2D513C}" presName="Name0" presStyleCnt="0">
        <dgm:presLayoutVars>
          <dgm:dir/>
          <dgm:animLvl val="lvl"/>
          <dgm:resizeHandles val="exact"/>
        </dgm:presLayoutVars>
      </dgm:prSet>
      <dgm:spPr/>
    </dgm:pt>
    <dgm:pt modelId="{B0DE5FC0-D6BF-4177-A200-BF43CCDFED09}" type="pres">
      <dgm:prSet presAssocID="{CBE43BF4-8FB6-4A4D-80B6-70BC80FF37BD}" presName="composite" presStyleCnt="0"/>
      <dgm:spPr/>
    </dgm:pt>
    <dgm:pt modelId="{5D6FC315-B172-40E5-B5F7-076CD833D2BC}" type="pres">
      <dgm:prSet presAssocID="{CBE43BF4-8FB6-4A4D-80B6-70BC80FF37BD}" presName="parTx" presStyleLbl="alignNode1" presStyleIdx="0" presStyleCnt="2">
        <dgm:presLayoutVars>
          <dgm:chMax val="0"/>
          <dgm:chPref val="0"/>
          <dgm:bulletEnabled val="1"/>
        </dgm:presLayoutVars>
      </dgm:prSet>
      <dgm:spPr/>
    </dgm:pt>
    <dgm:pt modelId="{73BC7C98-0ADD-432D-AF12-28447E5CC5A4}" type="pres">
      <dgm:prSet presAssocID="{CBE43BF4-8FB6-4A4D-80B6-70BC80FF37BD}" presName="desTx" presStyleLbl="alignAccFollowNode1" presStyleIdx="0" presStyleCnt="2">
        <dgm:presLayoutVars>
          <dgm:bulletEnabled val="1"/>
        </dgm:presLayoutVars>
      </dgm:prSet>
      <dgm:spPr/>
    </dgm:pt>
    <dgm:pt modelId="{EABD5BC5-E583-4DAB-B5B1-79D5B0423162}" type="pres">
      <dgm:prSet presAssocID="{86FCD05F-CF7C-407D-8183-7EE0EF6DD531}" presName="space" presStyleCnt="0"/>
      <dgm:spPr/>
    </dgm:pt>
    <dgm:pt modelId="{A4E06022-A474-4322-86C3-D8ED38C56101}" type="pres">
      <dgm:prSet presAssocID="{4C9FC28D-D9DC-423E-9D99-6BF4EBE95791}" presName="composite" presStyleCnt="0"/>
      <dgm:spPr/>
    </dgm:pt>
    <dgm:pt modelId="{0EAAF8D9-6869-446D-ACA9-D3828EEF92F4}" type="pres">
      <dgm:prSet presAssocID="{4C9FC28D-D9DC-423E-9D99-6BF4EBE95791}" presName="parTx" presStyleLbl="alignNode1" presStyleIdx="1" presStyleCnt="2">
        <dgm:presLayoutVars>
          <dgm:chMax val="0"/>
          <dgm:chPref val="0"/>
          <dgm:bulletEnabled val="1"/>
        </dgm:presLayoutVars>
      </dgm:prSet>
      <dgm:spPr/>
    </dgm:pt>
    <dgm:pt modelId="{B1957D73-E0A0-4588-A02C-0CA5DE51D6EC}" type="pres">
      <dgm:prSet presAssocID="{4C9FC28D-D9DC-423E-9D99-6BF4EBE95791}" presName="desTx" presStyleLbl="alignAccFollowNode1" presStyleIdx="1" presStyleCnt="2">
        <dgm:presLayoutVars>
          <dgm:bulletEnabled val="1"/>
        </dgm:presLayoutVars>
      </dgm:prSet>
      <dgm:spPr/>
    </dgm:pt>
  </dgm:ptLst>
  <dgm:cxnLst>
    <dgm:cxn modelId="{AE6F1A54-AD12-4EBA-9EDC-F436F942B865}" type="presOf" srcId="{4C9FC28D-D9DC-423E-9D99-6BF4EBE95791}" destId="{0EAAF8D9-6869-446D-ACA9-D3828EEF92F4}" srcOrd="0" destOrd="0" presId="urn:microsoft.com/office/officeart/2005/8/layout/hList1"/>
    <dgm:cxn modelId="{338CCF3A-F52B-4152-BF34-E172DE78497F}" srcId="{ECEEE8A9-F716-4FDC-9F08-F09B7B2D513C}" destId="{CBE43BF4-8FB6-4A4D-80B6-70BC80FF37BD}" srcOrd="0" destOrd="0" parTransId="{D77B5FA6-9D79-4D80-A663-F372F744D909}" sibTransId="{86FCD05F-CF7C-407D-8183-7EE0EF6DD531}"/>
    <dgm:cxn modelId="{209B0CA4-68BC-4BDF-97F3-46926E3B3AD7}" srcId="{ECEEE8A9-F716-4FDC-9F08-F09B7B2D513C}" destId="{4C9FC28D-D9DC-423E-9D99-6BF4EBE95791}" srcOrd="1" destOrd="0" parTransId="{CAEE12A7-8294-40FF-87CB-8D36520E00DC}" sibTransId="{C9B903F4-8286-463C-B8A0-25EEA98BB66E}"/>
    <dgm:cxn modelId="{BDD6D1F8-CEB8-4774-B2F6-DFB1A9AA7A48}" type="presOf" srcId="{CBE43BF4-8FB6-4A4D-80B6-70BC80FF37BD}" destId="{5D6FC315-B172-40E5-B5F7-076CD833D2BC}" srcOrd="0" destOrd="0" presId="urn:microsoft.com/office/officeart/2005/8/layout/hList1"/>
    <dgm:cxn modelId="{48870787-DD14-4B8C-868A-90CFC819C8B4}" type="presOf" srcId="{ECEEE8A9-F716-4FDC-9F08-F09B7B2D513C}" destId="{F5C6DF36-19BA-440D-AE40-7E316F2A9340}" srcOrd="0" destOrd="0" presId="urn:microsoft.com/office/officeart/2005/8/layout/hList1"/>
    <dgm:cxn modelId="{FEDEBDDA-39EE-4056-B7FB-36E89B5759A0}" type="presParOf" srcId="{F5C6DF36-19BA-440D-AE40-7E316F2A9340}" destId="{B0DE5FC0-D6BF-4177-A200-BF43CCDFED09}" srcOrd="0" destOrd="0" presId="urn:microsoft.com/office/officeart/2005/8/layout/hList1"/>
    <dgm:cxn modelId="{2AFE74D1-7F5F-4DCB-ABF9-A68DD46468F5}" type="presParOf" srcId="{B0DE5FC0-D6BF-4177-A200-BF43CCDFED09}" destId="{5D6FC315-B172-40E5-B5F7-076CD833D2BC}" srcOrd="0" destOrd="0" presId="urn:microsoft.com/office/officeart/2005/8/layout/hList1"/>
    <dgm:cxn modelId="{7DD5DA5E-84BA-408A-B417-6A33F4CA6E67}" type="presParOf" srcId="{B0DE5FC0-D6BF-4177-A200-BF43CCDFED09}" destId="{73BC7C98-0ADD-432D-AF12-28447E5CC5A4}" srcOrd="1" destOrd="0" presId="urn:microsoft.com/office/officeart/2005/8/layout/hList1"/>
    <dgm:cxn modelId="{E16AA867-8281-4631-B03D-2316C264A91F}" type="presParOf" srcId="{F5C6DF36-19BA-440D-AE40-7E316F2A9340}" destId="{EABD5BC5-E583-4DAB-B5B1-79D5B0423162}" srcOrd="1" destOrd="0" presId="urn:microsoft.com/office/officeart/2005/8/layout/hList1"/>
    <dgm:cxn modelId="{7F5CB35A-C4A9-4D85-A5E3-E57CA5035762}" type="presParOf" srcId="{F5C6DF36-19BA-440D-AE40-7E316F2A9340}" destId="{A4E06022-A474-4322-86C3-D8ED38C56101}" srcOrd="2" destOrd="0" presId="urn:microsoft.com/office/officeart/2005/8/layout/hList1"/>
    <dgm:cxn modelId="{39F9E0EA-F4EF-42DC-A1FF-1904AC50C062}" type="presParOf" srcId="{A4E06022-A474-4322-86C3-D8ED38C56101}" destId="{0EAAF8D9-6869-446D-ACA9-D3828EEF92F4}" srcOrd="0" destOrd="0" presId="urn:microsoft.com/office/officeart/2005/8/layout/hList1"/>
    <dgm:cxn modelId="{06824CA8-094A-43A1-993D-8D1222659075}" type="presParOf" srcId="{A4E06022-A474-4322-86C3-D8ED38C56101}" destId="{B1957D73-E0A0-4588-A02C-0CA5DE51D6EC}"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8940A8DD-49C9-436D-9BB8-79B1FC0EA692}"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BECCEE84-CDAD-456A-B8CC-2122F396B250}">
      <dgm:prSet/>
      <dgm:spPr/>
      <dgm:t>
        <a:bodyPr/>
        <a:lstStyle/>
        <a:p>
          <a:pPr rtl="0"/>
          <a:r>
            <a:rPr lang="es-MX" dirty="0" smtClean="0"/>
            <a:t>Esto es, si la ley doméstica de un país ubica la residencia de una compañía en el lugar donde se constituyó la misma, y otro la ubica en donde se encuentra su sede de dirección efectiva, dicha compañía será tratada como residente de los dos Estados, y en principio sus ingresos mundiales estarían sujetos a imposición en ambas naciones. </a:t>
          </a:r>
          <a:endParaRPr lang="es-MX" dirty="0"/>
        </a:p>
      </dgm:t>
    </dgm:pt>
    <dgm:pt modelId="{FF7F621A-FAF3-415B-BFEA-C0319FDDD61D}" type="parTrans" cxnId="{FFDA4B4B-2AC9-4D56-9A82-0062C9AB4F82}">
      <dgm:prSet/>
      <dgm:spPr/>
      <dgm:t>
        <a:bodyPr/>
        <a:lstStyle/>
        <a:p>
          <a:endParaRPr lang="es-MX"/>
        </a:p>
      </dgm:t>
    </dgm:pt>
    <dgm:pt modelId="{7595A37C-F1F2-4511-902D-6E13996E441C}" type="sibTrans" cxnId="{FFDA4B4B-2AC9-4D56-9A82-0062C9AB4F82}">
      <dgm:prSet/>
      <dgm:spPr/>
      <dgm:t>
        <a:bodyPr/>
        <a:lstStyle/>
        <a:p>
          <a:endParaRPr lang="es-MX"/>
        </a:p>
      </dgm:t>
    </dgm:pt>
    <dgm:pt modelId="{4F96E22F-6791-4565-AE60-6CE6A33A4310}">
      <dgm:prSet/>
      <dgm:spPr/>
      <dgm:t>
        <a:bodyPr/>
        <a:lstStyle/>
        <a:p>
          <a:pPr rtl="0"/>
          <a:r>
            <a:rPr lang="es-MX" dirty="0" smtClean="0"/>
            <a:t>Por lo tanto, un común entendimiento internacional sobre la definición de las reglas de desempate es necesario</a:t>
          </a:r>
          <a:endParaRPr lang="es-MX" dirty="0"/>
        </a:p>
      </dgm:t>
    </dgm:pt>
    <dgm:pt modelId="{56333EE3-764B-40F4-8F93-C90E345CE3A0}" type="parTrans" cxnId="{425FED71-8896-48E1-B9AA-B4912DC08AF1}">
      <dgm:prSet/>
      <dgm:spPr/>
      <dgm:t>
        <a:bodyPr/>
        <a:lstStyle/>
        <a:p>
          <a:endParaRPr lang="es-MX"/>
        </a:p>
      </dgm:t>
    </dgm:pt>
    <dgm:pt modelId="{43442C0F-D0AC-49A9-9279-CE76A98368FE}" type="sibTrans" cxnId="{425FED71-8896-48E1-B9AA-B4912DC08AF1}">
      <dgm:prSet/>
      <dgm:spPr/>
      <dgm:t>
        <a:bodyPr/>
        <a:lstStyle/>
        <a:p>
          <a:endParaRPr lang="es-MX"/>
        </a:p>
      </dgm:t>
    </dgm:pt>
    <dgm:pt modelId="{B9D3FB40-446E-4F50-A7E1-96B8F77AB88E}" type="pres">
      <dgm:prSet presAssocID="{8940A8DD-49C9-436D-9BB8-79B1FC0EA692}" presName="vert0" presStyleCnt="0">
        <dgm:presLayoutVars>
          <dgm:dir/>
          <dgm:animOne val="branch"/>
          <dgm:animLvl val="lvl"/>
        </dgm:presLayoutVars>
      </dgm:prSet>
      <dgm:spPr/>
    </dgm:pt>
    <dgm:pt modelId="{CF0B3D53-7E25-48E6-90EA-C8B7ED9CA397}" type="pres">
      <dgm:prSet presAssocID="{BECCEE84-CDAD-456A-B8CC-2122F396B250}" presName="thickLine" presStyleLbl="alignNode1" presStyleIdx="0" presStyleCnt="1"/>
      <dgm:spPr/>
    </dgm:pt>
    <dgm:pt modelId="{8175EA41-984A-4948-AD2B-B23CC775631E}" type="pres">
      <dgm:prSet presAssocID="{BECCEE84-CDAD-456A-B8CC-2122F396B250}" presName="horz1" presStyleCnt="0"/>
      <dgm:spPr/>
    </dgm:pt>
    <dgm:pt modelId="{C75DB4F0-9A34-4604-99C9-8889A608D486}" type="pres">
      <dgm:prSet presAssocID="{BECCEE84-CDAD-456A-B8CC-2122F396B250}" presName="tx1" presStyleLbl="revTx" presStyleIdx="0" presStyleCnt="2" custScaleX="271214"/>
      <dgm:spPr/>
    </dgm:pt>
    <dgm:pt modelId="{06ED6756-3566-4FF5-BE4B-3E921329E954}" type="pres">
      <dgm:prSet presAssocID="{BECCEE84-CDAD-456A-B8CC-2122F396B250}" presName="vert1" presStyleCnt="0"/>
      <dgm:spPr/>
    </dgm:pt>
    <dgm:pt modelId="{2DB42227-9411-4441-9DE9-296854895865}" type="pres">
      <dgm:prSet presAssocID="{4F96E22F-6791-4565-AE60-6CE6A33A4310}" presName="vertSpace2a" presStyleCnt="0"/>
      <dgm:spPr/>
    </dgm:pt>
    <dgm:pt modelId="{B8E3FF43-D21B-45B9-8A05-E2E763C6503F}" type="pres">
      <dgm:prSet presAssocID="{4F96E22F-6791-4565-AE60-6CE6A33A4310}" presName="horz2" presStyleCnt="0"/>
      <dgm:spPr/>
    </dgm:pt>
    <dgm:pt modelId="{D31FDC00-A106-4E6A-8488-9F5BCA812D85}" type="pres">
      <dgm:prSet presAssocID="{4F96E22F-6791-4565-AE60-6CE6A33A4310}" presName="horzSpace2" presStyleCnt="0"/>
      <dgm:spPr/>
    </dgm:pt>
    <dgm:pt modelId="{50EE826C-AA59-48E5-ABCD-B69AB6E4EE66}" type="pres">
      <dgm:prSet presAssocID="{4F96E22F-6791-4565-AE60-6CE6A33A4310}" presName="tx2" presStyleLbl="revTx" presStyleIdx="1" presStyleCnt="2" custScaleX="55691" custLinFactNeighborX="31234" custLinFactNeighborY="874"/>
      <dgm:spPr/>
    </dgm:pt>
    <dgm:pt modelId="{0E409241-43ED-4620-878F-ACABA88F5116}" type="pres">
      <dgm:prSet presAssocID="{4F96E22F-6791-4565-AE60-6CE6A33A4310}" presName="vert2" presStyleCnt="0"/>
      <dgm:spPr/>
    </dgm:pt>
    <dgm:pt modelId="{B507AB5C-EA99-4B80-AE88-4AA52DF0761C}" type="pres">
      <dgm:prSet presAssocID="{4F96E22F-6791-4565-AE60-6CE6A33A4310}" presName="thinLine2b" presStyleLbl="callout" presStyleIdx="0" presStyleCnt="1"/>
      <dgm:spPr/>
    </dgm:pt>
    <dgm:pt modelId="{7DCEEF91-F3BE-4568-9F1E-6A3461D11A75}" type="pres">
      <dgm:prSet presAssocID="{4F96E22F-6791-4565-AE60-6CE6A33A4310}" presName="vertSpace2b" presStyleCnt="0"/>
      <dgm:spPr/>
    </dgm:pt>
  </dgm:ptLst>
  <dgm:cxnLst>
    <dgm:cxn modelId="{8561BAE1-721A-4522-87B5-C1C1B7A915E0}" type="presOf" srcId="{BECCEE84-CDAD-456A-B8CC-2122F396B250}" destId="{C75DB4F0-9A34-4604-99C9-8889A608D486}" srcOrd="0" destOrd="0" presId="urn:microsoft.com/office/officeart/2008/layout/LinedList"/>
    <dgm:cxn modelId="{9B7C25DD-2B5E-4180-AFAD-4EA58A33C3CE}" type="presOf" srcId="{4F96E22F-6791-4565-AE60-6CE6A33A4310}" destId="{50EE826C-AA59-48E5-ABCD-B69AB6E4EE66}" srcOrd="0" destOrd="0" presId="urn:microsoft.com/office/officeart/2008/layout/LinedList"/>
    <dgm:cxn modelId="{425FED71-8896-48E1-B9AA-B4912DC08AF1}" srcId="{BECCEE84-CDAD-456A-B8CC-2122F396B250}" destId="{4F96E22F-6791-4565-AE60-6CE6A33A4310}" srcOrd="0" destOrd="0" parTransId="{56333EE3-764B-40F4-8F93-C90E345CE3A0}" sibTransId="{43442C0F-D0AC-49A9-9279-CE76A98368FE}"/>
    <dgm:cxn modelId="{FFDA4B4B-2AC9-4D56-9A82-0062C9AB4F82}" srcId="{8940A8DD-49C9-436D-9BB8-79B1FC0EA692}" destId="{BECCEE84-CDAD-456A-B8CC-2122F396B250}" srcOrd="0" destOrd="0" parTransId="{FF7F621A-FAF3-415B-BFEA-C0319FDDD61D}" sibTransId="{7595A37C-F1F2-4511-902D-6E13996E441C}"/>
    <dgm:cxn modelId="{50F62516-8941-4BAC-8510-8CCC67F29C40}" type="presOf" srcId="{8940A8DD-49C9-436D-9BB8-79B1FC0EA692}" destId="{B9D3FB40-446E-4F50-A7E1-96B8F77AB88E}" srcOrd="0" destOrd="0" presId="urn:microsoft.com/office/officeart/2008/layout/LinedList"/>
    <dgm:cxn modelId="{7EDB091A-76F5-4EF0-831D-835BBC985A1A}" type="presParOf" srcId="{B9D3FB40-446E-4F50-A7E1-96B8F77AB88E}" destId="{CF0B3D53-7E25-48E6-90EA-C8B7ED9CA397}" srcOrd="0" destOrd="0" presId="urn:microsoft.com/office/officeart/2008/layout/LinedList"/>
    <dgm:cxn modelId="{FB13E034-2633-4492-85AA-3CDC04D2665D}" type="presParOf" srcId="{B9D3FB40-446E-4F50-A7E1-96B8F77AB88E}" destId="{8175EA41-984A-4948-AD2B-B23CC775631E}" srcOrd="1" destOrd="0" presId="urn:microsoft.com/office/officeart/2008/layout/LinedList"/>
    <dgm:cxn modelId="{AC0D387E-D002-4494-B439-6FAD155B6342}" type="presParOf" srcId="{8175EA41-984A-4948-AD2B-B23CC775631E}" destId="{C75DB4F0-9A34-4604-99C9-8889A608D486}" srcOrd="0" destOrd="0" presId="urn:microsoft.com/office/officeart/2008/layout/LinedList"/>
    <dgm:cxn modelId="{F7B399F5-E0C6-4A53-A573-C234498555BE}" type="presParOf" srcId="{8175EA41-984A-4948-AD2B-B23CC775631E}" destId="{06ED6756-3566-4FF5-BE4B-3E921329E954}" srcOrd="1" destOrd="0" presId="urn:microsoft.com/office/officeart/2008/layout/LinedList"/>
    <dgm:cxn modelId="{F8631F6C-7B3B-4512-A650-30A614EBD350}" type="presParOf" srcId="{06ED6756-3566-4FF5-BE4B-3E921329E954}" destId="{2DB42227-9411-4441-9DE9-296854895865}" srcOrd="0" destOrd="0" presId="urn:microsoft.com/office/officeart/2008/layout/LinedList"/>
    <dgm:cxn modelId="{07265044-6D3F-4E82-B5D9-80363C6F9D71}" type="presParOf" srcId="{06ED6756-3566-4FF5-BE4B-3E921329E954}" destId="{B8E3FF43-D21B-45B9-8A05-E2E763C6503F}" srcOrd="1" destOrd="0" presId="urn:microsoft.com/office/officeart/2008/layout/LinedList"/>
    <dgm:cxn modelId="{AE7C2EDC-538B-4980-8A51-EF04108D82B0}" type="presParOf" srcId="{B8E3FF43-D21B-45B9-8A05-E2E763C6503F}" destId="{D31FDC00-A106-4E6A-8488-9F5BCA812D85}" srcOrd="0" destOrd="0" presId="urn:microsoft.com/office/officeart/2008/layout/LinedList"/>
    <dgm:cxn modelId="{C6D132F8-6800-4813-8B87-CC31C87EC25C}" type="presParOf" srcId="{B8E3FF43-D21B-45B9-8A05-E2E763C6503F}" destId="{50EE826C-AA59-48E5-ABCD-B69AB6E4EE66}" srcOrd="1" destOrd="0" presId="urn:microsoft.com/office/officeart/2008/layout/LinedList"/>
    <dgm:cxn modelId="{DC179E0F-BA2B-4F29-9B5A-BFE2CAFBEB1B}" type="presParOf" srcId="{B8E3FF43-D21B-45B9-8A05-E2E763C6503F}" destId="{0E409241-43ED-4620-878F-ACABA88F5116}" srcOrd="2" destOrd="0" presId="urn:microsoft.com/office/officeart/2008/layout/LinedList"/>
    <dgm:cxn modelId="{0CD09D33-373D-415D-B15A-23A72E5724F2}" type="presParOf" srcId="{06ED6756-3566-4FF5-BE4B-3E921329E954}" destId="{B507AB5C-EA99-4B80-AE88-4AA52DF0761C}" srcOrd="2" destOrd="0" presId="urn:microsoft.com/office/officeart/2008/layout/LinedList"/>
    <dgm:cxn modelId="{4B2C5499-1305-4A85-9745-AE2E242FBD10}" type="presParOf" srcId="{06ED6756-3566-4FF5-BE4B-3E921329E954}" destId="{7DCEEF91-F3BE-4568-9F1E-6A3461D11A75}" srcOrd="3"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7C32D490-57C1-4273-B554-DFFBC5C7D1DD}"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s-MX"/>
        </a:p>
      </dgm:t>
    </dgm:pt>
    <dgm:pt modelId="{F216EF74-D30D-4434-AB3A-4705B3FBDBFE}">
      <dgm:prSet/>
      <dgm:spPr/>
      <dgm:t>
        <a:bodyPr/>
        <a:lstStyle/>
        <a:p>
          <a:pPr rtl="0"/>
          <a:r>
            <a:rPr lang="es-MX" smtClean="0"/>
            <a:t>LEY FEDERAL DEL IMPUESTO SOBRE AUTOMOVILES NUEVOS</a:t>
          </a:r>
          <a:endParaRPr lang="es-MX"/>
        </a:p>
      </dgm:t>
    </dgm:pt>
    <dgm:pt modelId="{1C75D012-F7D7-415D-92D5-2442C2E95672}" type="parTrans" cxnId="{88D7A3AF-E667-4AE3-89A2-17E0E251851F}">
      <dgm:prSet/>
      <dgm:spPr/>
      <dgm:t>
        <a:bodyPr/>
        <a:lstStyle/>
        <a:p>
          <a:endParaRPr lang="es-MX"/>
        </a:p>
      </dgm:t>
    </dgm:pt>
    <dgm:pt modelId="{58E41F56-6CC3-4D98-8C6C-F7BBFD41CDA1}" type="sibTrans" cxnId="{88D7A3AF-E667-4AE3-89A2-17E0E251851F}">
      <dgm:prSet/>
      <dgm:spPr/>
      <dgm:t>
        <a:bodyPr/>
        <a:lstStyle/>
        <a:p>
          <a:endParaRPr lang="es-MX"/>
        </a:p>
      </dgm:t>
    </dgm:pt>
    <dgm:pt modelId="{C9404BDF-E78B-427C-8A69-F140258FC053}">
      <dgm:prSet/>
      <dgm:spPr/>
      <dgm:t>
        <a:bodyPr/>
        <a:lstStyle/>
        <a:p>
          <a:pPr rtl="0"/>
          <a:r>
            <a:rPr lang="es-MX" dirty="0" smtClean="0"/>
            <a:t>EL IMPUESTO ES INDIRECTO</a:t>
          </a:r>
        </a:p>
        <a:p>
          <a:pPr rtl="0"/>
          <a:r>
            <a:rPr lang="es-MX" dirty="0" smtClean="0"/>
            <a:t>EL VENDEDOR SOLO TRASLADA EL IMPUESTO</a:t>
          </a:r>
          <a:endParaRPr lang="es-MX" dirty="0"/>
        </a:p>
      </dgm:t>
    </dgm:pt>
    <dgm:pt modelId="{033CFF28-E2E5-4879-AA6B-4D57434FAAF6}" type="parTrans" cxnId="{2E1E713C-C139-433E-91BD-89229CA8DCBF}">
      <dgm:prSet/>
      <dgm:spPr/>
      <dgm:t>
        <a:bodyPr/>
        <a:lstStyle/>
        <a:p>
          <a:endParaRPr lang="es-MX"/>
        </a:p>
      </dgm:t>
    </dgm:pt>
    <dgm:pt modelId="{EAD42061-0996-4357-B1A9-D465AA8A0B53}" type="sibTrans" cxnId="{2E1E713C-C139-433E-91BD-89229CA8DCBF}">
      <dgm:prSet/>
      <dgm:spPr/>
      <dgm:t>
        <a:bodyPr/>
        <a:lstStyle/>
        <a:p>
          <a:endParaRPr lang="es-MX"/>
        </a:p>
      </dgm:t>
    </dgm:pt>
    <dgm:pt modelId="{C7ACFCE3-A52E-4196-A90D-367E965FA82D}">
      <dgm:prSet/>
      <dgm:spPr/>
      <dgm:t>
        <a:bodyPr/>
        <a:lstStyle/>
        <a:p>
          <a:pPr rtl="0"/>
          <a:r>
            <a:rPr lang="es-MX" smtClean="0"/>
            <a:t>LO PAGA EL CONSUMIDOR FINAL JUNTO CON LOS PAGOS DE IMPORTACIÓN</a:t>
          </a:r>
          <a:endParaRPr lang="es-MX"/>
        </a:p>
      </dgm:t>
    </dgm:pt>
    <dgm:pt modelId="{3BCF7CE7-A3BD-4956-B08E-15FB9BC58CC7}" type="parTrans" cxnId="{49162849-5983-44C7-BC66-A2475756E0C1}">
      <dgm:prSet/>
      <dgm:spPr/>
      <dgm:t>
        <a:bodyPr/>
        <a:lstStyle/>
        <a:p>
          <a:endParaRPr lang="es-MX"/>
        </a:p>
      </dgm:t>
    </dgm:pt>
    <dgm:pt modelId="{609E2E46-A3DD-40AA-BE3E-888AC0714E82}" type="sibTrans" cxnId="{49162849-5983-44C7-BC66-A2475756E0C1}">
      <dgm:prSet/>
      <dgm:spPr/>
      <dgm:t>
        <a:bodyPr/>
        <a:lstStyle/>
        <a:p>
          <a:endParaRPr lang="es-MX"/>
        </a:p>
      </dgm:t>
    </dgm:pt>
    <dgm:pt modelId="{CE6D3044-A8F9-4E67-BD8A-B84BE6F451FF}">
      <dgm:prSet/>
      <dgm:spPr/>
      <dgm:t>
        <a:bodyPr/>
        <a:lstStyle/>
        <a:p>
          <a:pPr rtl="0"/>
          <a:r>
            <a:rPr lang="es-MX" smtClean="0"/>
            <a:t>EL PAGO SE HACE CONFORME A LA TARIFA DEL ART 3º. LFISAN</a:t>
          </a:r>
          <a:endParaRPr lang="es-MX"/>
        </a:p>
      </dgm:t>
    </dgm:pt>
    <dgm:pt modelId="{DC128806-3C7B-4227-A7D9-5E1F895DC433}" type="parTrans" cxnId="{336973EA-CA0C-4B2B-9C45-578ACF84E3B3}">
      <dgm:prSet/>
      <dgm:spPr/>
      <dgm:t>
        <a:bodyPr/>
        <a:lstStyle/>
        <a:p>
          <a:endParaRPr lang="es-MX"/>
        </a:p>
      </dgm:t>
    </dgm:pt>
    <dgm:pt modelId="{527A6A63-5B57-4B38-AC2E-CC3DABE973F9}" type="sibTrans" cxnId="{336973EA-CA0C-4B2B-9C45-578ACF84E3B3}">
      <dgm:prSet/>
      <dgm:spPr/>
      <dgm:t>
        <a:bodyPr/>
        <a:lstStyle/>
        <a:p>
          <a:endParaRPr lang="es-MX"/>
        </a:p>
      </dgm:t>
    </dgm:pt>
    <dgm:pt modelId="{D8B13570-3272-403C-8DA5-D2E16E6B5780}">
      <dgm:prSet/>
      <dgm:spPr/>
      <dgm:t>
        <a:bodyPr/>
        <a:lstStyle/>
        <a:p>
          <a:pPr rtl="0"/>
          <a:r>
            <a:rPr lang="es-MX" smtClean="0"/>
            <a:t>EJEMPLO:</a:t>
          </a:r>
          <a:endParaRPr lang="es-MX"/>
        </a:p>
      </dgm:t>
    </dgm:pt>
    <dgm:pt modelId="{74487174-13F8-41AE-BCFC-96F466479B49}" type="parTrans" cxnId="{5BEBA31B-1F7A-4CE7-A11F-F3523912079F}">
      <dgm:prSet/>
      <dgm:spPr/>
      <dgm:t>
        <a:bodyPr/>
        <a:lstStyle/>
        <a:p>
          <a:endParaRPr lang="es-MX"/>
        </a:p>
      </dgm:t>
    </dgm:pt>
    <dgm:pt modelId="{1EC2583F-9658-4FD5-BF49-FFE7F34C31DB}" type="sibTrans" cxnId="{5BEBA31B-1F7A-4CE7-A11F-F3523912079F}">
      <dgm:prSet/>
      <dgm:spPr/>
      <dgm:t>
        <a:bodyPr/>
        <a:lstStyle/>
        <a:p>
          <a:endParaRPr lang="es-MX"/>
        </a:p>
      </dgm:t>
    </dgm:pt>
    <dgm:pt modelId="{3EA0107E-258E-458E-858C-965D3DF37E15}">
      <dgm:prSet/>
      <dgm:spPr/>
      <dgm:t>
        <a:bodyPr/>
        <a:lstStyle/>
        <a:p>
          <a:pPr rtl="0"/>
          <a:r>
            <a:rPr lang="es-MX" smtClean="0"/>
            <a:t>VALOR DEL AUTO $315,000, EL IMPUESTO SERÍA DE  $7,500.96 PESOS</a:t>
          </a:r>
          <a:endParaRPr lang="es-MX"/>
        </a:p>
      </dgm:t>
    </dgm:pt>
    <dgm:pt modelId="{6181D381-38CA-4A83-A853-38B2DB3F4C18}" type="parTrans" cxnId="{7F8C1B60-88A7-4CE0-BCEA-05FE788FC18B}">
      <dgm:prSet/>
      <dgm:spPr/>
      <dgm:t>
        <a:bodyPr/>
        <a:lstStyle/>
        <a:p>
          <a:endParaRPr lang="es-MX"/>
        </a:p>
      </dgm:t>
    </dgm:pt>
    <dgm:pt modelId="{5A14C8BB-BE95-426A-94D3-BD8D9D228CBE}" type="sibTrans" cxnId="{7F8C1B60-88A7-4CE0-BCEA-05FE788FC18B}">
      <dgm:prSet/>
      <dgm:spPr/>
      <dgm:t>
        <a:bodyPr/>
        <a:lstStyle/>
        <a:p>
          <a:endParaRPr lang="es-MX"/>
        </a:p>
      </dgm:t>
    </dgm:pt>
    <dgm:pt modelId="{6DB0949F-B445-4FE7-9BD8-A55CCB35581E}" type="pres">
      <dgm:prSet presAssocID="{7C32D490-57C1-4273-B554-DFFBC5C7D1DD}" presName="diagram" presStyleCnt="0">
        <dgm:presLayoutVars>
          <dgm:chPref val="1"/>
          <dgm:dir/>
          <dgm:animOne val="branch"/>
          <dgm:animLvl val="lvl"/>
          <dgm:resizeHandles/>
        </dgm:presLayoutVars>
      </dgm:prSet>
      <dgm:spPr/>
      <dgm:t>
        <a:bodyPr/>
        <a:lstStyle/>
        <a:p>
          <a:endParaRPr lang="es-MX"/>
        </a:p>
      </dgm:t>
    </dgm:pt>
    <dgm:pt modelId="{E0FCCE36-1359-4C4D-AAA4-35C13D1894EE}" type="pres">
      <dgm:prSet presAssocID="{F216EF74-D30D-4434-AB3A-4705B3FBDBFE}" presName="root" presStyleCnt="0"/>
      <dgm:spPr/>
    </dgm:pt>
    <dgm:pt modelId="{0966036B-A211-4543-AEFE-2EA7326EB64E}" type="pres">
      <dgm:prSet presAssocID="{F216EF74-D30D-4434-AB3A-4705B3FBDBFE}" presName="rootComposite" presStyleCnt="0"/>
      <dgm:spPr/>
    </dgm:pt>
    <dgm:pt modelId="{1B38D1F7-4D41-42A0-BFAF-CFF9A49D4ADF}" type="pres">
      <dgm:prSet presAssocID="{F216EF74-D30D-4434-AB3A-4705B3FBDBFE}" presName="rootText" presStyleLbl="node1" presStyleIdx="0" presStyleCnt="5"/>
      <dgm:spPr/>
      <dgm:t>
        <a:bodyPr/>
        <a:lstStyle/>
        <a:p>
          <a:endParaRPr lang="es-MX"/>
        </a:p>
      </dgm:t>
    </dgm:pt>
    <dgm:pt modelId="{45B643DD-DF28-4A19-837A-D94A5F9DAAEF}" type="pres">
      <dgm:prSet presAssocID="{F216EF74-D30D-4434-AB3A-4705B3FBDBFE}" presName="rootConnector" presStyleLbl="node1" presStyleIdx="0" presStyleCnt="5"/>
      <dgm:spPr/>
      <dgm:t>
        <a:bodyPr/>
        <a:lstStyle/>
        <a:p>
          <a:endParaRPr lang="es-MX"/>
        </a:p>
      </dgm:t>
    </dgm:pt>
    <dgm:pt modelId="{DFDA77E1-C181-4A76-8DA1-2BAB84BB9C03}" type="pres">
      <dgm:prSet presAssocID="{F216EF74-D30D-4434-AB3A-4705B3FBDBFE}" presName="childShape" presStyleCnt="0"/>
      <dgm:spPr/>
    </dgm:pt>
    <dgm:pt modelId="{48AE2D5E-18F0-4432-9E52-49BB8919D33A}" type="pres">
      <dgm:prSet presAssocID="{C9404BDF-E78B-427C-8A69-F140258FC053}" presName="root" presStyleCnt="0"/>
      <dgm:spPr/>
    </dgm:pt>
    <dgm:pt modelId="{A2DB7AF3-0B18-4FB9-A98A-57BED10B92BD}" type="pres">
      <dgm:prSet presAssocID="{C9404BDF-E78B-427C-8A69-F140258FC053}" presName="rootComposite" presStyleCnt="0"/>
      <dgm:spPr/>
    </dgm:pt>
    <dgm:pt modelId="{98BE16AB-13F8-4950-8AA4-7B9529478BE8}" type="pres">
      <dgm:prSet presAssocID="{C9404BDF-E78B-427C-8A69-F140258FC053}" presName="rootText" presStyleLbl="node1" presStyleIdx="1" presStyleCnt="5"/>
      <dgm:spPr/>
      <dgm:t>
        <a:bodyPr/>
        <a:lstStyle/>
        <a:p>
          <a:endParaRPr lang="es-MX"/>
        </a:p>
      </dgm:t>
    </dgm:pt>
    <dgm:pt modelId="{DF1FC21C-D36A-457D-B5AE-7979F218AB1E}" type="pres">
      <dgm:prSet presAssocID="{C9404BDF-E78B-427C-8A69-F140258FC053}" presName="rootConnector" presStyleLbl="node1" presStyleIdx="1" presStyleCnt="5"/>
      <dgm:spPr/>
      <dgm:t>
        <a:bodyPr/>
        <a:lstStyle/>
        <a:p>
          <a:endParaRPr lang="es-MX"/>
        </a:p>
      </dgm:t>
    </dgm:pt>
    <dgm:pt modelId="{CE1C3B8A-756C-453A-AC7A-D92284F700F2}" type="pres">
      <dgm:prSet presAssocID="{C9404BDF-E78B-427C-8A69-F140258FC053}" presName="childShape" presStyleCnt="0"/>
      <dgm:spPr/>
    </dgm:pt>
    <dgm:pt modelId="{4E7DDC9D-0B01-4AE5-B20D-42F5042413E9}" type="pres">
      <dgm:prSet presAssocID="{C7ACFCE3-A52E-4196-A90D-367E965FA82D}" presName="root" presStyleCnt="0"/>
      <dgm:spPr/>
    </dgm:pt>
    <dgm:pt modelId="{26015C20-1C1C-4CD7-8E32-EFFDC4EE56CF}" type="pres">
      <dgm:prSet presAssocID="{C7ACFCE3-A52E-4196-A90D-367E965FA82D}" presName="rootComposite" presStyleCnt="0"/>
      <dgm:spPr/>
    </dgm:pt>
    <dgm:pt modelId="{0292EF84-951F-495F-BA27-2A8361EEABB4}" type="pres">
      <dgm:prSet presAssocID="{C7ACFCE3-A52E-4196-A90D-367E965FA82D}" presName="rootText" presStyleLbl="node1" presStyleIdx="2" presStyleCnt="5"/>
      <dgm:spPr/>
      <dgm:t>
        <a:bodyPr/>
        <a:lstStyle/>
        <a:p>
          <a:endParaRPr lang="es-MX"/>
        </a:p>
      </dgm:t>
    </dgm:pt>
    <dgm:pt modelId="{FDE44888-DC1D-46DE-B5C4-F612DAF4A47B}" type="pres">
      <dgm:prSet presAssocID="{C7ACFCE3-A52E-4196-A90D-367E965FA82D}" presName="rootConnector" presStyleLbl="node1" presStyleIdx="2" presStyleCnt="5"/>
      <dgm:spPr/>
      <dgm:t>
        <a:bodyPr/>
        <a:lstStyle/>
        <a:p>
          <a:endParaRPr lang="es-MX"/>
        </a:p>
      </dgm:t>
    </dgm:pt>
    <dgm:pt modelId="{8DF8CF01-CA9A-4911-82EB-7465A363A151}" type="pres">
      <dgm:prSet presAssocID="{C7ACFCE3-A52E-4196-A90D-367E965FA82D}" presName="childShape" presStyleCnt="0"/>
      <dgm:spPr/>
    </dgm:pt>
    <dgm:pt modelId="{E50DBF84-3613-4A97-89E6-D162F2992D9D}" type="pres">
      <dgm:prSet presAssocID="{CE6D3044-A8F9-4E67-BD8A-B84BE6F451FF}" presName="root" presStyleCnt="0"/>
      <dgm:spPr/>
    </dgm:pt>
    <dgm:pt modelId="{A1A75B72-E5DB-4F25-ACA7-01B927C18DAD}" type="pres">
      <dgm:prSet presAssocID="{CE6D3044-A8F9-4E67-BD8A-B84BE6F451FF}" presName="rootComposite" presStyleCnt="0"/>
      <dgm:spPr/>
    </dgm:pt>
    <dgm:pt modelId="{9B5E594B-1C12-4934-BB0B-59D16BD021C7}" type="pres">
      <dgm:prSet presAssocID="{CE6D3044-A8F9-4E67-BD8A-B84BE6F451FF}" presName="rootText" presStyleLbl="node1" presStyleIdx="3" presStyleCnt="5"/>
      <dgm:spPr/>
      <dgm:t>
        <a:bodyPr/>
        <a:lstStyle/>
        <a:p>
          <a:endParaRPr lang="es-MX"/>
        </a:p>
      </dgm:t>
    </dgm:pt>
    <dgm:pt modelId="{C15E9B13-139E-4255-AE70-9124F20ADFE1}" type="pres">
      <dgm:prSet presAssocID="{CE6D3044-A8F9-4E67-BD8A-B84BE6F451FF}" presName="rootConnector" presStyleLbl="node1" presStyleIdx="3" presStyleCnt="5"/>
      <dgm:spPr/>
      <dgm:t>
        <a:bodyPr/>
        <a:lstStyle/>
        <a:p>
          <a:endParaRPr lang="es-MX"/>
        </a:p>
      </dgm:t>
    </dgm:pt>
    <dgm:pt modelId="{DDE9A951-FAAC-4F98-8AC6-6C4C9CD26C19}" type="pres">
      <dgm:prSet presAssocID="{CE6D3044-A8F9-4E67-BD8A-B84BE6F451FF}" presName="childShape" presStyleCnt="0"/>
      <dgm:spPr/>
    </dgm:pt>
    <dgm:pt modelId="{EED270DA-1F0B-4358-9D57-BA6C6984C131}" type="pres">
      <dgm:prSet presAssocID="{D8B13570-3272-403C-8DA5-D2E16E6B5780}" presName="root" presStyleCnt="0"/>
      <dgm:spPr/>
    </dgm:pt>
    <dgm:pt modelId="{63162358-47A0-48DE-89C2-164EE09E460B}" type="pres">
      <dgm:prSet presAssocID="{D8B13570-3272-403C-8DA5-D2E16E6B5780}" presName="rootComposite" presStyleCnt="0"/>
      <dgm:spPr/>
    </dgm:pt>
    <dgm:pt modelId="{0708CE84-E90E-4A53-90ED-CBAEE903E2D6}" type="pres">
      <dgm:prSet presAssocID="{D8B13570-3272-403C-8DA5-D2E16E6B5780}" presName="rootText" presStyleLbl="node1" presStyleIdx="4" presStyleCnt="5"/>
      <dgm:spPr/>
      <dgm:t>
        <a:bodyPr/>
        <a:lstStyle/>
        <a:p>
          <a:endParaRPr lang="es-MX"/>
        </a:p>
      </dgm:t>
    </dgm:pt>
    <dgm:pt modelId="{8C3D160C-C63D-4173-9A88-A143505A0913}" type="pres">
      <dgm:prSet presAssocID="{D8B13570-3272-403C-8DA5-D2E16E6B5780}" presName="rootConnector" presStyleLbl="node1" presStyleIdx="4" presStyleCnt="5"/>
      <dgm:spPr/>
      <dgm:t>
        <a:bodyPr/>
        <a:lstStyle/>
        <a:p>
          <a:endParaRPr lang="es-MX"/>
        </a:p>
      </dgm:t>
    </dgm:pt>
    <dgm:pt modelId="{1F0ECFA2-F089-4FFA-95F8-F803DA45B635}" type="pres">
      <dgm:prSet presAssocID="{D8B13570-3272-403C-8DA5-D2E16E6B5780}" presName="childShape" presStyleCnt="0"/>
      <dgm:spPr/>
    </dgm:pt>
    <dgm:pt modelId="{F98EFD2A-7E37-4D7B-8C9A-2EE99598EF0D}" type="pres">
      <dgm:prSet presAssocID="{6181D381-38CA-4A83-A853-38B2DB3F4C18}" presName="Name13" presStyleLbl="parChTrans1D2" presStyleIdx="0" presStyleCnt="1"/>
      <dgm:spPr/>
      <dgm:t>
        <a:bodyPr/>
        <a:lstStyle/>
        <a:p>
          <a:endParaRPr lang="es-MX"/>
        </a:p>
      </dgm:t>
    </dgm:pt>
    <dgm:pt modelId="{B71695BB-887A-4B71-A001-33B5B7D17452}" type="pres">
      <dgm:prSet presAssocID="{3EA0107E-258E-458E-858C-965D3DF37E15}" presName="childText" presStyleLbl="bgAcc1" presStyleIdx="0" presStyleCnt="1">
        <dgm:presLayoutVars>
          <dgm:bulletEnabled val="1"/>
        </dgm:presLayoutVars>
      </dgm:prSet>
      <dgm:spPr/>
      <dgm:t>
        <a:bodyPr/>
        <a:lstStyle/>
        <a:p>
          <a:endParaRPr lang="es-MX"/>
        </a:p>
      </dgm:t>
    </dgm:pt>
  </dgm:ptLst>
  <dgm:cxnLst>
    <dgm:cxn modelId="{BCD40084-94C6-49EF-B599-E48FF93E8C8F}" type="presOf" srcId="{CE6D3044-A8F9-4E67-BD8A-B84BE6F451FF}" destId="{C15E9B13-139E-4255-AE70-9124F20ADFE1}" srcOrd="1" destOrd="0" presId="urn:microsoft.com/office/officeart/2005/8/layout/hierarchy3"/>
    <dgm:cxn modelId="{49162849-5983-44C7-BC66-A2475756E0C1}" srcId="{7C32D490-57C1-4273-B554-DFFBC5C7D1DD}" destId="{C7ACFCE3-A52E-4196-A90D-367E965FA82D}" srcOrd="2" destOrd="0" parTransId="{3BCF7CE7-A3BD-4956-B08E-15FB9BC58CC7}" sibTransId="{609E2E46-A3DD-40AA-BE3E-888AC0714E82}"/>
    <dgm:cxn modelId="{04908638-1E28-4A3A-85E9-FACCB0F41917}" type="presOf" srcId="{F216EF74-D30D-4434-AB3A-4705B3FBDBFE}" destId="{1B38D1F7-4D41-42A0-BFAF-CFF9A49D4ADF}" srcOrd="0" destOrd="0" presId="urn:microsoft.com/office/officeart/2005/8/layout/hierarchy3"/>
    <dgm:cxn modelId="{5BEBA31B-1F7A-4CE7-A11F-F3523912079F}" srcId="{7C32D490-57C1-4273-B554-DFFBC5C7D1DD}" destId="{D8B13570-3272-403C-8DA5-D2E16E6B5780}" srcOrd="4" destOrd="0" parTransId="{74487174-13F8-41AE-BCFC-96F466479B49}" sibTransId="{1EC2583F-9658-4FD5-BF49-FFE7F34C31DB}"/>
    <dgm:cxn modelId="{1387267F-F8F9-48DC-8511-CA416CE8E91C}" type="presOf" srcId="{F216EF74-D30D-4434-AB3A-4705B3FBDBFE}" destId="{45B643DD-DF28-4A19-837A-D94A5F9DAAEF}" srcOrd="1" destOrd="0" presId="urn:microsoft.com/office/officeart/2005/8/layout/hierarchy3"/>
    <dgm:cxn modelId="{D7210D79-E331-4284-BC57-1C0830951783}" type="presOf" srcId="{6181D381-38CA-4A83-A853-38B2DB3F4C18}" destId="{F98EFD2A-7E37-4D7B-8C9A-2EE99598EF0D}" srcOrd="0" destOrd="0" presId="urn:microsoft.com/office/officeart/2005/8/layout/hierarchy3"/>
    <dgm:cxn modelId="{9FAEC72D-837C-4987-B262-75F4B9A25DAD}" type="presOf" srcId="{3EA0107E-258E-458E-858C-965D3DF37E15}" destId="{B71695BB-887A-4B71-A001-33B5B7D17452}" srcOrd="0" destOrd="0" presId="urn:microsoft.com/office/officeart/2005/8/layout/hierarchy3"/>
    <dgm:cxn modelId="{742DEFE0-90CE-4179-A139-7FF90FF87522}" type="presOf" srcId="{CE6D3044-A8F9-4E67-BD8A-B84BE6F451FF}" destId="{9B5E594B-1C12-4934-BB0B-59D16BD021C7}" srcOrd="0" destOrd="0" presId="urn:microsoft.com/office/officeart/2005/8/layout/hierarchy3"/>
    <dgm:cxn modelId="{336973EA-CA0C-4B2B-9C45-578ACF84E3B3}" srcId="{7C32D490-57C1-4273-B554-DFFBC5C7D1DD}" destId="{CE6D3044-A8F9-4E67-BD8A-B84BE6F451FF}" srcOrd="3" destOrd="0" parTransId="{DC128806-3C7B-4227-A7D9-5E1F895DC433}" sibTransId="{527A6A63-5B57-4B38-AC2E-CC3DABE973F9}"/>
    <dgm:cxn modelId="{0F81F30B-865E-43A7-85C8-2D7B8F8CBE8B}" type="presOf" srcId="{C9404BDF-E78B-427C-8A69-F140258FC053}" destId="{98BE16AB-13F8-4950-8AA4-7B9529478BE8}" srcOrd="0" destOrd="0" presId="urn:microsoft.com/office/officeart/2005/8/layout/hierarchy3"/>
    <dgm:cxn modelId="{D32F31B2-BB43-4D3F-861D-C1219DF6745B}" type="presOf" srcId="{C7ACFCE3-A52E-4196-A90D-367E965FA82D}" destId="{FDE44888-DC1D-46DE-B5C4-F612DAF4A47B}" srcOrd="1" destOrd="0" presId="urn:microsoft.com/office/officeart/2005/8/layout/hierarchy3"/>
    <dgm:cxn modelId="{E56A08DC-3051-4FB0-A372-D050AC8F4141}" type="presOf" srcId="{D8B13570-3272-403C-8DA5-D2E16E6B5780}" destId="{8C3D160C-C63D-4173-9A88-A143505A0913}" srcOrd="1" destOrd="0" presId="urn:microsoft.com/office/officeart/2005/8/layout/hierarchy3"/>
    <dgm:cxn modelId="{40B0633F-EA28-4D2D-99DB-760E126808B1}" type="presOf" srcId="{7C32D490-57C1-4273-B554-DFFBC5C7D1DD}" destId="{6DB0949F-B445-4FE7-9BD8-A55CCB35581E}" srcOrd="0" destOrd="0" presId="urn:microsoft.com/office/officeart/2005/8/layout/hierarchy3"/>
    <dgm:cxn modelId="{40BD9F50-CE4A-44A1-8D20-E78A1F71FE2E}" type="presOf" srcId="{D8B13570-3272-403C-8DA5-D2E16E6B5780}" destId="{0708CE84-E90E-4A53-90ED-CBAEE903E2D6}" srcOrd="0" destOrd="0" presId="urn:microsoft.com/office/officeart/2005/8/layout/hierarchy3"/>
    <dgm:cxn modelId="{88D7A3AF-E667-4AE3-89A2-17E0E251851F}" srcId="{7C32D490-57C1-4273-B554-DFFBC5C7D1DD}" destId="{F216EF74-D30D-4434-AB3A-4705B3FBDBFE}" srcOrd="0" destOrd="0" parTransId="{1C75D012-F7D7-415D-92D5-2442C2E95672}" sibTransId="{58E41F56-6CC3-4D98-8C6C-F7BBFD41CDA1}"/>
    <dgm:cxn modelId="{77DFA826-CF13-4420-9FEE-A2BBCD7686C2}" type="presOf" srcId="{C7ACFCE3-A52E-4196-A90D-367E965FA82D}" destId="{0292EF84-951F-495F-BA27-2A8361EEABB4}" srcOrd="0" destOrd="0" presId="urn:microsoft.com/office/officeart/2005/8/layout/hierarchy3"/>
    <dgm:cxn modelId="{2E1E713C-C139-433E-91BD-89229CA8DCBF}" srcId="{7C32D490-57C1-4273-B554-DFFBC5C7D1DD}" destId="{C9404BDF-E78B-427C-8A69-F140258FC053}" srcOrd="1" destOrd="0" parTransId="{033CFF28-E2E5-4879-AA6B-4D57434FAAF6}" sibTransId="{EAD42061-0996-4357-B1A9-D465AA8A0B53}"/>
    <dgm:cxn modelId="{9D094EE2-FCF4-4314-845D-365960DC32F0}" type="presOf" srcId="{C9404BDF-E78B-427C-8A69-F140258FC053}" destId="{DF1FC21C-D36A-457D-B5AE-7979F218AB1E}" srcOrd="1" destOrd="0" presId="urn:microsoft.com/office/officeart/2005/8/layout/hierarchy3"/>
    <dgm:cxn modelId="{7F8C1B60-88A7-4CE0-BCEA-05FE788FC18B}" srcId="{D8B13570-3272-403C-8DA5-D2E16E6B5780}" destId="{3EA0107E-258E-458E-858C-965D3DF37E15}" srcOrd="0" destOrd="0" parTransId="{6181D381-38CA-4A83-A853-38B2DB3F4C18}" sibTransId="{5A14C8BB-BE95-426A-94D3-BD8D9D228CBE}"/>
    <dgm:cxn modelId="{DDE54E31-D7C2-4DB8-B4BA-D9C08E97D77D}" type="presParOf" srcId="{6DB0949F-B445-4FE7-9BD8-A55CCB35581E}" destId="{E0FCCE36-1359-4C4D-AAA4-35C13D1894EE}" srcOrd="0" destOrd="0" presId="urn:microsoft.com/office/officeart/2005/8/layout/hierarchy3"/>
    <dgm:cxn modelId="{D8EA18C3-3F08-47DD-BC80-371F8620BAF2}" type="presParOf" srcId="{E0FCCE36-1359-4C4D-AAA4-35C13D1894EE}" destId="{0966036B-A211-4543-AEFE-2EA7326EB64E}" srcOrd="0" destOrd="0" presId="urn:microsoft.com/office/officeart/2005/8/layout/hierarchy3"/>
    <dgm:cxn modelId="{314B9543-268B-4974-B4E3-ADB00D3ED236}" type="presParOf" srcId="{0966036B-A211-4543-AEFE-2EA7326EB64E}" destId="{1B38D1F7-4D41-42A0-BFAF-CFF9A49D4ADF}" srcOrd="0" destOrd="0" presId="urn:microsoft.com/office/officeart/2005/8/layout/hierarchy3"/>
    <dgm:cxn modelId="{A451F285-68E9-45FC-B36E-07DFDA8F6389}" type="presParOf" srcId="{0966036B-A211-4543-AEFE-2EA7326EB64E}" destId="{45B643DD-DF28-4A19-837A-D94A5F9DAAEF}" srcOrd="1" destOrd="0" presId="urn:microsoft.com/office/officeart/2005/8/layout/hierarchy3"/>
    <dgm:cxn modelId="{58D8F5B1-2410-46B8-9807-6004F498173C}" type="presParOf" srcId="{E0FCCE36-1359-4C4D-AAA4-35C13D1894EE}" destId="{DFDA77E1-C181-4A76-8DA1-2BAB84BB9C03}" srcOrd="1" destOrd="0" presId="urn:microsoft.com/office/officeart/2005/8/layout/hierarchy3"/>
    <dgm:cxn modelId="{172CC904-6EAE-4CA2-B84D-65293F69D5BF}" type="presParOf" srcId="{6DB0949F-B445-4FE7-9BD8-A55CCB35581E}" destId="{48AE2D5E-18F0-4432-9E52-49BB8919D33A}" srcOrd="1" destOrd="0" presId="urn:microsoft.com/office/officeart/2005/8/layout/hierarchy3"/>
    <dgm:cxn modelId="{60C07AC8-8DEA-40A9-8FD8-505E222A9EA6}" type="presParOf" srcId="{48AE2D5E-18F0-4432-9E52-49BB8919D33A}" destId="{A2DB7AF3-0B18-4FB9-A98A-57BED10B92BD}" srcOrd="0" destOrd="0" presId="urn:microsoft.com/office/officeart/2005/8/layout/hierarchy3"/>
    <dgm:cxn modelId="{4B5CE859-3430-469B-9572-08C3F6A51C48}" type="presParOf" srcId="{A2DB7AF3-0B18-4FB9-A98A-57BED10B92BD}" destId="{98BE16AB-13F8-4950-8AA4-7B9529478BE8}" srcOrd="0" destOrd="0" presId="urn:microsoft.com/office/officeart/2005/8/layout/hierarchy3"/>
    <dgm:cxn modelId="{5C9E2412-656F-4D10-B92C-E0C8DB9CE564}" type="presParOf" srcId="{A2DB7AF3-0B18-4FB9-A98A-57BED10B92BD}" destId="{DF1FC21C-D36A-457D-B5AE-7979F218AB1E}" srcOrd="1" destOrd="0" presId="urn:microsoft.com/office/officeart/2005/8/layout/hierarchy3"/>
    <dgm:cxn modelId="{F28553BE-BC78-4450-B391-73136175E3B8}" type="presParOf" srcId="{48AE2D5E-18F0-4432-9E52-49BB8919D33A}" destId="{CE1C3B8A-756C-453A-AC7A-D92284F700F2}" srcOrd="1" destOrd="0" presId="urn:microsoft.com/office/officeart/2005/8/layout/hierarchy3"/>
    <dgm:cxn modelId="{4B2C70AA-333A-4F65-870C-52E2AE50BAD7}" type="presParOf" srcId="{6DB0949F-B445-4FE7-9BD8-A55CCB35581E}" destId="{4E7DDC9D-0B01-4AE5-B20D-42F5042413E9}" srcOrd="2" destOrd="0" presId="urn:microsoft.com/office/officeart/2005/8/layout/hierarchy3"/>
    <dgm:cxn modelId="{B284F7AC-BD6E-40EC-9693-977BACA121B1}" type="presParOf" srcId="{4E7DDC9D-0B01-4AE5-B20D-42F5042413E9}" destId="{26015C20-1C1C-4CD7-8E32-EFFDC4EE56CF}" srcOrd="0" destOrd="0" presId="urn:microsoft.com/office/officeart/2005/8/layout/hierarchy3"/>
    <dgm:cxn modelId="{4F5AE546-9618-4D69-8851-3752514301D1}" type="presParOf" srcId="{26015C20-1C1C-4CD7-8E32-EFFDC4EE56CF}" destId="{0292EF84-951F-495F-BA27-2A8361EEABB4}" srcOrd="0" destOrd="0" presId="urn:microsoft.com/office/officeart/2005/8/layout/hierarchy3"/>
    <dgm:cxn modelId="{59637905-43F3-45D7-BDB2-3D07FDA69245}" type="presParOf" srcId="{26015C20-1C1C-4CD7-8E32-EFFDC4EE56CF}" destId="{FDE44888-DC1D-46DE-B5C4-F612DAF4A47B}" srcOrd="1" destOrd="0" presId="urn:microsoft.com/office/officeart/2005/8/layout/hierarchy3"/>
    <dgm:cxn modelId="{398707C9-EBC4-4DF9-9892-1831B5AD8DB8}" type="presParOf" srcId="{4E7DDC9D-0B01-4AE5-B20D-42F5042413E9}" destId="{8DF8CF01-CA9A-4911-82EB-7465A363A151}" srcOrd="1" destOrd="0" presId="urn:microsoft.com/office/officeart/2005/8/layout/hierarchy3"/>
    <dgm:cxn modelId="{7887A1D2-F0B5-47B6-9B7F-B0F525B71AB1}" type="presParOf" srcId="{6DB0949F-B445-4FE7-9BD8-A55CCB35581E}" destId="{E50DBF84-3613-4A97-89E6-D162F2992D9D}" srcOrd="3" destOrd="0" presId="urn:microsoft.com/office/officeart/2005/8/layout/hierarchy3"/>
    <dgm:cxn modelId="{B87A81AE-BC99-4728-8506-964431ABCACA}" type="presParOf" srcId="{E50DBF84-3613-4A97-89E6-D162F2992D9D}" destId="{A1A75B72-E5DB-4F25-ACA7-01B927C18DAD}" srcOrd="0" destOrd="0" presId="urn:microsoft.com/office/officeart/2005/8/layout/hierarchy3"/>
    <dgm:cxn modelId="{57F6E638-F9E3-448C-9E00-69A304B4BF74}" type="presParOf" srcId="{A1A75B72-E5DB-4F25-ACA7-01B927C18DAD}" destId="{9B5E594B-1C12-4934-BB0B-59D16BD021C7}" srcOrd="0" destOrd="0" presId="urn:microsoft.com/office/officeart/2005/8/layout/hierarchy3"/>
    <dgm:cxn modelId="{DC03FC27-6BCA-4547-B6F9-2A8AA9DF21F2}" type="presParOf" srcId="{A1A75B72-E5DB-4F25-ACA7-01B927C18DAD}" destId="{C15E9B13-139E-4255-AE70-9124F20ADFE1}" srcOrd="1" destOrd="0" presId="urn:microsoft.com/office/officeart/2005/8/layout/hierarchy3"/>
    <dgm:cxn modelId="{C71A7F4D-C889-4541-AD59-167905CBA2E3}" type="presParOf" srcId="{E50DBF84-3613-4A97-89E6-D162F2992D9D}" destId="{DDE9A951-FAAC-4F98-8AC6-6C4C9CD26C19}" srcOrd="1" destOrd="0" presId="urn:microsoft.com/office/officeart/2005/8/layout/hierarchy3"/>
    <dgm:cxn modelId="{B62F72CF-955A-4E3D-A6A7-BC4E79C9C687}" type="presParOf" srcId="{6DB0949F-B445-4FE7-9BD8-A55CCB35581E}" destId="{EED270DA-1F0B-4358-9D57-BA6C6984C131}" srcOrd="4" destOrd="0" presId="urn:microsoft.com/office/officeart/2005/8/layout/hierarchy3"/>
    <dgm:cxn modelId="{4931B2C7-D36C-4AEC-A070-B08FA6E5B0C4}" type="presParOf" srcId="{EED270DA-1F0B-4358-9D57-BA6C6984C131}" destId="{63162358-47A0-48DE-89C2-164EE09E460B}" srcOrd="0" destOrd="0" presId="urn:microsoft.com/office/officeart/2005/8/layout/hierarchy3"/>
    <dgm:cxn modelId="{886FDFB8-4BD5-471E-A91B-604E260A2A38}" type="presParOf" srcId="{63162358-47A0-48DE-89C2-164EE09E460B}" destId="{0708CE84-E90E-4A53-90ED-CBAEE903E2D6}" srcOrd="0" destOrd="0" presId="urn:microsoft.com/office/officeart/2005/8/layout/hierarchy3"/>
    <dgm:cxn modelId="{FFF342E6-797E-46D7-9FA1-C41090644224}" type="presParOf" srcId="{63162358-47A0-48DE-89C2-164EE09E460B}" destId="{8C3D160C-C63D-4173-9A88-A143505A0913}" srcOrd="1" destOrd="0" presId="urn:microsoft.com/office/officeart/2005/8/layout/hierarchy3"/>
    <dgm:cxn modelId="{804E1ED9-D54F-46DE-8AFB-32C2EE3DF6C0}" type="presParOf" srcId="{EED270DA-1F0B-4358-9D57-BA6C6984C131}" destId="{1F0ECFA2-F089-4FFA-95F8-F803DA45B635}" srcOrd="1" destOrd="0" presId="urn:microsoft.com/office/officeart/2005/8/layout/hierarchy3"/>
    <dgm:cxn modelId="{4F40DD34-CC41-4C2C-9CC9-FA997BFD7B82}" type="presParOf" srcId="{1F0ECFA2-F089-4FFA-95F8-F803DA45B635}" destId="{F98EFD2A-7E37-4D7B-8C9A-2EE99598EF0D}" srcOrd="0" destOrd="0" presId="urn:microsoft.com/office/officeart/2005/8/layout/hierarchy3"/>
    <dgm:cxn modelId="{44320531-16C1-4DDD-A6B4-318A7B96E8D4}" type="presParOf" srcId="{1F0ECFA2-F089-4FFA-95F8-F803DA45B635}" destId="{B71695BB-887A-4B71-A001-33B5B7D17452}"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B97933BC-171B-4D47-92BA-C3E6AB9EC8CC}" type="doc">
      <dgm:prSet loTypeId="urn:microsoft.com/office/officeart/2005/8/layout/hProcess9" loCatId="process" qsTypeId="urn:microsoft.com/office/officeart/2005/8/quickstyle/simple1" qsCatId="simple" csTypeId="urn:microsoft.com/office/officeart/2005/8/colors/accent1_2" csCatId="accent1"/>
      <dgm:spPr/>
      <dgm:t>
        <a:bodyPr/>
        <a:lstStyle/>
        <a:p>
          <a:endParaRPr lang="es-MX"/>
        </a:p>
      </dgm:t>
    </dgm:pt>
    <dgm:pt modelId="{E96F98D2-8869-468E-999D-72A0FFE2450C}">
      <dgm:prSet/>
      <dgm:spPr/>
      <dgm:t>
        <a:bodyPr/>
        <a:lstStyle/>
        <a:p>
          <a:pPr rtl="0"/>
          <a:r>
            <a:rPr lang="es-MX" smtClean="0"/>
            <a:t>Impide la compensación universal.</a:t>
          </a:r>
          <a:endParaRPr lang="es-MX"/>
        </a:p>
      </dgm:t>
    </dgm:pt>
    <dgm:pt modelId="{6F31B5B5-E0E8-4A23-9686-00875E201D32}" type="parTrans" cxnId="{394FA940-C3F0-42C0-919D-3329966D5D4F}">
      <dgm:prSet/>
      <dgm:spPr/>
      <dgm:t>
        <a:bodyPr/>
        <a:lstStyle/>
        <a:p>
          <a:endParaRPr lang="es-MX"/>
        </a:p>
      </dgm:t>
    </dgm:pt>
    <dgm:pt modelId="{0B6DE0D0-DE3E-46D0-B9DA-7C3E85874E4F}" type="sibTrans" cxnId="{394FA940-C3F0-42C0-919D-3329966D5D4F}">
      <dgm:prSet/>
      <dgm:spPr/>
      <dgm:t>
        <a:bodyPr/>
        <a:lstStyle/>
        <a:p>
          <a:endParaRPr lang="es-MX"/>
        </a:p>
      </dgm:t>
    </dgm:pt>
    <dgm:pt modelId="{67E5461B-AFD8-4547-8F68-25A783DBE246}">
      <dgm:prSet/>
      <dgm:spPr/>
      <dgm:t>
        <a:bodyPr/>
        <a:lstStyle/>
        <a:p>
          <a:pPr rtl="0"/>
          <a:r>
            <a:rPr lang="es-MX" smtClean="0"/>
            <a:t>Esta decisión traerá altos costos financieros para las empresas, afectando particularmente a las pequeñas y medianas.</a:t>
          </a:r>
          <a:endParaRPr lang="es-MX"/>
        </a:p>
      </dgm:t>
    </dgm:pt>
    <dgm:pt modelId="{CDD42454-7132-4846-92C6-0248227F240C}" type="parTrans" cxnId="{E4316EE2-7693-4A24-9574-DB4E72B292BC}">
      <dgm:prSet/>
      <dgm:spPr/>
      <dgm:t>
        <a:bodyPr/>
        <a:lstStyle/>
        <a:p>
          <a:endParaRPr lang="es-MX"/>
        </a:p>
      </dgm:t>
    </dgm:pt>
    <dgm:pt modelId="{8BB3B804-5208-4B7A-BD78-5E934B982BF6}" type="sibTrans" cxnId="{E4316EE2-7693-4A24-9574-DB4E72B292BC}">
      <dgm:prSet/>
      <dgm:spPr/>
      <dgm:t>
        <a:bodyPr/>
        <a:lstStyle/>
        <a:p>
          <a:endParaRPr lang="es-MX"/>
        </a:p>
      </dgm:t>
    </dgm:pt>
    <dgm:pt modelId="{5A9A8DF5-F998-4B7B-9822-174C6A405311}">
      <dgm:prSet/>
      <dgm:spPr/>
      <dgm:t>
        <a:bodyPr/>
        <a:lstStyle/>
        <a:p>
          <a:pPr rtl="0"/>
          <a:r>
            <a:rPr lang="es-MX" smtClean="0"/>
            <a:t>(no aplica si se trata de impuestos que se causen con motivo de la importación)</a:t>
          </a:r>
          <a:endParaRPr lang="es-MX"/>
        </a:p>
      </dgm:t>
    </dgm:pt>
    <dgm:pt modelId="{FC628C5C-DD41-4A04-80CD-F0B50E113BAE}" type="parTrans" cxnId="{C3843359-9E39-400E-94E5-7A521D628216}">
      <dgm:prSet/>
      <dgm:spPr/>
      <dgm:t>
        <a:bodyPr/>
        <a:lstStyle/>
        <a:p>
          <a:endParaRPr lang="es-MX"/>
        </a:p>
      </dgm:t>
    </dgm:pt>
    <dgm:pt modelId="{0A9A973D-2227-4F74-9990-F778E79FDAA0}" type="sibTrans" cxnId="{C3843359-9E39-400E-94E5-7A521D628216}">
      <dgm:prSet/>
      <dgm:spPr/>
      <dgm:t>
        <a:bodyPr/>
        <a:lstStyle/>
        <a:p>
          <a:endParaRPr lang="es-MX"/>
        </a:p>
      </dgm:t>
    </dgm:pt>
    <dgm:pt modelId="{BC62E5B3-2B3C-4888-8DFB-21726044F3DC}" type="pres">
      <dgm:prSet presAssocID="{B97933BC-171B-4D47-92BA-C3E6AB9EC8CC}" presName="CompostProcess" presStyleCnt="0">
        <dgm:presLayoutVars>
          <dgm:dir/>
          <dgm:resizeHandles val="exact"/>
        </dgm:presLayoutVars>
      </dgm:prSet>
      <dgm:spPr/>
    </dgm:pt>
    <dgm:pt modelId="{F35CC2DD-13C8-44D9-B029-E5DC1760F30C}" type="pres">
      <dgm:prSet presAssocID="{B97933BC-171B-4D47-92BA-C3E6AB9EC8CC}" presName="arrow" presStyleLbl="bgShp" presStyleIdx="0" presStyleCnt="1"/>
      <dgm:spPr/>
    </dgm:pt>
    <dgm:pt modelId="{B4F6A056-B1C7-4B43-AF39-7B984EBF0922}" type="pres">
      <dgm:prSet presAssocID="{B97933BC-171B-4D47-92BA-C3E6AB9EC8CC}" presName="linearProcess" presStyleCnt="0"/>
      <dgm:spPr/>
    </dgm:pt>
    <dgm:pt modelId="{AED0AC5B-9346-40A5-91A5-EA6A67315378}" type="pres">
      <dgm:prSet presAssocID="{E96F98D2-8869-468E-999D-72A0FFE2450C}" presName="textNode" presStyleLbl="node1" presStyleIdx="0" presStyleCnt="3">
        <dgm:presLayoutVars>
          <dgm:bulletEnabled val="1"/>
        </dgm:presLayoutVars>
      </dgm:prSet>
      <dgm:spPr/>
    </dgm:pt>
    <dgm:pt modelId="{DFD4C997-28FA-4C15-B23D-58C35C342B90}" type="pres">
      <dgm:prSet presAssocID="{0B6DE0D0-DE3E-46D0-B9DA-7C3E85874E4F}" presName="sibTrans" presStyleCnt="0"/>
      <dgm:spPr/>
    </dgm:pt>
    <dgm:pt modelId="{849CCF3D-1E46-45CC-87F4-F4F329317AA7}" type="pres">
      <dgm:prSet presAssocID="{67E5461B-AFD8-4547-8F68-25A783DBE246}" presName="textNode" presStyleLbl="node1" presStyleIdx="1" presStyleCnt="3">
        <dgm:presLayoutVars>
          <dgm:bulletEnabled val="1"/>
        </dgm:presLayoutVars>
      </dgm:prSet>
      <dgm:spPr/>
    </dgm:pt>
    <dgm:pt modelId="{917EB162-B8B0-4F9A-8E44-158134729904}" type="pres">
      <dgm:prSet presAssocID="{8BB3B804-5208-4B7A-BD78-5E934B982BF6}" presName="sibTrans" presStyleCnt="0"/>
      <dgm:spPr/>
    </dgm:pt>
    <dgm:pt modelId="{72AA7F56-2CE7-414A-A3A8-32B9D00320F1}" type="pres">
      <dgm:prSet presAssocID="{5A9A8DF5-F998-4B7B-9822-174C6A405311}" presName="textNode" presStyleLbl="node1" presStyleIdx="2" presStyleCnt="3">
        <dgm:presLayoutVars>
          <dgm:bulletEnabled val="1"/>
        </dgm:presLayoutVars>
      </dgm:prSet>
      <dgm:spPr/>
    </dgm:pt>
  </dgm:ptLst>
  <dgm:cxnLst>
    <dgm:cxn modelId="{E4316EE2-7693-4A24-9574-DB4E72B292BC}" srcId="{B97933BC-171B-4D47-92BA-C3E6AB9EC8CC}" destId="{67E5461B-AFD8-4547-8F68-25A783DBE246}" srcOrd="1" destOrd="0" parTransId="{CDD42454-7132-4846-92C6-0248227F240C}" sibTransId="{8BB3B804-5208-4B7A-BD78-5E934B982BF6}"/>
    <dgm:cxn modelId="{394FA940-C3F0-42C0-919D-3329966D5D4F}" srcId="{B97933BC-171B-4D47-92BA-C3E6AB9EC8CC}" destId="{E96F98D2-8869-468E-999D-72A0FFE2450C}" srcOrd="0" destOrd="0" parTransId="{6F31B5B5-E0E8-4A23-9686-00875E201D32}" sibTransId="{0B6DE0D0-DE3E-46D0-B9DA-7C3E85874E4F}"/>
    <dgm:cxn modelId="{C3843359-9E39-400E-94E5-7A521D628216}" srcId="{B97933BC-171B-4D47-92BA-C3E6AB9EC8CC}" destId="{5A9A8DF5-F998-4B7B-9822-174C6A405311}" srcOrd="2" destOrd="0" parTransId="{FC628C5C-DD41-4A04-80CD-F0B50E113BAE}" sibTransId="{0A9A973D-2227-4F74-9990-F778E79FDAA0}"/>
    <dgm:cxn modelId="{C1D290D3-A374-4D26-B525-18159D93F690}" type="presOf" srcId="{5A9A8DF5-F998-4B7B-9822-174C6A405311}" destId="{72AA7F56-2CE7-414A-A3A8-32B9D00320F1}" srcOrd="0" destOrd="0" presId="urn:microsoft.com/office/officeart/2005/8/layout/hProcess9"/>
    <dgm:cxn modelId="{1D230112-C89E-42A8-B5D1-75A294B42F2A}" type="presOf" srcId="{E96F98D2-8869-468E-999D-72A0FFE2450C}" destId="{AED0AC5B-9346-40A5-91A5-EA6A67315378}" srcOrd="0" destOrd="0" presId="urn:microsoft.com/office/officeart/2005/8/layout/hProcess9"/>
    <dgm:cxn modelId="{62BDCF76-CE0C-4E56-9220-FEC137017B3A}" type="presOf" srcId="{B97933BC-171B-4D47-92BA-C3E6AB9EC8CC}" destId="{BC62E5B3-2B3C-4888-8DFB-21726044F3DC}" srcOrd="0" destOrd="0" presId="urn:microsoft.com/office/officeart/2005/8/layout/hProcess9"/>
    <dgm:cxn modelId="{E4D55F9E-9209-41A0-8483-50822CCAE19A}" type="presOf" srcId="{67E5461B-AFD8-4547-8F68-25A783DBE246}" destId="{849CCF3D-1E46-45CC-87F4-F4F329317AA7}" srcOrd="0" destOrd="0" presId="urn:microsoft.com/office/officeart/2005/8/layout/hProcess9"/>
    <dgm:cxn modelId="{80D4F43E-53D5-4E60-96B8-87292B7E1D16}" type="presParOf" srcId="{BC62E5B3-2B3C-4888-8DFB-21726044F3DC}" destId="{F35CC2DD-13C8-44D9-B029-E5DC1760F30C}" srcOrd="0" destOrd="0" presId="urn:microsoft.com/office/officeart/2005/8/layout/hProcess9"/>
    <dgm:cxn modelId="{BE1A00CB-2E5C-4D61-881E-3920D16573BA}" type="presParOf" srcId="{BC62E5B3-2B3C-4888-8DFB-21726044F3DC}" destId="{B4F6A056-B1C7-4B43-AF39-7B984EBF0922}" srcOrd="1" destOrd="0" presId="urn:microsoft.com/office/officeart/2005/8/layout/hProcess9"/>
    <dgm:cxn modelId="{DD69982F-88B3-47B5-B91D-97354EB5A67A}" type="presParOf" srcId="{B4F6A056-B1C7-4B43-AF39-7B984EBF0922}" destId="{AED0AC5B-9346-40A5-91A5-EA6A67315378}" srcOrd="0" destOrd="0" presId="urn:microsoft.com/office/officeart/2005/8/layout/hProcess9"/>
    <dgm:cxn modelId="{5DB101EF-906C-4DD8-A32E-859628AD9D74}" type="presParOf" srcId="{B4F6A056-B1C7-4B43-AF39-7B984EBF0922}" destId="{DFD4C997-28FA-4C15-B23D-58C35C342B90}" srcOrd="1" destOrd="0" presId="urn:microsoft.com/office/officeart/2005/8/layout/hProcess9"/>
    <dgm:cxn modelId="{C32AED45-D211-4BD3-8A2E-2779B28E4A03}" type="presParOf" srcId="{B4F6A056-B1C7-4B43-AF39-7B984EBF0922}" destId="{849CCF3D-1E46-45CC-87F4-F4F329317AA7}" srcOrd="2" destOrd="0" presId="urn:microsoft.com/office/officeart/2005/8/layout/hProcess9"/>
    <dgm:cxn modelId="{74E49EBC-03A5-4E15-9123-6BAF553F7DCA}" type="presParOf" srcId="{B4F6A056-B1C7-4B43-AF39-7B984EBF0922}" destId="{917EB162-B8B0-4F9A-8E44-158134729904}" srcOrd="3" destOrd="0" presId="urn:microsoft.com/office/officeart/2005/8/layout/hProcess9"/>
    <dgm:cxn modelId="{A82D87A9-DEBF-4076-93D8-2B320BB90FA9}" type="presParOf" srcId="{B4F6A056-B1C7-4B43-AF39-7B984EBF0922}" destId="{72AA7F56-2CE7-414A-A3A8-32B9D00320F1}"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222E01F-74D7-4D57-8EDF-8AE1C7B0868D}" type="doc">
      <dgm:prSet loTypeId="urn:microsoft.com/office/officeart/2005/8/layout/hProcess3" loCatId="process" qsTypeId="urn:microsoft.com/office/officeart/2005/8/quickstyle/simple4" qsCatId="simple" csTypeId="urn:microsoft.com/office/officeart/2005/8/colors/accent0_2" csCatId="mainScheme" phldr="1"/>
      <dgm:spPr/>
      <dgm:t>
        <a:bodyPr/>
        <a:lstStyle/>
        <a:p>
          <a:endParaRPr lang="es-MX"/>
        </a:p>
      </dgm:t>
    </dgm:pt>
    <dgm:pt modelId="{1DF8997E-C038-41EA-8E15-BCBCE0DA5641}">
      <dgm:prSet/>
      <dgm:spPr/>
      <dgm:t>
        <a:bodyPr/>
        <a:lstStyle/>
        <a:p>
          <a:pPr rtl="0"/>
          <a:r>
            <a:rPr lang="es-ES" dirty="0" smtClean="0">
              <a:solidFill>
                <a:schemeClr val="bg1"/>
              </a:solidFill>
            </a:rPr>
            <a:t>1) Analizar </a:t>
          </a:r>
          <a:r>
            <a:rPr lang="es-ES" dirty="0" smtClean="0">
              <a:solidFill>
                <a:schemeClr val="bg1"/>
              </a:solidFill>
            </a:rPr>
            <a:t>la generación, distribución y aplicación de los ingresos públicos federales mediante el análisis de la LIF, y leyes que se correlacionan.</a:t>
          </a:r>
          <a:endParaRPr lang="es-MX" dirty="0">
            <a:solidFill>
              <a:schemeClr val="bg1"/>
            </a:solidFill>
          </a:endParaRPr>
        </a:p>
      </dgm:t>
    </dgm:pt>
    <dgm:pt modelId="{0FAB3307-06E0-4F24-A8DC-81155F6C323C}" type="parTrans" cxnId="{742851DD-2AFA-4312-B299-5732363E042A}">
      <dgm:prSet/>
      <dgm:spPr/>
      <dgm:t>
        <a:bodyPr/>
        <a:lstStyle/>
        <a:p>
          <a:endParaRPr lang="es-MX"/>
        </a:p>
      </dgm:t>
    </dgm:pt>
    <dgm:pt modelId="{70AD6FD1-4646-4939-933C-5F1533E1D4D9}" type="sibTrans" cxnId="{742851DD-2AFA-4312-B299-5732363E042A}">
      <dgm:prSet/>
      <dgm:spPr/>
      <dgm:t>
        <a:bodyPr/>
        <a:lstStyle/>
        <a:p>
          <a:endParaRPr lang="es-MX"/>
        </a:p>
      </dgm:t>
    </dgm:pt>
    <dgm:pt modelId="{C4A57A38-A8A2-4F5B-8BF9-422F951665DC}" type="pres">
      <dgm:prSet presAssocID="{B222E01F-74D7-4D57-8EDF-8AE1C7B0868D}" presName="Name0" presStyleCnt="0">
        <dgm:presLayoutVars>
          <dgm:dir/>
          <dgm:animLvl val="lvl"/>
          <dgm:resizeHandles val="exact"/>
        </dgm:presLayoutVars>
      </dgm:prSet>
      <dgm:spPr/>
      <dgm:t>
        <a:bodyPr/>
        <a:lstStyle/>
        <a:p>
          <a:endParaRPr lang="es-MX"/>
        </a:p>
      </dgm:t>
    </dgm:pt>
    <dgm:pt modelId="{E1F8095A-1B30-48F5-A700-92CD246385A0}" type="pres">
      <dgm:prSet presAssocID="{B222E01F-74D7-4D57-8EDF-8AE1C7B0868D}" presName="dummy" presStyleCnt="0"/>
      <dgm:spPr/>
      <dgm:t>
        <a:bodyPr/>
        <a:lstStyle/>
        <a:p>
          <a:endParaRPr lang="es-MX"/>
        </a:p>
      </dgm:t>
    </dgm:pt>
    <dgm:pt modelId="{0D38FEAA-52B4-4CC7-A5C9-5D18A29A7CD8}" type="pres">
      <dgm:prSet presAssocID="{B222E01F-74D7-4D57-8EDF-8AE1C7B0868D}" presName="linH" presStyleCnt="0"/>
      <dgm:spPr/>
      <dgm:t>
        <a:bodyPr/>
        <a:lstStyle/>
        <a:p>
          <a:endParaRPr lang="es-MX"/>
        </a:p>
      </dgm:t>
    </dgm:pt>
    <dgm:pt modelId="{36E9137E-BD33-47B7-848A-6B352E3743BD}" type="pres">
      <dgm:prSet presAssocID="{B222E01F-74D7-4D57-8EDF-8AE1C7B0868D}" presName="padding1" presStyleCnt="0"/>
      <dgm:spPr/>
      <dgm:t>
        <a:bodyPr/>
        <a:lstStyle/>
        <a:p>
          <a:endParaRPr lang="es-MX"/>
        </a:p>
      </dgm:t>
    </dgm:pt>
    <dgm:pt modelId="{F971792F-1D4C-4994-A978-698754F49323}" type="pres">
      <dgm:prSet presAssocID="{1DF8997E-C038-41EA-8E15-BCBCE0DA5641}" presName="linV" presStyleCnt="0"/>
      <dgm:spPr/>
      <dgm:t>
        <a:bodyPr/>
        <a:lstStyle/>
        <a:p>
          <a:endParaRPr lang="es-MX"/>
        </a:p>
      </dgm:t>
    </dgm:pt>
    <dgm:pt modelId="{B1A571AB-C21F-4C30-854E-CAD577331352}" type="pres">
      <dgm:prSet presAssocID="{1DF8997E-C038-41EA-8E15-BCBCE0DA5641}" presName="spVertical1" presStyleCnt="0"/>
      <dgm:spPr/>
      <dgm:t>
        <a:bodyPr/>
        <a:lstStyle/>
        <a:p>
          <a:endParaRPr lang="es-MX"/>
        </a:p>
      </dgm:t>
    </dgm:pt>
    <dgm:pt modelId="{B2E10107-C262-482C-BA3A-93E735F8D6EA}" type="pres">
      <dgm:prSet presAssocID="{1DF8997E-C038-41EA-8E15-BCBCE0DA5641}" presName="parTx" presStyleLbl="revTx" presStyleIdx="0" presStyleCnt="1" custScaleY="114706" custLinFactNeighborX="189" custLinFactNeighborY="64144">
        <dgm:presLayoutVars>
          <dgm:chMax val="0"/>
          <dgm:chPref val="0"/>
          <dgm:bulletEnabled val="1"/>
        </dgm:presLayoutVars>
      </dgm:prSet>
      <dgm:spPr/>
      <dgm:t>
        <a:bodyPr/>
        <a:lstStyle/>
        <a:p>
          <a:endParaRPr lang="es-MX"/>
        </a:p>
      </dgm:t>
    </dgm:pt>
    <dgm:pt modelId="{1612939F-39CC-40FC-991C-C1CDC6E93CBD}" type="pres">
      <dgm:prSet presAssocID="{1DF8997E-C038-41EA-8E15-BCBCE0DA5641}" presName="spVertical2" presStyleCnt="0"/>
      <dgm:spPr/>
      <dgm:t>
        <a:bodyPr/>
        <a:lstStyle/>
        <a:p>
          <a:endParaRPr lang="es-MX"/>
        </a:p>
      </dgm:t>
    </dgm:pt>
    <dgm:pt modelId="{37EDE752-1567-4971-983E-9E3BC7A8C367}" type="pres">
      <dgm:prSet presAssocID="{1DF8997E-C038-41EA-8E15-BCBCE0DA5641}" presName="spVertical3" presStyleCnt="0"/>
      <dgm:spPr/>
      <dgm:t>
        <a:bodyPr/>
        <a:lstStyle/>
        <a:p>
          <a:endParaRPr lang="es-MX"/>
        </a:p>
      </dgm:t>
    </dgm:pt>
    <dgm:pt modelId="{400E88B0-8273-4CC6-8C9C-4A5A5029EEA6}" type="pres">
      <dgm:prSet presAssocID="{B222E01F-74D7-4D57-8EDF-8AE1C7B0868D}" presName="padding2" presStyleCnt="0"/>
      <dgm:spPr/>
      <dgm:t>
        <a:bodyPr/>
        <a:lstStyle/>
        <a:p>
          <a:endParaRPr lang="es-MX"/>
        </a:p>
      </dgm:t>
    </dgm:pt>
    <dgm:pt modelId="{DCAA34AA-49E9-4D0C-A6E3-0E72BCDC3695}" type="pres">
      <dgm:prSet presAssocID="{B222E01F-74D7-4D57-8EDF-8AE1C7B0868D}" presName="negArrow" presStyleCnt="0"/>
      <dgm:spPr/>
      <dgm:t>
        <a:bodyPr/>
        <a:lstStyle/>
        <a:p>
          <a:endParaRPr lang="es-MX"/>
        </a:p>
      </dgm:t>
    </dgm:pt>
    <dgm:pt modelId="{7098832E-50FD-49A9-A0A6-104A9B01F660}" type="pres">
      <dgm:prSet presAssocID="{B222E01F-74D7-4D57-8EDF-8AE1C7B0868D}" presName="backgroundArrow" presStyleLbl="node1" presStyleIdx="0" presStyleCnt="1" custScaleY="127380" custLinFactNeighborX="0" custLinFactNeighborY="9521"/>
      <dgm:spPr/>
      <dgm:t>
        <a:bodyPr/>
        <a:lstStyle/>
        <a:p>
          <a:endParaRPr lang="es-MX"/>
        </a:p>
      </dgm:t>
    </dgm:pt>
  </dgm:ptLst>
  <dgm:cxnLst>
    <dgm:cxn modelId="{742851DD-2AFA-4312-B299-5732363E042A}" srcId="{B222E01F-74D7-4D57-8EDF-8AE1C7B0868D}" destId="{1DF8997E-C038-41EA-8E15-BCBCE0DA5641}" srcOrd="0" destOrd="0" parTransId="{0FAB3307-06E0-4F24-A8DC-81155F6C323C}" sibTransId="{70AD6FD1-4646-4939-933C-5F1533E1D4D9}"/>
    <dgm:cxn modelId="{54848C1A-DE11-441A-B98D-7F53DD75787E}" type="presOf" srcId="{1DF8997E-C038-41EA-8E15-BCBCE0DA5641}" destId="{B2E10107-C262-482C-BA3A-93E735F8D6EA}" srcOrd="0" destOrd="0" presId="urn:microsoft.com/office/officeart/2005/8/layout/hProcess3"/>
    <dgm:cxn modelId="{4E0A04E9-156E-4CAD-A63A-A030FB6609B1}" type="presOf" srcId="{B222E01F-74D7-4D57-8EDF-8AE1C7B0868D}" destId="{C4A57A38-A8A2-4F5B-8BF9-422F951665DC}" srcOrd="0" destOrd="0" presId="urn:microsoft.com/office/officeart/2005/8/layout/hProcess3"/>
    <dgm:cxn modelId="{C2415A7D-4BBC-4D37-A332-B4B19E65AF10}" type="presParOf" srcId="{C4A57A38-A8A2-4F5B-8BF9-422F951665DC}" destId="{E1F8095A-1B30-48F5-A700-92CD246385A0}" srcOrd="0" destOrd="0" presId="urn:microsoft.com/office/officeart/2005/8/layout/hProcess3"/>
    <dgm:cxn modelId="{A2DE4AD9-B818-450F-9FBD-4856D010F4CA}" type="presParOf" srcId="{C4A57A38-A8A2-4F5B-8BF9-422F951665DC}" destId="{0D38FEAA-52B4-4CC7-A5C9-5D18A29A7CD8}" srcOrd="1" destOrd="0" presId="urn:microsoft.com/office/officeart/2005/8/layout/hProcess3"/>
    <dgm:cxn modelId="{0265A0B4-FB75-4503-89D1-DF420240542A}" type="presParOf" srcId="{0D38FEAA-52B4-4CC7-A5C9-5D18A29A7CD8}" destId="{36E9137E-BD33-47B7-848A-6B352E3743BD}" srcOrd="0" destOrd="0" presId="urn:microsoft.com/office/officeart/2005/8/layout/hProcess3"/>
    <dgm:cxn modelId="{92294551-E01F-4899-B125-8A8D2A2BC628}" type="presParOf" srcId="{0D38FEAA-52B4-4CC7-A5C9-5D18A29A7CD8}" destId="{F971792F-1D4C-4994-A978-698754F49323}" srcOrd="1" destOrd="0" presId="urn:microsoft.com/office/officeart/2005/8/layout/hProcess3"/>
    <dgm:cxn modelId="{D5034CF8-F3C3-4D12-A05C-AECE33BB2BB5}" type="presParOf" srcId="{F971792F-1D4C-4994-A978-698754F49323}" destId="{B1A571AB-C21F-4C30-854E-CAD577331352}" srcOrd="0" destOrd="0" presId="urn:microsoft.com/office/officeart/2005/8/layout/hProcess3"/>
    <dgm:cxn modelId="{B826C451-0D36-4B90-9722-68795959B62B}" type="presParOf" srcId="{F971792F-1D4C-4994-A978-698754F49323}" destId="{B2E10107-C262-482C-BA3A-93E735F8D6EA}" srcOrd="1" destOrd="0" presId="urn:microsoft.com/office/officeart/2005/8/layout/hProcess3"/>
    <dgm:cxn modelId="{DA9000EA-304E-46E8-A391-B63265C37CA2}" type="presParOf" srcId="{F971792F-1D4C-4994-A978-698754F49323}" destId="{1612939F-39CC-40FC-991C-C1CDC6E93CBD}" srcOrd="2" destOrd="0" presId="urn:microsoft.com/office/officeart/2005/8/layout/hProcess3"/>
    <dgm:cxn modelId="{952A5753-5896-46B2-947E-FC36B08E13ED}" type="presParOf" srcId="{F971792F-1D4C-4994-A978-698754F49323}" destId="{37EDE752-1567-4971-983E-9E3BC7A8C367}" srcOrd="3" destOrd="0" presId="urn:microsoft.com/office/officeart/2005/8/layout/hProcess3"/>
    <dgm:cxn modelId="{7B3E20EC-6AE6-4261-88CB-C5A9F5F8FF71}" type="presParOf" srcId="{0D38FEAA-52B4-4CC7-A5C9-5D18A29A7CD8}" destId="{400E88B0-8273-4CC6-8C9C-4A5A5029EEA6}" srcOrd="2" destOrd="0" presId="urn:microsoft.com/office/officeart/2005/8/layout/hProcess3"/>
    <dgm:cxn modelId="{E2CCD54F-DB26-4BC7-8A6F-60BABC534877}" type="presParOf" srcId="{0D38FEAA-52B4-4CC7-A5C9-5D18A29A7CD8}" destId="{DCAA34AA-49E9-4D0C-A6E3-0E72BCDC3695}" srcOrd="3" destOrd="0" presId="urn:microsoft.com/office/officeart/2005/8/layout/hProcess3"/>
    <dgm:cxn modelId="{0E07D6D3-33B8-486F-B17C-62A5F2383F7E}" type="presParOf" srcId="{0D38FEAA-52B4-4CC7-A5C9-5D18A29A7CD8}" destId="{7098832E-50FD-49A9-A0A6-104A9B01F660}"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E4C9FB41-30BA-49F2-A717-690A4878AF9C}"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s-MX"/>
        </a:p>
      </dgm:t>
    </dgm:pt>
    <dgm:pt modelId="{C3DED23D-9EA8-4445-9BE8-0AFE446059E0}">
      <dgm:prSet/>
      <dgm:spPr/>
      <dgm:t>
        <a:bodyPr/>
        <a:lstStyle/>
        <a:p>
          <a:pPr rtl="0"/>
          <a:r>
            <a:rPr lang="es-MX" smtClean="0"/>
            <a:t>Las Finanzas Públicas son el campo de estudio obligado del Licenciado en Ciencia Política y Administración Pública, ello porque no debe perderse de vista que el tesoro de la federación debe ser bien administrado, y para lograr una administración de calidad, se debe atender el origen y las cantidades de los ingresos federales; es un hecho que en el sector público se atiende primero el cubrir las necesidades de la población, pero los ingresos resultan trascendentales para cubrir los objetivos de las necesidades de la ciudadanía.</a:t>
          </a:r>
          <a:endParaRPr lang="es-MX"/>
        </a:p>
      </dgm:t>
    </dgm:pt>
    <dgm:pt modelId="{5737B1FB-5760-4A20-8633-432EE3938A1A}" type="parTrans" cxnId="{DE4002DA-97EB-4075-8FDD-29CF1299744D}">
      <dgm:prSet/>
      <dgm:spPr/>
      <dgm:t>
        <a:bodyPr/>
        <a:lstStyle/>
        <a:p>
          <a:endParaRPr lang="es-MX"/>
        </a:p>
      </dgm:t>
    </dgm:pt>
    <dgm:pt modelId="{A470F3A5-A8EE-4683-BDD6-D3AE7A0409B7}" type="sibTrans" cxnId="{DE4002DA-97EB-4075-8FDD-29CF1299744D}">
      <dgm:prSet/>
      <dgm:spPr/>
      <dgm:t>
        <a:bodyPr/>
        <a:lstStyle/>
        <a:p>
          <a:endParaRPr lang="es-MX"/>
        </a:p>
      </dgm:t>
    </dgm:pt>
    <dgm:pt modelId="{53D953CA-3672-4525-A0A7-B5D53A387291}" type="pres">
      <dgm:prSet presAssocID="{E4C9FB41-30BA-49F2-A717-690A4878AF9C}" presName="vert0" presStyleCnt="0">
        <dgm:presLayoutVars>
          <dgm:dir/>
          <dgm:animOne val="branch"/>
          <dgm:animLvl val="lvl"/>
        </dgm:presLayoutVars>
      </dgm:prSet>
      <dgm:spPr/>
    </dgm:pt>
    <dgm:pt modelId="{EBA2E79C-9BD2-4133-8CEE-D90F8EA69432}" type="pres">
      <dgm:prSet presAssocID="{C3DED23D-9EA8-4445-9BE8-0AFE446059E0}" presName="thickLine" presStyleLbl="alignNode1" presStyleIdx="0" presStyleCnt="1"/>
      <dgm:spPr/>
    </dgm:pt>
    <dgm:pt modelId="{F33A884B-6309-40E3-BEDD-5E2F82CD6017}" type="pres">
      <dgm:prSet presAssocID="{C3DED23D-9EA8-4445-9BE8-0AFE446059E0}" presName="horz1" presStyleCnt="0"/>
      <dgm:spPr/>
    </dgm:pt>
    <dgm:pt modelId="{39706698-D954-4579-B13D-28AA6076FC9B}" type="pres">
      <dgm:prSet presAssocID="{C3DED23D-9EA8-4445-9BE8-0AFE446059E0}" presName="tx1" presStyleLbl="revTx" presStyleIdx="0" presStyleCnt="1"/>
      <dgm:spPr/>
    </dgm:pt>
    <dgm:pt modelId="{3B243DDB-DB0C-48F8-9957-710BC23C00CD}" type="pres">
      <dgm:prSet presAssocID="{C3DED23D-9EA8-4445-9BE8-0AFE446059E0}" presName="vert1" presStyleCnt="0"/>
      <dgm:spPr/>
    </dgm:pt>
  </dgm:ptLst>
  <dgm:cxnLst>
    <dgm:cxn modelId="{DE4002DA-97EB-4075-8FDD-29CF1299744D}" srcId="{E4C9FB41-30BA-49F2-A717-690A4878AF9C}" destId="{C3DED23D-9EA8-4445-9BE8-0AFE446059E0}" srcOrd="0" destOrd="0" parTransId="{5737B1FB-5760-4A20-8633-432EE3938A1A}" sibTransId="{A470F3A5-A8EE-4683-BDD6-D3AE7A0409B7}"/>
    <dgm:cxn modelId="{8D6E7F96-5097-46DD-A5EF-EC1692B92FAB}" type="presOf" srcId="{C3DED23D-9EA8-4445-9BE8-0AFE446059E0}" destId="{39706698-D954-4579-B13D-28AA6076FC9B}" srcOrd="0" destOrd="0" presId="urn:microsoft.com/office/officeart/2008/layout/LinedList"/>
    <dgm:cxn modelId="{395DF4E3-FCAF-4D2B-9E94-1E74D8BDDAFD}" type="presOf" srcId="{E4C9FB41-30BA-49F2-A717-690A4878AF9C}" destId="{53D953CA-3672-4525-A0A7-B5D53A387291}" srcOrd="0" destOrd="0" presId="urn:microsoft.com/office/officeart/2008/layout/LinedList"/>
    <dgm:cxn modelId="{786FEA7A-42DB-40D7-8032-B7B602797D84}" type="presParOf" srcId="{53D953CA-3672-4525-A0A7-B5D53A387291}" destId="{EBA2E79C-9BD2-4133-8CEE-D90F8EA69432}" srcOrd="0" destOrd="0" presId="urn:microsoft.com/office/officeart/2008/layout/LinedList"/>
    <dgm:cxn modelId="{8A6EF83F-86D9-4B27-897C-C47D60553E93}" type="presParOf" srcId="{53D953CA-3672-4525-A0A7-B5D53A387291}" destId="{F33A884B-6309-40E3-BEDD-5E2F82CD6017}" srcOrd="1" destOrd="0" presId="urn:microsoft.com/office/officeart/2008/layout/LinedList"/>
    <dgm:cxn modelId="{AE3FC522-F872-4428-8D46-759E1C5B9D29}" type="presParOf" srcId="{F33A884B-6309-40E3-BEDD-5E2F82CD6017}" destId="{39706698-D954-4579-B13D-28AA6076FC9B}" srcOrd="0" destOrd="0" presId="urn:microsoft.com/office/officeart/2008/layout/LinedList"/>
    <dgm:cxn modelId="{F061E5B1-42D9-4EA6-A3FF-45E0CA2B4C3B}" type="presParOf" srcId="{F33A884B-6309-40E3-BEDD-5E2F82CD6017}" destId="{3B243DDB-DB0C-48F8-9957-710BC23C00CD}"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152FCB7-FB24-40F9-BFC5-FB9EBA9403C1}" type="doc">
      <dgm:prSet loTypeId="urn:microsoft.com/office/officeart/2005/8/layout/vList4" loCatId="list" qsTypeId="urn:microsoft.com/office/officeart/2005/8/quickstyle/simple5" qsCatId="simple" csTypeId="urn:microsoft.com/office/officeart/2005/8/colors/accent1_2" csCatId="accent1" phldr="1"/>
      <dgm:spPr/>
      <dgm:t>
        <a:bodyPr/>
        <a:lstStyle/>
        <a:p>
          <a:endParaRPr lang="es-MX"/>
        </a:p>
      </dgm:t>
    </dgm:pt>
    <dgm:pt modelId="{232E5ADD-7A52-46FC-8B2C-62C886072856}">
      <dgm:prSet/>
      <dgm:spPr/>
      <dgm:t>
        <a:bodyPr/>
        <a:lstStyle/>
        <a:p>
          <a:pPr rtl="0"/>
          <a:r>
            <a:rPr lang="es-MX" dirty="0" smtClean="0">
              <a:effectLst>
                <a:outerShdw blurRad="38100" dist="38100" dir="2700000" algn="tl">
                  <a:srgbClr val="000000">
                    <a:alpha val="43137"/>
                  </a:srgbClr>
                </a:outerShdw>
              </a:effectLst>
            </a:rPr>
            <a:t>La definición abarca, tanto la percepción, recepción u obtención del dinero o recursos financieros (ingresos), como la aplicación, pago o inversión, de esos fondos (gastos), por parte de los órganos de poder publico (</a:t>
          </a:r>
          <a:r>
            <a:rPr lang="es-MX" dirty="0" err="1" smtClean="0">
              <a:effectLst>
                <a:outerShdw blurRad="38100" dist="38100" dir="2700000" algn="tl">
                  <a:srgbClr val="000000">
                    <a:alpha val="43137"/>
                  </a:srgbClr>
                </a:outerShdw>
              </a:effectLst>
            </a:rPr>
            <a:t>Gaytan</a:t>
          </a:r>
          <a:r>
            <a:rPr lang="es-MX" dirty="0" smtClean="0">
              <a:effectLst>
                <a:outerShdw blurRad="38100" dist="38100" dir="2700000" algn="tl">
                  <a:srgbClr val="000000">
                    <a:alpha val="43137"/>
                  </a:srgbClr>
                </a:outerShdw>
              </a:effectLst>
            </a:rPr>
            <a:t> y Trejo, 2014)</a:t>
          </a:r>
          <a:endParaRPr lang="es-MX" dirty="0">
            <a:effectLst>
              <a:outerShdw blurRad="38100" dist="38100" dir="2700000" algn="tl">
                <a:srgbClr val="000000">
                  <a:alpha val="43137"/>
                </a:srgbClr>
              </a:outerShdw>
            </a:effectLst>
          </a:endParaRPr>
        </a:p>
      </dgm:t>
    </dgm:pt>
    <dgm:pt modelId="{212E7F95-2525-4F1F-BB03-43EFC1763A7D}" type="parTrans" cxnId="{A38CB267-5E83-4769-9F53-884C6F98670F}">
      <dgm:prSet/>
      <dgm:spPr/>
      <dgm:t>
        <a:bodyPr/>
        <a:lstStyle/>
        <a:p>
          <a:endParaRPr lang="es-MX">
            <a:effectLst>
              <a:outerShdw blurRad="38100" dist="38100" dir="2700000" algn="tl">
                <a:srgbClr val="000000">
                  <a:alpha val="43137"/>
                </a:srgbClr>
              </a:outerShdw>
            </a:effectLst>
          </a:endParaRPr>
        </a:p>
      </dgm:t>
    </dgm:pt>
    <dgm:pt modelId="{2CEBE97B-64AB-42F4-9D54-EC530E90901E}" type="sibTrans" cxnId="{A38CB267-5E83-4769-9F53-884C6F98670F}">
      <dgm:prSet/>
      <dgm:spPr/>
      <dgm:t>
        <a:bodyPr/>
        <a:lstStyle/>
        <a:p>
          <a:endParaRPr lang="es-MX">
            <a:effectLst>
              <a:outerShdw blurRad="38100" dist="38100" dir="2700000" algn="tl">
                <a:srgbClr val="000000">
                  <a:alpha val="43137"/>
                </a:srgbClr>
              </a:outerShdw>
            </a:effectLst>
          </a:endParaRPr>
        </a:p>
      </dgm:t>
    </dgm:pt>
    <dgm:pt modelId="{4156C1C8-6EDC-4A87-BE4E-FCA08916CF34}">
      <dgm:prSet/>
      <dgm:spPr/>
      <dgm:t>
        <a:bodyPr/>
        <a:lstStyle/>
        <a:p>
          <a:pPr rtl="0"/>
          <a:r>
            <a:rPr lang="es-MX" smtClean="0">
              <a:effectLst>
                <a:outerShdw blurRad="38100" dist="38100" dir="2700000" algn="tl">
                  <a:srgbClr val="000000">
                    <a:alpha val="43137"/>
                  </a:srgbClr>
                </a:outerShdw>
              </a:effectLst>
            </a:rPr>
            <a:t>Actividad del Estado en el terreno del dinero, que abarca:</a:t>
          </a:r>
          <a:endParaRPr lang="es-MX">
            <a:effectLst>
              <a:outerShdw blurRad="38100" dist="38100" dir="2700000" algn="tl">
                <a:srgbClr val="000000">
                  <a:alpha val="43137"/>
                </a:srgbClr>
              </a:outerShdw>
            </a:effectLst>
          </a:endParaRPr>
        </a:p>
      </dgm:t>
    </dgm:pt>
    <dgm:pt modelId="{E2212E33-3091-4C8A-8E07-B8691177E92A}" type="parTrans" cxnId="{98AAEA1E-3750-410D-A72C-E2FC7E06F182}">
      <dgm:prSet/>
      <dgm:spPr/>
      <dgm:t>
        <a:bodyPr/>
        <a:lstStyle/>
        <a:p>
          <a:endParaRPr lang="es-MX">
            <a:effectLst>
              <a:outerShdw blurRad="38100" dist="38100" dir="2700000" algn="tl">
                <a:srgbClr val="000000">
                  <a:alpha val="43137"/>
                </a:srgbClr>
              </a:outerShdw>
            </a:effectLst>
          </a:endParaRPr>
        </a:p>
      </dgm:t>
    </dgm:pt>
    <dgm:pt modelId="{2E9AA9F6-8D39-4F98-A9DB-E10C0B73F657}" type="sibTrans" cxnId="{98AAEA1E-3750-410D-A72C-E2FC7E06F182}">
      <dgm:prSet/>
      <dgm:spPr/>
      <dgm:t>
        <a:bodyPr/>
        <a:lstStyle/>
        <a:p>
          <a:endParaRPr lang="es-MX">
            <a:effectLst>
              <a:outerShdw blurRad="38100" dist="38100" dir="2700000" algn="tl">
                <a:srgbClr val="000000">
                  <a:alpha val="43137"/>
                </a:srgbClr>
              </a:outerShdw>
            </a:effectLst>
          </a:endParaRPr>
        </a:p>
      </dgm:t>
    </dgm:pt>
    <dgm:pt modelId="{CB332CDB-C384-4AA6-B808-93ECA759F885}">
      <dgm:prSet/>
      <dgm:spPr/>
      <dgm:t>
        <a:bodyPr/>
        <a:lstStyle/>
        <a:p>
          <a:pPr rtl="0"/>
          <a:r>
            <a:rPr lang="es-MX" smtClean="0">
              <a:effectLst>
                <a:outerShdw blurRad="38100" dist="38100" dir="2700000" algn="tl">
                  <a:srgbClr val="000000">
                    <a:alpha val="43137"/>
                  </a:srgbClr>
                </a:outerShdw>
              </a:effectLst>
            </a:rPr>
            <a:t>Los ingresos y los gastos públicos.</a:t>
          </a:r>
          <a:endParaRPr lang="es-MX">
            <a:effectLst>
              <a:outerShdw blurRad="38100" dist="38100" dir="2700000" algn="tl">
                <a:srgbClr val="000000">
                  <a:alpha val="43137"/>
                </a:srgbClr>
              </a:outerShdw>
            </a:effectLst>
          </a:endParaRPr>
        </a:p>
      </dgm:t>
    </dgm:pt>
    <dgm:pt modelId="{436F9ADE-575A-480D-9A60-78D70DF08649}" type="parTrans" cxnId="{6CF3C3C6-2D12-489D-B327-E3DBDEA56733}">
      <dgm:prSet/>
      <dgm:spPr/>
      <dgm:t>
        <a:bodyPr/>
        <a:lstStyle/>
        <a:p>
          <a:endParaRPr lang="es-MX">
            <a:effectLst>
              <a:outerShdw blurRad="38100" dist="38100" dir="2700000" algn="tl">
                <a:srgbClr val="000000">
                  <a:alpha val="43137"/>
                </a:srgbClr>
              </a:outerShdw>
            </a:effectLst>
          </a:endParaRPr>
        </a:p>
      </dgm:t>
    </dgm:pt>
    <dgm:pt modelId="{C62E796D-2EFA-403B-8CE2-283DB12B2FF7}" type="sibTrans" cxnId="{6CF3C3C6-2D12-489D-B327-E3DBDEA56733}">
      <dgm:prSet/>
      <dgm:spPr/>
      <dgm:t>
        <a:bodyPr/>
        <a:lstStyle/>
        <a:p>
          <a:endParaRPr lang="es-MX">
            <a:effectLst>
              <a:outerShdw blurRad="38100" dist="38100" dir="2700000" algn="tl">
                <a:srgbClr val="000000">
                  <a:alpha val="43137"/>
                </a:srgbClr>
              </a:outerShdw>
            </a:effectLst>
          </a:endParaRPr>
        </a:p>
      </dgm:t>
    </dgm:pt>
    <dgm:pt modelId="{B96F1944-E895-425E-A9EE-E9569565E46E}" type="pres">
      <dgm:prSet presAssocID="{3152FCB7-FB24-40F9-BFC5-FB9EBA9403C1}" presName="linear" presStyleCnt="0">
        <dgm:presLayoutVars>
          <dgm:dir/>
          <dgm:resizeHandles val="exact"/>
        </dgm:presLayoutVars>
      </dgm:prSet>
      <dgm:spPr/>
      <dgm:t>
        <a:bodyPr/>
        <a:lstStyle/>
        <a:p>
          <a:endParaRPr lang="es-MX"/>
        </a:p>
      </dgm:t>
    </dgm:pt>
    <dgm:pt modelId="{3274FDBD-74DB-46AC-A755-641C779A1D7B}" type="pres">
      <dgm:prSet presAssocID="{232E5ADD-7A52-46FC-8B2C-62C886072856}" presName="comp" presStyleCnt="0"/>
      <dgm:spPr/>
      <dgm:t>
        <a:bodyPr/>
        <a:lstStyle/>
        <a:p>
          <a:endParaRPr lang="es-MX"/>
        </a:p>
      </dgm:t>
    </dgm:pt>
    <dgm:pt modelId="{D0543CF5-21B8-4BAA-A44B-6F01CBA19E8F}" type="pres">
      <dgm:prSet presAssocID="{232E5ADD-7A52-46FC-8B2C-62C886072856}" presName="box" presStyleLbl="node1" presStyleIdx="0" presStyleCnt="2"/>
      <dgm:spPr/>
      <dgm:t>
        <a:bodyPr/>
        <a:lstStyle/>
        <a:p>
          <a:endParaRPr lang="es-MX"/>
        </a:p>
      </dgm:t>
    </dgm:pt>
    <dgm:pt modelId="{CB678A4A-88E9-47C7-953D-6326C220ACBE}" type="pres">
      <dgm:prSet presAssocID="{232E5ADD-7A52-46FC-8B2C-62C886072856}" presName="img" presStyleLbl="fgImgPlace1" presStyleIdx="0" presStyleCnt="2"/>
      <dgm:spPr>
        <a:blipFill>
          <a:blip xmlns:r="http://schemas.openxmlformats.org/officeDocument/2006/relationships" r:embed="rId1">
            <a:extLst>
              <a:ext uri="{28A0092B-C50C-407E-A947-70E740481C1C}">
                <a14:useLocalDpi xmlns:a14="http://schemas.microsoft.com/office/drawing/2010/main" val="0"/>
              </a:ext>
            </a:extLst>
          </a:blip>
          <a:srcRect/>
          <a:stretch>
            <a:fillRect t="-8000" b="-8000"/>
          </a:stretch>
        </a:blipFill>
      </dgm:spPr>
      <dgm:t>
        <a:bodyPr/>
        <a:lstStyle/>
        <a:p>
          <a:endParaRPr lang="es-MX"/>
        </a:p>
      </dgm:t>
    </dgm:pt>
    <dgm:pt modelId="{39A904B4-B7AE-4CE1-AC34-1505F2FABCD4}" type="pres">
      <dgm:prSet presAssocID="{232E5ADD-7A52-46FC-8B2C-62C886072856}" presName="text" presStyleLbl="node1" presStyleIdx="0" presStyleCnt="2">
        <dgm:presLayoutVars>
          <dgm:bulletEnabled val="1"/>
        </dgm:presLayoutVars>
      </dgm:prSet>
      <dgm:spPr/>
      <dgm:t>
        <a:bodyPr/>
        <a:lstStyle/>
        <a:p>
          <a:endParaRPr lang="es-MX"/>
        </a:p>
      </dgm:t>
    </dgm:pt>
    <dgm:pt modelId="{101185C3-B485-45B8-A092-1A7A7E08D48A}" type="pres">
      <dgm:prSet presAssocID="{2CEBE97B-64AB-42F4-9D54-EC530E90901E}" presName="spacer" presStyleCnt="0"/>
      <dgm:spPr/>
      <dgm:t>
        <a:bodyPr/>
        <a:lstStyle/>
        <a:p>
          <a:endParaRPr lang="es-MX"/>
        </a:p>
      </dgm:t>
    </dgm:pt>
    <dgm:pt modelId="{4A4F5A35-97BA-4F5A-ADC5-2F9E9D2D2788}" type="pres">
      <dgm:prSet presAssocID="{4156C1C8-6EDC-4A87-BE4E-FCA08916CF34}" presName="comp" presStyleCnt="0"/>
      <dgm:spPr/>
      <dgm:t>
        <a:bodyPr/>
        <a:lstStyle/>
        <a:p>
          <a:endParaRPr lang="es-MX"/>
        </a:p>
      </dgm:t>
    </dgm:pt>
    <dgm:pt modelId="{D3DDB769-4408-4364-B226-535517FF60AF}" type="pres">
      <dgm:prSet presAssocID="{4156C1C8-6EDC-4A87-BE4E-FCA08916CF34}" presName="box" presStyleLbl="node1" presStyleIdx="1" presStyleCnt="2"/>
      <dgm:spPr/>
      <dgm:t>
        <a:bodyPr/>
        <a:lstStyle/>
        <a:p>
          <a:endParaRPr lang="es-MX"/>
        </a:p>
      </dgm:t>
    </dgm:pt>
    <dgm:pt modelId="{EFA3E548-494F-4C1E-9B4C-7A6DAB2C4D12}" type="pres">
      <dgm:prSet presAssocID="{4156C1C8-6EDC-4A87-BE4E-FCA08916CF34}" presName="img" presStyleLbl="fgImgPlace1" presStyleIdx="1" presStyleCnt="2"/>
      <dgm:spPr>
        <a:blipFill>
          <a:blip xmlns:r="http://schemas.openxmlformats.org/officeDocument/2006/relationships" r:embed="rId2">
            <a:extLst>
              <a:ext uri="{28A0092B-C50C-407E-A947-70E740481C1C}">
                <a14:useLocalDpi xmlns:a14="http://schemas.microsoft.com/office/drawing/2010/main" val="0"/>
              </a:ext>
            </a:extLst>
          </a:blip>
          <a:srcRect/>
          <a:stretch>
            <a:fillRect l="-11000" r="-11000"/>
          </a:stretch>
        </a:blipFill>
      </dgm:spPr>
      <dgm:t>
        <a:bodyPr/>
        <a:lstStyle/>
        <a:p>
          <a:endParaRPr lang="es-MX"/>
        </a:p>
      </dgm:t>
    </dgm:pt>
    <dgm:pt modelId="{537B8229-07A2-456D-AFE4-5FBCC18C33B4}" type="pres">
      <dgm:prSet presAssocID="{4156C1C8-6EDC-4A87-BE4E-FCA08916CF34}" presName="text" presStyleLbl="node1" presStyleIdx="1" presStyleCnt="2">
        <dgm:presLayoutVars>
          <dgm:bulletEnabled val="1"/>
        </dgm:presLayoutVars>
      </dgm:prSet>
      <dgm:spPr/>
      <dgm:t>
        <a:bodyPr/>
        <a:lstStyle/>
        <a:p>
          <a:endParaRPr lang="es-MX"/>
        </a:p>
      </dgm:t>
    </dgm:pt>
  </dgm:ptLst>
  <dgm:cxnLst>
    <dgm:cxn modelId="{08B5C0F1-0E1C-4308-9FD6-5344FE006D9B}" type="presOf" srcId="{4156C1C8-6EDC-4A87-BE4E-FCA08916CF34}" destId="{D3DDB769-4408-4364-B226-535517FF60AF}" srcOrd="0" destOrd="0" presId="urn:microsoft.com/office/officeart/2005/8/layout/vList4"/>
    <dgm:cxn modelId="{6CF3C3C6-2D12-489D-B327-E3DBDEA56733}" srcId="{4156C1C8-6EDC-4A87-BE4E-FCA08916CF34}" destId="{CB332CDB-C384-4AA6-B808-93ECA759F885}" srcOrd="0" destOrd="0" parTransId="{436F9ADE-575A-480D-9A60-78D70DF08649}" sibTransId="{C62E796D-2EFA-403B-8CE2-283DB12B2FF7}"/>
    <dgm:cxn modelId="{3A4DA366-1177-4B04-A441-999D317FD6DB}" type="presOf" srcId="{4156C1C8-6EDC-4A87-BE4E-FCA08916CF34}" destId="{537B8229-07A2-456D-AFE4-5FBCC18C33B4}" srcOrd="1" destOrd="0" presId="urn:microsoft.com/office/officeart/2005/8/layout/vList4"/>
    <dgm:cxn modelId="{3C0FDCB9-AB85-4835-BFC3-6F48D2536A84}" type="presOf" srcId="{CB332CDB-C384-4AA6-B808-93ECA759F885}" destId="{D3DDB769-4408-4364-B226-535517FF60AF}" srcOrd="0" destOrd="1" presId="urn:microsoft.com/office/officeart/2005/8/layout/vList4"/>
    <dgm:cxn modelId="{98AAEA1E-3750-410D-A72C-E2FC7E06F182}" srcId="{3152FCB7-FB24-40F9-BFC5-FB9EBA9403C1}" destId="{4156C1C8-6EDC-4A87-BE4E-FCA08916CF34}" srcOrd="1" destOrd="0" parTransId="{E2212E33-3091-4C8A-8E07-B8691177E92A}" sibTransId="{2E9AA9F6-8D39-4F98-A9DB-E10C0B73F657}"/>
    <dgm:cxn modelId="{54B2AC15-795A-444B-991F-F624C824C3DA}" type="presOf" srcId="{232E5ADD-7A52-46FC-8B2C-62C886072856}" destId="{D0543CF5-21B8-4BAA-A44B-6F01CBA19E8F}" srcOrd="0" destOrd="0" presId="urn:microsoft.com/office/officeart/2005/8/layout/vList4"/>
    <dgm:cxn modelId="{5D0307A6-836E-4D42-9584-6C7A97AD7F0C}" type="presOf" srcId="{3152FCB7-FB24-40F9-BFC5-FB9EBA9403C1}" destId="{B96F1944-E895-425E-A9EE-E9569565E46E}" srcOrd="0" destOrd="0" presId="urn:microsoft.com/office/officeart/2005/8/layout/vList4"/>
    <dgm:cxn modelId="{35FB6856-EC95-4072-9309-07E4E60F6330}" type="presOf" srcId="{232E5ADD-7A52-46FC-8B2C-62C886072856}" destId="{39A904B4-B7AE-4CE1-AC34-1505F2FABCD4}" srcOrd="1" destOrd="0" presId="urn:microsoft.com/office/officeart/2005/8/layout/vList4"/>
    <dgm:cxn modelId="{A38CB267-5E83-4769-9F53-884C6F98670F}" srcId="{3152FCB7-FB24-40F9-BFC5-FB9EBA9403C1}" destId="{232E5ADD-7A52-46FC-8B2C-62C886072856}" srcOrd="0" destOrd="0" parTransId="{212E7F95-2525-4F1F-BB03-43EFC1763A7D}" sibTransId="{2CEBE97B-64AB-42F4-9D54-EC530E90901E}"/>
    <dgm:cxn modelId="{62E7D772-F024-433F-8AEA-08277469D70B}" type="presOf" srcId="{CB332CDB-C384-4AA6-B808-93ECA759F885}" destId="{537B8229-07A2-456D-AFE4-5FBCC18C33B4}" srcOrd="1" destOrd="1" presId="urn:microsoft.com/office/officeart/2005/8/layout/vList4"/>
    <dgm:cxn modelId="{337E2D13-DA2D-48D2-AFB4-C1168A8E1768}" type="presParOf" srcId="{B96F1944-E895-425E-A9EE-E9569565E46E}" destId="{3274FDBD-74DB-46AC-A755-641C779A1D7B}" srcOrd="0" destOrd="0" presId="urn:microsoft.com/office/officeart/2005/8/layout/vList4"/>
    <dgm:cxn modelId="{025B3B50-9FE0-465F-BB18-5832B5B000A5}" type="presParOf" srcId="{3274FDBD-74DB-46AC-A755-641C779A1D7B}" destId="{D0543CF5-21B8-4BAA-A44B-6F01CBA19E8F}" srcOrd="0" destOrd="0" presId="urn:microsoft.com/office/officeart/2005/8/layout/vList4"/>
    <dgm:cxn modelId="{A48CD77E-5EDC-4ABD-9224-160031377896}" type="presParOf" srcId="{3274FDBD-74DB-46AC-A755-641C779A1D7B}" destId="{CB678A4A-88E9-47C7-953D-6326C220ACBE}" srcOrd="1" destOrd="0" presId="urn:microsoft.com/office/officeart/2005/8/layout/vList4"/>
    <dgm:cxn modelId="{951F5810-99AD-470C-9873-FD6E293E8B2A}" type="presParOf" srcId="{3274FDBD-74DB-46AC-A755-641C779A1D7B}" destId="{39A904B4-B7AE-4CE1-AC34-1505F2FABCD4}" srcOrd="2" destOrd="0" presId="urn:microsoft.com/office/officeart/2005/8/layout/vList4"/>
    <dgm:cxn modelId="{D2AFE01F-AAF9-4A7E-8973-C6223BB29468}" type="presParOf" srcId="{B96F1944-E895-425E-A9EE-E9569565E46E}" destId="{101185C3-B485-45B8-A092-1A7A7E08D48A}" srcOrd="1" destOrd="0" presId="urn:microsoft.com/office/officeart/2005/8/layout/vList4"/>
    <dgm:cxn modelId="{04338C51-38C6-44C6-BDF9-BF5E35A4F021}" type="presParOf" srcId="{B96F1944-E895-425E-A9EE-E9569565E46E}" destId="{4A4F5A35-97BA-4F5A-ADC5-2F9E9D2D2788}" srcOrd="2" destOrd="0" presId="urn:microsoft.com/office/officeart/2005/8/layout/vList4"/>
    <dgm:cxn modelId="{5E0743F8-BF96-430D-86FE-FE3CFBB2AA98}" type="presParOf" srcId="{4A4F5A35-97BA-4F5A-ADC5-2F9E9D2D2788}" destId="{D3DDB769-4408-4364-B226-535517FF60AF}" srcOrd="0" destOrd="0" presId="urn:microsoft.com/office/officeart/2005/8/layout/vList4"/>
    <dgm:cxn modelId="{BC2B484B-CA35-4765-AD0A-C6CE6EC4CAA8}" type="presParOf" srcId="{4A4F5A35-97BA-4F5A-ADC5-2F9E9D2D2788}" destId="{EFA3E548-494F-4C1E-9B4C-7A6DAB2C4D12}" srcOrd="1" destOrd="0" presId="urn:microsoft.com/office/officeart/2005/8/layout/vList4"/>
    <dgm:cxn modelId="{A6B1FACB-8A46-4B2C-B72A-43D8B50F9453}" type="presParOf" srcId="{4A4F5A35-97BA-4F5A-ADC5-2F9E9D2D2788}" destId="{537B8229-07A2-456D-AFE4-5FBCC18C33B4}"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0159D46-6E11-428A-983E-605259453722}"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DAEA9B1C-33B5-4C1A-B7E8-A74DAF02C2CA}">
      <dgm:prSet/>
      <dgm:spPr/>
      <dgm:t>
        <a:bodyPr/>
        <a:lstStyle/>
        <a:p>
          <a:pPr rtl="0"/>
          <a:r>
            <a:rPr lang="es-MX" smtClean="0"/>
            <a:t>Son los aspectos básicos de la actividad financiera publica.</a:t>
          </a:r>
          <a:endParaRPr lang="es-MX"/>
        </a:p>
      </dgm:t>
    </dgm:pt>
    <dgm:pt modelId="{9B8A4FC7-1568-406A-BA7C-8CCEE8CF4D0F}" type="parTrans" cxnId="{FB0309EB-C014-4809-BF8D-C560CA9BCCD0}">
      <dgm:prSet/>
      <dgm:spPr/>
      <dgm:t>
        <a:bodyPr/>
        <a:lstStyle/>
        <a:p>
          <a:endParaRPr lang="es-MX"/>
        </a:p>
      </dgm:t>
    </dgm:pt>
    <dgm:pt modelId="{2245E68B-0A9E-4EB0-B806-A5D8289EC8AA}" type="sibTrans" cxnId="{FB0309EB-C014-4809-BF8D-C560CA9BCCD0}">
      <dgm:prSet/>
      <dgm:spPr/>
      <dgm:t>
        <a:bodyPr/>
        <a:lstStyle/>
        <a:p>
          <a:endParaRPr lang="es-MX"/>
        </a:p>
      </dgm:t>
    </dgm:pt>
    <dgm:pt modelId="{8C8635B6-CFD2-4EAC-AA7E-A8FF85133EFA}">
      <dgm:prSet/>
      <dgm:spPr/>
      <dgm:t>
        <a:bodyPr/>
        <a:lstStyle/>
        <a:p>
          <a:pPr rtl="0"/>
          <a:r>
            <a:rPr lang="es-MX" smtClean="0"/>
            <a:t>También son:</a:t>
          </a:r>
          <a:endParaRPr lang="es-MX"/>
        </a:p>
      </dgm:t>
    </dgm:pt>
    <dgm:pt modelId="{0852E6B6-6C95-46EC-BEFF-5EB54DDDBA77}" type="parTrans" cxnId="{CBE72A4C-1389-41D5-B12E-D23DF4A473A0}">
      <dgm:prSet/>
      <dgm:spPr/>
      <dgm:t>
        <a:bodyPr/>
        <a:lstStyle/>
        <a:p>
          <a:endParaRPr lang="es-MX"/>
        </a:p>
      </dgm:t>
    </dgm:pt>
    <dgm:pt modelId="{65387E67-9AC7-4A2B-A6BB-F4C0E7F0D620}" type="sibTrans" cxnId="{CBE72A4C-1389-41D5-B12E-D23DF4A473A0}">
      <dgm:prSet/>
      <dgm:spPr/>
      <dgm:t>
        <a:bodyPr/>
        <a:lstStyle/>
        <a:p>
          <a:endParaRPr lang="es-MX"/>
        </a:p>
      </dgm:t>
    </dgm:pt>
    <dgm:pt modelId="{E783EB0A-B280-4ABB-AAB9-D9021B7C0669}">
      <dgm:prSet/>
      <dgm:spPr/>
      <dgm:t>
        <a:bodyPr/>
        <a:lstStyle/>
        <a:p>
          <a:pPr rtl="0"/>
          <a:r>
            <a:rPr lang="es-MX" dirty="0" smtClean="0"/>
            <a:t>El objeto de la disciplina de finanzas publicas (hacienda </a:t>
          </a:r>
          <a:r>
            <a:rPr lang="es-MX" dirty="0" smtClean="0"/>
            <a:t>pública</a:t>
          </a:r>
          <a:r>
            <a:rPr lang="es-MX" dirty="0" smtClean="0"/>
            <a:t>) </a:t>
          </a:r>
          <a:endParaRPr lang="es-MX" dirty="0"/>
        </a:p>
      </dgm:t>
    </dgm:pt>
    <dgm:pt modelId="{25D90F7B-044F-4500-818E-A5866091DADD}" type="parTrans" cxnId="{F75A01D6-3084-424C-943C-41FBC5D467DA}">
      <dgm:prSet/>
      <dgm:spPr/>
      <dgm:t>
        <a:bodyPr/>
        <a:lstStyle/>
        <a:p>
          <a:endParaRPr lang="es-MX"/>
        </a:p>
      </dgm:t>
    </dgm:pt>
    <dgm:pt modelId="{0C2EF6E7-2C20-4DEF-B20B-592065A10B99}" type="sibTrans" cxnId="{F75A01D6-3084-424C-943C-41FBC5D467DA}">
      <dgm:prSet/>
      <dgm:spPr/>
      <dgm:t>
        <a:bodyPr/>
        <a:lstStyle/>
        <a:p>
          <a:endParaRPr lang="es-MX"/>
        </a:p>
      </dgm:t>
    </dgm:pt>
    <dgm:pt modelId="{F58F75F8-DAB8-4EFF-A174-7926AB65FE11}">
      <dgm:prSet/>
      <dgm:spPr/>
      <dgm:t>
        <a:bodyPr/>
        <a:lstStyle/>
        <a:p>
          <a:pPr rtl="0"/>
          <a:r>
            <a:rPr lang="es-MX" dirty="0" smtClean="0"/>
            <a:t>Fisco= Hacienda </a:t>
          </a:r>
          <a:r>
            <a:rPr lang="es-MX" dirty="0" smtClean="0"/>
            <a:t>Pública=Erario(Tesoro Público</a:t>
          </a:r>
          <a:r>
            <a:rPr lang="es-MX" dirty="0" smtClean="0"/>
            <a:t>)</a:t>
          </a:r>
          <a:endParaRPr lang="es-MX" dirty="0"/>
        </a:p>
      </dgm:t>
    </dgm:pt>
    <dgm:pt modelId="{46F2E185-B23B-4C91-B69F-CDB0F9F36ABB}" type="parTrans" cxnId="{02ADE995-CA97-410A-BE71-BF8C5A94E5A3}">
      <dgm:prSet/>
      <dgm:spPr/>
      <dgm:t>
        <a:bodyPr/>
        <a:lstStyle/>
        <a:p>
          <a:endParaRPr lang="es-MX"/>
        </a:p>
      </dgm:t>
    </dgm:pt>
    <dgm:pt modelId="{5D075174-93BE-42C9-9A0B-0E51A685DD7A}" type="sibTrans" cxnId="{02ADE995-CA97-410A-BE71-BF8C5A94E5A3}">
      <dgm:prSet/>
      <dgm:spPr/>
      <dgm:t>
        <a:bodyPr/>
        <a:lstStyle/>
        <a:p>
          <a:endParaRPr lang="es-MX"/>
        </a:p>
      </dgm:t>
    </dgm:pt>
    <dgm:pt modelId="{6A19C56C-C869-484F-A6A2-2FA1FCC90070}" type="pres">
      <dgm:prSet presAssocID="{30159D46-6E11-428A-983E-605259453722}" presName="vert0" presStyleCnt="0">
        <dgm:presLayoutVars>
          <dgm:dir/>
          <dgm:animOne val="branch"/>
          <dgm:animLvl val="lvl"/>
        </dgm:presLayoutVars>
      </dgm:prSet>
      <dgm:spPr/>
      <dgm:t>
        <a:bodyPr/>
        <a:lstStyle/>
        <a:p>
          <a:endParaRPr lang="es-MX"/>
        </a:p>
      </dgm:t>
    </dgm:pt>
    <dgm:pt modelId="{7C290B4F-362E-4E23-9F4C-D35B473502D7}" type="pres">
      <dgm:prSet presAssocID="{DAEA9B1C-33B5-4C1A-B7E8-A74DAF02C2CA}" presName="thickLine" presStyleLbl="alignNode1" presStyleIdx="0" presStyleCnt="3"/>
      <dgm:spPr/>
    </dgm:pt>
    <dgm:pt modelId="{D7B340F6-B678-42CB-9080-1BB432E7B38C}" type="pres">
      <dgm:prSet presAssocID="{DAEA9B1C-33B5-4C1A-B7E8-A74DAF02C2CA}" presName="horz1" presStyleCnt="0"/>
      <dgm:spPr/>
    </dgm:pt>
    <dgm:pt modelId="{1E5CFEBF-BB73-414A-9D8F-576C7075ED01}" type="pres">
      <dgm:prSet presAssocID="{DAEA9B1C-33B5-4C1A-B7E8-A74DAF02C2CA}" presName="tx1" presStyleLbl="revTx" presStyleIdx="0" presStyleCnt="4"/>
      <dgm:spPr/>
      <dgm:t>
        <a:bodyPr/>
        <a:lstStyle/>
        <a:p>
          <a:endParaRPr lang="es-MX"/>
        </a:p>
      </dgm:t>
    </dgm:pt>
    <dgm:pt modelId="{E1BDE84C-6B2D-4519-BC01-0CEE590C513E}" type="pres">
      <dgm:prSet presAssocID="{DAEA9B1C-33B5-4C1A-B7E8-A74DAF02C2CA}" presName="vert1" presStyleCnt="0"/>
      <dgm:spPr/>
    </dgm:pt>
    <dgm:pt modelId="{BFDA8B32-3224-4C57-A005-7B0E717795DB}" type="pres">
      <dgm:prSet presAssocID="{8C8635B6-CFD2-4EAC-AA7E-A8FF85133EFA}" presName="thickLine" presStyleLbl="alignNode1" presStyleIdx="1" presStyleCnt="3"/>
      <dgm:spPr/>
    </dgm:pt>
    <dgm:pt modelId="{A297E6DD-08B7-4583-A74E-06E42DA551C5}" type="pres">
      <dgm:prSet presAssocID="{8C8635B6-CFD2-4EAC-AA7E-A8FF85133EFA}" presName="horz1" presStyleCnt="0"/>
      <dgm:spPr/>
    </dgm:pt>
    <dgm:pt modelId="{090E6F3B-6634-4A6C-A14F-DEFCB4D0BF11}" type="pres">
      <dgm:prSet presAssocID="{8C8635B6-CFD2-4EAC-AA7E-A8FF85133EFA}" presName="tx1" presStyleLbl="revTx" presStyleIdx="1" presStyleCnt="4"/>
      <dgm:spPr/>
      <dgm:t>
        <a:bodyPr/>
        <a:lstStyle/>
        <a:p>
          <a:endParaRPr lang="es-MX"/>
        </a:p>
      </dgm:t>
    </dgm:pt>
    <dgm:pt modelId="{B1228AA1-C28E-43C1-B916-38A8C4BBEF02}" type="pres">
      <dgm:prSet presAssocID="{8C8635B6-CFD2-4EAC-AA7E-A8FF85133EFA}" presName="vert1" presStyleCnt="0"/>
      <dgm:spPr/>
    </dgm:pt>
    <dgm:pt modelId="{E1F85CE4-86CC-4D54-98AD-37273C85B5A0}" type="pres">
      <dgm:prSet presAssocID="{E783EB0A-B280-4ABB-AAB9-D9021B7C0669}" presName="vertSpace2a" presStyleCnt="0"/>
      <dgm:spPr/>
    </dgm:pt>
    <dgm:pt modelId="{0E6FE143-2C9B-4819-9E6C-C82538235977}" type="pres">
      <dgm:prSet presAssocID="{E783EB0A-B280-4ABB-AAB9-D9021B7C0669}" presName="horz2" presStyleCnt="0"/>
      <dgm:spPr/>
    </dgm:pt>
    <dgm:pt modelId="{6CA85666-AB18-4825-81A2-F2962517CA17}" type="pres">
      <dgm:prSet presAssocID="{E783EB0A-B280-4ABB-AAB9-D9021B7C0669}" presName="horzSpace2" presStyleCnt="0"/>
      <dgm:spPr/>
    </dgm:pt>
    <dgm:pt modelId="{36C30E88-EF00-4BBE-B994-459A311E571D}" type="pres">
      <dgm:prSet presAssocID="{E783EB0A-B280-4ABB-AAB9-D9021B7C0669}" presName="tx2" presStyleLbl="revTx" presStyleIdx="2" presStyleCnt="4"/>
      <dgm:spPr/>
      <dgm:t>
        <a:bodyPr/>
        <a:lstStyle/>
        <a:p>
          <a:endParaRPr lang="es-MX"/>
        </a:p>
      </dgm:t>
    </dgm:pt>
    <dgm:pt modelId="{8F6A4822-6C7E-4159-8F1C-382A1B813A19}" type="pres">
      <dgm:prSet presAssocID="{E783EB0A-B280-4ABB-AAB9-D9021B7C0669}" presName="vert2" presStyleCnt="0"/>
      <dgm:spPr/>
    </dgm:pt>
    <dgm:pt modelId="{E2CB995D-43CA-403E-8D25-B9B12134BE3E}" type="pres">
      <dgm:prSet presAssocID="{E783EB0A-B280-4ABB-AAB9-D9021B7C0669}" presName="thinLine2b" presStyleLbl="callout" presStyleIdx="0" presStyleCnt="1"/>
      <dgm:spPr/>
    </dgm:pt>
    <dgm:pt modelId="{98B8D004-42A6-475B-BE19-1A6ECA1ED6D8}" type="pres">
      <dgm:prSet presAssocID="{E783EB0A-B280-4ABB-AAB9-D9021B7C0669}" presName="vertSpace2b" presStyleCnt="0"/>
      <dgm:spPr/>
    </dgm:pt>
    <dgm:pt modelId="{EA6DB2C9-DB9E-44EB-8DBC-E363C7596484}" type="pres">
      <dgm:prSet presAssocID="{F58F75F8-DAB8-4EFF-A174-7926AB65FE11}" presName="thickLine" presStyleLbl="alignNode1" presStyleIdx="2" presStyleCnt="3"/>
      <dgm:spPr/>
    </dgm:pt>
    <dgm:pt modelId="{1981CCBB-7E45-4291-BB96-140E9B8E0431}" type="pres">
      <dgm:prSet presAssocID="{F58F75F8-DAB8-4EFF-A174-7926AB65FE11}" presName="horz1" presStyleCnt="0"/>
      <dgm:spPr/>
    </dgm:pt>
    <dgm:pt modelId="{9A7C35F7-CD1C-44DF-A62D-790AA6ECAD34}" type="pres">
      <dgm:prSet presAssocID="{F58F75F8-DAB8-4EFF-A174-7926AB65FE11}" presName="tx1" presStyleLbl="revTx" presStyleIdx="3" presStyleCnt="4" custScaleX="421797"/>
      <dgm:spPr/>
      <dgm:t>
        <a:bodyPr/>
        <a:lstStyle/>
        <a:p>
          <a:endParaRPr lang="es-MX"/>
        </a:p>
      </dgm:t>
    </dgm:pt>
    <dgm:pt modelId="{893087C0-F916-42C0-A2BF-A1FF54504FDB}" type="pres">
      <dgm:prSet presAssocID="{F58F75F8-DAB8-4EFF-A174-7926AB65FE11}" presName="vert1" presStyleCnt="0"/>
      <dgm:spPr/>
    </dgm:pt>
  </dgm:ptLst>
  <dgm:cxnLst>
    <dgm:cxn modelId="{72CFAB80-45DA-427B-A32F-DB1D3C2B44E9}" type="presOf" srcId="{F58F75F8-DAB8-4EFF-A174-7926AB65FE11}" destId="{9A7C35F7-CD1C-44DF-A62D-790AA6ECAD34}" srcOrd="0" destOrd="0" presId="urn:microsoft.com/office/officeart/2008/layout/LinedList"/>
    <dgm:cxn modelId="{4CC42D30-790E-472B-8CDE-96515C0F2D54}" type="presOf" srcId="{30159D46-6E11-428A-983E-605259453722}" destId="{6A19C56C-C869-484F-A6A2-2FA1FCC90070}" srcOrd="0" destOrd="0" presId="urn:microsoft.com/office/officeart/2008/layout/LinedList"/>
    <dgm:cxn modelId="{F75A01D6-3084-424C-943C-41FBC5D467DA}" srcId="{8C8635B6-CFD2-4EAC-AA7E-A8FF85133EFA}" destId="{E783EB0A-B280-4ABB-AAB9-D9021B7C0669}" srcOrd="0" destOrd="0" parTransId="{25D90F7B-044F-4500-818E-A5866091DADD}" sibTransId="{0C2EF6E7-2C20-4DEF-B20B-592065A10B99}"/>
    <dgm:cxn modelId="{F510A153-20B8-4CD8-9E73-D20A96033D6B}" type="presOf" srcId="{DAEA9B1C-33B5-4C1A-B7E8-A74DAF02C2CA}" destId="{1E5CFEBF-BB73-414A-9D8F-576C7075ED01}" srcOrd="0" destOrd="0" presId="urn:microsoft.com/office/officeart/2008/layout/LinedList"/>
    <dgm:cxn modelId="{02ADE995-CA97-410A-BE71-BF8C5A94E5A3}" srcId="{30159D46-6E11-428A-983E-605259453722}" destId="{F58F75F8-DAB8-4EFF-A174-7926AB65FE11}" srcOrd="2" destOrd="0" parTransId="{46F2E185-B23B-4C91-B69F-CDB0F9F36ABB}" sibTransId="{5D075174-93BE-42C9-9A0B-0E51A685DD7A}"/>
    <dgm:cxn modelId="{CBE72A4C-1389-41D5-B12E-D23DF4A473A0}" srcId="{30159D46-6E11-428A-983E-605259453722}" destId="{8C8635B6-CFD2-4EAC-AA7E-A8FF85133EFA}" srcOrd="1" destOrd="0" parTransId="{0852E6B6-6C95-46EC-BEFF-5EB54DDDBA77}" sibTransId="{65387E67-9AC7-4A2B-A6BB-F4C0E7F0D620}"/>
    <dgm:cxn modelId="{FB0309EB-C014-4809-BF8D-C560CA9BCCD0}" srcId="{30159D46-6E11-428A-983E-605259453722}" destId="{DAEA9B1C-33B5-4C1A-B7E8-A74DAF02C2CA}" srcOrd="0" destOrd="0" parTransId="{9B8A4FC7-1568-406A-BA7C-8CCEE8CF4D0F}" sibTransId="{2245E68B-0A9E-4EB0-B806-A5D8289EC8AA}"/>
    <dgm:cxn modelId="{E4A5422C-2C3D-4769-AC46-8CFD76AB2CD2}" type="presOf" srcId="{E783EB0A-B280-4ABB-AAB9-D9021B7C0669}" destId="{36C30E88-EF00-4BBE-B994-459A311E571D}" srcOrd="0" destOrd="0" presId="urn:microsoft.com/office/officeart/2008/layout/LinedList"/>
    <dgm:cxn modelId="{ED4779AC-C9D3-4A4E-9CFC-0D7D086A3C01}" type="presOf" srcId="{8C8635B6-CFD2-4EAC-AA7E-A8FF85133EFA}" destId="{090E6F3B-6634-4A6C-A14F-DEFCB4D0BF11}" srcOrd="0" destOrd="0" presId="urn:microsoft.com/office/officeart/2008/layout/LinedList"/>
    <dgm:cxn modelId="{2D2E8DC0-ACBB-4BDE-B205-A37DFDE146B0}" type="presParOf" srcId="{6A19C56C-C869-484F-A6A2-2FA1FCC90070}" destId="{7C290B4F-362E-4E23-9F4C-D35B473502D7}" srcOrd="0" destOrd="0" presId="urn:microsoft.com/office/officeart/2008/layout/LinedList"/>
    <dgm:cxn modelId="{3847E91C-4341-4FB2-9341-B7BCC8659752}" type="presParOf" srcId="{6A19C56C-C869-484F-A6A2-2FA1FCC90070}" destId="{D7B340F6-B678-42CB-9080-1BB432E7B38C}" srcOrd="1" destOrd="0" presId="urn:microsoft.com/office/officeart/2008/layout/LinedList"/>
    <dgm:cxn modelId="{455AFAB1-4F46-4577-80F0-59E5988FAF7B}" type="presParOf" srcId="{D7B340F6-B678-42CB-9080-1BB432E7B38C}" destId="{1E5CFEBF-BB73-414A-9D8F-576C7075ED01}" srcOrd="0" destOrd="0" presId="urn:microsoft.com/office/officeart/2008/layout/LinedList"/>
    <dgm:cxn modelId="{C94B71BD-844F-4FE2-9FF4-E5CB7856C370}" type="presParOf" srcId="{D7B340F6-B678-42CB-9080-1BB432E7B38C}" destId="{E1BDE84C-6B2D-4519-BC01-0CEE590C513E}" srcOrd="1" destOrd="0" presId="urn:microsoft.com/office/officeart/2008/layout/LinedList"/>
    <dgm:cxn modelId="{4214DDCE-C236-40DD-B4B2-2FF1BDDB6DEF}" type="presParOf" srcId="{6A19C56C-C869-484F-A6A2-2FA1FCC90070}" destId="{BFDA8B32-3224-4C57-A005-7B0E717795DB}" srcOrd="2" destOrd="0" presId="urn:microsoft.com/office/officeart/2008/layout/LinedList"/>
    <dgm:cxn modelId="{47B2D853-821C-475C-965A-2D86A9FD7A29}" type="presParOf" srcId="{6A19C56C-C869-484F-A6A2-2FA1FCC90070}" destId="{A297E6DD-08B7-4583-A74E-06E42DA551C5}" srcOrd="3" destOrd="0" presId="urn:microsoft.com/office/officeart/2008/layout/LinedList"/>
    <dgm:cxn modelId="{403F95BD-9536-4600-BA44-75F969D05715}" type="presParOf" srcId="{A297E6DD-08B7-4583-A74E-06E42DA551C5}" destId="{090E6F3B-6634-4A6C-A14F-DEFCB4D0BF11}" srcOrd="0" destOrd="0" presId="urn:microsoft.com/office/officeart/2008/layout/LinedList"/>
    <dgm:cxn modelId="{C9ADE1F6-ECBB-40BD-AAD3-D5B30413D379}" type="presParOf" srcId="{A297E6DD-08B7-4583-A74E-06E42DA551C5}" destId="{B1228AA1-C28E-43C1-B916-38A8C4BBEF02}" srcOrd="1" destOrd="0" presId="urn:microsoft.com/office/officeart/2008/layout/LinedList"/>
    <dgm:cxn modelId="{11B62630-4836-4F68-80CB-43FE5B4632BD}" type="presParOf" srcId="{B1228AA1-C28E-43C1-B916-38A8C4BBEF02}" destId="{E1F85CE4-86CC-4D54-98AD-37273C85B5A0}" srcOrd="0" destOrd="0" presId="urn:microsoft.com/office/officeart/2008/layout/LinedList"/>
    <dgm:cxn modelId="{4CEC83DE-D71C-41BB-9C18-0AC0E5255696}" type="presParOf" srcId="{B1228AA1-C28E-43C1-B916-38A8C4BBEF02}" destId="{0E6FE143-2C9B-4819-9E6C-C82538235977}" srcOrd="1" destOrd="0" presId="urn:microsoft.com/office/officeart/2008/layout/LinedList"/>
    <dgm:cxn modelId="{253FE097-3A53-4D37-9CE7-C74E73030B40}" type="presParOf" srcId="{0E6FE143-2C9B-4819-9E6C-C82538235977}" destId="{6CA85666-AB18-4825-81A2-F2962517CA17}" srcOrd="0" destOrd="0" presId="urn:microsoft.com/office/officeart/2008/layout/LinedList"/>
    <dgm:cxn modelId="{8E9676C8-B518-407D-AD32-5C938125C05A}" type="presParOf" srcId="{0E6FE143-2C9B-4819-9E6C-C82538235977}" destId="{36C30E88-EF00-4BBE-B994-459A311E571D}" srcOrd="1" destOrd="0" presId="urn:microsoft.com/office/officeart/2008/layout/LinedList"/>
    <dgm:cxn modelId="{87E86565-42E0-4223-9408-173FC64DF177}" type="presParOf" srcId="{0E6FE143-2C9B-4819-9E6C-C82538235977}" destId="{8F6A4822-6C7E-4159-8F1C-382A1B813A19}" srcOrd="2" destOrd="0" presId="urn:microsoft.com/office/officeart/2008/layout/LinedList"/>
    <dgm:cxn modelId="{E689B5AB-BDE7-4CCA-B988-2A6BC3892D63}" type="presParOf" srcId="{B1228AA1-C28E-43C1-B916-38A8C4BBEF02}" destId="{E2CB995D-43CA-403E-8D25-B9B12134BE3E}" srcOrd="2" destOrd="0" presId="urn:microsoft.com/office/officeart/2008/layout/LinedList"/>
    <dgm:cxn modelId="{9FA81A40-C9C1-4B57-9F23-1EFCF3C61E5B}" type="presParOf" srcId="{B1228AA1-C28E-43C1-B916-38A8C4BBEF02}" destId="{98B8D004-42A6-475B-BE19-1A6ECA1ED6D8}" srcOrd="3" destOrd="0" presId="urn:microsoft.com/office/officeart/2008/layout/LinedList"/>
    <dgm:cxn modelId="{BDAEA31F-4704-4B07-8477-2FF0D2009AE8}" type="presParOf" srcId="{6A19C56C-C869-484F-A6A2-2FA1FCC90070}" destId="{EA6DB2C9-DB9E-44EB-8DBC-E363C7596484}" srcOrd="4" destOrd="0" presId="urn:microsoft.com/office/officeart/2008/layout/LinedList"/>
    <dgm:cxn modelId="{B9A888E9-E7D5-4BA1-B0C4-A6D32561BBF1}" type="presParOf" srcId="{6A19C56C-C869-484F-A6A2-2FA1FCC90070}" destId="{1981CCBB-7E45-4291-BB96-140E9B8E0431}" srcOrd="5" destOrd="0" presId="urn:microsoft.com/office/officeart/2008/layout/LinedList"/>
    <dgm:cxn modelId="{F2386D58-0B15-4BEF-8485-00921238EA4E}" type="presParOf" srcId="{1981CCBB-7E45-4291-BB96-140E9B8E0431}" destId="{9A7C35F7-CD1C-44DF-A62D-790AA6ECAD34}" srcOrd="0" destOrd="0" presId="urn:microsoft.com/office/officeart/2008/layout/LinedList"/>
    <dgm:cxn modelId="{3023E598-082F-4F2D-B9D1-8D4FB816E264}" type="presParOf" srcId="{1981CCBB-7E45-4291-BB96-140E9B8E0431}" destId="{893087C0-F916-42C0-A2BF-A1FF54504FDB}"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F43BE71-D153-4A6F-9E0E-4B3F3204807A}" type="doc">
      <dgm:prSet loTypeId="urn:microsoft.com/office/officeart/2005/8/layout/radial2" loCatId="relationship" qsTypeId="urn:microsoft.com/office/officeart/2005/8/quickstyle/simple1" qsCatId="simple" csTypeId="urn:microsoft.com/office/officeart/2005/8/colors/accent1_2" csCatId="accent1" phldr="1"/>
      <dgm:spPr/>
      <dgm:t>
        <a:bodyPr/>
        <a:lstStyle/>
        <a:p>
          <a:endParaRPr lang="es-MX"/>
        </a:p>
      </dgm:t>
    </dgm:pt>
    <dgm:pt modelId="{899B569E-06EB-4DA7-B09C-DC7346588882}">
      <dgm:prSet/>
      <dgm:spPr/>
      <dgm:t>
        <a:bodyPr/>
        <a:lstStyle/>
        <a:p>
          <a:pPr rtl="0"/>
          <a:r>
            <a:rPr lang="es-MX" smtClean="0"/>
            <a:t>EN EL DESGLOCE INTERNO:</a:t>
          </a:r>
          <a:endParaRPr lang="es-MX"/>
        </a:p>
      </dgm:t>
    </dgm:pt>
    <dgm:pt modelId="{65A96D7A-D1CA-42BD-8BEC-8B3899A15E63}" type="parTrans" cxnId="{1D74E056-5552-472B-9283-A0A6C67FA099}">
      <dgm:prSet/>
      <dgm:spPr/>
      <dgm:t>
        <a:bodyPr/>
        <a:lstStyle/>
        <a:p>
          <a:endParaRPr lang="es-MX"/>
        </a:p>
      </dgm:t>
    </dgm:pt>
    <dgm:pt modelId="{D86B9588-6F65-48F7-97B9-FFF81661459F}" type="sibTrans" cxnId="{1D74E056-5552-472B-9283-A0A6C67FA099}">
      <dgm:prSet/>
      <dgm:spPr/>
      <dgm:t>
        <a:bodyPr/>
        <a:lstStyle/>
        <a:p>
          <a:endParaRPr lang="es-MX"/>
        </a:p>
      </dgm:t>
    </dgm:pt>
    <dgm:pt modelId="{84A4053C-7F23-4F48-B71D-BAC7318DB98C}">
      <dgm:prSet/>
      <dgm:spPr/>
      <dgm:t>
        <a:bodyPr/>
        <a:lstStyle/>
        <a:p>
          <a:pPr rtl="0"/>
          <a:r>
            <a:rPr lang="es-MX" smtClean="0"/>
            <a:t>EL ÁREA DE INGRESOS OCUPA DOS INTERNIVELES: LAS RELACIONES FEDERACIÓN-ESTADOS Y ESTADOS Y MUNICIPIOS</a:t>
          </a:r>
          <a:endParaRPr lang="es-MX"/>
        </a:p>
      </dgm:t>
    </dgm:pt>
    <dgm:pt modelId="{0B752832-7464-49AD-9D0F-37A570D95293}" type="parTrans" cxnId="{22654618-13FF-4963-9EAC-43F302DAD5C7}">
      <dgm:prSet/>
      <dgm:spPr/>
      <dgm:t>
        <a:bodyPr/>
        <a:lstStyle/>
        <a:p>
          <a:endParaRPr lang="es-MX"/>
        </a:p>
      </dgm:t>
    </dgm:pt>
    <dgm:pt modelId="{F4311991-ECAE-4F3F-98F5-6589761FEF63}" type="sibTrans" cxnId="{22654618-13FF-4963-9EAC-43F302DAD5C7}">
      <dgm:prSet/>
      <dgm:spPr/>
      <dgm:t>
        <a:bodyPr/>
        <a:lstStyle/>
        <a:p>
          <a:endParaRPr lang="es-MX"/>
        </a:p>
      </dgm:t>
    </dgm:pt>
    <dgm:pt modelId="{4B5013BF-46A4-4FE1-9387-7422F2A676A4}">
      <dgm:prSet/>
      <dgm:spPr/>
      <dgm:t>
        <a:bodyPr/>
        <a:lstStyle/>
        <a:p>
          <a:pPr rtl="0"/>
          <a:r>
            <a:rPr lang="es-MX" dirty="0" smtClean="0"/>
            <a:t>EL ÁREA DE EGRESOS CONSIDERA A LOS TRES NIVELES DE GOBIERNO PARA PRECISAR LAS DISTINTAS INCIDENCIAS QUE EXISTEN DENTRO DEL GASTO INTERGUBERNAMENTAL EN SERVICIOS PUBLICOS</a:t>
          </a:r>
          <a:endParaRPr lang="es-MX" dirty="0"/>
        </a:p>
      </dgm:t>
    </dgm:pt>
    <dgm:pt modelId="{C1CA1EB3-1C7B-495C-856E-078FCDAF83B7}" type="parTrans" cxnId="{9B649254-0EE6-4E34-B765-ACC829C56FA8}">
      <dgm:prSet/>
      <dgm:spPr/>
      <dgm:t>
        <a:bodyPr/>
        <a:lstStyle/>
        <a:p>
          <a:endParaRPr lang="es-MX"/>
        </a:p>
      </dgm:t>
    </dgm:pt>
    <dgm:pt modelId="{89C763D6-6A4D-4E0D-BDC5-313F2DB0F37D}" type="sibTrans" cxnId="{9B649254-0EE6-4E34-B765-ACC829C56FA8}">
      <dgm:prSet/>
      <dgm:spPr/>
      <dgm:t>
        <a:bodyPr/>
        <a:lstStyle/>
        <a:p>
          <a:endParaRPr lang="es-MX"/>
        </a:p>
      </dgm:t>
    </dgm:pt>
    <dgm:pt modelId="{D52FF57B-EC42-48C4-855D-8118CB238637}" type="pres">
      <dgm:prSet presAssocID="{8F43BE71-D153-4A6F-9E0E-4B3F3204807A}" presName="composite" presStyleCnt="0">
        <dgm:presLayoutVars>
          <dgm:chMax val="5"/>
          <dgm:dir/>
          <dgm:animLvl val="ctr"/>
          <dgm:resizeHandles val="exact"/>
        </dgm:presLayoutVars>
      </dgm:prSet>
      <dgm:spPr/>
      <dgm:t>
        <a:bodyPr/>
        <a:lstStyle/>
        <a:p>
          <a:endParaRPr lang="es-MX"/>
        </a:p>
      </dgm:t>
    </dgm:pt>
    <dgm:pt modelId="{85C3F930-057E-4DFB-A9FF-95AC88EA1D71}" type="pres">
      <dgm:prSet presAssocID="{8F43BE71-D153-4A6F-9E0E-4B3F3204807A}" presName="cycle" presStyleCnt="0"/>
      <dgm:spPr/>
    </dgm:pt>
    <dgm:pt modelId="{517672F2-5EC0-4DD2-83E6-D37D14FF9474}" type="pres">
      <dgm:prSet presAssocID="{8F43BE71-D153-4A6F-9E0E-4B3F3204807A}" presName="centerShape" presStyleCnt="0"/>
      <dgm:spPr/>
    </dgm:pt>
    <dgm:pt modelId="{7594FC26-B243-4F43-BCFE-7DA5013B9FBC}" type="pres">
      <dgm:prSet presAssocID="{8F43BE71-D153-4A6F-9E0E-4B3F3204807A}" presName="connSite" presStyleLbl="node1" presStyleIdx="0" presStyleCnt="2"/>
      <dgm:spPr/>
    </dgm:pt>
    <dgm:pt modelId="{BEB0C247-5ACE-4AD6-87D7-2D8E7199E2CE}" type="pres">
      <dgm:prSet presAssocID="{8F43BE71-D153-4A6F-9E0E-4B3F3204807A}" presName="visible" presStyleLbl="node1" presStyleIdx="0" presStyleCnt="2"/>
      <dgm:spPr>
        <a:blipFill>
          <a:blip xmlns:r="http://schemas.openxmlformats.org/officeDocument/2006/relationships" r:embed="rId1">
            <a:extLst>
              <a:ext uri="{28A0092B-C50C-407E-A947-70E740481C1C}">
                <a14:useLocalDpi xmlns:a14="http://schemas.microsoft.com/office/drawing/2010/main" val="0"/>
              </a:ext>
            </a:extLst>
          </a:blip>
          <a:srcRect/>
          <a:stretch>
            <a:fillRect l="-20000" r="-20000"/>
          </a:stretch>
        </a:blipFill>
      </dgm:spPr>
    </dgm:pt>
    <dgm:pt modelId="{759703F2-4EFA-4B80-8BE7-F914B98AE461}" type="pres">
      <dgm:prSet presAssocID="{65A96D7A-D1CA-42BD-8BEC-8B3899A15E63}" presName="Name25" presStyleLbl="parChTrans1D1" presStyleIdx="0" presStyleCnt="1"/>
      <dgm:spPr/>
      <dgm:t>
        <a:bodyPr/>
        <a:lstStyle/>
        <a:p>
          <a:endParaRPr lang="es-MX"/>
        </a:p>
      </dgm:t>
    </dgm:pt>
    <dgm:pt modelId="{FBDE5B58-62FB-43FA-875F-9B622F3A356C}" type="pres">
      <dgm:prSet presAssocID="{899B569E-06EB-4DA7-B09C-DC7346588882}" presName="node" presStyleCnt="0"/>
      <dgm:spPr/>
    </dgm:pt>
    <dgm:pt modelId="{0C964C66-6771-4858-9911-701605B8C450}" type="pres">
      <dgm:prSet presAssocID="{899B569E-06EB-4DA7-B09C-DC7346588882}" presName="parentNode" presStyleLbl="node1" presStyleIdx="1" presStyleCnt="2" custScaleY="143894">
        <dgm:presLayoutVars>
          <dgm:chMax val="1"/>
          <dgm:bulletEnabled val="1"/>
        </dgm:presLayoutVars>
      </dgm:prSet>
      <dgm:spPr/>
      <dgm:t>
        <a:bodyPr/>
        <a:lstStyle/>
        <a:p>
          <a:endParaRPr lang="es-MX"/>
        </a:p>
      </dgm:t>
    </dgm:pt>
    <dgm:pt modelId="{B695F214-0D72-4A93-B75C-C2F98CF34C15}" type="pres">
      <dgm:prSet presAssocID="{899B569E-06EB-4DA7-B09C-DC7346588882}" presName="childNode" presStyleLbl="revTx" presStyleIdx="0" presStyleCnt="1">
        <dgm:presLayoutVars>
          <dgm:bulletEnabled val="1"/>
        </dgm:presLayoutVars>
      </dgm:prSet>
      <dgm:spPr/>
      <dgm:t>
        <a:bodyPr/>
        <a:lstStyle/>
        <a:p>
          <a:endParaRPr lang="es-MX"/>
        </a:p>
      </dgm:t>
    </dgm:pt>
  </dgm:ptLst>
  <dgm:cxnLst>
    <dgm:cxn modelId="{7D9BA530-6EB4-49BC-A16B-3B7BB0E93871}" type="presOf" srcId="{65A96D7A-D1CA-42BD-8BEC-8B3899A15E63}" destId="{759703F2-4EFA-4B80-8BE7-F914B98AE461}" srcOrd="0" destOrd="0" presId="urn:microsoft.com/office/officeart/2005/8/layout/radial2"/>
    <dgm:cxn modelId="{E1AA812F-5D7A-4A18-8779-4C8533C8E4B6}" type="presOf" srcId="{84A4053C-7F23-4F48-B71D-BAC7318DB98C}" destId="{B695F214-0D72-4A93-B75C-C2F98CF34C15}" srcOrd="0" destOrd="0" presId="urn:microsoft.com/office/officeart/2005/8/layout/radial2"/>
    <dgm:cxn modelId="{8729C617-0226-474A-AA0A-0A1D236DDEDC}" type="presOf" srcId="{4B5013BF-46A4-4FE1-9387-7422F2A676A4}" destId="{B695F214-0D72-4A93-B75C-C2F98CF34C15}" srcOrd="0" destOrd="1" presId="urn:microsoft.com/office/officeart/2005/8/layout/radial2"/>
    <dgm:cxn modelId="{22654618-13FF-4963-9EAC-43F302DAD5C7}" srcId="{899B569E-06EB-4DA7-B09C-DC7346588882}" destId="{84A4053C-7F23-4F48-B71D-BAC7318DB98C}" srcOrd="0" destOrd="0" parTransId="{0B752832-7464-49AD-9D0F-37A570D95293}" sibTransId="{F4311991-ECAE-4F3F-98F5-6589761FEF63}"/>
    <dgm:cxn modelId="{C6FBDA72-93BC-4C30-AF3A-FF2BABE171CE}" type="presOf" srcId="{899B569E-06EB-4DA7-B09C-DC7346588882}" destId="{0C964C66-6771-4858-9911-701605B8C450}" srcOrd="0" destOrd="0" presId="urn:microsoft.com/office/officeart/2005/8/layout/radial2"/>
    <dgm:cxn modelId="{1D74E056-5552-472B-9283-A0A6C67FA099}" srcId="{8F43BE71-D153-4A6F-9E0E-4B3F3204807A}" destId="{899B569E-06EB-4DA7-B09C-DC7346588882}" srcOrd="0" destOrd="0" parTransId="{65A96D7A-D1CA-42BD-8BEC-8B3899A15E63}" sibTransId="{D86B9588-6F65-48F7-97B9-FFF81661459F}"/>
    <dgm:cxn modelId="{74842D31-40FD-4601-81F1-7869E0F163B1}" type="presOf" srcId="{8F43BE71-D153-4A6F-9E0E-4B3F3204807A}" destId="{D52FF57B-EC42-48C4-855D-8118CB238637}" srcOrd="0" destOrd="0" presId="urn:microsoft.com/office/officeart/2005/8/layout/radial2"/>
    <dgm:cxn modelId="{9B649254-0EE6-4E34-B765-ACC829C56FA8}" srcId="{899B569E-06EB-4DA7-B09C-DC7346588882}" destId="{4B5013BF-46A4-4FE1-9387-7422F2A676A4}" srcOrd="1" destOrd="0" parTransId="{C1CA1EB3-1C7B-495C-856E-078FCDAF83B7}" sibTransId="{89C763D6-6A4D-4E0D-BDC5-313F2DB0F37D}"/>
    <dgm:cxn modelId="{4D346B63-977B-4DDE-9E43-CCD951500389}" type="presParOf" srcId="{D52FF57B-EC42-48C4-855D-8118CB238637}" destId="{85C3F930-057E-4DFB-A9FF-95AC88EA1D71}" srcOrd="0" destOrd="0" presId="urn:microsoft.com/office/officeart/2005/8/layout/radial2"/>
    <dgm:cxn modelId="{2929FD8A-C2F4-4AA0-8286-77260FC582C6}" type="presParOf" srcId="{85C3F930-057E-4DFB-A9FF-95AC88EA1D71}" destId="{517672F2-5EC0-4DD2-83E6-D37D14FF9474}" srcOrd="0" destOrd="0" presId="urn:microsoft.com/office/officeart/2005/8/layout/radial2"/>
    <dgm:cxn modelId="{360DA3D5-9319-4C32-A97F-3C8A3CB21905}" type="presParOf" srcId="{517672F2-5EC0-4DD2-83E6-D37D14FF9474}" destId="{7594FC26-B243-4F43-BCFE-7DA5013B9FBC}" srcOrd="0" destOrd="0" presId="urn:microsoft.com/office/officeart/2005/8/layout/radial2"/>
    <dgm:cxn modelId="{C0DB0752-AB5E-4144-A558-CD1E2BF42DC4}" type="presParOf" srcId="{517672F2-5EC0-4DD2-83E6-D37D14FF9474}" destId="{BEB0C247-5ACE-4AD6-87D7-2D8E7199E2CE}" srcOrd="1" destOrd="0" presId="urn:microsoft.com/office/officeart/2005/8/layout/radial2"/>
    <dgm:cxn modelId="{995D4360-BB23-4172-B9E7-52A7B1D96C49}" type="presParOf" srcId="{85C3F930-057E-4DFB-A9FF-95AC88EA1D71}" destId="{759703F2-4EFA-4B80-8BE7-F914B98AE461}" srcOrd="1" destOrd="0" presId="urn:microsoft.com/office/officeart/2005/8/layout/radial2"/>
    <dgm:cxn modelId="{BC0F3CBB-D3A3-4877-8477-98565E908998}" type="presParOf" srcId="{85C3F930-057E-4DFB-A9FF-95AC88EA1D71}" destId="{FBDE5B58-62FB-43FA-875F-9B622F3A356C}" srcOrd="2" destOrd="0" presId="urn:microsoft.com/office/officeart/2005/8/layout/radial2"/>
    <dgm:cxn modelId="{C82B56D7-29B5-4F16-9D21-522B1E1348B4}" type="presParOf" srcId="{FBDE5B58-62FB-43FA-875F-9B622F3A356C}" destId="{0C964C66-6771-4858-9911-701605B8C450}" srcOrd="0" destOrd="0" presId="urn:microsoft.com/office/officeart/2005/8/layout/radial2"/>
    <dgm:cxn modelId="{F5EEC907-0375-40C9-9271-3822E1D58A9B}" type="presParOf" srcId="{FBDE5B58-62FB-43FA-875F-9B622F3A356C}" destId="{B695F214-0D72-4A93-B75C-C2F98CF34C15}"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2497742-99FA-4568-8B7A-DF0F386D738A}" type="doc">
      <dgm:prSet loTypeId="urn:microsoft.com/office/officeart/2008/layout/LinedList" loCatId="list" qsTypeId="urn:microsoft.com/office/officeart/2005/8/quickstyle/simple5" qsCatId="simple" csTypeId="urn:microsoft.com/office/officeart/2005/8/colors/accent1_2" csCatId="accent1"/>
      <dgm:spPr/>
      <dgm:t>
        <a:bodyPr/>
        <a:lstStyle/>
        <a:p>
          <a:endParaRPr lang="es-MX"/>
        </a:p>
      </dgm:t>
    </dgm:pt>
    <dgm:pt modelId="{2EFABC0A-852B-46C9-8396-D2D675831C49}">
      <dgm:prSet/>
      <dgm:spPr/>
      <dgm:t>
        <a:bodyPr/>
        <a:lstStyle/>
        <a:p>
          <a:pPr rtl="0"/>
          <a:r>
            <a:rPr lang="es-MX" dirty="0" smtClean="0"/>
            <a:t>El pleno del Senado aprobó sin cambios la Ley de Ingresos de la Federación (LIF) para 2019, en medio de reclamos de la oposición y de la defensa de los legisladores de Morena.</a:t>
          </a:r>
          <a:endParaRPr lang="es-MX" dirty="0"/>
        </a:p>
      </dgm:t>
    </dgm:pt>
    <dgm:pt modelId="{56A81FA9-11DC-497D-8DD1-AB76A71EE834}" type="parTrans" cxnId="{1807D91C-94CD-41E9-B27A-4BEE6ABD9FA4}">
      <dgm:prSet/>
      <dgm:spPr/>
      <dgm:t>
        <a:bodyPr/>
        <a:lstStyle/>
        <a:p>
          <a:endParaRPr lang="es-MX"/>
        </a:p>
      </dgm:t>
    </dgm:pt>
    <dgm:pt modelId="{9673D78F-5747-4516-84C3-F8465116F0D1}" type="sibTrans" cxnId="{1807D91C-94CD-41E9-B27A-4BEE6ABD9FA4}">
      <dgm:prSet/>
      <dgm:spPr/>
      <dgm:t>
        <a:bodyPr/>
        <a:lstStyle/>
        <a:p>
          <a:endParaRPr lang="es-MX"/>
        </a:p>
      </dgm:t>
    </dgm:pt>
    <dgm:pt modelId="{0F25B3EA-F093-4AFE-865F-88473FCD1DDB}">
      <dgm:prSet/>
      <dgm:spPr/>
      <dgm:t>
        <a:bodyPr/>
        <a:lstStyle/>
        <a:p>
          <a:pPr rtl="0"/>
          <a:r>
            <a:rPr lang="es-MX" smtClean="0"/>
            <a:t>La votación en lo general quedó 70 sufragios a favor, 49 en contra y cuatro abstenciones. La votación en lo particular, ya durante la madrugada del viernes, fue de 68 contra 52.</a:t>
          </a:r>
          <a:endParaRPr lang="es-MX"/>
        </a:p>
      </dgm:t>
    </dgm:pt>
    <dgm:pt modelId="{0B2006D2-263D-4767-A8E1-7844A8CEDC59}" type="parTrans" cxnId="{B92BB225-5467-40BB-80E6-A148C0E6C819}">
      <dgm:prSet/>
      <dgm:spPr/>
      <dgm:t>
        <a:bodyPr/>
        <a:lstStyle/>
        <a:p>
          <a:endParaRPr lang="es-MX"/>
        </a:p>
      </dgm:t>
    </dgm:pt>
    <dgm:pt modelId="{F2C524AC-A226-4BAC-A01A-459CAFE8CC70}" type="sibTrans" cxnId="{B92BB225-5467-40BB-80E6-A148C0E6C819}">
      <dgm:prSet/>
      <dgm:spPr/>
      <dgm:t>
        <a:bodyPr/>
        <a:lstStyle/>
        <a:p>
          <a:endParaRPr lang="es-MX"/>
        </a:p>
      </dgm:t>
    </dgm:pt>
    <dgm:pt modelId="{99AD3F46-0659-430D-8B2A-43FF2137DCD1}" type="pres">
      <dgm:prSet presAssocID="{22497742-99FA-4568-8B7A-DF0F386D738A}" presName="vert0" presStyleCnt="0">
        <dgm:presLayoutVars>
          <dgm:dir/>
          <dgm:animOne val="branch"/>
          <dgm:animLvl val="lvl"/>
        </dgm:presLayoutVars>
      </dgm:prSet>
      <dgm:spPr/>
    </dgm:pt>
    <dgm:pt modelId="{3D588156-DFD8-4062-8E3B-F32A52AD17C5}" type="pres">
      <dgm:prSet presAssocID="{2EFABC0A-852B-46C9-8396-D2D675831C49}" presName="thickLine" presStyleLbl="alignNode1" presStyleIdx="0" presStyleCnt="2"/>
      <dgm:spPr/>
    </dgm:pt>
    <dgm:pt modelId="{1ED7BB96-80F6-47C2-9DE9-72943AB5581C}" type="pres">
      <dgm:prSet presAssocID="{2EFABC0A-852B-46C9-8396-D2D675831C49}" presName="horz1" presStyleCnt="0"/>
      <dgm:spPr/>
    </dgm:pt>
    <dgm:pt modelId="{809D5645-884F-478A-93D1-7F638B91A9CF}" type="pres">
      <dgm:prSet presAssocID="{2EFABC0A-852B-46C9-8396-D2D675831C49}" presName="tx1" presStyleLbl="revTx" presStyleIdx="0" presStyleCnt="2"/>
      <dgm:spPr/>
    </dgm:pt>
    <dgm:pt modelId="{E73F4EEB-3FB3-47C1-A624-960B3A35F120}" type="pres">
      <dgm:prSet presAssocID="{2EFABC0A-852B-46C9-8396-D2D675831C49}" presName="vert1" presStyleCnt="0"/>
      <dgm:spPr/>
    </dgm:pt>
    <dgm:pt modelId="{261C4F58-26EA-4F69-B4CB-6D91324FFA68}" type="pres">
      <dgm:prSet presAssocID="{0F25B3EA-F093-4AFE-865F-88473FCD1DDB}" presName="thickLine" presStyleLbl="alignNode1" presStyleIdx="1" presStyleCnt="2"/>
      <dgm:spPr/>
    </dgm:pt>
    <dgm:pt modelId="{23FF34C9-CB6A-461A-A211-CE4140C205D2}" type="pres">
      <dgm:prSet presAssocID="{0F25B3EA-F093-4AFE-865F-88473FCD1DDB}" presName="horz1" presStyleCnt="0"/>
      <dgm:spPr/>
    </dgm:pt>
    <dgm:pt modelId="{DF6A57B9-DDE5-4850-8E82-2FA44820DE99}" type="pres">
      <dgm:prSet presAssocID="{0F25B3EA-F093-4AFE-865F-88473FCD1DDB}" presName="tx1" presStyleLbl="revTx" presStyleIdx="1" presStyleCnt="2"/>
      <dgm:spPr/>
    </dgm:pt>
    <dgm:pt modelId="{E08C4B54-F813-4B0A-A6B1-D47FF1D01DA0}" type="pres">
      <dgm:prSet presAssocID="{0F25B3EA-F093-4AFE-865F-88473FCD1DDB}" presName="vert1" presStyleCnt="0"/>
      <dgm:spPr/>
    </dgm:pt>
  </dgm:ptLst>
  <dgm:cxnLst>
    <dgm:cxn modelId="{1807D91C-94CD-41E9-B27A-4BEE6ABD9FA4}" srcId="{22497742-99FA-4568-8B7A-DF0F386D738A}" destId="{2EFABC0A-852B-46C9-8396-D2D675831C49}" srcOrd="0" destOrd="0" parTransId="{56A81FA9-11DC-497D-8DD1-AB76A71EE834}" sibTransId="{9673D78F-5747-4516-84C3-F8465116F0D1}"/>
    <dgm:cxn modelId="{36555B60-7C77-4269-87EF-0644110DBE52}" type="presOf" srcId="{2EFABC0A-852B-46C9-8396-D2D675831C49}" destId="{809D5645-884F-478A-93D1-7F638B91A9CF}" srcOrd="0" destOrd="0" presId="urn:microsoft.com/office/officeart/2008/layout/LinedList"/>
    <dgm:cxn modelId="{B92BB225-5467-40BB-80E6-A148C0E6C819}" srcId="{22497742-99FA-4568-8B7A-DF0F386D738A}" destId="{0F25B3EA-F093-4AFE-865F-88473FCD1DDB}" srcOrd="1" destOrd="0" parTransId="{0B2006D2-263D-4767-A8E1-7844A8CEDC59}" sibTransId="{F2C524AC-A226-4BAC-A01A-459CAFE8CC70}"/>
    <dgm:cxn modelId="{67F9C2FC-49AC-465D-9C83-66F84C24889F}" type="presOf" srcId="{0F25B3EA-F093-4AFE-865F-88473FCD1DDB}" destId="{DF6A57B9-DDE5-4850-8E82-2FA44820DE99}" srcOrd="0" destOrd="0" presId="urn:microsoft.com/office/officeart/2008/layout/LinedList"/>
    <dgm:cxn modelId="{03BC33FA-76B4-4620-BF27-37EFD3E17AF5}" type="presOf" srcId="{22497742-99FA-4568-8B7A-DF0F386D738A}" destId="{99AD3F46-0659-430D-8B2A-43FF2137DCD1}" srcOrd="0" destOrd="0" presId="urn:microsoft.com/office/officeart/2008/layout/LinedList"/>
    <dgm:cxn modelId="{894584F6-AAF9-4532-8AF2-478ADA3B0A9F}" type="presParOf" srcId="{99AD3F46-0659-430D-8B2A-43FF2137DCD1}" destId="{3D588156-DFD8-4062-8E3B-F32A52AD17C5}" srcOrd="0" destOrd="0" presId="urn:microsoft.com/office/officeart/2008/layout/LinedList"/>
    <dgm:cxn modelId="{1B3F67ED-7A11-4309-8C7B-DA8DB925591C}" type="presParOf" srcId="{99AD3F46-0659-430D-8B2A-43FF2137DCD1}" destId="{1ED7BB96-80F6-47C2-9DE9-72943AB5581C}" srcOrd="1" destOrd="0" presId="urn:microsoft.com/office/officeart/2008/layout/LinedList"/>
    <dgm:cxn modelId="{CD031547-3E49-42BA-BB78-E309F57DD6D4}" type="presParOf" srcId="{1ED7BB96-80F6-47C2-9DE9-72943AB5581C}" destId="{809D5645-884F-478A-93D1-7F638B91A9CF}" srcOrd="0" destOrd="0" presId="urn:microsoft.com/office/officeart/2008/layout/LinedList"/>
    <dgm:cxn modelId="{2AD0861D-17CF-485C-9235-C8B69B6704FE}" type="presParOf" srcId="{1ED7BB96-80F6-47C2-9DE9-72943AB5581C}" destId="{E73F4EEB-3FB3-47C1-A624-960B3A35F120}" srcOrd="1" destOrd="0" presId="urn:microsoft.com/office/officeart/2008/layout/LinedList"/>
    <dgm:cxn modelId="{B722200E-BA34-4597-8492-CAD707172A1B}" type="presParOf" srcId="{99AD3F46-0659-430D-8B2A-43FF2137DCD1}" destId="{261C4F58-26EA-4F69-B4CB-6D91324FFA68}" srcOrd="2" destOrd="0" presId="urn:microsoft.com/office/officeart/2008/layout/LinedList"/>
    <dgm:cxn modelId="{C36E0C68-17B0-49C4-9663-C9A81E5A722F}" type="presParOf" srcId="{99AD3F46-0659-430D-8B2A-43FF2137DCD1}" destId="{23FF34C9-CB6A-461A-A211-CE4140C205D2}" srcOrd="3" destOrd="0" presId="urn:microsoft.com/office/officeart/2008/layout/LinedList"/>
    <dgm:cxn modelId="{D1A2F167-9EC0-4337-990B-510CC7DBBD67}" type="presParOf" srcId="{23FF34C9-CB6A-461A-A211-CE4140C205D2}" destId="{DF6A57B9-DDE5-4850-8E82-2FA44820DE99}" srcOrd="0" destOrd="0" presId="urn:microsoft.com/office/officeart/2008/layout/LinedList"/>
    <dgm:cxn modelId="{97716439-D0E5-42AE-8AB7-CD99BA1045E3}" type="presParOf" srcId="{23FF34C9-CB6A-461A-A211-CE4140C205D2}" destId="{E08C4B54-F813-4B0A-A6B1-D47FF1D01DA0}"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EBE9DE8-42F8-4F13-BED5-2893800631B2}" type="doc">
      <dgm:prSet loTypeId="urn:microsoft.com/office/officeart/2008/layout/LinedList" loCatId="list" qsTypeId="urn:microsoft.com/office/officeart/2005/8/quickstyle/simple5" qsCatId="simple" csTypeId="urn:microsoft.com/office/officeart/2005/8/colors/accent1_2" csCatId="accent1"/>
      <dgm:spPr/>
      <dgm:t>
        <a:bodyPr/>
        <a:lstStyle/>
        <a:p>
          <a:endParaRPr lang="es-MX"/>
        </a:p>
      </dgm:t>
    </dgm:pt>
    <dgm:pt modelId="{9598B893-8290-491E-BAA4-8A8D079A147A}">
      <dgm:prSet/>
      <dgm:spPr/>
      <dgm:t>
        <a:bodyPr/>
        <a:lstStyle/>
        <a:p>
          <a:pPr rtl="0"/>
          <a:r>
            <a:rPr lang="es-MX" smtClean="0"/>
            <a:t>El documento </a:t>
          </a:r>
          <a:r>
            <a:rPr lang="es-MX" smtClean="0">
              <a:hlinkClick xmlns:r="http://schemas.openxmlformats.org/officeDocument/2006/relationships" r:id="rId1"/>
            </a:rPr>
            <a:t>ya había sido aprobado por la Cámara de Diputados</a:t>
          </a:r>
          <a:r>
            <a:rPr lang="es-MX" smtClean="0"/>
            <a:t> , por lo que al ser avalado sin cambios por los senadores, fue enviado al Poder Ejecutivo federal para su promulgación.</a:t>
          </a:r>
          <a:endParaRPr lang="es-MX"/>
        </a:p>
      </dgm:t>
    </dgm:pt>
    <dgm:pt modelId="{FBD9B407-FE37-44F1-9D29-49044812BCC5}" type="parTrans" cxnId="{549DE69C-EC88-4EC8-9C0C-C4D08175F5ED}">
      <dgm:prSet/>
      <dgm:spPr/>
      <dgm:t>
        <a:bodyPr/>
        <a:lstStyle/>
        <a:p>
          <a:endParaRPr lang="es-MX"/>
        </a:p>
      </dgm:t>
    </dgm:pt>
    <dgm:pt modelId="{55DCE0F3-CACC-4570-B01C-361FE171BFB6}" type="sibTrans" cxnId="{549DE69C-EC88-4EC8-9C0C-C4D08175F5ED}">
      <dgm:prSet/>
      <dgm:spPr/>
      <dgm:t>
        <a:bodyPr/>
        <a:lstStyle/>
        <a:p>
          <a:endParaRPr lang="es-MX"/>
        </a:p>
      </dgm:t>
    </dgm:pt>
    <dgm:pt modelId="{86F6C1D7-35AC-462E-93B8-88E938B149D9}">
      <dgm:prSet/>
      <dgm:spPr/>
      <dgm:t>
        <a:bodyPr/>
        <a:lstStyle/>
        <a:p>
          <a:pPr rtl="0"/>
          <a:r>
            <a:rPr lang="es-MX" smtClean="0"/>
            <a:t>El Pleno de la Cámara de Diputados aprobó en lo general con 295 votos a favor, 179 en contra y cero abstenciones, el dictamen, sin cambios, de la Ley de Ingresos de la Federación para el Ejercicio Fiscal 2019</a:t>
          </a:r>
          <a:endParaRPr lang="es-MX"/>
        </a:p>
      </dgm:t>
    </dgm:pt>
    <dgm:pt modelId="{D07330AD-4C5A-4665-81EC-8F216A951ACD}" type="parTrans" cxnId="{6888844C-D9E5-482D-B19C-F145A96E24BB}">
      <dgm:prSet/>
      <dgm:spPr/>
      <dgm:t>
        <a:bodyPr/>
        <a:lstStyle/>
        <a:p>
          <a:endParaRPr lang="es-MX"/>
        </a:p>
      </dgm:t>
    </dgm:pt>
    <dgm:pt modelId="{A1356B3C-A8EB-40F0-9768-9F5E66050F34}" type="sibTrans" cxnId="{6888844C-D9E5-482D-B19C-F145A96E24BB}">
      <dgm:prSet/>
      <dgm:spPr/>
      <dgm:t>
        <a:bodyPr/>
        <a:lstStyle/>
        <a:p>
          <a:endParaRPr lang="es-MX"/>
        </a:p>
      </dgm:t>
    </dgm:pt>
    <dgm:pt modelId="{217A9AB3-748C-4F16-AAD9-A51B7548B5F3}" type="pres">
      <dgm:prSet presAssocID="{9EBE9DE8-42F8-4F13-BED5-2893800631B2}" presName="vert0" presStyleCnt="0">
        <dgm:presLayoutVars>
          <dgm:dir/>
          <dgm:animOne val="branch"/>
          <dgm:animLvl val="lvl"/>
        </dgm:presLayoutVars>
      </dgm:prSet>
      <dgm:spPr/>
    </dgm:pt>
    <dgm:pt modelId="{E736BC7D-5BB7-486F-8C27-A3AFA58A5978}" type="pres">
      <dgm:prSet presAssocID="{9598B893-8290-491E-BAA4-8A8D079A147A}" presName="thickLine" presStyleLbl="alignNode1" presStyleIdx="0" presStyleCnt="2"/>
      <dgm:spPr/>
    </dgm:pt>
    <dgm:pt modelId="{1D12C8C6-7833-4FA8-BE1C-29CCFB3DCF4B}" type="pres">
      <dgm:prSet presAssocID="{9598B893-8290-491E-BAA4-8A8D079A147A}" presName="horz1" presStyleCnt="0"/>
      <dgm:spPr/>
    </dgm:pt>
    <dgm:pt modelId="{1591751B-C6C0-46D5-AF73-B429806F6A08}" type="pres">
      <dgm:prSet presAssocID="{9598B893-8290-491E-BAA4-8A8D079A147A}" presName="tx1" presStyleLbl="revTx" presStyleIdx="0" presStyleCnt="2"/>
      <dgm:spPr/>
    </dgm:pt>
    <dgm:pt modelId="{7CEC1048-0AA9-4F73-AFCB-EA11E5EC5957}" type="pres">
      <dgm:prSet presAssocID="{9598B893-8290-491E-BAA4-8A8D079A147A}" presName="vert1" presStyleCnt="0"/>
      <dgm:spPr/>
    </dgm:pt>
    <dgm:pt modelId="{985F9626-2D16-45BA-B107-99657AA5936A}" type="pres">
      <dgm:prSet presAssocID="{86F6C1D7-35AC-462E-93B8-88E938B149D9}" presName="thickLine" presStyleLbl="alignNode1" presStyleIdx="1" presStyleCnt="2"/>
      <dgm:spPr/>
    </dgm:pt>
    <dgm:pt modelId="{C3DD1A57-A43F-4681-8598-1AFEE6CED55B}" type="pres">
      <dgm:prSet presAssocID="{86F6C1D7-35AC-462E-93B8-88E938B149D9}" presName="horz1" presStyleCnt="0"/>
      <dgm:spPr/>
    </dgm:pt>
    <dgm:pt modelId="{EE37BAB3-B08E-4B9C-97F7-450D9F0DEA08}" type="pres">
      <dgm:prSet presAssocID="{86F6C1D7-35AC-462E-93B8-88E938B149D9}" presName="tx1" presStyleLbl="revTx" presStyleIdx="1" presStyleCnt="2"/>
      <dgm:spPr/>
    </dgm:pt>
    <dgm:pt modelId="{8245DB4F-1175-448D-AA64-1A342060E1FB}" type="pres">
      <dgm:prSet presAssocID="{86F6C1D7-35AC-462E-93B8-88E938B149D9}" presName="vert1" presStyleCnt="0"/>
      <dgm:spPr/>
    </dgm:pt>
  </dgm:ptLst>
  <dgm:cxnLst>
    <dgm:cxn modelId="{549DE69C-EC88-4EC8-9C0C-C4D08175F5ED}" srcId="{9EBE9DE8-42F8-4F13-BED5-2893800631B2}" destId="{9598B893-8290-491E-BAA4-8A8D079A147A}" srcOrd="0" destOrd="0" parTransId="{FBD9B407-FE37-44F1-9D29-49044812BCC5}" sibTransId="{55DCE0F3-CACC-4570-B01C-361FE171BFB6}"/>
    <dgm:cxn modelId="{3D7F5286-DD6A-4C9F-8A92-72524CEA1F79}" type="presOf" srcId="{86F6C1D7-35AC-462E-93B8-88E938B149D9}" destId="{EE37BAB3-B08E-4B9C-97F7-450D9F0DEA08}" srcOrd="0" destOrd="0" presId="urn:microsoft.com/office/officeart/2008/layout/LinedList"/>
    <dgm:cxn modelId="{8ED5BBBC-8583-4835-BB38-FBB625693031}" type="presOf" srcId="{9EBE9DE8-42F8-4F13-BED5-2893800631B2}" destId="{217A9AB3-748C-4F16-AAD9-A51B7548B5F3}" srcOrd="0" destOrd="0" presId="urn:microsoft.com/office/officeart/2008/layout/LinedList"/>
    <dgm:cxn modelId="{6888844C-D9E5-482D-B19C-F145A96E24BB}" srcId="{9EBE9DE8-42F8-4F13-BED5-2893800631B2}" destId="{86F6C1D7-35AC-462E-93B8-88E938B149D9}" srcOrd="1" destOrd="0" parTransId="{D07330AD-4C5A-4665-81EC-8F216A951ACD}" sibTransId="{A1356B3C-A8EB-40F0-9768-9F5E66050F34}"/>
    <dgm:cxn modelId="{B8722144-DB6A-4036-B53F-65DB6AF9EAB7}" type="presOf" srcId="{9598B893-8290-491E-BAA4-8A8D079A147A}" destId="{1591751B-C6C0-46D5-AF73-B429806F6A08}" srcOrd="0" destOrd="0" presId="urn:microsoft.com/office/officeart/2008/layout/LinedList"/>
    <dgm:cxn modelId="{FD5E0499-A840-4DAF-ABC2-8B5CFD464D2C}" type="presParOf" srcId="{217A9AB3-748C-4F16-AAD9-A51B7548B5F3}" destId="{E736BC7D-5BB7-486F-8C27-A3AFA58A5978}" srcOrd="0" destOrd="0" presId="urn:microsoft.com/office/officeart/2008/layout/LinedList"/>
    <dgm:cxn modelId="{6477FE20-1A16-4FDE-AEBF-04FB1FCA8D8A}" type="presParOf" srcId="{217A9AB3-748C-4F16-AAD9-A51B7548B5F3}" destId="{1D12C8C6-7833-4FA8-BE1C-29CCFB3DCF4B}" srcOrd="1" destOrd="0" presId="urn:microsoft.com/office/officeart/2008/layout/LinedList"/>
    <dgm:cxn modelId="{D3212507-0F0B-4306-AB90-03C39D7AC140}" type="presParOf" srcId="{1D12C8C6-7833-4FA8-BE1C-29CCFB3DCF4B}" destId="{1591751B-C6C0-46D5-AF73-B429806F6A08}" srcOrd="0" destOrd="0" presId="urn:microsoft.com/office/officeart/2008/layout/LinedList"/>
    <dgm:cxn modelId="{FB41B80F-FE53-4928-94D6-CA39A7EF69B0}" type="presParOf" srcId="{1D12C8C6-7833-4FA8-BE1C-29CCFB3DCF4B}" destId="{7CEC1048-0AA9-4F73-AFCB-EA11E5EC5957}" srcOrd="1" destOrd="0" presId="urn:microsoft.com/office/officeart/2008/layout/LinedList"/>
    <dgm:cxn modelId="{DFE4241F-3C7A-496E-9DD3-D834D6CF96FD}" type="presParOf" srcId="{217A9AB3-748C-4F16-AAD9-A51B7548B5F3}" destId="{985F9626-2D16-45BA-B107-99657AA5936A}" srcOrd="2" destOrd="0" presId="urn:microsoft.com/office/officeart/2008/layout/LinedList"/>
    <dgm:cxn modelId="{2C2AA0C7-1483-4CEA-8A4A-3A4D108F2044}" type="presParOf" srcId="{217A9AB3-748C-4F16-AAD9-A51B7548B5F3}" destId="{C3DD1A57-A43F-4681-8598-1AFEE6CED55B}" srcOrd="3" destOrd="0" presId="urn:microsoft.com/office/officeart/2008/layout/LinedList"/>
    <dgm:cxn modelId="{37C3AFCC-E698-44BB-8AB9-FE4F181DECF6}" type="presParOf" srcId="{C3DD1A57-A43F-4681-8598-1AFEE6CED55B}" destId="{EE37BAB3-B08E-4B9C-97F7-450D9F0DEA08}" srcOrd="0" destOrd="0" presId="urn:microsoft.com/office/officeart/2008/layout/LinedList"/>
    <dgm:cxn modelId="{6916F707-EDE1-46E6-B809-DEDAB4DFB8EF}" type="presParOf" srcId="{C3DD1A57-A43F-4681-8598-1AFEE6CED55B}" destId="{8245DB4F-1175-448D-AA64-1A342060E1FB}"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79566BC-C8D9-46C3-A623-552BC851A37B}"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A10E03DA-D79B-4372-A43E-5CD08995C906}">
      <dgm:prSet phldrT="[Texto]"/>
      <dgm:spPr/>
      <dgm:t>
        <a:bodyPr/>
        <a:lstStyle/>
        <a:p>
          <a:r>
            <a:rPr lang="es-MX" dirty="0" smtClean="0"/>
            <a:t>INGRESOS DEL GOBIERNO FEDERAL 1,3,4,5,6,8,9 SUMAN 3,584,918.4</a:t>
          </a:r>
          <a:endParaRPr lang="es-MX" dirty="0"/>
        </a:p>
      </dgm:t>
    </dgm:pt>
    <dgm:pt modelId="{36EA896B-1D85-49ED-AEC4-B28359F96269}" type="parTrans" cxnId="{C3647BAE-A845-4F47-81EA-DC18D444B5C6}">
      <dgm:prSet/>
      <dgm:spPr/>
      <dgm:t>
        <a:bodyPr/>
        <a:lstStyle/>
        <a:p>
          <a:endParaRPr lang="es-MX"/>
        </a:p>
      </dgm:t>
    </dgm:pt>
    <dgm:pt modelId="{3B980ECE-2DB4-4ED1-BA20-51293D79D04A}" type="sibTrans" cxnId="{C3647BAE-A845-4F47-81EA-DC18D444B5C6}">
      <dgm:prSet/>
      <dgm:spPr/>
      <dgm:t>
        <a:bodyPr/>
        <a:lstStyle/>
        <a:p>
          <a:endParaRPr lang="es-MX"/>
        </a:p>
      </dgm:t>
    </dgm:pt>
    <dgm:pt modelId="{DA277257-86AD-4116-B720-33DA143800A5}">
      <dgm:prSet phldrT="[Texto]"/>
      <dgm:spPr/>
      <dgm:t>
        <a:bodyPr/>
        <a:lstStyle/>
        <a:p>
          <a:r>
            <a:rPr lang="es-MX" dirty="0" smtClean="0"/>
            <a:t>Se consideran los INGRESOS POR ORGANISMOS Y EMPRESAS 2 Y 7</a:t>
          </a:r>
          <a:endParaRPr lang="es-MX" dirty="0"/>
        </a:p>
      </dgm:t>
    </dgm:pt>
    <dgm:pt modelId="{65D79B88-0E07-4683-B7A0-6ACF554D7034}" type="parTrans" cxnId="{600AB2A3-DCD2-4206-B788-6EA238D2D1FE}">
      <dgm:prSet/>
      <dgm:spPr/>
      <dgm:t>
        <a:bodyPr/>
        <a:lstStyle/>
        <a:p>
          <a:endParaRPr lang="es-MX"/>
        </a:p>
      </dgm:t>
    </dgm:pt>
    <dgm:pt modelId="{08F98CE8-902D-4DC0-9578-2FC6E23F8D61}" type="sibTrans" cxnId="{600AB2A3-DCD2-4206-B788-6EA238D2D1FE}">
      <dgm:prSet/>
      <dgm:spPr/>
      <dgm:t>
        <a:bodyPr/>
        <a:lstStyle/>
        <a:p>
          <a:endParaRPr lang="es-MX"/>
        </a:p>
      </dgm:t>
    </dgm:pt>
    <dgm:pt modelId="{0276C8A8-AF37-4F35-995F-9211D728B485}">
      <dgm:prSet phldrT="[Texto]"/>
      <dgm:spPr/>
      <dgm:t>
        <a:bodyPr/>
        <a:lstStyle/>
        <a:p>
          <a:r>
            <a:rPr lang="es-MX" dirty="0" smtClean="0"/>
            <a:t>  Las cuotas y aportaciones de SS y venta bienes y servicios 2 Y 7  SUMAN  1,193,373.1 </a:t>
          </a:r>
          <a:endParaRPr lang="es-MX" dirty="0"/>
        </a:p>
      </dgm:t>
    </dgm:pt>
    <dgm:pt modelId="{3AE6B14C-6CC4-4C7D-A37E-7FE25BEAA05C}" type="parTrans" cxnId="{768D93D0-F5FA-44CC-9224-909E70AF72A7}">
      <dgm:prSet/>
      <dgm:spPr/>
      <dgm:t>
        <a:bodyPr/>
        <a:lstStyle/>
        <a:p>
          <a:endParaRPr lang="es-MX"/>
        </a:p>
      </dgm:t>
    </dgm:pt>
    <dgm:pt modelId="{6CBB3FD1-8890-4564-9DBC-1F1B5EEAFE79}" type="sibTrans" cxnId="{768D93D0-F5FA-44CC-9224-909E70AF72A7}">
      <dgm:prSet/>
      <dgm:spPr/>
      <dgm:t>
        <a:bodyPr/>
        <a:lstStyle/>
        <a:p>
          <a:endParaRPr lang="es-MX"/>
        </a:p>
      </dgm:t>
    </dgm:pt>
    <dgm:pt modelId="{3D6ADFF7-8699-4173-8973-5E2BE0783BB8}">
      <dgm:prSet phldrT="[Texto]"/>
      <dgm:spPr/>
      <dgm:t>
        <a:bodyPr/>
        <a:lstStyle/>
        <a:p>
          <a:r>
            <a:rPr lang="es-MX" dirty="0" smtClean="0"/>
            <a:t>Ingresos derivados de financiamientos 501,375.5</a:t>
          </a:r>
          <a:endParaRPr lang="es-MX" dirty="0"/>
        </a:p>
      </dgm:t>
    </dgm:pt>
    <dgm:pt modelId="{9E3AE7AE-D4C3-462F-8F09-453D0DDA029D}" type="parTrans" cxnId="{D5479393-1345-43BE-B689-4D6CECC8C11C}">
      <dgm:prSet/>
      <dgm:spPr/>
      <dgm:t>
        <a:bodyPr/>
        <a:lstStyle/>
        <a:p>
          <a:endParaRPr lang="es-MX"/>
        </a:p>
      </dgm:t>
    </dgm:pt>
    <dgm:pt modelId="{4A7E08F3-1FE3-41C0-9E37-91A92A7B0291}" type="sibTrans" cxnId="{D5479393-1345-43BE-B689-4D6CECC8C11C}">
      <dgm:prSet/>
      <dgm:spPr/>
      <dgm:t>
        <a:bodyPr/>
        <a:lstStyle/>
        <a:p>
          <a:endParaRPr lang="es-MX"/>
        </a:p>
      </dgm:t>
    </dgm:pt>
    <dgm:pt modelId="{918B4112-0096-4D01-B285-068179AC67BB}" type="pres">
      <dgm:prSet presAssocID="{B79566BC-C8D9-46C3-A623-552BC851A37B}" presName="linear" presStyleCnt="0">
        <dgm:presLayoutVars>
          <dgm:dir/>
          <dgm:animLvl val="lvl"/>
          <dgm:resizeHandles val="exact"/>
        </dgm:presLayoutVars>
      </dgm:prSet>
      <dgm:spPr/>
      <dgm:t>
        <a:bodyPr/>
        <a:lstStyle/>
        <a:p>
          <a:endParaRPr lang="es-MX"/>
        </a:p>
      </dgm:t>
    </dgm:pt>
    <dgm:pt modelId="{C8A5B7DD-8673-444D-9710-761BAD84F041}" type="pres">
      <dgm:prSet presAssocID="{A10E03DA-D79B-4372-A43E-5CD08995C906}" presName="parentLin" presStyleCnt="0"/>
      <dgm:spPr/>
    </dgm:pt>
    <dgm:pt modelId="{E96EC65B-45BB-442E-9DE0-C5146830CA7E}" type="pres">
      <dgm:prSet presAssocID="{A10E03DA-D79B-4372-A43E-5CD08995C906}" presName="parentLeftMargin" presStyleLbl="node1" presStyleIdx="0" presStyleCnt="4"/>
      <dgm:spPr/>
      <dgm:t>
        <a:bodyPr/>
        <a:lstStyle/>
        <a:p>
          <a:endParaRPr lang="es-MX"/>
        </a:p>
      </dgm:t>
    </dgm:pt>
    <dgm:pt modelId="{535EAB2F-B53B-4AF4-A262-42DC1A3ECE6A}" type="pres">
      <dgm:prSet presAssocID="{A10E03DA-D79B-4372-A43E-5CD08995C906}" presName="parentText" presStyleLbl="node1" presStyleIdx="0" presStyleCnt="4">
        <dgm:presLayoutVars>
          <dgm:chMax val="0"/>
          <dgm:bulletEnabled val="1"/>
        </dgm:presLayoutVars>
      </dgm:prSet>
      <dgm:spPr/>
      <dgm:t>
        <a:bodyPr/>
        <a:lstStyle/>
        <a:p>
          <a:endParaRPr lang="es-MX"/>
        </a:p>
      </dgm:t>
    </dgm:pt>
    <dgm:pt modelId="{4AE85307-5D0E-4263-AEB2-DA7E2F6CE8B7}" type="pres">
      <dgm:prSet presAssocID="{A10E03DA-D79B-4372-A43E-5CD08995C906}" presName="negativeSpace" presStyleCnt="0"/>
      <dgm:spPr/>
    </dgm:pt>
    <dgm:pt modelId="{22DF652F-2077-4880-B977-65F10971142F}" type="pres">
      <dgm:prSet presAssocID="{A10E03DA-D79B-4372-A43E-5CD08995C906}" presName="childText" presStyleLbl="conFgAcc1" presStyleIdx="0" presStyleCnt="4">
        <dgm:presLayoutVars>
          <dgm:bulletEnabled val="1"/>
        </dgm:presLayoutVars>
      </dgm:prSet>
      <dgm:spPr/>
    </dgm:pt>
    <dgm:pt modelId="{8C443E71-4C69-4118-9350-2B59238BABD6}" type="pres">
      <dgm:prSet presAssocID="{3B980ECE-2DB4-4ED1-BA20-51293D79D04A}" presName="spaceBetweenRectangles" presStyleCnt="0"/>
      <dgm:spPr/>
    </dgm:pt>
    <dgm:pt modelId="{E4E6F55B-97A4-40EA-B83A-6366FEF76C64}" type="pres">
      <dgm:prSet presAssocID="{DA277257-86AD-4116-B720-33DA143800A5}" presName="parentLin" presStyleCnt="0"/>
      <dgm:spPr/>
    </dgm:pt>
    <dgm:pt modelId="{2AE1D369-5241-4EDB-8D75-23F6933B5E0F}" type="pres">
      <dgm:prSet presAssocID="{DA277257-86AD-4116-B720-33DA143800A5}" presName="parentLeftMargin" presStyleLbl="node1" presStyleIdx="0" presStyleCnt="4"/>
      <dgm:spPr/>
      <dgm:t>
        <a:bodyPr/>
        <a:lstStyle/>
        <a:p>
          <a:endParaRPr lang="es-MX"/>
        </a:p>
      </dgm:t>
    </dgm:pt>
    <dgm:pt modelId="{BFBF7002-F859-4739-A367-61104438B3AF}" type="pres">
      <dgm:prSet presAssocID="{DA277257-86AD-4116-B720-33DA143800A5}" presName="parentText" presStyleLbl="node1" presStyleIdx="1" presStyleCnt="4">
        <dgm:presLayoutVars>
          <dgm:chMax val="0"/>
          <dgm:bulletEnabled val="1"/>
        </dgm:presLayoutVars>
      </dgm:prSet>
      <dgm:spPr/>
      <dgm:t>
        <a:bodyPr/>
        <a:lstStyle/>
        <a:p>
          <a:endParaRPr lang="es-MX"/>
        </a:p>
      </dgm:t>
    </dgm:pt>
    <dgm:pt modelId="{5547863F-B3FC-4809-A0C1-82885840A1B5}" type="pres">
      <dgm:prSet presAssocID="{DA277257-86AD-4116-B720-33DA143800A5}" presName="negativeSpace" presStyleCnt="0"/>
      <dgm:spPr/>
    </dgm:pt>
    <dgm:pt modelId="{36C89055-4B8A-4157-B6C6-07CECA073624}" type="pres">
      <dgm:prSet presAssocID="{DA277257-86AD-4116-B720-33DA143800A5}" presName="childText" presStyleLbl="conFgAcc1" presStyleIdx="1" presStyleCnt="4">
        <dgm:presLayoutVars>
          <dgm:bulletEnabled val="1"/>
        </dgm:presLayoutVars>
      </dgm:prSet>
      <dgm:spPr/>
    </dgm:pt>
    <dgm:pt modelId="{8F3A6DAD-FC82-4CD6-B241-B7BF19951A04}" type="pres">
      <dgm:prSet presAssocID="{08F98CE8-902D-4DC0-9578-2FC6E23F8D61}" presName="spaceBetweenRectangles" presStyleCnt="0"/>
      <dgm:spPr/>
    </dgm:pt>
    <dgm:pt modelId="{E5F8A650-7EBC-4133-A7FE-0DBBE25D25E5}" type="pres">
      <dgm:prSet presAssocID="{0276C8A8-AF37-4F35-995F-9211D728B485}" presName="parentLin" presStyleCnt="0"/>
      <dgm:spPr/>
    </dgm:pt>
    <dgm:pt modelId="{1579EB95-77CE-4F15-B5EB-C1720CF8F8A3}" type="pres">
      <dgm:prSet presAssocID="{0276C8A8-AF37-4F35-995F-9211D728B485}" presName="parentLeftMargin" presStyleLbl="node1" presStyleIdx="1" presStyleCnt="4"/>
      <dgm:spPr/>
      <dgm:t>
        <a:bodyPr/>
        <a:lstStyle/>
        <a:p>
          <a:endParaRPr lang="es-MX"/>
        </a:p>
      </dgm:t>
    </dgm:pt>
    <dgm:pt modelId="{AA50D222-6DCA-425B-B62D-9AE4F6A566E3}" type="pres">
      <dgm:prSet presAssocID="{0276C8A8-AF37-4F35-995F-9211D728B485}" presName="parentText" presStyleLbl="node1" presStyleIdx="2" presStyleCnt="4">
        <dgm:presLayoutVars>
          <dgm:chMax val="0"/>
          <dgm:bulletEnabled val="1"/>
        </dgm:presLayoutVars>
      </dgm:prSet>
      <dgm:spPr/>
      <dgm:t>
        <a:bodyPr/>
        <a:lstStyle/>
        <a:p>
          <a:endParaRPr lang="es-MX"/>
        </a:p>
      </dgm:t>
    </dgm:pt>
    <dgm:pt modelId="{D68A703E-C4BD-4175-9578-7AB1DC97B4B6}" type="pres">
      <dgm:prSet presAssocID="{0276C8A8-AF37-4F35-995F-9211D728B485}" presName="negativeSpace" presStyleCnt="0"/>
      <dgm:spPr/>
    </dgm:pt>
    <dgm:pt modelId="{B1342B28-5001-4395-9C7D-D856D2F5E0AF}" type="pres">
      <dgm:prSet presAssocID="{0276C8A8-AF37-4F35-995F-9211D728B485}" presName="childText" presStyleLbl="conFgAcc1" presStyleIdx="2" presStyleCnt="4">
        <dgm:presLayoutVars>
          <dgm:bulletEnabled val="1"/>
        </dgm:presLayoutVars>
      </dgm:prSet>
      <dgm:spPr/>
    </dgm:pt>
    <dgm:pt modelId="{8E6AE8DA-1504-423A-AB4C-661DD0044D58}" type="pres">
      <dgm:prSet presAssocID="{6CBB3FD1-8890-4564-9DBC-1F1B5EEAFE79}" presName="spaceBetweenRectangles" presStyleCnt="0"/>
      <dgm:spPr/>
    </dgm:pt>
    <dgm:pt modelId="{011295E8-D30B-4B85-B718-6DF77BF38FC6}" type="pres">
      <dgm:prSet presAssocID="{3D6ADFF7-8699-4173-8973-5E2BE0783BB8}" presName="parentLin" presStyleCnt="0"/>
      <dgm:spPr/>
    </dgm:pt>
    <dgm:pt modelId="{DCF31954-BE0C-4CA1-87CC-6CD5D7147A9E}" type="pres">
      <dgm:prSet presAssocID="{3D6ADFF7-8699-4173-8973-5E2BE0783BB8}" presName="parentLeftMargin" presStyleLbl="node1" presStyleIdx="2" presStyleCnt="4"/>
      <dgm:spPr/>
      <dgm:t>
        <a:bodyPr/>
        <a:lstStyle/>
        <a:p>
          <a:endParaRPr lang="es-MX"/>
        </a:p>
      </dgm:t>
    </dgm:pt>
    <dgm:pt modelId="{D9ECC4BF-92C6-47F4-A983-895B2DE18F3B}" type="pres">
      <dgm:prSet presAssocID="{3D6ADFF7-8699-4173-8973-5E2BE0783BB8}" presName="parentText" presStyleLbl="node1" presStyleIdx="3" presStyleCnt="4">
        <dgm:presLayoutVars>
          <dgm:chMax val="0"/>
          <dgm:bulletEnabled val="1"/>
        </dgm:presLayoutVars>
      </dgm:prSet>
      <dgm:spPr/>
      <dgm:t>
        <a:bodyPr/>
        <a:lstStyle/>
        <a:p>
          <a:endParaRPr lang="es-MX"/>
        </a:p>
      </dgm:t>
    </dgm:pt>
    <dgm:pt modelId="{4CE40D01-26B8-4C7C-A35F-8C32AB3EE986}" type="pres">
      <dgm:prSet presAssocID="{3D6ADFF7-8699-4173-8973-5E2BE0783BB8}" presName="negativeSpace" presStyleCnt="0"/>
      <dgm:spPr/>
    </dgm:pt>
    <dgm:pt modelId="{D5720852-B5A6-43A3-A2CA-4CFCFE85F4A6}" type="pres">
      <dgm:prSet presAssocID="{3D6ADFF7-8699-4173-8973-5E2BE0783BB8}" presName="childText" presStyleLbl="conFgAcc1" presStyleIdx="3" presStyleCnt="4">
        <dgm:presLayoutVars>
          <dgm:bulletEnabled val="1"/>
        </dgm:presLayoutVars>
      </dgm:prSet>
      <dgm:spPr/>
    </dgm:pt>
  </dgm:ptLst>
  <dgm:cxnLst>
    <dgm:cxn modelId="{6763FD51-74F9-48AF-84AA-5BFC99F931F6}" type="presOf" srcId="{A10E03DA-D79B-4372-A43E-5CD08995C906}" destId="{E96EC65B-45BB-442E-9DE0-C5146830CA7E}" srcOrd="0" destOrd="0" presId="urn:microsoft.com/office/officeart/2005/8/layout/list1"/>
    <dgm:cxn modelId="{A7A50836-D1B0-4BC6-A7A8-59BD5BF5D50C}" type="presOf" srcId="{A10E03DA-D79B-4372-A43E-5CD08995C906}" destId="{535EAB2F-B53B-4AF4-A262-42DC1A3ECE6A}" srcOrd="1" destOrd="0" presId="urn:microsoft.com/office/officeart/2005/8/layout/list1"/>
    <dgm:cxn modelId="{768D93D0-F5FA-44CC-9224-909E70AF72A7}" srcId="{B79566BC-C8D9-46C3-A623-552BC851A37B}" destId="{0276C8A8-AF37-4F35-995F-9211D728B485}" srcOrd="2" destOrd="0" parTransId="{3AE6B14C-6CC4-4C7D-A37E-7FE25BEAA05C}" sibTransId="{6CBB3FD1-8890-4564-9DBC-1F1B5EEAFE79}"/>
    <dgm:cxn modelId="{6700AA10-2413-4CE3-ACB9-B135F4940BFC}" type="presOf" srcId="{DA277257-86AD-4116-B720-33DA143800A5}" destId="{BFBF7002-F859-4739-A367-61104438B3AF}" srcOrd="1" destOrd="0" presId="urn:microsoft.com/office/officeart/2005/8/layout/list1"/>
    <dgm:cxn modelId="{C3647BAE-A845-4F47-81EA-DC18D444B5C6}" srcId="{B79566BC-C8D9-46C3-A623-552BC851A37B}" destId="{A10E03DA-D79B-4372-A43E-5CD08995C906}" srcOrd="0" destOrd="0" parTransId="{36EA896B-1D85-49ED-AEC4-B28359F96269}" sibTransId="{3B980ECE-2DB4-4ED1-BA20-51293D79D04A}"/>
    <dgm:cxn modelId="{40C46CDD-D895-41D0-91D0-421AB7A804DC}" type="presOf" srcId="{DA277257-86AD-4116-B720-33DA143800A5}" destId="{2AE1D369-5241-4EDB-8D75-23F6933B5E0F}" srcOrd="0" destOrd="0" presId="urn:microsoft.com/office/officeart/2005/8/layout/list1"/>
    <dgm:cxn modelId="{D5479393-1345-43BE-B689-4D6CECC8C11C}" srcId="{B79566BC-C8D9-46C3-A623-552BC851A37B}" destId="{3D6ADFF7-8699-4173-8973-5E2BE0783BB8}" srcOrd="3" destOrd="0" parTransId="{9E3AE7AE-D4C3-462F-8F09-453D0DDA029D}" sibTransId="{4A7E08F3-1FE3-41C0-9E37-91A92A7B0291}"/>
    <dgm:cxn modelId="{600AB2A3-DCD2-4206-B788-6EA238D2D1FE}" srcId="{B79566BC-C8D9-46C3-A623-552BC851A37B}" destId="{DA277257-86AD-4116-B720-33DA143800A5}" srcOrd="1" destOrd="0" parTransId="{65D79B88-0E07-4683-B7A0-6ACF554D7034}" sibTransId="{08F98CE8-902D-4DC0-9578-2FC6E23F8D61}"/>
    <dgm:cxn modelId="{5438E927-509D-4664-BDE3-B92805630D61}" type="presOf" srcId="{B79566BC-C8D9-46C3-A623-552BC851A37B}" destId="{918B4112-0096-4D01-B285-068179AC67BB}" srcOrd="0" destOrd="0" presId="urn:microsoft.com/office/officeart/2005/8/layout/list1"/>
    <dgm:cxn modelId="{95A30B76-EE5A-420C-AE71-5B1B61418D2C}" type="presOf" srcId="{0276C8A8-AF37-4F35-995F-9211D728B485}" destId="{AA50D222-6DCA-425B-B62D-9AE4F6A566E3}" srcOrd="1" destOrd="0" presId="urn:microsoft.com/office/officeart/2005/8/layout/list1"/>
    <dgm:cxn modelId="{6DD52B5E-1300-478D-9579-86CF6A344CB1}" type="presOf" srcId="{0276C8A8-AF37-4F35-995F-9211D728B485}" destId="{1579EB95-77CE-4F15-B5EB-C1720CF8F8A3}" srcOrd="0" destOrd="0" presId="urn:microsoft.com/office/officeart/2005/8/layout/list1"/>
    <dgm:cxn modelId="{5A927FD0-247F-4526-B6E6-EDFA93B438B0}" type="presOf" srcId="{3D6ADFF7-8699-4173-8973-5E2BE0783BB8}" destId="{DCF31954-BE0C-4CA1-87CC-6CD5D7147A9E}" srcOrd="0" destOrd="0" presId="urn:microsoft.com/office/officeart/2005/8/layout/list1"/>
    <dgm:cxn modelId="{14472DAF-1BBF-440F-A5D4-5D8FF142421F}" type="presOf" srcId="{3D6ADFF7-8699-4173-8973-5E2BE0783BB8}" destId="{D9ECC4BF-92C6-47F4-A983-895B2DE18F3B}" srcOrd="1" destOrd="0" presId="urn:microsoft.com/office/officeart/2005/8/layout/list1"/>
    <dgm:cxn modelId="{4F56F7B8-F7B3-4861-AFB2-9CDEBEA15236}" type="presParOf" srcId="{918B4112-0096-4D01-B285-068179AC67BB}" destId="{C8A5B7DD-8673-444D-9710-761BAD84F041}" srcOrd="0" destOrd="0" presId="urn:microsoft.com/office/officeart/2005/8/layout/list1"/>
    <dgm:cxn modelId="{34DAFF9D-EE78-4A56-835E-E110765A1349}" type="presParOf" srcId="{C8A5B7DD-8673-444D-9710-761BAD84F041}" destId="{E96EC65B-45BB-442E-9DE0-C5146830CA7E}" srcOrd="0" destOrd="0" presId="urn:microsoft.com/office/officeart/2005/8/layout/list1"/>
    <dgm:cxn modelId="{5771B664-F8FF-4B54-89E8-B90592105826}" type="presParOf" srcId="{C8A5B7DD-8673-444D-9710-761BAD84F041}" destId="{535EAB2F-B53B-4AF4-A262-42DC1A3ECE6A}" srcOrd="1" destOrd="0" presId="urn:microsoft.com/office/officeart/2005/8/layout/list1"/>
    <dgm:cxn modelId="{C6E51A98-5DE9-4433-9EA9-E4857808A993}" type="presParOf" srcId="{918B4112-0096-4D01-B285-068179AC67BB}" destId="{4AE85307-5D0E-4263-AEB2-DA7E2F6CE8B7}" srcOrd="1" destOrd="0" presId="urn:microsoft.com/office/officeart/2005/8/layout/list1"/>
    <dgm:cxn modelId="{8CA2CEE9-30E1-4800-B144-49DE0A3C0532}" type="presParOf" srcId="{918B4112-0096-4D01-B285-068179AC67BB}" destId="{22DF652F-2077-4880-B977-65F10971142F}" srcOrd="2" destOrd="0" presId="urn:microsoft.com/office/officeart/2005/8/layout/list1"/>
    <dgm:cxn modelId="{224A5A63-63A4-4392-82FA-30E5D443A88F}" type="presParOf" srcId="{918B4112-0096-4D01-B285-068179AC67BB}" destId="{8C443E71-4C69-4118-9350-2B59238BABD6}" srcOrd="3" destOrd="0" presId="urn:microsoft.com/office/officeart/2005/8/layout/list1"/>
    <dgm:cxn modelId="{0A09102F-7103-4D6B-89AC-3327BFFF3C6F}" type="presParOf" srcId="{918B4112-0096-4D01-B285-068179AC67BB}" destId="{E4E6F55B-97A4-40EA-B83A-6366FEF76C64}" srcOrd="4" destOrd="0" presId="urn:microsoft.com/office/officeart/2005/8/layout/list1"/>
    <dgm:cxn modelId="{559A1912-9037-4C70-9545-E34F32BBA374}" type="presParOf" srcId="{E4E6F55B-97A4-40EA-B83A-6366FEF76C64}" destId="{2AE1D369-5241-4EDB-8D75-23F6933B5E0F}" srcOrd="0" destOrd="0" presId="urn:microsoft.com/office/officeart/2005/8/layout/list1"/>
    <dgm:cxn modelId="{68FFC050-E3D1-4011-8483-CD4FBB23F91F}" type="presParOf" srcId="{E4E6F55B-97A4-40EA-B83A-6366FEF76C64}" destId="{BFBF7002-F859-4739-A367-61104438B3AF}" srcOrd="1" destOrd="0" presId="urn:microsoft.com/office/officeart/2005/8/layout/list1"/>
    <dgm:cxn modelId="{906893C7-6A8E-40E9-BF64-214D27CBE606}" type="presParOf" srcId="{918B4112-0096-4D01-B285-068179AC67BB}" destId="{5547863F-B3FC-4809-A0C1-82885840A1B5}" srcOrd="5" destOrd="0" presId="urn:microsoft.com/office/officeart/2005/8/layout/list1"/>
    <dgm:cxn modelId="{21F59ACF-0147-4E77-B429-2B2E7C6FB53C}" type="presParOf" srcId="{918B4112-0096-4D01-B285-068179AC67BB}" destId="{36C89055-4B8A-4157-B6C6-07CECA073624}" srcOrd="6" destOrd="0" presId="urn:microsoft.com/office/officeart/2005/8/layout/list1"/>
    <dgm:cxn modelId="{07657408-B9E6-4D51-9EA6-E6E35DF931FF}" type="presParOf" srcId="{918B4112-0096-4D01-B285-068179AC67BB}" destId="{8F3A6DAD-FC82-4CD6-B241-B7BF19951A04}" srcOrd="7" destOrd="0" presId="urn:microsoft.com/office/officeart/2005/8/layout/list1"/>
    <dgm:cxn modelId="{3B7586E1-0747-4BDC-8691-537D2DF47EA4}" type="presParOf" srcId="{918B4112-0096-4D01-B285-068179AC67BB}" destId="{E5F8A650-7EBC-4133-A7FE-0DBBE25D25E5}" srcOrd="8" destOrd="0" presId="urn:microsoft.com/office/officeart/2005/8/layout/list1"/>
    <dgm:cxn modelId="{EB9EE968-9A79-4422-9CB5-13E1C7E2321B}" type="presParOf" srcId="{E5F8A650-7EBC-4133-A7FE-0DBBE25D25E5}" destId="{1579EB95-77CE-4F15-B5EB-C1720CF8F8A3}" srcOrd="0" destOrd="0" presId="urn:microsoft.com/office/officeart/2005/8/layout/list1"/>
    <dgm:cxn modelId="{469F9DBA-5D97-4922-90FF-206A8DC7DB55}" type="presParOf" srcId="{E5F8A650-7EBC-4133-A7FE-0DBBE25D25E5}" destId="{AA50D222-6DCA-425B-B62D-9AE4F6A566E3}" srcOrd="1" destOrd="0" presId="urn:microsoft.com/office/officeart/2005/8/layout/list1"/>
    <dgm:cxn modelId="{91C173ED-EAC8-444B-B68A-2465D7DD4823}" type="presParOf" srcId="{918B4112-0096-4D01-B285-068179AC67BB}" destId="{D68A703E-C4BD-4175-9578-7AB1DC97B4B6}" srcOrd="9" destOrd="0" presId="urn:microsoft.com/office/officeart/2005/8/layout/list1"/>
    <dgm:cxn modelId="{04C376BB-D3C2-4505-ACB8-56A1CF4DAED1}" type="presParOf" srcId="{918B4112-0096-4D01-B285-068179AC67BB}" destId="{B1342B28-5001-4395-9C7D-D856D2F5E0AF}" srcOrd="10" destOrd="0" presId="urn:microsoft.com/office/officeart/2005/8/layout/list1"/>
    <dgm:cxn modelId="{E44DE4E3-3471-47AE-AB51-45CA2BC6C33C}" type="presParOf" srcId="{918B4112-0096-4D01-B285-068179AC67BB}" destId="{8E6AE8DA-1504-423A-AB4C-661DD0044D58}" srcOrd="11" destOrd="0" presId="urn:microsoft.com/office/officeart/2005/8/layout/list1"/>
    <dgm:cxn modelId="{2A953B58-205D-4DC7-977C-8DFC3FDF9544}" type="presParOf" srcId="{918B4112-0096-4D01-B285-068179AC67BB}" destId="{011295E8-D30B-4B85-B718-6DF77BF38FC6}" srcOrd="12" destOrd="0" presId="urn:microsoft.com/office/officeart/2005/8/layout/list1"/>
    <dgm:cxn modelId="{D296CE99-B3D5-4D2E-8DAE-7E4ECEC02B1E}" type="presParOf" srcId="{011295E8-D30B-4B85-B718-6DF77BF38FC6}" destId="{DCF31954-BE0C-4CA1-87CC-6CD5D7147A9E}" srcOrd="0" destOrd="0" presId="urn:microsoft.com/office/officeart/2005/8/layout/list1"/>
    <dgm:cxn modelId="{1C9D19D8-ED7C-4EDB-B1F6-8E50A158CC58}" type="presParOf" srcId="{011295E8-D30B-4B85-B718-6DF77BF38FC6}" destId="{D9ECC4BF-92C6-47F4-A983-895B2DE18F3B}" srcOrd="1" destOrd="0" presId="urn:microsoft.com/office/officeart/2005/8/layout/list1"/>
    <dgm:cxn modelId="{A85BF931-15C2-448D-B94D-FADB90D05080}" type="presParOf" srcId="{918B4112-0096-4D01-B285-068179AC67BB}" destId="{4CE40D01-26B8-4C7C-A35F-8C32AB3EE986}" srcOrd="13" destOrd="0" presId="urn:microsoft.com/office/officeart/2005/8/layout/list1"/>
    <dgm:cxn modelId="{109D29CF-778A-4DAD-99A2-AC380E3CC16A}" type="presParOf" srcId="{918B4112-0096-4D01-B285-068179AC67BB}" destId="{D5720852-B5A6-43A3-A2CA-4CFCFE85F4A6}"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A2BC525-95B2-4787-8569-01770AF3EE51}" type="doc">
      <dgm:prSet loTypeId="urn:microsoft.com/office/officeart/2005/8/layout/default" loCatId="list" qsTypeId="urn:microsoft.com/office/officeart/2005/8/quickstyle/simple5" qsCatId="simple" csTypeId="urn:microsoft.com/office/officeart/2005/8/colors/accent1_2" csCatId="accent1"/>
      <dgm:spPr/>
      <dgm:t>
        <a:bodyPr/>
        <a:lstStyle/>
        <a:p>
          <a:endParaRPr lang="es-MX"/>
        </a:p>
      </dgm:t>
    </dgm:pt>
    <dgm:pt modelId="{D783AB63-F151-4DE6-9774-D145C5C564D8}">
      <dgm:prSet/>
      <dgm:spPr/>
      <dgm:t>
        <a:bodyPr/>
        <a:lstStyle/>
        <a:p>
          <a:pPr rtl="0"/>
          <a:r>
            <a:rPr lang="es-MX" smtClean="0"/>
            <a:t>Obtener cinco billones 814 mil 291.7 millones de pesos, </a:t>
          </a:r>
          <a:endParaRPr lang="es-MX"/>
        </a:p>
      </dgm:t>
    </dgm:pt>
    <dgm:pt modelId="{A598B6AF-6CD6-4641-9652-EE4B4B1738B6}" type="parTrans" cxnId="{817168BE-4C1D-4A41-9284-FFE62C2E2F44}">
      <dgm:prSet/>
      <dgm:spPr/>
      <dgm:t>
        <a:bodyPr/>
        <a:lstStyle/>
        <a:p>
          <a:endParaRPr lang="es-MX"/>
        </a:p>
      </dgm:t>
    </dgm:pt>
    <dgm:pt modelId="{41E5BF0B-CD96-436F-9D63-218726C8AE66}" type="sibTrans" cxnId="{817168BE-4C1D-4A41-9284-FFE62C2E2F44}">
      <dgm:prSet/>
      <dgm:spPr/>
      <dgm:t>
        <a:bodyPr/>
        <a:lstStyle/>
        <a:p>
          <a:endParaRPr lang="es-MX"/>
        </a:p>
      </dgm:t>
    </dgm:pt>
    <dgm:pt modelId="{69417DEC-0933-42C7-AE30-A0E24F7CB3B1}">
      <dgm:prSet/>
      <dgm:spPr/>
      <dgm:t>
        <a:bodyPr/>
        <a:lstStyle/>
        <a:p>
          <a:pPr rtl="0"/>
          <a:r>
            <a:rPr lang="es-MX" smtClean="0"/>
            <a:t>Un crecimiento puntual del Producto Interno Bruto (PIB) de 2.0 por ciento, </a:t>
          </a:r>
          <a:endParaRPr lang="es-MX"/>
        </a:p>
      </dgm:t>
    </dgm:pt>
    <dgm:pt modelId="{F1642584-31AF-4D68-B7B8-94B27A5AF200}" type="parTrans" cxnId="{E8ED5562-2464-4704-BA8C-2D272E40CB53}">
      <dgm:prSet/>
      <dgm:spPr/>
      <dgm:t>
        <a:bodyPr/>
        <a:lstStyle/>
        <a:p>
          <a:endParaRPr lang="es-MX"/>
        </a:p>
      </dgm:t>
    </dgm:pt>
    <dgm:pt modelId="{1330934C-FCB1-4E15-8E27-D2454849F0C3}" type="sibTrans" cxnId="{E8ED5562-2464-4704-BA8C-2D272E40CB53}">
      <dgm:prSet/>
      <dgm:spPr/>
      <dgm:t>
        <a:bodyPr/>
        <a:lstStyle/>
        <a:p>
          <a:endParaRPr lang="es-MX"/>
        </a:p>
      </dgm:t>
    </dgm:pt>
    <dgm:pt modelId="{6B6D85CE-7787-41DF-9D57-69401A6AD4FC}">
      <dgm:prSet/>
      <dgm:spPr/>
      <dgm:t>
        <a:bodyPr/>
        <a:lstStyle/>
        <a:p>
          <a:pPr rtl="0"/>
          <a:r>
            <a:rPr lang="es-MX" smtClean="0"/>
            <a:t>Un tipo de cambio de 20 pesos por dólar, y </a:t>
          </a:r>
          <a:endParaRPr lang="es-MX"/>
        </a:p>
      </dgm:t>
    </dgm:pt>
    <dgm:pt modelId="{36B79D08-4418-42AC-9539-635F124A0939}" type="parTrans" cxnId="{A268C2A1-C799-466F-A03A-924D08B42E3D}">
      <dgm:prSet/>
      <dgm:spPr/>
      <dgm:t>
        <a:bodyPr/>
        <a:lstStyle/>
        <a:p>
          <a:endParaRPr lang="es-MX"/>
        </a:p>
      </dgm:t>
    </dgm:pt>
    <dgm:pt modelId="{3ACE0293-B999-4312-9288-A88F1F98C256}" type="sibTrans" cxnId="{A268C2A1-C799-466F-A03A-924D08B42E3D}">
      <dgm:prSet/>
      <dgm:spPr/>
      <dgm:t>
        <a:bodyPr/>
        <a:lstStyle/>
        <a:p>
          <a:endParaRPr lang="es-MX"/>
        </a:p>
      </dgm:t>
    </dgm:pt>
    <dgm:pt modelId="{E5C803FB-4132-46F0-B3D7-9D73A51D5910}">
      <dgm:prSet/>
      <dgm:spPr/>
      <dgm:t>
        <a:bodyPr/>
        <a:lstStyle/>
        <a:p>
          <a:pPr rtl="0"/>
          <a:r>
            <a:rPr lang="es-MX" smtClean="0"/>
            <a:t>Una plataforma de producción de crudo de un millón 847 mil, barriles diarios con un precio de 55 dólares por barril.</a:t>
          </a:r>
          <a:endParaRPr lang="es-MX"/>
        </a:p>
      </dgm:t>
    </dgm:pt>
    <dgm:pt modelId="{420B2E64-7960-488C-971E-98D7E89EE6C4}" type="parTrans" cxnId="{E8D152BF-6791-4508-9EA9-F013FFDE68A5}">
      <dgm:prSet/>
      <dgm:spPr/>
      <dgm:t>
        <a:bodyPr/>
        <a:lstStyle/>
        <a:p>
          <a:endParaRPr lang="es-MX"/>
        </a:p>
      </dgm:t>
    </dgm:pt>
    <dgm:pt modelId="{A7AD053C-1853-474D-B3E9-A52CFA3EC056}" type="sibTrans" cxnId="{E8D152BF-6791-4508-9EA9-F013FFDE68A5}">
      <dgm:prSet/>
      <dgm:spPr/>
      <dgm:t>
        <a:bodyPr/>
        <a:lstStyle/>
        <a:p>
          <a:endParaRPr lang="es-MX"/>
        </a:p>
      </dgm:t>
    </dgm:pt>
    <dgm:pt modelId="{D96A7A1E-EDD9-4DC7-8E82-5B1643BAF49F}" type="pres">
      <dgm:prSet presAssocID="{DA2BC525-95B2-4787-8569-01770AF3EE51}" presName="diagram" presStyleCnt="0">
        <dgm:presLayoutVars>
          <dgm:dir/>
          <dgm:resizeHandles val="exact"/>
        </dgm:presLayoutVars>
      </dgm:prSet>
      <dgm:spPr/>
    </dgm:pt>
    <dgm:pt modelId="{7AD3C066-7FDC-40D7-9FE0-3B620FC303E2}" type="pres">
      <dgm:prSet presAssocID="{D783AB63-F151-4DE6-9774-D145C5C564D8}" presName="node" presStyleLbl="node1" presStyleIdx="0" presStyleCnt="4">
        <dgm:presLayoutVars>
          <dgm:bulletEnabled val="1"/>
        </dgm:presLayoutVars>
      </dgm:prSet>
      <dgm:spPr/>
    </dgm:pt>
    <dgm:pt modelId="{E8210545-5A59-433C-8322-10F28B453938}" type="pres">
      <dgm:prSet presAssocID="{41E5BF0B-CD96-436F-9D63-218726C8AE66}" presName="sibTrans" presStyleCnt="0"/>
      <dgm:spPr/>
    </dgm:pt>
    <dgm:pt modelId="{43EBD594-7746-43E5-A1CA-2460839CDF94}" type="pres">
      <dgm:prSet presAssocID="{69417DEC-0933-42C7-AE30-A0E24F7CB3B1}" presName="node" presStyleLbl="node1" presStyleIdx="1" presStyleCnt="4">
        <dgm:presLayoutVars>
          <dgm:bulletEnabled val="1"/>
        </dgm:presLayoutVars>
      </dgm:prSet>
      <dgm:spPr/>
    </dgm:pt>
    <dgm:pt modelId="{826BF96B-2547-4A7A-9616-7C42A89EDF20}" type="pres">
      <dgm:prSet presAssocID="{1330934C-FCB1-4E15-8E27-D2454849F0C3}" presName="sibTrans" presStyleCnt="0"/>
      <dgm:spPr/>
    </dgm:pt>
    <dgm:pt modelId="{4D528FB9-F969-457A-8075-70F5DB45EECB}" type="pres">
      <dgm:prSet presAssocID="{6B6D85CE-7787-41DF-9D57-69401A6AD4FC}" presName="node" presStyleLbl="node1" presStyleIdx="2" presStyleCnt="4">
        <dgm:presLayoutVars>
          <dgm:bulletEnabled val="1"/>
        </dgm:presLayoutVars>
      </dgm:prSet>
      <dgm:spPr/>
    </dgm:pt>
    <dgm:pt modelId="{34E434AB-653C-486C-A2AD-2FB67A0D1DB2}" type="pres">
      <dgm:prSet presAssocID="{3ACE0293-B999-4312-9288-A88F1F98C256}" presName="sibTrans" presStyleCnt="0"/>
      <dgm:spPr/>
    </dgm:pt>
    <dgm:pt modelId="{639C6886-2F57-469E-ACB7-9DBD37920E93}" type="pres">
      <dgm:prSet presAssocID="{E5C803FB-4132-46F0-B3D7-9D73A51D5910}" presName="node" presStyleLbl="node1" presStyleIdx="3" presStyleCnt="4">
        <dgm:presLayoutVars>
          <dgm:bulletEnabled val="1"/>
        </dgm:presLayoutVars>
      </dgm:prSet>
      <dgm:spPr/>
    </dgm:pt>
  </dgm:ptLst>
  <dgm:cxnLst>
    <dgm:cxn modelId="{817168BE-4C1D-4A41-9284-FFE62C2E2F44}" srcId="{DA2BC525-95B2-4787-8569-01770AF3EE51}" destId="{D783AB63-F151-4DE6-9774-D145C5C564D8}" srcOrd="0" destOrd="0" parTransId="{A598B6AF-6CD6-4641-9652-EE4B4B1738B6}" sibTransId="{41E5BF0B-CD96-436F-9D63-218726C8AE66}"/>
    <dgm:cxn modelId="{E8ED5562-2464-4704-BA8C-2D272E40CB53}" srcId="{DA2BC525-95B2-4787-8569-01770AF3EE51}" destId="{69417DEC-0933-42C7-AE30-A0E24F7CB3B1}" srcOrd="1" destOrd="0" parTransId="{F1642584-31AF-4D68-B7B8-94B27A5AF200}" sibTransId="{1330934C-FCB1-4E15-8E27-D2454849F0C3}"/>
    <dgm:cxn modelId="{AC803292-807E-4DAB-9874-633C2566B3CA}" type="presOf" srcId="{69417DEC-0933-42C7-AE30-A0E24F7CB3B1}" destId="{43EBD594-7746-43E5-A1CA-2460839CDF94}" srcOrd="0" destOrd="0" presId="urn:microsoft.com/office/officeart/2005/8/layout/default"/>
    <dgm:cxn modelId="{23969CE4-3DA1-49D1-9046-9AD976428AA1}" type="presOf" srcId="{DA2BC525-95B2-4787-8569-01770AF3EE51}" destId="{D96A7A1E-EDD9-4DC7-8E82-5B1643BAF49F}" srcOrd="0" destOrd="0" presId="urn:microsoft.com/office/officeart/2005/8/layout/default"/>
    <dgm:cxn modelId="{41AA173B-BDD2-4229-980E-EB3C2B54DCD4}" type="presOf" srcId="{6B6D85CE-7787-41DF-9D57-69401A6AD4FC}" destId="{4D528FB9-F969-457A-8075-70F5DB45EECB}" srcOrd="0" destOrd="0" presId="urn:microsoft.com/office/officeart/2005/8/layout/default"/>
    <dgm:cxn modelId="{A268C2A1-C799-466F-A03A-924D08B42E3D}" srcId="{DA2BC525-95B2-4787-8569-01770AF3EE51}" destId="{6B6D85CE-7787-41DF-9D57-69401A6AD4FC}" srcOrd="2" destOrd="0" parTransId="{36B79D08-4418-42AC-9539-635F124A0939}" sibTransId="{3ACE0293-B999-4312-9288-A88F1F98C256}"/>
    <dgm:cxn modelId="{1DEDB393-A64B-4783-8627-427FC61325D5}" type="presOf" srcId="{E5C803FB-4132-46F0-B3D7-9D73A51D5910}" destId="{639C6886-2F57-469E-ACB7-9DBD37920E93}" srcOrd="0" destOrd="0" presId="urn:microsoft.com/office/officeart/2005/8/layout/default"/>
    <dgm:cxn modelId="{E8D152BF-6791-4508-9EA9-F013FFDE68A5}" srcId="{DA2BC525-95B2-4787-8569-01770AF3EE51}" destId="{E5C803FB-4132-46F0-B3D7-9D73A51D5910}" srcOrd="3" destOrd="0" parTransId="{420B2E64-7960-488C-971E-98D7E89EE6C4}" sibTransId="{A7AD053C-1853-474D-B3E9-A52CFA3EC056}"/>
    <dgm:cxn modelId="{6F945660-C282-444A-9957-EB5D8964F917}" type="presOf" srcId="{D783AB63-F151-4DE6-9774-D145C5C564D8}" destId="{7AD3C066-7FDC-40D7-9FE0-3B620FC303E2}" srcOrd="0" destOrd="0" presId="urn:microsoft.com/office/officeart/2005/8/layout/default"/>
    <dgm:cxn modelId="{B2BF1D3D-1C2D-4146-98F6-2AF935CE2AC8}" type="presParOf" srcId="{D96A7A1E-EDD9-4DC7-8E82-5B1643BAF49F}" destId="{7AD3C066-7FDC-40D7-9FE0-3B620FC303E2}" srcOrd="0" destOrd="0" presId="urn:microsoft.com/office/officeart/2005/8/layout/default"/>
    <dgm:cxn modelId="{C08BB5C2-AFCF-4AB4-9FFE-43FDACC020B3}" type="presParOf" srcId="{D96A7A1E-EDD9-4DC7-8E82-5B1643BAF49F}" destId="{E8210545-5A59-433C-8322-10F28B453938}" srcOrd="1" destOrd="0" presId="urn:microsoft.com/office/officeart/2005/8/layout/default"/>
    <dgm:cxn modelId="{5BF0E58A-90BB-4D7E-A331-B4D2A4463C55}" type="presParOf" srcId="{D96A7A1E-EDD9-4DC7-8E82-5B1643BAF49F}" destId="{43EBD594-7746-43E5-A1CA-2460839CDF94}" srcOrd="2" destOrd="0" presId="urn:microsoft.com/office/officeart/2005/8/layout/default"/>
    <dgm:cxn modelId="{1F361632-68D6-44AF-82F3-D5E39E5F8B13}" type="presParOf" srcId="{D96A7A1E-EDD9-4DC7-8E82-5B1643BAF49F}" destId="{826BF96B-2547-4A7A-9616-7C42A89EDF20}" srcOrd="3" destOrd="0" presId="urn:microsoft.com/office/officeart/2005/8/layout/default"/>
    <dgm:cxn modelId="{85A8F198-9A07-4924-8550-8B4356263128}" type="presParOf" srcId="{D96A7A1E-EDD9-4DC7-8E82-5B1643BAF49F}" destId="{4D528FB9-F969-457A-8075-70F5DB45EECB}" srcOrd="4" destOrd="0" presId="urn:microsoft.com/office/officeart/2005/8/layout/default"/>
    <dgm:cxn modelId="{22103EA4-BB68-4037-BE92-5E008EEC0D1B}" type="presParOf" srcId="{D96A7A1E-EDD9-4DC7-8E82-5B1643BAF49F}" destId="{34E434AB-653C-486C-A2AD-2FB67A0D1DB2}" srcOrd="5" destOrd="0" presId="urn:microsoft.com/office/officeart/2005/8/layout/default"/>
    <dgm:cxn modelId="{1DDF048B-24B3-43C4-88A0-5CFFC50A7805}" type="presParOf" srcId="{D96A7A1E-EDD9-4DC7-8E82-5B1643BAF49F}" destId="{639C6886-2F57-469E-ACB7-9DBD37920E93}"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5F826D-9180-4C34-9E2A-5269C4DA3BE4}">
      <dsp:nvSpPr>
        <dsp:cNvPr id="0" name=""/>
        <dsp:cNvSpPr/>
      </dsp:nvSpPr>
      <dsp:spPr>
        <a:xfrm>
          <a:off x="0" y="0"/>
          <a:ext cx="10091155" cy="0"/>
        </a:xfrm>
        <a:prstGeom prst="line">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B9FDCDD-D8E9-4541-9931-F907E60F3F05}">
      <dsp:nvSpPr>
        <dsp:cNvPr id="0" name=""/>
        <dsp:cNvSpPr/>
      </dsp:nvSpPr>
      <dsp:spPr>
        <a:xfrm>
          <a:off x="0" y="0"/>
          <a:ext cx="10091155" cy="4640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just" defTabSz="889000" rtl="0">
            <a:lnSpc>
              <a:spcPct val="90000"/>
            </a:lnSpc>
            <a:spcBef>
              <a:spcPct val="0"/>
            </a:spcBef>
            <a:spcAft>
              <a:spcPct val="35000"/>
            </a:spcAft>
          </a:pPr>
          <a:r>
            <a:rPr lang="es-MX" sz="2000" b="1" kern="1200" dirty="0" smtClean="0">
              <a:effectLst>
                <a:outerShdw blurRad="38100" dist="38100" dir="2700000" algn="tl">
                  <a:srgbClr val="000000">
                    <a:alpha val="43137"/>
                  </a:srgbClr>
                </a:outerShdw>
              </a:effectLst>
            </a:rPr>
            <a:t>PROPÓSITO DE LA UNIDAD DE APRENDIZAJE. </a:t>
          </a:r>
        </a:p>
        <a:p>
          <a:pPr lvl="0" algn="just" defTabSz="889000" rtl="0">
            <a:lnSpc>
              <a:spcPct val="90000"/>
            </a:lnSpc>
            <a:spcBef>
              <a:spcPct val="0"/>
            </a:spcBef>
            <a:spcAft>
              <a:spcPct val="35000"/>
            </a:spcAft>
          </a:pPr>
          <a:endParaRPr lang="es-MX" sz="2000" b="0" kern="1200" dirty="0" smtClean="0">
            <a:effectLst/>
          </a:endParaRPr>
        </a:p>
        <a:p>
          <a:pPr lvl="0" algn="just" defTabSz="889000" rtl="0">
            <a:lnSpc>
              <a:spcPct val="90000"/>
            </a:lnSpc>
            <a:spcBef>
              <a:spcPct val="0"/>
            </a:spcBef>
            <a:spcAft>
              <a:spcPct val="35000"/>
            </a:spcAft>
          </a:pPr>
          <a:r>
            <a:rPr lang="es-ES" sz="2000" kern="1200" dirty="0" smtClean="0"/>
            <a:t>Valorar el desempeño hacendario de los gobiernos estatales y de los ayuntamientos, para aplicar criterios de política fiscal apropiados a esos órdenes gubernamentales.</a:t>
          </a:r>
          <a:r>
            <a:rPr lang="es-ES" sz="2000" kern="1200" dirty="0" smtClean="0"/>
            <a:t>.</a:t>
          </a:r>
          <a:endParaRPr lang="es-MX" sz="2000" kern="1200" dirty="0"/>
        </a:p>
      </dsp:txBody>
      <dsp:txXfrm>
        <a:off x="0" y="0"/>
        <a:ext cx="10091155" cy="464023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EEF054-BE66-4571-B6EA-1D40B5AFD5AA}">
      <dsp:nvSpPr>
        <dsp:cNvPr id="0" name=""/>
        <dsp:cNvSpPr/>
      </dsp:nvSpPr>
      <dsp:spPr>
        <a:xfrm>
          <a:off x="825481" y="2439"/>
          <a:ext cx="2218036" cy="133082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1. IMPUESTOS</a:t>
          </a:r>
        </a:p>
        <a:p>
          <a:pPr lvl="0" algn="ctr" defTabSz="622300">
            <a:lnSpc>
              <a:spcPct val="90000"/>
            </a:lnSpc>
            <a:spcBef>
              <a:spcPct val="0"/>
            </a:spcBef>
            <a:spcAft>
              <a:spcPct val="35000"/>
            </a:spcAft>
          </a:pPr>
          <a:r>
            <a:rPr lang="es-MX" sz="1400" kern="1200" dirty="0" smtClean="0"/>
            <a:t>3,311,373.4</a:t>
          </a:r>
          <a:endParaRPr lang="es-MX" sz="1400" kern="1200" dirty="0"/>
        </a:p>
      </dsp:txBody>
      <dsp:txXfrm>
        <a:off x="825481" y="2439"/>
        <a:ext cx="2218036" cy="1330822"/>
      </dsp:txXfrm>
    </dsp:sp>
    <dsp:sp modelId="{A542C8C4-28E0-4275-9890-C956DFA1EDB5}">
      <dsp:nvSpPr>
        <dsp:cNvPr id="0" name=""/>
        <dsp:cNvSpPr/>
      </dsp:nvSpPr>
      <dsp:spPr>
        <a:xfrm>
          <a:off x="3265321" y="2439"/>
          <a:ext cx="2218036" cy="133082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2. CUOTAS Y APORTACIONES DE SEGURIDAD SOCIAL</a:t>
          </a:r>
        </a:p>
        <a:p>
          <a:pPr lvl="0" algn="ctr" defTabSz="622300">
            <a:lnSpc>
              <a:spcPct val="90000"/>
            </a:lnSpc>
            <a:spcBef>
              <a:spcPct val="0"/>
            </a:spcBef>
            <a:spcAft>
              <a:spcPct val="35000"/>
            </a:spcAft>
          </a:pPr>
          <a:r>
            <a:rPr lang="es-MX" sz="1400" kern="1200" dirty="0" smtClean="0"/>
            <a:t>343,133.4</a:t>
          </a:r>
          <a:endParaRPr lang="es-MX" sz="1400" kern="1200" dirty="0"/>
        </a:p>
      </dsp:txBody>
      <dsp:txXfrm>
        <a:off x="3265321" y="2439"/>
        <a:ext cx="2218036" cy="1330822"/>
      </dsp:txXfrm>
    </dsp:sp>
    <dsp:sp modelId="{8B31F6FE-41A4-4AE5-97CF-4BCEA871D55D}">
      <dsp:nvSpPr>
        <dsp:cNvPr id="0" name=""/>
        <dsp:cNvSpPr/>
      </dsp:nvSpPr>
      <dsp:spPr>
        <a:xfrm>
          <a:off x="5705162" y="2439"/>
          <a:ext cx="2218036" cy="133082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3. CONTRIBUCIONES DE MEJORAS</a:t>
          </a:r>
        </a:p>
        <a:p>
          <a:pPr lvl="0" algn="ctr" defTabSz="622300">
            <a:lnSpc>
              <a:spcPct val="90000"/>
            </a:lnSpc>
            <a:spcBef>
              <a:spcPct val="0"/>
            </a:spcBef>
            <a:spcAft>
              <a:spcPct val="35000"/>
            </a:spcAft>
          </a:pPr>
          <a:r>
            <a:rPr lang="es-MX" sz="1400" kern="1200" dirty="0" smtClean="0"/>
            <a:t>38.3</a:t>
          </a:r>
          <a:endParaRPr lang="es-MX" sz="1400" kern="1200" dirty="0"/>
        </a:p>
      </dsp:txBody>
      <dsp:txXfrm>
        <a:off x="5705162" y="2439"/>
        <a:ext cx="2218036" cy="1330822"/>
      </dsp:txXfrm>
    </dsp:sp>
    <dsp:sp modelId="{4FFEB4C8-A812-4D9C-878C-A2FE1FF4ABE3}">
      <dsp:nvSpPr>
        <dsp:cNvPr id="0" name=""/>
        <dsp:cNvSpPr/>
      </dsp:nvSpPr>
      <dsp:spPr>
        <a:xfrm>
          <a:off x="8145002" y="2439"/>
          <a:ext cx="2218036" cy="133082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4. DERECHOS</a:t>
          </a:r>
        </a:p>
        <a:p>
          <a:pPr lvl="0" algn="ctr" defTabSz="622300">
            <a:lnSpc>
              <a:spcPct val="90000"/>
            </a:lnSpc>
            <a:spcBef>
              <a:spcPct val="0"/>
            </a:spcBef>
            <a:spcAft>
              <a:spcPct val="35000"/>
            </a:spcAft>
          </a:pPr>
          <a:r>
            <a:rPr lang="es-MX" sz="1400" kern="1200" dirty="0" smtClean="0"/>
            <a:t>46,273.6</a:t>
          </a:r>
          <a:endParaRPr lang="es-MX" sz="1400" kern="1200" dirty="0"/>
        </a:p>
      </dsp:txBody>
      <dsp:txXfrm>
        <a:off x="8145002" y="2439"/>
        <a:ext cx="2218036" cy="1330822"/>
      </dsp:txXfrm>
    </dsp:sp>
    <dsp:sp modelId="{6AAB5832-FABC-45B8-8247-EECCE65187D9}">
      <dsp:nvSpPr>
        <dsp:cNvPr id="0" name=""/>
        <dsp:cNvSpPr/>
      </dsp:nvSpPr>
      <dsp:spPr>
        <a:xfrm>
          <a:off x="540907" y="1555065"/>
          <a:ext cx="2218036" cy="133082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5. PRODUCTOS</a:t>
          </a:r>
        </a:p>
        <a:p>
          <a:pPr lvl="0" algn="ctr" defTabSz="622300">
            <a:lnSpc>
              <a:spcPct val="90000"/>
            </a:lnSpc>
            <a:spcBef>
              <a:spcPct val="0"/>
            </a:spcBef>
            <a:spcAft>
              <a:spcPct val="35000"/>
            </a:spcAft>
          </a:pPr>
          <a:r>
            <a:rPr lang="es-MX" sz="1400" kern="1200" dirty="0" smtClean="0"/>
            <a:t>6,778.1</a:t>
          </a:r>
          <a:endParaRPr lang="es-MX" sz="1400" kern="1200" dirty="0"/>
        </a:p>
      </dsp:txBody>
      <dsp:txXfrm>
        <a:off x="540907" y="1555065"/>
        <a:ext cx="2218036" cy="1330822"/>
      </dsp:txXfrm>
    </dsp:sp>
    <dsp:sp modelId="{4F1FC954-344E-4EDB-8F64-F026CF35DCFF}">
      <dsp:nvSpPr>
        <dsp:cNvPr id="0" name=""/>
        <dsp:cNvSpPr/>
      </dsp:nvSpPr>
      <dsp:spPr>
        <a:xfrm>
          <a:off x="2980747" y="1555065"/>
          <a:ext cx="2218036" cy="133082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6. APROVECHAMIENTOS</a:t>
          </a:r>
        </a:p>
        <a:p>
          <a:pPr lvl="0" algn="ctr" defTabSz="622300">
            <a:lnSpc>
              <a:spcPct val="90000"/>
            </a:lnSpc>
            <a:spcBef>
              <a:spcPct val="0"/>
            </a:spcBef>
            <a:spcAft>
              <a:spcPct val="35000"/>
            </a:spcAft>
          </a:pPr>
          <a:r>
            <a:rPr lang="es-MX" sz="1400" kern="1200" dirty="0" smtClean="0"/>
            <a:t>67,228.8</a:t>
          </a:r>
          <a:endParaRPr lang="es-MX" sz="1400" kern="1200" dirty="0"/>
        </a:p>
      </dsp:txBody>
      <dsp:txXfrm>
        <a:off x="2980747" y="1555065"/>
        <a:ext cx="2218036" cy="1330822"/>
      </dsp:txXfrm>
    </dsp:sp>
    <dsp:sp modelId="{4BAA5833-28D3-42E2-A46E-BCF6F03CCECC}">
      <dsp:nvSpPr>
        <dsp:cNvPr id="0" name=""/>
        <dsp:cNvSpPr/>
      </dsp:nvSpPr>
      <dsp:spPr>
        <a:xfrm>
          <a:off x="5420588" y="1555065"/>
          <a:ext cx="2218036" cy="133082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7. INGRESOS POR VENTAS DE BIENES, PRESTACIÓN DE SERVICIOS Y OTROS INGRESOS</a:t>
          </a:r>
        </a:p>
        <a:p>
          <a:pPr lvl="0" algn="ctr" defTabSz="622300">
            <a:lnSpc>
              <a:spcPct val="90000"/>
            </a:lnSpc>
            <a:spcBef>
              <a:spcPct val="0"/>
            </a:spcBef>
            <a:spcAft>
              <a:spcPct val="35000"/>
            </a:spcAft>
          </a:pPr>
          <a:r>
            <a:rPr lang="es-MX" sz="1400" kern="1200" dirty="0" smtClean="0"/>
            <a:t>1,002,697.5</a:t>
          </a:r>
          <a:endParaRPr lang="es-MX" sz="1400" kern="1200" dirty="0"/>
        </a:p>
      </dsp:txBody>
      <dsp:txXfrm>
        <a:off x="5420588" y="1555065"/>
        <a:ext cx="2218036" cy="1330822"/>
      </dsp:txXfrm>
    </dsp:sp>
    <dsp:sp modelId="{552E21C5-6F3E-44FF-8068-6B2D1B27B784}">
      <dsp:nvSpPr>
        <dsp:cNvPr id="0" name=""/>
        <dsp:cNvSpPr/>
      </dsp:nvSpPr>
      <dsp:spPr>
        <a:xfrm>
          <a:off x="7860428" y="1555065"/>
          <a:ext cx="2787185" cy="133082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8. PARTICIPACIONES, APORTACIONES, CONVENIOS, INCENTIVOS DERIVADOS DE LA COLABORACIÓN FISCAL Y FONDOS DISTINTOS DE APORTACIONES</a:t>
          </a:r>
          <a:endParaRPr lang="es-MX" sz="1400" kern="1200" dirty="0"/>
        </a:p>
      </dsp:txBody>
      <dsp:txXfrm>
        <a:off x="7860428" y="1555065"/>
        <a:ext cx="2787185" cy="1330822"/>
      </dsp:txXfrm>
    </dsp:sp>
    <dsp:sp modelId="{2D224E2D-AEBD-4CDA-84DB-07765132C87C}">
      <dsp:nvSpPr>
        <dsp:cNvPr id="0" name=""/>
        <dsp:cNvSpPr/>
      </dsp:nvSpPr>
      <dsp:spPr>
        <a:xfrm>
          <a:off x="3265321" y="3107691"/>
          <a:ext cx="2218036" cy="133082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9. TRANSFERENCIAS, ASIGNACIONES, SUBSIDIOS Y SUBVENCIONES, Y PENSIONES Y JUBILACIONES 520,665.2</a:t>
          </a:r>
          <a:endParaRPr lang="es-MX" sz="1400" kern="1200" dirty="0"/>
        </a:p>
      </dsp:txBody>
      <dsp:txXfrm>
        <a:off x="3265321" y="3107691"/>
        <a:ext cx="2218036" cy="1330822"/>
      </dsp:txXfrm>
    </dsp:sp>
    <dsp:sp modelId="{74115049-736A-464C-A591-2D55AB98A982}">
      <dsp:nvSpPr>
        <dsp:cNvPr id="0" name=""/>
        <dsp:cNvSpPr/>
      </dsp:nvSpPr>
      <dsp:spPr>
        <a:xfrm>
          <a:off x="5705162" y="3107691"/>
          <a:ext cx="2218036" cy="133082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10. INGRESOS DERIVADOS DE FINANCIAMIENTOS       539,871.4</a:t>
          </a:r>
        </a:p>
        <a:p>
          <a:pPr lvl="0" algn="ctr" defTabSz="622300">
            <a:lnSpc>
              <a:spcPct val="90000"/>
            </a:lnSpc>
            <a:spcBef>
              <a:spcPct val="0"/>
            </a:spcBef>
            <a:spcAft>
              <a:spcPct val="35000"/>
            </a:spcAft>
          </a:pPr>
          <a:endParaRPr lang="es-MX" sz="1400" kern="1200" dirty="0"/>
        </a:p>
      </dsp:txBody>
      <dsp:txXfrm>
        <a:off x="5705162" y="3107691"/>
        <a:ext cx="2218036" cy="133082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FBE3CB-513A-41D8-9787-9300306BA013}">
      <dsp:nvSpPr>
        <dsp:cNvPr id="0" name=""/>
        <dsp:cNvSpPr/>
      </dsp:nvSpPr>
      <dsp:spPr>
        <a:xfrm>
          <a:off x="311974" y="1122670"/>
          <a:ext cx="920517" cy="1310811"/>
        </a:xfrm>
        <a:prstGeom prst="rect">
          <a:avLst/>
        </a:prstGeom>
        <a:gradFill rotWithShape="0">
          <a:gsLst>
            <a:gs pos="0">
              <a:schemeClr val="accent1">
                <a:hueOff val="0"/>
                <a:satOff val="0"/>
                <a:lumOff val="0"/>
                <a:alphaOff val="0"/>
                <a:tint val="69000"/>
                <a:alpha val="100000"/>
                <a:satMod val="109000"/>
                <a:lumMod val="110000"/>
              </a:schemeClr>
            </a:gs>
            <a:gs pos="52000">
              <a:schemeClr val="accent1">
                <a:hueOff val="0"/>
                <a:satOff val="0"/>
                <a:lumOff val="0"/>
                <a:alphaOff val="0"/>
                <a:tint val="74000"/>
                <a:satMod val="100000"/>
                <a:lumMod val="104000"/>
              </a:schemeClr>
            </a:gs>
            <a:gs pos="100000">
              <a:schemeClr val="accent1">
                <a:hueOff val="0"/>
                <a:satOff val="0"/>
                <a:lumOff val="0"/>
                <a:alphaOff val="0"/>
                <a:tint val="78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t>ISR</a:t>
          </a:r>
          <a:endParaRPr lang="es-MX" sz="1400" b="1" kern="1200" dirty="0"/>
        </a:p>
      </dsp:txBody>
      <dsp:txXfrm>
        <a:off x="311974" y="1122670"/>
        <a:ext cx="920517" cy="1310811"/>
      </dsp:txXfrm>
    </dsp:sp>
    <dsp:sp modelId="{7283D7AD-C886-4FE5-A1E2-A4D224050E5E}">
      <dsp:nvSpPr>
        <dsp:cNvPr id="0" name=""/>
        <dsp:cNvSpPr/>
      </dsp:nvSpPr>
      <dsp:spPr>
        <a:xfrm>
          <a:off x="1450960" y="1122670"/>
          <a:ext cx="687585" cy="1310811"/>
        </a:xfrm>
        <a:prstGeom prst="rect">
          <a:avLst/>
        </a:prstGeom>
        <a:gradFill rotWithShape="0">
          <a:gsLst>
            <a:gs pos="0">
              <a:schemeClr val="accent1">
                <a:hueOff val="0"/>
                <a:satOff val="0"/>
                <a:lumOff val="0"/>
                <a:alphaOff val="0"/>
                <a:tint val="69000"/>
                <a:alpha val="100000"/>
                <a:satMod val="109000"/>
                <a:lumMod val="110000"/>
              </a:schemeClr>
            </a:gs>
            <a:gs pos="52000">
              <a:schemeClr val="accent1">
                <a:hueOff val="0"/>
                <a:satOff val="0"/>
                <a:lumOff val="0"/>
                <a:alphaOff val="0"/>
                <a:tint val="74000"/>
                <a:satMod val="100000"/>
                <a:lumMod val="104000"/>
              </a:schemeClr>
            </a:gs>
            <a:gs pos="100000">
              <a:schemeClr val="accent1">
                <a:hueOff val="0"/>
                <a:satOff val="0"/>
                <a:lumOff val="0"/>
                <a:alphaOff val="0"/>
                <a:tint val="78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t>IVA</a:t>
          </a:r>
          <a:endParaRPr lang="es-MX" sz="1400" b="1" kern="1200" dirty="0"/>
        </a:p>
      </dsp:txBody>
      <dsp:txXfrm>
        <a:off x="1450960" y="1122670"/>
        <a:ext cx="687585" cy="1310811"/>
      </dsp:txXfrm>
    </dsp:sp>
    <dsp:sp modelId="{676FBEA6-F77C-49C7-BF68-66250C4AD478}">
      <dsp:nvSpPr>
        <dsp:cNvPr id="0" name=""/>
        <dsp:cNvSpPr/>
      </dsp:nvSpPr>
      <dsp:spPr>
        <a:xfrm>
          <a:off x="2357014" y="2005"/>
          <a:ext cx="3345102" cy="3552140"/>
        </a:xfrm>
        <a:prstGeom prst="rect">
          <a:avLst/>
        </a:prstGeom>
        <a:gradFill rotWithShape="0">
          <a:gsLst>
            <a:gs pos="0">
              <a:schemeClr val="accent1">
                <a:hueOff val="0"/>
                <a:satOff val="0"/>
                <a:lumOff val="0"/>
                <a:alphaOff val="0"/>
                <a:tint val="69000"/>
                <a:alpha val="100000"/>
                <a:satMod val="109000"/>
                <a:lumMod val="110000"/>
              </a:schemeClr>
            </a:gs>
            <a:gs pos="52000">
              <a:schemeClr val="accent1">
                <a:hueOff val="0"/>
                <a:satOff val="0"/>
                <a:lumOff val="0"/>
                <a:alphaOff val="0"/>
                <a:tint val="74000"/>
                <a:satMod val="100000"/>
                <a:lumMod val="104000"/>
              </a:schemeClr>
            </a:gs>
            <a:gs pos="100000">
              <a:schemeClr val="accent1">
                <a:hueOff val="0"/>
                <a:satOff val="0"/>
                <a:lumOff val="0"/>
                <a:alphaOff val="0"/>
                <a:tint val="78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b="1" kern="1200" dirty="0" smtClean="0"/>
            <a:t>IEPS</a:t>
          </a:r>
        </a:p>
        <a:p>
          <a:pPr lvl="0" algn="ctr" defTabSz="711200">
            <a:lnSpc>
              <a:spcPct val="90000"/>
            </a:lnSpc>
            <a:spcBef>
              <a:spcPct val="0"/>
            </a:spcBef>
            <a:spcAft>
              <a:spcPct val="35000"/>
            </a:spcAft>
          </a:pPr>
          <a:r>
            <a:rPr lang="es-MX" sz="1200" kern="1200" dirty="0" smtClean="0"/>
            <a:t>-Combustibles automotrices</a:t>
          </a:r>
        </a:p>
        <a:p>
          <a:pPr lvl="0" algn="ctr" defTabSz="711200">
            <a:lnSpc>
              <a:spcPct val="90000"/>
            </a:lnSpc>
            <a:spcBef>
              <a:spcPct val="0"/>
            </a:spcBef>
            <a:spcAft>
              <a:spcPct val="35000"/>
            </a:spcAft>
          </a:pPr>
          <a:r>
            <a:rPr lang="es-MX" sz="1200" kern="1200" dirty="0" smtClean="0"/>
            <a:t>-Bebidas con contenido alcohólico y cerveza</a:t>
          </a:r>
        </a:p>
        <a:p>
          <a:pPr lvl="0" algn="ctr" defTabSz="711200">
            <a:lnSpc>
              <a:spcPct val="90000"/>
            </a:lnSpc>
            <a:spcBef>
              <a:spcPct val="0"/>
            </a:spcBef>
            <a:spcAft>
              <a:spcPct val="35000"/>
            </a:spcAft>
          </a:pPr>
          <a:r>
            <a:rPr lang="es-MX" sz="1200" kern="1200" dirty="0" smtClean="0"/>
            <a:t>-tabacos labrados</a:t>
          </a:r>
        </a:p>
        <a:p>
          <a:pPr lvl="0" algn="ctr" defTabSz="711200">
            <a:lnSpc>
              <a:spcPct val="90000"/>
            </a:lnSpc>
            <a:spcBef>
              <a:spcPct val="0"/>
            </a:spcBef>
            <a:spcAft>
              <a:spcPct val="35000"/>
            </a:spcAft>
          </a:pPr>
          <a:r>
            <a:rPr lang="es-MX" sz="1200" kern="1200" dirty="0" smtClean="0"/>
            <a:t>-juegos con apuestas y sorteos</a:t>
          </a:r>
        </a:p>
        <a:p>
          <a:pPr lvl="0" algn="ctr" defTabSz="711200">
            <a:lnSpc>
              <a:spcPct val="90000"/>
            </a:lnSpc>
            <a:spcBef>
              <a:spcPct val="0"/>
            </a:spcBef>
            <a:spcAft>
              <a:spcPct val="35000"/>
            </a:spcAft>
          </a:pPr>
          <a:r>
            <a:rPr lang="es-MX" sz="1200" kern="1200" dirty="0" smtClean="0"/>
            <a:t>-redes publicas de telecomunicaciones</a:t>
          </a:r>
        </a:p>
        <a:p>
          <a:pPr lvl="0" algn="ctr" defTabSz="711200">
            <a:lnSpc>
              <a:spcPct val="90000"/>
            </a:lnSpc>
            <a:spcBef>
              <a:spcPct val="0"/>
            </a:spcBef>
            <a:spcAft>
              <a:spcPct val="35000"/>
            </a:spcAft>
          </a:pPr>
          <a:r>
            <a:rPr lang="es-MX" sz="1200" kern="1200" dirty="0" smtClean="0"/>
            <a:t>-Bebidas energizantes</a:t>
          </a:r>
        </a:p>
        <a:p>
          <a:pPr lvl="0" algn="ctr" defTabSz="711200">
            <a:lnSpc>
              <a:spcPct val="90000"/>
            </a:lnSpc>
            <a:spcBef>
              <a:spcPct val="0"/>
            </a:spcBef>
            <a:spcAft>
              <a:spcPct val="35000"/>
            </a:spcAft>
          </a:pPr>
          <a:r>
            <a:rPr lang="es-MX" sz="1200" kern="1200" dirty="0" smtClean="0"/>
            <a:t>-Bebidas </a:t>
          </a:r>
          <a:r>
            <a:rPr lang="es-MX" sz="1200" kern="1200" dirty="0" err="1" smtClean="0"/>
            <a:t>saborizadas</a:t>
          </a:r>
          <a:endParaRPr lang="es-MX" sz="1200" kern="1200" dirty="0" smtClean="0"/>
        </a:p>
        <a:p>
          <a:pPr lvl="0" algn="ctr" defTabSz="711200">
            <a:lnSpc>
              <a:spcPct val="90000"/>
            </a:lnSpc>
            <a:spcBef>
              <a:spcPct val="0"/>
            </a:spcBef>
            <a:spcAft>
              <a:spcPct val="35000"/>
            </a:spcAft>
          </a:pPr>
          <a:r>
            <a:rPr lang="es-MX" sz="1200" kern="1200" dirty="0" smtClean="0"/>
            <a:t>- Alimentos no básicos con alta densidad clórica</a:t>
          </a:r>
        </a:p>
        <a:p>
          <a:pPr lvl="0" algn="ctr" defTabSz="711200">
            <a:lnSpc>
              <a:spcPct val="90000"/>
            </a:lnSpc>
            <a:spcBef>
              <a:spcPct val="0"/>
            </a:spcBef>
            <a:spcAft>
              <a:spcPct val="35000"/>
            </a:spcAft>
          </a:pPr>
          <a:r>
            <a:rPr lang="es-MX" sz="1200" kern="1200" dirty="0" smtClean="0"/>
            <a:t>-Plaguicidas</a:t>
          </a:r>
        </a:p>
        <a:p>
          <a:pPr lvl="0" algn="ctr" defTabSz="711200">
            <a:lnSpc>
              <a:spcPct val="90000"/>
            </a:lnSpc>
            <a:spcBef>
              <a:spcPct val="0"/>
            </a:spcBef>
            <a:spcAft>
              <a:spcPct val="35000"/>
            </a:spcAft>
          </a:pPr>
          <a:r>
            <a:rPr lang="es-MX" sz="1200" kern="1200" dirty="0" smtClean="0"/>
            <a:t>Combustibles fósiles</a:t>
          </a:r>
        </a:p>
        <a:p>
          <a:pPr lvl="0" algn="ctr" defTabSz="711200">
            <a:lnSpc>
              <a:spcPct val="90000"/>
            </a:lnSpc>
            <a:spcBef>
              <a:spcPct val="0"/>
            </a:spcBef>
            <a:spcAft>
              <a:spcPct val="35000"/>
            </a:spcAft>
          </a:pPr>
          <a:r>
            <a:rPr lang="es-MX" sz="1200" kern="1200" dirty="0" smtClean="0"/>
            <a:t>Impuesto sobre automóviles nuevos  </a:t>
          </a:r>
        </a:p>
        <a:p>
          <a:pPr lvl="0" algn="ctr" defTabSz="711200">
            <a:lnSpc>
              <a:spcPct val="90000"/>
            </a:lnSpc>
            <a:spcBef>
              <a:spcPct val="0"/>
            </a:spcBef>
            <a:spcAft>
              <a:spcPct val="35000"/>
            </a:spcAft>
          </a:pPr>
          <a:endParaRPr lang="es-MX" sz="1200" kern="1200" dirty="0"/>
        </a:p>
      </dsp:txBody>
      <dsp:txXfrm>
        <a:off x="2357014" y="2005"/>
        <a:ext cx="3345102" cy="3552140"/>
      </dsp:txXfrm>
    </dsp:sp>
    <dsp:sp modelId="{03B169EC-FD22-43C4-AA57-66C8FD536FC4}">
      <dsp:nvSpPr>
        <dsp:cNvPr id="0" name=""/>
        <dsp:cNvSpPr/>
      </dsp:nvSpPr>
      <dsp:spPr>
        <a:xfrm>
          <a:off x="5756363" y="815035"/>
          <a:ext cx="2184685" cy="1310811"/>
        </a:xfrm>
        <a:prstGeom prst="rect">
          <a:avLst/>
        </a:prstGeom>
        <a:gradFill rotWithShape="0">
          <a:gsLst>
            <a:gs pos="0">
              <a:schemeClr val="accent1">
                <a:hueOff val="0"/>
                <a:satOff val="0"/>
                <a:lumOff val="0"/>
                <a:alphaOff val="0"/>
                <a:tint val="69000"/>
                <a:alpha val="100000"/>
                <a:satMod val="109000"/>
                <a:lumMod val="110000"/>
              </a:schemeClr>
            </a:gs>
            <a:gs pos="52000">
              <a:schemeClr val="accent1">
                <a:hueOff val="0"/>
                <a:satOff val="0"/>
                <a:lumOff val="0"/>
                <a:alphaOff val="0"/>
                <a:tint val="74000"/>
                <a:satMod val="100000"/>
                <a:lumMod val="104000"/>
              </a:schemeClr>
            </a:gs>
            <a:gs pos="100000">
              <a:schemeClr val="accent1">
                <a:hueOff val="0"/>
                <a:satOff val="0"/>
                <a:lumOff val="0"/>
                <a:alphaOff val="0"/>
                <a:tint val="78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t>Impuestos al comercio exterior</a:t>
          </a:r>
          <a:r>
            <a:rPr lang="es-MX" sz="1400" kern="1200" dirty="0" smtClean="0"/>
            <a:t>.</a:t>
          </a:r>
        </a:p>
        <a:p>
          <a:pPr lvl="0" algn="ctr" defTabSz="622300">
            <a:lnSpc>
              <a:spcPct val="90000"/>
            </a:lnSpc>
            <a:spcBef>
              <a:spcPct val="0"/>
            </a:spcBef>
            <a:spcAft>
              <a:spcPct val="35000"/>
            </a:spcAft>
          </a:pPr>
          <a:r>
            <a:rPr lang="es-MX" sz="1400" kern="1200" dirty="0" smtClean="0"/>
            <a:t>-a la importación 40,721.6 </a:t>
          </a:r>
        </a:p>
        <a:p>
          <a:pPr lvl="0" algn="ctr" defTabSz="622300">
            <a:lnSpc>
              <a:spcPct val="90000"/>
            </a:lnSpc>
            <a:spcBef>
              <a:spcPct val="0"/>
            </a:spcBef>
            <a:spcAft>
              <a:spcPct val="35000"/>
            </a:spcAft>
          </a:pPr>
          <a:r>
            <a:rPr lang="es-MX" sz="1400" kern="1200" dirty="0" smtClean="0"/>
            <a:t>-a la exportación</a:t>
          </a:r>
          <a:endParaRPr lang="es-MX" sz="1400" kern="1200" dirty="0"/>
        </a:p>
      </dsp:txBody>
      <dsp:txXfrm>
        <a:off x="5756363" y="815035"/>
        <a:ext cx="2184685" cy="1310811"/>
      </dsp:txXfrm>
    </dsp:sp>
    <dsp:sp modelId="{BAF9AE28-ED26-4E7C-9737-9FCE203B28D0}">
      <dsp:nvSpPr>
        <dsp:cNvPr id="0" name=""/>
        <dsp:cNvSpPr/>
      </dsp:nvSpPr>
      <dsp:spPr>
        <a:xfrm>
          <a:off x="8357537" y="1003451"/>
          <a:ext cx="2184685" cy="1310811"/>
        </a:xfrm>
        <a:prstGeom prst="rect">
          <a:avLst/>
        </a:prstGeom>
        <a:gradFill rotWithShape="0">
          <a:gsLst>
            <a:gs pos="0">
              <a:schemeClr val="accent1">
                <a:hueOff val="0"/>
                <a:satOff val="0"/>
                <a:lumOff val="0"/>
                <a:alphaOff val="0"/>
                <a:tint val="69000"/>
                <a:alpha val="100000"/>
                <a:satMod val="109000"/>
                <a:lumMod val="110000"/>
              </a:schemeClr>
            </a:gs>
            <a:gs pos="52000">
              <a:schemeClr val="accent1">
                <a:hueOff val="0"/>
                <a:satOff val="0"/>
                <a:lumOff val="0"/>
                <a:alphaOff val="0"/>
                <a:tint val="74000"/>
                <a:satMod val="100000"/>
                <a:lumMod val="104000"/>
              </a:schemeClr>
            </a:gs>
            <a:gs pos="100000">
              <a:schemeClr val="accent1">
                <a:hueOff val="0"/>
                <a:satOff val="0"/>
                <a:lumOff val="0"/>
                <a:alphaOff val="0"/>
                <a:tint val="78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t>Impuestos Sobre Nóminas y Asimilables</a:t>
          </a:r>
          <a:endParaRPr lang="es-MX" sz="1400" b="1" kern="1200" dirty="0"/>
        </a:p>
      </dsp:txBody>
      <dsp:txXfrm>
        <a:off x="8357537" y="1003451"/>
        <a:ext cx="2184685" cy="1310811"/>
      </dsp:txXfrm>
    </dsp:sp>
    <dsp:sp modelId="{70AC1C89-A024-4CCE-8CE3-014C751CAEB7}">
      <dsp:nvSpPr>
        <dsp:cNvPr id="0" name=""/>
        <dsp:cNvSpPr/>
      </dsp:nvSpPr>
      <dsp:spPr>
        <a:xfrm>
          <a:off x="664582" y="3990923"/>
          <a:ext cx="1097585" cy="1310811"/>
        </a:xfrm>
        <a:prstGeom prst="rect">
          <a:avLst/>
        </a:prstGeom>
        <a:gradFill rotWithShape="0">
          <a:gsLst>
            <a:gs pos="0">
              <a:schemeClr val="accent1">
                <a:hueOff val="0"/>
                <a:satOff val="0"/>
                <a:lumOff val="0"/>
                <a:alphaOff val="0"/>
                <a:tint val="69000"/>
                <a:alpha val="100000"/>
                <a:satMod val="109000"/>
                <a:lumMod val="110000"/>
              </a:schemeClr>
            </a:gs>
            <a:gs pos="52000">
              <a:schemeClr val="accent1">
                <a:hueOff val="0"/>
                <a:satOff val="0"/>
                <a:lumOff val="0"/>
                <a:alphaOff val="0"/>
                <a:tint val="74000"/>
                <a:satMod val="100000"/>
                <a:lumMod val="104000"/>
              </a:schemeClr>
            </a:gs>
            <a:gs pos="100000">
              <a:schemeClr val="accent1">
                <a:hueOff val="0"/>
                <a:satOff val="0"/>
                <a:lumOff val="0"/>
                <a:alphaOff val="0"/>
                <a:tint val="78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t>Impuestos ecológicos</a:t>
          </a:r>
          <a:endParaRPr lang="es-MX" sz="1400" b="1" kern="1200" dirty="0"/>
        </a:p>
      </dsp:txBody>
      <dsp:txXfrm>
        <a:off x="664582" y="3990923"/>
        <a:ext cx="1097585" cy="1310811"/>
      </dsp:txXfrm>
    </dsp:sp>
    <dsp:sp modelId="{56714D9A-740D-4F78-AC02-ED95E57B96B1}">
      <dsp:nvSpPr>
        <dsp:cNvPr id="0" name=""/>
        <dsp:cNvSpPr/>
      </dsp:nvSpPr>
      <dsp:spPr>
        <a:xfrm>
          <a:off x="2034948" y="4082601"/>
          <a:ext cx="1163475" cy="1735749"/>
        </a:xfrm>
        <a:prstGeom prst="rect">
          <a:avLst/>
        </a:prstGeom>
        <a:gradFill rotWithShape="0">
          <a:gsLst>
            <a:gs pos="0">
              <a:schemeClr val="accent1">
                <a:hueOff val="0"/>
                <a:satOff val="0"/>
                <a:lumOff val="0"/>
                <a:alphaOff val="0"/>
                <a:tint val="69000"/>
                <a:alpha val="100000"/>
                <a:satMod val="109000"/>
                <a:lumMod val="110000"/>
              </a:schemeClr>
            </a:gs>
            <a:gs pos="52000">
              <a:schemeClr val="accent1">
                <a:hueOff val="0"/>
                <a:satOff val="0"/>
                <a:lumOff val="0"/>
                <a:alphaOff val="0"/>
                <a:tint val="74000"/>
                <a:satMod val="100000"/>
                <a:lumMod val="104000"/>
              </a:schemeClr>
            </a:gs>
            <a:gs pos="100000">
              <a:schemeClr val="accent1">
                <a:hueOff val="0"/>
                <a:satOff val="0"/>
                <a:lumOff val="0"/>
                <a:alphaOff val="0"/>
                <a:tint val="78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t>Accesorios de impuestos.</a:t>
          </a:r>
        </a:p>
        <a:p>
          <a:pPr lvl="0" algn="ctr" defTabSz="622300">
            <a:lnSpc>
              <a:spcPct val="90000"/>
            </a:lnSpc>
            <a:spcBef>
              <a:spcPct val="0"/>
            </a:spcBef>
            <a:spcAft>
              <a:spcPct val="35000"/>
            </a:spcAft>
          </a:pPr>
          <a:r>
            <a:rPr lang="es-MX" sz="1400" b="1" kern="1200" dirty="0" smtClean="0"/>
            <a:t>Multas, recargos y actualizaciones</a:t>
          </a:r>
          <a:endParaRPr lang="es-MX" sz="1400" b="1" kern="1200" dirty="0"/>
        </a:p>
      </dsp:txBody>
      <dsp:txXfrm>
        <a:off x="2034948" y="4082601"/>
        <a:ext cx="1163475" cy="1735749"/>
      </dsp:txXfrm>
    </dsp:sp>
    <dsp:sp modelId="{9FA9963F-7F25-42D3-9366-D5FFE28D7CFD}">
      <dsp:nvSpPr>
        <dsp:cNvPr id="0" name=""/>
        <dsp:cNvSpPr/>
      </dsp:nvSpPr>
      <dsp:spPr>
        <a:xfrm>
          <a:off x="3416893" y="3772614"/>
          <a:ext cx="4281458" cy="2355724"/>
        </a:xfrm>
        <a:prstGeom prst="rect">
          <a:avLst/>
        </a:prstGeom>
        <a:gradFill rotWithShape="0">
          <a:gsLst>
            <a:gs pos="0">
              <a:schemeClr val="accent1">
                <a:hueOff val="0"/>
                <a:satOff val="0"/>
                <a:lumOff val="0"/>
                <a:alphaOff val="0"/>
                <a:tint val="69000"/>
                <a:alpha val="100000"/>
                <a:satMod val="109000"/>
                <a:lumMod val="110000"/>
              </a:schemeClr>
            </a:gs>
            <a:gs pos="52000">
              <a:schemeClr val="accent1">
                <a:hueOff val="0"/>
                <a:satOff val="0"/>
                <a:lumOff val="0"/>
                <a:alphaOff val="0"/>
                <a:tint val="74000"/>
                <a:satMod val="100000"/>
                <a:lumMod val="104000"/>
              </a:schemeClr>
            </a:gs>
            <a:gs pos="100000">
              <a:schemeClr val="accent1">
                <a:hueOff val="0"/>
                <a:satOff val="0"/>
                <a:lumOff val="0"/>
                <a:alphaOff val="0"/>
                <a:tint val="78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t>Otros impuestos                    </a:t>
          </a:r>
        </a:p>
        <a:p>
          <a:pPr lvl="0" algn="ctr" defTabSz="622300">
            <a:lnSpc>
              <a:spcPct val="90000"/>
            </a:lnSpc>
            <a:spcBef>
              <a:spcPct val="0"/>
            </a:spcBef>
            <a:spcAft>
              <a:spcPct val="35000"/>
            </a:spcAft>
          </a:pPr>
          <a:r>
            <a:rPr lang="es-MX" sz="1400" b="1" kern="1200" dirty="0" smtClean="0"/>
            <a:t> </a:t>
          </a:r>
          <a:r>
            <a:rPr lang="es-MX" sz="1400" kern="1200" dirty="0" smtClean="0"/>
            <a:t>-Impuestos por la actividad de exploración y extracción de hidrocarburos</a:t>
          </a:r>
        </a:p>
        <a:p>
          <a:pPr lvl="0" algn="ctr" defTabSz="622300">
            <a:lnSpc>
              <a:spcPct val="90000"/>
            </a:lnSpc>
            <a:spcBef>
              <a:spcPct val="0"/>
            </a:spcBef>
            <a:spcAft>
              <a:spcPct val="35000"/>
            </a:spcAft>
          </a:pPr>
          <a:r>
            <a:rPr lang="es-MX" sz="1400" kern="1200" dirty="0" smtClean="0"/>
            <a:t>-impuesto sobre servicios expresamente declarados de interés publico por ley (en los que intervengan empresas concesionarias de bienes del dominio directo de la nación</a:t>
          </a:r>
          <a:endParaRPr lang="es-MX" sz="1400" kern="1200" dirty="0"/>
        </a:p>
      </dsp:txBody>
      <dsp:txXfrm>
        <a:off x="3416893" y="3772614"/>
        <a:ext cx="4281458" cy="2355724"/>
      </dsp:txXfrm>
    </dsp:sp>
    <dsp:sp modelId="{DE52F3AA-0F9E-4D12-88C9-F510A893B9E3}">
      <dsp:nvSpPr>
        <dsp:cNvPr id="0" name=""/>
        <dsp:cNvSpPr/>
      </dsp:nvSpPr>
      <dsp:spPr>
        <a:xfrm>
          <a:off x="8635714" y="3908709"/>
          <a:ext cx="2184685" cy="1310811"/>
        </a:xfrm>
        <a:prstGeom prst="rect">
          <a:avLst/>
        </a:prstGeom>
        <a:gradFill rotWithShape="0">
          <a:gsLst>
            <a:gs pos="0">
              <a:schemeClr val="accent1">
                <a:hueOff val="0"/>
                <a:satOff val="0"/>
                <a:lumOff val="0"/>
                <a:alphaOff val="0"/>
                <a:tint val="69000"/>
                <a:alpha val="100000"/>
                <a:satMod val="109000"/>
                <a:lumMod val="110000"/>
              </a:schemeClr>
            </a:gs>
            <a:gs pos="52000">
              <a:schemeClr val="accent1">
                <a:hueOff val="0"/>
                <a:satOff val="0"/>
                <a:lumOff val="0"/>
                <a:alphaOff val="0"/>
                <a:tint val="74000"/>
                <a:satMod val="100000"/>
                <a:lumMod val="104000"/>
              </a:schemeClr>
            </a:gs>
            <a:gs pos="100000">
              <a:schemeClr val="accent1">
                <a:hueOff val="0"/>
                <a:satOff val="0"/>
                <a:lumOff val="0"/>
                <a:alphaOff val="0"/>
                <a:tint val="78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Los no comprendidos en ley de ingresos vigente (Causados en </a:t>
          </a:r>
          <a:r>
            <a:rPr lang="es-MX" sz="1400" kern="1200" dirty="0" err="1" smtClean="0"/>
            <a:t>ejrcicicios</a:t>
          </a:r>
          <a:r>
            <a:rPr lang="es-MX" sz="1400" kern="1200" dirty="0" smtClean="0"/>
            <a:t> fiscales anteriores pendientes de liquidación o pago)</a:t>
          </a:r>
          <a:endParaRPr lang="es-MX" sz="1400" kern="1200" dirty="0"/>
        </a:p>
      </dsp:txBody>
      <dsp:txXfrm>
        <a:off x="8635714" y="3908709"/>
        <a:ext cx="2184685" cy="1310811"/>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F625FD-44A0-4544-9337-14BBF38D9D76}">
      <dsp:nvSpPr>
        <dsp:cNvPr id="0" name=""/>
        <dsp:cNvSpPr/>
      </dsp:nvSpPr>
      <dsp:spPr>
        <a:xfrm>
          <a:off x="4328159" y="491"/>
          <a:ext cx="6492240" cy="1915871"/>
        </a:xfrm>
        <a:prstGeom prst="rightArrow">
          <a:avLst>
            <a:gd name="adj1" fmla="val 75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t" anchorCtr="0">
          <a:noAutofit/>
        </a:bodyPr>
        <a:lstStyle/>
        <a:p>
          <a:pPr marL="285750" lvl="1" indent="-285750" algn="l" defTabSz="1866900">
            <a:lnSpc>
              <a:spcPct val="90000"/>
            </a:lnSpc>
            <a:spcBef>
              <a:spcPct val="0"/>
            </a:spcBef>
            <a:spcAft>
              <a:spcPct val="15000"/>
            </a:spcAft>
            <a:buChar char="••"/>
          </a:pPr>
          <a:r>
            <a:rPr lang="es-MX" sz="4200" kern="1200" dirty="0" smtClean="0"/>
            <a:t>ISR, IMPUESTO SOBRE EL PATRIMONIO</a:t>
          </a:r>
          <a:endParaRPr lang="es-MX" sz="4200" kern="1200" dirty="0"/>
        </a:p>
      </dsp:txBody>
      <dsp:txXfrm>
        <a:off x="4328159" y="239975"/>
        <a:ext cx="5773788" cy="1436903"/>
      </dsp:txXfrm>
    </dsp:sp>
    <dsp:sp modelId="{C25D1522-C286-4616-9D27-ACA7691FF3BB}">
      <dsp:nvSpPr>
        <dsp:cNvPr id="0" name=""/>
        <dsp:cNvSpPr/>
      </dsp:nvSpPr>
      <dsp:spPr>
        <a:xfrm>
          <a:off x="0" y="491"/>
          <a:ext cx="4328160" cy="191587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a:lnSpc>
              <a:spcPct val="90000"/>
            </a:lnSpc>
            <a:spcBef>
              <a:spcPct val="0"/>
            </a:spcBef>
            <a:spcAft>
              <a:spcPct val="35000"/>
            </a:spcAft>
          </a:pPr>
          <a:r>
            <a:rPr lang="es-MX" sz="2300" kern="1200" dirty="0" smtClean="0"/>
            <a:t>IMPUESTO DIRECTO. Grava directamente las fuentes de riqueza</a:t>
          </a:r>
          <a:endParaRPr lang="es-MX" sz="2300" kern="1200" dirty="0"/>
        </a:p>
      </dsp:txBody>
      <dsp:txXfrm>
        <a:off x="93525" y="94016"/>
        <a:ext cx="4141110" cy="1728821"/>
      </dsp:txXfrm>
    </dsp:sp>
    <dsp:sp modelId="{5F53616B-AEB3-409B-834D-4721287AAE4D}">
      <dsp:nvSpPr>
        <dsp:cNvPr id="0" name=""/>
        <dsp:cNvSpPr/>
      </dsp:nvSpPr>
      <dsp:spPr>
        <a:xfrm>
          <a:off x="4328159" y="2107950"/>
          <a:ext cx="6492240" cy="1915871"/>
        </a:xfrm>
        <a:prstGeom prst="rightArrow">
          <a:avLst>
            <a:gd name="adj1" fmla="val 75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t" anchorCtr="0">
          <a:noAutofit/>
        </a:bodyPr>
        <a:lstStyle/>
        <a:p>
          <a:pPr marL="285750" lvl="1" indent="-285750" algn="l" defTabSz="1866900">
            <a:lnSpc>
              <a:spcPct val="90000"/>
            </a:lnSpc>
            <a:spcBef>
              <a:spcPct val="0"/>
            </a:spcBef>
            <a:spcAft>
              <a:spcPct val="15000"/>
            </a:spcAft>
            <a:buChar char="••"/>
          </a:pPr>
          <a:r>
            <a:rPr lang="es-MX" sz="4200" kern="1200" dirty="0" smtClean="0"/>
            <a:t>IVA, IEPS, ISAN</a:t>
          </a:r>
          <a:endParaRPr lang="es-MX" sz="4200" kern="1200" dirty="0"/>
        </a:p>
        <a:p>
          <a:pPr marL="285750" lvl="1" indent="-285750" algn="l" defTabSz="1866900">
            <a:lnSpc>
              <a:spcPct val="90000"/>
            </a:lnSpc>
            <a:spcBef>
              <a:spcPct val="0"/>
            </a:spcBef>
            <a:spcAft>
              <a:spcPct val="15000"/>
            </a:spcAft>
            <a:buChar char="••"/>
          </a:pPr>
          <a:r>
            <a:rPr lang="es-MX" sz="4200" kern="1200" dirty="0" smtClean="0"/>
            <a:t>.</a:t>
          </a:r>
          <a:endParaRPr lang="es-MX" sz="4200" kern="1200" dirty="0"/>
        </a:p>
      </dsp:txBody>
      <dsp:txXfrm>
        <a:off x="4328159" y="2347434"/>
        <a:ext cx="5773788" cy="1436903"/>
      </dsp:txXfrm>
    </dsp:sp>
    <dsp:sp modelId="{743949FA-24AC-464C-8E3F-492C7F36F19B}">
      <dsp:nvSpPr>
        <dsp:cNvPr id="0" name=""/>
        <dsp:cNvSpPr/>
      </dsp:nvSpPr>
      <dsp:spPr>
        <a:xfrm>
          <a:off x="45705" y="2108441"/>
          <a:ext cx="4328160" cy="191587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a:lnSpc>
              <a:spcPct val="90000"/>
            </a:lnSpc>
            <a:spcBef>
              <a:spcPct val="0"/>
            </a:spcBef>
            <a:spcAft>
              <a:spcPct val="35000"/>
            </a:spcAft>
          </a:pPr>
          <a:r>
            <a:rPr lang="es-MX" sz="2300" kern="1200" dirty="0" smtClean="0"/>
            <a:t>IMPUESTO INDIRECTO. Grava el consumo y no afectan de manera directa los ingresos del contribuyente</a:t>
          </a:r>
          <a:endParaRPr lang="es-MX" sz="2300" kern="1200" dirty="0"/>
        </a:p>
      </dsp:txBody>
      <dsp:txXfrm>
        <a:off x="139230" y="2201966"/>
        <a:ext cx="4141110" cy="1728821"/>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322507-FBD3-4DE4-9AF7-13F12E9DE297}">
      <dsp:nvSpPr>
        <dsp:cNvPr id="0" name=""/>
        <dsp:cNvSpPr/>
      </dsp:nvSpPr>
      <dsp:spPr>
        <a:xfrm>
          <a:off x="0" y="0"/>
          <a:ext cx="10820400" cy="0"/>
        </a:xfrm>
        <a:prstGeom prst="line">
          <a:avLst/>
        </a:prstGeom>
        <a:gradFill rotWithShape="0">
          <a:gsLst>
            <a:gs pos="0">
              <a:schemeClr val="accent1">
                <a:hueOff val="0"/>
                <a:satOff val="0"/>
                <a:lumOff val="0"/>
                <a:alphaOff val="0"/>
                <a:tint val="96000"/>
                <a:satMod val="100000"/>
                <a:lumMod val="104000"/>
              </a:schemeClr>
            </a:gs>
            <a:gs pos="78000">
              <a:schemeClr val="accent1">
                <a:hueOff val="0"/>
                <a:satOff val="0"/>
                <a:lumOff val="0"/>
                <a:alphaOff val="0"/>
                <a:shade val="100000"/>
                <a:satMod val="110000"/>
                <a:lumMod val="100000"/>
              </a:schemeClr>
            </a:gs>
          </a:gsLst>
          <a:lin ang="5400000" scaled="0"/>
        </a:gradFill>
        <a:ln w="9525" cap="flat" cmpd="sng" algn="ctr">
          <a:solidFill>
            <a:schemeClr val="accent1">
              <a:hueOff val="0"/>
              <a:satOff val="0"/>
              <a:lumOff val="0"/>
              <a:alphaOff val="0"/>
            </a:schemeClr>
          </a:solidFill>
          <a:prstDash val="solid"/>
        </a:ln>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dsp:spPr>
      <dsp:style>
        <a:lnRef idx="1">
          <a:scrgbClr r="0" g="0" b="0"/>
        </a:lnRef>
        <a:fillRef idx="3">
          <a:scrgbClr r="0" g="0" b="0"/>
        </a:fillRef>
        <a:effectRef idx="3">
          <a:scrgbClr r="0" g="0" b="0"/>
        </a:effectRef>
        <a:fontRef idx="minor">
          <a:schemeClr val="lt1"/>
        </a:fontRef>
      </dsp:style>
    </dsp:sp>
    <dsp:sp modelId="{E87894C2-A863-4FFB-ADCB-AAE989157583}">
      <dsp:nvSpPr>
        <dsp:cNvPr id="0" name=""/>
        <dsp:cNvSpPr/>
      </dsp:nvSpPr>
      <dsp:spPr>
        <a:xfrm>
          <a:off x="0" y="0"/>
          <a:ext cx="10820400" cy="12605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lang="es-MX" sz="1900" kern="1200" dirty="0" smtClean="0"/>
            <a:t>México mantiene una dinámica económica distinta al resto del país, y  derivado de su ubicación geográfica existe competencia directa con estados del sur de los Estados Unidos de América, lo que ha ocasionado una dependencia del dólar como moneda utilizada en esa región como valor de intercambio;</a:t>
          </a:r>
          <a:endParaRPr lang="es-MX" sz="1900" kern="1200" dirty="0"/>
        </a:p>
      </dsp:txBody>
      <dsp:txXfrm>
        <a:off x="0" y="0"/>
        <a:ext cx="10820400" cy="1260519"/>
      </dsp:txXfrm>
    </dsp:sp>
    <dsp:sp modelId="{9557A062-9CF0-450A-82E5-419698BB8220}">
      <dsp:nvSpPr>
        <dsp:cNvPr id="0" name=""/>
        <dsp:cNvSpPr/>
      </dsp:nvSpPr>
      <dsp:spPr>
        <a:xfrm>
          <a:off x="0" y="1260519"/>
          <a:ext cx="10820400" cy="0"/>
        </a:xfrm>
        <a:prstGeom prst="line">
          <a:avLst/>
        </a:prstGeom>
        <a:gradFill rotWithShape="0">
          <a:gsLst>
            <a:gs pos="0">
              <a:schemeClr val="accent1">
                <a:hueOff val="0"/>
                <a:satOff val="0"/>
                <a:lumOff val="0"/>
                <a:alphaOff val="0"/>
                <a:tint val="96000"/>
                <a:satMod val="100000"/>
                <a:lumMod val="104000"/>
              </a:schemeClr>
            </a:gs>
            <a:gs pos="78000">
              <a:schemeClr val="accent1">
                <a:hueOff val="0"/>
                <a:satOff val="0"/>
                <a:lumOff val="0"/>
                <a:alphaOff val="0"/>
                <a:shade val="100000"/>
                <a:satMod val="110000"/>
                <a:lumMod val="100000"/>
              </a:schemeClr>
            </a:gs>
          </a:gsLst>
          <a:lin ang="5400000" scaled="0"/>
        </a:gradFill>
        <a:ln w="9525" cap="flat" cmpd="sng" algn="ctr">
          <a:solidFill>
            <a:schemeClr val="accent1">
              <a:hueOff val="0"/>
              <a:satOff val="0"/>
              <a:lumOff val="0"/>
              <a:alphaOff val="0"/>
            </a:schemeClr>
          </a:solidFill>
          <a:prstDash val="solid"/>
        </a:ln>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dsp:spPr>
      <dsp:style>
        <a:lnRef idx="1">
          <a:scrgbClr r="0" g="0" b="0"/>
        </a:lnRef>
        <a:fillRef idx="3">
          <a:scrgbClr r="0" g="0" b="0"/>
        </a:fillRef>
        <a:effectRef idx="3">
          <a:scrgbClr r="0" g="0" b="0"/>
        </a:effectRef>
        <a:fontRef idx="minor">
          <a:schemeClr val="lt1"/>
        </a:fontRef>
      </dsp:style>
    </dsp:sp>
    <dsp:sp modelId="{1C7D5BD0-1375-4266-B11B-E0B757DC4427}">
      <dsp:nvSpPr>
        <dsp:cNvPr id="0" name=""/>
        <dsp:cNvSpPr/>
      </dsp:nvSpPr>
      <dsp:spPr>
        <a:xfrm>
          <a:off x="0" y="1260519"/>
          <a:ext cx="10820400" cy="12605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lang="es-MX" sz="1900" kern="1200" smtClean="0"/>
            <a:t>Resulta necesario impulsar la competitividad económica, el desarrollo y el bienestar de los habitantes</a:t>
          </a:r>
          <a:endParaRPr lang="es-MX" sz="1900" kern="1200"/>
        </a:p>
      </dsp:txBody>
      <dsp:txXfrm>
        <a:off x="0" y="1260519"/>
        <a:ext cx="10820400" cy="1260519"/>
      </dsp:txXfrm>
    </dsp:sp>
    <dsp:sp modelId="{A4EB6A28-8337-4F17-8B8E-DC2522D43324}">
      <dsp:nvSpPr>
        <dsp:cNvPr id="0" name=""/>
        <dsp:cNvSpPr/>
      </dsp:nvSpPr>
      <dsp:spPr>
        <a:xfrm>
          <a:off x="0" y="2521039"/>
          <a:ext cx="10820400" cy="0"/>
        </a:xfrm>
        <a:prstGeom prst="line">
          <a:avLst/>
        </a:prstGeom>
        <a:gradFill rotWithShape="0">
          <a:gsLst>
            <a:gs pos="0">
              <a:schemeClr val="accent1">
                <a:hueOff val="0"/>
                <a:satOff val="0"/>
                <a:lumOff val="0"/>
                <a:alphaOff val="0"/>
                <a:tint val="96000"/>
                <a:satMod val="100000"/>
                <a:lumMod val="104000"/>
              </a:schemeClr>
            </a:gs>
            <a:gs pos="78000">
              <a:schemeClr val="accent1">
                <a:hueOff val="0"/>
                <a:satOff val="0"/>
                <a:lumOff val="0"/>
                <a:alphaOff val="0"/>
                <a:shade val="100000"/>
                <a:satMod val="110000"/>
                <a:lumMod val="100000"/>
              </a:schemeClr>
            </a:gs>
          </a:gsLst>
          <a:lin ang="5400000" scaled="0"/>
        </a:gradFill>
        <a:ln w="9525" cap="flat" cmpd="sng" algn="ctr">
          <a:solidFill>
            <a:schemeClr val="accent1">
              <a:hueOff val="0"/>
              <a:satOff val="0"/>
              <a:lumOff val="0"/>
              <a:alphaOff val="0"/>
            </a:schemeClr>
          </a:solidFill>
          <a:prstDash val="solid"/>
        </a:ln>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dsp:spPr>
      <dsp:style>
        <a:lnRef idx="1">
          <a:scrgbClr r="0" g="0" b="0"/>
        </a:lnRef>
        <a:fillRef idx="3">
          <a:scrgbClr r="0" g="0" b="0"/>
        </a:fillRef>
        <a:effectRef idx="3">
          <a:scrgbClr r="0" g="0" b="0"/>
        </a:effectRef>
        <a:fontRef idx="minor">
          <a:schemeClr val="lt1"/>
        </a:fontRef>
      </dsp:style>
    </dsp:sp>
    <dsp:sp modelId="{2E93C048-215D-4E67-9B9A-EA72043CDC9A}">
      <dsp:nvSpPr>
        <dsp:cNvPr id="0" name=""/>
        <dsp:cNvSpPr/>
      </dsp:nvSpPr>
      <dsp:spPr>
        <a:xfrm>
          <a:off x="0" y="2521039"/>
          <a:ext cx="10820400" cy="12605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lang="es-MX" sz="1900" kern="1200" smtClean="0"/>
            <a:t>Se busca el crecimiento económico el cual está relacionado con la productividad de las actividades empresariales y el capital disponible para invertir en éstas y, así promover la economía de esa región;</a:t>
          </a:r>
          <a:endParaRPr lang="es-MX" sz="1900" kern="1200"/>
        </a:p>
      </dsp:txBody>
      <dsp:txXfrm>
        <a:off x="0" y="2521039"/>
        <a:ext cx="10820400" cy="1260519"/>
      </dsp:txXfrm>
    </dsp:sp>
    <dsp:sp modelId="{AA575CCD-C9F7-438D-952D-796E62237A1E}">
      <dsp:nvSpPr>
        <dsp:cNvPr id="0" name=""/>
        <dsp:cNvSpPr/>
      </dsp:nvSpPr>
      <dsp:spPr>
        <a:xfrm>
          <a:off x="0" y="3781559"/>
          <a:ext cx="10820400" cy="0"/>
        </a:xfrm>
        <a:prstGeom prst="line">
          <a:avLst/>
        </a:prstGeom>
        <a:gradFill rotWithShape="0">
          <a:gsLst>
            <a:gs pos="0">
              <a:schemeClr val="accent1">
                <a:hueOff val="0"/>
                <a:satOff val="0"/>
                <a:lumOff val="0"/>
                <a:alphaOff val="0"/>
                <a:tint val="96000"/>
                <a:satMod val="100000"/>
                <a:lumMod val="104000"/>
              </a:schemeClr>
            </a:gs>
            <a:gs pos="78000">
              <a:schemeClr val="accent1">
                <a:hueOff val="0"/>
                <a:satOff val="0"/>
                <a:lumOff val="0"/>
                <a:alphaOff val="0"/>
                <a:shade val="100000"/>
                <a:satMod val="110000"/>
                <a:lumMod val="100000"/>
              </a:schemeClr>
            </a:gs>
          </a:gsLst>
          <a:lin ang="5400000" scaled="0"/>
        </a:gradFill>
        <a:ln w="9525" cap="flat" cmpd="sng" algn="ctr">
          <a:solidFill>
            <a:schemeClr val="accent1">
              <a:hueOff val="0"/>
              <a:satOff val="0"/>
              <a:lumOff val="0"/>
              <a:alphaOff val="0"/>
            </a:schemeClr>
          </a:solidFill>
          <a:prstDash val="solid"/>
        </a:ln>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dsp:spPr>
      <dsp:style>
        <a:lnRef idx="1">
          <a:scrgbClr r="0" g="0" b="0"/>
        </a:lnRef>
        <a:fillRef idx="3">
          <a:scrgbClr r="0" g="0" b="0"/>
        </a:fillRef>
        <a:effectRef idx="3">
          <a:scrgbClr r="0" g="0" b="0"/>
        </a:effectRef>
        <a:fontRef idx="minor">
          <a:schemeClr val="lt1"/>
        </a:fontRef>
      </dsp:style>
    </dsp:sp>
    <dsp:sp modelId="{C44EEF7F-FD70-42AC-BA7D-D2ECF96B9F1E}">
      <dsp:nvSpPr>
        <dsp:cNvPr id="0" name=""/>
        <dsp:cNvSpPr/>
      </dsp:nvSpPr>
      <dsp:spPr>
        <a:xfrm>
          <a:off x="0" y="3781559"/>
          <a:ext cx="10820400" cy="12605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lang="es-MX" sz="1900" kern="1200" dirty="0" smtClean="0"/>
            <a:t>Es política del Gobierno Federal establecer mecanismos que fortalezcan el crecimiento de los contribuyentes de la región fronteriza norte de nuestro país, con el fin de evitar la desigualdad con los habitantes del resto del país, y con la firme convicción de acrecentar la inversión y la productividad y con ello crear fuentes de empleo.</a:t>
          </a:r>
          <a:endParaRPr lang="es-MX" sz="1900" kern="1200" dirty="0"/>
        </a:p>
      </dsp:txBody>
      <dsp:txXfrm>
        <a:off x="0" y="3781559"/>
        <a:ext cx="10820400" cy="1260519"/>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EB6A28-8337-4F17-8B8E-DC2522D43324}">
      <dsp:nvSpPr>
        <dsp:cNvPr id="0" name=""/>
        <dsp:cNvSpPr/>
      </dsp:nvSpPr>
      <dsp:spPr>
        <a:xfrm>
          <a:off x="0" y="2461"/>
          <a:ext cx="10820400" cy="0"/>
        </a:xfrm>
        <a:prstGeom prst="line">
          <a:avLst/>
        </a:prstGeom>
        <a:gradFill rotWithShape="0">
          <a:gsLst>
            <a:gs pos="0">
              <a:schemeClr val="accent1">
                <a:hueOff val="0"/>
                <a:satOff val="0"/>
                <a:lumOff val="0"/>
                <a:alphaOff val="0"/>
                <a:tint val="96000"/>
                <a:satMod val="100000"/>
                <a:lumMod val="104000"/>
              </a:schemeClr>
            </a:gs>
            <a:gs pos="78000">
              <a:schemeClr val="accent1">
                <a:hueOff val="0"/>
                <a:satOff val="0"/>
                <a:lumOff val="0"/>
                <a:alphaOff val="0"/>
                <a:shade val="100000"/>
                <a:satMod val="110000"/>
                <a:lumMod val="100000"/>
              </a:schemeClr>
            </a:gs>
          </a:gsLst>
          <a:lin ang="5400000" scaled="0"/>
        </a:gradFill>
        <a:ln w="9525" cap="flat" cmpd="sng" algn="ctr">
          <a:solidFill>
            <a:schemeClr val="accent1">
              <a:hueOff val="0"/>
              <a:satOff val="0"/>
              <a:lumOff val="0"/>
              <a:alphaOff val="0"/>
            </a:schemeClr>
          </a:solidFill>
          <a:prstDash val="solid"/>
        </a:ln>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dsp:spPr>
      <dsp:style>
        <a:lnRef idx="1">
          <a:scrgbClr r="0" g="0" b="0"/>
        </a:lnRef>
        <a:fillRef idx="3">
          <a:scrgbClr r="0" g="0" b="0"/>
        </a:fillRef>
        <a:effectRef idx="3">
          <a:scrgbClr r="0" g="0" b="0"/>
        </a:effectRef>
        <a:fontRef idx="minor">
          <a:schemeClr val="lt1"/>
        </a:fontRef>
      </dsp:style>
    </dsp:sp>
    <dsp:sp modelId="{2E93C048-215D-4E67-9B9A-EA72043CDC9A}">
      <dsp:nvSpPr>
        <dsp:cNvPr id="0" name=""/>
        <dsp:cNvSpPr/>
      </dsp:nvSpPr>
      <dsp:spPr>
        <a:xfrm>
          <a:off x="0" y="2461"/>
          <a:ext cx="10820400" cy="16790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rtl="0">
            <a:lnSpc>
              <a:spcPct val="90000"/>
            </a:lnSpc>
            <a:spcBef>
              <a:spcPct val="0"/>
            </a:spcBef>
            <a:spcAft>
              <a:spcPct val="35000"/>
            </a:spcAft>
          </a:pPr>
          <a:r>
            <a:rPr lang="es-MX" sz="2100" kern="1200" dirty="0" smtClean="0"/>
            <a:t>Se pretende mejorar la competitividad frente al mercado de los Estados Unidos de América y así retener al consumidor en el comercio mexicano;</a:t>
          </a:r>
          <a:endParaRPr lang="es-MX" sz="2100" kern="1200" dirty="0"/>
        </a:p>
      </dsp:txBody>
      <dsp:txXfrm>
        <a:off x="0" y="2461"/>
        <a:ext cx="10820400" cy="1679051"/>
      </dsp:txXfrm>
    </dsp:sp>
    <dsp:sp modelId="{1E0AA732-B67C-414D-B05A-823624F87620}">
      <dsp:nvSpPr>
        <dsp:cNvPr id="0" name=""/>
        <dsp:cNvSpPr/>
      </dsp:nvSpPr>
      <dsp:spPr>
        <a:xfrm>
          <a:off x="0" y="1681513"/>
          <a:ext cx="10820400" cy="0"/>
        </a:xfrm>
        <a:prstGeom prst="line">
          <a:avLst/>
        </a:prstGeom>
        <a:gradFill rotWithShape="0">
          <a:gsLst>
            <a:gs pos="0">
              <a:schemeClr val="accent1">
                <a:hueOff val="0"/>
                <a:satOff val="0"/>
                <a:lumOff val="0"/>
                <a:alphaOff val="0"/>
                <a:tint val="96000"/>
                <a:satMod val="100000"/>
                <a:lumMod val="104000"/>
              </a:schemeClr>
            </a:gs>
            <a:gs pos="78000">
              <a:schemeClr val="accent1">
                <a:hueOff val="0"/>
                <a:satOff val="0"/>
                <a:lumOff val="0"/>
                <a:alphaOff val="0"/>
                <a:shade val="100000"/>
                <a:satMod val="110000"/>
                <a:lumMod val="100000"/>
              </a:schemeClr>
            </a:gs>
          </a:gsLst>
          <a:lin ang="5400000" scaled="0"/>
        </a:gradFill>
        <a:ln w="9525" cap="flat" cmpd="sng" algn="ctr">
          <a:solidFill>
            <a:schemeClr val="accent1">
              <a:hueOff val="0"/>
              <a:satOff val="0"/>
              <a:lumOff val="0"/>
              <a:alphaOff val="0"/>
            </a:schemeClr>
          </a:solidFill>
          <a:prstDash val="solid"/>
        </a:ln>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dsp:spPr>
      <dsp:style>
        <a:lnRef idx="1">
          <a:scrgbClr r="0" g="0" b="0"/>
        </a:lnRef>
        <a:fillRef idx="3">
          <a:scrgbClr r="0" g="0" b="0"/>
        </a:fillRef>
        <a:effectRef idx="3">
          <a:scrgbClr r="0" g="0" b="0"/>
        </a:effectRef>
        <a:fontRef idx="minor">
          <a:schemeClr val="lt1"/>
        </a:fontRef>
      </dsp:style>
    </dsp:sp>
    <dsp:sp modelId="{22BEE24B-0EC8-43B3-B569-DDEA197FA718}">
      <dsp:nvSpPr>
        <dsp:cNvPr id="0" name=""/>
        <dsp:cNvSpPr/>
      </dsp:nvSpPr>
      <dsp:spPr>
        <a:xfrm>
          <a:off x="0" y="1681513"/>
          <a:ext cx="10820400" cy="16790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rtl="0">
            <a:lnSpc>
              <a:spcPct val="90000"/>
            </a:lnSpc>
            <a:spcBef>
              <a:spcPct val="0"/>
            </a:spcBef>
            <a:spcAft>
              <a:spcPct val="35000"/>
            </a:spcAft>
          </a:pPr>
          <a:r>
            <a:rPr lang="es-MX" sz="2100" kern="1200" dirty="0" smtClean="0"/>
            <a:t>Reactivar la economía doméstica regional y de esta manera, elevar los ingresos por mayor actividad, generando empleos, mayor bienestar general de la población y por ende, mayor recaudación fiscal, además de atraer al turismo al ofrecer mayor diversidad de atractivos y mejores productos; </a:t>
          </a:r>
          <a:endParaRPr lang="es-MX" sz="2100" kern="1200" dirty="0"/>
        </a:p>
      </dsp:txBody>
      <dsp:txXfrm>
        <a:off x="0" y="1681513"/>
        <a:ext cx="10820400" cy="1679051"/>
      </dsp:txXfrm>
    </dsp:sp>
    <dsp:sp modelId="{3ABB8C18-EB76-4B20-9C75-6E9A4D07B2CB}">
      <dsp:nvSpPr>
        <dsp:cNvPr id="0" name=""/>
        <dsp:cNvSpPr/>
      </dsp:nvSpPr>
      <dsp:spPr>
        <a:xfrm>
          <a:off x="0" y="3360565"/>
          <a:ext cx="10820400" cy="0"/>
        </a:xfrm>
        <a:prstGeom prst="line">
          <a:avLst/>
        </a:prstGeom>
        <a:gradFill rotWithShape="0">
          <a:gsLst>
            <a:gs pos="0">
              <a:schemeClr val="accent1">
                <a:hueOff val="0"/>
                <a:satOff val="0"/>
                <a:lumOff val="0"/>
                <a:alphaOff val="0"/>
                <a:tint val="96000"/>
                <a:satMod val="100000"/>
                <a:lumMod val="104000"/>
              </a:schemeClr>
            </a:gs>
            <a:gs pos="78000">
              <a:schemeClr val="accent1">
                <a:hueOff val="0"/>
                <a:satOff val="0"/>
                <a:lumOff val="0"/>
                <a:alphaOff val="0"/>
                <a:shade val="100000"/>
                <a:satMod val="110000"/>
                <a:lumMod val="100000"/>
              </a:schemeClr>
            </a:gs>
          </a:gsLst>
          <a:lin ang="5400000" scaled="0"/>
        </a:gradFill>
        <a:ln w="9525" cap="flat" cmpd="sng" algn="ctr">
          <a:solidFill>
            <a:schemeClr val="accent1">
              <a:hueOff val="0"/>
              <a:satOff val="0"/>
              <a:lumOff val="0"/>
              <a:alphaOff val="0"/>
            </a:schemeClr>
          </a:solidFill>
          <a:prstDash val="solid"/>
        </a:ln>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dsp:spPr>
      <dsp:style>
        <a:lnRef idx="1">
          <a:scrgbClr r="0" g="0" b="0"/>
        </a:lnRef>
        <a:fillRef idx="3">
          <a:scrgbClr r="0" g="0" b="0"/>
        </a:fillRef>
        <a:effectRef idx="3">
          <a:scrgbClr r="0" g="0" b="0"/>
        </a:effectRef>
        <a:fontRef idx="minor">
          <a:schemeClr val="lt1"/>
        </a:fontRef>
      </dsp:style>
    </dsp:sp>
    <dsp:sp modelId="{3C6C2CE8-F8A1-4E1B-B55B-30AF6FAF9D95}">
      <dsp:nvSpPr>
        <dsp:cNvPr id="0" name=""/>
        <dsp:cNvSpPr/>
      </dsp:nvSpPr>
      <dsp:spPr>
        <a:xfrm>
          <a:off x="0" y="3360565"/>
          <a:ext cx="10820400" cy="16790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rtl="0">
            <a:lnSpc>
              <a:spcPct val="90000"/>
            </a:lnSpc>
            <a:spcBef>
              <a:spcPct val="0"/>
            </a:spcBef>
            <a:spcAft>
              <a:spcPct val="35000"/>
            </a:spcAft>
          </a:pPr>
          <a:r>
            <a:rPr lang="es-MX" sz="2100" kern="1200" dirty="0" smtClean="0"/>
            <a:t>Crear condiciones y medios efectivos para atraer la inversión y con ello generar riqueza y bienestar para la población; dar respuesta a la alta inmigración a la región fronteriza norte desarrollando una nueva política económica para la frontera y el resto del país, con visión de futuro basada en lograr una economía con fundamento en el conocimiento.</a:t>
          </a:r>
          <a:endParaRPr lang="es-MX" sz="2100" kern="1200" dirty="0"/>
        </a:p>
      </dsp:txBody>
      <dsp:txXfrm>
        <a:off x="0" y="3360565"/>
        <a:ext cx="10820400" cy="1679051"/>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605535-7B7B-42CA-B394-B2DECDF74CAD}">
      <dsp:nvSpPr>
        <dsp:cNvPr id="0" name=""/>
        <dsp:cNvSpPr/>
      </dsp:nvSpPr>
      <dsp:spPr>
        <a:xfrm>
          <a:off x="3096328" y="0"/>
          <a:ext cx="4024125" cy="4024125"/>
        </a:xfrm>
        <a:prstGeom prst="triangle">
          <a:avLst/>
        </a:prstGeom>
        <a:gradFill rotWithShape="0">
          <a:gsLst>
            <a:gs pos="0">
              <a:schemeClr val="accent1">
                <a:hueOff val="0"/>
                <a:satOff val="0"/>
                <a:lumOff val="0"/>
                <a:alphaOff val="0"/>
                <a:tint val="96000"/>
                <a:satMod val="100000"/>
                <a:lumMod val="104000"/>
              </a:schemeClr>
            </a:gs>
            <a:gs pos="78000">
              <a:schemeClr val="accent1">
                <a:hueOff val="0"/>
                <a:satOff val="0"/>
                <a:lumOff val="0"/>
                <a:alphaOff val="0"/>
                <a:shade val="100000"/>
                <a:satMod val="110000"/>
                <a:lumMod val="100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CA068AE0-9C8C-45CE-8CCF-77DB04CCC1EF}">
      <dsp:nvSpPr>
        <dsp:cNvPr id="0" name=""/>
        <dsp:cNvSpPr/>
      </dsp:nvSpPr>
      <dsp:spPr>
        <a:xfrm>
          <a:off x="5108390" y="402805"/>
          <a:ext cx="2615681" cy="2860901"/>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MX" sz="2400" kern="1200" smtClean="0"/>
            <a:t>Esta ley no cumple con el compromiso del presidente de bajar el precio de los combustibles.</a:t>
          </a:r>
          <a:endParaRPr lang="es-MX" sz="2400" kern="1200"/>
        </a:p>
      </dsp:txBody>
      <dsp:txXfrm>
        <a:off x="5236077" y="530492"/>
        <a:ext cx="2360307" cy="2605527"/>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6FC315-B172-40E5-B5F7-076CD833D2BC}">
      <dsp:nvSpPr>
        <dsp:cNvPr id="0" name=""/>
        <dsp:cNvSpPr/>
      </dsp:nvSpPr>
      <dsp:spPr>
        <a:xfrm>
          <a:off x="52" y="795868"/>
          <a:ext cx="5056212" cy="1729668"/>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rtl="0">
            <a:lnSpc>
              <a:spcPct val="90000"/>
            </a:lnSpc>
            <a:spcBef>
              <a:spcPct val="0"/>
            </a:spcBef>
            <a:spcAft>
              <a:spcPct val="35000"/>
            </a:spcAft>
          </a:pPr>
          <a:r>
            <a:rPr lang="es-MX" sz="1600" kern="1200" smtClean="0"/>
            <a:t>Se faculta al presidente para que en 2019 </a:t>
          </a:r>
          <a:r>
            <a:rPr lang="es-MX" sz="1600" u="sng" kern="1200" smtClean="0"/>
            <a:t>otorgue beneficios fiscales </a:t>
          </a:r>
          <a:r>
            <a:rPr lang="es-MX" sz="1600" kern="1200" smtClean="0"/>
            <a:t>que sean necesarios para dar debido cumplimiento a las resoluciones derivadas de la aplicación de mecanismos internacionales para la solución de controversias legales que determinen una violación a un tratado internacional.</a:t>
          </a:r>
          <a:endParaRPr lang="es-MX" sz="1600" kern="1200"/>
        </a:p>
      </dsp:txBody>
      <dsp:txXfrm>
        <a:off x="52" y="795868"/>
        <a:ext cx="5056212" cy="1729668"/>
      </dsp:txXfrm>
    </dsp:sp>
    <dsp:sp modelId="{73BC7C98-0ADD-432D-AF12-28447E5CC5A4}">
      <dsp:nvSpPr>
        <dsp:cNvPr id="0" name=""/>
        <dsp:cNvSpPr/>
      </dsp:nvSpPr>
      <dsp:spPr>
        <a:xfrm>
          <a:off x="52" y="2525536"/>
          <a:ext cx="5056212" cy="70272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EAAF8D9-6869-446D-ACA9-D3828EEF92F4}">
      <dsp:nvSpPr>
        <dsp:cNvPr id="0" name=""/>
        <dsp:cNvSpPr/>
      </dsp:nvSpPr>
      <dsp:spPr>
        <a:xfrm>
          <a:off x="5764134" y="795868"/>
          <a:ext cx="5056212" cy="1729668"/>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rtl="0">
            <a:lnSpc>
              <a:spcPct val="90000"/>
            </a:lnSpc>
            <a:spcBef>
              <a:spcPct val="0"/>
            </a:spcBef>
            <a:spcAft>
              <a:spcPct val="35000"/>
            </a:spcAft>
          </a:pPr>
          <a:r>
            <a:rPr lang="es-MX" sz="1600" kern="1200" smtClean="0"/>
            <a:t>Ejemplo: El término residencia</a:t>
          </a:r>
          <a:endParaRPr lang="es-MX" sz="1600" kern="1200"/>
        </a:p>
      </dsp:txBody>
      <dsp:txXfrm>
        <a:off x="5764134" y="795868"/>
        <a:ext cx="5056212" cy="1729668"/>
      </dsp:txXfrm>
    </dsp:sp>
    <dsp:sp modelId="{B1957D73-E0A0-4588-A02C-0CA5DE51D6EC}">
      <dsp:nvSpPr>
        <dsp:cNvPr id="0" name=""/>
        <dsp:cNvSpPr/>
      </dsp:nvSpPr>
      <dsp:spPr>
        <a:xfrm>
          <a:off x="5764134" y="2525536"/>
          <a:ext cx="5056212" cy="70272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0B3D53-7E25-48E6-90EA-C8B7ED9CA397}">
      <dsp:nvSpPr>
        <dsp:cNvPr id="0" name=""/>
        <dsp:cNvSpPr/>
      </dsp:nvSpPr>
      <dsp:spPr>
        <a:xfrm>
          <a:off x="0" y="0"/>
          <a:ext cx="108204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75DB4F0-9A34-4604-99C9-8889A608D486}">
      <dsp:nvSpPr>
        <dsp:cNvPr id="0" name=""/>
        <dsp:cNvSpPr/>
      </dsp:nvSpPr>
      <dsp:spPr>
        <a:xfrm>
          <a:off x="0" y="0"/>
          <a:ext cx="4367575" cy="44027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rtl="0">
            <a:lnSpc>
              <a:spcPct val="90000"/>
            </a:lnSpc>
            <a:spcBef>
              <a:spcPct val="0"/>
            </a:spcBef>
            <a:spcAft>
              <a:spcPct val="35000"/>
            </a:spcAft>
          </a:pPr>
          <a:r>
            <a:rPr lang="es-MX" sz="2300" kern="1200" dirty="0" smtClean="0"/>
            <a:t>Esto es, si la ley doméstica de un país ubica la residencia de una compañía en el lugar donde se constituyó la misma, y otro la ubica en donde se encuentra su sede de dirección efectiva, dicha compañía será tratada como residente de los dos Estados, y en principio sus ingresos mundiales estarían sujetos a imposición en ambas naciones. </a:t>
          </a:r>
          <a:endParaRPr lang="es-MX" sz="2300" kern="1200" dirty="0"/>
        </a:p>
      </dsp:txBody>
      <dsp:txXfrm>
        <a:off x="0" y="0"/>
        <a:ext cx="4367575" cy="4402764"/>
      </dsp:txXfrm>
    </dsp:sp>
    <dsp:sp modelId="{50EE826C-AA59-48E5-ABCD-B69AB6E4EE66}">
      <dsp:nvSpPr>
        <dsp:cNvPr id="0" name=""/>
        <dsp:cNvSpPr/>
      </dsp:nvSpPr>
      <dsp:spPr>
        <a:xfrm>
          <a:off x="6462574" y="234878"/>
          <a:ext cx="3520083" cy="39986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lvl="0" algn="l" defTabSz="1289050" rtl="0">
            <a:lnSpc>
              <a:spcPct val="90000"/>
            </a:lnSpc>
            <a:spcBef>
              <a:spcPct val="0"/>
            </a:spcBef>
            <a:spcAft>
              <a:spcPct val="35000"/>
            </a:spcAft>
          </a:pPr>
          <a:r>
            <a:rPr lang="es-MX" sz="2900" kern="1200" dirty="0" smtClean="0"/>
            <a:t>Por lo tanto, un común entendimiento internacional sobre la definición de las reglas de desempate es necesario</a:t>
          </a:r>
          <a:endParaRPr lang="es-MX" sz="2900" kern="1200" dirty="0"/>
        </a:p>
      </dsp:txBody>
      <dsp:txXfrm>
        <a:off x="6462574" y="234878"/>
        <a:ext cx="3520083" cy="3998604"/>
      </dsp:txXfrm>
    </dsp:sp>
    <dsp:sp modelId="{B507AB5C-EA99-4B80-AE88-4AA52DF0761C}">
      <dsp:nvSpPr>
        <dsp:cNvPr id="0" name=""/>
        <dsp:cNvSpPr/>
      </dsp:nvSpPr>
      <dsp:spPr>
        <a:xfrm>
          <a:off x="4367575" y="4198534"/>
          <a:ext cx="6441519"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38D1F7-4D41-42A0-BFAF-CFF9A49D4ADF}">
      <dsp:nvSpPr>
        <dsp:cNvPr id="0" name=""/>
        <dsp:cNvSpPr/>
      </dsp:nvSpPr>
      <dsp:spPr>
        <a:xfrm>
          <a:off x="5283" y="1169547"/>
          <a:ext cx="1801638" cy="9008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13970" rIns="20955" bIns="13970" numCol="1" spcCol="1270" anchor="ctr" anchorCtr="0">
          <a:noAutofit/>
        </a:bodyPr>
        <a:lstStyle/>
        <a:p>
          <a:pPr lvl="0" algn="ctr" defTabSz="488950" rtl="0">
            <a:lnSpc>
              <a:spcPct val="90000"/>
            </a:lnSpc>
            <a:spcBef>
              <a:spcPct val="0"/>
            </a:spcBef>
            <a:spcAft>
              <a:spcPct val="35000"/>
            </a:spcAft>
          </a:pPr>
          <a:r>
            <a:rPr lang="es-MX" sz="1100" kern="1200" smtClean="0"/>
            <a:t>LEY FEDERAL DEL IMPUESTO SOBRE AUTOMOVILES NUEVOS</a:t>
          </a:r>
          <a:endParaRPr lang="es-MX" sz="1100" kern="1200"/>
        </a:p>
      </dsp:txBody>
      <dsp:txXfrm>
        <a:off x="31667" y="1195931"/>
        <a:ext cx="1748870" cy="848051"/>
      </dsp:txXfrm>
    </dsp:sp>
    <dsp:sp modelId="{98BE16AB-13F8-4950-8AA4-7B9529478BE8}">
      <dsp:nvSpPr>
        <dsp:cNvPr id="0" name=""/>
        <dsp:cNvSpPr/>
      </dsp:nvSpPr>
      <dsp:spPr>
        <a:xfrm>
          <a:off x="2257331" y="1169547"/>
          <a:ext cx="1801638" cy="9008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13970" rIns="20955" bIns="13970" numCol="1" spcCol="1270" anchor="ctr" anchorCtr="0">
          <a:noAutofit/>
        </a:bodyPr>
        <a:lstStyle/>
        <a:p>
          <a:pPr lvl="0" algn="ctr" defTabSz="488950" rtl="0">
            <a:lnSpc>
              <a:spcPct val="90000"/>
            </a:lnSpc>
            <a:spcBef>
              <a:spcPct val="0"/>
            </a:spcBef>
            <a:spcAft>
              <a:spcPct val="35000"/>
            </a:spcAft>
          </a:pPr>
          <a:r>
            <a:rPr lang="es-MX" sz="1100" kern="1200" dirty="0" smtClean="0"/>
            <a:t>EL IMPUESTO ES INDIRECTO</a:t>
          </a:r>
        </a:p>
        <a:p>
          <a:pPr lvl="0" algn="ctr" defTabSz="488950" rtl="0">
            <a:lnSpc>
              <a:spcPct val="90000"/>
            </a:lnSpc>
            <a:spcBef>
              <a:spcPct val="0"/>
            </a:spcBef>
            <a:spcAft>
              <a:spcPct val="35000"/>
            </a:spcAft>
          </a:pPr>
          <a:r>
            <a:rPr lang="es-MX" sz="1100" kern="1200" dirty="0" smtClean="0"/>
            <a:t>EL VENDEDOR SOLO TRASLADA EL IMPUESTO</a:t>
          </a:r>
          <a:endParaRPr lang="es-MX" sz="1100" kern="1200" dirty="0"/>
        </a:p>
      </dsp:txBody>
      <dsp:txXfrm>
        <a:off x="2283715" y="1195931"/>
        <a:ext cx="1748870" cy="848051"/>
      </dsp:txXfrm>
    </dsp:sp>
    <dsp:sp modelId="{0292EF84-951F-495F-BA27-2A8361EEABB4}">
      <dsp:nvSpPr>
        <dsp:cNvPr id="0" name=""/>
        <dsp:cNvSpPr/>
      </dsp:nvSpPr>
      <dsp:spPr>
        <a:xfrm>
          <a:off x="4509380" y="1169547"/>
          <a:ext cx="1801638" cy="9008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13970" rIns="20955" bIns="13970" numCol="1" spcCol="1270" anchor="ctr" anchorCtr="0">
          <a:noAutofit/>
        </a:bodyPr>
        <a:lstStyle/>
        <a:p>
          <a:pPr lvl="0" algn="ctr" defTabSz="488950" rtl="0">
            <a:lnSpc>
              <a:spcPct val="90000"/>
            </a:lnSpc>
            <a:spcBef>
              <a:spcPct val="0"/>
            </a:spcBef>
            <a:spcAft>
              <a:spcPct val="35000"/>
            </a:spcAft>
          </a:pPr>
          <a:r>
            <a:rPr lang="es-MX" sz="1100" kern="1200" smtClean="0"/>
            <a:t>LO PAGA EL CONSUMIDOR FINAL JUNTO CON LOS PAGOS DE IMPORTACIÓN</a:t>
          </a:r>
          <a:endParaRPr lang="es-MX" sz="1100" kern="1200"/>
        </a:p>
      </dsp:txBody>
      <dsp:txXfrm>
        <a:off x="4535764" y="1195931"/>
        <a:ext cx="1748870" cy="848051"/>
      </dsp:txXfrm>
    </dsp:sp>
    <dsp:sp modelId="{9B5E594B-1C12-4934-BB0B-59D16BD021C7}">
      <dsp:nvSpPr>
        <dsp:cNvPr id="0" name=""/>
        <dsp:cNvSpPr/>
      </dsp:nvSpPr>
      <dsp:spPr>
        <a:xfrm>
          <a:off x="6761429" y="1169547"/>
          <a:ext cx="1801638" cy="9008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13970" rIns="20955" bIns="13970" numCol="1" spcCol="1270" anchor="ctr" anchorCtr="0">
          <a:noAutofit/>
        </a:bodyPr>
        <a:lstStyle/>
        <a:p>
          <a:pPr lvl="0" algn="ctr" defTabSz="488950" rtl="0">
            <a:lnSpc>
              <a:spcPct val="90000"/>
            </a:lnSpc>
            <a:spcBef>
              <a:spcPct val="0"/>
            </a:spcBef>
            <a:spcAft>
              <a:spcPct val="35000"/>
            </a:spcAft>
          </a:pPr>
          <a:r>
            <a:rPr lang="es-MX" sz="1100" kern="1200" smtClean="0"/>
            <a:t>EL PAGO SE HACE CONFORME A LA TARIFA DEL ART 3º. LFISAN</a:t>
          </a:r>
          <a:endParaRPr lang="es-MX" sz="1100" kern="1200"/>
        </a:p>
      </dsp:txBody>
      <dsp:txXfrm>
        <a:off x="6787813" y="1195931"/>
        <a:ext cx="1748870" cy="848051"/>
      </dsp:txXfrm>
    </dsp:sp>
    <dsp:sp modelId="{0708CE84-E90E-4A53-90ED-CBAEE903E2D6}">
      <dsp:nvSpPr>
        <dsp:cNvPr id="0" name=""/>
        <dsp:cNvSpPr/>
      </dsp:nvSpPr>
      <dsp:spPr>
        <a:xfrm>
          <a:off x="9013477" y="1169547"/>
          <a:ext cx="1801638" cy="9008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13970" rIns="20955" bIns="13970" numCol="1" spcCol="1270" anchor="ctr" anchorCtr="0">
          <a:noAutofit/>
        </a:bodyPr>
        <a:lstStyle/>
        <a:p>
          <a:pPr lvl="0" algn="ctr" defTabSz="488950" rtl="0">
            <a:lnSpc>
              <a:spcPct val="90000"/>
            </a:lnSpc>
            <a:spcBef>
              <a:spcPct val="0"/>
            </a:spcBef>
            <a:spcAft>
              <a:spcPct val="35000"/>
            </a:spcAft>
          </a:pPr>
          <a:r>
            <a:rPr lang="es-MX" sz="1100" kern="1200" smtClean="0"/>
            <a:t>EJEMPLO:</a:t>
          </a:r>
          <a:endParaRPr lang="es-MX" sz="1100" kern="1200"/>
        </a:p>
      </dsp:txBody>
      <dsp:txXfrm>
        <a:off x="9039861" y="1195931"/>
        <a:ext cx="1748870" cy="848051"/>
      </dsp:txXfrm>
    </dsp:sp>
    <dsp:sp modelId="{F98EFD2A-7E37-4D7B-8C9A-2EE99598EF0D}">
      <dsp:nvSpPr>
        <dsp:cNvPr id="0" name=""/>
        <dsp:cNvSpPr/>
      </dsp:nvSpPr>
      <dsp:spPr>
        <a:xfrm>
          <a:off x="9193641" y="2070366"/>
          <a:ext cx="180163" cy="675614"/>
        </a:xfrm>
        <a:custGeom>
          <a:avLst/>
          <a:gdLst/>
          <a:ahLst/>
          <a:cxnLst/>
          <a:rect l="0" t="0" r="0" b="0"/>
          <a:pathLst>
            <a:path>
              <a:moveTo>
                <a:pt x="0" y="0"/>
              </a:moveTo>
              <a:lnTo>
                <a:pt x="0" y="675614"/>
              </a:lnTo>
              <a:lnTo>
                <a:pt x="180163" y="675614"/>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71695BB-887A-4B71-A001-33B5B7D17452}">
      <dsp:nvSpPr>
        <dsp:cNvPr id="0" name=""/>
        <dsp:cNvSpPr/>
      </dsp:nvSpPr>
      <dsp:spPr>
        <a:xfrm>
          <a:off x="9373805" y="2295571"/>
          <a:ext cx="1441311" cy="900819"/>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rtl="0">
            <a:lnSpc>
              <a:spcPct val="90000"/>
            </a:lnSpc>
            <a:spcBef>
              <a:spcPct val="0"/>
            </a:spcBef>
            <a:spcAft>
              <a:spcPct val="35000"/>
            </a:spcAft>
          </a:pPr>
          <a:r>
            <a:rPr lang="es-MX" sz="1100" kern="1200" smtClean="0"/>
            <a:t>VALOR DEL AUTO $315,000, EL IMPUESTO SERÍA DE  $7,500.96 PESOS</a:t>
          </a:r>
          <a:endParaRPr lang="es-MX" sz="1100" kern="1200"/>
        </a:p>
      </dsp:txBody>
      <dsp:txXfrm>
        <a:off x="9400189" y="2321955"/>
        <a:ext cx="1388543" cy="848051"/>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5CC2DD-13C8-44D9-B029-E5DC1760F30C}">
      <dsp:nvSpPr>
        <dsp:cNvPr id="0" name=""/>
        <dsp:cNvSpPr/>
      </dsp:nvSpPr>
      <dsp:spPr>
        <a:xfrm>
          <a:off x="811529" y="0"/>
          <a:ext cx="9197340" cy="4024125"/>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ED0AC5B-9346-40A5-91A5-EA6A67315378}">
      <dsp:nvSpPr>
        <dsp:cNvPr id="0" name=""/>
        <dsp:cNvSpPr/>
      </dsp:nvSpPr>
      <dsp:spPr>
        <a:xfrm>
          <a:off x="366667" y="1207237"/>
          <a:ext cx="3246120" cy="160965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smtClean="0"/>
            <a:t>Impide la compensación universal.</a:t>
          </a:r>
          <a:endParaRPr lang="es-MX" sz="1800" kern="1200"/>
        </a:p>
      </dsp:txBody>
      <dsp:txXfrm>
        <a:off x="445244" y="1285814"/>
        <a:ext cx="3088966" cy="1452496"/>
      </dsp:txXfrm>
    </dsp:sp>
    <dsp:sp modelId="{849CCF3D-1E46-45CC-87F4-F4F329317AA7}">
      <dsp:nvSpPr>
        <dsp:cNvPr id="0" name=""/>
        <dsp:cNvSpPr/>
      </dsp:nvSpPr>
      <dsp:spPr>
        <a:xfrm>
          <a:off x="3787140" y="1207237"/>
          <a:ext cx="3246120" cy="160965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smtClean="0"/>
            <a:t>Esta decisión traerá altos costos financieros para las empresas, afectando particularmente a las pequeñas y medianas.</a:t>
          </a:r>
          <a:endParaRPr lang="es-MX" sz="1800" kern="1200"/>
        </a:p>
      </dsp:txBody>
      <dsp:txXfrm>
        <a:off x="3865717" y="1285814"/>
        <a:ext cx="3088966" cy="1452496"/>
      </dsp:txXfrm>
    </dsp:sp>
    <dsp:sp modelId="{72AA7F56-2CE7-414A-A3A8-32B9D00320F1}">
      <dsp:nvSpPr>
        <dsp:cNvPr id="0" name=""/>
        <dsp:cNvSpPr/>
      </dsp:nvSpPr>
      <dsp:spPr>
        <a:xfrm>
          <a:off x="7207612" y="1207237"/>
          <a:ext cx="3246120" cy="160965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smtClean="0"/>
            <a:t>(no aplica si se trata de impuestos que se causen con motivo de la importación)</a:t>
          </a:r>
          <a:endParaRPr lang="es-MX" sz="1800" kern="1200"/>
        </a:p>
      </dsp:txBody>
      <dsp:txXfrm>
        <a:off x="7286189" y="1285814"/>
        <a:ext cx="3088966" cy="14524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98832E-50FD-49A9-A0A6-104A9B01F660}">
      <dsp:nvSpPr>
        <dsp:cNvPr id="0" name=""/>
        <dsp:cNvSpPr/>
      </dsp:nvSpPr>
      <dsp:spPr>
        <a:xfrm>
          <a:off x="0" y="84446"/>
          <a:ext cx="9091353" cy="3570074"/>
        </a:xfrm>
        <a:prstGeom prst="rightArrow">
          <a:avLst/>
        </a:prstGeom>
        <a:gradFill rotWithShape="0">
          <a:gsLst>
            <a:gs pos="0">
              <a:schemeClr val="lt1">
                <a:hueOff val="0"/>
                <a:satOff val="0"/>
                <a:lumOff val="0"/>
                <a:alphaOff val="0"/>
                <a:tint val="96000"/>
                <a:satMod val="100000"/>
                <a:lumMod val="104000"/>
              </a:schemeClr>
            </a:gs>
            <a:gs pos="78000">
              <a:schemeClr val="lt1">
                <a:hueOff val="0"/>
                <a:satOff val="0"/>
                <a:lumOff val="0"/>
                <a:alphaOff val="0"/>
                <a:shade val="100000"/>
                <a:satMod val="110000"/>
                <a:lumMod val="100000"/>
              </a:schemeClr>
            </a:gs>
          </a:gsLst>
          <a:lin ang="5400000" scaled="0"/>
        </a:gradFill>
        <a:ln>
          <a:noFill/>
        </a:ln>
        <a:effectLst/>
        <a:scene3d>
          <a:camera prst="orthographicFront">
            <a:rot lat="0" lon="0" rev="0"/>
          </a:camera>
          <a:lightRig rig="threePt" dir="t"/>
        </a:scene3d>
        <a:sp3d>
          <a:bevelT w="25400" h="12700"/>
        </a:sp3d>
      </dsp:spPr>
      <dsp:style>
        <a:lnRef idx="0">
          <a:scrgbClr r="0" g="0" b="0"/>
        </a:lnRef>
        <a:fillRef idx="3">
          <a:scrgbClr r="0" g="0" b="0"/>
        </a:fillRef>
        <a:effectRef idx="2">
          <a:scrgbClr r="0" g="0" b="0"/>
        </a:effectRef>
        <a:fontRef idx="minor">
          <a:schemeClr val="lt1"/>
        </a:fontRef>
      </dsp:style>
    </dsp:sp>
    <dsp:sp modelId="{B2E10107-C262-482C-BA3A-93E735F8D6EA}">
      <dsp:nvSpPr>
        <dsp:cNvPr id="0" name=""/>
        <dsp:cNvSpPr/>
      </dsp:nvSpPr>
      <dsp:spPr>
        <a:xfrm>
          <a:off x="747423" y="1192337"/>
          <a:ext cx="7448872" cy="16074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23520" rIns="0" bIns="223520" numCol="1" spcCol="1270" anchor="ctr" anchorCtr="0">
          <a:noAutofit/>
        </a:bodyPr>
        <a:lstStyle/>
        <a:p>
          <a:pPr lvl="0" algn="ctr" defTabSz="977900" rtl="0">
            <a:lnSpc>
              <a:spcPct val="90000"/>
            </a:lnSpc>
            <a:spcBef>
              <a:spcPct val="0"/>
            </a:spcBef>
            <a:spcAft>
              <a:spcPct val="35000"/>
            </a:spcAft>
          </a:pPr>
          <a:r>
            <a:rPr lang="es-ES" sz="2200" kern="1200" dirty="0" smtClean="0">
              <a:solidFill>
                <a:schemeClr val="bg1"/>
              </a:solidFill>
            </a:rPr>
            <a:t>1) Analizar </a:t>
          </a:r>
          <a:r>
            <a:rPr lang="es-ES" sz="2200" kern="1200" dirty="0" smtClean="0">
              <a:solidFill>
                <a:schemeClr val="bg1"/>
              </a:solidFill>
            </a:rPr>
            <a:t>la generación, distribución y aplicación de los ingresos públicos federales mediante el análisis de la LIF, y leyes que se correlacionan.</a:t>
          </a:r>
          <a:endParaRPr lang="es-MX" sz="2200" kern="1200" dirty="0">
            <a:solidFill>
              <a:schemeClr val="bg1"/>
            </a:solidFill>
          </a:endParaRPr>
        </a:p>
      </dsp:txBody>
      <dsp:txXfrm>
        <a:off x="747423" y="1192337"/>
        <a:ext cx="7448872" cy="1607430"/>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A2E79C-9BD2-4133-8CEE-D90F8EA69432}">
      <dsp:nvSpPr>
        <dsp:cNvPr id="0" name=""/>
        <dsp:cNvSpPr/>
      </dsp:nvSpPr>
      <dsp:spPr>
        <a:xfrm>
          <a:off x="0" y="0"/>
          <a:ext cx="108204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9706698-D954-4579-B13D-28AA6076FC9B}">
      <dsp:nvSpPr>
        <dsp:cNvPr id="0" name=""/>
        <dsp:cNvSpPr/>
      </dsp:nvSpPr>
      <dsp:spPr>
        <a:xfrm>
          <a:off x="0" y="0"/>
          <a:ext cx="10820400" cy="4024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lvl="0" algn="l" defTabSz="1200150" rtl="0">
            <a:lnSpc>
              <a:spcPct val="90000"/>
            </a:lnSpc>
            <a:spcBef>
              <a:spcPct val="0"/>
            </a:spcBef>
            <a:spcAft>
              <a:spcPct val="35000"/>
            </a:spcAft>
          </a:pPr>
          <a:r>
            <a:rPr lang="es-MX" sz="2700" kern="1200" smtClean="0"/>
            <a:t>Las Finanzas Públicas son el campo de estudio obligado del Licenciado en Ciencia Política y Administración Pública, ello porque no debe perderse de vista que el tesoro de la federación debe ser bien administrado, y para lograr una administración de calidad, se debe atender el origen y las cantidades de los ingresos federales; es un hecho que en el sector público se atiende primero el cubrir las necesidades de la población, pero los ingresos resultan trascendentales para cubrir los objetivos de las necesidades de la ciudadanía.</a:t>
          </a:r>
          <a:endParaRPr lang="es-MX" sz="2700" kern="1200"/>
        </a:p>
      </dsp:txBody>
      <dsp:txXfrm>
        <a:off x="0" y="0"/>
        <a:ext cx="10820400" cy="402412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543CF5-21B8-4BAA-A44B-6F01CBA19E8F}">
      <dsp:nvSpPr>
        <dsp:cNvPr id="0" name=""/>
        <dsp:cNvSpPr/>
      </dsp:nvSpPr>
      <dsp:spPr>
        <a:xfrm>
          <a:off x="0" y="0"/>
          <a:ext cx="11029615" cy="1751145"/>
        </a:xfrm>
        <a:prstGeom prst="roundRect">
          <a:avLst>
            <a:gd name="adj" fmla="val 10000"/>
          </a:avLst>
        </a:prstGeom>
        <a:gradFill rotWithShape="0">
          <a:gsLst>
            <a:gs pos="0">
              <a:schemeClr val="accent1">
                <a:hueOff val="0"/>
                <a:satOff val="0"/>
                <a:lumOff val="0"/>
                <a:alphaOff val="0"/>
                <a:tint val="96000"/>
                <a:satMod val="100000"/>
                <a:lumMod val="104000"/>
              </a:schemeClr>
            </a:gs>
            <a:gs pos="78000">
              <a:schemeClr val="accent1">
                <a:hueOff val="0"/>
                <a:satOff val="0"/>
                <a:lumOff val="0"/>
                <a:alphaOff val="0"/>
                <a:shade val="100000"/>
                <a:satMod val="110000"/>
                <a:lumMod val="100000"/>
              </a:schemeClr>
            </a:gs>
          </a:gsLst>
          <a:lin ang="5400000" scaled="0"/>
        </a:gradFill>
        <a:ln>
          <a:noFill/>
        </a:ln>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dsp:spPr>
      <dsp:style>
        <a:lnRef idx="0">
          <a:scrgbClr r="0" g="0" b="0"/>
        </a:lnRef>
        <a:fillRef idx="3">
          <a:scrgbClr r="0" g="0" b="0"/>
        </a:fillRef>
        <a:effectRef idx="3">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s-MX" sz="2200" kern="1200" dirty="0" smtClean="0">
              <a:effectLst>
                <a:outerShdw blurRad="38100" dist="38100" dir="2700000" algn="tl">
                  <a:srgbClr val="000000">
                    <a:alpha val="43137"/>
                  </a:srgbClr>
                </a:outerShdw>
              </a:effectLst>
            </a:rPr>
            <a:t>La definición abarca, tanto la percepción, recepción u obtención del dinero o recursos financieros (ingresos), como la aplicación, pago o inversión, de esos fondos (gastos), por parte de los órganos de poder publico (</a:t>
          </a:r>
          <a:r>
            <a:rPr lang="es-MX" sz="2200" kern="1200" dirty="0" err="1" smtClean="0">
              <a:effectLst>
                <a:outerShdw blurRad="38100" dist="38100" dir="2700000" algn="tl">
                  <a:srgbClr val="000000">
                    <a:alpha val="43137"/>
                  </a:srgbClr>
                </a:outerShdw>
              </a:effectLst>
            </a:rPr>
            <a:t>Gaytan</a:t>
          </a:r>
          <a:r>
            <a:rPr lang="es-MX" sz="2200" kern="1200" dirty="0" smtClean="0">
              <a:effectLst>
                <a:outerShdw blurRad="38100" dist="38100" dir="2700000" algn="tl">
                  <a:srgbClr val="000000">
                    <a:alpha val="43137"/>
                  </a:srgbClr>
                </a:outerShdw>
              </a:effectLst>
            </a:rPr>
            <a:t> y Trejo, 2014)</a:t>
          </a:r>
          <a:endParaRPr lang="es-MX" sz="2200" kern="1200" dirty="0">
            <a:effectLst>
              <a:outerShdw blurRad="38100" dist="38100" dir="2700000" algn="tl">
                <a:srgbClr val="000000">
                  <a:alpha val="43137"/>
                </a:srgbClr>
              </a:outerShdw>
            </a:effectLst>
          </a:endParaRPr>
        </a:p>
      </dsp:txBody>
      <dsp:txXfrm>
        <a:off x="2381037" y="0"/>
        <a:ext cx="8648577" cy="1751145"/>
      </dsp:txXfrm>
    </dsp:sp>
    <dsp:sp modelId="{CB678A4A-88E9-47C7-953D-6326C220ACBE}">
      <dsp:nvSpPr>
        <dsp:cNvPr id="0" name=""/>
        <dsp:cNvSpPr/>
      </dsp:nvSpPr>
      <dsp:spPr>
        <a:xfrm>
          <a:off x="175114" y="175114"/>
          <a:ext cx="2205923" cy="1400916"/>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8000" b="-8000"/>
          </a:stretch>
        </a:blipFill>
        <a:ln>
          <a:noFill/>
        </a:ln>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dsp:spPr>
      <dsp:style>
        <a:lnRef idx="0">
          <a:scrgbClr r="0" g="0" b="0"/>
        </a:lnRef>
        <a:fillRef idx="1">
          <a:scrgbClr r="0" g="0" b="0"/>
        </a:fillRef>
        <a:effectRef idx="3">
          <a:scrgbClr r="0" g="0" b="0"/>
        </a:effectRef>
        <a:fontRef idx="minor"/>
      </dsp:style>
    </dsp:sp>
    <dsp:sp modelId="{D3DDB769-4408-4364-B226-535517FF60AF}">
      <dsp:nvSpPr>
        <dsp:cNvPr id="0" name=""/>
        <dsp:cNvSpPr/>
      </dsp:nvSpPr>
      <dsp:spPr>
        <a:xfrm>
          <a:off x="0" y="1926259"/>
          <a:ext cx="11029615" cy="1751145"/>
        </a:xfrm>
        <a:prstGeom prst="roundRect">
          <a:avLst>
            <a:gd name="adj" fmla="val 10000"/>
          </a:avLst>
        </a:prstGeom>
        <a:gradFill rotWithShape="0">
          <a:gsLst>
            <a:gs pos="0">
              <a:schemeClr val="accent1">
                <a:hueOff val="0"/>
                <a:satOff val="0"/>
                <a:lumOff val="0"/>
                <a:alphaOff val="0"/>
                <a:tint val="96000"/>
                <a:satMod val="100000"/>
                <a:lumMod val="104000"/>
              </a:schemeClr>
            </a:gs>
            <a:gs pos="78000">
              <a:schemeClr val="accent1">
                <a:hueOff val="0"/>
                <a:satOff val="0"/>
                <a:lumOff val="0"/>
                <a:alphaOff val="0"/>
                <a:shade val="100000"/>
                <a:satMod val="110000"/>
                <a:lumMod val="100000"/>
              </a:schemeClr>
            </a:gs>
          </a:gsLst>
          <a:lin ang="5400000" scaled="0"/>
        </a:gradFill>
        <a:ln>
          <a:noFill/>
        </a:ln>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dsp:spPr>
      <dsp:style>
        <a:lnRef idx="0">
          <a:scrgbClr r="0" g="0" b="0"/>
        </a:lnRef>
        <a:fillRef idx="3">
          <a:scrgbClr r="0" g="0" b="0"/>
        </a:fillRef>
        <a:effectRef idx="3">
          <a:scrgbClr r="0" g="0" b="0"/>
        </a:effectRef>
        <a:fontRef idx="minor">
          <a:schemeClr val="lt1"/>
        </a:fontRef>
      </dsp:style>
      <dsp:txBody>
        <a:bodyPr spcFirstLastPara="0" vert="horz" wrap="square" lIns="83820" tIns="83820" rIns="83820" bIns="83820" numCol="1" spcCol="1270" anchor="t" anchorCtr="0">
          <a:noAutofit/>
        </a:bodyPr>
        <a:lstStyle/>
        <a:p>
          <a:pPr lvl="0" algn="l" defTabSz="977900" rtl="0">
            <a:lnSpc>
              <a:spcPct val="90000"/>
            </a:lnSpc>
            <a:spcBef>
              <a:spcPct val="0"/>
            </a:spcBef>
            <a:spcAft>
              <a:spcPct val="35000"/>
            </a:spcAft>
          </a:pPr>
          <a:r>
            <a:rPr lang="es-MX" sz="2200" kern="1200" smtClean="0">
              <a:effectLst>
                <a:outerShdw blurRad="38100" dist="38100" dir="2700000" algn="tl">
                  <a:srgbClr val="000000">
                    <a:alpha val="43137"/>
                  </a:srgbClr>
                </a:outerShdw>
              </a:effectLst>
            </a:rPr>
            <a:t>Actividad del Estado en el terreno del dinero, que abarca:</a:t>
          </a:r>
          <a:endParaRPr lang="es-MX" sz="2200" kern="1200">
            <a:effectLst>
              <a:outerShdw blurRad="38100" dist="38100" dir="2700000" algn="tl">
                <a:srgbClr val="000000">
                  <a:alpha val="43137"/>
                </a:srgbClr>
              </a:outerShdw>
            </a:effectLst>
          </a:endParaRPr>
        </a:p>
        <a:p>
          <a:pPr marL="171450" lvl="1" indent="-171450" algn="l" defTabSz="755650" rtl="0">
            <a:lnSpc>
              <a:spcPct val="90000"/>
            </a:lnSpc>
            <a:spcBef>
              <a:spcPct val="0"/>
            </a:spcBef>
            <a:spcAft>
              <a:spcPct val="15000"/>
            </a:spcAft>
            <a:buChar char="••"/>
          </a:pPr>
          <a:r>
            <a:rPr lang="es-MX" sz="1700" kern="1200" smtClean="0">
              <a:effectLst>
                <a:outerShdw blurRad="38100" dist="38100" dir="2700000" algn="tl">
                  <a:srgbClr val="000000">
                    <a:alpha val="43137"/>
                  </a:srgbClr>
                </a:outerShdw>
              </a:effectLst>
            </a:rPr>
            <a:t>Los ingresos y los gastos públicos.</a:t>
          </a:r>
          <a:endParaRPr lang="es-MX" sz="1700" kern="1200">
            <a:effectLst>
              <a:outerShdw blurRad="38100" dist="38100" dir="2700000" algn="tl">
                <a:srgbClr val="000000">
                  <a:alpha val="43137"/>
                </a:srgbClr>
              </a:outerShdw>
            </a:effectLst>
          </a:endParaRPr>
        </a:p>
      </dsp:txBody>
      <dsp:txXfrm>
        <a:off x="2381037" y="1926259"/>
        <a:ext cx="8648577" cy="1751145"/>
      </dsp:txXfrm>
    </dsp:sp>
    <dsp:sp modelId="{EFA3E548-494F-4C1E-9B4C-7A6DAB2C4D12}">
      <dsp:nvSpPr>
        <dsp:cNvPr id="0" name=""/>
        <dsp:cNvSpPr/>
      </dsp:nvSpPr>
      <dsp:spPr>
        <a:xfrm>
          <a:off x="175114" y="2101374"/>
          <a:ext cx="2205923" cy="1400916"/>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1000" r="-11000"/>
          </a:stretch>
        </a:blipFill>
        <a:ln>
          <a:noFill/>
        </a:ln>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dsp:spPr>
      <dsp:style>
        <a:lnRef idx="0">
          <a:scrgbClr r="0" g="0" b="0"/>
        </a:lnRef>
        <a:fillRef idx="1">
          <a:scrgbClr r="0" g="0" b="0"/>
        </a:fillRef>
        <a:effectRef idx="3">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290B4F-362E-4E23-9F4C-D35B473502D7}">
      <dsp:nvSpPr>
        <dsp:cNvPr id="0" name=""/>
        <dsp:cNvSpPr/>
      </dsp:nvSpPr>
      <dsp:spPr>
        <a:xfrm>
          <a:off x="0" y="1796"/>
          <a:ext cx="11029615"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5CFEBF-BB73-414A-9D8F-576C7075ED01}">
      <dsp:nvSpPr>
        <dsp:cNvPr id="0" name=""/>
        <dsp:cNvSpPr/>
      </dsp:nvSpPr>
      <dsp:spPr>
        <a:xfrm>
          <a:off x="0" y="1796"/>
          <a:ext cx="2205923" cy="12249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s-MX" sz="1600" kern="1200" smtClean="0"/>
            <a:t>Son los aspectos básicos de la actividad financiera publica.</a:t>
          </a:r>
          <a:endParaRPr lang="es-MX" sz="1600" kern="1200"/>
        </a:p>
      </dsp:txBody>
      <dsp:txXfrm>
        <a:off x="0" y="1796"/>
        <a:ext cx="2205923" cy="1224903"/>
      </dsp:txXfrm>
    </dsp:sp>
    <dsp:sp modelId="{BFDA8B32-3224-4C57-A005-7B0E717795DB}">
      <dsp:nvSpPr>
        <dsp:cNvPr id="0" name=""/>
        <dsp:cNvSpPr/>
      </dsp:nvSpPr>
      <dsp:spPr>
        <a:xfrm>
          <a:off x="0" y="1226699"/>
          <a:ext cx="11029615"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90E6F3B-6634-4A6C-A14F-DEFCB4D0BF11}">
      <dsp:nvSpPr>
        <dsp:cNvPr id="0" name=""/>
        <dsp:cNvSpPr/>
      </dsp:nvSpPr>
      <dsp:spPr>
        <a:xfrm>
          <a:off x="0" y="1226699"/>
          <a:ext cx="2205923" cy="12249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s-MX" sz="1600" kern="1200" smtClean="0"/>
            <a:t>También son:</a:t>
          </a:r>
          <a:endParaRPr lang="es-MX" sz="1600" kern="1200"/>
        </a:p>
      </dsp:txBody>
      <dsp:txXfrm>
        <a:off x="0" y="1226699"/>
        <a:ext cx="2205923" cy="1224903"/>
      </dsp:txXfrm>
    </dsp:sp>
    <dsp:sp modelId="{36C30E88-EF00-4BBE-B994-459A311E571D}">
      <dsp:nvSpPr>
        <dsp:cNvPr id="0" name=""/>
        <dsp:cNvSpPr/>
      </dsp:nvSpPr>
      <dsp:spPr>
        <a:xfrm>
          <a:off x="2371367" y="1282322"/>
          <a:ext cx="8658247" cy="11124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lvl="0" algn="l" defTabSz="1377950" rtl="0">
            <a:lnSpc>
              <a:spcPct val="90000"/>
            </a:lnSpc>
            <a:spcBef>
              <a:spcPct val="0"/>
            </a:spcBef>
            <a:spcAft>
              <a:spcPct val="35000"/>
            </a:spcAft>
          </a:pPr>
          <a:r>
            <a:rPr lang="es-MX" sz="3100" kern="1200" dirty="0" smtClean="0"/>
            <a:t>El objeto de la disciplina de finanzas publicas (hacienda </a:t>
          </a:r>
          <a:r>
            <a:rPr lang="es-MX" sz="3100" kern="1200" dirty="0" smtClean="0"/>
            <a:t>pública</a:t>
          </a:r>
          <a:r>
            <a:rPr lang="es-MX" sz="3100" kern="1200" dirty="0" smtClean="0"/>
            <a:t>) </a:t>
          </a:r>
          <a:endParaRPr lang="es-MX" sz="3100" kern="1200" dirty="0"/>
        </a:p>
      </dsp:txBody>
      <dsp:txXfrm>
        <a:off x="2371367" y="1282322"/>
        <a:ext cx="8658247" cy="1112461"/>
      </dsp:txXfrm>
    </dsp:sp>
    <dsp:sp modelId="{E2CB995D-43CA-403E-8D25-B9B12134BE3E}">
      <dsp:nvSpPr>
        <dsp:cNvPr id="0" name=""/>
        <dsp:cNvSpPr/>
      </dsp:nvSpPr>
      <dsp:spPr>
        <a:xfrm>
          <a:off x="2205922" y="2394784"/>
          <a:ext cx="8823692"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A6DB2C9-DB9E-44EB-8DBC-E363C7596484}">
      <dsp:nvSpPr>
        <dsp:cNvPr id="0" name=""/>
        <dsp:cNvSpPr/>
      </dsp:nvSpPr>
      <dsp:spPr>
        <a:xfrm>
          <a:off x="0" y="2451603"/>
          <a:ext cx="11029615"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A7C35F7-CD1C-44DF-A62D-790AA6ECAD34}">
      <dsp:nvSpPr>
        <dsp:cNvPr id="0" name=""/>
        <dsp:cNvSpPr/>
      </dsp:nvSpPr>
      <dsp:spPr>
        <a:xfrm>
          <a:off x="0" y="2451603"/>
          <a:ext cx="9304517" cy="12249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s-MX" sz="1600" kern="1200" dirty="0" smtClean="0"/>
            <a:t>Fisco= Hacienda </a:t>
          </a:r>
          <a:r>
            <a:rPr lang="es-MX" sz="1600" kern="1200" dirty="0" smtClean="0"/>
            <a:t>Pública=Erario(Tesoro Público</a:t>
          </a:r>
          <a:r>
            <a:rPr lang="es-MX" sz="1600" kern="1200" dirty="0" smtClean="0"/>
            <a:t>)</a:t>
          </a:r>
          <a:endParaRPr lang="es-MX" sz="1600" kern="1200" dirty="0"/>
        </a:p>
      </dsp:txBody>
      <dsp:txXfrm>
        <a:off x="0" y="2451603"/>
        <a:ext cx="9304517" cy="122490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9703F2-4EFA-4B80-8BE7-F914B98AE461}">
      <dsp:nvSpPr>
        <dsp:cNvPr id="0" name=""/>
        <dsp:cNvSpPr/>
      </dsp:nvSpPr>
      <dsp:spPr>
        <a:xfrm>
          <a:off x="3124345" y="1809180"/>
          <a:ext cx="2173131" cy="59941"/>
        </a:xfrm>
        <a:custGeom>
          <a:avLst/>
          <a:gdLst/>
          <a:ahLst/>
          <a:cxnLst/>
          <a:rect l="0" t="0" r="0" b="0"/>
          <a:pathLst>
            <a:path>
              <a:moveTo>
                <a:pt x="0" y="29970"/>
              </a:moveTo>
              <a:lnTo>
                <a:pt x="2173131" y="29970"/>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EB0C247-5ACE-4AD6-87D7-2D8E7199E2CE}">
      <dsp:nvSpPr>
        <dsp:cNvPr id="0" name=""/>
        <dsp:cNvSpPr/>
      </dsp:nvSpPr>
      <dsp:spPr>
        <a:xfrm>
          <a:off x="2339" y="2677"/>
          <a:ext cx="3672947" cy="3672947"/>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0000" r="-20000"/>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964C66-6771-4858-9911-701605B8C450}">
      <dsp:nvSpPr>
        <dsp:cNvPr id="0" name=""/>
        <dsp:cNvSpPr/>
      </dsp:nvSpPr>
      <dsp:spPr>
        <a:xfrm>
          <a:off x="5297476" y="253605"/>
          <a:ext cx="2203768" cy="317109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0">
            <a:lnSpc>
              <a:spcPct val="90000"/>
            </a:lnSpc>
            <a:spcBef>
              <a:spcPct val="0"/>
            </a:spcBef>
            <a:spcAft>
              <a:spcPct val="35000"/>
            </a:spcAft>
          </a:pPr>
          <a:r>
            <a:rPr lang="es-MX" sz="2200" kern="1200" smtClean="0"/>
            <a:t>EN EL DESGLOCE INTERNO:</a:t>
          </a:r>
          <a:endParaRPr lang="es-MX" sz="2200" kern="1200"/>
        </a:p>
      </dsp:txBody>
      <dsp:txXfrm>
        <a:off x="5620210" y="718001"/>
        <a:ext cx="1558300" cy="2242299"/>
      </dsp:txXfrm>
    </dsp:sp>
    <dsp:sp modelId="{B695F214-0D72-4A93-B75C-C2F98CF34C15}">
      <dsp:nvSpPr>
        <dsp:cNvPr id="0" name=""/>
        <dsp:cNvSpPr/>
      </dsp:nvSpPr>
      <dsp:spPr>
        <a:xfrm>
          <a:off x="7721622" y="253605"/>
          <a:ext cx="3305653" cy="31710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71450" lvl="1" indent="-171450" algn="l" defTabSz="755650" rtl="0">
            <a:lnSpc>
              <a:spcPct val="90000"/>
            </a:lnSpc>
            <a:spcBef>
              <a:spcPct val="0"/>
            </a:spcBef>
            <a:spcAft>
              <a:spcPct val="15000"/>
            </a:spcAft>
            <a:buChar char="••"/>
          </a:pPr>
          <a:r>
            <a:rPr lang="es-MX" sz="1700" kern="1200" smtClean="0"/>
            <a:t>EL ÁREA DE INGRESOS OCUPA DOS INTERNIVELES: LAS RELACIONES FEDERACIÓN-ESTADOS Y ESTADOS Y MUNICIPIOS</a:t>
          </a:r>
          <a:endParaRPr lang="es-MX" sz="1700" kern="1200"/>
        </a:p>
        <a:p>
          <a:pPr marL="171450" lvl="1" indent="-171450" algn="l" defTabSz="755650" rtl="0">
            <a:lnSpc>
              <a:spcPct val="90000"/>
            </a:lnSpc>
            <a:spcBef>
              <a:spcPct val="0"/>
            </a:spcBef>
            <a:spcAft>
              <a:spcPct val="15000"/>
            </a:spcAft>
            <a:buChar char="••"/>
          </a:pPr>
          <a:r>
            <a:rPr lang="es-MX" sz="1700" kern="1200" dirty="0" smtClean="0"/>
            <a:t>EL ÁREA DE EGRESOS CONSIDERA A LOS TRES NIVELES DE GOBIERNO PARA PRECISAR LAS DISTINTAS INCIDENCIAS QUE EXISTEN DENTRO DEL GASTO INTERGUBERNAMENTAL EN SERVICIOS PUBLICOS</a:t>
          </a:r>
          <a:endParaRPr lang="es-MX" sz="1700" kern="1200" dirty="0"/>
        </a:p>
      </dsp:txBody>
      <dsp:txXfrm>
        <a:off x="7721622" y="253605"/>
        <a:ext cx="3305653" cy="317109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588156-DFD8-4062-8E3B-F32A52AD17C5}">
      <dsp:nvSpPr>
        <dsp:cNvPr id="0" name=""/>
        <dsp:cNvSpPr/>
      </dsp:nvSpPr>
      <dsp:spPr>
        <a:xfrm>
          <a:off x="0" y="0"/>
          <a:ext cx="10820400" cy="0"/>
        </a:xfrm>
        <a:prstGeom prst="line">
          <a:avLst/>
        </a:prstGeom>
        <a:gradFill rotWithShape="0">
          <a:gsLst>
            <a:gs pos="0">
              <a:schemeClr val="accent1">
                <a:hueOff val="0"/>
                <a:satOff val="0"/>
                <a:lumOff val="0"/>
                <a:alphaOff val="0"/>
                <a:tint val="96000"/>
                <a:satMod val="100000"/>
                <a:lumMod val="104000"/>
              </a:schemeClr>
            </a:gs>
            <a:gs pos="78000">
              <a:schemeClr val="accent1">
                <a:hueOff val="0"/>
                <a:satOff val="0"/>
                <a:lumOff val="0"/>
                <a:alphaOff val="0"/>
                <a:shade val="100000"/>
                <a:satMod val="110000"/>
                <a:lumMod val="100000"/>
              </a:schemeClr>
            </a:gs>
          </a:gsLst>
          <a:lin ang="5400000" scaled="0"/>
        </a:gradFill>
        <a:ln w="9525" cap="flat" cmpd="sng" algn="ctr">
          <a:solidFill>
            <a:schemeClr val="accent1">
              <a:hueOff val="0"/>
              <a:satOff val="0"/>
              <a:lumOff val="0"/>
              <a:alphaOff val="0"/>
            </a:schemeClr>
          </a:solidFill>
          <a:prstDash val="solid"/>
        </a:ln>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dsp:spPr>
      <dsp:style>
        <a:lnRef idx="1">
          <a:scrgbClr r="0" g="0" b="0"/>
        </a:lnRef>
        <a:fillRef idx="3">
          <a:scrgbClr r="0" g="0" b="0"/>
        </a:fillRef>
        <a:effectRef idx="3">
          <a:scrgbClr r="0" g="0" b="0"/>
        </a:effectRef>
        <a:fontRef idx="minor">
          <a:schemeClr val="lt1"/>
        </a:fontRef>
      </dsp:style>
    </dsp:sp>
    <dsp:sp modelId="{809D5645-884F-478A-93D1-7F638B91A9CF}">
      <dsp:nvSpPr>
        <dsp:cNvPr id="0" name=""/>
        <dsp:cNvSpPr/>
      </dsp:nvSpPr>
      <dsp:spPr>
        <a:xfrm>
          <a:off x="0" y="0"/>
          <a:ext cx="10820400" cy="20120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lvl="0" algn="l" defTabSz="1377950" rtl="0">
            <a:lnSpc>
              <a:spcPct val="90000"/>
            </a:lnSpc>
            <a:spcBef>
              <a:spcPct val="0"/>
            </a:spcBef>
            <a:spcAft>
              <a:spcPct val="35000"/>
            </a:spcAft>
          </a:pPr>
          <a:r>
            <a:rPr lang="es-MX" sz="3100" kern="1200" dirty="0" smtClean="0"/>
            <a:t>El pleno del Senado aprobó sin cambios la Ley de Ingresos de la Federación (LIF) para 2019, en medio de reclamos de la oposición y de la defensa de los legisladores de Morena.</a:t>
          </a:r>
          <a:endParaRPr lang="es-MX" sz="3100" kern="1200" dirty="0"/>
        </a:p>
      </dsp:txBody>
      <dsp:txXfrm>
        <a:off x="0" y="0"/>
        <a:ext cx="10820400" cy="2012062"/>
      </dsp:txXfrm>
    </dsp:sp>
    <dsp:sp modelId="{261C4F58-26EA-4F69-B4CB-6D91324FFA68}">
      <dsp:nvSpPr>
        <dsp:cNvPr id="0" name=""/>
        <dsp:cNvSpPr/>
      </dsp:nvSpPr>
      <dsp:spPr>
        <a:xfrm>
          <a:off x="0" y="2012062"/>
          <a:ext cx="10820400" cy="0"/>
        </a:xfrm>
        <a:prstGeom prst="line">
          <a:avLst/>
        </a:prstGeom>
        <a:gradFill rotWithShape="0">
          <a:gsLst>
            <a:gs pos="0">
              <a:schemeClr val="accent1">
                <a:hueOff val="0"/>
                <a:satOff val="0"/>
                <a:lumOff val="0"/>
                <a:alphaOff val="0"/>
                <a:tint val="96000"/>
                <a:satMod val="100000"/>
                <a:lumMod val="104000"/>
              </a:schemeClr>
            </a:gs>
            <a:gs pos="78000">
              <a:schemeClr val="accent1">
                <a:hueOff val="0"/>
                <a:satOff val="0"/>
                <a:lumOff val="0"/>
                <a:alphaOff val="0"/>
                <a:shade val="100000"/>
                <a:satMod val="110000"/>
                <a:lumMod val="100000"/>
              </a:schemeClr>
            </a:gs>
          </a:gsLst>
          <a:lin ang="5400000" scaled="0"/>
        </a:gradFill>
        <a:ln w="9525" cap="flat" cmpd="sng" algn="ctr">
          <a:solidFill>
            <a:schemeClr val="accent1">
              <a:hueOff val="0"/>
              <a:satOff val="0"/>
              <a:lumOff val="0"/>
              <a:alphaOff val="0"/>
            </a:schemeClr>
          </a:solidFill>
          <a:prstDash val="solid"/>
        </a:ln>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dsp:spPr>
      <dsp:style>
        <a:lnRef idx="1">
          <a:scrgbClr r="0" g="0" b="0"/>
        </a:lnRef>
        <a:fillRef idx="3">
          <a:scrgbClr r="0" g="0" b="0"/>
        </a:fillRef>
        <a:effectRef idx="3">
          <a:scrgbClr r="0" g="0" b="0"/>
        </a:effectRef>
        <a:fontRef idx="minor">
          <a:schemeClr val="lt1"/>
        </a:fontRef>
      </dsp:style>
    </dsp:sp>
    <dsp:sp modelId="{DF6A57B9-DDE5-4850-8E82-2FA44820DE99}">
      <dsp:nvSpPr>
        <dsp:cNvPr id="0" name=""/>
        <dsp:cNvSpPr/>
      </dsp:nvSpPr>
      <dsp:spPr>
        <a:xfrm>
          <a:off x="0" y="2012062"/>
          <a:ext cx="10820400" cy="20120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lvl="0" algn="l" defTabSz="1377950" rtl="0">
            <a:lnSpc>
              <a:spcPct val="90000"/>
            </a:lnSpc>
            <a:spcBef>
              <a:spcPct val="0"/>
            </a:spcBef>
            <a:spcAft>
              <a:spcPct val="35000"/>
            </a:spcAft>
          </a:pPr>
          <a:r>
            <a:rPr lang="es-MX" sz="3100" kern="1200" smtClean="0"/>
            <a:t>La votación en lo general quedó 70 sufragios a favor, 49 en contra y cuatro abstenciones. La votación en lo particular, ya durante la madrugada del viernes, fue de 68 contra 52.</a:t>
          </a:r>
          <a:endParaRPr lang="es-MX" sz="3100" kern="1200"/>
        </a:p>
      </dsp:txBody>
      <dsp:txXfrm>
        <a:off x="0" y="2012062"/>
        <a:ext cx="10820400" cy="201206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36BC7D-5BB7-486F-8C27-A3AFA58A5978}">
      <dsp:nvSpPr>
        <dsp:cNvPr id="0" name=""/>
        <dsp:cNvSpPr/>
      </dsp:nvSpPr>
      <dsp:spPr>
        <a:xfrm>
          <a:off x="0" y="0"/>
          <a:ext cx="10820400" cy="0"/>
        </a:xfrm>
        <a:prstGeom prst="line">
          <a:avLst/>
        </a:prstGeom>
        <a:gradFill rotWithShape="0">
          <a:gsLst>
            <a:gs pos="0">
              <a:schemeClr val="accent1">
                <a:hueOff val="0"/>
                <a:satOff val="0"/>
                <a:lumOff val="0"/>
                <a:alphaOff val="0"/>
                <a:tint val="96000"/>
                <a:satMod val="100000"/>
                <a:lumMod val="104000"/>
              </a:schemeClr>
            </a:gs>
            <a:gs pos="78000">
              <a:schemeClr val="accent1">
                <a:hueOff val="0"/>
                <a:satOff val="0"/>
                <a:lumOff val="0"/>
                <a:alphaOff val="0"/>
                <a:shade val="100000"/>
                <a:satMod val="110000"/>
                <a:lumMod val="100000"/>
              </a:schemeClr>
            </a:gs>
          </a:gsLst>
          <a:lin ang="5400000" scaled="0"/>
        </a:gradFill>
        <a:ln w="9525" cap="flat" cmpd="sng" algn="ctr">
          <a:solidFill>
            <a:schemeClr val="accent1">
              <a:hueOff val="0"/>
              <a:satOff val="0"/>
              <a:lumOff val="0"/>
              <a:alphaOff val="0"/>
            </a:schemeClr>
          </a:solidFill>
          <a:prstDash val="solid"/>
        </a:ln>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dsp:spPr>
      <dsp:style>
        <a:lnRef idx="1">
          <a:scrgbClr r="0" g="0" b="0"/>
        </a:lnRef>
        <a:fillRef idx="3">
          <a:scrgbClr r="0" g="0" b="0"/>
        </a:fillRef>
        <a:effectRef idx="3">
          <a:scrgbClr r="0" g="0" b="0"/>
        </a:effectRef>
        <a:fontRef idx="minor">
          <a:schemeClr val="lt1"/>
        </a:fontRef>
      </dsp:style>
    </dsp:sp>
    <dsp:sp modelId="{1591751B-C6C0-46D5-AF73-B429806F6A08}">
      <dsp:nvSpPr>
        <dsp:cNvPr id="0" name=""/>
        <dsp:cNvSpPr/>
      </dsp:nvSpPr>
      <dsp:spPr>
        <a:xfrm>
          <a:off x="0" y="0"/>
          <a:ext cx="10820400" cy="20120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lvl="0" algn="l" defTabSz="1377950" rtl="0">
            <a:lnSpc>
              <a:spcPct val="90000"/>
            </a:lnSpc>
            <a:spcBef>
              <a:spcPct val="0"/>
            </a:spcBef>
            <a:spcAft>
              <a:spcPct val="35000"/>
            </a:spcAft>
          </a:pPr>
          <a:r>
            <a:rPr lang="es-MX" sz="3100" kern="1200" smtClean="0"/>
            <a:t>El documento </a:t>
          </a:r>
          <a:r>
            <a:rPr lang="es-MX" sz="3100" kern="1200" smtClean="0">
              <a:hlinkClick xmlns:r="http://schemas.openxmlformats.org/officeDocument/2006/relationships" r:id="rId1"/>
            </a:rPr>
            <a:t>ya había sido aprobado por la Cámara de Diputados</a:t>
          </a:r>
          <a:r>
            <a:rPr lang="es-MX" sz="3100" kern="1200" smtClean="0"/>
            <a:t> , por lo que al ser avalado sin cambios por los senadores, fue enviado al Poder Ejecutivo federal para su promulgación.</a:t>
          </a:r>
          <a:endParaRPr lang="es-MX" sz="3100" kern="1200"/>
        </a:p>
      </dsp:txBody>
      <dsp:txXfrm>
        <a:off x="0" y="0"/>
        <a:ext cx="10820400" cy="2012062"/>
      </dsp:txXfrm>
    </dsp:sp>
    <dsp:sp modelId="{985F9626-2D16-45BA-B107-99657AA5936A}">
      <dsp:nvSpPr>
        <dsp:cNvPr id="0" name=""/>
        <dsp:cNvSpPr/>
      </dsp:nvSpPr>
      <dsp:spPr>
        <a:xfrm>
          <a:off x="0" y="2012062"/>
          <a:ext cx="10820400" cy="0"/>
        </a:xfrm>
        <a:prstGeom prst="line">
          <a:avLst/>
        </a:prstGeom>
        <a:gradFill rotWithShape="0">
          <a:gsLst>
            <a:gs pos="0">
              <a:schemeClr val="accent1">
                <a:hueOff val="0"/>
                <a:satOff val="0"/>
                <a:lumOff val="0"/>
                <a:alphaOff val="0"/>
                <a:tint val="96000"/>
                <a:satMod val="100000"/>
                <a:lumMod val="104000"/>
              </a:schemeClr>
            </a:gs>
            <a:gs pos="78000">
              <a:schemeClr val="accent1">
                <a:hueOff val="0"/>
                <a:satOff val="0"/>
                <a:lumOff val="0"/>
                <a:alphaOff val="0"/>
                <a:shade val="100000"/>
                <a:satMod val="110000"/>
                <a:lumMod val="100000"/>
              </a:schemeClr>
            </a:gs>
          </a:gsLst>
          <a:lin ang="5400000" scaled="0"/>
        </a:gradFill>
        <a:ln w="9525" cap="flat" cmpd="sng" algn="ctr">
          <a:solidFill>
            <a:schemeClr val="accent1">
              <a:hueOff val="0"/>
              <a:satOff val="0"/>
              <a:lumOff val="0"/>
              <a:alphaOff val="0"/>
            </a:schemeClr>
          </a:solidFill>
          <a:prstDash val="solid"/>
        </a:ln>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dsp:spPr>
      <dsp:style>
        <a:lnRef idx="1">
          <a:scrgbClr r="0" g="0" b="0"/>
        </a:lnRef>
        <a:fillRef idx="3">
          <a:scrgbClr r="0" g="0" b="0"/>
        </a:fillRef>
        <a:effectRef idx="3">
          <a:scrgbClr r="0" g="0" b="0"/>
        </a:effectRef>
        <a:fontRef idx="minor">
          <a:schemeClr val="lt1"/>
        </a:fontRef>
      </dsp:style>
    </dsp:sp>
    <dsp:sp modelId="{EE37BAB3-B08E-4B9C-97F7-450D9F0DEA08}">
      <dsp:nvSpPr>
        <dsp:cNvPr id="0" name=""/>
        <dsp:cNvSpPr/>
      </dsp:nvSpPr>
      <dsp:spPr>
        <a:xfrm>
          <a:off x="0" y="2012062"/>
          <a:ext cx="10820400" cy="20120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lvl="0" algn="l" defTabSz="1377950" rtl="0">
            <a:lnSpc>
              <a:spcPct val="90000"/>
            </a:lnSpc>
            <a:spcBef>
              <a:spcPct val="0"/>
            </a:spcBef>
            <a:spcAft>
              <a:spcPct val="35000"/>
            </a:spcAft>
          </a:pPr>
          <a:r>
            <a:rPr lang="es-MX" sz="3100" kern="1200" smtClean="0"/>
            <a:t>El Pleno de la Cámara de Diputados aprobó en lo general con 295 votos a favor, 179 en contra y cero abstenciones, el dictamen, sin cambios, de la Ley de Ingresos de la Federación para el Ejercicio Fiscal 2019</a:t>
          </a:r>
          <a:endParaRPr lang="es-MX" sz="3100" kern="1200"/>
        </a:p>
      </dsp:txBody>
      <dsp:txXfrm>
        <a:off x="0" y="2012062"/>
        <a:ext cx="10820400" cy="201206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DF652F-2077-4880-B977-65F10971142F}">
      <dsp:nvSpPr>
        <dsp:cNvPr id="0" name=""/>
        <dsp:cNvSpPr/>
      </dsp:nvSpPr>
      <dsp:spPr>
        <a:xfrm>
          <a:off x="0" y="1413787"/>
          <a:ext cx="10820400" cy="3276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35EAB2F-B53B-4AF4-A262-42DC1A3ECE6A}">
      <dsp:nvSpPr>
        <dsp:cNvPr id="0" name=""/>
        <dsp:cNvSpPr/>
      </dsp:nvSpPr>
      <dsp:spPr>
        <a:xfrm>
          <a:off x="541020" y="1221907"/>
          <a:ext cx="7574280" cy="3837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6290" tIns="0" rIns="286290" bIns="0" numCol="1" spcCol="1270" anchor="ctr" anchorCtr="0">
          <a:noAutofit/>
        </a:bodyPr>
        <a:lstStyle/>
        <a:p>
          <a:pPr lvl="0" algn="l" defTabSz="577850">
            <a:lnSpc>
              <a:spcPct val="90000"/>
            </a:lnSpc>
            <a:spcBef>
              <a:spcPct val="0"/>
            </a:spcBef>
            <a:spcAft>
              <a:spcPct val="35000"/>
            </a:spcAft>
          </a:pPr>
          <a:r>
            <a:rPr lang="es-MX" sz="1300" kern="1200" dirty="0" smtClean="0"/>
            <a:t>INGRESOS DEL GOBIERNO FEDERAL 1,3,4,5,6,8,9 SUMAN 3,584,918.4</a:t>
          </a:r>
          <a:endParaRPr lang="es-MX" sz="1300" kern="1200" dirty="0"/>
        </a:p>
      </dsp:txBody>
      <dsp:txXfrm>
        <a:off x="559754" y="1240641"/>
        <a:ext cx="7536812" cy="346292"/>
      </dsp:txXfrm>
    </dsp:sp>
    <dsp:sp modelId="{36C89055-4B8A-4157-B6C6-07CECA073624}">
      <dsp:nvSpPr>
        <dsp:cNvPr id="0" name=""/>
        <dsp:cNvSpPr/>
      </dsp:nvSpPr>
      <dsp:spPr>
        <a:xfrm>
          <a:off x="0" y="2003467"/>
          <a:ext cx="10820400" cy="3276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FBF7002-F859-4739-A367-61104438B3AF}">
      <dsp:nvSpPr>
        <dsp:cNvPr id="0" name=""/>
        <dsp:cNvSpPr/>
      </dsp:nvSpPr>
      <dsp:spPr>
        <a:xfrm>
          <a:off x="541020" y="1811587"/>
          <a:ext cx="7574280" cy="3837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6290" tIns="0" rIns="286290" bIns="0" numCol="1" spcCol="1270" anchor="ctr" anchorCtr="0">
          <a:noAutofit/>
        </a:bodyPr>
        <a:lstStyle/>
        <a:p>
          <a:pPr lvl="0" algn="l" defTabSz="577850">
            <a:lnSpc>
              <a:spcPct val="90000"/>
            </a:lnSpc>
            <a:spcBef>
              <a:spcPct val="0"/>
            </a:spcBef>
            <a:spcAft>
              <a:spcPct val="35000"/>
            </a:spcAft>
          </a:pPr>
          <a:r>
            <a:rPr lang="es-MX" sz="1300" kern="1200" dirty="0" smtClean="0"/>
            <a:t>Se consideran los INGRESOS POR ORGANISMOS Y EMPRESAS 2 Y 7</a:t>
          </a:r>
          <a:endParaRPr lang="es-MX" sz="1300" kern="1200" dirty="0"/>
        </a:p>
      </dsp:txBody>
      <dsp:txXfrm>
        <a:off x="559754" y="1830321"/>
        <a:ext cx="7536812" cy="346292"/>
      </dsp:txXfrm>
    </dsp:sp>
    <dsp:sp modelId="{B1342B28-5001-4395-9C7D-D856D2F5E0AF}">
      <dsp:nvSpPr>
        <dsp:cNvPr id="0" name=""/>
        <dsp:cNvSpPr/>
      </dsp:nvSpPr>
      <dsp:spPr>
        <a:xfrm>
          <a:off x="0" y="2593147"/>
          <a:ext cx="10820400" cy="3276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A50D222-6DCA-425B-B62D-9AE4F6A566E3}">
      <dsp:nvSpPr>
        <dsp:cNvPr id="0" name=""/>
        <dsp:cNvSpPr/>
      </dsp:nvSpPr>
      <dsp:spPr>
        <a:xfrm>
          <a:off x="541020" y="2401267"/>
          <a:ext cx="7574280" cy="3837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6290" tIns="0" rIns="286290" bIns="0" numCol="1" spcCol="1270" anchor="ctr" anchorCtr="0">
          <a:noAutofit/>
        </a:bodyPr>
        <a:lstStyle/>
        <a:p>
          <a:pPr lvl="0" algn="l" defTabSz="577850">
            <a:lnSpc>
              <a:spcPct val="90000"/>
            </a:lnSpc>
            <a:spcBef>
              <a:spcPct val="0"/>
            </a:spcBef>
            <a:spcAft>
              <a:spcPct val="35000"/>
            </a:spcAft>
          </a:pPr>
          <a:r>
            <a:rPr lang="es-MX" sz="1300" kern="1200" dirty="0" smtClean="0"/>
            <a:t>  Las cuotas y aportaciones de SS y venta bienes y servicios 2 Y 7  SUMAN  1,193,373.1 </a:t>
          </a:r>
          <a:endParaRPr lang="es-MX" sz="1300" kern="1200" dirty="0"/>
        </a:p>
      </dsp:txBody>
      <dsp:txXfrm>
        <a:off x="559754" y="2420001"/>
        <a:ext cx="7536812" cy="346292"/>
      </dsp:txXfrm>
    </dsp:sp>
    <dsp:sp modelId="{D5720852-B5A6-43A3-A2CA-4CFCFE85F4A6}">
      <dsp:nvSpPr>
        <dsp:cNvPr id="0" name=""/>
        <dsp:cNvSpPr/>
      </dsp:nvSpPr>
      <dsp:spPr>
        <a:xfrm>
          <a:off x="0" y="3182827"/>
          <a:ext cx="10820400" cy="3276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9ECC4BF-92C6-47F4-A983-895B2DE18F3B}">
      <dsp:nvSpPr>
        <dsp:cNvPr id="0" name=""/>
        <dsp:cNvSpPr/>
      </dsp:nvSpPr>
      <dsp:spPr>
        <a:xfrm>
          <a:off x="541020" y="2990947"/>
          <a:ext cx="7574280" cy="3837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6290" tIns="0" rIns="286290" bIns="0" numCol="1" spcCol="1270" anchor="ctr" anchorCtr="0">
          <a:noAutofit/>
        </a:bodyPr>
        <a:lstStyle/>
        <a:p>
          <a:pPr lvl="0" algn="l" defTabSz="577850">
            <a:lnSpc>
              <a:spcPct val="90000"/>
            </a:lnSpc>
            <a:spcBef>
              <a:spcPct val="0"/>
            </a:spcBef>
            <a:spcAft>
              <a:spcPct val="35000"/>
            </a:spcAft>
          </a:pPr>
          <a:r>
            <a:rPr lang="es-MX" sz="1300" kern="1200" dirty="0" smtClean="0"/>
            <a:t>Ingresos derivados de financiamientos 501,375.5</a:t>
          </a:r>
          <a:endParaRPr lang="es-MX" sz="1300" kern="1200" dirty="0"/>
        </a:p>
      </dsp:txBody>
      <dsp:txXfrm>
        <a:off x="559754" y="3009681"/>
        <a:ext cx="7536812" cy="34629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D3C066-7FDC-40D7-9FE0-3B620FC303E2}">
      <dsp:nvSpPr>
        <dsp:cNvPr id="0" name=""/>
        <dsp:cNvSpPr/>
      </dsp:nvSpPr>
      <dsp:spPr>
        <a:xfrm>
          <a:off x="464939" y="3050"/>
          <a:ext cx="3090788" cy="1854472"/>
        </a:xfrm>
        <a:prstGeom prst="rect">
          <a:avLst/>
        </a:prstGeom>
        <a:gradFill rotWithShape="0">
          <a:gsLst>
            <a:gs pos="0">
              <a:schemeClr val="accent1">
                <a:hueOff val="0"/>
                <a:satOff val="0"/>
                <a:lumOff val="0"/>
                <a:alphaOff val="0"/>
                <a:tint val="96000"/>
                <a:satMod val="100000"/>
                <a:lumMod val="104000"/>
              </a:schemeClr>
            </a:gs>
            <a:gs pos="78000">
              <a:schemeClr val="accent1">
                <a:hueOff val="0"/>
                <a:satOff val="0"/>
                <a:lumOff val="0"/>
                <a:alphaOff val="0"/>
                <a:shade val="100000"/>
                <a:satMod val="110000"/>
                <a:lumMod val="100000"/>
              </a:schemeClr>
            </a:gs>
          </a:gsLst>
          <a:lin ang="5400000" scaled="0"/>
        </a:gradFill>
        <a:ln>
          <a:noFill/>
        </a:ln>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kern="1200" smtClean="0"/>
            <a:t>Obtener cinco billones 814 mil 291.7 millones de pesos, </a:t>
          </a:r>
          <a:endParaRPr lang="es-MX" sz="2000" kern="1200"/>
        </a:p>
      </dsp:txBody>
      <dsp:txXfrm>
        <a:off x="464939" y="3050"/>
        <a:ext cx="3090788" cy="1854472"/>
      </dsp:txXfrm>
    </dsp:sp>
    <dsp:sp modelId="{43EBD594-7746-43E5-A1CA-2460839CDF94}">
      <dsp:nvSpPr>
        <dsp:cNvPr id="0" name=""/>
        <dsp:cNvSpPr/>
      </dsp:nvSpPr>
      <dsp:spPr>
        <a:xfrm>
          <a:off x="3864805" y="3050"/>
          <a:ext cx="3090788" cy="1854472"/>
        </a:xfrm>
        <a:prstGeom prst="rect">
          <a:avLst/>
        </a:prstGeom>
        <a:gradFill rotWithShape="0">
          <a:gsLst>
            <a:gs pos="0">
              <a:schemeClr val="accent1">
                <a:hueOff val="0"/>
                <a:satOff val="0"/>
                <a:lumOff val="0"/>
                <a:alphaOff val="0"/>
                <a:tint val="96000"/>
                <a:satMod val="100000"/>
                <a:lumMod val="104000"/>
              </a:schemeClr>
            </a:gs>
            <a:gs pos="78000">
              <a:schemeClr val="accent1">
                <a:hueOff val="0"/>
                <a:satOff val="0"/>
                <a:lumOff val="0"/>
                <a:alphaOff val="0"/>
                <a:shade val="100000"/>
                <a:satMod val="110000"/>
                <a:lumMod val="100000"/>
              </a:schemeClr>
            </a:gs>
          </a:gsLst>
          <a:lin ang="5400000" scaled="0"/>
        </a:gradFill>
        <a:ln>
          <a:noFill/>
        </a:ln>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kern="1200" smtClean="0"/>
            <a:t>Un crecimiento puntual del Producto Interno Bruto (PIB) de 2.0 por ciento, </a:t>
          </a:r>
          <a:endParaRPr lang="es-MX" sz="2000" kern="1200"/>
        </a:p>
      </dsp:txBody>
      <dsp:txXfrm>
        <a:off x="3864805" y="3050"/>
        <a:ext cx="3090788" cy="1854472"/>
      </dsp:txXfrm>
    </dsp:sp>
    <dsp:sp modelId="{4D528FB9-F969-457A-8075-70F5DB45EECB}">
      <dsp:nvSpPr>
        <dsp:cNvPr id="0" name=""/>
        <dsp:cNvSpPr/>
      </dsp:nvSpPr>
      <dsp:spPr>
        <a:xfrm>
          <a:off x="7264672" y="3050"/>
          <a:ext cx="3090788" cy="1854472"/>
        </a:xfrm>
        <a:prstGeom prst="rect">
          <a:avLst/>
        </a:prstGeom>
        <a:gradFill rotWithShape="0">
          <a:gsLst>
            <a:gs pos="0">
              <a:schemeClr val="accent1">
                <a:hueOff val="0"/>
                <a:satOff val="0"/>
                <a:lumOff val="0"/>
                <a:alphaOff val="0"/>
                <a:tint val="96000"/>
                <a:satMod val="100000"/>
                <a:lumMod val="104000"/>
              </a:schemeClr>
            </a:gs>
            <a:gs pos="78000">
              <a:schemeClr val="accent1">
                <a:hueOff val="0"/>
                <a:satOff val="0"/>
                <a:lumOff val="0"/>
                <a:alphaOff val="0"/>
                <a:shade val="100000"/>
                <a:satMod val="110000"/>
                <a:lumMod val="100000"/>
              </a:schemeClr>
            </a:gs>
          </a:gsLst>
          <a:lin ang="5400000" scaled="0"/>
        </a:gradFill>
        <a:ln>
          <a:noFill/>
        </a:ln>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kern="1200" smtClean="0"/>
            <a:t>Un tipo de cambio de 20 pesos por dólar, y </a:t>
          </a:r>
          <a:endParaRPr lang="es-MX" sz="2000" kern="1200"/>
        </a:p>
      </dsp:txBody>
      <dsp:txXfrm>
        <a:off x="7264672" y="3050"/>
        <a:ext cx="3090788" cy="1854472"/>
      </dsp:txXfrm>
    </dsp:sp>
    <dsp:sp modelId="{639C6886-2F57-469E-ACB7-9DBD37920E93}">
      <dsp:nvSpPr>
        <dsp:cNvPr id="0" name=""/>
        <dsp:cNvSpPr/>
      </dsp:nvSpPr>
      <dsp:spPr>
        <a:xfrm>
          <a:off x="3864805" y="2166601"/>
          <a:ext cx="3090788" cy="1854472"/>
        </a:xfrm>
        <a:prstGeom prst="rect">
          <a:avLst/>
        </a:prstGeom>
        <a:gradFill rotWithShape="0">
          <a:gsLst>
            <a:gs pos="0">
              <a:schemeClr val="accent1">
                <a:hueOff val="0"/>
                <a:satOff val="0"/>
                <a:lumOff val="0"/>
                <a:alphaOff val="0"/>
                <a:tint val="96000"/>
                <a:satMod val="100000"/>
                <a:lumMod val="104000"/>
              </a:schemeClr>
            </a:gs>
            <a:gs pos="78000">
              <a:schemeClr val="accent1">
                <a:hueOff val="0"/>
                <a:satOff val="0"/>
                <a:lumOff val="0"/>
                <a:alphaOff val="0"/>
                <a:shade val="100000"/>
                <a:satMod val="110000"/>
                <a:lumMod val="100000"/>
              </a:schemeClr>
            </a:gs>
          </a:gsLst>
          <a:lin ang="5400000" scaled="0"/>
        </a:gradFill>
        <a:ln>
          <a:noFill/>
        </a:ln>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kern="1200" smtClean="0"/>
            <a:t>Una plataforma de producción de crudo de un millón 847 mil, barriles diarios con un precio de 55 dólares por barril.</a:t>
          </a:r>
          <a:endParaRPr lang="es-MX" sz="2000" kern="1200"/>
        </a:p>
      </dsp:txBody>
      <dsp:txXfrm>
        <a:off x="3864805" y="2166601"/>
        <a:ext cx="3090788" cy="1854472"/>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5.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8.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20.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t>9/25/2019</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9/25/2019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ítulo y descripción">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9/25/2019</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a con descripción">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9/25/2019</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‹Nº›</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Tarjeta de nombre">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9/25/2019</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48A87A34-81AB-432B-8DAE-1953F412C126}" type="datetimeFigureOut">
              <a:rPr lang="en-US" dirty="0"/>
              <a:t>9/25/2019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48A87A34-81AB-432B-8DAE-1953F412C126}" type="datetimeFigureOut">
              <a:rPr lang="en-US" dirty="0"/>
              <a:t>9/25/2019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9/25/2019</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9/25/2019</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9/25/2019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5800" y="3132666"/>
            <a:ext cx="5311775" cy="308601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72200" y="3132666"/>
            <a:ext cx="5334000" cy="308601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9/25/2019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9/25/2019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9/25/2019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9/25/2019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9/25/2019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9/25/2019</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hyperlink" Target="https://politica.expansion.mx/congreso/2018/12/20/senado-aprueba-ley-de-ingres" TargetMode="Externa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hyperlink" Target="https://politica.expansion.mx/congreso/2018/12/20/senado-aprueba-ley-de-ingres" TargetMode="Externa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expansion.mx/economia/2018/12/21/ley-de-ingresos-2019-lo-bueno-lo-dudoso-y-un-hoyo-fiscal" TargetMode="Externa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33.xml.rels><?xml version="1.0" encoding="UTF-8" standalone="yes"?>
<Relationships xmlns="http://schemas.openxmlformats.org/package/2006/relationships"><Relationship Id="rId2" Type="http://schemas.openxmlformats.org/officeDocument/2006/relationships/hyperlink" Target="http://dei.itam.mx/archivos/INTERPRETACION_DE_TRATADOS_PARA_EVITAR_LA_DOBLE_TRIBUTACION.pdf"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7.xml"/><Relationship Id="rId7" Type="http://schemas.openxmlformats.org/officeDocument/2006/relationships/hyperlink" Target="http://dei.itam.mx/archivos/INTERPRETACION_DE_TRATADOS_PARA_EVITAR_LA_DOBLE_TRIBUTACION.pdf" TargetMode="Externa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38.xml.rels><?xml version="1.0" encoding="UTF-8" standalone="yes"?>
<Relationships xmlns="http://schemas.openxmlformats.org/package/2006/relationships"><Relationship Id="rId3" Type="http://schemas.openxmlformats.org/officeDocument/2006/relationships/hyperlink" Target="https://politica.expansion.mx/congreso/2018/12/20/senado-aprueba-ley-de-ingres" TargetMode="External"/><Relationship Id="rId2" Type="http://schemas.openxmlformats.org/officeDocument/2006/relationships/hyperlink" Target="http://dei.itam.mx/archivos/INTERPRETACION_DE_TRATADOS_PARA_EVITAR_LA_DOBLE_TRIBUTACION.pdf" TargetMode="External"/><Relationship Id="rId1" Type="http://schemas.openxmlformats.org/officeDocument/2006/relationships/slideLayout" Target="../slideLayouts/slideLayout2.xml"/><Relationship Id="rId4" Type="http://schemas.openxmlformats.org/officeDocument/2006/relationships/hyperlink" Target="https://expansion.mx/economia/2018/12/21/ley-de-ingresos-2019-lo-bueno-lo-dudoso-y-un-hoyo-fiscal" TargetMode="Externa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ctrTitle"/>
          </p:nvPr>
        </p:nvSpPr>
        <p:spPr>
          <a:xfrm>
            <a:off x="1091672" y="1160058"/>
            <a:ext cx="8786423" cy="4018209"/>
          </a:xfrm>
        </p:spPr>
        <p:txBody>
          <a:bodyPr>
            <a:normAutofit fontScale="90000"/>
          </a:bodyPr>
          <a:lstStyle/>
          <a:p>
            <a:pPr algn="ctr"/>
            <a:r>
              <a:rPr lang="es-MX" sz="3600" b="1" dirty="0">
                <a:effectLst>
                  <a:outerShdw blurRad="38100" dist="38100" dir="2700000" algn="tl">
                    <a:srgbClr val="000000">
                      <a:alpha val="43137"/>
                    </a:srgbClr>
                  </a:outerShdw>
                </a:effectLst>
              </a:rPr>
              <a:t>Universidad Autónoma del Estado de </a:t>
            </a:r>
            <a:r>
              <a:rPr lang="es-MX" sz="3600" b="1" dirty="0" smtClean="0">
                <a:effectLst>
                  <a:outerShdw blurRad="38100" dist="38100" dir="2700000" algn="tl">
                    <a:srgbClr val="000000">
                      <a:alpha val="43137"/>
                    </a:srgbClr>
                  </a:outerShdw>
                </a:effectLst>
              </a:rPr>
              <a:t>México</a:t>
            </a:r>
            <a:r>
              <a:rPr lang="es-MX" sz="2400" b="1" dirty="0" smtClean="0">
                <a:effectLst>
                  <a:outerShdw blurRad="38100" dist="38100" dir="2700000" algn="tl">
                    <a:srgbClr val="000000">
                      <a:alpha val="43137"/>
                    </a:srgbClr>
                  </a:outerShdw>
                </a:effectLst>
              </a:rPr>
              <a:t/>
            </a:r>
            <a:br>
              <a:rPr lang="es-MX" sz="2400" b="1" dirty="0" smtClean="0">
                <a:effectLst>
                  <a:outerShdw blurRad="38100" dist="38100" dir="2700000" algn="tl">
                    <a:srgbClr val="000000">
                      <a:alpha val="43137"/>
                    </a:srgbClr>
                  </a:outerShdw>
                </a:effectLst>
              </a:rPr>
            </a:br>
            <a:r>
              <a:rPr lang="es-MX" sz="2400" b="1" dirty="0"/>
              <a:t/>
            </a:r>
            <a:br>
              <a:rPr lang="es-MX" sz="2400" b="1" dirty="0"/>
            </a:br>
            <a:r>
              <a:rPr lang="es-MX" sz="3100" b="1" dirty="0"/>
              <a:t>Centro Universitario UAEM </a:t>
            </a:r>
            <a:r>
              <a:rPr lang="es-MX" sz="3100" b="1" dirty="0" smtClean="0"/>
              <a:t>Zumpango</a:t>
            </a:r>
            <a:br>
              <a:rPr lang="es-MX" sz="3100" b="1" dirty="0" smtClean="0"/>
            </a:br>
            <a:r>
              <a:rPr lang="es-MX" sz="2400" b="1" dirty="0"/>
              <a:t/>
            </a:r>
            <a:br>
              <a:rPr lang="es-MX" sz="2400" b="1" dirty="0"/>
            </a:br>
            <a:r>
              <a:rPr lang="es-MX" sz="2400" dirty="0" smtClean="0">
                <a:effectLst>
                  <a:outerShdw blurRad="38100" dist="38100" dir="2700000" algn="tl">
                    <a:srgbClr val="000000">
                      <a:alpha val="43137"/>
                    </a:srgbClr>
                  </a:outerShdw>
                </a:effectLst>
              </a:rPr>
              <a:t>MAESTRIA EN GOBIERNO Y ASUNTOS PUBLICOS</a:t>
            </a:r>
            <a:r>
              <a:rPr lang="es-MX" sz="2400" dirty="0">
                <a:effectLst>
                  <a:outerShdw blurRad="38100" dist="38100" dir="2700000" algn="tl">
                    <a:srgbClr val="000000">
                      <a:alpha val="43137"/>
                    </a:srgbClr>
                  </a:outerShdw>
                </a:effectLst>
              </a:rPr>
              <a:t/>
            </a:r>
            <a:br>
              <a:rPr lang="es-MX" sz="2400" dirty="0">
                <a:effectLst>
                  <a:outerShdw blurRad="38100" dist="38100" dir="2700000" algn="tl">
                    <a:srgbClr val="000000">
                      <a:alpha val="43137"/>
                    </a:srgbClr>
                  </a:outerShdw>
                </a:effectLst>
              </a:rPr>
            </a:br>
            <a:r>
              <a:rPr lang="es-MX" sz="2400" dirty="0" smtClean="0">
                <a:effectLst>
                  <a:outerShdw blurRad="38100" dist="38100" dir="2700000" algn="tl">
                    <a:srgbClr val="000000">
                      <a:alpha val="43137"/>
                    </a:srgbClr>
                  </a:outerShdw>
                </a:effectLst>
              </a:rPr>
              <a:t/>
            </a:r>
            <a:br>
              <a:rPr lang="es-MX" sz="2400" dirty="0" smtClean="0">
                <a:effectLst>
                  <a:outerShdw blurRad="38100" dist="38100" dir="2700000" algn="tl">
                    <a:srgbClr val="000000">
                      <a:alpha val="43137"/>
                    </a:srgbClr>
                  </a:outerShdw>
                </a:effectLst>
              </a:rPr>
            </a:br>
            <a:r>
              <a:rPr lang="es-MX" sz="2400" b="1" dirty="0" smtClean="0">
                <a:effectLst>
                  <a:outerShdw blurRad="38100" dist="38100" dir="2700000" algn="tl">
                    <a:srgbClr val="000000">
                      <a:alpha val="43137"/>
                    </a:srgbClr>
                  </a:outerShdw>
                </a:effectLst>
              </a:rPr>
              <a:t>FINANZAS Públicas Y SISTEMAS DE COORDINACIÓN HACENDARIOS</a:t>
            </a:r>
            <a:br>
              <a:rPr lang="es-MX" sz="2400" b="1" dirty="0" smtClean="0">
                <a:effectLst>
                  <a:outerShdw blurRad="38100" dist="38100" dir="2700000" algn="tl">
                    <a:srgbClr val="000000">
                      <a:alpha val="43137"/>
                    </a:srgbClr>
                  </a:outerShdw>
                </a:effectLst>
              </a:rPr>
            </a:br>
            <a:r>
              <a:rPr lang="es-MX" sz="2000" dirty="0" smtClean="0">
                <a:effectLst>
                  <a:outerShdw blurRad="38100" dist="38100" dir="2700000" algn="tl">
                    <a:srgbClr val="000000">
                      <a:alpha val="43137"/>
                    </a:srgbClr>
                  </a:outerShdw>
                </a:effectLst>
              </a:rPr>
              <a:t/>
            </a:r>
            <a:br>
              <a:rPr lang="es-MX" sz="2000" dirty="0" smtClean="0">
                <a:effectLst>
                  <a:outerShdw blurRad="38100" dist="38100" dir="2700000" algn="tl">
                    <a:srgbClr val="000000">
                      <a:alpha val="43137"/>
                    </a:srgbClr>
                  </a:outerShdw>
                </a:effectLst>
              </a:rPr>
            </a:br>
            <a:r>
              <a:rPr lang="es-MX" sz="2000" b="1" dirty="0" smtClean="0"/>
              <a:t>Clave </a:t>
            </a:r>
            <a:r>
              <a:rPr lang="es-MX" sz="2000" b="1" dirty="0"/>
              <a:t>de la UA: </a:t>
            </a:r>
            <a:r>
              <a:rPr lang="es-MX" sz="2000" b="1" dirty="0" smtClean="0"/>
              <a:t>MGA203</a:t>
            </a:r>
            <a:r>
              <a:rPr lang="es-MX" sz="2000" b="1" dirty="0" smtClean="0"/>
              <a:t/>
            </a:r>
            <a:br>
              <a:rPr lang="es-MX" sz="2000" b="1" dirty="0" smtClean="0"/>
            </a:br>
            <a:r>
              <a:rPr lang="es-MX" sz="2000" b="1" dirty="0" smtClean="0"/>
              <a:t/>
            </a:r>
            <a:br>
              <a:rPr lang="es-MX" sz="2000" b="1" dirty="0" smtClean="0"/>
            </a:br>
            <a:r>
              <a:rPr lang="es-MX" sz="2000" b="1" dirty="0" smtClean="0"/>
              <a:t/>
            </a:r>
            <a:br>
              <a:rPr lang="es-MX" sz="2000" b="1" dirty="0" smtClean="0"/>
            </a:br>
            <a:r>
              <a:rPr lang="es-MX" sz="2000" b="1" u="sng" dirty="0">
                <a:effectLst>
                  <a:outerShdw blurRad="38100" dist="38100" dir="2700000" algn="tl">
                    <a:srgbClr val="000000">
                      <a:alpha val="43137"/>
                    </a:srgbClr>
                  </a:outerShdw>
                </a:effectLst>
              </a:rPr>
              <a:t>LOS INGRESOS </a:t>
            </a:r>
            <a:r>
              <a:rPr lang="es-MX" sz="2000" b="1" u="sng" dirty="0" smtClean="0">
                <a:effectLst>
                  <a:outerShdw blurRad="38100" dist="38100" dir="2700000" algn="tl">
                    <a:srgbClr val="000000">
                      <a:alpha val="43137"/>
                    </a:srgbClr>
                  </a:outerShdw>
                </a:effectLst>
              </a:rPr>
              <a:t>PÚBLICOS </a:t>
            </a:r>
            <a:r>
              <a:rPr lang="es-MX" sz="2000" b="1" u="sng" dirty="0">
                <a:effectLst>
                  <a:outerShdw blurRad="38100" dist="38100" dir="2700000" algn="tl">
                    <a:srgbClr val="000000">
                      <a:alpha val="43137"/>
                    </a:srgbClr>
                  </a:outerShdw>
                </a:effectLst>
              </a:rPr>
              <a:t>DE LA FEDERACIÓN </a:t>
            </a:r>
            <a:br>
              <a:rPr lang="es-MX" sz="2000" b="1" u="sng" dirty="0">
                <a:effectLst>
                  <a:outerShdw blurRad="38100" dist="38100" dir="2700000" algn="tl">
                    <a:srgbClr val="000000">
                      <a:alpha val="43137"/>
                    </a:srgbClr>
                  </a:outerShdw>
                </a:effectLst>
              </a:rPr>
            </a:br>
            <a:endParaRPr lang="es-MX" sz="2000" dirty="0"/>
          </a:p>
        </p:txBody>
      </p:sp>
      <p:sp>
        <p:nvSpPr>
          <p:cNvPr id="3" name="Subtítulo 2"/>
          <p:cNvSpPr>
            <a:spLocks noGrp="1"/>
          </p:cNvSpPr>
          <p:nvPr>
            <p:ph type="subTitle" idx="1"/>
          </p:nvPr>
        </p:nvSpPr>
        <p:spPr>
          <a:xfrm>
            <a:off x="4725914" y="5178267"/>
            <a:ext cx="6815669" cy="960191"/>
          </a:xfrm>
        </p:spPr>
        <p:txBody>
          <a:bodyPr>
            <a:normAutofit/>
          </a:bodyPr>
          <a:lstStyle/>
          <a:p>
            <a:pPr algn="r"/>
            <a:r>
              <a:rPr lang="es-MX" sz="1600" b="1" dirty="0"/>
              <a:t>Presenta: Dra. en C. María Guadalupe Soriano Hernández</a:t>
            </a:r>
            <a:endParaRPr lang="es-MX" sz="1600" dirty="0"/>
          </a:p>
          <a:p>
            <a:pPr algn="r"/>
            <a:r>
              <a:rPr lang="es-MX" sz="1600" b="1" dirty="0" smtClean="0">
                <a:effectLst>
                  <a:outerShdw blurRad="38100" dist="38100" dir="2700000" algn="tl">
                    <a:srgbClr val="000000">
                      <a:alpha val="43137"/>
                    </a:srgbClr>
                  </a:outerShdw>
                </a:effectLst>
              </a:rPr>
              <a:t>SEPTIEMBRE </a:t>
            </a:r>
            <a:r>
              <a:rPr lang="es-MX" sz="1600" b="1" dirty="0" smtClean="0">
                <a:effectLst>
                  <a:outerShdw blurRad="38100" dist="38100" dir="2700000" algn="tl">
                    <a:srgbClr val="000000">
                      <a:alpha val="43137"/>
                    </a:srgbClr>
                  </a:outerShdw>
                </a:effectLst>
              </a:rPr>
              <a:t>2019</a:t>
            </a:r>
            <a:endParaRPr lang="es-MX" sz="16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1770661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Ingresos y gastos públicos </a:t>
            </a:r>
            <a:endParaRPr lang="es-MX" dirty="0"/>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862282071"/>
              </p:ext>
            </p:extLst>
          </p:nvPr>
        </p:nvGraphicFramePr>
        <p:xfrm>
          <a:off x="581192" y="2180496"/>
          <a:ext cx="11029615" cy="36783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errar llave 3"/>
          <p:cNvSpPr/>
          <p:nvPr/>
        </p:nvSpPr>
        <p:spPr>
          <a:xfrm rot="5400000">
            <a:off x="3342888" y="2235308"/>
            <a:ext cx="540913" cy="6064307"/>
          </a:xfrm>
          <a:prstGeom prst="rightBrace">
            <a:avLst/>
          </a:prstGeom>
        </p:spPr>
        <p:style>
          <a:lnRef idx="3">
            <a:schemeClr val="accent5"/>
          </a:lnRef>
          <a:fillRef idx="0">
            <a:schemeClr val="accent5"/>
          </a:fillRef>
          <a:effectRef idx="2">
            <a:schemeClr val="accent5"/>
          </a:effectRef>
          <a:fontRef idx="minor">
            <a:schemeClr val="tx1"/>
          </a:fontRef>
        </p:style>
        <p:txBody>
          <a:bodyPr rtlCol="0" anchor="ctr"/>
          <a:lstStyle/>
          <a:p>
            <a:pPr algn="ctr"/>
            <a:endParaRPr lang="es-MX"/>
          </a:p>
        </p:txBody>
      </p:sp>
      <p:sp>
        <p:nvSpPr>
          <p:cNvPr id="5" name="CuadroTexto 4"/>
          <p:cNvSpPr txBox="1"/>
          <p:nvPr/>
        </p:nvSpPr>
        <p:spPr>
          <a:xfrm>
            <a:off x="2691682" y="5537916"/>
            <a:ext cx="2228047" cy="369332"/>
          </a:xfrm>
          <a:prstGeom prst="rect">
            <a:avLst/>
          </a:prstGeom>
          <a:noFill/>
        </p:spPr>
        <p:txBody>
          <a:bodyPr wrap="square" rtlCol="0">
            <a:spAutoFit/>
          </a:bodyPr>
          <a:lstStyle/>
          <a:p>
            <a:r>
              <a:rPr lang="es-MX" dirty="0" smtClean="0"/>
              <a:t>Economía </a:t>
            </a:r>
            <a:r>
              <a:rPr lang="es-MX" dirty="0" smtClean="0"/>
              <a:t>Pública </a:t>
            </a:r>
            <a:endParaRPr lang="es-MX" dirty="0"/>
          </a:p>
        </p:txBody>
      </p:sp>
      <p:sp>
        <p:nvSpPr>
          <p:cNvPr id="7" name="Cerrar llave 6"/>
          <p:cNvSpPr/>
          <p:nvPr/>
        </p:nvSpPr>
        <p:spPr>
          <a:xfrm>
            <a:off x="6941713" y="4687910"/>
            <a:ext cx="386366" cy="85000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8" name="CuadroTexto 7"/>
          <p:cNvSpPr txBox="1"/>
          <p:nvPr/>
        </p:nvSpPr>
        <p:spPr>
          <a:xfrm>
            <a:off x="7624293" y="4906851"/>
            <a:ext cx="3219718" cy="1477328"/>
          </a:xfrm>
          <a:prstGeom prst="rect">
            <a:avLst/>
          </a:prstGeom>
          <a:noFill/>
        </p:spPr>
        <p:txBody>
          <a:bodyPr wrap="square" rtlCol="0">
            <a:spAutoFit/>
          </a:bodyPr>
          <a:lstStyle/>
          <a:p>
            <a:r>
              <a:rPr lang="es-MX" dirty="0" smtClean="0"/>
              <a:t>Con estos términos se designa la actividad de los órganos de poder </a:t>
            </a:r>
            <a:r>
              <a:rPr lang="es-MX" dirty="0" smtClean="0"/>
              <a:t>público </a:t>
            </a:r>
            <a:r>
              <a:rPr lang="es-MX" dirty="0" smtClean="0"/>
              <a:t>que tienen que ver con los ingresos y los egresos</a:t>
            </a:r>
            <a:endParaRPr lang="es-MX" dirty="0"/>
          </a:p>
        </p:txBody>
      </p:sp>
    </p:spTree>
    <p:extLst>
      <p:ext uri="{BB962C8B-B14F-4D97-AF65-F5344CB8AC3E}">
        <p14:creationId xmlns:p14="http://schemas.microsoft.com/office/powerpoint/2010/main" val="1141784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COMO ESTRUCTURA MULTIJURISDICCIONAL (MENDOZA)</a:t>
            </a:r>
            <a:endParaRPr lang="es-MX" dirty="0"/>
          </a:p>
        </p:txBody>
      </p:sp>
      <p:graphicFrame>
        <p:nvGraphicFramePr>
          <p:cNvPr id="4" name="Marcador de contenido 3"/>
          <p:cNvGraphicFramePr>
            <a:graphicFrameLocks noGrp="1"/>
          </p:cNvGraphicFramePr>
          <p:nvPr>
            <p:ph idx="1"/>
            <p:extLst/>
          </p:nvPr>
        </p:nvGraphicFramePr>
        <p:xfrm>
          <a:off x="581192" y="2180496"/>
          <a:ext cx="11029615" cy="36783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725784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Ley de ingresos de la federación </a:t>
            </a:r>
            <a:endParaRPr lang="es-MX" dirty="0"/>
          </a:p>
        </p:txBody>
      </p:sp>
    </p:spTree>
    <p:extLst>
      <p:ext uri="{BB962C8B-B14F-4D97-AF65-F5344CB8AC3E}">
        <p14:creationId xmlns:p14="http://schemas.microsoft.com/office/powerpoint/2010/main" val="13211254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De la ley de ingresos</a:t>
            </a:r>
            <a:br>
              <a:rPr lang="es-MX" dirty="0" smtClean="0"/>
            </a:br>
            <a:r>
              <a:rPr lang="es-MX" sz="1800" dirty="0" smtClean="0"/>
              <a:t>aprobada 21 de diciembre 2018</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030036029"/>
              </p:ext>
            </p:extLst>
          </p:nvPr>
        </p:nvGraphicFramePr>
        <p:xfrm>
          <a:off x="685800" y="2194560"/>
          <a:ext cx="10820400" cy="4024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ángulo 3"/>
          <p:cNvSpPr/>
          <p:nvPr/>
        </p:nvSpPr>
        <p:spPr>
          <a:xfrm>
            <a:off x="5804079" y="5895519"/>
            <a:ext cx="6096000" cy="646331"/>
          </a:xfrm>
          <a:prstGeom prst="rect">
            <a:avLst/>
          </a:prstGeom>
        </p:spPr>
        <p:txBody>
          <a:bodyPr>
            <a:spAutoFit/>
          </a:bodyPr>
          <a:lstStyle/>
          <a:p>
            <a:r>
              <a:rPr lang="es-MX" dirty="0">
                <a:hlinkClick r:id="rId7"/>
              </a:rPr>
              <a:t>https://politica.expansion.mx/congreso/2018/12/20/senado-aprueba-ley-de-ingres</a:t>
            </a:r>
            <a:endParaRPr lang="es-MX" dirty="0"/>
          </a:p>
        </p:txBody>
      </p:sp>
    </p:spTree>
    <p:extLst>
      <p:ext uri="{BB962C8B-B14F-4D97-AF65-F5344CB8AC3E}">
        <p14:creationId xmlns:p14="http://schemas.microsoft.com/office/powerpoint/2010/main" val="16742224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De la ley de ingresos</a:t>
            </a:r>
            <a:br>
              <a:rPr lang="es-MX" dirty="0" smtClean="0"/>
            </a:br>
            <a:r>
              <a:rPr lang="es-MX" sz="1800" dirty="0" smtClean="0"/>
              <a:t>aprobada 21 de diciembre 2018</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2648924255"/>
              </p:ext>
            </p:extLst>
          </p:nvPr>
        </p:nvGraphicFramePr>
        <p:xfrm>
          <a:off x="685800" y="2194560"/>
          <a:ext cx="10820400" cy="4024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ángulo 3"/>
          <p:cNvSpPr/>
          <p:nvPr/>
        </p:nvSpPr>
        <p:spPr>
          <a:xfrm>
            <a:off x="1068947" y="6281886"/>
            <a:ext cx="10844011" cy="369332"/>
          </a:xfrm>
          <a:prstGeom prst="rect">
            <a:avLst/>
          </a:prstGeom>
        </p:spPr>
        <p:txBody>
          <a:bodyPr wrap="square">
            <a:spAutoFit/>
          </a:bodyPr>
          <a:lstStyle/>
          <a:p>
            <a:r>
              <a:rPr lang="es-MX" dirty="0">
                <a:hlinkClick r:id="rId7"/>
              </a:rPr>
              <a:t>https://politica.expansion.mx/congreso/2018/12/20/senado-aprueba-ley-de-ingres</a:t>
            </a:r>
            <a:endParaRPr lang="es-MX" dirty="0"/>
          </a:p>
        </p:txBody>
      </p:sp>
    </p:spTree>
    <p:extLst>
      <p:ext uri="{BB962C8B-B14F-4D97-AF65-F5344CB8AC3E}">
        <p14:creationId xmlns:p14="http://schemas.microsoft.com/office/powerpoint/2010/main" val="35122626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56963" y="236339"/>
            <a:ext cx="8610600" cy="1293028"/>
          </a:xfrm>
        </p:spPr>
        <p:txBody>
          <a:bodyPr/>
          <a:lstStyle/>
          <a:p>
            <a:r>
              <a:rPr lang="es-MX" dirty="0" smtClean="0"/>
              <a:t>COMPARATIVO 2018 2019</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246621869"/>
              </p:ext>
            </p:extLst>
          </p:nvPr>
        </p:nvGraphicFramePr>
        <p:xfrm>
          <a:off x="321972" y="1202252"/>
          <a:ext cx="11668259" cy="5533400"/>
        </p:xfrm>
        <a:graphic>
          <a:graphicData uri="http://schemas.openxmlformats.org/drawingml/2006/table">
            <a:tbl>
              <a:tblPr firstRow="1" bandRow="1">
                <a:tableStyleId>{5C22544A-7EE6-4342-B048-85BDC9FD1C3A}</a:tableStyleId>
              </a:tblPr>
              <a:tblGrid>
                <a:gridCol w="677041"/>
                <a:gridCol w="4985803"/>
                <a:gridCol w="6005415"/>
              </a:tblGrid>
              <a:tr h="618439">
                <a:tc>
                  <a:txBody>
                    <a:bodyPr/>
                    <a:lstStyle/>
                    <a:p>
                      <a:endParaRPr lang="es-MX" sz="1600" dirty="0"/>
                    </a:p>
                  </a:txBody>
                  <a:tcPr/>
                </a:tc>
                <a:tc>
                  <a:txBody>
                    <a:bodyPr/>
                    <a:lstStyle/>
                    <a:p>
                      <a:r>
                        <a:rPr lang="es-MX" sz="1600" dirty="0" smtClean="0"/>
                        <a:t>2018 (PRESUPUESTO</a:t>
                      </a:r>
                      <a:r>
                        <a:rPr lang="es-MX" sz="1600" baseline="0" dirty="0" smtClean="0"/>
                        <a:t> TOTAL= 5,279,667.0)</a:t>
                      </a:r>
                      <a:endParaRPr lang="es-MX" sz="1600" dirty="0"/>
                    </a:p>
                  </a:txBody>
                  <a:tcPr/>
                </a:tc>
                <a:tc>
                  <a:txBody>
                    <a:bodyPr/>
                    <a:lstStyle/>
                    <a:p>
                      <a:r>
                        <a:rPr lang="es-MX" sz="1600" dirty="0" smtClean="0"/>
                        <a:t>2019 (PRESUPUESTO</a:t>
                      </a:r>
                      <a:r>
                        <a:rPr lang="es-MX" sz="1600" baseline="0" dirty="0" smtClean="0"/>
                        <a:t> TOTAL=5,838,059.7)  </a:t>
                      </a:r>
                    </a:p>
                    <a:p>
                      <a:r>
                        <a:rPr lang="es-MX" sz="1600" baseline="0" dirty="0" smtClean="0"/>
                        <a:t>CRECIMIENTO APROXIMADO DE .1057 </a:t>
                      </a:r>
                      <a:endParaRPr lang="es-MX" sz="1600" dirty="0"/>
                    </a:p>
                  </a:txBody>
                  <a:tcPr/>
                </a:tc>
              </a:tr>
              <a:tr h="396018">
                <a:tc>
                  <a:txBody>
                    <a:bodyPr/>
                    <a:lstStyle/>
                    <a:p>
                      <a:r>
                        <a:rPr lang="es-MX" sz="1200" dirty="0" smtClean="0"/>
                        <a:t>1</a:t>
                      </a:r>
                      <a:endParaRPr lang="es-MX" sz="1200" dirty="0"/>
                    </a:p>
                  </a:txBody>
                  <a:tcPr/>
                </a:tc>
                <a:tc>
                  <a:txBody>
                    <a:bodyPr/>
                    <a:lstStyle/>
                    <a:p>
                      <a:r>
                        <a:rPr lang="es-MX" sz="1200" dirty="0" smtClean="0"/>
                        <a:t>IMPUESTOS</a:t>
                      </a:r>
                      <a:endParaRPr lang="es-MX" sz="1200" dirty="0"/>
                    </a:p>
                  </a:txBody>
                  <a:tcPr/>
                </a:tc>
                <a:tc>
                  <a:txBody>
                    <a:bodyPr/>
                    <a:lstStyle/>
                    <a:p>
                      <a:r>
                        <a:rPr lang="es-MX" sz="1200" dirty="0" smtClean="0"/>
                        <a:t>IMPUESTOS</a:t>
                      </a:r>
                      <a:endParaRPr lang="es-MX" sz="1200" dirty="0"/>
                    </a:p>
                  </a:txBody>
                  <a:tcPr/>
                </a:tc>
              </a:tr>
              <a:tr h="396018">
                <a:tc>
                  <a:txBody>
                    <a:bodyPr/>
                    <a:lstStyle/>
                    <a:p>
                      <a:r>
                        <a:rPr lang="es-MX" sz="1200" dirty="0" smtClean="0"/>
                        <a:t>2</a:t>
                      </a:r>
                      <a:endParaRPr lang="es-MX" sz="1200" dirty="0"/>
                    </a:p>
                  </a:txBody>
                  <a:tcPr/>
                </a:tc>
                <a:tc>
                  <a:txBody>
                    <a:bodyPr/>
                    <a:lstStyle/>
                    <a:p>
                      <a:r>
                        <a:rPr lang="es-MX" sz="1200" dirty="0" smtClean="0"/>
                        <a:t>CUOTAS Y APORTACIONES DE SEGURIDAD SOCIAL</a:t>
                      </a:r>
                      <a:endParaRPr lang="es-MX" sz="1200" dirty="0"/>
                    </a:p>
                  </a:txBody>
                  <a:tcPr/>
                </a:tc>
                <a:tc>
                  <a:txBody>
                    <a:bodyPr/>
                    <a:lstStyle/>
                    <a:p>
                      <a:r>
                        <a:rPr lang="es-MX" sz="1200" dirty="0" smtClean="0"/>
                        <a:t>CUOTAS Y APORTACIONES DE SEGURIDAD SOCIAL</a:t>
                      </a:r>
                      <a:endParaRPr lang="es-MX" sz="1200" dirty="0"/>
                    </a:p>
                  </a:txBody>
                  <a:tcPr/>
                </a:tc>
              </a:tr>
              <a:tr h="396018">
                <a:tc>
                  <a:txBody>
                    <a:bodyPr/>
                    <a:lstStyle/>
                    <a:p>
                      <a:r>
                        <a:rPr lang="es-MX" sz="1200" dirty="0" smtClean="0"/>
                        <a:t>3</a:t>
                      </a:r>
                      <a:endParaRPr lang="es-MX" sz="1200" dirty="0"/>
                    </a:p>
                  </a:txBody>
                  <a:tcPr/>
                </a:tc>
                <a:tc>
                  <a:txBody>
                    <a:bodyPr/>
                    <a:lstStyle/>
                    <a:p>
                      <a:r>
                        <a:rPr lang="es-MX" sz="1200" dirty="0" smtClean="0"/>
                        <a:t>CONTRIBUCIONES</a:t>
                      </a:r>
                      <a:r>
                        <a:rPr lang="es-MX" sz="1200" baseline="0" dirty="0" smtClean="0"/>
                        <a:t> DE MEJORAS</a:t>
                      </a:r>
                      <a:endParaRPr lang="es-MX" sz="1200" dirty="0"/>
                    </a:p>
                  </a:txBody>
                  <a:tcPr/>
                </a:tc>
                <a:tc>
                  <a:txBody>
                    <a:bodyPr/>
                    <a:lstStyle/>
                    <a:p>
                      <a:r>
                        <a:rPr lang="es-MX" sz="1200" dirty="0" smtClean="0"/>
                        <a:t>CONTRIBUCIONES</a:t>
                      </a:r>
                      <a:r>
                        <a:rPr lang="es-MX" sz="1200" baseline="0" dirty="0" smtClean="0"/>
                        <a:t> DE MEJORAS</a:t>
                      </a:r>
                      <a:endParaRPr lang="es-MX" sz="1200" dirty="0"/>
                    </a:p>
                  </a:txBody>
                  <a:tcPr/>
                </a:tc>
              </a:tr>
              <a:tr h="396018">
                <a:tc>
                  <a:txBody>
                    <a:bodyPr/>
                    <a:lstStyle/>
                    <a:p>
                      <a:r>
                        <a:rPr lang="es-MX" sz="1200" dirty="0" smtClean="0"/>
                        <a:t>4</a:t>
                      </a:r>
                      <a:endParaRPr lang="es-MX" sz="1200" dirty="0"/>
                    </a:p>
                  </a:txBody>
                  <a:tcPr/>
                </a:tc>
                <a:tc>
                  <a:txBody>
                    <a:bodyPr/>
                    <a:lstStyle/>
                    <a:p>
                      <a:r>
                        <a:rPr lang="es-MX" sz="1200" dirty="0" smtClean="0"/>
                        <a:t>DERECHOS </a:t>
                      </a:r>
                      <a:endParaRPr lang="es-MX" sz="1200" dirty="0"/>
                    </a:p>
                  </a:txBody>
                  <a:tcPr/>
                </a:tc>
                <a:tc>
                  <a:txBody>
                    <a:bodyPr/>
                    <a:lstStyle/>
                    <a:p>
                      <a:r>
                        <a:rPr lang="es-MX" sz="1200" dirty="0" smtClean="0"/>
                        <a:t>DERECHOS </a:t>
                      </a:r>
                      <a:endParaRPr lang="es-MX" sz="1200" dirty="0"/>
                    </a:p>
                  </a:txBody>
                  <a:tcPr/>
                </a:tc>
              </a:tr>
              <a:tr h="396018">
                <a:tc>
                  <a:txBody>
                    <a:bodyPr/>
                    <a:lstStyle/>
                    <a:p>
                      <a:r>
                        <a:rPr lang="es-MX" sz="1200" dirty="0" smtClean="0"/>
                        <a:t>5</a:t>
                      </a:r>
                      <a:endParaRPr lang="es-MX" sz="1200" dirty="0"/>
                    </a:p>
                  </a:txBody>
                  <a:tcPr/>
                </a:tc>
                <a:tc>
                  <a:txBody>
                    <a:bodyPr/>
                    <a:lstStyle/>
                    <a:p>
                      <a:r>
                        <a:rPr lang="es-MX" sz="1200" dirty="0" smtClean="0"/>
                        <a:t>PRODUCTOS</a:t>
                      </a:r>
                      <a:endParaRPr lang="es-MX" sz="1200" dirty="0"/>
                    </a:p>
                  </a:txBody>
                  <a:tcPr/>
                </a:tc>
                <a:tc>
                  <a:txBody>
                    <a:bodyPr/>
                    <a:lstStyle/>
                    <a:p>
                      <a:r>
                        <a:rPr lang="es-MX" sz="1200" dirty="0" smtClean="0"/>
                        <a:t>PRODUCTOS</a:t>
                      </a:r>
                      <a:endParaRPr lang="es-MX" sz="1200" dirty="0"/>
                    </a:p>
                  </a:txBody>
                  <a:tcPr/>
                </a:tc>
              </a:tr>
              <a:tr h="396018">
                <a:tc>
                  <a:txBody>
                    <a:bodyPr/>
                    <a:lstStyle/>
                    <a:p>
                      <a:r>
                        <a:rPr lang="es-MX" sz="1200" dirty="0" smtClean="0"/>
                        <a:t>6</a:t>
                      </a:r>
                      <a:endParaRPr lang="es-MX" sz="1200" dirty="0"/>
                    </a:p>
                  </a:txBody>
                  <a:tcPr/>
                </a:tc>
                <a:tc>
                  <a:txBody>
                    <a:bodyPr/>
                    <a:lstStyle/>
                    <a:p>
                      <a:r>
                        <a:rPr lang="es-MX" sz="1200" dirty="0" smtClean="0"/>
                        <a:t>APROVECHAMIENTOS</a:t>
                      </a:r>
                      <a:endParaRPr lang="es-MX" sz="1200" dirty="0"/>
                    </a:p>
                  </a:txBody>
                  <a:tcPr/>
                </a:tc>
                <a:tc>
                  <a:txBody>
                    <a:bodyPr/>
                    <a:lstStyle/>
                    <a:p>
                      <a:r>
                        <a:rPr lang="es-MX" sz="1200" dirty="0" smtClean="0"/>
                        <a:t>APROVECHAMIENTOS</a:t>
                      </a:r>
                      <a:endParaRPr lang="es-MX" sz="1200" dirty="0"/>
                    </a:p>
                  </a:txBody>
                  <a:tcPr/>
                </a:tc>
              </a:tr>
              <a:tr h="683537">
                <a:tc>
                  <a:txBody>
                    <a:bodyPr/>
                    <a:lstStyle/>
                    <a:p>
                      <a:r>
                        <a:rPr lang="es-MX" sz="1200" dirty="0" smtClean="0"/>
                        <a:t>7</a:t>
                      </a:r>
                      <a:endParaRPr lang="es-MX" sz="1200" dirty="0"/>
                    </a:p>
                  </a:txBody>
                  <a:tcPr/>
                </a:tc>
                <a:tc>
                  <a:txBody>
                    <a:bodyPr/>
                    <a:lstStyle/>
                    <a:p>
                      <a:r>
                        <a:rPr lang="es-MX" sz="1200" dirty="0" smtClean="0"/>
                        <a:t>INGRESOS POR VENTAS</a:t>
                      </a:r>
                      <a:r>
                        <a:rPr lang="es-MX" sz="1200" baseline="0" dirty="0" smtClean="0"/>
                        <a:t> DE BIENES Y SERVICIOS</a:t>
                      </a:r>
                      <a:endParaRPr lang="es-MX"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200" dirty="0" smtClean="0"/>
                        <a:t>INGRESOS POR VENTAS DE BIENES, </a:t>
                      </a:r>
                      <a:r>
                        <a:rPr lang="es-MX" sz="1200" u="sng" dirty="0" smtClean="0">
                          <a:effectLst>
                            <a:outerShdw blurRad="38100" dist="38100" dir="2700000" algn="tl">
                              <a:srgbClr val="000000">
                                <a:alpha val="43137"/>
                              </a:srgbClr>
                            </a:outerShdw>
                          </a:effectLst>
                        </a:rPr>
                        <a:t>PRESTACIÓN DE SERVICIOS Y OTROS INGRESOS</a:t>
                      </a:r>
                    </a:p>
                    <a:p>
                      <a:endParaRPr lang="es-MX" sz="1200" dirty="0"/>
                    </a:p>
                  </a:txBody>
                  <a:tcPr/>
                </a:tc>
              </a:tr>
              <a:tr h="683537">
                <a:tc>
                  <a:txBody>
                    <a:bodyPr/>
                    <a:lstStyle/>
                    <a:p>
                      <a:r>
                        <a:rPr lang="es-MX" sz="1200" dirty="0" smtClean="0"/>
                        <a:t>8</a:t>
                      </a:r>
                      <a:endParaRPr lang="es-MX" sz="1200" dirty="0"/>
                    </a:p>
                  </a:txBody>
                  <a:tcPr/>
                </a:tc>
                <a:tc>
                  <a:txBody>
                    <a:bodyPr/>
                    <a:lstStyle/>
                    <a:p>
                      <a:r>
                        <a:rPr lang="es-MX" sz="1200" dirty="0" smtClean="0"/>
                        <a:t>PARTICIPACIONES Y APORTACIONES</a:t>
                      </a:r>
                      <a:endParaRPr lang="es-MX"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200" dirty="0" smtClean="0"/>
                        <a:t>PARTICIPACIONES, APORTACIONES, </a:t>
                      </a:r>
                      <a:r>
                        <a:rPr lang="es-MX" sz="1200" u="sng" dirty="0" smtClean="0">
                          <a:effectLst>
                            <a:outerShdw blurRad="38100" dist="38100" dir="2700000" algn="tl">
                              <a:srgbClr val="000000">
                                <a:alpha val="43137"/>
                              </a:srgbClr>
                            </a:outerShdw>
                          </a:effectLst>
                        </a:rPr>
                        <a:t>CONVENIOS, INCENTIVOS DERIVADOS DE LA COLABORACIÓN FISCAL Y FONDOS DISTINTOS DE APORTACIONES</a:t>
                      </a:r>
                    </a:p>
                    <a:p>
                      <a:endParaRPr lang="es-MX" sz="1200" dirty="0"/>
                    </a:p>
                  </a:txBody>
                  <a:tcPr/>
                </a:tc>
              </a:tr>
              <a:tr h="683537">
                <a:tc>
                  <a:txBody>
                    <a:bodyPr/>
                    <a:lstStyle/>
                    <a:p>
                      <a:r>
                        <a:rPr lang="es-MX" sz="1200" dirty="0" smtClean="0"/>
                        <a:t>9</a:t>
                      </a:r>
                      <a:endParaRPr lang="es-MX" sz="1200" dirty="0"/>
                    </a:p>
                  </a:txBody>
                  <a:tcPr/>
                </a:tc>
                <a:tc>
                  <a:txBody>
                    <a:bodyPr/>
                    <a:lstStyle/>
                    <a:p>
                      <a:r>
                        <a:rPr lang="es-MX" sz="1200" dirty="0" smtClean="0"/>
                        <a:t>TRANSFERENCIAS,</a:t>
                      </a:r>
                      <a:r>
                        <a:rPr lang="es-MX" sz="1200" baseline="0" dirty="0" smtClean="0"/>
                        <a:t> ASIGNACIONES, SUBSIDIOS Y OTRAS AYUDAS</a:t>
                      </a:r>
                      <a:endParaRPr lang="es-MX"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200" dirty="0" smtClean="0"/>
                        <a:t>TRANSFERENCIAS, ASIGNACIONES, SUBSIDIOS Y </a:t>
                      </a:r>
                      <a:r>
                        <a:rPr lang="es-MX" sz="1200" u="sng" dirty="0" smtClean="0">
                          <a:effectLst>
                            <a:outerShdw blurRad="38100" dist="38100" dir="2700000" algn="tl">
                              <a:srgbClr val="000000">
                                <a:alpha val="43137"/>
                              </a:srgbClr>
                            </a:outerShdw>
                          </a:effectLst>
                        </a:rPr>
                        <a:t>SUBVENCIONES, Y PENSIONES Y JUBILACIONES </a:t>
                      </a:r>
                    </a:p>
                    <a:p>
                      <a:endParaRPr lang="es-MX" sz="1200" u="sng" dirty="0"/>
                    </a:p>
                  </a:txBody>
                  <a:tcPr/>
                </a:tc>
              </a:tr>
              <a:tr h="488242">
                <a:tc>
                  <a:txBody>
                    <a:bodyPr/>
                    <a:lstStyle/>
                    <a:p>
                      <a:r>
                        <a:rPr lang="es-MX" sz="1200" dirty="0" smtClean="0"/>
                        <a:t>10</a:t>
                      </a:r>
                      <a:endParaRPr lang="es-MX" sz="1200" dirty="0"/>
                    </a:p>
                  </a:txBody>
                  <a:tcPr/>
                </a:tc>
                <a:tc>
                  <a:txBody>
                    <a:bodyPr/>
                    <a:lstStyle/>
                    <a:p>
                      <a:r>
                        <a:rPr lang="es-MX" sz="1200" dirty="0" smtClean="0"/>
                        <a:t>INGRESOS DERIVADOS DE FINANCIAMIENTOS</a:t>
                      </a:r>
                      <a:endParaRPr lang="es-MX"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200" dirty="0" smtClean="0"/>
                        <a:t>INGRESOS DERIVADOS DE FINANCIAMIENTOS</a:t>
                      </a:r>
                    </a:p>
                    <a:p>
                      <a:endParaRPr lang="es-MX" sz="1200" dirty="0"/>
                    </a:p>
                  </a:txBody>
                  <a:tcPr/>
                </a:tc>
              </a:tr>
            </a:tbl>
          </a:graphicData>
        </a:graphic>
      </p:graphicFrame>
    </p:spTree>
    <p:extLst>
      <p:ext uri="{BB962C8B-B14F-4D97-AF65-F5344CB8AC3E}">
        <p14:creationId xmlns:p14="http://schemas.microsoft.com/office/powerpoint/2010/main" val="28851148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95600" y="262097"/>
            <a:ext cx="8610600" cy="1293028"/>
          </a:xfrm>
        </p:spPr>
        <p:txBody>
          <a:bodyPr/>
          <a:lstStyle/>
          <a:p>
            <a:r>
              <a:rPr lang="es-MX" dirty="0" smtClean="0"/>
              <a:t>Ingresos del gobierno federal 2018</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825481765"/>
              </p:ext>
            </p:extLst>
          </p:nvPr>
        </p:nvGraphicFramePr>
        <p:xfrm>
          <a:off x="956256" y="908611"/>
          <a:ext cx="10820400" cy="47323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27320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La estimación </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262654182"/>
              </p:ext>
            </p:extLst>
          </p:nvPr>
        </p:nvGraphicFramePr>
        <p:xfrm>
          <a:off x="685800" y="2194560"/>
          <a:ext cx="10820400" cy="4024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768565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12124" y="463638"/>
            <a:ext cx="11068318" cy="1078607"/>
          </a:xfrm>
        </p:spPr>
        <p:txBody>
          <a:bodyPr>
            <a:noAutofit/>
          </a:bodyPr>
          <a:lstStyle/>
          <a:p>
            <a:r>
              <a:rPr lang="es-MX" sz="2400" dirty="0"/>
              <a:t>Artículo </a:t>
            </a:r>
            <a:r>
              <a:rPr lang="es-MX" sz="2400" dirty="0" smtClean="0"/>
              <a:t>1º. </a:t>
            </a:r>
            <a:r>
              <a:rPr lang="es-MX" sz="2400" dirty="0"/>
              <a:t>En el ejercicio fiscal de 2019, la Federación percibirá los ingresos provenientes de los conceptos y en las cantidades estimadas en millones de pesos que a continuación se enumeran:</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673685858"/>
              </p:ext>
            </p:extLst>
          </p:nvPr>
        </p:nvGraphicFramePr>
        <p:xfrm>
          <a:off x="685799" y="1777285"/>
          <a:ext cx="11188521" cy="44409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Elipse 2"/>
          <p:cNvSpPr/>
          <p:nvPr/>
        </p:nvSpPr>
        <p:spPr>
          <a:xfrm>
            <a:off x="8886423" y="5190186"/>
            <a:ext cx="3090929" cy="862884"/>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s-MX" sz="1200" dirty="0" smtClean="0"/>
              <a:t>Sobre financiamiento</a:t>
            </a:r>
          </a:p>
          <a:p>
            <a:pPr algn="ctr"/>
            <a:r>
              <a:rPr lang="es-MX" sz="1200" dirty="0" smtClean="0"/>
              <a:t>2018 (501,375.5)</a:t>
            </a:r>
          </a:p>
          <a:p>
            <a:pPr algn="ctr"/>
            <a:r>
              <a:rPr lang="es-MX" sz="1200" dirty="0" smtClean="0"/>
              <a:t>2019 (539,879.4)</a:t>
            </a:r>
          </a:p>
          <a:p>
            <a:pPr algn="ctr"/>
            <a:r>
              <a:rPr lang="es-MX" sz="1200" dirty="0" smtClean="0"/>
              <a:t>Diferencia  38,503.9  (7%+)</a:t>
            </a:r>
            <a:endParaRPr lang="es-MX" sz="1200" dirty="0"/>
          </a:p>
        </p:txBody>
      </p:sp>
      <p:sp>
        <p:nvSpPr>
          <p:cNvPr id="5" name="Elipse 4"/>
          <p:cNvSpPr/>
          <p:nvPr/>
        </p:nvSpPr>
        <p:spPr>
          <a:xfrm>
            <a:off x="603161" y="5190186"/>
            <a:ext cx="3090929" cy="862884"/>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s-MX" sz="1200" dirty="0" smtClean="0"/>
              <a:t>Sobre Impuestos</a:t>
            </a:r>
          </a:p>
          <a:p>
            <a:pPr algn="ctr"/>
            <a:r>
              <a:rPr lang="es-MX" sz="1200" dirty="0" smtClean="0"/>
              <a:t>2018 (2,957,469.9)</a:t>
            </a:r>
          </a:p>
          <a:p>
            <a:pPr algn="ctr"/>
            <a:r>
              <a:rPr lang="es-MX" sz="1200" dirty="0" smtClean="0"/>
              <a:t>2019 (3,311,373.4)</a:t>
            </a:r>
          </a:p>
          <a:p>
            <a:pPr algn="ctr"/>
            <a:r>
              <a:rPr lang="es-MX" sz="1200" dirty="0" smtClean="0"/>
              <a:t>Diferencia  353,903.5</a:t>
            </a:r>
            <a:endParaRPr lang="es-MX" sz="1200" dirty="0"/>
          </a:p>
        </p:txBody>
      </p:sp>
      <p:sp>
        <p:nvSpPr>
          <p:cNvPr id="6" name="Llamada de nube 5"/>
          <p:cNvSpPr/>
          <p:nvPr/>
        </p:nvSpPr>
        <p:spPr>
          <a:xfrm>
            <a:off x="216795" y="4456091"/>
            <a:ext cx="772732" cy="875763"/>
          </a:xfrm>
          <a:prstGeom prst="cloudCallout">
            <a:avLst>
              <a:gd name="adj1" fmla="val 79167"/>
              <a:gd name="adj2" fmla="val 5955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a:t>
            </a:r>
            <a:endParaRPr lang="es-MX" dirty="0"/>
          </a:p>
        </p:txBody>
      </p:sp>
      <p:sp>
        <p:nvSpPr>
          <p:cNvPr id="7" name="CuadroTexto 6"/>
          <p:cNvSpPr txBox="1"/>
          <p:nvPr/>
        </p:nvSpPr>
        <p:spPr>
          <a:xfrm>
            <a:off x="180304" y="2408349"/>
            <a:ext cx="1068947" cy="2031325"/>
          </a:xfrm>
          <a:prstGeom prst="rect">
            <a:avLst/>
          </a:prstGeom>
          <a:noFill/>
        </p:spPr>
        <p:txBody>
          <a:bodyPr wrap="square" rtlCol="0">
            <a:spAutoFit/>
          </a:bodyPr>
          <a:lstStyle/>
          <a:p>
            <a:r>
              <a:rPr lang="es-MX" sz="1400" dirty="0" smtClean="0"/>
              <a:t>SAT: </a:t>
            </a:r>
            <a:r>
              <a:rPr lang="es-MX" sz="1400" dirty="0"/>
              <a:t>encontrar empresas fantasma y facturas falsas</a:t>
            </a:r>
            <a:r>
              <a:rPr lang="es-MX" sz="1400" dirty="0" smtClean="0"/>
              <a:t>,= MAYOR recaudación </a:t>
            </a:r>
            <a:endParaRPr lang="es-MX" sz="1400" dirty="0"/>
          </a:p>
        </p:txBody>
      </p:sp>
    </p:spTree>
    <p:extLst>
      <p:ext uri="{BB962C8B-B14F-4D97-AF65-F5344CB8AC3E}">
        <p14:creationId xmlns:p14="http://schemas.microsoft.com/office/powerpoint/2010/main" val="33557735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985752" y="0"/>
            <a:ext cx="7149921" cy="669701"/>
          </a:xfrm>
        </p:spPr>
        <p:txBody>
          <a:bodyPr/>
          <a:lstStyle/>
          <a:p>
            <a:r>
              <a:rPr lang="es-MX" dirty="0" smtClean="0"/>
              <a:t>impuestos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136836983"/>
              </p:ext>
            </p:extLst>
          </p:nvPr>
        </p:nvGraphicFramePr>
        <p:xfrm>
          <a:off x="685800" y="515155"/>
          <a:ext cx="10820400" cy="61303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239355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9563" y="340652"/>
            <a:ext cx="10515600" cy="1325563"/>
          </a:xfrm>
        </p:spPr>
        <p:txBody>
          <a:bodyPr/>
          <a:lstStyle/>
          <a:p>
            <a:r>
              <a:rPr lang="es-MX" b="1" dirty="0">
                <a:effectLst>
                  <a:outerShdw blurRad="38100" dist="38100" dir="2700000" algn="tl">
                    <a:srgbClr val="000000">
                      <a:alpha val="43137"/>
                    </a:srgbClr>
                  </a:outerShdw>
                </a:effectLst>
              </a:rPr>
              <a:t>C</a:t>
            </a:r>
            <a:r>
              <a:rPr lang="es-MX" b="1" dirty="0" smtClean="0">
                <a:effectLst>
                  <a:outerShdw blurRad="38100" dist="38100" dir="2700000" algn="tl">
                    <a:srgbClr val="000000">
                      <a:alpha val="43137"/>
                    </a:srgbClr>
                  </a:outerShdw>
                </a:effectLst>
              </a:rPr>
              <a:t>ontenido</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479589184"/>
              </p:ext>
            </p:extLst>
          </p:nvPr>
        </p:nvGraphicFramePr>
        <p:xfrm>
          <a:off x="970553" y="1565709"/>
          <a:ext cx="10147479" cy="4236720"/>
        </p:xfrm>
        <a:graphic>
          <a:graphicData uri="http://schemas.openxmlformats.org/drawingml/2006/table">
            <a:tbl>
              <a:tblPr firstRow="1" bandRow="1">
                <a:tableStyleId>{5FD0F851-EC5A-4D38-B0AD-8093EC10F338}</a:tableStyleId>
              </a:tblPr>
              <a:tblGrid>
                <a:gridCol w="993780"/>
                <a:gridCol w="7762441"/>
                <a:gridCol w="1391258"/>
              </a:tblGrid>
              <a:tr h="577036">
                <a:tc>
                  <a:txBody>
                    <a:bodyPr/>
                    <a:lstStyle/>
                    <a:p>
                      <a:r>
                        <a:rPr lang="es-MX" sz="1800" dirty="0" smtClean="0">
                          <a:solidFill>
                            <a:schemeClr val="tx1"/>
                          </a:solidFill>
                        </a:rPr>
                        <a:t>No.</a:t>
                      </a:r>
                      <a:endParaRPr lang="es-MX" sz="1800" dirty="0">
                        <a:solidFill>
                          <a:schemeClr val="tx1"/>
                        </a:solidFill>
                        <a:latin typeface="+mj-lt"/>
                      </a:endParaRPr>
                    </a:p>
                  </a:txBody>
                  <a:tcPr/>
                </a:tc>
                <a:tc>
                  <a:txBody>
                    <a:bodyPr/>
                    <a:lstStyle/>
                    <a:p>
                      <a:r>
                        <a:rPr lang="es-MX" sz="1800" dirty="0" smtClean="0">
                          <a:solidFill>
                            <a:schemeClr val="tx1"/>
                          </a:solidFill>
                        </a:rPr>
                        <a:t>Tema </a:t>
                      </a:r>
                      <a:endParaRPr lang="es-MX" sz="1800" dirty="0">
                        <a:solidFill>
                          <a:schemeClr val="tx1"/>
                        </a:solidFill>
                        <a:latin typeface="+mj-lt"/>
                      </a:endParaRPr>
                    </a:p>
                  </a:txBody>
                  <a:tcPr/>
                </a:tc>
                <a:tc>
                  <a:txBody>
                    <a:bodyPr/>
                    <a:lstStyle/>
                    <a:p>
                      <a:r>
                        <a:rPr lang="es-MX" sz="1600" baseline="0" dirty="0" smtClean="0">
                          <a:solidFill>
                            <a:schemeClr val="tx1"/>
                          </a:solidFill>
                        </a:rPr>
                        <a:t>No. Diapositiva</a:t>
                      </a:r>
                      <a:endParaRPr lang="es-MX" sz="1600" dirty="0">
                        <a:solidFill>
                          <a:schemeClr val="tx1"/>
                        </a:solidFill>
                        <a:latin typeface="+mj-lt"/>
                      </a:endParaRPr>
                    </a:p>
                  </a:txBody>
                  <a:tcPr/>
                </a:tc>
              </a:tr>
              <a:tr h="329735">
                <a:tc>
                  <a:txBody>
                    <a:bodyPr/>
                    <a:lstStyle/>
                    <a:p>
                      <a:r>
                        <a:rPr lang="es-MX" sz="1800" dirty="0" smtClean="0">
                          <a:solidFill>
                            <a:schemeClr val="tx1"/>
                          </a:solidFill>
                        </a:rPr>
                        <a:t>1</a:t>
                      </a:r>
                      <a:endParaRPr lang="es-MX" sz="1800" dirty="0">
                        <a:solidFill>
                          <a:schemeClr val="tx1"/>
                        </a:solidFill>
                        <a:latin typeface="+mj-lt"/>
                      </a:endParaRPr>
                    </a:p>
                  </a:txBody>
                  <a:tcPr/>
                </a:tc>
                <a:tc>
                  <a:txBody>
                    <a:bodyPr/>
                    <a:lstStyle/>
                    <a:p>
                      <a:r>
                        <a:rPr lang="es-MX" sz="1800" dirty="0" smtClean="0">
                          <a:solidFill>
                            <a:schemeClr val="tx1"/>
                          </a:solidFill>
                        </a:rPr>
                        <a:t>Presentación de la unidad de aprendizaje</a:t>
                      </a:r>
                      <a:endParaRPr lang="es-MX" sz="1800" dirty="0">
                        <a:solidFill>
                          <a:schemeClr val="tx1"/>
                        </a:solidFill>
                        <a:latin typeface="+mj-lt"/>
                      </a:endParaRPr>
                    </a:p>
                  </a:txBody>
                  <a:tcPr/>
                </a:tc>
                <a:tc>
                  <a:txBody>
                    <a:bodyPr/>
                    <a:lstStyle/>
                    <a:p>
                      <a:pPr algn="r"/>
                      <a:r>
                        <a:rPr lang="es-MX" sz="1800" dirty="0" smtClean="0">
                          <a:solidFill>
                            <a:schemeClr val="tx1"/>
                          </a:solidFill>
                        </a:rPr>
                        <a:t>3</a:t>
                      </a:r>
                      <a:endParaRPr lang="es-MX" sz="1800" dirty="0">
                        <a:solidFill>
                          <a:schemeClr val="tx1"/>
                        </a:solidFill>
                        <a:latin typeface="+mj-lt"/>
                      </a:endParaRPr>
                    </a:p>
                  </a:txBody>
                  <a:tcPr/>
                </a:tc>
              </a:tr>
              <a:tr h="329735">
                <a:tc>
                  <a:txBody>
                    <a:bodyPr/>
                    <a:lstStyle/>
                    <a:p>
                      <a:r>
                        <a:rPr lang="es-MX" sz="1800" dirty="0" smtClean="0">
                          <a:solidFill>
                            <a:schemeClr val="tx1"/>
                          </a:solidFill>
                        </a:rPr>
                        <a:t>2</a:t>
                      </a:r>
                      <a:endParaRPr lang="es-MX" sz="1800" dirty="0">
                        <a:solidFill>
                          <a:schemeClr val="tx1"/>
                        </a:solidFill>
                        <a:latin typeface="+mj-lt"/>
                      </a:endParaRPr>
                    </a:p>
                  </a:txBody>
                  <a:tcPr/>
                </a:tc>
                <a:tc>
                  <a:txBody>
                    <a:bodyPr/>
                    <a:lstStyle/>
                    <a:p>
                      <a:r>
                        <a:rPr lang="es-MX" sz="1800" dirty="0" smtClean="0">
                          <a:solidFill>
                            <a:schemeClr val="tx1"/>
                          </a:solidFill>
                        </a:rPr>
                        <a:t>De la unidad de aprendizaje: Propósito y unidad de aprendizaje</a:t>
                      </a:r>
                      <a:endParaRPr lang="es-MX" sz="1800" dirty="0">
                        <a:solidFill>
                          <a:schemeClr val="tx1"/>
                        </a:solidFill>
                        <a:latin typeface="+mj-lt"/>
                      </a:endParaRPr>
                    </a:p>
                  </a:txBody>
                  <a:tcPr/>
                </a:tc>
                <a:tc>
                  <a:txBody>
                    <a:bodyPr/>
                    <a:lstStyle/>
                    <a:p>
                      <a:pPr algn="r"/>
                      <a:r>
                        <a:rPr lang="es-MX" sz="1800" dirty="0" smtClean="0">
                          <a:solidFill>
                            <a:schemeClr val="tx1"/>
                          </a:solidFill>
                        </a:rPr>
                        <a:t>4</a:t>
                      </a:r>
                      <a:endParaRPr lang="es-MX" sz="1800" dirty="0">
                        <a:solidFill>
                          <a:schemeClr val="tx1"/>
                        </a:solidFill>
                        <a:latin typeface="+mj-lt"/>
                      </a:endParaRPr>
                    </a:p>
                  </a:txBody>
                  <a:tcPr/>
                </a:tc>
              </a:tr>
              <a:tr h="329735">
                <a:tc>
                  <a:txBody>
                    <a:bodyPr/>
                    <a:lstStyle/>
                    <a:p>
                      <a:r>
                        <a:rPr lang="es-MX" sz="1800" dirty="0" smtClean="0">
                          <a:solidFill>
                            <a:schemeClr val="tx1"/>
                          </a:solidFill>
                        </a:rPr>
                        <a:t>3</a:t>
                      </a:r>
                      <a:endParaRPr lang="es-MX" sz="1800" dirty="0">
                        <a:solidFill>
                          <a:schemeClr val="tx1"/>
                        </a:solidFill>
                        <a:latin typeface="+mj-lt"/>
                      </a:endParaRPr>
                    </a:p>
                  </a:txBody>
                  <a:tcPr/>
                </a:tc>
                <a:tc>
                  <a:txBody>
                    <a:bodyPr/>
                    <a:lstStyle/>
                    <a:p>
                      <a:r>
                        <a:rPr lang="es-MX" sz="1800" dirty="0" smtClean="0">
                          <a:solidFill>
                            <a:schemeClr val="tx1"/>
                          </a:solidFill>
                        </a:rPr>
                        <a:t>Guía para el usuario</a:t>
                      </a:r>
                      <a:endParaRPr lang="es-MX" sz="1800" dirty="0">
                        <a:solidFill>
                          <a:schemeClr val="tx1"/>
                        </a:solidFill>
                        <a:latin typeface="+mj-lt"/>
                      </a:endParaRPr>
                    </a:p>
                  </a:txBody>
                  <a:tcPr/>
                </a:tc>
                <a:tc>
                  <a:txBody>
                    <a:bodyPr/>
                    <a:lstStyle/>
                    <a:p>
                      <a:pPr algn="r"/>
                      <a:r>
                        <a:rPr lang="es-MX" sz="1800" dirty="0" smtClean="0">
                          <a:solidFill>
                            <a:schemeClr val="tx1"/>
                          </a:solidFill>
                        </a:rPr>
                        <a:t>5</a:t>
                      </a:r>
                      <a:endParaRPr lang="es-MX" sz="1800" dirty="0">
                        <a:solidFill>
                          <a:schemeClr val="tx1"/>
                        </a:solidFill>
                        <a:latin typeface="+mj-lt"/>
                      </a:endParaRPr>
                    </a:p>
                  </a:txBody>
                  <a:tcPr/>
                </a:tc>
              </a:tr>
              <a:tr h="329735">
                <a:tc>
                  <a:txBody>
                    <a:bodyPr/>
                    <a:lstStyle/>
                    <a:p>
                      <a:r>
                        <a:rPr lang="es-MX" sz="1800" dirty="0" smtClean="0">
                          <a:solidFill>
                            <a:schemeClr val="tx1"/>
                          </a:solidFill>
                        </a:rPr>
                        <a:t>4</a:t>
                      </a:r>
                      <a:endParaRPr lang="es-MX" sz="1800" dirty="0">
                        <a:solidFill>
                          <a:schemeClr val="tx1"/>
                        </a:solidFill>
                        <a:latin typeface="+mj-lt"/>
                      </a:endParaRPr>
                    </a:p>
                  </a:txBody>
                  <a:tcPr/>
                </a:tc>
                <a:tc>
                  <a:txBody>
                    <a:bodyPr/>
                    <a:lstStyle/>
                    <a:p>
                      <a:r>
                        <a:rPr lang="es-MX" sz="1800" dirty="0" smtClean="0">
                          <a:solidFill>
                            <a:schemeClr val="tx1"/>
                          </a:solidFill>
                        </a:rPr>
                        <a:t>Introducción</a:t>
                      </a:r>
                      <a:endParaRPr lang="es-MX" sz="1800" dirty="0">
                        <a:solidFill>
                          <a:schemeClr val="tx1"/>
                        </a:solidFill>
                        <a:latin typeface="+mj-lt"/>
                      </a:endParaRPr>
                    </a:p>
                  </a:txBody>
                  <a:tcPr/>
                </a:tc>
                <a:tc>
                  <a:txBody>
                    <a:bodyPr/>
                    <a:lstStyle/>
                    <a:p>
                      <a:pPr algn="r"/>
                      <a:r>
                        <a:rPr lang="es-MX" sz="1800" dirty="0" smtClean="0">
                          <a:solidFill>
                            <a:schemeClr val="tx1"/>
                          </a:solidFill>
                        </a:rPr>
                        <a:t>6</a:t>
                      </a:r>
                      <a:endParaRPr lang="es-MX" sz="1800" dirty="0">
                        <a:solidFill>
                          <a:schemeClr val="tx1"/>
                        </a:solidFill>
                        <a:latin typeface="+mj-lt"/>
                      </a:endParaRPr>
                    </a:p>
                  </a:txBody>
                  <a:tcPr/>
                </a:tc>
              </a:tr>
              <a:tr h="329735">
                <a:tc>
                  <a:txBody>
                    <a:bodyPr/>
                    <a:lstStyle/>
                    <a:p>
                      <a:r>
                        <a:rPr lang="es-MX" sz="1800" dirty="0" smtClean="0">
                          <a:solidFill>
                            <a:schemeClr val="tx1"/>
                          </a:solidFill>
                        </a:rPr>
                        <a:t>5</a:t>
                      </a:r>
                      <a:endParaRPr lang="es-MX" sz="1800" dirty="0">
                        <a:solidFill>
                          <a:schemeClr val="tx1"/>
                        </a:solidFill>
                        <a:latin typeface="+mj-lt"/>
                      </a:endParaRPr>
                    </a:p>
                  </a:txBody>
                  <a:tcPr/>
                </a:tc>
                <a:tc>
                  <a:txBody>
                    <a:bodyPr/>
                    <a:lstStyle/>
                    <a:p>
                      <a:r>
                        <a:rPr lang="es-MX" sz="1800" dirty="0" smtClean="0">
                          <a:solidFill>
                            <a:schemeClr val="tx1"/>
                          </a:solidFill>
                        </a:rPr>
                        <a:t>Objetivos del</a:t>
                      </a:r>
                      <a:r>
                        <a:rPr lang="es-MX" sz="1800" baseline="0" dirty="0" smtClean="0">
                          <a:solidFill>
                            <a:schemeClr val="tx1"/>
                          </a:solidFill>
                        </a:rPr>
                        <a:t> presente material</a:t>
                      </a:r>
                      <a:endParaRPr lang="es-MX" sz="1800" dirty="0">
                        <a:solidFill>
                          <a:schemeClr val="tx1"/>
                        </a:solidFill>
                        <a:latin typeface="+mj-lt"/>
                      </a:endParaRPr>
                    </a:p>
                  </a:txBody>
                  <a:tcPr/>
                </a:tc>
                <a:tc>
                  <a:txBody>
                    <a:bodyPr/>
                    <a:lstStyle/>
                    <a:p>
                      <a:pPr algn="r"/>
                      <a:r>
                        <a:rPr lang="es-MX" sz="1800" dirty="0" smtClean="0">
                          <a:solidFill>
                            <a:schemeClr val="tx1"/>
                          </a:solidFill>
                        </a:rPr>
                        <a:t>7</a:t>
                      </a:r>
                      <a:endParaRPr lang="es-MX" sz="1800" dirty="0">
                        <a:solidFill>
                          <a:schemeClr val="tx1"/>
                        </a:solidFill>
                        <a:latin typeface="+mj-lt"/>
                      </a:endParaRPr>
                    </a:p>
                  </a:txBody>
                  <a:tcPr/>
                </a:tc>
              </a:tr>
              <a:tr h="329735">
                <a:tc>
                  <a:txBody>
                    <a:bodyPr/>
                    <a:lstStyle/>
                    <a:p>
                      <a:r>
                        <a:rPr lang="es-MX" sz="1800" dirty="0" smtClean="0">
                          <a:solidFill>
                            <a:schemeClr val="tx1"/>
                          </a:solidFill>
                        </a:rPr>
                        <a:t>6</a:t>
                      </a:r>
                      <a:endParaRPr lang="es-MX" sz="1800" dirty="0">
                        <a:solidFill>
                          <a:schemeClr val="tx1"/>
                        </a:solidFill>
                        <a:latin typeface="+mj-lt"/>
                      </a:endParaRPr>
                    </a:p>
                  </a:txBody>
                  <a:tcPr/>
                </a:tc>
                <a:tc>
                  <a:txBody>
                    <a:bodyPr/>
                    <a:lstStyle/>
                    <a:p>
                      <a:r>
                        <a:rPr lang="es-MX" sz="1800" dirty="0" smtClean="0">
                          <a:solidFill>
                            <a:schemeClr val="tx1"/>
                          </a:solidFill>
                          <a:latin typeface="+mn-lt"/>
                        </a:rPr>
                        <a:t>Generalidades de las finanzas públicas</a:t>
                      </a:r>
                      <a:endParaRPr lang="es-MX" sz="1800" dirty="0">
                        <a:solidFill>
                          <a:schemeClr val="tx1"/>
                        </a:solidFill>
                        <a:latin typeface="+mj-lt"/>
                      </a:endParaRPr>
                    </a:p>
                  </a:txBody>
                  <a:tcPr/>
                </a:tc>
                <a:tc>
                  <a:txBody>
                    <a:bodyPr/>
                    <a:lstStyle/>
                    <a:p>
                      <a:pPr algn="r"/>
                      <a:r>
                        <a:rPr lang="es-MX" sz="1800" dirty="0" smtClean="0">
                          <a:solidFill>
                            <a:schemeClr val="tx1"/>
                          </a:solidFill>
                        </a:rPr>
                        <a:t>8</a:t>
                      </a:r>
                      <a:endParaRPr lang="es-MX" sz="1800" dirty="0">
                        <a:solidFill>
                          <a:schemeClr val="tx1"/>
                        </a:solidFill>
                        <a:latin typeface="+mj-lt"/>
                      </a:endParaRPr>
                    </a:p>
                  </a:txBody>
                  <a:tcPr/>
                </a:tc>
              </a:tr>
              <a:tr h="329735">
                <a:tc>
                  <a:txBody>
                    <a:bodyPr/>
                    <a:lstStyle/>
                    <a:p>
                      <a:r>
                        <a:rPr lang="es-MX" sz="1800" dirty="0" smtClean="0">
                          <a:solidFill>
                            <a:schemeClr val="tx1"/>
                          </a:solidFill>
                        </a:rPr>
                        <a:t>7</a:t>
                      </a:r>
                      <a:endParaRPr lang="es-MX" sz="1800" dirty="0">
                        <a:solidFill>
                          <a:schemeClr val="tx1"/>
                        </a:solidFill>
                        <a:latin typeface="+mj-lt"/>
                      </a:endParaRPr>
                    </a:p>
                  </a:txBody>
                  <a:tcPr/>
                </a:tc>
                <a:tc>
                  <a:txBody>
                    <a:bodyPr/>
                    <a:lstStyle/>
                    <a:p>
                      <a:r>
                        <a:rPr lang="es-MX" sz="1800" dirty="0" smtClean="0">
                          <a:solidFill>
                            <a:schemeClr val="tx1"/>
                          </a:solidFill>
                        </a:rPr>
                        <a:t>Ley de Ingresos de la Federación</a:t>
                      </a:r>
                      <a:endParaRPr lang="es-MX" sz="1800" dirty="0">
                        <a:solidFill>
                          <a:schemeClr val="tx1"/>
                        </a:solidFill>
                        <a:latin typeface="+mj-lt"/>
                      </a:endParaRPr>
                    </a:p>
                  </a:txBody>
                  <a:tcPr/>
                </a:tc>
                <a:tc>
                  <a:txBody>
                    <a:bodyPr/>
                    <a:lstStyle/>
                    <a:p>
                      <a:pPr algn="r"/>
                      <a:r>
                        <a:rPr lang="es-MX" sz="1800" dirty="0" smtClean="0">
                          <a:solidFill>
                            <a:schemeClr val="tx1"/>
                          </a:solidFill>
                          <a:latin typeface="+mn-lt"/>
                        </a:rPr>
                        <a:t>12</a:t>
                      </a:r>
                      <a:endParaRPr lang="es-MX" sz="1800" dirty="0">
                        <a:solidFill>
                          <a:schemeClr val="tx1"/>
                        </a:solidFill>
                        <a:latin typeface="+mj-lt"/>
                      </a:endParaRPr>
                    </a:p>
                  </a:txBody>
                  <a:tcPr/>
                </a:tc>
              </a:tr>
              <a:tr h="333406">
                <a:tc>
                  <a:txBody>
                    <a:bodyPr/>
                    <a:lstStyle/>
                    <a:p>
                      <a:r>
                        <a:rPr lang="es-MX" sz="1800" dirty="0" smtClean="0">
                          <a:solidFill>
                            <a:schemeClr val="tx1"/>
                          </a:solidFill>
                        </a:rPr>
                        <a:t>8</a:t>
                      </a:r>
                      <a:endParaRPr lang="es-MX" sz="1800" dirty="0">
                        <a:solidFill>
                          <a:schemeClr val="tx1"/>
                        </a:solidFill>
                        <a:latin typeface="+mj-lt"/>
                      </a:endParaRPr>
                    </a:p>
                  </a:txBody>
                  <a:tcPr/>
                </a:tc>
                <a:tc>
                  <a:txBody>
                    <a:bodyPr/>
                    <a:lstStyle/>
                    <a:p>
                      <a:r>
                        <a:rPr lang="es-MX" sz="1800" dirty="0" smtClean="0">
                          <a:solidFill>
                            <a:schemeClr val="tx1"/>
                          </a:solidFill>
                          <a:latin typeface="+mj-lt"/>
                        </a:rPr>
                        <a:t>Doble tributación. Algunos casos</a:t>
                      </a:r>
                      <a:endParaRPr lang="es-MX" sz="1800" dirty="0">
                        <a:solidFill>
                          <a:schemeClr val="tx1"/>
                        </a:solidFill>
                        <a:latin typeface="+mj-lt"/>
                      </a:endParaRPr>
                    </a:p>
                  </a:txBody>
                  <a:tcPr/>
                </a:tc>
                <a:tc>
                  <a:txBody>
                    <a:bodyPr/>
                    <a:lstStyle/>
                    <a:p>
                      <a:pPr algn="r"/>
                      <a:r>
                        <a:rPr lang="es-MX" sz="1800" dirty="0" smtClean="0">
                          <a:solidFill>
                            <a:schemeClr val="tx1"/>
                          </a:solidFill>
                        </a:rPr>
                        <a:t>26</a:t>
                      </a:r>
                      <a:endParaRPr lang="es-MX" sz="1800" dirty="0">
                        <a:solidFill>
                          <a:schemeClr val="tx1"/>
                        </a:solidFill>
                        <a:latin typeface="+mj-lt"/>
                      </a:endParaRPr>
                    </a:p>
                  </a:txBody>
                  <a:tcPr/>
                </a:tc>
              </a:tr>
              <a:tr h="329735">
                <a:tc>
                  <a:txBody>
                    <a:bodyPr/>
                    <a:lstStyle/>
                    <a:p>
                      <a:r>
                        <a:rPr lang="es-MX" sz="1800" dirty="0" smtClean="0">
                          <a:solidFill>
                            <a:schemeClr val="tx1"/>
                          </a:solidFill>
                          <a:latin typeface="+mn-lt"/>
                        </a:rPr>
                        <a:t>9</a:t>
                      </a:r>
                      <a:endParaRPr lang="es-MX" sz="1800" dirty="0">
                        <a:solidFill>
                          <a:schemeClr val="tx1"/>
                        </a:solidFill>
                        <a:latin typeface="+mj-lt"/>
                      </a:endParaRPr>
                    </a:p>
                  </a:txBody>
                  <a:tcPr/>
                </a:tc>
                <a:tc>
                  <a:txBody>
                    <a:bodyPr/>
                    <a:lstStyle/>
                    <a:p>
                      <a:r>
                        <a:rPr lang="es-MX" sz="1800" dirty="0" smtClean="0">
                          <a:solidFill>
                            <a:schemeClr val="tx1"/>
                          </a:solidFill>
                          <a:latin typeface="+mn-lt"/>
                        </a:rPr>
                        <a:t>Conclusiones</a:t>
                      </a:r>
                      <a:endParaRPr lang="es-MX" sz="1800" dirty="0">
                        <a:solidFill>
                          <a:schemeClr val="tx1"/>
                        </a:solidFill>
                        <a:latin typeface="+mj-lt"/>
                      </a:endParaRPr>
                    </a:p>
                  </a:txBody>
                  <a:tcPr/>
                </a:tc>
                <a:tc>
                  <a:txBody>
                    <a:bodyPr/>
                    <a:lstStyle/>
                    <a:p>
                      <a:pPr algn="r"/>
                      <a:r>
                        <a:rPr lang="es-MX" sz="1800" dirty="0" smtClean="0">
                          <a:solidFill>
                            <a:schemeClr val="tx1"/>
                          </a:solidFill>
                          <a:latin typeface="+mn-lt"/>
                        </a:rPr>
                        <a:t>37</a:t>
                      </a:r>
                      <a:endParaRPr lang="es-MX" sz="1800" dirty="0">
                        <a:solidFill>
                          <a:schemeClr val="tx1"/>
                        </a:solidFill>
                        <a:latin typeface="+mj-lt"/>
                      </a:endParaRPr>
                    </a:p>
                  </a:txBody>
                  <a:tcPr/>
                </a:tc>
              </a:tr>
              <a:tr h="329735">
                <a:tc>
                  <a:txBody>
                    <a:bodyPr/>
                    <a:lstStyle/>
                    <a:p>
                      <a:r>
                        <a:rPr lang="es-MX" sz="1800" dirty="0" smtClean="0">
                          <a:solidFill>
                            <a:schemeClr val="tx1"/>
                          </a:solidFill>
                          <a:latin typeface="+mn-lt"/>
                        </a:rPr>
                        <a:t>10</a:t>
                      </a:r>
                      <a:endParaRPr lang="es-MX" sz="1800" dirty="0">
                        <a:solidFill>
                          <a:schemeClr val="tx1"/>
                        </a:solidFill>
                        <a:latin typeface="+mj-lt"/>
                      </a:endParaRPr>
                    </a:p>
                  </a:txBody>
                  <a:tcPr/>
                </a:tc>
                <a:tc>
                  <a:txBody>
                    <a:bodyPr/>
                    <a:lstStyle/>
                    <a:p>
                      <a:r>
                        <a:rPr lang="es-MX" sz="1800" dirty="0" smtClean="0">
                          <a:solidFill>
                            <a:schemeClr val="tx1"/>
                          </a:solidFill>
                          <a:latin typeface="+mn-lt"/>
                        </a:rPr>
                        <a:t>Bibliografía</a:t>
                      </a:r>
                      <a:endParaRPr lang="es-MX" sz="1800" dirty="0">
                        <a:solidFill>
                          <a:schemeClr val="tx1"/>
                        </a:solidFill>
                        <a:latin typeface="+mj-lt"/>
                      </a:endParaRPr>
                    </a:p>
                  </a:txBody>
                  <a:tcPr/>
                </a:tc>
                <a:tc>
                  <a:txBody>
                    <a:bodyPr/>
                    <a:lstStyle/>
                    <a:p>
                      <a:pPr algn="r"/>
                      <a:r>
                        <a:rPr lang="es-MX" sz="1800" dirty="0" smtClean="0">
                          <a:solidFill>
                            <a:schemeClr val="tx1"/>
                          </a:solidFill>
                          <a:latin typeface="+mj-lt"/>
                        </a:rPr>
                        <a:t>38</a:t>
                      </a:r>
                      <a:endParaRPr lang="es-MX" sz="1800" dirty="0">
                        <a:solidFill>
                          <a:schemeClr val="tx1"/>
                        </a:solidFill>
                        <a:latin typeface="+mj-lt"/>
                      </a:endParaRPr>
                    </a:p>
                  </a:txBody>
                  <a:tcPr/>
                </a:tc>
              </a:tr>
            </a:tbl>
          </a:graphicData>
        </a:graphic>
      </p:graphicFrame>
    </p:spTree>
    <p:extLst>
      <p:ext uri="{BB962C8B-B14F-4D97-AF65-F5344CB8AC3E}">
        <p14:creationId xmlns:p14="http://schemas.microsoft.com/office/powerpoint/2010/main" val="84813691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IMPUESTOS DIRECTOS E INDIRECTOS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170335421"/>
              </p:ext>
            </p:extLst>
          </p:nvPr>
        </p:nvGraphicFramePr>
        <p:xfrm>
          <a:off x="685800" y="2193925"/>
          <a:ext cx="10820400" cy="40243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207758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IMPUESTOS</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132878518"/>
              </p:ext>
            </p:extLst>
          </p:nvPr>
        </p:nvGraphicFramePr>
        <p:xfrm>
          <a:off x="5087154" y="1003702"/>
          <a:ext cx="6233375" cy="5280173"/>
        </p:xfrm>
        <a:graphic>
          <a:graphicData uri="http://schemas.openxmlformats.org/drawingml/2006/table">
            <a:tbl>
              <a:tblPr firstRow="1" bandRow="1">
                <a:tableStyleId>{5C22544A-7EE6-4342-B048-85BDC9FD1C3A}</a:tableStyleId>
              </a:tblPr>
              <a:tblGrid>
                <a:gridCol w="1801992"/>
                <a:gridCol w="1335304"/>
                <a:gridCol w="1942043"/>
                <a:gridCol w="1154036"/>
              </a:tblGrid>
              <a:tr h="803268">
                <a:tc>
                  <a:txBody>
                    <a:bodyPr/>
                    <a:lstStyle/>
                    <a:p>
                      <a:pPr algn="ctr"/>
                      <a:r>
                        <a:rPr lang="es-MX" sz="1800" dirty="0" smtClean="0"/>
                        <a:t>TIPO</a:t>
                      </a:r>
                      <a:r>
                        <a:rPr lang="es-MX" sz="1800" baseline="0" dirty="0" smtClean="0"/>
                        <a:t> DE IMPUESTO</a:t>
                      </a:r>
                      <a:endParaRPr lang="es-MX" sz="1800" dirty="0"/>
                    </a:p>
                  </a:txBody>
                  <a:tcPr/>
                </a:tc>
                <a:tc>
                  <a:txBody>
                    <a:bodyPr/>
                    <a:lstStyle/>
                    <a:p>
                      <a:pPr algn="ctr"/>
                      <a:r>
                        <a:rPr lang="es-MX" sz="1800" dirty="0" smtClean="0"/>
                        <a:t>IMPUESTO</a:t>
                      </a:r>
                      <a:endParaRPr lang="es-MX" sz="1800" dirty="0"/>
                    </a:p>
                  </a:txBody>
                  <a:tcPr/>
                </a:tc>
                <a:tc>
                  <a:txBody>
                    <a:bodyPr/>
                    <a:lstStyle/>
                    <a:p>
                      <a:pPr algn="ctr"/>
                      <a:r>
                        <a:rPr lang="es-MX" sz="1800" dirty="0" smtClean="0"/>
                        <a:t>CANTIDAD</a:t>
                      </a:r>
                      <a:endParaRPr lang="es-MX" sz="1800" dirty="0"/>
                    </a:p>
                  </a:txBody>
                  <a:tcPr/>
                </a:tc>
                <a:tc>
                  <a:txBody>
                    <a:bodyPr/>
                    <a:lstStyle/>
                    <a:p>
                      <a:pPr algn="ctr"/>
                      <a:r>
                        <a:rPr lang="es-MX" sz="1800" dirty="0" smtClean="0"/>
                        <a:t>%</a:t>
                      </a:r>
                      <a:endParaRPr lang="es-MX" sz="1800" dirty="0"/>
                    </a:p>
                  </a:txBody>
                  <a:tcPr/>
                </a:tc>
              </a:tr>
              <a:tr h="1134026">
                <a:tc>
                  <a:txBody>
                    <a:bodyPr/>
                    <a:lstStyle/>
                    <a:p>
                      <a:r>
                        <a:rPr lang="es-MX" sz="1800" dirty="0" smtClean="0"/>
                        <a:t>Impuestos Sobre los Ingresos</a:t>
                      </a:r>
                      <a:endParaRPr lang="es-MX" sz="1800" dirty="0"/>
                    </a:p>
                  </a:txBody>
                  <a:tcPr/>
                </a:tc>
                <a:tc>
                  <a:txBody>
                    <a:bodyPr/>
                    <a:lstStyle/>
                    <a:p>
                      <a:r>
                        <a:rPr lang="es-MX" sz="1400" dirty="0" smtClean="0"/>
                        <a:t>ISR</a:t>
                      </a:r>
                      <a:endParaRPr lang="es-MX" sz="1400" dirty="0"/>
                    </a:p>
                  </a:txBody>
                  <a:tcPr/>
                </a:tc>
                <a:tc>
                  <a:txBody>
                    <a:bodyPr/>
                    <a:lstStyle/>
                    <a:p>
                      <a:pPr algn="r"/>
                      <a:r>
                        <a:rPr lang="es-MX" sz="1400" b="1" dirty="0" smtClean="0"/>
                        <a:t>1,752,500.2</a:t>
                      </a:r>
                      <a:endParaRPr lang="es-MX" sz="1400" b="1" dirty="0"/>
                    </a:p>
                  </a:txBody>
                  <a:tcPr/>
                </a:tc>
                <a:tc>
                  <a:txBody>
                    <a:bodyPr/>
                    <a:lstStyle/>
                    <a:p>
                      <a:pPr algn="r"/>
                      <a:r>
                        <a:rPr lang="es-MX" sz="1400" dirty="0" smtClean="0"/>
                        <a:t>30%</a:t>
                      </a:r>
                      <a:endParaRPr lang="es-MX" sz="1400" dirty="0"/>
                    </a:p>
                  </a:txBody>
                  <a:tcPr/>
                </a:tc>
              </a:tr>
              <a:tr h="1553021">
                <a:tc rowSpan="3">
                  <a:txBody>
                    <a:bodyPr/>
                    <a:lstStyle/>
                    <a:p>
                      <a:endParaRPr lang="es-MX" sz="1800" dirty="0" smtClean="0"/>
                    </a:p>
                    <a:p>
                      <a:endParaRPr lang="es-MX" sz="1800" dirty="0" smtClean="0"/>
                    </a:p>
                    <a:p>
                      <a:r>
                        <a:rPr lang="es-MX" sz="1800" dirty="0" smtClean="0"/>
                        <a:t>Impuestos Sobre la Producción, el Consumo y las Transacciones:</a:t>
                      </a:r>
                      <a:endParaRPr lang="es-MX" sz="1800" dirty="0"/>
                    </a:p>
                  </a:txBody>
                  <a:tcPr/>
                </a:tc>
                <a:tc>
                  <a:txBody>
                    <a:bodyPr/>
                    <a:lstStyle/>
                    <a:p>
                      <a:endParaRPr lang="es-MX" sz="1400" dirty="0" smtClean="0"/>
                    </a:p>
                    <a:p>
                      <a:endParaRPr lang="es-MX" sz="1400" dirty="0" smtClean="0"/>
                    </a:p>
                    <a:p>
                      <a:r>
                        <a:rPr lang="es-MX" sz="1400" dirty="0" smtClean="0"/>
                        <a:t>IVA </a:t>
                      </a:r>
                      <a:endParaRPr lang="es-MX" sz="1400" dirty="0"/>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s-MX" sz="1400" b="1" dirty="0" smtClean="0"/>
                        <a:t>1,443,843.3</a:t>
                      </a:r>
                    </a:p>
                    <a:p>
                      <a:pPr marL="0" marR="0" indent="0" algn="r" defTabSz="914400" rtl="0" eaLnBrk="1" fontAlgn="auto" latinLnBrk="0" hangingPunct="1">
                        <a:lnSpc>
                          <a:spcPct val="100000"/>
                        </a:lnSpc>
                        <a:spcBef>
                          <a:spcPts val="0"/>
                        </a:spcBef>
                        <a:spcAft>
                          <a:spcPts val="0"/>
                        </a:spcAft>
                        <a:buClrTx/>
                        <a:buSzTx/>
                        <a:buFontTx/>
                        <a:buNone/>
                        <a:tabLst/>
                        <a:defRPr/>
                      </a:pPr>
                      <a:endParaRPr lang="es-MX" sz="1400" dirty="0" smtClean="0"/>
                    </a:p>
                    <a:p>
                      <a:pPr marL="0" marR="0" indent="0" algn="r" defTabSz="914400" rtl="0" eaLnBrk="1" fontAlgn="auto" latinLnBrk="0" hangingPunct="1">
                        <a:lnSpc>
                          <a:spcPct val="100000"/>
                        </a:lnSpc>
                        <a:spcBef>
                          <a:spcPts val="0"/>
                        </a:spcBef>
                        <a:spcAft>
                          <a:spcPts val="0"/>
                        </a:spcAft>
                        <a:buClrTx/>
                        <a:buSzTx/>
                        <a:buFontTx/>
                        <a:buNone/>
                        <a:tabLst/>
                        <a:defRPr/>
                      </a:pPr>
                      <a:r>
                        <a:rPr lang="es-MX" sz="1400" dirty="0" smtClean="0"/>
                        <a:t>995,203.3</a:t>
                      </a:r>
                    </a:p>
                    <a:p>
                      <a:pPr algn="r"/>
                      <a:endParaRPr lang="es-MX" sz="1400" dirty="0"/>
                    </a:p>
                  </a:txBody>
                  <a:tcPr/>
                </a:tc>
                <a:tc>
                  <a:txBody>
                    <a:bodyPr/>
                    <a:lstStyle/>
                    <a:p>
                      <a:pPr algn="r"/>
                      <a:r>
                        <a:rPr lang="es-MX" sz="1400" dirty="0" smtClean="0"/>
                        <a:t>25%</a:t>
                      </a:r>
                    </a:p>
                    <a:p>
                      <a:pPr algn="r"/>
                      <a:endParaRPr lang="es-MX" sz="1400" dirty="0" smtClean="0"/>
                    </a:p>
                    <a:p>
                      <a:pPr algn="r"/>
                      <a:r>
                        <a:rPr lang="es-MX" sz="1400" dirty="0" smtClean="0"/>
                        <a:t>17%</a:t>
                      </a:r>
                      <a:endParaRPr lang="es-MX" sz="1400" dirty="0"/>
                    </a:p>
                  </a:txBody>
                  <a:tcPr/>
                </a:tc>
              </a:tr>
              <a:tr h="574889">
                <a:tc vMerge="1">
                  <a:txBody>
                    <a:bodyPr/>
                    <a:lstStyle/>
                    <a:p>
                      <a:endParaRPr lang="es-MX" sz="1400" dirty="0"/>
                    </a:p>
                  </a:txBody>
                  <a:tcPr/>
                </a:tc>
                <a:tc>
                  <a:txBody>
                    <a:bodyPr/>
                    <a:lstStyle/>
                    <a:p>
                      <a:r>
                        <a:rPr lang="es-MX" sz="1400" dirty="0" smtClean="0"/>
                        <a:t>IEPS</a:t>
                      </a:r>
                      <a:endParaRPr lang="es-MX" sz="1400" dirty="0"/>
                    </a:p>
                  </a:txBody>
                  <a:tcPr/>
                </a:tc>
                <a:tc>
                  <a:txBody>
                    <a:bodyPr/>
                    <a:lstStyle/>
                    <a:p>
                      <a:pPr algn="r"/>
                      <a:r>
                        <a:rPr lang="es-MX" sz="1400" dirty="0" smtClean="0"/>
                        <a:t>437,900.9</a:t>
                      </a:r>
                      <a:endParaRPr lang="es-MX" sz="1400" dirty="0"/>
                    </a:p>
                  </a:txBody>
                  <a:tcPr/>
                </a:tc>
                <a:tc>
                  <a:txBody>
                    <a:bodyPr/>
                    <a:lstStyle/>
                    <a:p>
                      <a:pPr algn="r"/>
                      <a:r>
                        <a:rPr lang="es-MX" sz="1400" dirty="0" smtClean="0"/>
                        <a:t>7.5%</a:t>
                      </a:r>
                      <a:endParaRPr lang="es-MX" sz="1400" dirty="0"/>
                    </a:p>
                  </a:txBody>
                  <a:tcPr/>
                </a:tc>
              </a:tr>
              <a:tr h="574889">
                <a:tc vMerge="1">
                  <a:txBody>
                    <a:bodyPr/>
                    <a:lstStyle/>
                    <a:p>
                      <a:endParaRPr lang="es-MX" dirty="0"/>
                    </a:p>
                  </a:txBody>
                  <a:tcPr/>
                </a:tc>
                <a:tc>
                  <a:txBody>
                    <a:bodyPr/>
                    <a:lstStyle/>
                    <a:p>
                      <a:r>
                        <a:rPr lang="es-MX" sz="1400" dirty="0" smtClean="0"/>
                        <a:t>ISAN</a:t>
                      </a:r>
                      <a:endParaRPr lang="es-MX" sz="1400" dirty="0"/>
                    </a:p>
                  </a:txBody>
                  <a:tcPr/>
                </a:tc>
                <a:tc>
                  <a:txBody>
                    <a:bodyPr/>
                    <a:lstStyle/>
                    <a:p>
                      <a:pPr algn="r"/>
                      <a:r>
                        <a:rPr lang="es-MX" sz="1400" dirty="0" smtClean="0"/>
                        <a:t>10,739.1</a:t>
                      </a:r>
                      <a:endParaRPr lang="es-MX" sz="1400" dirty="0"/>
                    </a:p>
                  </a:txBody>
                  <a:tcPr/>
                </a:tc>
                <a:tc>
                  <a:txBody>
                    <a:bodyPr/>
                    <a:lstStyle/>
                    <a:p>
                      <a:pPr algn="r"/>
                      <a:r>
                        <a:rPr lang="es-MX" sz="1400" dirty="0" smtClean="0"/>
                        <a:t>.18%</a:t>
                      </a:r>
                      <a:endParaRPr lang="es-MX" sz="1400" dirty="0"/>
                    </a:p>
                  </a:txBody>
                  <a:tcPr/>
                </a:tc>
              </a:tr>
              <a:tr h="574889">
                <a:tc>
                  <a:txBody>
                    <a:bodyPr/>
                    <a:lstStyle/>
                    <a:p>
                      <a:r>
                        <a:rPr lang="es-MX" sz="1800" dirty="0" smtClean="0"/>
                        <a:t>ISR MAS IVA, IEPS E ISAN</a:t>
                      </a:r>
                      <a:endParaRPr lang="es-MX" sz="1800" dirty="0"/>
                    </a:p>
                  </a:txBody>
                  <a:tcPr/>
                </a:tc>
                <a:tc>
                  <a:txBody>
                    <a:bodyPr/>
                    <a:lstStyle/>
                    <a:p>
                      <a:endParaRPr lang="es-MX" sz="1400" dirty="0"/>
                    </a:p>
                  </a:txBody>
                  <a:tcPr/>
                </a:tc>
                <a:tc>
                  <a:txBody>
                    <a:bodyPr/>
                    <a:lstStyle/>
                    <a:p>
                      <a:pPr algn="r"/>
                      <a:r>
                        <a:rPr lang="es-MX" sz="1400" b="1" dirty="0" smtClean="0"/>
                        <a:t>3,196,343.5</a:t>
                      </a:r>
                      <a:endParaRPr lang="es-MX" sz="1400" b="1" dirty="0"/>
                    </a:p>
                  </a:txBody>
                  <a:tcPr/>
                </a:tc>
                <a:tc>
                  <a:txBody>
                    <a:bodyPr/>
                    <a:lstStyle/>
                    <a:p>
                      <a:pPr algn="r"/>
                      <a:r>
                        <a:rPr lang="es-MX" sz="1400" dirty="0" smtClean="0"/>
                        <a:t>54.75%</a:t>
                      </a:r>
                      <a:endParaRPr lang="es-MX" sz="1400" dirty="0"/>
                    </a:p>
                  </a:txBody>
                  <a:tcPr/>
                </a:tc>
              </a:tr>
            </a:tbl>
          </a:graphicData>
        </a:graphic>
      </p:graphicFrame>
      <p:sp>
        <p:nvSpPr>
          <p:cNvPr id="4" name="Marcador de texto 3"/>
          <p:cNvSpPr>
            <a:spLocks noGrp="1"/>
          </p:cNvSpPr>
          <p:nvPr>
            <p:ph type="body" sz="half" idx="2"/>
          </p:nvPr>
        </p:nvSpPr>
        <p:spPr/>
        <p:txBody>
          <a:bodyPr>
            <a:normAutofit/>
          </a:bodyPr>
          <a:lstStyle/>
          <a:p>
            <a:r>
              <a:rPr lang="es-MX" sz="2400" b="1" dirty="0" smtClean="0"/>
              <a:t>INGRESO ESTIMADO TOTAL (EN MILLONES DE PESOS)</a:t>
            </a:r>
          </a:p>
          <a:p>
            <a:endParaRPr lang="es-MX" sz="2400" b="1" dirty="0"/>
          </a:p>
          <a:p>
            <a:r>
              <a:rPr lang="es-MX" sz="2400" b="1" dirty="0" smtClean="0"/>
              <a:t> </a:t>
            </a:r>
            <a:r>
              <a:rPr lang="es-MX" sz="2400" b="1" dirty="0"/>
              <a:t>5,838,059.7</a:t>
            </a:r>
          </a:p>
        </p:txBody>
      </p:sp>
    </p:spTree>
    <p:extLst>
      <p:ext uri="{BB962C8B-B14F-4D97-AF65-F5344CB8AC3E}">
        <p14:creationId xmlns:p14="http://schemas.microsoft.com/office/powerpoint/2010/main" val="38969480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95600" y="237583"/>
            <a:ext cx="8610600" cy="1293028"/>
          </a:xfrm>
        </p:spPr>
        <p:txBody>
          <a:bodyPr/>
          <a:lstStyle/>
          <a:p>
            <a:r>
              <a:rPr lang="es-MX" dirty="0" smtClean="0"/>
              <a:t>ESTIMULOS FISCALES IVA E </a:t>
            </a:r>
            <a:r>
              <a:rPr lang="es-MX" dirty="0" smtClean="0"/>
              <a:t>ISR en la frontera  </a:t>
            </a:r>
            <a:r>
              <a:rPr lang="es-MX" sz="2400" dirty="0" smtClean="0"/>
              <a:t>(¿Hoyo fiscal?)</a:t>
            </a:r>
            <a:endParaRPr lang="es-MX" dirty="0"/>
          </a:p>
        </p:txBody>
      </p:sp>
      <p:sp>
        <p:nvSpPr>
          <p:cNvPr id="3" name="Marcador de contenido 2"/>
          <p:cNvSpPr>
            <a:spLocks noGrp="1"/>
          </p:cNvSpPr>
          <p:nvPr>
            <p:ph idx="1"/>
          </p:nvPr>
        </p:nvSpPr>
        <p:spPr>
          <a:xfrm>
            <a:off x="685800" y="1854558"/>
            <a:ext cx="10820400" cy="4364127"/>
          </a:xfrm>
        </p:spPr>
        <p:txBody>
          <a:bodyPr>
            <a:normAutofit/>
          </a:bodyPr>
          <a:lstStyle/>
          <a:p>
            <a:r>
              <a:rPr lang="es-MX" u="sng" dirty="0" smtClean="0"/>
              <a:t>TASA IVA 16% (ART. 1º. LIVA)</a:t>
            </a:r>
          </a:p>
          <a:p>
            <a:r>
              <a:rPr lang="es-MX" u="sng" dirty="0" smtClean="0"/>
              <a:t>ESTIMULO FISCAL IVA = IVA 8%</a:t>
            </a:r>
          </a:p>
          <a:p>
            <a:endParaRPr lang="es-MX" dirty="0" smtClean="0"/>
          </a:p>
          <a:p>
            <a:r>
              <a:rPr lang="es-MX" dirty="0" smtClean="0"/>
              <a:t>TASA ISR 30% (ART. 9º. LISR)</a:t>
            </a:r>
          </a:p>
          <a:p>
            <a:r>
              <a:rPr lang="es-MX" dirty="0" smtClean="0"/>
              <a:t>ESTIMULO FISCAL ISR: TASA ISR </a:t>
            </a:r>
            <a:r>
              <a:rPr lang="es-MX" dirty="0"/>
              <a:t>consiste en un crédito fiscal de la tercera parte del impuesto sobre la renta (ISR</a:t>
            </a:r>
            <a:r>
              <a:rPr lang="es-MX" dirty="0" smtClean="0"/>
              <a:t>)</a:t>
            </a:r>
          </a:p>
          <a:p>
            <a:pPr lvl="1"/>
            <a:r>
              <a:rPr lang="es-MX" dirty="0" smtClean="0"/>
              <a:t>30% = .30/3= 10%</a:t>
            </a:r>
          </a:p>
          <a:p>
            <a:pPr lvl="1"/>
            <a:r>
              <a:rPr lang="es-MX" u="sng" dirty="0" smtClean="0"/>
              <a:t>TASA ISR 20% </a:t>
            </a:r>
            <a:r>
              <a:rPr lang="es-MX" dirty="0" smtClean="0">
                <a:latin typeface="Aparajita" panose="020B0604020202020204" pitchFamily="34" charset="0"/>
                <a:cs typeface="Aparajita" panose="020B0604020202020204" pitchFamily="34" charset="0"/>
              </a:rPr>
              <a:t>Decreto </a:t>
            </a:r>
            <a:r>
              <a:rPr lang="es-MX" dirty="0">
                <a:latin typeface="Aparajita" panose="020B0604020202020204" pitchFamily="34" charset="0"/>
                <a:cs typeface="Aparajita" panose="020B0604020202020204" pitchFamily="34" charset="0"/>
              </a:rPr>
              <a:t>de estímulos fiscales para la región fronteriza </a:t>
            </a:r>
            <a:r>
              <a:rPr lang="es-MX" dirty="0" smtClean="0">
                <a:latin typeface="Aparajita" panose="020B0604020202020204" pitchFamily="34" charset="0"/>
                <a:cs typeface="Aparajita" panose="020B0604020202020204" pitchFamily="34" charset="0"/>
              </a:rPr>
              <a:t>norte</a:t>
            </a:r>
          </a:p>
          <a:p>
            <a:pPr lvl="2"/>
            <a:endParaRPr lang="es-MX" dirty="0" smtClean="0">
              <a:latin typeface="Aparajita" panose="020B0604020202020204" pitchFamily="34" charset="0"/>
              <a:cs typeface="Aparajita" panose="020B0604020202020204" pitchFamily="34" charset="0"/>
            </a:endParaRPr>
          </a:p>
          <a:p>
            <a:pPr lvl="2"/>
            <a:r>
              <a:rPr lang="es-MX" dirty="0" smtClean="0">
                <a:latin typeface="Aparajita" panose="020B0604020202020204" pitchFamily="34" charset="0"/>
                <a:cs typeface="Aparajita" panose="020B0604020202020204" pitchFamily="34" charset="0"/>
              </a:rPr>
              <a:t>Art</a:t>
            </a:r>
            <a:r>
              <a:rPr lang="es-MX" dirty="0">
                <a:latin typeface="Aparajita" panose="020B0604020202020204" pitchFamily="34" charset="0"/>
                <a:cs typeface="Aparajita" panose="020B0604020202020204" pitchFamily="34" charset="0"/>
              </a:rPr>
              <a:t>. 2.Establece los regímenes de los contribuyentes que pueden acceder al estímulo, que consiste en un crédito fiscal de la tercera parte del impuesto sobre la renta (ISR) en los ingresos totales de la región fronteriza norte, aplicable contra el ISR causado en el mismo ejercicio fiscal o en los pagos provisionales del mismo ejercicio.</a:t>
            </a:r>
          </a:p>
          <a:p>
            <a:pPr lvl="1"/>
            <a:endParaRPr lang="es-MX" u="sng" dirty="0"/>
          </a:p>
        </p:txBody>
      </p:sp>
      <p:sp>
        <p:nvSpPr>
          <p:cNvPr id="5" name="Rectángulo 4"/>
          <p:cNvSpPr/>
          <p:nvPr/>
        </p:nvSpPr>
        <p:spPr>
          <a:xfrm>
            <a:off x="974502" y="6127134"/>
            <a:ext cx="10242996" cy="577081"/>
          </a:xfrm>
          <a:prstGeom prst="rect">
            <a:avLst/>
          </a:prstGeom>
        </p:spPr>
        <p:txBody>
          <a:bodyPr wrap="square">
            <a:spAutoFit/>
          </a:bodyPr>
          <a:lstStyle/>
          <a:p>
            <a:r>
              <a:rPr lang="es-MX" sz="1050" b="1" u="sng" dirty="0"/>
              <a:t>La reducción de impuestos provocará una baja en los ingresos para las arcas públicas que el gobierno de López Obrador subestima al ser demasiado optimista y que se calcula en 42,000 millones de pesos (</a:t>
            </a:r>
            <a:r>
              <a:rPr lang="es-MX" sz="1050" b="1" u="sng" dirty="0" err="1"/>
              <a:t>mdp</a:t>
            </a:r>
            <a:r>
              <a:rPr lang="es-MX" sz="1050" b="1" u="sng" dirty="0"/>
              <a:t>), dijo Sergio </a:t>
            </a:r>
            <a:r>
              <a:rPr lang="es-MX" sz="1050" b="1" u="sng" dirty="0" err="1"/>
              <a:t>Kurczyn</a:t>
            </a:r>
            <a:r>
              <a:rPr lang="es-MX" sz="1050" b="1" u="sng" dirty="0"/>
              <a:t>, director de estudios Económicos de </a:t>
            </a:r>
            <a:r>
              <a:rPr lang="es-MX" sz="1050" b="1" u="sng" dirty="0" err="1"/>
              <a:t>Citibanamex</a:t>
            </a:r>
            <a:r>
              <a:rPr lang="es-MX" sz="1050" b="1" u="sng" dirty="0" smtClean="0"/>
              <a:t>. (Martínez C., </a:t>
            </a:r>
            <a:r>
              <a:rPr lang="es-MX" sz="1050" b="1" u="sng" dirty="0" err="1" smtClean="0"/>
              <a:t>Bazan</a:t>
            </a:r>
            <a:r>
              <a:rPr lang="es-MX" sz="1050" b="1" u="sng" dirty="0" smtClean="0"/>
              <a:t> A. y García de León V, 2018)</a:t>
            </a:r>
            <a:endParaRPr lang="es-MX" sz="1050" b="1" u="sng" dirty="0"/>
          </a:p>
        </p:txBody>
      </p:sp>
    </p:spTree>
    <p:extLst>
      <p:ext uri="{BB962C8B-B14F-4D97-AF65-F5344CB8AC3E}">
        <p14:creationId xmlns:p14="http://schemas.microsoft.com/office/powerpoint/2010/main" val="16639629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a 4"/>
          <p:cNvGraphicFramePr>
            <a:graphicFrameLocks noGrp="1"/>
          </p:cNvGraphicFramePr>
          <p:nvPr>
            <p:extLst>
              <p:ext uri="{D42A27DB-BD31-4B8C-83A1-F6EECF244321}">
                <p14:modId xmlns:p14="http://schemas.microsoft.com/office/powerpoint/2010/main" val="3472167925"/>
              </p:ext>
            </p:extLst>
          </p:nvPr>
        </p:nvGraphicFramePr>
        <p:xfrm>
          <a:off x="2249309" y="2221044"/>
          <a:ext cx="5323468" cy="3326130"/>
        </p:xfrm>
        <a:graphic>
          <a:graphicData uri="http://schemas.openxmlformats.org/drawingml/2006/table">
            <a:tbl>
              <a:tblPr/>
              <a:tblGrid>
                <a:gridCol w="1614353"/>
                <a:gridCol w="1751527"/>
                <a:gridCol w="1957588"/>
              </a:tblGrid>
              <a:tr h="0">
                <a:tc>
                  <a:txBody>
                    <a:bodyPr/>
                    <a:lstStyle/>
                    <a:p>
                      <a:pPr algn="ctr" fontAlgn="ctr"/>
                      <a:r>
                        <a:rPr lang="es-MX" b="0" dirty="0">
                          <a:solidFill>
                            <a:schemeClr val="bg2"/>
                          </a:solidFill>
                          <a:effectLst/>
                          <a:latin typeface="inherit"/>
                        </a:rPr>
                        <a:t>Año</a:t>
                      </a:r>
                      <a:endParaRPr lang="es-MX" b="0" dirty="0">
                        <a:solidFill>
                          <a:schemeClr val="bg2"/>
                        </a:solidFill>
                        <a:effectLst/>
                        <a:latin typeface="Roboto"/>
                      </a:endParaRPr>
                    </a:p>
                  </a:txBody>
                  <a:tcPr marL="57150" marR="133350" marT="47625" marB="47625" anchor="ctr">
                    <a:lnL>
                      <a:noFill/>
                    </a:lnL>
                    <a:lnR>
                      <a:noFill/>
                    </a:lnR>
                    <a:lnT>
                      <a:noFill/>
                    </a:lnT>
                    <a:lnB>
                      <a:noFill/>
                    </a:lnB>
                    <a:solidFill>
                      <a:srgbClr val="ED1C24"/>
                    </a:solidFill>
                  </a:tcPr>
                </a:tc>
                <a:tc>
                  <a:txBody>
                    <a:bodyPr/>
                    <a:lstStyle/>
                    <a:p>
                      <a:pPr algn="ctr" fontAlgn="ctr"/>
                      <a:r>
                        <a:rPr lang="es-MX" b="0" dirty="0">
                          <a:solidFill>
                            <a:schemeClr val="bg2"/>
                          </a:solidFill>
                          <a:effectLst/>
                          <a:latin typeface="inherit"/>
                        </a:rPr>
                        <a:t>IVA</a:t>
                      </a:r>
                      <a:endParaRPr lang="es-MX" b="0" dirty="0">
                        <a:solidFill>
                          <a:schemeClr val="bg2"/>
                        </a:solidFill>
                        <a:effectLst/>
                        <a:latin typeface="Roboto"/>
                      </a:endParaRPr>
                    </a:p>
                  </a:txBody>
                  <a:tcPr marL="57150" marR="133350" marT="47625" marB="47625" anchor="ctr">
                    <a:lnL>
                      <a:noFill/>
                    </a:lnL>
                    <a:lnR>
                      <a:noFill/>
                    </a:lnR>
                    <a:lnT>
                      <a:noFill/>
                    </a:lnT>
                    <a:lnB>
                      <a:noFill/>
                    </a:lnB>
                    <a:solidFill>
                      <a:srgbClr val="ED1C24"/>
                    </a:solidFill>
                  </a:tcPr>
                </a:tc>
                <a:tc>
                  <a:txBody>
                    <a:bodyPr/>
                    <a:lstStyle/>
                    <a:p>
                      <a:pPr algn="ctr" fontAlgn="ctr"/>
                      <a:r>
                        <a:rPr lang="es-MX" b="0">
                          <a:solidFill>
                            <a:schemeClr val="bg2"/>
                          </a:solidFill>
                          <a:effectLst/>
                          <a:latin typeface="inherit"/>
                        </a:rPr>
                        <a:t>ISR</a:t>
                      </a:r>
                      <a:endParaRPr lang="es-MX" b="0">
                        <a:solidFill>
                          <a:schemeClr val="bg2"/>
                        </a:solidFill>
                        <a:effectLst/>
                        <a:latin typeface="Roboto"/>
                      </a:endParaRPr>
                    </a:p>
                  </a:txBody>
                  <a:tcPr marL="57150" marR="133350" marT="47625" marB="47625" anchor="ctr">
                    <a:lnL>
                      <a:noFill/>
                    </a:lnL>
                    <a:lnR>
                      <a:noFill/>
                    </a:lnR>
                    <a:lnT>
                      <a:noFill/>
                    </a:lnT>
                    <a:lnB>
                      <a:noFill/>
                    </a:lnB>
                    <a:solidFill>
                      <a:srgbClr val="ED1C24"/>
                    </a:solidFill>
                  </a:tcPr>
                </a:tc>
              </a:tr>
              <a:tr h="0">
                <a:tc>
                  <a:txBody>
                    <a:bodyPr/>
                    <a:lstStyle/>
                    <a:p>
                      <a:pPr algn="l" fontAlgn="auto"/>
                      <a:r>
                        <a:rPr lang="es-MX" b="0">
                          <a:solidFill>
                            <a:schemeClr val="bg2"/>
                          </a:solidFill>
                          <a:effectLst/>
                          <a:latin typeface="inherit"/>
                        </a:rPr>
                        <a:t>2011</a:t>
                      </a:r>
                      <a:endParaRPr lang="es-MX" b="0">
                        <a:solidFill>
                          <a:schemeClr val="bg2"/>
                        </a:solidFill>
                        <a:effectLst/>
                        <a:latin typeface="Roboto"/>
                      </a:endParaRPr>
                    </a:p>
                  </a:txBody>
                  <a:tcPr marL="47625" marR="47625" marT="47625" marB="47625" anchor="ctr">
                    <a:lnL>
                      <a:noFill/>
                    </a:lnL>
                    <a:lnR>
                      <a:noFill/>
                    </a:lnR>
                    <a:lnT>
                      <a:noFill/>
                    </a:lnT>
                    <a:lnB>
                      <a:noFill/>
                    </a:lnB>
                    <a:solidFill>
                      <a:srgbClr val="FFFFFF"/>
                    </a:solidFill>
                  </a:tcPr>
                </a:tc>
                <a:tc>
                  <a:txBody>
                    <a:bodyPr/>
                    <a:lstStyle/>
                    <a:p>
                      <a:pPr algn="l" fontAlgn="auto"/>
                      <a:r>
                        <a:rPr lang="es-MX" b="0">
                          <a:solidFill>
                            <a:schemeClr val="bg2"/>
                          </a:solidFill>
                          <a:effectLst/>
                          <a:latin typeface="inherit"/>
                        </a:rPr>
                        <a:t>0.537</a:t>
                      </a:r>
                      <a:endParaRPr lang="es-MX" b="0">
                        <a:solidFill>
                          <a:schemeClr val="bg2"/>
                        </a:solidFill>
                        <a:effectLst/>
                        <a:latin typeface="Roboto"/>
                      </a:endParaRPr>
                    </a:p>
                  </a:txBody>
                  <a:tcPr marL="47625" marR="47625" marT="47625" marB="47625" anchor="ctr">
                    <a:lnL>
                      <a:noFill/>
                    </a:lnL>
                    <a:lnR>
                      <a:noFill/>
                    </a:lnR>
                    <a:lnT>
                      <a:noFill/>
                    </a:lnT>
                    <a:lnB>
                      <a:noFill/>
                    </a:lnB>
                    <a:solidFill>
                      <a:srgbClr val="FFFFFF"/>
                    </a:solidFill>
                  </a:tcPr>
                </a:tc>
                <a:tc>
                  <a:txBody>
                    <a:bodyPr/>
                    <a:lstStyle/>
                    <a:p>
                      <a:pPr algn="l" fontAlgn="auto"/>
                      <a:r>
                        <a:rPr lang="es-MX" b="0">
                          <a:solidFill>
                            <a:schemeClr val="bg2"/>
                          </a:solidFill>
                          <a:effectLst/>
                          <a:latin typeface="inherit"/>
                        </a:rPr>
                        <a:t>0.759</a:t>
                      </a:r>
                      <a:endParaRPr lang="es-MX" b="0">
                        <a:solidFill>
                          <a:schemeClr val="bg2"/>
                        </a:solidFill>
                        <a:effectLst/>
                        <a:latin typeface="Roboto"/>
                      </a:endParaRPr>
                    </a:p>
                  </a:txBody>
                  <a:tcPr marL="47625" marR="47625" marT="47625" marB="47625" anchor="ctr">
                    <a:lnL>
                      <a:noFill/>
                    </a:lnL>
                    <a:lnR>
                      <a:noFill/>
                    </a:lnR>
                    <a:lnT>
                      <a:noFill/>
                    </a:lnT>
                    <a:lnB>
                      <a:noFill/>
                    </a:lnB>
                    <a:solidFill>
                      <a:srgbClr val="FFFFFF"/>
                    </a:solidFill>
                  </a:tcPr>
                </a:tc>
              </a:tr>
              <a:tr h="0">
                <a:tc>
                  <a:txBody>
                    <a:bodyPr/>
                    <a:lstStyle/>
                    <a:p>
                      <a:pPr algn="l" fontAlgn="auto"/>
                      <a:r>
                        <a:rPr lang="es-MX" b="0">
                          <a:solidFill>
                            <a:schemeClr val="bg2"/>
                          </a:solidFill>
                          <a:effectLst/>
                          <a:latin typeface="inherit"/>
                        </a:rPr>
                        <a:t>2012</a:t>
                      </a:r>
                      <a:endParaRPr lang="es-MX" b="0">
                        <a:solidFill>
                          <a:schemeClr val="bg2"/>
                        </a:solidFill>
                        <a:effectLst/>
                        <a:latin typeface="Roboto"/>
                      </a:endParaRPr>
                    </a:p>
                  </a:txBody>
                  <a:tcPr marL="47625" marR="47625" marT="47625" marB="47625" anchor="ctr">
                    <a:lnL>
                      <a:noFill/>
                    </a:lnL>
                    <a:lnR>
                      <a:noFill/>
                    </a:lnR>
                    <a:lnT>
                      <a:noFill/>
                    </a:lnT>
                    <a:lnB>
                      <a:noFill/>
                    </a:lnB>
                    <a:solidFill>
                      <a:srgbClr val="EEEEEE"/>
                    </a:solidFill>
                  </a:tcPr>
                </a:tc>
                <a:tc>
                  <a:txBody>
                    <a:bodyPr/>
                    <a:lstStyle/>
                    <a:p>
                      <a:pPr algn="l" fontAlgn="auto"/>
                      <a:r>
                        <a:rPr lang="es-MX" b="0">
                          <a:solidFill>
                            <a:schemeClr val="bg2"/>
                          </a:solidFill>
                          <a:effectLst/>
                          <a:latin typeface="inherit"/>
                        </a:rPr>
                        <a:t>0.579</a:t>
                      </a:r>
                      <a:endParaRPr lang="es-MX" b="0">
                        <a:solidFill>
                          <a:schemeClr val="bg2"/>
                        </a:solidFill>
                        <a:effectLst/>
                        <a:latin typeface="Roboto"/>
                      </a:endParaRPr>
                    </a:p>
                  </a:txBody>
                  <a:tcPr marL="47625" marR="47625" marT="47625" marB="47625" anchor="ctr">
                    <a:lnL>
                      <a:noFill/>
                    </a:lnL>
                    <a:lnR>
                      <a:noFill/>
                    </a:lnR>
                    <a:lnT>
                      <a:noFill/>
                    </a:lnT>
                    <a:lnB>
                      <a:noFill/>
                    </a:lnB>
                    <a:solidFill>
                      <a:srgbClr val="EEEEEE"/>
                    </a:solidFill>
                  </a:tcPr>
                </a:tc>
                <a:tc>
                  <a:txBody>
                    <a:bodyPr/>
                    <a:lstStyle/>
                    <a:p>
                      <a:pPr algn="l" fontAlgn="auto"/>
                      <a:r>
                        <a:rPr lang="es-MX" b="0">
                          <a:solidFill>
                            <a:schemeClr val="bg2"/>
                          </a:solidFill>
                          <a:effectLst/>
                          <a:latin typeface="inherit"/>
                        </a:rPr>
                        <a:t>0.803</a:t>
                      </a:r>
                      <a:endParaRPr lang="es-MX" b="0">
                        <a:solidFill>
                          <a:schemeClr val="bg2"/>
                        </a:solidFill>
                        <a:effectLst/>
                        <a:latin typeface="Roboto"/>
                      </a:endParaRPr>
                    </a:p>
                  </a:txBody>
                  <a:tcPr marL="47625" marR="47625" marT="47625" marB="47625" anchor="ctr">
                    <a:lnL>
                      <a:noFill/>
                    </a:lnL>
                    <a:lnR>
                      <a:noFill/>
                    </a:lnR>
                    <a:lnT>
                      <a:noFill/>
                    </a:lnT>
                    <a:lnB>
                      <a:noFill/>
                    </a:lnB>
                    <a:solidFill>
                      <a:srgbClr val="EEEEEE"/>
                    </a:solidFill>
                  </a:tcPr>
                </a:tc>
              </a:tr>
              <a:tr h="0">
                <a:tc>
                  <a:txBody>
                    <a:bodyPr/>
                    <a:lstStyle/>
                    <a:p>
                      <a:pPr algn="l" fontAlgn="auto"/>
                      <a:r>
                        <a:rPr lang="es-MX" b="0">
                          <a:solidFill>
                            <a:schemeClr val="bg2"/>
                          </a:solidFill>
                          <a:effectLst/>
                          <a:latin typeface="inherit"/>
                        </a:rPr>
                        <a:t>2013</a:t>
                      </a:r>
                      <a:endParaRPr lang="es-MX" b="0">
                        <a:solidFill>
                          <a:schemeClr val="bg2"/>
                        </a:solidFill>
                        <a:effectLst/>
                        <a:latin typeface="Roboto"/>
                      </a:endParaRPr>
                    </a:p>
                  </a:txBody>
                  <a:tcPr marL="47625" marR="47625" marT="47625" marB="47625" anchor="ctr">
                    <a:lnL>
                      <a:noFill/>
                    </a:lnL>
                    <a:lnR>
                      <a:noFill/>
                    </a:lnR>
                    <a:lnT>
                      <a:noFill/>
                    </a:lnT>
                    <a:lnB>
                      <a:noFill/>
                    </a:lnB>
                    <a:solidFill>
                      <a:srgbClr val="FFFFFF"/>
                    </a:solidFill>
                  </a:tcPr>
                </a:tc>
                <a:tc>
                  <a:txBody>
                    <a:bodyPr/>
                    <a:lstStyle/>
                    <a:p>
                      <a:pPr algn="l" fontAlgn="auto"/>
                      <a:r>
                        <a:rPr lang="es-MX" b="0">
                          <a:solidFill>
                            <a:schemeClr val="bg2"/>
                          </a:solidFill>
                          <a:effectLst/>
                          <a:latin typeface="inherit"/>
                        </a:rPr>
                        <a:t>0.556</a:t>
                      </a:r>
                      <a:endParaRPr lang="es-MX" b="0">
                        <a:solidFill>
                          <a:schemeClr val="bg2"/>
                        </a:solidFill>
                        <a:effectLst/>
                        <a:latin typeface="Roboto"/>
                      </a:endParaRPr>
                    </a:p>
                  </a:txBody>
                  <a:tcPr marL="47625" marR="47625" marT="47625" marB="47625" anchor="ctr">
                    <a:lnL>
                      <a:noFill/>
                    </a:lnL>
                    <a:lnR>
                      <a:noFill/>
                    </a:lnR>
                    <a:lnT>
                      <a:noFill/>
                    </a:lnT>
                    <a:lnB>
                      <a:noFill/>
                    </a:lnB>
                    <a:solidFill>
                      <a:srgbClr val="FFFFFF"/>
                    </a:solidFill>
                  </a:tcPr>
                </a:tc>
                <a:tc>
                  <a:txBody>
                    <a:bodyPr/>
                    <a:lstStyle/>
                    <a:p>
                      <a:pPr algn="l" fontAlgn="auto"/>
                      <a:r>
                        <a:rPr lang="es-MX" b="0">
                          <a:solidFill>
                            <a:schemeClr val="bg2"/>
                          </a:solidFill>
                          <a:effectLst/>
                          <a:latin typeface="inherit"/>
                        </a:rPr>
                        <a:t>0.946</a:t>
                      </a:r>
                      <a:endParaRPr lang="es-MX" b="0">
                        <a:solidFill>
                          <a:schemeClr val="bg2"/>
                        </a:solidFill>
                        <a:effectLst/>
                        <a:latin typeface="Roboto"/>
                      </a:endParaRPr>
                    </a:p>
                  </a:txBody>
                  <a:tcPr marL="47625" marR="47625" marT="47625" marB="47625" anchor="ctr">
                    <a:lnL>
                      <a:noFill/>
                    </a:lnL>
                    <a:lnR>
                      <a:noFill/>
                    </a:lnR>
                    <a:lnT>
                      <a:noFill/>
                    </a:lnT>
                    <a:lnB>
                      <a:noFill/>
                    </a:lnB>
                    <a:solidFill>
                      <a:srgbClr val="FFFFFF"/>
                    </a:solidFill>
                  </a:tcPr>
                </a:tc>
              </a:tr>
              <a:tr h="0">
                <a:tc>
                  <a:txBody>
                    <a:bodyPr/>
                    <a:lstStyle/>
                    <a:p>
                      <a:pPr algn="l" fontAlgn="auto"/>
                      <a:r>
                        <a:rPr lang="es-MX" b="0">
                          <a:solidFill>
                            <a:schemeClr val="bg2"/>
                          </a:solidFill>
                          <a:effectLst/>
                          <a:latin typeface="inherit"/>
                        </a:rPr>
                        <a:t>2014</a:t>
                      </a:r>
                      <a:endParaRPr lang="es-MX" b="0">
                        <a:solidFill>
                          <a:schemeClr val="bg2"/>
                        </a:solidFill>
                        <a:effectLst/>
                        <a:latin typeface="Roboto"/>
                      </a:endParaRPr>
                    </a:p>
                  </a:txBody>
                  <a:tcPr marL="47625" marR="47625" marT="47625" marB="47625" anchor="ctr">
                    <a:lnL>
                      <a:noFill/>
                    </a:lnL>
                    <a:lnR>
                      <a:noFill/>
                    </a:lnR>
                    <a:lnT>
                      <a:noFill/>
                    </a:lnT>
                    <a:lnB>
                      <a:noFill/>
                    </a:lnB>
                    <a:solidFill>
                      <a:srgbClr val="EEEEEE"/>
                    </a:solidFill>
                  </a:tcPr>
                </a:tc>
                <a:tc>
                  <a:txBody>
                    <a:bodyPr/>
                    <a:lstStyle/>
                    <a:p>
                      <a:pPr algn="l" fontAlgn="auto"/>
                      <a:r>
                        <a:rPr lang="es-MX" b="0">
                          <a:solidFill>
                            <a:schemeClr val="bg2"/>
                          </a:solidFill>
                          <a:effectLst/>
                          <a:latin typeface="inherit"/>
                        </a:rPr>
                        <a:t>0.667</a:t>
                      </a:r>
                      <a:endParaRPr lang="es-MX" b="0">
                        <a:solidFill>
                          <a:schemeClr val="bg2"/>
                        </a:solidFill>
                        <a:effectLst/>
                        <a:latin typeface="Roboto"/>
                      </a:endParaRPr>
                    </a:p>
                  </a:txBody>
                  <a:tcPr marL="47625" marR="47625" marT="47625" marB="47625" anchor="ctr">
                    <a:lnL>
                      <a:noFill/>
                    </a:lnL>
                    <a:lnR>
                      <a:noFill/>
                    </a:lnR>
                    <a:lnT>
                      <a:noFill/>
                    </a:lnT>
                    <a:lnB>
                      <a:noFill/>
                    </a:lnB>
                    <a:solidFill>
                      <a:srgbClr val="EEEEEE"/>
                    </a:solidFill>
                  </a:tcPr>
                </a:tc>
                <a:tc>
                  <a:txBody>
                    <a:bodyPr/>
                    <a:lstStyle/>
                    <a:p>
                      <a:pPr algn="l" fontAlgn="auto"/>
                      <a:r>
                        <a:rPr lang="es-MX" b="0">
                          <a:solidFill>
                            <a:schemeClr val="bg2"/>
                          </a:solidFill>
                          <a:effectLst/>
                          <a:latin typeface="inherit"/>
                        </a:rPr>
                        <a:t>0.959</a:t>
                      </a:r>
                      <a:endParaRPr lang="es-MX" b="0">
                        <a:solidFill>
                          <a:schemeClr val="bg2"/>
                        </a:solidFill>
                        <a:effectLst/>
                        <a:latin typeface="Roboto"/>
                      </a:endParaRPr>
                    </a:p>
                  </a:txBody>
                  <a:tcPr marL="47625" marR="47625" marT="47625" marB="47625" anchor="ctr">
                    <a:lnL>
                      <a:noFill/>
                    </a:lnL>
                    <a:lnR>
                      <a:noFill/>
                    </a:lnR>
                    <a:lnT>
                      <a:noFill/>
                    </a:lnT>
                    <a:lnB>
                      <a:noFill/>
                    </a:lnB>
                    <a:solidFill>
                      <a:srgbClr val="EEEEEE"/>
                    </a:solidFill>
                  </a:tcPr>
                </a:tc>
              </a:tr>
              <a:tr h="0">
                <a:tc>
                  <a:txBody>
                    <a:bodyPr/>
                    <a:lstStyle/>
                    <a:p>
                      <a:pPr algn="l" fontAlgn="auto"/>
                      <a:r>
                        <a:rPr lang="es-MX" b="0">
                          <a:solidFill>
                            <a:schemeClr val="bg2"/>
                          </a:solidFill>
                          <a:effectLst/>
                          <a:latin typeface="inherit"/>
                        </a:rPr>
                        <a:t>2015</a:t>
                      </a:r>
                      <a:endParaRPr lang="es-MX" b="0">
                        <a:solidFill>
                          <a:schemeClr val="bg2"/>
                        </a:solidFill>
                        <a:effectLst/>
                        <a:latin typeface="Roboto"/>
                      </a:endParaRPr>
                    </a:p>
                  </a:txBody>
                  <a:tcPr marL="47625" marR="47625" marT="47625" marB="47625" anchor="ctr">
                    <a:lnL>
                      <a:noFill/>
                    </a:lnL>
                    <a:lnR>
                      <a:noFill/>
                    </a:lnR>
                    <a:lnT>
                      <a:noFill/>
                    </a:lnT>
                    <a:lnB>
                      <a:noFill/>
                    </a:lnB>
                    <a:solidFill>
                      <a:srgbClr val="FFFFFF"/>
                    </a:solidFill>
                  </a:tcPr>
                </a:tc>
                <a:tc>
                  <a:txBody>
                    <a:bodyPr/>
                    <a:lstStyle/>
                    <a:p>
                      <a:pPr algn="l" fontAlgn="auto"/>
                      <a:r>
                        <a:rPr lang="es-MX" b="0">
                          <a:solidFill>
                            <a:schemeClr val="bg2"/>
                          </a:solidFill>
                          <a:effectLst/>
                          <a:latin typeface="inherit"/>
                        </a:rPr>
                        <a:t>0.707</a:t>
                      </a:r>
                      <a:endParaRPr lang="es-MX" b="0">
                        <a:solidFill>
                          <a:schemeClr val="bg2"/>
                        </a:solidFill>
                        <a:effectLst/>
                        <a:latin typeface="Roboto"/>
                      </a:endParaRPr>
                    </a:p>
                  </a:txBody>
                  <a:tcPr marL="47625" marR="47625" marT="47625" marB="47625" anchor="ctr">
                    <a:lnL>
                      <a:noFill/>
                    </a:lnL>
                    <a:lnR>
                      <a:noFill/>
                    </a:lnR>
                    <a:lnT>
                      <a:noFill/>
                    </a:lnT>
                    <a:lnB>
                      <a:noFill/>
                    </a:lnB>
                    <a:solidFill>
                      <a:srgbClr val="FFFFFF"/>
                    </a:solidFill>
                  </a:tcPr>
                </a:tc>
                <a:tc>
                  <a:txBody>
                    <a:bodyPr/>
                    <a:lstStyle/>
                    <a:p>
                      <a:pPr algn="l" fontAlgn="auto"/>
                      <a:r>
                        <a:rPr lang="es-MX" b="0">
                          <a:solidFill>
                            <a:schemeClr val="bg2"/>
                          </a:solidFill>
                          <a:effectLst/>
                          <a:latin typeface="inherit"/>
                        </a:rPr>
                        <a:t>1.217</a:t>
                      </a:r>
                      <a:endParaRPr lang="es-MX" b="0">
                        <a:solidFill>
                          <a:schemeClr val="bg2"/>
                        </a:solidFill>
                        <a:effectLst/>
                        <a:latin typeface="Roboto"/>
                      </a:endParaRPr>
                    </a:p>
                  </a:txBody>
                  <a:tcPr marL="47625" marR="47625" marT="47625" marB="47625" anchor="ctr">
                    <a:lnL>
                      <a:noFill/>
                    </a:lnL>
                    <a:lnR>
                      <a:noFill/>
                    </a:lnR>
                    <a:lnT>
                      <a:noFill/>
                    </a:lnT>
                    <a:lnB>
                      <a:noFill/>
                    </a:lnB>
                    <a:solidFill>
                      <a:srgbClr val="FFFFFF"/>
                    </a:solidFill>
                  </a:tcPr>
                </a:tc>
              </a:tr>
              <a:tr h="0">
                <a:tc>
                  <a:txBody>
                    <a:bodyPr/>
                    <a:lstStyle/>
                    <a:p>
                      <a:pPr algn="l" fontAlgn="auto"/>
                      <a:r>
                        <a:rPr lang="es-MX" b="0">
                          <a:solidFill>
                            <a:schemeClr val="bg2"/>
                          </a:solidFill>
                          <a:effectLst/>
                          <a:latin typeface="inherit"/>
                        </a:rPr>
                        <a:t>2016</a:t>
                      </a:r>
                      <a:endParaRPr lang="es-MX" b="0">
                        <a:solidFill>
                          <a:schemeClr val="bg2"/>
                        </a:solidFill>
                        <a:effectLst/>
                        <a:latin typeface="Roboto"/>
                      </a:endParaRPr>
                    </a:p>
                  </a:txBody>
                  <a:tcPr marL="47625" marR="47625" marT="47625" marB="47625" anchor="ctr">
                    <a:lnL>
                      <a:noFill/>
                    </a:lnL>
                    <a:lnR>
                      <a:noFill/>
                    </a:lnR>
                    <a:lnT>
                      <a:noFill/>
                    </a:lnT>
                    <a:lnB>
                      <a:noFill/>
                    </a:lnB>
                    <a:solidFill>
                      <a:srgbClr val="EEEEEE"/>
                    </a:solidFill>
                  </a:tcPr>
                </a:tc>
                <a:tc>
                  <a:txBody>
                    <a:bodyPr/>
                    <a:lstStyle/>
                    <a:p>
                      <a:pPr algn="l" fontAlgn="auto"/>
                      <a:r>
                        <a:rPr lang="es-MX" b="0">
                          <a:solidFill>
                            <a:schemeClr val="bg2"/>
                          </a:solidFill>
                          <a:effectLst/>
                          <a:latin typeface="inherit"/>
                        </a:rPr>
                        <a:t>0.791</a:t>
                      </a:r>
                      <a:endParaRPr lang="es-MX" b="0">
                        <a:solidFill>
                          <a:schemeClr val="bg2"/>
                        </a:solidFill>
                        <a:effectLst/>
                        <a:latin typeface="Roboto"/>
                      </a:endParaRPr>
                    </a:p>
                  </a:txBody>
                  <a:tcPr marL="47625" marR="47625" marT="47625" marB="47625" anchor="ctr">
                    <a:lnL>
                      <a:noFill/>
                    </a:lnL>
                    <a:lnR>
                      <a:noFill/>
                    </a:lnR>
                    <a:lnT>
                      <a:noFill/>
                    </a:lnT>
                    <a:lnB>
                      <a:noFill/>
                    </a:lnB>
                    <a:solidFill>
                      <a:srgbClr val="EEEEEE"/>
                    </a:solidFill>
                  </a:tcPr>
                </a:tc>
                <a:tc>
                  <a:txBody>
                    <a:bodyPr/>
                    <a:lstStyle/>
                    <a:p>
                      <a:pPr algn="l" fontAlgn="auto"/>
                      <a:r>
                        <a:rPr lang="es-MX" b="0">
                          <a:solidFill>
                            <a:schemeClr val="bg2"/>
                          </a:solidFill>
                          <a:effectLst/>
                          <a:latin typeface="inherit"/>
                        </a:rPr>
                        <a:t>1.42</a:t>
                      </a:r>
                      <a:endParaRPr lang="es-MX" b="0">
                        <a:solidFill>
                          <a:schemeClr val="bg2"/>
                        </a:solidFill>
                        <a:effectLst/>
                        <a:latin typeface="Roboto"/>
                      </a:endParaRPr>
                    </a:p>
                  </a:txBody>
                  <a:tcPr marL="47625" marR="47625" marT="47625" marB="47625" anchor="ctr">
                    <a:lnL>
                      <a:noFill/>
                    </a:lnL>
                    <a:lnR>
                      <a:noFill/>
                    </a:lnR>
                    <a:lnT>
                      <a:noFill/>
                    </a:lnT>
                    <a:lnB>
                      <a:noFill/>
                    </a:lnB>
                    <a:solidFill>
                      <a:srgbClr val="EEEEEE"/>
                    </a:solidFill>
                  </a:tcPr>
                </a:tc>
              </a:tr>
              <a:tr h="0">
                <a:tc>
                  <a:txBody>
                    <a:bodyPr/>
                    <a:lstStyle/>
                    <a:p>
                      <a:pPr algn="l" fontAlgn="auto"/>
                      <a:r>
                        <a:rPr lang="es-MX" b="0">
                          <a:solidFill>
                            <a:schemeClr val="bg2"/>
                          </a:solidFill>
                          <a:effectLst/>
                          <a:latin typeface="inherit"/>
                        </a:rPr>
                        <a:t>2017</a:t>
                      </a:r>
                      <a:endParaRPr lang="es-MX" b="0">
                        <a:solidFill>
                          <a:schemeClr val="bg2"/>
                        </a:solidFill>
                        <a:effectLst/>
                        <a:latin typeface="Roboto"/>
                      </a:endParaRPr>
                    </a:p>
                  </a:txBody>
                  <a:tcPr marL="47625" marR="47625" marT="47625" marB="47625" anchor="ctr">
                    <a:lnL>
                      <a:noFill/>
                    </a:lnL>
                    <a:lnR>
                      <a:noFill/>
                    </a:lnR>
                    <a:lnT>
                      <a:noFill/>
                    </a:lnT>
                    <a:lnB>
                      <a:noFill/>
                    </a:lnB>
                    <a:solidFill>
                      <a:srgbClr val="FFFFFF"/>
                    </a:solidFill>
                  </a:tcPr>
                </a:tc>
                <a:tc>
                  <a:txBody>
                    <a:bodyPr/>
                    <a:lstStyle/>
                    <a:p>
                      <a:pPr algn="l" fontAlgn="auto"/>
                      <a:r>
                        <a:rPr lang="es-MX" b="0">
                          <a:solidFill>
                            <a:schemeClr val="bg2"/>
                          </a:solidFill>
                          <a:effectLst/>
                          <a:latin typeface="inherit"/>
                        </a:rPr>
                        <a:t>0.816</a:t>
                      </a:r>
                      <a:endParaRPr lang="es-MX" b="0">
                        <a:solidFill>
                          <a:schemeClr val="bg2"/>
                        </a:solidFill>
                        <a:effectLst/>
                        <a:latin typeface="Roboto"/>
                      </a:endParaRPr>
                    </a:p>
                  </a:txBody>
                  <a:tcPr marL="47625" marR="47625" marT="47625" marB="47625" anchor="ctr">
                    <a:lnL>
                      <a:noFill/>
                    </a:lnL>
                    <a:lnR>
                      <a:noFill/>
                    </a:lnR>
                    <a:lnT>
                      <a:noFill/>
                    </a:lnT>
                    <a:lnB>
                      <a:noFill/>
                    </a:lnB>
                    <a:solidFill>
                      <a:srgbClr val="FFFFFF"/>
                    </a:solidFill>
                  </a:tcPr>
                </a:tc>
                <a:tc>
                  <a:txBody>
                    <a:bodyPr/>
                    <a:lstStyle/>
                    <a:p>
                      <a:pPr algn="l" fontAlgn="auto"/>
                      <a:r>
                        <a:rPr lang="es-MX" b="0">
                          <a:solidFill>
                            <a:schemeClr val="bg2"/>
                          </a:solidFill>
                          <a:effectLst/>
                          <a:latin typeface="inherit"/>
                        </a:rPr>
                        <a:t>1.571</a:t>
                      </a:r>
                      <a:endParaRPr lang="es-MX" b="0">
                        <a:solidFill>
                          <a:schemeClr val="bg2"/>
                        </a:solidFill>
                        <a:effectLst/>
                        <a:latin typeface="Roboto"/>
                      </a:endParaRPr>
                    </a:p>
                  </a:txBody>
                  <a:tcPr marL="47625" marR="47625" marT="47625" marB="47625" anchor="ctr">
                    <a:lnL>
                      <a:noFill/>
                    </a:lnL>
                    <a:lnR>
                      <a:noFill/>
                    </a:lnR>
                    <a:lnT>
                      <a:noFill/>
                    </a:lnT>
                    <a:lnB>
                      <a:noFill/>
                    </a:lnB>
                    <a:solidFill>
                      <a:srgbClr val="FFFFFF"/>
                    </a:solidFill>
                  </a:tcPr>
                </a:tc>
              </a:tr>
              <a:tr h="0">
                <a:tc>
                  <a:txBody>
                    <a:bodyPr/>
                    <a:lstStyle/>
                    <a:p>
                      <a:pPr algn="l" fontAlgn="auto"/>
                      <a:r>
                        <a:rPr lang="es-MX" b="0">
                          <a:solidFill>
                            <a:schemeClr val="bg2"/>
                          </a:solidFill>
                          <a:effectLst/>
                          <a:latin typeface="inherit"/>
                        </a:rPr>
                        <a:t>2018*</a:t>
                      </a:r>
                      <a:endParaRPr lang="es-MX" b="0">
                        <a:solidFill>
                          <a:schemeClr val="bg2"/>
                        </a:solidFill>
                        <a:effectLst/>
                        <a:latin typeface="Roboto"/>
                      </a:endParaRPr>
                    </a:p>
                  </a:txBody>
                  <a:tcPr marL="47625" marR="47625" marT="47625" marB="47625" anchor="ctr">
                    <a:lnL>
                      <a:noFill/>
                    </a:lnL>
                    <a:lnR>
                      <a:noFill/>
                    </a:lnR>
                    <a:lnT>
                      <a:noFill/>
                    </a:lnT>
                    <a:lnB>
                      <a:noFill/>
                    </a:lnB>
                    <a:solidFill>
                      <a:srgbClr val="EEEEEE"/>
                    </a:solidFill>
                  </a:tcPr>
                </a:tc>
                <a:tc>
                  <a:txBody>
                    <a:bodyPr/>
                    <a:lstStyle/>
                    <a:p>
                      <a:pPr algn="l" fontAlgn="auto"/>
                      <a:r>
                        <a:rPr lang="es-MX" b="0">
                          <a:solidFill>
                            <a:schemeClr val="bg2"/>
                          </a:solidFill>
                          <a:effectLst/>
                          <a:latin typeface="inherit"/>
                        </a:rPr>
                        <a:t>0.781</a:t>
                      </a:r>
                      <a:endParaRPr lang="es-MX" b="0">
                        <a:solidFill>
                          <a:schemeClr val="bg2"/>
                        </a:solidFill>
                        <a:effectLst/>
                        <a:latin typeface="Roboto"/>
                      </a:endParaRPr>
                    </a:p>
                  </a:txBody>
                  <a:tcPr marL="47625" marR="47625" marT="47625" marB="47625" anchor="ctr">
                    <a:lnL>
                      <a:noFill/>
                    </a:lnL>
                    <a:lnR>
                      <a:noFill/>
                    </a:lnR>
                    <a:lnT>
                      <a:noFill/>
                    </a:lnT>
                    <a:lnB>
                      <a:noFill/>
                    </a:lnB>
                    <a:solidFill>
                      <a:srgbClr val="EEEEEE"/>
                    </a:solidFill>
                  </a:tcPr>
                </a:tc>
                <a:tc>
                  <a:txBody>
                    <a:bodyPr/>
                    <a:lstStyle/>
                    <a:p>
                      <a:pPr algn="l" fontAlgn="auto"/>
                      <a:r>
                        <a:rPr lang="es-MX" b="0" dirty="0">
                          <a:solidFill>
                            <a:schemeClr val="bg2"/>
                          </a:solidFill>
                          <a:effectLst/>
                          <a:latin typeface="inherit"/>
                        </a:rPr>
                        <a:t>1.378</a:t>
                      </a:r>
                      <a:endParaRPr lang="es-MX" b="0" dirty="0">
                        <a:solidFill>
                          <a:schemeClr val="bg2"/>
                        </a:solidFill>
                        <a:effectLst/>
                        <a:latin typeface="Roboto"/>
                      </a:endParaRPr>
                    </a:p>
                  </a:txBody>
                  <a:tcPr marL="47625" marR="47625" marT="47625" marB="47625" anchor="ctr">
                    <a:lnL>
                      <a:noFill/>
                    </a:lnL>
                    <a:lnR>
                      <a:noFill/>
                    </a:lnR>
                    <a:lnT>
                      <a:noFill/>
                    </a:lnT>
                    <a:lnB>
                      <a:noFill/>
                    </a:lnB>
                    <a:solidFill>
                      <a:srgbClr val="EEEEEE"/>
                    </a:solidFill>
                  </a:tcPr>
                </a:tc>
              </a:tr>
            </a:tbl>
          </a:graphicData>
        </a:graphic>
      </p:graphicFrame>
      <p:sp>
        <p:nvSpPr>
          <p:cNvPr id="6" name="Rectángulo 5"/>
          <p:cNvSpPr/>
          <p:nvPr/>
        </p:nvSpPr>
        <p:spPr>
          <a:xfrm>
            <a:off x="2455572" y="768217"/>
            <a:ext cx="8581622" cy="923330"/>
          </a:xfrm>
          <a:prstGeom prst="rect">
            <a:avLst/>
          </a:prstGeom>
        </p:spPr>
        <p:txBody>
          <a:bodyPr wrap="square">
            <a:spAutoFit/>
          </a:bodyPr>
          <a:lstStyle/>
          <a:p>
            <a:r>
              <a:rPr lang="es-MX" dirty="0">
                <a:latin typeface="Roboto"/>
              </a:rPr>
              <a:t>La recaudación de IVA e ISR mantiene una tendencia al alza en los últimos años, principalmente tras la aprobación de la reforma fiscal en 2014. (Cifras en billones de pesos)</a:t>
            </a:r>
            <a:endParaRPr lang="es-MX" dirty="0"/>
          </a:p>
        </p:txBody>
      </p:sp>
      <p:sp>
        <p:nvSpPr>
          <p:cNvPr id="7" name="Rectángulo 6"/>
          <p:cNvSpPr/>
          <p:nvPr/>
        </p:nvSpPr>
        <p:spPr>
          <a:xfrm>
            <a:off x="3369972" y="5723414"/>
            <a:ext cx="6096000" cy="923330"/>
          </a:xfrm>
          <a:prstGeom prst="rect">
            <a:avLst/>
          </a:prstGeom>
        </p:spPr>
        <p:txBody>
          <a:bodyPr>
            <a:spAutoFit/>
          </a:bodyPr>
          <a:lstStyle/>
          <a:p>
            <a:pPr algn="r" fontAlgn="base"/>
            <a:r>
              <a:rPr lang="es-MX" b="1" dirty="0">
                <a:latin typeface="Roboto"/>
              </a:rPr>
              <a:t>Mayor recaudación</a:t>
            </a:r>
            <a:endParaRPr lang="es-MX" dirty="0">
              <a:latin typeface="Roboto"/>
            </a:endParaRPr>
          </a:p>
          <a:p>
            <a:pPr algn="r" fontAlgn="base"/>
            <a:r>
              <a:rPr lang="es-MX" dirty="0">
                <a:latin typeface="Roboto"/>
              </a:rPr>
              <a:t>*De enero a octubre</a:t>
            </a:r>
          </a:p>
          <a:p>
            <a:pPr algn="r" fontAlgn="base"/>
            <a:r>
              <a:rPr lang="es-MX" dirty="0">
                <a:latin typeface="Roboto"/>
              </a:rPr>
              <a:t>Fuente: SHCP</a:t>
            </a:r>
            <a:endParaRPr lang="es-MX" b="0" i="0" dirty="0">
              <a:effectLst/>
              <a:latin typeface="Roboto"/>
            </a:endParaRPr>
          </a:p>
        </p:txBody>
      </p:sp>
      <p:sp>
        <p:nvSpPr>
          <p:cNvPr id="8" name="Rectángulo 7"/>
          <p:cNvSpPr/>
          <p:nvPr/>
        </p:nvSpPr>
        <p:spPr>
          <a:xfrm>
            <a:off x="8152325" y="2730321"/>
            <a:ext cx="3284113" cy="1077218"/>
          </a:xfrm>
          <a:prstGeom prst="rect">
            <a:avLst/>
          </a:prstGeom>
        </p:spPr>
        <p:txBody>
          <a:bodyPr wrap="square">
            <a:spAutoFit/>
          </a:bodyPr>
          <a:lstStyle/>
          <a:p>
            <a:r>
              <a:rPr lang="es-MX" sz="1600" dirty="0">
                <a:hlinkClick r:id="rId2"/>
              </a:rPr>
              <a:t>https://expansion.mx/economia/2018/12/21/ley-de-ingresos-2019-lo-bueno-lo-dudoso-y-un-hoyo-fiscal</a:t>
            </a:r>
            <a:endParaRPr lang="es-MX" sz="1600" dirty="0"/>
          </a:p>
        </p:txBody>
      </p:sp>
    </p:spTree>
    <p:extLst>
      <p:ext uri="{BB962C8B-B14F-4D97-AF65-F5344CB8AC3E}">
        <p14:creationId xmlns:p14="http://schemas.microsoft.com/office/powerpoint/2010/main" val="15634632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31206" y="262097"/>
            <a:ext cx="8610600" cy="1293028"/>
          </a:xfrm>
        </p:spPr>
        <p:txBody>
          <a:bodyPr>
            <a:noAutofit/>
          </a:bodyPr>
          <a:lstStyle/>
          <a:p>
            <a:r>
              <a:rPr lang="es-MX" sz="2800" b="1" dirty="0" smtClean="0"/>
              <a:t>estímulos fiscales región fronteriza norte:</a:t>
            </a:r>
            <a:br>
              <a:rPr lang="es-MX" sz="2800" b="1" dirty="0" smtClean="0"/>
            </a:br>
            <a:r>
              <a:rPr lang="es-MX" sz="2800" dirty="0" err="1" smtClean="0"/>
              <a:t>Iva</a:t>
            </a:r>
            <a:r>
              <a:rPr lang="es-MX" sz="2800" dirty="0" smtClean="0"/>
              <a:t> e </a:t>
            </a:r>
            <a:r>
              <a:rPr lang="es-MX" sz="2800" dirty="0" err="1" smtClean="0"/>
              <a:t>isr</a:t>
            </a:r>
            <a:endParaRPr lang="es-MX" sz="28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437571798"/>
              </p:ext>
            </p:extLst>
          </p:nvPr>
        </p:nvGraphicFramePr>
        <p:xfrm>
          <a:off x="685800" y="1815921"/>
          <a:ext cx="10820400" cy="50420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ángulo 5"/>
          <p:cNvSpPr/>
          <p:nvPr/>
        </p:nvSpPr>
        <p:spPr>
          <a:xfrm>
            <a:off x="300340" y="202222"/>
            <a:ext cx="2314071" cy="738664"/>
          </a:xfrm>
          <a:prstGeom prst="rect">
            <a:avLst/>
          </a:prstGeom>
        </p:spPr>
        <p:txBody>
          <a:bodyPr wrap="square">
            <a:spAutoFit/>
          </a:bodyPr>
          <a:lstStyle/>
          <a:p>
            <a:pPr algn="just">
              <a:spcBef>
                <a:spcPts val="600"/>
              </a:spcBef>
            </a:pPr>
            <a:r>
              <a:rPr lang="es-MX" sz="1400" b="1" dirty="0">
                <a:latin typeface="Times" panose="02020603050405020304" pitchFamily="18" charset="0"/>
              </a:rPr>
              <a:t>DECRETO de estímulos fiscales región fronteriza </a:t>
            </a:r>
            <a:r>
              <a:rPr lang="es-MX" sz="1400" b="1" dirty="0" smtClean="0">
                <a:latin typeface="Times" panose="02020603050405020304" pitchFamily="18" charset="0"/>
              </a:rPr>
              <a:t>norte 31/12/18</a:t>
            </a:r>
            <a:endParaRPr lang="es-MX" sz="1400" b="1" i="0" dirty="0">
              <a:effectLst/>
              <a:latin typeface="Times New Roman" panose="02020603050405020304" pitchFamily="18" charset="0"/>
            </a:endParaRPr>
          </a:p>
        </p:txBody>
      </p:sp>
    </p:spTree>
    <p:extLst>
      <p:ext uri="{BB962C8B-B14F-4D97-AF65-F5344CB8AC3E}">
        <p14:creationId xmlns:p14="http://schemas.microsoft.com/office/powerpoint/2010/main" val="19766200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31206" y="262097"/>
            <a:ext cx="8610600" cy="1293028"/>
          </a:xfrm>
        </p:spPr>
        <p:txBody>
          <a:bodyPr>
            <a:noAutofit/>
          </a:bodyPr>
          <a:lstStyle/>
          <a:p>
            <a:r>
              <a:rPr lang="es-MX" sz="2800" b="1" dirty="0"/>
              <a:t>estímulos fiscales región fronteriza </a:t>
            </a:r>
            <a:r>
              <a:rPr lang="es-MX" sz="2800" b="1" dirty="0" smtClean="0"/>
              <a:t>norte:</a:t>
            </a:r>
            <a:r>
              <a:rPr lang="es-MX" sz="2800" b="1" dirty="0"/>
              <a:t/>
            </a:r>
            <a:br>
              <a:rPr lang="es-MX" sz="2800" b="1" dirty="0"/>
            </a:br>
            <a:r>
              <a:rPr lang="es-MX" sz="2800" dirty="0" err="1" smtClean="0"/>
              <a:t>Iva</a:t>
            </a:r>
            <a:r>
              <a:rPr lang="es-MX" sz="2800" dirty="0" smtClean="0"/>
              <a:t> e </a:t>
            </a:r>
            <a:r>
              <a:rPr lang="es-MX" sz="2800" dirty="0" err="1" smtClean="0"/>
              <a:t>isr</a:t>
            </a:r>
            <a:endParaRPr lang="es-MX" sz="28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740045355"/>
              </p:ext>
            </p:extLst>
          </p:nvPr>
        </p:nvGraphicFramePr>
        <p:xfrm>
          <a:off x="685800" y="1815921"/>
          <a:ext cx="10820400" cy="50420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066720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Doble tributación</a:t>
            </a:r>
            <a:endParaRPr lang="es-MX" dirty="0"/>
          </a:p>
        </p:txBody>
      </p:sp>
      <p:sp>
        <p:nvSpPr>
          <p:cNvPr id="3" name="Marcador de texto 2"/>
          <p:cNvSpPr>
            <a:spLocks noGrp="1"/>
          </p:cNvSpPr>
          <p:nvPr>
            <p:ph type="body" idx="1"/>
          </p:nvPr>
        </p:nvSpPr>
        <p:spPr/>
        <p:txBody>
          <a:bodyPr/>
          <a:lstStyle/>
          <a:p>
            <a:r>
              <a:rPr lang="es-MX" dirty="0" smtClean="0"/>
              <a:t>Algunos casos donde se da la doble tributación </a:t>
            </a:r>
            <a:endParaRPr lang="es-MX" dirty="0"/>
          </a:p>
        </p:txBody>
      </p:sp>
    </p:spTree>
    <p:extLst>
      <p:ext uri="{BB962C8B-B14F-4D97-AF65-F5344CB8AC3E}">
        <p14:creationId xmlns:p14="http://schemas.microsoft.com/office/powerpoint/2010/main" val="17452613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err="1" smtClean="0"/>
              <a:t>ieps</a:t>
            </a:r>
            <a:endParaRPr lang="es-MX" dirty="0"/>
          </a:p>
        </p:txBody>
      </p:sp>
      <p:sp>
        <p:nvSpPr>
          <p:cNvPr id="3" name="Subtítulo 2"/>
          <p:cNvSpPr>
            <a:spLocks noGrp="1"/>
          </p:cNvSpPr>
          <p:nvPr>
            <p:ph type="subTitle" idx="1"/>
          </p:nvPr>
        </p:nvSpPr>
        <p:spPr/>
        <p:txBody>
          <a:bodyPr/>
          <a:lstStyle/>
          <a:p>
            <a:r>
              <a:rPr lang="es-MX" dirty="0" smtClean="0"/>
              <a:t>Ejemplo de la Doble Tributación</a:t>
            </a:r>
            <a:endParaRPr lang="es-MX" dirty="0"/>
          </a:p>
        </p:txBody>
      </p:sp>
    </p:spTree>
    <p:extLst>
      <p:ext uri="{BB962C8B-B14F-4D97-AF65-F5344CB8AC3E}">
        <p14:creationId xmlns:p14="http://schemas.microsoft.com/office/powerpoint/2010/main" val="15763214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De las promesas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959346437"/>
              </p:ext>
            </p:extLst>
          </p:nvPr>
        </p:nvGraphicFramePr>
        <p:xfrm>
          <a:off x="685800" y="2194560"/>
          <a:ext cx="10820400" cy="4024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17913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95600" y="386377"/>
            <a:ext cx="8610600" cy="1293028"/>
          </a:xfrm>
        </p:spPr>
        <p:txBody>
          <a:bodyPr/>
          <a:lstStyle/>
          <a:p>
            <a:r>
              <a:rPr lang="es-MX" dirty="0" smtClean="0"/>
              <a:t>LIEPS </a:t>
            </a:r>
            <a:endParaRPr lang="es-MX" dirty="0"/>
          </a:p>
        </p:txBody>
      </p:sp>
      <p:sp>
        <p:nvSpPr>
          <p:cNvPr id="3" name="Marcador de contenido 2"/>
          <p:cNvSpPr>
            <a:spLocks noGrp="1"/>
          </p:cNvSpPr>
          <p:nvPr>
            <p:ph idx="1"/>
          </p:nvPr>
        </p:nvSpPr>
        <p:spPr>
          <a:xfrm>
            <a:off x="685800" y="1679405"/>
            <a:ext cx="10820400" cy="4024125"/>
          </a:xfrm>
        </p:spPr>
        <p:txBody>
          <a:bodyPr/>
          <a:lstStyle/>
          <a:p>
            <a:r>
              <a:rPr lang="es-MX" dirty="0" smtClean="0"/>
              <a:t>ART. 2, F I, a) </a:t>
            </a:r>
          </a:p>
          <a:p>
            <a:r>
              <a:rPr lang="es-MX" dirty="0" smtClean="0"/>
              <a:t>Indica que la gasolina menor a 92 octanos deberá pagar 4.81 pesos por litro</a:t>
            </a:r>
          </a:p>
          <a:p>
            <a:endParaRPr lang="es-MX" dirty="0" smtClean="0"/>
          </a:p>
          <a:p>
            <a:r>
              <a:rPr lang="es-MX" sz="1400" b="1" dirty="0"/>
              <a:t>Acuerdo por el que se dan a conocer los porcentajes y los montos del estímulo fiscal, así como las</a:t>
            </a:r>
            <a:r>
              <a:rPr lang="es-MX" sz="1400" dirty="0"/>
              <a:t/>
            </a:r>
            <a:br>
              <a:rPr lang="es-MX" sz="1400" dirty="0"/>
            </a:br>
            <a:r>
              <a:rPr lang="es-MX" sz="1400" b="1" dirty="0"/>
              <a:t>cuotas disminuidas del impuesto especial sobre producción y servicios aplicables a los combustibles</a:t>
            </a:r>
            <a:r>
              <a:rPr lang="es-MX" sz="1400" dirty="0"/>
              <a:t/>
            </a:r>
            <a:br>
              <a:rPr lang="es-MX" sz="1400" dirty="0"/>
            </a:br>
            <a:r>
              <a:rPr lang="es-MX" sz="1400" b="1" dirty="0"/>
              <a:t>que se indican, correspondientes al periodo que se </a:t>
            </a:r>
            <a:endParaRPr lang="es-MX" sz="1400" b="1" dirty="0" smtClean="0"/>
          </a:p>
          <a:p>
            <a:endParaRPr lang="es-MX" sz="1400" b="1" dirty="0"/>
          </a:p>
          <a:p>
            <a:r>
              <a:rPr lang="es-MX" sz="1400" b="1" dirty="0" smtClean="0"/>
              <a:t>Artículo </a:t>
            </a:r>
            <a:r>
              <a:rPr lang="es-MX" sz="1400" b="1" dirty="0"/>
              <a:t>Primero. </a:t>
            </a:r>
            <a:r>
              <a:rPr lang="es-MX" sz="1400" dirty="0"/>
              <a:t>Los porcentajes del estímulo fiscal para el periodo comprendido </a:t>
            </a:r>
            <a:r>
              <a:rPr lang="es-MX" sz="1400" dirty="0" smtClean="0"/>
              <a:t>del 31 de</a:t>
            </a:r>
            <a:r>
              <a:rPr lang="es-MX" sz="1400" dirty="0"/>
              <a:t> </a:t>
            </a:r>
            <a:r>
              <a:rPr lang="es-MX" sz="1400" dirty="0" smtClean="0"/>
              <a:t>agosto al 06 de septiembre </a:t>
            </a:r>
            <a:r>
              <a:rPr lang="es-MX" sz="1400" dirty="0"/>
              <a:t>de 2019, aplicables a los combustibles automotrices son los siguientes:</a:t>
            </a:r>
          </a:p>
          <a:p>
            <a:endParaRPr lang="es-MX" sz="1400" dirty="0" smtClean="0"/>
          </a:p>
          <a:p>
            <a:endParaRPr lang="es-MX" dirty="0"/>
          </a:p>
        </p:txBody>
      </p:sp>
      <p:graphicFrame>
        <p:nvGraphicFramePr>
          <p:cNvPr id="4" name="Tabla 3"/>
          <p:cNvGraphicFramePr>
            <a:graphicFrameLocks noGrp="1"/>
          </p:cNvGraphicFramePr>
          <p:nvPr>
            <p:extLst>
              <p:ext uri="{D42A27DB-BD31-4B8C-83A1-F6EECF244321}">
                <p14:modId xmlns:p14="http://schemas.microsoft.com/office/powerpoint/2010/main" val="1294797494"/>
              </p:ext>
            </p:extLst>
          </p:nvPr>
        </p:nvGraphicFramePr>
        <p:xfrm>
          <a:off x="2895600" y="4690775"/>
          <a:ext cx="5532120" cy="1463040"/>
        </p:xfrm>
        <a:graphic>
          <a:graphicData uri="http://schemas.openxmlformats.org/drawingml/2006/table">
            <a:tbl>
              <a:tblPr/>
              <a:tblGrid>
                <a:gridCol w="2767330"/>
                <a:gridCol w="2764790"/>
              </a:tblGrid>
              <a:tr h="169164">
                <a:tc>
                  <a:txBody>
                    <a:bodyPr/>
                    <a:lstStyle/>
                    <a:p>
                      <a:pPr marL="0" indent="0" algn="ctr" fontAlgn="t">
                        <a:spcBef>
                          <a:spcPts val="100"/>
                        </a:spcBef>
                        <a:spcAft>
                          <a:spcPts val="100"/>
                        </a:spcAft>
                      </a:pPr>
                      <a:r>
                        <a:rPr lang="es-MX" sz="900" b="1" dirty="0">
                          <a:solidFill>
                            <a:srgbClr val="000000"/>
                          </a:solidFill>
                          <a:effectLst/>
                          <a:latin typeface="Arial" panose="020B0604020202020204" pitchFamily="34" charset="0"/>
                        </a:rPr>
                        <a:t>Combustible</a:t>
                      </a:r>
                      <a:r>
                        <a:rPr lang="es-MX" sz="900" dirty="0">
                          <a:solidFill>
                            <a:srgbClr val="000000"/>
                          </a:solidFill>
                          <a:effectLst/>
                        </a:rPr>
                        <a:t/>
                      </a:r>
                      <a:br>
                        <a:rPr lang="es-MX" sz="900" dirty="0">
                          <a:solidFill>
                            <a:srgbClr val="000000"/>
                          </a:solidFill>
                          <a:effectLst/>
                        </a:rPr>
                      </a:br>
                      <a:endParaRPr lang="es-MX" sz="900" dirty="0">
                        <a:solidFill>
                          <a:srgbClr val="000000"/>
                        </a:solidFill>
                        <a:effectLst/>
                      </a:endParaRPr>
                    </a:p>
                  </a:txBody>
                  <a:tcPr marL="45720" marR="4572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marL="0" indent="0" algn="ctr" fontAlgn="t">
                        <a:spcBef>
                          <a:spcPts val="100"/>
                        </a:spcBef>
                        <a:spcAft>
                          <a:spcPts val="100"/>
                        </a:spcAft>
                      </a:pPr>
                      <a:r>
                        <a:rPr lang="es-MX" sz="900" b="1">
                          <a:solidFill>
                            <a:srgbClr val="000000"/>
                          </a:solidFill>
                          <a:effectLst/>
                          <a:latin typeface="Arial" panose="020B0604020202020204" pitchFamily="34" charset="0"/>
                        </a:rPr>
                        <a:t>Porcentaje de Estímulo</a:t>
                      </a:r>
                      <a:r>
                        <a:rPr lang="es-MX" sz="900">
                          <a:solidFill>
                            <a:srgbClr val="000000"/>
                          </a:solidFill>
                          <a:effectLst/>
                        </a:rPr>
                        <a:t/>
                      </a:r>
                      <a:br>
                        <a:rPr lang="es-MX" sz="900">
                          <a:solidFill>
                            <a:srgbClr val="000000"/>
                          </a:solidFill>
                          <a:effectLst/>
                        </a:rPr>
                      </a:br>
                      <a:endParaRPr lang="es-MX" sz="900">
                        <a:solidFill>
                          <a:srgbClr val="000000"/>
                        </a:solidFill>
                        <a:effectLst/>
                      </a:endParaRPr>
                    </a:p>
                  </a:txBody>
                  <a:tcPr marL="45720" marR="4572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159639">
                <a:tc>
                  <a:txBody>
                    <a:bodyPr/>
                    <a:lstStyle/>
                    <a:p>
                      <a:pPr marL="0" indent="0" algn="just" fontAlgn="t">
                        <a:spcBef>
                          <a:spcPts val="100"/>
                        </a:spcBef>
                        <a:spcAft>
                          <a:spcPts val="100"/>
                        </a:spcAft>
                      </a:pPr>
                      <a:r>
                        <a:rPr lang="es-MX" sz="900" dirty="0">
                          <a:solidFill>
                            <a:srgbClr val="000000"/>
                          </a:solidFill>
                          <a:effectLst/>
                          <a:latin typeface="Arial" panose="020B0604020202020204" pitchFamily="34" charset="0"/>
                        </a:rPr>
                        <a:t>Gasolina menor a 92 octanos</a:t>
                      </a:r>
                      <a:endParaRPr lang="es-MX" sz="900" dirty="0">
                        <a:solidFill>
                          <a:srgbClr val="000000"/>
                        </a:solidFill>
                        <a:effectLst/>
                      </a:endParaRPr>
                    </a:p>
                  </a:txBody>
                  <a:tcPr marL="45720" marR="4572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marL="0" indent="0" algn="ctr" fontAlgn="ctr">
                        <a:spcBef>
                          <a:spcPts val="100"/>
                        </a:spcBef>
                        <a:spcAft>
                          <a:spcPts val="100"/>
                        </a:spcAft>
                      </a:pPr>
                      <a:r>
                        <a:rPr lang="es-MX" sz="900" dirty="0" smtClean="0">
                          <a:solidFill>
                            <a:srgbClr val="000000"/>
                          </a:solidFill>
                          <a:effectLst/>
                          <a:latin typeface="Arial" panose="020B0604020202020204" pitchFamily="34" charset="0"/>
                        </a:rPr>
                        <a:t>0.498%</a:t>
                      </a:r>
                      <a:r>
                        <a:rPr lang="es-MX" sz="900" dirty="0">
                          <a:solidFill>
                            <a:srgbClr val="000000"/>
                          </a:solidFill>
                          <a:effectLst/>
                        </a:rPr>
                        <a:t/>
                      </a:r>
                      <a:br>
                        <a:rPr lang="es-MX" sz="900" dirty="0">
                          <a:solidFill>
                            <a:srgbClr val="000000"/>
                          </a:solidFill>
                          <a:effectLst/>
                        </a:rPr>
                      </a:br>
                      <a:endParaRPr lang="es-MX" sz="900" dirty="0">
                        <a:solidFill>
                          <a:srgbClr val="000000"/>
                        </a:solidFill>
                        <a:effectLst/>
                      </a:endParaRPr>
                    </a:p>
                  </a:txBody>
                  <a:tcPr marL="45720" marR="4572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293878">
                <a:tc>
                  <a:txBody>
                    <a:bodyPr/>
                    <a:lstStyle/>
                    <a:p>
                      <a:pPr marL="0" indent="0" algn="just" fontAlgn="t">
                        <a:spcBef>
                          <a:spcPts val="100"/>
                        </a:spcBef>
                        <a:spcAft>
                          <a:spcPts val="100"/>
                        </a:spcAft>
                      </a:pPr>
                      <a:r>
                        <a:rPr lang="es-MX" sz="900">
                          <a:solidFill>
                            <a:srgbClr val="000000"/>
                          </a:solidFill>
                          <a:effectLst/>
                          <a:latin typeface="Arial" panose="020B0604020202020204" pitchFamily="34" charset="0"/>
                        </a:rPr>
                        <a:t>Gasolina mayor o igual a 92 octanos y combustiblesno fósiles</a:t>
                      </a:r>
                      <a:endParaRPr lang="es-MX" sz="900">
                        <a:solidFill>
                          <a:srgbClr val="000000"/>
                        </a:solidFill>
                        <a:effectLst/>
                      </a:endParaRPr>
                    </a:p>
                  </a:txBody>
                  <a:tcPr marL="45720" marR="4572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marL="0" indent="0" algn="ctr" fontAlgn="ctr">
                        <a:spcBef>
                          <a:spcPts val="100"/>
                        </a:spcBef>
                        <a:spcAft>
                          <a:spcPts val="100"/>
                        </a:spcAft>
                      </a:pPr>
                      <a:r>
                        <a:rPr lang="es-MX" sz="900" dirty="0" smtClean="0">
                          <a:solidFill>
                            <a:srgbClr val="000000"/>
                          </a:solidFill>
                          <a:effectLst/>
                          <a:latin typeface="Arial" panose="020B0604020202020204" pitchFamily="34" charset="0"/>
                        </a:rPr>
                        <a:t>0.00%</a:t>
                      </a:r>
                      <a:r>
                        <a:rPr lang="es-MX" sz="900" dirty="0">
                          <a:solidFill>
                            <a:srgbClr val="000000"/>
                          </a:solidFill>
                          <a:effectLst/>
                        </a:rPr>
                        <a:t/>
                      </a:r>
                      <a:br>
                        <a:rPr lang="es-MX" sz="900" dirty="0">
                          <a:solidFill>
                            <a:srgbClr val="000000"/>
                          </a:solidFill>
                          <a:effectLst/>
                        </a:rPr>
                      </a:br>
                      <a:endParaRPr lang="es-MX" sz="900" dirty="0">
                        <a:solidFill>
                          <a:srgbClr val="000000"/>
                        </a:solidFill>
                        <a:effectLst/>
                      </a:endParaRPr>
                    </a:p>
                  </a:txBody>
                  <a:tcPr marL="45720" marR="4572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169164">
                <a:tc>
                  <a:txBody>
                    <a:bodyPr/>
                    <a:lstStyle/>
                    <a:p>
                      <a:pPr marL="0" indent="0" algn="just" fontAlgn="t">
                        <a:spcBef>
                          <a:spcPts val="100"/>
                        </a:spcBef>
                        <a:spcAft>
                          <a:spcPts val="100"/>
                        </a:spcAft>
                      </a:pPr>
                      <a:r>
                        <a:rPr lang="es-MX" sz="900">
                          <a:solidFill>
                            <a:srgbClr val="000000"/>
                          </a:solidFill>
                          <a:effectLst/>
                          <a:latin typeface="Arial" panose="020B0604020202020204" pitchFamily="34" charset="0"/>
                        </a:rPr>
                        <a:t>Diésel</a:t>
                      </a:r>
                      <a:endParaRPr lang="es-MX" sz="900">
                        <a:solidFill>
                          <a:srgbClr val="000000"/>
                        </a:solidFill>
                        <a:effectLst/>
                      </a:endParaRPr>
                    </a:p>
                  </a:txBody>
                  <a:tcPr marL="45720" marR="4572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marL="0" indent="0" algn="ctr" fontAlgn="ctr">
                        <a:spcBef>
                          <a:spcPts val="100"/>
                        </a:spcBef>
                        <a:spcAft>
                          <a:spcPts val="100"/>
                        </a:spcAft>
                      </a:pPr>
                      <a:r>
                        <a:rPr lang="es-MX" sz="900" dirty="0" smtClean="0">
                          <a:solidFill>
                            <a:srgbClr val="000000"/>
                          </a:solidFill>
                          <a:effectLst/>
                          <a:latin typeface="Arial" panose="020B0604020202020204" pitchFamily="34" charset="0"/>
                        </a:rPr>
                        <a:t>0.714%</a:t>
                      </a:r>
                      <a:r>
                        <a:rPr lang="es-MX" sz="900" dirty="0">
                          <a:solidFill>
                            <a:srgbClr val="000000"/>
                          </a:solidFill>
                          <a:effectLst/>
                        </a:rPr>
                        <a:t/>
                      </a:r>
                      <a:br>
                        <a:rPr lang="es-MX" sz="900" dirty="0">
                          <a:solidFill>
                            <a:srgbClr val="000000"/>
                          </a:solidFill>
                          <a:effectLst/>
                        </a:rPr>
                      </a:br>
                      <a:endParaRPr lang="es-MX" sz="900" dirty="0">
                        <a:solidFill>
                          <a:srgbClr val="000000"/>
                        </a:solidFill>
                        <a:effectLst/>
                      </a:endParaRPr>
                    </a:p>
                  </a:txBody>
                  <a:tcPr marL="45720" marR="4572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8805434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sz="4400" b="1" dirty="0" smtClean="0"/>
              <a:t>Presentación de la Unidad de Aprendizaje UA.</a:t>
            </a:r>
            <a:endParaRPr lang="es-MX" sz="4400" b="1" dirty="0"/>
          </a:p>
        </p:txBody>
      </p:sp>
      <p:sp>
        <p:nvSpPr>
          <p:cNvPr id="3" name="Marcador de contenido 2"/>
          <p:cNvSpPr>
            <a:spLocks noGrp="1"/>
          </p:cNvSpPr>
          <p:nvPr>
            <p:ph idx="1"/>
          </p:nvPr>
        </p:nvSpPr>
        <p:spPr>
          <a:xfrm>
            <a:off x="1623297" y="2684537"/>
            <a:ext cx="8915400" cy="3777622"/>
          </a:xfrm>
        </p:spPr>
        <p:txBody>
          <a:bodyPr>
            <a:noAutofit/>
          </a:bodyPr>
          <a:lstStyle/>
          <a:p>
            <a:r>
              <a:rPr lang="es-MX" sz="2800" dirty="0" smtClean="0"/>
              <a:t>La unidad de aprendizaje </a:t>
            </a:r>
            <a:r>
              <a:rPr lang="es-MX" sz="2800" dirty="0" smtClean="0"/>
              <a:t>Finanzas Públicas y </a:t>
            </a:r>
            <a:r>
              <a:rPr lang="es-MX" sz="2800" dirty="0"/>
              <a:t>S</a:t>
            </a:r>
            <a:r>
              <a:rPr lang="es-MX" sz="2800" dirty="0" smtClean="0"/>
              <a:t>istemas de Coordinación </a:t>
            </a:r>
            <a:r>
              <a:rPr lang="es-MX" sz="2800" dirty="0" smtClean="0"/>
              <a:t>H</a:t>
            </a:r>
            <a:r>
              <a:rPr lang="es-MX" sz="2800" dirty="0" smtClean="0"/>
              <a:t>acendarios,  se </a:t>
            </a:r>
            <a:r>
              <a:rPr lang="es-MX" sz="2800" dirty="0" smtClean="0"/>
              <a:t>integra en el plan de estudios de la </a:t>
            </a:r>
            <a:r>
              <a:rPr lang="es-MX" sz="2800" dirty="0" smtClean="0"/>
              <a:t>Maestría en Gobierno y Asuntos públicos como una </a:t>
            </a:r>
            <a:r>
              <a:rPr lang="es-MX" sz="2800" dirty="0" smtClean="0"/>
              <a:t>UA </a:t>
            </a:r>
            <a:r>
              <a:rPr lang="es-MX" sz="2800" dirty="0" smtClean="0"/>
              <a:t>optativa con una carga crediticia de 6 créditos</a:t>
            </a:r>
            <a:endParaRPr lang="es-MX" sz="2800" dirty="0" smtClean="0"/>
          </a:p>
        </p:txBody>
      </p:sp>
    </p:spTree>
    <p:extLst>
      <p:ext uri="{BB962C8B-B14F-4D97-AF65-F5344CB8AC3E}">
        <p14:creationId xmlns:p14="http://schemas.microsoft.com/office/powerpoint/2010/main" val="377096403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Ejemplo de doble tributación</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117512729"/>
              </p:ext>
            </p:extLst>
          </p:nvPr>
        </p:nvGraphicFramePr>
        <p:xfrm>
          <a:off x="685800" y="2193925"/>
          <a:ext cx="10820400" cy="4617720"/>
        </p:xfrm>
        <a:graphic>
          <a:graphicData uri="http://schemas.openxmlformats.org/drawingml/2006/table">
            <a:tbl>
              <a:tblPr firstRow="1" bandRow="1">
                <a:tableStyleId>{5C22544A-7EE6-4342-B048-85BDC9FD1C3A}</a:tableStyleId>
              </a:tblPr>
              <a:tblGrid>
                <a:gridCol w="2984679"/>
                <a:gridCol w="1275008"/>
                <a:gridCol w="6560713"/>
              </a:tblGrid>
              <a:tr h="370840">
                <a:tc>
                  <a:txBody>
                    <a:bodyPr/>
                    <a:lstStyle/>
                    <a:p>
                      <a:endParaRPr lang="es-MX" dirty="0"/>
                    </a:p>
                  </a:txBody>
                  <a:tcPr/>
                </a:tc>
                <a:tc>
                  <a:txBody>
                    <a:bodyPr/>
                    <a:lstStyle/>
                    <a:p>
                      <a:r>
                        <a:rPr lang="es-MX" dirty="0" smtClean="0"/>
                        <a:t>MAGNA</a:t>
                      </a:r>
                      <a:endParaRPr lang="es-MX" dirty="0"/>
                    </a:p>
                  </a:txBody>
                  <a:tcPr/>
                </a:tc>
                <a:tc>
                  <a:txBody>
                    <a:bodyPr/>
                    <a:lstStyle/>
                    <a:p>
                      <a:endParaRPr lang="es-MX"/>
                    </a:p>
                  </a:txBody>
                  <a:tcPr/>
                </a:tc>
              </a:tr>
              <a:tr h="370840">
                <a:tc>
                  <a:txBody>
                    <a:bodyPr/>
                    <a:lstStyle/>
                    <a:p>
                      <a:r>
                        <a:rPr lang="es-MX" sz="1400" dirty="0" smtClean="0"/>
                        <a:t>EL PRECIO</a:t>
                      </a:r>
                      <a:r>
                        <a:rPr lang="es-MX" sz="1400" baseline="0" dirty="0" smtClean="0"/>
                        <a:t> PROMEDIO</a:t>
                      </a:r>
                      <a:endParaRPr lang="es-MX" sz="1400" dirty="0"/>
                    </a:p>
                  </a:txBody>
                  <a:tcPr/>
                </a:tc>
                <a:tc>
                  <a:txBody>
                    <a:bodyPr/>
                    <a:lstStyle/>
                    <a:p>
                      <a:pPr algn="r"/>
                      <a:r>
                        <a:rPr lang="es-MX" dirty="0" smtClean="0"/>
                        <a:t>19.270</a:t>
                      </a:r>
                      <a:endParaRPr lang="es-MX" dirty="0"/>
                    </a:p>
                  </a:txBody>
                  <a:tcPr/>
                </a:tc>
                <a:tc>
                  <a:txBody>
                    <a:bodyPr/>
                    <a:lstStyle/>
                    <a:p>
                      <a:endParaRPr lang="es-MX"/>
                    </a:p>
                  </a:txBody>
                  <a:tcPr/>
                </a:tc>
              </a:tr>
              <a:tr h="370840">
                <a:tc>
                  <a:txBody>
                    <a:bodyPr/>
                    <a:lstStyle/>
                    <a:p>
                      <a:r>
                        <a:rPr lang="es-MX" sz="1400" dirty="0" smtClean="0"/>
                        <a:t>EL IMPUESTO</a:t>
                      </a:r>
                      <a:r>
                        <a:rPr lang="es-MX" sz="1400" baseline="0" dirty="0" smtClean="0"/>
                        <a:t> CONSIDERANDO EL ESTIMULO</a:t>
                      </a:r>
                      <a:endParaRPr lang="es-MX" sz="1400" dirty="0"/>
                    </a:p>
                  </a:txBody>
                  <a:tcPr/>
                </a:tc>
                <a:tc>
                  <a:txBody>
                    <a:bodyPr/>
                    <a:lstStyle/>
                    <a:p>
                      <a:pPr algn="r"/>
                      <a:r>
                        <a:rPr lang="es-MX" dirty="0" smtClean="0"/>
                        <a:t>4.312</a:t>
                      </a:r>
                      <a:endParaRPr lang="es-MX" dirty="0"/>
                    </a:p>
                  </a:txBody>
                  <a:tcPr/>
                </a:tc>
                <a:tc>
                  <a:txBody>
                    <a:bodyPr/>
                    <a:lstStyle/>
                    <a:p>
                      <a:r>
                        <a:rPr lang="es-MX" dirty="0" smtClean="0"/>
                        <a:t>4.81-.498=4.312 IEPS FEDERAL MENOS ESTIMULO A</a:t>
                      </a:r>
                      <a:r>
                        <a:rPr lang="es-MX" baseline="0" dirty="0" smtClean="0"/>
                        <a:t> LAS GASOLINAS</a:t>
                      </a:r>
                      <a:endParaRPr lang="es-MX" dirty="0"/>
                    </a:p>
                  </a:txBody>
                  <a:tcPr/>
                </a:tc>
              </a:tr>
              <a:tr h="370840">
                <a:tc>
                  <a:txBody>
                    <a:bodyPr/>
                    <a:lstStyle/>
                    <a:p>
                      <a:r>
                        <a:rPr lang="es-MX" sz="1400" dirty="0" smtClean="0"/>
                        <a:t>IEPS ESTATAL</a:t>
                      </a:r>
                      <a:endParaRPr lang="es-MX" sz="1400" dirty="0"/>
                    </a:p>
                  </a:txBody>
                  <a:tcPr/>
                </a:tc>
                <a:tc>
                  <a:txBody>
                    <a:bodyPr/>
                    <a:lstStyle/>
                    <a:p>
                      <a:pPr algn="r"/>
                      <a:r>
                        <a:rPr lang="es-MX" dirty="0" smtClean="0"/>
                        <a:t>.4243</a:t>
                      </a:r>
                      <a:endParaRPr lang="es-MX" dirty="0"/>
                    </a:p>
                  </a:txBody>
                  <a:tcPr/>
                </a:tc>
                <a:tc>
                  <a:txBody>
                    <a:bodyPr/>
                    <a:lstStyle/>
                    <a:p>
                      <a:endParaRPr lang="es-MX" dirty="0"/>
                    </a:p>
                  </a:txBody>
                  <a:tcPr/>
                </a:tc>
              </a:tr>
              <a:tr h="370840">
                <a:tc>
                  <a:txBody>
                    <a:bodyPr/>
                    <a:lstStyle/>
                    <a:p>
                      <a:endParaRPr lang="es-MX" sz="1400" dirty="0"/>
                    </a:p>
                  </a:txBody>
                  <a:tcPr/>
                </a:tc>
                <a:tc>
                  <a:txBody>
                    <a:bodyPr/>
                    <a:lstStyle/>
                    <a:p>
                      <a:pPr algn="r"/>
                      <a:endParaRPr lang="es-MX" dirty="0"/>
                    </a:p>
                  </a:txBody>
                  <a:tcPr/>
                </a:tc>
                <a:tc>
                  <a:txBody>
                    <a:bodyPr/>
                    <a:lstStyle/>
                    <a:p>
                      <a:endParaRPr lang="es-MX" dirty="0"/>
                    </a:p>
                  </a:txBody>
                  <a:tcPr/>
                </a:tc>
              </a:tr>
              <a:tr h="370840">
                <a:tc>
                  <a:txBody>
                    <a:bodyPr/>
                    <a:lstStyle/>
                    <a:p>
                      <a:r>
                        <a:rPr lang="es-MX" sz="1400" dirty="0" smtClean="0"/>
                        <a:t>COSTO</a:t>
                      </a:r>
                      <a:endParaRPr lang="es-MX" sz="1400" dirty="0"/>
                    </a:p>
                  </a:txBody>
                  <a:tcPr/>
                </a:tc>
                <a:tc>
                  <a:txBody>
                    <a:bodyPr/>
                    <a:lstStyle/>
                    <a:p>
                      <a:pPr algn="r"/>
                      <a:r>
                        <a:rPr lang="es-MX" dirty="0" smtClean="0"/>
                        <a:t>11.93429</a:t>
                      </a:r>
                      <a:endParaRPr lang="es-MX" dirty="0"/>
                    </a:p>
                  </a:txBody>
                  <a:tcPr/>
                </a:tc>
                <a:tc>
                  <a:txBody>
                    <a:bodyPr/>
                    <a:lstStyle/>
                    <a:p>
                      <a:endParaRPr lang="es-MX" dirty="0"/>
                    </a:p>
                  </a:txBody>
                  <a:tcPr/>
                </a:tc>
              </a:tr>
              <a:tr h="370840">
                <a:tc>
                  <a:txBody>
                    <a:bodyPr/>
                    <a:lstStyle/>
                    <a:p>
                      <a:r>
                        <a:rPr lang="es-MX" sz="1400" dirty="0" smtClean="0"/>
                        <a:t>IEPS</a:t>
                      </a:r>
                      <a:endParaRPr lang="es-MX" sz="1400" dirty="0"/>
                    </a:p>
                  </a:txBody>
                  <a:tcPr/>
                </a:tc>
                <a:tc>
                  <a:txBody>
                    <a:bodyPr/>
                    <a:lstStyle/>
                    <a:p>
                      <a:pPr algn="r"/>
                      <a:r>
                        <a:rPr lang="es-MX" u="sng" dirty="0" smtClean="0"/>
                        <a:t>4.312</a:t>
                      </a:r>
                      <a:endParaRPr lang="es-MX" u="sng" dirty="0"/>
                    </a:p>
                  </a:txBody>
                  <a:tcPr/>
                </a:tc>
                <a:tc>
                  <a:txBody>
                    <a:bodyPr/>
                    <a:lstStyle/>
                    <a:p>
                      <a:endParaRPr lang="es-MX" dirty="0"/>
                    </a:p>
                  </a:txBody>
                  <a:tcPr/>
                </a:tc>
              </a:tr>
              <a:tr h="370840">
                <a:tc>
                  <a:txBody>
                    <a:bodyPr/>
                    <a:lstStyle/>
                    <a:p>
                      <a:r>
                        <a:rPr lang="es-MX" sz="1400" dirty="0" smtClean="0"/>
                        <a:t>COSTO MAS</a:t>
                      </a:r>
                      <a:r>
                        <a:rPr lang="es-MX" sz="1400" baseline="0" dirty="0" smtClean="0"/>
                        <a:t> IEPS</a:t>
                      </a:r>
                      <a:endParaRPr lang="es-MX" sz="1400" dirty="0"/>
                    </a:p>
                  </a:txBody>
                  <a:tcPr/>
                </a:tc>
                <a:tc>
                  <a:txBody>
                    <a:bodyPr/>
                    <a:lstStyle/>
                    <a:p>
                      <a:pPr algn="r"/>
                      <a:r>
                        <a:rPr lang="es-MX" dirty="0" smtClean="0"/>
                        <a:t>16.24629</a:t>
                      </a:r>
                      <a:endParaRPr lang="es-MX" dirty="0"/>
                    </a:p>
                  </a:txBody>
                  <a:tcPr/>
                </a:tc>
                <a:tc>
                  <a:txBody>
                    <a:bodyPr/>
                    <a:lstStyle/>
                    <a:p>
                      <a:endParaRPr lang="es-MX" dirty="0"/>
                    </a:p>
                  </a:txBody>
                  <a:tcPr/>
                </a:tc>
              </a:tr>
              <a:tr h="370840">
                <a:tc>
                  <a:txBody>
                    <a:bodyPr/>
                    <a:lstStyle/>
                    <a:p>
                      <a:r>
                        <a:rPr lang="es-MX" sz="1400" dirty="0" smtClean="0"/>
                        <a:t>IVA </a:t>
                      </a:r>
                      <a:endParaRPr lang="es-MX" sz="1400" dirty="0"/>
                    </a:p>
                  </a:txBody>
                  <a:tcPr/>
                </a:tc>
                <a:tc>
                  <a:txBody>
                    <a:bodyPr/>
                    <a:lstStyle/>
                    <a:p>
                      <a:pPr algn="r"/>
                      <a:r>
                        <a:rPr lang="es-MX" dirty="0" smtClean="0"/>
                        <a:t>2.59940</a:t>
                      </a:r>
                      <a:endParaRPr lang="es-MX" dirty="0"/>
                    </a:p>
                  </a:txBody>
                  <a:tcPr/>
                </a:tc>
                <a:tc>
                  <a:txBody>
                    <a:bodyPr/>
                    <a:lstStyle/>
                    <a:p>
                      <a:r>
                        <a:rPr lang="es-MX" u="sng" dirty="0" smtClean="0"/>
                        <a:t>EL IVA SE DETERMINA SOBRE</a:t>
                      </a:r>
                      <a:r>
                        <a:rPr lang="es-MX" dirty="0" smtClean="0"/>
                        <a:t> </a:t>
                      </a:r>
                      <a:r>
                        <a:rPr lang="es-MX" b="1" u="sng" dirty="0" smtClean="0">
                          <a:effectLst>
                            <a:outerShdw blurRad="38100" dist="38100" dir="2700000" algn="tl">
                              <a:srgbClr val="000000">
                                <a:alpha val="43137"/>
                              </a:srgbClr>
                            </a:outerShdw>
                          </a:effectLst>
                        </a:rPr>
                        <a:t>EL COSTO</a:t>
                      </a:r>
                      <a:r>
                        <a:rPr lang="es-MX" b="1" u="sng" baseline="0" dirty="0" smtClean="0">
                          <a:effectLst>
                            <a:outerShdw blurRad="38100" dist="38100" dir="2700000" algn="tl">
                              <a:srgbClr val="000000">
                                <a:alpha val="43137"/>
                              </a:srgbClr>
                            </a:outerShdw>
                          </a:effectLst>
                        </a:rPr>
                        <a:t> MAS EL IEPS</a:t>
                      </a:r>
                      <a:endParaRPr lang="es-MX" b="1" u="sng" dirty="0">
                        <a:effectLst>
                          <a:outerShdw blurRad="38100" dist="38100" dir="2700000" algn="tl">
                            <a:srgbClr val="000000">
                              <a:alpha val="43137"/>
                            </a:srgbClr>
                          </a:outerShdw>
                        </a:effectLst>
                      </a:endParaRPr>
                    </a:p>
                  </a:txBody>
                  <a:tcPr/>
                </a:tc>
              </a:tr>
              <a:tr h="370840">
                <a:tc>
                  <a:txBody>
                    <a:bodyPr/>
                    <a:lstStyle/>
                    <a:p>
                      <a:r>
                        <a:rPr lang="es-MX" sz="1400" dirty="0" smtClean="0"/>
                        <a:t>IEPS</a:t>
                      </a:r>
                      <a:r>
                        <a:rPr lang="es-MX" sz="1400" baseline="0" dirty="0" smtClean="0"/>
                        <a:t> ESTATAL</a:t>
                      </a:r>
                      <a:endParaRPr lang="es-MX" sz="1400" dirty="0"/>
                    </a:p>
                  </a:txBody>
                  <a:tcPr/>
                </a:tc>
                <a:tc>
                  <a:txBody>
                    <a:bodyPr/>
                    <a:lstStyle/>
                    <a:p>
                      <a:pPr algn="r"/>
                      <a:r>
                        <a:rPr lang="es-MX" dirty="0" smtClean="0"/>
                        <a:t>.4243</a:t>
                      </a:r>
                      <a:endParaRPr lang="es-MX" dirty="0"/>
                    </a:p>
                  </a:txBody>
                  <a:tcPr/>
                </a:tc>
                <a:tc>
                  <a:txBody>
                    <a:bodyPr/>
                    <a:lstStyle/>
                    <a:p>
                      <a:r>
                        <a:rPr lang="es-MX" dirty="0" smtClean="0"/>
                        <a:t>EL IEPS</a:t>
                      </a:r>
                      <a:r>
                        <a:rPr lang="es-MX" baseline="0" dirty="0" smtClean="0"/>
                        <a:t> ESTATAL NO LLEVA IVA Y ES EL UNICO QUE TIENES DERECHO A ACREDITARTE</a:t>
                      </a:r>
                      <a:endParaRPr lang="es-MX" dirty="0"/>
                    </a:p>
                  </a:txBody>
                  <a:tcPr/>
                </a:tc>
              </a:tr>
              <a:tr h="370840">
                <a:tc>
                  <a:txBody>
                    <a:bodyPr/>
                    <a:lstStyle/>
                    <a:p>
                      <a:r>
                        <a:rPr lang="es-MX" sz="1400" dirty="0" smtClean="0"/>
                        <a:t>PRECIO TOTAL</a:t>
                      </a:r>
                      <a:r>
                        <a:rPr lang="es-MX" sz="1400" baseline="0" dirty="0" smtClean="0"/>
                        <a:t> DE LA GASOLINA</a:t>
                      </a:r>
                      <a:endParaRPr lang="es-MX" sz="1400" dirty="0"/>
                    </a:p>
                  </a:txBody>
                  <a:tcPr/>
                </a:tc>
                <a:tc>
                  <a:txBody>
                    <a:bodyPr/>
                    <a:lstStyle/>
                    <a:p>
                      <a:pPr algn="r"/>
                      <a:r>
                        <a:rPr lang="es-MX" dirty="0" smtClean="0"/>
                        <a:t>19.26999</a:t>
                      </a:r>
                      <a:endParaRPr lang="es-MX" dirty="0"/>
                    </a:p>
                  </a:txBody>
                  <a:tcPr/>
                </a:tc>
                <a:tc>
                  <a:txBody>
                    <a:bodyPr/>
                    <a:lstStyle/>
                    <a:p>
                      <a:endParaRPr lang="es-MX" dirty="0"/>
                    </a:p>
                  </a:txBody>
                  <a:tcPr/>
                </a:tc>
              </a:tr>
            </a:tbl>
          </a:graphicData>
        </a:graphic>
      </p:graphicFrame>
    </p:spTree>
    <p:extLst>
      <p:ext uri="{BB962C8B-B14F-4D97-AF65-F5344CB8AC3E}">
        <p14:creationId xmlns:p14="http://schemas.microsoft.com/office/powerpoint/2010/main" val="16664323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La residencia</a:t>
            </a:r>
            <a:endParaRPr lang="es-MX" dirty="0"/>
          </a:p>
        </p:txBody>
      </p:sp>
      <p:sp>
        <p:nvSpPr>
          <p:cNvPr id="3" name="Marcador de texto 2"/>
          <p:cNvSpPr>
            <a:spLocks noGrp="1"/>
          </p:cNvSpPr>
          <p:nvPr>
            <p:ph type="body" sz="half" idx="2"/>
          </p:nvPr>
        </p:nvSpPr>
        <p:spPr/>
        <p:txBody>
          <a:bodyPr/>
          <a:lstStyle/>
          <a:p>
            <a:r>
              <a:rPr lang="es-MX" dirty="0" smtClean="0"/>
              <a:t>Doble tributación</a:t>
            </a:r>
            <a:endParaRPr lang="es-MX" dirty="0"/>
          </a:p>
        </p:txBody>
      </p:sp>
    </p:spTree>
    <p:extLst>
      <p:ext uri="{BB962C8B-B14F-4D97-AF65-F5344CB8AC3E}">
        <p14:creationId xmlns:p14="http://schemas.microsoft.com/office/powerpoint/2010/main" val="18856851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1"/>
          <p:cNvGraphicFramePr>
            <a:graphicFrameLocks noGrp="1"/>
          </p:cNvGraphicFramePr>
          <p:nvPr>
            <p:ph idx="1"/>
            <p:extLst>
              <p:ext uri="{D42A27DB-BD31-4B8C-83A1-F6EECF244321}">
                <p14:modId xmlns:p14="http://schemas.microsoft.com/office/powerpoint/2010/main" val="3051693132"/>
              </p:ext>
            </p:extLst>
          </p:nvPr>
        </p:nvGraphicFramePr>
        <p:xfrm>
          <a:off x="685800" y="1318797"/>
          <a:ext cx="10820400" cy="4024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3936964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459865" y="764373"/>
            <a:ext cx="9046335" cy="1293028"/>
          </a:xfrm>
        </p:spPr>
        <p:txBody>
          <a:bodyPr>
            <a:normAutofit/>
          </a:bodyPr>
          <a:lstStyle/>
          <a:p>
            <a:r>
              <a:rPr lang="es-MX" sz="3200" dirty="0" smtClean="0"/>
              <a:t>En la interpretación de los tratados para evitar la Doble tributación</a:t>
            </a:r>
            <a:endParaRPr lang="es-MX" sz="3200" dirty="0"/>
          </a:p>
        </p:txBody>
      </p:sp>
      <p:sp>
        <p:nvSpPr>
          <p:cNvPr id="3" name="Marcador de contenido 2"/>
          <p:cNvSpPr>
            <a:spLocks noGrp="1"/>
          </p:cNvSpPr>
          <p:nvPr>
            <p:ph idx="1"/>
          </p:nvPr>
        </p:nvSpPr>
        <p:spPr>
          <a:xfrm>
            <a:off x="685800" y="2057400"/>
            <a:ext cx="10820400" cy="4161285"/>
          </a:xfrm>
        </p:spPr>
        <p:txBody>
          <a:bodyPr>
            <a:normAutofit/>
          </a:bodyPr>
          <a:lstStyle/>
          <a:p>
            <a:pPr marL="0" indent="0">
              <a:buNone/>
            </a:pPr>
            <a:r>
              <a:rPr lang="es-MX" dirty="0" smtClean="0"/>
              <a:t> Dentro del Modelo </a:t>
            </a:r>
            <a:r>
              <a:rPr lang="es-MX" dirty="0"/>
              <a:t>de la Organización para la Cooperación y Desarrollo Económico sobre Ingreso y </a:t>
            </a:r>
            <a:r>
              <a:rPr lang="es-MX" dirty="0" smtClean="0"/>
              <a:t>Capital, se establece </a:t>
            </a:r>
            <a:r>
              <a:rPr lang="es-MX" dirty="0"/>
              <a:t>en su artículo </a:t>
            </a:r>
            <a:r>
              <a:rPr lang="es-MX" dirty="0" smtClean="0"/>
              <a:t>4 </a:t>
            </a:r>
            <a:r>
              <a:rPr lang="es-MX" dirty="0"/>
              <a:t>que </a:t>
            </a:r>
            <a:endParaRPr lang="es-MX" dirty="0" smtClean="0"/>
          </a:p>
          <a:p>
            <a:pPr marL="0" indent="0">
              <a:buNone/>
            </a:pPr>
            <a:r>
              <a:rPr lang="es-MX" dirty="0"/>
              <a:t>L</a:t>
            </a:r>
            <a:r>
              <a:rPr lang="es-MX" dirty="0" smtClean="0"/>
              <a:t>a </a:t>
            </a:r>
            <a:r>
              <a:rPr lang="es-MX" b="1" u="sng" dirty="0">
                <a:effectLst>
                  <a:outerShdw blurRad="38100" dist="38100" dir="2700000" algn="tl">
                    <a:srgbClr val="000000">
                      <a:alpha val="43137"/>
                    </a:srgbClr>
                  </a:outerShdw>
                </a:effectLst>
              </a:rPr>
              <a:t>“residencia” </a:t>
            </a:r>
            <a:r>
              <a:rPr lang="es-MX" dirty="0"/>
              <a:t>en un estado contratante dependerá de la definición que se le dé a dicho término en las leyes domésticas de los países contratantes. </a:t>
            </a:r>
            <a:endParaRPr lang="es-MX" dirty="0" smtClean="0"/>
          </a:p>
          <a:p>
            <a:pPr marL="0" indent="0">
              <a:buNone/>
            </a:pPr>
            <a:r>
              <a:rPr lang="es-MX" b="1" u="sng" dirty="0" smtClean="0">
                <a:effectLst>
                  <a:outerShdw blurRad="38100" dist="38100" dir="2700000" algn="tl">
                    <a:srgbClr val="000000">
                      <a:alpha val="43137"/>
                    </a:srgbClr>
                  </a:outerShdw>
                </a:effectLst>
              </a:rPr>
              <a:t>Si </a:t>
            </a:r>
            <a:r>
              <a:rPr lang="es-MX" b="1" u="sng" dirty="0">
                <a:effectLst>
                  <a:outerShdw blurRad="38100" dist="38100" dir="2700000" algn="tl">
                    <a:srgbClr val="000000">
                      <a:alpha val="43137"/>
                    </a:srgbClr>
                  </a:outerShdw>
                </a:effectLst>
              </a:rPr>
              <a:t>por las diferentes definiciones del término en dichos países surge un problema de doble residencia, y por lo tanto de doble tributación, será necesario la aplicación de una norma de conflicto o desempate </a:t>
            </a:r>
            <a:r>
              <a:rPr lang="es-MX" dirty="0"/>
              <a:t>como la “sede de dirección efectiva” o el “centro de administración y control” para darle a uno de ambos Estados el derecho para gravar los ingresos de la persona moral</a:t>
            </a:r>
            <a:r>
              <a:rPr lang="es-MX" dirty="0" smtClean="0"/>
              <a:t>.</a:t>
            </a:r>
          </a:p>
          <a:p>
            <a:pPr marL="0" indent="0">
              <a:buNone/>
            </a:pPr>
            <a:r>
              <a:rPr lang="es-MX" dirty="0"/>
              <a:t>	</a:t>
            </a:r>
          </a:p>
        </p:txBody>
      </p:sp>
      <p:sp>
        <p:nvSpPr>
          <p:cNvPr id="4" name="Rectángulo 3"/>
          <p:cNvSpPr/>
          <p:nvPr/>
        </p:nvSpPr>
        <p:spPr>
          <a:xfrm>
            <a:off x="397098" y="6049408"/>
            <a:ext cx="11397803" cy="338554"/>
          </a:xfrm>
          <a:prstGeom prst="rect">
            <a:avLst/>
          </a:prstGeom>
        </p:spPr>
        <p:txBody>
          <a:bodyPr wrap="square">
            <a:spAutoFit/>
          </a:bodyPr>
          <a:lstStyle/>
          <a:p>
            <a:r>
              <a:rPr lang="es-MX" sz="1600" dirty="0">
                <a:hlinkClick r:id="rId2"/>
              </a:rPr>
              <a:t>http://dei.itam.mx/archivos/INTERPRETACION_DE_TRATADOS_PARA_EVITAR_LA_DOBLE_TRIBUTACION.pdf</a:t>
            </a:r>
            <a:endParaRPr lang="es-MX" sz="1600" dirty="0"/>
          </a:p>
        </p:txBody>
      </p:sp>
    </p:spTree>
    <p:extLst>
      <p:ext uri="{BB962C8B-B14F-4D97-AF65-F5344CB8AC3E}">
        <p14:creationId xmlns:p14="http://schemas.microsoft.com/office/powerpoint/2010/main" val="14157495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459865" y="764373"/>
            <a:ext cx="9046335" cy="1293028"/>
          </a:xfrm>
        </p:spPr>
        <p:txBody>
          <a:bodyPr>
            <a:normAutofit/>
          </a:bodyPr>
          <a:lstStyle/>
          <a:p>
            <a:r>
              <a:rPr lang="es-MX" sz="3200" dirty="0" smtClean="0"/>
              <a:t>En la interpretación de los tratados para evitar la Doble tributación</a:t>
            </a:r>
            <a:endParaRPr lang="es-MX" sz="3200" dirty="0"/>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1705793892"/>
              </p:ext>
            </p:extLst>
          </p:nvPr>
        </p:nvGraphicFramePr>
        <p:xfrm>
          <a:off x="685800" y="1815922"/>
          <a:ext cx="10820400" cy="44027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ángulo 3"/>
          <p:cNvSpPr/>
          <p:nvPr/>
        </p:nvSpPr>
        <p:spPr>
          <a:xfrm>
            <a:off x="397098" y="6049408"/>
            <a:ext cx="11397803" cy="338554"/>
          </a:xfrm>
          <a:prstGeom prst="rect">
            <a:avLst/>
          </a:prstGeom>
        </p:spPr>
        <p:txBody>
          <a:bodyPr wrap="square">
            <a:spAutoFit/>
          </a:bodyPr>
          <a:lstStyle/>
          <a:p>
            <a:r>
              <a:rPr lang="es-MX" sz="1600" dirty="0">
                <a:hlinkClick r:id="rId7"/>
              </a:rPr>
              <a:t>http://dei.itam.mx/archivos/INTERPRETACION_DE_TRATADOS_PARA_EVITAR_LA_DOBLE_TRIBUTACION.pdf</a:t>
            </a:r>
            <a:endParaRPr lang="es-MX" sz="1600" dirty="0"/>
          </a:p>
        </p:txBody>
      </p:sp>
    </p:spTree>
    <p:extLst>
      <p:ext uri="{BB962C8B-B14F-4D97-AF65-F5344CB8AC3E}">
        <p14:creationId xmlns:p14="http://schemas.microsoft.com/office/powerpoint/2010/main" val="137571816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ISAN</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214447843"/>
              </p:ext>
            </p:extLst>
          </p:nvPr>
        </p:nvGraphicFramePr>
        <p:xfrm>
          <a:off x="685800" y="1918952"/>
          <a:ext cx="10820400" cy="43659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205520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Modificacion</a:t>
            </a:r>
            <a:r>
              <a:rPr lang="es-MX" dirty="0" smtClean="0"/>
              <a:t> al art 25 fracción vi ley de ingresos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26745858"/>
              </p:ext>
            </p:extLst>
          </p:nvPr>
        </p:nvGraphicFramePr>
        <p:xfrm>
          <a:off x="685800" y="2194560"/>
          <a:ext cx="10820400" cy="4024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9630014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conclusiones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134867711"/>
              </p:ext>
            </p:extLst>
          </p:nvPr>
        </p:nvGraphicFramePr>
        <p:xfrm>
          <a:off x="685800" y="2194560"/>
          <a:ext cx="10820400" cy="4024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396265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95600" y="274976"/>
            <a:ext cx="8610600" cy="459121"/>
          </a:xfrm>
        </p:spPr>
        <p:txBody>
          <a:bodyPr>
            <a:normAutofit fontScale="90000"/>
          </a:bodyPr>
          <a:lstStyle/>
          <a:p>
            <a:r>
              <a:rPr lang="es-MX" dirty="0" smtClean="0"/>
              <a:t>bibliografía</a:t>
            </a:r>
            <a:endParaRPr lang="es-MX" dirty="0"/>
          </a:p>
        </p:txBody>
      </p:sp>
      <p:sp>
        <p:nvSpPr>
          <p:cNvPr id="3" name="Marcador de contenido 2"/>
          <p:cNvSpPr>
            <a:spLocks noGrp="1"/>
          </p:cNvSpPr>
          <p:nvPr>
            <p:ph idx="1"/>
          </p:nvPr>
        </p:nvSpPr>
        <p:spPr>
          <a:xfrm>
            <a:off x="685800" y="734097"/>
            <a:ext cx="10820400" cy="4995192"/>
          </a:xfrm>
        </p:spPr>
        <p:txBody>
          <a:bodyPr>
            <a:noAutofit/>
          </a:bodyPr>
          <a:lstStyle/>
          <a:p>
            <a:endParaRPr lang="es-MX" sz="1600" b="1" dirty="0" smtClean="0"/>
          </a:p>
          <a:p>
            <a:r>
              <a:rPr lang="es-MX" sz="1600" b="1" dirty="0" smtClean="0"/>
              <a:t>Ley de Ingresos de la federación 2018</a:t>
            </a:r>
          </a:p>
          <a:p>
            <a:r>
              <a:rPr lang="es-MX" sz="1600" b="1" dirty="0" smtClean="0"/>
              <a:t>Ley de ingresos de la federación 2019</a:t>
            </a:r>
          </a:p>
          <a:p>
            <a:r>
              <a:rPr lang="es-MX" sz="1600" b="1" dirty="0" smtClean="0"/>
              <a:t>LISAN 2019</a:t>
            </a:r>
          </a:p>
          <a:p>
            <a:r>
              <a:rPr lang="es-MX" sz="1600" b="1" dirty="0" smtClean="0"/>
              <a:t>LIEPS 2019</a:t>
            </a:r>
          </a:p>
          <a:p>
            <a:r>
              <a:rPr lang="es-MX" sz="1600" b="1" dirty="0" smtClean="0"/>
              <a:t>DOF 30/08/2019</a:t>
            </a:r>
          </a:p>
          <a:p>
            <a:r>
              <a:rPr lang="es-MX" sz="1600" b="1" dirty="0" err="1" smtClean="0"/>
              <a:t>Gaytan</a:t>
            </a:r>
            <a:r>
              <a:rPr lang="es-MX" sz="1600" b="1" dirty="0" smtClean="0"/>
              <a:t> y Trejo (2017). Finanzas Publicas. México</a:t>
            </a:r>
          </a:p>
          <a:p>
            <a:r>
              <a:rPr lang="es-MX" sz="1600" b="1" dirty="0" err="1" smtClean="0"/>
              <a:t>Grageda</a:t>
            </a:r>
            <a:r>
              <a:rPr lang="es-MX" sz="1600" b="1" dirty="0" smtClean="0"/>
              <a:t>, E. (2005</a:t>
            </a:r>
            <a:r>
              <a:rPr lang="es-MX" sz="1600" b="1" dirty="0"/>
              <a:t>). </a:t>
            </a:r>
            <a:r>
              <a:rPr lang="es-MX" sz="1600" b="1" dirty="0" smtClean="0"/>
              <a:t>La interpretación de los tratados para evitar la doble tributación, el modelo de la </a:t>
            </a:r>
            <a:r>
              <a:rPr lang="es-MX" sz="1600" b="1" dirty="0" err="1" smtClean="0"/>
              <a:t>ocde</a:t>
            </a:r>
            <a:r>
              <a:rPr lang="es-MX" sz="1600" b="1" dirty="0" smtClean="0"/>
              <a:t> y sus comentarios</a:t>
            </a:r>
            <a:r>
              <a:rPr lang="es-MX" sz="1600" b="1" dirty="0"/>
              <a:t>. Revista de Derecho Económico Internacional Vol. 1 No.1 </a:t>
            </a:r>
            <a:r>
              <a:rPr lang="es-MX" sz="1600" b="1" dirty="0" smtClean="0"/>
              <a:t> recuperado de </a:t>
            </a:r>
            <a:r>
              <a:rPr lang="es-MX" sz="1600" dirty="0">
                <a:hlinkClick r:id="rId2"/>
              </a:rPr>
              <a:t>http://dei.itam.mx/archivos/INTERPRETACION_DE_TRATADOS_PARA_EVITAR_LA_DOBLE_TRIBUTACION.pdf</a:t>
            </a:r>
            <a:endParaRPr lang="es-MX" sz="1600" b="1" dirty="0" smtClean="0"/>
          </a:p>
          <a:p>
            <a:endParaRPr lang="es-MX" sz="1600" b="1" dirty="0"/>
          </a:p>
          <a:p>
            <a:r>
              <a:rPr lang="es-MX" sz="1600" dirty="0" smtClean="0">
                <a:hlinkClick r:id="rId3"/>
              </a:rPr>
              <a:t>Martínez, D. (21 dic 2018) </a:t>
            </a:r>
            <a:r>
              <a:rPr lang="es-MX" sz="1600" b="1" dirty="0"/>
              <a:t>El Senado aprueba sin cambios la Ley de Ingresos 2019 y la manda a </a:t>
            </a:r>
            <a:r>
              <a:rPr lang="es-MX" sz="1600" b="1" dirty="0" smtClean="0"/>
              <a:t>promulgar. Periódico en línea </a:t>
            </a:r>
            <a:r>
              <a:rPr lang="es-MX" sz="1600" b="1" dirty="0" err="1"/>
              <a:t>E</a:t>
            </a:r>
            <a:r>
              <a:rPr lang="es-MX" sz="1600" b="1" dirty="0" err="1" smtClean="0"/>
              <a:t>xpanión</a:t>
            </a:r>
            <a:r>
              <a:rPr lang="es-MX" sz="1600" b="1" dirty="0" smtClean="0"/>
              <a:t> política. Recuperado de </a:t>
            </a:r>
            <a:r>
              <a:rPr lang="es-MX" sz="1600" dirty="0" smtClean="0">
                <a:hlinkClick r:id="rId3"/>
              </a:rPr>
              <a:t>https</a:t>
            </a:r>
            <a:r>
              <a:rPr lang="es-MX" sz="1600" dirty="0">
                <a:hlinkClick r:id="rId3"/>
              </a:rPr>
              <a:t>://politica.expansion.mx/congreso/2018/12/20/senado-aprueba-ley-de-ingres</a:t>
            </a:r>
            <a:endParaRPr lang="es-MX" sz="1600" dirty="0"/>
          </a:p>
          <a:p>
            <a:r>
              <a:rPr lang="es-MX" sz="1600" dirty="0" err="1" smtClean="0"/>
              <a:t>Marínez</a:t>
            </a:r>
            <a:r>
              <a:rPr lang="es-MX" sz="1600" dirty="0" smtClean="0"/>
              <a:t>, C., </a:t>
            </a:r>
            <a:r>
              <a:rPr lang="es-MX" sz="1600" dirty="0" err="1" smtClean="0"/>
              <a:t>Bazan</a:t>
            </a:r>
            <a:r>
              <a:rPr lang="es-MX" sz="1600" dirty="0" smtClean="0"/>
              <a:t> A. y García de León, V.  (21 dic 2018). </a:t>
            </a:r>
            <a:r>
              <a:rPr lang="es-MX" sz="1600" b="1" dirty="0"/>
              <a:t>Ley de Ingresos 2019: lo bueno, lo dudoso y un hoyo </a:t>
            </a:r>
            <a:r>
              <a:rPr lang="es-MX" sz="1600" b="1" dirty="0" smtClean="0"/>
              <a:t>fiscal. </a:t>
            </a:r>
            <a:r>
              <a:rPr lang="es-MX" sz="1600" b="1" dirty="0"/>
              <a:t>Periódico en línea </a:t>
            </a:r>
            <a:r>
              <a:rPr lang="es-MX" sz="1600" b="1" dirty="0" err="1" smtClean="0"/>
              <a:t>Expanión</a:t>
            </a:r>
            <a:r>
              <a:rPr lang="es-MX" sz="1600" b="1" dirty="0" smtClean="0"/>
              <a:t> política. </a:t>
            </a:r>
            <a:r>
              <a:rPr lang="es-MX" sz="1600" dirty="0">
                <a:hlinkClick r:id="rId4"/>
              </a:rPr>
              <a:t>https://</a:t>
            </a:r>
            <a:r>
              <a:rPr lang="es-MX" sz="1600" dirty="0" smtClean="0">
                <a:hlinkClick r:id="rId4"/>
              </a:rPr>
              <a:t>expansion.mx/economia/2018/12/21/ley-de-ingresos-2019-lo-bueno-lo-dudoso-y-un-hoyo-fiscal</a:t>
            </a:r>
            <a:endParaRPr lang="es-MX" sz="1600" dirty="0" smtClean="0"/>
          </a:p>
          <a:p>
            <a:r>
              <a:rPr lang="es-MX" sz="1600" dirty="0" smtClean="0"/>
              <a:t>Mendoza, J. (2010</a:t>
            </a:r>
            <a:r>
              <a:rPr lang="es-MX" sz="1600" dirty="0"/>
              <a:t>). El principio de subsidiariedad en la evaluación del federalismo mexicano. Finanzas públicas, políticas públicas, organización </a:t>
            </a:r>
            <a:r>
              <a:rPr lang="es-MX" sz="1600" dirty="0" smtClean="0"/>
              <a:t>social.</a:t>
            </a:r>
            <a:endParaRPr lang="es-MX" sz="1600" dirty="0"/>
          </a:p>
        </p:txBody>
      </p:sp>
    </p:spTree>
    <p:extLst>
      <p:ext uri="{BB962C8B-B14F-4D97-AF65-F5344CB8AC3E}">
        <p14:creationId xmlns:p14="http://schemas.microsoft.com/office/powerpoint/2010/main" val="5965943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 </a:t>
            </a:r>
            <a:r>
              <a:rPr lang="es-MX" b="1" dirty="0"/>
              <a:t>D</a:t>
            </a:r>
            <a:r>
              <a:rPr lang="es-MX" b="1" dirty="0" smtClean="0"/>
              <a:t>e la unidad de aprendizaje…</a:t>
            </a:r>
            <a:endParaRPr lang="es-MX" b="1" dirty="0"/>
          </a:p>
        </p:txBody>
      </p:sp>
      <p:graphicFrame>
        <p:nvGraphicFramePr>
          <p:cNvPr id="8" name="Marcador de contenido 7"/>
          <p:cNvGraphicFramePr>
            <a:graphicFrameLocks noGrp="1"/>
          </p:cNvGraphicFramePr>
          <p:nvPr>
            <p:ph idx="1"/>
            <p:extLst>
              <p:ext uri="{D42A27DB-BD31-4B8C-83A1-F6EECF244321}">
                <p14:modId xmlns:p14="http://schemas.microsoft.com/office/powerpoint/2010/main" val="164676536"/>
              </p:ext>
            </p:extLst>
          </p:nvPr>
        </p:nvGraphicFramePr>
        <p:xfrm>
          <a:off x="1064525" y="1815151"/>
          <a:ext cx="10091155" cy="46402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749595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Guía para el usuario</a:t>
            </a:r>
            <a:endParaRPr lang="es-MX" b="1" dirty="0"/>
          </a:p>
        </p:txBody>
      </p:sp>
      <p:sp>
        <p:nvSpPr>
          <p:cNvPr id="3" name="Marcador de contenido 2"/>
          <p:cNvSpPr>
            <a:spLocks noGrp="1"/>
          </p:cNvSpPr>
          <p:nvPr>
            <p:ph idx="1"/>
          </p:nvPr>
        </p:nvSpPr>
        <p:spPr>
          <a:xfrm>
            <a:off x="1252025" y="1999511"/>
            <a:ext cx="10252587" cy="4417325"/>
          </a:xfrm>
        </p:spPr>
        <p:txBody>
          <a:bodyPr>
            <a:noAutofit/>
          </a:bodyPr>
          <a:lstStyle/>
          <a:p>
            <a:pPr algn="just"/>
            <a:r>
              <a:rPr lang="es-MX" sz="2400" dirty="0" smtClean="0">
                <a:solidFill>
                  <a:schemeClr val="tx1"/>
                </a:solidFill>
              </a:rPr>
              <a:t>El presente material didáctico sirve como material de apoyo para la unidad </a:t>
            </a:r>
            <a:r>
              <a:rPr lang="es-MX" sz="2400" dirty="0" smtClean="0"/>
              <a:t>dos </a:t>
            </a:r>
            <a:r>
              <a:rPr lang="es-MX" sz="2400" dirty="0" smtClean="0">
                <a:solidFill>
                  <a:schemeClr val="tx1"/>
                </a:solidFill>
              </a:rPr>
              <a:t>del </a:t>
            </a:r>
            <a:r>
              <a:rPr lang="es-MX" sz="2400" dirty="0" smtClean="0">
                <a:solidFill>
                  <a:schemeClr val="tx1"/>
                </a:solidFill>
              </a:rPr>
              <a:t>programa de </a:t>
            </a:r>
            <a:r>
              <a:rPr lang="es-MX" sz="2400" dirty="0" smtClean="0">
                <a:solidFill>
                  <a:schemeClr val="tx1"/>
                </a:solidFill>
              </a:rPr>
              <a:t>Finanzas publicas y sistemas de coordinación hacendarios, </a:t>
            </a:r>
            <a:r>
              <a:rPr lang="es-MX" sz="2400" dirty="0" smtClean="0">
                <a:solidFill>
                  <a:schemeClr val="tx1"/>
                </a:solidFill>
              </a:rPr>
              <a:t>de manera específica apoya </a:t>
            </a:r>
            <a:r>
              <a:rPr lang="es-MX" sz="2400" dirty="0" smtClean="0">
                <a:solidFill>
                  <a:schemeClr val="tx1"/>
                </a:solidFill>
              </a:rPr>
              <a:t>la actividad cuatro del programa de estudios que corresponde al estudio de los ingresos federales.</a:t>
            </a:r>
          </a:p>
          <a:p>
            <a:pPr algn="just"/>
            <a:r>
              <a:rPr lang="es-MX" sz="2400" dirty="0" smtClean="0">
                <a:solidFill>
                  <a:schemeClr val="tx1"/>
                </a:solidFill>
              </a:rPr>
              <a:t>El </a:t>
            </a:r>
            <a:r>
              <a:rPr lang="es-MX" sz="2400" dirty="0" smtClean="0">
                <a:solidFill>
                  <a:schemeClr val="tx1"/>
                </a:solidFill>
              </a:rPr>
              <a:t>material se ha dividido en tres  apartados,  </a:t>
            </a:r>
            <a:r>
              <a:rPr lang="es-MX" sz="2400" dirty="0" smtClean="0">
                <a:solidFill>
                  <a:schemeClr val="tx1"/>
                </a:solidFill>
              </a:rPr>
              <a:t>que son: generalidades de las finanzas publicas, la segunda parte contiene información sobre la ley de ingresos (referente a los ingresos) la </a:t>
            </a:r>
            <a:r>
              <a:rPr lang="es-MX" sz="2400" dirty="0" smtClean="0">
                <a:solidFill>
                  <a:schemeClr val="tx1"/>
                </a:solidFill>
              </a:rPr>
              <a:t>tercera </a:t>
            </a:r>
            <a:r>
              <a:rPr lang="es-MX" sz="2400" dirty="0"/>
              <a:t>parte contiene información referente a la doble tributación (IEPS y Residencia</a:t>
            </a:r>
            <a:r>
              <a:rPr lang="es-MX" sz="2400" dirty="0" smtClean="0"/>
              <a:t>).</a:t>
            </a:r>
            <a:endParaRPr lang="es-MX" sz="2400" dirty="0">
              <a:solidFill>
                <a:schemeClr val="tx1"/>
              </a:solidFill>
            </a:endParaRPr>
          </a:p>
        </p:txBody>
      </p:sp>
    </p:spTree>
    <p:extLst>
      <p:ext uri="{BB962C8B-B14F-4D97-AF65-F5344CB8AC3E}">
        <p14:creationId xmlns:p14="http://schemas.microsoft.com/office/powerpoint/2010/main" val="3071049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0"/>
            <a:ext cx="10058400" cy="1450757"/>
          </a:xfrm>
        </p:spPr>
        <p:txBody>
          <a:bodyPr/>
          <a:lstStyle/>
          <a:p>
            <a:r>
              <a:rPr lang="es-MX" b="1" dirty="0" smtClean="0"/>
              <a:t>Introducción.</a:t>
            </a:r>
            <a:endParaRPr lang="es-MX" b="1" dirty="0"/>
          </a:p>
        </p:txBody>
      </p:sp>
      <p:sp>
        <p:nvSpPr>
          <p:cNvPr id="3" name="Marcador de contenido 2"/>
          <p:cNvSpPr>
            <a:spLocks noGrp="1"/>
          </p:cNvSpPr>
          <p:nvPr>
            <p:ph idx="1"/>
          </p:nvPr>
        </p:nvSpPr>
        <p:spPr>
          <a:xfrm>
            <a:off x="828006" y="1245677"/>
            <a:ext cx="10106766" cy="4421028"/>
          </a:xfrm>
        </p:spPr>
        <p:txBody>
          <a:bodyPr>
            <a:noAutofit/>
          </a:bodyPr>
          <a:lstStyle/>
          <a:p>
            <a:pPr algn="just"/>
            <a:endParaRPr lang="es-MX" dirty="0" smtClean="0">
              <a:solidFill>
                <a:schemeClr val="tx1"/>
              </a:solidFill>
            </a:endParaRPr>
          </a:p>
          <a:p>
            <a:pPr lvl="0"/>
            <a:r>
              <a:rPr lang="es-ES" dirty="0" smtClean="0"/>
              <a:t>El </a:t>
            </a:r>
            <a:r>
              <a:rPr lang="es-ES" dirty="0" smtClean="0"/>
              <a:t>objetivo de estudios del plan de estudios de la Maestría en Gobierno y Asuntos Públicos comprende las organizaciones gubernamentales y la gestión que de ellas se desprende,  en la atención de asuntos del orden común y en las relaciones  con los diversos actores del espacio público. </a:t>
            </a:r>
          </a:p>
          <a:p>
            <a:pPr lvl="0"/>
            <a:r>
              <a:rPr lang="es-ES" dirty="0" smtClean="0"/>
              <a:t>El estudio de las finanzas publicas , se apega al objetivo de estudios, toda vez </a:t>
            </a:r>
            <a:r>
              <a:rPr lang="es-ES" dirty="0" err="1" smtClean="0"/>
              <a:t>aue</a:t>
            </a:r>
            <a:r>
              <a:rPr lang="es-ES" dirty="0" smtClean="0"/>
              <a:t>, en el estudio de las finanzas publicas se </a:t>
            </a:r>
            <a:r>
              <a:rPr lang="es-ES" dirty="0" smtClean="0"/>
              <a:t> </a:t>
            </a:r>
            <a:r>
              <a:rPr lang="es-MX" dirty="0">
                <a:effectLst>
                  <a:outerShdw blurRad="38100" dist="38100" dir="2700000" algn="tl">
                    <a:srgbClr val="000000">
                      <a:alpha val="43137"/>
                    </a:srgbClr>
                  </a:outerShdw>
                </a:effectLst>
              </a:rPr>
              <a:t>abarca, tanto la percepción, recepción u obtención del dinero o recursos financieros (ingresos), como la aplicación, pago o inversión, de esos fondos (gastos), por parte de los órganos de poder publico (</a:t>
            </a:r>
            <a:r>
              <a:rPr lang="es-MX" dirty="0" err="1">
                <a:effectLst>
                  <a:outerShdw blurRad="38100" dist="38100" dir="2700000" algn="tl">
                    <a:srgbClr val="000000">
                      <a:alpha val="43137"/>
                    </a:srgbClr>
                  </a:outerShdw>
                </a:effectLst>
              </a:rPr>
              <a:t>Gaytan</a:t>
            </a:r>
            <a:r>
              <a:rPr lang="es-MX" dirty="0">
                <a:effectLst>
                  <a:outerShdw blurRad="38100" dist="38100" dir="2700000" algn="tl">
                    <a:srgbClr val="000000">
                      <a:alpha val="43137"/>
                    </a:srgbClr>
                  </a:outerShdw>
                </a:effectLst>
              </a:rPr>
              <a:t> y Trejo, </a:t>
            </a:r>
            <a:r>
              <a:rPr lang="es-MX" dirty="0" smtClean="0">
                <a:effectLst>
                  <a:outerShdw blurRad="38100" dist="38100" dir="2700000" algn="tl">
                    <a:srgbClr val="000000">
                      <a:alpha val="43137"/>
                    </a:srgbClr>
                  </a:outerShdw>
                </a:effectLst>
              </a:rPr>
              <a:t>2014) </a:t>
            </a:r>
            <a:endParaRPr lang="es-MX" dirty="0"/>
          </a:p>
        </p:txBody>
      </p:sp>
    </p:spTree>
    <p:extLst>
      <p:ext uri="{BB962C8B-B14F-4D97-AF65-F5344CB8AC3E}">
        <p14:creationId xmlns:p14="http://schemas.microsoft.com/office/powerpoint/2010/main" val="6308503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74460" y="451514"/>
            <a:ext cx="9081220" cy="1298725"/>
          </a:xfrm>
        </p:spPr>
        <p:txBody>
          <a:bodyPr/>
          <a:lstStyle/>
          <a:p>
            <a:r>
              <a:rPr lang="es-MX" b="1" dirty="0" smtClean="0"/>
              <a:t>Objetivos del presente material </a:t>
            </a:r>
            <a:endParaRPr lang="es-MX" b="1"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964109855"/>
              </p:ext>
            </p:extLst>
          </p:nvPr>
        </p:nvGraphicFramePr>
        <p:xfrm>
          <a:off x="2064326" y="1845734"/>
          <a:ext cx="9091353" cy="36545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011234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Generalidades de las finanzas públicas</a:t>
            </a:r>
            <a:endParaRPr lang="es-MX" dirty="0"/>
          </a:p>
        </p:txBody>
      </p:sp>
    </p:spTree>
    <p:extLst>
      <p:ext uri="{BB962C8B-B14F-4D97-AF65-F5344CB8AC3E}">
        <p14:creationId xmlns:p14="http://schemas.microsoft.com/office/powerpoint/2010/main" val="32837723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Finanzas públicas. </a:t>
            </a:r>
            <a:br>
              <a:rPr lang="es-MX" dirty="0" smtClean="0"/>
            </a:br>
            <a:r>
              <a:rPr lang="es-MX" dirty="0" smtClean="0"/>
              <a:t>Definición</a:t>
            </a:r>
            <a:r>
              <a:rPr lang="es-MX" dirty="0" smtClean="0"/>
              <a:t>. </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052557576"/>
              </p:ext>
            </p:extLst>
          </p:nvPr>
        </p:nvGraphicFramePr>
        <p:xfrm>
          <a:off x="581192" y="2180496"/>
          <a:ext cx="11029615" cy="36783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83288287"/>
      </p:ext>
    </p:extLst>
  </p:cSld>
  <p:clrMapOvr>
    <a:masterClrMapping/>
  </p:clrMapOvr>
</p:sld>
</file>

<file path=ppt/theme/theme1.xml><?xml version="1.0" encoding="utf-8"?>
<a:theme xmlns:a="http://schemas.openxmlformats.org/drawingml/2006/main" name="Estela de condensación">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docProps/app.xml><?xml version="1.0" encoding="utf-8"?>
<Properties xmlns="http://schemas.openxmlformats.org/officeDocument/2006/extended-properties" xmlns:vt="http://schemas.openxmlformats.org/officeDocument/2006/docPropsVTypes">
  <Template>TM04033937[[fn=Estela de condensación]]</Template>
  <TotalTime>843</TotalTime>
  <Words>2571</Words>
  <Application>Microsoft Office PowerPoint</Application>
  <PresentationFormat>Panorámica</PresentationFormat>
  <Paragraphs>352</Paragraphs>
  <Slides>38</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38</vt:i4>
      </vt:variant>
    </vt:vector>
  </HeadingPairs>
  <TitlesOfParts>
    <vt:vector size="46" baseType="lpstr">
      <vt:lpstr>Aparajita</vt:lpstr>
      <vt:lpstr>Arial</vt:lpstr>
      <vt:lpstr>Century Gothic</vt:lpstr>
      <vt:lpstr>inherit</vt:lpstr>
      <vt:lpstr>Roboto</vt:lpstr>
      <vt:lpstr>Times</vt:lpstr>
      <vt:lpstr>Times New Roman</vt:lpstr>
      <vt:lpstr>Estela de condensación</vt:lpstr>
      <vt:lpstr>Universidad Autónoma del Estado de México  Centro Universitario UAEM Zumpango  MAESTRIA EN GOBIERNO Y ASUNTOS PUBLICOS  FINANZAS Públicas Y SISTEMAS DE COORDINACIÓN HACENDARIOS  Clave de la UA: MGA203   LOS INGRESOS PÚBLICOS DE LA FEDERACIÓN  </vt:lpstr>
      <vt:lpstr>Contenido</vt:lpstr>
      <vt:lpstr>Presentación de la Unidad de Aprendizaje UA.</vt:lpstr>
      <vt:lpstr> De la unidad de aprendizaje…</vt:lpstr>
      <vt:lpstr>Guía para el usuario</vt:lpstr>
      <vt:lpstr>Introducción.</vt:lpstr>
      <vt:lpstr>Objetivos del presente material </vt:lpstr>
      <vt:lpstr>Generalidades de las finanzas públicas</vt:lpstr>
      <vt:lpstr>Finanzas públicas.  Definición. </vt:lpstr>
      <vt:lpstr>Ingresos y gastos públicos </vt:lpstr>
      <vt:lpstr>COMO ESTRUCTURA MULTIJURISDICCIONAL (MENDOZA)</vt:lpstr>
      <vt:lpstr>Ley de ingresos de la federación </vt:lpstr>
      <vt:lpstr>De la ley de ingresos aprobada 21 de diciembre 2018</vt:lpstr>
      <vt:lpstr>De la ley de ingresos aprobada 21 de diciembre 2018</vt:lpstr>
      <vt:lpstr>COMPARATIVO 2018 2019</vt:lpstr>
      <vt:lpstr>Ingresos del gobierno federal 2018</vt:lpstr>
      <vt:lpstr>La estimación </vt:lpstr>
      <vt:lpstr>Artículo 1º. En el ejercicio fiscal de 2019, la Federación percibirá los ingresos provenientes de los conceptos y en las cantidades estimadas en millones de pesos que a continuación se enumeran:</vt:lpstr>
      <vt:lpstr>impuestos</vt:lpstr>
      <vt:lpstr>IMPUESTOS DIRECTOS E INDIRECTOS</vt:lpstr>
      <vt:lpstr>IMPUESTOS</vt:lpstr>
      <vt:lpstr>ESTIMULOS FISCALES IVA E ISR en la frontera  (¿Hoyo fiscal?)</vt:lpstr>
      <vt:lpstr>Presentación de PowerPoint</vt:lpstr>
      <vt:lpstr>estímulos fiscales región fronteriza norte: Iva e isr</vt:lpstr>
      <vt:lpstr>estímulos fiscales región fronteriza norte: Iva e isr</vt:lpstr>
      <vt:lpstr>Doble tributación</vt:lpstr>
      <vt:lpstr>ieps</vt:lpstr>
      <vt:lpstr>De las promesas</vt:lpstr>
      <vt:lpstr>LIEPS </vt:lpstr>
      <vt:lpstr>Ejemplo de doble tributación</vt:lpstr>
      <vt:lpstr>La residencia</vt:lpstr>
      <vt:lpstr>Presentación de PowerPoint</vt:lpstr>
      <vt:lpstr>En la interpretación de los tratados para evitar la Doble tributación</vt:lpstr>
      <vt:lpstr>En la interpretación de los tratados para evitar la Doble tributación</vt:lpstr>
      <vt:lpstr>ISAN</vt:lpstr>
      <vt:lpstr>Modificacion al art 25 fracción vi ley de ingresos</vt:lpstr>
      <vt:lpstr>conclusiones</vt:lpstr>
      <vt:lpstr>bibliografía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ieps</dc:title>
  <dc:creator>UAEM</dc:creator>
  <cp:lastModifiedBy>UAEM</cp:lastModifiedBy>
  <cp:revision>53</cp:revision>
  <dcterms:created xsi:type="dcterms:W3CDTF">2019-09-02T18:01:30Z</dcterms:created>
  <dcterms:modified xsi:type="dcterms:W3CDTF">2019-09-26T05:01:01Z</dcterms:modified>
</cp:coreProperties>
</file>