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345" r:id="rId2"/>
    <p:sldId id="346" r:id="rId3"/>
    <p:sldId id="348" r:id="rId4"/>
    <p:sldId id="386" r:id="rId5"/>
    <p:sldId id="349" r:id="rId6"/>
    <p:sldId id="350" r:id="rId7"/>
    <p:sldId id="351" r:id="rId8"/>
    <p:sldId id="352" r:id="rId9"/>
    <p:sldId id="353" r:id="rId10"/>
    <p:sldId id="354" r:id="rId11"/>
    <p:sldId id="355" r:id="rId12"/>
    <p:sldId id="356" r:id="rId13"/>
    <p:sldId id="357" r:id="rId14"/>
    <p:sldId id="358" r:id="rId15"/>
    <p:sldId id="361" r:id="rId16"/>
    <p:sldId id="359" r:id="rId17"/>
    <p:sldId id="360" r:id="rId18"/>
    <p:sldId id="362" r:id="rId19"/>
    <p:sldId id="364" r:id="rId20"/>
    <p:sldId id="365" r:id="rId21"/>
    <p:sldId id="367" r:id="rId22"/>
    <p:sldId id="363" r:id="rId23"/>
    <p:sldId id="366" r:id="rId24"/>
    <p:sldId id="368" r:id="rId25"/>
    <p:sldId id="379" r:id="rId26"/>
    <p:sldId id="370" r:id="rId27"/>
    <p:sldId id="371" r:id="rId28"/>
    <p:sldId id="372" r:id="rId29"/>
    <p:sldId id="373" r:id="rId30"/>
    <p:sldId id="383" r:id="rId31"/>
    <p:sldId id="384" r:id="rId32"/>
    <p:sldId id="385" r:id="rId33"/>
    <p:sldId id="377" r:id="rId34"/>
    <p:sldId id="378" r:id="rId35"/>
    <p:sldId id="380" r:id="rId36"/>
    <p:sldId id="381" r:id="rId37"/>
    <p:sldId id="382"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31" autoAdjust="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pixabay.com/es/illustrations/lupa-vidrio-b%C3%BAsqueda-buscando-4186151/" TargetMode="External"/><Relationship Id="rId1" Type="http://schemas.openxmlformats.org/officeDocument/2006/relationships/image" Target="../media/image2.png"/><Relationship Id="rId6" Type="http://schemas.openxmlformats.org/officeDocument/2006/relationships/hyperlink" Target="http://indianculturalforum.in/lawmerick-gook-on-the-national-anthem/" TargetMode="External"/><Relationship Id="rId5" Type="http://schemas.openxmlformats.org/officeDocument/2006/relationships/image" Target="../media/image4.png"/><Relationship Id="rId4" Type="http://schemas.openxmlformats.org/officeDocument/2006/relationships/hyperlink" Target="http://erkemao.blogspot.com/2007/07/el-juicio.html"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pixabay.com/es/illustrations/lupa-vidrio-b%C3%BAsqueda-buscando-4186151/" TargetMode="External"/><Relationship Id="rId1" Type="http://schemas.openxmlformats.org/officeDocument/2006/relationships/image" Target="../media/image2.png"/><Relationship Id="rId6" Type="http://schemas.openxmlformats.org/officeDocument/2006/relationships/hyperlink" Target="http://indianculturalforum.in/lawmerick-gook-on-the-national-anthem/" TargetMode="External"/><Relationship Id="rId5" Type="http://schemas.openxmlformats.org/officeDocument/2006/relationships/image" Target="../media/image4.png"/><Relationship Id="rId4" Type="http://schemas.openxmlformats.org/officeDocument/2006/relationships/hyperlink" Target="http://erkemao.blogspot.com/2007/07/el-juicio.html"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648E92-DE3E-48A4-856C-4D234D48E7CE}"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D1ECA712-A714-48D7-8E53-E87C67597C4C}">
      <dgm:prSet phldrT="[Texto]"/>
      <dgm:spPr/>
      <dgm:t>
        <a:bodyPr/>
        <a:lstStyle/>
        <a:p>
          <a:r>
            <a:rPr lang="es-MX" dirty="0"/>
            <a:t>Objeto de la prueba</a:t>
          </a:r>
        </a:p>
      </dgm:t>
    </dgm:pt>
    <dgm:pt modelId="{E9DF1EAE-7A3A-4D05-8C2F-ABEE6E6F245A}" type="parTrans" cxnId="{5FB980B7-F450-48CF-8415-BB2F0967CA87}">
      <dgm:prSet/>
      <dgm:spPr/>
      <dgm:t>
        <a:bodyPr/>
        <a:lstStyle/>
        <a:p>
          <a:endParaRPr lang="es-MX"/>
        </a:p>
      </dgm:t>
    </dgm:pt>
    <dgm:pt modelId="{E0F9B70A-3C6F-4472-932E-6AE845177534}" type="sibTrans" cxnId="{5FB980B7-F450-48CF-8415-BB2F0967CA87}">
      <dgm:prSet/>
      <dgm:spPr/>
      <dgm:t>
        <a:bodyPr/>
        <a:lstStyle/>
        <a:p>
          <a:endParaRPr lang="es-MX"/>
        </a:p>
      </dgm:t>
    </dgm:pt>
    <dgm:pt modelId="{BE8AE266-2416-48F3-8E4A-3168B88FB6D3}">
      <dgm:prSet phldrT="[Texto]"/>
      <dgm:spPr/>
      <dgm:t>
        <a:bodyPr/>
        <a:lstStyle/>
        <a:p>
          <a:r>
            <a:rPr lang="es-MX" dirty="0"/>
            <a:t>Medios probatorios</a:t>
          </a:r>
        </a:p>
      </dgm:t>
    </dgm:pt>
    <dgm:pt modelId="{79F8B8D5-BA32-40CD-9404-F8BCC65BFD08}" type="parTrans" cxnId="{B03B09C1-9CEA-49BA-86CE-5BDB57F8C38A}">
      <dgm:prSet/>
      <dgm:spPr/>
      <dgm:t>
        <a:bodyPr/>
        <a:lstStyle/>
        <a:p>
          <a:endParaRPr lang="es-MX"/>
        </a:p>
      </dgm:t>
    </dgm:pt>
    <dgm:pt modelId="{39CC9819-A144-473B-852C-865BA2D8AFAF}" type="sibTrans" cxnId="{B03B09C1-9CEA-49BA-86CE-5BDB57F8C38A}">
      <dgm:prSet/>
      <dgm:spPr/>
      <dgm:t>
        <a:bodyPr/>
        <a:lstStyle/>
        <a:p>
          <a:endParaRPr lang="es-MX"/>
        </a:p>
      </dgm:t>
    </dgm:pt>
    <dgm:pt modelId="{F6344A6B-3EDB-4415-A58B-23A4086B38BB}">
      <dgm:prSet phldrT="[Texto]"/>
      <dgm:spPr/>
      <dgm:t>
        <a:bodyPr/>
        <a:lstStyle/>
        <a:p>
          <a:r>
            <a:rPr lang="es-MX" dirty="0"/>
            <a:t>Fin de la prueba</a:t>
          </a:r>
        </a:p>
      </dgm:t>
    </dgm:pt>
    <dgm:pt modelId="{DFC018A2-BEA0-4D17-BF3D-0EF4F92EA304}" type="parTrans" cxnId="{8A857594-716E-464D-8361-7971121EBF5D}">
      <dgm:prSet/>
      <dgm:spPr/>
      <dgm:t>
        <a:bodyPr/>
        <a:lstStyle/>
        <a:p>
          <a:endParaRPr lang="es-MX"/>
        </a:p>
      </dgm:t>
    </dgm:pt>
    <dgm:pt modelId="{5A4FCA8E-940C-43BE-BAAB-FB4CA5686727}" type="sibTrans" cxnId="{8A857594-716E-464D-8361-7971121EBF5D}">
      <dgm:prSet/>
      <dgm:spPr/>
      <dgm:t>
        <a:bodyPr/>
        <a:lstStyle/>
        <a:p>
          <a:endParaRPr lang="es-MX"/>
        </a:p>
      </dgm:t>
    </dgm:pt>
    <dgm:pt modelId="{15DE0C83-74BF-442C-AF00-B55676046FF8}" type="pres">
      <dgm:prSet presAssocID="{0F648E92-DE3E-48A4-856C-4D234D48E7CE}" presName="Name0" presStyleCnt="0">
        <dgm:presLayoutVars>
          <dgm:dir/>
          <dgm:resizeHandles val="exact"/>
        </dgm:presLayoutVars>
      </dgm:prSet>
      <dgm:spPr/>
    </dgm:pt>
    <dgm:pt modelId="{BE41FA34-57A5-429A-AE07-9B847F3E5BA1}" type="pres">
      <dgm:prSet presAssocID="{D1ECA712-A714-48D7-8E53-E87C67597C4C}" presName="composite" presStyleCnt="0"/>
      <dgm:spPr/>
    </dgm:pt>
    <dgm:pt modelId="{3D61B806-8375-4BD6-85D4-C87BA67C28A3}" type="pres">
      <dgm:prSet presAssocID="{D1ECA712-A714-48D7-8E53-E87C67597C4C}" presName="rect1" presStyleLbl="trAlignAcc1" presStyleIdx="0" presStyleCnt="3">
        <dgm:presLayoutVars>
          <dgm:bulletEnabled val="1"/>
        </dgm:presLayoutVars>
      </dgm:prSet>
      <dgm:spPr/>
    </dgm:pt>
    <dgm:pt modelId="{C73E4E6B-25B7-40DD-8A99-9A2F1953B4B2}" type="pres">
      <dgm:prSet presAssocID="{D1ECA712-A714-48D7-8E53-E87C67597C4C}" presName="rect2"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23000" r="-23000"/>
          </a:stretch>
        </a:blipFill>
      </dgm:spPr>
    </dgm:pt>
    <dgm:pt modelId="{00DD7010-FB27-450B-AA4F-3A277366A008}" type="pres">
      <dgm:prSet presAssocID="{E0F9B70A-3C6F-4472-932E-6AE845177534}" presName="sibTrans" presStyleCnt="0"/>
      <dgm:spPr/>
    </dgm:pt>
    <dgm:pt modelId="{307417B6-E4F3-45DA-8A16-8E05FABAF413}" type="pres">
      <dgm:prSet presAssocID="{BE8AE266-2416-48F3-8E4A-3168B88FB6D3}" presName="composite" presStyleCnt="0"/>
      <dgm:spPr/>
    </dgm:pt>
    <dgm:pt modelId="{BD82D3DF-5A03-4CC1-9454-A6FE210901F6}" type="pres">
      <dgm:prSet presAssocID="{BE8AE266-2416-48F3-8E4A-3168B88FB6D3}" presName="rect1" presStyleLbl="trAlignAcc1" presStyleIdx="1" presStyleCnt="3">
        <dgm:presLayoutVars>
          <dgm:bulletEnabled val="1"/>
        </dgm:presLayoutVars>
      </dgm:prSet>
      <dgm:spPr/>
    </dgm:pt>
    <dgm:pt modelId="{CEDC4743-103E-42FE-BAE5-E129FF948861}" type="pres">
      <dgm:prSet presAssocID="{BE8AE266-2416-48F3-8E4A-3168B88FB6D3}" presName="rect2"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l="-69000" r="-69000"/>
          </a:stretch>
        </a:blipFill>
      </dgm:spPr>
    </dgm:pt>
    <dgm:pt modelId="{982BA50F-61CC-4528-B28A-19789252257C}" type="pres">
      <dgm:prSet presAssocID="{39CC9819-A144-473B-852C-865BA2D8AFAF}" presName="sibTrans" presStyleCnt="0"/>
      <dgm:spPr/>
    </dgm:pt>
    <dgm:pt modelId="{AEA7D54D-E2D1-4995-8539-86E50C9C9105}" type="pres">
      <dgm:prSet presAssocID="{F6344A6B-3EDB-4415-A58B-23A4086B38BB}" presName="composite" presStyleCnt="0"/>
      <dgm:spPr/>
    </dgm:pt>
    <dgm:pt modelId="{07AA8F5A-B546-4795-BEB5-39977D85E7FC}" type="pres">
      <dgm:prSet presAssocID="{F6344A6B-3EDB-4415-A58B-23A4086B38BB}" presName="rect1" presStyleLbl="trAlignAcc1" presStyleIdx="2" presStyleCnt="3">
        <dgm:presLayoutVars>
          <dgm:bulletEnabled val="1"/>
        </dgm:presLayoutVars>
      </dgm:prSet>
      <dgm:spPr/>
    </dgm:pt>
    <dgm:pt modelId="{785288A2-430B-4D23-89A6-229E1C1AD8AD}" type="pres">
      <dgm:prSet presAssocID="{F6344A6B-3EDB-4415-A58B-23A4086B38BB}" presName="rect2"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20000" r="-20000"/>
          </a:stretch>
        </a:blipFill>
      </dgm:spPr>
    </dgm:pt>
  </dgm:ptLst>
  <dgm:cxnLst>
    <dgm:cxn modelId="{95AD8E3D-CF9E-4F23-A324-6244024553ED}" type="presOf" srcId="{D1ECA712-A714-48D7-8E53-E87C67597C4C}" destId="{3D61B806-8375-4BD6-85D4-C87BA67C28A3}" srcOrd="0" destOrd="0" presId="urn:microsoft.com/office/officeart/2008/layout/PictureStrips"/>
    <dgm:cxn modelId="{3B98F045-F2A6-469E-BF92-D8B19DA9062D}" type="presOf" srcId="{BE8AE266-2416-48F3-8E4A-3168B88FB6D3}" destId="{BD82D3DF-5A03-4CC1-9454-A6FE210901F6}" srcOrd="0" destOrd="0" presId="urn:microsoft.com/office/officeart/2008/layout/PictureStrips"/>
    <dgm:cxn modelId="{BBCC4A94-0718-407B-954A-2DEFD4AF501F}" type="presOf" srcId="{F6344A6B-3EDB-4415-A58B-23A4086B38BB}" destId="{07AA8F5A-B546-4795-BEB5-39977D85E7FC}" srcOrd="0" destOrd="0" presId="urn:microsoft.com/office/officeart/2008/layout/PictureStrips"/>
    <dgm:cxn modelId="{8A857594-716E-464D-8361-7971121EBF5D}" srcId="{0F648E92-DE3E-48A4-856C-4D234D48E7CE}" destId="{F6344A6B-3EDB-4415-A58B-23A4086B38BB}" srcOrd="2" destOrd="0" parTransId="{DFC018A2-BEA0-4D17-BF3D-0EF4F92EA304}" sibTransId="{5A4FCA8E-940C-43BE-BAAB-FB4CA5686727}"/>
    <dgm:cxn modelId="{A8CE5B95-6193-454A-8CE4-32A623F1FE08}" type="presOf" srcId="{0F648E92-DE3E-48A4-856C-4D234D48E7CE}" destId="{15DE0C83-74BF-442C-AF00-B55676046FF8}" srcOrd="0" destOrd="0" presId="urn:microsoft.com/office/officeart/2008/layout/PictureStrips"/>
    <dgm:cxn modelId="{5FB980B7-F450-48CF-8415-BB2F0967CA87}" srcId="{0F648E92-DE3E-48A4-856C-4D234D48E7CE}" destId="{D1ECA712-A714-48D7-8E53-E87C67597C4C}" srcOrd="0" destOrd="0" parTransId="{E9DF1EAE-7A3A-4D05-8C2F-ABEE6E6F245A}" sibTransId="{E0F9B70A-3C6F-4472-932E-6AE845177534}"/>
    <dgm:cxn modelId="{B03B09C1-9CEA-49BA-86CE-5BDB57F8C38A}" srcId="{0F648E92-DE3E-48A4-856C-4D234D48E7CE}" destId="{BE8AE266-2416-48F3-8E4A-3168B88FB6D3}" srcOrd="1" destOrd="0" parTransId="{79F8B8D5-BA32-40CD-9404-F8BCC65BFD08}" sibTransId="{39CC9819-A144-473B-852C-865BA2D8AFAF}"/>
    <dgm:cxn modelId="{775146FF-7C03-4F0F-88E2-0FCD11F38410}" type="presParOf" srcId="{15DE0C83-74BF-442C-AF00-B55676046FF8}" destId="{BE41FA34-57A5-429A-AE07-9B847F3E5BA1}" srcOrd="0" destOrd="0" presId="urn:microsoft.com/office/officeart/2008/layout/PictureStrips"/>
    <dgm:cxn modelId="{133296D6-AF18-4093-8BB5-A4D3085E52BA}" type="presParOf" srcId="{BE41FA34-57A5-429A-AE07-9B847F3E5BA1}" destId="{3D61B806-8375-4BD6-85D4-C87BA67C28A3}" srcOrd="0" destOrd="0" presId="urn:microsoft.com/office/officeart/2008/layout/PictureStrips"/>
    <dgm:cxn modelId="{620C3503-FC8E-4F2E-9A1C-AA9F180889E0}" type="presParOf" srcId="{BE41FA34-57A5-429A-AE07-9B847F3E5BA1}" destId="{C73E4E6B-25B7-40DD-8A99-9A2F1953B4B2}" srcOrd="1" destOrd="0" presId="urn:microsoft.com/office/officeart/2008/layout/PictureStrips"/>
    <dgm:cxn modelId="{006922BE-DBEF-464C-8761-C6D1668A39A3}" type="presParOf" srcId="{15DE0C83-74BF-442C-AF00-B55676046FF8}" destId="{00DD7010-FB27-450B-AA4F-3A277366A008}" srcOrd="1" destOrd="0" presId="urn:microsoft.com/office/officeart/2008/layout/PictureStrips"/>
    <dgm:cxn modelId="{95F31A00-A0C9-4EBB-BC7A-10A429D1A921}" type="presParOf" srcId="{15DE0C83-74BF-442C-AF00-B55676046FF8}" destId="{307417B6-E4F3-45DA-8A16-8E05FABAF413}" srcOrd="2" destOrd="0" presId="urn:microsoft.com/office/officeart/2008/layout/PictureStrips"/>
    <dgm:cxn modelId="{37530A87-6AC9-4604-A355-D2CE4449196A}" type="presParOf" srcId="{307417B6-E4F3-45DA-8A16-8E05FABAF413}" destId="{BD82D3DF-5A03-4CC1-9454-A6FE210901F6}" srcOrd="0" destOrd="0" presId="urn:microsoft.com/office/officeart/2008/layout/PictureStrips"/>
    <dgm:cxn modelId="{1AB9496F-133C-4D45-A7AC-F5F77D78511B}" type="presParOf" srcId="{307417B6-E4F3-45DA-8A16-8E05FABAF413}" destId="{CEDC4743-103E-42FE-BAE5-E129FF948861}" srcOrd="1" destOrd="0" presId="urn:microsoft.com/office/officeart/2008/layout/PictureStrips"/>
    <dgm:cxn modelId="{6A2D5B31-B11F-49CE-877C-5140E54E6735}" type="presParOf" srcId="{15DE0C83-74BF-442C-AF00-B55676046FF8}" destId="{982BA50F-61CC-4528-B28A-19789252257C}" srcOrd="3" destOrd="0" presId="urn:microsoft.com/office/officeart/2008/layout/PictureStrips"/>
    <dgm:cxn modelId="{BE8FFB4A-5E30-448A-A443-4C0D908929E6}" type="presParOf" srcId="{15DE0C83-74BF-442C-AF00-B55676046FF8}" destId="{AEA7D54D-E2D1-4995-8539-86E50C9C9105}" srcOrd="4" destOrd="0" presId="urn:microsoft.com/office/officeart/2008/layout/PictureStrips"/>
    <dgm:cxn modelId="{A1C6401D-F53D-4154-8214-BB76D9152390}" type="presParOf" srcId="{AEA7D54D-E2D1-4995-8539-86E50C9C9105}" destId="{07AA8F5A-B546-4795-BEB5-39977D85E7FC}" srcOrd="0" destOrd="0" presId="urn:microsoft.com/office/officeart/2008/layout/PictureStrips"/>
    <dgm:cxn modelId="{AFDE4886-D6BF-4C53-9A0E-41D3E9F219D9}" type="presParOf" srcId="{AEA7D54D-E2D1-4995-8539-86E50C9C9105}" destId="{785288A2-430B-4D23-89A6-229E1C1AD8AD}"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C7D9D6-941F-4BDA-9E90-EA150486F1AF}" type="doc">
      <dgm:prSet loTypeId="urn:microsoft.com/office/officeart/2005/8/layout/chevron1" loCatId="process" qsTypeId="urn:microsoft.com/office/officeart/2005/8/quickstyle/simple1" qsCatId="simple" csTypeId="urn:microsoft.com/office/officeart/2005/8/colors/accent1_2" csCatId="accent1" phldr="1"/>
      <dgm:spPr/>
    </dgm:pt>
    <dgm:pt modelId="{A3059D9E-9441-4D6D-87D8-C657ACE2FEDE}">
      <dgm:prSet phldrT="[Texto]"/>
      <dgm:spPr/>
      <dgm:t>
        <a:bodyPr/>
        <a:lstStyle/>
        <a:p>
          <a:r>
            <a:rPr lang="es-MX" dirty="0"/>
            <a:t>Ofrecimiento</a:t>
          </a:r>
        </a:p>
      </dgm:t>
    </dgm:pt>
    <dgm:pt modelId="{5EA9E8C3-416A-4010-8148-1743B717EEF1}" type="parTrans" cxnId="{D066F15F-7233-4AE1-A2F2-C2FCFFFD9E36}">
      <dgm:prSet/>
      <dgm:spPr/>
      <dgm:t>
        <a:bodyPr/>
        <a:lstStyle/>
        <a:p>
          <a:endParaRPr lang="es-MX"/>
        </a:p>
      </dgm:t>
    </dgm:pt>
    <dgm:pt modelId="{53E52AA8-51CC-4651-905A-2355B2350316}" type="sibTrans" cxnId="{D066F15F-7233-4AE1-A2F2-C2FCFFFD9E36}">
      <dgm:prSet/>
      <dgm:spPr/>
      <dgm:t>
        <a:bodyPr/>
        <a:lstStyle/>
        <a:p>
          <a:endParaRPr lang="es-MX"/>
        </a:p>
      </dgm:t>
    </dgm:pt>
    <dgm:pt modelId="{5140A4D8-1781-4107-9162-BFE8A633DAEB}">
      <dgm:prSet phldrT="[Texto]"/>
      <dgm:spPr/>
      <dgm:t>
        <a:bodyPr/>
        <a:lstStyle/>
        <a:p>
          <a:r>
            <a:rPr lang="es-MX" dirty="0"/>
            <a:t>Admisión</a:t>
          </a:r>
        </a:p>
      </dgm:t>
    </dgm:pt>
    <dgm:pt modelId="{62E3F6C7-0F18-4058-A240-68B7B79BC380}" type="parTrans" cxnId="{E2068F38-4414-4C4F-81C1-545F4B94C7A6}">
      <dgm:prSet/>
      <dgm:spPr/>
      <dgm:t>
        <a:bodyPr/>
        <a:lstStyle/>
        <a:p>
          <a:endParaRPr lang="es-MX"/>
        </a:p>
      </dgm:t>
    </dgm:pt>
    <dgm:pt modelId="{B83626EE-FBD3-4685-AD53-F29F25445ED0}" type="sibTrans" cxnId="{E2068F38-4414-4C4F-81C1-545F4B94C7A6}">
      <dgm:prSet/>
      <dgm:spPr/>
      <dgm:t>
        <a:bodyPr/>
        <a:lstStyle/>
        <a:p>
          <a:endParaRPr lang="es-MX"/>
        </a:p>
      </dgm:t>
    </dgm:pt>
    <dgm:pt modelId="{87BFD93D-6D5E-47AB-8E94-A59BACBCCF17}">
      <dgm:prSet phldrT="[Texto]"/>
      <dgm:spPr/>
      <dgm:t>
        <a:bodyPr/>
        <a:lstStyle/>
        <a:p>
          <a:r>
            <a:rPr lang="es-MX" dirty="0"/>
            <a:t>Desahogo</a:t>
          </a:r>
        </a:p>
      </dgm:t>
    </dgm:pt>
    <dgm:pt modelId="{ABE8B69F-4457-46A5-BFD1-D738E15ECF7F}" type="parTrans" cxnId="{1C6D97CA-18B5-4A2C-94BB-4D99F9FDD633}">
      <dgm:prSet/>
      <dgm:spPr/>
      <dgm:t>
        <a:bodyPr/>
        <a:lstStyle/>
        <a:p>
          <a:endParaRPr lang="es-MX"/>
        </a:p>
      </dgm:t>
    </dgm:pt>
    <dgm:pt modelId="{10E0DC2D-78E7-4DC1-8C35-B6CC71EFBA32}" type="sibTrans" cxnId="{1C6D97CA-18B5-4A2C-94BB-4D99F9FDD633}">
      <dgm:prSet/>
      <dgm:spPr/>
      <dgm:t>
        <a:bodyPr/>
        <a:lstStyle/>
        <a:p>
          <a:endParaRPr lang="es-MX"/>
        </a:p>
      </dgm:t>
    </dgm:pt>
    <dgm:pt modelId="{64653EBE-28D7-47E8-ADDE-05E91F7049D1}" type="pres">
      <dgm:prSet presAssocID="{1AC7D9D6-941F-4BDA-9E90-EA150486F1AF}" presName="Name0" presStyleCnt="0">
        <dgm:presLayoutVars>
          <dgm:dir/>
          <dgm:animLvl val="lvl"/>
          <dgm:resizeHandles val="exact"/>
        </dgm:presLayoutVars>
      </dgm:prSet>
      <dgm:spPr/>
    </dgm:pt>
    <dgm:pt modelId="{94A3F0E2-9BC1-4BBA-88EE-1070CD8E9BC2}" type="pres">
      <dgm:prSet presAssocID="{A3059D9E-9441-4D6D-87D8-C657ACE2FEDE}" presName="parTxOnly" presStyleLbl="node1" presStyleIdx="0" presStyleCnt="3">
        <dgm:presLayoutVars>
          <dgm:chMax val="0"/>
          <dgm:chPref val="0"/>
          <dgm:bulletEnabled val="1"/>
        </dgm:presLayoutVars>
      </dgm:prSet>
      <dgm:spPr/>
    </dgm:pt>
    <dgm:pt modelId="{8173BA59-B311-49A3-B714-8CD6667D51F6}" type="pres">
      <dgm:prSet presAssocID="{53E52AA8-51CC-4651-905A-2355B2350316}" presName="parTxOnlySpace" presStyleCnt="0"/>
      <dgm:spPr/>
    </dgm:pt>
    <dgm:pt modelId="{51BE5B34-42C2-4DE5-95BF-AA4D7A0E7011}" type="pres">
      <dgm:prSet presAssocID="{5140A4D8-1781-4107-9162-BFE8A633DAEB}" presName="parTxOnly" presStyleLbl="node1" presStyleIdx="1" presStyleCnt="3">
        <dgm:presLayoutVars>
          <dgm:chMax val="0"/>
          <dgm:chPref val="0"/>
          <dgm:bulletEnabled val="1"/>
        </dgm:presLayoutVars>
      </dgm:prSet>
      <dgm:spPr/>
    </dgm:pt>
    <dgm:pt modelId="{49537A19-30A5-43BF-B204-F97AB7D7448F}" type="pres">
      <dgm:prSet presAssocID="{B83626EE-FBD3-4685-AD53-F29F25445ED0}" presName="parTxOnlySpace" presStyleCnt="0"/>
      <dgm:spPr/>
    </dgm:pt>
    <dgm:pt modelId="{D5A97917-7F0E-4B57-8EAA-4CF3E4C3390E}" type="pres">
      <dgm:prSet presAssocID="{87BFD93D-6D5E-47AB-8E94-A59BACBCCF17}" presName="parTxOnly" presStyleLbl="node1" presStyleIdx="2" presStyleCnt="3">
        <dgm:presLayoutVars>
          <dgm:chMax val="0"/>
          <dgm:chPref val="0"/>
          <dgm:bulletEnabled val="1"/>
        </dgm:presLayoutVars>
      </dgm:prSet>
      <dgm:spPr/>
    </dgm:pt>
  </dgm:ptLst>
  <dgm:cxnLst>
    <dgm:cxn modelId="{0A1D1D06-E465-4082-A9B7-0E5BEFB6307C}" type="presOf" srcId="{1AC7D9D6-941F-4BDA-9E90-EA150486F1AF}" destId="{64653EBE-28D7-47E8-ADDE-05E91F7049D1}" srcOrd="0" destOrd="0" presId="urn:microsoft.com/office/officeart/2005/8/layout/chevron1"/>
    <dgm:cxn modelId="{E2068F38-4414-4C4F-81C1-545F4B94C7A6}" srcId="{1AC7D9D6-941F-4BDA-9E90-EA150486F1AF}" destId="{5140A4D8-1781-4107-9162-BFE8A633DAEB}" srcOrd="1" destOrd="0" parTransId="{62E3F6C7-0F18-4058-A240-68B7B79BC380}" sibTransId="{B83626EE-FBD3-4685-AD53-F29F25445ED0}"/>
    <dgm:cxn modelId="{D066F15F-7233-4AE1-A2F2-C2FCFFFD9E36}" srcId="{1AC7D9D6-941F-4BDA-9E90-EA150486F1AF}" destId="{A3059D9E-9441-4D6D-87D8-C657ACE2FEDE}" srcOrd="0" destOrd="0" parTransId="{5EA9E8C3-416A-4010-8148-1743B717EEF1}" sibTransId="{53E52AA8-51CC-4651-905A-2355B2350316}"/>
    <dgm:cxn modelId="{51221C6F-67E2-4C45-A96E-19D37EA223BC}" type="presOf" srcId="{87BFD93D-6D5E-47AB-8E94-A59BACBCCF17}" destId="{D5A97917-7F0E-4B57-8EAA-4CF3E4C3390E}" srcOrd="0" destOrd="0" presId="urn:microsoft.com/office/officeart/2005/8/layout/chevron1"/>
    <dgm:cxn modelId="{5C25C188-5111-4B40-BF9D-C1CB902C3486}" type="presOf" srcId="{5140A4D8-1781-4107-9162-BFE8A633DAEB}" destId="{51BE5B34-42C2-4DE5-95BF-AA4D7A0E7011}" srcOrd="0" destOrd="0" presId="urn:microsoft.com/office/officeart/2005/8/layout/chevron1"/>
    <dgm:cxn modelId="{1C6D97CA-18B5-4A2C-94BB-4D99F9FDD633}" srcId="{1AC7D9D6-941F-4BDA-9E90-EA150486F1AF}" destId="{87BFD93D-6D5E-47AB-8E94-A59BACBCCF17}" srcOrd="2" destOrd="0" parTransId="{ABE8B69F-4457-46A5-BFD1-D738E15ECF7F}" sibTransId="{10E0DC2D-78E7-4DC1-8C35-B6CC71EFBA32}"/>
    <dgm:cxn modelId="{1442C5CA-069B-4166-8CBE-215D8AF81D9C}" type="presOf" srcId="{A3059D9E-9441-4D6D-87D8-C657ACE2FEDE}" destId="{94A3F0E2-9BC1-4BBA-88EE-1070CD8E9BC2}" srcOrd="0" destOrd="0" presId="urn:microsoft.com/office/officeart/2005/8/layout/chevron1"/>
    <dgm:cxn modelId="{4997A158-2461-4118-B9EA-B172CAEEF9E7}" type="presParOf" srcId="{64653EBE-28D7-47E8-ADDE-05E91F7049D1}" destId="{94A3F0E2-9BC1-4BBA-88EE-1070CD8E9BC2}" srcOrd="0" destOrd="0" presId="urn:microsoft.com/office/officeart/2005/8/layout/chevron1"/>
    <dgm:cxn modelId="{48801192-E606-4C1E-AD14-8A94C3EAB163}" type="presParOf" srcId="{64653EBE-28D7-47E8-ADDE-05E91F7049D1}" destId="{8173BA59-B311-49A3-B714-8CD6667D51F6}" srcOrd="1" destOrd="0" presId="urn:microsoft.com/office/officeart/2005/8/layout/chevron1"/>
    <dgm:cxn modelId="{B5574025-0FC2-43FF-A9E2-33D0BE155289}" type="presParOf" srcId="{64653EBE-28D7-47E8-ADDE-05E91F7049D1}" destId="{51BE5B34-42C2-4DE5-95BF-AA4D7A0E7011}" srcOrd="2" destOrd="0" presId="urn:microsoft.com/office/officeart/2005/8/layout/chevron1"/>
    <dgm:cxn modelId="{5661DC46-CD5E-4918-B5F5-3F5D2D4D82A4}" type="presParOf" srcId="{64653EBE-28D7-47E8-ADDE-05E91F7049D1}" destId="{49537A19-30A5-43BF-B204-F97AB7D7448F}" srcOrd="3" destOrd="0" presId="urn:microsoft.com/office/officeart/2005/8/layout/chevron1"/>
    <dgm:cxn modelId="{AB1DD093-C0FD-4458-97CF-F3812E4B26CF}" type="presParOf" srcId="{64653EBE-28D7-47E8-ADDE-05E91F7049D1}" destId="{D5A97917-7F0E-4B57-8EAA-4CF3E4C339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1B806-8375-4BD6-85D4-C87BA67C28A3}">
      <dsp:nvSpPr>
        <dsp:cNvPr id="0" name=""/>
        <dsp:cNvSpPr/>
      </dsp:nvSpPr>
      <dsp:spPr>
        <a:xfrm>
          <a:off x="1924367" y="355737"/>
          <a:ext cx="4465319" cy="1395412"/>
        </a:xfrm>
        <a:prstGeom prst="rect">
          <a:avLst/>
        </a:prstGeom>
        <a:solidFill>
          <a:schemeClr val="lt1">
            <a:alpha val="4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45159" tIns="152400" rIns="152400" bIns="152400" numCol="1" spcCol="1270" anchor="ctr" anchorCtr="0">
          <a:noAutofit/>
        </a:bodyPr>
        <a:lstStyle/>
        <a:p>
          <a:pPr marL="0" lvl="0" indent="0" algn="l" defTabSz="1778000">
            <a:lnSpc>
              <a:spcPct val="90000"/>
            </a:lnSpc>
            <a:spcBef>
              <a:spcPct val="0"/>
            </a:spcBef>
            <a:spcAft>
              <a:spcPct val="35000"/>
            </a:spcAft>
            <a:buNone/>
          </a:pPr>
          <a:r>
            <a:rPr lang="es-MX" sz="4000" kern="1200" dirty="0"/>
            <a:t>Objeto de la prueba</a:t>
          </a:r>
        </a:p>
      </dsp:txBody>
      <dsp:txXfrm>
        <a:off x="1924367" y="355737"/>
        <a:ext cx="4465319" cy="1395412"/>
      </dsp:txXfrm>
    </dsp:sp>
    <dsp:sp modelId="{C73E4E6B-25B7-40DD-8A99-9A2F1953B4B2}">
      <dsp:nvSpPr>
        <dsp:cNvPr id="0" name=""/>
        <dsp:cNvSpPr/>
      </dsp:nvSpPr>
      <dsp:spPr>
        <a:xfrm>
          <a:off x="1738312" y="154178"/>
          <a:ext cx="976788" cy="1465183"/>
        </a:xfrm>
        <a:prstGeom prst="rect">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23000" r="-23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82D3DF-5A03-4CC1-9454-A6FE210901F6}">
      <dsp:nvSpPr>
        <dsp:cNvPr id="0" name=""/>
        <dsp:cNvSpPr/>
      </dsp:nvSpPr>
      <dsp:spPr>
        <a:xfrm>
          <a:off x="1924367" y="2112407"/>
          <a:ext cx="4465319" cy="1395412"/>
        </a:xfrm>
        <a:prstGeom prst="rect">
          <a:avLst/>
        </a:prstGeom>
        <a:solidFill>
          <a:schemeClr val="lt1">
            <a:alpha val="4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45159" tIns="152400" rIns="152400" bIns="152400" numCol="1" spcCol="1270" anchor="ctr" anchorCtr="0">
          <a:noAutofit/>
        </a:bodyPr>
        <a:lstStyle/>
        <a:p>
          <a:pPr marL="0" lvl="0" indent="0" algn="l" defTabSz="1778000">
            <a:lnSpc>
              <a:spcPct val="90000"/>
            </a:lnSpc>
            <a:spcBef>
              <a:spcPct val="0"/>
            </a:spcBef>
            <a:spcAft>
              <a:spcPct val="35000"/>
            </a:spcAft>
            <a:buNone/>
          </a:pPr>
          <a:r>
            <a:rPr lang="es-MX" sz="4000" kern="1200" dirty="0"/>
            <a:t>Medios probatorios</a:t>
          </a:r>
        </a:p>
      </dsp:txBody>
      <dsp:txXfrm>
        <a:off x="1924367" y="2112407"/>
        <a:ext cx="4465319" cy="1395412"/>
      </dsp:txXfrm>
    </dsp:sp>
    <dsp:sp modelId="{CEDC4743-103E-42FE-BAE5-E129FF948861}">
      <dsp:nvSpPr>
        <dsp:cNvPr id="0" name=""/>
        <dsp:cNvSpPr/>
      </dsp:nvSpPr>
      <dsp:spPr>
        <a:xfrm>
          <a:off x="1738312" y="1910847"/>
          <a:ext cx="976788" cy="1465183"/>
        </a:xfrm>
        <a:prstGeom prst="rect">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l="-69000" r="-69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AA8F5A-B546-4795-BEB5-39977D85E7FC}">
      <dsp:nvSpPr>
        <dsp:cNvPr id="0" name=""/>
        <dsp:cNvSpPr/>
      </dsp:nvSpPr>
      <dsp:spPr>
        <a:xfrm>
          <a:off x="1924367" y="3869076"/>
          <a:ext cx="4465319" cy="1395412"/>
        </a:xfrm>
        <a:prstGeom prst="rect">
          <a:avLst/>
        </a:prstGeom>
        <a:solidFill>
          <a:schemeClr val="lt1">
            <a:alpha val="4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45159" tIns="152400" rIns="152400" bIns="152400" numCol="1" spcCol="1270" anchor="ctr" anchorCtr="0">
          <a:noAutofit/>
        </a:bodyPr>
        <a:lstStyle/>
        <a:p>
          <a:pPr marL="0" lvl="0" indent="0" algn="l" defTabSz="1778000">
            <a:lnSpc>
              <a:spcPct val="90000"/>
            </a:lnSpc>
            <a:spcBef>
              <a:spcPct val="0"/>
            </a:spcBef>
            <a:spcAft>
              <a:spcPct val="35000"/>
            </a:spcAft>
            <a:buNone/>
          </a:pPr>
          <a:r>
            <a:rPr lang="es-MX" sz="4000" kern="1200" dirty="0"/>
            <a:t>Fin de la prueba</a:t>
          </a:r>
        </a:p>
      </dsp:txBody>
      <dsp:txXfrm>
        <a:off x="1924367" y="3869076"/>
        <a:ext cx="4465319" cy="1395412"/>
      </dsp:txXfrm>
    </dsp:sp>
    <dsp:sp modelId="{785288A2-430B-4D23-89A6-229E1C1AD8AD}">
      <dsp:nvSpPr>
        <dsp:cNvPr id="0" name=""/>
        <dsp:cNvSpPr/>
      </dsp:nvSpPr>
      <dsp:spPr>
        <a:xfrm>
          <a:off x="1738312" y="3667516"/>
          <a:ext cx="976788" cy="1465183"/>
        </a:xfrm>
        <a:prstGeom prst="rect">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20000" r="-20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A3F0E2-9BC1-4BBA-88EE-1070CD8E9BC2}">
      <dsp:nvSpPr>
        <dsp:cNvPr id="0" name=""/>
        <dsp:cNvSpPr/>
      </dsp:nvSpPr>
      <dsp:spPr>
        <a:xfrm>
          <a:off x="2381" y="2129102"/>
          <a:ext cx="2901156" cy="1160462"/>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s-MX" sz="2100" kern="1200" dirty="0"/>
            <a:t>Ofrecimiento</a:t>
          </a:r>
        </a:p>
      </dsp:txBody>
      <dsp:txXfrm>
        <a:off x="582612" y="2129102"/>
        <a:ext cx="1740694" cy="1160462"/>
      </dsp:txXfrm>
    </dsp:sp>
    <dsp:sp modelId="{51BE5B34-42C2-4DE5-95BF-AA4D7A0E7011}">
      <dsp:nvSpPr>
        <dsp:cNvPr id="0" name=""/>
        <dsp:cNvSpPr/>
      </dsp:nvSpPr>
      <dsp:spPr>
        <a:xfrm>
          <a:off x="2613421" y="2129102"/>
          <a:ext cx="2901156" cy="1160462"/>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s-MX" sz="2100" kern="1200" dirty="0"/>
            <a:t>Admisión</a:t>
          </a:r>
        </a:p>
      </dsp:txBody>
      <dsp:txXfrm>
        <a:off x="3193652" y="2129102"/>
        <a:ext cx="1740694" cy="1160462"/>
      </dsp:txXfrm>
    </dsp:sp>
    <dsp:sp modelId="{D5A97917-7F0E-4B57-8EAA-4CF3E4C3390E}">
      <dsp:nvSpPr>
        <dsp:cNvPr id="0" name=""/>
        <dsp:cNvSpPr/>
      </dsp:nvSpPr>
      <dsp:spPr>
        <a:xfrm>
          <a:off x="5224462" y="2129102"/>
          <a:ext cx="2901156" cy="1160462"/>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s-MX" sz="2100" kern="1200" dirty="0"/>
            <a:t>Desahogo</a:t>
          </a:r>
        </a:p>
      </dsp:txBody>
      <dsp:txXfrm>
        <a:off x="5804693" y="2129102"/>
        <a:ext cx="1740694" cy="1160462"/>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164219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161959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664160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314241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645180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4248995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2823028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624456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81966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2754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50EB0D3-2142-4243-9750-E1040BA13782}" type="datetimeFigureOut">
              <a:rPr lang="es-MX" smtClean="0"/>
              <a:t>25/09/2019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527207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50EB0D3-2142-4243-9750-E1040BA13782}" type="datetimeFigureOut">
              <a:rPr lang="es-MX" smtClean="0"/>
              <a:t>25/09/2019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82898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50EB0D3-2142-4243-9750-E1040BA13782}" type="datetimeFigureOut">
              <a:rPr lang="es-MX" smtClean="0"/>
              <a:t>25/09/2019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786931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0EB0D3-2142-4243-9750-E1040BA13782}" type="datetimeFigureOut">
              <a:rPr lang="es-MX" smtClean="0"/>
              <a:t>25/09/2019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561024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50EB0D3-2142-4243-9750-E1040BA13782}" type="datetimeFigureOut">
              <a:rPr lang="es-MX" smtClean="0"/>
              <a:t>25/09/2019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840523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50EB0D3-2142-4243-9750-E1040BA13782}" type="datetimeFigureOut">
              <a:rPr lang="es-MX" smtClean="0"/>
              <a:t>25/09/2019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418200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50EB0D3-2142-4243-9750-E1040BA13782}" type="datetimeFigureOut">
              <a:rPr lang="es-MX" smtClean="0"/>
              <a:t>25/09/2019</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C73B494-AF6E-438A-A838-8D01CC9BC9A4}" type="slidenum">
              <a:rPr lang="es-MX" smtClean="0"/>
              <a:t>‹Nº›</a:t>
            </a:fld>
            <a:endParaRPr lang="es-MX"/>
          </a:p>
        </p:txBody>
      </p:sp>
    </p:spTree>
    <p:extLst>
      <p:ext uri="{BB962C8B-B14F-4D97-AF65-F5344CB8AC3E}">
        <p14:creationId xmlns:p14="http://schemas.microsoft.com/office/powerpoint/2010/main" val="3602765473"/>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44900" y="673100"/>
            <a:ext cx="5629102" cy="1257300"/>
          </a:xfrm>
        </p:spPr>
        <p:txBody>
          <a:bodyPr>
            <a:noAutofit/>
          </a:bodyPr>
          <a:lstStyle/>
          <a:p>
            <a:r>
              <a:rPr lang="es-MX" dirty="0"/>
              <a:t>Licenciatura en Derecho</a:t>
            </a:r>
            <a:br>
              <a:rPr lang="es-MX" dirty="0"/>
            </a:br>
            <a:r>
              <a:rPr lang="es-MX" dirty="0"/>
              <a:t>Proceso del Trabajo</a:t>
            </a:r>
            <a:br>
              <a:rPr lang="es-MX" dirty="0"/>
            </a:br>
            <a:br>
              <a:rPr lang="es-MX" dirty="0"/>
            </a:br>
            <a:br>
              <a:rPr lang="es-MX" dirty="0"/>
            </a:br>
            <a:br>
              <a:rPr lang="es-MX" dirty="0"/>
            </a:br>
            <a:r>
              <a:rPr lang="es-MX" dirty="0"/>
              <a:t>LA PRUEBA</a:t>
            </a:r>
            <a:br>
              <a:rPr lang="es-MX" dirty="0"/>
            </a:br>
            <a:endParaRPr lang="es-MX" dirty="0"/>
          </a:p>
        </p:txBody>
      </p:sp>
      <p:pic>
        <p:nvPicPr>
          <p:cNvPr id="3" name="Imagen 2">
            <a:extLst>
              <a:ext uri="{FF2B5EF4-FFF2-40B4-BE49-F238E27FC236}">
                <a16:creationId xmlns:a16="http://schemas.microsoft.com/office/drawing/2014/main" id="{7CC4248E-D1AA-43A0-B67B-2112D61886E6}"/>
              </a:ext>
            </a:extLst>
          </p:cNvPr>
          <p:cNvPicPr>
            <a:picLocks noChangeAspect="1"/>
          </p:cNvPicPr>
          <p:nvPr/>
        </p:nvPicPr>
        <p:blipFill rotWithShape="1">
          <a:blip r:embed="rId2"/>
          <a:srcRect r="76426"/>
          <a:stretch/>
        </p:blipFill>
        <p:spPr>
          <a:xfrm>
            <a:off x="0" y="-27515"/>
            <a:ext cx="3480048" cy="6885515"/>
          </a:xfrm>
          <a:prstGeom prst="rect">
            <a:avLst/>
          </a:prstGeom>
        </p:spPr>
      </p:pic>
    </p:spTree>
    <p:extLst>
      <p:ext uri="{BB962C8B-B14F-4D97-AF65-F5344CB8AC3E}">
        <p14:creationId xmlns:p14="http://schemas.microsoft.com/office/powerpoint/2010/main" val="1706067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306198"/>
            <a:ext cx="11379200" cy="758952"/>
          </a:xfrm>
        </p:spPr>
        <p:txBody>
          <a:bodyPr>
            <a:normAutofit fontScale="90000"/>
          </a:bodyPr>
          <a:lstStyle/>
          <a:p>
            <a:r>
              <a:rPr lang="es-MX" sz="3600" b="1" dirty="0"/>
              <a:t>5. Concepto de prueba</a:t>
            </a:r>
            <a:br>
              <a:rPr lang="es-MX" sz="3600" b="1" dirty="0"/>
            </a:br>
            <a:br>
              <a:rPr lang="es-MX" sz="3600" b="1" dirty="0"/>
            </a:br>
            <a:br>
              <a:rPr lang="es-MX" sz="3600" b="1" dirty="0"/>
            </a:br>
            <a:br>
              <a:rPr lang="es-MX" sz="3600" b="1" dirty="0"/>
            </a:br>
            <a:endParaRPr lang="es-AR" dirty="0"/>
          </a:p>
        </p:txBody>
      </p:sp>
      <p:sp>
        <p:nvSpPr>
          <p:cNvPr id="3" name="2 Marcador de contenido"/>
          <p:cNvSpPr>
            <a:spLocks noGrp="1"/>
          </p:cNvSpPr>
          <p:nvPr>
            <p:ph sz="quarter" idx="1"/>
          </p:nvPr>
        </p:nvSpPr>
        <p:spPr>
          <a:xfrm>
            <a:off x="903837" y="2294812"/>
            <a:ext cx="8596668" cy="2621136"/>
          </a:xfrm>
        </p:spPr>
        <p:txBody>
          <a:bodyPr>
            <a:normAutofit/>
          </a:bodyPr>
          <a:lstStyle/>
          <a:p>
            <a:pPr marL="0" indent="0" algn="just">
              <a:buNone/>
            </a:pPr>
            <a:r>
              <a:rPr lang="es-MX" sz="2400" dirty="0"/>
              <a:t>En sentido jurídico, probar es establecer la existencia de la verdad, y las pruebas son los diversos medios por los cuales el juzgador llega a descubrir la verdad objetiva.</a:t>
            </a:r>
          </a:p>
          <a:p>
            <a:pPr marL="0" indent="0" algn="just">
              <a:buNone/>
            </a:pPr>
            <a:endParaRPr lang="es-MX" sz="2400" dirty="0"/>
          </a:p>
          <a:p>
            <a:pPr marL="0" indent="0" algn="just">
              <a:buNone/>
            </a:pPr>
            <a:endParaRPr lang="es-MX" sz="2400" dirty="0"/>
          </a:p>
          <a:p>
            <a:pPr algn="just"/>
            <a:endParaRPr lang="es-AR" sz="2400" dirty="0"/>
          </a:p>
        </p:txBody>
      </p:sp>
    </p:spTree>
    <p:extLst>
      <p:ext uri="{BB962C8B-B14F-4D97-AF65-F5344CB8AC3E}">
        <p14:creationId xmlns:p14="http://schemas.microsoft.com/office/powerpoint/2010/main" val="2007078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306198"/>
            <a:ext cx="11379200" cy="758952"/>
          </a:xfrm>
        </p:spPr>
        <p:txBody>
          <a:bodyPr>
            <a:normAutofit fontScale="90000"/>
          </a:bodyPr>
          <a:lstStyle/>
          <a:p>
            <a:r>
              <a:rPr lang="es-MX" sz="3600" b="1" dirty="0"/>
              <a:t>6. ¿En qué consiste?</a:t>
            </a:r>
            <a:br>
              <a:rPr lang="es-MX" sz="3600" b="1" dirty="0"/>
            </a:br>
            <a:br>
              <a:rPr lang="es-MX" sz="3600" b="1" dirty="0"/>
            </a:br>
            <a:br>
              <a:rPr lang="es-MX" sz="3600" b="1" dirty="0"/>
            </a:br>
            <a:endParaRPr lang="es-AR" dirty="0"/>
          </a:p>
        </p:txBody>
      </p:sp>
      <p:sp>
        <p:nvSpPr>
          <p:cNvPr id="3" name="2 Marcador de contenido"/>
          <p:cNvSpPr>
            <a:spLocks noGrp="1"/>
          </p:cNvSpPr>
          <p:nvPr>
            <p:ph sz="quarter" idx="1"/>
          </p:nvPr>
        </p:nvSpPr>
        <p:spPr>
          <a:xfrm>
            <a:off x="929003" y="2454203"/>
            <a:ext cx="8596668" cy="3880773"/>
          </a:xfrm>
        </p:spPr>
        <p:txBody>
          <a:bodyPr>
            <a:normAutofit/>
          </a:bodyPr>
          <a:lstStyle/>
          <a:p>
            <a:pPr marL="0" indent="0" algn="just">
              <a:buNone/>
            </a:pPr>
            <a:r>
              <a:rPr lang="es-MX" sz="2400" dirty="0"/>
              <a:t>La prueba consiste en demostrar en juicio por los medios que la ley establece, la certeza de los hechos controvertidos por las partes.</a:t>
            </a:r>
          </a:p>
          <a:p>
            <a:pPr marL="0" indent="0" algn="just">
              <a:buNone/>
            </a:pPr>
            <a:endParaRPr lang="es-MX" sz="2400" dirty="0"/>
          </a:p>
          <a:p>
            <a:pPr algn="just"/>
            <a:endParaRPr lang="es-AR" sz="2400" dirty="0"/>
          </a:p>
        </p:txBody>
      </p:sp>
    </p:spTree>
    <p:extLst>
      <p:ext uri="{BB962C8B-B14F-4D97-AF65-F5344CB8AC3E}">
        <p14:creationId xmlns:p14="http://schemas.microsoft.com/office/powerpoint/2010/main" val="1374799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a:extLst>
              <a:ext uri="{FF2B5EF4-FFF2-40B4-BE49-F238E27FC236}">
                <a16:creationId xmlns:a16="http://schemas.microsoft.com/office/drawing/2014/main" id="{0D3CA06E-009D-4A9F-8246-0D0E9E7CF9AE}"/>
              </a:ext>
            </a:extLst>
          </p:cNvPr>
          <p:cNvSpPr>
            <a:spLocks noGrp="1"/>
          </p:cNvSpPr>
          <p:nvPr>
            <p:ph type="title"/>
          </p:nvPr>
        </p:nvSpPr>
        <p:spPr>
          <a:xfrm>
            <a:off x="677334" y="306198"/>
            <a:ext cx="11379200" cy="758952"/>
          </a:xfrm>
        </p:spPr>
        <p:txBody>
          <a:bodyPr>
            <a:normAutofit fontScale="90000"/>
          </a:bodyPr>
          <a:lstStyle/>
          <a:p>
            <a:r>
              <a:rPr lang="es-MX" sz="3600" b="1" dirty="0"/>
              <a:t>7. Elementos de la prueba</a:t>
            </a:r>
            <a:br>
              <a:rPr lang="es-MX" sz="3600" b="1" dirty="0"/>
            </a:br>
            <a:br>
              <a:rPr lang="es-MX" sz="3600" b="1" dirty="0"/>
            </a:br>
            <a:endParaRPr lang="es-AR" dirty="0"/>
          </a:p>
        </p:txBody>
      </p:sp>
      <p:graphicFrame>
        <p:nvGraphicFramePr>
          <p:cNvPr id="2" name="Diagrama 1">
            <a:extLst>
              <a:ext uri="{FF2B5EF4-FFF2-40B4-BE49-F238E27FC236}">
                <a16:creationId xmlns:a16="http://schemas.microsoft.com/office/drawing/2014/main" id="{0E6B65E2-AC49-43F7-8BC6-5EBDE1D68C65}"/>
              </a:ext>
            </a:extLst>
          </p:cNvPr>
          <p:cNvGraphicFramePr/>
          <p:nvPr>
            <p:extLst>
              <p:ext uri="{D42A27DB-BD31-4B8C-83A1-F6EECF244321}">
                <p14:modId xmlns:p14="http://schemas.microsoft.com/office/powerpoint/2010/main" val="505405458"/>
              </p:ext>
            </p:extLst>
          </p:nvPr>
        </p:nvGraphicFramePr>
        <p:xfrm>
          <a:off x="790429" y="113313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5997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8036" y="525780"/>
            <a:ext cx="11379200" cy="758952"/>
          </a:xfrm>
        </p:spPr>
        <p:txBody>
          <a:bodyPr>
            <a:normAutofit fontScale="90000"/>
          </a:bodyPr>
          <a:lstStyle/>
          <a:p>
            <a:r>
              <a:rPr lang="es-MX" sz="3200" b="1" dirty="0"/>
              <a:t>8. OBJETO DE LA PRUEBA</a:t>
            </a:r>
            <a:br>
              <a:rPr lang="es-MX" sz="3200" b="1" dirty="0"/>
            </a:br>
            <a:endParaRPr lang="es-AR" dirty="0"/>
          </a:p>
        </p:txBody>
      </p:sp>
      <p:sp>
        <p:nvSpPr>
          <p:cNvPr id="3" name="2 Marcador de contenido"/>
          <p:cNvSpPr>
            <a:spLocks noGrp="1"/>
          </p:cNvSpPr>
          <p:nvPr>
            <p:ph sz="quarter" idx="1"/>
          </p:nvPr>
        </p:nvSpPr>
        <p:spPr>
          <a:xfrm>
            <a:off x="288036" y="1363635"/>
            <a:ext cx="9476749" cy="3880773"/>
          </a:xfrm>
        </p:spPr>
        <p:txBody>
          <a:bodyPr>
            <a:normAutofit fontScale="85000" lnSpcReduction="20000"/>
          </a:bodyPr>
          <a:lstStyle/>
          <a:p>
            <a:pPr marL="0" indent="0" algn="just">
              <a:buNone/>
            </a:pPr>
            <a:r>
              <a:rPr lang="es-MX" sz="2100" dirty="0"/>
              <a:t>Solamente los hechos son objeto de la prueba, sin embargo no todos los hechos son objeto de prueba.</a:t>
            </a:r>
          </a:p>
          <a:p>
            <a:pPr marL="0" indent="0" algn="just">
              <a:buNone/>
            </a:pPr>
            <a:endParaRPr lang="es-MX" sz="2100" dirty="0"/>
          </a:p>
          <a:p>
            <a:pPr marL="0" indent="0" algn="just">
              <a:buNone/>
            </a:pPr>
            <a:r>
              <a:rPr lang="es-MX" sz="2100" dirty="0"/>
              <a:t>En materia laboral, la ley señala que las pruebas deben referirse exclusivamente a los hechos controvertidos cuando no han sido confesados por las partes (art.777 de la LTF)</a:t>
            </a:r>
          </a:p>
          <a:p>
            <a:pPr marL="0" indent="0" algn="just">
              <a:buNone/>
            </a:pPr>
            <a:endParaRPr lang="es-MX" sz="2100" dirty="0"/>
          </a:p>
          <a:p>
            <a:pPr marL="0" indent="0" algn="just">
              <a:buNone/>
            </a:pPr>
            <a:r>
              <a:rPr lang="es-MX" sz="2100" dirty="0"/>
              <a:t>La Junta desechará aquellas pruebas que no tengan relación con la </a:t>
            </a:r>
            <a:r>
              <a:rPr lang="es-MX" sz="2100" dirty="0" err="1"/>
              <a:t>litis</a:t>
            </a:r>
            <a:r>
              <a:rPr lang="es-MX" sz="2100" dirty="0"/>
              <a:t> planteada, resulten inútiles o intrascendentes (Art. 779 de la LFT).</a:t>
            </a:r>
          </a:p>
          <a:p>
            <a:pPr marL="0" indent="0" algn="just">
              <a:buNone/>
            </a:pPr>
            <a:endParaRPr lang="es-MX" sz="2100" dirty="0"/>
          </a:p>
          <a:p>
            <a:pPr marL="0" indent="0" algn="just">
              <a:buNone/>
            </a:pPr>
            <a:r>
              <a:rPr lang="es-MX" sz="2100" dirty="0"/>
              <a:t>SU OBJETO PRINCIPAL ES GARANTIZAR Y DAR EFICACIA EN EL DESCUBRIMIENTO DE LA VERDAD DENTRO DEL PROCESO.</a:t>
            </a:r>
          </a:p>
          <a:p>
            <a:pPr marL="0" indent="0" algn="just">
              <a:buNone/>
            </a:pPr>
            <a:endParaRPr lang="es-MX" sz="1600" dirty="0"/>
          </a:p>
          <a:p>
            <a:pPr marL="0" indent="0" algn="just">
              <a:buNone/>
            </a:pPr>
            <a:r>
              <a:rPr lang="es-MX" sz="1600" dirty="0"/>
              <a:t> </a:t>
            </a:r>
          </a:p>
          <a:p>
            <a:pPr algn="just"/>
            <a:endParaRPr lang="es-AR" sz="1100" dirty="0"/>
          </a:p>
        </p:txBody>
      </p:sp>
    </p:spTree>
    <p:extLst>
      <p:ext uri="{BB962C8B-B14F-4D97-AF65-F5344CB8AC3E}">
        <p14:creationId xmlns:p14="http://schemas.microsoft.com/office/powerpoint/2010/main" val="84605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196" y="502920"/>
            <a:ext cx="11379200" cy="758952"/>
          </a:xfrm>
        </p:spPr>
        <p:txBody>
          <a:bodyPr>
            <a:normAutofit fontScale="90000"/>
          </a:bodyPr>
          <a:lstStyle/>
          <a:p>
            <a:r>
              <a:rPr lang="es-AR" dirty="0"/>
              <a:t>9. EL MEDIO DE PRUEBA</a:t>
            </a:r>
            <a:br>
              <a:rPr lang="es-AR" dirty="0"/>
            </a:br>
            <a:endParaRPr lang="es-AR" dirty="0"/>
          </a:p>
        </p:txBody>
      </p:sp>
      <p:sp>
        <p:nvSpPr>
          <p:cNvPr id="3" name="2 Marcador de contenido"/>
          <p:cNvSpPr>
            <a:spLocks noGrp="1"/>
          </p:cNvSpPr>
          <p:nvPr>
            <p:ph sz="quarter" idx="1"/>
          </p:nvPr>
        </p:nvSpPr>
        <p:spPr>
          <a:xfrm>
            <a:off x="425196" y="1508131"/>
            <a:ext cx="9121476" cy="4750308"/>
          </a:xfrm>
        </p:spPr>
        <p:txBody>
          <a:bodyPr>
            <a:normAutofit/>
          </a:bodyPr>
          <a:lstStyle/>
          <a:p>
            <a:pPr algn="just"/>
            <a:r>
              <a:rPr lang="es-AR" dirty="0"/>
              <a:t>Es el procedimiento o mecanismo utilizado por las partes  para mostrar la verdad de sus afirmaciones , provocando una convicción en el juzgador, por ese motivo su correcta utilización es trascendental en el proceso.</a:t>
            </a:r>
          </a:p>
          <a:p>
            <a:pPr marL="0" indent="0" algn="just">
              <a:buNone/>
            </a:pPr>
            <a:endParaRPr lang="es-AR" dirty="0"/>
          </a:p>
          <a:p>
            <a:pPr algn="just"/>
            <a:r>
              <a:rPr lang="es-AR" dirty="0"/>
              <a:t>Con los medios de prueba se pretende demostrar o justificar en el juicio la verdad o falsedad de determinados hechos o acontecimientos de la controversia y no del derecho, ya que este no esta sujeto a prueba.</a:t>
            </a:r>
          </a:p>
          <a:p>
            <a:pPr algn="just"/>
            <a:endParaRPr lang="es-AR" dirty="0"/>
          </a:p>
        </p:txBody>
      </p:sp>
    </p:spTree>
    <p:extLst>
      <p:ext uri="{BB962C8B-B14F-4D97-AF65-F5344CB8AC3E}">
        <p14:creationId xmlns:p14="http://schemas.microsoft.com/office/powerpoint/2010/main" val="1382405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10. MEDIOS DE PRUEBA ADMISIBLES EN PROCESO DEL TRABAJO</a:t>
            </a:r>
          </a:p>
        </p:txBody>
      </p:sp>
      <p:sp>
        <p:nvSpPr>
          <p:cNvPr id="3" name="Marcador de contenido 2"/>
          <p:cNvSpPr>
            <a:spLocks noGrp="1"/>
          </p:cNvSpPr>
          <p:nvPr>
            <p:ph sz="quarter" idx="1"/>
          </p:nvPr>
        </p:nvSpPr>
        <p:spPr>
          <a:xfrm>
            <a:off x="677334" y="2124230"/>
            <a:ext cx="11444167" cy="4192679"/>
          </a:xfrm>
        </p:spPr>
        <p:txBody>
          <a:bodyPr>
            <a:normAutofit/>
          </a:bodyPr>
          <a:lstStyle/>
          <a:p>
            <a:pPr algn="just"/>
            <a:r>
              <a:rPr lang="es-MX" dirty="0"/>
              <a:t>I. CONFESIONAL</a:t>
            </a:r>
          </a:p>
          <a:p>
            <a:pPr algn="just"/>
            <a:r>
              <a:rPr lang="es-MX" dirty="0"/>
              <a:t>II. DOCUMENTAL</a:t>
            </a:r>
          </a:p>
          <a:p>
            <a:pPr algn="just"/>
            <a:r>
              <a:rPr lang="es-MX" dirty="0"/>
              <a:t>III. TESTIMONIAL</a:t>
            </a:r>
          </a:p>
          <a:p>
            <a:pPr algn="just"/>
            <a:r>
              <a:rPr lang="es-MX" dirty="0"/>
              <a:t>IV. PERICIAL</a:t>
            </a:r>
          </a:p>
          <a:p>
            <a:pPr algn="just"/>
            <a:r>
              <a:rPr lang="es-MX" dirty="0"/>
              <a:t>V. INSPECCION</a:t>
            </a:r>
          </a:p>
          <a:p>
            <a:pPr algn="just"/>
            <a:r>
              <a:rPr lang="es-MX" dirty="0"/>
              <a:t>VI. PRESUNCION</a:t>
            </a:r>
          </a:p>
          <a:p>
            <a:pPr algn="just"/>
            <a:r>
              <a:rPr lang="es-MX" dirty="0"/>
              <a:t>VII. INSTRUMENTO DE ACTUACIONES</a:t>
            </a:r>
          </a:p>
          <a:p>
            <a:pPr algn="just"/>
            <a:r>
              <a:rPr lang="es-MX" dirty="0"/>
              <a:t>VIII. AVANCES TECNOLÓGICOS</a:t>
            </a:r>
          </a:p>
          <a:p>
            <a:pPr algn="just"/>
            <a:r>
              <a:rPr lang="es-MX" dirty="0"/>
              <a:t>IX. LAS CONSTANCIAS DE NOTIFICACIÓN HECHAS A TRAVÉS DEL BUZÓN ELECTRÓNICO, </a:t>
            </a:r>
          </a:p>
          <a:p>
            <a:pPr algn="just"/>
            <a:r>
              <a:rPr lang="es-MX" dirty="0"/>
              <a:t>X. LOS RECIBOS DE NÓMINA CON SELLO DIGITAL</a:t>
            </a:r>
          </a:p>
          <a:p>
            <a:pPr marL="0" indent="0">
              <a:buNone/>
            </a:pPr>
            <a:endParaRPr lang="es-MX" dirty="0"/>
          </a:p>
          <a:p>
            <a:pPr marL="0" indent="0">
              <a:buNone/>
            </a:pPr>
            <a:endParaRPr lang="es-MX" dirty="0"/>
          </a:p>
        </p:txBody>
      </p:sp>
      <p:pic>
        <p:nvPicPr>
          <p:cNvPr id="5" name="Imagen 4">
            <a:extLst>
              <a:ext uri="{FF2B5EF4-FFF2-40B4-BE49-F238E27FC236}">
                <a16:creationId xmlns:a16="http://schemas.microsoft.com/office/drawing/2014/main" id="{02AB966C-1F97-437E-9095-DFBBCCF2C559}"/>
              </a:ext>
            </a:extLst>
          </p:cNvPr>
          <p:cNvPicPr>
            <a:picLocks noChangeAspect="1"/>
          </p:cNvPicPr>
          <p:nvPr/>
        </p:nvPicPr>
        <p:blipFill>
          <a:blip r:embed="rId2"/>
          <a:stretch>
            <a:fillRect/>
          </a:stretch>
        </p:blipFill>
        <p:spPr>
          <a:xfrm>
            <a:off x="6260239" y="2644752"/>
            <a:ext cx="4783424" cy="2523295"/>
          </a:xfrm>
          <a:prstGeom prst="rect">
            <a:avLst/>
          </a:prstGeom>
        </p:spPr>
      </p:pic>
    </p:spTree>
    <p:extLst>
      <p:ext uri="{BB962C8B-B14F-4D97-AF65-F5344CB8AC3E}">
        <p14:creationId xmlns:p14="http://schemas.microsoft.com/office/powerpoint/2010/main" val="2207435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0916" y="502920"/>
            <a:ext cx="11379200" cy="758952"/>
          </a:xfrm>
        </p:spPr>
        <p:txBody>
          <a:bodyPr>
            <a:normAutofit fontScale="90000"/>
          </a:bodyPr>
          <a:lstStyle/>
          <a:p>
            <a:r>
              <a:rPr lang="es-AR" dirty="0"/>
              <a:t> </a:t>
            </a:r>
            <a:br>
              <a:rPr lang="es-AR" dirty="0"/>
            </a:br>
            <a:r>
              <a:rPr lang="es-AR" dirty="0"/>
              <a:t>11. EL FIN DE LA PRUEBA</a:t>
            </a:r>
            <a:br>
              <a:rPr lang="es-AR" dirty="0"/>
            </a:br>
            <a:endParaRPr lang="es-AR" dirty="0"/>
          </a:p>
        </p:txBody>
      </p:sp>
      <p:sp>
        <p:nvSpPr>
          <p:cNvPr id="3" name="2 Marcador de contenido"/>
          <p:cNvSpPr>
            <a:spLocks noGrp="1"/>
          </p:cNvSpPr>
          <p:nvPr>
            <p:ph sz="quarter" idx="1"/>
          </p:nvPr>
        </p:nvSpPr>
        <p:spPr>
          <a:xfrm>
            <a:off x="366941" y="1917308"/>
            <a:ext cx="8596668" cy="3880773"/>
          </a:xfrm>
        </p:spPr>
        <p:txBody>
          <a:bodyPr>
            <a:normAutofit fontScale="92500"/>
          </a:bodyPr>
          <a:lstStyle/>
          <a:p>
            <a:pPr algn="just"/>
            <a:r>
              <a:rPr lang="es-AR" sz="3200" dirty="0"/>
              <a:t>El elemento teológico de los elementos de comprobación es, sin lugar a dudas , en realizar convicción en el animo del juzgador  o tribunal del hecho controvertido que sustituye su objeto, y que se deriva de la litis planteada por las partes , la cual en el proceso laboral  se fija en la etapa de la demanda y excepciones.</a:t>
            </a:r>
          </a:p>
          <a:p>
            <a:pPr algn="just"/>
            <a:endParaRPr lang="es-AR" dirty="0"/>
          </a:p>
        </p:txBody>
      </p:sp>
    </p:spTree>
    <p:extLst>
      <p:ext uri="{BB962C8B-B14F-4D97-AF65-F5344CB8AC3E}">
        <p14:creationId xmlns:p14="http://schemas.microsoft.com/office/powerpoint/2010/main" val="20636101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0916" y="502920"/>
            <a:ext cx="11379200" cy="758952"/>
          </a:xfrm>
        </p:spPr>
        <p:txBody>
          <a:bodyPr>
            <a:normAutofit fontScale="90000"/>
          </a:bodyPr>
          <a:lstStyle/>
          <a:p>
            <a:r>
              <a:rPr lang="es-AR" dirty="0"/>
              <a:t> </a:t>
            </a:r>
            <a:br>
              <a:rPr lang="es-AR" dirty="0"/>
            </a:br>
            <a:r>
              <a:rPr lang="es-AR" dirty="0"/>
              <a:t>12. MOMENTOS PROCESALES DE LA PRUEBA</a:t>
            </a:r>
          </a:p>
        </p:txBody>
      </p:sp>
      <p:graphicFrame>
        <p:nvGraphicFramePr>
          <p:cNvPr id="6" name="Diagrama 5">
            <a:extLst>
              <a:ext uri="{FF2B5EF4-FFF2-40B4-BE49-F238E27FC236}">
                <a16:creationId xmlns:a16="http://schemas.microsoft.com/office/drawing/2014/main" id="{D31794B5-4073-4DE0-A6B3-CB4684C1DBFC}"/>
              </a:ext>
            </a:extLst>
          </p:cNvPr>
          <p:cNvGraphicFramePr/>
          <p:nvPr>
            <p:extLst>
              <p:ext uri="{D42A27DB-BD31-4B8C-83A1-F6EECF244321}">
                <p14:modId xmlns:p14="http://schemas.microsoft.com/office/powerpoint/2010/main" val="1351041753"/>
              </p:ext>
            </p:extLst>
          </p:nvPr>
        </p:nvGraphicFramePr>
        <p:xfrm>
          <a:off x="1134378"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4657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7466" y="2101442"/>
            <a:ext cx="9197595" cy="1577340"/>
          </a:xfrm>
        </p:spPr>
        <p:txBody>
          <a:bodyPr>
            <a:normAutofit fontScale="90000"/>
          </a:bodyPr>
          <a:lstStyle/>
          <a:p>
            <a:pPr algn="just"/>
            <a:r>
              <a:rPr lang="es-MX" dirty="0">
                <a:solidFill>
                  <a:schemeClr val="tx2">
                    <a:lumMod val="50000"/>
                  </a:schemeClr>
                </a:solidFill>
              </a:rPr>
              <a:t>P</a:t>
            </a:r>
            <a:r>
              <a:rPr lang="es-MX" sz="3100" dirty="0">
                <a:solidFill>
                  <a:schemeClr val="tx2">
                    <a:lumMod val="50000"/>
                  </a:schemeClr>
                </a:solidFill>
              </a:rPr>
              <a:t>roviene de la voz latina </a:t>
            </a:r>
            <a:r>
              <a:rPr lang="es-MX" sz="3100" dirty="0" err="1">
                <a:solidFill>
                  <a:schemeClr val="tx2">
                    <a:lumMod val="50000"/>
                  </a:schemeClr>
                </a:solidFill>
              </a:rPr>
              <a:t>offerre</a:t>
            </a:r>
            <a:r>
              <a:rPr lang="es-MX" sz="3100" dirty="0">
                <a:solidFill>
                  <a:schemeClr val="tx2">
                    <a:lumMod val="50000"/>
                  </a:schemeClr>
                </a:solidFill>
              </a:rPr>
              <a:t>, que significa prometer obligarse a dar hacer o decir así como presentar o dar a alguien una cosa.</a:t>
            </a:r>
          </a:p>
        </p:txBody>
      </p:sp>
      <p:sp>
        <p:nvSpPr>
          <p:cNvPr id="4" name="1 Título">
            <a:extLst>
              <a:ext uri="{FF2B5EF4-FFF2-40B4-BE49-F238E27FC236}">
                <a16:creationId xmlns:a16="http://schemas.microsoft.com/office/drawing/2014/main" id="{A86BE06F-1608-421B-B555-43DED6B54BB0}"/>
              </a:ext>
            </a:extLst>
          </p:cNvPr>
          <p:cNvSpPr txBox="1">
            <a:spLocks/>
          </p:cNvSpPr>
          <p:nvPr/>
        </p:nvSpPr>
        <p:spPr>
          <a:xfrm>
            <a:off x="470916" y="502919"/>
            <a:ext cx="11379200" cy="948375"/>
          </a:xfrm>
          <a:prstGeom prst="rect">
            <a:avLst/>
          </a:prstGeom>
        </p:spPr>
        <p:txBody>
          <a:bodyPr vert="horz" lIns="91440" tIns="45720" rIns="91440" bIns="45720" rtlCol="0" anchor="t">
            <a:normAutofit fontScale="8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AR" dirty="0"/>
              <a:t> </a:t>
            </a:r>
            <a:br>
              <a:rPr lang="es-AR" dirty="0"/>
            </a:br>
            <a:r>
              <a:rPr lang="es-AR" sz="4700" dirty="0"/>
              <a:t>13. OFRECIMIENTO</a:t>
            </a:r>
          </a:p>
        </p:txBody>
      </p:sp>
    </p:spTree>
    <p:extLst>
      <p:ext uri="{BB962C8B-B14F-4D97-AF65-F5344CB8AC3E}">
        <p14:creationId xmlns:p14="http://schemas.microsoft.com/office/powerpoint/2010/main" val="1633889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70916" y="1451294"/>
            <a:ext cx="9218368" cy="4535993"/>
          </a:xfrm>
        </p:spPr>
        <p:txBody>
          <a:bodyPr/>
          <a:lstStyle/>
          <a:p>
            <a:pPr algn="just"/>
            <a:endParaRPr lang="es-MX" dirty="0"/>
          </a:p>
          <a:p>
            <a:pPr algn="just"/>
            <a:r>
              <a:rPr lang="es-MX" sz="2400" dirty="0"/>
              <a:t>Las pruebas deberán ofrecerse en la misma audiencia, salvo que se refieran a hechos supervinientes o que tengan por fin aprobar las tachas que se hagan valer en contra de los testigos. Art. 778 LFT.</a:t>
            </a:r>
          </a:p>
        </p:txBody>
      </p:sp>
      <p:sp>
        <p:nvSpPr>
          <p:cNvPr id="4" name="1 Título">
            <a:extLst>
              <a:ext uri="{FF2B5EF4-FFF2-40B4-BE49-F238E27FC236}">
                <a16:creationId xmlns:a16="http://schemas.microsoft.com/office/drawing/2014/main" id="{A86BE06F-1608-421B-B555-43DED6B54BB0}"/>
              </a:ext>
            </a:extLst>
          </p:cNvPr>
          <p:cNvSpPr txBox="1">
            <a:spLocks/>
          </p:cNvSpPr>
          <p:nvPr/>
        </p:nvSpPr>
        <p:spPr>
          <a:xfrm>
            <a:off x="470916" y="502919"/>
            <a:ext cx="11379200" cy="948375"/>
          </a:xfrm>
          <a:prstGeom prst="rect">
            <a:avLst/>
          </a:prstGeom>
        </p:spPr>
        <p:txBody>
          <a:bodyPr vert="horz" lIns="91440" tIns="45720" rIns="91440" bIns="45720" rtlCol="0" anchor="t">
            <a:normAutofit fontScale="8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AR" dirty="0"/>
              <a:t> </a:t>
            </a:r>
            <a:br>
              <a:rPr lang="es-AR" dirty="0"/>
            </a:br>
            <a:r>
              <a:rPr lang="es-AR" sz="4700" dirty="0"/>
              <a:t>14. MOMENTO PARA OFRECER</a:t>
            </a:r>
          </a:p>
        </p:txBody>
      </p:sp>
    </p:spTree>
    <p:extLst>
      <p:ext uri="{BB962C8B-B14F-4D97-AF65-F5344CB8AC3E}">
        <p14:creationId xmlns:p14="http://schemas.microsoft.com/office/powerpoint/2010/main" val="109066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CC4248E-D1AA-43A0-B67B-2112D61886E6}"/>
              </a:ext>
            </a:extLst>
          </p:cNvPr>
          <p:cNvPicPr>
            <a:picLocks noChangeAspect="1"/>
          </p:cNvPicPr>
          <p:nvPr/>
        </p:nvPicPr>
        <p:blipFill rotWithShape="1">
          <a:blip r:embed="rId2"/>
          <a:srcRect t="47077" r="76426"/>
          <a:stretch/>
        </p:blipFill>
        <p:spPr>
          <a:xfrm rot="5400000">
            <a:off x="5887705" y="-5887704"/>
            <a:ext cx="416590" cy="12192000"/>
          </a:xfrm>
          <a:prstGeom prst="rect">
            <a:avLst/>
          </a:prstGeom>
        </p:spPr>
      </p:pic>
      <p:graphicFrame>
        <p:nvGraphicFramePr>
          <p:cNvPr id="6" name="6 Tabla">
            <a:extLst>
              <a:ext uri="{FF2B5EF4-FFF2-40B4-BE49-F238E27FC236}">
                <a16:creationId xmlns:a16="http://schemas.microsoft.com/office/drawing/2014/main" id="{107C516B-C78A-4E8A-89DD-775230E9765E}"/>
              </a:ext>
            </a:extLst>
          </p:cNvPr>
          <p:cNvGraphicFramePr>
            <a:graphicFrameLocks noGrp="1"/>
          </p:cNvGraphicFramePr>
          <p:nvPr>
            <p:extLst>
              <p:ext uri="{D42A27DB-BD31-4B8C-83A1-F6EECF244321}">
                <p14:modId xmlns:p14="http://schemas.microsoft.com/office/powerpoint/2010/main" val="4014154296"/>
              </p:ext>
            </p:extLst>
          </p:nvPr>
        </p:nvGraphicFramePr>
        <p:xfrm>
          <a:off x="1131894" y="2666508"/>
          <a:ext cx="8835271" cy="1982899"/>
        </p:xfrm>
        <a:graphic>
          <a:graphicData uri="http://schemas.openxmlformats.org/drawingml/2006/table">
            <a:tbl>
              <a:tblPr firstRow="1" bandRow="1">
                <a:tableStyleId>{5C22544A-7EE6-4342-B048-85BDC9FD1C3A}</a:tableStyleId>
              </a:tblPr>
              <a:tblGrid>
                <a:gridCol w="926941">
                  <a:extLst>
                    <a:ext uri="{9D8B030D-6E8A-4147-A177-3AD203B41FA5}">
                      <a16:colId xmlns:a16="http://schemas.microsoft.com/office/drawing/2014/main" val="20000"/>
                    </a:ext>
                  </a:extLst>
                </a:gridCol>
                <a:gridCol w="1000757">
                  <a:extLst>
                    <a:ext uri="{9D8B030D-6E8A-4147-A177-3AD203B41FA5}">
                      <a16:colId xmlns:a16="http://schemas.microsoft.com/office/drawing/2014/main" val="20001"/>
                    </a:ext>
                  </a:extLst>
                </a:gridCol>
                <a:gridCol w="1044168">
                  <a:extLst>
                    <a:ext uri="{9D8B030D-6E8A-4147-A177-3AD203B41FA5}">
                      <a16:colId xmlns:a16="http://schemas.microsoft.com/office/drawing/2014/main" val="20002"/>
                    </a:ext>
                  </a:extLst>
                </a:gridCol>
                <a:gridCol w="735896">
                  <a:extLst>
                    <a:ext uri="{9D8B030D-6E8A-4147-A177-3AD203B41FA5}">
                      <a16:colId xmlns:a16="http://schemas.microsoft.com/office/drawing/2014/main" val="20003"/>
                    </a:ext>
                  </a:extLst>
                </a:gridCol>
                <a:gridCol w="1031157">
                  <a:extLst>
                    <a:ext uri="{9D8B030D-6E8A-4147-A177-3AD203B41FA5}">
                      <a16:colId xmlns:a16="http://schemas.microsoft.com/office/drawing/2014/main" val="20004"/>
                    </a:ext>
                  </a:extLst>
                </a:gridCol>
                <a:gridCol w="1378888">
                  <a:extLst>
                    <a:ext uri="{9D8B030D-6E8A-4147-A177-3AD203B41FA5}">
                      <a16:colId xmlns:a16="http://schemas.microsoft.com/office/drawing/2014/main" val="20005"/>
                    </a:ext>
                  </a:extLst>
                </a:gridCol>
                <a:gridCol w="1352015">
                  <a:extLst>
                    <a:ext uri="{9D8B030D-6E8A-4147-A177-3AD203B41FA5}">
                      <a16:colId xmlns:a16="http://schemas.microsoft.com/office/drawing/2014/main" val="20006"/>
                    </a:ext>
                  </a:extLst>
                </a:gridCol>
                <a:gridCol w="1365449">
                  <a:extLst>
                    <a:ext uri="{9D8B030D-6E8A-4147-A177-3AD203B41FA5}">
                      <a16:colId xmlns:a16="http://schemas.microsoft.com/office/drawing/2014/main" val="20007"/>
                    </a:ext>
                  </a:extLst>
                </a:gridCol>
              </a:tblGrid>
              <a:tr h="1152128">
                <a:tc>
                  <a:txBody>
                    <a:bodyPr/>
                    <a:lstStyle/>
                    <a:p>
                      <a:pPr algn="ctr"/>
                      <a:r>
                        <a:rPr lang="es-MX" sz="1600" dirty="0">
                          <a:solidFill>
                            <a:schemeClr val="tx1"/>
                          </a:solidFill>
                        </a:rPr>
                        <a:t>Clave</a:t>
                      </a:r>
                    </a:p>
                  </a:txBody>
                  <a:tcPr anchor="ctr">
                    <a:solidFill>
                      <a:schemeClr val="accent3">
                        <a:lumMod val="60000"/>
                        <a:lumOff val="40000"/>
                      </a:schemeClr>
                    </a:solidFill>
                  </a:tcPr>
                </a:tc>
                <a:tc>
                  <a:txBody>
                    <a:bodyPr/>
                    <a:lstStyle/>
                    <a:p>
                      <a:pPr algn="ctr"/>
                      <a:r>
                        <a:rPr lang="es-MX" sz="1600" dirty="0">
                          <a:solidFill>
                            <a:schemeClr val="tx1"/>
                          </a:solidFill>
                        </a:rPr>
                        <a:t>Horas teóricas</a:t>
                      </a:r>
                    </a:p>
                  </a:txBody>
                  <a:tcPr anchor="ctr">
                    <a:solidFill>
                      <a:schemeClr val="accent3">
                        <a:lumMod val="60000"/>
                        <a:lumOff val="40000"/>
                      </a:schemeClr>
                    </a:solidFill>
                  </a:tcPr>
                </a:tc>
                <a:tc>
                  <a:txBody>
                    <a:bodyPr/>
                    <a:lstStyle/>
                    <a:p>
                      <a:pPr algn="ctr"/>
                      <a:r>
                        <a:rPr lang="es-MX" sz="1600" dirty="0">
                          <a:solidFill>
                            <a:schemeClr val="tx1"/>
                          </a:solidFill>
                        </a:rPr>
                        <a:t>Horas prácticas</a:t>
                      </a:r>
                    </a:p>
                  </a:txBody>
                  <a:tcPr anchor="ctr">
                    <a:solidFill>
                      <a:schemeClr val="accent3">
                        <a:lumMod val="60000"/>
                        <a:lumOff val="40000"/>
                      </a:schemeClr>
                    </a:solidFill>
                  </a:tcPr>
                </a:tc>
                <a:tc>
                  <a:txBody>
                    <a:bodyPr/>
                    <a:lstStyle/>
                    <a:p>
                      <a:pPr algn="ctr"/>
                      <a:r>
                        <a:rPr lang="es-MX" sz="1600" dirty="0">
                          <a:solidFill>
                            <a:schemeClr val="tx1"/>
                          </a:solidFill>
                        </a:rPr>
                        <a:t>Total de horas</a:t>
                      </a:r>
                    </a:p>
                  </a:txBody>
                  <a:tcPr anchor="ctr">
                    <a:solidFill>
                      <a:schemeClr val="accent3">
                        <a:lumMod val="60000"/>
                        <a:lumOff val="40000"/>
                      </a:schemeClr>
                    </a:solidFill>
                  </a:tcPr>
                </a:tc>
                <a:tc>
                  <a:txBody>
                    <a:bodyPr/>
                    <a:lstStyle/>
                    <a:p>
                      <a:pPr algn="ctr"/>
                      <a:r>
                        <a:rPr lang="es-MX" sz="1600" dirty="0">
                          <a:solidFill>
                            <a:schemeClr val="tx1"/>
                          </a:solidFill>
                        </a:rPr>
                        <a:t>Créditos</a:t>
                      </a:r>
                    </a:p>
                  </a:txBody>
                  <a:tcPr anchor="ctr">
                    <a:solidFill>
                      <a:schemeClr val="accent3">
                        <a:lumMod val="60000"/>
                        <a:lumOff val="40000"/>
                      </a:schemeClr>
                    </a:solidFill>
                  </a:tcPr>
                </a:tc>
                <a:tc>
                  <a:txBody>
                    <a:bodyPr/>
                    <a:lstStyle/>
                    <a:p>
                      <a:pPr algn="ctr"/>
                      <a:r>
                        <a:rPr lang="es-MX" sz="1600" dirty="0">
                          <a:solidFill>
                            <a:schemeClr val="tx1"/>
                          </a:solidFill>
                        </a:rPr>
                        <a:t>Tipo de unidad de</a:t>
                      </a:r>
                      <a:r>
                        <a:rPr lang="es-MX" sz="1600" baseline="0" dirty="0">
                          <a:solidFill>
                            <a:schemeClr val="tx1"/>
                          </a:solidFill>
                        </a:rPr>
                        <a:t> aprendizaje</a:t>
                      </a:r>
                      <a:endParaRPr lang="es-MX" sz="1600" dirty="0">
                        <a:solidFill>
                          <a:schemeClr val="tx1"/>
                        </a:solidFill>
                      </a:endParaRPr>
                    </a:p>
                  </a:txBody>
                  <a:tcPr anchor="ctr">
                    <a:solidFill>
                      <a:schemeClr val="accent3">
                        <a:lumMod val="60000"/>
                        <a:lumOff val="40000"/>
                      </a:schemeClr>
                    </a:solidFill>
                  </a:tcPr>
                </a:tc>
                <a:tc>
                  <a:txBody>
                    <a:bodyPr/>
                    <a:lstStyle/>
                    <a:p>
                      <a:pPr algn="ctr"/>
                      <a:r>
                        <a:rPr lang="es-MX" sz="1600" dirty="0">
                          <a:solidFill>
                            <a:schemeClr val="tx1"/>
                          </a:solidFill>
                        </a:rPr>
                        <a:t>carácter de</a:t>
                      </a:r>
                      <a:r>
                        <a:rPr lang="es-MX" sz="1600" baseline="0" dirty="0">
                          <a:solidFill>
                            <a:schemeClr val="tx1"/>
                          </a:solidFill>
                        </a:rPr>
                        <a:t> la unidad de aprendizaje</a:t>
                      </a:r>
                      <a:endParaRPr lang="es-MX" sz="1600" dirty="0">
                        <a:solidFill>
                          <a:schemeClr val="tx1"/>
                        </a:solidFill>
                      </a:endParaRPr>
                    </a:p>
                  </a:txBody>
                  <a:tcPr anchor="ctr">
                    <a:solidFill>
                      <a:schemeClr val="accent3">
                        <a:lumMod val="60000"/>
                        <a:lumOff val="40000"/>
                      </a:schemeClr>
                    </a:solidFill>
                  </a:tcPr>
                </a:tc>
                <a:tc>
                  <a:txBody>
                    <a:bodyPr/>
                    <a:lstStyle/>
                    <a:p>
                      <a:pPr algn="ctr"/>
                      <a:r>
                        <a:rPr lang="es-MX" sz="1600" dirty="0">
                          <a:solidFill>
                            <a:schemeClr val="tx1"/>
                          </a:solidFill>
                        </a:rPr>
                        <a:t>Núcleo</a:t>
                      </a:r>
                      <a:r>
                        <a:rPr lang="es-MX" sz="1600" baseline="0" dirty="0">
                          <a:solidFill>
                            <a:schemeClr val="tx1"/>
                          </a:solidFill>
                        </a:rPr>
                        <a:t> de la unidad de aprendizaje</a:t>
                      </a:r>
                      <a:endParaRPr lang="es-MX" sz="1600" dirty="0">
                        <a:solidFill>
                          <a:schemeClr val="tx1"/>
                        </a:solidFill>
                      </a:endParaRPr>
                    </a:p>
                  </a:txBody>
                  <a:tcPr anchor="ctr">
                    <a:solidFill>
                      <a:schemeClr val="accent3">
                        <a:lumMod val="60000"/>
                        <a:lumOff val="40000"/>
                      </a:schemeClr>
                    </a:solidFill>
                  </a:tcPr>
                </a:tc>
                <a:extLst>
                  <a:ext uri="{0D108BD9-81ED-4DB2-BD59-A6C34878D82A}">
                    <a16:rowId xmlns:a16="http://schemas.microsoft.com/office/drawing/2014/main" val="10000"/>
                  </a:ext>
                </a:extLst>
              </a:tr>
              <a:tr h="830771">
                <a:tc>
                  <a:txBody>
                    <a:bodyPr/>
                    <a:lstStyle/>
                    <a:p>
                      <a:pPr algn="ctr"/>
                      <a:r>
                        <a:rPr lang="es-MX" sz="1600" dirty="0">
                          <a:solidFill>
                            <a:schemeClr val="tx1"/>
                          </a:solidFill>
                        </a:rPr>
                        <a:t>LDE603</a:t>
                      </a:r>
                    </a:p>
                  </a:txBody>
                  <a:tcPr anchor="ctr">
                    <a:solidFill>
                      <a:schemeClr val="accent3">
                        <a:lumMod val="60000"/>
                        <a:lumOff val="40000"/>
                      </a:schemeClr>
                    </a:solidFill>
                  </a:tcPr>
                </a:tc>
                <a:tc>
                  <a:txBody>
                    <a:bodyPr/>
                    <a:lstStyle/>
                    <a:p>
                      <a:pPr algn="ctr"/>
                      <a:r>
                        <a:rPr lang="es-MX" sz="1600" dirty="0">
                          <a:solidFill>
                            <a:schemeClr val="tx1"/>
                          </a:solidFill>
                        </a:rPr>
                        <a:t>2</a:t>
                      </a:r>
                    </a:p>
                  </a:txBody>
                  <a:tcPr anchor="ctr">
                    <a:solidFill>
                      <a:schemeClr val="accent3">
                        <a:lumMod val="60000"/>
                        <a:lumOff val="40000"/>
                      </a:schemeClr>
                    </a:solidFill>
                  </a:tcPr>
                </a:tc>
                <a:tc>
                  <a:txBody>
                    <a:bodyPr/>
                    <a:lstStyle/>
                    <a:p>
                      <a:pPr algn="ctr"/>
                      <a:r>
                        <a:rPr lang="es-MX" sz="1600" dirty="0">
                          <a:solidFill>
                            <a:schemeClr val="tx1"/>
                          </a:solidFill>
                        </a:rPr>
                        <a:t>2</a:t>
                      </a:r>
                    </a:p>
                  </a:txBody>
                  <a:tcPr anchor="ctr">
                    <a:solidFill>
                      <a:schemeClr val="accent3">
                        <a:lumMod val="60000"/>
                        <a:lumOff val="40000"/>
                      </a:schemeClr>
                    </a:solidFill>
                  </a:tcPr>
                </a:tc>
                <a:tc>
                  <a:txBody>
                    <a:bodyPr/>
                    <a:lstStyle/>
                    <a:p>
                      <a:pPr algn="ctr"/>
                      <a:r>
                        <a:rPr lang="es-MX" sz="1600" dirty="0">
                          <a:solidFill>
                            <a:schemeClr val="tx1"/>
                          </a:solidFill>
                        </a:rPr>
                        <a:t>4</a:t>
                      </a:r>
                    </a:p>
                  </a:txBody>
                  <a:tcPr anchor="ctr">
                    <a:solidFill>
                      <a:schemeClr val="accent3">
                        <a:lumMod val="60000"/>
                        <a:lumOff val="40000"/>
                      </a:schemeClr>
                    </a:solidFill>
                  </a:tcPr>
                </a:tc>
                <a:tc>
                  <a:txBody>
                    <a:bodyPr/>
                    <a:lstStyle/>
                    <a:p>
                      <a:pPr algn="ctr"/>
                      <a:r>
                        <a:rPr lang="es-MX" sz="1600" dirty="0">
                          <a:solidFill>
                            <a:schemeClr val="tx1"/>
                          </a:solidFill>
                        </a:rPr>
                        <a:t>6</a:t>
                      </a:r>
                    </a:p>
                  </a:txBody>
                  <a:tcPr anchor="ctr">
                    <a:solidFill>
                      <a:schemeClr val="accent3">
                        <a:lumMod val="60000"/>
                        <a:lumOff val="40000"/>
                      </a:schemeClr>
                    </a:solidFill>
                  </a:tcPr>
                </a:tc>
                <a:tc>
                  <a:txBody>
                    <a:bodyPr/>
                    <a:lstStyle/>
                    <a:p>
                      <a:pPr algn="ctr"/>
                      <a:r>
                        <a:rPr lang="es-MX" sz="1600" dirty="0">
                          <a:solidFill>
                            <a:schemeClr val="tx1"/>
                          </a:solidFill>
                        </a:rPr>
                        <a:t>Curso - Taller</a:t>
                      </a:r>
                    </a:p>
                  </a:txBody>
                  <a:tcPr anchor="ctr">
                    <a:solidFill>
                      <a:schemeClr val="accent3">
                        <a:lumMod val="60000"/>
                        <a:lumOff val="40000"/>
                      </a:schemeClr>
                    </a:solidFill>
                  </a:tcPr>
                </a:tc>
                <a:tc>
                  <a:txBody>
                    <a:bodyPr/>
                    <a:lstStyle/>
                    <a:p>
                      <a:pPr algn="ctr"/>
                      <a:r>
                        <a:rPr lang="es-MX" sz="1600" dirty="0">
                          <a:solidFill>
                            <a:schemeClr val="tx1"/>
                          </a:solidFill>
                        </a:rPr>
                        <a:t>Obligatoria</a:t>
                      </a:r>
                    </a:p>
                  </a:txBody>
                  <a:tcPr anchor="ctr">
                    <a:solidFill>
                      <a:schemeClr val="accent3">
                        <a:lumMod val="60000"/>
                        <a:lumOff val="40000"/>
                      </a:schemeClr>
                    </a:solidFill>
                  </a:tcPr>
                </a:tc>
                <a:tc>
                  <a:txBody>
                    <a:bodyPr/>
                    <a:lstStyle/>
                    <a:p>
                      <a:pPr algn="ctr"/>
                      <a:r>
                        <a:rPr lang="es-MX" sz="1600" dirty="0">
                          <a:solidFill>
                            <a:schemeClr val="tx1"/>
                          </a:solidFill>
                        </a:rPr>
                        <a:t>Integral</a:t>
                      </a:r>
                    </a:p>
                  </a:txBody>
                  <a:tcPr anchor="ctr">
                    <a:solidFill>
                      <a:schemeClr val="accent3">
                        <a:lumMod val="60000"/>
                        <a:lumOff val="40000"/>
                      </a:schemeClr>
                    </a:solidFill>
                  </a:tcPr>
                </a:tc>
                <a:extLst>
                  <a:ext uri="{0D108BD9-81ED-4DB2-BD59-A6C34878D82A}">
                    <a16:rowId xmlns:a16="http://schemas.microsoft.com/office/drawing/2014/main" val="10001"/>
                  </a:ext>
                </a:extLst>
              </a:tr>
            </a:tbl>
          </a:graphicData>
        </a:graphic>
      </p:graphicFrame>
      <p:sp>
        <p:nvSpPr>
          <p:cNvPr id="9" name="2 Marcador de contenido">
            <a:extLst>
              <a:ext uri="{FF2B5EF4-FFF2-40B4-BE49-F238E27FC236}">
                <a16:creationId xmlns:a16="http://schemas.microsoft.com/office/drawing/2014/main" id="{A8FDAB8B-6069-445C-9EBE-338B9E671D23}"/>
              </a:ext>
            </a:extLst>
          </p:cNvPr>
          <p:cNvSpPr>
            <a:spLocks noGrp="1"/>
          </p:cNvSpPr>
          <p:nvPr>
            <p:ph idx="1"/>
          </p:nvPr>
        </p:nvSpPr>
        <p:spPr>
          <a:xfrm>
            <a:off x="4438588" y="1404232"/>
            <a:ext cx="3314823" cy="734626"/>
          </a:xfrm>
        </p:spPr>
        <p:style>
          <a:lnRef idx="2">
            <a:schemeClr val="accent3">
              <a:shade val="50000"/>
            </a:schemeClr>
          </a:lnRef>
          <a:fillRef idx="1">
            <a:schemeClr val="accent3"/>
          </a:fillRef>
          <a:effectRef idx="0">
            <a:schemeClr val="accent3"/>
          </a:effectRef>
          <a:fontRef idx="minor">
            <a:schemeClr val="lt1"/>
          </a:fontRef>
        </p:style>
        <p:txBody>
          <a:bodyPr>
            <a:normAutofit lnSpcReduction="10000"/>
          </a:bodyPr>
          <a:lstStyle/>
          <a:p>
            <a:pPr marL="0" indent="0" algn="ctr">
              <a:buNone/>
            </a:pPr>
            <a:r>
              <a:rPr lang="es-MX" i="1" dirty="0">
                <a:solidFill>
                  <a:schemeClr val="tx1"/>
                </a:solidFill>
              </a:rPr>
              <a:t>Proceso del Trabajo</a:t>
            </a:r>
          </a:p>
          <a:p>
            <a:pPr marL="0" indent="0" algn="ctr">
              <a:buNone/>
            </a:pPr>
            <a:r>
              <a:rPr lang="es-MX" i="1" dirty="0">
                <a:solidFill>
                  <a:schemeClr val="tx1"/>
                </a:solidFill>
              </a:rPr>
              <a:t>La prueba</a:t>
            </a:r>
          </a:p>
          <a:p>
            <a:endParaRPr lang="es-MX" dirty="0"/>
          </a:p>
        </p:txBody>
      </p:sp>
    </p:spTree>
    <p:extLst>
      <p:ext uri="{BB962C8B-B14F-4D97-AF65-F5344CB8AC3E}">
        <p14:creationId xmlns:p14="http://schemas.microsoft.com/office/powerpoint/2010/main" val="35687850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70916" y="973123"/>
            <a:ext cx="9218368" cy="5637401"/>
          </a:xfrm>
        </p:spPr>
        <p:txBody>
          <a:bodyPr>
            <a:normAutofit/>
          </a:bodyPr>
          <a:lstStyle/>
          <a:p>
            <a:pPr algn="just"/>
            <a:endParaRPr lang="es-MX" dirty="0"/>
          </a:p>
          <a:p>
            <a:pPr algn="just"/>
            <a:r>
              <a:rPr lang="es-MX" sz="2400" dirty="0"/>
              <a:t>Se ofrecen por escrito o de manera verbal.</a:t>
            </a:r>
          </a:p>
          <a:p>
            <a:pPr algn="just"/>
            <a:r>
              <a:rPr lang="es-MX" sz="2400" dirty="0"/>
              <a:t>Se debe correr traslado a la parte contraria, en caso contrario deberá de correr con la costa indicada.</a:t>
            </a:r>
          </a:p>
          <a:p>
            <a:pPr algn="just"/>
            <a:r>
              <a:rPr lang="es-MX" sz="2400" dirty="0"/>
              <a:t>Se ofrece en la audiencia de ofrecimiento y admisión de pruebas.</a:t>
            </a:r>
          </a:p>
          <a:p>
            <a:pPr algn="just"/>
            <a:r>
              <a:rPr lang="es-MX" sz="2400" dirty="0"/>
              <a:t>Primero se ofrecen las pruebas a cargo de la parte actora, posteriormente las de la parte demandada.</a:t>
            </a:r>
          </a:p>
          <a:p>
            <a:pPr algn="just"/>
            <a:r>
              <a:rPr lang="es-MX" sz="2400" dirty="0"/>
              <a:t>Una vez ofrecidas las pruebas a cargo de la demandada, esta puede objetar por una sola ocasión las pruebas de la actora, y posteriormente el actor podrá objetar por una sola ocasión las de la parte demandada.</a:t>
            </a:r>
          </a:p>
          <a:p>
            <a:pPr marL="0" indent="0" algn="just">
              <a:buNone/>
            </a:pPr>
            <a:endParaRPr lang="es-MX" sz="2400" dirty="0"/>
          </a:p>
        </p:txBody>
      </p:sp>
      <p:sp>
        <p:nvSpPr>
          <p:cNvPr id="4" name="1 Título">
            <a:extLst>
              <a:ext uri="{FF2B5EF4-FFF2-40B4-BE49-F238E27FC236}">
                <a16:creationId xmlns:a16="http://schemas.microsoft.com/office/drawing/2014/main" id="{A86BE06F-1608-421B-B555-43DED6B54BB0}"/>
              </a:ext>
            </a:extLst>
          </p:cNvPr>
          <p:cNvSpPr txBox="1">
            <a:spLocks/>
          </p:cNvSpPr>
          <p:nvPr/>
        </p:nvSpPr>
        <p:spPr>
          <a:xfrm>
            <a:off x="470916" y="142193"/>
            <a:ext cx="11379200" cy="948375"/>
          </a:xfrm>
          <a:prstGeom prst="rect">
            <a:avLst/>
          </a:prstGeom>
        </p:spPr>
        <p:txBody>
          <a:bodyPr vert="horz" lIns="91440" tIns="45720" rIns="91440" bIns="45720" rtlCol="0" anchor="t">
            <a:normAutofit fontScale="8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AR" dirty="0"/>
              <a:t> </a:t>
            </a:r>
            <a:br>
              <a:rPr lang="es-AR" dirty="0"/>
            </a:br>
            <a:r>
              <a:rPr lang="es-AR" sz="4700" dirty="0"/>
              <a:t>14. MOMENTO PARA OFRECER</a:t>
            </a:r>
          </a:p>
        </p:txBody>
      </p:sp>
    </p:spTree>
    <p:extLst>
      <p:ext uri="{BB962C8B-B14F-4D97-AF65-F5344CB8AC3E}">
        <p14:creationId xmlns:p14="http://schemas.microsoft.com/office/powerpoint/2010/main" val="361433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70916" y="973123"/>
            <a:ext cx="9218368" cy="5637401"/>
          </a:xfrm>
        </p:spPr>
        <p:txBody>
          <a:bodyPr>
            <a:normAutofit/>
          </a:bodyPr>
          <a:lstStyle/>
          <a:p>
            <a:pPr algn="just"/>
            <a:endParaRPr lang="es-MX" dirty="0"/>
          </a:p>
          <a:p>
            <a:pPr algn="just"/>
            <a:r>
              <a:rPr lang="es-MX" sz="2400" dirty="0"/>
              <a:t>Una vez ofrecidas las pruebas por cada una de las partes, estas podrán objetar las de su contraparte.</a:t>
            </a:r>
          </a:p>
          <a:p>
            <a:pPr algn="just"/>
            <a:endParaRPr lang="es-MX" sz="2400" dirty="0"/>
          </a:p>
          <a:p>
            <a:pPr algn="just"/>
            <a:r>
              <a:rPr lang="es-MX" sz="2400" dirty="0"/>
              <a:t>La objeción consiste en atacar el medio de prueba ofrecido, debido a la falta de </a:t>
            </a:r>
            <a:r>
              <a:rPr lang="es-MX" sz="2400" dirty="0" err="1"/>
              <a:t>idoneida</a:t>
            </a:r>
            <a:r>
              <a:rPr lang="es-MX" sz="2400" dirty="0"/>
              <a:t>, por no tener relación con la litis por ser inútil, o por no haber ofrecido los medios para su desahogo.</a:t>
            </a:r>
          </a:p>
          <a:p>
            <a:pPr algn="just"/>
            <a:r>
              <a:rPr lang="es-MX" sz="2400" dirty="0"/>
              <a:t>La junta o tribunal valora y resuelve de plano respecto a la procedencia de la </a:t>
            </a:r>
            <a:r>
              <a:rPr lang="es-MX" sz="2400" dirty="0" err="1"/>
              <a:t>obejción</a:t>
            </a:r>
            <a:r>
              <a:rPr lang="es-MX" sz="2400" dirty="0"/>
              <a:t>.</a:t>
            </a:r>
          </a:p>
          <a:p>
            <a:pPr marL="0" indent="0" algn="just">
              <a:buNone/>
            </a:pPr>
            <a:endParaRPr lang="es-MX" sz="2400" dirty="0"/>
          </a:p>
        </p:txBody>
      </p:sp>
      <p:sp>
        <p:nvSpPr>
          <p:cNvPr id="4" name="1 Título">
            <a:extLst>
              <a:ext uri="{FF2B5EF4-FFF2-40B4-BE49-F238E27FC236}">
                <a16:creationId xmlns:a16="http://schemas.microsoft.com/office/drawing/2014/main" id="{A86BE06F-1608-421B-B555-43DED6B54BB0}"/>
              </a:ext>
            </a:extLst>
          </p:cNvPr>
          <p:cNvSpPr txBox="1">
            <a:spLocks/>
          </p:cNvSpPr>
          <p:nvPr/>
        </p:nvSpPr>
        <p:spPr>
          <a:xfrm>
            <a:off x="470916" y="142193"/>
            <a:ext cx="11379200" cy="948375"/>
          </a:xfrm>
          <a:prstGeom prst="rect">
            <a:avLst/>
          </a:prstGeom>
        </p:spPr>
        <p:txBody>
          <a:bodyPr vert="horz" lIns="91440" tIns="45720" rIns="91440" bIns="45720" rtlCol="0" anchor="t">
            <a:normAutofit fontScale="8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AR" dirty="0"/>
              <a:t> </a:t>
            </a:r>
            <a:br>
              <a:rPr lang="es-AR" dirty="0"/>
            </a:br>
            <a:r>
              <a:rPr lang="es-AR" sz="4700" dirty="0"/>
              <a:t>15. OBJECIÓN DE LA PRUEBA</a:t>
            </a:r>
          </a:p>
        </p:txBody>
      </p:sp>
    </p:spTree>
    <p:extLst>
      <p:ext uri="{BB962C8B-B14F-4D97-AF65-F5344CB8AC3E}">
        <p14:creationId xmlns:p14="http://schemas.microsoft.com/office/powerpoint/2010/main" val="391451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16. ¿Cómo se ofrecen?</a:t>
            </a:r>
          </a:p>
        </p:txBody>
      </p:sp>
      <p:sp>
        <p:nvSpPr>
          <p:cNvPr id="3" name="Marcador de contenido 2"/>
          <p:cNvSpPr>
            <a:spLocks noGrp="1"/>
          </p:cNvSpPr>
          <p:nvPr>
            <p:ph sz="quarter" idx="1"/>
          </p:nvPr>
        </p:nvSpPr>
        <p:spPr>
          <a:xfrm>
            <a:off x="677334" y="1665638"/>
            <a:ext cx="8596668" cy="3880773"/>
          </a:xfrm>
        </p:spPr>
        <p:txBody>
          <a:bodyPr/>
          <a:lstStyle/>
          <a:p>
            <a:pPr algn="just"/>
            <a:r>
              <a:rPr lang="es-MX" dirty="0"/>
              <a:t>Las pruebas se ofrecerán acompañadas de todos los elementos necesarios para su desahogo. Art.780 LFT.</a:t>
            </a:r>
          </a:p>
          <a:p>
            <a:pPr algn="just"/>
            <a:endParaRPr lang="es-MX" dirty="0"/>
          </a:p>
          <a:p>
            <a:pPr algn="just"/>
            <a:r>
              <a:rPr lang="es-MX" dirty="0"/>
              <a:t>Televisión.</a:t>
            </a:r>
          </a:p>
          <a:p>
            <a:pPr algn="just"/>
            <a:r>
              <a:rPr lang="es-MX" dirty="0"/>
              <a:t>Computadora.</a:t>
            </a:r>
          </a:p>
          <a:p>
            <a:pPr algn="just"/>
            <a:r>
              <a:rPr lang="es-MX" dirty="0"/>
              <a:t>Proyector.</a:t>
            </a:r>
          </a:p>
          <a:p>
            <a:pPr algn="just"/>
            <a:r>
              <a:rPr lang="es-MX" dirty="0"/>
              <a:t>Video reproductor.</a:t>
            </a:r>
          </a:p>
          <a:p>
            <a:pPr algn="just"/>
            <a:r>
              <a:rPr lang="es-MX" dirty="0"/>
              <a:t>Audio reproductor.</a:t>
            </a:r>
          </a:p>
        </p:txBody>
      </p:sp>
      <p:pic>
        <p:nvPicPr>
          <p:cNvPr id="4" name="Imagen 3">
            <a:extLst>
              <a:ext uri="{FF2B5EF4-FFF2-40B4-BE49-F238E27FC236}">
                <a16:creationId xmlns:a16="http://schemas.microsoft.com/office/drawing/2014/main" id="{976F1452-57A9-432B-BC43-A7D7D88BD08F}"/>
              </a:ext>
            </a:extLst>
          </p:cNvPr>
          <p:cNvPicPr>
            <a:picLocks noChangeAspect="1"/>
          </p:cNvPicPr>
          <p:nvPr/>
        </p:nvPicPr>
        <p:blipFill>
          <a:blip r:embed="rId2"/>
          <a:stretch>
            <a:fillRect/>
          </a:stretch>
        </p:blipFill>
        <p:spPr>
          <a:xfrm>
            <a:off x="3960828" y="2410894"/>
            <a:ext cx="3695972" cy="3135517"/>
          </a:xfrm>
          <a:prstGeom prst="rect">
            <a:avLst/>
          </a:prstGeom>
        </p:spPr>
      </p:pic>
    </p:spTree>
    <p:extLst>
      <p:ext uri="{BB962C8B-B14F-4D97-AF65-F5344CB8AC3E}">
        <p14:creationId xmlns:p14="http://schemas.microsoft.com/office/powerpoint/2010/main" val="18465396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70916" y="973123"/>
            <a:ext cx="9218368" cy="5637401"/>
          </a:xfrm>
        </p:spPr>
        <p:txBody>
          <a:bodyPr>
            <a:normAutofit/>
          </a:bodyPr>
          <a:lstStyle/>
          <a:p>
            <a:pPr algn="just"/>
            <a:endParaRPr lang="es-MX" dirty="0"/>
          </a:p>
          <a:p>
            <a:pPr algn="just"/>
            <a:r>
              <a:rPr lang="es-MX" sz="2400" dirty="0"/>
              <a:t>La junta o tribunal hará el análisis de las pruebas ofrecidas y resolverá sobre su admisión.</a:t>
            </a:r>
          </a:p>
          <a:p>
            <a:pPr algn="just"/>
            <a:r>
              <a:rPr lang="es-MX" sz="2400" dirty="0"/>
              <a:t>Momento: segunda etapa de la audiencia de ofrecimiento y admisión de pruebas.</a:t>
            </a:r>
          </a:p>
          <a:p>
            <a:pPr algn="just"/>
            <a:r>
              <a:rPr lang="es-MX" sz="2400" dirty="0"/>
              <a:t>La autoridad laboral resuelve sobre la admisión de los medios de prueba y señala las fechas de su desahogo.</a:t>
            </a:r>
          </a:p>
          <a:p>
            <a:pPr marL="0" indent="0" algn="just">
              <a:buNone/>
            </a:pPr>
            <a:endParaRPr lang="es-MX" sz="2400" dirty="0"/>
          </a:p>
        </p:txBody>
      </p:sp>
      <p:sp>
        <p:nvSpPr>
          <p:cNvPr id="4" name="1 Título">
            <a:extLst>
              <a:ext uri="{FF2B5EF4-FFF2-40B4-BE49-F238E27FC236}">
                <a16:creationId xmlns:a16="http://schemas.microsoft.com/office/drawing/2014/main" id="{A86BE06F-1608-421B-B555-43DED6B54BB0}"/>
              </a:ext>
            </a:extLst>
          </p:cNvPr>
          <p:cNvSpPr txBox="1">
            <a:spLocks/>
          </p:cNvSpPr>
          <p:nvPr/>
        </p:nvSpPr>
        <p:spPr>
          <a:xfrm>
            <a:off x="470916" y="142193"/>
            <a:ext cx="11379200" cy="948375"/>
          </a:xfrm>
          <a:prstGeom prst="rect">
            <a:avLst/>
          </a:prstGeom>
        </p:spPr>
        <p:txBody>
          <a:bodyPr vert="horz" lIns="91440" tIns="45720" rIns="91440" bIns="45720" rtlCol="0" anchor="t">
            <a:normAutofit fontScale="8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AR" dirty="0"/>
              <a:t> </a:t>
            </a:r>
            <a:br>
              <a:rPr lang="es-AR" dirty="0"/>
            </a:br>
            <a:r>
              <a:rPr lang="es-AR" sz="4700" dirty="0"/>
              <a:t>17. ADMISIÓN DE LA PRUEBA</a:t>
            </a:r>
          </a:p>
        </p:txBody>
      </p:sp>
    </p:spTree>
    <p:extLst>
      <p:ext uri="{BB962C8B-B14F-4D97-AF65-F5344CB8AC3E}">
        <p14:creationId xmlns:p14="http://schemas.microsoft.com/office/powerpoint/2010/main" val="3490909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E919D2-37E4-4EBC-9726-C8B5B10B80EB}"/>
              </a:ext>
            </a:extLst>
          </p:cNvPr>
          <p:cNvSpPr>
            <a:spLocks noGrp="1"/>
          </p:cNvSpPr>
          <p:nvPr>
            <p:ph type="title"/>
          </p:nvPr>
        </p:nvSpPr>
        <p:spPr/>
        <p:txBody>
          <a:bodyPr/>
          <a:lstStyle/>
          <a:p>
            <a:pPr algn="just"/>
            <a:r>
              <a:rPr lang="es-MX" dirty="0"/>
              <a:t>18. Criterios de la autoridad laboral ante el ofrecimiento de la prueba</a:t>
            </a:r>
          </a:p>
        </p:txBody>
      </p:sp>
      <p:sp>
        <p:nvSpPr>
          <p:cNvPr id="3" name="Marcador de contenido 2">
            <a:extLst>
              <a:ext uri="{FF2B5EF4-FFF2-40B4-BE49-F238E27FC236}">
                <a16:creationId xmlns:a16="http://schemas.microsoft.com/office/drawing/2014/main" id="{C7E7FB6B-5E54-4762-9384-E3A9FEE8C7D1}"/>
              </a:ext>
            </a:extLst>
          </p:cNvPr>
          <p:cNvSpPr>
            <a:spLocks noGrp="1"/>
          </p:cNvSpPr>
          <p:nvPr>
            <p:ph idx="1"/>
          </p:nvPr>
        </p:nvSpPr>
        <p:spPr>
          <a:xfrm>
            <a:off x="576665" y="2382474"/>
            <a:ext cx="9003561" cy="4187395"/>
          </a:xfrm>
        </p:spPr>
        <p:txBody>
          <a:bodyPr>
            <a:normAutofit/>
          </a:bodyPr>
          <a:lstStyle/>
          <a:p>
            <a:pPr algn="just"/>
            <a:r>
              <a:rPr lang="es-MX" sz="2400" dirty="0"/>
              <a:t>Admite: La autoridad admite y señala fecha para su desahogo.</a:t>
            </a:r>
          </a:p>
          <a:p>
            <a:pPr algn="just"/>
            <a:r>
              <a:rPr lang="es-MX" sz="2400" dirty="0"/>
              <a:t>Inadmite: La autoridad inadmite y describe los motivos. (por no ser un medio de prueba idónea, es inútil, no tiene relación con los hechos controvertidos.</a:t>
            </a:r>
          </a:p>
        </p:txBody>
      </p:sp>
    </p:spTree>
    <p:extLst>
      <p:ext uri="{BB962C8B-B14F-4D97-AF65-F5344CB8AC3E}">
        <p14:creationId xmlns:p14="http://schemas.microsoft.com/office/powerpoint/2010/main" val="36719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E919D2-37E4-4EBC-9726-C8B5B10B80EB}"/>
              </a:ext>
            </a:extLst>
          </p:cNvPr>
          <p:cNvSpPr>
            <a:spLocks noGrp="1"/>
          </p:cNvSpPr>
          <p:nvPr>
            <p:ph type="title"/>
          </p:nvPr>
        </p:nvSpPr>
        <p:spPr/>
        <p:txBody>
          <a:bodyPr/>
          <a:lstStyle/>
          <a:p>
            <a:pPr algn="just"/>
            <a:r>
              <a:rPr lang="es-MX" dirty="0"/>
              <a:t>18. Criterios de la autoridad laboral ante el ofrecimiento de la prueba</a:t>
            </a:r>
          </a:p>
        </p:txBody>
      </p:sp>
      <p:sp>
        <p:nvSpPr>
          <p:cNvPr id="3" name="Marcador de contenido 2">
            <a:extLst>
              <a:ext uri="{FF2B5EF4-FFF2-40B4-BE49-F238E27FC236}">
                <a16:creationId xmlns:a16="http://schemas.microsoft.com/office/drawing/2014/main" id="{C7E7FB6B-5E54-4762-9384-E3A9FEE8C7D1}"/>
              </a:ext>
            </a:extLst>
          </p:cNvPr>
          <p:cNvSpPr>
            <a:spLocks noGrp="1"/>
          </p:cNvSpPr>
          <p:nvPr>
            <p:ph idx="1"/>
          </p:nvPr>
        </p:nvSpPr>
        <p:spPr>
          <a:xfrm>
            <a:off x="677333" y="1853967"/>
            <a:ext cx="9003561" cy="4187395"/>
          </a:xfrm>
        </p:spPr>
        <p:txBody>
          <a:bodyPr>
            <a:normAutofit/>
          </a:bodyPr>
          <a:lstStyle/>
          <a:p>
            <a:pPr algn="just"/>
            <a:r>
              <a:rPr lang="es-MX" sz="2400" dirty="0"/>
              <a:t>Desecha: Si bien es cierto que la prueba puede ser admitida, la misma es desechada toda vez que no se ofrecieron posiblemente los medios para su desahogo. </a:t>
            </a:r>
          </a:p>
          <a:p>
            <a:pPr algn="just"/>
            <a:r>
              <a:rPr lang="es-MX" sz="2400" dirty="0"/>
              <a:t>La junta desechara aquellas pruebas  que no tengan relación con la Litis planteada o resulten inútiles o intrascendentes, expresando el motivo de ello. Art, 779 LFT.</a:t>
            </a:r>
          </a:p>
          <a:p>
            <a:pPr algn="just"/>
            <a:r>
              <a:rPr lang="es-MX" sz="2400" dirty="0"/>
              <a:t>Decreta desierta: Una vez admitida la prueba y llegado el día de su desahogo, no presenta su oferente los elementos necesarios para su desahogo.</a:t>
            </a:r>
          </a:p>
        </p:txBody>
      </p:sp>
    </p:spTree>
    <p:extLst>
      <p:ext uri="{BB962C8B-B14F-4D97-AF65-F5344CB8AC3E}">
        <p14:creationId xmlns:p14="http://schemas.microsoft.com/office/powerpoint/2010/main" val="2859157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MX" dirty="0"/>
              <a:t>19. DESAHOGO DE LOS MEDIOS DE PRUEBA EN GENERAL</a:t>
            </a:r>
          </a:p>
        </p:txBody>
      </p:sp>
      <p:sp>
        <p:nvSpPr>
          <p:cNvPr id="3" name="Marcador de contenido 2"/>
          <p:cNvSpPr>
            <a:spLocks noGrp="1"/>
          </p:cNvSpPr>
          <p:nvPr>
            <p:ph sz="quarter" idx="1"/>
          </p:nvPr>
        </p:nvSpPr>
        <p:spPr/>
        <p:txBody>
          <a:bodyPr>
            <a:normAutofit/>
          </a:bodyPr>
          <a:lstStyle/>
          <a:p>
            <a:pPr algn="just"/>
            <a:r>
              <a:rPr lang="es-MX" sz="2400" dirty="0"/>
              <a:t>Las partes podrán interrogar libremente a las personas que intervengan en el desahogo de las pruebas sobre los hechos controvertidos.</a:t>
            </a:r>
          </a:p>
          <a:p>
            <a:pPr algn="just"/>
            <a:r>
              <a:rPr lang="es-MX" sz="2400" dirty="0"/>
              <a:t>Podrán hacerse mutuamente las preguntas que juzguen convenientes.</a:t>
            </a:r>
          </a:p>
          <a:p>
            <a:pPr algn="just"/>
            <a:r>
              <a:rPr lang="es-MX" sz="2400" dirty="0"/>
              <a:t>Podrán examinar los documentos y objetos que se exhiban.</a:t>
            </a:r>
          </a:p>
        </p:txBody>
      </p:sp>
    </p:spTree>
    <p:extLst>
      <p:ext uri="{BB962C8B-B14F-4D97-AF65-F5344CB8AC3E}">
        <p14:creationId xmlns:p14="http://schemas.microsoft.com/office/powerpoint/2010/main" val="2703744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20. CITACIÓN DE LAS PARTES</a:t>
            </a:r>
          </a:p>
        </p:txBody>
      </p:sp>
      <p:sp>
        <p:nvSpPr>
          <p:cNvPr id="3" name="Marcador de contenido 2"/>
          <p:cNvSpPr>
            <a:spLocks noGrp="1"/>
          </p:cNvSpPr>
          <p:nvPr>
            <p:ph sz="quarter" idx="1"/>
          </p:nvPr>
        </p:nvSpPr>
        <p:spPr>
          <a:xfrm>
            <a:off x="677334" y="2160589"/>
            <a:ext cx="4783899" cy="3880773"/>
          </a:xfrm>
        </p:spPr>
        <p:txBody>
          <a:bodyPr>
            <a:normAutofit/>
          </a:bodyPr>
          <a:lstStyle/>
          <a:p>
            <a:pPr algn="just"/>
            <a:r>
              <a:rPr lang="es-MX" sz="2000" dirty="0"/>
              <a:t>La junta podrá ordenar con citación de las partes, el examen de:</a:t>
            </a:r>
          </a:p>
          <a:p>
            <a:pPr marL="0" indent="0" algn="just">
              <a:buNone/>
            </a:pPr>
            <a:endParaRPr lang="es-MX" sz="2000" dirty="0"/>
          </a:p>
          <a:p>
            <a:pPr algn="just"/>
            <a:r>
              <a:rPr lang="es-MX" sz="2000" dirty="0"/>
              <a:t>Documentos</a:t>
            </a:r>
          </a:p>
          <a:p>
            <a:pPr algn="just"/>
            <a:r>
              <a:rPr lang="es-MX" sz="2000" dirty="0"/>
              <a:t>Objetos</a:t>
            </a:r>
          </a:p>
          <a:p>
            <a:pPr algn="just"/>
            <a:r>
              <a:rPr lang="es-MX" sz="2000" dirty="0"/>
              <a:t>Lugares</a:t>
            </a:r>
          </a:p>
        </p:txBody>
      </p:sp>
      <p:sp>
        <p:nvSpPr>
          <p:cNvPr id="4" name="Marcador de contenido 2">
            <a:extLst>
              <a:ext uri="{FF2B5EF4-FFF2-40B4-BE49-F238E27FC236}">
                <a16:creationId xmlns:a16="http://schemas.microsoft.com/office/drawing/2014/main" id="{97E73C2B-3E51-4E90-9BA4-7AC165BA1AA4}"/>
              </a:ext>
            </a:extLst>
          </p:cNvPr>
          <p:cNvSpPr txBox="1">
            <a:spLocks/>
          </p:cNvSpPr>
          <p:nvPr/>
        </p:nvSpPr>
        <p:spPr>
          <a:xfrm>
            <a:off x="6570975" y="3101556"/>
            <a:ext cx="1608291" cy="151239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endParaRPr lang="es-MX" sz="2000" dirty="0"/>
          </a:p>
          <a:p>
            <a:pPr algn="just"/>
            <a:r>
              <a:rPr lang="es-MX" sz="2000" dirty="0"/>
              <a:t>Actuario</a:t>
            </a:r>
          </a:p>
          <a:p>
            <a:pPr algn="just"/>
            <a:r>
              <a:rPr lang="es-MX" sz="2000" dirty="0"/>
              <a:t>Perito</a:t>
            </a:r>
          </a:p>
        </p:txBody>
      </p:sp>
      <p:sp>
        <p:nvSpPr>
          <p:cNvPr id="5" name="Marcador de contenido 2">
            <a:extLst>
              <a:ext uri="{FF2B5EF4-FFF2-40B4-BE49-F238E27FC236}">
                <a16:creationId xmlns:a16="http://schemas.microsoft.com/office/drawing/2014/main" id="{C9F8B3F1-4703-4571-8058-EF6F7D268020}"/>
              </a:ext>
            </a:extLst>
          </p:cNvPr>
          <p:cNvSpPr txBox="1">
            <a:spLocks/>
          </p:cNvSpPr>
          <p:nvPr/>
        </p:nvSpPr>
        <p:spPr>
          <a:xfrm>
            <a:off x="3718919" y="3245568"/>
            <a:ext cx="2297185" cy="151239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endParaRPr lang="es-MX" sz="2000" dirty="0"/>
          </a:p>
          <a:p>
            <a:pPr algn="just"/>
            <a:r>
              <a:rPr lang="es-MX" sz="2000" dirty="0"/>
              <a:t>Practicado por</a:t>
            </a:r>
          </a:p>
        </p:txBody>
      </p:sp>
      <p:sp>
        <p:nvSpPr>
          <p:cNvPr id="7" name="Cerrar corchete 6">
            <a:extLst>
              <a:ext uri="{FF2B5EF4-FFF2-40B4-BE49-F238E27FC236}">
                <a16:creationId xmlns:a16="http://schemas.microsoft.com/office/drawing/2014/main" id="{C3924054-8E5D-46B0-9FCC-01A00CFAAAC7}"/>
              </a:ext>
            </a:extLst>
          </p:cNvPr>
          <p:cNvSpPr/>
          <p:nvPr/>
        </p:nvSpPr>
        <p:spPr>
          <a:xfrm>
            <a:off x="3425305" y="3233843"/>
            <a:ext cx="293614" cy="1443878"/>
          </a:xfrm>
          <a:prstGeom prst="rightBracket">
            <a:avLst>
              <a:gd name="adj" fmla="val 8547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Cerrar corchete 7">
            <a:extLst>
              <a:ext uri="{FF2B5EF4-FFF2-40B4-BE49-F238E27FC236}">
                <a16:creationId xmlns:a16="http://schemas.microsoft.com/office/drawing/2014/main" id="{32FA0D92-82D0-4CE3-877E-A8EC244E39D8}"/>
              </a:ext>
            </a:extLst>
          </p:cNvPr>
          <p:cNvSpPr/>
          <p:nvPr/>
        </p:nvSpPr>
        <p:spPr>
          <a:xfrm>
            <a:off x="6146732" y="3233843"/>
            <a:ext cx="293614" cy="1443878"/>
          </a:xfrm>
          <a:prstGeom prst="rightBracket">
            <a:avLst>
              <a:gd name="adj" fmla="val 8547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9" name="Imagen 8">
            <a:extLst>
              <a:ext uri="{FF2B5EF4-FFF2-40B4-BE49-F238E27FC236}">
                <a16:creationId xmlns:a16="http://schemas.microsoft.com/office/drawing/2014/main" id="{45068D81-6BF0-4122-A2F0-D1039B777AA6}"/>
              </a:ext>
            </a:extLst>
          </p:cNvPr>
          <p:cNvPicPr>
            <a:picLocks noChangeAspect="1"/>
          </p:cNvPicPr>
          <p:nvPr/>
        </p:nvPicPr>
        <p:blipFill>
          <a:blip r:embed="rId2"/>
          <a:stretch>
            <a:fillRect/>
          </a:stretch>
        </p:blipFill>
        <p:spPr>
          <a:xfrm>
            <a:off x="6570975" y="1299249"/>
            <a:ext cx="2400300" cy="1905000"/>
          </a:xfrm>
          <a:prstGeom prst="rect">
            <a:avLst/>
          </a:prstGeom>
        </p:spPr>
      </p:pic>
    </p:spTree>
    <p:extLst>
      <p:ext uri="{BB962C8B-B14F-4D97-AF65-F5344CB8AC3E}">
        <p14:creationId xmlns:p14="http://schemas.microsoft.com/office/powerpoint/2010/main" val="23518130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21. DE LOS DOCUMENTOS EN PODER DE PERSONAS AJENAS AL JUICIO</a:t>
            </a:r>
          </a:p>
        </p:txBody>
      </p:sp>
      <p:sp>
        <p:nvSpPr>
          <p:cNvPr id="3" name="Marcador de contenido 2"/>
          <p:cNvSpPr>
            <a:spLocks noGrp="1"/>
          </p:cNvSpPr>
          <p:nvPr>
            <p:ph sz="quarter" idx="1"/>
          </p:nvPr>
        </p:nvSpPr>
        <p:spPr>
          <a:xfrm>
            <a:off x="1290202" y="2433738"/>
            <a:ext cx="7795075" cy="2649990"/>
          </a:xfrm>
        </p:spPr>
        <p:txBody>
          <a:bodyPr>
            <a:normAutofit/>
          </a:bodyPr>
          <a:lstStyle/>
          <a:p>
            <a:pPr algn="just"/>
            <a:r>
              <a:rPr lang="es-MX" sz="2000" dirty="0"/>
              <a:t>Toda autoridad o  persona ajena al juicio al que tenga documentos en su poder que puedan contribuir al esclarecimiento de la verdad deberá aportarlos, a mas tardar en la audiencia de ofrecimiento ya admisión de pruebas o, hasta antes del cierre del instrucción, cuando le sean requeridos para la junta de conciliación y arbitraje.</a:t>
            </a:r>
          </a:p>
        </p:txBody>
      </p:sp>
    </p:spTree>
    <p:extLst>
      <p:ext uri="{BB962C8B-B14F-4D97-AF65-F5344CB8AC3E}">
        <p14:creationId xmlns:p14="http://schemas.microsoft.com/office/powerpoint/2010/main" val="3253620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22. CARGA DE LA PRUEBA</a:t>
            </a:r>
          </a:p>
        </p:txBody>
      </p:sp>
      <p:sp>
        <p:nvSpPr>
          <p:cNvPr id="3" name="Marcador de contenido 2"/>
          <p:cNvSpPr>
            <a:spLocks noGrp="1"/>
          </p:cNvSpPr>
          <p:nvPr>
            <p:ph sz="quarter" idx="1"/>
          </p:nvPr>
        </p:nvSpPr>
        <p:spPr>
          <a:xfrm>
            <a:off x="369117" y="1593005"/>
            <a:ext cx="9293600" cy="3880773"/>
          </a:xfrm>
        </p:spPr>
        <p:txBody>
          <a:bodyPr>
            <a:normAutofit/>
          </a:bodyPr>
          <a:lstStyle/>
          <a:p>
            <a:pPr algn="just"/>
            <a:r>
              <a:rPr lang="es-ES" sz="2000" dirty="0"/>
              <a:t>La Junta eximirá de la carga de la prueba al trabajador, cuando:</a:t>
            </a:r>
          </a:p>
          <a:p>
            <a:pPr algn="just"/>
            <a:r>
              <a:rPr lang="es-ES" sz="2000" dirty="0"/>
              <a:t>Por otros medios esté en posibilidad de llegar al conocimiento de los hechos.</a:t>
            </a:r>
          </a:p>
          <a:p>
            <a:pPr algn="just"/>
            <a:r>
              <a:rPr lang="es-ES" sz="2000" dirty="0"/>
              <a:t>Requerirá al patrón para que exhiba los documentos que, de acuerdo con las leyes, tiene la obligación legal de conservar en la empresa, bajo el apercibimiento de que de no presentarlos, se presumirán ciertos los hechos alegados por el trabajador.</a:t>
            </a:r>
            <a:endParaRPr lang="es-MX" sz="2000" dirty="0"/>
          </a:p>
        </p:txBody>
      </p:sp>
      <p:sp>
        <p:nvSpPr>
          <p:cNvPr id="8" name="Marcador de contenido 2"/>
          <p:cNvSpPr txBox="1">
            <a:spLocks/>
          </p:cNvSpPr>
          <p:nvPr/>
        </p:nvSpPr>
        <p:spPr>
          <a:xfrm>
            <a:off x="1834470" y="2017485"/>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0" name="Marcador de contenido 2"/>
          <p:cNvSpPr txBox="1">
            <a:spLocks/>
          </p:cNvSpPr>
          <p:nvPr/>
        </p:nvSpPr>
        <p:spPr>
          <a:xfrm>
            <a:off x="1771281" y="16256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1" name="Marcador de contenido 2"/>
          <p:cNvSpPr txBox="1">
            <a:spLocks/>
          </p:cNvSpPr>
          <p:nvPr/>
        </p:nvSpPr>
        <p:spPr>
          <a:xfrm>
            <a:off x="2589212" y="2191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2" name="Marcador de contenido 2"/>
          <p:cNvSpPr txBox="1">
            <a:spLocks/>
          </p:cNvSpPr>
          <p:nvPr/>
        </p:nvSpPr>
        <p:spPr>
          <a:xfrm>
            <a:off x="1771281" y="1683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3" name="Marcador de contenido 2"/>
          <p:cNvSpPr txBox="1">
            <a:spLocks/>
          </p:cNvSpPr>
          <p:nvPr/>
        </p:nvSpPr>
        <p:spPr>
          <a:xfrm>
            <a:off x="1834470" y="156754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4" name="Marcador de contenido 2"/>
          <p:cNvSpPr txBox="1">
            <a:spLocks/>
          </p:cNvSpPr>
          <p:nvPr/>
        </p:nvSpPr>
        <p:spPr>
          <a:xfrm>
            <a:off x="2652401" y="213360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5" name="Marcador de contenido 2"/>
          <p:cNvSpPr txBox="1">
            <a:spLocks/>
          </p:cNvSpPr>
          <p:nvPr/>
        </p:nvSpPr>
        <p:spPr>
          <a:xfrm>
            <a:off x="1897659" y="172678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7" name="Marcador de contenido 2"/>
          <p:cNvSpPr txBox="1">
            <a:spLocks/>
          </p:cNvSpPr>
          <p:nvPr/>
        </p:nvSpPr>
        <p:spPr>
          <a:xfrm>
            <a:off x="-148856" y="48846"/>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8" name="Marcador de contenido 2"/>
          <p:cNvSpPr txBox="1">
            <a:spLocks/>
          </p:cNvSpPr>
          <p:nvPr/>
        </p:nvSpPr>
        <p:spPr>
          <a:xfrm>
            <a:off x="-966787" y="-459154"/>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9" name="Marcador de contenido 2"/>
          <p:cNvSpPr txBox="1">
            <a:spLocks/>
          </p:cNvSpPr>
          <p:nvPr/>
        </p:nvSpPr>
        <p:spPr>
          <a:xfrm>
            <a:off x="-923244" y="-49544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0" name="Marcador de contenido 2"/>
          <p:cNvSpPr txBox="1">
            <a:spLocks/>
          </p:cNvSpPr>
          <p:nvPr/>
        </p:nvSpPr>
        <p:spPr>
          <a:xfrm>
            <a:off x="-105313" y="70617"/>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1" name="Marcador de contenido 2"/>
          <p:cNvSpPr txBox="1">
            <a:spLocks/>
          </p:cNvSpPr>
          <p:nvPr/>
        </p:nvSpPr>
        <p:spPr>
          <a:xfrm>
            <a:off x="-923244" y="-43738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2" name="Marcador de contenido 2"/>
          <p:cNvSpPr txBox="1">
            <a:spLocks/>
          </p:cNvSpPr>
          <p:nvPr/>
        </p:nvSpPr>
        <p:spPr>
          <a:xfrm>
            <a:off x="-903598" y="-453572"/>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4" name="Marcador de contenido 2"/>
          <p:cNvSpPr txBox="1">
            <a:spLocks/>
          </p:cNvSpPr>
          <p:nvPr/>
        </p:nvSpPr>
        <p:spPr>
          <a:xfrm>
            <a:off x="1693040" y="18542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5" name="Marcador de contenido 2"/>
          <p:cNvSpPr txBox="1">
            <a:spLocks/>
          </p:cNvSpPr>
          <p:nvPr/>
        </p:nvSpPr>
        <p:spPr>
          <a:xfrm>
            <a:off x="1281070" y="190137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pic>
        <p:nvPicPr>
          <p:cNvPr id="4" name="Imagen 3">
            <a:extLst>
              <a:ext uri="{FF2B5EF4-FFF2-40B4-BE49-F238E27FC236}">
                <a16:creationId xmlns:a16="http://schemas.microsoft.com/office/drawing/2014/main" id="{EE087428-4F07-49B6-9A9E-0CDB0CB4C43F}"/>
              </a:ext>
            </a:extLst>
          </p:cNvPr>
          <p:cNvPicPr>
            <a:picLocks noChangeAspect="1"/>
          </p:cNvPicPr>
          <p:nvPr/>
        </p:nvPicPr>
        <p:blipFill rotWithShape="1">
          <a:blip r:embed="rId2"/>
          <a:srcRect t="13420" b="13296"/>
          <a:stretch/>
        </p:blipFill>
        <p:spPr>
          <a:xfrm>
            <a:off x="3942692" y="4562988"/>
            <a:ext cx="3587191" cy="1969074"/>
          </a:xfrm>
          <a:prstGeom prst="rect">
            <a:avLst/>
          </a:prstGeom>
        </p:spPr>
      </p:pic>
    </p:spTree>
    <p:extLst>
      <p:ext uri="{BB962C8B-B14F-4D97-AF65-F5344CB8AC3E}">
        <p14:creationId xmlns:p14="http://schemas.microsoft.com/office/powerpoint/2010/main" val="1004124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52167" y="155196"/>
            <a:ext cx="8596668" cy="1320800"/>
          </a:xfrm>
        </p:spPr>
        <p:txBody>
          <a:bodyPr/>
          <a:lstStyle/>
          <a:p>
            <a:r>
              <a:rPr lang="es-MX" dirty="0"/>
              <a:t>Índice</a:t>
            </a:r>
          </a:p>
        </p:txBody>
      </p:sp>
      <p:sp>
        <p:nvSpPr>
          <p:cNvPr id="69635" name="Rectangle 3"/>
          <p:cNvSpPr>
            <a:spLocks noGrp="1" noChangeArrowheads="1"/>
          </p:cNvSpPr>
          <p:nvPr>
            <p:ph idx="1"/>
          </p:nvPr>
        </p:nvSpPr>
        <p:spPr>
          <a:xfrm>
            <a:off x="570997" y="1224794"/>
            <a:ext cx="8514280" cy="4303552"/>
          </a:xfrm>
        </p:spPr>
        <p:txBody>
          <a:bodyPr numCol="2">
            <a:normAutofit/>
          </a:bodyPr>
          <a:lstStyle/>
          <a:p>
            <a:pPr marL="914400" lvl="1" indent="-457200">
              <a:lnSpc>
                <a:spcPct val="80000"/>
              </a:lnSpc>
              <a:buFont typeface="+mj-lt"/>
              <a:buAutoNum type="arabicPeriod"/>
            </a:pPr>
            <a:r>
              <a:rPr lang="en-US" sz="2400" dirty="0" err="1"/>
              <a:t>Guión</a:t>
            </a:r>
            <a:r>
              <a:rPr lang="en-US" sz="2400" dirty="0"/>
              <a:t> </a:t>
            </a:r>
            <a:r>
              <a:rPr lang="en-US" sz="2400" dirty="0" err="1"/>
              <a:t>explicativo</a:t>
            </a:r>
            <a:endParaRPr lang="en-US" sz="2400" dirty="0"/>
          </a:p>
          <a:p>
            <a:pPr marL="914400" lvl="1" indent="-457200">
              <a:lnSpc>
                <a:spcPct val="80000"/>
              </a:lnSpc>
              <a:buFont typeface="+mj-lt"/>
              <a:buAutoNum type="arabicPeriod"/>
            </a:pPr>
            <a:r>
              <a:rPr lang="en-US" sz="2400" dirty="0" err="1"/>
              <a:t>Propósito</a:t>
            </a:r>
            <a:r>
              <a:rPr lang="en-US" sz="2400" dirty="0"/>
              <a:t> de la </a:t>
            </a:r>
            <a:r>
              <a:rPr lang="en-US" sz="2400" dirty="0" err="1"/>
              <a:t>unidad</a:t>
            </a:r>
            <a:r>
              <a:rPr lang="en-US" sz="2400" dirty="0"/>
              <a:t> de </a:t>
            </a:r>
            <a:r>
              <a:rPr lang="en-US" sz="2400" dirty="0" err="1"/>
              <a:t>competencia</a:t>
            </a:r>
            <a:endParaRPr lang="en-US" sz="2400" dirty="0"/>
          </a:p>
          <a:p>
            <a:pPr marL="914400" lvl="1" indent="-457200">
              <a:lnSpc>
                <a:spcPct val="80000"/>
              </a:lnSpc>
              <a:buFont typeface="+mj-lt"/>
              <a:buAutoNum type="arabicPeriod"/>
            </a:pPr>
            <a:r>
              <a:rPr lang="en-US" sz="2400" dirty="0" err="1"/>
              <a:t>Competencias</a:t>
            </a:r>
            <a:r>
              <a:rPr lang="en-US" sz="2400" dirty="0"/>
              <a:t> </a:t>
            </a:r>
            <a:r>
              <a:rPr lang="en-US" sz="2400" dirty="0" err="1"/>
              <a:t>genéricas</a:t>
            </a:r>
            <a:endParaRPr lang="en-US" sz="2400" dirty="0"/>
          </a:p>
          <a:p>
            <a:pPr marL="914400" lvl="1" indent="-457200">
              <a:lnSpc>
                <a:spcPct val="80000"/>
              </a:lnSpc>
              <a:buFont typeface="+mj-lt"/>
              <a:buAutoNum type="arabicPeriod"/>
            </a:pPr>
            <a:r>
              <a:rPr lang="en-US" sz="2400" dirty="0" err="1"/>
              <a:t>Estructura</a:t>
            </a:r>
            <a:r>
              <a:rPr lang="en-US" sz="2400" dirty="0"/>
              <a:t> de la </a:t>
            </a:r>
            <a:r>
              <a:rPr lang="en-US" sz="2400" dirty="0" err="1"/>
              <a:t>unidad</a:t>
            </a:r>
            <a:r>
              <a:rPr lang="en-US" sz="2400" dirty="0"/>
              <a:t> de </a:t>
            </a:r>
            <a:r>
              <a:rPr lang="en-US" sz="2400" dirty="0" err="1"/>
              <a:t>aprendizaje</a:t>
            </a:r>
            <a:endParaRPr lang="en-US" sz="2400" dirty="0"/>
          </a:p>
          <a:p>
            <a:pPr marL="914400" lvl="1" indent="-457200">
              <a:lnSpc>
                <a:spcPct val="80000"/>
              </a:lnSpc>
              <a:buFont typeface="+mj-lt"/>
              <a:buAutoNum type="arabicPeriod"/>
            </a:pPr>
            <a:r>
              <a:rPr lang="en-US" sz="2400" dirty="0" err="1"/>
              <a:t>Concepto</a:t>
            </a:r>
            <a:r>
              <a:rPr lang="en-US" sz="2400" dirty="0"/>
              <a:t> de </a:t>
            </a:r>
            <a:r>
              <a:rPr lang="en-US" sz="2400" dirty="0" err="1"/>
              <a:t>prueba</a:t>
            </a:r>
            <a:endParaRPr lang="en-US" sz="2400" dirty="0"/>
          </a:p>
          <a:p>
            <a:pPr marL="914400" lvl="1" indent="-457200">
              <a:lnSpc>
                <a:spcPct val="80000"/>
              </a:lnSpc>
              <a:buFont typeface="+mj-lt"/>
              <a:buAutoNum type="arabicPeriod"/>
            </a:pPr>
            <a:r>
              <a:rPr lang="es-MX" sz="2400" dirty="0"/>
              <a:t>¿En qué consiste?</a:t>
            </a:r>
          </a:p>
          <a:p>
            <a:pPr marL="914400" lvl="1" indent="-457200">
              <a:lnSpc>
                <a:spcPct val="80000"/>
              </a:lnSpc>
              <a:buFont typeface="+mj-lt"/>
              <a:buAutoNum type="arabicPeriod"/>
            </a:pPr>
            <a:r>
              <a:rPr lang="es-MX" sz="2400" dirty="0"/>
              <a:t>Elementos de la prueba</a:t>
            </a:r>
          </a:p>
          <a:p>
            <a:pPr marL="914400" lvl="1" indent="-457200">
              <a:lnSpc>
                <a:spcPct val="80000"/>
              </a:lnSpc>
              <a:buFont typeface="+mj-lt"/>
              <a:buAutoNum type="arabicPeriod"/>
            </a:pPr>
            <a:r>
              <a:rPr lang="es-MX" sz="2400" dirty="0"/>
              <a:t>OBJETO DE LA PRUEBA</a:t>
            </a:r>
          </a:p>
          <a:p>
            <a:pPr marL="914400" lvl="1" indent="-457200">
              <a:lnSpc>
                <a:spcPct val="80000"/>
              </a:lnSpc>
              <a:buFont typeface="+mj-lt"/>
              <a:buAutoNum type="arabicPeriod"/>
            </a:pPr>
            <a:r>
              <a:rPr lang="es-MX" sz="2400" dirty="0"/>
              <a:t>EL MEDIO DE PRUEBA</a:t>
            </a:r>
          </a:p>
          <a:p>
            <a:pPr marL="914400" lvl="1" indent="-457200">
              <a:lnSpc>
                <a:spcPct val="80000"/>
              </a:lnSpc>
              <a:buFont typeface="+mj-lt"/>
              <a:buAutoNum type="arabicPeriod"/>
            </a:pPr>
            <a:r>
              <a:rPr lang="es-MX" sz="2400" dirty="0"/>
              <a:t>MEDIOS DE PRUEBA ADMISIBLES EN PROCESO DEL TRABAJO</a:t>
            </a:r>
          </a:p>
          <a:p>
            <a:pPr marL="914400" lvl="1" indent="-457200">
              <a:lnSpc>
                <a:spcPct val="80000"/>
              </a:lnSpc>
              <a:buFont typeface="+mj-lt"/>
              <a:buAutoNum type="arabicPeriod"/>
            </a:pPr>
            <a:r>
              <a:rPr lang="es-MX" sz="2400" dirty="0"/>
              <a:t>EL FIN DE LA PRUEBA</a:t>
            </a:r>
          </a:p>
          <a:p>
            <a:pPr marL="914400" lvl="1" indent="-457200">
              <a:lnSpc>
                <a:spcPct val="80000"/>
              </a:lnSpc>
              <a:buFont typeface="+mj-lt"/>
              <a:buAutoNum type="arabicPeriod"/>
            </a:pPr>
            <a:r>
              <a:rPr lang="es-MX" sz="2400" dirty="0"/>
              <a:t>MOMENTOS PROCESALES DE LA PRUEBA</a:t>
            </a:r>
          </a:p>
          <a:p>
            <a:pPr marL="914400" lvl="1" indent="-457200">
              <a:lnSpc>
                <a:spcPct val="80000"/>
              </a:lnSpc>
              <a:buFont typeface="+mj-lt"/>
              <a:buAutoNum type="arabicPeriod"/>
            </a:pPr>
            <a:r>
              <a:rPr lang="es-MX" sz="2400" dirty="0"/>
              <a:t>OFRECIMIENTO</a:t>
            </a:r>
          </a:p>
          <a:p>
            <a:pPr marL="914400" lvl="1" indent="-457200">
              <a:lnSpc>
                <a:spcPct val="80000"/>
              </a:lnSpc>
              <a:buFont typeface="+mj-lt"/>
              <a:buAutoNum type="arabicPeriod"/>
            </a:pPr>
            <a:r>
              <a:rPr lang="es-MX" sz="2400" dirty="0"/>
              <a:t>MOMENTO PARA OFRECER</a:t>
            </a:r>
          </a:p>
        </p:txBody>
      </p:sp>
    </p:spTree>
    <p:extLst>
      <p:ext uri="{BB962C8B-B14F-4D97-AF65-F5344CB8AC3E}">
        <p14:creationId xmlns:p14="http://schemas.microsoft.com/office/powerpoint/2010/main" val="15961655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22. CARGA DE LA PRUEBA</a:t>
            </a:r>
          </a:p>
        </p:txBody>
      </p:sp>
      <p:sp>
        <p:nvSpPr>
          <p:cNvPr id="3" name="Marcador de contenido 2"/>
          <p:cNvSpPr>
            <a:spLocks noGrp="1"/>
          </p:cNvSpPr>
          <p:nvPr>
            <p:ph sz="quarter" idx="1"/>
          </p:nvPr>
        </p:nvSpPr>
        <p:spPr>
          <a:xfrm>
            <a:off x="630865" y="1361327"/>
            <a:ext cx="8596668" cy="3880773"/>
          </a:xfrm>
        </p:spPr>
        <p:txBody>
          <a:bodyPr/>
          <a:lstStyle/>
          <a:p>
            <a:pPr marL="0" indent="0" algn="just">
              <a:buNone/>
            </a:pPr>
            <a:r>
              <a:rPr lang="es-ES" dirty="0"/>
              <a:t>Corresponde al patrón probar su dicho cuando exista controversia sobre:</a:t>
            </a:r>
          </a:p>
          <a:p>
            <a:pPr marL="0" indent="0" algn="just">
              <a:buNone/>
            </a:pPr>
            <a:r>
              <a:rPr lang="es-MX" dirty="0"/>
              <a:t>I. Fecha de ingreso del trabajador; </a:t>
            </a:r>
          </a:p>
          <a:p>
            <a:pPr marL="0" indent="0" algn="just">
              <a:buNone/>
            </a:pPr>
            <a:r>
              <a:rPr lang="es-MX" dirty="0"/>
              <a:t>II. Antigüedad del trabajador; </a:t>
            </a:r>
          </a:p>
          <a:p>
            <a:pPr marL="0" indent="0" algn="just">
              <a:buNone/>
            </a:pPr>
            <a:r>
              <a:rPr lang="es-MX" dirty="0"/>
              <a:t>III. Faltas de asistencia del trabajador; </a:t>
            </a:r>
          </a:p>
          <a:p>
            <a:pPr marL="0" indent="0" algn="just">
              <a:buNone/>
            </a:pPr>
            <a:r>
              <a:rPr lang="es-MX" dirty="0"/>
              <a:t>IV. Causa de rescisión de la relación de trabajo; </a:t>
            </a:r>
          </a:p>
          <a:p>
            <a:pPr marL="0" indent="0" algn="just">
              <a:buNone/>
            </a:pPr>
            <a:r>
              <a:rPr lang="es-MX" dirty="0"/>
              <a:t>V. Terminación de la relación o contrato de trabajo para obra o tiempo determinado.</a:t>
            </a:r>
          </a:p>
          <a:p>
            <a:pPr marL="0" indent="0" algn="just">
              <a:buNone/>
            </a:pPr>
            <a:endParaRPr lang="es-ES" dirty="0"/>
          </a:p>
          <a:p>
            <a:pPr marL="0" indent="0" algn="just">
              <a:buNone/>
            </a:pPr>
            <a:endParaRPr lang="es-MX" dirty="0"/>
          </a:p>
        </p:txBody>
      </p:sp>
      <p:sp>
        <p:nvSpPr>
          <p:cNvPr id="8" name="Marcador de contenido 2"/>
          <p:cNvSpPr txBox="1">
            <a:spLocks/>
          </p:cNvSpPr>
          <p:nvPr/>
        </p:nvSpPr>
        <p:spPr>
          <a:xfrm>
            <a:off x="1834470" y="2017485"/>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0" name="Marcador de contenido 2"/>
          <p:cNvSpPr txBox="1">
            <a:spLocks/>
          </p:cNvSpPr>
          <p:nvPr/>
        </p:nvSpPr>
        <p:spPr>
          <a:xfrm>
            <a:off x="1771281" y="16256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1" name="Marcador de contenido 2"/>
          <p:cNvSpPr txBox="1">
            <a:spLocks/>
          </p:cNvSpPr>
          <p:nvPr/>
        </p:nvSpPr>
        <p:spPr>
          <a:xfrm>
            <a:off x="2589212" y="2191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2" name="Marcador de contenido 2"/>
          <p:cNvSpPr txBox="1">
            <a:spLocks/>
          </p:cNvSpPr>
          <p:nvPr/>
        </p:nvSpPr>
        <p:spPr>
          <a:xfrm>
            <a:off x="1771281" y="1683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3" name="Marcador de contenido 2"/>
          <p:cNvSpPr txBox="1">
            <a:spLocks/>
          </p:cNvSpPr>
          <p:nvPr/>
        </p:nvSpPr>
        <p:spPr>
          <a:xfrm>
            <a:off x="1834470" y="156754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4" name="Marcador de contenido 2"/>
          <p:cNvSpPr txBox="1">
            <a:spLocks/>
          </p:cNvSpPr>
          <p:nvPr/>
        </p:nvSpPr>
        <p:spPr>
          <a:xfrm>
            <a:off x="2652401" y="213360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5" name="Marcador de contenido 2"/>
          <p:cNvSpPr txBox="1">
            <a:spLocks/>
          </p:cNvSpPr>
          <p:nvPr/>
        </p:nvSpPr>
        <p:spPr>
          <a:xfrm>
            <a:off x="1834470" y="162560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7" name="Marcador de contenido 2"/>
          <p:cNvSpPr txBox="1">
            <a:spLocks/>
          </p:cNvSpPr>
          <p:nvPr/>
        </p:nvSpPr>
        <p:spPr>
          <a:xfrm>
            <a:off x="-148856" y="48846"/>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8" name="Marcador de contenido 2"/>
          <p:cNvSpPr txBox="1">
            <a:spLocks/>
          </p:cNvSpPr>
          <p:nvPr/>
        </p:nvSpPr>
        <p:spPr>
          <a:xfrm>
            <a:off x="-966787" y="-459154"/>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9" name="Marcador de contenido 2"/>
          <p:cNvSpPr txBox="1">
            <a:spLocks/>
          </p:cNvSpPr>
          <p:nvPr/>
        </p:nvSpPr>
        <p:spPr>
          <a:xfrm>
            <a:off x="-923244" y="-49544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0" name="Marcador de contenido 2"/>
          <p:cNvSpPr txBox="1">
            <a:spLocks/>
          </p:cNvSpPr>
          <p:nvPr/>
        </p:nvSpPr>
        <p:spPr>
          <a:xfrm>
            <a:off x="-105313" y="70617"/>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1" name="Marcador de contenido 2"/>
          <p:cNvSpPr txBox="1">
            <a:spLocks/>
          </p:cNvSpPr>
          <p:nvPr/>
        </p:nvSpPr>
        <p:spPr>
          <a:xfrm>
            <a:off x="-923244" y="-43738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2" name="Marcador de contenido 2"/>
          <p:cNvSpPr txBox="1">
            <a:spLocks/>
          </p:cNvSpPr>
          <p:nvPr/>
        </p:nvSpPr>
        <p:spPr>
          <a:xfrm>
            <a:off x="-903598" y="-453572"/>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4" name="Marcador de contenido 2"/>
          <p:cNvSpPr txBox="1">
            <a:spLocks/>
          </p:cNvSpPr>
          <p:nvPr/>
        </p:nvSpPr>
        <p:spPr>
          <a:xfrm>
            <a:off x="1693040" y="18542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5" name="Marcador de contenido 2"/>
          <p:cNvSpPr txBox="1">
            <a:spLocks/>
          </p:cNvSpPr>
          <p:nvPr/>
        </p:nvSpPr>
        <p:spPr>
          <a:xfrm>
            <a:off x="1281070" y="190137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Tree>
    <p:extLst>
      <p:ext uri="{BB962C8B-B14F-4D97-AF65-F5344CB8AC3E}">
        <p14:creationId xmlns:p14="http://schemas.microsoft.com/office/powerpoint/2010/main" val="26338630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22. CARGA DE LA PRUEBA</a:t>
            </a:r>
          </a:p>
        </p:txBody>
      </p:sp>
      <p:sp>
        <p:nvSpPr>
          <p:cNvPr id="3" name="Marcador de contenido 2"/>
          <p:cNvSpPr>
            <a:spLocks noGrp="1"/>
          </p:cNvSpPr>
          <p:nvPr>
            <p:ph sz="quarter" idx="1"/>
          </p:nvPr>
        </p:nvSpPr>
        <p:spPr>
          <a:xfrm>
            <a:off x="630865" y="1361327"/>
            <a:ext cx="8596668" cy="3880773"/>
          </a:xfrm>
        </p:spPr>
        <p:txBody>
          <a:bodyPr/>
          <a:lstStyle/>
          <a:p>
            <a:pPr marL="0" indent="0" algn="just">
              <a:buNone/>
            </a:pPr>
            <a:r>
              <a:rPr lang="es-ES" dirty="0"/>
              <a:t>Corresponde al patrón probar su dicho cuando exista controversia sobre:</a:t>
            </a:r>
          </a:p>
          <a:p>
            <a:pPr marL="0" indent="0" algn="just">
              <a:buNone/>
            </a:pPr>
            <a:r>
              <a:rPr lang="es-MX" dirty="0"/>
              <a:t>VI. Constancia de haber dado aviso por escrito al trabajador o a la Junta de Conciliación y Arbitraje de la fecha y la causa de su despido; </a:t>
            </a:r>
          </a:p>
          <a:p>
            <a:pPr marL="0" indent="0" algn="just">
              <a:buNone/>
            </a:pPr>
            <a:r>
              <a:rPr lang="es-MX" dirty="0"/>
              <a:t>VII. El contrato de trabajo; </a:t>
            </a:r>
          </a:p>
          <a:p>
            <a:pPr marL="0" indent="0" algn="just">
              <a:buNone/>
            </a:pPr>
            <a:r>
              <a:rPr lang="es-MX" dirty="0"/>
              <a:t>VIII. Jornada de trabajo ordinaria y extraordinaria, cuando ésta no exceda de nueve horas semanales; </a:t>
            </a:r>
          </a:p>
          <a:p>
            <a:pPr marL="0" indent="0" algn="just">
              <a:buNone/>
            </a:pPr>
            <a:r>
              <a:rPr lang="es-MX" dirty="0"/>
              <a:t>IX. Pagos de días de descanso y obligatorios, así como del aguinaldo; </a:t>
            </a:r>
          </a:p>
          <a:p>
            <a:pPr marL="0" indent="0" algn="just">
              <a:buNone/>
            </a:pPr>
            <a:endParaRPr lang="es-ES" dirty="0"/>
          </a:p>
          <a:p>
            <a:pPr marL="0" indent="0" algn="just">
              <a:buNone/>
            </a:pPr>
            <a:endParaRPr lang="es-MX" dirty="0"/>
          </a:p>
        </p:txBody>
      </p:sp>
      <p:sp>
        <p:nvSpPr>
          <p:cNvPr id="8" name="Marcador de contenido 2"/>
          <p:cNvSpPr txBox="1">
            <a:spLocks/>
          </p:cNvSpPr>
          <p:nvPr/>
        </p:nvSpPr>
        <p:spPr>
          <a:xfrm>
            <a:off x="1834470" y="2017485"/>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0" name="Marcador de contenido 2"/>
          <p:cNvSpPr txBox="1">
            <a:spLocks/>
          </p:cNvSpPr>
          <p:nvPr/>
        </p:nvSpPr>
        <p:spPr>
          <a:xfrm>
            <a:off x="1771281" y="16256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1" name="Marcador de contenido 2"/>
          <p:cNvSpPr txBox="1">
            <a:spLocks/>
          </p:cNvSpPr>
          <p:nvPr/>
        </p:nvSpPr>
        <p:spPr>
          <a:xfrm>
            <a:off x="2589212" y="2191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2" name="Marcador de contenido 2"/>
          <p:cNvSpPr txBox="1">
            <a:spLocks/>
          </p:cNvSpPr>
          <p:nvPr/>
        </p:nvSpPr>
        <p:spPr>
          <a:xfrm>
            <a:off x="1771281" y="1683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3" name="Marcador de contenido 2"/>
          <p:cNvSpPr txBox="1">
            <a:spLocks/>
          </p:cNvSpPr>
          <p:nvPr/>
        </p:nvSpPr>
        <p:spPr>
          <a:xfrm>
            <a:off x="1834470" y="156754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4" name="Marcador de contenido 2"/>
          <p:cNvSpPr txBox="1">
            <a:spLocks/>
          </p:cNvSpPr>
          <p:nvPr/>
        </p:nvSpPr>
        <p:spPr>
          <a:xfrm>
            <a:off x="2652401" y="213360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5" name="Marcador de contenido 2"/>
          <p:cNvSpPr txBox="1">
            <a:spLocks/>
          </p:cNvSpPr>
          <p:nvPr/>
        </p:nvSpPr>
        <p:spPr>
          <a:xfrm>
            <a:off x="1834470" y="162560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7" name="Marcador de contenido 2"/>
          <p:cNvSpPr txBox="1">
            <a:spLocks/>
          </p:cNvSpPr>
          <p:nvPr/>
        </p:nvSpPr>
        <p:spPr>
          <a:xfrm>
            <a:off x="-148856" y="48846"/>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8" name="Marcador de contenido 2"/>
          <p:cNvSpPr txBox="1">
            <a:spLocks/>
          </p:cNvSpPr>
          <p:nvPr/>
        </p:nvSpPr>
        <p:spPr>
          <a:xfrm>
            <a:off x="-966787" y="-459154"/>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9" name="Marcador de contenido 2"/>
          <p:cNvSpPr txBox="1">
            <a:spLocks/>
          </p:cNvSpPr>
          <p:nvPr/>
        </p:nvSpPr>
        <p:spPr>
          <a:xfrm>
            <a:off x="-923244" y="-49544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0" name="Marcador de contenido 2"/>
          <p:cNvSpPr txBox="1">
            <a:spLocks/>
          </p:cNvSpPr>
          <p:nvPr/>
        </p:nvSpPr>
        <p:spPr>
          <a:xfrm>
            <a:off x="-105313" y="70617"/>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1" name="Marcador de contenido 2"/>
          <p:cNvSpPr txBox="1">
            <a:spLocks/>
          </p:cNvSpPr>
          <p:nvPr/>
        </p:nvSpPr>
        <p:spPr>
          <a:xfrm>
            <a:off x="-923244" y="-43738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2" name="Marcador de contenido 2"/>
          <p:cNvSpPr txBox="1">
            <a:spLocks/>
          </p:cNvSpPr>
          <p:nvPr/>
        </p:nvSpPr>
        <p:spPr>
          <a:xfrm>
            <a:off x="-903598" y="-453572"/>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4" name="Marcador de contenido 2"/>
          <p:cNvSpPr txBox="1">
            <a:spLocks/>
          </p:cNvSpPr>
          <p:nvPr/>
        </p:nvSpPr>
        <p:spPr>
          <a:xfrm>
            <a:off x="1693040" y="18542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5" name="Marcador de contenido 2"/>
          <p:cNvSpPr txBox="1">
            <a:spLocks/>
          </p:cNvSpPr>
          <p:nvPr/>
        </p:nvSpPr>
        <p:spPr>
          <a:xfrm>
            <a:off x="1281070" y="190137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Tree>
    <p:extLst>
      <p:ext uri="{BB962C8B-B14F-4D97-AF65-F5344CB8AC3E}">
        <p14:creationId xmlns:p14="http://schemas.microsoft.com/office/powerpoint/2010/main" val="28042319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22. CARGA DE LA PRUEBA</a:t>
            </a:r>
          </a:p>
        </p:txBody>
      </p:sp>
      <p:sp>
        <p:nvSpPr>
          <p:cNvPr id="3" name="Marcador de contenido 2"/>
          <p:cNvSpPr>
            <a:spLocks noGrp="1"/>
          </p:cNvSpPr>
          <p:nvPr>
            <p:ph sz="quarter" idx="1"/>
          </p:nvPr>
        </p:nvSpPr>
        <p:spPr>
          <a:xfrm>
            <a:off x="630865" y="1361327"/>
            <a:ext cx="8596668" cy="3880773"/>
          </a:xfrm>
        </p:spPr>
        <p:txBody>
          <a:bodyPr/>
          <a:lstStyle/>
          <a:p>
            <a:pPr marL="0" indent="0" algn="just">
              <a:buNone/>
            </a:pPr>
            <a:r>
              <a:rPr lang="es-ES" dirty="0"/>
              <a:t>Corresponde al patrón probar su dicho cuando exista controversia sobre:</a:t>
            </a:r>
          </a:p>
          <a:p>
            <a:pPr marL="0" indent="0" algn="just">
              <a:buNone/>
            </a:pPr>
            <a:r>
              <a:rPr lang="es-MX" dirty="0"/>
              <a:t>X. Disfrute y pago de las vacaciones;</a:t>
            </a:r>
          </a:p>
          <a:p>
            <a:pPr marL="0" indent="0" algn="just">
              <a:buNone/>
            </a:pPr>
            <a:r>
              <a:rPr lang="es-MX" dirty="0"/>
              <a:t> XI. Pago de las primas dominical, vacacional y de antigüedad; </a:t>
            </a:r>
          </a:p>
          <a:p>
            <a:pPr marL="0" indent="0" algn="just">
              <a:buNone/>
            </a:pPr>
            <a:r>
              <a:rPr lang="es-MX" dirty="0"/>
              <a:t>XII. Monto y pago del salario; </a:t>
            </a:r>
          </a:p>
          <a:p>
            <a:pPr marL="0" indent="0" algn="just">
              <a:buNone/>
            </a:pPr>
            <a:r>
              <a:rPr lang="es-MX" dirty="0"/>
              <a:t>XIII. Pago de la participación de los trabajadores en las utilidades de las empresas; y </a:t>
            </a:r>
          </a:p>
          <a:p>
            <a:pPr marL="0" indent="0" algn="just">
              <a:buNone/>
            </a:pPr>
            <a:r>
              <a:rPr lang="es-MX" dirty="0"/>
              <a:t>XIV. Incorporación y aportaciones al Instituto Mexicano del Seguro Social; al Fondo Nacional de la Vivienda y al Sistema de Ahorro para el Retiro</a:t>
            </a:r>
          </a:p>
          <a:p>
            <a:pPr marL="0" indent="0" algn="just">
              <a:buNone/>
            </a:pPr>
            <a:endParaRPr lang="es-ES" dirty="0"/>
          </a:p>
          <a:p>
            <a:pPr marL="0" indent="0" algn="just">
              <a:buNone/>
            </a:pPr>
            <a:endParaRPr lang="es-MX" dirty="0"/>
          </a:p>
        </p:txBody>
      </p:sp>
      <p:sp>
        <p:nvSpPr>
          <p:cNvPr id="8" name="Marcador de contenido 2"/>
          <p:cNvSpPr txBox="1">
            <a:spLocks/>
          </p:cNvSpPr>
          <p:nvPr/>
        </p:nvSpPr>
        <p:spPr>
          <a:xfrm>
            <a:off x="1834470" y="2017485"/>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0" name="Marcador de contenido 2"/>
          <p:cNvSpPr txBox="1">
            <a:spLocks/>
          </p:cNvSpPr>
          <p:nvPr/>
        </p:nvSpPr>
        <p:spPr>
          <a:xfrm>
            <a:off x="1771281" y="16256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1" name="Marcador de contenido 2"/>
          <p:cNvSpPr txBox="1">
            <a:spLocks/>
          </p:cNvSpPr>
          <p:nvPr/>
        </p:nvSpPr>
        <p:spPr>
          <a:xfrm>
            <a:off x="2589212" y="2191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2" name="Marcador de contenido 2"/>
          <p:cNvSpPr txBox="1">
            <a:spLocks/>
          </p:cNvSpPr>
          <p:nvPr/>
        </p:nvSpPr>
        <p:spPr>
          <a:xfrm>
            <a:off x="1771281" y="1683657"/>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3" name="Marcador de contenido 2"/>
          <p:cNvSpPr txBox="1">
            <a:spLocks/>
          </p:cNvSpPr>
          <p:nvPr/>
        </p:nvSpPr>
        <p:spPr>
          <a:xfrm>
            <a:off x="1834470" y="156754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4" name="Marcador de contenido 2"/>
          <p:cNvSpPr txBox="1">
            <a:spLocks/>
          </p:cNvSpPr>
          <p:nvPr/>
        </p:nvSpPr>
        <p:spPr>
          <a:xfrm>
            <a:off x="2652401" y="213360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5" name="Marcador de contenido 2"/>
          <p:cNvSpPr txBox="1">
            <a:spLocks/>
          </p:cNvSpPr>
          <p:nvPr/>
        </p:nvSpPr>
        <p:spPr>
          <a:xfrm>
            <a:off x="1834470" y="162560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7" name="Marcador de contenido 2"/>
          <p:cNvSpPr txBox="1">
            <a:spLocks/>
          </p:cNvSpPr>
          <p:nvPr/>
        </p:nvSpPr>
        <p:spPr>
          <a:xfrm>
            <a:off x="-148856" y="48846"/>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8" name="Marcador de contenido 2"/>
          <p:cNvSpPr txBox="1">
            <a:spLocks/>
          </p:cNvSpPr>
          <p:nvPr/>
        </p:nvSpPr>
        <p:spPr>
          <a:xfrm>
            <a:off x="-966787" y="-459154"/>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19" name="Marcador de contenido 2"/>
          <p:cNvSpPr txBox="1">
            <a:spLocks/>
          </p:cNvSpPr>
          <p:nvPr/>
        </p:nvSpPr>
        <p:spPr>
          <a:xfrm>
            <a:off x="-923244" y="-495440"/>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0" name="Marcador de contenido 2"/>
          <p:cNvSpPr txBox="1">
            <a:spLocks/>
          </p:cNvSpPr>
          <p:nvPr/>
        </p:nvSpPr>
        <p:spPr>
          <a:xfrm>
            <a:off x="-105313" y="70617"/>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1" name="Marcador de contenido 2"/>
          <p:cNvSpPr txBox="1">
            <a:spLocks/>
          </p:cNvSpPr>
          <p:nvPr/>
        </p:nvSpPr>
        <p:spPr>
          <a:xfrm>
            <a:off x="-923244" y="-437383"/>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2" name="Marcador de contenido 2"/>
          <p:cNvSpPr txBox="1">
            <a:spLocks/>
          </p:cNvSpPr>
          <p:nvPr/>
        </p:nvSpPr>
        <p:spPr>
          <a:xfrm>
            <a:off x="-903598" y="-453572"/>
            <a:ext cx="8993641"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4" name="Marcador de contenido 2"/>
          <p:cNvSpPr txBox="1">
            <a:spLocks/>
          </p:cNvSpPr>
          <p:nvPr/>
        </p:nvSpPr>
        <p:spPr>
          <a:xfrm>
            <a:off x="1693040" y="185420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
        <p:nvSpPr>
          <p:cNvPr id="25" name="Marcador de contenido 2"/>
          <p:cNvSpPr txBox="1">
            <a:spLocks/>
          </p:cNvSpPr>
          <p:nvPr/>
        </p:nvSpPr>
        <p:spPr>
          <a:xfrm>
            <a:off x="1281070" y="190137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MX" dirty="0"/>
          </a:p>
        </p:txBody>
      </p:sp>
    </p:spTree>
    <p:extLst>
      <p:ext uri="{BB962C8B-B14F-4D97-AF65-F5344CB8AC3E}">
        <p14:creationId xmlns:p14="http://schemas.microsoft.com/office/powerpoint/2010/main" val="35684963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727046"/>
            <a:ext cx="10144464" cy="1320800"/>
          </a:xfrm>
        </p:spPr>
        <p:txBody>
          <a:bodyPr>
            <a:normAutofit/>
          </a:bodyPr>
          <a:lstStyle/>
          <a:p>
            <a:pPr algn="just"/>
            <a:r>
              <a:rPr lang="es-MX" sz="3200" dirty="0"/>
              <a:t>23. IMPOSIBILIDAD PARA ACUDIR A DILIGENCIAR</a:t>
            </a:r>
          </a:p>
        </p:txBody>
      </p:sp>
      <p:sp>
        <p:nvSpPr>
          <p:cNvPr id="3" name="Marcador de contenido 2"/>
          <p:cNvSpPr>
            <a:spLocks noGrp="1"/>
          </p:cNvSpPr>
          <p:nvPr>
            <p:ph sz="quarter" idx="1"/>
          </p:nvPr>
        </p:nvSpPr>
        <p:spPr/>
        <p:txBody>
          <a:bodyPr>
            <a:normAutofit/>
          </a:bodyPr>
          <a:lstStyle/>
          <a:p>
            <a:pPr algn="just"/>
            <a:r>
              <a:rPr lang="es-ES" dirty="0"/>
              <a:t>Si alguna persona está imposibilitada por enfermedad u otra causa a concurrir al local de la Junta para absolver posiciones:</a:t>
            </a:r>
          </a:p>
          <a:p>
            <a:pPr algn="just"/>
            <a:r>
              <a:rPr lang="es-ES" dirty="0"/>
              <a:t>Debe justificar la imposibilidad.</a:t>
            </a:r>
          </a:p>
          <a:p>
            <a:pPr algn="just"/>
            <a:r>
              <a:rPr lang="es-ES" dirty="0"/>
              <a:t>En caso de subsistir la imposibilidad, los funcionarios de la junta se trasladarán al lugar donde se encuentra el imposibilitado para el desahogo de la prueba.</a:t>
            </a:r>
            <a:endParaRPr lang="es-MX" dirty="0"/>
          </a:p>
        </p:txBody>
      </p:sp>
      <p:pic>
        <p:nvPicPr>
          <p:cNvPr id="4" name="Imagen 3">
            <a:extLst>
              <a:ext uri="{FF2B5EF4-FFF2-40B4-BE49-F238E27FC236}">
                <a16:creationId xmlns:a16="http://schemas.microsoft.com/office/drawing/2014/main" id="{FE5883C2-8216-4E3C-AFEA-4B71C84C57D6}"/>
              </a:ext>
            </a:extLst>
          </p:cNvPr>
          <p:cNvPicPr>
            <a:picLocks noChangeAspect="1"/>
          </p:cNvPicPr>
          <p:nvPr/>
        </p:nvPicPr>
        <p:blipFill>
          <a:blip r:embed="rId2"/>
          <a:stretch>
            <a:fillRect/>
          </a:stretch>
        </p:blipFill>
        <p:spPr>
          <a:xfrm>
            <a:off x="3954186" y="4441162"/>
            <a:ext cx="2857500" cy="1600200"/>
          </a:xfrm>
          <a:prstGeom prst="rect">
            <a:avLst/>
          </a:prstGeom>
        </p:spPr>
      </p:pic>
    </p:spTree>
    <p:extLst>
      <p:ext uri="{BB962C8B-B14F-4D97-AF65-F5344CB8AC3E}">
        <p14:creationId xmlns:p14="http://schemas.microsoft.com/office/powerpoint/2010/main" val="17775367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24. Si no se encuentra el absolvente</a:t>
            </a:r>
          </a:p>
        </p:txBody>
      </p:sp>
      <p:sp>
        <p:nvSpPr>
          <p:cNvPr id="3" name="Marcador de contenido 2"/>
          <p:cNvSpPr>
            <a:spLocks noGrp="1"/>
          </p:cNvSpPr>
          <p:nvPr>
            <p:ph sz="quarter" idx="1"/>
          </p:nvPr>
        </p:nvSpPr>
        <p:spPr>
          <a:xfrm>
            <a:off x="677334" y="2160589"/>
            <a:ext cx="8596668" cy="1268411"/>
          </a:xfrm>
        </p:spPr>
        <p:txBody>
          <a:bodyPr>
            <a:normAutofit/>
          </a:bodyPr>
          <a:lstStyle/>
          <a:p>
            <a:pPr algn="just"/>
            <a:r>
              <a:rPr lang="es-ES" sz="2000" dirty="0"/>
              <a:t>Se le declara confeso o por reconocidos los documentos a que se refiere la diligencia.</a:t>
            </a:r>
          </a:p>
          <a:p>
            <a:pPr algn="just"/>
            <a:r>
              <a:rPr lang="es-ES" sz="2000" dirty="0"/>
              <a:t>Se decreta desierta la prueba.</a:t>
            </a:r>
          </a:p>
        </p:txBody>
      </p:sp>
      <p:pic>
        <p:nvPicPr>
          <p:cNvPr id="4" name="Imagen 3">
            <a:extLst>
              <a:ext uri="{FF2B5EF4-FFF2-40B4-BE49-F238E27FC236}">
                <a16:creationId xmlns:a16="http://schemas.microsoft.com/office/drawing/2014/main" id="{3CD92ED1-E4F7-47BE-B1B8-C46BE8701F38}"/>
              </a:ext>
            </a:extLst>
          </p:cNvPr>
          <p:cNvPicPr>
            <a:picLocks noChangeAspect="1"/>
          </p:cNvPicPr>
          <p:nvPr/>
        </p:nvPicPr>
        <p:blipFill>
          <a:blip r:embed="rId2"/>
          <a:stretch>
            <a:fillRect/>
          </a:stretch>
        </p:blipFill>
        <p:spPr>
          <a:xfrm>
            <a:off x="3546918" y="3429000"/>
            <a:ext cx="2857500" cy="1600200"/>
          </a:xfrm>
          <a:prstGeom prst="rect">
            <a:avLst/>
          </a:prstGeom>
        </p:spPr>
      </p:pic>
    </p:spTree>
    <p:extLst>
      <p:ext uri="{BB962C8B-B14F-4D97-AF65-F5344CB8AC3E}">
        <p14:creationId xmlns:p14="http://schemas.microsoft.com/office/powerpoint/2010/main" val="39913090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4" name="AutoShape 6"/>
          <p:cNvSpPr>
            <a:spLocks noChangeArrowheads="1"/>
          </p:cNvSpPr>
          <p:nvPr/>
        </p:nvSpPr>
        <p:spPr bwMode="auto">
          <a:xfrm flipH="1">
            <a:off x="6858001" y="2590801"/>
            <a:ext cx="73025"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5" name="AutoShape 7"/>
          <p:cNvSpPr>
            <a:spLocks noChangeArrowheads="1"/>
          </p:cNvSpPr>
          <p:nvPr/>
        </p:nvSpPr>
        <p:spPr bwMode="auto">
          <a:xfrm flipH="1">
            <a:off x="5267325" y="2581276"/>
            <a:ext cx="71438"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8" name="AutoShape 10"/>
          <p:cNvSpPr>
            <a:spLocks noChangeArrowheads="1"/>
          </p:cNvSpPr>
          <p:nvPr/>
        </p:nvSpPr>
        <p:spPr bwMode="auto">
          <a:xfrm flipH="1">
            <a:off x="9359900" y="2079626"/>
            <a:ext cx="71438"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9" name="AutoShape 11"/>
          <p:cNvSpPr>
            <a:spLocks noChangeArrowheads="1"/>
          </p:cNvSpPr>
          <p:nvPr/>
        </p:nvSpPr>
        <p:spPr bwMode="auto">
          <a:xfrm flipH="1">
            <a:off x="7777164" y="2079626"/>
            <a:ext cx="71437"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102" name="Text Box 14"/>
          <p:cNvSpPr txBox="1">
            <a:spLocks noChangeArrowheads="1"/>
          </p:cNvSpPr>
          <p:nvPr/>
        </p:nvSpPr>
        <p:spPr bwMode="gray">
          <a:xfrm>
            <a:off x="8003381" y="1990726"/>
            <a:ext cx="12080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1400" dirty="0">
                <a:solidFill>
                  <a:srgbClr val="FFFFFF"/>
                </a:solidFill>
              </a:rPr>
              <a:t>Ad Your Title</a:t>
            </a:r>
          </a:p>
        </p:txBody>
      </p:sp>
      <p:sp>
        <p:nvSpPr>
          <p:cNvPr id="9" name="8 Rectángulo"/>
          <p:cNvSpPr/>
          <p:nvPr/>
        </p:nvSpPr>
        <p:spPr>
          <a:xfrm>
            <a:off x="523470" y="1712971"/>
            <a:ext cx="9031589" cy="397031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indent="182563" algn="just" eaLnBrk="0" hangingPunct="0">
              <a:tabLst>
                <a:tab pos="18256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pPr>
            <a:r>
              <a:rPr lang="es-ES_tradnl" sz="2800" dirty="0">
                <a:solidFill>
                  <a:prstClr val="black"/>
                </a:solidFill>
                <a:latin typeface="Arial" pitchFamily="34" charset="0"/>
                <a:ea typeface="Times New Roman" pitchFamily="18" charset="0"/>
                <a:cs typeface="Arial" pitchFamily="34" charset="0"/>
              </a:rPr>
              <a:t>Después de analizar las reglas generales de la prueba en el proceso laboral, se puede determinar que los medios de prueba en esta área del Derecho tienen peculiaridades respecto de otras ramas del Derecho, ya que éstos medios en particular tienden a la protección del elemento subjetivo más débil es decir; el trabajador e imponen al mismo tiempo obligaciones al patrón.</a:t>
            </a:r>
          </a:p>
          <a:p>
            <a:pPr indent="182563" algn="just" eaLnBrk="0" hangingPunct="0">
              <a:tabLst>
                <a:tab pos="18256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pPr>
            <a:endParaRPr lang="es-ES_tradnl" sz="2800" dirty="0">
              <a:solidFill>
                <a:prstClr val="black"/>
              </a:solidFill>
              <a:latin typeface="Arial" pitchFamily="34" charset="0"/>
              <a:cs typeface="Arial" pitchFamily="34" charset="0"/>
            </a:endParaRPr>
          </a:p>
          <a:p>
            <a:pPr indent="182563" algn="just" eaLnBrk="0" hangingPunct="0">
              <a:tabLst>
                <a:tab pos="18256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pPr>
            <a:endParaRPr lang="es-ES_tradnl" sz="2800" dirty="0">
              <a:solidFill>
                <a:prstClr val="black"/>
              </a:solidFill>
              <a:latin typeface="Arial" pitchFamily="34" charset="0"/>
              <a:cs typeface="Arial" pitchFamily="34" charset="0"/>
            </a:endParaRPr>
          </a:p>
        </p:txBody>
      </p:sp>
      <p:sp>
        <p:nvSpPr>
          <p:cNvPr id="3" name="Título 2">
            <a:extLst>
              <a:ext uri="{FF2B5EF4-FFF2-40B4-BE49-F238E27FC236}">
                <a16:creationId xmlns:a16="http://schemas.microsoft.com/office/drawing/2014/main" id="{11C909F1-AF58-44DC-936D-26E35D9C9C96}"/>
              </a:ext>
            </a:extLst>
          </p:cNvPr>
          <p:cNvSpPr>
            <a:spLocks noGrp="1"/>
          </p:cNvSpPr>
          <p:nvPr>
            <p:ph type="title"/>
          </p:nvPr>
        </p:nvSpPr>
        <p:spPr/>
        <p:txBody>
          <a:bodyPr/>
          <a:lstStyle/>
          <a:p>
            <a:r>
              <a:rPr lang="es-MX" dirty="0"/>
              <a:t>25. CONCLUSIONES</a:t>
            </a:r>
          </a:p>
        </p:txBody>
      </p:sp>
    </p:spTree>
    <p:extLst>
      <p:ext uri="{BB962C8B-B14F-4D97-AF65-F5344CB8AC3E}">
        <p14:creationId xmlns:p14="http://schemas.microsoft.com/office/powerpoint/2010/main" val="14082916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1847528" y="477949"/>
            <a:ext cx="6651848" cy="563562"/>
          </a:xfrm>
        </p:spPr>
        <p:txBody>
          <a:bodyPr>
            <a:normAutofit fontScale="90000"/>
          </a:bodyPr>
          <a:lstStyle/>
          <a:p>
            <a:r>
              <a:rPr lang="en-US" sz="3200" b="1" dirty="0"/>
              <a:t>26. BIBIOGRAFÍA</a:t>
            </a:r>
          </a:p>
        </p:txBody>
      </p:sp>
      <p:sp>
        <p:nvSpPr>
          <p:cNvPr id="89094" name="AutoShape 6"/>
          <p:cNvSpPr>
            <a:spLocks noChangeArrowheads="1"/>
          </p:cNvSpPr>
          <p:nvPr/>
        </p:nvSpPr>
        <p:spPr bwMode="auto">
          <a:xfrm flipH="1">
            <a:off x="6858001" y="2590801"/>
            <a:ext cx="73025"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5" name="AutoShape 7"/>
          <p:cNvSpPr>
            <a:spLocks noChangeArrowheads="1"/>
          </p:cNvSpPr>
          <p:nvPr/>
        </p:nvSpPr>
        <p:spPr bwMode="auto">
          <a:xfrm flipH="1">
            <a:off x="5267325" y="2581276"/>
            <a:ext cx="71438"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8" name="AutoShape 10"/>
          <p:cNvSpPr>
            <a:spLocks noChangeArrowheads="1"/>
          </p:cNvSpPr>
          <p:nvPr/>
        </p:nvSpPr>
        <p:spPr bwMode="auto">
          <a:xfrm flipH="1">
            <a:off x="9359900" y="2079626"/>
            <a:ext cx="71438"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9" name="AutoShape 11"/>
          <p:cNvSpPr>
            <a:spLocks noChangeArrowheads="1"/>
          </p:cNvSpPr>
          <p:nvPr/>
        </p:nvSpPr>
        <p:spPr bwMode="auto">
          <a:xfrm flipH="1">
            <a:off x="7777164" y="2079626"/>
            <a:ext cx="71437"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102" name="Text Box 14"/>
          <p:cNvSpPr txBox="1">
            <a:spLocks noChangeArrowheads="1"/>
          </p:cNvSpPr>
          <p:nvPr/>
        </p:nvSpPr>
        <p:spPr bwMode="gray">
          <a:xfrm>
            <a:off x="8003381" y="1990726"/>
            <a:ext cx="12080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1400" dirty="0">
                <a:solidFill>
                  <a:srgbClr val="FFFFFF"/>
                </a:solidFill>
              </a:rPr>
              <a:t>Ad Your Title</a:t>
            </a:r>
          </a:p>
        </p:txBody>
      </p:sp>
      <p:sp>
        <p:nvSpPr>
          <p:cNvPr id="2" name="1 Rectángulo"/>
          <p:cNvSpPr/>
          <p:nvPr/>
        </p:nvSpPr>
        <p:spPr>
          <a:xfrm>
            <a:off x="1847528" y="1443841"/>
            <a:ext cx="8640960" cy="2215991"/>
          </a:xfrm>
          <a:prstGeom prst="rect">
            <a:avLst/>
          </a:prstGeom>
        </p:spPr>
        <p:txBody>
          <a:bodyPr wrap="square">
            <a:spAutoFit/>
          </a:bodyPr>
          <a:lstStyle/>
          <a:p>
            <a:pPr lvl="0"/>
            <a:endParaRPr lang="es-MX" sz="1000" dirty="0"/>
          </a:p>
          <a:p>
            <a:r>
              <a:rPr lang="es-MX" sz="2200" dirty="0"/>
              <a:t>Cámara de Diputados. (2019). Ley Federal del Trabajo. México.</a:t>
            </a:r>
          </a:p>
          <a:p>
            <a:pPr lvl="0"/>
            <a:endParaRPr lang="es-MX" sz="2200" dirty="0"/>
          </a:p>
          <a:p>
            <a:pPr lvl="0"/>
            <a:r>
              <a:rPr lang="es-MX" sz="2200" dirty="0"/>
              <a:t>Lastra, J. (2001). Diccionario del Derecho del Trabajo. México: Porrúa.</a:t>
            </a:r>
          </a:p>
          <a:p>
            <a:pPr lvl="0"/>
            <a:endParaRPr lang="es-MX" sz="2200" dirty="0"/>
          </a:p>
          <a:p>
            <a:pPr lvl="0"/>
            <a:endParaRPr lang="es-MX" dirty="0"/>
          </a:p>
        </p:txBody>
      </p:sp>
    </p:spTree>
    <p:extLst>
      <p:ext uri="{BB962C8B-B14F-4D97-AF65-F5344CB8AC3E}">
        <p14:creationId xmlns:p14="http://schemas.microsoft.com/office/powerpoint/2010/main" val="36788651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806699" y="1441332"/>
            <a:ext cx="5112103" cy="4203404"/>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dirty="0"/>
          </a:p>
        </p:txBody>
      </p:sp>
      <p:sp>
        <p:nvSpPr>
          <p:cNvPr id="5" name="Título 5"/>
          <p:cNvSpPr txBox="1">
            <a:spLocks/>
          </p:cNvSpPr>
          <p:nvPr/>
        </p:nvSpPr>
        <p:spPr>
          <a:xfrm>
            <a:off x="2710063" y="2432931"/>
            <a:ext cx="5305373" cy="222020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7200" b="1" dirty="0">
                <a:ln w="19050">
                  <a:solidFill>
                    <a:schemeClr val="tx1"/>
                  </a:solidFill>
                </a:ln>
                <a:solidFill>
                  <a:srgbClr val="FFFF00"/>
                </a:solidFill>
                <a:effectLst>
                  <a:glow rad="63500">
                    <a:schemeClr val="tx1"/>
                  </a:glow>
                </a:effectLst>
              </a:rPr>
              <a:t>¡Gracias por su Atención!</a:t>
            </a:r>
          </a:p>
        </p:txBody>
      </p:sp>
    </p:spTree>
    <p:extLst>
      <p:ext uri="{BB962C8B-B14F-4D97-AF65-F5344CB8AC3E}">
        <p14:creationId xmlns:p14="http://schemas.microsoft.com/office/powerpoint/2010/main" val="23284302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52167" y="155196"/>
            <a:ext cx="8596668" cy="1320800"/>
          </a:xfrm>
        </p:spPr>
        <p:txBody>
          <a:bodyPr/>
          <a:lstStyle/>
          <a:p>
            <a:r>
              <a:rPr lang="es-MX" dirty="0"/>
              <a:t>Índice</a:t>
            </a:r>
          </a:p>
        </p:txBody>
      </p:sp>
      <p:sp>
        <p:nvSpPr>
          <p:cNvPr id="69635" name="Rectangle 3"/>
          <p:cNvSpPr>
            <a:spLocks noGrp="1" noChangeArrowheads="1"/>
          </p:cNvSpPr>
          <p:nvPr>
            <p:ph idx="1"/>
          </p:nvPr>
        </p:nvSpPr>
        <p:spPr>
          <a:xfrm>
            <a:off x="570997" y="1224793"/>
            <a:ext cx="8514280" cy="4983059"/>
          </a:xfrm>
        </p:spPr>
        <p:txBody>
          <a:bodyPr numCol="2">
            <a:normAutofit/>
          </a:bodyPr>
          <a:lstStyle/>
          <a:p>
            <a:pPr marL="914400" lvl="1" indent="-457200">
              <a:lnSpc>
                <a:spcPct val="80000"/>
              </a:lnSpc>
              <a:buFont typeface="+mj-lt"/>
              <a:buAutoNum type="arabicPeriod"/>
            </a:pPr>
            <a:r>
              <a:rPr lang="es-MX" sz="2400" dirty="0"/>
              <a:t>OBJECIÓN DE LA PRUEBA</a:t>
            </a:r>
          </a:p>
          <a:p>
            <a:pPr marL="914400" lvl="1" indent="-457200">
              <a:lnSpc>
                <a:spcPct val="80000"/>
              </a:lnSpc>
              <a:buFont typeface="+mj-lt"/>
              <a:buAutoNum type="arabicPeriod"/>
            </a:pPr>
            <a:r>
              <a:rPr lang="es-MX" sz="2400" dirty="0"/>
              <a:t>¿Cómo se ofrecen?</a:t>
            </a:r>
          </a:p>
          <a:p>
            <a:pPr marL="914400" lvl="1" indent="-457200">
              <a:lnSpc>
                <a:spcPct val="80000"/>
              </a:lnSpc>
              <a:buFont typeface="+mj-lt"/>
              <a:buAutoNum type="arabicPeriod"/>
            </a:pPr>
            <a:r>
              <a:rPr lang="es-MX" sz="2400" dirty="0"/>
              <a:t>ADMISIÓN DE LA PRUEBA</a:t>
            </a:r>
          </a:p>
          <a:p>
            <a:pPr marL="914400" lvl="1" indent="-457200">
              <a:lnSpc>
                <a:spcPct val="80000"/>
              </a:lnSpc>
              <a:buFont typeface="+mj-lt"/>
              <a:buAutoNum type="arabicPeriod"/>
            </a:pPr>
            <a:r>
              <a:rPr lang="es-MX" sz="2400" dirty="0"/>
              <a:t>Criterios de la autoridad laboral ante el ofrecimiento de la prueba</a:t>
            </a:r>
          </a:p>
          <a:p>
            <a:pPr marL="914400" lvl="1" indent="-457200">
              <a:lnSpc>
                <a:spcPct val="80000"/>
              </a:lnSpc>
              <a:buFont typeface="+mj-lt"/>
              <a:buAutoNum type="arabicPeriod"/>
            </a:pPr>
            <a:r>
              <a:rPr lang="es-MX" sz="2400" dirty="0"/>
              <a:t>DESAHOGO DE LOS MEDIOS DE PRUEBA EN GENERAL</a:t>
            </a:r>
          </a:p>
          <a:p>
            <a:pPr marL="914400" lvl="1" indent="-457200">
              <a:lnSpc>
                <a:spcPct val="80000"/>
              </a:lnSpc>
              <a:buFont typeface="+mj-lt"/>
              <a:buAutoNum type="arabicPeriod"/>
            </a:pPr>
            <a:r>
              <a:rPr lang="es-MX" sz="2400" dirty="0"/>
              <a:t>CITACIÓN DE LAS PARTES</a:t>
            </a:r>
          </a:p>
          <a:p>
            <a:pPr marL="914400" lvl="1" indent="-457200">
              <a:lnSpc>
                <a:spcPct val="80000"/>
              </a:lnSpc>
              <a:buFont typeface="+mj-lt"/>
              <a:buAutoNum type="arabicPeriod"/>
            </a:pPr>
            <a:r>
              <a:rPr lang="es-MX" sz="2400" dirty="0"/>
              <a:t>DE LOS DOCUMENTOS EN PODER DE PERSONAS AJENAS AL JUICIO</a:t>
            </a:r>
          </a:p>
          <a:p>
            <a:pPr marL="914400" lvl="1" indent="-457200">
              <a:lnSpc>
                <a:spcPct val="80000"/>
              </a:lnSpc>
              <a:buFont typeface="+mj-lt"/>
              <a:buAutoNum type="arabicPeriod"/>
            </a:pPr>
            <a:r>
              <a:rPr lang="es-MX" sz="2400" dirty="0"/>
              <a:t>CARGA DE LA PRUEBA</a:t>
            </a:r>
          </a:p>
          <a:p>
            <a:pPr marL="914400" lvl="1" indent="-457200">
              <a:lnSpc>
                <a:spcPct val="80000"/>
              </a:lnSpc>
              <a:buFont typeface="+mj-lt"/>
              <a:buAutoNum type="arabicPeriod"/>
            </a:pPr>
            <a:r>
              <a:rPr lang="es-MX" sz="2400" dirty="0"/>
              <a:t>IMPOSIBILIDAD PARA ACUDIR A DILIGENCIAR</a:t>
            </a:r>
          </a:p>
          <a:p>
            <a:pPr marL="914400" lvl="1" indent="-457200">
              <a:lnSpc>
                <a:spcPct val="80000"/>
              </a:lnSpc>
              <a:buFont typeface="+mj-lt"/>
              <a:buAutoNum type="arabicPeriod"/>
            </a:pPr>
            <a:r>
              <a:rPr lang="es-MX" sz="2400" dirty="0"/>
              <a:t>Si no se encuentra el absolvente</a:t>
            </a:r>
          </a:p>
          <a:p>
            <a:pPr marL="914400" lvl="1" indent="-457200">
              <a:lnSpc>
                <a:spcPct val="80000"/>
              </a:lnSpc>
              <a:buFont typeface="+mj-lt"/>
              <a:buAutoNum type="arabicPeriod"/>
            </a:pPr>
            <a:r>
              <a:rPr lang="es-MX" sz="2400" dirty="0"/>
              <a:t>CONCLUSIONES</a:t>
            </a:r>
          </a:p>
          <a:p>
            <a:pPr marL="914400" lvl="1" indent="-457200">
              <a:lnSpc>
                <a:spcPct val="80000"/>
              </a:lnSpc>
              <a:buFont typeface="+mj-lt"/>
              <a:buAutoNum type="arabicPeriod"/>
            </a:pPr>
            <a:r>
              <a:rPr lang="es-MX" sz="2400" dirty="0"/>
              <a:t>BIBIOGRAFÍA</a:t>
            </a:r>
          </a:p>
        </p:txBody>
      </p:sp>
    </p:spTree>
    <p:extLst>
      <p:ext uri="{BB962C8B-B14F-4D97-AF65-F5344CB8AC3E}">
        <p14:creationId xmlns:p14="http://schemas.microsoft.com/office/powerpoint/2010/main" val="42729905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MX" dirty="0"/>
              <a:t>1. Guión explicativo.</a:t>
            </a:r>
          </a:p>
        </p:txBody>
      </p:sp>
      <p:sp>
        <p:nvSpPr>
          <p:cNvPr id="69635" name="Rectangle 3"/>
          <p:cNvSpPr>
            <a:spLocks noGrp="1" noChangeArrowheads="1"/>
          </p:cNvSpPr>
          <p:nvPr>
            <p:ph idx="1"/>
          </p:nvPr>
        </p:nvSpPr>
        <p:spPr>
          <a:xfrm>
            <a:off x="511615" y="1653959"/>
            <a:ext cx="8762387" cy="4752528"/>
          </a:xfrm>
        </p:spPr>
        <p:txBody>
          <a:bodyPr>
            <a:normAutofit/>
          </a:bodyPr>
          <a:lstStyle/>
          <a:p>
            <a:pPr marL="457200" lvl="1" indent="0" algn="just">
              <a:lnSpc>
                <a:spcPct val="80000"/>
              </a:lnSpc>
              <a:buNone/>
            </a:pPr>
            <a:r>
              <a:rPr lang="es-MX" sz="2800" dirty="0"/>
              <a:t>Identificar los medios de prueba del proceso del trabajo y conocer sus generalidades dentro del proceso del trabajo. </a:t>
            </a:r>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22904617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MX" dirty="0"/>
              <a:t>2. Propósito de la unidad de competencia.</a:t>
            </a:r>
          </a:p>
        </p:txBody>
      </p:sp>
      <p:sp>
        <p:nvSpPr>
          <p:cNvPr id="69635" name="Rectangle 3"/>
          <p:cNvSpPr>
            <a:spLocks noGrp="1" noChangeArrowheads="1"/>
          </p:cNvSpPr>
          <p:nvPr>
            <p:ph idx="1"/>
          </p:nvPr>
        </p:nvSpPr>
        <p:spPr>
          <a:xfrm>
            <a:off x="419100" y="1930400"/>
            <a:ext cx="9344314" cy="4752528"/>
          </a:xfrm>
        </p:spPr>
        <p:txBody>
          <a:bodyPr>
            <a:normAutofit/>
          </a:bodyPr>
          <a:lstStyle/>
          <a:p>
            <a:pPr marL="457200" lvl="1" indent="0" algn="just">
              <a:lnSpc>
                <a:spcPct val="80000"/>
              </a:lnSpc>
              <a:buNone/>
            </a:pPr>
            <a:r>
              <a:rPr lang="es-MX" sz="2800" dirty="0"/>
              <a:t>Relacionar las diferentes fases de los procedimientos en materia del Derecho del trabajo, para la aplicación de la normatividad vigente de fondo y forma al caso en concreto. </a:t>
            </a:r>
            <a:endParaRPr lang="en-US" sz="2800" dirty="0"/>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36153252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MX" dirty="0"/>
              <a:t>3. Competencias genéricas.</a:t>
            </a:r>
            <a:br>
              <a:rPr lang="es-MX" dirty="0"/>
            </a:br>
            <a:endParaRPr lang="es-MX" dirty="0"/>
          </a:p>
        </p:txBody>
      </p:sp>
      <p:sp>
        <p:nvSpPr>
          <p:cNvPr id="69635" name="Rectangle 3"/>
          <p:cNvSpPr>
            <a:spLocks noGrp="1" noChangeArrowheads="1"/>
          </p:cNvSpPr>
          <p:nvPr>
            <p:ph idx="1"/>
          </p:nvPr>
        </p:nvSpPr>
        <p:spPr>
          <a:xfrm>
            <a:off x="914400" y="1797424"/>
            <a:ext cx="8849014" cy="4752528"/>
          </a:xfrm>
        </p:spPr>
        <p:txBody>
          <a:bodyPr>
            <a:normAutofit/>
          </a:bodyPr>
          <a:lstStyle/>
          <a:p>
            <a:pPr marL="457200" lvl="1" indent="0" algn="just">
              <a:lnSpc>
                <a:spcPct val="80000"/>
              </a:lnSpc>
              <a:buNone/>
            </a:pPr>
            <a:r>
              <a:rPr lang="es-MX" sz="2400" dirty="0"/>
              <a:t>Examinar el derecho probatorio en el proceso del trabajo, conforme a la Ley Federal del Trabajo. </a:t>
            </a:r>
            <a:endParaRPr lang="en-US" sz="2400" dirty="0"/>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38733476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77334" y="279172"/>
            <a:ext cx="8596668" cy="1320800"/>
          </a:xfrm>
        </p:spPr>
        <p:txBody>
          <a:bodyPr/>
          <a:lstStyle/>
          <a:p>
            <a:r>
              <a:rPr lang="es-MX" dirty="0"/>
              <a:t>4. Estructura de la unidad de aprendizaje</a:t>
            </a:r>
          </a:p>
        </p:txBody>
      </p:sp>
      <p:sp>
        <p:nvSpPr>
          <p:cNvPr id="69635" name="Rectangle 3"/>
          <p:cNvSpPr>
            <a:spLocks noGrp="1" noChangeArrowheads="1"/>
          </p:cNvSpPr>
          <p:nvPr>
            <p:ph idx="1"/>
          </p:nvPr>
        </p:nvSpPr>
        <p:spPr>
          <a:xfrm>
            <a:off x="482600" y="1826300"/>
            <a:ext cx="9338566" cy="4752528"/>
          </a:xfrm>
        </p:spPr>
        <p:txBody>
          <a:bodyPr>
            <a:normAutofit fontScale="85000" lnSpcReduction="20000"/>
          </a:bodyPr>
          <a:lstStyle/>
          <a:p>
            <a:pPr marL="457200" lvl="1" indent="0">
              <a:lnSpc>
                <a:spcPct val="80000"/>
              </a:lnSpc>
              <a:buNone/>
            </a:pPr>
            <a:r>
              <a:rPr lang="es-MX" sz="2400" dirty="0"/>
              <a:t>Unidad 1. El Proceso del Trabajo</a:t>
            </a:r>
          </a:p>
          <a:p>
            <a:pPr marL="457200" lvl="1" indent="0">
              <a:lnSpc>
                <a:spcPct val="80000"/>
              </a:lnSpc>
              <a:buNone/>
            </a:pPr>
            <a:r>
              <a:rPr lang="es-MX" sz="2400" dirty="0"/>
              <a:t>Unidad 2. Órganos Jurisdiccionales del Trabajo</a:t>
            </a:r>
          </a:p>
          <a:p>
            <a:pPr marL="457200" lvl="1" indent="0">
              <a:lnSpc>
                <a:spcPct val="80000"/>
              </a:lnSpc>
              <a:buNone/>
            </a:pPr>
            <a:r>
              <a:rPr lang="es-MX" sz="2400" dirty="0"/>
              <a:t>Unidad 3. Las Reglas Generales del Proceso</a:t>
            </a:r>
          </a:p>
          <a:p>
            <a:pPr marL="457200" lvl="1" indent="0">
              <a:lnSpc>
                <a:spcPct val="80000"/>
              </a:lnSpc>
              <a:buNone/>
            </a:pPr>
            <a:r>
              <a:rPr lang="es-MX" sz="2400" dirty="0"/>
              <a:t>Unidad 4. Los Incidentes.</a:t>
            </a:r>
          </a:p>
          <a:p>
            <a:pPr marL="457200" lvl="1" indent="0">
              <a:lnSpc>
                <a:spcPct val="80000"/>
              </a:lnSpc>
              <a:buNone/>
            </a:pPr>
            <a:r>
              <a:rPr lang="es-MX" sz="2400" dirty="0"/>
              <a:t>Unidad 5. La Prueba</a:t>
            </a:r>
          </a:p>
          <a:p>
            <a:pPr marL="457200" lvl="1" indent="0">
              <a:lnSpc>
                <a:spcPct val="80000"/>
              </a:lnSpc>
              <a:buNone/>
            </a:pPr>
            <a:r>
              <a:rPr lang="es-MX" sz="2400" dirty="0"/>
              <a:t>Unidad 6. Resoluciones Laborales</a:t>
            </a:r>
          </a:p>
          <a:p>
            <a:pPr marL="457200" lvl="1" indent="0">
              <a:lnSpc>
                <a:spcPct val="80000"/>
              </a:lnSpc>
              <a:buNone/>
            </a:pPr>
            <a:r>
              <a:rPr lang="es-MX" sz="2400" dirty="0"/>
              <a:t>Unidad 7. Procedimiento Ordinario</a:t>
            </a:r>
          </a:p>
          <a:p>
            <a:pPr marL="457200" lvl="1" indent="0">
              <a:lnSpc>
                <a:spcPct val="80000"/>
              </a:lnSpc>
              <a:buNone/>
            </a:pPr>
            <a:r>
              <a:rPr lang="es-MX" sz="2400" dirty="0"/>
              <a:t>Unidad 8. Procedimiento Especial</a:t>
            </a:r>
          </a:p>
          <a:p>
            <a:pPr marL="457200" lvl="1" indent="0">
              <a:lnSpc>
                <a:spcPct val="80000"/>
              </a:lnSpc>
              <a:buNone/>
            </a:pPr>
            <a:r>
              <a:rPr lang="es-MX" sz="2400" dirty="0"/>
              <a:t>Unidad 9. Conflictos Individuales de Seguridad Social</a:t>
            </a:r>
          </a:p>
          <a:p>
            <a:pPr marL="457200" lvl="1" indent="0">
              <a:lnSpc>
                <a:spcPct val="80000"/>
              </a:lnSpc>
              <a:buNone/>
            </a:pPr>
            <a:r>
              <a:rPr lang="es-MX" sz="2400" dirty="0"/>
              <a:t>Unidad 10. Procedimiento de los Conflictos Colectivos de Naturaleza</a:t>
            </a:r>
          </a:p>
          <a:p>
            <a:pPr marL="457200" lvl="1" indent="0">
              <a:lnSpc>
                <a:spcPct val="80000"/>
              </a:lnSpc>
              <a:buNone/>
            </a:pPr>
            <a:r>
              <a:rPr lang="es-MX" sz="2400" dirty="0"/>
              <a:t>Económica</a:t>
            </a:r>
          </a:p>
          <a:p>
            <a:pPr marL="457200" lvl="1" indent="0">
              <a:lnSpc>
                <a:spcPct val="80000"/>
              </a:lnSpc>
              <a:buNone/>
            </a:pPr>
            <a:r>
              <a:rPr lang="es-MX" sz="2400" dirty="0"/>
              <a:t>Unidad 11. Los Procedimientos </a:t>
            </a:r>
            <a:r>
              <a:rPr lang="es-MX" sz="2400" dirty="0" err="1"/>
              <a:t>Paraprocesales</a:t>
            </a:r>
            <a:r>
              <a:rPr lang="es-MX" sz="2400" dirty="0"/>
              <a:t> o Voluntarios</a:t>
            </a:r>
          </a:p>
          <a:p>
            <a:pPr marL="457200" lvl="1" indent="0">
              <a:lnSpc>
                <a:spcPct val="80000"/>
              </a:lnSpc>
              <a:buNone/>
            </a:pPr>
            <a:r>
              <a:rPr lang="es-MX" sz="2400" dirty="0"/>
              <a:t>Unidad 12. Procedimiento de Huelga</a:t>
            </a:r>
          </a:p>
          <a:p>
            <a:pPr marL="457200" lvl="1" indent="0">
              <a:lnSpc>
                <a:spcPct val="80000"/>
              </a:lnSpc>
              <a:buNone/>
            </a:pPr>
            <a:r>
              <a:rPr lang="es-MX" sz="2400" dirty="0"/>
              <a:t>Unidad 13. Procedimiento de Ejecución</a:t>
            </a:r>
          </a:p>
          <a:p>
            <a:pPr marL="457200" lvl="1" indent="0">
              <a:lnSpc>
                <a:spcPct val="80000"/>
              </a:lnSpc>
              <a:buNone/>
            </a:pPr>
            <a:r>
              <a:rPr lang="es-MX" sz="2400" dirty="0"/>
              <a:t>Unidad 14. Tercerías</a:t>
            </a:r>
          </a:p>
          <a:p>
            <a:pPr marL="457200" lvl="1" indent="0">
              <a:lnSpc>
                <a:spcPct val="80000"/>
              </a:lnSpc>
              <a:buNone/>
            </a:pPr>
            <a:endParaRPr lang="en-US" sz="2400" dirty="0"/>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11369406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82600" y="279172"/>
            <a:ext cx="9338566" cy="1320800"/>
          </a:xfrm>
        </p:spPr>
        <p:txBody>
          <a:bodyPr/>
          <a:lstStyle/>
          <a:p>
            <a:r>
              <a:rPr lang="es-MX" dirty="0"/>
              <a:t>4. Estructura de la unidad de competencia.</a:t>
            </a:r>
          </a:p>
        </p:txBody>
      </p:sp>
      <p:sp>
        <p:nvSpPr>
          <p:cNvPr id="69635" name="Rectangle 3"/>
          <p:cNvSpPr>
            <a:spLocks noGrp="1" noChangeArrowheads="1"/>
          </p:cNvSpPr>
          <p:nvPr>
            <p:ph idx="1"/>
          </p:nvPr>
        </p:nvSpPr>
        <p:spPr>
          <a:xfrm>
            <a:off x="127000" y="914400"/>
            <a:ext cx="9694166" cy="5664428"/>
          </a:xfrm>
        </p:spPr>
        <p:txBody>
          <a:bodyPr>
            <a:normAutofit fontScale="55000" lnSpcReduction="20000"/>
          </a:bodyPr>
          <a:lstStyle/>
          <a:p>
            <a:pPr marL="457200" lvl="1" indent="0">
              <a:lnSpc>
                <a:spcPct val="80000"/>
              </a:lnSpc>
              <a:buNone/>
            </a:pPr>
            <a:r>
              <a:rPr lang="es-MX" sz="2400" dirty="0"/>
              <a:t>Reglas Generales</a:t>
            </a:r>
          </a:p>
          <a:p>
            <a:pPr marL="457200" lvl="1" indent="0">
              <a:lnSpc>
                <a:spcPct val="80000"/>
              </a:lnSpc>
              <a:buNone/>
            </a:pPr>
            <a:r>
              <a:rPr lang="es-MX" sz="2400" dirty="0"/>
              <a:t>	Concepto</a:t>
            </a:r>
          </a:p>
          <a:p>
            <a:pPr marL="457200" lvl="1" indent="0">
              <a:lnSpc>
                <a:spcPct val="80000"/>
              </a:lnSpc>
              <a:buNone/>
            </a:pPr>
            <a:r>
              <a:rPr lang="es-MX" sz="2400" dirty="0"/>
              <a:t>	Tipos</a:t>
            </a:r>
          </a:p>
          <a:p>
            <a:pPr marL="457200" lvl="1" indent="0">
              <a:lnSpc>
                <a:spcPct val="80000"/>
              </a:lnSpc>
              <a:buNone/>
            </a:pPr>
            <a:r>
              <a:rPr lang="es-MX" sz="2400" dirty="0"/>
              <a:t>	Carga De La Prueba</a:t>
            </a:r>
          </a:p>
          <a:p>
            <a:pPr marL="457200" lvl="1" indent="0">
              <a:lnSpc>
                <a:spcPct val="80000"/>
              </a:lnSpc>
              <a:buNone/>
            </a:pPr>
            <a:r>
              <a:rPr lang="es-MX" sz="2400" dirty="0"/>
              <a:t>	Concepto</a:t>
            </a:r>
          </a:p>
          <a:p>
            <a:pPr marL="457200" lvl="1" indent="0">
              <a:lnSpc>
                <a:spcPct val="80000"/>
              </a:lnSpc>
              <a:buNone/>
            </a:pPr>
            <a:r>
              <a:rPr lang="es-MX" sz="2400" dirty="0"/>
              <a:t>	Aspectos que corresponde probar al patrón</a:t>
            </a:r>
          </a:p>
          <a:p>
            <a:pPr marL="457200" lvl="1" indent="0">
              <a:lnSpc>
                <a:spcPct val="80000"/>
              </a:lnSpc>
              <a:buNone/>
            </a:pPr>
            <a:r>
              <a:rPr lang="es-MX" sz="2400" dirty="0"/>
              <a:t>	Reversión de la carga de la prueba</a:t>
            </a:r>
          </a:p>
          <a:p>
            <a:pPr marL="457200" lvl="1" indent="0">
              <a:lnSpc>
                <a:spcPct val="80000"/>
              </a:lnSpc>
              <a:buNone/>
            </a:pPr>
            <a:endParaRPr lang="es-MX" sz="2400" dirty="0"/>
          </a:p>
          <a:p>
            <a:pPr marL="457200" lvl="1" indent="0">
              <a:lnSpc>
                <a:spcPct val="80000"/>
              </a:lnSpc>
              <a:buNone/>
            </a:pPr>
            <a:r>
              <a:rPr lang="es-MX" sz="2400" dirty="0"/>
              <a:t>Medios De Prueba</a:t>
            </a:r>
          </a:p>
          <a:p>
            <a:pPr marL="457200" lvl="1" indent="0">
              <a:lnSpc>
                <a:spcPct val="80000"/>
              </a:lnSpc>
              <a:buNone/>
            </a:pPr>
            <a:r>
              <a:rPr lang="es-MX" sz="2400" dirty="0"/>
              <a:t>	Las pruebas en particular</a:t>
            </a:r>
          </a:p>
          <a:p>
            <a:pPr marL="457200" lvl="1" indent="0">
              <a:lnSpc>
                <a:spcPct val="80000"/>
              </a:lnSpc>
              <a:buNone/>
            </a:pPr>
            <a:r>
              <a:rPr lang="es-MX" sz="2400" dirty="0"/>
              <a:t>5.4 Ofrecimiento y Admisión</a:t>
            </a:r>
          </a:p>
          <a:p>
            <a:pPr marL="457200" lvl="1" indent="0">
              <a:lnSpc>
                <a:spcPct val="80000"/>
              </a:lnSpc>
              <a:buNone/>
            </a:pPr>
            <a:r>
              <a:rPr lang="es-MX" sz="2400" dirty="0"/>
              <a:t> 5.4.1 Etapa del ofrecimiento de pruebas</a:t>
            </a:r>
          </a:p>
          <a:p>
            <a:pPr marL="457200" lvl="1" indent="0">
              <a:lnSpc>
                <a:spcPct val="80000"/>
              </a:lnSpc>
              <a:buNone/>
            </a:pPr>
            <a:r>
              <a:rPr lang="es-MX" sz="2400" dirty="0"/>
              <a:t> 5.4.2 Requisitos para el ofrecimiento de pruebas</a:t>
            </a:r>
          </a:p>
          <a:p>
            <a:pPr marL="457200" lvl="1" indent="0">
              <a:lnSpc>
                <a:spcPct val="80000"/>
              </a:lnSpc>
              <a:buNone/>
            </a:pPr>
            <a:r>
              <a:rPr lang="es-MX" sz="2400" dirty="0"/>
              <a:t> 5.4.3 Objeción de las pruebas</a:t>
            </a:r>
          </a:p>
          <a:p>
            <a:pPr marL="457200" lvl="1" indent="0">
              <a:lnSpc>
                <a:spcPct val="80000"/>
              </a:lnSpc>
              <a:buNone/>
            </a:pPr>
            <a:r>
              <a:rPr lang="es-MX" sz="2400" dirty="0"/>
              <a:t> 5.4.4 Acuerdo de admisión</a:t>
            </a:r>
          </a:p>
          <a:p>
            <a:pPr marL="457200" lvl="1" indent="0">
              <a:lnSpc>
                <a:spcPct val="80000"/>
              </a:lnSpc>
              <a:buNone/>
            </a:pPr>
            <a:r>
              <a:rPr lang="es-MX" sz="2400" dirty="0"/>
              <a:t>5.5 Desahogo de las pruebas</a:t>
            </a:r>
          </a:p>
          <a:p>
            <a:pPr marL="457200" lvl="1" indent="0">
              <a:lnSpc>
                <a:spcPct val="80000"/>
              </a:lnSpc>
              <a:buNone/>
            </a:pPr>
            <a:r>
              <a:rPr lang="es-MX" sz="2400" dirty="0"/>
              <a:t> 5.5.1 Elementos necesarios para el desahogo</a:t>
            </a:r>
          </a:p>
          <a:p>
            <a:pPr marL="457200" lvl="1" indent="0">
              <a:lnSpc>
                <a:spcPct val="80000"/>
              </a:lnSpc>
              <a:buNone/>
            </a:pPr>
            <a:r>
              <a:rPr lang="es-MX" sz="2400" dirty="0"/>
              <a:t> 5.5.2 Intervención de las partes.</a:t>
            </a:r>
          </a:p>
          <a:p>
            <a:pPr marL="457200" lvl="1" indent="0">
              <a:lnSpc>
                <a:spcPct val="80000"/>
              </a:lnSpc>
              <a:buNone/>
            </a:pPr>
            <a:r>
              <a:rPr lang="es-MX" sz="2400" dirty="0"/>
              <a:t> 5.5.3 Intervención directa de las Juntas</a:t>
            </a:r>
          </a:p>
          <a:p>
            <a:pPr marL="457200" lvl="1" indent="0">
              <a:lnSpc>
                <a:spcPct val="80000"/>
              </a:lnSpc>
              <a:buNone/>
            </a:pPr>
            <a:r>
              <a:rPr lang="es-MX" sz="2400" dirty="0"/>
              <a:t>5.6 Valoración de las Pruebas</a:t>
            </a:r>
          </a:p>
          <a:p>
            <a:pPr marL="457200" lvl="1" indent="0">
              <a:lnSpc>
                <a:spcPct val="80000"/>
              </a:lnSpc>
              <a:buNone/>
            </a:pPr>
            <a:r>
              <a:rPr lang="es-MX" sz="2400" dirty="0"/>
              <a:t> 5.6.1 Concepto</a:t>
            </a:r>
          </a:p>
          <a:p>
            <a:pPr marL="457200" lvl="1" indent="0">
              <a:lnSpc>
                <a:spcPct val="80000"/>
              </a:lnSpc>
              <a:buNone/>
            </a:pPr>
            <a:r>
              <a:rPr lang="es-MX" sz="2400" dirty="0"/>
              <a:t> 5.6.2 Sistema se valoración</a:t>
            </a:r>
          </a:p>
          <a:p>
            <a:pPr marL="457200" lvl="1" indent="0">
              <a:lnSpc>
                <a:spcPct val="80000"/>
              </a:lnSpc>
              <a:buNone/>
            </a:pPr>
            <a:r>
              <a:rPr lang="es-MX" sz="2400" dirty="0"/>
              <a:t> 5.6.3 Valoración en el procedimiento laboral</a:t>
            </a:r>
            <a:endParaRPr lang="en-US" sz="2400" dirty="0"/>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32826639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Faceta">
  <a:themeElements>
    <a:clrScheme name="Personalizado 2">
      <a:dk1>
        <a:sysClr val="windowText" lastClr="000000"/>
      </a:dk1>
      <a:lt1>
        <a:sysClr val="window" lastClr="FFFFFF"/>
      </a:lt1>
      <a:dk2>
        <a:srgbClr val="2C3C43"/>
      </a:dk2>
      <a:lt2>
        <a:srgbClr val="EBEBEB"/>
      </a:lt2>
      <a:accent1>
        <a:srgbClr val="90C226"/>
      </a:accent1>
      <a:accent2>
        <a:srgbClr val="54A021"/>
      </a:accent2>
      <a:accent3>
        <a:srgbClr val="FFC000"/>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1503</TotalTime>
  <Words>1813</Words>
  <Application>Microsoft Office PowerPoint</Application>
  <PresentationFormat>Panorámica</PresentationFormat>
  <Paragraphs>234</Paragraphs>
  <Slides>37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Arial</vt:lpstr>
      <vt:lpstr>Times New Roman</vt:lpstr>
      <vt:lpstr>Trebuchet MS</vt:lpstr>
      <vt:lpstr>Wingdings 3</vt:lpstr>
      <vt:lpstr>Faceta</vt:lpstr>
      <vt:lpstr>Licenciatura en Derecho Proceso del Trabajo    LA PRUEBA </vt:lpstr>
      <vt:lpstr>Presentación de PowerPoint</vt:lpstr>
      <vt:lpstr>Índice</vt:lpstr>
      <vt:lpstr>Índice</vt:lpstr>
      <vt:lpstr>1. Guión explicativo.</vt:lpstr>
      <vt:lpstr>2. Propósito de la unidad de competencia.</vt:lpstr>
      <vt:lpstr>3. Competencias genéricas. </vt:lpstr>
      <vt:lpstr>4. Estructura de la unidad de aprendizaje</vt:lpstr>
      <vt:lpstr>4. Estructura de la unidad de competencia.</vt:lpstr>
      <vt:lpstr>5. Concepto de prueba    </vt:lpstr>
      <vt:lpstr>6. ¿En qué consiste?   </vt:lpstr>
      <vt:lpstr>7. Elementos de la prueba  </vt:lpstr>
      <vt:lpstr>8. OBJETO DE LA PRUEBA </vt:lpstr>
      <vt:lpstr>9. EL MEDIO DE PRUEBA </vt:lpstr>
      <vt:lpstr>10. MEDIOS DE PRUEBA ADMISIBLES EN PROCESO DEL TRABAJO</vt:lpstr>
      <vt:lpstr>  11. EL FIN DE LA PRUEBA </vt:lpstr>
      <vt:lpstr>  12. MOMENTOS PROCESALES DE LA PRUEBA</vt:lpstr>
      <vt:lpstr>Proviene de la voz latina offerre, que significa prometer obligarse a dar hacer o decir así como presentar o dar a alguien una cosa.</vt:lpstr>
      <vt:lpstr>Presentación de PowerPoint</vt:lpstr>
      <vt:lpstr>Presentación de PowerPoint</vt:lpstr>
      <vt:lpstr>Presentación de PowerPoint</vt:lpstr>
      <vt:lpstr>16. ¿Cómo se ofrecen?</vt:lpstr>
      <vt:lpstr>Presentación de PowerPoint</vt:lpstr>
      <vt:lpstr>18. Criterios de la autoridad laboral ante el ofrecimiento de la prueba</vt:lpstr>
      <vt:lpstr>18. Criterios de la autoridad laboral ante el ofrecimiento de la prueba</vt:lpstr>
      <vt:lpstr>19. DESAHOGO DE LOS MEDIOS DE PRUEBA EN GENERAL</vt:lpstr>
      <vt:lpstr>20. CITACIÓN DE LAS PARTES</vt:lpstr>
      <vt:lpstr>21. DE LOS DOCUMENTOS EN PODER DE PERSONAS AJENAS AL JUICIO</vt:lpstr>
      <vt:lpstr>22. CARGA DE LA PRUEBA</vt:lpstr>
      <vt:lpstr>22. CARGA DE LA PRUEBA</vt:lpstr>
      <vt:lpstr>22. CARGA DE LA PRUEBA</vt:lpstr>
      <vt:lpstr>22. CARGA DE LA PRUEBA</vt:lpstr>
      <vt:lpstr>23. IMPOSIBILIDAD PARA ACUDIR A DILIGENCIAR</vt:lpstr>
      <vt:lpstr>24. Si no se encuentra el absolvente</vt:lpstr>
      <vt:lpstr>25. CONCLUSIONES</vt:lpstr>
      <vt:lpstr>26. BIBIOGRAFÍA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XII DE LAS PRUEBAS REGLAS EN GENERAL</dc:title>
  <dc:creator>GUSTAVO BRANDON DE LUCIO DIAZ</dc:creator>
  <cp:lastModifiedBy>ANDA</cp:lastModifiedBy>
  <cp:revision>50</cp:revision>
  <dcterms:created xsi:type="dcterms:W3CDTF">2019-03-25T18:12:12Z</dcterms:created>
  <dcterms:modified xsi:type="dcterms:W3CDTF">2019-09-26T04:19:09Z</dcterms:modified>
</cp:coreProperties>
</file>