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345" r:id="rId2"/>
    <p:sldId id="346" r:id="rId3"/>
    <p:sldId id="348" r:id="rId4"/>
    <p:sldId id="349" r:id="rId5"/>
    <p:sldId id="350" r:id="rId6"/>
    <p:sldId id="351" r:id="rId7"/>
    <p:sldId id="352" r:id="rId8"/>
    <p:sldId id="353" r:id="rId9"/>
    <p:sldId id="354" r:id="rId10"/>
    <p:sldId id="272" r:id="rId11"/>
    <p:sldId id="356" r:id="rId12"/>
    <p:sldId id="283" r:id="rId13"/>
    <p:sldId id="355" r:id="rId14"/>
    <p:sldId id="359" r:id="rId15"/>
    <p:sldId id="357" r:id="rId16"/>
    <p:sldId id="360" r:id="rId17"/>
    <p:sldId id="358" r:id="rId18"/>
    <p:sldId id="361" r:id="rId19"/>
    <p:sldId id="284" r:id="rId20"/>
    <p:sldId id="285" r:id="rId21"/>
    <p:sldId id="286" r:id="rId22"/>
    <p:sldId id="287" r:id="rId23"/>
    <p:sldId id="288" r:id="rId24"/>
    <p:sldId id="289" r:id="rId25"/>
    <p:sldId id="290" r:id="rId26"/>
    <p:sldId id="362" r:id="rId27"/>
    <p:sldId id="291" r:id="rId28"/>
    <p:sldId id="292" r:id="rId29"/>
    <p:sldId id="293" r:id="rId30"/>
    <p:sldId id="294" r:id="rId31"/>
    <p:sldId id="295" r:id="rId32"/>
    <p:sldId id="363" r:id="rId33"/>
    <p:sldId id="364" r:id="rId34"/>
    <p:sldId id="365" r:id="rId35"/>
    <p:sldId id="366"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31" autoAdjust="0"/>
  </p:normalViewPr>
  <p:slideViewPr>
    <p:cSldViewPr snapToGrid="0">
      <p:cViewPr>
        <p:scale>
          <a:sx n="120" d="100"/>
          <a:sy n="120" d="100"/>
        </p:scale>
        <p:origin x="17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F8862F-D744-451D-9293-3C38DA4B221E}"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s-MX"/>
        </a:p>
      </dgm:t>
    </dgm:pt>
    <dgm:pt modelId="{0C465C44-DAAD-4EE1-A51E-F92E0DB9A03F}">
      <dgm:prSet phldrT="[Texto]"/>
      <dgm:spPr/>
      <dgm:t>
        <a:bodyPr/>
        <a:lstStyle/>
        <a:p>
          <a:endParaRPr lang="es-MX" dirty="0"/>
        </a:p>
      </dgm:t>
    </dgm:pt>
    <dgm:pt modelId="{594A55B1-CB49-46FF-8D0B-4E5EBB6811E9}" type="parTrans" cxnId="{EE450753-C0D6-46A5-B6BD-8B757DC5B3D4}">
      <dgm:prSet/>
      <dgm:spPr/>
      <dgm:t>
        <a:bodyPr/>
        <a:lstStyle/>
        <a:p>
          <a:endParaRPr lang="es-MX"/>
        </a:p>
      </dgm:t>
    </dgm:pt>
    <dgm:pt modelId="{11CA4317-21EC-4526-B079-3BF783AEB21D}" type="sibTrans" cxnId="{EE450753-C0D6-46A5-B6BD-8B757DC5B3D4}">
      <dgm:prSet/>
      <dgm:spPr/>
      <dgm:t>
        <a:bodyPr/>
        <a:lstStyle/>
        <a:p>
          <a:endParaRPr lang="es-MX"/>
        </a:p>
      </dgm:t>
    </dgm:pt>
    <dgm:pt modelId="{879ADF12-BD8B-4054-B76B-3602F03D9976}">
      <dgm:prSet phldrT="[Texto]"/>
      <dgm:spPr/>
      <dgm:t>
        <a:bodyPr/>
        <a:lstStyle/>
        <a:p>
          <a:r>
            <a:rPr lang="es-MX" dirty="0"/>
            <a:t>Precisar los hechos controvertidos que se pretenden probar.</a:t>
          </a:r>
        </a:p>
      </dgm:t>
    </dgm:pt>
    <dgm:pt modelId="{3F4202E5-95F4-4DCF-BD60-E99F66656C18}" type="parTrans" cxnId="{BEE694EF-167F-4E5B-829A-ECB0262573B3}">
      <dgm:prSet/>
      <dgm:spPr/>
      <dgm:t>
        <a:bodyPr/>
        <a:lstStyle/>
        <a:p>
          <a:endParaRPr lang="es-MX"/>
        </a:p>
      </dgm:t>
    </dgm:pt>
    <dgm:pt modelId="{E7A7B46E-06C3-41C1-9249-248A8BD3B398}" type="sibTrans" cxnId="{BEE694EF-167F-4E5B-829A-ECB0262573B3}">
      <dgm:prSet/>
      <dgm:spPr/>
      <dgm:t>
        <a:bodyPr/>
        <a:lstStyle/>
        <a:p>
          <a:endParaRPr lang="es-MX"/>
        </a:p>
      </dgm:t>
    </dgm:pt>
    <dgm:pt modelId="{EF543E30-9467-4D2D-936D-B11252ECB92B}">
      <dgm:prSet phldrT="[Texto]"/>
      <dgm:spPr/>
      <dgm:t>
        <a:bodyPr/>
        <a:lstStyle/>
        <a:p>
          <a:endParaRPr lang="es-MX" dirty="0"/>
        </a:p>
      </dgm:t>
    </dgm:pt>
    <dgm:pt modelId="{F6D73B65-F6C3-4072-AC9E-C15E13410E5F}" type="parTrans" cxnId="{594ACD0F-F81D-4619-92EE-FB928B017EE4}">
      <dgm:prSet/>
      <dgm:spPr/>
      <dgm:t>
        <a:bodyPr/>
        <a:lstStyle/>
        <a:p>
          <a:endParaRPr lang="es-MX"/>
        </a:p>
      </dgm:t>
    </dgm:pt>
    <dgm:pt modelId="{20DE8C97-0D5B-40A1-9981-8A77945F46A6}" type="sibTrans" cxnId="{594ACD0F-F81D-4619-92EE-FB928B017EE4}">
      <dgm:prSet/>
      <dgm:spPr/>
      <dgm:t>
        <a:bodyPr/>
        <a:lstStyle/>
        <a:p>
          <a:endParaRPr lang="es-MX"/>
        </a:p>
      </dgm:t>
    </dgm:pt>
    <dgm:pt modelId="{4A7FF683-7928-450C-B380-57301C1CFCE9}">
      <dgm:prSet phldrT="[Texto]"/>
      <dgm:spPr/>
      <dgm:t>
        <a:bodyPr/>
        <a:lstStyle/>
        <a:p>
          <a:r>
            <a:rPr lang="es-MX" dirty="0"/>
            <a:t>De manera verbal o escrita</a:t>
          </a:r>
        </a:p>
      </dgm:t>
    </dgm:pt>
    <dgm:pt modelId="{0C1887DF-94F3-4634-8331-D0B56F47BA7A}" type="parTrans" cxnId="{336DC8C6-F290-4C3B-958B-2568C5BC34E7}">
      <dgm:prSet/>
      <dgm:spPr/>
      <dgm:t>
        <a:bodyPr/>
        <a:lstStyle/>
        <a:p>
          <a:endParaRPr lang="es-MX"/>
        </a:p>
      </dgm:t>
    </dgm:pt>
    <dgm:pt modelId="{C9753358-5337-4E33-AE73-15F7E6863F8A}" type="sibTrans" cxnId="{336DC8C6-F290-4C3B-958B-2568C5BC34E7}">
      <dgm:prSet/>
      <dgm:spPr/>
      <dgm:t>
        <a:bodyPr/>
        <a:lstStyle/>
        <a:p>
          <a:endParaRPr lang="es-MX"/>
        </a:p>
      </dgm:t>
    </dgm:pt>
    <dgm:pt modelId="{E553BEA2-441C-4938-9FEA-2C01D88690D2}">
      <dgm:prSet phldrT="[Texto]" phldr="1"/>
      <dgm:spPr/>
      <dgm:t>
        <a:bodyPr/>
        <a:lstStyle/>
        <a:p>
          <a:endParaRPr lang="es-MX" dirty="0"/>
        </a:p>
      </dgm:t>
    </dgm:pt>
    <dgm:pt modelId="{11DCBB18-7C39-400E-979B-CA4A3F57F31E}" type="parTrans" cxnId="{E5FB07C5-C457-4010-BA44-82FD3DDF6D6B}">
      <dgm:prSet/>
      <dgm:spPr/>
      <dgm:t>
        <a:bodyPr/>
        <a:lstStyle/>
        <a:p>
          <a:endParaRPr lang="es-MX"/>
        </a:p>
      </dgm:t>
    </dgm:pt>
    <dgm:pt modelId="{C41B0248-FE02-4E2E-AFA5-06421337D9CE}" type="sibTrans" cxnId="{E5FB07C5-C457-4010-BA44-82FD3DDF6D6B}">
      <dgm:prSet/>
      <dgm:spPr/>
      <dgm:t>
        <a:bodyPr/>
        <a:lstStyle/>
        <a:p>
          <a:endParaRPr lang="es-MX"/>
        </a:p>
      </dgm:t>
    </dgm:pt>
    <dgm:pt modelId="{ED09CEA0-19B0-4EBE-BFA8-C7823CF981B5}">
      <dgm:prSet phldrT="[Texto]"/>
      <dgm:spPr/>
      <dgm:t>
        <a:bodyPr/>
        <a:lstStyle/>
        <a:p>
          <a:r>
            <a:rPr lang="es-MX" dirty="0"/>
            <a:t>Precisar si es confesional para hechos propios.</a:t>
          </a:r>
        </a:p>
      </dgm:t>
    </dgm:pt>
    <dgm:pt modelId="{4823B050-81C7-45A4-B8BC-48C614A97B2F}" type="parTrans" cxnId="{1A870474-3998-43D4-97AE-495B61C167B4}">
      <dgm:prSet/>
      <dgm:spPr/>
      <dgm:t>
        <a:bodyPr/>
        <a:lstStyle/>
        <a:p>
          <a:endParaRPr lang="es-MX"/>
        </a:p>
      </dgm:t>
    </dgm:pt>
    <dgm:pt modelId="{46DABE85-5FE6-4B51-A99F-9D7721634F8C}" type="sibTrans" cxnId="{1A870474-3998-43D4-97AE-495B61C167B4}">
      <dgm:prSet/>
      <dgm:spPr/>
      <dgm:t>
        <a:bodyPr/>
        <a:lstStyle/>
        <a:p>
          <a:endParaRPr lang="es-MX"/>
        </a:p>
      </dgm:t>
    </dgm:pt>
    <dgm:pt modelId="{01D8F5A7-CBD7-4EC1-B588-F1F9BDDD6FE1}" type="pres">
      <dgm:prSet presAssocID="{B2F8862F-D744-451D-9293-3C38DA4B221E}" presName="Name0" presStyleCnt="0">
        <dgm:presLayoutVars>
          <dgm:chMax/>
          <dgm:chPref/>
          <dgm:dir/>
        </dgm:presLayoutVars>
      </dgm:prSet>
      <dgm:spPr/>
    </dgm:pt>
    <dgm:pt modelId="{39C77B7B-A536-47A0-BD4A-A9BE23A02BC1}" type="pres">
      <dgm:prSet presAssocID="{0C465C44-DAAD-4EE1-A51E-F92E0DB9A03F}" presName="parenttextcomposite" presStyleCnt="0"/>
      <dgm:spPr/>
    </dgm:pt>
    <dgm:pt modelId="{94036A91-5470-49A8-9E66-0DD8AAA5BEF8}" type="pres">
      <dgm:prSet presAssocID="{0C465C44-DAAD-4EE1-A51E-F92E0DB9A03F}" presName="parenttext" presStyleLbl="revTx" presStyleIdx="0" presStyleCnt="3">
        <dgm:presLayoutVars>
          <dgm:chMax/>
          <dgm:chPref val="2"/>
          <dgm:bulletEnabled val="1"/>
        </dgm:presLayoutVars>
      </dgm:prSet>
      <dgm:spPr/>
    </dgm:pt>
    <dgm:pt modelId="{1EBE537C-F556-411A-8178-CA0A9C6B2429}" type="pres">
      <dgm:prSet presAssocID="{0C465C44-DAAD-4EE1-A51E-F92E0DB9A03F}" presName="composite" presStyleCnt="0"/>
      <dgm:spPr/>
    </dgm:pt>
    <dgm:pt modelId="{782CE1CB-0284-4567-AC06-9B18AFD916D5}" type="pres">
      <dgm:prSet presAssocID="{0C465C44-DAAD-4EE1-A51E-F92E0DB9A03F}" presName="chevron1" presStyleLbl="alignNode1" presStyleIdx="0" presStyleCnt="21"/>
      <dgm:spPr/>
    </dgm:pt>
    <dgm:pt modelId="{67666D28-5845-4F7A-931D-2F8D1CB85762}" type="pres">
      <dgm:prSet presAssocID="{0C465C44-DAAD-4EE1-A51E-F92E0DB9A03F}" presName="chevron2" presStyleLbl="alignNode1" presStyleIdx="1" presStyleCnt="21"/>
      <dgm:spPr/>
    </dgm:pt>
    <dgm:pt modelId="{83DB94E5-D3D2-4047-B97F-E005D56875BE}" type="pres">
      <dgm:prSet presAssocID="{0C465C44-DAAD-4EE1-A51E-F92E0DB9A03F}" presName="chevron3" presStyleLbl="alignNode1" presStyleIdx="2" presStyleCnt="21"/>
      <dgm:spPr/>
    </dgm:pt>
    <dgm:pt modelId="{BC6CC869-E57E-471A-8737-2BA0423DC84E}" type="pres">
      <dgm:prSet presAssocID="{0C465C44-DAAD-4EE1-A51E-F92E0DB9A03F}" presName="chevron4" presStyleLbl="alignNode1" presStyleIdx="3" presStyleCnt="21"/>
      <dgm:spPr/>
    </dgm:pt>
    <dgm:pt modelId="{29284222-0146-4D7C-B97C-830ABE5E44D9}" type="pres">
      <dgm:prSet presAssocID="{0C465C44-DAAD-4EE1-A51E-F92E0DB9A03F}" presName="chevron5" presStyleLbl="alignNode1" presStyleIdx="4" presStyleCnt="21"/>
      <dgm:spPr/>
    </dgm:pt>
    <dgm:pt modelId="{B29B6A26-50E0-4DEA-9C13-640E6440644B}" type="pres">
      <dgm:prSet presAssocID="{0C465C44-DAAD-4EE1-A51E-F92E0DB9A03F}" presName="chevron6" presStyleLbl="alignNode1" presStyleIdx="5" presStyleCnt="21"/>
      <dgm:spPr/>
    </dgm:pt>
    <dgm:pt modelId="{77646B49-E09D-46FB-9458-52A21E2EB2A8}" type="pres">
      <dgm:prSet presAssocID="{0C465C44-DAAD-4EE1-A51E-F92E0DB9A03F}" presName="chevron7" presStyleLbl="alignNode1" presStyleIdx="6" presStyleCnt="21"/>
      <dgm:spPr/>
    </dgm:pt>
    <dgm:pt modelId="{6E8E8DDB-B978-442A-A065-5C83C485B67A}" type="pres">
      <dgm:prSet presAssocID="{0C465C44-DAAD-4EE1-A51E-F92E0DB9A03F}" presName="childtext" presStyleLbl="solidFgAcc1" presStyleIdx="0" presStyleCnt="3">
        <dgm:presLayoutVars>
          <dgm:chMax/>
          <dgm:chPref val="0"/>
          <dgm:bulletEnabled val="1"/>
        </dgm:presLayoutVars>
      </dgm:prSet>
      <dgm:spPr/>
    </dgm:pt>
    <dgm:pt modelId="{8536DA8E-5266-4370-96AF-6C3F0E666B69}" type="pres">
      <dgm:prSet presAssocID="{11CA4317-21EC-4526-B079-3BF783AEB21D}" presName="sibTrans" presStyleCnt="0"/>
      <dgm:spPr/>
    </dgm:pt>
    <dgm:pt modelId="{40BDEA4A-B319-463B-A159-1AEC33C78186}" type="pres">
      <dgm:prSet presAssocID="{EF543E30-9467-4D2D-936D-B11252ECB92B}" presName="parenttextcomposite" presStyleCnt="0"/>
      <dgm:spPr/>
    </dgm:pt>
    <dgm:pt modelId="{36596BD3-C22D-4BBC-B93C-1CBBCC7286AD}" type="pres">
      <dgm:prSet presAssocID="{EF543E30-9467-4D2D-936D-B11252ECB92B}" presName="parenttext" presStyleLbl="revTx" presStyleIdx="1" presStyleCnt="3">
        <dgm:presLayoutVars>
          <dgm:chMax/>
          <dgm:chPref val="2"/>
          <dgm:bulletEnabled val="1"/>
        </dgm:presLayoutVars>
      </dgm:prSet>
      <dgm:spPr/>
    </dgm:pt>
    <dgm:pt modelId="{97138D72-179C-4731-81B4-EC784C538F7F}" type="pres">
      <dgm:prSet presAssocID="{EF543E30-9467-4D2D-936D-B11252ECB92B}" presName="composite" presStyleCnt="0"/>
      <dgm:spPr/>
    </dgm:pt>
    <dgm:pt modelId="{CA1EA0C1-F747-43CE-AA76-1D72BCF7085A}" type="pres">
      <dgm:prSet presAssocID="{EF543E30-9467-4D2D-936D-B11252ECB92B}" presName="chevron1" presStyleLbl="alignNode1" presStyleIdx="7" presStyleCnt="21"/>
      <dgm:spPr/>
    </dgm:pt>
    <dgm:pt modelId="{FF7CD884-6586-4206-8554-0067ABA5577B}" type="pres">
      <dgm:prSet presAssocID="{EF543E30-9467-4D2D-936D-B11252ECB92B}" presName="chevron2" presStyleLbl="alignNode1" presStyleIdx="8" presStyleCnt="21"/>
      <dgm:spPr/>
    </dgm:pt>
    <dgm:pt modelId="{DF3FBDCB-447F-44B9-ACCE-5451C52255B8}" type="pres">
      <dgm:prSet presAssocID="{EF543E30-9467-4D2D-936D-B11252ECB92B}" presName="chevron3" presStyleLbl="alignNode1" presStyleIdx="9" presStyleCnt="21"/>
      <dgm:spPr/>
    </dgm:pt>
    <dgm:pt modelId="{53B2CFC5-48BA-4BB4-8DDB-696BFE57C5B5}" type="pres">
      <dgm:prSet presAssocID="{EF543E30-9467-4D2D-936D-B11252ECB92B}" presName="chevron4" presStyleLbl="alignNode1" presStyleIdx="10" presStyleCnt="21"/>
      <dgm:spPr/>
    </dgm:pt>
    <dgm:pt modelId="{C58EED10-BBD3-489E-A953-ABB17266CED8}" type="pres">
      <dgm:prSet presAssocID="{EF543E30-9467-4D2D-936D-B11252ECB92B}" presName="chevron5" presStyleLbl="alignNode1" presStyleIdx="11" presStyleCnt="21"/>
      <dgm:spPr/>
    </dgm:pt>
    <dgm:pt modelId="{BC684208-70C7-4997-9E7D-40FBA0EE7E22}" type="pres">
      <dgm:prSet presAssocID="{EF543E30-9467-4D2D-936D-B11252ECB92B}" presName="chevron6" presStyleLbl="alignNode1" presStyleIdx="12" presStyleCnt="21"/>
      <dgm:spPr/>
    </dgm:pt>
    <dgm:pt modelId="{9AC2227D-1645-4D80-9904-0A90945FFA00}" type="pres">
      <dgm:prSet presAssocID="{EF543E30-9467-4D2D-936D-B11252ECB92B}" presName="chevron7" presStyleLbl="alignNode1" presStyleIdx="13" presStyleCnt="21"/>
      <dgm:spPr/>
    </dgm:pt>
    <dgm:pt modelId="{DCE50C6A-2889-4CD2-A93E-5DC0D28B668A}" type="pres">
      <dgm:prSet presAssocID="{EF543E30-9467-4D2D-936D-B11252ECB92B}" presName="childtext" presStyleLbl="solidFgAcc1" presStyleIdx="1" presStyleCnt="3">
        <dgm:presLayoutVars>
          <dgm:chMax/>
          <dgm:chPref val="0"/>
          <dgm:bulletEnabled val="1"/>
        </dgm:presLayoutVars>
      </dgm:prSet>
      <dgm:spPr/>
    </dgm:pt>
    <dgm:pt modelId="{847626F9-AC56-4F54-BFDB-D31E0CBDAD68}" type="pres">
      <dgm:prSet presAssocID="{20DE8C97-0D5B-40A1-9981-8A77945F46A6}" presName="sibTrans" presStyleCnt="0"/>
      <dgm:spPr/>
    </dgm:pt>
    <dgm:pt modelId="{CC78788C-CFA5-45F0-9ACF-6AEBA9E283DC}" type="pres">
      <dgm:prSet presAssocID="{E553BEA2-441C-4938-9FEA-2C01D88690D2}" presName="parenttextcomposite" presStyleCnt="0"/>
      <dgm:spPr/>
    </dgm:pt>
    <dgm:pt modelId="{757AF235-8977-4CCF-AF93-5F974DF5CF2A}" type="pres">
      <dgm:prSet presAssocID="{E553BEA2-441C-4938-9FEA-2C01D88690D2}" presName="parenttext" presStyleLbl="revTx" presStyleIdx="2" presStyleCnt="3">
        <dgm:presLayoutVars>
          <dgm:chMax/>
          <dgm:chPref val="2"/>
          <dgm:bulletEnabled val="1"/>
        </dgm:presLayoutVars>
      </dgm:prSet>
      <dgm:spPr/>
    </dgm:pt>
    <dgm:pt modelId="{46203CEB-9579-4453-BC28-E2BE26FFCB84}" type="pres">
      <dgm:prSet presAssocID="{E553BEA2-441C-4938-9FEA-2C01D88690D2}" presName="composite" presStyleCnt="0"/>
      <dgm:spPr/>
    </dgm:pt>
    <dgm:pt modelId="{84F4EA60-3E06-4D56-91C0-53EDAA033AE7}" type="pres">
      <dgm:prSet presAssocID="{E553BEA2-441C-4938-9FEA-2C01D88690D2}" presName="chevron1" presStyleLbl="alignNode1" presStyleIdx="14" presStyleCnt="21"/>
      <dgm:spPr/>
    </dgm:pt>
    <dgm:pt modelId="{364F48F4-C375-4E87-897B-BA50F2E2B601}" type="pres">
      <dgm:prSet presAssocID="{E553BEA2-441C-4938-9FEA-2C01D88690D2}" presName="chevron2" presStyleLbl="alignNode1" presStyleIdx="15" presStyleCnt="21"/>
      <dgm:spPr/>
    </dgm:pt>
    <dgm:pt modelId="{B2FA2839-89AD-450E-9DAC-6C272C3143F4}" type="pres">
      <dgm:prSet presAssocID="{E553BEA2-441C-4938-9FEA-2C01D88690D2}" presName="chevron3" presStyleLbl="alignNode1" presStyleIdx="16" presStyleCnt="21"/>
      <dgm:spPr/>
    </dgm:pt>
    <dgm:pt modelId="{4EB02AAE-9400-4D32-8ED0-0F47203C9217}" type="pres">
      <dgm:prSet presAssocID="{E553BEA2-441C-4938-9FEA-2C01D88690D2}" presName="chevron4" presStyleLbl="alignNode1" presStyleIdx="17" presStyleCnt="21"/>
      <dgm:spPr/>
    </dgm:pt>
    <dgm:pt modelId="{F4F06A00-0435-4C32-AAF7-667F817A5BC9}" type="pres">
      <dgm:prSet presAssocID="{E553BEA2-441C-4938-9FEA-2C01D88690D2}" presName="chevron5" presStyleLbl="alignNode1" presStyleIdx="18" presStyleCnt="21"/>
      <dgm:spPr/>
    </dgm:pt>
    <dgm:pt modelId="{B020B1EB-BD92-47A9-949A-92C356BE2647}" type="pres">
      <dgm:prSet presAssocID="{E553BEA2-441C-4938-9FEA-2C01D88690D2}" presName="chevron6" presStyleLbl="alignNode1" presStyleIdx="19" presStyleCnt="21"/>
      <dgm:spPr/>
    </dgm:pt>
    <dgm:pt modelId="{BF01E721-BA45-4150-8193-ACE73E555542}" type="pres">
      <dgm:prSet presAssocID="{E553BEA2-441C-4938-9FEA-2C01D88690D2}" presName="chevron7" presStyleLbl="alignNode1" presStyleIdx="20" presStyleCnt="21"/>
      <dgm:spPr/>
    </dgm:pt>
    <dgm:pt modelId="{722C71FB-DBD2-4488-9356-B61BE5A9E0DE}" type="pres">
      <dgm:prSet presAssocID="{E553BEA2-441C-4938-9FEA-2C01D88690D2}" presName="childtext" presStyleLbl="solidFgAcc1" presStyleIdx="2" presStyleCnt="3">
        <dgm:presLayoutVars>
          <dgm:chMax/>
          <dgm:chPref val="0"/>
          <dgm:bulletEnabled val="1"/>
        </dgm:presLayoutVars>
      </dgm:prSet>
      <dgm:spPr/>
    </dgm:pt>
  </dgm:ptLst>
  <dgm:cxnLst>
    <dgm:cxn modelId="{4B656B0E-E92E-4395-AD92-EF9DC8B12A5E}" type="presOf" srcId="{B2F8862F-D744-451D-9293-3C38DA4B221E}" destId="{01D8F5A7-CBD7-4EC1-B588-F1F9BDDD6FE1}" srcOrd="0" destOrd="0" presId="urn:microsoft.com/office/officeart/2008/layout/VerticalAccentList"/>
    <dgm:cxn modelId="{594ACD0F-F81D-4619-92EE-FB928B017EE4}" srcId="{B2F8862F-D744-451D-9293-3C38DA4B221E}" destId="{EF543E30-9467-4D2D-936D-B11252ECB92B}" srcOrd="1" destOrd="0" parTransId="{F6D73B65-F6C3-4072-AC9E-C15E13410E5F}" sibTransId="{20DE8C97-0D5B-40A1-9981-8A77945F46A6}"/>
    <dgm:cxn modelId="{74AD8813-4991-410F-B4BC-A9A6C1AEA0ED}" type="presOf" srcId="{EF543E30-9467-4D2D-936D-B11252ECB92B}" destId="{36596BD3-C22D-4BBC-B93C-1CBBCC7286AD}" srcOrd="0" destOrd="0" presId="urn:microsoft.com/office/officeart/2008/layout/VerticalAccentList"/>
    <dgm:cxn modelId="{AC311835-4350-4EFC-9B99-11269ADDE7A6}" type="presOf" srcId="{4A7FF683-7928-450C-B380-57301C1CFCE9}" destId="{DCE50C6A-2889-4CD2-A93E-5DC0D28B668A}" srcOrd="0" destOrd="0" presId="urn:microsoft.com/office/officeart/2008/layout/VerticalAccentList"/>
    <dgm:cxn modelId="{4CC5136E-A232-4F89-89D8-11D2CEC5E6B2}" type="presOf" srcId="{E553BEA2-441C-4938-9FEA-2C01D88690D2}" destId="{757AF235-8977-4CCF-AF93-5F974DF5CF2A}" srcOrd="0" destOrd="0" presId="urn:microsoft.com/office/officeart/2008/layout/VerticalAccentList"/>
    <dgm:cxn modelId="{EE450753-C0D6-46A5-B6BD-8B757DC5B3D4}" srcId="{B2F8862F-D744-451D-9293-3C38DA4B221E}" destId="{0C465C44-DAAD-4EE1-A51E-F92E0DB9A03F}" srcOrd="0" destOrd="0" parTransId="{594A55B1-CB49-46FF-8D0B-4E5EBB6811E9}" sibTransId="{11CA4317-21EC-4526-B079-3BF783AEB21D}"/>
    <dgm:cxn modelId="{1A870474-3998-43D4-97AE-495B61C167B4}" srcId="{E553BEA2-441C-4938-9FEA-2C01D88690D2}" destId="{ED09CEA0-19B0-4EBE-BFA8-C7823CF981B5}" srcOrd="0" destOrd="0" parTransId="{4823B050-81C7-45A4-B8BC-48C614A97B2F}" sibTransId="{46DABE85-5FE6-4B51-A99F-9D7721634F8C}"/>
    <dgm:cxn modelId="{38086175-E413-416E-AAC5-C6B8E24A92B0}" type="presOf" srcId="{879ADF12-BD8B-4054-B76B-3602F03D9976}" destId="{6E8E8DDB-B978-442A-A065-5C83C485B67A}" srcOrd="0" destOrd="0" presId="urn:microsoft.com/office/officeart/2008/layout/VerticalAccentList"/>
    <dgm:cxn modelId="{FE0FD559-292D-4A15-99EB-9F41C3E0D934}" type="presOf" srcId="{ED09CEA0-19B0-4EBE-BFA8-C7823CF981B5}" destId="{722C71FB-DBD2-4488-9356-B61BE5A9E0DE}" srcOrd="0" destOrd="0" presId="urn:microsoft.com/office/officeart/2008/layout/VerticalAccentList"/>
    <dgm:cxn modelId="{2B9F28BC-A5E7-4A9C-93EA-00C391AB7284}" type="presOf" srcId="{0C465C44-DAAD-4EE1-A51E-F92E0DB9A03F}" destId="{94036A91-5470-49A8-9E66-0DD8AAA5BEF8}" srcOrd="0" destOrd="0" presId="urn:microsoft.com/office/officeart/2008/layout/VerticalAccentList"/>
    <dgm:cxn modelId="{E5FB07C5-C457-4010-BA44-82FD3DDF6D6B}" srcId="{B2F8862F-D744-451D-9293-3C38DA4B221E}" destId="{E553BEA2-441C-4938-9FEA-2C01D88690D2}" srcOrd="2" destOrd="0" parTransId="{11DCBB18-7C39-400E-979B-CA4A3F57F31E}" sibTransId="{C41B0248-FE02-4E2E-AFA5-06421337D9CE}"/>
    <dgm:cxn modelId="{336DC8C6-F290-4C3B-958B-2568C5BC34E7}" srcId="{EF543E30-9467-4D2D-936D-B11252ECB92B}" destId="{4A7FF683-7928-450C-B380-57301C1CFCE9}" srcOrd="0" destOrd="0" parTransId="{0C1887DF-94F3-4634-8331-D0B56F47BA7A}" sibTransId="{C9753358-5337-4E33-AE73-15F7E6863F8A}"/>
    <dgm:cxn modelId="{BEE694EF-167F-4E5B-829A-ECB0262573B3}" srcId="{0C465C44-DAAD-4EE1-A51E-F92E0DB9A03F}" destId="{879ADF12-BD8B-4054-B76B-3602F03D9976}" srcOrd="0" destOrd="0" parTransId="{3F4202E5-95F4-4DCF-BD60-E99F66656C18}" sibTransId="{E7A7B46E-06C3-41C1-9249-248A8BD3B398}"/>
    <dgm:cxn modelId="{ED8EA2AC-2561-45F6-82C7-08398E058434}" type="presParOf" srcId="{01D8F5A7-CBD7-4EC1-B588-F1F9BDDD6FE1}" destId="{39C77B7B-A536-47A0-BD4A-A9BE23A02BC1}" srcOrd="0" destOrd="0" presId="urn:microsoft.com/office/officeart/2008/layout/VerticalAccentList"/>
    <dgm:cxn modelId="{D5A167EC-D047-40BA-BA48-60CF221DEFB9}" type="presParOf" srcId="{39C77B7B-A536-47A0-BD4A-A9BE23A02BC1}" destId="{94036A91-5470-49A8-9E66-0DD8AAA5BEF8}" srcOrd="0" destOrd="0" presId="urn:microsoft.com/office/officeart/2008/layout/VerticalAccentList"/>
    <dgm:cxn modelId="{BBB86F6D-4E61-4C3E-BE6C-54EE03B1C531}" type="presParOf" srcId="{01D8F5A7-CBD7-4EC1-B588-F1F9BDDD6FE1}" destId="{1EBE537C-F556-411A-8178-CA0A9C6B2429}" srcOrd="1" destOrd="0" presId="urn:microsoft.com/office/officeart/2008/layout/VerticalAccentList"/>
    <dgm:cxn modelId="{48B4C8F9-7569-4845-98DA-5880D1A78B35}" type="presParOf" srcId="{1EBE537C-F556-411A-8178-CA0A9C6B2429}" destId="{782CE1CB-0284-4567-AC06-9B18AFD916D5}" srcOrd="0" destOrd="0" presId="urn:microsoft.com/office/officeart/2008/layout/VerticalAccentList"/>
    <dgm:cxn modelId="{61541BA2-96A2-4369-9D91-3D0605A4A3D0}" type="presParOf" srcId="{1EBE537C-F556-411A-8178-CA0A9C6B2429}" destId="{67666D28-5845-4F7A-931D-2F8D1CB85762}" srcOrd="1" destOrd="0" presId="urn:microsoft.com/office/officeart/2008/layout/VerticalAccentList"/>
    <dgm:cxn modelId="{E70CDFAA-8E73-4EC5-80E4-3E2A0F8B7545}" type="presParOf" srcId="{1EBE537C-F556-411A-8178-CA0A9C6B2429}" destId="{83DB94E5-D3D2-4047-B97F-E005D56875BE}" srcOrd="2" destOrd="0" presId="urn:microsoft.com/office/officeart/2008/layout/VerticalAccentList"/>
    <dgm:cxn modelId="{2605E60A-E6A3-480E-9CB7-F7FA3A86745A}" type="presParOf" srcId="{1EBE537C-F556-411A-8178-CA0A9C6B2429}" destId="{BC6CC869-E57E-471A-8737-2BA0423DC84E}" srcOrd="3" destOrd="0" presId="urn:microsoft.com/office/officeart/2008/layout/VerticalAccentList"/>
    <dgm:cxn modelId="{88D65DD8-AC22-402A-9457-1E2C33E1AE9C}" type="presParOf" srcId="{1EBE537C-F556-411A-8178-CA0A9C6B2429}" destId="{29284222-0146-4D7C-B97C-830ABE5E44D9}" srcOrd="4" destOrd="0" presId="urn:microsoft.com/office/officeart/2008/layout/VerticalAccentList"/>
    <dgm:cxn modelId="{5CBDC1A1-AA5E-4C1F-9646-2AF0E17BE4E8}" type="presParOf" srcId="{1EBE537C-F556-411A-8178-CA0A9C6B2429}" destId="{B29B6A26-50E0-4DEA-9C13-640E6440644B}" srcOrd="5" destOrd="0" presId="urn:microsoft.com/office/officeart/2008/layout/VerticalAccentList"/>
    <dgm:cxn modelId="{9C77D59C-E583-4432-93AF-223CD6E72EE5}" type="presParOf" srcId="{1EBE537C-F556-411A-8178-CA0A9C6B2429}" destId="{77646B49-E09D-46FB-9458-52A21E2EB2A8}" srcOrd="6" destOrd="0" presId="urn:microsoft.com/office/officeart/2008/layout/VerticalAccentList"/>
    <dgm:cxn modelId="{E30434C4-A97F-4A44-9FC1-830F29316FDE}" type="presParOf" srcId="{1EBE537C-F556-411A-8178-CA0A9C6B2429}" destId="{6E8E8DDB-B978-442A-A065-5C83C485B67A}" srcOrd="7" destOrd="0" presId="urn:microsoft.com/office/officeart/2008/layout/VerticalAccentList"/>
    <dgm:cxn modelId="{A192FD64-A169-4861-87AA-BF04C9880AC0}" type="presParOf" srcId="{01D8F5A7-CBD7-4EC1-B588-F1F9BDDD6FE1}" destId="{8536DA8E-5266-4370-96AF-6C3F0E666B69}" srcOrd="2" destOrd="0" presId="urn:microsoft.com/office/officeart/2008/layout/VerticalAccentList"/>
    <dgm:cxn modelId="{5CE854E9-1BBE-4551-AA45-DE1103FF60D2}" type="presParOf" srcId="{01D8F5A7-CBD7-4EC1-B588-F1F9BDDD6FE1}" destId="{40BDEA4A-B319-463B-A159-1AEC33C78186}" srcOrd="3" destOrd="0" presId="urn:microsoft.com/office/officeart/2008/layout/VerticalAccentList"/>
    <dgm:cxn modelId="{5FBA574E-CD25-42D0-B624-69D4BFC0B366}" type="presParOf" srcId="{40BDEA4A-B319-463B-A159-1AEC33C78186}" destId="{36596BD3-C22D-4BBC-B93C-1CBBCC7286AD}" srcOrd="0" destOrd="0" presId="urn:microsoft.com/office/officeart/2008/layout/VerticalAccentList"/>
    <dgm:cxn modelId="{B2414A62-5792-4816-8621-3B48C177A806}" type="presParOf" srcId="{01D8F5A7-CBD7-4EC1-B588-F1F9BDDD6FE1}" destId="{97138D72-179C-4731-81B4-EC784C538F7F}" srcOrd="4" destOrd="0" presId="urn:microsoft.com/office/officeart/2008/layout/VerticalAccentList"/>
    <dgm:cxn modelId="{F77591CC-91EF-4EB6-B5DF-49DA60DAAE31}" type="presParOf" srcId="{97138D72-179C-4731-81B4-EC784C538F7F}" destId="{CA1EA0C1-F747-43CE-AA76-1D72BCF7085A}" srcOrd="0" destOrd="0" presId="urn:microsoft.com/office/officeart/2008/layout/VerticalAccentList"/>
    <dgm:cxn modelId="{C7101C54-B060-4DBC-B0B3-27B26247CB40}" type="presParOf" srcId="{97138D72-179C-4731-81B4-EC784C538F7F}" destId="{FF7CD884-6586-4206-8554-0067ABA5577B}" srcOrd="1" destOrd="0" presId="urn:microsoft.com/office/officeart/2008/layout/VerticalAccentList"/>
    <dgm:cxn modelId="{6FFABCE9-3C38-4391-8D25-0A19887D247F}" type="presParOf" srcId="{97138D72-179C-4731-81B4-EC784C538F7F}" destId="{DF3FBDCB-447F-44B9-ACCE-5451C52255B8}" srcOrd="2" destOrd="0" presId="urn:microsoft.com/office/officeart/2008/layout/VerticalAccentList"/>
    <dgm:cxn modelId="{3C0F0AD9-B714-4628-BCE7-D861C9745735}" type="presParOf" srcId="{97138D72-179C-4731-81B4-EC784C538F7F}" destId="{53B2CFC5-48BA-4BB4-8DDB-696BFE57C5B5}" srcOrd="3" destOrd="0" presId="urn:microsoft.com/office/officeart/2008/layout/VerticalAccentList"/>
    <dgm:cxn modelId="{35A0BA3F-E585-45F9-8E41-CA37D5907CE1}" type="presParOf" srcId="{97138D72-179C-4731-81B4-EC784C538F7F}" destId="{C58EED10-BBD3-489E-A953-ABB17266CED8}" srcOrd="4" destOrd="0" presId="urn:microsoft.com/office/officeart/2008/layout/VerticalAccentList"/>
    <dgm:cxn modelId="{25BBEE9E-AB90-4BD7-9666-EE7AA37B95F5}" type="presParOf" srcId="{97138D72-179C-4731-81B4-EC784C538F7F}" destId="{BC684208-70C7-4997-9E7D-40FBA0EE7E22}" srcOrd="5" destOrd="0" presId="urn:microsoft.com/office/officeart/2008/layout/VerticalAccentList"/>
    <dgm:cxn modelId="{55A5E32D-EE48-4BB8-A390-3B2B45A17D14}" type="presParOf" srcId="{97138D72-179C-4731-81B4-EC784C538F7F}" destId="{9AC2227D-1645-4D80-9904-0A90945FFA00}" srcOrd="6" destOrd="0" presId="urn:microsoft.com/office/officeart/2008/layout/VerticalAccentList"/>
    <dgm:cxn modelId="{26121E26-91BE-443B-85F9-E26B6B1155F4}" type="presParOf" srcId="{97138D72-179C-4731-81B4-EC784C538F7F}" destId="{DCE50C6A-2889-4CD2-A93E-5DC0D28B668A}" srcOrd="7" destOrd="0" presId="urn:microsoft.com/office/officeart/2008/layout/VerticalAccentList"/>
    <dgm:cxn modelId="{BDFEC401-07CD-4F33-B253-2DE2E7DDE852}" type="presParOf" srcId="{01D8F5A7-CBD7-4EC1-B588-F1F9BDDD6FE1}" destId="{847626F9-AC56-4F54-BFDB-D31E0CBDAD68}" srcOrd="5" destOrd="0" presId="urn:microsoft.com/office/officeart/2008/layout/VerticalAccentList"/>
    <dgm:cxn modelId="{67E28475-202E-4C37-BB80-BB391E19A902}" type="presParOf" srcId="{01D8F5A7-CBD7-4EC1-B588-F1F9BDDD6FE1}" destId="{CC78788C-CFA5-45F0-9ACF-6AEBA9E283DC}" srcOrd="6" destOrd="0" presId="urn:microsoft.com/office/officeart/2008/layout/VerticalAccentList"/>
    <dgm:cxn modelId="{58927C65-A91F-4535-B189-175FBBBCCB29}" type="presParOf" srcId="{CC78788C-CFA5-45F0-9ACF-6AEBA9E283DC}" destId="{757AF235-8977-4CCF-AF93-5F974DF5CF2A}" srcOrd="0" destOrd="0" presId="urn:microsoft.com/office/officeart/2008/layout/VerticalAccentList"/>
    <dgm:cxn modelId="{2420CB8A-D327-412E-8816-717ABF222E70}" type="presParOf" srcId="{01D8F5A7-CBD7-4EC1-B588-F1F9BDDD6FE1}" destId="{46203CEB-9579-4453-BC28-E2BE26FFCB84}" srcOrd="7" destOrd="0" presId="urn:microsoft.com/office/officeart/2008/layout/VerticalAccentList"/>
    <dgm:cxn modelId="{93E7F0A5-6926-48EF-B65A-D98C1482BFE3}" type="presParOf" srcId="{46203CEB-9579-4453-BC28-E2BE26FFCB84}" destId="{84F4EA60-3E06-4D56-91C0-53EDAA033AE7}" srcOrd="0" destOrd="0" presId="urn:microsoft.com/office/officeart/2008/layout/VerticalAccentList"/>
    <dgm:cxn modelId="{EE13D954-D1D7-494E-A77B-17FFEDF6DED5}" type="presParOf" srcId="{46203CEB-9579-4453-BC28-E2BE26FFCB84}" destId="{364F48F4-C375-4E87-897B-BA50F2E2B601}" srcOrd="1" destOrd="0" presId="urn:microsoft.com/office/officeart/2008/layout/VerticalAccentList"/>
    <dgm:cxn modelId="{81435214-2E49-4154-A580-40269CDA7067}" type="presParOf" srcId="{46203CEB-9579-4453-BC28-E2BE26FFCB84}" destId="{B2FA2839-89AD-450E-9DAC-6C272C3143F4}" srcOrd="2" destOrd="0" presId="urn:microsoft.com/office/officeart/2008/layout/VerticalAccentList"/>
    <dgm:cxn modelId="{9FC1E847-D4C1-4F4A-AE7E-C22FD4760F72}" type="presParOf" srcId="{46203CEB-9579-4453-BC28-E2BE26FFCB84}" destId="{4EB02AAE-9400-4D32-8ED0-0F47203C9217}" srcOrd="3" destOrd="0" presId="urn:microsoft.com/office/officeart/2008/layout/VerticalAccentList"/>
    <dgm:cxn modelId="{2930149B-C548-4637-A9D9-59A4FD9A1CBC}" type="presParOf" srcId="{46203CEB-9579-4453-BC28-E2BE26FFCB84}" destId="{F4F06A00-0435-4C32-AAF7-667F817A5BC9}" srcOrd="4" destOrd="0" presId="urn:microsoft.com/office/officeart/2008/layout/VerticalAccentList"/>
    <dgm:cxn modelId="{0C41C277-9643-43BC-8EE0-632E30238E70}" type="presParOf" srcId="{46203CEB-9579-4453-BC28-E2BE26FFCB84}" destId="{B020B1EB-BD92-47A9-949A-92C356BE2647}" srcOrd="5" destOrd="0" presId="urn:microsoft.com/office/officeart/2008/layout/VerticalAccentList"/>
    <dgm:cxn modelId="{B3CC5656-8A1A-4874-9AE7-3E98791CADF3}" type="presParOf" srcId="{46203CEB-9579-4453-BC28-E2BE26FFCB84}" destId="{BF01E721-BA45-4150-8193-ACE73E555542}" srcOrd="6" destOrd="0" presId="urn:microsoft.com/office/officeart/2008/layout/VerticalAccentList"/>
    <dgm:cxn modelId="{344E2413-6468-4D80-B040-D270FE6F5975}" type="presParOf" srcId="{46203CEB-9579-4453-BC28-E2BE26FFCB84}" destId="{722C71FB-DBD2-4488-9356-B61BE5A9E0DE}"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036A91-5470-49A8-9E66-0DD8AAA5BEF8}">
      <dsp:nvSpPr>
        <dsp:cNvPr id="0" name=""/>
        <dsp:cNvSpPr/>
      </dsp:nvSpPr>
      <dsp:spPr>
        <a:xfrm>
          <a:off x="661227" y="442"/>
          <a:ext cx="6315075" cy="574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b" anchorCtr="0">
          <a:noAutofit/>
        </a:bodyPr>
        <a:lstStyle/>
        <a:p>
          <a:pPr marL="0" lvl="0" indent="0" algn="l" defTabSz="1200150">
            <a:lnSpc>
              <a:spcPct val="90000"/>
            </a:lnSpc>
            <a:spcBef>
              <a:spcPct val="0"/>
            </a:spcBef>
            <a:spcAft>
              <a:spcPct val="35000"/>
            </a:spcAft>
            <a:buNone/>
          </a:pPr>
          <a:endParaRPr lang="es-MX" sz="2700" kern="1200" dirty="0"/>
        </a:p>
      </dsp:txBody>
      <dsp:txXfrm>
        <a:off x="661227" y="442"/>
        <a:ext cx="6315075" cy="574097"/>
      </dsp:txXfrm>
    </dsp:sp>
    <dsp:sp modelId="{782CE1CB-0284-4567-AC06-9B18AFD916D5}">
      <dsp:nvSpPr>
        <dsp:cNvPr id="0" name=""/>
        <dsp:cNvSpPr/>
      </dsp:nvSpPr>
      <dsp:spPr>
        <a:xfrm>
          <a:off x="661227" y="574540"/>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666D28-5845-4F7A-931D-2F8D1CB85762}">
      <dsp:nvSpPr>
        <dsp:cNvPr id="0" name=""/>
        <dsp:cNvSpPr/>
      </dsp:nvSpPr>
      <dsp:spPr>
        <a:xfrm>
          <a:off x="1548845" y="574540"/>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DB94E5-D3D2-4047-B97F-E005D56875BE}">
      <dsp:nvSpPr>
        <dsp:cNvPr id="0" name=""/>
        <dsp:cNvSpPr/>
      </dsp:nvSpPr>
      <dsp:spPr>
        <a:xfrm>
          <a:off x="2437166" y="574540"/>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6CC869-E57E-471A-8737-2BA0423DC84E}">
      <dsp:nvSpPr>
        <dsp:cNvPr id="0" name=""/>
        <dsp:cNvSpPr/>
      </dsp:nvSpPr>
      <dsp:spPr>
        <a:xfrm>
          <a:off x="3324785" y="574540"/>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284222-0146-4D7C-B97C-830ABE5E44D9}">
      <dsp:nvSpPr>
        <dsp:cNvPr id="0" name=""/>
        <dsp:cNvSpPr/>
      </dsp:nvSpPr>
      <dsp:spPr>
        <a:xfrm>
          <a:off x="4213105" y="574540"/>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9B6A26-50E0-4DEA-9C13-640E6440644B}">
      <dsp:nvSpPr>
        <dsp:cNvPr id="0" name=""/>
        <dsp:cNvSpPr/>
      </dsp:nvSpPr>
      <dsp:spPr>
        <a:xfrm>
          <a:off x="5100724" y="574540"/>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646B49-E09D-46FB-9458-52A21E2EB2A8}">
      <dsp:nvSpPr>
        <dsp:cNvPr id="0" name=""/>
        <dsp:cNvSpPr/>
      </dsp:nvSpPr>
      <dsp:spPr>
        <a:xfrm>
          <a:off x="5989045" y="574540"/>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8E8DDB-B978-442A-A065-5C83C485B67A}">
      <dsp:nvSpPr>
        <dsp:cNvPr id="0" name=""/>
        <dsp:cNvSpPr/>
      </dsp:nvSpPr>
      <dsp:spPr>
        <a:xfrm>
          <a:off x="661227" y="691486"/>
          <a:ext cx="6397170" cy="935566"/>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3660"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Precisar los hechos controvertidos que se pretenden probar.</a:t>
          </a:r>
        </a:p>
      </dsp:txBody>
      <dsp:txXfrm>
        <a:off x="661227" y="691486"/>
        <a:ext cx="6397170" cy="935566"/>
      </dsp:txXfrm>
    </dsp:sp>
    <dsp:sp modelId="{36596BD3-C22D-4BBC-B93C-1CBBCC7286AD}">
      <dsp:nvSpPr>
        <dsp:cNvPr id="0" name=""/>
        <dsp:cNvSpPr/>
      </dsp:nvSpPr>
      <dsp:spPr>
        <a:xfrm>
          <a:off x="661227" y="1837555"/>
          <a:ext cx="6315075" cy="574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b" anchorCtr="0">
          <a:noAutofit/>
        </a:bodyPr>
        <a:lstStyle/>
        <a:p>
          <a:pPr marL="0" lvl="0" indent="0" algn="l" defTabSz="1200150">
            <a:lnSpc>
              <a:spcPct val="90000"/>
            </a:lnSpc>
            <a:spcBef>
              <a:spcPct val="0"/>
            </a:spcBef>
            <a:spcAft>
              <a:spcPct val="35000"/>
            </a:spcAft>
            <a:buNone/>
          </a:pPr>
          <a:endParaRPr lang="es-MX" sz="2700" kern="1200" dirty="0"/>
        </a:p>
      </dsp:txBody>
      <dsp:txXfrm>
        <a:off x="661227" y="1837555"/>
        <a:ext cx="6315075" cy="574097"/>
      </dsp:txXfrm>
    </dsp:sp>
    <dsp:sp modelId="{CA1EA0C1-F747-43CE-AA76-1D72BCF7085A}">
      <dsp:nvSpPr>
        <dsp:cNvPr id="0" name=""/>
        <dsp:cNvSpPr/>
      </dsp:nvSpPr>
      <dsp:spPr>
        <a:xfrm>
          <a:off x="661227" y="2411653"/>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CD884-6586-4206-8554-0067ABA5577B}">
      <dsp:nvSpPr>
        <dsp:cNvPr id="0" name=""/>
        <dsp:cNvSpPr/>
      </dsp:nvSpPr>
      <dsp:spPr>
        <a:xfrm>
          <a:off x="1548845" y="2411653"/>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3FBDCB-447F-44B9-ACCE-5451C52255B8}">
      <dsp:nvSpPr>
        <dsp:cNvPr id="0" name=""/>
        <dsp:cNvSpPr/>
      </dsp:nvSpPr>
      <dsp:spPr>
        <a:xfrm>
          <a:off x="2437166" y="2411653"/>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B2CFC5-48BA-4BB4-8DDB-696BFE57C5B5}">
      <dsp:nvSpPr>
        <dsp:cNvPr id="0" name=""/>
        <dsp:cNvSpPr/>
      </dsp:nvSpPr>
      <dsp:spPr>
        <a:xfrm>
          <a:off x="3324785" y="2411653"/>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8EED10-BBD3-489E-A953-ABB17266CED8}">
      <dsp:nvSpPr>
        <dsp:cNvPr id="0" name=""/>
        <dsp:cNvSpPr/>
      </dsp:nvSpPr>
      <dsp:spPr>
        <a:xfrm>
          <a:off x="4213105" y="2411653"/>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684208-70C7-4997-9E7D-40FBA0EE7E22}">
      <dsp:nvSpPr>
        <dsp:cNvPr id="0" name=""/>
        <dsp:cNvSpPr/>
      </dsp:nvSpPr>
      <dsp:spPr>
        <a:xfrm>
          <a:off x="5100724" y="2411653"/>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C2227D-1645-4D80-9904-0A90945FFA00}">
      <dsp:nvSpPr>
        <dsp:cNvPr id="0" name=""/>
        <dsp:cNvSpPr/>
      </dsp:nvSpPr>
      <dsp:spPr>
        <a:xfrm>
          <a:off x="5989045" y="2411653"/>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E50C6A-2889-4CD2-A93E-5DC0D28B668A}">
      <dsp:nvSpPr>
        <dsp:cNvPr id="0" name=""/>
        <dsp:cNvSpPr/>
      </dsp:nvSpPr>
      <dsp:spPr>
        <a:xfrm>
          <a:off x="661227" y="2528599"/>
          <a:ext cx="6397170" cy="935566"/>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3660"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De manera verbal o escrita</a:t>
          </a:r>
        </a:p>
      </dsp:txBody>
      <dsp:txXfrm>
        <a:off x="661227" y="2528599"/>
        <a:ext cx="6397170" cy="935566"/>
      </dsp:txXfrm>
    </dsp:sp>
    <dsp:sp modelId="{757AF235-8977-4CCF-AF93-5F974DF5CF2A}">
      <dsp:nvSpPr>
        <dsp:cNvPr id="0" name=""/>
        <dsp:cNvSpPr/>
      </dsp:nvSpPr>
      <dsp:spPr>
        <a:xfrm>
          <a:off x="661227" y="3674668"/>
          <a:ext cx="6315075" cy="5740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b" anchorCtr="0">
          <a:noAutofit/>
        </a:bodyPr>
        <a:lstStyle/>
        <a:p>
          <a:pPr marL="0" lvl="0" indent="0" algn="l" defTabSz="1200150">
            <a:lnSpc>
              <a:spcPct val="90000"/>
            </a:lnSpc>
            <a:spcBef>
              <a:spcPct val="0"/>
            </a:spcBef>
            <a:spcAft>
              <a:spcPct val="35000"/>
            </a:spcAft>
            <a:buNone/>
          </a:pPr>
          <a:endParaRPr lang="es-MX" sz="2700" kern="1200" dirty="0"/>
        </a:p>
      </dsp:txBody>
      <dsp:txXfrm>
        <a:off x="661227" y="3674668"/>
        <a:ext cx="6315075" cy="574097"/>
      </dsp:txXfrm>
    </dsp:sp>
    <dsp:sp modelId="{84F4EA60-3E06-4D56-91C0-53EDAA033AE7}">
      <dsp:nvSpPr>
        <dsp:cNvPr id="0" name=""/>
        <dsp:cNvSpPr/>
      </dsp:nvSpPr>
      <dsp:spPr>
        <a:xfrm>
          <a:off x="661227" y="4248765"/>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4F48F4-C375-4E87-897B-BA50F2E2B601}">
      <dsp:nvSpPr>
        <dsp:cNvPr id="0" name=""/>
        <dsp:cNvSpPr/>
      </dsp:nvSpPr>
      <dsp:spPr>
        <a:xfrm>
          <a:off x="1548845" y="4248765"/>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FA2839-89AD-450E-9DAC-6C272C3143F4}">
      <dsp:nvSpPr>
        <dsp:cNvPr id="0" name=""/>
        <dsp:cNvSpPr/>
      </dsp:nvSpPr>
      <dsp:spPr>
        <a:xfrm>
          <a:off x="2437166" y="4248765"/>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B02AAE-9400-4D32-8ED0-0F47203C9217}">
      <dsp:nvSpPr>
        <dsp:cNvPr id="0" name=""/>
        <dsp:cNvSpPr/>
      </dsp:nvSpPr>
      <dsp:spPr>
        <a:xfrm>
          <a:off x="3324785" y="4248765"/>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F06A00-0435-4C32-AAF7-667F817A5BC9}">
      <dsp:nvSpPr>
        <dsp:cNvPr id="0" name=""/>
        <dsp:cNvSpPr/>
      </dsp:nvSpPr>
      <dsp:spPr>
        <a:xfrm>
          <a:off x="4213105" y="4248765"/>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20B1EB-BD92-47A9-949A-92C356BE2647}">
      <dsp:nvSpPr>
        <dsp:cNvPr id="0" name=""/>
        <dsp:cNvSpPr/>
      </dsp:nvSpPr>
      <dsp:spPr>
        <a:xfrm>
          <a:off x="5100724" y="4248765"/>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01E721-BA45-4150-8193-ACE73E555542}">
      <dsp:nvSpPr>
        <dsp:cNvPr id="0" name=""/>
        <dsp:cNvSpPr/>
      </dsp:nvSpPr>
      <dsp:spPr>
        <a:xfrm>
          <a:off x="5989045" y="4248765"/>
          <a:ext cx="1477727" cy="1169458"/>
        </a:xfrm>
        <a:prstGeom prst="chevron">
          <a:avLst>
            <a:gd name="adj" fmla="val 70610"/>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2C71FB-DBD2-4488-9356-B61BE5A9E0DE}">
      <dsp:nvSpPr>
        <dsp:cNvPr id="0" name=""/>
        <dsp:cNvSpPr/>
      </dsp:nvSpPr>
      <dsp:spPr>
        <a:xfrm>
          <a:off x="661227" y="4365711"/>
          <a:ext cx="6397170" cy="935566"/>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3660" tIns="73660" rIns="73660" bIns="73660" numCol="1" spcCol="1270" anchor="ctr" anchorCtr="0">
          <a:noAutofit/>
        </a:bodyPr>
        <a:lstStyle/>
        <a:p>
          <a:pPr marL="0" lvl="0" indent="0" algn="l" defTabSz="1289050">
            <a:lnSpc>
              <a:spcPct val="90000"/>
            </a:lnSpc>
            <a:spcBef>
              <a:spcPct val="0"/>
            </a:spcBef>
            <a:spcAft>
              <a:spcPct val="35000"/>
            </a:spcAft>
            <a:buNone/>
          </a:pPr>
          <a:r>
            <a:rPr lang="es-MX" sz="2900" kern="1200" dirty="0"/>
            <a:t>Precisar si es confesional para hechos propios.</a:t>
          </a:r>
        </a:p>
      </dsp:txBody>
      <dsp:txXfrm>
        <a:off x="661227" y="4365711"/>
        <a:ext cx="6397170" cy="935566"/>
      </dsp:txXfrm>
    </dsp:sp>
  </dsp:spTree>
</dsp:drawing>
</file>

<file path=ppt/diagrams/layout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164219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161959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6641605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314241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645180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4248995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2823028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2624456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3819666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750EB0D3-2142-4243-9750-E1040BA13782}" type="datetimeFigureOut">
              <a:rPr lang="es-MX" smtClean="0"/>
              <a:t>25/09/2019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32754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50EB0D3-2142-4243-9750-E1040BA13782}" type="datetimeFigureOut">
              <a:rPr lang="es-MX" smtClean="0"/>
              <a:t>25/09/2019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1527207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50EB0D3-2142-4243-9750-E1040BA13782}" type="datetimeFigureOut">
              <a:rPr lang="es-MX" smtClean="0"/>
              <a:t>25/09/2019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182898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50EB0D3-2142-4243-9750-E1040BA13782}" type="datetimeFigureOut">
              <a:rPr lang="es-MX" smtClean="0"/>
              <a:t>25/09/2019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1786931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0EB0D3-2142-4243-9750-E1040BA13782}" type="datetimeFigureOut">
              <a:rPr lang="es-MX" smtClean="0"/>
              <a:t>25/09/2019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3561024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50EB0D3-2142-4243-9750-E1040BA13782}" type="datetimeFigureOut">
              <a:rPr lang="es-MX" smtClean="0"/>
              <a:t>25/09/2019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1840523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750EB0D3-2142-4243-9750-E1040BA13782}" type="datetimeFigureOut">
              <a:rPr lang="es-MX" smtClean="0"/>
              <a:t>25/09/2019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C73B494-AF6E-438A-A838-8D01CC9BC9A4}" type="slidenum">
              <a:rPr lang="es-MX" smtClean="0"/>
              <a:t>‹Nº›</a:t>
            </a:fld>
            <a:endParaRPr lang="es-MX"/>
          </a:p>
        </p:txBody>
      </p:sp>
    </p:spTree>
    <p:extLst>
      <p:ext uri="{BB962C8B-B14F-4D97-AF65-F5344CB8AC3E}">
        <p14:creationId xmlns:p14="http://schemas.microsoft.com/office/powerpoint/2010/main" val="3418200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50EB0D3-2142-4243-9750-E1040BA13782}" type="datetimeFigureOut">
              <a:rPr lang="es-MX" smtClean="0"/>
              <a:t>25/09/2019</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C73B494-AF6E-438A-A838-8D01CC9BC9A4}" type="slidenum">
              <a:rPr lang="es-MX" smtClean="0"/>
              <a:t>‹Nº›</a:t>
            </a:fld>
            <a:endParaRPr lang="es-MX"/>
          </a:p>
        </p:txBody>
      </p:sp>
    </p:spTree>
    <p:extLst>
      <p:ext uri="{BB962C8B-B14F-4D97-AF65-F5344CB8AC3E}">
        <p14:creationId xmlns:p14="http://schemas.microsoft.com/office/powerpoint/2010/main" val="3602765473"/>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44900" y="673100"/>
            <a:ext cx="5629102" cy="1257300"/>
          </a:xfrm>
        </p:spPr>
        <p:txBody>
          <a:bodyPr>
            <a:noAutofit/>
          </a:bodyPr>
          <a:lstStyle/>
          <a:p>
            <a:r>
              <a:rPr lang="es-MX" dirty="0"/>
              <a:t>Licenciatura en Derecho</a:t>
            </a:r>
            <a:br>
              <a:rPr lang="es-MX" dirty="0"/>
            </a:br>
            <a:r>
              <a:rPr lang="es-MX" dirty="0"/>
              <a:t>Proceso del Trabajo</a:t>
            </a:r>
            <a:br>
              <a:rPr lang="es-MX" dirty="0"/>
            </a:br>
            <a:br>
              <a:rPr lang="es-MX" dirty="0"/>
            </a:br>
            <a:br>
              <a:rPr lang="es-MX" dirty="0"/>
            </a:br>
            <a:br>
              <a:rPr lang="es-MX" dirty="0"/>
            </a:br>
            <a:r>
              <a:rPr lang="es-MX" dirty="0"/>
              <a:t>LA PRUEBA CONFESIONAL</a:t>
            </a:r>
            <a:br>
              <a:rPr lang="es-MX" dirty="0"/>
            </a:br>
            <a:r>
              <a:rPr lang="es-MX" dirty="0"/>
              <a:t>EN EL PROCESO DEL TRABAJO</a:t>
            </a:r>
          </a:p>
        </p:txBody>
      </p:sp>
      <p:pic>
        <p:nvPicPr>
          <p:cNvPr id="3" name="Imagen 2">
            <a:extLst>
              <a:ext uri="{FF2B5EF4-FFF2-40B4-BE49-F238E27FC236}">
                <a16:creationId xmlns:a16="http://schemas.microsoft.com/office/drawing/2014/main" id="{7CC4248E-D1AA-43A0-B67B-2112D61886E6}"/>
              </a:ext>
            </a:extLst>
          </p:cNvPr>
          <p:cNvPicPr>
            <a:picLocks noChangeAspect="1"/>
          </p:cNvPicPr>
          <p:nvPr/>
        </p:nvPicPr>
        <p:blipFill rotWithShape="1">
          <a:blip r:embed="rId2"/>
          <a:srcRect r="76426"/>
          <a:stretch/>
        </p:blipFill>
        <p:spPr>
          <a:xfrm>
            <a:off x="0" y="-27515"/>
            <a:ext cx="3480048" cy="6885515"/>
          </a:xfrm>
          <a:prstGeom prst="rect">
            <a:avLst/>
          </a:prstGeom>
        </p:spPr>
      </p:pic>
    </p:spTree>
    <p:extLst>
      <p:ext uri="{BB962C8B-B14F-4D97-AF65-F5344CB8AC3E}">
        <p14:creationId xmlns:p14="http://schemas.microsoft.com/office/powerpoint/2010/main" val="1706067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35560" y="1340769"/>
            <a:ext cx="7772400" cy="1470025"/>
          </a:xfrm>
        </p:spPr>
        <p:txBody>
          <a:bodyPr/>
          <a:lstStyle/>
          <a:p>
            <a:r>
              <a:rPr lang="es-MX" dirty="0"/>
              <a:t>6. PRUEBA CONFESIONAL </a:t>
            </a:r>
          </a:p>
        </p:txBody>
      </p:sp>
      <p:sp>
        <p:nvSpPr>
          <p:cNvPr id="3" name="2 Subtítulo"/>
          <p:cNvSpPr>
            <a:spLocks noGrp="1"/>
          </p:cNvSpPr>
          <p:nvPr>
            <p:ph type="subTitle" idx="1"/>
          </p:nvPr>
        </p:nvSpPr>
        <p:spPr>
          <a:xfrm>
            <a:off x="7032104" y="5877272"/>
            <a:ext cx="3528392" cy="792088"/>
          </a:xfrm>
        </p:spPr>
        <p:txBody>
          <a:bodyPr>
            <a:normAutofit fontScale="92500" lnSpcReduction="10000"/>
          </a:bodyPr>
          <a:lstStyle/>
          <a:p>
            <a:r>
              <a:rPr lang="es-MX" sz="1100" dirty="0">
                <a:latin typeface="Bodoni MT Condensed" pitchFamily="18" charset="0"/>
              </a:rPr>
              <a:t>AGUILAR BLANCAS ROCIO </a:t>
            </a:r>
          </a:p>
          <a:p>
            <a:r>
              <a:rPr lang="es-MX" sz="1100" dirty="0">
                <a:latin typeface="Bodoni MT Condensed" pitchFamily="18" charset="0"/>
              </a:rPr>
              <a:t>JUAREZ MARTINEZ LORENA MAYTE</a:t>
            </a:r>
          </a:p>
          <a:p>
            <a:r>
              <a:rPr lang="es-MX" sz="1100" dirty="0">
                <a:latin typeface="Bodoni MT Condensed" pitchFamily="18" charset="0"/>
              </a:rPr>
              <a:t>CORTEZ HUERTA DIANA GUADALUPE</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1824" y="3068960"/>
            <a:ext cx="3672408" cy="2434966"/>
          </a:xfrm>
          <a:prstGeom prst="rect">
            <a:avLst/>
          </a:prstGeom>
        </p:spPr>
      </p:pic>
    </p:spTree>
    <p:extLst>
      <p:ext uri="{BB962C8B-B14F-4D97-AF65-F5344CB8AC3E}">
        <p14:creationId xmlns:p14="http://schemas.microsoft.com/office/powerpoint/2010/main" val="324542156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97576" y="188640"/>
            <a:ext cx="7772400" cy="685542"/>
          </a:xfrm>
        </p:spPr>
        <p:txBody>
          <a:bodyPr/>
          <a:lstStyle/>
          <a:p>
            <a:pPr algn="l"/>
            <a:r>
              <a:rPr lang="es-MX" sz="3600" dirty="0"/>
              <a:t>7. OFRECIMIENTO</a:t>
            </a:r>
          </a:p>
        </p:txBody>
      </p:sp>
      <p:sp>
        <p:nvSpPr>
          <p:cNvPr id="3" name="2 Subtítulo"/>
          <p:cNvSpPr>
            <a:spLocks noGrp="1"/>
          </p:cNvSpPr>
          <p:nvPr>
            <p:ph type="subTitle" idx="1"/>
          </p:nvPr>
        </p:nvSpPr>
        <p:spPr>
          <a:xfrm>
            <a:off x="7032104" y="5877272"/>
            <a:ext cx="3528392" cy="792088"/>
          </a:xfrm>
        </p:spPr>
        <p:txBody>
          <a:bodyPr>
            <a:normAutofit fontScale="92500" lnSpcReduction="10000"/>
          </a:bodyPr>
          <a:lstStyle/>
          <a:p>
            <a:r>
              <a:rPr lang="es-MX" sz="1100" dirty="0">
                <a:latin typeface="Bodoni MT Condensed" pitchFamily="18" charset="0"/>
              </a:rPr>
              <a:t>AGUILAR BLANCAS ROCIO </a:t>
            </a:r>
          </a:p>
          <a:p>
            <a:r>
              <a:rPr lang="es-MX" sz="1100" dirty="0">
                <a:latin typeface="Bodoni MT Condensed" pitchFamily="18" charset="0"/>
              </a:rPr>
              <a:t>JUAREZ MARTINEZ LORENA MAYTE</a:t>
            </a:r>
          </a:p>
          <a:p>
            <a:r>
              <a:rPr lang="es-MX" sz="1100" dirty="0">
                <a:latin typeface="Bodoni MT Condensed" pitchFamily="18" charset="0"/>
              </a:rPr>
              <a:t>CORTEZ HUERTA DIANA GUADALUPE</a:t>
            </a:r>
          </a:p>
        </p:txBody>
      </p:sp>
      <p:graphicFrame>
        <p:nvGraphicFramePr>
          <p:cNvPr id="4" name="Diagrama 3">
            <a:extLst>
              <a:ext uri="{FF2B5EF4-FFF2-40B4-BE49-F238E27FC236}">
                <a16:creationId xmlns:a16="http://schemas.microsoft.com/office/drawing/2014/main" id="{6D8870F0-0E12-441A-95B4-6467F8C2364D}"/>
              </a:ext>
            </a:extLst>
          </p:cNvPr>
          <p:cNvGraphicFramePr/>
          <p:nvPr>
            <p:extLst>
              <p:ext uri="{D42A27DB-BD31-4B8C-83A1-F6EECF244321}">
                <p14:modId xmlns:p14="http://schemas.microsoft.com/office/powerpoint/2010/main" val="399759145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620990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01972" y="1090147"/>
            <a:ext cx="4371892" cy="5767853"/>
          </a:xfrm>
        </p:spPr>
        <p:txBody>
          <a:bodyPr>
            <a:normAutofit/>
          </a:bodyPr>
          <a:lstStyle/>
          <a:p>
            <a:pPr algn="just"/>
            <a:r>
              <a:rPr lang="es-MX" dirty="0"/>
              <a:t>Se ofrece presentando el pliego que contenga las posiciones.</a:t>
            </a:r>
          </a:p>
          <a:p>
            <a:pPr algn="just"/>
            <a:endParaRPr lang="es-MX" dirty="0"/>
          </a:p>
          <a:p>
            <a:pPr marL="0" indent="0" algn="just">
              <a:buNone/>
            </a:pPr>
            <a:endParaRPr lang="es-MX" dirty="0"/>
          </a:p>
          <a:p>
            <a:pPr algn="just"/>
            <a:r>
              <a:rPr lang="es-MX" dirty="0"/>
              <a:t>Será admisible aunque no se exhiba el pliego pidiendo tan solo la citación </a:t>
            </a:r>
            <a:r>
              <a:rPr lang="es-MX" i="1" dirty="0"/>
              <a:t>pero si no concurriere el absolvente </a:t>
            </a:r>
            <a:r>
              <a:rPr lang="es-MX" dirty="0"/>
              <a:t>a la diligencia de prueba no podrá ser declarado confeso más que de aquellas posiciones que con anticipación se hubieran formulado.</a:t>
            </a:r>
          </a:p>
          <a:p>
            <a:pPr marL="0" indent="0" algn="just">
              <a:buNone/>
            </a:pPr>
            <a:endParaRPr lang="es-MX" dirty="0"/>
          </a:p>
        </p:txBody>
      </p:sp>
      <p:sp>
        <p:nvSpPr>
          <p:cNvPr id="4" name="1 Título">
            <a:extLst>
              <a:ext uri="{FF2B5EF4-FFF2-40B4-BE49-F238E27FC236}">
                <a16:creationId xmlns:a16="http://schemas.microsoft.com/office/drawing/2014/main" id="{1D5C3488-7365-44CB-A0AF-61EBFDFCDF8A}"/>
              </a:ext>
            </a:extLst>
          </p:cNvPr>
          <p:cNvSpPr txBox="1">
            <a:spLocks/>
          </p:cNvSpPr>
          <p:nvPr/>
        </p:nvSpPr>
        <p:spPr>
          <a:xfrm>
            <a:off x="997576" y="188640"/>
            <a:ext cx="7772400" cy="68554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7. OFRECIMIENTO</a:t>
            </a:r>
          </a:p>
        </p:txBody>
      </p:sp>
      <p:pic>
        <p:nvPicPr>
          <p:cNvPr id="2" name="Imagen 1">
            <a:extLst>
              <a:ext uri="{FF2B5EF4-FFF2-40B4-BE49-F238E27FC236}">
                <a16:creationId xmlns:a16="http://schemas.microsoft.com/office/drawing/2014/main" id="{AD6DC870-C1AC-4946-97BE-D204B9358BB2}"/>
              </a:ext>
            </a:extLst>
          </p:cNvPr>
          <p:cNvPicPr>
            <a:picLocks noChangeAspect="1"/>
          </p:cNvPicPr>
          <p:nvPr/>
        </p:nvPicPr>
        <p:blipFill>
          <a:blip r:embed="rId2"/>
          <a:stretch>
            <a:fillRect/>
          </a:stretch>
        </p:blipFill>
        <p:spPr>
          <a:xfrm>
            <a:off x="6703051" y="1876425"/>
            <a:ext cx="2066925" cy="1552575"/>
          </a:xfrm>
          <a:prstGeom prst="rect">
            <a:avLst/>
          </a:prstGeom>
        </p:spPr>
      </p:pic>
    </p:spTree>
    <p:extLst>
      <p:ext uri="{BB962C8B-B14F-4D97-AF65-F5344CB8AC3E}">
        <p14:creationId xmlns:p14="http://schemas.microsoft.com/office/powerpoint/2010/main" val="145291976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33966" y="792939"/>
            <a:ext cx="7772400" cy="685542"/>
          </a:xfrm>
        </p:spPr>
        <p:txBody>
          <a:bodyPr/>
          <a:lstStyle/>
          <a:p>
            <a:pPr algn="l"/>
            <a:r>
              <a:rPr lang="es-MX" sz="3600" dirty="0"/>
              <a:t>OFRECIMIENTO </a:t>
            </a:r>
            <a:br>
              <a:rPr lang="es-MX" sz="3600" dirty="0"/>
            </a:br>
            <a:r>
              <a:rPr lang="es-MX" sz="3600" dirty="0"/>
              <a:t>8. Citación a las partes.</a:t>
            </a:r>
          </a:p>
        </p:txBody>
      </p:sp>
      <p:sp>
        <p:nvSpPr>
          <p:cNvPr id="3" name="2 Subtítulo"/>
          <p:cNvSpPr>
            <a:spLocks noGrp="1"/>
          </p:cNvSpPr>
          <p:nvPr>
            <p:ph type="subTitle" idx="1"/>
          </p:nvPr>
        </p:nvSpPr>
        <p:spPr>
          <a:xfrm>
            <a:off x="7032104" y="5877272"/>
            <a:ext cx="3528392" cy="792088"/>
          </a:xfrm>
        </p:spPr>
        <p:txBody>
          <a:bodyPr>
            <a:normAutofit fontScale="92500" lnSpcReduction="10000"/>
          </a:bodyPr>
          <a:lstStyle/>
          <a:p>
            <a:r>
              <a:rPr lang="es-MX" sz="1100" dirty="0">
                <a:latin typeface="Bodoni MT Condensed" pitchFamily="18" charset="0"/>
              </a:rPr>
              <a:t>AGUILAR BLANCAS ROCIO </a:t>
            </a:r>
          </a:p>
          <a:p>
            <a:r>
              <a:rPr lang="es-MX" sz="1100" dirty="0">
                <a:latin typeface="Bodoni MT Condensed" pitchFamily="18" charset="0"/>
              </a:rPr>
              <a:t>JUAREZ MARTINEZ LORENA MAYTE</a:t>
            </a:r>
          </a:p>
          <a:p>
            <a:r>
              <a:rPr lang="es-MX" sz="1100" dirty="0">
                <a:latin typeface="Bodoni MT Condensed" pitchFamily="18" charset="0"/>
              </a:rPr>
              <a:t>CORTEZ HUERTA DIANA GUADALUPE</a:t>
            </a:r>
          </a:p>
        </p:txBody>
      </p:sp>
      <p:sp>
        <p:nvSpPr>
          <p:cNvPr id="5" name="Marcador de contenido 2">
            <a:extLst>
              <a:ext uri="{FF2B5EF4-FFF2-40B4-BE49-F238E27FC236}">
                <a16:creationId xmlns:a16="http://schemas.microsoft.com/office/drawing/2014/main" id="{45536F7A-0BFD-48A7-945A-00599A19D854}"/>
              </a:ext>
            </a:extLst>
          </p:cNvPr>
          <p:cNvSpPr txBox="1">
            <a:spLocks/>
          </p:cNvSpPr>
          <p:nvPr/>
        </p:nvSpPr>
        <p:spPr>
          <a:xfrm>
            <a:off x="753763" y="2173789"/>
            <a:ext cx="9105854" cy="4004374"/>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dirty="0">
                <a:solidFill>
                  <a:schemeClr val="tx1"/>
                </a:solidFill>
              </a:rPr>
              <a:t>Cada parte podrá solicitar que se cite a su contraparte para que concurra a absolver posiciones y responder preguntas.</a:t>
            </a:r>
          </a:p>
          <a:p>
            <a:pPr algn="just"/>
            <a:endParaRPr lang="es-MX" dirty="0">
              <a:solidFill>
                <a:schemeClr val="tx1"/>
              </a:solidFill>
            </a:endParaRPr>
          </a:p>
          <a:p>
            <a:pPr algn="just"/>
            <a:r>
              <a:rPr lang="es-MX" dirty="0">
                <a:solidFill>
                  <a:schemeClr val="tx1"/>
                </a:solidFill>
              </a:rPr>
              <a:t>Las personas morales, pueden desahogarla por conducto de su representante legal o apoderado.</a:t>
            </a:r>
          </a:p>
          <a:p>
            <a:pPr algn="just"/>
            <a:endParaRPr lang="es-MX" dirty="0">
              <a:solidFill>
                <a:schemeClr val="tx1"/>
              </a:solidFill>
            </a:endParaRPr>
          </a:p>
          <a:p>
            <a:pPr algn="just"/>
            <a:endParaRPr lang="es-MX" dirty="0">
              <a:solidFill>
                <a:schemeClr val="tx1"/>
              </a:solidFill>
            </a:endParaRPr>
          </a:p>
        </p:txBody>
      </p:sp>
      <p:pic>
        <p:nvPicPr>
          <p:cNvPr id="6" name="Imagen 5">
            <a:extLst>
              <a:ext uri="{FF2B5EF4-FFF2-40B4-BE49-F238E27FC236}">
                <a16:creationId xmlns:a16="http://schemas.microsoft.com/office/drawing/2014/main" id="{ED47242D-BA44-4C78-852F-172E4D5AA83F}"/>
              </a:ext>
            </a:extLst>
          </p:cNvPr>
          <p:cNvPicPr>
            <a:picLocks noChangeAspect="1"/>
          </p:cNvPicPr>
          <p:nvPr/>
        </p:nvPicPr>
        <p:blipFill rotWithShape="1">
          <a:blip r:embed="rId2"/>
          <a:srcRect l="55656" b="34702"/>
          <a:stretch/>
        </p:blipFill>
        <p:spPr>
          <a:xfrm>
            <a:off x="4403966" y="3829668"/>
            <a:ext cx="1805448" cy="2235393"/>
          </a:xfrm>
          <a:prstGeom prst="rect">
            <a:avLst/>
          </a:prstGeom>
        </p:spPr>
      </p:pic>
    </p:spTree>
    <p:extLst>
      <p:ext uri="{BB962C8B-B14F-4D97-AF65-F5344CB8AC3E}">
        <p14:creationId xmlns:p14="http://schemas.microsoft.com/office/powerpoint/2010/main" val="27066546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33966" y="792939"/>
            <a:ext cx="7772400" cy="685542"/>
          </a:xfrm>
        </p:spPr>
        <p:txBody>
          <a:bodyPr/>
          <a:lstStyle/>
          <a:p>
            <a:pPr algn="l"/>
            <a:r>
              <a:rPr lang="es-MX" sz="3600" dirty="0"/>
              <a:t>OFRECIMIENTO </a:t>
            </a:r>
            <a:br>
              <a:rPr lang="es-MX" sz="3600" dirty="0"/>
            </a:br>
            <a:r>
              <a:rPr lang="es-MX" sz="3600" dirty="0"/>
              <a:t>8. Citación a las partes.</a:t>
            </a:r>
          </a:p>
        </p:txBody>
      </p:sp>
      <p:sp>
        <p:nvSpPr>
          <p:cNvPr id="3" name="2 Subtítulo"/>
          <p:cNvSpPr>
            <a:spLocks noGrp="1"/>
          </p:cNvSpPr>
          <p:nvPr>
            <p:ph type="subTitle" idx="1"/>
          </p:nvPr>
        </p:nvSpPr>
        <p:spPr>
          <a:xfrm>
            <a:off x="7032104" y="5877272"/>
            <a:ext cx="3528392" cy="792088"/>
          </a:xfrm>
        </p:spPr>
        <p:txBody>
          <a:bodyPr>
            <a:normAutofit fontScale="92500" lnSpcReduction="10000"/>
          </a:bodyPr>
          <a:lstStyle/>
          <a:p>
            <a:r>
              <a:rPr lang="es-MX" sz="1100" dirty="0">
                <a:latin typeface="Bodoni MT Condensed" pitchFamily="18" charset="0"/>
              </a:rPr>
              <a:t>AGUILAR BLANCAS ROCIO </a:t>
            </a:r>
          </a:p>
          <a:p>
            <a:r>
              <a:rPr lang="es-MX" sz="1100" dirty="0">
                <a:latin typeface="Bodoni MT Condensed" pitchFamily="18" charset="0"/>
              </a:rPr>
              <a:t>JUAREZ MARTINEZ LORENA MAYTE</a:t>
            </a:r>
          </a:p>
          <a:p>
            <a:r>
              <a:rPr lang="es-MX" sz="1100" dirty="0">
                <a:latin typeface="Bodoni MT Condensed" pitchFamily="18" charset="0"/>
              </a:rPr>
              <a:t>CORTEZ HUERTA DIANA GUADALUPE</a:t>
            </a:r>
          </a:p>
        </p:txBody>
      </p:sp>
      <p:sp>
        <p:nvSpPr>
          <p:cNvPr id="5" name="Marcador de contenido 2">
            <a:extLst>
              <a:ext uri="{FF2B5EF4-FFF2-40B4-BE49-F238E27FC236}">
                <a16:creationId xmlns:a16="http://schemas.microsoft.com/office/drawing/2014/main" id="{45536F7A-0BFD-48A7-945A-00599A19D854}"/>
              </a:ext>
            </a:extLst>
          </p:cNvPr>
          <p:cNvSpPr txBox="1">
            <a:spLocks/>
          </p:cNvSpPr>
          <p:nvPr/>
        </p:nvSpPr>
        <p:spPr>
          <a:xfrm>
            <a:off x="753763" y="2173789"/>
            <a:ext cx="9105854" cy="4004374"/>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endParaRPr lang="es-MX" dirty="0">
              <a:solidFill>
                <a:schemeClr val="tx1"/>
              </a:solidFill>
            </a:endParaRPr>
          </a:p>
          <a:p>
            <a:pPr algn="just"/>
            <a:r>
              <a:rPr lang="es-MX" dirty="0">
                <a:solidFill>
                  <a:schemeClr val="tx1"/>
                </a:solidFill>
              </a:rPr>
              <a:t>Los sindicatos u organizaciones de trabajadores o patrones absolverán posiciones por conducto de su secretario general o integrante de la representación estatutariamente autorizada o por apoderado con facultades expresas.</a:t>
            </a:r>
          </a:p>
          <a:p>
            <a:pPr algn="just"/>
            <a:endParaRPr lang="es-MX" dirty="0">
              <a:solidFill>
                <a:schemeClr val="tx1"/>
              </a:solidFill>
            </a:endParaRPr>
          </a:p>
        </p:txBody>
      </p:sp>
      <p:pic>
        <p:nvPicPr>
          <p:cNvPr id="4" name="Imagen 3">
            <a:extLst>
              <a:ext uri="{FF2B5EF4-FFF2-40B4-BE49-F238E27FC236}">
                <a16:creationId xmlns:a16="http://schemas.microsoft.com/office/drawing/2014/main" id="{98A03E0C-EFFD-4E11-BBF8-CDF60DF86E19}"/>
              </a:ext>
            </a:extLst>
          </p:cNvPr>
          <p:cNvPicPr>
            <a:picLocks noChangeAspect="1"/>
          </p:cNvPicPr>
          <p:nvPr/>
        </p:nvPicPr>
        <p:blipFill>
          <a:blip r:embed="rId2"/>
          <a:stretch>
            <a:fillRect/>
          </a:stretch>
        </p:blipFill>
        <p:spPr>
          <a:xfrm>
            <a:off x="3391416" y="4023462"/>
            <a:ext cx="2857500" cy="1600200"/>
          </a:xfrm>
          <a:prstGeom prst="rect">
            <a:avLst/>
          </a:prstGeom>
        </p:spPr>
      </p:pic>
    </p:spTree>
    <p:extLst>
      <p:ext uri="{BB962C8B-B14F-4D97-AF65-F5344CB8AC3E}">
        <p14:creationId xmlns:p14="http://schemas.microsoft.com/office/powerpoint/2010/main" val="32481904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4453" y="295186"/>
            <a:ext cx="7772400" cy="685542"/>
          </a:xfrm>
        </p:spPr>
        <p:txBody>
          <a:bodyPr/>
          <a:lstStyle/>
          <a:p>
            <a:pPr algn="l"/>
            <a:r>
              <a:rPr lang="es-MX" sz="3600" dirty="0"/>
              <a:t>9.DESAHOGO</a:t>
            </a:r>
          </a:p>
        </p:txBody>
      </p:sp>
      <p:sp>
        <p:nvSpPr>
          <p:cNvPr id="3" name="2 Subtítulo"/>
          <p:cNvSpPr>
            <a:spLocks noGrp="1"/>
          </p:cNvSpPr>
          <p:nvPr>
            <p:ph type="subTitle" idx="1"/>
          </p:nvPr>
        </p:nvSpPr>
        <p:spPr>
          <a:xfrm>
            <a:off x="7032104" y="5877272"/>
            <a:ext cx="3528392" cy="792088"/>
          </a:xfrm>
        </p:spPr>
        <p:txBody>
          <a:bodyPr>
            <a:normAutofit fontScale="92500" lnSpcReduction="10000"/>
          </a:bodyPr>
          <a:lstStyle/>
          <a:p>
            <a:r>
              <a:rPr lang="es-MX" sz="1100" dirty="0">
                <a:latin typeface="Bodoni MT Condensed" pitchFamily="18" charset="0"/>
              </a:rPr>
              <a:t>AGUILAR BLANCAS ROCIO </a:t>
            </a:r>
          </a:p>
          <a:p>
            <a:r>
              <a:rPr lang="es-MX" sz="1100" dirty="0">
                <a:latin typeface="Bodoni MT Condensed" pitchFamily="18" charset="0"/>
              </a:rPr>
              <a:t>JUAREZ MARTINEZ LORENA MAYTE</a:t>
            </a:r>
          </a:p>
          <a:p>
            <a:r>
              <a:rPr lang="es-MX" sz="1100" dirty="0">
                <a:latin typeface="Bodoni MT Condensed" pitchFamily="18" charset="0"/>
              </a:rPr>
              <a:t>CORTEZ HUERTA DIANA GUADALUPE</a:t>
            </a:r>
          </a:p>
        </p:txBody>
      </p:sp>
      <p:sp>
        <p:nvSpPr>
          <p:cNvPr id="5" name="Marcador de contenido 2">
            <a:extLst>
              <a:ext uri="{FF2B5EF4-FFF2-40B4-BE49-F238E27FC236}">
                <a16:creationId xmlns:a16="http://schemas.microsoft.com/office/drawing/2014/main" id="{45536F7A-0BFD-48A7-945A-00599A19D854}"/>
              </a:ext>
            </a:extLst>
          </p:cNvPr>
          <p:cNvSpPr txBox="1">
            <a:spLocks/>
          </p:cNvSpPr>
          <p:nvPr/>
        </p:nvSpPr>
        <p:spPr>
          <a:xfrm>
            <a:off x="682201" y="2040381"/>
            <a:ext cx="4064728" cy="3703483"/>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dirty="0">
                <a:solidFill>
                  <a:schemeClr val="tx1"/>
                </a:solidFill>
              </a:rPr>
              <a:t>Las preguntas y/o posiciones se formularán en forma oral en el momento de la audiencia mediante interrogatorio abierto, sin presentación de pliegos.</a:t>
            </a:r>
          </a:p>
          <a:p>
            <a:pPr algn="just"/>
            <a:endParaRPr lang="es-MX" dirty="0">
              <a:solidFill>
                <a:schemeClr val="tx1"/>
              </a:solidFill>
            </a:endParaRPr>
          </a:p>
          <a:p>
            <a:pPr algn="just"/>
            <a:endParaRPr lang="es-MX" dirty="0">
              <a:solidFill>
                <a:schemeClr val="tx1"/>
              </a:solidFill>
            </a:endParaRPr>
          </a:p>
          <a:p>
            <a:pPr algn="just"/>
            <a:r>
              <a:rPr lang="es-MX" dirty="0">
                <a:solidFill>
                  <a:schemeClr val="tx1"/>
                </a:solidFill>
              </a:rPr>
              <a:t>De oficio o a petición de parte, se podrán desechar las preguntas que no cumplan con los requisitos de ley.</a:t>
            </a:r>
          </a:p>
        </p:txBody>
      </p:sp>
      <p:pic>
        <p:nvPicPr>
          <p:cNvPr id="4" name="Imagen 3">
            <a:extLst>
              <a:ext uri="{FF2B5EF4-FFF2-40B4-BE49-F238E27FC236}">
                <a16:creationId xmlns:a16="http://schemas.microsoft.com/office/drawing/2014/main" id="{A10827DB-46E7-4777-A077-AC34EE8F59E4}"/>
              </a:ext>
            </a:extLst>
          </p:cNvPr>
          <p:cNvPicPr>
            <a:picLocks noChangeAspect="1"/>
          </p:cNvPicPr>
          <p:nvPr/>
        </p:nvPicPr>
        <p:blipFill>
          <a:blip r:embed="rId2"/>
          <a:stretch>
            <a:fillRect/>
          </a:stretch>
        </p:blipFill>
        <p:spPr>
          <a:xfrm>
            <a:off x="5411442" y="2549265"/>
            <a:ext cx="3773745" cy="2207769"/>
          </a:xfrm>
          <a:prstGeom prst="rect">
            <a:avLst/>
          </a:prstGeom>
        </p:spPr>
      </p:pic>
    </p:spTree>
    <p:extLst>
      <p:ext uri="{BB962C8B-B14F-4D97-AF65-F5344CB8AC3E}">
        <p14:creationId xmlns:p14="http://schemas.microsoft.com/office/powerpoint/2010/main" val="11591918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4453" y="295186"/>
            <a:ext cx="7772400" cy="685542"/>
          </a:xfrm>
        </p:spPr>
        <p:txBody>
          <a:bodyPr/>
          <a:lstStyle/>
          <a:p>
            <a:pPr algn="l"/>
            <a:r>
              <a:rPr lang="es-MX" sz="3600" dirty="0"/>
              <a:t>9. DESAHOGO</a:t>
            </a:r>
          </a:p>
        </p:txBody>
      </p:sp>
      <p:sp>
        <p:nvSpPr>
          <p:cNvPr id="3" name="2 Subtítulo"/>
          <p:cNvSpPr>
            <a:spLocks noGrp="1"/>
          </p:cNvSpPr>
          <p:nvPr>
            <p:ph type="subTitle" idx="1"/>
          </p:nvPr>
        </p:nvSpPr>
        <p:spPr>
          <a:xfrm>
            <a:off x="7032104" y="5877272"/>
            <a:ext cx="3528392" cy="792088"/>
          </a:xfrm>
        </p:spPr>
        <p:txBody>
          <a:bodyPr>
            <a:normAutofit fontScale="92500" lnSpcReduction="10000"/>
          </a:bodyPr>
          <a:lstStyle/>
          <a:p>
            <a:r>
              <a:rPr lang="es-MX" sz="1100" dirty="0">
                <a:latin typeface="Bodoni MT Condensed" pitchFamily="18" charset="0"/>
              </a:rPr>
              <a:t>AGUILAR BLANCAS ROCIO </a:t>
            </a:r>
          </a:p>
          <a:p>
            <a:r>
              <a:rPr lang="es-MX" sz="1100" dirty="0">
                <a:latin typeface="Bodoni MT Condensed" pitchFamily="18" charset="0"/>
              </a:rPr>
              <a:t>JUAREZ MARTINEZ LORENA MAYTE</a:t>
            </a:r>
          </a:p>
          <a:p>
            <a:r>
              <a:rPr lang="es-MX" sz="1100" dirty="0">
                <a:latin typeface="Bodoni MT Condensed" pitchFamily="18" charset="0"/>
              </a:rPr>
              <a:t>CORTEZ HUERTA DIANA GUADALUPE</a:t>
            </a:r>
          </a:p>
        </p:txBody>
      </p:sp>
      <p:sp>
        <p:nvSpPr>
          <p:cNvPr id="5" name="Marcador de contenido 2">
            <a:extLst>
              <a:ext uri="{FF2B5EF4-FFF2-40B4-BE49-F238E27FC236}">
                <a16:creationId xmlns:a16="http://schemas.microsoft.com/office/drawing/2014/main" id="{45536F7A-0BFD-48A7-945A-00599A19D854}"/>
              </a:ext>
            </a:extLst>
          </p:cNvPr>
          <p:cNvSpPr txBox="1">
            <a:spLocks/>
          </p:cNvSpPr>
          <p:nvPr/>
        </p:nvSpPr>
        <p:spPr>
          <a:xfrm>
            <a:off x="682201" y="2040381"/>
            <a:ext cx="4851907" cy="3703483"/>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dirty="0">
                <a:solidFill>
                  <a:schemeClr val="tx1"/>
                </a:solidFill>
              </a:rPr>
              <a:t>El declarante bajo protesta de decir verdad, responderá por sí mismo, sin ser asistido por persona alguna. </a:t>
            </a:r>
          </a:p>
          <a:p>
            <a:pPr algn="just"/>
            <a:endParaRPr lang="es-MX" dirty="0">
              <a:solidFill>
                <a:schemeClr val="tx1"/>
              </a:solidFill>
            </a:endParaRPr>
          </a:p>
          <a:p>
            <a:pPr algn="just"/>
            <a:endParaRPr lang="es-MX" dirty="0">
              <a:solidFill>
                <a:schemeClr val="tx1"/>
              </a:solidFill>
            </a:endParaRPr>
          </a:p>
          <a:p>
            <a:pPr algn="just"/>
            <a:r>
              <a:rPr lang="es-MX" dirty="0">
                <a:solidFill>
                  <a:schemeClr val="tx1"/>
                </a:solidFill>
              </a:rPr>
              <a:t>No podrá valerse de borrador de respuestas.</a:t>
            </a:r>
          </a:p>
        </p:txBody>
      </p:sp>
      <p:pic>
        <p:nvPicPr>
          <p:cNvPr id="4" name="Imagen 3">
            <a:extLst>
              <a:ext uri="{FF2B5EF4-FFF2-40B4-BE49-F238E27FC236}">
                <a16:creationId xmlns:a16="http://schemas.microsoft.com/office/drawing/2014/main" id="{DC99B8A2-A138-4564-B455-2A0F549CB70C}"/>
              </a:ext>
            </a:extLst>
          </p:cNvPr>
          <p:cNvPicPr>
            <a:picLocks noChangeAspect="1"/>
          </p:cNvPicPr>
          <p:nvPr/>
        </p:nvPicPr>
        <p:blipFill>
          <a:blip r:embed="rId2"/>
          <a:stretch>
            <a:fillRect/>
          </a:stretch>
        </p:blipFill>
        <p:spPr>
          <a:xfrm>
            <a:off x="6462340" y="1425271"/>
            <a:ext cx="2495550" cy="1828800"/>
          </a:xfrm>
          <a:prstGeom prst="rect">
            <a:avLst/>
          </a:prstGeom>
        </p:spPr>
      </p:pic>
      <p:pic>
        <p:nvPicPr>
          <p:cNvPr id="6" name="Imagen 5">
            <a:extLst>
              <a:ext uri="{FF2B5EF4-FFF2-40B4-BE49-F238E27FC236}">
                <a16:creationId xmlns:a16="http://schemas.microsoft.com/office/drawing/2014/main" id="{4F3C0EAB-0EEC-4CEA-93ED-A6E2386E4994}"/>
              </a:ext>
            </a:extLst>
          </p:cNvPr>
          <p:cNvPicPr>
            <a:picLocks noChangeAspect="1"/>
          </p:cNvPicPr>
          <p:nvPr/>
        </p:nvPicPr>
        <p:blipFill rotWithShape="1">
          <a:blip r:embed="rId3"/>
          <a:srcRect l="34452" t="-1063" r="32939" b="1063"/>
          <a:stretch/>
        </p:blipFill>
        <p:spPr>
          <a:xfrm>
            <a:off x="2297927" y="4136376"/>
            <a:ext cx="993914" cy="1495425"/>
          </a:xfrm>
          <a:prstGeom prst="rect">
            <a:avLst/>
          </a:prstGeom>
        </p:spPr>
      </p:pic>
    </p:spTree>
    <p:extLst>
      <p:ext uri="{BB962C8B-B14F-4D97-AF65-F5344CB8AC3E}">
        <p14:creationId xmlns:p14="http://schemas.microsoft.com/office/powerpoint/2010/main" val="11125741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4453" y="295186"/>
            <a:ext cx="7772400" cy="685542"/>
          </a:xfrm>
        </p:spPr>
        <p:txBody>
          <a:bodyPr/>
          <a:lstStyle/>
          <a:p>
            <a:pPr algn="l"/>
            <a:r>
              <a:rPr lang="es-MX" sz="3600" dirty="0"/>
              <a:t>9. DESAHOGO</a:t>
            </a:r>
          </a:p>
        </p:txBody>
      </p:sp>
      <p:sp>
        <p:nvSpPr>
          <p:cNvPr id="3" name="2 Subtítulo"/>
          <p:cNvSpPr>
            <a:spLocks noGrp="1"/>
          </p:cNvSpPr>
          <p:nvPr>
            <p:ph type="subTitle" idx="1"/>
          </p:nvPr>
        </p:nvSpPr>
        <p:spPr>
          <a:xfrm>
            <a:off x="7032104" y="5877272"/>
            <a:ext cx="3528392" cy="792088"/>
          </a:xfrm>
        </p:spPr>
        <p:txBody>
          <a:bodyPr>
            <a:normAutofit fontScale="92500" lnSpcReduction="10000"/>
          </a:bodyPr>
          <a:lstStyle/>
          <a:p>
            <a:r>
              <a:rPr lang="es-MX" sz="1100" dirty="0">
                <a:latin typeface="Bodoni MT Condensed" pitchFamily="18" charset="0"/>
              </a:rPr>
              <a:t>AGUILAR BLANCAS ROCIO </a:t>
            </a:r>
          </a:p>
          <a:p>
            <a:r>
              <a:rPr lang="es-MX" sz="1100" dirty="0">
                <a:latin typeface="Bodoni MT Condensed" pitchFamily="18" charset="0"/>
              </a:rPr>
              <a:t>JUAREZ MARTINEZ LORENA MAYTE</a:t>
            </a:r>
          </a:p>
          <a:p>
            <a:r>
              <a:rPr lang="es-MX" sz="1100" dirty="0">
                <a:latin typeface="Bodoni MT Condensed" pitchFamily="18" charset="0"/>
              </a:rPr>
              <a:t>CORTEZ HUERTA DIANA GUADALUPE</a:t>
            </a:r>
          </a:p>
        </p:txBody>
      </p:sp>
      <p:sp>
        <p:nvSpPr>
          <p:cNvPr id="5" name="Marcador de contenido 2">
            <a:extLst>
              <a:ext uri="{FF2B5EF4-FFF2-40B4-BE49-F238E27FC236}">
                <a16:creationId xmlns:a16="http://schemas.microsoft.com/office/drawing/2014/main" id="{45536F7A-0BFD-48A7-945A-00599A19D854}"/>
              </a:ext>
            </a:extLst>
          </p:cNvPr>
          <p:cNvSpPr txBox="1">
            <a:spLocks/>
          </p:cNvSpPr>
          <p:nvPr/>
        </p:nvSpPr>
        <p:spPr>
          <a:xfrm>
            <a:off x="682201" y="2040381"/>
            <a:ext cx="3571747" cy="3703483"/>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just"/>
            <a:r>
              <a:rPr lang="es-MX" dirty="0">
                <a:solidFill>
                  <a:schemeClr val="tx1"/>
                </a:solidFill>
              </a:rPr>
              <a:t>Si fueren varios los declarantes, no podrán comunicarse entre estos durante la diligencia.</a:t>
            </a:r>
          </a:p>
          <a:p>
            <a:pPr algn="just"/>
            <a:endParaRPr lang="es-MX" dirty="0">
              <a:solidFill>
                <a:schemeClr val="tx1"/>
              </a:solidFill>
            </a:endParaRPr>
          </a:p>
          <a:p>
            <a:pPr algn="just"/>
            <a:r>
              <a:rPr lang="es-MX" dirty="0">
                <a:solidFill>
                  <a:schemeClr val="tx1"/>
                </a:solidFill>
              </a:rPr>
              <a:t>Se tendrán por confesión expresa y espontánea, las afirmaciones contenidas en las posiciones que formule el </a:t>
            </a:r>
            <a:r>
              <a:rPr lang="es-MX" dirty="0" err="1">
                <a:solidFill>
                  <a:schemeClr val="tx1"/>
                </a:solidFill>
              </a:rPr>
              <a:t>articulante</a:t>
            </a:r>
            <a:r>
              <a:rPr lang="es-MX" dirty="0">
                <a:solidFill>
                  <a:schemeClr val="tx1"/>
                </a:solidFill>
              </a:rPr>
              <a:t>.</a:t>
            </a:r>
          </a:p>
        </p:txBody>
      </p:sp>
      <p:pic>
        <p:nvPicPr>
          <p:cNvPr id="4" name="Imagen 3">
            <a:extLst>
              <a:ext uri="{FF2B5EF4-FFF2-40B4-BE49-F238E27FC236}">
                <a16:creationId xmlns:a16="http://schemas.microsoft.com/office/drawing/2014/main" id="{8D342DC4-EA35-49E4-AFF5-A19AA18B03BE}"/>
              </a:ext>
            </a:extLst>
          </p:cNvPr>
          <p:cNvPicPr>
            <a:picLocks noChangeAspect="1"/>
          </p:cNvPicPr>
          <p:nvPr/>
        </p:nvPicPr>
        <p:blipFill>
          <a:blip r:embed="rId2"/>
          <a:stretch>
            <a:fillRect/>
          </a:stretch>
        </p:blipFill>
        <p:spPr>
          <a:xfrm>
            <a:off x="6014333" y="1914525"/>
            <a:ext cx="3009900" cy="1514475"/>
          </a:xfrm>
          <a:prstGeom prst="rect">
            <a:avLst/>
          </a:prstGeom>
        </p:spPr>
      </p:pic>
    </p:spTree>
    <p:extLst>
      <p:ext uri="{BB962C8B-B14F-4D97-AF65-F5344CB8AC3E}">
        <p14:creationId xmlns:p14="http://schemas.microsoft.com/office/powerpoint/2010/main" val="332649258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01972" y="1090147"/>
            <a:ext cx="6176838" cy="5767853"/>
          </a:xfrm>
        </p:spPr>
        <p:txBody>
          <a:bodyPr>
            <a:normAutofit/>
          </a:bodyPr>
          <a:lstStyle/>
          <a:p>
            <a:pPr algn="just"/>
            <a:r>
              <a:rPr lang="es-MX" dirty="0"/>
              <a:t>Se les tomaran sus generales al dar inicio la diligencia.</a:t>
            </a:r>
          </a:p>
          <a:p>
            <a:pPr marL="0" indent="0" algn="just">
              <a:buNone/>
            </a:pPr>
            <a:endParaRPr lang="es-MX" dirty="0"/>
          </a:p>
          <a:p>
            <a:pPr algn="just"/>
            <a:r>
              <a:rPr lang="es-MX" dirty="0"/>
              <a:t>Se desahoga mediante un pliego de posiciones en el cual debe contener las posiciones que debe absolver la parte demandada, las posiciones no deben de ser insidiosas, no deben de contener más de dos hechos y deben hechos propios del absolvente.</a:t>
            </a:r>
          </a:p>
          <a:p>
            <a:pPr algn="just"/>
            <a:endParaRPr lang="es-MX" dirty="0"/>
          </a:p>
          <a:p>
            <a:pPr algn="just"/>
            <a:r>
              <a:rPr lang="es-MX" dirty="0"/>
              <a:t> La absolución de posiciones debe proponerse como en todas las restantes prueba en los escritos de demanda reconvención y contestación de ambas.</a:t>
            </a:r>
          </a:p>
          <a:p>
            <a:pPr algn="just"/>
            <a:endParaRPr lang="es-MX" dirty="0"/>
          </a:p>
        </p:txBody>
      </p:sp>
      <p:sp>
        <p:nvSpPr>
          <p:cNvPr id="4" name="1 Título">
            <a:extLst>
              <a:ext uri="{FF2B5EF4-FFF2-40B4-BE49-F238E27FC236}">
                <a16:creationId xmlns:a16="http://schemas.microsoft.com/office/drawing/2014/main" id="{1D5C3488-7365-44CB-A0AF-61EBFDFCDF8A}"/>
              </a:ext>
            </a:extLst>
          </p:cNvPr>
          <p:cNvSpPr txBox="1">
            <a:spLocks/>
          </p:cNvSpPr>
          <p:nvPr/>
        </p:nvSpPr>
        <p:spPr>
          <a:xfrm>
            <a:off x="997576" y="188640"/>
            <a:ext cx="7772400" cy="68554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9. DESAHOGO</a:t>
            </a:r>
          </a:p>
        </p:txBody>
      </p:sp>
    </p:spTree>
    <p:extLst>
      <p:ext uri="{BB962C8B-B14F-4D97-AF65-F5344CB8AC3E}">
        <p14:creationId xmlns:p14="http://schemas.microsoft.com/office/powerpoint/2010/main" val="336642380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84744" y="1908355"/>
            <a:ext cx="6583681" cy="1844662"/>
          </a:xfrm>
        </p:spPr>
        <p:txBody>
          <a:bodyPr>
            <a:noAutofit/>
          </a:bodyPr>
          <a:lstStyle/>
          <a:p>
            <a:pPr algn="just"/>
            <a:r>
              <a:rPr lang="es-MX" sz="2000" dirty="0"/>
              <a:t>La confesión debe versar sobre hechos, y no sobre el derecho.</a:t>
            </a:r>
          </a:p>
          <a:p>
            <a:pPr marL="0" indent="0" algn="just">
              <a:buNone/>
            </a:pPr>
            <a:endParaRPr lang="es-MX" sz="2000" dirty="0"/>
          </a:p>
          <a:p>
            <a:pPr algn="just"/>
            <a:r>
              <a:rPr lang="es-MX" sz="2000" dirty="0"/>
              <a:t> La autoridad debe aceptar los términos de la confesión, no pudiendo realizar actividad alguna que comporte una verificación de su exactitud, ello es solamente en lo que concierne a la materialidad de los hechos sobre los cuales recae la declaración, mas no respecto de la calificación jurídica que a esos hechos asigna el confesante. </a:t>
            </a:r>
          </a:p>
        </p:txBody>
      </p:sp>
      <p:sp>
        <p:nvSpPr>
          <p:cNvPr id="4" name="1 Título">
            <a:extLst>
              <a:ext uri="{FF2B5EF4-FFF2-40B4-BE49-F238E27FC236}">
                <a16:creationId xmlns:a16="http://schemas.microsoft.com/office/drawing/2014/main" id="{C866E0FC-7508-4DFF-8980-833E811BFC1C}"/>
              </a:ext>
            </a:extLst>
          </p:cNvPr>
          <p:cNvSpPr txBox="1">
            <a:spLocks/>
          </p:cNvSpPr>
          <p:nvPr/>
        </p:nvSpPr>
        <p:spPr>
          <a:xfrm>
            <a:off x="997576" y="188640"/>
            <a:ext cx="7772400" cy="68554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9. DESAHOGO</a:t>
            </a:r>
          </a:p>
        </p:txBody>
      </p:sp>
    </p:spTree>
    <p:extLst>
      <p:ext uri="{BB962C8B-B14F-4D97-AF65-F5344CB8AC3E}">
        <p14:creationId xmlns:p14="http://schemas.microsoft.com/office/powerpoint/2010/main" val="38304908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grpId="0" nodeType="clickEffect">
                                  <p:stCondLst>
                                    <p:cond delay="0"/>
                                  </p:stCondLst>
                                  <p:childTnLst>
                                    <p:animRot by="120000">
                                      <p:cBhvr>
                                        <p:cTn id="14" dur="100" fill="hold">
                                          <p:stCondLst>
                                            <p:cond delay="0"/>
                                          </p:stCondLst>
                                        </p:cTn>
                                        <p:tgtEl>
                                          <p:spTgt spid="3">
                                            <p:txEl>
                                              <p:pRg st="2" end="2"/>
                                            </p:txEl>
                                          </p:spTgt>
                                        </p:tgtEl>
                                        <p:attrNameLst>
                                          <p:attrName>r</p:attrName>
                                        </p:attrNameLst>
                                      </p:cBhvr>
                                    </p:animRot>
                                    <p:animRot by="-240000">
                                      <p:cBhvr>
                                        <p:cTn id="15" dur="200" fill="hold">
                                          <p:stCondLst>
                                            <p:cond delay="200"/>
                                          </p:stCondLst>
                                        </p:cTn>
                                        <p:tgtEl>
                                          <p:spTgt spid="3">
                                            <p:txEl>
                                              <p:pRg st="2" end="2"/>
                                            </p:txEl>
                                          </p:spTgt>
                                        </p:tgtEl>
                                        <p:attrNameLst>
                                          <p:attrName>r</p:attrName>
                                        </p:attrNameLst>
                                      </p:cBhvr>
                                    </p:animRot>
                                    <p:animRot by="240000">
                                      <p:cBhvr>
                                        <p:cTn id="16" dur="200" fill="hold">
                                          <p:stCondLst>
                                            <p:cond delay="400"/>
                                          </p:stCondLst>
                                        </p:cTn>
                                        <p:tgtEl>
                                          <p:spTgt spid="3">
                                            <p:txEl>
                                              <p:pRg st="2" end="2"/>
                                            </p:txEl>
                                          </p:spTgt>
                                        </p:tgtEl>
                                        <p:attrNameLst>
                                          <p:attrName>r</p:attrName>
                                        </p:attrNameLst>
                                      </p:cBhvr>
                                    </p:animRot>
                                    <p:animRot by="-240000">
                                      <p:cBhvr>
                                        <p:cTn id="17" dur="200" fill="hold">
                                          <p:stCondLst>
                                            <p:cond delay="600"/>
                                          </p:stCondLst>
                                        </p:cTn>
                                        <p:tgtEl>
                                          <p:spTgt spid="3">
                                            <p:txEl>
                                              <p:pRg st="2" end="2"/>
                                            </p:txEl>
                                          </p:spTgt>
                                        </p:tgtEl>
                                        <p:attrNameLst>
                                          <p:attrName>r</p:attrName>
                                        </p:attrNameLst>
                                      </p:cBhvr>
                                    </p:animRot>
                                    <p:animRot by="120000">
                                      <p:cBhvr>
                                        <p:cTn id="18" dur="200" fill="hold">
                                          <p:stCondLst>
                                            <p:cond delay="80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CC4248E-D1AA-43A0-B67B-2112D61886E6}"/>
              </a:ext>
            </a:extLst>
          </p:cNvPr>
          <p:cNvPicPr>
            <a:picLocks noChangeAspect="1"/>
          </p:cNvPicPr>
          <p:nvPr/>
        </p:nvPicPr>
        <p:blipFill rotWithShape="1">
          <a:blip r:embed="rId2"/>
          <a:srcRect t="47077" r="76426"/>
          <a:stretch/>
        </p:blipFill>
        <p:spPr>
          <a:xfrm rot="5400000">
            <a:off x="5887705" y="-5887704"/>
            <a:ext cx="416590" cy="12192000"/>
          </a:xfrm>
          <a:prstGeom prst="rect">
            <a:avLst/>
          </a:prstGeom>
        </p:spPr>
      </p:pic>
      <p:graphicFrame>
        <p:nvGraphicFramePr>
          <p:cNvPr id="6" name="6 Tabla">
            <a:extLst>
              <a:ext uri="{FF2B5EF4-FFF2-40B4-BE49-F238E27FC236}">
                <a16:creationId xmlns:a16="http://schemas.microsoft.com/office/drawing/2014/main" id="{107C516B-C78A-4E8A-89DD-775230E9765E}"/>
              </a:ext>
            </a:extLst>
          </p:cNvPr>
          <p:cNvGraphicFramePr>
            <a:graphicFrameLocks noGrp="1"/>
          </p:cNvGraphicFramePr>
          <p:nvPr>
            <p:extLst>
              <p:ext uri="{D42A27DB-BD31-4B8C-83A1-F6EECF244321}">
                <p14:modId xmlns:p14="http://schemas.microsoft.com/office/powerpoint/2010/main" val="4014154296"/>
              </p:ext>
            </p:extLst>
          </p:nvPr>
        </p:nvGraphicFramePr>
        <p:xfrm>
          <a:off x="1131894" y="2666508"/>
          <a:ext cx="8835271" cy="1982899"/>
        </p:xfrm>
        <a:graphic>
          <a:graphicData uri="http://schemas.openxmlformats.org/drawingml/2006/table">
            <a:tbl>
              <a:tblPr firstRow="1" bandRow="1">
                <a:tableStyleId>{5C22544A-7EE6-4342-B048-85BDC9FD1C3A}</a:tableStyleId>
              </a:tblPr>
              <a:tblGrid>
                <a:gridCol w="926941">
                  <a:extLst>
                    <a:ext uri="{9D8B030D-6E8A-4147-A177-3AD203B41FA5}">
                      <a16:colId xmlns:a16="http://schemas.microsoft.com/office/drawing/2014/main" val="20000"/>
                    </a:ext>
                  </a:extLst>
                </a:gridCol>
                <a:gridCol w="1000757">
                  <a:extLst>
                    <a:ext uri="{9D8B030D-6E8A-4147-A177-3AD203B41FA5}">
                      <a16:colId xmlns:a16="http://schemas.microsoft.com/office/drawing/2014/main" val="20001"/>
                    </a:ext>
                  </a:extLst>
                </a:gridCol>
                <a:gridCol w="1044168">
                  <a:extLst>
                    <a:ext uri="{9D8B030D-6E8A-4147-A177-3AD203B41FA5}">
                      <a16:colId xmlns:a16="http://schemas.microsoft.com/office/drawing/2014/main" val="20002"/>
                    </a:ext>
                  </a:extLst>
                </a:gridCol>
                <a:gridCol w="735896">
                  <a:extLst>
                    <a:ext uri="{9D8B030D-6E8A-4147-A177-3AD203B41FA5}">
                      <a16:colId xmlns:a16="http://schemas.microsoft.com/office/drawing/2014/main" val="20003"/>
                    </a:ext>
                  </a:extLst>
                </a:gridCol>
                <a:gridCol w="1031157">
                  <a:extLst>
                    <a:ext uri="{9D8B030D-6E8A-4147-A177-3AD203B41FA5}">
                      <a16:colId xmlns:a16="http://schemas.microsoft.com/office/drawing/2014/main" val="20004"/>
                    </a:ext>
                  </a:extLst>
                </a:gridCol>
                <a:gridCol w="1378888">
                  <a:extLst>
                    <a:ext uri="{9D8B030D-6E8A-4147-A177-3AD203B41FA5}">
                      <a16:colId xmlns:a16="http://schemas.microsoft.com/office/drawing/2014/main" val="20005"/>
                    </a:ext>
                  </a:extLst>
                </a:gridCol>
                <a:gridCol w="1352015">
                  <a:extLst>
                    <a:ext uri="{9D8B030D-6E8A-4147-A177-3AD203B41FA5}">
                      <a16:colId xmlns:a16="http://schemas.microsoft.com/office/drawing/2014/main" val="20006"/>
                    </a:ext>
                  </a:extLst>
                </a:gridCol>
                <a:gridCol w="1365449">
                  <a:extLst>
                    <a:ext uri="{9D8B030D-6E8A-4147-A177-3AD203B41FA5}">
                      <a16:colId xmlns:a16="http://schemas.microsoft.com/office/drawing/2014/main" val="20007"/>
                    </a:ext>
                  </a:extLst>
                </a:gridCol>
              </a:tblGrid>
              <a:tr h="1152128">
                <a:tc>
                  <a:txBody>
                    <a:bodyPr/>
                    <a:lstStyle/>
                    <a:p>
                      <a:pPr algn="ctr"/>
                      <a:r>
                        <a:rPr lang="es-MX" sz="1600" dirty="0">
                          <a:solidFill>
                            <a:schemeClr val="tx1"/>
                          </a:solidFill>
                        </a:rPr>
                        <a:t>Clave</a:t>
                      </a:r>
                    </a:p>
                  </a:txBody>
                  <a:tcPr anchor="ctr">
                    <a:solidFill>
                      <a:schemeClr val="accent3">
                        <a:lumMod val="60000"/>
                        <a:lumOff val="40000"/>
                      </a:schemeClr>
                    </a:solidFill>
                  </a:tcPr>
                </a:tc>
                <a:tc>
                  <a:txBody>
                    <a:bodyPr/>
                    <a:lstStyle/>
                    <a:p>
                      <a:pPr algn="ctr"/>
                      <a:r>
                        <a:rPr lang="es-MX" sz="1600" dirty="0">
                          <a:solidFill>
                            <a:schemeClr val="tx1"/>
                          </a:solidFill>
                        </a:rPr>
                        <a:t>Horas teóricas</a:t>
                      </a:r>
                    </a:p>
                  </a:txBody>
                  <a:tcPr anchor="ctr">
                    <a:solidFill>
                      <a:schemeClr val="accent3">
                        <a:lumMod val="60000"/>
                        <a:lumOff val="40000"/>
                      </a:schemeClr>
                    </a:solidFill>
                  </a:tcPr>
                </a:tc>
                <a:tc>
                  <a:txBody>
                    <a:bodyPr/>
                    <a:lstStyle/>
                    <a:p>
                      <a:pPr algn="ctr"/>
                      <a:r>
                        <a:rPr lang="es-MX" sz="1600" dirty="0">
                          <a:solidFill>
                            <a:schemeClr val="tx1"/>
                          </a:solidFill>
                        </a:rPr>
                        <a:t>Horas prácticas</a:t>
                      </a:r>
                    </a:p>
                  </a:txBody>
                  <a:tcPr anchor="ctr">
                    <a:solidFill>
                      <a:schemeClr val="accent3">
                        <a:lumMod val="60000"/>
                        <a:lumOff val="40000"/>
                      </a:schemeClr>
                    </a:solidFill>
                  </a:tcPr>
                </a:tc>
                <a:tc>
                  <a:txBody>
                    <a:bodyPr/>
                    <a:lstStyle/>
                    <a:p>
                      <a:pPr algn="ctr"/>
                      <a:r>
                        <a:rPr lang="es-MX" sz="1600" dirty="0">
                          <a:solidFill>
                            <a:schemeClr val="tx1"/>
                          </a:solidFill>
                        </a:rPr>
                        <a:t>Total de horas</a:t>
                      </a:r>
                    </a:p>
                  </a:txBody>
                  <a:tcPr anchor="ctr">
                    <a:solidFill>
                      <a:schemeClr val="accent3">
                        <a:lumMod val="60000"/>
                        <a:lumOff val="40000"/>
                      </a:schemeClr>
                    </a:solidFill>
                  </a:tcPr>
                </a:tc>
                <a:tc>
                  <a:txBody>
                    <a:bodyPr/>
                    <a:lstStyle/>
                    <a:p>
                      <a:pPr algn="ctr"/>
                      <a:r>
                        <a:rPr lang="es-MX" sz="1600" dirty="0">
                          <a:solidFill>
                            <a:schemeClr val="tx1"/>
                          </a:solidFill>
                        </a:rPr>
                        <a:t>Créditos</a:t>
                      </a:r>
                    </a:p>
                  </a:txBody>
                  <a:tcPr anchor="ctr">
                    <a:solidFill>
                      <a:schemeClr val="accent3">
                        <a:lumMod val="60000"/>
                        <a:lumOff val="40000"/>
                      </a:schemeClr>
                    </a:solidFill>
                  </a:tcPr>
                </a:tc>
                <a:tc>
                  <a:txBody>
                    <a:bodyPr/>
                    <a:lstStyle/>
                    <a:p>
                      <a:pPr algn="ctr"/>
                      <a:r>
                        <a:rPr lang="es-MX" sz="1600" dirty="0">
                          <a:solidFill>
                            <a:schemeClr val="tx1"/>
                          </a:solidFill>
                        </a:rPr>
                        <a:t>Tipo de unidad de</a:t>
                      </a:r>
                      <a:r>
                        <a:rPr lang="es-MX" sz="1600" baseline="0" dirty="0">
                          <a:solidFill>
                            <a:schemeClr val="tx1"/>
                          </a:solidFill>
                        </a:rPr>
                        <a:t> aprendizaje</a:t>
                      </a:r>
                      <a:endParaRPr lang="es-MX" sz="1600" dirty="0">
                        <a:solidFill>
                          <a:schemeClr val="tx1"/>
                        </a:solidFill>
                      </a:endParaRPr>
                    </a:p>
                  </a:txBody>
                  <a:tcPr anchor="ctr">
                    <a:solidFill>
                      <a:schemeClr val="accent3">
                        <a:lumMod val="60000"/>
                        <a:lumOff val="40000"/>
                      </a:schemeClr>
                    </a:solidFill>
                  </a:tcPr>
                </a:tc>
                <a:tc>
                  <a:txBody>
                    <a:bodyPr/>
                    <a:lstStyle/>
                    <a:p>
                      <a:pPr algn="ctr"/>
                      <a:r>
                        <a:rPr lang="es-MX" sz="1600" dirty="0">
                          <a:solidFill>
                            <a:schemeClr val="tx1"/>
                          </a:solidFill>
                        </a:rPr>
                        <a:t>carácter de</a:t>
                      </a:r>
                      <a:r>
                        <a:rPr lang="es-MX" sz="1600" baseline="0" dirty="0">
                          <a:solidFill>
                            <a:schemeClr val="tx1"/>
                          </a:solidFill>
                        </a:rPr>
                        <a:t> la unidad de aprendizaje</a:t>
                      </a:r>
                      <a:endParaRPr lang="es-MX" sz="1600" dirty="0">
                        <a:solidFill>
                          <a:schemeClr val="tx1"/>
                        </a:solidFill>
                      </a:endParaRPr>
                    </a:p>
                  </a:txBody>
                  <a:tcPr anchor="ctr">
                    <a:solidFill>
                      <a:schemeClr val="accent3">
                        <a:lumMod val="60000"/>
                        <a:lumOff val="40000"/>
                      </a:schemeClr>
                    </a:solidFill>
                  </a:tcPr>
                </a:tc>
                <a:tc>
                  <a:txBody>
                    <a:bodyPr/>
                    <a:lstStyle/>
                    <a:p>
                      <a:pPr algn="ctr"/>
                      <a:r>
                        <a:rPr lang="es-MX" sz="1600" dirty="0">
                          <a:solidFill>
                            <a:schemeClr val="tx1"/>
                          </a:solidFill>
                        </a:rPr>
                        <a:t>Núcleo</a:t>
                      </a:r>
                      <a:r>
                        <a:rPr lang="es-MX" sz="1600" baseline="0" dirty="0">
                          <a:solidFill>
                            <a:schemeClr val="tx1"/>
                          </a:solidFill>
                        </a:rPr>
                        <a:t> de la unidad de aprendizaje</a:t>
                      </a:r>
                      <a:endParaRPr lang="es-MX" sz="1600" dirty="0">
                        <a:solidFill>
                          <a:schemeClr val="tx1"/>
                        </a:solidFill>
                      </a:endParaRPr>
                    </a:p>
                  </a:txBody>
                  <a:tcPr anchor="ctr">
                    <a:solidFill>
                      <a:schemeClr val="accent3">
                        <a:lumMod val="60000"/>
                        <a:lumOff val="40000"/>
                      </a:schemeClr>
                    </a:solidFill>
                  </a:tcPr>
                </a:tc>
                <a:extLst>
                  <a:ext uri="{0D108BD9-81ED-4DB2-BD59-A6C34878D82A}">
                    <a16:rowId xmlns:a16="http://schemas.microsoft.com/office/drawing/2014/main" val="10000"/>
                  </a:ext>
                </a:extLst>
              </a:tr>
              <a:tr h="830771">
                <a:tc>
                  <a:txBody>
                    <a:bodyPr/>
                    <a:lstStyle/>
                    <a:p>
                      <a:pPr algn="ctr"/>
                      <a:r>
                        <a:rPr lang="es-MX" sz="1600" dirty="0">
                          <a:solidFill>
                            <a:schemeClr val="tx1"/>
                          </a:solidFill>
                        </a:rPr>
                        <a:t>LDE603</a:t>
                      </a:r>
                    </a:p>
                  </a:txBody>
                  <a:tcPr anchor="ctr">
                    <a:solidFill>
                      <a:schemeClr val="accent3">
                        <a:lumMod val="60000"/>
                        <a:lumOff val="40000"/>
                      </a:schemeClr>
                    </a:solidFill>
                  </a:tcPr>
                </a:tc>
                <a:tc>
                  <a:txBody>
                    <a:bodyPr/>
                    <a:lstStyle/>
                    <a:p>
                      <a:pPr algn="ctr"/>
                      <a:r>
                        <a:rPr lang="es-MX" sz="1600" dirty="0">
                          <a:solidFill>
                            <a:schemeClr val="tx1"/>
                          </a:solidFill>
                        </a:rPr>
                        <a:t>2</a:t>
                      </a:r>
                    </a:p>
                  </a:txBody>
                  <a:tcPr anchor="ctr">
                    <a:solidFill>
                      <a:schemeClr val="accent3">
                        <a:lumMod val="60000"/>
                        <a:lumOff val="40000"/>
                      </a:schemeClr>
                    </a:solidFill>
                  </a:tcPr>
                </a:tc>
                <a:tc>
                  <a:txBody>
                    <a:bodyPr/>
                    <a:lstStyle/>
                    <a:p>
                      <a:pPr algn="ctr"/>
                      <a:r>
                        <a:rPr lang="es-MX" sz="1600" dirty="0">
                          <a:solidFill>
                            <a:schemeClr val="tx1"/>
                          </a:solidFill>
                        </a:rPr>
                        <a:t>2</a:t>
                      </a:r>
                    </a:p>
                  </a:txBody>
                  <a:tcPr anchor="ctr">
                    <a:solidFill>
                      <a:schemeClr val="accent3">
                        <a:lumMod val="60000"/>
                        <a:lumOff val="40000"/>
                      </a:schemeClr>
                    </a:solidFill>
                  </a:tcPr>
                </a:tc>
                <a:tc>
                  <a:txBody>
                    <a:bodyPr/>
                    <a:lstStyle/>
                    <a:p>
                      <a:pPr algn="ctr"/>
                      <a:r>
                        <a:rPr lang="es-MX" sz="1600" dirty="0">
                          <a:solidFill>
                            <a:schemeClr val="tx1"/>
                          </a:solidFill>
                        </a:rPr>
                        <a:t>4</a:t>
                      </a:r>
                    </a:p>
                  </a:txBody>
                  <a:tcPr anchor="ctr">
                    <a:solidFill>
                      <a:schemeClr val="accent3">
                        <a:lumMod val="60000"/>
                        <a:lumOff val="40000"/>
                      </a:schemeClr>
                    </a:solidFill>
                  </a:tcPr>
                </a:tc>
                <a:tc>
                  <a:txBody>
                    <a:bodyPr/>
                    <a:lstStyle/>
                    <a:p>
                      <a:pPr algn="ctr"/>
                      <a:r>
                        <a:rPr lang="es-MX" sz="1600" dirty="0">
                          <a:solidFill>
                            <a:schemeClr val="tx1"/>
                          </a:solidFill>
                        </a:rPr>
                        <a:t>6</a:t>
                      </a:r>
                    </a:p>
                  </a:txBody>
                  <a:tcPr anchor="ctr">
                    <a:solidFill>
                      <a:schemeClr val="accent3">
                        <a:lumMod val="60000"/>
                        <a:lumOff val="40000"/>
                      </a:schemeClr>
                    </a:solidFill>
                  </a:tcPr>
                </a:tc>
                <a:tc>
                  <a:txBody>
                    <a:bodyPr/>
                    <a:lstStyle/>
                    <a:p>
                      <a:pPr algn="ctr"/>
                      <a:r>
                        <a:rPr lang="es-MX" sz="1600" dirty="0">
                          <a:solidFill>
                            <a:schemeClr val="tx1"/>
                          </a:solidFill>
                        </a:rPr>
                        <a:t>Curso - Taller</a:t>
                      </a:r>
                    </a:p>
                  </a:txBody>
                  <a:tcPr anchor="ctr">
                    <a:solidFill>
                      <a:schemeClr val="accent3">
                        <a:lumMod val="60000"/>
                        <a:lumOff val="40000"/>
                      </a:schemeClr>
                    </a:solidFill>
                  </a:tcPr>
                </a:tc>
                <a:tc>
                  <a:txBody>
                    <a:bodyPr/>
                    <a:lstStyle/>
                    <a:p>
                      <a:pPr algn="ctr"/>
                      <a:r>
                        <a:rPr lang="es-MX" sz="1600" dirty="0">
                          <a:solidFill>
                            <a:schemeClr val="tx1"/>
                          </a:solidFill>
                        </a:rPr>
                        <a:t>Obligatoria</a:t>
                      </a:r>
                    </a:p>
                  </a:txBody>
                  <a:tcPr anchor="ctr">
                    <a:solidFill>
                      <a:schemeClr val="accent3">
                        <a:lumMod val="60000"/>
                        <a:lumOff val="40000"/>
                      </a:schemeClr>
                    </a:solidFill>
                  </a:tcPr>
                </a:tc>
                <a:tc>
                  <a:txBody>
                    <a:bodyPr/>
                    <a:lstStyle/>
                    <a:p>
                      <a:pPr algn="ctr"/>
                      <a:r>
                        <a:rPr lang="es-MX" sz="1600" dirty="0">
                          <a:solidFill>
                            <a:schemeClr val="tx1"/>
                          </a:solidFill>
                        </a:rPr>
                        <a:t>Integral</a:t>
                      </a:r>
                    </a:p>
                  </a:txBody>
                  <a:tcPr anchor="ctr">
                    <a:solidFill>
                      <a:schemeClr val="accent3">
                        <a:lumMod val="60000"/>
                        <a:lumOff val="40000"/>
                      </a:schemeClr>
                    </a:solidFill>
                  </a:tcPr>
                </a:tc>
                <a:extLst>
                  <a:ext uri="{0D108BD9-81ED-4DB2-BD59-A6C34878D82A}">
                    <a16:rowId xmlns:a16="http://schemas.microsoft.com/office/drawing/2014/main" val="10001"/>
                  </a:ext>
                </a:extLst>
              </a:tr>
            </a:tbl>
          </a:graphicData>
        </a:graphic>
      </p:graphicFrame>
      <p:sp>
        <p:nvSpPr>
          <p:cNvPr id="9" name="2 Marcador de contenido">
            <a:extLst>
              <a:ext uri="{FF2B5EF4-FFF2-40B4-BE49-F238E27FC236}">
                <a16:creationId xmlns:a16="http://schemas.microsoft.com/office/drawing/2014/main" id="{A8FDAB8B-6069-445C-9EBE-338B9E671D23}"/>
              </a:ext>
            </a:extLst>
          </p:cNvPr>
          <p:cNvSpPr>
            <a:spLocks noGrp="1"/>
          </p:cNvSpPr>
          <p:nvPr>
            <p:ph idx="1"/>
          </p:nvPr>
        </p:nvSpPr>
        <p:spPr>
          <a:xfrm>
            <a:off x="3225779" y="1027262"/>
            <a:ext cx="4647500" cy="1028575"/>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marL="0" indent="0" algn="ctr">
              <a:buNone/>
            </a:pPr>
            <a:r>
              <a:rPr lang="es-MX" sz="1600" i="1" dirty="0">
                <a:solidFill>
                  <a:schemeClr val="tx1"/>
                </a:solidFill>
              </a:rPr>
              <a:t>Proceso del Trabajo</a:t>
            </a:r>
          </a:p>
          <a:p>
            <a:pPr marL="0" indent="0" algn="ctr">
              <a:buNone/>
            </a:pPr>
            <a:r>
              <a:rPr lang="es-MX" sz="1600" i="1" dirty="0">
                <a:solidFill>
                  <a:schemeClr val="tx1"/>
                </a:solidFill>
              </a:rPr>
              <a:t>OFRECIMIENTO Y DESAHOGO DE LOS MEDIOS DE PRUEBA EN EL PROCESO DEL TRABAJO</a:t>
            </a:r>
            <a:endParaRPr lang="es-MX" sz="1600" dirty="0"/>
          </a:p>
        </p:txBody>
      </p:sp>
    </p:spTree>
    <p:extLst>
      <p:ext uri="{BB962C8B-B14F-4D97-AF65-F5344CB8AC3E}">
        <p14:creationId xmlns:p14="http://schemas.microsoft.com/office/powerpoint/2010/main" val="35687850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32993" y="1349556"/>
            <a:ext cx="9015306" cy="3880773"/>
          </a:xfrm>
        </p:spPr>
        <p:txBody>
          <a:bodyPr>
            <a:normAutofit/>
          </a:bodyPr>
          <a:lstStyle/>
          <a:p>
            <a:pPr algn="just"/>
            <a:r>
              <a:rPr lang="es-MX" dirty="0"/>
              <a:t>La confesión, como especie que es del testimonio, sólo puede tener por objeto hechos pasados. </a:t>
            </a:r>
          </a:p>
          <a:p>
            <a:pPr algn="just"/>
            <a:endParaRPr lang="es-MX" dirty="0"/>
          </a:p>
          <a:p>
            <a:pPr algn="just"/>
            <a:r>
              <a:rPr lang="es-MX" dirty="0"/>
              <a:t>El medio probatorio analizado debe recaer sobre hechos personales o de conocimiento del confesante, aunque en este último caso la declaración no se refiere al hecho en sí mismo sino al conocimiento que de él tenga quien confiesa.</a:t>
            </a:r>
            <a:br>
              <a:rPr lang="es-MX" dirty="0"/>
            </a:br>
            <a:r>
              <a:rPr lang="es-MX" dirty="0"/>
              <a:t>Los hechos sobre los que versa la confesión deben ser, por último, desfavorables al declarante y favorables a la otra parte.</a:t>
            </a:r>
          </a:p>
          <a:p>
            <a:pPr algn="just"/>
            <a:endParaRPr lang="es-MX" dirty="0"/>
          </a:p>
        </p:txBody>
      </p:sp>
      <p:sp>
        <p:nvSpPr>
          <p:cNvPr id="4" name="1 Título">
            <a:extLst>
              <a:ext uri="{FF2B5EF4-FFF2-40B4-BE49-F238E27FC236}">
                <a16:creationId xmlns:a16="http://schemas.microsoft.com/office/drawing/2014/main" id="{9C766C6A-5860-4AA0-B35C-EBC8E497C281}"/>
              </a:ext>
            </a:extLst>
          </p:cNvPr>
          <p:cNvSpPr txBox="1">
            <a:spLocks/>
          </p:cNvSpPr>
          <p:nvPr/>
        </p:nvSpPr>
        <p:spPr>
          <a:xfrm>
            <a:off x="997576" y="188640"/>
            <a:ext cx="7772400" cy="68554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9. DESAHOGO</a:t>
            </a:r>
          </a:p>
        </p:txBody>
      </p:sp>
    </p:spTree>
    <p:extLst>
      <p:ext uri="{BB962C8B-B14F-4D97-AF65-F5344CB8AC3E}">
        <p14:creationId xmlns:p14="http://schemas.microsoft.com/office/powerpoint/2010/main" val="110246124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normAutofit fontScale="90000"/>
          </a:bodyPr>
          <a:lstStyle/>
          <a:p>
            <a:r>
              <a:rPr lang="es-MX" b="1" dirty="0"/>
              <a:t>10. Formalidades Legales en la Prueba de Confesión</a:t>
            </a:r>
            <a:endParaRPr lang="es-MX"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3663" y="4401291"/>
            <a:ext cx="3984674" cy="2103908"/>
          </a:xfrm>
          <a:prstGeom prst="rect">
            <a:avLst/>
          </a:prstGeom>
        </p:spPr>
      </p:pic>
    </p:spTree>
    <p:extLst>
      <p:ext uri="{BB962C8B-B14F-4D97-AF65-F5344CB8AC3E}">
        <p14:creationId xmlns:p14="http://schemas.microsoft.com/office/powerpoint/2010/main" val="42712051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17875" y="1509450"/>
            <a:ext cx="8229600" cy="4032609"/>
          </a:xfrm>
        </p:spPr>
        <p:txBody>
          <a:bodyPr>
            <a:normAutofit/>
          </a:bodyPr>
          <a:lstStyle/>
          <a:p>
            <a:pPr algn="just"/>
            <a:r>
              <a:rPr lang="es-MX" dirty="0"/>
              <a:t>a) Relación de la prueba confesional con los hechos controvertidos.</a:t>
            </a:r>
          </a:p>
          <a:p>
            <a:pPr algn="just"/>
            <a:endParaRPr lang="es-MX" dirty="0"/>
          </a:p>
          <a:p>
            <a:pPr algn="just"/>
            <a:r>
              <a:rPr lang="es-MX" dirty="0"/>
              <a:t>Al ofrecer la prueba confesional debe relacionarse con cada uno de los puntos controvertidos. </a:t>
            </a:r>
          </a:p>
          <a:p>
            <a:pPr marL="0" indent="0" algn="just">
              <a:buNone/>
            </a:pPr>
            <a:endParaRPr lang="es-MX" dirty="0"/>
          </a:p>
          <a:p>
            <a:pPr algn="just"/>
            <a:r>
              <a:rPr lang="es-MX" dirty="0"/>
              <a:t>b) Solicitud de una las partes para que se cite a la contraria para absolver posiciones</a:t>
            </a:r>
          </a:p>
          <a:p>
            <a:pPr marL="0" indent="0" algn="just">
              <a:buNone/>
            </a:pPr>
            <a:endParaRPr lang="es-MX" dirty="0"/>
          </a:p>
          <a:p>
            <a:pPr algn="just"/>
            <a:r>
              <a:rPr lang="es-MX" dirty="0"/>
              <a:t>Al ofrecerse la prueba confesional, la parte que la ofrece solicita del juzgador, se cite a la contraparte para absolver posiciones. </a:t>
            </a:r>
          </a:p>
        </p:txBody>
      </p:sp>
      <p:sp>
        <p:nvSpPr>
          <p:cNvPr id="4" name="1 Título">
            <a:extLst>
              <a:ext uri="{FF2B5EF4-FFF2-40B4-BE49-F238E27FC236}">
                <a16:creationId xmlns:a16="http://schemas.microsoft.com/office/drawing/2014/main" id="{2C2ACB61-30FC-4C00-BC19-35C13F0A8B4C}"/>
              </a:ext>
            </a:extLst>
          </p:cNvPr>
          <p:cNvSpPr txBox="1">
            <a:spLocks/>
          </p:cNvSpPr>
          <p:nvPr/>
        </p:nvSpPr>
        <p:spPr>
          <a:xfrm>
            <a:off x="997576" y="188640"/>
            <a:ext cx="7772400" cy="68554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11. DESAHOGO</a:t>
            </a:r>
          </a:p>
        </p:txBody>
      </p:sp>
    </p:spTree>
    <p:extLst>
      <p:ext uri="{BB962C8B-B14F-4D97-AF65-F5344CB8AC3E}">
        <p14:creationId xmlns:p14="http://schemas.microsoft.com/office/powerpoint/2010/main" val="14075709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wipe(down)">
                                      <p:cBhvr>
                                        <p:cTn id="43" dur="580">
                                          <p:stCondLst>
                                            <p:cond delay="0"/>
                                          </p:stCondLst>
                                        </p:cTn>
                                        <p:tgtEl>
                                          <p:spTgt spid="3">
                                            <p:txEl>
                                              <p:pRg st="4" end="4"/>
                                            </p:txEl>
                                          </p:spTgt>
                                        </p:tgtEl>
                                      </p:cBhvr>
                                    </p:animEffect>
                                    <p:anim calcmode="lin" valueType="num">
                                      <p:cBhvr>
                                        <p:cTn id="44"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4" end="4"/>
                                            </p:txEl>
                                          </p:spTgt>
                                        </p:tgtEl>
                                      </p:cBhvr>
                                      <p:to x="100000" y="60000"/>
                                    </p:animScale>
                                    <p:animScale>
                                      <p:cBhvr>
                                        <p:cTn id="50" dur="166" decel="50000">
                                          <p:stCondLst>
                                            <p:cond delay="676"/>
                                          </p:stCondLst>
                                        </p:cTn>
                                        <p:tgtEl>
                                          <p:spTgt spid="3">
                                            <p:txEl>
                                              <p:pRg st="4" end="4"/>
                                            </p:txEl>
                                          </p:spTgt>
                                        </p:tgtEl>
                                      </p:cBhvr>
                                      <p:to x="100000" y="100000"/>
                                    </p:animScale>
                                    <p:animScale>
                                      <p:cBhvr>
                                        <p:cTn id="51" dur="26">
                                          <p:stCondLst>
                                            <p:cond delay="1312"/>
                                          </p:stCondLst>
                                        </p:cTn>
                                        <p:tgtEl>
                                          <p:spTgt spid="3">
                                            <p:txEl>
                                              <p:pRg st="4" end="4"/>
                                            </p:txEl>
                                          </p:spTgt>
                                        </p:tgtEl>
                                      </p:cBhvr>
                                      <p:to x="100000" y="80000"/>
                                    </p:animScale>
                                    <p:animScale>
                                      <p:cBhvr>
                                        <p:cTn id="52" dur="166" decel="50000">
                                          <p:stCondLst>
                                            <p:cond delay="1338"/>
                                          </p:stCondLst>
                                        </p:cTn>
                                        <p:tgtEl>
                                          <p:spTgt spid="3">
                                            <p:txEl>
                                              <p:pRg st="4" end="4"/>
                                            </p:txEl>
                                          </p:spTgt>
                                        </p:tgtEl>
                                      </p:cBhvr>
                                      <p:to x="100000" y="100000"/>
                                    </p:animScale>
                                    <p:animScale>
                                      <p:cBhvr>
                                        <p:cTn id="53" dur="26">
                                          <p:stCondLst>
                                            <p:cond delay="1642"/>
                                          </p:stCondLst>
                                        </p:cTn>
                                        <p:tgtEl>
                                          <p:spTgt spid="3">
                                            <p:txEl>
                                              <p:pRg st="4" end="4"/>
                                            </p:txEl>
                                          </p:spTgt>
                                        </p:tgtEl>
                                      </p:cBhvr>
                                      <p:to x="100000" y="90000"/>
                                    </p:animScale>
                                    <p:animScale>
                                      <p:cBhvr>
                                        <p:cTn id="54" dur="166" decel="50000">
                                          <p:stCondLst>
                                            <p:cond delay="1668"/>
                                          </p:stCondLst>
                                        </p:cTn>
                                        <p:tgtEl>
                                          <p:spTgt spid="3">
                                            <p:txEl>
                                              <p:pRg st="4" end="4"/>
                                            </p:txEl>
                                          </p:spTgt>
                                        </p:tgtEl>
                                      </p:cBhvr>
                                      <p:to x="100000" y="100000"/>
                                    </p:animScale>
                                    <p:animScale>
                                      <p:cBhvr>
                                        <p:cTn id="55" dur="26">
                                          <p:stCondLst>
                                            <p:cond delay="1808"/>
                                          </p:stCondLst>
                                        </p:cTn>
                                        <p:tgtEl>
                                          <p:spTgt spid="3">
                                            <p:txEl>
                                              <p:pRg st="4" end="4"/>
                                            </p:txEl>
                                          </p:spTgt>
                                        </p:tgtEl>
                                      </p:cBhvr>
                                      <p:to x="100000" y="95000"/>
                                    </p:animScale>
                                    <p:animScale>
                                      <p:cBhvr>
                                        <p:cTn id="56" dur="166" decel="50000">
                                          <p:stCondLst>
                                            <p:cond delay="1834"/>
                                          </p:stCondLst>
                                        </p:cTn>
                                        <p:tgtEl>
                                          <p:spTgt spid="3">
                                            <p:txEl>
                                              <p:pRg st="4" end="4"/>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Effect transition="in" filter="wipe(down)">
                                      <p:cBhvr>
                                        <p:cTn id="61" dur="580">
                                          <p:stCondLst>
                                            <p:cond delay="0"/>
                                          </p:stCondLst>
                                        </p:cTn>
                                        <p:tgtEl>
                                          <p:spTgt spid="3">
                                            <p:txEl>
                                              <p:pRg st="6" end="6"/>
                                            </p:txEl>
                                          </p:spTgt>
                                        </p:tgtEl>
                                      </p:cBhvr>
                                    </p:animEffect>
                                    <p:anim calcmode="lin" valueType="num">
                                      <p:cBhvr>
                                        <p:cTn id="62"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6" end="6"/>
                                            </p:txEl>
                                          </p:spTgt>
                                        </p:tgtEl>
                                      </p:cBhvr>
                                      <p:to x="100000" y="60000"/>
                                    </p:animScale>
                                    <p:animScale>
                                      <p:cBhvr>
                                        <p:cTn id="68" dur="166" decel="50000">
                                          <p:stCondLst>
                                            <p:cond delay="676"/>
                                          </p:stCondLst>
                                        </p:cTn>
                                        <p:tgtEl>
                                          <p:spTgt spid="3">
                                            <p:txEl>
                                              <p:pRg st="6" end="6"/>
                                            </p:txEl>
                                          </p:spTgt>
                                        </p:tgtEl>
                                      </p:cBhvr>
                                      <p:to x="100000" y="100000"/>
                                    </p:animScale>
                                    <p:animScale>
                                      <p:cBhvr>
                                        <p:cTn id="69" dur="26">
                                          <p:stCondLst>
                                            <p:cond delay="1312"/>
                                          </p:stCondLst>
                                        </p:cTn>
                                        <p:tgtEl>
                                          <p:spTgt spid="3">
                                            <p:txEl>
                                              <p:pRg st="6" end="6"/>
                                            </p:txEl>
                                          </p:spTgt>
                                        </p:tgtEl>
                                      </p:cBhvr>
                                      <p:to x="100000" y="80000"/>
                                    </p:animScale>
                                    <p:animScale>
                                      <p:cBhvr>
                                        <p:cTn id="70" dur="166" decel="50000">
                                          <p:stCondLst>
                                            <p:cond delay="1338"/>
                                          </p:stCondLst>
                                        </p:cTn>
                                        <p:tgtEl>
                                          <p:spTgt spid="3">
                                            <p:txEl>
                                              <p:pRg st="6" end="6"/>
                                            </p:txEl>
                                          </p:spTgt>
                                        </p:tgtEl>
                                      </p:cBhvr>
                                      <p:to x="100000" y="100000"/>
                                    </p:animScale>
                                    <p:animScale>
                                      <p:cBhvr>
                                        <p:cTn id="71" dur="26">
                                          <p:stCondLst>
                                            <p:cond delay="1642"/>
                                          </p:stCondLst>
                                        </p:cTn>
                                        <p:tgtEl>
                                          <p:spTgt spid="3">
                                            <p:txEl>
                                              <p:pRg st="6" end="6"/>
                                            </p:txEl>
                                          </p:spTgt>
                                        </p:tgtEl>
                                      </p:cBhvr>
                                      <p:to x="100000" y="90000"/>
                                    </p:animScale>
                                    <p:animScale>
                                      <p:cBhvr>
                                        <p:cTn id="72" dur="166" decel="50000">
                                          <p:stCondLst>
                                            <p:cond delay="1668"/>
                                          </p:stCondLst>
                                        </p:cTn>
                                        <p:tgtEl>
                                          <p:spTgt spid="3">
                                            <p:txEl>
                                              <p:pRg st="6" end="6"/>
                                            </p:txEl>
                                          </p:spTgt>
                                        </p:tgtEl>
                                      </p:cBhvr>
                                      <p:to x="100000" y="100000"/>
                                    </p:animScale>
                                    <p:animScale>
                                      <p:cBhvr>
                                        <p:cTn id="73" dur="26">
                                          <p:stCondLst>
                                            <p:cond delay="1808"/>
                                          </p:stCondLst>
                                        </p:cTn>
                                        <p:tgtEl>
                                          <p:spTgt spid="3">
                                            <p:txEl>
                                              <p:pRg st="6" end="6"/>
                                            </p:txEl>
                                          </p:spTgt>
                                        </p:tgtEl>
                                      </p:cBhvr>
                                      <p:to x="100000" y="95000"/>
                                    </p:animScale>
                                    <p:animScale>
                                      <p:cBhvr>
                                        <p:cTn id="74" dur="166" decel="50000">
                                          <p:stCondLst>
                                            <p:cond delay="1834"/>
                                          </p:stCondLst>
                                        </p:cTn>
                                        <p:tgtEl>
                                          <p:spTgt spid="3">
                                            <p:txEl>
                                              <p:pRg st="6" end="6"/>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gtEl>
                                        <p:attrNameLst>
                                          <p:attrName>style.visibility</p:attrName>
                                        </p:attrNameLst>
                                      </p:cBhvr>
                                      <p:to>
                                        <p:strVal val="visible"/>
                                      </p:to>
                                    </p:set>
                                    <p:anim calcmode="lin" valueType="num">
                                      <p:cBhvr additive="base">
                                        <p:cTn id="79" dur="500" fill="hold"/>
                                        <p:tgtEl>
                                          <p:spTgt spid="4"/>
                                        </p:tgtEl>
                                        <p:attrNameLst>
                                          <p:attrName>ppt_x</p:attrName>
                                        </p:attrNameLst>
                                      </p:cBhvr>
                                      <p:tavLst>
                                        <p:tav tm="0">
                                          <p:val>
                                            <p:strVal val="#ppt_x"/>
                                          </p:val>
                                        </p:tav>
                                        <p:tav tm="100000">
                                          <p:val>
                                            <p:strVal val="#ppt_x"/>
                                          </p:val>
                                        </p:tav>
                                      </p:tavLst>
                                    </p:anim>
                                    <p:anim calcmode="lin" valueType="num">
                                      <p:cBhvr additive="base">
                                        <p:cTn id="8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40945" y="1488613"/>
            <a:ext cx="8596668" cy="3880773"/>
          </a:xfrm>
        </p:spPr>
        <p:txBody>
          <a:bodyPr>
            <a:normAutofit/>
          </a:bodyPr>
          <a:lstStyle/>
          <a:p>
            <a:pPr algn="just"/>
            <a:r>
              <a:rPr lang="es-MX" dirty="0"/>
              <a:t>Las pruebas que deben ofrecerse con toda claridad cuál es el hecho o hechos que se tratan de con las mismas así como las razones por las que el oferente estiman que demostrarán sus afirmaciones , declarando en su caso en los términos anteriores el nombre y domicilio de testigos y peritos y pidiendo la citación de la contraparte para absolver posiciones si a juicio del tribunal las pruebas ofrecidas no cumplen con las condiciones apuntadas serán desechadas.</a:t>
            </a:r>
          </a:p>
          <a:p>
            <a:pPr algn="just"/>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5684" y="3941768"/>
            <a:ext cx="1656184"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Título">
            <a:extLst>
              <a:ext uri="{FF2B5EF4-FFF2-40B4-BE49-F238E27FC236}">
                <a16:creationId xmlns:a16="http://schemas.microsoft.com/office/drawing/2014/main" id="{4921E7AE-F8A0-4628-8915-BD6889DCE0DF}"/>
              </a:ext>
            </a:extLst>
          </p:cNvPr>
          <p:cNvSpPr txBox="1">
            <a:spLocks/>
          </p:cNvSpPr>
          <p:nvPr/>
        </p:nvSpPr>
        <p:spPr>
          <a:xfrm>
            <a:off x="997576" y="188640"/>
            <a:ext cx="7772400" cy="68554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dirty="0"/>
              <a:t>11. OFRECIMIENTO</a:t>
            </a:r>
          </a:p>
        </p:txBody>
      </p:sp>
    </p:spTree>
    <p:extLst>
      <p:ext uri="{BB962C8B-B14F-4D97-AF65-F5344CB8AC3E}">
        <p14:creationId xmlns:p14="http://schemas.microsoft.com/office/powerpoint/2010/main" val="96310692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6146"/>
                                        </p:tgtEl>
                                        <p:attrNameLst>
                                          <p:attrName>style.visibility</p:attrName>
                                        </p:attrNameLst>
                                      </p:cBhvr>
                                      <p:to>
                                        <p:strVal val="visible"/>
                                      </p:to>
                                    </p:set>
                                    <p:animEffect transition="in" filter="wipe(down)">
                                      <p:cBhvr>
                                        <p:cTn id="14" dur="500"/>
                                        <p:tgtEl>
                                          <p:spTgt spid="614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algn="just"/>
            <a:r>
              <a:rPr lang="es-MX" b="1" dirty="0"/>
              <a:t>12. SUJETOS DE LA PRUEBA DE CONFESIÓN</a:t>
            </a:r>
            <a:endParaRPr lang="es-MX"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7152" y="4777381"/>
            <a:ext cx="4325342" cy="1638387"/>
          </a:xfrm>
          <a:prstGeom prst="rect">
            <a:avLst/>
          </a:prstGeom>
        </p:spPr>
      </p:pic>
    </p:spTree>
    <p:extLst>
      <p:ext uri="{BB962C8B-B14F-4D97-AF65-F5344CB8AC3E}">
        <p14:creationId xmlns:p14="http://schemas.microsoft.com/office/powerpoint/2010/main" val="243866523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80">
                                          <p:stCondLst>
                                            <p:cond delay="0"/>
                                          </p:stCondLst>
                                        </p:cTn>
                                        <p:tgtEl>
                                          <p:spTgt spid="4"/>
                                        </p:tgtEl>
                                      </p:cBhvr>
                                    </p:animEffect>
                                    <p:anim calcmode="lin" valueType="num">
                                      <p:cBhvr>
                                        <p:cTn id="1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gtEl>
                                      </p:cBhvr>
                                      <p:to x="100000" y="60000"/>
                                    </p:animScale>
                                    <p:animScale>
                                      <p:cBhvr>
                                        <p:cTn id="21" dur="166" decel="50000">
                                          <p:stCondLst>
                                            <p:cond delay="676"/>
                                          </p:stCondLst>
                                        </p:cTn>
                                        <p:tgtEl>
                                          <p:spTgt spid="4"/>
                                        </p:tgtEl>
                                      </p:cBhvr>
                                      <p:to x="100000" y="100000"/>
                                    </p:animScale>
                                    <p:animScale>
                                      <p:cBhvr>
                                        <p:cTn id="22" dur="26">
                                          <p:stCondLst>
                                            <p:cond delay="1312"/>
                                          </p:stCondLst>
                                        </p:cTn>
                                        <p:tgtEl>
                                          <p:spTgt spid="4"/>
                                        </p:tgtEl>
                                      </p:cBhvr>
                                      <p:to x="100000" y="80000"/>
                                    </p:animScale>
                                    <p:animScale>
                                      <p:cBhvr>
                                        <p:cTn id="23" dur="166" decel="50000">
                                          <p:stCondLst>
                                            <p:cond delay="1338"/>
                                          </p:stCondLst>
                                        </p:cTn>
                                        <p:tgtEl>
                                          <p:spTgt spid="4"/>
                                        </p:tgtEl>
                                      </p:cBhvr>
                                      <p:to x="100000" y="100000"/>
                                    </p:animScale>
                                    <p:animScale>
                                      <p:cBhvr>
                                        <p:cTn id="24" dur="26">
                                          <p:stCondLst>
                                            <p:cond delay="1642"/>
                                          </p:stCondLst>
                                        </p:cTn>
                                        <p:tgtEl>
                                          <p:spTgt spid="4"/>
                                        </p:tgtEl>
                                      </p:cBhvr>
                                      <p:to x="100000" y="90000"/>
                                    </p:animScale>
                                    <p:animScale>
                                      <p:cBhvr>
                                        <p:cTn id="25" dur="166" decel="50000">
                                          <p:stCondLst>
                                            <p:cond delay="1668"/>
                                          </p:stCondLst>
                                        </p:cTn>
                                        <p:tgtEl>
                                          <p:spTgt spid="4"/>
                                        </p:tgtEl>
                                      </p:cBhvr>
                                      <p:to x="100000" y="100000"/>
                                    </p:animScale>
                                    <p:animScale>
                                      <p:cBhvr>
                                        <p:cTn id="26" dur="26">
                                          <p:stCondLst>
                                            <p:cond delay="1808"/>
                                          </p:stCondLst>
                                        </p:cTn>
                                        <p:tgtEl>
                                          <p:spTgt spid="4"/>
                                        </p:tgtEl>
                                      </p:cBhvr>
                                      <p:to x="100000" y="95000"/>
                                    </p:animScale>
                                    <p:animScale>
                                      <p:cBhvr>
                                        <p:cTn id="27"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1"/>
          </p:nvPr>
        </p:nvSpPr>
        <p:spPr>
          <a:xfrm>
            <a:off x="1051369" y="712266"/>
            <a:ext cx="8450439" cy="5433467"/>
          </a:xfrm>
        </p:spPr>
        <p:txBody>
          <a:bodyPr>
            <a:normAutofit/>
          </a:bodyPr>
          <a:lstStyle/>
          <a:p>
            <a:pPr algn="just"/>
            <a:endParaRPr lang="es-MX" dirty="0"/>
          </a:p>
          <a:p>
            <a:pPr algn="just"/>
            <a:endParaRPr lang="es-MX" dirty="0"/>
          </a:p>
          <a:p>
            <a:pPr algn="just"/>
            <a:endParaRPr lang="es-MX" dirty="0"/>
          </a:p>
          <a:p>
            <a:pPr algn="just"/>
            <a:r>
              <a:rPr lang="es-MX" dirty="0"/>
              <a:t>a) Sólo las partes pueden ser sujetos de la prueba de confesión.</a:t>
            </a:r>
          </a:p>
          <a:p>
            <a:pPr marL="0" indent="0" algn="just">
              <a:buNone/>
            </a:pPr>
            <a:endParaRPr lang="es-MX" dirty="0"/>
          </a:p>
          <a:p>
            <a:pPr algn="just"/>
            <a:r>
              <a:rPr lang="es-MX" dirty="0"/>
              <a:t>b) Con arreglo a los principios pertinentes, los menores de veintiún años carecen de capacidad para confesar, debiendo hacerlo en su lugar sus padres o tutores siempre.</a:t>
            </a:r>
          </a:p>
          <a:p>
            <a:pPr marL="0" indent="0" algn="just">
              <a:buNone/>
            </a:pPr>
            <a:endParaRPr lang="es-MX" dirty="0"/>
          </a:p>
          <a:p>
            <a:pPr algn="just"/>
            <a:r>
              <a:rPr lang="es-MX" dirty="0"/>
              <a:t>Los menores adultos, cuando son autorizados por sus padres o por el juez para comparecer a juicio pueden, naturalmente, ser sujetos directos de la prueba de la confesión. </a:t>
            </a:r>
          </a:p>
          <a:p>
            <a:pPr algn="just"/>
            <a:endParaRPr lang="es-MX" dirty="0"/>
          </a:p>
        </p:txBody>
      </p:sp>
      <p:sp>
        <p:nvSpPr>
          <p:cNvPr id="7" name="1 Título">
            <a:extLst>
              <a:ext uri="{FF2B5EF4-FFF2-40B4-BE49-F238E27FC236}">
                <a16:creationId xmlns:a16="http://schemas.microsoft.com/office/drawing/2014/main" id="{DD13E061-B5F5-47B5-ABDA-39E140529167}"/>
              </a:ext>
            </a:extLst>
          </p:cNvPr>
          <p:cNvSpPr txBox="1">
            <a:spLocks/>
          </p:cNvSpPr>
          <p:nvPr/>
        </p:nvSpPr>
        <p:spPr>
          <a:xfrm>
            <a:off x="997576" y="188640"/>
            <a:ext cx="7772400" cy="68554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s-MX" dirty="0"/>
          </a:p>
        </p:txBody>
      </p:sp>
    </p:spTree>
    <p:extLst>
      <p:ext uri="{BB962C8B-B14F-4D97-AF65-F5344CB8AC3E}">
        <p14:creationId xmlns:p14="http://schemas.microsoft.com/office/powerpoint/2010/main" val="323560050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p:cTn id="7"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5">
                                            <p:txEl>
                                              <p:pRg st="3" end="3"/>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xEl>
                                              <p:pRg st="5" end="5"/>
                                            </p:txEl>
                                          </p:spTgt>
                                        </p:tgtEl>
                                        <p:attrNameLst>
                                          <p:attrName>style.visibility</p:attrName>
                                        </p:attrNameLst>
                                      </p:cBhvr>
                                      <p:to>
                                        <p:strVal val="visible"/>
                                      </p:to>
                                    </p:set>
                                    <p:anim calcmode="lin" valueType="num">
                                      <p:cBhvr>
                                        <p:cTn id="14"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5" end="5"/>
                                            </p:txEl>
                                          </p:spTgt>
                                        </p:tgtEl>
                                        <p:attrNameLst>
                                          <p:attrName>ppt_h</p:attrName>
                                        </p:attrNameLst>
                                      </p:cBhvr>
                                      <p:tavLst>
                                        <p:tav tm="0">
                                          <p:val>
                                            <p:fltVal val="0"/>
                                          </p:val>
                                        </p:tav>
                                        <p:tav tm="100000">
                                          <p:val>
                                            <p:strVal val="#ppt_h"/>
                                          </p:val>
                                        </p:tav>
                                      </p:tavLst>
                                    </p:anim>
                                    <p:animEffect transition="in" filter="fade">
                                      <p:cBhvr>
                                        <p:cTn id="16" dur="500"/>
                                        <p:tgtEl>
                                          <p:spTgt spid="5">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anim calcmode="lin" valueType="num">
                                      <p:cBhvr>
                                        <p:cTn id="21" dur="500" fill="hold"/>
                                        <p:tgtEl>
                                          <p:spTgt spid="5">
                                            <p:txEl>
                                              <p:pRg st="7" end="7"/>
                                            </p:txEl>
                                          </p:spTgt>
                                        </p:tgtEl>
                                        <p:attrNameLst>
                                          <p:attrName>ppt_w</p:attrName>
                                        </p:attrNameLst>
                                      </p:cBhvr>
                                      <p:tavLst>
                                        <p:tav tm="0">
                                          <p:val>
                                            <p:fltVal val="0"/>
                                          </p:val>
                                        </p:tav>
                                        <p:tav tm="100000">
                                          <p:val>
                                            <p:strVal val="#ppt_w"/>
                                          </p:val>
                                        </p:tav>
                                      </p:tavLst>
                                    </p:anim>
                                    <p:anim calcmode="lin" valueType="num">
                                      <p:cBhvr>
                                        <p:cTn id="22" dur="500" fill="hold"/>
                                        <p:tgtEl>
                                          <p:spTgt spid="5">
                                            <p:txEl>
                                              <p:pRg st="7" end="7"/>
                                            </p:txEl>
                                          </p:spTgt>
                                        </p:tgtEl>
                                        <p:attrNameLst>
                                          <p:attrName>ppt_h</p:attrName>
                                        </p:attrNameLst>
                                      </p:cBhvr>
                                      <p:tavLst>
                                        <p:tav tm="0">
                                          <p:val>
                                            <p:fltVal val="0"/>
                                          </p:val>
                                        </p:tav>
                                        <p:tav tm="100000">
                                          <p:val>
                                            <p:strVal val="#ppt_h"/>
                                          </p:val>
                                        </p:tav>
                                      </p:tavLst>
                                    </p:anim>
                                    <p:animEffect transition="in" filter="fade">
                                      <p:cBhvr>
                                        <p:cTn id="23" dur="500"/>
                                        <p:tgtEl>
                                          <p:spTgt spid="5">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nodePh="1">
                                  <p:stCondLst>
                                    <p:cond delay="0"/>
                                  </p:stCondLst>
                                  <p:endCondLst>
                                    <p:cond evt="begin" delay="0">
                                      <p:tn val="26"/>
                                    </p:cond>
                                  </p:end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half" idx="2"/>
          </p:nvPr>
        </p:nvSpPr>
        <p:spPr>
          <a:xfrm>
            <a:off x="461177" y="1488613"/>
            <a:ext cx="8786190" cy="3880773"/>
          </a:xfrm>
        </p:spPr>
        <p:txBody>
          <a:bodyPr>
            <a:normAutofit/>
          </a:bodyPr>
          <a:lstStyle/>
          <a:p>
            <a:pPr algn="just"/>
            <a:r>
              <a:rPr lang="es-MX" dirty="0"/>
              <a:t>c) En representación de los dementes y sordomudos que no saben darse a entender por escrito, deben confesar los curadores que se les nombre.</a:t>
            </a:r>
          </a:p>
          <a:p>
            <a:pPr algn="just"/>
            <a:br>
              <a:rPr lang="es-MX" dirty="0"/>
            </a:br>
            <a:r>
              <a:rPr lang="es-MX" dirty="0"/>
              <a:t>d) La mujer casada tiene plena capacidad y la confesión que preste en cualquier clase de juicio es, por lo tanto, plenamente eficaz.</a:t>
            </a:r>
          </a:p>
          <a:p>
            <a:pPr algn="just"/>
            <a:br>
              <a:rPr lang="es-MX" dirty="0"/>
            </a:br>
            <a:r>
              <a:rPr lang="es-MX" dirty="0"/>
              <a:t>e) Por efecto del desapoderamiento de sus bienes que sufren los concursados y fallidos, carece de eficacia la confesión que pudieren prestar respecto de esos bienes.</a:t>
            </a:r>
          </a:p>
          <a:p>
            <a:pPr algn="just"/>
            <a:endParaRPr lang="es-MX" dirty="0"/>
          </a:p>
        </p:txBody>
      </p:sp>
      <p:sp>
        <p:nvSpPr>
          <p:cNvPr id="7" name="1 Título">
            <a:extLst>
              <a:ext uri="{FF2B5EF4-FFF2-40B4-BE49-F238E27FC236}">
                <a16:creationId xmlns:a16="http://schemas.microsoft.com/office/drawing/2014/main" id="{B83A9FC0-B0F4-43A3-A748-1A4D39B67F2E}"/>
              </a:ext>
            </a:extLst>
          </p:cNvPr>
          <p:cNvSpPr txBox="1">
            <a:spLocks/>
          </p:cNvSpPr>
          <p:nvPr/>
        </p:nvSpPr>
        <p:spPr>
          <a:xfrm>
            <a:off x="997576" y="188640"/>
            <a:ext cx="7772400" cy="68554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s-MX" dirty="0"/>
          </a:p>
        </p:txBody>
      </p:sp>
    </p:spTree>
    <p:extLst>
      <p:ext uri="{BB962C8B-B14F-4D97-AF65-F5344CB8AC3E}">
        <p14:creationId xmlns:p14="http://schemas.microsoft.com/office/powerpoint/2010/main" val="93515773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p:cTn id="14"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 calcmode="lin" valueType="num">
                                      <p:cBhvr>
                                        <p:cTn id="21"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6">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nodePh="1">
                                  <p:stCondLst>
                                    <p:cond delay="0"/>
                                  </p:stCondLst>
                                  <p:endCondLst>
                                    <p:cond evt="begin" delay="0">
                                      <p:tn val="26"/>
                                    </p:cond>
                                  </p:end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ctrTitle"/>
          </p:nvPr>
        </p:nvSpPr>
        <p:spPr>
          <a:xfrm>
            <a:off x="1427554" y="718858"/>
            <a:ext cx="7766936" cy="1646302"/>
          </a:xfrm>
        </p:spPr>
        <p:txBody>
          <a:bodyPr>
            <a:normAutofit fontScale="90000"/>
          </a:bodyPr>
          <a:lstStyle/>
          <a:p>
            <a:pPr algn="just"/>
            <a:r>
              <a:rPr lang="es-MX" b="1" dirty="0"/>
              <a:t>13. OBJETO DE LA PRUEBA DE CONFESIÓN</a:t>
            </a:r>
            <a:endParaRPr lang="es-MX"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29746" y="2811350"/>
            <a:ext cx="5076056" cy="2792972"/>
          </a:xfrm>
          <a:prstGeom prst="rect">
            <a:avLst/>
          </a:prstGeom>
        </p:spPr>
      </p:pic>
    </p:spTree>
    <p:extLst>
      <p:ext uri="{BB962C8B-B14F-4D97-AF65-F5344CB8AC3E}">
        <p14:creationId xmlns:p14="http://schemas.microsoft.com/office/powerpoint/2010/main" val="399366181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7"/>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1775520" y="908721"/>
            <a:ext cx="7114038" cy="4569371"/>
          </a:xfrm>
        </p:spPr>
        <p:txBody>
          <a:bodyPr/>
          <a:lstStyle/>
          <a:p>
            <a:pPr algn="just"/>
            <a:r>
              <a:rPr lang="es-MX" dirty="0"/>
              <a:t>Que aquélla debe versar sobre hechos pasados, personales, desfavorables al confesante y favorables a la otra parte.</a:t>
            </a:r>
          </a:p>
          <a:p>
            <a:pPr algn="just"/>
            <a:endParaRPr lang="es-MX"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68801" y="2073920"/>
            <a:ext cx="3043281" cy="4463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522609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7170"/>
                                        </p:tgtEl>
                                        <p:attrNameLst>
                                          <p:attrName>style.visibility</p:attrName>
                                        </p:attrNameLst>
                                      </p:cBhvr>
                                      <p:to>
                                        <p:strVal val="visible"/>
                                      </p:to>
                                    </p:set>
                                    <p:animEffect transition="in" filter="circle(in)">
                                      <p:cBhvr>
                                        <p:cTn id="14"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8948" y="980728"/>
            <a:ext cx="8229600" cy="1143000"/>
          </a:xfrm>
        </p:spPr>
        <p:txBody>
          <a:bodyPr>
            <a:normAutofit/>
          </a:bodyPr>
          <a:lstStyle/>
          <a:p>
            <a:r>
              <a:rPr lang="es-MX" b="1" dirty="0"/>
              <a:t>14. EL PLIEGO DE POSICIONES</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9996" y="2988816"/>
            <a:ext cx="5508104" cy="2843906"/>
          </a:xfrm>
          <a:prstGeom prst="rect">
            <a:avLst/>
          </a:prstGeom>
        </p:spPr>
      </p:pic>
    </p:spTree>
    <p:extLst>
      <p:ext uri="{BB962C8B-B14F-4D97-AF65-F5344CB8AC3E}">
        <p14:creationId xmlns:p14="http://schemas.microsoft.com/office/powerpoint/2010/main" val="272192848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MX" dirty="0"/>
              <a:t>Índice</a:t>
            </a:r>
          </a:p>
        </p:txBody>
      </p:sp>
      <p:sp>
        <p:nvSpPr>
          <p:cNvPr id="69635" name="Rectangle 3"/>
          <p:cNvSpPr>
            <a:spLocks noGrp="1" noChangeArrowheads="1"/>
          </p:cNvSpPr>
          <p:nvPr>
            <p:ph idx="1"/>
          </p:nvPr>
        </p:nvSpPr>
        <p:spPr>
          <a:xfrm>
            <a:off x="1703512" y="1556792"/>
            <a:ext cx="8136904" cy="4752528"/>
          </a:xfrm>
        </p:spPr>
        <p:txBody>
          <a:bodyPr>
            <a:normAutofit fontScale="70000" lnSpcReduction="20000"/>
          </a:bodyPr>
          <a:lstStyle/>
          <a:p>
            <a:pPr marL="914400" lvl="1" indent="-457200">
              <a:lnSpc>
                <a:spcPct val="80000"/>
              </a:lnSpc>
              <a:buFont typeface="+mj-lt"/>
              <a:buAutoNum type="arabicPeriod"/>
            </a:pPr>
            <a:r>
              <a:rPr lang="en-US" sz="2400" dirty="0" err="1"/>
              <a:t>Guión</a:t>
            </a:r>
            <a:r>
              <a:rPr lang="en-US" sz="2400" dirty="0"/>
              <a:t> </a:t>
            </a:r>
            <a:r>
              <a:rPr lang="en-US" sz="2400" dirty="0" err="1"/>
              <a:t>explicativo</a:t>
            </a:r>
            <a:endParaRPr lang="en-US" sz="2400" dirty="0"/>
          </a:p>
          <a:p>
            <a:pPr marL="914400" lvl="1" indent="-457200">
              <a:lnSpc>
                <a:spcPct val="80000"/>
              </a:lnSpc>
              <a:buFont typeface="+mj-lt"/>
              <a:buAutoNum type="arabicPeriod"/>
            </a:pPr>
            <a:r>
              <a:rPr lang="en-US" sz="2400" dirty="0" err="1"/>
              <a:t>Propósito</a:t>
            </a:r>
            <a:r>
              <a:rPr lang="en-US" sz="2400" dirty="0"/>
              <a:t> de la </a:t>
            </a:r>
            <a:r>
              <a:rPr lang="en-US" sz="2400" dirty="0" err="1"/>
              <a:t>unidad</a:t>
            </a:r>
            <a:r>
              <a:rPr lang="en-US" sz="2400" dirty="0"/>
              <a:t> de </a:t>
            </a:r>
            <a:r>
              <a:rPr lang="en-US" sz="2400" dirty="0" err="1"/>
              <a:t>competencia</a:t>
            </a:r>
            <a:endParaRPr lang="en-US" sz="2400" dirty="0"/>
          </a:p>
          <a:p>
            <a:pPr marL="914400" lvl="1" indent="-457200">
              <a:lnSpc>
                <a:spcPct val="80000"/>
              </a:lnSpc>
              <a:buFont typeface="+mj-lt"/>
              <a:buAutoNum type="arabicPeriod"/>
            </a:pPr>
            <a:r>
              <a:rPr lang="en-US" sz="2400" dirty="0" err="1"/>
              <a:t>Competencias</a:t>
            </a:r>
            <a:r>
              <a:rPr lang="en-US" sz="2400" dirty="0"/>
              <a:t> </a:t>
            </a:r>
            <a:r>
              <a:rPr lang="en-US" sz="2400" dirty="0" err="1"/>
              <a:t>genéricas</a:t>
            </a:r>
            <a:endParaRPr lang="en-US" sz="2400" dirty="0"/>
          </a:p>
          <a:p>
            <a:pPr marL="914400" lvl="1" indent="-457200">
              <a:lnSpc>
                <a:spcPct val="80000"/>
              </a:lnSpc>
              <a:buFont typeface="+mj-lt"/>
              <a:buAutoNum type="arabicPeriod"/>
            </a:pPr>
            <a:r>
              <a:rPr lang="en-US" sz="2400" dirty="0" err="1"/>
              <a:t>Estructura</a:t>
            </a:r>
            <a:r>
              <a:rPr lang="en-US" sz="2400" dirty="0"/>
              <a:t> de la </a:t>
            </a:r>
            <a:r>
              <a:rPr lang="en-US" sz="2400" dirty="0" err="1"/>
              <a:t>unidad</a:t>
            </a:r>
            <a:r>
              <a:rPr lang="en-US" sz="2400" dirty="0"/>
              <a:t> de </a:t>
            </a:r>
            <a:r>
              <a:rPr lang="en-US" sz="2400" dirty="0" err="1"/>
              <a:t>aprendizaje</a:t>
            </a:r>
            <a:endParaRPr lang="en-US" sz="2400" dirty="0"/>
          </a:p>
          <a:p>
            <a:pPr marL="914400" lvl="1" indent="-457200">
              <a:lnSpc>
                <a:spcPct val="80000"/>
              </a:lnSpc>
              <a:buFont typeface="+mj-lt"/>
              <a:buAutoNum type="arabicPeriod"/>
            </a:pPr>
            <a:r>
              <a:rPr lang="es-MX" sz="2400" dirty="0"/>
              <a:t>MEDIOS DE PRUEBA EN EL PROCESO DEL TRABAJO</a:t>
            </a:r>
          </a:p>
          <a:p>
            <a:pPr marL="914400" lvl="1" indent="-457200">
              <a:lnSpc>
                <a:spcPct val="80000"/>
              </a:lnSpc>
              <a:buFont typeface="+mj-lt"/>
              <a:buAutoNum type="arabicPeriod"/>
            </a:pPr>
            <a:r>
              <a:rPr lang="es-MX" sz="2400" dirty="0"/>
              <a:t>PRUEBA CONFESIONAL</a:t>
            </a:r>
          </a:p>
          <a:p>
            <a:pPr marL="914400" lvl="1" indent="-457200">
              <a:lnSpc>
                <a:spcPct val="80000"/>
              </a:lnSpc>
              <a:buFont typeface="+mj-lt"/>
              <a:buAutoNum type="arabicPeriod"/>
            </a:pPr>
            <a:r>
              <a:rPr lang="es-MX" sz="2400" dirty="0"/>
              <a:t>OFRECIMIENTO</a:t>
            </a:r>
          </a:p>
          <a:p>
            <a:pPr marL="914400" lvl="1" indent="-457200">
              <a:lnSpc>
                <a:spcPct val="80000"/>
              </a:lnSpc>
              <a:buFont typeface="+mj-lt"/>
              <a:buAutoNum type="arabicPeriod"/>
            </a:pPr>
            <a:r>
              <a:rPr lang="es-MX" sz="2400" dirty="0"/>
              <a:t>Citación a las partes.</a:t>
            </a:r>
          </a:p>
          <a:p>
            <a:pPr marL="914400" lvl="1" indent="-457200">
              <a:lnSpc>
                <a:spcPct val="80000"/>
              </a:lnSpc>
              <a:buFont typeface="+mj-lt"/>
              <a:buAutoNum type="arabicPeriod"/>
            </a:pPr>
            <a:r>
              <a:rPr lang="es-MX" sz="2400" dirty="0"/>
              <a:t>DESAHOGO</a:t>
            </a:r>
          </a:p>
          <a:p>
            <a:pPr marL="914400" lvl="1" indent="-457200">
              <a:lnSpc>
                <a:spcPct val="80000"/>
              </a:lnSpc>
              <a:buFont typeface="+mj-lt"/>
              <a:buAutoNum type="arabicPeriod"/>
            </a:pPr>
            <a:r>
              <a:rPr lang="es-MX" sz="2400" dirty="0"/>
              <a:t>Formalidades Legales en la Prueba de Confesión</a:t>
            </a:r>
          </a:p>
          <a:p>
            <a:pPr marL="914400" lvl="1" indent="-457200">
              <a:lnSpc>
                <a:spcPct val="80000"/>
              </a:lnSpc>
              <a:buFont typeface="+mj-lt"/>
              <a:buAutoNum type="arabicPeriod"/>
            </a:pPr>
            <a:r>
              <a:rPr lang="es-MX" sz="2400" dirty="0"/>
              <a:t>OFRECIMIENTO</a:t>
            </a:r>
          </a:p>
          <a:p>
            <a:pPr marL="914400" lvl="1" indent="-457200">
              <a:lnSpc>
                <a:spcPct val="80000"/>
              </a:lnSpc>
              <a:buFont typeface="+mj-lt"/>
              <a:buAutoNum type="arabicPeriod"/>
            </a:pPr>
            <a:r>
              <a:rPr lang="es-MX" sz="2400" dirty="0"/>
              <a:t>SUJETOS DE LA PRUEBA DE CONFESIÓN</a:t>
            </a:r>
          </a:p>
          <a:p>
            <a:pPr marL="914400" lvl="1" indent="-457200">
              <a:lnSpc>
                <a:spcPct val="80000"/>
              </a:lnSpc>
              <a:buFont typeface="+mj-lt"/>
              <a:buAutoNum type="arabicPeriod"/>
            </a:pPr>
            <a:r>
              <a:rPr lang="es-MX" sz="2400" dirty="0"/>
              <a:t>OBJETO DE LA PRUEBA DE CONFESIÓN</a:t>
            </a:r>
          </a:p>
          <a:p>
            <a:pPr marL="914400" lvl="1" indent="-457200">
              <a:lnSpc>
                <a:spcPct val="80000"/>
              </a:lnSpc>
              <a:buFont typeface="+mj-lt"/>
              <a:buAutoNum type="arabicPeriod"/>
            </a:pPr>
            <a:r>
              <a:rPr lang="es-MX" sz="2400" dirty="0"/>
              <a:t>EL PLIEGO DE POSICIONES</a:t>
            </a:r>
          </a:p>
          <a:p>
            <a:pPr marL="914400" lvl="1" indent="-457200">
              <a:lnSpc>
                <a:spcPct val="80000"/>
              </a:lnSpc>
              <a:buFont typeface="+mj-lt"/>
              <a:buAutoNum type="arabicPeriod"/>
            </a:pPr>
            <a:r>
              <a:rPr lang="es-MX" sz="2400" dirty="0"/>
              <a:t>CONCLUSIONES</a:t>
            </a:r>
          </a:p>
          <a:p>
            <a:pPr marL="914400" lvl="1" indent="-457200">
              <a:lnSpc>
                <a:spcPct val="80000"/>
              </a:lnSpc>
              <a:buFont typeface="+mj-lt"/>
              <a:buAutoNum type="arabicPeriod"/>
            </a:pPr>
            <a:r>
              <a:rPr lang="es-MX" sz="2400" dirty="0"/>
              <a:t>BIBIOGRAFÍA</a:t>
            </a:r>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15961655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3777" y="1330846"/>
            <a:ext cx="8726814" cy="4896544"/>
          </a:xfrm>
        </p:spPr>
        <p:txBody>
          <a:bodyPr>
            <a:normAutofit/>
          </a:bodyPr>
          <a:lstStyle/>
          <a:p>
            <a:pPr algn="just"/>
            <a:r>
              <a:rPr lang="es-MX" sz="2000" dirty="0"/>
              <a:t>Llamase pliego de posiciones al conjunto de afirmaciones que el ponente debe formular a fin de que el absolvente se expida sobre ellas en oportunidad de comparecer a la audiencia que el juez señale a tal efecto.</a:t>
            </a:r>
            <a:br>
              <a:rPr lang="es-MX" sz="2000" dirty="0"/>
            </a:br>
            <a:endParaRPr lang="es-MX" sz="2000"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0944" y="3038940"/>
            <a:ext cx="2590112" cy="2870398"/>
          </a:xfrm>
          <a:prstGeom prst="rect">
            <a:avLst/>
          </a:prstGeom>
        </p:spPr>
      </p:pic>
    </p:spTree>
    <p:extLst>
      <p:ext uri="{BB962C8B-B14F-4D97-AF65-F5344CB8AC3E}">
        <p14:creationId xmlns:p14="http://schemas.microsoft.com/office/powerpoint/2010/main" val="229667964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heel(1)">
                                      <p:cBhvr>
                                        <p:cTn id="25"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88219" y="1034157"/>
            <a:ext cx="8229600" cy="5505475"/>
          </a:xfrm>
        </p:spPr>
        <p:txBody>
          <a:bodyPr>
            <a:normAutofit/>
          </a:bodyPr>
          <a:lstStyle/>
          <a:p>
            <a:r>
              <a:rPr lang="es-MX" i="1" dirty="0"/>
              <a:t>Las posiciones deben ser:</a:t>
            </a:r>
            <a:br>
              <a:rPr lang="es-MX" dirty="0"/>
            </a:br>
            <a:endParaRPr lang="es-MX" dirty="0"/>
          </a:p>
          <a:p>
            <a:r>
              <a:rPr lang="es-MX" dirty="0"/>
              <a:t>en principio formuladas por escrito.</a:t>
            </a:r>
            <a:br>
              <a:rPr lang="es-MX" dirty="0"/>
            </a:br>
            <a:endParaRPr lang="es-MX" dirty="0"/>
          </a:p>
          <a:p>
            <a:r>
              <a:rPr lang="es-MX" dirty="0"/>
              <a:t>claras y concretas.</a:t>
            </a:r>
            <a:br>
              <a:rPr lang="es-MX" dirty="0"/>
            </a:br>
            <a:endParaRPr lang="es-MX" dirty="0"/>
          </a:p>
          <a:p>
            <a:r>
              <a:rPr lang="es-MX" dirty="0"/>
              <a:t>relativas, cada una de ellas, a un solo hecho.</a:t>
            </a:r>
            <a:br>
              <a:rPr lang="es-MX" dirty="0"/>
            </a:br>
            <a:endParaRPr lang="es-MX" dirty="0"/>
          </a:p>
          <a:p>
            <a:endParaRPr lang="es-MX" dirty="0"/>
          </a:p>
        </p:txBody>
      </p:sp>
    </p:spTree>
    <p:extLst>
      <p:ext uri="{BB962C8B-B14F-4D97-AF65-F5344CB8AC3E}">
        <p14:creationId xmlns:p14="http://schemas.microsoft.com/office/powerpoint/2010/main" val="203508471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58565" y="1026205"/>
            <a:ext cx="7075336" cy="5505475"/>
          </a:xfrm>
        </p:spPr>
        <p:txBody>
          <a:bodyPr>
            <a:normAutofit/>
          </a:bodyPr>
          <a:lstStyle/>
          <a:p>
            <a:pPr algn="just"/>
            <a:r>
              <a:rPr lang="es-MX" i="1" dirty="0"/>
              <a:t>Las posiciones deben ser:</a:t>
            </a:r>
          </a:p>
          <a:p>
            <a:pPr marL="0" indent="0" algn="just">
              <a:buNone/>
            </a:pPr>
            <a:br>
              <a:rPr lang="es-MX" dirty="0"/>
            </a:br>
            <a:endParaRPr lang="es-MX" dirty="0"/>
          </a:p>
          <a:p>
            <a:pPr algn="just"/>
            <a:r>
              <a:rPr lang="es-MX" dirty="0"/>
              <a:t>Relativas a puntos controvertidos que se refieran a la actuación personal del absolvente.</a:t>
            </a:r>
          </a:p>
          <a:p>
            <a:pPr marL="0" indent="0" algn="just">
              <a:buNone/>
            </a:pPr>
            <a:br>
              <a:rPr lang="es-MX" dirty="0"/>
            </a:br>
            <a:endParaRPr lang="es-MX" dirty="0"/>
          </a:p>
          <a:p>
            <a:pPr algn="just"/>
            <a:r>
              <a:rPr lang="es-MX" dirty="0"/>
              <a:t>plena prueba de la verdad de los hechos que han sido materia de ella y no es susceptible de destruirse mediante prueba en contrario, aunque, como se verá, puede revocarse en el caso de resultar acreditado que fue prestada por error, dolo o violencia. </a:t>
            </a:r>
          </a:p>
          <a:p>
            <a:pPr algn="just"/>
            <a:endParaRPr lang="es-MX" dirty="0"/>
          </a:p>
        </p:txBody>
      </p:sp>
    </p:spTree>
    <p:extLst>
      <p:ext uri="{BB962C8B-B14F-4D97-AF65-F5344CB8AC3E}">
        <p14:creationId xmlns:p14="http://schemas.microsoft.com/office/powerpoint/2010/main" val="278127439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4" name="AutoShape 6"/>
          <p:cNvSpPr>
            <a:spLocks noChangeArrowheads="1"/>
          </p:cNvSpPr>
          <p:nvPr/>
        </p:nvSpPr>
        <p:spPr bwMode="auto">
          <a:xfrm flipH="1">
            <a:off x="6858001" y="2590801"/>
            <a:ext cx="73025"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5" name="AutoShape 7"/>
          <p:cNvSpPr>
            <a:spLocks noChangeArrowheads="1"/>
          </p:cNvSpPr>
          <p:nvPr/>
        </p:nvSpPr>
        <p:spPr bwMode="auto">
          <a:xfrm flipH="1">
            <a:off x="5267325" y="2581276"/>
            <a:ext cx="71438"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8" name="AutoShape 10"/>
          <p:cNvSpPr>
            <a:spLocks noChangeArrowheads="1"/>
          </p:cNvSpPr>
          <p:nvPr/>
        </p:nvSpPr>
        <p:spPr bwMode="auto">
          <a:xfrm flipH="1">
            <a:off x="9359900" y="2079626"/>
            <a:ext cx="71438"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9" name="AutoShape 11"/>
          <p:cNvSpPr>
            <a:spLocks noChangeArrowheads="1"/>
          </p:cNvSpPr>
          <p:nvPr/>
        </p:nvSpPr>
        <p:spPr bwMode="auto">
          <a:xfrm flipH="1">
            <a:off x="7777164" y="2079626"/>
            <a:ext cx="71437"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102" name="Text Box 14"/>
          <p:cNvSpPr txBox="1">
            <a:spLocks noChangeArrowheads="1"/>
          </p:cNvSpPr>
          <p:nvPr/>
        </p:nvSpPr>
        <p:spPr bwMode="gray">
          <a:xfrm>
            <a:off x="8003381" y="1990726"/>
            <a:ext cx="12080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1400" dirty="0">
                <a:solidFill>
                  <a:srgbClr val="FFFFFF"/>
                </a:solidFill>
              </a:rPr>
              <a:t>Ad Your Title</a:t>
            </a:r>
          </a:p>
        </p:txBody>
      </p:sp>
      <p:sp>
        <p:nvSpPr>
          <p:cNvPr id="9" name="8 Rectángulo"/>
          <p:cNvSpPr/>
          <p:nvPr/>
        </p:nvSpPr>
        <p:spPr>
          <a:xfrm>
            <a:off x="523470" y="1712971"/>
            <a:ext cx="9031589" cy="3970318"/>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indent="182563" algn="just" eaLnBrk="0" hangingPunct="0">
              <a:tabLst>
                <a:tab pos="18256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pPr>
            <a:r>
              <a:rPr lang="es-ES_tradnl" sz="2800" dirty="0">
                <a:solidFill>
                  <a:prstClr val="black"/>
                </a:solidFill>
                <a:latin typeface="Arial" pitchFamily="34" charset="0"/>
                <a:ea typeface="Times New Roman" pitchFamily="18" charset="0"/>
                <a:cs typeface="Arial" pitchFamily="34" charset="0"/>
              </a:rPr>
              <a:t>La prueba confesional se considera como la prueba de mayor peso dentro del proceso laboral, ya que de forma espontánea o expresa, alguna de las partes puede aceptar o negar el hecho que se le imputa, aunado a ello en la materia laboral, además considera a la confesional para hechos propios un medio de prueba idóneo en la materia procesal.</a:t>
            </a:r>
          </a:p>
          <a:p>
            <a:pPr indent="182563" algn="just" eaLnBrk="0" hangingPunct="0">
              <a:tabLst>
                <a:tab pos="18256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pPr>
            <a:endParaRPr lang="es-ES_tradnl" sz="2800" dirty="0">
              <a:solidFill>
                <a:prstClr val="black"/>
              </a:solidFill>
              <a:latin typeface="Arial" pitchFamily="34" charset="0"/>
              <a:cs typeface="Arial" pitchFamily="34" charset="0"/>
            </a:endParaRPr>
          </a:p>
          <a:p>
            <a:pPr indent="182563" algn="just" eaLnBrk="0" hangingPunct="0">
              <a:tabLst>
                <a:tab pos="182563"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 pos="11430000" algn="l"/>
                <a:tab pos="11887200" algn="l"/>
                <a:tab pos="12344400" algn="l"/>
                <a:tab pos="12801600" algn="l"/>
                <a:tab pos="13258800" algn="l"/>
                <a:tab pos="13716000" algn="l"/>
                <a:tab pos="14173200" algn="l"/>
              </a:tabLst>
            </a:pPr>
            <a:endParaRPr lang="es-ES_tradnl" sz="2800" dirty="0">
              <a:solidFill>
                <a:prstClr val="black"/>
              </a:solidFill>
              <a:latin typeface="Arial" pitchFamily="34" charset="0"/>
              <a:cs typeface="Arial" pitchFamily="34" charset="0"/>
            </a:endParaRPr>
          </a:p>
        </p:txBody>
      </p:sp>
      <p:sp>
        <p:nvSpPr>
          <p:cNvPr id="3" name="Título 2">
            <a:extLst>
              <a:ext uri="{FF2B5EF4-FFF2-40B4-BE49-F238E27FC236}">
                <a16:creationId xmlns:a16="http://schemas.microsoft.com/office/drawing/2014/main" id="{11C909F1-AF58-44DC-936D-26E35D9C9C96}"/>
              </a:ext>
            </a:extLst>
          </p:cNvPr>
          <p:cNvSpPr>
            <a:spLocks noGrp="1"/>
          </p:cNvSpPr>
          <p:nvPr>
            <p:ph type="title"/>
          </p:nvPr>
        </p:nvSpPr>
        <p:spPr/>
        <p:txBody>
          <a:bodyPr/>
          <a:lstStyle/>
          <a:p>
            <a:r>
              <a:rPr lang="es-MX" dirty="0"/>
              <a:t>15. CONCLUSIONES</a:t>
            </a:r>
          </a:p>
        </p:txBody>
      </p:sp>
    </p:spTree>
    <p:extLst>
      <p:ext uri="{BB962C8B-B14F-4D97-AF65-F5344CB8AC3E}">
        <p14:creationId xmlns:p14="http://schemas.microsoft.com/office/powerpoint/2010/main" val="14082916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1847528" y="477949"/>
            <a:ext cx="6651848" cy="563562"/>
          </a:xfrm>
        </p:spPr>
        <p:txBody>
          <a:bodyPr>
            <a:normAutofit fontScale="90000"/>
          </a:bodyPr>
          <a:lstStyle/>
          <a:p>
            <a:r>
              <a:rPr lang="en-US" sz="3200" b="1" dirty="0"/>
              <a:t>16.BIBIOGRAFÍA</a:t>
            </a:r>
          </a:p>
        </p:txBody>
      </p:sp>
      <p:sp>
        <p:nvSpPr>
          <p:cNvPr id="89094" name="AutoShape 6"/>
          <p:cNvSpPr>
            <a:spLocks noChangeArrowheads="1"/>
          </p:cNvSpPr>
          <p:nvPr/>
        </p:nvSpPr>
        <p:spPr bwMode="auto">
          <a:xfrm flipH="1">
            <a:off x="6858001" y="2590801"/>
            <a:ext cx="73025"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5" name="AutoShape 7"/>
          <p:cNvSpPr>
            <a:spLocks noChangeArrowheads="1"/>
          </p:cNvSpPr>
          <p:nvPr/>
        </p:nvSpPr>
        <p:spPr bwMode="auto">
          <a:xfrm flipH="1">
            <a:off x="5267325" y="2581276"/>
            <a:ext cx="71438" cy="144463"/>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8" name="AutoShape 10"/>
          <p:cNvSpPr>
            <a:spLocks noChangeArrowheads="1"/>
          </p:cNvSpPr>
          <p:nvPr/>
        </p:nvSpPr>
        <p:spPr bwMode="auto">
          <a:xfrm flipH="1">
            <a:off x="9359900" y="2079626"/>
            <a:ext cx="71438"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099" name="AutoShape 11"/>
          <p:cNvSpPr>
            <a:spLocks noChangeArrowheads="1"/>
          </p:cNvSpPr>
          <p:nvPr/>
        </p:nvSpPr>
        <p:spPr bwMode="auto">
          <a:xfrm flipH="1">
            <a:off x="7777164" y="2079626"/>
            <a:ext cx="71437" cy="142875"/>
          </a:xfrm>
          <a:prstGeom prst="octagon">
            <a:avLst>
              <a:gd name="adj" fmla="val 2928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89102" name="Text Box 14"/>
          <p:cNvSpPr txBox="1">
            <a:spLocks noChangeArrowheads="1"/>
          </p:cNvSpPr>
          <p:nvPr/>
        </p:nvSpPr>
        <p:spPr bwMode="gray">
          <a:xfrm>
            <a:off x="8003381" y="1990726"/>
            <a:ext cx="12080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1400" dirty="0">
                <a:solidFill>
                  <a:srgbClr val="FFFFFF"/>
                </a:solidFill>
              </a:rPr>
              <a:t>Ad Your Title</a:t>
            </a:r>
          </a:p>
        </p:txBody>
      </p:sp>
      <p:sp>
        <p:nvSpPr>
          <p:cNvPr id="2" name="1 Rectángulo"/>
          <p:cNvSpPr/>
          <p:nvPr/>
        </p:nvSpPr>
        <p:spPr>
          <a:xfrm>
            <a:off x="1847528" y="1443841"/>
            <a:ext cx="8640960" cy="2215991"/>
          </a:xfrm>
          <a:prstGeom prst="rect">
            <a:avLst/>
          </a:prstGeom>
        </p:spPr>
        <p:txBody>
          <a:bodyPr wrap="square">
            <a:spAutoFit/>
          </a:bodyPr>
          <a:lstStyle/>
          <a:p>
            <a:pPr lvl="0"/>
            <a:endParaRPr lang="es-MX" sz="1000" dirty="0"/>
          </a:p>
          <a:p>
            <a:r>
              <a:rPr lang="es-MX" sz="2200" dirty="0"/>
              <a:t>Cámara de Diputados. (2019). Ley Federal del Trabajo. México.</a:t>
            </a:r>
          </a:p>
          <a:p>
            <a:pPr lvl="0"/>
            <a:endParaRPr lang="es-MX" sz="2200" dirty="0"/>
          </a:p>
          <a:p>
            <a:pPr lvl="0"/>
            <a:r>
              <a:rPr lang="es-MX" sz="2200" dirty="0"/>
              <a:t>Lastra, J. (2001). Diccionario del Derecho del Trabajo. México: Porrúa.</a:t>
            </a:r>
          </a:p>
          <a:p>
            <a:pPr lvl="0"/>
            <a:endParaRPr lang="es-MX" sz="2200" dirty="0"/>
          </a:p>
          <a:p>
            <a:pPr lvl="0"/>
            <a:endParaRPr lang="es-MX" dirty="0"/>
          </a:p>
        </p:txBody>
      </p:sp>
    </p:spTree>
    <p:extLst>
      <p:ext uri="{BB962C8B-B14F-4D97-AF65-F5344CB8AC3E}">
        <p14:creationId xmlns:p14="http://schemas.microsoft.com/office/powerpoint/2010/main" val="367886515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806699" y="1441332"/>
            <a:ext cx="5112103" cy="4203404"/>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s-MX" dirty="0"/>
          </a:p>
        </p:txBody>
      </p:sp>
      <p:sp>
        <p:nvSpPr>
          <p:cNvPr id="5" name="Título 5"/>
          <p:cNvSpPr txBox="1">
            <a:spLocks/>
          </p:cNvSpPr>
          <p:nvPr/>
        </p:nvSpPr>
        <p:spPr>
          <a:xfrm>
            <a:off x="2710063" y="2432931"/>
            <a:ext cx="5305373" cy="222020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7200" b="1" dirty="0">
                <a:ln w="19050">
                  <a:solidFill>
                    <a:schemeClr val="tx1"/>
                  </a:solidFill>
                </a:ln>
                <a:solidFill>
                  <a:srgbClr val="FFFF00"/>
                </a:solidFill>
                <a:effectLst>
                  <a:glow rad="63500">
                    <a:schemeClr val="tx1"/>
                  </a:glow>
                </a:effectLst>
              </a:rPr>
              <a:t>¡Gracias por su Atención!</a:t>
            </a:r>
          </a:p>
        </p:txBody>
      </p:sp>
    </p:spTree>
    <p:extLst>
      <p:ext uri="{BB962C8B-B14F-4D97-AF65-F5344CB8AC3E}">
        <p14:creationId xmlns:p14="http://schemas.microsoft.com/office/powerpoint/2010/main" val="23284302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MX" dirty="0"/>
              <a:t>1. Guión explicativo.</a:t>
            </a:r>
          </a:p>
        </p:txBody>
      </p:sp>
      <p:sp>
        <p:nvSpPr>
          <p:cNvPr id="69635" name="Rectangle 3"/>
          <p:cNvSpPr>
            <a:spLocks noGrp="1" noChangeArrowheads="1"/>
          </p:cNvSpPr>
          <p:nvPr>
            <p:ph idx="1"/>
          </p:nvPr>
        </p:nvSpPr>
        <p:spPr>
          <a:xfrm>
            <a:off x="511615" y="1653959"/>
            <a:ext cx="8762387" cy="4752528"/>
          </a:xfrm>
        </p:spPr>
        <p:txBody>
          <a:bodyPr>
            <a:normAutofit/>
          </a:bodyPr>
          <a:lstStyle/>
          <a:p>
            <a:pPr marL="457200" lvl="1" indent="0" algn="just">
              <a:lnSpc>
                <a:spcPct val="80000"/>
              </a:lnSpc>
              <a:buNone/>
            </a:pPr>
            <a:r>
              <a:rPr lang="es-MX" sz="2800" dirty="0"/>
              <a:t>Identificar los requisitos para ofrecer y desahogar la prueba confesional.</a:t>
            </a:r>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22904617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MX" dirty="0"/>
              <a:t>2. Propósito de la unidad de competencia.</a:t>
            </a:r>
          </a:p>
        </p:txBody>
      </p:sp>
      <p:sp>
        <p:nvSpPr>
          <p:cNvPr id="69635" name="Rectangle 3"/>
          <p:cNvSpPr>
            <a:spLocks noGrp="1" noChangeArrowheads="1"/>
          </p:cNvSpPr>
          <p:nvPr>
            <p:ph idx="1"/>
          </p:nvPr>
        </p:nvSpPr>
        <p:spPr>
          <a:xfrm>
            <a:off x="419100" y="1930400"/>
            <a:ext cx="9344314" cy="4752528"/>
          </a:xfrm>
        </p:spPr>
        <p:txBody>
          <a:bodyPr>
            <a:normAutofit/>
          </a:bodyPr>
          <a:lstStyle/>
          <a:p>
            <a:pPr marL="457200" lvl="1" indent="0" algn="just">
              <a:lnSpc>
                <a:spcPct val="80000"/>
              </a:lnSpc>
              <a:buNone/>
            </a:pPr>
            <a:r>
              <a:rPr lang="es-MX" sz="2800" dirty="0"/>
              <a:t>Distinguir los diferentes medios de prueba en el proceso del trabajo y así como los requisitos para su ofrecimiento y desahogo.</a:t>
            </a:r>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36153252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MX" dirty="0"/>
              <a:t>3. Competencias genéricas.</a:t>
            </a:r>
            <a:br>
              <a:rPr lang="es-MX" dirty="0"/>
            </a:br>
            <a:endParaRPr lang="es-MX" dirty="0"/>
          </a:p>
        </p:txBody>
      </p:sp>
      <p:sp>
        <p:nvSpPr>
          <p:cNvPr id="69635" name="Rectangle 3"/>
          <p:cNvSpPr>
            <a:spLocks noGrp="1" noChangeArrowheads="1"/>
          </p:cNvSpPr>
          <p:nvPr>
            <p:ph idx="1"/>
          </p:nvPr>
        </p:nvSpPr>
        <p:spPr>
          <a:xfrm>
            <a:off x="914400" y="1797424"/>
            <a:ext cx="8849014" cy="4752528"/>
          </a:xfrm>
        </p:spPr>
        <p:txBody>
          <a:bodyPr>
            <a:normAutofit/>
          </a:bodyPr>
          <a:lstStyle/>
          <a:p>
            <a:pPr marL="457200" lvl="1" indent="0" algn="just">
              <a:lnSpc>
                <a:spcPct val="80000"/>
              </a:lnSpc>
              <a:buNone/>
            </a:pPr>
            <a:r>
              <a:rPr lang="es-MX" sz="2800" dirty="0"/>
              <a:t>Conocer los requisitos y elementos para el ofrecimiento y desahogo de la prueba confesional.</a:t>
            </a:r>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38733476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77334" y="279172"/>
            <a:ext cx="8596668" cy="1320800"/>
          </a:xfrm>
        </p:spPr>
        <p:txBody>
          <a:bodyPr/>
          <a:lstStyle/>
          <a:p>
            <a:r>
              <a:rPr lang="es-MX" dirty="0"/>
              <a:t>4. Estructura de la unidad de aprendizaje</a:t>
            </a:r>
          </a:p>
        </p:txBody>
      </p:sp>
      <p:sp>
        <p:nvSpPr>
          <p:cNvPr id="69635" name="Rectangle 3"/>
          <p:cNvSpPr>
            <a:spLocks noGrp="1" noChangeArrowheads="1"/>
          </p:cNvSpPr>
          <p:nvPr>
            <p:ph idx="1"/>
          </p:nvPr>
        </p:nvSpPr>
        <p:spPr>
          <a:xfrm>
            <a:off x="482600" y="1826300"/>
            <a:ext cx="9338566" cy="4752528"/>
          </a:xfrm>
        </p:spPr>
        <p:txBody>
          <a:bodyPr>
            <a:normAutofit fontScale="85000" lnSpcReduction="20000"/>
          </a:bodyPr>
          <a:lstStyle/>
          <a:p>
            <a:pPr marL="457200" lvl="1" indent="0">
              <a:lnSpc>
                <a:spcPct val="80000"/>
              </a:lnSpc>
              <a:buNone/>
            </a:pPr>
            <a:r>
              <a:rPr lang="es-MX" sz="2400" dirty="0"/>
              <a:t>Unidad 1. El Proceso del Trabajo</a:t>
            </a:r>
          </a:p>
          <a:p>
            <a:pPr marL="457200" lvl="1" indent="0">
              <a:lnSpc>
                <a:spcPct val="80000"/>
              </a:lnSpc>
              <a:buNone/>
            </a:pPr>
            <a:r>
              <a:rPr lang="es-MX" sz="2400" dirty="0"/>
              <a:t>Unidad 2. Órganos Jurisdiccionales del Trabajo</a:t>
            </a:r>
          </a:p>
          <a:p>
            <a:pPr marL="457200" lvl="1" indent="0">
              <a:lnSpc>
                <a:spcPct val="80000"/>
              </a:lnSpc>
              <a:buNone/>
            </a:pPr>
            <a:r>
              <a:rPr lang="es-MX" sz="2400" dirty="0"/>
              <a:t>Unidad 3. Las Reglas Generales del Proceso</a:t>
            </a:r>
          </a:p>
          <a:p>
            <a:pPr marL="457200" lvl="1" indent="0">
              <a:lnSpc>
                <a:spcPct val="80000"/>
              </a:lnSpc>
              <a:buNone/>
            </a:pPr>
            <a:r>
              <a:rPr lang="es-MX" sz="2400" dirty="0"/>
              <a:t>Unidad 4. Los Incidentes.</a:t>
            </a:r>
          </a:p>
          <a:p>
            <a:pPr marL="457200" lvl="1" indent="0">
              <a:lnSpc>
                <a:spcPct val="80000"/>
              </a:lnSpc>
              <a:buNone/>
            </a:pPr>
            <a:r>
              <a:rPr lang="es-MX" sz="2400" dirty="0"/>
              <a:t>Unidad 5. La Prueba</a:t>
            </a:r>
          </a:p>
          <a:p>
            <a:pPr marL="457200" lvl="1" indent="0">
              <a:lnSpc>
                <a:spcPct val="80000"/>
              </a:lnSpc>
              <a:buNone/>
            </a:pPr>
            <a:r>
              <a:rPr lang="es-MX" sz="2400" dirty="0"/>
              <a:t>Unidad 6. Resoluciones Laborales</a:t>
            </a:r>
          </a:p>
          <a:p>
            <a:pPr marL="457200" lvl="1" indent="0">
              <a:lnSpc>
                <a:spcPct val="80000"/>
              </a:lnSpc>
              <a:buNone/>
            </a:pPr>
            <a:r>
              <a:rPr lang="es-MX" sz="2400" dirty="0"/>
              <a:t>Unidad 7. Procedimiento Ordinario</a:t>
            </a:r>
          </a:p>
          <a:p>
            <a:pPr marL="457200" lvl="1" indent="0">
              <a:lnSpc>
                <a:spcPct val="80000"/>
              </a:lnSpc>
              <a:buNone/>
            </a:pPr>
            <a:r>
              <a:rPr lang="es-MX" sz="2400" dirty="0"/>
              <a:t>Unidad 8. Procedimiento Especial</a:t>
            </a:r>
          </a:p>
          <a:p>
            <a:pPr marL="457200" lvl="1" indent="0">
              <a:lnSpc>
                <a:spcPct val="80000"/>
              </a:lnSpc>
              <a:buNone/>
            </a:pPr>
            <a:r>
              <a:rPr lang="es-MX" sz="2400" dirty="0"/>
              <a:t>Unidad 9. Conflictos Individuales de Seguridad Social</a:t>
            </a:r>
          </a:p>
          <a:p>
            <a:pPr marL="457200" lvl="1" indent="0">
              <a:lnSpc>
                <a:spcPct val="80000"/>
              </a:lnSpc>
              <a:buNone/>
            </a:pPr>
            <a:r>
              <a:rPr lang="es-MX" sz="2400" dirty="0"/>
              <a:t>Unidad 10. Procedimiento de los Conflictos Colectivos de Naturaleza</a:t>
            </a:r>
          </a:p>
          <a:p>
            <a:pPr marL="457200" lvl="1" indent="0">
              <a:lnSpc>
                <a:spcPct val="80000"/>
              </a:lnSpc>
              <a:buNone/>
            </a:pPr>
            <a:r>
              <a:rPr lang="es-MX" sz="2400" dirty="0"/>
              <a:t>Económica</a:t>
            </a:r>
          </a:p>
          <a:p>
            <a:pPr marL="457200" lvl="1" indent="0">
              <a:lnSpc>
                <a:spcPct val="80000"/>
              </a:lnSpc>
              <a:buNone/>
            </a:pPr>
            <a:r>
              <a:rPr lang="es-MX" sz="2400" dirty="0"/>
              <a:t>Unidad 11. Los Procedimientos </a:t>
            </a:r>
            <a:r>
              <a:rPr lang="es-MX" sz="2400" dirty="0" err="1"/>
              <a:t>Paraprocesales</a:t>
            </a:r>
            <a:r>
              <a:rPr lang="es-MX" sz="2400" dirty="0"/>
              <a:t> o Voluntarios</a:t>
            </a:r>
          </a:p>
          <a:p>
            <a:pPr marL="457200" lvl="1" indent="0">
              <a:lnSpc>
                <a:spcPct val="80000"/>
              </a:lnSpc>
              <a:buNone/>
            </a:pPr>
            <a:r>
              <a:rPr lang="es-MX" sz="2400" dirty="0"/>
              <a:t>Unidad 12. Procedimiento de Huelga</a:t>
            </a:r>
          </a:p>
          <a:p>
            <a:pPr marL="457200" lvl="1" indent="0">
              <a:lnSpc>
                <a:spcPct val="80000"/>
              </a:lnSpc>
              <a:buNone/>
            </a:pPr>
            <a:r>
              <a:rPr lang="es-MX" sz="2400" dirty="0"/>
              <a:t>Unidad 13. Procedimiento de Ejecución</a:t>
            </a:r>
          </a:p>
          <a:p>
            <a:pPr marL="457200" lvl="1" indent="0">
              <a:lnSpc>
                <a:spcPct val="80000"/>
              </a:lnSpc>
              <a:buNone/>
            </a:pPr>
            <a:r>
              <a:rPr lang="es-MX" sz="2400" dirty="0"/>
              <a:t>Unidad 14. Tercerías</a:t>
            </a:r>
          </a:p>
          <a:p>
            <a:pPr marL="457200" lvl="1" indent="0">
              <a:lnSpc>
                <a:spcPct val="80000"/>
              </a:lnSpc>
              <a:buNone/>
            </a:pPr>
            <a:endParaRPr lang="en-US" sz="2400" dirty="0"/>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11369406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82600" y="279172"/>
            <a:ext cx="9338566" cy="1320800"/>
          </a:xfrm>
        </p:spPr>
        <p:txBody>
          <a:bodyPr/>
          <a:lstStyle/>
          <a:p>
            <a:r>
              <a:rPr lang="es-MX" dirty="0"/>
              <a:t>4. Estructura de la unidad de competencia.</a:t>
            </a:r>
          </a:p>
        </p:txBody>
      </p:sp>
      <p:sp>
        <p:nvSpPr>
          <p:cNvPr id="69635" name="Rectangle 3"/>
          <p:cNvSpPr>
            <a:spLocks noGrp="1" noChangeArrowheads="1"/>
          </p:cNvSpPr>
          <p:nvPr>
            <p:ph idx="1"/>
          </p:nvPr>
        </p:nvSpPr>
        <p:spPr>
          <a:xfrm>
            <a:off x="127000" y="914400"/>
            <a:ext cx="9694166" cy="5664428"/>
          </a:xfrm>
        </p:spPr>
        <p:txBody>
          <a:bodyPr>
            <a:normAutofit fontScale="55000" lnSpcReduction="20000"/>
          </a:bodyPr>
          <a:lstStyle/>
          <a:p>
            <a:pPr marL="457200" lvl="1" indent="0">
              <a:lnSpc>
                <a:spcPct val="80000"/>
              </a:lnSpc>
              <a:buNone/>
            </a:pPr>
            <a:r>
              <a:rPr lang="es-MX" sz="2400" dirty="0"/>
              <a:t>Reglas Generales</a:t>
            </a:r>
          </a:p>
          <a:p>
            <a:pPr marL="457200" lvl="1" indent="0">
              <a:lnSpc>
                <a:spcPct val="80000"/>
              </a:lnSpc>
              <a:buNone/>
            </a:pPr>
            <a:r>
              <a:rPr lang="es-MX" sz="2400" dirty="0"/>
              <a:t>	Concepto</a:t>
            </a:r>
          </a:p>
          <a:p>
            <a:pPr marL="457200" lvl="1" indent="0">
              <a:lnSpc>
                <a:spcPct val="80000"/>
              </a:lnSpc>
              <a:buNone/>
            </a:pPr>
            <a:r>
              <a:rPr lang="es-MX" sz="2400" dirty="0"/>
              <a:t>	Tipos</a:t>
            </a:r>
          </a:p>
          <a:p>
            <a:pPr marL="457200" lvl="1" indent="0">
              <a:lnSpc>
                <a:spcPct val="80000"/>
              </a:lnSpc>
              <a:buNone/>
            </a:pPr>
            <a:r>
              <a:rPr lang="es-MX" sz="2400" dirty="0"/>
              <a:t>	Carga De La Prueba</a:t>
            </a:r>
          </a:p>
          <a:p>
            <a:pPr marL="457200" lvl="1" indent="0">
              <a:lnSpc>
                <a:spcPct val="80000"/>
              </a:lnSpc>
              <a:buNone/>
            </a:pPr>
            <a:r>
              <a:rPr lang="es-MX" sz="2400" dirty="0"/>
              <a:t>	Concepto</a:t>
            </a:r>
          </a:p>
          <a:p>
            <a:pPr marL="457200" lvl="1" indent="0">
              <a:lnSpc>
                <a:spcPct val="80000"/>
              </a:lnSpc>
              <a:buNone/>
            </a:pPr>
            <a:r>
              <a:rPr lang="es-MX" sz="2400" dirty="0"/>
              <a:t>	Aspectos que corresponde probar al patrón</a:t>
            </a:r>
          </a:p>
          <a:p>
            <a:pPr marL="457200" lvl="1" indent="0">
              <a:lnSpc>
                <a:spcPct val="80000"/>
              </a:lnSpc>
              <a:buNone/>
            </a:pPr>
            <a:r>
              <a:rPr lang="es-MX" sz="2400" dirty="0"/>
              <a:t>	Reversión de la carga de la prueba</a:t>
            </a:r>
          </a:p>
          <a:p>
            <a:pPr marL="457200" lvl="1" indent="0">
              <a:lnSpc>
                <a:spcPct val="80000"/>
              </a:lnSpc>
              <a:buNone/>
            </a:pPr>
            <a:endParaRPr lang="es-MX" sz="2400" dirty="0"/>
          </a:p>
          <a:p>
            <a:pPr marL="457200" lvl="1" indent="0">
              <a:lnSpc>
                <a:spcPct val="80000"/>
              </a:lnSpc>
              <a:buNone/>
            </a:pPr>
            <a:r>
              <a:rPr lang="es-MX" sz="2400" dirty="0"/>
              <a:t>Medios De Prueba</a:t>
            </a:r>
          </a:p>
          <a:p>
            <a:pPr marL="457200" lvl="1" indent="0">
              <a:lnSpc>
                <a:spcPct val="80000"/>
              </a:lnSpc>
              <a:buNone/>
            </a:pPr>
            <a:r>
              <a:rPr lang="es-MX" sz="2400" dirty="0"/>
              <a:t>	Las pruebas en particular</a:t>
            </a:r>
          </a:p>
          <a:p>
            <a:pPr marL="457200" lvl="1" indent="0">
              <a:lnSpc>
                <a:spcPct val="80000"/>
              </a:lnSpc>
              <a:buNone/>
            </a:pPr>
            <a:r>
              <a:rPr lang="es-MX" sz="2400" dirty="0"/>
              <a:t>5.4 Ofrecimiento y Admisión</a:t>
            </a:r>
          </a:p>
          <a:p>
            <a:pPr marL="457200" lvl="1" indent="0">
              <a:lnSpc>
                <a:spcPct val="80000"/>
              </a:lnSpc>
              <a:buNone/>
            </a:pPr>
            <a:r>
              <a:rPr lang="es-MX" sz="2400" dirty="0"/>
              <a:t> 5.4.1 Etapa del ofrecimiento de pruebas</a:t>
            </a:r>
          </a:p>
          <a:p>
            <a:pPr marL="457200" lvl="1" indent="0">
              <a:lnSpc>
                <a:spcPct val="80000"/>
              </a:lnSpc>
              <a:buNone/>
            </a:pPr>
            <a:r>
              <a:rPr lang="es-MX" sz="2400" dirty="0"/>
              <a:t> 5.4.2 Requisitos para el ofrecimiento de pruebas</a:t>
            </a:r>
          </a:p>
          <a:p>
            <a:pPr marL="457200" lvl="1" indent="0">
              <a:lnSpc>
                <a:spcPct val="80000"/>
              </a:lnSpc>
              <a:buNone/>
            </a:pPr>
            <a:r>
              <a:rPr lang="es-MX" sz="2400" dirty="0"/>
              <a:t> 5.4.3 Objeción de las pruebas</a:t>
            </a:r>
          </a:p>
          <a:p>
            <a:pPr marL="457200" lvl="1" indent="0">
              <a:lnSpc>
                <a:spcPct val="80000"/>
              </a:lnSpc>
              <a:buNone/>
            </a:pPr>
            <a:r>
              <a:rPr lang="es-MX" sz="2400" dirty="0"/>
              <a:t> 5.4.4 Acuerdo de admisión</a:t>
            </a:r>
          </a:p>
          <a:p>
            <a:pPr marL="457200" lvl="1" indent="0">
              <a:lnSpc>
                <a:spcPct val="80000"/>
              </a:lnSpc>
              <a:buNone/>
            </a:pPr>
            <a:r>
              <a:rPr lang="es-MX" sz="2400" dirty="0"/>
              <a:t>5.5 Desahogo de las pruebas</a:t>
            </a:r>
          </a:p>
          <a:p>
            <a:pPr marL="457200" lvl="1" indent="0">
              <a:lnSpc>
                <a:spcPct val="80000"/>
              </a:lnSpc>
              <a:buNone/>
            </a:pPr>
            <a:r>
              <a:rPr lang="es-MX" sz="2400" dirty="0"/>
              <a:t> 5.5.1 Elementos necesarios para el desahogo</a:t>
            </a:r>
          </a:p>
          <a:p>
            <a:pPr marL="457200" lvl="1" indent="0">
              <a:lnSpc>
                <a:spcPct val="80000"/>
              </a:lnSpc>
              <a:buNone/>
            </a:pPr>
            <a:r>
              <a:rPr lang="es-MX" sz="2400" dirty="0"/>
              <a:t> 5.5.2 Intervención de las partes.</a:t>
            </a:r>
          </a:p>
          <a:p>
            <a:pPr marL="457200" lvl="1" indent="0">
              <a:lnSpc>
                <a:spcPct val="80000"/>
              </a:lnSpc>
              <a:buNone/>
            </a:pPr>
            <a:r>
              <a:rPr lang="es-MX" sz="2400" dirty="0"/>
              <a:t> 5.5.3 Intervención directa de las Juntas</a:t>
            </a:r>
          </a:p>
          <a:p>
            <a:pPr marL="457200" lvl="1" indent="0">
              <a:lnSpc>
                <a:spcPct val="80000"/>
              </a:lnSpc>
              <a:buNone/>
            </a:pPr>
            <a:r>
              <a:rPr lang="es-MX" sz="2400" dirty="0"/>
              <a:t>5.6 Valoración de las Pruebas</a:t>
            </a:r>
          </a:p>
          <a:p>
            <a:pPr marL="457200" lvl="1" indent="0">
              <a:lnSpc>
                <a:spcPct val="80000"/>
              </a:lnSpc>
              <a:buNone/>
            </a:pPr>
            <a:r>
              <a:rPr lang="es-MX" sz="2400" dirty="0"/>
              <a:t> 5.6.1 Concepto</a:t>
            </a:r>
          </a:p>
          <a:p>
            <a:pPr marL="457200" lvl="1" indent="0">
              <a:lnSpc>
                <a:spcPct val="80000"/>
              </a:lnSpc>
              <a:buNone/>
            </a:pPr>
            <a:r>
              <a:rPr lang="es-MX" sz="2400" dirty="0"/>
              <a:t> 5.6.2 Sistema se valoración</a:t>
            </a:r>
          </a:p>
          <a:p>
            <a:pPr marL="457200" lvl="1" indent="0">
              <a:lnSpc>
                <a:spcPct val="80000"/>
              </a:lnSpc>
              <a:buNone/>
            </a:pPr>
            <a:r>
              <a:rPr lang="es-MX" sz="2400" dirty="0"/>
              <a:t> 5.6.3 Valoración en el procedimiento laboral</a:t>
            </a:r>
            <a:endParaRPr lang="en-US" sz="2400" dirty="0"/>
          </a:p>
        </p:txBody>
      </p:sp>
      <p:sp>
        <p:nvSpPr>
          <p:cNvPr id="5" name="4 Marcador de pie de página"/>
          <p:cNvSpPr>
            <a:spLocks noGrp="1"/>
          </p:cNvSpPr>
          <p:nvPr>
            <p:ph type="ftr" sz="quarter" idx="11"/>
          </p:nvPr>
        </p:nvSpPr>
        <p:spPr/>
        <p:txBody>
          <a:bodyPr/>
          <a:lstStyle/>
          <a:p>
            <a:r>
              <a:rPr lang="en-US" dirty="0"/>
              <a:t>Company Logo</a:t>
            </a:r>
          </a:p>
        </p:txBody>
      </p:sp>
    </p:spTree>
    <p:extLst>
      <p:ext uri="{BB962C8B-B14F-4D97-AF65-F5344CB8AC3E}">
        <p14:creationId xmlns:p14="http://schemas.microsoft.com/office/powerpoint/2010/main" val="32826639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306197"/>
            <a:ext cx="8751892" cy="968929"/>
          </a:xfrm>
        </p:spPr>
        <p:txBody>
          <a:bodyPr>
            <a:normAutofit fontScale="90000"/>
          </a:bodyPr>
          <a:lstStyle/>
          <a:p>
            <a:pPr algn="just"/>
            <a:r>
              <a:rPr lang="es-MX" sz="3600" b="1" dirty="0"/>
              <a:t>5. MEDIOS DE PRUEBA EN EL PROCESO DEL TRABAJO</a:t>
            </a:r>
            <a:br>
              <a:rPr lang="es-MX" sz="3600" b="1" dirty="0"/>
            </a:br>
            <a:br>
              <a:rPr lang="es-MX" sz="3600" b="1" dirty="0"/>
            </a:br>
            <a:br>
              <a:rPr lang="es-MX" sz="3600" b="1" dirty="0"/>
            </a:br>
            <a:endParaRPr lang="es-AR" dirty="0"/>
          </a:p>
        </p:txBody>
      </p:sp>
      <p:sp>
        <p:nvSpPr>
          <p:cNvPr id="6" name="Marcador de contenido 2">
            <a:extLst>
              <a:ext uri="{FF2B5EF4-FFF2-40B4-BE49-F238E27FC236}">
                <a16:creationId xmlns:a16="http://schemas.microsoft.com/office/drawing/2014/main" id="{6F187138-4444-412A-9BB3-6D76CFECF46E}"/>
              </a:ext>
            </a:extLst>
          </p:cNvPr>
          <p:cNvSpPr>
            <a:spLocks noGrp="1"/>
          </p:cNvSpPr>
          <p:nvPr>
            <p:ph sz="quarter" idx="1"/>
          </p:nvPr>
        </p:nvSpPr>
        <p:spPr>
          <a:xfrm>
            <a:off x="397313" y="1477850"/>
            <a:ext cx="9241637" cy="5060109"/>
          </a:xfrm>
        </p:spPr>
        <p:txBody>
          <a:bodyPr>
            <a:normAutofit/>
          </a:bodyPr>
          <a:lstStyle/>
          <a:p>
            <a:pPr marL="0" indent="0" algn="just">
              <a:buNone/>
            </a:pPr>
            <a:r>
              <a:rPr lang="es-MX" dirty="0"/>
              <a:t>	Son admisibles en el proceso todos los medios de prueba que no sean contrarios a la moral y al derecho, y son en especial las siguientes:</a:t>
            </a:r>
          </a:p>
          <a:p>
            <a:pPr marL="0" indent="0" algn="just">
              <a:buNone/>
            </a:pPr>
            <a:endParaRPr lang="es-MX" dirty="0"/>
          </a:p>
          <a:p>
            <a:pPr algn="just"/>
            <a:r>
              <a:rPr lang="es-MX" dirty="0"/>
              <a:t>I. CONFESIONAL</a:t>
            </a:r>
          </a:p>
          <a:p>
            <a:pPr algn="just"/>
            <a:r>
              <a:rPr lang="es-MX" dirty="0"/>
              <a:t>II. DOCUMENTAL</a:t>
            </a:r>
          </a:p>
          <a:p>
            <a:pPr algn="just"/>
            <a:r>
              <a:rPr lang="es-MX" dirty="0"/>
              <a:t>III. TESTIMONIAL</a:t>
            </a:r>
          </a:p>
          <a:p>
            <a:pPr algn="just"/>
            <a:r>
              <a:rPr lang="es-MX" dirty="0"/>
              <a:t>IV. PERICIAL</a:t>
            </a:r>
          </a:p>
          <a:p>
            <a:pPr algn="just"/>
            <a:r>
              <a:rPr lang="es-MX" dirty="0"/>
              <a:t>V. INSPECCION</a:t>
            </a:r>
          </a:p>
          <a:p>
            <a:pPr algn="just"/>
            <a:r>
              <a:rPr lang="es-MX" dirty="0"/>
              <a:t>VI. PRESUNCION</a:t>
            </a:r>
          </a:p>
          <a:p>
            <a:pPr algn="just"/>
            <a:r>
              <a:rPr lang="es-MX" dirty="0"/>
              <a:t>VII. INSTRUMENTO DE ACTUACIONES</a:t>
            </a:r>
          </a:p>
          <a:p>
            <a:pPr algn="just"/>
            <a:r>
              <a:rPr lang="es-MX" dirty="0"/>
              <a:t>VIII. AVANCES TECNOLÓGICOS</a:t>
            </a:r>
          </a:p>
          <a:p>
            <a:pPr algn="just"/>
            <a:r>
              <a:rPr lang="es-MX" dirty="0"/>
              <a:t>IX. LAS CONSTANCIAS DE NOTIFICACIÓN HECHAS A TRAVÉS DEL BUZÓN ELECTRÓNICO, </a:t>
            </a:r>
          </a:p>
          <a:p>
            <a:pPr algn="just"/>
            <a:r>
              <a:rPr lang="es-MX" dirty="0"/>
              <a:t>X. LOS RECIBOS DE NÓMINA CON SELLO DIGITAL</a:t>
            </a:r>
          </a:p>
          <a:p>
            <a:pPr marL="0" indent="0" algn="just">
              <a:buNone/>
            </a:pPr>
            <a:endParaRPr lang="es-MX" dirty="0"/>
          </a:p>
          <a:p>
            <a:pPr marL="0" indent="0" algn="just">
              <a:buNone/>
            </a:pPr>
            <a:endParaRPr lang="es-MX" dirty="0"/>
          </a:p>
        </p:txBody>
      </p:sp>
    </p:spTree>
    <p:extLst>
      <p:ext uri="{BB962C8B-B14F-4D97-AF65-F5344CB8AC3E}">
        <p14:creationId xmlns:p14="http://schemas.microsoft.com/office/powerpoint/2010/main" val="2007078342"/>
      </p:ext>
    </p:extLst>
  </p:cSld>
  <p:clrMapOvr>
    <a:masterClrMapping/>
  </p:clrMapOvr>
</p:sld>
</file>

<file path=ppt/theme/theme1.xml><?xml version="1.0" encoding="utf-8"?>
<a:theme xmlns:a="http://schemas.openxmlformats.org/drawingml/2006/main" name="Faceta">
  <a:themeElements>
    <a:clrScheme name="Personalizado 2">
      <a:dk1>
        <a:sysClr val="windowText" lastClr="000000"/>
      </a:dk1>
      <a:lt1>
        <a:sysClr val="window" lastClr="FFFFFF"/>
      </a:lt1>
      <a:dk2>
        <a:srgbClr val="2C3C43"/>
      </a:dk2>
      <a:lt2>
        <a:srgbClr val="EBEBEB"/>
      </a:lt2>
      <a:accent1>
        <a:srgbClr val="90C226"/>
      </a:accent1>
      <a:accent2>
        <a:srgbClr val="54A021"/>
      </a:accent2>
      <a:accent3>
        <a:srgbClr val="FFC000"/>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1431</TotalTime>
  <Words>1348</Words>
  <Application>Microsoft Office PowerPoint</Application>
  <PresentationFormat>Panorámica</PresentationFormat>
  <Paragraphs>213</Paragraphs>
  <Slides>35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35</vt:i4>
      </vt:variant>
    </vt:vector>
  </HeadingPairs>
  <TitlesOfParts>
    <vt:vector size="41" baseType="lpstr">
      <vt:lpstr>Arial</vt:lpstr>
      <vt:lpstr>Bodoni MT Condensed</vt:lpstr>
      <vt:lpstr>Times New Roman</vt:lpstr>
      <vt:lpstr>Trebuchet MS</vt:lpstr>
      <vt:lpstr>Wingdings 3</vt:lpstr>
      <vt:lpstr>Faceta</vt:lpstr>
      <vt:lpstr>Licenciatura en Derecho Proceso del Trabajo    LA PRUEBA CONFESIONAL EN EL PROCESO DEL TRABAJO</vt:lpstr>
      <vt:lpstr>Presentación de PowerPoint</vt:lpstr>
      <vt:lpstr>Índice</vt:lpstr>
      <vt:lpstr>1. Guión explicativo.</vt:lpstr>
      <vt:lpstr>2. Propósito de la unidad de competencia.</vt:lpstr>
      <vt:lpstr>3. Competencias genéricas. </vt:lpstr>
      <vt:lpstr>4. Estructura de la unidad de aprendizaje</vt:lpstr>
      <vt:lpstr>4. Estructura de la unidad de competencia.</vt:lpstr>
      <vt:lpstr>5. MEDIOS DE PRUEBA EN EL PROCESO DEL TRABAJO   </vt:lpstr>
      <vt:lpstr>6. PRUEBA CONFESIONAL </vt:lpstr>
      <vt:lpstr>7. OFRECIMIENTO</vt:lpstr>
      <vt:lpstr>Presentación de PowerPoint</vt:lpstr>
      <vt:lpstr>OFRECIMIENTO  8. Citación a las partes.</vt:lpstr>
      <vt:lpstr>OFRECIMIENTO  8. Citación a las partes.</vt:lpstr>
      <vt:lpstr>9.DESAHOGO</vt:lpstr>
      <vt:lpstr>9. DESAHOGO</vt:lpstr>
      <vt:lpstr>9. DESAHOGO</vt:lpstr>
      <vt:lpstr>Presentación de PowerPoint</vt:lpstr>
      <vt:lpstr>Presentación de PowerPoint</vt:lpstr>
      <vt:lpstr>Presentación de PowerPoint</vt:lpstr>
      <vt:lpstr>10. Formalidades Legales en la Prueba de Confesión</vt:lpstr>
      <vt:lpstr>Presentación de PowerPoint</vt:lpstr>
      <vt:lpstr>Presentación de PowerPoint</vt:lpstr>
      <vt:lpstr>12. SUJETOS DE LA PRUEBA DE CONFESIÓN</vt:lpstr>
      <vt:lpstr>Presentación de PowerPoint</vt:lpstr>
      <vt:lpstr>Presentación de PowerPoint</vt:lpstr>
      <vt:lpstr>13. OBJETO DE LA PRUEBA DE CONFESIÓN</vt:lpstr>
      <vt:lpstr>Presentación de PowerPoint</vt:lpstr>
      <vt:lpstr>14. EL PLIEGO DE POSICIONES</vt:lpstr>
      <vt:lpstr>Presentación de PowerPoint</vt:lpstr>
      <vt:lpstr>Presentación de PowerPoint</vt:lpstr>
      <vt:lpstr>Presentación de PowerPoint</vt:lpstr>
      <vt:lpstr>15. CONCLUSIONES</vt:lpstr>
      <vt:lpstr>16.BIBIOGRAFÍA</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XII DE LAS PRUEBAS REGLAS EN GENERAL</dc:title>
  <dc:creator>GUSTAVO BRANDON DE LUCIO DIAZ</dc:creator>
  <cp:lastModifiedBy>ANDA</cp:lastModifiedBy>
  <cp:revision>52</cp:revision>
  <dcterms:created xsi:type="dcterms:W3CDTF">2019-03-25T18:12:12Z</dcterms:created>
  <dcterms:modified xsi:type="dcterms:W3CDTF">2019-09-26T04:19:03Z</dcterms:modified>
</cp:coreProperties>
</file>