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75" r:id="rId2"/>
    <p:sldId id="289" r:id="rId3"/>
    <p:sldId id="290" r:id="rId4"/>
    <p:sldId id="291" r:id="rId5"/>
    <p:sldId id="292" r:id="rId6"/>
    <p:sldId id="293" r:id="rId7"/>
    <p:sldId id="294" r:id="rId8"/>
    <p:sldId id="263" r:id="rId9"/>
    <p:sldId id="273" r:id="rId10"/>
    <p:sldId id="264" r:id="rId11"/>
    <p:sldId id="265" r:id="rId12"/>
    <p:sldId id="266" r:id="rId13"/>
    <p:sldId id="267" r:id="rId14"/>
    <p:sldId id="268" r:id="rId15"/>
    <p:sldId id="270" r:id="rId16"/>
    <p:sldId id="271" r:id="rId17"/>
    <p:sldId id="272" r:id="rId18"/>
    <p:sldId id="276" r:id="rId1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28" autoAdjust="0"/>
    <p:restoredTop sz="94660"/>
  </p:normalViewPr>
  <p:slideViewPr>
    <p:cSldViewPr snapToGrid="0">
      <p:cViewPr varScale="1">
        <p:scale>
          <a:sx n="87" d="100"/>
          <a:sy n="87" d="100"/>
        </p:scale>
        <p:origin x="90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2.xml.rels><?xml version="1.0" encoding="UTF-8" standalone="yes"?>
<Relationships xmlns="http://schemas.openxmlformats.org/package/2006/relationships"><Relationship Id="rId1" Type="http://schemas.openxmlformats.org/officeDocument/2006/relationships/image" Target="../media/image30.jpeg"/></Relationships>
</file>

<file path=ppt/diagrams/_rels/data3.xml.rels><?xml version="1.0" encoding="UTF-8" standalone="yes"?>
<Relationships xmlns="http://schemas.openxmlformats.org/package/2006/relationships"><Relationship Id="rId1" Type="http://schemas.openxmlformats.org/officeDocument/2006/relationships/image" Target="../media/image31.jpeg"/></Relationships>
</file>

<file path=ppt/diagrams/_rels/data4.xml.rels><?xml version="1.0" encoding="UTF-8" standalone="yes"?>
<Relationships xmlns="http://schemas.openxmlformats.org/package/2006/relationships"><Relationship Id="rId1" Type="http://schemas.openxmlformats.org/officeDocument/2006/relationships/image" Target="../media/image32.jpeg"/></Relationships>
</file>

<file path=ppt/diagrams/_rels/data5.xml.rels><?xml version="1.0" encoding="UTF-8" standalone="yes"?>
<Relationships xmlns="http://schemas.openxmlformats.org/package/2006/relationships"><Relationship Id="rId1" Type="http://schemas.openxmlformats.org/officeDocument/2006/relationships/image" Target="../media/image33.jpeg"/></Relationships>
</file>

<file path=ppt/diagrams/_rels/data6.xml.rels><?xml version="1.0" encoding="UTF-8" standalone="yes"?>
<Relationships xmlns="http://schemas.openxmlformats.org/package/2006/relationships"><Relationship Id="rId1" Type="http://schemas.openxmlformats.org/officeDocument/2006/relationships/image" Target="../media/image3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8395FE-BEDE-477D-8915-78DC8A0CEC71}" type="doc">
      <dgm:prSet loTypeId="urn:microsoft.com/office/officeart/2005/8/layout/gear1" loCatId="cycle" qsTypeId="urn:microsoft.com/office/officeart/2005/8/quickstyle/simple1" qsCatId="simple" csTypeId="urn:microsoft.com/office/officeart/2005/8/colors/accent1_2" csCatId="accent1" phldr="1"/>
      <dgm:spPr/>
    </dgm:pt>
    <dgm:pt modelId="{8D9579A3-6BED-49F0-8003-7270FB820BC1}">
      <dgm:prSet phldrT="[Texto]"/>
      <dgm:spPr/>
      <dgm:t>
        <a:bodyPr/>
        <a:lstStyle/>
        <a:p>
          <a:r>
            <a:rPr lang="es-MX" dirty="0" smtClean="0"/>
            <a:t>Excreción</a:t>
          </a:r>
          <a:endParaRPr lang="es-MX" dirty="0"/>
        </a:p>
      </dgm:t>
    </dgm:pt>
    <dgm:pt modelId="{A25F0A66-21FA-4F9C-ABDD-19E842968F07}" type="parTrans" cxnId="{BBA162DE-0398-494F-BF30-85970054590C}">
      <dgm:prSet/>
      <dgm:spPr/>
      <dgm:t>
        <a:bodyPr/>
        <a:lstStyle/>
        <a:p>
          <a:endParaRPr lang="es-MX"/>
        </a:p>
      </dgm:t>
    </dgm:pt>
    <dgm:pt modelId="{1ABFE2C7-0BEE-4680-A6A0-6A8CDF0F461B}" type="sibTrans" cxnId="{BBA162DE-0398-494F-BF30-85970054590C}">
      <dgm:prSet/>
      <dgm:spPr/>
      <dgm:t>
        <a:bodyPr/>
        <a:lstStyle/>
        <a:p>
          <a:endParaRPr lang="es-MX"/>
        </a:p>
      </dgm:t>
    </dgm:pt>
    <dgm:pt modelId="{900CCBD9-35B6-45FC-82A3-4812D0D921DD}">
      <dgm:prSet phldrT="[Texto]"/>
      <dgm:spPr/>
      <dgm:t>
        <a:bodyPr/>
        <a:lstStyle/>
        <a:p>
          <a:r>
            <a:rPr lang="es-MX" dirty="0" smtClean="0"/>
            <a:t>Distribución</a:t>
          </a:r>
          <a:endParaRPr lang="es-MX" dirty="0"/>
        </a:p>
      </dgm:t>
    </dgm:pt>
    <dgm:pt modelId="{2A1E5F22-CEEB-464C-A19D-AE869C522FDE}" type="parTrans" cxnId="{20D6B33A-9767-4146-9E49-68F39EA39A6A}">
      <dgm:prSet/>
      <dgm:spPr/>
      <dgm:t>
        <a:bodyPr/>
        <a:lstStyle/>
        <a:p>
          <a:endParaRPr lang="es-MX"/>
        </a:p>
      </dgm:t>
    </dgm:pt>
    <dgm:pt modelId="{89039ACE-9DC9-48BB-A576-C122B2CFC27F}" type="sibTrans" cxnId="{20D6B33A-9767-4146-9E49-68F39EA39A6A}">
      <dgm:prSet/>
      <dgm:spPr/>
      <dgm:t>
        <a:bodyPr/>
        <a:lstStyle/>
        <a:p>
          <a:endParaRPr lang="es-MX"/>
        </a:p>
      </dgm:t>
    </dgm:pt>
    <dgm:pt modelId="{F906BC0A-31AB-417A-B0BD-B93280015BBB}">
      <dgm:prSet phldrT="[Texto]"/>
      <dgm:spPr/>
      <dgm:t>
        <a:bodyPr/>
        <a:lstStyle/>
        <a:p>
          <a:r>
            <a:rPr lang="es-MX" dirty="0" smtClean="0"/>
            <a:t>Absorción</a:t>
          </a:r>
          <a:endParaRPr lang="es-MX" dirty="0"/>
        </a:p>
      </dgm:t>
    </dgm:pt>
    <dgm:pt modelId="{550E3FE9-9EFF-492A-8FA2-6C038EC7C445}" type="parTrans" cxnId="{DB20590A-4D2C-4B91-B807-7D19DDC73094}">
      <dgm:prSet/>
      <dgm:spPr/>
      <dgm:t>
        <a:bodyPr/>
        <a:lstStyle/>
        <a:p>
          <a:endParaRPr lang="es-MX"/>
        </a:p>
      </dgm:t>
    </dgm:pt>
    <dgm:pt modelId="{E876220E-13CF-4908-8AB5-F780CD88E272}" type="sibTrans" cxnId="{DB20590A-4D2C-4B91-B807-7D19DDC73094}">
      <dgm:prSet/>
      <dgm:spPr/>
      <dgm:t>
        <a:bodyPr/>
        <a:lstStyle/>
        <a:p>
          <a:endParaRPr lang="es-MX"/>
        </a:p>
      </dgm:t>
    </dgm:pt>
    <dgm:pt modelId="{4536CAAC-BB8E-499A-AA27-CDE8CC35D2F1}" type="pres">
      <dgm:prSet presAssocID="{978395FE-BEDE-477D-8915-78DC8A0CEC71}" presName="composite" presStyleCnt="0">
        <dgm:presLayoutVars>
          <dgm:chMax val="3"/>
          <dgm:animLvl val="lvl"/>
          <dgm:resizeHandles val="exact"/>
        </dgm:presLayoutVars>
      </dgm:prSet>
      <dgm:spPr/>
    </dgm:pt>
    <dgm:pt modelId="{5FC8DE2A-D853-43C0-9CB0-4C3C426EB641}" type="pres">
      <dgm:prSet presAssocID="{8D9579A3-6BED-49F0-8003-7270FB820BC1}" presName="gear1" presStyleLbl="node1" presStyleIdx="0" presStyleCnt="3">
        <dgm:presLayoutVars>
          <dgm:chMax val="1"/>
          <dgm:bulletEnabled val="1"/>
        </dgm:presLayoutVars>
      </dgm:prSet>
      <dgm:spPr/>
      <dgm:t>
        <a:bodyPr/>
        <a:lstStyle/>
        <a:p>
          <a:endParaRPr lang="es-MX"/>
        </a:p>
      </dgm:t>
    </dgm:pt>
    <dgm:pt modelId="{B2D49C92-254E-4356-AE4A-6FEF1D3EFB24}" type="pres">
      <dgm:prSet presAssocID="{8D9579A3-6BED-49F0-8003-7270FB820BC1}" presName="gear1srcNode" presStyleLbl="node1" presStyleIdx="0" presStyleCnt="3"/>
      <dgm:spPr/>
      <dgm:t>
        <a:bodyPr/>
        <a:lstStyle/>
        <a:p>
          <a:endParaRPr lang="es-MX"/>
        </a:p>
      </dgm:t>
    </dgm:pt>
    <dgm:pt modelId="{38CB37A9-6D0A-438D-8B1A-9B61EADFA63C}" type="pres">
      <dgm:prSet presAssocID="{8D9579A3-6BED-49F0-8003-7270FB820BC1}" presName="gear1dstNode" presStyleLbl="node1" presStyleIdx="0" presStyleCnt="3"/>
      <dgm:spPr/>
      <dgm:t>
        <a:bodyPr/>
        <a:lstStyle/>
        <a:p>
          <a:endParaRPr lang="es-MX"/>
        </a:p>
      </dgm:t>
    </dgm:pt>
    <dgm:pt modelId="{8F317568-011D-4931-8C62-08D3A8D9972D}" type="pres">
      <dgm:prSet presAssocID="{900CCBD9-35B6-45FC-82A3-4812D0D921DD}" presName="gear2" presStyleLbl="node1" presStyleIdx="1" presStyleCnt="3">
        <dgm:presLayoutVars>
          <dgm:chMax val="1"/>
          <dgm:bulletEnabled val="1"/>
        </dgm:presLayoutVars>
      </dgm:prSet>
      <dgm:spPr/>
      <dgm:t>
        <a:bodyPr/>
        <a:lstStyle/>
        <a:p>
          <a:endParaRPr lang="es-MX"/>
        </a:p>
      </dgm:t>
    </dgm:pt>
    <dgm:pt modelId="{5C0CD75E-9759-4F45-9CC1-33AA5D0A98A7}" type="pres">
      <dgm:prSet presAssocID="{900CCBD9-35B6-45FC-82A3-4812D0D921DD}" presName="gear2srcNode" presStyleLbl="node1" presStyleIdx="1" presStyleCnt="3"/>
      <dgm:spPr/>
      <dgm:t>
        <a:bodyPr/>
        <a:lstStyle/>
        <a:p>
          <a:endParaRPr lang="es-MX"/>
        </a:p>
      </dgm:t>
    </dgm:pt>
    <dgm:pt modelId="{70EB02B9-B46A-4640-82F4-19A47FDD6F89}" type="pres">
      <dgm:prSet presAssocID="{900CCBD9-35B6-45FC-82A3-4812D0D921DD}" presName="gear2dstNode" presStyleLbl="node1" presStyleIdx="1" presStyleCnt="3"/>
      <dgm:spPr/>
      <dgm:t>
        <a:bodyPr/>
        <a:lstStyle/>
        <a:p>
          <a:endParaRPr lang="es-MX"/>
        </a:p>
      </dgm:t>
    </dgm:pt>
    <dgm:pt modelId="{27799C07-94CD-4BD6-97B0-8F9B02A76DB1}" type="pres">
      <dgm:prSet presAssocID="{F906BC0A-31AB-417A-B0BD-B93280015BBB}" presName="gear3" presStyleLbl="node1" presStyleIdx="2" presStyleCnt="3"/>
      <dgm:spPr/>
      <dgm:t>
        <a:bodyPr/>
        <a:lstStyle/>
        <a:p>
          <a:endParaRPr lang="es-MX"/>
        </a:p>
      </dgm:t>
    </dgm:pt>
    <dgm:pt modelId="{0EC77ECA-A1A1-41E8-87E0-8B44B94D21B7}" type="pres">
      <dgm:prSet presAssocID="{F906BC0A-31AB-417A-B0BD-B93280015BBB}" presName="gear3tx" presStyleLbl="node1" presStyleIdx="2" presStyleCnt="3">
        <dgm:presLayoutVars>
          <dgm:chMax val="1"/>
          <dgm:bulletEnabled val="1"/>
        </dgm:presLayoutVars>
      </dgm:prSet>
      <dgm:spPr/>
      <dgm:t>
        <a:bodyPr/>
        <a:lstStyle/>
        <a:p>
          <a:endParaRPr lang="es-MX"/>
        </a:p>
      </dgm:t>
    </dgm:pt>
    <dgm:pt modelId="{C19AD128-FB4C-4602-BD18-CF3F815FBED6}" type="pres">
      <dgm:prSet presAssocID="{F906BC0A-31AB-417A-B0BD-B93280015BBB}" presName="gear3srcNode" presStyleLbl="node1" presStyleIdx="2" presStyleCnt="3"/>
      <dgm:spPr/>
      <dgm:t>
        <a:bodyPr/>
        <a:lstStyle/>
        <a:p>
          <a:endParaRPr lang="es-MX"/>
        </a:p>
      </dgm:t>
    </dgm:pt>
    <dgm:pt modelId="{A54D569E-262B-41FC-953C-C06333C48953}" type="pres">
      <dgm:prSet presAssocID="{F906BC0A-31AB-417A-B0BD-B93280015BBB}" presName="gear3dstNode" presStyleLbl="node1" presStyleIdx="2" presStyleCnt="3"/>
      <dgm:spPr/>
      <dgm:t>
        <a:bodyPr/>
        <a:lstStyle/>
        <a:p>
          <a:endParaRPr lang="es-MX"/>
        </a:p>
      </dgm:t>
    </dgm:pt>
    <dgm:pt modelId="{967E9AA1-752F-4F56-B70B-1EC1745BEC09}" type="pres">
      <dgm:prSet presAssocID="{1ABFE2C7-0BEE-4680-A6A0-6A8CDF0F461B}" presName="connector1" presStyleLbl="sibTrans2D1" presStyleIdx="0" presStyleCnt="3"/>
      <dgm:spPr/>
      <dgm:t>
        <a:bodyPr/>
        <a:lstStyle/>
        <a:p>
          <a:endParaRPr lang="es-MX"/>
        </a:p>
      </dgm:t>
    </dgm:pt>
    <dgm:pt modelId="{084256D7-831F-40EB-A6E7-7B1939B9BF5D}" type="pres">
      <dgm:prSet presAssocID="{89039ACE-9DC9-48BB-A576-C122B2CFC27F}" presName="connector2" presStyleLbl="sibTrans2D1" presStyleIdx="1" presStyleCnt="3"/>
      <dgm:spPr/>
      <dgm:t>
        <a:bodyPr/>
        <a:lstStyle/>
        <a:p>
          <a:endParaRPr lang="es-MX"/>
        </a:p>
      </dgm:t>
    </dgm:pt>
    <dgm:pt modelId="{BA2F5F82-E9B0-44DE-B25C-53D7179A9BF6}" type="pres">
      <dgm:prSet presAssocID="{E876220E-13CF-4908-8AB5-F780CD88E272}" presName="connector3" presStyleLbl="sibTrans2D1" presStyleIdx="2" presStyleCnt="3"/>
      <dgm:spPr/>
      <dgm:t>
        <a:bodyPr/>
        <a:lstStyle/>
        <a:p>
          <a:endParaRPr lang="es-MX"/>
        </a:p>
      </dgm:t>
    </dgm:pt>
  </dgm:ptLst>
  <dgm:cxnLst>
    <dgm:cxn modelId="{20D6B33A-9767-4146-9E49-68F39EA39A6A}" srcId="{978395FE-BEDE-477D-8915-78DC8A0CEC71}" destId="{900CCBD9-35B6-45FC-82A3-4812D0D921DD}" srcOrd="1" destOrd="0" parTransId="{2A1E5F22-CEEB-464C-A19D-AE869C522FDE}" sibTransId="{89039ACE-9DC9-48BB-A576-C122B2CFC27F}"/>
    <dgm:cxn modelId="{C1A2044D-DC40-4AD4-B054-202B0694AC0D}" type="presOf" srcId="{8D9579A3-6BED-49F0-8003-7270FB820BC1}" destId="{5FC8DE2A-D853-43C0-9CB0-4C3C426EB641}" srcOrd="0" destOrd="0" presId="urn:microsoft.com/office/officeart/2005/8/layout/gear1"/>
    <dgm:cxn modelId="{A4F81682-866B-408A-9F50-8559C2EA4E91}" type="presOf" srcId="{F906BC0A-31AB-417A-B0BD-B93280015BBB}" destId="{27799C07-94CD-4BD6-97B0-8F9B02A76DB1}" srcOrd="0" destOrd="0" presId="urn:microsoft.com/office/officeart/2005/8/layout/gear1"/>
    <dgm:cxn modelId="{C6DFA48C-6E97-4927-B164-8465CB8C81A5}" type="presOf" srcId="{F906BC0A-31AB-417A-B0BD-B93280015BBB}" destId="{A54D569E-262B-41FC-953C-C06333C48953}" srcOrd="3" destOrd="0" presId="urn:microsoft.com/office/officeart/2005/8/layout/gear1"/>
    <dgm:cxn modelId="{FE5DD814-D56C-4B88-B566-5D76739D7B73}" type="presOf" srcId="{8D9579A3-6BED-49F0-8003-7270FB820BC1}" destId="{B2D49C92-254E-4356-AE4A-6FEF1D3EFB24}" srcOrd="1" destOrd="0" presId="urn:microsoft.com/office/officeart/2005/8/layout/gear1"/>
    <dgm:cxn modelId="{A8E624B3-9721-45F4-93DC-A5811627A0A2}" type="presOf" srcId="{978395FE-BEDE-477D-8915-78DC8A0CEC71}" destId="{4536CAAC-BB8E-499A-AA27-CDE8CC35D2F1}" srcOrd="0" destOrd="0" presId="urn:microsoft.com/office/officeart/2005/8/layout/gear1"/>
    <dgm:cxn modelId="{9EB3C99F-54D2-4031-8641-548341685030}" type="presOf" srcId="{1ABFE2C7-0BEE-4680-A6A0-6A8CDF0F461B}" destId="{967E9AA1-752F-4F56-B70B-1EC1745BEC09}" srcOrd="0" destOrd="0" presId="urn:microsoft.com/office/officeart/2005/8/layout/gear1"/>
    <dgm:cxn modelId="{13F57377-862E-4E7D-B352-F7E4B0F55693}" type="presOf" srcId="{900CCBD9-35B6-45FC-82A3-4812D0D921DD}" destId="{5C0CD75E-9759-4F45-9CC1-33AA5D0A98A7}" srcOrd="1" destOrd="0" presId="urn:microsoft.com/office/officeart/2005/8/layout/gear1"/>
    <dgm:cxn modelId="{8863E0AF-9A9B-492C-98DD-A868DAB129F6}" type="presOf" srcId="{900CCBD9-35B6-45FC-82A3-4812D0D921DD}" destId="{70EB02B9-B46A-4640-82F4-19A47FDD6F89}" srcOrd="2" destOrd="0" presId="urn:microsoft.com/office/officeart/2005/8/layout/gear1"/>
    <dgm:cxn modelId="{20BCA606-7E68-4D35-B0E1-2D2E9695A1E8}" type="presOf" srcId="{F906BC0A-31AB-417A-B0BD-B93280015BBB}" destId="{C19AD128-FB4C-4602-BD18-CF3F815FBED6}" srcOrd="2" destOrd="0" presId="urn:microsoft.com/office/officeart/2005/8/layout/gear1"/>
    <dgm:cxn modelId="{46926EAF-F2E6-4CD2-A77E-077BBE54A7D9}" type="presOf" srcId="{E876220E-13CF-4908-8AB5-F780CD88E272}" destId="{BA2F5F82-E9B0-44DE-B25C-53D7179A9BF6}" srcOrd="0" destOrd="0" presId="urn:microsoft.com/office/officeart/2005/8/layout/gear1"/>
    <dgm:cxn modelId="{0E9E5183-B532-4EF0-8D40-7E34263993A5}" type="presOf" srcId="{89039ACE-9DC9-48BB-A576-C122B2CFC27F}" destId="{084256D7-831F-40EB-A6E7-7B1939B9BF5D}" srcOrd="0" destOrd="0" presId="urn:microsoft.com/office/officeart/2005/8/layout/gear1"/>
    <dgm:cxn modelId="{E2E1BF40-A31A-45A1-A660-CB29692A31FE}" type="presOf" srcId="{900CCBD9-35B6-45FC-82A3-4812D0D921DD}" destId="{8F317568-011D-4931-8C62-08D3A8D9972D}" srcOrd="0" destOrd="0" presId="urn:microsoft.com/office/officeart/2005/8/layout/gear1"/>
    <dgm:cxn modelId="{6D6C9544-623A-477E-B578-B31A5298D327}" type="presOf" srcId="{F906BC0A-31AB-417A-B0BD-B93280015BBB}" destId="{0EC77ECA-A1A1-41E8-87E0-8B44B94D21B7}" srcOrd="1" destOrd="0" presId="urn:microsoft.com/office/officeart/2005/8/layout/gear1"/>
    <dgm:cxn modelId="{BBA162DE-0398-494F-BF30-85970054590C}" srcId="{978395FE-BEDE-477D-8915-78DC8A0CEC71}" destId="{8D9579A3-6BED-49F0-8003-7270FB820BC1}" srcOrd="0" destOrd="0" parTransId="{A25F0A66-21FA-4F9C-ABDD-19E842968F07}" sibTransId="{1ABFE2C7-0BEE-4680-A6A0-6A8CDF0F461B}"/>
    <dgm:cxn modelId="{DB20590A-4D2C-4B91-B807-7D19DDC73094}" srcId="{978395FE-BEDE-477D-8915-78DC8A0CEC71}" destId="{F906BC0A-31AB-417A-B0BD-B93280015BBB}" srcOrd="2" destOrd="0" parTransId="{550E3FE9-9EFF-492A-8FA2-6C038EC7C445}" sibTransId="{E876220E-13CF-4908-8AB5-F780CD88E272}"/>
    <dgm:cxn modelId="{00E2E333-9163-474C-9924-CD31688653EC}" type="presOf" srcId="{8D9579A3-6BED-49F0-8003-7270FB820BC1}" destId="{38CB37A9-6D0A-438D-8B1A-9B61EADFA63C}" srcOrd="2" destOrd="0" presId="urn:microsoft.com/office/officeart/2005/8/layout/gear1"/>
    <dgm:cxn modelId="{CB6763E0-0227-401A-A5CD-E8044C27F7B9}" type="presParOf" srcId="{4536CAAC-BB8E-499A-AA27-CDE8CC35D2F1}" destId="{5FC8DE2A-D853-43C0-9CB0-4C3C426EB641}" srcOrd="0" destOrd="0" presId="urn:microsoft.com/office/officeart/2005/8/layout/gear1"/>
    <dgm:cxn modelId="{2E14E41E-06CA-4DED-BE79-649BB562E6C0}" type="presParOf" srcId="{4536CAAC-BB8E-499A-AA27-CDE8CC35D2F1}" destId="{B2D49C92-254E-4356-AE4A-6FEF1D3EFB24}" srcOrd="1" destOrd="0" presId="urn:microsoft.com/office/officeart/2005/8/layout/gear1"/>
    <dgm:cxn modelId="{3AC7264F-EFE6-49C8-BD81-1C5FBEA05404}" type="presParOf" srcId="{4536CAAC-BB8E-499A-AA27-CDE8CC35D2F1}" destId="{38CB37A9-6D0A-438D-8B1A-9B61EADFA63C}" srcOrd="2" destOrd="0" presId="urn:microsoft.com/office/officeart/2005/8/layout/gear1"/>
    <dgm:cxn modelId="{627B7661-1508-404E-AA76-DD7741796ED3}" type="presParOf" srcId="{4536CAAC-BB8E-499A-AA27-CDE8CC35D2F1}" destId="{8F317568-011D-4931-8C62-08D3A8D9972D}" srcOrd="3" destOrd="0" presId="urn:microsoft.com/office/officeart/2005/8/layout/gear1"/>
    <dgm:cxn modelId="{446FEBE2-F855-4768-AB81-549D52EEB611}" type="presParOf" srcId="{4536CAAC-BB8E-499A-AA27-CDE8CC35D2F1}" destId="{5C0CD75E-9759-4F45-9CC1-33AA5D0A98A7}" srcOrd="4" destOrd="0" presId="urn:microsoft.com/office/officeart/2005/8/layout/gear1"/>
    <dgm:cxn modelId="{F9EA7D0D-5C0D-4272-9788-1E4246F3E7BB}" type="presParOf" srcId="{4536CAAC-BB8E-499A-AA27-CDE8CC35D2F1}" destId="{70EB02B9-B46A-4640-82F4-19A47FDD6F89}" srcOrd="5" destOrd="0" presId="urn:microsoft.com/office/officeart/2005/8/layout/gear1"/>
    <dgm:cxn modelId="{D2A019E9-917B-4180-A3B4-573F374EEA16}" type="presParOf" srcId="{4536CAAC-BB8E-499A-AA27-CDE8CC35D2F1}" destId="{27799C07-94CD-4BD6-97B0-8F9B02A76DB1}" srcOrd="6" destOrd="0" presId="urn:microsoft.com/office/officeart/2005/8/layout/gear1"/>
    <dgm:cxn modelId="{20211609-4479-4200-A8AF-9000746A8966}" type="presParOf" srcId="{4536CAAC-BB8E-499A-AA27-CDE8CC35D2F1}" destId="{0EC77ECA-A1A1-41E8-87E0-8B44B94D21B7}" srcOrd="7" destOrd="0" presId="urn:microsoft.com/office/officeart/2005/8/layout/gear1"/>
    <dgm:cxn modelId="{485ABAEC-3274-400F-8EE0-6B5D020DDA6D}" type="presParOf" srcId="{4536CAAC-BB8E-499A-AA27-CDE8CC35D2F1}" destId="{C19AD128-FB4C-4602-BD18-CF3F815FBED6}" srcOrd="8" destOrd="0" presId="urn:microsoft.com/office/officeart/2005/8/layout/gear1"/>
    <dgm:cxn modelId="{8F8E9C4F-D88A-4F4C-85B7-2A5D66E0510A}" type="presParOf" srcId="{4536CAAC-BB8E-499A-AA27-CDE8CC35D2F1}" destId="{A54D569E-262B-41FC-953C-C06333C48953}" srcOrd="9" destOrd="0" presId="urn:microsoft.com/office/officeart/2005/8/layout/gear1"/>
    <dgm:cxn modelId="{AF582BE4-38DE-4074-A208-B8C73D988E1F}" type="presParOf" srcId="{4536CAAC-BB8E-499A-AA27-CDE8CC35D2F1}" destId="{967E9AA1-752F-4F56-B70B-1EC1745BEC09}" srcOrd="10" destOrd="0" presId="urn:microsoft.com/office/officeart/2005/8/layout/gear1"/>
    <dgm:cxn modelId="{0AD8E291-FEE8-461F-9F70-1B0958BE5EA2}" type="presParOf" srcId="{4536CAAC-BB8E-499A-AA27-CDE8CC35D2F1}" destId="{084256D7-831F-40EB-A6E7-7B1939B9BF5D}" srcOrd="11" destOrd="0" presId="urn:microsoft.com/office/officeart/2005/8/layout/gear1"/>
    <dgm:cxn modelId="{BADD045E-2165-4B6C-867D-78EFE5F74104}" type="presParOf" srcId="{4536CAAC-BB8E-499A-AA27-CDE8CC35D2F1}" destId="{BA2F5F82-E9B0-44DE-B25C-53D7179A9BF6}"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DBE88B4-87CA-4CB2-AFEB-35B700607F74}"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4035F501-1D74-47F1-865D-5FDB3BF55A2D}">
      <dgm:prSet phldrT="[Texto]"/>
      <dgm:spPr/>
      <dgm:t>
        <a:bodyPr/>
        <a:lstStyle/>
        <a:p>
          <a:r>
            <a:rPr lang="es-MX" dirty="0" smtClean="0">
              <a:solidFill>
                <a:schemeClr val="tx1"/>
              </a:solidFill>
            </a:rPr>
            <a:t>Sano o normal</a:t>
          </a:r>
          <a:endParaRPr lang="es-MX" dirty="0">
            <a:solidFill>
              <a:schemeClr val="tx1"/>
            </a:solidFill>
          </a:endParaRPr>
        </a:p>
      </dgm:t>
    </dgm:pt>
    <dgm:pt modelId="{537363DD-22E0-4E02-B386-980F25C0710B}" type="parTrans" cxnId="{93746377-DE0C-4B41-9C6A-F40FC2DD5B73}">
      <dgm:prSet/>
      <dgm:spPr/>
      <dgm:t>
        <a:bodyPr/>
        <a:lstStyle/>
        <a:p>
          <a:endParaRPr lang="es-MX"/>
        </a:p>
      </dgm:t>
    </dgm:pt>
    <dgm:pt modelId="{E61A7E6F-2936-45F4-8DF1-755431EF9F89}" type="sibTrans" cxnId="{93746377-DE0C-4B41-9C6A-F40FC2DD5B73}">
      <dgm:prSet/>
      <dgm:spPr/>
      <dgm:t>
        <a:bodyPr/>
        <a:lstStyle/>
        <a:p>
          <a:endParaRPr lang="es-MX"/>
        </a:p>
      </dgm:t>
    </dgm:pt>
    <dgm:pt modelId="{9E5D6BD8-27EC-4E63-94C1-08BF2CEDBCE4}">
      <dgm:prSet phldrT="[Texto]"/>
      <dgm:spPr/>
      <dgm:t>
        <a:bodyPr/>
        <a:lstStyle/>
        <a:p>
          <a:pPr algn="just"/>
          <a:r>
            <a:rPr lang="es-MX" dirty="0" smtClean="0">
              <a:solidFill>
                <a:schemeClr val="tx1"/>
              </a:solidFill>
            </a:rPr>
            <a:t>Esmalte con translucidez normal, superficie lisa y brillante, se incluyen alteraciones  de esmalte que no son originadas por </a:t>
          </a:r>
          <a:r>
            <a:rPr lang="es-MX" dirty="0" err="1" smtClean="0">
              <a:solidFill>
                <a:schemeClr val="tx1"/>
              </a:solidFill>
            </a:rPr>
            <a:t>fluorosis</a:t>
          </a:r>
          <a:endParaRPr lang="es-MX" dirty="0">
            <a:solidFill>
              <a:schemeClr val="tx1"/>
            </a:solidFill>
          </a:endParaRPr>
        </a:p>
      </dgm:t>
    </dgm:pt>
    <dgm:pt modelId="{1F55CB90-DC18-4743-9239-AA1E3AED2176}" type="parTrans" cxnId="{C0458122-34FA-409D-9099-B218992BCBE8}">
      <dgm:prSet/>
      <dgm:spPr/>
      <dgm:t>
        <a:bodyPr/>
        <a:lstStyle/>
        <a:p>
          <a:endParaRPr lang="es-MX"/>
        </a:p>
      </dgm:t>
    </dgm:pt>
    <dgm:pt modelId="{A3AE71FD-FA0B-4622-8445-162748454AD2}" type="sibTrans" cxnId="{C0458122-34FA-409D-9099-B218992BCBE8}">
      <dgm:prSet/>
      <dgm:spPr/>
      <dgm:t>
        <a:bodyPr/>
        <a:lstStyle/>
        <a:p>
          <a:endParaRPr lang="es-MX"/>
        </a:p>
      </dgm:t>
    </dgm:pt>
    <dgm:pt modelId="{EF8B6406-83BC-4BBC-82CB-8F56F2F5582C}">
      <dgm:prSet phldrT="[Texto]"/>
      <dgm:spPr/>
      <dgm:t>
        <a:bodyPr/>
        <a:lstStyle/>
        <a:p>
          <a:r>
            <a:rPr lang="es-MX" dirty="0" smtClean="0">
              <a:solidFill>
                <a:schemeClr val="tx1"/>
              </a:solidFill>
            </a:rPr>
            <a:t>Código 0</a:t>
          </a:r>
          <a:endParaRPr lang="es-MX" dirty="0">
            <a:solidFill>
              <a:schemeClr val="tx1"/>
            </a:solidFill>
          </a:endParaRPr>
        </a:p>
      </dgm:t>
    </dgm:pt>
    <dgm:pt modelId="{0EDA1121-DF17-4797-A22D-189BE6DA216B}" type="sibTrans" cxnId="{CA3D3DFB-87E7-428D-922E-972D35690BB2}">
      <dgm:prSet/>
      <dgm:spPr/>
      <dgm:t>
        <a:bodyPr/>
        <a:lstStyle/>
        <a:p>
          <a:endParaRPr lang="es-MX"/>
        </a:p>
      </dgm:t>
    </dgm:pt>
    <dgm:pt modelId="{BE95735F-7020-4C86-B2D2-E87EF255B2DB}" type="parTrans" cxnId="{CA3D3DFB-87E7-428D-922E-972D35690BB2}">
      <dgm:prSet/>
      <dgm:spPr/>
      <dgm:t>
        <a:bodyPr/>
        <a:lstStyle/>
        <a:p>
          <a:endParaRPr lang="es-MX"/>
        </a:p>
      </dgm:t>
    </dgm:pt>
    <dgm:pt modelId="{124F8255-F645-4406-9834-6639FF903769}">
      <dgm:prSet phldrT="[Texto]" phldr="1"/>
      <dgm:spPr>
        <a:blipFill rotWithShape="0">
          <a:blip xmlns:r="http://schemas.openxmlformats.org/officeDocument/2006/relationships" r:embed="rId1"/>
          <a:stretch>
            <a:fillRect/>
          </a:stretch>
        </a:blipFill>
      </dgm:spPr>
      <dgm:t>
        <a:bodyPr/>
        <a:lstStyle/>
        <a:p>
          <a:endParaRPr lang="es-MX" dirty="0"/>
        </a:p>
      </dgm:t>
    </dgm:pt>
    <dgm:pt modelId="{57FCB43C-5EEB-408B-B559-E2357C74BFF2}" type="sibTrans" cxnId="{C28625C2-B441-44D0-A735-9A94ECA5A5A1}">
      <dgm:prSet/>
      <dgm:spPr/>
      <dgm:t>
        <a:bodyPr/>
        <a:lstStyle/>
        <a:p>
          <a:endParaRPr lang="es-MX"/>
        </a:p>
      </dgm:t>
    </dgm:pt>
    <dgm:pt modelId="{CF4D27D7-A37F-4AD3-86B6-FA43F1B058C5}" type="parTrans" cxnId="{C28625C2-B441-44D0-A735-9A94ECA5A5A1}">
      <dgm:prSet/>
      <dgm:spPr/>
      <dgm:t>
        <a:bodyPr/>
        <a:lstStyle/>
        <a:p>
          <a:endParaRPr lang="es-MX"/>
        </a:p>
      </dgm:t>
    </dgm:pt>
    <dgm:pt modelId="{4D0AFB97-A7CA-4A62-B244-F082614D2824}" type="pres">
      <dgm:prSet presAssocID="{DDBE88B4-87CA-4CB2-AFEB-35B700607F74}" presName="diagram" presStyleCnt="0">
        <dgm:presLayoutVars>
          <dgm:dir/>
          <dgm:resizeHandles val="exact"/>
        </dgm:presLayoutVars>
      </dgm:prSet>
      <dgm:spPr/>
      <dgm:t>
        <a:bodyPr/>
        <a:lstStyle/>
        <a:p>
          <a:endParaRPr lang="es-MX"/>
        </a:p>
      </dgm:t>
    </dgm:pt>
    <dgm:pt modelId="{6AC0157D-5535-4220-9C1F-A8CE05891875}" type="pres">
      <dgm:prSet presAssocID="{4035F501-1D74-47F1-865D-5FDB3BF55A2D}" presName="node" presStyleLbl="node1" presStyleIdx="0" presStyleCnt="4">
        <dgm:presLayoutVars>
          <dgm:bulletEnabled val="1"/>
        </dgm:presLayoutVars>
      </dgm:prSet>
      <dgm:spPr/>
      <dgm:t>
        <a:bodyPr/>
        <a:lstStyle/>
        <a:p>
          <a:endParaRPr lang="es-MX"/>
        </a:p>
      </dgm:t>
    </dgm:pt>
    <dgm:pt modelId="{D10E46AC-0729-4BF0-8D57-BC115699D2B0}" type="pres">
      <dgm:prSet presAssocID="{E61A7E6F-2936-45F4-8DF1-755431EF9F89}" presName="sibTrans" presStyleCnt="0"/>
      <dgm:spPr/>
    </dgm:pt>
    <dgm:pt modelId="{E7C617C8-D624-4F90-9BD3-3B07B503245D}" type="pres">
      <dgm:prSet presAssocID="{EF8B6406-83BC-4BBC-82CB-8F56F2F5582C}" presName="node" presStyleLbl="node1" presStyleIdx="1" presStyleCnt="4">
        <dgm:presLayoutVars>
          <dgm:bulletEnabled val="1"/>
        </dgm:presLayoutVars>
      </dgm:prSet>
      <dgm:spPr/>
      <dgm:t>
        <a:bodyPr/>
        <a:lstStyle/>
        <a:p>
          <a:endParaRPr lang="es-MX"/>
        </a:p>
      </dgm:t>
    </dgm:pt>
    <dgm:pt modelId="{A232BF28-5F2F-4B62-B404-E6312E020AB5}" type="pres">
      <dgm:prSet presAssocID="{0EDA1121-DF17-4797-A22D-189BE6DA216B}" presName="sibTrans" presStyleCnt="0"/>
      <dgm:spPr/>
    </dgm:pt>
    <dgm:pt modelId="{843A3A09-5E0E-424F-85D5-471568F7A69B}" type="pres">
      <dgm:prSet presAssocID="{9E5D6BD8-27EC-4E63-94C1-08BF2CEDBCE4}" presName="node" presStyleLbl="node1" presStyleIdx="2" presStyleCnt="4">
        <dgm:presLayoutVars>
          <dgm:bulletEnabled val="1"/>
        </dgm:presLayoutVars>
      </dgm:prSet>
      <dgm:spPr/>
      <dgm:t>
        <a:bodyPr/>
        <a:lstStyle/>
        <a:p>
          <a:endParaRPr lang="es-MX"/>
        </a:p>
      </dgm:t>
    </dgm:pt>
    <dgm:pt modelId="{1A5563EB-97EA-4F82-BC13-19FE9C57C0D0}" type="pres">
      <dgm:prSet presAssocID="{A3AE71FD-FA0B-4622-8445-162748454AD2}" presName="sibTrans" presStyleCnt="0"/>
      <dgm:spPr/>
    </dgm:pt>
    <dgm:pt modelId="{48F8BE3E-08AF-4EF8-905B-587D42DEC9C0}" type="pres">
      <dgm:prSet presAssocID="{124F8255-F645-4406-9834-6639FF903769}" presName="node" presStyleLbl="node1" presStyleIdx="3" presStyleCnt="4">
        <dgm:presLayoutVars>
          <dgm:bulletEnabled val="1"/>
        </dgm:presLayoutVars>
      </dgm:prSet>
      <dgm:spPr/>
      <dgm:t>
        <a:bodyPr/>
        <a:lstStyle/>
        <a:p>
          <a:endParaRPr lang="es-MX"/>
        </a:p>
      </dgm:t>
    </dgm:pt>
  </dgm:ptLst>
  <dgm:cxnLst>
    <dgm:cxn modelId="{CA3D3DFB-87E7-428D-922E-972D35690BB2}" srcId="{DDBE88B4-87CA-4CB2-AFEB-35B700607F74}" destId="{EF8B6406-83BC-4BBC-82CB-8F56F2F5582C}" srcOrd="1" destOrd="0" parTransId="{BE95735F-7020-4C86-B2D2-E87EF255B2DB}" sibTransId="{0EDA1121-DF17-4797-A22D-189BE6DA216B}"/>
    <dgm:cxn modelId="{C28625C2-B441-44D0-A735-9A94ECA5A5A1}" srcId="{DDBE88B4-87CA-4CB2-AFEB-35B700607F74}" destId="{124F8255-F645-4406-9834-6639FF903769}" srcOrd="3" destOrd="0" parTransId="{CF4D27D7-A37F-4AD3-86B6-FA43F1B058C5}" sibTransId="{57FCB43C-5EEB-408B-B559-E2357C74BFF2}"/>
    <dgm:cxn modelId="{B4438A7B-08DA-4A35-93C7-8031614A6BD4}" type="presOf" srcId="{4035F501-1D74-47F1-865D-5FDB3BF55A2D}" destId="{6AC0157D-5535-4220-9C1F-A8CE05891875}" srcOrd="0" destOrd="0" presId="urn:microsoft.com/office/officeart/2005/8/layout/default"/>
    <dgm:cxn modelId="{DC4FACD2-CF57-4D6D-BF99-0DCA097A0175}" type="presOf" srcId="{EF8B6406-83BC-4BBC-82CB-8F56F2F5582C}" destId="{E7C617C8-D624-4F90-9BD3-3B07B503245D}" srcOrd="0" destOrd="0" presId="urn:microsoft.com/office/officeart/2005/8/layout/default"/>
    <dgm:cxn modelId="{6F938392-E8FB-413C-91F5-A0F61A873A91}" type="presOf" srcId="{9E5D6BD8-27EC-4E63-94C1-08BF2CEDBCE4}" destId="{843A3A09-5E0E-424F-85D5-471568F7A69B}" srcOrd="0" destOrd="0" presId="urn:microsoft.com/office/officeart/2005/8/layout/default"/>
    <dgm:cxn modelId="{C0458122-34FA-409D-9099-B218992BCBE8}" srcId="{DDBE88B4-87CA-4CB2-AFEB-35B700607F74}" destId="{9E5D6BD8-27EC-4E63-94C1-08BF2CEDBCE4}" srcOrd="2" destOrd="0" parTransId="{1F55CB90-DC18-4743-9239-AA1E3AED2176}" sibTransId="{A3AE71FD-FA0B-4622-8445-162748454AD2}"/>
    <dgm:cxn modelId="{67AB6165-6313-47D8-B850-42A674A164F8}" type="presOf" srcId="{DDBE88B4-87CA-4CB2-AFEB-35B700607F74}" destId="{4D0AFB97-A7CA-4A62-B244-F082614D2824}" srcOrd="0" destOrd="0" presId="urn:microsoft.com/office/officeart/2005/8/layout/default"/>
    <dgm:cxn modelId="{6069FC92-15B8-4272-8B09-3143009616EA}" type="presOf" srcId="{124F8255-F645-4406-9834-6639FF903769}" destId="{48F8BE3E-08AF-4EF8-905B-587D42DEC9C0}" srcOrd="0" destOrd="0" presId="urn:microsoft.com/office/officeart/2005/8/layout/default"/>
    <dgm:cxn modelId="{93746377-DE0C-4B41-9C6A-F40FC2DD5B73}" srcId="{DDBE88B4-87CA-4CB2-AFEB-35B700607F74}" destId="{4035F501-1D74-47F1-865D-5FDB3BF55A2D}" srcOrd="0" destOrd="0" parTransId="{537363DD-22E0-4E02-B386-980F25C0710B}" sibTransId="{E61A7E6F-2936-45F4-8DF1-755431EF9F89}"/>
    <dgm:cxn modelId="{0D39DAF1-BBDB-4982-9E35-9B40EB495F97}" type="presParOf" srcId="{4D0AFB97-A7CA-4A62-B244-F082614D2824}" destId="{6AC0157D-5535-4220-9C1F-A8CE05891875}" srcOrd="0" destOrd="0" presId="urn:microsoft.com/office/officeart/2005/8/layout/default"/>
    <dgm:cxn modelId="{5B049F32-134F-454F-9279-CFF48A3339FC}" type="presParOf" srcId="{4D0AFB97-A7CA-4A62-B244-F082614D2824}" destId="{D10E46AC-0729-4BF0-8D57-BC115699D2B0}" srcOrd="1" destOrd="0" presId="urn:microsoft.com/office/officeart/2005/8/layout/default"/>
    <dgm:cxn modelId="{57D0C1B5-61EC-4E5C-B8C4-BCE64B03D713}" type="presParOf" srcId="{4D0AFB97-A7CA-4A62-B244-F082614D2824}" destId="{E7C617C8-D624-4F90-9BD3-3B07B503245D}" srcOrd="2" destOrd="0" presId="urn:microsoft.com/office/officeart/2005/8/layout/default"/>
    <dgm:cxn modelId="{D68A2AE8-1232-4144-B762-47D5968DCFA9}" type="presParOf" srcId="{4D0AFB97-A7CA-4A62-B244-F082614D2824}" destId="{A232BF28-5F2F-4B62-B404-E6312E020AB5}" srcOrd="3" destOrd="0" presId="urn:microsoft.com/office/officeart/2005/8/layout/default"/>
    <dgm:cxn modelId="{06A52DFA-9A49-41C5-8998-B2E5F94ADAE3}" type="presParOf" srcId="{4D0AFB97-A7CA-4A62-B244-F082614D2824}" destId="{843A3A09-5E0E-424F-85D5-471568F7A69B}" srcOrd="4" destOrd="0" presId="urn:microsoft.com/office/officeart/2005/8/layout/default"/>
    <dgm:cxn modelId="{DB21604B-E170-4039-B020-EBC3CDF45117}" type="presParOf" srcId="{4D0AFB97-A7CA-4A62-B244-F082614D2824}" destId="{1A5563EB-97EA-4F82-BC13-19FE9C57C0D0}" srcOrd="5" destOrd="0" presId="urn:microsoft.com/office/officeart/2005/8/layout/default"/>
    <dgm:cxn modelId="{F0E3148B-A1DE-47D6-B62D-865223E007DC}" type="presParOf" srcId="{4D0AFB97-A7CA-4A62-B244-F082614D2824}" destId="{48F8BE3E-08AF-4EF8-905B-587D42DEC9C0}" srcOrd="6" destOrd="0" presId="urn:microsoft.com/office/officeart/2005/8/layout/defaul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2752663-B83E-45D3-9B8F-9501A23CCC3D}"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E3A9EC27-B163-4708-8C46-7889A0D304DC}">
      <dgm:prSet phldrT="[Texto]"/>
      <dgm:spPr/>
      <dgm:t>
        <a:bodyPr/>
        <a:lstStyle/>
        <a:p>
          <a:r>
            <a:rPr lang="es-MX" smtClean="0">
              <a:solidFill>
                <a:schemeClr val="tx1"/>
              </a:solidFill>
            </a:rPr>
            <a:t>Cuestionable</a:t>
          </a:r>
          <a:endParaRPr lang="es-MX" dirty="0">
            <a:solidFill>
              <a:schemeClr val="tx1"/>
            </a:solidFill>
          </a:endParaRPr>
        </a:p>
      </dgm:t>
    </dgm:pt>
    <dgm:pt modelId="{F08AE8C8-7994-40EF-B601-77E67FFBFA04}" type="parTrans" cxnId="{E50E942C-E607-4120-A9D1-3CF41B57FE9E}">
      <dgm:prSet/>
      <dgm:spPr/>
      <dgm:t>
        <a:bodyPr/>
        <a:lstStyle/>
        <a:p>
          <a:endParaRPr lang="es-MX"/>
        </a:p>
      </dgm:t>
    </dgm:pt>
    <dgm:pt modelId="{7F9A0D16-C06A-4570-8745-41C93687C2A6}" type="sibTrans" cxnId="{E50E942C-E607-4120-A9D1-3CF41B57FE9E}">
      <dgm:prSet/>
      <dgm:spPr/>
      <dgm:t>
        <a:bodyPr/>
        <a:lstStyle/>
        <a:p>
          <a:endParaRPr lang="es-MX"/>
        </a:p>
      </dgm:t>
    </dgm:pt>
    <dgm:pt modelId="{4A6D3F94-EA4A-434A-AF87-137A498ADED1}">
      <dgm:prSet phldrT="[Texto]"/>
      <dgm:spPr/>
      <dgm:t>
        <a:bodyPr/>
        <a:lstStyle/>
        <a:p>
          <a:r>
            <a:rPr lang="es-MX" smtClean="0">
              <a:solidFill>
                <a:schemeClr val="tx1"/>
              </a:solidFill>
            </a:rPr>
            <a:t>Código 1</a:t>
          </a:r>
          <a:endParaRPr lang="es-MX" dirty="0">
            <a:solidFill>
              <a:schemeClr val="tx1"/>
            </a:solidFill>
          </a:endParaRPr>
        </a:p>
      </dgm:t>
    </dgm:pt>
    <dgm:pt modelId="{5F259AF7-3E74-44F9-8D00-AE49082EC59E}" type="parTrans" cxnId="{A0A82C53-77CB-43DF-A7C8-ED96A4FCFB67}">
      <dgm:prSet/>
      <dgm:spPr/>
      <dgm:t>
        <a:bodyPr/>
        <a:lstStyle/>
        <a:p>
          <a:endParaRPr lang="es-MX"/>
        </a:p>
      </dgm:t>
    </dgm:pt>
    <dgm:pt modelId="{C5969B0D-71FD-4B19-A60F-815E5EC26608}" type="sibTrans" cxnId="{A0A82C53-77CB-43DF-A7C8-ED96A4FCFB67}">
      <dgm:prSet/>
      <dgm:spPr/>
      <dgm:t>
        <a:bodyPr/>
        <a:lstStyle/>
        <a:p>
          <a:endParaRPr lang="es-MX"/>
        </a:p>
      </dgm:t>
    </dgm:pt>
    <dgm:pt modelId="{1C4C6DFF-36E8-4F45-840B-53D20C228C4F}">
      <dgm:prSet phldrT="[Texto]"/>
      <dgm:spPr/>
      <dgm:t>
        <a:bodyPr/>
        <a:lstStyle/>
        <a:p>
          <a:r>
            <a:rPr lang="es-MX" smtClean="0">
              <a:solidFill>
                <a:schemeClr val="tx1"/>
              </a:solidFill>
            </a:rPr>
            <a:t>Pequeñas alteraciones en la translucidez del esmalte, desde sombras blanquecinas a manchas blancas de 1 a 2 mm de diámetro  </a:t>
          </a:r>
          <a:endParaRPr lang="es-MX" dirty="0">
            <a:solidFill>
              <a:schemeClr val="tx1"/>
            </a:solidFill>
          </a:endParaRPr>
        </a:p>
      </dgm:t>
    </dgm:pt>
    <dgm:pt modelId="{C54DC228-86B9-4C79-AF51-6E498E6A7E19}" type="parTrans" cxnId="{A6C90D25-DADB-4F0D-BC2B-0796B8710D43}">
      <dgm:prSet/>
      <dgm:spPr/>
      <dgm:t>
        <a:bodyPr/>
        <a:lstStyle/>
        <a:p>
          <a:endParaRPr lang="es-MX"/>
        </a:p>
      </dgm:t>
    </dgm:pt>
    <dgm:pt modelId="{5A99FC0C-97CB-48A3-BCE1-1DB29A708C64}" type="sibTrans" cxnId="{A6C90D25-DADB-4F0D-BC2B-0796B8710D43}">
      <dgm:prSet/>
      <dgm:spPr/>
      <dgm:t>
        <a:bodyPr/>
        <a:lstStyle/>
        <a:p>
          <a:endParaRPr lang="es-MX"/>
        </a:p>
      </dgm:t>
    </dgm:pt>
    <dgm:pt modelId="{CD420ED9-17BA-47C8-A04D-DE33A566D0B7}">
      <dgm:prSet phldrT="[Texto]" phldr="1"/>
      <dgm:spPr>
        <a:blipFill rotWithShape="0">
          <a:blip xmlns:r="http://schemas.openxmlformats.org/officeDocument/2006/relationships" r:embed="rId1"/>
          <a:stretch>
            <a:fillRect/>
          </a:stretch>
        </a:blipFill>
      </dgm:spPr>
      <dgm:t>
        <a:bodyPr/>
        <a:lstStyle/>
        <a:p>
          <a:endParaRPr lang="es-MX" dirty="0"/>
        </a:p>
      </dgm:t>
    </dgm:pt>
    <dgm:pt modelId="{3444F045-A6D0-4D2B-8869-1EC74EF89B4F}" type="sibTrans" cxnId="{43E6F558-BB56-425D-8F50-ED7423732FE7}">
      <dgm:prSet/>
      <dgm:spPr/>
      <dgm:t>
        <a:bodyPr/>
        <a:lstStyle/>
        <a:p>
          <a:endParaRPr lang="es-MX"/>
        </a:p>
      </dgm:t>
    </dgm:pt>
    <dgm:pt modelId="{708882BD-9C84-40BC-A853-F40A8C60D5E9}" type="parTrans" cxnId="{43E6F558-BB56-425D-8F50-ED7423732FE7}">
      <dgm:prSet/>
      <dgm:spPr/>
      <dgm:t>
        <a:bodyPr/>
        <a:lstStyle/>
        <a:p>
          <a:endParaRPr lang="es-MX"/>
        </a:p>
      </dgm:t>
    </dgm:pt>
    <dgm:pt modelId="{1943FCB8-C796-419B-82F2-A3C6FF05050D}" type="pres">
      <dgm:prSet presAssocID="{C2752663-B83E-45D3-9B8F-9501A23CCC3D}" presName="diagram" presStyleCnt="0">
        <dgm:presLayoutVars>
          <dgm:dir/>
          <dgm:resizeHandles val="exact"/>
        </dgm:presLayoutVars>
      </dgm:prSet>
      <dgm:spPr/>
      <dgm:t>
        <a:bodyPr/>
        <a:lstStyle/>
        <a:p>
          <a:endParaRPr lang="es-MX"/>
        </a:p>
      </dgm:t>
    </dgm:pt>
    <dgm:pt modelId="{0F86BA10-407F-4080-8DE3-1D9B22CC4FF0}" type="pres">
      <dgm:prSet presAssocID="{E3A9EC27-B163-4708-8C46-7889A0D304DC}" presName="node" presStyleLbl="node1" presStyleIdx="0" presStyleCnt="4">
        <dgm:presLayoutVars>
          <dgm:bulletEnabled val="1"/>
        </dgm:presLayoutVars>
      </dgm:prSet>
      <dgm:spPr/>
      <dgm:t>
        <a:bodyPr/>
        <a:lstStyle/>
        <a:p>
          <a:endParaRPr lang="es-MX"/>
        </a:p>
      </dgm:t>
    </dgm:pt>
    <dgm:pt modelId="{F87DEC15-FE5E-4E0D-BE76-D351A526DECF}" type="pres">
      <dgm:prSet presAssocID="{7F9A0D16-C06A-4570-8745-41C93687C2A6}" presName="sibTrans" presStyleCnt="0"/>
      <dgm:spPr/>
      <dgm:t>
        <a:bodyPr/>
        <a:lstStyle/>
        <a:p>
          <a:endParaRPr lang="es-MX"/>
        </a:p>
      </dgm:t>
    </dgm:pt>
    <dgm:pt modelId="{9E4312C0-1C50-4BAB-936A-1C7855048E38}" type="pres">
      <dgm:prSet presAssocID="{4A6D3F94-EA4A-434A-AF87-137A498ADED1}" presName="node" presStyleLbl="node1" presStyleIdx="1" presStyleCnt="4">
        <dgm:presLayoutVars>
          <dgm:bulletEnabled val="1"/>
        </dgm:presLayoutVars>
      </dgm:prSet>
      <dgm:spPr/>
      <dgm:t>
        <a:bodyPr/>
        <a:lstStyle/>
        <a:p>
          <a:endParaRPr lang="es-MX"/>
        </a:p>
      </dgm:t>
    </dgm:pt>
    <dgm:pt modelId="{EC611BBB-0CE3-4FB3-8E6C-1B0D29F9E1A9}" type="pres">
      <dgm:prSet presAssocID="{C5969B0D-71FD-4B19-A60F-815E5EC26608}" presName="sibTrans" presStyleCnt="0"/>
      <dgm:spPr/>
      <dgm:t>
        <a:bodyPr/>
        <a:lstStyle/>
        <a:p>
          <a:endParaRPr lang="es-MX"/>
        </a:p>
      </dgm:t>
    </dgm:pt>
    <dgm:pt modelId="{C3D3971B-6C90-49C1-AE55-FE33F7BEA12D}" type="pres">
      <dgm:prSet presAssocID="{1C4C6DFF-36E8-4F45-840B-53D20C228C4F}" presName="node" presStyleLbl="node1" presStyleIdx="2" presStyleCnt="4">
        <dgm:presLayoutVars>
          <dgm:bulletEnabled val="1"/>
        </dgm:presLayoutVars>
      </dgm:prSet>
      <dgm:spPr/>
      <dgm:t>
        <a:bodyPr/>
        <a:lstStyle/>
        <a:p>
          <a:endParaRPr lang="es-MX"/>
        </a:p>
      </dgm:t>
    </dgm:pt>
    <dgm:pt modelId="{98E64699-4ED2-4B4A-8671-D2BBEBAED904}" type="pres">
      <dgm:prSet presAssocID="{5A99FC0C-97CB-48A3-BCE1-1DB29A708C64}" presName="sibTrans" presStyleCnt="0"/>
      <dgm:spPr/>
      <dgm:t>
        <a:bodyPr/>
        <a:lstStyle/>
        <a:p>
          <a:endParaRPr lang="es-MX"/>
        </a:p>
      </dgm:t>
    </dgm:pt>
    <dgm:pt modelId="{AE299694-2A08-4E99-95BD-C4F333ED3629}" type="pres">
      <dgm:prSet presAssocID="{CD420ED9-17BA-47C8-A04D-DE33A566D0B7}" presName="node" presStyleLbl="node1" presStyleIdx="3" presStyleCnt="4">
        <dgm:presLayoutVars>
          <dgm:bulletEnabled val="1"/>
        </dgm:presLayoutVars>
      </dgm:prSet>
      <dgm:spPr/>
      <dgm:t>
        <a:bodyPr/>
        <a:lstStyle/>
        <a:p>
          <a:endParaRPr lang="es-MX"/>
        </a:p>
      </dgm:t>
    </dgm:pt>
  </dgm:ptLst>
  <dgm:cxnLst>
    <dgm:cxn modelId="{A6C90D25-DADB-4F0D-BC2B-0796B8710D43}" srcId="{C2752663-B83E-45D3-9B8F-9501A23CCC3D}" destId="{1C4C6DFF-36E8-4F45-840B-53D20C228C4F}" srcOrd="2" destOrd="0" parTransId="{C54DC228-86B9-4C79-AF51-6E498E6A7E19}" sibTransId="{5A99FC0C-97CB-48A3-BCE1-1DB29A708C64}"/>
    <dgm:cxn modelId="{451516AD-2CB0-40B7-AD2B-F7378855C5D8}" type="presOf" srcId="{E3A9EC27-B163-4708-8C46-7889A0D304DC}" destId="{0F86BA10-407F-4080-8DE3-1D9B22CC4FF0}" srcOrd="0" destOrd="0" presId="urn:microsoft.com/office/officeart/2005/8/layout/default"/>
    <dgm:cxn modelId="{F7A7C62D-0F06-48B8-813A-9740A13DDC04}" type="presOf" srcId="{1C4C6DFF-36E8-4F45-840B-53D20C228C4F}" destId="{C3D3971B-6C90-49C1-AE55-FE33F7BEA12D}" srcOrd="0" destOrd="0" presId="urn:microsoft.com/office/officeart/2005/8/layout/default"/>
    <dgm:cxn modelId="{43E6F558-BB56-425D-8F50-ED7423732FE7}" srcId="{C2752663-B83E-45D3-9B8F-9501A23CCC3D}" destId="{CD420ED9-17BA-47C8-A04D-DE33A566D0B7}" srcOrd="3" destOrd="0" parTransId="{708882BD-9C84-40BC-A853-F40A8C60D5E9}" sibTransId="{3444F045-A6D0-4D2B-8869-1EC74EF89B4F}"/>
    <dgm:cxn modelId="{425B7D61-8F38-4DE2-BCC9-3FA8AC972320}" type="presOf" srcId="{4A6D3F94-EA4A-434A-AF87-137A498ADED1}" destId="{9E4312C0-1C50-4BAB-936A-1C7855048E38}" srcOrd="0" destOrd="0" presId="urn:microsoft.com/office/officeart/2005/8/layout/default"/>
    <dgm:cxn modelId="{A0A82C53-77CB-43DF-A7C8-ED96A4FCFB67}" srcId="{C2752663-B83E-45D3-9B8F-9501A23CCC3D}" destId="{4A6D3F94-EA4A-434A-AF87-137A498ADED1}" srcOrd="1" destOrd="0" parTransId="{5F259AF7-3E74-44F9-8D00-AE49082EC59E}" sibTransId="{C5969B0D-71FD-4B19-A60F-815E5EC26608}"/>
    <dgm:cxn modelId="{E50E942C-E607-4120-A9D1-3CF41B57FE9E}" srcId="{C2752663-B83E-45D3-9B8F-9501A23CCC3D}" destId="{E3A9EC27-B163-4708-8C46-7889A0D304DC}" srcOrd="0" destOrd="0" parTransId="{F08AE8C8-7994-40EF-B601-77E67FFBFA04}" sibTransId="{7F9A0D16-C06A-4570-8745-41C93687C2A6}"/>
    <dgm:cxn modelId="{59CB3E13-4B21-454E-B547-F9595B28039C}" type="presOf" srcId="{C2752663-B83E-45D3-9B8F-9501A23CCC3D}" destId="{1943FCB8-C796-419B-82F2-A3C6FF05050D}" srcOrd="0" destOrd="0" presId="urn:microsoft.com/office/officeart/2005/8/layout/default"/>
    <dgm:cxn modelId="{A2EAA351-2990-4E32-8566-F0A6E809DEAF}" type="presOf" srcId="{CD420ED9-17BA-47C8-A04D-DE33A566D0B7}" destId="{AE299694-2A08-4E99-95BD-C4F333ED3629}" srcOrd="0" destOrd="0" presId="urn:microsoft.com/office/officeart/2005/8/layout/default"/>
    <dgm:cxn modelId="{61840C3F-7AEF-4A3D-9085-2EA211D244EB}" type="presParOf" srcId="{1943FCB8-C796-419B-82F2-A3C6FF05050D}" destId="{0F86BA10-407F-4080-8DE3-1D9B22CC4FF0}" srcOrd="0" destOrd="0" presId="urn:microsoft.com/office/officeart/2005/8/layout/default"/>
    <dgm:cxn modelId="{3EF3CF01-7984-4394-AEE4-C02E09FFAC6B}" type="presParOf" srcId="{1943FCB8-C796-419B-82F2-A3C6FF05050D}" destId="{F87DEC15-FE5E-4E0D-BE76-D351A526DECF}" srcOrd="1" destOrd="0" presId="urn:microsoft.com/office/officeart/2005/8/layout/default"/>
    <dgm:cxn modelId="{55110C7B-F107-4377-A154-F18460DDC7C6}" type="presParOf" srcId="{1943FCB8-C796-419B-82F2-A3C6FF05050D}" destId="{9E4312C0-1C50-4BAB-936A-1C7855048E38}" srcOrd="2" destOrd="0" presId="urn:microsoft.com/office/officeart/2005/8/layout/default"/>
    <dgm:cxn modelId="{971935A2-40B5-4C5D-BCF5-279B6568E0E8}" type="presParOf" srcId="{1943FCB8-C796-419B-82F2-A3C6FF05050D}" destId="{EC611BBB-0CE3-4FB3-8E6C-1B0D29F9E1A9}" srcOrd="3" destOrd="0" presId="urn:microsoft.com/office/officeart/2005/8/layout/default"/>
    <dgm:cxn modelId="{9B673030-D84A-4936-BCCB-77C38A1FEFC4}" type="presParOf" srcId="{1943FCB8-C796-419B-82F2-A3C6FF05050D}" destId="{C3D3971B-6C90-49C1-AE55-FE33F7BEA12D}" srcOrd="4" destOrd="0" presId="urn:microsoft.com/office/officeart/2005/8/layout/default"/>
    <dgm:cxn modelId="{935D6536-77F2-4390-8412-E2AB82AED109}" type="presParOf" srcId="{1943FCB8-C796-419B-82F2-A3C6FF05050D}" destId="{98E64699-4ED2-4B4A-8671-D2BBEBAED904}" srcOrd="5" destOrd="0" presId="urn:microsoft.com/office/officeart/2005/8/layout/default"/>
    <dgm:cxn modelId="{2B0F92C4-505E-4299-BAF2-9AFF13CBF2C3}" type="presParOf" srcId="{1943FCB8-C796-419B-82F2-A3C6FF05050D}" destId="{AE299694-2A08-4E99-95BD-C4F333ED3629}"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2752663-B83E-45D3-9B8F-9501A23CCC3D}"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E3A9EC27-B163-4708-8C46-7889A0D304DC}">
      <dgm:prSet phldrT="[Texto]"/>
      <dgm:spPr/>
      <dgm:t>
        <a:bodyPr/>
        <a:lstStyle/>
        <a:p>
          <a:r>
            <a:rPr lang="es-MX" dirty="0" smtClean="0">
              <a:solidFill>
                <a:schemeClr val="tx1"/>
              </a:solidFill>
            </a:rPr>
            <a:t>Leve</a:t>
          </a:r>
          <a:endParaRPr lang="es-MX" dirty="0">
            <a:solidFill>
              <a:schemeClr val="tx1"/>
            </a:solidFill>
          </a:endParaRPr>
        </a:p>
      </dgm:t>
    </dgm:pt>
    <dgm:pt modelId="{F08AE8C8-7994-40EF-B601-77E67FFBFA04}" type="parTrans" cxnId="{E50E942C-E607-4120-A9D1-3CF41B57FE9E}">
      <dgm:prSet/>
      <dgm:spPr/>
      <dgm:t>
        <a:bodyPr/>
        <a:lstStyle/>
        <a:p>
          <a:endParaRPr lang="es-MX"/>
        </a:p>
      </dgm:t>
    </dgm:pt>
    <dgm:pt modelId="{7F9A0D16-C06A-4570-8745-41C93687C2A6}" type="sibTrans" cxnId="{E50E942C-E607-4120-A9D1-3CF41B57FE9E}">
      <dgm:prSet/>
      <dgm:spPr/>
      <dgm:t>
        <a:bodyPr/>
        <a:lstStyle/>
        <a:p>
          <a:endParaRPr lang="es-MX"/>
        </a:p>
      </dgm:t>
    </dgm:pt>
    <dgm:pt modelId="{4A6D3F94-EA4A-434A-AF87-137A498ADED1}">
      <dgm:prSet phldrT="[Texto]"/>
      <dgm:spPr/>
      <dgm:t>
        <a:bodyPr/>
        <a:lstStyle/>
        <a:p>
          <a:r>
            <a:rPr lang="es-MX" dirty="0" smtClean="0">
              <a:solidFill>
                <a:schemeClr val="tx1"/>
              </a:solidFill>
            </a:rPr>
            <a:t>Código 3</a:t>
          </a:r>
          <a:endParaRPr lang="es-MX" dirty="0">
            <a:solidFill>
              <a:schemeClr val="tx1"/>
            </a:solidFill>
          </a:endParaRPr>
        </a:p>
      </dgm:t>
    </dgm:pt>
    <dgm:pt modelId="{5F259AF7-3E74-44F9-8D00-AE49082EC59E}" type="parTrans" cxnId="{A0A82C53-77CB-43DF-A7C8-ED96A4FCFB67}">
      <dgm:prSet/>
      <dgm:spPr/>
      <dgm:t>
        <a:bodyPr/>
        <a:lstStyle/>
        <a:p>
          <a:endParaRPr lang="es-MX"/>
        </a:p>
      </dgm:t>
    </dgm:pt>
    <dgm:pt modelId="{C5969B0D-71FD-4B19-A60F-815E5EC26608}" type="sibTrans" cxnId="{A0A82C53-77CB-43DF-A7C8-ED96A4FCFB67}">
      <dgm:prSet/>
      <dgm:spPr/>
      <dgm:t>
        <a:bodyPr/>
        <a:lstStyle/>
        <a:p>
          <a:endParaRPr lang="es-MX"/>
        </a:p>
      </dgm:t>
    </dgm:pt>
    <dgm:pt modelId="{1C4C6DFF-36E8-4F45-840B-53D20C228C4F}">
      <dgm:prSet phldrT="[Texto]"/>
      <dgm:spPr/>
      <dgm:t>
        <a:bodyPr/>
        <a:lstStyle/>
        <a:p>
          <a:r>
            <a:rPr lang="es-MX" dirty="0" smtClean="0">
              <a:solidFill>
                <a:schemeClr val="tx1"/>
              </a:solidFill>
            </a:rPr>
            <a:t>Las líneas y áreas opacas ocupan menos del 50% de la superficie del diente.  Las caras oclusales de dientes afectados muestran una atricción moderada</a:t>
          </a:r>
          <a:endParaRPr lang="es-MX" dirty="0">
            <a:solidFill>
              <a:schemeClr val="tx1"/>
            </a:solidFill>
          </a:endParaRPr>
        </a:p>
      </dgm:t>
    </dgm:pt>
    <dgm:pt modelId="{C54DC228-86B9-4C79-AF51-6E498E6A7E19}" type="parTrans" cxnId="{A6C90D25-DADB-4F0D-BC2B-0796B8710D43}">
      <dgm:prSet/>
      <dgm:spPr/>
      <dgm:t>
        <a:bodyPr/>
        <a:lstStyle/>
        <a:p>
          <a:endParaRPr lang="es-MX"/>
        </a:p>
      </dgm:t>
    </dgm:pt>
    <dgm:pt modelId="{5A99FC0C-97CB-48A3-BCE1-1DB29A708C64}" type="sibTrans" cxnId="{A6C90D25-DADB-4F0D-BC2B-0796B8710D43}">
      <dgm:prSet/>
      <dgm:spPr/>
      <dgm:t>
        <a:bodyPr/>
        <a:lstStyle/>
        <a:p>
          <a:endParaRPr lang="es-MX"/>
        </a:p>
      </dgm:t>
    </dgm:pt>
    <dgm:pt modelId="{CD420ED9-17BA-47C8-A04D-DE33A566D0B7}">
      <dgm:prSet phldrT="[Texto]" phldr="1"/>
      <dgm:spPr>
        <a:blipFill rotWithShape="0">
          <a:blip xmlns:r="http://schemas.openxmlformats.org/officeDocument/2006/relationships" r:embed="rId1"/>
          <a:stretch>
            <a:fillRect/>
          </a:stretch>
        </a:blipFill>
      </dgm:spPr>
      <dgm:t>
        <a:bodyPr/>
        <a:lstStyle/>
        <a:p>
          <a:endParaRPr lang="es-MX" dirty="0"/>
        </a:p>
      </dgm:t>
    </dgm:pt>
    <dgm:pt modelId="{3444F045-A6D0-4D2B-8869-1EC74EF89B4F}" type="sibTrans" cxnId="{43E6F558-BB56-425D-8F50-ED7423732FE7}">
      <dgm:prSet/>
      <dgm:spPr/>
      <dgm:t>
        <a:bodyPr/>
        <a:lstStyle/>
        <a:p>
          <a:endParaRPr lang="es-MX"/>
        </a:p>
      </dgm:t>
    </dgm:pt>
    <dgm:pt modelId="{708882BD-9C84-40BC-A853-F40A8C60D5E9}" type="parTrans" cxnId="{43E6F558-BB56-425D-8F50-ED7423732FE7}">
      <dgm:prSet/>
      <dgm:spPr/>
      <dgm:t>
        <a:bodyPr/>
        <a:lstStyle/>
        <a:p>
          <a:endParaRPr lang="es-MX"/>
        </a:p>
      </dgm:t>
    </dgm:pt>
    <dgm:pt modelId="{1943FCB8-C796-419B-82F2-A3C6FF05050D}" type="pres">
      <dgm:prSet presAssocID="{C2752663-B83E-45D3-9B8F-9501A23CCC3D}" presName="diagram" presStyleCnt="0">
        <dgm:presLayoutVars>
          <dgm:dir/>
          <dgm:resizeHandles val="exact"/>
        </dgm:presLayoutVars>
      </dgm:prSet>
      <dgm:spPr/>
      <dgm:t>
        <a:bodyPr/>
        <a:lstStyle/>
        <a:p>
          <a:endParaRPr lang="es-MX"/>
        </a:p>
      </dgm:t>
    </dgm:pt>
    <dgm:pt modelId="{0F86BA10-407F-4080-8DE3-1D9B22CC4FF0}" type="pres">
      <dgm:prSet presAssocID="{E3A9EC27-B163-4708-8C46-7889A0D304DC}" presName="node" presStyleLbl="node1" presStyleIdx="0" presStyleCnt="4">
        <dgm:presLayoutVars>
          <dgm:bulletEnabled val="1"/>
        </dgm:presLayoutVars>
      </dgm:prSet>
      <dgm:spPr/>
      <dgm:t>
        <a:bodyPr/>
        <a:lstStyle/>
        <a:p>
          <a:endParaRPr lang="es-MX"/>
        </a:p>
      </dgm:t>
    </dgm:pt>
    <dgm:pt modelId="{F87DEC15-FE5E-4E0D-BE76-D351A526DECF}" type="pres">
      <dgm:prSet presAssocID="{7F9A0D16-C06A-4570-8745-41C93687C2A6}" presName="sibTrans" presStyleCnt="0"/>
      <dgm:spPr/>
    </dgm:pt>
    <dgm:pt modelId="{9E4312C0-1C50-4BAB-936A-1C7855048E38}" type="pres">
      <dgm:prSet presAssocID="{4A6D3F94-EA4A-434A-AF87-137A498ADED1}" presName="node" presStyleLbl="node1" presStyleIdx="1" presStyleCnt="4">
        <dgm:presLayoutVars>
          <dgm:bulletEnabled val="1"/>
        </dgm:presLayoutVars>
      </dgm:prSet>
      <dgm:spPr/>
      <dgm:t>
        <a:bodyPr/>
        <a:lstStyle/>
        <a:p>
          <a:endParaRPr lang="es-MX"/>
        </a:p>
      </dgm:t>
    </dgm:pt>
    <dgm:pt modelId="{EC611BBB-0CE3-4FB3-8E6C-1B0D29F9E1A9}" type="pres">
      <dgm:prSet presAssocID="{C5969B0D-71FD-4B19-A60F-815E5EC26608}" presName="sibTrans" presStyleCnt="0"/>
      <dgm:spPr/>
    </dgm:pt>
    <dgm:pt modelId="{C3D3971B-6C90-49C1-AE55-FE33F7BEA12D}" type="pres">
      <dgm:prSet presAssocID="{1C4C6DFF-36E8-4F45-840B-53D20C228C4F}" presName="node" presStyleLbl="node1" presStyleIdx="2" presStyleCnt="4">
        <dgm:presLayoutVars>
          <dgm:bulletEnabled val="1"/>
        </dgm:presLayoutVars>
      </dgm:prSet>
      <dgm:spPr/>
      <dgm:t>
        <a:bodyPr/>
        <a:lstStyle/>
        <a:p>
          <a:endParaRPr lang="es-MX"/>
        </a:p>
      </dgm:t>
    </dgm:pt>
    <dgm:pt modelId="{98E64699-4ED2-4B4A-8671-D2BBEBAED904}" type="pres">
      <dgm:prSet presAssocID="{5A99FC0C-97CB-48A3-BCE1-1DB29A708C64}" presName="sibTrans" presStyleCnt="0"/>
      <dgm:spPr/>
    </dgm:pt>
    <dgm:pt modelId="{AE299694-2A08-4E99-95BD-C4F333ED3629}" type="pres">
      <dgm:prSet presAssocID="{CD420ED9-17BA-47C8-A04D-DE33A566D0B7}" presName="node" presStyleLbl="node1" presStyleIdx="3" presStyleCnt="4">
        <dgm:presLayoutVars>
          <dgm:bulletEnabled val="1"/>
        </dgm:presLayoutVars>
      </dgm:prSet>
      <dgm:spPr/>
      <dgm:t>
        <a:bodyPr/>
        <a:lstStyle/>
        <a:p>
          <a:endParaRPr lang="es-MX"/>
        </a:p>
      </dgm:t>
    </dgm:pt>
  </dgm:ptLst>
  <dgm:cxnLst>
    <dgm:cxn modelId="{E50E942C-E607-4120-A9D1-3CF41B57FE9E}" srcId="{C2752663-B83E-45D3-9B8F-9501A23CCC3D}" destId="{E3A9EC27-B163-4708-8C46-7889A0D304DC}" srcOrd="0" destOrd="0" parTransId="{F08AE8C8-7994-40EF-B601-77E67FFBFA04}" sibTransId="{7F9A0D16-C06A-4570-8745-41C93687C2A6}"/>
    <dgm:cxn modelId="{A869A5B3-DAA3-4040-A4A8-627AA4AD8985}" type="presOf" srcId="{C2752663-B83E-45D3-9B8F-9501A23CCC3D}" destId="{1943FCB8-C796-419B-82F2-A3C6FF05050D}" srcOrd="0" destOrd="0" presId="urn:microsoft.com/office/officeart/2005/8/layout/default"/>
    <dgm:cxn modelId="{F34256A0-C876-4841-A7A9-93C29FED2B3B}" type="presOf" srcId="{4A6D3F94-EA4A-434A-AF87-137A498ADED1}" destId="{9E4312C0-1C50-4BAB-936A-1C7855048E38}" srcOrd="0" destOrd="0" presId="urn:microsoft.com/office/officeart/2005/8/layout/default"/>
    <dgm:cxn modelId="{E85B65ED-5F84-4713-A691-CED4FD57143F}" type="presOf" srcId="{E3A9EC27-B163-4708-8C46-7889A0D304DC}" destId="{0F86BA10-407F-4080-8DE3-1D9B22CC4FF0}" srcOrd="0" destOrd="0" presId="urn:microsoft.com/office/officeart/2005/8/layout/default"/>
    <dgm:cxn modelId="{43E6F558-BB56-425D-8F50-ED7423732FE7}" srcId="{C2752663-B83E-45D3-9B8F-9501A23CCC3D}" destId="{CD420ED9-17BA-47C8-A04D-DE33A566D0B7}" srcOrd="3" destOrd="0" parTransId="{708882BD-9C84-40BC-A853-F40A8C60D5E9}" sibTransId="{3444F045-A6D0-4D2B-8869-1EC74EF89B4F}"/>
    <dgm:cxn modelId="{D6C912FC-0B47-4289-A00D-04BCCB28D624}" type="presOf" srcId="{CD420ED9-17BA-47C8-A04D-DE33A566D0B7}" destId="{AE299694-2A08-4E99-95BD-C4F333ED3629}" srcOrd="0" destOrd="0" presId="urn:microsoft.com/office/officeart/2005/8/layout/default"/>
    <dgm:cxn modelId="{A0A82C53-77CB-43DF-A7C8-ED96A4FCFB67}" srcId="{C2752663-B83E-45D3-9B8F-9501A23CCC3D}" destId="{4A6D3F94-EA4A-434A-AF87-137A498ADED1}" srcOrd="1" destOrd="0" parTransId="{5F259AF7-3E74-44F9-8D00-AE49082EC59E}" sibTransId="{C5969B0D-71FD-4B19-A60F-815E5EC26608}"/>
    <dgm:cxn modelId="{A6C90D25-DADB-4F0D-BC2B-0796B8710D43}" srcId="{C2752663-B83E-45D3-9B8F-9501A23CCC3D}" destId="{1C4C6DFF-36E8-4F45-840B-53D20C228C4F}" srcOrd="2" destOrd="0" parTransId="{C54DC228-86B9-4C79-AF51-6E498E6A7E19}" sibTransId="{5A99FC0C-97CB-48A3-BCE1-1DB29A708C64}"/>
    <dgm:cxn modelId="{3F53D513-802D-46A8-A454-FC32A3F65F8A}" type="presOf" srcId="{1C4C6DFF-36E8-4F45-840B-53D20C228C4F}" destId="{C3D3971B-6C90-49C1-AE55-FE33F7BEA12D}" srcOrd="0" destOrd="0" presId="urn:microsoft.com/office/officeart/2005/8/layout/default"/>
    <dgm:cxn modelId="{AD76AD56-715F-472B-A322-41736C0B5B25}" type="presParOf" srcId="{1943FCB8-C796-419B-82F2-A3C6FF05050D}" destId="{0F86BA10-407F-4080-8DE3-1D9B22CC4FF0}" srcOrd="0" destOrd="0" presId="urn:microsoft.com/office/officeart/2005/8/layout/default"/>
    <dgm:cxn modelId="{5BBF760F-7E8E-4A1E-A650-C7F32936EFBD}" type="presParOf" srcId="{1943FCB8-C796-419B-82F2-A3C6FF05050D}" destId="{F87DEC15-FE5E-4E0D-BE76-D351A526DECF}" srcOrd="1" destOrd="0" presId="urn:microsoft.com/office/officeart/2005/8/layout/default"/>
    <dgm:cxn modelId="{7B000C87-902A-4985-AE02-9F212401743D}" type="presParOf" srcId="{1943FCB8-C796-419B-82F2-A3C6FF05050D}" destId="{9E4312C0-1C50-4BAB-936A-1C7855048E38}" srcOrd="2" destOrd="0" presId="urn:microsoft.com/office/officeart/2005/8/layout/default"/>
    <dgm:cxn modelId="{4ECCE58C-4845-4BEE-9103-F17ED24AC4EE}" type="presParOf" srcId="{1943FCB8-C796-419B-82F2-A3C6FF05050D}" destId="{EC611BBB-0CE3-4FB3-8E6C-1B0D29F9E1A9}" srcOrd="3" destOrd="0" presId="urn:microsoft.com/office/officeart/2005/8/layout/default"/>
    <dgm:cxn modelId="{C48D66DC-7D79-473C-90F9-FCB4CC8C472F}" type="presParOf" srcId="{1943FCB8-C796-419B-82F2-A3C6FF05050D}" destId="{C3D3971B-6C90-49C1-AE55-FE33F7BEA12D}" srcOrd="4" destOrd="0" presId="urn:microsoft.com/office/officeart/2005/8/layout/default"/>
    <dgm:cxn modelId="{198D9F62-265B-4452-B722-B395AB220D72}" type="presParOf" srcId="{1943FCB8-C796-419B-82F2-A3C6FF05050D}" destId="{98E64699-4ED2-4B4A-8671-D2BBEBAED904}" srcOrd="5" destOrd="0" presId="urn:microsoft.com/office/officeart/2005/8/layout/default"/>
    <dgm:cxn modelId="{B757378C-3EBE-4CFF-8D54-17062B8DBE78}" type="presParOf" srcId="{1943FCB8-C796-419B-82F2-A3C6FF05050D}" destId="{AE299694-2A08-4E99-95BD-C4F333ED3629}"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2752663-B83E-45D3-9B8F-9501A23CCC3D}"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E3A9EC27-B163-4708-8C46-7889A0D304DC}">
      <dgm:prSet phldrT="[Texto]"/>
      <dgm:spPr/>
      <dgm:t>
        <a:bodyPr/>
        <a:lstStyle/>
        <a:p>
          <a:r>
            <a:rPr lang="es-MX" dirty="0" smtClean="0">
              <a:solidFill>
                <a:schemeClr val="tx1"/>
              </a:solidFill>
            </a:rPr>
            <a:t>Moderada</a:t>
          </a:r>
          <a:endParaRPr lang="es-MX" dirty="0">
            <a:solidFill>
              <a:schemeClr val="tx1"/>
            </a:solidFill>
          </a:endParaRPr>
        </a:p>
      </dgm:t>
    </dgm:pt>
    <dgm:pt modelId="{F08AE8C8-7994-40EF-B601-77E67FFBFA04}" type="parTrans" cxnId="{E50E942C-E607-4120-A9D1-3CF41B57FE9E}">
      <dgm:prSet/>
      <dgm:spPr/>
      <dgm:t>
        <a:bodyPr/>
        <a:lstStyle/>
        <a:p>
          <a:endParaRPr lang="es-MX"/>
        </a:p>
      </dgm:t>
    </dgm:pt>
    <dgm:pt modelId="{7F9A0D16-C06A-4570-8745-41C93687C2A6}" type="sibTrans" cxnId="{E50E942C-E607-4120-A9D1-3CF41B57FE9E}">
      <dgm:prSet/>
      <dgm:spPr/>
      <dgm:t>
        <a:bodyPr/>
        <a:lstStyle/>
        <a:p>
          <a:endParaRPr lang="es-MX"/>
        </a:p>
      </dgm:t>
    </dgm:pt>
    <dgm:pt modelId="{4A6D3F94-EA4A-434A-AF87-137A498ADED1}">
      <dgm:prSet phldrT="[Texto]"/>
      <dgm:spPr/>
      <dgm:t>
        <a:bodyPr/>
        <a:lstStyle/>
        <a:p>
          <a:r>
            <a:rPr lang="es-MX" dirty="0" smtClean="0">
              <a:solidFill>
                <a:schemeClr val="tx1"/>
              </a:solidFill>
            </a:rPr>
            <a:t>Código 4</a:t>
          </a:r>
          <a:endParaRPr lang="es-MX" dirty="0">
            <a:solidFill>
              <a:schemeClr val="tx1"/>
            </a:solidFill>
          </a:endParaRPr>
        </a:p>
      </dgm:t>
    </dgm:pt>
    <dgm:pt modelId="{5F259AF7-3E74-44F9-8D00-AE49082EC59E}" type="parTrans" cxnId="{A0A82C53-77CB-43DF-A7C8-ED96A4FCFB67}">
      <dgm:prSet/>
      <dgm:spPr/>
      <dgm:t>
        <a:bodyPr/>
        <a:lstStyle/>
        <a:p>
          <a:endParaRPr lang="es-MX"/>
        </a:p>
      </dgm:t>
    </dgm:pt>
    <dgm:pt modelId="{C5969B0D-71FD-4B19-A60F-815E5EC26608}" type="sibTrans" cxnId="{A0A82C53-77CB-43DF-A7C8-ED96A4FCFB67}">
      <dgm:prSet/>
      <dgm:spPr/>
      <dgm:t>
        <a:bodyPr/>
        <a:lstStyle/>
        <a:p>
          <a:endParaRPr lang="es-MX"/>
        </a:p>
      </dgm:t>
    </dgm:pt>
    <dgm:pt modelId="{1C4C6DFF-36E8-4F45-840B-53D20C228C4F}">
      <dgm:prSet phldrT="[Texto]"/>
      <dgm:spPr/>
      <dgm:t>
        <a:bodyPr/>
        <a:lstStyle/>
        <a:p>
          <a:pPr algn="just"/>
          <a:r>
            <a:rPr lang="es-MX" dirty="0" smtClean="0">
              <a:solidFill>
                <a:schemeClr val="tx1"/>
              </a:solidFill>
            </a:rPr>
            <a:t>Toda la superficie del diente esta afectada, marcado desgaste de superficies expuestas a </a:t>
          </a:r>
          <a:r>
            <a:rPr lang="es-MX" dirty="0" err="1" smtClean="0">
              <a:solidFill>
                <a:schemeClr val="tx1"/>
              </a:solidFill>
            </a:rPr>
            <a:t>atricción</a:t>
          </a:r>
          <a:r>
            <a:rPr lang="es-MX" dirty="0" smtClean="0">
              <a:solidFill>
                <a:schemeClr val="tx1"/>
              </a:solidFill>
            </a:rPr>
            <a:t>. Puede o no presentar pigmentación</a:t>
          </a:r>
          <a:endParaRPr lang="es-MX" dirty="0">
            <a:solidFill>
              <a:schemeClr val="tx1"/>
            </a:solidFill>
          </a:endParaRPr>
        </a:p>
      </dgm:t>
    </dgm:pt>
    <dgm:pt modelId="{C54DC228-86B9-4C79-AF51-6E498E6A7E19}" type="parTrans" cxnId="{A6C90D25-DADB-4F0D-BC2B-0796B8710D43}">
      <dgm:prSet/>
      <dgm:spPr/>
      <dgm:t>
        <a:bodyPr/>
        <a:lstStyle/>
        <a:p>
          <a:endParaRPr lang="es-MX"/>
        </a:p>
      </dgm:t>
    </dgm:pt>
    <dgm:pt modelId="{5A99FC0C-97CB-48A3-BCE1-1DB29A708C64}" type="sibTrans" cxnId="{A6C90D25-DADB-4F0D-BC2B-0796B8710D43}">
      <dgm:prSet/>
      <dgm:spPr/>
      <dgm:t>
        <a:bodyPr/>
        <a:lstStyle/>
        <a:p>
          <a:endParaRPr lang="es-MX"/>
        </a:p>
      </dgm:t>
    </dgm:pt>
    <dgm:pt modelId="{D929C8E5-5AED-4018-85C0-61A057AEDBA1}">
      <dgm:prSet phldrT="[Texto]" phldr="1"/>
      <dgm:spPr>
        <a:blipFill rotWithShape="0">
          <a:blip xmlns:r="http://schemas.openxmlformats.org/officeDocument/2006/relationships" r:embed="rId1"/>
          <a:stretch>
            <a:fillRect/>
          </a:stretch>
        </a:blipFill>
        <a:effectLst>
          <a:glow rad="127000">
            <a:schemeClr val="bg1"/>
          </a:glow>
        </a:effectLst>
      </dgm:spPr>
      <dgm:t>
        <a:bodyPr/>
        <a:lstStyle/>
        <a:p>
          <a:endParaRPr lang="es-MX" dirty="0"/>
        </a:p>
      </dgm:t>
    </dgm:pt>
    <dgm:pt modelId="{BC63FDF6-9B32-4F05-8940-A7B0FF55A4F0}" type="sibTrans" cxnId="{15000398-0B08-470A-8E3C-67C22150047A}">
      <dgm:prSet/>
      <dgm:spPr/>
      <dgm:t>
        <a:bodyPr/>
        <a:lstStyle/>
        <a:p>
          <a:endParaRPr lang="es-MX"/>
        </a:p>
      </dgm:t>
    </dgm:pt>
    <dgm:pt modelId="{2C0D496F-AD02-46E6-9525-BCE28AFA6409}" type="parTrans" cxnId="{15000398-0B08-470A-8E3C-67C22150047A}">
      <dgm:prSet/>
      <dgm:spPr/>
      <dgm:t>
        <a:bodyPr/>
        <a:lstStyle/>
        <a:p>
          <a:endParaRPr lang="es-MX"/>
        </a:p>
      </dgm:t>
    </dgm:pt>
    <dgm:pt modelId="{1943FCB8-C796-419B-82F2-A3C6FF05050D}" type="pres">
      <dgm:prSet presAssocID="{C2752663-B83E-45D3-9B8F-9501A23CCC3D}" presName="diagram" presStyleCnt="0">
        <dgm:presLayoutVars>
          <dgm:dir/>
          <dgm:resizeHandles val="exact"/>
        </dgm:presLayoutVars>
      </dgm:prSet>
      <dgm:spPr/>
      <dgm:t>
        <a:bodyPr/>
        <a:lstStyle/>
        <a:p>
          <a:endParaRPr lang="es-MX"/>
        </a:p>
      </dgm:t>
    </dgm:pt>
    <dgm:pt modelId="{0F86BA10-407F-4080-8DE3-1D9B22CC4FF0}" type="pres">
      <dgm:prSet presAssocID="{E3A9EC27-B163-4708-8C46-7889A0D304DC}" presName="node" presStyleLbl="node1" presStyleIdx="0" presStyleCnt="4">
        <dgm:presLayoutVars>
          <dgm:bulletEnabled val="1"/>
        </dgm:presLayoutVars>
      </dgm:prSet>
      <dgm:spPr/>
      <dgm:t>
        <a:bodyPr/>
        <a:lstStyle/>
        <a:p>
          <a:endParaRPr lang="es-MX"/>
        </a:p>
      </dgm:t>
    </dgm:pt>
    <dgm:pt modelId="{F87DEC15-FE5E-4E0D-BE76-D351A526DECF}" type="pres">
      <dgm:prSet presAssocID="{7F9A0D16-C06A-4570-8745-41C93687C2A6}" presName="sibTrans" presStyleCnt="0"/>
      <dgm:spPr/>
      <dgm:t>
        <a:bodyPr/>
        <a:lstStyle/>
        <a:p>
          <a:endParaRPr lang="es-MX"/>
        </a:p>
      </dgm:t>
    </dgm:pt>
    <dgm:pt modelId="{9E4312C0-1C50-4BAB-936A-1C7855048E38}" type="pres">
      <dgm:prSet presAssocID="{4A6D3F94-EA4A-434A-AF87-137A498ADED1}" presName="node" presStyleLbl="node1" presStyleIdx="1" presStyleCnt="4">
        <dgm:presLayoutVars>
          <dgm:bulletEnabled val="1"/>
        </dgm:presLayoutVars>
      </dgm:prSet>
      <dgm:spPr/>
      <dgm:t>
        <a:bodyPr/>
        <a:lstStyle/>
        <a:p>
          <a:endParaRPr lang="es-MX"/>
        </a:p>
      </dgm:t>
    </dgm:pt>
    <dgm:pt modelId="{EC611BBB-0CE3-4FB3-8E6C-1B0D29F9E1A9}" type="pres">
      <dgm:prSet presAssocID="{C5969B0D-71FD-4B19-A60F-815E5EC26608}" presName="sibTrans" presStyleCnt="0"/>
      <dgm:spPr/>
      <dgm:t>
        <a:bodyPr/>
        <a:lstStyle/>
        <a:p>
          <a:endParaRPr lang="es-MX"/>
        </a:p>
      </dgm:t>
    </dgm:pt>
    <dgm:pt modelId="{C3D3971B-6C90-49C1-AE55-FE33F7BEA12D}" type="pres">
      <dgm:prSet presAssocID="{1C4C6DFF-36E8-4F45-840B-53D20C228C4F}" presName="node" presStyleLbl="node1" presStyleIdx="2" presStyleCnt="4">
        <dgm:presLayoutVars>
          <dgm:bulletEnabled val="1"/>
        </dgm:presLayoutVars>
      </dgm:prSet>
      <dgm:spPr/>
      <dgm:t>
        <a:bodyPr/>
        <a:lstStyle/>
        <a:p>
          <a:endParaRPr lang="es-MX"/>
        </a:p>
      </dgm:t>
    </dgm:pt>
    <dgm:pt modelId="{98E64699-4ED2-4B4A-8671-D2BBEBAED904}" type="pres">
      <dgm:prSet presAssocID="{5A99FC0C-97CB-48A3-BCE1-1DB29A708C64}" presName="sibTrans" presStyleCnt="0"/>
      <dgm:spPr/>
      <dgm:t>
        <a:bodyPr/>
        <a:lstStyle/>
        <a:p>
          <a:endParaRPr lang="es-MX"/>
        </a:p>
      </dgm:t>
    </dgm:pt>
    <dgm:pt modelId="{715CE24A-0102-417F-A13C-92B452F6F31A}" type="pres">
      <dgm:prSet presAssocID="{D929C8E5-5AED-4018-85C0-61A057AEDBA1}" presName="node" presStyleLbl="node1" presStyleIdx="3" presStyleCnt="4" custLinFactNeighborX="-1039" custLinFactNeighborY="-1154">
        <dgm:presLayoutVars>
          <dgm:bulletEnabled val="1"/>
        </dgm:presLayoutVars>
      </dgm:prSet>
      <dgm:spPr/>
      <dgm:t>
        <a:bodyPr/>
        <a:lstStyle/>
        <a:p>
          <a:endParaRPr lang="es-MX"/>
        </a:p>
      </dgm:t>
    </dgm:pt>
  </dgm:ptLst>
  <dgm:cxnLst>
    <dgm:cxn modelId="{E50E942C-E607-4120-A9D1-3CF41B57FE9E}" srcId="{C2752663-B83E-45D3-9B8F-9501A23CCC3D}" destId="{E3A9EC27-B163-4708-8C46-7889A0D304DC}" srcOrd="0" destOrd="0" parTransId="{F08AE8C8-7994-40EF-B601-77E67FFBFA04}" sibTransId="{7F9A0D16-C06A-4570-8745-41C93687C2A6}"/>
    <dgm:cxn modelId="{15000398-0B08-470A-8E3C-67C22150047A}" srcId="{C2752663-B83E-45D3-9B8F-9501A23CCC3D}" destId="{D929C8E5-5AED-4018-85C0-61A057AEDBA1}" srcOrd="3" destOrd="0" parTransId="{2C0D496F-AD02-46E6-9525-BCE28AFA6409}" sibTransId="{BC63FDF6-9B32-4F05-8940-A7B0FF55A4F0}"/>
    <dgm:cxn modelId="{99A926C2-DBF5-4A60-BECA-16514DF4947C}" type="presOf" srcId="{E3A9EC27-B163-4708-8C46-7889A0D304DC}" destId="{0F86BA10-407F-4080-8DE3-1D9B22CC4FF0}" srcOrd="0" destOrd="0" presId="urn:microsoft.com/office/officeart/2005/8/layout/default"/>
    <dgm:cxn modelId="{A0A82C53-77CB-43DF-A7C8-ED96A4FCFB67}" srcId="{C2752663-B83E-45D3-9B8F-9501A23CCC3D}" destId="{4A6D3F94-EA4A-434A-AF87-137A498ADED1}" srcOrd="1" destOrd="0" parTransId="{5F259AF7-3E74-44F9-8D00-AE49082EC59E}" sibTransId="{C5969B0D-71FD-4B19-A60F-815E5EC26608}"/>
    <dgm:cxn modelId="{8F4F53EC-E645-4762-9BC3-B9A595D6CDBB}" type="presOf" srcId="{C2752663-B83E-45D3-9B8F-9501A23CCC3D}" destId="{1943FCB8-C796-419B-82F2-A3C6FF05050D}" srcOrd="0" destOrd="0" presId="urn:microsoft.com/office/officeart/2005/8/layout/default"/>
    <dgm:cxn modelId="{05385016-ACAC-4813-BD84-DFE5D965CF92}" type="presOf" srcId="{1C4C6DFF-36E8-4F45-840B-53D20C228C4F}" destId="{C3D3971B-6C90-49C1-AE55-FE33F7BEA12D}" srcOrd="0" destOrd="0" presId="urn:microsoft.com/office/officeart/2005/8/layout/default"/>
    <dgm:cxn modelId="{D3ECB849-5673-46C9-81B4-5D0128676B96}" type="presOf" srcId="{D929C8E5-5AED-4018-85C0-61A057AEDBA1}" destId="{715CE24A-0102-417F-A13C-92B452F6F31A}" srcOrd="0" destOrd="0" presId="urn:microsoft.com/office/officeart/2005/8/layout/default"/>
    <dgm:cxn modelId="{CF9AB5D8-2A18-491E-B9DF-E6C57CC02CC6}" type="presOf" srcId="{4A6D3F94-EA4A-434A-AF87-137A498ADED1}" destId="{9E4312C0-1C50-4BAB-936A-1C7855048E38}" srcOrd="0" destOrd="0" presId="urn:microsoft.com/office/officeart/2005/8/layout/default"/>
    <dgm:cxn modelId="{A6C90D25-DADB-4F0D-BC2B-0796B8710D43}" srcId="{C2752663-B83E-45D3-9B8F-9501A23CCC3D}" destId="{1C4C6DFF-36E8-4F45-840B-53D20C228C4F}" srcOrd="2" destOrd="0" parTransId="{C54DC228-86B9-4C79-AF51-6E498E6A7E19}" sibTransId="{5A99FC0C-97CB-48A3-BCE1-1DB29A708C64}"/>
    <dgm:cxn modelId="{D5B983B0-01DD-428B-A6DB-F0CD025AEC41}" type="presParOf" srcId="{1943FCB8-C796-419B-82F2-A3C6FF05050D}" destId="{0F86BA10-407F-4080-8DE3-1D9B22CC4FF0}" srcOrd="0" destOrd="0" presId="urn:microsoft.com/office/officeart/2005/8/layout/default"/>
    <dgm:cxn modelId="{BF642B3E-4E7A-460B-A10D-619AFF335B1C}" type="presParOf" srcId="{1943FCB8-C796-419B-82F2-A3C6FF05050D}" destId="{F87DEC15-FE5E-4E0D-BE76-D351A526DECF}" srcOrd="1" destOrd="0" presId="urn:microsoft.com/office/officeart/2005/8/layout/default"/>
    <dgm:cxn modelId="{2D217D00-A202-4F99-912B-8A8216C72D85}" type="presParOf" srcId="{1943FCB8-C796-419B-82F2-A3C6FF05050D}" destId="{9E4312C0-1C50-4BAB-936A-1C7855048E38}" srcOrd="2" destOrd="0" presId="urn:microsoft.com/office/officeart/2005/8/layout/default"/>
    <dgm:cxn modelId="{C66D91DA-98E4-4A94-B5EA-6F2CD95C90A1}" type="presParOf" srcId="{1943FCB8-C796-419B-82F2-A3C6FF05050D}" destId="{EC611BBB-0CE3-4FB3-8E6C-1B0D29F9E1A9}" srcOrd="3" destOrd="0" presId="urn:microsoft.com/office/officeart/2005/8/layout/default"/>
    <dgm:cxn modelId="{94467F7E-B405-413E-977A-39BE40CE00CB}" type="presParOf" srcId="{1943FCB8-C796-419B-82F2-A3C6FF05050D}" destId="{C3D3971B-6C90-49C1-AE55-FE33F7BEA12D}" srcOrd="4" destOrd="0" presId="urn:microsoft.com/office/officeart/2005/8/layout/default"/>
    <dgm:cxn modelId="{B52AD64E-32F8-4CD4-B28A-7B8925D7083F}" type="presParOf" srcId="{1943FCB8-C796-419B-82F2-A3C6FF05050D}" destId="{98E64699-4ED2-4B4A-8671-D2BBEBAED904}" srcOrd="5" destOrd="0" presId="urn:microsoft.com/office/officeart/2005/8/layout/default"/>
    <dgm:cxn modelId="{2DCE1B26-C362-4735-8E9D-B7EAEF6233D9}" type="presParOf" srcId="{1943FCB8-C796-419B-82F2-A3C6FF05050D}" destId="{715CE24A-0102-417F-A13C-92B452F6F31A}" srcOrd="6" destOrd="0" presId="urn:microsoft.com/office/officeart/2005/8/layout/default"/>
  </dgm:cxnLst>
  <dgm:bg>
    <a:noFill/>
    <a:effectLst>
      <a:outerShdw dist="50800" dir="5400000" algn="ctr" rotWithShape="0">
        <a:srgbClr val="000000"/>
      </a:outerShd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2752663-B83E-45D3-9B8F-9501A23CCC3D}"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E3A9EC27-B163-4708-8C46-7889A0D304DC}">
      <dgm:prSet phldrT="[Texto]"/>
      <dgm:spPr/>
      <dgm:t>
        <a:bodyPr/>
        <a:lstStyle/>
        <a:p>
          <a:r>
            <a:rPr lang="es-MX" dirty="0" smtClean="0">
              <a:solidFill>
                <a:schemeClr val="tx1"/>
              </a:solidFill>
            </a:rPr>
            <a:t>Severa</a:t>
          </a:r>
          <a:endParaRPr lang="es-MX" dirty="0">
            <a:solidFill>
              <a:schemeClr val="tx1"/>
            </a:solidFill>
          </a:endParaRPr>
        </a:p>
      </dgm:t>
    </dgm:pt>
    <dgm:pt modelId="{F08AE8C8-7994-40EF-B601-77E67FFBFA04}" type="parTrans" cxnId="{E50E942C-E607-4120-A9D1-3CF41B57FE9E}">
      <dgm:prSet/>
      <dgm:spPr/>
      <dgm:t>
        <a:bodyPr/>
        <a:lstStyle/>
        <a:p>
          <a:endParaRPr lang="es-MX"/>
        </a:p>
      </dgm:t>
    </dgm:pt>
    <dgm:pt modelId="{7F9A0D16-C06A-4570-8745-41C93687C2A6}" type="sibTrans" cxnId="{E50E942C-E607-4120-A9D1-3CF41B57FE9E}">
      <dgm:prSet/>
      <dgm:spPr/>
      <dgm:t>
        <a:bodyPr/>
        <a:lstStyle/>
        <a:p>
          <a:endParaRPr lang="es-MX"/>
        </a:p>
      </dgm:t>
    </dgm:pt>
    <dgm:pt modelId="{4A6D3F94-EA4A-434A-AF87-137A498ADED1}">
      <dgm:prSet phldrT="[Texto]"/>
      <dgm:spPr/>
      <dgm:t>
        <a:bodyPr/>
        <a:lstStyle/>
        <a:p>
          <a:r>
            <a:rPr lang="es-MX" dirty="0" smtClean="0">
              <a:solidFill>
                <a:schemeClr val="tx1"/>
              </a:solidFill>
            </a:rPr>
            <a:t>Código 5</a:t>
          </a:r>
          <a:endParaRPr lang="es-MX" dirty="0">
            <a:solidFill>
              <a:schemeClr val="tx1"/>
            </a:solidFill>
          </a:endParaRPr>
        </a:p>
      </dgm:t>
    </dgm:pt>
    <dgm:pt modelId="{5F259AF7-3E74-44F9-8D00-AE49082EC59E}" type="parTrans" cxnId="{A0A82C53-77CB-43DF-A7C8-ED96A4FCFB67}">
      <dgm:prSet/>
      <dgm:spPr/>
      <dgm:t>
        <a:bodyPr/>
        <a:lstStyle/>
        <a:p>
          <a:endParaRPr lang="es-MX"/>
        </a:p>
      </dgm:t>
    </dgm:pt>
    <dgm:pt modelId="{C5969B0D-71FD-4B19-A60F-815E5EC26608}" type="sibTrans" cxnId="{A0A82C53-77CB-43DF-A7C8-ED96A4FCFB67}">
      <dgm:prSet/>
      <dgm:spPr/>
      <dgm:t>
        <a:bodyPr/>
        <a:lstStyle/>
        <a:p>
          <a:endParaRPr lang="es-MX"/>
        </a:p>
      </dgm:t>
    </dgm:pt>
    <dgm:pt modelId="{1C4C6DFF-36E8-4F45-840B-53D20C228C4F}">
      <dgm:prSet phldrT="[Texto]"/>
      <dgm:spPr/>
      <dgm:t>
        <a:bodyPr/>
        <a:lstStyle/>
        <a:p>
          <a:pPr algn="just"/>
          <a:r>
            <a:rPr lang="es-MX" dirty="0" smtClean="0">
              <a:solidFill>
                <a:schemeClr val="tx1"/>
              </a:solidFill>
            </a:rPr>
            <a:t>Toda la superficie está muy afectada, su forma puede estar afectada. Se observan puntos hipoplásicos.</a:t>
          </a:r>
          <a:endParaRPr lang="es-MX" dirty="0">
            <a:solidFill>
              <a:schemeClr val="tx1"/>
            </a:solidFill>
          </a:endParaRPr>
        </a:p>
      </dgm:t>
    </dgm:pt>
    <dgm:pt modelId="{C54DC228-86B9-4C79-AF51-6E498E6A7E19}" type="parTrans" cxnId="{A6C90D25-DADB-4F0D-BC2B-0796B8710D43}">
      <dgm:prSet/>
      <dgm:spPr/>
      <dgm:t>
        <a:bodyPr/>
        <a:lstStyle/>
        <a:p>
          <a:endParaRPr lang="es-MX"/>
        </a:p>
      </dgm:t>
    </dgm:pt>
    <dgm:pt modelId="{5A99FC0C-97CB-48A3-BCE1-1DB29A708C64}" type="sibTrans" cxnId="{A6C90D25-DADB-4F0D-BC2B-0796B8710D43}">
      <dgm:prSet/>
      <dgm:spPr/>
      <dgm:t>
        <a:bodyPr/>
        <a:lstStyle/>
        <a:p>
          <a:endParaRPr lang="es-MX"/>
        </a:p>
      </dgm:t>
    </dgm:pt>
    <dgm:pt modelId="{CD420ED9-17BA-47C8-A04D-DE33A566D0B7}">
      <dgm:prSet phldrT="[Texto]" phldr="1"/>
      <dgm:spPr>
        <a:blipFill rotWithShape="0">
          <a:blip xmlns:r="http://schemas.openxmlformats.org/officeDocument/2006/relationships" r:embed="rId1"/>
          <a:stretch>
            <a:fillRect/>
          </a:stretch>
        </a:blipFill>
      </dgm:spPr>
      <dgm:t>
        <a:bodyPr/>
        <a:lstStyle/>
        <a:p>
          <a:endParaRPr lang="es-MX" dirty="0"/>
        </a:p>
      </dgm:t>
    </dgm:pt>
    <dgm:pt modelId="{708882BD-9C84-40BC-A853-F40A8C60D5E9}" type="parTrans" cxnId="{43E6F558-BB56-425D-8F50-ED7423732FE7}">
      <dgm:prSet/>
      <dgm:spPr/>
      <dgm:t>
        <a:bodyPr/>
        <a:lstStyle/>
        <a:p>
          <a:endParaRPr lang="es-MX"/>
        </a:p>
      </dgm:t>
    </dgm:pt>
    <dgm:pt modelId="{3444F045-A6D0-4D2B-8869-1EC74EF89B4F}" type="sibTrans" cxnId="{43E6F558-BB56-425D-8F50-ED7423732FE7}">
      <dgm:prSet/>
      <dgm:spPr/>
      <dgm:t>
        <a:bodyPr/>
        <a:lstStyle/>
        <a:p>
          <a:endParaRPr lang="es-MX"/>
        </a:p>
      </dgm:t>
    </dgm:pt>
    <dgm:pt modelId="{1943FCB8-C796-419B-82F2-A3C6FF05050D}" type="pres">
      <dgm:prSet presAssocID="{C2752663-B83E-45D3-9B8F-9501A23CCC3D}" presName="diagram" presStyleCnt="0">
        <dgm:presLayoutVars>
          <dgm:dir/>
          <dgm:resizeHandles val="exact"/>
        </dgm:presLayoutVars>
      </dgm:prSet>
      <dgm:spPr/>
      <dgm:t>
        <a:bodyPr/>
        <a:lstStyle/>
        <a:p>
          <a:endParaRPr lang="es-MX"/>
        </a:p>
      </dgm:t>
    </dgm:pt>
    <dgm:pt modelId="{0F86BA10-407F-4080-8DE3-1D9B22CC4FF0}" type="pres">
      <dgm:prSet presAssocID="{E3A9EC27-B163-4708-8C46-7889A0D304DC}" presName="node" presStyleLbl="node1" presStyleIdx="0" presStyleCnt="4">
        <dgm:presLayoutVars>
          <dgm:bulletEnabled val="1"/>
        </dgm:presLayoutVars>
      </dgm:prSet>
      <dgm:spPr/>
      <dgm:t>
        <a:bodyPr/>
        <a:lstStyle/>
        <a:p>
          <a:endParaRPr lang="es-MX"/>
        </a:p>
      </dgm:t>
    </dgm:pt>
    <dgm:pt modelId="{F87DEC15-FE5E-4E0D-BE76-D351A526DECF}" type="pres">
      <dgm:prSet presAssocID="{7F9A0D16-C06A-4570-8745-41C93687C2A6}" presName="sibTrans" presStyleCnt="0"/>
      <dgm:spPr/>
    </dgm:pt>
    <dgm:pt modelId="{9E4312C0-1C50-4BAB-936A-1C7855048E38}" type="pres">
      <dgm:prSet presAssocID="{4A6D3F94-EA4A-434A-AF87-137A498ADED1}" presName="node" presStyleLbl="node1" presStyleIdx="1" presStyleCnt="4">
        <dgm:presLayoutVars>
          <dgm:bulletEnabled val="1"/>
        </dgm:presLayoutVars>
      </dgm:prSet>
      <dgm:spPr/>
      <dgm:t>
        <a:bodyPr/>
        <a:lstStyle/>
        <a:p>
          <a:endParaRPr lang="es-MX"/>
        </a:p>
      </dgm:t>
    </dgm:pt>
    <dgm:pt modelId="{EC611BBB-0CE3-4FB3-8E6C-1B0D29F9E1A9}" type="pres">
      <dgm:prSet presAssocID="{C5969B0D-71FD-4B19-A60F-815E5EC26608}" presName="sibTrans" presStyleCnt="0"/>
      <dgm:spPr/>
    </dgm:pt>
    <dgm:pt modelId="{C3D3971B-6C90-49C1-AE55-FE33F7BEA12D}" type="pres">
      <dgm:prSet presAssocID="{1C4C6DFF-36E8-4F45-840B-53D20C228C4F}" presName="node" presStyleLbl="node1" presStyleIdx="2" presStyleCnt="4">
        <dgm:presLayoutVars>
          <dgm:bulletEnabled val="1"/>
        </dgm:presLayoutVars>
      </dgm:prSet>
      <dgm:spPr/>
      <dgm:t>
        <a:bodyPr/>
        <a:lstStyle/>
        <a:p>
          <a:endParaRPr lang="es-MX"/>
        </a:p>
      </dgm:t>
    </dgm:pt>
    <dgm:pt modelId="{98E64699-4ED2-4B4A-8671-D2BBEBAED904}" type="pres">
      <dgm:prSet presAssocID="{5A99FC0C-97CB-48A3-BCE1-1DB29A708C64}" presName="sibTrans" presStyleCnt="0"/>
      <dgm:spPr/>
    </dgm:pt>
    <dgm:pt modelId="{AE299694-2A08-4E99-95BD-C4F333ED3629}" type="pres">
      <dgm:prSet presAssocID="{CD420ED9-17BA-47C8-A04D-DE33A566D0B7}" presName="node" presStyleLbl="node1" presStyleIdx="3" presStyleCnt="4">
        <dgm:presLayoutVars>
          <dgm:bulletEnabled val="1"/>
        </dgm:presLayoutVars>
      </dgm:prSet>
      <dgm:spPr/>
      <dgm:t>
        <a:bodyPr/>
        <a:lstStyle/>
        <a:p>
          <a:endParaRPr lang="es-MX"/>
        </a:p>
      </dgm:t>
    </dgm:pt>
  </dgm:ptLst>
  <dgm:cxnLst>
    <dgm:cxn modelId="{E50E942C-E607-4120-A9D1-3CF41B57FE9E}" srcId="{C2752663-B83E-45D3-9B8F-9501A23CCC3D}" destId="{E3A9EC27-B163-4708-8C46-7889A0D304DC}" srcOrd="0" destOrd="0" parTransId="{F08AE8C8-7994-40EF-B601-77E67FFBFA04}" sibTransId="{7F9A0D16-C06A-4570-8745-41C93687C2A6}"/>
    <dgm:cxn modelId="{9BA2C922-8857-4C19-90D2-FEFE2F8C6BFD}" type="presOf" srcId="{E3A9EC27-B163-4708-8C46-7889A0D304DC}" destId="{0F86BA10-407F-4080-8DE3-1D9B22CC4FF0}" srcOrd="0" destOrd="0" presId="urn:microsoft.com/office/officeart/2005/8/layout/default"/>
    <dgm:cxn modelId="{43E6F558-BB56-425D-8F50-ED7423732FE7}" srcId="{C2752663-B83E-45D3-9B8F-9501A23CCC3D}" destId="{CD420ED9-17BA-47C8-A04D-DE33A566D0B7}" srcOrd="3" destOrd="0" parTransId="{708882BD-9C84-40BC-A853-F40A8C60D5E9}" sibTransId="{3444F045-A6D0-4D2B-8869-1EC74EF89B4F}"/>
    <dgm:cxn modelId="{A057247A-708A-4DDB-96C2-DAA2132CF25D}" type="presOf" srcId="{4A6D3F94-EA4A-434A-AF87-137A498ADED1}" destId="{9E4312C0-1C50-4BAB-936A-1C7855048E38}" srcOrd="0" destOrd="0" presId="urn:microsoft.com/office/officeart/2005/8/layout/default"/>
    <dgm:cxn modelId="{08050F97-C707-4CF4-9CB8-B9944464C442}" type="presOf" srcId="{C2752663-B83E-45D3-9B8F-9501A23CCC3D}" destId="{1943FCB8-C796-419B-82F2-A3C6FF05050D}" srcOrd="0" destOrd="0" presId="urn:microsoft.com/office/officeart/2005/8/layout/default"/>
    <dgm:cxn modelId="{A0A82C53-77CB-43DF-A7C8-ED96A4FCFB67}" srcId="{C2752663-B83E-45D3-9B8F-9501A23CCC3D}" destId="{4A6D3F94-EA4A-434A-AF87-137A498ADED1}" srcOrd="1" destOrd="0" parTransId="{5F259AF7-3E74-44F9-8D00-AE49082EC59E}" sibTransId="{C5969B0D-71FD-4B19-A60F-815E5EC26608}"/>
    <dgm:cxn modelId="{5C9044A5-7D76-4359-B372-BCF1F1D1F81D}" type="presOf" srcId="{CD420ED9-17BA-47C8-A04D-DE33A566D0B7}" destId="{AE299694-2A08-4E99-95BD-C4F333ED3629}" srcOrd="0" destOrd="0" presId="urn:microsoft.com/office/officeart/2005/8/layout/default"/>
    <dgm:cxn modelId="{5EC0A44D-70BA-4FF8-AF3E-3F66AC893E36}" type="presOf" srcId="{1C4C6DFF-36E8-4F45-840B-53D20C228C4F}" destId="{C3D3971B-6C90-49C1-AE55-FE33F7BEA12D}" srcOrd="0" destOrd="0" presId="urn:microsoft.com/office/officeart/2005/8/layout/default"/>
    <dgm:cxn modelId="{A6C90D25-DADB-4F0D-BC2B-0796B8710D43}" srcId="{C2752663-B83E-45D3-9B8F-9501A23CCC3D}" destId="{1C4C6DFF-36E8-4F45-840B-53D20C228C4F}" srcOrd="2" destOrd="0" parTransId="{C54DC228-86B9-4C79-AF51-6E498E6A7E19}" sibTransId="{5A99FC0C-97CB-48A3-BCE1-1DB29A708C64}"/>
    <dgm:cxn modelId="{38A2D13F-A3D0-425F-B063-7F824038F32F}" type="presParOf" srcId="{1943FCB8-C796-419B-82F2-A3C6FF05050D}" destId="{0F86BA10-407F-4080-8DE3-1D9B22CC4FF0}" srcOrd="0" destOrd="0" presId="urn:microsoft.com/office/officeart/2005/8/layout/default"/>
    <dgm:cxn modelId="{169A3EC0-D03D-468E-86B7-ECF90871E10E}" type="presParOf" srcId="{1943FCB8-C796-419B-82F2-A3C6FF05050D}" destId="{F87DEC15-FE5E-4E0D-BE76-D351A526DECF}" srcOrd="1" destOrd="0" presId="urn:microsoft.com/office/officeart/2005/8/layout/default"/>
    <dgm:cxn modelId="{DF0395A7-1045-4C08-9B7A-62E5B5799F32}" type="presParOf" srcId="{1943FCB8-C796-419B-82F2-A3C6FF05050D}" destId="{9E4312C0-1C50-4BAB-936A-1C7855048E38}" srcOrd="2" destOrd="0" presId="urn:microsoft.com/office/officeart/2005/8/layout/default"/>
    <dgm:cxn modelId="{3B9FC0BB-4AF2-41E4-B4F3-9D10C4906565}" type="presParOf" srcId="{1943FCB8-C796-419B-82F2-A3C6FF05050D}" destId="{EC611BBB-0CE3-4FB3-8E6C-1B0D29F9E1A9}" srcOrd="3" destOrd="0" presId="urn:microsoft.com/office/officeart/2005/8/layout/default"/>
    <dgm:cxn modelId="{B5911C42-633B-44A8-95F8-3D943CDBFD90}" type="presParOf" srcId="{1943FCB8-C796-419B-82F2-A3C6FF05050D}" destId="{C3D3971B-6C90-49C1-AE55-FE33F7BEA12D}" srcOrd="4" destOrd="0" presId="urn:microsoft.com/office/officeart/2005/8/layout/default"/>
    <dgm:cxn modelId="{7ACECEB3-A41A-4085-B20F-EB8FD4C9C9A0}" type="presParOf" srcId="{1943FCB8-C796-419B-82F2-A3C6FF05050D}" destId="{98E64699-4ED2-4B4A-8671-D2BBEBAED904}" srcOrd="5" destOrd="0" presId="urn:microsoft.com/office/officeart/2005/8/layout/default"/>
    <dgm:cxn modelId="{43BD9381-0BCD-430A-B1C2-DFABFC7B1A24}" type="presParOf" srcId="{1943FCB8-C796-419B-82F2-A3C6FF05050D}" destId="{AE299694-2A08-4E99-95BD-C4F333ED3629}"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75C21A-3488-42BD-B2F8-33D01CB926CC}" type="datetimeFigureOut">
              <a:rPr lang="es-MX" smtClean="0"/>
              <a:t>25/09/2019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659F27-C331-4018-BF44-64B5958067E4}" type="slidenum">
              <a:rPr lang="es-MX" smtClean="0"/>
              <a:t>‹Nº›</a:t>
            </a:fld>
            <a:endParaRPr lang="es-MX"/>
          </a:p>
        </p:txBody>
      </p:sp>
    </p:spTree>
    <p:extLst>
      <p:ext uri="{BB962C8B-B14F-4D97-AF65-F5344CB8AC3E}">
        <p14:creationId xmlns:p14="http://schemas.microsoft.com/office/powerpoint/2010/main" val="2432024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 encontramos asociado a otros elementos como el sodio, calcio, estaño, entre otros.</a:t>
            </a:r>
          </a:p>
          <a:p>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2</a:t>
            </a:fld>
            <a:endParaRPr lang="es-MX"/>
          </a:p>
        </p:txBody>
      </p:sp>
    </p:spTree>
    <p:extLst>
      <p:ext uri="{BB962C8B-B14F-4D97-AF65-F5344CB8AC3E}">
        <p14:creationId xmlns:p14="http://schemas.microsoft.com/office/powerpoint/2010/main" val="28643637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Una característica que ayuda a diferenciar la fluorosis de otras alteraciones</a:t>
            </a:r>
            <a:r>
              <a:rPr lang="es-MX" baseline="0" dirty="0" smtClean="0"/>
              <a:t> es su presentación simétrica y bilateral.</a:t>
            </a:r>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11</a:t>
            </a:fld>
            <a:endParaRPr lang="es-MX"/>
          </a:p>
        </p:txBody>
      </p:sp>
    </p:spTree>
    <p:extLst>
      <p:ext uri="{BB962C8B-B14F-4D97-AF65-F5344CB8AC3E}">
        <p14:creationId xmlns:p14="http://schemas.microsoft.com/office/powerpoint/2010/main" val="24025360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Existen un sinnúmero de indicadores para determinarla, pero el índice de </a:t>
            </a:r>
            <a:r>
              <a:rPr lang="es-MX" dirty="0" err="1" smtClean="0"/>
              <a:t>Dean</a:t>
            </a:r>
            <a:r>
              <a:rPr lang="es-MX" dirty="0" smtClean="0"/>
              <a:t> es uno de los más utilizados.</a:t>
            </a:r>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12</a:t>
            </a:fld>
            <a:endParaRPr lang="es-MX"/>
          </a:p>
        </p:txBody>
      </p:sp>
    </p:spTree>
    <p:extLst>
      <p:ext uri="{BB962C8B-B14F-4D97-AF65-F5344CB8AC3E}">
        <p14:creationId xmlns:p14="http://schemas.microsoft.com/office/powerpoint/2010/main" val="29757076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código 0 corresponde</a:t>
            </a:r>
            <a:r>
              <a:rPr lang="es-MX" baseline="0" dirty="0" smtClean="0"/>
              <a:t> a un esmalte sano.</a:t>
            </a:r>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13</a:t>
            </a:fld>
            <a:endParaRPr lang="es-MX"/>
          </a:p>
        </p:txBody>
      </p:sp>
    </p:spTree>
    <p:extLst>
      <p:ext uri="{BB962C8B-B14F-4D97-AF65-F5344CB8AC3E}">
        <p14:creationId xmlns:p14="http://schemas.microsoft.com/office/powerpoint/2010/main" val="31678413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código 1 presenta pequeñas alteraciones en la traslucidez del esmalte.</a:t>
            </a:r>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14</a:t>
            </a:fld>
            <a:endParaRPr lang="es-MX"/>
          </a:p>
        </p:txBody>
      </p:sp>
    </p:spTree>
    <p:extLst>
      <p:ext uri="{BB962C8B-B14F-4D97-AF65-F5344CB8AC3E}">
        <p14:creationId xmlns:p14="http://schemas.microsoft.com/office/powerpoint/2010/main" val="7621659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código leve muestra áreas opacas en menos del 50% de la superficie del diente.</a:t>
            </a:r>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15</a:t>
            </a:fld>
            <a:endParaRPr lang="es-MX"/>
          </a:p>
        </p:txBody>
      </p:sp>
    </p:spTree>
    <p:extLst>
      <p:ext uri="{BB962C8B-B14F-4D97-AF65-F5344CB8AC3E}">
        <p14:creationId xmlns:p14="http://schemas.microsoft.com/office/powerpoint/2010/main" val="14358025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En</a:t>
            </a:r>
            <a:r>
              <a:rPr lang="es-MX" baseline="0" dirty="0" smtClean="0"/>
              <a:t> la fluorosis moderada toda la superficie se encuentra afectada pudiendo o no presentar pigmentación.</a:t>
            </a:r>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16</a:t>
            </a:fld>
            <a:endParaRPr lang="es-MX"/>
          </a:p>
        </p:txBody>
      </p:sp>
    </p:spTree>
    <p:extLst>
      <p:ext uri="{BB962C8B-B14F-4D97-AF65-F5344CB8AC3E}">
        <p14:creationId xmlns:p14="http://schemas.microsoft.com/office/powerpoint/2010/main" val="24401111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Cuando existe fluorosis severa además de afectar el 100% de la superficie se observa</a:t>
            </a:r>
            <a:r>
              <a:rPr lang="es-MX" baseline="0" dirty="0" smtClean="0"/>
              <a:t> también hipoplasia.</a:t>
            </a:r>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17</a:t>
            </a:fld>
            <a:endParaRPr lang="es-MX"/>
          </a:p>
        </p:txBody>
      </p:sp>
    </p:spTree>
    <p:extLst>
      <p:ext uri="{BB962C8B-B14F-4D97-AF65-F5344CB8AC3E}">
        <p14:creationId xmlns:p14="http://schemas.microsoft.com/office/powerpoint/2010/main" val="37982212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vigilancia sanitaria para</a:t>
            </a:r>
            <a:r>
              <a:rPr lang="es-MX" baseline="0" dirty="0" smtClean="0"/>
              <a:t> prevenir la</a:t>
            </a:r>
            <a:r>
              <a:rPr lang="es-MX" dirty="0" smtClean="0"/>
              <a:t> fluorosis  incluye la</a:t>
            </a:r>
            <a:r>
              <a:rPr lang="es-MX" baseline="0" dirty="0" smtClean="0"/>
              <a:t> vigilancia de la fluoruración</a:t>
            </a:r>
            <a:r>
              <a:rPr lang="es-MX" dirty="0" smtClean="0"/>
              <a:t> de la sal para consumo humano y es responsabilidad de la Secretaría de</a:t>
            </a:r>
          </a:p>
          <a:p>
            <a:r>
              <a:rPr lang="es-MX" dirty="0" smtClean="0"/>
              <a:t>Salud conforme a las disposiciones establecidas, incluyendo  lo dispuesto por la Norma Oficial Mexicana citada en el</a:t>
            </a:r>
          </a:p>
          <a:p>
            <a:r>
              <a:rPr lang="es-MX" dirty="0" smtClean="0"/>
              <a:t>punto 3.11, del Capítulo de Referencias, d</a:t>
            </a:r>
            <a:r>
              <a:rPr lang="es-MX" baseline="0" dirty="0" smtClean="0"/>
              <a:t>e la</a:t>
            </a:r>
            <a:r>
              <a:rPr lang="es-MX" dirty="0" smtClean="0"/>
              <a:t> Norma Oficial Mexicana SSA-2  2015</a:t>
            </a:r>
            <a:r>
              <a:rPr lang="es-MX" baseline="0" dirty="0" smtClean="0"/>
              <a:t> para la prevención y control de enfermedades bucales</a:t>
            </a:r>
            <a:r>
              <a:rPr lang="es-MX" dirty="0" smtClean="0"/>
              <a:t>.</a:t>
            </a:r>
          </a:p>
          <a:p>
            <a:r>
              <a:rPr lang="es-MX" dirty="0" smtClean="0"/>
              <a:t>En el mapa inferior se muestran los países que cuentan con </a:t>
            </a:r>
            <a:r>
              <a:rPr lang="es-MX" dirty="0" err="1" smtClean="0"/>
              <a:t>fluoración</a:t>
            </a:r>
            <a:r>
              <a:rPr lang="es-MX" baseline="0" dirty="0" smtClean="0"/>
              <a:t> de agua.</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18</a:t>
            </a:fld>
            <a:endParaRPr lang="es-MX"/>
          </a:p>
        </p:txBody>
      </p:sp>
    </p:spTree>
    <p:extLst>
      <p:ext uri="{BB962C8B-B14F-4D97-AF65-F5344CB8AC3E}">
        <p14:creationId xmlns:p14="http://schemas.microsoft.com/office/powerpoint/2010/main" val="1312167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metabolismo del ion incluye su absorción por </a:t>
            </a:r>
            <a:r>
              <a:rPr lang="es-MX" dirty="0" err="1" smtClean="0"/>
              <a:t>via</a:t>
            </a:r>
            <a:r>
              <a:rPr lang="es-MX" dirty="0" smtClean="0"/>
              <a:t> digestiva o respiratoria, distribución en el organismo y </a:t>
            </a:r>
            <a:r>
              <a:rPr lang="es-MX" dirty="0" err="1" smtClean="0"/>
              <a:t>excresión</a:t>
            </a:r>
            <a:r>
              <a:rPr lang="es-MX" dirty="0" smtClean="0"/>
              <a:t>.</a:t>
            </a:r>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3</a:t>
            </a:fld>
            <a:endParaRPr lang="es-MX"/>
          </a:p>
        </p:txBody>
      </p:sp>
    </p:spTree>
    <p:extLst>
      <p:ext uri="{BB962C8B-B14F-4D97-AF65-F5344CB8AC3E}">
        <p14:creationId xmlns:p14="http://schemas.microsoft.com/office/powerpoint/2010/main" val="1436241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principal vía de absorción de los fluoruros es la digestiva, a través de los alimentos, agua y sal </a:t>
            </a:r>
            <a:r>
              <a:rPr lang="es-MX" dirty="0" err="1" smtClean="0"/>
              <a:t>fluorurada</a:t>
            </a:r>
            <a:r>
              <a:rPr lang="es-MX" baseline="0" dirty="0" smtClean="0"/>
              <a:t> y algunos otros elementos. </a:t>
            </a:r>
            <a:r>
              <a:rPr lang="es-MX" dirty="0" smtClean="0"/>
              <a:t> En algunos países se administra fluoruro a algunas fórmulas lácteas y cereales, pero no es el caso de México. Otra </a:t>
            </a:r>
            <a:r>
              <a:rPr lang="es-MX" dirty="0" err="1" smtClean="0"/>
              <a:t>minima</a:t>
            </a:r>
            <a:r>
              <a:rPr lang="es-MX" dirty="0" smtClean="0"/>
              <a:t> parte se absorbido por vías respiratorias.</a:t>
            </a:r>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4</a:t>
            </a:fld>
            <a:endParaRPr lang="es-MX"/>
          </a:p>
        </p:txBody>
      </p:sp>
    </p:spTree>
    <p:extLst>
      <p:ext uri="{BB962C8B-B14F-4D97-AF65-F5344CB8AC3E}">
        <p14:creationId xmlns:p14="http://schemas.microsoft.com/office/powerpoint/2010/main" val="2449854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depósito de flúor depende la edad</a:t>
            </a:r>
            <a:r>
              <a:rPr lang="es-MX" baseline="0" dirty="0" smtClean="0"/>
              <a:t> y la excreción, en los niños el 50% aproximadamente se fija en huesos y  dientes en formación y en los adultos principalmente en huesos. También se deposita en placa </a:t>
            </a:r>
            <a:r>
              <a:rPr lang="es-MX" baseline="0" dirty="0" err="1" smtClean="0"/>
              <a:t>dentobacteriana</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5</a:t>
            </a:fld>
            <a:endParaRPr lang="es-MX"/>
          </a:p>
        </p:txBody>
      </p:sp>
    </p:spTree>
    <p:extLst>
      <p:ext uri="{BB962C8B-B14F-4D97-AF65-F5344CB8AC3E}">
        <p14:creationId xmlns:p14="http://schemas.microsoft.com/office/powerpoint/2010/main" val="35638533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10% del</a:t>
            </a:r>
            <a:r>
              <a:rPr lang="es-MX" baseline="0" dirty="0" smtClean="0"/>
              <a:t> flúor que se ingiere no es absorbido y se elimina inmediatamente por eses fecales y la principal vía de excreción del que se absorbe es por la orina. Se recomienda que mujeres embarazadas y menores de 8 años que viven en localidades con altas concentraciones de </a:t>
            </a:r>
            <a:r>
              <a:rPr lang="es-MX" baseline="0" dirty="0" err="1" smtClean="0"/>
              <a:t>fluor</a:t>
            </a:r>
            <a:r>
              <a:rPr lang="es-MX" baseline="0" dirty="0" smtClean="0"/>
              <a:t> consuman agua embotellada con concentraciones óptimas del ion.</a:t>
            </a:r>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6</a:t>
            </a:fld>
            <a:endParaRPr lang="es-MX"/>
          </a:p>
        </p:txBody>
      </p:sp>
    </p:spTree>
    <p:extLst>
      <p:ext uri="{BB962C8B-B14F-4D97-AF65-F5344CB8AC3E}">
        <p14:creationId xmlns:p14="http://schemas.microsoft.com/office/powerpoint/2010/main" val="1598821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incorporación del flúor al esmalte depende del momento de la exposición,</a:t>
            </a:r>
            <a:r>
              <a:rPr lang="es-MX" baseline="0" dirty="0" smtClean="0"/>
              <a:t> en caras oclusales su beneficio es transitorio, por lo que se recomiendan otras medidas preventivas.</a:t>
            </a:r>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7</a:t>
            </a:fld>
            <a:endParaRPr lang="es-MX"/>
          </a:p>
        </p:txBody>
      </p:sp>
    </p:spTree>
    <p:extLst>
      <p:ext uri="{BB962C8B-B14F-4D97-AF65-F5344CB8AC3E}">
        <p14:creationId xmlns:p14="http://schemas.microsoft.com/office/powerpoint/2010/main" val="1600409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esmalte presenta un aumento de la porosidad en la superficie del diente, dando un color opaco.</a:t>
            </a:r>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8</a:t>
            </a:fld>
            <a:endParaRPr lang="es-MX"/>
          </a:p>
        </p:txBody>
      </p:sp>
    </p:spTree>
    <p:extLst>
      <p:ext uri="{BB962C8B-B14F-4D97-AF65-F5344CB8AC3E}">
        <p14:creationId xmlns:p14="http://schemas.microsoft.com/office/powerpoint/2010/main" val="4006227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 forma natural el </a:t>
            </a:r>
            <a:r>
              <a:rPr lang="es-MX" dirty="0" err="1" smtClean="0"/>
              <a:t>fluor</a:t>
            </a:r>
            <a:r>
              <a:rPr lang="es-MX" dirty="0" smtClean="0"/>
              <a:t> se encuentra en diversas concentraciones en el agua, la cual varía en época de lluvia o estiaje,</a:t>
            </a:r>
            <a:r>
              <a:rPr lang="es-MX" baseline="0" dirty="0" smtClean="0"/>
              <a:t> realizándose un promedio de ambas para determinar la concentración en cada región.</a:t>
            </a:r>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9</a:t>
            </a:fld>
            <a:endParaRPr lang="es-MX"/>
          </a:p>
        </p:txBody>
      </p:sp>
    </p:spTree>
    <p:extLst>
      <p:ext uri="{BB962C8B-B14F-4D97-AF65-F5344CB8AC3E}">
        <p14:creationId xmlns:p14="http://schemas.microsoft.com/office/powerpoint/2010/main" val="3821497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fluorosis se origina durante la etapa de formación de los dientes, por tanto aquellos que tardan</a:t>
            </a:r>
            <a:r>
              <a:rPr lang="es-MX" baseline="0" dirty="0" smtClean="0"/>
              <a:t> más erupcionar presentan mayor riesgo.</a:t>
            </a:r>
            <a:endParaRPr lang="es-MX" dirty="0"/>
          </a:p>
        </p:txBody>
      </p:sp>
      <p:sp>
        <p:nvSpPr>
          <p:cNvPr id="4" name="Marcador de número de diapositiva 3"/>
          <p:cNvSpPr>
            <a:spLocks noGrp="1"/>
          </p:cNvSpPr>
          <p:nvPr>
            <p:ph type="sldNum" sz="quarter" idx="10"/>
          </p:nvPr>
        </p:nvSpPr>
        <p:spPr/>
        <p:txBody>
          <a:bodyPr/>
          <a:lstStyle/>
          <a:p>
            <a:fld id="{99659F27-C331-4018-BF44-64B5958067E4}" type="slidenum">
              <a:rPr lang="es-MX" smtClean="0"/>
              <a:t>10</a:t>
            </a:fld>
            <a:endParaRPr lang="es-MX"/>
          </a:p>
        </p:txBody>
      </p:sp>
    </p:spTree>
    <p:extLst>
      <p:ext uri="{BB962C8B-B14F-4D97-AF65-F5344CB8AC3E}">
        <p14:creationId xmlns:p14="http://schemas.microsoft.com/office/powerpoint/2010/main" val="29163480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F92D47CB-169B-40CF-BC44-A1639A1049EF}" type="datetimeFigureOut">
              <a:rPr lang="es-MX" smtClean="0"/>
              <a:t>25/09/2019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26F89D2-1112-404B-9EAD-FF8FFF572F56}" type="slidenum">
              <a:rPr lang="es-MX" smtClean="0"/>
              <a:t>‹Nº›</a:t>
            </a:fld>
            <a:endParaRPr lang="es-MX"/>
          </a:p>
        </p:txBody>
      </p:sp>
    </p:spTree>
    <p:extLst>
      <p:ext uri="{BB962C8B-B14F-4D97-AF65-F5344CB8AC3E}">
        <p14:creationId xmlns:p14="http://schemas.microsoft.com/office/powerpoint/2010/main" val="1857389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92D47CB-169B-40CF-BC44-A1639A1049EF}" type="datetimeFigureOut">
              <a:rPr lang="es-MX" smtClean="0"/>
              <a:t>25/09/2019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26F89D2-1112-404B-9EAD-FF8FFF572F56}" type="slidenum">
              <a:rPr lang="es-MX" smtClean="0"/>
              <a:t>‹Nº›</a:t>
            </a:fld>
            <a:endParaRPr lang="es-MX"/>
          </a:p>
        </p:txBody>
      </p:sp>
    </p:spTree>
    <p:extLst>
      <p:ext uri="{BB962C8B-B14F-4D97-AF65-F5344CB8AC3E}">
        <p14:creationId xmlns:p14="http://schemas.microsoft.com/office/powerpoint/2010/main" val="206411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92D47CB-169B-40CF-BC44-A1639A1049EF}" type="datetimeFigureOut">
              <a:rPr lang="es-MX" smtClean="0"/>
              <a:t>25/09/2019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26F89D2-1112-404B-9EAD-FF8FFF572F56}" type="slidenum">
              <a:rPr lang="es-MX" smtClean="0"/>
              <a:t>‹Nº›</a:t>
            </a:fld>
            <a:endParaRPr lang="es-MX"/>
          </a:p>
        </p:txBody>
      </p:sp>
    </p:spTree>
    <p:extLst>
      <p:ext uri="{BB962C8B-B14F-4D97-AF65-F5344CB8AC3E}">
        <p14:creationId xmlns:p14="http://schemas.microsoft.com/office/powerpoint/2010/main" val="4012231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92D47CB-169B-40CF-BC44-A1639A1049EF}" type="datetimeFigureOut">
              <a:rPr lang="es-MX" smtClean="0"/>
              <a:t>25/09/2019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26F89D2-1112-404B-9EAD-FF8FFF572F56}" type="slidenum">
              <a:rPr lang="es-MX" smtClean="0"/>
              <a:t>‹Nº›</a:t>
            </a:fld>
            <a:endParaRPr lang="es-MX"/>
          </a:p>
        </p:txBody>
      </p:sp>
    </p:spTree>
    <p:extLst>
      <p:ext uri="{BB962C8B-B14F-4D97-AF65-F5344CB8AC3E}">
        <p14:creationId xmlns:p14="http://schemas.microsoft.com/office/powerpoint/2010/main" val="1712554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F92D47CB-169B-40CF-BC44-A1639A1049EF}" type="datetimeFigureOut">
              <a:rPr lang="es-MX" smtClean="0"/>
              <a:t>25/09/2019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26F89D2-1112-404B-9EAD-FF8FFF572F56}" type="slidenum">
              <a:rPr lang="es-MX" smtClean="0"/>
              <a:t>‹Nº›</a:t>
            </a:fld>
            <a:endParaRPr lang="es-MX"/>
          </a:p>
        </p:txBody>
      </p:sp>
    </p:spTree>
    <p:extLst>
      <p:ext uri="{BB962C8B-B14F-4D97-AF65-F5344CB8AC3E}">
        <p14:creationId xmlns:p14="http://schemas.microsoft.com/office/powerpoint/2010/main" val="1480577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F92D47CB-169B-40CF-BC44-A1639A1049EF}" type="datetimeFigureOut">
              <a:rPr lang="es-MX" smtClean="0"/>
              <a:t>25/09/2019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26F89D2-1112-404B-9EAD-FF8FFF572F56}" type="slidenum">
              <a:rPr lang="es-MX" smtClean="0"/>
              <a:t>‹Nº›</a:t>
            </a:fld>
            <a:endParaRPr lang="es-MX"/>
          </a:p>
        </p:txBody>
      </p:sp>
    </p:spTree>
    <p:extLst>
      <p:ext uri="{BB962C8B-B14F-4D97-AF65-F5344CB8AC3E}">
        <p14:creationId xmlns:p14="http://schemas.microsoft.com/office/powerpoint/2010/main" val="3564930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F92D47CB-169B-40CF-BC44-A1639A1049EF}" type="datetimeFigureOut">
              <a:rPr lang="es-MX" smtClean="0"/>
              <a:t>25/09/2019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B26F89D2-1112-404B-9EAD-FF8FFF572F56}" type="slidenum">
              <a:rPr lang="es-MX" smtClean="0"/>
              <a:t>‹Nº›</a:t>
            </a:fld>
            <a:endParaRPr lang="es-MX"/>
          </a:p>
        </p:txBody>
      </p:sp>
    </p:spTree>
    <p:extLst>
      <p:ext uri="{BB962C8B-B14F-4D97-AF65-F5344CB8AC3E}">
        <p14:creationId xmlns:p14="http://schemas.microsoft.com/office/powerpoint/2010/main" val="3075700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F92D47CB-169B-40CF-BC44-A1639A1049EF}" type="datetimeFigureOut">
              <a:rPr lang="es-MX" smtClean="0"/>
              <a:t>25/09/2019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B26F89D2-1112-404B-9EAD-FF8FFF572F56}" type="slidenum">
              <a:rPr lang="es-MX" smtClean="0"/>
              <a:t>‹Nº›</a:t>
            </a:fld>
            <a:endParaRPr lang="es-MX"/>
          </a:p>
        </p:txBody>
      </p:sp>
    </p:spTree>
    <p:extLst>
      <p:ext uri="{BB962C8B-B14F-4D97-AF65-F5344CB8AC3E}">
        <p14:creationId xmlns:p14="http://schemas.microsoft.com/office/powerpoint/2010/main" val="3286250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92D47CB-169B-40CF-BC44-A1639A1049EF}" type="datetimeFigureOut">
              <a:rPr lang="es-MX" smtClean="0"/>
              <a:t>25/09/2019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B26F89D2-1112-404B-9EAD-FF8FFF572F56}" type="slidenum">
              <a:rPr lang="es-MX" smtClean="0"/>
              <a:t>‹Nº›</a:t>
            </a:fld>
            <a:endParaRPr lang="es-MX"/>
          </a:p>
        </p:txBody>
      </p:sp>
    </p:spTree>
    <p:extLst>
      <p:ext uri="{BB962C8B-B14F-4D97-AF65-F5344CB8AC3E}">
        <p14:creationId xmlns:p14="http://schemas.microsoft.com/office/powerpoint/2010/main" val="2126211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92D47CB-169B-40CF-BC44-A1639A1049EF}" type="datetimeFigureOut">
              <a:rPr lang="es-MX" smtClean="0"/>
              <a:t>25/09/2019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26F89D2-1112-404B-9EAD-FF8FFF572F56}" type="slidenum">
              <a:rPr lang="es-MX" smtClean="0"/>
              <a:t>‹Nº›</a:t>
            </a:fld>
            <a:endParaRPr lang="es-MX"/>
          </a:p>
        </p:txBody>
      </p:sp>
    </p:spTree>
    <p:extLst>
      <p:ext uri="{BB962C8B-B14F-4D97-AF65-F5344CB8AC3E}">
        <p14:creationId xmlns:p14="http://schemas.microsoft.com/office/powerpoint/2010/main" val="1715885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92D47CB-169B-40CF-BC44-A1639A1049EF}" type="datetimeFigureOut">
              <a:rPr lang="es-MX" smtClean="0"/>
              <a:t>25/09/2019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26F89D2-1112-404B-9EAD-FF8FFF572F56}" type="slidenum">
              <a:rPr lang="es-MX" smtClean="0"/>
              <a:t>‹Nº›</a:t>
            </a:fld>
            <a:endParaRPr lang="es-MX"/>
          </a:p>
        </p:txBody>
      </p:sp>
    </p:spTree>
    <p:extLst>
      <p:ext uri="{BB962C8B-B14F-4D97-AF65-F5344CB8AC3E}">
        <p14:creationId xmlns:p14="http://schemas.microsoft.com/office/powerpoint/2010/main" val="2741589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0000"/>
            <a:lum/>
          </a:blip>
          <a:srcRect/>
          <a:stretch>
            <a:fillRect t="-39000" b="-39000"/>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D47CB-169B-40CF-BC44-A1639A1049EF}" type="datetimeFigureOut">
              <a:rPr lang="es-MX" smtClean="0"/>
              <a:t>25/09/2019</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6F89D2-1112-404B-9EAD-FF8FFF572F56}" type="slidenum">
              <a:rPr lang="es-MX" smtClean="0"/>
              <a:t>‹Nº›</a:t>
            </a:fld>
            <a:endParaRPr lang="es-MX"/>
          </a:p>
        </p:txBody>
      </p:sp>
    </p:spTree>
    <p:extLst>
      <p:ext uri="{BB962C8B-B14F-4D97-AF65-F5344CB8AC3E}">
        <p14:creationId xmlns:p14="http://schemas.microsoft.com/office/powerpoint/2010/main" val="23651476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36.jpg"/><Relationship Id="rId4" Type="http://schemas.openxmlformats.org/officeDocument/2006/relationships/image" Target="../media/image35.jp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6.jpg"/><Relationship Id="rId4" Type="http://schemas.openxmlformats.org/officeDocument/2006/relationships/image" Target="../media/image15.jp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21.jpg"/><Relationship Id="rId4" Type="http://schemas.openxmlformats.org/officeDocument/2006/relationships/image" Target="../media/image20.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7" Type="http://schemas.openxmlformats.org/officeDocument/2006/relationships/image" Target="../media/image26.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5.jpg"/><Relationship Id="rId5" Type="http://schemas.openxmlformats.org/officeDocument/2006/relationships/image" Target="../media/image24.jpg"/><Relationship Id="rId4" Type="http://schemas.openxmlformats.org/officeDocument/2006/relationships/image" Target="../media/image2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13832" y="1111346"/>
            <a:ext cx="9144000" cy="1038946"/>
          </a:xfrm>
        </p:spPr>
        <p:txBody>
          <a:bodyPr>
            <a:noAutofit/>
          </a:bodyPr>
          <a:lstStyle/>
          <a:p>
            <a:r>
              <a:rPr lang="es-MX" sz="3200" dirty="0" smtClean="0">
                <a:latin typeface="+mn-lt"/>
              </a:rPr>
              <a:t>Universidad Autónoma del Estado de </a:t>
            </a:r>
            <a:br>
              <a:rPr lang="es-MX" sz="3200" dirty="0" smtClean="0">
                <a:latin typeface="+mn-lt"/>
              </a:rPr>
            </a:br>
            <a:r>
              <a:rPr lang="es-MX" sz="3200" dirty="0" smtClean="0">
                <a:latin typeface="+mn-lt"/>
              </a:rPr>
              <a:t>México</a:t>
            </a:r>
            <a:br>
              <a:rPr lang="es-MX" sz="3200" dirty="0" smtClean="0">
                <a:latin typeface="+mn-lt"/>
              </a:rPr>
            </a:br>
            <a:r>
              <a:rPr lang="es-MX" sz="3200" dirty="0" smtClean="0">
                <a:latin typeface="+mn-lt"/>
              </a:rPr>
              <a:t>Facultad de Odontología</a:t>
            </a:r>
            <a:br>
              <a:rPr lang="es-MX" sz="3200" dirty="0" smtClean="0">
                <a:latin typeface="+mn-lt"/>
              </a:rPr>
            </a:br>
            <a:r>
              <a:rPr lang="es-MX" sz="3200" dirty="0" smtClean="0">
                <a:latin typeface="+mn-lt"/>
              </a:rPr>
              <a:t>Unidad de Aprendizaje de Odontología Preventiva III</a:t>
            </a:r>
            <a:endParaRPr lang="es-MX" sz="3200" dirty="0">
              <a:latin typeface="+mn-lt"/>
            </a:endParaRPr>
          </a:p>
        </p:txBody>
      </p:sp>
      <p:sp>
        <p:nvSpPr>
          <p:cNvPr id="3" name="Subtítulo 2"/>
          <p:cNvSpPr>
            <a:spLocks noGrp="1"/>
          </p:cNvSpPr>
          <p:nvPr>
            <p:ph type="subTitle" idx="1"/>
          </p:nvPr>
        </p:nvSpPr>
        <p:spPr>
          <a:xfrm>
            <a:off x="1568068" y="4417286"/>
            <a:ext cx="9144000" cy="1655762"/>
          </a:xfrm>
        </p:spPr>
        <p:txBody>
          <a:bodyPr>
            <a:normAutofit fontScale="77500" lnSpcReduction="20000"/>
          </a:bodyPr>
          <a:lstStyle/>
          <a:p>
            <a:r>
              <a:rPr lang="es-ES" sz="3000" dirty="0" smtClean="0"/>
              <a:t>Prevención de Fluorosis  </a:t>
            </a:r>
            <a:r>
              <a:rPr lang="es-ES" sz="3000" dirty="0"/>
              <a:t>D</a:t>
            </a:r>
            <a:r>
              <a:rPr lang="es-ES" sz="3000" dirty="0" smtClean="0"/>
              <a:t>ental</a:t>
            </a:r>
            <a:endParaRPr lang="es-ES" sz="3000" dirty="0" smtClean="0"/>
          </a:p>
          <a:p>
            <a:r>
              <a:rPr lang="es-ES" sz="3000" dirty="0"/>
              <a:t>1</a:t>
            </a:r>
            <a:r>
              <a:rPr lang="es-ES" sz="3000" dirty="0" smtClean="0"/>
              <a:t>ª Parte</a:t>
            </a:r>
          </a:p>
          <a:p>
            <a:endParaRPr lang="es-MX" sz="1400" dirty="0" smtClean="0"/>
          </a:p>
          <a:p>
            <a:r>
              <a:rPr lang="es-MX" dirty="0" smtClean="0"/>
              <a:t>Dra. en E. Judith Arjona Serrano</a:t>
            </a:r>
          </a:p>
          <a:p>
            <a:r>
              <a:rPr lang="es-MX" dirty="0" smtClean="0"/>
              <a:t>2019</a:t>
            </a:r>
            <a:endParaRPr lang="es-MX" dirty="0"/>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b="27818"/>
          <a:stretch/>
        </p:blipFill>
        <p:spPr>
          <a:xfrm>
            <a:off x="10954440" y="0"/>
            <a:ext cx="1153098" cy="1048734"/>
          </a:xfrm>
          <a:prstGeom prst="rect">
            <a:avLst/>
          </a:prstGeom>
        </p:spPr>
      </p:pic>
      <p:pic>
        <p:nvPicPr>
          <p:cNvPr id="5" name="Imagen 4"/>
          <p:cNvPicPr>
            <a:picLocks noChangeAspect="1"/>
          </p:cNvPicPr>
          <p:nvPr/>
        </p:nvPicPr>
        <p:blipFill rotWithShape="1">
          <a:blip r:embed="rId3">
            <a:extLst>
              <a:ext uri="{28A0092B-C50C-407E-A947-70E740481C1C}">
                <a14:useLocalDpi xmlns:a14="http://schemas.microsoft.com/office/drawing/2010/main" val="0"/>
              </a:ext>
            </a:extLst>
          </a:blip>
          <a:srcRect l="10336" r="9020" b="26474"/>
          <a:stretch/>
        </p:blipFill>
        <p:spPr>
          <a:xfrm>
            <a:off x="1" y="1"/>
            <a:ext cx="1509310" cy="1322024"/>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5248" y="2366241"/>
            <a:ext cx="3029639" cy="1835096"/>
          </a:xfrm>
          <a:prstGeom prst="rect">
            <a:avLst/>
          </a:prstGeom>
          <a:ln>
            <a:noFill/>
          </a:ln>
          <a:effectLst>
            <a:softEdge rad="112500"/>
          </a:effectLst>
        </p:spPr>
      </p:pic>
    </p:spTree>
    <p:extLst>
      <p:ext uri="{BB962C8B-B14F-4D97-AF65-F5344CB8AC3E}">
        <p14:creationId xmlns:p14="http://schemas.microsoft.com/office/powerpoint/2010/main" val="4625931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sz="half" idx="1"/>
          </p:nvPr>
        </p:nvSpPr>
        <p:spPr>
          <a:xfrm>
            <a:off x="838200" y="1825625"/>
            <a:ext cx="4086340" cy="3487155"/>
          </a:xfrm>
          <a:solidFill>
            <a:schemeClr val="accent4">
              <a:lumMod val="40000"/>
              <a:lumOff val="60000"/>
            </a:schemeClr>
          </a:solidFill>
        </p:spPr>
        <p:txBody>
          <a:bodyPr/>
          <a:lstStyle/>
          <a:p>
            <a:pPr algn="just"/>
            <a:r>
              <a:rPr lang="es-MX" dirty="0" smtClean="0"/>
              <a:t>Los dientes que se desarrollan y mineralizan más tardíamente, como son los premolares presentan la mayor prevalencia de </a:t>
            </a:r>
            <a:r>
              <a:rPr lang="es-MX" dirty="0" err="1" smtClean="0"/>
              <a:t>fluorosis</a:t>
            </a:r>
            <a:r>
              <a:rPr lang="es-MX" dirty="0" smtClean="0"/>
              <a:t> y son los más severamente afectados</a:t>
            </a:r>
            <a:endParaRPr lang="es-MX" dirty="0"/>
          </a:p>
        </p:txBody>
      </p:sp>
      <p:sp>
        <p:nvSpPr>
          <p:cNvPr id="10" name="Título 9"/>
          <p:cNvSpPr>
            <a:spLocks noGrp="1"/>
          </p:cNvSpPr>
          <p:nvPr>
            <p:ph type="title"/>
          </p:nvPr>
        </p:nvSpPr>
        <p:spPr/>
        <p:txBody>
          <a:bodyPr/>
          <a:lstStyle/>
          <a:p>
            <a:r>
              <a:rPr lang="es-MX" dirty="0" err="1" smtClean="0"/>
              <a:t>Fluorosis</a:t>
            </a:r>
            <a:r>
              <a:rPr lang="es-MX" dirty="0" smtClean="0"/>
              <a:t> dental</a:t>
            </a:r>
            <a:endParaRPr lang="es-MX" dirty="0"/>
          </a:p>
        </p:txBody>
      </p:sp>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4132" y="1690688"/>
            <a:ext cx="3936947" cy="3193828"/>
          </a:xfrm>
          <a:prstGeom prst="rect">
            <a:avLst/>
          </a:prstGeom>
        </p:spPr>
      </p:pic>
      <p:sp>
        <p:nvSpPr>
          <p:cNvPr id="2" name="CuadroTexto 1"/>
          <p:cNvSpPr txBox="1"/>
          <p:nvPr/>
        </p:nvSpPr>
        <p:spPr>
          <a:xfrm>
            <a:off x="7149947" y="5177928"/>
            <a:ext cx="4203853" cy="261610"/>
          </a:xfrm>
          <a:prstGeom prst="rect">
            <a:avLst/>
          </a:prstGeom>
          <a:noFill/>
        </p:spPr>
        <p:txBody>
          <a:bodyPr wrap="square" rtlCol="0">
            <a:spAutoFit/>
          </a:bodyPr>
          <a:lstStyle/>
          <a:p>
            <a:r>
              <a:rPr lang="es-MX" sz="1100" dirty="0" smtClean="0"/>
              <a:t>Imagen tomada de: semanticscholar.org</a:t>
            </a:r>
            <a:endParaRPr lang="es-MX" sz="1100" dirty="0"/>
          </a:p>
        </p:txBody>
      </p:sp>
    </p:spTree>
    <p:extLst>
      <p:ext uri="{BB962C8B-B14F-4D97-AF65-F5344CB8AC3E}">
        <p14:creationId xmlns:p14="http://schemas.microsoft.com/office/powerpoint/2010/main" val="1810563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err="1" smtClean="0"/>
              <a:t>Fluorosis</a:t>
            </a:r>
            <a:endParaRPr lang="es-MX" dirty="0"/>
          </a:p>
        </p:txBody>
      </p:sp>
      <p:sp>
        <p:nvSpPr>
          <p:cNvPr id="6" name="Marcador de contenido 5"/>
          <p:cNvSpPr>
            <a:spLocks noGrp="1"/>
          </p:cNvSpPr>
          <p:nvPr>
            <p:ph sz="half" idx="1"/>
          </p:nvPr>
        </p:nvSpPr>
        <p:spPr/>
        <p:txBody>
          <a:bodyPr>
            <a:normAutofit lnSpcReduction="10000"/>
          </a:bodyPr>
          <a:lstStyle/>
          <a:p>
            <a:pPr marL="0" indent="0">
              <a:buNone/>
            </a:pPr>
            <a:r>
              <a:rPr lang="es-MX" dirty="0" smtClean="0"/>
              <a:t>Características:</a:t>
            </a:r>
          </a:p>
          <a:p>
            <a:pPr marL="0" indent="0">
              <a:buNone/>
            </a:pPr>
            <a:endParaRPr lang="es-MX" dirty="0"/>
          </a:p>
        </p:txBody>
      </p:sp>
      <p:sp>
        <p:nvSpPr>
          <p:cNvPr id="7" name="Marcador de contenido 6"/>
          <p:cNvSpPr>
            <a:spLocks noGrp="1"/>
          </p:cNvSpPr>
          <p:nvPr>
            <p:ph sz="half" idx="2"/>
          </p:nvPr>
        </p:nvSpPr>
        <p:spPr>
          <a:xfrm>
            <a:off x="6301648" y="1690688"/>
            <a:ext cx="4853848" cy="4351338"/>
          </a:xfrm>
          <a:solidFill>
            <a:schemeClr val="accent6">
              <a:lumMod val="20000"/>
              <a:lumOff val="80000"/>
            </a:schemeClr>
          </a:solidFill>
        </p:spPr>
        <p:txBody>
          <a:bodyPr>
            <a:normAutofit lnSpcReduction="10000"/>
          </a:bodyPr>
          <a:lstStyle/>
          <a:p>
            <a:pPr algn="just"/>
            <a:r>
              <a:rPr lang="es-MX" dirty="0" smtClean="0"/>
              <a:t>Clínicamente presencia de áreas o estrías blanquecinas opacas</a:t>
            </a:r>
          </a:p>
          <a:p>
            <a:pPr algn="just"/>
            <a:r>
              <a:rPr lang="es-MX" dirty="0" smtClean="0"/>
              <a:t>Grados intensos existe una coloración pardusca marrón y  pérdida de parte del esmalte por una hipoplasia grave que puede modificar la forma del diente.</a:t>
            </a:r>
          </a:p>
          <a:p>
            <a:pPr algn="just"/>
            <a:r>
              <a:rPr lang="es-MX" dirty="0" smtClean="0"/>
              <a:t>Generalmente se presenta de forma simétrica y bilateral.</a:t>
            </a:r>
            <a:endParaRPr lang="es-MX" dirty="0"/>
          </a:p>
        </p:txBody>
      </p:sp>
      <p:sp>
        <p:nvSpPr>
          <p:cNvPr id="2" name="Estrella de 5 puntas 1"/>
          <p:cNvSpPr/>
          <p:nvPr/>
        </p:nvSpPr>
        <p:spPr>
          <a:xfrm>
            <a:off x="2789499" y="3599727"/>
            <a:ext cx="185195" cy="150470"/>
          </a:xfrm>
          <a:prstGeom prst="star5">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Estrella de 5 puntas 2"/>
          <p:cNvSpPr/>
          <p:nvPr/>
        </p:nvSpPr>
        <p:spPr>
          <a:xfrm>
            <a:off x="3946967" y="3599727"/>
            <a:ext cx="138896" cy="150470"/>
          </a:xfrm>
          <a:prstGeom prst="star5">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8456" y="2675389"/>
            <a:ext cx="3984959" cy="2651809"/>
          </a:xfrm>
          <a:prstGeom prst="rect">
            <a:avLst/>
          </a:prstGeom>
        </p:spPr>
      </p:pic>
      <p:sp>
        <p:nvSpPr>
          <p:cNvPr id="9" name="Explosión 1 8"/>
          <p:cNvSpPr/>
          <p:nvPr/>
        </p:nvSpPr>
        <p:spPr>
          <a:xfrm>
            <a:off x="3635566" y="3815735"/>
            <a:ext cx="190215" cy="11616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Imagen 9"/>
          <p:cNvPicPr>
            <a:picLocks noChangeAspect="1"/>
          </p:cNvPicPr>
          <p:nvPr/>
        </p:nvPicPr>
        <p:blipFill>
          <a:blip r:embed="rId4"/>
          <a:stretch>
            <a:fillRect/>
          </a:stretch>
        </p:blipFill>
        <p:spPr>
          <a:xfrm>
            <a:off x="2747972" y="3885134"/>
            <a:ext cx="268247" cy="152413"/>
          </a:xfrm>
          <a:prstGeom prst="rect">
            <a:avLst/>
          </a:prstGeom>
        </p:spPr>
      </p:pic>
      <p:sp>
        <p:nvSpPr>
          <p:cNvPr id="11" name="CuadroTexto 10"/>
          <p:cNvSpPr txBox="1"/>
          <p:nvPr/>
        </p:nvSpPr>
        <p:spPr>
          <a:xfrm>
            <a:off x="1248456" y="5579608"/>
            <a:ext cx="4415788" cy="261610"/>
          </a:xfrm>
          <a:prstGeom prst="rect">
            <a:avLst/>
          </a:prstGeom>
          <a:noFill/>
        </p:spPr>
        <p:txBody>
          <a:bodyPr wrap="square" rtlCol="0">
            <a:spAutoFit/>
          </a:bodyPr>
          <a:lstStyle/>
          <a:p>
            <a:r>
              <a:rPr lang="es-MX" sz="1100" dirty="0" smtClean="0"/>
              <a:t>Imagen tomada de: saludaliadental.com</a:t>
            </a:r>
            <a:endParaRPr lang="es-MX" sz="1100" dirty="0"/>
          </a:p>
        </p:txBody>
      </p:sp>
    </p:spTree>
    <p:extLst>
      <p:ext uri="{BB962C8B-B14F-4D97-AF65-F5344CB8AC3E}">
        <p14:creationId xmlns:p14="http://schemas.microsoft.com/office/powerpoint/2010/main" val="27196190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noFill/>
        </p:spPr>
        <p:txBody>
          <a:bodyPr/>
          <a:lstStyle/>
          <a:p>
            <a:r>
              <a:rPr lang="es-MX" dirty="0" err="1" smtClean="0"/>
              <a:t>Fluorosis</a:t>
            </a:r>
            <a:r>
              <a:rPr lang="es-MX" dirty="0" smtClean="0"/>
              <a:t>:</a:t>
            </a:r>
            <a:endParaRPr lang="es-MX" dirty="0"/>
          </a:p>
        </p:txBody>
      </p:sp>
      <p:sp>
        <p:nvSpPr>
          <p:cNvPr id="6" name="Marcador de contenido 5"/>
          <p:cNvSpPr>
            <a:spLocks noGrp="1"/>
          </p:cNvSpPr>
          <p:nvPr>
            <p:ph idx="1"/>
          </p:nvPr>
        </p:nvSpPr>
        <p:spPr>
          <a:xfrm>
            <a:off x="1099594" y="1825625"/>
            <a:ext cx="9769033" cy="3024167"/>
          </a:xfrm>
          <a:solidFill>
            <a:schemeClr val="accent4">
              <a:lumMod val="40000"/>
              <a:lumOff val="60000"/>
            </a:schemeClr>
          </a:solidFill>
        </p:spPr>
        <p:txBody>
          <a:bodyPr/>
          <a:lstStyle/>
          <a:p>
            <a:pPr marL="0" indent="0" algn="just">
              <a:buNone/>
            </a:pPr>
            <a:r>
              <a:rPr lang="es-MX" dirty="0" smtClean="0"/>
              <a:t>El índice más empleado para evaluar esta condición es el índice de Dean. Esta clasificación de los cambios sistémicos del esmalte se originó en los esfuerzos de Dean de establecer la correlación entre el contenido de fluoruro en el agua de consumo diario y la presencia de esmalte moteado (1934) Inicialmente las personas fueron clasificadas en 7 grupos y posteriormente en 6.</a:t>
            </a:r>
            <a:endParaRPr lang="es-MX" dirty="0"/>
          </a:p>
        </p:txBody>
      </p:sp>
    </p:spTree>
    <p:extLst>
      <p:ext uri="{BB962C8B-B14F-4D97-AF65-F5344CB8AC3E}">
        <p14:creationId xmlns:p14="http://schemas.microsoft.com/office/powerpoint/2010/main" val="1284465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Indice de Dean</a:t>
            </a:r>
            <a:endParaRPr lang="es-MX"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01663831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p:cNvSpPr txBox="1"/>
          <p:nvPr/>
        </p:nvSpPr>
        <p:spPr>
          <a:xfrm>
            <a:off x="6962660" y="6311900"/>
            <a:ext cx="3789803" cy="261610"/>
          </a:xfrm>
          <a:prstGeom prst="rect">
            <a:avLst/>
          </a:prstGeom>
          <a:noFill/>
        </p:spPr>
        <p:txBody>
          <a:bodyPr wrap="square" rtlCol="0">
            <a:spAutoFit/>
          </a:bodyPr>
          <a:lstStyle/>
          <a:p>
            <a:r>
              <a:rPr lang="es-MX" sz="1100" dirty="0" smtClean="0"/>
              <a:t>Imagen tomada de: vitadelia.com</a:t>
            </a:r>
            <a:endParaRPr lang="es-MX" sz="1100" dirty="0"/>
          </a:p>
        </p:txBody>
      </p:sp>
    </p:spTree>
    <p:extLst>
      <p:ext uri="{BB962C8B-B14F-4D97-AF65-F5344CB8AC3E}">
        <p14:creationId xmlns:p14="http://schemas.microsoft.com/office/powerpoint/2010/main" val="3506650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Indice de Dean</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828764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adroTexto 2"/>
          <p:cNvSpPr txBox="1"/>
          <p:nvPr/>
        </p:nvSpPr>
        <p:spPr>
          <a:xfrm>
            <a:off x="6852492" y="6311900"/>
            <a:ext cx="3260992" cy="261610"/>
          </a:xfrm>
          <a:prstGeom prst="rect">
            <a:avLst/>
          </a:prstGeom>
          <a:noFill/>
        </p:spPr>
        <p:txBody>
          <a:bodyPr wrap="square" rtlCol="0">
            <a:spAutoFit/>
          </a:bodyPr>
          <a:lstStyle/>
          <a:p>
            <a:r>
              <a:rPr lang="es-MX" sz="1100" dirty="0" smtClean="0"/>
              <a:t>Imagen tomada de: slidshare.net</a:t>
            </a:r>
            <a:endParaRPr lang="es-MX" sz="1100" dirty="0"/>
          </a:p>
        </p:txBody>
      </p:sp>
    </p:spTree>
    <p:extLst>
      <p:ext uri="{BB962C8B-B14F-4D97-AF65-F5344CB8AC3E}">
        <p14:creationId xmlns:p14="http://schemas.microsoft.com/office/powerpoint/2010/main" val="2637787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Indice de Dean</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4580166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adroTexto 2"/>
          <p:cNvSpPr txBox="1"/>
          <p:nvPr/>
        </p:nvSpPr>
        <p:spPr>
          <a:xfrm>
            <a:off x="6400798" y="6181095"/>
            <a:ext cx="5629621" cy="261610"/>
          </a:xfrm>
          <a:prstGeom prst="rect">
            <a:avLst/>
          </a:prstGeom>
          <a:noFill/>
        </p:spPr>
        <p:txBody>
          <a:bodyPr wrap="square" rtlCol="0">
            <a:spAutoFit/>
          </a:bodyPr>
          <a:lstStyle/>
          <a:p>
            <a:r>
              <a:rPr lang="es-MX" sz="1100" dirty="0" smtClean="0"/>
              <a:t>Imagen tomada de: mapaodontologico.blogspot.com</a:t>
            </a:r>
            <a:endParaRPr lang="es-MX" sz="1100" dirty="0"/>
          </a:p>
        </p:txBody>
      </p:sp>
    </p:spTree>
    <p:extLst>
      <p:ext uri="{BB962C8B-B14F-4D97-AF65-F5344CB8AC3E}">
        <p14:creationId xmlns:p14="http://schemas.microsoft.com/office/powerpoint/2010/main" val="15597443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Indice de Dean</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95357831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124422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Indice de Dean</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6809779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adroTexto 2"/>
          <p:cNvSpPr txBox="1"/>
          <p:nvPr/>
        </p:nvSpPr>
        <p:spPr>
          <a:xfrm>
            <a:off x="6444867" y="6290631"/>
            <a:ext cx="4814372" cy="261610"/>
          </a:xfrm>
          <a:prstGeom prst="rect">
            <a:avLst/>
          </a:prstGeom>
          <a:noFill/>
        </p:spPr>
        <p:txBody>
          <a:bodyPr wrap="square" rtlCol="0">
            <a:spAutoFit/>
          </a:bodyPr>
          <a:lstStyle/>
          <a:p>
            <a:r>
              <a:rPr lang="es-MX" sz="1100" dirty="0" smtClean="0"/>
              <a:t>Imagen tomada de: openparachute.wordpress.com</a:t>
            </a:r>
            <a:endParaRPr lang="es-MX" sz="1100" dirty="0"/>
          </a:p>
        </p:txBody>
      </p:sp>
    </p:spTree>
    <p:extLst>
      <p:ext uri="{BB962C8B-B14F-4D97-AF65-F5344CB8AC3E}">
        <p14:creationId xmlns:p14="http://schemas.microsoft.com/office/powerpoint/2010/main" val="630309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Fluorosis dental: Prevención</a:t>
            </a:r>
            <a:endParaRPr lang="es-MX" dirty="0"/>
          </a:p>
        </p:txBody>
      </p:sp>
      <p:sp>
        <p:nvSpPr>
          <p:cNvPr id="3" name="Marcador de contenido 2"/>
          <p:cNvSpPr>
            <a:spLocks noGrp="1"/>
          </p:cNvSpPr>
          <p:nvPr>
            <p:ph sz="half" idx="1"/>
          </p:nvPr>
        </p:nvSpPr>
        <p:spPr>
          <a:xfrm>
            <a:off x="838200" y="1935794"/>
            <a:ext cx="4593116" cy="2504004"/>
          </a:xfrm>
        </p:spPr>
        <p:txBody>
          <a:bodyPr>
            <a:normAutofit/>
          </a:bodyPr>
          <a:lstStyle/>
          <a:p>
            <a:pPr marL="0" indent="0" algn="just">
              <a:buNone/>
            </a:pPr>
            <a:r>
              <a:rPr lang="es-MX" dirty="0"/>
              <a:t>La protección específica contra la fluorosis dental se basa en el </a:t>
            </a:r>
            <a:r>
              <a:rPr lang="es-MX" dirty="0" smtClean="0"/>
              <a:t>control </a:t>
            </a:r>
            <a:r>
              <a:rPr lang="es-MX" dirty="0"/>
              <a:t>del uso de fluoruros a nivel individual grupal </a:t>
            </a:r>
            <a:r>
              <a:rPr lang="es-MX" dirty="0" smtClean="0"/>
              <a:t>y masivo.</a:t>
            </a:r>
          </a:p>
        </p:txBody>
      </p:sp>
      <p:pic>
        <p:nvPicPr>
          <p:cNvPr id="5" name="Marcador de contenido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582357" y="1288975"/>
            <a:ext cx="3853151" cy="2586007"/>
          </a:xfr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8801" y="4534818"/>
            <a:ext cx="2857500" cy="1600200"/>
          </a:xfrm>
          <a:prstGeom prst="rect">
            <a:avLst/>
          </a:prstGeom>
        </p:spPr>
      </p:pic>
      <p:pic>
        <p:nvPicPr>
          <p:cNvPr id="8" name="Imagen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6735" y="4408202"/>
            <a:ext cx="4212344" cy="1853431"/>
          </a:xfrm>
          <a:prstGeom prst="rect">
            <a:avLst/>
          </a:prstGeom>
        </p:spPr>
      </p:pic>
      <p:sp>
        <p:nvSpPr>
          <p:cNvPr id="9" name="CuadroTexto 8"/>
          <p:cNvSpPr txBox="1"/>
          <p:nvPr/>
        </p:nvSpPr>
        <p:spPr>
          <a:xfrm>
            <a:off x="407624" y="6356653"/>
            <a:ext cx="6940626" cy="261610"/>
          </a:xfrm>
          <a:prstGeom prst="rect">
            <a:avLst/>
          </a:prstGeom>
          <a:noFill/>
        </p:spPr>
        <p:txBody>
          <a:bodyPr wrap="square" rtlCol="0">
            <a:spAutoFit/>
          </a:bodyPr>
          <a:lstStyle/>
          <a:p>
            <a:r>
              <a:rPr lang="es-MX" sz="1100" dirty="0" smtClean="0"/>
              <a:t>Imágenes tomadas de: aydoagua.com, es.wilkipedia.org, salud.edomex.gob.mx</a:t>
            </a:r>
            <a:endParaRPr lang="es-MX" sz="1100" dirty="0"/>
          </a:p>
        </p:txBody>
      </p:sp>
    </p:spTree>
    <p:extLst>
      <p:ext uri="{BB962C8B-B14F-4D97-AF65-F5344CB8AC3E}">
        <p14:creationId xmlns:p14="http://schemas.microsoft.com/office/powerpoint/2010/main" val="3981507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Flúor</a:t>
            </a:r>
            <a:endParaRPr lang="es-MX" dirty="0"/>
          </a:p>
        </p:txBody>
      </p:sp>
      <p:sp>
        <p:nvSpPr>
          <p:cNvPr id="3" name="Marcador de contenido 2"/>
          <p:cNvSpPr>
            <a:spLocks noGrp="1"/>
          </p:cNvSpPr>
          <p:nvPr>
            <p:ph idx="1"/>
          </p:nvPr>
        </p:nvSpPr>
        <p:spPr>
          <a:xfrm>
            <a:off x="1388125" y="1825625"/>
            <a:ext cx="9022816" cy="1237064"/>
          </a:xfrm>
          <a:solidFill>
            <a:schemeClr val="accent5">
              <a:lumMod val="20000"/>
              <a:lumOff val="80000"/>
            </a:schemeClr>
          </a:solidFill>
        </p:spPr>
        <p:txBody>
          <a:bodyPr/>
          <a:lstStyle/>
          <a:p>
            <a:pPr marL="0" indent="0" algn="just">
              <a:buNone/>
            </a:pPr>
            <a:r>
              <a:rPr lang="es-MX" dirty="0" smtClean="0"/>
              <a:t>Gas halógeno, el mas electronegativo de la tabla periódica, prácticamente no existe libre en la naturaleza. </a:t>
            </a:r>
            <a:endParaRPr lang="es-MX"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6109" y="3578072"/>
            <a:ext cx="2124075" cy="2152650"/>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27232" y="3554259"/>
            <a:ext cx="2076450" cy="2200275"/>
          </a:xfrm>
          <a:prstGeom prst="rect">
            <a:avLst/>
          </a:prstGeom>
        </p:spPr>
      </p:pic>
      <p:sp>
        <p:nvSpPr>
          <p:cNvPr id="6" name="CuadroTexto 5"/>
          <p:cNvSpPr txBox="1"/>
          <p:nvPr/>
        </p:nvSpPr>
        <p:spPr>
          <a:xfrm>
            <a:off x="7297266" y="5730722"/>
            <a:ext cx="2775662" cy="261610"/>
          </a:xfrm>
          <a:prstGeom prst="rect">
            <a:avLst/>
          </a:prstGeom>
          <a:noFill/>
        </p:spPr>
        <p:txBody>
          <a:bodyPr wrap="square" rtlCol="0">
            <a:spAutoFit/>
          </a:bodyPr>
          <a:lstStyle/>
          <a:p>
            <a:r>
              <a:rPr lang="es-MX" sz="1100" dirty="0" smtClean="0"/>
              <a:t>es.wikipedia.org</a:t>
            </a:r>
            <a:endParaRPr lang="es-MX" sz="1100" dirty="0"/>
          </a:p>
        </p:txBody>
      </p:sp>
      <p:pic>
        <p:nvPicPr>
          <p:cNvPr id="7" name="Imagen 6"/>
          <p:cNvPicPr>
            <a:picLocks noChangeAspect="1"/>
          </p:cNvPicPr>
          <p:nvPr/>
        </p:nvPicPr>
        <p:blipFill>
          <a:blip r:embed="rId5"/>
          <a:stretch>
            <a:fillRect/>
          </a:stretch>
        </p:blipFill>
        <p:spPr>
          <a:xfrm>
            <a:off x="3326554" y="5798142"/>
            <a:ext cx="2773920" cy="304826"/>
          </a:xfrm>
          <a:prstGeom prst="rect">
            <a:avLst/>
          </a:prstGeom>
        </p:spPr>
      </p:pic>
    </p:spTree>
    <p:extLst>
      <p:ext uri="{BB962C8B-B14F-4D97-AF65-F5344CB8AC3E}">
        <p14:creationId xmlns:p14="http://schemas.microsoft.com/office/powerpoint/2010/main" val="4017389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Flúoruros</a:t>
            </a:r>
            <a:endParaRPr lang="es-MX"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119326262"/>
              </p:ext>
            </p:extLst>
          </p:nvPr>
        </p:nvGraphicFramePr>
        <p:xfrm>
          <a:off x="122103" y="1322023"/>
          <a:ext cx="10652393" cy="46649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37601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Absorción del flúor</a:t>
            </a:r>
            <a:endParaRPr lang="es-MX" dirty="0"/>
          </a:p>
        </p:txBody>
      </p:sp>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87971" y="2104957"/>
            <a:ext cx="3016058" cy="3083987"/>
          </a:xfr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25191" y="4840306"/>
            <a:ext cx="2495550" cy="1828800"/>
          </a:xfrm>
          <a:prstGeom prst="rect">
            <a:avLst/>
          </a:prstGeom>
        </p:spPr>
      </p:pic>
      <p:pic>
        <p:nvPicPr>
          <p:cNvPr id="7" name="Imagen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27697" y="1733550"/>
            <a:ext cx="2705100" cy="1695450"/>
          </a:xfrm>
          <a:prstGeom prst="rect">
            <a:avLst/>
          </a:prstGeom>
        </p:spPr>
      </p:pic>
      <p:sp>
        <p:nvSpPr>
          <p:cNvPr id="3" name="CuadroTexto 2"/>
          <p:cNvSpPr txBox="1"/>
          <p:nvPr/>
        </p:nvSpPr>
        <p:spPr>
          <a:xfrm>
            <a:off x="8174516" y="6081311"/>
            <a:ext cx="3624549" cy="400110"/>
          </a:xfrm>
          <a:prstGeom prst="rect">
            <a:avLst/>
          </a:prstGeom>
          <a:noFill/>
        </p:spPr>
        <p:txBody>
          <a:bodyPr wrap="square" rtlCol="0">
            <a:spAutoFit/>
          </a:bodyPr>
          <a:lstStyle/>
          <a:p>
            <a:r>
              <a:rPr lang="es-MX" sz="1000" dirty="0" smtClean="0"/>
              <a:t>Imágenes tomadas de: phb.es, clinicadentalromeo.com, alamy.es, nutricionsinmas.com, pro pdental.es </a:t>
            </a:r>
            <a:endParaRPr lang="es-MX" sz="1000" dirty="0"/>
          </a:p>
        </p:txBody>
      </p:sp>
      <p:pic>
        <p:nvPicPr>
          <p:cNvPr id="10" name="Imagen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8200" y="3267878"/>
            <a:ext cx="2638425" cy="1733550"/>
          </a:xfrm>
          <a:prstGeom prst="rect">
            <a:avLst/>
          </a:prstGeom>
        </p:spPr>
      </p:pic>
      <p:pic>
        <p:nvPicPr>
          <p:cNvPr id="11" name="Imagen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75159" y="1233795"/>
            <a:ext cx="2571750" cy="1771650"/>
          </a:xfrm>
          <a:prstGeom prst="rect">
            <a:avLst/>
          </a:prstGeom>
        </p:spPr>
      </p:pic>
      <p:pic>
        <p:nvPicPr>
          <p:cNvPr id="12" name="Imagen 11"/>
          <p:cNvPicPr>
            <a:picLocks noChangeAspect="1"/>
          </p:cNvPicPr>
          <p:nvPr/>
        </p:nvPicPr>
        <p:blipFill>
          <a:blip r:embed="rId8"/>
          <a:stretch>
            <a:fillRect/>
          </a:stretch>
        </p:blipFill>
        <p:spPr>
          <a:xfrm>
            <a:off x="7746559" y="3646950"/>
            <a:ext cx="3028950" cy="1514475"/>
          </a:xfrm>
          <a:prstGeom prst="rect">
            <a:avLst/>
          </a:prstGeom>
        </p:spPr>
      </p:pic>
    </p:spTree>
    <p:extLst>
      <p:ext uri="{BB962C8B-B14F-4D97-AF65-F5344CB8AC3E}">
        <p14:creationId xmlns:p14="http://schemas.microsoft.com/office/powerpoint/2010/main" val="2459330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Distribución del flúor</a:t>
            </a:r>
            <a:endParaRPr lang="es-MX" dirty="0"/>
          </a:p>
        </p:txBody>
      </p:sp>
      <p:sp>
        <p:nvSpPr>
          <p:cNvPr id="5" name="Marcador de contenido 4"/>
          <p:cNvSpPr>
            <a:spLocks noGrp="1"/>
          </p:cNvSpPr>
          <p:nvPr>
            <p:ph sz="half" idx="2"/>
          </p:nvPr>
        </p:nvSpPr>
        <p:spPr>
          <a:xfrm>
            <a:off x="6610120" y="2563754"/>
            <a:ext cx="4439798" cy="2030279"/>
          </a:xfrm>
        </p:spPr>
        <p:txBody>
          <a:bodyPr>
            <a:normAutofit/>
          </a:bodyPr>
          <a:lstStyle/>
          <a:p>
            <a:pPr marL="0" indent="0" algn="just">
              <a:buNone/>
            </a:pPr>
            <a:r>
              <a:rPr lang="es-MX" dirty="0" smtClean="0"/>
              <a:t>Una vez absorbido en la mucosa del intestino delgado y del estomago y pasa a la sangre y se deposita en huesos, cartílago y dientes.</a:t>
            </a:r>
            <a:endParaRPr lang="es-MX" dirty="0"/>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294" y="4772025"/>
            <a:ext cx="2676525" cy="1714500"/>
          </a:xfrm>
          <a:prstGeom prst="rect">
            <a:avLst/>
          </a:prstGeom>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02239" y="3295650"/>
            <a:ext cx="2619375" cy="1743075"/>
          </a:xfrm>
          <a:prstGeom prst="rect">
            <a:avLst/>
          </a:prstGeom>
        </p:spPr>
      </p:pic>
      <p:pic>
        <p:nvPicPr>
          <p:cNvPr id="4" name="Marcador de contenido 3"/>
          <p:cNvPicPr>
            <a:picLocks noGrp="1" noChangeAspect="1"/>
          </p:cNvPicPr>
          <p:nvPr>
            <p:ph sz="half" idx="1"/>
          </p:nvPr>
        </p:nvPicPr>
        <p:blipFill>
          <a:blip r:embed="rId5">
            <a:extLst>
              <a:ext uri="{28A0092B-C50C-407E-A947-70E740481C1C}">
                <a14:useLocalDpi xmlns:a14="http://schemas.microsoft.com/office/drawing/2010/main" val="0"/>
              </a:ext>
            </a:extLst>
          </a:blip>
          <a:stretch>
            <a:fillRect/>
          </a:stretch>
        </p:blipFill>
        <p:spPr>
          <a:xfrm>
            <a:off x="684995" y="1690688"/>
            <a:ext cx="2657475" cy="1724025"/>
          </a:xfrm>
        </p:spPr>
      </p:pic>
      <p:sp>
        <p:nvSpPr>
          <p:cNvPr id="6" name="CuadroTexto 5"/>
          <p:cNvSpPr txBox="1"/>
          <p:nvPr/>
        </p:nvSpPr>
        <p:spPr>
          <a:xfrm>
            <a:off x="7050795" y="6246564"/>
            <a:ext cx="4693186" cy="430887"/>
          </a:xfrm>
          <a:prstGeom prst="rect">
            <a:avLst/>
          </a:prstGeom>
          <a:noFill/>
        </p:spPr>
        <p:txBody>
          <a:bodyPr wrap="square" rtlCol="0">
            <a:spAutoFit/>
          </a:bodyPr>
          <a:lstStyle/>
          <a:p>
            <a:r>
              <a:rPr lang="es-MX" sz="1100" dirty="0" smtClean="0"/>
              <a:t>Imágenes tomadas de: revolucionsaludable.com.ar, elfonografo.mx, </a:t>
            </a:r>
            <a:r>
              <a:rPr lang="es-MX" sz="1100" dirty="0" err="1" smtClean="0"/>
              <a:t>característicass.de</a:t>
            </a:r>
            <a:endParaRPr lang="es-MX" sz="1100" dirty="0"/>
          </a:p>
        </p:txBody>
      </p:sp>
    </p:spTree>
    <p:extLst>
      <p:ext uri="{BB962C8B-B14F-4D97-AF65-F5344CB8AC3E}">
        <p14:creationId xmlns:p14="http://schemas.microsoft.com/office/powerpoint/2010/main" val="943019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Excreción del flúor</a:t>
            </a:r>
            <a:endParaRPr lang="es-MX" dirty="0"/>
          </a:p>
        </p:txBody>
      </p:sp>
      <p:sp>
        <p:nvSpPr>
          <p:cNvPr id="5" name="CuadroTexto 4"/>
          <p:cNvSpPr txBox="1"/>
          <p:nvPr/>
        </p:nvSpPr>
        <p:spPr>
          <a:xfrm>
            <a:off x="3096543" y="2048623"/>
            <a:ext cx="5630760" cy="646331"/>
          </a:xfrm>
          <a:prstGeom prst="rect">
            <a:avLst/>
          </a:prstGeom>
          <a:solidFill>
            <a:schemeClr val="accent5">
              <a:lumMod val="20000"/>
              <a:lumOff val="80000"/>
            </a:schemeClr>
          </a:solidFill>
        </p:spPr>
        <p:txBody>
          <a:bodyPr wrap="square" rtlCol="0">
            <a:spAutoFit/>
          </a:bodyPr>
          <a:lstStyle/>
          <a:p>
            <a:r>
              <a:rPr lang="es-MX" dirty="0" smtClean="0"/>
              <a:t>Vía oral                                                           Vía pulmonar</a:t>
            </a:r>
          </a:p>
          <a:p>
            <a:r>
              <a:rPr lang="es-MX" dirty="0"/>
              <a:t> </a:t>
            </a:r>
            <a:r>
              <a:rPr lang="es-MX" dirty="0" smtClean="0"/>
              <a:t>      </a:t>
            </a:r>
            <a:endParaRPr lang="es-MX" dirty="0"/>
          </a:p>
        </p:txBody>
      </p:sp>
      <p:sp>
        <p:nvSpPr>
          <p:cNvPr id="9" name="Flecha abajo 8"/>
          <p:cNvSpPr/>
          <p:nvPr/>
        </p:nvSpPr>
        <p:spPr>
          <a:xfrm>
            <a:off x="3262478" y="2621457"/>
            <a:ext cx="135563" cy="4866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Imagen 9"/>
          <p:cNvPicPr>
            <a:picLocks noChangeAspect="1"/>
          </p:cNvPicPr>
          <p:nvPr/>
        </p:nvPicPr>
        <p:blipFill>
          <a:blip r:embed="rId3"/>
          <a:stretch>
            <a:fillRect/>
          </a:stretch>
        </p:blipFill>
        <p:spPr>
          <a:xfrm>
            <a:off x="7601302" y="2621457"/>
            <a:ext cx="230529" cy="651494"/>
          </a:xfrm>
          <a:prstGeom prst="rect">
            <a:avLst/>
          </a:prstGeom>
        </p:spPr>
      </p:pic>
      <p:pic>
        <p:nvPicPr>
          <p:cNvPr id="11" name="Imagen 10"/>
          <p:cNvPicPr>
            <a:picLocks noChangeAspect="1"/>
          </p:cNvPicPr>
          <p:nvPr/>
        </p:nvPicPr>
        <p:blipFill>
          <a:blip r:embed="rId4"/>
          <a:stretch>
            <a:fillRect/>
          </a:stretch>
        </p:blipFill>
        <p:spPr>
          <a:xfrm>
            <a:off x="4467911" y="2527235"/>
            <a:ext cx="250052" cy="706669"/>
          </a:xfrm>
          <a:prstGeom prst="rect">
            <a:avLst/>
          </a:prstGeom>
        </p:spPr>
      </p:pic>
      <p:sp>
        <p:nvSpPr>
          <p:cNvPr id="12" name="CuadroTexto 11"/>
          <p:cNvSpPr txBox="1"/>
          <p:nvPr/>
        </p:nvSpPr>
        <p:spPr>
          <a:xfrm>
            <a:off x="2732857" y="3233904"/>
            <a:ext cx="6587169" cy="3139321"/>
          </a:xfrm>
          <a:prstGeom prst="rect">
            <a:avLst/>
          </a:prstGeom>
          <a:solidFill>
            <a:schemeClr val="accent4">
              <a:lumMod val="20000"/>
              <a:lumOff val="80000"/>
            </a:schemeClr>
          </a:solidFill>
        </p:spPr>
        <p:txBody>
          <a:bodyPr wrap="square" rtlCol="0">
            <a:spAutoFit/>
          </a:bodyPr>
          <a:lstStyle/>
          <a:p>
            <a:r>
              <a:rPr lang="es-MX" dirty="0" smtClean="0"/>
              <a:t>10% Vía fecal       90%</a:t>
            </a:r>
          </a:p>
          <a:p>
            <a:r>
              <a:rPr lang="es-MX" dirty="0"/>
              <a:t> </a:t>
            </a:r>
            <a:r>
              <a:rPr lang="es-MX" dirty="0" smtClean="0"/>
              <a:t>                         Estomago, intestino                    Sangre y fluidos </a:t>
            </a:r>
          </a:p>
          <a:p>
            <a:r>
              <a:rPr lang="es-MX" dirty="0"/>
              <a:t> </a:t>
            </a:r>
            <a:r>
              <a:rPr lang="es-MX" dirty="0" smtClean="0"/>
              <a:t>                                delgado                                      corporales</a:t>
            </a:r>
          </a:p>
          <a:p>
            <a:endParaRPr lang="es-MX" dirty="0"/>
          </a:p>
          <a:p>
            <a:endParaRPr lang="es-MX" dirty="0" smtClean="0"/>
          </a:p>
          <a:p>
            <a:r>
              <a:rPr lang="es-MX" dirty="0"/>
              <a:t> </a:t>
            </a:r>
            <a:r>
              <a:rPr lang="es-MX" dirty="0" smtClean="0"/>
              <a:t>                                                                       Diente     Hueso    Tendones</a:t>
            </a:r>
          </a:p>
          <a:p>
            <a:endParaRPr lang="es-MX" dirty="0"/>
          </a:p>
          <a:p>
            <a:r>
              <a:rPr lang="es-MX" dirty="0" smtClean="0"/>
              <a:t>              Eliminación          </a:t>
            </a:r>
          </a:p>
          <a:p>
            <a:endParaRPr lang="es-MX" dirty="0"/>
          </a:p>
          <a:p>
            <a:r>
              <a:rPr lang="es-MX" dirty="0" smtClean="0"/>
              <a:t> </a:t>
            </a:r>
          </a:p>
          <a:p>
            <a:r>
              <a:rPr lang="es-MX" dirty="0" smtClean="0"/>
              <a:t>Orina              Saliva, leche, sudor</a:t>
            </a:r>
            <a:endParaRPr lang="es-MX" dirty="0"/>
          </a:p>
        </p:txBody>
      </p:sp>
      <p:sp>
        <p:nvSpPr>
          <p:cNvPr id="13" name="Flecha derecha 12"/>
          <p:cNvSpPr/>
          <p:nvPr/>
        </p:nvSpPr>
        <p:spPr>
          <a:xfrm>
            <a:off x="6295044" y="3801814"/>
            <a:ext cx="517792" cy="1999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5" name="Conector recto de flecha 14"/>
          <p:cNvCxnSpPr/>
          <p:nvPr/>
        </p:nvCxnSpPr>
        <p:spPr>
          <a:xfrm flipH="1">
            <a:off x="4467911" y="3901791"/>
            <a:ext cx="2825255" cy="13312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6" name="Imagen 15"/>
          <p:cNvPicPr>
            <a:picLocks noChangeAspect="1"/>
          </p:cNvPicPr>
          <p:nvPr/>
        </p:nvPicPr>
        <p:blipFill>
          <a:blip r:embed="rId3"/>
          <a:stretch>
            <a:fillRect/>
          </a:stretch>
        </p:blipFill>
        <p:spPr>
          <a:xfrm>
            <a:off x="3026433" y="5599489"/>
            <a:ext cx="140220" cy="396274"/>
          </a:xfrm>
          <a:prstGeom prst="rect">
            <a:avLst/>
          </a:prstGeom>
        </p:spPr>
      </p:pic>
      <p:pic>
        <p:nvPicPr>
          <p:cNvPr id="18" name="Imagen 17"/>
          <p:cNvPicPr>
            <a:picLocks noChangeAspect="1"/>
          </p:cNvPicPr>
          <p:nvPr/>
        </p:nvPicPr>
        <p:blipFill>
          <a:blip r:embed="rId4"/>
          <a:stretch>
            <a:fillRect/>
          </a:stretch>
        </p:blipFill>
        <p:spPr>
          <a:xfrm>
            <a:off x="4544525" y="5599489"/>
            <a:ext cx="140220" cy="396274"/>
          </a:xfrm>
          <a:prstGeom prst="rect">
            <a:avLst/>
          </a:prstGeom>
        </p:spPr>
      </p:pic>
      <p:cxnSp>
        <p:nvCxnSpPr>
          <p:cNvPr id="22" name="Conector recto de flecha 21"/>
          <p:cNvCxnSpPr/>
          <p:nvPr/>
        </p:nvCxnSpPr>
        <p:spPr>
          <a:xfrm flipH="1">
            <a:off x="6929610" y="4087258"/>
            <a:ext cx="440674" cy="5838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ector recto de flecha 24"/>
          <p:cNvCxnSpPr/>
          <p:nvPr/>
        </p:nvCxnSpPr>
        <p:spPr>
          <a:xfrm>
            <a:off x="7716566" y="4175393"/>
            <a:ext cx="0" cy="392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p:cNvCxnSpPr/>
          <p:nvPr/>
        </p:nvCxnSpPr>
        <p:spPr>
          <a:xfrm>
            <a:off x="8251634" y="4087258"/>
            <a:ext cx="308472" cy="5838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Marcador de contenido 27"/>
          <p:cNvSpPr>
            <a:spLocks noGrp="1"/>
          </p:cNvSpPr>
          <p:nvPr>
            <p:ph idx="1"/>
          </p:nvPr>
        </p:nvSpPr>
        <p:spPr/>
        <p:txBody>
          <a:bodyPr/>
          <a:lstStyle/>
          <a:p>
            <a:endParaRPr lang="es-MX" dirty="0"/>
          </a:p>
        </p:txBody>
      </p:sp>
    </p:spTree>
    <p:extLst>
      <p:ext uri="{BB962C8B-B14F-4D97-AF65-F5344CB8AC3E}">
        <p14:creationId xmlns:p14="http://schemas.microsoft.com/office/powerpoint/2010/main" val="3777222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Flúor</a:t>
            </a:r>
            <a:endParaRPr lang="es-MX" dirty="0"/>
          </a:p>
        </p:txBody>
      </p:sp>
      <p:sp>
        <p:nvSpPr>
          <p:cNvPr id="7" name="Marcador de texto 6"/>
          <p:cNvSpPr>
            <a:spLocks noGrp="1"/>
          </p:cNvSpPr>
          <p:nvPr>
            <p:ph type="body" idx="1"/>
          </p:nvPr>
        </p:nvSpPr>
        <p:spPr>
          <a:solidFill>
            <a:schemeClr val="accent5">
              <a:lumMod val="20000"/>
              <a:lumOff val="80000"/>
            </a:schemeClr>
          </a:solidFill>
        </p:spPr>
        <p:txBody>
          <a:bodyPr>
            <a:normAutofit fontScale="92500" lnSpcReduction="20000"/>
          </a:bodyPr>
          <a:lstStyle/>
          <a:p>
            <a:pPr algn="just"/>
            <a:r>
              <a:rPr lang="es-MX" b="0" dirty="0"/>
              <a:t>Efecto sistémico, </a:t>
            </a:r>
            <a:r>
              <a:rPr lang="es-MX" b="0" dirty="0" smtClean="0"/>
              <a:t>antes de la erupción de los dientes, beneficio en  </a:t>
            </a:r>
            <a:r>
              <a:rPr lang="es-MX" b="0" dirty="0"/>
              <a:t>caras proximales de los </a:t>
            </a:r>
            <a:r>
              <a:rPr lang="es-MX" b="0" dirty="0" smtClean="0"/>
              <a:t>dientes.</a:t>
            </a:r>
            <a:endParaRPr lang="es-MX" b="0" dirty="0"/>
          </a:p>
        </p:txBody>
      </p:sp>
      <p:sp>
        <p:nvSpPr>
          <p:cNvPr id="4" name="Marcador de contenido 3"/>
          <p:cNvSpPr>
            <a:spLocks noGrp="1"/>
          </p:cNvSpPr>
          <p:nvPr>
            <p:ph sz="half" idx="2"/>
          </p:nvPr>
        </p:nvSpPr>
        <p:spPr/>
        <p:txBody>
          <a:bodyPr/>
          <a:lstStyle/>
          <a:p>
            <a:pPr marL="0" indent="0">
              <a:buNone/>
            </a:pPr>
            <a:endParaRPr lang="es-MX" dirty="0" smtClean="0"/>
          </a:p>
          <a:p>
            <a:endParaRPr lang="es-MX" dirty="0"/>
          </a:p>
          <a:p>
            <a:endParaRPr lang="es-MX" dirty="0"/>
          </a:p>
        </p:txBody>
      </p:sp>
      <p:sp>
        <p:nvSpPr>
          <p:cNvPr id="8" name="Marcador de texto 7"/>
          <p:cNvSpPr>
            <a:spLocks noGrp="1"/>
          </p:cNvSpPr>
          <p:nvPr>
            <p:ph type="body" sz="quarter" idx="3"/>
          </p:nvPr>
        </p:nvSpPr>
        <p:spPr>
          <a:xfrm>
            <a:off x="6172200" y="1594405"/>
            <a:ext cx="5183188" cy="1006953"/>
          </a:xfrm>
          <a:solidFill>
            <a:schemeClr val="accent5">
              <a:lumMod val="20000"/>
              <a:lumOff val="80000"/>
            </a:schemeClr>
          </a:solidFill>
        </p:spPr>
        <p:txBody>
          <a:bodyPr>
            <a:normAutofit lnSpcReduction="10000"/>
          </a:bodyPr>
          <a:lstStyle/>
          <a:p>
            <a:pPr algn="just"/>
            <a:r>
              <a:rPr lang="es-MX" b="0" dirty="0" smtClean="0"/>
              <a:t>Efecto tópico, post erupción de los dientes, superficies vestibulares, linguales y palatinas de los dientes.</a:t>
            </a:r>
            <a:endParaRPr lang="es-MX" b="0" dirty="0"/>
          </a:p>
        </p:txBody>
      </p:sp>
      <p:pic>
        <p:nvPicPr>
          <p:cNvPr id="6" name="Marcador de contenido 5"/>
          <p:cNvPicPr>
            <a:picLocks noGrp="1" noChangeAspect="1"/>
          </p:cNvPicPr>
          <p:nvPr>
            <p:ph sz="quarter" idx="4"/>
          </p:nvPr>
        </p:nvPicPr>
        <p:blipFill rotWithShape="1">
          <a:blip r:embed="rId3">
            <a:extLst>
              <a:ext uri="{28A0092B-C50C-407E-A947-70E740481C1C}">
                <a14:useLocalDpi xmlns:a14="http://schemas.microsoft.com/office/drawing/2010/main" val="0"/>
              </a:ext>
            </a:extLst>
          </a:blip>
          <a:srcRect l="2840" r="11835" b="8993"/>
          <a:stretch/>
        </p:blipFill>
        <p:spPr>
          <a:xfrm>
            <a:off x="1696598" y="3006726"/>
            <a:ext cx="2421344" cy="2190970"/>
          </a:xfrm>
        </p:spPr>
      </p:pic>
      <p:cxnSp>
        <p:nvCxnSpPr>
          <p:cNvPr id="14" name="Conector recto de flecha 13"/>
          <p:cNvCxnSpPr/>
          <p:nvPr/>
        </p:nvCxnSpPr>
        <p:spPr>
          <a:xfrm flipH="1" flipV="1">
            <a:off x="2930487" y="4131325"/>
            <a:ext cx="385590" cy="11567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p:nvPr/>
        </p:nvCxnSpPr>
        <p:spPr>
          <a:xfrm>
            <a:off x="2467778" y="3006726"/>
            <a:ext cx="176270" cy="10954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78058" y="3594894"/>
            <a:ext cx="3086100" cy="1476375"/>
          </a:xfrm>
          <a:prstGeom prst="rect">
            <a:avLst/>
          </a:prstGeom>
        </p:spPr>
      </p:pic>
      <p:cxnSp>
        <p:nvCxnSpPr>
          <p:cNvPr id="9" name="Conector recto de flecha 8"/>
          <p:cNvCxnSpPr/>
          <p:nvPr/>
        </p:nvCxnSpPr>
        <p:spPr>
          <a:xfrm flipH="1">
            <a:off x="10157552" y="3006726"/>
            <a:ext cx="577156" cy="11245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 name="Imagen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34769" y="3415745"/>
            <a:ext cx="2343150" cy="1952625"/>
          </a:xfrm>
          <a:prstGeom prst="rect">
            <a:avLst/>
          </a:prstGeom>
        </p:spPr>
      </p:pic>
      <p:cxnSp>
        <p:nvCxnSpPr>
          <p:cNvPr id="12" name="Conector recto de flecha 11"/>
          <p:cNvCxnSpPr/>
          <p:nvPr/>
        </p:nvCxnSpPr>
        <p:spPr>
          <a:xfrm flipV="1">
            <a:off x="7106344" y="3767769"/>
            <a:ext cx="131738" cy="1839817"/>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3" name="CuadroTexto 12"/>
          <p:cNvSpPr txBox="1"/>
          <p:nvPr/>
        </p:nvSpPr>
        <p:spPr>
          <a:xfrm>
            <a:off x="839787" y="6189663"/>
            <a:ext cx="6133889" cy="261610"/>
          </a:xfrm>
          <a:prstGeom prst="rect">
            <a:avLst/>
          </a:prstGeom>
          <a:noFill/>
        </p:spPr>
        <p:txBody>
          <a:bodyPr wrap="square" rtlCol="0">
            <a:spAutoFit/>
          </a:bodyPr>
          <a:lstStyle/>
          <a:p>
            <a:r>
              <a:rPr lang="es-MX" sz="1100" dirty="0" smtClean="0"/>
              <a:t>Imágenes tomadas de: scielo.conicyt.cl, clinicajaimecatarroja.com, síntesis.com</a:t>
            </a:r>
            <a:endParaRPr lang="es-MX" sz="1100" dirty="0"/>
          </a:p>
        </p:txBody>
      </p:sp>
    </p:spTree>
    <p:extLst>
      <p:ext uri="{BB962C8B-B14F-4D97-AF65-F5344CB8AC3E}">
        <p14:creationId xmlns:p14="http://schemas.microsoft.com/office/powerpoint/2010/main" val="23790300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err="1" smtClean="0"/>
              <a:t>Fluorosis</a:t>
            </a:r>
            <a:r>
              <a:rPr lang="es-MX" dirty="0" smtClean="0"/>
              <a:t> Dental: Concepto y etiología.</a:t>
            </a:r>
            <a:endParaRPr lang="es-MX" dirty="0"/>
          </a:p>
        </p:txBody>
      </p:sp>
      <p:sp>
        <p:nvSpPr>
          <p:cNvPr id="5" name="Marcador de contenido 4"/>
          <p:cNvSpPr>
            <a:spLocks noGrp="1"/>
          </p:cNvSpPr>
          <p:nvPr>
            <p:ph idx="1"/>
          </p:nvPr>
        </p:nvSpPr>
        <p:spPr>
          <a:xfrm>
            <a:off x="1630497" y="2288333"/>
            <a:ext cx="8405870" cy="2977869"/>
          </a:xfrm>
          <a:solidFill>
            <a:schemeClr val="accent4">
              <a:lumMod val="20000"/>
              <a:lumOff val="80000"/>
            </a:schemeClr>
          </a:solidFill>
        </p:spPr>
        <p:txBody>
          <a:bodyPr/>
          <a:lstStyle/>
          <a:p>
            <a:pPr marL="0" indent="0" algn="just">
              <a:buNone/>
            </a:pPr>
            <a:r>
              <a:rPr lang="es-MX" dirty="0" smtClean="0"/>
              <a:t>Se denomina fluorosis a: Una hipomineralización del esmalte del diente provocada por ingesta de altas concentraciones de fluoruro por un periodo prolongado durante la fase de calcificación del diente (periodo preeruptivo). </a:t>
            </a:r>
            <a:endParaRPr lang="es-MX" dirty="0"/>
          </a:p>
        </p:txBody>
      </p:sp>
    </p:spTree>
    <p:extLst>
      <p:ext uri="{BB962C8B-B14F-4D97-AF65-F5344CB8AC3E}">
        <p14:creationId xmlns:p14="http://schemas.microsoft.com/office/powerpoint/2010/main" val="200426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Fluorosis</a:t>
            </a:r>
            <a:r>
              <a:rPr lang="es-MX" dirty="0" smtClean="0"/>
              <a:t>:  etiología</a:t>
            </a:r>
            <a:endParaRPr lang="es-MX" dirty="0"/>
          </a:p>
        </p:txBody>
      </p:sp>
      <p:pic>
        <p:nvPicPr>
          <p:cNvPr id="4" name="Marcador de contenido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07389" y="1694746"/>
            <a:ext cx="3248025" cy="1409700"/>
          </a:xfr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7389" y="3798344"/>
            <a:ext cx="3362205" cy="2065871"/>
          </a:xfrm>
          <a:prstGeom prst="rect">
            <a:avLst/>
          </a:prstGeom>
        </p:spPr>
      </p:pic>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39860" y="2412744"/>
            <a:ext cx="3603617" cy="2418535"/>
          </a:xfrm>
          <a:prstGeom prst="rect">
            <a:avLst/>
          </a:prstGeom>
        </p:spPr>
      </p:pic>
      <p:pic>
        <p:nvPicPr>
          <p:cNvPr id="3" name="Imagen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42104" y="4533737"/>
            <a:ext cx="2714625" cy="1685925"/>
          </a:xfrm>
          <a:prstGeom prst="rect">
            <a:avLst/>
          </a:prstGeom>
        </p:spPr>
      </p:pic>
      <p:pic>
        <p:nvPicPr>
          <p:cNvPr id="10" name="Imagen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87411" y="1319561"/>
            <a:ext cx="2619375" cy="1743075"/>
          </a:xfrm>
          <a:prstGeom prst="rect">
            <a:avLst/>
          </a:prstGeom>
        </p:spPr>
      </p:pic>
      <p:sp>
        <p:nvSpPr>
          <p:cNvPr id="11" name="CuadroTexto 10"/>
          <p:cNvSpPr txBox="1"/>
          <p:nvPr/>
        </p:nvSpPr>
        <p:spPr>
          <a:xfrm>
            <a:off x="187286" y="6219662"/>
            <a:ext cx="6797407" cy="430887"/>
          </a:xfrm>
          <a:prstGeom prst="rect">
            <a:avLst/>
          </a:prstGeom>
          <a:noFill/>
        </p:spPr>
        <p:txBody>
          <a:bodyPr wrap="square" rtlCol="0">
            <a:spAutoFit/>
          </a:bodyPr>
          <a:lstStyle/>
          <a:p>
            <a:r>
              <a:rPr lang="es-MX" sz="1100" dirty="0" smtClean="0"/>
              <a:t>Imágenes tomadas de: nutricionconapego.com, </a:t>
            </a:r>
            <a:r>
              <a:rPr lang="es-MX" sz="1100" dirty="0" err="1" smtClean="0"/>
              <a:t>impulsoedomex.gob</a:t>
            </a:r>
            <a:r>
              <a:rPr lang="es-MX" sz="1100" dirty="0" smtClean="0"/>
              <a:t>, salud.edumex.gob.mx, es123if.com, depssa.com</a:t>
            </a:r>
            <a:endParaRPr lang="es-MX" sz="1100" dirty="0"/>
          </a:p>
        </p:txBody>
      </p:sp>
    </p:spTree>
    <p:extLst>
      <p:ext uri="{BB962C8B-B14F-4D97-AF65-F5344CB8AC3E}">
        <p14:creationId xmlns:p14="http://schemas.microsoft.com/office/powerpoint/2010/main" val="19722933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1617</TotalTime>
  <Words>1105</Words>
  <Application>Microsoft Office PowerPoint</Application>
  <PresentationFormat>Panorámica</PresentationFormat>
  <Paragraphs>116</Paragraphs>
  <Slides>18</Slides>
  <Notes>17</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18</vt:i4>
      </vt:variant>
    </vt:vector>
  </HeadingPairs>
  <TitlesOfParts>
    <vt:vector size="22" baseType="lpstr">
      <vt:lpstr>Arial</vt:lpstr>
      <vt:lpstr>Calibri</vt:lpstr>
      <vt:lpstr>Calibri Light</vt:lpstr>
      <vt:lpstr>Tema de Office</vt:lpstr>
      <vt:lpstr>Universidad Autónoma del Estado de  México Facultad de Odontología Unidad de Aprendizaje de Odontología Preventiva III</vt:lpstr>
      <vt:lpstr>Flúor</vt:lpstr>
      <vt:lpstr>Flúoruros</vt:lpstr>
      <vt:lpstr>Absorción del flúor</vt:lpstr>
      <vt:lpstr>Distribución del flúor</vt:lpstr>
      <vt:lpstr>Excreción del flúor</vt:lpstr>
      <vt:lpstr>Flúor</vt:lpstr>
      <vt:lpstr>Fluorosis Dental: Concepto y etiología.</vt:lpstr>
      <vt:lpstr>Fluorosis:  etiología</vt:lpstr>
      <vt:lpstr>Fluorosis dental</vt:lpstr>
      <vt:lpstr>Fluorosis</vt:lpstr>
      <vt:lpstr>Fluorosis:</vt:lpstr>
      <vt:lpstr>Indice de Dean</vt:lpstr>
      <vt:lpstr>Indice de Dean</vt:lpstr>
      <vt:lpstr>Indice de Dean</vt:lpstr>
      <vt:lpstr>Indice de Dean</vt:lpstr>
      <vt:lpstr>Indice de Dean</vt:lpstr>
      <vt:lpstr>Fluorosis dental: Prevención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Odontología Preventiva III</dc:title>
  <dc:creator>UAEM</dc:creator>
  <cp:lastModifiedBy>UAEM</cp:lastModifiedBy>
  <cp:revision>192</cp:revision>
  <dcterms:created xsi:type="dcterms:W3CDTF">2019-04-25T15:25:58Z</dcterms:created>
  <dcterms:modified xsi:type="dcterms:W3CDTF">2019-09-25T14:40:50Z</dcterms:modified>
</cp:coreProperties>
</file>