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5" r:id="rId2"/>
    <p:sldId id="295" r:id="rId3"/>
    <p:sldId id="285" r:id="rId4"/>
    <p:sldId id="277" r:id="rId5"/>
    <p:sldId id="278" r:id="rId6"/>
    <p:sldId id="279" r:id="rId7"/>
    <p:sldId id="280" r:id="rId8"/>
    <p:sldId id="281" r:id="rId9"/>
    <p:sldId id="287" r:id="rId10"/>
    <p:sldId id="282" r:id="rId11"/>
    <p:sldId id="283" r:id="rId12"/>
    <p:sldId id="284" r:id="rId13"/>
    <p:sldId id="288" r:id="rId14"/>
    <p:sldId id="297" r:id="rId15"/>
    <p:sldId id="296" r:id="rId1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5C21A-3488-42BD-B2F8-33D01CB926CC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59F27-C331-4018-BF44-64B5958067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202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México contamos con el programa de fluoruración de la sal de mesa por lo que únicamente los niños que indicaciones médicas no consumen</a:t>
            </a:r>
            <a:r>
              <a:rPr lang="es-MX" baseline="0" dirty="0" smtClean="0"/>
              <a:t> sal podrían recibir algún suplemento.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40135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el caso de gel de fosfato acidulado se recomienda una aplicación semestral para pacientes sin caries y aplicaciones bimestrales para pacientes con alto riesgo a caries, siempre en consultorio y bajo uso de eyector.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7957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dirty="0" smtClean="0"/>
              <a:t>Síndrome de </a:t>
            </a:r>
            <a:r>
              <a:rPr lang="es-MX" b="1" dirty="0" err="1" smtClean="0"/>
              <a:t>Sjögren</a:t>
            </a:r>
            <a:r>
              <a:rPr lang="es-MX" dirty="0" smtClean="0"/>
              <a:t>. Es un trastorno </a:t>
            </a:r>
            <a:r>
              <a:rPr lang="es-MX" dirty="0" err="1" smtClean="0"/>
              <a:t>autoinmunitario</a:t>
            </a:r>
            <a:r>
              <a:rPr lang="es-MX" dirty="0" smtClean="0"/>
              <a:t> en el cual se destruyen las glándulas que producen las lágrimas y la saliva, lo que causa resequedad en la boca y en los ojos. Este trastorno puede afectar a otras partes del cuerpo, incluso los riñones y los pulmones.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1959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odontólogo</a:t>
            </a:r>
            <a:r>
              <a:rPr lang="es-MX" baseline="0" dirty="0" smtClean="0"/>
              <a:t> debe </a:t>
            </a:r>
            <a:r>
              <a:rPr lang="es-MX" dirty="0" smtClean="0"/>
              <a:t> examinar la</a:t>
            </a:r>
            <a:r>
              <a:rPr lang="es-MX" baseline="0" dirty="0" smtClean="0"/>
              <a:t> boca y </a:t>
            </a:r>
            <a:r>
              <a:rPr lang="es-MX" dirty="0" smtClean="0"/>
              <a:t> dientes del niño, instruir a los padres sobre la higiene bucal de</a:t>
            </a:r>
            <a:r>
              <a:rPr lang="es-MX" baseline="0" dirty="0" smtClean="0"/>
              <a:t> su hijo</a:t>
            </a:r>
            <a:r>
              <a:rPr lang="es-MX" dirty="0" smtClean="0"/>
              <a:t> y asegurarse de que esté recibiendo la cantidad necesaria de fluoruro.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5348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Al estar el diente poroso por la fluorosis es más susceptible a caries dental, por lo que las aplicaciones de fluoruros</a:t>
            </a:r>
            <a:r>
              <a:rPr lang="es-MX" baseline="0" dirty="0" smtClean="0"/>
              <a:t> tópicos ayudan a la mineralización del esmalte.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6207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De acuerdo a la Norma Oficial Mexicana 013 SSA-2 2015 para la</a:t>
            </a:r>
            <a:r>
              <a:rPr lang="es-MX" baseline="0" dirty="0" smtClean="0"/>
              <a:t> prevención y control de enfermedades bucales se deben los fluoruros tópicos se deben aplicar bajo estas recomendaciones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0084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Las pastas profilácticas son materiales abrasivos que no deben ser utilizadas frecuentemente,</a:t>
            </a:r>
            <a:r>
              <a:rPr lang="es-MX" baseline="0" dirty="0" smtClean="0"/>
              <a:t> son  para uso exclusivo en consultorio.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1296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Para pacientes</a:t>
            </a:r>
            <a:r>
              <a:rPr lang="es-MX" baseline="0" dirty="0" smtClean="0"/>
              <a:t> sin caries se recomienda una aplicación anual y para pacientes con alto riesgo a caries 1 aplicación trimestral.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2279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 recomienda el uso de estos productos de uso doméstico siempre y cuando el paciente tenga la capacidad de escupir y no ingerir ninguno de los productos.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2171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 recomienda utilizar una cantidad similar a un grano</a:t>
            </a:r>
            <a:r>
              <a:rPr lang="es-MX" baseline="0" dirty="0" smtClean="0"/>
              <a:t> de arroz hasta los 36 meses e inicialmente utilizar dentífricos sin </a:t>
            </a:r>
            <a:r>
              <a:rPr lang="es-MX" baseline="0" dirty="0" err="1" smtClean="0"/>
              <a:t>fluor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421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 debe de evitar la ingestión de la pasta y emplear como máximo  5 milímetros cúbicos del dentífrico (tamaño de un chícharo)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3563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</a:t>
            </a:r>
            <a:r>
              <a:rPr lang="es-MX" baseline="0" dirty="0" smtClean="0"/>
              <a:t> recomiendan enjuagues con concentraciones de o.o5% de fluoruro de sodio una vez al día.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9F27-C331-4018-BF44-64B5958067E4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7767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738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41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2231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255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0577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4930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5700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625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621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5885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1589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D47CB-169B-40CF-BC44-A1639A1049E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F89D2-1112-404B-9EAD-FF8FFF572F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514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13832" y="1111346"/>
            <a:ext cx="9144000" cy="1038946"/>
          </a:xfrm>
        </p:spPr>
        <p:txBody>
          <a:bodyPr>
            <a:noAutofit/>
          </a:bodyPr>
          <a:lstStyle/>
          <a:p>
            <a:r>
              <a:rPr lang="es-MX" sz="3200" dirty="0" smtClean="0">
                <a:latin typeface="+mn-lt"/>
              </a:rPr>
              <a:t>Universidad Autónoma del Estado de </a:t>
            </a:r>
            <a:br>
              <a:rPr lang="es-MX" sz="3200" dirty="0" smtClean="0">
                <a:latin typeface="+mn-lt"/>
              </a:rPr>
            </a:br>
            <a:r>
              <a:rPr lang="es-MX" sz="3200" dirty="0" smtClean="0">
                <a:latin typeface="+mn-lt"/>
              </a:rPr>
              <a:t>México</a:t>
            </a:r>
            <a:br>
              <a:rPr lang="es-MX" sz="3200" dirty="0" smtClean="0">
                <a:latin typeface="+mn-lt"/>
              </a:rPr>
            </a:br>
            <a:r>
              <a:rPr lang="es-MX" sz="3200" dirty="0" smtClean="0">
                <a:latin typeface="+mn-lt"/>
              </a:rPr>
              <a:t>Facultad de Odontología</a:t>
            </a:r>
            <a:br>
              <a:rPr lang="es-MX" sz="3200" dirty="0" smtClean="0">
                <a:latin typeface="+mn-lt"/>
              </a:rPr>
            </a:br>
            <a:r>
              <a:rPr lang="es-MX" sz="3200" dirty="0" smtClean="0">
                <a:latin typeface="+mn-lt"/>
              </a:rPr>
              <a:t>Unidad de Aprendizaje de Odontología Preventiva III</a:t>
            </a:r>
            <a:endParaRPr lang="es-MX" sz="3200" dirty="0">
              <a:latin typeface="+mn-lt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68068" y="4417286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es-ES" sz="3000" dirty="0" smtClean="0"/>
              <a:t>Prevención de Fluorosis  </a:t>
            </a:r>
            <a:r>
              <a:rPr lang="es-ES" sz="3000" dirty="0"/>
              <a:t>D</a:t>
            </a:r>
            <a:r>
              <a:rPr lang="es-ES" sz="3000" dirty="0" smtClean="0"/>
              <a:t>ental</a:t>
            </a:r>
            <a:endParaRPr lang="es-ES" sz="3000" dirty="0" smtClean="0"/>
          </a:p>
          <a:p>
            <a:r>
              <a:rPr lang="es-ES" sz="3000" dirty="0" smtClean="0"/>
              <a:t>2ª Parte</a:t>
            </a:r>
          </a:p>
          <a:p>
            <a:endParaRPr lang="es-MX" sz="1400" dirty="0" smtClean="0"/>
          </a:p>
          <a:p>
            <a:r>
              <a:rPr lang="es-MX" dirty="0" smtClean="0"/>
              <a:t>Dra. en E. Judith Arjona Serrano</a:t>
            </a:r>
          </a:p>
          <a:p>
            <a:r>
              <a:rPr lang="es-MX" dirty="0" smtClean="0"/>
              <a:t>2019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18"/>
          <a:stretch/>
        </p:blipFill>
        <p:spPr>
          <a:xfrm>
            <a:off x="10954440" y="0"/>
            <a:ext cx="1153098" cy="10487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6" r="9020" b="26474"/>
          <a:stretch/>
        </p:blipFill>
        <p:spPr>
          <a:xfrm>
            <a:off x="1" y="1"/>
            <a:ext cx="1509310" cy="132202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248" y="2366241"/>
            <a:ext cx="3029639" cy="1835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2593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Protección específica de fluorosis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37170" y="2270638"/>
            <a:ext cx="4031255" cy="269129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pt-BR" dirty="0" smtClean="0"/>
              <a:t>Colutorios </a:t>
            </a:r>
            <a:r>
              <a:rPr lang="pt-BR" dirty="0"/>
              <a:t>o enjuagues bucales </a:t>
            </a:r>
            <a:r>
              <a:rPr lang="pt-BR" dirty="0" smtClean="0"/>
              <a:t>fluorurados.</a:t>
            </a:r>
          </a:p>
          <a:p>
            <a:pPr marL="0" indent="0" algn="just">
              <a:buNone/>
            </a:pPr>
            <a:r>
              <a:rPr lang="es-MX" dirty="0" smtClean="0"/>
              <a:t>No </a:t>
            </a:r>
            <a:r>
              <a:rPr lang="es-MX" dirty="0"/>
              <a:t>deben ser utilizados en menores de 6 años de edad.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093" y="1345664"/>
            <a:ext cx="2095500" cy="20955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586" y="1545689"/>
            <a:ext cx="2686050" cy="16954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868" y="3616283"/>
            <a:ext cx="1800225" cy="253365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96606" y="6235547"/>
            <a:ext cx="5343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Imágenes tomadas de: latamoralb.com, plazavea.com.pe, listerine.es 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7261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Protección específica de fluorosis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140" y="1690688"/>
            <a:ext cx="8393935" cy="1049777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Geles </a:t>
            </a:r>
            <a:r>
              <a:rPr lang="es-MX" dirty="0"/>
              <a:t>fluorurados.</a:t>
            </a:r>
          </a:p>
          <a:p>
            <a:pPr marL="0" indent="0">
              <a:buNone/>
            </a:pPr>
            <a:r>
              <a:rPr lang="es-MX" dirty="0" smtClean="0"/>
              <a:t>No </a:t>
            </a:r>
            <a:r>
              <a:rPr lang="es-MX" dirty="0"/>
              <a:t>deben ser utilizados en menores de 3 años de edad.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203" y="4548188"/>
            <a:ext cx="2800350" cy="16287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360" y="3018448"/>
            <a:ext cx="2143125" cy="21431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112" y="3294673"/>
            <a:ext cx="2447925" cy="18669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08541" y="6408317"/>
            <a:ext cx="6289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Imágenes tomadas de: dent-thel.com, propdental.es, delaflorodontologia.com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325830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Protección específica de fluorosis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98924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Sustituto </a:t>
            </a:r>
            <a:r>
              <a:rPr lang="pt-BR" dirty="0"/>
              <a:t>o saliva artificial </a:t>
            </a:r>
            <a:r>
              <a:rPr lang="pt-BR" dirty="0" err="1"/>
              <a:t>fluorurada</a:t>
            </a:r>
            <a:r>
              <a:rPr lang="pt-BR" dirty="0"/>
              <a:t>.</a:t>
            </a:r>
          </a:p>
          <a:p>
            <a:pPr marL="0" indent="0">
              <a:buNone/>
            </a:pPr>
            <a:r>
              <a:rPr lang="es-MX" dirty="0" smtClean="0"/>
              <a:t>Debe </a:t>
            </a:r>
            <a:r>
              <a:rPr lang="es-MX" dirty="0"/>
              <a:t>ser utilizada en pacientes con Xerostomía, cualquiera que sea el motivo como alteraciones </a:t>
            </a:r>
            <a:r>
              <a:rPr lang="es-MX" dirty="0" smtClean="0"/>
              <a:t>sistémicas, síndrome </a:t>
            </a:r>
            <a:r>
              <a:rPr lang="es-MX" dirty="0"/>
              <a:t>de </a:t>
            </a:r>
            <a:r>
              <a:rPr lang="es-MX" dirty="0" err="1"/>
              <a:t>Sjôgren</a:t>
            </a:r>
            <a:r>
              <a:rPr lang="es-MX" dirty="0"/>
              <a:t>, exposición a radioterapia y quimioterapia, entre otros.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679" y="4001294"/>
            <a:ext cx="2857500" cy="1600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003" y="5142237"/>
            <a:ext cx="2828925" cy="1619250"/>
          </a:xfrm>
          <a:prstGeom prst="rect">
            <a:avLst/>
          </a:prstGeom>
        </p:spPr>
      </p:pic>
      <p:sp>
        <p:nvSpPr>
          <p:cNvPr id="7" name="AutoShape 4" descr="Resultado de imagen para Pacientes con canc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612" y="3671428"/>
            <a:ext cx="2847975" cy="16002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18501" y="6312666"/>
            <a:ext cx="5783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Imágenes tomadas de. Uchile.cl, informacionopticas.com, elconfidencial.com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3053678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Fluorosis</a:t>
            </a:r>
            <a:r>
              <a:rPr lang="es-MX" dirty="0" smtClean="0"/>
              <a:t>: Prevención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8933" y="1781557"/>
            <a:ext cx="10200701" cy="435133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Cepillar los dientes de los niños </a:t>
            </a:r>
            <a:r>
              <a:rPr lang="es-MX" dirty="0"/>
              <a:t>2 veces </a:t>
            </a:r>
            <a:r>
              <a:rPr lang="es-MX" dirty="0" smtClean="0"/>
              <a:t>al  día. </a:t>
            </a:r>
          </a:p>
          <a:p>
            <a:pPr algn="just"/>
            <a:r>
              <a:rPr lang="es-MX" dirty="0" smtClean="0"/>
              <a:t>En los </a:t>
            </a:r>
            <a:r>
              <a:rPr lang="es-MX" dirty="0"/>
              <a:t>niños de entre 3 y 6 años </a:t>
            </a:r>
            <a:r>
              <a:rPr lang="es-MX" dirty="0" smtClean="0"/>
              <a:t> </a:t>
            </a:r>
            <a:r>
              <a:rPr lang="es-MX" dirty="0"/>
              <a:t>usar l</a:t>
            </a:r>
            <a:r>
              <a:rPr lang="es-MX" dirty="0" smtClean="0"/>
              <a:t>a </a:t>
            </a:r>
            <a:r>
              <a:rPr lang="es-MX" dirty="0"/>
              <a:t>cantidad </a:t>
            </a:r>
            <a:r>
              <a:rPr lang="es-MX" dirty="0" smtClean="0"/>
              <a:t>indicada de </a:t>
            </a:r>
            <a:r>
              <a:rPr lang="es-MX" dirty="0"/>
              <a:t>pasta dental con </a:t>
            </a:r>
            <a:r>
              <a:rPr lang="es-MX" dirty="0" smtClean="0"/>
              <a:t>fluoruro, (tamaño </a:t>
            </a:r>
            <a:r>
              <a:rPr lang="es-MX" dirty="0"/>
              <a:t>de </a:t>
            </a:r>
            <a:r>
              <a:rPr lang="es-MX" dirty="0" smtClean="0"/>
              <a:t>un chícharo).</a:t>
            </a:r>
            <a:endParaRPr lang="es-MX" dirty="0"/>
          </a:p>
          <a:p>
            <a:pPr algn="just"/>
            <a:r>
              <a:rPr lang="es-MX" dirty="0" smtClean="0"/>
              <a:t>Supervisar </a:t>
            </a:r>
            <a:r>
              <a:rPr lang="es-MX" dirty="0"/>
              <a:t>y </a:t>
            </a:r>
            <a:r>
              <a:rPr lang="es-MX" dirty="0" smtClean="0"/>
              <a:t>ayudar </a:t>
            </a:r>
            <a:r>
              <a:rPr lang="es-MX" dirty="0"/>
              <a:t>a los niños pequeños a cepillarse los dientes</a:t>
            </a:r>
            <a:r>
              <a:rPr lang="es-MX" dirty="0" smtClean="0"/>
              <a:t>. Se les </a:t>
            </a:r>
            <a:r>
              <a:rPr lang="es-MX" dirty="0"/>
              <a:t>debe </a:t>
            </a:r>
            <a:r>
              <a:rPr lang="es-MX" dirty="0" smtClean="0"/>
              <a:t>instruir para </a:t>
            </a:r>
            <a:r>
              <a:rPr lang="es-MX" dirty="0"/>
              <a:t>escupir el exceso de pasta </a:t>
            </a:r>
            <a:r>
              <a:rPr lang="es-MX" dirty="0" smtClean="0"/>
              <a:t>dental</a:t>
            </a:r>
            <a:r>
              <a:rPr lang="es-MX" dirty="0"/>
              <a:t> </a:t>
            </a:r>
            <a:r>
              <a:rPr lang="es-MX" dirty="0" smtClean="0"/>
              <a:t>y </a:t>
            </a:r>
            <a:r>
              <a:rPr lang="es-MX" dirty="0"/>
              <a:t>enjuagarse con agua.</a:t>
            </a:r>
          </a:p>
          <a:p>
            <a:pPr algn="just"/>
            <a:r>
              <a:rPr lang="es-MX" dirty="0"/>
              <a:t>Mantenga todos los productos dentales fuera del alcance de niños pequeños para evitar la ingestión accidental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Visitar al dentista cuando el niño cumpla 1 año.</a:t>
            </a: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5700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Secretaría de Salud. Norma Oficial Mexicana SSA2-2015 para la prevención y el control d enfermedades bucales. DOF; México;2015</a:t>
            </a:r>
          </a:p>
          <a:p>
            <a:pPr algn="just"/>
            <a:r>
              <a:rPr lang="es-MX" dirty="0"/>
              <a:t>Secretaría de salud. Manual para el uso de fluoruros dentales en la República Mexicana. DOF</a:t>
            </a:r>
            <a:r>
              <a:rPr lang="es-MX" dirty="0" smtClean="0"/>
              <a:t>; México; 2003</a:t>
            </a:r>
            <a:endParaRPr lang="es-MX" dirty="0"/>
          </a:p>
          <a:p>
            <a:pPr algn="just"/>
            <a:r>
              <a:rPr lang="es-MX" dirty="0" err="1" smtClean="0"/>
              <a:t>Alanis</a:t>
            </a:r>
            <a:r>
              <a:rPr lang="es-MX" dirty="0" smtClean="0"/>
              <a:t>, TJ y cols. Floruro en el Estado de México. Salud y Enfermedad Bucal avances científicos. </a:t>
            </a:r>
            <a:r>
              <a:rPr lang="es-MX" dirty="0" err="1" smtClean="0"/>
              <a:t>Vol</a:t>
            </a:r>
            <a:r>
              <a:rPr lang="es-MX" dirty="0" smtClean="0"/>
              <a:t> 1; México;2016</a:t>
            </a:r>
          </a:p>
          <a:p>
            <a:pPr algn="just"/>
            <a:r>
              <a:rPr lang="es-MX" dirty="0"/>
              <a:t>Guerrero-Concepción A, Domínguez-Guerrero R. Fluorosis dental y su prevención en la atención primaria de salud. Revista Electrónica Dr. Zoilo E. </a:t>
            </a:r>
            <a:r>
              <a:rPr lang="es-MX" dirty="0" err="1"/>
              <a:t>Marinello</a:t>
            </a:r>
            <a:r>
              <a:rPr lang="es-MX" dirty="0"/>
              <a:t> </a:t>
            </a:r>
            <a:r>
              <a:rPr lang="es-MX" dirty="0" err="1"/>
              <a:t>Vidaurreta</a:t>
            </a:r>
            <a:r>
              <a:rPr lang="es-MX" dirty="0"/>
              <a:t> [revista en Internet]. 2018 [citado 2019 </a:t>
            </a:r>
            <a:r>
              <a:rPr lang="es-MX" dirty="0" err="1"/>
              <a:t>Sep</a:t>
            </a:r>
            <a:r>
              <a:rPr lang="es-MX" dirty="0"/>
              <a:t> 24];43(3):[aprox. 0 p.]. Disponible en: http://revzoilomarinello.sld.cu/index.php/zmv/article/view/1189</a:t>
            </a:r>
          </a:p>
        </p:txBody>
      </p:sp>
    </p:spTree>
    <p:extLst>
      <p:ext uri="{BB962C8B-B14F-4D97-AF65-F5344CB8AC3E}">
        <p14:creationId xmlns:p14="http://schemas.microsoft.com/office/powerpoint/2010/main" val="2990285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28879" y="1927952"/>
            <a:ext cx="10515600" cy="95255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Por su atención y cuidados</a:t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                                      Gracias!!!</a:t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946" y="3260820"/>
            <a:ext cx="2929741" cy="292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60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Fluorosis dental: Prevención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703284" cy="4351338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Fluoruros Sistémicos.</a:t>
            </a:r>
          </a:p>
          <a:p>
            <a:pPr marL="0" indent="0" algn="just">
              <a:buNone/>
            </a:pPr>
            <a:r>
              <a:rPr lang="es-MX" dirty="0"/>
              <a:t>Recomendar o implementar el uso de fluoruros sistémicos previo conocimiento </a:t>
            </a:r>
            <a:r>
              <a:rPr lang="es-MX" dirty="0" smtClean="0"/>
              <a:t>de:</a:t>
            </a:r>
          </a:p>
          <a:p>
            <a:pPr marL="0" indent="0" algn="just">
              <a:buNone/>
            </a:pPr>
            <a:r>
              <a:rPr lang="es-MX" dirty="0" smtClean="0"/>
              <a:t>Concentración </a:t>
            </a:r>
            <a:r>
              <a:rPr lang="es-MX" dirty="0"/>
              <a:t>de fluoruro en el agua, </a:t>
            </a:r>
          </a:p>
          <a:p>
            <a:pPr marL="0" indent="0" algn="just">
              <a:buNone/>
            </a:pPr>
            <a:r>
              <a:rPr lang="es-MX" dirty="0" smtClean="0"/>
              <a:t>Tipo </a:t>
            </a:r>
            <a:r>
              <a:rPr lang="es-MX" dirty="0"/>
              <a:t>de sal que se consume en la comunidad en la que reside el paciente, o los grupos de personas a los que se les ministrarán fluoruros sistémicos,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Previa </a:t>
            </a:r>
            <a:r>
              <a:rPr lang="es-MX" dirty="0"/>
              <a:t>valoración al riesgo de fluorosis dental.</a:t>
            </a:r>
          </a:p>
          <a:p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926" y="1964378"/>
            <a:ext cx="4494448" cy="3599140"/>
          </a:xfrm>
        </p:spPr>
      </p:pic>
      <p:sp>
        <p:nvSpPr>
          <p:cNvPr id="7" name="CuadroTexto 6"/>
          <p:cNvSpPr txBox="1"/>
          <p:nvPr/>
        </p:nvSpPr>
        <p:spPr>
          <a:xfrm>
            <a:off x="7799942" y="5706403"/>
            <a:ext cx="3437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Imagen tomada de: amisac.org.mx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932834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Protección específica de fluorosis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83795" cy="4351338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just"/>
            <a:r>
              <a:rPr lang="es-MX" dirty="0"/>
              <a:t>Fluoruros Tópicos.</a:t>
            </a:r>
          </a:p>
          <a:p>
            <a:pPr marL="0" indent="0" algn="just">
              <a:buNone/>
            </a:pPr>
            <a:r>
              <a:rPr lang="es-MX" dirty="0"/>
              <a:t>En zonas geográficas con fluorosis dental endémica </a:t>
            </a:r>
            <a:r>
              <a:rPr lang="es-MX" dirty="0" smtClean="0"/>
              <a:t> </a:t>
            </a:r>
            <a:r>
              <a:rPr lang="es-MX" dirty="0"/>
              <a:t>está </a:t>
            </a:r>
            <a:r>
              <a:rPr lang="es-MX" dirty="0" smtClean="0"/>
              <a:t>indicado </a:t>
            </a:r>
            <a:r>
              <a:rPr lang="es-MX" dirty="0"/>
              <a:t>el uso de fluoruros tópicos.</a:t>
            </a:r>
          </a:p>
          <a:p>
            <a:pPr marL="0" indent="0" algn="just">
              <a:buNone/>
            </a:pPr>
            <a:r>
              <a:rPr lang="es-MX" dirty="0"/>
              <a:t>Los agentes fluorurados tópicos se deben utilizar para el autocuidado, aplicación profesional y en salud pública.</a:t>
            </a:r>
          </a:p>
          <a:p>
            <a:pPr algn="just"/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4184229"/>
            <a:ext cx="2418170" cy="181129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491" y="4184230"/>
            <a:ext cx="2969154" cy="167821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491" y="1950950"/>
            <a:ext cx="2619375" cy="1743075"/>
          </a:xfrm>
          <a:prstGeom prst="rect">
            <a:avLst/>
          </a:prstGeom>
        </p:spPr>
      </p:pic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50951"/>
            <a:ext cx="2619375" cy="1743075"/>
          </a:xfrm>
        </p:spPr>
      </p:pic>
      <p:sp>
        <p:nvSpPr>
          <p:cNvPr id="10" name="CuadroTexto 9"/>
          <p:cNvSpPr txBox="1"/>
          <p:nvPr/>
        </p:nvSpPr>
        <p:spPr>
          <a:xfrm>
            <a:off x="6018882" y="6176963"/>
            <a:ext cx="59344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Imágenes tomadas de:el19digital.com,  muysaludable.sanitas.es, ecoportal.net, healthychildren.org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2126652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Protección específica de fluorosis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5602" y="1690688"/>
            <a:ext cx="5430398" cy="435133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MX" dirty="0" smtClean="0"/>
              <a:t>Agentes </a:t>
            </a:r>
            <a:r>
              <a:rPr lang="es-MX" dirty="0"/>
              <a:t>tópicos fluorurados de uso profesional:</a:t>
            </a:r>
          </a:p>
          <a:p>
            <a:pPr algn="just"/>
            <a:r>
              <a:rPr lang="es-MX" dirty="0" smtClean="0"/>
              <a:t> </a:t>
            </a:r>
            <a:r>
              <a:rPr lang="es-MX" dirty="0"/>
              <a:t>El estomatólogo, pasante de estomatología en servicio social o personal técnico o auxiliar de la salud </a:t>
            </a:r>
            <a:r>
              <a:rPr lang="es-MX" dirty="0" smtClean="0"/>
              <a:t>bucal capacitado</a:t>
            </a:r>
            <a:r>
              <a:rPr lang="es-MX" dirty="0"/>
              <a:t>, es el único personal autorizado para la aplicación profesional de: soluciones, geles, pastas dentales </a:t>
            </a:r>
            <a:r>
              <a:rPr lang="es-MX" dirty="0" smtClean="0"/>
              <a:t>profilácticas, barnices </a:t>
            </a:r>
            <a:r>
              <a:rPr lang="es-MX" dirty="0"/>
              <a:t>y agentes de liberación </a:t>
            </a:r>
            <a:r>
              <a:rPr lang="es-MX" dirty="0" smtClean="0"/>
              <a:t>lenta.</a:t>
            </a:r>
          </a:p>
          <a:p>
            <a:pPr algn="just"/>
            <a:r>
              <a:rPr lang="es-MX" dirty="0" smtClean="0"/>
              <a:t>Deben </a:t>
            </a:r>
            <a:r>
              <a:rPr lang="es-MX" dirty="0"/>
              <a:t>ser aplicados por el profesional de la salud bucal en el consultorio de estomatología, bajo aislamiento, </a:t>
            </a:r>
            <a:r>
              <a:rPr lang="es-MX" dirty="0" smtClean="0"/>
              <a:t>uso de </a:t>
            </a:r>
            <a:r>
              <a:rPr lang="es-MX" dirty="0"/>
              <a:t>eyector de saliva y vigilancia permanente durante el </a:t>
            </a:r>
            <a:r>
              <a:rPr lang="es-MX" dirty="0" smtClean="0"/>
              <a:t>procedimiento. </a:t>
            </a:r>
          </a:p>
          <a:p>
            <a:pPr algn="just"/>
            <a:r>
              <a:rPr lang="es-MX" dirty="0" smtClean="0"/>
              <a:t>Los </a:t>
            </a:r>
            <a:r>
              <a:rPr lang="es-MX" dirty="0"/>
              <a:t>geles fluorurados deben ser aplicados a partir de los 3 años de edad, de acuerdo a los factores de riesgo </a:t>
            </a:r>
            <a:r>
              <a:rPr lang="es-MX" dirty="0" smtClean="0"/>
              <a:t>de caries </a:t>
            </a:r>
            <a:r>
              <a:rPr lang="es-MX" dirty="0"/>
              <a:t>dental y bajo la vigilancia del profesional de la salud bucal capacitado.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485" y="1690688"/>
            <a:ext cx="3178726" cy="178736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485" y="3926728"/>
            <a:ext cx="3178726" cy="211529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852491" y="6229091"/>
            <a:ext cx="46931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Imágenes tomadas de: la.dental-tribune.com, delaflorodontologia.com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876620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Protección específica de fluorosis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9528672" cy="131418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/>
              <a:t>Pastas </a:t>
            </a:r>
            <a:r>
              <a:rPr lang="es-MX" dirty="0"/>
              <a:t>dentales profilácticas </a:t>
            </a:r>
            <a:r>
              <a:rPr lang="es-MX" dirty="0" smtClean="0"/>
              <a:t>fluoruradas.</a:t>
            </a:r>
          </a:p>
          <a:p>
            <a:pPr marL="0" indent="0">
              <a:buNone/>
            </a:pPr>
            <a:r>
              <a:rPr lang="es-MX" dirty="0" smtClean="0"/>
              <a:t>Deben </a:t>
            </a:r>
            <a:r>
              <a:rPr lang="es-MX" dirty="0"/>
              <a:t>ser utilizadas exclusivamente por el profesional de la salud bucal, para la limpieza y pulido de los dientes.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93" y="3422878"/>
            <a:ext cx="2628900" cy="17430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1701" y="3842543"/>
            <a:ext cx="1724025" cy="26479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184878"/>
            <a:ext cx="2324100" cy="19621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338" y="3326969"/>
            <a:ext cx="2867025" cy="1590675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94583" y="6388224"/>
            <a:ext cx="73592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Imágenes tomadas de: cmjanosbarcelona.com, ifema.es, dentobal.cl, kerrdental.com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3197216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Protección específica de fluorosis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54411" y="1690688"/>
            <a:ext cx="5181600" cy="244534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/>
              <a:t>Barnices </a:t>
            </a:r>
            <a:r>
              <a:rPr lang="es-MX" dirty="0"/>
              <a:t>sustancias fluoruradas para pincelar.</a:t>
            </a:r>
          </a:p>
          <a:p>
            <a:pPr marL="0" indent="0">
              <a:buNone/>
            </a:pPr>
            <a:r>
              <a:rPr lang="es-MX" dirty="0" smtClean="0"/>
              <a:t>Se </a:t>
            </a:r>
            <a:r>
              <a:rPr lang="es-MX" dirty="0"/>
              <a:t>deben aplicar de acuerdo al riesgo de caries dental con base en el diagnóstico y plan de tratamiento </a:t>
            </a:r>
            <a:r>
              <a:rPr lang="es-MX" dirty="0" smtClean="0"/>
              <a:t>del estomatólogo</a:t>
            </a:r>
            <a:r>
              <a:rPr lang="es-MX" dirty="0"/>
              <a:t>.</a:t>
            </a:r>
          </a:p>
        </p:txBody>
      </p:sp>
      <p:sp>
        <p:nvSpPr>
          <p:cNvPr id="9" name="Marcador de contenido 8"/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227" y="4455457"/>
            <a:ext cx="2171700" cy="21050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496" y="1841798"/>
            <a:ext cx="2143125" cy="21431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0" y="3314501"/>
            <a:ext cx="2318421" cy="137358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308" y="4270970"/>
            <a:ext cx="2239292" cy="1679469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4572000" y="6389783"/>
            <a:ext cx="678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Imágenes tomadas de: minsalud.gov.co, ddmolar.com, odontologiavirtual.com, revistaodontopediatria.org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904973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Protección específica de fluorosis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2233249"/>
            <a:ext cx="4659217" cy="319806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Agentes </a:t>
            </a:r>
            <a:r>
              <a:rPr lang="es-MX" dirty="0"/>
              <a:t>fluorurados tópicos para el autocuidado de la salud bucal.</a:t>
            </a:r>
          </a:p>
          <a:p>
            <a:pPr marL="0" indent="0" algn="just">
              <a:buNone/>
            </a:pPr>
            <a:r>
              <a:rPr lang="es-MX" dirty="0" smtClean="0"/>
              <a:t>Promover </a:t>
            </a:r>
            <a:r>
              <a:rPr lang="es-MX" dirty="0"/>
              <a:t>el uso de los siguientes agentes fluorurados: pastas dentales, enjuagues </a:t>
            </a:r>
            <a:r>
              <a:rPr lang="es-MX" dirty="0" smtClean="0"/>
              <a:t>bucales y salivas artificiales</a:t>
            </a:r>
            <a:r>
              <a:rPr lang="es-MX" dirty="0"/>
              <a:t>.</a:t>
            </a:r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417" y="1987549"/>
            <a:ext cx="2143125" cy="2143125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980" y="4433888"/>
            <a:ext cx="2628900" cy="17430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694" y="1891210"/>
            <a:ext cx="1496245" cy="2335804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589861" y="6323682"/>
            <a:ext cx="51558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Imágenes tomadas de: viardenlab.com, amazon.es, saludcarlosslim.org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008477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Protección específica de fluorosis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471930" cy="43513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MX" dirty="0" smtClean="0"/>
              <a:t>Pastas </a:t>
            </a:r>
            <a:r>
              <a:rPr lang="es-MX" dirty="0"/>
              <a:t>dentales fluoruradas.</a:t>
            </a:r>
          </a:p>
          <a:p>
            <a:pPr marL="0" indent="0" algn="just">
              <a:buNone/>
            </a:pPr>
            <a:r>
              <a:rPr lang="es-MX" dirty="0" smtClean="0"/>
              <a:t> </a:t>
            </a:r>
            <a:r>
              <a:rPr lang="es-MX" dirty="0"/>
              <a:t>Los estomatólogos, pasantes de estomatología en servicio social o estudiantes de estomatología, guiados por </a:t>
            </a:r>
            <a:r>
              <a:rPr lang="es-MX" dirty="0" smtClean="0"/>
              <a:t>un profesor</a:t>
            </a:r>
            <a:r>
              <a:rPr lang="es-MX" dirty="0"/>
              <a:t>, deben orientar su uso de la siguiente manera:</a:t>
            </a:r>
          </a:p>
          <a:p>
            <a:pPr marL="0" indent="0" algn="just">
              <a:buNone/>
            </a:pPr>
            <a:r>
              <a:rPr lang="es-MX" dirty="0" smtClean="0"/>
              <a:t>En </a:t>
            </a:r>
            <a:r>
              <a:rPr lang="es-MX" dirty="0"/>
              <a:t>personas menores de 6 años de edad se deben utilizar pastas dentales que contengan 550 pm de </a:t>
            </a:r>
            <a:r>
              <a:rPr lang="es-MX" dirty="0" smtClean="0"/>
              <a:t>fluoruro.</a:t>
            </a:r>
          </a:p>
        </p:txBody>
      </p:sp>
      <p:sp>
        <p:nvSpPr>
          <p:cNvPr id="7" name="AutoShape 2" descr="Resultado de imagen para pastas dentales para niñ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85" b="4257"/>
          <a:stretch/>
        </p:blipFill>
        <p:spPr>
          <a:xfrm>
            <a:off x="8027739" y="4804156"/>
            <a:ext cx="1419225" cy="1101687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583" y="4364634"/>
            <a:ext cx="2143125" cy="21431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288" y="4069359"/>
            <a:ext cx="1504950" cy="2438400"/>
          </a:xfrm>
          <a:prstGeom prst="rect">
            <a:avLst/>
          </a:prstGeom>
        </p:spPr>
      </p:pic>
      <p:pic>
        <p:nvPicPr>
          <p:cNvPr id="12" name="Marcador de contenido 11"/>
          <p:cNvPicPr>
            <a:picLocks noGrp="1" noChangeAspect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576" y="1825625"/>
            <a:ext cx="2927504" cy="1948121"/>
          </a:xfrm>
        </p:spPr>
      </p:pic>
      <p:sp>
        <p:nvSpPr>
          <p:cNvPr id="13" name="CuadroTexto 12"/>
          <p:cNvSpPr txBox="1"/>
          <p:nvPr/>
        </p:nvSpPr>
        <p:spPr>
          <a:xfrm>
            <a:off x="460375" y="6311900"/>
            <a:ext cx="55304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Imágenes tomadas de: cuidatuboca.com, oralb.com.mx, Gob.pe, colgate.com.co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416642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Protección específica de fluorosis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708895" y="2321384"/>
            <a:ext cx="4648200" cy="299976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Las pastas dentales que contengan de 0.551% a 1.5% (551 a 1500 ppm) de fluoruro total deben ser utilizadas por personas mayores de 6 años. En personas menores de esta edad, sólo podrán utilizarse bajo la supervisión de un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adulto. 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565" y="1825625"/>
            <a:ext cx="2559116" cy="2089074"/>
          </a:xfrm>
          <a:prstGeom prst="rect">
            <a:avLst/>
          </a:prstGeo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825" y="3914699"/>
            <a:ext cx="2975272" cy="2228582"/>
          </a:xfrm>
        </p:spPr>
      </p:pic>
      <p:sp>
        <p:nvSpPr>
          <p:cNvPr id="4" name="CuadroTexto 3"/>
          <p:cNvSpPr txBox="1"/>
          <p:nvPr/>
        </p:nvSpPr>
        <p:spPr>
          <a:xfrm>
            <a:off x="1002534" y="5938092"/>
            <a:ext cx="52770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Imágenes tomadas de: gob.pe, implantadental.es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8974969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1201</Words>
  <Application>Microsoft Office PowerPoint</Application>
  <PresentationFormat>Panorámica</PresentationFormat>
  <Paragraphs>93</Paragraphs>
  <Slides>15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de Office</vt:lpstr>
      <vt:lpstr>Universidad Autónoma del Estado de  México Facultad de Odontología Unidad de Aprendizaje de Odontología Preventiva III</vt:lpstr>
      <vt:lpstr>Fluorosis dental: Prevención</vt:lpstr>
      <vt:lpstr>Protección específica de fluorosis</vt:lpstr>
      <vt:lpstr>Protección específica de fluorosis</vt:lpstr>
      <vt:lpstr>Protección específica de fluorosis</vt:lpstr>
      <vt:lpstr>Protección específica de fluorosis</vt:lpstr>
      <vt:lpstr>Protección específica de fluorosis</vt:lpstr>
      <vt:lpstr>Protección específica de fluorosis</vt:lpstr>
      <vt:lpstr>Protección específica de fluorosis</vt:lpstr>
      <vt:lpstr>Protección específica de fluorosis</vt:lpstr>
      <vt:lpstr>Protección específica de fluorosis</vt:lpstr>
      <vt:lpstr>Protección específica de fluorosis</vt:lpstr>
      <vt:lpstr>Fluorosis: Prevención</vt:lpstr>
      <vt:lpstr>Referencias</vt:lpstr>
      <vt:lpstr> Por su atención y cuidados                                        Gracias!!!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Odontología Preventiva III</dc:title>
  <dc:creator>UAEM</dc:creator>
  <cp:lastModifiedBy>UAEM</cp:lastModifiedBy>
  <cp:revision>191</cp:revision>
  <dcterms:created xsi:type="dcterms:W3CDTF">2019-04-25T15:25:58Z</dcterms:created>
  <dcterms:modified xsi:type="dcterms:W3CDTF">2019-09-25T14:41:22Z</dcterms:modified>
</cp:coreProperties>
</file>