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sldIdLst>
    <p:sldId id="256" r:id="rId2"/>
    <p:sldId id="296" r:id="rId3"/>
    <p:sldId id="298" r:id="rId4"/>
    <p:sldId id="297" r:id="rId5"/>
    <p:sldId id="258" r:id="rId6"/>
    <p:sldId id="259" r:id="rId7"/>
    <p:sldId id="278" r:id="rId8"/>
    <p:sldId id="279" r:id="rId9"/>
    <p:sldId id="280" r:id="rId10"/>
    <p:sldId id="281" r:id="rId11"/>
    <p:sldId id="282" r:id="rId12"/>
    <p:sldId id="283" r:id="rId13"/>
    <p:sldId id="284" r:id="rId14"/>
    <p:sldId id="260" r:id="rId15"/>
    <p:sldId id="285" r:id="rId16"/>
    <p:sldId id="286" r:id="rId17"/>
    <p:sldId id="294" r:id="rId18"/>
    <p:sldId id="261" r:id="rId19"/>
    <p:sldId id="262" r:id="rId20"/>
    <p:sldId id="293" r:id="rId21"/>
    <p:sldId id="263" r:id="rId22"/>
    <p:sldId id="290" r:id="rId23"/>
    <p:sldId id="289" r:id="rId24"/>
    <p:sldId id="264" r:id="rId25"/>
    <p:sldId id="300" r:id="rId26"/>
    <p:sldId id="265" r:id="rId27"/>
    <p:sldId id="295" r:id="rId28"/>
    <p:sldId id="266" r:id="rId29"/>
    <p:sldId id="291" r:id="rId30"/>
    <p:sldId id="292" r:id="rId31"/>
    <p:sldId id="267" r:id="rId32"/>
    <p:sldId id="268" r:id="rId33"/>
    <p:sldId id="302" r:id="rId34"/>
    <p:sldId id="269" r:id="rId35"/>
    <p:sldId id="272" r:id="rId36"/>
    <p:sldId id="299" r:id="rId37"/>
    <p:sldId id="270" r:id="rId38"/>
    <p:sldId id="271" r:id="rId39"/>
    <p:sldId id="301" r:id="rId40"/>
    <p:sldId id="273" r:id="rId41"/>
    <p:sldId id="274"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65"/>
    <p:restoredTop sz="94895"/>
  </p:normalViewPr>
  <p:slideViewPr>
    <p:cSldViewPr snapToGrid="0" snapToObjects="1">
      <p:cViewPr>
        <p:scale>
          <a:sx n="80" d="100"/>
          <a:sy n="80" d="100"/>
        </p:scale>
        <p:origin x="1480" y="2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presProps" Target="presProps.xml"/><Relationship Id="rId4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14B809-EC79-6C42-BFA9-5B393C3CD2BF}" type="doc">
      <dgm:prSet loTypeId="urn:microsoft.com/office/officeart/2005/8/layout/process1" loCatId="process" qsTypeId="urn:microsoft.com/office/officeart/2005/8/quickstyle/simple4" qsCatId="simple" csTypeId="urn:microsoft.com/office/officeart/2005/8/colors/accent1_2" csCatId="accent1" phldr="1"/>
      <dgm:spPr/>
    </dgm:pt>
    <dgm:pt modelId="{F4ABF4C4-3858-1848-BC6C-01459792B8F0}">
      <dgm:prSet phldrT="[Texto]"/>
      <dgm:spPr/>
      <dgm:t>
        <a:bodyPr/>
        <a:lstStyle/>
        <a:p>
          <a:r>
            <a:rPr lang="es-ES_tradnl" dirty="0" smtClean="0"/>
            <a:t>Esfuerzo individual</a:t>
          </a:r>
          <a:endParaRPr lang="es-ES_tradnl" dirty="0"/>
        </a:p>
      </dgm:t>
    </dgm:pt>
    <dgm:pt modelId="{44E16116-F0F4-6848-973F-0322DAB4C53A}" type="parTrans" cxnId="{3FF62CA4-77B2-E647-9B24-3385531A3FD2}">
      <dgm:prSet/>
      <dgm:spPr/>
      <dgm:t>
        <a:bodyPr/>
        <a:lstStyle/>
        <a:p>
          <a:endParaRPr lang="es-ES_tradnl"/>
        </a:p>
      </dgm:t>
    </dgm:pt>
    <dgm:pt modelId="{BBDE302B-6062-B941-9398-7D3184DA1FBA}" type="sibTrans" cxnId="{3FF62CA4-77B2-E647-9B24-3385531A3FD2}">
      <dgm:prSet/>
      <dgm:spPr/>
      <dgm:t>
        <a:bodyPr/>
        <a:lstStyle/>
        <a:p>
          <a:endParaRPr lang="es-ES_tradnl" dirty="0"/>
        </a:p>
      </dgm:t>
    </dgm:pt>
    <dgm:pt modelId="{8A979957-D70B-2D4B-A693-679747E6498A}">
      <dgm:prSet phldrT="[Texto]"/>
      <dgm:spPr/>
      <dgm:t>
        <a:bodyPr/>
        <a:lstStyle/>
        <a:p>
          <a:r>
            <a:rPr lang="es-ES_tradnl" dirty="0" smtClean="0"/>
            <a:t>Rendimiento individual</a:t>
          </a:r>
          <a:endParaRPr lang="es-ES_tradnl" dirty="0"/>
        </a:p>
      </dgm:t>
    </dgm:pt>
    <dgm:pt modelId="{392D6E40-652B-BD48-8E35-E5C7332B72C8}" type="parTrans" cxnId="{0ED084A5-A0AA-014E-BC30-B121E57ECC6F}">
      <dgm:prSet/>
      <dgm:spPr/>
      <dgm:t>
        <a:bodyPr/>
        <a:lstStyle/>
        <a:p>
          <a:endParaRPr lang="es-ES_tradnl"/>
        </a:p>
      </dgm:t>
    </dgm:pt>
    <dgm:pt modelId="{EF5F5B22-0AF0-7245-9825-0EC8E39EFFB7}" type="sibTrans" cxnId="{0ED084A5-A0AA-014E-BC30-B121E57ECC6F}">
      <dgm:prSet/>
      <dgm:spPr/>
      <dgm:t>
        <a:bodyPr/>
        <a:lstStyle/>
        <a:p>
          <a:endParaRPr lang="es-ES_tradnl" dirty="0"/>
        </a:p>
      </dgm:t>
    </dgm:pt>
    <dgm:pt modelId="{82096EBF-089D-814F-9314-799A77AE12D1}">
      <dgm:prSet phldrT="[Texto]"/>
      <dgm:spPr/>
      <dgm:t>
        <a:bodyPr/>
        <a:lstStyle/>
        <a:p>
          <a:r>
            <a:rPr lang="es-ES_tradnl" dirty="0" smtClean="0"/>
            <a:t>Recompensas organizacionales </a:t>
          </a:r>
          <a:endParaRPr lang="es-ES_tradnl" dirty="0"/>
        </a:p>
      </dgm:t>
    </dgm:pt>
    <dgm:pt modelId="{264C9D2C-0DDD-3F47-BE14-7B3D512AE04C}" type="parTrans" cxnId="{F521A8E1-F854-E649-BD8E-2CB36F311AB0}">
      <dgm:prSet/>
      <dgm:spPr/>
      <dgm:t>
        <a:bodyPr/>
        <a:lstStyle/>
        <a:p>
          <a:endParaRPr lang="es-ES_tradnl"/>
        </a:p>
      </dgm:t>
    </dgm:pt>
    <dgm:pt modelId="{472F3CBC-9A41-EE4E-9A1E-DC3861338BE5}" type="sibTrans" cxnId="{F521A8E1-F854-E649-BD8E-2CB36F311AB0}">
      <dgm:prSet/>
      <dgm:spPr/>
      <dgm:t>
        <a:bodyPr/>
        <a:lstStyle/>
        <a:p>
          <a:endParaRPr lang="es-ES_tradnl" dirty="0"/>
        </a:p>
      </dgm:t>
    </dgm:pt>
    <dgm:pt modelId="{F798094D-74D1-5A45-B503-F078E9FFCC5A}">
      <dgm:prSet phldrT="[Texto]"/>
      <dgm:spPr/>
      <dgm:t>
        <a:bodyPr/>
        <a:lstStyle/>
        <a:p>
          <a:r>
            <a:rPr lang="es-ES_tradnl" dirty="0" smtClean="0"/>
            <a:t>Metas individuales </a:t>
          </a:r>
          <a:endParaRPr lang="es-ES_tradnl" dirty="0"/>
        </a:p>
      </dgm:t>
    </dgm:pt>
    <dgm:pt modelId="{36826D03-D2F7-584A-AA4D-D239959CA092}" type="parTrans" cxnId="{108B9A8A-25BA-B94B-A8A2-D7980876EEB8}">
      <dgm:prSet/>
      <dgm:spPr/>
      <dgm:t>
        <a:bodyPr/>
        <a:lstStyle/>
        <a:p>
          <a:endParaRPr lang="es-ES_tradnl"/>
        </a:p>
      </dgm:t>
    </dgm:pt>
    <dgm:pt modelId="{3499DB37-18F3-DD46-925E-BD01D9730245}" type="sibTrans" cxnId="{108B9A8A-25BA-B94B-A8A2-D7980876EEB8}">
      <dgm:prSet/>
      <dgm:spPr/>
      <dgm:t>
        <a:bodyPr/>
        <a:lstStyle/>
        <a:p>
          <a:endParaRPr lang="es-ES_tradnl"/>
        </a:p>
      </dgm:t>
    </dgm:pt>
    <dgm:pt modelId="{B68C5966-EC35-4C4B-9409-BDD7E6A389DA}" type="pres">
      <dgm:prSet presAssocID="{5914B809-EC79-6C42-BFA9-5B393C3CD2BF}" presName="Name0" presStyleCnt="0">
        <dgm:presLayoutVars>
          <dgm:dir/>
          <dgm:resizeHandles val="exact"/>
        </dgm:presLayoutVars>
      </dgm:prSet>
      <dgm:spPr/>
    </dgm:pt>
    <dgm:pt modelId="{07358415-A6ED-7B47-8E2F-577479E98386}" type="pres">
      <dgm:prSet presAssocID="{F4ABF4C4-3858-1848-BC6C-01459792B8F0}" presName="node" presStyleLbl="node1" presStyleIdx="0" presStyleCnt="4">
        <dgm:presLayoutVars>
          <dgm:bulletEnabled val="1"/>
        </dgm:presLayoutVars>
      </dgm:prSet>
      <dgm:spPr/>
      <dgm:t>
        <a:bodyPr/>
        <a:lstStyle/>
        <a:p>
          <a:endParaRPr lang="es-ES_tradnl"/>
        </a:p>
      </dgm:t>
    </dgm:pt>
    <dgm:pt modelId="{C8A4F7B8-DF68-6E47-AB3D-7ED8A28FA354}" type="pres">
      <dgm:prSet presAssocID="{BBDE302B-6062-B941-9398-7D3184DA1FBA}" presName="sibTrans" presStyleLbl="sibTrans2D1" presStyleIdx="0" presStyleCnt="3"/>
      <dgm:spPr/>
      <dgm:t>
        <a:bodyPr/>
        <a:lstStyle/>
        <a:p>
          <a:endParaRPr lang="es-ES_tradnl"/>
        </a:p>
      </dgm:t>
    </dgm:pt>
    <dgm:pt modelId="{AD53E2E8-D630-9246-BD4A-1F2A2647C320}" type="pres">
      <dgm:prSet presAssocID="{BBDE302B-6062-B941-9398-7D3184DA1FBA}" presName="connectorText" presStyleLbl="sibTrans2D1" presStyleIdx="0" presStyleCnt="3"/>
      <dgm:spPr/>
      <dgm:t>
        <a:bodyPr/>
        <a:lstStyle/>
        <a:p>
          <a:endParaRPr lang="es-ES_tradnl"/>
        </a:p>
      </dgm:t>
    </dgm:pt>
    <dgm:pt modelId="{500241A2-F11E-C040-A59A-20DC8C49EF06}" type="pres">
      <dgm:prSet presAssocID="{8A979957-D70B-2D4B-A693-679747E6498A}" presName="node" presStyleLbl="node1" presStyleIdx="1" presStyleCnt="4">
        <dgm:presLayoutVars>
          <dgm:bulletEnabled val="1"/>
        </dgm:presLayoutVars>
      </dgm:prSet>
      <dgm:spPr/>
      <dgm:t>
        <a:bodyPr/>
        <a:lstStyle/>
        <a:p>
          <a:endParaRPr lang="es-ES_tradnl"/>
        </a:p>
      </dgm:t>
    </dgm:pt>
    <dgm:pt modelId="{65ECD886-5306-AF4D-BCAC-E2C7B7DDA7D8}" type="pres">
      <dgm:prSet presAssocID="{EF5F5B22-0AF0-7245-9825-0EC8E39EFFB7}" presName="sibTrans" presStyleLbl="sibTrans2D1" presStyleIdx="1" presStyleCnt="3"/>
      <dgm:spPr/>
      <dgm:t>
        <a:bodyPr/>
        <a:lstStyle/>
        <a:p>
          <a:endParaRPr lang="es-ES_tradnl"/>
        </a:p>
      </dgm:t>
    </dgm:pt>
    <dgm:pt modelId="{96D9124C-4326-0148-9B93-7DD6323346FB}" type="pres">
      <dgm:prSet presAssocID="{EF5F5B22-0AF0-7245-9825-0EC8E39EFFB7}" presName="connectorText" presStyleLbl="sibTrans2D1" presStyleIdx="1" presStyleCnt="3"/>
      <dgm:spPr/>
      <dgm:t>
        <a:bodyPr/>
        <a:lstStyle/>
        <a:p>
          <a:endParaRPr lang="es-ES_tradnl"/>
        </a:p>
      </dgm:t>
    </dgm:pt>
    <dgm:pt modelId="{F0EC4A54-21AB-CE4E-B3D3-06F26900297D}" type="pres">
      <dgm:prSet presAssocID="{82096EBF-089D-814F-9314-799A77AE12D1}" presName="node" presStyleLbl="node1" presStyleIdx="2" presStyleCnt="4">
        <dgm:presLayoutVars>
          <dgm:bulletEnabled val="1"/>
        </dgm:presLayoutVars>
      </dgm:prSet>
      <dgm:spPr/>
      <dgm:t>
        <a:bodyPr/>
        <a:lstStyle/>
        <a:p>
          <a:endParaRPr lang="es-ES_tradnl"/>
        </a:p>
      </dgm:t>
    </dgm:pt>
    <dgm:pt modelId="{7A5D75C3-FAF8-854B-BE1D-7C220009F09D}" type="pres">
      <dgm:prSet presAssocID="{472F3CBC-9A41-EE4E-9A1E-DC3861338BE5}" presName="sibTrans" presStyleLbl="sibTrans2D1" presStyleIdx="2" presStyleCnt="3"/>
      <dgm:spPr/>
      <dgm:t>
        <a:bodyPr/>
        <a:lstStyle/>
        <a:p>
          <a:endParaRPr lang="es-ES_tradnl"/>
        </a:p>
      </dgm:t>
    </dgm:pt>
    <dgm:pt modelId="{0E789864-6926-9841-9839-3F1C77D551C5}" type="pres">
      <dgm:prSet presAssocID="{472F3CBC-9A41-EE4E-9A1E-DC3861338BE5}" presName="connectorText" presStyleLbl="sibTrans2D1" presStyleIdx="2" presStyleCnt="3"/>
      <dgm:spPr/>
      <dgm:t>
        <a:bodyPr/>
        <a:lstStyle/>
        <a:p>
          <a:endParaRPr lang="es-ES_tradnl"/>
        </a:p>
      </dgm:t>
    </dgm:pt>
    <dgm:pt modelId="{4B6B1962-C10E-6347-83FB-F53AEAE46621}" type="pres">
      <dgm:prSet presAssocID="{F798094D-74D1-5A45-B503-F078E9FFCC5A}" presName="node" presStyleLbl="node1" presStyleIdx="3" presStyleCnt="4">
        <dgm:presLayoutVars>
          <dgm:bulletEnabled val="1"/>
        </dgm:presLayoutVars>
      </dgm:prSet>
      <dgm:spPr/>
      <dgm:t>
        <a:bodyPr/>
        <a:lstStyle/>
        <a:p>
          <a:endParaRPr lang="es-ES_tradnl"/>
        </a:p>
      </dgm:t>
    </dgm:pt>
  </dgm:ptLst>
  <dgm:cxnLst>
    <dgm:cxn modelId="{108B9A8A-25BA-B94B-A8A2-D7980876EEB8}" srcId="{5914B809-EC79-6C42-BFA9-5B393C3CD2BF}" destId="{F798094D-74D1-5A45-B503-F078E9FFCC5A}" srcOrd="3" destOrd="0" parTransId="{36826D03-D2F7-584A-AA4D-D239959CA092}" sibTransId="{3499DB37-18F3-DD46-925E-BD01D9730245}"/>
    <dgm:cxn modelId="{7550D83C-C0D4-644C-B716-B7D2C5CC12C7}" type="presOf" srcId="{BBDE302B-6062-B941-9398-7D3184DA1FBA}" destId="{C8A4F7B8-DF68-6E47-AB3D-7ED8A28FA354}" srcOrd="0" destOrd="0" presId="urn:microsoft.com/office/officeart/2005/8/layout/process1"/>
    <dgm:cxn modelId="{ED24A9CB-CBCF-4847-B38C-51908E686FA8}" type="presOf" srcId="{5914B809-EC79-6C42-BFA9-5B393C3CD2BF}" destId="{B68C5966-EC35-4C4B-9409-BDD7E6A389DA}" srcOrd="0" destOrd="0" presId="urn:microsoft.com/office/officeart/2005/8/layout/process1"/>
    <dgm:cxn modelId="{59D908A7-F566-204B-B683-294C750B47A3}" type="presOf" srcId="{BBDE302B-6062-B941-9398-7D3184DA1FBA}" destId="{AD53E2E8-D630-9246-BD4A-1F2A2647C320}" srcOrd="1" destOrd="0" presId="urn:microsoft.com/office/officeart/2005/8/layout/process1"/>
    <dgm:cxn modelId="{499CF673-9277-2C4E-B169-450B95044EB3}" type="presOf" srcId="{F4ABF4C4-3858-1848-BC6C-01459792B8F0}" destId="{07358415-A6ED-7B47-8E2F-577479E98386}" srcOrd="0" destOrd="0" presId="urn:microsoft.com/office/officeart/2005/8/layout/process1"/>
    <dgm:cxn modelId="{32E9DDB3-1B28-6546-97B6-3C85E9AC2C62}" type="presOf" srcId="{8A979957-D70B-2D4B-A693-679747E6498A}" destId="{500241A2-F11E-C040-A59A-20DC8C49EF06}" srcOrd="0" destOrd="0" presId="urn:microsoft.com/office/officeart/2005/8/layout/process1"/>
    <dgm:cxn modelId="{A0A65C00-0B9D-A04A-BBE6-F07DE25763AD}" type="presOf" srcId="{F798094D-74D1-5A45-B503-F078E9FFCC5A}" destId="{4B6B1962-C10E-6347-83FB-F53AEAE46621}" srcOrd="0" destOrd="0" presId="urn:microsoft.com/office/officeart/2005/8/layout/process1"/>
    <dgm:cxn modelId="{0ED084A5-A0AA-014E-BC30-B121E57ECC6F}" srcId="{5914B809-EC79-6C42-BFA9-5B393C3CD2BF}" destId="{8A979957-D70B-2D4B-A693-679747E6498A}" srcOrd="1" destOrd="0" parTransId="{392D6E40-652B-BD48-8E35-E5C7332B72C8}" sibTransId="{EF5F5B22-0AF0-7245-9825-0EC8E39EFFB7}"/>
    <dgm:cxn modelId="{DA5BDBCE-3EC4-0346-AF55-4E0E367F7757}" type="presOf" srcId="{82096EBF-089D-814F-9314-799A77AE12D1}" destId="{F0EC4A54-21AB-CE4E-B3D3-06F26900297D}" srcOrd="0" destOrd="0" presId="urn:microsoft.com/office/officeart/2005/8/layout/process1"/>
    <dgm:cxn modelId="{1E342DBC-8AD1-9540-8842-EE412563AD61}" type="presOf" srcId="{472F3CBC-9A41-EE4E-9A1E-DC3861338BE5}" destId="{7A5D75C3-FAF8-854B-BE1D-7C220009F09D}" srcOrd="0" destOrd="0" presId="urn:microsoft.com/office/officeart/2005/8/layout/process1"/>
    <dgm:cxn modelId="{5200FB9A-CCAD-2149-82EB-C6DC0FFCF493}" type="presOf" srcId="{EF5F5B22-0AF0-7245-9825-0EC8E39EFFB7}" destId="{65ECD886-5306-AF4D-BCAC-E2C7B7DDA7D8}" srcOrd="0" destOrd="0" presId="urn:microsoft.com/office/officeart/2005/8/layout/process1"/>
    <dgm:cxn modelId="{514CD672-1C24-2244-AA44-0F8A18A38791}" type="presOf" srcId="{EF5F5B22-0AF0-7245-9825-0EC8E39EFFB7}" destId="{96D9124C-4326-0148-9B93-7DD6323346FB}" srcOrd="1" destOrd="0" presId="urn:microsoft.com/office/officeart/2005/8/layout/process1"/>
    <dgm:cxn modelId="{1B4F05A3-037C-FD48-944F-0474EC62F672}" type="presOf" srcId="{472F3CBC-9A41-EE4E-9A1E-DC3861338BE5}" destId="{0E789864-6926-9841-9839-3F1C77D551C5}" srcOrd="1" destOrd="0" presId="urn:microsoft.com/office/officeart/2005/8/layout/process1"/>
    <dgm:cxn modelId="{F521A8E1-F854-E649-BD8E-2CB36F311AB0}" srcId="{5914B809-EC79-6C42-BFA9-5B393C3CD2BF}" destId="{82096EBF-089D-814F-9314-799A77AE12D1}" srcOrd="2" destOrd="0" parTransId="{264C9D2C-0DDD-3F47-BE14-7B3D512AE04C}" sibTransId="{472F3CBC-9A41-EE4E-9A1E-DC3861338BE5}"/>
    <dgm:cxn modelId="{3FF62CA4-77B2-E647-9B24-3385531A3FD2}" srcId="{5914B809-EC79-6C42-BFA9-5B393C3CD2BF}" destId="{F4ABF4C4-3858-1848-BC6C-01459792B8F0}" srcOrd="0" destOrd="0" parTransId="{44E16116-F0F4-6848-973F-0322DAB4C53A}" sibTransId="{BBDE302B-6062-B941-9398-7D3184DA1FBA}"/>
    <dgm:cxn modelId="{AB229FED-1D37-4840-9EF6-8455B4A144A1}" type="presParOf" srcId="{B68C5966-EC35-4C4B-9409-BDD7E6A389DA}" destId="{07358415-A6ED-7B47-8E2F-577479E98386}" srcOrd="0" destOrd="0" presId="urn:microsoft.com/office/officeart/2005/8/layout/process1"/>
    <dgm:cxn modelId="{A9847A81-FB6E-6348-ABCC-EF556D28D0AC}" type="presParOf" srcId="{B68C5966-EC35-4C4B-9409-BDD7E6A389DA}" destId="{C8A4F7B8-DF68-6E47-AB3D-7ED8A28FA354}" srcOrd="1" destOrd="0" presId="urn:microsoft.com/office/officeart/2005/8/layout/process1"/>
    <dgm:cxn modelId="{9DB122D9-C0E8-9D46-998E-95028FB09860}" type="presParOf" srcId="{C8A4F7B8-DF68-6E47-AB3D-7ED8A28FA354}" destId="{AD53E2E8-D630-9246-BD4A-1F2A2647C320}" srcOrd="0" destOrd="0" presId="urn:microsoft.com/office/officeart/2005/8/layout/process1"/>
    <dgm:cxn modelId="{1780653A-27A8-8940-8A9B-7BF1D2E0F0E9}" type="presParOf" srcId="{B68C5966-EC35-4C4B-9409-BDD7E6A389DA}" destId="{500241A2-F11E-C040-A59A-20DC8C49EF06}" srcOrd="2" destOrd="0" presId="urn:microsoft.com/office/officeart/2005/8/layout/process1"/>
    <dgm:cxn modelId="{A3567E5E-3515-EA49-92AB-459E492A0B19}" type="presParOf" srcId="{B68C5966-EC35-4C4B-9409-BDD7E6A389DA}" destId="{65ECD886-5306-AF4D-BCAC-E2C7B7DDA7D8}" srcOrd="3" destOrd="0" presId="urn:microsoft.com/office/officeart/2005/8/layout/process1"/>
    <dgm:cxn modelId="{36A7D128-1791-BD41-AD09-BBC71D30C0A0}" type="presParOf" srcId="{65ECD886-5306-AF4D-BCAC-E2C7B7DDA7D8}" destId="{96D9124C-4326-0148-9B93-7DD6323346FB}" srcOrd="0" destOrd="0" presId="urn:microsoft.com/office/officeart/2005/8/layout/process1"/>
    <dgm:cxn modelId="{B930C6D1-9CC5-5345-A4E6-355BEAF8D14E}" type="presParOf" srcId="{B68C5966-EC35-4C4B-9409-BDD7E6A389DA}" destId="{F0EC4A54-21AB-CE4E-B3D3-06F26900297D}" srcOrd="4" destOrd="0" presId="urn:microsoft.com/office/officeart/2005/8/layout/process1"/>
    <dgm:cxn modelId="{4D3BC16E-68D6-1541-9529-7D50335E0FFF}" type="presParOf" srcId="{B68C5966-EC35-4C4B-9409-BDD7E6A389DA}" destId="{7A5D75C3-FAF8-854B-BE1D-7C220009F09D}" srcOrd="5" destOrd="0" presId="urn:microsoft.com/office/officeart/2005/8/layout/process1"/>
    <dgm:cxn modelId="{FC85D2F6-17A4-8449-ABE7-CECC808FC658}" type="presParOf" srcId="{7A5D75C3-FAF8-854B-BE1D-7C220009F09D}" destId="{0E789864-6926-9841-9839-3F1C77D551C5}" srcOrd="0" destOrd="0" presId="urn:microsoft.com/office/officeart/2005/8/layout/process1"/>
    <dgm:cxn modelId="{F7F2A055-0381-EB49-9E7D-07612FA94228}" type="presParOf" srcId="{B68C5966-EC35-4C4B-9409-BDD7E6A389DA}" destId="{4B6B1962-C10E-6347-83FB-F53AEAE46621}"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358415-A6ED-7B47-8E2F-577479E98386}">
      <dsp:nvSpPr>
        <dsp:cNvPr id="0" name=""/>
        <dsp:cNvSpPr/>
      </dsp:nvSpPr>
      <dsp:spPr>
        <a:xfrm>
          <a:off x="4625" y="1118073"/>
          <a:ext cx="2022483" cy="1213490"/>
        </a:xfrm>
        <a:prstGeom prst="roundRect">
          <a:avLst>
            <a:gd name="adj" fmla="val 10000"/>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kern="1200" dirty="0" smtClean="0"/>
            <a:t>Esfuerzo individual</a:t>
          </a:r>
          <a:endParaRPr lang="es-ES_tradnl" sz="2100" kern="1200" dirty="0"/>
        </a:p>
      </dsp:txBody>
      <dsp:txXfrm>
        <a:off x="40167" y="1153615"/>
        <a:ext cx="1951399" cy="1142406"/>
      </dsp:txXfrm>
    </dsp:sp>
    <dsp:sp modelId="{C8A4F7B8-DF68-6E47-AB3D-7ED8A28FA354}">
      <dsp:nvSpPr>
        <dsp:cNvPr id="0" name=""/>
        <dsp:cNvSpPr/>
      </dsp:nvSpPr>
      <dsp:spPr>
        <a:xfrm>
          <a:off x="2229357" y="1474031"/>
          <a:ext cx="428766" cy="501575"/>
        </a:xfrm>
        <a:prstGeom prst="rightArrow">
          <a:avLst>
            <a:gd name="adj1" fmla="val 60000"/>
            <a:gd name="adj2" fmla="val 50000"/>
          </a:avLst>
        </a:prstGeom>
        <a:gradFill rotWithShape="0">
          <a:gsLst>
            <a:gs pos="0">
              <a:schemeClr val="accent1">
                <a:tint val="60000"/>
                <a:hueOff val="0"/>
                <a:satOff val="0"/>
                <a:lumOff val="0"/>
                <a:alphaOff val="0"/>
                <a:tint val="98000"/>
                <a:satMod val="110000"/>
                <a:lumMod val="104000"/>
              </a:schemeClr>
            </a:gs>
            <a:gs pos="69000">
              <a:schemeClr val="accent1">
                <a:tint val="60000"/>
                <a:hueOff val="0"/>
                <a:satOff val="0"/>
                <a:lumOff val="0"/>
                <a:alphaOff val="0"/>
                <a:shade val="88000"/>
                <a:satMod val="130000"/>
                <a:lumMod val="92000"/>
              </a:schemeClr>
            </a:gs>
            <a:gs pos="100000">
              <a:schemeClr val="accent1">
                <a:tint val="60000"/>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ES_tradnl" sz="1700" kern="1200" dirty="0"/>
        </a:p>
      </dsp:txBody>
      <dsp:txXfrm>
        <a:off x="2229357" y="1574346"/>
        <a:ext cx="300136" cy="300945"/>
      </dsp:txXfrm>
    </dsp:sp>
    <dsp:sp modelId="{500241A2-F11E-C040-A59A-20DC8C49EF06}">
      <dsp:nvSpPr>
        <dsp:cNvPr id="0" name=""/>
        <dsp:cNvSpPr/>
      </dsp:nvSpPr>
      <dsp:spPr>
        <a:xfrm>
          <a:off x="2836102" y="1118073"/>
          <a:ext cx="2022483" cy="1213490"/>
        </a:xfrm>
        <a:prstGeom prst="roundRect">
          <a:avLst>
            <a:gd name="adj" fmla="val 10000"/>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kern="1200" dirty="0" smtClean="0"/>
            <a:t>Rendimiento individual</a:t>
          </a:r>
          <a:endParaRPr lang="es-ES_tradnl" sz="2100" kern="1200" dirty="0"/>
        </a:p>
      </dsp:txBody>
      <dsp:txXfrm>
        <a:off x="2871644" y="1153615"/>
        <a:ext cx="1951399" cy="1142406"/>
      </dsp:txXfrm>
    </dsp:sp>
    <dsp:sp modelId="{65ECD886-5306-AF4D-BCAC-E2C7B7DDA7D8}">
      <dsp:nvSpPr>
        <dsp:cNvPr id="0" name=""/>
        <dsp:cNvSpPr/>
      </dsp:nvSpPr>
      <dsp:spPr>
        <a:xfrm>
          <a:off x="5060834" y="1474031"/>
          <a:ext cx="428766" cy="501575"/>
        </a:xfrm>
        <a:prstGeom prst="rightArrow">
          <a:avLst>
            <a:gd name="adj1" fmla="val 60000"/>
            <a:gd name="adj2" fmla="val 50000"/>
          </a:avLst>
        </a:prstGeom>
        <a:gradFill rotWithShape="0">
          <a:gsLst>
            <a:gs pos="0">
              <a:schemeClr val="accent1">
                <a:tint val="60000"/>
                <a:hueOff val="0"/>
                <a:satOff val="0"/>
                <a:lumOff val="0"/>
                <a:alphaOff val="0"/>
                <a:tint val="98000"/>
                <a:satMod val="110000"/>
                <a:lumMod val="104000"/>
              </a:schemeClr>
            </a:gs>
            <a:gs pos="69000">
              <a:schemeClr val="accent1">
                <a:tint val="60000"/>
                <a:hueOff val="0"/>
                <a:satOff val="0"/>
                <a:lumOff val="0"/>
                <a:alphaOff val="0"/>
                <a:shade val="88000"/>
                <a:satMod val="130000"/>
                <a:lumMod val="92000"/>
              </a:schemeClr>
            </a:gs>
            <a:gs pos="100000">
              <a:schemeClr val="accent1">
                <a:tint val="60000"/>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ES_tradnl" sz="1700" kern="1200" dirty="0"/>
        </a:p>
      </dsp:txBody>
      <dsp:txXfrm>
        <a:off x="5060834" y="1574346"/>
        <a:ext cx="300136" cy="300945"/>
      </dsp:txXfrm>
    </dsp:sp>
    <dsp:sp modelId="{F0EC4A54-21AB-CE4E-B3D3-06F26900297D}">
      <dsp:nvSpPr>
        <dsp:cNvPr id="0" name=""/>
        <dsp:cNvSpPr/>
      </dsp:nvSpPr>
      <dsp:spPr>
        <a:xfrm>
          <a:off x="5667579" y="1118073"/>
          <a:ext cx="2022483" cy="1213490"/>
        </a:xfrm>
        <a:prstGeom prst="roundRect">
          <a:avLst>
            <a:gd name="adj" fmla="val 10000"/>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kern="1200" dirty="0" smtClean="0"/>
            <a:t>Recompensas organizacionales </a:t>
          </a:r>
          <a:endParaRPr lang="es-ES_tradnl" sz="2100" kern="1200" dirty="0"/>
        </a:p>
      </dsp:txBody>
      <dsp:txXfrm>
        <a:off x="5703121" y="1153615"/>
        <a:ext cx="1951399" cy="1142406"/>
      </dsp:txXfrm>
    </dsp:sp>
    <dsp:sp modelId="{7A5D75C3-FAF8-854B-BE1D-7C220009F09D}">
      <dsp:nvSpPr>
        <dsp:cNvPr id="0" name=""/>
        <dsp:cNvSpPr/>
      </dsp:nvSpPr>
      <dsp:spPr>
        <a:xfrm>
          <a:off x="7892311" y="1474031"/>
          <a:ext cx="428766" cy="501575"/>
        </a:xfrm>
        <a:prstGeom prst="rightArrow">
          <a:avLst>
            <a:gd name="adj1" fmla="val 60000"/>
            <a:gd name="adj2" fmla="val 50000"/>
          </a:avLst>
        </a:prstGeom>
        <a:gradFill rotWithShape="0">
          <a:gsLst>
            <a:gs pos="0">
              <a:schemeClr val="accent1">
                <a:tint val="60000"/>
                <a:hueOff val="0"/>
                <a:satOff val="0"/>
                <a:lumOff val="0"/>
                <a:alphaOff val="0"/>
                <a:tint val="98000"/>
                <a:satMod val="110000"/>
                <a:lumMod val="104000"/>
              </a:schemeClr>
            </a:gs>
            <a:gs pos="69000">
              <a:schemeClr val="accent1">
                <a:tint val="60000"/>
                <a:hueOff val="0"/>
                <a:satOff val="0"/>
                <a:lumOff val="0"/>
                <a:alphaOff val="0"/>
                <a:shade val="88000"/>
                <a:satMod val="130000"/>
                <a:lumMod val="92000"/>
              </a:schemeClr>
            </a:gs>
            <a:gs pos="100000">
              <a:schemeClr val="accent1">
                <a:tint val="60000"/>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ES_tradnl" sz="1700" kern="1200" dirty="0"/>
        </a:p>
      </dsp:txBody>
      <dsp:txXfrm>
        <a:off x="7892311" y="1574346"/>
        <a:ext cx="300136" cy="300945"/>
      </dsp:txXfrm>
    </dsp:sp>
    <dsp:sp modelId="{4B6B1962-C10E-6347-83FB-F53AEAE46621}">
      <dsp:nvSpPr>
        <dsp:cNvPr id="0" name=""/>
        <dsp:cNvSpPr/>
      </dsp:nvSpPr>
      <dsp:spPr>
        <a:xfrm>
          <a:off x="8499056" y="1118073"/>
          <a:ext cx="2022483" cy="1213490"/>
        </a:xfrm>
        <a:prstGeom prst="roundRect">
          <a:avLst>
            <a:gd name="adj" fmla="val 10000"/>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kern="1200" dirty="0" smtClean="0"/>
            <a:t>Metas individuales </a:t>
          </a:r>
          <a:endParaRPr lang="es-ES_tradnl" sz="2100" kern="1200" dirty="0"/>
        </a:p>
      </dsp:txBody>
      <dsp:txXfrm>
        <a:off x="8534598" y="1153615"/>
        <a:ext cx="1951399" cy="114240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49073E-9C23-1F44-AB5A-488889E46CE4}" type="datetimeFigureOut">
              <a:rPr lang="es-ES_tradnl" smtClean="0"/>
              <a:t>28/9/19</a:t>
            </a:fld>
            <a:endParaRPr lang="es-ES_tradn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557D57-6507-CA4B-8A27-58831C3852FC}" type="slidenum">
              <a:rPr lang="es-ES_tradnl" smtClean="0"/>
              <a:t>‹Nr.›</a:t>
            </a:fld>
            <a:endParaRPr lang="es-ES_tradnl"/>
          </a:p>
        </p:txBody>
      </p:sp>
    </p:spTree>
    <p:extLst>
      <p:ext uri="{BB962C8B-B14F-4D97-AF65-F5344CB8AC3E}">
        <p14:creationId xmlns:p14="http://schemas.microsoft.com/office/powerpoint/2010/main" val="1507129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13557D57-6507-CA4B-8A27-58831C3852FC}" type="slidenum">
              <a:rPr lang="es-ES_tradnl" smtClean="0"/>
              <a:t>5</a:t>
            </a:fld>
            <a:endParaRPr lang="es-ES_tradnl"/>
          </a:p>
        </p:txBody>
      </p:sp>
    </p:spTree>
    <p:extLst>
      <p:ext uri="{BB962C8B-B14F-4D97-AF65-F5344CB8AC3E}">
        <p14:creationId xmlns:p14="http://schemas.microsoft.com/office/powerpoint/2010/main" val="2029347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13557D57-6507-CA4B-8A27-58831C3852FC}" type="slidenum">
              <a:rPr lang="es-ES_tradnl" smtClean="0"/>
              <a:t>34</a:t>
            </a:fld>
            <a:endParaRPr lang="es-ES_tradnl"/>
          </a:p>
        </p:txBody>
      </p:sp>
    </p:spTree>
    <p:extLst>
      <p:ext uri="{BB962C8B-B14F-4D97-AF65-F5344CB8AC3E}">
        <p14:creationId xmlns:p14="http://schemas.microsoft.com/office/powerpoint/2010/main" val="747705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s-ES" smtClean="0"/>
              <a:t>Clic para editar título</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CC6ADF97-306A-1D4F-AEBD-B8A66889DCB6}" type="datetime1">
              <a:rPr lang="es-MX" smtClean="0"/>
              <a:t>28/09/19</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‹Nr.›</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4E8A78A-626F-624E-B0E9-75DC85F35CD6}" type="datetime1">
              <a:rPr lang="es-MX" smtClean="0"/>
              <a:t>28/09/19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s-ES" smtClean="0"/>
              <a:t>Clic para editar título</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AC5E948-C200-0D46-8C8F-3D136CA5BB69}" type="datetime1">
              <a:rPr lang="es-MX" smtClean="0"/>
              <a:t>28/09/19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Clic para editar título</a:t>
            </a:r>
            <a:endParaRPr lang="en-US" dirty="0"/>
          </a:p>
        </p:txBody>
      </p:sp>
      <p:sp>
        <p:nvSpPr>
          <p:cNvPr id="3" name="Content Placeholder 2"/>
          <p:cNvSpPr>
            <a:spLocks noGrp="1"/>
          </p:cNvSpPr>
          <p:nvPr>
            <p:ph idx="1"/>
          </p:nvPr>
        </p:nvSpPr>
        <p:spPr/>
        <p:txBody>
          <a:bodyPr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B88F765-960A-3A43-9EA0-C68D184C1586}" type="datetime1">
              <a:rPr lang="es-MX" smtClean="0"/>
              <a:t>28/09/19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s-ES" smtClean="0"/>
              <a:t>Clic para editar título</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5A26864-0DC9-0E43-BD67-11F1E2D6F646}" type="datetime1">
              <a:rPr lang="es-MX" smtClean="0"/>
              <a:t>28/09/19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s-ES" smtClean="0"/>
              <a:t>Clic para editar título</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5A7E325-19CC-454F-B587-E3BFA23C04F0}" type="datetime1">
              <a:rPr lang="es-MX" smtClean="0"/>
              <a:t>28/09/19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s-ES" smtClean="0"/>
              <a:t>Clic para editar título</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447191" y="2824269"/>
            <a:ext cx="4645152" cy="264445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412362" y="2821491"/>
            <a:ext cx="4645152" cy="263737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67CAB48-C8FB-ED43-9CF3-742E495B43D0}" type="datetime1">
              <a:rPr lang="es-MX" smtClean="0"/>
              <a:t>28/09/19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Clic para editar título</a:t>
            </a:r>
            <a:endParaRPr lang="en-US" dirty="0"/>
          </a:p>
        </p:txBody>
      </p:sp>
      <p:sp>
        <p:nvSpPr>
          <p:cNvPr id="3" name="Date Placeholder 2"/>
          <p:cNvSpPr>
            <a:spLocks noGrp="1"/>
          </p:cNvSpPr>
          <p:nvPr>
            <p:ph type="dt" sz="half" idx="10"/>
          </p:nvPr>
        </p:nvSpPr>
        <p:spPr/>
        <p:txBody>
          <a:bodyPr/>
          <a:lstStyle/>
          <a:p>
            <a:fld id="{72A1756E-6A80-B549-9030-8F4D785AD442}" type="datetime1">
              <a:rPr lang="es-MX" smtClean="0"/>
              <a:t>28/09/19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A0E338-5744-4E41-8579-A7BBB6F11627}" type="datetime1">
              <a:rPr lang="es-MX" smtClean="0"/>
              <a:t>28/09/19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s-ES" smtClean="0"/>
              <a:t>Clic para editar título</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3560D17-CD93-5F42-BE6D-1CC9C3F3C711}" type="datetime1">
              <a:rPr lang="es-MX" smtClean="0"/>
              <a:t>28/09/19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s-ES" smtClean="0"/>
              <a:t>Clic para editar título</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Arrastre la imagen al marcador de posición o haga clic en el icono para agregar</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19BE0094-4554-BC48-9936-93D5F054BE85}" type="datetime1">
              <a:rPr lang="es-MX" smtClean="0"/>
              <a:t>28/09/19</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s-ES" smtClean="0"/>
              <a:t>Clic para editar título</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18F80335-068C-0144-8B24-5EA8FD21CA7A}" type="datetime1">
              <a:rPr lang="es-MX" smtClean="0"/>
              <a:t>28/09/19</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‹Nr.›</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tif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NULL" TargetMode="External"/><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tiff"/><Relationship Id="rId3" Type="http://schemas.openxmlformats.org/officeDocument/2006/relationships/image" Target="../media/image5.tif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tif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s.slideshare.net/pablodays/la-motivacin-basada-en-la-autoeficacia"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s.slideshare.net/pablodays/la-motivacin-basada-en-la-autoeficacia"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39148" y="292608"/>
            <a:ext cx="11612644" cy="3636772"/>
          </a:xfrm>
        </p:spPr>
        <p:txBody>
          <a:bodyPr>
            <a:normAutofit fontScale="90000"/>
          </a:bodyPr>
          <a:lstStyle/>
          <a:p>
            <a:pPr algn="ctr"/>
            <a:r>
              <a:rPr lang="es-ES_tradnl" sz="2700" dirty="0" smtClean="0">
                <a:latin typeface="Arial" charset="0"/>
                <a:ea typeface="Arial" charset="0"/>
                <a:cs typeface="Arial" charset="0"/>
              </a:rPr>
              <a:t/>
            </a:r>
            <a:br>
              <a:rPr lang="es-ES_tradnl" sz="2700" dirty="0" smtClean="0">
                <a:latin typeface="Arial" charset="0"/>
                <a:ea typeface="Arial" charset="0"/>
                <a:cs typeface="Arial" charset="0"/>
              </a:rPr>
            </a:br>
            <a:r>
              <a:rPr lang="es-ES_tradnl" sz="2700" dirty="0">
                <a:latin typeface="Arial" charset="0"/>
                <a:ea typeface="Arial" charset="0"/>
                <a:cs typeface="Arial" charset="0"/>
              </a:rPr>
              <a:t/>
            </a:r>
            <a:br>
              <a:rPr lang="es-ES_tradnl" sz="2700" dirty="0">
                <a:latin typeface="Arial" charset="0"/>
                <a:ea typeface="Arial" charset="0"/>
                <a:cs typeface="Arial" charset="0"/>
              </a:rPr>
            </a:br>
            <a:r>
              <a:rPr lang="es-ES_tradnl" sz="2700" dirty="0" smtClean="0">
                <a:latin typeface="Arial" charset="0"/>
                <a:ea typeface="Arial" charset="0"/>
                <a:cs typeface="Arial" charset="0"/>
              </a:rPr>
              <a:t/>
            </a:r>
            <a:br>
              <a:rPr lang="es-ES_tradnl" sz="2700" dirty="0" smtClean="0">
                <a:latin typeface="Arial" charset="0"/>
                <a:ea typeface="Arial" charset="0"/>
                <a:cs typeface="Arial" charset="0"/>
              </a:rPr>
            </a:br>
            <a:r>
              <a:rPr lang="es-ES_tradnl" sz="2700" dirty="0">
                <a:latin typeface="Arial" charset="0"/>
                <a:ea typeface="Arial" charset="0"/>
                <a:cs typeface="Arial" charset="0"/>
              </a:rPr>
              <a:t/>
            </a:r>
            <a:br>
              <a:rPr lang="es-ES_tradnl" sz="2700" dirty="0">
                <a:latin typeface="Arial" charset="0"/>
                <a:ea typeface="Arial" charset="0"/>
                <a:cs typeface="Arial" charset="0"/>
              </a:rPr>
            </a:br>
            <a:r>
              <a:rPr lang="es-ES_tradnl" sz="2700" dirty="0" smtClean="0">
                <a:latin typeface="Arial" charset="0"/>
                <a:ea typeface="Arial" charset="0"/>
                <a:cs typeface="Arial" charset="0"/>
              </a:rPr>
              <a:t/>
            </a:r>
            <a:br>
              <a:rPr lang="es-ES_tradnl" sz="2700" dirty="0" smtClean="0">
                <a:latin typeface="Arial" charset="0"/>
                <a:ea typeface="Arial" charset="0"/>
                <a:cs typeface="Arial" charset="0"/>
              </a:rPr>
            </a:br>
            <a:r>
              <a:rPr lang="es-ES_tradnl" sz="2700" dirty="0" smtClean="0">
                <a:latin typeface="Arial" charset="0"/>
                <a:ea typeface="Arial" charset="0"/>
                <a:cs typeface="Arial" charset="0"/>
              </a:rPr>
              <a:t>Universidad </a:t>
            </a:r>
            <a:r>
              <a:rPr lang="es-ES_tradnl" sz="2700" dirty="0" err="1" smtClean="0">
                <a:latin typeface="Arial" charset="0"/>
                <a:ea typeface="Arial" charset="0"/>
                <a:cs typeface="Arial" charset="0"/>
              </a:rPr>
              <a:t>aut</a:t>
            </a:r>
            <a:r>
              <a:rPr lang="es-ES" sz="2700" dirty="0" err="1" smtClean="0">
                <a:latin typeface="Arial" charset="0"/>
                <a:ea typeface="Arial" charset="0"/>
                <a:cs typeface="Arial" charset="0"/>
              </a:rPr>
              <a:t>ó</a:t>
            </a:r>
            <a:r>
              <a:rPr lang="es-ES_tradnl" sz="2700" dirty="0" smtClean="0">
                <a:latin typeface="Arial" charset="0"/>
                <a:ea typeface="Arial" charset="0"/>
                <a:cs typeface="Arial" charset="0"/>
              </a:rPr>
              <a:t>noma del estado de m</a:t>
            </a:r>
            <a:r>
              <a:rPr lang="es-ES" sz="2700" dirty="0" err="1" smtClean="0">
                <a:latin typeface="Arial" charset="0"/>
                <a:ea typeface="Arial" charset="0"/>
                <a:cs typeface="Arial" charset="0"/>
              </a:rPr>
              <a:t>éxico</a:t>
            </a:r>
            <a:r>
              <a:rPr lang="es-ES" sz="2700" dirty="0" smtClean="0">
                <a:latin typeface="Arial" charset="0"/>
                <a:ea typeface="Arial" charset="0"/>
                <a:cs typeface="Arial" charset="0"/>
              </a:rPr>
              <a:t/>
            </a:r>
            <a:br>
              <a:rPr lang="es-ES" sz="2700" dirty="0" smtClean="0">
                <a:latin typeface="Arial" charset="0"/>
                <a:ea typeface="Arial" charset="0"/>
                <a:cs typeface="Arial" charset="0"/>
              </a:rPr>
            </a:br>
            <a:r>
              <a:rPr lang="es-ES" sz="2700" dirty="0" smtClean="0">
                <a:latin typeface="Arial" charset="0"/>
                <a:ea typeface="Arial" charset="0"/>
                <a:cs typeface="Arial" charset="0"/>
              </a:rPr>
              <a:t>facultad de contaduría y administración </a:t>
            </a:r>
            <a:br>
              <a:rPr lang="es-ES" sz="2700" dirty="0" smtClean="0">
                <a:latin typeface="Arial" charset="0"/>
                <a:ea typeface="Arial" charset="0"/>
                <a:cs typeface="Arial" charset="0"/>
              </a:rPr>
            </a:br>
            <a:r>
              <a:rPr lang="es-ES_tradnl" sz="2700" dirty="0" smtClean="0">
                <a:latin typeface="Arial" charset="0"/>
                <a:ea typeface="Arial" charset="0"/>
                <a:cs typeface="Arial" charset="0"/>
              </a:rPr>
              <a:t/>
            </a:r>
            <a:br>
              <a:rPr lang="es-ES_tradnl" sz="2700" dirty="0" smtClean="0">
                <a:latin typeface="Arial" charset="0"/>
                <a:ea typeface="Arial" charset="0"/>
                <a:cs typeface="Arial" charset="0"/>
              </a:rPr>
            </a:br>
            <a:r>
              <a:rPr lang="es-ES_tradnl" sz="2700" dirty="0" smtClean="0">
                <a:latin typeface="Arial" charset="0"/>
                <a:ea typeface="Arial" charset="0"/>
                <a:cs typeface="Arial" charset="0"/>
              </a:rPr>
              <a:t>unidad de aprendizaje </a:t>
            </a:r>
            <a:br>
              <a:rPr lang="es-ES_tradnl" sz="2700" dirty="0" smtClean="0">
                <a:latin typeface="Arial" charset="0"/>
                <a:ea typeface="Arial" charset="0"/>
                <a:cs typeface="Arial" charset="0"/>
              </a:rPr>
            </a:br>
            <a:r>
              <a:rPr lang="es-ES_tradnl" sz="2700" dirty="0" smtClean="0">
                <a:latin typeface="Arial" charset="0"/>
                <a:ea typeface="Arial" charset="0"/>
                <a:cs typeface="Arial" charset="0"/>
              </a:rPr>
              <a:t>Comportamiento organizacional</a:t>
            </a:r>
            <a:br>
              <a:rPr lang="es-ES_tradnl" sz="2700" dirty="0" smtClean="0">
                <a:latin typeface="Arial" charset="0"/>
                <a:ea typeface="Arial" charset="0"/>
                <a:cs typeface="Arial" charset="0"/>
              </a:rPr>
            </a:br>
            <a:r>
              <a:rPr lang="es-ES_tradnl" sz="2700" dirty="0" smtClean="0">
                <a:latin typeface="Arial" charset="0"/>
                <a:ea typeface="Arial" charset="0"/>
                <a:cs typeface="Arial" charset="0"/>
              </a:rPr>
              <a:t> </a:t>
            </a:r>
            <a:br>
              <a:rPr lang="es-ES_tradnl" sz="2700" dirty="0" smtClean="0">
                <a:latin typeface="Arial" charset="0"/>
                <a:ea typeface="Arial" charset="0"/>
                <a:cs typeface="Arial" charset="0"/>
              </a:rPr>
            </a:br>
            <a:r>
              <a:rPr lang="es-ES_tradnl" sz="2700" dirty="0" smtClean="0">
                <a:latin typeface="Arial" charset="0"/>
                <a:ea typeface="Arial" charset="0"/>
                <a:cs typeface="Arial" charset="0"/>
              </a:rPr>
              <a:t>licenciatura en administración</a:t>
            </a:r>
            <a:r>
              <a:rPr lang="es-ES" sz="2700" dirty="0" smtClean="0">
                <a:latin typeface="Arial" charset="0"/>
                <a:ea typeface="Arial" charset="0"/>
                <a:cs typeface="Arial" charset="0"/>
              </a:rPr>
              <a:t/>
            </a:r>
            <a:br>
              <a:rPr lang="es-ES" sz="2700" dirty="0" smtClean="0">
                <a:latin typeface="Arial" charset="0"/>
                <a:ea typeface="Arial" charset="0"/>
                <a:cs typeface="Arial" charset="0"/>
              </a:rPr>
            </a:br>
            <a:r>
              <a:rPr lang="es-ES" sz="2700" dirty="0" smtClean="0">
                <a:latin typeface="Arial" charset="0"/>
                <a:ea typeface="Arial" charset="0"/>
                <a:cs typeface="Arial" charset="0"/>
              </a:rPr>
              <a:t>Nº de créditos:   7</a:t>
            </a:r>
            <a:br>
              <a:rPr lang="es-ES" sz="2700" dirty="0" smtClean="0">
                <a:latin typeface="Arial" charset="0"/>
                <a:ea typeface="Arial" charset="0"/>
                <a:cs typeface="Arial" charset="0"/>
              </a:rPr>
            </a:br>
            <a:r>
              <a:rPr lang="es-ES" sz="2700" dirty="0" smtClean="0">
                <a:latin typeface="Arial" charset="0"/>
                <a:ea typeface="Arial" charset="0"/>
                <a:cs typeface="Arial" charset="0"/>
              </a:rPr>
              <a:t> semestre: 3º</a:t>
            </a:r>
            <a:r>
              <a:rPr lang="es-ES_tradnl" sz="2700" dirty="0" smtClean="0">
                <a:latin typeface="Arial" charset="0"/>
                <a:ea typeface="Arial" charset="0"/>
                <a:cs typeface="Arial" charset="0"/>
              </a:rPr>
              <a:t/>
            </a:r>
            <a:br>
              <a:rPr lang="es-ES_tradnl" sz="2700" dirty="0" smtClean="0">
                <a:latin typeface="Arial" charset="0"/>
                <a:ea typeface="Arial" charset="0"/>
                <a:cs typeface="Arial" charset="0"/>
              </a:rPr>
            </a:br>
            <a:r>
              <a:rPr lang="es-ES_tradnl" sz="3200" dirty="0" smtClean="0">
                <a:latin typeface="Arial" charset="0"/>
                <a:ea typeface="Arial" charset="0"/>
                <a:cs typeface="Arial" charset="0"/>
              </a:rPr>
              <a:t> </a:t>
            </a:r>
            <a:endParaRPr lang="es-ES_tradnl" sz="3200" dirty="0">
              <a:latin typeface="Arial" charset="0"/>
              <a:ea typeface="Arial" charset="0"/>
              <a:cs typeface="Arial" charset="0"/>
            </a:endParaRPr>
          </a:p>
        </p:txBody>
      </p:sp>
      <p:sp>
        <p:nvSpPr>
          <p:cNvPr id="3" name="Subtítulo 2"/>
          <p:cNvSpPr>
            <a:spLocks noGrp="1"/>
          </p:cNvSpPr>
          <p:nvPr>
            <p:ph type="subTitle" idx="1"/>
          </p:nvPr>
        </p:nvSpPr>
        <p:spPr>
          <a:xfrm>
            <a:off x="1481328" y="3511296"/>
            <a:ext cx="9802368" cy="2450592"/>
          </a:xfrm>
        </p:spPr>
        <p:txBody>
          <a:bodyPr>
            <a:normAutofit/>
          </a:bodyPr>
          <a:lstStyle/>
          <a:p>
            <a:pPr algn="ctr"/>
            <a:r>
              <a:rPr lang="es-ES" sz="2400" dirty="0" smtClean="0">
                <a:latin typeface="Arial" charset="0"/>
                <a:ea typeface="Times New Roman" charset="0"/>
              </a:rPr>
              <a:t>Elaboro Bertha Luz Martínez Hernández </a:t>
            </a:r>
          </a:p>
          <a:p>
            <a:pPr algn="ctr"/>
            <a:r>
              <a:rPr lang="es-ES" sz="2400" dirty="0" smtClean="0">
                <a:latin typeface="Arial" charset="0"/>
                <a:ea typeface="Times New Roman" charset="0"/>
              </a:rPr>
              <a:t>Unidad </a:t>
            </a:r>
            <a:r>
              <a:rPr lang="es-ES" sz="2400" dirty="0">
                <a:latin typeface="Arial" charset="0"/>
                <a:ea typeface="Times New Roman" charset="0"/>
              </a:rPr>
              <a:t>4. </a:t>
            </a:r>
            <a:endParaRPr lang="es-ES" sz="2400" dirty="0" smtClean="0">
              <a:latin typeface="Arial" charset="0"/>
              <a:ea typeface="Times New Roman" charset="0"/>
            </a:endParaRPr>
          </a:p>
          <a:p>
            <a:pPr algn="ctr"/>
            <a:r>
              <a:rPr lang="es-ES" sz="2400" dirty="0" smtClean="0">
                <a:latin typeface="Arial" charset="0"/>
                <a:ea typeface="Times New Roman" charset="0"/>
              </a:rPr>
              <a:t>Motivación </a:t>
            </a:r>
          </a:p>
          <a:p>
            <a:pPr algn="ctr"/>
            <a:r>
              <a:rPr lang="es-ES" sz="2400" dirty="0" smtClean="0">
                <a:latin typeface="Arial" charset="0"/>
                <a:ea typeface="Times New Roman" charset="0"/>
              </a:rPr>
              <a:t>Fecha de elaboración: agosto de 2019 </a:t>
            </a:r>
          </a:p>
          <a:p>
            <a:pPr algn="ctr"/>
            <a:endParaRPr lang="es-ES" sz="2400" b="1" dirty="0">
              <a:latin typeface="Arial" charset="0"/>
              <a:ea typeface="Times New Roman" charset="0"/>
            </a:endParaRPr>
          </a:p>
          <a:p>
            <a:pPr algn="ctr"/>
            <a:endParaRPr lang="es-ES_tradnl" sz="3200" dirty="0">
              <a:latin typeface="Times New Roman" charset="0"/>
              <a:ea typeface="Times New Roman" charset="0"/>
            </a:endParaRPr>
          </a:p>
          <a:p>
            <a:endParaRPr lang="es-ES_tradnl" sz="32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a:t>
            </a:fld>
            <a:endParaRPr lang="en-US" dirty="0"/>
          </a:p>
        </p:txBody>
      </p:sp>
    </p:spTree>
    <p:extLst>
      <p:ext uri="{BB962C8B-B14F-4D97-AF65-F5344CB8AC3E}">
        <p14:creationId xmlns:p14="http://schemas.microsoft.com/office/powerpoint/2010/main" val="4457761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Necesidades sociales  o de pertenecía </a:t>
            </a:r>
            <a:endParaRPr lang="es-ES_tradnl" dirty="0"/>
          </a:p>
        </p:txBody>
      </p:sp>
      <p:sp>
        <p:nvSpPr>
          <p:cNvPr id="3" name="Marcador de contenido 2"/>
          <p:cNvSpPr>
            <a:spLocks noGrp="1"/>
          </p:cNvSpPr>
          <p:nvPr>
            <p:ph idx="1"/>
          </p:nvPr>
        </p:nvSpPr>
        <p:spPr/>
        <p:txBody>
          <a:bodyPr/>
          <a:lstStyle/>
          <a:p>
            <a:r>
              <a:rPr lang="es-ES_tradnl" dirty="0" smtClean="0"/>
              <a:t>Amistad</a:t>
            </a:r>
          </a:p>
          <a:p>
            <a:r>
              <a:rPr lang="es-ES_tradnl" dirty="0" smtClean="0"/>
              <a:t>Afecto</a:t>
            </a:r>
          </a:p>
          <a:p>
            <a:r>
              <a:rPr lang="es-ES_tradnl" dirty="0" smtClean="0"/>
              <a:t>Pertenencia </a:t>
            </a:r>
          </a:p>
          <a:p>
            <a:r>
              <a:rPr lang="es-ES_tradnl" dirty="0" smtClean="0"/>
              <a:t>Realizar ejercicios en grupo</a:t>
            </a:r>
          </a:p>
          <a:p>
            <a:r>
              <a:rPr lang="es-ES_tradnl" dirty="0" smtClean="0"/>
              <a:t>Culturales</a:t>
            </a:r>
          </a:p>
          <a:p>
            <a:r>
              <a:rPr lang="es-ES_tradnl" dirty="0" smtClean="0"/>
              <a:t>Realizar actividades recreativas en grupo</a:t>
            </a:r>
          </a:p>
          <a:p>
            <a:r>
              <a:rPr lang="es-ES_tradnl" dirty="0" smtClean="0"/>
              <a:t>Identificación</a:t>
            </a:r>
            <a:r>
              <a:rPr lang="es-ES" dirty="0"/>
              <a:t> </a:t>
            </a:r>
            <a:r>
              <a:rPr lang="es-ES" dirty="0" smtClean="0"/>
              <a:t>grupal</a:t>
            </a:r>
            <a:r>
              <a:rPr lang="es-ES_tradnl" dirty="0" smtClean="0"/>
              <a:t> </a:t>
            </a:r>
            <a:endParaRPr lang="es-ES_tradnl"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784723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Necesidades de estima </a:t>
            </a:r>
            <a:endParaRPr lang="es-ES_tradnl" dirty="0"/>
          </a:p>
        </p:txBody>
      </p:sp>
      <p:sp>
        <p:nvSpPr>
          <p:cNvPr id="3" name="Marcador de contenido 2"/>
          <p:cNvSpPr>
            <a:spLocks noGrp="1"/>
          </p:cNvSpPr>
          <p:nvPr>
            <p:ph idx="1"/>
          </p:nvPr>
        </p:nvSpPr>
        <p:spPr/>
        <p:txBody>
          <a:bodyPr/>
          <a:lstStyle/>
          <a:p>
            <a:r>
              <a:rPr lang="es-ES_tradnl" dirty="0" smtClean="0"/>
              <a:t>Se relacionan con interacción</a:t>
            </a:r>
            <a:r>
              <a:rPr lang="es-ES" dirty="0" smtClean="0"/>
              <a:t>  del individuo con las demás personas, e incluye  las necesidades de éxito y el status:</a:t>
            </a:r>
          </a:p>
          <a:p>
            <a:pPr marL="457200" indent="-457200">
              <a:buFont typeface="+mj-lt"/>
              <a:buAutoNum type="arabicPeriod"/>
            </a:pPr>
            <a:r>
              <a:rPr lang="es-ES" dirty="0" smtClean="0"/>
              <a:t>Reconocimiento</a:t>
            </a:r>
          </a:p>
          <a:p>
            <a:pPr marL="457200" indent="-457200">
              <a:buFont typeface="+mj-lt"/>
              <a:buAutoNum type="arabicPeriod"/>
            </a:pPr>
            <a:r>
              <a:rPr lang="es-ES" dirty="0" smtClean="0"/>
              <a:t>Estudio y superación </a:t>
            </a:r>
          </a:p>
          <a:p>
            <a:pPr marL="457200" indent="-457200">
              <a:buFont typeface="+mj-lt"/>
              <a:buAutoNum type="arabicPeriod"/>
            </a:pPr>
            <a:r>
              <a:rPr lang="es-ES" dirty="0" smtClean="0"/>
              <a:t>Autoestima</a:t>
            </a:r>
          </a:p>
          <a:p>
            <a:pPr marL="457200" indent="-457200">
              <a:buFont typeface="+mj-lt"/>
              <a:buAutoNum type="arabicPeriod"/>
            </a:pPr>
            <a:r>
              <a:rPr lang="es-ES" dirty="0" smtClean="0"/>
              <a:t>Prestigio realización laboral</a:t>
            </a:r>
          </a:p>
          <a:p>
            <a:endParaRPr lang="es-ES" dirty="0" smtClean="0"/>
          </a:p>
          <a:p>
            <a:endParaRPr lang="es-ES_tradnl"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1415467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Autorrealización</a:t>
            </a:r>
            <a:endParaRPr lang="es-ES_tradnl" dirty="0"/>
          </a:p>
        </p:txBody>
      </p:sp>
      <p:sp>
        <p:nvSpPr>
          <p:cNvPr id="3" name="Marcador de contenido 2"/>
          <p:cNvSpPr>
            <a:spLocks noGrp="1"/>
          </p:cNvSpPr>
          <p:nvPr>
            <p:ph idx="1"/>
          </p:nvPr>
        </p:nvSpPr>
        <p:spPr>
          <a:xfrm>
            <a:off x="449705" y="1853754"/>
            <a:ext cx="11527436" cy="4262233"/>
          </a:xfrm>
        </p:spPr>
        <p:txBody>
          <a:bodyPr>
            <a:normAutofit fontScale="92500" lnSpcReduction="20000"/>
          </a:bodyPr>
          <a:lstStyle/>
          <a:p>
            <a:r>
              <a:rPr lang="es-ES_tradnl" dirty="0" smtClean="0"/>
              <a:t>se encuentra en la cúspide de la pirámide y se relaciona con la satisfacción</a:t>
            </a:r>
            <a:r>
              <a:rPr lang="es-ES" dirty="0" smtClean="0"/>
              <a:t>  personal e incluye las necesidades  y se alcanza cuando encuentras un estado de armonía y entendimiento: </a:t>
            </a:r>
          </a:p>
          <a:p>
            <a:r>
              <a:rPr lang="es-ES" dirty="0" smtClean="0"/>
              <a:t>Sentido de proyección de vida </a:t>
            </a:r>
          </a:p>
          <a:p>
            <a:r>
              <a:rPr lang="es-ES" dirty="0" smtClean="0"/>
              <a:t>Autoestima </a:t>
            </a:r>
          </a:p>
          <a:p>
            <a:r>
              <a:rPr lang="es-ES" dirty="0" smtClean="0"/>
              <a:t>Búsqueda del éxito</a:t>
            </a:r>
          </a:p>
          <a:p>
            <a:r>
              <a:rPr lang="es-ES" dirty="0" smtClean="0"/>
              <a:t>Prestigio</a:t>
            </a:r>
          </a:p>
          <a:p>
            <a:r>
              <a:rPr lang="es-ES" dirty="0" smtClean="0"/>
              <a:t>Autoconocimiento</a:t>
            </a:r>
          </a:p>
          <a:p>
            <a:r>
              <a:rPr lang="es-ES" dirty="0" smtClean="0"/>
              <a:t>Moralidad/religiosidad</a:t>
            </a:r>
          </a:p>
          <a:p>
            <a:r>
              <a:rPr lang="es-ES" dirty="0" smtClean="0"/>
              <a:t>Creatividad</a:t>
            </a:r>
          </a:p>
          <a:p>
            <a:r>
              <a:rPr lang="es-ES" dirty="0" smtClean="0"/>
              <a:t>Búsqueda de la justicia y verdad</a:t>
            </a:r>
          </a:p>
          <a:p>
            <a:endParaRPr lang="es-ES" dirty="0" smtClean="0"/>
          </a:p>
          <a:p>
            <a:endParaRPr lang="es-ES_tradnl"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21458947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51579" y="549686"/>
            <a:ext cx="9603275" cy="1049235"/>
          </a:xfrm>
        </p:spPr>
        <p:txBody>
          <a:bodyPr/>
          <a:lstStyle/>
          <a:p>
            <a:pPr algn="ctr"/>
            <a:r>
              <a:rPr lang="es-ES_tradnl" dirty="0" smtClean="0"/>
              <a:t>Maslow</a:t>
            </a:r>
            <a:endParaRPr lang="es-ES_tradnl" dirty="0"/>
          </a:p>
        </p:txBody>
      </p:sp>
      <p:sp>
        <p:nvSpPr>
          <p:cNvPr id="3" name="Marcador de contenido 2"/>
          <p:cNvSpPr>
            <a:spLocks noGrp="1"/>
          </p:cNvSpPr>
          <p:nvPr>
            <p:ph idx="1"/>
          </p:nvPr>
        </p:nvSpPr>
        <p:spPr/>
        <p:txBody>
          <a:bodyPr>
            <a:normAutofit fontScale="92500" lnSpcReduction="10000"/>
          </a:bodyPr>
          <a:lstStyle/>
          <a:p>
            <a:pPr algn="ctr"/>
            <a:r>
              <a:rPr lang="es-ES_tradnl" sz="2800" dirty="0" smtClean="0"/>
              <a:t>Frecuentemente el ser humano tiende a satisfacer su necesidades primarias antes de buscar las de </a:t>
            </a:r>
            <a:r>
              <a:rPr lang="es-ES" sz="2800" dirty="0" smtClean="0"/>
              <a:t>más alto nivel.</a:t>
            </a:r>
          </a:p>
          <a:p>
            <a:pPr algn="ctr"/>
            <a:r>
              <a:rPr lang="es-ES" sz="2800" dirty="0" smtClean="0"/>
              <a:t>Maslow crea la pirámide de las necesidades básicas del individuo de manera jerárquica en la cual ubica las necesidades más básicas en la base de la pirámide y las que son de mayor relevancia en la cúspide de la pirámide y considera que a medida que son satisfechas surgen otras de un nivel superior o menor.</a:t>
            </a:r>
            <a:endParaRPr lang="es-ES_tradnl" sz="2800" dirty="0"/>
          </a:p>
        </p:txBody>
      </p:sp>
      <p:sp>
        <p:nvSpPr>
          <p:cNvPr id="4" name="Rectángulo 3"/>
          <p:cNvSpPr/>
          <p:nvPr/>
        </p:nvSpPr>
        <p:spPr>
          <a:xfrm>
            <a:off x="9500261" y="6361213"/>
            <a:ext cx="1554593" cy="369332"/>
          </a:xfrm>
          <a:prstGeom prst="rect">
            <a:avLst/>
          </a:prstGeom>
        </p:spPr>
        <p:txBody>
          <a:bodyPr wrap="none">
            <a:spAutoFit/>
          </a:bodyPr>
          <a:lstStyle/>
          <a:p>
            <a:r>
              <a:rPr lang="es-ES_tradnl" dirty="0"/>
              <a:t>Robbins : 1994</a:t>
            </a:r>
          </a:p>
        </p:txBody>
      </p:sp>
      <p:sp>
        <p:nvSpPr>
          <p:cNvPr id="5" name="Marcador de número de diapositiva 4"/>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1226806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81756" y="966497"/>
            <a:ext cx="9603275" cy="1049235"/>
          </a:xfrm>
        </p:spPr>
        <p:txBody>
          <a:bodyPr>
            <a:normAutofit/>
          </a:bodyPr>
          <a:lstStyle/>
          <a:p>
            <a:r>
              <a:rPr lang="es-ES" dirty="0" smtClean="0">
                <a:latin typeface="Arial" charset="0"/>
                <a:ea typeface="Arial" charset="0"/>
                <a:cs typeface="Arial" charset="0"/>
              </a:rPr>
              <a:t>Teoría de los Impulsos </a:t>
            </a:r>
            <a:r>
              <a:rPr lang="es-ES" dirty="0">
                <a:latin typeface="Arial" charset="0"/>
                <a:ea typeface="Arial" charset="0"/>
                <a:cs typeface="Arial" charset="0"/>
              </a:rPr>
              <a:t>de </a:t>
            </a:r>
            <a:r>
              <a:rPr lang="es-ES" dirty="0" smtClean="0">
                <a:latin typeface="Arial" charset="0"/>
                <a:ea typeface="Arial" charset="0"/>
                <a:cs typeface="Arial" charset="0"/>
              </a:rPr>
              <a:t>McClellan, </a:t>
            </a:r>
            <a:endParaRPr lang="es-ES_tradnl" dirty="0"/>
          </a:p>
        </p:txBody>
      </p:sp>
      <p:sp>
        <p:nvSpPr>
          <p:cNvPr id="5" name="Marcador de contenido 4"/>
          <p:cNvSpPr>
            <a:spLocks noGrp="1"/>
          </p:cNvSpPr>
          <p:nvPr>
            <p:ph idx="1"/>
          </p:nvPr>
        </p:nvSpPr>
        <p:spPr/>
        <p:txBody>
          <a:bodyPr>
            <a:normAutofit/>
          </a:bodyPr>
          <a:lstStyle/>
          <a:p>
            <a:pPr algn="ctr"/>
            <a:r>
              <a:rPr lang="es-ES_tradnl" sz="3200" dirty="0" smtClean="0"/>
              <a:t>La realización</a:t>
            </a:r>
            <a:r>
              <a:rPr lang="es-ES" sz="3200" dirty="0" smtClean="0"/>
              <a:t>, el poder y la filiación son tres necesidades importantes que ayudan a explicar la motivación .</a:t>
            </a:r>
            <a:endParaRPr lang="es-ES_tradnl" sz="3200" dirty="0"/>
          </a:p>
        </p:txBody>
      </p:sp>
      <p:pic>
        <p:nvPicPr>
          <p:cNvPr id="6" name="Imagen 5"/>
          <p:cNvPicPr>
            <a:picLocks noChangeAspect="1"/>
          </p:cNvPicPr>
          <p:nvPr/>
        </p:nvPicPr>
        <p:blipFill>
          <a:blip r:embed="rId2"/>
          <a:stretch>
            <a:fillRect/>
          </a:stretch>
        </p:blipFill>
        <p:spPr>
          <a:xfrm>
            <a:off x="9171690" y="3447738"/>
            <a:ext cx="2505648" cy="2018607"/>
          </a:xfrm>
          <a:prstGeom prst="rect">
            <a:avLst/>
          </a:prstGeom>
        </p:spPr>
      </p:pic>
      <p:sp>
        <p:nvSpPr>
          <p:cNvPr id="7" name="Rectángulo 6"/>
          <p:cNvSpPr/>
          <p:nvPr/>
        </p:nvSpPr>
        <p:spPr>
          <a:xfrm>
            <a:off x="9500261" y="6361213"/>
            <a:ext cx="1554593" cy="369332"/>
          </a:xfrm>
          <a:prstGeom prst="rect">
            <a:avLst/>
          </a:prstGeom>
        </p:spPr>
        <p:txBody>
          <a:bodyPr wrap="none">
            <a:spAutoFit/>
          </a:bodyPr>
          <a:lstStyle/>
          <a:p>
            <a:r>
              <a:rPr lang="es-ES_tradnl" dirty="0"/>
              <a:t>Robbins : 1994</a:t>
            </a:r>
          </a:p>
        </p:txBody>
      </p:sp>
      <p:sp>
        <p:nvSpPr>
          <p:cNvPr id="3" name="Marcador de número de diapositiva 2"/>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16142640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Necesidad de realización</a:t>
            </a:r>
            <a:r>
              <a:rPr lang="es-ES" dirty="0" smtClean="0"/>
              <a:t> </a:t>
            </a:r>
            <a:endParaRPr lang="es-ES_tradnl" dirty="0"/>
          </a:p>
        </p:txBody>
      </p:sp>
      <p:sp>
        <p:nvSpPr>
          <p:cNvPr id="3" name="Marcador de contenido 2"/>
          <p:cNvSpPr>
            <a:spLocks noGrp="1"/>
          </p:cNvSpPr>
          <p:nvPr>
            <p:ph idx="1"/>
          </p:nvPr>
        </p:nvSpPr>
        <p:spPr>
          <a:xfrm>
            <a:off x="524656" y="1853754"/>
            <a:ext cx="11047751" cy="4025304"/>
          </a:xfrm>
        </p:spPr>
        <p:txBody>
          <a:bodyPr/>
          <a:lstStyle/>
          <a:p>
            <a:r>
              <a:rPr lang="es-ES_tradnl" sz="2800" dirty="0" smtClean="0"/>
              <a:t>El af</a:t>
            </a:r>
            <a:r>
              <a:rPr lang="es-ES" sz="2800" dirty="0" smtClean="0"/>
              <a:t>án por destacar, por realizarse de acuerdo con ciertos estándares, para alcanzar el éxito. </a:t>
            </a:r>
            <a:endParaRPr lang="es-ES_tradnl" sz="2800" dirty="0"/>
          </a:p>
          <a:p>
            <a:r>
              <a:rPr lang="es-ES_tradnl" sz="2800" dirty="0" smtClean="0"/>
              <a:t>Necesidad de poder: el af</a:t>
            </a:r>
            <a:r>
              <a:rPr lang="es-ES" sz="2800" dirty="0" smtClean="0"/>
              <a:t>án por lograr que los demás se comporten de una manera en que no se habrían comportado.</a:t>
            </a:r>
          </a:p>
          <a:p>
            <a:r>
              <a:rPr lang="es-ES" sz="2800" dirty="0" smtClean="0"/>
              <a:t>Necesidad de afiliación: el afán por tener relaciones interpersonales amigables y estrechas. El afán de las personas por ser querido y aceptado por los demás.  </a:t>
            </a:r>
          </a:p>
          <a:p>
            <a:pPr marL="0" indent="0">
              <a:buNone/>
            </a:pPr>
            <a:endParaRPr lang="es-ES_tradnl" dirty="0"/>
          </a:p>
        </p:txBody>
      </p:sp>
      <p:sp>
        <p:nvSpPr>
          <p:cNvPr id="4" name="Rectángulo 3"/>
          <p:cNvSpPr/>
          <p:nvPr/>
        </p:nvSpPr>
        <p:spPr>
          <a:xfrm>
            <a:off x="9500261" y="6361213"/>
            <a:ext cx="1554593" cy="369332"/>
          </a:xfrm>
          <a:prstGeom prst="rect">
            <a:avLst/>
          </a:prstGeom>
        </p:spPr>
        <p:txBody>
          <a:bodyPr wrap="none">
            <a:spAutoFit/>
          </a:bodyPr>
          <a:lstStyle/>
          <a:p>
            <a:r>
              <a:rPr lang="es-ES_tradnl" dirty="0"/>
              <a:t>Robbins : 1994</a:t>
            </a:r>
          </a:p>
        </p:txBody>
      </p:sp>
      <p:sp>
        <p:nvSpPr>
          <p:cNvPr id="5" name="Marcador de número de diapositiva 4"/>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15754495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11540" y="515084"/>
            <a:ext cx="9603275" cy="1049235"/>
          </a:xfrm>
        </p:spPr>
        <p:txBody>
          <a:bodyPr/>
          <a:lstStyle/>
          <a:p>
            <a:pPr algn="ctr"/>
            <a:r>
              <a:rPr lang="es-ES_tradnl" dirty="0" smtClean="0"/>
              <a:t>MCClelland</a:t>
            </a:r>
            <a:endParaRPr lang="es-ES_tradnl" dirty="0"/>
          </a:p>
        </p:txBody>
      </p:sp>
      <p:sp>
        <p:nvSpPr>
          <p:cNvPr id="3" name="Marcador de contenido 2"/>
          <p:cNvSpPr>
            <a:spLocks noGrp="1"/>
          </p:cNvSpPr>
          <p:nvPr>
            <p:ph idx="1"/>
          </p:nvPr>
        </p:nvSpPr>
        <p:spPr>
          <a:xfrm>
            <a:off x="1301679" y="3143151"/>
            <a:ext cx="3150400" cy="1388662"/>
          </a:xfrm>
        </p:spPr>
        <p:txBody>
          <a:bodyPr>
            <a:normAutofit fontScale="92500"/>
          </a:bodyPr>
          <a:lstStyle/>
          <a:p>
            <a:pPr marL="0" indent="0" algn="ctr">
              <a:buNone/>
            </a:pPr>
            <a:r>
              <a:rPr lang="es-ES_tradnl" dirty="0" smtClean="0"/>
              <a:t>Las personas  Orientadas al logro</a:t>
            </a:r>
          </a:p>
          <a:p>
            <a:pPr marL="0" indent="0" algn="ctr">
              <a:buNone/>
            </a:pPr>
            <a:r>
              <a:rPr lang="es-ES_tradnl" dirty="0" smtClean="0"/>
              <a:t>Prefieren trabajos que ofrecen </a:t>
            </a:r>
            <a:endParaRPr lang="es-ES_tradnl" dirty="0"/>
          </a:p>
          <a:p>
            <a:endParaRPr lang="es-ES_tradnl" dirty="0"/>
          </a:p>
        </p:txBody>
      </p:sp>
      <p:sp>
        <p:nvSpPr>
          <p:cNvPr id="4" name="CuadroTexto 3"/>
          <p:cNvSpPr txBox="1"/>
          <p:nvPr/>
        </p:nvSpPr>
        <p:spPr>
          <a:xfrm>
            <a:off x="6917959" y="2603703"/>
            <a:ext cx="2638269" cy="369332"/>
          </a:xfrm>
          <a:prstGeom prst="rect">
            <a:avLst/>
          </a:prstGeom>
          <a:noFill/>
          <a:ln>
            <a:solidFill>
              <a:schemeClr val="accent1"/>
            </a:solidFill>
          </a:ln>
        </p:spPr>
        <p:txBody>
          <a:bodyPr wrap="square" rtlCol="0">
            <a:spAutoFit/>
          </a:bodyPr>
          <a:lstStyle/>
          <a:p>
            <a:r>
              <a:rPr lang="es-ES_tradnl" dirty="0" smtClean="0"/>
              <a:t>Responsabilidad personal</a:t>
            </a:r>
            <a:endParaRPr lang="es-ES_tradnl" dirty="0"/>
          </a:p>
        </p:txBody>
      </p:sp>
      <p:sp>
        <p:nvSpPr>
          <p:cNvPr id="5" name="CuadroTexto 4"/>
          <p:cNvSpPr txBox="1"/>
          <p:nvPr/>
        </p:nvSpPr>
        <p:spPr>
          <a:xfrm>
            <a:off x="6925456" y="3837482"/>
            <a:ext cx="2473376" cy="369332"/>
          </a:xfrm>
          <a:prstGeom prst="rect">
            <a:avLst/>
          </a:prstGeom>
          <a:noFill/>
          <a:ln>
            <a:solidFill>
              <a:schemeClr val="accent1"/>
            </a:solidFill>
          </a:ln>
        </p:spPr>
        <p:txBody>
          <a:bodyPr wrap="square" rtlCol="0">
            <a:spAutoFit/>
          </a:bodyPr>
          <a:lstStyle/>
          <a:p>
            <a:r>
              <a:rPr lang="es-ES_tradnl" dirty="0" smtClean="0"/>
              <a:t>Retroalimentación</a:t>
            </a:r>
            <a:r>
              <a:rPr lang="es-ES" dirty="0" smtClean="0"/>
              <a:t> </a:t>
            </a:r>
            <a:endParaRPr lang="es-ES_tradnl" dirty="0"/>
          </a:p>
        </p:txBody>
      </p:sp>
      <p:sp>
        <p:nvSpPr>
          <p:cNvPr id="6" name="CuadroTexto 5"/>
          <p:cNvSpPr txBox="1"/>
          <p:nvPr/>
        </p:nvSpPr>
        <p:spPr>
          <a:xfrm>
            <a:off x="7075357" y="4956763"/>
            <a:ext cx="2323475" cy="369332"/>
          </a:xfrm>
          <a:prstGeom prst="rect">
            <a:avLst/>
          </a:prstGeom>
          <a:noFill/>
          <a:ln>
            <a:solidFill>
              <a:schemeClr val="accent1"/>
            </a:solidFill>
          </a:ln>
        </p:spPr>
        <p:txBody>
          <a:bodyPr wrap="square" rtlCol="0">
            <a:spAutoFit/>
          </a:bodyPr>
          <a:lstStyle/>
          <a:p>
            <a:r>
              <a:rPr lang="es-ES_tradnl" dirty="0" smtClean="0"/>
              <a:t>Riesgos moderados</a:t>
            </a:r>
            <a:endParaRPr lang="es-ES_tradnl" dirty="0"/>
          </a:p>
        </p:txBody>
      </p:sp>
      <p:cxnSp>
        <p:nvCxnSpPr>
          <p:cNvPr id="10" name="Conector recto 9"/>
          <p:cNvCxnSpPr/>
          <p:nvPr/>
        </p:nvCxnSpPr>
        <p:spPr>
          <a:xfrm flipV="1">
            <a:off x="4601980" y="2807948"/>
            <a:ext cx="2199805" cy="10295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ector recto 11"/>
          <p:cNvCxnSpPr/>
          <p:nvPr/>
        </p:nvCxnSpPr>
        <p:spPr>
          <a:xfrm>
            <a:off x="4601980" y="3837482"/>
            <a:ext cx="2226040" cy="3693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Conector recto 18"/>
          <p:cNvCxnSpPr/>
          <p:nvPr/>
        </p:nvCxnSpPr>
        <p:spPr>
          <a:xfrm>
            <a:off x="4601980" y="3837482"/>
            <a:ext cx="2323476" cy="1333730"/>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ángulo 10"/>
          <p:cNvSpPr/>
          <p:nvPr/>
        </p:nvSpPr>
        <p:spPr>
          <a:xfrm>
            <a:off x="9500261" y="6361213"/>
            <a:ext cx="1554593" cy="369332"/>
          </a:xfrm>
          <a:prstGeom prst="rect">
            <a:avLst/>
          </a:prstGeom>
        </p:spPr>
        <p:txBody>
          <a:bodyPr wrap="none">
            <a:spAutoFit/>
          </a:bodyPr>
          <a:lstStyle/>
          <a:p>
            <a:r>
              <a:rPr lang="es-ES_tradnl" dirty="0"/>
              <a:t>Robbins : 1994</a:t>
            </a:r>
          </a:p>
        </p:txBody>
      </p:sp>
      <p:sp>
        <p:nvSpPr>
          <p:cNvPr id="7" name="Marcador de número de diapositiva 6"/>
          <p:cNvSpPr>
            <a:spLocks noGrp="1"/>
          </p:cNvSpPr>
          <p:nvPr>
            <p:ph type="sldNum" sz="quarter" idx="12"/>
          </p:nvPr>
        </p:nvSpPr>
        <p:spPr/>
        <p:txBody>
          <a:bodyPr/>
          <a:lstStyle/>
          <a:p>
            <a:fld id="{6D22F896-40B5-4ADD-8801-0D06FADFA095}" type="slidenum">
              <a:rPr lang="en-US" smtClean="0"/>
              <a:t>16</a:t>
            </a:fld>
            <a:endParaRPr lang="en-US" dirty="0"/>
          </a:p>
        </p:txBody>
      </p:sp>
    </p:spTree>
    <p:extLst>
      <p:ext uri="{BB962C8B-B14F-4D97-AF65-F5344CB8AC3E}">
        <p14:creationId xmlns:p14="http://schemas.microsoft.com/office/powerpoint/2010/main" val="19915190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latin typeface="Arial" charset="0"/>
                <a:ea typeface="Arial" charset="0"/>
                <a:cs typeface="Arial" charset="0"/>
              </a:rPr>
              <a:t>Teoría de los Dos factores de Herzberg </a:t>
            </a:r>
            <a:endParaRPr lang="es-ES_tradnl" dirty="0"/>
          </a:p>
        </p:txBody>
      </p:sp>
      <p:sp>
        <p:nvSpPr>
          <p:cNvPr id="3" name="Marcador de contenido 2"/>
          <p:cNvSpPr>
            <a:spLocks noGrp="1"/>
          </p:cNvSpPr>
          <p:nvPr>
            <p:ph idx="1"/>
          </p:nvPr>
        </p:nvSpPr>
        <p:spPr/>
        <p:txBody>
          <a:bodyPr>
            <a:normAutofit/>
          </a:bodyPr>
          <a:lstStyle/>
          <a:p>
            <a:pPr algn="ctr"/>
            <a:r>
              <a:rPr lang="es-ES_tradnl" sz="2800" dirty="0" smtClean="0"/>
              <a:t>Existe una relaci</a:t>
            </a:r>
            <a:r>
              <a:rPr lang="es-ES" sz="2800" dirty="0" smtClean="0"/>
              <a:t>ón entre los factores intrínsecos y la satisfacción  labora, y existe una relación entre los factores extrínsecos y la insatisfacción. </a:t>
            </a:r>
          </a:p>
        </p:txBody>
      </p:sp>
      <p:sp>
        <p:nvSpPr>
          <p:cNvPr id="4" name="Rectángulo 3"/>
          <p:cNvSpPr/>
          <p:nvPr/>
        </p:nvSpPr>
        <p:spPr>
          <a:xfrm>
            <a:off x="9500261" y="6361213"/>
            <a:ext cx="1554593" cy="369332"/>
          </a:xfrm>
          <a:prstGeom prst="rect">
            <a:avLst/>
          </a:prstGeom>
        </p:spPr>
        <p:txBody>
          <a:bodyPr wrap="none">
            <a:spAutoFit/>
          </a:bodyPr>
          <a:lstStyle/>
          <a:p>
            <a:r>
              <a:rPr lang="es-ES_tradnl" dirty="0"/>
              <a:t>Robbins : 1994</a:t>
            </a:r>
          </a:p>
        </p:txBody>
      </p:sp>
      <p:sp>
        <p:nvSpPr>
          <p:cNvPr id="5" name="Marcador de número de diapositiva 4"/>
          <p:cNvSpPr>
            <a:spLocks noGrp="1"/>
          </p:cNvSpPr>
          <p:nvPr>
            <p:ph type="sldNum" sz="quarter" idx="12"/>
          </p:nvPr>
        </p:nvSpPr>
        <p:spPr/>
        <p:txBody>
          <a:bodyPr/>
          <a:lstStyle/>
          <a:p>
            <a:fld id="{6D22F896-40B5-4ADD-8801-0D06FADFA095}" type="slidenum">
              <a:rPr lang="en-US" smtClean="0"/>
              <a:t>17</a:t>
            </a:fld>
            <a:endParaRPr lang="en-US" dirty="0"/>
          </a:p>
        </p:txBody>
      </p:sp>
    </p:spTree>
    <p:extLst>
      <p:ext uri="{BB962C8B-B14F-4D97-AF65-F5344CB8AC3E}">
        <p14:creationId xmlns:p14="http://schemas.microsoft.com/office/powerpoint/2010/main" val="16602990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latin typeface="Arial" charset="0"/>
                <a:ea typeface="Arial" charset="0"/>
                <a:cs typeface="Arial" charset="0"/>
              </a:rPr>
              <a:t>Teoría de los Dos </a:t>
            </a:r>
            <a:r>
              <a:rPr lang="es-ES" dirty="0">
                <a:latin typeface="Arial" charset="0"/>
                <a:ea typeface="Arial" charset="0"/>
                <a:cs typeface="Arial" charset="0"/>
              </a:rPr>
              <a:t>factores de </a:t>
            </a:r>
            <a:r>
              <a:rPr lang="es-ES" dirty="0" smtClean="0">
                <a:latin typeface="Arial" charset="0"/>
                <a:ea typeface="Arial" charset="0"/>
                <a:cs typeface="Arial" charset="0"/>
              </a:rPr>
              <a:t>Herzberg </a:t>
            </a:r>
            <a:endParaRPr lang="es-ES_tradnl" dirty="0"/>
          </a:p>
        </p:txBody>
      </p:sp>
      <p:sp>
        <p:nvSpPr>
          <p:cNvPr id="5" name="AutoShape 2" descr="esultado de imagen para teoria de los dos factores">
            <a:hlinkClick r:id="rId2" invalidUrl="https://www.google.com.mx/imgres?imgurl=https://i0.wp.com/seuntriunfador.com/wp-content/uploads/2013/06/los-dos-factores-de-herzberg.png?resize=504%2C293&amp;imgrefurl=https://seuntriunfador.com/teoria-motivacion-dos-factores-herzberg/&amp;docid=B_3Qzs0eTyVUCM&amp;tbnid=w78M83UYbvXVoM:&amp;vet=10ahUKEwiRi-iujdbkAhVGcq0KHUNxABEQMwhcKAAwAA..i&amp;w=504&amp;h=293&amp;bih=558&amp;biw=1200&amp;q=teoria de los dos factores&amp;ved=0ahUKEwiRi-iujdbkAhVGcq0KHUNxABEQMwhcKAAwAA&amp;iact=mrc&amp;uact=8"/>
          </p:cNvPr>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_tradnl" dirty="0"/>
          </a:p>
        </p:txBody>
      </p:sp>
      <p:pic>
        <p:nvPicPr>
          <p:cNvPr id="1028" name="Picture 4" descr="esultado de imagen para teoria de los dos factor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53755"/>
            <a:ext cx="12192000" cy="4157302"/>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9128284" y="6383738"/>
            <a:ext cx="1490473" cy="369332"/>
          </a:xfrm>
          <a:prstGeom prst="rect">
            <a:avLst/>
          </a:prstGeom>
        </p:spPr>
        <p:txBody>
          <a:bodyPr wrap="none">
            <a:spAutoFit/>
          </a:bodyPr>
          <a:lstStyle/>
          <a:p>
            <a:r>
              <a:rPr lang="es-ES_tradnl" dirty="0" err="1"/>
              <a:t>Robbins</a:t>
            </a:r>
            <a:r>
              <a:rPr lang="es-ES_tradnl" dirty="0"/>
              <a:t>: 1994</a:t>
            </a:r>
          </a:p>
        </p:txBody>
      </p:sp>
      <p:sp>
        <p:nvSpPr>
          <p:cNvPr id="3" name="Marcador de número de diapositiva 2"/>
          <p:cNvSpPr>
            <a:spLocks noGrp="1"/>
          </p:cNvSpPr>
          <p:nvPr>
            <p:ph type="sldNum" sz="quarter" idx="12"/>
          </p:nvPr>
        </p:nvSpPr>
        <p:spPr/>
        <p:txBody>
          <a:bodyPr/>
          <a:lstStyle/>
          <a:p>
            <a:fld id="{6D22F896-40B5-4ADD-8801-0D06FADFA095}" type="slidenum">
              <a:rPr lang="en-US" smtClean="0"/>
              <a:t>18</a:t>
            </a:fld>
            <a:endParaRPr lang="en-US" dirty="0"/>
          </a:p>
        </p:txBody>
      </p:sp>
    </p:spTree>
    <p:extLst>
      <p:ext uri="{BB962C8B-B14F-4D97-AF65-F5344CB8AC3E}">
        <p14:creationId xmlns:p14="http://schemas.microsoft.com/office/powerpoint/2010/main" val="208088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latin typeface="Arial" charset="0"/>
                <a:ea typeface="Arial" charset="0"/>
                <a:cs typeface="Arial" charset="0"/>
              </a:rPr>
              <a:t>Teoría X y Y</a:t>
            </a:r>
            <a:r>
              <a:rPr lang="es-ES_tradnl" dirty="0">
                <a:latin typeface="Arial" charset="0"/>
                <a:ea typeface="Arial" charset="0"/>
                <a:cs typeface="Arial" charset="0"/>
              </a:rPr>
              <a:t/>
            </a:r>
            <a:br>
              <a:rPr lang="es-ES_tradnl" dirty="0">
                <a:latin typeface="Arial" charset="0"/>
                <a:ea typeface="Arial" charset="0"/>
                <a:cs typeface="Arial" charset="0"/>
              </a:rPr>
            </a:br>
            <a:endParaRPr lang="es-ES_tradnl" dirty="0"/>
          </a:p>
        </p:txBody>
      </p:sp>
      <p:sp>
        <p:nvSpPr>
          <p:cNvPr id="3" name="Marcador de contenido 2"/>
          <p:cNvSpPr>
            <a:spLocks noGrp="1"/>
          </p:cNvSpPr>
          <p:nvPr>
            <p:ph idx="1"/>
          </p:nvPr>
        </p:nvSpPr>
        <p:spPr>
          <a:xfrm>
            <a:off x="1451578" y="1853754"/>
            <a:ext cx="9603275" cy="3450613"/>
          </a:xfrm>
        </p:spPr>
        <p:txBody>
          <a:bodyPr/>
          <a:lstStyle/>
          <a:p>
            <a:r>
              <a:rPr lang="es-ES_tradnl" dirty="0" smtClean="0"/>
              <a:t>La teor</a:t>
            </a:r>
            <a:r>
              <a:rPr lang="es-ES" dirty="0" smtClean="0"/>
              <a:t>í</a:t>
            </a:r>
            <a:r>
              <a:rPr lang="es-ES_tradnl" dirty="0" smtClean="0"/>
              <a:t>a X supone que a los empleados no les gusta trabajar, que son perezosos, les desagrada  la responsabilidad y que, para que rindan, deben ser presionados.</a:t>
            </a:r>
          </a:p>
          <a:p>
            <a:endParaRPr lang="es-ES_tradnl" dirty="0"/>
          </a:p>
        </p:txBody>
      </p:sp>
      <p:graphicFrame>
        <p:nvGraphicFramePr>
          <p:cNvPr id="5" name="Tabla 4"/>
          <p:cNvGraphicFramePr>
            <a:graphicFrameLocks noGrp="1"/>
          </p:cNvGraphicFramePr>
          <p:nvPr>
            <p:extLst>
              <p:ext uri="{D42A27DB-BD31-4B8C-83A1-F6EECF244321}">
                <p14:modId xmlns:p14="http://schemas.microsoft.com/office/powerpoint/2010/main" val="258226718"/>
              </p:ext>
            </p:extLst>
          </p:nvPr>
        </p:nvGraphicFramePr>
        <p:xfrm>
          <a:off x="0" y="2852914"/>
          <a:ext cx="12051792" cy="3218102"/>
        </p:xfrm>
        <a:graphic>
          <a:graphicData uri="http://schemas.openxmlformats.org/drawingml/2006/table">
            <a:tbl>
              <a:tblPr firstRow="1" bandRow="1">
                <a:tableStyleId>{5C22544A-7EE6-4342-B048-85BDC9FD1C3A}</a:tableStyleId>
              </a:tblPr>
              <a:tblGrid>
                <a:gridCol w="12051792"/>
              </a:tblGrid>
              <a:tr h="498772">
                <a:tc>
                  <a:txBody>
                    <a:bodyPr/>
                    <a:lstStyle/>
                    <a:p>
                      <a:pPr algn="ctr"/>
                      <a:r>
                        <a:rPr lang="es-ES_tradnl" dirty="0" smtClean="0"/>
                        <a:t>Supuestos de la teoria X</a:t>
                      </a:r>
                      <a:endParaRPr lang="es-ES_tradnl" dirty="0"/>
                    </a:p>
                  </a:txBody>
                  <a:tcPr/>
                </a:tc>
              </a:tr>
              <a:tr h="498772">
                <a:tc>
                  <a:txBody>
                    <a:bodyPr/>
                    <a:lstStyle/>
                    <a:p>
                      <a:r>
                        <a:rPr lang="es-ES_tradnl" sz="2000" dirty="0" smtClean="0">
                          <a:latin typeface="Arial" charset="0"/>
                          <a:ea typeface="Arial" charset="0"/>
                          <a:cs typeface="Arial" charset="0"/>
                        </a:rPr>
                        <a:t>1- A los empleados  no les gusta trabajar</a:t>
                      </a:r>
                      <a:r>
                        <a:rPr lang="es-ES_tradnl" sz="2000" baseline="0" dirty="0" smtClean="0">
                          <a:latin typeface="Arial" charset="0"/>
                          <a:ea typeface="Arial" charset="0"/>
                          <a:cs typeface="Arial" charset="0"/>
                        </a:rPr>
                        <a:t> y, siempre que puedan trataran de no hacerlo. </a:t>
                      </a:r>
                      <a:endParaRPr lang="es-ES_tradnl" sz="2000" dirty="0">
                        <a:latin typeface="Arial" charset="0"/>
                        <a:ea typeface="Arial" charset="0"/>
                        <a:cs typeface="Arial" charset="0"/>
                      </a:endParaRPr>
                    </a:p>
                  </a:txBody>
                  <a:tcPr/>
                </a:tc>
              </a:tr>
              <a:tr h="860893">
                <a:tc>
                  <a:txBody>
                    <a:bodyPr/>
                    <a:lstStyle/>
                    <a:p>
                      <a:r>
                        <a:rPr lang="es-ES_tradnl" sz="2000" dirty="0" smtClean="0">
                          <a:latin typeface="Arial" charset="0"/>
                          <a:ea typeface="Arial" charset="0"/>
                          <a:cs typeface="Arial" charset="0"/>
                        </a:rPr>
                        <a:t>2. Como a los empleados no les gusta trabajar,</a:t>
                      </a:r>
                      <a:r>
                        <a:rPr lang="es-ES_tradnl" sz="2000" baseline="0" dirty="0" smtClean="0">
                          <a:latin typeface="Arial" charset="0"/>
                          <a:ea typeface="Arial" charset="0"/>
                          <a:cs typeface="Arial" charset="0"/>
                        </a:rPr>
                        <a:t> deben ser sujetos  a presiones, controles o amenazas de castigo para alcanzar las metas.</a:t>
                      </a:r>
                      <a:r>
                        <a:rPr lang="es-ES_tradnl" sz="2000" dirty="0" smtClean="0">
                          <a:latin typeface="Arial" charset="0"/>
                          <a:ea typeface="Arial" charset="0"/>
                          <a:cs typeface="Arial" charset="0"/>
                        </a:rPr>
                        <a:t> </a:t>
                      </a:r>
                      <a:endParaRPr lang="es-ES_tradnl" sz="2000" dirty="0">
                        <a:latin typeface="Arial" charset="0"/>
                        <a:ea typeface="Arial" charset="0"/>
                        <a:cs typeface="Arial" charset="0"/>
                      </a:endParaRPr>
                    </a:p>
                  </a:txBody>
                  <a:tcPr/>
                </a:tc>
              </a:tr>
              <a:tr h="498772">
                <a:tc>
                  <a:txBody>
                    <a:bodyPr/>
                    <a:lstStyle/>
                    <a:p>
                      <a:r>
                        <a:rPr lang="es-ES_tradnl" sz="2000" dirty="0" smtClean="0">
                          <a:latin typeface="Arial" charset="0"/>
                          <a:ea typeface="Arial" charset="0"/>
                          <a:cs typeface="Arial" charset="0"/>
                        </a:rPr>
                        <a:t>3. Los empleados luden</a:t>
                      </a:r>
                      <a:r>
                        <a:rPr lang="es-ES_tradnl" sz="2000" baseline="0" dirty="0" smtClean="0">
                          <a:latin typeface="Arial" charset="0"/>
                          <a:ea typeface="Arial" charset="0"/>
                          <a:cs typeface="Arial" charset="0"/>
                        </a:rPr>
                        <a:t>  la responsabilidad y buscan dirección</a:t>
                      </a:r>
                      <a:r>
                        <a:rPr lang="es-ES" sz="2000" baseline="0" dirty="0" smtClean="0">
                          <a:latin typeface="Arial" charset="0"/>
                          <a:ea typeface="Arial" charset="0"/>
                          <a:cs typeface="Arial" charset="0"/>
                        </a:rPr>
                        <a:t> formal siempre que pueden.</a:t>
                      </a:r>
                    </a:p>
                  </a:txBody>
                  <a:tcPr/>
                </a:tc>
              </a:tr>
              <a:tr h="860893">
                <a:tc>
                  <a:txBody>
                    <a:bodyPr/>
                    <a:lstStyle/>
                    <a:p>
                      <a:r>
                        <a:rPr lang="es-ES_tradnl" sz="2000" dirty="0" smtClean="0">
                          <a:latin typeface="Arial" charset="0"/>
                          <a:ea typeface="Arial" charset="0"/>
                          <a:cs typeface="Arial" charset="0"/>
                        </a:rPr>
                        <a:t>4. La mayor parte  de los empleados concede m</a:t>
                      </a:r>
                      <a:r>
                        <a:rPr lang="es-ES" sz="2000" dirty="0" err="1" smtClean="0">
                          <a:latin typeface="Arial" charset="0"/>
                          <a:ea typeface="Arial" charset="0"/>
                          <a:cs typeface="Arial" charset="0"/>
                        </a:rPr>
                        <a:t>ás</a:t>
                      </a:r>
                      <a:r>
                        <a:rPr lang="es-ES" sz="2000" dirty="0" smtClean="0">
                          <a:latin typeface="Arial" charset="0"/>
                          <a:ea typeface="Arial" charset="0"/>
                          <a:cs typeface="Arial" charset="0"/>
                        </a:rPr>
                        <a:t> importancia  a la seguridad que a cualquier otro factor laboral y no tienen grandes ambiciones </a:t>
                      </a:r>
                      <a:endParaRPr lang="es-ES_tradnl" sz="2000" dirty="0">
                        <a:latin typeface="Arial" charset="0"/>
                        <a:ea typeface="Arial" charset="0"/>
                        <a:cs typeface="Arial" charset="0"/>
                      </a:endParaRPr>
                    </a:p>
                  </a:txBody>
                  <a:tcPr/>
                </a:tc>
              </a:tr>
            </a:tbl>
          </a:graphicData>
        </a:graphic>
      </p:graphicFrame>
      <p:sp>
        <p:nvSpPr>
          <p:cNvPr id="9" name="Rectángulo 8"/>
          <p:cNvSpPr/>
          <p:nvPr/>
        </p:nvSpPr>
        <p:spPr>
          <a:xfrm>
            <a:off x="8616521" y="6303527"/>
            <a:ext cx="1490473" cy="369332"/>
          </a:xfrm>
          <a:prstGeom prst="rect">
            <a:avLst/>
          </a:prstGeom>
        </p:spPr>
        <p:txBody>
          <a:bodyPr wrap="none">
            <a:spAutoFit/>
          </a:bodyPr>
          <a:lstStyle/>
          <a:p>
            <a:r>
              <a:rPr lang="es-ES_tradnl" dirty="0" err="1"/>
              <a:t>Robbins</a:t>
            </a:r>
            <a:r>
              <a:rPr lang="es-ES_tradnl" dirty="0"/>
              <a:t>: 1994</a:t>
            </a: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19</a:t>
            </a:fld>
            <a:endParaRPr lang="en-US" dirty="0"/>
          </a:p>
        </p:txBody>
      </p:sp>
    </p:spTree>
    <p:extLst>
      <p:ext uri="{BB962C8B-B14F-4D97-AF65-F5344CB8AC3E}">
        <p14:creationId xmlns:p14="http://schemas.microsoft.com/office/powerpoint/2010/main" val="658730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Objetivo del material  y el modo de uso</a:t>
            </a:r>
            <a:endParaRPr lang="es-ES_tradnl" dirty="0"/>
          </a:p>
        </p:txBody>
      </p:sp>
      <p:sp>
        <p:nvSpPr>
          <p:cNvPr id="3" name="Marcador de contenido 2"/>
          <p:cNvSpPr>
            <a:spLocks noGrp="1"/>
          </p:cNvSpPr>
          <p:nvPr>
            <p:ph idx="1"/>
          </p:nvPr>
        </p:nvSpPr>
        <p:spPr>
          <a:xfrm>
            <a:off x="480060" y="2015732"/>
            <a:ext cx="11114531" cy="3836428"/>
          </a:xfrm>
        </p:spPr>
        <p:txBody>
          <a:bodyPr/>
          <a:lstStyle/>
          <a:p>
            <a:pPr marL="0" indent="0" algn="just">
              <a:buNone/>
            </a:pPr>
            <a:r>
              <a:rPr lang="es-ES_tradnl" b="1" dirty="0" smtClean="0">
                <a:latin typeface="Arial" charset="0"/>
                <a:ea typeface="Arial" charset="0"/>
                <a:cs typeface="Arial" charset="0"/>
              </a:rPr>
              <a:t>Objetivo: </a:t>
            </a:r>
          </a:p>
          <a:p>
            <a:pPr algn="just"/>
            <a:r>
              <a:rPr lang="es-ES_tradnl" dirty="0" smtClean="0"/>
              <a:t>Que los docentes de la materia de comportamiento humano en la organización</a:t>
            </a:r>
            <a:r>
              <a:rPr lang="es-ES" dirty="0" smtClean="0"/>
              <a:t> unifiquemos criterios para la impartición de la unidad de aprendizaje. Y los alumnos tengan conocimiento unificado de la unidad de aprendizaje.</a:t>
            </a:r>
          </a:p>
          <a:p>
            <a:pPr algn="just"/>
            <a:r>
              <a:rPr lang="es-ES" b="1" dirty="0" smtClean="0">
                <a:latin typeface="Arial" charset="0"/>
                <a:ea typeface="Arial" charset="0"/>
                <a:cs typeface="Arial" charset="0"/>
              </a:rPr>
              <a:t>Modo de uso:</a:t>
            </a:r>
          </a:p>
          <a:p>
            <a:pPr algn="just"/>
            <a:r>
              <a:rPr lang="es-ES" dirty="0" smtClean="0">
                <a:latin typeface="Arial" charset="0"/>
                <a:ea typeface="Arial" charset="0"/>
                <a:cs typeface="Arial" charset="0"/>
              </a:rPr>
              <a:t>Los docentes podrán hacer uso del material para la exposición de sus clases siguiendo el orden de las diapositivas. Como esta establecido en el programa de estudio.</a:t>
            </a:r>
          </a:p>
          <a:p>
            <a:pPr algn="just"/>
            <a:r>
              <a:rPr lang="es-ES" dirty="0" smtClean="0">
                <a:latin typeface="Arial" charset="0"/>
                <a:ea typeface="Arial" charset="0"/>
                <a:cs typeface="Arial" charset="0"/>
              </a:rPr>
              <a:t>Sera un complemento acompañado de una exposición oral. </a:t>
            </a:r>
            <a:endParaRPr lang="es-ES_tradnl" dirty="0">
              <a:latin typeface="Arial" charset="0"/>
              <a:ea typeface="Arial" charset="0"/>
              <a:cs typeface="Arial" charset="0"/>
            </a:endParaRPr>
          </a:p>
        </p:txBody>
      </p:sp>
      <p:sp>
        <p:nvSpPr>
          <p:cNvPr id="5" name="Marcador de número de diapositiva 4"/>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17160525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teor</a:t>
            </a:r>
            <a:r>
              <a:rPr lang="es-ES" dirty="0" smtClean="0"/>
              <a:t>í</a:t>
            </a:r>
            <a:r>
              <a:rPr lang="es-ES_tradnl" dirty="0" smtClean="0"/>
              <a:t>a  “Y”</a:t>
            </a:r>
            <a:endParaRPr lang="es-ES_tradnl" dirty="0"/>
          </a:p>
        </p:txBody>
      </p:sp>
      <p:sp>
        <p:nvSpPr>
          <p:cNvPr id="3" name="Marcador de contenido 2"/>
          <p:cNvSpPr>
            <a:spLocks noGrp="1"/>
          </p:cNvSpPr>
          <p:nvPr>
            <p:ph idx="1"/>
          </p:nvPr>
        </p:nvSpPr>
        <p:spPr/>
        <p:txBody>
          <a:bodyPr/>
          <a:lstStyle/>
          <a:p>
            <a:r>
              <a:rPr lang="es-ES_tradnl" dirty="0" smtClean="0"/>
              <a:t>En el otro extremo de esta opini</a:t>
            </a:r>
            <a:r>
              <a:rPr lang="es-ES" dirty="0" smtClean="0"/>
              <a:t>ón negativa  del carácter del ser humano. </a:t>
            </a:r>
            <a:r>
              <a:rPr lang="es-ES" dirty="0" err="1" smtClean="0"/>
              <a:t>McGregor</a:t>
            </a:r>
            <a:r>
              <a:rPr lang="es-ES" dirty="0" smtClean="0"/>
              <a:t> presentó cuatro supuestos  positivos que llamó Teoría  “Y” .</a:t>
            </a:r>
          </a:p>
          <a:p>
            <a:endParaRPr lang="es-ES_tradnl" dirty="0"/>
          </a:p>
        </p:txBody>
      </p:sp>
      <p:graphicFrame>
        <p:nvGraphicFramePr>
          <p:cNvPr id="4" name="Tabla 3"/>
          <p:cNvGraphicFramePr>
            <a:graphicFrameLocks noGrp="1"/>
          </p:cNvGraphicFramePr>
          <p:nvPr>
            <p:extLst>
              <p:ext uri="{D42A27DB-BD31-4B8C-83A1-F6EECF244321}">
                <p14:modId xmlns:p14="http://schemas.microsoft.com/office/powerpoint/2010/main" val="1724225875"/>
              </p:ext>
            </p:extLst>
          </p:nvPr>
        </p:nvGraphicFramePr>
        <p:xfrm>
          <a:off x="0" y="2938072"/>
          <a:ext cx="12192000" cy="3132944"/>
        </p:xfrm>
        <a:graphic>
          <a:graphicData uri="http://schemas.openxmlformats.org/drawingml/2006/table">
            <a:tbl>
              <a:tblPr firstRow="1" bandRow="1">
                <a:tableStyleId>{F5AB1C69-6EDB-4FF4-983F-18BD219EF322}</a:tableStyleId>
              </a:tblPr>
              <a:tblGrid>
                <a:gridCol w="12192000"/>
              </a:tblGrid>
              <a:tr h="660122">
                <a:tc>
                  <a:txBody>
                    <a:bodyPr/>
                    <a:lstStyle/>
                    <a:p>
                      <a:pPr algn="ctr"/>
                      <a:r>
                        <a:rPr lang="es-ES_tradnl" dirty="0" smtClean="0"/>
                        <a:t>Supuestos</a:t>
                      </a:r>
                      <a:r>
                        <a:rPr lang="es-ES_tradnl" baseline="0" dirty="0" smtClean="0"/>
                        <a:t> de la </a:t>
                      </a:r>
                      <a:r>
                        <a:rPr lang="es-ES_tradnl" baseline="0" dirty="0" err="1" smtClean="0"/>
                        <a:t>teor</a:t>
                      </a:r>
                      <a:r>
                        <a:rPr lang="es-ES" baseline="0" dirty="0" err="1" smtClean="0"/>
                        <a:t>ía</a:t>
                      </a:r>
                      <a:r>
                        <a:rPr lang="es-ES" baseline="0" dirty="0" smtClean="0"/>
                        <a:t>  “Y”</a:t>
                      </a:r>
                      <a:endParaRPr lang="es-ES_tradnl" dirty="0"/>
                    </a:p>
                  </a:txBody>
                  <a:tcPr/>
                </a:tc>
              </a:tr>
              <a:tr h="414734">
                <a:tc>
                  <a:txBody>
                    <a:bodyPr/>
                    <a:lstStyle/>
                    <a:p>
                      <a:r>
                        <a:rPr lang="es-ES_tradnl" sz="2000" dirty="0" smtClean="0">
                          <a:latin typeface="Arial" charset="0"/>
                          <a:ea typeface="Arial" charset="0"/>
                          <a:cs typeface="Arial" charset="0"/>
                        </a:rPr>
                        <a:t>1. Los empleados piensan que el trabajo es algo tan natural como el descanso o el juego</a:t>
                      </a:r>
                      <a:endParaRPr lang="es-ES_tradnl" sz="2000" dirty="0">
                        <a:latin typeface="Arial" charset="0"/>
                        <a:ea typeface="Arial" charset="0"/>
                        <a:cs typeface="Arial" charset="0"/>
                      </a:endParaRPr>
                    </a:p>
                  </a:txBody>
                  <a:tcPr/>
                </a:tc>
              </a:tr>
              <a:tr h="715842">
                <a:tc>
                  <a:txBody>
                    <a:bodyPr/>
                    <a:lstStyle/>
                    <a:p>
                      <a:r>
                        <a:rPr lang="es-ES_tradnl" sz="2000" dirty="0" smtClean="0">
                          <a:latin typeface="Arial" charset="0"/>
                          <a:ea typeface="Arial" charset="0"/>
                          <a:cs typeface="Arial" charset="0"/>
                        </a:rPr>
                        <a:t>2. Las personas</a:t>
                      </a:r>
                      <a:r>
                        <a:rPr lang="es-ES_tradnl" sz="2000" baseline="0" dirty="0" smtClean="0">
                          <a:latin typeface="Arial" charset="0"/>
                          <a:ea typeface="Arial" charset="0"/>
                          <a:cs typeface="Arial" charset="0"/>
                        </a:rPr>
                        <a:t> son capaces de auto-dirigirse y controlarse sola si se dedican  a alcanzar los objetivos. </a:t>
                      </a:r>
                      <a:endParaRPr lang="es-ES_tradnl" sz="2000" dirty="0">
                        <a:latin typeface="Arial" charset="0"/>
                        <a:ea typeface="Arial" charset="0"/>
                        <a:cs typeface="Arial" charset="0"/>
                      </a:endParaRPr>
                    </a:p>
                  </a:txBody>
                  <a:tcPr/>
                </a:tc>
              </a:tr>
              <a:tr h="1342246">
                <a:tc>
                  <a:txBody>
                    <a:bodyPr/>
                    <a:lstStyle/>
                    <a:p>
                      <a:r>
                        <a:rPr lang="es-ES_tradnl" sz="2000" dirty="0" smtClean="0">
                          <a:latin typeface="Arial" charset="0"/>
                          <a:ea typeface="Arial" charset="0"/>
                          <a:cs typeface="Arial" charset="0"/>
                        </a:rPr>
                        <a:t>3. La persona media puede aprender</a:t>
                      </a:r>
                      <a:r>
                        <a:rPr lang="es-ES_tradnl" sz="2000" baseline="0" dirty="0" smtClean="0">
                          <a:latin typeface="Arial" charset="0"/>
                          <a:ea typeface="Arial" charset="0"/>
                          <a:cs typeface="Arial" charset="0"/>
                        </a:rPr>
                        <a:t> a aceptar la responsabilidad, incluso a buscarla.</a:t>
                      </a:r>
                    </a:p>
                    <a:p>
                      <a:endParaRPr lang="es-ES_tradnl" sz="2000" baseline="0" dirty="0" smtClean="0">
                        <a:latin typeface="Arial" charset="0"/>
                        <a:ea typeface="Arial" charset="0"/>
                        <a:cs typeface="Arial" charset="0"/>
                      </a:endParaRPr>
                    </a:p>
                    <a:p>
                      <a:r>
                        <a:rPr lang="es-ES_tradnl" sz="2000" baseline="0" dirty="0" smtClean="0">
                          <a:latin typeface="Arial" charset="0"/>
                          <a:ea typeface="Arial" charset="0"/>
                          <a:cs typeface="Arial" charset="0"/>
                        </a:rPr>
                        <a:t>4. La capacidad  para tomar decisiones innovadoras está</a:t>
                      </a:r>
                      <a:r>
                        <a:rPr lang="es-ES" sz="2000" baseline="0" dirty="0" smtClean="0">
                          <a:latin typeface="Arial" charset="0"/>
                          <a:ea typeface="Arial" charset="0"/>
                          <a:cs typeface="Arial" charset="0"/>
                        </a:rPr>
                        <a:t> muy difundida  en toda la población  y no siempre es dominio exclusivo de quienes ocupan puestos administrativos. </a:t>
                      </a:r>
                      <a:endParaRPr lang="es-ES_tradnl" sz="2000" baseline="0" dirty="0" smtClean="0">
                        <a:latin typeface="Arial" charset="0"/>
                        <a:ea typeface="Arial" charset="0"/>
                        <a:cs typeface="Arial" charset="0"/>
                      </a:endParaRPr>
                    </a:p>
                  </a:txBody>
                  <a:tcPr/>
                </a:tc>
              </a:tr>
            </a:tbl>
          </a:graphicData>
        </a:graphic>
      </p:graphicFrame>
      <p:sp>
        <p:nvSpPr>
          <p:cNvPr id="5" name="Rectángulo 4"/>
          <p:cNvSpPr/>
          <p:nvPr/>
        </p:nvSpPr>
        <p:spPr>
          <a:xfrm>
            <a:off x="9500261" y="6343715"/>
            <a:ext cx="1554593" cy="369332"/>
          </a:xfrm>
          <a:prstGeom prst="rect">
            <a:avLst/>
          </a:prstGeom>
        </p:spPr>
        <p:txBody>
          <a:bodyPr wrap="none">
            <a:spAutoFit/>
          </a:bodyPr>
          <a:lstStyle/>
          <a:p>
            <a:r>
              <a:rPr lang="es-ES_tradnl" dirty="0" err="1"/>
              <a:t>Robbins</a:t>
            </a:r>
            <a:r>
              <a:rPr lang="es-ES_tradnl" dirty="0"/>
              <a:t> : 1994</a:t>
            </a:r>
          </a:p>
        </p:txBody>
      </p:sp>
      <p:sp>
        <p:nvSpPr>
          <p:cNvPr id="6" name="Marcador de número de diapositiva 5"/>
          <p:cNvSpPr>
            <a:spLocks noGrp="1"/>
          </p:cNvSpPr>
          <p:nvPr>
            <p:ph type="sldNum" sz="quarter" idx="12"/>
          </p:nvPr>
        </p:nvSpPr>
        <p:spPr/>
        <p:txBody>
          <a:bodyPr/>
          <a:lstStyle/>
          <a:p>
            <a:fld id="{6D22F896-40B5-4ADD-8801-0D06FADFA095}" type="slidenum">
              <a:rPr lang="en-US" smtClean="0"/>
              <a:t>20</a:t>
            </a:fld>
            <a:endParaRPr lang="en-US" dirty="0"/>
          </a:p>
        </p:txBody>
      </p:sp>
    </p:spTree>
    <p:extLst>
      <p:ext uri="{BB962C8B-B14F-4D97-AF65-F5344CB8AC3E}">
        <p14:creationId xmlns:p14="http://schemas.microsoft.com/office/powerpoint/2010/main" val="19132929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51579" y="179882"/>
            <a:ext cx="9603275" cy="1209177"/>
          </a:xfrm>
        </p:spPr>
        <p:txBody>
          <a:bodyPr>
            <a:normAutofit fontScale="90000"/>
          </a:bodyPr>
          <a:lstStyle/>
          <a:p>
            <a:pPr algn="ctr"/>
            <a:r>
              <a:rPr lang="es-ES_tradnl" dirty="0">
                <a:latin typeface="Arial" charset="0"/>
                <a:ea typeface="Arial" charset="0"/>
                <a:cs typeface="Arial" charset="0"/>
              </a:rPr>
              <a:t/>
            </a:r>
            <a:br>
              <a:rPr lang="es-ES_tradnl" dirty="0">
                <a:latin typeface="Arial" charset="0"/>
                <a:ea typeface="Arial" charset="0"/>
                <a:cs typeface="Arial" charset="0"/>
              </a:rPr>
            </a:br>
            <a:r>
              <a:rPr lang="es-ES" dirty="0">
                <a:latin typeface="Arial" charset="0"/>
                <a:ea typeface="Arial" charset="0"/>
                <a:cs typeface="Arial" charset="0"/>
              </a:rPr>
              <a:t>4.2. Teorías contemporáneas de motivación</a:t>
            </a:r>
            <a:r>
              <a:rPr lang="es-ES" dirty="0" smtClean="0">
                <a:latin typeface="Arial" charset="0"/>
                <a:ea typeface="Arial" charset="0"/>
                <a:cs typeface="Arial" charset="0"/>
              </a:rPr>
              <a:t>:</a:t>
            </a:r>
            <a:br>
              <a:rPr lang="es-ES" dirty="0" smtClean="0">
                <a:latin typeface="Arial" charset="0"/>
                <a:ea typeface="Arial" charset="0"/>
                <a:cs typeface="Arial" charset="0"/>
              </a:rPr>
            </a:br>
            <a:r>
              <a:rPr lang="es-ES" dirty="0">
                <a:latin typeface="Arial" charset="0"/>
                <a:ea typeface="Arial" charset="0"/>
                <a:cs typeface="Arial" charset="0"/>
              </a:rPr>
              <a:t> </a:t>
            </a:r>
            <a:r>
              <a:rPr lang="es-ES" dirty="0" smtClean="0">
                <a:latin typeface="Arial" charset="0"/>
                <a:ea typeface="Arial" charset="0"/>
                <a:cs typeface="Arial" charset="0"/>
              </a:rPr>
              <a:t>       </a:t>
            </a:r>
            <a:r>
              <a:rPr lang="es-ES" dirty="0">
                <a:latin typeface="Arial" charset="0"/>
                <a:ea typeface="Arial" charset="0"/>
                <a:cs typeface="Arial" charset="0"/>
              </a:rPr>
              <a:t>Evaluación cognitiva, </a:t>
            </a:r>
            <a:endParaRPr lang="es-ES_tradnl" dirty="0"/>
          </a:p>
        </p:txBody>
      </p:sp>
      <p:sp>
        <p:nvSpPr>
          <p:cNvPr id="3" name="Marcador de contenido 2"/>
          <p:cNvSpPr>
            <a:spLocks noGrp="1"/>
          </p:cNvSpPr>
          <p:nvPr>
            <p:ph idx="1"/>
          </p:nvPr>
        </p:nvSpPr>
        <p:spPr>
          <a:xfrm>
            <a:off x="1451579" y="1993692"/>
            <a:ext cx="9603275" cy="3472653"/>
          </a:xfrm>
        </p:spPr>
        <p:txBody>
          <a:bodyPr/>
          <a:lstStyle/>
          <a:p>
            <a:pPr marL="0" indent="0" algn="ctr">
              <a:buNone/>
            </a:pPr>
            <a:r>
              <a:rPr lang="es-ES_tradnl" dirty="0">
                <a:latin typeface="Arial" charset="0"/>
                <a:ea typeface="Arial" charset="0"/>
                <a:cs typeface="Arial" charset="0"/>
              </a:rPr>
              <a:t/>
            </a:r>
            <a:br>
              <a:rPr lang="es-ES_tradnl" dirty="0">
                <a:latin typeface="Arial" charset="0"/>
                <a:ea typeface="Arial" charset="0"/>
                <a:cs typeface="Arial" charset="0"/>
              </a:rPr>
            </a:br>
            <a:r>
              <a:rPr lang="es-ES_tradnl" sz="3200" dirty="0">
                <a:latin typeface="Arial" charset="0"/>
                <a:ea typeface="Arial" charset="0"/>
                <a:cs typeface="Arial" charset="0"/>
              </a:rPr>
              <a:t>C</a:t>
            </a:r>
            <a:r>
              <a:rPr lang="es-ES_tradnl" sz="3200" dirty="0" smtClean="0">
                <a:latin typeface="Arial" charset="0"/>
                <a:ea typeface="Arial" charset="0"/>
                <a:cs typeface="Arial" charset="0"/>
              </a:rPr>
              <a:t>uando se asignan recompensas </a:t>
            </a:r>
            <a:r>
              <a:rPr lang="es-ES_tradnl" sz="3200" dirty="0" err="1" smtClean="0">
                <a:latin typeface="Arial" charset="0"/>
                <a:ea typeface="Arial" charset="0"/>
                <a:cs typeface="Arial" charset="0"/>
              </a:rPr>
              <a:t>extr</a:t>
            </a:r>
            <a:r>
              <a:rPr lang="es-ES" sz="3200" dirty="0" smtClean="0">
                <a:latin typeface="Arial" charset="0"/>
                <a:ea typeface="Arial" charset="0"/>
                <a:cs typeface="Arial" charset="0"/>
              </a:rPr>
              <a:t>ínsecas a conductas que habían recibido recompensas Intrínsecas, por regla general, se disminuye el nivel general de la motivación. </a:t>
            </a:r>
            <a:endParaRPr lang="es-ES_tradnl" sz="3200" dirty="0"/>
          </a:p>
        </p:txBody>
      </p:sp>
      <p:sp>
        <p:nvSpPr>
          <p:cNvPr id="7" name="Rectángulo 6"/>
          <p:cNvSpPr/>
          <p:nvPr/>
        </p:nvSpPr>
        <p:spPr>
          <a:xfrm>
            <a:off x="9500261" y="6361213"/>
            <a:ext cx="1554593" cy="369332"/>
          </a:xfrm>
          <a:prstGeom prst="rect">
            <a:avLst/>
          </a:prstGeom>
        </p:spPr>
        <p:txBody>
          <a:bodyPr wrap="none">
            <a:spAutoFit/>
          </a:bodyPr>
          <a:lstStyle/>
          <a:p>
            <a:r>
              <a:rPr lang="es-ES_tradnl" dirty="0" err="1"/>
              <a:t>Robbins</a:t>
            </a:r>
            <a:r>
              <a:rPr lang="es-ES_tradnl" dirty="0"/>
              <a:t> : 1994</a:t>
            </a: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21</a:t>
            </a:fld>
            <a:endParaRPr lang="en-US" dirty="0"/>
          </a:p>
        </p:txBody>
      </p:sp>
    </p:spTree>
    <p:extLst>
      <p:ext uri="{BB962C8B-B14F-4D97-AF65-F5344CB8AC3E}">
        <p14:creationId xmlns:p14="http://schemas.microsoft.com/office/powerpoint/2010/main" val="13035286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164892"/>
            <a:ext cx="11992131" cy="5666282"/>
          </a:xfrm>
        </p:spPr>
        <p:txBody>
          <a:bodyPr>
            <a:normAutofit fontScale="85000" lnSpcReduction="20000"/>
          </a:bodyPr>
          <a:lstStyle/>
          <a:p>
            <a:r>
              <a:rPr lang="es-ES_tradnl" sz="3300" dirty="0" smtClean="0"/>
              <a:t>Esta </a:t>
            </a:r>
            <a:r>
              <a:rPr lang="es-ES_tradnl" sz="3300" dirty="0" err="1" smtClean="0"/>
              <a:t>teor</a:t>
            </a:r>
            <a:r>
              <a:rPr lang="es-ES" sz="3300" dirty="0" err="1" smtClean="0"/>
              <a:t>ía</a:t>
            </a:r>
            <a:r>
              <a:rPr lang="es-ES" sz="3300" dirty="0" smtClean="0"/>
              <a:t> dice que cuando las organizaciones recurren a las recompensas extrínsecas para retr</a:t>
            </a:r>
            <a:r>
              <a:rPr lang="es-ES" sz="3300" dirty="0"/>
              <a:t>i</a:t>
            </a:r>
            <a:r>
              <a:rPr lang="es-ES" sz="3300" dirty="0" smtClean="0"/>
              <a:t>buir un rendimiento superior, entonces disminuyen las recompensa intrínsecas que obtienen las personas por hacer lo que les gusta.</a:t>
            </a:r>
          </a:p>
          <a:p>
            <a:endParaRPr lang="es-ES" sz="3300" dirty="0"/>
          </a:p>
          <a:p>
            <a:r>
              <a:rPr lang="es-ES" sz="3300" dirty="0" smtClean="0"/>
              <a:t>Cuando alguien recibe recompensas extrínsecas por realizar una actividad interesante,    ello hace de disminuya su interés intrínseco por la actividad.</a:t>
            </a:r>
          </a:p>
          <a:p>
            <a:pPr marL="0" indent="0">
              <a:buNone/>
            </a:pPr>
            <a:endParaRPr lang="es-ES" sz="3300" dirty="0" smtClean="0"/>
          </a:p>
          <a:p>
            <a:r>
              <a:rPr lang="es-ES" sz="3300" dirty="0" smtClean="0"/>
              <a:t> ¿por qué ocurre esto? Es que el individuo pierde parte del control de su conducta, por lo que disminuye la motivación intrínseca que tenía. </a:t>
            </a:r>
          </a:p>
          <a:p>
            <a:endParaRPr lang="es-ES" sz="3300" dirty="0" smtClean="0"/>
          </a:p>
          <a:p>
            <a:pPr marL="0" indent="0" algn="r">
              <a:buNone/>
            </a:pPr>
            <a:r>
              <a:rPr lang="es-ES_tradnl" dirty="0" err="1"/>
              <a:t>Robbins</a:t>
            </a:r>
            <a:r>
              <a:rPr lang="es-ES_tradnl" dirty="0"/>
              <a:t> : 1994</a:t>
            </a:r>
          </a:p>
          <a:p>
            <a:pPr algn="r"/>
            <a:endParaRPr lang="es-ES_tradnl" dirty="0"/>
          </a:p>
        </p:txBody>
      </p:sp>
      <p:sp>
        <p:nvSpPr>
          <p:cNvPr id="2" name="Marcador de número de diapositiva 1"/>
          <p:cNvSpPr>
            <a:spLocks noGrp="1"/>
          </p:cNvSpPr>
          <p:nvPr>
            <p:ph type="sldNum" sz="quarter" idx="12"/>
          </p:nvPr>
        </p:nvSpPr>
        <p:spPr/>
        <p:txBody>
          <a:bodyPr/>
          <a:lstStyle/>
          <a:p>
            <a:fld id="{6D22F896-40B5-4ADD-8801-0D06FADFA095}" type="slidenum">
              <a:rPr lang="en-US" smtClean="0"/>
              <a:t>22</a:t>
            </a:fld>
            <a:endParaRPr lang="en-US" dirty="0"/>
          </a:p>
        </p:txBody>
      </p:sp>
    </p:spTree>
    <p:extLst>
      <p:ext uri="{BB962C8B-B14F-4D97-AF65-F5344CB8AC3E}">
        <p14:creationId xmlns:p14="http://schemas.microsoft.com/office/powerpoint/2010/main" val="7648144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782694575"/>
              </p:ext>
            </p:extLst>
          </p:nvPr>
        </p:nvGraphicFramePr>
        <p:xfrm>
          <a:off x="-1" y="0"/>
          <a:ext cx="12192000" cy="6056025"/>
        </p:xfrm>
        <a:graphic>
          <a:graphicData uri="http://schemas.openxmlformats.org/drawingml/2006/table">
            <a:tbl>
              <a:tblPr firstRow="1" bandRow="1">
                <a:tableStyleId>{5C22544A-7EE6-4342-B048-85BDC9FD1C3A}</a:tableStyleId>
              </a:tblPr>
              <a:tblGrid>
                <a:gridCol w="6096000"/>
                <a:gridCol w="6096000"/>
              </a:tblGrid>
              <a:tr h="480532">
                <a:tc>
                  <a:txBody>
                    <a:bodyPr/>
                    <a:lstStyle/>
                    <a:p>
                      <a:r>
                        <a:rPr lang="es-ES_tradnl" dirty="0" smtClean="0"/>
                        <a:t>Motivadores </a:t>
                      </a:r>
                      <a:r>
                        <a:rPr lang="es-ES_tradnl" dirty="0" err="1" smtClean="0"/>
                        <a:t>intrinsecos</a:t>
                      </a:r>
                      <a:endParaRPr lang="es-ES_tradnl" dirty="0"/>
                    </a:p>
                  </a:txBody>
                  <a:tcPr/>
                </a:tc>
                <a:tc>
                  <a:txBody>
                    <a:bodyPr/>
                    <a:lstStyle/>
                    <a:p>
                      <a:r>
                        <a:rPr lang="es-ES_tradnl" dirty="0" smtClean="0"/>
                        <a:t>Motivadores</a:t>
                      </a:r>
                      <a:r>
                        <a:rPr lang="es-ES_tradnl" baseline="0" dirty="0" smtClean="0"/>
                        <a:t> </a:t>
                      </a:r>
                      <a:r>
                        <a:rPr lang="es-ES_tradnl" baseline="0" dirty="0" err="1" smtClean="0"/>
                        <a:t>extr</a:t>
                      </a:r>
                      <a:r>
                        <a:rPr lang="es-ES" baseline="0" dirty="0" smtClean="0"/>
                        <a:t>í</a:t>
                      </a:r>
                      <a:r>
                        <a:rPr lang="es-ES_tradnl" baseline="0" dirty="0" smtClean="0"/>
                        <a:t>nsecos </a:t>
                      </a:r>
                      <a:endParaRPr lang="es-ES_tradnl" dirty="0"/>
                    </a:p>
                  </a:txBody>
                  <a:tcPr/>
                </a:tc>
              </a:tr>
              <a:tr h="480532">
                <a:tc>
                  <a:txBody>
                    <a:bodyPr/>
                    <a:lstStyle/>
                    <a:p>
                      <a:endParaRPr lang="es-ES_tradnl" dirty="0"/>
                    </a:p>
                  </a:txBody>
                  <a:tcPr/>
                </a:tc>
                <a:tc>
                  <a:txBody>
                    <a:bodyPr/>
                    <a:lstStyle/>
                    <a:p>
                      <a:endParaRPr lang="es-ES_tradnl" dirty="0"/>
                    </a:p>
                  </a:txBody>
                  <a:tcPr/>
                </a:tc>
              </a:tr>
              <a:tr h="5094961">
                <a:tc>
                  <a:txBody>
                    <a:bodyPr/>
                    <a:lstStyle/>
                    <a:p>
                      <a:endParaRPr lang="es-ES_tradnl" dirty="0" smtClean="0"/>
                    </a:p>
                    <a:p>
                      <a:r>
                        <a:rPr lang="es-ES_tradnl" dirty="0" smtClean="0"/>
                        <a:t>La realización</a:t>
                      </a:r>
                      <a:r>
                        <a:rPr lang="es-ES" dirty="0" smtClean="0"/>
                        <a:t> </a:t>
                      </a:r>
                    </a:p>
                    <a:p>
                      <a:endParaRPr lang="es-ES" dirty="0" smtClean="0"/>
                    </a:p>
                    <a:p>
                      <a:r>
                        <a:rPr lang="es-ES" dirty="0" smtClean="0"/>
                        <a:t>La responsabilidad</a:t>
                      </a:r>
                    </a:p>
                    <a:p>
                      <a:endParaRPr lang="es-ES" dirty="0" smtClean="0"/>
                    </a:p>
                    <a:p>
                      <a:r>
                        <a:rPr lang="es-ES" dirty="0" smtClean="0"/>
                        <a:t>La competencia </a:t>
                      </a:r>
                    </a:p>
                    <a:p>
                      <a:endParaRPr lang="es-ES" dirty="0" smtClean="0"/>
                    </a:p>
                    <a:p>
                      <a:r>
                        <a:rPr lang="es-ES" dirty="0" smtClean="0"/>
                        <a:t>Son independientes de los extrínsecos </a:t>
                      </a:r>
                    </a:p>
                    <a:p>
                      <a:r>
                        <a:rPr lang="es-ES" dirty="0" smtClean="0"/>
                        <a:t>c</a:t>
                      </a:r>
                      <a:r>
                        <a:rPr lang="es-ES_tradnl" dirty="0" err="1" smtClean="0"/>
                        <a:t>om</a:t>
                      </a:r>
                      <a:r>
                        <a:rPr lang="es-ES" dirty="0" smtClean="0"/>
                        <a:t>o</a:t>
                      </a:r>
                      <a:r>
                        <a:rPr lang="es-ES" baseline="0" dirty="0" smtClean="0"/>
                        <a:t>:</a:t>
                      </a:r>
                      <a:endParaRPr lang="es-ES_tradnl" dirty="0" smtClean="0"/>
                    </a:p>
                    <a:p>
                      <a:endParaRPr lang="es-ES_tradnl" dirty="0" smtClean="0"/>
                    </a:p>
                    <a:p>
                      <a:endParaRPr lang="es-ES_tradnl" dirty="0" smtClean="0"/>
                    </a:p>
                    <a:p>
                      <a:endParaRPr lang="es-ES_tradnl" dirty="0" smtClean="0"/>
                    </a:p>
                    <a:p>
                      <a:endParaRPr lang="es-ES_tradnl" dirty="0" smtClean="0"/>
                    </a:p>
                    <a:p>
                      <a:endParaRPr lang="es-ES_tradnl" dirty="0"/>
                    </a:p>
                  </a:txBody>
                  <a:tcPr/>
                </a:tc>
                <a:tc>
                  <a:txBody>
                    <a:bodyPr/>
                    <a:lstStyle/>
                    <a:p>
                      <a:endParaRPr lang="es-ES_tradnl" dirty="0" smtClean="0"/>
                    </a:p>
                    <a:p>
                      <a:r>
                        <a:rPr lang="es-ES_tradnl" dirty="0" smtClean="0"/>
                        <a:t>Los sueldos generosos </a:t>
                      </a:r>
                    </a:p>
                    <a:p>
                      <a:endParaRPr lang="es-ES_tradnl" dirty="0" smtClean="0"/>
                    </a:p>
                    <a:p>
                      <a:r>
                        <a:rPr lang="es-ES_tradnl" dirty="0" smtClean="0"/>
                        <a:t>Los ascensos </a:t>
                      </a:r>
                    </a:p>
                    <a:p>
                      <a:endParaRPr lang="es-ES_tradnl" dirty="0" smtClean="0"/>
                    </a:p>
                    <a:p>
                      <a:r>
                        <a:rPr lang="es-ES_tradnl" dirty="0" smtClean="0"/>
                        <a:t>Las buenas relaciones con el supervisor y </a:t>
                      </a:r>
                    </a:p>
                    <a:p>
                      <a:endParaRPr lang="es-ES_tradnl" dirty="0" smtClean="0"/>
                    </a:p>
                    <a:p>
                      <a:r>
                        <a:rPr lang="es-ES_tradnl" dirty="0" smtClean="0"/>
                        <a:t>Las condiciones laborales agradables </a:t>
                      </a:r>
                    </a:p>
                    <a:p>
                      <a:endParaRPr lang="es-ES_tradnl" dirty="0"/>
                    </a:p>
                  </a:txBody>
                  <a:tcPr/>
                </a:tc>
              </a:tr>
            </a:tbl>
          </a:graphicData>
        </a:graphic>
      </p:graphicFrame>
      <p:pic>
        <p:nvPicPr>
          <p:cNvPr id="9" name="Imagen 8"/>
          <p:cNvPicPr>
            <a:picLocks noChangeAspect="1"/>
          </p:cNvPicPr>
          <p:nvPr/>
        </p:nvPicPr>
        <p:blipFill>
          <a:blip r:embed="rId2"/>
          <a:stretch>
            <a:fillRect/>
          </a:stretch>
        </p:blipFill>
        <p:spPr>
          <a:xfrm>
            <a:off x="7090349" y="3702570"/>
            <a:ext cx="3871156" cy="2353455"/>
          </a:xfrm>
          <a:prstGeom prst="rect">
            <a:avLst/>
          </a:prstGeom>
        </p:spPr>
      </p:pic>
      <p:pic>
        <p:nvPicPr>
          <p:cNvPr id="10" name="Imagen 9"/>
          <p:cNvPicPr>
            <a:picLocks noChangeAspect="1"/>
          </p:cNvPicPr>
          <p:nvPr/>
        </p:nvPicPr>
        <p:blipFill>
          <a:blip r:embed="rId3"/>
          <a:stretch>
            <a:fillRect/>
          </a:stretch>
        </p:blipFill>
        <p:spPr>
          <a:xfrm>
            <a:off x="2119649" y="3327817"/>
            <a:ext cx="3486671" cy="2728208"/>
          </a:xfrm>
          <a:prstGeom prst="rect">
            <a:avLst/>
          </a:prstGeom>
        </p:spPr>
      </p:pic>
      <p:sp>
        <p:nvSpPr>
          <p:cNvPr id="11" name="CuadroTexto 10"/>
          <p:cNvSpPr txBox="1"/>
          <p:nvPr/>
        </p:nvSpPr>
        <p:spPr>
          <a:xfrm>
            <a:off x="9475632" y="6340841"/>
            <a:ext cx="1813810" cy="369332"/>
          </a:xfrm>
          <a:prstGeom prst="rect">
            <a:avLst/>
          </a:prstGeom>
          <a:noFill/>
        </p:spPr>
        <p:txBody>
          <a:bodyPr wrap="square" rtlCol="0">
            <a:spAutoFit/>
          </a:bodyPr>
          <a:lstStyle/>
          <a:p>
            <a:r>
              <a:rPr lang="es-ES_tradnl" dirty="0" err="1" smtClean="0"/>
              <a:t>Robbins</a:t>
            </a:r>
            <a:r>
              <a:rPr lang="es-ES_tradnl" dirty="0" smtClean="0"/>
              <a:t> : 1994</a:t>
            </a:r>
            <a:endParaRPr lang="es-ES_tradnl" dirty="0"/>
          </a:p>
        </p:txBody>
      </p:sp>
      <p:sp>
        <p:nvSpPr>
          <p:cNvPr id="2" name="Marcador de número de diapositiva 1"/>
          <p:cNvSpPr>
            <a:spLocks noGrp="1"/>
          </p:cNvSpPr>
          <p:nvPr>
            <p:ph type="sldNum" sz="quarter" idx="12"/>
          </p:nvPr>
        </p:nvSpPr>
        <p:spPr/>
        <p:txBody>
          <a:bodyPr/>
          <a:lstStyle/>
          <a:p>
            <a:fld id="{6D22F896-40B5-4ADD-8801-0D06FADFA095}" type="slidenum">
              <a:rPr lang="en-US" smtClean="0"/>
              <a:t>23</a:t>
            </a:fld>
            <a:endParaRPr lang="en-US" dirty="0"/>
          </a:p>
        </p:txBody>
      </p:sp>
    </p:spTree>
    <p:extLst>
      <p:ext uri="{BB962C8B-B14F-4D97-AF65-F5344CB8AC3E}">
        <p14:creationId xmlns:p14="http://schemas.microsoft.com/office/powerpoint/2010/main" val="15775768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51579" y="194949"/>
            <a:ext cx="9603275" cy="1049235"/>
          </a:xfrm>
        </p:spPr>
        <p:txBody>
          <a:bodyPr>
            <a:normAutofit/>
          </a:bodyPr>
          <a:lstStyle/>
          <a:p>
            <a:pPr algn="ctr"/>
            <a:r>
              <a:rPr lang="es-ES" dirty="0">
                <a:latin typeface="Arial" charset="0"/>
                <a:ea typeface="Arial" charset="0"/>
                <a:cs typeface="Arial" charset="0"/>
              </a:rPr>
              <a:t>Justicia organizacional, </a:t>
            </a:r>
            <a:endParaRPr lang="es-ES_tradnl" dirty="0"/>
          </a:p>
        </p:txBody>
      </p:sp>
      <p:pic>
        <p:nvPicPr>
          <p:cNvPr id="1026" name="Picture 2" descr="cuacic3b3n_de_la_motivacic3b3n1.png (666Ã459)"/>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409076"/>
            <a:ext cx="12052092" cy="4781862"/>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p:cNvSpPr>
            <a:spLocks noGrp="1"/>
          </p:cNvSpPr>
          <p:nvPr>
            <p:ph type="sldNum" sz="quarter" idx="12"/>
          </p:nvPr>
        </p:nvSpPr>
        <p:spPr/>
        <p:txBody>
          <a:bodyPr/>
          <a:lstStyle/>
          <a:p>
            <a:fld id="{6D22F896-40B5-4ADD-8801-0D06FADFA095}" type="slidenum">
              <a:rPr lang="en-US" smtClean="0"/>
              <a:t>24</a:t>
            </a:fld>
            <a:endParaRPr lang="en-US" dirty="0"/>
          </a:p>
        </p:txBody>
      </p:sp>
    </p:spTree>
    <p:extLst>
      <p:ext uri="{BB962C8B-B14F-4D97-AF65-F5344CB8AC3E}">
        <p14:creationId xmlns:p14="http://schemas.microsoft.com/office/powerpoint/2010/main" val="18847613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Teor</a:t>
            </a:r>
            <a:r>
              <a:rPr lang="es-ES" dirty="0" smtClean="0"/>
              <a:t>í</a:t>
            </a:r>
            <a:r>
              <a:rPr lang="es-ES_tradnl" dirty="0" smtClean="0"/>
              <a:t>a de la justicia </a:t>
            </a:r>
            <a:endParaRPr lang="es-ES_tradnl" dirty="0"/>
          </a:p>
        </p:txBody>
      </p:sp>
      <p:sp>
        <p:nvSpPr>
          <p:cNvPr id="3" name="Marcador de contenido 2"/>
          <p:cNvSpPr>
            <a:spLocks noGrp="1"/>
          </p:cNvSpPr>
          <p:nvPr>
            <p:ph idx="1"/>
          </p:nvPr>
        </p:nvSpPr>
        <p:spPr>
          <a:xfrm>
            <a:off x="406400" y="1853754"/>
            <a:ext cx="11252199" cy="4229546"/>
          </a:xfrm>
        </p:spPr>
        <p:txBody>
          <a:bodyPr>
            <a:normAutofit/>
          </a:bodyPr>
          <a:lstStyle/>
          <a:p>
            <a:r>
              <a:rPr lang="es-ES_tradnl" dirty="0" err="1" smtClean="0"/>
              <a:t>Teor</a:t>
            </a:r>
            <a:r>
              <a:rPr lang="es-ES" dirty="0" smtClean="0"/>
              <a:t>í</a:t>
            </a:r>
            <a:r>
              <a:rPr lang="es-ES_tradnl" dirty="0" smtClean="0"/>
              <a:t>a de la igualdad:  las personas comparan los procesos  y los resultados  de su trabajo con los de otras personas y, acto seguido, responden para terminar  con las desigualdades  que pudieran existir. </a:t>
            </a:r>
          </a:p>
          <a:p>
            <a:r>
              <a:rPr lang="es-ES_tradnl" dirty="0" smtClean="0"/>
              <a:t>El empleado puede hacer cuatro comparaciones  de acuerdo con el punto de referencia:</a:t>
            </a:r>
          </a:p>
          <a:p>
            <a:r>
              <a:rPr lang="es-ES_tradnl" dirty="0" smtClean="0"/>
              <a:t>1. el yo y el interior: las experiencias  que haya tenido el empleado en otro puesto en la misma </a:t>
            </a:r>
            <a:r>
              <a:rPr lang="es-ES_tradnl" dirty="0" err="1" smtClean="0"/>
              <a:t>organizaci</a:t>
            </a:r>
            <a:r>
              <a:rPr lang="es-ES" dirty="0" err="1" smtClean="0"/>
              <a:t>ón</a:t>
            </a:r>
            <a:r>
              <a:rPr lang="es-ES" dirty="0" smtClean="0"/>
              <a:t> </a:t>
            </a:r>
            <a:r>
              <a:rPr lang="es-ES_tradnl" dirty="0" smtClean="0"/>
              <a:t>donde trabaja.</a:t>
            </a:r>
          </a:p>
          <a:p>
            <a:r>
              <a:rPr lang="es-ES_tradnl" dirty="0" smtClean="0"/>
              <a:t>2. el yo y el exterior: las experiencias  que haya tenido en un puesto el empleado o en una </a:t>
            </a:r>
            <a:r>
              <a:rPr lang="es-ES_tradnl" dirty="0" err="1"/>
              <a:t>s</a:t>
            </a:r>
            <a:r>
              <a:rPr lang="es-ES_tradnl" dirty="0" err="1" smtClean="0"/>
              <a:t>ituaci</a:t>
            </a:r>
            <a:r>
              <a:rPr lang="es-ES" dirty="0" err="1" smtClean="0"/>
              <a:t>ón</a:t>
            </a:r>
            <a:r>
              <a:rPr lang="es-ES" dirty="0" smtClean="0"/>
              <a:t> fuera de la organización donde trabaja,</a:t>
            </a:r>
          </a:p>
          <a:p>
            <a:r>
              <a:rPr lang="es-ES" dirty="0" smtClean="0"/>
              <a:t>3. el otro y el interior: otra persona o grupo de personas dentro de la organización del </a:t>
            </a:r>
            <a:r>
              <a:rPr lang="es-ES_tradnl" dirty="0" smtClean="0"/>
              <a:t>empleado</a:t>
            </a:r>
            <a:r>
              <a:rPr lang="es-ES" dirty="0" smtClean="0"/>
              <a:t>.</a:t>
            </a:r>
          </a:p>
          <a:p>
            <a:r>
              <a:rPr lang="es-ES" dirty="0" smtClean="0"/>
              <a:t>4. el otro y el exterior: otra persona o grupo de personas fuera de la organización del empleado.</a:t>
            </a:r>
            <a:endParaRPr lang="es-ES_tradnl"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25</a:t>
            </a:fld>
            <a:endParaRPr lang="en-US" dirty="0"/>
          </a:p>
        </p:txBody>
      </p:sp>
    </p:spTree>
    <p:extLst>
      <p:ext uri="{BB962C8B-B14F-4D97-AF65-F5344CB8AC3E}">
        <p14:creationId xmlns:p14="http://schemas.microsoft.com/office/powerpoint/2010/main" val="15261175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smtClean="0">
                <a:latin typeface="Arial" charset="0"/>
                <a:ea typeface="Arial" charset="0"/>
                <a:cs typeface="Arial" charset="0"/>
              </a:rPr>
              <a:t>Teoría del Refuerzo, </a:t>
            </a:r>
            <a:endParaRPr lang="es-ES_tradnl" dirty="0"/>
          </a:p>
        </p:txBody>
      </p:sp>
      <p:sp>
        <p:nvSpPr>
          <p:cNvPr id="3" name="Marcador de contenido 2"/>
          <p:cNvSpPr>
            <a:spLocks noGrp="1"/>
          </p:cNvSpPr>
          <p:nvPr>
            <p:ph idx="1"/>
          </p:nvPr>
        </p:nvSpPr>
        <p:spPr>
          <a:xfrm>
            <a:off x="1451579" y="2015732"/>
            <a:ext cx="10270729" cy="4100255"/>
          </a:xfrm>
        </p:spPr>
        <p:txBody>
          <a:bodyPr>
            <a:normAutofit/>
          </a:bodyPr>
          <a:lstStyle/>
          <a:p>
            <a:r>
              <a:rPr lang="es-ES_tradnl" sz="2800" dirty="0" smtClean="0"/>
              <a:t>Estudia el comportamiento provocado por el entorno, sin abordar los procesos cognitivos.</a:t>
            </a:r>
          </a:p>
          <a:p>
            <a:r>
              <a:rPr lang="es-ES_tradnl" sz="2800" dirty="0" smtClean="0"/>
              <a:t>El comportamiento depende de sus consecuencias. Si la consecuencia es positiva  y favorable reforzara el comportamiento.  As</a:t>
            </a:r>
            <a:r>
              <a:rPr lang="es-ES" sz="2800" dirty="0" smtClean="0"/>
              <a:t>í que lo que condiciona la conducta es el refuerzo, es decir, la consecuencia que, después de la respuesta, aumenta la probabilidad de que una acción se repita. </a:t>
            </a:r>
            <a:endParaRPr lang="es-ES_tradnl" sz="2800" dirty="0"/>
          </a:p>
        </p:txBody>
      </p:sp>
      <p:sp>
        <p:nvSpPr>
          <p:cNvPr id="4" name="Rectángulo 3"/>
          <p:cNvSpPr/>
          <p:nvPr/>
        </p:nvSpPr>
        <p:spPr>
          <a:xfrm>
            <a:off x="9500261" y="6361213"/>
            <a:ext cx="1554593" cy="369332"/>
          </a:xfrm>
          <a:prstGeom prst="rect">
            <a:avLst/>
          </a:prstGeom>
        </p:spPr>
        <p:txBody>
          <a:bodyPr wrap="none">
            <a:spAutoFit/>
          </a:bodyPr>
          <a:lstStyle/>
          <a:p>
            <a:r>
              <a:rPr lang="es-ES_tradnl" dirty="0" err="1"/>
              <a:t>Robbins</a:t>
            </a:r>
            <a:r>
              <a:rPr lang="es-ES_tradnl" dirty="0"/>
              <a:t> : 1994</a:t>
            </a:r>
          </a:p>
        </p:txBody>
      </p:sp>
      <p:sp>
        <p:nvSpPr>
          <p:cNvPr id="5" name="Marcador de número de diapositiva 4"/>
          <p:cNvSpPr>
            <a:spLocks noGrp="1"/>
          </p:cNvSpPr>
          <p:nvPr>
            <p:ph type="sldNum" sz="quarter" idx="12"/>
          </p:nvPr>
        </p:nvSpPr>
        <p:spPr/>
        <p:txBody>
          <a:bodyPr/>
          <a:lstStyle/>
          <a:p>
            <a:fld id="{6D22F896-40B5-4ADD-8801-0D06FADFA095}" type="slidenum">
              <a:rPr lang="en-US" smtClean="0"/>
              <a:t>26</a:t>
            </a:fld>
            <a:endParaRPr lang="en-US" dirty="0"/>
          </a:p>
        </p:txBody>
      </p:sp>
    </p:spTree>
    <p:extLst>
      <p:ext uri="{BB962C8B-B14F-4D97-AF65-F5344CB8AC3E}">
        <p14:creationId xmlns:p14="http://schemas.microsoft.com/office/powerpoint/2010/main" val="19428861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6609" y="309844"/>
            <a:ext cx="9603275" cy="1049235"/>
          </a:xfrm>
        </p:spPr>
        <p:txBody>
          <a:bodyPr/>
          <a:lstStyle/>
          <a:p>
            <a:pPr algn="ctr"/>
            <a:r>
              <a:rPr lang="es-ES_tradnl" dirty="0" smtClean="0"/>
              <a:t>Estrategias para modificar  el comportamiento organizacional</a:t>
            </a:r>
            <a:endParaRPr lang="es-ES_tradnl" dirty="0"/>
          </a:p>
        </p:txBody>
      </p:sp>
      <p:sp>
        <p:nvSpPr>
          <p:cNvPr id="3" name="Marcador de contenido 2"/>
          <p:cNvSpPr>
            <a:spLocks noGrp="1"/>
          </p:cNvSpPr>
          <p:nvPr>
            <p:ph idx="1"/>
          </p:nvPr>
        </p:nvSpPr>
        <p:spPr>
          <a:xfrm>
            <a:off x="0" y="1775888"/>
            <a:ext cx="12192000" cy="4282011"/>
          </a:xfrm>
        </p:spPr>
        <p:txBody>
          <a:bodyPr>
            <a:noAutofit/>
          </a:bodyPr>
          <a:lstStyle/>
          <a:p>
            <a:pPr marL="457200" indent="-457200">
              <a:buFont typeface="+mj-lt"/>
              <a:buAutoNum type="arabicPeriod"/>
            </a:pPr>
            <a:r>
              <a:rPr lang="es-ES_tradnl" b="1" u="sng" dirty="0" smtClean="0"/>
              <a:t>El refuerzo positivo:  </a:t>
            </a:r>
            <a:r>
              <a:rPr lang="es-ES_tradnl" dirty="0" smtClean="0"/>
              <a:t>Sirve para aumentar la frecuencia o la intensidad  del comportamiento deseado. </a:t>
            </a:r>
          </a:p>
          <a:p>
            <a:pPr marL="457200" indent="-457200">
              <a:buFont typeface="+mj-lt"/>
              <a:buAutoNum type="arabicPeriod"/>
            </a:pPr>
            <a:endParaRPr lang="es-ES_tradnl" dirty="0" smtClean="0"/>
          </a:p>
          <a:p>
            <a:pPr marL="457200" indent="-457200">
              <a:buFont typeface="+mj-lt"/>
              <a:buAutoNum type="arabicPeriod"/>
            </a:pPr>
            <a:r>
              <a:rPr lang="es-ES_tradnl" b="1" u="sng" dirty="0" smtClean="0"/>
              <a:t>El refuerzo negativo:  </a:t>
            </a:r>
            <a:r>
              <a:rPr lang="es-ES_tradnl" dirty="0"/>
              <a:t>S</a:t>
            </a:r>
            <a:r>
              <a:rPr lang="es-ES_tradnl" dirty="0" smtClean="0"/>
              <a:t>irve para aumentar la frecuencia o la intensidad  del comportamiento deseable, porque se procura evitar una consecuencia desagradable relacionada con un comportamiento indeseable.</a:t>
            </a:r>
          </a:p>
          <a:p>
            <a:pPr marL="457200" indent="-457200">
              <a:buFont typeface="+mj-lt"/>
              <a:buAutoNum type="arabicPeriod"/>
            </a:pPr>
            <a:endParaRPr lang="es-ES_tradnl" dirty="0" smtClean="0"/>
          </a:p>
          <a:p>
            <a:pPr marL="457200" indent="-457200">
              <a:buFont typeface="+mj-lt"/>
              <a:buAutoNum type="arabicPeriod"/>
            </a:pPr>
            <a:r>
              <a:rPr lang="es-ES_tradnl" b="1" u="sng" dirty="0" smtClean="0"/>
              <a:t>La </a:t>
            </a:r>
            <a:r>
              <a:rPr lang="es-ES_tradnl" b="1" u="sng" dirty="0" err="1" smtClean="0"/>
              <a:t>sanci</a:t>
            </a:r>
            <a:r>
              <a:rPr lang="es-ES" b="1" u="sng" dirty="0" err="1" smtClean="0"/>
              <a:t>ón</a:t>
            </a:r>
            <a:r>
              <a:rPr lang="es-ES" b="1" u="sng" dirty="0" smtClean="0"/>
              <a:t>. </a:t>
            </a:r>
            <a:r>
              <a:rPr lang="es-ES" dirty="0" smtClean="0"/>
              <a:t>Sirve para disminuir la frecuencia o para eliminar un comportamiento indeseable, por medio de la aplicación de una consecuencia desagradable que depende de que el comportamiento ocurra.</a:t>
            </a:r>
          </a:p>
          <a:p>
            <a:pPr marL="457200" indent="-457200">
              <a:buFont typeface="+mj-lt"/>
              <a:buAutoNum type="arabicPeriod"/>
            </a:pPr>
            <a:r>
              <a:rPr lang="es-ES" b="1" u="sng" dirty="0" smtClean="0"/>
              <a:t>La extinción:  </a:t>
            </a:r>
            <a:r>
              <a:rPr lang="es-ES" dirty="0" smtClean="0"/>
              <a:t>no fomenta ni recompensa; cuando un trabajador hace algo y sus compañeros lo aplauden entonces el gerente les invita a dejar de alentar esa conducta.</a:t>
            </a:r>
            <a:endParaRPr lang="es-ES_tradnl" dirty="0"/>
          </a:p>
        </p:txBody>
      </p:sp>
      <p:sp>
        <p:nvSpPr>
          <p:cNvPr id="4" name="Rectángulo 3"/>
          <p:cNvSpPr/>
          <p:nvPr/>
        </p:nvSpPr>
        <p:spPr>
          <a:xfrm>
            <a:off x="9500261" y="6361213"/>
            <a:ext cx="1554593" cy="369332"/>
          </a:xfrm>
          <a:prstGeom prst="rect">
            <a:avLst/>
          </a:prstGeom>
        </p:spPr>
        <p:txBody>
          <a:bodyPr wrap="none">
            <a:spAutoFit/>
          </a:bodyPr>
          <a:lstStyle/>
          <a:p>
            <a:r>
              <a:rPr lang="es-ES_tradnl" dirty="0" err="1"/>
              <a:t>Robbins</a:t>
            </a:r>
            <a:r>
              <a:rPr lang="es-ES_tradnl" dirty="0"/>
              <a:t> : 1994</a:t>
            </a:r>
          </a:p>
        </p:txBody>
      </p:sp>
      <p:sp>
        <p:nvSpPr>
          <p:cNvPr id="5" name="Marcador de número de diapositiva 4"/>
          <p:cNvSpPr>
            <a:spLocks noGrp="1"/>
          </p:cNvSpPr>
          <p:nvPr>
            <p:ph type="sldNum" sz="quarter" idx="12"/>
          </p:nvPr>
        </p:nvSpPr>
        <p:spPr/>
        <p:txBody>
          <a:bodyPr/>
          <a:lstStyle/>
          <a:p>
            <a:fld id="{6D22F896-40B5-4ADD-8801-0D06FADFA095}" type="slidenum">
              <a:rPr lang="en-US" smtClean="0"/>
              <a:t>27</a:t>
            </a:fld>
            <a:endParaRPr lang="en-US" dirty="0"/>
          </a:p>
        </p:txBody>
      </p:sp>
    </p:spTree>
    <p:extLst>
      <p:ext uri="{BB962C8B-B14F-4D97-AF65-F5344CB8AC3E}">
        <p14:creationId xmlns:p14="http://schemas.microsoft.com/office/powerpoint/2010/main" val="19371987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a:latin typeface="Arial" charset="0"/>
                <a:ea typeface="Arial" charset="0"/>
                <a:cs typeface="Arial" charset="0"/>
              </a:rPr>
              <a:t>De las expectativas </a:t>
            </a:r>
            <a:r>
              <a:rPr lang="es-ES" dirty="0" smtClean="0">
                <a:latin typeface="Arial" charset="0"/>
                <a:ea typeface="Arial" charset="0"/>
                <a:cs typeface="Arial" charset="0"/>
              </a:rPr>
              <a:t>de Víctor  </a:t>
            </a:r>
            <a:r>
              <a:rPr lang="es-ES" dirty="0">
                <a:latin typeface="Arial" charset="0"/>
                <a:ea typeface="Arial" charset="0"/>
                <a:cs typeface="Arial" charset="0"/>
              </a:rPr>
              <a:t>Vroom, </a:t>
            </a:r>
            <a:r>
              <a:rPr lang="es-ES_tradnl" dirty="0">
                <a:latin typeface="Arial" charset="0"/>
                <a:ea typeface="Arial" charset="0"/>
                <a:cs typeface="Arial" charset="0"/>
              </a:rPr>
              <a:t/>
            </a:r>
            <a:br>
              <a:rPr lang="es-ES_tradnl" dirty="0">
                <a:latin typeface="Arial" charset="0"/>
                <a:ea typeface="Arial" charset="0"/>
                <a:cs typeface="Arial" charset="0"/>
              </a:rPr>
            </a:br>
            <a:endParaRPr lang="es-ES_tradnl" dirty="0"/>
          </a:p>
        </p:txBody>
      </p:sp>
      <p:sp>
        <p:nvSpPr>
          <p:cNvPr id="3" name="Marcador de contenido 2"/>
          <p:cNvSpPr>
            <a:spLocks noGrp="1"/>
          </p:cNvSpPr>
          <p:nvPr>
            <p:ph idx="1"/>
          </p:nvPr>
        </p:nvSpPr>
        <p:spPr>
          <a:xfrm>
            <a:off x="1451579" y="2015732"/>
            <a:ext cx="9603275" cy="4115245"/>
          </a:xfrm>
        </p:spPr>
        <p:txBody>
          <a:bodyPr>
            <a:noAutofit/>
          </a:bodyPr>
          <a:lstStyle/>
          <a:p>
            <a:pPr algn="ctr"/>
            <a:r>
              <a:rPr lang="es-ES_tradnl" sz="3200" dirty="0" smtClean="0"/>
              <a:t>La </a:t>
            </a:r>
            <a:r>
              <a:rPr lang="es-ES_tradnl" sz="3200" dirty="0" err="1" smtClean="0"/>
              <a:t>teor</a:t>
            </a:r>
            <a:r>
              <a:rPr lang="es-ES" sz="3200" dirty="0" smtClean="0"/>
              <a:t>ía de las expectativas dice que la fuerza de una tendencia que actúa de una manera cualquiera depende de la fuerza de la expectativa de que el acto produzca un resultado dado  y del atractivo que el resultado  tenga para el individuo.</a:t>
            </a:r>
          </a:p>
          <a:p>
            <a:pPr marL="0" indent="0" algn="ctr">
              <a:buNone/>
            </a:pPr>
            <a:r>
              <a:rPr lang="es-ES" sz="3200" dirty="0" smtClean="0"/>
              <a:t>Esta teoría incluye tres variables  o relaciones </a:t>
            </a:r>
            <a:endParaRPr lang="es-ES_tradnl" sz="3200" dirty="0"/>
          </a:p>
        </p:txBody>
      </p:sp>
      <p:sp>
        <p:nvSpPr>
          <p:cNvPr id="4" name="Rectángulo 3"/>
          <p:cNvSpPr/>
          <p:nvPr/>
        </p:nvSpPr>
        <p:spPr>
          <a:xfrm>
            <a:off x="9500261" y="6361213"/>
            <a:ext cx="1554593" cy="369332"/>
          </a:xfrm>
          <a:prstGeom prst="rect">
            <a:avLst/>
          </a:prstGeom>
        </p:spPr>
        <p:txBody>
          <a:bodyPr wrap="none">
            <a:spAutoFit/>
          </a:bodyPr>
          <a:lstStyle/>
          <a:p>
            <a:r>
              <a:rPr lang="es-ES_tradnl" dirty="0" err="1"/>
              <a:t>Robbins</a:t>
            </a:r>
            <a:r>
              <a:rPr lang="es-ES_tradnl" dirty="0"/>
              <a:t> : 1994</a:t>
            </a:r>
          </a:p>
        </p:txBody>
      </p:sp>
      <p:sp>
        <p:nvSpPr>
          <p:cNvPr id="5" name="Marcador de número de diapositiva 4"/>
          <p:cNvSpPr>
            <a:spLocks noGrp="1"/>
          </p:cNvSpPr>
          <p:nvPr>
            <p:ph type="sldNum" sz="quarter" idx="12"/>
          </p:nvPr>
        </p:nvSpPr>
        <p:spPr/>
        <p:txBody>
          <a:bodyPr/>
          <a:lstStyle/>
          <a:p>
            <a:fld id="{6D22F896-40B5-4ADD-8801-0D06FADFA095}" type="slidenum">
              <a:rPr lang="en-US" smtClean="0"/>
              <a:t>28</a:t>
            </a:fld>
            <a:endParaRPr lang="en-US" dirty="0"/>
          </a:p>
        </p:txBody>
      </p:sp>
    </p:spTree>
    <p:extLst>
      <p:ext uri="{BB962C8B-B14F-4D97-AF65-F5344CB8AC3E}">
        <p14:creationId xmlns:p14="http://schemas.microsoft.com/office/powerpoint/2010/main" val="10118472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smtClean="0"/>
              <a:t>teor</a:t>
            </a:r>
            <a:r>
              <a:rPr lang="es-ES" dirty="0"/>
              <a:t>i</a:t>
            </a:r>
            <a:r>
              <a:rPr lang="es-ES_tradnl" dirty="0" smtClean="0"/>
              <a:t>a de las expectativas </a:t>
            </a:r>
            <a:endParaRPr lang="es-ES_tradnl" dirty="0"/>
          </a:p>
        </p:txBody>
      </p:sp>
      <p:sp>
        <p:nvSpPr>
          <p:cNvPr id="3" name="Marcador de contenido 2"/>
          <p:cNvSpPr>
            <a:spLocks noGrp="1"/>
          </p:cNvSpPr>
          <p:nvPr>
            <p:ph idx="1"/>
          </p:nvPr>
        </p:nvSpPr>
        <p:spPr>
          <a:xfrm>
            <a:off x="239843" y="1853754"/>
            <a:ext cx="11647357" cy="4232253"/>
          </a:xfrm>
        </p:spPr>
        <p:txBody>
          <a:bodyPr>
            <a:normAutofit/>
          </a:bodyPr>
          <a:lstStyle/>
          <a:p>
            <a:r>
              <a:rPr lang="es-ES_tradnl" dirty="0" smtClean="0"/>
              <a:t>El atractivo el atractivo que la persona concede al resultado o la recompensa que puede obtener en su trabajo. Esta teor</a:t>
            </a:r>
            <a:r>
              <a:rPr lang="es-ES" dirty="0" smtClean="0"/>
              <a:t>ía considera las necesidades insatisfechas de las persona.</a:t>
            </a:r>
          </a:p>
          <a:p>
            <a:endParaRPr lang="es-ES" dirty="0" smtClean="0"/>
          </a:p>
          <a:p>
            <a:r>
              <a:rPr lang="es-ES" dirty="0" smtClean="0"/>
              <a:t>El vínculo entre rendimiento y recompensa: la medida en que la persona piensa que su rendimiento es un grado determinado conducirá a alcanzar un resultado deseado. </a:t>
            </a:r>
          </a:p>
          <a:p>
            <a:endParaRPr lang="es-ES" dirty="0" smtClean="0"/>
          </a:p>
          <a:p>
            <a:r>
              <a:rPr lang="es-ES" dirty="0" smtClean="0"/>
              <a:t> El vinculo entre esfuerzo y rendimiento:  </a:t>
            </a:r>
            <a:r>
              <a:rPr lang="es-ES" dirty="0"/>
              <a:t>L</a:t>
            </a:r>
            <a:r>
              <a:rPr lang="es-ES" dirty="0" smtClean="0"/>
              <a:t>a probabilidad que percibe el individuo de que una cantidad  dada de esfuerzo conducirá al rendimiento.</a:t>
            </a:r>
            <a:endParaRPr lang="es-ES_tradnl" dirty="0"/>
          </a:p>
          <a:p>
            <a:endParaRPr lang="es-ES_tradnl" dirty="0"/>
          </a:p>
        </p:txBody>
      </p:sp>
      <p:sp>
        <p:nvSpPr>
          <p:cNvPr id="4" name="Rectángulo 3"/>
          <p:cNvSpPr/>
          <p:nvPr/>
        </p:nvSpPr>
        <p:spPr>
          <a:xfrm>
            <a:off x="9725812" y="6212387"/>
            <a:ext cx="1554593" cy="369332"/>
          </a:xfrm>
          <a:prstGeom prst="rect">
            <a:avLst/>
          </a:prstGeom>
        </p:spPr>
        <p:txBody>
          <a:bodyPr wrap="none">
            <a:spAutoFit/>
          </a:bodyPr>
          <a:lstStyle/>
          <a:p>
            <a:r>
              <a:rPr lang="es-ES_tradnl" dirty="0"/>
              <a:t>Robbins : 1994</a:t>
            </a:r>
          </a:p>
        </p:txBody>
      </p:sp>
      <p:sp>
        <p:nvSpPr>
          <p:cNvPr id="5" name="Marcador de número de diapositiva 4"/>
          <p:cNvSpPr>
            <a:spLocks noGrp="1"/>
          </p:cNvSpPr>
          <p:nvPr>
            <p:ph type="sldNum" sz="quarter" idx="12"/>
          </p:nvPr>
        </p:nvSpPr>
        <p:spPr/>
        <p:txBody>
          <a:bodyPr/>
          <a:lstStyle/>
          <a:p>
            <a:fld id="{6D22F896-40B5-4ADD-8801-0D06FADFA095}" type="slidenum">
              <a:rPr lang="en-US" smtClean="0"/>
              <a:t>29</a:t>
            </a:fld>
            <a:endParaRPr lang="en-US" dirty="0"/>
          </a:p>
        </p:txBody>
      </p:sp>
    </p:spTree>
    <p:extLst>
      <p:ext uri="{BB962C8B-B14F-4D97-AF65-F5344CB8AC3E}">
        <p14:creationId xmlns:p14="http://schemas.microsoft.com/office/powerpoint/2010/main" val="1767249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Introducción</a:t>
            </a:r>
            <a:endParaRPr lang="es-ES_tradnl" dirty="0"/>
          </a:p>
        </p:txBody>
      </p:sp>
      <p:sp>
        <p:nvSpPr>
          <p:cNvPr id="3" name="Marcador de contenido 2"/>
          <p:cNvSpPr>
            <a:spLocks noGrp="1"/>
          </p:cNvSpPr>
          <p:nvPr>
            <p:ph idx="1"/>
          </p:nvPr>
        </p:nvSpPr>
        <p:spPr/>
        <p:txBody>
          <a:bodyPr/>
          <a:lstStyle/>
          <a:p>
            <a:pPr algn="just"/>
            <a:r>
              <a:rPr lang="es-ES_tradnl" dirty="0" smtClean="0"/>
              <a:t>Es importante mencionar cual es el punto de partida para las t</a:t>
            </a:r>
            <a:r>
              <a:rPr lang="es-ES" dirty="0" smtClean="0"/>
              <a:t>teorías </a:t>
            </a:r>
            <a:r>
              <a:rPr lang="es-ES_tradnl" dirty="0" smtClean="0"/>
              <a:t>de la motivación</a:t>
            </a:r>
            <a:r>
              <a:rPr lang="es-ES" dirty="0"/>
              <a:t> </a:t>
            </a:r>
            <a:r>
              <a:rPr lang="es-ES" dirty="0" smtClean="0"/>
              <a:t>es precisamente la necesidad </a:t>
            </a:r>
            <a:r>
              <a:rPr lang="es-ES_tradnl" dirty="0" smtClean="0"/>
              <a:t>que tenemos las personas para realizar alguna actividad o servicio. Las organizaciones requieren de personal motivado para lograr con efectividad los objetivos a lograr. De tal forma que partiremos en esta presentación</a:t>
            </a:r>
            <a:r>
              <a:rPr lang="es-ES" dirty="0" smtClean="0"/>
              <a:t> por definir lo que es la motivación, inmediatamente después pasaremos a analizar</a:t>
            </a:r>
            <a:r>
              <a:rPr lang="es-ES_tradnl" dirty="0" smtClean="0"/>
              <a:t> las te</a:t>
            </a:r>
            <a:r>
              <a:rPr lang="es-ES" dirty="0"/>
              <a:t>o</a:t>
            </a:r>
            <a:r>
              <a:rPr lang="es-ES" dirty="0" smtClean="0"/>
              <a:t>rías que estudian las necesidades de los seres humanos para poder ser motivados.</a:t>
            </a:r>
          </a:p>
          <a:p>
            <a:pPr algn="just"/>
            <a:r>
              <a:rPr lang="es-ES" dirty="0" smtClean="0"/>
              <a:t>Desde la primera que fue realizada por Abraham Maslow hasta las contemporáneas.</a:t>
            </a:r>
            <a:endParaRPr lang="es-ES_tradnl" dirty="0"/>
          </a:p>
        </p:txBody>
      </p:sp>
      <p:sp>
        <p:nvSpPr>
          <p:cNvPr id="5" name="Marcador de número de diapositiva 4"/>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2684373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1501" y="429765"/>
            <a:ext cx="9603275" cy="1049235"/>
          </a:xfrm>
        </p:spPr>
        <p:txBody>
          <a:bodyPr/>
          <a:lstStyle/>
          <a:p>
            <a:r>
              <a:rPr lang="es-ES_tradnl" dirty="0" smtClean="0"/>
              <a:t>Modelo simplificado de expectativas </a:t>
            </a:r>
            <a:endParaRPr lang="es-ES_tradnl"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43145720"/>
              </p:ext>
            </p:extLst>
          </p:nvPr>
        </p:nvGraphicFramePr>
        <p:xfrm>
          <a:off x="911329" y="2061096"/>
          <a:ext cx="10526166" cy="3449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9500261" y="6361213"/>
            <a:ext cx="1554593" cy="369332"/>
          </a:xfrm>
          <a:prstGeom prst="rect">
            <a:avLst/>
          </a:prstGeom>
        </p:spPr>
        <p:txBody>
          <a:bodyPr wrap="none">
            <a:spAutoFit/>
          </a:bodyPr>
          <a:lstStyle/>
          <a:p>
            <a:r>
              <a:rPr lang="es-ES_tradnl" dirty="0" err="1"/>
              <a:t>Robbins</a:t>
            </a:r>
            <a:r>
              <a:rPr lang="es-ES_tradnl" dirty="0"/>
              <a:t> : 1994</a:t>
            </a:r>
          </a:p>
        </p:txBody>
      </p:sp>
      <p:sp>
        <p:nvSpPr>
          <p:cNvPr id="3" name="Marcador de número de diapositiva 2"/>
          <p:cNvSpPr>
            <a:spLocks noGrp="1"/>
          </p:cNvSpPr>
          <p:nvPr>
            <p:ph type="sldNum" sz="quarter" idx="12"/>
          </p:nvPr>
        </p:nvSpPr>
        <p:spPr/>
        <p:txBody>
          <a:bodyPr/>
          <a:lstStyle/>
          <a:p>
            <a:fld id="{6D22F896-40B5-4ADD-8801-0D06FADFA095}" type="slidenum">
              <a:rPr lang="en-US" smtClean="0"/>
              <a:t>30</a:t>
            </a:fld>
            <a:endParaRPr lang="en-US" dirty="0"/>
          </a:p>
        </p:txBody>
      </p:sp>
    </p:spTree>
    <p:extLst>
      <p:ext uri="{BB962C8B-B14F-4D97-AF65-F5344CB8AC3E}">
        <p14:creationId xmlns:p14="http://schemas.microsoft.com/office/powerpoint/2010/main" val="1946952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latin typeface="Arial" charset="0"/>
                <a:ea typeface="Arial" charset="0"/>
                <a:cs typeface="Arial" charset="0"/>
              </a:rPr>
              <a:t>Teoría de la motivación De </a:t>
            </a:r>
            <a:r>
              <a:rPr lang="es-ES" dirty="0">
                <a:latin typeface="Arial" charset="0"/>
                <a:ea typeface="Arial" charset="0"/>
                <a:cs typeface="Arial" charset="0"/>
              </a:rPr>
              <a:t>la </a:t>
            </a:r>
            <a:r>
              <a:rPr lang="es-ES" dirty="0" smtClean="0">
                <a:latin typeface="Arial" charset="0"/>
                <a:ea typeface="Arial" charset="0"/>
                <a:cs typeface="Arial" charset="0"/>
              </a:rPr>
              <a:t>autoeficacia</a:t>
            </a:r>
            <a:r>
              <a:rPr lang="es-ES" dirty="0">
                <a:latin typeface="Arial" charset="0"/>
                <a:ea typeface="Arial" charset="0"/>
                <a:cs typeface="Arial" charset="0"/>
              </a:rPr>
              <a:t>.</a:t>
            </a:r>
            <a:endParaRPr lang="es-ES_tradnl" dirty="0"/>
          </a:p>
        </p:txBody>
      </p:sp>
      <p:sp>
        <p:nvSpPr>
          <p:cNvPr id="3" name="Marcador de contenido 2"/>
          <p:cNvSpPr>
            <a:spLocks noGrp="1"/>
          </p:cNvSpPr>
          <p:nvPr>
            <p:ph idx="1"/>
          </p:nvPr>
        </p:nvSpPr>
        <p:spPr/>
        <p:txBody>
          <a:bodyPr/>
          <a:lstStyle/>
          <a:p>
            <a:pPr marL="0" indent="0">
              <a:buNone/>
            </a:pPr>
            <a:r>
              <a:rPr lang="es-ES_tradnl" dirty="0" smtClean="0"/>
              <a:t>El concepto de autoeficacia fue propuesto por </a:t>
            </a:r>
            <a:endParaRPr lang="es-ES_tradnl"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31</a:t>
            </a:fld>
            <a:endParaRPr lang="en-US" dirty="0"/>
          </a:p>
        </p:txBody>
      </p:sp>
      <p:pic>
        <p:nvPicPr>
          <p:cNvPr id="5" name="Imagen 4"/>
          <p:cNvPicPr>
            <a:picLocks noChangeAspect="1"/>
          </p:cNvPicPr>
          <p:nvPr/>
        </p:nvPicPr>
        <p:blipFill>
          <a:blip r:embed="rId2"/>
          <a:stretch>
            <a:fillRect/>
          </a:stretch>
        </p:blipFill>
        <p:spPr>
          <a:xfrm>
            <a:off x="1" y="1853754"/>
            <a:ext cx="12192000" cy="4258288"/>
          </a:xfrm>
          <a:prstGeom prst="rect">
            <a:avLst/>
          </a:prstGeom>
        </p:spPr>
      </p:pic>
    </p:spTree>
    <p:extLst>
      <p:ext uri="{BB962C8B-B14F-4D97-AF65-F5344CB8AC3E}">
        <p14:creationId xmlns:p14="http://schemas.microsoft.com/office/powerpoint/2010/main" val="3630063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latin typeface="Arial" charset="0"/>
                <a:ea typeface="Arial" charset="0"/>
                <a:cs typeface="Arial" charset="0"/>
              </a:rPr>
              <a:t>Teoría Del </a:t>
            </a:r>
            <a:r>
              <a:rPr lang="es-ES" dirty="0">
                <a:latin typeface="Arial" charset="0"/>
                <a:ea typeface="Arial" charset="0"/>
                <a:cs typeface="Arial" charset="0"/>
              </a:rPr>
              <a:t>establecimiento de metas</a:t>
            </a:r>
            <a:endParaRPr lang="es-ES_tradnl" dirty="0"/>
          </a:p>
        </p:txBody>
      </p:sp>
      <p:sp>
        <p:nvSpPr>
          <p:cNvPr id="3" name="Marcador de contenido 2"/>
          <p:cNvSpPr>
            <a:spLocks noGrp="1"/>
          </p:cNvSpPr>
          <p:nvPr>
            <p:ph idx="1"/>
          </p:nvPr>
        </p:nvSpPr>
        <p:spPr/>
        <p:txBody>
          <a:bodyPr/>
          <a:lstStyle/>
          <a:p>
            <a:r>
              <a:rPr lang="es-ES_tradnl" dirty="0" smtClean="0"/>
              <a:t>Esta teor</a:t>
            </a:r>
            <a:r>
              <a:rPr lang="es-ES" dirty="0" smtClean="0"/>
              <a:t>í</a:t>
            </a:r>
            <a:r>
              <a:rPr lang="es-ES_tradnl" dirty="0" smtClean="0"/>
              <a:t>a sostiene que las metas concretas y dif</a:t>
            </a:r>
            <a:r>
              <a:rPr lang="es-ES" dirty="0" smtClean="0"/>
              <a:t>í</a:t>
            </a:r>
            <a:r>
              <a:rPr lang="es-ES_tradnl" dirty="0" smtClean="0"/>
              <a:t>ciles alcanzan mejores resultados.  </a:t>
            </a:r>
          </a:p>
          <a:p>
            <a:r>
              <a:rPr lang="es-ES_tradnl" dirty="0" smtClean="0"/>
              <a:t>Es decir la metas indican al empleado qué</a:t>
            </a:r>
            <a:r>
              <a:rPr lang="es-ES" dirty="0" smtClean="0"/>
              <a:t> tiene que hacer y cuánto esfuerzo debe invertir  para ello.</a:t>
            </a:r>
          </a:p>
          <a:p>
            <a:r>
              <a:rPr lang="es-ES" dirty="0" smtClean="0"/>
              <a:t>Las metas son muy valiosas  específicamente aumentan el rendimiento que las metas difíciles, su rendimiento que las fáciles na vez aceptadas, originan más </a:t>
            </a:r>
            <a:endParaRPr lang="es-ES_tradnl" dirty="0"/>
          </a:p>
          <a:p>
            <a:endParaRPr lang="es-ES_tradnl"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32</a:t>
            </a:fld>
            <a:endParaRPr lang="en-US" dirty="0"/>
          </a:p>
        </p:txBody>
      </p:sp>
      <p:sp>
        <p:nvSpPr>
          <p:cNvPr id="6" name="Rectángulo 5"/>
          <p:cNvSpPr/>
          <p:nvPr/>
        </p:nvSpPr>
        <p:spPr>
          <a:xfrm>
            <a:off x="5293894" y="4357119"/>
            <a:ext cx="6096000" cy="646331"/>
          </a:xfrm>
          <a:prstGeom prst="rect">
            <a:avLst/>
          </a:prstGeom>
        </p:spPr>
        <p:txBody>
          <a:bodyPr>
            <a:spAutoFit/>
          </a:bodyPr>
          <a:lstStyle/>
          <a:p>
            <a:r>
              <a:rPr lang="es-ES_tradnl" dirty="0">
                <a:hlinkClick r:id="rId2"/>
              </a:rPr>
              <a:t>https://</a:t>
            </a:r>
            <a:r>
              <a:rPr lang="es-ES_tradnl" dirty="0" smtClean="0">
                <a:hlinkClick r:id="rId2"/>
              </a:rPr>
              <a:t>es.slideshare.net/pablodays/la-motivacin-basada-en-la-autoeficacia</a:t>
            </a:r>
            <a:r>
              <a:rPr lang="es-ES_tradnl" dirty="0" smtClean="0"/>
              <a:t> </a:t>
            </a:r>
            <a:endParaRPr lang="es-ES_tradnl" dirty="0"/>
          </a:p>
        </p:txBody>
      </p:sp>
    </p:spTree>
    <p:extLst>
      <p:ext uri="{BB962C8B-B14F-4D97-AF65-F5344CB8AC3E}">
        <p14:creationId xmlns:p14="http://schemas.microsoft.com/office/powerpoint/2010/main" val="15376382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51579" y="804520"/>
            <a:ext cx="7023337" cy="807500"/>
          </a:xfrm>
          <a:effectLst>
            <a:outerShdw blurRad="304800" dist="50800" dir="7200000" algn="ctr" rotWithShape="0">
              <a:srgbClr val="000000">
                <a:alpha val="73000"/>
              </a:srgbClr>
            </a:outerShdw>
          </a:effectLst>
        </p:spPr>
        <p:txBody>
          <a:bodyPr/>
          <a:lstStyle/>
          <a:p>
            <a:r>
              <a:rPr lang="es-ES_tradnl" dirty="0" smtClean="0"/>
              <a:t>Modelo </a:t>
            </a:r>
            <a:r>
              <a:rPr lang="es-ES_tradnl" smtClean="0"/>
              <a:t>de  autoeficacia</a:t>
            </a:r>
            <a:endParaRPr lang="es-ES_tradnl" dirty="0"/>
          </a:p>
        </p:txBody>
      </p:sp>
      <p:sp>
        <p:nvSpPr>
          <p:cNvPr id="3" name="Marcador de contenido 2"/>
          <p:cNvSpPr>
            <a:spLocks noGrp="1"/>
          </p:cNvSpPr>
          <p:nvPr>
            <p:ph idx="1"/>
          </p:nvPr>
        </p:nvSpPr>
        <p:spPr>
          <a:xfrm>
            <a:off x="286253" y="1854083"/>
            <a:ext cx="3885185" cy="4144436"/>
          </a:xfrm>
        </p:spPr>
        <p:txBody>
          <a:bodyPr>
            <a:noAutofit/>
          </a:bodyPr>
          <a:lstStyle/>
          <a:p>
            <a:pPr algn="just"/>
            <a:r>
              <a:rPr lang="es-ES_tradnl" sz="2400" dirty="0" smtClean="0"/>
              <a:t>Plantea que la percepción</a:t>
            </a:r>
            <a:r>
              <a:rPr lang="es-ES" sz="2400" dirty="0" smtClean="0"/>
              <a:t> que tenga la persona de su dominio sobre la tarea determinará sus expectativas de éxito, a la vez que su persistencia  en la ejecución y </a:t>
            </a:r>
            <a:r>
              <a:rPr lang="es-ES_tradnl" sz="2400" dirty="0" smtClean="0"/>
              <a:t>la cantidad de esfuerzo invertido en la realización</a:t>
            </a:r>
            <a:r>
              <a:rPr lang="es-ES" sz="2400" dirty="0" smtClean="0"/>
              <a:t> de dichas tareas. .</a:t>
            </a: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33</a:t>
            </a:fld>
            <a:endParaRPr lang="en-US" dirty="0"/>
          </a:p>
        </p:txBody>
      </p:sp>
      <p:sp>
        <p:nvSpPr>
          <p:cNvPr id="11" name="Elipse 10"/>
          <p:cNvSpPr/>
          <p:nvPr/>
        </p:nvSpPr>
        <p:spPr>
          <a:xfrm>
            <a:off x="6445568" y="2214697"/>
            <a:ext cx="2261706" cy="13314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Determinantes personales </a:t>
            </a:r>
            <a:endParaRPr lang="es-ES_tradnl" dirty="0"/>
          </a:p>
        </p:txBody>
      </p:sp>
      <p:sp>
        <p:nvSpPr>
          <p:cNvPr id="12" name="Elipse 11"/>
          <p:cNvSpPr/>
          <p:nvPr/>
        </p:nvSpPr>
        <p:spPr>
          <a:xfrm>
            <a:off x="4440866" y="4682694"/>
            <a:ext cx="2605474" cy="1280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Conducta </a:t>
            </a:r>
            <a:endParaRPr lang="es-ES_tradnl" dirty="0"/>
          </a:p>
        </p:txBody>
      </p:sp>
      <p:sp>
        <p:nvSpPr>
          <p:cNvPr id="13" name="Elipse 12"/>
          <p:cNvSpPr/>
          <p:nvPr/>
        </p:nvSpPr>
        <p:spPr>
          <a:xfrm>
            <a:off x="8786668" y="4629891"/>
            <a:ext cx="2435957" cy="12673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Influencias ambientales </a:t>
            </a:r>
            <a:endParaRPr lang="es-ES_tradnl" dirty="0"/>
          </a:p>
        </p:txBody>
      </p:sp>
      <p:cxnSp>
        <p:nvCxnSpPr>
          <p:cNvPr id="18" name="Conector recto 17"/>
          <p:cNvCxnSpPr/>
          <p:nvPr/>
        </p:nvCxnSpPr>
        <p:spPr>
          <a:xfrm flipV="1">
            <a:off x="5870031" y="3351199"/>
            <a:ext cx="575537" cy="1028154"/>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Conector recto 20"/>
          <p:cNvCxnSpPr/>
          <p:nvPr/>
        </p:nvCxnSpPr>
        <p:spPr>
          <a:xfrm flipH="1">
            <a:off x="6026330" y="3424381"/>
            <a:ext cx="561473" cy="10038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ector recto 24"/>
          <p:cNvCxnSpPr/>
          <p:nvPr/>
        </p:nvCxnSpPr>
        <p:spPr>
          <a:xfrm>
            <a:off x="8474916" y="3660043"/>
            <a:ext cx="620958" cy="768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ector recto 26"/>
          <p:cNvCxnSpPr/>
          <p:nvPr/>
        </p:nvCxnSpPr>
        <p:spPr>
          <a:xfrm flipH="1" flipV="1">
            <a:off x="8617151" y="3497555"/>
            <a:ext cx="600930" cy="787614"/>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Conector recto 33"/>
          <p:cNvCxnSpPr/>
          <p:nvPr/>
        </p:nvCxnSpPr>
        <p:spPr>
          <a:xfrm flipV="1">
            <a:off x="7186863" y="5240717"/>
            <a:ext cx="1430288" cy="22837"/>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ector recto 35"/>
          <p:cNvCxnSpPr/>
          <p:nvPr/>
        </p:nvCxnSpPr>
        <p:spPr>
          <a:xfrm flipV="1">
            <a:off x="7186863" y="5486400"/>
            <a:ext cx="1430288" cy="16042"/>
          </a:xfrm>
          <a:prstGeom prst="line">
            <a:avLst/>
          </a:prstGeom>
        </p:spPr>
        <p:style>
          <a:lnRef idx="1">
            <a:schemeClr val="accent1"/>
          </a:lnRef>
          <a:fillRef idx="0">
            <a:schemeClr val="accent1"/>
          </a:fillRef>
          <a:effectRef idx="0">
            <a:schemeClr val="accent1"/>
          </a:effectRef>
          <a:fontRef idx="minor">
            <a:schemeClr val="tx1"/>
          </a:fontRef>
        </p:style>
      </p:cxnSp>
      <p:sp>
        <p:nvSpPr>
          <p:cNvPr id="40" name="Rectángulo 39"/>
          <p:cNvSpPr/>
          <p:nvPr/>
        </p:nvSpPr>
        <p:spPr>
          <a:xfrm>
            <a:off x="5126625" y="6186453"/>
            <a:ext cx="6584112" cy="923330"/>
          </a:xfrm>
          <a:prstGeom prst="rect">
            <a:avLst/>
          </a:prstGeom>
        </p:spPr>
        <p:txBody>
          <a:bodyPr wrap="square">
            <a:spAutoFit/>
          </a:bodyPr>
          <a:lstStyle/>
          <a:p>
            <a:r>
              <a:rPr lang="es-ES_tradnl" dirty="0">
                <a:hlinkClick r:id="rId2"/>
              </a:rPr>
              <a:t>https://</a:t>
            </a:r>
            <a:r>
              <a:rPr lang="es-ES_tradnl" dirty="0" smtClean="0">
                <a:hlinkClick r:id="rId2"/>
              </a:rPr>
              <a:t>es.slideshare.net/pablodays/la-motivacin-basada-en-la-autoeficacia</a:t>
            </a:r>
            <a:endParaRPr lang="es-ES_tradnl" dirty="0" smtClean="0"/>
          </a:p>
          <a:p>
            <a:endParaRPr lang="es-ES_tradnl" dirty="0"/>
          </a:p>
        </p:txBody>
      </p:sp>
    </p:spTree>
    <p:extLst>
      <p:ext uri="{BB962C8B-B14F-4D97-AF65-F5344CB8AC3E}">
        <p14:creationId xmlns:p14="http://schemas.microsoft.com/office/powerpoint/2010/main" val="8816181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a:latin typeface="Arial" charset="0"/>
                <a:ea typeface="Arial" charset="0"/>
                <a:cs typeface="Arial" charset="0"/>
              </a:rPr>
              <a:t>4.3. </a:t>
            </a:r>
            <a:r>
              <a:rPr lang="es-ES" dirty="0" smtClean="0">
                <a:latin typeface="Arial" charset="0"/>
                <a:ea typeface="Arial" charset="0"/>
                <a:cs typeface="Arial" charset="0"/>
              </a:rPr>
              <a:t>Rotación</a:t>
            </a:r>
            <a:endParaRPr lang="es-ES_tradnl" dirty="0"/>
          </a:p>
        </p:txBody>
      </p:sp>
      <p:sp>
        <p:nvSpPr>
          <p:cNvPr id="3" name="Marcador de contenido 2"/>
          <p:cNvSpPr>
            <a:spLocks noGrp="1"/>
          </p:cNvSpPr>
          <p:nvPr>
            <p:ph idx="1"/>
          </p:nvPr>
        </p:nvSpPr>
        <p:spPr>
          <a:xfrm>
            <a:off x="256674" y="1853754"/>
            <a:ext cx="11742821" cy="4216846"/>
          </a:xfrm>
        </p:spPr>
        <p:txBody>
          <a:bodyPr>
            <a:normAutofit fontScale="92500" lnSpcReduction="10000"/>
          </a:bodyPr>
          <a:lstStyle/>
          <a:p>
            <a:r>
              <a:rPr lang="es-ES_tradnl" dirty="0" smtClean="0"/>
              <a:t>La rotación</a:t>
            </a:r>
            <a:r>
              <a:rPr lang="es-ES" dirty="0"/>
              <a:t> </a:t>
            </a:r>
            <a:r>
              <a:rPr lang="es-ES" dirty="0" smtClean="0"/>
              <a:t>de puestos ofrece una solución para lo rutinario de un trabajo cuando una actividad deja de ser un desafío, el empleado es rotado a otro puesto, del mismo nivel, que requiere las mismas.</a:t>
            </a:r>
          </a:p>
          <a:p>
            <a:r>
              <a:rPr lang="es-ES" dirty="0" smtClean="0"/>
              <a:t>La ventaja de la rotación de puestos  es que disminuye las lesiones y el aburrimiento porque diversifica  las actividades  de los empleados.</a:t>
            </a:r>
          </a:p>
          <a:p>
            <a:r>
              <a:rPr lang="es-ES" dirty="0" smtClean="0"/>
              <a:t>Esto permite programar de mejor forma el trabajo </a:t>
            </a:r>
          </a:p>
          <a:p>
            <a:r>
              <a:rPr lang="es-ES" dirty="0" smtClean="0"/>
              <a:t>Desventajas de capacitación aumentan y la productividad disminuye.</a:t>
            </a:r>
          </a:p>
          <a:p>
            <a:r>
              <a:rPr lang="es-ES" dirty="0" smtClean="0"/>
              <a:t>Cuando se cambia a un trabajador  a un puesto nuevo los costos </a:t>
            </a:r>
          </a:p>
          <a:p>
            <a:r>
              <a:rPr lang="es-ES" dirty="0" smtClean="0"/>
              <a:t>Los componentes del equipo se tienen que adaptar al empleado nuevo.</a:t>
            </a:r>
          </a:p>
          <a:p>
            <a:r>
              <a:rPr lang="es-ES" dirty="0" smtClean="0"/>
              <a:t>El supervisor tendrá que dedicar más tiempo a contestar preguntas  y a controlar  el trabajo del empleado que acaba de llegar.</a:t>
            </a:r>
            <a:endParaRPr lang="es-ES_tradnl" dirty="0"/>
          </a:p>
        </p:txBody>
      </p:sp>
      <p:sp>
        <p:nvSpPr>
          <p:cNvPr id="5" name="Rectángulo 4"/>
          <p:cNvSpPr/>
          <p:nvPr/>
        </p:nvSpPr>
        <p:spPr>
          <a:xfrm>
            <a:off x="9690761" y="6260068"/>
            <a:ext cx="1554593" cy="369332"/>
          </a:xfrm>
          <a:prstGeom prst="rect">
            <a:avLst/>
          </a:prstGeom>
        </p:spPr>
        <p:txBody>
          <a:bodyPr wrap="none">
            <a:spAutoFit/>
          </a:bodyPr>
          <a:lstStyle/>
          <a:p>
            <a:r>
              <a:rPr lang="es-ES_tradnl" dirty="0" err="1"/>
              <a:t>Robbins</a:t>
            </a:r>
            <a:r>
              <a:rPr lang="es-ES_tradnl" dirty="0"/>
              <a:t> : 1994</a:t>
            </a: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34</a:t>
            </a:fld>
            <a:endParaRPr lang="en-US" dirty="0"/>
          </a:p>
        </p:txBody>
      </p:sp>
    </p:spTree>
    <p:extLst>
      <p:ext uri="{BB962C8B-B14F-4D97-AF65-F5344CB8AC3E}">
        <p14:creationId xmlns:p14="http://schemas.microsoft.com/office/powerpoint/2010/main" val="446560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nSpc>
                <a:spcPct val="107000"/>
              </a:lnSpc>
              <a:spcBef>
                <a:spcPts val="300"/>
              </a:spcBef>
              <a:spcAft>
                <a:spcPts val="300"/>
              </a:spcAft>
            </a:pPr>
            <a:r>
              <a:rPr lang="es-ES" dirty="0">
                <a:latin typeface="Arial" charset="0"/>
                <a:ea typeface="Arial" charset="0"/>
                <a:cs typeface="Arial" charset="0"/>
              </a:rPr>
              <a:t>4.4. El modelo de las características del trabajo</a:t>
            </a:r>
            <a:r>
              <a:rPr lang="es-ES_tradnl" dirty="0">
                <a:latin typeface="Arial" charset="0"/>
                <a:ea typeface="Arial" charset="0"/>
                <a:cs typeface="Arial" charset="0"/>
              </a:rPr>
              <a:t/>
            </a:r>
            <a:br>
              <a:rPr lang="es-ES_tradnl" dirty="0">
                <a:latin typeface="Arial" charset="0"/>
                <a:ea typeface="Arial" charset="0"/>
                <a:cs typeface="Arial" charset="0"/>
              </a:rPr>
            </a:br>
            <a:r>
              <a:rPr lang="es-ES_tradnl" dirty="0">
                <a:latin typeface="Arial" charset="0"/>
                <a:ea typeface="Arial" charset="0"/>
                <a:cs typeface="Arial" charset="0"/>
              </a:rPr>
              <a:t/>
            </a:r>
            <a:br>
              <a:rPr lang="es-ES_tradnl" dirty="0">
                <a:latin typeface="Arial" charset="0"/>
                <a:ea typeface="Arial" charset="0"/>
                <a:cs typeface="Arial" charset="0"/>
              </a:rPr>
            </a:br>
            <a:endParaRPr lang="es-ES_tradnl" dirty="0"/>
          </a:p>
        </p:txBody>
      </p:sp>
      <p:sp>
        <p:nvSpPr>
          <p:cNvPr id="3" name="Marcador de contenido 2"/>
          <p:cNvSpPr>
            <a:spLocks noGrp="1"/>
          </p:cNvSpPr>
          <p:nvPr>
            <p:ph idx="1"/>
          </p:nvPr>
        </p:nvSpPr>
        <p:spPr>
          <a:xfrm>
            <a:off x="194871" y="1968331"/>
            <a:ext cx="11797259" cy="4132666"/>
          </a:xfrm>
        </p:spPr>
        <p:txBody>
          <a:bodyPr>
            <a:normAutofit/>
          </a:bodyPr>
          <a:lstStyle/>
          <a:p>
            <a:r>
              <a:rPr lang="es-ES_tradnl" dirty="0" smtClean="0"/>
              <a:t>Esta teor</a:t>
            </a:r>
            <a:r>
              <a:rPr lang="es-ES" dirty="0" smtClean="0"/>
              <a:t>í</a:t>
            </a:r>
            <a:r>
              <a:rPr lang="es-ES_tradnl" dirty="0" smtClean="0"/>
              <a:t>a pretende identificar las car</a:t>
            </a:r>
            <a:r>
              <a:rPr lang="es-ES" dirty="0" smtClean="0"/>
              <a:t>á</a:t>
            </a:r>
            <a:r>
              <a:rPr lang="es-ES_tradnl" dirty="0" smtClean="0"/>
              <a:t>cteristicas laborales  de los empleos, como se combinan estas car</a:t>
            </a:r>
            <a:r>
              <a:rPr lang="es-ES" dirty="0"/>
              <a:t>a</a:t>
            </a:r>
            <a:r>
              <a:rPr lang="es-ES_tradnl" dirty="0" err="1" smtClean="0"/>
              <a:t>cter</a:t>
            </a:r>
            <a:r>
              <a:rPr lang="es-ES" dirty="0" smtClean="0"/>
              <a:t>í</a:t>
            </a:r>
            <a:r>
              <a:rPr lang="es-ES_tradnl" dirty="0" smtClean="0"/>
              <a:t>sticas para integrar distintos puestos y la relaci</a:t>
            </a:r>
            <a:r>
              <a:rPr lang="es-ES" dirty="0" smtClean="0"/>
              <a:t>ón entre estas características de las actividades y la motivación, la satisfacción y el rendimiento de los empleados.</a:t>
            </a:r>
          </a:p>
          <a:p>
            <a:r>
              <a:rPr lang="es-ES" dirty="0" smtClean="0"/>
              <a:t>Estas teorías responden al reconocimiento que existen dos tipos de empleos:</a:t>
            </a:r>
          </a:p>
          <a:p>
            <a:r>
              <a:rPr lang="es-ES" dirty="0" smtClean="0"/>
              <a:t>1. Los empleos son diferentes y,</a:t>
            </a:r>
          </a:p>
          <a:p>
            <a:r>
              <a:rPr lang="es-ES" dirty="0" smtClean="0"/>
              <a:t>2.  Unos son más interesantes y desafiantes que otros </a:t>
            </a:r>
          </a:p>
          <a:p>
            <a:r>
              <a:rPr lang="es-ES" dirty="0" smtClean="0"/>
              <a:t>3. Las metas concretas y difíciles aumentan el rendimiento más que la meta general de “haga su mejor esfuerzo”. Lo concreto de la meta actúa como estímulo interno.</a:t>
            </a:r>
            <a:endParaRPr lang="es-ES_tradnl" dirty="0"/>
          </a:p>
        </p:txBody>
      </p:sp>
      <p:sp>
        <p:nvSpPr>
          <p:cNvPr id="4" name="Rectángulo 3"/>
          <p:cNvSpPr/>
          <p:nvPr/>
        </p:nvSpPr>
        <p:spPr>
          <a:xfrm>
            <a:off x="9500261" y="6361213"/>
            <a:ext cx="1554593" cy="369332"/>
          </a:xfrm>
          <a:prstGeom prst="rect">
            <a:avLst/>
          </a:prstGeom>
        </p:spPr>
        <p:txBody>
          <a:bodyPr wrap="none">
            <a:spAutoFit/>
          </a:bodyPr>
          <a:lstStyle/>
          <a:p>
            <a:r>
              <a:rPr lang="es-ES_tradnl" dirty="0" err="1"/>
              <a:t>Robbins</a:t>
            </a:r>
            <a:r>
              <a:rPr lang="es-ES_tradnl" dirty="0"/>
              <a:t> : 1994</a:t>
            </a:r>
          </a:p>
        </p:txBody>
      </p:sp>
      <p:sp>
        <p:nvSpPr>
          <p:cNvPr id="5" name="Marcador de número de diapositiva 4"/>
          <p:cNvSpPr>
            <a:spLocks noGrp="1"/>
          </p:cNvSpPr>
          <p:nvPr>
            <p:ph type="sldNum" sz="quarter" idx="12"/>
          </p:nvPr>
        </p:nvSpPr>
        <p:spPr/>
        <p:txBody>
          <a:bodyPr/>
          <a:lstStyle/>
          <a:p>
            <a:fld id="{6D22F896-40B5-4ADD-8801-0D06FADFA095}" type="slidenum">
              <a:rPr lang="en-US" smtClean="0"/>
              <a:t>35</a:t>
            </a:fld>
            <a:endParaRPr lang="en-US" dirty="0"/>
          </a:p>
        </p:txBody>
      </p:sp>
    </p:spTree>
    <p:extLst>
      <p:ext uri="{BB962C8B-B14F-4D97-AF65-F5344CB8AC3E}">
        <p14:creationId xmlns:p14="http://schemas.microsoft.com/office/powerpoint/2010/main" val="13473081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51579" y="234893"/>
            <a:ext cx="9603275" cy="1049235"/>
          </a:xfrm>
        </p:spPr>
        <p:txBody>
          <a:bodyPr/>
          <a:lstStyle/>
          <a:p>
            <a:pPr algn="ctr"/>
            <a:r>
              <a:rPr lang="es-ES_tradnl" dirty="0" smtClean="0"/>
              <a:t>El modelo de las caracter</a:t>
            </a:r>
            <a:r>
              <a:rPr lang="es-ES" dirty="0" smtClean="0"/>
              <a:t>í</a:t>
            </a:r>
            <a:r>
              <a:rPr lang="es-ES_tradnl" dirty="0" smtClean="0"/>
              <a:t>sticas del  trabajo </a:t>
            </a:r>
            <a:endParaRPr lang="es-ES_tradnl" dirty="0"/>
          </a:p>
        </p:txBody>
      </p:sp>
      <p:sp>
        <p:nvSpPr>
          <p:cNvPr id="3" name="Marcador de contenido 2"/>
          <p:cNvSpPr>
            <a:spLocks noGrp="1"/>
          </p:cNvSpPr>
          <p:nvPr>
            <p:ph idx="1"/>
          </p:nvPr>
        </p:nvSpPr>
        <p:spPr>
          <a:xfrm>
            <a:off x="0" y="1738859"/>
            <a:ext cx="12192000" cy="4497049"/>
          </a:xfrm>
        </p:spPr>
        <p:txBody>
          <a:bodyPr>
            <a:normAutofit/>
          </a:bodyPr>
          <a:lstStyle/>
          <a:p>
            <a:r>
              <a:rPr lang="es-ES_tradnl" dirty="0" smtClean="0"/>
              <a:t>Este modelo identifica cinco caracter</a:t>
            </a:r>
            <a:r>
              <a:rPr lang="es-ES" dirty="0" smtClean="0"/>
              <a:t>ísticas del trabajo y su relación con los resultados personales y laborales.</a:t>
            </a:r>
          </a:p>
          <a:p>
            <a:r>
              <a:rPr lang="es-ES" dirty="0" smtClean="0"/>
              <a:t>1. Variedad de habilidades: medida en que el trabajo  requiere  una gama  de actividades.</a:t>
            </a:r>
          </a:p>
          <a:p>
            <a:r>
              <a:rPr lang="es-ES" dirty="0" smtClean="0"/>
              <a:t>2. Identidad de la actividad: medida en que el trabajo requiere que se termine una labor total e identificable.</a:t>
            </a:r>
          </a:p>
          <a:p>
            <a:r>
              <a:rPr lang="es-ES" dirty="0" smtClean="0"/>
              <a:t>3.- Significación de la actividad: medida en que el trabajo tiene consecuencias importantes en la vida o el trabajo de otros.</a:t>
            </a:r>
          </a:p>
          <a:p>
            <a:r>
              <a:rPr lang="es-ES" dirty="0" smtClean="0"/>
              <a:t>4. Autonomía: el trabajo ofrece al individuo bastante  libertad  y discreción para programarlo y para definir los procedimientos que se emplearan  para realizarlo.</a:t>
            </a:r>
          </a:p>
          <a:p>
            <a:r>
              <a:rPr lang="es-ES" dirty="0" smtClean="0"/>
              <a:t>5. retroalimentación sobre la actuación: medida en que la realización de las actividades laborales que requiere el trabajo hace que el individuo  reciba información clara, y directa acerca de la eficacia del rendimiento.</a:t>
            </a:r>
            <a:endParaRPr lang="es-ES_tradnl" dirty="0"/>
          </a:p>
        </p:txBody>
      </p:sp>
      <p:sp>
        <p:nvSpPr>
          <p:cNvPr id="4" name="Rectángulo 3"/>
          <p:cNvSpPr/>
          <p:nvPr/>
        </p:nvSpPr>
        <p:spPr>
          <a:xfrm>
            <a:off x="9500261" y="6361213"/>
            <a:ext cx="1554593" cy="369332"/>
          </a:xfrm>
          <a:prstGeom prst="rect">
            <a:avLst/>
          </a:prstGeom>
        </p:spPr>
        <p:txBody>
          <a:bodyPr wrap="none">
            <a:spAutoFit/>
          </a:bodyPr>
          <a:lstStyle/>
          <a:p>
            <a:r>
              <a:rPr lang="es-ES_tradnl" dirty="0"/>
              <a:t>Robbins : 1994</a:t>
            </a:r>
          </a:p>
        </p:txBody>
      </p:sp>
      <p:sp>
        <p:nvSpPr>
          <p:cNvPr id="5" name="Marcador de número de diapositiva 4"/>
          <p:cNvSpPr>
            <a:spLocks noGrp="1"/>
          </p:cNvSpPr>
          <p:nvPr>
            <p:ph type="sldNum" sz="quarter" idx="12"/>
          </p:nvPr>
        </p:nvSpPr>
        <p:spPr/>
        <p:txBody>
          <a:bodyPr/>
          <a:lstStyle/>
          <a:p>
            <a:fld id="{6D22F896-40B5-4ADD-8801-0D06FADFA095}" type="slidenum">
              <a:rPr lang="en-US" smtClean="0"/>
              <a:t>36</a:t>
            </a:fld>
            <a:endParaRPr lang="en-US" dirty="0"/>
          </a:p>
        </p:txBody>
      </p:sp>
    </p:spTree>
    <p:extLst>
      <p:ext uri="{BB962C8B-B14F-4D97-AF65-F5344CB8AC3E}">
        <p14:creationId xmlns:p14="http://schemas.microsoft.com/office/powerpoint/2010/main" val="20232813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smtClean="0">
                <a:latin typeface="Arial" charset="0"/>
                <a:ea typeface="Arial" charset="0"/>
                <a:cs typeface="Arial" charset="0"/>
              </a:rPr>
              <a:t>alargamiento</a:t>
            </a:r>
            <a:endParaRPr lang="es-ES_tradnl" dirty="0"/>
          </a:p>
        </p:txBody>
      </p:sp>
      <p:sp>
        <p:nvSpPr>
          <p:cNvPr id="3" name="Marcador de contenido 2"/>
          <p:cNvSpPr>
            <a:spLocks noGrp="1"/>
          </p:cNvSpPr>
          <p:nvPr>
            <p:ph idx="1"/>
          </p:nvPr>
        </p:nvSpPr>
        <p:spPr>
          <a:xfrm>
            <a:off x="128016" y="1853754"/>
            <a:ext cx="11795760" cy="4291014"/>
          </a:xfrm>
        </p:spPr>
        <p:txBody>
          <a:bodyPr>
            <a:noAutofit/>
          </a:bodyPr>
          <a:lstStyle/>
          <a:p>
            <a:r>
              <a:rPr lang="es-ES_tradnl" sz="2800" dirty="0" smtClean="0"/>
              <a:t>Hace m</a:t>
            </a:r>
            <a:r>
              <a:rPr lang="es-ES" sz="2800" dirty="0" err="1" smtClean="0"/>
              <a:t>ás</a:t>
            </a:r>
            <a:r>
              <a:rPr lang="es-ES" sz="2800" dirty="0" smtClean="0"/>
              <a:t> de treinta años, la idea de </a:t>
            </a:r>
            <a:r>
              <a:rPr lang="es-ES" sz="2800" dirty="0" err="1" smtClean="0"/>
              <a:t>expander</a:t>
            </a:r>
            <a:r>
              <a:rPr lang="es-ES" sz="2800" dirty="0" smtClean="0"/>
              <a:t> los puestos en sentido horizontal, o lo que se llama </a:t>
            </a:r>
            <a:r>
              <a:rPr lang="es-ES" sz="2800" u="sng" dirty="0" smtClean="0"/>
              <a:t>ampliación del puesto</a:t>
            </a:r>
            <a:r>
              <a:rPr lang="es-ES" sz="2800" dirty="0" smtClean="0"/>
              <a:t>,  gozaba de gran popularidad.  Al aumentar la cantidad y variedad de actividades que efectuaba un individuo había trabajos más variados.</a:t>
            </a:r>
            <a:endParaRPr lang="es-ES" sz="2800" dirty="0"/>
          </a:p>
          <a:p>
            <a:r>
              <a:rPr lang="es-ES" sz="2800" dirty="0" smtClean="0"/>
              <a:t>Ejemplo: el trabajo de una persona que sólo consistía en clasificar la correspondencia por departamento, se ampliaba con la entrega física de la correspondencia de los diferentes departamentos o con sellar las cartas enviadas al exterior.</a:t>
            </a:r>
            <a:r>
              <a:rPr lang="es-ES_tradnl" sz="2800" dirty="0"/>
              <a:t> </a:t>
            </a:r>
            <a:r>
              <a:rPr lang="es-ES_tradnl" sz="2800" dirty="0" err="1"/>
              <a:t>Robbins</a:t>
            </a:r>
            <a:r>
              <a:rPr lang="es-ES_tradnl" sz="2800" dirty="0"/>
              <a:t> : 1994</a:t>
            </a:r>
          </a:p>
          <a:p>
            <a:endParaRPr lang="es-ES_tradnl" sz="28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37</a:t>
            </a:fld>
            <a:endParaRPr lang="en-US" dirty="0"/>
          </a:p>
        </p:txBody>
      </p:sp>
    </p:spTree>
    <p:extLst>
      <p:ext uri="{BB962C8B-B14F-4D97-AF65-F5344CB8AC3E}">
        <p14:creationId xmlns:p14="http://schemas.microsoft.com/office/powerpoint/2010/main" val="319578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latin typeface="Arial" charset="0"/>
                <a:ea typeface="Arial" charset="0"/>
                <a:cs typeface="Arial" charset="0"/>
              </a:rPr>
              <a:t>enriquecimiento </a:t>
            </a:r>
            <a:r>
              <a:rPr lang="es-ES" dirty="0">
                <a:latin typeface="Arial" charset="0"/>
                <a:ea typeface="Arial" charset="0"/>
                <a:cs typeface="Arial" charset="0"/>
              </a:rPr>
              <a:t>del trabajo</a:t>
            </a:r>
            <a:r>
              <a:rPr lang="es-ES_tradnl" dirty="0">
                <a:latin typeface="Arial" charset="0"/>
                <a:ea typeface="Arial" charset="0"/>
                <a:cs typeface="Arial" charset="0"/>
              </a:rPr>
              <a:t/>
            </a:r>
            <a:br>
              <a:rPr lang="es-ES_tradnl" dirty="0">
                <a:latin typeface="Arial" charset="0"/>
                <a:ea typeface="Arial" charset="0"/>
                <a:cs typeface="Arial" charset="0"/>
              </a:rPr>
            </a:br>
            <a:endParaRPr lang="es-ES_tradnl" dirty="0"/>
          </a:p>
        </p:txBody>
      </p:sp>
      <p:sp>
        <p:nvSpPr>
          <p:cNvPr id="3" name="Marcador de contenido 2"/>
          <p:cNvSpPr>
            <a:spLocks noGrp="1"/>
          </p:cNvSpPr>
          <p:nvPr>
            <p:ph idx="1"/>
          </p:nvPr>
        </p:nvSpPr>
        <p:spPr>
          <a:xfrm>
            <a:off x="480060" y="2015732"/>
            <a:ext cx="11260835" cy="3927868"/>
          </a:xfrm>
        </p:spPr>
        <p:txBody>
          <a:bodyPr>
            <a:normAutofit/>
          </a:bodyPr>
          <a:lstStyle/>
          <a:p>
            <a:r>
              <a:rPr lang="es-ES_tradnl" sz="2400" dirty="0" smtClean="0">
                <a:latin typeface="Arial" charset="0"/>
                <a:ea typeface="Arial" charset="0"/>
                <a:cs typeface="Arial" charset="0"/>
              </a:rPr>
              <a:t>Se refiere ala </a:t>
            </a:r>
            <a:r>
              <a:rPr lang="es-ES_tradnl" sz="2400" dirty="0" err="1" smtClean="0">
                <a:latin typeface="Arial" charset="0"/>
                <a:ea typeface="Arial" charset="0"/>
                <a:cs typeface="Arial" charset="0"/>
              </a:rPr>
              <a:t>expansi</a:t>
            </a:r>
            <a:r>
              <a:rPr lang="es-ES" sz="2400" dirty="0" err="1" smtClean="0">
                <a:latin typeface="Arial" charset="0"/>
                <a:ea typeface="Arial" charset="0"/>
                <a:cs typeface="Arial" charset="0"/>
              </a:rPr>
              <a:t>ón</a:t>
            </a:r>
            <a:r>
              <a:rPr lang="es-ES" sz="2400" dirty="0" smtClean="0">
                <a:latin typeface="Arial" charset="0"/>
                <a:ea typeface="Arial" charset="0"/>
                <a:cs typeface="Arial" charset="0"/>
              </a:rPr>
              <a:t> vertical vertical de los puestos. </a:t>
            </a:r>
          </a:p>
          <a:p>
            <a:r>
              <a:rPr lang="es-ES" sz="2400" dirty="0" smtClean="0">
                <a:latin typeface="Arial" charset="0"/>
                <a:ea typeface="Arial" charset="0"/>
                <a:cs typeface="Arial" charset="0"/>
              </a:rPr>
              <a:t>Aumenta el grado que tiene el trabajador para controlar la planeación, la ejecución y la evaluación del trabajo.</a:t>
            </a:r>
          </a:p>
          <a:p>
            <a:r>
              <a:rPr lang="es-ES" sz="2400" dirty="0" smtClean="0">
                <a:latin typeface="Arial" charset="0"/>
                <a:ea typeface="Arial" charset="0"/>
                <a:cs typeface="Arial" charset="0"/>
              </a:rPr>
              <a:t>Un trabajo enriquecido organiza las actividades de tal forma que permite al trabajador efectuar una actividad completa, aumenta su libertad, independencia y responsabilidad, y le ofrece retroalimentación sobre su  actuación, de tal manera que éste puede determinar corregir su rendimiento.</a:t>
            </a:r>
            <a:endParaRPr lang="es-ES_tradnl" sz="2400" dirty="0">
              <a:latin typeface="Arial" charset="0"/>
              <a:ea typeface="Arial" charset="0"/>
              <a:cs typeface="Arial" charset="0"/>
            </a:endParaRP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38</a:t>
            </a:fld>
            <a:endParaRPr lang="en-US" dirty="0"/>
          </a:p>
        </p:txBody>
      </p:sp>
      <p:sp>
        <p:nvSpPr>
          <p:cNvPr id="6" name="Rectángulo 5"/>
          <p:cNvSpPr/>
          <p:nvPr/>
        </p:nvSpPr>
        <p:spPr>
          <a:xfrm>
            <a:off x="9031167" y="6353294"/>
            <a:ext cx="1554593" cy="369332"/>
          </a:xfrm>
          <a:prstGeom prst="rect">
            <a:avLst/>
          </a:prstGeom>
        </p:spPr>
        <p:txBody>
          <a:bodyPr wrap="none">
            <a:spAutoFit/>
          </a:bodyPr>
          <a:lstStyle/>
          <a:p>
            <a:r>
              <a:rPr lang="es-ES_tradnl" dirty="0" err="1"/>
              <a:t>Robbins</a:t>
            </a:r>
            <a:r>
              <a:rPr lang="es-ES_tradnl" dirty="0"/>
              <a:t> : 1994</a:t>
            </a:r>
          </a:p>
        </p:txBody>
      </p:sp>
    </p:spTree>
    <p:extLst>
      <p:ext uri="{BB962C8B-B14F-4D97-AF65-F5344CB8AC3E}">
        <p14:creationId xmlns:p14="http://schemas.microsoft.com/office/powerpoint/2010/main" val="19260262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latin typeface="Arial" charset="0"/>
                <a:ea typeface="Arial" charset="0"/>
                <a:cs typeface="Arial" charset="0"/>
              </a:rPr>
              <a:t>enriquecimiento del trabajo</a:t>
            </a:r>
            <a:r>
              <a:rPr lang="es-ES_tradnl" dirty="0">
                <a:latin typeface="Arial" charset="0"/>
                <a:ea typeface="Arial" charset="0"/>
                <a:cs typeface="Arial" charset="0"/>
              </a:rPr>
              <a:t/>
            </a:r>
            <a:br>
              <a:rPr lang="es-ES_tradnl" dirty="0">
                <a:latin typeface="Arial" charset="0"/>
                <a:ea typeface="Arial" charset="0"/>
                <a:cs typeface="Arial" charset="0"/>
              </a:rPr>
            </a:br>
            <a:endParaRPr lang="es-ES_tradnl" dirty="0"/>
          </a:p>
        </p:txBody>
      </p:sp>
      <p:sp>
        <p:nvSpPr>
          <p:cNvPr id="3" name="Marcador de contenido 2"/>
          <p:cNvSpPr>
            <a:spLocks noGrp="1"/>
          </p:cNvSpPr>
          <p:nvPr>
            <p:ph idx="1"/>
          </p:nvPr>
        </p:nvSpPr>
        <p:spPr/>
        <p:txBody>
          <a:bodyPr/>
          <a:lstStyle/>
          <a:p>
            <a:r>
              <a:rPr lang="es-ES_tradnl" dirty="0" smtClean="0"/>
              <a:t>Tipos de cambios en el trabajo:</a:t>
            </a:r>
          </a:p>
          <a:p>
            <a:r>
              <a:rPr lang="es-ES_tradnl" dirty="0" smtClean="0"/>
              <a:t>Combinar las actividades </a:t>
            </a:r>
          </a:p>
          <a:p>
            <a:r>
              <a:rPr lang="es-ES_tradnl" dirty="0" smtClean="0"/>
              <a:t>Crear unidades naturales de trabajo </a:t>
            </a:r>
          </a:p>
          <a:p>
            <a:r>
              <a:rPr lang="es-ES_tradnl" dirty="0" smtClean="0"/>
              <a:t>Establecer relaciones con el cliente</a:t>
            </a:r>
          </a:p>
          <a:p>
            <a:r>
              <a:rPr lang="es-ES_tradnl" dirty="0" err="1" smtClean="0"/>
              <a:t>Expander</a:t>
            </a:r>
            <a:r>
              <a:rPr lang="es-ES_tradnl" dirty="0" smtClean="0"/>
              <a:t> los trabajos verticalmente </a:t>
            </a:r>
          </a:p>
          <a:p>
            <a:r>
              <a:rPr lang="es-ES_tradnl" dirty="0" smtClean="0"/>
              <a:t>Abrir los canales de </a:t>
            </a:r>
            <a:r>
              <a:rPr lang="es-ES_tradnl" dirty="0" err="1" smtClean="0"/>
              <a:t>retroalimentaci</a:t>
            </a:r>
            <a:r>
              <a:rPr lang="es-ES" dirty="0" err="1" smtClean="0"/>
              <a:t>ón</a:t>
            </a:r>
            <a:r>
              <a:rPr lang="es-ES" dirty="0" smtClean="0"/>
              <a:t>  sobre la actuación personal.</a:t>
            </a:r>
            <a:endParaRPr lang="es-ES_tradnl"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39</a:t>
            </a:fld>
            <a:endParaRPr lang="en-US" dirty="0"/>
          </a:p>
        </p:txBody>
      </p:sp>
    </p:spTree>
    <p:extLst>
      <p:ext uri="{BB962C8B-B14F-4D97-AF65-F5344CB8AC3E}">
        <p14:creationId xmlns:p14="http://schemas.microsoft.com/office/powerpoint/2010/main" val="6204738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smtClean="0"/>
              <a:t>Contenido </a:t>
            </a:r>
            <a:endParaRPr lang="es-ES_tradnl"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509790406"/>
              </p:ext>
            </p:extLst>
          </p:nvPr>
        </p:nvGraphicFramePr>
        <p:xfrm>
          <a:off x="0" y="1454047"/>
          <a:ext cx="12192000" cy="6361176"/>
        </p:xfrm>
        <a:graphic>
          <a:graphicData uri="http://schemas.openxmlformats.org/drawingml/2006/table">
            <a:tbl>
              <a:tblPr firstRow="1" firstCol="1" lastRow="1" lastCol="1" bandRow="1" bandCol="1"/>
              <a:tblGrid>
                <a:gridCol w="12192000"/>
              </a:tblGrid>
              <a:tr h="5746350">
                <a:tc>
                  <a:txBody>
                    <a:bodyPr/>
                    <a:lstStyle/>
                    <a:p>
                      <a:pPr algn="just">
                        <a:lnSpc>
                          <a:spcPct val="107000"/>
                        </a:lnSpc>
                        <a:spcBef>
                          <a:spcPts val="300"/>
                        </a:spcBef>
                        <a:spcAft>
                          <a:spcPts val="300"/>
                        </a:spcAft>
                      </a:pPr>
                      <a:r>
                        <a:rPr lang="es-ES" sz="2000" dirty="0" smtClean="0">
                          <a:effectLst/>
                          <a:latin typeface="Arial" charset="0"/>
                          <a:ea typeface="Arial" charset="0"/>
                          <a:cs typeface="Arial" charset="0"/>
                        </a:rPr>
                        <a:t>4.1</a:t>
                      </a:r>
                      <a:r>
                        <a:rPr lang="es-ES" sz="2000" dirty="0">
                          <a:effectLst/>
                          <a:latin typeface="Arial" charset="0"/>
                          <a:ea typeface="Arial" charset="0"/>
                          <a:cs typeface="Arial" charset="0"/>
                        </a:rPr>
                        <a:t>. Teorías clásicas de motivación: Jerarquía de Maslow, </a:t>
                      </a:r>
                      <a:r>
                        <a:rPr lang="mr-IN" sz="2000" dirty="0" smtClean="0">
                          <a:effectLst/>
                          <a:latin typeface="Arial" charset="0"/>
                          <a:ea typeface="Arial" charset="0"/>
                          <a:cs typeface="Arial" charset="0"/>
                        </a:rPr>
                        <a:t>……………………………………</a:t>
                      </a:r>
                      <a:r>
                        <a:rPr lang="es-ES" sz="2000" dirty="0" smtClean="0">
                          <a:effectLst/>
                          <a:latin typeface="Arial" charset="0"/>
                          <a:ea typeface="Arial" charset="0"/>
                          <a:cs typeface="Arial" charset="0"/>
                        </a:rPr>
                        <a:t>     6</a:t>
                      </a:r>
                    </a:p>
                    <a:p>
                      <a:pPr algn="just">
                        <a:lnSpc>
                          <a:spcPct val="107000"/>
                        </a:lnSpc>
                        <a:spcBef>
                          <a:spcPts val="300"/>
                        </a:spcBef>
                        <a:spcAft>
                          <a:spcPts val="300"/>
                        </a:spcAft>
                      </a:pPr>
                      <a:r>
                        <a:rPr lang="es-ES" sz="2000" dirty="0" smtClean="0">
                          <a:effectLst/>
                          <a:latin typeface="Arial" charset="0"/>
                          <a:ea typeface="Arial" charset="0"/>
                          <a:cs typeface="Arial" charset="0"/>
                        </a:rPr>
                        <a:t>4.1.2 Impulsos </a:t>
                      </a:r>
                      <a:r>
                        <a:rPr lang="es-ES" sz="2000" dirty="0">
                          <a:effectLst/>
                          <a:latin typeface="Arial" charset="0"/>
                          <a:ea typeface="Arial" charset="0"/>
                          <a:cs typeface="Arial" charset="0"/>
                        </a:rPr>
                        <a:t>de </a:t>
                      </a:r>
                      <a:r>
                        <a:rPr lang="es-ES" sz="2000" dirty="0" smtClean="0">
                          <a:effectLst/>
                          <a:latin typeface="Arial" charset="0"/>
                          <a:ea typeface="Arial" charset="0"/>
                          <a:cs typeface="Arial" charset="0"/>
                        </a:rPr>
                        <a:t>McClellan, </a:t>
                      </a:r>
                      <a:r>
                        <a:rPr lang="mr-IN" sz="2000" dirty="0" smtClean="0">
                          <a:effectLst/>
                          <a:latin typeface="Arial" charset="0"/>
                          <a:ea typeface="Arial" charset="0"/>
                          <a:cs typeface="Arial" charset="0"/>
                        </a:rPr>
                        <a:t>……………………………………………………………………</a:t>
                      </a:r>
                      <a:r>
                        <a:rPr lang="es-ES" sz="2000" dirty="0" smtClean="0">
                          <a:effectLst/>
                          <a:latin typeface="Arial" charset="0"/>
                          <a:ea typeface="Arial" charset="0"/>
                          <a:cs typeface="Arial" charset="0"/>
                        </a:rPr>
                        <a:t>...  14</a:t>
                      </a:r>
                    </a:p>
                    <a:p>
                      <a:pPr algn="just">
                        <a:lnSpc>
                          <a:spcPct val="107000"/>
                        </a:lnSpc>
                        <a:spcBef>
                          <a:spcPts val="300"/>
                        </a:spcBef>
                        <a:spcAft>
                          <a:spcPts val="300"/>
                        </a:spcAft>
                      </a:pPr>
                      <a:r>
                        <a:rPr lang="es-ES" sz="2000" dirty="0" smtClean="0">
                          <a:effectLst/>
                          <a:latin typeface="Arial" charset="0"/>
                          <a:ea typeface="Arial" charset="0"/>
                          <a:cs typeface="Arial" charset="0"/>
                        </a:rPr>
                        <a:t>4.1.3 Dos </a:t>
                      </a:r>
                      <a:r>
                        <a:rPr lang="es-ES" sz="2000" dirty="0">
                          <a:effectLst/>
                          <a:latin typeface="Arial" charset="0"/>
                          <a:ea typeface="Arial" charset="0"/>
                          <a:cs typeface="Arial" charset="0"/>
                        </a:rPr>
                        <a:t>factores de Herzberg</a:t>
                      </a:r>
                      <a:r>
                        <a:rPr lang="es-ES" sz="2000" dirty="0" smtClean="0">
                          <a:effectLst/>
                          <a:latin typeface="Arial" charset="0"/>
                          <a:ea typeface="Arial" charset="0"/>
                          <a:cs typeface="Arial" charset="0"/>
                        </a:rPr>
                        <a:t>,</a:t>
                      </a:r>
                      <a:r>
                        <a:rPr lang="mr-IN" sz="2000" dirty="0" smtClean="0">
                          <a:effectLst/>
                          <a:latin typeface="Arial" charset="0"/>
                          <a:ea typeface="Arial" charset="0"/>
                          <a:cs typeface="Arial" charset="0"/>
                        </a:rPr>
                        <a:t>……………………………………………………………………</a:t>
                      </a:r>
                      <a:r>
                        <a:rPr lang="es-ES" sz="2000" dirty="0" smtClean="0">
                          <a:effectLst/>
                          <a:latin typeface="Arial" charset="0"/>
                          <a:ea typeface="Arial" charset="0"/>
                          <a:cs typeface="Arial" charset="0"/>
                        </a:rPr>
                        <a:t>  17</a:t>
                      </a:r>
                    </a:p>
                    <a:p>
                      <a:pPr algn="just">
                        <a:lnSpc>
                          <a:spcPct val="107000"/>
                        </a:lnSpc>
                        <a:spcBef>
                          <a:spcPts val="300"/>
                        </a:spcBef>
                        <a:spcAft>
                          <a:spcPts val="300"/>
                        </a:spcAft>
                      </a:pPr>
                      <a:r>
                        <a:rPr lang="es-ES" sz="2000" dirty="0" smtClean="0">
                          <a:effectLst/>
                          <a:latin typeface="Arial" charset="0"/>
                          <a:ea typeface="Arial" charset="0"/>
                          <a:cs typeface="Arial" charset="0"/>
                        </a:rPr>
                        <a:t>4.1.4 Teoría </a:t>
                      </a:r>
                      <a:r>
                        <a:rPr lang="es-ES" sz="2000" dirty="0">
                          <a:effectLst/>
                          <a:latin typeface="Arial" charset="0"/>
                          <a:ea typeface="Arial" charset="0"/>
                          <a:cs typeface="Arial" charset="0"/>
                        </a:rPr>
                        <a:t>X y </a:t>
                      </a:r>
                      <a:r>
                        <a:rPr lang="es-ES" sz="2000" dirty="0" smtClean="0">
                          <a:effectLst/>
                          <a:latin typeface="Arial" charset="0"/>
                          <a:ea typeface="Arial" charset="0"/>
                          <a:cs typeface="Arial" charset="0"/>
                        </a:rPr>
                        <a:t>Y. </a:t>
                      </a:r>
                      <a:r>
                        <a:rPr lang="mr-IN" sz="2000" dirty="0" smtClean="0">
                          <a:effectLst/>
                          <a:latin typeface="Arial" charset="0"/>
                          <a:ea typeface="Arial" charset="0"/>
                          <a:cs typeface="Arial" charset="0"/>
                        </a:rPr>
                        <a:t>…………………………………………………………………………………</a:t>
                      </a:r>
                      <a:r>
                        <a:rPr lang="es-ES" sz="2000" dirty="0" smtClean="0">
                          <a:effectLst/>
                          <a:latin typeface="Arial" charset="0"/>
                          <a:ea typeface="Arial" charset="0"/>
                          <a:cs typeface="Arial" charset="0"/>
                        </a:rPr>
                        <a:t>...  19</a:t>
                      </a:r>
                      <a:endParaRPr lang="es-ES_tradnl" sz="2000" dirty="0">
                        <a:effectLst/>
                        <a:latin typeface="Arial" charset="0"/>
                        <a:ea typeface="Arial" charset="0"/>
                        <a:cs typeface="Arial" charset="0"/>
                      </a:endParaRPr>
                    </a:p>
                    <a:p>
                      <a:pPr algn="just">
                        <a:lnSpc>
                          <a:spcPct val="107000"/>
                        </a:lnSpc>
                        <a:spcBef>
                          <a:spcPts val="300"/>
                        </a:spcBef>
                        <a:spcAft>
                          <a:spcPts val="300"/>
                        </a:spcAft>
                      </a:pPr>
                      <a:r>
                        <a:rPr lang="es-ES" sz="2000" dirty="0">
                          <a:effectLst/>
                          <a:latin typeface="Arial" charset="0"/>
                          <a:ea typeface="Arial" charset="0"/>
                          <a:cs typeface="Arial" charset="0"/>
                        </a:rPr>
                        <a:t>4.2. </a:t>
                      </a:r>
                      <a:r>
                        <a:rPr lang="es-ES" sz="2000" dirty="0" smtClean="0">
                          <a:effectLst/>
                          <a:latin typeface="Arial" charset="0"/>
                          <a:ea typeface="Arial" charset="0"/>
                          <a:cs typeface="Arial" charset="0"/>
                        </a:rPr>
                        <a:t>5  Teorías </a:t>
                      </a:r>
                      <a:r>
                        <a:rPr lang="es-ES" sz="2000" dirty="0">
                          <a:effectLst/>
                          <a:latin typeface="Arial" charset="0"/>
                          <a:ea typeface="Arial" charset="0"/>
                          <a:cs typeface="Arial" charset="0"/>
                        </a:rPr>
                        <a:t>contemporáneas de </a:t>
                      </a:r>
                      <a:r>
                        <a:rPr lang="es-ES" sz="2000" dirty="0" smtClean="0">
                          <a:effectLst/>
                          <a:latin typeface="Arial" charset="0"/>
                          <a:ea typeface="Arial" charset="0"/>
                          <a:cs typeface="Arial" charset="0"/>
                        </a:rPr>
                        <a:t>motivación</a:t>
                      </a:r>
                      <a:r>
                        <a:rPr lang="es-ES" sz="2000" baseline="0" dirty="0" smtClean="0">
                          <a:effectLst/>
                          <a:latin typeface="Arial" charset="0"/>
                          <a:ea typeface="Arial" charset="0"/>
                          <a:cs typeface="Arial" charset="0"/>
                        </a:rPr>
                        <a:t> </a:t>
                      </a:r>
                      <a:r>
                        <a:rPr lang="mr-IN" sz="2000" baseline="0" dirty="0" smtClean="0">
                          <a:effectLst/>
                          <a:latin typeface="Arial" charset="0"/>
                          <a:ea typeface="Arial" charset="0"/>
                          <a:cs typeface="Arial" charset="0"/>
                        </a:rPr>
                        <a:t>…………………………………………………</a:t>
                      </a:r>
                      <a:r>
                        <a:rPr lang="es-ES" sz="2000" baseline="0" dirty="0" smtClean="0">
                          <a:effectLst/>
                          <a:latin typeface="Arial" charset="0"/>
                          <a:ea typeface="Arial" charset="0"/>
                          <a:cs typeface="Arial" charset="0"/>
                        </a:rPr>
                        <a:t>.   21</a:t>
                      </a:r>
                      <a:endParaRPr lang="es-ES" sz="2000" dirty="0" smtClean="0">
                        <a:effectLst/>
                        <a:latin typeface="Arial" charset="0"/>
                        <a:ea typeface="Arial" charset="0"/>
                        <a:cs typeface="Arial" charset="0"/>
                      </a:endParaRPr>
                    </a:p>
                    <a:p>
                      <a:pPr algn="just">
                        <a:lnSpc>
                          <a:spcPct val="107000"/>
                        </a:lnSpc>
                        <a:spcBef>
                          <a:spcPts val="300"/>
                        </a:spcBef>
                        <a:spcAft>
                          <a:spcPts val="300"/>
                        </a:spcAft>
                      </a:pPr>
                      <a:r>
                        <a:rPr lang="es-ES" sz="2000" dirty="0" smtClean="0">
                          <a:effectLst/>
                          <a:latin typeface="Arial" charset="0"/>
                          <a:ea typeface="Arial" charset="0"/>
                          <a:cs typeface="Arial" charset="0"/>
                        </a:rPr>
                        <a:t>4.2.1 Evaluación </a:t>
                      </a:r>
                      <a:r>
                        <a:rPr lang="es-ES" sz="2000" dirty="0">
                          <a:effectLst/>
                          <a:latin typeface="Arial" charset="0"/>
                          <a:ea typeface="Arial" charset="0"/>
                          <a:cs typeface="Arial" charset="0"/>
                        </a:rPr>
                        <a:t>cognitiva, </a:t>
                      </a:r>
                      <a:r>
                        <a:rPr lang="mr-IN" sz="2000" dirty="0" smtClean="0">
                          <a:effectLst/>
                          <a:latin typeface="Arial" charset="0"/>
                          <a:ea typeface="Arial" charset="0"/>
                          <a:cs typeface="Arial" charset="0"/>
                        </a:rPr>
                        <a:t>…………………………………………………………………………</a:t>
                      </a:r>
                      <a:r>
                        <a:rPr lang="es-ES" sz="2000" dirty="0" smtClean="0">
                          <a:effectLst/>
                          <a:latin typeface="Arial" charset="0"/>
                          <a:ea typeface="Arial" charset="0"/>
                          <a:cs typeface="Arial" charset="0"/>
                        </a:rPr>
                        <a:t>. 21</a:t>
                      </a:r>
                    </a:p>
                    <a:p>
                      <a:pPr algn="just">
                        <a:lnSpc>
                          <a:spcPct val="107000"/>
                        </a:lnSpc>
                        <a:spcBef>
                          <a:spcPts val="300"/>
                        </a:spcBef>
                        <a:spcAft>
                          <a:spcPts val="300"/>
                        </a:spcAft>
                      </a:pPr>
                      <a:r>
                        <a:rPr lang="es-ES" sz="2000" dirty="0" smtClean="0">
                          <a:effectLst/>
                          <a:latin typeface="Arial" charset="0"/>
                          <a:ea typeface="Arial" charset="0"/>
                          <a:cs typeface="Arial" charset="0"/>
                        </a:rPr>
                        <a:t>4.2.2 Justicia </a:t>
                      </a:r>
                      <a:r>
                        <a:rPr lang="es-ES" sz="2000" dirty="0">
                          <a:effectLst/>
                          <a:latin typeface="Arial" charset="0"/>
                          <a:ea typeface="Arial" charset="0"/>
                          <a:cs typeface="Arial" charset="0"/>
                        </a:rPr>
                        <a:t>organizacional, </a:t>
                      </a:r>
                      <a:r>
                        <a:rPr lang="mr-IN" sz="2000" dirty="0" smtClean="0">
                          <a:effectLst/>
                          <a:latin typeface="Arial" charset="0"/>
                          <a:ea typeface="Arial" charset="0"/>
                          <a:cs typeface="Arial" charset="0"/>
                        </a:rPr>
                        <a:t>………………………………………………………………………</a:t>
                      </a:r>
                      <a:r>
                        <a:rPr lang="es-ES" sz="2000" dirty="0" smtClean="0">
                          <a:effectLst/>
                          <a:latin typeface="Arial" charset="0"/>
                          <a:ea typeface="Arial" charset="0"/>
                          <a:cs typeface="Arial" charset="0"/>
                        </a:rPr>
                        <a:t>. 24</a:t>
                      </a:r>
                    </a:p>
                    <a:p>
                      <a:pPr algn="just">
                        <a:lnSpc>
                          <a:spcPct val="107000"/>
                        </a:lnSpc>
                        <a:spcBef>
                          <a:spcPts val="300"/>
                        </a:spcBef>
                        <a:spcAft>
                          <a:spcPts val="300"/>
                        </a:spcAft>
                      </a:pPr>
                      <a:r>
                        <a:rPr lang="es-ES" sz="2000" dirty="0" smtClean="0">
                          <a:effectLst/>
                          <a:latin typeface="Arial" charset="0"/>
                          <a:ea typeface="Arial" charset="0"/>
                          <a:cs typeface="Arial" charset="0"/>
                        </a:rPr>
                        <a:t>4.2.3 Refuerzos</a:t>
                      </a:r>
                      <a:r>
                        <a:rPr lang="es-ES" sz="2000" dirty="0">
                          <a:effectLst/>
                          <a:latin typeface="Arial" charset="0"/>
                          <a:ea typeface="Arial" charset="0"/>
                          <a:cs typeface="Arial" charset="0"/>
                        </a:rPr>
                        <a:t>, </a:t>
                      </a:r>
                      <a:r>
                        <a:rPr lang="mr-IN" sz="2000" dirty="0" smtClean="0">
                          <a:effectLst/>
                          <a:latin typeface="Arial" charset="0"/>
                          <a:ea typeface="Arial" charset="0"/>
                          <a:cs typeface="Arial" charset="0"/>
                        </a:rPr>
                        <a:t>……………………………………………………………………………………</a:t>
                      </a:r>
                      <a:r>
                        <a:rPr lang="es-ES" sz="2000" dirty="0" smtClean="0">
                          <a:effectLst/>
                          <a:latin typeface="Arial" charset="0"/>
                          <a:ea typeface="Arial" charset="0"/>
                          <a:cs typeface="Arial" charset="0"/>
                        </a:rPr>
                        <a:t>...</a:t>
                      </a:r>
                      <a:r>
                        <a:rPr lang="es-ES" sz="2000" baseline="0" dirty="0" smtClean="0">
                          <a:effectLst/>
                          <a:latin typeface="Arial" charset="0"/>
                          <a:ea typeface="Arial" charset="0"/>
                          <a:cs typeface="Arial" charset="0"/>
                        </a:rPr>
                        <a:t> </a:t>
                      </a:r>
                      <a:r>
                        <a:rPr lang="es-ES" sz="2000" dirty="0" smtClean="0">
                          <a:effectLst/>
                          <a:latin typeface="Arial" charset="0"/>
                          <a:ea typeface="Arial" charset="0"/>
                          <a:cs typeface="Arial" charset="0"/>
                        </a:rPr>
                        <a:t>26</a:t>
                      </a:r>
                    </a:p>
                    <a:p>
                      <a:pPr algn="just">
                        <a:lnSpc>
                          <a:spcPct val="107000"/>
                        </a:lnSpc>
                        <a:spcBef>
                          <a:spcPts val="300"/>
                        </a:spcBef>
                        <a:spcAft>
                          <a:spcPts val="300"/>
                        </a:spcAft>
                      </a:pPr>
                      <a:r>
                        <a:rPr lang="es-ES" sz="2000" dirty="0" smtClean="0">
                          <a:effectLst/>
                          <a:latin typeface="Arial" charset="0"/>
                          <a:ea typeface="Arial" charset="0"/>
                          <a:cs typeface="Arial" charset="0"/>
                        </a:rPr>
                        <a:t>4.2.4 De </a:t>
                      </a:r>
                      <a:r>
                        <a:rPr lang="es-ES" sz="2000" dirty="0">
                          <a:effectLst/>
                          <a:latin typeface="Arial" charset="0"/>
                          <a:ea typeface="Arial" charset="0"/>
                          <a:cs typeface="Arial" charset="0"/>
                        </a:rPr>
                        <a:t>las expectativas de Vroom, </a:t>
                      </a:r>
                      <a:r>
                        <a:rPr lang="mr-IN" sz="2000" dirty="0" smtClean="0">
                          <a:effectLst/>
                          <a:latin typeface="Arial" charset="0"/>
                          <a:ea typeface="Arial" charset="0"/>
                          <a:cs typeface="Arial" charset="0"/>
                        </a:rPr>
                        <a:t>………………………………………………………………</a:t>
                      </a:r>
                      <a:r>
                        <a:rPr lang="es-ES" sz="2000" dirty="0" smtClean="0">
                          <a:effectLst/>
                          <a:latin typeface="Arial" charset="0"/>
                          <a:ea typeface="Arial" charset="0"/>
                          <a:cs typeface="Arial" charset="0"/>
                        </a:rPr>
                        <a:t>  28</a:t>
                      </a:r>
                    </a:p>
                    <a:p>
                      <a:pPr algn="just">
                        <a:lnSpc>
                          <a:spcPct val="107000"/>
                        </a:lnSpc>
                        <a:spcBef>
                          <a:spcPts val="300"/>
                        </a:spcBef>
                        <a:spcAft>
                          <a:spcPts val="300"/>
                        </a:spcAft>
                      </a:pPr>
                      <a:r>
                        <a:rPr lang="es-ES" sz="2000" dirty="0" smtClean="0">
                          <a:effectLst/>
                          <a:latin typeface="Arial" charset="0"/>
                          <a:ea typeface="Arial" charset="0"/>
                          <a:cs typeface="Arial" charset="0"/>
                        </a:rPr>
                        <a:t>4.2.5</a:t>
                      </a:r>
                      <a:r>
                        <a:rPr lang="es-ES" sz="2000" baseline="0" dirty="0" smtClean="0">
                          <a:effectLst/>
                          <a:latin typeface="Arial" charset="0"/>
                          <a:ea typeface="Arial" charset="0"/>
                          <a:cs typeface="Arial" charset="0"/>
                        </a:rPr>
                        <a:t> </a:t>
                      </a:r>
                      <a:r>
                        <a:rPr lang="es-ES" sz="2000" dirty="0" smtClean="0">
                          <a:effectLst/>
                          <a:latin typeface="Arial" charset="0"/>
                          <a:ea typeface="Arial" charset="0"/>
                          <a:cs typeface="Arial" charset="0"/>
                        </a:rPr>
                        <a:t>De </a:t>
                      </a:r>
                      <a:r>
                        <a:rPr lang="es-ES" sz="2000" dirty="0">
                          <a:effectLst/>
                          <a:latin typeface="Arial" charset="0"/>
                          <a:ea typeface="Arial" charset="0"/>
                          <a:cs typeface="Arial" charset="0"/>
                        </a:rPr>
                        <a:t>la autoeficacia, </a:t>
                      </a:r>
                      <a:r>
                        <a:rPr lang="mr-IN" sz="2000" dirty="0" smtClean="0">
                          <a:effectLst/>
                          <a:latin typeface="Arial" charset="0"/>
                          <a:ea typeface="Arial" charset="0"/>
                          <a:cs typeface="Arial" charset="0"/>
                        </a:rPr>
                        <a:t>……………………………………………………………………………</a:t>
                      </a:r>
                      <a:r>
                        <a:rPr lang="es-ES" sz="2000" dirty="0" smtClean="0">
                          <a:effectLst/>
                          <a:latin typeface="Arial" charset="0"/>
                          <a:ea typeface="Arial" charset="0"/>
                          <a:cs typeface="Arial" charset="0"/>
                        </a:rPr>
                        <a:t>..</a:t>
                      </a:r>
                      <a:r>
                        <a:rPr lang="es-ES" sz="2000" baseline="0" dirty="0" smtClean="0">
                          <a:effectLst/>
                          <a:latin typeface="Arial" charset="0"/>
                          <a:ea typeface="Arial" charset="0"/>
                          <a:cs typeface="Arial" charset="0"/>
                        </a:rPr>
                        <a:t> </a:t>
                      </a:r>
                      <a:r>
                        <a:rPr lang="es-ES" sz="2000" dirty="0" smtClean="0">
                          <a:effectLst/>
                          <a:latin typeface="Arial" charset="0"/>
                          <a:ea typeface="Arial" charset="0"/>
                          <a:cs typeface="Arial" charset="0"/>
                        </a:rPr>
                        <a:t>31</a:t>
                      </a:r>
                    </a:p>
                    <a:p>
                      <a:pPr algn="just">
                        <a:lnSpc>
                          <a:spcPct val="107000"/>
                        </a:lnSpc>
                        <a:spcBef>
                          <a:spcPts val="300"/>
                        </a:spcBef>
                        <a:spcAft>
                          <a:spcPts val="300"/>
                        </a:spcAft>
                      </a:pPr>
                      <a:r>
                        <a:rPr lang="es-ES" sz="2000" dirty="0" smtClean="0">
                          <a:effectLst/>
                          <a:latin typeface="Arial" charset="0"/>
                          <a:ea typeface="Arial" charset="0"/>
                          <a:cs typeface="Arial" charset="0"/>
                        </a:rPr>
                        <a:t>4.2.6 Del </a:t>
                      </a:r>
                      <a:r>
                        <a:rPr lang="es-ES" sz="2000" dirty="0">
                          <a:effectLst/>
                          <a:latin typeface="Arial" charset="0"/>
                          <a:ea typeface="Arial" charset="0"/>
                          <a:cs typeface="Arial" charset="0"/>
                        </a:rPr>
                        <a:t>establecimiento de </a:t>
                      </a:r>
                      <a:r>
                        <a:rPr lang="es-ES" sz="2000" dirty="0" smtClean="0">
                          <a:effectLst/>
                          <a:latin typeface="Arial" charset="0"/>
                          <a:ea typeface="Arial" charset="0"/>
                          <a:cs typeface="Arial" charset="0"/>
                        </a:rPr>
                        <a:t>metas. </a:t>
                      </a:r>
                      <a:r>
                        <a:rPr lang="mr-IN" sz="2000" dirty="0" smtClean="0">
                          <a:effectLst/>
                          <a:latin typeface="Arial" charset="0"/>
                          <a:ea typeface="Arial" charset="0"/>
                          <a:cs typeface="Arial" charset="0"/>
                        </a:rPr>
                        <a:t>………………………………………………………………</a:t>
                      </a:r>
                      <a:r>
                        <a:rPr lang="es-ES" sz="2000" dirty="0" smtClean="0">
                          <a:effectLst/>
                          <a:latin typeface="Arial" charset="0"/>
                          <a:ea typeface="Arial" charset="0"/>
                          <a:cs typeface="Arial" charset="0"/>
                        </a:rPr>
                        <a:t>.</a:t>
                      </a:r>
                      <a:r>
                        <a:rPr lang="es-ES" sz="2000" baseline="0" dirty="0" smtClean="0">
                          <a:effectLst/>
                          <a:latin typeface="Arial" charset="0"/>
                          <a:ea typeface="Arial" charset="0"/>
                          <a:cs typeface="Arial" charset="0"/>
                        </a:rPr>
                        <a:t> 33</a:t>
                      </a:r>
                      <a:endParaRPr lang="es-ES_tradnl" sz="2000" dirty="0">
                        <a:effectLst/>
                        <a:latin typeface="Arial" charset="0"/>
                        <a:ea typeface="Arial" charset="0"/>
                        <a:cs typeface="Arial" charset="0"/>
                      </a:endParaRPr>
                    </a:p>
                    <a:p>
                      <a:pPr algn="just">
                        <a:lnSpc>
                          <a:spcPct val="107000"/>
                        </a:lnSpc>
                        <a:spcBef>
                          <a:spcPts val="300"/>
                        </a:spcBef>
                        <a:spcAft>
                          <a:spcPts val="300"/>
                        </a:spcAft>
                      </a:pPr>
                      <a:r>
                        <a:rPr lang="es-ES" sz="2000" dirty="0" smtClean="0">
                          <a:effectLst/>
                          <a:latin typeface="Arial" charset="0"/>
                          <a:ea typeface="Arial" charset="0"/>
                          <a:cs typeface="Arial" charset="0"/>
                        </a:rPr>
                        <a:t>4.3.   Rotación, </a:t>
                      </a:r>
                      <a:r>
                        <a:rPr lang="mr-IN" sz="2000" dirty="0" smtClean="0">
                          <a:effectLst/>
                          <a:latin typeface="Arial" charset="0"/>
                          <a:ea typeface="Arial" charset="0"/>
                          <a:cs typeface="Arial" charset="0"/>
                        </a:rPr>
                        <a:t>………………………………………………………………………………………</a:t>
                      </a:r>
                      <a:r>
                        <a:rPr lang="es-ES" sz="2000" dirty="0" smtClean="0">
                          <a:effectLst/>
                          <a:latin typeface="Arial" charset="0"/>
                          <a:ea typeface="Arial" charset="0"/>
                          <a:cs typeface="Arial" charset="0"/>
                        </a:rPr>
                        <a:t>. 34</a:t>
                      </a:r>
                    </a:p>
                    <a:p>
                      <a:pPr algn="just">
                        <a:lnSpc>
                          <a:spcPct val="107000"/>
                        </a:lnSpc>
                        <a:spcBef>
                          <a:spcPts val="300"/>
                        </a:spcBef>
                        <a:spcAft>
                          <a:spcPts val="300"/>
                        </a:spcAft>
                      </a:pPr>
                      <a:r>
                        <a:rPr lang="es-ES" sz="2000" dirty="0" smtClean="0">
                          <a:effectLst/>
                          <a:latin typeface="Arial" charset="0"/>
                          <a:ea typeface="Arial" charset="0"/>
                          <a:cs typeface="Arial" charset="0"/>
                        </a:rPr>
                        <a:t>4.3.1 Alargamiento y </a:t>
                      </a:r>
                      <a:r>
                        <a:rPr lang="mr-IN" sz="2000" dirty="0" smtClean="0">
                          <a:effectLst/>
                          <a:latin typeface="Arial" charset="0"/>
                          <a:ea typeface="Arial" charset="0"/>
                          <a:cs typeface="Arial" charset="0"/>
                        </a:rPr>
                        <a:t>…………………………………………………………………………………</a:t>
                      </a:r>
                      <a:r>
                        <a:rPr lang="es-ES" sz="2000" dirty="0" smtClean="0">
                          <a:effectLst/>
                          <a:latin typeface="Arial" charset="0"/>
                          <a:ea typeface="Arial" charset="0"/>
                          <a:cs typeface="Arial" charset="0"/>
                        </a:rPr>
                        <a:t> 37</a:t>
                      </a:r>
                    </a:p>
                    <a:p>
                      <a:pPr algn="just">
                        <a:lnSpc>
                          <a:spcPct val="107000"/>
                        </a:lnSpc>
                        <a:spcBef>
                          <a:spcPts val="300"/>
                        </a:spcBef>
                        <a:spcAft>
                          <a:spcPts val="300"/>
                        </a:spcAft>
                      </a:pPr>
                      <a:r>
                        <a:rPr lang="es-ES" sz="2000" dirty="0" smtClean="0">
                          <a:effectLst/>
                          <a:latin typeface="Arial" charset="0"/>
                          <a:ea typeface="Arial" charset="0"/>
                          <a:cs typeface="Arial" charset="0"/>
                        </a:rPr>
                        <a:t>4.3.2 Enriquecimiento del trabajo</a:t>
                      </a:r>
                      <a:r>
                        <a:rPr lang="es-ES" sz="2000" baseline="0" dirty="0" smtClean="0">
                          <a:effectLst/>
                          <a:latin typeface="Arial" charset="0"/>
                          <a:ea typeface="Arial" charset="0"/>
                          <a:cs typeface="Arial" charset="0"/>
                        </a:rPr>
                        <a:t> </a:t>
                      </a:r>
                      <a:r>
                        <a:rPr lang="mr-IN" sz="2000" baseline="0" dirty="0" smtClean="0">
                          <a:effectLst/>
                          <a:latin typeface="Arial" charset="0"/>
                          <a:ea typeface="Arial" charset="0"/>
                          <a:cs typeface="Arial" charset="0"/>
                        </a:rPr>
                        <a:t>…………………………………………………………………</a:t>
                      </a:r>
                      <a:r>
                        <a:rPr lang="es-ES" sz="2000" baseline="0" dirty="0" smtClean="0">
                          <a:effectLst/>
                          <a:latin typeface="Arial" charset="0"/>
                          <a:ea typeface="Arial" charset="0"/>
                          <a:cs typeface="Arial" charset="0"/>
                        </a:rPr>
                        <a:t>.. 38</a:t>
                      </a:r>
                      <a:endParaRPr lang="es-ES_tradnl" sz="2000" dirty="0" smtClean="0">
                        <a:effectLst/>
                        <a:latin typeface="Arial" charset="0"/>
                        <a:ea typeface="Arial" charset="0"/>
                        <a:cs typeface="Arial" charset="0"/>
                      </a:endParaRPr>
                    </a:p>
                    <a:p>
                      <a:pPr algn="just">
                        <a:lnSpc>
                          <a:spcPct val="107000"/>
                        </a:lnSpc>
                        <a:spcBef>
                          <a:spcPts val="300"/>
                        </a:spcBef>
                        <a:spcAft>
                          <a:spcPts val="300"/>
                        </a:spcAft>
                      </a:pPr>
                      <a:r>
                        <a:rPr lang="es-ES" sz="2000" dirty="0" smtClean="0">
                          <a:effectLst/>
                          <a:latin typeface="Arial" charset="0"/>
                          <a:ea typeface="Arial" charset="0"/>
                          <a:cs typeface="Arial" charset="0"/>
                        </a:rPr>
                        <a:t>4.4</a:t>
                      </a:r>
                      <a:r>
                        <a:rPr lang="es-ES" sz="2000" dirty="0">
                          <a:effectLst/>
                          <a:latin typeface="Arial" charset="0"/>
                          <a:ea typeface="Arial" charset="0"/>
                          <a:cs typeface="Arial" charset="0"/>
                        </a:rPr>
                        <a:t>. </a:t>
                      </a:r>
                      <a:r>
                        <a:rPr lang="es-ES" sz="2000" dirty="0" smtClean="0">
                          <a:effectLst/>
                          <a:latin typeface="Arial" charset="0"/>
                          <a:ea typeface="Arial" charset="0"/>
                          <a:cs typeface="Arial" charset="0"/>
                        </a:rPr>
                        <a:t>  El modelo </a:t>
                      </a:r>
                      <a:r>
                        <a:rPr lang="es-ES" sz="2000" dirty="0">
                          <a:effectLst/>
                          <a:latin typeface="Arial" charset="0"/>
                          <a:ea typeface="Arial" charset="0"/>
                          <a:cs typeface="Arial" charset="0"/>
                        </a:rPr>
                        <a:t>de las características del </a:t>
                      </a:r>
                      <a:r>
                        <a:rPr lang="es-ES" sz="2000" dirty="0" smtClean="0">
                          <a:effectLst/>
                          <a:latin typeface="Arial" charset="0"/>
                          <a:ea typeface="Arial" charset="0"/>
                          <a:cs typeface="Arial" charset="0"/>
                        </a:rPr>
                        <a:t>trabajo </a:t>
                      </a:r>
                      <a:r>
                        <a:rPr lang="mr-IN" sz="2000" dirty="0" smtClean="0">
                          <a:effectLst/>
                          <a:latin typeface="Arial" charset="0"/>
                          <a:ea typeface="Arial" charset="0"/>
                          <a:cs typeface="Arial" charset="0"/>
                        </a:rPr>
                        <a:t>………………………………………………</a:t>
                      </a:r>
                      <a:r>
                        <a:rPr lang="es-ES" sz="2000" dirty="0" smtClean="0">
                          <a:effectLst/>
                          <a:latin typeface="Arial" charset="0"/>
                          <a:ea typeface="Arial" charset="0"/>
                          <a:cs typeface="Arial" charset="0"/>
                        </a:rPr>
                        <a:t>..</a:t>
                      </a:r>
                      <a:r>
                        <a:rPr lang="es-ES" sz="2000" baseline="0" dirty="0" smtClean="0">
                          <a:effectLst/>
                          <a:latin typeface="Arial" charset="0"/>
                          <a:ea typeface="Arial" charset="0"/>
                          <a:cs typeface="Arial" charset="0"/>
                        </a:rPr>
                        <a:t> </a:t>
                      </a:r>
                      <a:r>
                        <a:rPr lang="es-ES" sz="2000" dirty="0" smtClean="0">
                          <a:effectLst/>
                          <a:latin typeface="Arial" charset="0"/>
                          <a:ea typeface="Arial" charset="0"/>
                          <a:cs typeface="Arial" charset="0"/>
                        </a:rPr>
                        <a:t>39</a:t>
                      </a:r>
                      <a:endParaRPr lang="es-ES_tradnl" sz="2000" dirty="0">
                        <a:effectLst/>
                        <a:latin typeface="Arial" charset="0"/>
                        <a:ea typeface="Arial" charset="0"/>
                        <a:cs typeface="Arial" charset="0"/>
                      </a:endParaRPr>
                    </a:p>
                    <a:p>
                      <a:pPr algn="just">
                        <a:lnSpc>
                          <a:spcPct val="107000"/>
                        </a:lnSpc>
                        <a:spcBef>
                          <a:spcPts val="300"/>
                        </a:spcBef>
                        <a:spcAft>
                          <a:spcPts val="300"/>
                        </a:spcAft>
                      </a:pPr>
                      <a:r>
                        <a:rPr lang="es-ES" sz="2000" dirty="0">
                          <a:effectLst/>
                          <a:latin typeface="Arial" charset="0"/>
                          <a:ea typeface="Arial" charset="0"/>
                          <a:cs typeface="Arial" charset="0"/>
                        </a:rPr>
                        <a:t>4.5. </a:t>
                      </a:r>
                      <a:r>
                        <a:rPr lang="es-ES" sz="2000" dirty="0" smtClean="0">
                          <a:effectLst/>
                          <a:latin typeface="Arial" charset="0"/>
                          <a:ea typeface="Arial" charset="0"/>
                          <a:cs typeface="Arial" charset="0"/>
                        </a:rPr>
                        <a:t>  El </a:t>
                      </a:r>
                      <a:r>
                        <a:rPr lang="es-ES" sz="2000" dirty="0">
                          <a:effectLst/>
                          <a:latin typeface="Arial" charset="0"/>
                          <a:ea typeface="Arial" charset="0"/>
                          <a:cs typeface="Arial" charset="0"/>
                        </a:rPr>
                        <a:t>pago y las recompensas como </a:t>
                      </a:r>
                      <a:r>
                        <a:rPr lang="es-ES" sz="2000" dirty="0" smtClean="0">
                          <a:effectLst/>
                          <a:latin typeface="Arial" charset="0"/>
                          <a:ea typeface="Arial" charset="0"/>
                          <a:cs typeface="Arial" charset="0"/>
                        </a:rPr>
                        <a:t>motivadores   </a:t>
                      </a:r>
                      <a:r>
                        <a:rPr lang="mr-IN" sz="2000" dirty="0" smtClean="0">
                          <a:effectLst/>
                          <a:latin typeface="Arial" charset="0"/>
                          <a:ea typeface="Arial" charset="0"/>
                          <a:cs typeface="Arial" charset="0"/>
                        </a:rPr>
                        <a:t>……………………………………………</a:t>
                      </a:r>
                      <a:r>
                        <a:rPr lang="es-ES" sz="2000" baseline="0" dirty="0" smtClean="0">
                          <a:effectLst/>
                          <a:latin typeface="Arial" charset="0"/>
                          <a:ea typeface="Arial" charset="0"/>
                          <a:cs typeface="Arial" charset="0"/>
                        </a:rPr>
                        <a:t>40</a:t>
                      </a:r>
                      <a:r>
                        <a:rPr lang="es-ES" sz="2000" dirty="0" smtClean="0">
                          <a:effectLst/>
                          <a:latin typeface="Arial" charset="0"/>
                          <a:ea typeface="Arial" charset="0"/>
                          <a:cs typeface="Arial" charset="0"/>
                        </a:rPr>
                        <a:t>            </a:t>
                      </a:r>
                      <a:endParaRPr lang="es-ES_tradnl" sz="2000" dirty="0">
                        <a:effectLst/>
                        <a:latin typeface="Arial" charset="0"/>
                        <a:ea typeface="Arial" charset="0"/>
                        <a:cs typeface="Arial"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4" name="Marcador de número de diapositiva 3"/>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7852818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11703" y="274355"/>
            <a:ext cx="9603275" cy="1049235"/>
          </a:xfrm>
        </p:spPr>
        <p:txBody>
          <a:bodyPr/>
          <a:lstStyle/>
          <a:p>
            <a:r>
              <a:rPr lang="es-ES" dirty="0">
                <a:latin typeface="Arial" charset="0"/>
                <a:ea typeface="Arial" charset="0"/>
                <a:cs typeface="Arial" charset="0"/>
              </a:rPr>
              <a:t>4.5. El pago y las recompensas como motivadores</a:t>
            </a:r>
            <a:endParaRPr lang="es-ES_tradnl" dirty="0"/>
          </a:p>
        </p:txBody>
      </p:sp>
      <p:sp>
        <p:nvSpPr>
          <p:cNvPr id="3" name="Marcador de contenido 2"/>
          <p:cNvSpPr>
            <a:spLocks noGrp="1"/>
          </p:cNvSpPr>
          <p:nvPr>
            <p:ph idx="1"/>
          </p:nvPr>
        </p:nvSpPr>
        <p:spPr>
          <a:xfrm>
            <a:off x="0" y="1853754"/>
            <a:ext cx="11978639" cy="4144710"/>
          </a:xfrm>
        </p:spPr>
        <p:txBody>
          <a:bodyPr>
            <a:noAutofit/>
          </a:bodyPr>
          <a:lstStyle/>
          <a:p>
            <a:pPr algn="just"/>
            <a:r>
              <a:rPr lang="es-ES_tradnl" sz="2400" dirty="0">
                <a:latin typeface="Arial" charset="0"/>
                <a:ea typeface="Arial" charset="0"/>
                <a:cs typeface="Arial" charset="0"/>
              </a:rPr>
              <a:t>Las recompensas organizacionales, tales como pagos, promociones y otros beneficios, son poderosos incentivos para mejorar la satisfacción del empleado y su desempeño. Por ello, los expertos en Desarrollo Organizacional se preocupan cada vez más por atender el diseño e implantación de dichos sistemas. </a:t>
            </a:r>
            <a:endParaRPr lang="es-ES_tradnl" sz="2400" dirty="0" smtClean="0">
              <a:latin typeface="Arial" charset="0"/>
              <a:ea typeface="Arial" charset="0"/>
              <a:cs typeface="Arial" charset="0"/>
            </a:endParaRPr>
          </a:p>
          <a:p>
            <a:pPr algn="just"/>
            <a:r>
              <a:rPr lang="es-ES_tradnl" sz="2400" dirty="0">
                <a:latin typeface="Arial" charset="0"/>
                <a:ea typeface="Arial" charset="0"/>
                <a:cs typeface="Arial" charset="0"/>
              </a:rPr>
              <a:t>Desde una perspectiva individual, relacionada con la calidad de vida en el trabajo, las recompensas deben de ser suficientes para satisfacer las necesidades del personal. De no ser así, los empleados no estarán contentos ni satisfechos en la organización, ya que tienden a comparar los sistemas de recompensas con los de otras empresas. </a:t>
            </a: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40</a:t>
            </a:fld>
            <a:endParaRPr lang="en-US" dirty="0"/>
          </a:p>
        </p:txBody>
      </p:sp>
      <p:sp>
        <p:nvSpPr>
          <p:cNvPr id="5" name="Rectángulo 4"/>
          <p:cNvSpPr/>
          <p:nvPr/>
        </p:nvSpPr>
        <p:spPr>
          <a:xfrm>
            <a:off x="8112801" y="6365001"/>
            <a:ext cx="1672253" cy="369332"/>
          </a:xfrm>
          <a:prstGeom prst="rect">
            <a:avLst/>
          </a:prstGeom>
        </p:spPr>
        <p:txBody>
          <a:bodyPr wrap="none">
            <a:spAutoFit/>
          </a:bodyPr>
          <a:lstStyle/>
          <a:p>
            <a:pPr algn="just"/>
            <a:r>
              <a:rPr lang="es-ES_tradnl" dirty="0" err="1">
                <a:latin typeface="Arial" charset="0"/>
                <a:ea typeface="Arial" charset="0"/>
                <a:cs typeface="Arial" charset="0"/>
              </a:rPr>
              <a:t>Robbins</a:t>
            </a:r>
            <a:r>
              <a:rPr lang="es-ES_tradnl" dirty="0">
                <a:latin typeface="Arial" charset="0"/>
                <a:ea typeface="Arial" charset="0"/>
                <a:cs typeface="Arial" charset="0"/>
              </a:rPr>
              <a:t>: 1994</a:t>
            </a:r>
          </a:p>
        </p:txBody>
      </p:sp>
    </p:spTree>
    <p:extLst>
      <p:ext uri="{BB962C8B-B14F-4D97-AF65-F5344CB8AC3E}">
        <p14:creationId xmlns:p14="http://schemas.microsoft.com/office/powerpoint/2010/main" val="7858532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Referencias </a:t>
            </a:r>
            <a:endParaRPr lang="es-ES_tradnl" dirty="0"/>
          </a:p>
        </p:txBody>
      </p:sp>
      <p:sp>
        <p:nvSpPr>
          <p:cNvPr id="3" name="Marcador de contenido 2"/>
          <p:cNvSpPr>
            <a:spLocks noGrp="1"/>
          </p:cNvSpPr>
          <p:nvPr>
            <p:ph idx="1"/>
          </p:nvPr>
        </p:nvSpPr>
        <p:spPr/>
        <p:txBody>
          <a:bodyPr/>
          <a:lstStyle/>
          <a:p>
            <a:r>
              <a:rPr lang="es-ES_tradnl" dirty="0" smtClean="0"/>
              <a:t>Chiavenato.  Idalberto comportamiento organizacional; tercera </a:t>
            </a:r>
            <a:r>
              <a:rPr lang="es-ES_tradnl" dirty="0" err="1" smtClean="0"/>
              <a:t>edici</a:t>
            </a:r>
            <a:r>
              <a:rPr lang="es-ES" dirty="0" err="1" smtClean="0"/>
              <a:t>ón</a:t>
            </a:r>
            <a:r>
              <a:rPr lang="es-ES" dirty="0" smtClean="0"/>
              <a:t> : </a:t>
            </a:r>
            <a:r>
              <a:rPr lang="es-ES" dirty="0" err="1" smtClean="0"/>
              <a:t>McGrawHill</a:t>
            </a:r>
            <a:r>
              <a:rPr lang="es-ES" dirty="0" smtClean="0"/>
              <a:t> </a:t>
            </a:r>
            <a:r>
              <a:rPr lang="es-ES" dirty="0" err="1"/>
              <a:t>E</a:t>
            </a:r>
            <a:r>
              <a:rPr lang="es-ES" dirty="0" err="1" smtClean="0"/>
              <a:t>ducatión</a:t>
            </a:r>
            <a:r>
              <a:rPr lang="es-ES" dirty="0" smtClean="0"/>
              <a:t> 2017.</a:t>
            </a:r>
          </a:p>
          <a:p>
            <a:r>
              <a:rPr lang="es-ES" dirty="0" err="1" smtClean="0"/>
              <a:t>Robbins</a:t>
            </a:r>
            <a:r>
              <a:rPr lang="es-ES" dirty="0" smtClean="0"/>
              <a:t> S. P. Comportamiento, Controversias y Aplicaciones, sexta edición,  Prentice Hall. 1994.</a:t>
            </a:r>
          </a:p>
          <a:p>
            <a:endParaRPr lang="es-ES_tradnl"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41</a:t>
            </a:fld>
            <a:endParaRPr lang="en-US" dirty="0"/>
          </a:p>
        </p:txBody>
      </p:sp>
    </p:spTree>
    <p:extLst>
      <p:ext uri="{BB962C8B-B14F-4D97-AF65-F5344CB8AC3E}">
        <p14:creationId xmlns:p14="http://schemas.microsoft.com/office/powerpoint/2010/main" val="21361895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21844" y="383895"/>
            <a:ext cx="9603275" cy="1049235"/>
          </a:xfrm>
        </p:spPr>
        <p:txBody>
          <a:bodyPr/>
          <a:lstStyle/>
          <a:p>
            <a:pPr algn="ctr"/>
            <a:r>
              <a:rPr lang="es-ES" b="1" dirty="0" smtClean="0">
                <a:latin typeface="Arial" charset="0"/>
                <a:ea typeface="Times New Roman" charset="0"/>
              </a:rPr>
              <a:t>Objetivo de la unidad cuatro</a:t>
            </a:r>
            <a:endParaRPr lang="es-ES_tradnl" dirty="0"/>
          </a:p>
        </p:txBody>
      </p:sp>
      <p:sp>
        <p:nvSpPr>
          <p:cNvPr id="3" name="Marcador de contenido 2"/>
          <p:cNvSpPr>
            <a:spLocks noGrp="1"/>
          </p:cNvSpPr>
          <p:nvPr>
            <p:ph idx="1"/>
          </p:nvPr>
        </p:nvSpPr>
        <p:spPr>
          <a:xfrm>
            <a:off x="644577" y="2015732"/>
            <a:ext cx="10957810" cy="3450613"/>
          </a:xfrm>
        </p:spPr>
        <p:txBody>
          <a:bodyPr>
            <a:noAutofit/>
          </a:bodyPr>
          <a:lstStyle/>
          <a:p>
            <a:r>
              <a:rPr lang="es-ES" sz="2800" dirty="0" smtClean="0">
                <a:latin typeface="Arial" charset="0"/>
                <a:ea typeface="Arial" charset="0"/>
                <a:cs typeface="Arial" charset="0"/>
              </a:rPr>
              <a:t>Conocer </a:t>
            </a:r>
            <a:r>
              <a:rPr lang="es-ES" sz="2800" dirty="0">
                <a:latin typeface="Arial" charset="0"/>
                <a:ea typeface="Arial" charset="0"/>
                <a:cs typeface="Arial" charset="0"/>
              </a:rPr>
              <a:t>los diferentes modelos de motivación laboral para identificar los principales factores que estimulan y motivan al personal a lograr el alto desempeño. Esto se logrará mediante la comparación y el análisis de los diferentes modelos y su aplicación a casos prácticos.  </a:t>
            </a:r>
            <a:endParaRPr lang="es-ES_tradnl" sz="2800" dirty="0">
              <a:latin typeface="Arial" charset="0"/>
              <a:ea typeface="Arial" charset="0"/>
              <a:cs typeface="Arial" charset="0"/>
            </a:endParaRPr>
          </a:p>
          <a:p>
            <a:endParaRPr lang="es-ES_tradnl" sz="32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2387608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31658" y="279863"/>
            <a:ext cx="10330690" cy="1399035"/>
          </a:xfrm>
        </p:spPr>
        <p:txBody>
          <a:bodyPr>
            <a:normAutofit/>
          </a:bodyPr>
          <a:lstStyle/>
          <a:p>
            <a:pPr algn="ctr"/>
            <a:r>
              <a:rPr lang="es-ES" dirty="0">
                <a:latin typeface="Arial" charset="0"/>
                <a:ea typeface="Arial" charset="0"/>
                <a:cs typeface="Arial" charset="0"/>
              </a:rPr>
              <a:t>4.1. </a:t>
            </a:r>
            <a:r>
              <a:rPr lang="es-ES" dirty="0" smtClean="0">
                <a:latin typeface="Arial" charset="0"/>
                <a:ea typeface="Arial" charset="0"/>
                <a:cs typeface="Arial" charset="0"/>
              </a:rPr>
              <a:t>Teoría clásica : Jerarquías </a:t>
            </a:r>
            <a:r>
              <a:rPr lang="es-ES" dirty="0">
                <a:latin typeface="Arial" charset="0"/>
                <a:ea typeface="Arial" charset="0"/>
                <a:cs typeface="Arial" charset="0"/>
              </a:rPr>
              <a:t>de </a:t>
            </a:r>
            <a:r>
              <a:rPr lang="es-ES" dirty="0" smtClean="0">
                <a:latin typeface="Arial" charset="0"/>
                <a:ea typeface="Arial" charset="0"/>
                <a:cs typeface="Arial" charset="0"/>
              </a:rPr>
              <a:t>las necesidades de Maslow</a:t>
            </a:r>
            <a:endParaRPr lang="es-ES_tradnl" dirty="0"/>
          </a:p>
        </p:txBody>
      </p:sp>
      <p:sp>
        <p:nvSpPr>
          <p:cNvPr id="3" name="Marcador de contenido 2"/>
          <p:cNvSpPr>
            <a:spLocks noGrp="1"/>
          </p:cNvSpPr>
          <p:nvPr>
            <p:ph idx="1"/>
          </p:nvPr>
        </p:nvSpPr>
        <p:spPr>
          <a:xfrm>
            <a:off x="284813" y="1858780"/>
            <a:ext cx="11722308" cy="4362138"/>
          </a:xfrm>
        </p:spPr>
        <p:txBody>
          <a:bodyPr>
            <a:normAutofit fontScale="92500"/>
          </a:bodyPr>
          <a:lstStyle/>
          <a:p>
            <a:pPr algn="ctr"/>
            <a:r>
              <a:rPr lang="es-ES_tradnl" sz="3600" dirty="0" smtClean="0"/>
              <a:t>En el año de 1943 Maslow formulo su concepto de jerarquía</a:t>
            </a:r>
            <a:r>
              <a:rPr lang="es-ES" sz="3600" dirty="0" smtClean="0"/>
              <a:t>í</a:t>
            </a:r>
            <a:r>
              <a:rPr lang="es-ES_tradnl" sz="3600" dirty="0" smtClean="0"/>
              <a:t>a de necesidades que influyen en el comportamiento humano.</a:t>
            </a:r>
          </a:p>
          <a:p>
            <a:pPr algn="ctr"/>
            <a:r>
              <a:rPr lang="es-ES_tradnl" sz="3600" dirty="0" smtClean="0"/>
              <a:t>Por el hecho de que el hombre es una criatura que demuestra sus necesidades en el transcurso de la vida </a:t>
            </a:r>
          </a:p>
          <a:p>
            <a:pPr algn="ctr"/>
            <a:r>
              <a:rPr lang="es-ES_tradnl" sz="3600" dirty="0" smtClean="0"/>
              <a:t>En la medida en la que el hombre las satisface, otras  m</a:t>
            </a:r>
            <a:r>
              <a:rPr lang="es-ES" sz="3600" dirty="0" smtClean="0"/>
              <a:t>más elevadas  toman predominio del comportamiento.</a:t>
            </a:r>
            <a:endParaRPr lang="es-ES_tradnl" sz="36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1676883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ctr"/>
            <a:r>
              <a:rPr lang="es-ES_tradnl" sz="3600" dirty="0" smtClean="0"/>
              <a:t>Se pueden observar cinco niveles de necesidad y cada una de ellas se activan de cuando la necesidad del nivel inmediato inferior se encuentra satisfecha. </a:t>
            </a:r>
            <a:endParaRPr lang="es-ES_tradnl" sz="3600" dirty="0"/>
          </a:p>
        </p:txBody>
      </p:sp>
      <p:sp>
        <p:nvSpPr>
          <p:cNvPr id="2" name="Marcador de número de diapositiva 1"/>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3615373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Necesidades fisiológicas: </a:t>
            </a:r>
            <a:br>
              <a:rPr lang="es-ES_tradnl" dirty="0"/>
            </a:br>
            <a:endParaRPr lang="es-ES_tradnl" dirty="0"/>
          </a:p>
        </p:txBody>
      </p:sp>
      <p:sp>
        <p:nvSpPr>
          <p:cNvPr id="8" name="Marcador de contenido 7"/>
          <p:cNvSpPr>
            <a:spLocks noGrp="1"/>
          </p:cNvSpPr>
          <p:nvPr>
            <p:ph idx="1"/>
          </p:nvPr>
        </p:nvSpPr>
        <p:spPr/>
        <p:txBody>
          <a:bodyPr/>
          <a:lstStyle/>
          <a:p>
            <a:r>
              <a:rPr lang="es-ES_tradnl" dirty="0" smtClean="0"/>
              <a:t>Respirar</a:t>
            </a:r>
          </a:p>
          <a:p>
            <a:r>
              <a:rPr lang="es-ES_tradnl" dirty="0" smtClean="0"/>
              <a:t>Beber</a:t>
            </a:r>
          </a:p>
          <a:p>
            <a:r>
              <a:rPr lang="es-ES_tradnl" dirty="0" smtClean="0"/>
              <a:t>Descansar </a:t>
            </a:r>
          </a:p>
          <a:p>
            <a:r>
              <a:rPr lang="es-ES_tradnl" dirty="0" smtClean="0"/>
              <a:t>El sueño</a:t>
            </a:r>
          </a:p>
          <a:p>
            <a:r>
              <a:rPr lang="es-ES_tradnl" dirty="0" smtClean="0"/>
              <a:t>Tener salud</a:t>
            </a:r>
          </a:p>
          <a:p>
            <a:r>
              <a:rPr lang="es-ES_tradnl" dirty="0" smtClean="0"/>
              <a:t>La sexualidad</a:t>
            </a:r>
          </a:p>
          <a:p>
            <a:endParaRPr lang="es-ES_tradnl" dirty="0"/>
          </a:p>
        </p:txBody>
      </p:sp>
      <p:sp>
        <p:nvSpPr>
          <p:cNvPr id="3" name="Marcador de número de diapositiva 2"/>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8312350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Necesidades de seguridad y protección  </a:t>
            </a:r>
            <a:endParaRPr lang="es-ES_tradnl" dirty="0"/>
          </a:p>
        </p:txBody>
      </p:sp>
      <p:sp>
        <p:nvSpPr>
          <p:cNvPr id="3" name="Marcador de contenido 2"/>
          <p:cNvSpPr>
            <a:spLocks noGrp="1"/>
          </p:cNvSpPr>
          <p:nvPr>
            <p:ph idx="1"/>
          </p:nvPr>
        </p:nvSpPr>
        <p:spPr>
          <a:xfrm>
            <a:off x="1451579" y="2015732"/>
            <a:ext cx="9603275" cy="4040294"/>
          </a:xfrm>
        </p:spPr>
        <p:txBody>
          <a:bodyPr>
            <a:normAutofit fontScale="92500" lnSpcReduction="10000"/>
          </a:bodyPr>
          <a:lstStyle/>
          <a:p>
            <a:r>
              <a:rPr lang="es-ES_tradnl" b="1" dirty="0" smtClean="0"/>
              <a:t>Seguridad </a:t>
            </a:r>
          </a:p>
          <a:p>
            <a:r>
              <a:rPr lang="es-ES_tradnl" b="1" dirty="0"/>
              <a:t>O</a:t>
            </a:r>
            <a:r>
              <a:rPr lang="es-ES_tradnl" b="1" dirty="0" smtClean="0"/>
              <a:t>rden  y </a:t>
            </a:r>
          </a:p>
          <a:p>
            <a:r>
              <a:rPr lang="es-ES_tradnl" b="1" dirty="0" smtClean="0"/>
              <a:t>Estabilidad</a:t>
            </a:r>
          </a:p>
          <a:p>
            <a:r>
              <a:rPr lang="es-ES_tradnl" dirty="0" smtClean="0"/>
              <a:t>Ejemplos </a:t>
            </a:r>
          </a:p>
          <a:p>
            <a:r>
              <a:rPr lang="es-ES_tradnl" dirty="0" smtClean="0"/>
              <a:t>Protección</a:t>
            </a:r>
            <a:endParaRPr lang="es-ES" dirty="0" smtClean="0"/>
          </a:p>
          <a:p>
            <a:r>
              <a:rPr lang="es-ES" dirty="0" smtClean="0"/>
              <a:t>Empleo</a:t>
            </a:r>
          </a:p>
          <a:p>
            <a:r>
              <a:rPr lang="es-ES" dirty="0" smtClean="0"/>
              <a:t>Ingresos o recursos</a:t>
            </a:r>
          </a:p>
          <a:p>
            <a:r>
              <a:rPr lang="es-ES" dirty="0" smtClean="0"/>
              <a:t>Seguridad contra lo desconocido</a:t>
            </a:r>
          </a:p>
          <a:p>
            <a:r>
              <a:rPr lang="es-ES" dirty="0" smtClean="0"/>
              <a:t>Propiedad personal</a:t>
            </a: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800176891"/>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Galería</Template>
  <TotalTime>675</TotalTime>
  <Words>2735</Words>
  <Application>Microsoft Macintosh PowerPoint</Application>
  <PresentationFormat>Panorámica</PresentationFormat>
  <Paragraphs>293</Paragraphs>
  <Slides>41</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41</vt:i4>
      </vt:variant>
    </vt:vector>
  </HeadingPairs>
  <TitlesOfParts>
    <vt:vector size="46" baseType="lpstr">
      <vt:lpstr>Arial</vt:lpstr>
      <vt:lpstr>Calibri</vt:lpstr>
      <vt:lpstr>Gill Sans MT</vt:lpstr>
      <vt:lpstr>Times New Roman</vt:lpstr>
      <vt:lpstr>Gallery</vt:lpstr>
      <vt:lpstr>     Universidad autónoma del estado de méxico facultad de contaduría y administración   unidad de aprendizaje  Comportamiento organizacional   licenciatura en administración Nº de créditos:   7  semestre: 3º  </vt:lpstr>
      <vt:lpstr>Objetivo del material  y el modo de uso</vt:lpstr>
      <vt:lpstr>Introducción</vt:lpstr>
      <vt:lpstr>Contenido </vt:lpstr>
      <vt:lpstr>Objetivo de la unidad cuatro</vt:lpstr>
      <vt:lpstr>4.1. Teoría clásica : Jerarquías de las necesidades de Maslow</vt:lpstr>
      <vt:lpstr>Presentación de PowerPoint</vt:lpstr>
      <vt:lpstr>Necesidades fisiológicas:  </vt:lpstr>
      <vt:lpstr>Necesidades de seguridad y protección  </vt:lpstr>
      <vt:lpstr>Necesidades sociales  o de pertenecía </vt:lpstr>
      <vt:lpstr>Necesidades de estima </vt:lpstr>
      <vt:lpstr>Autorrealización</vt:lpstr>
      <vt:lpstr>Maslow</vt:lpstr>
      <vt:lpstr>Teoría de los Impulsos de McClellan, </vt:lpstr>
      <vt:lpstr>Necesidad de realización </vt:lpstr>
      <vt:lpstr>MCClelland</vt:lpstr>
      <vt:lpstr>Teoría de los Dos factores de Herzberg </vt:lpstr>
      <vt:lpstr>Teoría de los Dos factores de Herzberg </vt:lpstr>
      <vt:lpstr>Teoría X y Y </vt:lpstr>
      <vt:lpstr>teoría  “Y”</vt:lpstr>
      <vt:lpstr> 4.2. Teorías contemporáneas de motivación:         Evaluación cognitiva, </vt:lpstr>
      <vt:lpstr>Presentación de PowerPoint</vt:lpstr>
      <vt:lpstr>Presentación de PowerPoint</vt:lpstr>
      <vt:lpstr>Justicia organizacional, </vt:lpstr>
      <vt:lpstr>Teoría de la justicia </vt:lpstr>
      <vt:lpstr>Teoría del Refuerzo, </vt:lpstr>
      <vt:lpstr>Estrategias para modificar  el comportamiento organizacional</vt:lpstr>
      <vt:lpstr>De las expectativas de Víctor  Vroom,  </vt:lpstr>
      <vt:lpstr>teoria de las expectativas </vt:lpstr>
      <vt:lpstr>Modelo simplificado de expectativas </vt:lpstr>
      <vt:lpstr>Teoría de la motivación De la autoeficacia.</vt:lpstr>
      <vt:lpstr>Teoría Del establecimiento de metas</vt:lpstr>
      <vt:lpstr>Modelo de  autoeficacia</vt:lpstr>
      <vt:lpstr>4.3. Rotación</vt:lpstr>
      <vt:lpstr>4.4. El modelo de las características del trabajo  </vt:lpstr>
      <vt:lpstr>El modelo de las características del  trabajo </vt:lpstr>
      <vt:lpstr>alargamiento</vt:lpstr>
      <vt:lpstr>enriquecimiento del trabajo </vt:lpstr>
      <vt:lpstr>enriquecimiento del trabajo </vt:lpstr>
      <vt:lpstr>4.5. El pago y las recompensas como motivadores</vt:lpstr>
      <vt:lpstr>Referencias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cuatro </dc:title>
  <dc:creator>Usuario de Microsoft Office</dc:creator>
  <cp:lastModifiedBy>Usuario de Microsoft Office</cp:lastModifiedBy>
  <cp:revision>66</cp:revision>
  <dcterms:created xsi:type="dcterms:W3CDTF">2019-09-16T14:42:29Z</dcterms:created>
  <dcterms:modified xsi:type="dcterms:W3CDTF">2019-09-28T18:05:36Z</dcterms:modified>
</cp:coreProperties>
</file>