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sldIdLst>
    <p:sldId id="303" r:id="rId2"/>
    <p:sldId id="305" r:id="rId3"/>
    <p:sldId id="306" r:id="rId4"/>
    <p:sldId id="307" r:id="rId5"/>
    <p:sldId id="263" r:id="rId6"/>
    <p:sldId id="257" r:id="rId7"/>
    <p:sldId id="308" r:id="rId8"/>
    <p:sldId id="258" r:id="rId9"/>
    <p:sldId id="272" r:id="rId10"/>
    <p:sldId id="309" r:id="rId11"/>
    <p:sldId id="264" r:id="rId12"/>
    <p:sldId id="259" r:id="rId13"/>
    <p:sldId id="266" r:id="rId14"/>
    <p:sldId id="323" r:id="rId15"/>
    <p:sldId id="324" r:id="rId16"/>
    <p:sldId id="277" r:id="rId17"/>
    <p:sldId id="321" r:id="rId18"/>
    <p:sldId id="271" r:id="rId19"/>
    <p:sldId id="320" r:id="rId20"/>
    <p:sldId id="268" r:id="rId21"/>
    <p:sldId id="310" r:id="rId22"/>
    <p:sldId id="314" r:id="rId23"/>
    <p:sldId id="260" r:id="rId24"/>
    <p:sldId id="311" r:id="rId25"/>
    <p:sldId id="318" r:id="rId26"/>
    <p:sldId id="316" r:id="rId27"/>
    <p:sldId id="317" r:id="rId28"/>
    <p:sldId id="315" r:id="rId29"/>
    <p:sldId id="261" r:id="rId30"/>
    <p:sldId id="32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895"/>
  </p:normalViewPr>
  <p:slideViewPr>
    <p:cSldViewPr snapToGrid="0">
      <p:cViewPr varScale="1">
        <p:scale>
          <a:sx n="85" d="100"/>
          <a:sy n="85" d="100"/>
        </p:scale>
        <p:origin x="1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052847-D8D2-43D0-8B50-1B57374D9FEE}" type="doc">
      <dgm:prSet loTypeId="urn:microsoft.com/office/officeart/2005/8/layout/cycle1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6D5C72A0-41D3-479F-90AD-AB20DECBE545}">
      <dgm:prSet phldrT="[Texto]"/>
      <dgm:spPr/>
      <dgm:t>
        <a:bodyPr/>
        <a:lstStyle/>
        <a:p>
          <a:r>
            <a:rPr lang="es-MX" dirty="0" smtClean="0"/>
            <a:t>Ciencias políticas </a:t>
          </a:r>
          <a:endParaRPr lang="es-MX" dirty="0"/>
        </a:p>
      </dgm:t>
    </dgm:pt>
    <dgm:pt modelId="{27391988-1572-4E5E-9CFD-86B3EF22DBD9}" type="parTrans" cxnId="{61B15442-451C-40CC-9377-BE0FE9FF86E1}">
      <dgm:prSet/>
      <dgm:spPr/>
      <dgm:t>
        <a:bodyPr/>
        <a:lstStyle/>
        <a:p>
          <a:endParaRPr lang="es-MX"/>
        </a:p>
      </dgm:t>
    </dgm:pt>
    <dgm:pt modelId="{34D0EF7B-3C40-40BF-9A4F-04030C6A559B}" type="sibTrans" cxnId="{61B15442-451C-40CC-9377-BE0FE9FF86E1}">
      <dgm:prSet/>
      <dgm:spPr/>
      <dgm:t>
        <a:bodyPr/>
        <a:lstStyle/>
        <a:p>
          <a:endParaRPr lang="es-MX"/>
        </a:p>
      </dgm:t>
    </dgm:pt>
    <dgm:pt modelId="{92548E73-E6D6-4573-ABFB-CFBC6A2BF468}">
      <dgm:prSet phldrT="[Texto]"/>
      <dgm:spPr/>
      <dgm:t>
        <a:bodyPr/>
        <a:lstStyle/>
        <a:p>
          <a:r>
            <a:rPr lang="es-MX" dirty="0" smtClean="0"/>
            <a:t>La antropología</a:t>
          </a:r>
          <a:endParaRPr lang="es-MX" dirty="0"/>
        </a:p>
      </dgm:t>
    </dgm:pt>
    <dgm:pt modelId="{0513B13A-AC01-4BA7-BFA2-9C9B36D2D868}" type="parTrans" cxnId="{528B6CC9-362A-4713-B238-F963F650ABCB}">
      <dgm:prSet/>
      <dgm:spPr/>
      <dgm:t>
        <a:bodyPr/>
        <a:lstStyle/>
        <a:p>
          <a:endParaRPr lang="es-MX"/>
        </a:p>
      </dgm:t>
    </dgm:pt>
    <dgm:pt modelId="{8146A84B-613E-40F0-B4B4-72F9463387E5}" type="sibTrans" cxnId="{528B6CC9-362A-4713-B238-F963F650ABCB}">
      <dgm:prSet/>
      <dgm:spPr/>
      <dgm:t>
        <a:bodyPr/>
        <a:lstStyle/>
        <a:p>
          <a:endParaRPr lang="es-MX"/>
        </a:p>
      </dgm:t>
    </dgm:pt>
    <dgm:pt modelId="{F2073BB4-047B-4A09-8BF0-7DC0F3CE9683}">
      <dgm:prSet phldrT="[Texto]"/>
      <dgm:spPr/>
      <dgm:t>
        <a:bodyPr/>
        <a:lstStyle/>
        <a:p>
          <a:r>
            <a:rPr lang="es-MX" dirty="0" smtClean="0"/>
            <a:t>La psicología </a:t>
          </a:r>
          <a:endParaRPr lang="es-MX" dirty="0"/>
        </a:p>
      </dgm:t>
    </dgm:pt>
    <dgm:pt modelId="{052939F9-E164-41DB-8D38-A2FCF6548701}" type="parTrans" cxnId="{21B98383-635A-4564-B7DD-27AAC9821504}">
      <dgm:prSet/>
      <dgm:spPr/>
      <dgm:t>
        <a:bodyPr/>
        <a:lstStyle/>
        <a:p>
          <a:endParaRPr lang="es-MX"/>
        </a:p>
      </dgm:t>
    </dgm:pt>
    <dgm:pt modelId="{8CE6190E-19E7-481C-A879-3D5757FBCC59}" type="sibTrans" cxnId="{21B98383-635A-4564-B7DD-27AAC9821504}">
      <dgm:prSet/>
      <dgm:spPr/>
      <dgm:t>
        <a:bodyPr/>
        <a:lstStyle/>
        <a:p>
          <a:endParaRPr lang="es-MX"/>
        </a:p>
      </dgm:t>
    </dgm:pt>
    <dgm:pt modelId="{4EB3E19B-2FEB-409D-843E-F0BD33069BFA}">
      <dgm:prSet phldrT="[Texto]"/>
      <dgm:spPr/>
      <dgm:t>
        <a:bodyPr/>
        <a:lstStyle/>
        <a:p>
          <a:r>
            <a:rPr lang="es-MX" dirty="0" smtClean="0"/>
            <a:t>La psicología social</a:t>
          </a:r>
          <a:endParaRPr lang="es-MX" dirty="0"/>
        </a:p>
      </dgm:t>
    </dgm:pt>
    <dgm:pt modelId="{9399DFF5-BCF9-46B1-8AE1-ECD52E74A014}" type="parTrans" cxnId="{ECE916CA-CD6B-4644-916E-142B4D287BE8}">
      <dgm:prSet/>
      <dgm:spPr/>
      <dgm:t>
        <a:bodyPr/>
        <a:lstStyle/>
        <a:p>
          <a:endParaRPr lang="es-MX"/>
        </a:p>
      </dgm:t>
    </dgm:pt>
    <dgm:pt modelId="{1496A251-C222-4448-96D4-09A4F2AAC957}" type="sibTrans" cxnId="{ECE916CA-CD6B-4644-916E-142B4D287BE8}">
      <dgm:prSet/>
      <dgm:spPr/>
      <dgm:t>
        <a:bodyPr/>
        <a:lstStyle/>
        <a:p>
          <a:endParaRPr lang="es-MX"/>
        </a:p>
      </dgm:t>
    </dgm:pt>
    <dgm:pt modelId="{911D28DC-538C-4F3A-BECB-6FDDF5EA401D}">
      <dgm:prSet phldrT="[Texto]"/>
      <dgm:spPr/>
      <dgm:t>
        <a:bodyPr/>
        <a:lstStyle/>
        <a:p>
          <a:r>
            <a:rPr lang="es-MX" dirty="0" smtClean="0"/>
            <a:t>La sociología </a:t>
          </a:r>
          <a:endParaRPr lang="es-MX" dirty="0"/>
        </a:p>
      </dgm:t>
    </dgm:pt>
    <dgm:pt modelId="{79F8FFDB-AB3C-48F6-A2A2-8D0E4293C1E0}" type="parTrans" cxnId="{E295A672-69D9-416F-8792-11BCF9B859E7}">
      <dgm:prSet/>
      <dgm:spPr/>
      <dgm:t>
        <a:bodyPr/>
        <a:lstStyle/>
        <a:p>
          <a:endParaRPr lang="es-MX"/>
        </a:p>
      </dgm:t>
    </dgm:pt>
    <dgm:pt modelId="{B73352C0-669B-493D-BE76-D91E41D92FC5}" type="sibTrans" cxnId="{E295A672-69D9-416F-8792-11BCF9B859E7}">
      <dgm:prSet/>
      <dgm:spPr/>
      <dgm:t>
        <a:bodyPr/>
        <a:lstStyle/>
        <a:p>
          <a:endParaRPr lang="es-MX"/>
        </a:p>
      </dgm:t>
    </dgm:pt>
    <dgm:pt modelId="{208477F4-89FF-47F7-A3D2-82CB1949BF78}">
      <dgm:prSet phldrT="[Texto]"/>
      <dgm:spPr/>
      <dgm:t>
        <a:bodyPr/>
        <a:lstStyle/>
        <a:p>
          <a:r>
            <a:rPr lang="es-MX" dirty="0" smtClean="0"/>
            <a:t>La sociología organizacional</a:t>
          </a:r>
          <a:endParaRPr lang="es-MX" dirty="0"/>
        </a:p>
      </dgm:t>
    </dgm:pt>
    <dgm:pt modelId="{E8D59BA8-6CCB-4C2D-8572-1E2A110027B3}" type="parTrans" cxnId="{5881314A-AB5C-4F86-9D74-BA4112771BCA}">
      <dgm:prSet/>
      <dgm:spPr/>
      <dgm:t>
        <a:bodyPr/>
        <a:lstStyle/>
        <a:p>
          <a:endParaRPr lang="es-MX"/>
        </a:p>
      </dgm:t>
    </dgm:pt>
    <dgm:pt modelId="{B07EE426-BE49-4E3E-9248-3D5E7C8B37B7}" type="sibTrans" cxnId="{5881314A-AB5C-4F86-9D74-BA4112771BCA}">
      <dgm:prSet/>
      <dgm:spPr/>
      <dgm:t>
        <a:bodyPr/>
        <a:lstStyle/>
        <a:p>
          <a:endParaRPr lang="es-MX"/>
        </a:p>
      </dgm:t>
    </dgm:pt>
    <dgm:pt modelId="{7ABD8932-F8C8-4CE4-81D3-C9BF2CDC6100}" type="pres">
      <dgm:prSet presAssocID="{03052847-D8D2-43D0-8B50-1B57374D9FE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6021EC-754F-401C-92B8-E205139A4C03}" type="pres">
      <dgm:prSet presAssocID="{6D5C72A0-41D3-479F-90AD-AB20DECBE545}" presName="dummy" presStyleCnt="0"/>
      <dgm:spPr/>
    </dgm:pt>
    <dgm:pt modelId="{F43687DB-4D75-4907-9E83-C4FF28F402AB}" type="pres">
      <dgm:prSet presAssocID="{6D5C72A0-41D3-479F-90AD-AB20DECBE545}" presName="node" presStyleLbl="revTx" presStyleIdx="0" presStyleCnt="6" custScaleX="1482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B3676B-8156-4FAF-82D5-F88D7D0065A5}" type="pres">
      <dgm:prSet presAssocID="{34D0EF7B-3C40-40BF-9A4F-04030C6A559B}" presName="sibTrans" presStyleLbl="node1" presStyleIdx="0" presStyleCnt="6"/>
      <dgm:spPr/>
      <dgm:t>
        <a:bodyPr/>
        <a:lstStyle/>
        <a:p>
          <a:endParaRPr lang="es-MX"/>
        </a:p>
      </dgm:t>
    </dgm:pt>
    <dgm:pt modelId="{650C2996-559B-4745-AA76-1987C48CAD32}" type="pres">
      <dgm:prSet presAssocID="{92548E73-E6D6-4573-ABFB-CFBC6A2BF468}" presName="dummy" presStyleCnt="0"/>
      <dgm:spPr/>
    </dgm:pt>
    <dgm:pt modelId="{0536EBB7-38BA-4AB1-A044-8E52F52C113E}" type="pres">
      <dgm:prSet presAssocID="{92548E73-E6D6-4573-ABFB-CFBC6A2BF468}" presName="node" presStyleLbl="revTx" presStyleIdx="1" presStyleCnt="6" custScaleX="126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1B4196-DA46-4822-BBEF-CFAA5CBEB453}" type="pres">
      <dgm:prSet presAssocID="{8146A84B-613E-40F0-B4B4-72F9463387E5}" presName="sibTrans" presStyleLbl="node1" presStyleIdx="1" presStyleCnt="6"/>
      <dgm:spPr/>
      <dgm:t>
        <a:bodyPr/>
        <a:lstStyle/>
        <a:p>
          <a:endParaRPr lang="es-MX"/>
        </a:p>
      </dgm:t>
    </dgm:pt>
    <dgm:pt modelId="{80370C66-8E87-4F26-B392-B4830ED9FCDB}" type="pres">
      <dgm:prSet presAssocID="{F2073BB4-047B-4A09-8BF0-7DC0F3CE9683}" presName="dummy" presStyleCnt="0"/>
      <dgm:spPr/>
    </dgm:pt>
    <dgm:pt modelId="{1212CBFA-8CEE-485A-AA6E-F5986F6274B2}" type="pres">
      <dgm:prSet presAssocID="{F2073BB4-047B-4A09-8BF0-7DC0F3CE9683}" presName="node" presStyleLbl="revTx" presStyleIdx="2" presStyleCnt="6" custScaleX="1613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D422FE-7B3F-4EDA-9A95-56AA4345FE64}" type="pres">
      <dgm:prSet presAssocID="{8CE6190E-19E7-481C-A879-3D5757FBCC59}" presName="sibTrans" presStyleLbl="node1" presStyleIdx="2" presStyleCnt="6"/>
      <dgm:spPr/>
      <dgm:t>
        <a:bodyPr/>
        <a:lstStyle/>
        <a:p>
          <a:endParaRPr lang="es-MX"/>
        </a:p>
      </dgm:t>
    </dgm:pt>
    <dgm:pt modelId="{B9949BBC-31BE-4891-8DF5-AEAB501E0925}" type="pres">
      <dgm:prSet presAssocID="{4EB3E19B-2FEB-409D-843E-F0BD33069BFA}" presName="dummy" presStyleCnt="0"/>
      <dgm:spPr/>
    </dgm:pt>
    <dgm:pt modelId="{34976A96-F6D9-408D-84D0-0FBC57770D0B}" type="pres">
      <dgm:prSet presAssocID="{4EB3E19B-2FEB-409D-843E-F0BD33069BFA}" presName="node" presStyleLbl="revTx" presStyleIdx="3" presStyleCnt="6" custScaleX="1389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8EB52E-CCA7-4D30-B265-7059D8D6917A}" type="pres">
      <dgm:prSet presAssocID="{1496A251-C222-4448-96D4-09A4F2AAC957}" presName="sibTrans" presStyleLbl="node1" presStyleIdx="3" presStyleCnt="6"/>
      <dgm:spPr/>
      <dgm:t>
        <a:bodyPr/>
        <a:lstStyle/>
        <a:p>
          <a:endParaRPr lang="es-MX"/>
        </a:p>
      </dgm:t>
    </dgm:pt>
    <dgm:pt modelId="{E69E1E53-4EEB-421D-A16D-87D1A39B1B85}" type="pres">
      <dgm:prSet presAssocID="{911D28DC-538C-4F3A-BECB-6FDDF5EA401D}" presName="dummy" presStyleCnt="0"/>
      <dgm:spPr/>
    </dgm:pt>
    <dgm:pt modelId="{EC962AF9-6C53-4EBF-BD45-E55961C5D2B0}" type="pres">
      <dgm:prSet presAssocID="{911D28DC-538C-4F3A-BECB-6FDDF5EA401D}" presName="node" presStyleLbl="revTx" presStyleIdx="4" presStyleCnt="6" custScaleX="1345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B2F88D-749F-4D27-89FA-DFC53B600F08}" type="pres">
      <dgm:prSet presAssocID="{B73352C0-669B-493D-BE76-D91E41D92FC5}" presName="sibTrans" presStyleLbl="node1" presStyleIdx="4" presStyleCnt="6"/>
      <dgm:spPr/>
      <dgm:t>
        <a:bodyPr/>
        <a:lstStyle/>
        <a:p>
          <a:endParaRPr lang="es-MX"/>
        </a:p>
      </dgm:t>
    </dgm:pt>
    <dgm:pt modelId="{68C0E7A8-C1CA-487B-AF36-CD0F4CCBC5A8}" type="pres">
      <dgm:prSet presAssocID="{208477F4-89FF-47F7-A3D2-82CB1949BF78}" presName="dummy" presStyleCnt="0"/>
      <dgm:spPr/>
    </dgm:pt>
    <dgm:pt modelId="{43AFCCB5-DB1B-4917-885C-2BAE77235D66}" type="pres">
      <dgm:prSet presAssocID="{208477F4-89FF-47F7-A3D2-82CB1949BF78}" presName="node" presStyleLbl="revTx" presStyleIdx="5" presStyleCnt="6" custScaleX="1620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2AF880-50E4-4720-BB69-2B91F786F016}" type="pres">
      <dgm:prSet presAssocID="{B07EE426-BE49-4E3E-9248-3D5E7C8B37B7}" presName="sibTrans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C553A6F3-4DBE-452F-A677-D1CCB69D52E8}" type="presOf" srcId="{911D28DC-538C-4F3A-BECB-6FDDF5EA401D}" destId="{EC962AF9-6C53-4EBF-BD45-E55961C5D2B0}" srcOrd="0" destOrd="0" presId="urn:microsoft.com/office/officeart/2005/8/layout/cycle1"/>
    <dgm:cxn modelId="{21B98383-635A-4564-B7DD-27AAC9821504}" srcId="{03052847-D8D2-43D0-8B50-1B57374D9FEE}" destId="{F2073BB4-047B-4A09-8BF0-7DC0F3CE9683}" srcOrd="2" destOrd="0" parTransId="{052939F9-E164-41DB-8D38-A2FCF6548701}" sibTransId="{8CE6190E-19E7-481C-A879-3D5757FBCC59}"/>
    <dgm:cxn modelId="{A88A4D83-FCC2-4BF5-B723-BADF401859FA}" type="presOf" srcId="{6D5C72A0-41D3-479F-90AD-AB20DECBE545}" destId="{F43687DB-4D75-4907-9E83-C4FF28F402AB}" srcOrd="0" destOrd="0" presId="urn:microsoft.com/office/officeart/2005/8/layout/cycle1"/>
    <dgm:cxn modelId="{61B15442-451C-40CC-9377-BE0FE9FF86E1}" srcId="{03052847-D8D2-43D0-8B50-1B57374D9FEE}" destId="{6D5C72A0-41D3-479F-90AD-AB20DECBE545}" srcOrd="0" destOrd="0" parTransId="{27391988-1572-4E5E-9CFD-86B3EF22DBD9}" sibTransId="{34D0EF7B-3C40-40BF-9A4F-04030C6A559B}"/>
    <dgm:cxn modelId="{5881314A-AB5C-4F86-9D74-BA4112771BCA}" srcId="{03052847-D8D2-43D0-8B50-1B57374D9FEE}" destId="{208477F4-89FF-47F7-A3D2-82CB1949BF78}" srcOrd="5" destOrd="0" parTransId="{E8D59BA8-6CCB-4C2D-8572-1E2A110027B3}" sibTransId="{B07EE426-BE49-4E3E-9248-3D5E7C8B37B7}"/>
    <dgm:cxn modelId="{0A289186-7AF2-4C57-922B-107C084AFF4A}" type="presOf" srcId="{B73352C0-669B-493D-BE76-D91E41D92FC5}" destId="{1DB2F88D-749F-4D27-89FA-DFC53B600F08}" srcOrd="0" destOrd="0" presId="urn:microsoft.com/office/officeart/2005/8/layout/cycle1"/>
    <dgm:cxn modelId="{D6F45694-E052-417C-B04F-2485757749D3}" type="presOf" srcId="{03052847-D8D2-43D0-8B50-1B57374D9FEE}" destId="{7ABD8932-F8C8-4CE4-81D3-C9BF2CDC6100}" srcOrd="0" destOrd="0" presId="urn:microsoft.com/office/officeart/2005/8/layout/cycle1"/>
    <dgm:cxn modelId="{528B6CC9-362A-4713-B238-F963F650ABCB}" srcId="{03052847-D8D2-43D0-8B50-1B57374D9FEE}" destId="{92548E73-E6D6-4573-ABFB-CFBC6A2BF468}" srcOrd="1" destOrd="0" parTransId="{0513B13A-AC01-4BA7-BFA2-9C9B36D2D868}" sibTransId="{8146A84B-613E-40F0-B4B4-72F9463387E5}"/>
    <dgm:cxn modelId="{ECE916CA-CD6B-4644-916E-142B4D287BE8}" srcId="{03052847-D8D2-43D0-8B50-1B57374D9FEE}" destId="{4EB3E19B-2FEB-409D-843E-F0BD33069BFA}" srcOrd="3" destOrd="0" parTransId="{9399DFF5-BCF9-46B1-8AE1-ECD52E74A014}" sibTransId="{1496A251-C222-4448-96D4-09A4F2AAC957}"/>
    <dgm:cxn modelId="{68CEE8BE-FD84-426B-8B50-87F4BDE3F20B}" type="presOf" srcId="{92548E73-E6D6-4573-ABFB-CFBC6A2BF468}" destId="{0536EBB7-38BA-4AB1-A044-8E52F52C113E}" srcOrd="0" destOrd="0" presId="urn:microsoft.com/office/officeart/2005/8/layout/cycle1"/>
    <dgm:cxn modelId="{4BAAA2B2-D901-4497-A526-2B3A9C7B5F7C}" type="presOf" srcId="{8146A84B-613E-40F0-B4B4-72F9463387E5}" destId="{391B4196-DA46-4822-BBEF-CFAA5CBEB453}" srcOrd="0" destOrd="0" presId="urn:microsoft.com/office/officeart/2005/8/layout/cycle1"/>
    <dgm:cxn modelId="{7FFB2A51-11B7-40C7-A212-E4EAC1A865EC}" type="presOf" srcId="{4EB3E19B-2FEB-409D-843E-F0BD33069BFA}" destId="{34976A96-F6D9-408D-84D0-0FBC57770D0B}" srcOrd="0" destOrd="0" presId="urn:microsoft.com/office/officeart/2005/8/layout/cycle1"/>
    <dgm:cxn modelId="{FC18D432-506E-4446-88C3-B9851914B12A}" type="presOf" srcId="{8CE6190E-19E7-481C-A879-3D5757FBCC59}" destId="{D1D422FE-7B3F-4EDA-9A95-56AA4345FE64}" srcOrd="0" destOrd="0" presId="urn:microsoft.com/office/officeart/2005/8/layout/cycle1"/>
    <dgm:cxn modelId="{EE94C96D-3E3E-420C-8121-0E059304775E}" type="presOf" srcId="{34D0EF7B-3C40-40BF-9A4F-04030C6A559B}" destId="{42B3676B-8156-4FAF-82D5-F88D7D0065A5}" srcOrd="0" destOrd="0" presId="urn:microsoft.com/office/officeart/2005/8/layout/cycle1"/>
    <dgm:cxn modelId="{08A0A9DE-4ACD-48D4-8033-FD3F826D7440}" type="presOf" srcId="{F2073BB4-047B-4A09-8BF0-7DC0F3CE9683}" destId="{1212CBFA-8CEE-485A-AA6E-F5986F6274B2}" srcOrd="0" destOrd="0" presId="urn:microsoft.com/office/officeart/2005/8/layout/cycle1"/>
    <dgm:cxn modelId="{DF8F8300-4443-4FB8-A074-1B0B647E73B0}" type="presOf" srcId="{B07EE426-BE49-4E3E-9248-3D5E7C8B37B7}" destId="{0D2AF880-50E4-4720-BB69-2B91F786F016}" srcOrd="0" destOrd="0" presId="urn:microsoft.com/office/officeart/2005/8/layout/cycle1"/>
    <dgm:cxn modelId="{E295A672-69D9-416F-8792-11BCF9B859E7}" srcId="{03052847-D8D2-43D0-8B50-1B57374D9FEE}" destId="{911D28DC-538C-4F3A-BECB-6FDDF5EA401D}" srcOrd="4" destOrd="0" parTransId="{79F8FFDB-AB3C-48F6-A2A2-8D0E4293C1E0}" sibTransId="{B73352C0-669B-493D-BE76-D91E41D92FC5}"/>
    <dgm:cxn modelId="{10161D58-463F-4724-916B-F3EEAE01DDE4}" type="presOf" srcId="{1496A251-C222-4448-96D4-09A4F2AAC957}" destId="{548EB52E-CCA7-4D30-B265-7059D8D6917A}" srcOrd="0" destOrd="0" presId="urn:microsoft.com/office/officeart/2005/8/layout/cycle1"/>
    <dgm:cxn modelId="{95DDA170-ABC7-4842-BA9E-5E78C62D8755}" type="presOf" srcId="{208477F4-89FF-47F7-A3D2-82CB1949BF78}" destId="{43AFCCB5-DB1B-4917-885C-2BAE77235D66}" srcOrd="0" destOrd="0" presId="urn:microsoft.com/office/officeart/2005/8/layout/cycle1"/>
    <dgm:cxn modelId="{C31F86F7-35E7-4444-B6F9-15922AC8E684}" type="presParOf" srcId="{7ABD8932-F8C8-4CE4-81D3-C9BF2CDC6100}" destId="{AE6021EC-754F-401C-92B8-E205139A4C03}" srcOrd="0" destOrd="0" presId="urn:microsoft.com/office/officeart/2005/8/layout/cycle1"/>
    <dgm:cxn modelId="{B2BEE1EE-26DB-44A7-8DDE-AB022E66AEC0}" type="presParOf" srcId="{7ABD8932-F8C8-4CE4-81D3-C9BF2CDC6100}" destId="{F43687DB-4D75-4907-9E83-C4FF28F402AB}" srcOrd="1" destOrd="0" presId="urn:microsoft.com/office/officeart/2005/8/layout/cycle1"/>
    <dgm:cxn modelId="{BA914392-FD8D-44C8-8165-81E9D50A1FA6}" type="presParOf" srcId="{7ABD8932-F8C8-4CE4-81D3-C9BF2CDC6100}" destId="{42B3676B-8156-4FAF-82D5-F88D7D0065A5}" srcOrd="2" destOrd="0" presId="urn:microsoft.com/office/officeart/2005/8/layout/cycle1"/>
    <dgm:cxn modelId="{CB93163B-DF19-4BB4-8F25-C887E8320F51}" type="presParOf" srcId="{7ABD8932-F8C8-4CE4-81D3-C9BF2CDC6100}" destId="{650C2996-559B-4745-AA76-1987C48CAD32}" srcOrd="3" destOrd="0" presId="urn:microsoft.com/office/officeart/2005/8/layout/cycle1"/>
    <dgm:cxn modelId="{6DF02149-9E53-4013-9CE6-6559A1CD42F6}" type="presParOf" srcId="{7ABD8932-F8C8-4CE4-81D3-C9BF2CDC6100}" destId="{0536EBB7-38BA-4AB1-A044-8E52F52C113E}" srcOrd="4" destOrd="0" presId="urn:microsoft.com/office/officeart/2005/8/layout/cycle1"/>
    <dgm:cxn modelId="{61E5E197-B2C1-4C84-93C5-44679B8ACA1A}" type="presParOf" srcId="{7ABD8932-F8C8-4CE4-81D3-C9BF2CDC6100}" destId="{391B4196-DA46-4822-BBEF-CFAA5CBEB453}" srcOrd="5" destOrd="0" presId="urn:microsoft.com/office/officeart/2005/8/layout/cycle1"/>
    <dgm:cxn modelId="{D0ABB07E-8305-4BE6-AF16-22E81095743F}" type="presParOf" srcId="{7ABD8932-F8C8-4CE4-81D3-C9BF2CDC6100}" destId="{80370C66-8E87-4F26-B392-B4830ED9FCDB}" srcOrd="6" destOrd="0" presId="urn:microsoft.com/office/officeart/2005/8/layout/cycle1"/>
    <dgm:cxn modelId="{479E35F1-668C-450D-BED3-ED2510C498C8}" type="presParOf" srcId="{7ABD8932-F8C8-4CE4-81D3-C9BF2CDC6100}" destId="{1212CBFA-8CEE-485A-AA6E-F5986F6274B2}" srcOrd="7" destOrd="0" presId="urn:microsoft.com/office/officeart/2005/8/layout/cycle1"/>
    <dgm:cxn modelId="{3933BDB8-E220-4084-8BD1-00900F98E6C7}" type="presParOf" srcId="{7ABD8932-F8C8-4CE4-81D3-C9BF2CDC6100}" destId="{D1D422FE-7B3F-4EDA-9A95-56AA4345FE64}" srcOrd="8" destOrd="0" presId="urn:microsoft.com/office/officeart/2005/8/layout/cycle1"/>
    <dgm:cxn modelId="{74298CD6-947B-44AB-B4F4-ED69BA96769C}" type="presParOf" srcId="{7ABD8932-F8C8-4CE4-81D3-C9BF2CDC6100}" destId="{B9949BBC-31BE-4891-8DF5-AEAB501E0925}" srcOrd="9" destOrd="0" presId="urn:microsoft.com/office/officeart/2005/8/layout/cycle1"/>
    <dgm:cxn modelId="{7FCBFA18-3668-484C-A987-5E8327AC3B07}" type="presParOf" srcId="{7ABD8932-F8C8-4CE4-81D3-C9BF2CDC6100}" destId="{34976A96-F6D9-408D-84D0-0FBC57770D0B}" srcOrd="10" destOrd="0" presId="urn:microsoft.com/office/officeart/2005/8/layout/cycle1"/>
    <dgm:cxn modelId="{AABAF8A3-2766-4389-BACB-E01C77415905}" type="presParOf" srcId="{7ABD8932-F8C8-4CE4-81D3-C9BF2CDC6100}" destId="{548EB52E-CCA7-4D30-B265-7059D8D6917A}" srcOrd="11" destOrd="0" presId="urn:microsoft.com/office/officeart/2005/8/layout/cycle1"/>
    <dgm:cxn modelId="{77704012-9679-4392-A111-47087FA6C7D8}" type="presParOf" srcId="{7ABD8932-F8C8-4CE4-81D3-C9BF2CDC6100}" destId="{E69E1E53-4EEB-421D-A16D-87D1A39B1B85}" srcOrd="12" destOrd="0" presId="urn:microsoft.com/office/officeart/2005/8/layout/cycle1"/>
    <dgm:cxn modelId="{B386EE7A-3A6B-4441-981A-BB2C8D03F647}" type="presParOf" srcId="{7ABD8932-F8C8-4CE4-81D3-C9BF2CDC6100}" destId="{EC962AF9-6C53-4EBF-BD45-E55961C5D2B0}" srcOrd="13" destOrd="0" presId="urn:microsoft.com/office/officeart/2005/8/layout/cycle1"/>
    <dgm:cxn modelId="{6DD9E7B2-46D8-4E86-B91D-45231231D497}" type="presParOf" srcId="{7ABD8932-F8C8-4CE4-81D3-C9BF2CDC6100}" destId="{1DB2F88D-749F-4D27-89FA-DFC53B600F08}" srcOrd="14" destOrd="0" presId="urn:microsoft.com/office/officeart/2005/8/layout/cycle1"/>
    <dgm:cxn modelId="{C7BFCA5B-BF02-4475-8EFE-10C4EBD874C1}" type="presParOf" srcId="{7ABD8932-F8C8-4CE4-81D3-C9BF2CDC6100}" destId="{68C0E7A8-C1CA-487B-AF36-CD0F4CCBC5A8}" srcOrd="15" destOrd="0" presId="urn:microsoft.com/office/officeart/2005/8/layout/cycle1"/>
    <dgm:cxn modelId="{F5920C8D-6E5B-44C1-B6DF-AA64C27B016B}" type="presParOf" srcId="{7ABD8932-F8C8-4CE4-81D3-C9BF2CDC6100}" destId="{43AFCCB5-DB1B-4917-885C-2BAE77235D66}" srcOrd="16" destOrd="0" presId="urn:microsoft.com/office/officeart/2005/8/layout/cycle1"/>
    <dgm:cxn modelId="{36B7BE3F-05B1-4778-A3AA-0A2CCE7D8BD7}" type="presParOf" srcId="{7ABD8932-F8C8-4CE4-81D3-C9BF2CDC6100}" destId="{0D2AF880-50E4-4720-BB69-2B91F786F016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687DB-4D75-4907-9E83-C4FF28F402AB}">
      <dsp:nvSpPr>
        <dsp:cNvPr id="0" name=""/>
        <dsp:cNvSpPr/>
      </dsp:nvSpPr>
      <dsp:spPr>
        <a:xfrm>
          <a:off x="5933539" y="10876"/>
          <a:ext cx="1328467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Ciencias políticas </a:t>
          </a:r>
          <a:endParaRPr lang="es-MX" sz="1600" kern="1200" dirty="0"/>
        </a:p>
      </dsp:txBody>
      <dsp:txXfrm>
        <a:off x="5933539" y="10876"/>
        <a:ext cx="1328467" cy="896383"/>
      </dsp:txXfrm>
    </dsp:sp>
    <dsp:sp modelId="{42B3676B-8156-4FAF-82D5-F88D7D0065A5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20571887"/>
            <a:gd name="adj4" fmla="val 19204524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6EBB7-38BA-4AB1-A044-8E52F52C113E}">
      <dsp:nvSpPr>
        <dsp:cNvPr id="0" name=""/>
        <dsp:cNvSpPr/>
      </dsp:nvSpPr>
      <dsp:spPr>
        <a:xfrm>
          <a:off x="7031264" y="1741764"/>
          <a:ext cx="1131675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antropología</a:t>
          </a:r>
          <a:endParaRPr lang="es-MX" sz="1600" kern="1200" dirty="0"/>
        </a:p>
      </dsp:txBody>
      <dsp:txXfrm>
        <a:off x="7031264" y="1741764"/>
        <a:ext cx="1131675" cy="896383"/>
      </dsp:txXfrm>
    </dsp:sp>
    <dsp:sp modelId="{391B4196-DA46-4822-BBEF-CFAA5CBEB453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2144877"/>
            <a:gd name="adj4" fmla="val 777514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2CBFA-8CEE-485A-AA6E-F5986F6274B2}">
      <dsp:nvSpPr>
        <dsp:cNvPr id="0" name=""/>
        <dsp:cNvSpPr/>
      </dsp:nvSpPr>
      <dsp:spPr>
        <a:xfrm>
          <a:off x="5874714" y="3472652"/>
          <a:ext cx="1446117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psicología </a:t>
          </a:r>
          <a:endParaRPr lang="es-MX" sz="1600" kern="1200" dirty="0"/>
        </a:p>
      </dsp:txBody>
      <dsp:txXfrm>
        <a:off x="5874714" y="3472652"/>
        <a:ext cx="1446117" cy="896383"/>
      </dsp:txXfrm>
    </dsp:sp>
    <dsp:sp modelId="{D1D422FE-7B3F-4EDA-9A95-56AA4345FE64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5800867"/>
            <a:gd name="adj4" fmla="val 4923282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976A96-F6D9-408D-84D0-0FBC57770D0B}">
      <dsp:nvSpPr>
        <dsp:cNvPr id="0" name=""/>
        <dsp:cNvSpPr/>
      </dsp:nvSpPr>
      <dsp:spPr>
        <a:xfrm>
          <a:off x="3976277" y="3472652"/>
          <a:ext cx="1245677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psicología social</a:t>
          </a:r>
          <a:endParaRPr lang="es-MX" sz="1600" kern="1200" dirty="0"/>
        </a:p>
      </dsp:txBody>
      <dsp:txXfrm>
        <a:off x="3976277" y="3472652"/>
        <a:ext cx="1245677" cy="896383"/>
      </dsp:txXfrm>
    </dsp:sp>
    <dsp:sp modelId="{548EB52E-CCA7-4D30-B265-7059D8D6917A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9771887"/>
            <a:gd name="adj4" fmla="val 8404524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62AF9-6C53-4EBF-BD45-E55961C5D2B0}">
      <dsp:nvSpPr>
        <dsp:cNvPr id="0" name=""/>
        <dsp:cNvSpPr/>
      </dsp:nvSpPr>
      <dsp:spPr>
        <a:xfrm>
          <a:off x="2996897" y="1741764"/>
          <a:ext cx="1205779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sociología </a:t>
          </a:r>
          <a:endParaRPr lang="es-MX" sz="1600" kern="1200" dirty="0"/>
        </a:p>
      </dsp:txBody>
      <dsp:txXfrm>
        <a:off x="2996897" y="1741764"/>
        <a:ext cx="1205779" cy="896383"/>
      </dsp:txXfrm>
    </dsp:sp>
    <dsp:sp modelId="{1DB2F88D-749F-4D27-89FA-DFC53B600F08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12944877"/>
            <a:gd name="adj4" fmla="val 11577514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AFCCB5-DB1B-4917-885C-2BAE77235D66}">
      <dsp:nvSpPr>
        <dsp:cNvPr id="0" name=""/>
        <dsp:cNvSpPr/>
      </dsp:nvSpPr>
      <dsp:spPr>
        <a:xfrm>
          <a:off x="3872780" y="10876"/>
          <a:ext cx="1452669" cy="896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sociología organizacional</a:t>
          </a:r>
          <a:endParaRPr lang="es-MX" sz="1600" kern="1200" dirty="0"/>
        </a:p>
      </dsp:txBody>
      <dsp:txXfrm>
        <a:off x="3872780" y="10876"/>
        <a:ext cx="1452669" cy="896383"/>
      </dsp:txXfrm>
    </dsp:sp>
    <dsp:sp modelId="{0D2AF880-50E4-4720-BB69-2B91F786F016}">
      <dsp:nvSpPr>
        <dsp:cNvPr id="0" name=""/>
        <dsp:cNvSpPr/>
      </dsp:nvSpPr>
      <dsp:spPr>
        <a:xfrm>
          <a:off x="3410426" y="1937"/>
          <a:ext cx="4376036" cy="4376036"/>
        </a:xfrm>
        <a:prstGeom prst="circularArrow">
          <a:avLst>
            <a:gd name="adj1" fmla="val 3994"/>
            <a:gd name="adj2" fmla="val 250599"/>
            <a:gd name="adj3" fmla="val 16528509"/>
            <a:gd name="adj4" fmla="val 15728971"/>
            <a:gd name="adj5" fmla="val 46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59B8F-AD85-AF4C-AB24-B15B79CB86AF}" type="datetimeFigureOut">
              <a:rPr lang="es-ES_tradnl" smtClean="0"/>
              <a:t>29/9/19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7459D-F67A-5E43-99FD-B35524987111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810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7459D-F67A-5E43-99FD-B35524987111}" type="slidenum">
              <a:rPr lang="es-ES_tradnl" smtClean="0"/>
              <a:t>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69362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FE32B-937A-9243-B79B-8542B9D1CF55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D7A8-8197-AA4B-A7F3-B3A173E65622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FD2E-D2E8-8143-B202-99CD15563C14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D7E3-3D77-A247-BE8D-5858758A7F9E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CB74-F0D4-6146-96E9-D5DC30917C0D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7892-46AA-A345-B8EF-1D6ED1489CE1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A193-FBB7-3A43-BF4D-24D8191E7885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2395-5489-664F-98F9-975B24F84EDA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1716-FEFA-E34C-A092-1F6EA02711AF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F6598-45C5-8F40-9C7B-33A04B945EDB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FBFE8-D365-CE4C-BB28-D197FAC88782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EAB39-5F3A-8444-BF4E-C4A35A25A249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44B7-E5D9-9F4F-93A2-7FB2BCA5B48F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A78A-FBB6-DF47-BC09-3A4B79A55650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B5EE-0249-CE4E-B942-C69D11EFEA6C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2B56C-296A-9645-8C85-2FA7416188EB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43D7-C186-0E45-B488-2513BD1349A0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B72B836-D727-4549-956D-8E14E5EBF6FA}" type="datetime1">
              <a:rPr lang="es-MX" smtClean="0"/>
              <a:t>29/09/19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9148" y="292608"/>
            <a:ext cx="11612644" cy="363677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Universidad aut</a:t>
            </a: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>ó</a:t>
            </a: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noma del estado de m</a:t>
            </a: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>éxico</a:t>
            </a:r>
            <a:br>
              <a:rPr lang="es-ES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>facultad de contaduría y administración </a:t>
            </a:r>
            <a:br>
              <a:rPr lang="es-ES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unidad de aprendizaje </a:t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Comportamiento organizacional</a:t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>licenciatura en administración</a:t>
            </a: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>Nº de créditos:   7</a:t>
            </a:r>
            <a:br>
              <a:rPr lang="es-ES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" sz="2700" dirty="0" smtClean="0">
                <a:latin typeface="Arial" charset="0"/>
                <a:ea typeface="Arial" charset="0"/>
                <a:cs typeface="Arial" charset="0"/>
              </a:rPr>
              <a:t> semestre: 3º</a:t>
            </a:r>
            <a:r>
              <a:rPr lang="es-ES_tradnl" sz="2700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_tradnl" sz="2700" dirty="0" smtClean="0">
                <a:latin typeface="Arial" charset="0"/>
                <a:ea typeface="Arial" charset="0"/>
                <a:cs typeface="Arial" charset="0"/>
              </a:rPr>
            </a:b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s-ES_tradnl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1328" y="3511296"/>
            <a:ext cx="9802368" cy="245059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2400" dirty="0" smtClean="0">
                <a:latin typeface="Arial" charset="0"/>
                <a:ea typeface="Times New Roman" charset="0"/>
              </a:rPr>
              <a:t>Elaboro: Bertha Luz Martínez Hernández </a:t>
            </a:r>
          </a:p>
          <a:p>
            <a:pPr algn="ctr"/>
            <a:r>
              <a:rPr lang="es-ES" sz="2400" dirty="0" smtClean="0">
                <a:latin typeface="Arial" charset="0"/>
                <a:ea typeface="Times New Roman" charset="0"/>
              </a:rPr>
              <a:t>Unidad </a:t>
            </a:r>
            <a:r>
              <a:rPr lang="es-ES" sz="2400" dirty="0">
                <a:latin typeface="Arial" charset="0"/>
                <a:ea typeface="Times New Roman" charset="0"/>
              </a:rPr>
              <a:t>1</a:t>
            </a:r>
            <a:r>
              <a:rPr lang="es-ES" sz="2400" dirty="0" smtClean="0">
                <a:latin typeface="Arial" charset="0"/>
                <a:ea typeface="Times New Roman" charset="0"/>
              </a:rPr>
              <a:t>. </a:t>
            </a:r>
          </a:p>
          <a:p>
            <a:r>
              <a:rPr lang="es-E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El campo del comportamiento humano en la organización</a:t>
            </a:r>
            <a:endParaRPr lang="es-ES" sz="2400" dirty="0" smtClean="0">
              <a:latin typeface="Arial" charset="0"/>
              <a:ea typeface="Times New Roman" charset="0"/>
            </a:endParaRPr>
          </a:p>
          <a:p>
            <a:pPr algn="ctr"/>
            <a:endParaRPr lang="es-ES" sz="2400" dirty="0" smtClean="0">
              <a:latin typeface="Arial" charset="0"/>
              <a:ea typeface="Times New Roman" charset="0"/>
            </a:endParaRPr>
          </a:p>
          <a:p>
            <a:pPr algn="ctr"/>
            <a:r>
              <a:rPr lang="es-ES" sz="2400" dirty="0" smtClean="0">
                <a:latin typeface="Arial" charset="0"/>
                <a:ea typeface="Times New Roman" charset="0"/>
              </a:rPr>
              <a:t>Fecha de elaboración: agosto  de 2019 </a:t>
            </a:r>
          </a:p>
          <a:p>
            <a:pPr algn="ctr"/>
            <a:endParaRPr lang="es-ES" sz="2400" b="1" dirty="0">
              <a:latin typeface="Arial" charset="0"/>
              <a:ea typeface="Times New Roman" charset="0"/>
            </a:endParaRPr>
          </a:p>
          <a:p>
            <a:pPr algn="ctr"/>
            <a:endParaRPr lang="es-ES_tradnl" sz="3200" dirty="0">
              <a:latin typeface="Times New Roman" charset="0"/>
              <a:ea typeface="Times New Roman" charset="0"/>
            </a:endParaRPr>
          </a:p>
          <a:p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12298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Temas centrales del 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74754" y="1834941"/>
            <a:ext cx="11317574" cy="4490908"/>
          </a:xfrm>
        </p:spPr>
        <p:txBody>
          <a:bodyPr/>
          <a:lstStyle/>
          <a:p>
            <a:r>
              <a:rPr lang="es-ES_tradnl" cap="small" dirty="0" smtClean="0">
                <a:latin typeface="Arial" charset="0"/>
                <a:ea typeface="Arial" charset="0"/>
                <a:cs typeface="Arial" charset="0"/>
              </a:rPr>
              <a:t>        El comportamiento organizacional incluye temas centrales como son:</a:t>
            </a:r>
          </a:p>
          <a:p>
            <a:endParaRPr lang="es-ES_tradnl" cap="small" dirty="0">
              <a:latin typeface="Arial" charset="0"/>
              <a:ea typeface="Arial" charset="0"/>
              <a:cs typeface="Arial" charset="0"/>
            </a:endParaRPr>
          </a:p>
          <a:p>
            <a:endParaRPr lang="es-ES_tradnl" cap="smal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cap="smal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Rectángulo redondeado 5"/>
          <p:cNvSpPr/>
          <p:nvPr/>
        </p:nvSpPr>
        <p:spPr>
          <a:xfrm>
            <a:off x="36537" y="2920584"/>
            <a:ext cx="1402520" cy="86674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Motivación</a:t>
            </a:r>
            <a:endParaRPr lang="es-ES_tradnl" dirty="0"/>
          </a:p>
        </p:txBody>
      </p:sp>
      <p:sp>
        <p:nvSpPr>
          <p:cNvPr id="7" name="Rectángulo redondeado 6"/>
          <p:cNvSpPr/>
          <p:nvPr/>
        </p:nvSpPr>
        <p:spPr>
          <a:xfrm>
            <a:off x="1393932" y="3155033"/>
            <a:ext cx="1439210" cy="81696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El poder </a:t>
            </a:r>
            <a:endParaRPr lang="es-ES_tradnl" dirty="0"/>
          </a:p>
        </p:txBody>
      </p:sp>
      <p:sp>
        <p:nvSpPr>
          <p:cNvPr id="8" name="Rectángulo redondeado 7"/>
          <p:cNvSpPr/>
          <p:nvPr/>
        </p:nvSpPr>
        <p:spPr>
          <a:xfrm>
            <a:off x="2850320" y="3431118"/>
            <a:ext cx="1646730" cy="10757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Comportamiento del líder</a:t>
            </a:r>
            <a:endParaRPr lang="es-ES_tradnl" dirty="0"/>
          </a:p>
        </p:txBody>
      </p:sp>
      <p:sp>
        <p:nvSpPr>
          <p:cNvPr id="10" name="CuadroTexto 9"/>
          <p:cNvSpPr txBox="1"/>
          <p:nvPr/>
        </p:nvSpPr>
        <p:spPr>
          <a:xfrm>
            <a:off x="9938479" y="6325849"/>
            <a:ext cx="158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Robbins 2014</a:t>
            </a:r>
            <a:endParaRPr lang="es-ES_tradnl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4490801" y="3923615"/>
            <a:ext cx="1648918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Comunicación </a:t>
            </a:r>
            <a:r>
              <a:rPr lang="es-ES" dirty="0" smtClean="0"/>
              <a:t>iterpersonal</a:t>
            </a:r>
            <a:endParaRPr lang="es-ES_tradnl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6137531" y="4318232"/>
            <a:ext cx="1642669" cy="8051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El aprendizaje </a:t>
            </a:r>
            <a:endParaRPr lang="es-ES_tradnl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7794714" y="4642066"/>
            <a:ext cx="1625967" cy="79890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La percepción</a:t>
            </a:r>
            <a:endParaRPr lang="es-ES_tradnl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9435195" y="4966328"/>
            <a:ext cx="2023672" cy="8048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Desarrollo de actitudes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53024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50626" y="250568"/>
            <a:ext cx="4953312" cy="781015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s-MX" dirty="0" smtClean="0"/>
              <a:t>Importancia del CO</a:t>
            </a:r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4572000" y="2796363"/>
            <a:ext cx="2541182" cy="16374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Comportamiento organizacional </a:t>
            </a:r>
          </a:p>
        </p:txBody>
      </p:sp>
      <p:cxnSp>
        <p:nvCxnSpPr>
          <p:cNvPr id="7" name="Conector curvado 6"/>
          <p:cNvCxnSpPr/>
          <p:nvPr/>
        </p:nvCxnSpPr>
        <p:spPr>
          <a:xfrm>
            <a:off x="6350296" y="2870791"/>
            <a:ext cx="2761807" cy="455132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9106786" y="2020189"/>
            <a:ext cx="1998921" cy="286232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Comportamiento individual</a:t>
            </a:r>
          </a:p>
          <a:p>
            <a:r>
              <a:rPr lang="es-MX" dirty="0" smtClean="0"/>
              <a:t>-Personalidad</a:t>
            </a:r>
          </a:p>
          <a:p>
            <a:r>
              <a:rPr lang="es-MX" dirty="0" smtClean="0"/>
              <a:t>-Actitudes</a:t>
            </a:r>
          </a:p>
          <a:p>
            <a:r>
              <a:rPr lang="es-MX" dirty="0" smtClean="0"/>
              <a:t>-Percepción </a:t>
            </a:r>
          </a:p>
          <a:p>
            <a:r>
              <a:rPr lang="es-MX" dirty="0" smtClean="0"/>
              <a:t>-aprendizaje</a:t>
            </a:r>
          </a:p>
          <a:p>
            <a:r>
              <a:rPr lang="es-MX" dirty="0" smtClean="0"/>
              <a:t>-Motivación </a:t>
            </a:r>
          </a:p>
          <a:p>
            <a:r>
              <a:rPr lang="es-MX" dirty="0" smtClean="0"/>
              <a:t>-Satisfacción en el trabajo </a:t>
            </a:r>
          </a:p>
          <a:p>
            <a:endParaRPr lang="es-MX" dirty="0"/>
          </a:p>
        </p:txBody>
      </p:sp>
      <p:cxnSp>
        <p:nvCxnSpPr>
          <p:cNvPr id="16" name="Conector curvado 15"/>
          <p:cNvCxnSpPr>
            <a:stCxn id="5" idx="2"/>
          </p:cNvCxnSpPr>
          <p:nvPr/>
        </p:nvCxnSpPr>
        <p:spPr>
          <a:xfrm rot="10800000">
            <a:off x="2785730" y="2955852"/>
            <a:ext cx="1786270" cy="659219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91117" y="2020190"/>
            <a:ext cx="2094613" cy="25853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Comportamiento de grupo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Normas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Funciones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Formación de equipos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Manejo de conflictos </a:t>
            </a:r>
          </a:p>
          <a:p>
            <a:endParaRPr lang="es-MX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741" y="4795284"/>
            <a:ext cx="2120045" cy="2073348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683" y="4584247"/>
            <a:ext cx="2133600" cy="225248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368044" y="6300136"/>
            <a:ext cx="2522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4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398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746" y="1421444"/>
            <a:ext cx="4572000" cy="25717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965" y="3099329"/>
            <a:ext cx="2466975" cy="184785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4878052" y="5060948"/>
            <a:ext cx="1476802" cy="152638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0072" y="221373"/>
            <a:ext cx="6348846" cy="830581"/>
          </a:xfrm>
        </p:spPr>
        <p:txBody>
          <a:bodyPr>
            <a:normAutofit fontScale="90000"/>
          </a:bodyPr>
          <a:lstStyle/>
          <a:p>
            <a:r>
              <a:rPr lang="es-ES" sz="2800" cap="none" dirty="0">
                <a:latin typeface="Arial" panose="020B0604020202020204" pitchFamily="34" charset="0"/>
                <a:cs typeface="Arial" panose="020B0604020202020204" pitchFamily="34" charset="0"/>
              </a:rPr>
              <a:t>1.3. El modelo del comportamiento organizacional (CO) y sus variables</a:t>
            </a:r>
            <a:br>
              <a:rPr lang="es-ES" sz="2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759526" y="2124575"/>
            <a:ext cx="156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</a:t>
            </a:r>
            <a:r>
              <a:rPr lang="es-MX" dirty="0" smtClean="0"/>
              <a:t>rganización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482182" y="5824138"/>
            <a:ext cx="1184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Persona 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6799845" y="4361191"/>
            <a:ext cx="1744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Grupos o equipo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146492" y="6285822"/>
            <a:ext cx="2586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pág. 8 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Variables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367647" y="2041324"/>
            <a:ext cx="5106028" cy="836318"/>
          </a:xfrm>
          <a:gradFill>
            <a:gsLst>
              <a:gs pos="0">
                <a:schemeClr val="tx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cap="none" dirty="0" smtClean="0"/>
              <a:t>Variables del comportamiento organizacional </a:t>
            </a:r>
            <a:endParaRPr lang="es-MX" cap="none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3"/>
          </p:nvPr>
        </p:nvSpPr>
        <p:spPr>
          <a:xfrm>
            <a:off x="3865361" y="3129763"/>
            <a:ext cx="5106027" cy="3193034"/>
          </a:xfrm>
        </p:spPr>
        <p:txBody>
          <a:bodyPr/>
          <a:lstStyle/>
          <a:p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Variables en el nivel del ambiente 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Variables en el nivel del sistema organizacional 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Las variables a ni8vel grupal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Variables a nivel individual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154027" y="6136138"/>
            <a:ext cx="3123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</a:t>
            </a:r>
            <a:r>
              <a:rPr lang="es-MX" dirty="0" smtClean="0"/>
              <a:t>9</a:t>
            </a:r>
            <a:endParaRPr lang="es-MX" dirty="0"/>
          </a:p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Variables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031729" y="1914891"/>
            <a:ext cx="5106028" cy="836318"/>
          </a:xfrm>
          <a:gradFill>
            <a:gsLst>
              <a:gs pos="0">
                <a:schemeClr val="tx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cap="none" dirty="0" smtClean="0"/>
              <a:t>Variables del comportamiento organizacional </a:t>
            </a:r>
            <a:endParaRPr lang="es-MX" cap="none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3"/>
          </p:nvPr>
        </p:nvSpPr>
        <p:spPr>
          <a:xfrm>
            <a:off x="3865361" y="3004072"/>
            <a:ext cx="5106027" cy="3193034"/>
          </a:xfrm>
        </p:spPr>
        <p:txBody>
          <a:bodyPr/>
          <a:lstStyle/>
          <a:p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Variables en el nivel del ambiente 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Variables en el nivel del sistema organizacional 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Las variables a ni8vel grupal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Variables a nivel individual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154027" y="6136138"/>
            <a:ext cx="3123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</a:t>
            </a:r>
            <a:r>
              <a:rPr lang="es-MX" dirty="0" smtClean="0"/>
              <a:t>9</a:t>
            </a:r>
            <a:endParaRPr lang="es-MX" dirty="0"/>
          </a:p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1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3385" y="396957"/>
            <a:ext cx="7620626" cy="865509"/>
          </a:xfrm>
        </p:spPr>
        <p:txBody>
          <a:bodyPr/>
          <a:lstStyle/>
          <a:p>
            <a:r>
              <a:rPr lang="es-MX" dirty="0" smtClean="0"/>
              <a:t>Variables 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278473" y="1796535"/>
            <a:ext cx="5106027" cy="836318"/>
          </a:xfrm>
          <a:gradFill>
            <a:gsLst>
              <a:gs pos="0">
                <a:schemeClr val="tx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MX" cap="none" dirty="0" smtClean="0">
                <a:solidFill>
                  <a:srgbClr val="C00000"/>
                </a:solidFill>
              </a:rPr>
              <a:t>Variables comportamentales </a:t>
            </a:r>
            <a:endParaRPr lang="es-MX" cap="none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4"/>
          </p:nvPr>
        </p:nvSpPr>
        <p:spPr>
          <a:xfrm>
            <a:off x="3313138" y="2872803"/>
            <a:ext cx="5036695" cy="3193034"/>
          </a:xfrm>
        </p:spPr>
        <p:txBody>
          <a:bodyPr>
            <a:normAutofit/>
          </a:bodyPr>
          <a:lstStyle/>
          <a:p>
            <a:endParaRPr lang="es-MX" dirty="0" smtClean="0">
              <a:solidFill>
                <a:srgbClr val="C00000"/>
              </a:solidFill>
            </a:endParaRPr>
          </a:p>
          <a:p>
            <a:r>
              <a:rPr lang="es-MX" dirty="0" smtClean="0">
                <a:solidFill>
                  <a:srgbClr val="C00000"/>
                </a:solidFill>
              </a:rPr>
              <a:t>Desempeño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Compromiso de las personas 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Fidelidad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Satisfacción en el trabajo 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Ciudadanía organizacional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154027" y="6136138"/>
            <a:ext cx="3123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</a:t>
            </a:r>
            <a:r>
              <a:rPr lang="es-MX" dirty="0" smtClean="0"/>
              <a:t>9</a:t>
            </a:r>
            <a:endParaRPr lang="es-MX" dirty="0"/>
          </a:p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23789" y="646671"/>
            <a:ext cx="3296820" cy="922900"/>
          </a:xfrm>
        </p:spPr>
        <p:txBody>
          <a:bodyPr/>
          <a:lstStyle/>
          <a:p>
            <a:r>
              <a:rPr lang="es-MX" dirty="0" smtClean="0"/>
              <a:t>Variables 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63714" y="1919989"/>
            <a:ext cx="5106028" cy="679994"/>
          </a:xfrm>
        </p:spPr>
        <p:txBody>
          <a:bodyPr/>
          <a:lstStyle/>
          <a:p>
            <a:r>
              <a:rPr lang="es-MX" dirty="0" smtClean="0"/>
              <a:t>Variables de resultado final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4"/>
          </p:nvPr>
        </p:nvSpPr>
        <p:spPr>
          <a:xfrm>
            <a:off x="3863714" y="2936529"/>
            <a:ext cx="5105401" cy="3088531"/>
          </a:xfrm>
          <a:solidFill>
            <a:srgbClr val="002060"/>
          </a:solidFill>
        </p:spPr>
        <p:txBody>
          <a:bodyPr/>
          <a:lstStyle/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Calidad </a:t>
            </a:r>
            <a:r>
              <a:rPr lang="es-MX" dirty="0">
                <a:solidFill>
                  <a:schemeClr val="bg1"/>
                </a:solidFill>
              </a:rPr>
              <a:t>de vida en el trabajo</a:t>
            </a:r>
          </a:p>
          <a:p>
            <a:r>
              <a:rPr lang="es-MX" dirty="0">
                <a:solidFill>
                  <a:schemeClr val="bg1"/>
                </a:solidFill>
              </a:rPr>
              <a:t>Competitividad</a:t>
            </a:r>
          </a:p>
          <a:p>
            <a:r>
              <a:rPr lang="es-MX" dirty="0">
                <a:solidFill>
                  <a:schemeClr val="bg1"/>
                </a:solidFill>
              </a:rPr>
              <a:t>Sostenibilidad</a:t>
            </a:r>
          </a:p>
          <a:p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8231825" y="6361607"/>
            <a:ext cx="2712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pág. </a:t>
            </a:r>
            <a:r>
              <a:rPr lang="es-MX" dirty="0" smtClean="0"/>
              <a:t>11 </a:t>
            </a:r>
            <a:endParaRPr lang="es-MX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6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23789" y="646671"/>
            <a:ext cx="3296820" cy="922900"/>
          </a:xfrm>
        </p:spPr>
        <p:txBody>
          <a:bodyPr/>
          <a:lstStyle/>
          <a:p>
            <a:r>
              <a:rPr lang="es-MX" dirty="0" smtClean="0"/>
              <a:t>Variables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61788" y="2053024"/>
            <a:ext cx="4820821" cy="679994"/>
          </a:xfrm>
        </p:spPr>
        <p:txBody>
          <a:bodyPr/>
          <a:lstStyle/>
          <a:p>
            <a:r>
              <a:rPr lang="es-MX" sz="2400" dirty="0" smtClean="0"/>
              <a:t>Variables resultantes o finales </a:t>
            </a:r>
            <a:endParaRPr lang="es-MX" sz="2400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3"/>
          </p:nvPr>
        </p:nvSpPr>
        <p:spPr>
          <a:xfrm>
            <a:off x="3761787" y="3003047"/>
            <a:ext cx="5262291" cy="3088531"/>
          </a:xfrm>
          <a:solidFill>
            <a:schemeClr val="accent1">
              <a:lumMod val="50000"/>
            </a:scheme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sz="3600" b="1" dirty="0" smtClean="0">
                <a:solidFill>
                  <a:schemeClr val="bg1"/>
                </a:solidFill>
              </a:rPr>
              <a:t>Productividad </a:t>
            </a:r>
          </a:p>
          <a:p>
            <a:r>
              <a:rPr lang="es-MX" sz="3600" b="1" dirty="0" smtClean="0">
                <a:solidFill>
                  <a:schemeClr val="bg1"/>
                </a:solidFill>
              </a:rPr>
              <a:t>Realización de los objetivos de la organización.</a:t>
            </a:r>
          </a:p>
          <a:p>
            <a:r>
              <a:rPr lang="es-MX" sz="3600" b="1" dirty="0" smtClean="0">
                <a:solidFill>
                  <a:schemeClr val="bg1"/>
                </a:solidFill>
              </a:rPr>
              <a:t>Valor económico agregado </a:t>
            </a:r>
          </a:p>
          <a:p>
            <a:r>
              <a:rPr lang="es-MX" sz="3600" b="1" dirty="0" smtClean="0">
                <a:solidFill>
                  <a:schemeClr val="bg1"/>
                </a:solidFill>
              </a:rPr>
              <a:t>Renovación de la organización</a:t>
            </a:r>
          </a:p>
          <a:p>
            <a:r>
              <a:rPr lang="es-MX" sz="3600" b="1" dirty="0" smtClean="0">
                <a:solidFill>
                  <a:schemeClr val="bg1"/>
                </a:solidFill>
              </a:rPr>
              <a:t>crecimiento</a:t>
            </a:r>
          </a:p>
          <a:p>
            <a:r>
              <a:rPr lang="es-MX" sz="3600" b="1" dirty="0" smtClean="0">
                <a:solidFill>
                  <a:schemeClr val="bg1"/>
                </a:solidFill>
              </a:rPr>
              <a:t> </a:t>
            </a:r>
          </a:p>
          <a:p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8231825" y="6361607"/>
            <a:ext cx="2712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pág. </a:t>
            </a:r>
            <a:r>
              <a:rPr lang="es-MX" dirty="0" smtClean="0"/>
              <a:t>11 </a:t>
            </a:r>
            <a:endParaRPr lang="es-MX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75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Variables </a:t>
            </a:r>
            <a:br>
              <a:rPr lang="es-MX" dirty="0" smtClean="0"/>
            </a:b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c o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135085" y="2340352"/>
            <a:ext cx="6178731" cy="679994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pPr algn="ctr"/>
            <a:r>
              <a:rPr lang="es-MX" dirty="0" smtClean="0"/>
              <a:t>Variables intermedias  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3"/>
          </p:nvPr>
        </p:nvSpPr>
        <p:spPr>
          <a:xfrm>
            <a:off x="3135086" y="3020346"/>
            <a:ext cx="6178731" cy="274018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 smtClean="0"/>
              <a:t>Productividad</a:t>
            </a:r>
          </a:p>
          <a:p>
            <a:r>
              <a:rPr lang="es-MX" dirty="0" smtClean="0"/>
              <a:t>Adaptabilidad y flexibilidad</a:t>
            </a:r>
          </a:p>
          <a:p>
            <a:r>
              <a:rPr lang="es-MX" dirty="0" smtClean="0"/>
              <a:t>Calidad</a:t>
            </a:r>
          </a:p>
          <a:p>
            <a:r>
              <a:rPr lang="es-MX" dirty="0" smtClean="0"/>
              <a:t>innovación</a:t>
            </a:r>
          </a:p>
          <a:p>
            <a:r>
              <a:rPr lang="es-MX" dirty="0" smtClean="0"/>
              <a:t>Satisfacción del cliente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9061268" y="6148027"/>
            <a:ext cx="3130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</a:t>
            </a:r>
            <a:r>
              <a:rPr lang="es-MX" dirty="0" smtClean="0"/>
              <a:t>11</a:t>
            </a:r>
            <a:endParaRPr lang="es-MX" dirty="0"/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0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34194" y="618517"/>
            <a:ext cx="7367452" cy="11188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Variables </a:t>
            </a:r>
            <a:endParaRPr lang="es-MX" sz="28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664906" y="1714192"/>
            <a:ext cx="5106028" cy="679994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Variables intermedias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3"/>
          </p:nvPr>
        </p:nvSpPr>
        <p:spPr>
          <a:xfrm>
            <a:off x="3664907" y="2833035"/>
            <a:ext cx="5106027" cy="2740187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Productividad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Adaptabilidad y flexibilidad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Calidad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Innovación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Satisfacción del cliente </a:t>
            </a:r>
          </a:p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9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7917" y="378675"/>
            <a:ext cx="7300210" cy="787615"/>
          </a:xfrm>
        </p:spPr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09862" y="1406132"/>
            <a:ext cx="11512446" cy="50246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Es importante mencionar cual es el punto de partida para las </a:t>
            </a:r>
            <a:r>
              <a:rPr lang="es-ES" sz="2400" dirty="0" smtClean="0">
                <a:latin typeface="Arial" charset="0"/>
                <a:ea typeface="Arial" charset="0"/>
                <a:cs typeface="Arial" charset="0"/>
              </a:rPr>
              <a:t>teorías 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de la motivación</a:t>
            </a:r>
            <a:r>
              <a:rPr lang="es-E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2400" dirty="0" smtClean="0">
                <a:latin typeface="Arial" charset="0"/>
                <a:ea typeface="Arial" charset="0"/>
                <a:cs typeface="Arial" charset="0"/>
              </a:rPr>
              <a:t>es precisamente la necesidad 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que tenemos las personas para realizar alguna actividad o servicio. Las organizaciones requieren de personal motivado para lograr con efectividad los objetivos a lograr. De tal forma que partiremos en esta presentación</a:t>
            </a:r>
            <a:r>
              <a:rPr lang="es-ES" sz="2400" dirty="0" smtClean="0">
                <a:latin typeface="Arial" charset="0"/>
                <a:ea typeface="Arial" charset="0"/>
                <a:cs typeface="Arial" charset="0"/>
              </a:rPr>
              <a:t> por definir lo que es el comportamiento organizacional, su importancia, el modelo del comportamiento organizacional, las ciencias que contribuyen al CO, Retos y oportunidades del Comportamiento organizacional en la sociedad contemporánea.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318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8289" y="464123"/>
            <a:ext cx="5899272" cy="11188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Variables </a:t>
            </a:r>
            <a:endParaRPr lang="es-MX" sz="28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174166" y="1876342"/>
            <a:ext cx="5106028" cy="679994"/>
          </a:xfrm>
          <a:solidFill>
            <a:schemeClr val="accent5"/>
          </a:solidFill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Variables resultantes o finales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4"/>
          </p:nvPr>
        </p:nvSpPr>
        <p:spPr>
          <a:xfrm>
            <a:off x="3174793" y="3143088"/>
            <a:ext cx="5105401" cy="2740187"/>
          </a:xfrm>
          <a:solidFill>
            <a:schemeClr val="accent5"/>
          </a:solidFill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Realización de los objetivos de la organización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Valor económico agregado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Renovación de la organización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Crecimiento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 comportamiento organizacional</a:t>
            </a:r>
            <a:endParaRPr lang="es-ES_tradnl" dirty="0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3"/>
          </p:nvPr>
        </p:nvSpPr>
        <p:spPr>
          <a:xfrm>
            <a:off x="1063675" y="2496376"/>
            <a:ext cx="10214551" cy="2740187"/>
          </a:xfrm>
        </p:spPr>
        <p:txBody>
          <a:bodyPr>
            <a:normAutofit/>
          </a:bodyPr>
          <a:lstStyle/>
          <a:p>
            <a:pPr algn="ctr"/>
            <a:r>
              <a:rPr lang="es-ES_tradnl" sz="2800" dirty="0" smtClean="0"/>
              <a:t>El comportamiento organizacional es una ciencia aplicada de la conducta, que cuenta con aportaciones de una serie de disciplinas que estudian del comportamiento </a:t>
            </a:r>
            <a:endParaRPr lang="es-ES_tradnl" sz="280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14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9007" y="428641"/>
            <a:ext cx="7615004" cy="985431"/>
          </a:xfrm>
        </p:spPr>
        <p:txBody>
          <a:bodyPr/>
          <a:lstStyle/>
          <a:p>
            <a:r>
              <a:rPr lang="es-ES_tradnl" dirty="0" err="1" smtClean="0"/>
              <a:t>Caracter</a:t>
            </a:r>
            <a:r>
              <a:rPr lang="es-ES" dirty="0" smtClean="0"/>
              <a:t>í</a:t>
            </a:r>
            <a:r>
              <a:rPr lang="es-ES_tradnl" dirty="0" err="1" smtClean="0"/>
              <a:t>st</a:t>
            </a:r>
            <a:r>
              <a:rPr lang="es-ES" dirty="0"/>
              <a:t>i</a:t>
            </a:r>
            <a:r>
              <a:rPr lang="es-ES_tradnl" dirty="0" smtClean="0"/>
              <a:t>cas del 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69495" y="1783830"/>
            <a:ext cx="10913465" cy="4834328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El CO es una disciplina científica</a:t>
            </a:r>
          </a:p>
          <a:p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El CO se enfoca en las contingencias </a:t>
            </a:r>
          </a:p>
          <a:p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El CO utiliza </a:t>
            </a:r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métodos  científicos</a:t>
            </a:r>
          </a:p>
          <a:p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El CO sirve para administrar a las personas en las organizaciones</a:t>
            </a:r>
          </a:p>
          <a:p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El CO se enriquece con aportaciones de varias ciencias del comportamiento  </a:t>
            </a:r>
            <a:endParaRPr lang="es-ES_tradnl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45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209006"/>
            <a:ext cx="10364451" cy="1397726"/>
          </a:xfrm>
        </p:spPr>
        <p:txBody>
          <a:bodyPr>
            <a:normAutofit fontScale="90000"/>
          </a:bodyPr>
          <a:lstStyle/>
          <a:p>
            <a:r>
              <a:rPr lang="es-ES" sz="3200" cap="none" dirty="0">
                <a:latin typeface="Arial" panose="020B0604020202020204" pitchFamily="34" charset="0"/>
                <a:cs typeface="Arial" panose="020B0604020202020204" pitchFamily="34" charset="0"/>
              </a:rPr>
              <a:t>1.4. Ciencias que contribuyen al CO: psicología, antropología, sociología</a:t>
            </a:r>
            <a:br>
              <a:rPr lang="es-ES" sz="32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17517147"/>
              </p:ext>
            </p:extLst>
          </p:nvPr>
        </p:nvGraphicFramePr>
        <p:xfrm>
          <a:off x="914399" y="1411288"/>
          <a:ext cx="11159837" cy="437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lipse 6"/>
          <p:cNvSpPr/>
          <p:nvPr/>
        </p:nvSpPr>
        <p:spPr>
          <a:xfrm>
            <a:off x="5168882" y="2896688"/>
            <a:ext cx="2650870" cy="160455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El comportamiento organ</a:t>
            </a:r>
            <a:r>
              <a:rPr lang="es-MX" b="1" dirty="0" smtClean="0">
                <a:solidFill>
                  <a:schemeClr val="tx1"/>
                </a:solidFill>
              </a:rPr>
              <a:t>iz</a:t>
            </a:r>
            <a:r>
              <a:rPr lang="es-MX" dirty="0" smtClean="0">
                <a:solidFill>
                  <a:schemeClr val="tx1"/>
                </a:solidFill>
              </a:rPr>
              <a:t>acional y su relación con otras ciencias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691251" y="6018707"/>
            <a:ext cx="2586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pág. </a:t>
            </a:r>
            <a:r>
              <a:rPr lang="es-MX" dirty="0" smtClean="0"/>
              <a:t>6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992588" y="1249447"/>
            <a:ext cx="2964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Se retoma conceptos relativos al poder, el conflicto, la política organizacional</a:t>
            </a:r>
            <a:endParaRPr lang="es-MX" sz="1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9221186" y="2745474"/>
            <a:ext cx="2864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Analiza la cultura de las organizaciones, los valores y las actitudes entre otros aspectos </a:t>
            </a:r>
            <a:endParaRPr lang="es-MX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8898055" y="4698593"/>
            <a:ext cx="34636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dirty="0" smtClean="0"/>
              <a:t>     </a:t>
            </a:r>
            <a:r>
              <a:rPr lang="es-MX" sz="1600" dirty="0"/>
              <a:t>D</a:t>
            </a:r>
            <a:r>
              <a:rPr lang="es-MX" sz="1600" dirty="0" smtClean="0"/>
              <a:t>esarrolla conceptos  relativos a las diferencias individuales, personalidad, sentimientos, percepción, motivación, el aprendizaje </a:t>
            </a:r>
            <a:r>
              <a:rPr lang="es-MX" sz="1400" dirty="0" smtClean="0"/>
              <a:t>…</a:t>
            </a:r>
            <a:endParaRPr lang="es-MX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90945" y="5252591"/>
            <a:ext cx="3917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Analiza conceptos relativos al grupo, dinámica grupal, interacción el liderazgo, la comunicación, las actitudes, la toma de decisiones  en grupo…</a:t>
            </a:r>
            <a:endParaRPr lang="es-MX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72017" y="3342299"/>
            <a:ext cx="2867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Hace referencia al estatus, el prestigio el poder, el conflicto….</a:t>
            </a:r>
            <a:endParaRPr lang="es-MX" sz="16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00728" y="1293501"/>
            <a:ext cx="317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Hace referencia a la teoría  de las organizaciones  y la dinámica  de las organizaciones ….</a:t>
            </a:r>
            <a:endParaRPr lang="es-MX" sz="1600" dirty="0"/>
          </a:p>
        </p:txBody>
      </p:sp>
      <p:cxnSp>
        <p:nvCxnSpPr>
          <p:cNvPr id="15" name="Conector curvado 14"/>
          <p:cNvCxnSpPr/>
          <p:nvPr/>
        </p:nvCxnSpPr>
        <p:spPr>
          <a:xfrm rot="10800000" flipV="1">
            <a:off x="3221182" y="1709000"/>
            <a:ext cx="1620982" cy="242686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curvado 18"/>
          <p:cNvCxnSpPr/>
          <p:nvPr/>
        </p:nvCxnSpPr>
        <p:spPr>
          <a:xfrm rot="10800000">
            <a:off x="2867891" y="3527153"/>
            <a:ext cx="1080654" cy="171813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curvado 21"/>
          <p:cNvCxnSpPr/>
          <p:nvPr/>
        </p:nvCxnSpPr>
        <p:spPr>
          <a:xfrm rot="10800000">
            <a:off x="3774198" y="5388368"/>
            <a:ext cx="1438548" cy="224012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curvado 24"/>
          <p:cNvCxnSpPr/>
          <p:nvPr/>
        </p:nvCxnSpPr>
        <p:spPr>
          <a:xfrm flipV="1">
            <a:off x="7819752" y="1664945"/>
            <a:ext cx="1054084" cy="415499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curvado 26"/>
          <p:cNvCxnSpPr/>
          <p:nvPr/>
        </p:nvCxnSpPr>
        <p:spPr>
          <a:xfrm rot="5400000" flipH="1" flipV="1">
            <a:off x="8781171" y="3174716"/>
            <a:ext cx="445102" cy="259773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curvado 28"/>
          <p:cNvCxnSpPr/>
          <p:nvPr/>
        </p:nvCxnSpPr>
        <p:spPr>
          <a:xfrm flipV="1">
            <a:off x="8063345" y="4803751"/>
            <a:ext cx="1070264" cy="584618"/>
          </a:xfrm>
          <a:prstGeom prst="curvedConnector3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5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Utilidad del comportamiento organizacional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69823" y="1873770"/>
            <a:ext cx="11767279" cy="4646951"/>
          </a:xfrm>
        </p:spPr>
        <p:txBody>
          <a:bodyPr>
            <a:normAutofit/>
          </a:bodyPr>
          <a:lstStyle/>
          <a:p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Permite desarrollar un </a:t>
            </a:r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método para analizar sistemáticamente  el comportamiento de las personas y los grupos que trabajan en forma organizada e integrada.</a:t>
            </a:r>
          </a:p>
          <a:p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Ofrece un vocabulario de términos y conceptos para compartir, discutir, y analizar con claridad las experiencias de trabajo.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194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43200" y="618518"/>
            <a:ext cx="7270230" cy="970440"/>
          </a:xfrm>
        </p:spPr>
        <p:txBody>
          <a:bodyPr/>
          <a:lstStyle/>
          <a:p>
            <a:r>
              <a:rPr lang="es-ES" cap="none">
                <a:latin typeface="Arial" panose="020B0604020202020204" pitchFamily="34" charset="0"/>
                <a:cs typeface="Arial" panose="020B0604020202020204" pitchFamily="34" charset="0"/>
              </a:rPr>
              <a:t>Ciencias que contribuyen al 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2367092"/>
            <a:ext cx="11902190" cy="4213590"/>
          </a:xfrm>
        </p:spPr>
        <p:txBody>
          <a:bodyPr/>
          <a:lstStyle/>
          <a:p>
            <a:pPr algn="just"/>
            <a:r>
              <a:rPr lang="es-ES" sz="2800" dirty="0">
                <a:latin typeface="Arial" charset="0"/>
                <a:ea typeface="Arial" charset="0"/>
                <a:cs typeface="Arial" charset="0"/>
              </a:rPr>
              <a:t>Proporciona un conjunto de técnicas para manejar los problemas y las oportunidades que se presentan en las situaciones de trabajo</a:t>
            </a:r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algn="just"/>
            <a:endParaRPr lang="es-ES" sz="2800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MX" sz="2800" dirty="0">
                <a:latin typeface="Arial" charset="0"/>
                <a:ea typeface="Arial" charset="0"/>
                <a:cs typeface="Arial" charset="0"/>
              </a:rPr>
              <a:t>Ciencias politicas: Se retoma conceptos relativos al poder, el conflicto, la política organizacional</a:t>
            </a:r>
          </a:p>
          <a:p>
            <a:pPr algn="just"/>
            <a:endParaRPr lang="es-ES" sz="28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ES_tradnl" sz="28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8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53180" y="513585"/>
            <a:ext cx="8260831" cy="1045391"/>
          </a:xfrm>
        </p:spPr>
        <p:txBody>
          <a:bodyPr/>
          <a:lstStyle/>
          <a:p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Ciencias que contribuyen al 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24787" y="1947367"/>
            <a:ext cx="11542426" cy="4910633"/>
          </a:xfrm>
        </p:spPr>
        <p:txBody>
          <a:bodyPr>
            <a:normAutofit/>
          </a:bodyPr>
          <a:lstStyle/>
          <a:p>
            <a:r>
              <a:rPr lang="es-MX" sz="2800" dirty="0" smtClean="0">
                <a:latin typeface="Arial" charset="0"/>
                <a:ea typeface="Arial" charset="0"/>
                <a:cs typeface="Arial" charset="0"/>
              </a:rPr>
              <a:t>La antropologia: </a:t>
            </a:r>
            <a:r>
              <a:rPr lang="es-MX" sz="2800" dirty="0">
                <a:latin typeface="Arial" charset="0"/>
                <a:ea typeface="Arial" charset="0"/>
                <a:cs typeface="Arial" charset="0"/>
              </a:rPr>
              <a:t>Analiza la cultura de las organizaciones, los valores y las actitudes entre otros aspectos </a:t>
            </a:r>
          </a:p>
          <a:p>
            <a:r>
              <a:rPr lang="es-MX" sz="2800" dirty="0" smtClean="0">
                <a:latin typeface="Arial" charset="0"/>
                <a:ea typeface="Arial" charset="0"/>
                <a:cs typeface="Arial" charset="0"/>
              </a:rPr>
              <a:t>La Psicologia: </a:t>
            </a:r>
            <a:r>
              <a:rPr lang="es-MX" sz="2800" dirty="0">
                <a:latin typeface="Arial" charset="0"/>
                <a:ea typeface="Arial" charset="0"/>
                <a:cs typeface="Arial" charset="0"/>
              </a:rPr>
              <a:t>Desarrolla conceptos  relativos a las diferencias individuales, personalidad, sentimientos, percepción, motivación, el aprendizaje </a:t>
            </a:r>
            <a:endParaRPr lang="es-MX" sz="28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MX" sz="2800" dirty="0">
              <a:latin typeface="Arial" charset="0"/>
              <a:ea typeface="Arial" charset="0"/>
              <a:cs typeface="Arial" charset="0"/>
            </a:endParaRP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71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Ciencias que contribuyen al 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943446" cy="4303531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>
                <a:latin typeface="Arial" charset="0"/>
                <a:ea typeface="Arial" charset="0"/>
                <a:cs typeface="Arial" charset="0"/>
              </a:rPr>
              <a:t>La Psicologia social Analiza conceptos relativos al grupo, dinámica grupal, interacción el liderazgo, la comunicación, las actitudes, la toma de decisiones  en grupo…</a:t>
            </a:r>
          </a:p>
          <a:p>
            <a:r>
              <a:rPr lang="es-MX" sz="2800" dirty="0">
                <a:latin typeface="Arial" charset="0"/>
                <a:ea typeface="Arial" charset="0"/>
                <a:cs typeface="Arial" charset="0"/>
              </a:rPr>
              <a:t>La sociologia: Hace referencia al estatus, el prestigio el poder, el conflicto</a:t>
            </a:r>
          </a:p>
          <a:p>
            <a:r>
              <a:rPr lang="es-MX" sz="2800" dirty="0">
                <a:latin typeface="Arial" charset="0"/>
                <a:ea typeface="Arial" charset="0"/>
                <a:cs typeface="Arial" charset="0"/>
              </a:rPr>
              <a:t>La sociologia organizacional: Hace referencia a la teoría  de las organizaciones  y la dinámica  de las organizaciones ….</a:t>
            </a:r>
          </a:p>
          <a:p>
            <a:endParaRPr lang="es-ES_tradnl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Utilidad del comportamiento organizacional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10733583" cy="3881308"/>
          </a:xfrm>
        </p:spPr>
        <p:txBody>
          <a:bodyPr>
            <a:normAutofit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Permite formular estrategias  adecuadas para mejorar la calidad de vida en el trabajo y en las organizaciones.</a:t>
            </a:r>
          </a:p>
          <a:p>
            <a:pPr algn="ctr"/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Crea condiciones para que las organizaciones sean m</a:t>
            </a:r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más eficaces y competitivas de manera sostenible.</a:t>
            </a:r>
            <a:r>
              <a:rPr lang="es-ES_tradnl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s-ES_tradnl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4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6185" y="692946"/>
            <a:ext cx="10364451" cy="1596177"/>
          </a:xfrm>
        </p:spPr>
        <p:txBody>
          <a:bodyPr/>
          <a:lstStyle/>
          <a:p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r>
              <a:rPr lang="es-ES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Retos y oportunidades del</a:t>
            </a:r>
            <a:r>
              <a:rPr lang="es-ES" cap="none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 </a:t>
            </a:r>
            <a:r>
              <a:rPr lang="es-ES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sociedad contemporánea</a:t>
            </a: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435309" y="2041452"/>
            <a:ext cx="10715327" cy="4584200"/>
          </a:xfrm>
        </p:spPr>
        <p:txBody>
          <a:bodyPr>
            <a:normAutofit fontScale="92500" lnSpcReduction="10000"/>
          </a:bodyPr>
          <a:lstStyle/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El mundo esta cambiando con una rapidez increíble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Los cambios  en el entorno  de los negocios son sorprendentes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Las fuerza de trabajo está cambiando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Las expectativas de los clientes y los competidores están cambiando.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Las organizaciones están cambiando 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Los gerentes y los directores también están cambiando </a:t>
            </a:r>
          </a:p>
          <a:p>
            <a:r>
              <a:rPr lang="es-MX" sz="2800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El conocimiento humano se esta convirtiendo en el principal factor de producción de riqueza</a:t>
            </a:r>
            <a:r>
              <a:rPr lang="es-MX" cap="none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endParaRPr lang="es-MX" cap="none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7794885" y="6115987"/>
            <a:ext cx="218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Chiavenato 2017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627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 del material 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80060" y="2015732"/>
            <a:ext cx="11483340" cy="4575568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endParaRPr lang="es-ES_tradnl" b="1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ES_tradnl" sz="3200" dirty="0" smtClean="0"/>
              <a:t>Que los docentes de la materia de comportamiento humano en la organización</a:t>
            </a:r>
            <a:r>
              <a:rPr lang="es-ES" sz="3200" dirty="0" smtClean="0"/>
              <a:t> unifiquemos criterios para la impartición de la unidad de aprendizaje. Y los alumnos tengan conocimiento unificado de los temas establecidos en el programa de estudio.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Referencias </a:t>
            </a:r>
            <a:r>
              <a:rPr lang="es-ES_tradnl" dirty="0" err="1" smtClean="0"/>
              <a:t>bibliogr</a:t>
            </a:r>
            <a:r>
              <a:rPr lang="es-ES" dirty="0" smtClean="0"/>
              <a:t>á</a:t>
            </a:r>
            <a:r>
              <a:rPr lang="es-ES_tradnl" dirty="0" err="1" smtClean="0"/>
              <a:t>ficas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2214694"/>
            <a:ext cx="10363826" cy="3576505"/>
          </a:xfrm>
        </p:spPr>
        <p:txBody>
          <a:bodyPr/>
          <a:lstStyle/>
          <a:p>
            <a:r>
              <a:rPr lang="es-ES_tradnl" dirty="0" smtClean="0"/>
              <a:t>Chiavenato I. Comportamiento organizacional; Mc Graw </a:t>
            </a:r>
            <a:r>
              <a:rPr lang="es-ES_tradnl" dirty="0" err="1" smtClean="0"/>
              <a:t>hill</a:t>
            </a:r>
            <a:r>
              <a:rPr lang="es-ES_tradnl" dirty="0" smtClean="0"/>
              <a:t>. 2017</a:t>
            </a:r>
          </a:p>
          <a:p>
            <a:r>
              <a:rPr lang="es-ES_tradnl" dirty="0" smtClean="0"/>
              <a:t>Robbins P. Stephen, comportamiento organizacional; Prentice Hall: sexta </a:t>
            </a:r>
            <a:r>
              <a:rPr lang="es-ES_tradnl" dirty="0" err="1" smtClean="0"/>
              <a:t>Edici</a:t>
            </a:r>
            <a:r>
              <a:rPr lang="es-ES" dirty="0" err="1" smtClean="0"/>
              <a:t>ón</a:t>
            </a:r>
            <a:r>
              <a:rPr lang="es-ES" dirty="0" smtClean="0"/>
              <a:t> 2017.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5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latin typeface="Arial" charset="0"/>
                <a:ea typeface="Arial" charset="0"/>
                <a:cs typeface="Arial" charset="0"/>
              </a:rPr>
              <a:t>Modo de </a:t>
            </a:r>
            <a:r>
              <a:rPr lang="es-ES" b="1" dirty="0" smtClean="0">
                <a:latin typeface="Arial" charset="0"/>
                <a:ea typeface="Arial" charset="0"/>
                <a:cs typeface="Arial" charset="0"/>
              </a:rPr>
              <a:t>uso</a:t>
            </a:r>
            <a:r>
              <a:rPr lang="es-ES" b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s-ES" b="1" dirty="0">
                <a:latin typeface="Arial" charset="0"/>
                <a:ea typeface="Arial" charset="0"/>
                <a:cs typeface="Arial" charset="0"/>
              </a:rPr>
            </a:b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128958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>
                <a:latin typeface="Arial" charset="0"/>
                <a:ea typeface="Arial" charset="0"/>
                <a:cs typeface="Arial" charset="0"/>
              </a:rPr>
              <a:t>Los </a:t>
            </a:r>
            <a:r>
              <a:rPr lang="es-ES" sz="2800" dirty="0">
                <a:latin typeface="Arial" charset="0"/>
                <a:ea typeface="Arial" charset="0"/>
                <a:cs typeface="Arial" charset="0"/>
              </a:rPr>
              <a:t>docentes podrán hacer uso del material para la exposición de sus clases siguiendo el orden de las diapositivas. Como esta establecido en el programa de estudio.</a:t>
            </a:r>
          </a:p>
          <a:p>
            <a:pPr algn="just"/>
            <a:r>
              <a:rPr lang="es-ES" sz="2800" dirty="0">
                <a:latin typeface="Arial" charset="0"/>
                <a:ea typeface="Arial" charset="0"/>
                <a:cs typeface="Arial" charset="0"/>
              </a:rPr>
              <a:t>Sera un complemento acompañado de una exposición oral. </a:t>
            </a:r>
            <a:endParaRPr lang="es-ES_tradnl" sz="28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4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39843" y="1588956"/>
            <a:ext cx="10448144" cy="4122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Contenido </a:t>
            </a:r>
          </a:p>
          <a:p>
            <a:pPr marL="0" indent="0">
              <a:buNone/>
            </a:pPr>
            <a:endParaRPr lang="es-E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1.1. Definición. </a:t>
            </a:r>
            <a:r>
              <a:rPr lang="mr-IN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…………………………………………………………………………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     6</a:t>
            </a: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1.2. Importancia. </a:t>
            </a:r>
            <a:r>
              <a:rPr lang="mr-IN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………………………………………………………………………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..     8</a:t>
            </a: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1.3. El modelo del comportamiento organizacional (CO) y sus variables </a:t>
            </a:r>
            <a:r>
              <a:rPr lang="mr-IN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..   12</a:t>
            </a: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1.4. Ciencias que contribuyen al CO: psicología, antropología, sociología</a:t>
            </a:r>
            <a:r>
              <a:rPr lang="mr-IN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   23 </a:t>
            </a:r>
          </a:p>
          <a:p>
            <a:pPr marL="0" indent="0">
              <a:buNone/>
            </a:pP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1.5. Retos y oportunidades del CO en la sociedad contemporánea </a:t>
            </a:r>
            <a:r>
              <a:rPr lang="mr-IN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</a:t>
            </a:r>
            <a:r>
              <a:rPr lang="es-E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..    29 </a:t>
            </a:r>
          </a:p>
          <a:p>
            <a:endParaRPr lang="es-MX" cap="none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9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5392" y="199417"/>
            <a:ext cx="8420726" cy="1596177"/>
          </a:xfrm>
        </p:spPr>
        <p:txBody>
          <a:bodyPr/>
          <a:lstStyle/>
          <a:p>
            <a:r>
              <a:rPr lang="es-MX" dirty="0" smtClean="0"/>
              <a:t>DEfinici</a:t>
            </a:r>
            <a:r>
              <a:rPr lang="es-ES" dirty="0" smtClean="0"/>
              <a:t>ó 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3"/>
          </p:nvPr>
        </p:nvSpPr>
        <p:spPr>
          <a:xfrm>
            <a:off x="647074" y="1757492"/>
            <a:ext cx="11278226" cy="5100508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es-MX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El CO es el estudio de la forma en que las personas  actúan dentro de la organizaciones y la aplicación de esos conocimientos  es una herramienta para beneficio de los humanos.</a:t>
            </a:r>
          </a:p>
          <a:p>
            <a:pPr marL="0" indent="0" algn="ctr">
              <a:buNone/>
            </a:pPr>
            <a:endParaRPr lang="es-MX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El CO es el campos de estudio  que investiga el efecto que los individuos, los grupos  y las estructura tienen sobre el comportamiento de las organizaciones, con el objeto de aplicar tales conocimientos  para mejorar su eficacia.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096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8249" y="363685"/>
            <a:ext cx="7629994" cy="1300224"/>
          </a:xfrm>
        </p:spPr>
        <p:txBody>
          <a:bodyPr/>
          <a:lstStyle/>
          <a:p>
            <a:r>
              <a:rPr lang="es-ES_tradnl" dirty="0" smtClean="0"/>
              <a:t>Definición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sz="3200" cap="none" dirty="0">
                <a:latin typeface="Arial" panose="020B0604020202020204" pitchFamily="34" charset="0"/>
                <a:cs typeface="Arial" panose="020B0604020202020204" pitchFamily="34" charset="0"/>
              </a:rPr>
              <a:t>Campo de estudio qwue investiga las repercuciones que los individuos los grupos y las estructuras  producen en el comportamiento de las organizaciones con el proposito de aplicar estos conocimientos para mejorar  la eficacia  de una </a:t>
            </a:r>
            <a:r>
              <a:rPr lang="es-MX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</a:t>
            </a: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endParaRPr lang="es-MX" sz="3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411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10493" y="85060"/>
            <a:ext cx="4263655" cy="1275907"/>
          </a:xfrm>
        </p:spPr>
        <p:txBody>
          <a:bodyPr/>
          <a:lstStyle/>
          <a:p>
            <a:r>
              <a:rPr lang="es-MX" dirty="0" smtClean="0"/>
              <a:t>1.2. IMPORTANCIA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-1" y="1233377"/>
            <a:ext cx="12014791" cy="5624623"/>
          </a:xfrm>
        </p:spPr>
        <p:txBody>
          <a:bodyPr/>
          <a:lstStyle/>
          <a:p>
            <a:r>
              <a:rPr lang="es-ES" cap="none" dirty="0" smtClean="0"/>
              <a:t>Estudia la forma de predecir la conducta de los individuos y los grupos. Busca resultados eficaces a través del estudio de los individuos, los grupos y la estructura de la empresa.</a:t>
            </a:r>
            <a:endParaRPr lang="es-MX" cap="none" dirty="0"/>
          </a:p>
        </p:txBody>
      </p:sp>
      <p:sp>
        <p:nvSpPr>
          <p:cNvPr id="4" name="Llamada de nube 3"/>
          <p:cNvSpPr/>
          <p:nvPr/>
        </p:nvSpPr>
        <p:spPr>
          <a:xfrm rot="20184501">
            <a:off x="49117" y="3771038"/>
            <a:ext cx="3620781" cy="20355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Estudio de personas y grupos que se encuentran en un ambiente dinámico, cambiante y competitivo 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Llamada ovalada 4"/>
          <p:cNvSpPr/>
          <p:nvPr/>
        </p:nvSpPr>
        <p:spPr>
          <a:xfrm rot="1929579">
            <a:off x="4777511" y="2364964"/>
            <a:ext cx="2955851" cy="2445232"/>
          </a:xfrm>
          <a:prstGeom prst="wedgeEllipseCallo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ocupan de la influencia que cada uno de ellos  ejerce en las organizaciones  </a:t>
            </a:r>
            <a:endParaRPr lang="es-MX" dirty="0"/>
          </a:p>
        </p:txBody>
      </p:sp>
      <p:sp>
        <p:nvSpPr>
          <p:cNvPr id="6" name="Llamada rectangular redondeada 5"/>
          <p:cNvSpPr/>
          <p:nvPr/>
        </p:nvSpPr>
        <p:spPr>
          <a:xfrm rot="19127505">
            <a:off x="8992823" y="3822642"/>
            <a:ext cx="2335376" cy="2116192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Y de la influencia que las organizaciones ejercen en ellos 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146765" y="6488668"/>
            <a:ext cx="314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Chiavenato:2017; </a:t>
            </a:r>
            <a:r>
              <a:rPr lang="es-MX" dirty="0" err="1" smtClean="0"/>
              <a:t>pag</a:t>
            </a:r>
            <a:r>
              <a:rPr lang="es-MX" dirty="0" smtClean="0"/>
              <a:t>. 19-20</a:t>
            </a:r>
            <a:endParaRPr lang="es-MX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70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52652" y="187443"/>
            <a:ext cx="5491380" cy="962089"/>
          </a:xfrm>
        </p:spPr>
        <p:txBody>
          <a:bodyPr/>
          <a:lstStyle/>
          <a:p>
            <a:r>
              <a:rPr lang="es-MX" dirty="0" smtClean="0"/>
              <a:t>Importancia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457200" y="1384663"/>
            <a:ext cx="11312434" cy="5042263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1. </a:t>
            </a:r>
            <a:r>
              <a:rPr lang="es-MX" cap="none" dirty="0" smtClean="0"/>
              <a:t>Permite desarrollar un método para analizar sistemáticamente el comportamiento de las personas y los grupos que trabajan  en forma organizada e integrada</a:t>
            </a:r>
            <a:r>
              <a:rPr lang="es-MX" dirty="0" smtClean="0"/>
              <a:t>.</a:t>
            </a:r>
          </a:p>
          <a:p>
            <a:r>
              <a:rPr lang="es-MX" dirty="0" smtClean="0"/>
              <a:t>2. </a:t>
            </a:r>
            <a:r>
              <a:rPr lang="es-MX" cap="none" dirty="0"/>
              <a:t>O</a:t>
            </a:r>
            <a:r>
              <a:rPr lang="es-MX" cap="none" dirty="0" smtClean="0"/>
              <a:t>frece un vocabulario de términos y conceptos para compartir, discutir y analizar con claridad las experiencias de trabajo.</a:t>
            </a:r>
          </a:p>
          <a:p>
            <a:r>
              <a:rPr lang="es-MX" dirty="0" smtClean="0"/>
              <a:t>3. </a:t>
            </a:r>
            <a:r>
              <a:rPr lang="es-MX" cap="none" dirty="0"/>
              <a:t>P</a:t>
            </a:r>
            <a:r>
              <a:rPr lang="es-MX" cap="none" dirty="0" smtClean="0"/>
              <a:t>roporciona un conjunto de técnicas para manejar los problemas y las oportunidades que se presentan en las situaciones de trabajo.</a:t>
            </a:r>
          </a:p>
          <a:p>
            <a:r>
              <a:rPr lang="es-MX" dirty="0" smtClean="0"/>
              <a:t>4. </a:t>
            </a:r>
            <a:r>
              <a:rPr lang="es-MX" cap="none" dirty="0"/>
              <a:t>P</a:t>
            </a:r>
            <a:r>
              <a:rPr lang="es-MX" cap="none" dirty="0" smtClean="0"/>
              <a:t>ermite formular estrategias adecuadas para mejorar la calidad de vida  en el trabajo y en las organizaciones.</a:t>
            </a:r>
            <a:endParaRPr lang="es-MX" dirty="0" smtClean="0"/>
          </a:p>
          <a:p>
            <a:r>
              <a:rPr lang="es-MX" dirty="0" smtClean="0"/>
              <a:t>5. </a:t>
            </a:r>
            <a:r>
              <a:rPr lang="es-MX" cap="none" dirty="0"/>
              <a:t>C</a:t>
            </a:r>
            <a:r>
              <a:rPr lang="es-MX" cap="none" dirty="0" smtClean="0"/>
              <a:t>rea condiciones para que las organizaciones sean más  eficaces y competitivas de manera sostenibles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5298789" y="6488668"/>
            <a:ext cx="2648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Chiavenato:2017; </a:t>
            </a:r>
            <a:r>
              <a:rPr lang="es-MX" dirty="0" smtClean="0"/>
              <a:t>pág</a:t>
            </a:r>
            <a:r>
              <a:rPr lang="es-MX" dirty="0"/>
              <a:t>. </a:t>
            </a:r>
            <a:r>
              <a:rPr lang="es-MX" dirty="0" smtClean="0"/>
              <a:t>14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557595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748</TotalTime>
  <Words>1430</Words>
  <Application>Microsoft Macintosh PowerPoint</Application>
  <PresentationFormat>Panorámica</PresentationFormat>
  <Paragraphs>225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Calibri</vt:lpstr>
      <vt:lpstr>Times New Roman</vt:lpstr>
      <vt:lpstr>Tw Cen MT</vt:lpstr>
      <vt:lpstr>Wingdings</vt:lpstr>
      <vt:lpstr>Arial</vt:lpstr>
      <vt:lpstr>Gota</vt:lpstr>
      <vt:lpstr>     Universidad autónoma del estado de méxico facultad de contaduría y administración   unidad de aprendizaje  Comportamiento organizacional   licenciatura en administración Nº de créditos:   7  semestre: 3º  </vt:lpstr>
      <vt:lpstr>Introducción</vt:lpstr>
      <vt:lpstr>Objetivo del material  </vt:lpstr>
      <vt:lpstr>Modo de uso </vt:lpstr>
      <vt:lpstr>Presentación de PowerPoint</vt:lpstr>
      <vt:lpstr>DEfinició  </vt:lpstr>
      <vt:lpstr>Definición</vt:lpstr>
      <vt:lpstr>1.2. IMPORTANCIA </vt:lpstr>
      <vt:lpstr>Importancia </vt:lpstr>
      <vt:lpstr>Temas centrales del CO</vt:lpstr>
      <vt:lpstr>Importancia del CO</vt:lpstr>
      <vt:lpstr>1.3. El modelo del comportamiento organizacional (CO) y sus variables </vt:lpstr>
      <vt:lpstr>Variables </vt:lpstr>
      <vt:lpstr>Variables </vt:lpstr>
      <vt:lpstr>Variables </vt:lpstr>
      <vt:lpstr>Variables </vt:lpstr>
      <vt:lpstr>Variables </vt:lpstr>
      <vt:lpstr>Variables  c o</vt:lpstr>
      <vt:lpstr>Variables </vt:lpstr>
      <vt:lpstr>Variables </vt:lpstr>
      <vt:lpstr>El comportamiento organizacional</vt:lpstr>
      <vt:lpstr>Características del CO</vt:lpstr>
      <vt:lpstr>1.4. Ciencias que contribuyen al CO: psicología, antropología, sociología </vt:lpstr>
      <vt:lpstr>Utilidad del comportamiento organizacional </vt:lpstr>
      <vt:lpstr>Ciencias que contribuyen al CO</vt:lpstr>
      <vt:lpstr>Ciencias que contribuyen al CO</vt:lpstr>
      <vt:lpstr>Ciencias que contribuyen al CO</vt:lpstr>
      <vt:lpstr>Utilidad del comportamiento organizacional </vt:lpstr>
      <vt:lpstr>1.5. Retos y oportunidades del CO en la sociedad contemporánea </vt:lpstr>
      <vt:lpstr>Referencias bibliográficas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humano en la organización</dc:title>
  <dc:creator>Windows User</dc:creator>
  <cp:lastModifiedBy>Usuario de Microsoft Office</cp:lastModifiedBy>
  <cp:revision>78</cp:revision>
  <dcterms:created xsi:type="dcterms:W3CDTF">2019-06-28T03:50:29Z</dcterms:created>
  <dcterms:modified xsi:type="dcterms:W3CDTF">2019-09-30T00:43:22Z</dcterms:modified>
</cp:coreProperties>
</file>