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4.jpg" ContentType="image/jpe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6.jpg" ContentType="image/jpeg"/>
  <Override PartName="/ppt/media/image7.jpg" ContentType="image/jpeg"/>
  <Override PartName="/ppt/media/image8.jpg" ContentType="image/jpeg"/>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media/image9.jpg" ContentType="image/jpeg"/>
  <Override PartName="/ppt/media/image11.jpg" ContentType="image/jpeg"/>
  <Override PartName="/ppt/media/image13.jpg" ContentType="image/jpeg"/>
  <Override PartName="/ppt/media/image17.jpg" ContentType="image/jpeg"/>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media/image21.jpg" ContentType="image/jpeg"/>
  <Override PartName="/ppt/media/image22.jpg" ContentType="image/jpeg"/>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media/image23.jpg" ContentType="image/jpeg"/>
  <Override PartName="/ppt/media/image24.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1" r:id="rId2"/>
    <p:sldId id="302" r:id="rId3"/>
    <p:sldId id="303" r:id="rId4"/>
    <p:sldId id="304" r:id="rId5"/>
    <p:sldId id="305" r:id="rId6"/>
    <p:sldId id="306" r:id="rId7"/>
    <p:sldId id="307" r:id="rId8"/>
    <p:sldId id="308" r:id="rId9"/>
    <p:sldId id="311" r:id="rId10"/>
    <p:sldId id="309" r:id="rId11"/>
    <p:sldId id="310" r:id="rId12"/>
    <p:sldId id="256" r:id="rId13"/>
    <p:sldId id="261" r:id="rId14"/>
    <p:sldId id="262" r:id="rId15"/>
    <p:sldId id="263" r:id="rId16"/>
    <p:sldId id="264" r:id="rId17"/>
    <p:sldId id="265" r:id="rId18"/>
    <p:sldId id="266" r:id="rId19"/>
    <p:sldId id="267" r:id="rId20"/>
    <p:sldId id="268" r:id="rId21"/>
    <p:sldId id="260" r:id="rId22"/>
    <p:sldId id="298" r:id="rId23"/>
    <p:sldId id="299" r:id="rId24"/>
    <p:sldId id="300" r:id="rId25"/>
    <p:sldId id="258" r:id="rId26"/>
    <p:sldId id="269" r:id="rId27"/>
    <p:sldId id="270" r:id="rId28"/>
    <p:sldId id="271" r:id="rId29"/>
    <p:sldId id="272" r:id="rId30"/>
    <p:sldId id="273" r:id="rId31"/>
    <p:sldId id="274" r:id="rId32"/>
    <p:sldId id="275" r:id="rId33"/>
    <p:sldId id="276" r:id="rId34"/>
    <p:sldId id="281" r:id="rId35"/>
    <p:sldId id="282" r:id="rId36"/>
    <p:sldId id="283" r:id="rId37"/>
    <p:sldId id="277" r:id="rId38"/>
    <p:sldId id="278" r:id="rId39"/>
    <p:sldId id="279" r:id="rId40"/>
    <p:sldId id="280" r:id="rId41"/>
    <p:sldId id="284" r:id="rId42"/>
    <p:sldId id="285" r:id="rId43"/>
    <p:sldId id="286" r:id="rId44"/>
    <p:sldId id="287" r:id="rId45"/>
    <p:sldId id="288" r:id="rId46"/>
    <p:sldId id="289" r:id="rId47"/>
    <p:sldId id="290" r:id="rId48"/>
    <p:sldId id="291" r:id="rId49"/>
    <p:sldId id="292" r:id="rId50"/>
    <p:sldId id="293" r:id="rId51"/>
    <p:sldId id="294" r:id="rId52"/>
    <p:sldId id="296" r:id="rId53"/>
    <p:sldId id="312"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9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6D995E-2836-4C3E-8A44-0C9150E319F1}"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B8E455DA-65B6-4653-AB5D-6266735F0F99}">
      <dgm:prSet phldrT="[Texto]"/>
      <dgm:spPr/>
      <dgm:t>
        <a:bodyPr/>
        <a:lstStyle/>
        <a:p>
          <a:r>
            <a:rPr lang="es-ES" b="1" dirty="0" smtClean="0"/>
            <a:t>Observación</a:t>
          </a:r>
          <a:endParaRPr lang="es-MX" b="1" dirty="0"/>
        </a:p>
      </dgm:t>
    </dgm:pt>
    <dgm:pt modelId="{A85FD44C-AF18-498B-B15E-008CFBC03E5A}" type="parTrans" cxnId="{A54F1F33-3F01-4C25-B57F-A1EF467AAD19}">
      <dgm:prSet/>
      <dgm:spPr/>
      <dgm:t>
        <a:bodyPr/>
        <a:lstStyle/>
        <a:p>
          <a:endParaRPr lang="es-MX"/>
        </a:p>
      </dgm:t>
    </dgm:pt>
    <dgm:pt modelId="{4A181D77-0F2F-42FF-8718-10770EDCAE38}" type="sibTrans" cxnId="{A54F1F33-3F01-4C25-B57F-A1EF467AAD19}">
      <dgm:prSet/>
      <dgm:spPr/>
      <dgm:t>
        <a:bodyPr/>
        <a:lstStyle/>
        <a:p>
          <a:endParaRPr lang="es-MX"/>
        </a:p>
      </dgm:t>
    </dgm:pt>
    <dgm:pt modelId="{E14C97FE-845F-47C4-8970-E09E3D4BEBD5}">
      <dgm:prSet phldrT="[Texto]"/>
      <dgm:spPr/>
      <dgm:t>
        <a:bodyPr/>
        <a:lstStyle/>
        <a:p>
          <a:r>
            <a:rPr lang="es-MX" b="0" i="0" dirty="0" smtClean="0"/>
            <a:t>Es el proceso que faculta a los investigadores a aprender acerca de las actividades de las personas en estudio en el escenario natural a través de la observación y participando en sus actividades</a:t>
          </a:r>
          <a:endParaRPr lang="es-MX" dirty="0"/>
        </a:p>
      </dgm:t>
    </dgm:pt>
    <dgm:pt modelId="{C213760C-E643-4CFD-9598-43EC62018FC3}" type="parTrans" cxnId="{28D0E078-F3C4-4F0D-A447-83A8D6D08051}">
      <dgm:prSet/>
      <dgm:spPr/>
      <dgm:t>
        <a:bodyPr/>
        <a:lstStyle/>
        <a:p>
          <a:endParaRPr lang="es-MX"/>
        </a:p>
      </dgm:t>
    </dgm:pt>
    <dgm:pt modelId="{00014A67-8114-4859-AC46-ED4E07A0622A}" type="sibTrans" cxnId="{28D0E078-F3C4-4F0D-A447-83A8D6D08051}">
      <dgm:prSet/>
      <dgm:spPr/>
      <dgm:t>
        <a:bodyPr/>
        <a:lstStyle/>
        <a:p>
          <a:endParaRPr lang="es-MX"/>
        </a:p>
      </dgm:t>
    </dgm:pt>
    <dgm:pt modelId="{9633097F-225F-4418-9886-89AE44947946}">
      <dgm:prSet phldrT="[Texto]" phldr="1"/>
      <dgm:spPr/>
      <dgm:t>
        <a:bodyPr/>
        <a:lstStyle/>
        <a:p>
          <a:endParaRPr lang="es-MX"/>
        </a:p>
      </dgm:t>
    </dgm:pt>
    <dgm:pt modelId="{CDEBFB05-FD3E-454F-BAE8-17BCC23F0362}" type="parTrans" cxnId="{313D293B-3A6E-4445-AA8D-5DCDBE2E2CBF}">
      <dgm:prSet/>
      <dgm:spPr/>
      <dgm:t>
        <a:bodyPr/>
        <a:lstStyle/>
        <a:p>
          <a:endParaRPr lang="es-MX"/>
        </a:p>
      </dgm:t>
    </dgm:pt>
    <dgm:pt modelId="{14CDEE80-08D7-4AD2-88C6-54B47C94DBC2}" type="sibTrans" cxnId="{313D293B-3A6E-4445-AA8D-5DCDBE2E2CBF}">
      <dgm:prSet/>
      <dgm:spPr/>
      <dgm:t>
        <a:bodyPr/>
        <a:lstStyle/>
        <a:p>
          <a:endParaRPr lang="es-MX"/>
        </a:p>
      </dgm:t>
    </dgm:pt>
    <dgm:pt modelId="{DADCFB0E-490A-44A7-946A-7CAFA0484CC2}">
      <dgm:prSet phldrT="[Texto]"/>
      <dgm:spPr/>
      <dgm:t>
        <a:bodyPr/>
        <a:lstStyle/>
        <a:p>
          <a:r>
            <a:rPr lang="es-ES" b="1" dirty="0" smtClean="0"/>
            <a:t>Entrevista</a:t>
          </a:r>
          <a:endParaRPr lang="es-MX" b="1" dirty="0"/>
        </a:p>
      </dgm:t>
    </dgm:pt>
    <dgm:pt modelId="{D7BA948A-0A93-4FB8-A081-6B82531D6D7E}" type="parTrans" cxnId="{87BBAB52-C2B2-473A-B3C0-BDAF0EB5C1F4}">
      <dgm:prSet/>
      <dgm:spPr/>
      <dgm:t>
        <a:bodyPr/>
        <a:lstStyle/>
        <a:p>
          <a:endParaRPr lang="es-MX"/>
        </a:p>
      </dgm:t>
    </dgm:pt>
    <dgm:pt modelId="{67AF5CE7-4672-448B-BD43-8A5134BDB15C}" type="sibTrans" cxnId="{87BBAB52-C2B2-473A-B3C0-BDAF0EB5C1F4}">
      <dgm:prSet/>
      <dgm:spPr/>
      <dgm:t>
        <a:bodyPr/>
        <a:lstStyle/>
        <a:p>
          <a:endParaRPr lang="es-MX"/>
        </a:p>
      </dgm:t>
    </dgm:pt>
    <dgm:pt modelId="{2F881CD4-CB7B-469D-B568-131A0FE2979F}">
      <dgm:prSet phldrT="[Texto]"/>
      <dgm:spPr/>
      <dgm:t>
        <a:bodyPr/>
        <a:lstStyle/>
        <a:p>
          <a:r>
            <a:rPr lang="es-MX" b="0" i="0" dirty="0" smtClean="0"/>
            <a:t>Se define como la conversación de dos o más personas en un lugar determinado para tratar un asunto. Técnicamente es un método de investigación científica que utiliza la comunicación verbal para recoger informaciones en relación con una determinada finalidad</a:t>
          </a:r>
          <a:endParaRPr lang="es-MX" dirty="0"/>
        </a:p>
      </dgm:t>
    </dgm:pt>
    <dgm:pt modelId="{B747BA73-829B-4A5E-8546-EE3299528B4E}" type="parTrans" cxnId="{4367A798-E5E6-4D8B-8516-34E3D7435457}">
      <dgm:prSet/>
      <dgm:spPr/>
      <dgm:t>
        <a:bodyPr/>
        <a:lstStyle/>
        <a:p>
          <a:endParaRPr lang="es-MX"/>
        </a:p>
      </dgm:t>
    </dgm:pt>
    <dgm:pt modelId="{BCD40BDE-B422-4CCB-B51A-7248154CD719}" type="sibTrans" cxnId="{4367A798-E5E6-4D8B-8516-34E3D7435457}">
      <dgm:prSet/>
      <dgm:spPr/>
      <dgm:t>
        <a:bodyPr/>
        <a:lstStyle/>
        <a:p>
          <a:endParaRPr lang="es-MX"/>
        </a:p>
      </dgm:t>
    </dgm:pt>
    <dgm:pt modelId="{B3C57B97-9D14-4056-AB6F-08FEC6E761C3}">
      <dgm:prSet phldrT="[Texto]" phldr="1"/>
      <dgm:spPr/>
      <dgm:t>
        <a:bodyPr/>
        <a:lstStyle/>
        <a:p>
          <a:endParaRPr lang="es-MX"/>
        </a:p>
      </dgm:t>
    </dgm:pt>
    <dgm:pt modelId="{7E822D2E-8DF1-4B68-B2AD-CA3E36446CEC}" type="parTrans" cxnId="{C0CCBC73-1F3E-4ED1-ACF4-2441ED5512BA}">
      <dgm:prSet/>
      <dgm:spPr/>
      <dgm:t>
        <a:bodyPr/>
        <a:lstStyle/>
        <a:p>
          <a:endParaRPr lang="es-MX"/>
        </a:p>
      </dgm:t>
    </dgm:pt>
    <dgm:pt modelId="{A4343E36-5199-4909-8C2A-5349EFE44BC0}" type="sibTrans" cxnId="{C0CCBC73-1F3E-4ED1-ACF4-2441ED5512BA}">
      <dgm:prSet/>
      <dgm:spPr/>
      <dgm:t>
        <a:bodyPr/>
        <a:lstStyle/>
        <a:p>
          <a:endParaRPr lang="es-MX"/>
        </a:p>
      </dgm:t>
    </dgm:pt>
    <dgm:pt modelId="{DD4A49D0-9CF1-463C-84F8-77169F945BF3}">
      <dgm:prSet phldrT="[Texto]"/>
      <dgm:spPr/>
      <dgm:t>
        <a:bodyPr/>
        <a:lstStyle/>
        <a:p>
          <a:r>
            <a:rPr lang="es-ES" b="1" dirty="0" smtClean="0"/>
            <a:t>Grupos de discusión</a:t>
          </a:r>
          <a:endParaRPr lang="es-MX" b="1" dirty="0"/>
        </a:p>
      </dgm:t>
    </dgm:pt>
    <dgm:pt modelId="{A6A3E50F-0CAE-4DAF-945B-C932C56130B7}" type="parTrans" cxnId="{999661DF-78A2-4AC8-85AD-29C68CAAA67F}">
      <dgm:prSet/>
      <dgm:spPr/>
      <dgm:t>
        <a:bodyPr/>
        <a:lstStyle/>
        <a:p>
          <a:endParaRPr lang="es-MX"/>
        </a:p>
      </dgm:t>
    </dgm:pt>
    <dgm:pt modelId="{DE7D38AE-1B16-429A-94F7-83F5B5088E03}" type="sibTrans" cxnId="{999661DF-78A2-4AC8-85AD-29C68CAAA67F}">
      <dgm:prSet/>
      <dgm:spPr/>
      <dgm:t>
        <a:bodyPr/>
        <a:lstStyle/>
        <a:p>
          <a:endParaRPr lang="es-MX"/>
        </a:p>
      </dgm:t>
    </dgm:pt>
    <dgm:pt modelId="{E5E86DE3-8B3F-4665-B96A-450409D6977A}">
      <dgm:prSet phldrT="[Texto]"/>
      <dgm:spPr/>
      <dgm:t>
        <a:bodyPr/>
        <a:lstStyle/>
        <a:p>
          <a:r>
            <a:rPr lang="es-MX" b="0" i="0" dirty="0" smtClean="0"/>
            <a:t>Se trata de una metodología específica indicada para evaluar actitudes e influencias sociales que tienen un impacto en la conducta de las personas. Es especialmente útil para obtener información relacionada con un problema sobre el cual se sabe muy poco, probar mensajes informativos o educacionales, o recolectar información sobre cómo puede reaccionar un grupo ante una estrategia determinada</a:t>
          </a:r>
          <a:endParaRPr lang="es-MX" dirty="0"/>
        </a:p>
      </dgm:t>
    </dgm:pt>
    <dgm:pt modelId="{CCEEA4C0-653E-41DF-9980-FCAB09D3FDB1}" type="parTrans" cxnId="{383A8745-0AFB-44E0-A00F-F89BC20C85FE}">
      <dgm:prSet/>
      <dgm:spPr/>
      <dgm:t>
        <a:bodyPr/>
        <a:lstStyle/>
        <a:p>
          <a:endParaRPr lang="es-MX"/>
        </a:p>
      </dgm:t>
    </dgm:pt>
    <dgm:pt modelId="{51063794-10E6-4AA9-BED1-2E7B86BA7695}" type="sibTrans" cxnId="{383A8745-0AFB-44E0-A00F-F89BC20C85FE}">
      <dgm:prSet/>
      <dgm:spPr/>
      <dgm:t>
        <a:bodyPr/>
        <a:lstStyle/>
        <a:p>
          <a:endParaRPr lang="es-MX"/>
        </a:p>
      </dgm:t>
    </dgm:pt>
    <dgm:pt modelId="{FD218E66-0771-4A92-B0EA-41FF53FE6F36}">
      <dgm:prSet phldrT="[Texto]" phldr="1"/>
      <dgm:spPr/>
      <dgm:t>
        <a:bodyPr/>
        <a:lstStyle/>
        <a:p>
          <a:endParaRPr lang="es-MX"/>
        </a:p>
      </dgm:t>
    </dgm:pt>
    <dgm:pt modelId="{481ECB3F-29C4-4607-B2DC-EE6AB9749688}" type="parTrans" cxnId="{966D5BEC-25CC-4245-A7CB-259CA89B1688}">
      <dgm:prSet/>
      <dgm:spPr/>
      <dgm:t>
        <a:bodyPr/>
        <a:lstStyle/>
        <a:p>
          <a:endParaRPr lang="es-MX"/>
        </a:p>
      </dgm:t>
    </dgm:pt>
    <dgm:pt modelId="{EBB34146-C24B-4D66-AB6E-F1BF1B488838}" type="sibTrans" cxnId="{966D5BEC-25CC-4245-A7CB-259CA89B1688}">
      <dgm:prSet/>
      <dgm:spPr/>
      <dgm:t>
        <a:bodyPr/>
        <a:lstStyle/>
        <a:p>
          <a:endParaRPr lang="es-MX"/>
        </a:p>
      </dgm:t>
    </dgm:pt>
    <dgm:pt modelId="{2FF15DDD-5452-42B0-A958-C33893A5301A}" type="pres">
      <dgm:prSet presAssocID="{A86D995E-2836-4C3E-8A44-0C9150E319F1}" presName="linear" presStyleCnt="0">
        <dgm:presLayoutVars>
          <dgm:dir/>
          <dgm:resizeHandles val="exact"/>
        </dgm:presLayoutVars>
      </dgm:prSet>
      <dgm:spPr/>
      <dgm:t>
        <a:bodyPr/>
        <a:lstStyle/>
        <a:p>
          <a:endParaRPr lang="es-MX"/>
        </a:p>
      </dgm:t>
    </dgm:pt>
    <dgm:pt modelId="{A7969815-085B-4B0E-AF24-BB257D37247D}" type="pres">
      <dgm:prSet presAssocID="{B8E455DA-65B6-4653-AB5D-6266735F0F99}" presName="comp" presStyleCnt="0"/>
      <dgm:spPr/>
    </dgm:pt>
    <dgm:pt modelId="{B87B0376-BF55-4D16-842B-E4D64DD88893}" type="pres">
      <dgm:prSet presAssocID="{B8E455DA-65B6-4653-AB5D-6266735F0F99}" presName="box" presStyleLbl="node1" presStyleIdx="0" presStyleCnt="3"/>
      <dgm:spPr/>
      <dgm:t>
        <a:bodyPr/>
        <a:lstStyle/>
        <a:p>
          <a:endParaRPr lang="es-MX"/>
        </a:p>
      </dgm:t>
    </dgm:pt>
    <dgm:pt modelId="{DD3A90E3-E1B6-4D7E-A82A-7686DAE89FA9}" type="pres">
      <dgm:prSet presAssocID="{B8E455DA-65B6-4653-AB5D-6266735F0F99}"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dgm:spPr>
    </dgm:pt>
    <dgm:pt modelId="{B2E2419D-F82B-4335-89E1-8FF8A2A185F8}" type="pres">
      <dgm:prSet presAssocID="{B8E455DA-65B6-4653-AB5D-6266735F0F99}" presName="text" presStyleLbl="node1" presStyleIdx="0" presStyleCnt="3">
        <dgm:presLayoutVars>
          <dgm:bulletEnabled val="1"/>
        </dgm:presLayoutVars>
      </dgm:prSet>
      <dgm:spPr/>
      <dgm:t>
        <a:bodyPr/>
        <a:lstStyle/>
        <a:p>
          <a:endParaRPr lang="es-MX"/>
        </a:p>
      </dgm:t>
    </dgm:pt>
    <dgm:pt modelId="{FA5CEAEF-66FB-4820-9F08-562A693FB6ED}" type="pres">
      <dgm:prSet presAssocID="{4A181D77-0F2F-42FF-8718-10770EDCAE38}" presName="spacer" presStyleCnt="0"/>
      <dgm:spPr/>
    </dgm:pt>
    <dgm:pt modelId="{9F9DFFDC-F60E-4BA5-92AE-256CA06484BA}" type="pres">
      <dgm:prSet presAssocID="{DADCFB0E-490A-44A7-946A-7CAFA0484CC2}" presName="comp" presStyleCnt="0"/>
      <dgm:spPr/>
    </dgm:pt>
    <dgm:pt modelId="{08B040A7-A14C-4334-8E66-B84F336407E3}" type="pres">
      <dgm:prSet presAssocID="{DADCFB0E-490A-44A7-946A-7CAFA0484CC2}" presName="box" presStyleLbl="node1" presStyleIdx="1" presStyleCnt="3"/>
      <dgm:spPr/>
      <dgm:t>
        <a:bodyPr/>
        <a:lstStyle/>
        <a:p>
          <a:endParaRPr lang="es-MX"/>
        </a:p>
      </dgm:t>
    </dgm:pt>
    <dgm:pt modelId="{B018E18F-EBEE-44B3-92FB-16D307D46608}" type="pres">
      <dgm:prSet presAssocID="{DADCFB0E-490A-44A7-946A-7CAFA0484CC2}"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6000" b="-6000"/>
          </a:stretch>
        </a:blipFill>
      </dgm:spPr>
    </dgm:pt>
    <dgm:pt modelId="{04D83A94-90CF-4627-9641-EA16E7F66596}" type="pres">
      <dgm:prSet presAssocID="{DADCFB0E-490A-44A7-946A-7CAFA0484CC2}" presName="text" presStyleLbl="node1" presStyleIdx="1" presStyleCnt="3">
        <dgm:presLayoutVars>
          <dgm:bulletEnabled val="1"/>
        </dgm:presLayoutVars>
      </dgm:prSet>
      <dgm:spPr/>
      <dgm:t>
        <a:bodyPr/>
        <a:lstStyle/>
        <a:p>
          <a:endParaRPr lang="es-MX"/>
        </a:p>
      </dgm:t>
    </dgm:pt>
    <dgm:pt modelId="{8CA11B40-CDC6-434C-95EF-BE5EDE7C1712}" type="pres">
      <dgm:prSet presAssocID="{67AF5CE7-4672-448B-BD43-8A5134BDB15C}" presName="spacer" presStyleCnt="0"/>
      <dgm:spPr/>
    </dgm:pt>
    <dgm:pt modelId="{7D8B9D99-AB29-4F87-8E13-168C28068224}" type="pres">
      <dgm:prSet presAssocID="{DD4A49D0-9CF1-463C-84F8-77169F945BF3}" presName="comp" presStyleCnt="0"/>
      <dgm:spPr/>
    </dgm:pt>
    <dgm:pt modelId="{E8B2C0A0-9173-4299-BA51-1903A3944860}" type="pres">
      <dgm:prSet presAssocID="{DD4A49D0-9CF1-463C-84F8-77169F945BF3}" presName="box" presStyleLbl="node1" presStyleIdx="2" presStyleCnt="3"/>
      <dgm:spPr/>
      <dgm:t>
        <a:bodyPr/>
        <a:lstStyle/>
        <a:p>
          <a:endParaRPr lang="es-MX"/>
        </a:p>
      </dgm:t>
    </dgm:pt>
    <dgm:pt modelId="{16953CC1-F23B-4664-97DC-5B2E9E2DD113}" type="pres">
      <dgm:prSet presAssocID="{DD4A49D0-9CF1-463C-84F8-77169F945BF3}"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dgm:spPr>
    </dgm:pt>
    <dgm:pt modelId="{289EA69C-6F20-4C41-B21C-16D0FB623836}" type="pres">
      <dgm:prSet presAssocID="{DD4A49D0-9CF1-463C-84F8-77169F945BF3}" presName="text" presStyleLbl="node1" presStyleIdx="2" presStyleCnt="3">
        <dgm:presLayoutVars>
          <dgm:bulletEnabled val="1"/>
        </dgm:presLayoutVars>
      </dgm:prSet>
      <dgm:spPr/>
      <dgm:t>
        <a:bodyPr/>
        <a:lstStyle/>
        <a:p>
          <a:endParaRPr lang="es-MX"/>
        </a:p>
      </dgm:t>
    </dgm:pt>
  </dgm:ptLst>
  <dgm:cxnLst>
    <dgm:cxn modelId="{63581C17-D47E-459B-8868-A10A34A9331D}" type="presOf" srcId="{DADCFB0E-490A-44A7-946A-7CAFA0484CC2}" destId="{08B040A7-A14C-4334-8E66-B84F336407E3}" srcOrd="0" destOrd="0" presId="urn:microsoft.com/office/officeart/2005/8/layout/vList4"/>
    <dgm:cxn modelId="{EF5059B3-0643-4463-BB22-ABBBBCB6F861}" type="presOf" srcId="{9633097F-225F-4418-9886-89AE44947946}" destId="{B2E2419D-F82B-4335-89E1-8FF8A2A185F8}" srcOrd="1" destOrd="2" presId="urn:microsoft.com/office/officeart/2005/8/layout/vList4"/>
    <dgm:cxn modelId="{313D293B-3A6E-4445-AA8D-5DCDBE2E2CBF}" srcId="{B8E455DA-65B6-4653-AB5D-6266735F0F99}" destId="{9633097F-225F-4418-9886-89AE44947946}" srcOrd="1" destOrd="0" parTransId="{CDEBFB05-FD3E-454F-BAE8-17BCC23F0362}" sibTransId="{14CDEE80-08D7-4AD2-88C6-54B47C94DBC2}"/>
    <dgm:cxn modelId="{A57CE147-10C7-49F0-9943-877A1AA97E25}" type="presOf" srcId="{B3C57B97-9D14-4056-AB6F-08FEC6E761C3}" destId="{08B040A7-A14C-4334-8E66-B84F336407E3}" srcOrd="0" destOrd="2" presId="urn:microsoft.com/office/officeart/2005/8/layout/vList4"/>
    <dgm:cxn modelId="{52CDE6FF-1570-4EF5-8D21-F288BB31DC89}" type="presOf" srcId="{B3C57B97-9D14-4056-AB6F-08FEC6E761C3}" destId="{04D83A94-90CF-4627-9641-EA16E7F66596}" srcOrd="1" destOrd="2" presId="urn:microsoft.com/office/officeart/2005/8/layout/vList4"/>
    <dgm:cxn modelId="{BB627738-5829-4054-A100-20B822B68525}" type="presOf" srcId="{2F881CD4-CB7B-469D-B568-131A0FE2979F}" destId="{08B040A7-A14C-4334-8E66-B84F336407E3}" srcOrd="0" destOrd="1" presId="urn:microsoft.com/office/officeart/2005/8/layout/vList4"/>
    <dgm:cxn modelId="{6BDBF0A4-2D67-4F50-A261-3FDA1FB3CCD2}" type="presOf" srcId="{9633097F-225F-4418-9886-89AE44947946}" destId="{B87B0376-BF55-4D16-842B-E4D64DD88893}" srcOrd="0" destOrd="2" presId="urn:microsoft.com/office/officeart/2005/8/layout/vList4"/>
    <dgm:cxn modelId="{999661DF-78A2-4AC8-85AD-29C68CAAA67F}" srcId="{A86D995E-2836-4C3E-8A44-0C9150E319F1}" destId="{DD4A49D0-9CF1-463C-84F8-77169F945BF3}" srcOrd="2" destOrd="0" parTransId="{A6A3E50F-0CAE-4DAF-945B-C932C56130B7}" sibTransId="{DE7D38AE-1B16-429A-94F7-83F5B5088E03}"/>
    <dgm:cxn modelId="{C9DB3140-B812-4183-99AF-4A3613D5F01B}" type="presOf" srcId="{E5E86DE3-8B3F-4665-B96A-450409D6977A}" destId="{289EA69C-6F20-4C41-B21C-16D0FB623836}" srcOrd="1" destOrd="1" presId="urn:microsoft.com/office/officeart/2005/8/layout/vList4"/>
    <dgm:cxn modelId="{C0CCBC73-1F3E-4ED1-ACF4-2441ED5512BA}" srcId="{DADCFB0E-490A-44A7-946A-7CAFA0484CC2}" destId="{B3C57B97-9D14-4056-AB6F-08FEC6E761C3}" srcOrd="1" destOrd="0" parTransId="{7E822D2E-8DF1-4B68-B2AD-CA3E36446CEC}" sibTransId="{A4343E36-5199-4909-8C2A-5349EFE44BC0}"/>
    <dgm:cxn modelId="{87BBAB52-C2B2-473A-B3C0-BDAF0EB5C1F4}" srcId="{A86D995E-2836-4C3E-8A44-0C9150E319F1}" destId="{DADCFB0E-490A-44A7-946A-7CAFA0484CC2}" srcOrd="1" destOrd="0" parTransId="{D7BA948A-0A93-4FB8-A081-6B82531D6D7E}" sibTransId="{67AF5CE7-4672-448B-BD43-8A5134BDB15C}"/>
    <dgm:cxn modelId="{28D0E078-F3C4-4F0D-A447-83A8D6D08051}" srcId="{B8E455DA-65B6-4653-AB5D-6266735F0F99}" destId="{E14C97FE-845F-47C4-8970-E09E3D4BEBD5}" srcOrd="0" destOrd="0" parTransId="{C213760C-E643-4CFD-9598-43EC62018FC3}" sibTransId="{00014A67-8114-4859-AC46-ED4E07A0622A}"/>
    <dgm:cxn modelId="{77E035D9-F908-44FF-9CB2-D5499558BDF7}" type="presOf" srcId="{FD218E66-0771-4A92-B0EA-41FF53FE6F36}" destId="{289EA69C-6F20-4C41-B21C-16D0FB623836}" srcOrd="1" destOrd="2" presId="urn:microsoft.com/office/officeart/2005/8/layout/vList4"/>
    <dgm:cxn modelId="{383A8745-0AFB-44E0-A00F-F89BC20C85FE}" srcId="{DD4A49D0-9CF1-463C-84F8-77169F945BF3}" destId="{E5E86DE3-8B3F-4665-B96A-450409D6977A}" srcOrd="0" destOrd="0" parTransId="{CCEEA4C0-653E-41DF-9980-FCAB09D3FDB1}" sibTransId="{51063794-10E6-4AA9-BED1-2E7B86BA7695}"/>
    <dgm:cxn modelId="{A54F1F33-3F01-4C25-B57F-A1EF467AAD19}" srcId="{A86D995E-2836-4C3E-8A44-0C9150E319F1}" destId="{B8E455DA-65B6-4653-AB5D-6266735F0F99}" srcOrd="0" destOrd="0" parTransId="{A85FD44C-AF18-498B-B15E-008CFBC03E5A}" sibTransId="{4A181D77-0F2F-42FF-8718-10770EDCAE38}"/>
    <dgm:cxn modelId="{966D5BEC-25CC-4245-A7CB-259CA89B1688}" srcId="{DD4A49D0-9CF1-463C-84F8-77169F945BF3}" destId="{FD218E66-0771-4A92-B0EA-41FF53FE6F36}" srcOrd="1" destOrd="0" parTransId="{481ECB3F-29C4-4607-B2DC-EE6AB9749688}" sibTransId="{EBB34146-C24B-4D66-AB6E-F1BF1B488838}"/>
    <dgm:cxn modelId="{DF2EB052-D9C0-4209-99BE-42FF1F8D691E}" type="presOf" srcId="{DD4A49D0-9CF1-463C-84F8-77169F945BF3}" destId="{E8B2C0A0-9173-4299-BA51-1903A3944860}" srcOrd="0" destOrd="0" presId="urn:microsoft.com/office/officeart/2005/8/layout/vList4"/>
    <dgm:cxn modelId="{6E30F783-B1B9-4B91-874E-372D0439B45E}" type="presOf" srcId="{B8E455DA-65B6-4653-AB5D-6266735F0F99}" destId="{B87B0376-BF55-4D16-842B-E4D64DD88893}" srcOrd="0" destOrd="0" presId="urn:microsoft.com/office/officeart/2005/8/layout/vList4"/>
    <dgm:cxn modelId="{5990584E-E757-430B-B8DA-5617B55CD1A4}" type="presOf" srcId="{2F881CD4-CB7B-469D-B568-131A0FE2979F}" destId="{04D83A94-90CF-4627-9641-EA16E7F66596}" srcOrd="1" destOrd="1" presId="urn:microsoft.com/office/officeart/2005/8/layout/vList4"/>
    <dgm:cxn modelId="{A04D8842-F279-4D94-A725-26314E4396EB}" type="presOf" srcId="{E14C97FE-845F-47C4-8970-E09E3D4BEBD5}" destId="{B2E2419D-F82B-4335-89E1-8FF8A2A185F8}" srcOrd="1" destOrd="1" presId="urn:microsoft.com/office/officeart/2005/8/layout/vList4"/>
    <dgm:cxn modelId="{FBEB0950-D968-46E2-ADA6-19AA87506397}" type="presOf" srcId="{E5E86DE3-8B3F-4665-B96A-450409D6977A}" destId="{E8B2C0A0-9173-4299-BA51-1903A3944860}" srcOrd="0" destOrd="1" presId="urn:microsoft.com/office/officeart/2005/8/layout/vList4"/>
    <dgm:cxn modelId="{993B2A46-9363-4A66-9C1A-F0963B3CCBF8}" type="presOf" srcId="{A86D995E-2836-4C3E-8A44-0C9150E319F1}" destId="{2FF15DDD-5452-42B0-A958-C33893A5301A}" srcOrd="0" destOrd="0" presId="urn:microsoft.com/office/officeart/2005/8/layout/vList4"/>
    <dgm:cxn modelId="{CA526C4B-4D0B-4F8E-8C35-FC40BB4AFBBA}" type="presOf" srcId="{E14C97FE-845F-47C4-8970-E09E3D4BEBD5}" destId="{B87B0376-BF55-4D16-842B-E4D64DD88893}" srcOrd="0" destOrd="1" presId="urn:microsoft.com/office/officeart/2005/8/layout/vList4"/>
    <dgm:cxn modelId="{63EF9DE3-2AE7-4D0F-9237-ACBE2F95F3A3}" type="presOf" srcId="{DADCFB0E-490A-44A7-946A-7CAFA0484CC2}" destId="{04D83A94-90CF-4627-9641-EA16E7F66596}" srcOrd="1" destOrd="0" presId="urn:microsoft.com/office/officeart/2005/8/layout/vList4"/>
    <dgm:cxn modelId="{9F1AC2D8-ADAA-468A-A162-3924A8287A15}" type="presOf" srcId="{DD4A49D0-9CF1-463C-84F8-77169F945BF3}" destId="{289EA69C-6F20-4C41-B21C-16D0FB623836}" srcOrd="1" destOrd="0" presId="urn:microsoft.com/office/officeart/2005/8/layout/vList4"/>
    <dgm:cxn modelId="{4367A798-E5E6-4D8B-8516-34E3D7435457}" srcId="{DADCFB0E-490A-44A7-946A-7CAFA0484CC2}" destId="{2F881CD4-CB7B-469D-B568-131A0FE2979F}" srcOrd="0" destOrd="0" parTransId="{B747BA73-829B-4A5E-8546-EE3299528B4E}" sibTransId="{BCD40BDE-B422-4CCB-B51A-7248154CD719}"/>
    <dgm:cxn modelId="{A421E2D0-45A9-460E-847A-6EE02417C103}" type="presOf" srcId="{FD218E66-0771-4A92-B0EA-41FF53FE6F36}" destId="{E8B2C0A0-9173-4299-BA51-1903A3944860}" srcOrd="0" destOrd="2" presId="urn:microsoft.com/office/officeart/2005/8/layout/vList4"/>
    <dgm:cxn modelId="{AA102A55-1EED-4787-B45D-5D4247FBC7C9}" type="presOf" srcId="{B8E455DA-65B6-4653-AB5D-6266735F0F99}" destId="{B2E2419D-F82B-4335-89E1-8FF8A2A185F8}" srcOrd="1" destOrd="0" presId="urn:microsoft.com/office/officeart/2005/8/layout/vList4"/>
    <dgm:cxn modelId="{10029659-7E96-4BA2-9C97-21C8713B6AFA}" type="presParOf" srcId="{2FF15DDD-5452-42B0-A958-C33893A5301A}" destId="{A7969815-085B-4B0E-AF24-BB257D37247D}" srcOrd="0" destOrd="0" presId="urn:microsoft.com/office/officeart/2005/8/layout/vList4"/>
    <dgm:cxn modelId="{D24D6690-E5FA-4156-A919-03A537CAC03B}" type="presParOf" srcId="{A7969815-085B-4B0E-AF24-BB257D37247D}" destId="{B87B0376-BF55-4D16-842B-E4D64DD88893}" srcOrd="0" destOrd="0" presId="urn:microsoft.com/office/officeart/2005/8/layout/vList4"/>
    <dgm:cxn modelId="{C9EB4470-ABB5-458D-A8C6-D14433EA03D4}" type="presParOf" srcId="{A7969815-085B-4B0E-AF24-BB257D37247D}" destId="{DD3A90E3-E1B6-4D7E-A82A-7686DAE89FA9}" srcOrd="1" destOrd="0" presId="urn:microsoft.com/office/officeart/2005/8/layout/vList4"/>
    <dgm:cxn modelId="{9BD3C06F-A4A2-4582-A28D-2AFC1DC47D8F}" type="presParOf" srcId="{A7969815-085B-4B0E-AF24-BB257D37247D}" destId="{B2E2419D-F82B-4335-89E1-8FF8A2A185F8}" srcOrd="2" destOrd="0" presId="urn:microsoft.com/office/officeart/2005/8/layout/vList4"/>
    <dgm:cxn modelId="{47EDF6BF-E111-4645-BC51-4C298A11A85C}" type="presParOf" srcId="{2FF15DDD-5452-42B0-A958-C33893A5301A}" destId="{FA5CEAEF-66FB-4820-9F08-562A693FB6ED}" srcOrd="1" destOrd="0" presId="urn:microsoft.com/office/officeart/2005/8/layout/vList4"/>
    <dgm:cxn modelId="{50694D82-6D2C-475F-A589-9BAD02AB68D6}" type="presParOf" srcId="{2FF15DDD-5452-42B0-A958-C33893A5301A}" destId="{9F9DFFDC-F60E-4BA5-92AE-256CA06484BA}" srcOrd="2" destOrd="0" presId="urn:microsoft.com/office/officeart/2005/8/layout/vList4"/>
    <dgm:cxn modelId="{BD2EFD3D-D04A-4949-B55D-04D314838211}" type="presParOf" srcId="{9F9DFFDC-F60E-4BA5-92AE-256CA06484BA}" destId="{08B040A7-A14C-4334-8E66-B84F336407E3}" srcOrd="0" destOrd="0" presId="urn:microsoft.com/office/officeart/2005/8/layout/vList4"/>
    <dgm:cxn modelId="{9C2EFEAF-EF72-4DEB-BCA5-2A9A0B2908EA}" type="presParOf" srcId="{9F9DFFDC-F60E-4BA5-92AE-256CA06484BA}" destId="{B018E18F-EBEE-44B3-92FB-16D307D46608}" srcOrd="1" destOrd="0" presId="urn:microsoft.com/office/officeart/2005/8/layout/vList4"/>
    <dgm:cxn modelId="{0242EE7F-47A7-41C9-8525-9BEDBDBC2351}" type="presParOf" srcId="{9F9DFFDC-F60E-4BA5-92AE-256CA06484BA}" destId="{04D83A94-90CF-4627-9641-EA16E7F66596}" srcOrd="2" destOrd="0" presId="urn:microsoft.com/office/officeart/2005/8/layout/vList4"/>
    <dgm:cxn modelId="{6D5CA1F9-2FE7-4555-A29D-C7CC89487303}" type="presParOf" srcId="{2FF15DDD-5452-42B0-A958-C33893A5301A}" destId="{8CA11B40-CDC6-434C-95EF-BE5EDE7C1712}" srcOrd="3" destOrd="0" presId="urn:microsoft.com/office/officeart/2005/8/layout/vList4"/>
    <dgm:cxn modelId="{08BB20B7-8B22-423D-BF37-D7B29FE015DE}" type="presParOf" srcId="{2FF15DDD-5452-42B0-A958-C33893A5301A}" destId="{7D8B9D99-AB29-4F87-8E13-168C28068224}" srcOrd="4" destOrd="0" presId="urn:microsoft.com/office/officeart/2005/8/layout/vList4"/>
    <dgm:cxn modelId="{3B02CB91-11CD-48FD-98E5-1C16133A295E}" type="presParOf" srcId="{7D8B9D99-AB29-4F87-8E13-168C28068224}" destId="{E8B2C0A0-9173-4299-BA51-1903A3944860}" srcOrd="0" destOrd="0" presId="urn:microsoft.com/office/officeart/2005/8/layout/vList4"/>
    <dgm:cxn modelId="{F46CDD3F-B919-408F-BE07-D39A3C2D4AC7}" type="presParOf" srcId="{7D8B9D99-AB29-4F87-8E13-168C28068224}" destId="{16953CC1-F23B-4664-97DC-5B2E9E2DD113}" srcOrd="1" destOrd="0" presId="urn:microsoft.com/office/officeart/2005/8/layout/vList4"/>
    <dgm:cxn modelId="{42058352-B50D-403E-9BE4-829D1A3EC447}" type="presParOf" srcId="{7D8B9D99-AB29-4F87-8E13-168C28068224}" destId="{289EA69C-6F20-4C41-B21C-16D0FB62383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7C738D-D199-42A5-A180-5644A59271E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75DDA092-BEE9-408E-BAFC-B2555530503C}">
      <dgm:prSet phldrT="[Texto]"/>
      <dgm:spPr/>
      <dgm:t>
        <a:bodyPr/>
        <a:lstStyle/>
        <a:p>
          <a:r>
            <a:rPr lang="es-ES" dirty="0" smtClean="0"/>
            <a:t>Descubrimiento</a:t>
          </a:r>
          <a:endParaRPr lang="es-MX" dirty="0"/>
        </a:p>
      </dgm:t>
    </dgm:pt>
    <dgm:pt modelId="{4A63825B-4040-4CE8-A718-11CB5A4229D5}" type="parTrans" cxnId="{69748E28-652B-4119-8E9E-72DF06560ACF}">
      <dgm:prSet/>
      <dgm:spPr/>
      <dgm:t>
        <a:bodyPr/>
        <a:lstStyle/>
        <a:p>
          <a:endParaRPr lang="es-MX"/>
        </a:p>
      </dgm:t>
    </dgm:pt>
    <dgm:pt modelId="{EBFBB218-8C5F-4AF3-82AE-59D227D40F2E}" type="sibTrans" cxnId="{69748E28-652B-4119-8E9E-72DF06560ACF}">
      <dgm:prSet/>
      <dgm:spPr/>
      <dgm:t>
        <a:bodyPr/>
        <a:lstStyle/>
        <a:p>
          <a:endParaRPr lang="es-MX"/>
        </a:p>
      </dgm:t>
    </dgm:pt>
    <dgm:pt modelId="{AF3D2BCC-480B-498A-B767-4B89CC8EDBC6}">
      <dgm:prSet phldrT="[Texto]" custT="1"/>
      <dgm:spPr/>
      <dgm:t>
        <a:bodyPr/>
        <a:lstStyle/>
        <a:p>
          <a:r>
            <a:rPr lang="es-ES" sz="1400" dirty="0" smtClean="0"/>
            <a:t>Buscar temas examinado datos de todos los medios posibles</a:t>
          </a:r>
          <a:endParaRPr lang="es-MX" sz="1400" dirty="0"/>
        </a:p>
      </dgm:t>
    </dgm:pt>
    <dgm:pt modelId="{2E28C940-92F7-425C-8989-5BC5801B127C}" type="parTrans" cxnId="{C2C2E9F7-A2DC-4F2A-8268-E035A37DC8A1}">
      <dgm:prSet/>
      <dgm:spPr/>
      <dgm:t>
        <a:bodyPr/>
        <a:lstStyle/>
        <a:p>
          <a:endParaRPr lang="es-MX"/>
        </a:p>
      </dgm:t>
    </dgm:pt>
    <dgm:pt modelId="{85C93A8D-62A5-4420-9B69-56938D43C4A2}" type="sibTrans" cxnId="{C2C2E9F7-A2DC-4F2A-8268-E035A37DC8A1}">
      <dgm:prSet/>
      <dgm:spPr/>
      <dgm:t>
        <a:bodyPr/>
        <a:lstStyle/>
        <a:p>
          <a:endParaRPr lang="es-MX"/>
        </a:p>
      </dgm:t>
    </dgm:pt>
    <dgm:pt modelId="{23DBD801-4C10-41F4-94A5-8A9BAC1FDC43}">
      <dgm:prSet phldrT="[Texto]" phldr="1"/>
      <dgm:spPr/>
      <dgm:t>
        <a:bodyPr/>
        <a:lstStyle/>
        <a:p>
          <a:endParaRPr lang="es-MX" sz="2600"/>
        </a:p>
      </dgm:t>
    </dgm:pt>
    <dgm:pt modelId="{A94B0733-AE12-452F-8297-F35CE7DE5941}" type="parTrans" cxnId="{E20C64A6-E77C-4F40-81E2-BF406FD479D4}">
      <dgm:prSet/>
      <dgm:spPr/>
      <dgm:t>
        <a:bodyPr/>
        <a:lstStyle/>
        <a:p>
          <a:endParaRPr lang="es-MX"/>
        </a:p>
      </dgm:t>
    </dgm:pt>
    <dgm:pt modelId="{B7038270-2C39-409A-81E3-34CA93B3F058}" type="sibTrans" cxnId="{E20C64A6-E77C-4F40-81E2-BF406FD479D4}">
      <dgm:prSet/>
      <dgm:spPr/>
      <dgm:t>
        <a:bodyPr/>
        <a:lstStyle/>
        <a:p>
          <a:endParaRPr lang="es-MX"/>
        </a:p>
      </dgm:t>
    </dgm:pt>
    <dgm:pt modelId="{BB4F08F3-C57F-4D7E-A405-76D8C7ED2895}">
      <dgm:prSet phldrT="[Texto]"/>
      <dgm:spPr/>
      <dgm:t>
        <a:bodyPr/>
        <a:lstStyle/>
        <a:p>
          <a:r>
            <a:rPr lang="es-ES" dirty="0" smtClean="0"/>
            <a:t>Codificación</a:t>
          </a:r>
        </a:p>
      </dgm:t>
    </dgm:pt>
    <dgm:pt modelId="{45648BC8-B0A0-4258-8749-315CEC1023EB}" type="parTrans" cxnId="{915EAD16-A28E-4056-B8A0-47274B637403}">
      <dgm:prSet/>
      <dgm:spPr/>
      <dgm:t>
        <a:bodyPr/>
        <a:lstStyle/>
        <a:p>
          <a:endParaRPr lang="es-MX"/>
        </a:p>
      </dgm:t>
    </dgm:pt>
    <dgm:pt modelId="{43E9F5A1-5B22-4BB6-8F06-1F8685F67DB2}" type="sibTrans" cxnId="{915EAD16-A28E-4056-B8A0-47274B637403}">
      <dgm:prSet/>
      <dgm:spPr/>
      <dgm:t>
        <a:bodyPr/>
        <a:lstStyle/>
        <a:p>
          <a:endParaRPr lang="es-MX"/>
        </a:p>
      </dgm:t>
    </dgm:pt>
    <dgm:pt modelId="{36B0A272-C20D-4812-B4E9-294AC2256118}">
      <dgm:prSet phldrT="[Texto]" custT="1"/>
      <dgm:spPr/>
      <dgm:t>
        <a:bodyPr/>
        <a:lstStyle/>
        <a:p>
          <a:pPr algn="just"/>
          <a:r>
            <a:rPr lang="es-MX" sz="1400" dirty="0" smtClean="0"/>
            <a:t> Es el proceso mediante el cual se agrupa la información obtenida en categorías que concentran las ideas, conceptos o temas similares descubiertos por el investigador, o los pasos y fases de un proceso</a:t>
          </a:r>
          <a:endParaRPr lang="es-MX" sz="1400" dirty="0"/>
        </a:p>
      </dgm:t>
    </dgm:pt>
    <dgm:pt modelId="{419CBC2C-C887-4344-A464-D13F088BC836}" type="parTrans" cxnId="{1CA5FBDB-F499-4F86-8BD9-4CCFC41F9E68}">
      <dgm:prSet/>
      <dgm:spPr/>
      <dgm:t>
        <a:bodyPr/>
        <a:lstStyle/>
        <a:p>
          <a:endParaRPr lang="es-MX"/>
        </a:p>
      </dgm:t>
    </dgm:pt>
    <dgm:pt modelId="{1E3DCD01-86A4-4535-96E6-72014E1B4323}" type="sibTrans" cxnId="{1CA5FBDB-F499-4F86-8BD9-4CCFC41F9E68}">
      <dgm:prSet/>
      <dgm:spPr/>
      <dgm:t>
        <a:bodyPr/>
        <a:lstStyle/>
        <a:p>
          <a:endParaRPr lang="es-MX"/>
        </a:p>
      </dgm:t>
    </dgm:pt>
    <dgm:pt modelId="{300EB687-47D7-46E3-86C1-56C456ACE041}">
      <dgm:prSet phldrT="[Texto]"/>
      <dgm:spPr/>
      <dgm:t>
        <a:bodyPr/>
        <a:lstStyle/>
        <a:p>
          <a:r>
            <a:rPr lang="es-ES" dirty="0" smtClean="0"/>
            <a:t>Revitalización</a:t>
          </a:r>
          <a:endParaRPr lang="es-MX" dirty="0"/>
        </a:p>
      </dgm:t>
    </dgm:pt>
    <dgm:pt modelId="{4F7AD84E-9E06-4CF0-B205-C0DA457F7FCB}" type="parTrans" cxnId="{9B10F511-809B-4D8D-8AC4-B66EAD0FEF6A}">
      <dgm:prSet/>
      <dgm:spPr/>
      <dgm:t>
        <a:bodyPr/>
        <a:lstStyle/>
        <a:p>
          <a:endParaRPr lang="es-MX"/>
        </a:p>
      </dgm:t>
    </dgm:pt>
    <dgm:pt modelId="{0CC3489B-3189-4221-983B-FFDDFC09F3CB}" type="sibTrans" cxnId="{9B10F511-809B-4D8D-8AC4-B66EAD0FEF6A}">
      <dgm:prSet/>
      <dgm:spPr/>
      <dgm:t>
        <a:bodyPr/>
        <a:lstStyle/>
        <a:p>
          <a:endParaRPr lang="es-MX"/>
        </a:p>
      </dgm:t>
    </dgm:pt>
    <dgm:pt modelId="{6CCA652D-A92B-4D81-ACA4-32797068F941}">
      <dgm:prSet phldrT="[Texto]" custT="1"/>
      <dgm:spPr/>
      <dgm:t>
        <a:bodyPr/>
        <a:lstStyle/>
        <a:p>
          <a:r>
            <a:rPr lang="es-ES" sz="1400" dirty="0" smtClean="0"/>
            <a:t>Interpretar los datos en el contexto en que fueron recogidos</a:t>
          </a:r>
          <a:endParaRPr lang="es-MX" sz="1400" dirty="0"/>
        </a:p>
      </dgm:t>
    </dgm:pt>
    <dgm:pt modelId="{A4E2AB4C-D066-418F-A153-AAE80167B88D}" type="parTrans" cxnId="{78981A72-4D30-49AE-94AE-7E183BCC2348}">
      <dgm:prSet/>
      <dgm:spPr/>
      <dgm:t>
        <a:bodyPr/>
        <a:lstStyle/>
        <a:p>
          <a:endParaRPr lang="es-MX"/>
        </a:p>
      </dgm:t>
    </dgm:pt>
    <dgm:pt modelId="{78DEFFF4-40F7-4917-BB7C-E37C899E3AB1}" type="sibTrans" cxnId="{78981A72-4D30-49AE-94AE-7E183BCC2348}">
      <dgm:prSet/>
      <dgm:spPr/>
      <dgm:t>
        <a:bodyPr/>
        <a:lstStyle/>
        <a:p>
          <a:endParaRPr lang="es-MX"/>
        </a:p>
      </dgm:t>
    </dgm:pt>
    <dgm:pt modelId="{B04E3209-9CF5-4945-9854-5C5D939535D2}">
      <dgm:prSet phldrT="[Texto]" phldr="1"/>
      <dgm:spPr/>
      <dgm:t>
        <a:bodyPr/>
        <a:lstStyle/>
        <a:p>
          <a:endParaRPr lang="es-MX" sz="3000"/>
        </a:p>
      </dgm:t>
    </dgm:pt>
    <dgm:pt modelId="{9E2496DA-C4B2-4BCB-BB00-7A8C046BEB1F}" type="parTrans" cxnId="{7B5923B6-D070-4BA3-A960-0F45E384AC1C}">
      <dgm:prSet/>
      <dgm:spPr/>
      <dgm:t>
        <a:bodyPr/>
        <a:lstStyle/>
        <a:p>
          <a:endParaRPr lang="es-MX"/>
        </a:p>
      </dgm:t>
    </dgm:pt>
    <dgm:pt modelId="{BF8BBFD5-6BB2-42B1-B414-20318F855278}" type="sibTrans" cxnId="{7B5923B6-D070-4BA3-A960-0F45E384AC1C}">
      <dgm:prSet/>
      <dgm:spPr/>
      <dgm:t>
        <a:bodyPr/>
        <a:lstStyle/>
        <a:p>
          <a:endParaRPr lang="es-MX"/>
        </a:p>
      </dgm:t>
    </dgm:pt>
    <dgm:pt modelId="{AAC9A030-5D75-4B24-A251-67325E4BF415}" type="pres">
      <dgm:prSet presAssocID="{5C7C738D-D199-42A5-A180-5644A59271E8}" presName="Name0" presStyleCnt="0">
        <dgm:presLayoutVars>
          <dgm:dir/>
          <dgm:animLvl val="lvl"/>
          <dgm:resizeHandles val="exact"/>
        </dgm:presLayoutVars>
      </dgm:prSet>
      <dgm:spPr/>
      <dgm:t>
        <a:bodyPr/>
        <a:lstStyle/>
        <a:p>
          <a:endParaRPr lang="es-MX"/>
        </a:p>
      </dgm:t>
    </dgm:pt>
    <dgm:pt modelId="{7ADA65B1-BE34-48FF-840F-ECDEBF400787}" type="pres">
      <dgm:prSet presAssocID="{75DDA092-BEE9-408E-BAFC-B2555530503C}" presName="composite" presStyleCnt="0"/>
      <dgm:spPr/>
    </dgm:pt>
    <dgm:pt modelId="{B6285E34-B9D5-47E4-97BD-9B709B3CE926}" type="pres">
      <dgm:prSet presAssocID="{75DDA092-BEE9-408E-BAFC-B2555530503C}" presName="parTx" presStyleLbl="alignNode1" presStyleIdx="0" presStyleCnt="3">
        <dgm:presLayoutVars>
          <dgm:chMax val="0"/>
          <dgm:chPref val="0"/>
          <dgm:bulletEnabled val="1"/>
        </dgm:presLayoutVars>
      </dgm:prSet>
      <dgm:spPr/>
      <dgm:t>
        <a:bodyPr/>
        <a:lstStyle/>
        <a:p>
          <a:endParaRPr lang="es-MX"/>
        </a:p>
      </dgm:t>
    </dgm:pt>
    <dgm:pt modelId="{1135EE80-D5F0-4238-902C-D3BB84B35CF3}" type="pres">
      <dgm:prSet presAssocID="{75DDA092-BEE9-408E-BAFC-B2555530503C}" presName="desTx" presStyleLbl="alignAccFollowNode1" presStyleIdx="0" presStyleCnt="3">
        <dgm:presLayoutVars>
          <dgm:bulletEnabled val="1"/>
        </dgm:presLayoutVars>
      </dgm:prSet>
      <dgm:spPr/>
      <dgm:t>
        <a:bodyPr/>
        <a:lstStyle/>
        <a:p>
          <a:endParaRPr lang="es-MX"/>
        </a:p>
      </dgm:t>
    </dgm:pt>
    <dgm:pt modelId="{9176370A-A013-4638-8740-67D009890CA1}" type="pres">
      <dgm:prSet presAssocID="{EBFBB218-8C5F-4AF3-82AE-59D227D40F2E}" presName="space" presStyleCnt="0"/>
      <dgm:spPr/>
    </dgm:pt>
    <dgm:pt modelId="{76E91204-CA8D-4748-B80F-3B21ECCA15AC}" type="pres">
      <dgm:prSet presAssocID="{BB4F08F3-C57F-4D7E-A405-76D8C7ED2895}" presName="composite" presStyleCnt="0"/>
      <dgm:spPr/>
    </dgm:pt>
    <dgm:pt modelId="{6CA77B42-F21B-434A-B567-A3171553C122}" type="pres">
      <dgm:prSet presAssocID="{BB4F08F3-C57F-4D7E-A405-76D8C7ED2895}" presName="parTx" presStyleLbl="alignNode1" presStyleIdx="1" presStyleCnt="3">
        <dgm:presLayoutVars>
          <dgm:chMax val="0"/>
          <dgm:chPref val="0"/>
          <dgm:bulletEnabled val="1"/>
        </dgm:presLayoutVars>
      </dgm:prSet>
      <dgm:spPr/>
      <dgm:t>
        <a:bodyPr/>
        <a:lstStyle/>
        <a:p>
          <a:endParaRPr lang="es-MX"/>
        </a:p>
      </dgm:t>
    </dgm:pt>
    <dgm:pt modelId="{078F7A6D-81C8-4D2B-B042-D310836A2A80}" type="pres">
      <dgm:prSet presAssocID="{BB4F08F3-C57F-4D7E-A405-76D8C7ED2895}" presName="desTx" presStyleLbl="alignAccFollowNode1" presStyleIdx="1" presStyleCnt="3">
        <dgm:presLayoutVars>
          <dgm:bulletEnabled val="1"/>
        </dgm:presLayoutVars>
      </dgm:prSet>
      <dgm:spPr/>
      <dgm:t>
        <a:bodyPr/>
        <a:lstStyle/>
        <a:p>
          <a:endParaRPr lang="es-MX"/>
        </a:p>
      </dgm:t>
    </dgm:pt>
    <dgm:pt modelId="{BCB636EA-6B53-458F-9929-326E34C32276}" type="pres">
      <dgm:prSet presAssocID="{43E9F5A1-5B22-4BB6-8F06-1F8685F67DB2}" presName="space" presStyleCnt="0"/>
      <dgm:spPr/>
    </dgm:pt>
    <dgm:pt modelId="{6C47E21C-D14C-4B1A-BF47-4277E4B0D714}" type="pres">
      <dgm:prSet presAssocID="{300EB687-47D7-46E3-86C1-56C456ACE041}" presName="composite" presStyleCnt="0"/>
      <dgm:spPr/>
    </dgm:pt>
    <dgm:pt modelId="{0D27B467-3B80-40B2-9F61-F1B7856A47DC}" type="pres">
      <dgm:prSet presAssocID="{300EB687-47D7-46E3-86C1-56C456ACE041}" presName="parTx" presStyleLbl="alignNode1" presStyleIdx="2" presStyleCnt="3">
        <dgm:presLayoutVars>
          <dgm:chMax val="0"/>
          <dgm:chPref val="0"/>
          <dgm:bulletEnabled val="1"/>
        </dgm:presLayoutVars>
      </dgm:prSet>
      <dgm:spPr/>
      <dgm:t>
        <a:bodyPr/>
        <a:lstStyle/>
        <a:p>
          <a:endParaRPr lang="es-MX"/>
        </a:p>
      </dgm:t>
    </dgm:pt>
    <dgm:pt modelId="{6873B791-F359-4B66-841C-2B4076D54A4E}" type="pres">
      <dgm:prSet presAssocID="{300EB687-47D7-46E3-86C1-56C456ACE041}" presName="desTx" presStyleLbl="alignAccFollowNode1" presStyleIdx="2" presStyleCnt="3">
        <dgm:presLayoutVars>
          <dgm:bulletEnabled val="1"/>
        </dgm:presLayoutVars>
      </dgm:prSet>
      <dgm:spPr/>
      <dgm:t>
        <a:bodyPr/>
        <a:lstStyle/>
        <a:p>
          <a:endParaRPr lang="es-MX"/>
        </a:p>
      </dgm:t>
    </dgm:pt>
  </dgm:ptLst>
  <dgm:cxnLst>
    <dgm:cxn modelId="{FE2560F7-85C4-4C7A-8658-A5ECD3EB9A41}" type="presOf" srcId="{300EB687-47D7-46E3-86C1-56C456ACE041}" destId="{0D27B467-3B80-40B2-9F61-F1B7856A47DC}" srcOrd="0" destOrd="0" presId="urn:microsoft.com/office/officeart/2005/8/layout/hList1"/>
    <dgm:cxn modelId="{9B10F511-809B-4D8D-8AC4-B66EAD0FEF6A}" srcId="{5C7C738D-D199-42A5-A180-5644A59271E8}" destId="{300EB687-47D7-46E3-86C1-56C456ACE041}" srcOrd="2" destOrd="0" parTransId="{4F7AD84E-9E06-4CF0-B205-C0DA457F7FCB}" sibTransId="{0CC3489B-3189-4221-983B-FFDDFC09F3CB}"/>
    <dgm:cxn modelId="{58B01FB0-2331-44F5-9387-DE6E701264B2}" type="presOf" srcId="{75DDA092-BEE9-408E-BAFC-B2555530503C}" destId="{B6285E34-B9D5-47E4-97BD-9B709B3CE926}" srcOrd="0" destOrd="0" presId="urn:microsoft.com/office/officeart/2005/8/layout/hList1"/>
    <dgm:cxn modelId="{7D05BD7C-6506-41FD-8BEF-9CD9D5971801}" type="presOf" srcId="{BB4F08F3-C57F-4D7E-A405-76D8C7ED2895}" destId="{6CA77B42-F21B-434A-B567-A3171553C122}" srcOrd="0" destOrd="0" presId="urn:microsoft.com/office/officeart/2005/8/layout/hList1"/>
    <dgm:cxn modelId="{78981A72-4D30-49AE-94AE-7E183BCC2348}" srcId="{300EB687-47D7-46E3-86C1-56C456ACE041}" destId="{6CCA652D-A92B-4D81-ACA4-32797068F941}" srcOrd="0" destOrd="0" parTransId="{A4E2AB4C-D066-418F-A153-AAE80167B88D}" sibTransId="{78DEFFF4-40F7-4917-BB7C-E37C899E3AB1}"/>
    <dgm:cxn modelId="{69748E28-652B-4119-8E9E-72DF06560ACF}" srcId="{5C7C738D-D199-42A5-A180-5644A59271E8}" destId="{75DDA092-BEE9-408E-BAFC-B2555530503C}" srcOrd="0" destOrd="0" parTransId="{4A63825B-4040-4CE8-A718-11CB5A4229D5}" sibTransId="{EBFBB218-8C5F-4AF3-82AE-59D227D40F2E}"/>
    <dgm:cxn modelId="{3664224F-FB25-4C2B-AFD2-6AEDD530B157}" type="presOf" srcId="{36B0A272-C20D-4812-B4E9-294AC2256118}" destId="{078F7A6D-81C8-4D2B-B042-D310836A2A80}" srcOrd="0" destOrd="0" presId="urn:microsoft.com/office/officeart/2005/8/layout/hList1"/>
    <dgm:cxn modelId="{C2C2E9F7-A2DC-4F2A-8268-E035A37DC8A1}" srcId="{75DDA092-BEE9-408E-BAFC-B2555530503C}" destId="{AF3D2BCC-480B-498A-B767-4B89CC8EDBC6}" srcOrd="0" destOrd="0" parTransId="{2E28C940-92F7-425C-8989-5BC5801B127C}" sibTransId="{85C93A8D-62A5-4420-9B69-56938D43C4A2}"/>
    <dgm:cxn modelId="{283FF004-126E-4082-8CD1-FEF0630E4A70}" type="presOf" srcId="{23DBD801-4C10-41F4-94A5-8A9BAC1FDC43}" destId="{1135EE80-D5F0-4238-902C-D3BB84B35CF3}" srcOrd="0" destOrd="1" presId="urn:microsoft.com/office/officeart/2005/8/layout/hList1"/>
    <dgm:cxn modelId="{82924607-05F0-49A7-BAC7-1E3E65956F66}" type="presOf" srcId="{B04E3209-9CF5-4945-9854-5C5D939535D2}" destId="{6873B791-F359-4B66-841C-2B4076D54A4E}" srcOrd="0" destOrd="1" presId="urn:microsoft.com/office/officeart/2005/8/layout/hList1"/>
    <dgm:cxn modelId="{B1D297FA-800B-484F-89CC-ED1F3F400CB6}" type="presOf" srcId="{AF3D2BCC-480B-498A-B767-4B89CC8EDBC6}" destId="{1135EE80-D5F0-4238-902C-D3BB84B35CF3}" srcOrd="0" destOrd="0" presId="urn:microsoft.com/office/officeart/2005/8/layout/hList1"/>
    <dgm:cxn modelId="{E20C64A6-E77C-4F40-81E2-BF406FD479D4}" srcId="{75DDA092-BEE9-408E-BAFC-B2555530503C}" destId="{23DBD801-4C10-41F4-94A5-8A9BAC1FDC43}" srcOrd="1" destOrd="0" parTransId="{A94B0733-AE12-452F-8297-F35CE7DE5941}" sibTransId="{B7038270-2C39-409A-81E3-34CA93B3F058}"/>
    <dgm:cxn modelId="{7B5923B6-D070-4BA3-A960-0F45E384AC1C}" srcId="{300EB687-47D7-46E3-86C1-56C456ACE041}" destId="{B04E3209-9CF5-4945-9854-5C5D939535D2}" srcOrd="1" destOrd="0" parTransId="{9E2496DA-C4B2-4BCB-BB00-7A8C046BEB1F}" sibTransId="{BF8BBFD5-6BB2-42B1-B414-20318F855278}"/>
    <dgm:cxn modelId="{1CA5FBDB-F499-4F86-8BD9-4CCFC41F9E68}" srcId="{BB4F08F3-C57F-4D7E-A405-76D8C7ED2895}" destId="{36B0A272-C20D-4812-B4E9-294AC2256118}" srcOrd="0" destOrd="0" parTransId="{419CBC2C-C887-4344-A464-D13F088BC836}" sibTransId="{1E3DCD01-86A4-4535-96E6-72014E1B4323}"/>
    <dgm:cxn modelId="{B22BAA9B-574C-4970-962E-AD7186F226D3}" type="presOf" srcId="{5C7C738D-D199-42A5-A180-5644A59271E8}" destId="{AAC9A030-5D75-4B24-A251-67325E4BF415}" srcOrd="0" destOrd="0" presId="urn:microsoft.com/office/officeart/2005/8/layout/hList1"/>
    <dgm:cxn modelId="{C3113FDD-2872-40DC-8B2A-E5422063A47E}" type="presOf" srcId="{6CCA652D-A92B-4D81-ACA4-32797068F941}" destId="{6873B791-F359-4B66-841C-2B4076D54A4E}" srcOrd="0" destOrd="0" presId="urn:microsoft.com/office/officeart/2005/8/layout/hList1"/>
    <dgm:cxn modelId="{915EAD16-A28E-4056-B8A0-47274B637403}" srcId="{5C7C738D-D199-42A5-A180-5644A59271E8}" destId="{BB4F08F3-C57F-4D7E-A405-76D8C7ED2895}" srcOrd="1" destOrd="0" parTransId="{45648BC8-B0A0-4258-8749-315CEC1023EB}" sibTransId="{43E9F5A1-5B22-4BB6-8F06-1F8685F67DB2}"/>
    <dgm:cxn modelId="{EC163F16-B7F9-4CD2-9C9D-B8810F3C7021}" type="presParOf" srcId="{AAC9A030-5D75-4B24-A251-67325E4BF415}" destId="{7ADA65B1-BE34-48FF-840F-ECDEBF400787}" srcOrd="0" destOrd="0" presId="urn:microsoft.com/office/officeart/2005/8/layout/hList1"/>
    <dgm:cxn modelId="{D0785D3A-6DA2-4276-AD28-640E2AB1BFDB}" type="presParOf" srcId="{7ADA65B1-BE34-48FF-840F-ECDEBF400787}" destId="{B6285E34-B9D5-47E4-97BD-9B709B3CE926}" srcOrd="0" destOrd="0" presId="urn:microsoft.com/office/officeart/2005/8/layout/hList1"/>
    <dgm:cxn modelId="{A6B046F2-2D1E-45A9-97F3-04D25F7F6C7A}" type="presParOf" srcId="{7ADA65B1-BE34-48FF-840F-ECDEBF400787}" destId="{1135EE80-D5F0-4238-902C-D3BB84B35CF3}" srcOrd="1" destOrd="0" presId="urn:microsoft.com/office/officeart/2005/8/layout/hList1"/>
    <dgm:cxn modelId="{2A7D9B89-6727-487C-A19E-50A47757D7F4}" type="presParOf" srcId="{AAC9A030-5D75-4B24-A251-67325E4BF415}" destId="{9176370A-A013-4638-8740-67D009890CA1}" srcOrd="1" destOrd="0" presId="urn:microsoft.com/office/officeart/2005/8/layout/hList1"/>
    <dgm:cxn modelId="{8204A368-9B57-4459-9F37-B465AA69CA99}" type="presParOf" srcId="{AAC9A030-5D75-4B24-A251-67325E4BF415}" destId="{76E91204-CA8D-4748-B80F-3B21ECCA15AC}" srcOrd="2" destOrd="0" presId="urn:microsoft.com/office/officeart/2005/8/layout/hList1"/>
    <dgm:cxn modelId="{6E7B8630-92EB-4396-881C-28122D378C87}" type="presParOf" srcId="{76E91204-CA8D-4748-B80F-3B21ECCA15AC}" destId="{6CA77B42-F21B-434A-B567-A3171553C122}" srcOrd="0" destOrd="0" presId="urn:microsoft.com/office/officeart/2005/8/layout/hList1"/>
    <dgm:cxn modelId="{22FB8828-D527-4CF2-94E6-E74A82AEA999}" type="presParOf" srcId="{76E91204-CA8D-4748-B80F-3B21ECCA15AC}" destId="{078F7A6D-81C8-4D2B-B042-D310836A2A80}" srcOrd="1" destOrd="0" presId="urn:microsoft.com/office/officeart/2005/8/layout/hList1"/>
    <dgm:cxn modelId="{5DD8FB72-7C5B-4BD5-BCEC-79EC43D3BF4F}" type="presParOf" srcId="{AAC9A030-5D75-4B24-A251-67325E4BF415}" destId="{BCB636EA-6B53-458F-9929-326E34C32276}" srcOrd="3" destOrd="0" presId="urn:microsoft.com/office/officeart/2005/8/layout/hList1"/>
    <dgm:cxn modelId="{6CEBC907-D19C-462B-978B-C2B280182A83}" type="presParOf" srcId="{AAC9A030-5D75-4B24-A251-67325E4BF415}" destId="{6C47E21C-D14C-4B1A-BF47-4277E4B0D714}" srcOrd="4" destOrd="0" presId="urn:microsoft.com/office/officeart/2005/8/layout/hList1"/>
    <dgm:cxn modelId="{890D2E13-4CCB-4595-AA7F-B1951708B0CD}" type="presParOf" srcId="{6C47E21C-D14C-4B1A-BF47-4277E4B0D714}" destId="{0D27B467-3B80-40B2-9F61-F1B7856A47DC}" srcOrd="0" destOrd="0" presId="urn:microsoft.com/office/officeart/2005/8/layout/hList1"/>
    <dgm:cxn modelId="{CD25DFED-AC89-4214-BD35-90F6A55ED2C2}" type="presParOf" srcId="{6C47E21C-D14C-4B1A-BF47-4277E4B0D714}" destId="{6873B791-F359-4B66-841C-2B4076D54A4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093252-190F-42E7-AF8B-29456959C9AD}"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3D7668DD-8544-4D14-A6F6-1B979286ECEE}">
      <dgm:prSet phldrT="[Texto]"/>
      <dgm:spPr/>
      <dgm:t>
        <a:bodyPr/>
        <a:lstStyle/>
        <a:p>
          <a:r>
            <a:rPr lang="es-ES" dirty="0" smtClean="0"/>
            <a:t>Diseño metodológico que pretende </a:t>
          </a:r>
          <a:r>
            <a:rPr lang="es-ES" dirty="0" smtClean="0">
              <a:solidFill>
                <a:srgbClr val="FF0000"/>
              </a:solidFill>
            </a:rPr>
            <a:t>generar teorías </a:t>
          </a:r>
          <a:r>
            <a:rPr lang="es-ES" dirty="0" smtClean="0"/>
            <a:t>que expliquen un fenómeno social en su contexto natural</a:t>
          </a:r>
          <a:endParaRPr lang="es-MX" dirty="0"/>
        </a:p>
      </dgm:t>
    </dgm:pt>
    <dgm:pt modelId="{ADF618BC-6D60-4F96-A3C6-127E3EB3DA73}" type="parTrans" cxnId="{D4178305-043E-453B-881B-5825E7E6035D}">
      <dgm:prSet/>
      <dgm:spPr/>
      <dgm:t>
        <a:bodyPr/>
        <a:lstStyle/>
        <a:p>
          <a:endParaRPr lang="es-MX"/>
        </a:p>
      </dgm:t>
    </dgm:pt>
    <dgm:pt modelId="{2814F016-8167-4084-A2C8-BC07C5BBD7EA}" type="sibTrans" cxnId="{D4178305-043E-453B-881B-5825E7E6035D}">
      <dgm:prSet/>
      <dgm:spPr/>
      <dgm:t>
        <a:bodyPr/>
        <a:lstStyle/>
        <a:p>
          <a:endParaRPr lang="es-MX"/>
        </a:p>
      </dgm:t>
    </dgm:pt>
    <dgm:pt modelId="{5A75849C-5F63-412B-B6BB-316A1127BEB6}" type="pres">
      <dgm:prSet presAssocID="{D2093252-190F-42E7-AF8B-29456959C9AD}" presName="Name0" presStyleCnt="0">
        <dgm:presLayoutVars>
          <dgm:chMax/>
          <dgm:chPref/>
          <dgm:dir/>
        </dgm:presLayoutVars>
      </dgm:prSet>
      <dgm:spPr/>
      <dgm:t>
        <a:bodyPr/>
        <a:lstStyle/>
        <a:p>
          <a:endParaRPr lang="es-MX"/>
        </a:p>
      </dgm:t>
    </dgm:pt>
    <dgm:pt modelId="{7810C4DC-AEF0-4806-8579-E6AA2AB606D0}" type="pres">
      <dgm:prSet presAssocID="{3D7668DD-8544-4D14-A6F6-1B979286ECEE}" presName="composite" presStyleCnt="0">
        <dgm:presLayoutVars>
          <dgm:chMax/>
          <dgm:chPref/>
        </dgm:presLayoutVars>
      </dgm:prSet>
      <dgm:spPr/>
    </dgm:pt>
    <dgm:pt modelId="{9F0D83A8-3B63-4D5A-84F9-9DC00375FC1D}" type="pres">
      <dgm:prSet presAssocID="{3D7668DD-8544-4D14-A6F6-1B979286ECEE}" presName="Image" presStyleLbl="bgImgPlace1" presStyleIdx="0" presStyleCnt="1"/>
      <dgm:spPr/>
    </dgm:pt>
    <dgm:pt modelId="{6955A60E-9926-440C-BE38-43F662B67B3B}" type="pres">
      <dgm:prSet presAssocID="{3D7668DD-8544-4D14-A6F6-1B979286ECEE}" presName="ParentText" presStyleLbl="revTx" presStyleIdx="0" presStyleCnt="1" custScaleX="111870">
        <dgm:presLayoutVars>
          <dgm:chMax val="0"/>
          <dgm:chPref val="0"/>
          <dgm:bulletEnabled val="1"/>
        </dgm:presLayoutVars>
      </dgm:prSet>
      <dgm:spPr/>
      <dgm:t>
        <a:bodyPr/>
        <a:lstStyle/>
        <a:p>
          <a:endParaRPr lang="es-MX"/>
        </a:p>
      </dgm:t>
    </dgm:pt>
    <dgm:pt modelId="{8BD0F77D-7969-4175-9A74-C4C8250A06D5}" type="pres">
      <dgm:prSet presAssocID="{3D7668DD-8544-4D14-A6F6-1B979286ECEE}" presName="tlFrame" presStyleLbl="node1" presStyleIdx="0" presStyleCnt="4"/>
      <dgm:spPr/>
    </dgm:pt>
    <dgm:pt modelId="{F68E6FE8-2F9E-4F15-9D2A-F4670AA78154}" type="pres">
      <dgm:prSet presAssocID="{3D7668DD-8544-4D14-A6F6-1B979286ECEE}" presName="trFrame" presStyleLbl="node1" presStyleIdx="1" presStyleCnt="4"/>
      <dgm:spPr/>
    </dgm:pt>
    <dgm:pt modelId="{2E7BAFA4-CA30-41AA-AF70-CA2D38078A25}" type="pres">
      <dgm:prSet presAssocID="{3D7668DD-8544-4D14-A6F6-1B979286ECEE}" presName="blFrame" presStyleLbl="node1" presStyleIdx="2" presStyleCnt="4"/>
      <dgm:spPr/>
    </dgm:pt>
    <dgm:pt modelId="{C133095E-7E77-4BB4-BD16-3E0C8CAEBB93}" type="pres">
      <dgm:prSet presAssocID="{3D7668DD-8544-4D14-A6F6-1B979286ECEE}" presName="brFrame" presStyleLbl="node1" presStyleIdx="3" presStyleCnt="4"/>
      <dgm:spPr/>
    </dgm:pt>
  </dgm:ptLst>
  <dgm:cxnLst>
    <dgm:cxn modelId="{D865D01F-31BE-4E21-B766-71D4D8901600}" type="presOf" srcId="{D2093252-190F-42E7-AF8B-29456959C9AD}" destId="{5A75849C-5F63-412B-B6BB-316A1127BEB6}" srcOrd="0" destOrd="0" presId="urn:microsoft.com/office/officeart/2009/3/layout/FramedTextPicture"/>
    <dgm:cxn modelId="{50F89654-1D71-4C39-8F77-5084B95C8819}" type="presOf" srcId="{3D7668DD-8544-4D14-A6F6-1B979286ECEE}" destId="{6955A60E-9926-440C-BE38-43F662B67B3B}" srcOrd="0" destOrd="0" presId="urn:microsoft.com/office/officeart/2009/3/layout/FramedTextPicture"/>
    <dgm:cxn modelId="{D4178305-043E-453B-881B-5825E7E6035D}" srcId="{D2093252-190F-42E7-AF8B-29456959C9AD}" destId="{3D7668DD-8544-4D14-A6F6-1B979286ECEE}" srcOrd="0" destOrd="0" parTransId="{ADF618BC-6D60-4F96-A3C6-127E3EB3DA73}" sibTransId="{2814F016-8167-4084-A2C8-BC07C5BBD7EA}"/>
    <dgm:cxn modelId="{B30C2C28-7BBB-4B1B-8B20-833E5E0C7CAA}" type="presParOf" srcId="{5A75849C-5F63-412B-B6BB-316A1127BEB6}" destId="{7810C4DC-AEF0-4806-8579-E6AA2AB606D0}" srcOrd="0" destOrd="0" presId="urn:microsoft.com/office/officeart/2009/3/layout/FramedTextPicture"/>
    <dgm:cxn modelId="{35D588EF-BF33-4BE5-90CD-BA4B545E0289}" type="presParOf" srcId="{7810C4DC-AEF0-4806-8579-E6AA2AB606D0}" destId="{9F0D83A8-3B63-4D5A-84F9-9DC00375FC1D}" srcOrd="0" destOrd="0" presId="urn:microsoft.com/office/officeart/2009/3/layout/FramedTextPicture"/>
    <dgm:cxn modelId="{36CF2D17-0EAA-4578-A9FF-EB4CC6A238EE}" type="presParOf" srcId="{7810C4DC-AEF0-4806-8579-E6AA2AB606D0}" destId="{6955A60E-9926-440C-BE38-43F662B67B3B}" srcOrd="1" destOrd="0" presId="urn:microsoft.com/office/officeart/2009/3/layout/FramedTextPicture"/>
    <dgm:cxn modelId="{055F940A-AD65-4655-818E-2808ADFFFBCA}" type="presParOf" srcId="{7810C4DC-AEF0-4806-8579-E6AA2AB606D0}" destId="{8BD0F77D-7969-4175-9A74-C4C8250A06D5}" srcOrd="2" destOrd="0" presId="urn:microsoft.com/office/officeart/2009/3/layout/FramedTextPicture"/>
    <dgm:cxn modelId="{10F4ADFC-B606-43D3-B7B3-4F4E70BB59B6}" type="presParOf" srcId="{7810C4DC-AEF0-4806-8579-E6AA2AB606D0}" destId="{F68E6FE8-2F9E-4F15-9D2A-F4670AA78154}" srcOrd="3" destOrd="0" presId="urn:microsoft.com/office/officeart/2009/3/layout/FramedTextPicture"/>
    <dgm:cxn modelId="{EF6D2B6D-B3C7-4556-9CA1-963D33603710}" type="presParOf" srcId="{7810C4DC-AEF0-4806-8579-E6AA2AB606D0}" destId="{2E7BAFA4-CA30-41AA-AF70-CA2D38078A25}" srcOrd="4" destOrd="0" presId="urn:microsoft.com/office/officeart/2009/3/layout/FramedTextPicture"/>
    <dgm:cxn modelId="{376738B9-4B7E-4367-8533-6CD91DD3C0DD}" type="presParOf" srcId="{7810C4DC-AEF0-4806-8579-E6AA2AB606D0}" destId="{C133095E-7E77-4BB4-BD16-3E0C8CAEBB93}"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609169-376E-460C-A002-2C9D951BF770}"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2924B472-4D1B-4379-BA4B-A0F7778F84BC}">
      <dgm:prSet phldrT="[Texto]"/>
      <dgm:spPr/>
      <dgm:t>
        <a:bodyPr/>
        <a:lstStyle/>
        <a:p>
          <a:r>
            <a:rPr lang="es-ES" dirty="0" smtClean="0"/>
            <a:t>La inducción analítica es un procedimiento para </a:t>
          </a:r>
          <a:r>
            <a:rPr lang="es-ES" dirty="0" smtClean="0">
              <a:solidFill>
                <a:srgbClr val="FF0000"/>
              </a:solidFill>
            </a:rPr>
            <a:t>verificar teorías </a:t>
          </a:r>
          <a:r>
            <a:rPr lang="es-ES" dirty="0" smtClean="0"/>
            <a:t>y proposiciones basadas en datos cualitativos</a:t>
          </a:r>
          <a:endParaRPr lang="es-MX" dirty="0"/>
        </a:p>
      </dgm:t>
    </dgm:pt>
    <dgm:pt modelId="{27EC5439-725C-467F-97C3-173AC2AEC767}" type="parTrans" cxnId="{13211045-F835-4568-888B-69939ACF2667}">
      <dgm:prSet/>
      <dgm:spPr/>
      <dgm:t>
        <a:bodyPr/>
        <a:lstStyle/>
        <a:p>
          <a:endParaRPr lang="es-MX"/>
        </a:p>
      </dgm:t>
    </dgm:pt>
    <dgm:pt modelId="{59BAB03C-EA79-4952-97C3-DACA3DCC04C0}" type="sibTrans" cxnId="{13211045-F835-4568-888B-69939ACF2667}">
      <dgm:prSet/>
      <dgm:spPr/>
      <dgm:t>
        <a:bodyPr/>
        <a:lstStyle/>
        <a:p>
          <a:endParaRPr lang="es-MX"/>
        </a:p>
      </dgm:t>
    </dgm:pt>
    <dgm:pt modelId="{6B80D857-E577-4D36-84B4-84CEA2DC2123}" type="pres">
      <dgm:prSet presAssocID="{D0609169-376E-460C-A002-2C9D951BF770}" presName="Name0" presStyleCnt="0">
        <dgm:presLayoutVars>
          <dgm:chMax/>
          <dgm:chPref/>
          <dgm:dir/>
        </dgm:presLayoutVars>
      </dgm:prSet>
      <dgm:spPr/>
      <dgm:t>
        <a:bodyPr/>
        <a:lstStyle/>
        <a:p>
          <a:endParaRPr lang="es-MX"/>
        </a:p>
      </dgm:t>
    </dgm:pt>
    <dgm:pt modelId="{664D54FE-4CF1-4E55-8FB8-C582E7465773}" type="pres">
      <dgm:prSet presAssocID="{2924B472-4D1B-4379-BA4B-A0F7778F84BC}" presName="composite" presStyleCnt="0">
        <dgm:presLayoutVars>
          <dgm:chMax/>
          <dgm:chPref/>
        </dgm:presLayoutVars>
      </dgm:prSet>
      <dgm:spPr/>
    </dgm:pt>
    <dgm:pt modelId="{33011165-5550-46C0-BC7D-24F608D9DFB5}" type="pres">
      <dgm:prSet presAssocID="{2924B472-4D1B-4379-BA4B-A0F7778F84BC}" presName="Image" presStyleLbl="bgImgPlace1" presStyleIdx="0" presStyleCnt="1"/>
      <dgm:spPr/>
    </dgm:pt>
    <dgm:pt modelId="{14DE428B-E1AF-42DC-A08A-D65F8AD99637}" type="pres">
      <dgm:prSet presAssocID="{2924B472-4D1B-4379-BA4B-A0F7778F84BC}" presName="ParentText" presStyleLbl="revTx" presStyleIdx="0" presStyleCnt="1">
        <dgm:presLayoutVars>
          <dgm:chMax val="0"/>
          <dgm:chPref val="0"/>
          <dgm:bulletEnabled val="1"/>
        </dgm:presLayoutVars>
      </dgm:prSet>
      <dgm:spPr/>
      <dgm:t>
        <a:bodyPr/>
        <a:lstStyle/>
        <a:p>
          <a:endParaRPr lang="es-MX"/>
        </a:p>
      </dgm:t>
    </dgm:pt>
    <dgm:pt modelId="{93A08DFB-21B5-4DB7-9F64-E0929E1B9D38}" type="pres">
      <dgm:prSet presAssocID="{2924B472-4D1B-4379-BA4B-A0F7778F84BC}" presName="tlFrame" presStyleLbl="node1" presStyleIdx="0" presStyleCnt="4"/>
      <dgm:spPr/>
    </dgm:pt>
    <dgm:pt modelId="{627CAA54-F16A-4F81-B713-434CD2B9E377}" type="pres">
      <dgm:prSet presAssocID="{2924B472-4D1B-4379-BA4B-A0F7778F84BC}" presName="trFrame" presStyleLbl="node1" presStyleIdx="1" presStyleCnt="4"/>
      <dgm:spPr/>
    </dgm:pt>
    <dgm:pt modelId="{2560AB56-728B-44F2-8816-9882139030FC}" type="pres">
      <dgm:prSet presAssocID="{2924B472-4D1B-4379-BA4B-A0F7778F84BC}" presName="blFrame" presStyleLbl="node1" presStyleIdx="2" presStyleCnt="4"/>
      <dgm:spPr/>
    </dgm:pt>
    <dgm:pt modelId="{D2A5C457-8762-4165-9A16-681908B9CD71}" type="pres">
      <dgm:prSet presAssocID="{2924B472-4D1B-4379-BA4B-A0F7778F84BC}" presName="brFrame" presStyleLbl="node1" presStyleIdx="3" presStyleCnt="4"/>
      <dgm:spPr/>
    </dgm:pt>
  </dgm:ptLst>
  <dgm:cxnLst>
    <dgm:cxn modelId="{13211045-F835-4568-888B-69939ACF2667}" srcId="{D0609169-376E-460C-A002-2C9D951BF770}" destId="{2924B472-4D1B-4379-BA4B-A0F7778F84BC}" srcOrd="0" destOrd="0" parTransId="{27EC5439-725C-467F-97C3-173AC2AEC767}" sibTransId="{59BAB03C-EA79-4952-97C3-DACA3DCC04C0}"/>
    <dgm:cxn modelId="{934894CB-5F27-4AE5-88A1-4389BD71FA13}" type="presOf" srcId="{D0609169-376E-460C-A002-2C9D951BF770}" destId="{6B80D857-E577-4D36-84B4-84CEA2DC2123}" srcOrd="0" destOrd="0" presId="urn:microsoft.com/office/officeart/2009/3/layout/FramedTextPicture"/>
    <dgm:cxn modelId="{54DD8BC6-8A0D-479A-BC3A-C466907C0B65}" type="presOf" srcId="{2924B472-4D1B-4379-BA4B-A0F7778F84BC}" destId="{14DE428B-E1AF-42DC-A08A-D65F8AD99637}" srcOrd="0" destOrd="0" presId="urn:microsoft.com/office/officeart/2009/3/layout/FramedTextPicture"/>
    <dgm:cxn modelId="{34B83F9D-D7BB-45CA-91BE-286E62ED1E42}" type="presParOf" srcId="{6B80D857-E577-4D36-84B4-84CEA2DC2123}" destId="{664D54FE-4CF1-4E55-8FB8-C582E7465773}" srcOrd="0" destOrd="0" presId="urn:microsoft.com/office/officeart/2009/3/layout/FramedTextPicture"/>
    <dgm:cxn modelId="{0B9EAE3E-A7E6-41D6-A350-541CF0BF3711}" type="presParOf" srcId="{664D54FE-4CF1-4E55-8FB8-C582E7465773}" destId="{33011165-5550-46C0-BC7D-24F608D9DFB5}" srcOrd="0" destOrd="0" presId="urn:microsoft.com/office/officeart/2009/3/layout/FramedTextPicture"/>
    <dgm:cxn modelId="{0B1A68AA-D417-4B58-8ABB-D68800E6E13E}" type="presParOf" srcId="{664D54FE-4CF1-4E55-8FB8-C582E7465773}" destId="{14DE428B-E1AF-42DC-A08A-D65F8AD99637}" srcOrd="1" destOrd="0" presId="urn:microsoft.com/office/officeart/2009/3/layout/FramedTextPicture"/>
    <dgm:cxn modelId="{329CFDF1-91E3-4C6E-9FA1-679A35D79B8C}" type="presParOf" srcId="{664D54FE-4CF1-4E55-8FB8-C582E7465773}" destId="{93A08DFB-21B5-4DB7-9F64-E0929E1B9D38}" srcOrd="2" destOrd="0" presId="urn:microsoft.com/office/officeart/2009/3/layout/FramedTextPicture"/>
    <dgm:cxn modelId="{9A67FBA5-A5E0-4844-8371-6613A11BF059}" type="presParOf" srcId="{664D54FE-4CF1-4E55-8FB8-C582E7465773}" destId="{627CAA54-F16A-4F81-B713-434CD2B9E377}" srcOrd="3" destOrd="0" presId="urn:microsoft.com/office/officeart/2009/3/layout/FramedTextPicture"/>
    <dgm:cxn modelId="{2B44ACCF-9E8E-4796-B5F7-F42D2AF11CC6}" type="presParOf" srcId="{664D54FE-4CF1-4E55-8FB8-C582E7465773}" destId="{2560AB56-728B-44F2-8816-9882139030FC}" srcOrd="4" destOrd="0" presId="urn:microsoft.com/office/officeart/2009/3/layout/FramedTextPicture"/>
    <dgm:cxn modelId="{C96DF969-AE25-4901-B852-FA53DD97C347}" type="presParOf" srcId="{664D54FE-4CF1-4E55-8FB8-C582E7465773}" destId="{D2A5C457-8762-4165-9A16-681908B9CD71}"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7B0376-BF55-4D16-842B-E4D64DD88893}">
      <dsp:nvSpPr>
        <dsp:cNvPr id="0" name=""/>
        <dsp:cNvSpPr/>
      </dsp:nvSpPr>
      <dsp:spPr>
        <a:xfrm>
          <a:off x="0" y="0"/>
          <a:ext cx="7408862" cy="107850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ES" sz="1300" b="1" kern="1200" dirty="0" smtClean="0"/>
            <a:t>Observación</a:t>
          </a:r>
          <a:endParaRPr lang="es-MX" sz="1300" b="1" kern="1200" dirty="0"/>
        </a:p>
        <a:p>
          <a:pPr marL="57150" lvl="1" indent="-57150" algn="l" defTabSz="444500">
            <a:lnSpc>
              <a:spcPct val="90000"/>
            </a:lnSpc>
            <a:spcBef>
              <a:spcPct val="0"/>
            </a:spcBef>
            <a:spcAft>
              <a:spcPct val="15000"/>
            </a:spcAft>
            <a:buChar char="••"/>
          </a:pPr>
          <a:r>
            <a:rPr lang="es-MX" sz="1000" b="0" i="0" kern="1200" dirty="0" smtClean="0"/>
            <a:t>Es el proceso que faculta a los investigadores a aprender acerca de las actividades de las personas en estudio en el escenario natural a través de la observación y participando en sus actividades</a:t>
          </a:r>
          <a:endParaRPr lang="es-MX" sz="1000" kern="1200" dirty="0"/>
        </a:p>
        <a:p>
          <a:pPr marL="57150" lvl="1" indent="-57150" algn="l" defTabSz="444500">
            <a:lnSpc>
              <a:spcPct val="90000"/>
            </a:lnSpc>
            <a:spcBef>
              <a:spcPct val="0"/>
            </a:spcBef>
            <a:spcAft>
              <a:spcPct val="15000"/>
            </a:spcAft>
            <a:buChar char="••"/>
          </a:pPr>
          <a:endParaRPr lang="es-MX" sz="1000" kern="1200"/>
        </a:p>
      </dsp:txBody>
      <dsp:txXfrm>
        <a:off x="1589623" y="0"/>
        <a:ext cx="5819238" cy="1078507"/>
      </dsp:txXfrm>
    </dsp:sp>
    <dsp:sp modelId="{DD3A90E3-E1B6-4D7E-A82A-7686DAE89FA9}">
      <dsp:nvSpPr>
        <dsp:cNvPr id="0" name=""/>
        <dsp:cNvSpPr/>
      </dsp:nvSpPr>
      <dsp:spPr>
        <a:xfrm>
          <a:off x="107850" y="107850"/>
          <a:ext cx="1481772" cy="86280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B040A7-A14C-4334-8E66-B84F336407E3}">
      <dsp:nvSpPr>
        <dsp:cNvPr id="0" name=""/>
        <dsp:cNvSpPr/>
      </dsp:nvSpPr>
      <dsp:spPr>
        <a:xfrm>
          <a:off x="0" y="1186358"/>
          <a:ext cx="7408862" cy="107850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ES" sz="1300" b="1" kern="1200" dirty="0" smtClean="0"/>
            <a:t>Entrevista</a:t>
          </a:r>
          <a:endParaRPr lang="es-MX" sz="1300" b="1" kern="1200" dirty="0"/>
        </a:p>
        <a:p>
          <a:pPr marL="57150" lvl="1" indent="-57150" algn="l" defTabSz="444500">
            <a:lnSpc>
              <a:spcPct val="90000"/>
            </a:lnSpc>
            <a:spcBef>
              <a:spcPct val="0"/>
            </a:spcBef>
            <a:spcAft>
              <a:spcPct val="15000"/>
            </a:spcAft>
            <a:buChar char="••"/>
          </a:pPr>
          <a:r>
            <a:rPr lang="es-MX" sz="1000" b="0" i="0" kern="1200" dirty="0" smtClean="0"/>
            <a:t>Se define como la conversación de dos o más personas en un lugar determinado para tratar un asunto. Técnicamente es un método de investigación científica que utiliza la comunicación verbal para recoger informaciones en relación con una determinada finalidad</a:t>
          </a:r>
          <a:endParaRPr lang="es-MX" sz="1000" kern="1200" dirty="0"/>
        </a:p>
        <a:p>
          <a:pPr marL="57150" lvl="1" indent="-57150" algn="l" defTabSz="444500">
            <a:lnSpc>
              <a:spcPct val="90000"/>
            </a:lnSpc>
            <a:spcBef>
              <a:spcPct val="0"/>
            </a:spcBef>
            <a:spcAft>
              <a:spcPct val="15000"/>
            </a:spcAft>
            <a:buChar char="••"/>
          </a:pPr>
          <a:endParaRPr lang="es-MX" sz="1000" kern="1200"/>
        </a:p>
      </dsp:txBody>
      <dsp:txXfrm>
        <a:off x="1589623" y="1186358"/>
        <a:ext cx="5819238" cy="1078507"/>
      </dsp:txXfrm>
    </dsp:sp>
    <dsp:sp modelId="{B018E18F-EBEE-44B3-92FB-16D307D46608}">
      <dsp:nvSpPr>
        <dsp:cNvPr id="0" name=""/>
        <dsp:cNvSpPr/>
      </dsp:nvSpPr>
      <dsp:spPr>
        <a:xfrm>
          <a:off x="107850" y="1294209"/>
          <a:ext cx="1481772" cy="86280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6000" b="-6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B2C0A0-9173-4299-BA51-1903A3944860}">
      <dsp:nvSpPr>
        <dsp:cNvPr id="0" name=""/>
        <dsp:cNvSpPr/>
      </dsp:nvSpPr>
      <dsp:spPr>
        <a:xfrm>
          <a:off x="0" y="2372717"/>
          <a:ext cx="7408862" cy="107850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ES" sz="1300" b="1" kern="1200" dirty="0" smtClean="0"/>
            <a:t>Grupos de discusión</a:t>
          </a:r>
          <a:endParaRPr lang="es-MX" sz="1300" b="1" kern="1200" dirty="0"/>
        </a:p>
        <a:p>
          <a:pPr marL="57150" lvl="1" indent="-57150" algn="l" defTabSz="444500">
            <a:lnSpc>
              <a:spcPct val="90000"/>
            </a:lnSpc>
            <a:spcBef>
              <a:spcPct val="0"/>
            </a:spcBef>
            <a:spcAft>
              <a:spcPct val="15000"/>
            </a:spcAft>
            <a:buChar char="••"/>
          </a:pPr>
          <a:r>
            <a:rPr lang="es-MX" sz="1000" b="0" i="0" kern="1200" dirty="0" smtClean="0"/>
            <a:t>Se trata de una metodología específica indicada para evaluar actitudes e influencias sociales que tienen un impacto en la conducta de las personas. Es especialmente útil para obtener información relacionada con un problema sobre el cual se sabe muy poco, probar mensajes informativos o educacionales, o recolectar información sobre cómo puede reaccionar un grupo ante una estrategia determinada</a:t>
          </a:r>
          <a:endParaRPr lang="es-MX" sz="1000" kern="1200" dirty="0"/>
        </a:p>
        <a:p>
          <a:pPr marL="57150" lvl="1" indent="-57150" algn="l" defTabSz="444500">
            <a:lnSpc>
              <a:spcPct val="90000"/>
            </a:lnSpc>
            <a:spcBef>
              <a:spcPct val="0"/>
            </a:spcBef>
            <a:spcAft>
              <a:spcPct val="15000"/>
            </a:spcAft>
            <a:buChar char="••"/>
          </a:pPr>
          <a:endParaRPr lang="es-MX" sz="1000" kern="1200"/>
        </a:p>
      </dsp:txBody>
      <dsp:txXfrm>
        <a:off x="1589623" y="2372717"/>
        <a:ext cx="5819238" cy="1078507"/>
      </dsp:txXfrm>
    </dsp:sp>
    <dsp:sp modelId="{16953CC1-F23B-4664-97DC-5B2E9E2DD113}">
      <dsp:nvSpPr>
        <dsp:cNvPr id="0" name=""/>
        <dsp:cNvSpPr/>
      </dsp:nvSpPr>
      <dsp:spPr>
        <a:xfrm>
          <a:off x="107850" y="2480567"/>
          <a:ext cx="1481772" cy="86280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285E34-B9D5-47E4-97BD-9B709B3CE926}">
      <dsp:nvSpPr>
        <dsp:cNvPr id="0" name=""/>
        <dsp:cNvSpPr/>
      </dsp:nvSpPr>
      <dsp:spPr>
        <a:xfrm>
          <a:off x="2315" y="323207"/>
          <a:ext cx="2257387"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s-ES" sz="2200" kern="1200" dirty="0" smtClean="0"/>
            <a:t>Descubrimiento</a:t>
          </a:r>
          <a:endParaRPr lang="es-MX" sz="2200" kern="1200" dirty="0"/>
        </a:p>
      </dsp:txBody>
      <dsp:txXfrm>
        <a:off x="2315" y="323207"/>
        <a:ext cx="2257387" cy="633600"/>
      </dsp:txXfrm>
    </dsp:sp>
    <dsp:sp modelId="{1135EE80-D5F0-4238-902C-D3BB84B35CF3}">
      <dsp:nvSpPr>
        <dsp:cNvPr id="0" name=""/>
        <dsp:cNvSpPr/>
      </dsp:nvSpPr>
      <dsp:spPr>
        <a:xfrm>
          <a:off x="2315" y="956807"/>
          <a:ext cx="2257387" cy="21712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Buscar temas examinado datos de todos los medios posibles</a:t>
          </a:r>
          <a:endParaRPr lang="es-MX" sz="1400" kern="1200" dirty="0"/>
        </a:p>
        <a:p>
          <a:pPr marL="228600" lvl="1" indent="-228600" algn="l" defTabSz="1155700">
            <a:lnSpc>
              <a:spcPct val="90000"/>
            </a:lnSpc>
            <a:spcBef>
              <a:spcPct val="0"/>
            </a:spcBef>
            <a:spcAft>
              <a:spcPct val="15000"/>
            </a:spcAft>
            <a:buChar char="••"/>
          </a:pPr>
          <a:endParaRPr lang="es-MX" sz="2600" kern="1200"/>
        </a:p>
      </dsp:txBody>
      <dsp:txXfrm>
        <a:off x="2315" y="956807"/>
        <a:ext cx="2257387" cy="2171209"/>
      </dsp:txXfrm>
    </dsp:sp>
    <dsp:sp modelId="{6CA77B42-F21B-434A-B567-A3171553C122}">
      <dsp:nvSpPr>
        <dsp:cNvPr id="0" name=""/>
        <dsp:cNvSpPr/>
      </dsp:nvSpPr>
      <dsp:spPr>
        <a:xfrm>
          <a:off x="2575737" y="323207"/>
          <a:ext cx="2257387"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s-ES" sz="2200" kern="1200" dirty="0" smtClean="0"/>
            <a:t>Codificación</a:t>
          </a:r>
        </a:p>
      </dsp:txBody>
      <dsp:txXfrm>
        <a:off x="2575737" y="323207"/>
        <a:ext cx="2257387" cy="633600"/>
      </dsp:txXfrm>
    </dsp:sp>
    <dsp:sp modelId="{078F7A6D-81C8-4D2B-B042-D310836A2A80}">
      <dsp:nvSpPr>
        <dsp:cNvPr id="0" name=""/>
        <dsp:cNvSpPr/>
      </dsp:nvSpPr>
      <dsp:spPr>
        <a:xfrm>
          <a:off x="2575737" y="956807"/>
          <a:ext cx="2257387" cy="21712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just" defTabSz="622300">
            <a:lnSpc>
              <a:spcPct val="90000"/>
            </a:lnSpc>
            <a:spcBef>
              <a:spcPct val="0"/>
            </a:spcBef>
            <a:spcAft>
              <a:spcPct val="15000"/>
            </a:spcAft>
            <a:buChar char="••"/>
          </a:pPr>
          <a:r>
            <a:rPr lang="es-MX" sz="1400" kern="1200" dirty="0" smtClean="0"/>
            <a:t> Es el proceso mediante el cual se agrupa la información obtenida en categorías que concentran las ideas, conceptos o temas similares descubiertos por el investigador, o los pasos y fases de un proceso</a:t>
          </a:r>
          <a:endParaRPr lang="es-MX" sz="1400" kern="1200" dirty="0"/>
        </a:p>
      </dsp:txBody>
      <dsp:txXfrm>
        <a:off x="2575737" y="956807"/>
        <a:ext cx="2257387" cy="2171209"/>
      </dsp:txXfrm>
    </dsp:sp>
    <dsp:sp modelId="{0D27B467-3B80-40B2-9F61-F1B7856A47DC}">
      <dsp:nvSpPr>
        <dsp:cNvPr id="0" name=""/>
        <dsp:cNvSpPr/>
      </dsp:nvSpPr>
      <dsp:spPr>
        <a:xfrm>
          <a:off x="5149159" y="323207"/>
          <a:ext cx="2257387"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s-ES" sz="2200" kern="1200" dirty="0" smtClean="0"/>
            <a:t>Revitalización</a:t>
          </a:r>
          <a:endParaRPr lang="es-MX" sz="2200" kern="1200" dirty="0"/>
        </a:p>
      </dsp:txBody>
      <dsp:txXfrm>
        <a:off x="5149159" y="323207"/>
        <a:ext cx="2257387" cy="633600"/>
      </dsp:txXfrm>
    </dsp:sp>
    <dsp:sp modelId="{6873B791-F359-4B66-841C-2B4076D54A4E}">
      <dsp:nvSpPr>
        <dsp:cNvPr id="0" name=""/>
        <dsp:cNvSpPr/>
      </dsp:nvSpPr>
      <dsp:spPr>
        <a:xfrm>
          <a:off x="5149159" y="956807"/>
          <a:ext cx="2257387" cy="21712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Interpretar los datos en el contexto en que fueron recogidos</a:t>
          </a:r>
          <a:endParaRPr lang="es-MX" sz="1400" kern="1200" dirty="0"/>
        </a:p>
        <a:p>
          <a:pPr marL="285750" lvl="1" indent="-285750" algn="l" defTabSz="1333500">
            <a:lnSpc>
              <a:spcPct val="90000"/>
            </a:lnSpc>
            <a:spcBef>
              <a:spcPct val="0"/>
            </a:spcBef>
            <a:spcAft>
              <a:spcPct val="15000"/>
            </a:spcAft>
            <a:buChar char="••"/>
          </a:pPr>
          <a:endParaRPr lang="es-MX" sz="3000" kern="1200"/>
        </a:p>
      </dsp:txBody>
      <dsp:txXfrm>
        <a:off x="5149159" y="956807"/>
        <a:ext cx="2257387" cy="21712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0D83A8-3B63-4D5A-84F9-9DC00375FC1D}">
      <dsp:nvSpPr>
        <dsp:cNvPr id="0" name=""/>
        <dsp:cNvSpPr/>
      </dsp:nvSpPr>
      <dsp:spPr>
        <a:xfrm>
          <a:off x="191991" y="0"/>
          <a:ext cx="2378668" cy="1585772"/>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55A60E-9926-440C-BE38-43F662B67B3B}">
      <dsp:nvSpPr>
        <dsp:cNvPr id="0" name=""/>
        <dsp:cNvSpPr/>
      </dsp:nvSpPr>
      <dsp:spPr>
        <a:xfrm>
          <a:off x="2469967" y="1684934"/>
          <a:ext cx="3770003" cy="2081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ES" sz="2600" kern="1200" dirty="0" smtClean="0"/>
            <a:t>Diseño metodológico que pretende </a:t>
          </a:r>
          <a:r>
            <a:rPr lang="es-ES" sz="2600" kern="1200" dirty="0" smtClean="0">
              <a:solidFill>
                <a:srgbClr val="FF0000"/>
              </a:solidFill>
            </a:rPr>
            <a:t>generar teorías </a:t>
          </a:r>
          <a:r>
            <a:rPr lang="es-ES" sz="2600" kern="1200" dirty="0" smtClean="0"/>
            <a:t>que expliquen un fenómeno social en su contexto natural</a:t>
          </a:r>
          <a:endParaRPr lang="es-MX" sz="2600" kern="1200" dirty="0"/>
        </a:p>
      </dsp:txBody>
      <dsp:txXfrm>
        <a:off x="2469967" y="1684934"/>
        <a:ext cx="3770003" cy="2081580"/>
      </dsp:txXfrm>
    </dsp:sp>
    <dsp:sp modelId="{8BD0F77D-7969-4175-9A74-C4C8250A06D5}">
      <dsp:nvSpPr>
        <dsp:cNvPr id="0" name=""/>
        <dsp:cNvSpPr/>
      </dsp:nvSpPr>
      <dsp:spPr>
        <a:xfrm>
          <a:off x="2372642" y="1387856"/>
          <a:ext cx="809339" cy="809548"/>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8E6FE8-2F9E-4F15-9D2A-F4670AA78154}">
      <dsp:nvSpPr>
        <dsp:cNvPr id="0" name=""/>
        <dsp:cNvSpPr/>
      </dsp:nvSpPr>
      <dsp:spPr>
        <a:xfrm rot="5400000">
          <a:off x="5551292" y="1387960"/>
          <a:ext cx="809548" cy="809339"/>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7BAFA4-CA30-41AA-AF70-CA2D38078A25}">
      <dsp:nvSpPr>
        <dsp:cNvPr id="0" name=""/>
        <dsp:cNvSpPr/>
      </dsp:nvSpPr>
      <dsp:spPr>
        <a:xfrm rot="16200000">
          <a:off x="2372538" y="3254555"/>
          <a:ext cx="809548" cy="809339"/>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33095E-7E77-4BB4-BD16-3E0C8CAEBB93}">
      <dsp:nvSpPr>
        <dsp:cNvPr id="0" name=""/>
        <dsp:cNvSpPr/>
      </dsp:nvSpPr>
      <dsp:spPr>
        <a:xfrm rot="10800000">
          <a:off x="5551397" y="3254451"/>
          <a:ext cx="809339" cy="809548"/>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011165-5550-46C0-BC7D-24F608D9DFB5}">
      <dsp:nvSpPr>
        <dsp:cNvPr id="0" name=""/>
        <dsp:cNvSpPr/>
      </dsp:nvSpPr>
      <dsp:spPr>
        <a:xfrm>
          <a:off x="0" y="23962"/>
          <a:ext cx="2350617" cy="1567072"/>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DE428B-E1AF-42DC-A08A-D65F8AD99637}">
      <dsp:nvSpPr>
        <dsp:cNvPr id="0" name=""/>
        <dsp:cNvSpPr/>
      </dsp:nvSpPr>
      <dsp:spPr>
        <a:xfrm>
          <a:off x="2448763" y="1689027"/>
          <a:ext cx="3330244" cy="2057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dirty="0" smtClean="0"/>
            <a:t>La inducción analítica es un procedimiento para </a:t>
          </a:r>
          <a:r>
            <a:rPr lang="es-ES" sz="2500" kern="1200" dirty="0" smtClean="0">
              <a:solidFill>
                <a:srgbClr val="FF0000"/>
              </a:solidFill>
            </a:rPr>
            <a:t>verificar teorías </a:t>
          </a:r>
          <a:r>
            <a:rPr lang="es-ES" sz="2500" kern="1200" dirty="0" smtClean="0"/>
            <a:t>y proposiciones basadas en datos cualitativos</a:t>
          </a:r>
          <a:endParaRPr lang="es-MX" sz="2500" kern="1200" dirty="0"/>
        </a:p>
      </dsp:txBody>
      <dsp:txXfrm>
        <a:off x="2448763" y="1689027"/>
        <a:ext cx="3330244" cy="2057033"/>
      </dsp:txXfrm>
    </dsp:sp>
    <dsp:sp modelId="{93A08DFB-21B5-4DB7-9F64-E0929E1B9D38}">
      <dsp:nvSpPr>
        <dsp:cNvPr id="0" name=""/>
        <dsp:cNvSpPr/>
      </dsp:nvSpPr>
      <dsp:spPr>
        <a:xfrm>
          <a:off x="2154936" y="1395452"/>
          <a:ext cx="799795" cy="800002"/>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7CAA54-F16A-4F81-B713-434CD2B9E377}">
      <dsp:nvSpPr>
        <dsp:cNvPr id="0" name=""/>
        <dsp:cNvSpPr/>
      </dsp:nvSpPr>
      <dsp:spPr>
        <a:xfrm rot="5400000">
          <a:off x="5296101" y="1395555"/>
          <a:ext cx="800002" cy="799795"/>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60AB56-728B-44F2-8816-9882139030FC}">
      <dsp:nvSpPr>
        <dsp:cNvPr id="0" name=""/>
        <dsp:cNvSpPr/>
      </dsp:nvSpPr>
      <dsp:spPr>
        <a:xfrm rot="16200000">
          <a:off x="2154832" y="3240138"/>
          <a:ext cx="800002" cy="799795"/>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A5C457-8762-4165-9A16-681908B9CD71}">
      <dsp:nvSpPr>
        <dsp:cNvPr id="0" name=""/>
        <dsp:cNvSpPr/>
      </dsp:nvSpPr>
      <dsp:spPr>
        <a:xfrm rot="10800000">
          <a:off x="5296204" y="3240035"/>
          <a:ext cx="799795" cy="800002"/>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8F03D42-ABD3-44E1-A04A-56B1B0D22154}" type="datetimeFigureOut">
              <a:rPr lang="es-MX" smtClean="0"/>
              <a:t>19/09/2019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4DA783F-E925-4ACB-9830-837D909247F0}"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8F03D42-ABD3-44E1-A04A-56B1B0D22154}" type="datetimeFigureOut">
              <a:rPr lang="es-MX" smtClean="0"/>
              <a:t>19/09/2019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4DA783F-E925-4ACB-9830-837D909247F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8F03D42-ABD3-44E1-A04A-56B1B0D22154}" type="datetimeFigureOut">
              <a:rPr lang="es-MX" smtClean="0"/>
              <a:t>19/09/2019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4DA783F-E925-4ACB-9830-837D909247F0}" type="slidenum">
              <a:rPr lang="es-MX" smtClean="0"/>
              <a:t>‹Nº›</a:t>
            </a:fld>
            <a:endParaRPr lang="es-MX"/>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8F03D42-ABD3-44E1-A04A-56B1B0D22154}" type="datetimeFigureOut">
              <a:rPr lang="es-MX" smtClean="0"/>
              <a:t>19/09/2019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4DA783F-E925-4ACB-9830-837D909247F0}"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F03D42-ABD3-44E1-A04A-56B1B0D22154}" type="datetimeFigureOut">
              <a:rPr lang="es-MX" smtClean="0"/>
              <a:t>19/09/2019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4DA783F-E925-4ACB-9830-837D909247F0}"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E8F03D42-ABD3-44E1-A04A-56B1B0D22154}" type="datetimeFigureOut">
              <a:rPr lang="es-MX" smtClean="0"/>
              <a:t>19/09/2019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4DA783F-E925-4ACB-9830-837D909247F0}" type="slidenum">
              <a:rPr lang="es-MX" smtClean="0"/>
              <a:t>‹Nº›</a:t>
            </a:fld>
            <a:endParaRPr lang="es-MX"/>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8F03D42-ABD3-44E1-A04A-56B1B0D22154}" type="datetimeFigureOut">
              <a:rPr lang="es-MX" smtClean="0"/>
              <a:t>19/09/2019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4DA783F-E925-4ACB-9830-837D909247F0}"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8F03D42-ABD3-44E1-A04A-56B1B0D22154}" type="datetimeFigureOut">
              <a:rPr lang="es-MX" smtClean="0"/>
              <a:t>19/09/2019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4DA783F-E925-4ACB-9830-837D909247F0}"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8F03D42-ABD3-44E1-A04A-56B1B0D22154}" type="datetimeFigureOut">
              <a:rPr lang="es-MX" smtClean="0"/>
              <a:t>19/09/2019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4DA783F-E925-4ACB-9830-837D909247F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8F03D42-ABD3-44E1-A04A-56B1B0D22154}" type="datetimeFigureOut">
              <a:rPr lang="es-MX" smtClean="0"/>
              <a:t>19/09/2019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4DA783F-E925-4ACB-9830-837D909247F0}" type="slidenum">
              <a:rPr lang="es-MX" smtClean="0"/>
              <a:t>‹Nº›</a:t>
            </a:fld>
            <a:endParaRPr lang="es-MX"/>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F03D42-ABD3-44E1-A04A-56B1B0D22154}" type="datetimeFigureOut">
              <a:rPr lang="es-MX" smtClean="0"/>
              <a:t>19/09/2019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4DA783F-E925-4ACB-9830-837D909247F0}" type="slidenum">
              <a:rPr lang="es-MX" smtClean="0"/>
              <a:t>‹Nº›</a:t>
            </a:fld>
            <a:endParaRPr lang="es-MX"/>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8F03D42-ABD3-44E1-A04A-56B1B0D22154}" type="datetimeFigureOut">
              <a:rPr lang="es-MX" smtClean="0"/>
              <a:t>19/09/2019</a:t>
            </a:fld>
            <a:endParaRPr lang="es-MX"/>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MX"/>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4DA783F-E925-4ACB-9830-837D909247F0}" type="slidenum">
              <a:rPr lang="es-MX" smtClean="0"/>
              <a:t>‹Nº›</a:t>
            </a:fld>
            <a:endParaRPr lang="es-MX"/>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9.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3.jp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ujaen.es/investiga/tics_tfg/enfo_cuali.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4000" b="1" dirty="0" smtClean="0">
                <a:solidFill>
                  <a:srgbClr val="FFC000"/>
                </a:solidFill>
              </a:rPr>
              <a:t>UNIVERSIDAD AUTÓNOMA DEL ESTADO DE MÉXICO</a:t>
            </a:r>
            <a:endParaRPr lang="es-MX" sz="4000" b="1" dirty="0">
              <a:solidFill>
                <a:srgbClr val="FFC000"/>
              </a:solidFill>
            </a:endParaRPr>
          </a:p>
        </p:txBody>
      </p:sp>
      <p:sp>
        <p:nvSpPr>
          <p:cNvPr id="6" name="5 Marcador de contenido"/>
          <p:cNvSpPr>
            <a:spLocks noGrp="1"/>
          </p:cNvSpPr>
          <p:nvPr>
            <p:ph idx="1"/>
          </p:nvPr>
        </p:nvSpPr>
        <p:spPr/>
        <p:txBody>
          <a:bodyPr>
            <a:normAutofit lnSpcReduction="10000"/>
          </a:bodyPr>
          <a:lstStyle/>
          <a:p>
            <a:pPr marL="0" indent="0" algn="ctr">
              <a:buNone/>
            </a:pPr>
            <a:endParaRPr lang="es-MX" dirty="0" smtClean="0"/>
          </a:p>
          <a:p>
            <a:pPr marL="0" indent="0" algn="ctr">
              <a:buNone/>
            </a:pPr>
            <a:r>
              <a:rPr lang="es-MX" b="1" dirty="0" smtClean="0">
                <a:solidFill>
                  <a:schemeClr val="tx1"/>
                </a:solidFill>
              </a:rPr>
              <a:t>FACULTAD DE HUMANIDADES</a:t>
            </a:r>
          </a:p>
          <a:p>
            <a:pPr marL="0" indent="0" algn="ctr">
              <a:buNone/>
            </a:pPr>
            <a:endParaRPr lang="es-MX" dirty="0">
              <a:solidFill>
                <a:schemeClr val="tx1"/>
              </a:solidFill>
            </a:endParaRPr>
          </a:p>
          <a:p>
            <a:pPr marL="0" indent="0" algn="ctr">
              <a:buNone/>
            </a:pPr>
            <a:endParaRPr lang="es-MX" dirty="0" smtClean="0">
              <a:solidFill>
                <a:schemeClr val="tx1"/>
              </a:solidFill>
            </a:endParaRPr>
          </a:p>
          <a:p>
            <a:pPr marL="0" indent="0" algn="ctr">
              <a:buNone/>
            </a:pPr>
            <a:r>
              <a:rPr lang="es-MX" b="1" dirty="0" smtClean="0">
                <a:solidFill>
                  <a:schemeClr val="tx1"/>
                </a:solidFill>
              </a:rPr>
              <a:t>PROGRAMA EDUCATIVO:</a:t>
            </a:r>
          </a:p>
          <a:p>
            <a:pPr marL="0" indent="0" algn="ctr">
              <a:buNone/>
            </a:pPr>
            <a:endParaRPr lang="es-MX" b="1" dirty="0" smtClean="0">
              <a:solidFill>
                <a:schemeClr val="tx1"/>
              </a:solidFill>
            </a:endParaRPr>
          </a:p>
          <a:p>
            <a:pPr marL="0" indent="0" algn="ctr">
              <a:buNone/>
            </a:pPr>
            <a:r>
              <a:rPr lang="es-MX" dirty="0" smtClean="0">
                <a:solidFill>
                  <a:schemeClr val="tx1"/>
                </a:solidFill>
              </a:rPr>
              <a:t>LICENCIATURA EN CIENCIAS DE LA INFORMACIÓN DOCUMENTAL</a:t>
            </a:r>
            <a:endParaRPr lang="es-MX" dirty="0">
              <a:solidFill>
                <a:schemeClr val="tx1"/>
              </a:solidFill>
            </a:endParaRPr>
          </a:p>
        </p:txBody>
      </p:sp>
    </p:spTree>
    <p:extLst>
      <p:ext uri="{BB962C8B-B14F-4D97-AF65-F5344CB8AC3E}">
        <p14:creationId xmlns:p14="http://schemas.microsoft.com/office/powerpoint/2010/main" val="41356042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FFC000"/>
                </a:solidFill>
              </a:rPr>
              <a:t>Guión para el empleo del material</a:t>
            </a:r>
            <a:endParaRPr lang="es-MX" sz="4000" b="1" dirty="0">
              <a:solidFill>
                <a:srgbClr val="FFC000"/>
              </a:solidFill>
            </a:endParaRPr>
          </a:p>
        </p:txBody>
      </p:sp>
      <p:sp>
        <p:nvSpPr>
          <p:cNvPr id="3" name="2 Marcador de contenido"/>
          <p:cNvSpPr>
            <a:spLocks noGrp="1"/>
          </p:cNvSpPr>
          <p:nvPr>
            <p:ph idx="1"/>
          </p:nvPr>
        </p:nvSpPr>
        <p:spPr>
          <a:xfrm>
            <a:off x="899592" y="2420888"/>
            <a:ext cx="7408333" cy="3450696"/>
          </a:xfrm>
        </p:spPr>
        <p:txBody>
          <a:bodyPr>
            <a:normAutofit fontScale="92500"/>
          </a:bodyPr>
          <a:lstStyle/>
          <a:p>
            <a:pPr algn="just"/>
            <a:endParaRPr lang="es-MX" dirty="0" smtClean="0">
              <a:solidFill>
                <a:schemeClr val="tx1"/>
              </a:solidFill>
            </a:endParaRPr>
          </a:p>
          <a:p>
            <a:pPr marL="0" indent="0" algn="just">
              <a:lnSpc>
                <a:spcPct val="150000"/>
              </a:lnSpc>
              <a:buNone/>
            </a:pPr>
            <a:r>
              <a:rPr lang="es-MX" dirty="0" smtClean="0">
                <a:solidFill>
                  <a:schemeClr val="tx1"/>
                </a:solidFill>
              </a:rPr>
              <a:t>Se </a:t>
            </a:r>
            <a:r>
              <a:rPr lang="es-MX" dirty="0">
                <a:solidFill>
                  <a:schemeClr val="tx1"/>
                </a:solidFill>
              </a:rPr>
              <a:t>recomienda dedicar un mínimo de 2</a:t>
            </a:r>
            <a:r>
              <a:rPr lang="es-MX" dirty="0" smtClean="0">
                <a:solidFill>
                  <a:schemeClr val="tx1"/>
                </a:solidFill>
              </a:rPr>
              <a:t> </a:t>
            </a:r>
            <a:r>
              <a:rPr lang="es-MX" dirty="0">
                <a:solidFill>
                  <a:schemeClr val="tx1"/>
                </a:solidFill>
              </a:rPr>
              <a:t>sesiones de clase, de dos horas cada una, para abarcar </a:t>
            </a:r>
            <a:r>
              <a:rPr lang="es-MX" dirty="0" smtClean="0">
                <a:solidFill>
                  <a:schemeClr val="tx1"/>
                </a:solidFill>
              </a:rPr>
              <a:t>este contenido, al que le siguen otros temas que inciden en la investigación científica. En este material se introduce al siguiente tema que es el enfoque cuantitativo en la investigación científica.</a:t>
            </a:r>
            <a:endParaRPr lang="es-MX" dirty="0"/>
          </a:p>
        </p:txBody>
      </p:sp>
    </p:spTree>
    <p:extLst>
      <p:ext uri="{BB962C8B-B14F-4D97-AF65-F5344CB8AC3E}">
        <p14:creationId xmlns:p14="http://schemas.microsoft.com/office/powerpoint/2010/main" val="1370325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solidFill>
                  <a:srgbClr val="FFC000"/>
                </a:solidFill>
              </a:rPr>
              <a:t>Guión para el empleo del material</a:t>
            </a:r>
            <a:endParaRPr lang="es-MX" sz="4000" b="1" dirty="0">
              <a:solidFill>
                <a:srgbClr val="FFC000"/>
              </a:solidFill>
            </a:endParaRPr>
          </a:p>
        </p:txBody>
      </p:sp>
      <p:sp>
        <p:nvSpPr>
          <p:cNvPr id="3" name="2 Marcador de contenido"/>
          <p:cNvSpPr>
            <a:spLocks noGrp="1"/>
          </p:cNvSpPr>
          <p:nvPr>
            <p:ph idx="1"/>
          </p:nvPr>
        </p:nvSpPr>
        <p:spPr>
          <a:xfrm>
            <a:off x="827584" y="2060848"/>
            <a:ext cx="7408333" cy="3450696"/>
          </a:xfrm>
        </p:spPr>
        <p:txBody>
          <a:bodyPr>
            <a:normAutofit fontScale="85000" lnSpcReduction="10000"/>
          </a:bodyPr>
          <a:lstStyle/>
          <a:p>
            <a:pPr algn="just"/>
            <a:endParaRPr lang="es-MX" dirty="0" smtClean="0">
              <a:solidFill>
                <a:schemeClr val="tx1"/>
              </a:solidFill>
            </a:endParaRPr>
          </a:p>
          <a:p>
            <a:pPr algn="just"/>
            <a:endParaRPr lang="es-MX" dirty="0">
              <a:solidFill>
                <a:schemeClr val="tx1"/>
              </a:solidFill>
            </a:endParaRPr>
          </a:p>
          <a:p>
            <a:pPr marL="0" indent="0" algn="just">
              <a:lnSpc>
                <a:spcPct val="150000"/>
              </a:lnSpc>
              <a:buNone/>
            </a:pPr>
            <a:r>
              <a:rPr lang="es-MX" dirty="0" smtClean="0">
                <a:solidFill>
                  <a:schemeClr val="tx1"/>
                </a:solidFill>
              </a:rPr>
              <a:t>Después </a:t>
            </a:r>
            <a:r>
              <a:rPr lang="es-MX" dirty="0">
                <a:solidFill>
                  <a:schemeClr val="tx1"/>
                </a:solidFill>
              </a:rPr>
              <a:t>de cada tema, puede aplicarse alguna estrategia didáctica de refuerzo. O bien, al final de la exposición de </a:t>
            </a:r>
            <a:r>
              <a:rPr lang="es-MX" dirty="0" smtClean="0">
                <a:solidFill>
                  <a:schemeClr val="tx1"/>
                </a:solidFill>
              </a:rPr>
              <a:t>temas </a:t>
            </a:r>
            <a:r>
              <a:rPr lang="es-MX" dirty="0">
                <a:solidFill>
                  <a:schemeClr val="tx1"/>
                </a:solidFill>
              </a:rPr>
              <a:t>de la </a:t>
            </a:r>
            <a:r>
              <a:rPr lang="es-MX" dirty="0" smtClean="0">
                <a:solidFill>
                  <a:schemeClr val="tx1"/>
                </a:solidFill>
              </a:rPr>
              <a:t>sesión, </a:t>
            </a:r>
            <a:r>
              <a:rPr lang="es-MX" dirty="0">
                <a:solidFill>
                  <a:schemeClr val="tx1"/>
                </a:solidFill>
              </a:rPr>
              <a:t>puede marcarse un ejercicio de reforzamiento y comprensión de los temas abordados en su </a:t>
            </a:r>
            <a:r>
              <a:rPr lang="es-MX" dirty="0" smtClean="0">
                <a:solidFill>
                  <a:schemeClr val="tx1"/>
                </a:solidFill>
              </a:rPr>
              <a:t>conjunto, al final el discente identificará las características y naturaleza del enfoque cualitativo para definir si su proyecto de investigación tendrá esta orientación.</a:t>
            </a:r>
            <a:endParaRPr lang="es-MX" dirty="0">
              <a:solidFill>
                <a:schemeClr val="tx1"/>
              </a:solidFill>
            </a:endParaRPr>
          </a:p>
        </p:txBody>
      </p:sp>
    </p:spTree>
    <p:extLst>
      <p:ext uri="{BB962C8B-B14F-4D97-AF65-F5344CB8AC3E}">
        <p14:creationId xmlns:p14="http://schemas.microsoft.com/office/powerpoint/2010/main" val="2225848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Métodos cualitativos </a:t>
            </a:r>
            <a:endParaRPr lang="es-MX"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190848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2348880"/>
            <a:ext cx="7408333" cy="3450696"/>
          </a:xfrm>
        </p:spPr>
        <p:txBody>
          <a:bodyPr>
            <a:normAutofit/>
          </a:bodyPr>
          <a:lstStyle/>
          <a:p>
            <a:pPr marL="0" indent="0" algn="just">
              <a:buNone/>
            </a:pPr>
            <a:r>
              <a:rPr lang="es-MX" dirty="0"/>
              <a:t>La investigación cualitativa es aquella donde se </a:t>
            </a:r>
            <a:r>
              <a:rPr lang="es-MX" dirty="0">
                <a:solidFill>
                  <a:srgbClr val="FF0000"/>
                </a:solidFill>
              </a:rPr>
              <a:t>estudia la calidad de las actividades, relaciones, asuntos, medios, materiales o instrumentos</a:t>
            </a:r>
            <a:r>
              <a:rPr lang="es-MX" dirty="0"/>
              <a:t> en una determinada situación o problema.  La misma procura por lograr una descripción holística, esto es, que intenta analizar exhaustivamente, con sumo detalle, un asunto o actividad en particular</a:t>
            </a:r>
            <a:r>
              <a:rPr lang="es-MX" dirty="0" smtClean="0"/>
              <a:t>. </a:t>
            </a:r>
            <a:r>
              <a:rPr lang="es-MX" sz="1600" dirty="0" smtClean="0"/>
              <a:t>(Bunge, 2015)</a:t>
            </a:r>
            <a:endParaRPr lang="es-MX" sz="1600" dirty="0" smtClean="0"/>
          </a:p>
          <a:p>
            <a:pPr marL="0" indent="0" algn="just">
              <a:buNone/>
            </a:pPr>
            <a:endParaRPr lang="es-MX" dirty="0"/>
          </a:p>
        </p:txBody>
      </p:sp>
      <p:sp>
        <p:nvSpPr>
          <p:cNvPr id="2" name="1 Título"/>
          <p:cNvSpPr>
            <a:spLocks noGrp="1"/>
          </p:cNvSpPr>
          <p:nvPr>
            <p:ph type="title"/>
          </p:nvPr>
        </p:nvSpPr>
        <p:spPr/>
        <p:txBody>
          <a:bodyPr>
            <a:normAutofit fontScale="90000"/>
          </a:bodyPr>
          <a:lstStyle/>
          <a:p>
            <a:r>
              <a:rPr lang="es-ES" b="1" dirty="0" smtClean="0">
                <a:solidFill>
                  <a:schemeClr val="bg1"/>
                </a:solidFill>
              </a:rPr>
              <a:t>Qué es la investigación cualitativa</a:t>
            </a:r>
            <a:endParaRPr lang="es-MX" b="1" dirty="0">
              <a:solidFill>
                <a:schemeClr val="bg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725144"/>
            <a:ext cx="2743572" cy="1728192"/>
          </a:xfrm>
          <a:prstGeom prst="rect">
            <a:avLst/>
          </a:prstGeom>
        </p:spPr>
      </p:pic>
    </p:spTree>
    <p:extLst>
      <p:ext uri="{BB962C8B-B14F-4D97-AF65-F5344CB8AC3E}">
        <p14:creationId xmlns:p14="http://schemas.microsoft.com/office/powerpoint/2010/main" val="2868946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1628800"/>
            <a:ext cx="7408333" cy="3450696"/>
          </a:xfrm>
        </p:spPr>
        <p:txBody>
          <a:bodyPr/>
          <a:lstStyle/>
          <a:p>
            <a:pPr marL="0" lvl="0" indent="0" algn="just">
              <a:buNone/>
            </a:pPr>
            <a:r>
              <a:rPr lang="es-MX" sz="2500" dirty="0">
                <a:solidFill>
                  <a:prstClr val="black"/>
                </a:solidFill>
              </a:rPr>
              <a:t>A diferencia de los estudios descriptivos, </a:t>
            </a:r>
            <a:r>
              <a:rPr lang="es-MX" sz="2500" dirty="0" smtClean="0">
                <a:solidFill>
                  <a:prstClr val="black"/>
                </a:solidFill>
              </a:rPr>
              <a:t>correlacionales </a:t>
            </a:r>
            <a:r>
              <a:rPr lang="es-MX" sz="2500" dirty="0">
                <a:solidFill>
                  <a:prstClr val="black"/>
                </a:solidFill>
              </a:rPr>
              <a:t>o experimentales, más que determinar la relación de causa y efectos entre dos o más variables, la investigación cualitativa se interesa más en saber cómo se da la dinámica o </a:t>
            </a:r>
            <a:r>
              <a:rPr lang="es-MX" sz="2500" dirty="0">
                <a:solidFill>
                  <a:srgbClr val="FF0000"/>
                </a:solidFill>
              </a:rPr>
              <a:t>cómo ocurre el proceso</a:t>
            </a:r>
            <a:r>
              <a:rPr lang="es-MX" sz="2500" dirty="0">
                <a:solidFill>
                  <a:prstClr val="black"/>
                </a:solidFill>
              </a:rPr>
              <a:t> </a:t>
            </a:r>
            <a:r>
              <a:rPr lang="es-MX" sz="2500" dirty="0" smtClean="0">
                <a:solidFill>
                  <a:prstClr val="black"/>
                </a:solidFill>
              </a:rPr>
              <a:t>en </a:t>
            </a:r>
            <a:r>
              <a:rPr lang="es-MX" sz="2500" dirty="0">
                <a:solidFill>
                  <a:prstClr val="black"/>
                </a:solidFill>
              </a:rPr>
              <a:t>que se da el asunto o problema. </a:t>
            </a:r>
          </a:p>
          <a:p>
            <a:pPr lvl="0"/>
            <a:endParaRPr lang="es-MX" sz="2500" dirty="0">
              <a:solidFill>
                <a:prstClr val="black"/>
              </a:solidFill>
            </a:endParaRPr>
          </a:p>
          <a:p>
            <a:pPr marL="0" indent="0">
              <a:buNone/>
            </a:pPr>
            <a:endParaRPr lang="es-MX" dirty="0"/>
          </a:p>
        </p:txBody>
      </p:sp>
      <p:sp>
        <p:nvSpPr>
          <p:cNvPr id="2" name="1 Título"/>
          <p:cNvSpPr>
            <a:spLocks noGrp="1"/>
          </p:cNvSpPr>
          <p:nvPr>
            <p:ph type="title"/>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149080"/>
            <a:ext cx="2664296" cy="2304256"/>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08" y="4149080"/>
            <a:ext cx="3960440" cy="2088232"/>
          </a:xfrm>
          <a:prstGeom prst="rect">
            <a:avLst/>
          </a:prstGeom>
        </p:spPr>
      </p:pic>
    </p:spTree>
    <p:extLst>
      <p:ext uri="{BB962C8B-B14F-4D97-AF65-F5344CB8AC3E}">
        <p14:creationId xmlns:p14="http://schemas.microsoft.com/office/powerpoint/2010/main" val="1774787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marL="0" indent="0">
              <a:buNone/>
            </a:pPr>
            <a:endParaRPr lang="es-MX" dirty="0"/>
          </a:p>
          <a:p>
            <a:pPr algn="just">
              <a:buFont typeface="Wingdings" panose="05000000000000000000" pitchFamily="2" charset="2"/>
              <a:buChar char="q"/>
            </a:pPr>
            <a:r>
              <a:rPr lang="es-MX" dirty="0"/>
              <a:t>El ambiente natural y el contexto </a:t>
            </a:r>
            <a:r>
              <a:rPr lang="es-MX" dirty="0" smtClean="0"/>
              <a:t> en que </a:t>
            </a:r>
            <a:r>
              <a:rPr lang="es-MX" dirty="0"/>
              <a:t>se da el asunto o problema es la </a:t>
            </a:r>
            <a:r>
              <a:rPr lang="es-MX" dirty="0">
                <a:solidFill>
                  <a:srgbClr val="FF0000"/>
                </a:solidFill>
              </a:rPr>
              <a:t>fuente directa </a:t>
            </a:r>
            <a:r>
              <a:rPr lang="es-MX" dirty="0"/>
              <a:t>y  primaria, y la labor del investigador constituye ser el instrumento clave en la investigación.</a:t>
            </a:r>
          </a:p>
          <a:p>
            <a:pPr algn="just">
              <a:buFont typeface="Wingdings" panose="05000000000000000000" pitchFamily="2" charset="2"/>
              <a:buChar char="q"/>
            </a:pPr>
            <a:endParaRPr lang="es-MX" dirty="0"/>
          </a:p>
          <a:p>
            <a:pPr algn="just">
              <a:buFont typeface="Wingdings" panose="05000000000000000000" pitchFamily="2" charset="2"/>
              <a:buChar char="q"/>
            </a:pPr>
            <a:r>
              <a:rPr lang="es-MX" dirty="0"/>
              <a:t>La recolección de los datos es una mayormente </a:t>
            </a:r>
            <a:r>
              <a:rPr lang="es-MX" dirty="0">
                <a:solidFill>
                  <a:srgbClr val="FF0000"/>
                </a:solidFill>
              </a:rPr>
              <a:t>verbal</a:t>
            </a:r>
            <a:r>
              <a:rPr lang="es-MX" dirty="0"/>
              <a:t> que cuantitativa.</a:t>
            </a:r>
          </a:p>
          <a:p>
            <a:pPr algn="just">
              <a:buFont typeface="Wingdings" panose="05000000000000000000" pitchFamily="2" charset="2"/>
              <a:buChar char="q"/>
            </a:pPr>
            <a:endParaRPr lang="es-MX" dirty="0"/>
          </a:p>
          <a:p>
            <a:pPr algn="just">
              <a:buFont typeface="Wingdings" panose="05000000000000000000" pitchFamily="2" charset="2"/>
              <a:buChar char="q"/>
            </a:pPr>
            <a:r>
              <a:rPr lang="es-MX" dirty="0"/>
              <a:t>Los investigadores </a:t>
            </a:r>
            <a:r>
              <a:rPr lang="es-MX" dirty="0">
                <a:solidFill>
                  <a:srgbClr val="FF0000"/>
                </a:solidFill>
              </a:rPr>
              <a:t>enfatizan tanto los procesos como lo resultados</a:t>
            </a:r>
            <a:r>
              <a:rPr lang="es-MX" dirty="0"/>
              <a:t>.</a:t>
            </a:r>
          </a:p>
          <a:p>
            <a:pPr algn="just">
              <a:buFont typeface="Wingdings" panose="05000000000000000000" pitchFamily="2" charset="2"/>
              <a:buChar char="q"/>
            </a:pPr>
            <a:endParaRPr lang="es-MX" dirty="0"/>
          </a:p>
          <a:p>
            <a:pPr algn="just">
              <a:buFont typeface="Wingdings" panose="05000000000000000000" pitchFamily="2" charset="2"/>
              <a:buChar char="q"/>
            </a:pPr>
            <a:r>
              <a:rPr lang="es-MX" dirty="0"/>
              <a:t> El análisis de los datos se da más de </a:t>
            </a:r>
            <a:r>
              <a:rPr lang="es-MX" dirty="0">
                <a:solidFill>
                  <a:srgbClr val="FF0000"/>
                </a:solidFill>
              </a:rPr>
              <a:t>modo inductivo</a:t>
            </a:r>
            <a:r>
              <a:rPr lang="es-MX" dirty="0"/>
              <a:t>.</a:t>
            </a:r>
          </a:p>
          <a:p>
            <a:pPr algn="just">
              <a:buFont typeface="Wingdings" panose="05000000000000000000" pitchFamily="2" charset="2"/>
              <a:buChar char="q"/>
            </a:pPr>
            <a:endParaRPr lang="es-MX" dirty="0"/>
          </a:p>
          <a:p>
            <a:pPr algn="just">
              <a:buFont typeface="Wingdings" panose="05000000000000000000" pitchFamily="2" charset="2"/>
              <a:buChar char="q"/>
            </a:pPr>
            <a:r>
              <a:rPr lang="es-MX" dirty="0"/>
              <a:t>Se interesa mucho saber cómo los sujetos en una investigación piensan y que </a:t>
            </a:r>
            <a:r>
              <a:rPr lang="es-MX" dirty="0">
                <a:solidFill>
                  <a:srgbClr val="FF0000"/>
                </a:solidFill>
              </a:rPr>
              <a:t>significado poseen sus perspectivas </a:t>
            </a:r>
            <a:r>
              <a:rPr lang="es-MX" dirty="0"/>
              <a:t>en el asunto que se investiga.</a:t>
            </a:r>
          </a:p>
        </p:txBody>
      </p:sp>
      <p:sp>
        <p:nvSpPr>
          <p:cNvPr id="2" name="1 Título"/>
          <p:cNvSpPr>
            <a:spLocks noGrp="1"/>
          </p:cNvSpPr>
          <p:nvPr>
            <p:ph type="title"/>
          </p:nvPr>
        </p:nvSpPr>
        <p:spPr/>
        <p:txBody>
          <a:bodyPr>
            <a:normAutofit fontScale="90000"/>
          </a:bodyPr>
          <a:lstStyle/>
          <a:p>
            <a:r>
              <a:rPr lang="es-ES" b="1" dirty="0" smtClean="0"/>
              <a:t>Características de la investigación con enfoque cualitativo</a:t>
            </a:r>
            <a:r>
              <a:rPr lang="es-MX" b="1" dirty="0"/>
              <a:t> </a:t>
            </a:r>
            <a:r>
              <a:rPr lang="es-MX" sz="1600" dirty="0" smtClean="0"/>
              <a:t>(</a:t>
            </a:r>
            <a:r>
              <a:rPr lang="es-MX" sz="1600" dirty="0" err="1" smtClean="0"/>
              <a:t>Fraenkel</a:t>
            </a:r>
            <a:r>
              <a:rPr lang="es-MX" sz="1600" dirty="0" smtClean="0"/>
              <a:t> </a:t>
            </a:r>
            <a:r>
              <a:rPr lang="es-MX" sz="1600" dirty="0"/>
              <a:t>y </a:t>
            </a:r>
            <a:r>
              <a:rPr lang="es-MX" sz="1600" dirty="0" smtClean="0"/>
              <a:t>Wallen,1996) </a:t>
            </a:r>
            <a:endParaRPr lang="es-MX" sz="1600" dirty="0"/>
          </a:p>
        </p:txBody>
      </p:sp>
    </p:spTree>
    <p:extLst>
      <p:ext uri="{BB962C8B-B14F-4D97-AF65-F5344CB8AC3E}">
        <p14:creationId xmlns:p14="http://schemas.microsoft.com/office/powerpoint/2010/main" val="14675793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MX" sz="2800" i="1" dirty="0" smtClean="0">
                <a:solidFill>
                  <a:srgbClr val="FF0000"/>
                </a:solidFill>
              </a:rPr>
              <a:t>Identificación</a:t>
            </a:r>
            <a:r>
              <a:rPr lang="es-MX" sz="2800" i="1" dirty="0" smtClean="0"/>
              <a:t> </a:t>
            </a:r>
            <a:r>
              <a:rPr lang="es-MX" sz="2800" i="1" dirty="0">
                <a:solidFill>
                  <a:srgbClr val="FF0000"/>
                </a:solidFill>
              </a:rPr>
              <a:t>del problema </a:t>
            </a:r>
            <a:r>
              <a:rPr lang="es-MX" sz="2800" i="1" dirty="0"/>
              <a:t>a investigar</a:t>
            </a:r>
            <a:r>
              <a:rPr lang="es-MX" sz="2800" dirty="0"/>
              <a:t> – no estricto a unas variables específicas, el mismo problema o asunto sé reformula a medida que se lleva la investigación en sus inicios</a:t>
            </a:r>
            <a:r>
              <a:rPr lang="es-MX" sz="2800" dirty="0" smtClean="0"/>
              <a:t>.</a:t>
            </a:r>
          </a:p>
          <a:p>
            <a:endParaRPr lang="es-MX" sz="2800" dirty="0"/>
          </a:p>
          <a:p>
            <a:r>
              <a:rPr lang="es-MX" sz="2800" i="1" dirty="0">
                <a:solidFill>
                  <a:srgbClr val="FF0000"/>
                </a:solidFill>
              </a:rPr>
              <a:t>Identificación de los participantes </a:t>
            </a:r>
            <a:r>
              <a:rPr lang="es-MX" sz="2800" i="1" dirty="0"/>
              <a:t>–</a:t>
            </a:r>
            <a:r>
              <a:rPr lang="es-MX" sz="2800" dirty="0"/>
              <a:t> generalmente es una muestra seleccionada, no aleatoria, ya que el investigador procura por una muestra que concierne más a los propósitos específicos de la investigación</a:t>
            </a:r>
            <a:r>
              <a:rPr lang="es-MX" dirty="0"/>
              <a:t>.</a:t>
            </a:r>
          </a:p>
          <a:p>
            <a:endParaRPr lang="es-MX" dirty="0"/>
          </a:p>
        </p:txBody>
      </p:sp>
      <p:sp>
        <p:nvSpPr>
          <p:cNvPr id="2" name="1 Título"/>
          <p:cNvSpPr>
            <a:spLocks noGrp="1"/>
          </p:cNvSpPr>
          <p:nvPr>
            <p:ph type="title"/>
          </p:nvPr>
        </p:nvSpPr>
        <p:spPr/>
        <p:txBody>
          <a:bodyPr>
            <a:noAutofit/>
          </a:bodyPr>
          <a:lstStyle/>
          <a:p>
            <a:r>
              <a:rPr lang="es-MX" b="1" dirty="0"/>
              <a:t>El proceso </a:t>
            </a:r>
            <a:r>
              <a:rPr lang="es-MX" b="1" dirty="0" smtClean="0"/>
              <a:t>investigativo </a:t>
            </a:r>
            <a:r>
              <a:rPr lang="es-MX" sz="1400" dirty="0" smtClean="0"/>
              <a:t>(1/3)</a:t>
            </a:r>
            <a:endParaRPr lang="es-MX" sz="1400" dirty="0"/>
          </a:p>
        </p:txBody>
      </p:sp>
      <p:sp>
        <p:nvSpPr>
          <p:cNvPr id="4" name="3 Rectángulo"/>
          <p:cNvSpPr/>
          <p:nvPr/>
        </p:nvSpPr>
        <p:spPr>
          <a:xfrm>
            <a:off x="5868144" y="1268760"/>
            <a:ext cx="1362874" cy="338554"/>
          </a:xfrm>
          <a:prstGeom prst="rect">
            <a:avLst/>
          </a:prstGeom>
        </p:spPr>
        <p:txBody>
          <a:bodyPr wrap="none">
            <a:spAutoFit/>
          </a:bodyPr>
          <a:lstStyle/>
          <a:p>
            <a:pPr lvl="0" algn="just">
              <a:spcBef>
                <a:spcPct val="20000"/>
              </a:spcBef>
              <a:buClr>
                <a:srgbClr val="31B6FD"/>
              </a:buClr>
              <a:buSzPct val="100000"/>
            </a:pPr>
            <a:r>
              <a:rPr lang="es-MX" sz="1600" dirty="0">
                <a:solidFill>
                  <a:srgbClr val="073E87"/>
                </a:solidFill>
              </a:rPr>
              <a:t>(Bunge, 2015)</a:t>
            </a:r>
          </a:p>
        </p:txBody>
      </p:sp>
    </p:spTree>
    <p:extLst>
      <p:ext uri="{BB962C8B-B14F-4D97-AF65-F5344CB8AC3E}">
        <p14:creationId xmlns:p14="http://schemas.microsoft.com/office/powerpoint/2010/main" val="15619590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55000" lnSpcReduction="20000"/>
          </a:bodyPr>
          <a:lstStyle/>
          <a:p>
            <a:pPr algn="just"/>
            <a:r>
              <a:rPr lang="es-MX" sz="3300" i="1" dirty="0">
                <a:solidFill>
                  <a:srgbClr val="FF0000"/>
                </a:solidFill>
              </a:rPr>
              <a:t>La formulación de hipótesis</a:t>
            </a:r>
            <a:r>
              <a:rPr lang="es-MX" sz="3300" dirty="0"/>
              <a:t> – contrario a los estudios cuantitativos, las hipótesis no se formulan al inicio de la investigación, sino más bien que surgen a medida que se lleva acabo la investigación.  Las mismas pueden ser modificadas, o surgen nuevas o descartadas en el proceso</a:t>
            </a:r>
            <a:r>
              <a:rPr lang="es-MX" sz="3300" dirty="0" smtClean="0"/>
              <a:t>.</a:t>
            </a:r>
          </a:p>
          <a:p>
            <a:pPr algn="just"/>
            <a:endParaRPr lang="es-ES" sz="3300" dirty="0"/>
          </a:p>
          <a:p>
            <a:pPr algn="just"/>
            <a:endParaRPr lang="es-MX" sz="3300" dirty="0"/>
          </a:p>
          <a:p>
            <a:pPr algn="just"/>
            <a:r>
              <a:rPr lang="es-MX" sz="3300" i="1" dirty="0">
                <a:solidFill>
                  <a:srgbClr val="FF0000"/>
                </a:solidFill>
              </a:rPr>
              <a:t>La colección de los datos</a:t>
            </a:r>
            <a:r>
              <a:rPr lang="es-MX" sz="3300" dirty="0"/>
              <a:t> – no se someten a análisis estadísticos (si algunos es mínimo, tales como porcientos...) o que los mismos se manipulen como en los estudios experimentales. Los datos no se recogen al final al administrar instrumentos, sino que se van recogiendo durante el proceso que es continuo durante toda la investigación.</a:t>
            </a:r>
          </a:p>
          <a:p>
            <a:endParaRPr lang="es-MX" dirty="0"/>
          </a:p>
        </p:txBody>
      </p:sp>
      <p:sp>
        <p:nvSpPr>
          <p:cNvPr id="2" name="1 Título"/>
          <p:cNvSpPr>
            <a:spLocks noGrp="1"/>
          </p:cNvSpPr>
          <p:nvPr>
            <p:ph type="title"/>
          </p:nvPr>
        </p:nvSpPr>
        <p:spPr/>
        <p:txBody>
          <a:bodyPr/>
          <a:lstStyle/>
          <a:p>
            <a:r>
              <a:rPr lang="es-MX" b="1" dirty="0"/>
              <a:t>El proceso investigativo </a:t>
            </a:r>
            <a:r>
              <a:rPr lang="es-MX" sz="1400" dirty="0" smtClean="0"/>
              <a:t>(2/3</a:t>
            </a:r>
            <a:r>
              <a:rPr lang="es-MX" sz="1400" dirty="0"/>
              <a:t>)</a:t>
            </a:r>
            <a:endParaRPr lang="es-MX" dirty="0"/>
          </a:p>
        </p:txBody>
      </p:sp>
    </p:spTree>
    <p:extLst>
      <p:ext uri="{BB962C8B-B14F-4D97-AF65-F5344CB8AC3E}">
        <p14:creationId xmlns:p14="http://schemas.microsoft.com/office/powerpoint/2010/main" val="122038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62500" lnSpcReduction="20000"/>
          </a:bodyPr>
          <a:lstStyle/>
          <a:p>
            <a:pPr algn="just"/>
            <a:r>
              <a:rPr lang="es-MX" sz="3300" i="1" dirty="0">
                <a:solidFill>
                  <a:srgbClr val="FF0000"/>
                </a:solidFill>
              </a:rPr>
              <a:t>El análisis de los datos</a:t>
            </a:r>
            <a:r>
              <a:rPr lang="es-MX" sz="3300" dirty="0"/>
              <a:t> – es uno mayormente de síntesis e integración de la información que se obtiene de diverso instrumentos y medios de observación.  Prepondera más un análisis descriptivo coherente que pretende lograr una interpretación minuciosa y detallada del asunto o problema de investigación. (Enfoque holístico</a:t>
            </a:r>
            <a:r>
              <a:rPr lang="es-MX" sz="3300" dirty="0" smtClean="0"/>
              <a:t>)</a:t>
            </a:r>
          </a:p>
          <a:p>
            <a:pPr marL="0" indent="0" algn="just">
              <a:buNone/>
            </a:pPr>
            <a:endParaRPr lang="es-MX" sz="3300" dirty="0"/>
          </a:p>
          <a:p>
            <a:pPr algn="just"/>
            <a:r>
              <a:rPr lang="es-MX" sz="3300" i="1" dirty="0">
                <a:solidFill>
                  <a:srgbClr val="FF0000"/>
                </a:solidFill>
              </a:rPr>
              <a:t>Conclusiones</a:t>
            </a:r>
            <a:r>
              <a:rPr lang="es-MX" sz="3300" i="1" dirty="0"/>
              <a:t> –</a:t>
            </a:r>
            <a:r>
              <a:rPr lang="es-MX" sz="3300" dirty="0"/>
              <a:t> se derivan o se infieren continuamente durante el proceso.  Contrario a los estudios de índole cuantitativas que resultan al final de la investigación, en el estudio cualitativo se reformulan a medida que se vaya interpretando los datos.</a:t>
            </a:r>
          </a:p>
          <a:p>
            <a:endParaRPr lang="es-MX" dirty="0"/>
          </a:p>
        </p:txBody>
      </p:sp>
      <p:sp>
        <p:nvSpPr>
          <p:cNvPr id="2" name="1 Título"/>
          <p:cNvSpPr>
            <a:spLocks noGrp="1"/>
          </p:cNvSpPr>
          <p:nvPr>
            <p:ph type="title"/>
          </p:nvPr>
        </p:nvSpPr>
        <p:spPr/>
        <p:txBody>
          <a:bodyPr/>
          <a:lstStyle/>
          <a:p>
            <a:r>
              <a:rPr lang="es-MX" b="1" dirty="0"/>
              <a:t>El proceso investigativo </a:t>
            </a:r>
            <a:r>
              <a:rPr lang="es-MX" sz="1400" dirty="0" smtClean="0"/>
              <a:t>(3/3</a:t>
            </a:r>
            <a:r>
              <a:rPr lang="es-MX" sz="1400" dirty="0"/>
              <a:t>)</a:t>
            </a:r>
            <a:endParaRPr lang="es-MX" dirty="0"/>
          </a:p>
        </p:txBody>
      </p:sp>
    </p:spTree>
    <p:extLst>
      <p:ext uri="{BB962C8B-B14F-4D97-AF65-F5344CB8AC3E}">
        <p14:creationId xmlns:p14="http://schemas.microsoft.com/office/powerpoint/2010/main" val="19494057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514350" indent="-514350" algn="just">
              <a:buAutoNum type="arabicPeriod"/>
            </a:pPr>
            <a:r>
              <a:rPr lang="es-MX" b="1" i="1" dirty="0" smtClean="0"/>
              <a:t>Observación </a:t>
            </a:r>
            <a:r>
              <a:rPr lang="es-MX" b="1" i="1" dirty="0"/>
              <a:t>participativa </a:t>
            </a:r>
            <a:r>
              <a:rPr lang="es-MX" dirty="0"/>
              <a:t> </a:t>
            </a:r>
            <a:endParaRPr lang="es-MX" dirty="0" smtClean="0"/>
          </a:p>
          <a:p>
            <a:pPr marL="400050" lvl="1" indent="0" algn="just">
              <a:buNone/>
            </a:pPr>
            <a:endParaRPr lang="es-MX" dirty="0" smtClean="0"/>
          </a:p>
          <a:p>
            <a:pPr marL="400050" lvl="1" indent="0" algn="just">
              <a:buNone/>
            </a:pPr>
            <a:r>
              <a:rPr lang="es-MX" dirty="0" smtClean="0"/>
              <a:t>El </a:t>
            </a:r>
            <a:r>
              <a:rPr lang="es-MX" dirty="0"/>
              <a:t>investigador </a:t>
            </a:r>
            <a:r>
              <a:rPr lang="es-MX" dirty="0">
                <a:solidFill>
                  <a:srgbClr val="FF0000"/>
                </a:solidFill>
              </a:rPr>
              <a:t>participa dentro </a:t>
            </a:r>
            <a:r>
              <a:rPr lang="es-MX" dirty="0"/>
              <a:t>de la situación o problema que se vaya a investigar.  Ejemplo fue el caso de Oscar Lewis quién convivió con </a:t>
            </a:r>
            <a:r>
              <a:rPr lang="es-MX" dirty="0" smtClean="0"/>
              <a:t>familias mexicanas de diferentes estratos sociales y </a:t>
            </a:r>
            <a:r>
              <a:rPr lang="es-MX" dirty="0"/>
              <a:t>al interpretar y redactar sus experiencias escribió su </a:t>
            </a:r>
            <a:r>
              <a:rPr lang="es-MX" dirty="0" smtClean="0"/>
              <a:t>libro</a:t>
            </a:r>
            <a:r>
              <a:rPr lang="es-MX" dirty="0"/>
              <a:t>, </a:t>
            </a:r>
            <a:r>
              <a:rPr lang="es-MX" i="1" dirty="0" smtClean="0"/>
              <a:t>Antropología de la pobreza </a:t>
            </a:r>
            <a:r>
              <a:rPr lang="es-MX" dirty="0" smtClean="0"/>
              <a:t>en </a:t>
            </a:r>
            <a:r>
              <a:rPr lang="es-MX" dirty="0"/>
              <a:t>expone su teoría sobre la cultura de la pobreza</a:t>
            </a:r>
            <a:r>
              <a:rPr lang="es-MX" dirty="0" smtClean="0"/>
              <a:t>.</a:t>
            </a:r>
          </a:p>
          <a:p>
            <a:pPr marL="0" indent="0" algn="just">
              <a:buNone/>
            </a:pPr>
            <a:endParaRPr lang="es-MX" dirty="0"/>
          </a:p>
        </p:txBody>
      </p:sp>
      <p:sp>
        <p:nvSpPr>
          <p:cNvPr id="2" name="1 Título"/>
          <p:cNvSpPr>
            <a:spLocks noGrp="1"/>
          </p:cNvSpPr>
          <p:nvPr>
            <p:ph type="title"/>
          </p:nvPr>
        </p:nvSpPr>
        <p:spPr/>
        <p:txBody>
          <a:bodyPr>
            <a:normAutofit fontScale="90000"/>
          </a:bodyPr>
          <a:lstStyle/>
          <a:p>
            <a:r>
              <a:rPr lang="es-ES" b="1" dirty="0" smtClean="0"/>
              <a:t>Formas de desarrollar la investigación cualita</a:t>
            </a:r>
            <a:r>
              <a:rPr lang="es-ES" dirty="0" smtClean="0"/>
              <a:t>tiva </a:t>
            </a:r>
            <a:r>
              <a:rPr lang="es-ES" sz="2200" dirty="0" smtClean="0"/>
              <a:t>(1/2)</a:t>
            </a:r>
            <a:endParaRPr lang="es-MX" sz="2200" dirty="0"/>
          </a:p>
        </p:txBody>
      </p:sp>
      <p:sp>
        <p:nvSpPr>
          <p:cNvPr id="4" name="3 Rectángulo"/>
          <p:cNvSpPr/>
          <p:nvPr/>
        </p:nvSpPr>
        <p:spPr>
          <a:xfrm>
            <a:off x="5547124" y="1628800"/>
            <a:ext cx="1572866" cy="338554"/>
          </a:xfrm>
          <a:prstGeom prst="rect">
            <a:avLst/>
          </a:prstGeom>
        </p:spPr>
        <p:txBody>
          <a:bodyPr wrap="none">
            <a:spAutoFit/>
          </a:bodyPr>
          <a:lstStyle/>
          <a:p>
            <a:pPr lvl="0" algn="just">
              <a:spcBef>
                <a:spcPct val="20000"/>
              </a:spcBef>
              <a:buClr>
                <a:srgbClr val="31B6FD"/>
              </a:buClr>
              <a:buSzPct val="100000"/>
            </a:pPr>
            <a:r>
              <a:rPr lang="es-MX" sz="1600" dirty="0" smtClean="0">
                <a:solidFill>
                  <a:srgbClr val="073E87"/>
                </a:solidFill>
              </a:rPr>
              <a:t>(</a:t>
            </a:r>
            <a:r>
              <a:rPr lang="es-MX" sz="1600" dirty="0" err="1" smtClean="0">
                <a:solidFill>
                  <a:srgbClr val="073E87"/>
                </a:solidFill>
              </a:rPr>
              <a:t>Sampieri</a:t>
            </a:r>
            <a:r>
              <a:rPr lang="es-MX" sz="1600" dirty="0" smtClean="0">
                <a:solidFill>
                  <a:srgbClr val="073E87"/>
                </a:solidFill>
              </a:rPr>
              <a:t>, 2016)</a:t>
            </a:r>
            <a:endParaRPr lang="es-MX" sz="1600" dirty="0">
              <a:solidFill>
                <a:srgbClr val="073E87"/>
              </a:solidFill>
            </a:endParaRPr>
          </a:p>
        </p:txBody>
      </p:sp>
    </p:spTree>
    <p:extLst>
      <p:ext uri="{BB962C8B-B14F-4D97-AF65-F5344CB8AC3E}">
        <p14:creationId xmlns:p14="http://schemas.microsoft.com/office/powerpoint/2010/main" val="2324738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FFC000"/>
                </a:solidFill>
              </a:rPr>
              <a:t>Unidad de aprendizaje:</a:t>
            </a:r>
            <a:endParaRPr lang="es-MX" b="1" dirty="0">
              <a:solidFill>
                <a:srgbClr val="FFC000"/>
              </a:solidFill>
            </a:endParaRPr>
          </a:p>
        </p:txBody>
      </p:sp>
      <p:sp>
        <p:nvSpPr>
          <p:cNvPr id="3" name="2 Marcador de contenido"/>
          <p:cNvSpPr>
            <a:spLocks noGrp="1"/>
          </p:cNvSpPr>
          <p:nvPr>
            <p:ph idx="1"/>
          </p:nvPr>
        </p:nvSpPr>
        <p:spPr/>
        <p:txBody>
          <a:bodyPr>
            <a:normAutofit lnSpcReduction="10000"/>
          </a:bodyPr>
          <a:lstStyle/>
          <a:p>
            <a:pPr marL="0" indent="0" algn="ctr">
              <a:buNone/>
            </a:pPr>
            <a:endParaRPr lang="es-MX" b="1" dirty="0"/>
          </a:p>
          <a:p>
            <a:pPr marL="0" indent="0" algn="ctr">
              <a:buNone/>
            </a:pPr>
            <a:r>
              <a:rPr lang="es-ES" b="1" dirty="0" smtClean="0">
                <a:solidFill>
                  <a:schemeClr val="tx1"/>
                </a:solidFill>
              </a:rPr>
              <a:t>Metodología para la investigación en Ciencias de la Información Documental</a:t>
            </a:r>
            <a:endParaRPr lang="es-MX" b="1" dirty="0" smtClean="0">
              <a:solidFill>
                <a:schemeClr val="tx1"/>
              </a:solidFill>
            </a:endParaRPr>
          </a:p>
          <a:p>
            <a:pPr marL="0" indent="0" algn="ctr">
              <a:buNone/>
            </a:pPr>
            <a:endParaRPr lang="es-MX" b="1" dirty="0"/>
          </a:p>
          <a:p>
            <a:pPr marL="0" indent="0" algn="ctr">
              <a:buNone/>
            </a:pPr>
            <a:endParaRPr lang="es-MX" b="1" dirty="0"/>
          </a:p>
          <a:p>
            <a:pPr marL="0" indent="0" algn="ctr">
              <a:buNone/>
            </a:pPr>
            <a:endParaRPr lang="es-MX" b="1" dirty="0"/>
          </a:p>
          <a:p>
            <a:pPr marL="0" indent="0" algn="ctr">
              <a:buNone/>
            </a:pPr>
            <a:r>
              <a:rPr lang="es-MX" b="1" dirty="0" smtClean="0">
                <a:solidFill>
                  <a:schemeClr val="tx1"/>
                </a:solidFill>
              </a:rPr>
              <a:t>Periodo: </a:t>
            </a:r>
            <a:r>
              <a:rPr lang="es-MX" b="1" dirty="0" smtClean="0">
                <a:solidFill>
                  <a:schemeClr val="tx1"/>
                </a:solidFill>
              </a:rPr>
              <a:t>7o </a:t>
            </a:r>
            <a:r>
              <a:rPr lang="es-MX" b="1" dirty="0" smtClean="0">
                <a:solidFill>
                  <a:schemeClr val="tx1"/>
                </a:solidFill>
              </a:rPr>
              <a:t>periodo</a:t>
            </a:r>
          </a:p>
          <a:p>
            <a:pPr marL="0" indent="0" algn="ctr">
              <a:buNone/>
            </a:pPr>
            <a:r>
              <a:rPr lang="es-MX" b="1" dirty="0" smtClean="0">
                <a:solidFill>
                  <a:schemeClr val="tx1"/>
                </a:solidFill>
              </a:rPr>
              <a:t>2019 B</a:t>
            </a:r>
            <a:endParaRPr lang="es-MX" b="1" dirty="0">
              <a:solidFill>
                <a:schemeClr val="tx1"/>
              </a:solidFill>
            </a:endParaRPr>
          </a:p>
        </p:txBody>
      </p:sp>
    </p:spTree>
    <p:extLst>
      <p:ext uri="{BB962C8B-B14F-4D97-AF65-F5344CB8AC3E}">
        <p14:creationId xmlns:p14="http://schemas.microsoft.com/office/powerpoint/2010/main" val="2916566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marL="0" indent="0" algn="just">
              <a:buNone/>
            </a:pPr>
            <a:r>
              <a:rPr lang="es-MX" b="1" i="1" dirty="0" smtClean="0"/>
              <a:t>2. Observación </a:t>
            </a:r>
            <a:r>
              <a:rPr lang="es-MX" b="1" i="1" dirty="0"/>
              <a:t>no-participativa </a:t>
            </a:r>
            <a:r>
              <a:rPr lang="es-MX" dirty="0"/>
              <a:t>  </a:t>
            </a:r>
            <a:endParaRPr lang="es-MX" dirty="0" smtClean="0"/>
          </a:p>
          <a:p>
            <a:pPr marL="0" indent="0" algn="just">
              <a:buNone/>
            </a:pPr>
            <a:r>
              <a:rPr lang="es-MX" dirty="0" smtClean="0"/>
              <a:t>El investigador </a:t>
            </a:r>
            <a:r>
              <a:rPr lang="es-MX" dirty="0" smtClean="0">
                <a:solidFill>
                  <a:srgbClr val="FF0000"/>
                </a:solidFill>
              </a:rPr>
              <a:t>observa </a:t>
            </a:r>
            <a:r>
              <a:rPr lang="es-MX" dirty="0">
                <a:solidFill>
                  <a:srgbClr val="FF0000"/>
                </a:solidFill>
              </a:rPr>
              <a:t>y toma datos</a:t>
            </a:r>
            <a:r>
              <a:rPr lang="es-MX" dirty="0"/>
              <a:t>.  Los estudios realizados por Jean Piaget es un buen ejemplo de su método de observación natural</a:t>
            </a:r>
            <a:r>
              <a:rPr lang="es-MX" dirty="0" smtClean="0"/>
              <a:t>.</a:t>
            </a:r>
          </a:p>
          <a:p>
            <a:pPr marL="0" indent="0" algn="just">
              <a:buNone/>
            </a:pPr>
            <a:endParaRPr lang="es-MX" dirty="0"/>
          </a:p>
          <a:p>
            <a:pPr marL="400050" lvl="1" indent="0" algn="just">
              <a:buNone/>
            </a:pPr>
            <a:r>
              <a:rPr lang="es-MX" b="1" i="1" dirty="0">
                <a:solidFill>
                  <a:srgbClr val="FF0000"/>
                </a:solidFill>
              </a:rPr>
              <a:t>Simulaciones</a:t>
            </a:r>
            <a:r>
              <a:rPr lang="es-MX" dirty="0">
                <a:solidFill>
                  <a:srgbClr val="FF0000"/>
                </a:solidFill>
              </a:rPr>
              <a:t> </a:t>
            </a:r>
            <a:r>
              <a:rPr lang="es-MX" dirty="0"/>
              <a:t>– es un método de observación no participativa donde se crea una situación y los sujetos actúan y se les observa</a:t>
            </a:r>
            <a:r>
              <a:rPr lang="es-MX" dirty="0" smtClean="0"/>
              <a:t>.</a:t>
            </a:r>
          </a:p>
          <a:p>
            <a:pPr marL="400050" lvl="1" indent="0" algn="just">
              <a:buNone/>
            </a:pPr>
            <a:endParaRPr lang="es-MX" dirty="0"/>
          </a:p>
          <a:p>
            <a:pPr marL="400050" lvl="1" indent="0" algn="just">
              <a:buNone/>
            </a:pPr>
            <a:r>
              <a:rPr lang="es-MX" b="1" i="1" dirty="0">
                <a:solidFill>
                  <a:srgbClr val="FF0000"/>
                </a:solidFill>
              </a:rPr>
              <a:t>Estudio de casos </a:t>
            </a:r>
            <a:r>
              <a:rPr lang="es-MX" i="1" dirty="0"/>
              <a:t>-</a:t>
            </a:r>
            <a:r>
              <a:rPr lang="es-MX" dirty="0"/>
              <a:t>  llevar a cabo un estudio exhaustivo de una persona, una sala de clase, escuela o institución.</a:t>
            </a:r>
          </a:p>
          <a:p>
            <a:pPr marL="0" indent="0">
              <a:buNone/>
            </a:pPr>
            <a:endParaRPr lang="es-MX" dirty="0"/>
          </a:p>
        </p:txBody>
      </p:sp>
      <p:sp>
        <p:nvSpPr>
          <p:cNvPr id="2" name="1 Título"/>
          <p:cNvSpPr>
            <a:spLocks noGrp="1"/>
          </p:cNvSpPr>
          <p:nvPr>
            <p:ph type="title"/>
          </p:nvPr>
        </p:nvSpPr>
        <p:spPr/>
        <p:txBody>
          <a:bodyPr>
            <a:normAutofit fontScale="90000"/>
          </a:bodyPr>
          <a:lstStyle/>
          <a:p>
            <a:r>
              <a:rPr lang="es-ES" b="1" dirty="0"/>
              <a:t>Formas de desarrollar la investigación cualitativa </a:t>
            </a:r>
            <a:r>
              <a:rPr lang="es-ES" sz="2200" dirty="0" smtClean="0"/>
              <a:t>(2/2</a:t>
            </a:r>
            <a:r>
              <a:rPr lang="es-ES" sz="2200" dirty="0"/>
              <a:t>)</a:t>
            </a:r>
            <a:endParaRPr lang="es-MX" dirty="0"/>
          </a:p>
        </p:txBody>
      </p:sp>
    </p:spTree>
    <p:extLst>
      <p:ext uri="{BB962C8B-B14F-4D97-AF65-F5344CB8AC3E}">
        <p14:creationId xmlns:p14="http://schemas.microsoft.com/office/powerpoint/2010/main" val="42440483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052736"/>
            <a:ext cx="7992887" cy="5073427"/>
          </a:xfrm>
        </p:spPr>
      </p:pic>
      <p:sp>
        <p:nvSpPr>
          <p:cNvPr id="2" name="1 Título"/>
          <p:cNvSpPr>
            <a:spLocks noGrp="1"/>
          </p:cNvSpPr>
          <p:nvPr>
            <p:ph type="title"/>
          </p:nvPr>
        </p:nvSpPr>
        <p:spPr/>
        <p:txBody>
          <a:bodyPr/>
          <a:lstStyle/>
          <a:p>
            <a:endParaRPr lang="es-MX"/>
          </a:p>
        </p:txBody>
      </p:sp>
      <p:sp>
        <p:nvSpPr>
          <p:cNvPr id="5" name="4 CuadroTexto"/>
          <p:cNvSpPr txBox="1"/>
          <p:nvPr/>
        </p:nvSpPr>
        <p:spPr>
          <a:xfrm>
            <a:off x="754856" y="908720"/>
            <a:ext cx="1224855" cy="369332"/>
          </a:xfrm>
          <a:prstGeom prst="rect">
            <a:avLst/>
          </a:prstGeom>
          <a:solidFill>
            <a:schemeClr val="bg1"/>
          </a:solidFill>
        </p:spPr>
        <p:txBody>
          <a:bodyPr wrap="square" rtlCol="0">
            <a:spAutoFit/>
          </a:bodyPr>
          <a:lstStyle/>
          <a:p>
            <a:endParaRPr lang="es-MX" dirty="0"/>
          </a:p>
        </p:txBody>
      </p:sp>
      <p:sp>
        <p:nvSpPr>
          <p:cNvPr id="3" name="2 Rectángulo"/>
          <p:cNvSpPr/>
          <p:nvPr/>
        </p:nvSpPr>
        <p:spPr>
          <a:xfrm>
            <a:off x="6684698" y="5949280"/>
            <a:ext cx="1745991" cy="338554"/>
          </a:xfrm>
          <a:prstGeom prst="rect">
            <a:avLst/>
          </a:prstGeom>
        </p:spPr>
        <p:txBody>
          <a:bodyPr wrap="none">
            <a:spAutoFit/>
          </a:bodyPr>
          <a:lstStyle/>
          <a:p>
            <a:pPr lvl="0" algn="just">
              <a:spcBef>
                <a:spcPct val="20000"/>
              </a:spcBef>
              <a:buClr>
                <a:srgbClr val="31B6FD"/>
              </a:buClr>
              <a:buSzPct val="100000"/>
            </a:pPr>
            <a:r>
              <a:rPr lang="es-MX" sz="1600" dirty="0" smtClean="0">
                <a:solidFill>
                  <a:srgbClr val="073E87"/>
                </a:solidFill>
              </a:rPr>
              <a:t>(Hernández, 2017)</a:t>
            </a:r>
            <a:endParaRPr lang="es-MX" sz="1600" dirty="0">
              <a:solidFill>
                <a:srgbClr val="073E87"/>
              </a:solidFill>
            </a:endParaRPr>
          </a:p>
        </p:txBody>
      </p:sp>
    </p:spTree>
    <p:extLst>
      <p:ext uri="{BB962C8B-B14F-4D97-AF65-F5344CB8AC3E}">
        <p14:creationId xmlns:p14="http://schemas.microsoft.com/office/powerpoint/2010/main" val="3692209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484345830"/>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ES" dirty="0" smtClean="0"/>
              <a:t>Técnicas de recogida de datos</a:t>
            </a:r>
            <a:endParaRPr lang="es-MX" dirty="0"/>
          </a:p>
        </p:txBody>
      </p:sp>
      <p:sp>
        <p:nvSpPr>
          <p:cNvPr id="3" name="2 Rectángulo"/>
          <p:cNvSpPr/>
          <p:nvPr/>
        </p:nvSpPr>
        <p:spPr>
          <a:xfrm>
            <a:off x="6660232" y="1268760"/>
            <a:ext cx="1362874" cy="338554"/>
          </a:xfrm>
          <a:prstGeom prst="rect">
            <a:avLst/>
          </a:prstGeom>
        </p:spPr>
        <p:txBody>
          <a:bodyPr wrap="none">
            <a:spAutoFit/>
          </a:bodyPr>
          <a:lstStyle/>
          <a:p>
            <a:pPr lvl="0" algn="just">
              <a:spcBef>
                <a:spcPct val="20000"/>
              </a:spcBef>
              <a:buClr>
                <a:srgbClr val="31B6FD"/>
              </a:buClr>
              <a:buSzPct val="100000"/>
            </a:pPr>
            <a:r>
              <a:rPr lang="es-MX" sz="1600" dirty="0">
                <a:solidFill>
                  <a:srgbClr val="073E87"/>
                </a:solidFill>
              </a:rPr>
              <a:t>(Bunge, 2015)</a:t>
            </a:r>
          </a:p>
        </p:txBody>
      </p:sp>
    </p:spTree>
    <p:extLst>
      <p:ext uri="{BB962C8B-B14F-4D97-AF65-F5344CB8AC3E}">
        <p14:creationId xmlns:p14="http://schemas.microsoft.com/office/powerpoint/2010/main" val="3627826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506252101"/>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ES" dirty="0" smtClean="0"/>
              <a:t>Tipos de análisis</a:t>
            </a:r>
            <a:endParaRPr lang="es-MX" dirty="0"/>
          </a:p>
        </p:txBody>
      </p:sp>
    </p:spTree>
    <p:extLst>
      <p:ext uri="{BB962C8B-B14F-4D97-AF65-F5344CB8AC3E}">
        <p14:creationId xmlns:p14="http://schemas.microsoft.com/office/powerpoint/2010/main" val="30488574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ctr">
              <a:buNone/>
            </a:pPr>
            <a:endParaRPr lang="es-ES" sz="4400" b="1" dirty="0"/>
          </a:p>
          <a:p>
            <a:pPr marL="0" indent="0" algn="ctr">
              <a:buNone/>
            </a:pPr>
            <a:r>
              <a:rPr lang="es-ES" sz="4400" b="1" dirty="0" smtClean="0"/>
              <a:t>DISEÑO DESCRIPTIVO</a:t>
            </a:r>
            <a:endParaRPr lang="es-MX" sz="4400" b="1" dirty="0"/>
          </a:p>
        </p:txBody>
      </p:sp>
      <p:sp>
        <p:nvSpPr>
          <p:cNvPr id="2" name="1 Título"/>
          <p:cNvSpPr>
            <a:spLocks noGrp="1"/>
          </p:cNvSpPr>
          <p:nvPr>
            <p:ph type="title"/>
          </p:nvPr>
        </p:nvSpPr>
        <p:spPr/>
        <p:txBody>
          <a:bodyPr/>
          <a:lstStyle/>
          <a:p>
            <a:endParaRPr lang="es-MX"/>
          </a:p>
        </p:txBody>
      </p:sp>
      <p:sp>
        <p:nvSpPr>
          <p:cNvPr id="4" name="3 Rectángulo"/>
          <p:cNvSpPr/>
          <p:nvPr/>
        </p:nvSpPr>
        <p:spPr>
          <a:xfrm>
            <a:off x="5508104" y="4272100"/>
            <a:ext cx="1694695" cy="338554"/>
          </a:xfrm>
          <a:prstGeom prst="rect">
            <a:avLst/>
          </a:prstGeom>
        </p:spPr>
        <p:txBody>
          <a:bodyPr wrap="none">
            <a:spAutoFit/>
          </a:bodyPr>
          <a:lstStyle/>
          <a:p>
            <a:pPr lvl="0" algn="just">
              <a:spcBef>
                <a:spcPct val="20000"/>
              </a:spcBef>
              <a:buClr>
                <a:srgbClr val="31B6FD"/>
              </a:buClr>
              <a:buSzPct val="100000"/>
            </a:pPr>
            <a:r>
              <a:rPr lang="es-MX" sz="1600" dirty="0" smtClean="0">
                <a:solidFill>
                  <a:srgbClr val="073E87"/>
                </a:solidFill>
              </a:rPr>
              <a:t>(Hernández 2017)</a:t>
            </a:r>
            <a:endParaRPr lang="es-MX" sz="1600" dirty="0">
              <a:solidFill>
                <a:srgbClr val="073E87"/>
              </a:solidFill>
            </a:endParaRPr>
          </a:p>
        </p:txBody>
      </p:sp>
    </p:spTree>
    <p:extLst>
      <p:ext uri="{BB962C8B-B14F-4D97-AF65-F5344CB8AC3E}">
        <p14:creationId xmlns:p14="http://schemas.microsoft.com/office/powerpoint/2010/main" val="13801016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marL="0" indent="0" algn="just">
              <a:buNone/>
            </a:pPr>
            <a:endParaRPr lang="es-MX" sz="2400" dirty="0" smtClean="0"/>
          </a:p>
          <a:p>
            <a:pPr marL="0" indent="0" algn="just">
              <a:buNone/>
            </a:pPr>
            <a:r>
              <a:rPr lang="es-MX" sz="2400" dirty="0" smtClean="0"/>
              <a:t>Buscan </a:t>
            </a:r>
            <a:r>
              <a:rPr lang="es-MX" sz="2400" dirty="0">
                <a:solidFill>
                  <a:srgbClr val="FF0000"/>
                </a:solidFill>
              </a:rPr>
              <a:t>describir y analizar ideas, creencias, significados, conocimientos y prácticas </a:t>
            </a:r>
            <a:r>
              <a:rPr lang="es-MX" sz="2400" dirty="0"/>
              <a:t>de grupos, culturas y comunidades. Incluso pueden ser muy amplios y abarcar la historia, la geografía y los subsistemas socioeconómico, educativo, político y cultural de un sistema social (rituales, símbolos, funciones sociales, parentesco, migraciones, redes, entre otros).</a:t>
            </a:r>
            <a:br>
              <a:rPr lang="es-MX" sz="2400" dirty="0"/>
            </a:br>
            <a:r>
              <a:rPr lang="es-MX" sz="2400" dirty="0"/>
              <a:t>La etnografía nace de la Antropología y su padre es </a:t>
            </a:r>
            <a:r>
              <a:rPr lang="es-MX" sz="2400" dirty="0" err="1"/>
              <a:t>Malinowski</a:t>
            </a:r>
            <a:r>
              <a:rPr lang="es-MX" sz="2400" dirty="0"/>
              <a:t>.</a:t>
            </a:r>
          </a:p>
        </p:txBody>
      </p:sp>
      <p:sp>
        <p:nvSpPr>
          <p:cNvPr id="2" name="1 Título"/>
          <p:cNvSpPr>
            <a:spLocks noGrp="1"/>
          </p:cNvSpPr>
          <p:nvPr>
            <p:ph type="title"/>
          </p:nvPr>
        </p:nvSpPr>
        <p:spPr/>
        <p:txBody>
          <a:bodyPr/>
          <a:lstStyle/>
          <a:p>
            <a:r>
              <a:rPr lang="es-ES" b="1" dirty="0" smtClean="0"/>
              <a:t>Diseño Etnográfico </a:t>
            </a:r>
            <a:r>
              <a:rPr lang="es-ES" sz="1400" b="1" dirty="0" smtClean="0"/>
              <a:t>(1/4)</a:t>
            </a:r>
            <a:endParaRPr lang="es-MX" sz="1400" b="1"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772816"/>
            <a:ext cx="6048672" cy="937260"/>
          </a:xfrm>
          <a:prstGeom prst="rect">
            <a:avLst/>
          </a:prstGeom>
        </p:spPr>
      </p:pic>
    </p:spTree>
    <p:extLst>
      <p:ext uri="{BB962C8B-B14F-4D97-AF65-F5344CB8AC3E}">
        <p14:creationId xmlns:p14="http://schemas.microsoft.com/office/powerpoint/2010/main" val="15288554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MX" dirty="0"/>
              <a:t/>
            </a:r>
            <a:br>
              <a:rPr lang="es-MX" dirty="0"/>
            </a:br>
            <a:r>
              <a:rPr lang="es-MX" dirty="0"/>
              <a:t>Estudio del </a:t>
            </a:r>
            <a:r>
              <a:rPr lang="es-MX" dirty="0">
                <a:solidFill>
                  <a:srgbClr val="FF0000"/>
                </a:solidFill>
              </a:rPr>
              <a:t>todo complejo </a:t>
            </a:r>
            <a:r>
              <a:rPr lang="es-MX" dirty="0"/>
              <a:t>de un grupo humano: cultura material e inmaterial, por tanto, economía, familia y parentesco, alimentación, relaciones sociales, política, </a:t>
            </a:r>
            <a:r>
              <a:rPr lang="es-MX" dirty="0" err="1" smtClean="0"/>
              <a:t>simbología,lenguaje</a:t>
            </a:r>
            <a:r>
              <a:rPr lang="es-MX" dirty="0"/>
              <a:t>.</a:t>
            </a:r>
            <a:br>
              <a:rPr lang="es-MX" dirty="0"/>
            </a:br>
            <a:endParaRPr lang="es-MX" dirty="0"/>
          </a:p>
        </p:txBody>
      </p:sp>
      <p:sp>
        <p:nvSpPr>
          <p:cNvPr id="2" name="1 Título"/>
          <p:cNvSpPr>
            <a:spLocks noGrp="1"/>
          </p:cNvSpPr>
          <p:nvPr>
            <p:ph type="title"/>
          </p:nvPr>
        </p:nvSpPr>
        <p:spPr/>
        <p:txBody>
          <a:bodyPr/>
          <a:lstStyle/>
          <a:p>
            <a:r>
              <a:rPr lang="es-ES" b="1" dirty="0"/>
              <a:t>Diseño Etnográfico </a:t>
            </a:r>
            <a:r>
              <a:rPr lang="es-ES" sz="1400" b="1" dirty="0" smtClean="0"/>
              <a:t>(</a:t>
            </a:r>
            <a:r>
              <a:rPr lang="es-ES" sz="1400" b="1" dirty="0"/>
              <a:t>2</a:t>
            </a:r>
            <a:r>
              <a:rPr lang="es-ES" sz="1400" b="1" dirty="0" smtClean="0"/>
              <a:t>/4</a:t>
            </a:r>
            <a:r>
              <a:rPr lang="es-ES" sz="1400" b="1" dirty="0"/>
              <a:t>)</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70707"/>
            <a:ext cx="6048375"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74517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b="1" dirty="0" smtClean="0"/>
          </a:p>
          <a:p>
            <a:endParaRPr lang="es-MX" b="1" dirty="0"/>
          </a:p>
          <a:p>
            <a:r>
              <a:rPr lang="es-MX" b="1" dirty="0" smtClean="0"/>
              <a:t>Objeto </a:t>
            </a:r>
            <a:r>
              <a:rPr lang="es-MX" b="1" dirty="0"/>
              <a:t>de </a:t>
            </a:r>
            <a:r>
              <a:rPr lang="es-MX" b="1" dirty="0" smtClean="0"/>
              <a:t>estudio</a:t>
            </a:r>
          </a:p>
          <a:p>
            <a:pPr marL="0" indent="0">
              <a:buNone/>
            </a:pPr>
            <a:r>
              <a:rPr lang="es-MX" dirty="0"/>
              <a:t/>
            </a:r>
            <a:br>
              <a:rPr lang="es-MX" dirty="0"/>
            </a:br>
            <a:r>
              <a:rPr lang="es-MX" dirty="0"/>
              <a:t>Un </a:t>
            </a:r>
            <a:r>
              <a:rPr lang="es-MX" dirty="0">
                <a:solidFill>
                  <a:srgbClr val="FF0000"/>
                </a:solidFill>
              </a:rPr>
              <a:t>grupo humano</a:t>
            </a:r>
            <a:r>
              <a:rPr lang="es-MX" dirty="0"/>
              <a:t> cultural o étnicamente diferenciado.</a:t>
            </a:r>
            <a:br>
              <a:rPr lang="es-MX" dirty="0"/>
            </a:br>
            <a:endParaRPr lang="es-MX" dirty="0"/>
          </a:p>
        </p:txBody>
      </p:sp>
      <p:sp>
        <p:nvSpPr>
          <p:cNvPr id="2" name="1 Título"/>
          <p:cNvSpPr>
            <a:spLocks noGrp="1"/>
          </p:cNvSpPr>
          <p:nvPr>
            <p:ph type="title"/>
          </p:nvPr>
        </p:nvSpPr>
        <p:spPr/>
        <p:txBody>
          <a:bodyPr/>
          <a:lstStyle/>
          <a:p>
            <a:r>
              <a:rPr lang="es-ES" b="1" dirty="0"/>
              <a:t>Diseño Etnográfico </a:t>
            </a:r>
            <a:r>
              <a:rPr lang="es-ES" sz="1400" b="1" dirty="0" smtClean="0"/>
              <a:t>(3/4</a:t>
            </a:r>
            <a:r>
              <a:rPr lang="es-ES" sz="1400" b="1" dirty="0"/>
              <a:t>)</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4478" y="1772816"/>
            <a:ext cx="6048375"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2863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MX" b="1" dirty="0" smtClean="0"/>
          </a:p>
          <a:p>
            <a:pPr marL="0" indent="0">
              <a:buNone/>
            </a:pPr>
            <a:r>
              <a:rPr lang="es-MX" b="1" dirty="0" smtClean="0"/>
              <a:t>Métodos </a:t>
            </a:r>
            <a:r>
              <a:rPr lang="es-MX" b="1" dirty="0"/>
              <a:t>de recogida de datos</a:t>
            </a:r>
            <a:r>
              <a:rPr lang="es-MX" dirty="0"/>
              <a:t/>
            </a:r>
            <a:br>
              <a:rPr lang="es-MX" dirty="0"/>
            </a:br>
            <a:endParaRPr lang="es-MX" dirty="0" smtClean="0"/>
          </a:p>
          <a:p>
            <a:pPr marL="0" indent="0">
              <a:buNone/>
            </a:pPr>
            <a:r>
              <a:rPr lang="es-MX" dirty="0" smtClean="0">
                <a:solidFill>
                  <a:srgbClr val="FF0000"/>
                </a:solidFill>
              </a:rPr>
              <a:t>Observación </a:t>
            </a:r>
            <a:r>
              <a:rPr lang="es-MX" dirty="0">
                <a:solidFill>
                  <a:srgbClr val="FF0000"/>
                </a:solidFill>
              </a:rPr>
              <a:t>participante </a:t>
            </a:r>
            <a:r>
              <a:rPr lang="es-MX" dirty="0"/>
              <a:t>y la entrevista en profundidad.</a:t>
            </a:r>
          </a:p>
          <a:p>
            <a:endParaRPr lang="es-MX" dirty="0"/>
          </a:p>
        </p:txBody>
      </p:sp>
      <p:sp>
        <p:nvSpPr>
          <p:cNvPr id="2" name="1 Título"/>
          <p:cNvSpPr>
            <a:spLocks noGrp="1"/>
          </p:cNvSpPr>
          <p:nvPr>
            <p:ph type="title"/>
          </p:nvPr>
        </p:nvSpPr>
        <p:spPr/>
        <p:txBody>
          <a:bodyPr/>
          <a:lstStyle/>
          <a:p>
            <a:r>
              <a:rPr lang="es-ES" b="1" dirty="0"/>
              <a:t>Diseño Etnográfico </a:t>
            </a:r>
            <a:r>
              <a:rPr lang="es-ES" sz="1400" b="1" dirty="0" smtClean="0"/>
              <a:t>(4/4</a:t>
            </a:r>
            <a:r>
              <a:rPr lang="es-ES" sz="1400" b="1" dirty="0"/>
              <a:t>)</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00808"/>
            <a:ext cx="6048375"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80257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922520"/>
            <a:ext cx="7408333" cy="3090656"/>
          </a:xfrm>
        </p:spPr>
        <p:txBody>
          <a:bodyPr>
            <a:normAutofit/>
          </a:bodyPr>
          <a:lstStyle/>
          <a:p>
            <a:pPr marL="0" indent="0">
              <a:buNone/>
            </a:pPr>
            <a:r>
              <a:rPr lang="es-MX" dirty="0"/>
              <a:t/>
            </a:r>
            <a:br>
              <a:rPr lang="es-MX" dirty="0"/>
            </a:br>
            <a:r>
              <a:rPr lang="es-MX" dirty="0" smtClean="0"/>
              <a:t>Muestra </a:t>
            </a:r>
            <a:r>
              <a:rPr lang="es-MX" dirty="0"/>
              <a:t>el testimonio subjetivo de un informante en el que se recogen los hechos, experiencias, opiniones, valoraciones, conceptualizaciones de su propia existencia. Es esencialmente una descripción fenomenológica que exige de cuatro habilidades en el investigador: </a:t>
            </a:r>
            <a:r>
              <a:rPr lang="es-MX" dirty="0">
                <a:solidFill>
                  <a:srgbClr val="FF0000"/>
                </a:solidFill>
              </a:rPr>
              <a:t>observar, escuchar, comparar y escribir</a:t>
            </a:r>
            <a:r>
              <a:rPr lang="es-MX" dirty="0"/>
              <a:t>.</a:t>
            </a:r>
            <a:br>
              <a:rPr lang="es-MX" dirty="0"/>
            </a:br>
            <a:endParaRPr lang="es-MX" dirty="0"/>
          </a:p>
        </p:txBody>
      </p:sp>
      <p:sp>
        <p:nvSpPr>
          <p:cNvPr id="2" name="1 Título"/>
          <p:cNvSpPr>
            <a:spLocks noGrp="1"/>
          </p:cNvSpPr>
          <p:nvPr>
            <p:ph type="title"/>
          </p:nvPr>
        </p:nvSpPr>
        <p:spPr/>
        <p:txBody>
          <a:bodyPr/>
          <a:lstStyle/>
          <a:p>
            <a:r>
              <a:rPr lang="es-ES" b="1" dirty="0" smtClean="0"/>
              <a:t>Diseño Biográfico o narrativo</a:t>
            </a:r>
            <a:r>
              <a:rPr lang="es-ES" sz="1400" b="1" dirty="0" smtClean="0"/>
              <a:t>(</a:t>
            </a:r>
            <a:r>
              <a:rPr lang="es-ES" sz="1400" dirty="0" smtClean="0"/>
              <a:t>1/4)</a:t>
            </a:r>
            <a:endParaRPr lang="es-MX" sz="14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5013176"/>
            <a:ext cx="6400800" cy="1296144"/>
          </a:xfrm>
          <a:prstGeom prst="rect">
            <a:avLst/>
          </a:prstGeom>
          <a:effectLst/>
        </p:spPr>
      </p:pic>
    </p:spTree>
    <p:extLst>
      <p:ext uri="{BB962C8B-B14F-4D97-AF65-F5344CB8AC3E}">
        <p14:creationId xmlns:p14="http://schemas.microsoft.com/office/powerpoint/2010/main" val="4165988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76672"/>
            <a:ext cx="7149385" cy="1202485"/>
          </a:xfrm>
        </p:spPr>
        <p:txBody>
          <a:bodyPr>
            <a:noAutofit/>
          </a:bodyPr>
          <a:lstStyle/>
          <a:p>
            <a:pPr algn="ctr"/>
            <a:r>
              <a:rPr lang="es-MX" sz="3800" b="1" dirty="0" smtClean="0">
                <a:solidFill>
                  <a:srgbClr val="FFC000"/>
                </a:solidFill>
              </a:rPr>
              <a:t>UNIDAD DE COMPETENCIA </a:t>
            </a:r>
            <a:r>
              <a:rPr lang="es-MX" sz="3800" b="1" dirty="0" smtClean="0">
                <a:solidFill>
                  <a:srgbClr val="FFC000"/>
                </a:solidFill>
              </a:rPr>
              <a:t>II: </a:t>
            </a:r>
            <a:r>
              <a:rPr lang="es-MX" sz="3800" b="1" dirty="0" smtClean="0">
                <a:solidFill>
                  <a:srgbClr val="FFC000"/>
                </a:solidFill>
              </a:rPr>
              <a:t>Tema  1  </a:t>
            </a:r>
            <a:endParaRPr lang="es-MX" sz="3800" b="1" dirty="0">
              <a:solidFill>
                <a:srgbClr val="FFC000"/>
              </a:solidFill>
            </a:endParaRPr>
          </a:p>
        </p:txBody>
      </p:sp>
      <p:sp>
        <p:nvSpPr>
          <p:cNvPr id="3" name="2 Marcador de contenido"/>
          <p:cNvSpPr>
            <a:spLocks noGrp="1"/>
          </p:cNvSpPr>
          <p:nvPr>
            <p:ph idx="1"/>
          </p:nvPr>
        </p:nvSpPr>
        <p:spPr>
          <a:xfrm>
            <a:off x="1463040" y="2119257"/>
            <a:ext cx="6421328" cy="3603812"/>
          </a:xfrm>
        </p:spPr>
        <p:txBody>
          <a:bodyPr>
            <a:normAutofit/>
          </a:bodyPr>
          <a:lstStyle/>
          <a:p>
            <a:pPr lvl="0" algn="ctr"/>
            <a:endParaRPr lang="es-MX" sz="3200" dirty="0" smtClean="0"/>
          </a:p>
          <a:p>
            <a:pPr lvl="0" algn="ctr"/>
            <a:endParaRPr lang="es-MX" sz="3200" dirty="0"/>
          </a:p>
          <a:p>
            <a:pPr marL="0" indent="0" algn="just">
              <a:buNone/>
            </a:pPr>
            <a:r>
              <a:rPr lang="es-ES" sz="3200" b="1" dirty="0">
                <a:solidFill>
                  <a:schemeClr val="tx1"/>
                </a:solidFill>
              </a:rPr>
              <a:t>2</a:t>
            </a:r>
            <a:r>
              <a:rPr lang="es-ES" sz="3200" b="1" dirty="0" smtClean="0">
                <a:solidFill>
                  <a:schemeClr val="tx1"/>
                </a:solidFill>
              </a:rPr>
              <a:t>.1 </a:t>
            </a:r>
            <a:r>
              <a:rPr lang="es-ES" sz="3200" b="1" dirty="0" smtClean="0">
                <a:solidFill>
                  <a:schemeClr val="tx1"/>
                </a:solidFill>
              </a:rPr>
              <a:t>Orientación cualitativa [de la investigación científica]</a:t>
            </a:r>
            <a:endParaRPr lang="es-ES" sz="3200" b="1" dirty="0" smtClean="0">
              <a:solidFill>
                <a:schemeClr val="tx1"/>
              </a:solidFill>
            </a:endParaRPr>
          </a:p>
        </p:txBody>
      </p:sp>
    </p:spTree>
    <p:extLst>
      <p:ext uri="{BB962C8B-B14F-4D97-AF65-F5344CB8AC3E}">
        <p14:creationId xmlns:p14="http://schemas.microsoft.com/office/powerpoint/2010/main" val="8413135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1821639"/>
            <a:ext cx="7408333" cy="3450696"/>
          </a:xfrm>
        </p:spPr>
        <p:txBody>
          <a:bodyPr>
            <a:normAutofit fontScale="92500" lnSpcReduction="10000"/>
          </a:bodyPr>
          <a:lstStyle/>
          <a:p>
            <a:pPr marL="0" indent="0">
              <a:buNone/>
            </a:pPr>
            <a:endParaRPr lang="es-MX" b="1" dirty="0"/>
          </a:p>
          <a:p>
            <a:pPr marL="0" indent="0">
              <a:buNone/>
            </a:pPr>
            <a:r>
              <a:rPr lang="es-MX" b="1" dirty="0" smtClean="0"/>
              <a:t>Objeto </a:t>
            </a:r>
            <a:r>
              <a:rPr lang="es-MX" b="1" dirty="0"/>
              <a:t>de </a:t>
            </a:r>
            <a:r>
              <a:rPr lang="es-MX" b="1" dirty="0" smtClean="0"/>
              <a:t>estudio</a:t>
            </a:r>
          </a:p>
          <a:p>
            <a:pPr marL="0" indent="0" algn="just">
              <a:buNone/>
            </a:pPr>
            <a:r>
              <a:rPr lang="es-MX" dirty="0"/>
              <a:t/>
            </a:r>
            <a:br>
              <a:rPr lang="es-MX" dirty="0"/>
            </a:br>
            <a:r>
              <a:rPr lang="es-MX" dirty="0"/>
              <a:t>Un </a:t>
            </a:r>
            <a:r>
              <a:rPr lang="es-MX" dirty="0">
                <a:solidFill>
                  <a:srgbClr val="FF0000"/>
                </a:solidFill>
              </a:rPr>
              <a:t>informante</a:t>
            </a:r>
            <a:r>
              <a:rPr lang="es-MX" dirty="0"/>
              <a:t> de especial relevancia cuya vida, al completo o una parte de ella, ilustran de forma sustancial algún aspecto de interés para el objeto de estudio del investigador</a:t>
            </a:r>
            <a:r>
              <a:rPr lang="es-MX" dirty="0" smtClean="0"/>
              <a:t>.</a:t>
            </a:r>
          </a:p>
          <a:p>
            <a:pPr marL="0" indent="0" algn="just">
              <a:buNone/>
            </a:pPr>
            <a:r>
              <a:rPr lang="es-MX" dirty="0"/>
              <a:t/>
            </a:r>
            <a:br>
              <a:rPr lang="es-MX" dirty="0"/>
            </a:br>
            <a:r>
              <a:rPr lang="es-MX" dirty="0"/>
              <a:t>Pueden incluirse más de un informante según el tipo de diseño. Hablaríamos entonces de un estudio de casos.</a:t>
            </a:r>
            <a:br>
              <a:rPr lang="es-MX" dirty="0"/>
            </a:br>
            <a:endParaRPr lang="es-MX" dirty="0"/>
          </a:p>
        </p:txBody>
      </p:sp>
      <p:sp>
        <p:nvSpPr>
          <p:cNvPr id="2" name="1 Título"/>
          <p:cNvSpPr>
            <a:spLocks noGrp="1"/>
          </p:cNvSpPr>
          <p:nvPr>
            <p:ph type="title"/>
          </p:nvPr>
        </p:nvSpPr>
        <p:spPr/>
        <p:txBody>
          <a:bodyPr/>
          <a:lstStyle/>
          <a:p>
            <a:r>
              <a:rPr lang="es-ES" dirty="0"/>
              <a:t>Diseño Biográfico o </a:t>
            </a:r>
            <a:r>
              <a:rPr lang="es-ES" dirty="0" smtClean="0"/>
              <a:t>narrativo</a:t>
            </a:r>
            <a:r>
              <a:rPr lang="es-ES" sz="1400" dirty="0" smtClean="0"/>
              <a:t>(2/4)</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5895" y="4938737"/>
            <a:ext cx="64008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7400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772816"/>
            <a:ext cx="7408333" cy="3450696"/>
          </a:xfrm>
        </p:spPr>
        <p:txBody>
          <a:bodyPr>
            <a:normAutofit/>
          </a:bodyPr>
          <a:lstStyle/>
          <a:p>
            <a:pPr marL="0" indent="0">
              <a:buNone/>
            </a:pPr>
            <a:r>
              <a:rPr lang="es-MX" b="1" dirty="0"/>
              <a:t>Métodos de recogida de </a:t>
            </a:r>
            <a:r>
              <a:rPr lang="es-MX" b="1" dirty="0" smtClean="0"/>
              <a:t>datos</a:t>
            </a:r>
          </a:p>
          <a:p>
            <a:pPr marL="0" indent="0">
              <a:buNone/>
            </a:pPr>
            <a:r>
              <a:rPr lang="es-MX" dirty="0"/>
              <a:t/>
            </a:r>
            <a:br>
              <a:rPr lang="es-MX" dirty="0"/>
            </a:br>
            <a:r>
              <a:rPr lang="es-MX" dirty="0" smtClean="0"/>
              <a:t>Predominantemente </a:t>
            </a:r>
            <a:r>
              <a:rPr lang="es-MX" dirty="0"/>
              <a:t>la </a:t>
            </a:r>
            <a:r>
              <a:rPr lang="es-MX" dirty="0">
                <a:solidFill>
                  <a:srgbClr val="FF0000"/>
                </a:solidFill>
              </a:rPr>
              <a:t>entrevista</a:t>
            </a:r>
            <a:r>
              <a:rPr lang="es-MX" dirty="0"/>
              <a:t>, la entrevista en profundidad, basada en múltiples encuentros con el informante.</a:t>
            </a:r>
            <a:br>
              <a:rPr lang="es-MX" dirty="0"/>
            </a:br>
            <a:r>
              <a:rPr lang="es-MX" dirty="0" smtClean="0"/>
              <a:t>Según </a:t>
            </a:r>
            <a:r>
              <a:rPr lang="es-MX" dirty="0"/>
              <a:t>el tipo de diseño biográfico, se pueden incluir otro tipo de documentos: grabaciones de vídeo, imágenes, cartas privadas, diarios personales, etc.</a:t>
            </a:r>
          </a:p>
          <a:p>
            <a:endParaRPr lang="es-MX" dirty="0"/>
          </a:p>
        </p:txBody>
      </p:sp>
      <p:sp>
        <p:nvSpPr>
          <p:cNvPr id="2" name="1 Título"/>
          <p:cNvSpPr>
            <a:spLocks noGrp="1"/>
          </p:cNvSpPr>
          <p:nvPr>
            <p:ph type="title"/>
          </p:nvPr>
        </p:nvSpPr>
        <p:spPr/>
        <p:txBody>
          <a:bodyPr/>
          <a:lstStyle/>
          <a:p>
            <a:r>
              <a:rPr lang="es-ES" dirty="0"/>
              <a:t>Diseño Biográfico o </a:t>
            </a:r>
            <a:r>
              <a:rPr lang="es-ES" dirty="0" smtClean="0"/>
              <a:t>narrativo</a:t>
            </a:r>
            <a:r>
              <a:rPr lang="es-ES" sz="1400" dirty="0" smtClean="0"/>
              <a:t>(3/4)</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5082753"/>
            <a:ext cx="64008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4399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484784"/>
            <a:ext cx="7408333" cy="3450696"/>
          </a:xfrm>
        </p:spPr>
        <p:txBody>
          <a:bodyPr>
            <a:normAutofit fontScale="70000" lnSpcReduction="20000"/>
          </a:bodyPr>
          <a:lstStyle/>
          <a:p>
            <a:pPr marL="0" indent="0" algn="just">
              <a:buNone/>
            </a:pPr>
            <a:endParaRPr lang="es-MX" dirty="0" smtClean="0"/>
          </a:p>
          <a:p>
            <a:pPr marL="0" indent="0" algn="just">
              <a:buNone/>
            </a:pPr>
            <a:r>
              <a:rPr lang="es-MX" b="1" dirty="0"/>
              <a:t>Existen tres diseños que utilizan el método biográfico:</a:t>
            </a:r>
            <a:br>
              <a:rPr lang="es-MX" b="1" dirty="0"/>
            </a:br>
            <a:endParaRPr lang="es-MX" dirty="0"/>
          </a:p>
          <a:p>
            <a:pPr marL="0" indent="0" algn="just">
              <a:buNone/>
            </a:pPr>
            <a:r>
              <a:rPr lang="es-MX" b="1" dirty="0" smtClean="0">
                <a:solidFill>
                  <a:srgbClr val="FF0000"/>
                </a:solidFill>
              </a:rPr>
              <a:t>El </a:t>
            </a:r>
            <a:r>
              <a:rPr lang="es-MX" b="1" dirty="0">
                <a:solidFill>
                  <a:srgbClr val="FF0000"/>
                </a:solidFill>
              </a:rPr>
              <a:t>relato de vida o relato biográfico</a:t>
            </a:r>
            <a:r>
              <a:rPr lang="es-MX" dirty="0"/>
              <a:t>. Es el relato que hace un informante de su vida, su historia tal y como la ha vivido</a:t>
            </a:r>
            <a:r>
              <a:rPr lang="es-MX" dirty="0" smtClean="0"/>
              <a:t>.</a:t>
            </a:r>
          </a:p>
          <a:p>
            <a:pPr marL="0" indent="0" algn="just">
              <a:buNone/>
            </a:pPr>
            <a:endParaRPr lang="es-MX" dirty="0"/>
          </a:p>
          <a:p>
            <a:pPr marL="0" indent="0" algn="just">
              <a:buNone/>
            </a:pPr>
            <a:r>
              <a:rPr lang="es-MX" b="1" dirty="0">
                <a:solidFill>
                  <a:srgbClr val="FF0000"/>
                </a:solidFill>
              </a:rPr>
              <a:t>La historia de vida</a:t>
            </a:r>
            <a:r>
              <a:rPr lang="es-MX" dirty="0"/>
              <a:t>. Comprende, además del relato biográfico en palabras del protagonista, otra información adicional del propio informante </a:t>
            </a:r>
            <a:r>
              <a:rPr lang="es-MX" dirty="0" smtClean="0"/>
              <a:t>o externa, </a:t>
            </a:r>
            <a:r>
              <a:rPr lang="es-MX" dirty="0"/>
              <a:t>que ayudan a dar valor histórico a la vida del sujeto, sus palabras y su </a:t>
            </a:r>
            <a:r>
              <a:rPr lang="es-MX" dirty="0" smtClean="0"/>
              <a:t>contexto.</a:t>
            </a:r>
          </a:p>
          <a:p>
            <a:pPr marL="0" indent="0" algn="just">
              <a:buNone/>
            </a:pPr>
            <a:endParaRPr lang="es-MX" dirty="0" smtClean="0"/>
          </a:p>
          <a:p>
            <a:pPr marL="0" indent="0" algn="just">
              <a:buNone/>
            </a:pPr>
            <a:r>
              <a:rPr lang="es-MX" b="1" dirty="0" smtClean="0">
                <a:solidFill>
                  <a:srgbClr val="FF0000"/>
                </a:solidFill>
              </a:rPr>
              <a:t>Los </a:t>
            </a:r>
            <a:r>
              <a:rPr lang="es-MX" b="1" dirty="0" err="1">
                <a:solidFill>
                  <a:srgbClr val="FF0000"/>
                </a:solidFill>
              </a:rPr>
              <a:t>Biogramas</a:t>
            </a:r>
            <a:r>
              <a:rPr lang="es-MX" dirty="0"/>
              <a:t>. Es la suma de un conjunto de biografías que se recopilan a efectos comparativos. Normalmente se seleccionan unos temas acotados de la biografía de los informantes sobre los que se centra la recogida de datos. Por tanto, se trata de biografías más abreviadas.</a:t>
            </a:r>
          </a:p>
          <a:p>
            <a:pPr marL="0" indent="0" algn="just">
              <a:buNone/>
            </a:pPr>
            <a:endParaRPr lang="es-MX" dirty="0"/>
          </a:p>
        </p:txBody>
      </p:sp>
      <p:sp>
        <p:nvSpPr>
          <p:cNvPr id="2" name="1 Título"/>
          <p:cNvSpPr>
            <a:spLocks noGrp="1"/>
          </p:cNvSpPr>
          <p:nvPr>
            <p:ph type="title"/>
          </p:nvPr>
        </p:nvSpPr>
        <p:spPr>
          <a:xfrm>
            <a:off x="467544" y="188640"/>
            <a:ext cx="8229600" cy="1252728"/>
          </a:xfrm>
        </p:spPr>
        <p:txBody>
          <a:bodyPr>
            <a:normAutofit fontScale="90000"/>
          </a:bodyPr>
          <a:lstStyle/>
          <a:p>
            <a:r>
              <a:rPr lang="es-MX" b="1" dirty="0" smtClean="0"/>
              <a:t/>
            </a:r>
            <a:br>
              <a:rPr lang="es-MX" b="1" dirty="0" smtClean="0"/>
            </a:br>
            <a:r>
              <a:rPr lang="es-ES" dirty="0"/>
              <a:t>Diseño Biográfico o </a:t>
            </a:r>
            <a:r>
              <a:rPr lang="es-ES" dirty="0" smtClean="0"/>
              <a:t>narrativo</a:t>
            </a:r>
            <a:r>
              <a:rPr lang="es-ES" sz="1400" dirty="0" smtClean="0"/>
              <a:t>(4/4)</a:t>
            </a:r>
            <a:endParaRPr lang="es-MX" b="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941168"/>
            <a:ext cx="64008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05638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3362680"/>
            <a:ext cx="7408333" cy="3450696"/>
          </a:xfrm>
        </p:spPr>
        <p:txBody>
          <a:bodyPr>
            <a:normAutofit/>
          </a:bodyPr>
          <a:lstStyle/>
          <a:p>
            <a:pPr marL="0" indent="0">
              <a:buNone/>
            </a:pPr>
            <a:r>
              <a:rPr lang="es-MX" b="1" dirty="0"/>
              <a:t>Definición</a:t>
            </a:r>
            <a:r>
              <a:rPr lang="es-MX" dirty="0"/>
              <a:t/>
            </a:r>
            <a:br>
              <a:rPr lang="es-MX" dirty="0"/>
            </a:br>
            <a:r>
              <a:rPr lang="es-MX" dirty="0"/>
              <a:t>Estudio de los </a:t>
            </a:r>
            <a:r>
              <a:rPr lang="es-MX" dirty="0">
                <a:solidFill>
                  <a:srgbClr val="FF0000"/>
                </a:solidFill>
              </a:rPr>
              <a:t>fenómenos sociales </a:t>
            </a:r>
            <a:r>
              <a:rPr lang="es-MX" dirty="0"/>
              <a:t>desde la perspectiva de los actores sociales. Muchos estudios y trabajos que utilizan este enfoque se autodefinen como etnográficos. Por motivos etimológicos, de extensión y de tradición académica (Antropología clásica), los entenderemos diferentes, no tanto en los métodos como en el objeto de estudio.</a:t>
            </a:r>
            <a:br>
              <a:rPr lang="es-MX" dirty="0"/>
            </a:br>
            <a:endParaRPr lang="es-MX" dirty="0"/>
          </a:p>
        </p:txBody>
      </p:sp>
      <p:sp>
        <p:nvSpPr>
          <p:cNvPr id="2" name="1 Título"/>
          <p:cNvSpPr>
            <a:spLocks noGrp="1"/>
          </p:cNvSpPr>
          <p:nvPr>
            <p:ph type="title"/>
          </p:nvPr>
        </p:nvSpPr>
        <p:spPr/>
        <p:txBody>
          <a:bodyPr/>
          <a:lstStyle/>
          <a:p>
            <a:r>
              <a:rPr lang="es-ES" dirty="0" smtClean="0"/>
              <a:t>Diseños fenomenológicos </a:t>
            </a:r>
            <a:r>
              <a:rPr lang="es-ES" sz="1400" dirty="0" smtClean="0"/>
              <a:t>(1/4)</a:t>
            </a:r>
            <a:endParaRPr lang="es-MX" sz="14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9808" y="1700808"/>
            <a:ext cx="6096000" cy="1524000"/>
          </a:xfrm>
          <a:prstGeom prst="rect">
            <a:avLst/>
          </a:prstGeom>
        </p:spPr>
      </p:pic>
    </p:spTree>
    <p:extLst>
      <p:ext uri="{BB962C8B-B14F-4D97-AF65-F5344CB8AC3E}">
        <p14:creationId xmlns:p14="http://schemas.microsoft.com/office/powerpoint/2010/main" val="39726212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3722720"/>
            <a:ext cx="7408333" cy="3450696"/>
          </a:xfrm>
        </p:spPr>
        <p:txBody>
          <a:bodyPr>
            <a:normAutofit/>
          </a:bodyPr>
          <a:lstStyle/>
          <a:p>
            <a:pPr marL="0" indent="0">
              <a:buNone/>
            </a:pPr>
            <a:r>
              <a:rPr lang="es-MX" b="1" dirty="0"/>
              <a:t>Objeto de </a:t>
            </a:r>
            <a:r>
              <a:rPr lang="es-MX" b="1" dirty="0" smtClean="0"/>
              <a:t>estudio</a:t>
            </a:r>
          </a:p>
          <a:p>
            <a:pPr marL="0" indent="0">
              <a:buNone/>
            </a:pPr>
            <a:r>
              <a:rPr lang="es-MX" dirty="0"/>
              <a:t/>
            </a:r>
            <a:br>
              <a:rPr lang="es-MX" dirty="0"/>
            </a:br>
            <a:r>
              <a:rPr lang="es-MX" dirty="0">
                <a:solidFill>
                  <a:srgbClr val="FF0000"/>
                </a:solidFill>
              </a:rPr>
              <a:t>Grupos humanos, instituciones sociales</a:t>
            </a:r>
            <a:r>
              <a:rPr lang="es-MX" dirty="0"/>
              <a:t>. Hablamos de etnografía si se refiere a un grupo humano cultural o étnicamente diferenciado.</a:t>
            </a:r>
            <a:br>
              <a:rPr lang="es-MX" dirty="0"/>
            </a:br>
            <a:endParaRPr lang="es-MX" dirty="0"/>
          </a:p>
        </p:txBody>
      </p:sp>
      <p:sp>
        <p:nvSpPr>
          <p:cNvPr id="2" name="1 Título"/>
          <p:cNvSpPr>
            <a:spLocks noGrp="1"/>
          </p:cNvSpPr>
          <p:nvPr>
            <p:ph type="title"/>
          </p:nvPr>
        </p:nvSpPr>
        <p:spPr/>
        <p:txBody>
          <a:bodyPr/>
          <a:lstStyle/>
          <a:p>
            <a:r>
              <a:rPr lang="es-ES" dirty="0"/>
              <a:t>Diseños fenomenológicos </a:t>
            </a:r>
            <a:r>
              <a:rPr lang="es-ES" sz="1400" dirty="0" smtClean="0"/>
              <a:t>(2/4</a:t>
            </a:r>
            <a:r>
              <a:rPr lang="es-ES" sz="1400" dirty="0"/>
              <a:t>)</a:t>
            </a:r>
            <a:endParaRPr lang="es-MX"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700808"/>
            <a:ext cx="6096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70402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46129" y="3224808"/>
            <a:ext cx="7408333" cy="3450696"/>
          </a:xfrm>
        </p:spPr>
        <p:txBody>
          <a:bodyPr/>
          <a:lstStyle/>
          <a:p>
            <a:pPr marL="0" indent="0">
              <a:buNone/>
            </a:pPr>
            <a:endParaRPr lang="es-MX" b="1" dirty="0" smtClean="0"/>
          </a:p>
          <a:p>
            <a:pPr marL="0" indent="0">
              <a:buNone/>
            </a:pPr>
            <a:r>
              <a:rPr lang="es-MX" b="1" dirty="0" smtClean="0"/>
              <a:t>Métodos </a:t>
            </a:r>
            <a:r>
              <a:rPr lang="es-MX" b="1" dirty="0"/>
              <a:t>de recogida de datos</a:t>
            </a:r>
            <a:r>
              <a:rPr lang="es-MX" dirty="0"/>
              <a:t/>
            </a:r>
            <a:br>
              <a:rPr lang="es-MX" dirty="0"/>
            </a:br>
            <a:endParaRPr lang="es-MX" dirty="0" smtClean="0"/>
          </a:p>
          <a:p>
            <a:pPr marL="0" indent="0">
              <a:buNone/>
            </a:pPr>
            <a:r>
              <a:rPr lang="es-MX" dirty="0" smtClean="0">
                <a:solidFill>
                  <a:srgbClr val="FF0000"/>
                </a:solidFill>
              </a:rPr>
              <a:t>Trabajo </a:t>
            </a:r>
            <a:r>
              <a:rPr lang="es-MX" dirty="0">
                <a:solidFill>
                  <a:srgbClr val="FF0000"/>
                </a:solidFill>
              </a:rPr>
              <a:t>de campo, la observación participante </a:t>
            </a:r>
            <a:r>
              <a:rPr lang="es-MX" dirty="0"/>
              <a:t>y la entrevista en profundidad. Es decir, conductas observadas y palabras (escritas o habladas).</a:t>
            </a:r>
          </a:p>
          <a:p>
            <a:endParaRPr lang="es-MX" dirty="0"/>
          </a:p>
          <a:p>
            <a:endParaRPr lang="es-MX" dirty="0"/>
          </a:p>
        </p:txBody>
      </p:sp>
      <p:sp>
        <p:nvSpPr>
          <p:cNvPr id="2" name="1 Título"/>
          <p:cNvSpPr>
            <a:spLocks noGrp="1"/>
          </p:cNvSpPr>
          <p:nvPr>
            <p:ph type="title"/>
          </p:nvPr>
        </p:nvSpPr>
        <p:spPr/>
        <p:txBody>
          <a:bodyPr/>
          <a:lstStyle/>
          <a:p>
            <a:r>
              <a:rPr lang="es-ES" dirty="0"/>
              <a:t>Diseños fenomenológicos </a:t>
            </a:r>
            <a:r>
              <a:rPr lang="es-ES" sz="1400" dirty="0" smtClean="0"/>
              <a:t>(3/4</a:t>
            </a:r>
            <a:r>
              <a:rPr lang="es-ES" sz="1400" dirty="0"/>
              <a:t>)</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2296" y="1700808"/>
            <a:ext cx="6096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2811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3146656"/>
            <a:ext cx="7408333" cy="3450696"/>
          </a:xfrm>
        </p:spPr>
        <p:txBody>
          <a:bodyPr>
            <a:normAutofit fontScale="62500" lnSpcReduction="20000"/>
          </a:bodyPr>
          <a:lstStyle/>
          <a:p>
            <a:pPr marL="0" indent="0">
              <a:buNone/>
            </a:pPr>
            <a:endParaRPr lang="es-MX" dirty="0" smtClean="0"/>
          </a:p>
          <a:p>
            <a:pPr marL="0" indent="0">
              <a:buNone/>
            </a:pPr>
            <a:endParaRPr lang="es-MX" dirty="0"/>
          </a:p>
          <a:p>
            <a:pPr marL="514350" indent="-514350" algn="just">
              <a:buFont typeface="+mj-lt"/>
              <a:buAutoNum type="arabicPeriod"/>
            </a:pPr>
            <a:r>
              <a:rPr lang="es-MX" dirty="0" smtClean="0"/>
              <a:t>Los </a:t>
            </a:r>
            <a:r>
              <a:rPr lang="es-MX" dirty="0"/>
              <a:t>seres humanos actúan en relación con objetos del mundo físico y de otros seres de su ambiente sobre la base de los significados que éstos tienen para </a:t>
            </a:r>
            <a:r>
              <a:rPr lang="es-MX" dirty="0" smtClean="0"/>
              <a:t>ellos.</a:t>
            </a:r>
          </a:p>
          <a:p>
            <a:pPr marL="514350" indent="-514350" algn="just">
              <a:buFont typeface="+mj-lt"/>
              <a:buAutoNum type="arabicPeriod"/>
            </a:pPr>
            <a:endParaRPr lang="es-MX" dirty="0"/>
          </a:p>
          <a:p>
            <a:pPr marL="514350" indent="-514350" algn="just">
              <a:buFont typeface="+mj-lt"/>
              <a:buAutoNum type="arabicPeriod"/>
            </a:pPr>
            <a:r>
              <a:rPr lang="es-MX" dirty="0" smtClean="0"/>
              <a:t>Estos </a:t>
            </a:r>
            <a:r>
              <a:rPr lang="es-MX" dirty="0"/>
              <a:t>significados se derivan o brotan de la interacción social (comunicación, entendida en sentido amplio) que se da en medio de los individuos. La comunicación es simbólica, ya que nos comunicamos por medio del lenguaje y otros símbolos; es más, al comunicarnos creamos o producimos símbolos </a:t>
            </a:r>
            <a:r>
              <a:rPr lang="es-MX" dirty="0" smtClean="0"/>
              <a:t>significativos.</a:t>
            </a:r>
          </a:p>
          <a:p>
            <a:pPr marL="514350" indent="-514350" algn="just">
              <a:buFont typeface="+mj-lt"/>
              <a:buAutoNum type="arabicPeriod"/>
            </a:pPr>
            <a:endParaRPr lang="es-MX" dirty="0"/>
          </a:p>
          <a:p>
            <a:pPr marL="514350" indent="-514350" algn="just">
              <a:buFont typeface="+mj-lt"/>
              <a:buAutoNum type="arabicPeriod"/>
            </a:pPr>
            <a:r>
              <a:rPr lang="es-MX" dirty="0" smtClean="0"/>
              <a:t>Estos </a:t>
            </a:r>
            <a:r>
              <a:rPr lang="es-MX" dirty="0"/>
              <a:t>significados se establecen y modifican por medio de un proceso interpretativo: “el actor selecciona, modera, suspende, reagrupa y transforma los significados a la luz de la situación en que se encuentra y la dirección de su acción. Los significados son usados y revisados como instrumentos para la guía y formación de la acción”.</a:t>
            </a:r>
          </a:p>
          <a:p>
            <a:endParaRPr lang="es-MX" dirty="0"/>
          </a:p>
        </p:txBody>
      </p:sp>
      <p:sp>
        <p:nvSpPr>
          <p:cNvPr id="2" name="1 Título"/>
          <p:cNvSpPr>
            <a:spLocks noGrp="1"/>
          </p:cNvSpPr>
          <p:nvPr>
            <p:ph type="title"/>
          </p:nvPr>
        </p:nvSpPr>
        <p:spPr>
          <a:xfrm>
            <a:off x="457200" y="557808"/>
            <a:ext cx="8229600" cy="1143000"/>
          </a:xfrm>
        </p:spPr>
        <p:txBody>
          <a:bodyPr>
            <a:noAutofit/>
          </a:bodyPr>
          <a:lstStyle/>
          <a:p>
            <a:r>
              <a:rPr lang="es-MX" sz="3600" b="1" dirty="0" smtClean="0"/>
              <a:t>Tres </a:t>
            </a:r>
            <a:r>
              <a:rPr lang="es-MX" sz="3600" b="1" dirty="0"/>
              <a:t>premisas teóricas </a:t>
            </a:r>
            <a:r>
              <a:rPr lang="es-MX" sz="3600" b="1" dirty="0" smtClean="0"/>
              <a:t>básicas del diseño fenomenológico </a:t>
            </a:r>
            <a:r>
              <a:rPr lang="es-MX" sz="1400" b="1" dirty="0" smtClean="0"/>
              <a:t>(4/4)</a:t>
            </a:r>
            <a:r>
              <a:rPr lang="es-MX" sz="1400" b="1" dirty="0"/>
              <a:t/>
            </a:r>
            <a:br>
              <a:rPr lang="es-MX" sz="1400" b="1" dirty="0"/>
            </a:br>
            <a:endParaRPr lang="es-MX" sz="1400" b="1"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700808"/>
            <a:ext cx="6096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51313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3212976"/>
            <a:ext cx="7408333" cy="3450696"/>
          </a:xfrm>
        </p:spPr>
        <p:txBody>
          <a:bodyPr>
            <a:normAutofit fontScale="92500" lnSpcReduction="20000"/>
          </a:bodyPr>
          <a:lstStyle/>
          <a:p>
            <a:pPr marL="0" indent="0">
              <a:buNone/>
            </a:pPr>
            <a:r>
              <a:rPr lang="es-MX" b="1" dirty="0" smtClean="0"/>
              <a:t>Definición</a:t>
            </a:r>
          </a:p>
          <a:p>
            <a:pPr marL="0" indent="0">
              <a:buNone/>
            </a:pPr>
            <a:r>
              <a:rPr lang="es-MX" dirty="0"/>
              <a:t/>
            </a:r>
            <a:br>
              <a:rPr lang="es-MX" dirty="0"/>
            </a:br>
            <a:r>
              <a:rPr lang="es-MX" dirty="0"/>
              <a:t>Diseño basado en el </a:t>
            </a:r>
            <a:r>
              <a:rPr lang="es-MX" dirty="0">
                <a:solidFill>
                  <a:srgbClr val="FF0000"/>
                </a:solidFill>
              </a:rPr>
              <a:t>posicionamiento de intervención </a:t>
            </a:r>
            <a:r>
              <a:rPr lang="es-MX" dirty="0"/>
              <a:t>–no neutro ni distante- del investigador cuya acción y participación, junto a la de los grupos implicados, ayuda a transformar la realidad a través de dos procesos, conocer y actuar, pues su finalidad es práctica, la de que los participantes puedan dar respuesta a un problema a partir de sus propios recursos (conocimiento y reflexión, intervención, acción y resolución).</a:t>
            </a:r>
            <a:br>
              <a:rPr lang="es-MX" dirty="0"/>
            </a:br>
            <a:endParaRPr lang="es-MX" dirty="0"/>
          </a:p>
        </p:txBody>
      </p:sp>
      <p:sp>
        <p:nvSpPr>
          <p:cNvPr id="2" name="1 Título"/>
          <p:cNvSpPr>
            <a:spLocks noGrp="1"/>
          </p:cNvSpPr>
          <p:nvPr>
            <p:ph type="title"/>
          </p:nvPr>
        </p:nvSpPr>
        <p:spPr/>
        <p:txBody>
          <a:bodyPr/>
          <a:lstStyle/>
          <a:p>
            <a:r>
              <a:rPr lang="es-ES" dirty="0" smtClean="0"/>
              <a:t>Diseño Investigación-acción</a:t>
            </a:r>
            <a:r>
              <a:rPr lang="es-ES" sz="1400" dirty="0" smtClean="0"/>
              <a:t>(1/4)</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1412776"/>
            <a:ext cx="2135500" cy="1872208"/>
          </a:xfrm>
          <a:prstGeom prst="rect">
            <a:avLst/>
          </a:prstGeom>
        </p:spPr>
      </p:pic>
    </p:spTree>
    <p:extLst>
      <p:ext uri="{BB962C8B-B14F-4D97-AF65-F5344CB8AC3E}">
        <p14:creationId xmlns:p14="http://schemas.microsoft.com/office/powerpoint/2010/main" val="12690237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3650712"/>
            <a:ext cx="7516357" cy="3450696"/>
          </a:xfrm>
        </p:spPr>
        <p:txBody>
          <a:bodyPr>
            <a:normAutofit/>
          </a:bodyPr>
          <a:lstStyle/>
          <a:p>
            <a:pPr marL="0" indent="0">
              <a:buNone/>
            </a:pPr>
            <a:r>
              <a:rPr lang="es-MX" b="1" dirty="0"/>
              <a:t>Objeto de </a:t>
            </a:r>
            <a:r>
              <a:rPr lang="es-MX" b="1" dirty="0" smtClean="0"/>
              <a:t>estudio</a:t>
            </a:r>
          </a:p>
          <a:p>
            <a:pPr marL="0" indent="0">
              <a:buNone/>
            </a:pPr>
            <a:r>
              <a:rPr lang="es-MX" dirty="0"/>
              <a:t/>
            </a:r>
            <a:br>
              <a:rPr lang="es-MX" dirty="0"/>
            </a:br>
            <a:r>
              <a:rPr lang="es-MX" dirty="0"/>
              <a:t>Grupos humanos, poblaciones, que presentan un problema que requiere de la intervención de un investigador para ayudar a la búsqueda de su resolución.</a:t>
            </a:r>
            <a:br>
              <a:rPr lang="es-MX" dirty="0"/>
            </a:br>
            <a:endParaRPr lang="es-MX" dirty="0"/>
          </a:p>
        </p:txBody>
      </p:sp>
      <p:sp>
        <p:nvSpPr>
          <p:cNvPr id="2" name="1 Título"/>
          <p:cNvSpPr>
            <a:spLocks noGrp="1"/>
          </p:cNvSpPr>
          <p:nvPr>
            <p:ph type="title"/>
          </p:nvPr>
        </p:nvSpPr>
        <p:spPr/>
        <p:txBody>
          <a:bodyPr/>
          <a:lstStyle/>
          <a:p>
            <a:r>
              <a:rPr lang="es-ES" dirty="0"/>
              <a:t>Diseño </a:t>
            </a:r>
            <a:r>
              <a:rPr lang="es-ES" dirty="0" smtClean="0"/>
              <a:t>Investigación-acción</a:t>
            </a:r>
            <a:r>
              <a:rPr lang="es-ES" sz="1400" dirty="0" smtClean="0"/>
              <a:t>(2/4</a:t>
            </a:r>
            <a:r>
              <a:rPr lang="es-ES" sz="1400" dirty="0"/>
              <a:t>)</a:t>
            </a: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628800"/>
            <a:ext cx="2133600"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2858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3794728"/>
            <a:ext cx="7408333" cy="3450696"/>
          </a:xfrm>
        </p:spPr>
        <p:txBody>
          <a:bodyPr/>
          <a:lstStyle/>
          <a:p>
            <a:pPr marL="0" indent="0">
              <a:buNone/>
            </a:pPr>
            <a:r>
              <a:rPr lang="es-MX" b="1" dirty="0"/>
              <a:t>Métodos de recogida de </a:t>
            </a:r>
            <a:r>
              <a:rPr lang="es-MX" b="1" dirty="0" smtClean="0"/>
              <a:t>datos</a:t>
            </a:r>
          </a:p>
          <a:p>
            <a:pPr marL="0" indent="0">
              <a:buNone/>
            </a:pPr>
            <a:r>
              <a:rPr lang="es-MX" dirty="0"/>
              <a:t/>
            </a:r>
            <a:br>
              <a:rPr lang="es-MX" dirty="0"/>
            </a:br>
            <a:r>
              <a:rPr lang="es-MX" dirty="0">
                <a:solidFill>
                  <a:srgbClr val="FF0000"/>
                </a:solidFill>
              </a:rPr>
              <a:t>Observación participante</a:t>
            </a:r>
            <a:r>
              <a:rPr lang="es-MX" dirty="0"/>
              <a:t>. Entrevistas en profundidad. Entrevistas grupales. Talleres. Revisión de textos y documentos. Trabajo de campo.</a:t>
            </a:r>
            <a:br>
              <a:rPr lang="es-MX" dirty="0"/>
            </a:br>
            <a:endParaRPr lang="es-MX" dirty="0"/>
          </a:p>
        </p:txBody>
      </p:sp>
      <p:sp>
        <p:nvSpPr>
          <p:cNvPr id="2" name="1 Título"/>
          <p:cNvSpPr>
            <a:spLocks noGrp="1"/>
          </p:cNvSpPr>
          <p:nvPr>
            <p:ph type="title"/>
          </p:nvPr>
        </p:nvSpPr>
        <p:spPr/>
        <p:txBody>
          <a:bodyPr/>
          <a:lstStyle/>
          <a:p>
            <a:r>
              <a:rPr lang="es-ES" dirty="0"/>
              <a:t>Diseño </a:t>
            </a:r>
            <a:r>
              <a:rPr lang="es-ES" dirty="0" smtClean="0"/>
              <a:t>Investigación-acción</a:t>
            </a:r>
            <a:r>
              <a:rPr lang="es-ES" sz="1400" dirty="0" smtClean="0"/>
              <a:t>(3/4</a:t>
            </a:r>
            <a:r>
              <a:rPr lang="es-ES" sz="1400" dirty="0"/>
              <a:t>)</a:t>
            </a: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4221" y="1700808"/>
            <a:ext cx="2133600"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181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FFC000"/>
                </a:solidFill>
              </a:rPr>
              <a:t>TÍTULO DEL MATERIAL DIDÁCTICO</a:t>
            </a:r>
            <a:endParaRPr lang="es-MX" b="1" dirty="0">
              <a:solidFill>
                <a:srgbClr val="FFC000"/>
              </a:solidFill>
            </a:endParaRPr>
          </a:p>
        </p:txBody>
      </p:sp>
      <p:sp>
        <p:nvSpPr>
          <p:cNvPr id="3" name="2 Marcador de contenido"/>
          <p:cNvSpPr>
            <a:spLocks noGrp="1"/>
          </p:cNvSpPr>
          <p:nvPr>
            <p:ph idx="1"/>
          </p:nvPr>
        </p:nvSpPr>
        <p:spPr/>
        <p:txBody>
          <a:bodyPr>
            <a:normAutofit fontScale="62500" lnSpcReduction="20000"/>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sz="4600" b="1" dirty="0" smtClean="0">
                <a:solidFill>
                  <a:schemeClr val="tx1"/>
                </a:solidFill>
              </a:rPr>
              <a:t>La </a:t>
            </a:r>
            <a:r>
              <a:rPr lang="es-MX" sz="4600" b="1" dirty="0" smtClean="0">
                <a:solidFill>
                  <a:schemeClr val="tx1"/>
                </a:solidFill>
              </a:rPr>
              <a:t>orientación cualitativa en la investigación científica.</a:t>
            </a:r>
            <a:endParaRPr lang="es-MX" sz="4600" b="1" dirty="0" smtClean="0">
              <a:solidFill>
                <a:schemeClr val="tx1"/>
              </a:solidFill>
            </a:endParaRPr>
          </a:p>
          <a:p>
            <a:endParaRPr lang="es-MX" dirty="0">
              <a:solidFill>
                <a:schemeClr val="tx1"/>
              </a:solidFill>
            </a:endParaRPr>
          </a:p>
          <a:p>
            <a:endParaRPr lang="es-MX" dirty="0" smtClean="0">
              <a:solidFill>
                <a:schemeClr val="tx1"/>
              </a:solidFill>
            </a:endParaRPr>
          </a:p>
          <a:p>
            <a:endParaRPr lang="es-MX" dirty="0" smtClean="0">
              <a:solidFill>
                <a:schemeClr val="tx1"/>
              </a:solidFill>
            </a:endParaRPr>
          </a:p>
          <a:p>
            <a:pPr marL="0" indent="0" algn="r">
              <a:buNone/>
            </a:pPr>
            <a:r>
              <a:rPr lang="es-MX" sz="3600" b="1" dirty="0" smtClean="0">
                <a:solidFill>
                  <a:schemeClr val="tx1"/>
                </a:solidFill>
              </a:rPr>
              <a:t>Material elaborado por:</a:t>
            </a:r>
          </a:p>
          <a:p>
            <a:pPr marL="0" indent="0" algn="r">
              <a:buNone/>
            </a:pPr>
            <a:r>
              <a:rPr lang="es-MX" sz="3600" dirty="0" smtClean="0">
                <a:solidFill>
                  <a:schemeClr val="tx1"/>
                </a:solidFill>
              </a:rPr>
              <a:t>Ariel Sánchez Espinoza</a:t>
            </a:r>
          </a:p>
          <a:p>
            <a:pPr marL="0" indent="0" algn="r">
              <a:buNone/>
            </a:pPr>
            <a:r>
              <a:rPr lang="es-MX" sz="3600" dirty="0" smtClean="0">
                <a:solidFill>
                  <a:schemeClr val="tx1"/>
                </a:solidFill>
              </a:rPr>
              <a:t>Profesor</a:t>
            </a:r>
            <a:endParaRPr lang="es-MX" sz="3600" dirty="0">
              <a:solidFill>
                <a:schemeClr val="tx1"/>
              </a:solidFill>
            </a:endParaRPr>
          </a:p>
        </p:txBody>
      </p:sp>
    </p:spTree>
    <p:extLst>
      <p:ext uri="{BB962C8B-B14F-4D97-AF65-F5344CB8AC3E}">
        <p14:creationId xmlns:p14="http://schemas.microsoft.com/office/powerpoint/2010/main" val="2181644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3212976"/>
            <a:ext cx="7408333" cy="3450696"/>
          </a:xfrm>
        </p:spPr>
        <p:txBody>
          <a:bodyPr>
            <a:normAutofit fontScale="85000" lnSpcReduction="20000"/>
          </a:bodyPr>
          <a:lstStyle/>
          <a:p>
            <a:pPr marL="0" indent="0">
              <a:buNone/>
            </a:pPr>
            <a:r>
              <a:rPr lang="es-MX" b="1" dirty="0"/>
              <a:t>O</a:t>
            </a:r>
            <a:r>
              <a:rPr lang="es-MX" b="1" dirty="0" smtClean="0"/>
              <a:t>bjetivos concretos</a:t>
            </a:r>
          </a:p>
          <a:p>
            <a:pPr marL="0" indent="0">
              <a:buNone/>
            </a:pPr>
            <a:r>
              <a:rPr lang="es-MX" dirty="0"/>
              <a:t/>
            </a:r>
            <a:br>
              <a:rPr lang="es-MX" dirty="0"/>
            </a:br>
            <a:r>
              <a:rPr lang="es-MX" sz="2800" dirty="0"/>
              <a:t>a) Generar un conocimiento </a:t>
            </a:r>
            <a:r>
              <a:rPr lang="es-MX" sz="2800" dirty="0" smtClean="0"/>
              <a:t>a </a:t>
            </a:r>
            <a:r>
              <a:rPr lang="es-MX" sz="2800" dirty="0"/>
              <a:t>partir del propio conocimiento </a:t>
            </a:r>
            <a:r>
              <a:rPr lang="es-MX" sz="2800" dirty="0" smtClean="0"/>
              <a:t>popular</a:t>
            </a:r>
          </a:p>
          <a:p>
            <a:pPr marL="0" indent="0">
              <a:buNone/>
            </a:pPr>
            <a:r>
              <a:rPr lang="es-MX" sz="2800" dirty="0"/>
              <a:t/>
            </a:r>
            <a:br>
              <a:rPr lang="es-MX" sz="2800" dirty="0"/>
            </a:br>
            <a:r>
              <a:rPr lang="es-MX" sz="2800" dirty="0"/>
              <a:t>b) Como consecuencia de ese conocimiento, </a:t>
            </a:r>
            <a:r>
              <a:rPr lang="es-MX" sz="2800" dirty="0" smtClean="0"/>
              <a:t> </a:t>
            </a:r>
            <a:r>
              <a:rPr lang="es-MX" sz="2800" dirty="0"/>
              <a:t>da lugar al inicio </a:t>
            </a:r>
            <a:r>
              <a:rPr lang="es-MX" sz="2800" dirty="0" smtClean="0"/>
              <a:t>de </a:t>
            </a:r>
            <a:r>
              <a:rPr lang="es-MX" sz="2800" dirty="0"/>
              <a:t>una estrategia de acción para el </a:t>
            </a:r>
            <a:r>
              <a:rPr lang="es-MX" sz="2800" dirty="0" smtClean="0"/>
              <a:t>cambio</a:t>
            </a:r>
          </a:p>
          <a:p>
            <a:pPr marL="0" indent="0">
              <a:buNone/>
            </a:pPr>
            <a:r>
              <a:rPr lang="es-MX" sz="2800" dirty="0"/>
              <a:t/>
            </a:r>
            <a:br>
              <a:rPr lang="es-MX" sz="2800" dirty="0"/>
            </a:br>
            <a:r>
              <a:rPr lang="es-MX" sz="2800" dirty="0"/>
              <a:t>c) Conectar todo este proceso de conocimiento, transformación y acción </a:t>
            </a:r>
            <a:r>
              <a:rPr lang="es-MX" sz="2800" dirty="0" smtClean="0"/>
              <a:t>con </a:t>
            </a:r>
            <a:r>
              <a:rPr lang="es-MX" sz="2800" dirty="0"/>
              <a:t>otros similares </a:t>
            </a:r>
            <a:r>
              <a:rPr lang="es-MX" sz="2800" dirty="0" smtClean="0"/>
              <a:t>para la </a:t>
            </a:r>
            <a:r>
              <a:rPr lang="es-MX" sz="2800" dirty="0"/>
              <a:t>transformación de la realidad social </a:t>
            </a:r>
          </a:p>
        </p:txBody>
      </p:sp>
      <p:sp>
        <p:nvSpPr>
          <p:cNvPr id="2" name="1 Título"/>
          <p:cNvSpPr>
            <a:spLocks noGrp="1"/>
          </p:cNvSpPr>
          <p:nvPr>
            <p:ph type="title"/>
          </p:nvPr>
        </p:nvSpPr>
        <p:spPr/>
        <p:txBody>
          <a:bodyPr/>
          <a:lstStyle/>
          <a:p>
            <a:r>
              <a:rPr lang="es-ES" dirty="0"/>
              <a:t>Diseño </a:t>
            </a:r>
            <a:r>
              <a:rPr lang="es-ES" dirty="0" smtClean="0"/>
              <a:t>Investigación-acción</a:t>
            </a:r>
            <a:r>
              <a:rPr lang="es-ES" sz="1400" dirty="0" smtClean="0"/>
              <a:t>(4/4</a:t>
            </a:r>
            <a:r>
              <a:rPr lang="es-ES" sz="1400" dirty="0"/>
              <a:t>)</a:t>
            </a:r>
            <a:endParaRPr lang="es-MX"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700808"/>
            <a:ext cx="2133600"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5055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8705" y="1772816"/>
            <a:ext cx="7408333" cy="3450696"/>
          </a:xfrm>
        </p:spPr>
        <p:txBody>
          <a:bodyPr>
            <a:normAutofit fontScale="92500" lnSpcReduction="20000"/>
          </a:bodyPr>
          <a:lstStyle/>
          <a:p>
            <a:pPr marL="0" indent="0">
              <a:buNone/>
            </a:pPr>
            <a:r>
              <a:rPr lang="es-MX" dirty="0"/>
              <a:t/>
            </a:r>
            <a:br>
              <a:rPr lang="es-MX" dirty="0"/>
            </a:br>
            <a:r>
              <a:rPr lang="es-MX" b="1" dirty="0" smtClean="0"/>
              <a:t>Definición</a:t>
            </a:r>
          </a:p>
          <a:p>
            <a:pPr marL="0" indent="0">
              <a:buNone/>
            </a:pPr>
            <a:r>
              <a:rPr lang="es-MX" dirty="0"/>
              <a:t/>
            </a:r>
            <a:br>
              <a:rPr lang="es-MX" dirty="0"/>
            </a:br>
            <a:r>
              <a:rPr lang="es-MX" dirty="0"/>
              <a:t>La investigación documental es aquella que se realiza a través de la </a:t>
            </a:r>
            <a:r>
              <a:rPr lang="es-MX" dirty="0">
                <a:solidFill>
                  <a:srgbClr val="FF0000"/>
                </a:solidFill>
              </a:rPr>
              <a:t>consulta de documentos </a:t>
            </a:r>
            <a:r>
              <a:rPr lang="es-MX" dirty="0"/>
              <a:t>(libros, revistas, periódicos, memorias, anuarios, registros, códices, constituciones, etc.).</a:t>
            </a:r>
            <a:br>
              <a:rPr lang="es-MX" dirty="0"/>
            </a:br>
            <a:r>
              <a:rPr lang="es-MX" dirty="0"/>
              <a:t>Un tipo específico de investigación documental es la investigación secundaria, dentro de la cual podremos incluir a la investigación bibliográfica y toda la tipología de revisiones existentes (revisiones narrativas, revisión de evidencias, meta-análisis, </a:t>
            </a:r>
            <a:r>
              <a:rPr lang="es-MX" dirty="0" err="1"/>
              <a:t>metasíntesis</a:t>
            </a:r>
            <a:r>
              <a:rPr lang="es-MX" dirty="0"/>
              <a:t>). </a:t>
            </a:r>
          </a:p>
        </p:txBody>
      </p:sp>
      <p:sp>
        <p:nvSpPr>
          <p:cNvPr id="2" name="1 Título"/>
          <p:cNvSpPr>
            <a:spLocks noGrp="1"/>
          </p:cNvSpPr>
          <p:nvPr>
            <p:ph type="title"/>
          </p:nvPr>
        </p:nvSpPr>
        <p:spPr/>
        <p:txBody>
          <a:bodyPr>
            <a:normAutofit fontScale="90000"/>
          </a:bodyPr>
          <a:lstStyle/>
          <a:p>
            <a:r>
              <a:rPr lang="es-MX" b="1" dirty="0" smtClean="0"/>
              <a:t/>
            </a:r>
            <a:br>
              <a:rPr lang="es-MX" b="1" dirty="0" smtClean="0"/>
            </a:br>
            <a:r>
              <a:rPr lang="es-MX" b="1" dirty="0" smtClean="0"/>
              <a:t>DISEÑO DOCUMENTAL </a:t>
            </a:r>
            <a:r>
              <a:rPr lang="es-MX" sz="1600" b="1" dirty="0" smtClean="0"/>
              <a:t>(1/3)</a:t>
            </a:r>
            <a:r>
              <a:rPr lang="es-MX" sz="1600" dirty="0"/>
              <a:t/>
            </a:r>
            <a:br>
              <a:rPr lang="es-MX" sz="1600" dirty="0"/>
            </a:br>
            <a:endParaRPr lang="es-MX" sz="16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5157192"/>
            <a:ext cx="4824536" cy="1152128"/>
          </a:xfrm>
          <a:prstGeom prst="rect">
            <a:avLst/>
          </a:prstGeom>
        </p:spPr>
      </p:pic>
    </p:spTree>
    <p:extLst>
      <p:ext uri="{BB962C8B-B14F-4D97-AF65-F5344CB8AC3E}">
        <p14:creationId xmlns:p14="http://schemas.microsoft.com/office/powerpoint/2010/main" val="3103169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2420888"/>
            <a:ext cx="7408333" cy="3450696"/>
          </a:xfrm>
        </p:spPr>
        <p:txBody>
          <a:bodyPr>
            <a:normAutofit/>
          </a:bodyPr>
          <a:lstStyle/>
          <a:p>
            <a:pPr marL="0" indent="0">
              <a:buNone/>
            </a:pPr>
            <a:r>
              <a:rPr lang="es-MX" b="1" dirty="0"/>
              <a:t>Objeto de </a:t>
            </a:r>
            <a:r>
              <a:rPr lang="es-MX" b="1" dirty="0" smtClean="0"/>
              <a:t>estudio</a:t>
            </a:r>
          </a:p>
          <a:p>
            <a:pPr marL="0" indent="0">
              <a:buNone/>
            </a:pPr>
            <a:r>
              <a:rPr lang="es-MX" dirty="0"/>
              <a:t/>
            </a:r>
            <a:br>
              <a:rPr lang="es-MX" dirty="0"/>
            </a:br>
            <a:r>
              <a:rPr lang="es-MX" dirty="0"/>
              <a:t>El sentido estricto, la unidad de análisis son los propios </a:t>
            </a:r>
            <a:r>
              <a:rPr lang="es-MX" dirty="0">
                <a:solidFill>
                  <a:srgbClr val="FF0000"/>
                </a:solidFill>
              </a:rPr>
              <a:t>documentos.</a:t>
            </a:r>
            <a:br>
              <a:rPr lang="es-MX" dirty="0">
                <a:solidFill>
                  <a:srgbClr val="FF0000"/>
                </a:solidFill>
              </a:rPr>
            </a:br>
            <a:endParaRPr lang="es-MX" dirty="0">
              <a:solidFill>
                <a:srgbClr val="FF0000"/>
              </a:solidFill>
            </a:endParaRPr>
          </a:p>
        </p:txBody>
      </p:sp>
      <p:sp>
        <p:nvSpPr>
          <p:cNvPr id="2" name="1 Título"/>
          <p:cNvSpPr>
            <a:spLocks noGrp="1"/>
          </p:cNvSpPr>
          <p:nvPr>
            <p:ph type="title"/>
          </p:nvPr>
        </p:nvSpPr>
        <p:spPr/>
        <p:txBody>
          <a:bodyPr>
            <a:normAutofit fontScale="90000"/>
          </a:bodyPr>
          <a:lstStyle/>
          <a:p>
            <a:r>
              <a:rPr lang="es-MX" b="1" dirty="0" smtClean="0"/>
              <a:t/>
            </a:r>
            <a:br>
              <a:rPr lang="es-MX" b="1" dirty="0" smtClean="0"/>
            </a:br>
            <a:r>
              <a:rPr lang="es-MX" b="1" dirty="0" smtClean="0"/>
              <a:t>DISEÑO </a:t>
            </a:r>
            <a:r>
              <a:rPr lang="es-MX" b="1" dirty="0"/>
              <a:t>DOCUMENTAL </a:t>
            </a:r>
            <a:r>
              <a:rPr lang="es-MX" sz="1600" b="1" dirty="0" smtClean="0"/>
              <a:t>(2/3</a:t>
            </a:r>
            <a:r>
              <a:rPr lang="es-MX" sz="1600" b="1" dirty="0"/>
              <a:t>)</a:t>
            </a:r>
            <a:r>
              <a:rPr lang="es-MX" sz="1600" dirty="0"/>
              <a:t/>
            </a:r>
            <a:br>
              <a:rPr lang="es-MX" sz="1600" dirty="0"/>
            </a:br>
            <a:endParaRPr lang="es-MX"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1097" y="4724747"/>
            <a:ext cx="48291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31319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844824"/>
            <a:ext cx="7408333" cy="3450696"/>
          </a:xfrm>
        </p:spPr>
        <p:txBody>
          <a:bodyPr>
            <a:normAutofit/>
          </a:bodyPr>
          <a:lstStyle/>
          <a:p>
            <a:pPr marL="0" indent="0">
              <a:buNone/>
            </a:pPr>
            <a:r>
              <a:rPr lang="es-MX" b="1" dirty="0"/>
              <a:t>Métodos de recogida de </a:t>
            </a:r>
            <a:r>
              <a:rPr lang="es-MX" b="1" dirty="0" smtClean="0"/>
              <a:t>datos</a:t>
            </a:r>
            <a:endParaRPr lang="es-MX" dirty="0"/>
          </a:p>
          <a:p>
            <a:pPr marL="0" indent="0">
              <a:buNone/>
            </a:pPr>
            <a:r>
              <a:rPr lang="es-MX" dirty="0"/>
              <a:t/>
            </a:r>
            <a:br>
              <a:rPr lang="es-MX" dirty="0"/>
            </a:br>
            <a:r>
              <a:rPr lang="es-MX" dirty="0"/>
              <a:t>La recogida de datos debe ser un </a:t>
            </a:r>
            <a:r>
              <a:rPr lang="es-MX" dirty="0">
                <a:solidFill>
                  <a:srgbClr val="FF0000"/>
                </a:solidFill>
              </a:rPr>
              <a:t>proceso sistemático </a:t>
            </a:r>
            <a:r>
              <a:rPr lang="es-MX" dirty="0"/>
              <a:t>bien definido y especificado en el diseño. Hay que citar las fuentes y cómo se accedió a ellas. Puede tratarse de un archivo, de una hemeroteca, o de una o varias bases de </a:t>
            </a:r>
            <a:r>
              <a:rPr lang="es-MX" dirty="0" smtClean="0"/>
              <a:t>datos.</a:t>
            </a:r>
            <a:endParaRPr lang="es-MX" dirty="0"/>
          </a:p>
          <a:p>
            <a:endParaRPr lang="es-MX" dirty="0"/>
          </a:p>
        </p:txBody>
      </p:sp>
      <p:sp>
        <p:nvSpPr>
          <p:cNvPr id="2" name="1 Título"/>
          <p:cNvSpPr>
            <a:spLocks noGrp="1"/>
          </p:cNvSpPr>
          <p:nvPr>
            <p:ph type="title"/>
          </p:nvPr>
        </p:nvSpPr>
        <p:spPr/>
        <p:txBody>
          <a:bodyPr>
            <a:normAutofit fontScale="90000"/>
          </a:bodyPr>
          <a:lstStyle/>
          <a:p>
            <a:r>
              <a:rPr lang="es-MX" b="1" dirty="0" smtClean="0"/>
              <a:t/>
            </a:r>
            <a:br>
              <a:rPr lang="es-MX" b="1" dirty="0" smtClean="0"/>
            </a:br>
            <a:r>
              <a:rPr lang="es-MX" b="1" dirty="0" smtClean="0"/>
              <a:t>DISEÑO </a:t>
            </a:r>
            <a:r>
              <a:rPr lang="es-MX" b="1" dirty="0"/>
              <a:t>DOCUMENTAL </a:t>
            </a:r>
            <a:r>
              <a:rPr lang="es-MX" sz="1600" b="1" dirty="0" smtClean="0"/>
              <a:t>(3/3</a:t>
            </a:r>
            <a:r>
              <a:rPr lang="es-MX" sz="1600" b="1" dirty="0"/>
              <a:t>)</a:t>
            </a:r>
            <a:r>
              <a:rPr lang="es-MX" sz="1600" dirty="0"/>
              <a:t/>
            </a:r>
            <a:br>
              <a:rPr lang="es-MX" sz="1600" dirty="0"/>
            </a:br>
            <a:endParaRPr lang="es-MX"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414" y="5085184"/>
            <a:ext cx="48291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6885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ctr">
              <a:buNone/>
            </a:pPr>
            <a:endParaRPr lang="es-ES" sz="4800" b="1" dirty="0"/>
          </a:p>
          <a:p>
            <a:pPr marL="0" indent="0" algn="ctr">
              <a:buNone/>
            </a:pPr>
            <a:r>
              <a:rPr lang="es-ES" sz="4800" b="1" dirty="0" smtClean="0"/>
              <a:t>DISEÑO INTERPRETATIVO</a:t>
            </a:r>
            <a:endParaRPr lang="es-MX" sz="4800" b="1" dirty="0"/>
          </a:p>
        </p:txBody>
      </p:sp>
      <p:sp>
        <p:nvSpPr>
          <p:cNvPr id="2" name="1 Título"/>
          <p:cNvSpPr>
            <a:spLocks noGrp="1"/>
          </p:cNvSpPr>
          <p:nvPr>
            <p:ph type="title"/>
          </p:nvPr>
        </p:nvSpPr>
        <p:spPr/>
        <p:txBody>
          <a:bodyPr/>
          <a:lstStyle/>
          <a:p>
            <a:endParaRPr lang="es-MX"/>
          </a:p>
        </p:txBody>
      </p:sp>
      <p:sp>
        <p:nvSpPr>
          <p:cNvPr id="4" name="3 Rectángulo"/>
          <p:cNvSpPr/>
          <p:nvPr/>
        </p:nvSpPr>
        <p:spPr>
          <a:xfrm>
            <a:off x="5076056" y="4365104"/>
            <a:ext cx="2824812" cy="338554"/>
          </a:xfrm>
          <a:prstGeom prst="rect">
            <a:avLst/>
          </a:prstGeom>
        </p:spPr>
        <p:txBody>
          <a:bodyPr wrap="none">
            <a:spAutoFit/>
          </a:bodyPr>
          <a:lstStyle/>
          <a:p>
            <a:pPr lvl="0" algn="just">
              <a:spcBef>
                <a:spcPct val="20000"/>
              </a:spcBef>
              <a:buClr>
                <a:srgbClr val="31B6FD"/>
              </a:buClr>
              <a:buSzPct val="100000"/>
            </a:pPr>
            <a:r>
              <a:rPr lang="es-MX" sz="1600" dirty="0">
                <a:solidFill>
                  <a:srgbClr val="073E87"/>
                </a:solidFill>
              </a:rPr>
              <a:t>(Bunge, </a:t>
            </a:r>
            <a:r>
              <a:rPr lang="es-MX" sz="1600" dirty="0" smtClean="0">
                <a:solidFill>
                  <a:srgbClr val="073E87"/>
                </a:solidFill>
              </a:rPr>
              <a:t>2015, </a:t>
            </a:r>
            <a:r>
              <a:rPr lang="es-MX" sz="1600" dirty="0">
                <a:solidFill>
                  <a:srgbClr val="073E87"/>
                </a:solidFill>
              </a:rPr>
              <a:t>H</a:t>
            </a:r>
            <a:r>
              <a:rPr lang="es-MX" sz="1600" dirty="0" smtClean="0">
                <a:solidFill>
                  <a:srgbClr val="073E87"/>
                </a:solidFill>
              </a:rPr>
              <a:t>ernández 2017)</a:t>
            </a:r>
            <a:endParaRPr lang="es-MX" sz="1600" dirty="0">
              <a:solidFill>
                <a:srgbClr val="073E87"/>
              </a:solidFill>
            </a:endParaRPr>
          </a:p>
        </p:txBody>
      </p:sp>
    </p:spTree>
    <p:extLst>
      <p:ext uri="{BB962C8B-B14F-4D97-AF65-F5344CB8AC3E}">
        <p14:creationId xmlns:p14="http://schemas.microsoft.com/office/powerpoint/2010/main" val="17450168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TEORIA FUNDAMENTADA (GROUNDED </a:t>
            </a:r>
            <a:r>
              <a:rPr lang="es-MX" b="1" dirty="0" smtClean="0"/>
              <a:t>THEORY)</a:t>
            </a:r>
            <a:endParaRPr lang="es-MX" dirty="0"/>
          </a:p>
        </p:txBody>
      </p:sp>
      <p:graphicFrame>
        <p:nvGraphicFramePr>
          <p:cNvPr id="4" name="3 Diagrama"/>
          <p:cNvGraphicFramePr/>
          <p:nvPr>
            <p:extLst>
              <p:ext uri="{D42A27DB-BD31-4B8C-83A1-F6EECF244321}">
                <p14:modId xmlns:p14="http://schemas.microsoft.com/office/powerpoint/2010/main" val="115522867"/>
              </p:ext>
            </p:extLst>
          </p:nvPr>
        </p:nvGraphicFramePr>
        <p:xfrm>
          <a:off x="1259632" y="2060848"/>
          <a:ext cx="655272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5 Marcador de contenido"/>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1259632" y="2060848"/>
            <a:ext cx="2592288" cy="1584176"/>
          </a:xfrm>
        </p:spPr>
      </p:pic>
    </p:spTree>
    <p:extLst>
      <p:ext uri="{BB962C8B-B14F-4D97-AF65-F5344CB8AC3E}">
        <p14:creationId xmlns:p14="http://schemas.microsoft.com/office/powerpoint/2010/main" val="42140122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b="1" dirty="0"/>
              <a:t>Objeto de estudio</a:t>
            </a:r>
            <a:endParaRPr lang="es-MX" dirty="0"/>
          </a:p>
        </p:txBody>
      </p:sp>
      <p:sp>
        <p:nvSpPr>
          <p:cNvPr id="3" name="2 Marcador de contenido"/>
          <p:cNvSpPr>
            <a:spLocks noGrp="1"/>
          </p:cNvSpPr>
          <p:nvPr>
            <p:ph sz="quarter" idx="13"/>
          </p:nvPr>
        </p:nvSpPr>
        <p:spPr/>
        <p:txBody>
          <a:bodyPr>
            <a:normAutofit/>
          </a:bodyPr>
          <a:lstStyle/>
          <a:p>
            <a:pPr marL="0" indent="0">
              <a:buNone/>
            </a:pPr>
            <a:r>
              <a:rPr lang="es-MX" dirty="0"/>
              <a:t/>
            </a:r>
            <a:br>
              <a:rPr lang="es-MX" dirty="0"/>
            </a:br>
            <a:endParaRPr lang="es-MX" dirty="0" smtClean="0"/>
          </a:p>
          <a:p>
            <a:pPr marL="0" indent="0">
              <a:buNone/>
            </a:pPr>
            <a:r>
              <a:rPr lang="es-MX" dirty="0" smtClean="0"/>
              <a:t>Un </a:t>
            </a:r>
            <a:r>
              <a:rPr lang="es-MX" dirty="0"/>
              <a:t>fenómeno social, para lo cual se sirve de informantes.</a:t>
            </a:r>
            <a:br>
              <a:rPr lang="es-MX" dirty="0"/>
            </a:br>
            <a:endParaRPr lang="es-MX" dirty="0"/>
          </a:p>
        </p:txBody>
      </p:sp>
      <p:sp>
        <p:nvSpPr>
          <p:cNvPr id="8" name="7 Marcador de contenido"/>
          <p:cNvSpPr>
            <a:spLocks noGrp="1"/>
          </p:cNvSpPr>
          <p:nvPr>
            <p:ph sz="quarter" idx="14"/>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708920"/>
            <a:ext cx="3759324" cy="3456384"/>
          </a:xfrm>
          <a:prstGeom prst="rect">
            <a:avLst/>
          </a:prstGeom>
        </p:spPr>
      </p:pic>
    </p:spTree>
    <p:extLst>
      <p:ext uri="{BB962C8B-B14F-4D97-AF65-F5344CB8AC3E}">
        <p14:creationId xmlns:p14="http://schemas.microsoft.com/office/powerpoint/2010/main" val="7799093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11960" y="3861048"/>
            <a:ext cx="4608513" cy="2431157"/>
          </a:xfrm>
        </p:spPr>
        <p:txBody>
          <a:bodyPr>
            <a:normAutofit fontScale="85000" lnSpcReduction="10000"/>
          </a:bodyPr>
          <a:lstStyle/>
          <a:p>
            <a:pPr marL="0" indent="0">
              <a:buNone/>
            </a:pPr>
            <a:r>
              <a:rPr lang="es-MX" dirty="0"/>
              <a:t> </a:t>
            </a:r>
            <a:endParaRPr lang="es-MX" dirty="0" smtClean="0"/>
          </a:p>
          <a:p>
            <a:pPr marL="0" indent="0">
              <a:buNone/>
            </a:pPr>
            <a:r>
              <a:rPr lang="es-MX" dirty="0" smtClean="0"/>
              <a:t>Para </a:t>
            </a:r>
            <a:r>
              <a:rPr lang="es-MX" dirty="0"/>
              <a:t>conocer el fenómeno se seleccionan </a:t>
            </a:r>
            <a:r>
              <a:rPr lang="es-MX" dirty="0">
                <a:solidFill>
                  <a:srgbClr val="FF0000"/>
                </a:solidFill>
              </a:rPr>
              <a:t>informantes</a:t>
            </a:r>
            <a:r>
              <a:rPr lang="es-MX" dirty="0"/>
              <a:t>. Su selección viene definida en el </a:t>
            </a:r>
            <a:r>
              <a:rPr lang="es-MX" dirty="0">
                <a:solidFill>
                  <a:srgbClr val="FF0000"/>
                </a:solidFill>
              </a:rPr>
              <a:t>muestreo teórico </a:t>
            </a:r>
            <a:r>
              <a:rPr lang="es-MX" dirty="0"/>
              <a:t>y la saturación. El muestreo teórico selecciona casos o participantes conforme a la necesidad de precisión y refinamiento de la teoría que se está desarrollando.</a:t>
            </a:r>
          </a:p>
          <a:p>
            <a:endParaRPr lang="es-MX" dirty="0"/>
          </a:p>
        </p:txBody>
      </p:sp>
      <p:sp>
        <p:nvSpPr>
          <p:cNvPr id="2" name="1 Título"/>
          <p:cNvSpPr>
            <a:spLocks noGrp="1"/>
          </p:cNvSpPr>
          <p:nvPr>
            <p:ph type="title"/>
          </p:nvPr>
        </p:nvSpPr>
        <p:spPr/>
        <p:txBody>
          <a:bodyPr/>
          <a:lstStyle/>
          <a:p>
            <a:r>
              <a:rPr lang="es-MX" dirty="0"/>
              <a:t>Métodos de recogida de datos</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700808"/>
            <a:ext cx="3528392" cy="3024336"/>
          </a:xfrm>
          <a:prstGeom prst="rect">
            <a:avLst/>
          </a:prstGeom>
        </p:spPr>
      </p:pic>
    </p:spTree>
    <p:extLst>
      <p:ext uri="{BB962C8B-B14F-4D97-AF65-F5344CB8AC3E}">
        <p14:creationId xmlns:p14="http://schemas.microsoft.com/office/powerpoint/2010/main" val="11081704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r>
              <a:rPr lang="es-ES" dirty="0" smtClean="0"/>
              <a:t>Intencionalidad de la teoría fundamentada</a:t>
            </a:r>
            <a:endParaRPr lang="es-MX" dirty="0"/>
          </a:p>
        </p:txBody>
      </p:sp>
      <p:sp>
        <p:nvSpPr>
          <p:cNvPr id="3" name="2 Marcador de contenido"/>
          <p:cNvSpPr>
            <a:spLocks noGrp="1"/>
          </p:cNvSpPr>
          <p:nvPr>
            <p:ph sz="quarter" idx="13"/>
          </p:nvPr>
        </p:nvSpPr>
        <p:spPr/>
        <p:txBody>
          <a:bodyPr>
            <a:normAutofit/>
          </a:bodyPr>
          <a:lstStyle/>
          <a:p>
            <a:pPr marL="0" indent="0" algn="just">
              <a:buNone/>
            </a:pPr>
            <a:endParaRPr lang="es-MX" sz="2800" dirty="0"/>
          </a:p>
        </p:txBody>
      </p:sp>
      <p:sp>
        <p:nvSpPr>
          <p:cNvPr id="6" name="5 Marcador de contenido"/>
          <p:cNvSpPr>
            <a:spLocks noGrp="1"/>
          </p:cNvSpPr>
          <p:nvPr>
            <p:ph sz="quarter" idx="14"/>
          </p:nvPr>
        </p:nvSpPr>
        <p:spPr>
          <a:xfrm>
            <a:off x="4645152" y="2564904"/>
            <a:ext cx="3822192" cy="3447288"/>
          </a:xfrm>
        </p:spPr>
        <p:txBody>
          <a:bodyPr>
            <a:normAutofit fontScale="92500" lnSpcReduction="10000"/>
          </a:bodyPr>
          <a:lstStyle/>
          <a:p>
            <a:pPr marL="0" lvl="0" indent="0" algn="just">
              <a:buClr>
                <a:srgbClr val="31B6FD"/>
              </a:buClr>
              <a:buNone/>
            </a:pPr>
            <a:r>
              <a:rPr lang="es-MX" sz="1800" dirty="0">
                <a:solidFill>
                  <a:srgbClr val="073E87"/>
                </a:solidFill>
              </a:rPr>
              <a:t>La Teoría Fundamentada es sobre todo una metodología adaptada al estudio de la </a:t>
            </a:r>
            <a:r>
              <a:rPr lang="es-MX" sz="1800" dirty="0">
                <a:solidFill>
                  <a:srgbClr val="FF0000"/>
                </a:solidFill>
              </a:rPr>
              <a:t>realidad social</a:t>
            </a:r>
            <a:r>
              <a:rPr lang="es-MX" sz="1800" dirty="0">
                <a:solidFill>
                  <a:srgbClr val="073E87"/>
                </a:solidFill>
              </a:rPr>
              <a:t>. Tiene sus antecedentes en el Interaccionismo Simbólico de Mead. Su pretensión última es comprender cómo funciona el mundo, acceder a la comprensión humana. La investigación basada en la Teoría Fundamentada es más interpretativa que descriptiva. La gente no está presente en los discursos, pero sí los conceptos que el investigador elabora a través de lo que la gente dice y hace</a:t>
            </a:r>
            <a:r>
              <a:rPr lang="es-MX" sz="1800" dirty="0" smtClean="0">
                <a:solidFill>
                  <a:srgbClr val="073E87"/>
                </a:solidFill>
              </a:rPr>
              <a:t>. (</a:t>
            </a:r>
            <a:r>
              <a:rPr lang="es-MX" sz="1800" dirty="0" err="1" smtClean="0">
                <a:solidFill>
                  <a:srgbClr val="073E87"/>
                </a:solidFill>
              </a:rPr>
              <a:t>UJaen</a:t>
            </a:r>
            <a:r>
              <a:rPr lang="es-MX" sz="1800" dirty="0" smtClean="0">
                <a:solidFill>
                  <a:srgbClr val="073E87"/>
                </a:solidFill>
              </a:rPr>
              <a:t>, 2017)</a:t>
            </a:r>
            <a:endParaRPr lang="es-MX" sz="1800" dirty="0">
              <a:solidFill>
                <a:srgbClr val="073E87"/>
              </a:solidFill>
            </a:endParaRP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564904"/>
            <a:ext cx="3888432" cy="3456384"/>
          </a:xfrm>
          <a:prstGeom prst="rect">
            <a:avLst/>
          </a:prstGeom>
        </p:spPr>
      </p:pic>
    </p:spTree>
    <p:extLst>
      <p:ext uri="{BB962C8B-B14F-4D97-AF65-F5344CB8AC3E}">
        <p14:creationId xmlns:p14="http://schemas.microsoft.com/office/powerpoint/2010/main" val="34271005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INDUCCIÓN ANALÍTICA</a:t>
            </a:r>
            <a:endParaRPr lang="es-MX" dirty="0"/>
          </a:p>
        </p:txBody>
      </p:sp>
      <p:graphicFrame>
        <p:nvGraphicFramePr>
          <p:cNvPr id="4" name="3 Diagrama"/>
          <p:cNvGraphicFramePr/>
          <p:nvPr>
            <p:extLst>
              <p:ext uri="{D42A27DB-BD31-4B8C-83A1-F6EECF244321}">
                <p14:modId xmlns:p14="http://schemas.microsoft.com/office/powerpoint/2010/main" val="2231660285"/>
              </p:ext>
            </p:extLst>
          </p:nvPr>
        </p:nvGraphicFramePr>
        <p:xfrm>
          <a:off x="1547664"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5 Marcador de contenido"/>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1547664" y="1844824"/>
            <a:ext cx="2376264" cy="1622296"/>
          </a:xfrm>
        </p:spPr>
      </p:pic>
    </p:spTree>
    <p:extLst>
      <p:ext uri="{BB962C8B-B14F-4D97-AF65-F5344CB8AC3E}">
        <p14:creationId xmlns:p14="http://schemas.microsoft.com/office/powerpoint/2010/main" val="280255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FFC000"/>
                </a:solidFill>
              </a:rPr>
              <a:t>PROPÓSITO DE LA UNIDAD DE APRENDIZAJE</a:t>
            </a:r>
            <a:endParaRPr lang="es-MX" sz="4000" b="1" dirty="0">
              <a:solidFill>
                <a:srgbClr val="FFC000"/>
              </a:solidFill>
            </a:endParaRPr>
          </a:p>
        </p:txBody>
      </p:sp>
      <p:sp>
        <p:nvSpPr>
          <p:cNvPr id="3" name="2 Marcador de contenido"/>
          <p:cNvSpPr>
            <a:spLocks noGrp="1"/>
          </p:cNvSpPr>
          <p:nvPr>
            <p:ph idx="1"/>
          </p:nvPr>
        </p:nvSpPr>
        <p:spPr>
          <a:xfrm>
            <a:off x="899592" y="1916832"/>
            <a:ext cx="7408333" cy="3450696"/>
          </a:xfrm>
        </p:spPr>
        <p:txBody>
          <a:bodyPr>
            <a:normAutofit/>
          </a:bodyPr>
          <a:lstStyle/>
          <a:p>
            <a:pPr marL="0" indent="0" algn="just">
              <a:buNone/>
            </a:pPr>
            <a:endParaRPr lang="es-ES" dirty="0" smtClean="0"/>
          </a:p>
          <a:p>
            <a:pPr marL="0" indent="0" algn="just">
              <a:buNone/>
            </a:pPr>
            <a:endParaRPr lang="es-ES" dirty="0"/>
          </a:p>
          <a:p>
            <a:pPr marL="0" indent="0" algn="just">
              <a:buNone/>
            </a:pPr>
            <a:endParaRPr lang="es-ES" dirty="0" smtClean="0"/>
          </a:p>
          <a:p>
            <a:pPr marL="0" indent="0" algn="just">
              <a:buNone/>
            </a:pPr>
            <a:r>
              <a:rPr lang="es-MX" dirty="0">
                <a:solidFill>
                  <a:srgbClr val="000000"/>
                </a:solidFill>
                <a:latin typeface="Arial"/>
                <a:ea typeface="Calibri"/>
              </a:rPr>
              <a:t>Construir un proyecto de investigación mediante el desarrollo del proceso de la investigación científica que permita plantear un problema en el área informativo documental. </a:t>
            </a:r>
            <a:endParaRPr lang="es-ES" dirty="0" smtClean="0"/>
          </a:p>
        </p:txBody>
      </p:sp>
    </p:spTree>
    <p:extLst>
      <p:ext uri="{BB962C8B-B14F-4D97-AF65-F5344CB8AC3E}">
        <p14:creationId xmlns:p14="http://schemas.microsoft.com/office/powerpoint/2010/main" val="19867873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204864"/>
            <a:ext cx="7408333" cy="3450696"/>
          </a:xfrm>
        </p:spPr>
        <p:txBody>
          <a:bodyPr>
            <a:normAutofit/>
          </a:bodyPr>
          <a:lstStyle/>
          <a:p>
            <a:pPr marL="0" indent="0">
              <a:buNone/>
            </a:pPr>
            <a:r>
              <a:rPr lang="es-MX" dirty="0"/>
              <a:t/>
            </a:r>
            <a:br>
              <a:rPr lang="es-MX" dirty="0"/>
            </a:br>
            <a:r>
              <a:rPr lang="es-MX" dirty="0"/>
              <a:t>Verificar teorías, </a:t>
            </a:r>
            <a:r>
              <a:rPr lang="es-MX" dirty="0" smtClean="0"/>
              <a:t>proposiciones </a:t>
            </a:r>
          </a:p>
          <a:p>
            <a:pPr marL="0" indent="0">
              <a:buNone/>
            </a:pPr>
            <a:r>
              <a:rPr lang="es-MX" dirty="0" smtClean="0"/>
              <a:t>basado en datos cualitativos.</a:t>
            </a:r>
            <a:r>
              <a:rPr lang="es-MX" dirty="0"/>
              <a:t/>
            </a:r>
            <a:br>
              <a:rPr lang="es-MX" dirty="0"/>
            </a:br>
            <a:endParaRPr lang="es-MX" dirty="0"/>
          </a:p>
        </p:txBody>
      </p:sp>
      <p:sp>
        <p:nvSpPr>
          <p:cNvPr id="2" name="1 Título"/>
          <p:cNvSpPr>
            <a:spLocks noGrp="1"/>
          </p:cNvSpPr>
          <p:nvPr>
            <p:ph type="title"/>
          </p:nvPr>
        </p:nvSpPr>
        <p:spPr/>
        <p:txBody>
          <a:bodyPr/>
          <a:lstStyle/>
          <a:p>
            <a:r>
              <a:rPr lang="es-MX" b="1" dirty="0"/>
              <a:t>Objeto de estudio</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192" y="2564904"/>
            <a:ext cx="2448272" cy="3528392"/>
          </a:xfrm>
          <a:prstGeom prst="rect">
            <a:avLst/>
          </a:prstGeom>
        </p:spPr>
      </p:pic>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861048"/>
            <a:ext cx="3676650" cy="230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12428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3017" y="1665817"/>
            <a:ext cx="7408333" cy="3450696"/>
          </a:xfrm>
        </p:spPr>
        <p:txBody>
          <a:bodyPr>
            <a:normAutofit/>
          </a:bodyPr>
          <a:lstStyle/>
          <a:p>
            <a:pPr marL="0" indent="0">
              <a:buNone/>
            </a:pPr>
            <a:r>
              <a:rPr lang="es-MX" dirty="0" smtClean="0"/>
              <a:t>Búsqueda </a:t>
            </a:r>
            <a:r>
              <a:rPr lang="es-MX" dirty="0"/>
              <a:t>activa de casos negativos que refuten la teoría o la proposición. Hay que buscar informantes y escenarios que puedan proporcionar de forma inductiva los datos para refutar las teorías o proposiciones o, en su caso, verificarlas.</a:t>
            </a:r>
            <a:br>
              <a:rPr lang="es-MX" dirty="0"/>
            </a:br>
            <a:endParaRPr lang="es-MX" dirty="0"/>
          </a:p>
        </p:txBody>
      </p:sp>
      <p:sp>
        <p:nvSpPr>
          <p:cNvPr id="2" name="1 Título"/>
          <p:cNvSpPr>
            <a:spLocks noGrp="1"/>
          </p:cNvSpPr>
          <p:nvPr>
            <p:ph type="title"/>
          </p:nvPr>
        </p:nvSpPr>
        <p:spPr>
          <a:xfrm>
            <a:off x="467544" y="836712"/>
            <a:ext cx="8229600" cy="1252728"/>
          </a:xfrm>
        </p:spPr>
        <p:txBody>
          <a:bodyPr>
            <a:normAutofit fontScale="90000"/>
          </a:bodyPr>
          <a:lstStyle/>
          <a:p>
            <a:pPr marL="0" indent="0"/>
            <a:r>
              <a:rPr lang="es-MX" b="1" dirty="0" smtClean="0"/>
              <a:t>Métodos </a:t>
            </a:r>
            <a:r>
              <a:rPr lang="es-MX" b="1" dirty="0"/>
              <a:t>de recogida de datos</a:t>
            </a:r>
            <a:br>
              <a:rPr lang="es-MX" b="1" dirty="0"/>
            </a:br>
            <a:r>
              <a:rPr lang="es-MX" dirty="0"/>
              <a:t/>
            </a:r>
            <a:br>
              <a:rPr lang="es-MX" dirty="0"/>
            </a:b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3284984"/>
            <a:ext cx="4896544" cy="3024336"/>
          </a:xfrm>
          <a:prstGeom prst="rect">
            <a:avLst/>
          </a:prstGeom>
        </p:spPr>
      </p:pic>
    </p:spTree>
    <p:extLst>
      <p:ext uri="{BB962C8B-B14F-4D97-AF65-F5344CB8AC3E}">
        <p14:creationId xmlns:p14="http://schemas.microsoft.com/office/powerpoint/2010/main" val="147637396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99381"/>
            <a:ext cx="8229600" cy="4525963"/>
          </a:xfrm>
        </p:spPr>
        <p:txBody>
          <a:bodyPr>
            <a:normAutofit fontScale="70000" lnSpcReduction="20000"/>
          </a:bodyPr>
          <a:lstStyle/>
          <a:p>
            <a:pPr marL="0" indent="0">
              <a:buNone/>
            </a:pPr>
            <a:r>
              <a:rPr lang="es-MX" dirty="0">
                <a:solidFill>
                  <a:srgbClr val="FF0000"/>
                </a:solidFill>
              </a:rPr>
              <a:t>1.Desarrollar una definición </a:t>
            </a:r>
            <a:r>
              <a:rPr lang="es-MX" dirty="0"/>
              <a:t>aproximada del fenómeno a explicar (tomada de la literatura o de otras investigaciones, de la teoría o del conocimiento aceptado</a:t>
            </a:r>
            <a:r>
              <a:rPr lang="es-MX" dirty="0" smtClean="0"/>
              <a:t>).</a:t>
            </a:r>
          </a:p>
          <a:p>
            <a:pPr marL="0" indent="0">
              <a:buNone/>
            </a:pPr>
            <a:endParaRPr lang="es-MX" dirty="0"/>
          </a:p>
          <a:p>
            <a:pPr marL="0" indent="0">
              <a:buNone/>
            </a:pPr>
            <a:r>
              <a:rPr lang="es-MX" dirty="0">
                <a:solidFill>
                  <a:srgbClr val="FF0000"/>
                </a:solidFill>
              </a:rPr>
              <a:t>2.Formular una hipótesis </a:t>
            </a:r>
            <a:r>
              <a:rPr lang="es-MX" dirty="0"/>
              <a:t>para explicar dicho fenómeno (conforme a las fuentes citadas en el apartado anterior</a:t>
            </a:r>
            <a:r>
              <a:rPr lang="es-MX" dirty="0" smtClean="0"/>
              <a:t>).</a:t>
            </a:r>
          </a:p>
          <a:p>
            <a:pPr marL="0" indent="0">
              <a:buNone/>
            </a:pPr>
            <a:endParaRPr lang="es-MX" dirty="0"/>
          </a:p>
          <a:p>
            <a:pPr marL="0" indent="0">
              <a:buNone/>
            </a:pPr>
            <a:r>
              <a:rPr lang="es-MX" dirty="0"/>
              <a:t>3.Estudiar </a:t>
            </a:r>
            <a:r>
              <a:rPr lang="es-MX" dirty="0">
                <a:solidFill>
                  <a:srgbClr val="FF0000"/>
                </a:solidFill>
              </a:rPr>
              <a:t>un caso </a:t>
            </a:r>
            <a:r>
              <a:rPr lang="es-MX" dirty="0"/>
              <a:t>para ver si la hipótesis se ajusta</a:t>
            </a:r>
            <a:r>
              <a:rPr lang="es-MX" dirty="0" smtClean="0"/>
              <a:t>.</a:t>
            </a:r>
          </a:p>
          <a:p>
            <a:pPr marL="0" indent="0">
              <a:buNone/>
            </a:pPr>
            <a:endParaRPr lang="es-MX" dirty="0"/>
          </a:p>
          <a:p>
            <a:pPr marL="0" indent="0">
              <a:buNone/>
            </a:pPr>
            <a:r>
              <a:rPr lang="es-MX" dirty="0"/>
              <a:t>4.Si la hipótesis no explica el caso, reformularla o redefinir el fenómeno</a:t>
            </a:r>
            <a:r>
              <a:rPr lang="es-MX" dirty="0" smtClean="0"/>
              <a:t>.</a:t>
            </a:r>
          </a:p>
          <a:p>
            <a:pPr marL="0" indent="0">
              <a:buNone/>
            </a:pPr>
            <a:endParaRPr lang="es-MX" dirty="0"/>
          </a:p>
          <a:p>
            <a:pPr marL="0" indent="0">
              <a:buNone/>
            </a:pPr>
            <a:r>
              <a:rPr lang="es-MX" dirty="0"/>
              <a:t>5.Buscar activamente </a:t>
            </a:r>
            <a:r>
              <a:rPr lang="es-MX" dirty="0">
                <a:solidFill>
                  <a:srgbClr val="FF0000"/>
                </a:solidFill>
              </a:rPr>
              <a:t>casos negativos </a:t>
            </a:r>
            <a:r>
              <a:rPr lang="es-MX" dirty="0"/>
              <a:t>que refuten el fenómeno</a:t>
            </a:r>
            <a:r>
              <a:rPr lang="es-MX" dirty="0" smtClean="0"/>
              <a:t>.</a:t>
            </a:r>
          </a:p>
          <a:p>
            <a:pPr marL="0" indent="0">
              <a:buNone/>
            </a:pPr>
            <a:endParaRPr lang="es-MX" dirty="0"/>
          </a:p>
          <a:p>
            <a:pPr marL="0" indent="0">
              <a:buNone/>
            </a:pPr>
            <a:r>
              <a:rPr lang="es-MX" dirty="0"/>
              <a:t>6.Cuando se encuentren, </a:t>
            </a:r>
            <a:r>
              <a:rPr lang="es-MX" dirty="0">
                <a:solidFill>
                  <a:srgbClr val="FF0000"/>
                </a:solidFill>
              </a:rPr>
              <a:t>reformular la hipótesis </a:t>
            </a:r>
            <a:r>
              <a:rPr lang="es-MX" dirty="0"/>
              <a:t>o redefinir el fenómeno</a:t>
            </a:r>
            <a:r>
              <a:rPr lang="es-MX" dirty="0" smtClean="0"/>
              <a:t>.</a:t>
            </a:r>
          </a:p>
          <a:p>
            <a:pPr marL="0" indent="0">
              <a:buNone/>
            </a:pPr>
            <a:endParaRPr lang="es-MX" dirty="0"/>
          </a:p>
          <a:p>
            <a:pPr marL="0" indent="0">
              <a:buNone/>
            </a:pPr>
            <a:r>
              <a:rPr lang="es-MX" dirty="0"/>
              <a:t>7.Continuar hasta que se ha puesto a prueba adecuadamente la hipótesis examinado una amplia gama de casos.</a:t>
            </a:r>
          </a:p>
          <a:p>
            <a:endParaRPr lang="es-MX" dirty="0"/>
          </a:p>
        </p:txBody>
      </p:sp>
      <p:sp>
        <p:nvSpPr>
          <p:cNvPr id="2" name="1 Título"/>
          <p:cNvSpPr>
            <a:spLocks noGrp="1"/>
          </p:cNvSpPr>
          <p:nvPr>
            <p:ph type="title"/>
          </p:nvPr>
        </p:nvSpPr>
        <p:spPr>
          <a:xfrm>
            <a:off x="467544" y="557808"/>
            <a:ext cx="8229600" cy="1143000"/>
          </a:xfrm>
        </p:spPr>
        <p:txBody>
          <a:bodyPr>
            <a:normAutofit fontScale="90000"/>
          </a:bodyPr>
          <a:lstStyle/>
          <a:p>
            <a:r>
              <a:rPr lang="es-MX" b="1" dirty="0"/>
              <a:t>Los pasos que incluye la inducción analítica son simples y directos:</a:t>
            </a:r>
            <a:br>
              <a:rPr lang="es-MX" b="1" dirty="0"/>
            </a:br>
            <a:endParaRPr lang="es-MX" b="1" dirty="0"/>
          </a:p>
        </p:txBody>
      </p:sp>
    </p:spTree>
    <p:extLst>
      <p:ext uri="{BB962C8B-B14F-4D97-AF65-F5344CB8AC3E}">
        <p14:creationId xmlns:p14="http://schemas.microsoft.com/office/powerpoint/2010/main" val="27462415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276872"/>
            <a:ext cx="7632848" cy="4320480"/>
          </a:xfrm>
        </p:spPr>
        <p:txBody>
          <a:bodyPr>
            <a:normAutofit fontScale="47500" lnSpcReduction="20000"/>
          </a:bodyPr>
          <a:lstStyle/>
          <a:p>
            <a:pPr marL="0" indent="0" algn="just">
              <a:buNone/>
            </a:pPr>
            <a:r>
              <a:rPr lang="es-ES" sz="3800" dirty="0">
                <a:solidFill>
                  <a:schemeClr val="tx1"/>
                </a:solidFill>
              </a:rPr>
              <a:t>Bunge, Mario (2015). La investigación científica. España, siglo XXI</a:t>
            </a:r>
          </a:p>
          <a:p>
            <a:pPr marL="0" indent="0" algn="just">
              <a:buNone/>
            </a:pPr>
            <a:endParaRPr lang="es-ES" sz="3800" dirty="0">
              <a:solidFill>
                <a:schemeClr val="tx1"/>
              </a:solidFill>
            </a:endParaRPr>
          </a:p>
          <a:p>
            <a:pPr marL="0" indent="0" algn="just">
              <a:spcBef>
                <a:spcPts val="600"/>
              </a:spcBef>
              <a:spcAft>
                <a:spcPts val="600"/>
              </a:spcAft>
              <a:buNone/>
            </a:pPr>
            <a:r>
              <a:rPr lang="es-MX" sz="3800" i="1" dirty="0" smtClean="0">
                <a:solidFill>
                  <a:schemeClr val="tx1"/>
                </a:solidFill>
                <a:ea typeface="Times New Roman"/>
              </a:rPr>
              <a:t>¿</a:t>
            </a:r>
            <a:r>
              <a:rPr lang="es-MX" sz="3800" i="1" dirty="0">
                <a:solidFill>
                  <a:schemeClr val="tx1"/>
                </a:solidFill>
                <a:ea typeface="Times New Roman"/>
              </a:rPr>
              <a:t>De qué depende que una investigación se inicie como exploratoria, descriptiva, correlacional o explicativa? (2016).</a:t>
            </a:r>
            <a:r>
              <a:rPr lang="es-MX" sz="3800" dirty="0">
                <a:solidFill>
                  <a:schemeClr val="tx1"/>
                </a:solidFill>
                <a:ea typeface="Times New Roman"/>
              </a:rPr>
              <a:t> En: Hernández </a:t>
            </a:r>
            <a:r>
              <a:rPr lang="es-MX" sz="3800" dirty="0" err="1">
                <a:solidFill>
                  <a:schemeClr val="tx1"/>
                </a:solidFill>
                <a:ea typeface="Times New Roman"/>
              </a:rPr>
              <a:t>Sampieri</a:t>
            </a:r>
            <a:r>
              <a:rPr lang="es-MX" sz="3800" dirty="0">
                <a:solidFill>
                  <a:schemeClr val="tx1"/>
                </a:solidFill>
                <a:ea typeface="Times New Roman"/>
              </a:rPr>
              <a:t>, Carlos Fernández-Collado, Pilar Baptista Lucio. México: McGraw-Hill. 850 </a:t>
            </a:r>
            <a:r>
              <a:rPr lang="es-MX" sz="3800" dirty="0" smtClean="0">
                <a:solidFill>
                  <a:schemeClr val="tx1"/>
                </a:solidFill>
                <a:ea typeface="Times New Roman"/>
              </a:rPr>
              <a:t>pp.</a:t>
            </a:r>
          </a:p>
          <a:p>
            <a:pPr marL="0" indent="0" algn="just">
              <a:spcBef>
                <a:spcPts val="600"/>
              </a:spcBef>
              <a:spcAft>
                <a:spcPts val="600"/>
              </a:spcAft>
              <a:buNone/>
            </a:pPr>
            <a:r>
              <a:rPr lang="en-US" sz="3800" dirty="0" err="1" smtClean="0">
                <a:solidFill>
                  <a:schemeClr val="tx1"/>
                </a:solidFill>
              </a:rPr>
              <a:t>Fraenkel</a:t>
            </a:r>
            <a:r>
              <a:rPr lang="en-US" sz="3800" dirty="0">
                <a:solidFill>
                  <a:schemeClr val="tx1"/>
                </a:solidFill>
              </a:rPr>
              <a:t>, J.R. and </a:t>
            </a:r>
            <a:r>
              <a:rPr lang="en-US" sz="3800" dirty="0" err="1">
                <a:solidFill>
                  <a:schemeClr val="tx1"/>
                </a:solidFill>
              </a:rPr>
              <a:t>Wallen</a:t>
            </a:r>
            <a:r>
              <a:rPr lang="en-US" sz="3800" dirty="0">
                <a:solidFill>
                  <a:schemeClr val="tx1"/>
                </a:solidFill>
              </a:rPr>
              <a:t>, N.E., (1996). How to Design and Evaluate Research. USA: Mc. </a:t>
            </a:r>
            <a:r>
              <a:rPr lang="en-US" sz="3800" dirty="0" err="1">
                <a:solidFill>
                  <a:schemeClr val="tx1"/>
                </a:solidFill>
              </a:rPr>
              <a:t>Fraw</a:t>
            </a:r>
            <a:r>
              <a:rPr lang="en-US" sz="3800" dirty="0">
                <a:solidFill>
                  <a:schemeClr val="tx1"/>
                </a:solidFill>
              </a:rPr>
              <a:t>-Hill Inc.</a:t>
            </a:r>
            <a:endParaRPr lang="es-MX" sz="3800" dirty="0" smtClean="0">
              <a:solidFill>
                <a:schemeClr val="tx1"/>
              </a:solidFill>
            </a:endParaRPr>
          </a:p>
          <a:p>
            <a:pPr marL="0" indent="0" algn="just">
              <a:spcBef>
                <a:spcPts val="600"/>
              </a:spcBef>
              <a:spcAft>
                <a:spcPts val="600"/>
              </a:spcAft>
              <a:buNone/>
            </a:pPr>
            <a:r>
              <a:rPr lang="es-MX" sz="3800" dirty="0">
                <a:solidFill>
                  <a:schemeClr val="tx1"/>
                </a:solidFill>
              </a:rPr>
              <a:t/>
            </a:r>
            <a:br>
              <a:rPr lang="es-MX" sz="3800" dirty="0">
                <a:solidFill>
                  <a:schemeClr val="tx1"/>
                </a:solidFill>
              </a:rPr>
            </a:br>
            <a:r>
              <a:rPr lang="es-MX" sz="3800" dirty="0">
                <a:solidFill>
                  <a:schemeClr val="tx1"/>
                </a:solidFill>
              </a:rPr>
              <a:t>Hernández, R., Fernández, C. y Baptista, P. (2017). </a:t>
            </a:r>
            <a:r>
              <a:rPr lang="es-MX" sz="3800" i="1" dirty="0">
                <a:solidFill>
                  <a:schemeClr val="tx1"/>
                </a:solidFill>
              </a:rPr>
              <a:t>Metodología de la investigación</a:t>
            </a:r>
            <a:r>
              <a:rPr lang="es-MX" sz="3800" dirty="0">
                <a:solidFill>
                  <a:schemeClr val="tx1"/>
                </a:solidFill>
              </a:rPr>
              <a:t> (5ª  ed.). Distrito Federal, México:</a:t>
            </a:r>
            <a:br>
              <a:rPr lang="es-MX" sz="3800" dirty="0">
                <a:solidFill>
                  <a:schemeClr val="tx1"/>
                </a:solidFill>
              </a:rPr>
            </a:br>
            <a:r>
              <a:rPr lang="es-MX" sz="3800" i="1" dirty="0">
                <a:solidFill>
                  <a:schemeClr val="tx1"/>
                </a:solidFill>
              </a:rPr>
              <a:t>      </a:t>
            </a:r>
            <a:r>
              <a:rPr lang="es-MX" sz="3800" dirty="0">
                <a:solidFill>
                  <a:schemeClr val="tx1"/>
                </a:solidFill>
              </a:rPr>
              <a:t>McGraw-Hill</a:t>
            </a:r>
            <a:r>
              <a:rPr lang="es-MX" sz="3800" dirty="0" smtClean="0">
                <a:solidFill>
                  <a:schemeClr val="tx1"/>
                </a:solidFill>
              </a:rPr>
              <a:t>.</a:t>
            </a:r>
          </a:p>
          <a:p>
            <a:pPr marL="0" lvl="0" indent="0" algn="just">
              <a:buClr>
                <a:srgbClr val="31B6FD"/>
              </a:buClr>
              <a:buNone/>
            </a:pPr>
            <a:r>
              <a:rPr lang="es-ES" sz="3800" dirty="0" smtClean="0">
                <a:solidFill>
                  <a:schemeClr val="tx1"/>
                </a:solidFill>
              </a:rPr>
              <a:t>Universidad </a:t>
            </a:r>
            <a:r>
              <a:rPr lang="es-ES" sz="3800" dirty="0">
                <a:solidFill>
                  <a:schemeClr val="tx1"/>
                </a:solidFill>
              </a:rPr>
              <a:t>de </a:t>
            </a:r>
            <a:r>
              <a:rPr lang="es-ES" sz="3800" dirty="0" err="1">
                <a:solidFill>
                  <a:schemeClr val="tx1"/>
                </a:solidFill>
              </a:rPr>
              <a:t>Jaen</a:t>
            </a:r>
            <a:r>
              <a:rPr lang="es-ES" sz="3800" dirty="0">
                <a:solidFill>
                  <a:schemeClr val="tx1"/>
                </a:solidFill>
              </a:rPr>
              <a:t> (2017). Método cualitativo Disponible en:</a:t>
            </a:r>
            <a:r>
              <a:rPr lang="es-MX" sz="3800" dirty="0">
                <a:solidFill>
                  <a:schemeClr val="tx1"/>
                </a:solidFill>
                <a:hlinkClick r:id="rId2"/>
              </a:rPr>
              <a:t>http://www.ujaen.es/investiga/tics_tfg/enfo_cuali.html</a:t>
            </a:r>
            <a:r>
              <a:rPr lang="es-MX" sz="3800" dirty="0">
                <a:solidFill>
                  <a:schemeClr val="tx1"/>
                </a:solidFill>
              </a:rPr>
              <a:t> </a:t>
            </a:r>
            <a:r>
              <a:rPr lang="es-ES" sz="3800" dirty="0">
                <a:solidFill>
                  <a:schemeClr val="tx1"/>
                </a:solidFill>
              </a:rPr>
              <a:t>Consultado el 12 de julio de 2019.</a:t>
            </a:r>
          </a:p>
          <a:p>
            <a:pPr marL="0" indent="0">
              <a:spcBef>
                <a:spcPts val="600"/>
              </a:spcBef>
              <a:spcAft>
                <a:spcPts val="600"/>
              </a:spcAft>
              <a:buNone/>
            </a:pPr>
            <a:r>
              <a:rPr lang="es-MX" dirty="0">
                <a:solidFill>
                  <a:schemeClr val="tx1"/>
                </a:solidFill>
              </a:rPr>
              <a:t/>
            </a:r>
            <a:br>
              <a:rPr lang="es-MX" dirty="0">
                <a:solidFill>
                  <a:schemeClr val="tx1"/>
                </a:solidFill>
              </a:rPr>
            </a:br>
            <a:r>
              <a:rPr lang="es-MX" dirty="0">
                <a:solidFill>
                  <a:schemeClr val="tx1"/>
                </a:solidFill>
              </a:rPr>
              <a:t/>
            </a:r>
            <a:br>
              <a:rPr lang="es-MX" dirty="0">
                <a:solidFill>
                  <a:schemeClr val="tx1"/>
                </a:solidFill>
              </a:rPr>
            </a:br>
            <a:endParaRPr lang="es-MX" dirty="0"/>
          </a:p>
        </p:txBody>
      </p:sp>
      <p:sp>
        <p:nvSpPr>
          <p:cNvPr id="3" name="2 Título"/>
          <p:cNvSpPr>
            <a:spLocks noGrp="1"/>
          </p:cNvSpPr>
          <p:nvPr>
            <p:ph type="title"/>
          </p:nvPr>
        </p:nvSpPr>
        <p:spPr/>
        <p:txBody>
          <a:bodyPr/>
          <a:lstStyle/>
          <a:p>
            <a:r>
              <a:rPr lang="es-MX" dirty="0" smtClean="0"/>
              <a:t>Bibliografía</a:t>
            </a:r>
            <a:endParaRPr lang="es-MX" dirty="0"/>
          </a:p>
        </p:txBody>
      </p:sp>
    </p:spTree>
    <p:extLst>
      <p:ext uri="{BB962C8B-B14F-4D97-AF65-F5344CB8AC3E}">
        <p14:creationId xmlns:p14="http://schemas.microsoft.com/office/powerpoint/2010/main" val="5078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FFC000"/>
                </a:solidFill>
              </a:rPr>
              <a:t>GUIÓN PARA EL EMPLEO DEL MATERIAL</a:t>
            </a:r>
            <a:endParaRPr lang="es-MX" sz="4000" b="1" dirty="0">
              <a:solidFill>
                <a:srgbClr val="FFC000"/>
              </a:solidFill>
            </a:endParaRPr>
          </a:p>
        </p:txBody>
      </p:sp>
      <p:sp>
        <p:nvSpPr>
          <p:cNvPr id="3" name="2 Marcador de contenido"/>
          <p:cNvSpPr>
            <a:spLocks noGrp="1"/>
          </p:cNvSpPr>
          <p:nvPr>
            <p:ph idx="1"/>
          </p:nvPr>
        </p:nvSpPr>
        <p:spPr/>
        <p:txBody>
          <a:bodyPr>
            <a:normAutofit fontScale="85000" lnSpcReduction="20000"/>
          </a:bodyPr>
          <a:lstStyle/>
          <a:p>
            <a:pPr algn="just">
              <a:lnSpc>
                <a:spcPct val="150000"/>
              </a:lnSpc>
            </a:pPr>
            <a:r>
              <a:rPr lang="es-MX" dirty="0" smtClean="0">
                <a:solidFill>
                  <a:schemeClr val="tx1"/>
                </a:solidFill>
              </a:rPr>
              <a:t>Para cubrir el propósito de la Unidad de Aprendizaje, se sugiere, antes de iniciar el desarrollo del tema, que el docente exponga al discente un panorama general del proceso de la investigación científica y establezca las diferencias entre los enfoques cualitativo y </a:t>
            </a:r>
            <a:r>
              <a:rPr lang="es-MX" dirty="0" smtClean="0">
                <a:solidFill>
                  <a:schemeClr val="tx1"/>
                </a:solidFill>
              </a:rPr>
              <a:t>cuantitativo.</a:t>
            </a:r>
          </a:p>
          <a:p>
            <a:pPr algn="just">
              <a:lnSpc>
                <a:spcPct val="150000"/>
              </a:lnSpc>
            </a:pPr>
            <a:r>
              <a:rPr lang="es-MX" dirty="0" smtClean="0">
                <a:solidFill>
                  <a:schemeClr val="tx1"/>
                </a:solidFill>
              </a:rPr>
              <a:t>Una vez establecido el distingo, el discente podrá hacer significativo el conocimiento y podrá vincularlo a su experiencia en el desarrollo de su protocolo de investigación.</a:t>
            </a:r>
            <a:endParaRPr lang="es-MX" dirty="0">
              <a:solidFill>
                <a:schemeClr val="tx1"/>
              </a:solidFill>
            </a:endParaRPr>
          </a:p>
        </p:txBody>
      </p:sp>
    </p:spTree>
    <p:extLst>
      <p:ext uri="{BB962C8B-B14F-4D97-AF65-F5344CB8AC3E}">
        <p14:creationId xmlns:p14="http://schemas.microsoft.com/office/powerpoint/2010/main" val="1714206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FFC000"/>
                </a:solidFill>
              </a:rPr>
              <a:t>GUIÓN PARA EL EMPLEO DEL MATERIAL</a:t>
            </a:r>
            <a:endParaRPr lang="es-MX" sz="4000" b="1" dirty="0">
              <a:solidFill>
                <a:srgbClr val="FFC000"/>
              </a:solidFill>
            </a:endParaRPr>
          </a:p>
        </p:txBody>
      </p:sp>
      <p:sp>
        <p:nvSpPr>
          <p:cNvPr id="3" name="2 Marcador de contenido"/>
          <p:cNvSpPr>
            <a:spLocks noGrp="1"/>
          </p:cNvSpPr>
          <p:nvPr>
            <p:ph idx="1"/>
          </p:nvPr>
        </p:nvSpPr>
        <p:spPr/>
        <p:txBody>
          <a:bodyPr>
            <a:normAutofit fontScale="85000" lnSpcReduction="20000"/>
          </a:bodyPr>
          <a:lstStyle/>
          <a:p>
            <a:pPr algn="just">
              <a:lnSpc>
                <a:spcPct val="150000"/>
              </a:lnSpc>
            </a:pPr>
            <a:r>
              <a:rPr lang="es-MX" dirty="0">
                <a:solidFill>
                  <a:schemeClr val="tx1"/>
                </a:solidFill>
              </a:rPr>
              <a:t>Como estrategia para el </a:t>
            </a:r>
            <a:r>
              <a:rPr lang="es-MX" dirty="0" smtClean="0">
                <a:solidFill>
                  <a:schemeClr val="tx1"/>
                </a:solidFill>
              </a:rPr>
              <a:t>desarrollo </a:t>
            </a:r>
            <a:r>
              <a:rPr lang="es-MX" dirty="0">
                <a:solidFill>
                  <a:schemeClr val="tx1"/>
                </a:solidFill>
              </a:rPr>
              <a:t>de este tema, se sugiere la exposición oral por parte del profesor, apoyándose en este material. Se pueden ir abarcando </a:t>
            </a:r>
            <a:r>
              <a:rPr lang="es-MX" dirty="0" smtClean="0">
                <a:solidFill>
                  <a:schemeClr val="tx1"/>
                </a:solidFill>
              </a:rPr>
              <a:t>el desarrollo del contenido temático; en cada una de las diapositivas se resalta con </a:t>
            </a:r>
            <a:r>
              <a:rPr lang="es-MX" dirty="0" smtClean="0">
                <a:solidFill>
                  <a:srgbClr val="FF0000"/>
                </a:solidFill>
              </a:rPr>
              <a:t>color rojo </a:t>
            </a:r>
            <a:r>
              <a:rPr lang="es-MX" dirty="0" smtClean="0">
                <a:solidFill>
                  <a:schemeClr val="tx1"/>
                </a:solidFill>
              </a:rPr>
              <a:t>los conceptos clave para la disciplina, se sugiere que el docente abunde y desarrolle estos conceptos para una mejor comprensión del contenido que se presenta bajo el siguiente esquema:</a:t>
            </a:r>
          </a:p>
          <a:p>
            <a:pPr marL="0" indent="0">
              <a:buNone/>
            </a:pPr>
            <a:endParaRPr lang="es-MX" dirty="0">
              <a:solidFill>
                <a:srgbClr val="FF0000"/>
              </a:solidFill>
            </a:endParaRPr>
          </a:p>
        </p:txBody>
      </p:sp>
    </p:spTree>
    <p:extLst>
      <p:ext uri="{BB962C8B-B14F-4D97-AF65-F5344CB8AC3E}">
        <p14:creationId xmlns:p14="http://schemas.microsoft.com/office/powerpoint/2010/main" val="71276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60648"/>
            <a:ext cx="7315200" cy="1154097"/>
          </a:xfrm>
        </p:spPr>
        <p:txBody>
          <a:bodyPr/>
          <a:lstStyle/>
          <a:p>
            <a:r>
              <a:rPr lang="es-MX" b="1" dirty="0" smtClean="0">
                <a:solidFill>
                  <a:srgbClr val="FFC000"/>
                </a:solidFill>
              </a:rPr>
              <a:t>Temas </a:t>
            </a:r>
            <a:r>
              <a:rPr lang="es-MX" b="1" dirty="0" smtClean="0">
                <a:solidFill>
                  <a:srgbClr val="FFC000"/>
                </a:solidFill>
              </a:rPr>
              <a:t>abordados</a:t>
            </a:r>
            <a:r>
              <a:rPr lang="es-MX" sz="1600" b="1" dirty="0" smtClean="0">
                <a:solidFill>
                  <a:schemeClr val="tx1"/>
                </a:solidFill>
              </a:rPr>
              <a:t>(1/2)</a:t>
            </a:r>
            <a:endParaRPr lang="es-MX" sz="1600" b="1" dirty="0">
              <a:solidFill>
                <a:schemeClr val="tx1"/>
              </a:solidFill>
            </a:endParaRPr>
          </a:p>
        </p:txBody>
      </p:sp>
      <p:sp>
        <p:nvSpPr>
          <p:cNvPr id="3" name="2 Marcador de contenido"/>
          <p:cNvSpPr>
            <a:spLocks noGrp="1"/>
          </p:cNvSpPr>
          <p:nvPr>
            <p:ph idx="1"/>
          </p:nvPr>
        </p:nvSpPr>
        <p:spPr>
          <a:xfrm>
            <a:off x="971600" y="1844824"/>
            <a:ext cx="7546032" cy="4752528"/>
          </a:xfrm>
        </p:spPr>
        <p:txBody>
          <a:bodyPr>
            <a:noAutofit/>
          </a:bodyPr>
          <a:lstStyle/>
          <a:p>
            <a:pPr marL="57150" indent="0">
              <a:buNone/>
            </a:pPr>
            <a:r>
              <a:rPr lang="es-ES" sz="1800" b="1" dirty="0" smtClean="0">
                <a:solidFill>
                  <a:schemeClr val="tx1"/>
                </a:solidFill>
              </a:rPr>
              <a:t>El enfoque cualitativo de la investigación científica</a:t>
            </a:r>
          </a:p>
          <a:p>
            <a:pPr marL="57150" indent="0">
              <a:buNone/>
            </a:pPr>
            <a:endParaRPr lang="es-ES" sz="1800" dirty="0" smtClean="0">
              <a:solidFill>
                <a:schemeClr val="tx1"/>
              </a:solidFill>
            </a:endParaRPr>
          </a:p>
          <a:p>
            <a:pPr lvl="1"/>
            <a:r>
              <a:rPr lang="es-ES" sz="1600" dirty="0" smtClean="0">
                <a:solidFill>
                  <a:schemeClr val="tx1"/>
                </a:solidFill>
              </a:rPr>
              <a:t>Qué es la investigación cualitativa</a:t>
            </a:r>
          </a:p>
          <a:p>
            <a:pPr lvl="2"/>
            <a:r>
              <a:rPr lang="es-ES" sz="1600" dirty="0" smtClean="0">
                <a:solidFill>
                  <a:schemeClr val="tx1"/>
                </a:solidFill>
              </a:rPr>
              <a:t>Su proceso investigativo</a:t>
            </a:r>
          </a:p>
          <a:p>
            <a:pPr lvl="2"/>
            <a:r>
              <a:rPr lang="es-ES" sz="1600" dirty="0" smtClean="0">
                <a:solidFill>
                  <a:schemeClr val="tx1"/>
                </a:solidFill>
              </a:rPr>
              <a:t>Formas para desarrollar la investigación cualitativa</a:t>
            </a:r>
          </a:p>
          <a:p>
            <a:pPr lvl="1"/>
            <a:r>
              <a:rPr lang="es-ES" sz="1600" dirty="0" smtClean="0">
                <a:solidFill>
                  <a:schemeClr val="tx1"/>
                </a:solidFill>
              </a:rPr>
              <a:t>Panorama general de la investigación cualitativa</a:t>
            </a:r>
          </a:p>
          <a:p>
            <a:pPr lvl="2"/>
            <a:r>
              <a:rPr lang="es-ES" sz="1600" dirty="0" smtClean="0">
                <a:solidFill>
                  <a:schemeClr val="tx1"/>
                </a:solidFill>
              </a:rPr>
              <a:t>Descriptiva</a:t>
            </a:r>
          </a:p>
          <a:p>
            <a:pPr lvl="3"/>
            <a:r>
              <a:rPr lang="es-ES" sz="1600" dirty="0" smtClean="0">
                <a:solidFill>
                  <a:schemeClr val="tx1"/>
                </a:solidFill>
              </a:rPr>
              <a:t>Diseño etnográfico</a:t>
            </a:r>
          </a:p>
          <a:p>
            <a:pPr lvl="3"/>
            <a:r>
              <a:rPr lang="es-ES" sz="1600" dirty="0" smtClean="0">
                <a:solidFill>
                  <a:schemeClr val="tx1"/>
                </a:solidFill>
              </a:rPr>
              <a:t>Diseño biográfico</a:t>
            </a:r>
          </a:p>
          <a:p>
            <a:pPr lvl="3"/>
            <a:r>
              <a:rPr lang="es-ES" sz="1600" dirty="0" smtClean="0">
                <a:solidFill>
                  <a:schemeClr val="tx1"/>
                </a:solidFill>
              </a:rPr>
              <a:t>Diseño fenomenológico</a:t>
            </a:r>
          </a:p>
          <a:p>
            <a:pPr lvl="3"/>
            <a:r>
              <a:rPr lang="es-ES" sz="1600" dirty="0" smtClean="0">
                <a:solidFill>
                  <a:schemeClr val="tx1"/>
                </a:solidFill>
              </a:rPr>
              <a:t>Investigación-acción</a:t>
            </a:r>
          </a:p>
          <a:p>
            <a:pPr lvl="3"/>
            <a:r>
              <a:rPr lang="es-ES" sz="1600" dirty="0" smtClean="0">
                <a:solidFill>
                  <a:schemeClr val="tx1"/>
                </a:solidFill>
              </a:rPr>
              <a:t>Diseño documental</a:t>
            </a:r>
          </a:p>
          <a:p>
            <a:pPr lvl="2"/>
            <a:r>
              <a:rPr lang="es-ES" sz="1600" dirty="0" smtClean="0">
                <a:solidFill>
                  <a:schemeClr val="tx1"/>
                </a:solidFill>
              </a:rPr>
              <a:t>Interpretativa</a:t>
            </a:r>
          </a:p>
          <a:p>
            <a:pPr lvl="3"/>
            <a:r>
              <a:rPr lang="es-ES" sz="1600" dirty="0" smtClean="0">
                <a:solidFill>
                  <a:schemeClr val="tx1"/>
                </a:solidFill>
              </a:rPr>
              <a:t>Teoría fundamentada</a:t>
            </a:r>
          </a:p>
          <a:p>
            <a:pPr lvl="3"/>
            <a:r>
              <a:rPr lang="es-ES" sz="1600" dirty="0" smtClean="0">
                <a:solidFill>
                  <a:schemeClr val="tx1"/>
                </a:solidFill>
              </a:rPr>
              <a:t>Inducción analítica</a:t>
            </a:r>
          </a:p>
        </p:txBody>
      </p:sp>
    </p:spTree>
    <p:extLst>
      <p:ext uri="{BB962C8B-B14F-4D97-AF65-F5344CB8AC3E}">
        <p14:creationId xmlns:p14="http://schemas.microsoft.com/office/powerpoint/2010/main" val="2765780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204864"/>
            <a:ext cx="7408333" cy="3921299"/>
          </a:xfrm>
        </p:spPr>
        <p:txBody>
          <a:bodyPr/>
          <a:lstStyle/>
          <a:p>
            <a:pPr lvl="1"/>
            <a:r>
              <a:rPr lang="es-ES" sz="1600" dirty="0">
                <a:solidFill>
                  <a:schemeClr val="tx1"/>
                </a:solidFill>
              </a:rPr>
              <a:t>Técnicas de recolección de datos</a:t>
            </a:r>
          </a:p>
          <a:p>
            <a:pPr lvl="2"/>
            <a:r>
              <a:rPr lang="es-ES" sz="1600" dirty="0">
                <a:solidFill>
                  <a:schemeClr val="tx1"/>
                </a:solidFill>
              </a:rPr>
              <a:t>Observación</a:t>
            </a:r>
          </a:p>
          <a:p>
            <a:pPr lvl="2"/>
            <a:r>
              <a:rPr lang="es-ES" sz="1600" dirty="0">
                <a:solidFill>
                  <a:schemeClr val="tx1"/>
                </a:solidFill>
              </a:rPr>
              <a:t>Entrevista</a:t>
            </a:r>
          </a:p>
          <a:p>
            <a:pPr lvl="2"/>
            <a:r>
              <a:rPr lang="es-ES" sz="1600" dirty="0">
                <a:solidFill>
                  <a:schemeClr val="tx1"/>
                </a:solidFill>
              </a:rPr>
              <a:t>Grupos de discusión</a:t>
            </a:r>
          </a:p>
          <a:p>
            <a:pPr lvl="1"/>
            <a:r>
              <a:rPr lang="es-ES" sz="1600" dirty="0">
                <a:solidFill>
                  <a:schemeClr val="tx1"/>
                </a:solidFill>
              </a:rPr>
              <a:t>Análisis</a:t>
            </a:r>
          </a:p>
          <a:p>
            <a:pPr lvl="2"/>
            <a:r>
              <a:rPr lang="es-ES" sz="1600" dirty="0">
                <a:solidFill>
                  <a:schemeClr val="tx1"/>
                </a:solidFill>
              </a:rPr>
              <a:t>Descubrimiento</a:t>
            </a:r>
          </a:p>
          <a:p>
            <a:pPr lvl="2"/>
            <a:r>
              <a:rPr lang="es-ES" sz="1600" dirty="0">
                <a:solidFill>
                  <a:schemeClr val="tx1"/>
                </a:solidFill>
              </a:rPr>
              <a:t>Codificación</a:t>
            </a:r>
          </a:p>
          <a:p>
            <a:pPr lvl="2"/>
            <a:r>
              <a:rPr lang="es-ES" sz="1600" dirty="0">
                <a:solidFill>
                  <a:schemeClr val="tx1"/>
                </a:solidFill>
              </a:rPr>
              <a:t>Revitalización</a:t>
            </a:r>
          </a:p>
          <a:p>
            <a:endParaRPr lang="es-MX" dirty="0"/>
          </a:p>
        </p:txBody>
      </p:sp>
      <p:sp>
        <p:nvSpPr>
          <p:cNvPr id="3" name="2 Título"/>
          <p:cNvSpPr>
            <a:spLocks noGrp="1"/>
          </p:cNvSpPr>
          <p:nvPr>
            <p:ph type="title"/>
          </p:nvPr>
        </p:nvSpPr>
        <p:spPr/>
        <p:txBody>
          <a:bodyPr/>
          <a:lstStyle/>
          <a:p>
            <a:r>
              <a:rPr lang="es-MX" b="1" dirty="0">
                <a:solidFill>
                  <a:srgbClr val="FFC000"/>
                </a:solidFill>
              </a:rPr>
              <a:t>Temas </a:t>
            </a:r>
            <a:r>
              <a:rPr lang="es-MX" b="1" dirty="0" smtClean="0">
                <a:solidFill>
                  <a:srgbClr val="FFC000"/>
                </a:solidFill>
              </a:rPr>
              <a:t>abordados</a:t>
            </a:r>
            <a:r>
              <a:rPr lang="es-MX" sz="1600" b="1" dirty="0" smtClean="0">
                <a:solidFill>
                  <a:schemeClr val="tx1"/>
                </a:solidFill>
              </a:rPr>
              <a:t>(2/2</a:t>
            </a:r>
            <a:r>
              <a:rPr lang="es-MX" sz="1600" b="1" dirty="0">
                <a:solidFill>
                  <a:schemeClr val="tx1"/>
                </a:solidFill>
              </a:rPr>
              <a:t>)</a:t>
            </a:r>
            <a:endParaRPr lang="es-MX" dirty="0"/>
          </a:p>
        </p:txBody>
      </p:sp>
    </p:spTree>
    <p:extLst>
      <p:ext uri="{BB962C8B-B14F-4D97-AF65-F5344CB8AC3E}">
        <p14:creationId xmlns:p14="http://schemas.microsoft.com/office/powerpoint/2010/main" val="34775285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589</TotalTime>
  <Words>1678</Words>
  <Application>Microsoft Office PowerPoint</Application>
  <PresentationFormat>Presentación en pantalla (4:3)</PresentationFormat>
  <Paragraphs>247</Paragraphs>
  <Slides>53</Slides>
  <Notes>0</Notes>
  <HiddenSlides>0</HiddenSlides>
  <MMClips>0</MMClips>
  <ScaleCrop>false</ScaleCrop>
  <HeadingPairs>
    <vt:vector size="4" baseType="variant">
      <vt:variant>
        <vt:lpstr>Tema</vt:lpstr>
      </vt:variant>
      <vt:variant>
        <vt:i4>1</vt:i4>
      </vt:variant>
      <vt:variant>
        <vt:lpstr>Títulos de diapositiva</vt:lpstr>
      </vt:variant>
      <vt:variant>
        <vt:i4>53</vt:i4>
      </vt:variant>
    </vt:vector>
  </HeadingPairs>
  <TitlesOfParts>
    <vt:vector size="54" baseType="lpstr">
      <vt:lpstr>Forma de onda</vt:lpstr>
      <vt:lpstr>UNIVERSIDAD AUTÓNOMA DEL ESTADO DE MÉXICO</vt:lpstr>
      <vt:lpstr>Unidad de aprendizaje:</vt:lpstr>
      <vt:lpstr>UNIDAD DE COMPETENCIA II: Tema  1  </vt:lpstr>
      <vt:lpstr>TÍTULO DEL MATERIAL DIDÁCTICO</vt:lpstr>
      <vt:lpstr>PROPÓSITO DE LA UNIDAD DE APRENDIZAJE</vt:lpstr>
      <vt:lpstr>GUIÓN PARA EL EMPLEO DEL MATERIAL</vt:lpstr>
      <vt:lpstr>GUIÓN PARA EL EMPLEO DEL MATERIAL</vt:lpstr>
      <vt:lpstr>Temas abordados(1/2)</vt:lpstr>
      <vt:lpstr>Temas abordados(2/2)</vt:lpstr>
      <vt:lpstr>Guión para el empleo del material</vt:lpstr>
      <vt:lpstr>Guión para el empleo del material</vt:lpstr>
      <vt:lpstr>Métodos cualitativos </vt:lpstr>
      <vt:lpstr>Qué es la investigación cualitativa</vt:lpstr>
      <vt:lpstr>Presentación de PowerPoint</vt:lpstr>
      <vt:lpstr>Características de la investigación con enfoque cualitativo (Fraenkel y Wallen,1996) </vt:lpstr>
      <vt:lpstr>El proceso investigativo (1/3)</vt:lpstr>
      <vt:lpstr>El proceso investigativo (2/3)</vt:lpstr>
      <vt:lpstr>El proceso investigativo (3/3)</vt:lpstr>
      <vt:lpstr>Formas de desarrollar la investigación cualitativa (1/2)</vt:lpstr>
      <vt:lpstr>Formas de desarrollar la investigación cualitativa (2/2)</vt:lpstr>
      <vt:lpstr>Presentación de PowerPoint</vt:lpstr>
      <vt:lpstr>Técnicas de recogida de datos</vt:lpstr>
      <vt:lpstr>Tipos de análisis</vt:lpstr>
      <vt:lpstr>Presentación de PowerPoint</vt:lpstr>
      <vt:lpstr>Diseño Etnográfico (1/4)</vt:lpstr>
      <vt:lpstr>Diseño Etnográfico (2/4)</vt:lpstr>
      <vt:lpstr>Diseño Etnográfico (3/4)</vt:lpstr>
      <vt:lpstr>Diseño Etnográfico (4/4)</vt:lpstr>
      <vt:lpstr>Diseño Biográfico o narrativo(1/4)</vt:lpstr>
      <vt:lpstr>Diseño Biográfico o narrativo(2/4)</vt:lpstr>
      <vt:lpstr>Diseño Biográfico o narrativo(3/4)</vt:lpstr>
      <vt:lpstr> Diseño Biográfico o narrativo(4/4)</vt:lpstr>
      <vt:lpstr>Diseños fenomenológicos (1/4)</vt:lpstr>
      <vt:lpstr>Diseños fenomenológicos (2/4)</vt:lpstr>
      <vt:lpstr>Diseños fenomenológicos (3/4)</vt:lpstr>
      <vt:lpstr>Tres premisas teóricas básicas del diseño fenomenológico (4/4) </vt:lpstr>
      <vt:lpstr>Diseño Investigación-acción(1/4)</vt:lpstr>
      <vt:lpstr>Diseño Investigación-acción(2/4)</vt:lpstr>
      <vt:lpstr>Diseño Investigación-acción(3/4)</vt:lpstr>
      <vt:lpstr>Diseño Investigación-acción(4/4)</vt:lpstr>
      <vt:lpstr> DISEÑO DOCUMENTAL (1/3) </vt:lpstr>
      <vt:lpstr> DISEÑO DOCUMENTAL (2/3) </vt:lpstr>
      <vt:lpstr> DISEÑO DOCUMENTAL (3/3) </vt:lpstr>
      <vt:lpstr>Presentación de PowerPoint</vt:lpstr>
      <vt:lpstr>TEORIA FUNDAMENTADA (GROUNDED THEORY)</vt:lpstr>
      <vt:lpstr>Objeto de estudio</vt:lpstr>
      <vt:lpstr>Métodos de recogida de datos</vt:lpstr>
      <vt:lpstr>Intencionalidad de la teoría fundamentada</vt:lpstr>
      <vt:lpstr>INDUCCIÓN ANALÍTICA</vt:lpstr>
      <vt:lpstr>Objeto de estudio</vt:lpstr>
      <vt:lpstr>Métodos de recogida de datos  </vt:lpstr>
      <vt:lpstr>Los pasos que incluye la inducción analítica son simples y directos: </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Métodos cualitativos y cuantitativos</dc:title>
  <dc:creator>user</dc:creator>
  <cp:lastModifiedBy>user</cp:lastModifiedBy>
  <cp:revision>58</cp:revision>
  <dcterms:created xsi:type="dcterms:W3CDTF">2019-09-19T00:20:17Z</dcterms:created>
  <dcterms:modified xsi:type="dcterms:W3CDTF">2019-09-19T23:01:13Z</dcterms:modified>
</cp:coreProperties>
</file>