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79" r:id="rId2"/>
    <p:sldId id="280" r:id="rId3"/>
    <p:sldId id="281" r:id="rId4"/>
    <p:sldId id="282" r:id="rId5"/>
    <p:sldId id="283" r:id="rId6"/>
    <p:sldId id="284" r:id="rId7"/>
    <p:sldId id="285" r:id="rId8"/>
    <p:sldId id="286" r:id="rId9"/>
    <p:sldId id="287" r:id="rId10"/>
    <p:sldId id="288" r:id="rId11"/>
    <p:sldId id="257" r:id="rId12"/>
    <p:sldId id="267" r:id="rId13"/>
    <p:sldId id="268" r:id="rId14"/>
    <p:sldId id="263" r:id="rId15"/>
    <p:sldId id="260" r:id="rId16"/>
    <p:sldId id="303" r:id="rId17"/>
    <p:sldId id="304" r:id="rId18"/>
    <p:sldId id="264" r:id="rId19"/>
    <p:sldId id="265" r:id="rId20"/>
    <p:sldId id="266" r:id="rId21"/>
    <p:sldId id="269" r:id="rId22"/>
    <p:sldId id="270" r:id="rId23"/>
    <p:sldId id="262" r:id="rId24"/>
    <p:sldId id="289" r:id="rId25"/>
    <p:sldId id="271" r:id="rId26"/>
    <p:sldId id="272" r:id="rId27"/>
    <p:sldId id="273" r:id="rId28"/>
    <p:sldId id="274" r:id="rId29"/>
    <p:sldId id="275" r:id="rId30"/>
    <p:sldId id="276" r:id="rId31"/>
    <p:sldId id="277" r:id="rId32"/>
    <p:sldId id="278" r:id="rId33"/>
    <p:sldId id="291" r:id="rId34"/>
    <p:sldId id="292" r:id="rId35"/>
    <p:sldId id="293" r:id="rId36"/>
    <p:sldId id="294" r:id="rId37"/>
    <p:sldId id="295" r:id="rId38"/>
    <p:sldId id="296" r:id="rId39"/>
    <p:sldId id="297" r:id="rId40"/>
    <p:sldId id="298" r:id="rId41"/>
    <p:sldId id="301" r:id="rId42"/>
    <p:sldId id="302" r:id="rId43"/>
    <p:sldId id="258" r:id="rId4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99" autoAdjust="0"/>
    <p:restoredTop sz="94660"/>
  </p:normalViewPr>
  <p:slideViewPr>
    <p:cSldViewPr>
      <p:cViewPr varScale="1">
        <p:scale>
          <a:sx n="80" d="100"/>
          <a:sy n="80" d="100"/>
        </p:scale>
        <p:origin x="-1109"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93756C-252C-4391-8D44-F58130A7D2B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EE90CE18-68DF-4298-997C-039D54EF351F}">
      <dgm:prSet/>
      <dgm:spPr>
        <a:solidFill>
          <a:srgbClr val="92D050"/>
        </a:solidFill>
      </dgm:spPr>
      <dgm:t>
        <a:bodyPr/>
        <a:lstStyle/>
        <a:p>
          <a:r>
            <a:rPr lang="es-MX" dirty="0" smtClean="0">
              <a:solidFill>
                <a:schemeClr val="tx1"/>
              </a:solidFill>
            </a:rPr>
            <a:t>Señalar manifestaciones del problema.</a:t>
          </a:r>
          <a:endParaRPr lang="es-MX" dirty="0">
            <a:solidFill>
              <a:schemeClr val="tx1"/>
            </a:solidFill>
          </a:endParaRPr>
        </a:p>
      </dgm:t>
    </dgm:pt>
    <dgm:pt modelId="{9F8679E1-195D-401E-B2D1-B62D89A500B7}" type="parTrans" cxnId="{99D76722-A26E-42BE-9D05-4EBF4F787429}">
      <dgm:prSet/>
      <dgm:spPr/>
      <dgm:t>
        <a:bodyPr/>
        <a:lstStyle/>
        <a:p>
          <a:endParaRPr lang="es-MX"/>
        </a:p>
      </dgm:t>
    </dgm:pt>
    <dgm:pt modelId="{E474ED6F-BF6B-46C1-AF31-3D45D68FFD73}" type="sibTrans" cxnId="{99D76722-A26E-42BE-9D05-4EBF4F787429}">
      <dgm:prSet/>
      <dgm:spPr/>
      <dgm:t>
        <a:bodyPr/>
        <a:lstStyle/>
        <a:p>
          <a:endParaRPr lang="es-MX"/>
        </a:p>
      </dgm:t>
    </dgm:pt>
    <dgm:pt modelId="{DD9436F3-02E2-41C9-B559-952B584FC4C2}">
      <dgm:prSet/>
      <dgm:spPr>
        <a:solidFill>
          <a:srgbClr val="FFC000"/>
        </a:solidFill>
      </dgm:spPr>
      <dgm:t>
        <a:bodyPr/>
        <a:lstStyle/>
        <a:p>
          <a:r>
            <a:rPr lang="es-MX" dirty="0" smtClean="0">
              <a:solidFill>
                <a:schemeClr val="tx1"/>
              </a:solidFill>
            </a:rPr>
            <a:t>Manejar dos variables como mínimo.</a:t>
          </a:r>
          <a:endParaRPr lang="es-MX" dirty="0">
            <a:solidFill>
              <a:schemeClr val="tx1"/>
            </a:solidFill>
          </a:endParaRPr>
        </a:p>
      </dgm:t>
    </dgm:pt>
    <dgm:pt modelId="{98FC2DDB-9150-4E2C-8F3C-C16B2E720EA5}" type="parTrans" cxnId="{B0CDA781-2B80-4CAD-99A8-6AA54520DE37}">
      <dgm:prSet/>
      <dgm:spPr/>
      <dgm:t>
        <a:bodyPr/>
        <a:lstStyle/>
        <a:p>
          <a:endParaRPr lang="es-MX"/>
        </a:p>
      </dgm:t>
    </dgm:pt>
    <dgm:pt modelId="{9F199689-4203-439E-9738-6D1F9645A1B9}" type="sibTrans" cxnId="{B0CDA781-2B80-4CAD-99A8-6AA54520DE37}">
      <dgm:prSet/>
      <dgm:spPr/>
      <dgm:t>
        <a:bodyPr/>
        <a:lstStyle/>
        <a:p>
          <a:endParaRPr lang="es-MX"/>
        </a:p>
      </dgm:t>
    </dgm:pt>
    <dgm:pt modelId="{5E567AF7-19FD-4894-9AC1-020B8FF094D0}">
      <dgm:prSet/>
      <dgm:spPr>
        <a:solidFill>
          <a:srgbClr val="00B050"/>
        </a:solidFill>
      </dgm:spPr>
      <dgm:t>
        <a:bodyPr/>
        <a:lstStyle/>
        <a:p>
          <a:r>
            <a:rPr lang="es-MX" smtClean="0">
              <a:solidFill>
                <a:schemeClr val="tx1"/>
              </a:solidFill>
            </a:rPr>
            <a:t>Definir con claridad el problema.</a:t>
          </a:r>
          <a:endParaRPr lang="es-MX" dirty="0">
            <a:solidFill>
              <a:schemeClr val="tx1"/>
            </a:solidFill>
          </a:endParaRPr>
        </a:p>
      </dgm:t>
    </dgm:pt>
    <dgm:pt modelId="{327CFD83-FC7C-4124-809B-D9A29BA31E7A}" type="parTrans" cxnId="{82ECC3A6-7145-49A4-88B0-2AC62E6676BF}">
      <dgm:prSet/>
      <dgm:spPr/>
      <dgm:t>
        <a:bodyPr/>
        <a:lstStyle/>
        <a:p>
          <a:endParaRPr lang="es-MX"/>
        </a:p>
      </dgm:t>
    </dgm:pt>
    <dgm:pt modelId="{6EF3C486-E610-4E94-B782-0A5C7F07C206}" type="sibTrans" cxnId="{82ECC3A6-7145-49A4-88B0-2AC62E6676BF}">
      <dgm:prSet/>
      <dgm:spPr/>
      <dgm:t>
        <a:bodyPr/>
        <a:lstStyle/>
        <a:p>
          <a:endParaRPr lang="es-MX"/>
        </a:p>
      </dgm:t>
    </dgm:pt>
    <dgm:pt modelId="{1262D7BE-E20D-4B52-AAAE-73D2D0B27FF3}">
      <dgm:prSet/>
      <dgm:spPr/>
      <dgm:t>
        <a:bodyPr/>
        <a:lstStyle/>
        <a:p>
          <a:r>
            <a:rPr lang="es-MX" smtClean="0">
              <a:solidFill>
                <a:schemeClr val="tx1"/>
              </a:solidFill>
            </a:rPr>
            <a:t>Delimitar los aspectos que abarca el problema.</a:t>
          </a:r>
          <a:endParaRPr lang="es-MX" dirty="0">
            <a:solidFill>
              <a:schemeClr val="tx1"/>
            </a:solidFill>
          </a:endParaRPr>
        </a:p>
      </dgm:t>
    </dgm:pt>
    <dgm:pt modelId="{7F51FFAA-217C-4290-ACD9-F304A7739136}" type="parTrans" cxnId="{3A2C1F66-7CE4-461D-BE95-6B73919C5886}">
      <dgm:prSet/>
      <dgm:spPr/>
      <dgm:t>
        <a:bodyPr/>
        <a:lstStyle/>
        <a:p>
          <a:endParaRPr lang="es-MX"/>
        </a:p>
      </dgm:t>
    </dgm:pt>
    <dgm:pt modelId="{5367B8A9-95C1-4309-A835-C56F3A73CB22}" type="sibTrans" cxnId="{3A2C1F66-7CE4-461D-BE95-6B73919C5886}">
      <dgm:prSet/>
      <dgm:spPr/>
      <dgm:t>
        <a:bodyPr/>
        <a:lstStyle/>
        <a:p>
          <a:endParaRPr lang="es-MX"/>
        </a:p>
      </dgm:t>
    </dgm:pt>
    <dgm:pt modelId="{0B00C116-DAF7-486B-A27B-447D1C85A429}" type="pres">
      <dgm:prSet presAssocID="{AA93756C-252C-4391-8D44-F58130A7D2BA}" presName="diagram" presStyleCnt="0">
        <dgm:presLayoutVars>
          <dgm:dir/>
          <dgm:resizeHandles val="exact"/>
        </dgm:presLayoutVars>
      </dgm:prSet>
      <dgm:spPr/>
      <dgm:t>
        <a:bodyPr/>
        <a:lstStyle/>
        <a:p>
          <a:endParaRPr lang="es-MX"/>
        </a:p>
      </dgm:t>
    </dgm:pt>
    <dgm:pt modelId="{FDBE6070-9804-47B8-B59B-A4CE906FFAC1}" type="pres">
      <dgm:prSet presAssocID="{DD9436F3-02E2-41C9-B559-952B584FC4C2}" presName="node" presStyleLbl="node1" presStyleIdx="0" presStyleCnt="4">
        <dgm:presLayoutVars>
          <dgm:bulletEnabled val="1"/>
        </dgm:presLayoutVars>
      </dgm:prSet>
      <dgm:spPr/>
      <dgm:t>
        <a:bodyPr/>
        <a:lstStyle/>
        <a:p>
          <a:endParaRPr lang="es-MX"/>
        </a:p>
      </dgm:t>
    </dgm:pt>
    <dgm:pt modelId="{920B6131-54A1-4598-A3B0-DAC862B8ED4F}" type="pres">
      <dgm:prSet presAssocID="{9F199689-4203-439E-9738-6D1F9645A1B9}" presName="sibTrans" presStyleCnt="0"/>
      <dgm:spPr/>
    </dgm:pt>
    <dgm:pt modelId="{AA68218B-3B4B-4BBE-9332-4E65D01C88CC}" type="pres">
      <dgm:prSet presAssocID="{EE90CE18-68DF-4298-997C-039D54EF351F}" presName="node" presStyleLbl="node1" presStyleIdx="1" presStyleCnt="4">
        <dgm:presLayoutVars>
          <dgm:bulletEnabled val="1"/>
        </dgm:presLayoutVars>
      </dgm:prSet>
      <dgm:spPr/>
      <dgm:t>
        <a:bodyPr/>
        <a:lstStyle/>
        <a:p>
          <a:endParaRPr lang="es-MX"/>
        </a:p>
      </dgm:t>
    </dgm:pt>
    <dgm:pt modelId="{90C344B6-A3AD-4530-BE6C-9A896D6AA29E}" type="pres">
      <dgm:prSet presAssocID="{E474ED6F-BF6B-46C1-AF31-3D45D68FFD73}" presName="sibTrans" presStyleCnt="0"/>
      <dgm:spPr/>
    </dgm:pt>
    <dgm:pt modelId="{F496FA02-72FD-4FE7-BAC6-6428C76A314C}" type="pres">
      <dgm:prSet presAssocID="{5E567AF7-19FD-4894-9AC1-020B8FF094D0}" presName="node" presStyleLbl="node1" presStyleIdx="2" presStyleCnt="4">
        <dgm:presLayoutVars>
          <dgm:bulletEnabled val="1"/>
        </dgm:presLayoutVars>
      </dgm:prSet>
      <dgm:spPr/>
      <dgm:t>
        <a:bodyPr/>
        <a:lstStyle/>
        <a:p>
          <a:endParaRPr lang="es-MX"/>
        </a:p>
      </dgm:t>
    </dgm:pt>
    <dgm:pt modelId="{B7EABA04-1141-461E-9794-D828CBAAEF52}" type="pres">
      <dgm:prSet presAssocID="{6EF3C486-E610-4E94-B782-0A5C7F07C206}" presName="sibTrans" presStyleCnt="0"/>
      <dgm:spPr/>
    </dgm:pt>
    <dgm:pt modelId="{D725ECB5-9E57-4D0D-94AC-64B057726F07}" type="pres">
      <dgm:prSet presAssocID="{1262D7BE-E20D-4B52-AAAE-73D2D0B27FF3}" presName="node" presStyleLbl="node1" presStyleIdx="3" presStyleCnt="4">
        <dgm:presLayoutVars>
          <dgm:bulletEnabled val="1"/>
        </dgm:presLayoutVars>
      </dgm:prSet>
      <dgm:spPr/>
      <dgm:t>
        <a:bodyPr/>
        <a:lstStyle/>
        <a:p>
          <a:endParaRPr lang="es-MX"/>
        </a:p>
      </dgm:t>
    </dgm:pt>
  </dgm:ptLst>
  <dgm:cxnLst>
    <dgm:cxn modelId="{426BAC69-A5DA-4665-82B1-12C013599B4D}" type="presOf" srcId="{AA93756C-252C-4391-8D44-F58130A7D2BA}" destId="{0B00C116-DAF7-486B-A27B-447D1C85A429}" srcOrd="0" destOrd="0" presId="urn:microsoft.com/office/officeart/2005/8/layout/default"/>
    <dgm:cxn modelId="{3A2C1F66-7CE4-461D-BE95-6B73919C5886}" srcId="{AA93756C-252C-4391-8D44-F58130A7D2BA}" destId="{1262D7BE-E20D-4B52-AAAE-73D2D0B27FF3}" srcOrd="3" destOrd="0" parTransId="{7F51FFAA-217C-4290-ACD9-F304A7739136}" sibTransId="{5367B8A9-95C1-4309-A835-C56F3A73CB22}"/>
    <dgm:cxn modelId="{A4B032D3-FD89-4FE7-97E3-AD55583083AF}" type="presOf" srcId="{5E567AF7-19FD-4894-9AC1-020B8FF094D0}" destId="{F496FA02-72FD-4FE7-BAC6-6428C76A314C}" srcOrd="0" destOrd="0" presId="urn:microsoft.com/office/officeart/2005/8/layout/default"/>
    <dgm:cxn modelId="{99D76722-A26E-42BE-9D05-4EBF4F787429}" srcId="{AA93756C-252C-4391-8D44-F58130A7D2BA}" destId="{EE90CE18-68DF-4298-997C-039D54EF351F}" srcOrd="1" destOrd="0" parTransId="{9F8679E1-195D-401E-B2D1-B62D89A500B7}" sibTransId="{E474ED6F-BF6B-46C1-AF31-3D45D68FFD73}"/>
    <dgm:cxn modelId="{82ECC3A6-7145-49A4-88B0-2AC62E6676BF}" srcId="{AA93756C-252C-4391-8D44-F58130A7D2BA}" destId="{5E567AF7-19FD-4894-9AC1-020B8FF094D0}" srcOrd="2" destOrd="0" parTransId="{327CFD83-FC7C-4124-809B-D9A29BA31E7A}" sibTransId="{6EF3C486-E610-4E94-B782-0A5C7F07C206}"/>
    <dgm:cxn modelId="{B0CDA781-2B80-4CAD-99A8-6AA54520DE37}" srcId="{AA93756C-252C-4391-8D44-F58130A7D2BA}" destId="{DD9436F3-02E2-41C9-B559-952B584FC4C2}" srcOrd="0" destOrd="0" parTransId="{98FC2DDB-9150-4E2C-8F3C-C16B2E720EA5}" sibTransId="{9F199689-4203-439E-9738-6D1F9645A1B9}"/>
    <dgm:cxn modelId="{478DA611-0E4E-4798-A8FE-B4DAC7178C20}" type="presOf" srcId="{DD9436F3-02E2-41C9-B559-952B584FC4C2}" destId="{FDBE6070-9804-47B8-B59B-A4CE906FFAC1}" srcOrd="0" destOrd="0" presId="urn:microsoft.com/office/officeart/2005/8/layout/default"/>
    <dgm:cxn modelId="{7E174FC5-193B-495B-AFDD-FB3C1AA13A66}" type="presOf" srcId="{1262D7BE-E20D-4B52-AAAE-73D2D0B27FF3}" destId="{D725ECB5-9E57-4D0D-94AC-64B057726F07}" srcOrd="0" destOrd="0" presId="urn:microsoft.com/office/officeart/2005/8/layout/default"/>
    <dgm:cxn modelId="{E61997E3-E0B4-4141-8303-DBD9F5D5FB1E}" type="presOf" srcId="{EE90CE18-68DF-4298-997C-039D54EF351F}" destId="{AA68218B-3B4B-4BBE-9332-4E65D01C88CC}" srcOrd="0" destOrd="0" presId="urn:microsoft.com/office/officeart/2005/8/layout/default"/>
    <dgm:cxn modelId="{5193E660-65D7-4EC4-B3AC-9CA1996092AA}" type="presParOf" srcId="{0B00C116-DAF7-486B-A27B-447D1C85A429}" destId="{FDBE6070-9804-47B8-B59B-A4CE906FFAC1}" srcOrd="0" destOrd="0" presId="urn:microsoft.com/office/officeart/2005/8/layout/default"/>
    <dgm:cxn modelId="{A60038EF-8726-4AEB-901B-DC8F448DA426}" type="presParOf" srcId="{0B00C116-DAF7-486B-A27B-447D1C85A429}" destId="{920B6131-54A1-4598-A3B0-DAC862B8ED4F}" srcOrd="1" destOrd="0" presId="urn:microsoft.com/office/officeart/2005/8/layout/default"/>
    <dgm:cxn modelId="{F415D352-55CC-463E-B6BD-83631A6FE416}" type="presParOf" srcId="{0B00C116-DAF7-486B-A27B-447D1C85A429}" destId="{AA68218B-3B4B-4BBE-9332-4E65D01C88CC}" srcOrd="2" destOrd="0" presId="urn:microsoft.com/office/officeart/2005/8/layout/default"/>
    <dgm:cxn modelId="{7A80CE3E-BD62-4308-8EB2-718D488E1829}" type="presParOf" srcId="{0B00C116-DAF7-486B-A27B-447D1C85A429}" destId="{90C344B6-A3AD-4530-BE6C-9A896D6AA29E}" srcOrd="3" destOrd="0" presId="urn:microsoft.com/office/officeart/2005/8/layout/default"/>
    <dgm:cxn modelId="{7ABD7F36-3F58-453E-9070-C5B758B444E8}" type="presParOf" srcId="{0B00C116-DAF7-486B-A27B-447D1C85A429}" destId="{F496FA02-72FD-4FE7-BAC6-6428C76A314C}" srcOrd="4" destOrd="0" presId="urn:microsoft.com/office/officeart/2005/8/layout/default"/>
    <dgm:cxn modelId="{25721EEC-2E65-469F-9A5D-EBB9F17CDA76}" type="presParOf" srcId="{0B00C116-DAF7-486B-A27B-447D1C85A429}" destId="{B7EABA04-1141-461E-9794-D828CBAAEF52}" srcOrd="5" destOrd="0" presId="urn:microsoft.com/office/officeart/2005/8/layout/default"/>
    <dgm:cxn modelId="{AF8D68BF-B157-44CF-855D-7373542A8A7A}" type="presParOf" srcId="{0B00C116-DAF7-486B-A27B-447D1C85A429}" destId="{D725ECB5-9E57-4D0D-94AC-64B057726F07}"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BE6070-9804-47B8-B59B-A4CE906FFAC1}">
      <dsp:nvSpPr>
        <dsp:cNvPr id="0" name=""/>
        <dsp:cNvSpPr/>
      </dsp:nvSpPr>
      <dsp:spPr>
        <a:xfrm>
          <a:off x="744" y="145603"/>
          <a:ext cx="2902148" cy="1741289"/>
        </a:xfrm>
        <a:prstGeom prst="rect">
          <a:avLst/>
        </a:prstGeom>
        <a:solidFill>
          <a:srgbClr val="FFC000"/>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solidFill>
                <a:schemeClr val="tx1"/>
              </a:solidFill>
            </a:rPr>
            <a:t>Manejar dos variables como mínimo.</a:t>
          </a:r>
          <a:endParaRPr lang="es-MX" sz="2500" kern="1200" dirty="0">
            <a:solidFill>
              <a:schemeClr val="tx1"/>
            </a:solidFill>
          </a:endParaRPr>
        </a:p>
      </dsp:txBody>
      <dsp:txXfrm>
        <a:off x="744" y="145603"/>
        <a:ext cx="2902148" cy="1741289"/>
      </dsp:txXfrm>
    </dsp:sp>
    <dsp:sp modelId="{AA68218B-3B4B-4BBE-9332-4E65D01C88CC}">
      <dsp:nvSpPr>
        <dsp:cNvPr id="0" name=""/>
        <dsp:cNvSpPr/>
      </dsp:nvSpPr>
      <dsp:spPr>
        <a:xfrm>
          <a:off x="3193107" y="145603"/>
          <a:ext cx="2902148" cy="1741289"/>
        </a:xfrm>
        <a:prstGeom prst="rect">
          <a:avLst/>
        </a:prstGeom>
        <a:solidFill>
          <a:srgbClr val="92D050"/>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solidFill>
                <a:schemeClr val="tx1"/>
              </a:solidFill>
            </a:rPr>
            <a:t>Señalar manifestaciones del problema.</a:t>
          </a:r>
          <a:endParaRPr lang="es-MX" sz="2500" kern="1200" dirty="0">
            <a:solidFill>
              <a:schemeClr val="tx1"/>
            </a:solidFill>
          </a:endParaRPr>
        </a:p>
      </dsp:txBody>
      <dsp:txXfrm>
        <a:off x="3193107" y="145603"/>
        <a:ext cx="2902148" cy="1741289"/>
      </dsp:txXfrm>
    </dsp:sp>
    <dsp:sp modelId="{F496FA02-72FD-4FE7-BAC6-6428C76A314C}">
      <dsp:nvSpPr>
        <dsp:cNvPr id="0" name=""/>
        <dsp:cNvSpPr/>
      </dsp:nvSpPr>
      <dsp:spPr>
        <a:xfrm>
          <a:off x="744" y="2177107"/>
          <a:ext cx="2902148" cy="1741289"/>
        </a:xfrm>
        <a:prstGeom prst="rect">
          <a:avLst/>
        </a:prstGeom>
        <a:solidFill>
          <a:srgbClr val="00B050"/>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smtClean="0">
              <a:solidFill>
                <a:schemeClr val="tx1"/>
              </a:solidFill>
            </a:rPr>
            <a:t>Definir con claridad el problema.</a:t>
          </a:r>
          <a:endParaRPr lang="es-MX" sz="2500" kern="1200" dirty="0">
            <a:solidFill>
              <a:schemeClr val="tx1"/>
            </a:solidFill>
          </a:endParaRPr>
        </a:p>
      </dsp:txBody>
      <dsp:txXfrm>
        <a:off x="744" y="2177107"/>
        <a:ext cx="2902148" cy="1741289"/>
      </dsp:txXfrm>
    </dsp:sp>
    <dsp:sp modelId="{D725ECB5-9E57-4D0D-94AC-64B057726F07}">
      <dsp:nvSpPr>
        <dsp:cNvPr id="0" name=""/>
        <dsp:cNvSpPr/>
      </dsp:nvSpPr>
      <dsp:spPr>
        <a:xfrm>
          <a:off x="3193107" y="2177107"/>
          <a:ext cx="2902148" cy="1741289"/>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smtClean="0">
              <a:solidFill>
                <a:schemeClr val="tx1"/>
              </a:solidFill>
            </a:rPr>
            <a:t>Delimitar los aspectos que abarca el problema.</a:t>
          </a:r>
          <a:endParaRPr lang="es-MX" sz="2500" kern="1200" dirty="0">
            <a:solidFill>
              <a:schemeClr val="tx1"/>
            </a:solidFill>
          </a:endParaRPr>
        </a:p>
      </dsp:txBody>
      <dsp:txXfrm>
        <a:off x="3193107" y="2177107"/>
        <a:ext cx="2902148" cy="174128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806062BA-C730-4E68-A45B-39E19C31EDD1}" type="datetimeFigureOut">
              <a:rPr lang="es-MX" smtClean="0"/>
              <a:t>18/09/2019</a:t>
            </a:fld>
            <a:endParaRPr lang="es-MX"/>
          </a:p>
        </p:txBody>
      </p:sp>
      <p:sp>
        <p:nvSpPr>
          <p:cNvPr id="8" name="Slide Number Placeholder 7"/>
          <p:cNvSpPr>
            <a:spLocks noGrp="1"/>
          </p:cNvSpPr>
          <p:nvPr>
            <p:ph type="sldNum" sz="quarter" idx="11"/>
          </p:nvPr>
        </p:nvSpPr>
        <p:spPr/>
        <p:txBody>
          <a:bodyPr/>
          <a:lstStyle/>
          <a:p>
            <a:fld id="{4AB7CAD1-DD7C-4FEB-80E1-D435FDF4AD28}"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06062BA-C730-4E68-A45B-39E19C31EDD1}" type="datetimeFigureOut">
              <a:rPr lang="es-MX" smtClean="0"/>
              <a:t>18/09/2019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AB7CAD1-DD7C-4FEB-80E1-D435FDF4AD28}"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06062BA-C730-4E68-A45B-39E19C31EDD1}" type="datetimeFigureOut">
              <a:rPr lang="es-MX" smtClean="0"/>
              <a:t>18/09/2019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AB7CAD1-DD7C-4FEB-80E1-D435FDF4AD28}"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806062BA-C730-4E68-A45B-39E19C31EDD1}" type="datetimeFigureOut">
              <a:rPr lang="es-MX" smtClean="0"/>
              <a:t>18/09/2019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AB7CAD1-DD7C-4FEB-80E1-D435FDF4AD28}"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06062BA-C730-4E68-A45B-39E19C31EDD1}" type="datetimeFigureOut">
              <a:rPr lang="es-MX" smtClean="0"/>
              <a:t>18/09/2019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AB7CAD1-DD7C-4FEB-80E1-D435FDF4AD28}" type="slidenum">
              <a:rPr lang="es-MX" smtClean="0"/>
              <a:t>‹Nº›</a:t>
            </a:fld>
            <a:endParaRPr lang="es-MX"/>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806062BA-C730-4E68-A45B-39E19C31EDD1}" type="datetimeFigureOut">
              <a:rPr lang="es-MX" smtClean="0"/>
              <a:t>18/09/2019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AB7CAD1-DD7C-4FEB-80E1-D435FDF4AD28}" type="slidenum">
              <a:rPr lang="es-MX" smtClean="0"/>
              <a:t>‹Nº›</a:t>
            </a:fld>
            <a:endParaRPr lang="es-MX"/>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806062BA-C730-4E68-A45B-39E19C31EDD1}" type="datetimeFigureOut">
              <a:rPr lang="es-MX" smtClean="0"/>
              <a:t>18/09/2019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AB7CAD1-DD7C-4FEB-80E1-D435FDF4AD28}" type="slidenum">
              <a:rPr lang="es-MX" smtClean="0"/>
              <a:t>‹Nº›</a:t>
            </a:fld>
            <a:endParaRPr lang="es-MX"/>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06062BA-C730-4E68-A45B-39E19C31EDD1}" type="datetimeFigureOut">
              <a:rPr lang="es-MX" smtClean="0"/>
              <a:t>18/09/2019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AB7CAD1-DD7C-4FEB-80E1-D435FDF4AD28}"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6062BA-C730-4E68-A45B-39E19C31EDD1}" type="datetimeFigureOut">
              <a:rPr lang="es-MX" smtClean="0"/>
              <a:t>18/09/2019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AB7CAD1-DD7C-4FEB-80E1-D435FDF4AD28}"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06062BA-C730-4E68-A45B-39E19C31EDD1}" type="datetimeFigureOut">
              <a:rPr lang="es-MX" smtClean="0"/>
              <a:t>18/09/2019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AB7CAD1-DD7C-4FEB-80E1-D435FDF4AD28}"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06062BA-C730-4E68-A45B-39E19C31EDD1}" type="datetimeFigureOut">
              <a:rPr lang="es-MX" smtClean="0"/>
              <a:t>18/09/2019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AB7CAD1-DD7C-4FEB-80E1-D435FDF4AD28}"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06062BA-C730-4E68-A45B-39E19C31EDD1}" type="datetimeFigureOut">
              <a:rPr lang="es-MX" smtClean="0"/>
              <a:t>18/09/2019</a:t>
            </a:fld>
            <a:endParaRPr lang="es-MX"/>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MX"/>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4AB7CAD1-DD7C-4FEB-80E1-D435FDF4AD28}" type="slidenum">
              <a:rPr lang="es-MX" smtClean="0"/>
              <a:t>‹Nº›</a:t>
            </a:fld>
            <a:endParaRPr lang="es-MX"/>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proverbia.net/citasautor.asp?autor=38" TargetMode="External"/><Relationship Id="rId2" Type="http://schemas.openxmlformats.org/officeDocument/2006/relationships/hyperlink" Target="https://kazacl.wordpress.com/diferencia-entre-necesidad-y-problema-propuesta-de-valor-y-captura-de-valor-en-la-tesis" TargetMode="External"/><Relationship Id="rId1" Type="http://schemas.openxmlformats.org/officeDocument/2006/relationships/slideLayout" Target="../slideLayouts/slideLayout2.xml"/><Relationship Id="rId4" Type="http://schemas.openxmlformats.org/officeDocument/2006/relationships/hyperlink" Target="https://www.lizardo-carvajal.com/problema-y-necesida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4000" b="1" dirty="0" smtClean="0">
                <a:solidFill>
                  <a:srgbClr val="00B050"/>
                </a:solidFill>
              </a:rPr>
              <a:t>UNIVERSIDAD AUTÓNOMA DEL ESTADO DE MÉXICO</a:t>
            </a:r>
            <a:endParaRPr lang="es-MX" sz="4000" b="1" dirty="0">
              <a:solidFill>
                <a:srgbClr val="00B050"/>
              </a:solidFill>
            </a:endParaRPr>
          </a:p>
        </p:txBody>
      </p:sp>
      <p:sp>
        <p:nvSpPr>
          <p:cNvPr id="6" name="5 Marcador de contenido"/>
          <p:cNvSpPr>
            <a:spLocks noGrp="1"/>
          </p:cNvSpPr>
          <p:nvPr>
            <p:ph idx="1"/>
          </p:nvPr>
        </p:nvSpPr>
        <p:spPr/>
        <p:txBody>
          <a:bodyPr>
            <a:normAutofit/>
          </a:bodyPr>
          <a:lstStyle/>
          <a:p>
            <a:pPr marL="0" indent="0" algn="ctr">
              <a:buNone/>
            </a:pPr>
            <a:endParaRPr lang="es-MX" dirty="0" smtClean="0"/>
          </a:p>
          <a:p>
            <a:pPr marL="0" indent="0" algn="ctr">
              <a:buNone/>
            </a:pPr>
            <a:r>
              <a:rPr lang="es-MX" b="1" dirty="0" smtClean="0">
                <a:solidFill>
                  <a:schemeClr val="tx1"/>
                </a:solidFill>
              </a:rPr>
              <a:t>FACULTAD DE HUMANIDADES</a:t>
            </a:r>
          </a:p>
          <a:p>
            <a:pPr marL="0" indent="0" algn="ctr">
              <a:buNone/>
            </a:pPr>
            <a:endParaRPr lang="es-MX" dirty="0">
              <a:solidFill>
                <a:schemeClr val="tx1"/>
              </a:solidFill>
            </a:endParaRPr>
          </a:p>
          <a:p>
            <a:pPr marL="0" indent="0" algn="ctr">
              <a:buNone/>
            </a:pPr>
            <a:endParaRPr lang="es-MX" dirty="0" smtClean="0">
              <a:solidFill>
                <a:schemeClr val="tx1"/>
              </a:solidFill>
            </a:endParaRPr>
          </a:p>
          <a:p>
            <a:pPr marL="0" indent="0" algn="ctr">
              <a:buNone/>
            </a:pPr>
            <a:r>
              <a:rPr lang="es-MX" b="1" dirty="0" smtClean="0">
                <a:solidFill>
                  <a:schemeClr val="tx1"/>
                </a:solidFill>
              </a:rPr>
              <a:t>PROGRAMA EDUCATIVO:</a:t>
            </a:r>
          </a:p>
          <a:p>
            <a:pPr marL="0" indent="0" algn="ctr">
              <a:buNone/>
            </a:pPr>
            <a:endParaRPr lang="es-MX" b="1" dirty="0" smtClean="0">
              <a:solidFill>
                <a:schemeClr val="tx1"/>
              </a:solidFill>
            </a:endParaRPr>
          </a:p>
          <a:p>
            <a:pPr marL="0" indent="0" algn="ctr">
              <a:buNone/>
            </a:pPr>
            <a:r>
              <a:rPr lang="es-MX" dirty="0" smtClean="0">
                <a:solidFill>
                  <a:schemeClr val="tx1"/>
                </a:solidFill>
              </a:rPr>
              <a:t>LICENCIATURA EN CIENCIAS DE LA INFORMACIÓN DOCUMENTAL</a:t>
            </a:r>
            <a:endParaRPr lang="es-MX" dirty="0">
              <a:solidFill>
                <a:schemeClr val="tx1"/>
              </a:solidFill>
            </a:endParaRPr>
          </a:p>
        </p:txBody>
      </p:sp>
    </p:spTree>
    <p:extLst>
      <p:ext uri="{BB962C8B-B14F-4D97-AF65-F5344CB8AC3E}">
        <p14:creationId xmlns:p14="http://schemas.microsoft.com/office/powerpoint/2010/main" val="6768513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smtClean="0">
                <a:solidFill>
                  <a:srgbClr val="00B050"/>
                </a:solidFill>
              </a:rPr>
              <a:t>Guión para el empleo del material</a:t>
            </a:r>
            <a:endParaRPr lang="es-MX" sz="4000" b="1" dirty="0">
              <a:solidFill>
                <a:srgbClr val="00B050"/>
              </a:solidFill>
            </a:endParaRPr>
          </a:p>
        </p:txBody>
      </p:sp>
      <p:sp>
        <p:nvSpPr>
          <p:cNvPr id="3" name="2 Marcador de contenido"/>
          <p:cNvSpPr>
            <a:spLocks noGrp="1"/>
          </p:cNvSpPr>
          <p:nvPr>
            <p:ph idx="1"/>
          </p:nvPr>
        </p:nvSpPr>
        <p:spPr/>
        <p:txBody>
          <a:bodyPr>
            <a:normAutofit/>
          </a:bodyPr>
          <a:lstStyle/>
          <a:p>
            <a:pPr algn="just"/>
            <a:endParaRPr lang="es-MX" dirty="0" smtClean="0">
              <a:solidFill>
                <a:schemeClr val="tx1"/>
              </a:solidFill>
            </a:endParaRPr>
          </a:p>
          <a:p>
            <a:pPr algn="just"/>
            <a:endParaRPr lang="es-MX" dirty="0">
              <a:solidFill>
                <a:schemeClr val="tx1"/>
              </a:solidFill>
            </a:endParaRPr>
          </a:p>
          <a:p>
            <a:pPr marL="0" indent="0" algn="just">
              <a:lnSpc>
                <a:spcPct val="150000"/>
              </a:lnSpc>
              <a:buNone/>
            </a:pPr>
            <a:r>
              <a:rPr lang="es-MX" dirty="0" smtClean="0">
                <a:solidFill>
                  <a:schemeClr val="tx1"/>
                </a:solidFill>
              </a:rPr>
              <a:t>Después </a:t>
            </a:r>
            <a:r>
              <a:rPr lang="es-MX" dirty="0">
                <a:solidFill>
                  <a:schemeClr val="tx1"/>
                </a:solidFill>
              </a:rPr>
              <a:t>de cada tema, puede aplicarse alguna estrategia didáctica de refuerzo. O bien, al final de la exposición de </a:t>
            </a:r>
            <a:r>
              <a:rPr lang="es-MX" dirty="0" smtClean="0">
                <a:solidFill>
                  <a:schemeClr val="tx1"/>
                </a:solidFill>
              </a:rPr>
              <a:t>temas </a:t>
            </a:r>
            <a:r>
              <a:rPr lang="es-MX" dirty="0">
                <a:solidFill>
                  <a:schemeClr val="tx1"/>
                </a:solidFill>
              </a:rPr>
              <a:t>de la </a:t>
            </a:r>
            <a:r>
              <a:rPr lang="es-MX" dirty="0" smtClean="0">
                <a:solidFill>
                  <a:schemeClr val="tx1"/>
                </a:solidFill>
              </a:rPr>
              <a:t>sesión, </a:t>
            </a:r>
            <a:r>
              <a:rPr lang="es-MX" dirty="0">
                <a:solidFill>
                  <a:schemeClr val="tx1"/>
                </a:solidFill>
              </a:rPr>
              <a:t>puede marcarse un ejercicio de reforzamiento y comprensión de los temas abordados en su </a:t>
            </a:r>
            <a:r>
              <a:rPr lang="es-MX" dirty="0" smtClean="0">
                <a:solidFill>
                  <a:schemeClr val="tx1"/>
                </a:solidFill>
              </a:rPr>
              <a:t>conjunto.</a:t>
            </a:r>
            <a:endParaRPr lang="es-MX" dirty="0">
              <a:solidFill>
                <a:schemeClr val="tx1"/>
              </a:solidFill>
            </a:endParaRPr>
          </a:p>
        </p:txBody>
      </p:sp>
    </p:spTree>
    <p:extLst>
      <p:ext uri="{BB962C8B-B14F-4D97-AF65-F5344CB8AC3E}">
        <p14:creationId xmlns:p14="http://schemas.microsoft.com/office/powerpoint/2010/main" val="41848808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b="1" dirty="0" smtClean="0"/>
              <a:t>Planteamiento del problema</a:t>
            </a:r>
            <a:endParaRPr lang="es-MX" b="1" dirty="0"/>
          </a:p>
        </p:txBody>
      </p:sp>
      <p:sp>
        <p:nvSpPr>
          <p:cNvPr id="5" name="4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25881841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DEFINICIÓN</a:t>
            </a:r>
            <a:endParaRPr lang="es-MX" b="1" dirty="0"/>
          </a:p>
        </p:txBody>
      </p:sp>
      <p:sp>
        <p:nvSpPr>
          <p:cNvPr id="3" name="2 Marcador de contenido"/>
          <p:cNvSpPr>
            <a:spLocks noGrp="1"/>
          </p:cNvSpPr>
          <p:nvPr>
            <p:ph idx="1"/>
          </p:nvPr>
        </p:nvSpPr>
        <p:spPr/>
        <p:txBody>
          <a:bodyPr>
            <a:normAutofit/>
          </a:bodyPr>
          <a:lstStyle/>
          <a:p>
            <a:pPr marL="0" indent="0" algn="just">
              <a:buNone/>
            </a:pPr>
            <a:endParaRPr lang="es-MX" b="1" dirty="0" smtClean="0"/>
          </a:p>
          <a:p>
            <a:pPr marL="0" indent="0" algn="just">
              <a:buNone/>
            </a:pPr>
            <a:r>
              <a:rPr lang="es-MX" dirty="0" smtClean="0">
                <a:solidFill>
                  <a:schemeClr val="tx1"/>
                </a:solidFill>
              </a:rPr>
              <a:t>Del </a:t>
            </a:r>
            <a:r>
              <a:rPr lang="es-MX" dirty="0">
                <a:solidFill>
                  <a:schemeClr val="tx1"/>
                </a:solidFill>
              </a:rPr>
              <a:t>latín </a:t>
            </a:r>
            <a:r>
              <a:rPr lang="es-MX" i="1" dirty="0">
                <a:solidFill>
                  <a:schemeClr val="tx1"/>
                </a:solidFill>
              </a:rPr>
              <a:t>problema y </a:t>
            </a:r>
            <a:r>
              <a:rPr lang="es-MX" dirty="0">
                <a:solidFill>
                  <a:schemeClr val="tx1"/>
                </a:solidFill>
              </a:rPr>
              <a:t>este del griego π</a:t>
            </a:r>
            <a:r>
              <a:rPr lang="es-MX" dirty="0" err="1">
                <a:solidFill>
                  <a:schemeClr val="tx1"/>
                </a:solidFill>
              </a:rPr>
              <a:t>ρό</a:t>
            </a:r>
            <a:r>
              <a:rPr lang="es-MX" dirty="0">
                <a:solidFill>
                  <a:schemeClr val="tx1"/>
                </a:solidFill>
              </a:rPr>
              <a:t>βλημα, prefijo πρό, que significa anterioridad local o temporal a algo y la raíz βλημα, </a:t>
            </a:r>
            <a:r>
              <a:rPr lang="es-MX" i="1" dirty="0">
                <a:solidFill>
                  <a:schemeClr val="tx1"/>
                </a:solidFill>
              </a:rPr>
              <a:t>lema</a:t>
            </a:r>
            <a:r>
              <a:rPr lang="es-MX" dirty="0">
                <a:solidFill>
                  <a:schemeClr val="tx1"/>
                </a:solidFill>
              </a:rPr>
              <a:t> o </a:t>
            </a:r>
            <a:r>
              <a:rPr lang="es-MX" i="1" dirty="0">
                <a:solidFill>
                  <a:schemeClr val="tx1"/>
                </a:solidFill>
              </a:rPr>
              <a:t>tema</a:t>
            </a:r>
            <a:r>
              <a:rPr lang="es-MX" dirty="0">
                <a:solidFill>
                  <a:schemeClr val="tx1"/>
                </a:solidFill>
              </a:rPr>
              <a:t>, la palabra problema nos expresa una cuestión, un asunto que aún no se ha explicado, que no se ha resuelto. </a:t>
            </a:r>
            <a:r>
              <a:rPr lang="es-MX" dirty="0">
                <a:solidFill>
                  <a:srgbClr val="FF0000"/>
                </a:solidFill>
              </a:rPr>
              <a:t>Algo que debemos tratar, discurrir, pensar; profundizar, reflexionar, estudiar o examinar</a:t>
            </a:r>
            <a:r>
              <a:rPr lang="es-MX" b="1" dirty="0">
                <a:solidFill>
                  <a:srgbClr val="FF0000"/>
                </a:solidFill>
              </a:rPr>
              <a:t>. </a:t>
            </a:r>
          </a:p>
        </p:txBody>
      </p:sp>
    </p:spTree>
    <p:extLst>
      <p:ext uri="{BB962C8B-B14F-4D97-AF65-F5344CB8AC3E}">
        <p14:creationId xmlns:p14="http://schemas.microsoft.com/office/powerpoint/2010/main" val="6930794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556792"/>
            <a:ext cx="8208912" cy="4464496"/>
          </a:xfrm>
          <a:prstGeom prst="rect">
            <a:avLst/>
          </a:prstGeom>
        </p:spPr>
      </p:pic>
      <p:sp>
        <p:nvSpPr>
          <p:cNvPr id="3" name="2 Marcador de contenido"/>
          <p:cNvSpPr>
            <a:spLocks noGrp="1"/>
          </p:cNvSpPr>
          <p:nvPr>
            <p:ph idx="1"/>
          </p:nvPr>
        </p:nvSpPr>
        <p:spPr/>
        <p:txBody>
          <a:bodyPr/>
          <a:lstStyle/>
          <a:p>
            <a:pPr marL="0" indent="0">
              <a:buNone/>
            </a:pPr>
            <a:endParaRPr lang="es-MX" dirty="0" smtClean="0"/>
          </a:p>
          <a:p>
            <a:pPr marL="0" indent="0" algn="just">
              <a:buNone/>
            </a:pPr>
            <a:r>
              <a:rPr lang="es-MX" b="1" dirty="0" smtClean="0">
                <a:solidFill>
                  <a:schemeClr val="tx1"/>
                </a:solidFill>
              </a:rPr>
              <a:t>Un </a:t>
            </a:r>
            <a:r>
              <a:rPr lang="es-MX" b="1" dirty="0">
                <a:solidFill>
                  <a:schemeClr val="tx1"/>
                </a:solidFill>
              </a:rPr>
              <a:t>problema es un procedimiento dialéctico </a:t>
            </a:r>
            <a:r>
              <a:rPr lang="es-MX" b="1" dirty="0" smtClean="0">
                <a:solidFill>
                  <a:schemeClr val="tx1"/>
                </a:solidFill>
              </a:rPr>
              <a:t>que tiende </a:t>
            </a:r>
            <a:r>
              <a:rPr lang="es-MX" b="1" dirty="0">
                <a:solidFill>
                  <a:schemeClr val="tx1"/>
                </a:solidFill>
              </a:rPr>
              <a:t>a la elección o al rechazo o también a la verdad y al conocimiento (Aristóteles).</a:t>
            </a:r>
          </a:p>
          <a:p>
            <a:pPr marL="0" indent="0" algn="just">
              <a:buNone/>
            </a:pPr>
            <a:endParaRPr lang="es-MX" dirty="0">
              <a:solidFill>
                <a:schemeClr val="tx1"/>
              </a:solidFill>
            </a:endParaRPr>
          </a:p>
        </p:txBody>
      </p:sp>
    </p:spTree>
    <p:extLst>
      <p:ext uri="{BB962C8B-B14F-4D97-AF65-F5344CB8AC3E}">
        <p14:creationId xmlns:p14="http://schemas.microsoft.com/office/powerpoint/2010/main" val="39054433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Entonces….</a:t>
            </a:r>
            <a:endParaRPr lang="es-MX" b="1" dirty="0"/>
          </a:p>
        </p:txBody>
      </p:sp>
      <p:sp>
        <p:nvSpPr>
          <p:cNvPr id="3" name="2 Marcador de contenido"/>
          <p:cNvSpPr>
            <a:spLocks noGrp="1"/>
          </p:cNvSpPr>
          <p:nvPr>
            <p:ph sz="half" idx="2"/>
          </p:nvPr>
        </p:nvSpPr>
        <p:spPr/>
        <p:txBody>
          <a:bodyPr>
            <a:normAutofit lnSpcReduction="10000"/>
          </a:bodyPr>
          <a:lstStyle/>
          <a:p>
            <a:pPr marL="0" indent="0" algn="just">
              <a:buNone/>
            </a:pPr>
            <a:endParaRPr lang="es-MX" dirty="0" smtClean="0"/>
          </a:p>
          <a:p>
            <a:pPr marL="0" indent="0" algn="just">
              <a:buNone/>
            </a:pPr>
            <a:r>
              <a:rPr lang="es-MX" b="1" dirty="0" smtClean="0">
                <a:solidFill>
                  <a:schemeClr val="tx1"/>
                </a:solidFill>
              </a:rPr>
              <a:t>Un problema es el </a:t>
            </a:r>
            <a:r>
              <a:rPr lang="es-MX" b="1" dirty="0">
                <a:solidFill>
                  <a:srgbClr val="FF0000"/>
                </a:solidFill>
              </a:rPr>
              <a:t>punto de partida</a:t>
            </a:r>
            <a:r>
              <a:rPr lang="es-MX" b="1" dirty="0">
                <a:solidFill>
                  <a:schemeClr val="tx1"/>
                </a:solidFill>
              </a:rPr>
              <a:t> de una </a:t>
            </a:r>
            <a:r>
              <a:rPr lang="es-MX" b="1" dirty="0" smtClean="0">
                <a:solidFill>
                  <a:schemeClr val="tx1"/>
                </a:solidFill>
              </a:rPr>
              <a:t>investigación, </a:t>
            </a:r>
            <a:r>
              <a:rPr lang="es-MX" b="1" dirty="0">
                <a:solidFill>
                  <a:schemeClr val="tx1"/>
                </a:solidFill>
              </a:rPr>
              <a:t>es la existencia de una situación que llama la atención del investigador que, a su juicio, requiere ser investigada para esclarecerla, mejorarla, hacer propuestas, resolverla, etc</a:t>
            </a:r>
            <a:r>
              <a:rPr lang="es-MX" b="1" dirty="0" smtClean="0">
                <a:solidFill>
                  <a:schemeClr val="tx1"/>
                </a:solidFill>
              </a:rPr>
              <a:t>.</a:t>
            </a:r>
            <a:r>
              <a:rPr lang="es-MX" b="1" dirty="0">
                <a:solidFill>
                  <a:schemeClr val="tx1"/>
                </a:solidFill>
              </a:rPr>
              <a:t/>
            </a:r>
            <a:br>
              <a:rPr lang="es-MX" b="1" dirty="0">
                <a:solidFill>
                  <a:schemeClr val="tx1"/>
                </a:solidFill>
              </a:rPr>
            </a:br>
            <a:endParaRPr lang="es-MX" b="1" dirty="0">
              <a:solidFill>
                <a:schemeClr val="tx1"/>
              </a:solidFill>
            </a:endParaRPr>
          </a:p>
        </p:txBody>
      </p:sp>
      <p:sp>
        <p:nvSpPr>
          <p:cNvPr id="5" name="4 Marcador de contenido"/>
          <p:cNvSpPr>
            <a:spLocks noGrp="1"/>
          </p:cNvSpPr>
          <p:nvPr>
            <p:ph sz="quarter" idx="13"/>
          </p:nvPr>
        </p:nvSpPr>
        <p:spPr/>
        <p:txBody>
          <a:bodyPr/>
          <a:lstStyle/>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628800"/>
            <a:ext cx="3384376" cy="4320480"/>
          </a:xfrm>
          <a:prstGeom prst="rect">
            <a:avLst/>
          </a:prstGeom>
        </p:spPr>
      </p:pic>
    </p:spTree>
    <p:extLst>
      <p:ext uri="{BB962C8B-B14F-4D97-AF65-F5344CB8AC3E}">
        <p14:creationId xmlns:p14="http://schemas.microsoft.com/office/powerpoint/2010/main" val="22622180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smtClean="0"/>
              <a:t>Qué es un problema de investigación?</a:t>
            </a:r>
            <a:endParaRPr lang="es-MX" b="1" dirty="0"/>
          </a:p>
        </p:txBody>
      </p:sp>
      <p:sp>
        <p:nvSpPr>
          <p:cNvPr id="3" name="2 Marcador de contenido"/>
          <p:cNvSpPr>
            <a:spLocks noGrp="1"/>
          </p:cNvSpPr>
          <p:nvPr>
            <p:ph idx="1"/>
          </p:nvPr>
        </p:nvSpPr>
        <p:spPr/>
        <p:txBody>
          <a:bodyPr/>
          <a:lstStyle/>
          <a:p>
            <a:pPr marL="0" indent="0">
              <a:buNone/>
            </a:pPr>
            <a:endParaRPr lang="es-MX" dirty="0" smtClean="0"/>
          </a:p>
          <a:p>
            <a:pPr marL="0" indent="0" algn="just">
              <a:buNone/>
            </a:pPr>
            <a:r>
              <a:rPr lang="es-MX" dirty="0" smtClean="0">
                <a:solidFill>
                  <a:schemeClr val="tx1"/>
                </a:solidFill>
              </a:rPr>
              <a:t>Un problema de investigación es una carencia, dificultad o cambio de un fenómeno, es la base de toda investigación o trabajo académico</a:t>
            </a:r>
            <a:r>
              <a:rPr lang="es-MX" dirty="0" smtClean="0">
                <a:solidFill>
                  <a:schemeClr val="tx1"/>
                </a:solidFill>
              </a:rPr>
              <a:t>. </a:t>
            </a:r>
            <a:r>
              <a:rPr lang="es-MX" sz="1400" dirty="0" smtClean="0">
                <a:solidFill>
                  <a:schemeClr val="tx1"/>
                </a:solidFill>
              </a:rPr>
              <a:t>(</a:t>
            </a:r>
            <a:r>
              <a:rPr lang="es-MX" sz="1400" dirty="0" err="1" smtClean="0">
                <a:solidFill>
                  <a:schemeClr val="tx1"/>
                </a:solidFill>
              </a:rPr>
              <a:t>Sampieri</a:t>
            </a:r>
            <a:r>
              <a:rPr lang="es-MX" sz="1400" dirty="0" smtClean="0">
                <a:solidFill>
                  <a:schemeClr val="tx1"/>
                </a:solidFill>
              </a:rPr>
              <a:t>, 2016)</a:t>
            </a:r>
            <a:endParaRPr lang="es-MX" sz="1400" dirty="0">
              <a:solidFill>
                <a:schemeClr val="tx1"/>
              </a:solidFill>
            </a:endParaRPr>
          </a:p>
        </p:txBody>
      </p:sp>
      <p:sp>
        <p:nvSpPr>
          <p:cNvPr id="5" name="4 Rectángulo"/>
          <p:cNvSpPr/>
          <p:nvPr/>
        </p:nvSpPr>
        <p:spPr>
          <a:xfrm>
            <a:off x="1187624" y="4183920"/>
            <a:ext cx="6624736" cy="1477328"/>
          </a:xfrm>
          <a:prstGeom prst="rect">
            <a:avLst/>
          </a:prstGeom>
        </p:spPr>
        <p:txBody>
          <a:bodyPr wrap="square">
            <a:spAutoFit/>
          </a:bodyPr>
          <a:lstStyle/>
          <a:p>
            <a:r>
              <a:rPr lang="es-MX" b="1" i="1" dirty="0" smtClean="0">
                <a:solidFill>
                  <a:srgbClr val="1A1A1A"/>
                </a:solidFill>
                <a:effectLst/>
                <a:latin typeface="Merriweather"/>
              </a:rPr>
              <a:t>Según J. Padrón:</a:t>
            </a:r>
          </a:p>
          <a:p>
            <a:r>
              <a:rPr lang="es-MX" dirty="0" smtClean="0"/>
              <a:t/>
            </a:r>
            <a:br>
              <a:rPr lang="es-MX" dirty="0" smtClean="0"/>
            </a:br>
            <a:r>
              <a:rPr lang="es-MX" b="0" i="1" dirty="0" smtClean="0">
                <a:solidFill>
                  <a:srgbClr val="FF0000"/>
                </a:solidFill>
                <a:effectLst/>
                <a:latin typeface="Merriweather"/>
              </a:rPr>
              <a:t>Es común decir que no hay investigación sin un </a:t>
            </a:r>
            <a:r>
              <a:rPr lang="es-MX" b="1" i="1" dirty="0" smtClean="0">
                <a:solidFill>
                  <a:srgbClr val="FF0000"/>
                </a:solidFill>
                <a:effectLst/>
                <a:latin typeface="Merriweather"/>
              </a:rPr>
              <a:t>«problema»</a:t>
            </a:r>
            <a:r>
              <a:rPr lang="es-MX" b="0" i="1" dirty="0" smtClean="0">
                <a:solidFill>
                  <a:srgbClr val="FF0000"/>
                </a:solidFill>
                <a:effectLst/>
                <a:latin typeface="Merriweather"/>
              </a:rPr>
              <a:t> y que un problema bien planteado es mejor que cualquier solución gratuita</a:t>
            </a:r>
            <a:r>
              <a:rPr lang="es-MX" b="0" i="1" dirty="0" smtClean="0">
                <a:solidFill>
                  <a:srgbClr val="1A1A1A"/>
                </a:solidFill>
                <a:effectLst/>
                <a:latin typeface="Merriweather"/>
              </a:rPr>
              <a:t>.</a:t>
            </a:r>
            <a:endParaRPr lang="es-MX" dirty="0"/>
          </a:p>
        </p:txBody>
      </p:sp>
    </p:spTree>
    <p:extLst>
      <p:ext uri="{BB962C8B-B14F-4D97-AF65-F5344CB8AC3E}">
        <p14:creationId xmlns:p14="http://schemas.microsoft.com/office/powerpoint/2010/main" val="26625476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1600200"/>
          </a:xfrm>
        </p:spPr>
        <p:txBody>
          <a:bodyPr/>
          <a:lstStyle/>
          <a:p>
            <a:pPr lvl="0">
              <a:lnSpc>
                <a:spcPct val="100000"/>
              </a:lnSpc>
              <a:spcBef>
                <a:spcPct val="20000"/>
              </a:spcBef>
            </a:pPr>
            <a:r>
              <a:rPr lang="es-ES" sz="4400" b="1" dirty="0" smtClean="0"/>
              <a:t/>
            </a:r>
            <a:br>
              <a:rPr lang="es-ES" sz="4400" b="1" dirty="0" smtClean="0"/>
            </a:br>
            <a:r>
              <a:rPr lang="es-ES" sz="4400" b="1" dirty="0"/>
              <a:t/>
            </a:r>
            <a:br>
              <a:rPr lang="es-ES" sz="4400" b="1" dirty="0"/>
            </a:br>
            <a:r>
              <a:rPr lang="es-ES" sz="4400" b="1" dirty="0" smtClean="0"/>
              <a:t/>
            </a:r>
            <a:br>
              <a:rPr lang="es-ES" sz="4400" b="1" dirty="0" smtClean="0"/>
            </a:br>
            <a:r>
              <a:rPr lang="es-ES" sz="4400" b="1" dirty="0" smtClean="0"/>
              <a:t>Algunos tipos de problemas de investigación por su alcance.</a:t>
            </a:r>
            <a:r>
              <a:rPr lang="es-MX" sz="1400" dirty="0" smtClean="0">
                <a:solidFill>
                  <a:prstClr val="black"/>
                </a:solidFill>
                <a:effectLst/>
                <a:latin typeface="Century Gothic"/>
                <a:ea typeface="+mn-ea"/>
                <a:cs typeface="+mn-cs"/>
              </a:rPr>
              <a:t> </a:t>
            </a:r>
            <a:r>
              <a:rPr lang="es-MX" sz="1400" dirty="0">
                <a:solidFill>
                  <a:prstClr val="black"/>
                </a:solidFill>
                <a:effectLst/>
                <a:latin typeface="Century Gothic"/>
                <a:ea typeface="+mn-ea"/>
                <a:cs typeface="+mn-cs"/>
              </a:rPr>
              <a:t>(</a:t>
            </a:r>
            <a:r>
              <a:rPr lang="es-MX" sz="1400" dirty="0" err="1">
                <a:solidFill>
                  <a:prstClr val="black"/>
                </a:solidFill>
                <a:effectLst/>
                <a:latin typeface="Century Gothic"/>
                <a:ea typeface="+mn-ea"/>
                <a:cs typeface="+mn-cs"/>
              </a:rPr>
              <a:t>Sampieri</a:t>
            </a:r>
            <a:r>
              <a:rPr lang="es-MX" sz="1400" dirty="0">
                <a:solidFill>
                  <a:prstClr val="black"/>
                </a:solidFill>
                <a:effectLst/>
                <a:latin typeface="Century Gothic"/>
                <a:ea typeface="+mn-ea"/>
                <a:cs typeface="+mn-cs"/>
              </a:rPr>
              <a:t>, 2016)</a:t>
            </a:r>
            <a:br>
              <a:rPr lang="es-MX" sz="1400" dirty="0">
                <a:solidFill>
                  <a:prstClr val="black"/>
                </a:solidFill>
                <a:effectLst/>
                <a:latin typeface="Century Gothic"/>
                <a:ea typeface="+mn-ea"/>
                <a:cs typeface="+mn-cs"/>
              </a:rPr>
            </a:br>
            <a:endParaRPr lang="es-MX" sz="4400" b="1" dirty="0"/>
          </a:p>
        </p:txBody>
      </p:sp>
      <p:sp>
        <p:nvSpPr>
          <p:cNvPr id="3" name="2 Marcador de contenido"/>
          <p:cNvSpPr>
            <a:spLocks noGrp="1"/>
          </p:cNvSpPr>
          <p:nvPr>
            <p:ph idx="1"/>
          </p:nvPr>
        </p:nvSpPr>
        <p:spPr>
          <a:xfrm>
            <a:off x="467544" y="2060848"/>
            <a:ext cx="8229600" cy="4525963"/>
          </a:xfrm>
        </p:spPr>
        <p:txBody>
          <a:bodyPr>
            <a:normAutofit lnSpcReduction="10000"/>
          </a:bodyPr>
          <a:lstStyle/>
          <a:p>
            <a:pPr marL="0" indent="0">
              <a:buNone/>
            </a:pPr>
            <a:r>
              <a:rPr lang="es-MX" dirty="0">
                <a:solidFill>
                  <a:srgbClr val="FF0000"/>
                </a:solidFill>
                <a:latin typeface="Helvetica"/>
              </a:rPr>
              <a:t>De </a:t>
            </a:r>
            <a:r>
              <a:rPr lang="es-MX" dirty="0" smtClean="0">
                <a:solidFill>
                  <a:srgbClr val="FF0000"/>
                </a:solidFill>
                <a:latin typeface="Helvetica"/>
              </a:rPr>
              <a:t>objetivo:</a:t>
            </a:r>
          </a:p>
          <a:p>
            <a:pPr marL="0" indent="0" algn="just">
              <a:buNone/>
            </a:pPr>
            <a:r>
              <a:rPr lang="es-MX" dirty="0" smtClean="0">
                <a:solidFill>
                  <a:srgbClr val="47545C"/>
                </a:solidFill>
                <a:latin typeface="Helvetica"/>
              </a:rPr>
              <a:t>Deben </a:t>
            </a:r>
            <a:r>
              <a:rPr lang="es-MX" dirty="0">
                <a:solidFill>
                  <a:srgbClr val="47545C"/>
                </a:solidFill>
                <a:latin typeface="Helvetica"/>
              </a:rPr>
              <a:t>ciertas ciencias ocuparse únicamente de los problemas de la misma o pueden abordar problemas enmarcados en otras ciencias?</a:t>
            </a:r>
            <a:r>
              <a:rPr lang="es-MX" dirty="0"/>
              <a:t/>
            </a:r>
            <a:br>
              <a:rPr lang="es-MX" dirty="0"/>
            </a:br>
            <a:endParaRPr lang="es-MX" dirty="0" smtClean="0"/>
          </a:p>
          <a:p>
            <a:pPr marL="0" indent="0" algn="just">
              <a:buNone/>
            </a:pPr>
            <a:r>
              <a:rPr lang="es-MX" dirty="0" smtClean="0">
                <a:solidFill>
                  <a:srgbClr val="FF0000"/>
                </a:solidFill>
                <a:latin typeface="Helvetica"/>
              </a:rPr>
              <a:t>Metodológicos</a:t>
            </a:r>
            <a:r>
              <a:rPr lang="es-MX" dirty="0">
                <a:solidFill>
                  <a:srgbClr val="FF0000"/>
                </a:solidFill>
                <a:latin typeface="Helvetica"/>
              </a:rPr>
              <a:t>:</a:t>
            </a:r>
            <a:r>
              <a:rPr lang="es-MX" dirty="0">
                <a:solidFill>
                  <a:srgbClr val="47545C"/>
                </a:solidFill>
                <a:latin typeface="Helvetica"/>
              </a:rPr>
              <a:t> </a:t>
            </a:r>
            <a:endParaRPr lang="es-MX" dirty="0" smtClean="0">
              <a:solidFill>
                <a:srgbClr val="47545C"/>
              </a:solidFill>
              <a:latin typeface="Helvetica"/>
            </a:endParaRPr>
          </a:p>
          <a:p>
            <a:pPr marL="0" indent="0" algn="just">
              <a:buNone/>
            </a:pPr>
            <a:r>
              <a:rPr lang="es-MX" dirty="0">
                <a:solidFill>
                  <a:srgbClr val="47545C"/>
                </a:solidFill>
                <a:latin typeface="Helvetica"/>
              </a:rPr>
              <a:t>D</a:t>
            </a:r>
            <a:r>
              <a:rPr lang="es-MX" dirty="0" smtClean="0">
                <a:solidFill>
                  <a:srgbClr val="47545C"/>
                </a:solidFill>
                <a:latin typeface="Helvetica"/>
              </a:rPr>
              <a:t>e </a:t>
            </a:r>
            <a:r>
              <a:rPr lang="es-MX" dirty="0">
                <a:solidFill>
                  <a:srgbClr val="47545C"/>
                </a:solidFill>
                <a:latin typeface="Helvetica"/>
              </a:rPr>
              <a:t>que forma se podría intervenir </a:t>
            </a:r>
            <a:r>
              <a:rPr lang="es-MX" dirty="0" smtClean="0">
                <a:solidFill>
                  <a:srgbClr val="47545C"/>
                </a:solidFill>
                <a:latin typeface="Helvetica"/>
              </a:rPr>
              <a:t>ese problema</a:t>
            </a:r>
            <a:r>
              <a:rPr lang="es-MX" dirty="0">
                <a:solidFill>
                  <a:srgbClr val="47545C"/>
                </a:solidFill>
                <a:latin typeface="Helvetica"/>
              </a:rPr>
              <a:t>?</a:t>
            </a:r>
            <a:r>
              <a:rPr lang="es-MX" dirty="0"/>
              <a:t/>
            </a:r>
            <a:br>
              <a:rPr lang="es-MX" dirty="0"/>
            </a:br>
            <a:endParaRPr lang="es-MX" dirty="0" smtClean="0"/>
          </a:p>
          <a:p>
            <a:pPr marL="0" indent="0" algn="just">
              <a:buNone/>
            </a:pPr>
            <a:r>
              <a:rPr lang="es-MX" dirty="0" smtClean="0">
                <a:solidFill>
                  <a:srgbClr val="FF0000"/>
                </a:solidFill>
                <a:latin typeface="Helvetica"/>
              </a:rPr>
              <a:t>Filosóficos</a:t>
            </a:r>
            <a:r>
              <a:rPr lang="es-MX" dirty="0">
                <a:solidFill>
                  <a:srgbClr val="FF0000"/>
                </a:solidFill>
                <a:latin typeface="Helvetica"/>
              </a:rPr>
              <a:t>: </a:t>
            </a:r>
            <a:endParaRPr lang="es-MX" dirty="0" smtClean="0">
              <a:solidFill>
                <a:srgbClr val="FF0000"/>
              </a:solidFill>
              <a:latin typeface="Helvetica"/>
            </a:endParaRPr>
          </a:p>
          <a:p>
            <a:pPr marL="0" indent="0" algn="just">
              <a:buNone/>
            </a:pPr>
            <a:r>
              <a:rPr lang="es-MX" dirty="0" smtClean="0">
                <a:solidFill>
                  <a:srgbClr val="47545C"/>
                </a:solidFill>
                <a:latin typeface="Helvetica"/>
              </a:rPr>
              <a:t>Cuáles </a:t>
            </a:r>
            <a:r>
              <a:rPr lang="es-MX" dirty="0">
                <a:solidFill>
                  <a:srgbClr val="47545C"/>
                </a:solidFill>
                <a:latin typeface="Helvetica"/>
              </a:rPr>
              <a:t>son los supuestos ontológicos y epistemológicos de esta teoría o de aquel método?</a:t>
            </a:r>
            <a:r>
              <a:rPr lang="es-MX" dirty="0"/>
              <a:t/>
            </a:r>
            <a:br>
              <a:rPr lang="es-MX" dirty="0"/>
            </a:br>
            <a:endParaRPr lang="es-MX" dirty="0"/>
          </a:p>
        </p:txBody>
      </p:sp>
    </p:spTree>
    <p:extLst>
      <p:ext uri="{BB962C8B-B14F-4D97-AF65-F5344CB8AC3E}">
        <p14:creationId xmlns:p14="http://schemas.microsoft.com/office/powerpoint/2010/main" val="40682366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800" b="1" dirty="0"/>
              <a:t>Problemas de las ciencias sociales</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1628800"/>
            <a:ext cx="2212836" cy="3984471"/>
          </a:xfrm>
          <a:prstGeom prst="rect">
            <a:avLst/>
          </a:prstGeom>
        </p:spPr>
      </p:pic>
      <p:sp>
        <p:nvSpPr>
          <p:cNvPr id="3" name="2 Marcador de contenido"/>
          <p:cNvSpPr>
            <a:spLocks noGrp="1"/>
          </p:cNvSpPr>
          <p:nvPr>
            <p:ph idx="1"/>
          </p:nvPr>
        </p:nvSpPr>
        <p:spPr/>
        <p:txBody>
          <a:bodyPr/>
          <a:lstStyle/>
          <a:p>
            <a:pPr marL="0" lvl="0" indent="0">
              <a:buNone/>
            </a:pPr>
            <a:endParaRPr lang="es-MX" sz="2200" dirty="0">
              <a:solidFill>
                <a:srgbClr val="47545C"/>
              </a:solidFill>
              <a:latin typeface="Helvetica"/>
            </a:endParaRPr>
          </a:p>
          <a:p>
            <a:pPr marL="0" lvl="0" indent="0">
              <a:buNone/>
            </a:pPr>
            <a:endParaRPr lang="es-MX" sz="2200" dirty="0" smtClean="0">
              <a:solidFill>
                <a:srgbClr val="47545C"/>
              </a:solidFill>
              <a:latin typeface="Helvetica"/>
            </a:endParaRPr>
          </a:p>
          <a:p>
            <a:pPr marL="0" lvl="0" indent="0">
              <a:buNone/>
            </a:pPr>
            <a:r>
              <a:rPr lang="es-MX" sz="2200" dirty="0" smtClean="0">
                <a:solidFill>
                  <a:srgbClr val="FF0000"/>
                </a:solidFill>
                <a:latin typeface="Helvetica"/>
              </a:rPr>
              <a:t>Sustanciales</a:t>
            </a:r>
            <a:r>
              <a:rPr lang="es-MX" sz="2200" dirty="0">
                <a:solidFill>
                  <a:srgbClr val="FF0000"/>
                </a:solidFill>
                <a:latin typeface="Helvetica"/>
              </a:rPr>
              <a:t>:</a:t>
            </a:r>
            <a:r>
              <a:rPr lang="es-MX" sz="2200" dirty="0">
                <a:solidFill>
                  <a:srgbClr val="47545C"/>
                </a:solidFill>
                <a:latin typeface="Helvetica"/>
              </a:rPr>
              <a:t> </a:t>
            </a:r>
            <a:endParaRPr lang="es-MX" sz="2200" dirty="0" smtClean="0">
              <a:solidFill>
                <a:srgbClr val="47545C"/>
              </a:solidFill>
              <a:latin typeface="Helvetica"/>
            </a:endParaRPr>
          </a:p>
          <a:p>
            <a:pPr marL="0" lvl="0" indent="0">
              <a:buNone/>
            </a:pPr>
            <a:r>
              <a:rPr lang="es-MX" sz="2200" dirty="0" smtClean="0">
                <a:solidFill>
                  <a:srgbClr val="47545C"/>
                </a:solidFill>
                <a:latin typeface="Helvetica"/>
              </a:rPr>
              <a:t>Se </a:t>
            </a:r>
            <a:r>
              <a:rPr lang="es-MX" sz="2200" dirty="0">
                <a:solidFill>
                  <a:srgbClr val="47545C"/>
                </a:solidFill>
                <a:latin typeface="Helvetica"/>
              </a:rPr>
              <a:t>refieren como tal a los hechos sociales</a:t>
            </a:r>
            <a:r>
              <a:rPr lang="es-MX" sz="2200" dirty="0" smtClean="0">
                <a:solidFill>
                  <a:srgbClr val="47545C"/>
                </a:solidFill>
                <a:latin typeface="Helvetica"/>
              </a:rPr>
              <a:t>.</a:t>
            </a:r>
          </a:p>
          <a:p>
            <a:pPr marL="0" lvl="0" indent="0">
              <a:buNone/>
            </a:pPr>
            <a:endParaRPr lang="es-MX" sz="2200" dirty="0">
              <a:solidFill>
                <a:srgbClr val="47545C"/>
              </a:solidFill>
              <a:latin typeface="Helvetica"/>
            </a:endParaRPr>
          </a:p>
          <a:p>
            <a:pPr marL="0" lvl="0" indent="0">
              <a:buNone/>
            </a:pPr>
            <a:r>
              <a:rPr lang="es-MX" sz="2200" dirty="0">
                <a:solidFill>
                  <a:prstClr val="black">
                    <a:lumMod val="50000"/>
                    <a:lumOff val="50000"/>
                  </a:prstClr>
                </a:solidFill>
              </a:rPr>
              <a:t/>
            </a:r>
            <a:br>
              <a:rPr lang="es-MX" sz="2200" dirty="0">
                <a:solidFill>
                  <a:prstClr val="black">
                    <a:lumMod val="50000"/>
                    <a:lumOff val="50000"/>
                  </a:prstClr>
                </a:solidFill>
              </a:rPr>
            </a:br>
            <a:r>
              <a:rPr lang="es-MX" sz="2200" dirty="0">
                <a:solidFill>
                  <a:srgbClr val="FF0000"/>
                </a:solidFill>
                <a:latin typeface="Helvetica"/>
              </a:rPr>
              <a:t>Metodológicos:</a:t>
            </a:r>
            <a:r>
              <a:rPr lang="es-MX" sz="2200" dirty="0">
                <a:solidFill>
                  <a:srgbClr val="47545C"/>
                </a:solidFill>
                <a:latin typeface="Helvetica"/>
              </a:rPr>
              <a:t> </a:t>
            </a:r>
            <a:endParaRPr lang="es-MX" sz="2200" dirty="0" smtClean="0">
              <a:solidFill>
                <a:srgbClr val="47545C"/>
              </a:solidFill>
              <a:latin typeface="Helvetica"/>
            </a:endParaRPr>
          </a:p>
          <a:p>
            <a:pPr marL="0" lvl="0" indent="0">
              <a:buNone/>
            </a:pPr>
            <a:r>
              <a:rPr lang="es-MX" sz="2200" dirty="0" smtClean="0">
                <a:solidFill>
                  <a:srgbClr val="47545C"/>
                </a:solidFill>
                <a:latin typeface="Helvetica"/>
              </a:rPr>
              <a:t>Se </a:t>
            </a:r>
            <a:r>
              <a:rPr lang="es-MX" sz="2200" dirty="0">
                <a:solidFill>
                  <a:srgbClr val="47545C"/>
                </a:solidFill>
                <a:latin typeface="Helvetica"/>
              </a:rPr>
              <a:t>refieren a la manera de estudiar esos hechos sociales.</a:t>
            </a:r>
            <a:endParaRPr lang="es-MX" sz="2200" dirty="0">
              <a:solidFill>
                <a:prstClr val="black">
                  <a:lumMod val="50000"/>
                  <a:lumOff val="50000"/>
                </a:prstClr>
              </a:solidFill>
            </a:endParaRPr>
          </a:p>
          <a:p>
            <a:endParaRPr lang="es-MX" dirty="0"/>
          </a:p>
        </p:txBody>
      </p:sp>
    </p:spTree>
    <p:extLst>
      <p:ext uri="{BB962C8B-B14F-4D97-AF65-F5344CB8AC3E}">
        <p14:creationId xmlns:p14="http://schemas.microsoft.com/office/powerpoint/2010/main" val="10798669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Características de un problema de investigación</a:t>
            </a:r>
            <a:endParaRPr lang="es-MX" b="1" dirty="0"/>
          </a:p>
        </p:txBody>
      </p:sp>
      <p:sp>
        <p:nvSpPr>
          <p:cNvPr id="3" name="2 Marcador de contenido"/>
          <p:cNvSpPr>
            <a:spLocks noGrp="1"/>
          </p:cNvSpPr>
          <p:nvPr>
            <p:ph idx="1"/>
          </p:nvPr>
        </p:nvSpPr>
        <p:spPr>
          <a:xfrm>
            <a:off x="467544" y="2060848"/>
            <a:ext cx="8229600" cy="4237931"/>
          </a:xfrm>
        </p:spPr>
        <p:txBody>
          <a:bodyPr>
            <a:normAutofit fontScale="77500" lnSpcReduction="20000"/>
          </a:bodyPr>
          <a:lstStyle/>
          <a:p>
            <a:pPr marL="0" indent="0" algn="just">
              <a:buNone/>
            </a:pPr>
            <a:r>
              <a:rPr lang="es-MX" dirty="0" smtClean="0">
                <a:solidFill>
                  <a:schemeClr val="tx1"/>
                </a:solidFill>
              </a:rPr>
              <a:t>1.Debe tener solución.</a:t>
            </a:r>
          </a:p>
          <a:p>
            <a:pPr marL="0" indent="0" algn="just">
              <a:buNone/>
            </a:pPr>
            <a:endParaRPr lang="es-MX" dirty="0" smtClean="0">
              <a:solidFill>
                <a:schemeClr val="tx1"/>
              </a:solidFill>
            </a:endParaRPr>
          </a:p>
          <a:p>
            <a:pPr marL="0" indent="0" algn="just">
              <a:buNone/>
            </a:pPr>
            <a:r>
              <a:rPr lang="es-MX" dirty="0" smtClean="0">
                <a:solidFill>
                  <a:schemeClr val="tx1"/>
                </a:solidFill>
              </a:rPr>
              <a:t>2. El problema planteado debe ser expresado con claridad y precisión.</a:t>
            </a:r>
          </a:p>
          <a:p>
            <a:pPr marL="0" indent="0" algn="just">
              <a:buNone/>
            </a:pPr>
            <a:endParaRPr lang="es-MX" dirty="0" smtClean="0">
              <a:solidFill>
                <a:schemeClr val="tx1"/>
              </a:solidFill>
            </a:endParaRPr>
          </a:p>
          <a:p>
            <a:pPr marL="0" indent="0" algn="just">
              <a:buNone/>
            </a:pPr>
            <a:r>
              <a:rPr lang="es-MX" dirty="0">
                <a:solidFill>
                  <a:schemeClr val="tx1"/>
                </a:solidFill>
              </a:rPr>
              <a:t>3</a:t>
            </a:r>
            <a:r>
              <a:rPr lang="es-MX" dirty="0" smtClean="0">
                <a:solidFill>
                  <a:schemeClr val="tx1"/>
                </a:solidFill>
              </a:rPr>
              <a:t>. Los problemas deben ser capaces de ser observados empíricamente.</a:t>
            </a:r>
          </a:p>
          <a:p>
            <a:pPr marL="0" indent="0" algn="just">
              <a:buNone/>
            </a:pPr>
            <a:endParaRPr lang="es-MX" dirty="0" smtClean="0">
              <a:solidFill>
                <a:schemeClr val="tx1"/>
              </a:solidFill>
            </a:endParaRPr>
          </a:p>
          <a:p>
            <a:pPr marL="0" indent="0" algn="just">
              <a:buNone/>
            </a:pPr>
            <a:r>
              <a:rPr lang="es-MX" dirty="0">
                <a:solidFill>
                  <a:schemeClr val="tx1"/>
                </a:solidFill>
              </a:rPr>
              <a:t>4</a:t>
            </a:r>
            <a:r>
              <a:rPr lang="es-MX" dirty="0" smtClean="0">
                <a:solidFill>
                  <a:schemeClr val="tx1"/>
                </a:solidFill>
              </a:rPr>
              <a:t>. En la formulación del problema debe tenerse explícitas las variables que se relacionan en la investigación.</a:t>
            </a:r>
          </a:p>
          <a:p>
            <a:pPr marL="0" indent="0" algn="just">
              <a:buNone/>
            </a:pPr>
            <a:endParaRPr lang="es-MX" dirty="0" smtClean="0">
              <a:solidFill>
                <a:schemeClr val="tx1"/>
              </a:solidFill>
            </a:endParaRPr>
          </a:p>
          <a:p>
            <a:pPr marL="0" indent="0" algn="just">
              <a:buNone/>
            </a:pPr>
            <a:r>
              <a:rPr lang="es-MX" dirty="0">
                <a:solidFill>
                  <a:schemeClr val="tx1"/>
                </a:solidFill>
              </a:rPr>
              <a:t>5</a:t>
            </a:r>
            <a:r>
              <a:rPr lang="es-MX" dirty="0" smtClean="0">
                <a:solidFill>
                  <a:schemeClr val="tx1"/>
                </a:solidFill>
              </a:rPr>
              <a:t>. Debe ser formulado claramente a modo de pregunta.</a:t>
            </a:r>
          </a:p>
          <a:p>
            <a:pPr marL="0" indent="0" algn="just">
              <a:buNone/>
            </a:pPr>
            <a:endParaRPr lang="es-MX" dirty="0" smtClean="0">
              <a:solidFill>
                <a:schemeClr val="tx1"/>
              </a:solidFill>
            </a:endParaRPr>
          </a:p>
          <a:p>
            <a:pPr marL="0" indent="0" algn="just">
              <a:buNone/>
            </a:pPr>
            <a:r>
              <a:rPr lang="es-MX" dirty="0">
                <a:solidFill>
                  <a:schemeClr val="tx1"/>
                </a:solidFill>
              </a:rPr>
              <a:t>6</a:t>
            </a:r>
            <a:r>
              <a:rPr lang="es-MX" dirty="0" smtClean="0">
                <a:solidFill>
                  <a:schemeClr val="tx1"/>
                </a:solidFill>
              </a:rPr>
              <a:t>. El planteamiento del problema implica la posibilidad de prueba empírica de poder observarse en la realidad.</a:t>
            </a:r>
          </a:p>
          <a:p>
            <a:pPr algn="just"/>
            <a:endParaRPr lang="es-MX" b="1" dirty="0" smtClean="0">
              <a:solidFill>
                <a:schemeClr val="tx1"/>
              </a:solidFill>
            </a:endParaRPr>
          </a:p>
          <a:p>
            <a:endParaRPr lang="es-MX" dirty="0"/>
          </a:p>
        </p:txBody>
      </p:sp>
    </p:spTree>
    <p:extLst>
      <p:ext uri="{BB962C8B-B14F-4D97-AF65-F5344CB8AC3E}">
        <p14:creationId xmlns:p14="http://schemas.microsoft.com/office/powerpoint/2010/main" val="27248581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1600200"/>
          </a:xfrm>
        </p:spPr>
        <p:txBody>
          <a:bodyPr>
            <a:normAutofit/>
          </a:bodyPr>
          <a:lstStyle/>
          <a:p>
            <a:r>
              <a:rPr lang="es-MX" b="1" dirty="0" smtClean="0"/>
              <a:t>Condiciones que debe cumplir un problema</a:t>
            </a:r>
            <a:endParaRPr lang="es-MX" b="1" dirty="0"/>
          </a:p>
        </p:txBody>
      </p:sp>
      <p:sp>
        <p:nvSpPr>
          <p:cNvPr id="3" name="2 Marcador de contenido"/>
          <p:cNvSpPr>
            <a:spLocks noGrp="1"/>
          </p:cNvSpPr>
          <p:nvPr>
            <p:ph idx="1"/>
          </p:nvPr>
        </p:nvSpPr>
        <p:spPr>
          <a:xfrm>
            <a:off x="467544" y="1700808"/>
            <a:ext cx="8229600" cy="4525963"/>
          </a:xfrm>
        </p:spPr>
        <p:txBody>
          <a:bodyPr/>
          <a:lstStyle/>
          <a:p>
            <a:pPr marL="0" indent="0">
              <a:buNone/>
            </a:pPr>
            <a:endParaRPr lang="es-MX" dirty="0" smtClean="0"/>
          </a:p>
          <a:p>
            <a:pPr marL="0" indent="0">
              <a:buNone/>
            </a:pPr>
            <a:r>
              <a:rPr lang="es-MX" dirty="0"/>
              <a:t/>
            </a:r>
            <a:br>
              <a:rPr lang="es-MX" dirty="0"/>
            </a:br>
            <a:endParaRPr lang="es-MX" dirty="0"/>
          </a:p>
        </p:txBody>
      </p:sp>
      <p:graphicFrame>
        <p:nvGraphicFramePr>
          <p:cNvPr id="4" name="3 Diagrama"/>
          <p:cNvGraphicFramePr/>
          <p:nvPr>
            <p:extLst>
              <p:ext uri="{D42A27DB-BD31-4B8C-83A1-F6EECF244321}">
                <p14:modId xmlns:p14="http://schemas.microsoft.com/office/powerpoint/2010/main" val="3954765313"/>
              </p:ext>
            </p:extLst>
          </p:nvPr>
        </p:nvGraphicFramePr>
        <p:xfrm>
          <a:off x="1475656" y="191683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5829362" y="6093296"/>
            <a:ext cx="1558440" cy="307777"/>
          </a:xfrm>
          <a:prstGeom prst="rect">
            <a:avLst/>
          </a:prstGeom>
          <a:noFill/>
        </p:spPr>
        <p:txBody>
          <a:bodyPr wrap="none" rtlCol="0">
            <a:spAutoFit/>
          </a:bodyPr>
          <a:lstStyle/>
          <a:p>
            <a:pPr lvl="0" algn="just">
              <a:spcBef>
                <a:spcPct val="20000"/>
              </a:spcBef>
            </a:pPr>
            <a:r>
              <a:rPr lang="es-MX" sz="1400" dirty="0">
                <a:solidFill>
                  <a:prstClr val="black"/>
                </a:solidFill>
                <a:latin typeface="Century Gothic"/>
              </a:rPr>
              <a:t>(</a:t>
            </a:r>
            <a:r>
              <a:rPr lang="es-MX" sz="1400" dirty="0" err="1">
                <a:solidFill>
                  <a:prstClr val="black"/>
                </a:solidFill>
                <a:latin typeface="Century Gothic"/>
              </a:rPr>
              <a:t>Sampieri</a:t>
            </a:r>
            <a:r>
              <a:rPr lang="es-MX" sz="1400" dirty="0">
                <a:solidFill>
                  <a:prstClr val="black"/>
                </a:solidFill>
                <a:latin typeface="Century Gothic"/>
              </a:rPr>
              <a:t>, 2016)</a:t>
            </a:r>
            <a:endParaRPr lang="es-MX" sz="1400" dirty="0">
              <a:solidFill>
                <a:prstClr val="black"/>
              </a:solidFill>
              <a:latin typeface="Century Gothic"/>
            </a:endParaRPr>
          </a:p>
        </p:txBody>
      </p:sp>
    </p:spTree>
    <p:extLst>
      <p:ext uri="{BB962C8B-B14F-4D97-AF65-F5344CB8AC3E}">
        <p14:creationId xmlns:p14="http://schemas.microsoft.com/office/powerpoint/2010/main" val="3891659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rgbClr val="00B050"/>
                </a:solidFill>
              </a:rPr>
              <a:t>Unidad de aprendizaje:</a:t>
            </a:r>
            <a:endParaRPr lang="es-MX" b="1" dirty="0">
              <a:solidFill>
                <a:srgbClr val="00B050"/>
              </a:solidFill>
            </a:endParaRPr>
          </a:p>
        </p:txBody>
      </p:sp>
      <p:sp>
        <p:nvSpPr>
          <p:cNvPr id="3" name="2 Marcador de contenido"/>
          <p:cNvSpPr>
            <a:spLocks noGrp="1"/>
          </p:cNvSpPr>
          <p:nvPr>
            <p:ph idx="1"/>
          </p:nvPr>
        </p:nvSpPr>
        <p:spPr/>
        <p:txBody>
          <a:bodyPr/>
          <a:lstStyle/>
          <a:p>
            <a:pPr marL="0" indent="0" algn="ctr">
              <a:buNone/>
            </a:pPr>
            <a:endParaRPr lang="es-MX" b="1" dirty="0"/>
          </a:p>
          <a:p>
            <a:pPr marL="0" indent="0" algn="ctr">
              <a:buNone/>
            </a:pPr>
            <a:r>
              <a:rPr lang="es-ES" b="1" dirty="0" smtClean="0">
                <a:solidFill>
                  <a:schemeClr val="tx1"/>
                </a:solidFill>
              </a:rPr>
              <a:t>Metodología para la investigación en Ciencias de la Información Documental</a:t>
            </a:r>
            <a:endParaRPr lang="es-MX" b="1" dirty="0" smtClean="0">
              <a:solidFill>
                <a:schemeClr val="tx1"/>
              </a:solidFill>
            </a:endParaRPr>
          </a:p>
          <a:p>
            <a:pPr marL="0" indent="0" algn="ctr">
              <a:buNone/>
            </a:pPr>
            <a:endParaRPr lang="es-MX" b="1" dirty="0"/>
          </a:p>
          <a:p>
            <a:pPr marL="0" indent="0" algn="ctr">
              <a:buNone/>
            </a:pPr>
            <a:endParaRPr lang="es-MX" b="1" dirty="0"/>
          </a:p>
          <a:p>
            <a:pPr marL="0" indent="0" algn="ctr">
              <a:buNone/>
            </a:pPr>
            <a:endParaRPr lang="es-MX" b="1" dirty="0"/>
          </a:p>
          <a:p>
            <a:pPr marL="0" indent="0" algn="ctr">
              <a:buNone/>
            </a:pPr>
            <a:r>
              <a:rPr lang="es-MX" b="1" dirty="0" smtClean="0">
                <a:solidFill>
                  <a:schemeClr val="tx1"/>
                </a:solidFill>
              </a:rPr>
              <a:t>Periodo: </a:t>
            </a:r>
            <a:r>
              <a:rPr lang="es-MX" b="1" dirty="0" smtClean="0">
                <a:solidFill>
                  <a:schemeClr val="tx1"/>
                </a:solidFill>
              </a:rPr>
              <a:t>7o</a:t>
            </a:r>
            <a:r>
              <a:rPr lang="es-MX" b="1" dirty="0" smtClean="0">
                <a:solidFill>
                  <a:schemeClr val="tx1"/>
                </a:solidFill>
              </a:rPr>
              <a:t> periodo</a:t>
            </a:r>
            <a:endParaRPr lang="es-MX" b="1" dirty="0" smtClean="0">
              <a:solidFill>
                <a:schemeClr val="tx1"/>
              </a:solidFill>
            </a:endParaRPr>
          </a:p>
          <a:p>
            <a:pPr marL="0" indent="0" algn="ctr">
              <a:buNone/>
            </a:pPr>
            <a:r>
              <a:rPr lang="es-MX" b="1" dirty="0" smtClean="0">
                <a:solidFill>
                  <a:schemeClr val="tx1"/>
                </a:solidFill>
              </a:rPr>
              <a:t>2019 B</a:t>
            </a:r>
            <a:endParaRPr lang="es-MX" b="1" dirty="0">
              <a:solidFill>
                <a:schemeClr val="tx1"/>
              </a:solidFill>
            </a:endParaRPr>
          </a:p>
        </p:txBody>
      </p:sp>
    </p:spTree>
    <p:extLst>
      <p:ext uri="{BB962C8B-B14F-4D97-AF65-F5344CB8AC3E}">
        <p14:creationId xmlns:p14="http://schemas.microsoft.com/office/powerpoint/2010/main" val="35028599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de problemas</a:t>
            </a:r>
            <a:endParaRPr lang="es-MX" dirty="0"/>
          </a:p>
        </p:txBody>
      </p:sp>
      <p:sp>
        <p:nvSpPr>
          <p:cNvPr id="3" name="2 Marcador de contenido"/>
          <p:cNvSpPr>
            <a:spLocks noGrp="1"/>
          </p:cNvSpPr>
          <p:nvPr>
            <p:ph idx="1"/>
          </p:nvPr>
        </p:nvSpPr>
        <p:spPr>
          <a:xfrm>
            <a:off x="457200" y="1811216"/>
            <a:ext cx="8229600" cy="4525963"/>
          </a:xfrm>
        </p:spPr>
        <p:txBody>
          <a:bodyPr>
            <a:normAutofit fontScale="92500" lnSpcReduction="20000"/>
          </a:bodyPr>
          <a:lstStyle/>
          <a:p>
            <a:r>
              <a:rPr lang="es-MX" b="1" dirty="0">
                <a:solidFill>
                  <a:schemeClr val="tx1"/>
                </a:solidFill>
              </a:rPr>
              <a:t>Problemas </a:t>
            </a:r>
            <a:r>
              <a:rPr lang="es-MX" b="1" dirty="0" smtClean="0">
                <a:solidFill>
                  <a:schemeClr val="tx1"/>
                </a:solidFill>
              </a:rPr>
              <a:t>descriptivos</a:t>
            </a:r>
          </a:p>
          <a:p>
            <a:pPr marL="400050" lvl="1" indent="0">
              <a:buNone/>
            </a:pPr>
            <a:r>
              <a:rPr lang="es-MX" dirty="0">
                <a:solidFill>
                  <a:schemeClr val="tx1"/>
                </a:solidFill>
              </a:rPr>
              <a:t/>
            </a:r>
            <a:br>
              <a:rPr lang="es-MX" dirty="0">
                <a:solidFill>
                  <a:schemeClr val="tx1"/>
                </a:solidFill>
              </a:rPr>
            </a:br>
            <a:r>
              <a:rPr lang="es-MX" dirty="0">
                <a:solidFill>
                  <a:schemeClr val="tx1"/>
                </a:solidFill>
              </a:rPr>
              <a:t>Son aquellos que buscan definir y/o </a:t>
            </a:r>
            <a:r>
              <a:rPr lang="es-MX" b="1" dirty="0">
                <a:solidFill>
                  <a:schemeClr val="tx1"/>
                </a:solidFill>
              </a:rPr>
              <a:t>caracterizar</a:t>
            </a:r>
            <a:r>
              <a:rPr lang="es-MX" dirty="0">
                <a:solidFill>
                  <a:schemeClr val="tx1"/>
                </a:solidFill>
              </a:rPr>
              <a:t> a los objetos, hechos, fenómenos</a:t>
            </a:r>
            <a:r>
              <a:rPr lang="es-MX" dirty="0" smtClean="0">
                <a:solidFill>
                  <a:schemeClr val="tx1"/>
                </a:solidFill>
              </a:rPr>
              <a:t>.</a:t>
            </a:r>
          </a:p>
          <a:p>
            <a:pPr marL="400050" lvl="1" indent="0">
              <a:buNone/>
            </a:pPr>
            <a:endParaRPr lang="es-MX" dirty="0">
              <a:solidFill>
                <a:schemeClr val="tx1"/>
              </a:solidFill>
            </a:endParaRPr>
          </a:p>
          <a:p>
            <a:pPr lvl="2"/>
            <a:r>
              <a:rPr lang="es-MX" b="1" dirty="0">
                <a:solidFill>
                  <a:schemeClr val="tx1"/>
                </a:solidFill>
              </a:rPr>
              <a:t>Ejemplo</a:t>
            </a:r>
            <a:r>
              <a:rPr lang="es-MX" b="1" dirty="0" smtClean="0">
                <a:solidFill>
                  <a:schemeClr val="tx1"/>
                </a:solidFill>
              </a:rPr>
              <a:t>:</a:t>
            </a:r>
          </a:p>
          <a:p>
            <a:pPr marL="857250" lvl="2" indent="0">
              <a:buNone/>
            </a:pPr>
            <a:r>
              <a:rPr lang="es-MX" dirty="0">
                <a:solidFill>
                  <a:schemeClr val="tx1"/>
                </a:solidFill>
              </a:rPr>
              <a:t/>
            </a:r>
            <a:br>
              <a:rPr lang="es-MX" dirty="0">
                <a:solidFill>
                  <a:schemeClr val="tx1"/>
                </a:solidFill>
              </a:rPr>
            </a:br>
            <a:r>
              <a:rPr lang="es-MX" dirty="0">
                <a:solidFill>
                  <a:schemeClr val="tx1"/>
                </a:solidFill>
              </a:rPr>
              <a:t>¿Cómo son los hábitos de estudio de los alumnos del IV </a:t>
            </a:r>
            <a:r>
              <a:rPr lang="es-MX" dirty="0" smtClean="0">
                <a:solidFill>
                  <a:schemeClr val="tx1"/>
                </a:solidFill>
              </a:rPr>
              <a:t>periodo </a:t>
            </a:r>
            <a:r>
              <a:rPr lang="es-MX" dirty="0">
                <a:solidFill>
                  <a:schemeClr val="tx1"/>
                </a:solidFill>
              </a:rPr>
              <a:t>de la </a:t>
            </a:r>
            <a:r>
              <a:rPr lang="es-MX" dirty="0" smtClean="0">
                <a:solidFill>
                  <a:schemeClr val="tx1"/>
                </a:solidFill>
              </a:rPr>
              <a:t>Licenciatura en CID?</a:t>
            </a:r>
          </a:p>
          <a:p>
            <a:pPr marL="857250" lvl="2" indent="0">
              <a:buNone/>
            </a:pPr>
            <a:endParaRPr lang="es-MX" dirty="0">
              <a:solidFill>
                <a:schemeClr val="tx1"/>
              </a:solidFill>
            </a:endParaRPr>
          </a:p>
          <a:p>
            <a:r>
              <a:rPr lang="es-MX" b="1" dirty="0">
                <a:solidFill>
                  <a:schemeClr val="tx1"/>
                </a:solidFill>
              </a:rPr>
              <a:t>Problemas </a:t>
            </a:r>
            <a:r>
              <a:rPr lang="es-MX" b="1" dirty="0" smtClean="0">
                <a:solidFill>
                  <a:schemeClr val="tx1"/>
                </a:solidFill>
              </a:rPr>
              <a:t>explicativos</a:t>
            </a:r>
          </a:p>
          <a:p>
            <a:pPr marL="400050" lvl="1" indent="0">
              <a:buNone/>
            </a:pPr>
            <a:r>
              <a:rPr lang="es-MX" dirty="0">
                <a:solidFill>
                  <a:schemeClr val="tx1"/>
                </a:solidFill>
              </a:rPr>
              <a:t/>
            </a:r>
            <a:br>
              <a:rPr lang="es-MX" dirty="0">
                <a:solidFill>
                  <a:schemeClr val="tx1"/>
                </a:solidFill>
              </a:rPr>
            </a:br>
            <a:r>
              <a:rPr lang="es-MX" dirty="0">
                <a:solidFill>
                  <a:schemeClr val="tx1"/>
                </a:solidFill>
              </a:rPr>
              <a:t>Proponen obtener respuestas acerca de las relaciones </a:t>
            </a:r>
            <a:r>
              <a:rPr lang="es-MX" b="1" dirty="0">
                <a:solidFill>
                  <a:schemeClr val="tx1"/>
                </a:solidFill>
              </a:rPr>
              <a:t>causales</a:t>
            </a:r>
            <a:r>
              <a:rPr lang="es-MX" dirty="0">
                <a:solidFill>
                  <a:schemeClr val="tx1"/>
                </a:solidFill>
              </a:rPr>
              <a:t> entre los hechos , los cuales pueden realizarse a través de estudios ex post facto</a:t>
            </a:r>
            <a:r>
              <a:rPr lang="es-MX" dirty="0" smtClean="0">
                <a:solidFill>
                  <a:schemeClr val="tx1"/>
                </a:solidFill>
              </a:rPr>
              <a:t>.</a:t>
            </a:r>
          </a:p>
          <a:p>
            <a:pPr marL="400050" lvl="1" indent="0">
              <a:buNone/>
            </a:pPr>
            <a:endParaRPr lang="es-MX" dirty="0">
              <a:solidFill>
                <a:schemeClr val="tx1"/>
              </a:solidFill>
            </a:endParaRPr>
          </a:p>
          <a:p>
            <a:pPr lvl="2"/>
            <a:r>
              <a:rPr lang="es-MX" b="1" dirty="0">
                <a:solidFill>
                  <a:schemeClr val="tx1"/>
                </a:solidFill>
              </a:rPr>
              <a:t>Ejemplo</a:t>
            </a:r>
            <a:r>
              <a:rPr lang="es-MX" b="1" dirty="0" smtClean="0">
                <a:solidFill>
                  <a:schemeClr val="tx1"/>
                </a:solidFill>
              </a:rPr>
              <a:t>:</a:t>
            </a:r>
          </a:p>
          <a:p>
            <a:pPr marL="914400" lvl="2" indent="0">
              <a:buNone/>
            </a:pPr>
            <a:r>
              <a:rPr lang="es-MX" dirty="0">
                <a:solidFill>
                  <a:schemeClr val="tx1"/>
                </a:solidFill>
              </a:rPr>
              <a:t/>
            </a:r>
            <a:br>
              <a:rPr lang="es-MX" dirty="0">
                <a:solidFill>
                  <a:schemeClr val="tx1"/>
                </a:solidFill>
              </a:rPr>
            </a:br>
            <a:r>
              <a:rPr lang="es-MX" dirty="0">
                <a:solidFill>
                  <a:schemeClr val="tx1"/>
                </a:solidFill>
              </a:rPr>
              <a:t>¿Por qué los </a:t>
            </a:r>
            <a:r>
              <a:rPr lang="es-MX" dirty="0" smtClean="0">
                <a:solidFill>
                  <a:schemeClr val="tx1"/>
                </a:solidFill>
              </a:rPr>
              <a:t>usuarios de la biblioteca  </a:t>
            </a:r>
            <a:r>
              <a:rPr lang="es-MX" dirty="0">
                <a:solidFill>
                  <a:schemeClr val="tx1"/>
                </a:solidFill>
              </a:rPr>
              <a:t>prefieren </a:t>
            </a:r>
            <a:r>
              <a:rPr lang="es-MX" dirty="0" smtClean="0">
                <a:solidFill>
                  <a:schemeClr val="tx1"/>
                </a:solidFill>
              </a:rPr>
              <a:t>el préstamo a domicilio  al estudio en sala?</a:t>
            </a:r>
            <a:endParaRPr lang="es-MX" dirty="0">
              <a:solidFill>
                <a:schemeClr val="tx1"/>
              </a:solidFill>
            </a:endParaRPr>
          </a:p>
          <a:p>
            <a:endParaRPr lang="es-MX" dirty="0"/>
          </a:p>
        </p:txBody>
      </p:sp>
    </p:spTree>
    <p:extLst>
      <p:ext uri="{BB962C8B-B14F-4D97-AF65-F5344CB8AC3E}">
        <p14:creationId xmlns:p14="http://schemas.microsoft.com/office/powerpoint/2010/main" val="36109169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Problema y necesidad</a:t>
            </a:r>
            <a:endParaRPr lang="es-MX" b="1" dirty="0"/>
          </a:p>
        </p:txBody>
      </p:sp>
      <p:sp>
        <p:nvSpPr>
          <p:cNvPr id="3" name="2 Marcador de contenido"/>
          <p:cNvSpPr>
            <a:spLocks noGrp="1"/>
          </p:cNvSpPr>
          <p:nvPr>
            <p:ph idx="1"/>
          </p:nvPr>
        </p:nvSpPr>
        <p:spPr>
          <a:xfrm>
            <a:off x="467544" y="1772816"/>
            <a:ext cx="8229600" cy="4741987"/>
          </a:xfrm>
        </p:spPr>
        <p:txBody>
          <a:bodyPr/>
          <a:lstStyle/>
          <a:p>
            <a:pPr marL="0" indent="0" algn="just">
              <a:lnSpc>
                <a:spcPct val="150000"/>
              </a:lnSpc>
              <a:buNone/>
            </a:pPr>
            <a:r>
              <a:rPr lang="es-MX" dirty="0">
                <a:solidFill>
                  <a:schemeClr val="tx1"/>
                </a:solidFill>
              </a:rPr>
              <a:t>E</a:t>
            </a:r>
            <a:r>
              <a:rPr lang="es-MX" dirty="0" smtClean="0">
                <a:solidFill>
                  <a:schemeClr val="tx1"/>
                </a:solidFill>
              </a:rPr>
              <a:t>ntre </a:t>
            </a:r>
            <a:r>
              <a:rPr lang="es-MX" dirty="0">
                <a:solidFill>
                  <a:schemeClr val="tx1"/>
                </a:solidFill>
              </a:rPr>
              <a:t>el </a:t>
            </a:r>
            <a:r>
              <a:rPr lang="es-MX" b="1" dirty="0">
                <a:solidFill>
                  <a:srgbClr val="FF0000"/>
                </a:solidFill>
              </a:rPr>
              <a:t>Problema y la Necesidad</a:t>
            </a:r>
            <a:r>
              <a:rPr lang="es-MX" dirty="0">
                <a:solidFill>
                  <a:schemeClr val="tx1"/>
                </a:solidFill>
              </a:rPr>
              <a:t> existe una relación esencial. El </a:t>
            </a:r>
            <a:r>
              <a:rPr lang="es-MX" b="1" dirty="0">
                <a:solidFill>
                  <a:srgbClr val="FF0000"/>
                </a:solidFill>
              </a:rPr>
              <a:t>Problema</a:t>
            </a:r>
            <a:r>
              <a:rPr lang="es-MX" dirty="0">
                <a:solidFill>
                  <a:schemeClr val="tx1"/>
                </a:solidFill>
              </a:rPr>
              <a:t> no puede ser entendido, sin entender qué es la </a:t>
            </a:r>
            <a:r>
              <a:rPr lang="es-MX" b="1" dirty="0">
                <a:solidFill>
                  <a:srgbClr val="FF0000"/>
                </a:solidFill>
              </a:rPr>
              <a:t>Necesidad</a:t>
            </a:r>
            <a:r>
              <a:rPr lang="es-MX" dirty="0">
                <a:solidFill>
                  <a:srgbClr val="FF0000"/>
                </a:solidFill>
              </a:rPr>
              <a:t>.</a:t>
            </a:r>
            <a:r>
              <a:rPr lang="es-MX" dirty="0">
                <a:solidFill>
                  <a:schemeClr val="tx1"/>
                </a:solidFill>
              </a:rPr>
              <a:t> A su vez, no es posible tener un entendimiento de la </a:t>
            </a:r>
            <a:r>
              <a:rPr lang="es-MX" b="1" dirty="0">
                <a:solidFill>
                  <a:srgbClr val="FF0000"/>
                </a:solidFill>
              </a:rPr>
              <a:t>Necesidad</a:t>
            </a:r>
            <a:r>
              <a:rPr lang="es-MX" dirty="0">
                <a:solidFill>
                  <a:schemeClr val="tx1"/>
                </a:solidFill>
              </a:rPr>
              <a:t>, sin tener conceptualizado el </a:t>
            </a:r>
            <a:r>
              <a:rPr lang="es-MX" b="1" dirty="0">
                <a:solidFill>
                  <a:srgbClr val="FF0000"/>
                </a:solidFill>
              </a:rPr>
              <a:t>Problema</a:t>
            </a:r>
            <a:r>
              <a:rPr lang="es-MX" dirty="0">
                <a:solidFill>
                  <a:schemeClr val="tx1"/>
                </a:solidFill>
              </a:rPr>
              <a:t>.</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3" y="4795996"/>
            <a:ext cx="6048671" cy="1369308"/>
          </a:xfrm>
          <a:prstGeom prst="rect">
            <a:avLst/>
          </a:prstGeom>
        </p:spPr>
      </p:pic>
    </p:spTree>
    <p:extLst>
      <p:ext uri="{BB962C8B-B14F-4D97-AF65-F5344CB8AC3E}">
        <p14:creationId xmlns:p14="http://schemas.microsoft.com/office/powerpoint/2010/main" val="20310715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8229600" cy="1152128"/>
          </a:xfrm>
        </p:spPr>
        <p:txBody>
          <a:bodyPr>
            <a:normAutofit fontScale="90000"/>
          </a:bodyPr>
          <a:lstStyle/>
          <a:p>
            <a:r>
              <a:rPr lang="es-MX" b="1" dirty="0" smtClean="0"/>
              <a:t/>
            </a:r>
            <a:br>
              <a:rPr lang="es-MX" b="1" dirty="0" smtClean="0"/>
            </a:br>
            <a:r>
              <a:rPr lang="es-MX" b="1" dirty="0"/>
              <a:t/>
            </a:r>
            <a:br>
              <a:rPr lang="es-MX" b="1" dirty="0"/>
            </a:br>
            <a:r>
              <a:rPr lang="es-MX" b="1" dirty="0" smtClean="0"/>
              <a:t/>
            </a:r>
            <a:br>
              <a:rPr lang="es-MX" b="1" dirty="0" smtClean="0"/>
            </a:br>
            <a:r>
              <a:rPr lang="es-MX" b="1" dirty="0" smtClean="0"/>
              <a:t>Qué </a:t>
            </a:r>
            <a:r>
              <a:rPr lang="es-MX" b="1" dirty="0" smtClean="0"/>
              <a:t>es </a:t>
            </a:r>
            <a:r>
              <a:rPr lang="es-MX" b="1" dirty="0" smtClean="0"/>
              <a:t>necesidad </a:t>
            </a:r>
            <a:r>
              <a:rPr lang="es-MX" sz="1300" b="1" dirty="0" smtClean="0"/>
              <a:t>(LIZARDO, 2016)  </a:t>
            </a:r>
            <a:r>
              <a:rPr lang="es-MX" sz="1800" dirty="0" smtClean="0"/>
              <a:t/>
            </a:r>
            <a:br>
              <a:rPr lang="es-MX" sz="1800" dirty="0" smtClean="0"/>
            </a:br>
            <a:endParaRPr lang="es-MX" sz="1200" dirty="0"/>
          </a:p>
        </p:txBody>
      </p:sp>
      <p:sp>
        <p:nvSpPr>
          <p:cNvPr id="3" name="2 Marcador de contenido"/>
          <p:cNvSpPr>
            <a:spLocks noGrp="1"/>
          </p:cNvSpPr>
          <p:nvPr>
            <p:ph idx="1"/>
          </p:nvPr>
        </p:nvSpPr>
        <p:spPr>
          <a:xfrm>
            <a:off x="457200" y="1999381"/>
            <a:ext cx="8229600" cy="4525963"/>
          </a:xfrm>
        </p:spPr>
        <p:txBody>
          <a:bodyPr>
            <a:normAutofit fontScale="92500"/>
          </a:bodyPr>
          <a:lstStyle/>
          <a:p>
            <a:pPr algn="just"/>
            <a:r>
              <a:rPr lang="es-MX" dirty="0" smtClean="0">
                <a:solidFill>
                  <a:schemeClr val="tx1"/>
                </a:solidFill>
              </a:rPr>
              <a:t>La</a:t>
            </a:r>
            <a:r>
              <a:rPr lang="es-MX" dirty="0">
                <a:solidFill>
                  <a:schemeClr val="tx1"/>
                </a:solidFill>
              </a:rPr>
              <a:t> </a:t>
            </a:r>
            <a:r>
              <a:rPr lang="es-MX" b="1" dirty="0">
                <a:solidFill>
                  <a:srgbClr val="FF0000"/>
                </a:solidFill>
              </a:rPr>
              <a:t>necesidad</a:t>
            </a:r>
            <a:r>
              <a:rPr lang="es-MX" b="1" dirty="0">
                <a:solidFill>
                  <a:schemeClr val="tx1"/>
                </a:solidFill>
              </a:rPr>
              <a:t> </a:t>
            </a:r>
            <a:r>
              <a:rPr lang="es-MX" dirty="0">
                <a:solidFill>
                  <a:schemeClr val="tx1"/>
                </a:solidFill>
              </a:rPr>
              <a:t>es el movimiento de lo </a:t>
            </a:r>
            <a:r>
              <a:rPr lang="es-MX" i="1" dirty="0" smtClean="0">
                <a:solidFill>
                  <a:schemeClr val="tx1"/>
                </a:solidFill>
              </a:rPr>
              <a:t>necesario y, </a:t>
            </a:r>
          </a:p>
          <a:p>
            <a:pPr algn="just"/>
            <a:endParaRPr lang="es-MX" i="1" dirty="0">
              <a:solidFill>
                <a:schemeClr val="tx1"/>
              </a:solidFill>
            </a:endParaRPr>
          </a:p>
          <a:p>
            <a:pPr algn="just"/>
            <a:r>
              <a:rPr lang="es-MX" i="1" dirty="0" smtClean="0">
                <a:solidFill>
                  <a:srgbClr val="FF0000"/>
                </a:solidFill>
              </a:rPr>
              <a:t>necesario</a:t>
            </a:r>
            <a:r>
              <a:rPr lang="es-MX" i="1" dirty="0">
                <a:solidFill>
                  <a:schemeClr val="tx1"/>
                </a:solidFill>
              </a:rPr>
              <a:t> </a:t>
            </a:r>
            <a:r>
              <a:rPr lang="es-MX" i="1" dirty="0" smtClean="0">
                <a:solidFill>
                  <a:schemeClr val="tx1"/>
                </a:solidFill>
              </a:rPr>
              <a:t>es </a:t>
            </a:r>
            <a:r>
              <a:rPr lang="es-MX" dirty="0" smtClean="0">
                <a:solidFill>
                  <a:schemeClr val="tx1"/>
                </a:solidFill>
              </a:rPr>
              <a:t>el </a:t>
            </a:r>
            <a:r>
              <a:rPr lang="es-MX" dirty="0">
                <a:solidFill>
                  <a:schemeClr val="tx1"/>
                </a:solidFill>
              </a:rPr>
              <a:t>comienzo y desarrollo de los fenómenos que se articulan a las relaciones esenciales de un proceso dado. Por ejemplo, desde Darwin se puede afirmar que en la historia del mundo vivo, los organismos menos adaptados son sustituidos, </a:t>
            </a:r>
            <a:r>
              <a:rPr lang="es-MX" i="1" dirty="0">
                <a:solidFill>
                  <a:srgbClr val="FF0000"/>
                </a:solidFill>
              </a:rPr>
              <a:t>necesariamente</a:t>
            </a:r>
            <a:r>
              <a:rPr lang="es-MX" i="1" dirty="0">
                <a:solidFill>
                  <a:schemeClr val="tx1"/>
                </a:solidFill>
              </a:rPr>
              <a:t>,</a:t>
            </a:r>
            <a:r>
              <a:rPr lang="es-MX" dirty="0">
                <a:solidFill>
                  <a:schemeClr val="tx1"/>
                </a:solidFill>
              </a:rPr>
              <a:t> por los más adaptados. Otro ejemplo: podemos decir que al girar la Tierra sobre su eje </a:t>
            </a:r>
            <a:r>
              <a:rPr lang="es-MX" i="1" dirty="0">
                <a:solidFill>
                  <a:srgbClr val="FF0000"/>
                </a:solidFill>
              </a:rPr>
              <a:t>necesariamente</a:t>
            </a:r>
            <a:r>
              <a:rPr lang="es-MX" dirty="0">
                <a:solidFill>
                  <a:schemeClr val="tx1"/>
                </a:solidFill>
              </a:rPr>
              <a:t> rota y que al recorrer la órbita celeste </a:t>
            </a:r>
            <a:r>
              <a:rPr lang="es-MX" i="1" dirty="0">
                <a:solidFill>
                  <a:srgbClr val="FF0000"/>
                </a:solidFill>
              </a:rPr>
              <a:t>necesariamente</a:t>
            </a:r>
            <a:r>
              <a:rPr lang="es-MX" dirty="0">
                <a:solidFill>
                  <a:schemeClr val="tx1"/>
                </a:solidFill>
              </a:rPr>
              <a:t> se traslada</a:t>
            </a:r>
            <a:r>
              <a:rPr lang="es-MX" dirty="0" smtClean="0">
                <a:solidFill>
                  <a:schemeClr val="tx1"/>
                </a:solidFill>
              </a:rPr>
              <a:t>.</a:t>
            </a:r>
          </a:p>
          <a:p>
            <a:pPr algn="just"/>
            <a:endParaRPr lang="es-MX" dirty="0">
              <a:solidFill>
                <a:schemeClr val="tx1"/>
              </a:solidFill>
            </a:endParaRPr>
          </a:p>
          <a:p>
            <a:pPr marL="0" indent="0" algn="r">
              <a:buNone/>
            </a:pPr>
            <a:r>
              <a:rPr lang="es-MX" sz="1700" dirty="0" smtClean="0"/>
              <a:t>Lógica dialéctica</a:t>
            </a:r>
            <a:endParaRPr lang="es-MX" sz="1700" dirty="0"/>
          </a:p>
        </p:txBody>
      </p:sp>
    </p:spTree>
    <p:extLst>
      <p:ext uri="{BB962C8B-B14F-4D97-AF65-F5344CB8AC3E}">
        <p14:creationId xmlns:p14="http://schemas.microsoft.com/office/powerpoint/2010/main" val="40583207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 el problema</a:t>
            </a:r>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000" y="1974320"/>
            <a:ext cx="3121152" cy="3038856"/>
          </a:xfrm>
          <a:prstGeom prst="rect">
            <a:avLst/>
          </a:prstGeom>
        </p:spPr>
      </p:pic>
      <p:sp>
        <p:nvSpPr>
          <p:cNvPr id="3" name="2 Marcador de contenido"/>
          <p:cNvSpPr>
            <a:spLocks noGrp="1"/>
          </p:cNvSpPr>
          <p:nvPr>
            <p:ph idx="1"/>
          </p:nvPr>
        </p:nvSpPr>
        <p:spPr>
          <a:xfrm>
            <a:off x="457200" y="2143397"/>
            <a:ext cx="8229600" cy="4525963"/>
          </a:xfrm>
        </p:spPr>
        <p:txBody>
          <a:bodyPr/>
          <a:lstStyle/>
          <a:p>
            <a:pPr marL="0" indent="0">
              <a:buNone/>
            </a:pPr>
            <a:endParaRPr lang="es-MX" dirty="0" smtClean="0"/>
          </a:p>
          <a:p>
            <a:pPr marL="0" indent="0" algn="just">
              <a:buNone/>
            </a:pPr>
            <a:endParaRPr lang="es-MX" dirty="0" smtClean="0">
              <a:solidFill>
                <a:schemeClr val="tx1"/>
              </a:solidFill>
            </a:endParaRPr>
          </a:p>
          <a:p>
            <a:pPr marL="0" indent="0" algn="just">
              <a:buNone/>
            </a:pPr>
            <a:endParaRPr lang="es-ES" b="1" dirty="0" smtClean="0">
              <a:solidFill>
                <a:schemeClr val="tx1"/>
              </a:solidFill>
            </a:endParaRPr>
          </a:p>
          <a:p>
            <a:pPr marL="0" indent="0" algn="just">
              <a:buNone/>
            </a:pPr>
            <a:endParaRPr lang="es-MX" b="1" dirty="0" smtClean="0">
              <a:solidFill>
                <a:schemeClr val="tx1"/>
              </a:solidFill>
            </a:endParaRPr>
          </a:p>
          <a:p>
            <a:pPr marL="0" indent="0" algn="just">
              <a:buNone/>
            </a:pPr>
            <a:r>
              <a:rPr lang="es-MX" b="1" dirty="0" smtClean="0">
                <a:solidFill>
                  <a:schemeClr val="tx1"/>
                </a:solidFill>
              </a:rPr>
              <a:t>Situación existente que genera efectos negativos en un objeto de conocimiento; es una discrepancia entre lo qué es la realidad observada y lo que debería ser y por tal motivo impide el desarrollo de natural de esa realidad.</a:t>
            </a:r>
            <a:endParaRPr lang="es-MX" b="1" dirty="0">
              <a:solidFill>
                <a:schemeClr val="tx1"/>
              </a:solidFill>
            </a:endParaRPr>
          </a:p>
        </p:txBody>
      </p:sp>
    </p:spTree>
    <p:extLst>
      <p:ext uri="{BB962C8B-B14F-4D97-AF65-F5344CB8AC3E}">
        <p14:creationId xmlns:p14="http://schemas.microsoft.com/office/powerpoint/2010/main" val="18685769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080120"/>
          </a:xfrm>
        </p:spPr>
        <p:txBody>
          <a:bodyPr/>
          <a:lstStyle/>
          <a:p>
            <a:pPr>
              <a:lnSpc>
                <a:spcPct val="100000"/>
              </a:lnSpc>
            </a:pPr>
            <a:r>
              <a:rPr lang="es-MX" sz="4400" b="1" dirty="0" smtClean="0"/>
              <a:t>Ejemplos entre necesidad y problema</a:t>
            </a:r>
            <a:r>
              <a:rPr lang="es-MX" sz="1100" dirty="0"/>
              <a:t/>
            </a:r>
            <a:br>
              <a:rPr lang="es-MX" sz="1100" dirty="0"/>
            </a:br>
            <a:r>
              <a:rPr lang="es-MX" sz="1100" dirty="0" smtClean="0"/>
              <a:t>https</a:t>
            </a:r>
            <a:r>
              <a:rPr lang="es-MX" sz="1100" dirty="0"/>
              <a:t>://kazacl.wordpress.com/diferencia-entre-necesidad-y-problema-propuesta-de-valor-y-captura-de-valor-en-la-tesis/</a:t>
            </a:r>
          </a:p>
        </p:txBody>
      </p:sp>
      <p:sp>
        <p:nvSpPr>
          <p:cNvPr id="6" name="5 Marcador de texto"/>
          <p:cNvSpPr>
            <a:spLocks noGrp="1"/>
          </p:cNvSpPr>
          <p:nvPr>
            <p:ph type="body" idx="1"/>
          </p:nvPr>
        </p:nvSpPr>
        <p:spPr/>
        <p:txBody>
          <a:bodyPr/>
          <a:lstStyle/>
          <a:p>
            <a:r>
              <a:rPr lang="es-MX" b="1" dirty="0" smtClean="0">
                <a:solidFill>
                  <a:srgbClr val="FF0000"/>
                </a:solidFill>
              </a:rPr>
              <a:t>Necesidad</a:t>
            </a:r>
            <a:endParaRPr lang="es-MX" b="1" dirty="0">
              <a:solidFill>
                <a:srgbClr val="FF0000"/>
              </a:solidFill>
            </a:endParaRPr>
          </a:p>
        </p:txBody>
      </p:sp>
      <p:sp>
        <p:nvSpPr>
          <p:cNvPr id="7" name="6 Marcador de texto"/>
          <p:cNvSpPr>
            <a:spLocks noGrp="1"/>
          </p:cNvSpPr>
          <p:nvPr>
            <p:ph type="body" sz="quarter" idx="3"/>
          </p:nvPr>
        </p:nvSpPr>
        <p:spPr/>
        <p:txBody>
          <a:bodyPr/>
          <a:lstStyle/>
          <a:p>
            <a:r>
              <a:rPr lang="es-MX" b="1" dirty="0" smtClean="0">
                <a:solidFill>
                  <a:srgbClr val="FF0000"/>
                </a:solidFill>
              </a:rPr>
              <a:t>Problema</a:t>
            </a:r>
            <a:endParaRPr lang="es-MX" b="1" dirty="0">
              <a:solidFill>
                <a:srgbClr val="FF0000"/>
              </a:solidFill>
            </a:endParaRPr>
          </a:p>
        </p:txBody>
      </p:sp>
      <p:sp>
        <p:nvSpPr>
          <p:cNvPr id="8" name="7 Marcador de contenido"/>
          <p:cNvSpPr>
            <a:spLocks noGrp="1"/>
          </p:cNvSpPr>
          <p:nvPr>
            <p:ph sz="quarter" idx="13"/>
          </p:nvPr>
        </p:nvSpPr>
        <p:spPr>
          <a:xfrm>
            <a:off x="467544" y="2060848"/>
            <a:ext cx="4041648" cy="4168480"/>
          </a:xfrm>
        </p:spPr>
        <p:txBody>
          <a:bodyPr>
            <a:noAutofit/>
          </a:bodyPr>
          <a:lstStyle/>
          <a:p>
            <a:pPr algn="just"/>
            <a:endParaRPr lang="es-MX" sz="1400" dirty="0" smtClean="0"/>
          </a:p>
          <a:p>
            <a:pPr algn="just"/>
            <a:r>
              <a:rPr lang="es-MX" sz="1600" dirty="0" smtClean="0">
                <a:solidFill>
                  <a:srgbClr val="FF0000"/>
                </a:solidFill>
                <a:latin typeface="Helvetica Neue"/>
              </a:rPr>
              <a:t>Mejorar</a:t>
            </a:r>
            <a:r>
              <a:rPr lang="es-MX" sz="1600" dirty="0" smtClean="0">
                <a:solidFill>
                  <a:schemeClr val="tx1"/>
                </a:solidFill>
                <a:latin typeface="Helvetica Neue"/>
              </a:rPr>
              <a:t> </a:t>
            </a:r>
            <a:r>
              <a:rPr lang="es-MX" sz="1600" dirty="0">
                <a:solidFill>
                  <a:schemeClr val="tx1"/>
                </a:solidFill>
                <a:latin typeface="Helvetica Neue"/>
              </a:rPr>
              <a:t>la calidad de aprendizaje.</a:t>
            </a:r>
          </a:p>
          <a:p>
            <a:pPr algn="just"/>
            <a:r>
              <a:rPr lang="es-MX" sz="1600" dirty="0" smtClean="0">
                <a:solidFill>
                  <a:srgbClr val="FF0000"/>
                </a:solidFill>
                <a:latin typeface="Helvetica Neue"/>
              </a:rPr>
              <a:t>Establecer</a:t>
            </a:r>
            <a:r>
              <a:rPr lang="es-MX" sz="1600" dirty="0" smtClean="0">
                <a:solidFill>
                  <a:schemeClr val="tx1"/>
                </a:solidFill>
                <a:latin typeface="Helvetica Neue"/>
              </a:rPr>
              <a:t> </a:t>
            </a:r>
            <a:r>
              <a:rPr lang="es-MX" sz="1600" dirty="0">
                <a:solidFill>
                  <a:schemeClr val="tx1"/>
                </a:solidFill>
                <a:latin typeface="Helvetica Neue"/>
              </a:rPr>
              <a:t>el desarrollo de conocimientos y habilidades en áreas o temas específicos de la informática y las tecnologías.</a:t>
            </a:r>
          </a:p>
          <a:p>
            <a:pPr algn="just"/>
            <a:r>
              <a:rPr lang="es-MX" sz="1600" dirty="0" smtClean="0">
                <a:solidFill>
                  <a:srgbClr val="FF0000"/>
                </a:solidFill>
                <a:latin typeface="Helvetica Neue"/>
              </a:rPr>
              <a:t>Implementar</a:t>
            </a:r>
            <a:r>
              <a:rPr lang="es-MX" sz="1600" dirty="0" smtClean="0">
                <a:solidFill>
                  <a:schemeClr val="tx1"/>
                </a:solidFill>
                <a:latin typeface="Helvetica Neue"/>
              </a:rPr>
              <a:t> </a:t>
            </a:r>
            <a:r>
              <a:rPr lang="es-MX" sz="1600" dirty="0">
                <a:solidFill>
                  <a:schemeClr val="tx1"/>
                </a:solidFill>
                <a:latin typeface="Helvetica Neue"/>
              </a:rPr>
              <a:t>la cultura y formación de las tecnologías de  la información.</a:t>
            </a:r>
          </a:p>
          <a:p>
            <a:pPr algn="just"/>
            <a:r>
              <a:rPr lang="es-MX" sz="1600" dirty="0" smtClean="0">
                <a:solidFill>
                  <a:srgbClr val="FF0000"/>
                </a:solidFill>
                <a:latin typeface="Helvetica Neue"/>
              </a:rPr>
              <a:t>Ofrecer</a:t>
            </a:r>
            <a:r>
              <a:rPr lang="es-MX" sz="1600" dirty="0" smtClean="0">
                <a:solidFill>
                  <a:schemeClr val="tx1"/>
                </a:solidFill>
                <a:latin typeface="Helvetica Neue"/>
              </a:rPr>
              <a:t> </a:t>
            </a:r>
            <a:r>
              <a:rPr lang="es-MX" sz="1600" dirty="0">
                <a:solidFill>
                  <a:schemeClr val="tx1"/>
                </a:solidFill>
                <a:latin typeface="Helvetica Neue"/>
              </a:rPr>
              <a:t>opciones de capacitaciones flexibles en tiempo y en espacios</a:t>
            </a:r>
            <a:r>
              <a:rPr lang="es-MX" sz="1600" dirty="0" smtClean="0">
                <a:solidFill>
                  <a:schemeClr val="tx1"/>
                </a:solidFill>
                <a:latin typeface="Helvetica Neue"/>
              </a:rPr>
              <a:t>.</a:t>
            </a:r>
            <a:endParaRPr lang="es-MX" sz="1600" dirty="0">
              <a:solidFill>
                <a:schemeClr val="tx1"/>
              </a:solidFill>
              <a:latin typeface="Helvetica Neue"/>
            </a:endParaRPr>
          </a:p>
          <a:p>
            <a:pPr algn="just"/>
            <a:r>
              <a:rPr lang="es-MX" sz="1600" dirty="0" smtClean="0">
                <a:solidFill>
                  <a:srgbClr val="FF0000"/>
                </a:solidFill>
                <a:latin typeface="Helvetica Neue"/>
              </a:rPr>
              <a:t>Crear </a:t>
            </a:r>
            <a:r>
              <a:rPr lang="es-MX" sz="1600" dirty="0">
                <a:solidFill>
                  <a:schemeClr val="tx1"/>
                </a:solidFill>
                <a:latin typeface="Helvetica Neue"/>
              </a:rPr>
              <a:t>conciencia en la facilidad de uso y aplicación de las tecnologías de la información.</a:t>
            </a:r>
          </a:p>
          <a:p>
            <a:pPr algn="just"/>
            <a:r>
              <a:rPr lang="es-MX" sz="1600" dirty="0" smtClean="0">
                <a:solidFill>
                  <a:srgbClr val="FF0000"/>
                </a:solidFill>
                <a:latin typeface="Helvetica Neue"/>
              </a:rPr>
              <a:t>Obtener</a:t>
            </a:r>
            <a:r>
              <a:rPr lang="es-MX" sz="1600" dirty="0" smtClean="0">
                <a:solidFill>
                  <a:schemeClr val="tx1"/>
                </a:solidFill>
                <a:latin typeface="Helvetica Neue"/>
              </a:rPr>
              <a:t> </a:t>
            </a:r>
            <a:r>
              <a:rPr lang="es-MX" sz="1600" dirty="0">
                <a:solidFill>
                  <a:schemeClr val="tx1"/>
                </a:solidFill>
                <a:latin typeface="Helvetica Neue"/>
              </a:rPr>
              <a:t>un aprendizaje más concreto, verídico, sustancioso y justificado por especialistas en el tema a través de la </a:t>
            </a:r>
            <a:r>
              <a:rPr lang="es-MX" sz="1600" dirty="0" smtClean="0">
                <a:solidFill>
                  <a:schemeClr val="tx1"/>
                </a:solidFill>
                <a:latin typeface="Helvetica Neue"/>
              </a:rPr>
              <a:t>web.</a:t>
            </a:r>
            <a:endParaRPr lang="es-MX" sz="1600" dirty="0">
              <a:solidFill>
                <a:schemeClr val="tx1"/>
              </a:solidFill>
              <a:latin typeface="Helvetica Neue"/>
            </a:endParaRPr>
          </a:p>
          <a:p>
            <a:pPr marL="0" indent="0" algn="just">
              <a:buNone/>
            </a:pPr>
            <a:endParaRPr lang="es-MX" sz="1600" dirty="0"/>
          </a:p>
        </p:txBody>
      </p:sp>
      <p:sp>
        <p:nvSpPr>
          <p:cNvPr id="9" name="8 Marcador de contenido"/>
          <p:cNvSpPr>
            <a:spLocks noGrp="1"/>
          </p:cNvSpPr>
          <p:nvPr>
            <p:ph sz="quarter" idx="14"/>
          </p:nvPr>
        </p:nvSpPr>
        <p:spPr>
          <a:xfrm>
            <a:off x="4644008" y="2132856"/>
            <a:ext cx="4041648" cy="4168480"/>
          </a:xfrm>
        </p:spPr>
        <p:txBody>
          <a:bodyPr>
            <a:normAutofit fontScale="62500" lnSpcReduction="20000"/>
          </a:bodyPr>
          <a:lstStyle/>
          <a:p>
            <a:endParaRPr lang="es-MX" dirty="0" smtClean="0">
              <a:solidFill>
                <a:srgbClr val="555555"/>
              </a:solidFill>
              <a:latin typeface="Helvetica Neue"/>
            </a:endParaRPr>
          </a:p>
          <a:p>
            <a:pPr algn="just"/>
            <a:r>
              <a:rPr lang="es-MX" dirty="0" smtClean="0">
                <a:solidFill>
                  <a:srgbClr val="FF0000"/>
                </a:solidFill>
                <a:latin typeface="Helvetica Neue"/>
              </a:rPr>
              <a:t>La </a:t>
            </a:r>
            <a:r>
              <a:rPr lang="es-MX" dirty="0">
                <a:solidFill>
                  <a:srgbClr val="FF0000"/>
                </a:solidFill>
                <a:latin typeface="Helvetica Neue"/>
              </a:rPr>
              <a:t>falta de recursos </a:t>
            </a:r>
            <a:r>
              <a:rPr lang="es-MX" dirty="0">
                <a:solidFill>
                  <a:schemeClr val="tx1"/>
                </a:solidFill>
                <a:latin typeface="Helvetica Neue"/>
              </a:rPr>
              <a:t>y de medios por el cual se difundirá y se trasmitirá el material de la información para el servicio de capacitación en línea</a:t>
            </a:r>
          </a:p>
          <a:p>
            <a:pPr algn="just"/>
            <a:r>
              <a:rPr lang="es-MX" dirty="0" smtClean="0">
                <a:solidFill>
                  <a:schemeClr val="tx1"/>
                </a:solidFill>
                <a:latin typeface="Helvetica Neue"/>
              </a:rPr>
              <a:t>La </a:t>
            </a:r>
            <a:r>
              <a:rPr lang="es-MX" dirty="0">
                <a:solidFill>
                  <a:srgbClr val="FF0000"/>
                </a:solidFill>
                <a:latin typeface="Helvetica Neue"/>
              </a:rPr>
              <a:t>no comprensión </a:t>
            </a:r>
            <a:r>
              <a:rPr lang="es-MX" dirty="0">
                <a:solidFill>
                  <a:schemeClr val="tx1"/>
                </a:solidFill>
                <a:latin typeface="Helvetica Neue"/>
              </a:rPr>
              <a:t>del manejo de </a:t>
            </a:r>
            <a:r>
              <a:rPr lang="es-MX" dirty="0" smtClean="0">
                <a:solidFill>
                  <a:schemeClr val="tx1"/>
                </a:solidFill>
                <a:latin typeface="Helvetica Neue"/>
              </a:rPr>
              <a:t>un software</a:t>
            </a:r>
            <a:endParaRPr lang="es-MX" dirty="0">
              <a:solidFill>
                <a:schemeClr val="tx1"/>
              </a:solidFill>
              <a:latin typeface="Helvetica Neue"/>
            </a:endParaRPr>
          </a:p>
          <a:p>
            <a:pPr algn="just"/>
            <a:r>
              <a:rPr lang="es-MX" dirty="0" smtClean="0">
                <a:solidFill>
                  <a:srgbClr val="FF0000"/>
                </a:solidFill>
                <a:latin typeface="Helvetica Neue"/>
              </a:rPr>
              <a:t>La </a:t>
            </a:r>
            <a:r>
              <a:rPr lang="es-MX" dirty="0">
                <a:solidFill>
                  <a:srgbClr val="FF0000"/>
                </a:solidFill>
                <a:latin typeface="Helvetica Neue"/>
              </a:rPr>
              <a:t>falta de disponibilidad </a:t>
            </a:r>
            <a:r>
              <a:rPr lang="es-MX" dirty="0">
                <a:solidFill>
                  <a:schemeClr val="tx1"/>
                </a:solidFill>
                <a:latin typeface="Helvetica Neue"/>
              </a:rPr>
              <a:t>de equipo por parte del usuario</a:t>
            </a:r>
          </a:p>
          <a:p>
            <a:pPr algn="just"/>
            <a:r>
              <a:rPr lang="es-MX" dirty="0" smtClean="0">
                <a:solidFill>
                  <a:srgbClr val="FF0000"/>
                </a:solidFill>
                <a:latin typeface="Helvetica Neue"/>
              </a:rPr>
              <a:t>La </a:t>
            </a:r>
            <a:r>
              <a:rPr lang="es-MX" dirty="0">
                <a:solidFill>
                  <a:srgbClr val="FF0000"/>
                </a:solidFill>
                <a:latin typeface="Helvetica Neue"/>
              </a:rPr>
              <a:t>falta de estructura </a:t>
            </a:r>
            <a:r>
              <a:rPr lang="es-MX" dirty="0">
                <a:solidFill>
                  <a:schemeClr val="tx1"/>
                </a:solidFill>
                <a:latin typeface="Helvetica Neue"/>
              </a:rPr>
              <a:t>de un sistema para el proceso de enseñanza virtual, afectando al aprendizaje</a:t>
            </a:r>
          </a:p>
          <a:p>
            <a:pPr algn="just"/>
            <a:r>
              <a:rPr lang="es-MX" dirty="0" smtClean="0">
                <a:solidFill>
                  <a:srgbClr val="FF0000"/>
                </a:solidFill>
                <a:latin typeface="Helvetica Neue"/>
              </a:rPr>
              <a:t>La </a:t>
            </a:r>
            <a:r>
              <a:rPr lang="es-MX" dirty="0">
                <a:solidFill>
                  <a:srgbClr val="FF0000"/>
                </a:solidFill>
                <a:latin typeface="Helvetica Neue"/>
              </a:rPr>
              <a:t>resistencia a los avances tecnológicos </a:t>
            </a:r>
            <a:r>
              <a:rPr lang="es-MX" dirty="0">
                <a:solidFill>
                  <a:schemeClr val="tx1"/>
                </a:solidFill>
                <a:latin typeface="Helvetica Neue"/>
              </a:rPr>
              <a:t>por parte del usuario prefiriendo el servicio de capacitación tradicional</a:t>
            </a:r>
          </a:p>
          <a:p>
            <a:pPr algn="just"/>
            <a:r>
              <a:rPr lang="es-MX" dirty="0" smtClean="0">
                <a:solidFill>
                  <a:srgbClr val="FF0000"/>
                </a:solidFill>
                <a:latin typeface="Helvetica Neue"/>
              </a:rPr>
              <a:t>La </a:t>
            </a:r>
            <a:r>
              <a:rPr lang="es-MX" dirty="0">
                <a:solidFill>
                  <a:srgbClr val="FF0000"/>
                </a:solidFill>
                <a:latin typeface="Helvetica Neue"/>
              </a:rPr>
              <a:t>falta de conocimiento </a:t>
            </a:r>
            <a:r>
              <a:rPr lang="es-MX" dirty="0">
                <a:solidFill>
                  <a:schemeClr val="tx1"/>
                </a:solidFill>
                <a:latin typeface="Helvetica Neue"/>
              </a:rPr>
              <a:t>para </a:t>
            </a:r>
            <a:r>
              <a:rPr lang="es-MX" dirty="0" smtClean="0">
                <a:solidFill>
                  <a:schemeClr val="tx1"/>
                </a:solidFill>
                <a:latin typeface="Helvetica Neue"/>
              </a:rPr>
              <a:t>llevar a cabo </a:t>
            </a:r>
            <a:r>
              <a:rPr lang="es-MX" dirty="0">
                <a:solidFill>
                  <a:schemeClr val="tx1"/>
                </a:solidFill>
                <a:latin typeface="Helvetica Neue"/>
              </a:rPr>
              <a:t>el servicio de capacitación virtual</a:t>
            </a:r>
          </a:p>
          <a:p>
            <a:pPr algn="just"/>
            <a:r>
              <a:rPr lang="es-MX" dirty="0">
                <a:solidFill>
                  <a:srgbClr val="FF0000"/>
                </a:solidFill>
                <a:latin typeface="Helvetica Neue"/>
              </a:rPr>
              <a:t>La falta de interacción </a:t>
            </a:r>
            <a:r>
              <a:rPr lang="es-MX" dirty="0">
                <a:solidFill>
                  <a:schemeClr val="tx1"/>
                </a:solidFill>
                <a:latin typeface="Helvetica Neue"/>
              </a:rPr>
              <a:t>con el usuario</a:t>
            </a:r>
          </a:p>
          <a:p>
            <a:pPr algn="just"/>
            <a:r>
              <a:rPr lang="es-MX" dirty="0">
                <a:solidFill>
                  <a:srgbClr val="FF0000"/>
                </a:solidFill>
                <a:latin typeface="Helvetica Neue"/>
              </a:rPr>
              <a:t>C</a:t>
            </a:r>
            <a:r>
              <a:rPr lang="es-MX" dirty="0" smtClean="0">
                <a:solidFill>
                  <a:srgbClr val="FF0000"/>
                </a:solidFill>
                <a:latin typeface="Helvetica Neue"/>
              </a:rPr>
              <a:t>ostos excesivos </a:t>
            </a:r>
            <a:r>
              <a:rPr lang="es-MX" dirty="0" smtClean="0">
                <a:solidFill>
                  <a:schemeClr val="tx1"/>
                </a:solidFill>
                <a:latin typeface="Helvetica Neue"/>
              </a:rPr>
              <a:t>por </a:t>
            </a:r>
            <a:r>
              <a:rPr lang="es-MX" dirty="0">
                <a:solidFill>
                  <a:schemeClr val="tx1"/>
                </a:solidFill>
                <a:latin typeface="Helvetica Neue"/>
              </a:rPr>
              <a:t>la mala planeación del servicio de capacitación virtual</a:t>
            </a:r>
          </a:p>
          <a:p>
            <a:endParaRPr lang="es-MX" dirty="0"/>
          </a:p>
        </p:txBody>
      </p:sp>
    </p:spTree>
    <p:extLst>
      <p:ext uri="{BB962C8B-B14F-4D97-AF65-F5344CB8AC3E}">
        <p14:creationId xmlns:p14="http://schemas.microsoft.com/office/powerpoint/2010/main" val="40449681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1600200"/>
          </a:xfrm>
        </p:spPr>
        <p:txBody>
          <a:bodyPr>
            <a:normAutofit fontScale="90000"/>
          </a:bodyPr>
          <a:lstStyle/>
          <a:p>
            <a:r>
              <a:rPr lang="es-MX" b="1" dirty="0" smtClean="0"/>
              <a:t>Fases de desarrollo del Problema de Investigación</a:t>
            </a:r>
            <a:r>
              <a:rPr lang="es-MX" sz="1800" dirty="0" smtClean="0"/>
              <a:t>(1/3)</a:t>
            </a:r>
            <a:endParaRPr lang="es-MX" sz="1800" dirty="0"/>
          </a:p>
        </p:txBody>
      </p:sp>
      <p:sp>
        <p:nvSpPr>
          <p:cNvPr id="3" name="2 Marcador de contenido"/>
          <p:cNvSpPr>
            <a:spLocks noGrp="1"/>
          </p:cNvSpPr>
          <p:nvPr>
            <p:ph idx="1"/>
          </p:nvPr>
        </p:nvSpPr>
        <p:spPr>
          <a:xfrm>
            <a:off x="457200" y="2388021"/>
            <a:ext cx="8229600" cy="4137323"/>
          </a:xfrm>
        </p:spPr>
        <p:txBody>
          <a:bodyPr>
            <a:normAutofit/>
          </a:bodyPr>
          <a:lstStyle/>
          <a:p>
            <a:pPr marL="0" indent="0">
              <a:buNone/>
            </a:pPr>
            <a:r>
              <a:rPr lang="es-MX" b="1" dirty="0">
                <a:solidFill>
                  <a:srgbClr val="FF0000"/>
                </a:solidFill>
              </a:rPr>
              <a:t>Fase Latente </a:t>
            </a:r>
          </a:p>
          <a:p>
            <a:pPr marL="0" indent="0">
              <a:buNone/>
            </a:pPr>
            <a:endParaRPr lang="es-MX" dirty="0"/>
          </a:p>
          <a:p>
            <a:pPr marL="0" indent="0" algn="just">
              <a:buNone/>
            </a:pPr>
            <a:r>
              <a:rPr lang="es-MX" dirty="0" smtClean="0">
                <a:solidFill>
                  <a:schemeClr val="tx1"/>
                </a:solidFill>
              </a:rPr>
              <a:t>En </a:t>
            </a:r>
            <a:r>
              <a:rPr lang="es-MX" dirty="0">
                <a:solidFill>
                  <a:schemeClr val="tx1"/>
                </a:solidFill>
              </a:rPr>
              <a:t>la fase latente, podemos decir que el problema ya existe en un objeto pero todavía, dado su escaso desarrollo, los síntomas no son manifiestos y, por lo tanto, no se ha </a:t>
            </a:r>
            <a:r>
              <a:rPr lang="es-MX" dirty="0" smtClean="0">
                <a:solidFill>
                  <a:schemeClr val="tx1"/>
                </a:solidFill>
              </a:rPr>
              <a:t>reconocido. </a:t>
            </a:r>
            <a:r>
              <a:rPr lang="es-MX" dirty="0">
                <a:solidFill>
                  <a:schemeClr val="tx1"/>
                </a:solidFill>
              </a:rPr>
              <a:t>Es decir, el problema existe, pero no sabemos que existe</a:t>
            </a:r>
            <a:r>
              <a:rPr lang="es-MX" dirty="0" smtClean="0">
                <a:solidFill>
                  <a:schemeClr val="tx1"/>
                </a:solidFill>
              </a:rPr>
              <a:t>. Se podría decir que es también una fase </a:t>
            </a:r>
            <a:r>
              <a:rPr lang="es-MX" dirty="0" smtClean="0">
                <a:solidFill>
                  <a:srgbClr val="FF0000"/>
                </a:solidFill>
              </a:rPr>
              <a:t>descriptiva</a:t>
            </a:r>
            <a:r>
              <a:rPr lang="es-MX" dirty="0" smtClean="0">
                <a:solidFill>
                  <a:schemeClr val="tx1"/>
                </a:solidFill>
              </a:rPr>
              <a:t>.</a:t>
            </a:r>
            <a:endParaRPr lang="es-MX" dirty="0">
              <a:solidFill>
                <a:schemeClr val="tx1"/>
              </a:solidFill>
            </a:endParaRPr>
          </a:p>
        </p:txBody>
      </p:sp>
    </p:spTree>
    <p:extLst>
      <p:ext uri="{BB962C8B-B14F-4D97-AF65-F5344CB8AC3E}">
        <p14:creationId xmlns:p14="http://schemas.microsoft.com/office/powerpoint/2010/main" val="39241798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900" dirty="0">
                <a:solidFill>
                  <a:srgbClr val="2F5897"/>
                </a:solidFill>
              </a:rPr>
              <a:t>Fases de desarrollo del Problema de Investigación </a:t>
            </a:r>
            <a:r>
              <a:rPr lang="es-MX" sz="1600" dirty="0" smtClean="0">
                <a:solidFill>
                  <a:srgbClr val="2F5897"/>
                </a:solidFill>
              </a:rPr>
              <a:t>(2/3</a:t>
            </a:r>
            <a:r>
              <a:rPr lang="es-MX" sz="1600" dirty="0">
                <a:solidFill>
                  <a:srgbClr val="2F5897"/>
                </a:solidFill>
              </a:rPr>
              <a:t>)</a:t>
            </a:r>
            <a:endParaRPr lang="es-MX" dirty="0"/>
          </a:p>
        </p:txBody>
      </p:sp>
      <p:sp>
        <p:nvSpPr>
          <p:cNvPr id="3" name="2 Marcador de contenido"/>
          <p:cNvSpPr>
            <a:spLocks noGrp="1"/>
          </p:cNvSpPr>
          <p:nvPr>
            <p:ph idx="1"/>
          </p:nvPr>
        </p:nvSpPr>
        <p:spPr/>
        <p:txBody>
          <a:bodyPr/>
          <a:lstStyle/>
          <a:p>
            <a:pPr marL="0" indent="0">
              <a:buNone/>
            </a:pPr>
            <a:endParaRPr lang="es-MX" b="1" dirty="0" smtClean="0"/>
          </a:p>
          <a:p>
            <a:pPr marL="0" indent="0">
              <a:buNone/>
            </a:pPr>
            <a:r>
              <a:rPr lang="es-MX" b="1" dirty="0" smtClean="0">
                <a:solidFill>
                  <a:srgbClr val="FF0000"/>
                </a:solidFill>
              </a:rPr>
              <a:t>Fase </a:t>
            </a:r>
            <a:r>
              <a:rPr lang="es-MX" b="1" dirty="0">
                <a:solidFill>
                  <a:srgbClr val="FF0000"/>
                </a:solidFill>
              </a:rPr>
              <a:t>de revelación</a:t>
            </a:r>
            <a:r>
              <a:rPr lang="es-MX" b="1" dirty="0">
                <a:solidFill>
                  <a:schemeClr val="tx1"/>
                </a:solidFill>
              </a:rPr>
              <a:t> </a:t>
            </a:r>
          </a:p>
          <a:p>
            <a:pPr marL="0" indent="0">
              <a:buNone/>
            </a:pPr>
            <a:endParaRPr lang="es-MX" dirty="0">
              <a:solidFill>
                <a:schemeClr val="tx1"/>
              </a:solidFill>
            </a:endParaRPr>
          </a:p>
          <a:p>
            <a:pPr marL="0" indent="0" algn="just">
              <a:buNone/>
            </a:pPr>
            <a:r>
              <a:rPr lang="es-MX" dirty="0" smtClean="0">
                <a:solidFill>
                  <a:schemeClr val="tx1"/>
                </a:solidFill>
              </a:rPr>
              <a:t>En </a:t>
            </a:r>
            <a:r>
              <a:rPr lang="es-MX" dirty="0">
                <a:solidFill>
                  <a:schemeClr val="tx1"/>
                </a:solidFill>
              </a:rPr>
              <a:t>esta segunda fase, el problema se dejar ver, corre la cortina, se manifiesta y, por lo tanto, facilita el reconocimiento social y científico. Podemos decir que el problema existe y además se sabe de su existencia</a:t>
            </a:r>
            <a:r>
              <a:rPr lang="es-MX" dirty="0" smtClean="0">
                <a:solidFill>
                  <a:schemeClr val="tx1"/>
                </a:solidFill>
              </a:rPr>
              <a:t>. Es una fase </a:t>
            </a:r>
            <a:r>
              <a:rPr lang="es-MX" dirty="0" smtClean="0">
                <a:solidFill>
                  <a:srgbClr val="FF0000"/>
                </a:solidFill>
              </a:rPr>
              <a:t>explicativa</a:t>
            </a:r>
            <a:r>
              <a:rPr lang="es-MX" dirty="0" smtClean="0">
                <a:solidFill>
                  <a:schemeClr val="tx1"/>
                </a:solidFill>
              </a:rPr>
              <a:t>.</a:t>
            </a:r>
            <a:endParaRPr lang="es-MX" dirty="0">
              <a:solidFill>
                <a:schemeClr val="tx1"/>
              </a:solidFill>
            </a:endParaRPr>
          </a:p>
          <a:p>
            <a:endParaRPr lang="es-MX" dirty="0"/>
          </a:p>
        </p:txBody>
      </p:sp>
    </p:spTree>
    <p:extLst>
      <p:ext uri="{BB962C8B-B14F-4D97-AF65-F5344CB8AC3E}">
        <p14:creationId xmlns:p14="http://schemas.microsoft.com/office/powerpoint/2010/main" val="9185006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00608"/>
            <a:ext cx="8229600" cy="1600200"/>
          </a:xfrm>
        </p:spPr>
        <p:txBody>
          <a:bodyPr/>
          <a:lstStyle/>
          <a:p>
            <a:r>
              <a:rPr lang="es-MX" sz="4900" dirty="0">
                <a:solidFill>
                  <a:srgbClr val="2F5897"/>
                </a:solidFill>
              </a:rPr>
              <a:t>Fases de desarrollo del Problema de Investigación </a:t>
            </a:r>
            <a:r>
              <a:rPr lang="es-MX" sz="1600" dirty="0" smtClean="0">
                <a:solidFill>
                  <a:srgbClr val="2F5897"/>
                </a:solidFill>
              </a:rPr>
              <a:t>(3/3</a:t>
            </a:r>
            <a:r>
              <a:rPr lang="es-MX" sz="1600" dirty="0">
                <a:solidFill>
                  <a:srgbClr val="2F5897"/>
                </a:solidFill>
              </a:rPr>
              <a:t>)</a:t>
            </a:r>
            <a:endParaRPr lang="es-MX" dirty="0"/>
          </a:p>
        </p:txBody>
      </p:sp>
      <p:sp>
        <p:nvSpPr>
          <p:cNvPr id="3" name="2 Marcador de contenido"/>
          <p:cNvSpPr>
            <a:spLocks noGrp="1"/>
          </p:cNvSpPr>
          <p:nvPr>
            <p:ph idx="1"/>
          </p:nvPr>
        </p:nvSpPr>
        <p:spPr>
          <a:xfrm>
            <a:off x="457200" y="1855365"/>
            <a:ext cx="8229600" cy="4525963"/>
          </a:xfrm>
        </p:spPr>
        <p:txBody>
          <a:bodyPr/>
          <a:lstStyle/>
          <a:p>
            <a:pPr marL="0" indent="0">
              <a:buNone/>
            </a:pPr>
            <a:endParaRPr lang="es-MX" b="1" dirty="0" smtClean="0"/>
          </a:p>
          <a:p>
            <a:pPr marL="0" indent="0">
              <a:buNone/>
            </a:pPr>
            <a:r>
              <a:rPr lang="es-MX" b="1" dirty="0" smtClean="0">
                <a:solidFill>
                  <a:srgbClr val="FF0000"/>
                </a:solidFill>
              </a:rPr>
              <a:t>Fase </a:t>
            </a:r>
            <a:r>
              <a:rPr lang="es-MX" b="1" dirty="0">
                <a:solidFill>
                  <a:srgbClr val="FF0000"/>
                </a:solidFill>
              </a:rPr>
              <a:t>de Solución</a:t>
            </a:r>
          </a:p>
          <a:p>
            <a:pPr marL="0" indent="0">
              <a:buNone/>
            </a:pPr>
            <a:endParaRPr lang="es-MX" dirty="0" smtClean="0">
              <a:solidFill>
                <a:schemeClr val="tx1"/>
              </a:solidFill>
            </a:endParaRPr>
          </a:p>
          <a:p>
            <a:pPr marL="0" indent="0">
              <a:buNone/>
            </a:pPr>
            <a:r>
              <a:rPr lang="es-MX" dirty="0" smtClean="0">
                <a:solidFill>
                  <a:schemeClr val="tx1"/>
                </a:solidFill>
              </a:rPr>
              <a:t>Finalmente</a:t>
            </a:r>
            <a:r>
              <a:rPr lang="es-MX" dirty="0">
                <a:solidFill>
                  <a:schemeClr val="tx1"/>
                </a:solidFill>
              </a:rPr>
              <a:t>, hallamos una nueva fase de solución, en la cual el problema además de existir, es reconocido, se identifican sus causas o efectos y, por lo tanto, se pretenden conocer sus soluciones</a:t>
            </a:r>
            <a:r>
              <a:rPr lang="es-MX" dirty="0" smtClean="0">
                <a:solidFill>
                  <a:schemeClr val="tx1"/>
                </a:solidFill>
              </a:rPr>
              <a:t>. El problema entra en una fase </a:t>
            </a:r>
            <a:r>
              <a:rPr lang="es-MX" dirty="0" smtClean="0">
                <a:solidFill>
                  <a:srgbClr val="FF0000"/>
                </a:solidFill>
              </a:rPr>
              <a:t>formulación.</a:t>
            </a:r>
            <a:endParaRPr lang="es-MX" dirty="0">
              <a:solidFill>
                <a:srgbClr val="FF0000"/>
              </a:solidFill>
            </a:endParaRPr>
          </a:p>
          <a:p>
            <a:endParaRPr lang="es-MX" dirty="0"/>
          </a:p>
        </p:txBody>
      </p:sp>
    </p:spTree>
    <p:extLst>
      <p:ext uri="{BB962C8B-B14F-4D97-AF65-F5344CB8AC3E}">
        <p14:creationId xmlns:p14="http://schemas.microsoft.com/office/powerpoint/2010/main" val="41391085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Ejemplo</a:t>
            </a:r>
            <a:endParaRPr lang="es-MX" b="1" dirty="0"/>
          </a:p>
        </p:txBody>
      </p:sp>
      <p:sp>
        <p:nvSpPr>
          <p:cNvPr id="3" name="2 Marcador de contenido"/>
          <p:cNvSpPr>
            <a:spLocks noGrp="1"/>
          </p:cNvSpPr>
          <p:nvPr>
            <p:ph idx="1"/>
          </p:nvPr>
        </p:nvSpPr>
        <p:spPr>
          <a:xfrm>
            <a:off x="467544" y="1916832"/>
            <a:ext cx="8229600" cy="4309939"/>
          </a:xfrm>
        </p:spPr>
        <p:txBody>
          <a:bodyPr>
            <a:normAutofit fontScale="92500" lnSpcReduction="10000"/>
          </a:bodyPr>
          <a:lstStyle/>
          <a:p>
            <a:pPr algn="just"/>
            <a:r>
              <a:rPr lang="es-MX" dirty="0">
                <a:solidFill>
                  <a:schemeClr val="tx1"/>
                </a:solidFill>
              </a:rPr>
              <a:t>El </a:t>
            </a:r>
            <a:r>
              <a:rPr lang="es-MX" i="1" dirty="0">
                <a:solidFill>
                  <a:schemeClr val="tx1"/>
                </a:solidFill>
              </a:rPr>
              <a:t>bajo rendimiento</a:t>
            </a:r>
            <a:r>
              <a:rPr lang="es-MX" dirty="0">
                <a:solidFill>
                  <a:schemeClr val="tx1"/>
                </a:solidFill>
              </a:rPr>
              <a:t> pasa por una fase en el cual existe pero no es todavía reconocido. Es la </a:t>
            </a:r>
            <a:r>
              <a:rPr lang="es-MX" i="1" dirty="0">
                <a:solidFill>
                  <a:srgbClr val="FF0000"/>
                </a:solidFill>
              </a:rPr>
              <a:t>fase latente</a:t>
            </a:r>
            <a:r>
              <a:rPr lang="es-MX" dirty="0" smtClean="0">
                <a:solidFill>
                  <a:schemeClr val="tx1"/>
                </a:solidFill>
              </a:rPr>
              <a:t>.</a:t>
            </a:r>
          </a:p>
          <a:p>
            <a:pPr marL="0" indent="0" algn="just">
              <a:buNone/>
            </a:pPr>
            <a:endParaRPr lang="es-MX" dirty="0">
              <a:solidFill>
                <a:schemeClr val="tx1"/>
              </a:solidFill>
            </a:endParaRPr>
          </a:p>
          <a:p>
            <a:pPr algn="just"/>
            <a:r>
              <a:rPr lang="es-MX" dirty="0">
                <a:solidFill>
                  <a:schemeClr val="tx1"/>
                </a:solidFill>
              </a:rPr>
              <a:t>Luego el </a:t>
            </a:r>
            <a:r>
              <a:rPr lang="es-MX" i="1" dirty="0">
                <a:solidFill>
                  <a:schemeClr val="tx1"/>
                </a:solidFill>
              </a:rPr>
              <a:t>bajo rendimiento</a:t>
            </a:r>
            <a:r>
              <a:rPr lang="es-MX" dirty="0">
                <a:solidFill>
                  <a:schemeClr val="tx1"/>
                </a:solidFill>
              </a:rPr>
              <a:t> fuera de ser dudado, es </a:t>
            </a:r>
            <a:r>
              <a:rPr lang="es-MX" dirty="0">
                <a:solidFill>
                  <a:srgbClr val="FF0000"/>
                </a:solidFill>
              </a:rPr>
              <a:t>reconocido</a:t>
            </a:r>
            <a:r>
              <a:rPr lang="es-MX" dirty="0">
                <a:solidFill>
                  <a:schemeClr val="tx1"/>
                </a:solidFill>
              </a:rPr>
              <a:t> y ya se habla del “</a:t>
            </a:r>
            <a:r>
              <a:rPr lang="es-MX" i="1" dirty="0">
                <a:solidFill>
                  <a:schemeClr val="tx1"/>
                </a:solidFill>
              </a:rPr>
              <a:t>bajo rendimiento</a:t>
            </a:r>
            <a:r>
              <a:rPr lang="es-MX" dirty="0">
                <a:solidFill>
                  <a:schemeClr val="tx1"/>
                </a:solidFill>
              </a:rPr>
              <a:t>”. Es la fase de la </a:t>
            </a:r>
            <a:r>
              <a:rPr lang="es-MX" dirty="0">
                <a:solidFill>
                  <a:srgbClr val="FF0000"/>
                </a:solidFill>
              </a:rPr>
              <a:t>revelación</a:t>
            </a:r>
            <a:r>
              <a:rPr lang="es-MX" dirty="0" smtClean="0">
                <a:solidFill>
                  <a:srgbClr val="FF0000"/>
                </a:solidFill>
              </a:rPr>
              <a:t>.</a:t>
            </a:r>
          </a:p>
          <a:p>
            <a:pPr algn="just"/>
            <a:endParaRPr lang="es-MX" dirty="0">
              <a:solidFill>
                <a:schemeClr val="tx1"/>
              </a:solidFill>
            </a:endParaRPr>
          </a:p>
          <a:p>
            <a:pPr algn="just"/>
            <a:r>
              <a:rPr lang="es-MX" dirty="0">
                <a:solidFill>
                  <a:schemeClr val="tx1"/>
                </a:solidFill>
              </a:rPr>
              <a:t>Finalmente, producto de la investigación, es posible conocer las causas y efectos del bajo rendimiento y, por lo tanto, se permite descubrir o inventar una o varias soluciones. Se tiene una </a:t>
            </a:r>
            <a:r>
              <a:rPr lang="es-MX" b="1" dirty="0">
                <a:solidFill>
                  <a:schemeClr val="tx1"/>
                </a:solidFill>
              </a:rPr>
              <a:t>Teoría</a:t>
            </a:r>
            <a:r>
              <a:rPr lang="es-MX" dirty="0">
                <a:solidFill>
                  <a:schemeClr val="tx1"/>
                </a:solidFill>
              </a:rPr>
              <a:t>, un Proyecto que se expone y se aplica.</a:t>
            </a:r>
          </a:p>
          <a:p>
            <a:endParaRPr lang="es-MX" dirty="0">
              <a:solidFill>
                <a:schemeClr val="tx1"/>
              </a:solidFill>
            </a:endParaRPr>
          </a:p>
        </p:txBody>
      </p:sp>
    </p:spTree>
    <p:extLst>
      <p:ext uri="{BB962C8B-B14F-4D97-AF65-F5344CB8AC3E}">
        <p14:creationId xmlns:p14="http://schemas.microsoft.com/office/powerpoint/2010/main" val="1002251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0" indent="0">
              <a:buNone/>
            </a:pPr>
            <a:endParaRPr lang="es-MX" dirty="0"/>
          </a:p>
          <a:p>
            <a:pPr marL="0" indent="0" algn="ctr">
              <a:buNone/>
            </a:pPr>
            <a:r>
              <a:rPr lang="es-MX" dirty="0" smtClean="0">
                <a:solidFill>
                  <a:schemeClr val="tx1"/>
                </a:solidFill>
              </a:rPr>
              <a:t>El</a:t>
            </a:r>
            <a:r>
              <a:rPr lang="es-MX" dirty="0">
                <a:solidFill>
                  <a:schemeClr val="tx1"/>
                </a:solidFill>
              </a:rPr>
              <a:t> </a:t>
            </a:r>
            <a:r>
              <a:rPr lang="es-MX" b="1" dirty="0">
                <a:solidFill>
                  <a:schemeClr val="tx1"/>
                </a:solidFill>
              </a:rPr>
              <a:t>Problema de Investigación</a:t>
            </a:r>
            <a:r>
              <a:rPr lang="es-MX" dirty="0">
                <a:solidFill>
                  <a:schemeClr val="tx1"/>
                </a:solidFill>
              </a:rPr>
              <a:t> se reconoce únicamente en su fase de revelación. </a:t>
            </a:r>
            <a:r>
              <a:rPr lang="es-MX" dirty="0" smtClean="0">
                <a:solidFill>
                  <a:schemeClr val="tx1"/>
                </a:solidFill>
              </a:rPr>
              <a:t>Por ello la </a:t>
            </a:r>
            <a:r>
              <a:rPr lang="es-MX" dirty="0">
                <a:solidFill>
                  <a:schemeClr val="tx1"/>
                </a:solidFill>
              </a:rPr>
              <a:t>importancia de esta fase</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3501008"/>
            <a:ext cx="2664296" cy="2592288"/>
          </a:xfrm>
          <a:prstGeom prst="rect">
            <a:avLst/>
          </a:prstGeom>
        </p:spPr>
      </p:pic>
    </p:spTree>
    <p:extLst>
      <p:ext uri="{BB962C8B-B14F-4D97-AF65-F5344CB8AC3E}">
        <p14:creationId xmlns:p14="http://schemas.microsoft.com/office/powerpoint/2010/main" val="23555687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476672"/>
            <a:ext cx="7149385" cy="1202485"/>
          </a:xfrm>
        </p:spPr>
        <p:txBody>
          <a:bodyPr>
            <a:noAutofit/>
          </a:bodyPr>
          <a:lstStyle/>
          <a:p>
            <a:pPr algn="ctr"/>
            <a:r>
              <a:rPr lang="es-MX" sz="3800" b="1" dirty="0" smtClean="0">
                <a:solidFill>
                  <a:srgbClr val="00B050"/>
                </a:solidFill>
              </a:rPr>
              <a:t>UNIDAD DE COMPETENCIA </a:t>
            </a:r>
            <a:r>
              <a:rPr lang="es-MX" sz="3800" b="1" dirty="0" smtClean="0">
                <a:solidFill>
                  <a:srgbClr val="00B050"/>
                </a:solidFill>
              </a:rPr>
              <a:t>III: </a:t>
            </a:r>
            <a:r>
              <a:rPr lang="es-MX" sz="3800" b="1" dirty="0" smtClean="0">
                <a:solidFill>
                  <a:srgbClr val="00B050"/>
                </a:solidFill>
              </a:rPr>
              <a:t>Tema  </a:t>
            </a:r>
            <a:r>
              <a:rPr lang="es-MX" sz="3800" b="1" dirty="0" smtClean="0">
                <a:solidFill>
                  <a:srgbClr val="00B050"/>
                </a:solidFill>
              </a:rPr>
              <a:t>1  </a:t>
            </a:r>
            <a:endParaRPr lang="es-MX" sz="3800" b="1" dirty="0">
              <a:solidFill>
                <a:srgbClr val="00B050"/>
              </a:solidFill>
            </a:endParaRPr>
          </a:p>
        </p:txBody>
      </p:sp>
      <p:sp>
        <p:nvSpPr>
          <p:cNvPr id="3" name="2 Marcador de contenido"/>
          <p:cNvSpPr>
            <a:spLocks noGrp="1"/>
          </p:cNvSpPr>
          <p:nvPr>
            <p:ph idx="1"/>
          </p:nvPr>
        </p:nvSpPr>
        <p:spPr>
          <a:xfrm>
            <a:off x="1463040" y="2119257"/>
            <a:ext cx="6421328" cy="3603812"/>
          </a:xfrm>
        </p:spPr>
        <p:txBody>
          <a:bodyPr/>
          <a:lstStyle/>
          <a:p>
            <a:pPr lvl="0" algn="ctr"/>
            <a:endParaRPr lang="es-MX" sz="3200" dirty="0" smtClean="0"/>
          </a:p>
          <a:p>
            <a:pPr lvl="0" algn="ctr"/>
            <a:endParaRPr lang="es-MX" sz="3200" dirty="0"/>
          </a:p>
          <a:p>
            <a:pPr marL="0" indent="0" algn="just">
              <a:buNone/>
            </a:pPr>
            <a:r>
              <a:rPr lang="es-ES" b="1" dirty="0" smtClean="0">
                <a:solidFill>
                  <a:schemeClr val="tx1"/>
                </a:solidFill>
              </a:rPr>
              <a:t>3</a:t>
            </a:r>
            <a:r>
              <a:rPr lang="es-ES" sz="2400" b="1" dirty="0" smtClean="0">
                <a:solidFill>
                  <a:schemeClr val="tx1"/>
                </a:solidFill>
              </a:rPr>
              <a:t>.1 Formulación del problema de 	investigación</a:t>
            </a:r>
            <a:endParaRPr lang="es-ES" sz="2400" b="1" dirty="0" smtClean="0">
              <a:solidFill>
                <a:schemeClr val="tx1"/>
              </a:solidFill>
            </a:endParaRPr>
          </a:p>
        </p:txBody>
      </p:sp>
    </p:spTree>
    <p:extLst>
      <p:ext uri="{BB962C8B-B14F-4D97-AF65-F5344CB8AC3E}">
        <p14:creationId xmlns:p14="http://schemas.microsoft.com/office/powerpoint/2010/main" val="16528684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P</a:t>
            </a:r>
            <a:r>
              <a:rPr lang="es-MX" b="1" dirty="0" smtClean="0"/>
              <a:t>lanteamiento </a:t>
            </a:r>
            <a:r>
              <a:rPr lang="es-MX" b="1" dirty="0"/>
              <a:t>de un problema de investigación</a:t>
            </a:r>
            <a:endParaRPr lang="es-MX" dirty="0"/>
          </a:p>
        </p:txBody>
      </p:sp>
      <p:sp>
        <p:nvSpPr>
          <p:cNvPr id="3" name="2 Marcador de contenido"/>
          <p:cNvSpPr>
            <a:spLocks noGrp="1"/>
          </p:cNvSpPr>
          <p:nvPr>
            <p:ph idx="1"/>
          </p:nvPr>
        </p:nvSpPr>
        <p:spPr>
          <a:xfrm>
            <a:off x="457200" y="2215405"/>
            <a:ext cx="8229600" cy="4525963"/>
          </a:xfrm>
        </p:spPr>
        <p:txBody>
          <a:bodyPr/>
          <a:lstStyle/>
          <a:p>
            <a:pPr marL="0" indent="0" algn="just">
              <a:buNone/>
            </a:pPr>
            <a:r>
              <a:rPr lang="es-MX" i="1" dirty="0">
                <a:solidFill>
                  <a:srgbClr val="FF0000"/>
                </a:solidFill>
              </a:rPr>
              <a:t>Formular</a:t>
            </a:r>
            <a:r>
              <a:rPr lang="es-MX" i="1" dirty="0">
                <a:solidFill>
                  <a:schemeClr val="tx1"/>
                </a:solidFill>
              </a:rPr>
              <a:t> un problema es </a:t>
            </a:r>
            <a:r>
              <a:rPr lang="es-MX" i="1" dirty="0">
                <a:solidFill>
                  <a:srgbClr val="FF0000"/>
                </a:solidFill>
              </a:rPr>
              <a:t>caracterizarlo, definirlo, enmarcarlo teóricamente,</a:t>
            </a:r>
            <a:r>
              <a:rPr lang="es-MX" i="1" dirty="0">
                <a:solidFill>
                  <a:schemeClr val="tx1"/>
                </a:solidFill>
              </a:rPr>
              <a:t> surgir propuestas de solución para ser demostradas, establecer unas fuentes de información y unos métodos para recoger y procesar dicha información.</a:t>
            </a:r>
            <a:endParaRPr lang="es-MX" dirty="0">
              <a:solidFill>
                <a:schemeClr val="tx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9356" y="4509120"/>
            <a:ext cx="2736304" cy="1903472"/>
          </a:xfrm>
          <a:prstGeom prst="rect">
            <a:avLst/>
          </a:prstGeom>
        </p:spPr>
      </p:pic>
    </p:spTree>
    <p:extLst>
      <p:ext uri="{BB962C8B-B14F-4D97-AF65-F5344CB8AC3E}">
        <p14:creationId xmlns:p14="http://schemas.microsoft.com/office/powerpoint/2010/main" val="39448934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Entonces….</a:t>
            </a:r>
            <a:endParaRPr lang="es-MX" dirty="0"/>
          </a:p>
        </p:txBody>
      </p:sp>
      <p:sp>
        <p:nvSpPr>
          <p:cNvPr id="3" name="2 Marcador de contenido"/>
          <p:cNvSpPr>
            <a:spLocks noGrp="1"/>
          </p:cNvSpPr>
          <p:nvPr>
            <p:ph sz="half" idx="2"/>
          </p:nvPr>
        </p:nvSpPr>
        <p:spPr/>
        <p:txBody>
          <a:bodyPr>
            <a:normAutofit fontScale="92500" lnSpcReduction="20000"/>
          </a:bodyPr>
          <a:lstStyle/>
          <a:p>
            <a:pPr marL="0" indent="0" algn="just">
              <a:buNone/>
            </a:pPr>
            <a:endParaRPr lang="es-MX" b="1" dirty="0" smtClean="0">
              <a:solidFill>
                <a:schemeClr val="tx1"/>
              </a:solidFill>
            </a:endParaRPr>
          </a:p>
          <a:p>
            <a:pPr marL="0" indent="0" algn="just">
              <a:buNone/>
            </a:pPr>
            <a:r>
              <a:rPr lang="es-MX" dirty="0" smtClean="0">
                <a:solidFill>
                  <a:schemeClr val="tx1"/>
                </a:solidFill>
              </a:rPr>
              <a:t>El</a:t>
            </a:r>
            <a:r>
              <a:rPr lang="es-MX" dirty="0">
                <a:solidFill>
                  <a:schemeClr val="tx1"/>
                </a:solidFill>
              </a:rPr>
              <a:t> planteamiento del Problema </a:t>
            </a:r>
            <a:r>
              <a:rPr lang="es-MX" dirty="0" smtClean="0">
                <a:solidFill>
                  <a:schemeClr val="tx1"/>
                </a:solidFill>
              </a:rPr>
              <a:t>de Investigación</a:t>
            </a:r>
            <a:r>
              <a:rPr lang="es-MX" dirty="0">
                <a:solidFill>
                  <a:schemeClr val="tx1"/>
                </a:solidFill>
              </a:rPr>
              <a:t> dará como resultado un </a:t>
            </a:r>
            <a:r>
              <a:rPr lang="es-MX" dirty="0" smtClean="0">
                <a:solidFill>
                  <a:srgbClr val="FF0000"/>
                </a:solidFill>
              </a:rPr>
              <a:t>proyecto </a:t>
            </a:r>
            <a:r>
              <a:rPr lang="es-MX" dirty="0">
                <a:solidFill>
                  <a:srgbClr val="FF0000"/>
                </a:solidFill>
              </a:rPr>
              <a:t>de Investigación</a:t>
            </a:r>
            <a:r>
              <a:rPr lang="es-MX" dirty="0">
                <a:solidFill>
                  <a:schemeClr val="tx1"/>
                </a:solidFill>
              </a:rPr>
              <a:t>. </a:t>
            </a:r>
            <a:r>
              <a:rPr lang="es-MX" dirty="0" smtClean="0">
                <a:solidFill>
                  <a:schemeClr val="tx1"/>
                </a:solidFill>
              </a:rPr>
              <a:t>Que estará soportado por todo </a:t>
            </a:r>
            <a:r>
              <a:rPr lang="es-MX" dirty="0">
                <a:solidFill>
                  <a:schemeClr val="tx1"/>
                </a:solidFill>
              </a:rPr>
              <a:t>el andamiaje </a:t>
            </a:r>
            <a:r>
              <a:rPr lang="es-MX" dirty="0" smtClean="0">
                <a:solidFill>
                  <a:schemeClr val="tx1"/>
                </a:solidFill>
              </a:rPr>
              <a:t>procedimental  de la indagatoria como lo es: </a:t>
            </a:r>
            <a:r>
              <a:rPr lang="es-MX" dirty="0">
                <a:solidFill>
                  <a:schemeClr val="tx1"/>
                </a:solidFill>
              </a:rPr>
              <a:t>e</a:t>
            </a:r>
            <a:r>
              <a:rPr lang="es-MX" dirty="0" smtClean="0">
                <a:solidFill>
                  <a:schemeClr val="tx1"/>
                </a:solidFill>
              </a:rPr>
              <a:t>l </a:t>
            </a:r>
            <a:r>
              <a:rPr lang="es-MX" dirty="0">
                <a:solidFill>
                  <a:srgbClr val="FF0000"/>
                </a:solidFill>
              </a:rPr>
              <a:t>entorno </a:t>
            </a:r>
            <a:r>
              <a:rPr lang="es-MX" dirty="0" smtClean="0">
                <a:solidFill>
                  <a:srgbClr val="FF0000"/>
                </a:solidFill>
              </a:rPr>
              <a:t>teórico-conceptual, </a:t>
            </a:r>
            <a:r>
              <a:rPr lang="es-MX" dirty="0">
                <a:solidFill>
                  <a:srgbClr val="FF0000"/>
                </a:solidFill>
              </a:rPr>
              <a:t>la metodología, la hipótesis, las </a:t>
            </a:r>
            <a:r>
              <a:rPr lang="es-MX" dirty="0" smtClean="0">
                <a:solidFill>
                  <a:srgbClr val="FF0000"/>
                </a:solidFill>
              </a:rPr>
              <a:t>fuentes</a:t>
            </a:r>
            <a:r>
              <a:rPr lang="es-MX" dirty="0" smtClean="0">
                <a:solidFill>
                  <a:schemeClr val="tx1"/>
                </a:solidFill>
              </a:rPr>
              <a:t>, etc.    propuestas </a:t>
            </a:r>
            <a:r>
              <a:rPr lang="es-MX" dirty="0">
                <a:solidFill>
                  <a:schemeClr val="tx1"/>
                </a:solidFill>
              </a:rPr>
              <a:t>para dar solución al Problema de Investigación.</a:t>
            </a:r>
          </a:p>
          <a:p>
            <a:pPr marL="0" indent="0" algn="just">
              <a:buNone/>
            </a:pPr>
            <a:endParaRPr lang="es-MX" b="1" dirty="0">
              <a:solidFill>
                <a:schemeClr val="tx1"/>
              </a:solidFill>
            </a:endParaRPr>
          </a:p>
        </p:txBody>
      </p:sp>
      <p:sp>
        <p:nvSpPr>
          <p:cNvPr id="5" name="4 Marcador de contenido"/>
          <p:cNvSpPr>
            <a:spLocks noGrp="1"/>
          </p:cNvSpPr>
          <p:nvPr>
            <p:ph sz="quarter" idx="13"/>
          </p:nvPr>
        </p:nvSpPr>
        <p:spPr/>
        <p:txBody>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00808"/>
            <a:ext cx="3960440" cy="4464496"/>
          </a:xfrm>
          <a:prstGeom prst="rect">
            <a:avLst/>
          </a:prstGeom>
        </p:spPr>
      </p:pic>
    </p:spTree>
    <p:extLst>
      <p:ext uri="{BB962C8B-B14F-4D97-AF65-F5344CB8AC3E}">
        <p14:creationId xmlns:p14="http://schemas.microsoft.com/office/powerpoint/2010/main" val="9004820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Contextualización del </a:t>
            </a:r>
            <a:r>
              <a:rPr lang="es-ES" b="1" dirty="0" smtClean="0"/>
              <a:t>problema</a:t>
            </a:r>
            <a:r>
              <a:rPr lang="es-ES" sz="1400" b="1" dirty="0" smtClean="0"/>
              <a:t>(Bunge, 2015)</a:t>
            </a:r>
            <a:endParaRPr lang="es-MX" sz="1400" b="1" dirty="0"/>
          </a:p>
        </p:txBody>
      </p:sp>
      <p:sp>
        <p:nvSpPr>
          <p:cNvPr id="3" name="2 Marcador de contenido"/>
          <p:cNvSpPr>
            <a:spLocks noGrp="1"/>
          </p:cNvSpPr>
          <p:nvPr>
            <p:ph idx="1"/>
          </p:nvPr>
        </p:nvSpPr>
        <p:spPr>
          <a:xfrm>
            <a:off x="457200" y="1855365"/>
            <a:ext cx="8229600" cy="4525963"/>
          </a:xfrm>
        </p:spPr>
        <p:txBody>
          <a:bodyPr>
            <a:normAutofit fontScale="92500"/>
          </a:bodyPr>
          <a:lstStyle/>
          <a:p>
            <a:pPr algn="just" fontAlgn="base">
              <a:buFont typeface="+mj-lt"/>
              <a:buAutoNum type="arabicPeriod"/>
            </a:pPr>
            <a:r>
              <a:rPr lang="es-MX" dirty="0">
                <a:solidFill>
                  <a:srgbClr val="FF0000"/>
                </a:solidFill>
                <a:latin typeface="Helvetica"/>
              </a:rPr>
              <a:t>El espacio de ese contexto, ¿Dónde?: </a:t>
            </a:r>
            <a:r>
              <a:rPr lang="es-MX" dirty="0">
                <a:solidFill>
                  <a:schemeClr val="tx1"/>
                </a:solidFill>
                <a:latin typeface="Helvetica"/>
              </a:rPr>
              <a:t>puede ser un espacio real, es decir, un lugar determinado (un país, ciudad, poblado, urbanización, calle, empresa, organización, instituto, etc.) También puede tratarse de un espacio figurado (ciencia, disciplina, corriente de pensamiento, campo de estudio, movimiento literario, etc</a:t>
            </a:r>
            <a:r>
              <a:rPr lang="es-MX" dirty="0" smtClean="0">
                <a:solidFill>
                  <a:schemeClr val="tx1"/>
                </a:solidFill>
                <a:latin typeface="Helvetica"/>
              </a:rPr>
              <a:t>.)</a:t>
            </a:r>
          </a:p>
          <a:p>
            <a:pPr marL="0" indent="0" algn="just" fontAlgn="base">
              <a:buNone/>
            </a:pPr>
            <a:endParaRPr lang="es-MX" dirty="0">
              <a:solidFill>
                <a:schemeClr val="tx1"/>
              </a:solidFill>
              <a:latin typeface="Helvetica"/>
            </a:endParaRPr>
          </a:p>
          <a:p>
            <a:pPr algn="just" fontAlgn="base">
              <a:buFont typeface="+mj-lt"/>
              <a:buAutoNum type="arabicPeriod" startAt="2"/>
            </a:pPr>
            <a:r>
              <a:rPr lang="es-MX" dirty="0">
                <a:solidFill>
                  <a:srgbClr val="FF0000"/>
                </a:solidFill>
                <a:latin typeface="Helvetica"/>
              </a:rPr>
              <a:t>El tiempo ¿Cuándo?</a:t>
            </a:r>
            <a:r>
              <a:rPr lang="es-MX" dirty="0">
                <a:solidFill>
                  <a:schemeClr val="tx1"/>
                </a:solidFill>
                <a:latin typeface="Helvetica"/>
              </a:rPr>
              <a:t>: si es una problemática reciente o de larga data</a:t>
            </a:r>
            <a:r>
              <a:rPr lang="es-MX" dirty="0" smtClean="0">
                <a:solidFill>
                  <a:schemeClr val="tx1"/>
                </a:solidFill>
                <a:latin typeface="Helvetica"/>
              </a:rPr>
              <a:t>.</a:t>
            </a:r>
          </a:p>
          <a:p>
            <a:pPr marL="0" indent="0" algn="just" fontAlgn="base">
              <a:buNone/>
            </a:pPr>
            <a:endParaRPr lang="es-MX" dirty="0">
              <a:solidFill>
                <a:schemeClr val="tx1"/>
              </a:solidFill>
              <a:latin typeface="Helvetica"/>
            </a:endParaRPr>
          </a:p>
          <a:p>
            <a:pPr algn="just" fontAlgn="base">
              <a:buFont typeface="+mj-lt"/>
              <a:buAutoNum type="arabicPeriod" startAt="3"/>
            </a:pPr>
            <a:r>
              <a:rPr lang="es-MX" dirty="0">
                <a:solidFill>
                  <a:srgbClr val="FF0000"/>
                </a:solidFill>
                <a:latin typeface="Helvetica"/>
              </a:rPr>
              <a:t>El modo ¿Cómo?: </a:t>
            </a:r>
            <a:r>
              <a:rPr lang="es-MX" dirty="0">
                <a:solidFill>
                  <a:schemeClr val="tx1"/>
                </a:solidFill>
                <a:latin typeface="Helvetica"/>
              </a:rPr>
              <a:t>resalta como se presenta la problemática y como se ha estudiado o considerado previamente.</a:t>
            </a:r>
          </a:p>
          <a:p>
            <a:endParaRPr lang="es-MX" dirty="0"/>
          </a:p>
        </p:txBody>
      </p:sp>
    </p:spTree>
    <p:extLst>
      <p:ext uri="{BB962C8B-B14F-4D97-AF65-F5344CB8AC3E}">
        <p14:creationId xmlns:p14="http://schemas.microsoft.com/office/powerpoint/2010/main" val="26726001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0" indent="0" algn="just">
              <a:buNone/>
            </a:pPr>
            <a:endParaRPr lang="es-MX" dirty="0" smtClean="0">
              <a:solidFill>
                <a:schemeClr val="tx1"/>
              </a:solidFill>
              <a:latin typeface="Helvetica"/>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001" y="1556792"/>
            <a:ext cx="5472608" cy="4392488"/>
          </a:xfrm>
          <a:prstGeom prst="rect">
            <a:avLst/>
          </a:prstGeom>
        </p:spPr>
      </p:pic>
      <p:sp>
        <p:nvSpPr>
          <p:cNvPr id="5" name="4 CuadroTexto"/>
          <p:cNvSpPr txBox="1"/>
          <p:nvPr/>
        </p:nvSpPr>
        <p:spPr>
          <a:xfrm>
            <a:off x="3995936" y="1196752"/>
            <a:ext cx="4536504" cy="2308324"/>
          </a:xfrm>
          <a:prstGeom prst="rect">
            <a:avLst/>
          </a:prstGeom>
          <a:noFill/>
        </p:spPr>
        <p:txBody>
          <a:bodyPr wrap="square" rtlCol="0">
            <a:spAutoFit/>
          </a:bodyPr>
          <a:lstStyle/>
          <a:p>
            <a:pPr lvl="0" algn="just">
              <a:spcBef>
                <a:spcPct val="20000"/>
              </a:spcBef>
            </a:pPr>
            <a:r>
              <a:rPr lang="es-MX" sz="2400" dirty="0">
                <a:solidFill>
                  <a:prstClr val="black"/>
                </a:solidFill>
                <a:latin typeface="Helvetica"/>
              </a:rPr>
              <a:t>El </a:t>
            </a:r>
            <a:r>
              <a:rPr lang="es-MX" sz="2400" b="1" dirty="0">
                <a:solidFill>
                  <a:prstClr val="black"/>
                </a:solidFill>
                <a:latin typeface="Helvetica"/>
              </a:rPr>
              <a:t>planteamiento del problema</a:t>
            </a:r>
            <a:r>
              <a:rPr lang="es-MX" sz="2400" dirty="0">
                <a:solidFill>
                  <a:prstClr val="black"/>
                </a:solidFill>
                <a:latin typeface="Helvetica"/>
              </a:rPr>
              <a:t>, como se ha  podido notar, es una reflexión ordenada que va dando cuenta de una transición lógica del pensamiento. </a:t>
            </a:r>
            <a:endParaRPr lang="es-MX" sz="2400" dirty="0">
              <a:solidFill>
                <a:prstClr val="black"/>
              </a:solidFill>
              <a:latin typeface="Century Gothic"/>
            </a:endParaRPr>
          </a:p>
        </p:txBody>
      </p:sp>
    </p:spTree>
    <p:extLst>
      <p:ext uri="{BB962C8B-B14F-4D97-AF65-F5344CB8AC3E}">
        <p14:creationId xmlns:p14="http://schemas.microsoft.com/office/powerpoint/2010/main" val="32727474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400" b="1" dirty="0"/>
              <a:t>¿Cómo hacer el planteamiento del </a:t>
            </a:r>
            <a:r>
              <a:rPr lang="es-MX" sz="4400" b="1" dirty="0" smtClean="0"/>
              <a:t>problema? </a:t>
            </a:r>
            <a:r>
              <a:rPr lang="es-MX" sz="2000" b="1" dirty="0" smtClean="0"/>
              <a:t>(Bunge, 2015) </a:t>
            </a:r>
            <a:r>
              <a:rPr lang="es-MX" sz="2400" b="1" dirty="0" smtClean="0"/>
              <a:t>(1/4)</a:t>
            </a:r>
            <a:endParaRPr lang="es-MX" sz="2400" b="1" dirty="0"/>
          </a:p>
        </p:txBody>
      </p:sp>
      <p:sp>
        <p:nvSpPr>
          <p:cNvPr id="3" name="2 Marcador de contenido"/>
          <p:cNvSpPr>
            <a:spLocks noGrp="1"/>
          </p:cNvSpPr>
          <p:nvPr>
            <p:ph idx="1"/>
          </p:nvPr>
        </p:nvSpPr>
        <p:spPr/>
        <p:txBody>
          <a:bodyPr>
            <a:normAutofit/>
          </a:bodyPr>
          <a:lstStyle/>
          <a:p>
            <a:pPr marL="0" indent="0">
              <a:buNone/>
            </a:pPr>
            <a:endParaRPr lang="es-MX" b="1" dirty="0" smtClean="0">
              <a:solidFill>
                <a:srgbClr val="404040"/>
              </a:solidFill>
              <a:latin typeface="OpenSans"/>
            </a:endParaRPr>
          </a:p>
          <a:p>
            <a:pPr marL="0" indent="0">
              <a:buNone/>
            </a:pPr>
            <a:r>
              <a:rPr lang="es-MX" b="1" dirty="0" smtClean="0">
                <a:solidFill>
                  <a:srgbClr val="404040"/>
                </a:solidFill>
                <a:latin typeface="OpenSans"/>
              </a:rPr>
              <a:t>1</a:t>
            </a:r>
            <a:r>
              <a:rPr lang="es-MX" b="1" dirty="0">
                <a:solidFill>
                  <a:srgbClr val="404040"/>
                </a:solidFill>
                <a:latin typeface="OpenSans"/>
              </a:rPr>
              <a:t>. ¿Cuál es el problema?</a:t>
            </a:r>
          </a:p>
          <a:p>
            <a:pPr marL="0" indent="0" algn="just">
              <a:buNone/>
            </a:pPr>
            <a:r>
              <a:rPr lang="es-MX" dirty="0" smtClean="0">
                <a:solidFill>
                  <a:srgbClr val="404040"/>
                </a:solidFill>
                <a:latin typeface="DroidSerif"/>
              </a:rPr>
              <a:t>	Identificar </a:t>
            </a:r>
            <a:r>
              <a:rPr lang="es-MX" dirty="0">
                <a:solidFill>
                  <a:srgbClr val="404040"/>
                </a:solidFill>
                <a:latin typeface="DroidSerif"/>
              </a:rPr>
              <a:t>el problema. Por ejemplo, ¿cómo afecta </a:t>
            </a:r>
            <a:r>
              <a:rPr lang="es-MX" dirty="0" smtClean="0">
                <a:solidFill>
                  <a:srgbClr val="404040"/>
                </a:solidFill>
                <a:latin typeface="DroidSerif"/>
              </a:rPr>
              <a:t>	la </a:t>
            </a:r>
            <a:r>
              <a:rPr lang="es-MX" dirty="0" err="1" smtClean="0">
                <a:solidFill>
                  <a:srgbClr val="404040"/>
                </a:solidFill>
                <a:latin typeface="DroidSerif"/>
              </a:rPr>
              <a:t>multilación</a:t>
            </a:r>
            <a:r>
              <a:rPr lang="es-MX" dirty="0" smtClean="0">
                <a:solidFill>
                  <a:srgbClr val="404040"/>
                </a:solidFill>
                <a:latin typeface="DroidSerif"/>
              </a:rPr>
              <a:t> del material documental a los usuarios 	de una biblioteca?</a:t>
            </a:r>
            <a:endParaRPr lang="es-MX" dirty="0">
              <a:solidFill>
                <a:srgbClr val="404040"/>
              </a:solidFill>
              <a:latin typeface="DroidSerif"/>
            </a:endParaRPr>
          </a:p>
          <a:p>
            <a:pPr marL="0" indent="0">
              <a:buNone/>
            </a:pPr>
            <a:endParaRPr lang="es-MX" b="1" dirty="0" smtClean="0">
              <a:solidFill>
                <a:srgbClr val="404040"/>
              </a:solidFill>
              <a:latin typeface="OpenSans"/>
            </a:endParaRPr>
          </a:p>
          <a:p>
            <a:pPr marL="0" indent="0">
              <a:buNone/>
            </a:pPr>
            <a:r>
              <a:rPr lang="es-MX" b="1" dirty="0" smtClean="0">
                <a:solidFill>
                  <a:srgbClr val="404040"/>
                </a:solidFill>
                <a:latin typeface="OpenSans"/>
              </a:rPr>
              <a:t>2</a:t>
            </a:r>
            <a:r>
              <a:rPr lang="es-MX" b="1" dirty="0">
                <a:solidFill>
                  <a:srgbClr val="404040"/>
                </a:solidFill>
                <a:latin typeface="OpenSans"/>
              </a:rPr>
              <a:t>. ¿Cuáles son los datos?</a:t>
            </a:r>
          </a:p>
          <a:p>
            <a:pPr marL="0" indent="0" algn="just">
              <a:buNone/>
            </a:pPr>
            <a:r>
              <a:rPr lang="es-MX" dirty="0" smtClean="0">
                <a:solidFill>
                  <a:srgbClr val="404040"/>
                </a:solidFill>
                <a:latin typeface="DroidSerif"/>
              </a:rPr>
              <a:t>	Esto </a:t>
            </a:r>
            <a:r>
              <a:rPr lang="es-MX" dirty="0">
                <a:solidFill>
                  <a:srgbClr val="404040"/>
                </a:solidFill>
                <a:latin typeface="DroidSerif"/>
              </a:rPr>
              <a:t>es, la información conocida, trabajos realizados </a:t>
            </a:r>
            <a:r>
              <a:rPr lang="es-MX" dirty="0" smtClean="0">
                <a:solidFill>
                  <a:srgbClr val="404040"/>
                </a:solidFill>
                <a:latin typeface="DroidSerif"/>
              </a:rPr>
              <a:t>	anteriormente </a:t>
            </a:r>
            <a:r>
              <a:rPr lang="es-MX" dirty="0">
                <a:solidFill>
                  <a:srgbClr val="404040"/>
                </a:solidFill>
                <a:latin typeface="DroidSerif"/>
              </a:rPr>
              <a:t>de </a:t>
            </a:r>
            <a:r>
              <a:rPr lang="es-MX" dirty="0" smtClean="0">
                <a:solidFill>
                  <a:srgbClr val="404040"/>
                </a:solidFill>
                <a:latin typeface="DroidSerif"/>
              </a:rPr>
              <a:t>gente ha sido afectada por 	consultar material documental mutilado.</a:t>
            </a:r>
            <a:endParaRPr lang="es-MX" dirty="0">
              <a:solidFill>
                <a:srgbClr val="404040"/>
              </a:solidFill>
              <a:latin typeface="DroidSerif"/>
            </a:endParaRPr>
          </a:p>
        </p:txBody>
      </p:sp>
    </p:spTree>
    <p:extLst>
      <p:ext uri="{BB962C8B-B14F-4D97-AF65-F5344CB8AC3E}">
        <p14:creationId xmlns:p14="http://schemas.microsoft.com/office/powerpoint/2010/main" val="16012152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400" b="1" dirty="0">
                <a:solidFill>
                  <a:srgbClr val="2F5897"/>
                </a:solidFill>
              </a:rPr>
              <a:t>¿Cómo hacer el planteamiento del problema? </a:t>
            </a:r>
            <a:r>
              <a:rPr lang="es-MX" sz="2400" b="1" dirty="0" smtClean="0">
                <a:solidFill>
                  <a:srgbClr val="2F5897"/>
                </a:solidFill>
              </a:rPr>
              <a:t>(2/4</a:t>
            </a:r>
            <a:r>
              <a:rPr lang="es-MX" sz="2400" b="1" dirty="0">
                <a:solidFill>
                  <a:srgbClr val="2F5897"/>
                </a:solidFill>
              </a:rPr>
              <a:t>)</a:t>
            </a:r>
            <a:endParaRPr lang="es-MX" dirty="0"/>
          </a:p>
        </p:txBody>
      </p:sp>
      <p:sp>
        <p:nvSpPr>
          <p:cNvPr id="3" name="2 Marcador de contenido"/>
          <p:cNvSpPr>
            <a:spLocks noGrp="1"/>
          </p:cNvSpPr>
          <p:nvPr>
            <p:ph idx="1"/>
          </p:nvPr>
        </p:nvSpPr>
        <p:spPr>
          <a:xfrm>
            <a:off x="457200" y="1999381"/>
            <a:ext cx="8229600" cy="4525963"/>
          </a:xfrm>
        </p:spPr>
        <p:txBody>
          <a:bodyPr>
            <a:normAutofit/>
          </a:bodyPr>
          <a:lstStyle/>
          <a:p>
            <a:pPr marL="0" lvl="0" indent="0">
              <a:buNone/>
            </a:pPr>
            <a:r>
              <a:rPr lang="es-MX" b="1" dirty="0">
                <a:solidFill>
                  <a:srgbClr val="404040"/>
                </a:solidFill>
                <a:latin typeface="OpenSans"/>
              </a:rPr>
              <a:t>3. ¿Cuáles son los supuestos?</a:t>
            </a:r>
          </a:p>
          <a:p>
            <a:pPr marL="0" lvl="0" indent="0" algn="just">
              <a:buNone/>
            </a:pPr>
            <a:r>
              <a:rPr lang="es-MX" dirty="0" smtClean="0">
                <a:solidFill>
                  <a:srgbClr val="404040"/>
                </a:solidFill>
                <a:latin typeface="DroidSerif"/>
              </a:rPr>
              <a:t>	Las </a:t>
            </a:r>
            <a:r>
              <a:rPr lang="es-MX" dirty="0">
                <a:solidFill>
                  <a:srgbClr val="404040"/>
                </a:solidFill>
                <a:latin typeface="DroidSerif"/>
              </a:rPr>
              <a:t>ideas que generan el problema. Por ejemplo, </a:t>
            </a:r>
            <a:r>
              <a:rPr lang="es-MX" dirty="0" smtClean="0">
                <a:solidFill>
                  <a:srgbClr val="404040"/>
                </a:solidFill>
                <a:latin typeface="DroidSerif"/>
              </a:rPr>
              <a:t>la 	falta de presencia de los bibliotecarios en sala 	aumenta el riesgo de mutilación del material</a:t>
            </a:r>
          </a:p>
          <a:p>
            <a:pPr marL="0" lvl="0" indent="0">
              <a:buNone/>
            </a:pPr>
            <a:endParaRPr lang="es-MX" dirty="0">
              <a:solidFill>
                <a:srgbClr val="404040"/>
              </a:solidFill>
              <a:latin typeface="DroidSerif"/>
            </a:endParaRPr>
          </a:p>
          <a:p>
            <a:pPr marL="0" lvl="0" indent="0">
              <a:buNone/>
            </a:pPr>
            <a:r>
              <a:rPr lang="es-MX" b="1" dirty="0">
                <a:solidFill>
                  <a:srgbClr val="404040"/>
                </a:solidFill>
                <a:latin typeface="OpenSans"/>
              </a:rPr>
              <a:t>4. ¿Cuáles son los medios?</a:t>
            </a:r>
          </a:p>
          <a:p>
            <a:pPr marL="0" lvl="0" indent="0" algn="just">
              <a:buNone/>
            </a:pPr>
            <a:r>
              <a:rPr lang="es-MX" dirty="0" smtClean="0">
                <a:solidFill>
                  <a:srgbClr val="404040"/>
                </a:solidFill>
                <a:latin typeface="DroidSerif"/>
              </a:rPr>
              <a:t>	Las </a:t>
            </a:r>
            <a:r>
              <a:rPr lang="es-MX" dirty="0">
                <a:solidFill>
                  <a:srgbClr val="404040"/>
                </a:solidFill>
                <a:latin typeface="DroidSerif"/>
              </a:rPr>
              <a:t>técnicas y procedimientos para abordar el </a:t>
            </a:r>
            <a:r>
              <a:rPr lang="es-MX" dirty="0" smtClean="0">
                <a:solidFill>
                  <a:srgbClr val="404040"/>
                </a:solidFill>
                <a:latin typeface="DroidSerif"/>
              </a:rPr>
              <a:t>	problema</a:t>
            </a:r>
            <a:r>
              <a:rPr lang="es-MX" dirty="0">
                <a:solidFill>
                  <a:srgbClr val="404040"/>
                </a:solidFill>
                <a:latin typeface="DroidSerif"/>
              </a:rPr>
              <a:t>. Podrían ser </a:t>
            </a:r>
            <a:r>
              <a:rPr lang="es-MX" dirty="0" smtClean="0">
                <a:solidFill>
                  <a:srgbClr val="404040"/>
                </a:solidFill>
                <a:latin typeface="DroidSerif"/>
              </a:rPr>
              <a:t>experimentos con cámara de 	</a:t>
            </a:r>
            <a:r>
              <a:rPr lang="es-MX" dirty="0" err="1" smtClean="0">
                <a:solidFill>
                  <a:srgbClr val="404040"/>
                </a:solidFill>
                <a:latin typeface="DroidSerif"/>
              </a:rPr>
              <a:t>gesell</a:t>
            </a:r>
            <a:r>
              <a:rPr lang="es-MX" dirty="0" smtClean="0">
                <a:solidFill>
                  <a:srgbClr val="404040"/>
                </a:solidFill>
                <a:latin typeface="DroidSerif"/>
              </a:rPr>
              <a:t> para ver el comportamiento de los usuarios.</a:t>
            </a:r>
            <a:endParaRPr lang="es-MX" dirty="0"/>
          </a:p>
        </p:txBody>
      </p:sp>
    </p:spTree>
    <p:extLst>
      <p:ext uri="{BB962C8B-B14F-4D97-AF65-F5344CB8AC3E}">
        <p14:creationId xmlns:p14="http://schemas.microsoft.com/office/powerpoint/2010/main" val="30720815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400" b="1" dirty="0">
                <a:solidFill>
                  <a:srgbClr val="2F5897"/>
                </a:solidFill>
              </a:rPr>
              <a:t>¿Cómo hacer el planteamiento del problema? </a:t>
            </a:r>
            <a:r>
              <a:rPr lang="es-MX" sz="2400" b="1" dirty="0" smtClean="0">
                <a:solidFill>
                  <a:srgbClr val="2F5897"/>
                </a:solidFill>
              </a:rPr>
              <a:t>(3/4</a:t>
            </a:r>
            <a:r>
              <a:rPr lang="es-MX" sz="2400" b="1" dirty="0">
                <a:solidFill>
                  <a:srgbClr val="2F5897"/>
                </a:solidFill>
              </a:rPr>
              <a:t>)</a:t>
            </a:r>
            <a:endParaRPr lang="es-MX" dirty="0"/>
          </a:p>
        </p:txBody>
      </p:sp>
      <p:sp>
        <p:nvSpPr>
          <p:cNvPr id="3" name="2 Marcador de contenido"/>
          <p:cNvSpPr>
            <a:spLocks noGrp="1"/>
          </p:cNvSpPr>
          <p:nvPr>
            <p:ph idx="1"/>
          </p:nvPr>
        </p:nvSpPr>
        <p:spPr>
          <a:xfrm>
            <a:off x="457200" y="1927373"/>
            <a:ext cx="8229600" cy="4525963"/>
          </a:xfrm>
        </p:spPr>
        <p:txBody>
          <a:bodyPr>
            <a:normAutofit/>
          </a:bodyPr>
          <a:lstStyle/>
          <a:p>
            <a:pPr marL="0" indent="0">
              <a:buNone/>
            </a:pPr>
            <a:r>
              <a:rPr lang="es-MX" b="1" dirty="0">
                <a:solidFill>
                  <a:schemeClr val="tx1"/>
                </a:solidFill>
                <a:latin typeface="DroidSerif"/>
              </a:rPr>
              <a:t>5. ¿Cuáles son las relaciones lógicas implicadas?</a:t>
            </a:r>
          </a:p>
          <a:p>
            <a:pPr marL="0" indent="0">
              <a:buNone/>
            </a:pPr>
            <a:r>
              <a:rPr lang="es-MX" b="1" dirty="0" smtClean="0">
                <a:solidFill>
                  <a:schemeClr val="tx1"/>
                </a:solidFill>
                <a:latin typeface="DroidSerif"/>
              </a:rPr>
              <a:t>	</a:t>
            </a:r>
          </a:p>
          <a:p>
            <a:pPr marL="0" indent="0" algn="just">
              <a:buNone/>
            </a:pPr>
            <a:r>
              <a:rPr lang="es-MX" dirty="0">
                <a:solidFill>
                  <a:schemeClr val="tx1"/>
                </a:solidFill>
                <a:latin typeface="DroidSerif"/>
              </a:rPr>
              <a:t>	</a:t>
            </a:r>
            <a:r>
              <a:rPr lang="es-MX" dirty="0" smtClean="0">
                <a:solidFill>
                  <a:schemeClr val="tx1"/>
                </a:solidFill>
                <a:latin typeface="DroidSerif"/>
              </a:rPr>
              <a:t>Se </a:t>
            </a:r>
            <a:r>
              <a:rPr lang="es-MX" dirty="0">
                <a:solidFill>
                  <a:schemeClr val="tx1"/>
                </a:solidFill>
                <a:latin typeface="DroidSerif"/>
              </a:rPr>
              <a:t>refiere a las condiciones que relacionan los </a:t>
            </a:r>
            <a:r>
              <a:rPr lang="es-MX" dirty="0" smtClean="0">
                <a:solidFill>
                  <a:schemeClr val="tx1"/>
                </a:solidFill>
                <a:latin typeface="DroidSerif"/>
              </a:rPr>
              <a:t>	constituyentes </a:t>
            </a:r>
            <a:r>
              <a:rPr lang="es-MX" dirty="0">
                <a:solidFill>
                  <a:schemeClr val="tx1"/>
                </a:solidFill>
                <a:latin typeface="DroidSerif"/>
              </a:rPr>
              <a:t>del problema.</a:t>
            </a:r>
          </a:p>
          <a:p>
            <a:pPr marL="0" indent="0" algn="just">
              <a:buNone/>
            </a:pPr>
            <a:endParaRPr lang="es-MX" dirty="0" smtClean="0">
              <a:solidFill>
                <a:schemeClr val="tx1"/>
              </a:solidFill>
              <a:latin typeface="DroidSerif"/>
            </a:endParaRPr>
          </a:p>
          <a:p>
            <a:pPr marL="0" indent="0" algn="just">
              <a:buNone/>
            </a:pPr>
            <a:r>
              <a:rPr lang="es-MX" b="1" dirty="0" smtClean="0">
                <a:solidFill>
                  <a:schemeClr val="tx1"/>
                </a:solidFill>
                <a:latin typeface="DroidSerif"/>
              </a:rPr>
              <a:t>6</a:t>
            </a:r>
            <a:r>
              <a:rPr lang="es-MX" b="1" dirty="0">
                <a:solidFill>
                  <a:schemeClr val="tx1"/>
                </a:solidFill>
                <a:latin typeface="DroidSerif"/>
              </a:rPr>
              <a:t>. ¿Qué clase de solución se desea?</a:t>
            </a:r>
          </a:p>
          <a:p>
            <a:pPr marL="0" indent="0" algn="just">
              <a:buNone/>
            </a:pPr>
            <a:r>
              <a:rPr lang="es-MX" b="1" dirty="0" smtClean="0">
                <a:solidFill>
                  <a:schemeClr val="tx1"/>
                </a:solidFill>
                <a:latin typeface="DroidSerif"/>
              </a:rPr>
              <a:t>	</a:t>
            </a:r>
          </a:p>
          <a:p>
            <a:pPr marL="0" indent="0" algn="just">
              <a:buNone/>
            </a:pPr>
            <a:r>
              <a:rPr lang="es-MX" dirty="0">
                <a:solidFill>
                  <a:schemeClr val="tx1"/>
                </a:solidFill>
                <a:latin typeface="DroidSerif"/>
              </a:rPr>
              <a:t>	</a:t>
            </a:r>
            <a:r>
              <a:rPr lang="es-MX" dirty="0" smtClean="0">
                <a:solidFill>
                  <a:schemeClr val="tx1"/>
                </a:solidFill>
                <a:latin typeface="DroidSerif"/>
              </a:rPr>
              <a:t>Un </a:t>
            </a:r>
            <a:r>
              <a:rPr lang="es-MX" dirty="0">
                <a:solidFill>
                  <a:schemeClr val="tx1"/>
                </a:solidFill>
                <a:latin typeface="DroidSerif"/>
              </a:rPr>
              <a:t>esquema. En este caso, sería una </a:t>
            </a:r>
            <a:r>
              <a:rPr lang="es-MX" dirty="0" smtClean="0">
                <a:solidFill>
                  <a:schemeClr val="tx1"/>
                </a:solidFill>
                <a:latin typeface="DroidSerif"/>
              </a:rPr>
              <a:t>	representación </a:t>
            </a:r>
            <a:r>
              <a:rPr lang="es-MX" dirty="0">
                <a:solidFill>
                  <a:schemeClr val="tx1"/>
                </a:solidFill>
                <a:latin typeface="DroidSerif"/>
              </a:rPr>
              <a:t>del efecto </a:t>
            </a:r>
            <a:r>
              <a:rPr lang="es-MX" dirty="0" smtClean="0">
                <a:solidFill>
                  <a:schemeClr val="tx1"/>
                </a:solidFill>
                <a:latin typeface="DroidSerif"/>
              </a:rPr>
              <a:t>de la mutilación del 	material en el servicio de préstamo de la biblioteca.</a:t>
            </a:r>
            <a:endParaRPr lang="es-MX" b="1" dirty="0"/>
          </a:p>
        </p:txBody>
      </p:sp>
    </p:spTree>
    <p:extLst>
      <p:ext uri="{BB962C8B-B14F-4D97-AF65-F5344CB8AC3E}">
        <p14:creationId xmlns:p14="http://schemas.microsoft.com/office/powerpoint/2010/main" val="35096354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400" b="1" dirty="0">
                <a:solidFill>
                  <a:srgbClr val="2F5897"/>
                </a:solidFill>
              </a:rPr>
              <a:t>¿Cómo hacer el planteamiento del problema? </a:t>
            </a:r>
            <a:r>
              <a:rPr lang="es-MX" sz="2400" b="1" dirty="0" smtClean="0">
                <a:solidFill>
                  <a:srgbClr val="2F5897"/>
                </a:solidFill>
              </a:rPr>
              <a:t>(4/4</a:t>
            </a:r>
            <a:r>
              <a:rPr lang="es-MX" sz="2400" b="1" dirty="0">
                <a:solidFill>
                  <a:srgbClr val="2F5897"/>
                </a:solidFill>
              </a:rPr>
              <a:t>)</a:t>
            </a:r>
            <a:endParaRPr lang="es-MX" dirty="0"/>
          </a:p>
        </p:txBody>
      </p:sp>
      <p:sp>
        <p:nvSpPr>
          <p:cNvPr id="3" name="2 Marcador de contenido"/>
          <p:cNvSpPr>
            <a:spLocks noGrp="1"/>
          </p:cNvSpPr>
          <p:nvPr>
            <p:ph idx="1"/>
          </p:nvPr>
        </p:nvSpPr>
        <p:spPr>
          <a:xfrm>
            <a:off x="457200" y="2071389"/>
            <a:ext cx="8229600" cy="4525963"/>
          </a:xfrm>
        </p:spPr>
        <p:txBody>
          <a:bodyPr/>
          <a:lstStyle/>
          <a:p>
            <a:pPr marL="0" lvl="0" indent="0">
              <a:buNone/>
            </a:pPr>
            <a:r>
              <a:rPr lang="es-MX" sz="2000" b="1" dirty="0">
                <a:solidFill>
                  <a:schemeClr val="tx1"/>
                </a:solidFill>
                <a:latin typeface="DroidSerif"/>
              </a:rPr>
              <a:t>7. ¿Qué tipo de comprobación se necesita?</a:t>
            </a:r>
          </a:p>
          <a:p>
            <a:pPr marL="0" lvl="0" indent="0">
              <a:buNone/>
            </a:pPr>
            <a:endParaRPr lang="es-MX" sz="2000" b="1" dirty="0" smtClean="0">
              <a:solidFill>
                <a:schemeClr val="tx1"/>
              </a:solidFill>
              <a:latin typeface="DroidSerif"/>
            </a:endParaRPr>
          </a:p>
          <a:p>
            <a:pPr marL="0" lvl="0" indent="0">
              <a:buNone/>
            </a:pPr>
            <a:r>
              <a:rPr lang="es-MX" sz="2000" dirty="0">
                <a:solidFill>
                  <a:schemeClr val="tx1"/>
                </a:solidFill>
                <a:latin typeface="DroidSerif"/>
              </a:rPr>
              <a:t>	</a:t>
            </a:r>
            <a:r>
              <a:rPr lang="es-MX" sz="2000" dirty="0" smtClean="0">
                <a:solidFill>
                  <a:schemeClr val="tx1"/>
                </a:solidFill>
                <a:latin typeface="DroidSerif"/>
              </a:rPr>
              <a:t>Queremos </a:t>
            </a:r>
            <a:r>
              <a:rPr lang="es-MX" sz="2000" dirty="0">
                <a:solidFill>
                  <a:schemeClr val="tx1"/>
                </a:solidFill>
                <a:latin typeface="DroidSerif"/>
              </a:rPr>
              <a:t>identificar la solución.</a:t>
            </a:r>
          </a:p>
          <a:p>
            <a:pPr marL="0" lvl="0" indent="0">
              <a:buNone/>
            </a:pPr>
            <a:endParaRPr lang="es-MX" sz="2000" dirty="0" smtClean="0">
              <a:solidFill>
                <a:schemeClr val="tx1"/>
              </a:solidFill>
              <a:latin typeface="DroidSerif"/>
            </a:endParaRPr>
          </a:p>
          <a:p>
            <a:pPr marL="0" lvl="0" indent="0">
              <a:buNone/>
            </a:pPr>
            <a:r>
              <a:rPr lang="es-MX" sz="2000" b="1" dirty="0" smtClean="0">
                <a:solidFill>
                  <a:schemeClr val="tx1"/>
                </a:solidFill>
                <a:latin typeface="DroidSerif"/>
              </a:rPr>
              <a:t>8</a:t>
            </a:r>
            <a:r>
              <a:rPr lang="es-MX" sz="2000" b="1" dirty="0">
                <a:solidFill>
                  <a:schemeClr val="tx1"/>
                </a:solidFill>
                <a:latin typeface="DroidSerif"/>
              </a:rPr>
              <a:t>. ¿Por qué se busca una solución</a:t>
            </a:r>
            <a:r>
              <a:rPr lang="es-MX" sz="2000" b="1" dirty="0" smtClean="0">
                <a:solidFill>
                  <a:schemeClr val="tx1"/>
                </a:solidFill>
                <a:latin typeface="DroidSerif"/>
              </a:rPr>
              <a:t>?</a:t>
            </a:r>
          </a:p>
          <a:p>
            <a:pPr marL="0" lvl="0" indent="0">
              <a:buNone/>
            </a:pPr>
            <a:endParaRPr lang="es-MX" sz="2000" dirty="0">
              <a:solidFill>
                <a:schemeClr val="tx1"/>
              </a:solidFill>
              <a:latin typeface="DroidSerif"/>
            </a:endParaRPr>
          </a:p>
          <a:p>
            <a:pPr marL="0" lvl="0" indent="0" algn="just">
              <a:buNone/>
            </a:pPr>
            <a:r>
              <a:rPr lang="es-MX" sz="2000" dirty="0" smtClean="0">
                <a:solidFill>
                  <a:schemeClr val="tx1"/>
                </a:solidFill>
                <a:latin typeface="DroidSerif"/>
              </a:rPr>
              <a:t>	La </a:t>
            </a:r>
            <a:r>
              <a:rPr lang="es-MX" sz="2000" dirty="0">
                <a:solidFill>
                  <a:schemeClr val="tx1"/>
                </a:solidFill>
                <a:latin typeface="DroidSerif"/>
              </a:rPr>
              <a:t>finalidad del problema. Por ejemplo, si la </a:t>
            </a:r>
            <a:r>
              <a:rPr lang="es-MX" sz="2000" dirty="0" smtClean="0">
                <a:solidFill>
                  <a:schemeClr val="tx1"/>
                </a:solidFill>
                <a:latin typeface="DroidSerif"/>
              </a:rPr>
              <a:t>mutilación de 	documentos afecta los servicios esto </a:t>
            </a:r>
            <a:r>
              <a:rPr lang="es-MX" sz="2000" dirty="0">
                <a:solidFill>
                  <a:schemeClr val="tx1"/>
                </a:solidFill>
                <a:latin typeface="DroidSerif"/>
              </a:rPr>
              <a:t>puede ser dañino para la </a:t>
            </a:r>
            <a:r>
              <a:rPr lang="es-MX" sz="2000" dirty="0" smtClean="0">
                <a:solidFill>
                  <a:schemeClr val="tx1"/>
                </a:solidFill>
                <a:latin typeface="DroidSerif"/>
              </a:rPr>
              <a:t>	biblioteca y se deberían entonces </a:t>
            </a:r>
            <a:r>
              <a:rPr lang="es-MX" sz="2000" dirty="0">
                <a:solidFill>
                  <a:schemeClr val="tx1"/>
                </a:solidFill>
                <a:latin typeface="DroidSerif"/>
              </a:rPr>
              <a:t>tomar medidas para bajar el </a:t>
            </a:r>
            <a:r>
              <a:rPr lang="es-MX" sz="2000" dirty="0" smtClean="0">
                <a:solidFill>
                  <a:schemeClr val="tx1"/>
                </a:solidFill>
                <a:latin typeface="DroidSerif"/>
              </a:rPr>
              <a:t>	índice de mutilación..</a:t>
            </a:r>
            <a:endParaRPr lang="es-MX" sz="2000" dirty="0">
              <a:solidFill>
                <a:schemeClr val="tx1"/>
              </a:solidFill>
              <a:latin typeface="DroidSerif"/>
            </a:endParaRPr>
          </a:p>
          <a:p>
            <a:pPr marL="0" indent="0">
              <a:buNone/>
            </a:pPr>
            <a:endParaRPr lang="es-MX" dirty="0"/>
          </a:p>
        </p:txBody>
      </p:sp>
    </p:spTree>
    <p:extLst>
      <p:ext uri="{BB962C8B-B14F-4D97-AF65-F5344CB8AC3E}">
        <p14:creationId xmlns:p14="http://schemas.microsoft.com/office/powerpoint/2010/main" val="7265634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9432"/>
            <a:ext cx="8229600" cy="1600200"/>
          </a:xfrm>
        </p:spPr>
        <p:txBody>
          <a:bodyPr/>
          <a:lstStyle/>
          <a:p>
            <a:r>
              <a:rPr lang="es-ES" dirty="0"/>
              <a:t>S</a:t>
            </a:r>
            <a:r>
              <a:rPr lang="es-ES" dirty="0" smtClean="0"/>
              <a:t>upuesto</a:t>
            </a:r>
            <a:endParaRPr lang="es-MX" dirty="0"/>
          </a:p>
        </p:txBody>
      </p:sp>
      <p:sp>
        <p:nvSpPr>
          <p:cNvPr id="3" name="2 Marcador de contenido"/>
          <p:cNvSpPr>
            <a:spLocks noGrp="1"/>
          </p:cNvSpPr>
          <p:nvPr>
            <p:ph idx="1"/>
          </p:nvPr>
        </p:nvSpPr>
        <p:spPr>
          <a:xfrm>
            <a:off x="457200" y="836712"/>
            <a:ext cx="8229600" cy="4525963"/>
          </a:xfrm>
        </p:spPr>
        <p:txBody>
          <a:bodyPr/>
          <a:lstStyle/>
          <a:p>
            <a:pPr marL="0" indent="0" algn="just">
              <a:buNone/>
            </a:pPr>
            <a:endParaRPr lang="es-ES" dirty="0" smtClean="0">
              <a:solidFill>
                <a:schemeClr val="tx1"/>
              </a:solidFill>
            </a:endParaRPr>
          </a:p>
          <a:p>
            <a:pPr marL="0" indent="0" algn="just">
              <a:buNone/>
            </a:pPr>
            <a:r>
              <a:rPr lang="es-ES" dirty="0" smtClean="0">
                <a:solidFill>
                  <a:schemeClr val="tx1"/>
                </a:solidFill>
              </a:rPr>
              <a:t>Son </a:t>
            </a:r>
            <a:r>
              <a:rPr lang="es-ES" dirty="0" smtClean="0">
                <a:solidFill>
                  <a:srgbClr val="FF0000"/>
                </a:solidFill>
              </a:rPr>
              <a:t>soluciones tentativas </a:t>
            </a:r>
            <a:r>
              <a:rPr lang="es-ES" dirty="0" smtClean="0">
                <a:solidFill>
                  <a:schemeClr val="tx1"/>
                </a:solidFill>
              </a:rPr>
              <a:t>al problema de investigación. Su validez se comprueba a través de información empírica, reglas de lógica o en forma cualitativa.</a:t>
            </a:r>
          </a:p>
          <a:p>
            <a:pPr marL="0" indent="0" algn="just">
              <a:buNone/>
            </a:pPr>
            <a:endParaRPr lang="es-ES" dirty="0">
              <a:solidFill>
                <a:schemeClr val="tx1"/>
              </a:solidFill>
            </a:endParaRPr>
          </a:p>
          <a:p>
            <a:pPr marL="0" indent="0" algn="just">
              <a:buNone/>
            </a:pPr>
            <a:r>
              <a:rPr lang="es-ES" dirty="0" smtClean="0">
                <a:solidFill>
                  <a:schemeClr val="tx1"/>
                </a:solidFill>
              </a:rPr>
              <a:t>Son </a:t>
            </a:r>
            <a:r>
              <a:rPr lang="es-ES" dirty="0" smtClean="0">
                <a:solidFill>
                  <a:srgbClr val="FF0000"/>
                </a:solidFill>
              </a:rPr>
              <a:t>conjeturas acerca de las características, causas o  problemas específicos o planteamientos </a:t>
            </a:r>
            <a:r>
              <a:rPr lang="es-ES" dirty="0" smtClean="0">
                <a:solidFill>
                  <a:schemeClr val="tx1"/>
                </a:solidFill>
              </a:rPr>
              <a:t>acerca del fenómeno que se estudiará. </a:t>
            </a:r>
            <a:endParaRPr lang="es-MX" dirty="0">
              <a:solidFill>
                <a:schemeClr val="tx1"/>
              </a:solidFill>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4725144"/>
            <a:ext cx="4896544" cy="1512168"/>
          </a:xfrm>
          <a:prstGeom prst="rect">
            <a:avLst/>
          </a:prstGeom>
        </p:spPr>
      </p:pic>
    </p:spTree>
    <p:extLst>
      <p:ext uri="{BB962C8B-B14F-4D97-AF65-F5344CB8AC3E}">
        <p14:creationId xmlns:p14="http://schemas.microsoft.com/office/powerpoint/2010/main" val="26925967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16632"/>
            <a:ext cx="8229600" cy="1600200"/>
          </a:xfrm>
        </p:spPr>
        <p:txBody>
          <a:bodyPr/>
          <a:lstStyle/>
          <a:p>
            <a:r>
              <a:rPr lang="es-ES" sz="4800" b="1" dirty="0" smtClean="0"/>
              <a:t/>
            </a:r>
            <a:br>
              <a:rPr lang="es-ES" sz="4800" b="1" dirty="0" smtClean="0"/>
            </a:br>
            <a:r>
              <a:rPr lang="es-ES" sz="4800" b="1" dirty="0"/>
              <a:t/>
            </a:r>
            <a:br>
              <a:rPr lang="es-ES" sz="4800" b="1" dirty="0"/>
            </a:br>
            <a:r>
              <a:rPr lang="es-ES" sz="4800" b="1" dirty="0" smtClean="0"/>
              <a:t/>
            </a:r>
            <a:br>
              <a:rPr lang="es-ES" sz="4800" b="1" dirty="0" smtClean="0"/>
            </a:br>
            <a:r>
              <a:rPr lang="es-ES" sz="4800" b="1" dirty="0"/>
              <a:t/>
            </a:r>
            <a:br>
              <a:rPr lang="es-ES" sz="4800" b="1" dirty="0"/>
            </a:br>
            <a:r>
              <a:rPr lang="es-ES" sz="4800" b="1" dirty="0" smtClean="0"/>
              <a:t/>
            </a:r>
            <a:br>
              <a:rPr lang="es-ES" sz="4800" b="1" dirty="0" smtClean="0"/>
            </a:br>
            <a:r>
              <a:rPr lang="es-ES" sz="4800" b="1" dirty="0"/>
              <a:t/>
            </a:r>
            <a:br>
              <a:rPr lang="es-ES" sz="4800" b="1" dirty="0"/>
            </a:br>
            <a:r>
              <a:rPr lang="es-ES" sz="4800" b="1" dirty="0" smtClean="0"/>
              <a:t>Diferencia entre hipótesis y </a:t>
            </a:r>
            <a:r>
              <a:rPr lang="es-ES" sz="4800" b="1" dirty="0" smtClean="0"/>
              <a:t>supuesto </a:t>
            </a:r>
            <a:r>
              <a:rPr lang="es-ES" sz="1400" b="1" dirty="0" smtClean="0"/>
              <a:t>(</a:t>
            </a:r>
            <a:r>
              <a:rPr lang="es-ES" sz="1400" b="1" dirty="0" err="1" smtClean="0"/>
              <a:t>Sampieri</a:t>
            </a:r>
            <a:r>
              <a:rPr lang="es-ES" sz="1400" b="1" dirty="0" smtClean="0"/>
              <a:t>, 2016)</a:t>
            </a:r>
            <a:endParaRPr lang="es-MX" sz="1400" b="1" dirty="0"/>
          </a:p>
        </p:txBody>
      </p:sp>
      <p:sp>
        <p:nvSpPr>
          <p:cNvPr id="3" name="2 Marcador de contenido"/>
          <p:cNvSpPr>
            <a:spLocks noGrp="1"/>
          </p:cNvSpPr>
          <p:nvPr>
            <p:ph idx="1"/>
          </p:nvPr>
        </p:nvSpPr>
        <p:spPr>
          <a:xfrm>
            <a:off x="467544" y="1916832"/>
            <a:ext cx="8229600" cy="4525963"/>
          </a:xfrm>
        </p:spPr>
        <p:txBody>
          <a:bodyPr>
            <a:normAutofit lnSpcReduction="10000"/>
          </a:bodyPr>
          <a:lstStyle/>
          <a:p>
            <a:endParaRPr lang="es-ES" dirty="0" smtClean="0"/>
          </a:p>
          <a:p>
            <a:pPr marL="0" indent="0" algn="just">
              <a:buNone/>
            </a:pPr>
            <a:r>
              <a:rPr lang="es-ES" sz="2000" dirty="0" smtClean="0">
                <a:solidFill>
                  <a:schemeClr val="tx1"/>
                </a:solidFill>
              </a:rPr>
              <a:t>Los supuestos deben formularse en forma de preguntas o como aseveración, las hipótesis deben formularse con oraciones afirmativas o negativas</a:t>
            </a:r>
          </a:p>
          <a:p>
            <a:pPr marL="0" indent="0" algn="just">
              <a:buNone/>
            </a:pPr>
            <a:endParaRPr lang="es-ES" sz="2000" dirty="0" smtClean="0">
              <a:solidFill>
                <a:schemeClr val="tx1"/>
              </a:solidFill>
            </a:endParaRPr>
          </a:p>
          <a:p>
            <a:pPr marL="0" indent="0" algn="just">
              <a:buNone/>
            </a:pPr>
            <a:r>
              <a:rPr lang="es-ES" sz="2000" dirty="0" smtClean="0">
                <a:solidFill>
                  <a:schemeClr val="tx1"/>
                </a:solidFill>
              </a:rPr>
              <a:t>Ejemplos:</a:t>
            </a:r>
          </a:p>
          <a:p>
            <a:pPr marL="0" indent="0" algn="just">
              <a:buNone/>
            </a:pPr>
            <a:endParaRPr lang="es-ES" sz="2000" dirty="0" smtClean="0">
              <a:solidFill>
                <a:srgbClr val="FF0000"/>
              </a:solidFill>
            </a:endParaRPr>
          </a:p>
          <a:p>
            <a:pPr marL="0" indent="0" algn="just">
              <a:buNone/>
            </a:pPr>
            <a:r>
              <a:rPr lang="es-ES" sz="2000" dirty="0" smtClean="0">
                <a:solidFill>
                  <a:srgbClr val="FF0000"/>
                </a:solidFill>
              </a:rPr>
              <a:t>Supuesto</a:t>
            </a:r>
            <a:endParaRPr lang="es-ES" sz="2000" dirty="0">
              <a:solidFill>
                <a:srgbClr val="FF0000"/>
              </a:solidFill>
            </a:endParaRPr>
          </a:p>
          <a:p>
            <a:pPr marL="400050" lvl="1" indent="0" algn="just">
              <a:buNone/>
            </a:pPr>
            <a:r>
              <a:rPr lang="es-ES" sz="1800" dirty="0" smtClean="0">
                <a:solidFill>
                  <a:schemeClr val="tx1"/>
                </a:solidFill>
              </a:rPr>
              <a:t>Los índices de lectura han disminuido en niños de primarias desde que existe la televisión.</a:t>
            </a:r>
          </a:p>
          <a:p>
            <a:pPr marL="0" indent="0">
              <a:buNone/>
            </a:pPr>
            <a:r>
              <a:rPr lang="es-ES" sz="2000" dirty="0" smtClean="0">
                <a:solidFill>
                  <a:srgbClr val="FF0000"/>
                </a:solidFill>
              </a:rPr>
              <a:t>Hipótesis</a:t>
            </a:r>
            <a:endParaRPr lang="es-ES" sz="2000" dirty="0">
              <a:solidFill>
                <a:srgbClr val="FF0000"/>
              </a:solidFill>
            </a:endParaRPr>
          </a:p>
          <a:p>
            <a:pPr marL="400050" lvl="1" indent="0" algn="just">
              <a:buNone/>
            </a:pPr>
            <a:r>
              <a:rPr lang="es-ES" sz="1800" dirty="0" smtClean="0">
                <a:solidFill>
                  <a:schemeClr val="tx1"/>
                </a:solidFill>
              </a:rPr>
              <a:t>Las computadoras con regulador trabajan 100% del tiempo sin fallar. Las computadoras que trabajan sin regulador trabajan solamente el 80% sin fallar</a:t>
            </a:r>
            <a:r>
              <a:rPr lang="es-ES" sz="1200" dirty="0" smtClean="0">
                <a:solidFill>
                  <a:schemeClr val="tx1"/>
                </a:solidFill>
              </a:rPr>
              <a:t>.</a:t>
            </a:r>
            <a:endParaRPr lang="es-MX" sz="1200" dirty="0">
              <a:solidFill>
                <a:schemeClr val="tx1"/>
              </a:solidFill>
            </a:endParaRPr>
          </a:p>
        </p:txBody>
      </p:sp>
    </p:spTree>
    <p:extLst>
      <p:ext uri="{BB962C8B-B14F-4D97-AF65-F5344CB8AC3E}">
        <p14:creationId xmlns:p14="http://schemas.microsoft.com/office/powerpoint/2010/main" val="3598334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rgbClr val="00B050"/>
                </a:solidFill>
              </a:rPr>
              <a:t>TÍTULO DEL MATERIAL DIDÁCTICO</a:t>
            </a:r>
            <a:endParaRPr lang="es-MX" b="1" dirty="0">
              <a:solidFill>
                <a:srgbClr val="00B050"/>
              </a:solidFill>
            </a:endParaRPr>
          </a:p>
        </p:txBody>
      </p:sp>
      <p:sp>
        <p:nvSpPr>
          <p:cNvPr id="3" name="2 Marcador de contenido"/>
          <p:cNvSpPr>
            <a:spLocks noGrp="1"/>
          </p:cNvSpPr>
          <p:nvPr>
            <p:ph idx="1"/>
          </p:nvPr>
        </p:nvSpPr>
        <p:spPr/>
        <p:txBody>
          <a:bodyPr>
            <a:normAutofit fontScale="85000" lnSpcReduction="20000"/>
          </a:bodyPr>
          <a:lstStyle/>
          <a:p>
            <a:pPr marL="0" indent="0" algn="ctr">
              <a:buNone/>
            </a:pPr>
            <a:endParaRPr lang="es-MX" b="1" dirty="0" smtClean="0"/>
          </a:p>
          <a:p>
            <a:pPr marL="0" indent="0" algn="ctr">
              <a:buNone/>
            </a:pPr>
            <a:endParaRPr lang="es-MX" b="1" dirty="0"/>
          </a:p>
          <a:p>
            <a:pPr marL="0" indent="0" algn="ctr">
              <a:buNone/>
            </a:pPr>
            <a:endParaRPr lang="es-MX" b="1" dirty="0" smtClean="0"/>
          </a:p>
          <a:p>
            <a:pPr marL="0" indent="0" algn="ctr">
              <a:buNone/>
            </a:pPr>
            <a:r>
              <a:rPr lang="es-MX" sz="4600" b="1" dirty="0" smtClean="0">
                <a:solidFill>
                  <a:schemeClr val="tx1"/>
                </a:solidFill>
              </a:rPr>
              <a:t>La formulación del problema de investigación y la definición de un supuesto</a:t>
            </a:r>
            <a:endParaRPr lang="es-MX" sz="4600" b="1" dirty="0" smtClean="0">
              <a:solidFill>
                <a:schemeClr val="tx1"/>
              </a:solidFill>
            </a:endParaRPr>
          </a:p>
          <a:p>
            <a:endParaRPr lang="es-MX" dirty="0">
              <a:solidFill>
                <a:schemeClr val="tx1"/>
              </a:solidFill>
            </a:endParaRPr>
          </a:p>
          <a:p>
            <a:endParaRPr lang="es-MX" dirty="0" smtClean="0">
              <a:solidFill>
                <a:schemeClr val="tx1"/>
              </a:solidFill>
            </a:endParaRPr>
          </a:p>
          <a:p>
            <a:endParaRPr lang="es-MX" dirty="0">
              <a:solidFill>
                <a:schemeClr val="tx1"/>
              </a:solidFill>
            </a:endParaRPr>
          </a:p>
          <a:p>
            <a:pPr marL="0" indent="0" algn="r">
              <a:buNone/>
            </a:pPr>
            <a:r>
              <a:rPr lang="es-MX" sz="2400" b="1" dirty="0" smtClean="0">
                <a:solidFill>
                  <a:schemeClr val="tx1"/>
                </a:solidFill>
              </a:rPr>
              <a:t>Material elaborado por:</a:t>
            </a:r>
          </a:p>
          <a:p>
            <a:pPr marL="0" indent="0" algn="r">
              <a:buNone/>
            </a:pPr>
            <a:r>
              <a:rPr lang="es-MX" sz="2400" dirty="0" smtClean="0">
                <a:solidFill>
                  <a:schemeClr val="tx1"/>
                </a:solidFill>
              </a:rPr>
              <a:t>Ariel Sánchez Espinoza</a:t>
            </a:r>
          </a:p>
          <a:p>
            <a:pPr marL="0" indent="0" algn="r">
              <a:buNone/>
            </a:pPr>
            <a:r>
              <a:rPr lang="es-MX" sz="2400" dirty="0" smtClean="0">
                <a:solidFill>
                  <a:schemeClr val="tx1"/>
                </a:solidFill>
              </a:rPr>
              <a:t>Profesor</a:t>
            </a:r>
            <a:endParaRPr lang="es-MX" sz="2400" dirty="0">
              <a:solidFill>
                <a:schemeClr val="tx1"/>
              </a:solidFill>
            </a:endParaRPr>
          </a:p>
        </p:txBody>
      </p:sp>
    </p:spTree>
    <p:extLst>
      <p:ext uri="{BB962C8B-B14F-4D97-AF65-F5344CB8AC3E}">
        <p14:creationId xmlns:p14="http://schemas.microsoft.com/office/powerpoint/2010/main" val="30761723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8640"/>
            <a:ext cx="8229600" cy="1600200"/>
          </a:xfrm>
        </p:spPr>
        <p:txBody>
          <a:bodyPr/>
          <a:lstStyle/>
          <a:p>
            <a:r>
              <a:rPr lang="es-ES" b="1" dirty="0" smtClean="0"/>
              <a:t>Supuestos en función del alcance del estudio</a:t>
            </a:r>
            <a:endParaRPr lang="es-MX"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246274085"/>
              </p:ext>
            </p:extLst>
          </p:nvPr>
        </p:nvGraphicFramePr>
        <p:xfrm>
          <a:off x="827584" y="2636912"/>
          <a:ext cx="7633930" cy="2123440"/>
        </p:xfrm>
        <a:graphic>
          <a:graphicData uri="http://schemas.openxmlformats.org/drawingml/2006/table">
            <a:tbl>
              <a:tblPr firstRow="1" bandRow="1">
                <a:tableStyleId>{5C22544A-7EE6-4342-B048-85BDC9FD1C3A}</a:tableStyleId>
              </a:tblPr>
              <a:tblGrid>
                <a:gridCol w="2284730"/>
                <a:gridCol w="5349200"/>
              </a:tblGrid>
              <a:tr h="370840">
                <a:tc>
                  <a:txBody>
                    <a:bodyPr/>
                    <a:lstStyle/>
                    <a:p>
                      <a:pPr algn="ctr"/>
                      <a:r>
                        <a:rPr lang="es-ES" dirty="0" smtClean="0"/>
                        <a:t>Alcance del estudio</a:t>
                      </a:r>
                      <a:endParaRPr lang="es-MX" dirty="0"/>
                    </a:p>
                  </a:txBody>
                  <a:tcPr/>
                </a:tc>
                <a:tc>
                  <a:txBody>
                    <a:bodyPr/>
                    <a:lstStyle/>
                    <a:p>
                      <a:pPr algn="ctr"/>
                      <a:r>
                        <a:rPr lang="es-ES" dirty="0" smtClean="0"/>
                        <a:t>Formulación del supuesto</a:t>
                      </a:r>
                      <a:endParaRPr lang="es-MX" dirty="0"/>
                    </a:p>
                  </a:txBody>
                  <a:tcPr/>
                </a:tc>
              </a:tr>
              <a:tr h="370840">
                <a:tc>
                  <a:txBody>
                    <a:bodyPr/>
                    <a:lstStyle/>
                    <a:p>
                      <a:pPr algn="l"/>
                      <a:r>
                        <a:rPr lang="es-ES" dirty="0" smtClean="0"/>
                        <a:t>Exploratorio</a:t>
                      </a:r>
                      <a:endParaRPr lang="es-MX" dirty="0"/>
                    </a:p>
                  </a:txBody>
                  <a:tcPr/>
                </a:tc>
                <a:tc>
                  <a:txBody>
                    <a:bodyPr/>
                    <a:lstStyle/>
                    <a:p>
                      <a:pPr algn="l"/>
                      <a:r>
                        <a:rPr lang="es-ES" dirty="0" smtClean="0"/>
                        <a:t>No se formulan</a:t>
                      </a:r>
                      <a:r>
                        <a:rPr lang="es-ES" baseline="0" dirty="0" smtClean="0"/>
                        <a:t> supuestos</a:t>
                      </a:r>
                      <a:endParaRPr lang="es-MX" dirty="0"/>
                    </a:p>
                  </a:txBody>
                  <a:tcPr/>
                </a:tc>
              </a:tr>
              <a:tr h="370840">
                <a:tc>
                  <a:txBody>
                    <a:bodyPr/>
                    <a:lstStyle/>
                    <a:p>
                      <a:pPr algn="l"/>
                      <a:r>
                        <a:rPr lang="es-ES" dirty="0" smtClean="0"/>
                        <a:t>Descriptivo</a:t>
                      </a:r>
                      <a:endParaRPr lang="es-MX" dirty="0"/>
                    </a:p>
                  </a:txBody>
                  <a:tcPr/>
                </a:tc>
                <a:tc>
                  <a:txBody>
                    <a:bodyPr/>
                    <a:lstStyle/>
                    <a:p>
                      <a:pPr algn="l"/>
                      <a:r>
                        <a:rPr lang="es-ES" dirty="0" smtClean="0"/>
                        <a:t>Sólo se formulan cuando se pronostica un hecho o un dato</a:t>
                      </a:r>
                      <a:endParaRPr lang="es-MX" dirty="0"/>
                    </a:p>
                  </a:txBody>
                  <a:tcPr/>
                </a:tc>
              </a:tr>
              <a:tr h="370840">
                <a:tc>
                  <a:txBody>
                    <a:bodyPr/>
                    <a:lstStyle/>
                    <a:p>
                      <a:pPr algn="l"/>
                      <a:r>
                        <a:rPr lang="es-ES" dirty="0" smtClean="0"/>
                        <a:t>Correlacional</a:t>
                      </a:r>
                      <a:endParaRPr lang="es-MX" dirty="0"/>
                    </a:p>
                  </a:txBody>
                  <a:tcPr/>
                </a:tc>
                <a:tc>
                  <a:txBody>
                    <a:bodyPr/>
                    <a:lstStyle/>
                    <a:p>
                      <a:pPr algn="l"/>
                      <a:r>
                        <a:rPr lang="es-ES" dirty="0" smtClean="0"/>
                        <a:t>Se formula supuestos correlacionales</a:t>
                      </a:r>
                      <a:endParaRPr lang="es-MX" dirty="0"/>
                    </a:p>
                  </a:txBody>
                  <a:tcPr/>
                </a:tc>
              </a:tr>
              <a:tr h="370840">
                <a:tc>
                  <a:txBody>
                    <a:bodyPr/>
                    <a:lstStyle/>
                    <a:p>
                      <a:pPr algn="l"/>
                      <a:r>
                        <a:rPr lang="es-ES" dirty="0" smtClean="0"/>
                        <a:t>Explicativo</a:t>
                      </a:r>
                      <a:endParaRPr lang="es-MX" dirty="0"/>
                    </a:p>
                  </a:txBody>
                  <a:tcPr/>
                </a:tc>
                <a:tc>
                  <a:txBody>
                    <a:bodyPr/>
                    <a:lstStyle/>
                    <a:p>
                      <a:pPr algn="l"/>
                      <a:r>
                        <a:rPr lang="es-ES" dirty="0" smtClean="0"/>
                        <a:t>Se formulan supuestos causales</a:t>
                      </a:r>
                      <a:endParaRPr lang="es-MX" dirty="0"/>
                    </a:p>
                  </a:txBody>
                  <a:tcPr/>
                </a:tc>
              </a:tr>
            </a:tbl>
          </a:graphicData>
        </a:graphic>
      </p:graphicFrame>
      <p:sp>
        <p:nvSpPr>
          <p:cNvPr id="3" name="2 CuadroTexto"/>
          <p:cNvSpPr txBox="1"/>
          <p:nvPr/>
        </p:nvSpPr>
        <p:spPr>
          <a:xfrm>
            <a:off x="899592" y="4797152"/>
            <a:ext cx="1981633" cy="307777"/>
          </a:xfrm>
          <a:prstGeom prst="rect">
            <a:avLst/>
          </a:prstGeom>
          <a:noFill/>
        </p:spPr>
        <p:txBody>
          <a:bodyPr wrap="none" rtlCol="0">
            <a:spAutoFit/>
          </a:bodyPr>
          <a:lstStyle/>
          <a:p>
            <a:r>
              <a:rPr lang="es-ES" sz="1400" dirty="0" smtClean="0"/>
              <a:t>Fuente: </a:t>
            </a:r>
            <a:r>
              <a:rPr lang="es-ES" sz="1400" dirty="0" err="1" smtClean="0"/>
              <a:t>Sampieri</a:t>
            </a:r>
            <a:r>
              <a:rPr lang="es-ES" sz="1400" dirty="0" smtClean="0"/>
              <a:t>, 2016</a:t>
            </a:r>
            <a:endParaRPr lang="es-MX" sz="1400" dirty="0"/>
          </a:p>
        </p:txBody>
      </p:sp>
    </p:spTree>
    <p:extLst>
      <p:ext uri="{BB962C8B-B14F-4D97-AF65-F5344CB8AC3E}">
        <p14:creationId xmlns:p14="http://schemas.microsoft.com/office/powerpoint/2010/main" val="4451922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b="1" dirty="0" smtClean="0"/>
              <a:t>A MANERA DE CONCLUSIÓN</a:t>
            </a:r>
            <a:endParaRPr lang="es-MX" sz="4400" b="1" dirty="0"/>
          </a:p>
        </p:txBody>
      </p:sp>
      <p:sp>
        <p:nvSpPr>
          <p:cNvPr id="3" name="2 Marcador de contenido"/>
          <p:cNvSpPr>
            <a:spLocks noGrp="1"/>
          </p:cNvSpPr>
          <p:nvPr>
            <p:ph idx="1"/>
          </p:nvPr>
        </p:nvSpPr>
        <p:spPr/>
        <p:txBody>
          <a:bodyPr/>
          <a:lstStyle/>
          <a:p>
            <a:pPr marL="0" indent="0">
              <a:buNone/>
            </a:pPr>
            <a:endParaRPr lang="es-MX" dirty="0" smtClean="0">
              <a:solidFill>
                <a:srgbClr val="000000"/>
              </a:solidFill>
              <a:latin typeface="Arial"/>
            </a:endParaRPr>
          </a:p>
          <a:p>
            <a:pPr marL="0" indent="0" algn="just">
              <a:buNone/>
            </a:pPr>
            <a:r>
              <a:rPr lang="es-MX" dirty="0" smtClean="0">
                <a:solidFill>
                  <a:srgbClr val="000000"/>
                </a:solidFill>
                <a:latin typeface="Arial"/>
              </a:rPr>
              <a:t>Los </a:t>
            </a:r>
            <a:r>
              <a:rPr lang="es-MX" dirty="0">
                <a:solidFill>
                  <a:srgbClr val="000000"/>
                </a:solidFill>
                <a:latin typeface="Arial"/>
              </a:rPr>
              <a:t>problemas </a:t>
            </a:r>
            <a:r>
              <a:rPr lang="es-MX" dirty="0" smtClean="0">
                <a:solidFill>
                  <a:srgbClr val="000000"/>
                </a:solidFill>
                <a:latin typeface="Arial"/>
              </a:rPr>
              <a:t>como </a:t>
            </a:r>
            <a:r>
              <a:rPr lang="es-MX" dirty="0">
                <a:solidFill>
                  <a:srgbClr val="000000"/>
                </a:solidFill>
                <a:latin typeface="Arial"/>
              </a:rPr>
              <a:t>tal no existen, es el investigador quien los plantea dadas sus inquietudes, capacidad de observación y conocimientos. Esta afirmación se apoya en el hecho de que ante un fenómeno o situación dada, todos podríamos pasarlos por alto, pero sólo uno se detiene y se plantea las interrogantes que ésta le despierta. </a:t>
            </a:r>
            <a:endParaRPr lang="es-MX" dirty="0"/>
          </a:p>
        </p:txBody>
      </p:sp>
    </p:spTree>
    <p:extLst>
      <p:ext uri="{BB962C8B-B14F-4D97-AF65-F5344CB8AC3E}">
        <p14:creationId xmlns:p14="http://schemas.microsoft.com/office/powerpoint/2010/main" val="10422227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b="1" dirty="0">
                <a:solidFill>
                  <a:srgbClr val="2F5897"/>
                </a:solidFill>
              </a:rPr>
              <a:t>A MANERA DE CONCLUSIÓN</a:t>
            </a:r>
            <a:endParaRPr lang="es-MX" dirty="0"/>
          </a:p>
        </p:txBody>
      </p:sp>
      <p:sp>
        <p:nvSpPr>
          <p:cNvPr id="3" name="2 Marcador de contenido"/>
          <p:cNvSpPr>
            <a:spLocks noGrp="1"/>
          </p:cNvSpPr>
          <p:nvPr>
            <p:ph idx="1"/>
          </p:nvPr>
        </p:nvSpPr>
        <p:spPr/>
        <p:txBody>
          <a:bodyPr/>
          <a:lstStyle/>
          <a:p>
            <a:pPr marL="0" indent="0" algn="just">
              <a:buNone/>
            </a:pPr>
            <a:endParaRPr lang="es-ES" dirty="0" smtClean="0">
              <a:solidFill>
                <a:schemeClr val="tx1"/>
              </a:solidFill>
            </a:endParaRPr>
          </a:p>
          <a:p>
            <a:pPr marL="0" indent="0" algn="just">
              <a:buNone/>
            </a:pPr>
            <a:r>
              <a:rPr lang="es-ES" dirty="0" smtClean="0">
                <a:solidFill>
                  <a:schemeClr val="tx1"/>
                </a:solidFill>
              </a:rPr>
              <a:t>El problema y el supuesto son la fase inicial que da pauta a la construcción de un proyecto de investigación, por un lado el problema define que se va a investigar y el supuesto nos permite proyectar lo que pensamos que puede ser la consecuencia o la causa del problema de investigación.</a:t>
            </a:r>
            <a:endParaRPr lang="es-MX" dirty="0">
              <a:solidFill>
                <a:schemeClr val="tx1"/>
              </a:solidFill>
            </a:endParaRPr>
          </a:p>
        </p:txBody>
      </p:sp>
    </p:spTree>
    <p:extLst>
      <p:ext uri="{BB962C8B-B14F-4D97-AF65-F5344CB8AC3E}">
        <p14:creationId xmlns:p14="http://schemas.microsoft.com/office/powerpoint/2010/main" val="21279839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idx="1"/>
          </p:nvPr>
        </p:nvSpPr>
        <p:spPr>
          <a:xfrm>
            <a:off x="457200" y="1600200"/>
            <a:ext cx="8229600" cy="4637112"/>
          </a:xfrm>
        </p:spPr>
        <p:txBody>
          <a:bodyPr>
            <a:normAutofit fontScale="40000" lnSpcReduction="20000"/>
          </a:bodyPr>
          <a:lstStyle/>
          <a:p>
            <a:pPr marL="0" indent="0" algn="just">
              <a:buNone/>
            </a:pPr>
            <a:endParaRPr lang="es-ES" dirty="0" smtClean="0">
              <a:solidFill>
                <a:schemeClr val="tx1"/>
              </a:solidFill>
            </a:endParaRPr>
          </a:p>
          <a:p>
            <a:pPr marL="0" indent="0" algn="just">
              <a:buNone/>
            </a:pPr>
            <a:endParaRPr lang="es-ES" dirty="0">
              <a:solidFill>
                <a:schemeClr val="tx1"/>
              </a:solidFill>
            </a:endParaRPr>
          </a:p>
          <a:p>
            <a:pPr marL="0" indent="0">
              <a:buNone/>
            </a:pPr>
            <a:r>
              <a:rPr lang="es-ES" sz="2500" dirty="0" smtClean="0">
                <a:solidFill>
                  <a:schemeClr val="tx1"/>
                </a:solidFill>
              </a:rPr>
              <a:t>Bunge</a:t>
            </a:r>
            <a:r>
              <a:rPr lang="es-ES" sz="2500" dirty="0" smtClean="0">
                <a:solidFill>
                  <a:schemeClr val="tx1"/>
                </a:solidFill>
              </a:rPr>
              <a:t>, Mario (2015). La investigación científica. España, siglo </a:t>
            </a:r>
            <a:r>
              <a:rPr lang="es-ES" sz="2500" dirty="0" smtClean="0">
                <a:solidFill>
                  <a:schemeClr val="tx1"/>
                </a:solidFill>
              </a:rPr>
              <a:t>XXI</a:t>
            </a:r>
          </a:p>
          <a:p>
            <a:pPr marL="0" indent="0">
              <a:buNone/>
            </a:pPr>
            <a:endParaRPr lang="es-ES" sz="2500" dirty="0" smtClean="0">
              <a:solidFill>
                <a:schemeClr val="tx1"/>
              </a:solidFill>
            </a:endParaRPr>
          </a:p>
          <a:p>
            <a:pPr marL="0" indent="0">
              <a:spcBef>
                <a:spcPts val="600"/>
              </a:spcBef>
              <a:spcAft>
                <a:spcPts val="600"/>
              </a:spcAft>
              <a:buNone/>
            </a:pPr>
            <a:r>
              <a:rPr lang="es-MX" sz="2500" i="1" dirty="0">
                <a:solidFill>
                  <a:schemeClr val="tx1"/>
                </a:solidFill>
                <a:ea typeface="Times New Roman"/>
              </a:rPr>
              <a:t>¿Cómo surgen las ideas de investigación?</a:t>
            </a:r>
            <a:r>
              <a:rPr lang="es-MX" sz="2500" dirty="0">
                <a:solidFill>
                  <a:schemeClr val="tx1"/>
                </a:solidFill>
                <a:ea typeface="Times New Roman"/>
              </a:rPr>
              <a:t> (2006). En: Hernández </a:t>
            </a:r>
            <a:r>
              <a:rPr lang="es-MX" sz="2500" dirty="0" err="1">
                <a:solidFill>
                  <a:schemeClr val="tx1"/>
                </a:solidFill>
                <a:ea typeface="Times New Roman"/>
              </a:rPr>
              <a:t>Sampieri</a:t>
            </a:r>
            <a:r>
              <a:rPr lang="es-MX" sz="2500" dirty="0">
                <a:solidFill>
                  <a:schemeClr val="tx1"/>
                </a:solidFill>
                <a:ea typeface="Times New Roman"/>
              </a:rPr>
              <a:t>, Carlos Fernández-Collado, Pilar Baptista Lucio. México: McGraw-Hill. 850 pp. </a:t>
            </a:r>
          </a:p>
          <a:p>
            <a:pPr marL="0" indent="0">
              <a:spcBef>
                <a:spcPts val="600"/>
              </a:spcBef>
              <a:spcAft>
                <a:spcPts val="600"/>
              </a:spcAft>
              <a:buNone/>
            </a:pPr>
            <a:r>
              <a:rPr lang="es-MX" sz="2500" i="1" dirty="0">
                <a:solidFill>
                  <a:schemeClr val="tx1"/>
                </a:solidFill>
                <a:ea typeface="Times New Roman"/>
              </a:rPr>
              <a:t>¿De qué depende que una investigación se inicie como exploratoria, descriptiva, correlacional o explicativa</a:t>
            </a:r>
            <a:r>
              <a:rPr lang="es-MX" sz="2500" i="1" dirty="0" smtClean="0">
                <a:solidFill>
                  <a:schemeClr val="tx1"/>
                </a:solidFill>
                <a:ea typeface="Times New Roman"/>
              </a:rPr>
              <a:t>? (2016).</a:t>
            </a:r>
            <a:r>
              <a:rPr lang="es-MX" sz="2500" dirty="0" smtClean="0">
                <a:solidFill>
                  <a:schemeClr val="tx1"/>
                </a:solidFill>
                <a:ea typeface="Times New Roman"/>
              </a:rPr>
              <a:t> </a:t>
            </a:r>
            <a:r>
              <a:rPr lang="es-MX" sz="2500" dirty="0">
                <a:solidFill>
                  <a:schemeClr val="tx1"/>
                </a:solidFill>
                <a:ea typeface="Times New Roman"/>
              </a:rPr>
              <a:t>En: Hernández </a:t>
            </a:r>
            <a:r>
              <a:rPr lang="es-MX" sz="2500" dirty="0" err="1">
                <a:solidFill>
                  <a:schemeClr val="tx1"/>
                </a:solidFill>
                <a:ea typeface="Times New Roman"/>
              </a:rPr>
              <a:t>Sampieri</a:t>
            </a:r>
            <a:r>
              <a:rPr lang="es-MX" sz="2500" dirty="0">
                <a:solidFill>
                  <a:schemeClr val="tx1"/>
                </a:solidFill>
                <a:ea typeface="Times New Roman"/>
              </a:rPr>
              <a:t>, Carlos Fernández-Collado, Pilar Baptista Lucio. México: McGraw-Hill. 850 </a:t>
            </a:r>
            <a:r>
              <a:rPr lang="es-MX" sz="2500" dirty="0" smtClean="0">
                <a:solidFill>
                  <a:schemeClr val="tx1"/>
                </a:solidFill>
                <a:ea typeface="Times New Roman"/>
              </a:rPr>
              <a:t>pp.</a:t>
            </a:r>
          </a:p>
          <a:p>
            <a:pPr marL="0" indent="0">
              <a:spcBef>
                <a:spcPts val="600"/>
              </a:spcBef>
              <a:spcAft>
                <a:spcPts val="600"/>
              </a:spcAft>
              <a:buNone/>
            </a:pPr>
            <a:r>
              <a:rPr lang="es-MX" sz="2500" dirty="0">
                <a:solidFill>
                  <a:prstClr val="black"/>
                </a:solidFill>
              </a:rPr>
              <a:t>Diferencias entre problema y necesidad (2018). </a:t>
            </a:r>
            <a:r>
              <a:rPr lang="es-MX" sz="2500" dirty="0" err="1">
                <a:solidFill>
                  <a:prstClr val="black"/>
                </a:solidFill>
              </a:rPr>
              <a:t>Kazacl</a:t>
            </a:r>
            <a:r>
              <a:rPr lang="es-MX" sz="2500" dirty="0">
                <a:solidFill>
                  <a:prstClr val="black"/>
                </a:solidFill>
              </a:rPr>
              <a:t> </a:t>
            </a:r>
            <a:r>
              <a:rPr lang="es-MX" sz="2500" dirty="0" err="1">
                <a:solidFill>
                  <a:prstClr val="black"/>
                </a:solidFill>
              </a:rPr>
              <a:t>World</a:t>
            </a:r>
            <a:r>
              <a:rPr lang="es-MX" sz="2500" dirty="0">
                <a:solidFill>
                  <a:prstClr val="black"/>
                </a:solidFill>
              </a:rPr>
              <a:t> </a:t>
            </a:r>
            <a:r>
              <a:rPr lang="es-MX" sz="2500" dirty="0" err="1">
                <a:solidFill>
                  <a:prstClr val="black"/>
                </a:solidFill>
              </a:rPr>
              <a:t>Press</a:t>
            </a:r>
            <a:r>
              <a:rPr lang="es-MX" sz="2500" dirty="0">
                <a:solidFill>
                  <a:prstClr val="black"/>
                </a:solidFill>
              </a:rPr>
              <a:t>. Disponible en:</a:t>
            </a:r>
            <a:br>
              <a:rPr lang="es-MX" sz="2500" dirty="0">
                <a:solidFill>
                  <a:prstClr val="black"/>
                </a:solidFill>
              </a:rPr>
            </a:br>
            <a:r>
              <a:rPr lang="es-MX" sz="2500" dirty="0">
                <a:solidFill>
                  <a:srgbClr val="2F5897"/>
                </a:solidFill>
                <a:effectLst>
                  <a:outerShdw blurRad="63500" dist="38100" dir="5400000" algn="t" rotWithShape="0">
                    <a:prstClr val="black">
                      <a:alpha val="25000"/>
                    </a:prstClr>
                  </a:outerShdw>
                </a:effectLst>
                <a:latin typeface="Palatino Linotype"/>
                <a:hlinkClick r:id="rId2"/>
              </a:rPr>
              <a:t>https://kazacl.wordpress.com/diferencia-entre-necesidad-y-problema-propuesta-de-valor-y-captura-de-valor-en-la-tesis</a:t>
            </a:r>
            <a:r>
              <a:rPr lang="es-MX" sz="2500" dirty="0">
                <a:solidFill>
                  <a:srgbClr val="2F5897"/>
                </a:solidFill>
                <a:effectLst>
                  <a:outerShdw blurRad="63500" dist="38100" dir="5400000" algn="t" rotWithShape="0">
                    <a:prstClr val="black">
                      <a:alpha val="25000"/>
                    </a:prstClr>
                  </a:outerShdw>
                </a:effectLst>
                <a:latin typeface="Palatino Linotype"/>
              </a:rPr>
              <a:t> Consultado el 12/06/2019</a:t>
            </a:r>
            <a:endParaRPr lang="es-MX" sz="2500" dirty="0">
              <a:solidFill>
                <a:schemeClr val="tx1"/>
              </a:solidFill>
            </a:endParaRPr>
          </a:p>
          <a:p>
            <a:pPr marL="0" indent="0">
              <a:spcBef>
                <a:spcPts val="600"/>
              </a:spcBef>
              <a:spcAft>
                <a:spcPts val="600"/>
              </a:spcAft>
              <a:buNone/>
            </a:pPr>
            <a:r>
              <a:rPr lang="es-MX" sz="2500" dirty="0" smtClean="0">
                <a:solidFill>
                  <a:schemeClr val="tx1"/>
                </a:solidFill>
              </a:rPr>
              <a:t>Eco</a:t>
            </a:r>
            <a:r>
              <a:rPr lang="es-MX" sz="2500" dirty="0">
                <a:solidFill>
                  <a:schemeClr val="tx1"/>
                </a:solidFill>
              </a:rPr>
              <a:t>, U. (1991). </a:t>
            </a:r>
            <a:r>
              <a:rPr lang="es-MX" sz="2500" i="1" dirty="0">
                <a:solidFill>
                  <a:schemeClr val="tx1"/>
                </a:solidFill>
              </a:rPr>
              <a:t>Cómo se hace una tesis.</a:t>
            </a:r>
            <a:r>
              <a:rPr lang="es-MX" sz="2500" dirty="0">
                <a:solidFill>
                  <a:schemeClr val="tx1"/>
                </a:solidFill>
              </a:rPr>
              <a:t> Madrid, España: </a:t>
            </a:r>
            <a:r>
              <a:rPr lang="es-MX" sz="2500" dirty="0" err="1">
                <a:solidFill>
                  <a:schemeClr val="tx1"/>
                </a:solidFill>
              </a:rPr>
              <a:t>Gedisa</a:t>
            </a:r>
            <a:r>
              <a:rPr lang="es-MX" sz="2500" dirty="0">
                <a:solidFill>
                  <a:schemeClr val="tx1"/>
                </a:solidFill>
              </a:rPr>
              <a:t/>
            </a:r>
            <a:br>
              <a:rPr lang="es-MX" sz="2500" dirty="0">
                <a:solidFill>
                  <a:schemeClr val="tx1"/>
                </a:solidFill>
              </a:rPr>
            </a:br>
            <a:endParaRPr lang="es-MX" sz="2500" dirty="0">
              <a:solidFill>
                <a:schemeClr val="tx1"/>
              </a:solidFill>
            </a:endParaRPr>
          </a:p>
          <a:p>
            <a:pPr marL="0" indent="0">
              <a:spcBef>
                <a:spcPts val="600"/>
              </a:spcBef>
              <a:spcAft>
                <a:spcPts val="600"/>
              </a:spcAft>
              <a:buNone/>
            </a:pPr>
            <a:r>
              <a:rPr lang="es-MX" sz="2500" dirty="0">
                <a:solidFill>
                  <a:schemeClr val="tx1"/>
                </a:solidFill>
              </a:rPr>
              <a:t>Escuela de Graduados en Educación (</a:t>
            </a:r>
            <a:r>
              <a:rPr lang="es-MX" sz="2500" dirty="0" smtClean="0">
                <a:solidFill>
                  <a:schemeClr val="tx1"/>
                </a:solidFill>
              </a:rPr>
              <a:t>2016).</a:t>
            </a:r>
            <a:r>
              <a:rPr lang="es-MX" sz="2500" i="1" dirty="0">
                <a:solidFill>
                  <a:schemeClr val="tx1"/>
                </a:solidFill>
              </a:rPr>
              <a:t> Manual de presentación de trabajos escritos de la Escuela de Graduados en       Educación del Tecnológico de Monterrey.</a:t>
            </a:r>
            <a:r>
              <a:rPr lang="es-MX" sz="2500" dirty="0">
                <a:solidFill>
                  <a:schemeClr val="tx1"/>
                </a:solidFill>
              </a:rPr>
              <a:t> Monterrey, México: EGE ITESM.</a:t>
            </a:r>
            <a:br>
              <a:rPr lang="es-MX" sz="2500" dirty="0">
                <a:solidFill>
                  <a:schemeClr val="tx1"/>
                </a:solidFill>
              </a:rPr>
            </a:br>
            <a:r>
              <a:rPr lang="es-MX" sz="2500" dirty="0">
                <a:solidFill>
                  <a:schemeClr val="tx1"/>
                </a:solidFill>
              </a:rPr>
              <a:t/>
            </a:r>
            <a:br>
              <a:rPr lang="es-MX" sz="2500" dirty="0">
                <a:solidFill>
                  <a:schemeClr val="tx1"/>
                </a:solidFill>
              </a:rPr>
            </a:br>
            <a:r>
              <a:rPr lang="es-MX" sz="2500" dirty="0">
                <a:solidFill>
                  <a:schemeClr val="tx1"/>
                </a:solidFill>
              </a:rPr>
              <a:t>Frases y pensamientos. (s.f.). </a:t>
            </a:r>
            <a:r>
              <a:rPr lang="es-MX" sz="2500" i="1" dirty="0">
                <a:solidFill>
                  <a:schemeClr val="tx1"/>
                </a:solidFill>
              </a:rPr>
              <a:t>Aristóteles</a:t>
            </a:r>
            <a:r>
              <a:rPr lang="es-MX" sz="2500" dirty="0">
                <a:solidFill>
                  <a:schemeClr val="tx1"/>
                </a:solidFill>
              </a:rPr>
              <a:t>. Recuperado de </a:t>
            </a:r>
            <a:r>
              <a:rPr lang="es-MX" sz="2500" dirty="0">
                <a:solidFill>
                  <a:schemeClr val="tx1"/>
                </a:solidFill>
                <a:hlinkClick r:id="rId3"/>
              </a:rPr>
              <a:t>http://www.proverbia.net/citasautor.asp?autor=38</a:t>
            </a:r>
            <a:r>
              <a:rPr lang="es-MX" sz="2500" dirty="0">
                <a:solidFill>
                  <a:schemeClr val="tx1"/>
                </a:solidFill>
              </a:rPr>
              <a:t/>
            </a:r>
            <a:br>
              <a:rPr lang="es-MX" sz="2500" dirty="0">
                <a:solidFill>
                  <a:schemeClr val="tx1"/>
                </a:solidFill>
              </a:rPr>
            </a:br>
            <a:r>
              <a:rPr lang="es-MX" sz="2500" dirty="0">
                <a:solidFill>
                  <a:schemeClr val="tx1"/>
                </a:solidFill>
              </a:rPr>
              <a:t/>
            </a:r>
            <a:br>
              <a:rPr lang="es-MX" sz="2500" dirty="0">
                <a:solidFill>
                  <a:schemeClr val="tx1"/>
                </a:solidFill>
              </a:rPr>
            </a:br>
            <a:r>
              <a:rPr lang="es-MX" sz="2500" dirty="0">
                <a:solidFill>
                  <a:schemeClr val="tx1"/>
                </a:solidFill>
              </a:rPr>
              <a:t>Hernández, R., Fernández, C. y Baptista, P. (</a:t>
            </a:r>
            <a:r>
              <a:rPr lang="es-MX" sz="2500" dirty="0" smtClean="0">
                <a:solidFill>
                  <a:schemeClr val="tx1"/>
                </a:solidFill>
              </a:rPr>
              <a:t>2017).</a:t>
            </a:r>
            <a:r>
              <a:rPr lang="es-MX" sz="2500" dirty="0">
                <a:solidFill>
                  <a:schemeClr val="tx1"/>
                </a:solidFill>
              </a:rPr>
              <a:t> </a:t>
            </a:r>
            <a:r>
              <a:rPr lang="es-MX" sz="2500" i="1" dirty="0">
                <a:solidFill>
                  <a:schemeClr val="tx1"/>
                </a:solidFill>
              </a:rPr>
              <a:t>Metodología de la investigación</a:t>
            </a:r>
            <a:r>
              <a:rPr lang="es-MX" sz="2500" dirty="0">
                <a:solidFill>
                  <a:schemeClr val="tx1"/>
                </a:solidFill>
              </a:rPr>
              <a:t> (5ª  ed.). Distrito Federal, México:</a:t>
            </a:r>
            <a:br>
              <a:rPr lang="es-MX" sz="2500" dirty="0">
                <a:solidFill>
                  <a:schemeClr val="tx1"/>
                </a:solidFill>
              </a:rPr>
            </a:br>
            <a:r>
              <a:rPr lang="es-MX" sz="2500" i="1" dirty="0">
                <a:solidFill>
                  <a:schemeClr val="tx1"/>
                </a:solidFill>
              </a:rPr>
              <a:t>      </a:t>
            </a:r>
            <a:r>
              <a:rPr lang="es-MX" sz="2500" dirty="0">
                <a:solidFill>
                  <a:schemeClr val="tx1"/>
                </a:solidFill>
              </a:rPr>
              <a:t>McGraw-Hill.</a:t>
            </a:r>
            <a:br>
              <a:rPr lang="es-MX" sz="2500" dirty="0">
                <a:solidFill>
                  <a:schemeClr val="tx1"/>
                </a:solidFill>
              </a:rPr>
            </a:br>
            <a:r>
              <a:rPr lang="es-MX" sz="2500" dirty="0">
                <a:solidFill>
                  <a:schemeClr val="tx1"/>
                </a:solidFill>
              </a:rPr>
              <a:t/>
            </a:r>
            <a:br>
              <a:rPr lang="es-MX" sz="2500" dirty="0">
                <a:solidFill>
                  <a:schemeClr val="tx1"/>
                </a:solidFill>
              </a:rPr>
            </a:br>
            <a:r>
              <a:rPr lang="es-MX" sz="2500" dirty="0">
                <a:solidFill>
                  <a:schemeClr val="tx1"/>
                </a:solidFill>
              </a:rPr>
              <a:t>Jacobo, G. (</a:t>
            </a:r>
            <a:r>
              <a:rPr lang="es-MX" sz="2500" dirty="0" smtClean="0">
                <a:solidFill>
                  <a:schemeClr val="tx1"/>
                </a:solidFill>
              </a:rPr>
              <a:t>2015</a:t>
            </a:r>
            <a:r>
              <a:rPr lang="es-MX" sz="2500" dirty="0">
                <a:solidFill>
                  <a:schemeClr val="tx1"/>
                </a:solidFill>
              </a:rPr>
              <a:t>). </a:t>
            </a:r>
            <a:r>
              <a:rPr lang="es-MX" sz="2500" i="1" dirty="0">
                <a:solidFill>
                  <a:schemeClr val="tx1"/>
                </a:solidFill>
              </a:rPr>
              <a:t>Modelos para la asimilación de la tecnología de información por medio de la administración del conocimiento.</a:t>
            </a:r>
            <a:r>
              <a:rPr lang="es-MX" sz="2500" dirty="0">
                <a:solidFill>
                  <a:schemeClr val="tx1"/>
                </a:solidFill>
              </a:rPr>
              <a:t/>
            </a:r>
            <a:br>
              <a:rPr lang="es-MX" sz="2500" dirty="0">
                <a:solidFill>
                  <a:schemeClr val="tx1"/>
                </a:solidFill>
              </a:rPr>
            </a:br>
            <a:r>
              <a:rPr lang="es-MX" sz="2500" i="1" dirty="0">
                <a:solidFill>
                  <a:schemeClr val="tx1"/>
                </a:solidFill>
              </a:rPr>
              <a:t>      </a:t>
            </a:r>
            <a:r>
              <a:rPr lang="es-MX" sz="2500" dirty="0">
                <a:solidFill>
                  <a:schemeClr val="tx1"/>
                </a:solidFill>
              </a:rPr>
              <a:t>Monterrey, México: Tecnológico de Monterrey</a:t>
            </a:r>
            <a:r>
              <a:rPr lang="es-MX" sz="2500" dirty="0" smtClean="0">
                <a:solidFill>
                  <a:schemeClr val="tx1"/>
                </a:solidFill>
              </a:rPr>
              <a:t>.</a:t>
            </a:r>
          </a:p>
          <a:p>
            <a:pPr marL="0" indent="0">
              <a:spcBef>
                <a:spcPts val="600"/>
              </a:spcBef>
              <a:spcAft>
                <a:spcPts val="600"/>
              </a:spcAft>
              <a:buNone/>
            </a:pPr>
            <a:r>
              <a:rPr lang="es-MX" sz="2800" dirty="0" smtClean="0">
                <a:solidFill>
                  <a:schemeClr val="tx1"/>
                </a:solidFill>
                <a:latin typeface="Palatino Linotype"/>
                <a:ea typeface="+mj-ea"/>
                <a:cs typeface="+mj-cs"/>
              </a:rPr>
              <a:t>Lizardo Carbajal. 2016.  Problema y necesidad.  Disponible en </a:t>
            </a:r>
            <a:r>
              <a:rPr lang="es-MX" sz="2800" dirty="0" smtClean="0">
                <a:solidFill>
                  <a:schemeClr val="tx1"/>
                </a:solidFill>
                <a:effectLst>
                  <a:outerShdw blurRad="63500" dist="38100" dir="5400000" algn="t" rotWithShape="0">
                    <a:prstClr val="black">
                      <a:alpha val="25000"/>
                    </a:prstClr>
                  </a:outerShdw>
                </a:effectLst>
                <a:latin typeface="Palatino Linotype"/>
                <a:ea typeface="+mj-ea"/>
                <a:cs typeface="+mj-cs"/>
              </a:rPr>
              <a:t>: </a:t>
            </a:r>
            <a:r>
              <a:rPr lang="es-MX" sz="2800" dirty="0">
                <a:solidFill>
                  <a:prstClr val="black"/>
                </a:solidFill>
                <a:effectLst>
                  <a:outerShdw blurRad="63500" dist="38100" dir="5400000" algn="t" rotWithShape="0">
                    <a:prstClr val="black">
                      <a:alpha val="25000"/>
                    </a:prstClr>
                  </a:outerShdw>
                </a:effectLst>
                <a:latin typeface="Palatino Linotype"/>
                <a:hlinkClick r:id="rId4"/>
              </a:rPr>
              <a:t>Disponible en : https://www.lizardo-carvajal.com/problema-y-necesidad</a:t>
            </a:r>
            <a:r>
              <a:rPr lang="es-MX" sz="2800" dirty="0" smtClean="0">
                <a:solidFill>
                  <a:schemeClr val="tx1"/>
                </a:solidFill>
                <a:effectLst>
                  <a:outerShdw blurRad="63500" dist="38100" dir="5400000" algn="t" rotWithShape="0">
                    <a:prstClr val="black">
                      <a:alpha val="25000"/>
                    </a:prstClr>
                  </a:outerShdw>
                </a:effectLst>
                <a:latin typeface="Palatino Linotype"/>
                <a:ea typeface="+mj-ea"/>
                <a:cs typeface="+mj-cs"/>
              </a:rPr>
              <a:t>   Consultado el 18/07/2019.</a:t>
            </a:r>
            <a:r>
              <a:rPr lang="es-MX" sz="2500" dirty="0">
                <a:solidFill>
                  <a:schemeClr val="tx1"/>
                </a:solidFill>
              </a:rPr>
              <a:t/>
            </a:r>
            <a:br>
              <a:rPr lang="es-MX" sz="2500" dirty="0">
                <a:solidFill>
                  <a:schemeClr val="tx1"/>
                </a:solidFill>
              </a:rPr>
            </a:br>
            <a:endParaRPr lang="es-MX" sz="2500" dirty="0" smtClean="0">
              <a:solidFill>
                <a:schemeClr val="tx1"/>
              </a:solidFill>
            </a:endParaRPr>
          </a:p>
          <a:p>
            <a:pPr marL="0" indent="0">
              <a:spcBef>
                <a:spcPts val="600"/>
              </a:spcBef>
              <a:spcAft>
                <a:spcPts val="600"/>
              </a:spcAft>
              <a:buNone/>
            </a:pPr>
            <a:r>
              <a:rPr lang="es-MX" sz="3000" dirty="0" smtClean="0">
                <a:solidFill>
                  <a:srgbClr val="2F5897"/>
                </a:solidFill>
                <a:effectLst>
                  <a:outerShdw blurRad="63500" dist="38100" dir="5400000" algn="t" rotWithShape="0">
                    <a:prstClr val="black">
                      <a:alpha val="25000"/>
                    </a:prstClr>
                  </a:outerShdw>
                </a:effectLst>
                <a:latin typeface="Palatino Linotype"/>
                <a:ea typeface="+mj-ea"/>
                <a:cs typeface="+mj-cs"/>
              </a:rPr>
              <a:t>.</a:t>
            </a:r>
            <a:endParaRPr lang="es-MX" sz="3000" dirty="0">
              <a:solidFill>
                <a:schemeClr val="tx1"/>
              </a:solidFill>
            </a:endParaRPr>
          </a:p>
        </p:txBody>
      </p:sp>
    </p:spTree>
    <p:extLst>
      <p:ext uri="{BB962C8B-B14F-4D97-AF65-F5344CB8AC3E}">
        <p14:creationId xmlns:p14="http://schemas.microsoft.com/office/powerpoint/2010/main" val="5006898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00B050"/>
                </a:solidFill>
              </a:rPr>
              <a:t>PROPÓSITO DE LA UNIDAD DE APRENDIZAJE</a:t>
            </a:r>
            <a:endParaRPr lang="es-MX" sz="4000" b="1" dirty="0">
              <a:solidFill>
                <a:srgbClr val="00B050"/>
              </a:solidFill>
            </a:endParaRPr>
          </a:p>
        </p:txBody>
      </p:sp>
      <p:sp>
        <p:nvSpPr>
          <p:cNvPr id="3" name="2 Marcador de contenido"/>
          <p:cNvSpPr>
            <a:spLocks noGrp="1"/>
          </p:cNvSpPr>
          <p:nvPr>
            <p:ph idx="1"/>
          </p:nvPr>
        </p:nvSpPr>
        <p:spPr/>
        <p:txBody>
          <a:bodyPr>
            <a:normAutofit/>
          </a:bodyPr>
          <a:lstStyle/>
          <a:p>
            <a:pPr marL="0" indent="0" algn="just">
              <a:buNone/>
            </a:pPr>
            <a:endParaRPr lang="es-ES" dirty="0" smtClean="0"/>
          </a:p>
          <a:p>
            <a:pPr marL="0" indent="0" algn="just">
              <a:buNone/>
            </a:pPr>
            <a:endParaRPr lang="es-ES" dirty="0"/>
          </a:p>
          <a:p>
            <a:pPr marL="0" indent="0" algn="just">
              <a:buNone/>
            </a:pPr>
            <a:endParaRPr lang="es-ES" dirty="0" smtClean="0"/>
          </a:p>
          <a:p>
            <a:pPr marL="0" indent="0" algn="just">
              <a:buNone/>
            </a:pPr>
            <a:r>
              <a:rPr lang="es-MX" dirty="0">
                <a:solidFill>
                  <a:srgbClr val="000000"/>
                </a:solidFill>
                <a:latin typeface="Arial"/>
                <a:ea typeface="Calibri"/>
              </a:rPr>
              <a:t>Construir un proyecto de investigación mediante el desarrollo del proceso de la investigación científica que permita plantear un problema en el área informativo documental. </a:t>
            </a:r>
            <a:endParaRPr lang="es-ES" dirty="0" smtClean="0"/>
          </a:p>
        </p:txBody>
      </p:sp>
    </p:spTree>
    <p:extLst>
      <p:ext uri="{BB962C8B-B14F-4D97-AF65-F5344CB8AC3E}">
        <p14:creationId xmlns:p14="http://schemas.microsoft.com/office/powerpoint/2010/main" val="50858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00B050"/>
                </a:solidFill>
              </a:rPr>
              <a:t>GUIÓN PARA EL EMPLEO DEL MATERIAL</a:t>
            </a:r>
            <a:endParaRPr lang="es-MX" sz="4000" b="1" dirty="0">
              <a:solidFill>
                <a:srgbClr val="00B050"/>
              </a:solidFill>
            </a:endParaRPr>
          </a:p>
        </p:txBody>
      </p:sp>
      <p:sp>
        <p:nvSpPr>
          <p:cNvPr id="3" name="2 Marcador de contenido"/>
          <p:cNvSpPr>
            <a:spLocks noGrp="1"/>
          </p:cNvSpPr>
          <p:nvPr>
            <p:ph idx="1"/>
          </p:nvPr>
        </p:nvSpPr>
        <p:spPr/>
        <p:txBody>
          <a:bodyPr>
            <a:normAutofit fontScale="85000" lnSpcReduction="10000"/>
          </a:bodyPr>
          <a:lstStyle/>
          <a:p>
            <a:pPr algn="just">
              <a:lnSpc>
                <a:spcPct val="150000"/>
              </a:lnSpc>
            </a:pPr>
            <a:r>
              <a:rPr lang="es-MX" dirty="0" smtClean="0">
                <a:solidFill>
                  <a:schemeClr val="tx1"/>
                </a:solidFill>
              </a:rPr>
              <a:t>Para cubrir el propósito de la Unidad de Aprendizaje, se sugiere, antes de iniciar el desarrollo del tema, que el docente exponga al discente un panorama general </a:t>
            </a:r>
            <a:r>
              <a:rPr lang="es-MX" dirty="0" smtClean="0">
                <a:solidFill>
                  <a:schemeClr val="tx1"/>
                </a:solidFill>
              </a:rPr>
              <a:t>del proceso de la investigación científica y su importancia en campo disciplinario y profesional.</a:t>
            </a:r>
          </a:p>
          <a:p>
            <a:pPr algn="just">
              <a:lnSpc>
                <a:spcPct val="150000"/>
              </a:lnSpc>
            </a:pPr>
            <a:r>
              <a:rPr lang="es-ES" dirty="0" smtClean="0">
                <a:solidFill>
                  <a:schemeClr val="tx1"/>
                </a:solidFill>
              </a:rPr>
              <a:t>Con </a:t>
            </a:r>
            <a:r>
              <a:rPr lang="es-ES" dirty="0" smtClean="0">
                <a:solidFill>
                  <a:schemeClr val="tx1"/>
                </a:solidFill>
              </a:rPr>
              <a:t>ello, el abordaje a este contenido será más dúctil y significativo, pues sigue una secuencia lógica y coherente en la aprehensión de los temas aquí </a:t>
            </a:r>
            <a:r>
              <a:rPr lang="es-ES" dirty="0" smtClean="0">
                <a:solidFill>
                  <a:schemeClr val="tx1"/>
                </a:solidFill>
              </a:rPr>
              <a:t>considerados y cuyo propósito es que adquiera los saberes sobre la metodología para la construcción de un proyecto de investigación.</a:t>
            </a:r>
            <a:endParaRPr lang="es-MX" dirty="0" smtClean="0">
              <a:solidFill>
                <a:schemeClr val="tx1"/>
              </a:solidFill>
            </a:endParaRPr>
          </a:p>
          <a:p>
            <a:pPr algn="just">
              <a:lnSpc>
                <a:spcPct val="150000"/>
              </a:lnSpc>
            </a:pPr>
            <a:endParaRPr lang="es-MX" dirty="0"/>
          </a:p>
        </p:txBody>
      </p:sp>
    </p:spTree>
    <p:extLst>
      <p:ext uri="{BB962C8B-B14F-4D97-AF65-F5344CB8AC3E}">
        <p14:creationId xmlns:p14="http://schemas.microsoft.com/office/powerpoint/2010/main" val="16874618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00B050"/>
                </a:solidFill>
              </a:rPr>
              <a:t>GUIÓN PARA EL EMPLEO DEL MATERIAL</a:t>
            </a:r>
            <a:endParaRPr lang="es-MX" sz="4000" b="1" dirty="0">
              <a:solidFill>
                <a:srgbClr val="00B050"/>
              </a:solidFill>
            </a:endParaRPr>
          </a:p>
        </p:txBody>
      </p:sp>
      <p:sp>
        <p:nvSpPr>
          <p:cNvPr id="3" name="2 Marcador de contenido"/>
          <p:cNvSpPr>
            <a:spLocks noGrp="1"/>
          </p:cNvSpPr>
          <p:nvPr>
            <p:ph idx="1"/>
          </p:nvPr>
        </p:nvSpPr>
        <p:spPr/>
        <p:txBody>
          <a:bodyPr>
            <a:normAutofit fontScale="92500" lnSpcReduction="10000"/>
          </a:bodyPr>
          <a:lstStyle/>
          <a:p>
            <a:pPr algn="just">
              <a:lnSpc>
                <a:spcPct val="150000"/>
              </a:lnSpc>
            </a:pPr>
            <a:r>
              <a:rPr lang="es-MX" dirty="0">
                <a:solidFill>
                  <a:schemeClr val="tx1"/>
                </a:solidFill>
              </a:rPr>
              <a:t>Como estrategia para el </a:t>
            </a:r>
            <a:r>
              <a:rPr lang="es-MX" dirty="0" smtClean="0">
                <a:solidFill>
                  <a:schemeClr val="tx1"/>
                </a:solidFill>
              </a:rPr>
              <a:t>desarrollo </a:t>
            </a:r>
            <a:r>
              <a:rPr lang="es-MX" dirty="0">
                <a:solidFill>
                  <a:schemeClr val="tx1"/>
                </a:solidFill>
              </a:rPr>
              <a:t>de este tema, se sugiere la exposición oral por parte del profesor, apoyándose en este material. Se pueden ir abarcando </a:t>
            </a:r>
            <a:r>
              <a:rPr lang="es-MX" dirty="0" smtClean="0">
                <a:solidFill>
                  <a:schemeClr val="tx1"/>
                </a:solidFill>
              </a:rPr>
              <a:t>el desarrollo del contenido temático; en cada una de las diapositivas se resalta con </a:t>
            </a:r>
            <a:r>
              <a:rPr lang="es-MX" dirty="0" smtClean="0">
                <a:solidFill>
                  <a:srgbClr val="FF0000"/>
                </a:solidFill>
              </a:rPr>
              <a:t>color rojo </a:t>
            </a:r>
            <a:r>
              <a:rPr lang="es-MX" dirty="0" smtClean="0">
                <a:solidFill>
                  <a:schemeClr val="tx1"/>
                </a:solidFill>
              </a:rPr>
              <a:t>los conceptos clave para la disciplina, se sugiere que el docente abunde y desarrolle estos conceptos para una mejor comprensión del contenido que se presenta bajo el siguiente esquema:</a:t>
            </a:r>
          </a:p>
          <a:p>
            <a:pPr marL="0" indent="0">
              <a:buNone/>
            </a:pPr>
            <a:endParaRPr lang="es-MX" dirty="0">
              <a:solidFill>
                <a:srgbClr val="FF0000"/>
              </a:solidFill>
            </a:endParaRPr>
          </a:p>
        </p:txBody>
      </p:sp>
    </p:spTree>
    <p:extLst>
      <p:ext uri="{BB962C8B-B14F-4D97-AF65-F5344CB8AC3E}">
        <p14:creationId xmlns:p14="http://schemas.microsoft.com/office/powerpoint/2010/main" val="20217998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20688"/>
            <a:ext cx="7315200" cy="1154097"/>
          </a:xfrm>
        </p:spPr>
        <p:txBody>
          <a:bodyPr/>
          <a:lstStyle/>
          <a:p>
            <a:r>
              <a:rPr lang="es-MX" b="1" dirty="0" smtClean="0">
                <a:solidFill>
                  <a:srgbClr val="00B050"/>
                </a:solidFill>
              </a:rPr>
              <a:t>Temas abordados</a:t>
            </a:r>
            <a:endParaRPr lang="es-MX" b="1" dirty="0">
              <a:solidFill>
                <a:srgbClr val="00B050"/>
              </a:solidFill>
            </a:endParaRPr>
          </a:p>
        </p:txBody>
      </p:sp>
      <p:sp>
        <p:nvSpPr>
          <p:cNvPr id="3" name="2 Marcador de contenido"/>
          <p:cNvSpPr>
            <a:spLocks noGrp="1"/>
          </p:cNvSpPr>
          <p:nvPr>
            <p:ph idx="1"/>
          </p:nvPr>
        </p:nvSpPr>
        <p:spPr>
          <a:xfrm>
            <a:off x="914400" y="1988841"/>
            <a:ext cx="7315200" cy="4320520"/>
          </a:xfrm>
        </p:spPr>
        <p:txBody>
          <a:bodyPr>
            <a:normAutofit/>
          </a:bodyPr>
          <a:lstStyle/>
          <a:p>
            <a:pPr marL="57150" indent="0">
              <a:buNone/>
            </a:pPr>
            <a:r>
              <a:rPr lang="es-ES" dirty="0" smtClean="0">
                <a:solidFill>
                  <a:schemeClr val="tx1"/>
                </a:solidFill>
              </a:rPr>
              <a:t>Problema de investigación.</a:t>
            </a:r>
          </a:p>
          <a:p>
            <a:pPr lvl="1"/>
            <a:r>
              <a:rPr lang="es-ES" dirty="0" smtClean="0">
                <a:solidFill>
                  <a:schemeClr val="tx1"/>
                </a:solidFill>
              </a:rPr>
              <a:t>Definición</a:t>
            </a:r>
          </a:p>
          <a:p>
            <a:pPr lvl="1"/>
            <a:r>
              <a:rPr lang="es-ES" dirty="0" smtClean="0">
                <a:solidFill>
                  <a:schemeClr val="tx1"/>
                </a:solidFill>
              </a:rPr>
              <a:t>Qué es un problema de investigación</a:t>
            </a:r>
          </a:p>
          <a:p>
            <a:pPr lvl="2"/>
            <a:r>
              <a:rPr lang="es-ES" dirty="0" smtClean="0">
                <a:solidFill>
                  <a:schemeClr val="tx1"/>
                </a:solidFill>
              </a:rPr>
              <a:t>Tipos de problemas de investigación por su alcance</a:t>
            </a:r>
          </a:p>
          <a:p>
            <a:pPr lvl="2"/>
            <a:r>
              <a:rPr lang="es-ES" dirty="0" smtClean="0">
                <a:solidFill>
                  <a:schemeClr val="tx1"/>
                </a:solidFill>
              </a:rPr>
              <a:t>Características de un problema de investigación</a:t>
            </a:r>
          </a:p>
          <a:p>
            <a:pPr lvl="2"/>
            <a:r>
              <a:rPr lang="es-ES" dirty="0" smtClean="0">
                <a:solidFill>
                  <a:schemeClr val="tx1"/>
                </a:solidFill>
              </a:rPr>
              <a:t>Condiciones que debe cumplir un problema de investigación</a:t>
            </a:r>
          </a:p>
          <a:p>
            <a:pPr lvl="1"/>
            <a:r>
              <a:rPr lang="es-ES" dirty="0" smtClean="0">
                <a:solidFill>
                  <a:schemeClr val="tx1"/>
                </a:solidFill>
              </a:rPr>
              <a:t>Tipos de problemas de investigación por su naturaleza</a:t>
            </a:r>
          </a:p>
          <a:p>
            <a:pPr lvl="1"/>
            <a:r>
              <a:rPr lang="es-ES" dirty="0" smtClean="0">
                <a:solidFill>
                  <a:schemeClr val="tx1"/>
                </a:solidFill>
              </a:rPr>
              <a:t>Problema y necesidad</a:t>
            </a:r>
          </a:p>
          <a:p>
            <a:pPr lvl="2"/>
            <a:r>
              <a:rPr lang="es-ES" dirty="0" smtClean="0">
                <a:solidFill>
                  <a:schemeClr val="tx1"/>
                </a:solidFill>
              </a:rPr>
              <a:t>Ejemplos de problema y necesidad</a:t>
            </a:r>
          </a:p>
          <a:p>
            <a:pPr lvl="1"/>
            <a:r>
              <a:rPr lang="es-ES" dirty="0" smtClean="0">
                <a:solidFill>
                  <a:schemeClr val="tx1"/>
                </a:solidFill>
              </a:rPr>
              <a:t>Fases en la definición de un problema de investigación</a:t>
            </a:r>
          </a:p>
          <a:p>
            <a:pPr lvl="1"/>
            <a:r>
              <a:rPr lang="es-ES" dirty="0" smtClean="0">
                <a:solidFill>
                  <a:schemeClr val="tx1"/>
                </a:solidFill>
              </a:rPr>
              <a:t>El planteamiento del problema</a:t>
            </a:r>
          </a:p>
          <a:p>
            <a:pPr lvl="1"/>
            <a:r>
              <a:rPr lang="es-ES" dirty="0" smtClean="0">
                <a:solidFill>
                  <a:schemeClr val="tx1"/>
                </a:solidFill>
              </a:rPr>
              <a:t>Supuesto</a:t>
            </a:r>
          </a:p>
          <a:p>
            <a:pPr lvl="2"/>
            <a:r>
              <a:rPr lang="es-ES" dirty="0" smtClean="0">
                <a:solidFill>
                  <a:schemeClr val="tx1"/>
                </a:solidFill>
              </a:rPr>
              <a:t>Diferencia entre supuesto e hipótesis</a:t>
            </a:r>
            <a:endParaRPr lang="es-ES" dirty="0" smtClean="0">
              <a:solidFill>
                <a:schemeClr val="tx1"/>
              </a:solidFill>
            </a:endParaRPr>
          </a:p>
        </p:txBody>
      </p:sp>
    </p:spTree>
    <p:extLst>
      <p:ext uri="{BB962C8B-B14F-4D97-AF65-F5344CB8AC3E}">
        <p14:creationId xmlns:p14="http://schemas.microsoft.com/office/powerpoint/2010/main" val="24906826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00B050"/>
                </a:solidFill>
              </a:rPr>
              <a:t>Guión para el empleo del material</a:t>
            </a:r>
            <a:endParaRPr lang="es-MX" sz="4000" b="1" dirty="0">
              <a:solidFill>
                <a:srgbClr val="00B050"/>
              </a:solidFill>
            </a:endParaRPr>
          </a:p>
        </p:txBody>
      </p:sp>
      <p:sp>
        <p:nvSpPr>
          <p:cNvPr id="3" name="2 Marcador de contenido"/>
          <p:cNvSpPr>
            <a:spLocks noGrp="1"/>
          </p:cNvSpPr>
          <p:nvPr>
            <p:ph idx="1"/>
          </p:nvPr>
        </p:nvSpPr>
        <p:spPr/>
        <p:txBody>
          <a:bodyPr>
            <a:normAutofit/>
          </a:bodyPr>
          <a:lstStyle/>
          <a:p>
            <a:pPr algn="just"/>
            <a:endParaRPr lang="es-MX" dirty="0" smtClean="0">
              <a:solidFill>
                <a:schemeClr val="tx1"/>
              </a:solidFill>
            </a:endParaRPr>
          </a:p>
          <a:p>
            <a:pPr marL="0" indent="0" algn="just">
              <a:lnSpc>
                <a:spcPct val="150000"/>
              </a:lnSpc>
              <a:buNone/>
            </a:pPr>
            <a:r>
              <a:rPr lang="es-MX" dirty="0" smtClean="0">
                <a:solidFill>
                  <a:schemeClr val="tx1"/>
                </a:solidFill>
              </a:rPr>
              <a:t>Se </a:t>
            </a:r>
            <a:r>
              <a:rPr lang="es-MX" dirty="0">
                <a:solidFill>
                  <a:schemeClr val="tx1"/>
                </a:solidFill>
              </a:rPr>
              <a:t>recomienda dedicar un mínimo de </a:t>
            </a:r>
            <a:r>
              <a:rPr lang="es-MX" dirty="0">
                <a:solidFill>
                  <a:schemeClr val="tx1"/>
                </a:solidFill>
              </a:rPr>
              <a:t>2</a:t>
            </a:r>
            <a:r>
              <a:rPr lang="es-MX" dirty="0" smtClean="0">
                <a:solidFill>
                  <a:schemeClr val="tx1"/>
                </a:solidFill>
              </a:rPr>
              <a:t> </a:t>
            </a:r>
            <a:r>
              <a:rPr lang="es-MX" dirty="0">
                <a:solidFill>
                  <a:schemeClr val="tx1"/>
                </a:solidFill>
              </a:rPr>
              <a:t>sesiones de clase, de dos horas cada una, para abarcar </a:t>
            </a:r>
            <a:r>
              <a:rPr lang="es-MX" dirty="0" smtClean="0">
                <a:solidFill>
                  <a:schemeClr val="tx1"/>
                </a:solidFill>
              </a:rPr>
              <a:t>este contenido, al que le siguen otros temas que inciden en la </a:t>
            </a:r>
            <a:r>
              <a:rPr lang="es-MX" dirty="0" smtClean="0">
                <a:solidFill>
                  <a:schemeClr val="tx1"/>
                </a:solidFill>
              </a:rPr>
              <a:t>investigación científica. En este material se introduce al siguiente tema que es la definición de una hipótesis a partir de un supuesto.</a:t>
            </a:r>
            <a:endParaRPr lang="es-MX" dirty="0"/>
          </a:p>
        </p:txBody>
      </p:sp>
    </p:spTree>
    <p:extLst>
      <p:ext uri="{BB962C8B-B14F-4D97-AF65-F5344CB8AC3E}">
        <p14:creationId xmlns:p14="http://schemas.microsoft.com/office/powerpoint/2010/main" val="35783978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421</TotalTime>
  <Words>1625</Words>
  <Application>Microsoft Office PowerPoint</Application>
  <PresentationFormat>Presentación en pantalla (4:3)</PresentationFormat>
  <Paragraphs>264</Paragraphs>
  <Slides>43</Slides>
  <Notes>0</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Ejecutivo</vt:lpstr>
      <vt:lpstr>UNIVERSIDAD AUTÓNOMA DEL ESTADO DE MÉXICO</vt:lpstr>
      <vt:lpstr>Unidad de aprendizaje:</vt:lpstr>
      <vt:lpstr>UNIDAD DE COMPETENCIA III: Tema  1  </vt:lpstr>
      <vt:lpstr>TÍTULO DEL MATERIAL DIDÁCTICO</vt:lpstr>
      <vt:lpstr>PROPÓSITO DE LA UNIDAD DE APRENDIZAJE</vt:lpstr>
      <vt:lpstr>GUIÓN PARA EL EMPLEO DEL MATERIAL</vt:lpstr>
      <vt:lpstr>GUIÓN PARA EL EMPLEO DEL MATERIAL</vt:lpstr>
      <vt:lpstr>Temas abordados</vt:lpstr>
      <vt:lpstr>Guión para el empleo del material</vt:lpstr>
      <vt:lpstr>Guión para el empleo del material</vt:lpstr>
      <vt:lpstr>Planteamiento del problema</vt:lpstr>
      <vt:lpstr>DEFINICIÓN</vt:lpstr>
      <vt:lpstr>Presentación de PowerPoint</vt:lpstr>
      <vt:lpstr>Entonces….</vt:lpstr>
      <vt:lpstr>Qué es un problema de investigación?</vt:lpstr>
      <vt:lpstr>   Algunos tipos de problemas de investigación por su alcance. (Sampieri, 2016) </vt:lpstr>
      <vt:lpstr>Problemas de las ciencias sociales</vt:lpstr>
      <vt:lpstr>Características de un problema de investigación</vt:lpstr>
      <vt:lpstr>Condiciones que debe cumplir un problema</vt:lpstr>
      <vt:lpstr>Tipos de problemas</vt:lpstr>
      <vt:lpstr>Problema y necesidad</vt:lpstr>
      <vt:lpstr>   Qué es necesidad (LIZARDO, 2016)   </vt:lpstr>
      <vt:lpstr>Qué es el problema</vt:lpstr>
      <vt:lpstr>Ejemplos entre necesidad y problema https://kazacl.wordpress.com/diferencia-entre-necesidad-y-problema-propuesta-de-valor-y-captura-de-valor-en-la-tesis/</vt:lpstr>
      <vt:lpstr>Fases de desarrollo del Problema de Investigación(1/3)</vt:lpstr>
      <vt:lpstr>Fases de desarrollo del Problema de Investigación (2/3)</vt:lpstr>
      <vt:lpstr>Fases de desarrollo del Problema de Investigación (3/3)</vt:lpstr>
      <vt:lpstr>Ejemplo</vt:lpstr>
      <vt:lpstr>Presentación de PowerPoint</vt:lpstr>
      <vt:lpstr>Planteamiento de un problema de investigación</vt:lpstr>
      <vt:lpstr>Entonces….</vt:lpstr>
      <vt:lpstr>Contextualización del problema(Bunge, 2015)</vt:lpstr>
      <vt:lpstr>Presentación de PowerPoint</vt:lpstr>
      <vt:lpstr>¿Cómo hacer el planteamiento del problema? (Bunge, 2015) (1/4)</vt:lpstr>
      <vt:lpstr>¿Cómo hacer el planteamiento del problema? (2/4)</vt:lpstr>
      <vt:lpstr>¿Cómo hacer el planteamiento del problema? (3/4)</vt:lpstr>
      <vt:lpstr>¿Cómo hacer el planteamiento del problema? (4/4)</vt:lpstr>
      <vt:lpstr>Supuesto</vt:lpstr>
      <vt:lpstr>      Diferencia entre hipótesis y supuesto (Sampieri, 2016)</vt:lpstr>
      <vt:lpstr>Supuestos en función del alcance del estudio</vt:lpstr>
      <vt:lpstr>A MANERA DE CONCLUSIÓN</vt:lpstr>
      <vt:lpstr>A MANERA DE CONCLUSIÓN</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Humanidades</cp:lastModifiedBy>
  <cp:revision>52</cp:revision>
  <dcterms:created xsi:type="dcterms:W3CDTF">2019-09-17T17:07:46Z</dcterms:created>
  <dcterms:modified xsi:type="dcterms:W3CDTF">2019-09-18T17:37:55Z</dcterms:modified>
</cp:coreProperties>
</file>