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handoutMasterIdLst>
    <p:handoutMasterId r:id="rId59"/>
  </p:handoutMasterIdLst>
  <p:sldIdLst>
    <p:sldId id="338" r:id="rId2"/>
    <p:sldId id="339" r:id="rId3"/>
    <p:sldId id="340" r:id="rId4"/>
    <p:sldId id="341" r:id="rId5"/>
    <p:sldId id="342" r:id="rId6"/>
    <p:sldId id="343" r:id="rId7"/>
    <p:sldId id="344" r:id="rId8"/>
    <p:sldId id="345" r:id="rId9"/>
    <p:sldId id="346" r:id="rId10"/>
    <p:sldId id="347" r:id="rId11"/>
    <p:sldId id="348" r:id="rId12"/>
    <p:sldId id="257" r:id="rId13"/>
    <p:sldId id="258" r:id="rId14"/>
    <p:sldId id="262" r:id="rId15"/>
    <p:sldId id="261" r:id="rId16"/>
    <p:sldId id="263" r:id="rId17"/>
    <p:sldId id="264" r:id="rId18"/>
    <p:sldId id="265" r:id="rId19"/>
    <p:sldId id="266" r:id="rId20"/>
    <p:sldId id="267" r:id="rId21"/>
    <p:sldId id="268" r:id="rId22"/>
    <p:sldId id="270" r:id="rId23"/>
    <p:sldId id="269" r:id="rId24"/>
    <p:sldId id="306" r:id="rId25"/>
    <p:sldId id="271" r:id="rId26"/>
    <p:sldId id="307" r:id="rId27"/>
    <p:sldId id="272" r:id="rId28"/>
    <p:sldId id="259" r:id="rId29"/>
    <p:sldId id="349" r:id="rId30"/>
    <p:sldId id="350" r:id="rId31"/>
    <p:sldId id="351" r:id="rId32"/>
    <p:sldId id="352" r:id="rId33"/>
    <p:sldId id="353" r:id="rId34"/>
    <p:sldId id="366" r:id="rId35"/>
    <p:sldId id="354" r:id="rId36"/>
    <p:sldId id="355" r:id="rId37"/>
    <p:sldId id="356" r:id="rId38"/>
    <p:sldId id="357" r:id="rId39"/>
    <p:sldId id="358" r:id="rId40"/>
    <p:sldId id="359" r:id="rId41"/>
    <p:sldId id="360" r:id="rId42"/>
    <p:sldId id="367" r:id="rId43"/>
    <p:sldId id="361" r:id="rId44"/>
    <p:sldId id="362" r:id="rId45"/>
    <p:sldId id="368" r:id="rId46"/>
    <p:sldId id="364" r:id="rId47"/>
    <p:sldId id="273" r:id="rId48"/>
    <p:sldId id="312" r:id="rId49"/>
    <p:sldId id="274" r:id="rId50"/>
    <p:sldId id="276" r:id="rId51"/>
    <p:sldId id="292" r:id="rId52"/>
    <p:sldId id="293" r:id="rId53"/>
    <p:sldId id="313" r:id="rId54"/>
    <p:sldId id="311" r:id="rId55"/>
    <p:sldId id="314" r:id="rId56"/>
    <p:sldId id="315" r:id="rId57"/>
    <p:sldId id="365" r:id="rId58"/>
  </p:sldIdLst>
  <p:sldSz cx="9144000" cy="6858000" type="screen4x3"/>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104"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s-MX"/>
          </a:p>
        </p:txBody>
      </p:sp>
      <p:sp>
        <p:nvSpPr>
          <p:cNvPr id="3" name="2 Marcador de fecha"/>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D0A35D0D-5706-4826-9E86-F3161D09868E}" type="datetimeFigureOut">
              <a:rPr lang="es-MX" smtClean="0"/>
              <a:t>19/09/2019</a:t>
            </a:fld>
            <a:endParaRPr lang="es-MX"/>
          </a:p>
        </p:txBody>
      </p:sp>
      <p:sp>
        <p:nvSpPr>
          <p:cNvPr id="4" name="3 Marcador de pie de página"/>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0B6C6ECD-4EB4-474E-8AD4-E8EF5938D9B7}" type="slidenum">
              <a:rPr lang="es-MX" smtClean="0"/>
              <a:t>‹Nº›</a:t>
            </a:fld>
            <a:endParaRPr lang="es-MX"/>
          </a:p>
        </p:txBody>
      </p:sp>
    </p:spTree>
    <p:extLst>
      <p:ext uri="{BB962C8B-B14F-4D97-AF65-F5344CB8AC3E}">
        <p14:creationId xmlns:p14="http://schemas.microsoft.com/office/powerpoint/2010/main" val="302596068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0442CB58-3E08-4137-8E9F-30DF48100094}" type="datetimeFigureOut">
              <a:rPr lang="es-MX" smtClean="0">
                <a:solidFill>
                  <a:srgbClr val="ECE9C6"/>
                </a:solidFill>
              </a:rPr>
              <a:pPr/>
              <a:t>19/09/2019</a:t>
            </a:fld>
            <a:endParaRPr lang="es-MX">
              <a:solidFill>
                <a:srgbClr val="ECE9C6"/>
              </a:solidFill>
            </a:endParaRPr>
          </a:p>
        </p:txBody>
      </p:sp>
      <p:sp>
        <p:nvSpPr>
          <p:cNvPr id="5" name="Footer Placeholder 4"/>
          <p:cNvSpPr>
            <a:spLocks noGrp="1"/>
          </p:cNvSpPr>
          <p:nvPr>
            <p:ph type="ftr" sz="quarter" idx="11"/>
          </p:nvPr>
        </p:nvSpPr>
        <p:spPr>
          <a:xfrm>
            <a:off x="1174044" y="5357592"/>
            <a:ext cx="5034845" cy="365125"/>
          </a:xfrm>
        </p:spPr>
        <p:txBody>
          <a:bodyPr/>
          <a:lstStyle/>
          <a:p>
            <a:endParaRPr lang="es-MX">
              <a:solidFill>
                <a:srgbClr val="ECE9C6"/>
              </a:solidFill>
            </a:endParaRPr>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D8217B2B-862B-437D-998E-2FACB083F576}" type="slidenum">
              <a:rPr lang="es-MX" smtClean="0">
                <a:solidFill>
                  <a:srgbClr val="ECE9C6"/>
                </a:solidFill>
              </a:rPr>
              <a:pPr/>
              <a:t>‹Nº›</a:t>
            </a:fld>
            <a:endParaRPr lang="es-MX">
              <a:solidFill>
                <a:srgbClr val="ECE9C6"/>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5" name="Footer Placeholder 4"/>
          <p:cNvSpPr>
            <a:spLocks noGrp="1"/>
          </p:cNvSpPr>
          <p:nvPr>
            <p:ph type="ftr" sz="quarter" idx="11"/>
          </p:nvPr>
        </p:nvSpPr>
        <p:spPr/>
        <p:txBody>
          <a:bodyPr/>
          <a:lstStyle/>
          <a:p>
            <a:endParaRPr lang="es-MX">
              <a:solidFill>
                <a:srgbClr val="895D1D"/>
              </a:solidFill>
            </a:endParaRPr>
          </a:p>
        </p:txBody>
      </p:sp>
      <p:sp>
        <p:nvSpPr>
          <p:cNvPr id="6" name="Slide Number Placeholder 5"/>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5" name="Footer Placeholder 4"/>
          <p:cNvSpPr>
            <a:spLocks noGrp="1"/>
          </p:cNvSpPr>
          <p:nvPr>
            <p:ph type="ftr" sz="quarter" idx="11"/>
          </p:nvPr>
        </p:nvSpPr>
        <p:spPr/>
        <p:txBody>
          <a:bodyPr/>
          <a:lstStyle/>
          <a:p>
            <a:endParaRPr lang="es-MX">
              <a:solidFill>
                <a:srgbClr val="895D1D"/>
              </a:solidFill>
            </a:endParaRPr>
          </a:p>
        </p:txBody>
      </p:sp>
      <p:sp>
        <p:nvSpPr>
          <p:cNvPr id="6" name="Slide Number Placeholder 5"/>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5" name="Footer Placeholder 4"/>
          <p:cNvSpPr>
            <a:spLocks noGrp="1"/>
          </p:cNvSpPr>
          <p:nvPr>
            <p:ph type="ftr" sz="quarter" idx="11"/>
          </p:nvPr>
        </p:nvSpPr>
        <p:spPr/>
        <p:txBody>
          <a:bodyPr/>
          <a:lstStyle/>
          <a:p>
            <a:endParaRPr lang="es-MX">
              <a:solidFill>
                <a:srgbClr val="895D1D"/>
              </a:solidFill>
            </a:endParaRPr>
          </a:p>
        </p:txBody>
      </p:sp>
      <p:sp>
        <p:nvSpPr>
          <p:cNvPr id="6" name="Slide Number Placeholder 5"/>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5" name="Footer Placeholder 4"/>
          <p:cNvSpPr>
            <a:spLocks noGrp="1"/>
          </p:cNvSpPr>
          <p:nvPr>
            <p:ph type="ftr" sz="quarter" idx="11"/>
          </p:nvPr>
        </p:nvSpPr>
        <p:spPr/>
        <p:txBody>
          <a:bodyPr/>
          <a:lstStyle/>
          <a:p>
            <a:endParaRPr lang="es-MX">
              <a:solidFill>
                <a:srgbClr val="895D1D"/>
              </a:solidFill>
            </a:endParaRPr>
          </a:p>
        </p:txBody>
      </p:sp>
      <p:sp>
        <p:nvSpPr>
          <p:cNvPr id="6" name="Slide Number Placeholder 5"/>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6" name="Footer Placeholder 5"/>
          <p:cNvSpPr>
            <a:spLocks noGrp="1"/>
          </p:cNvSpPr>
          <p:nvPr>
            <p:ph type="ftr" sz="quarter" idx="11"/>
          </p:nvPr>
        </p:nvSpPr>
        <p:spPr/>
        <p:txBody>
          <a:bodyPr/>
          <a:lstStyle/>
          <a:p>
            <a:endParaRPr lang="es-MX">
              <a:solidFill>
                <a:srgbClr val="895D1D"/>
              </a:solidFill>
            </a:endParaRPr>
          </a:p>
        </p:txBody>
      </p:sp>
      <p:sp>
        <p:nvSpPr>
          <p:cNvPr id="7" name="Slide Number Placeholder 6"/>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
        <p:nvSpPr>
          <p:cNvPr id="9" name="Content Placeholder 8"/>
          <p:cNvSpPr>
            <a:spLocks noGrp="1"/>
          </p:cNvSpPr>
          <p:nvPr>
            <p:ph sz="quarter" idx="13"/>
          </p:nvPr>
        </p:nvSpPr>
        <p:spPr>
          <a:xfrm>
            <a:off x="1298448" y="2121407"/>
            <a:ext cx="3200400" cy="360273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8" name="Footer Placeholder 7"/>
          <p:cNvSpPr>
            <a:spLocks noGrp="1"/>
          </p:cNvSpPr>
          <p:nvPr>
            <p:ph type="ftr" sz="quarter" idx="11"/>
          </p:nvPr>
        </p:nvSpPr>
        <p:spPr/>
        <p:txBody>
          <a:bodyPr/>
          <a:lstStyle/>
          <a:p>
            <a:endParaRPr lang="es-MX">
              <a:solidFill>
                <a:srgbClr val="895D1D"/>
              </a:solidFill>
            </a:endParaRPr>
          </a:p>
        </p:txBody>
      </p:sp>
      <p:sp>
        <p:nvSpPr>
          <p:cNvPr id="9" name="Slide Number Placeholder 8"/>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
        <p:nvSpPr>
          <p:cNvPr id="11" name="Content Placeholder 10"/>
          <p:cNvSpPr>
            <a:spLocks noGrp="1"/>
          </p:cNvSpPr>
          <p:nvPr>
            <p:ph sz="quarter" idx="13"/>
          </p:nvPr>
        </p:nvSpPr>
        <p:spPr>
          <a:xfrm>
            <a:off x="1298448" y="2944368"/>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4" name="Footer Placeholder 3"/>
          <p:cNvSpPr>
            <a:spLocks noGrp="1"/>
          </p:cNvSpPr>
          <p:nvPr>
            <p:ph type="ftr" sz="quarter" idx="11"/>
          </p:nvPr>
        </p:nvSpPr>
        <p:spPr/>
        <p:txBody>
          <a:bodyPr/>
          <a:lstStyle/>
          <a:p>
            <a:endParaRPr lang="es-MX">
              <a:solidFill>
                <a:srgbClr val="895D1D"/>
              </a:solidFill>
            </a:endParaRPr>
          </a:p>
        </p:txBody>
      </p:sp>
      <p:sp>
        <p:nvSpPr>
          <p:cNvPr id="5" name="Slide Number Placeholder 4"/>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3" name="Footer Placeholder 2"/>
          <p:cNvSpPr>
            <a:spLocks noGrp="1"/>
          </p:cNvSpPr>
          <p:nvPr>
            <p:ph type="ftr" sz="quarter" idx="11"/>
          </p:nvPr>
        </p:nvSpPr>
        <p:spPr/>
        <p:txBody>
          <a:bodyPr/>
          <a:lstStyle/>
          <a:p>
            <a:endParaRPr lang="es-MX">
              <a:solidFill>
                <a:srgbClr val="895D1D"/>
              </a:solidFill>
            </a:endParaRPr>
          </a:p>
        </p:txBody>
      </p:sp>
      <p:sp>
        <p:nvSpPr>
          <p:cNvPr id="4" name="Slide Number Placeholder 3"/>
          <p:cNvSpPr>
            <a:spLocks noGrp="1"/>
          </p:cNvSpPr>
          <p:nvPr>
            <p:ph type="sldNum" sz="quarter" idx="12"/>
          </p:nvPr>
        </p:nvSpPr>
        <p:spPr/>
        <p:txBody>
          <a:bodyPr/>
          <a:lstStyle/>
          <a:p>
            <a:fld id="{D8217B2B-862B-437D-998E-2FACB083F576}" type="slidenum">
              <a:rPr lang="es-MX" smtClean="0">
                <a:solidFill>
                  <a:srgbClr val="895D1D"/>
                </a:solidFill>
              </a:rPr>
              <a:pPr/>
              <a:t>‹Nº›</a:t>
            </a:fld>
            <a:endParaRPr lang="es-MX">
              <a:solidFill>
                <a:srgbClr val="895D1D"/>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1698" y="5885672"/>
            <a:ext cx="1213821" cy="365125"/>
          </a:xfrm>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6" name="Footer Placeholder 5"/>
          <p:cNvSpPr>
            <a:spLocks noGrp="1"/>
          </p:cNvSpPr>
          <p:nvPr>
            <p:ph type="ftr" sz="quarter" idx="11"/>
          </p:nvPr>
        </p:nvSpPr>
        <p:spPr>
          <a:xfrm rot="-60000">
            <a:off x="914554" y="5829261"/>
            <a:ext cx="3522607" cy="365125"/>
          </a:xfrm>
        </p:spPr>
        <p:txBody>
          <a:bodyPr/>
          <a:lstStyle/>
          <a:p>
            <a:endParaRPr lang="es-MX">
              <a:solidFill>
                <a:srgbClr val="895D1D"/>
              </a:solidFill>
            </a:endParaRPr>
          </a:p>
        </p:txBody>
      </p:sp>
      <p:sp>
        <p:nvSpPr>
          <p:cNvPr id="7" name="Slide Number Placeholder 6"/>
          <p:cNvSpPr>
            <a:spLocks noGrp="1"/>
          </p:cNvSpPr>
          <p:nvPr>
            <p:ph type="sldNum" sz="quarter" idx="12"/>
          </p:nvPr>
        </p:nvSpPr>
        <p:spPr>
          <a:xfrm rot="60000">
            <a:off x="7557313" y="5896961"/>
            <a:ext cx="554023" cy="365125"/>
          </a:xfrm>
        </p:spPr>
        <p:txBody>
          <a:bodyPr/>
          <a:lstStyle/>
          <a:p>
            <a:fld id="{D8217B2B-862B-437D-998E-2FACB083F576}" type="slidenum">
              <a:rPr lang="es-MX" smtClean="0">
                <a:solidFill>
                  <a:srgbClr val="895D1D"/>
                </a:solidFill>
              </a:rPr>
              <a:pPr/>
              <a:t>‹Nº›</a:t>
            </a:fld>
            <a:endParaRPr lang="es-MX">
              <a:solidFill>
                <a:srgbClr val="895D1D"/>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5936" y="5888737"/>
            <a:ext cx="1213821" cy="365125"/>
          </a:xfrm>
        </p:spPr>
        <p:txBody>
          <a:bodyPr/>
          <a:lstStyle/>
          <a:p>
            <a:fld id="{0442CB58-3E08-4137-8E9F-30DF48100094}" type="datetimeFigureOut">
              <a:rPr lang="es-MX" smtClean="0">
                <a:solidFill>
                  <a:srgbClr val="895D1D"/>
                </a:solidFill>
              </a:rPr>
              <a:pPr/>
              <a:t>19/09/2019</a:t>
            </a:fld>
            <a:endParaRPr lang="es-MX">
              <a:solidFill>
                <a:srgbClr val="895D1D"/>
              </a:solidFill>
            </a:endParaRPr>
          </a:p>
        </p:txBody>
      </p:sp>
      <p:sp>
        <p:nvSpPr>
          <p:cNvPr id="6" name="Footer Placeholder 5"/>
          <p:cNvSpPr>
            <a:spLocks noGrp="1"/>
          </p:cNvSpPr>
          <p:nvPr>
            <p:ph type="ftr" sz="quarter" idx="11"/>
          </p:nvPr>
        </p:nvSpPr>
        <p:spPr>
          <a:xfrm rot="-60000">
            <a:off x="914569" y="5831037"/>
            <a:ext cx="3319043" cy="365125"/>
          </a:xfrm>
        </p:spPr>
        <p:txBody>
          <a:bodyPr/>
          <a:lstStyle/>
          <a:p>
            <a:endParaRPr lang="es-MX">
              <a:solidFill>
                <a:srgbClr val="895D1D"/>
              </a:solidFill>
            </a:endParaRPr>
          </a:p>
        </p:txBody>
      </p:sp>
      <p:sp>
        <p:nvSpPr>
          <p:cNvPr id="7" name="Slide Number Placeholder 6"/>
          <p:cNvSpPr>
            <a:spLocks noGrp="1"/>
          </p:cNvSpPr>
          <p:nvPr>
            <p:ph type="sldNum" sz="quarter" idx="12"/>
          </p:nvPr>
        </p:nvSpPr>
        <p:spPr>
          <a:xfrm rot="60000">
            <a:off x="7562089" y="5900026"/>
            <a:ext cx="554023" cy="365125"/>
          </a:xfrm>
        </p:spPr>
        <p:txBody>
          <a:bodyPr/>
          <a:lstStyle/>
          <a:p>
            <a:fld id="{D8217B2B-862B-437D-998E-2FACB083F576}" type="slidenum">
              <a:rPr lang="es-MX" smtClean="0">
                <a:solidFill>
                  <a:srgbClr val="895D1D"/>
                </a:solidFill>
              </a:rPr>
              <a:pPr/>
              <a:t>‹Nº›</a:t>
            </a:fld>
            <a:endParaRPr lang="es-MX">
              <a:solidFill>
                <a:srgbClr val="895D1D"/>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99C6AA04-8F83-4B4E-B576-62F36C593099}" type="datetimeFigureOut">
              <a:rPr lang="es-MX" smtClean="0"/>
              <a:t>19/09/2019</a:t>
            </a:fld>
            <a:endParaRPr lang="es-MX"/>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MX"/>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C9961177-81D0-4991-B536-0AAD205C1809}"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solidFill>
                  <a:srgbClr val="00B050"/>
                </a:solidFill>
              </a:rPr>
              <a:t>UNIVERSIDAD AUTÓNOMA DEL ESTADO DE MÉXICO</a:t>
            </a:r>
            <a:endParaRPr lang="es-MX" sz="4000" b="1" dirty="0">
              <a:solidFill>
                <a:srgbClr val="00B050"/>
              </a:solidFill>
            </a:endParaRPr>
          </a:p>
        </p:txBody>
      </p:sp>
      <p:sp>
        <p:nvSpPr>
          <p:cNvPr id="6" name="5 Marcador de contenido"/>
          <p:cNvSpPr>
            <a:spLocks noGrp="1"/>
          </p:cNvSpPr>
          <p:nvPr>
            <p:ph idx="1"/>
          </p:nvPr>
        </p:nvSpPr>
        <p:spPr/>
        <p:txBody>
          <a:bodyPr>
            <a:normAutofit/>
          </a:bodyPr>
          <a:lstStyle/>
          <a:p>
            <a:pPr marL="0" indent="0" algn="ctr">
              <a:buNone/>
            </a:pPr>
            <a:endParaRPr lang="es-MX" dirty="0" smtClean="0"/>
          </a:p>
          <a:p>
            <a:pPr marL="0" indent="0" algn="ctr">
              <a:buNone/>
            </a:pPr>
            <a:r>
              <a:rPr lang="es-MX" b="1" dirty="0" smtClean="0"/>
              <a:t>FACULTAD DE HUMANIDADES</a:t>
            </a:r>
          </a:p>
          <a:p>
            <a:pPr marL="0" indent="0" algn="ctr">
              <a:buNone/>
            </a:pPr>
            <a:endParaRPr lang="es-MX" dirty="0"/>
          </a:p>
          <a:p>
            <a:pPr marL="0" indent="0" algn="ctr">
              <a:buNone/>
            </a:pPr>
            <a:endParaRPr lang="es-MX" dirty="0" smtClean="0"/>
          </a:p>
          <a:p>
            <a:pPr marL="0" indent="0" algn="ctr">
              <a:buNone/>
            </a:pPr>
            <a:r>
              <a:rPr lang="es-MX" b="1" dirty="0" smtClean="0"/>
              <a:t>PROGRAMA EDUCATIVO:</a:t>
            </a:r>
          </a:p>
          <a:p>
            <a:pPr marL="0" indent="0" algn="ctr">
              <a:buNone/>
            </a:pPr>
            <a:endParaRPr lang="es-MX" b="1" dirty="0" smtClean="0"/>
          </a:p>
          <a:p>
            <a:pPr marL="0" indent="0" algn="ctr">
              <a:buNone/>
            </a:pPr>
            <a:r>
              <a:rPr lang="es-MX" dirty="0" smtClean="0"/>
              <a:t>LICENCIATURA EN CIENCIAS DE LA INFORMACIÓN DOCUMENTAL</a:t>
            </a:r>
            <a:endParaRPr lang="es-MX" dirty="0"/>
          </a:p>
        </p:txBody>
      </p:sp>
    </p:spTree>
    <p:extLst>
      <p:ext uri="{BB962C8B-B14F-4D97-AF65-F5344CB8AC3E}">
        <p14:creationId xmlns:p14="http://schemas.microsoft.com/office/powerpoint/2010/main" val="37711389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4000" b="1" dirty="0" smtClean="0"/>
              <a:t>Guión para el empleo del material</a:t>
            </a:r>
            <a:endParaRPr lang="es-MX" sz="4000" b="1" dirty="0"/>
          </a:p>
        </p:txBody>
      </p:sp>
      <p:sp>
        <p:nvSpPr>
          <p:cNvPr id="3" name="2 Marcador de contenido"/>
          <p:cNvSpPr>
            <a:spLocks noGrp="1"/>
          </p:cNvSpPr>
          <p:nvPr>
            <p:ph idx="1"/>
          </p:nvPr>
        </p:nvSpPr>
        <p:spPr/>
        <p:txBody>
          <a:bodyPr>
            <a:normAutofit/>
          </a:bodyPr>
          <a:lstStyle/>
          <a:p>
            <a:pPr algn="just"/>
            <a:endParaRPr lang="es-MX" dirty="0" smtClean="0">
              <a:solidFill>
                <a:schemeClr val="tx1"/>
              </a:solidFill>
            </a:endParaRPr>
          </a:p>
          <a:p>
            <a:pPr algn="just"/>
            <a:endParaRPr lang="es-MX" dirty="0">
              <a:solidFill>
                <a:schemeClr val="tx1"/>
              </a:solidFill>
            </a:endParaRPr>
          </a:p>
          <a:p>
            <a:pPr algn="just"/>
            <a:r>
              <a:rPr lang="es-MX" dirty="0" smtClean="0">
                <a:solidFill>
                  <a:schemeClr val="tx1"/>
                </a:solidFill>
              </a:rPr>
              <a:t>Después </a:t>
            </a:r>
            <a:r>
              <a:rPr lang="es-MX" dirty="0">
                <a:solidFill>
                  <a:schemeClr val="tx1"/>
                </a:solidFill>
              </a:rPr>
              <a:t>de cada tema, puede aplicarse alguna estrategia didáctica de refuerzo. O bien, al final de la exposición de </a:t>
            </a:r>
            <a:r>
              <a:rPr lang="es-MX" dirty="0" smtClean="0">
                <a:solidFill>
                  <a:schemeClr val="tx1"/>
                </a:solidFill>
              </a:rPr>
              <a:t>temas </a:t>
            </a:r>
            <a:r>
              <a:rPr lang="es-MX" dirty="0">
                <a:solidFill>
                  <a:schemeClr val="tx1"/>
                </a:solidFill>
              </a:rPr>
              <a:t>de la </a:t>
            </a:r>
            <a:r>
              <a:rPr lang="es-MX" dirty="0" smtClean="0">
                <a:solidFill>
                  <a:schemeClr val="tx1"/>
                </a:solidFill>
              </a:rPr>
              <a:t>sesión, </a:t>
            </a:r>
            <a:r>
              <a:rPr lang="es-MX" dirty="0">
                <a:solidFill>
                  <a:schemeClr val="tx1"/>
                </a:solidFill>
              </a:rPr>
              <a:t>puede marcarse un ejercicio de reforzamiento y comprensión de los temas abordados en su conjunto</a:t>
            </a:r>
          </a:p>
        </p:txBody>
      </p:sp>
    </p:spTree>
    <p:extLst>
      <p:ext uri="{BB962C8B-B14F-4D97-AF65-F5344CB8AC3E}">
        <p14:creationId xmlns:p14="http://schemas.microsoft.com/office/powerpoint/2010/main" val="1709313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1475656" y="1278947"/>
            <a:ext cx="6196405" cy="4022261"/>
          </a:xfrm>
        </p:spPr>
        <p:txBody>
          <a:bodyPr/>
          <a:lstStyle/>
          <a:p>
            <a:pPr marL="0" indent="0" algn="ctr">
              <a:buNone/>
            </a:pPr>
            <a:endParaRPr lang="es-MX" sz="3200" b="1" dirty="0" smtClean="0"/>
          </a:p>
          <a:p>
            <a:pPr marL="0" indent="0" algn="ctr">
              <a:buNone/>
            </a:pPr>
            <a:endParaRPr lang="es-MX" sz="4400" b="1" dirty="0" smtClean="0">
              <a:solidFill>
                <a:srgbClr val="00B050"/>
              </a:solidFill>
            </a:endParaRPr>
          </a:p>
          <a:p>
            <a:pPr marL="0" indent="0" algn="ctr">
              <a:buNone/>
            </a:pPr>
            <a:r>
              <a:rPr lang="es-MX" sz="4400" b="1" dirty="0" smtClean="0">
                <a:solidFill>
                  <a:srgbClr val="00B050"/>
                </a:solidFill>
              </a:rPr>
              <a:t>Funciones y organización </a:t>
            </a:r>
          </a:p>
          <a:p>
            <a:pPr marL="0" indent="0" algn="ctr">
              <a:buNone/>
            </a:pPr>
            <a:r>
              <a:rPr lang="es-MX" sz="3200" b="1" dirty="0" smtClean="0"/>
              <a:t>(Administración de Unidades Documentales</a:t>
            </a:r>
            <a:r>
              <a:rPr lang="es-MX" dirty="0" smtClean="0"/>
              <a:t>)</a:t>
            </a:r>
            <a:endParaRPr lang="es-MX" dirty="0"/>
          </a:p>
        </p:txBody>
      </p:sp>
    </p:spTree>
    <p:extLst>
      <p:ext uri="{BB962C8B-B14F-4D97-AF65-F5344CB8AC3E}">
        <p14:creationId xmlns:p14="http://schemas.microsoft.com/office/powerpoint/2010/main" val="11641275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115616" y="692696"/>
            <a:ext cx="6965245" cy="1202485"/>
          </a:xfrm>
        </p:spPr>
        <p:txBody>
          <a:bodyPr/>
          <a:lstStyle/>
          <a:p>
            <a:r>
              <a:rPr lang="es-MX" b="1" dirty="0" smtClean="0">
                <a:solidFill>
                  <a:srgbClr val="00B050"/>
                </a:solidFill>
              </a:rPr>
              <a:t>Qué es la administración</a:t>
            </a:r>
            <a:endParaRPr lang="es-MX" b="1" dirty="0">
              <a:solidFill>
                <a:srgbClr val="00B050"/>
              </a:solidFill>
            </a:endParaRPr>
          </a:p>
        </p:txBody>
      </p:sp>
      <p:sp>
        <p:nvSpPr>
          <p:cNvPr id="5" name="4 Marcador de contenido"/>
          <p:cNvSpPr>
            <a:spLocks noGrp="1"/>
          </p:cNvSpPr>
          <p:nvPr>
            <p:ph idx="1"/>
          </p:nvPr>
        </p:nvSpPr>
        <p:spPr>
          <a:xfrm>
            <a:off x="1566315" y="1556792"/>
            <a:ext cx="6196405" cy="3096344"/>
          </a:xfrm>
        </p:spPr>
        <p:txBody>
          <a:bodyPr>
            <a:normAutofit/>
          </a:bodyPr>
          <a:lstStyle/>
          <a:p>
            <a:pPr marL="0" indent="0" algn="just">
              <a:buNone/>
            </a:pPr>
            <a:endParaRPr lang="es-MX" dirty="0" smtClean="0"/>
          </a:p>
          <a:p>
            <a:pPr marL="0" indent="0" algn="just">
              <a:buNone/>
            </a:pPr>
            <a:r>
              <a:rPr lang="es-MX" dirty="0" smtClean="0"/>
              <a:t>La noción de administración puede aludir a la </a:t>
            </a:r>
            <a:r>
              <a:rPr lang="es-MX" dirty="0" smtClean="0">
                <a:solidFill>
                  <a:srgbClr val="FF0000"/>
                </a:solidFill>
              </a:rPr>
              <a:t>estructura, el funcionamiento y el rendimiento </a:t>
            </a:r>
            <a:r>
              <a:rPr lang="es-MX" dirty="0" smtClean="0"/>
              <a:t>de una entidad. Una empresa, por otra parte, es una organización que se dedica a desarrollar tareas productivas o comerciales con el objetivo de obtener ganancias económicas u ofrecer servicios</a:t>
            </a:r>
            <a:r>
              <a:rPr lang="es-MX" dirty="0" smtClean="0"/>
              <a:t>. </a:t>
            </a:r>
            <a:r>
              <a:rPr lang="es-MX" sz="1400" dirty="0" smtClean="0"/>
              <a:t>(Chiavenato,2007)</a:t>
            </a:r>
            <a:endParaRPr lang="es-MX" sz="1400"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4869160"/>
            <a:ext cx="4608512" cy="1224136"/>
          </a:xfrm>
          <a:prstGeom prst="rect">
            <a:avLst/>
          </a:prstGeom>
        </p:spPr>
      </p:pic>
    </p:spTree>
    <p:extLst>
      <p:ext uri="{BB962C8B-B14F-4D97-AF65-F5344CB8AC3E}">
        <p14:creationId xmlns:p14="http://schemas.microsoft.com/office/powerpoint/2010/main" val="950186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Entonces….</a:t>
            </a:r>
            <a:endParaRPr lang="es-MX" b="1" dirty="0">
              <a:solidFill>
                <a:srgbClr val="00B050"/>
              </a:solidFill>
            </a:endParaRPr>
          </a:p>
        </p:txBody>
      </p:sp>
      <p:sp>
        <p:nvSpPr>
          <p:cNvPr id="3" name="2 Marcador de contenido"/>
          <p:cNvSpPr>
            <a:spLocks noGrp="1"/>
          </p:cNvSpPr>
          <p:nvPr>
            <p:ph idx="1"/>
          </p:nvPr>
        </p:nvSpPr>
        <p:spPr/>
        <p:txBody>
          <a:bodyPr/>
          <a:lstStyle/>
          <a:p>
            <a:pPr marL="0" indent="0">
              <a:buNone/>
            </a:pPr>
            <a:endParaRPr lang="es-MX" dirty="0" smtClean="0"/>
          </a:p>
          <a:p>
            <a:pPr marL="0" indent="0" algn="just">
              <a:buNone/>
            </a:pPr>
            <a:r>
              <a:rPr lang="es-MX" dirty="0" smtClean="0"/>
              <a:t>Se trata de un conjunto de preceptos, reglas y prácticas que buscan optimizar el aprovechamiento de los recursos para que la empresa alcance sus objetivos.</a:t>
            </a:r>
          </a:p>
          <a:p>
            <a:pPr marL="0" indent="0" algn="just">
              <a:buNone/>
            </a:pPr>
            <a:endParaRPr lang="es-MX" dirty="0"/>
          </a:p>
          <a:p>
            <a:pPr marL="0" indent="0" algn="ctr">
              <a:buNone/>
            </a:pPr>
            <a:r>
              <a:rPr lang="es-MX" b="1" dirty="0" smtClean="0">
                <a:solidFill>
                  <a:srgbClr val="FF0000"/>
                </a:solidFill>
              </a:rPr>
              <a:t>POCDE</a:t>
            </a:r>
            <a:endParaRPr lang="es-MX" b="1" dirty="0">
              <a:solidFill>
                <a:srgbClr val="FF0000"/>
              </a:solidFill>
            </a:endParaRPr>
          </a:p>
        </p:txBody>
      </p:sp>
    </p:spTree>
    <p:extLst>
      <p:ext uri="{BB962C8B-B14F-4D97-AF65-F5344CB8AC3E}">
        <p14:creationId xmlns:p14="http://schemas.microsoft.com/office/powerpoint/2010/main" val="14384137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1547664" y="908720"/>
            <a:ext cx="6196405" cy="3240360"/>
          </a:xfrm>
        </p:spPr>
        <p:txBody>
          <a:bodyPr/>
          <a:lstStyle/>
          <a:p>
            <a:pPr marL="0" indent="0" algn="just">
              <a:buNone/>
            </a:pPr>
            <a:endParaRPr lang="es-MX" dirty="0" smtClean="0"/>
          </a:p>
          <a:p>
            <a:pPr marL="0" indent="0" algn="just">
              <a:buNone/>
            </a:pPr>
            <a:r>
              <a:rPr lang="es-MX" dirty="0" smtClean="0"/>
              <a:t>La </a:t>
            </a:r>
            <a:r>
              <a:rPr lang="es-MX" dirty="0" smtClean="0">
                <a:solidFill>
                  <a:srgbClr val="FF0000"/>
                </a:solidFill>
              </a:rPr>
              <a:t>planificación</a:t>
            </a:r>
            <a:r>
              <a:rPr lang="es-MX" dirty="0" smtClean="0"/>
              <a:t> (la fijación de objetivos y la decisión sobre cómo tratar de alcanzarlos), la </a:t>
            </a:r>
            <a:r>
              <a:rPr lang="es-MX" dirty="0" smtClean="0">
                <a:solidFill>
                  <a:srgbClr val="FF0000"/>
                </a:solidFill>
              </a:rPr>
              <a:t>organización</a:t>
            </a:r>
            <a:r>
              <a:rPr lang="es-MX" dirty="0" smtClean="0"/>
              <a:t> (la disposición de los recursos en pos de la planificación), la </a:t>
            </a:r>
            <a:r>
              <a:rPr lang="es-MX" dirty="0" smtClean="0">
                <a:solidFill>
                  <a:srgbClr val="FF0000"/>
                </a:solidFill>
              </a:rPr>
              <a:t>dirección</a:t>
            </a:r>
            <a:r>
              <a:rPr lang="es-MX" dirty="0" smtClean="0"/>
              <a:t> (la aplicación de los recursos) y el </a:t>
            </a:r>
            <a:r>
              <a:rPr lang="es-MX" dirty="0" smtClean="0">
                <a:solidFill>
                  <a:srgbClr val="FF0000"/>
                </a:solidFill>
              </a:rPr>
              <a:t>control</a:t>
            </a:r>
            <a:r>
              <a:rPr lang="es-MX" dirty="0" smtClean="0"/>
              <a:t> (para verificar que lo establecido se cumpla) son los pilares de la administración de empresas.</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0044" y="4022184"/>
            <a:ext cx="1638300" cy="1783080"/>
          </a:xfrm>
          <a:prstGeom prst="rect">
            <a:avLst/>
          </a:prstGeom>
        </p:spPr>
      </p:pic>
    </p:spTree>
    <p:extLst>
      <p:ext uri="{BB962C8B-B14F-4D97-AF65-F5344CB8AC3E}">
        <p14:creationId xmlns:p14="http://schemas.microsoft.com/office/powerpoint/2010/main" val="27817424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5023" y="1033606"/>
            <a:ext cx="6965245" cy="1027242"/>
          </a:xfrm>
        </p:spPr>
        <p:txBody>
          <a:bodyPr>
            <a:noAutofit/>
          </a:bodyPr>
          <a:lstStyle/>
          <a:p>
            <a:r>
              <a:rPr lang="es-MX" sz="3600" b="1" dirty="0" smtClean="0">
                <a:solidFill>
                  <a:srgbClr val="00B050"/>
                </a:solidFill>
              </a:rPr>
              <a:t>QUÉ SE NECESITA PARA ADMINISTRAR UNA UNIDAD DOCUMENTAL?</a:t>
            </a:r>
            <a:endParaRPr lang="es-MX" sz="3600" b="1" dirty="0">
              <a:solidFill>
                <a:srgbClr val="00B050"/>
              </a:solidFill>
            </a:endParaRPr>
          </a:p>
        </p:txBody>
      </p:sp>
      <p:sp>
        <p:nvSpPr>
          <p:cNvPr id="3" name="2 Marcador de contenido"/>
          <p:cNvSpPr>
            <a:spLocks noGrp="1"/>
          </p:cNvSpPr>
          <p:nvPr>
            <p:ph idx="1"/>
          </p:nvPr>
        </p:nvSpPr>
        <p:spPr>
          <a:xfrm>
            <a:off x="1043608" y="2215405"/>
            <a:ext cx="7056784" cy="4525963"/>
          </a:xfrm>
        </p:spPr>
        <p:txBody>
          <a:bodyPr>
            <a:normAutofit/>
          </a:bodyPr>
          <a:lstStyle/>
          <a:p>
            <a:pPr marL="0" indent="0" algn="just">
              <a:buNone/>
            </a:pPr>
            <a:endParaRPr lang="es-MX" sz="2000" dirty="0" smtClean="0"/>
          </a:p>
          <a:p>
            <a:pPr marL="0" indent="0" algn="just">
              <a:buNone/>
            </a:pPr>
            <a:r>
              <a:rPr lang="es-MX" sz="2000" dirty="0" smtClean="0"/>
              <a:t>La administración de una unidad documental requiere, como punto de partida, el establecimiento de </a:t>
            </a:r>
            <a:r>
              <a:rPr lang="es-MX" sz="2000" dirty="0" smtClean="0">
                <a:solidFill>
                  <a:srgbClr val="FF0000"/>
                </a:solidFill>
              </a:rPr>
              <a:t>objetivos</a:t>
            </a:r>
            <a:r>
              <a:rPr lang="es-MX" sz="2000" dirty="0" smtClean="0"/>
              <a:t>. A partir de ello, comienza el proceso de organización de los recursos (financieros, humanos, etc.) para que la entidad consiga cumplir con sus propósitos.</a:t>
            </a:r>
          </a:p>
          <a:p>
            <a:pPr marL="0" indent="0" algn="just">
              <a:buNone/>
            </a:pPr>
            <a:endParaRPr lang="es-MX" sz="2000" dirty="0" smtClean="0"/>
          </a:p>
          <a:p>
            <a:pPr marL="0" indent="0" algn="just">
              <a:buNone/>
            </a:pPr>
            <a:r>
              <a:rPr lang="es-MX" sz="2000" dirty="0" smtClean="0"/>
              <a:t>Debido a la multiplicidad de factores que intervienen en el funcionamiento de una organización, su administración exige un importante trabajo de </a:t>
            </a:r>
            <a:r>
              <a:rPr lang="es-MX" sz="2000" dirty="0" smtClean="0">
                <a:solidFill>
                  <a:srgbClr val="FF0000"/>
                </a:solidFill>
              </a:rPr>
              <a:t>coordinación </a:t>
            </a:r>
            <a:r>
              <a:rPr lang="es-MX" sz="2000" dirty="0" smtClean="0"/>
              <a:t>y de </a:t>
            </a:r>
            <a:r>
              <a:rPr lang="es-MX" sz="2000" dirty="0" smtClean="0">
                <a:solidFill>
                  <a:srgbClr val="FF0000"/>
                </a:solidFill>
              </a:rPr>
              <a:t>comunicación</a:t>
            </a:r>
            <a:r>
              <a:rPr lang="es-MX" sz="2000" dirty="0" smtClean="0"/>
              <a:t>.</a:t>
            </a:r>
            <a:endParaRPr lang="es-MX" sz="2000" dirty="0"/>
          </a:p>
        </p:txBody>
      </p:sp>
    </p:spTree>
    <p:extLst>
      <p:ext uri="{BB962C8B-B14F-4D97-AF65-F5344CB8AC3E}">
        <p14:creationId xmlns:p14="http://schemas.microsoft.com/office/powerpoint/2010/main" val="36626536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Quién administra</a:t>
            </a:r>
            <a:endParaRPr lang="es-MX" b="1" dirty="0">
              <a:solidFill>
                <a:srgbClr val="00B050"/>
              </a:solidFill>
            </a:endParaRPr>
          </a:p>
        </p:txBody>
      </p:sp>
      <p:sp>
        <p:nvSpPr>
          <p:cNvPr id="3" name="2 Marcador de contenido"/>
          <p:cNvSpPr>
            <a:spLocks noGrp="1"/>
          </p:cNvSpPr>
          <p:nvPr>
            <p:ph idx="1"/>
          </p:nvPr>
        </p:nvSpPr>
        <p:spPr>
          <a:xfrm>
            <a:off x="1501303" y="1700808"/>
            <a:ext cx="6196405" cy="2880320"/>
          </a:xfrm>
        </p:spPr>
        <p:txBody>
          <a:bodyPr/>
          <a:lstStyle/>
          <a:p>
            <a:pPr marL="0" indent="0" algn="just">
              <a:buNone/>
            </a:pPr>
            <a:endParaRPr lang="es-MX" dirty="0" smtClean="0"/>
          </a:p>
          <a:p>
            <a:pPr marL="0" indent="0" algn="just">
              <a:buNone/>
            </a:pPr>
            <a:r>
              <a:rPr lang="es-MX" dirty="0" smtClean="0"/>
              <a:t>Un administrador es una persona con </a:t>
            </a:r>
            <a:r>
              <a:rPr lang="es-MX" dirty="0" smtClean="0">
                <a:solidFill>
                  <a:srgbClr val="FF0000"/>
                </a:solidFill>
              </a:rPr>
              <a:t>visión</a:t>
            </a:r>
            <a:r>
              <a:rPr lang="es-MX" dirty="0" smtClean="0"/>
              <a:t>, que es capaz de aplicar y desarrollar todos los conocimientos acerca de la </a:t>
            </a:r>
            <a:r>
              <a:rPr lang="es-MX" dirty="0" smtClean="0">
                <a:solidFill>
                  <a:srgbClr val="FF0000"/>
                </a:solidFill>
              </a:rPr>
              <a:t>planeación</a:t>
            </a:r>
            <a:r>
              <a:rPr lang="es-MX" dirty="0" smtClean="0"/>
              <a:t>, </a:t>
            </a:r>
            <a:r>
              <a:rPr lang="es-MX" dirty="0" smtClean="0">
                <a:solidFill>
                  <a:srgbClr val="FF0000"/>
                </a:solidFill>
              </a:rPr>
              <a:t>organización, dirección </a:t>
            </a:r>
            <a:r>
              <a:rPr lang="es-MX" dirty="0" smtClean="0"/>
              <a:t>y</a:t>
            </a:r>
            <a:r>
              <a:rPr lang="es-MX" dirty="0" smtClean="0">
                <a:solidFill>
                  <a:srgbClr val="FF0000"/>
                </a:solidFill>
              </a:rPr>
              <a:t> control</a:t>
            </a:r>
            <a:r>
              <a:rPr lang="es-MX" dirty="0" smtClean="0"/>
              <a:t>, donde sus objetivos están en la misma dirección de las metas y propósitos de la empresa o institución</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8" y="4437112"/>
            <a:ext cx="1973580" cy="1478280"/>
          </a:xfrm>
          <a:prstGeom prst="rect">
            <a:avLst/>
          </a:prstGeom>
        </p:spPr>
      </p:pic>
    </p:spTree>
    <p:extLst>
      <p:ext uri="{BB962C8B-B14F-4D97-AF65-F5344CB8AC3E}">
        <p14:creationId xmlns:p14="http://schemas.microsoft.com/office/powerpoint/2010/main" val="32053498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rgbClr val="00B050"/>
                </a:solidFill>
              </a:rPr>
              <a:t>Cualidades de un administrador</a:t>
            </a:r>
            <a:endParaRPr lang="es-MX" b="1" dirty="0">
              <a:solidFill>
                <a:srgbClr val="00B050"/>
              </a:solidFill>
            </a:endParaRPr>
          </a:p>
        </p:txBody>
      </p:sp>
      <p:sp>
        <p:nvSpPr>
          <p:cNvPr id="3" name="2 Marcador de contenido"/>
          <p:cNvSpPr>
            <a:spLocks noGrp="1"/>
          </p:cNvSpPr>
          <p:nvPr>
            <p:ph idx="1"/>
          </p:nvPr>
        </p:nvSpPr>
        <p:spPr/>
        <p:txBody>
          <a:bodyPr>
            <a:normAutofit lnSpcReduction="10000"/>
          </a:bodyPr>
          <a:lstStyle/>
          <a:p>
            <a:pPr marL="0" indent="0" algn="just">
              <a:buNone/>
            </a:pPr>
            <a:endParaRPr lang="es-MX" dirty="0" smtClean="0"/>
          </a:p>
          <a:p>
            <a:pPr marL="0" lvl="0" indent="0" algn="just">
              <a:buClr>
                <a:srgbClr val="AA2B1E"/>
              </a:buClr>
              <a:buNone/>
            </a:pPr>
            <a:r>
              <a:rPr lang="es-MX" dirty="0" smtClean="0"/>
              <a:t>Un administrador debe tener la capacidad de </a:t>
            </a:r>
            <a:r>
              <a:rPr lang="es-MX" dirty="0" smtClean="0">
                <a:solidFill>
                  <a:srgbClr val="FF0000"/>
                </a:solidFill>
              </a:rPr>
              <a:t>tomar decisiones </a:t>
            </a:r>
            <a:r>
              <a:rPr lang="es-MX" dirty="0" smtClean="0"/>
              <a:t>que </a:t>
            </a:r>
            <a:r>
              <a:rPr lang="es-MX" dirty="0" smtClean="0">
                <a:solidFill>
                  <a:srgbClr val="FF0000"/>
                </a:solidFill>
              </a:rPr>
              <a:t>orienten</a:t>
            </a:r>
            <a:r>
              <a:rPr lang="es-MX" dirty="0" smtClean="0"/>
              <a:t> efectivamente a la organización y que utilicen eficazmente los recursos que posee la </a:t>
            </a:r>
            <a:r>
              <a:rPr lang="es-MX" dirty="0" smtClean="0">
                <a:solidFill>
                  <a:srgbClr val="FF0000"/>
                </a:solidFill>
              </a:rPr>
              <a:t>entidad orgánica </a:t>
            </a:r>
            <a:r>
              <a:rPr lang="es-MX" dirty="0" smtClean="0"/>
              <a:t>para alcanzar objetivos primordiales como son la </a:t>
            </a:r>
            <a:r>
              <a:rPr lang="es-MX" dirty="0" smtClean="0">
                <a:solidFill>
                  <a:srgbClr val="FF0000"/>
                </a:solidFill>
              </a:rPr>
              <a:t>innovación</a:t>
            </a:r>
            <a:r>
              <a:rPr lang="es-MX" dirty="0" smtClean="0"/>
              <a:t>, la </a:t>
            </a:r>
            <a:r>
              <a:rPr lang="es-MX" dirty="0" smtClean="0">
                <a:solidFill>
                  <a:srgbClr val="FF0000"/>
                </a:solidFill>
              </a:rPr>
              <a:t>competitividad</a:t>
            </a:r>
            <a:r>
              <a:rPr lang="es-MX" dirty="0" smtClean="0"/>
              <a:t> y la generación de valor económico y social tanto para el cliente o usuario como para sus partes relacionadas</a:t>
            </a:r>
            <a:r>
              <a:rPr lang="es-MX" dirty="0" smtClean="0"/>
              <a:t>.</a:t>
            </a:r>
            <a:r>
              <a:rPr lang="es-MX" sz="1400" dirty="0">
                <a:solidFill>
                  <a:prstClr val="black"/>
                </a:solidFill>
              </a:rPr>
              <a:t> (Chiavenato,2007)</a:t>
            </a:r>
          </a:p>
          <a:p>
            <a:pPr marL="0" indent="0" algn="just">
              <a:buNone/>
            </a:pPr>
            <a:endParaRPr lang="es-MX" dirty="0"/>
          </a:p>
        </p:txBody>
      </p:sp>
    </p:spTree>
    <p:extLst>
      <p:ext uri="{BB962C8B-B14F-4D97-AF65-F5344CB8AC3E}">
        <p14:creationId xmlns:p14="http://schemas.microsoft.com/office/powerpoint/2010/main" val="1752935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normAutofit fontScale="85000" lnSpcReduction="10000"/>
          </a:bodyPr>
          <a:lstStyle/>
          <a:p>
            <a:pPr algn="just"/>
            <a:r>
              <a:rPr lang="es-MX" dirty="0" smtClean="0"/>
              <a:t>El éxito de un administrador en una organización </a:t>
            </a:r>
            <a:r>
              <a:rPr lang="es-MX" dirty="0" smtClean="0">
                <a:solidFill>
                  <a:srgbClr val="FF0000"/>
                </a:solidFill>
              </a:rPr>
              <a:t>no está solo relacionado con sus conocimientos académicos</a:t>
            </a:r>
            <a:r>
              <a:rPr lang="es-MX" dirty="0" smtClean="0"/>
              <a:t> aunque sea éste un aspecto muy importante. </a:t>
            </a:r>
          </a:p>
          <a:p>
            <a:pPr algn="just"/>
            <a:endParaRPr lang="es-MX" dirty="0"/>
          </a:p>
          <a:p>
            <a:pPr algn="just"/>
            <a:r>
              <a:rPr lang="es-MX" dirty="0" smtClean="0"/>
              <a:t>El administrador también debe tener características de </a:t>
            </a:r>
            <a:r>
              <a:rPr lang="es-MX" dirty="0" smtClean="0">
                <a:solidFill>
                  <a:srgbClr val="FF0000"/>
                </a:solidFill>
              </a:rPr>
              <a:t>personalidad y de conocimiento tecnológico</a:t>
            </a:r>
            <a:r>
              <a:rPr lang="es-MX" dirty="0" smtClean="0"/>
              <a:t>, para llevar a cabo una eficiente administración, también debe tener en cuenta 3 tipos de habilidades que son fundamentales a la hora de administrar las cuales son: </a:t>
            </a:r>
            <a:r>
              <a:rPr lang="es-MX" b="1" dirty="0" smtClean="0">
                <a:solidFill>
                  <a:srgbClr val="FF0000"/>
                </a:solidFill>
              </a:rPr>
              <a:t>habilidad técnica, humana y conceptual</a:t>
            </a:r>
            <a:r>
              <a:rPr lang="es-MX" dirty="0" smtClean="0"/>
              <a:t>.</a:t>
            </a:r>
          </a:p>
          <a:p>
            <a:pPr marL="0" lvl="0" indent="0" algn="r">
              <a:buClr>
                <a:srgbClr val="AA2B1E"/>
              </a:buClr>
              <a:buNone/>
            </a:pPr>
            <a:r>
              <a:rPr lang="es-MX" sz="1400" dirty="0">
                <a:solidFill>
                  <a:prstClr val="black"/>
                </a:solidFill>
              </a:rPr>
              <a:t>(Chiavenato,2007)</a:t>
            </a:r>
          </a:p>
          <a:p>
            <a:pPr marL="0" indent="0" algn="just">
              <a:buNone/>
            </a:pPr>
            <a:endParaRPr lang="es-MX" dirty="0" smtClean="0"/>
          </a:p>
        </p:txBody>
      </p:sp>
    </p:spTree>
    <p:extLst>
      <p:ext uri="{BB962C8B-B14F-4D97-AF65-F5344CB8AC3E}">
        <p14:creationId xmlns:p14="http://schemas.microsoft.com/office/powerpoint/2010/main" val="17015073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Habilidad técnica</a:t>
            </a:r>
            <a:endParaRPr lang="es-MX" b="1" dirty="0">
              <a:solidFill>
                <a:srgbClr val="00B050"/>
              </a:solidFill>
            </a:endParaRPr>
          </a:p>
        </p:txBody>
      </p:sp>
      <p:sp>
        <p:nvSpPr>
          <p:cNvPr id="3" name="2 Marcador de contenido"/>
          <p:cNvSpPr>
            <a:spLocks noGrp="1"/>
          </p:cNvSpPr>
          <p:nvPr>
            <p:ph idx="1"/>
          </p:nvPr>
        </p:nvSpPr>
        <p:spPr>
          <a:xfrm>
            <a:off x="1463040" y="2060848"/>
            <a:ext cx="6196405" cy="3603812"/>
          </a:xfrm>
        </p:spPr>
        <p:txBody>
          <a:bodyPr/>
          <a:lstStyle/>
          <a:p>
            <a:pPr marL="0" indent="0" algn="just">
              <a:buNone/>
            </a:pPr>
            <a:endParaRPr lang="es-MX" dirty="0"/>
          </a:p>
          <a:p>
            <a:pPr marL="0" indent="0" algn="just">
              <a:buNone/>
            </a:pPr>
            <a:r>
              <a:rPr lang="es-MX" dirty="0" smtClean="0"/>
              <a:t>Trata de utilizar todos los </a:t>
            </a:r>
            <a:r>
              <a:rPr lang="es-MX" dirty="0" smtClean="0">
                <a:solidFill>
                  <a:srgbClr val="FF0000"/>
                </a:solidFill>
              </a:rPr>
              <a:t>conocimientos</a:t>
            </a:r>
            <a:r>
              <a:rPr lang="es-MX" dirty="0" smtClean="0"/>
              <a:t> y </a:t>
            </a:r>
            <a:r>
              <a:rPr lang="es-MX" dirty="0" smtClean="0">
                <a:solidFill>
                  <a:srgbClr val="FF0000"/>
                </a:solidFill>
              </a:rPr>
              <a:t>técnicas</a:t>
            </a:r>
            <a:r>
              <a:rPr lang="es-MX" dirty="0" smtClean="0"/>
              <a:t> adecuadas que adquirió por su educación y experiencia para realizar las tareas específicas de administrador.</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4293096"/>
            <a:ext cx="2095500" cy="1394460"/>
          </a:xfrm>
          <a:prstGeom prst="rect">
            <a:avLst/>
          </a:prstGeom>
        </p:spPr>
      </p:pic>
    </p:spTree>
    <p:extLst>
      <p:ext uri="{BB962C8B-B14F-4D97-AF65-F5344CB8AC3E}">
        <p14:creationId xmlns:p14="http://schemas.microsoft.com/office/powerpoint/2010/main" val="413850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Unidad de aprendizaje:</a:t>
            </a:r>
            <a:endParaRPr lang="es-MX" b="1" dirty="0">
              <a:solidFill>
                <a:srgbClr val="00B050"/>
              </a:solidFill>
            </a:endParaRPr>
          </a:p>
        </p:txBody>
      </p:sp>
      <p:sp>
        <p:nvSpPr>
          <p:cNvPr id="3" name="2 Marcador de contenido"/>
          <p:cNvSpPr>
            <a:spLocks noGrp="1"/>
          </p:cNvSpPr>
          <p:nvPr>
            <p:ph idx="1"/>
          </p:nvPr>
        </p:nvSpPr>
        <p:spPr/>
        <p:txBody>
          <a:bodyPr/>
          <a:lstStyle/>
          <a:p>
            <a:pPr marL="0" indent="0" algn="ctr">
              <a:buNone/>
            </a:pPr>
            <a:endParaRPr lang="es-MX" b="1" dirty="0"/>
          </a:p>
          <a:p>
            <a:pPr marL="0" indent="0" algn="ctr">
              <a:buNone/>
            </a:pPr>
            <a:r>
              <a:rPr lang="es-MX" b="1" dirty="0" smtClean="0"/>
              <a:t>Administración de unidades documentales</a:t>
            </a:r>
          </a:p>
          <a:p>
            <a:pPr marL="0" indent="0" algn="ctr">
              <a:buNone/>
            </a:pPr>
            <a:endParaRPr lang="es-MX" b="1" dirty="0"/>
          </a:p>
          <a:p>
            <a:pPr marL="0" indent="0" algn="ctr">
              <a:buNone/>
            </a:pPr>
            <a:endParaRPr lang="es-MX" b="1" dirty="0"/>
          </a:p>
          <a:p>
            <a:pPr marL="0" indent="0" algn="ctr">
              <a:buNone/>
            </a:pPr>
            <a:endParaRPr lang="es-MX" b="1" dirty="0"/>
          </a:p>
          <a:p>
            <a:pPr marL="0" indent="0" algn="ctr">
              <a:buNone/>
            </a:pPr>
            <a:r>
              <a:rPr lang="es-MX" b="1" dirty="0" smtClean="0"/>
              <a:t>Periodo: 3er semestre</a:t>
            </a:r>
          </a:p>
          <a:p>
            <a:pPr marL="0" indent="0" algn="ctr">
              <a:buNone/>
            </a:pPr>
            <a:r>
              <a:rPr lang="es-MX" b="1" dirty="0" smtClean="0"/>
              <a:t>2019 B</a:t>
            </a:r>
            <a:endParaRPr lang="es-MX" b="1" dirty="0"/>
          </a:p>
        </p:txBody>
      </p:sp>
    </p:spTree>
    <p:extLst>
      <p:ext uri="{BB962C8B-B14F-4D97-AF65-F5344CB8AC3E}">
        <p14:creationId xmlns:p14="http://schemas.microsoft.com/office/powerpoint/2010/main" val="21013976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La habilidad humana </a:t>
            </a:r>
            <a:endParaRPr lang="es-MX" b="1" dirty="0">
              <a:solidFill>
                <a:srgbClr val="00B050"/>
              </a:solidFill>
            </a:endParaRPr>
          </a:p>
        </p:txBody>
      </p:sp>
      <p:sp>
        <p:nvSpPr>
          <p:cNvPr id="3" name="2 Marcador de contenido"/>
          <p:cNvSpPr>
            <a:spLocks noGrp="1"/>
          </p:cNvSpPr>
          <p:nvPr>
            <p:ph idx="1"/>
          </p:nvPr>
        </p:nvSpPr>
        <p:spPr>
          <a:xfrm>
            <a:off x="1463040" y="1772816"/>
            <a:ext cx="6196405" cy="3950253"/>
          </a:xfrm>
        </p:spPr>
        <p:txBody>
          <a:bodyPr/>
          <a:lstStyle/>
          <a:p>
            <a:pPr marL="0" indent="0" algn="just">
              <a:buNone/>
            </a:pPr>
            <a:endParaRPr lang="es-MX" dirty="0" smtClean="0"/>
          </a:p>
          <a:p>
            <a:pPr marL="0" indent="0" algn="just">
              <a:buNone/>
            </a:pPr>
            <a:r>
              <a:rPr lang="es-MX" dirty="0" smtClean="0"/>
              <a:t>Consiste en la capacidad de </a:t>
            </a:r>
            <a:r>
              <a:rPr lang="es-MX" dirty="0" smtClean="0">
                <a:solidFill>
                  <a:srgbClr val="FF0000"/>
                </a:solidFill>
              </a:rPr>
              <a:t>trabajar con personas, de trabajar en equipo y ser un buen líder, motivador</a:t>
            </a:r>
            <a:r>
              <a:rPr lang="es-MX" dirty="0" smtClean="0"/>
              <a:t> siempre de su equipo de trabajo y encaminada siempre a los objetivos estratégicos de la organización.</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8790" y="4173456"/>
            <a:ext cx="1973580" cy="1478280"/>
          </a:xfrm>
          <a:prstGeom prst="rect">
            <a:avLst/>
          </a:prstGeom>
        </p:spPr>
      </p:pic>
    </p:spTree>
    <p:extLst>
      <p:ext uri="{BB962C8B-B14F-4D97-AF65-F5344CB8AC3E}">
        <p14:creationId xmlns:p14="http://schemas.microsoft.com/office/powerpoint/2010/main" val="25284752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La capacidad conceptual </a:t>
            </a:r>
            <a:endParaRPr lang="es-MX" b="1" dirty="0">
              <a:solidFill>
                <a:srgbClr val="00B050"/>
              </a:solidFill>
            </a:endParaRPr>
          </a:p>
        </p:txBody>
      </p:sp>
      <p:sp>
        <p:nvSpPr>
          <p:cNvPr id="3" name="2 Marcador de contenido"/>
          <p:cNvSpPr>
            <a:spLocks noGrp="1"/>
          </p:cNvSpPr>
          <p:nvPr>
            <p:ph idx="1"/>
          </p:nvPr>
        </p:nvSpPr>
        <p:spPr/>
        <p:txBody>
          <a:bodyPr/>
          <a:lstStyle/>
          <a:p>
            <a:pPr marL="0" indent="0" algn="just">
              <a:buNone/>
            </a:pPr>
            <a:r>
              <a:rPr lang="es-MX" dirty="0" smtClean="0"/>
              <a:t>Trata de poder entender y comprender los problemas que se pueden presentar en la </a:t>
            </a:r>
            <a:r>
              <a:rPr lang="es-MX" dirty="0" smtClean="0">
                <a:solidFill>
                  <a:srgbClr val="FF0000"/>
                </a:solidFill>
              </a:rPr>
              <a:t>organización global</a:t>
            </a:r>
            <a:r>
              <a:rPr lang="es-MX" dirty="0" smtClean="0"/>
              <a:t>, con el fin de </a:t>
            </a:r>
            <a:r>
              <a:rPr lang="es-MX" dirty="0" smtClean="0">
                <a:solidFill>
                  <a:srgbClr val="FF0000"/>
                </a:solidFill>
              </a:rPr>
              <a:t>conceptualizarlos, gestionarlos </a:t>
            </a:r>
            <a:r>
              <a:rPr lang="es-MX" dirty="0" smtClean="0"/>
              <a:t>y evitar así que se presenten en un futuro.</a:t>
            </a:r>
          </a:p>
          <a:p>
            <a:pPr marL="0" indent="0">
              <a:buNone/>
            </a:pP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6" y="4365104"/>
            <a:ext cx="2461260" cy="1188720"/>
          </a:xfrm>
          <a:prstGeom prst="rect">
            <a:avLst/>
          </a:prstGeom>
        </p:spPr>
      </p:pic>
    </p:spTree>
    <p:extLst>
      <p:ext uri="{BB962C8B-B14F-4D97-AF65-F5344CB8AC3E}">
        <p14:creationId xmlns:p14="http://schemas.microsoft.com/office/powerpoint/2010/main" val="31114724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rgbClr val="00B050"/>
                </a:solidFill>
              </a:rPr>
              <a:t>TIPOS DE ADMINISTRACIÓN</a:t>
            </a:r>
            <a:endParaRPr lang="es-MX" b="1" dirty="0">
              <a:solidFill>
                <a:srgbClr val="00B050"/>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656" y="2204864"/>
            <a:ext cx="6192688" cy="3024336"/>
          </a:xfrm>
        </p:spPr>
      </p:pic>
    </p:spTree>
    <p:extLst>
      <p:ext uri="{BB962C8B-B14F-4D97-AF65-F5344CB8AC3E}">
        <p14:creationId xmlns:p14="http://schemas.microsoft.com/office/powerpoint/2010/main" val="18225058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5023" y="620688"/>
            <a:ext cx="6965245" cy="1027242"/>
          </a:xfrm>
        </p:spPr>
        <p:txBody>
          <a:bodyPr>
            <a:normAutofit/>
          </a:bodyPr>
          <a:lstStyle/>
          <a:p>
            <a:r>
              <a:rPr lang="es-MX" b="1" dirty="0" smtClean="0">
                <a:solidFill>
                  <a:srgbClr val="00B050"/>
                </a:solidFill>
              </a:rPr>
              <a:t>Administración </a:t>
            </a:r>
            <a:r>
              <a:rPr lang="es-MX" b="1" dirty="0" smtClean="0">
                <a:solidFill>
                  <a:srgbClr val="00B050"/>
                </a:solidFill>
              </a:rPr>
              <a:t>Pública </a:t>
            </a:r>
            <a:r>
              <a:rPr lang="es-MX" sz="1300" dirty="0" smtClean="0"/>
              <a:t>(Hernández,2008)</a:t>
            </a:r>
            <a:endParaRPr lang="es-MX" sz="1300" dirty="0"/>
          </a:p>
        </p:txBody>
      </p:sp>
      <p:sp>
        <p:nvSpPr>
          <p:cNvPr id="3" name="2 Marcador de contenido"/>
          <p:cNvSpPr>
            <a:spLocks noGrp="1"/>
          </p:cNvSpPr>
          <p:nvPr>
            <p:ph idx="1"/>
          </p:nvPr>
        </p:nvSpPr>
        <p:spPr>
          <a:xfrm>
            <a:off x="1187624" y="1495325"/>
            <a:ext cx="6912768" cy="4525963"/>
          </a:xfrm>
        </p:spPr>
        <p:txBody>
          <a:bodyPr>
            <a:normAutofit fontScale="25000" lnSpcReduction="20000"/>
          </a:bodyPr>
          <a:lstStyle/>
          <a:p>
            <a:pPr marL="0" indent="0" algn="just">
              <a:buNone/>
            </a:pPr>
            <a:endParaRPr lang="es-MX" dirty="0" smtClean="0"/>
          </a:p>
          <a:p>
            <a:pPr marL="0" indent="0" algn="just">
              <a:buNone/>
            </a:pPr>
            <a:r>
              <a:rPr lang="es-MX" sz="7200" dirty="0"/>
              <a:t>E</a:t>
            </a:r>
            <a:r>
              <a:rPr lang="es-MX" sz="7200" dirty="0" smtClean="0"/>
              <a:t>n términos genéricos esta obedece a una formación legal y plenamente estatuida que comprende un capital humano dedicado a la gestión  de los recursos económicos y sociales del  Estado.</a:t>
            </a:r>
          </a:p>
          <a:p>
            <a:pPr marL="0" indent="0" algn="just">
              <a:buNone/>
            </a:pPr>
            <a:endParaRPr lang="es-MX" sz="7200" dirty="0" smtClean="0"/>
          </a:p>
          <a:p>
            <a:pPr marL="400050" lvl="1" indent="0" algn="just">
              <a:buNone/>
            </a:pPr>
            <a:r>
              <a:rPr lang="es-MX" sz="8000" b="1" dirty="0" smtClean="0"/>
              <a:t>Funciones</a:t>
            </a:r>
          </a:p>
          <a:p>
            <a:pPr marL="400050" lvl="1" indent="0" algn="just">
              <a:buNone/>
            </a:pPr>
            <a:endParaRPr lang="es-MX" sz="8000" dirty="0"/>
          </a:p>
          <a:p>
            <a:pPr marL="400050" lvl="1" indent="0" algn="just">
              <a:buNone/>
            </a:pPr>
            <a:r>
              <a:rPr lang="es-MX" sz="7200" dirty="0" smtClean="0"/>
              <a:t>•</a:t>
            </a:r>
            <a:r>
              <a:rPr lang="es-MX" sz="6400" dirty="0" smtClean="0"/>
              <a:t>Gestión de los </a:t>
            </a:r>
            <a:r>
              <a:rPr lang="es-MX" sz="6400" dirty="0" smtClean="0">
                <a:solidFill>
                  <a:srgbClr val="FF0000"/>
                </a:solidFill>
              </a:rPr>
              <a:t>recursos humanos</a:t>
            </a:r>
            <a:r>
              <a:rPr lang="es-MX" sz="6400" dirty="0" smtClean="0"/>
              <a:t>, entre estos incluidos la selección y contratación del personal idóneo para laborar en cada una de las instituciones, lo deseable, es que su conducta vaya acorde a los principios de cada una de las instituciones.</a:t>
            </a:r>
          </a:p>
          <a:p>
            <a:pPr marL="400050" lvl="1" indent="0" algn="just">
              <a:buNone/>
            </a:pPr>
            <a:endParaRPr lang="es-MX" sz="6400" dirty="0" smtClean="0"/>
          </a:p>
          <a:p>
            <a:pPr marL="400050" lvl="1" indent="0" algn="just">
              <a:buNone/>
            </a:pPr>
            <a:r>
              <a:rPr lang="es-MX" sz="6400" dirty="0" smtClean="0"/>
              <a:t>•Gestión de los </a:t>
            </a:r>
            <a:r>
              <a:rPr lang="es-MX" sz="6400" dirty="0" smtClean="0">
                <a:solidFill>
                  <a:srgbClr val="FF0000"/>
                </a:solidFill>
              </a:rPr>
              <a:t>recursos financieros</a:t>
            </a:r>
            <a:r>
              <a:rPr lang="es-MX" sz="6400" dirty="0" smtClean="0"/>
              <a:t>,  se debe llevar una buena observancia sobre los ingresos, así como también de los egresos pero, en especial, deben custodiar el destino al que van dirigido cada uno de ellos.</a:t>
            </a:r>
          </a:p>
          <a:p>
            <a:pPr marL="400050" lvl="1" indent="0" algn="just">
              <a:buNone/>
            </a:pPr>
            <a:endParaRPr lang="es-MX" sz="7200" dirty="0" smtClean="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5157192"/>
            <a:ext cx="6120680" cy="864096"/>
          </a:xfrm>
          <a:prstGeom prst="rect">
            <a:avLst/>
          </a:prstGeom>
        </p:spPr>
      </p:pic>
    </p:spTree>
    <p:extLst>
      <p:ext uri="{BB962C8B-B14F-4D97-AF65-F5344CB8AC3E}">
        <p14:creationId xmlns:p14="http://schemas.microsoft.com/office/powerpoint/2010/main" val="12048274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Punto fino</a:t>
            </a:r>
            <a:endParaRPr lang="es-MX" b="1" dirty="0">
              <a:solidFill>
                <a:srgbClr val="00B050"/>
              </a:solidFill>
            </a:endParaRPr>
          </a:p>
        </p:txBody>
      </p:sp>
      <p:sp>
        <p:nvSpPr>
          <p:cNvPr id="3" name="2 Marcador de contenido"/>
          <p:cNvSpPr>
            <a:spLocks noGrp="1"/>
          </p:cNvSpPr>
          <p:nvPr>
            <p:ph idx="1"/>
          </p:nvPr>
        </p:nvSpPr>
        <p:spPr/>
        <p:txBody>
          <a:bodyPr/>
          <a:lstStyle/>
          <a:p>
            <a:pPr marL="0" indent="0" algn="just">
              <a:buNone/>
            </a:pPr>
            <a:r>
              <a:rPr lang="es-MX" dirty="0" smtClean="0"/>
              <a:t>Los dos puntos anteriores son  aspectos a considerar en lo que respecta a la </a:t>
            </a:r>
            <a:r>
              <a:rPr lang="es-MX" dirty="0" smtClean="0">
                <a:solidFill>
                  <a:srgbClr val="FF0000"/>
                </a:solidFill>
              </a:rPr>
              <a:t>administración pública</a:t>
            </a:r>
            <a:r>
              <a:rPr lang="es-MX" dirty="0" smtClean="0"/>
              <a:t>, y es que la misma ejerce la inversión para obras y servicios del bienestar social; siendo esto uno de los aspectos más conflictivos en las políticas de gestión estatal, ya que el fenómeno de </a:t>
            </a:r>
            <a:r>
              <a:rPr lang="es-MX" dirty="0" smtClean="0">
                <a:solidFill>
                  <a:srgbClr val="FF0000"/>
                </a:solidFill>
              </a:rPr>
              <a:t>desviación de fondos </a:t>
            </a:r>
            <a:r>
              <a:rPr lang="es-MX" dirty="0" smtClean="0"/>
              <a:t>suele ser muy común.</a:t>
            </a:r>
          </a:p>
          <a:p>
            <a:endParaRPr lang="es-MX" dirty="0"/>
          </a:p>
        </p:txBody>
      </p:sp>
    </p:spTree>
    <p:extLst>
      <p:ext uri="{BB962C8B-B14F-4D97-AF65-F5344CB8AC3E}">
        <p14:creationId xmlns:p14="http://schemas.microsoft.com/office/powerpoint/2010/main" val="36857223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smtClean="0">
                <a:solidFill>
                  <a:srgbClr val="00B050"/>
                </a:solidFill>
              </a:rPr>
              <a:t>Administración Privada.</a:t>
            </a:r>
            <a:br>
              <a:rPr lang="es-MX" b="1" dirty="0" smtClean="0">
                <a:solidFill>
                  <a:srgbClr val="00B050"/>
                </a:solidFill>
              </a:rPr>
            </a:br>
            <a:r>
              <a:rPr lang="es-MX" sz="1300" dirty="0">
                <a:solidFill>
                  <a:prstClr val="black"/>
                </a:solidFill>
              </a:rPr>
              <a:t>(Hernández,2008)</a:t>
            </a:r>
            <a:endParaRPr lang="es-MX" b="1" dirty="0">
              <a:solidFill>
                <a:srgbClr val="00B050"/>
              </a:solidFill>
            </a:endParaRPr>
          </a:p>
        </p:txBody>
      </p:sp>
      <p:sp>
        <p:nvSpPr>
          <p:cNvPr id="3" name="2 Marcador de contenido"/>
          <p:cNvSpPr>
            <a:spLocks noGrp="1"/>
          </p:cNvSpPr>
          <p:nvPr>
            <p:ph idx="1"/>
          </p:nvPr>
        </p:nvSpPr>
        <p:spPr/>
        <p:txBody>
          <a:bodyPr>
            <a:noAutofit/>
          </a:bodyPr>
          <a:lstStyle/>
          <a:p>
            <a:pPr marL="0" indent="0" algn="just">
              <a:buNone/>
            </a:pPr>
            <a:r>
              <a:rPr lang="es-MX" dirty="0"/>
              <a:t>E</a:t>
            </a:r>
            <a:r>
              <a:rPr lang="es-MX" dirty="0" smtClean="0"/>
              <a:t>s el proceso administrativo que se lleva a cabo en las </a:t>
            </a:r>
            <a:r>
              <a:rPr lang="es-MX" dirty="0" smtClean="0">
                <a:solidFill>
                  <a:srgbClr val="FF0000"/>
                </a:solidFill>
              </a:rPr>
              <a:t>empresas</a:t>
            </a:r>
            <a:r>
              <a:rPr lang="es-MX" dirty="0" smtClean="0"/>
              <a:t> pertenecientes a </a:t>
            </a:r>
            <a:r>
              <a:rPr lang="es-MX" dirty="0" smtClean="0">
                <a:solidFill>
                  <a:srgbClr val="FF0000"/>
                </a:solidFill>
              </a:rPr>
              <a:t>particulares</a:t>
            </a:r>
            <a:r>
              <a:rPr lang="es-MX" dirty="0" smtClean="0"/>
              <a:t>, en efecto, este obedece al conjunto de actividad que se llevan a cabo por parte de una serie de personas que desean desarrollar una actividad en específico a fin de generar un bien o servicio. </a:t>
            </a:r>
          </a:p>
          <a:p>
            <a:pPr marL="0" indent="0" algn="just">
              <a:buNone/>
            </a:pPr>
            <a:endParaRPr lang="es-MX" dirty="0"/>
          </a:p>
          <a:p>
            <a:pPr marL="0" indent="0" algn="just">
              <a:buNone/>
            </a:pPr>
            <a:endParaRPr lang="es-MX" dirty="0" smtClean="0"/>
          </a:p>
          <a:p>
            <a:pPr marL="0" indent="0" algn="just">
              <a:buNone/>
            </a:pPr>
            <a:r>
              <a:rPr lang="es-MX" dirty="0" smtClean="0"/>
              <a:t>.</a:t>
            </a:r>
          </a:p>
          <a:p>
            <a:pPr marL="0" indent="0" algn="just">
              <a:buNone/>
            </a:pP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4509120"/>
            <a:ext cx="2095500" cy="1394460"/>
          </a:xfrm>
          <a:prstGeom prst="rect">
            <a:avLst/>
          </a:prstGeom>
        </p:spPr>
      </p:pic>
    </p:spTree>
    <p:extLst>
      <p:ext uri="{BB962C8B-B14F-4D97-AF65-F5344CB8AC3E}">
        <p14:creationId xmlns:p14="http://schemas.microsoft.com/office/powerpoint/2010/main" val="34166172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Características </a:t>
            </a:r>
            <a:endParaRPr lang="es-MX" b="1" dirty="0">
              <a:solidFill>
                <a:srgbClr val="00B050"/>
              </a:solidFill>
            </a:endParaRPr>
          </a:p>
        </p:txBody>
      </p:sp>
      <p:sp>
        <p:nvSpPr>
          <p:cNvPr id="3" name="2 Marcador de contenido"/>
          <p:cNvSpPr>
            <a:spLocks noGrp="1"/>
          </p:cNvSpPr>
          <p:nvPr>
            <p:ph idx="1"/>
          </p:nvPr>
        </p:nvSpPr>
        <p:spPr>
          <a:xfrm>
            <a:off x="1466537" y="1700808"/>
            <a:ext cx="6196405" cy="3626316"/>
          </a:xfrm>
        </p:spPr>
        <p:txBody>
          <a:bodyPr>
            <a:normAutofit fontScale="62500" lnSpcReduction="20000"/>
          </a:bodyPr>
          <a:lstStyle/>
          <a:p>
            <a:pPr marL="0" indent="0">
              <a:buNone/>
            </a:pPr>
            <a:r>
              <a:rPr lang="es-MX" dirty="0" smtClean="0"/>
              <a:t> </a:t>
            </a:r>
          </a:p>
          <a:p>
            <a:pPr marL="0" indent="0" algn="just">
              <a:buNone/>
            </a:pPr>
            <a:r>
              <a:rPr lang="es-MX" dirty="0" smtClean="0"/>
              <a:t>•	Gestión realizada en empresas privadas, es decir, en aquellas donde el </a:t>
            </a:r>
            <a:r>
              <a:rPr lang="es-MX" dirty="0" smtClean="0">
                <a:solidFill>
                  <a:srgbClr val="FF0000"/>
                </a:solidFill>
              </a:rPr>
              <a:t>capital depende exclusivamente de sus dueños</a:t>
            </a:r>
            <a:r>
              <a:rPr lang="es-MX" dirty="0" smtClean="0"/>
              <a:t>, en efecto, los mismos deciden y optan lo mejor para el mismo, de modo tal que este puede ser empleado en cualquier actividad, siempre y cuando ésta no atente contra la moral y las buenas costumbres.</a:t>
            </a:r>
          </a:p>
          <a:p>
            <a:pPr marL="0" indent="0" algn="just">
              <a:buNone/>
            </a:pPr>
            <a:endParaRPr lang="es-MX" dirty="0" smtClean="0"/>
          </a:p>
          <a:p>
            <a:pPr marL="0" indent="0" algn="just">
              <a:buNone/>
            </a:pPr>
            <a:r>
              <a:rPr lang="es-MX" dirty="0" smtClean="0"/>
              <a:t>•	El </a:t>
            </a:r>
            <a:r>
              <a:rPr lang="es-MX" dirty="0" smtClean="0">
                <a:solidFill>
                  <a:srgbClr val="FF0000"/>
                </a:solidFill>
              </a:rPr>
              <a:t>personal contratado </a:t>
            </a:r>
            <a:r>
              <a:rPr lang="es-MX" dirty="0" smtClean="0"/>
              <a:t>es por captación, es decir, sometido a un </a:t>
            </a:r>
            <a:r>
              <a:rPr lang="es-MX" dirty="0" smtClean="0">
                <a:solidFill>
                  <a:srgbClr val="FF0000"/>
                </a:solidFill>
              </a:rPr>
              <a:t>periodo de prueba</a:t>
            </a:r>
            <a:r>
              <a:rPr lang="es-MX" dirty="0" smtClean="0"/>
              <a:t>, luego del cual, si cumple con los requerimientos, es contratado por la empresa.</a:t>
            </a:r>
          </a:p>
          <a:p>
            <a:pPr marL="0" indent="0" algn="just">
              <a:buNone/>
            </a:pPr>
            <a:endParaRPr lang="es-MX" dirty="0" smtClean="0"/>
          </a:p>
          <a:p>
            <a:pPr marL="0" indent="0" algn="just">
              <a:buNone/>
            </a:pPr>
            <a:r>
              <a:rPr lang="es-MX" dirty="0" smtClean="0"/>
              <a:t>•	La empresa no debe respuestas a las entidades estatales, para ello, solo debe la debida comunicación a la </a:t>
            </a:r>
            <a:r>
              <a:rPr lang="es-MX" dirty="0" smtClean="0">
                <a:solidFill>
                  <a:srgbClr val="FF0000"/>
                </a:solidFill>
              </a:rPr>
              <a:t>junta directiva,</a:t>
            </a:r>
            <a:r>
              <a:rPr lang="es-MX" dirty="0" smtClean="0"/>
              <a:t> conformada por los </a:t>
            </a:r>
            <a:r>
              <a:rPr lang="es-MX" dirty="0" smtClean="0">
                <a:solidFill>
                  <a:srgbClr val="FF0000"/>
                </a:solidFill>
              </a:rPr>
              <a:t>socios </a:t>
            </a:r>
            <a:r>
              <a:rPr lang="es-MX" dirty="0" smtClean="0"/>
              <a:t>que forman parte de la misma, y cuyo capital se halla inmerso en la corporación</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4797152"/>
            <a:ext cx="4464496" cy="1131952"/>
          </a:xfrm>
          <a:prstGeom prst="rect">
            <a:avLst/>
          </a:prstGeom>
        </p:spPr>
      </p:pic>
      <p:sp>
        <p:nvSpPr>
          <p:cNvPr id="5" name="4 Rectángulo"/>
          <p:cNvSpPr/>
          <p:nvPr/>
        </p:nvSpPr>
        <p:spPr>
          <a:xfrm>
            <a:off x="6444208" y="5775215"/>
            <a:ext cx="1387752" cy="276999"/>
          </a:xfrm>
          <a:prstGeom prst="rect">
            <a:avLst/>
          </a:prstGeom>
        </p:spPr>
        <p:txBody>
          <a:bodyPr wrap="none">
            <a:spAutoFit/>
          </a:bodyPr>
          <a:lstStyle/>
          <a:p>
            <a:pPr lvl="0" algn="just">
              <a:spcBef>
                <a:spcPct val="20000"/>
              </a:spcBef>
              <a:buClr>
                <a:srgbClr val="AA2B1E"/>
              </a:buClr>
              <a:buSzPct val="85000"/>
            </a:pPr>
            <a:r>
              <a:rPr lang="es-MX" sz="1200" dirty="0">
                <a:solidFill>
                  <a:prstClr val="black"/>
                </a:solidFill>
              </a:rPr>
              <a:t>(Chiavenato,2007)</a:t>
            </a:r>
            <a:endParaRPr lang="es-MX" sz="1200" dirty="0">
              <a:solidFill>
                <a:prstClr val="black"/>
              </a:solidFill>
            </a:endParaRPr>
          </a:p>
        </p:txBody>
      </p:sp>
    </p:spTree>
    <p:extLst>
      <p:ext uri="{BB962C8B-B14F-4D97-AF65-F5344CB8AC3E}">
        <p14:creationId xmlns:p14="http://schemas.microsoft.com/office/powerpoint/2010/main" val="34577995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rgbClr val="00B050"/>
                </a:solidFill>
              </a:rPr>
              <a:t>Administración Mixta</a:t>
            </a:r>
            <a:r>
              <a:rPr lang="es-MX" b="1" dirty="0" smtClean="0">
                <a:solidFill>
                  <a:srgbClr val="00B050"/>
                </a:solidFill>
              </a:rPr>
              <a:t>.</a:t>
            </a:r>
            <a:r>
              <a:rPr lang="es-MX" sz="1300" dirty="0">
                <a:solidFill>
                  <a:prstClr val="black"/>
                </a:solidFill>
              </a:rPr>
              <a:t> </a:t>
            </a:r>
            <a:r>
              <a:rPr lang="es-MX" sz="1300" dirty="0" smtClean="0">
                <a:solidFill>
                  <a:prstClr val="black"/>
                </a:solidFill>
              </a:rPr>
              <a:t/>
            </a:r>
            <a:br>
              <a:rPr lang="es-MX" sz="1300" dirty="0" smtClean="0">
                <a:solidFill>
                  <a:prstClr val="black"/>
                </a:solidFill>
              </a:rPr>
            </a:br>
            <a:r>
              <a:rPr lang="es-MX" sz="1300" dirty="0" smtClean="0">
                <a:solidFill>
                  <a:prstClr val="black"/>
                </a:solidFill>
              </a:rPr>
              <a:t>(</a:t>
            </a:r>
            <a:r>
              <a:rPr lang="es-MX" sz="1300" dirty="0">
                <a:solidFill>
                  <a:prstClr val="black"/>
                </a:solidFill>
              </a:rPr>
              <a:t>Hernández,2008)</a:t>
            </a:r>
            <a:r>
              <a:rPr lang="es-MX" b="1" dirty="0" smtClean="0">
                <a:solidFill>
                  <a:srgbClr val="00B050"/>
                </a:solidFill>
              </a:rPr>
              <a:t/>
            </a:r>
            <a:br>
              <a:rPr lang="es-MX" b="1" dirty="0" smtClean="0">
                <a:solidFill>
                  <a:srgbClr val="00B050"/>
                </a:solidFill>
              </a:rPr>
            </a:br>
            <a:endParaRPr lang="es-MX" b="1" dirty="0">
              <a:solidFill>
                <a:srgbClr val="00B050"/>
              </a:solidFill>
            </a:endParaRPr>
          </a:p>
        </p:txBody>
      </p:sp>
      <p:sp>
        <p:nvSpPr>
          <p:cNvPr id="3" name="2 Marcador de contenido"/>
          <p:cNvSpPr>
            <a:spLocks noGrp="1"/>
          </p:cNvSpPr>
          <p:nvPr>
            <p:ph idx="1"/>
          </p:nvPr>
        </p:nvSpPr>
        <p:spPr>
          <a:xfrm>
            <a:off x="1475656" y="1625388"/>
            <a:ext cx="6196405" cy="3603812"/>
          </a:xfrm>
        </p:spPr>
        <p:txBody>
          <a:bodyPr>
            <a:normAutofit fontScale="25000" lnSpcReduction="20000"/>
          </a:bodyPr>
          <a:lstStyle/>
          <a:p>
            <a:endParaRPr lang="es-MX" dirty="0" smtClean="0"/>
          </a:p>
          <a:p>
            <a:pPr marL="0" indent="0" algn="just">
              <a:buNone/>
            </a:pPr>
            <a:r>
              <a:rPr lang="es-MX" sz="6400" dirty="0" smtClean="0"/>
              <a:t>Forma de </a:t>
            </a:r>
            <a:r>
              <a:rPr lang="es-MX" sz="6400" dirty="0" smtClean="0">
                <a:solidFill>
                  <a:srgbClr val="FF0000"/>
                </a:solidFill>
              </a:rPr>
              <a:t>administración híbrida</a:t>
            </a:r>
            <a:r>
              <a:rPr lang="es-MX" sz="6400" dirty="0" smtClean="0"/>
              <a:t>, ya que la misma se </a:t>
            </a:r>
            <a:r>
              <a:rPr lang="es-MX" sz="6400" dirty="0" smtClean="0"/>
              <a:t>lleva </a:t>
            </a:r>
            <a:r>
              <a:rPr lang="es-MX" sz="6400" dirty="0" smtClean="0"/>
              <a:t>a cabo por medio de entidades o personalidades pertenecientes al Estado y por personas particulares, es decir, personas que no mantienen vínculo con el mismo.</a:t>
            </a:r>
          </a:p>
          <a:p>
            <a:pPr marL="0" indent="0" algn="just">
              <a:buNone/>
            </a:pPr>
            <a:endParaRPr lang="es-MX" sz="6400" dirty="0" smtClean="0"/>
          </a:p>
          <a:p>
            <a:pPr marL="0" indent="0" algn="just">
              <a:buNone/>
            </a:pPr>
            <a:r>
              <a:rPr lang="es-MX" sz="6400" dirty="0" smtClean="0"/>
              <a:t>Es una de las formas más complejas, pero que mayores resultados en una sociedad puede aportar, ya que la misma se considera </a:t>
            </a:r>
            <a:r>
              <a:rPr lang="es-MX" sz="6400" dirty="0" smtClean="0">
                <a:solidFill>
                  <a:srgbClr val="FF0000"/>
                </a:solidFill>
              </a:rPr>
              <a:t>fuente de trabajo y de producción perenne.</a:t>
            </a:r>
          </a:p>
          <a:p>
            <a:pPr marL="0" indent="0" algn="just">
              <a:buNone/>
            </a:pPr>
            <a:endParaRPr lang="es-MX" sz="6400" dirty="0" smtClean="0"/>
          </a:p>
          <a:p>
            <a:pPr marL="0" indent="0" algn="just">
              <a:buNone/>
            </a:pPr>
            <a:r>
              <a:rPr lang="es-MX" sz="6400" dirty="0" smtClean="0"/>
              <a:t>Es una oportunidad de </a:t>
            </a:r>
            <a:r>
              <a:rPr lang="es-MX" sz="6400" dirty="0" smtClean="0">
                <a:solidFill>
                  <a:srgbClr val="FF0000"/>
                </a:solidFill>
              </a:rPr>
              <a:t>ganancia para ambas partes</a:t>
            </a:r>
            <a:r>
              <a:rPr lang="es-MX" sz="6400" dirty="0" smtClean="0"/>
              <a:t>, cuenta con la maquinaria estatal, los aspectos legales son más respetados, las </a:t>
            </a:r>
            <a:r>
              <a:rPr lang="es-MX" sz="6400" dirty="0" err="1" smtClean="0"/>
              <a:t>permisologías</a:t>
            </a:r>
            <a:r>
              <a:rPr lang="es-MX" sz="6400" dirty="0" smtClean="0"/>
              <a:t> mucho más expeditas, y la producción más eficaz, ya que se combina legalidad con experiencia y además con eficiencia.</a:t>
            </a:r>
          </a:p>
          <a:p>
            <a:pPr marL="0" indent="0" algn="just">
              <a:buNone/>
            </a:pPr>
            <a:endParaRPr lang="es-MX" sz="6400" dirty="0" smtClean="0"/>
          </a:p>
          <a:p>
            <a:pPr marL="0" indent="0" algn="just">
              <a:buNone/>
            </a:pPr>
            <a:r>
              <a:rPr lang="es-MX" sz="6400" dirty="0" smtClean="0"/>
              <a:t>Es uno de los estilos de administración que en la actualidad se haya en boga</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5085184"/>
            <a:ext cx="1973580" cy="1080120"/>
          </a:xfrm>
          <a:prstGeom prst="rect">
            <a:avLst/>
          </a:prstGeom>
        </p:spPr>
      </p:pic>
    </p:spTree>
    <p:extLst>
      <p:ext uri="{BB962C8B-B14F-4D97-AF65-F5344CB8AC3E}">
        <p14:creationId xmlns:p14="http://schemas.microsoft.com/office/powerpoint/2010/main" val="36408155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b="1" dirty="0" smtClean="0">
                <a:solidFill>
                  <a:srgbClr val="00B050"/>
                </a:solidFill>
              </a:rPr>
              <a:t>Ejercicio de reflexión</a:t>
            </a:r>
            <a:endParaRPr lang="es-MX" b="1" dirty="0">
              <a:solidFill>
                <a:srgbClr val="00B050"/>
              </a:solidFill>
            </a:endParaRPr>
          </a:p>
        </p:txBody>
      </p:sp>
      <p:sp>
        <p:nvSpPr>
          <p:cNvPr id="3" name="2 Marcador de contenido"/>
          <p:cNvSpPr>
            <a:spLocks noGrp="1"/>
          </p:cNvSpPr>
          <p:nvPr>
            <p:ph idx="1"/>
          </p:nvPr>
        </p:nvSpPr>
        <p:spPr>
          <a:xfrm>
            <a:off x="1463040" y="2119257"/>
            <a:ext cx="6493336" cy="3603812"/>
          </a:xfrm>
        </p:spPr>
        <p:txBody>
          <a:bodyPr/>
          <a:lstStyle/>
          <a:p>
            <a:pPr marL="0" indent="0">
              <a:buNone/>
            </a:pPr>
            <a:endParaRPr lang="es-MX" dirty="0" smtClean="0"/>
          </a:p>
          <a:p>
            <a:endParaRPr lang="es-MX" b="1" dirty="0" smtClean="0"/>
          </a:p>
          <a:p>
            <a:endParaRPr lang="es-MX" b="1" dirty="0"/>
          </a:p>
          <a:p>
            <a:endParaRPr lang="es-MX" b="1" dirty="0" smtClean="0"/>
          </a:p>
          <a:p>
            <a:endParaRPr lang="es-MX" b="1" dirty="0"/>
          </a:p>
          <a:p>
            <a:endParaRPr lang="es-MX" b="1" dirty="0" smtClean="0"/>
          </a:p>
          <a:p>
            <a:r>
              <a:rPr lang="es-MX" b="1" dirty="0" smtClean="0"/>
              <a:t>Cuál es el objetivo en una unidad documental?</a:t>
            </a:r>
            <a:endParaRPr lang="es-MX" b="1"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2061544"/>
            <a:ext cx="2481064" cy="2376264"/>
          </a:xfrm>
          <a:prstGeom prst="rect">
            <a:avLst/>
          </a:prstGeom>
        </p:spPr>
      </p:pic>
    </p:spTree>
    <p:extLst>
      <p:ext uri="{BB962C8B-B14F-4D97-AF65-F5344CB8AC3E}">
        <p14:creationId xmlns:p14="http://schemas.microsoft.com/office/powerpoint/2010/main" val="31632823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Objetivos</a:t>
            </a:r>
            <a:endParaRPr lang="es-MX" b="1" dirty="0">
              <a:solidFill>
                <a:srgbClr val="00B050"/>
              </a:solidFill>
            </a:endParaRPr>
          </a:p>
        </p:txBody>
      </p:sp>
      <p:sp>
        <p:nvSpPr>
          <p:cNvPr id="3" name="2 Marcador de contenido"/>
          <p:cNvSpPr>
            <a:spLocks noGrp="1"/>
          </p:cNvSpPr>
          <p:nvPr>
            <p:ph idx="1"/>
          </p:nvPr>
        </p:nvSpPr>
        <p:spPr/>
        <p:txBody>
          <a:bodyPr/>
          <a:lstStyle/>
          <a:p>
            <a:pPr marL="0" indent="0" algn="just">
              <a:buNone/>
            </a:pPr>
            <a:endParaRPr lang="es-MX" dirty="0" smtClean="0"/>
          </a:p>
          <a:p>
            <a:pPr marL="0" lvl="0" indent="0" algn="just">
              <a:buClr>
                <a:srgbClr val="AA2B1E"/>
              </a:buClr>
              <a:buNone/>
            </a:pPr>
            <a:r>
              <a:rPr lang="es-MX" dirty="0" smtClean="0"/>
              <a:t>Los </a:t>
            </a:r>
            <a:r>
              <a:rPr lang="es-MX" dirty="0" smtClean="0">
                <a:solidFill>
                  <a:srgbClr val="FF0000"/>
                </a:solidFill>
              </a:rPr>
              <a:t>objetivos</a:t>
            </a:r>
            <a:r>
              <a:rPr lang="es-MX" dirty="0" smtClean="0"/>
              <a:t> de una empresa </a:t>
            </a:r>
            <a:r>
              <a:rPr lang="es-MX" dirty="0" smtClean="0">
                <a:solidFill>
                  <a:srgbClr val="FF0000"/>
                </a:solidFill>
              </a:rPr>
              <a:t>son resultados, situaciones o estados que una empresa pretende alcanzar</a:t>
            </a:r>
            <a:r>
              <a:rPr lang="es-MX" dirty="0" smtClean="0">
                <a:solidFill>
                  <a:srgbClr val="00B050"/>
                </a:solidFill>
              </a:rPr>
              <a:t> </a:t>
            </a:r>
            <a:r>
              <a:rPr lang="es-MX" dirty="0" smtClean="0"/>
              <a:t>o a los que pretende llegar, en un periodo de tiempo y a través del uso de los recursos con los que dispone o planea disponer</a:t>
            </a:r>
            <a:r>
              <a:rPr lang="es-MX" dirty="0" smtClean="0"/>
              <a:t>.</a:t>
            </a:r>
            <a:r>
              <a:rPr lang="es-MX" sz="1400" dirty="0">
                <a:solidFill>
                  <a:prstClr val="black"/>
                </a:solidFill>
              </a:rPr>
              <a:t> (Chiavenato,2007)</a:t>
            </a:r>
          </a:p>
          <a:p>
            <a:pPr marL="0" indent="0" algn="just">
              <a:buNone/>
            </a:pPr>
            <a:endParaRPr lang="es-MX" dirty="0"/>
          </a:p>
        </p:txBody>
      </p:sp>
    </p:spTree>
    <p:extLst>
      <p:ext uri="{BB962C8B-B14F-4D97-AF65-F5344CB8AC3E}">
        <p14:creationId xmlns:p14="http://schemas.microsoft.com/office/powerpoint/2010/main" val="12141423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817582"/>
            <a:ext cx="7149385" cy="1202485"/>
          </a:xfrm>
        </p:spPr>
        <p:txBody>
          <a:bodyPr>
            <a:noAutofit/>
          </a:bodyPr>
          <a:lstStyle/>
          <a:p>
            <a:r>
              <a:rPr lang="es-MX" sz="3800" b="1" dirty="0" smtClean="0"/>
              <a:t>UNIDAD DE COMPETENCIA I: Tema  4 </a:t>
            </a:r>
            <a:endParaRPr lang="es-MX" sz="3800" b="1" dirty="0"/>
          </a:p>
        </p:txBody>
      </p:sp>
      <p:sp>
        <p:nvSpPr>
          <p:cNvPr id="3" name="2 Marcador de contenido"/>
          <p:cNvSpPr>
            <a:spLocks noGrp="1"/>
          </p:cNvSpPr>
          <p:nvPr>
            <p:ph idx="1"/>
          </p:nvPr>
        </p:nvSpPr>
        <p:spPr>
          <a:xfrm>
            <a:off x="1463040" y="2119257"/>
            <a:ext cx="6421328" cy="3603812"/>
          </a:xfrm>
        </p:spPr>
        <p:txBody>
          <a:bodyPr/>
          <a:lstStyle/>
          <a:p>
            <a:pPr lvl="0" algn="ctr"/>
            <a:endParaRPr lang="es-MX" sz="3200" dirty="0" smtClean="0"/>
          </a:p>
          <a:p>
            <a:pPr lvl="0" algn="ctr"/>
            <a:endParaRPr lang="es-MX" sz="3200" dirty="0"/>
          </a:p>
          <a:p>
            <a:pPr algn="just"/>
            <a:r>
              <a:rPr lang="es-MX" dirty="0" smtClean="0"/>
              <a:t>Funciones y organización de la Administración</a:t>
            </a:r>
            <a:endParaRPr lang="es-MX" dirty="0"/>
          </a:p>
        </p:txBody>
      </p:sp>
    </p:spTree>
    <p:extLst>
      <p:ext uri="{BB962C8B-B14F-4D97-AF65-F5344CB8AC3E}">
        <p14:creationId xmlns:p14="http://schemas.microsoft.com/office/powerpoint/2010/main" val="16655524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rgbClr val="00B050"/>
                </a:solidFill>
              </a:rPr>
              <a:t>Aspectos generales de los objetivos</a:t>
            </a:r>
            <a:endParaRPr lang="es-MX" b="1" dirty="0">
              <a:solidFill>
                <a:srgbClr val="00B050"/>
              </a:solidFill>
            </a:endParaRPr>
          </a:p>
        </p:txBody>
      </p:sp>
      <p:sp>
        <p:nvSpPr>
          <p:cNvPr id="3" name="2 Marcador de contenido"/>
          <p:cNvSpPr>
            <a:spLocks noGrp="1"/>
          </p:cNvSpPr>
          <p:nvPr>
            <p:ph idx="1"/>
          </p:nvPr>
        </p:nvSpPr>
        <p:spPr/>
        <p:txBody>
          <a:bodyPr>
            <a:normAutofit fontScale="70000" lnSpcReduction="20000"/>
          </a:bodyPr>
          <a:lstStyle/>
          <a:p>
            <a:pPr algn="just"/>
            <a:r>
              <a:rPr lang="es-MX" dirty="0" smtClean="0"/>
              <a:t>Enfocan </a:t>
            </a:r>
            <a:r>
              <a:rPr lang="es-MX" dirty="0" smtClean="0">
                <a:solidFill>
                  <a:srgbClr val="FF0000"/>
                </a:solidFill>
              </a:rPr>
              <a:t>esfuerzos</a:t>
            </a:r>
            <a:r>
              <a:rPr lang="es-MX" dirty="0" smtClean="0"/>
              <a:t> hacia una </a:t>
            </a:r>
            <a:r>
              <a:rPr lang="es-MX" dirty="0" smtClean="0">
                <a:solidFill>
                  <a:srgbClr val="FF0000"/>
                </a:solidFill>
              </a:rPr>
              <a:t>misma dirección.</a:t>
            </a:r>
          </a:p>
          <a:p>
            <a:pPr algn="just"/>
            <a:r>
              <a:rPr lang="es-MX" dirty="0" smtClean="0"/>
              <a:t>Sirven de guía para la </a:t>
            </a:r>
            <a:r>
              <a:rPr lang="es-MX" dirty="0" smtClean="0">
                <a:solidFill>
                  <a:srgbClr val="FF0000"/>
                </a:solidFill>
              </a:rPr>
              <a:t>formulación de estrategias</a:t>
            </a:r>
            <a:r>
              <a:rPr lang="es-MX" dirty="0" smtClean="0"/>
              <a:t>.</a:t>
            </a:r>
          </a:p>
          <a:p>
            <a:pPr algn="just"/>
            <a:r>
              <a:rPr lang="es-MX" dirty="0" smtClean="0"/>
              <a:t>Sirven de guía para la </a:t>
            </a:r>
            <a:r>
              <a:rPr lang="es-MX" dirty="0" smtClean="0">
                <a:solidFill>
                  <a:srgbClr val="FF0000"/>
                </a:solidFill>
              </a:rPr>
              <a:t>asignación de recursos</a:t>
            </a:r>
            <a:r>
              <a:rPr lang="es-MX" dirty="0" smtClean="0"/>
              <a:t>.</a:t>
            </a:r>
          </a:p>
          <a:p>
            <a:pPr algn="just"/>
            <a:r>
              <a:rPr lang="es-MX" dirty="0"/>
              <a:t>S</a:t>
            </a:r>
            <a:r>
              <a:rPr lang="es-MX" dirty="0" smtClean="0"/>
              <a:t>irven de base para la </a:t>
            </a:r>
            <a:r>
              <a:rPr lang="es-MX" dirty="0" smtClean="0">
                <a:solidFill>
                  <a:srgbClr val="FF0000"/>
                </a:solidFill>
              </a:rPr>
              <a:t>realización de tareas </a:t>
            </a:r>
            <a:r>
              <a:rPr lang="es-MX" dirty="0" smtClean="0"/>
              <a:t>o actividades.</a:t>
            </a:r>
          </a:p>
          <a:p>
            <a:pPr algn="just"/>
            <a:r>
              <a:rPr lang="es-MX" dirty="0"/>
              <a:t>P</a:t>
            </a:r>
            <a:r>
              <a:rPr lang="es-MX" dirty="0" smtClean="0"/>
              <a:t>ermiten evaluar resultados al </a:t>
            </a:r>
            <a:r>
              <a:rPr lang="es-MX" dirty="0" smtClean="0">
                <a:solidFill>
                  <a:srgbClr val="FF0000"/>
                </a:solidFill>
              </a:rPr>
              <a:t>comparar los resultados </a:t>
            </a:r>
            <a:r>
              <a:rPr lang="es-MX" dirty="0" smtClean="0"/>
              <a:t>obtenidos con los objetivos propuestos y, de ese modo, medir la eficacia o productividad de la empresa, de cada área, de cada grupo o de cada trabajador.</a:t>
            </a:r>
          </a:p>
          <a:p>
            <a:pPr algn="just"/>
            <a:r>
              <a:rPr lang="es-MX" dirty="0"/>
              <a:t>G</a:t>
            </a:r>
            <a:r>
              <a:rPr lang="es-MX" dirty="0" smtClean="0"/>
              <a:t>eneran </a:t>
            </a:r>
            <a:r>
              <a:rPr lang="es-MX" dirty="0" smtClean="0">
                <a:solidFill>
                  <a:srgbClr val="FF0000"/>
                </a:solidFill>
              </a:rPr>
              <a:t>coordinación, organización y control</a:t>
            </a:r>
            <a:r>
              <a:rPr lang="es-MX" dirty="0" smtClean="0"/>
              <a:t>.</a:t>
            </a:r>
          </a:p>
          <a:p>
            <a:pPr algn="just"/>
            <a:r>
              <a:rPr lang="es-MX" dirty="0"/>
              <a:t>G</a:t>
            </a:r>
            <a:r>
              <a:rPr lang="es-MX" dirty="0" smtClean="0"/>
              <a:t>eneran </a:t>
            </a:r>
            <a:r>
              <a:rPr lang="es-MX" dirty="0" smtClean="0">
                <a:solidFill>
                  <a:srgbClr val="FF0000"/>
                </a:solidFill>
              </a:rPr>
              <a:t>participación</a:t>
            </a:r>
            <a:r>
              <a:rPr lang="es-MX" dirty="0" smtClean="0"/>
              <a:t>, compromiso y motivación y, al alcanzarlos, generan satisfacción.</a:t>
            </a:r>
          </a:p>
          <a:p>
            <a:pPr algn="just"/>
            <a:r>
              <a:rPr lang="es-MX" dirty="0"/>
              <a:t>R</a:t>
            </a:r>
            <a:r>
              <a:rPr lang="es-MX" dirty="0" smtClean="0"/>
              <a:t>evelan </a:t>
            </a:r>
            <a:r>
              <a:rPr lang="es-MX" dirty="0" smtClean="0">
                <a:solidFill>
                  <a:srgbClr val="FF0000"/>
                </a:solidFill>
              </a:rPr>
              <a:t>prioridades.</a:t>
            </a:r>
          </a:p>
          <a:p>
            <a:pPr algn="just"/>
            <a:r>
              <a:rPr lang="es-MX" dirty="0"/>
              <a:t>P</a:t>
            </a:r>
            <a:r>
              <a:rPr lang="es-MX" dirty="0" smtClean="0"/>
              <a:t>roducen </a:t>
            </a:r>
            <a:r>
              <a:rPr lang="es-MX" dirty="0" smtClean="0">
                <a:solidFill>
                  <a:srgbClr val="FF0000"/>
                </a:solidFill>
              </a:rPr>
              <a:t>sinergia</a:t>
            </a:r>
            <a:r>
              <a:rPr lang="es-MX" dirty="0" smtClean="0"/>
              <a:t>.</a:t>
            </a:r>
          </a:p>
          <a:p>
            <a:pPr algn="just"/>
            <a:r>
              <a:rPr lang="es-MX" dirty="0"/>
              <a:t>D</a:t>
            </a:r>
            <a:r>
              <a:rPr lang="es-MX" dirty="0" smtClean="0"/>
              <a:t>isminuyen la </a:t>
            </a:r>
            <a:r>
              <a:rPr lang="es-MX" dirty="0" smtClean="0">
                <a:solidFill>
                  <a:srgbClr val="FF0000"/>
                </a:solidFill>
              </a:rPr>
              <a:t>incertidumbre</a:t>
            </a:r>
            <a:r>
              <a:rPr lang="es-MX" dirty="0" smtClean="0"/>
              <a:t>.</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3406" y="4581128"/>
            <a:ext cx="1714500" cy="1498476"/>
          </a:xfrm>
          <a:prstGeom prst="rect">
            <a:avLst/>
          </a:prstGeom>
        </p:spPr>
      </p:pic>
    </p:spTree>
    <p:extLst>
      <p:ext uri="{BB962C8B-B14F-4D97-AF65-F5344CB8AC3E}">
        <p14:creationId xmlns:p14="http://schemas.microsoft.com/office/powerpoint/2010/main" val="29558859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rgbClr val="00B050"/>
                </a:solidFill>
              </a:rPr>
              <a:t>Características de los objetivos</a:t>
            </a:r>
            <a:endParaRPr lang="es-MX" b="1" dirty="0">
              <a:solidFill>
                <a:srgbClr val="00B050"/>
              </a:solidFill>
            </a:endParaRPr>
          </a:p>
        </p:txBody>
      </p:sp>
      <p:sp>
        <p:nvSpPr>
          <p:cNvPr id="3" name="2 Marcador de contenido"/>
          <p:cNvSpPr>
            <a:spLocks noGrp="1"/>
          </p:cNvSpPr>
          <p:nvPr>
            <p:ph idx="1"/>
          </p:nvPr>
        </p:nvSpPr>
        <p:spPr>
          <a:xfrm>
            <a:off x="1463040" y="2204863"/>
            <a:ext cx="6196405" cy="3096345"/>
          </a:xfrm>
        </p:spPr>
        <p:txBody>
          <a:bodyPr>
            <a:normAutofit fontScale="62500" lnSpcReduction="20000"/>
          </a:bodyPr>
          <a:lstStyle/>
          <a:p>
            <a:pPr marL="0" indent="0" algn="just">
              <a:buNone/>
            </a:pPr>
            <a:r>
              <a:rPr lang="es-MX" b="1" dirty="0" smtClean="0"/>
              <a:t>Medibles</a:t>
            </a:r>
          </a:p>
          <a:p>
            <a:pPr marL="0" indent="0" algn="just">
              <a:buNone/>
            </a:pPr>
            <a:endParaRPr lang="es-MX" dirty="0" smtClean="0"/>
          </a:p>
          <a:p>
            <a:pPr marL="400050" lvl="1" indent="0" algn="just">
              <a:buNone/>
            </a:pPr>
            <a:r>
              <a:rPr lang="es-MX" dirty="0" smtClean="0"/>
              <a:t>Deben ser </a:t>
            </a:r>
            <a:r>
              <a:rPr lang="es-MX" dirty="0" smtClean="0">
                <a:solidFill>
                  <a:srgbClr val="FF0000"/>
                </a:solidFill>
              </a:rPr>
              <a:t>mensurables</a:t>
            </a:r>
            <a:r>
              <a:rPr lang="es-MX" dirty="0" smtClean="0"/>
              <a:t>, es decir, ser cuantitativos y estar ligados a un límite de tiempo. Por ejemplo, a diferencia del objetivo «aumentar la colección general», un objetivo medible sería «aumentar la colección general en un 20% para el próximo semestre». Sin embargo, es posible utilizar objetivos generales como el de «aumentar la colección», pero siempre y cuando éstos estén acompañados de objetivos específicos medibles que en conjunto permitan alcanzar los generales.</a:t>
            </a:r>
          </a:p>
          <a:p>
            <a:pPr marL="0" indent="0" algn="just">
              <a:buNone/>
            </a:pPr>
            <a:endParaRPr lang="es-MX" dirty="0" smtClean="0"/>
          </a:p>
          <a:p>
            <a:pPr marL="0" indent="0" algn="just">
              <a:buNone/>
            </a:pPr>
            <a:r>
              <a:rPr lang="es-MX" b="1" dirty="0" smtClean="0"/>
              <a:t>Claros</a:t>
            </a:r>
          </a:p>
          <a:p>
            <a:pPr marL="0" indent="0" algn="just">
              <a:buNone/>
            </a:pPr>
            <a:endParaRPr lang="es-MX" dirty="0" smtClean="0"/>
          </a:p>
          <a:p>
            <a:pPr marL="400050" lvl="1" indent="0" algn="just">
              <a:buNone/>
            </a:pPr>
            <a:r>
              <a:rPr lang="es-MX" dirty="0" smtClean="0"/>
              <a:t>Deben tener una </a:t>
            </a:r>
            <a:r>
              <a:rPr lang="es-MX" dirty="0" smtClean="0">
                <a:solidFill>
                  <a:srgbClr val="FF0000"/>
                </a:solidFill>
              </a:rPr>
              <a:t>definición clara, entendible y precisa</a:t>
            </a:r>
            <a:r>
              <a:rPr lang="es-MX" dirty="0" smtClean="0"/>
              <a:t>. No deben prestarse a confusiones ni dejar demasiados márgenes de interpretación.</a:t>
            </a:r>
          </a:p>
          <a:p>
            <a:pPr marL="400050" lvl="1" indent="0" algn="just">
              <a:buNone/>
            </a:pP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5073486"/>
            <a:ext cx="2468880" cy="1019810"/>
          </a:xfrm>
          <a:prstGeom prst="rect">
            <a:avLst/>
          </a:prstGeom>
        </p:spPr>
      </p:pic>
    </p:spTree>
    <p:extLst>
      <p:ext uri="{BB962C8B-B14F-4D97-AF65-F5344CB8AC3E}">
        <p14:creationId xmlns:p14="http://schemas.microsoft.com/office/powerpoint/2010/main" val="7926281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1463040" y="980728"/>
            <a:ext cx="6196405" cy="3816424"/>
          </a:xfrm>
        </p:spPr>
        <p:txBody>
          <a:bodyPr>
            <a:normAutofit fontScale="70000" lnSpcReduction="20000"/>
          </a:bodyPr>
          <a:lstStyle/>
          <a:p>
            <a:pPr marL="0" indent="0">
              <a:buNone/>
            </a:pPr>
            <a:r>
              <a:rPr lang="es-MX" b="1" dirty="0" smtClean="0"/>
              <a:t>Alcanzables</a:t>
            </a:r>
          </a:p>
          <a:p>
            <a:endParaRPr lang="es-MX" dirty="0" smtClean="0"/>
          </a:p>
          <a:p>
            <a:pPr marL="400050" lvl="1" indent="0" algn="just">
              <a:buNone/>
            </a:pPr>
            <a:r>
              <a:rPr lang="es-MX" dirty="0" smtClean="0"/>
              <a:t>Deben ser </a:t>
            </a:r>
            <a:r>
              <a:rPr lang="es-MX" dirty="0" smtClean="0">
                <a:solidFill>
                  <a:srgbClr val="FF0000"/>
                </a:solidFill>
              </a:rPr>
              <a:t>factibles.</a:t>
            </a:r>
            <a:r>
              <a:rPr lang="es-MX" dirty="0" smtClean="0"/>
              <a:t> Deben estar dentro de las posibilidades de la unidad documental, teniendo en cuenta la capacidad y los recursos (humanos, financieros, tecnológicos, etc.) con los que cuenta, así como la disponibilidad del tiempo necesario para cumplirlos.</a:t>
            </a:r>
          </a:p>
          <a:p>
            <a:pPr marL="400050" lvl="1" indent="0" algn="just">
              <a:buNone/>
            </a:pPr>
            <a:endParaRPr lang="es-MX" dirty="0" smtClean="0"/>
          </a:p>
          <a:p>
            <a:pPr marL="0" indent="0">
              <a:buNone/>
            </a:pPr>
            <a:r>
              <a:rPr lang="es-MX" b="1" dirty="0" smtClean="0"/>
              <a:t>Desafiantes</a:t>
            </a:r>
          </a:p>
          <a:p>
            <a:endParaRPr lang="es-MX" dirty="0" smtClean="0"/>
          </a:p>
          <a:p>
            <a:pPr marL="400050" lvl="1" indent="0" algn="just">
              <a:buNone/>
            </a:pPr>
            <a:r>
              <a:rPr lang="es-MX" dirty="0" smtClean="0"/>
              <a:t>Deben ser </a:t>
            </a:r>
            <a:r>
              <a:rPr lang="es-MX" dirty="0" smtClean="0">
                <a:solidFill>
                  <a:srgbClr val="FF0000"/>
                </a:solidFill>
              </a:rPr>
              <a:t>retadores (aunque realistas)</a:t>
            </a:r>
            <a:r>
              <a:rPr lang="es-MX" dirty="0" smtClean="0"/>
              <a:t>. No deben ser algo que de todas maneras sucederá, sino algo que signifique un desafío o un reto. Objetivos poco ambiciosos no son de mucha utilidad ni proporcionan mayor motivación, aunque objetivos fáciles al principio pueden servir de estímulo para no abandonar el camino apenas éste se haya iniciado.</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4221088"/>
            <a:ext cx="2405628" cy="177393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39579711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70000" lnSpcReduction="20000"/>
          </a:bodyPr>
          <a:lstStyle/>
          <a:p>
            <a:pPr marL="0" indent="0">
              <a:buNone/>
            </a:pPr>
            <a:r>
              <a:rPr lang="es-MX" b="1" dirty="0" smtClean="0"/>
              <a:t>Realistas</a:t>
            </a:r>
          </a:p>
          <a:p>
            <a:pPr marL="0" indent="0">
              <a:buNone/>
            </a:pPr>
            <a:endParaRPr lang="es-MX" dirty="0" smtClean="0"/>
          </a:p>
          <a:p>
            <a:pPr marL="0" indent="0" algn="just">
              <a:buNone/>
            </a:pPr>
            <a:r>
              <a:rPr lang="es-MX" dirty="0" smtClean="0"/>
              <a:t>Deben ser realistas y razonables. Deben tener en cuenta las </a:t>
            </a:r>
            <a:r>
              <a:rPr lang="es-MX" dirty="0" smtClean="0">
                <a:solidFill>
                  <a:srgbClr val="FF0000"/>
                </a:solidFill>
              </a:rPr>
              <a:t>condiciones y circunstancias del entorno</a:t>
            </a:r>
            <a:r>
              <a:rPr lang="es-MX" dirty="0" smtClean="0"/>
              <a:t> en donde se pretenden cumplir, así como la capacidad y los recursos de la empresa. Por ejemplo, a diferencia del objetivo «aumentar de 10 a 1000 títulos por PE en un mes», un objetivo realista sería «aumentar de 10 a 20 títulos por alumno  en un mes».</a:t>
            </a:r>
          </a:p>
          <a:p>
            <a:pPr marL="0" indent="0">
              <a:buNone/>
            </a:pPr>
            <a:endParaRPr lang="es-MX" dirty="0" smtClean="0"/>
          </a:p>
          <a:p>
            <a:pPr marL="0" indent="0">
              <a:buNone/>
            </a:pPr>
            <a:endParaRPr lang="es-MX" dirty="0" smtClean="0"/>
          </a:p>
          <a:p>
            <a:pPr marL="0" indent="0">
              <a:buNone/>
            </a:pPr>
            <a:r>
              <a:rPr lang="es-MX" b="1" dirty="0" smtClean="0"/>
              <a:t>Coherentes</a:t>
            </a:r>
          </a:p>
          <a:p>
            <a:pPr marL="0" indent="0">
              <a:buNone/>
            </a:pPr>
            <a:endParaRPr lang="es-MX" dirty="0" smtClean="0"/>
          </a:p>
          <a:p>
            <a:pPr marL="0" indent="0" algn="just">
              <a:buNone/>
            </a:pPr>
            <a:r>
              <a:rPr lang="es-MX" dirty="0" smtClean="0"/>
              <a:t>Deben estar </a:t>
            </a:r>
            <a:r>
              <a:rPr lang="es-MX" dirty="0" smtClean="0">
                <a:solidFill>
                  <a:srgbClr val="FF0000"/>
                </a:solidFill>
              </a:rPr>
              <a:t>alineados y ser coherentes </a:t>
            </a:r>
            <a:r>
              <a:rPr lang="es-MX" dirty="0" smtClean="0"/>
              <a:t>con otros objetivos y con la visión, la misión, las políticas, la cultura y los valores de la empresa.</a:t>
            </a:r>
          </a:p>
          <a:p>
            <a:pPr marL="0" indent="0" algn="just">
              <a:buNone/>
            </a:pP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836712"/>
            <a:ext cx="2299712" cy="1455420"/>
          </a:xfrm>
          <a:prstGeom prst="rect">
            <a:avLst/>
          </a:prstGeom>
        </p:spPr>
      </p:pic>
    </p:spTree>
    <p:extLst>
      <p:ext uri="{BB962C8B-B14F-4D97-AF65-F5344CB8AC3E}">
        <p14:creationId xmlns:p14="http://schemas.microsoft.com/office/powerpoint/2010/main" val="38991318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En resumen</a:t>
            </a:r>
            <a:endParaRPr lang="es-MX" b="1" dirty="0">
              <a:solidFill>
                <a:srgbClr val="00B050"/>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9632" y="2060848"/>
            <a:ext cx="6480720" cy="3816424"/>
          </a:xfrm>
        </p:spPr>
      </p:pic>
    </p:spTree>
    <p:extLst>
      <p:ext uri="{BB962C8B-B14F-4D97-AF65-F5344CB8AC3E}">
        <p14:creationId xmlns:p14="http://schemas.microsoft.com/office/powerpoint/2010/main" val="10684314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Tipos de objetivos</a:t>
            </a:r>
            <a:endParaRPr lang="es-MX" b="1" dirty="0">
              <a:solidFill>
                <a:srgbClr val="00B050"/>
              </a:solidFill>
            </a:endParaRPr>
          </a:p>
        </p:txBody>
      </p:sp>
      <p:sp>
        <p:nvSpPr>
          <p:cNvPr id="3" name="2 Marcador de contenido"/>
          <p:cNvSpPr>
            <a:spLocks noGrp="1"/>
          </p:cNvSpPr>
          <p:nvPr>
            <p:ph idx="1"/>
          </p:nvPr>
        </p:nvSpPr>
        <p:spPr/>
        <p:txBody>
          <a:bodyPr/>
          <a:lstStyle/>
          <a:p>
            <a:pPr marL="0" indent="0">
              <a:buNone/>
            </a:pPr>
            <a:r>
              <a:rPr lang="es-MX" b="1" dirty="0" smtClean="0"/>
              <a:t>Por su naturaleza</a:t>
            </a:r>
          </a:p>
          <a:p>
            <a:endParaRPr lang="es-MX" b="1" dirty="0" smtClean="0"/>
          </a:p>
          <a:p>
            <a:pPr marL="400050" lvl="1" indent="0">
              <a:buNone/>
            </a:pPr>
            <a:r>
              <a:rPr lang="es-MX" b="1" dirty="0" smtClean="0"/>
              <a:t>a. Objetivos generales</a:t>
            </a:r>
          </a:p>
          <a:p>
            <a:pPr marL="400050" lvl="1" indent="0">
              <a:buNone/>
            </a:pPr>
            <a:endParaRPr lang="es-MX" dirty="0" smtClean="0"/>
          </a:p>
          <a:p>
            <a:pPr marL="400050" lvl="1" indent="0" algn="just">
              <a:buNone/>
            </a:pPr>
            <a:r>
              <a:rPr lang="es-MX" dirty="0" smtClean="0"/>
              <a:t>También conocidos como objetivos genéricos, son objetivos basados en </a:t>
            </a:r>
            <a:r>
              <a:rPr lang="es-MX" dirty="0" smtClean="0">
                <a:solidFill>
                  <a:srgbClr val="FF0000"/>
                </a:solidFill>
              </a:rPr>
              <a:t>expresiones generales o genéricas</a:t>
            </a:r>
            <a:r>
              <a:rPr lang="es-MX" dirty="0" smtClean="0"/>
              <a:t>. Algunos ejemplos de objetivos generales o genéricos son:</a:t>
            </a:r>
          </a:p>
          <a:p>
            <a:pPr marL="0" indent="0">
              <a:buNone/>
            </a:pPr>
            <a:endParaRPr lang="es-MX" dirty="0"/>
          </a:p>
        </p:txBody>
      </p:sp>
    </p:spTree>
    <p:extLst>
      <p:ext uri="{BB962C8B-B14F-4D97-AF65-F5344CB8AC3E}">
        <p14:creationId xmlns:p14="http://schemas.microsoft.com/office/powerpoint/2010/main" val="2912414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Ejemplos</a:t>
            </a:r>
            <a:endParaRPr lang="es-MX" b="1" dirty="0">
              <a:solidFill>
                <a:srgbClr val="00B050"/>
              </a:solidFill>
            </a:endParaRPr>
          </a:p>
        </p:txBody>
      </p:sp>
      <p:sp>
        <p:nvSpPr>
          <p:cNvPr id="3" name="2 Marcador de contenido"/>
          <p:cNvSpPr>
            <a:spLocks noGrp="1"/>
          </p:cNvSpPr>
          <p:nvPr>
            <p:ph idx="1"/>
          </p:nvPr>
        </p:nvSpPr>
        <p:spPr/>
        <p:txBody>
          <a:bodyPr>
            <a:normAutofit fontScale="70000" lnSpcReduction="20000"/>
          </a:bodyPr>
          <a:lstStyle/>
          <a:p>
            <a:endParaRPr lang="es-MX" dirty="0" smtClean="0"/>
          </a:p>
          <a:p>
            <a:r>
              <a:rPr lang="es-MX" dirty="0" smtClean="0"/>
              <a:t>Ser la empresa líder del mercado.</a:t>
            </a:r>
          </a:p>
          <a:p>
            <a:r>
              <a:rPr lang="es-MX" dirty="0"/>
              <a:t>I</a:t>
            </a:r>
            <a:r>
              <a:rPr lang="es-MX" dirty="0" smtClean="0"/>
              <a:t>ncrementar las ventas.</a:t>
            </a:r>
          </a:p>
          <a:p>
            <a:r>
              <a:rPr lang="es-MX" dirty="0"/>
              <a:t>A</a:t>
            </a:r>
            <a:r>
              <a:rPr lang="es-MX" dirty="0" smtClean="0"/>
              <a:t>umentar los ingresos.</a:t>
            </a:r>
          </a:p>
          <a:p>
            <a:r>
              <a:rPr lang="es-MX" dirty="0"/>
              <a:t>G</a:t>
            </a:r>
            <a:r>
              <a:rPr lang="es-MX" dirty="0" smtClean="0"/>
              <a:t>enerar mayores utilidades.</a:t>
            </a:r>
          </a:p>
          <a:p>
            <a:r>
              <a:rPr lang="es-MX" dirty="0"/>
              <a:t>O</a:t>
            </a:r>
            <a:r>
              <a:rPr lang="es-MX" dirty="0" smtClean="0"/>
              <a:t>btener una mayor rentabilidad.</a:t>
            </a:r>
          </a:p>
          <a:p>
            <a:r>
              <a:rPr lang="es-MX" dirty="0"/>
              <a:t>L</a:t>
            </a:r>
            <a:r>
              <a:rPr lang="es-MX" dirty="0" smtClean="0"/>
              <a:t>ograr una mayor participación en el mercado.</a:t>
            </a:r>
          </a:p>
          <a:p>
            <a:r>
              <a:rPr lang="es-MX" dirty="0"/>
              <a:t>S</a:t>
            </a:r>
            <a:r>
              <a:rPr lang="es-MX" dirty="0" smtClean="0"/>
              <a:t>er una marca líder en el mercado.</a:t>
            </a:r>
          </a:p>
          <a:p>
            <a:r>
              <a:rPr lang="es-MX" dirty="0"/>
              <a:t>S</a:t>
            </a:r>
            <a:r>
              <a:rPr lang="es-MX" dirty="0" smtClean="0"/>
              <a:t>er una marca reconocida en el mercado.</a:t>
            </a:r>
          </a:p>
          <a:p>
            <a:r>
              <a:rPr lang="es-MX" dirty="0"/>
              <a:t>A</a:t>
            </a:r>
            <a:r>
              <a:rPr lang="es-MX" dirty="0" smtClean="0"/>
              <a:t>umentar el número de vendedores.</a:t>
            </a:r>
          </a:p>
          <a:p>
            <a:r>
              <a:rPr lang="es-MX" dirty="0"/>
              <a:t>A</a:t>
            </a:r>
            <a:r>
              <a:rPr lang="es-MX" dirty="0" smtClean="0"/>
              <a:t>umentar el número de activos.</a:t>
            </a:r>
          </a:p>
          <a:p>
            <a:r>
              <a:rPr lang="es-MX" dirty="0"/>
              <a:t>C</a:t>
            </a:r>
            <a:r>
              <a:rPr lang="es-MX" dirty="0" smtClean="0"/>
              <a:t>recer.</a:t>
            </a:r>
          </a:p>
          <a:p>
            <a:r>
              <a:rPr lang="es-MX" dirty="0"/>
              <a:t>S</a:t>
            </a:r>
            <a:r>
              <a:rPr lang="es-MX" dirty="0" smtClean="0"/>
              <a:t>obrevivir.</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2132856"/>
            <a:ext cx="1944216" cy="3330292"/>
          </a:xfrm>
          <a:prstGeom prst="rect">
            <a:avLst/>
          </a:prstGeom>
        </p:spPr>
      </p:pic>
    </p:spTree>
    <p:extLst>
      <p:ext uri="{BB962C8B-B14F-4D97-AF65-F5344CB8AC3E}">
        <p14:creationId xmlns:p14="http://schemas.microsoft.com/office/powerpoint/2010/main" val="24262342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marL="400050" lvl="1" indent="0" algn="just">
              <a:buNone/>
            </a:pPr>
            <a:r>
              <a:rPr lang="es-MX" b="1" dirty="0" smtClean="0"/>
              <a:t>b. Objetivos específicos</a:t>
            </a:r>
          </a:p>
          <a:p>
            <a:pPr marL="400050" lvl="1" indent="0" algn="just">
              <a:buNone/>
            </a:pPr>
            <a:endParaRPr lang="es-MX" dirty="0" smtClean="0"/>
          </a:p>
          <a:p>
            <a:pPr marL="400050" lvl="1" indent="0" algn="just">
              <a:buNone/>
            </a:pPr>
            <a:endParaRPr lang="es-MX" dirty="0" smtClean="0"/>
          </a:p>
          <a:p>
            <a:pPr marL="400050" lvl="1" indent="0" algn="just">
              <a:buNone/>
            </a:pPr>
            <a:r>
              <a:rPr lang="es-MX" dirty="0" smtClean="0"/>
              <a:t>Son objetivos concretos expresados en términos de </a:t>
            </a:r>
            <a:r>
              <a:rPr lang="es-MX" dirty="0" smtClean="0">
                <a:solidFill>
                  <a:srgbClr val="FF0000"/>
                </a:solidFill>
              </a:rPr>
              <a:t>cantidad y tiempo</a:t>
            </a:r>
            <a:r>
              <a:rPr lang="es-MX" dirty="0" smtClean="0"/>
              <a:t>. Los objetivos específicos son necesarios para alcanzar los objetivos generales. </a:t>
            </a:r>
          </a:p>
          <a:p>
            <a:pPr marL="400050" lvl="1" indent="0" algn="just">
              <a:buNone/>
            </a:pPr>
            <a:endParaRPr lang="es-MX" dirty="0"/>
          </a:p>
          <a:p>
            <a:pPr marL="400050" lvl="1" indent="0" algn="just">
              <a:buNone/>
            </a:pP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1019308"/>
            <a:ext cx="1851660" cy="1584960"/>
          </a:xfrm>
          <a:prstGeom prst="rect">
            <a:avLst/>
          </a:prstGeom>
        </p:spPr>
      </p:pic>
    </p:spTree>
    <p:extLst>
      <p:ext uri="{BB962C8B-B14F-4D97-AF65-F5344CB8AC3E}">
        <p14:creationId xmlns:p14="http://schemas.microsoft.com/office/powerpoint/2010/main" val="1556759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B050"/>
                </a:solidFill>
              </a:rPr>
              <a:t>E</a:t>
            </a:r>
            <a:r>
              <a:rPr lang="es-MX" b="1" dirty="0" smtClean="0">
                <a:solidFill>
                  <a:srgbClr val="00B050"/>
                </a:solidFill>
              </a:rPr>
              <a:t>jemplos</a:t>
            </a:r>
            <a:endParaRPr lang="es-MX" b="1" dirty="0">
              <a:solidFill>
                <a:srgbClr val="00B050"/>
              </a:solidFill>
            </a:endParaRPr>
          </a:p>
        </p:txBody>
      </p:sp>
      <p:sp>
        <p:nvSpPr>
          <p:cNvPr id="3" name="2 Marcador de contenido"/>
          <p:cNvSpPr>
            <a:spLocks noGrp="1"/>
          </p:cNvSpPr>
          <p:nvPr>
            <p:ph idx="1"/>
          </p:nvPr>
        </p:nvSpPr>
        <p:spPr/>
        <p:txBody>
          <a:bodyPr>
            <a:normAutofit fontScale="55000" lnSpcReduction="20000"/>
          </a:bodyPr>
          <a:lstStyle/>
          <a:p>
            <a:r>
              <a:rPr lang="es-MX" dirty="0"/>
              <a:t>I</a:t>
            </a:r>
            <a:r>
              <a:rPr lang="es-MX" dirty="0" smtClean="0"/>
              <a:t>ncrementar las ventas mensuales en un 20%.</a:t>
            </a:r>
          </a:p>
          <a:p>
            <a:r>
              <a:rPr lang="es-MX" dirty="0"/>
              <a:t>V</a:t>
            </a:r>
            <a:r>
              <a:rPr lang="es-MX" dirty="0" smtClean="0"/>
              <a:t>ender 10 000 productos antes de finalizar el año.</a:t>
            </a:r>
          </a:p>
          <a:p>
            <a:r>
              <a:rPr lang="es-MX" dirty="0" smtClean="0"/>
              <a:t>Generar utilidades mayores a US$20 000 para el próximo periodo.</a:t>
            </a:r>
          </a:p>
          <a:p>
            <a:r>
              <a:rPr lang="es-MX" dirty="0"/>
              <a:t>O</a:t>
            </a:r>
            <a:r>
              <a:rPr lang="es-MX" dirty="0" smtClean="0"/>
              <a:t>btener una rentabilidad anual del 25%.</a:t>
            </a:r>
          </a:p>
          <a:p>
            <a:r>
              <a:rPr lang="es-MX" dirty="0"/>
              <a:t>L</a:t>
            </a:r>
            <a:r>
              <a:rPr lang="es-MX" dirty="0" smtClean="0"/>
              <a:t>ograr una participación de mercado del 20% para el segundo semestre del año.</a:t>
            </a:r>
          </a:p>
          <a:p>
            <a:r>
              <a:rPr lang="es-MX" dirty="0"/>
              <a:t>P</a:t>
            </a:r>
            <a:r>
              <a:rPr lang="es-MX" dirty="0" smtClean="0"/>
              <a:t>roducir un rendimiento anual del 14% sobre la inversión.</a:t>
            </a:r>
          </a:p>
          <a:p>
            <a:r>
              <a:rPr lang="es-MX" dirty="0"/>
              <a:t>A</a:t>
            </a:r>
            <a:r>
              <a:rPr lang="es-MX" dirty="0" smtClean="0"/>
              <a:t>umentar la eficiencia de la producción en un 20% para el próximo año.</a:t>
            </a:r>
          </a:p>
          <a:p>
            <a:r>
              <a:rPr lang="es-MX" dirty="0"/>
              <a:t>T</a:t>
            </a:r>
            <a:r>
              <a:rPr lang="es-MX" dirty="0" smtClean="0"/>
              <a:t>riplicar la producción antes de acabar el periodo.</a:t>
            </a:r>
          </a:p>
          <a:p>
            <a:r>
              <a:rPr lang="es-MX" dirty="0"/>
              <a:t>A</a:t>
            </a:r>
            <a:r>
              <a:rPr lang="es-MX" dirty="0" smtClean="0"/>
              <a:t>umentar el número de trabajadores de 10 a 12 en un mes.</a:t>
            </a:r>
          </a:p>
          <a:p>
            <a:r>
              <a:rPr lang="es-MX" dirty="0"/>
              <a:t>R</a:t>
            </a:r>
            <a:r>
              <a:rPr lang="es-MX" dirty="0" smtClean="0"/>
              <a:t>educir el nivel de ausentismo de los trabajadores en un 5% antes de finalizar el año.</a:t>
            </a:r>
          </a:p>
          <a:p>
            <a:r>
              <a:rPr lang="es-MX" dirty="0"/>
              <a:t>A</a:t>
            </a:r>
            <a:r>
              <a:rPr lang="es-MX" dirty="0" smtClean="0"/>
              <a:t>dquirir 2 nuevas maquinarias para el segundo semestre.</a:t>
            </a:r>
          </a:p>
          <a:p>
            <a:r>
              <a:rPr lang="es-MX" dirty="0"/>
              <a:t>A</a:t>
            </a:r>
            <a:r>
              <a:rPr lang="es-MX" dirty="0" smtClean="0"/>
              <a:t>brir 3 nuevos locales comerciales para el primer trimestre del próximo año.</a:t>
            </a:r>
          </a:p>
          <a:p>
            <a:endParaRPr lang="es-MX" dirty="0" smtClean="0"/>
          </a:p>
          <a:p>
            <a:endParaRPr lang="es-MX" dirty="0" smtClean="0"/>
          </a:p>
          <a:p>
            <a:pPr marL="0" indent="0">
              <a:buNone/>
            </a:pPr>
            <a:r>
              <a:rPr lang="es-MX" dirty="0" smtClean="0"/>
              <a:t>En ocasiones, a los objetivos específicos se les conoce como metas.</a:t>
            </a:r>
          </a:p>
          <a:p>
            <a:endParaRPr lang="es-MX" dirty="0"/>
          </a:p>
        </p:txBody>
      </p:sp>
    </p:spTree>
    <p:extLst>
      <p:ext uri="{BB962C8B-B14F-4D97-AF65-F5344CB8AC3E}">
        <p14:creationId xmlns:p14="http://schemas.microsoft.com/office/powerpoint/2010/main" val="21002061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De acuerdo a su jerarquía</a:t>
            </a:r>
            <a:endParaRPr lang="es-MX" b="1" dirty="0">
              <a:solidFill>
                <a:srgbClr val="00B050"/>
              </a:solidFill>
            </a:endParaRPr>
          </a:p>
        </p:txBody>
      </p:sp>
      <p:sp>
        <p:nvSpPr>
          <p:cNvPr id="3" name="2 Marcador de contenido"/>
          <p:cNvSpPr>
            <a:spLocks noGrp="1"/>
          </p:cNvSpPr>
          <p:nvPr>
            <p:ph idx="1"/>
          </p:nvPr>
        </p:nvSpPr>
        <p:spPr/>
        <p:txBody>
          <a:bodyPr>
            <a:normAutofit fontScale="62500" lnSpcReduction="20000"/>
          </a:bodyPr>
          <a:lstStyle/>
          <a:p>
            <a:pPr marL="400050" lvl="1" indent="0" algn="just">
              <a:buNone/>
            </a:pPr>
            <a:r>
              <a:rPr lang="es-MX" dirty="0" smtClean="0"/>
              <a:t>a. Objetivos estratégicos</a:t>
            </a:r>
          </a:p>
          <a:p>
            <a:pPr marL="400050" lvl="1" indent="0" algn="just">
              <a:buNone/>
            </a:pPr>
            <a:endParaRPr lang="es-MX" dirty="0" smtClean="0"/>
          </a:p>
          <a:p>
            <a:pPr marL="400050" lvl="1" indent="0" algn="just">
              <a:buNone/>
            </a:pPr>
            <a:r>
              <a:rPr lang="es-MX" dirty="0" smtClean="0"/>
              <a:t>También conocidos como </a:t>
            </a:r>
            <a:r>
              <a:rPr lang="es-MX" dirty="0" smtClean="0">
                <a:solidFill>
                  <a:srgbClr val="FF0000"/>
                </a:solidFill>
              </a:rPr>
              <a:t>objetivos organizacionales</a:t>
            </a:r>
            <a:r>
              <a:rPr lang="es-MX" dirty="0" smtClean="0"/>
              <a:t>, son objetivos que consideran a la empresa como un todo y que sirven para definir el rumbo de ésta. Son formulados por los dueños o los altos directivos de la empresa. Normalmente son generales y de largo plazo. Cada objetivo estratégico requiere una serie de objetivos tácticos.</a:t>
            </a:r>
          </a:p>
          <a:p>
            <a:pPr marL="400050" lvl="1" indent="0" algn="just">
              <a:buNone/>
            </a:pPr>
            <a:endParaRPr lang="es-MX" dirty="0" smtClean="0"/>
          </a:p>
          <a:p>
            <a:pPr marL="400050" lvl="1" indent="0" algn="just">
              <a:buNone/>
            </a:pPr>
            <a:endParaRPr lang="es-MX" dirty="0" smtClean="0"/>
          </a:p>
          <a:p>
            <a:pPr marL="400050" lvl="1" indent="0" algn="just">
              <a:buNone/>
            </a:pPr>
            <a:r>
              <a:rPr lang="es-MX" dirty="0" smtClean="0"/>
              <a:t>b. Objetivos tácticos</a:t>
            </a:r>
          </a:p>
          <a:p>
            <a:pPr marL="400050" lvl="1" indent="0" algn="just">
              <a:buNone/>
            </a:pPr>
            <a:endParaRPr lang="es-MX" dirty="0" smtClean="0"/>
          </a:p>
          <a:p>
            <a:pPr marL="400050" lvl="1" indent="0" algn="just">
              <a:buNone/>
            </a:pPr>
            <a:r>
              <a:rPr lang="es-MX" dirty="0" smtClean="0"/>
              <a:t>También conocidos como </a:t>
            </a:r>
            <a:r>
              <a:rPr lang="es-MX" dirty="0" smtClean="0">
                <a:solidFill>
                  <a:srgbClr val="FF0000"/>
                </a:solidFill>
              </a:rPr>
              <a:t>objetivos departamentales</a:t>
            </a:r>
            <a:r>
              <a:rPr lang="es-MX" dirty="0" smtClean="0"/>
              <a:t>, son objetivos que se dan a nivel de áreas o departamentos. Son formulados por los directivos o los gerentes de la empresa. Normalmente son de mediano plazo. Se establecen en función de los objetivos estratégicos. Cada objetivo táctico requiere una serie de objetivos operacionales.</a:t>
            </a:r>
          </a:p>
          <a:p>
            <a:endParaRPr lang="es-MX" dirty="0"/>
          </a:p>
        </p:txBody>
      </p:sp>
    </p:spTree>
    <p:extLst>
      <p:ext uri="{BB962C8B-B14F-4D97-AF65-F5344CB8AC3E}">
        <p14:creationId xmlns:p14="http://schemas.microsoft.com/office/powerpoint/2010/main" val="3116985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rgbClr val="00B050"/>
                </a:solidFill>
              </a:rPr>
              <a:t>TÍTULO DEL MATERIAL DIDÁCTICO</a:t>
            </a:r>
            <a:endParaRPr lang="es-MX" b="1" dirty="0">
              <a:solidFill>
                <a:srgbClr val="00B050"/>
              </a:solidFill>
            </a:endParaRPr>
          </a:p>
        </p:txBody>
      </p:sp>
      <p:sp>
        <p:nvSpPr>
          <p:cNvPr id="3" name="2 Marcador de contenido"/>
          <p:cNvSpPr>
            <a:spLocks noGrp="1"/>
          </p:cNvSpPr>
          <p:nvPr>
            <p:ph idx="1"/>
          </p:nvPr>
        </p:nvSpPr>
        <p:spPr/>
        <p:txBody>
          <a:bodyPr>
            <a:normAutofit fontScale="85000" lnSpcReduction="20000"/>
          </a:bodyPr>
          <a:lstStyle/>
          <a:p>
            <a:pPr marL="0" indent="0" algn="ctr">
              <a:buNone/>
            </a:pPr>
            <a:endParaRPr lang="es-MX" b="1" dirty="0" smtClean="0"/>
          </a:p>
          <a:p>
            <a:pPr marL="0" indent="0" algn="ctr">
              <a:buNone/>
            </a:pPr>
            <a:endParaRPr lang="es-MX" b="1" dirty="0"/>
          </a:p>
          <a:p>
            <a:pPr marL="0" indent="0" algn="ctr">
              <a:buNone/>
            </a:pPr>
            <a:endParaRPr lang="es-MX" b="1" dirty="0" smtClean="0"/>
          </a:p>
          <a:p>
            <a:pPr marL="0" indent="0" algn="ctr">
              <a:buNone/>
            </a:pPr>
            <a:r>
              <a:rPr lang="es-MX" sz="4300" b="1" dirty="0" smtClean="0"/>
              <a:t> Funciones y organización</a:t>
            </a:r>
          </a:p>
          <a:p>
            <a:endParaRPr lang="es-MX" dirty="0"/>
          </a:p>
          <a:p>
            <a:endParaRPr lang="es-MX" dirty="0" smtClean="0"/>
          </a:p>
          <a:p>
            <a:endParaRPr lang="es-MX" dirty="0"/>
          </a:p>
          <a:p>
            <a:pPr marL="0" indent="0" algn="r">
              <a:buNone/>
            </a:pPr>
            <a:r>
              <a:rPr lang="es-MX" sz="2400" b="1" dirty="0" smtClean="0"/>
              <a:t>Material elaborado por:</a:t>
            </a:r>
          </a:p>
          <a:p>
            <a:pPr marL="0" indent="0" algn="r">
              <a:buNone/>
            </a:pPr>
            <a:r>
              <a:rPr lang="es-MX" sz="2400" dirty="0" smtClean="0"/>
              <a:t>Ariel Sánchez Espinoza</a:t>
            </a:r>
          </a:p>
          <a:p>
            <a:pPr marL="0" indent="0" algn="r">
              <a:buNone/>
            </a:pPr>
            <a:r>
              <a:rPr lang="es-MX" sz="2400" dirty="0" smtClean="0"/>
              <a:t>Profesor</a:t>
            </a:r>
            <a:endParaRPr lang="es-MX" sz="2400" dirty="0"/>
          </a:p>
        </p:txBody>
      </p:sp>
    </p:spTree>
    <p:extLst>
      <p:ext uri="{BB962C8B-B14F-4D97-AF65-F5344CB8AC3E}">
        <p14:creationId xmlns:p14="http://schemas.microsoft.com/office/powerpoint/2010/main" val="19228685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marL="400050" lvl="1" indent="0" algn="just">
              <a:buNone/>
            </a:pPr>
            <a:r>
              <a:rPr lang="es-MX" dirty="0" smtClean="0"/>
              <a:t>c. Objetivos operacionales</a:t>
            </a:r>
          </a:p>
          <a:p>
            <a:pPr marL="400050" lvl="1" indent="0" algn="just">
              <a:buNone/>
            </a:pPr>
            <a:endParaRPr lang="es-MX" dirty="0" smtClean="0"/>
          </a:p>
          <a:p>
            <a:pPr marL="400050" lvl="1" indent="0" algn="just">
              <a:buNone/>
            </a:pPr>
            <a:r>
              <a:rPr lang="es-MX" dirty="0" smtClean="0"/>
              <a:t>Son objetivos que se dan a nivel de </a:t>
            </a:r>
            <a:r>
              <a:rPr lang="es-MX" dirty="0" smtClean="0">
                <a:solidFill>
                  <a:srgbClr val="FF0000"/>
                </a:solidFill>
              </a:rPr>
              <a:t>operaciones</a:t>
            </a:r>
            <a:r>
              <a:rPr lang="es-MX" dirty="0" smtClean="0"/>
              <a:t>. Comprenden las tareas o actividades de cada área. Son formulados por los gerentes de áreas o los administradores. Normalmente son específicos y de corto plazo. Se establecen en función de los objetivos tácticos.</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0112" y="908720"/>
            <a:ext cx="2377440" cy="1226820"/>
          </a:xfrm>
          <a:prstGeom prst="rect">
            <a:avLst/>
          </a:prstGeom>
        </p:spPr>
      </p:pic>
    </p:spTree>
    <p:extLst>
      <p:ext uri="{BB962C8B-B14F-4D97-AF65-F5344CB8AC3E}">
        <p14:creationId xmlns:p14="http://schemas.microsoft.com/office/powerpoint/2010/main" val="29780544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115616" y="620688"/>
            <a:ext cx="6965245" cy="1202485"/>
          </a:xfrm>
        </p:spPr>
        <p:txBody>
          <a:bodyPr/>
          <a:lstStyle/>
          <a:p>
            <a:pPr eaLnBrk="1" hangingPunct="1"/>
            <a:r>
              <a:rPr lang="es-ES" altLang="es-MX" b="1" dirty="0" smtClean="0">
                <a:solidFill>
                  <a:srgbClr val="00B050"/>
                </a:solidFill>
              </a:rPr>
              <a:t>Ejemplos (1/2)</a:t>
            </a:r>
          </a:p>
        </p:txBody>
      </p:sp>
      <p:sp>
        <p:nvSpPr>
          <p:cNvPr id="32771" name="Rectangle 3"/>
          <p:cNvSpPr>
            <a:spLocks noGrp="1" noChangeArrowheads="1"/>
          </p:cNvSpPr>
          <p:nvPr>
            <p:ph type="body" idx="1"/>
          </p:nvPr>
        </p:nvSpPr>
        <p:spPr>
          <a:xfrm>
            <a:off x="971600" y="1772816"/>
            <a:ext cx="7344816" cy="4309939"/>
          </a:xfrm>
        </p:spPr>
        <p:txBody>
          <a:bodyPr>
            <a:normAutofit/>
          </a:bodyPr>
          <a:lstStyle/>
          <a:p>
            <a:pPr eaLnBrk="1" hangingPunct="1">
              <a:lnSpc>
                <a:spcPct val="80000"/>
              </a:lnSpc>
            </a:pPr>
            <a:endParaRPr lang="es-ES" altLang="es-MX" sz="1600" b="1" dirty="0" smtClean="0"/>
          </a:p>
          <a:p>
            <a:pPr eaLnBrk="1" hangingPunct="1">
              <a:lnSpc>
                <a:spcPct val="80000"/>
              </a:lnSpc>
            </a:pPr>
            <a:endParaRPr lang="es-ES" altLang="es-MX" sz="1600" b="1" dirty="0"/>
          </a:p>
          <a:p>
            <a:pPr eaLnBrk="1" hangingPunct="1">
              <a:lnSpc>
                <a:spcPct val="80000"/>
              </a:lnSpc>
            </a:pPr>
            <a:r>
              <a:rPr lang="es-ES" altLang="es-MX" sz="1600" b="1" dirty="0" smtClean="0"/>
              <a:t>Objetivo general</a:t>
            </a:r>
          </a:p>
          <a:p>
            <a:pPr lvl="1" algn="just" eaLnBrk="1" hangingPunct="1">
              <a:lnSpc>
                <a:spcPct val="80000"/>
              </a:lnSpc>
            </a:pPr>
            <a:r>
              <a:rPr lang="es-ES" altLang="es-MX" sz="1600" dirty="0" smtClean="0"/>
              <a:t>Consolidar el rol de la </a:t>
            </a:r>
            <a:r>
              <a:rPr lang="es-ES" altLang="es-MX" sz="1600" dirty="0" err="1" smtClean="0"/>
              <a:t>UAEMéx</a:t>
            </a:r>
            <a:r>
              <a:rPr lang="es-ES" altLang="es-MX" sz="1600" dirty="0" smtClean="0"/>
              <a:t> como universidad pública estatal mediante la inserción de sus egresados al mercado laboral para coadyuvar con ello a la construcción de la Sociedad del Conocimiento </a:t>
            </a:r>
          </a:p>
          <a:p>
            <a:pPr lvl="1" algn="just" eaLnBrk="1" hangingPunct="1">
              <a:lnSpc>
                <a:spcPct val="80000"/>
              </a:lnSpc>
            </a:pPr>
            <a:endParaRPr lang="es-ES" altLang="es-MX" sz="1600" dirty="0" smtClean="0"/>
          </a:p>
          <a:p>
            <a:pPr algn="just" eaLnBrk="1" hangingPunct="1">
              <a:lnSpc>
                <a:spcPct val="80000"/>
              </a:lnSpc>
            </a:pPr>
            <a:r>
              <a:rPr lang="es-ES" altLang="es-MX" sz="1600" b="1" dirty="0" smtClean="0"/>
              <a:t>Objetivo específico</a:t>
            </a:r>
          </a:p>
          <a:p>
            <a:pPr lvl="1" algn="just" eaLnBrk="1" hangingPunct="1">
              <a:lnSpc>
                <a:spcPct val="80000"/>
              </a:lnSpc>
            </a:pPr>
            <a:r>
              <a:rPr lang="es-ES" altLang="es-MX" sz="1600" dirty="0" smtClean="0"/>
              <a:t>Formar profesionales en áreas humanísticas a través de 5 PE acreditados para cubrir las necesidades de la sociedad.</a:t>
            </a:r>
          </a:p>
          <a:p>
            <a:pPr lvl="1" algn="just" eaLnBrk="1" hangingPunct="1">
              <a:lnSpc>
                <a:spcPct val="80000"/>
              </a:lnSpc>
            </a:pPr>
            <a:endParaRPr lang="es-ES" altLang="es-MX" sz="1600" dirty="0" smtClean="0"/>
          </a:p>
          <a:p>
            <a:pPr algn="just" eaLnBrk="1" hangingPunct="1">
              <a:lnSpc>
                <a:spcPct val="80000"/>
              </a:lnSpc>
            </a:pPr>
            <a:r>
              <a:rPr lang="es-ES" altLang="es-MX" sz="1600" b="1" dirty="0" smtClean="0"/>
              <a:t>Objetivo estratégicos</a:t>
            </a:r>
          </a:p>
          <a:p>
            <a:pPr lvl="1" algn="just" eaLnBrk="1" hangingPunct="1">
              <a:lnSpc>
                <a:spcPct val="80000"/>
              </a:lnSpc>
            </a:pPr>
            <a:r>
              <a:rPr lang="es-ES" altLang="es-MX" sz="1600" dirty="0" smtClean="0"/>
              <a:t>Acreditar los 5 PE de la FH a través de la evaluación de éstos por organismos académicos para elevar la calidad de la oferta educativa.</a:t>
            </a:r>
          </a:p>
          <a:p>
            <a:pPr lvl="1" algn="just" eaLnBrk="1" hangingPunct="1">
              <a:lnSpc>
                <a:spcPct val="80000"/>
              </a:lnSpc>
            </a:pPr>
            <a:endParaRPr lang="es-ES" altLang="es-MX" sz="1600" dirty="0"/>
          </a:p>
          <a:p>
            <a:pPr marL="365760" lvl="1" indent="0" algn="r" eaLnBrk="1" hangingPunct="1">
              <a:lnSpc>
                <a:spcPct val="80000"/>
              </a:lnSpc>
              <a:buNone/>
            </a:pPr>
            <a:endParaRPr lang="es-ES" altLang="es-MX" sz="1200" dirty="0" smtClean="0"/>
          </a:p>
          <a:p>
            <a:pPr marL="365760" lvl="1" indent="0" algn="r" eaLnBrk="1" hangingPunct="1">
              <a:lnSpc>
                <a:spcPct val="80000"/>
              </a:lnSpc>
              <a:buNone/>
            </a:pPr>
            <a:r>
              <a:rPr lang="es-ES" altLang="es-MX" sz="1200" dirty="0" smtClean="0"/>
              <a:t>Diez Carrera (2016)</a:t>
            </a:r>
            <a:endParaRPr lang="es-ES" altLang="es-MX" sz="1200" dirty="0" smtClean="0"/>
          </a:p>
        </p:txBody>
      </p:sp>
    </p:spTree>
    <p:extLst>
      <p:ext uri="{BB962C8B-B14F-4D97-AF65-F5344CB8AC3E}">
        <p14:creationId xmlns:p14="http://schemas.microsoft.com/office/powerpoint/2010/main" val="209214340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ltLang="es-MX" b="1" dirty="0">
                <a:solidFill>
                  <a:srgbClr val="00B050"/>
                </a:solidFill>
              </a:rPr>
              <a:t>Ejemplos </a:t>
            </a:r>
            <a:r>
              <a:rPr lang="es-ES" altLang="es-MX" b="1" dirty="0" smtClean="0">
                <a:solidFill>
                  <a:srgbClr val="00B050"/>
                </a:solidFill>
              </a:rPr>
              <a:t>(2/2</a:t>
            </a:r>
            <a:r>
              <a:rPr lang="es-ES" altLang="es-MX" b="1" dirty="0">
                <a:solidFill>
                  <a:srgbClr val="00B050"/>
                </a:solidFill>
              </a:rPr>
              <a:t>)</a:t>
            </a:r>
            <a:endParaRPr lang="es-MX" dirty="0"/>
          </a:p>
        </p:txBody>
      </p:sp>
      <p:sp>
        <p:nvSpPr>
          <p:cNvPr id="3" name="2 Marcador de contenido"/>
          <p:cNvSpPr>
            <a:spLocks noGrp="1"/>
          </p:cNvSpPr>
          <p:nvPr>
            <p:ph idx="1"/>
          </p:nvPr>
        </p:nvSpPr>
        <p:spPr/>
        <p:txBody>
          <a:bodyPr/>
          <a:lstStyle/>
          <a:p>
            <a:pPr algn="just">
              <a:lnSpc>
                <a:spcPct val="80000"/>
              </a:lnSpc>
              <a:buFont typeface="Arial" panose="020B0604020202020204" pitchFamily="34" charset="0"/>
              <a:buChar char="•"/>
            </a:pPr>
            <a:endParaRPr lang="es-ES" altLang="es-MX" sz="1600" b="1" dirty="0" smtClean="0"/>
          </a:p>
          <a:p>
            <a:pPr algn="just">
              <a:lnSpc>
                <a:spcPct val="80000"/>
              </a:lnSpc>
              <a:buFont typeface="Arial" panose="020B0604020202020204" pitchFamily="34" charset="0"/>
              <a:buChar char="•"/>
            </a:pPr>
            <a:endParaRPr lang="es-ES" altLang="es-MX" sz="1600" b="1" dirty="0"/>
          </a:p>
          <a:p>
            <a:pPr algn="just">
              <a:lnSpc>
                <a:spcPct val="80000"/>
              </a:lnSpc>
              <a:buFont typeface="Arial" panose="020B0604020202020204" pitchFamily="34" charset="0"/>
              <a:buChar char="•"/>
            </a:pPr>
            <a:r>
              <a:rPr lang="es-ES" altLang="es-MX" sz="1600" b="1" dirty="0" smtClean="0"/>
              <a:t>Objetivo </a:t>
            </a:r>
            <a:r>
              <a:rPr lang="es-ES" altLang="es-MX" sz="1600" b="1" dirty="0"/>
              <a:t>Táctico</a:t>
            </a:r>
          </a:p>
          <a:p>
            <a:pPr lvl="1" algn="just">
              <a:lnSpc>
                <a:spcPct val="80000"/>
              </a:lnSpc>
            </a:pPr>
            <a:r>
              <a:rPr lang="es-ES" altLang="es-MX" sz="1600" dirty="0"/>
              <a:t>Evaluar los 5 PE de manera escalonada durante 5 semanas bajo la responsabilidad de cada una de las academias para acelerar el proceso y optimizar recursos</a:t>
            </a:r>
          </a:p>
          <a:p>
            <a:pPr lvl="1" algn="just">
              <a:lnSpc>
                <a:spcPct val="80000"/>
              </a:lnSpc>
            </a:pPr>
            <a:endParaRPr lang="es-ES" altLang="es-MX" sz="1600" dirty="0"/>
          </a:p>
          <a:p>
            <a:pPr algn="just">
              <a:lnSpc>
                <a:spcPct val="80000"/>
              </a:lnSpc>
              <a:buFont typeface="Arial" panose="020B0604020202020204" pitchFamily="34" charset="0"/>
              <a:buChar char="•"/>
            </a:pPr>
            <a:r>
              <a:rPr lang="es-ES" altLang="es-MX" sz="1600" b="1" dirty="0"/>
              <a:t>Objetivo operacional</a:t>
            </a:r>
          </a:p>
          <a:p>
            <a:pPr lvl="1" algn="just">
              <a:lnSpc>
                <a:spcPct val="80000"/>
              </a:lnSpc>
            </a:pPr>
            <a:r>
              <a:rPr lang="es-ES" altLang="es-MX" sz="1600" dirty="0"/>
              <a:t>Integrar la información necesaria agrupada por carpetas de acuerdo al formulario del organismo acreditador para su dictamen</a:t>
            </a:r>
          </a:p>
          <a:p>
            <a:endParaRPr lang="es-MX" dirty="0"/>
          </a:p>
        </p:txBody>
      </p:sp>
    </p:spTree>
    <p:extLst>
      <p:ext uri="{BB962C8B-B14F-4D97-AF65-F5344CB8AC3E}">
        <p14:creationId xmlns:p14="http://schemas.microsoft.com/office/powerpoint/2010/main" val="26134329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sz="4000" b="1" dirty="0" smtClean="0">
                <a:solidFill>
                  <a:srgbClr val="00B050"/>
                </a:solidFill>
              </a:rPr>
              <a:t>De </a:t>
            </a:r>
            <a:r>
              <a:rPr lang="es-MX" sz="4000" b="1" dirty="0">
                <a:solidFill>
                  <a:srgbClr val="00B050"/>
                </a:solidFill>
              </a:rPr>
              <a:t>acuerdo a su alcance de tiempo, los objetivos se clasifican en:</a:t>
            </a:r>
            <a:br>
              <a:rPr lang="es-MX" sz="4000" b="1" dirty="0">
                <a:solidFill>
                  <a:srgbClr val="00B050"/>
                </a:solidFill>
              </a:rPr>
            </a:br>
            <a:endParaRPr lang="es-MX" sz="4000" b="1" dirty="0">
              <a:solidFill>
                <a:srgbClr val="00B050"/>
              </a:solidFill>
            </a:endParaRPr>
          </a:p>
        </p:txBody>
      </p:sp>
      <p:sp>
        <p:nvSpPr>
          <p:cNvPr id="3" name="2 Marcador de contenido"/>
          <p:cNvSpPr>
            <a:spLocks noGrp="1"/>
          </p:cNvSpPr>
          <p:nvPr>
            <p:ph idx="1"/>
          </p:nvPr>
        </p:nvSpPr>
        <p:spPr/>
        <p:txBody>
          <a:bodyPr>
            <a:normAutofit fontScale="62500" lnSpcReduction="20000"/>
          </a:bodyPr>
          <a:lstStyle/>
          <a:p>
            <a:endParaRPr lang="es-MX" dirty="0" smtClean="0"/>
          </a:p>
          <a:p>
            <a:endParaRPr lang="es-MX" dirty="0" smtClean="0"/>
          </a:p>
          <a:p>
            <a:pPr marL="400050" lvl="1" indent="0" algn="just">
              <a:buNone/>
            </a:pPr>
            <a:r>
              <a:rPr lang="es-MX" dirty="0" smtClean="0"/>
              <a:t>a. Objetivos de largo plazo</a:t>
            </a:r>
          </a:p>
          <a:p>
            <a:pPr marL="400050" lvl="1" indent="0" algn="just">
              <a:buNone/>
            </a:pPr>
            <a:endParaRPr lang="es-MX" dirty="0" smtClean="0"/>
          </a:p>
          <a:p>
            <a:pPr marL="400050" lvl="1" indent="0" algn="just">
              <a:buNone/>
            </a:pPr>
            <a:r>
              <a:rPr lang="es-MX" dirty="0" smtClean="0"/>
              <a:t>	Se formulan generalmente para un periodo de </a:t>
            </a:r>
            <a:r>
              <a:rPr lang="es-MX" dirty="0" smtClean="0">
                <a:solidFill>
                  <a:srgbClr val="FF0000"/>
                </a:solidFill>
              </a:rPr>
              <a:t>cinco años y tres como mínimo.</a:t>
            </a:r>
          </a:p>
          <a:p>
            <a:pPr marL="400050" lvl="1" indent="0" algn="just">
              <a:buNone/>
            </a:pPr>
            <a:endParaRPr lang="es-MX" dirty="0" smtClean="0"/>
          </a:p>
          <a:p>
            <a:pPr marL="400050" lvl="1" indent="0" algn="just">
              <a:buNone/>
            </a:pPr>
            <a:endParaRPr lang="es-MX" dirty="0" smtClean="0"/>
          </a:p>
          <a:p>
            <a:pPr marL="400050" lvl="1" indent="0" algn="just">
              <a:buNone/>
            </a:pPr>
            <a:r>
              <a:rPr lang="es-MX" dirty="0" smtClean="0"/>
              <a:t>b. Objetivos de mediano plazo</a:t>
            </a:r>
          </a:p>
          <a:p>
            <a:pPr marL="400050" lvl="1" indent="0" algn="just">
              <a:buNone/>
            </a:pPr>
            <a:endParaRPr lang="es-MX" dirty="0" smtClean="0"/>
          </a:p>
          <a:p>
            <a:pPr marL="400050" lvl="1" indent="0" algn="just">
              <a:buNone/>
            </a:pPr>
            <a:r>
              <a:rPr lang="es-MX" dirty="0" smtClean="0"/>
              <a:t>	Se formulan generalmente para un periodo de </a:t>
            </a:r>
            <a:r>
              <a:rPr lang="es-MX" dirty="0" smtClean="0">
                <a:solidFill>
                  <a:srgbClr val="FF0000"/>
                </a:solidFill>
              </a:rPr>
              <a:t>uno a tres años</a:t>
            </a:r>
            <a:r>
              <a:rPr lang="es-MX" dirty="0" smtClean="0"/>
              <a:t>.</a:t>
            </a:r>
          </a:p>
          <a:p>
            <a:pPr marL="400050" lvl="1" indent="0" algn="just">
              <a:buNone/>
            </a:pPr>
            <a:endParaRPr lang="es-MX" dirty="0" smtClean="0"/>
          </a:p>
          <a:p>
            <a:pPr marL="400050" lvl="1" indent="0" algn="just">
              <a:buNone/>
            </a:pPr>
            <a:endParaRPr lang="es-MX" dirty="0" smtClean="0"/>
          </a:p>
          <a:p>
            <a:pPr marL="400050" lvl="1" indent="0" algn="just">
              <a:buNone/>
            </a:pPr>
            <a:r>
              <a:rPr lang="es-MX" dirty="0" smtClean="0"/>
              <a:t>c. Objetivos de corto plazo</a:t>
            </a:r>
          </a:p>
          <a:p>
            <a:pPr marL="400050" lvl="1" indent="0" algn="just">
              <a:buNone/>
            </a:pPr>
            <a:endParaRPr lang="es-MX" dirty="0" smtClean="0"/>
          </a:p>
          <a:p>
            <a:pPr marL="400050" lvl="1" indent="0" algn="just">
              <a:buNone/>
            </a:pPr>
            <a:r>
              <a:rPr lang="es-MX" dirty="0" smtClean="0"/>
              <a:t>	Se formulan generalmente para un plazo </a:t>
            </a:r>
            <a:r>
              <a:rPr lang="es-MX" dirty="0" smtClean="0">
                <a:solidFill>
                  <a:srgbClr val="FF0000"/>
                </a:solidFill>
              </a:rPr>
              <a:t>no mayor de un año</a:t>
            </a:r>
            <a:r>
              <a:rPr lang="es-MX" dirty="0" smtClean="0"/>
              <a:t>.</a:t>
            </a:r>
          </a:p>
          <a:p>
            <a:pPr marL="400050" lvl="1" indent="0">
              <a:buNone/>
            </a:pPr>
            <a:endParaRPr lang="es-MX" dirty="0"/>
          </a:p>
        </p:txBody>
      </p:sp>
    </p:spTree>
    <p:extLst>
      <p:ext uri="{BB962C8B-B14F-4D97-AF65-F5344CB8AC3E}">
        <p14:creationId xmlns:p14="http://schemas.microsoft.com/office/powerpoint/2010/main" val="26953748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rgbClr val="00B050"/>
                </a:solidFill>
              </a:rPr>
              <a:t>Recomendaciones para el uso de objetivos</a:t>
            </a:r>
            <a:endParaRPr lang="es-MX" b="1" dirty="0">
              <a:solidFill>
                <a:srgbClr val="00B050"/>
              </a:solidFill>
            </a:endParaRPr>
          </a:p>
        </p:txBody>
      </p:sp>
      <p:sp>
        <p:nvSpPr>
          <p:cNvPr id="3" name="2 Marcador de contenido"/>
          <p:cNvSpPr>
            <a:spLocks noGrp="1"/>
          </p:cNvSpPr>
          <p:nvPr>
            <p:ph idx="1"/>
          </p:nvPr>
        </p:nvSpPr>
        <p:spPr>
          <a:xfrm>
            <a:off x="1475656" y="2492896"/>
            <a:ext cx="6196405" cy="3603812"/>
          </a:xfrm>
        </p:spPr>
        <p:txBody>
          <a:bodyPr>
            <a:normAutofit/>
          </a:bodyPr>
          <a:lstStyle/>
          <a:p>
            <a:pPr algn="just"/>
            <a:r>
              <a:rPr lang="es-MX" dirty="0"/>
              <a:t>S</a:t>
            </a:r>
            <a:r>
              <a:rPr lang="es-MX" dirty="0" smtClean="0"/>
              <a:t>e deben establecer objetivos generales, pero siempre y cuando éstos sirvan de </a:t>
            </a:r>
            <a:r>
              <a:rPr lang="es-MX" dirty="0" smtClean="0">
                <a:solidFill>
                  <a:srgbClr val="FF0000"/>
                </a:solidFill>
              </a:rPr>
              <a:t>referencia para establecer objetivos específicos.</a:t>
            </a:r>
            <a:r>
              <a:rPr lang="es-MX" dirty="0" smtClean="0"/>
              <a:t> Establecer solamente objetivos generales puede generar confusión y falta de conciencia de hacia dónde realmente se quiere ir. </a:t>
            </a:r>
          </a:p>
          <a:p>
            <a:pPr algn="just"/>
            <a:endParaRPr lang="es-MX" dirty="0"/>
          </a:p>
        </p:txBody>
      </p:sp>
    </p:spTree>
    <p:extLst>
      <p:ext uri="{BB962C8B-B14F-4D97-AF65-F5344CB8AC3E}">
        <p14:creationId xmlns:p14="http://schemas.microsoft.com/office/powerpoint/2010/main" val="18326559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B050"/>
                </a:solidFill>
              </a:rPr>
              <a:t>Los objetivos deben ser</a:t>
            </a:r>
            <a:endParaRPr lang="es-MX" dirty="0">
              <a:solidFill>
                <a:srgbClr val="00B050"/>
              </a:solidFill>
            </a:endParaRPr>
          </a:p>
        </p:txBody>
      </p:sp>
      <p:sp>
        <p:nvSpPr>
          <p:cNvPr id="4" name="3 Elipse"/>
          <p:cNvSpPr/>
          <p:nvPr/>
        </p:nvSpPr>
        <p:spPr>
          <a:xfrm>
            <a:off x="3347864" y="3068960"/>
            <a:ext cx="2520280" cy="12024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Objetivos</a:t>
            </a:r>
            <a:endParaRPr lang="es-MX" dirty="0"/>
          </a:p>
        </p:txBody>
      </p:sp>
      <p:sp>
        <p:nvSpPr>
          <p:cNvPr id="5" name="4 Rectángulo redondeado"/>
          <p:cNvSpPr/>
          <p:nvPr/>
        </p:nvSpPr>
        <p:spPr>
          <a:xfrm>
            <a:off x="1907704" y="1916832"/>
            <a:ext cx="1728192" cy="9144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Coherentes</a:t>
            </a:r>
            <a:endParaRPr lang="es-MX" dirty="0"/>
          </a:p>
        </p:txBody>
      </p:sp>
      <p:sp>
        <p:nvSpPr>
          <p:cNvPr id="6" name="5 Rectángulo redondeado"/>
          <p:cNvSpPr/>
          <p:nvPr/>
        </p:nvSpPr>
        <p:spPr>
          <a:xfrm>
            <a:off x="5868144" y="1916832"/>
            <a:ext cx="1800200" cy="9144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Deben </a:t>
            </a:r>
          </a:p>
          <a:p>
            <a:pPr algn="ctr"/>
            <a:r>
              <a:rPr lang="es-MX" dirty="0" smtClean="0"/>
              <a:t>Establecer</a:t>
            </a:r>
          </a:p>
          <a:p>
            <a:pPr algn="ctr"/>
            <a:r>
              <a:rPr lang="es-MX" dirty="0" smtClean="0"/>
              <a:t>prioridades</a:t>
            </a:r>
            <a:endParaRPr lang="es-MX" dirty="0"/>
          </a:p>
        </p:txBody>
      </p:sp>
      <p:sp>
        <p:nvSpPr>
          <p:cNvPr id="7" name="6 Marcador de contenido"/>
          <p:cNvSpPr>
            <a:spLocks noGrp="1"/>
          </p:cNvSpPr>
          <p:nvPr>
            <p:ph idx="1"/>
          </p:nvPr>
        </p:nvSpPr>
        <p:spPr/>
        <p:txBody>
          <a:bodyPr/>
          <a:lstStyle/>
          <a:p>
            <a:endParaRPr lang="es-MX" dirty="0"/>
          </a:p>
        </p:txBody>
      </p:sp>
      <p:sp>
        <p:nvSpPr>
          <p:cNvPr id="8" name="7 Rectángulo redondeado"/>
          <p:cNvSpPr/>
          <p:nvPr/>
        </p:nvSpPr>
        <p:spPr>
          <a:xfrm>
            <a:off x="3981636" y="4941168"/>
            <a:ext cx="1814500" cy="91440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Comunicados</a:t>
            </a:r>
            <a:endParaRPr lang="es-MX" dirty="0"/>
          </a:p>
        </p:txBody>
      </p:sp>
      <p:sp>
        <p:nvSpPr>
          <p:cNvPr id="9" name="8 Flecha abajo"/>
          <p:cNvSpPr/>
          <p:nvPr/>
        </p:nvSpPr>
        <p:spPr>
          <a:xfrm rot="2373286">
            <a:off x="5141269" y="2589246"/>
            <a:ext cx="504056" cy="441810"/>
          </a:xfrm>
          <a:prstGeom prst="downArrow">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Flecha derecha"/>
          <p:cNvSpPr/>
          <p:nvPr/>
        </p:nvSpPr>
        <p:spPr>
          <a:xfrm rot="2504368">
            <a:off x="3884798" y="2556251"/>
            <a:ext cx="444667" cy="484632"/>
          </a:xfrm>
          <a:prstGeom prst="right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Flecha derecha"/>
          <p:cNvSpPr/>
          <p:nvPr/>
        </p:nvSpPr>
        <p:spPr>
          <a:xfrm rot="16200000">
            <a:off x="4584531" y="4322868"/>
            <a:ext cx="462912" cy="484632"/>
          </a:xfrm>
          <a:prstGeom prst="rightArrow">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417521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85000" lnSpcReduction="20000"/>
          </a:bodyPr>
          <a:lstStyle/>
          <a:p>
            <a:pPr algn="just"/>
            <a:r>
              <a:rPr lang="es-MX" dirty="0"/>
              <a:t>L</a:t>
            </a:r>
            <a:r>
              <a:rPr lang="es-MX" dirty="0" smtClean="0"/>
              <a:t>os objetivos </a:t>
            </a:r>
            <a:r>
              <a:rPr lang="es-MX" dirty="0" smtClean="0">
                <a:solidFill>
                  <a:srgbClr val="FF0000"/>
                </a:solidFill>
              </a:rPr>
              <a:t>no deben ser estáticos</a:t>
            </a:r>
            <a:r>
              <a:rPr lang="es-MX" dirty="0" smtClean="0"/>
              <a:t>. Se debe tener la suficiente flexibilidad como para adaptarlos a los cambios inesperados que podrían suceder en el entorno como, por ejemplo, los cambios repentinos en los gustos o preferencias de los usuarios como producto de nuevos títulos o </a:t>
            </a:r>
            <a:r>
              <a:rPr lang="es-MX" i="1" dirty="0" err="1" smtClean="0"/>
              <a:t>best</a:t>
            </a:r>
            <a:r>
              <a:rPr lang="es-MX" i="1" dirty="0" smtClean="0"/>
              <a:t> </a:t>
            </a:r>
            <a:r>
              <a:rPr lang="es-MX" i="1" dirty="0" err="1" smtClean="0"/>
              <a:t>sellers</a:t>
            </a:r>
            <a:r>
              <a:rPr lang="es-MX" dirty="0" smtClean="0"/>
              <a:t>.</a:t>
            </a:r>
          </a:p>
          <a:p>
            <a:pPr algn="just"/>
            <a:endParaRPr lang="es-MX" dirty="0" smtClean="0"/>
          </a:p>
          <a:p>
            <a:pPr algn="just"/>
            <a:r>
              <a:rPr lang="es-MX" dirty="0"/>
              <a:t>U</a:t>
            </a:r>
            <a:r>
              <a:rPr lang="es-MX" dirty="0" smtClean="0"/>
              <a:t>na vez establecidos, los objetivos deben ser </a:t>
            </a:r>
            <a:r>
              <a:rPr lang="es-MX" dirty="0" smtClean="0">
                <a:solidFill>
                  <a:srgbClr val="FF0000"/>
                </a:solidFill>
              </a:rPr>
              <a:t>revisados </a:t>
            </a:r>
            <a:r>
              <a:rPr lang="es-MX" dirty="0" smtClean="0"/>
              <a:t>periódicamente para asegurarse de que aún sigan siendo los resultados que pretende alcanzar la empresa o sigan siendo acordes a las condiciones del entorno, y cambiarlos o modificarlos en caso de ser necesario.</a:t>
            </a:r>
          </a:p>
          <a:p>
            <a:endParaRPr lang="es-MX" dirty="0"/>
          </a:p>
        </p:txBody>
      </p:sp>
    </p:spTree>
    <p:extLst>
      <p:ext uri="{BB962C8B-B14F-4D97-AF65-F5344CB8AC3E}">
        <p14:creationId xmlns:p14="http://schemas.microsoft.com/office/powerpoint/2010/main" val="31375926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P</a:t>
            </a:r>
            <a:r>
              <a:rPr lang="es-MX" b="1" dirty="0">
                <a:solidFill>
                  <a:srgbClr val="00B050"/>
                </a:solidFill>
              </a:rPr>
              <a:t>L</a:t>
            </a:r>
            <a:r>
              <a:rPr lang="es-MX" b="1" dirty="0" smtClean="0">
                <a:solidFill>
                  <a:srgbClr val="00B050"/>
                </a:solidFill>
              </a:rPr>
              <a:t>ANEACIÓN</a:t>
            </a:r>
            <a:endParaRPr lang="es-MX" b="1" dirty="0">
              <a:solidFill>
                <a:srgbClr val="00B050"/>
              </a:solidFill>
            </a:endParaRPr>
          </a:p>
        </p:txBody>
      </p:sp>
      <p:sp>
        <p:nvSpPr>
          <p:cNvPr id="3" name="2 Marcador de contenido"/>
          <p:cNvSpPr>
            <a:spLocks noGrp="1"/>
          </p:cNvSpPr>
          <p:nvPr>
            <p:ph idx="1"/>
          </p:nvPr>
        </p:nvSpPr>
        <p:spPr/>
        <p:txBody>
          <a:bodyPr>
            <a:normAutofit/>
          </a:bodyPr>
          <a:lstStyle/>
          <a:p>
            <a:pPr marL="0" indent="0">
              <a:buNone/>
            </a:pPr>
            <a:endParaRPr lang="es-MX" dirty="0" smtClean="0"/>
          </a:p>
          <a:p>
            <a:pPr marL="0" lvl="0" indent="0" algn="just">
              <a:buClr>
                <a:srgbClr val="AA2B1E"/>
              </a:buClr>
              <a:buNone/>
            </a:pPr>
            <a:r>
              <a:rPr lang="es-MX" dirty="0" smtClean="0"/>
              <a:t>Es también conocida como planificación o planeamiento, consiste en el proceso a través de cual </a:t>
            </a:r>
            <a:r>
              <a:rPr lang="es-MX" dirty="0" smtClean="0">
                <a:solidFill>
                  <a:srgbClr val="FF0000"/>
                </a:solidFill>
              </a:rPr>
              <a:t>se analiza la situación actual (dónde estamos), se establecen objetivos (dónde queremos llegar),</a:t>
            </a:r>
            <a:r>
              <a:rPr lang="es-MX" dirty="0" smtClean="0"/>
              <a:t> y se definen las estrategias y cursos de acción (cómo vamos a llegar) necesarios para alcanzar dichos objetivos</a:t>
            </a:r>
            <a:r>
              <a:rPr lang="es-MX" dirty="0" smtClean="0"/>
              <a:t>.</a:t>
            </a:r>
            <a:r>
              <a:rPr lang="es-MX" sz="1400" dirty="0">
                <a:solidFill>
                  <a:prstClr val="black"/>
                </a:solidFill>
              </a:rPr>
              <a:t> (Chiavenato,2007)</a:t>
            </a:r>
          </a:p>
          <a:p>
            <a:pPr marL="0" indent="0" algn="just">
              <a:buNone/>
            </a:pPr>
            <a:endParaRPr lang="es-MX" dirty="0" smtClean="0"/>
          </a:p>
          <a:p>
            <a:endParaRPr lang="es-MX" dirty="0" smtClean="0"/>
          </a:p>
          <a:p>
            <a:endParaRPr lang="es-MX" dirty="0"/>
          </a:p>
        </p:txBody>
      </p:sp>
    </p:spTree>
    <p:extLst>
      <p:ext uri="{BB962C8B-B14F-4D97-AF65-F5344CB8AC3E}">
        <p14:creationId xmlns:p14="http://schemas.microsoft.com/office/powerpoint/2010/main" val="392445628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Proceso de la planeación</a:t>
            </a:r>
            <a:endParaRPr lang="es-MX" b="1" dirty="0">
              <a:solidFill>
                <a:srgbClr val="00B050"/>
              </a:solidFill>
            </a:endParaRP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664" y="2132856"/>
            <a:ext cx="6048671" cy="3600400"/>
          </a:xfrm>
        </p:spPr>
      </p:pic>
      <p:sp>
        <p:nvSpPr>
          <p:cNvPr id="3" name="2 Rectángulo"/>
          <p:cNvSpPr/>
          <p:nvPr/>
        </p:nvSpPr>
        <p:spPr>
          <a:xfrm>
            <a:off x="5796136" y="5805264"/>
            <a:ext cx="1836528" cy="240066"/>
          </a:xfrm>
          <a:prstGeom prst="rect">
            <a:avLst/>
          </a:prstGeom>
        </p:spPr>
        <p:txBody>
          <a:bodyPr wrap="none">
            <a:spAutoFit/>
          </a:bodyPr>
          <a:lstStyle/>
          <a:p>
            <a:pPr marL="365760" lvl="1" algn="r">
              <a:lnSpc>
                <a:spcPct val="80000"/>
              </a:lnSpc>
              <a:spcBef>
                <a:spcPct val="20000"/>
              </a:spcBef>
              <a:buClr>
                <a:srgbClr val="AA2B1E"/>
              </a:buClr>
              <a:buSzPct val="85000"/>
            </a:pPr>
            <a:r>
              <a:rPr lang="es-ES" altLang="es-MX" sz="1200" dirty="0">
                <a:solidFill>
                  <a:prstClr val="black"/>
                </a:solidFill>
              </a:rPr>
              <a:t>Diez Carrera (2016)</a:t>
            </a:r>
          </a:p>
        </p:txBody>
      </p:sp>
    </p:spTree>
    <p:extLst>
      <p:ext uri="{BB962C8B-B14F-4D97-AF65-F5344CB8AC3E}">
        <p14:creationId xmlns:p14="http://schemas.microsoft.com/office/powerpoint/2010/main" val="11914954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
            </a:r>
            <a:br>
              <a:rPr lang="es-MX" b="1" dirty="0" smtClean="0"/>
            </a:br>
            <a:r>
              <a:rPr lang="es-MX" b="1" dirty="0" smtClean="0">
                <a:solidFill>
                  <a:srgbClr val="00B050"/>
                </a:solidFill>
              </a:rPr>
              <a:t>Proceso </a:t>
            </a:r>
            <a:r>
              <a:rPr lang="es-MX" b="1" dirty="0">
                <a:solidFill>
                  <a:srgbClr val="00B050"/>
                </a:solidFill>
              </a:rPr>
              <a:t>de la </a:t>
            </a:r>
            <a:r>
              <a:rPr lang="es-MX" b="1" dirty="0" smtClean="0">
                <a:solidFill>
                  <a:srgbClr val="00B050"/>
                </a:solidFill>
              </a:rPr>
              <a:t>planeación</a:t>
            </a:r>
            <a:br>
              <a:rPr lang="es-MX" b="1" dirty="0" smtClean="0">
                <a:solidFill>
                  <a:srgbClr val="00B050"/>
                </a:solidFill>
              </a:rPr>
            </a:br>
            <a:r>
              <a:rPr lang="es-MX" sz="1600" dirty="0" smtClean="0"/>
              <a:t>(Hellriegel,2015)</a:t>
            </a:r>
            <a:r>
              <a:rPr lang="es-MX" sz="1600" dirty="0"/>
              <a:t/>
            </a:r>
            <a:br>
              <a:rPr lang="es-MX" sz="1600" dirty="0"/>
            </a:br>
            <a:endParaRPr lang="es-MX" sz="1600" dirty="0"/>
          </a:p>
        </p:txBody>
      </p:sp>
      <p:sp>
        <p:nvSpPr>
          <p:cNvPr id="3" name="2 Marcador de contenido"/>
          <p:cNvSpPr>
            <a:spLocks noGrp="1"/>
          </p:cNvSpPr>
          <p:nvPr>
            <p:ph idx="1"/>
          </p:nvPr>
        </p:nvSpPr>
        <p:spPr/>
        <p:txBody>
          <a:bodyPr>
            <a:normAutofit fontScale="62500" lnSpcReduction="20000"/>
          </a:bodyPr>
          <a:lstStyle/>
          <a:p>
            <a:endParaRPr lang="es-MX" dirty="0" smtClean="0"/>
          </a:p>
          <a:p>
            <a:pPr marL="0" indent="0">
              <a:buNone/>
            </a:pPr>
            <a:endParaRPr lang="es-MX" dirty="0" smtClean="0"/>
          </a:p>
          <a:p>
            <a:pPr marL="0" indent="0">
              <a:buNone/>
            </a:pPr>
            <a:r>
              <a:rPr lang="es-MX" b="1" dirty="0" smtClean="0"/>
              <a:t>1. Análisis de la situación actual</a:t>
            </a:r>
          </a:p>
          <a:p>
            <a:pPr marL="0" indent="0">
              <a:buNone/>
            </a:pPr>
            <a:endParaRPr lang="es-MX" dirty="0" smtClean="0"/>
          </a:p>
          <a:p>
            <a:pPr marL="400050" lvl="1" indent="0" algn="just">
              <a:buNone/>
            </a:pPr>
            <a:r>
              <a:rPr lang="es-MX" dirty="0" smtClean="0"/>
              <a:t>En primer lugar debemos hacer un </a:t>
            </a:r>
            <a:r>
              <a:rPr lang="es-MX" dirty="0" smtClean="0">
                <a:solidFill>
                  <a:srgbClr val="FF0000"/>
                </a:solidFill>
              </a:rPr>
              <a:t>análisis externo</a:t>
            </a:r>
            <a:r>
              <a:rPr lang="es-MX" dirty="0" smtClean="0"/>
              <a:t>, que nos permita conocer la situación del entorno y detectar </a:t>
            </a:r>
            <a:r>
              <a:rPr lang="es-MX" dirty="0" smtClean="0">
                <a:solidFill>
                  <a:srgbClr val="FF0000"/>
                </a:solidFill>
              </a:rPr>
              <a:t>oportunidades y amenazas</a:t>
            </a:r>
            <a:r>
              <a:rPr lang="es-MX" dirty="0" smtClean="0"/>
              <a:t>, y un análisis interno, que nos permita conocer el estado o capacidad de la empresa y detectar fortalezas y debilidades.</a:t>
            </a:r>
          </a:p>
          <a:p>
            <a:pPr marL="400050" lvl="1" indent="0" algn="just">
              <a:buNone/>
            </a:pPr>
            <a:endParaRPr lang="es-MX" dirty="0" smtClean="0"/>
          </a:p>
          <a:p>
            <a:pPr marL="400050" lvl="1" indent="0" algn="just">
              <a:buNone/>
            </a:pPr>
            <a:r>
              <a:rPr lang="es-MX" dirty="0" smtClean="0"/>
              <a:t>En el análisis externo evaluaremos las fuerzas económicas, sociales, gubernamentales, tecnológicas; así como a la competencia, clientes y proveedores. Evaluaremos aspectos que ya existan, así como aspectos que podrían existir (tendencias).</a:t>
            </a:r>
          </a:p>
          <a:p>
            <a:pPr marL="400050" lvl="1" indent="0" algn="just">
              <a:buNone/>
            </a:pPr>
            <a:endParaRPr lang="es-MX" dirty="0" smtClean="0"/>
          </a:p>
          <a:p>
            <a:pPr marL="400050" lvl="1" indent="0" algn="just">
              <a:buNone/>
            </a:pPr>
            <a:r>
              <a:rPr lang="es-MX" dirty="0" smtClean="0"/>
              <a:t>Y en el </a:t>
            </a:r>
            <a:r>
              <a:rPr lang="es-MX" dirty="0" smtClean="0">
                <a:solidFill>
                  <a:srgbClr val="FF0000"/>
                </a:solidFill>
              </a:rPr>
              <a:t>análisis interno </a:t>
            </a:r>
            <a:r>
              <a:rPr lang="es-MX" dirty="0" smtClean="0"/>
              <a:t>evaluaremos los recursos </a:t>
            </a:r>
            <a:r>
              <a:rPr lang="es-MX" dirty="0" smtClean="0">
                <a:solidFill>
                  <a:srgbClr val="FF0000"/>
                </a:solidFill>
              </a:rPr>
              <a:t>con que cuenta la empresa,</a:t>
            </a:r>
            <a:r>
              <a:rPr lang="es-MX" dirty="0" smtClean="0"/>
              <a:t> ya sean financieros, humanos, materiales, tecnológicos, etc.</a:t>
            </a:r>
          </a:p>
          <a:p>
            <a:pPr marL="0" indent="0">
              <a:buNone/>
            </a:pPr>
            <a:endParaRPr lang="es-MX" dirty="0" smtClean="0"/>
          </a:p>
        </p:txBody>
      </p:sp>
    </p:spTree>
    <p:extLst>
      <p:ext uri="{BB962C8B-B14F-4D97-AF65-F5344CB8AC3E}">
        <p14:creationId xmlns:p14="http://schemas.microsoft.com/office/powerpoint/2010/main" val="21158194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t>PROPÓSITO DE LA UNIDAD DE APRENDIZAJE</a:t>
            </a:r>
            <a:endParaRPr lang="es-MX" sz="4000" b="1" dirty="0"/>
          </a:p>
        </p:txBody>
      </p:sp>
      <p:sp>
        <p:nvSpPr>
          <p:cNvPr id="3" name="2 Marcador de contenido"/>
          <p:cNvSpPr>
            <a:spLocks noGrp="1"/>
          </p:cNvSpPr>
          <p:nvPr>
            <p:ph idx="1"/>
          </p:nvPr>
        </p:nvSpPr>
        <p:spPr/>
        <p:txBody>
          <a:bodyPr>
            <a:normAutofit/>
          </a:bodyPr>
          <a:lstStyle/>
          <a:p>
            <a:pPr marL="0" indent="0" algn="just">
              <a:buNone/>
            </a:pPr>
            <a:endParaRPr lang="es-ES" dirty="0" smtClean="0"/>
          </a:p>
          <a:p>
            <a:pPr marL="0" indent="0" algn="just">
              <a:buNone/>
            </a:pPr>
            <a:r>
              <a:rPr lang="es-MX" dirty="0" smtClean="0">
                <a:latin typeface="Arial"/>
                <a:ea typeface="Batang"/>
              </a:rPr>
              <a:t>Analizar </a:t>
            </a:r>
            <a:r>
              <a:rPr lang="es-MX" dirty="0">
                <a:latin typeface="Arial"/>
                <a:ea typeface="Batang"/>
              </a:rPr>
              <a:t>la implementación de técnicas y herramientas de la administración en unidades documentales mediante el análisis de principios de la dirección, estrategias de motivación, trabajo en equipo, así como de gestión esto a fin de lograr el objetivo establecido en éstas.</a:t>
            </a:r>
            <a:endParaRPr lang="es-MX" dirty="0">
              <a:effectLst/>
              <a:latin typeface="Times New Roman"/>
              <a:ea typeface="Batang"/>
            </a:endParaRPr>
          </a:p>
        </p:txBody>
      </p:sp>
    </p:spTree>
    <p:extLst>
      <p:ext uri="{BB962C8B-B14F-4D97-AF65-F5344CB8AC3E}">
        <p14:creationId xmlns:p14="http://schemas.microsoft.com/office/powerpoint/2010/main" val="2023910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85000" lnSpcReduction="20000"/>
          </a:bodyPr>
          <a:lstStyle/>
          <a:p>
            <a:pPr marL="0" indent="0">
              <a:buNone/>
            </a:pPr>
            <a:r>
              <a:rPr lang="es-MX" b="1" dirty="0" smtClean="0"/>
              <a:t>2. Establecer objetivos</a:t>
            </a:r>
          </a:p>
          <a:p>
            <a:pPr marL="0" indent="0">
              <a:buNone/>
            </a:pPr>
            <a:endParaRPr lang="es-MX" b="1" dirty="0" smtClean="0"/>
          </a:p>
          <a:p>
            <a:pPr marL="400050" lvl="1" indent="0" algn="just">
              <a:buNone/>
            </a:pPr>
            <a:r>
              <a:rPr lang="es-MX" dirty="0" smtClean="0"/>
              <a:t>Una vez realizado el análisis de la situación, pasamos a </a:t>
            </a:r>
            <a:r>
              <a:rPr lang="es-MX" dirty="0" smtClean="0">
                <a:solidFill>
                  <a:srgbClr val="FF0000"/>
                </a:solidFill>
              </a:rPr>
              <a:t>establecer los objetivos</a:t>
            </a:r>
            <a:r>
              <a:rPr lang="es-MX" dirty="0" smtClean="0"/>
              <a:t> de la empresa, de acuerdo a los recursos o la capacidad que ésta posea, y de acuerdo al entorno externo que hemos analizado.</a:t>
            </a:r>
          </a:p>
          <a:p>
            <a:pPr marL="0" indent="0">
              <a:buNone/>
            </a:pPr>
            <a:endParaRPr lang="es-MX" dirty="0" smtClean="0"/>
          </a:p>
          <a:p>
            <a:pPr marL="0" indent="0">
              <a:buNone/>
            </a:pPr>
            <a:r>
              <a:rPr lang="es-MX" b="1" dirty="0" smtClean="0"/>
              <a:t>3. Formular estrategias</a:t>
            </a:r>
          </a:p>
          <a:p>
            <a:pPr marL="0" indent="0">
              <a:buNone/>
            </a:pPr>
            <a:endParaRPr lang="es-MX" dirty="0" smtClean="0"/>
          </a:p>
          <a:p>
            <a:pPr marL="400050" lvl="1" indent="0" algn="just">
              <a:buNone/>
            </a:pPr>
            <a:r>
              <a:rPr lang="es-MX" dirty="0" smtClean="0"/>
              <a:t>Una vez que hemos establecido los objetivos, pasamos a </a:t>
            </a:r>
            <a:r>
              <a:rPr lang="es-MX" dirty="0" smtClean="0">
                <a:solidFill>
                  <a:srgbClr val="FF0000"/>
                </a:solidFill>
              </a:rPr>
              <a:t>determinar las estrategias </a:t>
            </a:r>
            <a:r>
              <a:rPr lang="es-MX" dirty="0" smtClean="0"/>
              <a:t>o las acciones que vamos a tomar, necesarias para alcanzar dichos objetivos.</a:t>
            </a:r>
            <a:endParaRPr lang="es-MX" dirty="0"/>
          </a:p>
        </p:txBody>
      </p:sp>
    </p:spTree>
    <p:extLst>
      <p:ext uri="{BB962C8B-B14F-4D97-AF65-F5344CB8AC3E}">
        <p14:creationId xmlns:p14="http://schemas.microsoft.com/office/powerpoint/2010/main" val="251824139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lnSpcReduction="10000"/>
          </a:bodyPr>
          <a:lstStyle/>
          <a:p>
            <a:pPr marL="0" indent="0">
              <a:buNone/>
            </a:pPr>
            <a:r>
              <a:rPr lang="es-MX" b="1" dirty="0" smtClean="0"/>
              <a:t>4. Diseñar programas o planes de acción</a:t>
            </a:r>
          </a:p>
          <a:p>
            <a:pPr marL="0" indent="0">
              <a:buNone/>
            </a:pPr>
            <a:endParaRPr lang="es-MX" b="1" dirty="0" smtClean="0"/>
          </a:p>
          <a:p>
            <a:pPr marL="400050" lvl="1" indent="0" algn="just">
              <a:buNone/>
            </a:pPr>
            <a:r>
              <a:rPr lang="es-MX" dirty="0" smtClean="0"/>
              <a:t>Una vez determinadas las estrategias y las acciones que vamos a tomar, pasamos a desarrollar los </a:t>
            </a:r>
            <a:r>
              <a:rPr lang="es-MX" dirty="0" smtClean="0">
                <a:solidFill>
                  <a:srgbClr val="FF0000"/>
                </a:solidFill>
              </a:rPr>
              <a:t>programas o planes de acción</a:t>
            </a:r>
            <a:r>
              <a:rPr lang="es-MX" dirty="0" smtClean="0"/>
              <a:t>, que consisten en documentos en donde se especifica cómo se van a alcanzar los objetivos propuestos, es decir, cómo se va a implementar o ejecutar las estrategias o acciones formuladas.</a:t>
            </a:r>
          </a:p>
          <a:p>
            <a:endParaRPr lang="es-MX" dirty="0" smtClean="0"/>
          </a:p>
          <a:p>
            <a:endParaRPr lang="es-MX" dirty="0"/>
          </a:p>
        </p:txBody>
      </p:sp>
    </p:spTree>
    <p:extLst>
      <p:ext uri="{BB962C8B-B14F-4D97-AF65-F5344CB8AC3E}">
        <p14:creationId xmlns:p14="http://schemas.microsoft.com/office/powerpoint/2010/main" val="91657490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b="1" dirty="0" smtClean="0">
                <a:solidFill>
                  <a:srgbClr val="00B050"/>
                </a:solidFill>
              </a:rPr>
              <a:t>En </a:t>
            </a:r>
            <a:r>
              <a:rPr lang="es-MX" b="1" dirty="0">
                <a:solidFill>
                  <a:srgbClr val="00B050"/>
                </a:solidFill>
              </a:rPr>
              <a:t>dichos programas o planes, debemos especificar:</a:t>
            </a:r>
            <a:br>
              <a:rPr lang="es-MX" b="1" dirty="0">
                <a:solidFill>
                  <a:srgbClr val="00B050"/>
                </a:solidFill>
              </a:rPr>
            </a:br>
            <a:endParaRPr lang="es-MX" b="1" dirty="0">
              <a:solidFill>
                <a:srgbClr val="00B050"/>
              </a:solidFill>
            </a:endParaRPr>
          </a:p>
        </p:txBody>
      </p:sp>
      <p:sp>
        <p:nvSpPr>
          <p:cNvPr id="3" name="2 Marcador de contenido"/>
          <p:cNvSpPr>
            <a:spLocks noGrp="1"/>
          </p:cNvSpPr>
          <p:nvPr>
            <p:ph sz="quarter" idx="13"/>
          </p:nvPr>
        </p:nvSpPr>
        <p:spPr>
          <a:xfrm>
            <a:off x="1298448" y="2418552"/>
            <a:ext cx="3200400" cy="3602736"/>
          </a:xfrm>
        </p:spPr>
        <p:txBody>
          <a:bodyPr>
            <a:normAutofit fontScale="55000" lnSpcReduction="20000"/>
          </a:bodyPr>
          <a:lstStyle/>
          <a:p>
            <a:pPr marL="0" indent="0" algn="just">
              <a:buNone/>
            </a:pPr>
            <a:r>
              <a:rPr lang="es-MX" dirty="0" smtClean="0"/>
              <a:t>•Los </a:t>
            </a:r>
            <a:r>
              <a:rPr lang="es-MX" dirty="0" smtClean="0">
                <a:solidFill>
                  <a:srgbClr val="FF0000"/>
                </a:solidFill>
              </a:rPr>
              <a:t>pasos a seguir</a:t>
            </a:r>
            <a:r>
              <a:rPr lang="es-MX" dirty="0" smtClean="0"/>
              <a:t>: qué tareas se van a realizar, necesarias para implementar o ejecutar las estrategias o acciones. </a:t>
            </a:r>
          </a:p>
          <a:p>
            <a:pPr marL="0" indent="0" algn="just">
              <a:buNone/>
            </a:pPr>
            <a:endParaRPr lang="es-MX" dirty="0" smtClean="0"/>
          </a:p>
          <a:p>
            <a:pPr marL="0" indent="0" algn="just">
              <a:buNone/>
            </a:pPr>
            <a:r>
              <a:rPr lang="es-MX" dirty="0" smtClean="0"/>
              <a:t>•La </a:t>
            </a:r>
            <a:r>
              <a:rPr lang="es-MX" dirty="0" smtClean="0">
                <a:solidFill>
                  <a:srgbClr val="FF0000"/>
                </a:solidFill>
              </a:rPr>
              <a:t>asignación de recursos</a:t>
            </a:r>
            <a:r>
              <a:rPr lang="es-MX" dirty="0" smtClean="0"/>
              <a:t>: qué recursos se van a utilizar y cómo se van a distribuir. </a:t>
            </a:r>
          </a:p>
          <a:p>
            <a:pPr marL="0" indent="0" algn="just">
              <a:buNone/>
            </a:pPr>
            <a:endParaRPr lang="es-MX" dirty="0" smtClean="0"/>
          </a:p>
          <a:p>
            <a:pPr marL="0" indent="0" algn="just">
              <a:buNone/>
            </a:pPr>
            <a:r>
              <a:rPr lang="es-MX" dirty="0" smtClean="0"/>
              <a:t>•Los </a:t>
            </a:r>
            <a:r>
              <a:rPr lang="es-MX" dirty="0" smtClean="0">
                <a:solidFill>
                  <a:srgbClr val="FF0000"/>
                </a:solidFill>
              </a:rPr>
              <a:t>responsables:</a:t>
            </a:r>
            <a:r>
              <a:rPr lang="es-MX" dirty="0" smtClean="0"/>
              <a:t> quiénes serán los encargados de llevar a cabo, implementar o ejecutar las estrategias o acciones. </a:t>
            </a:r>
          </a:p>
          <a:p>
            <a:pPr marL="0" indent="0" algn="just">
              <a:buNone/>
            </a:pPr>
            <a:endParaRPr lang="es-MX" dirty="0" smtClean="0"/>
          </a:p>
          <a:p>
            <a:pPr marL="0" indent="0" algn="just">
              <a:buNone/>
            </a:pPr>
            <a:r>
              <a:rPr lang="es-MX" dirty="0" smtClean="0"/>
              <a:t>•El </a:t>
            </a:r>
            <a:r>
              <a:rPr lang="es-MX" dirty="0" smtClean="0">
                <a:solidFill>
                  <a:srgbClr val="FF0000"/>
                </a:solidFill>
              </a:rPr>
              <a:t>cronograma</a:t>
            </a:r>
            <a:r>
              <a:rPr lang="es-MX" dirty="0" smtClean="0"/>
              <a:t> con fechas y tiempos: cuándo se implementarán o ejecutarán las estrategias o acciones, y en qué tiempo se obtendrán resultados. </a:t>
            </a:r>
          </a:p>
          <a:p>
            <a:pPr marL="0" indent="0" algn="just">
              <a:buNone/>
            </a:pPr>
            <a:endParaRPr lang="es-MX" dirty="0" smtClean="0"/>
          </a:p>
          <a:p>
            <a:pPr marL="0" indent="0" algn="just">
              <a:buNone/>
            </a:pPr>
            <a:r>
              <a:rPr lang="es-MX" dirty="0" smtClean="0"/>
              <a:t>•El </a:t>
            </a:r>
            <a:r>
              <a:rPr lang="es-MX" dirty="0" smtClean="0">
                <a:solidFill>
                  <a:srgbClr val="FF0000"/>
                </a:solidFill>
              </a:rPr>
              <a:t>presupuesto</a:t>
            </a:r>
            <a:r>
              <a:rPr lang="es-MX" dirty="0" smtClean="0"/>
              <a:t>: cuánto se invertirá en la implementación o ejecución de las estrategias o acciones.</a:t>
            </a:r>
          </a:p>
          <a:p>
            <a:pPr algn="just"/>
            <a:endParaRPr lang="es-MX" dirty="0"/>
          </a:p>
        </p:txBody>
      </p:sp>
      <p:pic>
        <p:nvPicPr>
          <p:cNvPr id="10" name="9 Marcador de contenido"/>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664074" y="2492896"/>
            <a:ext cx="3292301" cy="3240359"/>
          </a:xfrm>
        </p:spPr>
      </p:pic>
    </p:spTree>
    <p:extLst>
      <p:ext uri="{BB962C8B-B14F-4D97-AF65-F5344CB8AC3E}">
        <p14:creationId xmlns:p14="http://schemas.microsoft.com/office/powerpoint/2010/main" val="292386628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solidFill>
                  <a:srgbClr val="00B050"/>
                </a:solidFill>
              </a:rPr>
              <a:t>Diagnóstico</a:t>
            </a:r>
          </a:p>
        </p:txBody>
      </p:sp>
      <p:sp>
        <p:nvSpPr>
          <p:cNvPr id="3" name="2 Marcador de contenido"/>
          <p:cNvSpPr>
            <a:spLocks noGrp="1"/>
          </p:cNvSpPr>
          <p:nvPr>
            <p:ph idx="1"/>
          </p:nvPr>
        </p:nvSpPr>
        <p:spPr/>
        <p:txBody>
          <a:bodyPr>
            <a:normAutofit fontScale="70000" lnSpcReduction="20000"/>
          </a:bodyPr>
          <a:lstStyle/>
          <a:p>
            <a:pPr marL="0" indent="0" algn="just">
              <a:buNone/>
            </a:pPr>
            <a:endParaRPr lang="es-MX" dirty="0" smtClean="0"/>
          </a:p>
          <a:p>
            <a:pPr marL="0" indent="0" algn="just">
              <a:buNone/>
            </a:pPr>
            <a:r>
              <a:rPr lang="es-MX" dirty="0" smtClean="0"/>
              <a:t>El </a:t>
            </a:r>
            <a:r>
              <a:rPr lang="es-MX" dirty="0"/>
              <a:t>análisis FODA es una herramienta que permite conformar un cuadro de </a:t>
            </a:r>
            <a:r>
              <a:rPr lang="es-MX" dirty="0">
                <a:solidFill>
                  <a:srgbClr val="FF0000"/>
                </a:solidFill>
              </a:rPr>
              <a:t>la situación actual </a:t>
            </a:r>
            <a:r>
              <a:rPr lang="es-MX" dirty="0"/>
              <a:t>del objeto de estudio (persona, empresa u organización, </a:t>
            </a:r>
            <a:r>
              <a:rPr lang="es-MX" dirty="0" err="1"/>
              <a:t>etc</a:t>
            </a:r>
            <a:r>
              <a:rPr lang="es-MX" dirty="0"/>
              <a:t>) permitiendo de esta manera obtener un diagnóstico preciso que permite, en función de ello, tomar decisiones acordes con los objetivos y políticas </a:t>
            </a:r>
            <a:r>
              <a:rPr lang="es-MX" dirty="0" smtClean="0"/>
              <a:t>formulados.</a:t>
            </a:r>
          </a:p>
          <a:p>
            <a:pPr marL="0" indent="0" algn="just">
              <a:buNone/>
            </a:pPr>
            <a:endParaRPr lang="es-MX" dirty="0"/>
          </a:p>
          <a:p>
            <a:pPr marL="0" indent="0" algn="just">
              <a:buNone/>
            </a:pPr>
            <a:endParaRPr lang="es-MX" dirty="0"/>
          </a:p>
          <a:p>
            <a:pPr marL="0" indent="0" algn="just">
              <a:buNone/>
            </a:pPr>
            <a:r>
              <a:rPr lang="es-MX" dirty="0" smtClean="0"/>
              <a:t>Es </a:t>
            </a:r>
            <a:r>
              <a:rPr lang="es-MX" dirty="0"/>
              <a:t>como si se tomara una “radiografía” de una situación puntual de lo particular que se este estudiando. Las variables analizadas y lo que ellas representan en la matriz son particulares de ese momento. Luego de analizarlas, se deberán tomar decisiones estratégicas para mejorar la situación actual en el futuro.</a:t>
            </a:r>
          </a:p>
          <a:p>
            <a:pPr marL="0" indent="0">
              <a:buNone/>
            </a:pPr>
            <a:endParaRPr lang="es-MX" dirty="0"/>
          </a:p>
        </p:txBody>
      </p:sp>
    </p:spTree>
    <p:extLst>
      <p:ext uri="{BB962C8B-B14F-4D97-AF65-F5344CB8AC3E}">
        <p14:creationId xmlns:p14="http://schemas.microsoft.com/office/powerpoint/2010/main" val="10082892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0" y="908720"/>
            <a:ext cx="7200800" cy="4248472"/>
          </a:xfrm>
        </p:spPr>
      </p:pic>
      <p:sp>
        <p:nvSpPr>
          <p:cNvPr id="5" name="4 CuadroTexto"/>
          <p:cNvSpPr txBox="1"/>
          <p:nvPr/>
        </p:nvSpPr>
        <p:spPr>
          <a:xfrm>
            <a:off x="1619672" y="5373216"/>
            <a:ext cx="6408712" cy="584775"/>
          </a:xfrm>
          <a:prstGeom prst="rect">
            <a:avLst/>
          </a:prstGeom>
          <a:noFill/>
        </p:spPr>
        <p:txBody>
          <a:bodyPr wrap="square" rtlCol="0">
            <a:spAutoFit/>
          </a:bodyPr>
          <a:lstStyle/>
          <a:p>
            <a:r>
              <a:rPr lang="es-MX" sz="1600" b="1" dirty="0"/>
              <a:t>DAFO</a:t>
            </a:r>
            <a:r>
              <a:rPr lang="es-MX" sz="1600" dirty="0"/>
              <a:t>: </a:t>
            </a:r>
            <a:r>
              <a:rPr lang="es-MX" sz="1600" dirty="0" smtClean="0"/>
              <a:t> Debilidades</a:t>
            </a:r>
            <a:r>
              <a:rPr lang="es-MX" sz="1600" dirty="0"/>
              <a:t>, Amenazas, Fortalezas y Oportunidades.</a:t>
            </a:r>
          </a:p>
          <a:p>
            <a:r>
              <a:rPr lang="es-MX" sz="1600" b="1" dirty="0" smtClean="0"/>
              <a:t>SWOT</a:t>
            </a:r>
            <a:r>
              <a:rPr lang="es-MX" sz="1600" dirty="0" smtClean="0"/>
              <a:t>: </a:t>
            </a:r>
            <a:r>
              <a:rPr lang="es-MX" sz="1600" dirty="0" err="1" smtClean="0"/>
              <a:t>Strenghts</a:t>
            </a:r>
            <a:r>
              <a:rPr lang="es-MX" sz="1600" dirty="0"/>
              <a:t>, </a:t>
            </a:r>
            <a:r>
              <a:rPr lang="es-MX" sz="1600" dirty="0" err="1"/>
              <a:t>Weaknesses</a:t>
            </a:r>
            <a:r>
              <a:rPr lang="es-MX" sz="1600" dirty="0"/>
              <a:t>, </a:t>
            </a:r>
            <a:r>
              <a:rPr lang="es-MX" sz="1600" dirty="0" err="1"/>
              <a:t>Opportunities</a:t>
            </a:r>
            <a:r>
              <a:rPr lang="es-MX" sz="1600" dirty="0"/>
              <a:t>, </a:t>
            </a:r>
            <a:r>
              <a:rPr lang="es-MX" sz="1600" dirty="0" err="1"/>
              <a:t>Threats</a:t>
            </a:r>
            <a:r>
              <a:rPr lang="es-MX" sz="1600" dirty="0"/>
              <a:t>.</a:t>
            </a:r>
          </a:p>
        </p:txBody>
      </p:sp>
      <p:sp>
        <p:nvSpPr>
          <p:cNvPr id="3" name="2 Rectángulo"/>
          <p:cNvSpPr/>
          <p:nvPr/>
        </p:nvSpPr>
        <p:spPr>
          <a:xfrm>
            <a:off x="6164284" y="5135391"/>
            <a:ext cx="1836528" cy="240066"/>
          </a:xfrm>
          <a:prstGeom prst="rect">
            <a:avLst/>
          </a:prstGeom>
        </p:spPr>
        <p:txBody>
          <a:bodyPr wrap="none">
            <a:spAutoFit/>
          </a:bodyPr>
          <a:lstStyle/>
          <a:p>
            <a:pPr marL="365760" lvl="1" algn="r">
              <a:lnSpc>
                <a:spcPct val="80000"/>
              </a:lnSpc>
              <a:spcBef>
                <a:spcPct val="20000"/>
              </a:spcBef>
              <a:buClr>
                <a:srgbClr val="AA2B1E"/>
              </a:buClr>
              <a:buSzPct val="85000"/>
            </a:pPr>
            <a:r>
              <a:rPr lang="es-ES" altLang="es-MX" sz="1200" dirty="0">
                <a:solidFill>
                  <a:prstClr val="black"/>
                </a:solidFill>
              </a:rPr>
              <a:t>Diez Carrera (2016)</a:t>
            </a:r>
          </a:p>
        </p:txBody>
      </p:sp>
    </p:spTree>
    <p:extLst>
      <p:ext uri="{BB962C8B-B14F-4D97-AF65-F5344CB8AC3E}">
        <p14:creationId xmlns:p14="http://schemas.microsoft.com/office/powerpoint/2010/main" val="298849021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95023" y="548680"/>
            <a:ext cx="6965245" cy="1202485"/>
          </a:xfrm>
        </p:spPr>
        <p:txBody>
          <a:bodyPr/>
          <a:lstStyle/>
          <a:p>
            <a:r>
              <a:rPr lang="es-MX" b="1" dirty="0" smtClean="0">
                <a:solidFill>
                  <a:srgbClr val="00B050"/>
                </a:solidFill>
              </a:rPr>
              <a:t>Ejemplos </a:t>
            </a:r>
            <a:endParaRPr lang="es-MX" b="1" dirty="0">
              <a:solidFill>
                <a:srgbClr val="00B050"/>
              </a:solidFill>
            </a:endParaRPr>
          </a:p>
        </p:txBody>
      </p:sp>
      <p:sp>
        <p:nvSpPr>
          <p:cNvPr id="5" name="4 Marcador de contenido"/>
          <p:cNvSpPr>
            <a:spLocks noGrp="1"/>
          </p:cNvSpPr>
          <p:nvPr>
            <p:ph sz="quarter" idx="13"/>
          </p:nvPr>
        </p:nvSpPr>
        <p:spPr>
          <a:xfrm>
            <a:off x="899592" y="1600200"/>
            <a:ext cx="3596208" cy="4781128"/>
          </a:xfrm>
        </p:spPr>
        <p:txBody>
          <a:bodyPr>
            <a:normAutofit fontScale="62500" lnSpcReduction="20000"/>
          </a:bodyPr>
          <a:lstStyle/>
          <a:p>
            <a:pPr marL="0" indent="0" algn="ctr">
              <a:buNone/>
            </a:pPr>
            <a:r>
              <a:rPr lang="es-MX" b="1" dirty="0" smtClean="0"/>
              <a:t>FORTALEZAS</a:t>
            </a:r>
          </a:p>
          <a:p>
            <a:pPr marL="0" indent="0" algn="ctr">
              <a:buNone/>
            </a:pPr>
            <a:endParaRPr lang="es-MX" b="1" dirty="0" smtClean="0"/>
          </a:p>
          <a:p>
            <a:pPr algn="just"/>
            <a:r>
              <a:rPr lang="es-MX" dirty="0" smtClean="0"/>
              <a:t>Buen </a:t>
            </a:r>
            <a:r>
              <a:rPr lang="es-MX" dirty="0"/>
              <a:t>ambiente laboral</a:t>
            </a:r>
          </a:p>
          <a:p>
            <a:pPr algn="just"/>
            <a:r>
              <a:rPr lang="es-MX" dirty="0"/>
              <a:t>Proactividad en la gestión</a:t>
            </a:r>
          </a:p>
          <a:p>
            <a:pPr algn="just"/>
            <a:r>
              <a:rPr lang="es-MX" dirty="0"/>
              <a:t>Conocimiento del mercado</a:t>
            </a:r>
          </a:p>
          <a:p>
            <a:pPr algn="just"/>
            <a:r>
              <a:rPr lang="es-MX" dirty="0"/>
              <a:t>Grandes recursos financieros</a:t>
            </a:r>
          </a:p>
          <a:p>
            <a:pPr algn="just"/>
            <a:r>
              <a:rPr lang="es-MX" dirty="0"/>
              <a:t>Buena calidad del producto final</a:t>
            </a:r>
          </a:p>
          <a:p>
            <a:pPr algn="just"/>
            <a:r>
              <a:rPr lang="es-MX" dirty="0"/>
              <a:t>Posibilidades de acceder a créditos</a:t>
            </a:r>
          </a:p>
          <a:p>
            <a:pPr algn="just"/>
            <a:r>
              <a:rPr lang="es-MX" dirty="0"/>
              <a:t>Equipamiento de última generación</a:t>
            </a:r>
          </a:p>
          <a:p>
            <a:pPr algn="just"/>
            <a:r>
              <a:rPr lang="es-MX" dirty="0"/>
              <a:t>Experiencia de los recursos humanos</a:t>
            </a:r>
          </a:p>
          <a:p>
            <a:pPr algn="just"/>
            <a:r>
              <a:rPr lang="es-MX" dirty="0"/>
              <a:t>Recursos humanos motivados y contentos</a:t>
            </a:r>
          </a:p>
          <a:p>
            <a:pPr algn="just"/>
            <a:r>
              <a:rPr lang="es-MX" dirty="0"/>
              <a:t>Procesos técnicos y administrativos de calidad</a:t>
            </a:r>
          </a:p>
          <a:p>
            <a:pPr algn="just"/>
            <a:r>
              <a:rPr lang="es-MX" dirty="0"/>
              <a:t>Características especiales del producto que se oferta</a:t>
            </a:r>
          </a:p>
          <a:p>
            <a:pPr algn="just"/>
            <a:r>
              <a:rPr lang="es-MX" dirty="0"/>
              <a:t>Cualidades del servicio que se considera de alto nivel</a:t>
            </a:r>
          </a:p>
        </p:txBody>
      </p:sp>
      <p:sp>
        <p:nvSpPr>
          <p:cNvPr id="6" name="5 Marcador de contenido"/>
          <p:cNvSpPr>
            <a:spLocks noGrp="1"/>
          </p:cNvSpPr>
          <p:nvPr>
            <p:ph sz="quarter" idx="14"/>
          </p:nvPr>
        </p:nvSpPr>
        <p:spPr>
          <a:xfrm>
            <a:off x="4648200" y="1600200"/>
            <a:ext cx="3668216" cy="4421088"/>
          </a:xfrm>
        </p:spPr>
        <p:txBody>
          <a:bodyPr>
            <a:normAutofit fontScale="62500" lnSpcReduction="20000"/>
          </a:bodyPr>
          <a:lstStyle/>
          <a:p>
            <a:pPr marL="0" indent="0" algn="ctr">
              <a:buNone/>
            </a:pPr>
            <a:r>
              <a:rPr lang="es-MX" b="1" dirty="0" smtClean="0"/>
              <a:t>DEBILIDADES</a:t>
            </a:r>
          </a:p>
          <a:p>
            <a:endParaRPr lang="es-MX" dirty="0"/>
          </a:p>
          <a:p>
            <a:r>
              <a:rPr lang="es-MX" dirty="0" smtClean="0"/>
              <a:t>Salarios </a:t>
            </a:r>
            <a:r>
              <a:rPr lang="es-MX" dirty="0"/>
              <a:t>bajos</a:t>
            </a:r>
          </a:p>
          <a:p>
            <a:r>
              <a:rPr lang="es-MX" dirty="0"/>
              <a:t>Equipamiento viejo</a:t>
            </a:r>
          </a:p>
          <a:p>
            <a:r>
              <a:rPr lang="es-MX" dirty="0"/>
              <a:t>Falta de capacitación</a:t>
            </a:r>
          </a:p>
          <a:p>
            <a:r>
              <a:rPr lang="es-MX" dirty="0"/>
              <a:t>Problemas con la calidad</a:t>
            </a:r>
          </a:p>
          <a:p>
            <a:r>
              <a:rPr lang="es-MX" dirty="0"/>
              <a:t>Reactividad en la gestión</a:t>
            </a:r>
          </a:p>
          <a:p>
            <a:r>
              <a:rPr lang="es-MX" dirty="0"/>
              <a:t>Mala situación financiera</a:t>
            </a:r>
          </a:p>
          <a:p>
            <a:r>
              <a:rPr lang="es-MX" dirty="0"/>
              <a:t>Incapacidad para ver errores</a:t>
            </a:r>
          </a:p>
          <a:p>
            <a:r>
              <a:rPr lang="es-MX" dirty="0"/>
              <a:t>Capital de trabajo mal utilizado</a:t>
            </a:r>
          </a:p>
          <a:p>
            <a:r>
              <a:rPr lang="es-MX" dirty="0"/>
              <a:t>Deficientes habilidades gerenciales</a:t>
            </a:r>
          </a:p>
          <a:p>
            <a:r>
              <a:rPr lang="es-MX" dirty="0"/>
              <a:t>Poca capacidad de acceso a créditos</a:t>
            </a:r>
          </a:p>
          <a:p>
            <a:r>
              <a:rPr lang="es-MX" dirty="0"/>
              <a:t>Falta de motivación de los recursos humanos</a:t>
            </a:r>
          </a:p>
          <a:p>
            <a:r>
              <a:rPr lang="es-MX" dirty="0"/>
              <a:t>Producto o servicio sin características diferenciadoras</a:t>
            </a:r>
          </a:p>
        </p:txBody>
      </p:sp>
    </p:spTree>
    <p:extLst>
      <p:ext uri="{BB962C8B-B14F-4D97-AF65-F5344CB8AC3E}">
        <p14:creationId xmlns:p14="http://schemas.microsoft.com/office/powerpoint/2010/main" val="32623000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3"/>
          </p:nvPr>
        </p:nvSpPr>
        <p:spPr>
          <a:xfrm>
            <a:off x="1331640" y="1916832"/>
            <a:ext cx="3200400" cy="3602736"/>
          </a:xfrm>
        </p:spPr>
        <p:txBody>
          <a:bodyPr>
            <a:normAutofit/>
          </a:bodyPr>
          <a:lstStyle/>
          <a:p>
            <a:pPr marL="0" indent="0" algn="ctr">
              <a:buNone/>
            </a:pPr>
            <a:r>
              <a:rPr lang="es-MX" b="1" dirty="0" smtClean="0"/>
              <a:t>Oportunidades</a:t>
            </a:r>
          </a:p>
          <a:p>
            <a:pPr marL="0" indent="0">
              <a:buNone/>
            </a:pPr>
            <a:endParaRPr lang="es-MX" dirty="0" smtClean="0"/>
          </a:p>
          <a:p>
            <a:pPr algn="just"/>
            <a:r>
              <a:rPr lang="es-MX" sz="1600" dirty="0" smtClean="0"/>
              <a:t>Regulación </a:t>
            </a:r>
            <a:r>
              <a:rPr lang="es-MX" sz="1600" dirty="0"/>
              <a:t>a favor</a:t>
            </a:r>
          </a:p>
          <a:p>
            <a:pPr algn="just"/>
            <a:r>
              <a:rPr lang="es-MX" sz="1600" dirty="0"/>
              <a:t>Competencia débil</a:t>
            </a:r>
          </a:p>
          <a:p>
            <a:pPr algn="just"/>
            <a:r>
              <a:rPr lang="es-MX" sz="1600" dirty="0"/>
              <a:t>Mercado mal atendido</a:t>
            </a:r>
          </a:p>
          <a:p>
            <a:pPr algn="just"/>
            <a:r>
              <a:rPr lang="es-MX" sz="1600" dirty="0"/>
              <a:t>Necesidad del producto</a:t>
            </a:r>
          </a:p>
          <a:p>
            <a:pPr algn="just"/>
            <a:r>
              <a:rPr lang="es-MX" sz="1600" dirty="0"/>
              <a:t>Inexistencia de competencia</a:t>
            </a:r>
          </a:p>
          <a:p>
            <a:pPr algn="just"/>
            <a:r>
              <a:rPr lang="es-MX" sz="1600" dirty="0"/>
              <a:t>Tendencias favorables en el mercado</a:t>
            </a:r>
          </a:p>
          <a:p>
            <a:pPr algn="just"/>
            <a:r>
              <a:rPr lang="es-MX" sz="1600" dirty="0"/>
              <a:t>Fuerte poder adquisitivo del segmento meta</a:t>
            </a:r>
          </a:p>
        </p:txBody>
      </p:sp>
      <p:sp>
        <p:nvSpPr>
          <p:cNvPr id="4" name="3 Marcador de contenido"/>
          <p:cNvSpPr>
            <a:spLocks noGrp="1"/>
          </p:cNvSpPr>
          <p:nvPr>
            <p:ph sz="quarter" idx="14"/>
          </p:nvPr>
        </p:nvSpPr>
        <p:spPr>
          <a:xfrm>
            <a:off x="4644008" y="1916832"/>
            <a:ext cx="3200400" cy="4167733"/>
          </a:xfrm>
        </p:spPr>
        <p:txBody>
          <a:bodyPr>
            <a:normAutofit fontScale="32500" lnSpcReduction="20000"/>
          </a:bodyPr>
          <a:lstStyle/>
          <a:p>
            <a:pPr marL="0" indent="0" algn="ctr">
              <a:buNone/>
            </a:pPr>
            <a:r>
              <a:rPr lang="es-MX" sz="8600" b="1" dirty="0" smtClean="0"/>
              <a:t>Amenazas</a:t>
            </a:r>
          </a:p>
          <a:p>
            <a:pPr marL="0" indent="0" algn="ctr">
              <a:buNone/>
            </a:pPr>
            <a:endParaRPr lang="es-MX" sz="8600" b="1" dirty="0" smtClean="0"/>
          </a:p>
          <a:p>
            <a:endParaRPr lang="es-MX" dirty="0"/>
          </a:p>
          <a:p>
            <a:pPr algn="just"/>
            <a:r>
              <a:rPr lang="es-MX" sz="4200" dirty="0" smtClean="0"/>
              <a:t>Conflictos </a:t>
            </a:r>
            <a:r>
              <a:rPr lang="es-MX" sz="4200" dirty="0"/>
              <a:t>gremiales</a:t>
            </a:r>
          </a:p>
          <a:p>
            <a:pPr algn="just"/>
            <a:r>
              <a:rPr lang="es-MX" sz="4200" dirty="0"/>
              <a:t>Regulación desfavorable</a:t>
            </a:r>
          </a:p>
          <a:p>
            <a:pPr algn="just"/>
            <a:r>
              <a:rPr lang="es-MX" sz="4200" dirty="0"/>
              <a:t>Cambios en la legislación</a:t>
            </a:r>
          </a:p>
          <a:p>
            <a:pPr algn="just"/>
            <a:r>
              <a:rPr lang="es-MX" sz="4200" dirty="0"/>
              <a:t>Competencia muy agresiva</a:t>
            </a:r>
          </a:p>
          <a:p>
            <a:pPr algn="just"/>
            <a:r>
              <a:rPr lang="es-MX" sz="4200" dirty="0"/>
              <a:t>Aumento de precio de insumos</a:t>
            </a:r>
          </a:p>
          <a:p>
            <a:pPr algn="just"/>
            <a:r>
              <a:rPr lang="es-MX" sz="4200" dirty="0"/>
              <a:t>Segmento del mercado contraído</a:t>
            </a:r>
          </a:p>
          <a:p>
            <a:pPr algn="just"/>
            <a:r>
              <a:rPr lang="es-MX" sz="4200" dirty="0"/>
              <a:t>Tendencias desfavorables en el mercado</a:t>
            </a:r>
          </a:p>
          <a:p>
            <a:pPr algn="just"/>
            <a:r>
              <a:rPr lang="es-MX" sz="4200" dirty="0"/>
              <a:t>Competencia consolidada en el mercado</a:t>
            </a:r>
          </a:p>
          <a:p>
            <a:pPr algn="just"/>
            <a:r>
              <a:rPr lang="es-MX" sz="4200" dirty="0"/>
              <a:t>Inexistencia de competencia (no se sabe cómo reaccionará el mercado)</a:t>
            </a:r>
          </a:p>
        </p:txBody>
      </p:sp>
    </p:spTree>
    <p:extLst>
      <p:ext uri="{BB962C8B-B14F-4D97-AF65-F5344CB8AC3E}">
        <p14:creationId xmlns:p14="http://schemas.microsoft.com/office/powerpoint/2010/main" val="181970598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B050"/>
                </a:solidFill>
              </a:rPr>
              <a:t>Bibliografía</a:t>
            </a:r>
            <a:endParaRPr lang="es-MX" b="1" dirty="0">
              <a:solidFill>
                <a:srgbClr val="00B050"/>
              </a:solidFill>
            </a:endParaRPr>
          </a:p>
        </p:txBody>
      </p:sp>
      <p:sp>
        <p:nvSpPr>
          <p:cNvPr id="5" name="4 Marcador de contenido"/>
          <p:cNvSpPr>
            <a:spLocks noGrp="1"/>
          </p:cNvSpPr>
          <p:nvPr>
            <p:ph idx="1"/>
          </p:nvPr>
        </p:nvSpPr>
        <p:spPr/>
        <p:txBody>
          <a:bodyPr>
            <a:normAutofit fontScale="55000" lnSpcReduction="20000"/>
          </a:bodyPr>
          <a:lstStyle/>
          <a:p>
            <a:pPr marL="0" indent="0">
              <a:buNone/>
            </a:pPr>
            <a:endParaRPr lang="es-MX" dirty="0"/>
          </a:p>
          <a:p>
            <a:pPr algn="just"/>
            <a:r>
              <a:rPr lang="es-MX" dirty="0" smtClean="0"/>
              <a:t>Chiavenato</a:t>
            </a:r>
            <a:r>
              <a:rPr lang="es-MX" dirty="0"/>
              <a:t>, Idalberto. (2007). Introducción a la teoría general de la administración, 7 </a:t>
            </a:r>
            <a:r>
              <a:rPr lang="es-MX" dirty="0" err="1"/>
              <a:t>ed</a:t>
            </a:r>
            <a:r>
              <a:rPr lang="es-MX" dirty="0"/>
              <a:t>, México: McGraw-Hill</a:t>
            </a:r>
            <a:r>
              <a:rPr lang="es-MX" dirty="0" smtClean="0"/>
              <a:t>.</a:t>
            </a:r>
          </a:p>
          <a:p>
            <a:pPr algn="just"/>
            <a:endParaRPr lang="es-MX" dirty="0"/>
          </a:p>
          <a:p>
            <a:pPr algn="just"/>
            <a:r>
              <a:rPr lang="es-MX" dirty="0" smtClean="0"/>
              <a:t>Diez </a:t>
            </a:r>
            <a:r>
              <a:rPr lang="es-MX" dirty="0"/>
              <a:t>Carrera, Carmen. (</a:t>
            </a:r>
            <a:r>
              <a:rPr lang="es-MX" dirty="0" smtClean="0"/>
              <a:t>2016). </a:t>
            </a:r>
            <a:r>
              <a:rPr lang="es-MX" dirty="0"/>
              <a:t>Administración de unidades de información: concepto e historia, Gijón: Ediciones TREA</a:t>
            </a:r>
            <a:r>
              <a:rPr lang="es-MX" dirty="0" smtClean="0"/>
              <a:t>.</a:t>
            </a:r>
          </a:p>
          <a:p>
            <a:pPr algn="just"/>
            <a:endParaRPr lang="es-MX" dirty="0"/>
          </a:p>
          <a:p>
            <a:pPr algn="just"/>
            <a:r>
              <a:rPr lang="es-MX" dirty="0" smtClean="0"/>
              <a:t>Fuentes </a:t>
            </a:r>
            <a:r>
              <a:rPr lang="es-MX" dirty="0"/>
              <a:t>Romero, Juan José. (</a:t>
            </a:r>
            <a:r>
              <a:rPr lang="es-MX" dirty="0" smtClean="0"/>
              <a:t>2017). </a:t>
            </a:r>
            <a:r>
              <a:rPr lang="es-MX" dirty="0"/>
              <a:t>Planificación y organización de centros documentarios. Organización y funcionamiento de bibliotecas, centros de documentación y centros de información, Madrid: Síntesis</a:t>
            </a:r>
            <a:r>
              <a:rPr lang="es-MX" dirty="0" smtClean="0"/>
              <a:t>.</a:t>
            </a:r>
          </a:p>
          <a:p>
            <a:pPr algn="just"/>
            <a:endParaRPr lang="es-MX" dirty="0"/>
          </a:p>
          <a:p>
            <a:pPr algn="just"/>
            <a:r>
              <a:rPr lang="es-MX" dirty="0" err="1" smtClean="0"/>
              <a:t>Hellriegel</a:t>
            </a:r>
            <a:r>
              <a:rPr lang="es-MX" dirty="0"/>
              <a:t>, Don, et al. (</a:t>
            </a:r>
            <a:r>
              <a:rPr lang="es-MX" dirty="0" smtClean="0"/>
              <a:t>2015</a:t>
            </a:r>
            <a:r>
              <a:rPr lang="es-MX" dirty="0"/>
              <a:t>). Administración, un enfoque basado en competencias, 10 </a:t>
            </a:r>
            <a:r>
              <a:rPr lang="es-MX" dirty="0" err="1"/>
              <a:t>ed</a:t>
            </a:r>
            <a:r>
              <a:rPr lang="es-MX" dirty="0"/>
              <a:t>, México: Thomson</a:t>
            </a:r>
            <a:r>
              <a:rPr lang="es-MX" dirty="0" smtClean="0"/>
              <a:t>.</a:t>
            </a:r>
          </a:p>
          <a:p>
            <a:pPr algn="just"/>
            <a:endParaRPr lang="es-MX" dirty="0"/>
          </a:p>
          <a:p>
            <a:pPr algn="just"/>
            <a:r>
              <a:rPr lang="es-MX" dirty="0" smtClean="0"/>
              <a:t>Hernández </a:t>
            </a:r>
            <a:r>
              <a:rPr lang="es-MX" dirty="0"/>
              <a:t>y Rodríguez, Sergio. (2008). Administración. Teoría, proceso, áreas funcionales y estrategias para la competitividad, 2 </a:t>
            </a:r>
            <a:r>
              <a:rPr lang="es-MX" dirty="0" err="1"/>
              <a:t>ed</a:t>
            </a:r>
            <a:r>
              <a:rPr lang="es-MX" dirty="0"/>
              <a:t>, México: McGraw-Hill.</a:t>
            </a:r>
          </a:p>
          <a:p>
            <a:pPr marL="0" indent="0" algn="just">
              <a:buNone/>
            </a:pPr>
            <a:r>
              <a:rPr lang="es-MX" dirty="0"/>
              <a:t>	</a:t>
            </a:r>
            <a:r>
              <a:rPr lang="es-MX" dirty="0" smtClean="0"/>
              <a:t>.</a:t>
            </a:r>
            <a:endParaRPr lang="es-MX" dirty="0"/>
          </a:p>
          <a:p>
            <a:pPr marL="0" indent="0">
              <a:buNone/>
            </a:pPr>
            <a:endParaRPr lang="es-MX" dirty="0"/>
          </a:p>
        </p:txBody>
      </p:sp>
    </p:spTree>
    <p:extLst>
      <p:ext uri="{BB962C8B-B14F-4D97-AF65-F5344CB8AC3E}">
        <p14:creationId xmlns:p14="http://schemas.microsoft.com/office/powerpoint/2010/main" val="1899907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t>GUIÓN PARA EL EMPLEO DEL MATERIAL</a:t>
            </a:r>
            <a:endParaRPr lang="es-MX" sz="4000" b="1" dirty="0"/>
          </a:p>
        </p:txBody>
      </p:sp>
      <p:sp>
        <p:nvSpPr>
          <p:cNvPr id="3" name="2 Marcador de contenido"/>
          <p:cNvSpPr>
            <a:spLocks noGrp="1"/>
          </p:cNvSpPr>
          <p:nvPr>
            <p:ph idx="1"/>
          </p:nvPr>
        </p:nvSpPr>
        <p:spPr/>
        <p:txBody>
          <a:bodyPr>
            <a:normAutofit/>
          </a:bodyPr>
          <a:lstStyle/>
          <a:p>
            <a:pPr algn="just"/>
            <a:r>
              <a:rPr lang="es-MX" dirty="0" smtClean="0"/>
              <a:t>Para poder cubrir el propósito de la Unidad de Aprendizaje, y antes de iniciar con el tema, se sugiere que el docente proporcionar al discente un panorama general de la </a:t>
            </a:r>
            <a:r>
              <a:rPr lang="es-MX" dirty="0"/>
              <a:t>A</a:t>
            </a:r>
            <a:r>
              <a:rPr lang="es-MX" dirty="0" smtClean="0"/>
              <a:t>dministración como disciplina científica, así como de la importancia transversal de ésta no sólo en las áreas de las ciencias de la Información documental sino en diversas áreas del conocimiento .</a:t>
            </a:r>
          </a:p>
        </p:txBody>
      </p:sp>
    </p:spTree>
    <p:extLst>
      <p:ext uri="{BB962C8B-B14F-4D97-AF65-F5344CB8AC3E}">
        <p14:creationId xmlns:p14="http://schemas.microsoft.com/office/powerpoint/2010/main" val="4196091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t>GUIÓN PARA EL EMPLEO DEL MATERIAL</a:t>
            </a:r>
            <a:endParaRPr lang="es-MX" sz="4000" b="1" dirty="0"/>
          </a:p>
        </p:txBody>
      </p:sp>
      <p:sp>
        <p:nvSpPr>
          <p:cNvPr id="3" name="2 Marcador de contenido"/>
          <p:cNvSpPr>
            <a:spLocks noGrp="1"/>
          </p:cNvSpPr>
          <p:nvPr>
            <p:ph idx="1"/>
          </p:nvPr>
        </p:nvSpPr>
        <p:spPr/>
        <p:txBody>
          <a:bodyPr>
            <a:normAutofit fontScale="92500"/>
          </a:bodyPr>
          <a:lstStyle/>
          <a:p>
            <a:pPr algn="just"/>
            <a:r>
              <a:rPr lang="es-MX" dirty="0">
                <a:solidFill>
                  <a:schemeClr val="tx1"/>
                </a:solidFill>
              </a:rPr>
              <a:t>Como estrategia para el abordaje de este tema, se sugiere la exposición oral por parte del profesor, apoyándose en este material. Se pueden ir abarcando </a:t>
            </a:r>
            <a:r>
              <a:rPr lang="es-MX" dirty="0" smtClean="0">
                <a:solidFill>
                  <a:schemeClr val="tx1"/>
                </a:solidFill>
              </a:rPr>
              <a:t>el desarrollo del contenido temático; en cada una de las diapositivas se resalta con color rojo los conceptos clave para la disciplina, se sugiere que el docente abunde y desarrolle estos conceptos para una mejor comprensión del contenido que se presenta bajo el siguiente esquema:</a:t>
            </a:r>
          </a:p>
          <a:p>
            <a:pPr marL="0" indent="0">
              <a:buNone/>
            </a:pPr>
            <a:endParaRPr lang="es-MX" dirty="0">
              <a:solidFill>
                <a:srgbClr val="FF0000"/>
              </a:solidFill>
            </a:endParaRPr>
          </a:p>
        </p:txBody>
      </p:sp>
    </p:spTree>
    <p:extLst>
      <p:ext uri="{BB962C8B-B14F-4D97-AF65-F5344CB8AC3E}">
        <p14:creationId xmlns:p14="http://schemas.microsoft.com/office/powerpoint/2010/main" val="36307002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Temas abordados</a:t>
            </a:r>
            <a:endParaRPr lang="es-MX" dirty="0"/>
          </a:p>
        </p:txBody>
      </p:sp>
      <p:sp>
        <p:nvSpPr>
          <p:cNvPr id="3" name="2 Marcador de contenido"/>
          <p:cNvSpPr>
            <a:spLocks noGrp="1"/>
          </p:cNvSpPr>
          <p:nvPr>
            <p:ph idx="1"/>
          </p:nvPr>
        </p:nvSpPr>
        <p:spPr/>
        <p:txBody>
          <a:bodyPr>
            <a:normAutofit/>
          </a:bodyPr>
          <a:lstStyle/>
          <a:p>
            <a:r>
              <a:rPr lang="es-MX" dirty="0" smtClean="0"/>
              <a:t>Consideraciones iniciales</a:t>
            </a:r>
          </a:p>
          <a:p>
            <a:r>
              <a:rPr lang="es-MX" dirty="0" smtClean="0"/>
              <a:t>Qué es la administración: </a:t>
            </a:r>
          </a:p>
          <a:p>
            <a:pPr lvl="2"/>
            <a:r>
              <a:rPr lang="es-MX" dirty="0" smtClean="0"/>
              <a:t>Qué se necesita para administrar una Unidad Documental</a:t>
            </a:r>
          </a:p>
          <a:p>
            <a:pPr lvl="2"/>
            <a:r>
              <a:rPr lang="es-MX" dirty="0" smtClean="0"/>
              <a:t>Quién administra</a:t>
            </a:r>
          </a:p>
          <a:p>
            <a:pPr lvl="3"/>
            <a:r>
              <a:rPr lang="es-MX" dirty="0" smtClean="0"/>
              <a:t>Cualidades de un administrador</a:t>
            </a:r>
          </a:p>
          <a:p>
            <a:pPr lvl="4"/>
            <a:r>
              <a:rPr lang="es-MX" dirty="0" smtClean="0"/>
              <a:t>Habilidades</a:t>
            </a:r>
          </a:p>
          <a:p>
            <a:r>
              <a:rPr lang="es-MX" dirty="0" smtClean="0"/>
              <a:t>Tipos de administración</a:t>
            </a:r>
            <a:endParaRPr lang="es-MX" dirty="0"/>
          </a:p>
          <a:p>
            <a:pPr lvl="2"/>
            <a:r>
              <a:rPr lang="es-MX" dirty="0" smtClean="0"/>
              <a:t>Planificación </a:t>
            </a:r>
          </a:p>
        </p:txBody>
      </p:sp>
    </p:spTree>
    <p:extLst>
      <p:ext uri="{BB962C8B-B14F-4D97-AF65-F5344CB8AC3E}">
        <p14:creationId xmlns:p14="http://schemas.microsoft.com/office/powerpoint/2010/main" val="21337896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000" b="1" dirty="0" smtClean="0"/>
              <a:t>Guión para el empleo del material</a:t>
            </a:r>
            <a:endParaRPr lang="es-MX" sz="4000" b="1" dirty="0"/>
          </a:p>
        </p:txBody>
      </p:sp>
      <p:sp>
        <p:nvSpPr>
          <p:cNvPr id="3" name="2 Marcador de contenido"/>
          <p:cNvSpPr>
            <a:spLocks noGrp="1"/>
          </p:cNvSpPr>
          <p:nvPr>
            <p:ph idx="1"/>
          </p:nvPr>
        </p:nvSpPr>
        <p:spPr/>
        <p:txBody>
          <a:bodyPr/>
          <a:lstStyle/>
          <a:p>
            <a:pPr algn="just"/>
            <a:endParaRPr lang="es-MX" dirty="0" smtClean="0">
              <a:solidFill>
                <a:schemeClr val="tx1"/>
              </a:solidFill>
            </a:endParaRPr>
          </a:p>
          <a:p>
            <a:pPr algn="just"/>
            <a:r>
              <a:rPr lang="es-MX" dirty="0" smtClean="0">
                <a:solidFill>
                  <a:schemeClr val="tx1"/>
                </a:solidFill>
              </a:rPr>
              <a:t>Se </a:t>
            </a:r>
            <a:r>
              <a:rPr lang="es-MX" dirty="0">
                <a:solidFill>
                  <a:schemeClr val="tx1"/>
                </a:solidFill>
              </a:rPr>
              <a:t>recomienda dedicar un mínimo de 3</a:t>
            </a:r>
            <a:r>
              <a:rPr lang="es-MX" dirty="0" smtClean="0">
                <a:solidFill>
                  <a:schemeClr val="tx1"/>
                </a:solidFill>
              </a:rPr>
              <a:t> </a:t>
            </a:r>
            <a:r>
              <a:rPr lang="es-MX" dirty="0">
                <a:solidFill>
                  <a:schemeClr val="tx1"/>
                </a:solidFill>
              </a:rPr>
              <a:t>sesiones de clase, de dos horas cada una, para abarcar </a:t>
            </a:r>
            <a:r>
              <a:rPr lang="es-MX" dirty="0" smtClean="0">
                <a:solidFill>
                  <a:schemeClr val="tx1"/>
                </a:solidFill>
              </a:rPr>
              <a:t>este contenido, al que le siguen otros temas (que constituyen  otro  material didáctico) como eficacia y eficiencia, control de recursos y servicios, evaluación de la gestión.</a:t>
            </a:r>
            <a:endParaRPr lang="es-MX" dirty="0">
              <a:solidFill>
                <a:schemeClr val="tx1"/>
              </a:solidFill>
            </a:endParaRPr>
          </a:p>
          <a:p>
            <a:endParaRPr lang="es-MX" dirty="0"/>
          </a:p>
        </p:txBody>
      </p:sp>
    </p:spTree>
    <p:extLst>
      <p:ext uri="{BB962C8B-B14F-4D97-AF65-F5344CB8AC3E}">
        <p14:creationId xmlns:p14="http://schemas.microsoft.com/office/powerpoint/2010/main" val="18966189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hincheta">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2179</TotalTime>
  <Words>3444</Words>
  <Application>Microsoft Office PowerPoint</Application>
  <PresentationFormat>Presentación en pantalla (4:3)</PresentationFormat>
  <Paragraphs>380</Paragraphs>
  <Slides>57</Slides>
  <Notes>0</Notes>
  <HiddenSlides>0</HiddenSlides>
  <MMClips>0</MMClips>
  <ScaleCrop>false</ScaleCrop>
  <HeadingPairs>
    <vt:vector size="4" baseType="variant">
      <vt:variant>
        <vt:lpstr>Tema</vt:lpstr>
      </vt:variant>
      <vt:variant>
        <vt:i4>1</vt:i4>
      </vt:variant>
      <vt:variant>
        <vt:lpstr>Títulos de diapositiva</vt:lpstr>
      </vt:variant>
      <vt:variant>
        <vt:i4>57</vt:i4>
      </vt:variant>
    </vt:vector>
  </HeadingPairs>
  <TitlesOfParts>
    <vt:vector size="58" baseType="lpstr">
      <vt:lpstr>Chincheta</vt:lpstr>
      <vt:lpstr>UNIVERSIDAD AUTÓNOMA DEL ESTADO DE MÉXICO</vt:lpstr>
      <vt:lpstr>Unidad de aprendizaje:</vt:lpstr>
      <vt:lpstr>UNIDAD DE COMPETENCIA I: Tema  4 </vt:lpstr>
      <vt:lpstr>TÍTULO DEL MATERIAL DIDÁCTICO</vt:lpstr>
      <vt:lpstr>PROPÓSITO DE LA UNIDAD DE APRENDIZAJE</vt:lpstr>
      <vt:lpstr>GUIÓN PARA EL EMPLEO DEL MATERIAL</vt:lpstr>
      <vt:lpstr>GUIÓN PARA EL EMPLEO DEL MATERIAL</vt:lpstr>
      <vt:lpstr>Temas abordados</vt:lpstr>
      <vt:lpstr>Guión para el empleo del material</vt:lpstr>
      <vt:lpstr>Guión para el empleo del material</vt:lpstr>
      <vt:lpstr>Presentación de PowerPoint</vt:lpstr>
      <vt:lpstr>Qué es la administración</vt:lpstr>
      <vt:lpstr>Entonces….</vt:lpstr>
      <vt:lpstr>Presentación de PowerPoint</vt:lpstr>
      <vt:lpstr>QUÉ SE NECESITA PARA ADMINISTRAR UNA UNIDAD DOCUMENTAL?</vt:lpstr>
      <vt:lpstr>Quién administra</vt:lpstr>
      <vt:lpstr>Cualidades de un administrador</vt:lpstr>
      <vt:lpstr>Presentación de PowerPoint</vt:lpstr>
      <vt:lpstr>Habilidad técnica</vt:lpstr>
      <vt:lpstr>La habilidad humana </vt:lpstr>
      <vt:lpstr>La capacidad conceptual </vt:lpstr>
      <vt:lpstr>TIPOS DE ADMINISTRACIÓN</vt:lpstr>
      <vt:lpstr>Administración Pública (Hernández,2008)</vt:lpstr>
      <vt:lpstr>Punto fino</vt:lpstr>
      <vt:lpstr>Administración Privada. (Hernández,2008)</vt:lpstr>
      <vt:lpstr>Características </vt:lpstr>
      <vt:lpstr>Administración Mixta.  (Hernández,2008) </vt:lpstr>
      <vt:lpstr>Ejercicio de reflexión</vt:lpstr>
      <vt:lpstr>Objetivos</vt:lpstr>
      <vt:lpstr>Aspectos generales de los objetivos</vt:lpstr>
      <vt:lpstr>Características de los objetivos</vt:lpstr>
      <vt:lpstr>Presentación de PowerPoint</vt:lpstr>
      <vt:lpstr>Presentación de PowerPoint</vt:lpstr>
      <vt:lpstr>En resumen</vt:lpstr>
      <vt:lpstr>Tipos de objetivos</vt:lpstr>
      <vt:lpstr>Ejemplos</vt:lpstr>
      <vt:lpstr>Presentación de PowerPoint</vt:lpstr>
      <vt:lpstr>Ejemplos</vt:lpstr>
      <vt:lpstr>De acuerdo a su jerarquía</vt:lpstr>
      <vt:lpstr>Presentación de PowerPoint</vt:lpstr>
      <vt:lpstr>Ejemplos (1/2)</vt:lpstr>
      <vt:lpstr>Ejemplos (2/2)</vt:lpstr>
      <vt:lpstr> De acuerdo a su alcance de tiempo, los objetivos se clasifican en: </vt:lpstr>
      <vt:lpstr>Recomendaciones para el uso de objetivos</vt:lpstr>
      <vt:lpstr>Los objetivos deben ser</vt:lpstr>
      <vt:lpstr>Presentación de PowerPoint</vt:lpstr>
      <vt:lpstr>PLANEACIÓN</vt:lpstr>
      <vt:lpstr>Proceso de la planeación</vt:lpstr>
      <vt:lpstr> Proceso de la planeación (Hellriegel,2015) </vt:lpstr>
      <vt:lpstr>Presentación de PowerPoint</vt:lpstr>
      <vt:lpstr>Presentación de PowerPoint</vt:lpstr>
      <vt:lpstr> En dichos programas o planes, debemos especificar: </vt:lpstr>
      <vt:lpstr>Diagnóstico</vt:lpstr>
      <vt:lpstr>Presentación de PowerPoint</vt:lpstr>
      <vt:lpstr>Ejemplos </vt:lpstr>
      <vt:lpstr>Presentación de PowerPoint</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user</cp:lastModifiedBy>
  <cp:revision>79</cp:revision>
  <cp:lastPrinted>2019-09-12T23:40:43Z</cp:lastPrinted>
  <dcterms:created xsi:type="dcterms:W3CDTF">2019-08-12T19:53:54Z</dcterms:created>
  <dcterms:modified xsi:type="dcterms:W3CDTF">2019-09-19T21:55:30Z</dcterms:modified>
</cp:coreProperties>
</file>