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sldIdLst>
    <p:sldId id="365" r:id="rId2"/>
    <p:sldId id="366" r:id="rId3"/>
    <p:sldId id="367" r:id="rId4"/>
    <p:sldId id="368" r:id="rId5"/>
    <p:sldId id="369" r:id="rId6"/>
    <p:sldId id="370" r:id="rId7"/>
    <p:sldId id="371" r:id="rId8"/>
    <p:sldId id="372" r:id="rId9"/>
    <p:sldId id="373" r:id="rId10"/>
    <p:sldId id="374" r:id="rId11"/>
    <p:sldId id="302" r:id="rId12"/>
    <p:sldId id="294" r:id="rId13"/>
    <p:sldId id="295" r:id="rId14"/>
    <p:sldId id="296" r:id="rId15"/>
    <p:sldId id="298" r:id="rId16"/>
    <p:sldId id="304" r:id="rId17"/>
    <p:sldId id="305" r:id="rId18"/>
    <p:sldId id="360" r:id="rId19"/>
    <p:sldId id="299" r:id="rId20"/>
    <p:sldId id="359" r:id="rId21"/>
    <p:sldId id="297" r:id="rId22"/>
    <p:sldId id="323" r:id="rId23"/>
    <p:sldId id="260" r:id="rId24"/>
    <p:sldId id="324" r:id="rId25"/>
    <p:sldId id="317" r:id="rId26"/>
    <p:sldId id="325" r:id="rId27"/>
    <p:sldId id="326" r:id="rId28"/>
    <p:sldId id="319" r:id="rId29"/>
    <p:sldId id="328" r:id="rId30"/>
    <p:sldId id="329" r:id="rId31"/>
    <p:sldId id="330" r:id="rId32"/>
    <p:sldId id="331" r:id="rId33"/>
    <p:sldId id="332" r:id="rId34"/>
    <p:sldId id="333" r:id="rId35"/>
    <p:sldId id="334" r:id="rId36"/>
    <p:sldId id="335" r:id="rId37"/>
    <p:sldId id="336" r:id="rId38"/>
    <p:sldId id="337" r:id="rId39"/>
    <p:sldId id="353" r:id="rId40"/>
    <p:sldId id="354" r:id="rId41"/>
    <p:sldId id="355" r:id="rId42"/>
    <p:sldId id="356" r:id="rId43"/>
    <p:sldId id="357" r:id="rId44"/>
    <p:sldId id="358" r:id="rId45"/>
    <p:sldId id="348" r:id="rId46"/>
    <p:sldId id="362" r:id="rId47"/>
    <p:sldId id="363" r:id="rId48"/>
    <p:sldId id="364" r:id="rId49"/>
    <p:sldId id="320" r:id="rId50"/>
    <p:sldId id="361"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4660"/>
  </p:normalViewPr>
  <p:slideViewPr>
    <p:cSldViewPr>
      <p:cViewPr varScale="1">
        <p:scale>
          <a:sx n="65" d="100"/>
          <a:sy n="65" d="100"/>
        </p:scale>
        <p:origin x="-133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442CB58-3E08-4137-8E9F-30DF48100094}" type="datetimeFigureOut">
              <a:rPr lang="es-MX" smtClean="0">
                <a:solidFill>
                  <a:srgbClr val="ECE9C6"/>
                </a:solidFill>
              </a:rPr>
              <a:pPr/>
              <a:t>19/09/2019</a:t>
            </a:fld>
            <a:endParaRPr lang="es-MX">
              <a:solidFill>
                <a:srgbClr val="ECE9C6"/>
              </a:solidFill>
            </a:endParaRPr>
          </a:p>
        </p:txBody>
      </p:sp>
      <p:sp>
        <p:nvSpPr>
          <p:cNvPr id="5" name="Footer Placeholder 4"/>
          <p:cNvSpPr>
            <a:spLocks noGrp="1"/>
          </p:cNvSpPr>
          <p:nvPr>
            <p:ph type="ftr" sz="quarter" idx="11"/>
          </p:nvPr>
        </p:nvSpPr>
        <p:spPr/>
        <p:txBody>
          <a:bodyPr/>
          <a:lstStyle/>
          <a:p>
            <a:endParaRPr lang="es-MX">
              <a:solidFill>
                <a:srgbClr val="ECE9C6"/>
              </a:solidFill>
            </a:endParaRPr>
          </a:p>
        </p:txBody>
      </p:sp>
      <p:sp>
        <p:nvSpPr>
          <p:cNvPr id="6" name="Slide Number Placeholder 5"/>
          <p:cNvSpPr>
            <a:spLocks noGrp="1"/>
          </p:cNvSpPr>
          <p:nvPr>
            <p:ph type="sldNum" sz="quarter" idx="12"/>
          </p:nvPr>
        </p:nvSpPr>
        <p:spPr/>
        <p:txBody>
          <a:bodyPr/>
          <a:lstStyle/>
          <a:p>
            <a:fld id="{D8217B2B-862B-437D-998E-2FACB083F576}" type="slidenum">
              <a:rPr lang="es-MX" smtClean="0">
                <a:solidFill>
                  <a:srgbClr val="ECE9C6"/>
                </a:solidFill>
              </a:rPr>
              <a:pPr/>
              <a:t>‹Nº›</a:t>
            </a:fld>
            <a:endParaRPr lang="es-MX">
              <a:solidFill>
                <a:srgbClr val="ECE9C6"/>
              </a:solidFill>
            </a:endParaRP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798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5" name="Footer Placeholder 4"/>
          <p:cNvSpPr>
            <a:spLocks noGrp="1"/>
          </p:cNvSpPr>
          <p:nvPr>
            <p:ph type="ftr" sz="quarter" idx="11"/>
          </p:nvPr>
        </p:nvSpPr>
        <p:spPr/>
        <p:txBody>
          <a:bodyPr/>
          <a:lstStyle/>
          <a:p>
            <a:endParaRPr lang="es-MX">
              <a:solidFill>
                <a:srgbClr val="895D1D"/>
              </a:solidFill>
            </a:endParaRPr>
          </a:p>
        </p:txBody>
      </p:sp>
      <p:sp>
        <p:nvSpPr>
          <p:cNvPr id="6" name="Slide Number Placeholder 5"/>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168115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5" name="Footer Placeholder 4"/>
          <p:cNvSpPr>
            <a:spLocks noGrp="1"/>
          </p:cNvSpPr>
          <p:nvPr>
            <p:ph type="ftr" sz="quarter" idx="11"/>
          </p:nvPr>
        </p:nvSpPr>
        <p:spPr/>
        <p:txBody>
          <a:bodyPr/>
          <a:lstStyle/>
          <a:p>
            <a:endParaRPr lang="es-MX">
              <a:solidFill>
                <a:srgbClr val="895D1D"/>
              </a:solidFill>
            </a:endParaRPr>
          </a:p>
        </p:txBody>
      </p:sp>
      <p:sp>
        <p:nvSpPr>
          <p:cNvPr id="6" name="Slide Number Placeholder 5"/>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1762604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5" name="Footer Placeholder 4"/>
          <p:cNvSpPr>
            <a:spLocks noGrp="1"/>
          </p:cNvSpPr>
          <p:nvPr>
            <p:ph type="ftr" sz="quarter" idx="11"/>
          </p:nvPr>
        </p:nvSpPr>
        <p:spPr/>
        <p:txBody>
          <a:bodyPr/>
          <a:lstStyle/>
          <a:p>
            <a:endParaRPr lang="es-MX">
              <a:solidFill>
                <a:srgbClr val="895D1D"/>
              </a:solidFill>
            </a:endParaRPr>
          </a:p>
        </p:txBody>
      </p:sp>
      <p:sp>
        <p:nvSpPr>
          <p:cNvPr id="6" name="Slide Number Placeholder 5"/>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436425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5" name="Footer Placeholder 4"/>
          <p:cNvSpPr>
            <a:spLocks noGrp="1"/>
          </p:cNvSpPr>
          <p:nvPr>
            <p:ph type="ftr" sz="quarter" idx="11"/>
          </p:nvPr>
        </p:nvSpPr>
        <p:spPr/>
        <p:txBody>
          <a:bodyPr/>
          <a:lstStyle/>
          <a:p>
            <a:endParaRPr lang="es-MX">
              <a:solidFill>
                <a:srgbClr val="895D1D"/>
              </a:solidFill>
            </a:endParaRPr>
          </a:p>
        </p:txBody>
      </p:sp>
      <p:sp>
        <p:nvSpPr>
          <p:cNvPr id="6" name="Slide Number Placeholder 5"/>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0084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6" name="Footer Placeholder 5"/>
          <p:cNvSpPr>
            <a:spLocks noGrp="1"/>
          </p:cNvSpPr>
          <p:nvPr>
            <p:ph type="ftr" sz="quarter" idx="11"/>
          </p:nvPr>
        </p:nvSpPr>
        <p:spPr/>
        <p:txBody>
          <a:bodyPr/>
          <a:lstStyle/>
          <a:p>
            <a:endParaRPr lang="es-MX">
              <a:solidFill>
                <a:srgbClr val="895D1D"/>
              </a:solidFill>
            </a:endParaRPr>
          </a:p>
        </p:txBody>
      </p:sp>
      <p:sp>
        <p:nvSpPr>
          <p:cNvPr id="7" name="Slide Number Placeholder 6"/>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823771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8" name="Footer Placeholder 7"/>
          <p:cNvSpPr>
            <a:spLocks noGrp="1"/>
          </p:cNvSpPr>
          <p:nvPr>
            <p:ph type="ftr" sz="quarter" idx="11"/>
          </p:nvPr>
        </p:nvSpPr>
        <p:spPr/>
        <p:txBody>
          <a:bodyPr/>
          <a:lstStyle/>
          <a:p>
            <a:endParaRPr lang="es-MX">
              <a:solidFill>
                <a:srgbClr val="895D1D"/>
              </a:solidFill>
            </a:endParaRPr>
          </a:p>
        </p:txBody>
      </p:sp>
      <p:sp>
        <p:nvSpPr>
          <p:cNvPr id="9" name="Slide Number Placeholder 8"/>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939524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9C6AA04-8F83-4B4E-B576-62F36C593099}" type="datetimeFigureOut">
              <a:rPr lang="es-MX" smtClean="0"/>
              <a:t>19/09/2019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9961177-81D0-4991-B536-0AAD205C1809}" type="slidenum">
              <a:rPr lang="es-MX" smtClean="0"/>
              <a:t>‹Nº›</a:t>
            </a:fld>
            <a:endParaRPr lang="es-MX"/>
          </a:p>
        </p:txBody>
      </p:sp>
    </p:spTree>
    <p:extLst>
      <p:ext uri="{BB962C8B-B14F-4D97-AF65-F5344CB8AC3E}">
        <p14:creationId xmlns:p14="http://schemas.microsoft.com/office/powerpoint/2010/main" val="2514663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solidFill>
                <a:srgbClr val="895D1D"/>
              </a:solidFill>
            </a:endParaRPr>
          </a:p>
        </p:txBody>
      </p:sp>
      <p:sp>
        <p:nvSpPr>
          <p:cNvPr id="9" name="Slide Number Placeholder 8"/>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4089452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MX">
              <a:solidFill>
                <a:srgbClr val="895D1D"/>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8217B2B-862B-437D-998E-2FACB083F576}"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2214137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6" name="Footer Placeholder 5"/>
          <p:cNvSpPr>
            <a:spLocks noGrp="1"/>
          </p:cNvSpPr>
          <p:nvPr>
            <p:ph type="ftr" sz="quarter" idx="11"/>
          </p:nvPr>
        </p:nvSpPr>
        <p:spPr/>
        <p:txBody>
          <a:bodyPr/>
          <a:lstStyle/>
          <a:p>
            <a:endParaRPr lang="es-MX">
              <a:solidFill>
                <a:srgbClr val="895D1D"/>
              </a:solidFill>
            </a:endParaRPr>
          </a:p>
        </p:txBody>
      </p:sp>
      <p:sp>
        <p:nvSpPr>
          <p:cNvPr id="7" name="Slide Number Placeholder 6"/>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extLst>
      <p:ext uri="{BB962C8B-B14F-4D97-AF65-F5344CB8AC3E}">
        <p14:creationId xmlns:p14="http://schemas.microsoft.com/office/powerpoint/2010/main" val="3284964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9C6AA04-8F83-4B4E-B576-62F36C593099}" type="datetimeFigureOut">
              <a:rPr lang="es-MX" smtClean="0"/>
              <a:t>19/09/2019</a:t>
            </a:fld>
            <a:endParaRPr lang="es-MX"/>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9961177-81D0-4991-B536-0AAD205C1809}" type="slidenum">
              <a:rPr lang="es-MX" smtClean="0"/>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0801564"/>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emf"/><Relationship Id="rId1" Type="http://schemas.openxmlformats.org/officeDocument/2006/relationships/slideLayout" Target="../slideLayouts/slideLayout2.xml"/><Relationship Id="rId4" Type="http://schemas.openxmlformats.org/officeDocument/2006/relationships/image" Target="../media/image32.jpg"/></Relationships>
</file>

<file path=ppt/slides/_rels/slide3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gredos.usal.es/bitstream/handle/10366/112980/EB07_N058_P51-55.pdf;jsessionid=C4F2DA6ED376BDB58F47610E54D2DC95?sequence=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4000" b="1" dirty="0" smtClean="0">
                <a:solidFill>
                  <a:srgbClr val="FF0000"/>
                </a:solidFill>
              </a:rPr>
              <a:t>UNIVERSIDAD AUTÓNOMA DEL ESTADO DE MÉXICO</a:t>
            </a:r>
            <a:endParaRPr lang="es-MX" sz="4000" b="1" dirty="0">
              <a:solidFill>
                <a:srgbClr val="FF0000"/>
              </a:solidFill>
            </a:endParaRPr>
          </a:p>
        </p:txBody>
      </p:sp>
      <p:sp>
        <p:nvSpPr>
          <p:cNvPr id="6" name="5 Marcador de contenido"/>
          <p:cNvSpPr>
            <a:spLocks noGrp="1"/>
          </p:cNvSpPr>
          <p:nvPr>
            <p:ph idx="1"/>
          </p:nvPr>
        </p:nvSpPr>
        <p:spPr/>
        <p:txBody>
          <a:bodyPr>
            <a:normAutofit/>
          </a:bodyPr>
          <a:lstStyle/>
          <a:p>
            <a:pPr marL="0" indent="0" algn="ctr">
              <a:buNone/>
            </a:pPr>
            <a:endParaRPr lang="es-MX" dirty="0" smtClean="0"/>
          </a:p>
          <a:p>
            <a:pPr marL="0" indent="0" algn="ctr">
              <a:buNone/>
            </a:pPr>
            <a:r>
              <a:rPr lang="es-MX" b="1" dirty="0" smtClean="0"/>
              <a:t>FACULTAD DE HUMANIDADES</a:t>
            </a:r>
          </a:p>
          <a:p>
            <a:pPr marL="0" indent="0" algn="ctr">
              <a:buNone/>
            </a:pPr>
            <a:endParaRPr lang="es-MX" dirty="0"/>
          </a:p>
          <a:p>
            <a:pPr marL="0" indent="0" algn="ctr">
              <a:buNone/>
            </a:pPr>
            <a:endParaRPr lang="es-MX" dirty="0" smtClean="0"/>
          </a:p>
          <a:p>
            <a:pPr marL="0" indent="0" algn="ctr">
              <a:buNone/>
            </a:pPr>
            <a:r>
              <a:rPr lang="es-MX" b="1" dirty="0" smtClean="0"/>
              <a:t>PROGRAMA EDUCATIVO:</a:t>
            </a:r>
          </a:p>
          <a:p>
            <a:pPr marL="0" indent="0" algn="ctr">
              <a:buNone/>
            </a:pPr>
            <a:endParaRPr lang="es-MX" b="1" dirty="0" smtClean="0"/>
          </a:p>
          <a:p>
            <a:pPr marL="0" indent="0" algn="ctr">
              <a:buNone/>
            </a:pPr>
            <a:r>
              <a:rPr lang="es-MX" dirty="0" smtClean="0"/>
              <a:t>LICENCIATURA EN CIENCIAS DE LA INFORMACIÓN DOCUMENTAL</a:t>
            </a:r>
            <a:endParaRPr lang="es-MX" dirty="0"/>
          </a:p>
        </p:txBody>
      </p:sp>
    </p:spTree>
    <p:extLst>
      <p:ext uri="{BB962C8B-B14F-4D97-AF65-F5344CB8AC3E}">
        <p14:creationId xmlns:p14="http://schemas.microsoft.com/office/powerpoint/2010/main" val="3082772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smtClean="0"/>
              <a:t>Guión para el empleo del material</a:t>
            </a:r>
            <a:endParaRPr lang="es-MX" sz="4000" b="1" dirty="0"/>
          </a:p>
        </p:txBody>
      </p:sp>
      <p:sp>
        <p:nvSpPr>
          <p:cNvPr id="3" name="2 Marcador de contenido"/>
          <p:cNvSpPr>
            <a:spLocks noGrp="1"/>
          </p:cNvSpPr>
          <p:nvPr>
            <p:ph idx="1"/>
          </p:nvPr>
        </p:nvSpPr>
        <p:spPr/>
        <p:txBody>
          <a:bodyPr>
            <a:normAutofit/>
          </a:bodyPr>
          <a:lstStyle/>
          <a:p>
            <a:pPr algn="just"/>
            <a:endParaRPr lang="es-MX" dirty="0" smtClean="0">
              <a:solidFill>
                <a:schemeClr val="tx1"/>
              </a:solidFill>
            </a:endParaRPr>
          </a:p>
          <a:p>
            <a:pPr algn="just"/>
            <a:endParaRPr lang="es-MX" dirty="0">
              <a:solidFill>
                <a:schemeClr val="tx1"/>
              </a:solidFill>
            </a:endParaRPr>
          </a:p>
          <a:p>
            <a:pPr algn="just">
              <a:lnSpc>
                <a:spcPct val="150000"/>
              </a:lnSpc>
            </a:pPr>
            <a:r>
              <a:rPr lang="es-MX" dirty="0" smtClean="0">
                <a:solidFill>
                  <a:schemeClr val="tx1"/>
                </a:solidFill>
              </a:rPr>
              <a:t>Después </a:t>
            </a:r>
            <a:r>
              <a:rPr lang="es-MX" dirty="0">
                <a:solidFill>
                  <a:schemeClr val="tx1"/>
                </a:solidFill>
              </a:rPr>
              <a:t>de cada tema, puede aplicarse alguna estrategia didáctica de refuerzo. O bien, al final de la exposición de </a:t>
            </a:r>
            <a:r>
              <a:rPr lang="es-MX" dirty="0" smtClean="0">
                <a:solidFill>
                  <a:schemeClr val="tx1"/>
                </a:solidFill>
              </a:rPr>
              <a:t>temas </a:t>
            </a:r>
            <a:r>
              <a:rPr lang="es-MX" dirty="0">
                <a:solidFill>
                  <a:schemeClr val="tx1"/>
                </a:solidFill>
              </a:rPr>
              <a:t>de la </a:t>
            </a:r>
            <a:r>
              <a:rPr lang="es-MX" dirty="0" smtClean="0">
                <a:solidFill>
                  <a:schemeClr val="tx1"/>
                </a:solidFill>
              </a:rPr>
              <a:t>sesión, </a:t>
            </a:r>
            <a:r>
              <a:rPr lang="es-MX" dirty="0">
                <a:solidFill>
                  <a:schemeClr val="tx1"/>
                </a:solidFill>
              </a:rPr>
              <a:t>puede marcarse un ejercicio de reforzamiento y comprensión de los temas abordados en su </a:t>
            </a:r>
            <a:r>
              <a:rPr lang="es-MX" dirty="0" smtClean="0">
                <a:solidFill>
                  <a:schemeClr val="tx1"/>
                </a:solidFill>
              </a:rPr>
              <a:t>conjunto.</a:t>
            </a:r>
            <a:endParaRPr lang="es-MX" dirty="0">
              <a:solidFill>
                <a:schemeClr val="tx1"/>
              </a:solidFill>
            </a:endParaRPr>
          </a:p>
        </p:txBody>
      </p:sp>
    </p:spTree>
    <p:extLst>
      <p:ext uri="{BB962C8B-B14F-4D97-AF65-F5344CB8AC3E}">
        <p14:creationId xmlns:p14="http://schemas.microsoft.com/office/powerpoint/2010/main" val="22979911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Estrategias</a:t>
            </a:r>
            <a:endParaRPr lang="es-MX" b="1"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9765" y="1846263"/>
            <a:ext cx="6548919" cy="4022725"/>
          </a:xfrm>
        </p:spPr>
      </p:pic>
    </p:spTree>
    <p:extLst>
      <p:ext uri="{BB962C8B-B14F-4D97-AF65-F5344CB8AC3E}">
        <p14:creationId xmlns:p14="http://schemas.microsoft.com/office/powerpoint/2010/main" val="11805623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0000"/>
                </a:solidFill>
              </a:rPr>
              <a:t>Estrategia</a:t>
            </a:r>
            <a:endParaRPr lang="es-MX" b="1" dirty="0">
              <a:solidFill>
                <a:srgbClr val="FF0000"/>
              </a:solidFill>
            </a:endParaRPr>
          </a:p>
        </p:txBody>
      </p:sp>
      <p:sp>
        <p:nvSpPr>
          <p:cNvPr id="3" name="2 Marcador de contenido"/>
          <p:cNvSpPr>
            <a:spLocks noGrp="1"/>
          </p:cNvSpPr>
          <p:nvPr>
            <p:ph idx="1"/>
          </p:nvPr>
        </p:nvSpPr>
        <p:spPr/>
        <p:txBody>
          <a:bodyPr>
            <a:normAutofit fontScale="92500" lnSpcReduction="20000"/>
          </a:bodyPr>
          <a:lstStyle/>
          <a:p>
            <a:pPr algn="just"/>
            <a:r>
              <a:rPr lang="es-MX" dirty="0" smtClean="0"/>
              <a:t>El concepto de estrategia se originó en el campo militar. </a:t>
            </a:r>
          </a:p>
          <a:p>
            <a:pPr marL="0" indent="0" algn="just">
              <a:buNone/>
            </a:pPr>
            <a:endParaRPr lang="es-MX" dirty="0" smtClean="0"/>
          </a:p>
          <a:p>
            <a:pPr algn="just">
              <a:lnSpc>
                <a:spcPct val="150000"/>
              </a:lnSpc>
            </a:pPr>
            <a:r>
              <a:rPr lang="es-MX" dirty="0" smtClean="0"/>
              <a:t>La palabra estrategia viene de “</a:t>
            </a:r>
            <a:r>
              <a:rPr lang="es-MX" dirty="0" err="1" smtClean="0"/>
              <a:t>strategos</a:t>
            </a:r>
            <a:r>
              <a:rPr lang="es-MX" dirty="0" smtClean="0"/>
              <a:t>” que en griego significa general. En ese terreno se le define como “La ciencia y el arte del mando militar aplicados a la planeación y conducción de operaciones de combate en gran escala.”</a:t>
            </a:r>
          </a:p>
          <a:p>
            <a:pPr algn="just"/>
            <a:endParaRPr lang="es-MX" dirty="0" smtClean="0"/>
          </a:p>
          <a:p>
            <a:pPr algn="just">
              <a:lnSpc>
                <a:spcPct val="100000"/>
              </a:lnSpc>
            </a:pPr>
            <a:r>
              <a:rPr lang="es-MX" dirty="0" smtClean="0"/>
              <a:t>Su significado ha evolucionado de tal forma que </a:t>
            </a:r>
          </a:p>
          <a:p>
            <a:pPr algn="just">
              <a:lnSpc>
                <a:spcPct val="100000"/>
              </a:lnSpc>
            </a:pPr>
            <a:r>
              <a:rPr lang="es-MX" dirty="0" smtClean="0"/>
              <a:t>ahora es parte de la forma de </a:t>
            </a:r>
            <a:r>
              <a:rPr lang="es-MX" dirty="0" smtClean="0">
                <a:solidFill>
                  <a:srgbClr val="FF0000"/>
                </a:solidFill>
              </a:rPr>
              <a:t>dirigir </a:t>
            </a:r>
          </a:p>
          <a:p>
            <a:pPr algn="just">
              <a:lnSpc>
                <a:spcPct val="100000"/>
              </a:lnSpc>
            </a:pPr>
            <a:r>
              <a:rPr lang="es-MX" dirty="0" smtClean="0">
                <a:solidFill>
                  <a:srgbClr val="FF0000"/>
                </a:solidFill>
              </a:rPr>
              <a:t>las organizaciones</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3789040"/>
            <a:ext cx="2304256" cy="2169418"/>
          </a:xfrm>
          <a:prstGeom prst="rect">
            <a:avLst/>
          </a:prstGeom>
        </p:spPr>
      </p:pic>
    </p:spTree>
    <p:extLst>
      <p:ext uri="{BB962C8B-B14F-4D97-AF65-F5344CB8AC3E}">
        <p14:creationId xmlns:p14="http://schemas.microsoft.com/office/powerpoint/2010/main" val="3821733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0000"/>
                </a:solidFill>
              </a:rPr>
              <a:t>Definiciones</a:t>
            </a:r>
            <a:endParaRPr lang="es-MX" b="1" dirty="0">
              <a:solidFill>
                <a:srgbClr val="FF0000"/>
              </a:solidFill>
            </a:endParaRPr>
          </a:p>
        </p:txBody>
      </p:sp>
      <p:sp>
        <p:nvSpPr>
          <p:cNvPr id="3" name="2 Marcador de contenido"/>
          <p:cNvSpPr>
            <a:spLocks noGrp="1"/>
          </p:cNvSpPr>
          <p:nvPr>
            <p:ph idx="1"/>
          </p:nvPr>
        </p:nvSpPr>
        <p:spPr/>
        <p:txBody>
          <a:bodyPr>
            <a:normAutofit/>
          </a:bodyPr>
          <a:lstStyle/>
          <a:p>
            <a:pPr algn="just"/>
            <a:r>
              <a:rPr lang="es-MX" dirty="0" smtClean="0"/>
              <a:t>Es la adaptación de los </a:t>
            </a:r>
            <a:r>
              <a:rPr lang="es-MX" dirty="0" smtClean="0">
                <a:solidFill>
                  <a:srgbClr val="FF0000"/>
                </a:solidFill>
              </a:rPr>
              <a:t>recursos</a:t>
            </a:r>
            <a:r>
              <a:rPr lang="es-MX" dirty="0" smtClean="0"/>
              <a:t> y </a:t>
            </a:r>
            <a:r>
              <a:rPr lang="es-MX" dirty="0" smtClean="0">
                <a:solidFill>
                  <a:srgbClr val="FF0000"/>
                </a:solidFill>
              </a:rPr>
              <a:t>habilidades</a:t>
            </a:r>
            <a:r>
              <a:rPr lang="es-MX" dirty="0" smtClean="0"/>
              <a:t> de la organización al entorno cambiante, aprovechando sus oportunidades y evaluando los riesgos en función de objetivos y metas</a:t>
            </a:r>
          </a:p>
          <a:p>
            <a:endParaRPr lang="es-MX" dirty="0"/>
          </a:p>
          <a:p>
            <a:r>
              <a:rPr lang="es-MX" dirty="0" smtClean="0"/>
              <a:t>Peter Drucker define a la estrategia como una respuesta a dos preguntas:</a:t>
            </a:r>
          </a:p>
          <a:p>
            <a:pPr marL="0" indent="0">
              <a:buNone/>
            </a:pPr>
            <a:endParaRPr lang="es-MX" dirty="0" smtClean="0"/>
          </a:p>
          <a:p>
            <a:pPr marL="800100" lvl="2" indent="0">
              <a:buNone/>
            </a:pPr>
            <a:r>
              <a:rPr lang="es-MX" sz="2000" b="1" dirty="0" smtClean="0"/>
              <a:t>•¿Qué es nuestro negocio?</a:t>
            </a:r>
          </a:p>
          <a:p>
            <a:pPr marL="800100" lvl="2" indent="0">
              <a:buNone/>
            </a:pPr>
            <a:r>
              <a:rPr lang="es-MX" sz="2000" b="1" dirty="0" smtClean="0"/>
              <a:t>•¿Que debería ser?</a:t>
            </a:r>
          </a:p>
          <a:p>
            <a:pPr marL="800100" lvl="2" indent="0">
              <a:buNone/>
            </a:pP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3645024"/>
            <a:ext cx="3672408" cy="2592288"/>
          </a:xfrm>
          <a:prstGeom prst="rect">
            <a:avLst/>
          </a:prstGeom>
        </p:spPr>
      </p:pic>
    </p:spTree>
    <p:extLst>
      <p:ext uri="{BB962C8B-B14F-4D97-AF65-F5344CB8AC3E}">
        <p14:creationId xmlns:p14="http://schemas.microsoft.com/office/powerpoint/2010/main" val="41285494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822960" y="286605"/>
            <a:ext cx="7543800" cy="982155"/>
          </a:xfrm>
        </p:spPr>
        <p:txBody>
          <a:bodyPr/>
          <a:lstStyle/>
          <a:p>
            <a:r>
              <a:rPr lang="es-ES" b="1" dirty="0" smtClean="0"/>
              <a:t>Entonces….</a:t>
            </a:r>
            <a:endParaRPr lang="es-MX" b="1" dirty="0"/>
          </a:p>
        </p:txBody>
      </p:sp>
      <p:sp>
        <p:nvSpPr>
          <p:cNvPr id="3" name="2 Marcador de contenido"/>
          <p:cNvSpPr>
            <a:spLocks noGrp="1"/>
          </p:cNvSpPr>
          <p:nvPr>
            <p:ph sz="half" idx="1"/>
          </p:nvPr>
        </p:nvSpPr>
        <p:spPr/>
        <p:txBody>
          <a:bodyPr>
            <a:normAutofit fontScale="92500" lnSpcReduction="10000"/>
          </a:bodyPr>
          <a:lstStyle/>
          <a:p>
            <a:pPr algn="just"/>
            <a:r>
              <a:rPr lang="es-MX" dirty="0" smtClean="0"/>
              <a:t>Alfred Chandler JR. </a:t>
            </a:r>
            <a:r>
              <a:rPr lang="es-MX" dirty="0" smtClean="0"/>
              <a:t>(2005) la </a:t>
            </a:r>
            <a:r>
              <a:rPr lang="es-MX" dirty="0" smtClean="0"/>
              <a:t>define como la determinación de metas y objetivos básicos de largo plazo de la empresa, la adopción de los cursos de acción y la </a:t>
            </a:r>
            <a:r>
              <a:rPr lang="es-MX" dirty="0" smtClean="0">
                <a:solidFill>
                  <a:srgbClr val="FF0000"/>
                </a:solidFill>
              </a:rPr>
              <a:t>asignación de recursos </a:t>
            </a:r>
            <a:r>
              <a:rPr lang="es-MX" dirty="0" smtClean="0"/>
              <a:t>necesarios para lograr dichas metas.</a:t>
            </a:r>
          </a:p>
          <a:p>
            <a:pPr algn="just"/>
            <a:endParaRPr lang="es-MX" dirty="0"/>
          </a:p>
          <a:p>
            <a:pPr algn="just"/>
            <a:r>
              <a:rPr lang="es-MX" dirty="0" smtClean="0"/>
              <a:t>En resumen, podemos definirla como un conjunto de actividades, fines y recursos que se </a:t>
            </a:r>
            <a:r>
              <a:rPr lang="es-MX" dirty="0" smtClean="0">
                <a:solidFill>
                  <a:srgbClr val="FF0000"/>
                </a:solidFill>
              </a:rPr>
              <a:t>analizan, organizan y plantean</a:t>
            </a:r>
            <a:r>
              <a:rPr lang="es-MX" dirty="0" smtClean="0"/>
              <a:t> de tal manera que cumplan con los objetivos que la organización determinó en cierto tiempo.</a:t>
            </a:r>
            <a:endParaRPr lang="es-MX" dirty="0"/>
          </a:p>
        </p:txBody>
      </p:sp>
      <p:sp>
        <p:nvSpPr>
          <p:cNvPr id="6" name="5 Marcador de contenido"/>
          <p:cNvSpPr>
            <a:spLocks noGrp="1"/>
          </p:cNvSpPr>
          <p:nvPr>
            <p:ph sz="half" idx="2"/>
          </p:nvPr>
        </p:nvSpPr>
        <p:spPr/>
        <p:txBody>
          <a:bodyPr>
            <a:normAutofit fontScale="92500" lnSpcReduction="10000"/>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8532" y="2132856"/>
            <a:ext cx="3591583" cy="3384376"/>
          </a:xfrm>
          <a:prstGeom prst="rect">
            <a:avLst/>
          </a:prstGeom>
        </p:spPr>
      </p:pic>
    </p:spTree>
    <p:extLst>
      <p:ext uri="{BB962C8B-B14F-4D97-AF65-F5344CB8AC3E}">
        <p14:creationId xmlns:p14="http://schemas.microsoft.com/office/powerpoint/2010/main" val="7578740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Niveles de las estrategias</a:t>
            </a:r>
            <a:endParaRPr lang="es-MX" b="1"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1988840"/>
            <a:ext cx="6408712" cy="3960440"/>
          </a:xfrm>
        </p:spPr>
      </p:pic>
    </p:spTree>
    <p:extLst>
      <p:ext uri="{BB962C8B-B14F-4D97-AF65-F5344CB8AC3E}">
        <p14:creationId xmlns:p14="http://schemas.microsoft.com/office/powerpoint/2010/main" val="28413492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E</a:t>
            </a:r>
            <a:r>
              <a:rPr lang="es-MX" b="1" dirty="0" smtClean="0"/>
              <a:t>jemplos</a:t>
            </a:r>
            <a:endParaRPr lang="es-MX" b="1" dirty="0"/>
          </a:p>
        </p:txBody>
      </p:sp>
      <p:sp>
        <p:nvSpPr>
          <p:cNvPr id="3" name="2 Marcador de contenido"/>
          <p:cNvSpPr>
            <a:spLocks noGrp="1"/>
          </p:cNvSpPr>
          <p:nvPr>
            <p:ph idx="1"/>
          </p:nvPr>
        </p:nvSpPr>
        <p:spPr/>
        <p:txBody>
          <a:bodyPr>
            <a:normAutofit/>
          </a:bodyPr>
          <a:lstStyle/>
          <a:p>
            <a:pPr marL="0" indent="0">
              <a:buNone/>
            </a:pPr>
            <a:r>
              <a:rPr lang="es-MX" b="1" dirty="0" smtClean="0">
                <a:solidFill>
                  <a:srgbClr val="FF0000"/>
                </a:solidFill>
              </a:rPr>
              <a:t>Estrategias </a:t>
            </a:r>
            <a:r>
              <a:rPr lang="es-MX" b="1" dirty="0">
                <a:solidFill>
                  <a:srgbClr val="FF0000"/>
                </a:solidFill>
              </a:rPr>
              <a:t>o</a:t>
            </a:r>
            <a:r>
              <a:rPr lang="es-MX" b="1" dirty="0" smtClean="0">
                <a:solidFill>
                  <a:srgbClr val="FF0000"/>
                </a:solidFill>
              </a:rPr>
              <a:t>rganizacionales</a:t>
            </a:r>
          </a:p>
          <a:p>
            <a:pPr>
              <a:buFont typeface="Wingdings" panose="05000000000000000000" pitchFamily="2" charset="2"/>
              <a:buChar char="v"/>
            </a:pPr>
            <a:r>
              <a:rPr lang="es-MX" dirty="0" smtClean="0"/>
              <a:t>Formar alianzas con empresas u organizaciones para compartir recursos</a:t>
            </a:r>
          </a:p>
          <a:p>
            <a:pPr>
              <a:buFont typeface="Wingdings" panose="05000000000000000000" pitchFamily="2" charset="2"/>
              <a:buChar char="v"/>
            </a:pPr>
            <a:r>
              <a:rPr lang="es-MX" dirty="0" smtClean="0"/>
              <a:t>Entrar en nuevas zonas temáticas o de </a:t>
            </a:r>
            <a:r>
              <a:rPr lang="es-MX" dirty="0" err="1" smtClean="0"/>
              <a:t>infordiversidad</a:t>
            </a:r>
            <a:endParaRPr lang="es-MX" dirty="0" smtClean="0"/>
          </a:p>
          <a:p>
            <a:endParaRPr lang="es-MX" dirty="0" smtClean="0"/>
          </a:p>
          <a:p>
            <a:pPr lvl="1"/>
            <a:r>
              <a:rPr lang="es-MX" dirty="0" smtClean="0"/>
              <a:t>Permite precisar elementos como:</a:t>
            </a:r>
          </a:p>
          <a:p>
            <a:pPr lvl="1"/>
            <a:endParaRPr lang="es-MX" dirty="0" smtClean="0"/>
          </a:p>
          <a:p>
            <a:pPr marL="1200150" lvl="2" indent="-285750">
              <a:buFont typeface="Wingdings" panose="05000000000000000000" pitchFamily="2" charset="2"/>
              <a:buChar char="ü"/>
            </a:pPr>
            <a:r>
              <a:rPr lang="es-MX" dirty="0" smtClean="0"/>
              <a:t>•</a:t>
            </a:r>
            <a:r>
              <a:rPr lang="es-MX" dirty="0" smtClean="0">
                <a:solidFill>
                  <a:srgbClr val="FF0000"/>
                </a:solidFill>
              </a:rPr>
              <a:t>Dónde</a:t>
            </a:r>
            <a:r>
              <a:rPr lang="es-MX" dirty="0" smtClean="0"/>
              <a:t> pueden estar los clientes potenciales</a:t>
            </a:r>
          </a:p>
          <a:p>
            <a:pPr marL="1200150" lvl="2" indent="-285750">
              <a:buFont typeface="Wingdings" panose="05000000000000000000" pitchFamily="2" charset="2"/>
              <a:buChar char="ü"/>
            </a:pPr>
            <a:r>
              <a:rPr lang="es-MX" dirty="0" smtClean="0"/>
              <a:t>•</a:t>
            </a:r>
            <a:r>
              <a:rPr lang="es-MX" dirty="0" smtClean="0">
                <a:solidFill>
                  <a:srgbClr val="FF0000"/>
                </a:solidFill>
              </a:rPr>
              <a:t>Cómo </a:t>
            </a:r>
            <a:r>
              <a:rPr lang="es-MX" dirty="0" smtClean="0"/>
              <a:t>optimizar las rutas de distribución</a:t>
            </a:r>
          </a:p>
          <a:p>
            <a:pPr marL="1200150" lvl="2" indent="-285750">
              <a:buFont typeface="Wingdings" panose="05000000000000000000" pitchFamily="2" charset="2"/>
              <a:buChar char="ü"/>
            </a:pPr>
            <a:r>
              <a:rPr lang="es-MX" dirty="0" smtClean="0"/>
              <a:t>•</a:t>
            </a:r>
            <a:r>
              <a:rPr lang="es-MX" dirty="0" smtClean="0">
                <a:solidFill>
                  <a:srgbClr val="FF0000"/>
                </a:solidFill>
              </a:rPr>
              <a:t>Dónde </a:t>
            </a:r>
            <a:r>
              <a:rPr lang="es-MX" dirty="0" smtClean="0"/>
              <a:t>colocar vallas publicitarias</a:t>
            </a:r>
          </a:p>
          <a:p>
            <a:pPr marL="1200150" lvl="2" indent="-285750">
              <a:buFont typeface="Wingdings" panose="05000000000000000000" pitchFamily="2" charset="2"/>
              <a:buChar char="ü"/>
            </a:pPr>
            <a:r>
              <a:rPr lang="es-MX" dirty="0" smtClean="0"/>
              <a:t>•</a:t>
            </a:r>
            <a:r>
              <a:rPr lang="es-MX" dirty="0" smtClean="0">
                <a:solidFill>
                  <a:srgbClr val="FF0000"/>
                </a:solidFill>
              </a:rPr>
              <a:t>En qué </a:t>
            </a:r>
            <a:r>
              <a:rPr lang="es-MX" dirty="0" smtClean="0"/>
              <a:t>lugares es recomendado abrir nuevos locales</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3501008"/>
            <a:ext cx="2441064" cy="1944216"/>
          </a:xfrm>
          <a:prstGeom prst="rect">
            <a:avLst/>
          </a:prstGeom>
        </p:spPr>
      </p:pic>
    </p:spTree>
    <p:extLst>
      <p:ext uri="{BB962C8B-B14F-4D97-AF65-F5344CB8AC3E}">
        <p14:creationId xmlns:p14="http://schemas.microsoft.com/office/powerpoint/2010/main" val="3504713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548680"/>
            <a:ext cx="7543800" cy="1270188"/>
          </a:xfrm>
        </p:spPr>
        <p:txBody>
          <a:bodyPr>
            <a:normAutofit fontScale="90000"/>
          </a:bodyPr>
          <a:lstStyle/>
          <a:p>
            <a:r>
              <a:rPr lang="es-MX" sz="2400" b="1" dirty="0" smtClean="0">
                <a:solidFill>
                  <a:srgbClr val="FF0000"/>
                </a:solidFill>
              </a:rPr>
              <a:t/>
            </a:r>
            <a:br>
              <a:rPr lang="es-MX" sz="2400" b="1" dirty="0" smtClean="0">
                <a:solidFill>
                  <a:srgbClr val="FF0000"/>
                </a:solidFill>
              </a:rPr>
            </a:br>
            <a:r>
              <a:rPr lang="es-MX" sz="2400" b="1" dirty="0">
                <a:solidFill>
                  <a:srgbClr val="FF0000"/>
                </a:solidFill>
              </a:rPr>
              <a:t/>
            </a:r>
            <a:br>
              <a:rPr lang="es-MX" sz="2400" b="1" dirty="0">
                <a:solidFill>
                  <a:srgbClr val="FF0000"/>
                </a:solidFill>
              </a:rPr>
            </a:br>
            <a:r>
              <a:rPr lang="es-MX" sz="2400" b="1" dirty="0" smtClean="0">
                <a:solidFill>
                  <a:srgbClr val="FF0000"/>
                </a:solidFill>
              </a:rPr>
              <a:t/>
            </a:r>
            <a:br>
              <a:rPr lang="es-MX" sz="2400" b="1" dirty="0" smtClean="0">
                <a:solidFill>
                  <a:srgbClr val="FF0000"/>
                </a:solidFill>
              </a:rPr>
            </a:br>
            <a:r>
              <a:rPr lang="es-MX" sz="2400" b="1" dirty="0">
                <a:solidFill>
                  <a:srgbClr val="FF0000"/>
                </a:solidFill>
              </a:rPr>
              <a:t/>
            </a:r>
            <a:br>
              <a:rPr lang="es-MX" sz="2400" b="1" dirty="0">
                <a:solidFill>
                  <a:srgbClr val="FF0000"/>
                </a:solidFill>
              </a:rPr>
            </a:br>
            <a:r>
              <a:rPr lang="es-MX" sz="2400" b="1" dirty="0" smtClean="0">
                <a:solidFill>
                  <a:srgbClr val="FF0000"/>
                </a:solidFill>
              </a:rPr>
              <a:t/>
            </a:r>
            <a:br>
              <a:rPr lang="es-MX" sz="2400" b="1" dirty="0" smtClean="0">
                <a:solidFill>
                  <a:srgbClr val="FF0000"/>
                </a:solidFill>
              </a:rPr>
            </a:br>
            <a:r>
              <a:rPr lang="es-MX" sz="2400" b="1" dirty="0">
                <a:solidFill>
                  <a:srgbClr val="FF0000"/>
                </a:solidFill>
              </a:rPr>
              <a:t/>
            </a:r>
            <a:br>
              <a:rPr lang="es-MX" sz="2400" b="1" dirty="0">
                <a:solidFill>
                  <a:srgbClr val="FF0000"/>
                </a:solidFill>
              </a:rPr>
            </a:br>
            <a:r>
              <a:rPr lang="es-MX" sz="2400" b="1" dirty="0" smtClean="0">
                <a:solidFill>
                  <a:srgbClr val="FF0000"/>
                </a:solidFill>
              </a:rPr>
              <a:t/>
            </a:r>
            <a:br>
              <a:rPr lang="es-MX" sz="2400" b="1" dirty="0" smtClean="0">
                <a:solidFill>
                  <a:srgbClr val="FF0000"/>
                </a:solidFill>
              </a:rPr>
            </a:br>
            <a:r>
              <a:rPr lang="es-MX" sz="2400" b="1" dirty="0">
                <a:solidFill>
                  <a:srgbClr val="FF0000"/>
                </a:solidFill>
              </a:rPr>
              <a:t/>
            </a:r>
            <a:br>
              <a:rPr lang="es-MX" sz="2400" b="1" dirty="0">
                <a:solidFill>
                  <a:srgbClr val="FF0000"/>
                </a:solidFill>
              </a:rPr>
            </a:br>
            <a:r>
              <a:rPr lang="es-MX" sz="2400" b="1" dirty="0" smtClean="0">
                <a:solidFill>
                  <a:srgbClr val="FF0000"/>
                </a:solidFill>
              </a:rPr>
              <a:t/>
            </a:r>
            <a:br>
              <a:rPr lang="es-MX" sz="2400" b="1" dirty="0" smtClean="0">
                <a:solidFill>
                  <a:srgbClr val="FF0000"/>
                </a:solidFill>
              </a:rPr>
            </a:br>
            <a:r>
              <a:rPr lang="es-MX" sz="2400" b="1" dirty="0">
                <a:solidFill>
                  <a:srgbClr val="FF0000"/>
                </a:solidFill>
              </a:rPr>
              <a:t/>
            </a:r>
            <a:br>
              <a:rPr lang="es-MX" sz="2400" b="1" dirty="0">
                <a:solidFill>
                  <a:srgbClr val="FF0000"/>
                </a:solidFill>
              </a:rPr>
            </a:br>
            <a:r>
              <a:rPr lang="es-MX" sz="2400" b="1" dirty="0" smtClean="0">
                <a:solidFill>
                  <a:srgbClr val="FF0000"/>
                </a:solidFill>
              </a:rPr>
              <a:t/>
            </a:r>
            <a:br>
              <a:rPr lang="es-MX" sz="2400" b="1" dirty="0" smtClean="0">
                <a:solidFill>
                  <a:srgbClr val="FF0000"/>
                </a:solidFill>
              </a:rPr>
            </a:br>
            <a:r>
              <a:rPr lang="es-MX" sz="2400" b="1" dirty="0">
                <a:solidFill>
                  <a:srgbClr val="FF0000"/>
                </a:solidFill>
              </a:rPr>
              <a:t/>
            </a:r>
            <a:br>
              <a:rPr lang="es-MX" sz="2400" b="1" dirty="0">
                <a:solidFill>
                  <a:srgbClr val="FF0000"/>
                </a:solidFill>
              </a:rPr>
            </a:br>
            <a:r>
              <a:rPr lang="es-MX" sz="2400" b="1" dirty="0" smtClean="0">
                <a:solidFill>
                  <a:srgbClr val="FF0000"/>
                </a:solidFill>
              </a:rPr>
              <a:t/>
            </a:r>
            <a:br>
              <a:rPr lang="es-MX" sz="2400" b="1" dirty="0" smtClean="0">
                <a:solidFill>
                  <a:srgbClr val="FF0000"/>
                </a:solidFill>
              </a:rPr>
            </a:br>
            <a:r>
              <a:rPr lang="es-MX" sz="2400" b="1" dirty="0" smtClean="0">
                <a:solidFill>
                  <a:srgbClr val="FF0000"/>
                </a:solidFill>
              </a:rPr>
              <a:t/>
            </a:r>
            <a:br>
              <a:rPr lang="es-MX" sz="2400" b="1" dirty="0" smtClean="0">
                <a:solidFill>
                  <a:srgbClr val="FF0000"/>
                </a:solidFill>
              </a:rPr>
            </a:br>
            <a:r>
              <a:rPr lang="es-MX" sz="2400" b="1" dirty="0" smtClean="0">
                <a:solidFill>
                  <a:srgbClr val="FF0000"/>
                </a:solidFill>
              </a:rPr>
              <a:t>Estrategias </a:t>
            </a:r>
            <a:r>
              <a:rPr lang="es-MX" sz="2400" b="1" dirty="0">
                <a:solidFill>
                  <a:srgbClr val="FF0000"/>
                </a:solidFill>
              </a:rPr>
              <a:t>funcionales</a:t>
            </a:r>
            <a:r>
              <a:rPr lang="es-MX" dirty="0"/>
              <a:t/>
            </a:r>
            <a:br>
              <a:rPr lang="es-MX" dirty="0"/>
            </a:br>
            <a:endParaRPr lang="es-MX" dirty="0"/>
          </a:p>
        </p:txBody>
      </p:sp>
      <p:sp>
        <p:nvSpPr>
          <p:cNvPr id="3" name="2 Marcador de contenido"/>
          <p:cNvSpPr>
            <a:spLocks noGrp="1"/>
          </p:cNvSpPr>
          <p:nvPr>
            <p:ph sz="half" idx="1"/>
          </p:nvPr>
        </p:nvSpPr>
        <p:spPr>
          <a:xfrm>
            <a:off x="539552" y="1772816"/>
            <a:ext cx="4176464" cy="4464496"/>
          </a:xfrm>
        </p:spPr>
        <p:txBody>
          <a:bodyPr>
            <a:normAutofit fontScale="55000" lnSpcReduction="20000"/>
          </a:bodyPr>
          <a:lstStyle/>
          <a:p>
            <a:endParaRPr lang="es-MX" dirty="0" smtClean="0"/>
          </a:p>
          <a:p>
            <a:pPr marL="0" indent="0" algn="just">
              <a:buNone/>
            </a:pPr>
            <a:r>
              <a:rPr lang="es-MX" dirty="0" smtClean="0"/>
              <a:t>•</a:t>
            </a:r>
            <a:r>
              <a:rPr lang="es-MX" sz="2500" dirty="0" smtClean="0"/>
              <a:t>Mejorar el </a:t>
            </a:r>
            <a:r>
              <a:rPr lang="es-MX" sz="2500" dirty="0" smtClean="0">
                <a:solidFill>
                  <a:srgbClr val="FF0000"/>
                </a:solidFill>
              </a:rPr>
              <a:t>sistema de comunicación interna</a:t>
            </a:r>
            <a:r>
              <a:rPr lang="es-MX" sz="2500" dirty="0" smtClean="0"/>
              <a:t>, lo que es parte del área que denominamos “gestión de la información”. Incluye la comunicación, como eje para empoderar a la organización y a sus colaboradores.</a:t>
            </a:r>
          </a:p>
          <a:p>
            <a:pPr marL="0" indent="0" algn="just">
              <a:buNone/>
            </a:pPr>
            <a:r>
              <a:rPr lang="es-MX" sz="2500" dirty="0" smtClean="0"/>
              <a:t>•Aplicar un programa de </a:t>
            </a:r>
            <a:r>
              <a:rPr lang="es-MX" sz="2500" dirty="0" smtClean="0">
                <a:solidFill>
                  <a:srgbClr val="FF0000"/>
                </a:solidFill>
              </a:rPr>
              <a:t>capacitación,</a:t>
            </a:r>
            <a:r>
              <a:rPr lang="es-MX" sz="2500" dirty="0" smtClean="0"/>
              <a:t> para fortalecer las competencias del equipo. Este programa debe abarcar tanto competencias técnicas como sociales o blandas.</a:t>
            </a:r>
          </a:p>
          <a:p>
            <a:pPr marL="0" indent="0" algn="just">
              <a:buNone/>
            </a:pPr>
            <a:r>
              <a:rPr lang="es-MX" sz="2500" dirty="0" smtClean="0"/>
              <a:t>•Lanzar</a:t>
            </a:r>
            <a:r>
              <a:rPr lang="es-MX" sz="2500" dirty="0" smtClean="0">
                <a:solidFill>
                  <a:srgbClr val="FF0000"/>
                </a:solidFill>
              </a:rPr>
              <a:t> promociones </a:t>
            </a:r>
            <a:r>
              <a:rPr lang="es-MX" sz="2500" dirty="0" smtClean="0"/>
              <a:t>de ventas, para motivar a los empleados.</a:t>
            </a:r>
          </a:p>
          <a:p>
            <a:pPr marL="0" indent="0" algn="just">
              <a:buNone/>
            </a:pPr>
            <a:r>
              <a:rPr lang="es-MX" sz="2500" dirty="0" smtClean="0"/>
              <a:t>•Establecer nuevas opciones y </a:t>
            </a:r>
            <a:r>
              <a:rPr lang="es-MX" sz="2500" dirty="0" smtClean="0">
                <a:solidFill>
                  <a:srgbClr val="FF0000"/>
                </a:solidFill>
              </a:rPr>
              <a:t>canales</a:t>
            </a:r>
            <a:r>
              <a:rPr lang="es-MX" sz="2500" dirty="0" smtClean="0"/>
              <a:t> para las campañas comerciales, para dar a conocer el producto y aumentar las ventas.</a:t>
            </a:r>
          </a:p>
          <a:p>
            <a:pPr marL="0" indent="0" algn="just">
              <a:buNone/>
            </a:pPr>
            <a:r>
              <a:rPr lang="es-MX" sz="2500" dirty="0" smtClean="0"/>
              <a:t>•Mejorar el </a:t>
            </a:r>
            <a:r>
              <a:rPr lang="es-MX" sz="2500" dirty="0" smtClean="0">
                <a:solidFill>
                  <a:srgbClr val="FF0000"/>
                </a:solidFill>
              </a:rPr>
              <a:t>diseño</a:t>
            </a:r>
            <a:r>
              <a:rPr lang="es-MX" sz="2500" dirty="0" smtClean="0"/>
              <a:t> del producto, que lo relacione con su contenido, atractivo para los potenciales clientes.</a:t>
            </a:r>
          </a:p>
          <a:p>
            <a:pPr marL="0" indent="0" algn="just">
              <a:buNone/>
            </a:pPr>
            <a:r>
              <a:rPr lang="es-MX" sz="2500" dirty="0" smtClean="0"/>
              <a:t>•Hacer un recorte de personal con el fin de reducir gastos.</a:t>
            </a:r>
          </a:p>
          <a:p>
            <a:pPr marL="0" indent="0" algn="just">
              <a:buNone/>
            </a:pPr>
            <a:r>
              <a:rPr lang="es-MX" sz="2500" dirty="0" smtClean="0"/>
              <a:t>•Acceder a nuevas fuentes de financiamiento.</a:t>
            </a:r>
          </a:p>
          <a:p>
            <a:pPr marL="0" indent="0">
              <a:buNone/>
            </a:pPr>
            <a:endParaRPr lang="es-MX" dirty="0"/>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89044" y="2348880"/>
            <a:ext cx="3099380" cy="3384376"/>
          </a:xfrm>
        </p:spPr>
      </p:pic>
    </p:spTree>
    <p:extLst>
      <p:ext uri="{BB962C8B-B14F-4D97-AF65-F5344CB8AC3E}">
        <p14:creationId xmlns:p14="http://schemas.microsoft.com/office/powerpoint/2010/main" val="37085177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solidFill>
                  <a:srgbClr val="FF0000"/>
                </a:solidFill>
              </a:rPr>
              <a:t>Estrategias operacionales</a:t>
            </a:r>
            <a:endParaRPr lang="es-MX" sz="2800" b="1" dirty="0">
              <a:solidFill>
                <a:srgbClr val="FF0000"/>
              </a:solidFill>
            </a:endParaRPr>
          </a:p>
        </p:txBody>
      </p:sp>
      <p:pic>
        <p:nvPicPr>
          <p:cNvPr id="5" name="4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99592" y="1916832"/>
            <a:ext cx="1973580" cy="1478280"/>
          </a:xfrm>
        </p:spPr>
      </p:pic>
      <p:sp>
        <p:nvSpPr>
          <p:cNvPr id="4" name="3 Marcador de contenido"/>
          <p:cNvSpPr>
            <a:spLocks noGrp="1"/>
          </p:cNvSpPr>
          <p:nvPr>
            <p:ph sz="half" idx="2"/>
          </p:nvPr>
        </p:nvSpPr>
        <p:spPr/>
        <p:txBody>
          <a:bodyPr>
            <a:normAutofit fontScale="70000" lnSpcReduction="20000"/>
          </a:bodyPr>
          <a:lstStyle/>
          <a:p>
            <a:pPr algn="just">
              <a:buFont typeface="+mj-lt"/>
              <a:buAutoNum type="arabicPeriod"/>
            </a:pPr>
            <a:r>
              <a:rPr lang="es-MX" dirty="0">
                <a:solidFill>
                  <a:srgbClr val="333333"/>
                </a:solidFill>
                <a:latin typeface="Arial"/>
              </a:rPr>
              <a:t>Flexibilidad del producto y de los procesos productivos</a:t>
            </a:r>
          </a:p>
          <a:p>
            <a:pPr algn="just">
              <a:buFont typeface="+mj-lt"/>
              <a:buAutoNum type="arabicPeriod"/>
            </a:pPr>
            <a:r>
              <a:rPr lang="es-MX" dirty="0">
                <a:solidFill>
                  <a:srgbClr val="333333"/>
                </a:solidFill>
                <a:latin typeface="Arial"/>
              </a:rPr>
              <a:t>Calidad y fiabilidad del producto</a:t>
            </a:r>
          </a:p>
          <a:p>
            <a:pPr algn="just">
              <a:buFont typeface="+mj-lt"/>
              <a:buAutoNum type="arabicPeriod"/>
            </a:pPr>
            <a:r>
              <a:rPr lang="es-MX" dirty="0">
                <a:solidFill>
                  <a:srgbClr val="333333"/>
                </a:solidFill>
                <a:latin typeface="Arial"/>
              </a:rPr>
              <a:t>Predictibilidad y confiabilidad del proceso</a:t>
            </a:r>
          </a:p>
          <a:p>
            <a:pPr algn="just">
              <a:buFont typeface="+mj-lt"/>
              <a:buAutoNum type="arabicPeriod"/>
            </a:pPr>
            <a:r>
              <a:rPr lang="es-MX" dirty="0">
                <a:solidFill>
                  <a:srgbClr val="333333"/>
                </a:solidFill>
                <a:latin typeface="Arial"/>
              </a:rPr>
              <a:t>Integración del producto, proceso y organización</a:t>
            </a:r>
          </a:p>
          <a:p>
            <a:pPr algn="just">
              <a:buFont typeface="+mj-lt"/>
              <a:buAutoNum type="arabicPeriod"/>
            </a:pPr>
            <a:r>
              <a:rPr lang="es-MX" dirty="0">
                <a:solidFill>
                  <a:srgbClr val="333333"/>
                </a:solidFill>
                <a:latin typeface="Arial"/>
              </a:rPr>
              <a:t>Reducción de tiempos de respuesta para el lanzamiento de nuevos productos</a:t>
            </a:r>
          </a:p>
          <a:p>
            <a:pPr algn="just">
              <a:buFont typeface="+mj-lt"/>
              <a:buAutoNum type="arabicPeriod"/>
            </a:pPr>
            <a:r>
              <a:rPr lang="es-MX" dirty="0">
                <a:solidFill>
                  <a:srgbClr val="333333"/>
                </a:solidFill>
                <a:latin typeface="Arial"/>
              </a:rPr>
              <a:t>Eliminación del gasto no estrictamente necesario</a:t>
            </a:r>
          </a:p>
          <a:p>
            <a:pPr algn="just">
              <a:buFont typeface="+mj-lt"/>
              <a:buAutoNum type="arabicPeriod"/>
            </a:pPr>
            <a:r>
              <a:rPr lang="es-MX" dirty="0">
                <a:solidFill>
                  <a:srgbClr val="333333"/>
                </a:solidFill>
                <a:latin typeface="Arial"/>
              </a:rPr>
              <a:t>Reducción de los tiempos de preparación y de espera</a:t>
            </a:r>
          </a:p>
          <a:p>
            <a:pPr algn="just">
              <a:buFont typeface="+mj-lt"/>
              <a:buAutoNum type="arabicPeriod"/>
            </a:pPr>
            <a:r>
              <a:rPr lang="es-MX" dirty="0">
                <a:solidFill>
                  <a:srgbClr val="333333"/>
                </a:solidFill>
                <a:latin typeface="Arial"/>
              </a:rPr>
              <a:t>Automatización de los procesos</a:t>
            </a:r>
          </a:p>
          <a:p>
            <a:pPr algn="just">
              <a:buFont typeface="+mj-lt"/>
              <a:buAutoNum type="arabicPeriod"/>
            </a:pPr>
            <a:r>
              <a:rPr lang="es-ES" dirty="0" smtClean="0">
                <a:solidFill>
                  <a:srgbClr val="333333"/>
                </a:solidFill>
                <a:latin typeface="Arial"/>
              </a:rPr>
              <a:t>Diversificación de servicios</a:t>
            </a:r>
          </a:p>
          <a:p>
            <a:pPr algn="just">
              <a:buFont typeface="+mj-lt"/>
              <a:buAutoNum type="arabicPeriod"/>
            </a:pPr>
            <a:r>
              <a:rPr lang="es-ES" dirty="0" smtClean="0">
                <a:solidFill>
                  <a:srgbClr val="333333"/>
                </a:solidFill>
                <a:latin typeface="Arial"/>
              </a:rPr>
              <a:t>Cambio de soporte documental</a:t>
            </a:r>
            <a:endParaRPr lang="es-MX" dirty="0">
              <a:solidFill>
                <a:srgbClr val="333333"/>
              </a:solidFill>
              <a:latin typeface="Arial"/>
            </a:endParaRPr>
          </a:p>
          <a:p>
            <a:endParaRPr lang="es-MX"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6" y="3429000"/>
            <a:ext cx="2952328" cy="2418638"/>
          </a:xfrm>
          <a:prstGeom prst="rect">
            <a:avLst/>
          </a:prstGeom>
        </p:spPr>
      </p:pic>
      <p:sp>
        <p:nvSpPr>
          <p:cNvPr id="7" name="6 CuadroTexto"/>
          <p:cNvSpPr txBox="1"/>
          <p:nvPr/>
        </p:nvSpPr>
        <p:spPr>
          <a:xfrm>
            <a:off x="2951820" y="2564904"/>
            <a:ext cx="1347485" cy="307777"/>
          </a:xfrm>
          <a:prstGeom prst="rect">
            <a:avLst/>
          </a:prstGeom>
          <a:noFill/>
        </p:spPr>
        <p:txBody>
          <a:bodyPr wrap="none" rtlCol="0">
            <a:spAutoFit/>
          </a:bodyPr>
          <a:lstStyle/>
          <a:p>
            <a:r>
              <a:rPr lang="es-ES" sz="1400" dirty="0" smtClean="0"/>
              <a:t>Biblioteca móvil</a:t>
            </a:r>
            <a:endParaRPr lang="es-MX" sz="1400" dirty="0"/>
          </a:p>
        </p:txBody>
      </p:sp>
      <p:sp>
        <p:nvSpPr>
          <p:cNvPr id="8" name="7 CuadroTexto"/>
          <p:cNvSpPr txBox="1"/>
          <p:nvPr/>
        </p:nvSpPr>
        <p:spPr>
          <a:xfrm>
            <a:off x="683568" y="5846570"/>
            <a:ext cx="1283236" cy="338554"/>
          </a:xfrm>
          <a:prstGeom prst="rect">
            <a:avLst/>
          </a:prstGeom>
          <a:noFill/>
        </p:spPr>
        <p:txBody>
          <a:bodyPr wrap="none" rtlCol="0">
            <a:spAutoFit/>
          </a:bodyPr>
          <a:lstStyle/>
          <a:p>
            <a:r>
              <a:rPr lang="es-ES" sz="1600" dirty="0" smtClean="0"/>
              <a:t>Digitalización</a:t>
            </a:r>
            <a:endParaRPr lang="es-MX" sz="1600" dirty="0"/>
          </a:p>
        </p:txBody>
      </p:sp>
    </p:spTree>
    <p:extLst>
      <p:ext uri="{BB962C8B-B14F-4D97-AF65-F5344CB8AC3E}">
        <p14:creationId xmlns:p14="http://schemas.microsoft.com/office/powerpoint/2010/main" val="1910415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2960" y="286604"/>
            <a:ext cx="7925504" cy="1450757"/>
          </a:xfrm>
        </p:spPr>
        <p:txBody>
          <a:bodyPr>
            <a:normAutofit fontScale="90000"/>
          </a:bodyPr>
          <a:lstStyle/>
          <a:p>
            <a:r>
              <a:rPr lang="es-MX" b="1" dirty="0"/>
              <a:t>Componentes de la </a:t>
            </a:r>
            <a:r>
              <a:rPr lang="es-MX" b="1" dirty="0" smtClean="0"/>
              <a:t>Estrategia </a:t>
            </a:r>
            <a:r>
              <a:rPr lang="es-MX" sz="1300" b="1" dirty="0" smtClean="0"/>
              <a:t>(</a:t>
            </a:r>
            <a:r>
              <a:rPr lang="es-MX" sz="1400" spc="0" dirty="0" err="1" smtClean="0">
                <a:solidFill>
                  <a:srgbClr val="000000">
                    <a:lumMod val="75000"/>
                    <a:lumOff val="25000"/>
                  </a:srgbClr>
                </a:solidFill>
                <a:latin typeface="Calibri" panose="020F0502020204030204"/>
                <a:ea typeface="+mn-ea"/>
                <a:cs typeface="+mn-cs"/>
              </a:rPr>
              <a:t>Hellriegel</a:t>
            </a:r>
            <a:r>
              <a:rPr lang="es-MX" sz="1400" spc="0" dirty="0" smtClean="0">
                <a:solidFill>
                  <a:srgbClr val="000000">
                    <a:lumMod val="75000"/>
                    <a:lumOff val="25000"/>
                  </a:srgbClr>
                </a:solidFill>
                <a:latin typeface="Calibri" panose="020F0502020204030204"/>
                <a:ea typeface="+mn-ea"/>
                <a:cs typeface="+mn-cs"/>
              </a:rPr>
              <a:t>. 2015)</a:t>
            </a:r>
            <a:r>
              <a:rPr lang="es-MX" b="1" dirty="0" smtClean="0"/>
              <a:t/>
            </a:r>
            <a:br>
              <a:rPr lang="es-MX" b="1" dirty="0" smtClean="0"/>
            </a:br>
            <a:r>
              <a:rPr lang="es-MX" dirty="0"/>
              <a:t/>
            </a:r>
            <a:br>
              <a:rPr lang="es-MX" dirty="0"/>
            </a:br>
            <a:r>
              <a:rPr lang="es-MX" sz="1700" spc="0" dirty="0">
                <a:solidFill>
                  <a:srgbClr val="0070C0"/>
                </a:solidFill>
                <a:latin typeface="Calibri" panose="020F0502020204030204"/>
                <a:ea typeface="+mn-ea"/>
                <a:cs typeface="+mn-cs"/>
              </a:rPr>
              <a:t>Existen cuatro elementos fundamentales en la estrategia que en conjunto forman un todo</a:t>
            </a:r>
            <a:endParaRPr lang="es-MX" dirty="0">
              <a:solidFill>
                <a:srgbClr val="0070C0"/>
              </a:solidFill>
            </a:endParaRPr>
          </a:p>
        </p:txBody>
      </p:sp>
      <p:sp>
        <p:nvSpPr>
          <p:cNvPr id="3" name="2 Marcador de contenido"/>
          <p:cNvSpPr>
            <a:spLocks noGrp="1"/>
          </p:cNvSpPr>
          <p:nvPr>
            <p:ph sz="half" idx="1"/>
          </p:nvPr>
        </p:nvSpPr>
        <p:spPr/>
        <p:txBody>
          <a:bodyPr>
            <a:normAutofit fontScale="85000" lnSpcReduction="10000"/>
          </a:bodyPr>
          <a:lstStyle/>
          <a:p>
            <a:pPr marL="0" indent="0">
              <a:buNone/>
            </a:pPr>
            <a:endParaRPr lang="es-MX" dirty="0" smtClean="0"/>
          </a:p>
          <a:p>
            <a:endParaRPr lang="es-MX" dirty="0" smtClean="0"/>
          </a:p>
          <a:p>
            <a:pPr marL="0" indent="0">
              <a:buNone/>
            </a:pPr>
            <a:endParaRPr lang="es-MX" sz="3300" dirty="0"/>
          </a:p>
        </p:txBody>
      </p:sp>
      <p:sp>
        <p:nvSpPr>
          <p:cNvPr id="7" name="6 Marcador de contenido"/>
          <p:cNvSpPr>
            <a:spLocks noGrp="1"/>
          </p:cNvSpPr>
          <p:nvPr>
            <p:ph sz="half" idx="2"/>
          </p:nvPr>
        </p:nvSpPr>
        <p:spPr/>
        <p:txBody>
          <a:bodyPr>
            <a:normAutofit fontScale="85000" lnSpcReduction="10000"/>
          </a:bodyPr>
          <a:lstStyle/>
          <a:p>
            <a:r>
              <a:rPr lang="es-MX" dirty="0"/>
              <a:t>1) </a:t>
            </a:r>
            <a:r>
              <a:rPr lang="es-MX" b="1" dirty="0">
                <a:solidFill>
                  <a:srgbClr val="FF0000"/>
                </a:solidFill>
              </a:rPr>
              <a:t>Visión</a:t>
            </a:r>
            <a:r>
              <a:rPr lang="es-MX" dirty="0"/>
              <a:t>: Se refiere a la visión que tiene el líder de la empresa a largo plazo de la misma. Así como de los negocios en los que buscará incursionar, cuáles dejará de lado, cuáles conservará, etc.</a:t>
            </a:r>
          </a:p>
          <a:p>
            <a:endParaRPr lang="es-MX" dirty="0"/>
          </a:p>
          <a:p>
            <a:r>
              <a:rPr lang="es-MX" dirty="0"/>
              <a:t>2) </a:t>
            </a:r>
            <a:r>
              <a:rPr lang="es-MX" b="1" dirty="0">
                <a:solidFill>
                  <a:srgbClr val="FF0000"/>
                </a:solidFill>
              </a:rPr>
              <a:t>Posicionamiento:</a:t>
            </a:r>
            <a:r>
              <a:rPr lang="es-MX" dirty="0"/>
              <a:t> Se deberá determinar el posicionamiento necesario para la compañía y también el de sus productos en el consumidor, lo cual se logrará gracias a los “impulsores de posicionamiento,” únicos de la compañía. Estos impulsores no deben de ser modificados ya que significa un reposicionamiento total y muy elaborado con un análisis previo.</a:t>
            </a:r>
          </a:p>
          <a:p>
            <a:endParaRPr lang="es-MX" dirty="0"/>
          </a:p>
        </p:txBody>
      </p:sp>
      <p:pic>
        <p:nvPicPr>
          <p:cNvPr id="8" name="7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916832"/>
            <a:ext cx="2808312" cy="3672408"/>
          </a:xfrm>
          <a:prstGeom prst="rect">
            <a:avLst/>
          </a:prstGeom>
        </p:spPr>
      </p:pic>
    </p:spTree>
    <p:extLst>
      <p:ext uri="{BB962C8B-B14F-4D97-AF65-F5344CB8AC3E}">
        <p14:creationId xmlns:p14="http://schemas.microsoft.com/office/powerpoint/2010/main" val="2491639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rgbClr val="00B050"/>
                </a:solidFill>
              </a:rPr>
              <a:t>Unidad de aprendizaje:</a:t>
            </a:r>
            <a:endParaRPr lang="es-MX" b="1" dirty="0">
              <a:solidFill>
                <a:srgbClr val="00B050"/>
              </a:solidFill>
            </a:endParaRPr>
          </a:p>
        </p:txBody>
      </p:sp>
      <p:sp>
        <p:nvSpPr>
          <p:cNvPr id="3" name="2 Marcador de contenido"/>
          <p:cNvSpPr>
            <a:spLocks noGrp="1"/>
          </p:cNvSpPr>
          <p:nvPr>
            <p:ph idx="1"/>
          </p:nvPr>
        </p:nvSpPr>
        <p:spPr/>
        <p:txBody>
          <a:bodyPr/>
          <a:lstStyle/>
          <a:p>
            <a:pPr marL="0" indent="0" algn="ctr">
              <a:buNone/>
            </a:pPr>
            <a:endParaRPr lang="es-MX" b="1" dirty="0"/>
          </a:p>
          <a:p>
            <a:pPr marL="0" indent="0" algn="ctr">
              <a:buNone/>
            </a:pPr>
            <a:r>
              <a:rPr lang="es-MX" b="1" dirty="0" smtClean="0"/>
              <a:t>Administración de unidades documentales</a:t>
            </a:r>
          </a:p>
          <a:p>
            <a:pPr marL="0" indent="0" algn="ctr">
              <a:buNone/>
            </a:pPr>
            <a:endParaRPr lang="es-MX" b="1" dirty="0"/>
          </a:p>
          <a:p>
            <a:pPr marL="0" indent="0" algn="ctr">
              <a:buNone/>
            </a:pPr>
            <a:endParaRPr lang="es-MX" b="1" dirty="0"/>
          </a:p>
          <a:p>
            <a:pPr marL="0" indent="0" algn="ctr">
              <a:buNone/>
            </a:pPr>
            <a:endParaRPr lang="es-MX" b="1" dirty="0"/>
          </a:p>
          <a:p>
            <a:pPr marL="0" indent="0" algn="ctr">
              <a:buNone/>
            </a:pPr>
            <a:r>
              <a:rPr lang="es-MX" b="1" dirty="0" smtClean="0"/>
              <a:t>Periodo: 3er semestre</a:t>
            </a:r>
          </a:p>
          <a:p>
            <a:pPr marL="0" indent="0" algn="ctr">
              <a:buNone/>
            </a:pPr>
            <a:r>
              <a:rPr lang="es-MX" b="1" dirty="0" smtClean="0"/>
              <a:t>2019 B</a:t>
            </a:r>
            <a:endParaRPr lang="es-MX" b="1" dirty="0"/>
          </a:p>
        </p:txBody>
      </p:sp>
    </p:spTree>
    <p:extLst>
      <p:ext uri="{BB962C8B-B14F-4D97-AF65-F5344CB8AC3E}">
        <p14:creationId xmlns:p14="http://schemas.microsoft.com/office/powerpoint/2010/main" val="31637210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pic>
        <p:nvPicPr>
          <p:cNvPr id="6" name="5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71600" y="2204864"/>
            <a:ext cx="3384376" cy="2808312"/>
          </a:xfrm>
        </p:spPr>
      </p:pic>
      <p:sp>
        <p:nvSpPr>
          <p:cNvPr id="5" name="4 Marcador de contenido"/>
          <p:cNvSpPr>
            <a:spLocks noGrp="1"/>
          </p:cNvSpPr>
          <p:nvPr>
            <p:ph sz="half" idx="2"/>
          </p:nvPr>
        </p:nvSpPr>
        <p:spPr/>
        <p:txBody>
          <a:bodyPr>
            <a:normAutofit lnSpcReduction="10000"/>
          </a:bodyPr>
          <a:lstStyle/>
          <a:p>
            <a:pPr marL="457200" lvl="1" indent="0" algn="just">
              <a:buClr>
                <a:srgbClr val="E48312"/>
              </a:buClr>
              <a:buNone/>
            </a:pPr>
            <a:r>
              <a:rPr lang="es-MX" sz="1900" b="1" dirty="0">
                <a:solidFill>
                  <a:srgbClr val="FF0000"/>
                </a:solidFill>
              </a:rPr>
              <a:t>3) Plan: </a:t>
            </a:r>
            <a:r>
              <a:rPr lang="es-MX" sz="1900" dirty="0">
                <a:solidFill>
                  <a:srgbClr val="000000">
                    <a:lumMod val="75000"/>
                    <a:lumOff val="25000"/>
                  </a:srgbClr>
                </a:solidFill>
              </a:rPr>
              <a:t>Después de haber llevado acabo los dos primeros factores, se puede pensar en determinación y aterrizar las metas, las cuales requerirán un plan estratégico.</a:t>
            </a:r>
          </a:p>
          <a:p>
            <a:pPr marL="457200" lvl="1" indent="0" algn="just">
              <a:buClr>
                <a:srgbClr val="E48312"/>
              </a:buClr>
              <a:buNone/>
            </a:pPr>
            <a:endParaRPr lang="es-MX" sz="1900" dirty="0">
              <a:solidFill>
                <a:srgbClr val="000000">
                  <a:lumMod val="75000"/>
                  <a:lumOff val="25000"/>
                </a:srgbClr>
              </a:solidFill>
            </a:endParaRPr>
          </a:p>
          <a:p>
            <a:pPr marL="457200" lvl="1" indent="0" algn="just">
              <a:buClr>
                <a:srgbClr val="E48312"/>
              </a:buClr>
              <a:buNone/>
            </a:pPr>
            <a:r>
              <a:rPr lang="es-MX" sz="1900" b="1" dirty="0">
                <a:solidFill>
                  <a:srgbClr val="FF0000"/>
                </a:solidFill>
              </a:rPr>
              <a:t>4) Patrón Integrado de Comportamiento: </a:t>
            </a:r>
            <a:r>
              <a:rPr lang="es-MX" sz="1900" dirty="0">
                <a:solidFill>
                  <a:srgbClr val="000000">
                    <a:lumMod val="75000"/>
                    <a:lumOff val="25000"/>
                  </a:srgbClr>
                </a:solidFill>
              </a:rPr>
              <a:t>Finalmente se dará la integración total de dichos factores formando la estrategia, la cual deberá de ser conocimiento de todos los integrantes de la compañía poniéndola en práctica.</a:t>
            </a:r>
          </a:p>
          <a:p>
            <a:endParaRPr lang="es-MX" dirty="0"/>
          </a:p>
        </p:txBody>
      </p:sp>
    </p:spTree>
    <p:extLst>
      <p:ext uri="{BB962C8B-B14F-4D97-AF65-F5344CB8AC3E}">
        <p14:creationId xmlns:p14="http://schemas.microsoft.com/office/powerpoint/2010/main" val="35260938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3656" y="44624"/>
            <a:ext cx="7543800" cy="1450757"/>
          </a:xfrm>
        </p:spPr>
        <p:txBody>
          <a:bodyPr>
            <a:normAutofit/>
          </a:bodyPr>
          <a:lstStyle/>
          <a:p>
            <a:r>
              <a:rPr lang="es-MX" sz="4400" b="1" dirty="0" smtClean="0">
                <a:solidFill>
                  <a:srgbClr val="FF0000"/>
                </a:solidFill>
              </a:rPr>
              <a:t>Enfoques de la estrategia </a:t>
            </a:r>
            <a:r>
              <a:rPr lang="es-MX" sz="1200" b="1" dirty="0" smtClean="0">
                <a:solidFill>
                  <a:schemeClr val="tx1"/>
                </a:solidFill>
              </a:rPr>
              <a:t>(Diez Carrera, 2016)</a:t>
            </a:r>
            <a:endParaRPr lang="es-MX" sz="1200" b="1" dirty="0">
              <a:solidFill>
                <a:schemeClr val="tx1"/>
              </a:solidFill>
            </a:endParaRPr>
          </a:p>
        </p:txBody>
      </p:sp>
      <p:sp>
        <p:nvSpPr>
          <p:cNvPr id="3" name="2 Marcador de contenido"/>
          <p:cNvSpPr>
            <a:spLocks noGrp="1"/>
          </p:cNvSpPr>
          <p:nvPr>
            <p:ph idx="1"/>
          </p:nvPr>
        </p:nvSpPr>
        <p:spPr/>
        <p:txBody>
          <a:bodyPr/>
          <a:lstStyle/>
          <a:p>
            <a:pPr marL="0" indent="0">
              <a:buNone/>
            </a:pPr>
            <a:endParaRPr lang="es-MX" dirty="0" smtClean="0"/>
          </a:p>
          <a:p>
            <a:pPr marL="0" indent="0">
              <a:buNone/>
            </a:pPr>
            <a:endParaRPr lang="es-MX" dirty="0"/>
          </a:p>
          <a:p>
            <a:pPr marL="0" indent="0">
              <a:buNone/>
            </a:pP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656" y="1772817"/>
            <a:ext cx="7704856" cy="3368402"/>
          </a:xfrm>
          <a:prstGeom prst="rect">
            <a:avLst/>
          </a:prstGeom>
        </p:spPr>
      </p:pic>
      <p:sp>
        <p:nvSpPr>
          <p:cNvPr id="5" name="4 Rectángulo"/>
          <p:cNvSpPr/>
          <p:nvPr/>
        </p:nvSpPr>
        <p:spPr>
          <a:xfrm>
            <a:off x="1187624" y="2060848"/>
            <a:ext cx="5760640"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dirty="0" smtClean="0">
                <a:solidFill>
                  <a:schemeClr val="tx1"/>
                </a:solidFill>
              </a:rPr>
              <a:t>Cuatro aspectos</a:t>
            </a:r>
            <a:endParaRPr lang="es-MX" b="1" dirty="0">
              <a:solidFill>
                <a:schemeClr val="tx1"/>
              </a:solidFill>
            </a:endParaRPr>
          </a:p>
        </p:txBody>
      </p:sp>
      <p:sp>
        <p:nvSpPr>
          <p:cNvPr id="6" name="5 CuadroTexto"/>
          <p:cNvSpPr txBox="1"/>
          <p:nvPr/>
        </p:nvSpPr>
        <p:spPr>
          <a:xfrm>
            <a:off x="899592" y="5161385"/>
            <a:ext cx="4104456" cy="1199303"/>
          </a:xfrm>
          <a:prstGeom prst="rect">
            <a:avLst/>
          </a:prstGeom>
          <a:noFill/>
        </p:spPr>
        <p:txBody>
          <a:bodyPr wrap="square" rtlCol="0">
            <a:spAutoFit/>
          </a:bodyPr>
          <a:lstStyle/>
          <a:p>
            <a:pPr marL="285750" lvl="0" indent="-285750">
              <a:lnSpc>
                <a:spcPct val="90000"/>
              </a:lnSpc>
              <a:spcBef>
                <a:spcPts val="1200"/>
              </a:spcBef>
              <a:spcAft>
                <a:spcPts val="200"/>
              </a:spcAft>
              <a:buClr>
                <a:srgbClr val="E48312"/>
              </a:buClr>
              <a:buSzPct val="100000"/>
              <a:buFont typeface="Wingdings" panose="05000000000000000000" pitchFamily="2" charset="2"/>
              <a:buChar char="§"/>
            </a:pPr>
            <a:r>
              <a:rPr lang="es-MX" dirty="0">
                <a:solidFill>
                  <a:srgbClr val="FF0000"/>
                </a:solidFill>
              </a:rPr>
              <a:t>Tecnología </a:t>
            </a:r>
            <a:r>
              <a:rPr lang="es-MX" dirty="0"/>
              <a:t>a incorporar</a:t>
            </a:r>
          </a:p>
          <a:p>
            <a:pPr marL="285750" lvl="0" indent="-285750">
              <a:lnSpc>
                <a:spcPct val="90000"/>
              </a:lnSpc>
              <a:spcBef>
                <a:spcPts val="1200"/>
              </a:spcBef>
              <a:spcAft>
                <a:spcPts val="200"/>
              </a:spcAft>
              <a:buClr>
                <a:srgbClr val="E48312"/>
              </a:buClr>
              <a:buSzPct val="100000"/>
              <a:buFont typeface="Wingdings" panose="05000000000000000000" pitchFamily="2" charset="2"/>
              <a:buChar char="§"/>
            </a:pPr>
            <a:r>
              <a:rPr lang="es-MX" dirty="0" smtClean="0"/>
              <a:t>Atención </a:t>
            </a:r>
            <a:r>
              <a:rPr lang="es-MX" dirty="0"/>
              <a:t>al cliente o usuario</a:t>
            </a:r>
          </a:p>
          <a:p>
            <a:pPr marL="285750" lvl="0" indent="-285750">
              <a:lnSpc>
                <a:spcPct val="90000"/>
              </a:lnSpc>
              <a:spcBef>
                <a:spcPts val="1200"/>
              </a:spcBef>
              <a:spcAft>
                <a:spcPts val="200"/>
              </a:spcAft>
              <a:buClr>
                <a:srgbClr val="E48312"/>
              </a:buClr>
              <a:buSzPct val="100000"/>
              <a:buFont typeface="Wingdings" panose="05000000000000000000" pitchFamily="2" charset="2"/>
              <a:buChar char="§"/>
            </a:pPr>
            <a:r>
              <a:rPr lang="es-MX" dirty="0" smtClean="0"/>
              <a:t>Sobre</a:t>
            </a:r>
            <a:r>
              <a:rPr lang="es-MX" dirty="0" smtClean="0">
                <a:solidFill>
                  <a:srgbClr val="FF0000"/>
                </a:solidFill>
              </a:rPr>
              <a:t> </a:t>
            </a:r>
            <a:r>
              <a:rPr lang="es-MX" dirty="0">
                <a:solidFill>
                  <a:srgbClr val="FF0000"/>
                </a:solidFill>
              </a:rPr>
              <a:t>productividad</a:t>
            </a:r>
          </a:p>
        </p:txBody>
      </p:sp>
    </p:spTree>
    <p:extLst>
      <p:ext uri="{BB962C8B-B14F-4D97-AF65-F5344CB8AC3E}">
        <p14:creationId xmlns:p14="http://schemas.microsoft.com/office/powerpoint/2010/main" val="37040475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5" name="4 Marcador de contenido"/>
          <p:cNvSpPr>
            <a:spLocks noGrp="1"/>
          </p:cNvSpPr>
          <p:nvPr>
            <p:ph idx="1"/>
          </p:nvPr>
        </p:nvSpPr>
        <p:spPr/>
        <p:txBody>
          <a:bodyPr>
            <a:normAutofit/>
          </a:bodyPr>
          <a:lstStyle/>
          <a:p>
            <a:pPr marL="0" indent="0" algn="ctr">
              <a:buNone/>
            </a:pPr>
            <a:endParaRPr lang="es-MX" sz="4800" b="1" dirty="0" smtClean="0"/>
          </a:p>
          <a:p>
            <a:pPr marL="0" indent="0" algn="ctr">
              <a:buNone/>
            </a:pPr>
            <a:r>
              <a:rPr lang="es-MX" sz="4800" b="1" dirty="0" smtClean="0"/>
              <a:t>Lo que se debe atender desde la administración en una Unidad Documental</a:t>
            </a:r>
            <a:endParaRPr lang="es-MX" sz="4800" b="1" dirty="0"/>
          </a:p>
        </p:txBody>
      </p:sp>
    </p:spTree>
    <p:extLst>
      <p:ext uri="{BB962C8B-B14F-4D97-AF65-F5344CB8AC3E}">
        <p14:creationId xmlns:p14="http://schemas.microsoft.com/office/powerpoint/2010/main" val="7011628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b="1" dirty="0" smtClean="0">
                <a:solidFill>
                  <a:srgbClr val="FF0000"/>
                </a:solidFill>
              </a:rPr>
              <a:t>1. Conocer qué Unidad Documental (U</a:t>
            </a:r>
            <a:r>
              <a:rPr lang="es-ES" sz="4000" b="1" dirty="0">
                <a:solidFill>
                  <a:srgbClr val="FF0000"/>
                </a:solidFill>
              </a:rPr>
              <a:t>D</a:t>
            </a:r>
            <a:r>
              <a:rPr lang="es-ES" sz="4000" b="1" dirty="0" smtClean="0">
                <a:solidFill>
                  <a:srgbClr val="FF0000"/>
                </a:solidFill>
              </a:rPr>
              <a:t>) tenemos y qué UD queremos</a:t>
            </a:r>
            <a:r>
              <a:rPr lang="es-ES" sz="4000" dirty="0" smtClean="0">
                <a:solidFill>
                  <a:srgbClr val="FF0000"/>
                </a:solidFill>
              </a:rPr>
              <a:t>. </a:t>
            </a:r>
            <a:r>
              <a:rPr lang="es-ES" sz="1300" dirty="0" smtClean="0">
                <a:solidFill>
                  <a:schemeClr val="tx1"/>
                </a:solidFill>
              </a:rPr>
              <a:t>(Chiavenato,2007) </a:t>
            </a:r>
            <a:endParaRPr lang="es-MX" sz="1300" dirty="0">
              <a:solidFill>
                <a:schemeClr val="tx1"/>
              </a:solidFill>
            </a:endParaRPr>
          </a:p>
        </p:txBody>
      </p:sp>
      <p:sp>
        <p:nvSpPr>
          <p:cNvPr id="3" name="2 Marcador de contenido"/>
          <p:cNvSpPr>
            <a:spLocks noGrp="1"/>
          </p:cNvSpPr>
          <p:nvPr>
            <p:ph idx="1"/>
          </p:nvPr>
        </p:nvSpPr>
        <p:spPr/>
        <p:txBody>
          <a:bodyPr>
            <a:normAutofit fontScale="92500" lnSpcReduction="20000"/>
          </a:bodyPr>
          <a:lstStyle/>
          <a:p>
            <a:pPr marL="0" indent="0">
              <a:buNone/>
            </a:pPr>
            <a:endParaRPr lang="es-MX" dirty="0"/>
          </a:p>
          <a:p>
            <a:pPr marL="514350" indent="-514350" algn="just">
              <a:buAutoNum type="alphaLcParenR"/>
            </a:pPr>
            <a:r>
              <a:rPr lang="es-MX" dirty="0" smtClean="0">
                <a:solidFill>
                  <a:srgbClr val="FF0000"/>
                </a:solidFill>
              </a:rPr>
              <a:t>Analizar</a:t>
            </a:r>
            <a:r>
              <a:rPr lang="es-MX" dirty="0" smtClean="0"/>
              <a:t> </a:t>
            </a:r>
            <a:r>
              <a:rPr lang="es-MX" dirty="0"/>
              <a:t>la situación de partida de la biblioteca escolar: </a:t>
            </a:r>
            <a:r>
              <a:rPr lang="es-MX" dirty="0" smtClean="0"/>
              <a:t>espacio, mobiliario</a:t>
            </a:r>
            <a:r>
              <a:rPr lang="es-MX" dirty="0"/>
              <a:t>, equipamiento, colección </a:t>
            </a:r>
            <a:r>
              <a:rPr lang="es-MX" dirty="0" err="1"/>
              <a:t>libraria</a:t>
            </a:r>
            <a:r>
              <a:rPr lang="es-MX" dirty="0"/>
              <a:t> y no </a:t>
            </a:r>
            <a:r>
              <a:rPr lang="es-MX" dirty="0" err="1"/>
              <a:t>libraria</a:t>
            </a:r>
            <a:r>
              <a:rPr lang="es-MX" dirty="0"/>
              <a:t>, </a:t>
            </a:r>
            <a:r>
              <a:rPr lang="es-MX" dirty="0" smtClean="0"/>
              <a:t>recursos  humanos </a:t>
            </a:r>
            <a:r>
              <a:rPr lang="es-MX" dirty="0"/>
              <a:t>disponibles, servicios, uso pedagógico </a:t>
            </a:r>
            <a:r>
              <a:rPr lang="es-MX" dirty="0" smtClean="0"/>
              <a:t>que hacen los usuarios.</a:t>
            </a:r>
          </a:p>
          <a:p>
            <a:pPr marL="0" indent="0" algn="just">
              <a:buNone/>
            </a:pPr>
            <a:endParaRPr lang="es-MX" dirty="0"/>
          </a:p>
          <a:p>
            <a:pPr marL="514350" indent="-514350" algn="just">
              <a:buFont typeface="+mj-lt"/>
              <a:buAutoNum type="alphaLcParenR"/>
            </a:pPr>
            <a:r>
              <a:rPr lang="es-MX" dirty="0" smtClean="0"/>
              <a:t>Conocer </a:t>
            </a:r>
            <a:r>
              <a:rPr lang="es-MX" dirty="0"/>
              <a:t>el </a:t>
            </a:r>
            <a:r>
              <a:rPr lang="es-MX" dirty="0">
                <a:solidFill>
                  <a:srgbClr val="FF0000"/>
                </a:solidFill>
              </a:rPr>
              <a:t>marco normativo </a:t>
            </a:r>
            <a:r>
              <a:rPr lang="es-MX" dirty="0"/>
              <a:t>que da cobertura y sustentación </a:t>
            </a:r>
            <a:r>
              <a:rPr lang="es-MX" dirty="0" smtClean="0"/>
              <a:t>legal</a:t>
            </a:r>
            <a:endParaRPr lang="es-MX" dirty="0"/>
          </a:p>
          <a:p>
            <a:pPr marL="514350" indent="-514350" algn="just">
              <a:buFont typeface="+mj-lt"/>
              <a:buAutoNum type="alphaLcParenR"/>
            </a:pPr>
            <a:endParaRPr lang="es-MX" dirty="0"/>
          </a:p>
          <a:p>
            <a:pPr marL="514350" indent="-514350" algn="just">
              <a:buFont typeface="+mj-lt"/>
              <a:buAutoNum type="alphaLcParenR"/>
            </a:pPr>
            <a:endParaRPr lang="es-MX" dirty="0"/>
          </a:p>
          <a:p>
            <a:pPr marL="514350" indent="-514350" algn="just">
              <a:buFont typeface="+mj-lt"/>
              <a:buAutoNum type="alphaLcParenR"/>
            </a:pPr>
            <a:r>
              <a:rPr lang="es-MX" dirty="0" err="1" smtClean="0"/>
              <a:t>Reconceptualizar</a:t>
            </a:r>
            <a:r>
              <a:rPr lang="es-MX" dirty="0" smtClean="0"/>
              <a:t>  a la UD como </a:t>
            </a:r>
            <a:r>
              <a:rPr lang="es-MX" dirty="0">
                <a:solidFill>
                  <a:srgbClr val="FF0000"/>
                </a:solidFill>
              </a:rPr>
              <a:t>centro de recursos </a:t>
            </a:r>
            <a:r>
              <a:rPr lang="es-MX" dirty="0" smtClean="0"/>
              <a:t>para la </a:t>
            </a:r>
            <a:r>
              <a:rPr lang="es-MX" dirty="0"/>
              <a:t>enseñanza y el </a:t>
            </a:r>
            <a:r>
              <a:rPr lang="es-MX" dirty="0">
                <a:solidFill>
                  <a:srgbClr val="FF0000"/>
                </a:solidFill>
              </a:rPr>
              <a:t>aprendizaje</a:t>
            </a:r>
            <a:r>
              <a:rPr lang="es-MX" dirty="0"/>
              <a:t>. El equipo directivo y el claustro </a:t>
            </a:r>
            <a:r>
              <a:rPr lang="es-MX" dirty="0" smtClean="0"/>
              <a:t>de profesionales </a:t>
            </a:r>
            <a:r>
              <a:rPr lang="es-MX" dirty="0"/>
              <a:t>deberían dedicar un tiempo a conocer y a </a:t>
            </a:r>
            <a:r>
              <a:rPr lang="es-MX" dirty="0" smtClean="0"/>
              <a:t>reflexionar sobre </a:t>
            </a:r>
            <a:r>
              <a:rPr lang="es-MX" dirty="0"/>
              <a:t>el modelo de </a:t>
            </a:r>
            <a:r>
              <a:rPr lang="es-MX" dirty="0" smtClean="0"/>
              <a:t>UD que </a:t>
            </a:r>
            <a:r>
              <a:rPr lang="es-MX" dirty="0"/>
              <a:t>se quiere </a:t>
            </a:r>
            <a:r>
              <a:rPr lang="es-MX" dirty="0" smtClean="0"/>
              <a:t>implantar, </a:t>
            </a:r>
            <a:r>
              <a:rPr lang="es-MX" dirty="0"/>
              <a:t>así como a valorar </a:t>
            </a:r>
            <a:r>
              <a:rPr lang="es-MX" dirty="0" smtClean="0"/>
              <a:t>su </a:t>
            </a:r>
            <a:r>
              <a:rPr lang="es-MX" dirty="0"/>
              <a:t>importancia </a:t>
            </a:r>
            <a:r>
              <a:rPr lang="es-MX" dirty="0" smtClean="0"/>
              <a:t>como </a:t>
            </a:r>
            <a:r>
              <a:rPr lang="es-MX" dirty="0"/>
              <a:t>recurso </a:t>
            </a:r>
            <a:r>
              <a:rPr lang="es-MX" dirty="0" smtClean="0"/>
              <a:t>Informativo.</a:t>
            </a:r>
            <a:endParaRPr lang="es-MX" dirty="0"/>
          </a:p>
        </p:txBody>
      </p:sp>
    </p:spTree>
    <p:extLst>
      <p:ext uri="{BB962C8B-B14F-4D97-AF65-F5344CB8AC3E}">
        <p14:creationId xmlns:p14="http://schemas.microsoft.com/office/powerpoint/2010/main" val="3517322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solidFill>
                  <a:srgbClr val="FF0000"/>
                </a:solidFill>
              </a:rPr>
              <a:t>2. Distribuir tareas a los recursos humanos disponibles</a:t>
            </a:r>
          </a:p>
        </p:txBody>
      </p:sp>
      <p:sp>
        <p:nvSpPr>
          <p:cNvPr id="3" name="2 Marcador de contenido"/>
          <p:cNvSpPr>
            <a:spLocks noGrp="1"/>
          </p:cNvSpPr>
          <p:nvPr>
            <p:ph idx="1"/>
          </p:nvPr>
        </p:nvSpPr>
        <p:spPr/>
        <p:txBody>
          <a:bodyPr>
            <a:normAutofit/>
          </a:bodyPr>
          <a:lstStyle/>
          <a:p>
            <a:pPr algn="just"/>
            <a:endParaRPr lang="es-MX" dirty="0" smtClean="0"/>
          </a:p>
          <a:p>
            <a:pPr algn="just"/>
            <a:r>
              <a:rPr lang="es-MX" dirty="0" smtClean="0"/>
              <a:t>El </a:t>
            </a:r>
            <a:r>
              <a:rPr lang="es-MX" dirty="0"/>
              <a:t>recurso fundamental es el </a:t>
            </a:r>
            <a:r>
              <a:rPr lang="es-MX" dirty="0" smtClean="0">
                <a:solidFill>
                  <a:srgbClr val="FF0000"/>
                </a:solidFill>
              </a:rPr>
              <a:t>profesional de la información</a:t>
            </a:r>
            <a:r>
              <a:rPr lang="es-MX" dirty="0" smtClean="0"/>
              <a:t> </a:t>
            </a:r>
            <a:r>
              <a:rPr lang="es-MX" dirty="0"/>
              <a:t>responsable de </a:t>
            </a:r>
            <a:r>
              <a:rPr lang="es-MX" dirty="0" smtClean="0"/>
              <a:t>la UD. </a:t>
            </a:r>
          </a:p>
          <a:p>
            <a:pPr algn="just"/>
            <a:r>
              <a:rPr lang="es-MX" dirty="0" smtClean="0"/>
              <a:t>Complementarios </a:t>
            </a:r>
            <a:r>
              <a:rPr lang="es-MX" dirty="0"/>
              <a:t>a éste, las bibliotecas pueden </a:t>
            </a:r>
            <a:r>
              <a:rPr lang="es-MX" dirty="0" smtClean="0"/>
              <a:t>contar con </a:t>
            </a:r>
            <a:r>
              <a:rPr lang="es-MX" dirty="0"/>
              <a:t>un equipo de </a:t>
            </a:r>
            <a:r>
              <a:rPr lang="es-MX" dirty="0" smtClean="0"/>
              <a:t>apoyo</a:t>
            </a:r>
            <a:r>
              <a:rPr lang="es-MX" dirty="0"/>
              <a:t> </a:t>
            </a:r>
            <a:r>
              <a:rPr lang="es-MX" dirty="0" smtClean="0"/>
              <a:t>(no profesional)</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4182244"/>
            <a:ext cx="4392488" cy="1485900"/>
          </a:xfrm>
          <a:prstGeom prst="rect">
            <a:avLst/>
          </a:prstGeom>
        </p:spPr>
      </p:pic>
    </p:spTree>
    <p:extLst>
      <p:ext uri="{BB962C8B-B14F-4D97-AF65-F5344CB8AC3E}">
        <p14:creationId xmlns:p14="http://schemas.microsoft.com/office/powerpoint/2010/main" val="1785128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2960" y="404664"/>
            <a:ext cx="7543800" cy="900649"/>
          </a:xfrm>
        </p:spPr>
        <p:txBody>
          <a:bodyPr>
            <a:normAutofit/>
          </a:bodyPr>
          <a:lstStyle/>
          <a:p>
            <a:r>
              <a:rPr lang="es-ES" b="1" dirty="0" smtClean="0">
                <a:solidFill>
                  <a:srgbClr val="FF0000"/>
                </a:solidFill>
              </a:rPr>
              <a:t>Estructura formal e informal</a:t>
            </a:r>
            <a:endParaRPr lang="es-MX" b="1" dirty="0">
              <a:solidFill>
                <a:srgbClr val="FF0000"/>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1846263"/>
            <a:ext cx="6480720" cy="4247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61044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0000"/>
                </a:solidFill>
              </a:rPr>
              <a:t>Algunas funciones</a:t>
            </a:r>
            <a:endParaRPr lang="es-MX" b="1" dirty="0">
              <a:solidFill>
                <a:srgbClr val="FF0000"/>
              </a:solidFill>
            </a:endParaRPr>
          </a:p>
        </p:txBody>
      </p:sp>
      <p:sp>
        <p:nvSpPr>
          <p:cNvPr id="3" name="2 Marcador de contenido"/>
          <p:cNvSpPr>
            <a:spLocks noGrp="1"/>
          </p:cNvSpPr>
          <p:nvPr>
            <p:ph idx="1"/>
          </p:nvPr>
        </p:nvSpPr>
        <p:spPr>
          <a:xfrm>
            <a:off x="822959" y="1917742"/>
            <a:ext cx="7543801" cy="4391578"/>
          </a:xfrm>
        </p:spPr>
        <p:txBody>
          <a:bodyPr>
            <a:normAutofit fontScale="92500"/>
          </a:bodyPr>
          <a:lstStyle/>
          <a:p>
            <a:pPr lvl="1" algn="just">
              <a:lnSpc>
                <a:spcPct val="110000"/>
              </a:lnSpc>
              <a:buFont typeface="Wingdings" panose="05000000000000000000" pitchFamily="2" charset="2"/>
              <a:buChar char="q"/>
            </a:pPr>
            <a:r>
              <a:rPr lang="es-MX" dirty="0"/>
              <a:t>Elaborar, en colaboración con el equipo directivo y de acuerdo </a:t>
            </a:r>
            <a:r>
              <a:rPr lang="es-MX" dirty="0" smtClean="0"/>
              <a:t>con sus </a:t>
            </a:r>
            <a:r>
              <a:rPr lang="es-MX" dirty="0"/>
              <a:t>directrices, el plan de trabajo de la </a:t>
            </a:r>
            <a:r>
              <a:rPr lang="es-MX" dirty="0" smtClean="0"/>
              <a:t>UD.</a:t>
            </a:r>
            <a:endParaRPr lang="es-MX" dirty="0"/>
          </a:p>
          <a:p>
            <a:pPr lvl="1" algn="just">
              <a:lnSpc>
                <a:spcPct val="110000"/>
              </a:lnSpc>
              <a:buFont typeface="Wingdings" panose="05000000000000000000" pitchFamily="2" charset="2"/>
              <a:buChar char="q"/>
            </a:pPr>
            <a:r>
              <a:rPr lang="es-MX" dirty="0" smtClean="0"/>
              <a:t>Informar </a:t>
            </a:r>
            <a:r>
              <a:rPr lang="es-MX" dirty="0"/>
              <a:t>al claustro de las actuaciones de la biblioteca y </a:t>
            </a:r>
            <a:r>
              <a:rPr lang="es-MX" dirty="0" smtClean="0"/>
              <a:t>canalizar sus </a:t>
            </a:r>
            <a:r>
              <a:rPr lang="es-MX" dirty="0"/>
              <a:t>demandas.</a:t>
            </a:r>
          </a:p>
          <a:p>
            <a:pPr lvl="1" algn="just">
              <a:lnSpc>
                <a:spcPct val="110000"/>
              </a:lnSpc>
              <a:buFont typeface="Wingdings" panose="05000000000000000000" pitchFamily="2" charset="2"/>
              <a:buChar char="q"/>
            </a:pPr>
            <a:r>
              <a:rPr lang="es-MX" dirty="0" smtClean="0"/>
              <a:t>Realizar </a:t>
            </a:r>
            <a:r>
              <a:rPr lang="es-MX" dirty="0"/>
              <a:t>el tratamiento técnico de los fondos, así como su </a:t>
            </a:r>
            <a:r>
              <a:rPr lang="es-MX" dirty="0" smtClean="0"/>
              <a:t>selección y </a:t>
            </a:r>
            <a:r>
              <a:rPr lang="es-MX" dirty="0"/>
              <a:t>adquisición, atendiendo a las propuestas, peticiones </a:t>
            </a:r>
            <a:r>
              <a:rPr lang="es-MX" dirty="0" smtClean="0"/>
              <a:t>de la comunidad usuaria</a:t>
            </a:r>
          </a:p>
          <a:p>
            <a:pPr lvl="1" algn="just">
              <a:lnSpc>
                <a:spcPct val="110000"/>
              </a:lnSpc>
              <a:buFont typeface="Wingdings" panose="05000000000000000000" pitchFamily="2" charset="2"/>
              <a:buChar char="q"/>
            </a:pPr>
            <a:r>
              <a:rPr lang="es-MX" dirty="0" smtClean="0"/>
              <a:t>Coordinar </a:t>
            </a:r>
            <a:r>
              <a:rPr lang="es-MX" dirty="0"/>
              <a:t>y establecer la política documental.</a:t>
            </a:r>
          </a:p>
          <a:p>
            <a:pPr lvl="1" algn="just">
              <a:lnSpc>
                <a:spcPct val="110000"/>
              </a:lnSpc>
              <a:buFont typeface="Wingdings" panose="05000000000000000000" pitchFamily="2" charset="2"/>
              <a:buChar char="q"/>
            </a:pPr>
            <a:r>
              <a:rPr lang="es-MX" dirty="0" smtClean="0"/>
              <a:t>Definir </a:t>
            </a:r>
            <a:r>
              <a:rPr lang="es-MX" dirty="0"/>
              <a:t>la política de préstamo y organizar la utilización de </a:t>
            </a:r>
            <a:r>
              <a:rPr lang="es-MX" dirty="0" smtClean="0"/>
              <a:t>los espacios </a:t>
            </a:r>
            <a:r>
              <a:rPr lang="es-MX" dirty="0"/>
              <a:t>y los tiempos.</a:t>
            </a:r>
          </a:p>
          <a:p>
            <a:pPr lvl="1" algn="just">
              <a:lnSpc>
                <a:spcPct val="110000"/>
              </a:lnSpc>
              <a:buFont typeface="Wingdings" panose="05000000000000000000" pitchFamily="2" charset="2"/>
              <a:buChar char="q"/>
            </a:pPr>
            <a:r>
              <a:rPr lang="es-MX" dirty="0" smtClean="0"/>
              <a:t>Recoger</a:t>
            </a:r>
            <a:r>
              <a:rPr lang="es-MX" dirty="0"/>
              <a:t>, tratar y difundir la </a:t>
            </a:r>
            <a:r>
              <a:rPr lang="es-MX" dirty="0" smtClean="0"/>
              <a:t>información útil para la mejora continua</a:t>
            </a:r>
            <a:endParaRPr lang="es-MX" dirty="0"/>
          </a:p>
          <a:p>
            <a:pPr lvl="1" algn="just">
              <a:lnSpc>
                <a:spcPct val="110000"/>
              </a:lnSpc>
              <a:buFont typeface="Wingdings" panose="05000000000000000000" pitchFamily="2" charset="2"/>
              <a:buChar char="q"/>
            </a:pPr>
            <a:r>
              <a:rPr lang="es-MX" dirty="0" smtClean="0"/>
              <a:t>Seleccionar </a:t>
            </a:r>
            <a:r>
              <a:rPr lang="es-MX" dirty="0"/>
              <a:t>materiales de trabajo </a:t>
            </a:r>
            <a:endParaRPr lang="es-MX" dirty="0" smtClean="0"/>
          </a:p>
          <a:p>
            <a:pPr lvl="1" algn="just">
              <a:lnSpc>
                <a:spcPct val="110000"/>
              </a:lnSpc>
              <a:buFont typeface="Wingdings" panose="05000000000000000000" pitchFamily="2" charset="2"/>
              <a:buChar char="q"/>
            </a:pPr>
            <a:r>
              <a:rPr lang="es-MX" dirty="0" smtClean="0"/>
              <a:t>Coordinar </a:t>
            </a:r>
            <a:r>
              <a:rPr lang="es-MX" dirty="0"/>
              <a:t>al equipo de apoyo para desarrollar el plan de </a:t>
            </a:r>
            <a:r>
              <a:rPr lang="es-MX" dirty="0" smtClean="0"/>
              <a:t>trabajo anual </a:t>
            </a:r>
            <a:r>
              <a:rPr lang="es-MX" dirty="0"/>
              <a:t>de la biblioteca escolar</a:t>
            </a:r>
            <a:r>
              <a:rPr lang="es-MX" dirty="0" smtClean="0"/>
              <a:t>.</a:t>
            </a:r>
            <a:endParaRPr lang="es-MX" dirty="0"/>
          </a:p>
        </p:txBody>
      </p:sp>
    </p:spTree>
    <p:extLst>
      <p:ext uri="{BB962C8B-B14F-4D97-AF65-F5344CB8AC3E}">
        <p14:creationId xmlns:p14="http://schemas.microsoft.com/office/powerpoint/2010/main" val="3598923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solidFill>
                  <a:srgbClr val="FF0000"/>
                </a:solidFill>
              </a:rPr>
              <a:t>3. Distribuir espacios, fondo y mobiliario</a:t>
            </a:r>
          </a:p>
        </p:txBody>
      </p:sp>
      <p:sp>
        <p:nvSpPr>
          <p:cNvPr id="3" name="2 Marcador de contenido"/>
          <p:cNvSpPr>
            <a:spLocks noGrp="1"/>
          </p:cNvSpPr>
          <p:nvPr>
            <p:ph idx="1"/>
          </p:nvPr>
        </p:nvSpPr>
        <p:spPr>
          <a:xfrm>
            <a:off x="827584" y="2060848"/>
            <a:ext cx="7543801" cy="3960440"/>
          </a:xfrm>
        </p:spPr>
        <p:txBody>
          <a:bodyPr>
            <a:normAutofit/>
          </a:bodyPr>
          <a:lstStyle/>
          <a:p>
            <a:pPr lvl="1">
              <a:buFont typeface="Wingdings" panose="05000000000000000000" pitchFamily="2" charset="2"/>
              <a:buChar char="q"/>
            </a:pPr>
            <a:r>
              <a:rPr lang="es-MX" dirty="0"/>
              <a:t>Elaborar un plano de la biblioteca con la distribución de áreas, zonas, secciones...</a:t>
            </a:r>
          </a:p>
          <a:p>
            <a:pPr lvl="1">
              <a:buFont typeface="Wingdings" panose="05000000000000000000" pitchFamily="2" charset="2"/>
              <a:buChar char="q"/>
            </a:pPr>
            <a:r>
              <a:rPr lang="es-MX" dirty="0"/>
              <a:t>En caso de adquisición de mobiliario, asesorarse previamente y no utilizar mobiliario inadecuado </a:t>
            </a:r>
          </a:p>
          <a:p>
            <a:pPr lvl="1">
              <a:buFont typeface="Wingdings" panose="05000000000000000000" pitchFamily="2" charset="2"/>
              <a:buChar char="q"/>
            </a:pPr>
            <a:r>
              <a:rPr lang="es-MX" dirty="0"/>
              <a:t>Procurar poner ruedas en las estanterías bajas que delimitan zonas.</a:t>
            </a:r>
          </a:p>
          <a:p>
            <a:pPr lvl="1">
              <a:buFont typeface="Wingdings" panose="05000000000000000000" pitchFamily="2" charset="2"/>
              <a:buChar char="q"/>
            </a:pPr>
            <a:r>
              <a:rPr lang="es-MX" dirty="0"/>
              <a:t>Coherencia al colocar los armarios en el espacio, creando y separando áreas/zonas: de lectura, de consulta y estudio, telemática, rincón infantil...</a:t>
            </a:r>
          </a:p>
          <a:p>
            <a:pPr lvl="1">
              <a:buFont typeface="Wingdings" panose="05000000000000000000" pitchFamily="2" charset="2"/>
              <a:buChar char="q"/>
            </a:pPr>
            <a:r>
              <a:rPr lang="es-MX" dirty="0"/>
              <a:t>Coherencia al distribuir el fondo en las estanterías: obras de referencia juntas, colección de audiovisuales ubicadas en vitrinas, documentos en baldas bajas o cajoneras para facilitar el acceso al alumnado más pequeño…</a:t>
            </a:r>
          </a:p>
          <a:p>
            <a:pPr lvl="1">
              <a:buFont typeface="Wingdings" panose="05000000000000000000" pitchFamily="2" charset="2"/>
              <a:buChar char="q"/>
            </a:pPr>
            <a:r>
              <a:rPr lang="es-MX" dirty="0"/>
              <a:t>No saturar el espacio con excesivo número de sillas y mesas.</a:t>
            </a:r>
          </a:p>
          <a:p>
            <a:pPr lvl="1">
              <a:buFont typeface="Wingdings" panose="05000000000000000000" pitchFamily="2" charset="2"/>
              <a:buChar char="q"/>
            </a:pPr>
            <a:r>
              <a:rPr lang="es-MX" dirty="0"/>
              <a:t>Crear un ambiente acogedor</a:t>
            </a:r>
          </a:p>
          <a:p>
            <a:endParaRPr lang="es-MX" dirty="0"/>
          </a:p>
        </p:txBody>
      </p:sp>
    </p:spTree>
    <p:extLst>
      <p:ext uri="{BB962C8B-B14F-4D97-AF65-F5344CB8AC3E}">
        <p14:creationId xmlns:p14="http://schemas.microsoft.com/office/powerpoint/2010/main" val="3167595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16632"/>
            <a:ext cx="7543800" cy="1450757"/>
          </a:xfrm>
        </p:spPr>
        <p:txBody>
          <a:bodyPr>
            <a:normAutofit/>
          </a:bodyPr>
          <a:lstStyle/>
          <a:p>
            <a:r>
              <a:rPr lang="es-MX" sz="4400" b="1" dirty="0" smtClean="0">
                <a:solidFill>
                  <a:srgbClr val="FF0000"/>
                </a:solidFill>
              </a:rPr>
              <a:t>Distribuir </a:t>
            </a:r>
            <a:r>
              <a:rPr lang="es-MX" sz="4400" b="1" dirty="0">
                <a:solidFill>
                  <a:srgbClr val="FF0000"/>
                </a:solidFill>
              </a:rPr>
              <a:t>espacios, fondo y mobiliario</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556792"/>
            <a:ext cx="5184576"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5940152" y="1412776"/>
            <a:ext cx="3096344" cy="3631763"/>
          </a:xfrm>
          <a:prstGeom prst="rect">
            <a:avLst/>
          </a:prstGeom>
          <a:noFill/>
        </p:spPr>
        <p:txBody>
          <a:bodyPr wrap="square" rtlCol="0">
            <a:spAutoFit/>
          </a:bodyPr>
          <a:lstStyle/>
          <a:p>
            <a:r>
              <a:rPr lang="es-MX" b="1" dirty="0" err="1" smtClean="0">
                <a:solidFill>
                  <a:srgbClr val="FF0000"/>
                </a:solidFill>
              </a:rPr>
              <a:t>Layout</a:t>
            </a:r>
            <a:endParaRPr lang="es-MX" b="1" dirty="0" smtClean="0">
              <a:solidFill>
                <a:srgbClr val="FF0000"/>
              </a:solidFill>
            </a:endParaRPr>
          </a:p>
          <a:p>
            <a:endParaRPr lang="es-MX" dirty="0"/>
          </a:p>
          <a:p>
            <a:pPr marL="285750" indent="-285750">
              <a:buFont typeface="Arial" panose="020B0604020202020204" pitchFamily="34" charset="0"/>
              <a:buChar char="•"/>
            </a:pPr>
            <a:r>
              <a:rPr lang="es-MX" sz="1600" dirty="0"/>
              <a:t>N</a:t>
            </a:r>
            <a:r>
              <a:rPr lang="es-MX" sz="1600" dirty="0" smtClean="0"/>
              <a:t>ivel </a:t>
            </a:r>
            <a:r>
              <a:rPr lang="es-MX" sz="1600" dirty="0"/>
              <a:t>de temperatura en zonas de trabajo, </a:t>
            </a:r>
            <a:endParaRPr lang="es-MX" sz="1600" dirty="0" smtClean="0"/>
          </a:p>
          <a:p>
            <a:pPr marL="285750" indent="-285750">
              <a:buFont typeface="Arial" panose="020B0604020202020204" pitchFamily="34" charset="0"/>
              <a:buChar char="•"/>
            </a:pPr>
            <a:r>
              <a:rPr lang="es-MX" sz="1600" dirty="0" smtClean="0"/>
              <a:t>Lectura </a:t>
            </a:r>
            <a:r>
              <a:rPr lang="es-MX" sz="1600" dirty="0"/>
              <a:t>y estantería abierta, </a:t>
            </a:r>
            <a:endParaRPr lang="es-MX" sz="1600" dirty="0" smtClean="0"/>
          </a:p>
          <a:p>
            <a:pPr marL="285750" indent="-285750">
              <a:buFont typeface="Arial" panose="020B0604020202020204" pitchFamily="34" charset="0"/>
              <a:buChar char="•"/>
            </a:pPr>
            <a:r>
              <a:rPr lang="es-MX" sz="1600" dirty="0"/>
              <a:t>N</a:t>
            </a:r>
            <a:r>
              <a:rPr lang="es-MX" sz="1600" dirty="0" smtClean="0"/>
              <a:t>ivel </a:t>
            </a:r>
            <a:r>
              <a:rPr lang="es-MX" sz="1600" dirty="0"/>
              <a:t>de iluminación del área de lectura</a:t>
            </a:r>
            <a:r>
              <a:rPr lang="es-MX" sz="1600" dirty="0" smtClean="0"/>
              <a:t>,</a:t>
            </a:r>
          </a:p>
          <a:p>
            <a:pPr marL="285750" indent="-285750">
              <a:buFont typeface="Arial" panose="020B0604020202020204" pitchFamily="34" charset="0"/>
              <a:buChar char="•"/>
            </a:pPr>
            <a:r>
              <a:rPr lang="es-MX" sz="1600" dirty="0" smtClean="0"/>
              <a:t> Nivel </a:t>
            </a:r>
            <a:r>
              <a:rPr lang="es-MX" sz="1600" dirty="0"/>
              <a:t>de iluminación de área de acervo, </a:t>
            </a:r>
            <a:endParaRPr lang="es-MX" sz="1600" dirty="0" smtClean="0"/>
          </a:p>
          <a:p>
            <a:pPr marL="285750" indent="-285750">
              <a:buFont typeface="Arial" panose="020B0604020202020204" pitchFamily="34" charset="0"/>
              <a:buChar char="•"/>
            </a:pPr>
            <a:r>
              <a:rPr lang="es-MX" sz="1600" dirty="0" smtClean="0"/>
              <a:t>Intensidad </a:t>
            </a:r>
            <a:r>
              <a:rPr lang="es-MX" sz="1600" dirty="0"/>
              <a:t>del ruido ambiental, </a:t>
            </a:r>
            <a:endParaRPr lang="es-MX" sz="1600" dirty="0" smtClean="0"/>
          </a:p>
          <a:p>
            <a:pPr marL="285750" indent="-285750">
              <a:buFont typeface="Arial" panose="020B0604020202020204" pitchFamily="34" charset="0"/>
              <a:buChar char="•"/>
            </a:pPr>
            <a:r>
              <a:rPr lang="es-MX" sz="1600" dirty="0"/>
              <a:t>I</a:t>
            </a:r>
            <a:r>
              <a:rPr lang="es-MX" sz="1600" dirty="0" smtClean="0"/>
              <a:t>nstalaciones </a:t>
            </a:r>
            <a:r>
              <a:rPr lang="es-MX" sz="1600" dirty="0"/>
              <a:t>para personas con capacidades diferentes, </a:t>
            </a:r>
            <a:endParaRPr lang="es-MX" sz="1600" dirty="0" smtClean="0"/>
          </a:p>
          <a:p>
            <a:pPr marL="285750" indent="-285750">
              <a:buFont typeface="Arial" panose="020B0604020202020204" pitchFamily="34" charset="0"/>
              <a:buChar char="•"/>
            </a:pPr>
            <a:r>
              <a:rPr lang="es-MX" sz="1600" dirty="0"/>
              <a:t>E</a:t>
            </a:r>
            <a:r>
              <a:rPr lang="es-MX" sz="1600" dirty="0" smtClean="0"/>
              <a:t>ntre </a:t>
            </a:r>
            <a:r>
              <a:rPr lang="es-MX" sz="1600" dirty="0"/>
              <a:t>otros </a:t>
            </a:r>
            <a:r>
              <a:rPr lang="es-MX" sz="1600" dirty="0" smtClean="0"/>
              <a:t>elementos.</a:t>
            </a:r>
            <a:endParaRPr lang="es-MX" sz="1600" dirty="0"/>
          </a:p>
          <a:p>
            <a:endParaRPr lang="es-MX" dirty="0"/>
          </a:p>
        </p:txBody>
      </p:sp>
    </p:spTree>
    <p:extLst>
      <p:ext uri="{BB962C8B-B14F-4D97-AF65-F5344CB8AC3E}">
        <p14:creationId xmlns:p14="http://schemas.microsoft.com/office/powerpoint/2010/main" val="9828022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smtClean="0">
                <a:solidFill>
                  <a:srgbClr val="FF0000"/>
                </a:solidFill>
              </a:rPr>
              <a:t>Clasificación de zonas y sus relaciones en una UD</a:t>
            </a:r>
            <a:r>
              <a:rPr lang="es-MX" sz="1600" spc="0" dirty="0">
                <a:solidFill>
                  <a:srgbClr val="000000">
                    <a:lumMod val="75000"/>
                    <a:lumOff val="25000"/>
                  </a:srgbClr>
                </a:solidFill>
                <a:latin typeface="Calibri" panose="020F0502020204030204"/>
                <a:ea typeface="+mn-ea"/>
                <a:cs typeface="+mn-cs"/>
              </a:rPr>
              <a:t> Gavilán C.M (2009).</a:t>
            </a:r>
            <a:endParaRPr lang="es-MX" b="1" dirty="0">
              <a:solidFill>
                <a:srgbClr val="FF0000"/>
              </a:solidFill>
            </a:endParaRPr>
          </a:p>
        </p:txBody>
      </p:sp>
      <p:sp>
        <p:nvSpPr>
          <p:cNvPr id="3" name="2 Marcador de contenido"/>
          <p:cNvSpPr>
            <a:spLocks noGrp="1"/>
          </p:cNvSpPr>
          <p:nvPr>
            <p:ph idx="1"/>
          </p:nvPr>
        </p:nvSpPr>
        <p:spPr/>
        <p:txBody>
          <a:bodyPr>
            <a:normAutofit/>
          </a:bodyPr>
          <a:lstStyle/>
          <a:p>
            <a:pPr algn="just">
              <a:buFont typeface="Wingdings" panose="05000000000000000000" pitchFamily="2" charset="2"/>
              <a:buChar char="v"/>
            </a:pPr>
            <a:r>
              <a:rPr lang="es-MX" b="1" dirty="0">
                <a:solidFill>
                  <a:srgbClr val="FFC000"/>
                </a:solidFill>
              </a:rPr>
              <a:t>Área de acceso / Zona de acogida y promoción / Espacios de </a:t>
            </a:r>
            <a:r>
              <a:rPr lang="es-MX" b="1" dirty="0" smtClean="0">
                <a:solidFill>
                  <a:srgbClr val="FFC000"/>
                </a:solidFill>
              </a:rPr>
              <a:t>entrada</a:t>
            </a:r>
          </a:p>
          <a:p>
            <a:pPr algn="just">
              <a:buFont typeface="Wingdings" panose="05000000000000000000" pitchFamily="2" charset="2"/>
              <a:buChar char="v"/>
            </a:pPr>
            <a:endParaRPr lang="es-MX" b="1" dirty="0">
              <a:solidFill>
                <a:srgbClr val="FFC000"/>
              </a:solidFill>
            </a:endParaRPr>
          </a:p>
          <a:p>
            <a:pPr algn="just">
              <a:buFont typeface="Wingdings" panose="05000000000000000000" pitchFamily="2" charset="2"/>
              <a:buChar char="v"/>
            </a:pPr>
            <a:r>
              <a:rPr lang="es-MX" b="1" dirty="0" smtClean="0">
                <a:solidFill>
                  <a:srgbClr val="92D050"/>
                </a:solidFill>
              </a:rPr>
              <a:t>Área </a:t>
            </a:r>
            <a:r>
              <a:rPr lang="es-MX" b="1" dirty="0">
                <a:solidFill>
                  <a:srgbClr val="92D050"/>
                </a:solidFill>
              </a:rPr>
              <a:t>de servicio público / Zona General / Espacios de consulta-trabajo </a:t>
            </a:r>
            <a:r>
              <a:rPr lang="es-MX" b="1" dirty="0" smtClean="0">
                <a:solidFill>
                  <a:srgbClr val="92D050"/>
                </a:solidFill>
              </a:rPr>
              <a:t>y búsqueda </a:t>
            </a:r>
            <a:r>
              <a:rPr lang="es-MX" b="1" dirty="0">
                <a:solidFill>
                  <a:srgbClr val="92D050"/>
                </a:solidFill>
              </a:rPr>
              <a:t>de </a:t>
            </a:r>
            <a:r>
              <a:rPr lang="es-MX" b="1" dirty="0" smtClean="0">
                <a:solidFill>
                  <a:srgbClr val="92D050"/>
                </a:solidFill>
              </a:rPr>
              <a:t>información</a:t>
            </a:r>
          </a:p>
          <a:p>
            <a:pPr algn="just">
              <a:buFont typeface="Wingdings" panose="05000000000000000000" pitchFamily="2" charset="2"/>
              <a:buChar char="v"/>
            </a:pPr>
            <a:endParaRPr lang="es-MX" b="1" dirty="0">
              <a:solidFill>
                <a:srgbClr val="92D050"/>
              </a:solidFill>
            </a:endParaRPr>
          </a:p>
          <a:p>
            <a:pPr algn="just">
              <a:buFont typeface="Wingdings" panose="05000000000000000000" pitchFamily="2" charset="2"/>
              <a:buChar char="v"/>
            </a:pPr>
            <a:r>
              <a:rPr lang="es-MX" b="1" dirty="0" smtClean="0">
                <a:solidFill>
                  <a:srgbClr val="0070C0"/>
                </a:solidFill>
              </a:rPr>
              <a:t>Áreas </a:t>
            </a:r>
            <a:r>
              <a:rPr lang="es-MX" b="1" dirty="0">
                <a:solidFill>
                  <a:srgbClr val="0070C0"/>
                </a:solidFill>
              </a:rPr>
              <a:t>de trabajo interno / Zonas de trabajo interno / Espacios de </a:t>
            </a:r>
            <a:r>
              <a:rPr lang="es-MX" b="1" dirty="0" smtClean="0">
                <a:solidFill>
                  <a:srgbClr val="0070C0"/>
                </a:solidFill>
              </a:rPr>
              <a:t>servicios internos</a:t>
            </a:r>
          </a:p>
          <a:p>
            <a:pPr algn="just">
              <a:buFont typeface="Wingdings" panose="05000000000000000000" pitchFamily="2" charset="2"/>
              <a:buChar char="v"/>
            </a:pPr>
            <a:endParaRPr lang="es-MX" b="1" dirty="0">
              <a:solidFill>
                <a:srgbClr val="0070C0"/>
              </a:solidFill>
            </a:endParaRPr>
          </a:p>
          <a:p>
            <a:pPr algn="just">
              <a:buFont typeface="Wingdings" panose="05000000000000000000" pitchFamily="2" charset="2"/>
              <a:buChar char="v"/>
            </a:pPr>
            <a:r>
              <a:rPr lang="es-MX" b="1" dirty="0" smtClean="0"/>
              <a:t>Depósitos </a:t>
            </a:r>
            <a:r>
              <a:rPr lang="es-MX" b="1" dirty="0"/>
              <a:t>/ Zonas logísticas / Almacenes / Espacios para depósitos </a:t>
            </a:r>
            <a:r>
              <a:rPr lang="es-MX" b="1" dirty="0" smtClean="0"/>
              <a:t>de libros</a:t>
            </a:r>
            <a:endParaRPr lang="es-MX" b="1" dirty="0"/>
          </a:p>
        </p:txBody>
      </p:sp>
    </p:spTree>
    <p:extLst>
      <p:ext uri="{BB962C8B-B14F-4D97-AF65-F5344CB8AC3E}">
        <p14:creationId xmlns:p14="http://schemas.microsoft.com/office/powerpoint/2010/main" val="10646637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476672"/>
            <a:ext cx="7149385" cy="1202485"/>
          </a:xfrm>
        </p:spPr>
        <p:txBody>
          <a:bodyPr>
            <a:noAutofit/>
          </a:bodyPr>
          <a:lstStyle/>
          <a:p>
            <a:pPr algn="ctr"/>
            <a:r>
              <a:rPr lang="es-MX" sz="3800" b="1" dirty="0" smtClean="0">
                <a:solidFill>
                  <a:srgbClr val="00B050"/>
                </a:solidFill>
              </a:rPr>
              <a:t>UNIDAD DE COMPETENCIA II: Tema  2  </a:t>
            </a:r>
            <a:endParaRPr lang="es-MX" sz="3800" b="1" dirty="0">
              <a:solidFill>
                <a:srgbClr val="00B050"/>
              </a:solidFill>
            </a:endParaRPr>
          </a:p>
        </p:txBody>
      </p:sp>
      <p:sp>
        <p:nvSpPr>
          <p:cNvPr id="3" name="2 Marcador de contenido"/>
          <p:cNvSpPr>
            <a:spLocks noGrp="1"/>
          </p:cNvSpPr>
          <p:nvPr>
            <p:ph idx="1"/>
          </p:nvPr>
        </p:nvSpPr>
        <p:spPr>
          <a:xfrm>
            <a:off x="1463040" y="2119257"/>
            <a:ext cx="6421328" cy="3603812"/>
          </a:xfrm>
        </p:spPr>
        <p:txBody>
          <a:bodyPr/>
          <a:lstStyle/>
          <a:p>
            <a:pPr lvl="0" algn="ctr"/>
            <a:endParaRPr lang="es-MX" sz="3200" dirty="0" smtClean="0"/>
          </a:p>
          <a:p>
            <a:pPr lvl="0" algn="ctr"/>
            <a:endParaRPr lang="es-MX" sz="3200" dirty="0"/>
          </a:p>
          <a:p>
            <a:pPr marL="0" indent="0" algn="just">
              <a:buNone/>
            </a:pPr>
            <a:r>
              <a:rPr lang="es-ES" sz="2400" b="1" dirty="0" smtClean="0"/>
              <a:t>2.2 La organización y planeación estratégica de los servicios</a:t>
            </a:r>
          </a:p>
        </p:txBody>
      </p:sp>
    </p:spTree>
    <p:extLst>
      <p:ext uri="{BB962C8B-B14F-4D97-AF65-F5344CB8AC3E}">
        <p14:creationId xmlns:p14="http://schemas.microsoft.com/office/powerpoint/2010/main" val="754743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a:solidFill>
                  <a:srgbClr val="FFC000"/>
                </a:solidFill>
              </a:rPr>
              <a:t>A</a:t>
            </a:r>
            <a:r>
              <a:rPr lang="es-MX" sz="4000" b="1" dirty="0" smtClean="0">
                <a:solidFill>
                  <a:srgbClr val="FFC000"/>
                </a:solidFill>
              </a:rPr>
              <a:t>. </a:t>
            </a:r>
            <a:r>
              <a:rPr lang="es-MX" sz="4000" b="1" dirty="0">
                <a:solidFill>
                  <a:srgbClr val="FFC000"/>
                </a:solidFill>
              </a:rPr>
              <a:t>Zona de acogida y promoción / Área de acceso / Espacios de entrada</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772816"/>
            <a:ext cx="7453808" cy="3998560"/>
          </a:xfrm>
          <a:prstGeom prst="rect">
            <a:avLst/>
          </a:prstGeom>
        </p:spPr>
      </p:pic>
      <p:sp>
        <p:nvSpPr>
          <p:cNvPr id="3" name="2 Marcador de contenido"/>
          <p:cNvSpPr>
            <a:spLocks noGrp="1"/>
          </p:cNvSpPr>
          <p:nvPr>
            <p:ph idx="1"/>
          </p:nvPr>
        </p:nvSpPr>
        <p:spPr/>
        <p:txBody>
          <a:bodyPr>
            <a:normAutofit lnSpcReduction="10000"/>
          </a:bodyPr>
          <a:lstStyle/>
          <a:p>
            <a:pPr marL="0" indent="0">
              <a:buNone/>
            </a:pPr>
            <a:r>
              <a:rPr lang="es-MX" b="1" dirty="0">
                <a:solidFill>
                  <a:schemeClr val="accent4">
                    <a:lumMod val="60000"/>
                    <a:lumOff val="40000"/>
                  </a:schemeClr>
                </a:solidFill>
              </a:rPr>
              <a:t>1.1. </a:t>
            </a:r>
            <a:r>
              <a:rPr lang="es-MX" b="1" dirty="0" smtClean="0">
                <a:solidFill>
                  <a:schemeClr val="accent4">
                    <a:lumMod val="60000"/>
                    <a:lumOff val="40000"/>
                  </a:schemeClr>
                </a:solidFill>
              </a:rPr>
              <a:t>Vestíbulo-acceso</a:t>
            </a:r>
          </a:p>
          <a:p>
            <a:pPr lvl="1"/>
            <a:r>
              <a:rPr lang="es-MX" b="1" dirty="0">
                <a:solidFill>
                  <a:schemeClr val="accent4">
                    <a:lumMod val="60000"/>
                    <a:lumOff val="40000"/>
                  </a:schemeClr>
                </a:solidFill>
              </a:rPr>
              <a:t>1.1.1. Entrada y </a:t>
            </a:r>
            <a:r>
              <a:rPr lang="es-MX" b="1" dirty="0" smtClean="0">
                <a:solidFill>
                  <a:schemeClr val="accent4">
                    <a:lumMod val="60000"/>
                    <a:lumOff val="40000"/>
                  </a:schemeClr>
                </a:solidFill>
              </a:rPr>
              <a:t>salida</a:t>
            </a:r>
          </a:p>
          <a:p>
            <a:pPr lvl="2"/>
            <a:r>
              <a:rPr lang="es-MX" b="1" dirty="0" smtClean="0">
                <a:solidFill>
                  <a:schemeClr val="accent4">
                    <a:lumMod val="60000"/>
                    <a:lumOff val="40000"/>
                  </a:schemeClr>
                </a:solidFill>
              </a:rPr>
              <a:t>Dos puertas (entrada y salida)</a:t>
            </a:r>
          </a:p>
          <a:p>
            <a:pPr lvl="2"/>
            <a:r>
              <a:rPr lang="es-MX" b="1" dirty="0" smtClean="0">
                <a:solidFill>
                  <a:schemeClr val="accent4">
                    <a:lumMod val="60000"/>
                    <a:lumOff val="40000"/>
                  </a:schemeClr>
                </a:solidFill>
              </a:rPr>
              <a:t>Acceso visible y que invite a entrar</a:t>
            </a:r>
          </a:p>
          <a:p>
            <a:pPr lvl="2"/>
            <a:r>
              <a:rPr lang="es-MX" b="1" dirty="0" smtClean="0">
                <a:solidFill>
                  <a:schemeClr val="accent4">
                    <a:lumMod val="60000"/>
                    <a:lumOff val="40000"/>
                  </a:schemeClr>
                </a:solidFill>
              </a:rPr>
              <a:t>Control </a:t>
            </a:r>
            <a:r>
              <a:rPr lang="es-MX" b="1" dirty="0" err="1" smtClean="0">
                <a:solidFill>
                  <a:schemeClr val="accent4">
                    <a:lumMod val="60000"/>
                    <a:lumOff val="40000"/>
                  </a:schemeClr>
                </a:solidFill>
              </a:rPr>
              <a:t>antirobo</a:t>
            </a:r>
            <a:r>
              <a:rPr lang="es-MX" b="1" dirty="0" smtClean="0">
                <a:solidFill>
                  <a:schemeClr val="accent4">
                    <a:lumMod val="60000"/>
                    <a:lumOff val="40000"/>
                  </a:schemeClr>
                </a:solidFill>
              </a:rPr>
              <a:t>, puerta de seguridad, caja de devolución de PD.</a:t>
            </a:r>
          </a:p>
          <a:p>
            <a:pPr lvl="1"/>
            <a:r>
              <a:rPr lang="es-MX" b="1" dirty="0">
                <a:solidFill>
                  <a:schemeClr val="accent4">
                    <a:lumMod val="60000"/>
                    <a:lumOff val="40000"/>
                  </a:schemeClr>
                </a:solidFill>
              </a:rPr>
              <a:t>1.1.2. Depósito de efectos </a:t>
            </a:r>
            <a:r>
              <a:rPr lang="es-MX" b="1" dirty="0" smtClean="0">
                <a:solidFill>
                  <a:schemeClr val="accent4">
                    <a:lumMod val="60000"/>
                    <a:lumOff val="40000"/>
                  </a:schemeClr>
                </a:solidFill>
              </a:rPr>
              <a:t>personales</a:t>
            </a:r>
          </a:p>
          <a:p>
            <a:pPr lvl="2"/>
            <a:r>
              <a:rPr lang="es-MX" b="1" dirty="0" smtClean="0">
                <a:solidFill>
                  <a:schemeClr val="accent4">
                    <a:lumMod val="60000"/>
                    <a:lumOff val="40000"/>
                  </a:schemeClr>
                </a:solidFill>
              </a:rPr>
              <a:t>30%  de capacidad  total de puestos de lectura</a:t>
            </a:r>
          </a:p>
          <a:p>
            <a:pPr lvl="1"/>
            <a:r>
              <a:rPr lang="es-MX" b="1" dirty="0">
                <a:solidFill>
                  <a:schemeClr val="accent4">
                    <a:lumMod val="60000"/>
                    <a:lumOff val="40000"/>
                  </a:schemeClr>
                </a:solidFill>
              </a:rPr>
              <a:t>1.1.3. Recepción, orientación e información al público / Préstamo </a:t>
            </a:r>
            <a:r>
              <a:rPr lang="es-MX" b="1" dirty="0" smtClean="0">
                <a:solidFill>
                  <a:schemeClr val="accent4">
                    <a:lumMod val="60000"/>
                    <a:lumOff val="40000"/>
                  </a:schemeClr>
                </a:solidFill>
              </a:rPr>
              <a:t>y devolución </a:t>
            </a:r>
            <a:r>
              <a:rPr lang="es-MX" b="1" dirty="0">
                <a:solidFill>
                  <a:schemeClr val="accent4">
                    <a:lumMod val="60000"/>
                    <a:lumOff val="40000"/>
                  </a:schemeClr>
                </a:solidFill>
              </a:rPr>
              <a:t>de </a:t>
            </a:r>
            <a:r>
              <a:rPr lang="es-MX" b="1" dirty="0" smtClean="0">
                <a:solidFill>
                  <a:schemeClr val="accent4">
                    <a:lumMod val="60000"/>
                    <a:lumOff val="40000"/>
                  </a:schemeClr>
                </a:solidFill>
              </a:rPr>
              <a:t>documentos</a:t>
            </a:r>
          </a:p>
          <a:p>
            <a:pPr lvl="1"/>
            <a:r>
              <a:rPr lang="es-MX" b="1" dirty="0">
                <a:solidFill>
                  <a:schemeClr val="accent4">
                    <a:lumMod val="60000"/>
                    <a:lumOff val="40000"/>
                  </a:schemeClr>
                </a:solidFill>
              </a:rPr>
              <a:t>1.1.4. Consulta de </a:t>
            </a:r>
            <a:r>
              <a:rPr lang="es-MX" b="1" dirty="0" smtClean="0">
                <a:solidFill>
                  <a:schemeClr val="accent4">
                    <a:lumMod val="60000"/>
                    <a:lumOff val="40000"/>
                  </a:schemeClr>
                </a:solidFill>
              </a:rPr>
              <a:t>novedades</a:t>
            </a:r>
          </a:p>
          <a:p>
            <a:pPr lvl="2"/>
            <a:r>
              <a:rPr lang="es-MX" b="1" dirty="0" smtClean="0">
                <a:solidFill>
                  <a:schemeClr val="accent4">
                    <a:lumMod val="60000"/>
                    <a:lumOff val="40000"/>
                  </a:schemeClr>
                </a:solidFill>
              </a:rPr>
              <a:t>Espacio expositivo y cálido, transitivo</a:t>
            </a:r>
          </a:p>
          <a:p>
            <a:pPr lvl="1"/>
            <a:r>
              <a:rPr lang="es-MX" b="1" dirty="0">
                <a:solidFill>
                  <a:schemeClr val="accent4">
                    <a:lumMod val="60000"/>
                    <a:lumOff val="40000"/>
                  </a:schemeClr>
                </a:solidFill>
              </a:rPr>
              <a:t>1.1.5. Espacio de reunión y descanso de los </a:t>
            </a:r>
            <a:r>
              <a:rPr lang="es-MX" b="1" dirty="0" smtClean="0">
                <a:solidFill>
                  <a:schemeClr val="accent4">
                    <a:lumMod val="60000"/>
                    <a:lumOff val="40000"/>
                  </a:schemeClr>
                </a:solidFill>
              </a:rPr>
              <a:t>usuarios</a:t>
            </a:r>
          </a:p>
          <a:p>
            <a:pPr lvl="1"/>
            <a:r>
              <a:rPr lang="es-MX" b="1" dirty="0">
                <a:solidFill>
                  <a:schemeClr val="accent4">
                    <a:lumMod val="60000"/>
                    <a:lumOff val="40000"/>
                  </a:schemeClr>
                </a:solidFill>
              </a:rPr>
              <a:t>1.1.6. Reprografía / </a:t>
            </a:r>
            <a:r>
              <a:rPr lang="es-MX" b="1" dirty="0" smtClean="0">
                <a:solidFill>
                  <a:schemeClr val="accent4">
                    <a:lumMod val="60000"/>
                    <a:lumOff val="40000"/>
                  </a:schemeClr>
                </a:solidFill>
              </a:rPr>
              <a:t>Encuadernación</a:t>
            </a:r>
          </a:p>
          <a:p>
            <a:pPr lvl="1"/>
            <a:r>
              <a:rPr lang="es-MX" b="1" dirty="0">
                <a:solidFill>
                  <a:schemeClr val="accent4">
                    <a:lumMod val="60000"/>
                    <a:lumOff val="40000"/>
                  </a:schemeClr>
                </a:solidFill>
              </a:rPr>
              <a:t>1.1.7. Aseos públicos / </a:t>
            </a:r>
            <a:r>
              <a:rPr lang="es-MX" b="1" dirty="0" smtClean="0">
                <a:solidFill>
                  <a:schemeClr val="accent4">
                    <a:lumMod val="60000"/>
                    <a:lumOff val="40000"/>
                  </a:schemeClr>
                </a:solidFill>
              </a:rPr>
              <a:t>Lavabos</a:t>
            </a:r>
          </a:p>
        </p:txBody>
      </p:sp>
    </p:spTree>
    <p:extLst>
      <p:ext uri="{BB962C8B-B14F-4D97-AF65-F5344CB8AC3E}">
        <p14:creationId xmlns:p14="http://schemas.microsoft.com/office/powerpoint/2010/main" val="34726574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0" indent="0">
              <a:buNone/>
            </a:pPr>
            <a:r>
              <a:rPr lang="es-MX" dirty="0"/>
              <a:t>1.2. Espacios de promoción y </a:t>
            </a:r>
            <a:r>
              <a:rPr lang="es-MX" dirty="0" smtClean="0"/>
              <a:t>animación</a:t>
            </a:r>
          </a:p>
          <a:p>
            <a:pPr marL="857250" lvl="1" indent="-457200"/>
            <a:r>
              <a:rPr lang="es-MX" dirty="0"/>
              <a:t>	</a:t>
            </a:r>
            <a:r>
              <a:rPr lang="es-MX" sz="2400" dirty="0" smtClean="0"/>
              <a:t>Acceso autónomo </a:t>
            </a:r>
          </a:p>
          <a:p>
            <a:pPr marL="857250" lvl="1" indent="-457200"/>
            <a:r>
              <a:rPr lang="es-MX" sz="2400" dirty="0"/>
              <a:t>	</a:t>
            </a:r>
            <a:r>
              <a:rPr lang="es-MX" sz="2400" dirty="0" smtClean="0"/>
              <a:t>Horario propio</a:t>
            </a:r>
          </a:p>
          <a:p>
            <a:pPr marL="400050" lvl="1" indent="0">
              <a:buNone/>
            </a:pPr>
            <a:r>
              <a:rPr lang="es-MX" dirty="0"/>
              <a:t>1.2.1. Sala </a:t>
            </a:r>
            <a:r>
              <a:rPr lang="es-MX" dirty="0" smtClean="0"/>
              <a:t>polivalente</a:t>
            </a:r>
          </a:p>
          <a:p>
            <a:pPr marL="1257300" lvl="2" indent="-457200"/>
            <a:r>
              <a:rPr lang="es-MX" dirty="0" smtClean="0"/>
              <a:t>Capacidad mínima de 30/40 personas</a:t>
            </a:r>
          </a:p>
          <a:p>
            <a:pPr marL="1257300" lvl="2" indent="-457200"/>
            <a:r>
              <a:rPr lang="es-MX" dirty="0" smtClean="0"/>
              <a:t>Iluminación flexible y unidireccional, facilidades para oscurecer la sala.</a:t>
            </a:r>
          </a:p>
          <a:p>
            <a:pPr marL="1257300" lvl="2" indent="-457200"/>
            <a:r>
              <a:rPr lang="es-MX" dirty="0" smtClean="0"/>
              <a:t>Equipo audiovisual</a:t>
            </a:r>
          </a:p>
          <a:p>
            <a:pPr marL="400050" lvl="1" indent="0">
              <a:buNone/>
            </a:pPr>
            <a:r>
              <a:rPr lang="es-MX" dirty="0"/>
              <a:t>1.2.2. Salas de trabajo en </a:t>
            </a:r>
            <a:r>
              <a:rPr lang="es-MX" dirty="0" smtClean="0"/>
              <a:t>grupo</a:t>
            </a:r>
          </a:p>
          <a:p>
            <a:pPr marL="400050" lvl="1" indent="0">
              <a:buNone/>
            </a:pPr>
            <a:r>
              <a:rPr lang="es-MX" dirty="0"/>
              <a:t>1.2.3. Salón de </a:t>
            </a:r>
            <a:r>
              <a:rPr lang="es-MX" dirty="0" smtClean="0"/>
              <a:t>actos</a:t>
            </a:r>
          </a:p>
          <a:p>
            <a:pPr marL="1257300" lvl="2" indent="-457200"/>
            <a:r>
              <a:rPr lang="es-MX" dirty="0" smtClean="0"/>
              <a:t>Vestíbulo, </a:t>
            </a:r>
            <a:r>
              <a:rPr lang="es-MX" dirty="0" err="1" smtClean="0"/>
              <a:t>guardaropa</a:t>
            </a:r>
            <a:r>
              <a:rPr lang="es-MX" dirty="0" smtClean="0"/>
              <a:t>, cabina de proyección y traducción simultánea</a:t>
            </a:r>
            <a:endParaRPr lang="es-MX" dirty="0"/>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620688"/>
            <a:ext cx="2592288" cy="2304256"/>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5085184"/>
            <a:ext cx="2376264" cy="1394460"/>
          </a:xfrm>
          <a:prstGeom prst="rect">
            <a:avLst/>
          </a:prstGeom>
        </p:spPr>
      </p:pic>
    </p:spTree>
    <p:extLst>
      <p:ext uri="{BB962C8B-B14F-4D97-AF65-F5344CB8AC3E}">
        <p14:creationId xmlns:p14="http://schemas.microsoft.com/office/powerpoint/2010/main" val="25546424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r>
              <a:rPr lang="es-MX" sz="3200" b="1" dirty="0">
                <a:solidFill>
                  <a:srgbClr val="92D050"/>
                </a:solidFill>
              </a:rPr>
              <a:t>B</a:t>
            </a:r>
            <a:r>
              <a:rPr lang="es-MX" sz="3200" b="1" dirty="0" smtClean="0">
                <a:solidFill>
                  <a:srgbClr val="92D050"/>
                </a:solidFill>
              </a:rPr>
              <a:t>. </a:t>
            </a:r>
            <a:r>
              <a:rPr lang="es-MX" sz="3200" b="1" dirty="0">
                <a:solidFill>
                  <a:srgbClr val="92D050"/>
                </a:solidFill>
              </a:rPr>
              <a:t>Zona general / Área de servicio público / Espacios de consulta-trabajo </a:t>
            </a:r>
            <a:r>
              <a:rPr lang="es-MX" sz="3200" b="1" dirty="0" smtClean="0">
                <a:solidFill>
                  <a:srgbClr val="92D050"/>
                </a:solidFill>
              </a:rPr>
              <a:t>y búsqueda </a:t>
            </a:r>
            <a:r>
              <a:rPr lang="es-MX" sz="3200" b="1" dirty="0">
                <a:solidFill>
                  <a:srgbClr val="92D050"/>
                </a:solidFill>
              </a:rPr>
              <a:t>de información</a:t>
            </a:r>
          </a:p>
        </p:txBody>
      </p:sp>
      <p:sp>
        <p:nvSpPr>
          <p:cNvPr id="3" name="2 Marcador de contenido"/>
          <p:cNvSpPr>
            <a:spLocks noGrp="1"/>
          </p:cNvSpPr>
          <p:nvPr>
            <p:ph idx="1"/>
          </p:nvPr>
        </p:nvSpPr>
        <p:spPr>
          <a:xfrm>
            <a:off x="822959" y="1845734"/>
            <a:ext cx="7543801" cy="4391578"/>
          </a:xfrm>
        </p:spPr>
        <p:txBody>
          <a:bodyPr>
            <a:normAutofit fontScale="40000" lnSpcReduction="20000"/>
          </a:bodyPr>
          <a:lstStyle/>
          <a:p>
            <a:pPr marL="0" indent="0" algn="ctr">
              <a:lnSpc>
                <a:spcPct val="110000"/>
              </a:lnSpc>
              <a:buNone/>
            </a:pPr>
            <a:r>
              <a:rPr lang="es-MX" sz="3400" dirty="0" smtClean="0">
                <a:solidFill>
                  <a:srgbClr val="7030A0"/>
                </a:solidFill>
              </a:rPr>
              <a:t>En general, sensación de amplitud, distribución flexible, visual y funcional, iluminación natural adecuada y ubicación estratégica de puestos de orientación</a:t>
            </a:r>
            <a:r>
              <a:rPr lang="es-MX" sz="3400" dirty="0" smtClean="0"/>
              <a:t>.</a:t>
            </a:r>
          </a:p>
          <a:p>
            <a:pPr marL="0" indent="0" algn="just">
              <a:lnSpc>
                <a:spcPct val="110000"/>
              </a:lnSpc>
              <a:buNone/>
            </a:pPr>
            <a:r>
              <a:rPr lang="es-MX" sz="3500" dirty="0" smtClean="0"/>
              <a:t>2.1. Área de información bibliográfica y referencia</a:t>
            </a:r>
          </a:p>
          <a:p>
            <a:pPr marL="0" indent="0" algn="just">
              <a:lnSpc>
                <a:spcPct val="110000"/>
              </a:lnSpc>
              <a:buNone/>
            </a:pPr>
            <a:r>
              <a:rPr lang="es-MX" sz="3500" dirty="0" smtClean="0">
                <a:solidFill>
                  <a:srgbClr val="FF0000"/>
                </a:solidFill>
              </a:rPr>
              <a:t>2.2</a:t>
            </a:r>
            <a:r>
              <a:rPr lang="es-MX" sz="3500" dirty="0" smtClean="0"/>
              <a:t>. Área de fondo general / sala de lectura-aprendizaje</a:t>
            </a:r>
          </a:p>
          <a:p>
            <a:pPr lvl="1" algn="just">
              <a:lnSpc>
                <a:spcPct val="110000"/>
              </a:lnSpc>
            </a:pPr>
            <a:r>
              <a:rPr lang="es-MX" sz="3500" dirty="0" smtClean="0"/>
              <a:t>35% de la </a:t>
            </a:r>
            <a:r>
              <a:rPr lang="es-MX" sz="3500" dirty="0" err="1" smtClean="0"/>
              <a:t>sup</a:t>
            </a:r>
            <a:r>
              <a:rPr lang="es-MX" sz="3500" dirty="0" smtClean="0"/>
              <a:t>. Total / 1 m2 por usuario y 2.5x4.5 para plazas de lectura de 5 usuarios</a:t>
            </a:r>
          </a:p>
          <a:p>
            <a:pPr marL="0" indent="0" algn="just">
              <a:lnSpc>
                <a:spcPct val="110000"/>
              </a:lnSpc>
              <a:buNone/>
            </a:pPr>
            <a:r>
              <a:rPr lang="es-MX" sz="3500" dirty="0" smtClean="0"/>
              <a:t>2.3. Área de estudio en silencio</a:t>
            </a:r>
          </a:p>
          <a:p>
            <a:pPr marL="0" indent="0" algn="just">
              <a:lnSpc>
                <a:spcPct val="110000"/>
              </a:lnSpc>
              <a:buNone/>
            </a:pPr>
            <a:r>
              <a:rPr lang="es-MX" sz="3500" dirty="0" smtClean="0">
                <a:solidFill>
                  <a:srgbClr val="FF0000"/>
                </a:solidFill>
              </a:rPr>
              <a:t>2.4.</a:t>
            </a:r>
            <a:r>
              <a:rPr lang="es-MX" sz="3500" dirty="0" smtClean="0"/>
              <a:t> Salas de trabajo en grupo</a:t>
            </a:r>
          </a:p>
          <a:p>
            <a:pPr lvl="1" algn="just">
              <a:lnSpc>
                <a:spcPct val="110000"/>
              </a:lnSpc>
            </a:pPr>
            <a:r>
              <a:rPr lang="es-MX" sz="3500" dirty="0" smtClean="0"/>
              <a:t>Cap. de 8 a 12 personas</a:t>
            </a:r>
          </a:p>
          <a:p>
            <a:pPr marL="0" indent="0" algn="just">
              <a:lnSpc>
                <a:spcPct val="110000"/>
              </a:lnSpc>
              <a:buNone/>
            </a:pPr>
            <a:r>
              <a:rPr lang="es-MX" sz="3500" dirty="0" smtClean="0"/>
              <a:t>2.5. Área de fondos especializados</a:t>
            </a:r>
          </a:p>
          <a:p>
            <a:pPr marL="0" indent="0" algn="just">
              <a:lnSpc>
                <a:spcPct val="110000"/>
              </a:lnSpc>
              <a:buNone/>
            </a:pPr>
            <a:r>
              <a:rPr lang="es-MX" sz="3500" dirty="0" smtClean="0"/>
              <a:t>2.6. Sala de investigación</a:t>
            </a:r>
          </a:p>
          <a:p>
            <a:pPr marL="0" indent="0" algn="just">
              <a:lnSpc>
                <a:spcPct val="110000"/>
              </a:lnSpc>
              <a:buNone/>
            </a:pPr>
            <a:r>
              <a:rPr lang="es-MX" sz="3500" dirty="0" smtClean="0"/>
              <a:t>2.7. Sala de autoaprendizaje</a:t>
            </a:r>
          </a:p>
          <a:p>
            <a:pPr marL="0" indent="0" algn="just">
              <a:lnSpc>
                <a:spcPct val="110000"/>
              </a:lnSpc>
              <a:buNone/>
            </a:pPr>
            <a:r>
              <a:rPr lang="es-MX" sz="3500" dirty="0" smtClean="0"/>
              <a:t>2.8. Hemeroteca / Área de revistas y prensa diaria</a:t>
            </a:r>
          </a:p>
          <a:p>
            <a:pPr marL="0" indent="0" algn="just">
              <a:lnSpc>
                <a:spcPct val="110000"/>
              </a:lnSpc>
              <a:buNone/>
            </a:pPr>
            <a:r>
              <a:rPr lang="es-MX" sz="3500" dirty="0"/>
              <a:t>2.9. Mediateca / Área de música y cine</a:t>
            </a:r>
            <a:endParaRPr lang="es-MX" sz="3500" dirty="0" smtClean="0"/>
          </a:p>
          <a:p>
            <a:pPr marL="0" indent="0">
              <a:buNone/>
            </a:pP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0191" y="3429000"/>
            <a:ext cx="4680520" cy="2016224"/>
          </a:xfrm>
          <a:prstGeom prst="rect">
            <a:avLst/>
          </a:prstGeom>
        </p:spPr>
      </p:pic>
    </p:spTree>
    <p:extLst>
      <p:ext uri="{BB962C8B-B14F-4D97-AF65-F5344CB8AC3E}">
        <p14:creationId xmlns:p14="http://schemas.microsoft.com/office/powerpoint/2010/main" val="29311573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1143000"/>
          </a:xfrm>
        </p:spPr>
        <p:txBody>
          <a:bodyPr>
            <a:noAutofit/>
          </a:bodyPr>
          <a:lstStyle/>
          <a:p>
            <a:r>
              <a:rPr lang="es-MX" sz="3200" b="1" dirty="0">
                <a:solidFill>
                  <a:srgbClr val="0070C0"/>
                </a:solidFill>
              </a:rPr>
              <a:t>C</a:t>
            </a:r>
            <a:r>
              <a:rPr lang="es-MX" sz="3200" b="1" dirty="0" smtClean="0">
                <a:solidFill>
                  <a:srgbClr val="0070C0"/>
                </a:solidFill>
              </a:rPr>
              <a:t>. </a:t>
            </a:r>
            <a:r>
              <a:rPr lang="es-MX" sz="3200" b="1" dirty="0">
                <a:solidFill>
                  <a:srgbClr val="0070C0"/>
                </a:solidFill>
              </a:rPr>
              <a:t>Áreas de trabajo interno / Zonas de trabajo interno / Espacios de </a:t>
            </a:r>
            <a:r>
              <a:rPr lang="es-MX" sz="3200" b="1" dirty="0" smtClean="0">
                <a:solidFill>
                  <a:srgbClr val="0070C0"/>
                </a:solidFill>
              </a:rPr>
              <a:t>servicios internos</a:t>
            </a:r>
            <a:endParaRPr lang="es-MX" sz="3200" b="1" dirty="0">
              <a:solidFill>
                <a:srgbClr val="0070C0"/>
              </a:solidFill>
            </a:endParaRPr>
          </a:p>
        </p:txBody>
      </p:sp>
      <p:sp>
        <p:nvSpPr>
          <p:cNvPr id="3" name="2 Marcador de contenido"/>
          <p:cNvSpPr>
            <a:spLocks noGrp="1"/>
          </p:cNvSpPr>
          <p:nvPr>
            <p:ph idx="1"/>
          </p:nvPr>
        </p:nvSpPr>
        <p:spPr>
          <a:xfrm>
            <a:off x="323528" y="2060848"/>
            <a:ext cx="8229600" cy="4525963"/>
          </a:xfrm>
        </p:spPr>
        <p:txBody>
          <a:bodyPr>
            <a:normAutofit/>
          </a:bodyPr>
          <a:lstStyle/>
          <a:p>
            <a:pPr marL="0" indent="0">
              <a:buNone/>
            </a:pPr>
            <a:r>
              <a:rPr lang="es-MX" dirty="0"/>
              <a:t>3.1. Área de </a:t>
            </a:r>
            <a:r>
              <a:rPr lang="es-MX" dirty="0" smtClean="0"/>
              <a:t>administración</a:t>
            </a:r>
          </a:p>
          <a:p>
            <a:pPr marL="400050" lvl="1" indent="0">
              <a:buNone/>
            </a:pPr>
            <a:r>
              <a:rPr lang="es-MX" dirty="0"/>
              <a:t>3.1.1. </a:t>
            </a:r>
            <a:r>
              <a:rPr lang="es-MX" dirty="0" smtClean="0"/>
              <a:t>Dirección</a:t>
            </a:r>
          </a:p>
          <a:p>
            <a:pPr marL="400050" lvl="1" indent="0">
              <a:buNone/>
            </a:pPr>
            <a:r>
              <a:rPr lang="es-MX" dirty="0"/>
              <a:t>3.1.2. Gestión </a:t>
            </a:r>
            <a:r>
              <a:rPr lang="es-MX" dirty="0" smtClean="0"/>
              <a:t>administrativa</a:t>
            </a:r>
          </a:p>
          <a:p>
            <a:pPr marL="0" indent="0">
              <a:buNone/>
            </a:pPr>
            <a:r>
              <a:rPr lang="es-MX" dirty="0">
                <a:solidFill>
                  <a:srgbClr val="FF0000"/>
                </a:solidFill>
              </a:rPr>
              <a:t>3.2</a:t>
            </a:r>
            <a:r>
              <a:rPr lang="es-MX" dirty="0"/>
              <a:t>. Área de gestión técnica y </a:t>
            </a:r>
            <a:r>
              <a:rPr lang="es-MX" dirty="0" smtClean="0"/>
              <a:t>conservación</a:t>
            </a:r>
          </a:p>
          <a:p>
            <a:pPr lvl="2"/>
            <a:r>
              <a:rPr lang="es-MX" sz="1800" dirty="0" smtClean="0"/>
              <a:t>Talleres 15 a 20 m2 por empleado, equipo 4 a 7 m2 por máquina</a:t>
            </a:r>
            <a:r>
              <a:rPr lang="es-MX" sz="1000" dirty="0" smtClean="0"/>
              <a:t>. (</a:t>
            </a:r>
            <a:r>
              <a:rPr lang="es-MX" sz="1600" dirty="0" smtClean="0"/>
              <a:t>40% para la circulación)</a:t>
            </a:r>
          </a:p>
          <a:p>
            <a:pPr lvl="2"/>
            <a:r>
              <a:rPr lang="es-MX" sz="1800" dirty="0" smtClean="0"/>
              <a:t>Ventilación, humedad (45 a 60 % de Humedad relativa), temperatura  (12 a 24° C)e iluminación (50-150 Lux)controlada</a:t>
            </a:r>
            <a:r>
              <a:rPr lang="es-MX" sz="1600" dirty="0" smtClean="0"/>
              <a:t>.</a:t>
            </a:r>
          </a:p>
          <a:p>
            <a:pPr marL="0" indent="0">
              <a:buNone/>
            </a:pPr>
            <a:r>
              <a:rPr lang="es-MX" dirty="0"/>
              <a:t>3.3. Área comunes del </a:t>
            </a:r>
            <a:r>
              <a:rPr lang="es-MX" dirty="0" smtClean="0"/>
              <a:t>personal</a:t>
            </a:r>
          </a:p>
          <a:p>
            <a:pPr marL="0" indent="0">
              <a:buNone/>
            </a:pPr>
            <a:r>
              <a:rPr lang="es-MX" dirty="0"/>
              <a:t>3.4. Zonas logísticas</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4653136"/>
            <a:ext cx="1973580" cy="1478280"/>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92" y="1916832"/>
            <a:ext cx="1973580" cy="1478280"/>
          </a:xfrm>
          <a:prstGeom prst="rect">
            <a:avLst/>
          </a:prstGeom>
        </p:spPr>
      </p:pic>
    </p:spTree>
    <p:extLst>
      <p:ext uri="{BB962C8B-B14F-4D97-AF65-F5344CB8AC3E}">
        <p14:creationId xmlns:p14="http://schemas.microsoft.com/office/powerpoint/2010/main" val="24657870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200" b="1" dirty="0"/>
              <a:t>D</a:t>
            </a:r>
            <a:r>
              <a:rPr lang="es-MX" sz="3200" b="1" dirty="0" smtClean="0"/>
              <a:t>. </a:t>
            </a:r>
            <a:r>
              <a:rPr lang="es-MX" sz="3200" b="1" dirty="0"/>
              <a:t>Depósitos / Zonas logísticas / Almacenes / Espacios para depósitos de libros</a:t>
            </a:r>
          </a:p>
        </p:txBody>
      </p:sp>
      <p:sp>
        <p:nvSpPr>
          <p:cNvPr id="3" name="2 Marcador de contenido"/>
          <p:cNvSpPr>
            <a:spLocks noGrp="1"/>
          </p:cNvSpPr>
          <p:nvPr>
            <p:ph idx="1"/>
          </p:nvPr>
        </p:nvSpPr>
        <p:spPr>
          <a:xfrm>
            <a:off x="467544" y="1772816"/>
            <a:ext cx="8229600" cy="4525963"/>
          </a:xfrm>
        </p:spPr>
        <p:txBody>
          <a:bodyPr>
            <a:normAutofit lnSpcReduction="10000"/>
          </a:bodyPr>
          <a:lstStyle/>
          <a:p>
            <a:pPr marL="0" indent="0">
              <a:buNone/>
            </a:pPr>
            <a:endParaRPr lang="es-MX" dirty="0" smtClean="0"/>
          </a:p>
          <a:p>
            <a:pPr marL="0" indent="0">
              <a:buNone/>
            </a:pPr>
            <a:r>
              <a:rPr lang="es-MX" dirty="0" smtClean="0"/>
              <a:t>4.1</a:t>
            </a:r>
            <a:r>
              <a:rPr lang="es-MX" dirty="0"/>
              <a:t>. Depósitos externos y depósitos compartidos o </a:t>
            </a:r>
            <a:r>
              <a:rPr lang="es-MX" dirty="0" smtClean="0"/>
              <a:t>cooperativos</a:t>
            </a:r>
          </a:p>
          <a:p>
            <a:pPr marL="0" indent="0">
              <a:buNone/>
            </a:pPr>
            <a:endParaRPr lang="es-MX" dirty="0"/>
          </a:p>
          <a:p>
            <a:pPr marL="0" indent="0">
              <a:buNone/>
            </a:pPr>
            <a:endParaRPr lang="es-MX" dirty="0" smtClean="0"/>
          </a:p>
          <a:p>
            <a:pPr marL="0" indent="0">
              <a:buNone/>
            </a:pPr>
            <a:endParaRPr lang="es-MX" dirty="0"/>
          </a:p>
          <a:p>
            <a:pPr marL="0" indent="0">
              <a:buNone/>
            </a:pPr>
            <a:endParaRPr lang="es-ES" dirty="0" smtClean="0"/>
          </a:p>
          <a:p>
            <a:pPr marL="0" indent="0">
              <a:buNone/>
            </a:pPr>
            <a:endParaRPr lang="es-ES" dirty="0"/>
          </a:p>
          <a:p>
            <a:pPr marL="0" indent="0">
              <a:buNone/>
            </a:pPr>
            <a:endParaRPr lang="es-ES" dirty="0" smtClean="0"/>
          </a:p>
          <a:p>
            <a:pPr marL="0" indent="0">
              <a:buNone/>
            </a:pPr>
            <a:endParaRPr lang="es-MX" dirty="0" smtClean="0"/>
          </a:p>
          <a:p>
            <a:pPr marL="0" indent="0" algn="just">
              <a:buNone/>
            </a:pPr>
            <a:r>
              <a:rPr lang="es-MX" sz="1400" dirty="0" smtClean="0"/>
              <a:t>Fuente: Gavilán C.M (2009).Planificación de edificios de bibliotecas: Instalaciones y equipamientos, preservación y conservación de materiales. Temas de biblioteconomía</a:t>
            </a:r>
            <a:endParaRPr lang="es-MX" sz="14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967230"/>
            <a:ext cx="3528392" cy="1973937"/>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2967230"/>
            <a:ext cx="3600400" cy="1973937"/>
          </a:xfrm>
          <a:prstGeom prst="rect">
            <a:avLst/>
          </a:prstGeom>
        </p:spPr>
      </p:pic>
    </p:spTree>
    <p:extLst>
      <p:ext uri="{BB962C8B-B14F-4D97-AF65-F5344CB8AC3E}">
        <p14:creationId xmlns:p14="http://schemas.microsoft.com/office/powerpoint/2010/main" val="35541280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smtClean="0">
                <a:solidFill>
                  <a:srgbClr val="FF0000"/>
                </a:solidFill>
              </a:rPr>
              <a:t>Consideraciones para el caso de depósitos.</a:t>
            </a:r>
            <a:endParaRPr lang="es-MX" b="1" dirty="0">
              <a:solidFill>
                <a:srgbClr val="FF0000"/>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121231" y="1846263"/>
            <a:ext cx="6945988" cy="402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54489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0000"/>
                </a:solidFill>
              </a:rPr>
              <a:t>Ventajas</a:t>
            </a:r>
            <a:endParaRPr lang="es-MX" b="1" dirty="0">
              <a:solidFill>
                <a:srgbClr val="FF0000"/>
              </a:solidFill>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822325" y="2293312"/>
            <a:ext cx="7543800" cy="3128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476672"/>
            <a:ext cx="3418716" cy="1211580"/>
          </a:xfrm>
          <a:prstGeom prst="rect">
            <a:avLst/>
          </a:prstGeom>
        </p:spPr>
      </p:pic>
    </p:spTree>
    <p:extLst>
      <p:ext uri="{BB962C8B-B14F-4D97-AF65-F5344CB8AC3E}">
        <p14:creationId xmlns:p14="http://schemas.microsoft.com/office/powerpoint/2010/main" val="24821217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0000"/>
                </a:solidFill>
              </a:rPr>
              <a:t>Ventajas</a:t>
            </a:r>
            <a:endParaRPr lang="es-MX" b="1" dirty="0">
              <a:solidFill>
                <a:srgbClr val="FF0000"/>
              </a:solidFill>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755576" y="2420888"/>
            <a:ext cx="7543800" cy="1514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5148064" y="3429000"/>
            <a:ext cx="3240360" cy="369332"/>
          </a:xfrm>
          <a:prstGeom prst="rect">
            <a:avLst/>
          </a:prstGeom>
          <a:solidFill>
            <a:schemeClr val="bg1"/>
          </a:solidFill>
        </p:spPr>
        <p:txBody>
          <a:bodyPr wrap="square" rtlCol="0">
            <a:spAutoFit/>
          </a:bodyPr>
          <a:lstStyle/>
          <a:p>
            <a:endParaRPr lang="es-MX"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9952" y="4077072"/>
            <a:ext cx="3960440" cy="2016224"/>
          </a:xfrm>
          <a:prstGeom prst="rect">
            <a:avLst/>
          </a:prstGeom>
        </p:spPr>
      </p:pic>
      <p:sp>
        <p:nvSpPr>
          <p:cNvPr id="5" name="4 CuadroTexto"/>
          <p:cNvSpPr txBox="1"/>
          <p:nvPr/>
        </p:nvSpPr>
        <p:spPr>
          <a:xfrm>
            <a:off x="1187624" y="4756502"/>
            <a:ext cx="2556982" cy="338554"/>
          </a:xfrm>
          <a:prstGeom prst="rect">
            <a:avLst/>
          </a:prstGeom>
          <a:noFill/>
        </p:spPr>
        <p:txBody>
          <a:bodyPr wrap="none" rtlCol="0">
            <a:spAutoFit/>
          </a:bodyPr>
          <a:lstStyle/>
          <a:p>
            <a:r>
              <a:rPr lang="es-ES" sz="1600" dirty="0" smtClean="0"/>
              <a:t>Almacenamiento provisional</a:t>
            </a:r>
            <a:endParaRPr lang="es-MX" sz="1600" dirty="0"/>
          </a:p>
        </p:txBody>
      </p:sp>
    </p:spTree>
    <p:extLst>
      <p:ext uri="{BB962C8B-B14F-4D97-AF65-F5344CB8AC3E}">
        <p14:creationId xmlns:p14="http://schemas.microsoft.com/office/powerpoint/2010/main" val="11603859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b="1" dirty="0" smtClean="0">
                <a:solidFill>
                  <a:srgbClr val="FF0000"/>
                </a:solidFill>
              </a:rPr>
              <a:t>Ventajas</a:t>
            </a:r>
            <a:endParaRPr lang="es-MX" b="1" dirty="0">
              <a:solidFill>
                <a:srgbClr val="FF0000"/>
              </a:solidFill>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822325" y="2313950"/>
            <a:ext cx="7543800" cy="308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382985"/>
            <a:ext cx="2155329" cy="1224136"/>
          </a:xfrm>
          <a:prstGeom prst="rect">
            <a:avLst/>
          </a:prstGeom>
        </p:spPr>
      </p:pic>
      <p:pic>
        <p:nvPicPr>
          <p:cNvPr id="4" name="3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127" y="5085184"/>
            <a:ext cx="2664296" cy="1152128"/>
          </a:xfrm>
          <a:prstGeom prst="rect">
            <a:avLst/>
          </a:prstGeom>
        </p:spPr>
      </p:pic>
    </p:spTree>
    <p:extLst>
      <p:ext uri="{BB962C8B-B14F-4D97-AF65-F5344CB8AC3E}">
        <p14:creationId xmlns:p14="http://schemas.microsoft.com/office/powerpoint/2010/main" val="15607046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86604"/>
            <a:ext cx="8568952" cy="1450757"/>
          </a:xfrm>
        </p:spPr>
        <p:txBody>
          <a:bodyPr>
            <a:normAutofit/>
          </a:bodyPr>
          <a:lstStyle/>
          <a:p>
            <a:r>
              <a:rPr lang="es-MX" sz="4400" b="1" dirty="0">
                <a:solidFill>
                  <a:srgbClr val="FF0000"/>
                </a:solidFill>
              </a:rPr>
              <a:t>LOS 10 MANDAMIENTOS DE </a:t>
            </a:r>
            <a:r>
              <a:rPr lang="es-MX" sz="4400" b="1" dirty="0" smtClean="0">
                <a:solidFill>
                  <a:srgbClr val="FF0000"/>
                </a:solidFill>
              </a:rPr>
              <a:t/>
            </a:r>
            <a:br>
              <a:rPr lang="es-MX" sz="4400" b="1" dirty="0" smtClean="0">
                <a:solidFill>
                  <a:srgbClr val="FF0000"/>
                </a:solidFill>
              </a:rPr>
            </a:br>
            <a:r>
              <a:rPr lang="es-MX" sz="4400" b="1" dirty="0" smtClean="0">
                <a:solidFill>
                  <a:srgbClr val="FF0000"/>
                </a:solidFill>
              </a:rPr>
              <a:t>FAULKNER-BROWN</a:t>
            </a:r>
            <a:endParaRPr lang="es-MX" sz="4400" b="1" dirty="0">
              <a:solidFill>
                <a:srgbClr val="FF0000"/>
              </a:solidFill>
            </a:endParaRPr>
          </a:p>
        </p:txBody>
      </p:sp>
      <p:sp>
        <p:nvSpPr>
          <p:cNvPr id="3" name="2 Marcador de contenido"/>
          <p:cNvSpPr>
            <a:spLocks noGrp="1"/>
          </p:cNvSpPr>
          <p:nvPr>
            <p:ph idx="1"/>
          </p:nvPr>
        </p:nvSpPr>
        <p:spPr>
          <a:xfrm>
            <a:off x="539552" y="2764512"/>
            <a:ext cx="8229600" cy="4093915"/>
          </a:xfrm>
        </p:spPr>
        <p:txBody>
          <a:bodyPr>
            <a:normAutofit/>
          </a:bodyPr>
          <a:lstStyle/>
          <a:p>
            <a:pPr marL="0" indent="0" algn="just">
              <a:buNone/>
            </a:pPr>
            <a:r>
              <a:rPr lang="es-MX" dirty="0"/>
              <a:t>El arquitecto Harry Faulkner-Brown estableció una serie de condiciones, tanto cuantitativas como cualitativas, a tener en cuenta en la construcción de edificios para bibliotecas.</a:t>
            </a:r>
          </a:p>
          <a:p>
            <a:pPr algn="just"/>
            <a:endParaRPr lang="es-MX" dirty="0"/>
          </a:p>
          <a:p>
            <a:pPr lvl="1" algn="just"/>
            <a:r>
              <a:rPr lang="es-MX" dirty="0"/>
              <a:t>Criterios cuantitativos: las dimensiones del edificio deben definirse según su número de usuarios potenciales, la magnitud de su colección y el espacio requerido para el personal</a:t>
            </a:r>
            <a:r>
              <a:rPr lang="es-MX" dirty="0" smtClean="0"/>
              <a:t>.</a:t>
            </a:r>
          </a:p>
          <a:p>
            <a:pPr marL="457200" lvl="1" indent="0" algn="just">
              <a:buNone/>
            </a:pPr>
            <a:endParaRPr lang="es-MX" dirty="0"/>
          </a:p>
          <a:p>
            <a:pPr lvl="1" algn="just"/>
            <a:r>
              <a:rPr lang="es-MX" dirty="0"/>
              <a:t>Criterios cualitativos: Propuso un decálogo de principios básicos, conocidos como “mandamientos”, que se debían tener en cuenta en la planificación de los espacios del edificio bibliotecario. El decálogo fue presentado en 1973 y revisado en 1980.</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2280" y="260648"/>
            <a:ext cx="1432560" cy="2293620"/>
          </a:xfrm>
          <a:prstGeom prst="rect">
            <a:avLst/>
          </a:prstGeom>
        </p:spPr>
      </p:pic>
    </p:spTree>
    <p:extLst>
      <p:ext uri="{BB962C8B-B14F-4D97-AF65-F5344CB8AC3E}">
        <p14:creationId xmlns:p14="http://schemas.microsoft.com/office/powerpoint/2010/main" val="2888163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smtClean="0">
                <a:solidFill>
                  <a:srgbClr val="00B050"/>
                </a:solidFill>
              </a:rPr>
              <a:t>TÍTULO DEL MATERIAL DIDÁCTICO</a:t>
            </a:r>
            <a:endParaRPr lang="es-MX" b="1" dirty="0">
              <a:solidFill>
                <a:srgbClr val="00B050"/>
              </a:solidFill>
            </a:endParaRPr>
          </a:p>
        </p:txBody>
      </p:sp>
      <p:sp>
        <p:nvSpPr>
          <p:cNvPr id="3" name="2 Marcador de contenido"/>
          <p:cNvSpPr>
            <a:spLocks noGrp="1"/>
          </p:cNvSpPr>
          <p:nvPr>
            <p:ph idx="1"/>
          </p:nvPr>
        </p:nvSpPr>
        <p:spPr/>
        <p:txBody>
          <a:bodyPr>
            <a:normAutofit fontScale="70000" lnSpcReduction="20000"/>
          </a:bodyPr>
          <a:lstStyle/>
          <a:p>
            <a:pPr marL="0" indent="0" algn="ctr">
              <a:buNone/>
            </a:pPr>
            <a:endParaRPr lang="es-MX" b="1" dirty="0" smtClean="0"/>
          </a:p>
          <a:p>
            <a:pPr marL="0" indent="0" algn="ctr">
              <a:buNone/>
            </a:pPr>
            <a:endParaRPr lang="es-MX" b="1" dirty="0"/>
          </a:p>
          <a:p>
            <a:pPr marL="0" indent="0" algn="ctr">
              <a:buNone/>
            </a:pPr>
            <a:endParaRPr lang="es-MX" b="1" dirty="0" smtClean="0"/>
          </a:p>
          <a:p>
            <a:pPr marL="0" indent="0" algn="ctr">
              <a:buNone/>
            </a:pPr>
            <a:r>
              <a:rPr lang="es-MX" sz="4600" b="1" dirty="0" smtClean="0"/>
              <a:t>La organización y planeación estratégica de los servicios </a:t>
            </a:r>
          </a:p>
          <a:p>
            <a:endParaRPr lang="es-MX" dirty="0"/>
          </a:p>
          <a:p>
            <a:endParaRPr lang="es-MX" dirty="0" smtClean="0"/>
          </a:p>
          <a:p>
            <a:endParaRPr lang="es-MX" dirty="0"/>
          </a:p>
          <a:p>
            <a:pPr marL="0" indent="0" algn="r">
              <a:buNone/>
            </a:pPr>
            <a:r>
              <a:rPr lang="es-MX" sz="2400" b="1" dirty="0" smtClean="0"/>
              <a:t>Material elaborado por:</a:t>
            </a:r>
          </a:p>
          <a:p>
            <a:pPr marL="0" indent="0" algn="r">
              <a:buNone/>
            </a:pPr>
            <a:r>
              <a:rPr lang="es-MX" sz="2400" dirty="0" smtClean="0"/>
              <a:t>Ariel Sánchez Espinoza</a:t>
            </a:r>
          </a:p>
          <a:p>
            <a:pPr marL="0" indent="0" algn="r">
              <a:buNone/>
            </a:pPr>
            <a:r>
              <a:rPr lang="es-MX" sz="2400" dirty="0" smtClean="0"/>
              <a:t>Profesor</a:t>
            </a:r>
            <a:endParaRPr lang="es-MX" sz="2400" dirty="0"/>
          </a:p>
        </p:txBody>
      </p:sp>
    </p:spTree>
    <p:extLst>
      <p:ext uri="{BB962C8B-B14F-4D97-AF65-F5344CB8AC3E}">
        <p14:creationId xmlns:p14="http://schemas.microsoft.com/office/powerpoint/2010/main" val="17748019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514350" indent="-514350" algn="just">
              <a:buAutoNum type="arabicPeriod"/>
            </a:pPr>
            <a:r>
              <a:rPr lang="es-MX" b="1" dirty="0" smtClean="0"/>
              <a:t>Flexible</a:t>
            </a:r>
            <a:r>
              <a:rPr lang="es-MX" dirty="0"/>
              <a:t>: el edificio de una biblioteca tiene que posibilitar el que su distribución, su estructura y sus servicios sean fáciles de ser cambiados y adaptados a nuevas circunstancias cuando estas circunstancias así lo </a:t>
            </a:r>
            <a:r>
              <a:rPr lang="es-MX" dirty="0" smtClean="0"/>
              <a:t>requieran.</a:t>
            </a:r>
          </a:p>
          <a:p>
            <a:pPr marL="514350" indent="-514350" algn="just">
              <a:buAutoNum type="arabicPeriod"/>
            </a:pPr>
            <a:endParaRPr lang="es-MX" b="1" dirty="0"/>
          </a:p>
          <a:p>
            <a:pPr marL="514350" indent="-514350" algn="just">
              <a:buAutoNum type="arabicPeriod"/>
            </a:pPr>
            <a:r>
              <a:rPr lang="es-MX" b="1" dirty="0" smtClean="0"/>
              <a:t>Compacto</a:t>
            </a:r>
            <a:r>
              <a:rPr lang="es-MX" dirty="0"/>
              <a:t>: las partes de ese edificio forman un todo, lo suficientemente coordinado y estructurado como para permitir un fácil movimiento, dentro de ella, de los lectores, del personal y de los libros cuando estos tengan que ser trasladados de un lugar a otro.</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4869160"/>
            <a:ext cx="2502024" cy="1280160"/>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9712" y="4869160"/>
            <a:ext cx="2833120" cy="1280160"/>
          </a:xfrm>
          <a:prstGeom prst="rect">
            <a:avLst/>
          </a:prstGeom>
        </p:spPr>
      </p:pic>
      <p:sp>
        <p:nvSpPr>
          <p:cNvPr id="6" name="5 CuadroTexto"/>
          <p:cNvSpPr txBox="1"/>
          <p:nvPr/>
        </p:nvSpPr>
        <p:spPr>
          <a:xfrm>
            <a:off x="1238291" y="5301208"/>
            <a:ext cx="741421" cy="307777"/>
          </a:xfrm>
          <a:prstGeom prst="rect">
            <a:avLst/>
          </a:prstGeom>
          <a:noFill/>
        </p:spPr>
        <p:txBody>
          <a:bodyPr wrap="none" rtlCol="0">
            <a:spAutoFit/>
          </a:bodyPr>
          <a:lstStyle/>
          <a:p>
            <a:r>
              <a:rPr lang="es-ES" sz="1400" dirty="0" smtClean="0"/>
              <a:t>Flexible</a:t>
            </a:r>
            <a:endParaRPr lang="es-MX" sz="1400" dirty="0"/>
          </a:p>
        </p:txBody>
      </p:sp>
      <p:sp>
        <p:nvSpPr>
          <p:cNvPr id="7" name="6 CuadroTexto"/>
          <p:cNvSpPr txBox="1"/>
          <p:nvPr/>
        </p:nvSpPr>
        <p:spPr>
          <a:xfrm>
            <a:off x="7740352" y="5355351"/>
            <a:ext cx="928331" cy="307777"/>
          </a:xfrm>
          <a:prstGeom prst="rect">
            <a:avLst/>
          </a:prstGeom>
          <a:noFill/>
        </p:spPr>
        <p:txBody>
          <a:bodyPr wrap="none" rtlCol="0">
            <a:spAutoFit/>
          </a:bodyPr>
          <a:lstStyle/>
          <a:p>
            <a:r>
              <a:rPr lang="es-ES" sz="1400" dirty="0" smtClean="0"/>
              <a:t>Compacto</a:t>
            </a:r>
            <a:endParaRPr lang="es-MX" sz="1400" dirty="0"/>
          </a:p>
        </p:txBody>
      </p:sp>
    </p:spTree>
    <p:extLst>
      <p:ext uri="{BB962C8B-B14F-4D97-AF65-F5344CB8AC3E}">
        <p14:creationId xmlns:p14="http://schemas.microsoft.com/office/powerpoint/2010/main" val="41893820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514350" indent="-514350" algn="just">
              <a:buFont typeface="+mj-lt"/>
              <a:buAutoNum type="arabicPeriod" startAt="3"/>
            </a:pPr>
            <a:r>
              <a:rPr lang="es-MX" b="1" dirty="0" smtClean="0"/>
              <a:t>Accesible</a:t>
            </a:r>
            <a:r>
              <a:rPr lang="es-MX" b="1" dirty="0"/>
              <a:t>: </a:t>
            </a:r>
            <a:r>
              <a:rPr lang="es-MX" dirty="0"/>
              <a:t>desde la calle se ha de llegar fácilmente a la biblioteca (aparcamientos, adecuadas escaleras y rampas </a:t>
            </a:r>
            <a:r>
              <a:rPr lang="es-MX" dirty="0" smtClean="0"/>
              <a:t>para discapacitados</a:t>
            </a:r>
            <a:r>
              <a:rPr lang="es-MX" dirty="0"/>
              <a:t>); dentro del edificio, la accesibilidad a los lugares y a los materiales ha de ser cómoda y </a:t>
            </a:r>
            <a:r>
              <a:rPr lang="es-MX" dirty="0" smtClean="0"/>
              <a:t>rápido.</a:t>
            </a:r>
          </a:p>
          <a:p>
            <a:pPr marL="514350" indent="-514350" algn="just">
              <a:buFont typeface="+mj-lt"/>
              <a:buAutoNum type="arabicPeriod" startAt="3"/>
            </a:pPr>
            <a:r>
              <a:rPr lang="es-MX" b="1" dirty="0" smtClean="0"/>
              <a:t>Extensible</a:t>
            </a:r>
            <a:r>
              <a:rPr lang="es-MX" b="1" dirty="0"/>
              <a:t>: </a:t>
            </a:r>
            <a:r>
              <a:rPr lang="es-MX" dirty="0"/>
              <a:t>una biblioteca es un organismo vivo, o crece o muere. Extensible quiere decir que el edificio ha de estar dise­ñado de tal manera que pueda crecer (hacia los lados, si hay más suelo edificable; hacia arriba, si se pueden echar más pisos sobre los previamente construidos; hacia abajo, si hay posibilidad de ocupar nuevos sótanos).</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4941168"/>
            <a:ext cx="4968552" cy="1280160"/>
          </a:xfrm>
          <a:prstGeom prst="rect">
            <a:avLst/>
          </a:prstGeom>
        </p:spPr>
      </p:pic>
    </p:spTree>
    <p:extLst>
      <p:ext uri="{BB962C8B-B14F-4D97-AF65-F5344CB8AC3E}">
        <p14:creationId xmlns:p14="http://schemas.microsoft.com/office/powerpoint/2010/main" val="16186321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764704"/>
            <a:ext cx="7776864" cy="5037926"/>
          </a:xfrm>
          <a:prstGeom prst="rect">
            <a:avLst/>
          </a:prstGeom>
        </p:spPr>
      </p:pic>
      <p:sp>
        <p:nvSpPr>
          <p:cNvPr id="3" name="2 Marcador de contenido"/>
          <p:cNvSpPr>
            <a:spLocks noGrp="1"/>
          </p:cNvSpPr>
          <p:nvPr>
            <p:ph idx="1"/>
          </p:nvPr>
        </p:nvSpPr>
        <p:spPr/>
        <p:txBody>
          <a:bodyPr>
            <a:normAutofit fontScale="92500" lnSpcReduction="20000"/>
          </a:bodyPr>
          <a:lstStyle/>
          <a:p>
            <a:pPr marL="514350" indent="-514350" algn="just">
              <a:buFont typeface="+mj-lt"/>
              <a:buAutoNum type="arabicPeriod" startAt="5"/>
            </a:pPr>
            <a:r>
              <a:rPr lang="es-MX" b="1" dirty="0" smtClean="0">
                <a:solidFill>
                  <a:schemeClr val="accent1">
                    <a:lumMod val="75000"/>
                  </a:schemeClr>
                </a:solidFill>
              </a:rPr>
              <a:t>Variado </a:t>
            </a:r>
            <a:r>
              <a:rPr lang="es-MX" b="1" dirty="0">
                <a:solidFill>
                  <a:schemeClr val="accent1">
                    <a:lumMod val="75000"/>
                  </a:schemeClr>
                </a:solidFill>
              </a:rPr>
              <a:t>en su oferta de espacio a los lectores</a:t>
            </a:r>
            <a:r>
              <a:rPr lang="es-MX" dirty="0">
                <a:solidFill>
                  <a:schemeClr val="accent1">
                    <a:lumMod val="75000"/>
                  </a:schemeClr>
                </a:solidFill>
              </a:rPr>
              <a:t>: el arquitecto y quienes le presentan las bases del proyecto de la futura biblioteca (los bibliotecarios) han de tener en cuenta la diversidad de espacios que idealmente debe tener cualquier biblioteca (sala de referencia y lectura, hemeroteca, préstamo domiciliario, sala de materiales especiales, colección local, salón de actos, etcétera</a:t>
            </a:r>
            <a:r>
              <a:rPr lang="es-MX" dirty="0" smtClean="0">
                <a:solidFill>
                  <a:schemeClr val="accent1">
                    <a:lumMod val="75000"/>
                  </a:schemeClr>
                </a:solidFill>
              </a:rPr>
              <a:t>).</a:t>
            </a:r>
          </a:p>
          <a:p>
            <a:pPr marL="514350" indent="-514350" algn="just">
              <a:buFont typeface="+mj-lt"/>
              <a:buAutoNum type="arabicPeriod" startAt="5"/>
            </a:pPr>
            <a:endParaRPr lang="es-MX" dirty="0">
              <a:solidFill>
                <a:schemeClr val="accent1">
                  <a:lumMod val="75000"/>
                </a:schemeClr>
              </a:solidFill>
            </a:endParaRPr>
          </a:p>
          <a:p>
            <a:pPr marL="514350" indent="-514350" algn="just">
              <a:buFont typeface="+mj-lt"/>
              <a:buAutoNum type="arabicPeriod" startAt="5"/>
            </a:pPr>
            <a:endParaRPr lang="es-MX" dirty="0"/>
          </a:p>
          <a:p>
            <a:pPr marL="514350" indent="-514350" algn="just">
              <a:buFont typeface="+mj-lt"/>
              <a:buAutoNum type="arabicPeriod" startAt="5"/>
            </a:pPr>
            <a:r>
              <a:rPr lang="es-MX" b="1" dirty="0" smtClean="0">
                <a:solidFill>
                  <a:srgbClr val="C00000"/>
                </a:solidFill>
              </a:rPr>
              <a:t>Organizado </a:t>
            </a:r>
            <a:r>
              <a:rPr lang="es-MX" b="1" dirty="0">
                <a:solidFill>
                  <a:srgbClr val="C00000"/>
                </a:solidFill>
              </a:rPr>
              <a:t>de modo que per­mita el acercamiento entre libros y lectores;</a:t>
            </a:r>
            <a:r>
              <a:rPr lang="es-MX" dirty="0">
                <a:solidFill>
                  <a:srgbClr val="C00000"/>
                </a:solidFill>
              </a:rPr>
              <a:t> se partiría preferiblemente de una biblioteca abierta, en la que los usuarios lleguen directamente a los materiales y puedan hojearlos (y ojearlos) antes de decidir si les interesa; podríamos hablar también de la organización científica de los diversos catálogos, que posibilite el más cómodo, rápida y adecuado uso por quienes deseen manejarlos.</a:t>
            </a:r>
          </a:p>
        </p:txBody>
      </p:sp>
    </p:spTree>
    <p:extLst>
      <p:ext uri="{BB962C8B-B14F-4D97-AF65-F5344CB8AC3E}">
        <p14:creationId xmlns:p14="http://schemas.microsoft.com/office/powerpoint/2010/main" val="22105981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514350" indent="-514350" algn="just">
              <a:buFont typeface="+mj-lt"/>
              <a:buAutoNum type="arabicPeriod" startAt="7"/>
            </a:pPr>
            <a:r>
              <a:rPr lang="es-MX" b="1" dirty="0" smtClean="0"/>
              <a:t>Confortable</a:t>
            </a:r>
            <a:r>
              <a:rPr lang="es-MX" dirty="0"/>
              <a:t>, cómoda, que invi­te a su uso, a entrar en la biblioteca y a volver a ella</a:t>
            </a:r>
            <a:r>
              <a:rPr lang="es-MX" dirty="0" smtClean="0"/>
              <a:t>.</a:t>
            </a:r>
            <a:endParaRPr lang="es-MX" dirty="0"/>
          </a:p>
          <a:p>
            <a:pPr marL="514350" indent="-514350" algn="just">
              <a:buFont typeface="+mj-lt"/>
              <a:buAutoNum type="arabicPeriod" startAt="7"/>
            </a:pPr>
            <a:r>
              <a:rPr lang="es-MX" b="1" dirty="0" smtClean="0"/>
              <a:t>Constante </a:t>
            </a:r>
            <a:r>
              <a:rPr lang="es-MX" b="1" dirty="0"/>
              <a:t>en las característi­cas de su entorno</a:t>
            </a:r>
            <a:r>
              <a:rPr lang="es-MX" dirty="0"/>
              <a:t>: las condiciones climáticas (frío, calor, humedad, luminosidad, etcétera) deben ser lo más constantes y adecuadas posibles, de modo que permitan unas condiciones de trabajo seguras, cómodas y eficaces tanto para el personal como para los usuarios y para la colección de materiales.</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221088"/>
            <a:ext cx="7488832" cy="2088232"/>
          </a:xfrm>
          <a:prstGeom prst="rect">
            <a:avLst/>
          </a:prstGeom>
        </p:spPr>
      </p:pic>
    </p:spTree>
    <p:extLst>
      <p:ext uri="{BB962C8B-B14F-4D97-AF65-F5344CB8AC3E}">
        <p14:creationId xmlns:p14="http://schemas.microsoft.com/office/powerpoint/2010/main" val="38943141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MX"/>
          </a:p>
        </p:txBody>
      </p:sp>
      <p:sp>
        <p:nvSpPr>
          <p:cNvPr id="3" name="2 Marcador de contenido"/>
          <p:cNvSpPr>
            <a:spLocks noGrp="1"/>
          </p:cNvSpPr>
          <p:nvPr>
            <p:ph sz="half" idx="1"/>
          </p:nvPr>
        </p:nvSpPr>
        <p:spPr/>
        <p:txBody>
          <a:bodyPr>
            <a:normAutofit lnSpcReduction="10000"/>
          </a:bodyPr>
          <a:lstStyle/>
          <a:p>
            <a:pPr marL="0" indent="0" algn="just">
              <a:buNone/>
            </a:pPr>
            <a:r>
              <a:rPr lang="es-MX" b="1" dirty="0"/>
              <a:t>9. Seguro</a:t>
            </a:r>
            <a:r>
              <a:rPr lang="es-MX" dirty="0"/>
              <a:t>: seguridad para el per­sonal, para los usuarios, para los materiales. Adecuados sistemas antirrobo y </a:t>
            </a:r>
            <a:r>
              <a:rPr lang="es-MX" dirty="0" err="1"/>
              <a:t>antifuego</a:t>
            </a:r>
            <a:r>
              <a:rPr lang="es-MX" dirty="0"/>
              <a:t>, cortafuegos que </a:t>
            </a:r>
            <a:r>
              <a:rPr lang="es-MX" dirty="0" err="1"/>
              <a:t>aislen</a:t>
            </a:r>
            <a:r>
              <a:rPr lang="es-MX" dirty="0"/>
              <a:t> salas, que permitan salidas rápidas y en un tiempo mínimo, si ello es necesario</a:t>
            </a:r>
            <a:r>
              <a:rPr lang="es-MX" dirty="0" smtClean="0"/>
              <a:t>.</a:t>
            </a:r>
          </a:p>
          <a:p>
            <a:pPr marL="0" indent="0" algn="just">
              <a:buNone/>
            </a:pPr>
            <a:endParaRPr lang="es-MX" dirty="0"/>
          </a:p>
          <a:p>
            <a:pPr marL="0" indent="0" algn="just">
              <a:buNone/>
            </a:pPr>
            <a:r>
              <a:rPr lang="es-MX" b="1" dirty="0"/>
              <a:t>10. Económico </a:t>
            </a:r>
            <a:r>
              <a:rPr lang="es-MX" dirty="0"/>
              <a:t>en su construcción y mantenimiento. Se deben optimizar los recursos para conseguir eficacia y eficiencia, minimizando el coste sin perjudicar el servicio.</a:t>
            </a:r>
          </a:p>
        </p:txBody>
      </p:sp>
      <p:sp>
        <p:nvSpPr>
          <p:cNvPr id="6" name="5 Marcador de contenido"/>
          <p:cNvSpPr>
            <a:spLocks noGrp="1"/>
          </p:cNvSpPr>
          <p:nvPr>
            <p:ph sz="half" idx="2"/>
          </p:nvPr>
        </p:nvSpPr>
        <p:spPr/>
        <p:txBody>
          <a:bodyPr>
            <a:normAutofit lnSpcReduction="10000"/>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844824"/>
            <a:ext cx="3779912" cy="4032448"/>
          </a:xfrm>
          <a:prstGeom prst="rect">
            <a:avLst/>
          </a:prstGeom>
        </p:spPr>
      </p:pic>
      <p:sp>
        <p:nvSpPr>
          <p:cNvPr id="7" name="6 CuadroTexto"/>
          <p:cNvSpPr txBox="1"/>
          <p:nvPr/>
        </p:nvSpPr>
        <p:spPr>
          <a:xfrm>
            <a:off x="5436096" y="5949280"/>
            <a:ext cx="2305568" cy="307777"/>
          </a:xfrm>
          <a:prstGeom prst="rect">
            <a:avLst/>
          </a:prstGeom>
          <a:noFill/>
        </p:spPr>
        <p:txBody>
          <a:bodyPr wrap="none" rtlCol="0">
            <a:spAutoFit/>
          </a:bodyPr>
          <a:lstStyle/>
          <a:p>
            <a:r>
              <a:rPr lang="es-ES" sz="1400" dirty="0" smtClean="0"/>
              <a:t>Biblioteca pública de Toronto</a:t>
            </a:r>
            <a:endParaRPr lang="es-MX" sz="1400" dirty="0"/>
          </a:p>
        </p:txBody>
      </p:sp>
    </p:spTree>
    <p:extLst>
      <p:ext uri="{BB962C8B-B14F-4D97-AF65-F5344CB8AC3E}">
        <p14:creationId xmlns:p14="http://schemas.microsoft.com/office/powerpoint/2010/main" val="29097704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nSpc>
                <a:spcPct val="90000"/>
              </a:lnSpc>
              <a:spcBef>
                <a:spcPts val="1200"/>
              </a:spcBef>
              <a:spcAft>
                <a:spcPts val="200"/>
              </a:spcAft>
            </a:pPr>
            <a:r>
              <a:rPr lang="es-MX" sz="3200" b="1" spc="0" dirty="0" smtClean="0">
                <a:solidFill>
                  <a:srgbClr val="FF0000"/>
                </a:solidFill>
                <a:latin typeface="Calibri" panose="020F0502020204030204"/>
                <a:ea typeface="+mn-ea"/>
                <a:cs typeface="+mn-cs"/>
              </a:rPr>
              <a:t/>
            </a:r>
            <a:br>
              <a:rPr lang="es-MX" sz="3200" b="1" spc="0" dirty="0" smtClean="0">
                <a:solidFill>
                  <a:srgbClr val="FF0000"/>
                </a:solidFill>
                <a:latin typeface="Calibri" panose="020F0502020204030204"/>
                <a:ea typeface="+mn-ea"/>
                <a:cs typeface="+mn-cs"/>
              </a:rPr>
            </a:br>
            <a:r>
              <a:rPr lang="es-MX" sz="3200" b="1" spc="0" dirty="0">
                <a:solidFill>
                  <a:srgbClr val="FF0000"/>
                </a:solidFill>
                <a:latin typeface="Calibri" panose="020F0502020204030204"/>
                <a:ea typeface="+mn-ea"/>
                <a:cs typeface="+mn-cs"/>
              </a:rPr>
              <a:t/>
            </a:r>
            <a:br>
              <a:rPr lang="es-MX" sz="3200" b="1" spc="0" dirty="0">
                <a:solidFill>
                  <a:srgbClr val="FF0000"/>
                </a:solidFill>
                <a:latin typeface="Calibri" panose="020F0502020204030204"/>
                <a:ea typeface="+mn-ea"/>
                <a:cs typeface="+mn-cs"/>
              </a:rPr>
            </a:br>
            <a:r>
              <a:rPr lang="es-MX" sz="3200" b="1" spc="0" dirty="0" smtClean="0">
                <a:solidFill>
                  <a:srgbClr val="FF0000"/>
                </a:solidFill>
                <a:latin typeface="Calibri" panose="020F0502020204030204"/>
                <a:ea typeface="+mn-ea"/>
                <a:cs typeface="+mn-cs"/>
              </a:rPr>
              <a:t>4</a:t>
            </a:r>
            <a:r>
              <a:rPr lang="es-MX" sz="3200" b="1" spc="0" dirty="0">
                <a:solidFill>
                  <a:srgbClr val="FF0000"/>
                </a:solidFill>
                <a:latin typeface="Calibri" panose="020F0502020204030204"/>
                <a:ea typeface="+mn-ea"/>
                <a:cs typeface="+mn-cs"/>
              </a:rPr>
              <a:t>. Señalizar espacios, áreas y secciones</a:t>
            </a:r>
            <a:br>
              <a:rPr lang="es-MX" sz="3200" b="1" spc="0" dirty="0">
                <a:solidFill>
                  <a:srgbClr val="FF0000"/>
                </a:solidFill>
                <a:latin typeface="Calibri" panose="020F0502020204030204"/>
                <a:ea typeface="+mn-ea"/>
                <a:cs typeface="+mn-cs"/>
              </a:rPr>
            </a:br>
            <a:r>
              <a:rPr lang="es-ES" sz="3200" b="1" spc="0" dirty="0">
                <a:solidFill>
                  <a:srgbClr val="FF0000"/>
                </a:solidFill>
                <a:latin typeface="Calibri" panose="020F0502020204030204"/>
                <a:ea typeface="+mn-ea"/>
                <a:cs typeface="+mn-cs"/>
              </a:rPr>
              <a:t/>
            </a:r>
            <a:br>
              <a:rPr lang="es-ES" sz="3200" b="1" spc="0" dirty="0">
                <a:solidFill>
                  <a:srgbClr val="FF0000"/>
                </a:solidFill>
                <a:latin typeface="Calibri" panose="020F0502020204030204"/>
                <a:ea typeface="+mn-ea"/>
                <a:cs typeface="+mn-cs"/>
              </a:rPr>
            </a:br>
            <a:endParaRPr lang="es-MX" sz="3200" dirty="0">
              <a:solidFill>
                <a:srgbClr val="FF0000"/>
              </a:solidFill>
            </a:endParaRPr>
          </a:p>
        </p:txBody>
      </p:sp>
      <p:sp>
        <p:nvSpPr>
          <p:cNvPr id="3" name="2 Marcador de contenido"/>
          <p:cNvSpPr>
            <a:spLocks noGrp="1"/>
          </p:cNvSpPr>
          <p:nvPr>
            <p:ph idx="1"/>
          </p:nvPr>
        </p:nvSpPr>
        <p:spPr/>
        <p:txBody>
          <a:bodyPr>
            <a:normAutofit/>
          </a:bodyPr>
          <a:lstStyle/>
          <a:p>
            <a:pPr marL="0" indent="0">
              <a:buNone/>
            </a:pPr>
            <a:endParaRPr lang="es-ES" b="1" dirty="0">
              <a:solidFill>
                <a:srgbClr val="C00000"/>
              </a:solidFill>
            </a:endParaRPr>
          </a:p>
          <a:p>
            <a:pPr marL="0" indent="0">
              <a:buNone/>
            </a:pPr>
            <a:endParaRPr lang="es-ES" b="1" dirty="0" smtClean="0">
              <a:solidFill>
                <a:srgbClr val="C00000"/>
              </a:solidFill>
            </a:endParaRPr>
          </a:p>
          <a:p>
            <a:pPr marL="0" indent="0">
              <a:buNone/>
            </a:pPr>
            <a:endParaRPr lang="es-ES" b="1" dirty="0">
              <a:solidFill>
                <a:srgbClr val="C00000"/>
              </a:solidFill>
            </a:endParaRPr>
          </a:p>
          <a:p>
            <a:pPr marL="0" indent="0">
              <a:buNone/>
            </a:pPr>
            <a:endParaRPr lang="es-MX" b="1" dirty="0">
              <a:solidFill>
                <a:srgbClr val="C00000"/>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268488"/>
            <a:ext cx="4104456" cy="3456384"/>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1844824"/>
            <a:ext cx="3203113" cy="2376264"/>
          </a:xfrm>
          <a:prstGeom prst="rect">
            <a:avLst/>
          </a:prstGeom>
        </p:spPr>
      </p:pic>
      <p:sp>
        <p:nvSpPr>
          <p:cNvPr id="6" name="5 CuadroTexto"/>
          <p:cNvSpPr txBox="1"/>
          <p:nvPr/>
        </p:nvSpPr>
        <p:spPr>
          <a:xfrm>
            <a:off x="5292080" y="4593902"/>
            <a:ext cx="3672408" cy="923330"/>
          </a:xfrm>
          <a:prstGeom prst="rect">
            <a:avLst/>
          </a:prstGeom>
          <a:noFill/>
        </p:spPr>
        <p:txBody>
          <a:bodyPr wrap="square" rtlCol="0">
            <a:spAutoFit/>
          </a:bodyPr>
          <a:lstStyle/>
          <a:p>
            <a:r>
              <a:rPr lang="es-ES" dirty="0" smtClean="0"/>
              <a:t>Considerar señalización </a:t>
            </a:r>
            <a:r>
              <a:rPr lang="es-ES" dirty="0" smtClean="0">
                <a:solidFill>
                  <a:srgbClr val="FF0000"/>
                </a:solidFill>
              </a:rPr>
              <a:t>informativa, </a:t>
            </a:r>
          </a:p>
          <a:p>
            <a:r>
              <a:rPr lang="es-ES" dirty="0" smtClean="0">
                <a:solidFill>
                  <a:srgbClr val="FF0000"/>
                </a:solidFill>
              </a:rPr>
              <a:t>de seguridad, restrictiva</a:t>
            </a:r>
            <a:r>
              <a:rPr lang="es-ES" dirty="0" smtClean="0"/>
              <a:t> y de organización</a:t>
            </a:r>
            <a:endParaRPr lang="es-MX" dirty="0"/>
          </a:p>
        </p:txBody>
      </p:sp>
      <p:sp>
        <p:nvSpPr>
          <p:cNvPr id="7" name="6 CuadroTexto"/>
          <p:cNvSpPr txBox="1"/>
          <p:nvPr/>
        </p:nvSpPr>
        <p:spPr>
          <a:xfrm>
            <a:off x="2422165" y="5805264"/>
            <a:ext cx="1141723" cy="369332"/>
          </a:xfrm>
          <a:prstGeom prst="rect">
            <a:avLst/>
          </a:prstGeom>
          <a:noFill/>
        </p:spPr>
        <p:txBody>
          <a:bodyPr wrap="none" rtlCol="0">
            <a:spAutoFit/>
          </a:bodyPr>
          <a:lstStyle/>
          <a:p>
            <a:r>
              <a:rPr lang="es-ES" dirty="0" smtClean="0"/>
              <a:t>Señalética</a:t>
            </a:r>
            <a:endParaRPr lang="es-MX" dirty="0"/>
          </a:p>
        </p:txBody>
      </p:sp>
      <p:sp>
        <p:nvSpPr>
          <p:cNvPr id="8" name="7 CuadroTexto"/>
          <p:cNvSpPr txBox="1"/>
          <p:nvPr/>
        </p:nvSpPr>
        <p:spPr>
          <a:xfrm>
            <a:off x="6236281" y="4218409"/>
            <a:ext cx="1144031" cy="338554"/>
          </a:xfrm>
          <a:prstGeom prst="rect">
            <a:avLst/>
          </a:prstGeom>
          <a:noFill/>
        </p:spPr>
        <p:txBody>
          <a:bodyPr wrap="none" rtlCol="0">
            <a:spAutoFit/>
          </a:bodyPr>
          <a:lstStyle/>
          <a:p>
            <a:r>
              <a:rPr lang="es-ES" sz="1600" dirty="0" smtClean="0"/>
              <a:t>Informativa</a:t>
            </a:r>
            <a:endParaRPr lang="es-MX" sz="1600" dirty="0"/>
          </a:p>
        </p:txBody>
      </p:sp>
    </p:spTree>
    <p:extLst>
      <p:ext uri="{BB962C8B-B14F-4D97-AF65-F5344CB8AC3E}">
        <p14:creationId xmlns:p14="http://schemas.microsoft.com/office/powerpoint/2010/main" val="1430060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just">
              <a:lnSpc>
                <a:spcPct val="90000"/>
              </a:lnSpc>
              <a:spcBef>
                <a:spcPts val="1200"/>
              </a:spcBef>
              <a:spcAft>
                <a:spcPts val="200"/>
              </a:spcAft>
            </a:pPr>
            <a:r>
              <a:rPr lang="es-MX" sz="2000" b="1" spc="0" dirty="0" smtClean="0">
                <a:solidFill>
                  <a:srgbClr val="C00000"/>
                </a:solidFill>
                <a:latin typeface="Calibri" panose="020F0502020204030204"/>
                <a:ea typeface="+mn-ea"/>
                <a:cs typeface="+mn-cs"/>
              </a:rPr>
              <a:t/>
            </a:r>
            <a:br>
              <a:rPr lang="es-MX" sz="2000" b="1" spc="0" dirty="0" smtClean="0">
                <a:solidFill>
                  <a:srgbClr val="C00000"/>
                </a:solidFill>
                <a:latin typeface="Calibri" panose="020F0502020204030204"/>
                <a:ea typeface="+mn-ea"/>
                <a:cs typeface="+mn-cs"/>
              </a:rPr>
            </a:br>
            <a:r>
              <a:rPr lang="es-MX" sz="2700" b="1" spc="0" dirty="0" smtClean="0">
                <a:solidFill>
                  <a:srgbClr val="FF0000"/>
                </a:solidFill>
                <a:latin typeface="Calibri" panose="020F0502020204030204"/>
                <a:ea typeface="+mn-ea"/>
                <a:cs typeface="+mn-cs"/>
              </a:rPr>
              <a:t>5</a:t>
            </a:r>
            <a:r>
              <a:rPr lang="es-MX" sz="2700" b="1" spc="0" dirty="0">
                <a:solidFill>
                  <a:srgbClr val="FF0000"/>
                </a:solidFill>
                <a:latin typeface="Calibri" panose="020F0502020204030204"/>
                <a:ea typeface="+mn-ea"/>
                <a:cs typeface="+mn-cs"/>
              </a:rPr>
              <a:t>. Recopilar toda la documentación dispersa y llevarla (provisionalmente) a la biblioteca para realizar el proceso técnico</a:t>
            </a:r>
            <a:br>
              <a:rPr lang="es-MX" sz="2700" b="1" spc="0" dirty="0">
                <a:solidFill>
                  <a:srgbClr val="FF0000"/>
                </a:solidFill>
                <a:latin typeface="Calibri" panose="020F0502020204030204"/>
                <a:ea typeface="+mn-ea"/>
                <a:cs typeface="+mn-cs"/>
              </a:rPr>
            </a:br>
            <a:endParaRPr lang="es-MX" sz="2700" dirty="0">
              <a:solidFill>
                <a:srgbClr val="FF0000"/>
              </a:solidFill>
            </a:endParaRPr>
          </a:p>
        </p:txBody>
      </p:sp>
      <p:sp>
        <p:nvSpPr>
          <p:cNvPr id="3" name="2 Marcador de contenido"/>
          <p:cNvSpPr>
            <a:spLocks noGrp="1"/>
          </p:cNvSpPr>
          <p:nvPr>
            <p:ph idx="1"/>
          </p:nvPr>
        </p:nvSpPr>
        <p:spPr/>
        <p:txBody>
          <a:bodyPr/>
          <a:lstStyle/>
          <a:p>
            <a:pPr marL="0" lvl="0" indent="0">
              <a:buClr>
                <a:srgbClr val="E48312"/>
              </a:buClr>
              <a:buNone/>
            </a:pPr>
            <a:endParaRPr lang="es-MX" b="1" dirty="0">
              <a:solidFill>
                <a:srgbClr val="C00000"/>
              </a:solidFill>
            </a:endParaRP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912238"/>
            <a:ext cx="7344816" cy="4253066"/>
          </a:xfrm>
          <a:prstGeom prst="rect">
            <a:avLst/>
          </a:prstGeom>
        </p:spPr>
      </p:pic>
    </p:spTree>
    <p:extLst>
      <p:ext uri="{BB962C8B-B14F-4D97-AF65-F5344CB8AC3E}">
        <p14:creationId xmlns:p14="http://schemas.microsoft.com/office/powerpoint/2010/main" val="38690219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lnSpc>
                <a:spcPct val="90000"/>
              </a:lnSpc>
              <a:spcBef>
                <a:spcPts val="1200"/>
              </a:spcBef>
              <a:spcAft>
                <a:spcPts val="200"/>
              </a:spcAft>
            </a:pPr>
            <a:r>
              <a:rPr lang="es-MX" sz="3200" b="1" spc="0" dirty="0">
                <a:solidFill>
                  <a:srgbClr val="FF0000"/>
                </a:solidFill>
                <a:latin typeface="Calibri" panose="020F0502020204030204"/>
                <a:ea typeface="+mn-ea"/>
                <a:cs typeface="+mn-cs"/>
              </a:rPr>
              <a:t>9. Iniciar el proceso </a:t>
            </a:r>
            <a:r>
              <a:rPr lang="es-MX" sz="3200" b="1" spc="0" dirty="0" smtClean="0">
                <a:solidFill>
                  <a:srgbClr val="FF0000"/>
                </a:solidFill>
                <a:latin typeface="Calibri" panose="020F0502020204030204"/>
                <a:ea typeface="+mn-ea"/>
                <a:cs typeface="+mn-cs"/>
              </a:rPr>
              <a:t>técnico (1/2)</a:t>
            </a:r>
            <a:r>
              <a:rPr lang="es-MX" sz="2000" b="1" spc="0" dirty="0">
                <a:solidFill>
                  <a:srgbClr val="C00000"/>
                </a:solidFill>
                <a:latin typeface="Calibri" panose="020F0502020204030204"/>
                <a:ea typeface="+mn-ea"/>
                <a:cs typeface="+mn-cs"/>
              </a:rPr>
              <a:t/>
            </a:r>
            <a:br>
              <a:rPr lang="es-MX" sz="2000" b="1" spc="0" dirty="0">
                <a:solidFill>
                  <a:srgbClr val="C00000"/>
                </a:solidFill>
                <a:latin typeface="Calibri" panose="020F0502020204030204"/>
                <a:ea typeface="+mn-ea"/>
                <a:cs typeface="+mn-cs"/>
              </a:rPr>
            </a:br>
            <a:endParaRPr lang="es-MX" dirty="0"/>
          </a:p>
        </p:txBody>
      </p:sp>
      <p:sp>
        <p:nvSpPr>
          <p:cNvPr id="4" name="3 Marcador de contenido"/>
          <p:cNvSpPr>
            <a:spLocks noGrp="1"/>
          </p:cNvSpPr>
          <p:nvPr>
            <p:ph sz="half" idx="1"/>
          </p:nvPr>
        </p:nvSpPr>
        <p:spPr/>
        <p:txBody>
          <a:bodyPr>
            <a:normAutofit fontScale="77500" lnSpcReduction="20000"/>
          </a:bodyPr>
          <a:lstStyle/>
          <a:p>
            <a:pPr lvl="0" algn="just">
              <a:buClr>
                <a:srgbClr val="E48312"/>
              </a:buClr>
            </a:pPr>
            <a:r>
              <a:rPr lang="es-MX" b="1" dirty="0">
                <a:solidFill>
                  <a:srgbClr val="FF0000"/>
                </a:solidFill>
              </a:rPr>
              <a:t>Registro</a:t>
            </a:r>
            <a:r>
              <a:rPr lang="es-MX" dirty="0">
                <a:solidFill>
                  <a:srgbClr val="000000">
                    <a:lumMod val="75000"/>
                    <a:lumOff val="25000"/>
                  </a:srgbClr>
                </a:solidFill>
              </a:rPr>
              <a:t>: Es el número de entrada asignado a un documento para distinguirlo de cualquier otro dentro de la colección de una biblioteca. El número de registro se indica en la portada precedido de la letra R cerca del sello.</a:t>
            </a:r>
          </a:p>
          <a:p>
            <a:pPr lvl="0" algn="just">
              <a:buClr>
                <a:srgbClr val="E48312"/>
              </a:buClr>
            </a:pPr>
            <a:r>
              <a:rPr lang="es-MX" b="1" dirty="0">
                <a:solidFill>
                  <a:srgbClr val="FF0000"/>
                </a:solidFill>
              </a:rPr>
              <a:t>Sellado:</a:t>
            </a:r>
            <a:r>
              <a:rPr lang="es-MX" dirty="0">
                <a:solidFill>
                  <a:srgbClr val="000000">
                    <a:lumMod val="75000"/>
                    <a:lumOff val="25000"/>
                  </a:srgbClr>
                </a:solidFill>
              </a:rPr>
              <a:t> Es la identificación de los documentos como propiedad de la biblioteca. Se estampa en la portada, en algunas páginas intermedias impares y en la última página.</a:t>
            </a:r>
          </a:p>
          <a:p>
            <a:pPr lvl="0" algn="just">
              <a:buClr>
                <a:srgbClr val="E48312"/>
              </a:buClr>
            </a:pPr>
            <a:r>
              <a:rPr lang="es-MX" b="1" dirty="0">
                <a:solidFill>
                  <a:srgbClr val="FF0000"/>
                </a:solidFill>
              </a:rPr>
              <a:t>Catalogación:</a:t>
            </a:r>
            <a:r>
              <a:rPr lang="es-MX" b="1" dirty="0">
                <a:solidFill>
                  <a:srgbClr val="000000">
                    <a:lumMod val="75000"/>
                    <a:lumOff val="25000"/>
                  </a:srgbClr>
                </a:solidFill>
              </a:rPr>
              <a:t> </a:t>
            </a:r>
            <a:r>
              <a:rPr lang="es-MX" dirty="0">
                <a:solidFill>
                  <a:srgbClr val="000000">
                    <a:lumMod val="75000"/>
                    <a:lumOff val="25000"/>
                  </a:srgbClr>
                </a:solidFill>
              </a:rPr>
              <a:t>Es el proceso técnico mediante el cual se presenta deforma sintética los detalles técnicos, gráficos, tipográficos y bibliográficos de un documento para ubicarlo dentro de la colección, identificarlo y acceder a él rápidamente. Su resultado es el registro bibliográfico (lo que en el catálogo manual correspondería a la ficha tradicional).</a:t>
            </a:r>
          </a:p>
          <a:p>
            <a:endParaRPr lang="es-MX" dirty="0"/>
          </a:p>
        </p:txBody>
      </p:sp>
      <p:pic>
        <p:nvPicPr>
          <p:cNvPr id="6" name="5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64088" y="2060848"/>
            <a:ext cx="2664296" cy="1356360"/>
          </a:xfrm>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3933056"/>
            <a:ext cx="2592288" cy="1440160"/>
          </a:xfrm>
          <a:prstGeom prst="rect">
            <a:avLst/>
          </a:prstGeom>
        </p:spPr>
      </p:pic>
      <p:sp>
        <p:nvSpPr>
          <p:cNvPr id="8" name="7 CuadroTexto"/>
          <p:cNvSpPr txBox="1"/>
          <p:nvPr/>
        </p:nvSpPr>
        <p:spPr>
          <a:xfrm>
            <a:off x="6228184" y="1732166"/>
            <a:ext cx="865943" cy="369332"/>
          </a:xfrm>
          <a:prstGeom prst="rect">
            <a:avLst/>
          </a:prstGeom>
          <a:noFill/>
        </p:spPr>
        <p:txBody>
          <a:bodyPr wrap="none" rtlCol="0">
            <a:spAutoFit/>
          </a:bodyPr>
          <a:lstStyle/>
          <a:p>
            <a:r>
              <a:rPr lang="es-ES" dirty="0" smtClean="0"/>
              <a:t>Sellado</a:t>
            </a:r>
            <a:endParaRPr lang="es-MX" dirty="0"/>
          </a:p>
        </p:txBody>
      </p:sp>
      <p:sp>
        <p:nvSpPr>
          <p:cNvPr id="9" name="8 CuadroTexto"/>
          <p:cNvSpPr txBox="1"/>
          <p:nvPr/>
        </p:nvSpPr>
        <p:spPr>
          <a:xfrm>
            <a:off x="6372200" y="5517232"/>
            <a:ext cx="1042593" cy="369332"/>
          </a:xfrm>
          <a:prstGeom prst="rect">
            <a:avLst/>
          </a:prstGeom>
          <a:noFill/>
        </p:spPr>
        <p:txBody>
          <a:bodyPr wrap="none" rtlCol="0">
            <a:spAutoFit/>
          </a:bodyPr>
          <a:lstStyle/>
          <a:p>
            <a:r>
              <a:rPr lang="es-ES" dirty="0" err="1" smtClean="0"/>
              <a:t>Tejuelear</a:t>
            </a:r>
            <a:endParaRPr lang="es-MX" dirty="0"/>
          </a:p>
        </p:txBody>
      </p:sp>
    </p:spTree>
    <p:extLst>
      <p:ext uri="{BB962C8B-B14F-4D97-AF65-F5344CB8AC3E}">
        <p14:creationId xmlns:p14="http://schemas.microsoft.com/office/powerpoint/2010/main" val="376998497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200" b="1" spc="0" dirty="0">
                <a:solidFill>
                  <a:srgbClr val="FF0000"/>
                </a:solidFill>
                <a:latin typeface="Calibri" panose="020F0502020204030204"/>
              </a:rPr>
              <a:t>Iniciar el proceso técnico </a:t>
            </a:r>
            <a:r>
              <a:rPr lang="es-MX" sz="3200" b="1" spc="0" dirty="0" smtClean="0">
                <a:solidFill>
                  <a:srgbClr val="FF0000"/>
                </a:solidFill>
                <a:latin typeface="Calibri" panose="020F0502020204030204"/>
              </a:rPr>
              <a:t>(2/2</a:t>
            </a:r>
            <a:r>
              <a:rPr lang="es-MX" sz="3200" b="1" spc="0" dirty="0">
                <a:solidFill>
                  <a:srgbClr val="FF0000"/>
                </a:solidFill>
                <a:latin typeface="Calibri" panose="020F0502020204030204"/>
              </a:rPr>
              <a:t>)</a:t>
            </a:r>
            <a:r>
              <a:rPr lang="es-MX" sz="2000" b="1" spc="0" dirty="0">
                <a:solidFill>
                  <a:srgbClr val="C00000"/>
                </a:solidFill>
                <a:latin typeface="Calibri" panose="020F0502020204030204"/>
              </a:rPr>
              <a:t/>
            </a:r>
            <a:br>
              <a:rPr lang="es-MX" sz="2000" b="1" spc="0" dirty="0">
                <a:solidFill>
                  <a:srgbClr val="C00000"/>
                </a:solidFill>
                <a:latin typeface="Calibri" panose="020F0502020204030204"/>
              </a:rPr>
            </a:br>
            <a:endParaRPr lang="es-MX" dirty="0"/>
          </a:p>
        </p:txBody>
      </p:sp>
      <p:pic>
        <p:nvPicPr>
          <p:cNvPr id="5" name="4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71600" y="1988840"/>
            <a:ext cx="3024336" cy="3528392"/>
          </a:xfrm>
        </p:spPr>
      </p:pic>
      <p:sp>
        <p:nvSpPr>
          <p:cNvPr id="4" name="3 Marcador de contenido"/>
          <p:cNvSpPr>
            <a:spLocks noGrp="1"/>
          </p:cNvSpPr>
          <p:nvPr>
            <p:ph sz="half" idx="2"/>
          </p:nvPr>
        </p:nvSpPr>
        <p:spPr>
          <a:xfrm>
            <a:off x="4663440" y="1844824"/>
            <a:ext cx="3703320" cy="4248472"/>
          </a:xfrm>
        </p:spPr>
        <p:txBody>
          <a:bodyPr>
            <a:normAutofit fontScale="92500" lnSpcReduction="10000"/>
          </a:bodyPr>
          <a:lstStyle/>
          <a:p>
            <a:pPr marL="0" lvl="0" indent="0">
              <a:buClr>
                <a:srgbClr val="E48312"/>
              </a:buClr>
              <a:buNone/>
            </a:pPr>
            <a:r>
              <a:rPr lang="es-MX" sz="1400" dirty="0">
                <a:solidFill>
                  <a:srgbClr val="000000">
                    <a:lumMod val="75000"/>
                    <a:lumOff val="25000"/>
                  </a:srgbClr>
                </a:solidFill>
              </a:rPr>
              <a:t>El contenido de los documentos</a:t>
            </a:r>
            <a:r>
              <a:rPr lang="es-MX" sz="1400" dirty="0" smtClean="0">
                <a:solidFill>
                  <a:srgbClr val="000000">
                    <a:lumMod val="75000"/>
                    <a:lumOff val="25000"/>
                  </a:srgbClr>
                </a:solidFill>
              </a:rPr>
              <a:t>:</a:t>
            </a:r>
            <a:endParaRPr lang="es-MX" sz="1400" dirty="0">
              <a:solidFill>
                <a:srgbClr val="000000">
                  <a:lumMod val="75000"/>
                  <a:lumOff val="25000"/>
                </a:srgbClr>
              </a:solidFill>
            </a:endParaRPr>
          </a:p>
          <a:p>
            <a:pPr marL="400050" lvl="1" indent="0">
              <a:buClr>
                <a:srgbClr val="E48312"/>
              </a:buClr>
              <a:buNone/>
            </a:pPr>
            <a:r>
              <a:rPr lang="es-MX" sz="1300" dirty="0">
                <a:solidFill>
                  <a:srgbClr val="000000">
                    <a:lumMod val="75000"/>
                    <a:lumOff val="25000"/>
                  </a:srgbClr>
                </a:solidFill>
              </a:rPr>
              <a:t>• Clasificación: Es la representación del tema principal del documento mediante un código, numérico o alfanumérico, que corresponde a su materia dentro de un sistema de clasificación bibliográfica (CDU).</a:t>
            </a:r>
          </a:p>
          <a:p>
            <a:pPr marL="400050" lvl="1" indent="0">
              <a:buClr>
                <a:srgbClr val="E48312"/>
              </a:buClr>
              <a:buNone/>
            </a:pPr>
            <a:r>
              <a:rPr lang="es-MX" sz="1300" dirty="0">
                <a:solidFill>
                  <a:srgbClr val="000000">
                    <a:lumMod val="75000"/>
                    <a:lumOff val="25000"/>
                  </a:srgbClr>
                </a:solidFill>
              </a:rPr>
              <a:t>• Indización: Es el proceso por el que se describe el contenido de un</a:t>
            </a:r>
          </a:p>
          <a:p>
            <a:pPr marL="400050" lvl="1" indent="0">
              <a:buClr>
                <a:srgbClr val="E48312"/>
              </a:buClr>
              <a:buNone/>
            </a:pPr>
            <a:r>
              <a:rPr lang="es-MX" sz="1300" dirty="0">
                <a:solidFill>
                  <a:srgbClr val="000000">
                    <a:lumMod val="75000"/>
                    <a:lumOff val="25000"/>
                  </a:srgbClr>
                </a:solidFill>
              </a:rPr>
              <a:t>documento mediante palabras del lenguaje natural (descriptores</a:t>
            </a:r>
            <a:r>
              <a:rPr lang="es-MX" sz="1300" dirty="0" smtClean="0">
                <a:solidFill>
                  <a:srgbClr val="000000">
                    <a:lumMod val="75000"/>
                    <a:lumOff val="25000"/>
                  </a:srgbClr>
                </a:solidFill>
              </a:rPr>
              <a:t>).</a:t>
            </a:r>
            <a:endParaRPr lang="es-MX" sz="1300" dirty="0">
              <a:solidFill>
                <a:srgbClr val="000000">
                  <a:lumMod val="75000"/>
                  <a:lumOff val="25000"/>
                </a:srgbClr>
              </a:solidFill>
            </a:endParaRPr>
          </a:p>
          <a:p>
            <a:pPr marL="0" lvl="0" indent="0">
              <a:buClr>
                <a:srgbClr val="E48312"/>
              </a:buClr>
              <a:buNone/>
            </a:pPr>
            <a:r>
              <a:rPr lang="es-MX" sz="1400" b="1" dirty="0">
                <a:solidFill>
                  <a:srgbClr val="FF0000"/>
                </a:solidFill>
              </a:rPr>
              <a:t>Signatura:</a:t>
            </a:r>
            <a:r>
              <a:rPr lang="es-MX" sz="1400" dirty="0">
                <a:solidFill>
                  <a:srgbClr val="000000">
                    <a:lumMod val="75000"/>
                    <a:lumOff val="25000"/>
                  </a:srgbClr>
                </a:solidFill>
              </a:rPr>
              <a:t> Es el signo utilizado para indicar la localización del documento dentro de la biblioteca.</a:t>
            </a:r>
          </a:p>
          <a:p>
            <a:pPr marL="0" lvl="0" indent="0">
              <a:buClr>
                <a:srgbClr val="E48312"/>
              </a:buClr>
              <a:buNone/>
            </a:pPr>
            <a:r>
              <a:rPr lang="es-MX" sz="1400" b="1" dirty="0" err="1">
                <a:solidFill>
                  <a:srgbClr val="FF0000"/>
                </a:solidFill>
              </a:rPr>
              <a:t>Tejuelado</a:t>
            </a:r>
            <a:r>
              <a:rPr lang="es-MX" sz="1400" b="1" dirty="0">
                <a:solidFill>
                  <a:srgbClr val="FF0000"/>
                </a:solidFill>
              </a:rPr>
              <a:t>:</a:t>
            </a:r>
            <a:r>
              <a:rPr lang="es-MX" sz="1400" dirty="0">
                <a:solidFill>
                  <a:srgbClr val="FF0000"/>
                </a:solidFill>
              </a:rPr>
              <a:t> </a:t>
            </a:r>
            <a:r>
              <a:rPr lang="es-MX" sz="1400" dirty="0">
                <a:solidFill>
                  <a:srgbClr val="000000">
                    <a:lumMod val="75000"/>
                    <a:lumOff val="25000"/>
                  </a:srgbClr>
                </a:solidFill>
              </a:rPr>
              <a:t>Colocación de la etiqueta en el lomo con la </a:t>
            </a:r>
            <a:r>
              <a:rPr lang="es-MX" sz="1400" dirty="0" smtClean="0">
                <a:solidFill>
                  <a:srgbClr val="000000">
                    <a:lumMod val="75000"/>
                    <a:lumOff val="25000"/>
                  </a:srgbClr>
                </a:solidFill>
              </a:rPr>
              <a:t>información topográfica</a:t>
            </a:r>
            <a:r>
              <a:rPr lang="es-MX" sz="1400" dirty="0">
                <a:solidFill>
                  <a:srgbClr val="000000">
                    <a:lumMod val="75000"/>
                    <a:lumOff val="25000"/>
                  </a:srgbClr>
                </a:solidFill>
              </a:rPr>
              <a:t>.</a:t>
            </a:r>
          </a:p>
          <a:p>
            <a:pPr marL="0" lvl="0" indent="0" algn="just">
              <a:buClr>
                <a:srgbClr val="E48312"/>
              </a:buClr>
              <a:buNone/>
            </a:pPr>
            <a:r>
              <a:rPr lang="es-MX" sz="1400" b="1" dirty="0">
                <a:solidFill>
                  <a:srgbClr val="FF0000"/>
                </a:solidFill>
              </a:rPr>
              <a:t>Código de barras</a:t>
            </a:r>
            <a:r>
              <a:rPr lang="es-MX" sz="1400" dirty="0">
                <a:solidFill>
                  <a:srgbClr val="FF0000"/>
                </a:solidFill>
              </a:rPr>
              <a:t>: </a:t>
            </a:r>
            <a:r>
              <a:rPr lang="es-MX" sz="1400" dirty="0">
                <a:solidFill>
                  <a:srgbClr val="000000">
                    <a:lumMod val="75000"/>
                    <a:lumOff val="25000"/>
                  </a:srgbClr>
                </a:solidFill>
              </a:rPr>
              <a:t>Es la etiqueta, colocada preferentemente en la contracubierta, que contiene la información necesaria para identificar a </a:t>
            </a:r>
            <a:r>
              <a:rPr lang="es-MX" sz="1400" dirty="0" smtClean="0">
                <a:solidFill>
                  <a:srgbClr val="000000">
                    <a:lumMod val="75000"/>
                    <a:lumOff val="25000"/>
                  </a:srgbClr>
                </a:solidFill>
              </a:rPr>
              <a:t>un ejemplar </a:t>
            </a:r>
            <a:r>
              <a:rPr lang="es-MX" sz="1400" dirty="0">
                <a:solidFill>
                  <a:srgbClr val="000000">
                    <a:lumMod val="75000"/>
                    <a:lumOff val="25000"/>
                  </a:srgbClr>
                </a:solidFill>
              </a:rPr>
              <a:t>dentro de la colección. Los elementos de esta etiqueta </a:t>
            </a:r>
            <a:r>
              <a:rPr lang="es-MX" sz="1400" dirty="0" smtClean="0">
                <a:solidFill>
                  <a:srgbClr val="000000">
                    <a:lumMod val="75000"/>
                    <a:lumOff val="25000"/>
                  </a:srgbClr>
                </a:solidFill>
              </a:rPr>
              <a:t>son:</a:t>
            </a:r>
          </a:p>
          <a:p>
            <a:pPr marL="0" lvl="0" indent="0" algn="just">
              <a:buClr>
                <a:srgbClr val="E48312"/>
              </a:buClr>
              <a:buNone/>
            </a:pPr>
            <a:r>
              <a:rPr lang="es-MX" sz="1400" dirty="0" smtClean="0">
                <a:solidFill>
                  <a:srgbClr val="000000">
                    <a:lumMod val="75000"/>
                    <a:lumOff val="25000"/>
                  </a:srgbClr>
                </a:solidFill>
              </a:rPr>
              <a:t>código </a:t>
            </a:r>
            <a:r>
              <a:rPr lang="es-MX" sz="1400" dirty="0">
                <a:solidFill>
                  <a:srgbClr val="000000">
                    <a:lumMod val="75000"/>
                    <a:lumOff val="25000"/>
                  </a:srgbClr>
                </a:solidFill>
              </a:rPr>
              <a:t>de barras, signatura y número del ejemplar.</a:t>
            </a:r>
          </a:p>
          <a:p>
            <a:endParaRPr lang="es-MX" dirty="0"/>
          </a:p>
        </p:txBody>
      </p:sp>
    </p:spTree>
    <p:extLst>
      <p:ext uri="{BB962C8B-B14F-4D97-AF65-F5344CB8AC3E}">
        <p14:creationId xmlns:p14="http://schemas.microsoft.com/office/powerpoint/2010/main" val="5021113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b="1" dirty="0" smtClean="0">
                <a:solidFill>
                  <a:srgbClr val="FF0000"/>
                </a:solidFill>
              </a:rPr>
              <a:t>Referentes históricos de elementos para la administración de  UD </a:t>
            </a:r>
            <a:endParaRPr lang="es-MX" sz="4000" b="1" dirty="0">
              <a:solidFill>
                <a:srgbClr val="FF0000"/>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4841" y="1846263"/>
            <a:ext cx="6378768" cy="4022725"/>
          </a:xfrm>
        </p:spPr>
      </p:pic>
    </p:spTree>
    <p:extLst>
      <p:ext uri="{BB962C8B-B14F-4D97-AF65-F5344CB8AC3E}">
        <p14:creationId xmlns:p14="http://schemas.microsoft.com/office/powerpoint/2010/main" val="25100497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00B050"/>
                </a:solidFill>
              </a:rPr>
              <a:t>PROPÓSITO DE LA UNIDAD DE APRENDIZAJE</a:t>
            </a:r>
            <a:endParaRPr lang="es-MX" sz="4000" b="1" dirty="0">
              <a:solidFill>
                <a:srgbClr val="00B050"/>
              </a:solidFill>
            </a:endParaRPr>
          </a:p>
        </p:txBody>
      </p:sp>
      <p:sp>
        <p:nvSpPr>
          <p:cNvPr id="3" name="2 Marcador de contenido"/>
          <p:cNvSpPr>
            <a:spLocks noGrp="1"/>
          </p:cNvSpPr>
          <p:nvPr>
            <p:ph idx="1"/>
          </p:nvPr>
        </p:nvSpPr>
        <p:spPr/>
        <p:txBody>
          <a:bodyPr>
            <a:normAutofit/>
          </a:bodyPr>
          <a:lstStyle/>
          <a:p>
            <a:pPr marL="0" indent="0" algn="just">
              <a:buNone/>
            </a:pPr>
            <a:endParaRPr lang="es-ES" dirty="0" smtClean="0"/>
          </a:p>
          <a:p>
            <a:pPr marL="0" indent="0" algn="just">
              <a:lnSpc>
                <a:spcPct val="150000"/>
              </a:lnSpc>
              <a:buNone/>
            </a:pPr>
            <a:r>
              <a:rPr lang="es-MX" dirty="0" smtClean="0">
                <a:latin typeface="Arial"/>
                <a:ea typeface="Batang"/>
              </a:rPr>
              <a:t>Analizar </a:t>
            </a:r>
            <a:r>
              <a:rPr lang="es-MX" dirty="0">
                <a:latin typeface="Arial"/>
                <a:ea typeface="Batang"/>
              </a:rPr>
              <a:t>la implementación de técnicas y herramientas de la administración en unidades documentales mediante el análisis de principios de la dirección, estrategias de motivación, trabajo en equipo, así como de gestión esto a fin de lograr el objetivo establecido en éstas.</a:t>
            </a:r>
            <a:endParaRPr lang="es-MX" dirty="0">
              <a:effectLst/>
              <a:latin typeface="Times New Roman"/>
              <a:ea typeface="Batang"/>
            </a:endParaRPr>
          </a:p>
        </p:txBody>
      </p:sp>
    </p:spTree>
    <p:extLst>
      <p:ext uri="{BB962C8B-B14F-4D97-AF65-F5344CB8AC3E}">
        <p14:creationId xmlns:p14="http://schemas.microsoft.com/office/powerpoint/2010/main" val="32522371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Bibliografía</a:t>
            </a:r>
            <a:br>
              <a:rPr lang="es-ES" b="1" dirty="0" smtClean="0"/>
            </a:br>
            <a:endParaRPr lang="es-MX" b="1" dirty="0"/>
          </a:p>
        </p:txBody>
      </p:sp>
      <p:sp>
        <p:nvSpPr>
          <p:cNvPr id="3" name="2 Marcador de contenido"/>
          <p:cNvSpPr>
            <a:spLocks noGrp="1"/>
          </p:cNvSpPr>
          <p:nvPr>
            <p:ph idx="1"/>
          </p:nvPr>
        </p:nvSpPr>
        <p:spPr>
          <a:xfrm>
            <a:off x="822959" y="1844824"/>
            <a:ext cx="7543801" cy="4320480"/>
          </a:xfrm>
        </p:spPr>
        <p:txBody>
          <a:bodyPr>
            <a:normAutofit fontScale="77500" lnSpcReduction="20000"/>
          </a:bodyPr>
          <a:lstStyle/>
          <a:p>
            <a:pPr algn="just"/>
            <a:r>
              <a:rPr lang="en-US" sz="1900" dirty="0"/>
              <a:t>Chandler, Alfred D. Jr. </a:t>
            </a:r>
            <a:r>
              <a:rPr lang="en-US" sz="1900" dirty="0" smtClean="0"/>
              <a:t>(2005), </a:t>
            </a:r>
            <a:r>
              <a:rPr lang="en-US" sz="1900" dirty="0"/>
              <a:t>Shaping the Industrial Century: The Remarkable Story of the Evolution of the Modern Chemical and Pharmaceutical Industries (Harvard University Press</a:t>
            </a:r>
            <a:r>
              <a:rPr lang="en-US" sz="1900" dirty="0" smtClean="0"/>
              <a:t>).</a:t>
            </a:r>
            <a:endParaRPr lang="es-MX" sz="1900" dirty="0" smtClean="0"/>
          </a:p>
          <a:p>
            <a:pPr algn="just"/>
            <a:r>
              <a:rPr lang="es-MX" sz="1900" dirty="0" smtClean="0"/>
              <a:t>Chiavenato</a:t>
            </a:r>
            <a:r>
              <a:rPr lang="es-MX" sz="1900" dirty="0"/>
              <a:t>, Idalberto. (2007). Introducción a la teoría general de la administración, 7 </a:t>
            </a:r>
            <a:r>
              <a:rPr lang="es-MX" sz="1900" dirty="0" err="1"/>
              <a:t>ed</a:t>
            </a:r>
            <a:r>
              <a:rPr lang="es-MX" sz="1900" dirty="0"/>
              <a:t>, México: McGraw-Hill</a:t>
            </a:r>
            <a:r>
              <a:rPr lang="es-MX" sz="1900" dirty="0" smtClean="0"/>
              <a:t>.</a:t>
            </a:r>
          </a:p>
          <a:p>
            <a:pPr lvl="0" algn="just">
              <a:buClr>
                <a:srgbClr val="E48312"/>
              </a:buClr>
            </a:pPr>
            <a:r>
              <a:rPr lang="es-MX" sz="1800" dirty="0" smtClean="0">
                <a:solidFill>
                  <a:srgbClr val="000000">
                    <a:lumMod val="75000"/>
                    <a:lumOff val="25000"/>
                  </a:srgbClr>
                </a:solidFill>
              </a:rPr>
              <a:t>Faulkner-Brown (SF). </a:t>
            </a:r>
            <a:r>
              <a:rPr lang="es-MX" sz="1800" dirty="0">
                <a:solidFill>
                  <a:srgbClr val="000000">
                    <a:lumMod val="75000"/>
                    <a:lumOff val="25000"/>
                  </a:srgbClr>
                </a:solidFill>
              </a:rPr>
              <a:t>Los 10 Mandamientos de  Faulkner-Brown, disponible en : </a:t>
            </a:r>
            <a:r>
              <a:rPr lang="es-MX" sz="1800" dirty="0">
                <a:solidFill>
                  <a:srgbClr val="000000">
                    <a:lumMod val="75000"/>
                    <a:lumOff val="25000"/>
                  </a:srgbClr>
                </a:solidFill>
                <a:hlinkClick r:id="rId2"/>
              </a:rPr>
              <a:t>https://gredos.usal.es/bitstream/handle/10366/112980/EB07_N058_P51-55.pdf;jsessionid=C4F2DA6ED376BDB58F47610E54D2DC95?sequence=1</a:t>
            </a:r>
            <a:r>
              <a:rPr lang="es-MX" sz="1800" dirty="0">
                <a:solidFill>
                  <a:srgbClr val="000000">
                    <a:lumMod val="75000"/>
                    <a:lumOff val="25000"/>
                  </a:srgbClr>
                </a:solidFill>
              </a:rPr>
              <a:t>. Consultado el 10 de 05,2019</a:t>
            </a:r>
            <a:r>
              <a:rPr lang="es-MX" sz="1800" dirty="0" smtClean="0">
                <a:solidFill>
                  <a:srgbClr val="000000">
                    <a:lumMod val="75000"/>
                    <a:lumOff val="25000"/>
                  </a:srgbClr>
                </a:solidFill>
              </a:rPr>
              <a:t>.</a:t>
            </a:r>
            <a:endParaRPr lang="es-MX" sz="1900" dirty="0"/>
          </a:p>
          <a:p>
            <a:pPr algn="just"/>
            <a:r>
              <a:rPr lang="es-MX" sz="1900" dirty="0"/>
              <a:t>Gavilán C.M (2009).Planificación de edificios de bibliotecas: Instalaciones y equipamientos, preservación y conservación de materiales. Temas de biblioteconomía</a:t>
            </a:r>
          </a:p>
          <a:p>
            <a:pPr algn="just"/>
            <a:r>
              <a:rPr lang="es-MX" sz="1900" dirty="0"/>
              <a:t>Diez Carrera, Carmen. (2016). Administración de unidades de información: concepto e historia, Gijón: Ediciones TREA</a:t>
            </a:r>
            <a:r>
              <a:rPr lang="es-MX" sz="1900" dirty="0" smtClean="0"/>
              <a:t>.</a:t>
            </a:r>
            <a:endParaRPr lang="es-MX" sz="1900" dirty="0"/>
          </a:p>
          <a:p>
            <a:pPr algn="just"/>
            <a:r>
              <a:rPr lang="es-MX" sz="1900" dirty="0"/>
              <a:t>Fuentes Romero, Juan José. (2017). Planificación y organización de centros documentarios. Organización y funcionamiento de bibliotecas, centros de documentación y centros de información, Madrid: Síntesis</a:t>
            </a:r>
            <a:r>
              <a:rPr lang="es-MX" sz="1900" dirty="0" smtClean="0"/>
              <a:t>.</a:t>
            </a:r>
            <a:endParaRPr lang="es-MX" sz="1900" dirty="0"/>
          </a:p>
          <a:p>
            <a:pPr algn="just"/>
            <a:r>
              <a:rPr lang="es-MX" sz="1900" dirty="0" err="1"/>
              <a:t>Hellriegel</a:t>
            </a:r>
            <a:r>
              <a:rPr lang="es-MX" sz="1900" dirty="0"/>
              <a:t>, Don, et al. (2015). Administración, un enfoque basado en competencias, 10 </a:t>
            </a:r>
            <a:r>
              <a:rPr lang="es-MX" sz="1900" dirty="0" err="1"/>
              <a:t>ed</a:t>
            </a:r>
            <a:r>
              <a:rPr lang="es-MX" sz="1900" dirty="0"/>
              <a:t>, México: Thomson</a:t>
            </a:r>
            <a:r>
              <a:rPr lang="es-MX" sz="1900" dirty="0" smtClean="0"/>
              <a:t>.</a:t>
            </a:r>
            <a:endParaRPr lang="es-MX" sz="1900" dirty="0"/>
          </a:p>
          <a:p>
            <a:pPr algn="just"/>
            <a:r>
              <a:rPr lang="es-MX" sz="1900" dirty="0"/>
              <a:t>Hernández y Rodríguez, Sergio. (2008). Administración. Teoría, proceso, áreas funcionales y estrategias para la competitividad, 2 </a:t>
            </a:r>
            <a:r>
              <a:rPr lang="es-MX" sz="1900" dirty="0" err="1"/>
              <a:t>ed</a:t>
            </a:r>
            <a:r>
              <a:rPr lang="es-MX" sz="1900" dirty="0"/>
              <a:t>, México: McGraw-Hill</a:t>
            </a:r>
            <a:r>
              <a:rPr lang="es-MX" sz="1900" dirty="0" smtClean="0"/>
              <a:t>.</a:t>
            </a:r>
          </a:p>
          <a:p>
            <a:endParaRPr lang="es-MX" dirty="0"/>
          </a:p>
        </p:txBody>
      </p:sp>
    </p:spTree>
    <p:extLst>
      <p:ext uri="{BB962C8B-B14F-4D97-AF65-F5344CB8AC3E}">
        <p14:creationId xmlns:p14="http://schemas.microsoft.com/office/powerpoint/2010/main" val="3744453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00B050"/>
                </a:solidFill>
              </a:rPr>
              <a:t>GUIÓN PARA EL EMPLEO DEL MATERIAL</a:t>
            </a:r>
            <a:endParaRPr lang="es-MX" sz="4000" b="1" dirty="0">
              <a:solidFill>
                <a:srgbClr val="00B050"/>
              </a:solidFill>
            </a:endParaRPr>
          </a:p>
        </p:txBody>
      </p:sp>
      <p:sp>
        <p:nvSpPr>
          <p:cNvPr id="3" name="2 Marcador de contenido"/>
          <p:cNvSpPr>
            <a:spLocks noGrp="1"/>
          </p:cNvSpPr>
          <p:nvPr>
            <p:ph idx="1"/>
          </p:nvPr>
        </p:nvSpPr>
        <p:spPr/>
        <p:txBody>
          <a:bodyPr>
            <a:normAutofit/>
          </a:bodyPr>
          <a:lstStyle/>
          <a:p>
            <a:pPr algn="just">
              <a:lnSpc>
                <a:spcPct val="150000"/>
              </a:lnSpc>
            </a:pPr>
            <a:r>
              <a:rPr lang="es-MX" dirty="0" smtClean="0"/>
              <a:t>Para cubrir el propósito de la Unidad de Aprendizaje, se sugiere, antes de iniciar el desarrollo del tema, que el docente exponga al discente un panorama general de los conceptos antecedentes a este tema y que han sido considerados en el programa de la Unidad de Aprendizaje.</a:t>
            </a:r>
          </a:p>
          <a:p>
            <a:pPr algn="just">
              <a:lnSpc>
                <a:spcPct val="150000"/>
              </a:lnSpc>
            </a:pPr>
            <a:r>
              <a:rPr lang="es-ES" dirty="0" smtClean="0"/>
              <a:t>Con ello, el abordaje a este contenido será más dúctil y significativo, pues sigue una secuencia lógica y coherente en la aprehensión de los temas aquí considerados.</a:t>
            </a:r>
            <a:endParaRPr lang="es-MX" dirty="0" smtClean="0"/>
          </a:p>
          <a:p>
            <a:pPr algn="just">
              <a:lnSpc>
                <a:spcPct val="150000"/>
              </a:lnSpc>
            </a:pPr>
            <a:endParaRPr lang="es-MX" dirty="0"/>
          </a:p>
        </p:txBody>
      </p:sp>
    </p:spTree>
    <p:extLst>
      <p:ext uri="{BB962C8B-B14F-4D97-AF65-F5344CB8AC3E}">
        <p14:creationId xmlns:p14="http://schemas.microsoft.com/office/powerpoint/2010/main" val="34963886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00B050"/>
                </a:solidFill>
              </a:rPr>
              <a:t>GUIÓN PARA EL EMPLEO DEL MATERIAL</a:t>
            </a:r>
            <a:endParaRPr lang="es-MX" sz="4000" b="1" dirty="0">
              <a:solidFill>
                <a:srgbClr val="00B050"/>
              </a:solidFill>
            </a:endParaRPr>
          </a:p>
        </p:txBody>
      </p:sp>
      <p:sp>
        <p:nvSpPr>
          <p:cNvPr id="3" name="2 Marcador de contenido"/>
          <p:cNvSpPr>
            <a:spLocks noGrp="1"/>
          </p:cNvSpPr>
          <p:nvPr>
            <p:ph idx="1"/>
          </p:nvPr>
        </p:nvSpPr>
        <p:spPr/>
        <p:txBody>
          <a:bodyPr>
            <a:normAutofit/>
          </a:bodyPr>
          <a:lstStyle/>
          <a:p>
            <a:pPr algn="just">
              <a:lnSpc>
                <a:spcPct val="150000"/>
              </a:lnSpc>
            </a:pPr>
            <a:r>
              <a:rPr lang="es-MX" dirty="0">
                <a:solidFill>
                  <a:schemeClr val="tx1"/>
                </a:solidFill>
              </a:rPr>
              <a:t>Como estrategia para el </a:t>
            </a:r>
            <a:r>
              <a:rPr lang="es-MX" dirty="0" smtClean="0">
                <a:solidFill>
                  <a:schemeClr val="tx1"/>
                </a:solidFill>
              </a:rPr>
              <a:t>desarrollo </a:t>
            </a:r>
            <a:r>
              <a:rPr lang="es-MX" dirty="0">
                <a:solidFill>
                  <a:schemeClr val="tx1"/>
                </a:solidFill>
              </a:rPr>
              <a:t>de este tema, se sugiere la exposición oral por parte del profesor, apoyándose en este material. Se pueden ir abarcando </a:t>
            </a:r>
            <a:r>
              <a:rPr lang="es-MX" dirty="0" smtClean="0">
                <a:solidFill>
                  <a:schemeClr val="tx1"/>
                </a:solidFill>
              </a:rPr>
              <a:t>el desarrollo del contenido temático; en cada una de las diapositivas se resalta con color rojo los conceptos clave para la disciplina, se sugiere que el docente abunde y desarrolle estos conceptos para una mejor comprensión del contenido que se presenta bajo el siguiente esquema:</a:t>
            </a:r>
          </a:p>
          <a:p>
            <a:pPr marL="0" indent="0">
              <a:buNone/>
            </a:pPr>
            <a:endParaRPr lang="es-MX" dirty="0">
              <a:solidFill>
                <a:srgbClr val="FF0000"/>
              </a:solidFill>
            </a:endParaRPr>
          </a:p>
        </p:txBody>
      </p:sp>
    </p:spTree>
    <p:extLst>
      <p:ext uri="{BB962C8B-B14F-4D97-AF65-F5344CB8AC3E}">
        <p14:creationId xmlns:p14="http://schemas.microsoft.com/office/powerpoint/2010/main" val="37255167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Temas abordados</a:t>
            </a:r>
            <a:endParaRPr lang="es-MX" b="1" dirty="0">
              <a:solidFill>
                <a:srgbClr val="00B050"/>
              </a:solidFill>
            </a:endParaRPr>
          </a:p>
        </p:txBody>
      </p:sp>
      <p:sp>
        <p:nvSpPr>
          <p:cNvPr id="3" name="2 Marcador de contenido"/>
          <p:cNvSpPr>
            <a:spLocks noGrp="1"/>
          </p:cNvSpPr>
          <p:nvPr>
            <p:ph idx="1"/>
          </p:nvPr>
        </p:nvSpPr>
        <p:spPr>
          <a:xfrm>
            <a:off x="822959" y="1845734"/>
            <a:ext cx="7543801" cy="4391578"/>
          </a:xfrm>
        </p:spPr>
        <p:txBody>
          <a:bodyPr>
            <a:normAutofit fontScale="92500" lnSpcReduction="20000"/>
          </a:bodyPr>
          <a:lstStyle/>
          <a:p>
            <a:r>
              <a:rPr lang="es-ES" dirty="0" smtClean="0"/>
              <a:t>Estrategia</a:t>
            </a:r>
            <a:endParaRPr lang="es-MX" dirty="0"/>
          </a:p>
          <a:p>
            <a:pPr lvl="1"/>
            <a:r>
              <a:rPr lang="es-ES" dirty="0" smtClean="0"/>
              <a:t>Concepto</a:t>
            </a:r>
          </a:p>
          <a:p>
            <a:pPr lvl="1"/>
            <a:r>
              <a:rPr lang="es-ES" dirty="0" smtClean="0"/>
              <a:t>Niveles de estrategias</a:t>
            </a:r>
          </a:p>
          <a:p>
            <a:pPr lvl="1"/>
            <a:r>
              <a:rPr lang="es-ES" dirty="0" smtClean="0"/>
              <a:t>Componentes</a:t>
            </a:r>
          </a:p>
          <a:p>
            <a:pPr lvl="1"/>
            <a:r>
              <a:rPr lang="es-ES" dirty="0" smtClean="0"/>
              <a:t>Ejemplos</a:t>
            </a:r>
          </a:p>
          <a:p>
            <a:pPr lvl="2"/>
            <a:r>
              <a:rPr lang="es-ES" dirty="0" smtClean="0"/>
              <a:t>Estrategias gerenciales</a:t>
            </a:r>
          </a:p>
          <a:p>
            <a:pPr lvl="2"/>
            <a:r>
              <a:rPr lang="es-ES" dirty="0" smtClean="0"/>
              <a:t>Estrategias Funcionales</a:t>
            </a:r>
          </a:p>
          <a:p>
            <a:pPr lvl="2"/>
            <a:r>
              <a:rPr lang="es-ES" dirty="0" smtClean="0"/>
              <a:t>Estrategias operacionales</a:t>
            </a:r>
          </a:p>
          <a:p>
            <a:r>
              <a:rPr lang="es-ES" dirty="0" smtClean="0"/>
              <a:t>Administración de Unidades documentales</a:t>
            </a:r>
          </a:p>
          <a:p>
            <a:pPr lvl="1"/>
            <a:r>
              <a:rPr lang="es-ES" dirty="0" smtClean="0"/>
              <a:t>Diagnóstico</a:t>
            </a:r>
          </a:p>
          <a:p>
            <a:pPr lvl="1"/>
            <a:r>
              <a:rPr lang="es-ES" dirty="0" smtClean="0"/>
              <a:t>Distribución de funciones </a:t>
            </a:r>
          </a:p>
          <a:p>
            <a:pPr lvl="1"/>
            <a:r>
              <a:rPr lang="es-ES" dirty="0" smtClean="0"/>
              <a:t>Distribución de espacios</a:t>
            </a:r>
          </a:p>
          <a:p>
            <a:pPr lvl="2"/>
            <a:r>
              <a:rPr lang="es-ES" dirty="0" smtClean="0"/>
              <a:t>Clasificación por zona</a:t>
            </a:r>
          </a:p>
          <a:p>
            <a:pPr lvl="2"/>
            <a:r>
              <a:rPr lang="es-ES" dirty="0" smtClean="0"/>
              <a:t>Mandamientos de Faulkner-Brown</a:t>
            </a:r>
          </a:p>
          <a:p>
            <a:pPr lvl="1"/>
            <a:r>
              <a:rPr lang="es-ES" dirty="0" smtClean="0"/>
              <a:t>Señalética</a:t>
            </a:r>
          </a:p>
          <a:p>
            <a:pPr lvl="1"/>
            <a:r>
              <a:rPr lang="es-ES" dirty="0" smtClean="0"/>
              <a:t>Integración y compilación de materiales</a:t>
            </a:r>
          </a:p>
          <a:p>
            <a:pPr lvl="1"/>
            <a:r>
              <a:rPr lang="es-ES" dirty="0" smtClean="0"/>
              <a:t>Procesos técnicos</a:t>
            </a:r>
          </a:p>
        </p:txBody>
      </p:sp>
    </p:spTree>
    <p:extLst>
      <p:ext uri="{BB962C8B-B14F-4D97-AF65-F5344CB8AC3E}">
        <p14:creationId xmlns:p14="http://schemas.microsoft.com/office/powerpoint/2010/main" val="15322776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00B050"/>
                </a:solidFill>
              </a:rPr>
              <a:t>Guión para el empleo del material</a:t>
            </a:r>
            <a:endParaRPr lang="es-MX" sz="4000" b="1" dirty="0">
              <a:solidFill>
                <a:srgbClr val="00B050"/>
              </a:solidFill>
            </a:endParaRPr>
          </a:p>
        </p:txBody>
      </p:sp>
      <p:sp>
        <p:nvSpPr>
          <p:cNvPr id="3" name="2 Marcador de contenido"/>
          <p:cNvSpPr>
            <a:spLocks noGrp="1"/>
          </p:cNvSpPr>
          <p:nvPr>
            <p:ph idx="1"/>
          </p:nvPr>
        </p:nvSpPr>
        <p:spPr/>
        <p:txBody>
          <a:bodyPr/>
          <a:lstStyle/>
          <a:p>
            <a:pPr algn="just"/>
            <a:endParaRPr lang="es-MX" dirty="0" smtClean="0">
              <a:solidFill>
                <a:schemeClr val="tx1"/>
              </a:solidFill>
            </a:endParaRPr>
          </a:p>
          <a:p>
            <a:pPr algn="just">
              <a:lnSpc>
                <a:spcPct val="150000"/>
              </a:lnSpc>
            </a:pPr>
            <a:r>
              <a:rPr lang="es-MX" dirty="0" smtClean="0">
                <a:solidFill>
                  <a:schemeClr val="tx1"/>
                </a:solidFill>
              </a:rPr>
              <a:t>Se </a:t>
            </a:r>
            <a:r>
              <a:rPr lang="es-MX" dirty="0">
                <a:solidFill>
                  <a:schemeClr val="tx1"/>
                </a:solidFill>
              </a:rPr>
              <a:t>recomienda dedicar un mínimo de </a:t>
            </a:r>
            <a:r>
              <a:rPr lang="es-MX" dirty="0" smtClean="0">
                <a:solidFill>
                  <a:schemeClr val="tx1"/>
                </a:solidFill>
              </a:rPr>
              <a:t>4 </a:t>
            </a:r>
            <a:r>
              <a:rPr lang="es-MX" dirty="0">
                <a:solidFill>
                  <a:schemeClr val="tx1"/>
                </a:solidFill>
              </a:rPr>
              <a:t>sesiones de clase, de dos horas cada una, para abarcar </a:t>
            </a:r>
            <a:r>
              <a:rPr lang="es-MX" dirty="0" smtClean="0">
                <a:solidFill>
                  <a:schemeClr val="tx1"/>
                </a:solidFill>
              </a:rPr>
              <a:t>este contenido, al que le siguen otros temas que inciden en la administración integral de una unidad documental como lo son: los recursos humanos, el control de recursos y servicios, y la evaluación de la gestión</a:t>
            </a:r>
            <a:endParaRPr lang="es-MX" dirty="0"/>
          </a:p>
        </p:txBody>
      </p:sp>
    </p:spTree>
    <p:extLst>
      <p:ext uri="{BB962C8B-B14F-4D97-AF65-F5344CB8AC3E}">
        <p14:creationId xmlns:p14="http://schemas.microsoft.com/office/powerpoint/2010/main" val="796208654"/>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2440</TotalTime>
  <Words>3191</Words>
  <Application>Microsoft Office PowerPoint</Application>
  <PresentationFormat>Presentación en pantalla (4:3)</PresentationFormat>
  <Paragraphs>300</Paragraphs>
  <Slides>50</Slides>
  <Notes>0</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Retrospección</vt:lpstr>
      <vt:lpstr>UNIVERSIDAD AUTÓNOMA DEL ESTADO DE MÉXICO</vt:lpstr>
      <vt:lpstr>Unidad de aprendizaje:</vt:lpstr>
      <vt:lpstr>UNIDAD DE COMPETENCIA II: Tema  2  </vt:lpstr>
      <vt:lpstr>TÍTULO DEL MATERIAL DIDÁCTICO</vt:lpstr>
      <vt:lpstr>PROPÓSITO DE LA UNIDAD DE APRENDIZAJE</vt:lpstr>
      <vt:lpstr>GUIÓN PARA EL EMPLEO DEL MATERIAL</vt:lpstr>
      <vt:lpstr>GUIÓN PARA EL EMPLEO DEL MATERIAL</vt:lpstr>
      <vt:lpstr>Temas abordados</vt:lpstr>
      <vt:lpstr>Guión para el empleo del material</vt:lpstr>
      <vt:lpstr>Guión para el empleo del material</vt:lpstr>
      <vt:lpstr>Estrategias</vt:lpstr>
      <vt:lpstr>Estrategia</vt:lpstr>
      <vt:lpstr>Definiciones</vt:lpstr>
      <vt:lpstr>Entonces….</vt:lpstr>
      <vt:lpstr>Niveles de las estrategias</vt:lpstr>
      <vt:lpstr>Ejemplos</vt:lpstr>
      <vt:lpstr>              Estrategias funcionales </vt:lpstr>
      <vt:lpstr>Estrategias operacionales</vt:lpstr>
      <vt:lpstr>Componentes de la Estrategia (Hellriegel. 2015)  Existen cuatro elementos fundamentales en la estrategia que en conjunto forman un todo</vt:lpstr>
      <vt:lpstr>Presentación de PowerPoint</vt:lpstr>
      <vt:lpstr>Enfoques de la estrategia (Diez Carrera, 2016)</vt:lpstr>
      <vt:lpstr>Presentación de PowerPoint</vt:lpstr>
      <vt:lpstr>1. Conocer qué Unidad Documental (UD) tenemos y qué UD queremos. (Chiavenato,2007) </vt:lpstr>
      <vt:lpstr>2. Distribuir tareas a los recursos humanos disponibles</vt:lpstr>
      <vt:lpstr>Estructura formal e informal</vt:lpstr>
      <vt:lpstr>Algunas funciones</vt:lpstr>
      <vt:lpstr>3. Distribuir espacios, fondo y mobiliario</vt:lpstr>
      <vt:lpstr>Distribuir espacios, fondo y mobiliario</vt:lpstr>
      <vt:lpstr>Clasificación de zonas y sus relaciones en una UD Gavilán C.M (2009).</vt:lpstr>
      <vt:lpstr>A. Zona de acogida y promoción / Área de acceso / Espacios de entrada</vt:lpstr>
      <vt:lpstr>Presentación de PowerPoint</vt:lpstr>
      <vt:lpstr>B. Zona general / Área de servicio público / Espacios de consulta-trabajo y búsqueda de información</vt:lpstr>
      <vt:lpstr>C. Áreas de trabajo interno / Zonas de trabajo interno / Espacios de servicios internos</vt:lpstr>
      <vt:lpstr>D. Depósitos / Zonas logísticas / Almacenes / Espacios para depósitos de libros</vt:lpstr>
      <vt:lpstr>Consideraciones para el caso de depósitos.</vt:lpstr>
      <vt:lpstr>Ventajas</vt:lpstr>
      <vt:lpstr>Ventajas</vt:lpstr>
      <vt:lpstr>Ventajas</vt:lpstr>
      <vt:lpstr>LOS 10 MANDAMIENTOS DE  FAULKNER-BROWN</vt:lpstr>
      <vt:lpstr>Presentación de PowerPoint</vt:lpstr>
      <vt:lpstr>Presentación de PowerPoint</vt:lpstr>
      <vt:lpstr>Presentación de PowerPoint</vt:lpstr>
      <vt:lpstr>Presentación de PowerPoint</vt:lpstr>
      <vt:lpstr>Presentación de PowerPoint</vt:lpstr>
      <vt:lpstr>  4. Señalizar espacios, áreas y secciones  </vt:lpstr>
      <vt:lpstr> 5. Recopilar toda la documentación dispersa y llevarla (provisionalmente) a la biblioteca para realizar el proceso técnico </vt:lpstr>
      <vt:lpstr>9. Iniciar el proceso técnico (1/2) </vt:lpstr>
      <vt:lpstr>Iniciar el proceso técnico (2/2) </vt:lpstr>
      <vt:lpstr>Referentes históricos de elementos para la administración de  UD </vt:lpstr>
      <vt:lpstr>Bibliografía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user</cp:lastModifiedBy>
  <cp:revision>102</cp:revision>
  <dcterms:created xsi:type="dcterms:W3CDTF">2019-08-12T19:53:54Z</dcterms:created>
  <dcterms:modified xsi:type="dcterms:W3CDTF">2019-09-19T21:38:23Z</dcterms:modified>
</cp:coreProperties>
</file>