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7" r:id="rId2"/>
    <p:sldId id="258" r:id="rId3"/>
    <p:sldId id="293" r:id="rId4"/>
    <p:sldId id="259" r:id="rId5"/>
    <p:sldId id="260" r:id="rId6"/>
    <p:sldId id="261" r:id="rId7"/>
    <p:sldId id="262" r:id="rId8"/>
    <p:sldId id="267" r:id="rId9"/>
    <p:sldId id="268" r:id="rId10"/>
    <p:sldId id="269" r:id="rId11"/>
    <p:sldId id="290" r:id="rId12"/>
    <p:sldId id="291" r:id="rId13"/>
    <p:sldId id="292" r:id="rId14"/>
    <p:sldId id="256" r:id="rId15"/>
    <p:sldId id="263" r:id="rId16"/>
    <p:sldId id="264" r:id="rId17"/>
    <p:sldId id="265" r:id="rId18"/>
    <p:sldId id="266" r:id="rId19"/>
    <p:sldId id="270" r:id="rId20"/>
    <p:sldId id="271" r:id="rId21"/>
    <p:sldId id="272" r:id="rId22"/>
    <p:sldId id="273"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80" d="100"/>
          <a:sy n="80" d="100"/>
        </p:scale>
        <p:origin x="1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97294C-117A-4B2C-BC3C-9D3359D9EEB5}" type="datetimeFigureOut">
              <a:rPr lang="es-MX" smtClean="0"/>
              <a:t>06/09/2019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3223EB-D195-4A3B-9BE7-35544F7D8505}" type="slidenum">
              <a:rPr lang="es-MX" smtClean="0"/>
              <a:t>‹Nº›</a:t>
            </a:fld>
            <a:endParaRPr lang="es-MX"/>
          </a:p>
        </p:txBody>
      </p:sp>
    </p:spTree>
    <p:extLst>
      <p:ext uri="{BB962C8B-B14F-4D97-AF65-F5344CB8AC3E}">
        <p14:creationId xmlns:p14="http://schemas.microsoft.com/office/powerpoint/2010/main" val="629034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8A3223EB-D195-4A3B-9BE7-35544F7D8505}" type="slidenum">
              <a:rPr lang="es-MX" smtClean="0"/>
              <a:t>7</a:t>
            </a:fld>
            <a:endParaRPr lang="es-MX"/>
          </a:p>
        </p:txBody>
      </p:sp>
    </p:spTree>
    <p:extLst>
      <p:ext uri="{BB962C8B-B14F-4D97-AF65-F5344CB8AC3E}">
        <p14:creationId xmlns:p14="http://schemas.microsoft.com/office/powerpoint/2010/main" val="2817680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90220251-88D9-47EB-8500-62799E135596}" type="datetime1">
              <a:rPr lang="es-MX" smtClean="0"/>
              <a:t>06/09/2019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06F0D53-265E-49FD-9B84-944F66282C59}" type="slidenum">
              <a:rPr lang="es-MX" smtClean="0"/>
              <a:t>‹Nº›</a:t>
            </a:fld>
            <a:endParaRPr lang="es-MX"/>
          </a:p>
        </p:txBody>
      </p:sp>
    </p:spTree>
    <p:extLst>
      <p:ext uri="{BB962C8B-B14F-4D97-AF65-F5344CB8AC3E}">
        <p14:creationId xmlns:p14="http://schemas.microsoft.com/office/powerpoint/2010/main" val="2794586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00EEB80-E8EC-433C-A02D-5868379F00D1}" type="datetime1">
              <a:rPr lang="es-MX" smtClean="0"/>
              <a:t>06/09/2019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06F0D53-265E-49FD-9B84-944F66282C59}" type="slidenum">
              <a:rPr lang="es-MX" smtClean="0"/>
              <a:t>‹Nº›</a:t>
            </a:fld>
            <a:endParaRPr lang="es-MX"/>
          </a:p>
        </p:txBody>
      </p:sp>
    </p:spTree>
    <p:extLst>
      <p:ext uri="{BB962C8B-B14F-4D97-AF65-F5344CB8AC3E}">
        <p14:creationId xmlns:p14="http://schemas.microsoft.com/office/powerpoint/2010/main" val="3021103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4907757" y="365125"/>
            <a:ext cx="1478756"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471488" y="365125"/>
            <a:ext cx="4321969"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0F60F6B-4A41-4915-9897-39DC535CECE5}" type="datetime1">
              <a:rPr lang="es-MX" smtClean="0"/>
              <a:t>06/09/2019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06F0D53-265E-49FD-9B84-944F66282C59}" type="slidenum">
              <a:rPr lang="es-MX" smtClean="0"/>
              <a:t>‹Nº›</a:t>
            </a:fld>
            <a:endParaRPr lang="es-MX"/>
          </a:p>
        </p:txBody>
      </p:sp>
    </p:spTree>
    <p:extLst>
      <p:ext uri="{BB962C8B-B14F-4D97-AF65-F5344CB8AC3E}">
        <p14:creationId xmlns:p14="http://schemas.microsoft.com/office/powerpoint/2010/main" val="625846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5C11FE1-6825-46A1-BE6B-F7B5C69DEECC}" type="datetime1">
              <a:rPr lang="es-MX" smtClean="0"/>
              <a:t>06/09/2019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06F0D53-265E-49FD-9B84-944F66282C59}" type="slidenum">
              <a:rPr lang="es-MX" smtClean="0"/>
              <a:t>‹Nº›</a:t>
            </a:fld>
            <a:endParaRPr lang="es-MX"/>
          </a:p>
        </p:txBody>
      </p:sp>
    </p:spTree>
    <p:extLst>
      <p:ext uri="{BB962C8B-B14F-4D97-AF65-F5344CB8AC3E}">
        <p14:creationId xmlns:p14="http://schemas.microsoft.com/office/powerpoint/2010/main" val="4132944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38AEC13E-831B-4B59-A6E0-32CCA18D59AC}" type="datetime1">
              <a:rPr lang="es-MX" smtClean="0"/>
              <a:t>06/09/2019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06F0D53-265E-49FD-9B84-944F66282C59}" type="slidenum">
              <a:rPr lang="es-MX" smtClean="0"/>
              <a:t>‹Nº›</a:t>
            </a:fld>
            <a:endParaRPr lang="es-MX"/>
          </a:p>
        </p:txBody>
      </p:sp>
    </p:spTree>
    <p:extLst>
      <p:ext uri="{BB962C8B-B14F-4D97-AF65-F5344CB8AC3E}">
        <p14:creationId xmlns:p14="http://schemas.microsoft.com/office/powerpoint/2010/main" val="3880387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471487" y="1825625"/>
            <a:ext cx="2900363"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3486150" y="1825625"/>
            <a:ext cx="2900363"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79A0EB81-105D-4261-A3AC-AE3A1072BC1F}" type="datetime1">
              <a:rPr lang="es-MX" smtClean="0"/>
              <a:t>06/09/2019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A06F0D53-265E-49FD-9B84-944F66282C59}" type="slidenum">
              <a:rPr lang="es-MX" smtClean="0"/>
              <a:t>‹Nº›</a:t>
            </a:fld>
            <a:endParaRPr lang="es-MX"/>
          </a:p>
        </p:txBody>
      </p:sp>
    </p:spTree>
    <p:extLst>
      <p:ext uri="{BB962C8B-B14F-4D97-AF65-F5344CB8AC3E}">
        <p14:creationId xmlns:p14="http://schemas.microsoft.com/office/powerpoint/2010/main" val="3928680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5836F762-E84B-40EA-BA32-98A858ACFC95}" type="datetime1">
              <a:rPr lang="es-MX" smtClean="0"/>
              <a:t>06/09/2019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A06F0D53-265E-49FD-9B84-944F66282C59}" type="slidenum">
              <a:rPr lang="es-MX" smtClean="0"/>
              <a:t>‹Nº›</a:t>
            </a:fld>
            <a:endParaRPr lang="es-MX"/>
          </a:p>
        </p:txBody>
      </p:sp>
    </p:spTree>
    <p:extLst>
      <p:ext uri="{BB962C8B-B14F-4D97-AF65-F5344CB8AC3E}">
        <p14:creationId xmlns:p14="http://schemas.microsoft.com/office/powerpoint/2010/main" val="2244789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30B0285B-C32D-4E20-AAAE-F7B15C7649A6}" type="datetime1">
              <a:rPr lang="es-MX" smtClean="0"/>
              <a:t>06/09/2019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A06F0D53-265E-49FD-9B84-944F66282C59}" type="slidenum">
              <a:rPr lang="es-MX" smtClean="0"/>
              <a:t>‹Nº›</a:t>
            </a:fld>
            <a:endParaRPr lang="es-MX"/>
          </a:p>
        </p:txBody>
      </p:sp>
    </p:spTree>
    <p:extLst>
      <p:ext uri="{BB962C8B-B14F-4D97-AF65-F5344CB8AC3E}">
        <p14:creationId xmlns:p14="http://schemas.microsoft.com/office/powerpoint/2010/main" val="310115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E2B0541-FC74-4759-9979-7FDA46C1E4B6}" type="datetime1">
              <a:rPr lang="es-MX" smtClean="0"/>
              <a:t>06/09/2019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A06F0D53-265E-49FD-9B84-944F66282C59}" type="slidenum">
              <a:rPr lang="es-MX" smtClean="0"/>
              <a:t>‹Nº›</a:t>
            </a:fld>
            <a:endParaRPr lang="es-MX"/>
          </a:p>
        </p:txBody>
      </p:sp>
    </p:spTree>
    <p:extLst>
      <p:ext uri="{BB962C8B-B14F-4D97-AF65-F5344CB8AC3E}">
        <p14:creationId xmlns:p14="http://schemas.microsoft.com/office/powerpoint/2010/main" val="228233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C64B8BB-1780-4DF7-9DBD-187C41F964F6}" type="datetime1">
              <a:rPr lang="es-MX" smtClean="0"/>
              <a:t>06/09/2019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A06F0D53-265E-49FD-9B84-944F66282C59}" type="slidenum">
              <a:rPr lang="es-MX" smtClean="0"/>
              <a:t>‹Nº›</a:t>
            </a:fld>
            <a:endParaRPr lang="es-MX"/>
          </a:p>
        </p:txBody>
      </p:sp>
    </p:spTree>
    <p:extLst>
      <p:ext uri="{BB962C8B-B14F-4D97-AF65-F5344CB8AC3E}">
        <p14:creationId xmlns:p14="http://schemas.microsoft.com/office/powerpoint/2010/main" val="254573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C236F45-9BDA-493E-8660-A883603BFC6D}" type="datetime1">
              <a:rPr lang="es-MX" smtClean="0"/>
              <a:t>06/09/2019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A06F0D53-265E-49FD-9B84-944F66282C59}" type="slidenum">
              <a:rPr lang="es-MX" smtClean="0"/>
              <a:t>‹Nº›</a:t>
            </a:fld>
            <a:endParaRPr lang="es-MX"/>
          </a:p>
        </p:txBody>
      </p:sp>
    </p:spTree>
    <p:extLst>
      <p:ext uri="{BB962C8B-B14F-4D97-AF65-F5344CB8AC3E}">
        <p14:creationId xmlns:p14="http://schemas.microsoft.com/office/powerpoint/2010/main" val="2952226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DDBDACA-3CEB-4BF5-8E81-B9A8E13C8B53}" type="datetime1">
              <a:rPr lang="es-MX" smtClean="0"/>
              <a:t>06/09/2019</a:t>
            </a:fld>
            <a:endParaRPr lang="es-MX"/>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06F0D53-265E-49FD-9B84-944F66282C59}" type="slidenum">
              <a:rPr lang="es-MX" smtClean="0"/>
              <a:t>‹Nº›</a:t>
            </a:fld>
            <a:endParaRPr lang="es-MX"/>
          </a:p>
        </p:txBody>
      </p:sp>
    </p:spTree>
    <p:extLst>
      <p:ext uri="{BB962C8B-B14F-4D97-AF65-F5344CB8AC3E}">
        <p14:creationId xmlns:p14="http://schemas.microsoft.com/office/powerpoint/2010/main" val="2831865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868665" y="1119942"/>
            <a:ext cx="4132352" cy="1815882"/>
          </a:xfrm>
          <a:prstGeom prst="rect">
            <a:avLst/>
          </a:prstGeom>
          <a:noFill/>
        </p:spPr>
        <p:txBody>
          <a:bodyPr wrap="square" rtlCol="0">
            <a:spAutoFit/>
          </a:bodyPr>
          <a:lstStyle/>
          <a:p>
            <a:r>
              <a:rPr lang="es-ES" sz="2800" b="1" dirty="0" smtClean="0">
                <a:latin typeface="Tahoma" charset="0"/>
                <a:ea typeface="Tahoma" charset="0"/>
                <a:cs typeface="Tahoma" charset="0"/>
              </a:rPr>
              <a:t>Investigación documental para proyectos de diseño</a:t>
            </a:r>
          </a:p>
          <a:p>
            <a:endParaRPr lang="es-ES" sz="2800" b="1" dirty="0">
              <a:latin typeface="Tahoma" charset="0"/>
              <a:ea typeface="Tahoma" charset="0"/>
              <a:cs typeface="Tahoma"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8717" y="5604017"/>
            <a:ext cx="1253983" cy="1253983"/>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3017" y="389404"/>
            <a:ext cx="2409683" cy="1138269"/>
          </a:xfrm>
          <a:prstGeom prst="rect">
            <a:avLst/>
          </a:prstGeom>
        </p:spPr>
      </p:pic>
      <p:sp>
        <p:nvSpPr>
          <p:cNvPr id="5" name="CuadroTexto 4"/>
          <p:cNvSpPr txBox="1"/>
          <p:nvPr/>
        </p:nvSpPr>
        <p:spPr>
          <a:xfrm>
            <a:off x="2882263" y="2570699"/>
            <a:ext cx="4538999" cy="4401205"/>
          </a:xfrm>
          <a:prstGeom prst="rect">
            <a:avLst/>
          </a:prstGeom>
          <a:noFill/>
        </p:spPr>
        <p:txBody>
          <a:bodyPr wrap="square" rtlCol="0">
            <a:spAutoFit/>
          </a:bodyPr>
          <a:lstStyle/>
          <a:p>
            <a:r>
              <a:rPr lang="es-ES" sz="2000" b="1" dirty="0" smtClean="0"/>
              <a:t>Licenciatura en Diseño Industrial</a:t>
            </a:r>
          </a:p>
          <a:p>
            <a:r>
              <a:rPr lang="es-ES" sz="2000" b="1" dirty="0" smtClean="0"/>
              <a:t>Unidad de aprendizaje:</a:t>
            </a:r>
          </a:p>
          <a:p>
            <a:r>
              <a:rPr lang="es-MX" sz="2000" b="1" dirty="0" smtClean="0"/>
              <a:t>Investigación para el Diseño Industrial</a:t>
            </a:r>
            <a:endParaRPr lang="es-ES_tradnl" sz="2000" b="1" dirty="0" smtClean="0"/>
          </a:p>
          <a:p>
            <a:r>
              <a:rPr lang="es-ES_tradnl" sz="2000" b="1" dirty="0" smtClean="0"/>
              <a:t>Clave LDI802</a:t>
            </a:r>
          </a:p>
          <a:p>
            <a:r>
              <a:rPr lang="es-ES_tradnl" sz="2000" b="1" dirty="0" smtClean="0"/>
              <a:t>Créditos: 4</a:t>
            </a:r>
          </a:p>
          <a:p>
            <a:r>
              <a:rPr lang="es-ES_tradnl" sz="2000" b="1" dirty="0" smtClean="0"/>
              <a:t>Unidad de competencia 1:</a:t>
            </a:r>
          </a:p>
          <a:p>
            <a:r>
              <a:rPr lang="es-ES_tradnl" sz="2000" b="1" dirty="0" smtClean="0"/>
              <a:t>Investigación para el diseño y sus herramientas.</a:t>
            </a:r>
          </a:p>
          <a:p>
            <a:endParaRPr lang="es-ES_tradnl" sz="2000" b="1" dirty="0"/>
          </a:p>
          <a:p>
            <a:r>
              <a:rPr lang="es-ES_tradnl" sz="2000" b="1" dirty="0" smtClean="0"/>
              <a:t>Elaborado por: Dra. Linda Emi </a:t>
            </a:r>
            <a:r>
              <a:rPr lang="es-ES_tradnl" sz="2000" b="1" dirty="0" err="1" smtClean="0"/>
              <a:t>Oguri</a:t>
            </a:r>
            <a:r>
              <a:rPr lang="es-ES_tradnl" sz="2000" b="1" dirty="0" smtClean="0"/>
              <a:t> C</a:t>
            </a:r>
            <a:r>
              <a:rPr lang="es-ES_tradnl" sz="2000" b="1" dirty="0" smtClean="0"/>
              <a:t>.</a:t>
            </a:r>
          </a:p>
          <a:p>
            <a:endParaRPr lang="es-ES_tradnl" sz="2000" b="1" dirty="0"/>
          </a:p>
          <a:p>
            <a:pPr algn="r"/>
            <a:r>
              <a:rPr lang="es-ES_tradnl" sz="1600" b="1" dirty="0" smtClean="0"/>
              <a:t>Septiembre 2019</a:t>
            </a:r>
            <a:endParaRPr lang="es-ES_tradnl" sz="1600" b="1" dirty="0" smtClean="0"/>
          </a:p>
          <a:p>
            <a:endParaRPr lang="es-ES" sz="2000" b="1" dirty="0" smtClean="0"/>
          </a:p>
          <a:p>
            <a:endParaRPr lang="es-ES" sz="2000" b="1" dirty="0"/>
          </a:p>
        </p:txBody>
      </p:sp>
      <p:sp>
        <p:nvSpPr>
          <p:cNvPr id="7" name="Rectángulo 6"/>
          <p:cNvSpPr/>
          <p:nvPr/>
        </p:nvSpPr>
        <p:spPr>
          <a:xfrm>
            <a:off x="2528844" y="1377"/>
            <a:ext cx="281173"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p:cNvPicPr>
            <a:picLocks noChangeAspect="1"/>
          </p:cNvPicPr>
          <p:nvPr/>
        </p:nvPicPr>
        <p:blipFill rotWithShape="1">
          <a:blip r:embed="rId4">
            <a:extLst>
              <a:ext uri="{28A0092B-C50C-407E-A947-70E740481C1C}">
                <a14:useLocalDpi xmlns:a14="http://schemas.microsoft.com/office/drawing/2010/main" val="0"/>
              </a:ext>
            </a:extLst>
          </a:blip>
          <a:srcRect r="47178"/>
          <a:stretch/>
        </p:blipFill>
        <p:spPr>
          <a:xfrm>
            <a:off x="1" y="1377"/>
            <a:ext cx="2582561" cy="6856623"/>
          </a:xfrm>
          <a:prstGeom prst="rect">
            <a:avLst/>
          </a:prstGeom>
        </p:spPr>
      </p:pic>
      <p:sp>
        <p:nvSpPr>
          <p:cNvPr id="9" name="Marcador de número de diapositiva 8"/>
          <p:cNvSpPr>
            <a:spLocks noGrp="1"/>
          </p:cNvSpPr>
          <p:nvPr>
            <p:ph type="sldNum" sz="quarter" idx="12"/>
          </p:nvPr>
        </p:nvSpPr>
        <p:spPr/>
        <p:txBody>
          <a:bodyPr/>
          <a:lstStyle/>
          <a:p>
            <a:fld id="{A06F0D53-265E-49FD-9B84-944F66282C59}" type="slidenum">
              <a:rPr lang="es-MX" smtClean="0"/>
              <a:t>1</a:t>
            </a:fld>
            <a:endParaRPr lang="es-MX"/>
          </a:p>
        </p:txBody>
      </p:sp>
    </p:spTree>
    <p:extLst>
      <p:ext uri="{BB962C8B-B14F-4D97-AF65-F5344CB8AC3E}">
        <p14:creationId xmlns:p14="http://schemas.microsoft.com/office/powerpoint/2010/main" val="4208077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16236"/>
            <a:ext cx="4090086"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10</a:t>
            </a:fld>
            <a:endParaRPr lang="es-MX"/>
          </a:p>
        </p:txBody>
      </p:sp>
      <p:sp>
        <p:nvSpPr>
          <p:cNvPr id="7" name="Rectángulo 6"/>
          <p:cNvSpPr/>
          <p:nvPr/>
        </p:nvSpPr>
        <p:spPr>
          <a:xfrm>
            <a:off x="385719" y="366089"/>
            <a:ext cx="3602853" cy="882678"/>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Clasificación de los documentos</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462520" y="2484233"/>
            <a:ext cx="2514600" cy="1063689"/>
          </a:xfrm>
          <a:prstGeom prst="rect">
            <a:avLst/>
          </a:prstGeom>
        </p:spPr>
        <p:txBody>
          <a:bodyPr wrap="square">
            <a:spAutoFit/>
          </a:bodyPr>
          <a:lstStyle/>
          <a:p>
            <a:pPr>
              <a:lnSpc>
                <a:spcPct val="107000"/>
              </a:lnSpc>
              <a:spcAft>
                <a:spcPts val="800"/>
              </a:spcAft>
            </a:pPr>
            <a:r>
              <a:rPr lang="es-MX" sz="2000" b="1" dirty="0" smtClean="0">
                <a:effectLst/>
                <a:latin typeface="Bahnschrift Light SemiCondensed"/>
                <a:ea typeface="Calibri" panose="020F0502020204030204" pitchFamily="34" charset="0"/>
                <a:cs typeface="Times New Roman" panose="02020603050405020304" pitchFamily="18" charset="0"/>
              </a:rPr>
              <a:t>Documentos </a:t>
            </a:r>
            <a:r>
              <a:rPr lang="es-MX" sz="2000" b="1" dirty="0" smtClean="0">
                <a:solidFill>
                  <a:srgbClr val="CC0066"/>
                </a:solidFill>
                <a:effectLst/>
                <a:latin typeface="Bahnschrift Light SemiCondensed"/>
                <a:ea typeface="Calibri" panose="020F0502020204030204" pitchFamily="34" charset="0"/>
                <a:cs typeface="Times New Roman" panose="02020603050405020304" pitchFamily="18" charset="0"/>
              </a:rPr>
              <a:t>según la titularidad </a:t>
            </a:r>
            <a:r>
              <a:rPr lang="es-MX" sz="2000" b="1" dirty="0" smtClean="0">
                <a:effectLst/>
                <a:latin typeface="Bahnschrift Light SemiCondensed"/>
                <a:ea typeface="Calibri" panose="020F0502020204030204" pitchFamily="34" charset="0"/>
                <a:cs typeface="Times New Roman" panose="02020603050405020304" pitchFamily="18" charset="0"/>
              </a:rPr>
              <a:t>pueden ser:</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4090086" y="2085878"/>
            <a:ext cx="4955060" cy="373757"/>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s-MX" b="1" dirty="0" smtClean="0">
                <a:solidFill>
                  <a:srgbClr val="CC0066"/>
                </a:solidFill>
                <a:effectLst/>
                <a:latin typeface="Bahnschrift Light SemiCondensed"/>
                <a:ea typeface="Calibri" panose="020F0502020204030204" pitchFamily="34" charset="0"/>
                <a:cs typeface="Times New Roman" panose="02020603050405020304" pitchFamily="18" charset="0"/>
              </a:rPr>
              <a:t>Públicos</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ángulo 8"/>
          <p:cNvSpPr/>
          <p:nvPr/>
        </p:nvSpPr>
        <p:spPr>
          <a:xfrm>
            <a:off x="4090086" y="3174253"/>
            <a:ext cx="4417764" cy="373757"/>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s-MX" b="1" dirty="0" smtClean="0">
                <a:solidFill>
                  <a:srgbClr val="CC0066"/>
                </a:solidFill>
                <a:effectLst/>
                <a:latin typeface="Bahnschrift Light SemiCondensed"/>
                <a:ea typeface="Calibri" panose="020F0502020204030204" pitchFamily="34" charset="0"/>
                <a:cs typeface="Times New Roman" panose="02020603050405020304" pitchFamily="18" charset="0"/>
              </a:rPr>
              <a:t>Privados</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3" name="Conector recto de flecha 12"/>
          <p:cNvCxnSpPr/>
          <p:nvPr/>
        </p:nvCxnSpPr>
        <p:spPr>
          <a:xfrm flipV="1">
            <a:off x="3178344" y="2089050"/>
            <a:ext cx="821726" cy="900971"/>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a:off x="3178344" y="2990021"/>
            <a:ext cx="930276" cy="478609"/>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6" name="Rectángulo 15"/>
          <p:cNvSpPr/>
          <p:nvPr/>
        </p:nvSpPr>
        <p:spPr>
          <a:xfrm>
            <a:off x="385719" y="4817148"/>
            <a:ext cx="2514600" cy="1063689"/>
          </a:xfrm>
          <a:prstGeom prst="rect">
            <a:avLst/>
          </a:prstGeom>
        </p:spPr>
        <p:txBody>
          <a:bodyPr wrap="square">
            <a:spAutoFit/>
          </a:bodyPr>
          <a:lstStyle/>
          <a:p>
            <a:pPr>
              <a:lnSpc>
                <a:spcPct val="107000"/>
              </a:lnSpc>
              <a:spcAft>
                <a:spcPts val="800"/>
              </a:spcAft>
            </a:pPr>
            <a:r>
              <a:rPr lang="es-MX" sz="2000" b="1" dirty="0" smtClean="0">
                <a:effectLst/>
                <a:latin typeface="Bahnschrift Light SemiCondensed"/>
                <a:ea typeface="Calibri" panose="020F0502020204030204" pitchFamily="34" charset="0"/>
                <a:cs typeface="Times New Roman" panose="02020603050405020304" pitchFamily="18" charset="0"/>
              </a:rPr>
              <a:t>Documentos </a:t>
            </a:r>
            <a:r>
              <a:rPr lang="es-MX" sz="2000" b="1" dirty="0" smtClean="0">
                <a:solidFill>
                  <a:srgbClr val="CC0066"/>
                </a:solidFill>
                <a:effectLst/>
                <a:latin typeface="Bahnschrift Light SemiCondensed"/>
                <a:ea typeface="Calibri" panose="020F0502020204030204" pitchFamily="34" charset="0"/>
                <a:cs typeface="Times New Roman" panose="02020603050405020304" pitchFamily="18" charset="0"/>
              </a:rPr>
              <a:t>según el contenido </a:t>
            </a:r>
            <a:r>
              <a:rPr lang="es-MX" sz="2000" b="1" dirty="0" smtClean="0">
                <a:effectLst/>
                <a:latin typeface="Bahnschrift Light SemiCondensed"/>
                <a:ea typeface="Calibri" panose="020F0502020204030204" pitchFamily="34" charset="0"/>
                <a:cs typeface="Times New Roman" panose="02020603050405020304" pitchFamily="18" charset="0"/>
              </a:rPr>
              <a:t>pueden ser:</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Rectángulo 17"/>
          <p:cNvSpPr/>
          <p:nvPr/>
        </p:nvSpPr>
        <p:spPr>
          <a:xfrm>
            <a:off x="4013285" y="4418793"/>
            <a:ext cx="4955060" cy="373757"/>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s-MX" b="1" dirty="0" smtClean="0">
                <a:solidFill>
                  <a:srgbClr val="CC0066"/>
                </a:solidFill>
                <a:effectLst/>
                <a:latin typeface="Bahnschrift Light SemiCondensed"/>
                <a:ea typeface="Calibri" panose="020F0502020204030204" pitchFamily="34" charset="0"/>
                <a:cs typeface="Times New Roman" panose="02020603050405020304" pitchFamily="18" charset="0"/>
              </a:rPr>
              <a:t>Numéricos </a:t>
            </a:r>
            <a:r>
              <a:rPr lang="es-MX" dirty="0" smtClean="0">
                <a:solidFill>
                  <a:srgbClr val="CC0066"/>
                </a:solidFill>
                <a:effectLst/>
                <a:latin typeface="Bahnschrift Light SemiCondensed"/>
                <a:ea typeface="Calibri" panose="020F0502020204030204" pitchFamily="34" charset="0"/>
                <a:cs typeface="Times New Roman" panose="02020603050405020304" pitchFamily="18" charset="0"/>
              </a:rPr>
              <a:t>(INE, INEGI)</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Rectángulo 18"/>
          <p:cNvSpPr/>
          <p:nvPr/>
        </p:nvSpPr>
        <p:spPr>
          <a:xfrm>
            <a:off x="4031819" y="5607197"/>
            <a:ext cx="4417764" cy="388696"/>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s-MX" b="1" dirty="0" smtClean="0">
                <a:solidFill>
                  <a:srgbClr val="CC0066"/>
                </a:solidFill>
                <a:effectLst/>
                <a:latin typeface="Bahnschrift Light SemiCondensed"/>
                <a:ea typeface="Calibri" panose="020F0502020204030204" pitchFamily="34" charset="0"/>
                <a:cs typeface="Times New Roman" panose="02020603050405020304" pitchFamily="18" charset="0"/>
              </a:rPr>
              <a:t>No numéricos</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1" name="Conector recto de flecha 20"/>
          <p:cNvCxnSpPr/>
          <p:nvPr/>
        </p:nvCxnSpPr>
        <p:spPr>
          <a:xfrm flipV="1">
            <a:off x="3101543" y="4421965"/>
            <a:ext cx="821726" cy="900971"/>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a:off x="3101543" y="5322936"/>
            <a:ext cx="930276" cy="478609"/>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32326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16236"/>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11</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Herra</a:t>
            </a:r>
            <a:r>
              <a:rPr lang="es-MX" sz="2400" b="1" dirty="0" smtClean="0">
                <a:latin typeface="Bahnschrift Light SemiCondensed"/>
                <a:ea typeface="Calibri" panose="020F0502020204030204" pitchFamily="34" charset="0"/>
                <a:cs typeface="Arial" panose="020B0604020202020204" pitchFamily="34" charset="0"/>
              </a:rPr>
              <a:t>mientas para la investigación documental</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3993891" y="3387361"/>
            <a:ext cx="1653146" cy="981423"/>
          </a:xfrm>
          <a:prstGeom prst="rect">
            <a:avLst/>
          </a:prstGeom>
        </p:spPr>
        <p:txBody>
          <a:bodyPr wrap="square">
            <a:spAutoFit/>
          </a:bodyPr>
          <a:lstStyle/>
          <a:p>
            <a:pPr>
              <a:lnSpc>
                <a:spcPct val="107000"/>
              </a:lnSpc>
              <a:spcAft>
                <a:spcPts val="800"/>
              </a:spcAft>
            </a:pPr>
            <a:r>
              <a:rPr lang="es-MX" b="1" dirty="0" smtClean="0">
                <a:effectLst/>
                <a:latin typeface="Bahnschrift Light SemiCondensed"/>
                <a:ea typeface="Calibri" panose="020F0502020204030204" pitchFamily="34" charset="0"/>
                <a:cs typeface="Times New Roman" panose="02020603050405020304" pitchFamily="18" charset="0"/>
              </a:rPr>
              <a:t>Tipos de fichas de trabajo:</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534000" y="2171225"/>
            <a:ext cx="2780271" cy="3648691"/>
          </a:xfrm>
          <a:prstGeom prst="rect">
            <a:avLst/>
          </a:prstGeom>
        </p:spPr>
        <p:txBody>
          <a:bodyPr wrap="square">
            <a:spAutoFit/>
          </a:bodyPr>
          <a:lstStyle/>
          <a:p>
            <a:pPr algn="r">
              <a:lnSpc>
                <a:spcPct val="107000"/>
              </a:lnSpc>
              <a:spcAft>
                <a:spcPts val="800"/>
              </a:spcAft>
            </a:pPr>
            <a:r>
              <a:rPr lang="es-MX" dirty="0" smtClean="0">
                <a:effectLst/>
                <a:latin typeface="Bahnschrift Light SemiCondensed"/>
                <a:ea typeface="Calibri" panose="020F0502020204030204" pitchFamily="34" charset="0"/>
                <a:cs typeface="Times New Roman" panose="02020603050405020304" pitchFamily="18" charset="0"/>
              </a:rPr>
              <a:t>Fichas de trabajo: son una estrategia de recopilación de información que puede servir para identificar y relacionar ideas centrales de los diferentes textos revisados, además sirve para presentar la información de manera clara y precisa.</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ángulo 10"/>
          <p:cNvSpPr/>
          <p:nvPr/>
        </p:nvSpPr>
        <p:spPr>
          <a:xfrm>
            <a:off x="5869459" y="3085291"/>
            <a:ext cx="4572000" cy="1700787"/>
          </a:xfrm>
          <a:prstGeom prst="rect">
            <a:avLst/>
          </a:prstGeom>
        </p:spPr>
        <p:txBody>
          <a:bodyPr>
            <a:spAutoFit/>
          </a:bodyPr>
          <a:lstStyle/>
          <a:p>
            <a:pPr>
              <a:lnSpc>
                <a:spcPct val="107000"/>
              </a:lnSpc>
              <a:spcAft>
                <a:spcPts val="800"/>
              </a:spcAft>
            </a:pPr>
            <a:r>
              <a:rPr lang="es-MX" sz="2000" dirty="0" smtClean="0">
                <a:effectLst/>
                <a:latin typeface="Bahnschrift Light SemiCondensed"/>
                <a:ea typeface="Calibri" panose="020F0502020204030204" pitchFamily="34" charset="0"/>
                <a:cs typeface="Times New Roman" panose="02020603050405020304" pitchFamily="18" charset="0"/>
              </a:rPr>
              <a:t>Bibliográficas</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2000" dirty="0" smtClean="0">
                <a:effectLst/>
                <a:latin typeface="Bahnschrift Light SemiCondensed"/>
                <a:ea typeface="Calibri" panose="020F0502020204030204" pitchFamily="34" charset="0"/>
                <a:cs typeface="Times New Roman" panose="02020603050405020304" pitchFamily="18" charset="0"/>
              </a:rPr>
              <a:t>De citas textuales</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2000" dirty="0" smtClean="0">
                <a:effectLst/>
                <a:latin typeface="Bahnschrift Light SemiCondensed"/>
                <a:ea typeface="Calibri" panose="020F0502020204030204" pitchFamily="34" charset="0"/>
                <a:cs typeface="Times New Roman" panose="02020603050405020304" pitchFamily="18" charset="0"/>
              </a:rPr>
              <a:t>De síntesis o resumen</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2000" dirty="0" smtClean="0">
                <a:effectLst/>
                <a:latin typeface="Bahnschrift Light SemiCondensed"/>
                <a:ea typeface="Calibri" panose="020F0502020204030204" pitchFamily="34" charset="0"/>
                <a:cs typeface="Times New Roman" panose="02020603050405020304" pitchFamily="18" charset="0"/>
              </a:rPr>
              <a:t>Mixtas</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5" name="Conector recto de flecha 14"/>
          <p:cNvCxnSpPr/>
          <p:nvPr/>
        </p:nvCxnSpPr>
        <p:spPr>
          <a:xfrm flipV="1">
            <a:off x="5202195" y="3286897"/>
            <a:ext cx="667264" cy="591175"/>
          </a:xfrm>
          <a:prstGeom prst="straightConnector1">
            <a:avLst/>
          </a:prstGeom>
          <a:ln w="38100">
            <a:solidFill>
              <a:schemeClr val="accent2">
                <a:lumMod val="75000"/>
              </a:schemeClr>
            </a:solidFill>
            <a:prstDash val="sysDash"/>
            <a:tailEnd type="triangle"/>
          </a:ln>
        </p:spPr>
        <p:style>
          <a:lnRef idx="1">
            <a:schemeClr val="dk1"/>
          </a:lnRef>
          <a:fillRef idx="0">
            <a:schemeClr val="dk1"/>
          </a:fillRef>
          <a:effectRef idx="0">
            <a:schemeClr val="dk1"/>
          </a:effectRef>
          <a:fontRef idx="minor">
            <a:schemeClr val="tx1"/>
          </a:fontRef>
        </p:style>
      </p:cxnSp>
      <p:cxnSp>
        <p:nvCxnSpPr>
          <p:cNvPr id="17" name="Conector recto de flecha 16"/>
          <p:cNvCxnSpPr/>
          <p:nvPr/>
        </p:nvCxnSpPr>
        <p:spPr>
          <a:xfrm flipV="1">
            <a:off x="5173362" y="3744097"/>
            <a:ext cx="696097" cy="147890"/>
          </a:xfrm>
          <a:prstGeom prst="straightConnector1">
            <a:avLst/>
          </a:prstGeom>
          <a:ln w="38100">
            <a:solidFill>
              <a:schemeClr val="accent2">
                <a:lumMod val="75000"/>
              </a:schemeClr>
            </a:solidFill>
            <a:prstDash val="sysDash"/>
            <a:tailEnd type="triangle"/>
          </a:ln>
        </p:spPr>
        <p:style>
          <a:lnRef idx="1">
            <a:schemeClr val="dk1"/>
          </a:lnRef>
          <a:fillRef idx="0">
            <a:schemeClr val="dk1"/>
          </a:fillRef>
          <a:effectRef idx="0">
            <a:schemeClr val="dk1"/>
          </a:effectRef>
          <a:fontRef idx="minor">
            <a:schemeClr val="tx1"/>
          </a:fontRef>
        </p:style>
      </p:cxnSp>
      <p:cxnSp>
        <p:nvCxnSpPr>
          <p:cNvPr id="21" name="Conector recto de flecha 20"/>
          <p:cNvCxnSpPr/>
          <p:nvPr/>
        </p:nvCxnSpPr>
        <p:spPr>
          <a:xfrm>
            <a:off x="5202195" y="3878072"/>
            <a:ext cx="667264" cy="215605"/>
          </a:xfrm>
          <a:prstGeom prst="straightConnector1">
            <a:avLst/>
          </a:prstGeom>
          <a:ln w="38100">
            <a:solidFill>
              <a:schemeClr val="accent2">
                <a:lumMod val="75000"/>
              </a:schemeClr>
            </a:solidFill>
            <a:prstDash val="sysDash"/>
            <a:tailEnd type="triangle"/>
          </a:ln>
        </p:spPr>
        <p:style>
          <a:lnRef idx="1">
            <a:schemeClr val="dk1"/>
          </a:lnRef>
          <a:fillRef idx="0">
            <a:schemeClr val="dk1"/>
          </a:fillRef>
          <a:effectRef idx="0">
            <a:schemeClr val="dk1"/>
          </a:effectRef>
          <a:fontRef idx="minor">
            <a:schemeClr val="tx1"/>
          </a:fontRef>
        </p:style>
      </p:cxnSp>
      <p:cxnSp>
        <p:nvCxnSpPr>
          <p:cNvPr id="23" name="Conector recto de flecha 22"/>
          <p:cNvCxnSpPr/>
          <p:nvPr/>
        </p:nvCxnSpPr>
        <p:spPr>
          <a:xfrm>
            <a:off x="5202195" y="3878072"/>
            <a:ext cx="667264" cy="718642"/>
          </a:xfrm>
          <a:prstGeom prst="straightConnector1">
            <a:avLst/>
          </a:prstGeom>
          <a:ln w="38100">
            <a:solidFill>
              <a:schemeClr val="accent2">
                <a:lumMod val="75000"/>
              </a:schemeClr>
            </a:solidFill>
            <a:prstDash val="sysDash"/>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595500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12</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Herra</a:t>
            </a:r>
            <a:r>
              <a:rPr lang="es-MX" sz="2400" b="1" dirty="0" smtClean="0">
                <a:latin typeface="Bahnschrift Light SemiCondensed"/>
                <a:ea typeface="Calibri" panose="020F0502020204030204" pitchFamily="34" charset="0"/>
                <a:cs typeface="Arial" panose="020B0604020202020204" pitchFamily="34" charset="0"/>
              </a:rPr>
              <a:t>mientas para la investigación documental</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443299" y="2024857"/>
            <a:ext cx="4128701" cy="4514056"/>
          </a:xfrm>
          <a:prstGeom prst="rect">
            <a:avLst/>
          </a:prstGeom>
        </p:spPr>
        <p:txBody>
          <a:bodyPr wrap="square">
            <a:spAutoFit/>
          </a:bodyPr>
          <a:lstStyle/>
          <a:p>
            <a:pPr>
              <a:spcAft>
                <a:spcPts val="800"/>
              </a:spcAft>
            </a:pPr>
            <a:r>
              <a:rPr lang="es-MX" dirty="0" smtClean="0">
                <a:effectLst/>
                <a:latin typeface="Bahnschrift Light SemiCondensed"/>
                <a:ea typeface="Calibri" panose="020F0502020204030204" pitchFamily="34" charset="0"/>
                <a:cs typeface="Times New Roman" panose="02020603050405020304" pitchFamily="18" charset="0"/>
              </a:rPr>
              <a:t>Las </a:t>
            </a:r>
            <a:r>
              <a:rPr lang="es-MX" b="1" dirty="0" smtClean="0">
                <a:effectLst/>
                <a:latin typeface="Bahnschrift Light SemiCondensed"/>
                <a:ea typeface="Calibri" panose="020F0502020204030204" pitchFamily="34" charset="0"/>
                <a:cs typeface="Times New Roman" panose="02020603050405020304" pitchFamily="18" charset="0"/>
              </a:rPr>
              <a:t>fichas bibliográficas </a:t>
            </a:r>
            <a:r>
              <a:rPr lang="es-MX" dirty="0" smtClean="0">
                <a:effectLst/>
                <a:latin typeface="Bahnschrift Light SemiCondensed"/>
                <a:ea typeface="Calibri" panose="020F0502020204030204" pitchFamily="34" charset="0"/>
                <a:cs typeface="Times New Roman" panose="02020603050405020304" pitchFamily="18" charset="0"/>
              </a:rPr>
              <a:t>contienen:</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s-MX" dirty="0" smtClean="0">
                <a:effectLst/>
                <a:latin typeface="Bahnschrift Light SemiCondensed"/>
                <a:ea typeface="Calibri" panose="020F0502020204030204" pitchFamily="34" charset="0"/>
                <a:cs typeface="Times New Roman" panose="02020603050405020304" pitchFamily="18" charset="0"/>
              </a:rPr>
              <a:t>Título del artículo o del capítulo de libro o del libro.</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s-MX" dirty="0" smtClean="0">
                <a:effectLst/>
                <a:latin typeface="Bahnschrift Light SemiCondensed"/>
                <a:ea typeface="Calibri" panose="020F0502020204030204" pitchFamily="34" charset="0"/>
                <a:cs typeface="Times New Roman" panose="02020603050405020304" pitchFamily="18" charset="0"/>
              </a:rPr>
              <a:t>Si es libro: lugar de publicación, editorial, Páginas, año.</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s-MX" dirty="0" smtClean="0">
                <a:effectLst/>
                <a:latin typeface="Bahnschrift Light SemiCondensed"/>
                <a:ea typeface="Calibri" panose="020F0502020204030204" pitchFamily="34" charset="0"/>
                <a:cs typeface="Times New Roman" panose="02020603050405020304" pitchFamily="18" charset="0"/>
              </a:rPr>
              <a:t> </a:t>
            </a:r>
          </a:p>
          <a:p>
            <a:pPr>
              <a:spcAft>
                <a:spcPts val="800"/>
              </a:spcAft>
            </a:pPr>
            <a:endParaRPr lang="es-MX" b="1" dirty="0">
              <a:latin typeface="Bahnschrift Light SemiCondensed"/>
              <a:ea typeface="Calibri" panose="020F0502020204030204" pitchFamily="34" charset="0"/>
              <a:cs typeface="Times New Roman" panose="02020603050405020304" pitchFamily="18" charset="0"/>
            </a:endParaRPr>
          </a:p>
          <a:p>
            <a:pPr>
              <a:spcAft>
                <a:spcPts val="800"/>
              </a:spcAft>
            </a:pPr>
            <a:r>
              <a:rPr lang="es-MX" b="1" dirty="0" smtClean="0">
                <a:effectLst/>
                <a:latin typeface="Bahnschrift Light SemiCondensed"/>
                <a:ea typeface="Calibri" panose="020F0502020204030204" pitchFamily="34" charset="0"/>
                <a:cs typeface="Times New Roman" panose="02020603050405020304" pitchFamily="18" charset="0"/>
              </a:rPr>
              <a:t>Las fichas de citas o textuales </a:t>
            </a:r>
            <a:r>
              <a:rPr lang="es-MX" dirty="0" smtClean="0">
                <a:effectLst/>
                <a:latin typeface="Bahnschrift Light SemiCondensed"/>
                <a:ea typeface="Calibri" panose="020F0502020204030204" pitchFamily="34" charset="0"/>
                <a:cs typeface="Times New Roman" panose="02020603050405020304" pitchFamily="18" charset="0"/>
              </a:rPr>
              <a:t>contienen:</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s-MX" dirty="0" smtClean="0">
                <a:effectLst/>
                <a:latin typeface="Bahnschrift Light SemiCondensed"/>
                <a:ea typeface="Calibri" panose="020F0502020204030204" pitchFamily="34" charset="0"/>
                <a:cs typeface="Times New Roman" panose="02020603050405020304" pitchFamily="18" charset="0"/>
              </a:rPr>
              <a:t>Autor, año de la publicación y el título del texto.</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s-MX" dirty="0" smtClean="0">
                <a:effectLst/>
                <a:latin typeface="Bahnschrift Light SemiCondensed"/>
                <a:ea typeface="Calibri" panose="020F0502020204030204" pitchFamily="34" charset="0"/>
                <a:cs typeface="Times New Roman" panose="02020603050405020304" pitchFamily="18" charset="0"/>
              </a:rPr>
              <a:t>La cita textual entrecomillada.</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s-MX" dirty="0" smtClean="0">
                <a:effectLst/>
                <a:latin typeface="Bahnschrift Light SemiCondensed"/>
                <a:ea typeface="Calibri" panose="020F0502020204030204" pitchFamily="34" charset="0"/>
                <a:cs typeface="Times New Roman" panose="02020603050405020304" pitchFamily="18" charset="0"/>
              </a:rPr>
              <a:t> </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9620" y="2298914"/>
            <a:ext cx="4304379" cy="2829140"/>
          </a:xfrm>
          <a:prstGeom prst="rect">
            <a:avLst/>
          </a:prstGeom>
        </p:spPr>
      </p:pic>
    </p:spTree>
    <p:extLst>
      <p:ext uri="{BB962C8B-B14F-4D97-AF65-F5344CB8AC3E}">
        <p14:creationId xmlns:p14="http://schemas.microsoft.com/office/powerpoint/2010/main" val="42283129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13</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Herra</a:t>
            </a:r>
            <a:r>
              <a:rPr lang="es-MX" sz="2400" b="1" dirty="0" smtClean="0">
                <a:latin typeface="Bahnschrift Light SemiCondensed"/>
                <a:ea typeface="Calibri" panose="020F0502020204030204" pitchFamily="34" charset="0"/>
                <a:cs typeface="Arial" panose="020B0604020202020204" pitchFamily="34" charset="0"/>
              </a:rPr>
              <a:t>mientas para la investigación documental</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2593375" y="2150071"/>
            <a:ext cx="6550625" cy="4308872"/>
          </a:xfrm>
          <a:prstGeom prst="rect">
            <a:avLst/>
          </a:prstGeom>
        </p:spPr>
        <p:txBody>
          <a:bodyPr wrap="square">
            <a:spAutoFit/>
          </a:bodyPr>
          <a:lstStyle/>
          <a:p>
            <a:pPr>
              <a:spcAft>
                <a:spcPts val="800"/>
              </a:spcAft>
            </a:pPr>
            <a:r>
              <a:rPr lang="es-MX" dirty="0">
                <a:latin typeface="Bahnschrift Light SemiCondensed"/>
                <a:ea typeface="Calibri" panose="020F0502020204030204" pitchFamily="34" charset="0"/>
                <a:cs typeface="Times New Roman" panose="02020603050405020304" pitchFamily="18" charset="0"/>
              </a:rPr>
              <a:t> </a:t>
            </a:r>
          </a:p>
          <a:p>
            <a:pPr>
              <a:spcAft>
                <a:spcPts val="800"/>
              </a:spcAft>
            </a:pPr>
            <a:r>
              <a:rPr lang="es-MX" b="1" dirty="0">
                <a:latin typeface="Bahnschrift Light SemiCondensed"/>
                <a:ea typeface="Calibri" panose="020F0502020204030204" pitchFamily="34" charset="0"/>
                <a:cs typeface="Times New Roman" panose="02020603050405020304" pitchFamily="18" charset="0"/>
              </a:rPr>
              <a:t>Las fichas de síntesis o resumen contienen</a:t>
            </a:r>
            <a:r>
              <a:rPr lang="es-MX" dirty="0">
                <a:latin typeface="Bahnschrift Light SemiCondensed"/>
                <a:ea typeface="Calibri" panose="020F0502020204030204" pitchFamily="34" charset="0"/>
                <a:cs typeface="Times New Roman" panose="02020603050405020304" pitchFamily="18" charset="0"/>
              </a:rPr>
              <a:t>:</a:t>
            </a:r>
          </a:p>
          <a:p>
            <a:pPr>
              <a:spcAft>
                <a:spcPts val="800"/>
              </a:spcAft>
            </a:pPr>
            <a:r>
              <a:rPr lang="es-MX" dirty="0">
                <a:latin typeface="Bahnschrift Light SemiCondensed"/>
                <a:ea typeface="Calibri" panose="020F0502020204030204" pitchFamily="34" charset="0"/>
                <a:cs typeface="Times New Roman" panose="02020603050405020304" pitchFamily="18" charset="0"/>
              </a:rPr>
              <a:t>Autor, año, título de la publicación, editorial, lugar.</a:t>
            </a:r>
          </a:p>
          <a:p>
            <a:pPr>
              <a:spcAft>
                <a:spcPts val="800"/>
              </a:spcAft>
            </a:pPr>
            <a:r>
              <a:rPr lang="es-MX" dirty="0">
                <a:latin typeface="Bahnschrift Light SemiCondensed"/>
                <a:ea typeface="Calibri" panose="020F0502020204030204" pitchFamily="34" charset="0"/>
                <a:cs typeface="Times New Roman" panose="02020603050405020304" pitchFamily="18" charset="0"/>
              </a:rPr>
              <a:t>El tema dentro de un esquema o párrafo que resuma la información, son similares a los apuntes o diagramas que incluyen información de fechas y nombres o analizan una idea.</a:t>
            </a:r>
          </a:p>
          <a:p>
            <a:pPr>
              <a:spcAft>
                <a:spcPts val="800"/>
              </a:spcAft>
            </a:pPr>
            <a:r>
              <a:rPr lang="es-MX" dirty="0">
                <a:latin typeface="Bahnschrift Light SemiCondensed"/>
                <a:ea typeface="Calibri" panose="020F0502020204030204" pitchFamily="34" charset="0"/>
                <a:cs typeface="Times New Roman" panose="02020603050405020304" pitchFamily="18" charset="0"/>
              </a:rPr>
              <a:t> </a:t>
            </a:r>
          </a:p>
          <a:p>
            <a:pPr>
              <a:spcAft>
                <a:spcPts val="800"/>
              </a:spcAft>
            </a:pPr>
            <a:r>
              <a:rPr lang="es-MX" b="1" dirty="0">
                <a:latin typeface="Bahnschrift Light SemiCondensed"/>
                <a:ea typeface="Calibri" panose="020F0502020204030204" pitchFamily="34" charset="0"/>
                <a:cs typeface="Times New Roman" panose="02020603050405020304" pitchFamily="18" charset="0"/>
              </a:rPr>
              <a:t>Las fichas mixtas</a:t>
            </a:r>
            <a:r>
              <a:rPr lang="es-MX" dirty="0">
                <a:latin typeface="Bahnschrift Light SemiCondensed"/>
                <a:ea typeface="Calibri" panose="020F0502020204030204" pitchFamily="34" charset="0"/>
                <a:cs typeface="Times New Roman" panose="02020603050405020304" pitchFamily="18" charset="0"/>
              </a:rPr>
              <a:t>, son las que contienen algunos datos y pueden incluir comentarios acerca de los mismos, por ejemplo, una cita textual y la opinión personal de la misma.(Robledo </a:t>
            </a:r>
            <a:r>
              <a:rPr lang="es-MX" dirty="0" err="1">
                <a:latin typeface="Bahnschrift Light SemiCondensed"/>
                <a:ea typeface="Calibri" panose="020F0502020204030204" pitchFamily="34" charset="0"/>
                <a:cs typeface="Times New Roman" panose="02020603050405020304" pitchFamily="18" charset="0"/>
              </a:rPr>
              <a:t>Mérica</a:t>
            </a:r>
            <a:r>
              <a:rPr lang="es-MX" dirty="0">
                <a:latin typeface="Bahnschrift Light SemiCondensed"/>
                <a:ea typeface="Calibri" panose="020F0502020204030204" pitchFamily="34" charset="0"/>
                <a:cs typeface="Times New Roman" panose="02020603050405020304" pitchFamily="18" charset="0"/>
              </a:rPr>
              <a:t>, 2006)</a:t>
            </a:r>
          </a:p>
          <a:p>
            <a:pPr>
              <a:spcAft>
                <a:spcPts val="800"/>
              </a:spcAft>
            </a:pPr>
            <a:r>
              <a:rPr lang="es-MX" dirty="0">
                <a:latin typeface="Bahnschrift Light SemiCondensed"/>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5570723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9144000" cy="18702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14</a:t>
            </a:fld>
            <a:endParaRPr lang="es-MX"/>
          </a:p>
        </p:txBody>
      </p:sp>
      <p:sp>
        <p:nvSpPr>
          <p:cNvPr id="5" name="Rectángulo 4"/>
          <p:cNvSpPr/>
          <p:nvPr/>
        </p:nvSpPr>
        <p:spPr>
          <a:xfrm>
            <a:off x="976184" y="1870289"/>
            <a:ext cx="7364627" cy="4288353"/>
          </a:xfrm>
          <a:prstGeom prst="rect">
            <a:avLst/>
          </a:prstGeom>
        </p:spPr>
        <p:txBody>
          <a:bodyPr wrap="square">
            <a:spAutoFit/>
          </a:bodyPr>
          <a:lstStyle/>
          <a:p>
            <a:pPr>
              <a:spcAft>
                <a:spcPts val="800"/>
              </a:spcAft>
            </a:pP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lvl="0" indent="-342900">
              <a:spcAft>
                <a:spcPts val="1200"/>
              </a:spcAft>
              <a:buFont typeface="+mj-lt"/>
              <a:buAutoNum type="arabicPeriod"/>
            </a:pPr>
            <a:r>
              <a:rPr lang="es-MX" dirty="0" smtClean="0">
                <a:effectLst/>
                <a:latin typeface="Bahnschrift Light SemiCondensed"/>
                <a:ea typeface="Calibri" panose="020F0502020204030204" pitchFamily="34" charset="0"/>
                <a:cs typeface="Arial" panose="020B0604020202020204" pitchFamily="34" charset="0"/>
              </a:rPr>
              <a:t>Tiene como finalidad la base de construcción de conocimientos.</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lvl="0" indent="-342900">
              <a:spcAft>
                <a:spcPts val="1200"/>
              </a:spcAft>
              <a:buFont typeface="+mj-lt"/>
              <a:buAutoNum type="arabicPeriod"/>
            </a:pPr>
            <a:r>
              <a:rPr lang="es-MX" dirty="0" smtClean="0">
                <a:effectLst/>
                <a:latin typeface="Bahnschrift Light SemiCondensed"/>
                <a:ea typeface="Calibri" panose="020F0502020204030204" pitchFamily="34" charset="0"/>
                <a:cs typeface="Arial" panose="020B0604020202020204" pitchFamily="34" charset="0"/>
              </a:rPr>
              <a:t>Es coherente.</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lvl="0" indent="-342900">
              <a:spcAft>
                <a:spcPts val="1200"/>
              </a:spcAft>
              <a:buFont typeface="+mj-lt"/>
              <a:buAutoNum type="arabicPeriod"/>
            </a:pPr>
            <a:r>
              <a:rPr lang="es-MX" dirty="0" smtClean="0">
                <a:effectLst/>
                <a:latin typeface="Bahnschrift Light SemiCondensed"/>
                <a:ea typeface="Calibri" panose="020F0502020204030204" pitchFamily="34" charset="0"/>
                <a:cs typeface="Arial" panose="020B0604020202020204" pitchFamily="34" charset="0"/>
              </a:rPr>
              <a:t>Emplea una metodología.</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lvl="0" indent="-342900">
              <a:spcAft>
                <a:spcPts val="1200"/>
              </a:spcAft>
              <a:buFont typeface="+mj-lt"/>
              <a:buAutoNum type="arabicPeriod"/>
            </a:pPr>
            <a:r>
              <a:rPr lang="es-MX" dirty="0" smtClean="0">
                <a:effectLst/>
                <a:latin typeface="Bahnschrift Light SemiCondensed"/>
                <a:ea typeface="Calibri" panose="020F0502020204030204" pitchFamily="34" charset="0"/>
                <a:cs typeface="Arial" panose="020B0604020202020204" pitchFamily="34" charset="0"/>
              </a:rPr>
              <a:t>Utiliza procedimientos lógicos y mentales como: análisis, síntesis, deducción e inducción.</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lvl="0" indent="-342900">
              <a:spcAft>
                <a:spcPts val="1200"/>
              </a:spcAft>
              <a:buFont typeface="+mj-lt"/>
              <a:buAutoNum type="arabicPeriod"/>
            </a:pPr>
            <a:r>
              <a:rPr lang="es-MX" dirty="0" smtClean="0">
                <a:effectLst/>
                <a:latin typeface="Bahnschrift Light SemiCondensed"/>
                <a:ea typeface="Calibri" panose="020F0502020204030204" pitchFamily="34" charset="0"/>
                <a:cs typeface="Arial" panose="020B0604020202020204" pitchFamily="34" charset="0"/>
              </a:rPr>
              <a:t>Trata de la recopilación adecuada de datos de fuentes documentales para descubrir hechos, sugerir problemas, orientar hacia otras fuentes de investigación, orientar formas para elaborar instrumentos de investigación como hipótesis.</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lvl="0" indent="-342900">
              <a:spcAft>
                <a:spcPts val="1200"/>
              </a:spcAft>
              <a:buFont typeface="+mj-lt"/>
              <a:buAutoNum type="arabicPeriod"/>
            </a:pPr>
            <a:r>
              <a:rPr lang="es-MX" dirty="0" smtClean="0">
                <a:effectLst/>
                <a:latin typeface="Bahnschrift Light SemiCondensed"/>
                <a:ea typeface="Calibri" panose="020F0502020204030204" pitchFamily="34" charset="0"/>
                <a:cs typeface="Arial" panose="020B0604020202020204" pitchFamily="34" charset="0"/>
              </a:rPr>
              <a:t>Utiliza diferentes técnicas de localización y fijación de datos, análisis de documentos y de contenidos. (</a:t>
            </a:r>
            <a:r>
              <a:rPr lang="es-MX" dirty="0" err="1" smtClean="0">
                <a:effectLst/>
                <a:latin typeface="Bahnschrift Light SemiCondensed"/>
                <a:ea typeface="Calibri" panose="020F0502020204030204" pitchFamily="34" charset="0"/>
                <a:cs typeface="Arial" panose="020B0604020202020204" pitchFamily="34" charset="0"/>
              </a:rPr>
              <a:t>EcuRed</a:t>
            </a:r>
            <a:r>
              <a:rPr lang="es-MX" dirty="0" smtClean="0">
                <a:effectLst/>
                <a:latin typeface="Bahnschrift Light SemiCondensed"/>
                <a:ea typeface="Calibri" panose="020F0502020204030204" pitchFamily="34" charset="0"/>
                <a:cs typeface="Arial" panose="020B0604020202020204" pitchFamily="34" charset="0"/>
              </a:rPr>
              <a:t> </a:t>
            </a:r>
            <a:r>
              <a:rPr lang="es-MX" dirty="0" err="1" smtClean="0">
                <a:effectLst/>
                <a:latin typeface="Bahnschrift Light SemiCondensed"/>
                <a:ea typeface="Calibri" panose="020F0502020204030204" pitchFamily="34" charset="0"/>
                <a:cs typeface="Arial" panose="020B0604020202020204" pitchFamily="34" charset="0"/>
              </a:rPr>
              <a:t>contributors</a:t>
            </a:r>
            <a:r>
              <a:rPr lang="es-MX" dirty="0" smtClean="0">
                <a:effectLst/>
                <a:latin typeface="Bahnschrift Light SemiCondensed"/>
                <a:ea typeface="Calibri" panose="020F0502020204030204" pitchFamily="34" charset="0"/>
                <a:cs typeface="Arial" panose="020B0604020202020204" pitchFamily="34" charset="0"/>
              </a:rPr>
              <a:t>, 2014)</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976184" y="497779"/>
            <a:ext cx="4572000" cy="980910"/>
          </a:xfrm>
          <a:prstGeom prst="rect">
            <a:avLst/>
          </a:prstGeom>
        </p:spPr>
        <p:txBody>
          <a:bodyPr>
            <a:spAutoFit/>
          </a:bodyPr>
          <a:lstStyle/>
          <a:p>
            <a:pPr>
              <a:lnSpc>
                <a:spcPct val="107000"/>
              </a:lnSpc>
              <a:spcAft>
                <a:spcPts val="800"/>
              </a:spcAft>
            </a:pPr>
            <a:r>
              <a:rPr lang="es-MX" sz="2800" b="1" dirty="0" smtClean="0">
                <a:effectLst/>
                <a:latin typeface="Bahnschrift Light SemiCondensed"/>
                <a:ea typeface="Calibri" panose="020F0502020204030204" pitchFamily="34" charset="0"/>
                <a:cs typeface="Arial" panose="020B0604020202020204" pitchFamily="34" charset="0"/>
              </a:rPr>
              <a:t>Características de la investigación documental</a:t>
            </a:r>
          </a:p>
        </p:txBody>
      </p:sp>
    </p:spTree>
    <p:extLst>
      <p:ext uri="{BB962C8B-B14F-4D97-AF65-F5344CB8AC3E}">
        <p14:creationId xmlns:p14="http://schemas.microsoft.com/office/powerpoint/2010/main" val="34687958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A06F0D53-265E-49FD-9B84-944F66282C59}" type="slidenum">
              <a:rPr lang="es-MX" smtClean="0"/>
              <a:t>15</a:t>
            </a:fld>
            <a:endParaRPr lang="es-MX"/>
          </a:p>
        </p:txBody>
      </p:sp>
      <p:sp>
        <p:nvSpPr>
          <p:cNvPr id="3" name="Rectángulo 2"/>
          <p:cNvSpPr/>
          <p:nvPr/>
        </p:nvSpPr>
        <p:spPr>
          <a:xfrm>
            <a:off x="3756454" y="2768319"/>
            <a:ext cx="4572000" cy="3056286"/>
          </a:xfrm>
          <a:prstGeom prst="rect">
            <a:avLst/>
          </a:prstGeom>
        </p:spPr>
        <p:txBody>
          <a:bodyPr>
            <a:spAutoFit/>
          </a:bodyPr>
          <a:lstStyle/>
          <a:p>
            <a:pPr marL="342900" lvl="0" indent="-342900">
              <a:lnSpc>
                <a:spcPct val="107000"/>
              </a:lnSpc>
              <a:spcAft>
                <a:spcPts val="0"/>
              </a:spcAft>
              <a:buFont typeface="+mj-lt"/>
              <a:buAutoNum type="arabicPeriod"/>
            </a:pPr>
            <a:r>
              <a:rPr lang="es-MX" sz="3600" dirty="0" smtClean="0">
                <a:effectLst/>
                <a:latin typeface="Bahnschrift Light SemiCondensed"/>
                <a:ea typeface="Calibri" panose="020F0502020204030204" pitchFamily="34" charset="0"/>
                <a:cs typeface="Arial" panose="020B0604020202020204" pitchFamily="34" charset="0"/>
              </a:rPr>
              <a:t>Investigadora</a:t>
            </a:r>
          </a:p>
          <a:p>
            <a:pPr marL="342900" lvl="0" indent="-342900">
              <a:lnSpc>
                <a:spcPct val="107000"/>
              </a:lnSpc>
              <a:spcAft>
                <a:spcPts val="0"/>
              </a:spcAft>
              <a:buFont typeface="+mj-lt"/>
              <a:buAutoNum type="arabicPeriod"/>
            </a:pPr>
            <a:endParaRPr lang="es-MX" sz="3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es-MX" sz="3600" dirty="0" smtClean="0">
                <a:effectLst/>
                <a:latin typeface="Bahnschrift Light SemiCondensed"/>
                <a:ea typeface="Calibri" panose="020F0502020204030204" pitchFamily="34" charset="0"/>
                <a:cs typeface="Arial" panose="020B0604020202020204" pitchFamily="34" charset="0"/>
              </a:rPr>
              <a:t>De Sistematización</a:t>
            </a:r>
          </a:p>
          <a:p>
            <a:pPr marL="342900" lvl="0" indent="-342900">
              <a:lnSpc>
                <a:spcPct val="107000"/>
              </a:lnSpc>
              <a:spcAft>
                <a:spcPts val="0"/>
              </a:spcAft>
              <a:buFont typeface="+mj-lt"/>
              <a:buAutoNum type="arabicPeriod"/>
            </a:pPr>
            <a:endParaRPr lang="es-MX" sz="3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pPr>
            <a:r>
              <a:rPr lang="es-MX" sz="3600" dirty="0" smtClean="0">
                <a:effectLst/>
                <a:latin typeface="Bahnschrift Light SemiCondensed"/>
                <a:ea typeface="Calibri" panose="020F0502020204030204" pitchFamily="34" charset="0"/>
                <a:cs typeface="Arial" panose="020B0604020202020204" pitchFamily="34" charset="0"/>
              </a:rPr>
              <a:t>Expositiva</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0" y="1"/>
            <a:ext cx="9144000" cy="22365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568410" y="380585"/>
            <a:ext cx="4572000" cy="1475404"/>
          </a:xfrm>
          <a:prstGeom prst="rect">
            <a:avLst/>
          </a:prstGeom>
        </p:spPr>
        <p:txBody>
          <a:bodyPr>
            <a:spAutoFit/>
          </a:bodyPr>
          <a:lstStyle/>
          <a:p>
            <a:pPr>
              <a:lnSpc>
                <a:spcPct val="107000"/>
              </a:lnSpc>
              <a:spcAft>
                <a:spcPts val="800"/>
              </a:spcAft>
            </a:pPr>
            <a:r>
              <a:rPr lang="es-MX" sz="2800" b="1" dirty="0" smtClean="0">
                <a:effectLst/>
                <a:latin typeface="Bahnschrift Light SemiCondensed"/>
                <a:ea typeface="Calibri" panose="020F0502020204030204" pitchFamily="34" charset="0"/>
                <a:cs typeface="Arial" panose="020B0604020202020204" pitchFamily="34" charset="0"/>
              </a:rPr>
              <a:t>Fases principales de la investigación documental:</a:t>
            </a:r>
            <a:endParaRPr lang="es-MX" sz="28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945780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a:extLst>
              <a:ext uri="{28A0092B-C50C-407E-A947-70E740481C1C}">
                <a14:useLocalDpi xmlns:a14="http://schemas.microsoft.com/office/drawing/2010/main" val="0"/>
              </a:ext>
            </a:extLst>
          </a:blip>
          <a:srcRect l="9053" t="4735" r="8186" b="17606"/>
          <a:stretch/>
        </p:blipFill>
        <p:spPr>
          <a:xfrm>
            <a:off x="6367711" y="2057703"/>
            <a:ext cx="2628561" cy="2695961"/>
          </a:xfrm>
          <a:prstGeom prst="rect">
            <a:avLst/>
          </a:prstGeom>
        </p:spPr>
      </p:pic>
      <p:sp>
        <p:nvSpPr>
          <p:cNvPr id="2" name="Rectángulo 1"/>
          <p:cNvSpPr/>
          <p:nvPr/>
        </p:nvSpPr>
        <p:spPr>
          <a:xfrm>
            <a:off x="0" y="0"/>
            <a:ext cx="263597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p:cNvSpPr/>
          <p:nvPr/>
        </p:nvSpPr>
        <p:spPr>
          <a:xfrm>
            <a:off x="2743199" y="1867034"/>
            <a:ext cx="4184961" cy="3123932"/>
          </a:xfrm>
          <a:prstGeom prst="rect">
            <a:avLst/>
          </a:prstGeom>
        </p:spPr>
        <p:txBody>
          <a:bodyPr wrap="square">
            <a:spAutoFit/>
          </a:bodyPr>
          <a:lstStyle/>
          <a:p>
            <a:r>
              <a:rPr lang="es-MX" sz="2400" b="1" dirty="0"/>
              <a:t>La fase investigadora, es donde se indagan los elementos del problema de diseño, </a:t>
            </a:r>
            <a:r>
              <a:rPr lang="es-MX" sz="2400" b="1" dirty="0" smtClean="0"/>
              <a:t>se comparan </a:t>
            </a:r>
            <a:r>
              <a:rPr lang="es-MX" sz="2400" b="1" dirty="0"/>
              <a:t>aspectos del conocimiento con otros ya </a:t>
            </a:r>
            <a:r>
              <a:rPr lang="es-MX" sz="2400" b="1" dirty="0" smtClean="0"/>
              <a:t>conocidos y se establecen </a:t>
            </a:r>
            <a:r>
              <a:rPr lang="es-MX" sz="2400" b="1" dirty="0"/>
              <a:t>relaciones entre ambos. </a:t>
            </a:r>
          </a:p>
          <a:p>
            <a:pPr>
              <a:spcBef>
                <a:spcPts val="600"/>
              </a:spcBef>
              <a:spcAft>
                <a:spcPts val="0"/>
              </a:spcAft>
            </a:pPr>
            <a:r>
              <a:rPr lang="es-ES_tradnl" sz="2400" dirty="0" smtClean="0">
                <a:effectLst/>
                <a:latin typeface="Century Gothic" charset="0"/>
                <a:ea typeface="Century Gothic" charset="0"/>
                <a:cs typeface="Century Gothic" charset="0"/>
              </a:rPr>
              <a:t> </a:t>
            </a:r>
            <a:endParaRPr lang="es-MX" sz="2400" dirty="0">
              <a:effectLst/>
              <a:latin typeface="Century Gothic" charset="0"/>
              <a:ea typeface="Century Gothic" charset="0"/>
              <a:cs typeface="Century Gothic" charset="0"/>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16</a:t>
            </a:fld>
            <a:endParaRPr lang="es-MX"/>
          </a:p>
        </p:txBody>
      </p:sp>
      <p:sp>
        <p:nvSpPr>
          <p:cNvPr id="7" name="Rectángulo 6"/>
          <p:cNvSpPr/>
          <p:nvPr/>
        </p:nvSpPr>
        <p:spPr>
          <a:xfrm>
            <a:off x="148349" y="2542883"/>
            <a:ext cx="2347785" cy="862800"/>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Fase investigadora</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1273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90383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p:cNvSpPr/>
          <p:nvPr/>
        </p:nvSpPr>
        <p:spPr>
          <a:xfrm>
            <a:off x="3433182" y="3889577"/>
            <a:ext cx="4184961" cy="2754600"/>
          </a:xfrm>
          <a:prstGeom prst="rect">
            <a:avLst/>
          </a:prstGeom>
        </p:spPr>
        <p:txBody>
          <a:bodyPr wrap="square">
            <a:spAutoFit/>
          </a:bodyPr>
          <a:lstStyle/>
          <a:p>
            <a:r>
              <a:rPr lang="es-MX" sz="2800" dirty="0"/>
              <a:t>La fase de sistematización, a través de </a:t>
            </a:r>
            <a:r>
              <a:rPr lang="es-MX" sz="2800" b="1" dirty="0"/>
              <a:t>la reflexión analítica</a:t>
            </a:r>
            <a:r>
              <a:rPr lang="es-MX" sz="2800" dirty="0"/>
              <a:t> se lleva a cabo la </a:t>
            </a:r>
            <a:r>
              <a:rPr lang="es-MX" sz="2800" b="1" dirty="0"/>
              <a:t>crítica</a:t>
            </a:r>
            <a:r>
              <a:rPr lang="es-MX" sz="2800" dirty="0"/>
              <a:t> del </a:t>
            </a:r>
            <a:r>
              <a:rPr lang="es-MX" sz="2800" b="1" dirty="0"/>
              <a:t>conocimiento</a:t>
            </a:r>
            <a:r>
              <a:rPr lang="es-MX" sz="2800" dirty="0"/>
              <a:t> para </a:t>
            </a:r>
            <a:r>
              <a:rPr lang="es-MX" sz="2800" b="1" dirty="0"/>
              <a:t>comprobar su validez.</a:t>
            </a:r>
          </a:p>
          <a:p>
            <a:pPr>
              <a:spcBef>
                <a:spcPts val="600"/>
              </a:spcBef>
              <a:spcAft>
                <a:spcPts val="0"/>
              </a:spcAft>
            </a:pPr>
            <a:r>
              <a:rPr lang="es-ES_tradnl" sz="2800" dirty="0" smtClean="0">
                <a:effectLst/>
                <a:latin typeface="Century Gothic" charset="0"/>
                <a:ea typeface="Century Gothic" charset="0"/>
                <a:cs typeface="Century Gothic" charset="0"/>
              </a:rPr>
              <a:t> </a:t>
            </a:r>
            <a:endParaRPr lang="es-MX" sz="2800" dirty="0">
              <a:effectLst/>
              <a:latin typeface="Century Gothic" charset="0"/>
              <a:ea typeface="Century Gothic" charset="0"/>
              <a:cs typeface="Century Gothic" charset="0"/>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17</a:t>
            </a:fld>
            <a:endParaRPr lang="es-MX"/>
          </a:p>
        </p:txBody>
      </p:sp>
      <p:sp>
        <p:nvSpPr>
          <p:cNvPr id="7" name="Rectángulo 6"/>
          <p:cNvSpPr/>
          <p:nvPr/>
        </p:nvSpPr>
        <p:spPr>
          <a:xfrm>
            <a:off x="247133" y="2848536"/>
            <a:ext cx="2545492" cy="882678"/>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Fase de sistematización</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3433182" y="652823"/>
            <a:ext cx="1942006" cy="369332"/>
          </a:xfrm>
          <a:prstGeom prst="rect">
            <a:avLst/>
          </a:prstGeom>
        </p:spPr>
        <p:txBody>
          <a:bodyPr wrap="none">
            <a:spAutoFit/>
          </a:bodyPr>
          <a:lstStyle/>
          <a:p>
            <a:r>
              <a:rPr lang="es-MX" b="1" dirty="0" smtClean="0"/>
              <a:t>reflexión analítica</a:t>
            </a:r>
            <a:r>
              <a:rPr lang="es-MX" dirty="0" smtClean="0"/>
              <a:t> </a:t>
            </a:r>
            <a:endParaRPr lang="es-MX" dirty="0"/>
          </a:p>
        </p:txBody>
      </p:sp>
      <p:sp>
        <p:nvSpPr>
          <p:cNvPr id="6" name="Rectángulo 5"/>
          <p:cNvSpPr/>
          <p:nvPr/>
        </p:nvSpPr>
        <p:spPr>
          <a:xfrm>
            <a:off x="4404185" y="1490694"/>
            <a:ext cx="2511778" cy="369332"/>
          </a:xfrm>
          <a:prstGeom prst="rect">
            <a:avLst/>
          </a:prstGeom>
        </p:spPr>
        <p:txBody>
          <a:bodyPr wrap="none">
            <a:spAutoFit/>
          </a:bodyPr>
          <a:lstStyle/>
          <a:p>
            <a:r>
              <a:rPr lang="es-MX" b="1" dirty="0" smtClean="0"/>
              <a:t>crítica</a:t>
            </a:r>
            <a:r>
              <a:rPr lang="es-MX" dirty="0" smtClean="0"/>
              <a:t> </a:t>
            </a:r>
            <a:r>
              <a:rPr lang="es-MX" b="1" dirty="0" smtClean="0"/>
              <a:t>del conocimiento</a:t>
            </a:r>
            <a:r>
              <a:rPr lang="es-MX" dirty="0" smtClean="0"/>
              <a:t> </a:t>
            </a:r>
            <a:endParaRPr lang="es-MX" dirty="0"/>
          </a:p>
        </p:txBody>
      </p:sp>
      <p:sp>
        <p:nvSpPr>
          <p:cNvPr id="9" name="Rectángulo 8"/>
          <p:cNvSpPr/>
          <p:nvPr/>
        </p:nvSpPr>
        <p:spPr>
          <a:xfrm>
            <a:off x="6554723" y="2340216"/>
            <a:ext cx="2589277" cy="1200329"/>
          </a:xfrm>
          <a:prstGeom prst="rect">
            <a:avLst/>
          </a:prstGeom>
        </p:spPr>
        <p:txBody>
          <a:bodyPr wrap="square">
            <a:spAutoFit/>
          </a:bodyPr>
          <a:lstStyle/>
          <a:p>
            <a:pPr algn="ctr"/>
            <a:r>
              <a:rPr lang="es-MX" sz="2400" b="1" dirty="0" smtClean="0"/>
              <a:t>comprobar la validez de lo investigado</a:t>
            </a:r>
            <a:endParaRPr lang="es-MX" sz="2400" dirty="0"/>
          </a:p>
        </p:txBody>
      </p:sp>
      <p:sp>
        <p:nvSpPr>
          <p:cNvPr id="11" name="Flecha doblada 10"/>
          <p:cNvSpPr/>
          <p:nvPr/>
        </p:nvSpPr>
        <p:spPr>
          <a:xfrm rot="5400000">
            <a:off x="5400926" y="724199"/>
            <a:ext cx="727001" cy="778477"/>
          </a:xfrm>
          <a:prstGeom prst="ben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2" name="Flecha doblada 11"/>
          <p:cNvSpPr/>
          <p:nvPr/>
        </p:nvSpPr>
        <p:spPr>
          <a:xfrm rot="5400000">
            <a:off x="6930620" y="1579064"/>
            <a:ext cx="727001" cy="778477"/>
          </a:xfrm>
          <a:prstGeom prst="ben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5047311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372497"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p:cNvSpPr/>
          <p:nvPr/>
        </p:nvSpPr>
        <p:spPr>
          <a:xfrm>
            <a:off x="3185897" y="1195805"/>
            <a:ext cx="5043552" cy="2939266"/>
          </a:xfrm>
          <a:prstGeom prst="rect">
            <a:avLst/>
          </a:prstGeom>
        </p:spPr>
        <p:txBody>
          <a:bodyPr wrap="square">
            <a:spAutoFit/>
          </a:bodyPr>
          <a:lstStyle/>
          <a:p>
            <a:r>
              <a:rPr lang="es-MX" sz="2000" dirty="0"/>
              <a:t>La fase expositiva, requiere de la precisión y orden del conocimiento adquirido, para la creación del discurso, donde se exponga la base del proyecto, enriquecido con los productos de fuentes documentales y la experiencia, esta fase sirve para poner claridad al conjunto de conocimientos adquiridos.</a:t>
            </a:r>
          </a:p>
          <a:p>
            <a:endParaRPr lang="es-MX" sz="2000" b="1" dirty="0"/>
          </a:p>
          <a:p>
            <a:pPr>
              <a:spcBef>
                <a:spcPts val="600"/>
              </a:spcBef>
              <a:spcAft>
                <a:spcPts val="0"/>
              </a:spcAft>
            </a:pPr>
            <a:r>
              <a:rPr lang="es-ES_tradnl" sz="2000" dirty="0" smtClean="0">
                <a:effectLst/>
                <a:latin typeface="Century Gothic" charset="0"/>
                <a:ea typeface="Century Gothic" charset="0"/>
                <a:cs typeface="Century Gothic" charset="0"/>
              </a:rPr>
              <a:t> </a:t>
            </a:r>
            <a:endParaRPr lang="es-MX" sz="2000" dirty="0">
              <a:effectLst/>
              <a:latin typeface="Century Gothic" charset="0"/>
              <a:ea typeface="Century Gothic" charset="0"/>
              <a:cs typeface="Century Gothic" charset="0"/>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18</a:t>
            </a:fld>
            <a:endParaRPr lang="es-MX"/>
          </a:p>
        </p:txBody>
      </p:sp>
      <p:sp>
        <p:nvSpPr>
          <p:cNvPr id="7" name="Rectángulo 6"/>
          <p:cNvSpPr/>
          <p:nvPr/>
        </p:nvSpPr>
        <p:spPr>
          <a:xfrm>
            <a:off x="407771" y="2811466"/>
            <a:ext cx="2273645" cy="882678"/>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Fase expositiva</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n 7"/>
          <p:cNvPicPr>
            <a:picLocks noChangeAspect="1"/>
          </p:cNvPicPr>
          <p:nvPr/>
        </p:nvPicPr>
        <p:blipFill rotWithShape="1">
          <a:blip r:embed="rId2">
            <a:extLst>
              <a:ext uri="{28A0092B-C50C-407E-A947-70E740481C1C}">
                <a14:useLocalDpi xmlns:a14="http://schemas.microsoft.com/office/drawing/2010/main" val="0"/>
              </a:ext>
            </a:extLst>
          </a:blip>
          <a:srcRect l="17059" t="24406" r="16064" b="6802"/>
          <a:stretch/>
        </p:blipFill>
        <p:spPr>
          <a:xfrm>
            <a:off x="3675630" y="3656725"/>
            <a:ext cx="4064086" cy="3138617"/>
          </a:xfrm>
          <a:prstGeom prst="rect">
            <a:avLst/>
          </a:prstGeom>
        </p:spPr>
      </p:pic>
    </p:spTree>
    <p:extLst>
      <p:ext uri="{BB962C8B-B14F-4D97-AF65-F5344CB8AC3E}">
        <p14:creationId xmlns:p14="http://schemas.microsoft.com/office/powerpoint/2010/main" val="3810895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16236"/>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19</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smtClean="0">
                <a:latin typeface="Bahnschrift Light SemiCondensed"/>
                <a:ea typeface="Calibri" panose="020F0502020204030204" pitchFamily="34" charset="0"/>
                <a:cs typeface="Arial" panose="020B0604020202020204" pitchFamily="34" charset="0"/>
              </a:rPr>
              <a:t>T</a:t>
            </a:r>
            <a:r>
              <a:rPr lang="es-MX" sz="2400" b="1" dirty="0" smtClean="0">
                <a:effectLst/>
                <a:latin typeface="Bahnschrift Light SemiCondensed"/>
                <a:ea typeface="Calibri" panose="020F0502020204030204" pitchFamily="34" charset="0"/>
                <a:cs typeface="Arial" panose="020B0604020202020204" pitchFamily="34" charset="0"/>
              </a:rPr>
              <a:t>écnicas </a:t>
            </a:r>
            <a:r>
              <a:rPr lang="es-MX" sz="2400" b="1" dirty="0" smtClean="0">
                <a:effectLst/>
                <a:latin typeface="Bahnschrift Light SemiCondensed"/>
                <a:ea typeface="Calibri" panose="020F0502020204030204" pitchFamily="34" charset="0"/>
                <a:cs typeface="Arial" panose="020B0604020202020204" pitchFamily="34" charset="0"/>
              </a:rPr>
              <a:t>de investigación documental</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534000" y="3256019"/>
            <a:ext cx="2514600" cy="1936428"/>
          </a:xfrm>
          <a:prstGeom prst="rect">
            <a:avLst/>
          </a:prstGeom>
        </p:spPr>
        <p:txBody>
          <a:bodyPr wrap="square">
            <a:spAutoFit/>
          </a:bodyPr>
          <a:lstStyle/>
          <a:p>
            <a:pPr>
              <a:lnSpc>
                <a:spcPct val="107000"/>
              </a:lnSpc>
              <a:spcAft>
                <a:spcPts val="800"/>
              </a:spcAft>
            </a:pPr>
            <a:r>
              <a:rPr lang="es-MX" sz="2800" b="1" dirty="0" smtClean="0">
                <a:solidFill>
                  <a:srgbClr val="002060"/>
                </a:solidFill>
                <a:effectLst/>
                <a:latin typeface="Bahnschrift Light SemiCondensed"/>
                <a:ea typeface="Calibri" panose="020F0502020204030204" pitchFamily="34" charset="0"/>
                <a:cs typeface="Times New Roman" panose="02020603050405020304" pitchFamily="18" charset="0"/>
              </a:rPr>
              <a:t>Técnicas de investigación </a:t>
            </a:r>
            <a:r>
              <a:rPr lang="es-MX" sz="2800" b="1" dirty="0" smtClean="0">
                <a:solidFill>
                  <a:srgbClr val="002060"/>
                </a:solidFill>
                <a:effectLst/>
                <a:latin typeface="Bahnschrift Light SemiCondensed"/>
                <a:ea typeface="Calibri" panose="020F0502020204030204" pitchFamily="34" charset="0"/>
                <a:cs typeface="Times New Roman" panose="02020603050405020304" pitchFamily="18" charset="0"/>
              </a:rPr>
              <a:t>documental pueden ser:</a:t>
            </a:r>
            <a:endParaRPr lang="es-MX" sz="2800" dirty="0" smtClean="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3560290" y="2630207"/>
            <a:ext cx="4955060" cy="2727029"/>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s-MX" sz="3200" dirty="0" smtClean="0">
                <a:effectLst/>
                <a:latin typeface="Bahnschrift Light SemiCondensed"/>
                <a:ea typeface="Calibri" panose="020F0502020204030204" pitchFamily="34" charset="0"/>
                <a:cs typeface="Times New Roman" panose="02020603050405020304" pitchFamily="18" charset="0"/>
              </a:rPr>
              <a:t>De aproximación</a:t>
            </a:r>
          </a:p>
          <a:p>
            <a:pPr marL="342900" lvl="0" indent="-342900">
              <a:lnSpc>
                <a:spcPct val="107000"/>
              </a:lnSpc>
              <a:spcAft>
                <a:spcPts val="0"/>
              </a:spcAft>
              <a:buFont typeface="Wingdings" panose="05000000000000000000" pitchFamily="2" charset="2"/>
              <a:buChar char=""/>
            </a:pPr>
            <a:r>
              <a:rPr lang="es-MX" sz="3200" dirty="0" smtClean="0">
                <a:latin typeface="Bahnschrift Light SemiCondensed"/>
                <a:ea typeface="Calibri" panose="020F0502020204030204" pitchFamily="34" charset="0"/>
                <a:cs typeface="Times New Roman" panose="02020603050405020304" pitchFamily="18" charset="0"/>
              </a:rPr>
              <a:t>De lectura</a:t>
            </a:r>
          </a:p>
          <a:p>
            <a:pPr marL="342900" lvl="0" indent="-342900">
              <a:lnSpc>
                <a:spcPct val="107000"/>
              </a:lnSpc>
              <a:spcAft>
                <a:spcPts val="0"/>
              </a:spcAft>
              <a:buFont typeface="Wingdings" panose="05000000000000000000" pitchFamily="2" charset="2"/>
              <a:buChar char=""/>
            </a:pPr>
            <a:r>
              <a:rPr lang="es-MX" sz="3200" dirty="0" smtClean="0">
                <a:effectLst/>
                <a:latin typeface="Bahnschrift Light SemiCondensed"/>
                <a:ea typeface="Calibri" panose="020F0502020204030204" pitchFamily="34" charset="0"/>
                <a:cs typeface="Times New Roman" panose="02020603050405020304" pitchFamily="18" charset="0"/>
              </a:rPr>
              <a:t>De exploración</a:t>
            </a:r>
          </a:p>
          <a:p>
            <a:pPr marL="342900" lvl="0" indent="-342900">
              <a:lnSpc>
                <a:spcPct val="107000"/>
              </a:lnSpc>
              <a:spcAft>
                <a:spcPts val="0"/>
              </a:spcAft>
              <a:buFont typeface="Wingdings" panose="05000000000000000000" pitchFamily="2" charset="2"/>
              <a:buChar char=""/>
            </a:pPr>
            <a:r>
              <a:rPr lang="es-MX" sz="3200" dirty="0" smtClean="0">
                <a:latin typeface="Bahnschrift Light SemiCondensed"/>
                <a:ea typeface="Calibri" panose="020F0502020204030204" pitchFamily="34" charset="0"/>
                <a:cs typeface="Times New Roman" panose="02020603050405020304" pitchFamily="18" charset="0"/>
              </a:rPr>
              <a:t>De procesamiento</a:t>
            </a:r>
          </a:p>
          <a:p>
            <a:pPr marL="342900" lvl="0" indent="-342900">
              <a:lnSpc>
                <a:spcPct val="107000"/>
              </a:lnSpc>
              <a:spcAft>
                <a:spcPts val="0"/>
              </a:spcAft>
              <a:buFont typeface="Wingdings" panose="05000000000000000000" pitchFamily="2" charset="2"/>
              <a:buChar char=""/>
            </a:pPr>
            <a:r>
              <a:rPr lang="es-MX" sz="3200" dirty="0" smtClean="0">
                <a:effectLst/>
                <a:latin typeface="Bahnschrift Light SemiCondensed"/>
                <a:ea typeface="Calibri" panose="020F0502020204030204" pitchFamily="34" charset="0"/>
                <a:cs typeface="Times New Roman" panose="02020603050405020304" pitchFamily="18" charset="0"/>
              </a:rPr>
              <a:t>De recuperación</a:t>
            </a:r>
            <a:endParaRPr lang="es-MX" sz="32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583036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18134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p:cNvSpPr txBox="1"/>
          <p:nvPr/>
        </p:nvSpPr>
        <p:spPr>
          <a:xfrm>
            <a:off x="0" y="422114"/>
            <a:ext cx="1821228" cy="861774"/>
          </a:xfrm>
          <a:prstGeom prst="rect">
            <a:avLst/>
          </a:prstGeom>
          <a:noFill/>
        </p:spPr>
        <p:txBody>
          <a:bodyPr wrap="square" rtlCol="0">
            <a:spAutoFit/>
          </a:bodyPr>
          <a:lstStyle/>
          <a:p>
            <a:pPr algn="r"/>
            <a:r>
              <a:rPr lang="es-ES_tradnl" sz="3200" b="1" dirty="0" smtClean="0">
                <a:latin typeface="Century Gothic" charset="0"/>
                <a:ea typeface="Century Gothic" charset="0"/>
                <a:cs typeface="Century Gothic" charset="0"/>
              </a:rPr>
              <a:t>Índice</a:t>
            </a:r>
            <a:endParaRPr lang="es-MX" dirty="0">
              <a:latin typeface="Century Gothic" charset="0"/>
              <a:ea typeface="Century Gothic" charset="0"/>
              <a:cs typeface="Century Gothic" charset="0"/>
            </a:endParaRPr>
          </a:p>
          <a:p>
            <a:pPr algn="r"/>
            <a:endParaRPr lang="es-ES" dirty="0">
              <a:latin typeface="Century Gothic" charset="0"/>
              <a:ea typeface="Century Gothic" charset="0"/>
              <a:cs typeface="Century Gothic" charset="0"/>
            </a:endParaRPr>
          </a:p>
        </p:txBody>
      </p:sp>
      <p:sp>
        <p:nvSpPr>
          <p:cNvPr id="5" name="Rectángulo 4"/>
          <p:cNvSpPr/>
          <p:nvPr/>
        </p:nvSpPr>
        <p:spPr>
          <a:xfrm>
            <a:off x="2529024" y="829658"/>
            <a:ext cx="5228560" cy="4785926"/>
          </a:xfrm>
          <a:prstGeom prst="rect">
            <a:avLst/>
          </a:prstGeom>
        </p:spPr>
        <p:txBody>
          <a:bodyPr wrap="square">
            <a:spAutoFit/>
          </a:bodyPr>
          <a:lstStyle/>
          <a:p>
            <a:pPr>
              <a:lnSpc>
                <a:spcPct val="150000"/>
              </a:lnSpc>
              <a:spcBef>
                <a:spcPts val="1200"/>
              </a:spcBef>
            </a:pPr>
            <a:r>
              <a:rPr lang="es-MX" sz="2000" dirty="0" smtClean="0">
                <a:effectLst/>
                <a:latin typeface="Bahnschrift Light SemiCondensed"/>
                <a:ea typeface="Century Gothic" charset="0"/>
                <a:cs typeface="Century Gothic" charset="0"/>
              </a:rPr>
              <a:t>Objetivo</a:t>
            </a:r>
          </a:p>
          <a:p>
            <a:pPr>
              <a:lnSpc>
                <a:spcPct val="150000"/>
              </a:lnSpc>
              <a:spcBef>
                <a:spcPts val="1200"/>
              </a:spcBef>
            </a:pPr>
            <a:r>
              <a:rPr lang="es-MX" sz="2000" dirty="0" smtClean="0">
                <a:latin typeface="Bahnschrift Light SemiCondensed"/>
                <a:ea typeface="Century Gothic" charset="0"/>
                <a:cs typeface="Century Gothic" charset="0"/>
              </a:rPr>
              <a:t>Definición de investigación documental</a:t>
            </a:r>
          </a:p>
          <a:p>
            <a:pPr>
              <a:lnSpc>
                <a:spcPct val="150000"/>
              </a:lnSpc>
              <a:spcBef>
                <a:spcPts val="1200"/>
              </a:spcBef>
            </a:pPr>
            <a:r>
              <a:rPr lang="es-MX" sz="2000" dirty="0" smtClean="0">
                <a:effectLst/>
                <a:latin typeface="Bahnschrift Light SemiCondensed"/>
                <a:ea typeface="Century Gothic" charset="0"/>
                <a:cs typeface="Century Gothic" charset="0"/>
              </a:rPr>
              <a:t>Clasificación de los documentos</a:t>
            </a:r>
          </a:p>
          <a:p>
            <a:pPr>
              <a:lnSpc>
                <a:spcPct val="150000"/>
              </a:lnSpc>
              <a:spcBef>
                <a:spcPts val="1200"/>
              </a:spcBef>
            </a:pPr>
            <a:r>
              <a:rPr lang="es-MX" sz="2000" dirty="0" smtClean="0">
                <a:latin typeface="Bahnschrift Light SemiCondensed"/>
                <a:ea typeface="Century Gothic" charset="0"/>
                <a:cs typeface="Century Gothic" charset="0"/>
              </a:rPr>
              <a:t>Herramientas para la investigación.</a:t>
            </a:r>
          </a:p>
          <a:p>
            <a:pPr>
              <a:lnSpc>
                <a:spcPct val="150000"/>
              </a:lnSpc>
              <a:spcBef>
                <a:spcPts val="1200"/>
              </a:spcBef>
            </a:pPr>
            <a:r>
              <a:rPr lang="es-MX" sz="2000" dirty="0" smtClean="0">
                <a:effectLst/>
                <a:latin typeface="Bahnschrift Light SemiCondensed"/>
                <a:ea typeface="Century Gothic" charset="0"/>
                <a:cs typeface="Century Gothic" charset="0"/>
              </a:rPr>
              <a:t>Características de la investigación.</a:t>
            </a:r>
          </a:p>
          <a:p>
            <a:pPr>
              <a:lnSpc>
                <a:spcPct val="150000"/>
              </a:lnSpc>
              <a:spcBef>
                <a:spcPts val="1200"/>
              </a:spcBef>
            </a:pPr>
            <a:r>
              <a:rPr lang="es-MX" sz="2000" dirty="0" smtClean="0">
                <a:latin typeface="Bahnschrift Light SemiCondensed"/>
                <a:ea typeface="Century Gothic" charset="0"/>
                <a:cs typeface="Century Gothic" charset="0"/>
              </a:rPr>
              <a:t>Fases principales </a:t>
            </a:r>
          </a:p>
          <a:p>
            <a:pPr>
              <a:lnSpc>
                <a:spcPct val="150000"/>
              </a:lnSpc>
              <a:spcBef>
                <a:spcPts val="1200"/>
              </a:spcBef>
            </a:pPr>
            <a:r>
              <a:rPr lang="es-MX" sz="2000" dirty="0" smtClean="0">
                <a:effectLst/>
                <a:latin typeface="Bahnschrift Light SemiCondensed"/>
                <a:ea typeface="Century Gothic" charset="0"/>
                <a:cs typeface="Century Gothic" charset="0"/>
              </a:rPr>
              <a:t>Técnicas de investigación documental</a:t>
            </a:r>
          </a:p>
          <a:p>
            <a:pPr>
              <a:lnSpc>
                <a:spcPct val="150000"/>
              </a:lnSpc>
              <a:spcBef>
                <a:spcPts val="600"/>
              </a:spcBef>
              <a:spcAft>
                <a:spcPts val="0"/>
              </a:spcAft>
            </a:pPr>
            <a:r>
              <a:rPr lang="es-ES_tradnl" sz="2000" dirty="0" smtClean="0">
                <a:effectLst/>
                <a:latin typeface="Bahnschrift Light SemiCondensed"/>
                <a:ea typeface="Century Gothic" charset="0"/>
                <a:cs typeface="Century Gothic" charset="0"/>
              </a:rPr>
              <a:t> </a:t>
            </a:r>
            <a:endParaRPr lang="es-MX" sz="2000" dirty="0">
              <a:effectLst/>
              <a:latin typeface="Bahnschrift Light SemiCondensed"/>
              <a:ea typeface="Century Gothic" charset="0"/>
              <a:cs typeface="Century Gothic" charset="0"/>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2</a:t>
            </a:fld>
            <a:endParaRPr lang="es-MX"/>
          </a:p>
        </p:txBody>
      </p:sp>
      <p:sp>
        <p:nvSpPr>
          <p:cNvPr id="6" name="Rectángulo 5"/>
          <p:cNvSpPr/>
          <p:nvPr/>
        </p:nvSpPr>
        <p:spPr>
          <a:xfrm>
            <a:off x="7658042" y="829137"/>
            <a:ext cx="715937" cy="5401479"/>
          </a:xfrm>
          <a:prstGeom prst="rect">
            <a:avLst/>
          </a:prstGeom>
        </p:spPr>
        <p:txBody>
          <a:bodyPr wrap="square">
            <a:spAutoFit/>
          </a:bodyPr>
          <a:lstStyle/>
          <a:p>
            <a:pPr>
              <a:lnSpc>
                <a:spcPct val="150000"/>
              </a:lnSpc>
              <a:spcBef>
                <a:spcPts val="1200"/>
              </a:spcBef>
            </a:pPr>
            <a:r>
              <a:rPr lang="es-MX" sz="2000" dirty="0" smtClean="0">
                <a:effectLst/>
                <a:latin typeface="Bahnschrift Light SemiCondensed"/>
                <a:ea typeface="Century Gothic" charset="0"/>
                <a:cs typeface="Century Gothic" charset="0"/>
              </a:rPr>
              <a:t> 4</a:t>
            </a:r>
          </a:p>
          <a:p>
            <a:pPr>
              <a:lnSpc>
                <a:spcPct val="150000"/>
              </a:lnSpc>
              <a:spcBef>
                <a:spcPts val="1200"/>
              </a:spcBef>
            </a:pPr>
            <a:r>
              <a:rPr lang="es-MX" sz="2000" dirty="0" smtClean="0">
                <a:latin typeface="Bahnschrift Light SemiCondensed"/>
                <a:ea typeface="Century Gothic" charset="0"/>
                <a:cs typeface="Century Gothic" charset="0"/>
              </a:rPr>
              <a:t> 5</a:t>
            </a:r>
          </a:p>
          <a:p>
            <a:pPr>
              <a:lnSpc>
                <a:spcPct val="150000"/>
              </a:lnSpc>
              <a:spcBef>
                <a:spcPts val="1200"/>
              </a:spcBef>
            </a:pPr>
            <a:r>
              <a:rPr lang="es-MX" sz="2000" dirty="0" smtClean="0">
                <a:effectLst/>
                <a:latin typeface="Bahnschrift Light SemiCondensed"/>
                <a:ea typeface="Century Gothic" charset="0"/>
                <a:cs typeface="Century Gothic" charset="0"/>
              </a:rPr>
              <a:t> 9</a:t>
            </a:r>
          </a:p>
          <a:p>
            <a:pPr>
              <a:lnSpc>
                <a:spcPct val="150000"/>
              </a:lnSpc>
              <a:spcBef>
                <a:spcPts val="1200"/>
              </a:spcBef>
            </a:pPr>
            <a:r>
              <a:rPr lang="es-MX" sz="2000" dirty="0" smtClean="0">
                <a:latin typeface="Bahnschrift Light SemiCondensed"/>
                <a:ea typeface="Century Gothic" charset="0"/>
                <a:cs typeface="Century Gothic" charset="0"/>
              </a:rPr>
              <a:t>11</a:t>
            </a:r>
          </a:p>
          <a:p>
            <a:pPr>
              <a:lnSpc>
                <a:spcPct val="150000"/>
              </a:lnSpc>
              <a:spcBef>
                <a:spcPts val="1200"/>
              </a:spcBef>
            </a:pPr>
            <a:r>
              <a:rPr lang="es-MX" sz="2000" dirty="0" smtClean="0">
                <a:effectLst/>
                <a:latin typeface="Bahnschrift Light SemiCondensed"/>
                <a:ea typeface="Century Gothic" charset="0"/>
                <a:cs typeface="Century Gothic" charset="0"/>
              </a:rPr>
              <a:t>14</a:t>
            </a:r>
          </a:p>
          <a:p>
            <a:pPr>
              <a:lnSpc>
                <a:spcPct val="150000"/>
              </a:lnSpc>
              <a:spcBef>
                <a:spcPts val="1200"/>
              </a:spcBef>
            </a:pPr>
            <a:r>
              <a:rPr lang="es-MX" sz="2000" dirty="0" smtClean="0">
                <a:latin typeface="Bahnschrift Light SemiCondensed"/>
                <a:ea typeface="Century Gothic" charset="0"/>
                <a:cs typeface="Century Gothic" charset="0"/>
              </a:rPr>
              <a:t>15</a:t>
            </a:r>
          </a:p>
          <a:p>
            <a:pPr>
              <a:lnSpc>
                <a:spcPct val="150000"/>
              </a:lnSpc>
              <a:spcBef>
                <a:spcPts val="1200"/>
              </a:spcBef>
            </a:pPr>
            <a:r>
              <a:rPr lang="es-MX" sz="2000" dirty="0" smtClean="0">
                <a:effectLst/>
                <a:latin typeface="Bahnschrift Light SemiCondensed"/>
                <a:ea typeface="Century Gothic" charset="0"/>
                <a:cs typeface="Century Gothic" charset="0"/>
              </a:rPr>
              <a:t>19</a:t>
            </a:r>
            <a:endParaRPr lang="es-MX" sz="2000" dirty="0">
              <a:effectLst/>
              <a:latin typeface="Bahnschrift Light SemiCondensed"/>
              <a:ea typeface="Century Gothic" charset="0"/>
              <a:cs typeface="Century Gothic" charset="0"/>
            </a:endParaRPr>
          </a:p>
          <a:p>
            <a:pPr>
              <a:lnSpc>
                <a:spcPct val="150000"/>
              </a:lnSpc>
              <a:spcBef>
                <a:spcPts val="1200"/>
              </a:spcBef>
            </a:pPr>
            <a:endParaRPr lang="es-MX" sz="2000" dirty="0" smtClean="0">
              <a:effectLst/>
              <a:latin typeface="Bahnschrift Light SemiCondensed"/>
              <a:ea typeface="Century Gothic" charset="0"/>
              <a:cs typeface="Century Gothic" charset="0"/>
            </a:endParaRPr>
          </a:p>
          <a:p>
            <a:pPr>
              <a:lnSpc>
                <a:spcPct val="150000"/>
              </a:lnSpc>
              <a:spcBef>
                <a:spcPts val="600"/>
              </a:spcBef>
              <a:spcAft>
                <a:spcPts val="0"/>
              </a:spcAft>
            </a:pPr>
            <a:r>
              <a:rPr lang="es-ES_tradnl" sz="2000" dirty="0" smtClean="0">
                <a:effectLst/>
                <a:latin typeface="Bahnschrift Light SemiCondensed"/>
                <a:ea typeface="Century Gothic" charset="0"/>
                <a:cs typeface="Century Gothic" charset="0"/>
              </a:rPr>
              <a:t> </a:t>
            </a:r>
            <a:endParaRPr lang="es-MX" sz="2000" dirty="0">
              <a:effectLst/>
              <a:latin typeface="Bahnschrift Light SemiCondensed"/>
              <a:ea typeface="Century Gothic" charset="0"/>
              <a:cs typeface="Century Gothic" charset="0"/>
            </a:endParaRPr>
          </a:p>
        </p:txBody>
      </p:sp>
    </p:spTree>
    <p:extLst>
      <p:ext uri="{BB962C8B-B14F-4D97-AF65-F5344CB8AC3E}">
        <p14:creationId xmlns:p14="http://schemas.microsoft.com/office/powerpoint/2010/main" val="15190457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16236"/>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20</a:t>
            </a:fld>
            <a:endParaRPr lang="es-MX"/>
          </a:p>
        </p:txBody>
      </p:sp>
      <p:sp>
        <p:nvSpPr>
          <p:cNvPr id="7" name="Rectángulo 6"/>
          <p:cNvSpPr/>
          <p:nvPr/>
        </p:nvSpPr>
        <p:spPr>
          <a:xfrm>
            <a:off x="534000" y="366089"/>
            <a:ext cx="4556984" cy="862800"/>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Técnicas de </a:t>
            </a:r>
            <a:r>
              <a:rPr lang="es-MX" sz="2400" b="1" dirty="0" smtClean="0">
                <a:effectLst/>
                <a:latin typeface="Bahnschrift Light SemiCondensed"/>
                <a:ea typeface="Calibri" panose="020F0502020204030204" pitchFamily="34" charset="0"/>
                <a:cs typeface="Arial" panose="020B0604020202020204" pitchFamily="34" charset="0"/>
              </a:rPr>
              <a:t>investigación documental</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778477" y="2013417"/>
            <a:ext cx="3632886" cy="3261149"/>
          </a:xfrm>
          <a:prstGeom prst="rect">
            <a:avLst/>
          </a:prstGeom>
        </p:spPr>
        <p:txBody>
          <a:bodyPr wrap="square">
            <a:spAutoFit/>
          </a:bodyPr>
          <a:lstStyle/>
          <a:p>
            <a:pPr>
              <a:lnSpc>
                <a:spcPct val="107000"/>
              </a:lnSpc>
              <a:spcAft>
                <a:spcPts val="800"/>
              </a:spcAft>
            </a:pPr>
            <a:r>
              <a:rPr lang="es-MX" dirty="0" smtClean="0">
                <a:effectLst/>
                <a:latin typeface="Bahnschrift Light SemiCondensed"/>
                <a:ea typeface="Calibri" panose="020F0502020204030204" pitchFamily="34" charset="0"/>
                <a:cs typeface="Times New Roman" panose="02020603050405020304" pitchFamily="18" charset="0"/>
                <a:sym typeface="Symbol" panose="05050102010706020507" pitchFamily="18" charset="2"/>
              </a:rPr>
              <a:t></a:t>
            </a:r>
            <a:r>
              <a:rPr lang="es-MX" dirty="0" smtClean="0">
                <a:effectLst/>
                <a:latin typeface="Bahnschrift Light SemiCondensed"/>
                <a:ea typeface="Calibri" panose="020F0502020204030204" pitchFamily="34" charset="0"/>
                <a:cs typeface="Times New Roman" panose="02020603050405020304" pitchFamily="18" charset="0"/>
              </a:rPr>
              <a:t> </a:t>
            </a:r>
            <a:r>
              <a:rPr lang="es-MX" b="1" dirty="0" smtClean="0">
                <a:effectLst/>
                <a:latin typeface="Bahnschrift Light SemiCondensed"/>
                <a:ea typeface="Calibri" panose="020F0502020204030204" pitchFamily="34" charset="0"/>
                <a:cs typeface="Times New Roman" panose="02020603050405020304" pitchFamily="18" charset="0"/>
              </a:rPr>
              <a:t>De aproximación</a:t>
            </a:r>
            <a:r>
              <a:rPr lang="es-MX" dirty="0" smtClean="0">
                <a:effectLst/>
                <a:latin typeface="Bahnschrift Light SemiCondensed"/>
                <a:ea typeface="Calibri" panose="020F0502020204030204" pitchFamily="34" charset="0"/>
                <a:cs typeface="Times New Roman" panose="02020603050405020304" pitchFamily="18" charset="0"/>
              </a:rPr>
              <a:t>: como la lectura informativa, superficial, interpretativa.</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dirty="0" smtClean="0">
                <a:effectLst/>
                <a:latin typeface="Bahnschrift Light SemiCondensed"/>
                <a:ea typeface="Calibri" panose="020F0502020204030204" pitchFamily="34" charset="0"/>
                <a:cs typeface="Times New Roman" panose="02020603050405020304" pitchFamily="18" charset="0"/>
                <a:sym typeface="Symbol" panose="05050102010706020507" pitchFamily="18" charset="2"/>
              </a:rPr>
              <a:t></a:t>
            </a:r>
            <a:r>
              <a:rPr lang="es-MX" dirty="0" smtClean="0">
                <a:effectLst/>
                <a:latin typeface="Bahnschrift Light SemiCondensed"/>
                <a:ea typeface="Calibri" panose="020F0502020204030204" pitchFamily="34" charset="0"/>
                <a:cs typeface="Times New Roman" panose="02020603050405020304" pitchFamily="18" charset="0"/>
              </a:rPr>
              <a:t> </a:t>
            </a:r>
            <a:r>
              <a:rPr lang="es-MX" b="1" dirty="0" smtClean="0">
                <a:effectLst/>
                <a:latin typeface="Bahnschrift Light SemiCondensed"/>
                <a:ea typeface="Calibri" panose="020F0502020204030204" pitchFamily="34" charset="0"/>
                <a:cs typeface="Times New Roman" panose="02020603050405020304" pitchFamily="18" charset="0"/>
              </a:rPr>
              <a:t>De lectura </a:t>
            </a:r>
            <a:r>
              <a:rPr lang="es-MX" dirty="0" smtClean="0">
                <a:effectLst/>
                <a:latin typeface="Bahnschrift Light SemiCondensed"/>
                <a:ea typeface="Calibri" panose="020F0502020204030204" pitchFamily="34" charset="0"/>
                <a:cs typeface="Times New Roman" panose="02020603050405020304" pitchFamily="18" charset="0"/>
              </a:rPr>
              <a:t>como: lectura lineal, PQRST y diagonal</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dirty="0" smtClean="0">
                <a:effectLst/>
                <a:latin typeface="Bahnschrift Light SemiCondensed"/>
                <a:ea typeface="Calibri" panose="020F0502020204030204" pitchFamily="34" charset="0"/>
                <a:cs typeface="Times New Roman" panose="02020603050405020304" pitchFamily="18" charset="0"/>
                <a:sym typeface="Symbol" panose="05050102010706020507" pitchFamily="18" charset="2"/>
              </a:rPr>
              <a:t></a:t>
            </a:r>
            <a:r>
              <a:rPr lang="es-MX" dirty="0" smtClean="0">
                <a:effectLst/>
                <a:latin typeface="Bahnschrift Light SemiCondensed"/>
                <a:ea typeface="Calibri" panose="020F0502020204030204" pitchFamily="34" charset="0"/>
                <a:cs typeface="Times New Roman" panose="02020603050405020304" pitchFamily="18" charset="0"/>
              </a:rPr>
              <a:t> </a:t>
            </a:r>
            <a:r>
              <a:rPr lang="es-MX" b="1" dirty="0" smtClean="0">
                <a:effectLst/>
                <a:latin typeface="Bahnschrift Light SemiCondensed"/>
                <a:ea typeface="Calibri" panose="020F0502020204030204" pitchFamily="34" charset="0"/>
                <a:cs typeface="Times New Roman" panose="02020603050405020304" pitchFamily="18" charset="0"/>
              </a:rPr>
              <a:t>De exploración </a:t>
            </a:r>
            <a:r>
              <a:rPr lang="es-MX" dirty="0" smtClean="0">
                <a:effectLst/>
                <a:latin typeface="Bahnschrift Light SemiCondensed"/>
                <a:ea typeface="Calibri" panose="020F0502020204030204" pitchFamily="34" charset="0"/>
                <a:cs typeface="Times New Roman" panose="02020603050405020304" pitchFamily="18" charset="0"/>
              </a:rPr>
              <a:t>como: visitas a recintos, instituciones, vistas previas de documentos, tomas exploratorias de testimonios, entrevistas exploratorias, visitas, </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4622972" y="2013417"/>
            <a:ext cx="3892378" cy="4344010"/>
          </a:xfrm>
          <a:prstGeom prst="rect">
            <a:avLst/>
          </a:prstGeom>
        </p:spPr>
        <p:txBody>
          <a:bodyPr wrap="square">
            <a:spAutoFit/>
          </a:bodyPr>
          <a:lstStyle/>
          <a:p>
            <a:pPr>
              <a:lnSpc>
                <a:spcPct val="107000"/>
              </a:lnSpc>
              <a:spcAft>
                <a:spcPts val="800"/>
              </a:spcAft>
            </a:pPr>
            <a:r>
              <a:rPr lang="es-MX" dirty="0" smtClean="0">
                <a:effectLst/>
                <a:latin typeface="Bahnschrift Light SemiCondensed"/>
                <a:ea typeface="Calibri" panose="020F0502020204030204" pitchFamily="34" charset="0"/>
                <a:cs typeface="Times New Roman" panose="02020603050405020304" pitchFamily="18" charset="0"/>
                <a:sym typeface="Symbol" panose="05050102010706020507" pitchFamily="18" charset="2"/>
              </a:rPr>
              <a:t></a:t>
            </a:r>
            <a:r>
              <a:rPr lang="es-MX" dirty="0" smtClean="0">
                <a:effectLst/>
                <a:latin typeface="Bahnschrift Light SemiCondensed"/>
                <a:ea typeface="Calibri" panose="020F0502020204030204" pitchFamily="34" charset="0"/>
                <a:cs typeface="Times New Roman" panose="02020603050405020304" pitchFamily="18" charset="0"/>
              </a:rPr>
              <a:t> </a:t>
            </a:r>
            <a:r>
              <a:rPr lang="es-MX" b="1" dirty="0" smtClean="0">
                <a:effectLst/>
                <a:latin typeface="Bahnschrift Light SemiCondensed"/>
                <a:ea typeface="Calibri" panose="020F0502020204030204" pitchFamily="34" charset="0"/>
                <a:cs typeface="Times New Roman" panose="02020603050405020304" pitchFamily="18" charset="0"/>
              </a:rPr>
              <a:t>De procesamiento </a:t>
            </a:r>
            <a:r>
              <a:rPr lang="es-MX" dirty="0" smtClean="0">
                <a:effectLst/>
                <a:latin typeface="Bahnschrift Light SemiCondensed"/>
                <a:ea typeface="Calibri" panose="020F0502020204030204" pitchFamily="34" charset="0"/>
                <a:cs typeface="Times New Roman" panose="02020603050405020304" pitchFamily="18" charset="0"/>
              </a:rPr>
              <a:t>como aparato crítico, subrayado, notas al margen de texto, notas de sesión, consulta a fuentes alternativas como diccionarios, lecturas complementarias. </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dirty="0" smtClean="0">
                <a:effectLst/>
                <a:latin typeface="Bahnschrift Light SemiCondensed"/>
                <a:ea typeface="Calibri" panose="020F0502020204030204" pitchFamily="34" charset="0"/>
                <a:cs typeface="Times New Roman" panose="02020603050405020304" pitchFamily="18" charset="0"/>
                <a:sym typeface="Symbol" panose="05050102010706020507" pitchFamily="18" charset="2"/>
              </a:rPr>
              <a:t></a:t>
            </a:r>
            <a:r>
              <a:rPr lang="es-MX" dirty="0" smtClean="0">
                <a:effectLst/>
                <a:latin typeface="Bahnschrift Light SemiCondensed"/>
                <a:ea typeface="Calibri" panose="020F0502020204030204" pitchFamily="34" charset="0"/>
                <a:cs typeface="Times New Roman" panose="02020603050405020304" pitchFamily="18" charset="0"/>
              </a:rPr>
              <a:t> </a:t>
            </a:r>
            <a:r>
              <a:rPr lang="es-MX" b="1" dirty="0" smtClean="0">
                <a:effectLst/>
                <a:latin typeface="Bahnschrift Light SemiCondensed"/>
                <a:ea typeface="Calibri" panose="020F0502020204030204" pitchFamily="34" charset="0"/>
                <a:cs typeface="Times New Roman" panose="02020603050405020304" pitchFamily="18" charset="0"/>
              </a:rPr>
              <a:t>De recuperación</a:t>
            </a:r>
            <a:r>
              <a:rPr lang="es-MX" dirty="0" smtClean="0">
                <a:effectLst/>
                <a:latin typeface="Bahnschrift Light SemiCondensed"/>
                <a:ea typeface="Calibri" panose="020F0502020204030204" pitchFamily="34" charset="0"/>
                <a:cs typeface="Times New Roman" panose="02020603050405020304" pitchFamily="18" charset="0"/>
              </a:rPr>
              <a:t>: como mapas mentales, mapas conceptuales, cuadros sinópticos, fichas bibliográficas, fichas de trabajo, reseñas, resúmenes, controles de lectura, interpretación hermenéutica, registros de observación, reportes de entrevista. (Hernández, 2016)</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68927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3546389" y="2766206"/>
            <a:ext cx="321276" cy="322983"/>
          </a:xfrm>
          <a:prstGeom prst="rect">
            <a:avLst/>
          </a:prstGeom>
          <a:noFill/>
          <a:ln w="381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ü"/>
            </a:pPr>
            <a:endParaRPr lang="es-MX" dirty="0"/>
          </a:p>
        </p:txBody>
      </p:sp>
      <p:sp>
        <p:nvSpPr>
          <p:cNvPr id="2" name="Rectángulo 1"/>
          <p:cNvSpPr/>
          <p:nvPr/>
        </p:nvSpPr>
        <p:spPr>
          <a:xfrm>
            <a:off x="0" y="-16236"/>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21</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Recomendaciones para la revisión:</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3534032" y="2013417"/>
            <a:ext cx="4572000" cy="4239109"/>
          </a:xfrm>
          <a:prstGeom prst="rect">
            <a:avLst/>
          </a:prstGeom>
        </p:spPr>
        <p:txBody>
          <a:bodyPr>
            <a:spAutoFit/>
          </a:bodyPr>
          <a:lstStyle/>
          <a:p>
            <a:pPr>
              <a:lnSpc>
                <a:spcPct val="107000"/>
              </a:lnSpc>
              <a:spcAft>
                <a:spcPts val="800"/>
              </a:spcAft>
            </a:pPr>
            <a:r>
              <a:rPr lang="es-MX" sz="2000" b="1" dirty="0" smtClean="0">
                <a:effectLst/>
                <a:latin typeface="Bahnschrift Light SemiCondensed"/>
                <a:ea typeface="Calibri" panose="020F0502020204030204" pitchFamily="34" charset="0"/>
                <a:cs typeface="Times New Roman" panose="02020603050405020304" pitchFamily="18" charset="0"/>
              </a:rPr>
              <a:t>Para la revisión de los documentos, se recomienda:</a:t>
            </a:r>
            <a:endParaRPr lang="es-MX" sz="2000" b="1"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spcAft>
                <a:spcPts val="1800"/>
              </a:spcAft>
              <a:buFont typeface="Wingdings" panose="05000000000000000000" pitchFamily="2" charset="2"/>
              <a:buChar char="ü"/>
            </a:pPr>
            <a:r>
              <a:rPr lang="es-MX" sz="2000" dirty="0" smtClean="0">
                <a:effectLst/>
                <a:latin typeface="Bahnschrift Light SemiCondensed"/>
                <a:ea typeface="Calibri" panose="020F0502020204030204" pitchFamily="34" charset="0"/>
                <a:cs typeface="Times New Roman" panose="02020603050405020304" pitchFamily="18" charset="0"/>
              </a:rPr>
              <a:t>Leer el índice temático o índice general de la fuente.</a:t>
            </a:r>
          </a:p>
          <a:p>
            <a:pPr marL="342900" indent="-342900">
              <a:spcAft>
                <a:spcPts val="1800"/>
              </a:spcAft>
              <a:buFont typeface="Wingdings" panose="05000000000000000000" pitchFamily="2" charset="2"/>
              <a:buChar char="ü"/>
            </a:pPr>
            <a:r>
              <a:rPr lang="es-MX" sz="2000" dirty="0" smtClean="0">
                <a:effectLst/>
                <a:latin typeface="Bahnschrift Light SemiCondensed"/>
                <a:ea typeface="Calibri" panose="020F0502020204030204" pitchFamily="34" charset="0"/>
                <a:cs typeface="Times New Roman" panose="02020603050405020304" pitchFamily="18" charset="0"/>
              </a:rPr>
              <a:t>Leer la introducción y el prólogo</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spcAft>
                <a:spcPts val="1800"/>
              </a:spcAft>
              <a:buFont typeface="Wingdings" panose="05000000000000000000" pitchFamily="2" charset="2"/>
              <a:buChar char="ü"/>
            </a:pPr>
            <a:r>
              <a:rPr lang="es-MX" sz="2000" dirty="0" smtClean="0">
                <a:effectLst/>
                <a:latin typeface="Bahnschrift Light SemiCondensed"/>
                <a:ea typeface="Calibri" panose="020F0502020204030204" pitchFamily="34" charset="0"/>
                <a:cs typeface="Times New Roman" panose="02020603050405020304" pitchFamily="18" charset="0"/>
              </a:rPr>
              <a:t>Revisarlo de manera general y clasificarlo por subtemas</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spcAft>
                <a:spcPts val="1800"/>
              </a:spcAft>
              <a:buFont typeface="Wingdings" panose="05000000000000000000" pitchFamily="2" charset="2"/>
              <a:buChar char="ü"/>
            </a:pPr>
            <a:r>
              <a:rPr lang="es-MX" sz="2000" dirty="0" smtClean="0">
                <a:effectLst/>
                <a:latin typeface="Bahnschrift Light SemiCondensed"/>
                <a:ea typeface="Calibri" panose="020F0502020204030204" pitchFamily="34" charset="0"/>
                <a:cs typeface="Times New Roman" panose="02020603050405020304" pitchFamily="18" charset="0"/>
              </a:rPr>
              <a:t>Revisar la actualidad y vigencia de la información</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spcAft>
                <a:spcPts val="1800"/>
              </a:spcAft>
              <a:buFont typeface="Wingdings" panose="05000000000000000000" pitchFamily="2" charset="2"/>
              <a:buChar char="ü"/>
            </a:pPr>
            <a:r>
              <a:rPr lang="es-MX" sz="2000" dirty="0" smtClean="0">
                <a:effectLst/>
                <a:latin typeface="Bahnschrift Light SemiCondensed"/>
                <a:ea typeface="Calibri" panose="020F0502020204030204" pitchFamily="34" charset="0"/>
                <a:cs typeface="Times New Roman" panose="02020603050405020304" pitchFamily="18" charset="0"/>
              </a:rPr>
              <a:t>Analizar si la fuente es confiable</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ángulo 9"/>
          <p:cNvSpPr/>
          <p:nvPr/>
        </p:nvSpPr>
        <p:spPr>
          <a:xfrm>
            <a:off x="3534032" y="3618701"/>
            <a:ext cx="321276" cy="322983"/>
          </a:xfrm>
          <a:prstGeom prst="rect">
            <a:avLst/>
          </a:prstGeom>
          <a:noFill/>
          <a:ln w="381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ü"/>
            </a:pPr>
            <a:endParaRPr lang="es-MX" dirty="0"/>
          </a:p>
        </p:txBody>
      </p:sp>
      <p:sp>
        <p:nvSpPr>
          <p:cNvPr id="11" name="Rectángulo 10"/>
          <p:cNvSpPr/>
          <p:nvPr/>
        </p:nvSpPr>
        <p:spPr>
          <a:xfrm>
            <a:off x="3534032" y="4153722"/>
            <a:ext cx="321276" cy="322983"/>
          </a:xfrm>
          <a:prstGeom prst="rect">
            <a:avLst/>
          </a:prstGeom>
          <a:noFill/>
          <a:ln w="381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ü"/>
            </a:pPr>
            <a:endParaRPr lang="es-MX" dirty="0"/>
          </a:p>
        </p:txBody>
      </p:sp>
      <p:sp>
        <p:nvSpPr>
          <p:cNvPr id="12" name="Rectángulo 11"/>
          <p:cNvSpPr/>
          <p:nvPr/>
        </p:nvSpPr>
        <p:spPr>
          <a:xfrm>
            <a:off x="3546389" y="4977902"/>
            <a:ext cx="321276" cy="322983"/>
          </a:xfrm>
          <a:prstGeom prst="rect">
            <a:avLst/>
          </a:prstGeom>
          <a:noFill/>
          <a:ln w="381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ü"/>
            </a:pPr>
            <a:endParaRPr lang="es-MX" dirty="0"/>
          </a:p>
        </p:txBody>
      </p:sp>
      <p:sp>
        <p:nvSpPr>
          <p:cNvPr id="13" name="Rectángulo 12"/>
          <p:cNvSpPr/>
          <p:nvPr/>
        </p:nvSpPr>
        <p:spPr>
          <a:xfrm>
            <a:off x="3534032" y="5802082"/>
            <a:ext cx="321276" cy="322983"/>
          </a:xfrm>
          <a:prstGeom prst="rect">
            <a:avLst/>
          </a:prstGeom>
          <a:noFill/>
          <a:ln w="381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ü"/>
            </a:pPr>
            <a:endParaRPr lang="es-MX" dirty="0"/>
          </a:p>
        </p:txBody>
      </p:sp>
    </p:spTree>
    <p:extLst>
      <p:ext uri="{BB962C8B-B14F-4D97-AF65-F5344CB8AC3E}">
        <p14:creationId xmlns:p14="http://schemas.microsoft.com/office/powerpoint/2010/main" val="3581206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3694670" y="2149019"/>
            <a:ext cx="321276" cy="322983"/>
          </a:xfrm>
          <a:prstGeom prst="rect">
            <a:avLst/>
          </a:prstGeom>
          <a:noFill/>
          <a:ln w="381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ü"/>
            </a:pPr>
            <a:endParaRPr lang="es-MX" dirty="0"/>
          </a:p>
        </p:txBody>
      </p:sp>
      <p:sp>
        <p:nvSpPr>
          <p:cNvPr id="2" name="Rectángulo 1"/>
          <p:cNvSpPr/>
          <p:nvPr/>
        </p:nvSpPr>
        <p:spPr>
          <a:xfrm>
            <a:off x="0" y="-16236"/>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22</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Recomendaciones para su recuperación:</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3694670" y="2149019"/>
            <a:ext cx="5103341" cy="4708981"/>
          </a:xfrm>
          <a:prstGeom prst="rect">
            <a:avLst/>
          </a:prstGeom>
        </p:spPr>
        <p:txBody>
          <a:bodyPr wrap="square">
            <a:spAutoFit/>
          </a:bodyPr>
          <a:lstStyle/>
          <a:p>
            <a:pPr marL="342900" indent="-342900">
              <a:spcAft>
                <a:spcPts val="1800"/>
              </a:spcAft>
              <a:buFont typeface="Wingdings" panose="05000000000000000000" pitchFamily="2" charset="2"/>
              <a:buChar char="ü"/>
            </a:pPr>
            <a:r>
              <a:rPr lang="es-MX" sz="2000" dirty="0"/>
              <a:t>En caso de documento encontrado en internet, guardar la dirección URL, así como la fecha de consulta</a:t>
            </a:r>
            <a:r>
              <a:rPr lang="es-MX" sz="2000" dirty="0" smtClean="0"/>
              <a:t>.</a:t>
            </a:r>
          </a:p>
          <a:p>
            <a:pPr marL="342900" indent="-342900">
              <a:spcAft>
                <a:spcPts val="1800"/>
              </a:spcAft>
              <a:buFont typeface="Wingdings" panose="05000000000000000000" pitchFamily="2" charset="2"/>
              <a:buChar char="ü"/>
            </a:pPr>
            <a:r>
              <a:rPr lang="es-MX" sz="2000" dirty="0" smtClean="0"/>
              <a:t>En caso de fotocopias de un documento, fotocopiar la portada y la página que contenga la fecha y lugar de la edición e ISBN en caso de que lo contenga.</a:t>
            </a:r>
          </a:p>
          <a:p>
            <a:pPr marL="342900" indent="-342900">
              <a:spcAft>
                <a:spcPts val="1800"/>
              </a:spcAft>
              <a:buFont typeface="Wingdings" panose="05000000000000000000" pitchFamily="2" charset="2"/>
              <a:buChar char="ü"/>
            </a:pPr>
            <a:r>
              <a:rPr lang="es-MX" sz="2000" dirty="0" smtClean="0"/>
              <a:t>Se recomienda guardar los documentos temáticamente en carpetas digitales y/o físicas </a:t>
            </a:r>
          </a:p>
          <a:p>
            <a:pPr marL="342900" indent="-342900">
              <a:spcAft>
                <a:spcPts val="1800"/>
              </a:spcAft>
              <a:buFont typeface="Wingdings" panose="05000000000000000000" pitchFamily="2" charset="2"/>
              <a:buChar char="ü"/>
            </a:pPr>
            <a:r>
              <a:rPr lang="es-MX" sz="2000" dirty="0" smtClean="0"/>
              <a:t>Elaborar fichas de trabajo.</a:t>
            </a:r>
          </a:p>
          <a:p>
            <a:pPr marL="342900" indent="-342900">
              <a:spcAft>
                <a:spcPts val="1800"/>
              </a:spcAft>
              <a:buFont typeface="Wingdings" panose="05000000000000000000" pitchFamily="2" charset="2"/>
              <a:buChar char="ü"/>
            </a:pPr>
            <a:endParaRPr lang="es-MX" sz="2000" dirty="0" smtClean="0"/>
          </a:p>
        </p:txBody>
      </p:sp>
      <p:sp>
        <p:nvSpPr>
          <p:cNvPr id="10" name="Rectángulo 9"/>
          <p:cNvSpPr/>
          <p:nvPr/>
        </p:nvSpPr>
        <p:spPr>
          <a:xfrm>
            <a:off x="3707026" y="3258859"/>
            <a:ext cx="321276" cy="322983"/>
          </a:xfrm>
          <a:prstGeom prst="rect">
            <a:avLst/>
          </a:prstGeom>
          <a:noFill/>
          <a:ln w="381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ü"/>
            </a:pPr>
            <a:endParaRPr lang="es-MX" dirty="0"/>
          </a:p>
        </p:txBody>
      </p:sp>
      <p:sp>
        <p:nvSpPr>
          <p:cNvPr id="12" name="Rectángulo 11"/>
          <p:cNvSpPr/>
          <p:nvPr/>
        </p:nvSpPr>
        <p:spPr>
          <a:xfrm>
            <a:off x="3707026" y="4729755"/>
            <a:ext cx="321276" cy="322983"/>
          </a:xfrm>
          <a:prstGeom prst="rect">
            <a:avLst/>
          </a:prstGeom>
          <a:noFill/>
          <a:ln w="381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ü"/>
            </a:pPr>
            <a:endParaRPr lang="es-MX" dirty="0"/>
          </a:p>
        </p:txBody>
      </p:sp>
      <p:sp>
        <p:nvSpPr>
          <p:cNvPr id="13" name="Rectángulo 12"/>
          <p:cNvSpPr/>
          <p:nvPr/>
        </p:nvSpPr>
        <p:spPr>
          <a:xfrm>
            <a:off x="3707026" y="5877668"/>
            <a:ext cx="321276" cy="322983"/>
          </a:xfrm>
          <a:prstGeom prst="rect">
            <a:avLst/>
          </a:prstGeom>
          <a:noFill/>
          <a:ln w="381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ü"/>
            </a:pPr>
            <a:endParaRPr lang="es-MX" dirty="0"/>
          </a:p>
        </p:txBody>
      </p:sp>
      <p:sp>
        <p:nvSpPr>
          <p:cNvPr id="5" name="Rectángulo 4"/>
          <p:cNvSpPr/>
          <p:nvPr/>
        </p:nvSpPr>
        <p:spPr>
          <a:xfrm>
            <a:off x="610801" y="3536535"/>
            <a:ext cx="2113006" cy="1200329"/>
          </a:xfrm>
          <a:prstGeom prst="rect">
            <a:avLst/>
          </a:prstGeom>
        </p:spPr>
        <p:txBody>
          <a:bodyPr wrap="square">
            <a:spAutoFit/>
          </a:bodyPr>
          <a:lstStyle/>
          <a:p>
            <a:pPr>
              <a:spcAft>
                <a:spcPts val="1800"/>
              </a:spcAft>
            </a:pPr>
            <a:r>
              <a:rPr lang="es-MX" b="1" dirty="0" smtClean="0">
                <a:effectLst/>
                <a:latin typeface="Bahnschrift Light SemiCondensed"/>
                <a:ea typeface="Calibri" panose="020F0502020204030204" pitchFamily="34" charset="0"/>
                <a:cs typeface="Times New Roman" panose="02020603050405020304" pitchFamily="18" charset="0"/>
              </a:rPr>
              <a:t>Para recuperar la información y evitar perderla, se recomienda:</a:t>
            </a:r>
            <a:endParaRPr lang="es-MX" b="1"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37464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23</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Análisis de la información en la </a:t>
            </a:r>
            <a:r>
              <a:rPr lang="es-MX" sz="2400" b="1" dirty="0" smtClean="0">
                <a:latin typeface="Bahnschrift Light SemiCondensed"/>
                <a:ea typeface="Calibri" panose="020F0502020204030204" pitchFamily="34" charset="0"/>
                <a:cs typeface="Arial" panose="020B0604020202020204" pitchFamily="34" charset="0"/>
              </a:rPr>
              <a:t>investigación documental</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313132" y="1709982"/>
            <a:ext cx="4998720" cy="5765681"/>
          </a:xfrm>
          <a:prstGeom prst="rect">
            <a:avLst/>
          </a:prstGeom>
        </p:spPr>
        <p:txBody>
          <a:bodyPr wrap="square">
            <a:spAutoFit/>
          </a:bodyPr>
          <a:lstStyle/>
          <a:p>
            <a:pPr>
              <a:spcAft>
                <a:spcPts val="800"/>
              </a:spcAft>
            </a:pPr>
            <a:r>
              <a:rPr lang="es-MX" dirty="0" smtClean="0">
                <a:latin typeface="Bahnschrift Light SemiCondensed"/>
                <a:ea typeface="Calibri" panose="020F0502020204030204" pitchFamily="34" charset="0"/>
                <a:cs typeface="Times New Roman" panose="02020603050405020304" pitchFamily="18" charset="0"/>
              </a:rPr>
              <a:t>El </a:t>
            </a:r>
            <a:r>
              <a:rPr lang="es-MX" b="1" dirty="0">
                <a:latin typeface="Bahnschrift Light SemiCondensed"/>
                <a:ea typeface="Calibri" panose="020F0502020204030204" pitchFamily="34" charset="0"/>
                <a:cs typeface="Times New Roman" panose="02020603050405020304" pitchFamily="18" charset="0"/>
              </a:rPr>
              <a:t>objetivo</a:t>
            </a:r>
            <a:r>
              <a:rPr lang="es-MX" dirty="0">
                <a:latin typeface="Bahnschrift Light SemiCondensed"/>
                <a:ea typeface="Calibri" panose="020F0502020204030204" pitchFamily="34" charset="0"/>
                <a:cs typeface="Times New Roman" panose="02020603050405020304" pitchFamily="18" charset="0"/>
              </a:rPr>
              <a:t> de analizar la información es la </a:t>
            </a:r>
            <a:r>
              <a:rPr lang="es-MX" b="1" dirty="0">
                <a:latin typeface="Bahnschrift Light SemiCondensed"/>
                <a:ea typeface="Calibri" panose="020F0502020204030204" pitchFamily="34" charset="0"/>
                <a:cs typeface="Times New Roman" panose="02020603050405020304" pitchFamily="18" charset="0"/>
              </a:rPr>
              <a:t>captación, evaluación, selección y síntesis </a:t>
            </a:r>
            <a:r>
              <a:rPr lang="es-MX" dirty="0">
                <a:latin typeface="Bahnschrift Light SemiCondensed"/>
                <a:ea typeface="Calibri" panose="020F0502020204030204" pitchFamily="34" charset="0"/>
                <a:cs typeface="Times New Roman" panose="02020603050405020304" pitchFamily="18" charset="0"/>
              </a:rPr>
              <a:t>de la misma y los mensajes subyacentes en el contenido de los documentos, a partir del análisis de sus </a:t>
            </a:r>
            <a:r>
              <a:rPr lang="es-MX" dirty="0" smtClean="0">
                <a:latin typeface="Bahnschrift Light SemiCondensed"/>
                <a:ea typeface="Calibri" panose="020F0502020204030204" pitchFamily="34" charset="0"/>
                <a:cs typeface="Times New Roman" panose="02020603050405020304" pitchFamily="18" charset="0"/>
              </a:rPr>
              <a:t>significados, a </a:t>
            </a:r>
            <a:r>
              <a:rPr lang="es-MX" dirty="0">
                <a:latin typeface="Bahnschrift Light SemiCondensed"/>
                <a:ea typeface="Calibri" panose="020F0502020204030204" pitchFamily="34" charset="0"/>
                <a:cs typeface="Times New Roman" panose="02020603050405020304" pitchFamily="18" charset="0"/>
              </a:rPr>
              <a:t>la luz de un problema determinado. </a:t>
            </a:r>
            <a:r>
              <a:rPr lang="es-ES_tradnl" dirty="0">
                <a:latin typeface="Bahnschrift Light SemiCondensed"/>
                <a:ea typeface="Calibri" panose="020F0502020204030204" pitchFamily="34" charset="0"/>
                <a:cs typeface="Times New Roman" panose="02020603050405020304" pitchFamily="18" charset="0"/>
              </a:rPr>
              <a:t>(</a:t>
            </a:r>
            <a:r>
              <a:rPr lang="es-ES_tradnl" dirty="0" err="1">
                <a:latin typeface="Bahnschrift Light SemiCondensed"/>
                <a:ea typeface="Calibri" panose="020F0502020204030204" pitchFamily="34" charset="0"/>
                <a:cs typeface="Times New Roman" panose="02020603050405020304" pitchFamily="18" charset="0"/>
              </a:rPr>
              <a:t>Dulzaides</a:t>
            </a:r>
            <a:r>
              <a:rPr lang="es-ES_tradnl" dirty="0">
                <a:latin typeface="Bahnschrift Light SemiCondensed"/>
                <a:ea typeface="Calibri" panose="020F0502020204030204" pitchFamily="34" charset="0"/>
                <a:cs typeface="Times New Roman" panose="02020603050405020304" pitchFamily="18" charset="0"/>
              </a:rPr>
              <a:t> Iglesias &amp; Molina Gómez, 2004</a:t>
            </a:r>
            <a:r>
              <a:rPr lang="es-ES_tradnl" dirty="0" smtClean="0">
                <a:latin typeface="Bahnschrift Light SemiCondensed"/>
                <a:ea typeface="Calibri" panose="020F0502020204030204" pitchFamily="34" charset="0"/>
                <a:cs typeface="Times New Roman" panose="02020603050405020304" pitchFamily="18" charset="0"/>
              </a:rPr>
              <a:t>)</a:t>
            </a:r>
          </a:p>
          <a:p>
            <a:pPr>
              <a:spcAft>
                <a:spcPts val="800"/>
              </a:spcAft>
            </a:pPr>
            <a:endParaRPr lang="es-MX" dirty="0">
              <a:latin typeface="Bahnschrift Light SemiCondensed"/>
              <a:ea typeface="Calibri" panose="020F0502020204030204" pitchFamily="34" charset="0"/>
              <a:cs typeface="Times New Roman" panose="02020603050405020304" pitchFamily="18" charset="0"/>
            </a:endParaRPr>
          </a:p>
          <a:p>
            <a:pPr>
              <a:spcAft>
                <a:spcPts val="800"/>
              </a:spcAft>
            </a:pPr>
            <a:r>
              <a:rPr lang="es-MX" dirty="0">
                <a:latin typeface="Bahnschrift Light SemiCondensed"/>
                <a:ea typeface="Calibri" panose="020F0502020204030204" pitchFamily="34" charset="0"/>
                <a:cs typeface="Times New Roman" panose="02020603050405020304" pitchFamily="18" charset="0"/>
              </a:rPr>
              <a:t>Analizar la información incluye examinarla de maneras que muestran las relaciones, patrones, tendencias, etc., que pueden ser encontradas.  Desde el comienzo del proceso de análisis de información, es preciso tener claro las preguntas ¿qué? ¿a quién? ¿para qué? De esta manera el análisis será objetivo y facilitará el encuentro de las relaciones de las variables en la investigación.</a:t>
            </a:r>
          </a:p>
          <a:p>
            <a:pPr>
              <a:spcAft>
                <a:spcPts val="800"/>
              </a:spcAft>
            </a:pPr>
            <a:endParaRPr lang="es-MX" dirty="0">
              <a:latin typeface="Bahnschrift Light SemiCondensed"/>
              <a:ea typeface="Calibri" panose="020F0502020204030204" pitchFamily="34" charset="0"/>
              <a:cs typeface="Times New Roman" panose="02020603050405020304" pitchFamily="18" charset="0"/>
            </a:endParaRPr>
          </a:p>
          <a:p>
            <a:pPr>
              <a:spcAft>
                <a:spcPts val="800"/>
              </a:spcAft>
            </a:pPr>
            <a:r>
              <a:rPr lang="es-MX" dirty="0">
                <a:latin typeface="Bahnschrift Light SemiCondensed"/>
                <a:ea typeface="Calibri" panose="020F0502020204030204" pitchFamily="34" charset="0"/>
                <a:cs typeface="Times New Roman" panose="02020603050405020304" pitchFamily="18" charset="0"/>
              </a:rPr>
              <a:t> </a:t>
            </a:r>
          </a:p>
        </p:txBody>
      </p:sp>
      <p:sp>
        <p:nvSpPr>
          <p:cNvPr id="8" name="Rectángulo 7"/>
          <p:cNvSpPr/>
          <p:nvPr/>
        </p:nvSpPr>
        <p:spPr>
          <a:xfrm>
            <a:off x="5915236" y="1607531"/>
            <a:ext cx="3210560"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6245848" y="2471891"/>
            <a:ext cx="2549336" cy="2585323"/>
          </a:xfrm>
          <a:prstGeom prst="rect">
            <a:avLst/>
          </a:prstGeom>
        </p:spPr>
        <p:txBody>
          <a:bodyPr wrap="square">
            <a:spAutoFit/>
          </a:bodyPr>
          <a:lstStyle/>
          <a:p>
            <a:pPr>
              <a:spcAft>
                <a:spcPts val="800"/>
              </a:spcAft>
            </a:pPr>
            <a:r>
              <a:rPr lang="es-MX" dirty="0">
                <a:solidFill>
                  <a:schemeClr val="bg1"/>
                </a:solidFill>
                <a:latin typeface="Bahnschrift Light SemiCondensed"/>
                <a:ea typeface="Calibri" panose="020F0502020204030204" pitchFamily="34" charset="0"/>
                <a:cs typeface="Times New Roman" panose="02020603050405020304" pitchFamily="18" charset="0"/>
              </a:rPr>
              <a:t>Analizar el contenido de las fuentes de la investigación documental, es de gran utilidad para la toma de decisiones que tendrá implicaciones directas en el proyecto.</a:t>
            </a:r>
          </a:p>
        </p:txBody>
      </p:sp>
    </p:spTree>
    <p:extLst>
      <p:ext uri="{BB962C8B-B14F-4D97-AF65-F5344CB8AC3E}">
        <p14:creationId xmlns:p14="http://schemas.microsoft.com/office/powerpoint/2010/main" val="25965928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24</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Análisis de la información en la </a:t>
            </a:r>
            <a:r>
              <a:rPr lang="es-MX" sz="2400" b="1" dirty="0" smtClean="0">
                <a:latin typeface="Bahnschrift Light SemiCondensed"/>
                <a:ea typeface="Calibri" panose="020F0502020204030204" pitchFamily="34" charset="0"/>
                <a:cs typeface="Arial" panose="020B0604020202020204" pitchFamily="34" charset="0"/>
              </a:rPr>
              <a:t>investigación documental</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534000" y="2289989"/>
            <a:ext cx="3395268" cy="3898503"/>
          </a:xfrm>
          <a:prstGeom prst="rect">
            <a:avLst/>
          </a:prstGeom>
        </p:spPr>
        <p:txBody>
          <a:bodyPr wrap="square">
            <a:spAutoFit/>
          </a:bodyPr>
          <a:lstStyle/>
          <a:p>
            <a:pPr>
              <a:spcAft>
                <a:spcPts val="800"/>
              </a:spcAft>
            </a:pPr>
            <a:r>
              <a:rPr lang="es-MX" dirty="0">
                <a:latin typeface="Bahnschrift Light SemiCondensed"/>
                <a:ea typeface="Calibri" panose="020F0502020204030204" pitchFamily="34" charset="0"/>
                <a:cs typeface="Times New Roman" panose="02020603050405020304" pitchFamily="18" charset="0"/>
              </a:rPr>
              <a:t>El análisis representa la información de un documento que debe registrarse de manera estructurada, tiene como objeto facilitar los datos que caracterizan el contenido del documento de una </a:t>
            </a:r>
            <a:r>
              <a:rPr lang="es-MX" dirty="0" smtClean="0">
                <a:latin typeface="Bahnschrift Light SemiCondensed"/>
                <a:ea typeface="Calibri" panose="020F0502020204030204" pitchFamily="34" charset="0"/>
                <a:cs typeface="Times New Roman" panose="02020603050405020304" pitchFamily="18" charset="0"/>
              </a:rPr>
              <a:t>formar más </a:t>
            </a:r>
            <a:r>
              <a:rPr lang="es-MX" dirty="0">
                <a:latin typeface="Bahnschrift Light SemiCondensed"/>
                <a:ea typeface="Calibri" panose="020F0502020204030204" pitchFamily="34" charset="0"/>
                <a:cs typeface="Times New Roman" panose="02020603050405020304" pitchFamily="18" charset="0"/>
              </a:rPr>
              <a:t>clara y concisa, examinar un documento para encontrar sus elementos esenciales y las relaciones entre ellos. </a:t>
            </a:r>
          </a:p>
          <a:p>
            <a:pPr>
              <a:spcAft>
                <a:spcPts val="800"/>
              </a:spcAft>
            </a:pPr>
            <a:endParaRPr lang="es-MX" dirty="0">
              <a:latin typeface="Bahnschrift Light SemiCondensed"/>
              <a:ea typeface="Calibri" panose="020F0502020204030204" pitchFamily="34" charset="0"/>
              <a:cs typeface="Times New Roman" panose="02020603050405020304" pitchFamily="18" charset="0"/>
            </a:endParaRPr>
          </a:p>
          <a:p>
            <a:pPr>
              <a:spcAft>
                <a:spcPts val="800"/>
              </a:spcAft>
            </a:pPr>
            <a:r>
              <a:rPr lang="es-MX" dirty="0">
                <a:latin typeface="Bahnschrift Light SemiCondensed"/>
                <a:ea typeface="Calibri" panose="020F0502020204030204" pitchFamily="34" charset="0"/>
                <a:cs typeface="Times New Roman" panose="02020603050405020304" pitchFamily="18" charset="0"/>
              </a:rPr>
              <a:t> </a:t>
            </a:r>
          </a:p>
        </p:txBody>
      </p:sp>
      <p:sp>
        <p:nvSpPr>
          <p:cNvPr id="8" name="Rectángulo 7"/>
          <p:cNvSpPr/>
          <p:nvPr/>
        </p:nvSpPr>
        <p:spPr>
          <a:xfrm>
            <a:off x="4690533" y="1607531"/>
            <a:ext cx="4435263"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5118305" y="2289989"/>
            <a:ext cx="3579717" cy="3241913"/>
          </a:xfrm>
          <a:prstGeom prst="rect">
            <a:avLst/>
          </a:prstGeom>
        </p:spPr>
        <p:txBody>
          <a:bodyPr wrap="square">
            <a:spAutoFit/>
          </a:bodyPr>
          <a:lstStyle/>
          <a:p>
            <a:pPr>
              <a:spcAft>
                <a:spcPts val="800"/>
              </a:spcAft>
            </a:pPr>
            <a:r>
              <a:rPr lang="es-MX" dirty="0">
                <a:solidFill>
                  <a:schemeClr val="bg1"/>
                </a:solidFill>
                <a:latin typeface="Bahnschrift Light SemiCondensed"/>
                <a:ea typeface="Calibri" panose="020F0502020204030204" pitchFamily="34" charset="0"/>
                <a:cs typeface="Times New Roman" panose="02020603050405020304" pitchFamily="18" charset="0"/>
              </a:rPr>
              <a:t>El análisis de información de la investigación documental en el proyecto de diseño, tiene como finalidad, el entendimiento claro de la relación objeto usuario y contexto en el cual tiene lugar el problema de diseño que se pretende resolver, con el fin de encontrar la solución más adecuada, viable y factible.</a:t>
            </a:r>
          </a:p>
          <a:p>
            <a:pPr>
              <a:spcAft>
                <a:spcPts val="800"/>
              </a:spcAft>
            </a:pPr>
            <a:endParaRPr lang="es-MX" dirty="0">
              <a:solidFill>
                <a:schemeClr val="bg1"/>
              </a:solidFill>
              <a:latin typeface="Bahnschrift Light SemiCondensed"/>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379755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25</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a:latin typeface="Bahnschrift Light SemiCondensed"/>
                <a:ea typeface="Calibri" panose="020F0502020204030204" pitchFamily="34" charset="0"/>
                <a:cs typeface="Arial" panose="020B0604020202020204" pitchFamily="34" charset="0"/>
              </a:rPr>
              <a:t>I</a:t>
            </a:r>
            <a:r>
              <a:rPr lang="es-MX" sz="2400" b="1" dirty="0" smtClean="0">
                <a:latin typeface="Bahnschrift Light SemiCondensed"/>
                <a:ea typeface="Calibri" panose="020F0502020204030204" pitchFamily="34" charset="0"/>
                <a:cs typeface="Arial" panose="020B0604020202020204" pitchFamily="34" charset="0"/>
              </a:rPr>
              <a:t>nvestigación documental para proyectos de Diseño</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0" y="1587637"/>
            <a:ext cx="4435263"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p:cNvSpPr/>
          <p:nvPr/>
        </p:nvSpPr>
        <p:spPr>
          <a:xfrm>
            <a:off x="353705" y="2013417"/>
            <a:ext cx="3727228" cy="4832092"/>
          </a:xfrm>
          <a:prstGeom prst="rect">
            <a:avLst/>
          </a:prstGeom>
        </p:spPr>
        <p:txBody>
          <a:bodyPr wrap="square">
            <a:spAutoFit/>
          </a:bodyPr>
          <a:lstStyle/>
          <a:p>
            <a:pPr>
              <a:spcAft>
                <a:spcPts val="800"/>
              </a:spcAft>
            </a:pPr>
            <a:r>
              <a:rPr lang="es-MX" dirty="0">
                <a:solidFill>
                  <a:schemeClr val="bg1"/>
                </a:solidFill>
                <a:latin typeface="Bahnschrift Light SemiCondensed"/>
                <a:ea typeface="Calibri" panose="020F0502020204030204" pitchFamily="34" charset="0"/>
                <a:cs typeface="Times New Roman" panose="02020603050405020304" pitchFamily="18" charset="0"/>
              </a:rPr>
              <a:t>El proyecto de diseño tiene como finalidad solucionar una problemática, es una actividad que requiere de disciplina e investigación, diseñar no es un mero acto de inspiración, sino que es producto de un conocimiento profundo del problema.</a:t>
            </a:r>
          </a:p>
          <a:p>
            <a:pPr>
              <a:spcAft>
                <a:spcPts val="800"/>
              </a:spcAft>
            </a:pPr>
            <a:r>
              <a:rPr lang="es-MX" dirty="0">
                <a:solidFill>
                  <a:schemeClr val="bg1"/>
                </a:solidFill>
                <a:latin typeface="Bahnschrift Light SemiCondensed"/>
                <a:ea typeface="Calibri" panose="020F0502020204030204" pitchFamily="34" charset="0"/>
                <a:cs typeface="Times New Roman" panose="02020603050405020304" pitchFamily="18" charset="0"/>
              </a:rPr>
              <a:t>La investigación para proyectos de diseño, es un ejercicio que se efectúa a todo lo largo del proyecto, ya sea investigación de manera práctica, experimental o documental.</a:t>
            </a:r>
          </a:p>
          <a:p>
            <a:pPr>
              <a:spcAft>
                <a:spcPts val="800"/>
              </a:spcAft>
            </a:pPr>
            <a:endParaRPr lang="es-MX" dirty="0">
              <a:solidFill>
                <a:schemeClr val="bg1"/>
              </a:solidFill>
              <a:latin typeface="Bahnschrift Light SemiCondensed"/>
              <a:ea typeface="Calibri" panose="020F0502020204030204" pitchFamily="34" charset="0"/>
              <a:cs typeface="Times New Roman" panose="02020603050405020304" pitchFamily="18" charset="0"/>
            </a:endParaRPr>
          </a:p>
          <a:p>
            <a:pPr>
              <a:spcAft>
                <a:spcPts val="800"/>
              </a:spcAft>
            </a:pPr>
            <a:r>
              <a:rPr lang="es-MX" dirty="0">
                <a:solidFill>
                  <a:schemeClr val="bg1"/>
                </a:solidFill>
                <a:latin typeface="Bahnschrift Light SemiCondensed"/>
                <a:ea typeface="Calibri" panose="020F0502020204030204" pitchFamily="34" charset="0"/>
                <a:cs typeface="Times New Roman" panose="02020603050405020304" pitchFamily="18" charset="0"/>
              </a:rPr>
              <a:t> </a:t>
            </a: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7600" y="2802466"/>
            <a:ext cx="3962399" cy="1981200"/>
          </a:xfrm>
          <a:prstGeom prst="rect">
            <a:avLst/>
          </a:prstGeom>
        </p:spPr>
      </p:pic>
    </p:spTree>
    <p:extLst>
      <p:ext uri="{BB962C8B-B14F-4D97-AF65-F5344CB8AC3E}">
        <p14:creationId xmlns:p14="http://schemas.microsoft.com/office/powerpoint/2010/main" val="5237804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26</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a:latin typeface="Bahnschrift Light SemiCondensed"/>
                <a:ea typeface="Calibri" panose="020F0502020204030204" pitchFamily="34" charset="0"/>
                <a:cs typeface="Arial" panose="020B0604020202020204" pitchFamily="34" charset="0"/>
              </a:rPr>
              <a:t>I</a:t>
            </a:r>
            <a:r>
              <a:rPr lang="es-MX" sz="2400" b="1" dirty="0" smtClean="0">
                <a:latin typeface="Bahnschrift Light SemiCondensed"/>
                <a:ea typeface="Calibri" panose="020F0502020204030204" pitchFamily="34" charset="0"/>
                <a:cs typeface="Arial" panose="020B0604020202020204" pitchFamily="34" charset="0"/>
              </a:rPr>
              <a:t>nvestigación documental para proyectos de Diseño</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0" y="1587637"/>
            <a:ext cx="4435263"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p:cNvSpPr/>
          <p:nvPr/>
        </p:nvSpPr>
        <p:spPr>
          <a:xfrm>
            <a:off x="534000" y="2487550"/>
            <a:ext cx="3123600" cy="3518912"/>
          </a:xfrm>
          <a:prstGeom prst="rect">
            <a:avLst/>
          </a:prstGeom>
        </p:spPr>
        <p:txBody>
          <a:bodyPr wrap="square">
            <a:spAutoFit/>
          </a:bodyPr>
          <a:lstStyle/>
          <a:p>
            <a:r>
              <a:rPr lang="es-MX" dirty="0">
                <a:solidFill>
                  <a:schemeClr val="bg1"/>
                </a:solidFill>
                <a:latin typeface="Bahnschrift Light SemiCondensed"/>
              </a:rPr>
              <a:t>Si bien, el primer paso es la definición del problema, a partir del cual se desarrollará el proyecto, es preciso identificar los elementos del problema, para lo cual es recomendable determinarlos claramente en las siguientes variables:</a:t>
            </a:r>
          </a:p>
          <a:p>
            <a:pPr>
              <a:spcAft>
                <a:spcPts val="800"/>
              </a:spcAft>
            </a:pPr>
            <a:endParaRPr lang="es-MX" dirty="0">
              <a:solidFill>
                <a:schemeClr val="bg1"/>
              </a:solidFill>
              <a:latin typeface="Bahnschrift Light SemiCondensed"/>
              <a:ea typeface="Calibri" panose="020F0502020204030204" pitchFamily="34" charset="0"/>
              <a:cs typeface="Times New Roman" panose="02020603050405020304" pitchFamily="18" charset="0"/>
            </a:endParaRPr>
          </a:p>
          <a:p>
            <a:pPr>
              <a:spcAft>
                <a:spcPts val="800"/>
              </a:spcAft>
            </a:pPr>
            <a:r>
              <a:rPr lang="es-MX" dirty="0">
                <a:solidFill>
                  <a:schemeClr val="bg1"/>
                </a:solidFill>
                <a:latin typeface="Bahnschrift Light SemiCondensed"/>
                <a:ea typeface="Calibri" panose="020F0502020204030204" pitchFamily="34" charset="0"/>
                <a:cs typeface="Times New Roman" panose="02020603050405020304" pitchFamily="18" charset="0"/>
              </a:rPr>
              <a:t> </a:t>
            </a:r>
          </a:p>
        </p:txBody>
      </p:sp>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l="14336" t="5850" r="10886" b="8136"/>
          <a:stretch/>
        </p:blipFill>
        <p:spPr>
          <a:xfrm>
            <a:off x="5277251" y="2734416"/>
            <a:ext cx="3578883" cy="4116642"/>
          </a:xfrm>
          <a:prstGeom prst="rect">
            <a:avLst/>
          </a:prstGeom>
        </p:spPr>
      </p:pic>
      <p:sp>
        <p:nvSpPr>
          <p:cNvPr id="9" name="Rectángulo 8"/>
          <p:cNvSpPr/>
          <p:nvPr/>
        </p:nvSpPr>
        <p:spPr>
          <a:xfrm>
            <a:off x="4572000" y="3034749"/>
            <a:ext cx="1590174" cy="619272"/>
          </a:xfrm>
          <a:prstGeom prst="rect">
            <a:avLst/>
          </a:prstGeom>
        </p:spPr>
        <p:txBody>
          <a:bodyPr wrap="square">
            <a:spAutoFit/>
          </a:bodyPr>
          <a:lstStyle/>
          <a:p>
            <a:pPr>
              <a:lnSpc>
                <a:spcPct val="107000"/>
              </a:lnSpc>
              <a:spcAft>
                <a:spcPts val="800"/>
              </a:spcAft>
            </a:pPr>
            <a:r>
              <a:rPr lang="es-MX" sz="3200" b="1" dirty="0" smtClean="0">
                <a:solidFill>
                  <a:schemeClr val="accent2">
                    <a:lumMod val="75000"/>
                  </a:schemeClr>
                </a:solidFill>
                <a:latin typeface="Segoe Print" panose="02000600000000000000" pitchFamily="2" charset="0"/>
                <a:ea typeface="Calibri" panose="020F0502020204030204" pitchFamily="34" charset="0"/>
                <a:cs typeface="Kokila" panose="020B0604020202020204" pitchFamily="34" charset="0"/>
              </a:rPr>
              <a:t>sujeto</a:t>
            </a:r>
            <a:endParaRPr lang="es-MX" sz="3200" b="1" dirty="0" smtClean="0">
              <a:solidFill>
                <a:schemeClr val="accent2">
                  <a:lumMod val="75000"/>
                </a:schemeClr>
              </a:solidFill>
              <a:effectLst/>
              <a:latin typeface="Segoe Print" panose="02000600000000000000" pitchFamily="2" charset="0"/>
              <a:ea typeface="Calibri" panose="020F0502020204030204" pitchFamily="34" charset="0"/>
              <a:cs typeface="Kokila" panose="020B0604020202020204" pitchFamily="34" charset="0"/>
            </a:endParaRPr>
          </a:p>
        </p:txBody>
      </p:sp>
      <p:sp>
        <p:nvSpPr>
          <p:cNvPr id="11" name="Rectángulo 10"/>
          <p:cNvSpPr/>
          <p:nvPr/>
        </p:nvSpPr>
        <p:spPr>
          <a:xfrm>
            <a:off x="5728323" y="2010645"/>
            <a:ext cx="2122616" cy="619272"/>
          </a:xfrm>
          <a:prstGeom prst="rect">
            <a:avLst/>
          </a:prstGeom>
        </p:spPr>
        <p:txBody>
          <a:bodyPr wrap="square">
            <a:spAutoFit/>
          </a:bodyPr>
          <a:lstStyle/>
          <a:p>
            <a:pPr>
              <a:lnSpc>
                <a:spcPct val="107000"/>
              </a:lnSpc>
              <a:spcAft>
                <a:spcPts val="800"/>
              </a:spcAft>
            </a:pPr>
            <a:r>
              <a:rPr lang="es-MX" sz="3200" b="1" dirty="0" smtClean="0">
                <a:solidFill>
                  <a:schemeClr val="accent2">
                    <a:lumMod val="75000"/>
                  </a:schemeClr>
                </a:solidFill>
                <a:latin typeface="Segoe Print" panose="02000600000000000000" pitchFamily="2" charset="0"/>
                <a:ea typeface="Calibri" panose="020F0502020204030204" pitchFamily="34" charset="0"/>
                <a:cs typeface="Kokila" panose="020B0604020202020204" pitchFamily="34" charset="0"/>
              </a:rPr>
              <a:t>contexto</a:t>
            </a:r>
            <a:endParaRPr lang="es-MX" sz="3200" b="1" dirty="0" smtClean="0">
              <a:solidFill>
                <a:schemeClr val="accent2">
                  <a:lumMod val="75000"/>
                </a:schemeClr>
              </a:solidFill>
              <a:effectLst/>
              <a:latin typeface="Segoe Print" panose="02000600000000000000" pitchFamily="2" charset="0"/>
              <a:ea typeface="Calibri" panose="020F0502020204030204" pitchFamily="34" charset="0"/>
              <a:cs typeface="Kokila" panose="020B0604020202020204" pitchFamily="34" charset="0"/>
            </a:endParaRPr>
          </a:p>
        </p:txBody>
      </p:sp>
      <p:sp>
        <p:nvSpPr>
          <p:cNvPr id="12" name="Rectángulo 11"/>
          <p:cNvSpPr/>
          <p:nvPr/>
        </p:nvSpPr>
        <p:spPr>
          <a:xfrm>
            <a:off x="7627909" y="2759499"/>
            <a:ext cx="1590174" cy="619272"/>
          </a:xfrm>
          <a:prstGeom prst="rect">
            <a:avLst/>
          </a:prstGeom>
        </p:spPr>
        <p:txBody>
          <a:bodyPr wrap="square">
            <a:spAutoFit/>
          </a:bodyPr>
          <a:lstStyle/>
          <a:p>
            <a:pPr>
              <a:lnSpc>
                <a:spcPct val="107000"/>
              </a:lnSpc>
              <a:spcAft>
                <a:spcPts val="800"/>
              </a:spcAft>
            </a:pPr>
            <a:r>
              <a:rPr lang="es-MX" sz="3200" b="1" dirty="0" smtClean="0">
                <a:solidFill>
                  <a:schemeClr val="accent2">
                    <a:lumMod val="75000"/>
                  </a:schemeClr>
                </a:solidFill>
                <a:latin typeface="Segoe Print" panose="02000600000000000000" pitchFamily="2" charset="0"/>
                <a:ea typeface="Calibri" panose="020F0502020204030204" pitchFamily="34" charset="0"/>
                <a:cs typeface="Kokila" panose="020B0604020202020204" pitchFamily="34" charset="0"/>
              </a:rPr>
              <a:t>objeto</a:t>
            </a:r>
            <a:endParaRPr lang="es-MX" sz="3200" b="1" dirty="0" smtClean="0">
              <a:solidFill>
                <a:schemeClr val="accent2">
                  <a:lumMod val="75000"/>
                </a:schemeClr>
              </a:solidFill>
              <a:effectLst/>
              <a:latin typeface="Segoe Print" panose="02000600000000000000" pitchFamily="2" charset="0"/>
              <a:ea typeface="Calibri" panose="020F0502020204030204" pitchFamily="34" charset="0"/>
              <a:cs typeface="Kokila" panose="020B0604020202020204" pitchFamily="34" charset="0"/>
            </a:endParaRPr>
          </a:p>
        </p:txBody>
      </p:sp>
    </p:spTree>
    <p:extLst>
      <p:ext uri="{BB962C8B-B14F-4D97-AF65-F5344CB8AC3E}">
        <p14:creationId xmlns:p14="http://schemas.microsoft.com/office/powerpoint/2010/main" val="33059586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27</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a:latin typeface="Bahnschrift Light SemiCondensed"/>
                <a:ea typeface="Calibri" panose="020F0502020204030204" pitchFamily="34" charset="0"/>
                <a:cs typeface="Arial" panose="020B0604020202020204" pitchFamily="34" charset="0"/>
              </a:rPr>
              <a:t>I</a:t>
            </a:r>
            <a:r>
              <a:rPr lang="es-MX" sz="2400" b="1" dirty="0" smtClean="0">
                <a:latin typeface="Bahnschrift Light SemiCondensed"/>
                <a:ea typeface="Calibri" panose="020F0502020204030204" pitchFamily="34" charset="0"/>
                <a:cs typeface="Arial" panose="020B0604020202020204" pitchFamily="34" charset="0"/>
              </a:rPr>
              <a:t>nvestigación documental para proyectos de Diseño</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1" y="1587637"/>
            <a:ext cx="5706533"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p:cNvSpPr/>
          <p:nvPr/>
        </p:nvSpPr>
        <p:spPr>
          <a:xfrm>
            <a:off x="173352" y="2376159"/>
            <a:ext cx="5359825" cy="3970318"/>
          </a:xfrm>
          <a:prstGeom prst="rect">
            <a:avLst/>
          </a:prstGeom>
        </p:spPr>
        <p:txBody>
          <a:bodyPr wrap="square">
            <a:spAutoFit/>
          </a:bodyPr>
          <a:lstStyle/>
          <a:p>
            <a:r>
              <a:rPr lang="es-MX" dirty="0">
                <a:solidFill>
                  <a:schemeClr val="bg1"/>
                </a:solidFill>
                <a:latin typeface="Bahnschrift Light SemiCondensed"/>
              </a:rPr>
              <a:t>Para saber qué investigar es necesario plantearse las preguntas</a:t>
            </a:r>
            <a:r>
              <a:rPr lang="es-MX" dirty="0" smtClean="0">
                <a:solidFill>
                  <a:schemeClr val="bg1"/>
                </a:solidFill>
                <a:latin typeface="Bahnschrift Light SemiCondensed"/>
              </a:rPr>
              <a:t>:</a:t>
            </a:r>
          </a:p>
          <a:p>
            <a:endParaRPr lang="es-MX" dirty="0">
              <a:solidFill>
                <a:schemeClr val="bg1"/>
              </a:solidFill>
              <a:latin typeface="Bahnschrift Light SemiCondensed"/>
            </a:endParaRPr>
          </a:p>
          <a:p>
            <a:r>
              <a:rPr lang="es-MX" b="1" dirty="0">
                <a:solidFill>
                  <a:schemeClr val="bg1"/>
                </a:solidFill>
                <a:latin typeface="Bahnschrift Light SemiCondensed"/>
              </a:rPr>
              <a:t>¿Qué debo conocer del usuario para diseñar</a:t>
            </a:r>
            <a:r>
              <a:rPr lang="es-MX" b="1" dirty="0" smtClean="0">
                <a:solidFill>
                  <a:schemeClr val="bg1"/>
                </a:solidFill>
                <a:latin typeface="Bahnschrift Light SemiCondensed"/>
              </a:rPr>
              <a:t>?</a:t>
            </a:r>
          </a:p>
          <a:p>
            <a:endParaRPr lang="es-MX" b="1" dirty="0">
              <a:solidFill>
                <a:schemeClr val="bg1"/>
              </a:solidFill>
              <a:latin typeface="Bahnschrift Light SemiCondensed"/>
            </a:endParaRPr>
          </a:p>
          <a:p>
            <a:r>
              <a:rPr lang="es-MX" b="1" dirty="0">
                <a:solidFill>
                  <a:schemeClr val="bg1"/>
                </a:solidFill>
                <a:latin typeface="Bahnschrift Light SemiCondensed"/>
              </a:rPr>
              <a:t>¿Qué debo conocer del objeto para diseñar</a:t>
            </a:r>
            <a:r>
              <a:rPr lang="es-MX" b="1" dirty="0" smtClean="0">
                <a:solidFill>
                  <a:schemeClr val="bg1"/>
                </a:solidFill>
                <a:latin typeface="Bahnschrift Light SemiCondensed"/>
              </a:rPr>
              <a:t>?</a:t>
            </a:r>
          </a:p>
          <a:p>
            <a:endParaRPr lang="es-MX" b="1" dirty="0">
              <a:solidFill>
                <a:schemeClr val="bg1"/>
              </a:solidFill>
              <a:latin typeface="Bahnschrift Light SemiCondensed"/>
            </a:endParaRPr>
          </a:p>
          <a:p>
            <a:r>
              <a:rPr lang="es-MX" b="1" dirty="0">
                <a:solidFill>
                  <a:schemeClr val="bg1"/>
                </a:solidFill>
                <a:latin typeface="Bahnschrift Light SemiCondensed"/>
              </a:rPr>
              <a:t>¿Qué debo conocer del contexto para diseñar</a:t>
            </a:r>
            <a:r>
              <a:rPr lang="es-MX" b="1" dirty="0" smtClean="0">
                <a:solidFill>
                  <a:schemeClr val="bg1"/>
                </a:solidFill>
                <a:latin typeface="Bahnschrift Light SemiCondensed"/>
              </a:rPr>
              <a:t>?</a:t>
            </a:r>
          </a:p>
          <a:p>
            <a:endParaRPr lang="es-MX" dirty="0">
              <a:solidFill>
                <a:schemeClr val="bg1"/>
              </a:solidFill>
              <a:latin typeface="Bahnschrift Light SemiCondensed"/>
            </a:endParaRPr>
          </a:p>
          <a:p>
            <a:endParaRPr lang="es-MX" dirty="0">
              <a:solidFill>
                <a:schemeClr val="bg1"/>
              </a:solidFill>
              <a:latin typeface="Bahnschrift Light SemiCondensed"/>
            </a:endParaRPr>
          </a:p>
          <a:p>
            <a:r>
              <a:rPr lang="es-MX" dirty="0">
                <a:solidFill>
                  <a:schemeClr val="bg1"/>
                </a:solidFill>
                <a:latin typeface="Bahnschrift Light SemiCondensed"/>
              </a:rPr>
              <a:t>Y encontrar los conceptos que se deben indagar, para lo cual es altamente recomendable plantearlos primeramente a manera de mapa conceptual.</a:t>
            </a:r>
          </a:p>
        </p:txBody>
      </p:sp>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l="14336" t="5850" r="10886" b="8136"/>
          <a:stretch/>
        </p:blipFill>
        <p:spPr>
          <a:xfrm>
            <a:off x="5731074" y="2741358"/>
            <a:ext cx="3578883" cy="4116642"/>
          </a:xfrm>
          <a:prstGeom prst="rect">
            <a:avLst/>
          </a:prstGeom>
        </p:spPr>
      </p:pic>
    </p:spTree>
    <p:extLst>
      <p:ext uri="{BB962C8B-B14F-4D97-AF65-F5344CB8AC3E}">
        <p14:creationId xmlns:p14="http://schemas.microsoft.com/office/powerpoint/2010/main" val="42423523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28</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a:latin typeface="Bahnschrift Light SemiCondensed"/>
                <a:ea typeface="Calibri" panose="020F0502020204030204" pitchFamily="34" charset="0"/>
                <a:cs typeface="Arial" panose="020B0604020202020204" pitchFamily="34" charset="0"/>
              </a:rPr>
              <a:t>I</a:t>
            </a:r>
            <a:r>
              <a:rPr lang="es-MX" sz="2400" b="1" dirty="0" smtClean="0">
                <a:latin typeface="Bahnschrift Light SemiCondensed"/>
                <a:ea typeface="Calibri" panose="020F0502020204030204" pitchFamily="34" charset="0"/>
                <a:cs typeface="Arial" panose="020B0604020202020204" pitchFamily="34" charset="0"/>
              </a:rPr>
              <a:t>nvestigación documental para proyectos de Diseño</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0" y="1587637"/>
            <a:ext cx="4707468"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p:cNvSpPr/>
          <p:nvPr/>
        </p:nvSpPr>
        <p:spPr>
          <a:xfrm>
            <a:off x="534000" y="2544304"/>
            <a:ext cx="3585848" cy="2862322"/>
          </a:xfrm>
          <a:prstGeom prst="rect">
            <a:avLst/>
          </a:prstGeom>
        </p:spPr>
        <p:txBody>
          <a:bodyPr wrap="square">
            <a:spAutoFit/>
          </a:bodyPr>
          <a:lstStyle/>
          <a:p>
            <a:r>
              <a:rPr lang="es-MX" dirty="0">
                <a:solidFill>
                  <a:schemeClr val="bg1"/>
                </a:solidFill>
                <a:latin typeface="Bahnschrift Light SemiCondensed"/>
              </a:rPr>
              <a:t>Posteriormente cada mapa conceptual se traduce en esquema temático, que dará orden a la investigación del proyecto</a:t>
            </a:r>
            <a:r>
              <a:rPr lang="es-MX" dirty="0" smtClean="0">
                <a:solidFill>
                  <a:schemeClr val="bg1"/>
                </a:solidFill>
                <a:latin typeface="Bahnschrift Light SemiCondensed"/>
              </a:rPr>
              <a:t>.</a:t>
            </a:r>
          </a:p>
          <a:p>
            <a:endParaRPr lang="es-MX" dirty="0">
              <a:solidFill>
                <a:schemeClr val="bg1"/>
              </a:solidFill>
              <a:latin typeface="Bahnschrift Light SemiCondensed"/>
            </a:endParaRPr>
          </a:p>
          <a:p>
            <a:r>
              <a:rPr lang="es-MX" dirty="0">
                <a:solidFill>
                  <a:schemeClr val="bg1"/>
                </a:solidFill>
                <a:latin typeface="Bahnschrift Light SemiCondensed"/>
              </a:rPr>
              <a:t>Se recomienda abordar cada variable y sus conceptos a investigar de manera organizada y considerar diversos aspectos.</a:t>
            </a:r>
          </a:p>
        </p:txBody>
      </p:sp>
      <p:sp>
        <p:nvSpPr>
          <p:cNvPr id="9" name="Rectángulo 8"/>
          <p:cNvSpPr/>
          <p:nvPr/>
        </p:nvSpPr>
        <p:spPr>
          <a:xfrm>
            <a:off x="5450115" y="2736347"/>
            <a:ext cx="1590174" cy="619272"/>
          </a:xfrm>
          <a:prstGeom prst="rect">
            <a:avLst/>
          </a:prstGeom>
        </p:spPr>
        <p:txBody>
          <a:bodyPr wrap="square">
            <a:spAutoFit/>
          </a:bodyPr>
          <a:lstStyle/>
          <a:p>
            <a:pPr>
              <a:lnSpc>
                <a:spcPct val="107000"/>
              </a:lnSpc>
              <a:spcAft>
                <a:spcPts val="800"/>
              </a:spcAft>
            </a:pPr>
            <a:r>
              <a:rPr lang="es-MX" sz="3200" b="1" dirty="0" smtClean="0">
                <a:solidFill>
                  <a:schemeClr val="accent2">
                    <a:lumMod val="75000"/>
                  </a:schemeClr>
                </a:solidFill>
                <a:latin typeface="Segoe Print" panose="02000600000000000000" pitchFamily="2" charset="0"/>
                <a:ea typeface="Calibri" panose="020F0502020204030204" pitchFamily="34" charset="0"/>
                <a:cs typeface="Kokila" panose="020B0604020202020204" pitchFamily="34" charset="0"/>
              </a:rPr>
              <a:t>sujeto</a:t>
            </a:r>
            <a:endParaRPr lang="es-MX" sz="3200" b="1" dirty="0" smtClean="0">
              <a:solidFill>
                <a:schemeClr val="accent2">
                  <a:lumMod val="75000"/>
                </a:schemeClr>
              </a:solidFill>
              <a:effectLst/>
              <a:latin typeface="Segoe Print" panose="02000600000000000000" pitchFamily="2" charset="0"/>
              <a:ea typeface="Calibri" panose="020F0502020204030204" pitchFamily="34" charset="0"/>
              <a:cs typeface="Kokila" panose="020B0604020202020204" pitchFamily="34" charset="0"/>
            </a:endParaRPr>
          </a:p>
        </p:txBody>
      </p:sp>
      <p:sp>
        <p:nvSpPr>
          <p:cNvPr id="11" name="Rectángulo 10"/>
          <p:cNvSpPr/>
          <p:nvPr/>
        </p:nvSpPr>
        <p:spPr>
          <a:xfrm>
            <a:off x="5450115" y="4358941"/>
            <a:ext cx="2122616" cy="619272"/>
          </a:xfrm>
          <a:prstGeom prst="rect">
            <a:avLst/>
          </a:prstGeom>
        </p:spPr>
        <p:txBody>
          <a:bodyPr wrap="square">
            <a:spAutoFit/>
          </a:bodyPr>
          <a:lstStyle/>
          <a:p>
            <a:pPr>
              <a:lnSpc>
                <a:spcPct val="107000"/>
              </a:lnSpc>
              <a:spcAft>
                <a:spcPts val="800"/>
              </a:spcAft>
            </a:pPr>
            <a:r>
              <a:rPr lang="es-MX" sz="3200" b="1" dirty="0" smtClean="0">
                <a:solidFill>
                  <a:schemeClr val="accent2">
                    <a:lumMod val="75000"/>
                  </a:schemeClr>
                </a:solidFill>
                <a:latin typeface="Segoe Print" panose="02000600000000000000" pitchFamily="2" charset="0"/>
                <a:ea typeface="Calibri" panose="020F0502020204030204" pitchFamily="34" charset="0"/>
                <a:cs typeface="Kokila" panose="020B0604020202020204" pitchFamily="34" charset="0"/>
              </a:rPr>
              <a:t>contexto</a:t>
            </a:r>
            <a:endParaRPr lang="es-MX" sz="3200" b="1" dirty="0" smtClean="0">
              <a:solidFill>
                <a:schemeClr val="accent2">
                  <a:lumMod val="75000"/>
                </a:schemeClr>
              </a:solidFill>
              <a:effectLst/>
              <a:latin typeface="Segoe Print" panose="02000600000000000000" pitchFamily="2" charset="0"/>
              <a:ea typeface="Calibri" panose="020F0502020204030204" pitchFamily="34" charset="0"/>
              <a:cs typeface="Kokila" panose="020B0604020202020204" pitchFamily="34" charset="0"/>
            </a:endParaRPr>
          </a:p>
        </p:txBody>
      </p:sp>
      <p:sp>
        <p:nvSpPr>
          <p:cNvPr id="12" name="Rectángulo 11"/>
          <p:cNvSpPr/>
          <p:nvPr/>
        </p:nvSpPr>
        <p:spPr>
          <a:xfrm>
            <a:off x="5450115" y="3600075"/>
            <a:ext cx="1590174" cy="619272"/>
          </a:xfrm>
          <a:prstGeom prst="rect">
            <a:avLst/>
          </a:prstGeom>
        </p:spPr>
        <p:txBody>
          <a:bodyPr wrap="square">
            <a:spAutoFit/>
          </a:bodyPr>
          <a:lstStyle/>
          <a:p>
            <a:pPr>
              <a:lnSpc>
                <a:spcPct val="107000"/>
              </a:lnSpc>
              <a:spcAft>
                <a:spcPts val="800"/>
              </a:spcAft>
            </a:pPr>
            <a:r>
              <a:rPr lang="es-MX" sz="3200" b="1" dirty="0" smtClean="0">
                <a:solidFill>
                  <a:schemeClr val="accent2">
                    <a:lumMod val="75000"/>
                  </a:schemeClr>
                </a:solidFill>
                <a:latin typeface="Segoe Print" panose="02000600000000000000" pitchFamily="2" charset="0"/>
                <a:ea typeface="Calibri" panose="020F0502020204030204" pitchFamily="34" charset="0"/>
                <a:cs typeface="Kokila" panose="020B0604020202020204" pitchFamily="34" charset="0"/>
              </a:rPr>
              <a:t>objeto</a:t>
            </a:r>
            <a:endParaRPr lang="es-MX" sz="3200" b="1" dirty="0" smtClean="0">
              <a:solidFill>
                <a:schemeClr val="accent2">
                  <a:lumMod val="75000"/>
                </a:schemeClr>
              </a:solidFill>
              <a:effectLst/>
              <a:latin typeface="Segoe Print" panose="02000600000000000000" pitchFamily="2" charset="0"/>
              <a:ea typeface="Calibri" panose="020F0502020204030204" pitchFamily="34" charset="0"/>
              <a:cs typeface="Kokila" panose="020B0604020202020204" pitchFamily="34" charset="0"/>
            </a:endParaRPr>
          </a:p>
        </p:txBody>
      </p:sp>
    </p:spTree>
    <p:extLst>
      <p:ext uri="{BB962C8B-B14F-4D97-AF65-F5344CB8AC3E}">
        <p14:creationId xmlns:p14="http://schemas.microsoft.com/office/powerpoint/2010/main" val="33670392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29</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a:latin typeface="Bahnschrift Light SemiCondensed"/>
                <a:ea typeface="Calibri" panose="020F0502020204030204" pitchFamily="34" charset="0"/>
                <a:cs typeface="Arial" panose="020B0604020202020204" pitchFamily="34" charset="0"/>
              </a:rPr>
              <a:t>I</a:t>
            </a:r>
            <a:r>
              <a:rPr lang="es-MX" sz="2400" b="1" dirty="0" smtClean="0">
                <a:latin typeface="Bahnschrift Light SemiCondensed"/>
                <a:ea typeface="Calibri" panose="020F0502020204030204" pitchFamily="34" charset="0"/>
                <a:cs typeface="Arial" panose="020B0604020202020204" pitchFamily="34" charset="0"/>
              </a:rPr>
              <a:t>nvestigación documental para proyectos de Diseño</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0" y="1587637"/>
            <a:ext cx="4707468"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p:cNvSpPr/>
          <p:nvPr/>
        </p:nvSpPr>
        <p:spPr>
          <a:xfrm>
            <a:off x="560810" y="2241882"/>
            <a:ext cx="3585848" cy="3954929"/>
          </a:xfrm>
          <a:prstGeom prst="rect">
            <a:avLst/>
          </a:prstGeom>
        </p:spPr>
        <p:txBody>
          <a:bodyPr wrap="square">
            <a:spAutoFit/>
          </a:bodyPr>
          <a:lstStyle/>
          <a:p>
            <a:r>
              <a:rPr lang="es-MX" dirty="0">
                <a:solidFill>
                  <a:schemeClr val="bg1"/>
                </a:solidFill>
                <a:latin typeface="Bahnschrift Light SemiCondensed"/>
              </a:rPr>
              <a:t>La investigación documental en cuanto al usuario pueden considerarse</a:t>
            </a:r>
            <a:r>
              <a:rPr lang="es-MX" dirty="0" smtClean="0">
                <a:solidFill>
                  <a:schemeClr val="bg1"/>
                </a:solidFill>
                <a:latin typeface="Bahnschrift Light SemiCondensed"/>
              </a:rPr>
              <a:t>:</a:t>
            </a:r>
          </a:p>
          <a:p>
            <a:endParaRPr lang="es-MX" dirty="0" smtClean="0">
              <a:solidFill>
                <a:schemeClr val="bg1"/>
              </a:solidFill>
              <a:latin typeface="Bahnschrift Light SemiCondensed"/>
            </a:endParaRP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Datos </a:t>
            </a:r>
            <a:r>
              <a:rPr lang="es-MX" b="1" dirty="0">
                <a:solidFill>
                  <a:schemeClr val="bg1"/>
                </a:solidFill>
                <a:latin typeface="Bahnschrift Light SemiCondensed"/>
              </a:rPr>
              <a:t>demográficos.</a:t>
            </a:r>
          </a:p>
          <a:p>
            <a:pPr marL="285750" indent="-285750">
              <a:spcAft>
                <a:spcPts val="600"/>
              </a:spcAft>
              <a:buFont typeface="Wingdings" panose="05000000000000000000" pitchFamily="2" charset="2"/>
              <a:buChar char="v"/>
            </a:pPr>
            <a:r>
              <a:rPr lang="es-MX" b="1" dirty="0">
                <a:solidFill>
                  <a:schemeClr val="bg1"/>
                </a:solidFill>
                <a:latin typeface="Bahnschrift Light SemiCondensed"/>
              </a:rPr>
              <a:t>Datos socioeconómicos</a:t>
            </a:r>
          </a:p>
          <a:p>
            <a:pPr marL="285750" indent="-285750">
              <a:spcAft>
                <a:spcPts val="600"/>
              </a:spcAft>
              <a:buFont typeface="Wingdings" panose="05000000000000000000" pitchFamily="2" charset="2"/>
              <a:buChar char="v"/>
            </a:pPr>
            <a:r>
              <a:rPr lang="es-MX" b="1" dirty="0">
                <a:solidFill>
                  <a:schemeClr val="bg1"/>
                </a:solidFill>
                <a:latin typeface="Bahnschrift Light SemiCondensed"/>
              </a:rPr>
              <a:t>Tendencias del consumidor</a:t>
            </a:r>
          </a:p>
          <a:p>
            <a:pPr marL="285750" indent="-285750">
              <a:spcAft>
                <a:spcPts val="600"/>
              </a:spcAft>
              <a:buFont typeface="Wingdings" panose="05000000000000000000" pitchFamily="2" charset="2"/>
              <a:buChar char="v"/>
            </a:pPr>
            <a:r>
              <a:rPr lang="es-MX" b="1" dirty="0">
                <a:solidFill>
                  <a:schemeClr val="bg1"/>
                </a:solidFill>
                <a:latin typeface="Bahnschrift Light SemiCondensed"/>
              </a:rPr>
              <a:t>Estudios estadísticos</a:t>
            </a:r>
          </a:p>
          <a:p>
            <a:pPr marL="285750" indent="-285750">
              <a:spcAft>
                <a:spcPts val="600"/>
              </a:spcAft>
              <a:buFont typeface="Wingdings" panose="05000000000000000000" pitchFamily="2" charset="2"/>
              <a:buChar char="v"/>
            </a:pPr>
            <a:r>
              <a:rPr lang="es-MX" b="1" dirty="0">
                <a:solidFill>
                  <a:schemeClr val="bg1"/>
                </a:solidFill>
                <a:latin typeface="Bahnschrift Light SemiCondensed"/>
              </a:rPr>
              <a:t>Datos psicológicos</a:t>
            </a:r>
          </a:p>
          <a:p>
            <a:pPr marL="285750" indent="-285750">
              <a:spcAft>
                <a:spcPts val="600"/>
              </a:spcAft>
              <a:buFont typeface="Wingdings" panose="05000000000000000000" pitchFamily="2" charset="2"/>
              <a:buChar char="v"/>
            </a:pPr>
            <a:r>
              <a:rPr lang="es-MX" b="1" dirty="0">
                <a:solidFill>
                  <a:schemeClr val="bg1"/>
                </a:solidFill>
                <a:latin typeface="Bahnschrift Light SemiCondensed"/>
              </a:rPr>
              <a:t>Datos antropométricos</a:t>
            </a:r>
          </a:p>
          <a:p>
            <a:pPr marL="285750" indent="-285750">
              <a:spcAft>
                <a:spcPts val="600"/>
              </a:spcAft>
              <a:buFont typeface="Wingdings" panose="05000000000000000000" pitchFamily="2" charset="2"/>
              <a:buChar char="v"/>
            </a:pPr>
            <a:r>
              <a:rPr lang="es-MX" b="1" dirty="0">
                <a:solidFill>
                  <a:schemeClr val="bg1"/>
                </a:solidFill>
                <a:latin typeface="Bahnschrift Light SemiCondensed"/>
              </a:rPr>
              <a:t>Datos ergonómicos</a:t>
            </a:r>
          </a:p>
          <a:p>
            <a:r>
              <a:rPr lang="es-MX" dirty="0" smtClean="0">
                <a:solidFill>
                  <a:schemeClr val="bg1"/>
                </a:solidFill>
                <a:latin typeface="Bahnschrift Light SemiCondensed"/>
              </a:rPr>
              <a:t>.</a:t>
            </a:r>
            <a:endParaRPr lang="es-MX" dirty="0">
              <a:solidFill>
                <a:schemeClr val="bg1"/>
              </a:solidFill>
              <a:latin typeface="Bahnschrift Light SemiCondensed"/>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7535" y="2066113"/>
            <a:ext cx="4306465" cy="4306465"/>
          </a:xfrm>
          <a:prstGeom prst="rect">
            <a:avLst/>
          </a:prstGeom>
        </p:spPr>
      </p:pic>
    </p:spTree>
    <p:extLst>
      <p:ext uri="{BB962C8B-B14F-4D97-AF65-F5344CB8AC3E}">
        <p14:creationId xmlns:p14="http://schemas.microsoft.com/office/powerpoint/2010/main" val="8661006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18134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p:cNvSpPr txBox="1"/>
          <p:nvPr/>
        </p:nvSpPr>
        <p:spPr>
          <a:xfrm>
            <a:off x="0" y="422114"/>
            <a:ext cx="1821228" cy="861774"/>
          </a:xfrm>
          <a:prstGeom prst="rect">
            <a:avLst/>
          </a:prstGeom>
          <a:noFill/>
        </p:spPr>
        <p:txBody>
          <a:bodyPr wrap="square" rtlCol="0">
            <a:spAutoFit/>
          </a:bodyPr>
          <a:lstStyle/>
          <a:p>
            <a:pPr algn="r"/>
            <a:r>
              <a:rPr lang="es-ES_tradnl" sz="3200" b="1" dirty="0" smtClean="0">
                <a:latin typeface="Century Gothic" charset="0"/>
                <a:ea typeface="Century Gothic" charset="0"/>
                <a:cs typeface="Century Gothic" charset="0"/>
              </a:rPr>
              <a:t>Índice</a:t>
            </a:r>
            <a:endParaRPr lang="es-MX" dirty="0">
              <a:latin typeface="Century Gothic" charset="0"/>
              <a:ea typeface="Century Gothic" charset="0"/>
              <a:cs typeface="Century Gothic" charset="0"/>
            </a:endParaRPr>
          </a:p>
          <a:p>
            <a:pPr algn="r"/>
            <a:endParaRPr lang="es-ES" dirty="0">
              <a:latin typeface="Century Gothic" charset="0"/>
              <a:ea typeface="Century Gothic" charset="0"/>
              <a:cs typeface="Century Gothic" charset="0"/>
            </a:endParaRPr>
          </a:p>
        </p:txBody>
      </p:sp>
      <p:sp>
        <p:nvSpPr>
          <p:cNvPr id="5" name="Rectángulo 4"/>
          <p:cNvSpPr/>
          <p:nvPr/>
        </p:nvSpPr>
        <p:spPr>
          <a:xfrm>
            <a:off x="2410935" y="766530"/>
            <a:ext cx="5493811" cy="4832092"/>
          </a:xfrm>
          <a:prstGeom prst="rect">
            <a:avLst/>
          </a:prstGeom>
        </p:spPr>
        <p:txBody>
          <a:bodyPr wrap="square">
            <a:spAutoFit/>
          </a:bodyPr>
          <a:lstStyle/>
          <a:p>
            <a:pPr>
              <a:lnSpc>
                <a:spcPct val="150000"/>
              </a:lnSpc>
              <a:spcBef>
                <a:spcPts val="1200"/>
              </a:spcBef>
            </a:pPr>
            <a:r>
              <a:rPr lang="es-MX" dirty="0" smtClean="0">
                <a:latin typeface="Bahnschrift Light SemiCondensed"/>
                <a:ea typeface="Century Gothic" charset="0"/>
                <a:cs typeface="Century Gothic" charset="0"/>
              </a:rPr>
              <a:t>Recomendaciones para la revisión</a:t>
            </a:r>
          </a:p>
          <a:p>
            <a:pPr>
              <a:lnSpc>
                <a:spcPct val="150000"/>
              </a:lnSpc>
              <a:spcBef>
                <a:spcPts val="1200"/>
              </a:spcBef>
            </a:pPr>
            <a:r>
              <a:rPr lang="es-MX" dirty="0" smtClean="0">
                <a:effectLst/>
                <a:latin typeface="Bahnschrift Light SemiCondensed"/>
                <a:ea typeface="Century Gothic" charset="0"/>
                <a:cs typeface="Century Gothic" charset="0"/>
              </a:rPr>
              <a:t>Recomendaciones para la recuperación</a:t>
            </a:r>
          </a:p>
          <a:p>
            <a:pPr>
              <a:lnSpc>
                <a:spcPct val="150000"/>
              </a:lnSpc>
              <a:spcBef>
                <a:spcPts val="1200"/>
              </a:spcBef>
            </a:pPr>
            <a:r>
              <a:rPr lang="es-MX" dirty="0" smtClean="0">
                <a:latin typeface="Bahnschrift Light SemiCondensed"/>
                <a:ea typeface="Century Gothic" charset="0"/>
                <a:cs typeface="Century Gothic" charset="0"/>
              </a:rPr>
              <a:t>Análisis de la información en la investigación.</a:t>
            </a:r>
          </a:p>
          <a:p>
            <a:pPr>
              <a:lnSpc>
                <a:spcPct val="150000"/>
              </a:lnSpc>
              <a:spcBef>
                <a:spcPts val="1200"/>
              </a:spcBef>
            </a:pPr>
            <a:r>
              <a:rPr lang="es-MX" dirty="0" smtClean="0">
                <a:effectLst/>
                <a:latin typeface="Bahnschrift Light SemiCondensed"/>
                <a:ea typeface="Century Gothic" charset="0"/>
                <a:cs typeface="Century Gothic" charset="0"/>
              </a:rPr>
              <a:t>Investigación documental para proyectos de diseño</a:t>
            </a:r>
          </a:p>
          <a:p>
            <a:pPr>
              <a:lnSpc>
                <a:spcPct val="150000"/>
              </a:lnSpc>
              <a:spcBef>
                <a:spcPts val="1200"/>
              </a:spcBef>
            </a:pPr>
            <a:r>
              <a:rPr lang="es-MX" dirty="0" smtClean="0">
                <a:latin typeface="Bahnschrift Light SemiCondensed"/>
                <a:ea typeface="Century Gothic" charset="0"/>
                <a:cs typeface="Century Gothic" charset="0"/>
              </a:rPr>
              <a:t>Objetivos de la investigación documental en el proyecto de diseño.</a:t>
            </a:r>
          </a:p>
          <a:p>
            <a:pPr>
              <a:lnSpc>
                <a:spcPct val="150000"/>
              </a:lnSpc>
              <a:spcBef>
                <a:spcPts val="1200"/>
              </a:spcBef>
            </a:pPr>
            <a:r>
              <a:rPr lang="es-MX" dirty="0" smtClean="0">
                <a:effectLst/>
                <a:latin typeface="Bahnschrift Light SemiCondensed"/>
                <a:ea typeface="Century Gothic" charset="0"/>
                <a:cs typeface="Century Gothic" charset="0"/>
              </a:rPr>
              <a:t>Conclusiones </a:t>
            </a:r>
          </a:p>
          <a:p>
            <a:pPr>
              <a:lnSpc>
                <a:spcPct val="150000"/>
              </a:lnSpc>
              <a:spcBef>
                <a:spcPts val="1200"/>
              </a:spcBef>
            </a:pPr>
            <a:r>
              <a:rPr lang="es-MX" dirty="0" smtClean="0">
                <a:latin typeface="Bahnschrift Light SemiCondensed"/>
                <a:ea typeface="Century Gothic" charset="0"/>
                <a:cs typeface="Century Gothic" charset="0"/>
              </a:rPr>
              <a:t>Referencias</a:t>
            </a:r>
            <a:endParaRPr lang="es-MX" dirty="0" smtClean="0">
              <a:effectLst/>
              <a:latin typeface="Bahnschrift Light SemiCondensed"/>
              <a:ea typeface="Century Gothic" charset="0"/>
              <a:cs typeface="Century Gothic" charset="0"/>
            </a:endParaRPr>
          </a:p>
          <a:p>
            <a:pPr>
              <a:lnSpc>
                <a:spcPct val="150000"/>
              </a:lnSpc>
              <a:spcBef>
                <a:spcPts val="600"/>
              </a:spcBef>
              <a:spcAft>
                <a:spcPts val="0"/>
              </a:spcAft>
            </a:pPr>
            <a:r>
              <a:rPr lang="es-ES_tradnl" dirty="0" smtClean="0">
                <a:effectLst/>
                <a:latin typeface="Bahnschrift Light SemiCondensed"/>
                <a:ea typeface="Century Gothic" charset="0"/>
                <a:cs typeface="Century Gothic" charset="0"/>
              </a:rPr>
              <a:t> </a:t>
            </a:r>
            <a:endParaRPr lang="es-MX" dirty="0">
              <a:effectLst/>
              <a:latin typeface="Bahnschrift Light SemiCondensed"/>
              <a:ea typeface="Century Gothic" charset="0"/>
              <a:cs typeface="Century Gothic" charset="0"/>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3</a:t>
            </a:fld>
            <a:endParaRPr lang="es-MX"/>
          </a:p>
        </p:txBody>
      </p:sp>
      <p:sp>
        <p:nvSpPr>
          <p:cNvPr id="6" name="Rectángulo 5"/>
          <p:cNvSpPr/>
          <p:nvPr/>
        </p:nvSpPr>
        <p:spPr>
          <a:xfrm>
            <a:off x="8063468" y="766530"/>
            <a:ext cx="451882" cy="3277820"/>
          </a:xfrm>
          <a:prstGeom prst="rect">
            <a:avLst/>
          </a:prstGeom>
        </p:spPr>
        <p:txBody>
          <a:bodyPr wrap="square">
            <a:spAutoFit/>
          </a:bodyPr>
          <a:lstStyle/>
          <a:p>
            <a:pPr>
              <a:lnSpc>
                <a:spcPct val="150000"/>
              </a:lnSpc>
              <a:spcBef>
                <a:spcPts val="1200"/>
              </a:spcBef>
            </a:pPr>
            <a:r>
              <a:rPr lang="es-MX" dirty="0" smtClean="0">
                <a:latin typeface="Bahnschrift Light SemiCondensed"/>
                <a:ea typeface="Century Gothic" charset="0"/>
                <a:cs typeface="Century Gothic" charset="0"/>
              </a:rPr>
              <a:t>21</a:t>
            </a:r>
          </a:p>
          <a:p>
            <a:pPr>
              <a:lnSpc>
                <a:spcPct val="150000"/>
              </a:lnSpc>
              <a:spcBef>
                <a:spcPts val="1200"/>
              </a:spcBef>
            </a:pPr>
            <a:r>
              <a:rPr lang="es-MX" dirty="0" smtClean="0">
                <a:effectLst/>
                <a:latin typeface="Bahnschrift Light SemiCondensed"/>
                <a:ea typeface="Century Gothic" charset="0"/>
                <a:cs typeface="Century Gothic" charset="0"/>
              </a:rPr>
              <a:t>22</a:t>
            </a:r>
          </a:p>
          <a:p>
            <a:pPr>
              <a:lnSpc>
                <a:spcPct val="150000"/>
              </a:lnSpc>
              <a:spcBef>
                <a:spcPts val="1200"/>
              </a:spcBef>
            </a:pPr>
            <a:r>
              <a:rPr lang="es-MX" dirty="0" smtClean="0">
                <a:latin typeface="Bahnschrift Light SemiCondensed"/>
                <a:ea typeface="Century Gothic" charset="0"/>
                <a:cs typeface="Century Gothic" charset="0"/>
              </a:rPr>
              <a:t>23</a:t>
            </a:r>
          </a:p>
          <a:p>
            <a:pPr>
              <a:lnSpc>
                <a:spcPct val="150000"/>
              </a:lnSpc>
              <a:spcBef>
                <a:spcPts val="1200"/>
              </a:spcBef>
            </a:pPr>
            <a:r>
              <a:rPr lang="es-MX" dirty="0" smtClean="0">
                <a:effectLst/>
                <a:latin typeface="Bahnschrift Light SemiCondensed"/>
                <a:ea typeface="Century Gothic" charset="0"/>
                <a:cs typeface="Century Gothic" charset="0"/>
              </a:rPr>
              <a:t>25</a:t>
            </a:r>
          </a:p>
          <a:p>
            <a:pPr>
              <a:lnSpc>
                <a:spcPct val="150000"/>
              </a:lnSpc>
              <a:spcBef>
                <a:spcPts val="1200"/>
              </a:spcBef>
            </a:pPr>
            <a:r>
              <a:rPr lang="es-MX" dirty="0" smtClean="0">
                <a:latin typeface="Bahnschrift Light SemiCondensed"/>
                <a:ea typeface="Century Gothic" charset="0"/>
                <a:cs typeface="Century Gothic" charset="0"/>
              </a:rPr>
              <a:t>32    </a:t>
            </a:r>
            <a:endParaRPr lang="es-MX" dirty="0" smtClean="0">
              <a:effectLst/>
              <a:latin typeface="Bahnschrift Light SemiCondensed"/>
              <a:ea typeface="Century Gothic" charset="0"/>
              <a:cs typeface="Century Gothic" charset="0"/>
            </a:endParaRPr>
          </a:p>
          <a:p>
            <a:pPr>
              <a:lnSpc>
                <a:spcPct val="150000"/>
              </a:lnSpc>
              <a:spcBef>
                <a:spcPts val="600"/>
              </a:spcBef>
              <a:spcAft>
                <a:spcPts val="0"/>
              </a:spcAft>
            </a:pPr>
            <a:r>
              <a:rPr lang="es-ES_tradnl" dirty="0" smtClean="0">
                <a:effectLst/>
                <a:latin typeface="Bahnschrift Light SemiCondensed"/>
                <a:ea typeface="Century Gothic" charset="0"/>
                <a:cs typeface="Century Gothic" charset="0"/>
              </a:rPr>
              <a:t> </a:t>
            </a:r>
            <a:endParaRPr lang="es-MX" dirty="0">
              <a:effectLst/>
              <a:latin typeface="Bahnschrift Light SemiCondensed"/>
              <a:ea typeface="Century Gothic" charset="0"/>
              <a:cs typeface="Century Gothic" charset="0"/>
            </a:endParaRPr>
          </a:p>
        </p:txBody>
      </p:sp>
      <p:sp>
        <p:nvSpPr>
          <p:cNvPr id="7" name="Rectángulo 6"/>
          <p:cNvSpPr/>
          <p:nvPr/>
        </p:nvSpPr>
        <p:spPr>
          <a:xfrm>
            <a:off x="8090869" y="3999106"/>
            <a:ext cx="451882" cy="1569660"/>
          </a:xfrm>
          <a:prstGeom prst="rect">
            <a:avLst/>
          </a:prstGeom>
        </p:spPr>
        <p:txBody>
          <a:bodyPr wrap="square">
            <a:spAutoFit/>
          </a:bodyPr>
          <a:lstStyle/>
          <a:p>
            <a:pPr>
              <a:lnSpc>
                <a:spcPct val="150000"/>
              </a:lnSpc>
              <a:spcBef>
                <a:spcPts val="1200"/>
              </a:spcBef>
            </a:pPr>
            <a:r>
              <a:rPr lang="es-MX" dirty="0" smtClean="0">
                <a:latin typeface="Bahnschrift Light SemiCondensed"/>
                <a:ea typeface="Century Gothic" charset="0"/>
                <a:cs typeface="Century Gothic" charset="0"/>
              </a:rPr>
              <a:t>33</a:t>
            </a:r>
          </a:p>
          <a:p>
            <a:pPr>
              <a:lnSpc>
                <a:spcPct val="150000"/>
              </a:lnSpc>
              <a:spcBef>
                <a:spcPts val="1200"/>
              </a:spcBef>
            </a:pPr>
            <a:r>
              <a:rPr lang="es-MX" dirty="0" smtClean="0">
                <a:effectLst/>
                <a:latin typeface="Bahnschrift Light SemiCondensed"/>
                <a:ea typeface="Century Gothic" charset="0"/>
                <a:cs typeface="Century Gothic" charset="0"/>
              </a:rPr>
              <a:t>35</a:t>
            </a:r>
            <a:endParaRPr lang="es-MX" dirty="0" smtClean="0">
              <a:effectLst/>
              <a:latin typeface="Bahnschrift Light SemiCondensed"/>
              <a:ea typeface="Century Gothic" charset="0"/>
              <a:cs typeface="Century Gothic" charset="0"/>
            </a:endParaRPr>
          </a:p>
          <a:p>
            <a:pPr>
              <a:lnSpc>
                <a:spcPct val="150000"/>
              </a:lnSpc>
              <a:spcBef>
                <a:spcPts val="600"/>
              </a:spcBef>
              <a:spcAft>
                <a:spcPts val="0"/>
              </a:spcAft>
            </a:pPr>
            <a:r>
              <a:rPr lang="es-ES_tradnl" dirty="0" smtClean="0">
                <a:effectLst/>
                <a:latin typeface="Bahnschrift Light SemiCondensed"/>
                <a:ea typeface="Century Gothic" charset="0"/>
                <a:cs typeface="Century Gothic" charset="0"/>
              </a:rPr>
              <a:t> </a:t>
            </a:r>
            <a:endParaRPr lang="es-MX" dirty="0">
              <a:effectLst/>
              <a:latin typeface="Bahnschrift Light SemiCondensed"/>
              <a:ea typeface="Century Gothic" charset="0"/>
              <a:cs typeface="Century Gothic" charset="0"/>
            </a:endParaRPr>
          </a:p>
        </p:txBody>
      </p:sp>
    </p:spTree>
    <p:extLst>
      <p:ext uri="{BB962C8B-B14F-4D97-AF65-F5344CB8AC3E}">
        <p14:creationId xmlns:p14="http://schemas.microsoft.com/office/powerpoint/2010/main" val="19671967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30</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a:latin typeface="Bahnschrift Light SemiCondensed"/>
                <a:ea typeface="Calibri" panose="020F0502020204030204" pitchFamily="34" charset="0"/>
                <a:cs typeface="Arial" panose="020B0604020202020204" pitchFamily="34" charset="0"/>
              </a:rPr>
              <a:t>I</a:t>
            </a:r>
            <a:r>
              <a:rPr lang="es-MX" sz="2400" b="1" dirty="0" smtClean="0">
                <a:latin typeface="Bahnschrift Light SemiCondensed"/>
                <a:ea typeface="Calibri" panose="020F0502020204030204" pitchFamily="34" charset="0"/>
                <a:cs typeface="Arial" panose="020B0604020202020204" pitchFamily="34" charset="0"/>
              </a:rPr>
              <a:t>nvestigación documental para proyectos de Diseño</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0" y="1587637"/>
            <a:ext cx="4707468"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p:cNvSpPr/>
          <p:nvPr/>
        </p:nvSpPr>
        <p:spPr>
          <a:xfrm>
            <a:off x="560810" y="2241882"/>
            <a:ext cx="3585848" cy="4231928"/>
          </a:xfrm>
          <a:prstGeom prst="rect">
            <a:avLst/>
          </a:prstGeom>
        </p:spPr>
        <p:txBody>
          <a:bodyPr wrap="square">
            <a:spAutoFit/>
          </a:bodyPr>
          <a:lstStyle/>
          <a:p>
            <a:r>
              <a:rPr lang="es-MX" dirty="0" smtClean="0">
                <a:solidFill>
                  <a:schemeClr val="bg1"/>
                </a:solidFill>
                <a:latin typeface="Bahnschrift Light SemiCondensed"/>
              </a:rPr>
              <a:t>En cuanto al objeto pueden </a:t>
            </a:r>
            <a:r>
              <a:rPr lang="es-MX" dirty="0">
                <a:solidFill>
                  <a:schemeClr val="bg1"/>
                </a:solidFill>
                <a:latin typeface="Bahnschrift Light SemiCondensed"/>
              </a:rPr>
              <a:t>considerarse</a:t>
            </a:r>
            <a:r>
              <a:rPr lang="es-MX" dirty="0" smtClean="0">
                <a:solidFill>
                  <a:schemeClr val="bg1"/>
                </a:solidFill>
                <a:latin typeface="Bahnschrift Light SemiCondensed"/>
              </a:rPr>
              <a:t>:</a:t>
            </a:r>
          </a:p>
          <a:p>
            <a:endParaRPr lang="es-MX" dirty="0" smtClean="0">
              <a:solidFill>
                <a:schemeClr val="bg1"/>
              </a:solidFill>
              <a:latin typeface="Bahnschrift Light SemiCondensed"/>
            </a:endParaRP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Análisis de productos existentes</a:t>
            </a: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Análisis de productos análogos</a:t>
            </a: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Precios</a:t>
            </a: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Dimensiones</a:t>
            </a: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Volumen</a:t>
            </a: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Componentes</a:t>
            </a: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Plaza</a:t>
            </a:r>
            <a:endParaRPr lang="es-MX" b="1" dirty="0">
              <a:solidFill>
                <a:schemeClr val="bg1"/>
              </a:solidFill>
              <a:latin typeface="Bahnschrift Light SemiCondensed"/>
            </a:endParaRPr>
          </a:p>
          <a:p>
            <a:r>
              <a:rPr lang="es-MX" dirty="0" smtClean="0">
                <a:solidFill>
                  <a:schemeClr val="bg1"/>
                </a:solidFill>
                <a:latin typeface="Bahnschrift Light SemiCondensed"/>
              </a:rPr>
              <a:t>.</a:t>
            </a:r>
            <a:endParaRPr lang="es-MX" dirty="0">
              <a:solidFill>
                <a:schemeClr val="bg1"/>
              </a:solidFill>
              <a:latin typeface="Bahnschrift Light SemiCondensed"/>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7784" y="2375874"/>
            <a:ext cx="4256216" cy="3963944"/>
          </a:xfrm>
          <a:prstGeom prst="rect">
            <a:avLst/>
          </a:prstGeom>
        </p:spPr>
      </p:pic>
    </p:spTree>
    <p:extLst>
      <p:ext uri="{BB962C8B-B14F-4D97-AF65-F5344CB8AC3E}">
        <p14:creationId xmlns:p14="http://schemas.microsoft.com/office/powerpoint/2010/main" val="17092759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31</a:t>
            </a:fld>
            <a:endParaRPr lang="es-MX"/>
          </a:p>
        </p:txBody>
      </p:sp>
      <p:sp>
        <p:nvSpPr>
          <p:cNvPr id="7" name="Rectángulo 6"/>
          <p:cNvSpPr/>
          <p:nvPr/>
        </p:nvSpPr>
        <p:spPr>
          <a:xfrm>
            <a:off x="534000" y="366089"/>
            <a:ext cx="4556984" cy="882678"/>
          </a:xfrm>
          <a:prstGeom prst="rect">
            <a:avLst/>
          </a:prstGeom>
        </p:spPr>
        <p:txBody>
          <a:bodyPr wrap="square">
            <a:spAutoFit/>
          </a:bodyPr>
          <a:lstStyle/>
          <a:p>
            <a:pPr>
              <a:lnSpc>
                <a:spcPct val="107000"/>
              </a:lnSpc>
              <a:spcAft>
                <a:spcPts val="800"/>
              </a:spcAft>
            </a:pPr>
            <a:r>
              <a:rPr lang="es-MX" sz="2400" b="1" dirty="0">
                <a:latin typeface="Bahnschrift Light SemiCondensed"/>
                <a:ea typeface="Calibri" panose="020F0502020204030204" pitchFamily="34" charset="0"/>
                <a:cs typeface="Arial" panose="020B0604020202020204" pitchFamily="34" charset="0"/>
              </a:rPr>
              <a:t>I</a:t>
            </a:r>
            <a:r>
              <a:rPr lang="es-MX" sz="2400" b="1" dirty="0" smtClean="0">
                <a:latin typeface="Bahnschrift Light SemiCondensed"/>
                <a:ea typeface="Calibri" panose="020F0502020204030204" pitchFamily="34" charset="0"/>
                <a:cs typeface="Arial" panose="020B0604020202020204" pitchFamily="34" charset="0"/>
              </a:rPr>
              <a:t>nvestigación documental para proyectos de Diseño</a:t>
            </a:r>
            <a:r>
              <a:rPr lang="es-MX" sz="2400" b="1" dirty="0" smtClean="0">
                <a:effectLst/>
                <a:latin typeface="Bahnschrift Light SemiCondensed"/>
                <a:ea typeface="Calibri" panose="020F0502020204030204" pitchFamily="34" charset="0"/>
                <a:cs typeface="Arial" panose="020B0604020202020204" pitchFamily="34" charset="0"/>
              </a:rPr>
              <a:t>:</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0" y="1587637"/>
            <a:ext cx="4707468"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p:cNvSpPr/>
          <p:nvPr/>
        </p:nvSpPr>
        <p:spPr>
          <a:xfrm>
            <a:off x="560810" y="2241882"/>
            <a:ext cx="3585848" cy="4278094"/>
          </a:xfrm>
          <a:prstGeom prst="rect">
            <a:avLst/>
          </a:prstGeom>
        </p:spPr>
        <p:txBody>
          <a:bodyPr wrap="square">
            <a:spAutoFit/>
          </a:bodyPr>
          <a:lstStyle/>
          <a:p>
            <a:r>
              <a:rPr lang="es-MX" dirty="0" smtClean="0">
                <a:solidFill>
                  <a:schemeClr val="bg1"/>
                </a:solidFill>
                <a:latin typeface="Bahnschrift Light SemiCondensed"/>
              </a:rPr>
              <a:t>En cuanto al contexto pueden </a:t>
            </a:r>
            <a:r>
              <a:rPr lang="es-MX" dirty="0">
                <a:solidFill>
                  <a:schemeClr val="bg1"/>
                </a:solidFill>
                <a:latin typeface="Bahnschrift Light SemiCondensed"/>
              </a:rPr>
              <a:t>considerarse</a:t>
            </a:r>
            <a:r>
              <a:rPr lang="es-MX" dirty="0" smtClean="0">
                <a:solidFill>
                  <a:schemeClr val="bg1"/>
                </a:solidFill>
                <a:latin typeface="Bahnschrift Light SemiCondensed"/>
              </a:rPr>
              <a:t>:</a:t>
            </a:r>
          </a:p>
          <a:p>
            <a:endParaRPr lang="es-MX" dirty="0" smtClean="0">
              <a:solidFill>
                <a:schemeClr val="bg1"/>
              </a:solidFill>
              <a:latin typeface="Bahnschrift Light SemiCondensed"/>
            </a:endParaRP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Dimensiones del espacio en el que actuará el objeto de diseño</a:t>
            </a: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Localización del lugar</a:t>
            </a: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Interacción con otros objetos y usuarios</a:t>
            </a:r>
          </a:p>
          <a:p>
            <a:pPr marL="285750" indent="-285750">
              <a:spcAft>
                <a:spcPts val="600"/>
              </a:spcAft>
              <a:buFont typeface="Wingdings" panose="05000000000000000000" pitchFamily="2" charset="2"/>
              <a:buChar char="v"/>
            </a:pPr>
            <a:r>
              <a:rPr lang="es-MX" b="1" dirty="0" smtClean="0">
                <a:solidFill>
                  <a:schemeClr val="bg1"/>
                </a:solidFill>
                <a:latin typeface="Bahnschrift Light SemiCondensed"/>
              </a:rPr>
              <a:t>Condiciones ambientales como: temperatura, humedad, iluminación, ruido, entre otros.</a:t>
            </a:r>
            <a:endParaRPr lang="es-MX" b="1" dirty="0">
              <a:solidFill>
                <a:schemeClr val="bg1"/>
              </a:solidFill>
              <a:latin typeface="Bahnschrift Light SemiCondensed"/>
            </a:endParaRPr>
          </a:p>
          <a:p>
            <a:r>
              <a:rPr lang="es-MX" dirty="0" smtClean="0">
                <a:solidFill>
                  <a:schemeClr val="bg1"/>
                </a:solidFill>
                <a:latin typeface="Bahnschrift Light SemiCondensed"/>
              </a:rPr>
              <a:t>.</a:t>
            </a:r>
            <a:endParaRPr lang="es-MX" dirty="0">
              <a:solidFill>
                <a:schemeClr val="bg1"/>
              </a:solidFill>
              <a:latin typeface="Bahnschrift Light SemiCondensed"/>
            </a:endParaRPr>
          </a:p>
        </p:txBody>
      </p:sp>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l="3936" r="33433"/>
          <a:stretch/>
        </p:blipFill>
        <p:spPr>
          <a:xfrm>
            <a:off x="4707469" y="1933449"/>
            <a:ext cx="4436532" cy="4595456"/>
          </a:xfrm>
          <a:prstGeom prst="rect">
            <a:avLst/>
          </a:prstGeom>
        </p:spPr>
      </p:pic>
    </p:spTree>
    <p:extLst>
      <p:ext uri="{BB962C8B-B14F-4D97-AF65-F5344CB8AC3E}">
        <p14:creationId xmlns:p14="http://schemas.microsoft.com/office/powerpoint/2010/main" val="21631883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32</a:t>
            </a:fld>
            <a:endParaRPr lang="es-MX"/>
          </a:p>
        </p:txBody>
      </p:sp>
      <p:sp>
        <p:nvSpPr>
          <p:cNvPr id="7" name="Rectángulo 6"/>
          <p:cNvSpPr/>
          <p:nvPr/>
        </p:nvSpPr>
        <p:spPr>
          <a:xfrm>
            <a:off x="622600" y="209103"/>
            <a:ext cx="5460400" cy="1277850"/>
          </a:xfrm>
          <a:prstGeom prst="rect">
            <a:avLst/>
          </a:prstGeom>
        </p:spPr>
        <p:txBody>
          <a:bodyPr wrap="square">
            <a:spAutoFit/>
          </a:bodyPr>
          <a:lstStyle/>
          <a:p>
            <a:pPr>
              <a:lnSpc>
                <a:spcPct val="107000"/>
              </a:lnSpc>
              <a:spcAft>
                <a:spcPts val="800"/>
              </a:spcAft>
            </a:pPr>
            <a:r>
              <a:rPr lang="es-MX" sz="2400" b="1" dirty="0" smtClean="0">
                <a:latin typeface="Bahnschrift Light SemiCondensed"/>
                <a:ea typeface="Calibri" panose="020F0502020204030204" pitchFamily="34" charset="0"/>
                <a:cs typeface="Times New Roman" panose="02020603050405020304" pitchFamily="18" charset="0"/>
              </a:rPr>
              <a:t>Objetivos </a:t>
            </a:r>
            <a:r>
              <a:rPr lang="es-MX" sz="2400" b="1" dirty="0">
                <a:latin typeface="Bahnschrift Light SemiCondensed"/>
                <a:ea typeface="Calibri" panose="020F0502020204030204" pitchFamily="34" charset="0"/>
                <a:cs typeface="Times New Roman" panose="02020603050405020304" pitchFamily="18" charset="0"/>
              </a:rPr>
              <a:t>de la investigación documental en el proyecto de diseño</a:t>
            </a:r>
          </a:p>
        </p:txBody>
      </p:sp>
      <p:sp>
        <p:nvSpPr>
          <p:cNvPr id="8" name="Rectángulo 7"/>
          <p:cNvSpPr/>
          <p:nvPr/>
        </p:nvSpPr>
        <p:spPr>
          <a:xfrm>
            <a:off x="0" y="1587637"/>
            <a:ext cx="6705600"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2"/>
          <p:cNvSpPr/>
          <p:nvPr/>
        </p:nvSpPr>
        <p:spPr>
          <a:xfrm>
            <a:off x="287865" y="1795948"/>
            <a:ext cx="6028267" cy="4136004"/>
          </a:xfrm>
          <a:prstGeom prst="rect">
            <a:avLst/>
          </a:prstGeom>
        </p:spPr>
        <p:txBody>
          <a:bodyPr wrap="square">
            <a:spAutoFit/>
          </a:bodyPr>
          <a:lstStyle/>
          <a:p>
            <a:pPr>
              <a:lnSpc>
                <a:spcPct val="107000"/>
              </a:lnSpc>
              <a:spcAft>
                <a:spcPts val="800"/>
              </a:spcAft>
            </a:pPr>
            <a:r>
              <a:rPr lang="es-MX" b="1" dirty="0" smtClean="0">
                <a:solidFill>
                  <a:schemeClr val="bg1"/>
                </a:solidFill>
                <a:latin typeface="Bahnschrift Light SemiCondensed"/>
                <a:ea typeface="Calibri" panose="020F0502020204030204" pitchFamily="34" charset="0"/>
                <a:cs typeface="Times New Roman" panose="02020603050405020304" pitchFamily="18" charset="0"/>
              </a:rPr>
              <a:t>La </a:t>
            </a:r>
            <a:r>
              <a:rPr lang="es-MX" b="1" dirty="0">
                <a:solidFill>
                  <a:schemeClr val="bg1"/>
                </a:solidFill>
                <a:latin typeface="Bahnschrift Light SemiCondensed"/>
                <a:ea typeface="Calibri" panose="020F0502020204030204" pitchFamily="34" charset="0"/>
                <a:cs typeface="Times New Roman" panose="02020603050405020304" pitchFamily="18" charset="0"/>
              </a:rPr>
              <a:t>investigación documental en el proyecto de diseño, tiene como finalidad:</a:t>
            </a:r>
          </a:p>
          <a:p>
            <a:pPr marL="342900" lvl="0" indent="-342900">
              <a:lnSpc>
                <a:spcPct val="107000"/>
              </a:lnSpc>
              <a:spcAft>
                <a:spcPts val="600"/>
              </a:spcAft>
              <a:buFont typeface="Wingdings" panose="05000000000000000000" pitchFamily="2" charset="2"/>
              <a:buChar char="v"/>
            </a:pPr>
            <a:r>
              <a:rPr lang="es-MX" b="1" dirty="0">
                <a:solidFill>
                  <a:schemeClr val="bg1"/>
                </a:solidFill>
                <a:latin typeface="Bahnschrift Light SemiCondensed"/>
                <a:ea typeface="Calibri" panose="020F0502020204030204" pitchFamily="34" charset="0"/>
                <a:cs typeface="Times New Roman" panose="02020603050405020304" pitchFamily="18" charset="0"/>
              </a:rPr>
              <a:t>Conocer lo que otros han hecho y proponer nuevos diseños.</a:t>
            </a:r>
          </a:p>
          <a:p>
            <a:pPr marL="342900" lvl="0" indent="-342900">
              <a:lnSpc>
                <a:spcPct val="107000"/>
              </a:lnSpc>
              <a:spcAft>
                <a:spcPts val="600"/>
              </a:spcAft>
              <a:buFont typeface="Wingdings" panose="05000000000000000000" pitchFamily="2" charset="2"/>
              <a:buChar char="v"/>
            </a:pPr>
            <a:r>
              <a:rPr lang="es-MX" b="1" dirty="0">
                <a:solidFill>
                  <a:schemeClr val="bg1"/>
                </a:solidFill>
                <a:latin typeface="Bahnschrift Light SemiCondensed"/>
                <a:ea typeface="Calibri" panose="020F0502020204030204" pitchFamily="34" charset="0"/>
                <a:cs typeface="Times New Roman" panose="02020603050405020304" pitchFamily="18" charset="0"/>
              </a:rPr>
              <a:t>Apoyar </a:t>
            </a:r>
            <a:r>
              <a:rPr lang="es-MX" b="1" dirty="0" smtClean="0">
                <a:solidFill>
                  <a:schemeClr val="bg1"/>
                </a:solidFill>
                <a:latin typeface="Bahnschrift Light SemiCondensed"/>
                <a:ea typeface="Calibri" panose="020F0502020204030204" pitchFamily="34" charset="0"/>
                <a:cs typeface="Times New Roman" panose="02020603050405020304" pitchFamily="18" charset="0"/>
              </a:rPr>
              <a:t>nuestras proposiciones </a:t>
            </a:r>
            <a:r>
              <a:rPr lang="es-MX" b="1" dirty="0">
                <a:solidFill>
                  <a:schemeClr val="bg1"/>
                </a:solidFill>
                <a:latin typeface="Bahnschrift Light SemiCondensed"/>
                <a:ea typeface="Calibri" panose="020F0502020204030204" pitchFamily="34" charset="0"/>
                <a:cs typeface="Times New Roman" panose="02020603050405020304" pitchFamily="18" charset="0"/>
              </a:rPr>
              <a:t>con las opiniones de autoridades en la materia.</a:t>
            </a:r>
          </a:p>
          <a:p>
            <a:pPr marL="342900" lvl="0" indent="-342900">
              <a:lnSpc>
                <a:spcPct val="107000"/>
              </a:lnSpc>
              <a:spcAft>
                <a:spcPts val="600"/>
              </a:spcAft>
              <a:buFont typeface="Wingdings" panose="05000000000000000000" pitchFamily="2" charset="2"/>
              <a:buChar char="v"/>
            </a:pPr>
            <a:r>
              <a:rPr lang="es-MX" b="1" dirty="0">
                <a:solidFill>
                  <a:schemeClr val="bg1"/>
                </a:solidFill>
                <a:latin typeface="Bahnschrift Light SemiCondensed"/>
                <a:ea typeface="Calibri" panose="020F0502020204030204" pitchFamily="34" charset="0"/>
                <a:cs typeface="Times New Roman" panose="02020603050405020304" pitchFamily="18" charset="0"/>
              </a:rPr>
              <a:t>Crear, </a:t>
            </a:r>
            <a:r>
              <a:rPr lang="es-MX" b="1" dirty="0" smtClean="0">
                <a:solidFill>
                  <a:schemeClr val="bg1"/>
                </a:solidFill>
                <a:latin typeface="Bahnschrift Light SemiCondensed"/>
                <a:ea typeface="Calibri" panose="020F0502020204030204" pitchFamily="34" charset="0"/>
                <a:cs typeface="Times New Roman" panose="02020603050405020304" pitchFamily="18" charset="0"/>
              </a:rPr>
              <a:t>conociendo previamente </a:t>
            </a:r>
            <a:r>
              <a:rPr lang="es-MX" b="1" dirty="0">
                <a:solidFill>
                  <a:schemeClr val="bg1"/>
                </a:solidFill>
                <a:latin typeface="Bahnschrift Light SemiCondensed"/>
                <a:ea typeface="Calibri" panose="020F0502020204030204" pitchFamily="34" charset="0"/>
                <a:cs typeface="Times New Roman" panose="02020603050405020304" pitchFamily="18" charset="0"/>
              </a:rPr>
              <a:t>lo que ya existe.</a:t>
            </a:r>
          </a:p>
          <a:p>
            <a:pPr marL="342900" lvl="0" indent="-342900">
              <a:lnSpc>
                <a:spcPct val="107000"/>
              </a:lnSpc>
              <a:spcAft>
                <a:spcPts val="600"/>
              </a:spcAft>
              <a:buFont typeface="Wingdings" panose="05000000000000000000" pitchFamily="2" charset="2"/>
              <a:buChar char="v"/>
            </a:pPr>
            <a:r>
              <a:rPr lang="es-MX" b="1" dirty="0">
                <a:solidFill>
                  <a:schemeClr val="bg1"/>
                </a:solidFill>
                <a:latin typeface="Bahnschrift Light SemiCondensed"/>
                <a:ea typeface="Calibri" panose="020F0502020204030204" pitchFamily="34" charset="0"/>
                <a:cs typeface="Times New Roman" panose="02020603050405020304" pitchFamily="18" charset="0"/>
              </a:rPr>
              <a:t>Ofrecer un estudio completo de una situación, un hecho o fenómeno.</a:t>
            </a:r>
          </a:p>
          <a:p>
            <a:pPr marL="342900" lvl="0" indent="-342900">
              <a:lnSpc>
                <a:spcPct val="107000"/>
              </a:lnSpc>
              <a:spcAft>
                <a:spcPts val="600"/>
              </a:spcAft>
              <a:buFont typeface="Wingdings" panose="05000000000000000000" pitchFamily="2" charset="2"/>
              <a:buChar char="v"/>
            </a:pPr>
            <a:r>
              <a:rPr lang="es-MX" b="1" dirty="0">
                <a:solidFill>
                  <a:schemeClr val="bg1"/>
                </a:solidFill>
                <a:latin typeface="Bahnschrift Light SemiCondensed"/>
                <a:ea typeface="Calibri" panose="020F0502020204030204" pitchFamily="34" charset="0"/>
                <a:cs typeface="Times New Roman" panose="02020603050405020304" pitchFamily="18" charset="0"/>
              </a:rPr>
              <a:t>Descubrir situaciones desconocidas o hechos poco estudiados.</a:t>
            </a:r>
          </a:p>
          <a:p>
            <a:pPr marL="342900" lvl="0" indent="-342900">
              <a:lnSpc>
                <a:spcPct val="107000"/>
              </a:lnSpc>
              <a:spcAft>
                <a:spcPts val="600"/>
              </a:spcAft>
              <a:buFont typeface="Wingdings" panose="05000000000000000000" pitchFamily="2" charset="2"/>
              <a:buChar char="v"/>
            </a:pPr>
            <a:r>
              <a:rPr lang="es-MX" b="1" dirty="0">
                <a:solidFill>
                  <a:schemeClr val="bg1"/>
                </a:solidFill>
                <a:latin typeface="Bahnschrift Light SemiCondensed"/>
                <a:ea typeface="Calibri" panose="020F0502020204030204" pitchFamily="34" charset="0"/>
                <a:cs typeface="Times New Roman" panose="02020603050405020304" pitchFamily="18" charset="0"/>
              </a:rPr>
              <a:t>Contribuir con el proyecto de diseño</a:t>
            </a:r>
            <a:endParaRPr lang="es-MX" b="1" dirty="0">
              <a:solidFill>
                <a:schemeClr val="bg1"/>
              </a:solidFill>
              <a:effectLst/>
              <a:latin typeface="Bahnschrift Light SemiCondensed"/>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258231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33</a:t>
            </a:fld>
            <a:endParaRPr lang="es-MX"/>
          </a:p>
        </p:txBody>
      </p:sp>
      <p:sp>
        <p:nvSpPr>
          <p:cNvPr id="7" name="Rectángulo 6"/>
          <p:cNvSpPr/>
          <p:nvPr/>
        </p:nvSpPr>
        <p:spPr>
          <a:xfrm>
            <a:off x="673400" y="351432"/>
            <a:ext cx="5460400" cy="750975"/>
          </a:xfrm>
          <a:prstGeom prst="rect">
            <a:avLst/>
          </a:prstGeom>
        </p:spPr>
        <p:txBody>
          <a:bodyPr wrap="square">
            <a:spAutoFit/>
          </a:bodyPr>
          <a:lstStyle/>
          <a:p>
            <a:pPr>
              <a:lnSpc>
                <a:spcPct val="107000"/>
              </a:lnSpc>
              <a:spcAft>
                <a:spcPts val="800"/>
              </a:spcAft>
            </a:pPr>
            <a:r>
              <a:rPr lang="es-MX" sz="4000" b="1" dirty="0" smtClean="0">
                <a:latin typeface="Bahnschrift Light SemiCondensed"/>
                <a:ea typeface="Calibri" panose="020F0502020204030204" pitchFamily="34" charset="0"/>
                <a:cs typeface="Times New Roman" panose="02020603050405020304" pitchFamily="18" charset="0"/>
              </a:rPr>
              <a:t>Conclusiones</a:t>
            </a:r>
            <a:endParaRPr lang="es-MX" sz="4000" b="1" dirty="0">
              <a:latin typeface="Bahnschrift Light SemiCondensed"/>
              <a:ea typeface="Calibri" panose="020F0502020204030204" pitchFamily="34" charset="0"/>
              <a:cs typeface="Times New Roman" panose="02020603050405020304" pitchFamily="18" charset="0"/>
            </a:endParaRPr>
          </a:p>
        </p:txBody>
      </p:sp>
      <p:sp>
        <p:nvSpPr>
          <p:cNvPr id="8" name="Rectángulo 7"/>
          <p:cNvSpPr/>
          <p:nvPr/>
        </p:nvSpPr>
        <p:spPr>
          <a:xfrm>
            <a:off x="0" y="1472561"/>
            <a:ext cx="9144000"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2"/>
          <p:cNvSpPr/>
          <p:nvPr/>
        </p:nvSpPr>
        <p:spPr>
          <a:xfrm>
            <a:off x="1557866" y="2115821"/>
            <a:ext cx="6028267" cy="3477875"/>
          </a:xfrm>
          <a:prstGeom prst="rect">
            <a:avLst/>
          </a:prstGeom>
        </p:spPr>
        <p:txBody>
          <a:bodyPr wrap="square">
            <a:spAutoFit/>
          </a:bodyPr>
          <a:lstStyle/>
          <a:p>
            <a:r>
              <a:rPr lang="es-MX" sz="2000" b="1" dirty="0">
                <a:solidFill>
                  <a:schemeClr val="bg1"/>
                </a:solidFill>
                <a:latin typeface="Bahnschrift Light SemiCondensed"/>
              </a:rPr>
              <a:t>Investigar debe ser una herramienta para diseñar, que ayude a comprender y describir fenómenos sociales que resolverán problemas de la sociedad</a:t>
            </a:r>
            <a:r>
              <a:rPr lang="es-MX" sz="2000" b="1" dirty="0" smtClean="0">
                <a:solidFill>
                  <a:schemeClr val="bg1"/>
                </a:solidFill>
                <a:latin typeface="Bahnschrift Light SemiCondensed"/>
              </a:rPr>
              <a:t>.</a:t>
            </a:r>
          </a:p>
          <a:p>
            <a:endParaRPr lang="es-MX" sz="2000" b="1" dirty="0">
              <a:solidFill>
                <a:schemeClr val="bg1"/>
              </a:solidFill>
              <a:latin typeface="Bahnschrift Light SemiCondensed"/>
            </a:endParaRPr>
          </a:p>
          <a:p>
            <a:r>
              <a:rPr lang="es-MX" sz="2000" b="1" dirty="0">
                <a:solidFill>
                  <a:schemeClr val="bg1"/>
                </a:solidFill>
                <a:latin typeface="Bahnschrift Light SemiCondensed"/>
              </a:rPr>
              <a:t>La investigación documental no sólo trata de la recolección y selección dela información, sino que también se debe realizar un análisis de la misma a través de un ejercicio de crítica reflexiva, que cuestiones tanto la validez, como la importancia de la misma.</a:t>
            </a:r>
          </a:p>
        </p:txBody>
      </p:sp>
    </p:spTree>
    <p:extLst>
      <p:ext uri="{BB962C8B-B14F-4D97-AF65-F5344CB8AC3E}">
        <p14:creationId xmlns:p14="http://schemas.microsoft.com/office/powerpoint/2010/main" val="37722220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2749"/>
            <a:ext cx="9144000"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34</a:t>
            </a:fld>
            <a:endParaRPr lang="es-MX"/>
          </a:p>
        </p:txBody>
      </p:sp>
      <p:sp>
        <p:nvSpPr>
          <p:cNvPr id="7" name="Rectángulo 6"/>
          <p:cNvSpPr/>
          <p:nvPr/>
        </p:nvSpPr>
        <p:spPr>
          <a:xfrm>
            <a:off x="673400" y="351432"/>
            <a:ext cx="5460400" cy="750975"/>
          </a:xfrm>
          <a:prstGeom prst="rect">
            <a:avLst/>
          </a:prstGeom>
        </p:spPr>
        <p:txBody>
          <a:bodyPr wrap="square">
            <a:spAutoFit/>
          </a:bodyPr>
          <a:lstStyle/>
          <a:p>
            <a:pPr>
              <a:lnSpc>
                <a:spcPct val="107000"/>
              </a:lnSpc>
              <a:spcAft>
                <a:spcPts val="800"/>
              </a:spcAft>
            </a:pPr>
            <a:r>
              <a:rPr lang="es-MX" sz="4000" b="1" dirty="0" smtClean="0">
                <a:latin typeface="Bahnschrift Light SemiCondensed"/>
                <a:ea typeface="Calibri" panose="020F0502020204030204" pitchFamily="34" charset="0"/>
                <a:cs typeface="Times New Roman" panose="02020603050405020304" pitchFamily="18" charset="0"/>
              </a:rPr>
              <a:t>Conclusiones</a:t>
            </a:r>
            <a:endParaRPr lang="es-MX" sz="4000" b="1" dirty="0">
              <a:latin typeface="Bahnschrift Light SemiCondensed"/>
              <a:ea typeface="Calibri" panose="020F0502020204030204" pitchFamily="34" charset="0"/>
              <a:cs typeface="Times New Roman" panose="02020603050405020304" pitchFamily="18" charset="0"/>
            </a:endParaRPr>
          </a:p>
        </p:txBody>
      </p:sp>
      <p:sp>
        <p:nvSpPr>
          <p:cNvPr id="8" name="Rectángulo 7"/>
          <p:cNvSpPr/>
          <p:nvPr/>
        </p:nvSpPr>
        <p:spPr>
          <a:xfrm>
            <a:off x="0" y="1472561"/>
            <a:ext cx="9144000" cy="52634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Rectángulo 2"/>
          <p:cNvSpPr/>
          <p:nvPr/>
        </p:nvSpPr>
        <p:spPr>
          <a:xfrm>
            <a:off x="1456266" y="2627717"/>
            <a:ext cx="6231467" cy="2554545"/>
          </a:xfrm>
          <a:prstGeom prst="rect">
            <a:avLst/>
          </a:prstGeom>
        </p:spPr>
        <p:txBody>
          <a:bodyPr wrap="square">
            <a:spAutoFit/>
          </a:bodyPr>
          <a:lstStyle/>
          <a:p>
            <a:r>
              <a:rPr lang="es-MX" sz="2000" b="1" dirty="0">
                <a:solidFill>
                  <a:schemeClr val="bg1"/>
                </a:solidFill>
                <a:latin typeface="Bahnschrift Light SemiCondensed"/>
              </a:rPr>
              <a:t>Realizar una investigación adecuada de datos e información, permiten redescubrir hechos y concebir nuevas maneras de solucionar el problema, para lo cual se debe investigar en forma ordenada y con objetivos claros, haciendo uso de diferentes técnicas e instrumentos para la localización, clasificación y procesamiento de datos.</a:t>
            </a:r>
          </a:p>
        </p:txBody>
      </p:sp>
    </p:spTree>
    <p:extLst>
      <p:ext uri="{BB962C8B-B14F-4D97-AF65-F5344CB8AC3E}">
        <p14:creationId xmlns:p14="http://schemas.microsoft.com/office/powerpoint/2010/main" val="33050193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A06F0D53-265E-49FD-9B84-944F66282C59}" type="slidenum">
              <a:rPr lang="es-MX" smtClean="0"/>
              <a:t>35</a:t>
            </a:fld>
            <a:endParaRPr lang="es-MX"/>
          </a:p>
        </p:txBody>
      </p:sp>
      <p:sp>
        <p:nvSpPr>
          <p:cNvPr id="8" name="Rectángulo 7"/>
          <p:cNvSpPr/>
          <p:nvPr/>
        </p:nvSpPr>
        <p:spPr>
          <a:xfrm>
            <a:off x="0" y="4981"/>
            <a:ext cx="9144000" cy="1620619"/>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673400" y="351432"/>
            <a:ext cx="5460400" cy="580993"/>
          </a:xfrm>
          <a:prstGeom prst="rect">
            <a:avLst/>
          </a:prstGeom>
        </p:spPr>
        <p:txBody>
          <a:bodyPr wrap="square">
            <a:spAutoFit/>
          </a:bodyPr>
          <a:lstStyle/>
          <a:p>
            <a:pPr>
              <a:lnSpc>
                <a:spcPct val="107000"/>
              </a:lnSpc>
              <a:spcAft>
                <a:spcPts val="800"/>
              </a:spcAft>
            </a:pPr>
            <a:r>
              <a:rPr lang="es-MX" sz="3200" b="1" dirty="0" smtClean="0">
                <a:solidFill>
                  <a:schemeClr val="bg1"/>
                </a:solidFill>
                <a:latin typeface="Bahnschrift Light SemiCondensed"/>
                <a:ea typeface="Calibri" panose="020F0502020204030204" pitchFamily="34" charset="0"/>
                <a:cs typeface="Times New Roman" panose="02020603050405020304" pitchFamily="18" charset="0"/>
              </a:rPr>
              <a:t>Referencias</a:t>
            </a:r>
            <a:endParaRPr lang="es-MX" sz="3200" b="1" dirty="0">
              <a:solidFill>
                <a:schemeClr val="bg1"/>
              </a:solidFill>
              <a:latin typeface="Bahnschrift Light SemiCondensed"/>
              <a:ea typeface="Calibri" panose="020F0502020204030204" pitchFamily="34" charset="0"/>
              <a:cs typeface="Times New Roman" panose="02020603050405020304" pitchFamily="18" charset="0"/>
            </a:endParaRPr>
          </a:p>
        </p:txBody>
      </p:sp>
      <p:sp>
        <p:nvSpPr>
          <p:cNvPr id="5" name="Rectangle 1"/>
          <p:cNvSpPr>
            <a:spLocks noChangeArrowheads="1"/>
          </p:cNvSpPr>
          <p:nvPr/>
        </p:nvSpPr>
        <p:spPr bwMode="auto">
          <a:xfrm>
            <a:off x="446087" y="2047479"/>
            <a:ext cx="8251826" cy="430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1000"/>
              </a:spcAft>
              <a:buClrTx/>
              <a:buSzTx/>
              <a:buFontTx/>
              <a:buNone/>
              <a:tabLst/>
            </a:pP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Chavarría Olearte, M. (2009). </a:t>
            </a:r>
            <a:r>
              <a:rPr kumimoji="0" lang="es-MX" altLang="es-MX" sz="1400" b="0" i="1"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Metodología para la </a:t>
            </a:r>
            <a:r>
              <a:rPr kumimoji="0" lang="es-MX" altLang="es-MX" sz="1400" b="0" i="1" u="none" strike="noStrike" cap="none" normalizeH="0" baseline="0" dirty="0" err="1" smtClean="0">
                <a:ln>
                  <a:noFill/>
                </a:ln>
                <a:effectLst/>
                <a:latin typeface="Bahnschrift Light SemiCondensed"/>
                <a:ea typeface="Calibri" panose="020F0502020204030204" pitchFamily="34" charset="0"/>
                <a:cs typeface="Times New Roman" panose="02020603050405020304" pitchFamily="18" charset="0"/>
              </a:rPr>
              <a:t>elaborción</a:t>
            </a:r>
            <a:r>
              <a:rPr kumimoji="0" lang="es-MX" altLang="es-MX" sz="1400" b="0" i="1"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de </a:t>
            </a:r>
            <a:r>
              <a:rPr kumimoji="0" lang="es-MX" altLang="es-MX" sz="1400" b="0" i="1" u="none" strike="noStrike" cap="none" normalizeH="0" baseline="0" dirty="0" err="1" smtClean="0">
                <a:ln>
                  <a:noFill/>
                </a:ln>
                <a:effectLst/>
                <a:latin typeface="Bahnschrift Light SemiCondensed"/>
                <a:ea typeface="Calibri" panose="020F0502020204030204" pitchFamily="34" charset="0"/>
                <a:cs typeface="Times New Roman" panose="02020603050405020304" pitchFamily="18" charset="0"/>
              </a:rPr>
              <a:t>tesisi</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(Segunda Edición ed.). México: Trillas.</a:t>
            </a:r>
            <a:endParaRPr kumimoji="0" lang="es-MX" altLang="es-MX" sz="1400" b="0" i="0" u="none" strike="noStrike" cap="none" normalizeH="0" baseline="0" dirty="0" smtClean="0">
              <a:ln>
                <a:noFill/>
              </a:ln>
              <a:effectLst/>
              <a:latin typeface="Bahnschrift Light SemiCondensed"/>
            </a:endParaRPr>
          </a:p>
          <a:p>
            <a:pPr marL="0" marR="0" lvl="0" indent="0" algn="l" defTabSz="914400" rtl="0" eaLnBrk="0" fontAlgn="base" latinLnBrk="0" hangingPunct="0">
              <a:lnSpc>
                <a:spcPct val="100000"/>
              </a:lnSpc>
              <a:spcBef>
                <a:spcPct val="0"/>
              </a:spcBef>
              <a:spcAft>
                <a:spcPts val="1000"/>
              </a:spcAft>
              <a:buClrTx/>
              <a:buSzTx/>
              <a:buFontTx/>
              <a:buNone/>
              <a:tabLst/>
            </a:pPr>
            <a:r>
              <a:rPr kumimoji="0" lang="es-MX" altLang="es-MX" sz="1400" b="0" i="0" u="none" strike="noStrike" cap="none" normalizeH="0" baseline="0" dirty="0" err="1" smtClean="0">
                <a:ln>
                  <a:noFill/>
                </a:ln>
                <a:effectLst/>
                <a:latin typeface="Bahnschrift Light SemiCondensed"/>
                <a:ea typeface="Calibri" panose="020F0502020204030204" pitchFamily="34" charset="0"/>
                <a:cs typeface="Times New Roman" panose="02020603050405020304" pitchFamily="18" charset="0"/>
              </a:rPr>
              <a:t>EcuRed</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a:t>
            </a:r>
            <a:r>
              <a:rPr kumimoji="0" lang="es-MX" altLang="es-MX" sz="1400" b="0" i="0" u="none" strike="noStrike" cap="none" normalizeH="0" baseline="0" dirty="0" err="1" smtClean="0">
                <a:ln>
                  <a:noFill/>
                </a:ln>
                <a:effectLst/>
                <a:latin typeface="Bahnschrift Light SemiCondensed"/>
                <a:ea typeface="Calibri" panose="020F0502020204030204" pitchFamily="34" charset="0"/>
                <a:cs typeface="Times New Roman" panose="02020603050405020304" pitchFamily="18" charset="0"/>
              </a:rPr>
              <a:t>contributors</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(29 de enero de 2014). </a:t>
            </a:r>
            <a:r>
              <a:rPr kumimoji="0" lang="es-MX" altLang="es-MX" sz="1400" b="0" i="1" u="none" strike="noStrike" cap="none" normalizeH="0" baseline="0" dirty="0" err="1" smtClean="0">
                <a:ln>
                  <a:noFill/>
                </a:ln>
                <a:effectLst/>
                <a:latin typeface="Bahnschrift Light SemiCondensed"/>
                <a:ea typeface="Calibri" panose="020F0502020204030204" pitchFamily="34" charset="0"/>
                <a:cs typeface="Times New Roman" panose="02020603050405020304" pitchFamily="18" charset="0"/>
              </a:rPr>
              <a:t>Enciclipedora</a:t>
            </a:r>
            <a:r>
              <a:rPr kumimoji="0" lang="es-MX" altLang="es-MX" sz="1400" b="0" i="1"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colaborativa en la red cubana.</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a:t>
            </a:r>
            <a:r>
              <a:rPr kumimoji="0" lang="es-MX" altLang="es-MX" sz="1400" b="0" i="0" u="none" strike="noStrike" cap="none" normalizeH="0" baseline="0" dirty="0" err="1" smtClean="0">
                <a:ln>
                  <a:noFill/>
                </a:ln>
                <a:effectLst/>
                <a:latin typeface="Bahnschrift Light SemiCondensed"/>
                <a:ea typeface="Calibri" panose="020F0502020204030204" pitchFamily="34" charset="0"/>
                <a:cs typeface="Times New Roman" panose="02020603050405020304" pitchFamily="18" charset="0"/>
              </a:rPr>
              <a:t>EcuRed</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Ed.) Obtenido de Metodología de la investigación documental: https://www.ecured.cu/index.php?title=Metodolog%C3%ADa_de_la_investigaci%C3%B3n_documental&amp;oldid=2150014</a:t>
            </a:r>
            <a:endParaRPr kumimoji="0" lang="es-MX" altLang="es-MX" sz="1400" b="0" i="0" u="none" strike="noStrike" cap="none" normalizeH="0" baseline="0" dirty="0" smtClean="0">
              <a:ln>
                <a:noFill/>
              </a:ln>
              <a:effectLst/>
              <a:latin typeface="Bahnschrift Light SemiCondensed"/>
            </a:endParaRPr>
          </a:p>
          <a:p>
            <a:pPr marL="0" marR="0" lvl="0" indent="0" algn="l" defTabSz="914400" rtl="0" eaLnBrk="0" fontAlgn="base" latinLnBrk="0" hangingPunct="0">
              <a:lnSpc>
                <a:spcPct val="100000"/>
              </a:lnSpc>
              <a:spcBef>
                <a:spcPct val="0"/>
              </a:spcBef>
              <a:spcAft>
                <a:spcPts val="1000"/>
              </a:spcAft>
              <a:buClrTx/>
              <a:buSzTx/>
              <a:buFontTx/>
              <a:buNone/>
              <a:tabLst/>
            </a:pP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Hernández, J. (28 de Octubre de 2016). </a:t>
            </a:r>
            <a:r>
              <a:rPr kumimoji="0" lang="es-MX" altLang="es-MX" sz="1400" b="0" i="1"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Técnica de Investigación documental.</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Recuperado el 12 de julio de 2019, de Prezi.com: https://prezi.com/5vysoc-vo3kn/tecnica-de-investigacion-documental/</a:t>
            </a:r>
            <a:endParaRPr kumimoji="0" lang="es-MX" altLang="es-MX" sz="1400" b="0" i="0" u="none" strike="noStrike" cap="none" normalizeH="0" baseline="0" dirty="0" smtClean="0">
              <a:ln>
                <a:noFill/>
              </a:ln>
              <a:effectLst/>
              <a:latin typeface="Bahnschrift Light SemiCondensed"/>
            </a:endParaRPr>
          </a:p>
          <a:p>
            <a:pPr marL="0" marR="0" lvl="0" indent="0" algn="l" defTabSz="914400" rtl="0" eaLnBrk="0" fontAlgn="base" latinLnBrk="0" hangingPunct="0">
              <a:lnSpc>
                <a:spcPct val="100000"/>
              </a:lnSpc>
              <a:spcBef>
                <a:spcPct val="0"/>
              </a:spcBef>
              <a:spcAft>
                <a:spcPts val="1000"/>
              </a:spcAft>
              <a:buClrTx/>
              <a:buSzTx/>
              <a:buFontTx/>
              <a:buNone/>
              <a:tabLst/>
            </a:pP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Robledo </a:t>
            </a:r>
            <a:r>
              <a:rPr kumimoji="0" lang="es-MX" altLang="es-MX" sz="1400" b="0" i="0" u="none" strike="noStrike" cap="none" normalizeH="0" baseline="0" dirty="0" err="1" smtClean="0">
                <a:ln>
                  <a:noFill/>
                </a:ln>
                <a:effectLst/>
                <a:latin typeface="Bahnschrift Light SemiCondensed"/>
                <a:ea typeface="Calibri" panose="020F0502020204030204" pitchFamily="34" charset="0"/>
                <a:cs typeface="Times New Roman" panose="02020603050405020304" pitchFamily="18" charset="0"/>
              </a:rPr>
              <a:t>Mérica</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C. (2006). </a:t>
            </a:r>
            <a:r>
              <a:rPr kumimoji="0" lang="es-MX" altLang="es-MX" sz="1400" b="0" i="1"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Técnicas y proceso de investigación científica.</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Guatemala: Universidad de San Carlos.</a:t>
            </a:r>
            <a:endParaRPr kumimoji="0" lang="es-MX" altLang="es-MX" sz="1400" b="0" i="0" u="none" strike="noStrike" cap="none" normalizeH="0" baseline="0" dirty="0" smtClean="0">
              <a:ln>
                <a:noFill/>
              </a:ln>
              <a:effectLst/>
              <a:latin typeface="Bahnschrift Light SemiCondensed"/>
            </a:endParaRPr>
          </a:p>
          <a:p>
            <a:pPr marL="0" marR="0" lvl="0" indent="0" algn="l" defTabSz="914400" rtl="0" eaLnBrk="0" fontAlgn="base" latinLnBrk="0" hangingPunct="0">
              <a:lnSpc>
                <a:spcPct val="100000"/>
              </a:lnSpc>
              <a:spcBef>
                <a:spcPct val="0"/>
              </a:spcBef>
              <a:spcAft>
                <a:spcPts val="1000"/>
              </a:spcAft>
              <a:buClrTx/>
              <a:buSzTx/>
              <a:buFontTx/>
              <a:buNone/>
              <a:tabLst/>
            </a:pP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Rojas </a:t>
            </a:r>
            <a:r>
              <a:rPr kumimoji="0" lang="es-MX" altLang="es-MX" sz="1400" b="0" i="0" u="none" strike="noStrike" cap="none" normalizeH="0" baseline="0" dirty="0" err="1" smtClean="0">
                <a:ln>
                  <a:noFill/>
                </a:ln>
                <a:effectLst/>
                <a:latin typeface="Bahnschrift Light SemiCondensed"/>
                <a:ea typeface="Calibri" panose="020F0502020204030204" pitchFamily="34" charset="0"/>
                <a:cs typeface="Times New Roman" panose="02020603050405020304" pitchFamily="18" charset="0"/>
              </a:rPr>
              <a:t>Crotte</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I. R. (2011). Elementos para el diseño de técnicas de investigación: una propuesta de definiciones y procedimientos en la investigación científica. </a:t>
            </a:r>
            <a:r>
              <a:rPr kumimoji="0" lang="es-MX" altLang="es-MX" sz="1400" b="0" i="1"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Tiempo de Educar</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a:t>
            </a:r>
            <a:r>
              <a:rPr kumimoji="0" lang="es-MX" altLang="es-MX" sz="1400" b="0" i="1"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12</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(24), 277-297.</a:t>
            </a:r>
            <a:endParaRPr kumimoji="0" lang="es-MX" altLang="es-MX" sz="1400" b="0" i="0" u="none" strike="noStrike" cap="none" normalizeH="0" baseline="0" dirty="0" smtClean="0">
              <a:ln>
                <a:noFill/>
              </a:ln>
              <a:effectLst/>
              <a:latin typeface="Bahnschrift Light SemiCondensed"/>
            </a:endParaRPr>
          </a:p>
          <a:p>
            <a:pPr marL="0" marR="0" lvl="0" indent="0" algn="l" defTabSz="914400" rtl="0" eaLnBrk="0" fontAlgn="base" latinLnBrk="0" hangingPunct="0">
              <a:lnSpc>
                <a:spcPct val="100000"/>
              </a:lnSpc>
              <a:spcBef>
                <a:spcPct val="0"/>
              </a:spcBef>
              <a:spcAft>
                <a:spcPts val="1000"/>
              </a:spcAft>
              <a:buClrTx/>
              <a:buSzTx/>
              <a:buFontTx/>
              <a:buNone/>
              <a:tabLst/>
            </a:pP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Tecnológico Superior de Ciudad Acuña. (5 de septiembre de 2016). </a:t>
            </a:r>
            <a:r>
              <a:rPr kumimoji="0" lang="es-MX" altLang="es-MX" sz="1400" b="0" i="1"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Tipos de investigación cuadro comparativo.</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Recuperado el 5 de julio de 2019, de </a:t>
            </a:r>
            <a:r>
              <a:rPr kumimoji="0" lang="es-MX" altLang="es-MX" sz="1400" b="0" i="0" u="none" strike="noStrike" cap="none" normalizeH="0" baseline="0" dirty="0" err="1" smtClean="0">
                <a:ln>
                  <a:noFill/>
                </a:ln>
                <a:effectLst/>
                <a:latin typeface="Bahnschrift Light SemiCondensed"/>
                <a:ea typeface="Calibri" panose="020F0502020204030204" pitchFamily="34" charset="0"/>
                <a:cs typeface="Times New Roman" panose="02020603050405020304" pitchFamily="18" charset="0"/>
              </a:rPr>
              <a:t>SlideShare</a:t>
            </a:r>
            <a:r>
              <a:rPr kumimoji="0" lang="es-MX" altLang="es-MX" sz="1400" b="0" i="0" u="none" strike="noStrike" cap="none" normalizeH="0" baseline="0" dirty="0" smtClean="0">
                <a:ln>
                  <a:noFill/>
                </a:ln>
                <a:effectLst/>
                <a:latin typeface="Bahnschrift Light SemiCondensed"/>
                <a:ea typeface="Calibri" panose="020F0502020204030204" pitchFamily="34" charset="0"/>
                <a:cs typeface="Times New Roman" panose="02020603050405020304" pitchFamily="18" charset="0"/>
              </a:rPr>
              <a:t>: https://es.slideshare.net/joahnz/tipos-de-investigacion-cuadro-comparativo</a:t>
            </a:r>
            <a:endParaRPr kumimoji="0" lang="es-MX" altLang="es-MX" sz="1400" b="0" i="0" u="none" strike="noStrike" cap="none" normalizeH="0" baseline="0" dirty="0" smtClean="0">
              <a:ln>
                <a:noFill/>
              </a:ln>
              <a:effectLst/>
              <a:latin typeface="Bahnschrift Light SemiCondensed"/>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400" b="0" i="0" u="none" strike="noStrike" cap="none" normalizeH="0" baseline="0" dirty="0" smtClean="0">
              <a:ln>
                <a:noFill/>
              </a:ln>
              <a:effectLst/>
              <a:latin typeface="Bahnschrift Light SemiCondensed"/>
            </a:endParaRPr>
          </a:p>
        </p:txBody>
      </p:sp>
    </p:spTree>
    <p:extLst>
      <p:ext uri="{BB962C8B-B14F-4D97-AF65-F5344CB8AC3E}">
        <p14:creationId xmlns:p14="http://schemas.microsoft.com/office/powerpoint/2010/main" val="32491567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 y="0"/>
            <a:ext cx="27432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p:cNvSpPr txBox="1"/>
          <p:nvPr/>
        </p:nvSpPr>
        <p:spPr>
          <a:xfrm>
            <a:off x="-285098" y="1348871"/>
            <a:ext cx="2570375" cy="861774"/>
          </a:xfrm>
          <a:prstGeom prst="rect">
            <a:avLst/>
          </a:prstGeom>
          <a:noFill/>
        </p:spPr>
        <p:txBody>
          <a:bodyPr wrap="square" rtlCol="0">
            <a:spAutoFit/>
          </a:bodyPr>
          <a:lstStyle/>
          <a:p>
            <a:pPr algn="r"/>
            <a:r>
              <a:rPr lang="es-ES_tradnl" sz="3200" b="1" dirty="0" smtClean="0">
                <a:latin typeface="Century Gothic" charset="0"/>
                <a:ea typeface="Century Gothic" charset="0"/>
                <a:cs typeface="Century Gothic" charset="0"/>
              </a:rPr>
              <a:t>Objetivo</a:t>
            </a:r>
            <a:endParaRPr lang="es-MX" dirty="0">
              <a:latin typeface="Century Gothic" charset="0"/>
              <a:ea typeface="Century Gothic" charset="0"/>
              <a:cs typeface="Century Gothic" charset="0"/>
            </a:endParaRPr>
          </a:p>
          <a:p>
            <a:pPr algn="r"/>
            <a:endParaRPr lang="es-ES" dirty="0">
              <a:latin typeface="Century Gothic" charset="0"/>
              <a:ea typeface="Century Gothic" charset="0"/>
              <a:cs typeface="Century Gothic" charset="0"/>
            </a:endParaRPr>
          </a:p>
        </p:txBody>
      </p:sp>
      <p:sp>
        <p:nvSpPr>
          <p:cNvPr id="5" name="Rectángulo 4"/>
          <p:cNvSpPr/>
          <p:nvPr/>
        </p:nvSpPr>
        <p:spPr>
          <a:xfrm>
            <a:off x="3402871" y="1779758"/>
            <a:ext cx="5228560" cy="3185487"/>
          </a:xfrm>
          <a:prstGeom prst="rect">
            <a:avLst/>
          </a:prstGeom>
        </p:spPr>
        <p:txBody>
          <a:bodyPr wrap="square">
            <a:spAutoFit/>
          </a:bodyPr>
          <a:lstStyle/>
          <a:p>
            <a:r>
              <a:rPr lang="es-MX" sz="2800" dirty="0"/>
              <a:t>Conocer y practicar los principios y procedimientos de la investigación documental para construir datos, información y conocimiento para el desarrollo de proyectos de diseño.</a:t>
            </a:r>
          </a:p>
          <a:p>
            <a:pPr>
              <a:spcBef>
                <a:spcPts val="600"/>
              </a:spcBef>
              <a:spcAft>
                <a:spcPts val="0"/>
              </a:spcAft>
            </a:pPr>
            <a:r>
              <a:rPr lang="es-ES_tradnl" sz="2800" dirty="0" smtClean="0">
                <a:effectLst/>
                <a:latin typeface="Century Gothic" charset="0"/>
                <a:ea typeface="Century Gothic" charset="0"/>
                <a:cs typeface="Century Gothic" charset="0"/>
              </a:rPr>
              <a:t> </a:t>
            </a:r>
            <a:endParaRPr lang="es-MX" sz="2800" dirty="0">
              <a:effectLst/>
              <a:latin typeface="Century Gothic" charset="0"/>
              <a:ea typeface="Century Gothic" charset="0"/>
              <a:cs typeface="Century Gothic" charset="0"/>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4</a:t>
            </a:fld>
            <a:endParaRPr lang="es-MX"/>
          </a:p>
        </p:txBody>
      </p:sp>
    </p:spTree>
    <p:extLst>
      <p:ext uri="{BB962C8B-B14F-4D97-AF65-F5344CB8AC3E}">
        <p14:creationId xmlns:p14="http://schemas.microsoft.com/office/powerpoint/2010/main" val="1853458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7432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p:cNvSpPr txBox="1"/>
          <p:nvPr/>
        </p:nvSpPr>
        <p:spPr>
          <a:xfrm>
            <a:off x="86412" y="2554411"/>
            <a:ext cx="2570375" cy="1384995"/>
          </a:xfrm>
          <a:prstGeom prst="rect">
            <a:avLst/>
          </a:prstGeom>
          <a:noFill/>
        </p:spPr>
        <p:txBody>
          <a:bodyPr wrap="square" rtlCol="0">
            <a:spAutoFit/>
          </a:bodyPr>
          <a:lstStyle/>
          <a:p>
            <a:pPr algn="ctr"/>
            <a:r>
              <a:rPr lang="es-MX" sz="2800" b="1" dirty="0" smtClean="0"/>
              <a:t>Definición de investigación documental</a:t>
            </a:r>
            <a:endParaRPr lang="es-ES" sz="2800" dirty="0">
              <a:latin typeface="Century Gothic" charset="0"/>
              <a:ea typeface="Century Gothic" charset="0"/>
              <a:cs typeface="Century Gothic" charset="0"/>
            </a:endParaRPr>
          </a:p>
        </p:txBody>
      </p:sp>
      <p:sp>
        <p:nvSpPr>
          <p:cNvPr id="5" name="Rectángulo 4"/>
          <p:cNvSpPr/>
          <p:nvPr/>
        </p:nvSpPr>
        <p:spPr>
          <a:xfrm>
            <a:off x="3168093" y="1805478"/>
            <a:ext cx="5228560" cy="3554819"/>
          </a:xfrm>
          <a:prstGeom prst="rect">
            <a:avLst/>
          </a:prstGeom>
        </p:spPr>
        <p:txBody>
          <a:bodyPr wrap="square">
            <a:spAutoFit/>
          </a:bodyPr>
          <a:lstStyle/>
          <a:p>
            <a:r>
              <a:rPr lang="es-MX" sz="2000" dirty="0">
                <a:latin typeface="Bahnschrift Light SemiCondensed"/>
              </a:rPr>
              <a:t>La investigación documental es un trabajo </a:t>
            </a:r>
            <a:r>
              <a:rPr lang="es-MX" sz="2000" dirty="0" smtClean="0">
                <a:latin typeface="Bahnschrift Light SemiCondensed"/>
              </a:rPr>
              <a:t>científico, </a:t>
            </a:r>
            <a:r>
              <a:rPr lang="es-MX" sz="2000" dirty="0">
                <a:latin typeface="Bahnschrift Light SemiCondensed"/>
              </a:rPr>
              <a:t>que consiste en </a:t>
            </a:r>
            <a:r>
              <a:rPr lang="es-MX" sz="2000" dirty="0" smtClean="0">
                <a:latin typeface="Bahnschrift Light SemiCondensed"/>
              </a:rPr>
              <a:t>indagar, </a:t>
            </a:r>
            <a:r>
              <a:rPr lang="es-MX" sz="2000" dirty="0">
                <a:latin typeface="Bahnschrift Light SemiCondensed"/>
              </a:rPr>
              <a:t>explorar y seguir la ruta de algo importante, recurriendo a fuentes escritas. Su empleo está en función de los objetivos que se pretendan en la tarea investigadora. La indagación se basa en supuestos válidos, en hipótesis o realidades probables que ameriten investigar. (Chavarría Olearte, 2009)</a:t>
            </a:r>
          </a:p>
          <a:p>
            <a:pPr>
              <a:spcBef>
                <a:spcPts val="600"/>
              </a:spcBef>
              <a:spcAft>
                <a:spcPts val="0"/>
              </a:spcAft>
            </a:pPr>
            <a:r>
              <a:rPr lang="es-ES_tradnl" sz="2000" dirty="0" smtClean="0">
                <a:effectLst/>
                <a:latin typeface="Bahnschrift Light SemiCondensed"/>
                <a:ea typeface="Century Gothic" charset="0"/>
                <a:cs typeface="Century Gothic" charset="0"/>
              </a:rPr>
              <a:t> </a:t>
            </a:r>
            <a:endParaRPr lang="es-MX" sz="2000" dirty="0">
              <a:effectLst/>
              <a:latin typeface="Bahnschrift Light SemiCondensed"/>
              <a:ea typeface="Century Gothic" charset="0"/>
              <a:cs typeface="Century Gothic" charset="0"/>
            </a:endParaRPr>
          </a:p>
        </p:txBody>
      </p:sp>
      <p:sp>
        <p:nvSpPr>
          <p:cNvPr id="4" name="Marcador de número de diapositiva 3"/>
          <p:cNvSpPr>
            <a:spLocks noGrp="1"/>
          </p:cNvSpPr>
          <p:nvPr>
            <p:ph type="sldNum" sz="quarter" idx="12"/>
          </p:nvPr>
        </p:nvSpPr>
        <p:spPr/>
        <p:txBody>
          <a:bodyPr/>
          <a:lstStyle/>
          <a:p>
            <a:fld id="{A06F0D53-265E-49FD-9B84-944F66282C59}" type="slidenum">
              <a:rPr lang="es-MX" smtClean="0"/>
              <a:t>5</a:t>
            </a:fld>
            <a:endParaRPr lang="es-MX"/>
          </a:p>
        </p:txBody>
      </p:sp>
    </p:spTree>
    <p:extLst>
      <p:ext uri="{BB962C8B-B14F-4D97-AF65-F5344CB8AC3E}">
        <p14:creationId xmlns:p14="http://schemas.microsoft.com/office/powerpoint/2010/main" val="141581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74319" y="1206545"/>
            <a:ext cx="2639582" cy="4478149"/>
          </a:xfrm>
          <a:prstGeom prst="rect">
            <a:avLst/>
          </a:prstGeom>
        </p:spPr>
        <p:txBody>
          <a:bodyPr wrap="square">
            <a:spAutoFit/>
          </a:bodyPr>
          <a:lstStyle/>
          <a:p>
            <a:pPr algn="r"/>
            <a:r>
              <a:rPr lang="es-MX" sz="2000" dirty="0"/>
              <a:t>La investigación documental, es una técnica que consiste en la selección y recopilación de información por medio de la lectura y crítica de documentos y materiales bibliográficos. </a:t>
            </a:r>
            <a:endParaRPr lang="es-MX" sz="2000" dirty="0" smtClean="0"/>
          </a:p>
          <a:p>
            <a:pPr algn="r"/>
            <a:endParaRPr lang="es-MX" sz="2000" dirty="0" smtClean="0"/>
          </a:p>
          <a:p>
            <a:pPr algn="r"/>
            <a:r>
              <a:rPr lang="es-MX" sz="2000" dirty="0" smtClean="0"/>
              <a:t>(</a:t>
            </a:r>
            <a:r>
              <a:rPr lang="es-MX" sz="2000" dirty="0"/>
              <a:t>Tecnológico Superior de Ciudad Acuña, 2016)</a:t>
            </a:r>
          </a:p>
          <a:p>
            <a:pPr algn="r">
              <a:spcBef>
                <a:spcPts val="600"/>
              </a:spcBef>
              <a:spcAft>
                <a:spcPts val="0"/>
              </a:spcAft>
            </a:pPr>
            <a:r>
              <a:rPr lang="es-ES_tradnl" sz="2000" dirty="0" smtClean="0">
                <a:effectLst/>
                <a:latin typeface="Century Gothic" charset="0"/>
                <a:ea typeface="Century Gothic" charset="0"/>
                <a:cs typeface="Century Gothic" charset="0"/>
              </a:rPr>
              <a:t> </a:t>
            </a:r>
            <a:endParaRPr lang="es-MX" sz="2000" dirty="0">
              <a:effectLst/>
              <a:latin typeface="Century Gothic" charset="0"/>
              <a:ea typeface="Century Gothic" charset="0"/>
              <a:cs typeface="Century Gothic"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1206545"/>
            <a:ext cx="5715000" cy="4286250"/>
          </a:xfrm>
          <a:prstGeom prst="rect">
            <a:avLst/>
          </a:prstGeom>
        </p:spPr>
      </p:pic>
      <p:sp>
        <p:nvSpPr>
          <p:cNvPr id="6" name="Marcador de número de diapositiva 5"/>
          <p:cNvSpPr>
            <a:spLocks noGrp="1"/>
          </p:cNvSpPr>
          <p:nvPr>
            <p:ph type="sldNum" sz="quarter" idx="12"/>
          </p:nvPr>
        </p:nvSpPr>
        <p:spPr/>
        <p:txBody>
          <a:bodyPr/>
          <a:lstStyle/>
          <a:p>
            <a:fld id="{A06F0D53-265E-49FD-9B84-944F66282C59}" type="slidenum">
              <a:rPr lang="es-MX" smtClean="0"/>
              <a:t>6</a:t>
            </a:fld>
            <a:endParaRPr lang="es-MX"/>
          </a:p>
        </p:txBody>
      </p:sp>
    </p:spTree>
    <p:extLst>
      <p:ext uri="{BB962C8B-B14F-4D97-AF65-F5344CB8AC3E}">
        <p14:creationId xmlns:p14="http://schemas.microsoft.com/office/powerpoint/2010/main" val="2681705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968314" y="0"/>
            <a:ext cx="317568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p:cNvSpPr/>
          <p:nvPr/>
        </p:nvSpPr>
        <p:spPr>
          <a:xfrm>
            <a:off x="535868" y="1308187"/>
            <a:ext cx="5228560" cy="5016758"/>
          </a:xfrm>
          <a:prstGeom prst="rect">
            <a:avLst/>
          </a:prstGeom>
        </p:spPr>
        <p:txBody>
          <a:bodyPr wrap="square">
            <a:spAutoFit/>
          </a:bodyPr>
          <a:lstStyle/>
          <a:p>
            <a:r>
              <a:rPr lang="es-MX" sz="2000" b="1" dirty="0"/>
              <a:t>En el diseño </a:t>
            </a:r>
            <a:r>
              <a:rPr lang="es-MX" sz="2000" dirty="0"/>
              <a:t>puede definirse como </a:t>
            </a:r>
            <a:r>
              <a:rPr lang="es-MX" sz="2000" b="1" dirty="0"/>
              <a:t>una estrategia </a:t>
            </a:r>
            <a:r>
              <a:rPr lang="es-MX" sz="2000" dirty="0"/>
              <a:t>en la que se </a:t>
            </a:r>
            <a:r>
              <a:rPr lang="es-MX" sz="2000" b="1" dirty="0"/>
              <a:t>observa y reflexiona sistemáticamente sobre realidades teóricas y empíricas, en la relación objeto usuario y contexto, </a:t>
            </a:r>
            <a:r>
              <a:rPr lang="es-MX" sz="2000" dirty="0"/>
              <a:t>que utiliza diferentes tipos de documentos, donde se indaga, interpreta, presenta datos e información sobre un tema determinado</a:t>
            </a:r>
            <a:r>
              <a:rPr lang="es-MX" sz="2000" dirty="0" smtClean="0"/>
              <a:t>.</a:t>
            </a:r>
          </a:p>
          <a:p>
            <a:endParaRPr lang="es-MX" sz="2000" dirty="0" smtClean="0"/>
          </a:p>
          <a:p>
            <a:endParaRPr lang="es-MX" sz="2000" dirty="0"/>
          </a:p>
          <a:p>
            <a:r>
              <a:rPr lang="es-MX" sz="2000" dirty="0"/>
              <a:t>Este tipo de investigación utiliza métodos e instrumentos adecuados, que tienen como finalidad </a:t>
            </a:r>
            <a:r>
              <a:rPr lang="es-MX" sz="2000" dirty="0" smtClean="0"/>
              <a:t>obtener </a:t>
            </a:r>
            <a:r>
              <a:rPr lang="es-MX" sz="2000" dirty="0"/>
              <a:t>resultados que sirvan como base para el desarrollo de un proyecto de diseño.</a:t>
            </a:r>
          </a:p>
          <a:p>
            <a:endParaRPr lang="es-MX" sz="2000" dirty="0">
              <a:effectLst/>
              <a:latin typeface="Century Gothic" charset="0"/>
              <a:ea typeface="Century Gothic" charset="0"/>
              <a:cs typeface="Century Gothic" charset="0"/>
            </a:endParaRPr>
          </a:p>
        </p:txBody>
      </p:sp>
      <p:sp>
        <p:nvSpPr>
          <p:cNvPr id="4" name="CuadroTexto 3"/>
          <p:cNvSpPr txBox="1"/>
          <p:nvPr/>
        </p:nvSpPr>
        <p:spPr>
          <a:xfrm>
            <a:off x="7673544" y="2008310"/>
            <a:ext cx="1878227" cy="923330"/>
          </a:xfrm>
          <a:prstGeom prst="rect">
            <a:avLst/>
          </a:prstGeom>
          <a:noFill/>
        </p:spPr>
        <p:txBody>
          <a:bodyPr wrap="square" rtlCol="0">
            <a:spAutoFit/>
          </a:bodyPr>
          <a:lstStyle/>
          <a:p>
            <a:r>
              <a:rPr lang="es-MX" dirty="0" smtClean="0"/>
              <a:t>Realidades teóricas</a:t>
            </a:r>
          </a:p>
          <a:p>
            <a:endParaRPr lang="es-MX" dirty="0"/>
          </a:p>
        </p:txBody>
      </p:sp>
      <p:sp>
        <p:nvSpPr>
          <p:cNvPr id="6" name="CuadroTexto 5"/>
          <p:cNvSpPr txBox="1"/>
          <p:nvPr/>
        </p:nvSpPr>
        <p:spPr>
          <a:xfrm>
            <a:off x="7673544" y="3815485"/>
            <a:ext cx="1878227" cy="923330"/>
          </a:xfrm>
          <a:prstGeom prst="rect">
            <a:avLst/>
          </a:prstGeom>
          <a:noFill/>
        </p:spPr>
        <p:txBody>
          <a:bodyPr wrap="square" rtlCol="0">
            <a:spAutoFit/>
          </a:bodyPr>
          <a:lstStyle/>
          <a:p>
            <a:r>
              <a:rPr lang="es-MX" dirty="0" smtClean="0"/>
              <a:t>Realidades empíricas</a:t>
            </a:r>
          </a:p>
          <a:p>
            <a:endParaRPr lang="es-MX" dirty="0"/>
          </a:p>
        </p:txBody>
      </p:sp>
      <p:pic>
        <p:nvPicPr>
          <p:cNvPr id="7" name="Imagen 6"/>
          <p:cNvPicPr>
            <a:picLocks noChangeAspect="1"/>
          </p:cNvPicPr>
          <p:nvPr/>
        </p:nvPicPr>
        <p:blipFill rotWithShape="1">
          <a:blip r:embed="rId3">
            <a:extLst>
              <a:ext uri="{28A0092B-C50C-407E-A947-70E740481C1C}">
                <a14:useLocalDpi xmlns:a14="http://schemas.microsoft.com/office/drawing/2010/main" val="0"/>
              </a:ext>
            </a:extLst>
          </a:blip>
          <a:srcRect l="25091" t="-339" r="26389" b="339"/>
          <a:stretch/>
        </p:blipFill>
        <p:spPr>
          <a:xfrm>
            <a:off x="5968314" y="2008310"/>
            <a:ext cx="1544595" cy="2438553"/>
          </a:xfrm>
          <a:prstGeom prst="rect">
            <a:avLst/>
          </a:prstGeom>
        </p:spPr>
      </p:pic>
      <p:sp>
        <p:nvSpPr>
          <p:cNvPr id="8" name="Marcador de número de diapositiva 7"/>
          <p:cNvSpPr>
            <a:spLocks noGrp="1"/>
          </p:cNvSpPr>
          <p:nvPr>
            <p:ph type="sldNum" sz="quarter" idx="12"/>
          </p:nvPr>
        </p:nvSpPr>
        <p:spPr/>
        <p:txBody>
          <a:bodyPr/>
          <a:lstStyle/>
          <a:p>
            <a:fld id="{A06F0D53-265E-49FD-9B84-944F66282C59}" type="slidenum">
              <a:rPr lang="es-MX" smtClean="0"/>
              <a:t>7</a:t>
            </a:fld>
            <a:endParaRPr lang="es-MX"/>
          </a:p>
        </p:txBody>
      </p:sp>
    </p:spTree>
    <p:extLst>
      <p:ext uri="{BB962C8B-B14F-4D97-AF65-F5344CB8AC3E}">
        <p14:creationId xmlns:p14="http://schemas.microsoft.com/office/powerpoint/2010/main" val="3020066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294"/>
            <a:ext cx="2471351" cy="17319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8</a:t>
            </a:fld>
            <a:endParaRPr lang="es-MX"/>
          </a:p>
        </p:txBody>
      </p:sp>
      <p:sp>
        <p:nvSpPr>
          <p:cNvPr id="7" name="Rectángulo 6"/>
          <p:cNvSpPr/>
          <p:nvPr/>
        </p:nvSpPr>
        <p:spPr>
          <a:xfrm>
            <a:off x="197706" y="241260"/>
            <a:ext cx="2273645" cy="1277850"/>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Times New Roman" panose="02020603050405020304" pitchFamily="18" charset="0"/>
              </a:rPr>
              <a:t>Definición de investigación </a:t>
            </a:r>
            <a:r>
              <a:rPr lang="es-MX" sz="2400" b="1" dirty="0" smtClean="0">
                <a:effectLst/>
                <a:latin typeface="Bahnschrift Light SemiCondensed"/>
                <a:ea typeface="Calibri" panose="020F0502020204030204" pitchFamily="34" charset="0"/>
                <a:cs typeface="Times New Roman" panose="02020603050405020304" pitchFamily="18" charset="0"/>
              </a:rPr>
              <a:t>documental</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3075690" y="291595"/>
            <a:ext cx="4770851" cy="1277786"/>
          </a:xfrm>
          <a:prstGeom prst="rect">
            <a:avLst/>
          </a:prstGeom>
        </p:spPr>
        <p:txBody>
          <a:bodyPr wrap="square">
            <a:spAutoFit/>
          </a:bodyPr>
          <a:lstStyle/>
          <a:p>
            <a:pPr>
              <a:lnSpc>
                <a:spcPct val="107000"/>
              </a:lnSpc>
              <a:spcAft>
                <a:spcPts val="800"/>
              </a:spcAft>
            </a:pPr>
            <a:r>
              <a:rPr lang="es-MX" dirty="0" smtClean="0">
                <a:effectLst/>
                <a:latin typeface="Bahnschrift Light SemiCondensed"/>
                <a:ea typeface="Calibri" panose="020F0502020204030204" pitchFamily="34" charset="0"/>
                <a:cs typeface="Times New Roman" panose="02020603050405020304" pitchFamily="18" charset="0"/>
              </a:rPr>
              <a:t>“En general, las fuentes de información utilizadas en la investigación se denominan genéricamente </a:t>
            </a:r>
            <a:r>
              <a:rPr lang="es-MX" b="1" dirty="0" smtClean="0">
                <a:effectLst/>
                <a:latin typeface="Bahnschrift Light SemiCondensed"/>
                <a:ea typeface="Calibri" panose="020F0502020204030204" pitchFamily="34" charset="0"/>
                <a:cs typeface="Times New Roman" panose="02020603050405020304" pitchFamily="18" charset="0"/>
              </a:rPr>
              <a:t>Unidades Conservatorias de Información</a:t>
            </a:r>
            <a:r>
              <a:rPr lang="es-MX" dirty="0" smtClean="0">
                <a:effectLst/>
                <a:latin typeface="Bahnschrift Light SemiCondensed"/>
                <a:ea typeface="Calibri" panose="020F0502020204030204" pitchFamily="34" charset="0"/>
                <a:cs typeface="Times New Roman" panose="02020603050405020304" pitchFamily="18" charset="0"/>
              </a:rPr>
              <a:t>, y se trata de:</a:t>
            </a:r>
          </a:p>
        </p:txBody>
      </p:sp>
      <p:sp>
        <p:nvSpPr>
          <p:cNvPr id="9" name="Rectángulo 8"/>
          <p:cNvSpPr/>
          <p:nvPr/>
        </p:nvSpPr>
        <p:spPr>
          <a:xfrm>
            <a:off x="605134" y="4733386"/>
            <a:ext cx="7984356" cy="2075696"/>
          </a:xfrm>
          <a:prstGeom prst="rect">
            <a:avLst/>
          </a:prstGeom>
        </p:spPr>
        <p:txBody>
          <a:bodyPr wrap="square">
            <a:spAutoFit/>
          </a:bodyPr>
          <a:lstStyle/>
          <a:p>
            <a:pPr>
              <a:lnSpc>
                <a:spcPct val="107000"/>
              </a:lnSpc>
              <a:spcAft>
                <a:spcPts val="800"/>
              </a:spcAft>
            </a:pPr>
            <a:r>
              <a:rPr lang="es-MX" dirty="0" smtClean="0">
                <a:latin typeface="Bahnschrift Light SemiCondensed"/>
                <a:ea typeface="Calibri" panose="020F0502020204030204" pitchFamily="34" charset="0"/>
                <a:cs typeface="Times New Roman" panose="02020603050405020304" pitchFamily="18" charset="0"/>
              </a:rPr>
              <a:t>C</a:t>
            </a:r>
            <a:r>
              <a:rPr lang="es-MX" dirty="0" smtClean="0">
                <a:effectLst/>
                <a:latin typeface="Bahnschrift Light SemiCondensed"/>
                <a:ea typeface="Calibri" panose="020F0502020204030204" pitchFamily="34" charset="0"/>
                <a:cs typeface="Times New Roman" panose="02020603050405020304" pitchFamily="18" charset="0"/>
              </a:rPr>
              <a:t>uya función es la de almacenar o contener información.” (Rojas </a:t>
            </a:r>
            <a:r>
              <a:rPr lang="es-MX" dirty="0" err="1" smtClean="0">
                <a:effectLst/>
                <a:latin typeface="Bahnschrift Light SemiCondensed"/>
                <a:ea typeface="Calibri" panose="020F0502020204030204" pitchFamily="34" charset="0"/>
                <a:cs typeface="Times New Roman" panose="02020603050405020304" pitchFamily="18" charset="0"/>
              </a:rPr>
              <a:t>Crotte</a:t>
            </a:r>
            <a:r>
              <a:rPr lang="es-MX" dirty="0" smtClean="0">
                <a:effectLst/>
                <a:latin typeface="Bahnschrift Light SemiCondensed"/>
                <a:ea typeface="Calibri" panose="020F0502020204030204" pitchFamily="34" charset="0"/>
                <a:cs typeface="Times New Roman" panose="02020603050405020304" pitchFamily="18" charset="0"/>
              </a:rPr>
              <a:t>, 2011, p. 281) </a:t>
            </a:r>
          </a:p>
          <a:p>
            <a:pPr>
              <a:lnSpc>
                <a:spcPct val="107000"/>
              </a:lnSpc>
              <a:spcAft>
                <a:spcPts val="800"/>
              </a:spcAft>
            </a:pPr>
            <a:r>
              <a:rPr lang="es-MX" dirty="0">
                <a:latin typeface="Bahnschrift Light SemiCondensed"/>
                <a:ea typeface="Calibri" panose="020F0502020204030204" pitchFamily="34" charset="0"/>
                <a:cs typeface="Times New Roman" panose="02020603050405020304" pitchFamily="18" charset="0"/>
              </a:rPr>
              <a:t>Las Técnicas de investigación documental se aplican a algunos tipos de documentos generalmente a textos: libros, artículos en revistas, reportes de entrevistas, notas de clase, registros de observación directa.</a:t>
            </a:r>
          </a:p>
          <a:p>
            <a:pPr>
              <a:lnSpc>
                <a:spcPct val="107000"/>
              </a:lnSpc>
              <a:spcAft>
                <a:spcPts val="800"/>
              </a:spcAft>
            </a:pP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CuadroTexto 9"/>
          <p:cNvSpPr txBox="1"/>
          <p:nvPr/>
        </p:nvSpPr>
        <p:spPr>
          <a:xfrm>
            <a:off x="5926574" y="3742568"/>
            <a:ext cx="2520779" cy="367216"/>
          </a:xfrm>
          <a:prstGeom prst="rect">
            <a:avLst/>
          </a:prstGeom>
        </p:spPr>
        <p:txBody>
          <a:bodyPr wrap="square">
            <a:spAutoFit/>
          </a:bodyPr>
          <a:lstStyle>
            <a:defPPr>
              <a:defRPr lang="es-MX"/>
            </a:defPPr>
            <a:lvl1pPr>
              <a:lnSpc>
                <a:spcPct val="107000"/>
              </a:lnSpc>
              <a:spcAft>
                <a:spcPts val="800"/>
              </a:spcAft>
              <a:defRPr>
                <a:effectLst/>
                <a:latin typeface="Bahnschrift Light SemiCondensed"/>
                <a:ea typeface="Calibri" panose="020F0502020204030204" pitchFamily="34" charset="0"/>
                <a:cs typeface="Times New Roman" panose="02020603050405020304" pitchFamily="18" charset="0"/>
              </a:defRPr>
            </a:lvl1pPr>
          </a:lstStyle>
          <a:p>
            <a:r>
              <a:rPr lang="es-MX" dirty="0" smtClean="0">
                <a:solidFill>
                  <a:srgbClr val="0070C0"/>
                </a:solidFill>
              </a:rPr>
              <a:t>Documentos</a:t>
            </a:r>
            <a:endParaRPr lang="es-MX" dirty="0">
              <a:solidFill>
                <a:srgbClr val="0070C0"/>
              </a:solidFill>
            </a:endParaRPr>
          </a:p>
        </p:txBody>
      </p:sp>
      <p:sp>
        <p:nvSpPr>
          <p:cNvPr id="11" name="CuadroTexto 10"/>
          <p:cNvSpPr txBox="1"/>
          <p:nvPr/>
        </p:nvSpPr>
        <p:spPr>
          <a:xfrm>
            <a:off x="2013427" y="2342620"/>
            <a:ext cx="2520779" cy="367216"/>
          </a:xfrm>
          <a:prstGeom prst="rect">
            <a:avLst/>
          </a:prstGeom>
        </p:spPr>
        <p:txBody>
          <a:bodyPr wrap="square">
            <a:spAutoFit/>
          </a:bodyPr>
          <a:lstStyle>
            <a:defPPr>
              <a:defRPr lang="es-MX"/>
            </a:defPPr>
            <a:lvl1pPr>
              <a:lnSpc>
                <a:spcPct val="107000"/>
              </a:lnSpc>
              <a:spcAft>
                <a:spcPts val="800"/>
              </a:spcAft>
              <a:defRPr>
                <a:effectLst/>
                <a:latin typeface="Bahnschrift Light SemiCondensed"/>
                <a:ea typeface="Calibri" panose="020F0502020204030204" pitchFamily="34" charset="0"/>
                <a:cs typeface="Times New Roman" panose="02020603050405020304" pitchFamily="18" charset="0"/>
              </a:defRPr>
            </a:lvl1pPr>
          </a:lstStyle>
          <a:p>
            <a:r>
              <a:rPr lang="es-MX" dirty="0" smtClean="0">
                <a:solidFill>
                  <a:srgbClr val="006600"/>
                </a:solidFill>
              </a:rPr>
              <a:t>Instituciones</a:t>
            </a:r>
            <a:endParaRPr lang="es-MX" dirty="0">
              <a:solidFill>
                <a:srgbClr val="006600"/>
              </a:solidFill>
            </a:endParaRPr>
          </a:p>
        </p:txBody>
      </p:sp>
      <p:sp>
        <p:nvSpPr>
          <p:cNvPr id="12" name="CuadroTexto 11"/>
          <p:cNvSpPr txBox="1"/>
          <p:nvPr/>
        </p:nvSpPr>
        <p:spPr>
          <a:xfrm>
            <a:off x="4367768" y="2030587"/>
            <a:ext cx="2520779" cy="388696"/>
          </a:xfrm>
          <a:prstGeom prst="rect">
            <a:avLst/>
          </a:prstGeom>
        </p:spPr>
        <p:txBody>
          <a:bodyPr wrap="square">
            <a:spAutoFit/>
          </a:bodyPr>
          <a:lstStyle>
            <a:defPPr>
              <a:defRPr lang="es-MX"/>
            </a:defPPr>
            <a:lvl1pPr>
              <a:lnSpc>
                <a:spcPct val="107000"/>
              </a:lnSpc>
              <a:spcAft>
                <a:spcPts val="800"/>
              </a:spcAft>
              <a:defRPr>
                <a:effectLst/>
                <a:latin typeface="Bahnschrift Light SemiCondensed"/>
                <a:ea typeface="Calibri" panose="020F0502020204030204" pitchFamily="34" charset="0"/>
                <a:cs typeface="Times New Roman" panose="02020603050405020304" pitchFamily="18" charset="0"/>
              </a:defRPr>
            </a:lvl1pPr>
          </a:lstStyle>
          <a:p>
            <a:r>
              <a:rPr lang="es-MX" dirty="0">
                <a:solidFill>
                  <a:srgbClr val="7030A0"/>
                </a:solidFill>
              </a:rPr>
              <a:t>Personas</a:t>
            </a:r>
          </a:p>
        </p:txBody>
      </p:sp>
      <p:sp>
        <p:nvSpPr>
          <p:cNvPr id="13" name="Rectángulo 12"/>
          <p:cNvSpPr/>
          <p:nvPr/>
        </p:nvSpPr>
        <p:spPr>
          <a:xfrm>
            <a:off x="3075690" y="1764391"/>
            <a:ext cx="838691" cy="369332"/>
          </a:xfrm>
          <a:prstGeom prst="rect">
            <a:avLst/>
          </a:prstGeom>
        </p:spPr>
        <p:txBody>
          <a:bodyPr wrap="none">
            <a:spAutoFit/>
          </a:bodyPr>
          <a:lstStyle/>
          <a:p>
            <a:r>
              <a:rPr lang="es-MX" dirty="0" smtClean="0">
                <a:solidFill>
                  <a:schemeClr val="accent5">
                    <a:lumMod val="50000"/>
                  </a:schemeClr>
                </a:solidFill>
                <a:effectLst/>
                <a:latin typeface="Bahnschrift Light SemiCondensed"/>
                <a:ea typeface="Calibri" panose="020F0502020204030204" pitchFamily="34" charset="0"/>
                <a:cs typeface="Times New Roman" panose="02020603050405020304" pitchFamily="18" charset="0"/>
              </a:rPr>
              <a:t>Cosas</a:t>
            </a:r>
            <a:endParaRPr lang="es-MX" dirty="0">
              <a:solidFill>
                <a:schemeClr val="accent5">
                  <a:lumMod val="50000"/>
                </a:schemeClr>
              </a:solidFill>
            </a:endParaRPr>
          </a:p>
        </p:txBody>
      </p:sp>
      <p:sp>
        <p:nvSpPr>
          <p:cNvPr id="14" name="Rectángulo 13"/>
          <p:cNvSpPr/>
          <p:nvPr/>
        </p:nvSpPr>
        <p:spPr>
          <a:xfrm>
            <a:off x="5887690" y="1766453"/>
            <a:ext cx="1454244" cy="369332"/>
          </a:xfrm>
          <a:prstGeom prst="rect">
            <a:avLst/>
          </a:prstGeom>
        </p:spPr>
        <p:txBody>
          <a:bodyPr wrap="none">
            <a:spAutoFit/>
          </a:bodyPr>
          <a:lstStyle/>
          <a:p>
            <a:r>
              <a:rPr lang="es-MX" dirty="0" smtClean="0">
                <a:solidFill>
                  <a:srgbClr val="CC0066"/>
                </a:solidFill>
                <a:effectLst/>
                <a:latin typeface="Bahnschrift Light SemiCondensed"/>
                <a:ea typeface="Calibri" panose="020F0502020204030204" pitchFamily="34" charset="0"/>
                <a:cs typeface="Times New Roman" panose="02020603050405020304" pitchFamily="18" charset="0"/>
              </a:rPr>
              <a:t>Bibliografías</a:t>
            </a:r>
            <a:endParaRPr lang="es-MX" dirty="0">
              <a:solidFill>
                <a:srgbClr val="CC0066"/>
              </a:solidFill>
            </a:endParaRPr>
          </a:p>
        </p:txBody>
      </p:sp>
      <p:sp>
        <p:nvSpPr>
          <p:cNvPr id="15" name="Rectángulo 14"/>
          <p:cNvSpPr/>
          <p:nvPr/>
        </p:nvSpPr>
        <p:spPr>
          <a:xfrm>
            <a:off x="2926073" y="3559738"/>
            <a:ext cx="1608133" cy="369332"/>
          </a:xfrm>
          <a:prstGeom prst="rect">
            <a:avLst/>
          </a:prstGeom>
        </p:spPr>
        <p:txBody>
          <a:bodyPr wrap="none">
            <a:spAutoFit/>
          </a:bodyPr>
          <a:lstStyle/>
          <a:p>
            <a:r>
              <a:rPr lang="es-MX" dirty="0" smtClean="0">
                <a:solidFill>
                  <a:srgbClr val="7030A0"/>
                </a:solidFill>
                <a:effectLst/>
                <a:latin typeface="Bahnschrift Light SemiCondensed"/>
                <a:ea typeface="Calibri" panose="020F0502020204030204" pitchFamily="34" charset="0"/>
                <a:cs typeface="Times New Roman" panose="02020603050405020304" pitchFamily="18" charset="0"/>
              </a:rPr>
              <a:t>Publicaciones</a:t>
            </a:r>
            <a:endParaRPr lang="es-MX" dirty="0">
              <a:solidFill>
                <a:srgbClr val="7030A0"/>
              </a:solidFill>
            </a:endParaRPr>
          </a:p>
        </p:txBody>
      </p:sp>
      <p:sp>
        <p:nvSpPr>
          <p:cNvPr id="16" name="Rectángulo 15"/>
          <p:cNvSpPr/>
          <p:nvPr/>
        </p:nvSpPr>
        <p:spPr>
          <a:xfrm>
            <a:off x="4381067" y="2648354"/>
            <a:ext cx="1864678" cy="369332"/>
          </a:xfrm>
          <a:prstGeom prst="rect">
            <a:avLst/>
          </a:prstGeom>
        </p:spPr>
        <p:txBody>
          <a:bodyPr wrap="none">
            <a:spAutoFit/>
          </a:bodyPr>
          <a:lstStyle/>
          <a:p>
            <a:r>
              <a:rPr lang="es-MX" dirty="0" smtClean="0">
                <a:solidFill>
                  <a:srgbClr val="0070C0"/>
                </a:solidFill>
                <a:effectLst/>
                <a:latin typeface="Bahnschrift Light SemiCondensed"/>
                <a:ea typeface="Calibri" panose="020F0502020204030204" pitchFamily="34" charset="0"/>
                <a:cs typeface="Times New Roman" panose="02020603050405020304" pitchFamily="18" charset="0"/>
              </a:rPr>
              <a:t>Estados del Arte</a:t>
            </a:r>
            <a:endParaRPr lang="es-MX" dirty="0">
              <a:solidFill>
                <a:srgbClr val="0070C0"/>
              </a:solidFill>
            </a:endParaRPr>
          </a:p>
        </p:txBody>
      </p:sp>
      <p:sp>
        <p:nvSpPr>
          <p:cNvPr id="17" name="Rectángulo 16"/>
          <p:cNvSpPr/>
          <p:nvPr/>
        </p:nvSpPr>
        <p:spPr>
          <a:xfrm>
            <a:off x="1049494" y="3032816"/>
            <a:ext cx="2864887" cy="369332"/>
          </a:xfrm>
          <a:prstGeom prst="rect">
            <a:avLst/>
          </a:prstGeom>
        </p:spPr>
        <p:txBody>
          <a:bodyPr wrap="none">
            <a:spAutoFit/>
          </a:bodyPr>
          <a:lstStyle/>
          <a:p>
            <a:r>
              <a:rPr lang="es-MX" dirty="0" smtClean="0">
                <a:solidFill>
                  <a:srgbClr val="CC0066"/>
                </a:solidFill>
                <a:effectLst/>
                <a:latin typeface="Bahnschrift Light SemiCondensed"/>
                <a:ea typeface="Calibri" panose="020F0502020204030204" pitchFamily="34" charset="0"/>
                <a:cs typeface="Times New Roman" panose="02020603050405020304" pitchFamily="18" charset="0"/>
              </a:rPr>
              <a:t>Estados del Conocimiento</a:t>
            </a:r>
            <a:endParaRPr lang="es-MX" dirty="0">
              <a:solidFill>
                <a:srgbClr val="CC0066"/>
              </a:solidFill>
            </a:endParaRPr>
          </a:p>
        </p:txBody>
      </p:sp>
      <p:sp>
        <p:nvSpPr>
          <p:cNvPr id="18" name="Rectángulo 17"/>
          <p:cNvSpPr/>
          <p:nvPr/>
        </p:nvSpPr>
        <p:spPr>
          <a:xfrm>
            <a:off x="4875132" y="3432889"/>
            <a:ext cx="710516" cy="369332"/>
          </a:xfrm>
          <a:prstGeom prst="rect">
            <a:avLst/>
          </a:prstGeom>
        </p:spPr>
        <p:txBody>
          <a:bodyPr wrap="none">
            <a:spAutoFit/>
          </a:bodyPr>
          <a:lstStyle/>
          <a:p>
            <a:r>
              <a:rPr lang="es-MX" dirty="0" smtClean="0">
                <a:solidFill>
                  <a:schemeClr val="accent5">
                    <a:lumMod val="50000"/>
                  </a:schemeClr>
                </a:solidFill>
                <a:effectLst/>
                <a:latin typeface="Bahnschrift Light SemiCondensed"/>
                <a:ea typeface="Calibri" panose="020F0502020204030204" pitchFamily="34" charset="0"/>
                <a:cs typeface="Times New Roman" panose="02020603050405020304" pitchFamily="18" charset="0"/>
              </a:rPr>
              <a:t>Tesis</a:t>
            </a:r>
            <a:endParaRPr lang="es-MX" dirty="0">
              <a:solidFill>
                <a:schemeClr val="accent5">
                  <a:lumMod val="50000"/>
                </a:schemeClr>
              </a:solidFill>
            </a:endParaRPr>
          </a:p>
        </p:txBody>
      </p:sp>
      <p:sp>
        <p:nvSpPr>
          <p:cNvPr id="19" name="Rectángulo 18"/>
          <p:cNvSpPr/>
          <p:nvPr/>
        </p:nvSpPr>
        <p:spPr>
          <a:xfrm>
            <a:off x="5926574" y="3155133"/>
            <a:ext cx="1774845" cy="369332"/>
          </a:xfrm>
          <a:prstGeom prst="rect">
            <a:avLst/>
          </a:prstGeom>
        </p:spPr>
        <p:txBody>
          <a:bodyPr wrap="none">
            <a:spAutoFit/>
          </a:bodyPr>
          <a:lstStyle/>
          <a:p>
            <a:r>
              <a:rPr lang="es-MX" dirty="0" smtClean="0">
                <a:solidFill>
                  <a:schemeClr val="accent5">
                    <a:lumMod val="50000"/>
                  </a:schemeClr>
                </a:solidFill>
                <a:effectLst/>
                <a:latin typeface="Bahnschrift Light SemiCondensed"/>
                <a:ea typeface="Calibri" panose="020F0502020204030204" pitchFamily="34" charset="0"/>
                <a:cs typeface="Times New Roman" panose="02020603050405020304" pitchFamily="18" charset="0"/>
              </a:rPr>
              <a:t>Bases de datos</a:t>
            </a:r>
            <a:endParaRPr lang="es-MX" dirty="0">
              <a:solidFill>
                <a:schemeClr val="accent5">
                  <a:lumMod val="50000"/>
                </a:schemeClr>
              </a:solidFill>
            </a:endParaRPr>
          </a:p>
        </p:txBody>
      </p:sp>
      <p:sp>
        <p:nvSpPr>
          <p:cNvPr id="20" name="Rectángulo 19"/>
          <p:cNvSpPr/>
          <p:nvPr/>
        </p:nvSpPr>
        <p:spPr>
          <a:xfrm>
            <a:off x="897108" y="4148067"/>
            <a:ext cx="5195853" cy="369332"/>
          </a:xfrm>
          <a:prstGeom prst="rect">
            <a:avLst/>
          </a:prstGeom>
        </p:spPr>
        <p:txBody>
          <a:bodyPr wrap="square">
            <a:spAutoFit/>
          </a:bodyPr>
          <a:lstStyle/>
          <a:p>
            <a:r>
              <a:rPr lang="es-MX" dirty="0" smtClean="0">
                <a:solidFill>
                  <a:srgbClr val="0070C0"/>
                </a:solidFill>
                <a:effectLst/>
                <a:latin typeface="Bahnschrift Light SemiCondensed"/>
                <a:ea typeface="Calibri" panose="020F0502020204030204" pitchFamily="34" charset="0"/>
                <a:cs typeface="Times New Roman" panose="02020603050405020304" pitchFamily="18" charset="0"/>
              </a:rPr>
              <a:t>Fuentes electrónicas situadas en la red web</a:t>
            </a:r>
            <a:endParaRPr lang="es-MX" dirty="0">
              <a:solidFill>
                <a:srgbClr val="0070C0"/>
              </a:solidFill>
            </a:endParaRPr>
          </a:p>
        </p:txBody>
      </p:sp>
    </p:spTree>
    <p:extLst>
      <p:ext uri="{BB962C8B-B14F-4D97-AF65-F5344CB8AC3E}">
        <p14:creationId xmlns:p14="http://schemas.microsoft.com/office/powerpoint/2010/main" val="11401226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16236"/>
            <a:ext cx="4090086" cy="16473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A06F0D53-265E-49FD-9B84-944F66282C59}" type="slidenum">
              <a:rPr lang="es-MX" smtClean="0"/>
              <a:t>9</a:t>
            </a:fld>
            <a:endParaRPr lang="es-MX"/>
          </a:p>
        </p:txBody>
      </p:sp>
      <p:sp>
        <p:nvSpPr>
          <p:cNvPr id="7" name="Rectángulo 6"/>
          <p:cNvSpPr/>
          <p:nvPr/>
        </p:nvSpPr>
        <p:spPr>
          <a:xfrm>
            <a:off x="385719" y="366089"/>
            <a:ext cx="3602853" cy="882678"/>
          </a:xfrm>
          <a:prstGeom prst="rect">
            <a:avLst/>
          </a:prstGeom>
        </p:spPr>
        <p:txBody>
          <a:bodyPr wrap="square">
            <a:spAutoFit/>
          </a:bodyPr>
          <a:lstStyle/>
          <a:p>
            <a:pPr>
              <a:lnSpc>
                <a:spcPct val="107000"/>
              </a:lnSpc>
              <a:spcAft>
                <a:spcPts val="800"/>
              </a:spcAft>
            </a:pPr>
            <a:r>
              <a:rPr lang="es-MX" sz="2400" b="1" dirty="0" smtClean="0">
                <a:effectLst/>
                <a:latin typeface="Bahnschrift Light SemiCondensed"/>
                <a:ea typeface="Calibri" panose="020F0502020204030204" pitchFamily="34" charset="0"/>
                <a:cs typeface="Arial" panose="020B0604020202020204" pitchFamily="34" charset="0"/>
              </a:rPr>
              <a:t>Clasificación de los documentos</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385719" y="3142464"/>
            <a:ext cx="2514600" cy="1080296"/>
          </a:xfrm>
          <a:prstGeom prst="rect">
            <a:avLst/>
          </a:prstGeom>
        </p:spPr>
        <p:txBody>
          <a:bodyPr wrap="square">
            <a:spAutoFit/>
          </a:bodyPr>
          <a:lstStyle/>
          <a:p>
            <a:pPr>
              <a:lnSpc>
                <a:spcPct val="107000"/>
              </a:lnSpc>
              <a:spcAft>
                <a:spcPts val="800"/>
              </a:spcAft>
            </a:pPr>
            <a:r>
              <a:rPr lang="es-MX" sz="2000" b="1" dirty="0" smtClean="0">
                <a:effectLst/>
                <a:latin typeface="Bahnschrift Light SemiCondensed"/>
                <a:ea typeface="Calibri" panose="020F0502020204030204" pitchFamily="34" charset="0"/>
                <a:cs typeface="Times New Roman" panose="02020603050405020304" pitchFamily="18" charset="0"/>
              </a:rPr>
              <a:t>Documentos </a:t>
            </a:r>
            <a:r>
              <a:rPr lang="es-MX" sz="2000" b="1" dirty="0" smtClean="0">
                <a:solidFill>
                  <a:srgbClr val="CC0066"/>
                </a:solidFill>
                <a:effectLst/>
                <a:latin typeface="Bahnschrift Light SemiCondensed"/>
                <a:ea typeface="Calibri" panose="020F0502020204030204" pitchFamily="34" charset="0"/>
                <a:cs typeface="Times New Roman" panose="02020603050405020304" pitchFamily="18" charset="0"/>
              </a:rPr>
              <a:t>según el formato </a:t>
            </a:r>
            <a:r>
              <a:rPr lang="es-MX" sz="2000" b="1" dirty="0" smtClean="0">
                <a:effectLst/>
                <a:latin typeface="Bahnschrift Light SemiCondensed"/>
                <a:ea typeface="Calibri" panose="020F0502020204030204" pitchFamily="34" charset="0"/>
                <a:cs typeface="Times New Roman" panose="02020603050405020304" pitchFamily="18" charset="0"/>
              </a:rPr>
              <a:t>pueden ser:</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3719383" y="1889849"/>
            <a:ext cx="4955060" cy="1870512"/>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s-MX" b="1" dirty="0" smtClean="0">
                <a:solidFill>
                  <a:srgbClr val="CC0066"/>
                </a:solidFill>
                <a:effectLst/>
                <a:latin typeface="Bahnschrift Light SemiCondensed"/>
                <a:ea typeface="Calibri" panose="020F0502020204030204" pitchFamily="34" charset="0"/>
                <a:cs typeface="Times New Roman" panose="02020603050405020304" pitchFamily="18" charset="0"/>
              </a:rPr>
              <a:t>Escritos</a:t>
            </a:r>
            <a:r>
              <a:rPr lang="es-MX" dirty="0" smtClean="0">
                <a:effectLst/>
                <a:latin typeface="Bahnschrift Light SemiCondensed"/>
                <a:ea typeface="Calibri" panose="020F0502020204030204" pitchFamily="34" charset="0"/>
                <a:cs typeface="Times New Roman" panose="02020603050405020304" pitchFamily="18" charset="0"/>
              </a:rPr>
              <a:t>: libros, revistas, periódicos, libros contables, pergaminos, informes cuantitativos, leyes, fallos judiciales, informes institucionales, planes, programas, pancartas, panfletos, ensayos, entre otros.</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ángulo 8"/>
          <p:cNvSpPr/>
          <p:nvPr/>
        </p:nvSpPr>
        <p:spPr>
          <a:xfrm>
            <a:off x="3719383" y="3879361"/>
            <a:ext cx="4417764" cy="685059"/>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s-MX" b="1" dirty="0" smtClean="0">
                <a:solidFill>
                  <a:srgbClr val="CC0066"/>
                </a:solidFill>
                <a:effectLst/>
                <a:latin typeface="Bahnschrift Light SemiCondensed"/>
                <a:ea typeface="Calibri" panose="020F0502020204030204" pitchFamily="34" charset="0"/>
                <a:cs typeface="Times New Roman" panose="02020603050405020304" pitchFamily="18" charset="0"/>
              </a:rPr>
              <a:t>Visuales: </a:t>
            </a:r>
            <a:r>
              <a:rPr lang="es-MX" dirty="0" smtClean="0">
                <a:effectLst/>
                <a:latin typeface="Bahnschrift Light SemiCondensed"/>
                <a:ea typeface="Calibri" panose="020F0502020204030204" pitchFamily="34" charset="0"/>
                <a:cs typeface="Times New Roman" panose="02020603050405020304" pitchFamily="18" charset="0"/>
              </a:rPr>
              <a:t>planos, mapas, fotografías, pinturas, grafitis, entre otros.</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ángulo 9"/>
          <p:cNvSpPr/>
          <p:nvPr/>
        </p:nvSpPr>
        <p:spPr>
          <a:xfrm>
            <a:off x="3719383" y="4740375"/>
            <a:ext cx="3511725" cy="1482970"/>
          </a:xfrm>
          <a:prstGeom prst="rect">
            <a:avLst/>
          </a:prstGeom>
        </p:spPr>
        <p:txBody>
          <a:bodyPr wrap="square">
            <a:spAutoFit/>
          </a:bodyPr>
          <a:lstStyle/>
          <a:p>
            <a:pPr marL="342900" lvl="0" indent="-342900">
              <a:lnSpc>
                <a:spcPct val="107000"/>
              </a:lnSpc>
              <a:spcAft>
                <a:spcPts val="800"/>
              </a:spcAft>
              <a:buFont typeface="Wingdings" panose="05000000000000000000" pitchFamily="2" charset="2"/>
              <a:buChar char=""/>
            </a:pPr>
            <a:r>
              <a:rPr lang="es-MX" b="1" dirty="0" smtClean="0">
                <a:solidFill>
                  <a:srgbClr val="CC0066"/>
                </a:solidFill>
                <a:effectLst/>
                <a:latin typeface="Bahnschrift Light SemiCondensed"/>
                <a:ea typeface="Calibri" panose="020F0502020204030204" pitchFamily="34" charset="0"/>
                <a:cs typeface="Times New Roman" panose="02020603050405020304" pitchFamily="18" charset="0"/>
              </a:rPr>
              <a:t>Sonoro</a:t>
            </a:r>
            <a:r>
              <a:rPr lang="es-MX" dirty="0" smtClean="0">
                <a:effectLst/>
                <a:latin typeface="Bahnschrift Light SemiCondensed"/>
                <a:ea typeface="Calibri" panose="020F0502020204030204" pitchFamily="34" charset="0"/>
                <a:cs typeface="Times New Roman" panose="02020603050405020304" pitchFamily="18" charset="0"/>
              </a:rPr>
              <a:t>: cintas, soporte digital</a:t>
            </a:r>
          </a:p>
          <a:p>
            <a:pPr lvl="0">
              <a:lnSpc>
                <a:spcPct val="107000"/>
              </a:lnSpc>
              <a:spcAft>
                <a:spcPts val="800"/>
              </a:spcAft>
            </a:pPr>
            <a:r>
              <a:rPr lang="es-MX" dirty="0" smtClean="0">
                <a:effectLst/>
                <a:latin typeface="Bahnschrift Light SemiCondensed"/>
                <a:ea typeface="Calibri" panose="020F0502020204030204" pitchFamily="34" charset="0"/>
                <a:cs typeface="Times New Roman" panose="02020603050405020304" pitchFamily="18" charset="0"/>
              </a:rPr>
              <a:t> </a:t>
            </a:r>
          </a:p>
          <a:p>
            <a:pPr marL="342900" lvl="0" indent="-342900">
              <a:lnSpc>
                <a:spcPct val="107000"/>
              </a:lnSpc>
              <a:spcAft>
                <a:spcPts val="800"/>
              </a:spcAft>
              <a:buFont typeface="Wingdings" panose="05000000000000000000" pitchFamily="2" charset="2"/>
              <a:buChar char=""/>
            </a:pPr>
            <a:r>
              <a:rPr lang="es-MX" b="1" dirty="0" smtClean="0">
                <a:solidFill>
                  <a:srgbClr val="CC0066"/>
                </a:solidFill>
                <a:latin typeface="Bahnschrift Light SemiCondensed"/>
                <a:ea typeface="Calibri" panose="020F0502020204030204" pitchFamily="34" charset="0"/>
                <a:cs typeface="Times New Roman" panose="02020603050405020304" pitchFamily="18" charset="0"/>
              </a:rPr>
              <a:t>Audiovisual</a:t>
            </a:r>
            <a:r>
              <a:rPr lang="es-MX" b="1" dirty="0" smtClean="0">
                <a:latin typeface="Bahnschrift Light SemiCondensed"/>
                <a:ea typeface="Calibri" panose="020F0502020204030204" pitchFamily="34" charset="0"/>
                <a:cs typeface="Times New Roman" panose="02020603050405020304" pitchFamily="18" charset="0"/>
              </a:rPr>
              <a:t>: </a:t>
            </a:r>
            <a:r>
              <a:rPr lang="es-MX" dirty="0" smtClean="0">
                <a:latin typeface="Bahnschrift Light SemiCondensed"/>
                <a:ea typeface="Calibri" panose="020F0502020204030204" pitchFamily="34" charset="0"/>
                <a:cs typeface="Times New Roman" panose="02020603050405020304" pitchFamily="18" charset="0"/>
              </a:rPr>
              <a:t>video</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3" name="Conector recto de flecha 12"/>
          <p:cNvCxnSpPr/>
          <p:nvPr/>
        </p:nvCxnSpPr>
        <p:spPr>
          <a:xfrm flipV="1">
            <a:off x="2702608" y="2087430"/>
            <a:ext cx="930276" cy="1532536"/>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a:off x="2702608" y="3597695"/>
            <a:ext cx="930276" cy="478609"/>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p:cNvCxnSpPr/>
          <p:nvPr/>
        </p:nvCxnSpPr>
        <p:spPr>
          <a:xfrm>
            <a:off x="2702608" y="3597695"/>
            <a:ext cx="1041488" cy="1357365"/>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p:nvPr/>
        </p:nvCxnSpPr>
        <p:spPr>
          <a:xfrm>
            <a:off x="2702608" y="3619966"/>
            <a:ext cx="1041488" cy="2434845"/>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4555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458</TotalTime>
  <Words>2231</Words>
  <Application>Microsoft Office PowerPoint</Application>
  <PresentationFormat>Presentación en pantalla (4:3)</PresentationFormat>
  <Paragraphs>300</Paragraphs>
  <Slides>35</Slides>
  <Notes>1</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35</vt:i4>
      </vt:variant>
    </vt:vector>
  </HeadingPairs>
  <TitlesOfParts>
    <vt:vector size="47" baseType="lpstr">
      <vt:lpstr>Arial</vt:lpstr>
      <vt:lpstr>Bahnschrift Light SemiCondensed</vt:lpstr>
      <vt:lpstr>Calibri</vt:lpstr>
      <vt:lpstr>Calibri Light</vt:lpstr>
      <vt:lpstr>Century Gothic</vt:lpstr>
      <vt:lpstr>Kokila</vt:lpstr>
      <vt:lpstr>Segoe Print</vt:lpstr>
      <vt:lpstr>Symbol</vt:lpstr>
      <vt:lpstr>Tahoma</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29</cp:revision>
  <dcterms:created xsi:type="dcterms:W3CDTF">2019-08-22T19:12:13Z</dcterms:created>
  <dcterms:modified xsi:type="dcterms:W3CDTF">2019-09-06T19:49:45Z</dcterms:modified>
</cp:coreProperties>
</file>