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31" r:id="rId1"/>
    <p:sldMasterId id="2147484382" r:id="rId2"/>
  </p:sldMasterIdLst>
  <p:notesMasterIdLst>
    <p:notesMasterId r:id="rId34"/>
  </p:notesMasterIdLst>
  <p:sldIdLst>
    <p:sldId id="285" r:id="rId3"/>
    <p:sldId id="298" r:id="rId4"/>
    <p:sldId id="265" r:id="rId5"/>
    <p:sldId id="272" r:id="rId6"/>
    <p:sldId id="273" r:id="rId7"/>
    <p:sldId id="287" r:id="rId8"/>
    <p:sldId id="286" r:id="rId9"/>
    <p:sldId id="274" r:id="rId10"/>
    <p:sldId id="275" r:id="rId11"/>
    <p:sldId id="283" r:id="rId12"/>
    <p:sldId id="276" r:id="rId13"/>
    <p:sldId id="284" r:id="rId14"/>
    <p:sldId id="277" r:id="rId15"/>
    <p:sldId id="278" r:id="rId16"/>
    <p:sldId id="288" r:id="rId17"/>
    <p:sldId id="301" r:id="rId18"/>
    <p:sldId id="302" r:id="rId19"/>
    <p:sldId id="279" r:id="rId20"/>
    <p:sldId id="280" r:id="rId21"/>
    <p:sldId id="290" r:id="rId22"/>
    <p:sldId id="291" r:id="rId23"/>
    <p:sldId id="292" r:id="rId24"/>
    <p:sldId id="293" r:id="rId25"/>
    <p:sldId id="261" r:id="rId26"/>
    <p:sldId id="260" r:id="rId27"/>
    <p:sldId id="299" r:id="rId28"/>
    <p:sldId id="282" r:id="rId29"/>
    <p:sldId id="297" r:id="rId30"/>
    <p:sldId id="296" r:id="rId31"/>
    <p:sldId id="300" r:id="rId32"/>
    <p:sldId id="294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8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B400B5-2C0F-4FE2-9403-92095314A87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498AD28-2F19-432F-BFA9-F3D4E563F42A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Medición de Resultados</a:t>
          </a:r>
          <a:endParaRPr lang="es-ES" dirty="0"/>
        </a:p>
      </dgm:t>
    </dgm:pt>
    <dgm:pt modelId="{AD564814-6371-45D3-8E82-21BBD5B52155}" type="parTrans" cxnId="{65BE342B-849A-431C-8D20-2A88AE613947}">
      <dgm:prSet/>
      <dgm:spPr/>
      <dgm:t>
        <a:bodyPr/>
        <a:lstStyle/>
        <a:p>
          <a:endParaRPr lang="es-ES"/>
        </a:p>
      </dgm:t>
    </dgm:pt>
    <dgm:pt modelId="{A61761B9-DD0E-4790-A075-A9B61682D648}" type="sibTrans" cxnId="{65BE342B-849A-431C-8D20-2A88AE613947}">
      <dgm:prSet/>
      <dgm:spPr/>
      <dgm:t>
        <a:bodyPr/>
        <a:lstStyle/>
        <a:p>
          <a:endParaRPr lang="es-ES"/>
        </a:p>
      </dgm:t>
    </dgm:pt>
    <dgm:pt modelId="{990BBD10-C624-412C-A6DA-F021873C2FEF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Análisis cualitativo y cuantitativo</a:t>
          </a:r>
          <a:endParaRPr lang="es-ES" dirty="0"/>
        </a:p>
      </dgm:t>
    </dgm:pt>
    <dgm:pt modelId="{94F9721A-03C8-4E00-ABDF-4DB094B1D238}" type="parTrans" cxnId="{D2D665D4-0ACB-4320-AB72-E7684EB32069}">
      <dgm:prSet/>
      <dgm:spPr/>
      <dgm:t>
        <a:bodyPr/>
        <a:lstStyle/>
        <a:p>
          <a:endParaRPr lang="es-ES"/>
        </a:p>
      </dgm:t>
    </dgm:pt>
    <dgm:pt modelId="{E6C05262-6DD1-4A0B-80CD-16ACF120BF32}" type="sibTrans" cxnId="{D2D665D4-0ACB-4320-AB72-E7684EB32069}">
      <dgm:prSet/>
      <dgm:spPr/>
      <dgm:t>
        <a:bodyPr/>
        <a:lstStyle/>
        <a:p>
          <a:endParaRPr lang="es-ES"/>
        </a:p>
      </dgm:t>
    </dgm:pt>
    <dgm:pt modelId="{6F8C0EBE-F2D2-43F7-A2C0-72AFE47818CE}">
      <dgm:prSet phldrT="[Texto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Evaluación continúa</a:t>
          </a:r>
        </a:p>
      </dgm:t>
    </dgm:pt>
    <dgm:pt modelId="{4759F8AE-4620-45BA-B5A6-3E426C282EA8}" type="parTrans" cxnId="{5F5C159E-D1F8-40FD-B76A-B7E577CAE61A}">
      <dgm:prSet/>
      <dgm:spPr/>
      <dgm:t>
        <a:bodyPr/>
        <a:lstStyle/>
        <a:p>
          <a:endParaRPr lang="es-ES"/>
        </a:p>
      </dgm:t>
    </dgm:pt>
    <dgm:pt modelId="{0C3ACC02-351E-4B58-AE60-71302752AA03}" type="sibTrans" cxnId="{5F5C159E-D1F8-40FD-B76A-B7E577CAE61A}">
      <dgm:prSet/>
      <dgm:spPr/>
      <dgm:t>
        <a:bodyPr/>
        <a:lstStyle/>
        <a:p>
          <a:endParaRPr lang="es-ES"/>
        </a:p>
      </dgm:t>
    </dgm:pt>
    <dgm:pt modelId="{3C0F77FC-02DE-4DE2-983F-C1BEF2676C52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Indicadores de gestión</a:t>
          </a:r>
          <a:endParaRPr lang="es-ES" dirty="0"/>
        </a:p>
      </dgm:t>
    </dgm:pt>
    <dgm:pt modelId="{11AE6EE9-37A6-484A-AB3A-E2626D62BBEB}" type="parTrans" cxnId="{F8287909-7302-4802-AAE5-E316EE679DB6}">
      <dgm:prSet/>
      <dgm:spPr/>
      <dgm:t>
        <a:bodyPr/>
        <a:lstStyle/>
        <a:p>
          <a:endParaRPr lang="es-ES"/>
        </a:p>
      </dgm:t>
    </dgm:pt>
    <dgm:pt modelId="{03EA5402-F069-4B3C-89F2-70AF536D4B77}" type="sibTrans" cxnId="{F8287909-7302-4802-AAE5-E316EE679DB6}">
      <dgm:prSet/>
      <dgm:spPr/>
      <dgm:t>
        <a:bodyPr/>
        <a:lstStyle/>
        <a:p>
          <a:endParaRPr lang="es-ES"/>
        </a:p>
      </dgm:t>
    </dgm:pt>
    <dgm:pt modelId="{CCD10B27-9047-4796-B989-BF76D53789BF}" type="pres">
      <dgm:prSet presAssocID="{64B400B5-2C0F-4FE2-9403-92095314A87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BF0402C-46BA-48E8-A22F-A9DF9CF6FA50}" type="pres">
      <dgm:prSet presAssocID="{7498AD28-2F19-432F-BFA9-F3D4E563F42A}" presName="root1" presStyleCnt="0"/>
      <dgm:spPr/>
    </dgm:pt>
    <dgm:pt modelId="{67FA99DE-5A98-4789-9718-2667ED6A17DC}" type="pres">
      <dgm:prSet presAssocID="{7498AD28-2F19-432F-BFA9-F3D4E563F42A}" presName="LevelOneTextNode" presStyleLbl="node0" presStyleIdx="0" presStyleCnt="1" custAng="5400000" custScaleX="93255" custScaleY="35803" custLinFactX="-28630" custLinFactNeighborX="-100000" custLinFactNeighborY="-61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E35B8C1-8D1D-41A4-A6DF-D48F562C3627}" type="pres">
      <dgm:prSet presAssocID="{7498AD28-2F19-432F-BFA9-F3D4E563F42A}" presName="level2hierChild" presStyleCnt="0"/>
      <dgm:spPr/>
    </dgm:pt>
    <dgm:pt modelId="{9C996107-C2F7-4518-A16C-5DE0E842A4D2}" type="pres">
      <dgm:prSet presAssocID="{94F9721A-03C8-4E00-ABDF-4DB094B1D238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163DB8CD-4027-46D7-B687-9D38572F8A88}" type="pres">
      <dgm:prSet presAssocID="{94F9721A-03C8-4E00-ABDF-4DB094B1D238}" presName="connTx" presStyleLbl="parChTrans1D2" presStyleIdx="0" presStyleCnt="3"/>
      <dgm:spPr/>
      <dgm:t>
        <a:bodyPr/>
        <a:lstStyle/>
        <a:p>
          <a:endParaRPr lang="es-ES"/>
        </a:p>
      </dgm:t>
    </dgm:pt>
    <dgm:pt modelId="{71619122-B0A0-4B6A-B2C3-8A2CC54B82F9}" type="pres">
      <dgm:prSet presAssocID="{990BBD10-C624-412C-A6DA-F021873C2FEF}" presName="root2" presStyleCnt="0"/>
      <dgm:spPr/>
    </dgm:pt>
    <dgm:pt modelId="{B8C82462-DF26-474B-AADB-5DD66B47B021}" type="pres">
      <dgm:prSet presAssocID="{990BBD10-C624-412C-A6DA-F021873C2FEF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CDCD802-1A00-4635-A094-3DB1D4907B8A}" type="pres">
      <dgm:prSet presAssocID="{990BBD10-C624-412C-A6DA-F021873C2FEF}" presName="level3hierChild" presStyleCnt="0"/>
      <dgm:spPr/>
    </dgm:pt>
    <dgm:pt modelId="{E549F579-975E-49B0-98EA-432F64213B6D}" type="pres">
      <dgm:prSet presAssocID="{4759F8AE-4620-45BA-B5A6-3E426C282EA8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A7F34903-BC09-400E-8B90-8CCC1BA571FC}" type="pres">
      <dgm:prSet presAssocID="{4759F8AE-4620-45BA-B5A6-3E426C282EA8}" presName="connTx" presStyleLbl="parChTrans1D2" presStyleIdx="1" presStyleCnt="3"/>
      <dgm:spPr/>
      <dgm:t>
        <a:bodyPr/>
        <a:lstStyle/>
        <a:p>
          <a:endParaRPr lang="es-ES"/>
        </a:p>
      </dgm:t>
    </dgm:pt>
    <dgm:pt modelId="{ED30219B-18B0-4171-9252-684308AA8A0B}" type="pres">
      <dgm:prSet presAssocID="{6F8C0EBE-F2D2-43F7-A2C0-72AFE47818CE}" presName="root2" presStyleCnt="0"/>
      <dgm:spPr/>
    </dgm:pt>
    <dgm:pt modelId="{0CE63D80-A63B-4266-8712-99711501FB73}" type="pres">
      <dgm:prSet presAssocID="{6F8C0EBE-F2D2-43F7-A2C0-72AFE47818CE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93AAD8E-B9F0-469F-8375-CE8D8B743BD6}" type="pres">
      <dgm:prSet presAssocID="{6F8C0EBE-F2D2-43F7-A2C0-72AFE47818CE}" presName="level3hierChild" presStyleCnt="0"/>
      <dgm:spPr/>
    </dgm:pt>
    <dgm:pt modelId="{95E98C51-C73E-4B16-A300-742ADBD4B8B2}" type="pres">
      <dgm:prSet presAssocID="{11AE6EE9-37A6-484A-AB3A-E2626D62BBEB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E689EBDB-6BE1-46B2-9834-45C50010A04B}" type="pres">
      <dgm:prSet presAssocID="{11AE6EE9-37A6-484A-AB3A-E2626D62BBEB}" presName="connTx" presStyleLbl="parChTrans1D2" presStyleIdx="2" presStyleCnt="3"/>
      <dgm:spPr/>
      <dgm:t>
        <a:bodyPr/>
        <a:lstStyle/>
        <a:p>
          <a:endParaRPr lang="es-ES"/>
        </a:p>
      </dgm:t>
    </dgm:pt>
    <dgm:pt modelId="{89C63CE0-15B4-4CB9-8E20-184B706F3BB9}" type="pres">
      <dgm:prSet presAssocID="{3C0F77FC-02DE-4DE2-983F-C1BEF2676C52}" presName="root2" presStyleCnt="0"/>
      <dgm:spPr/>
    </dgm:pt>
    <dgm:pt modelId="{9A8FBF06-7382-45DD-B9E1-59BE395A9CF7}" type="pres">
      <dgm:prSet presAssocID="{3C0F77FC-02DE-4DE2-983F-C1BEF2676C5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09CC265-D529-49A1-A060-C1DE5587257E}" type="pres">
      <dgm:prSet presAssocID="{3C0F77FC-02DE-4DE2-983F-C1BEF2676C52}" presName="level3hierChild" presStyleCnt="0"/>
      <dgm:spPr/>
    </dgm:pt>
  </dgm:ptLst>
  <dgm:cxnLst>
    <dgm:cxn modelId="{C7062FF5-D788-4F0C-A4BD-DA1F37E10620}" type="presOf" srcId="{94F9721A-03C8-4E00-ABDF-4DB094B1D238}" destId="{163DB8CD-4027-46D7-B687-9D38572F8A88}" srcOrd="1" destOrd="0" presId="urn:microsoft.com/office/officeart/2008/layout/HorizontalMultiLevelHierarchy"/>
    <dgm:cxn modelId="{D2D665D4-0ACB-4320-AB72-E7684EB32069}" srcId="{7498AD28-2F19-432F-BFA9-F3D4E563F42A}" destId="{990BBD10-C624-412C-A6DA-F021873C2FEF}" srcOrd="0" destOrd="0" parTransId="{94F9721A-03C8-4E00-ABDF-4DB094B1D238}" sibTransId="{E6C05262-6DD1-4A0B-80CD-16ACF120BF32}"/>
    <dgm:cxn modelId="{6436286E-FF64-45F5-A016-7DC65ACA57BF}" type="presOf" srcId="{7498AD28-2F19-432F-BFA9-F3D4E563F42A}" destId="{67FA99DE-5A98-4789-9718-2667ED6A17DC}" srcOrd="0" destOrd="0" presId="urn:microsoft.com/office/officeart/2008/layout/HorizontalMultiLevelHierarchy"/>
    <dgm:cxn modelId="{F8287909-7302-4802-AAE5-E316EE679DB6}" srcId="{7498AD28-2F19-432F-BFA9-F3D4E563F42A}" destId="{3C0F77FC-02DE-4DE2-983F-C1BEF2676C52}" srcOrd="2" destOrd="0" parTransId="{11AE6EE9-37A6-484A-AB3A-E2626D62BBEB}" sibTransId="{03EA5402-F069-4B3C-89F2-70AF536D4B77}"/>
    <dgm:cxn modelId="{CD7D4483-9B51-43EA-8865-FA61FA98E0B2}" type="presOf" srcId="{990BBD10-C624-412C-A6DA-F021873C2FEF}" destId="{B8C82462-DF26-474B-AADB-5DD66B47B021}" srcOrd="0" destOrd="0" presId="urn:microsoft.com/office/officeart/2008/layout/HorizontalMultiLevelHierarchy"/>
    <dgm:cxn modelId="{65BE342B-849A-431C-8D20-2A88AE613947}" srcId="{64B400B5-2C0F-4FE2-9403-92095314A876}" destId="{7498AD28-2F19-432F-BFA9-F3D4E563F42A}" srcOrd="0" destOrd="0" parTransId="{AD564814-6371-45D3-8E82-21BBD5B52155}" sibTransId="{A61761B9-DD0E-4790-A075-A9B61682D648}"/>
    <dgm:cxn modelId="{6E011A5A-202C-4EE1-B908-660D95F73BF6}" type="presOf" srcId="{11AE6EE9-37A6-484A-AB3A-E2626D62BBEB}" destId="{95E98C51-C73E-4B16-A300-742ADBD4B8B2}" srcOrd="0" destOrd="0" presId="urn:microsoft.com/office/officeart/2008/layout/HorizontalMultiLevelHierarchy"/>
    <dgm:cxn modelId="{AD82DB24-36B8-4B1E-A4FB-67ABA6BEE6B0}" type="presOf" srcId="{11AE6EE9-37A6-484A-AB3A-E2626D62BBEB}" destId="{E689EBDB-6BE1-46B2-9834-45C50010A04B}" srcOrd="1" destOrd="0" presId="urn:microsoft.com/office/officeart/2008/layout/HorizontalMultiLevelHierarchy"/>
    <dgm:cxn modelId="{5F5C159E-D1F8-40FD-B76A-B7E577CAE61A}" srcId="{7498AD28-2F19-432F-BFA9-F3D4E563F42A}" destId="{6F8C0EBE-F2D2-43F7-A2C0-72AFE47818CE}" srcOrd="1" destOrd="0" parTransId="{4759F8AE-4620-45BA-B5A6-3E426C282EA8}" sibTransId="{0C3ACC02-351E-4B58-AE60-71302752AA03}"/>
    <dgm:cxn modelId="{337B322A-0AF0-4ACA-B1CD-7D8A533226FD}" type="presOf" srcId="{64B400B5-2C0F-4FE2-9403-92095314A876}" destId="{CCD10B27-9047-4796-B989-BF76D53789BF}" srcOrd="0" destOrd="0" presId="urn:microsoft.com/office/officeart/2008/layout/HorizontalMultiLevelHierarchy"/>
    <dgm:cxn modelId="{2C305BA2-5C71-4887-A369-6A54CF1EC921}" type="presOf" srcId="{6F8C0EBE-F2D2-43F7-A2C0-72AFE47818CE}" destId="{0CE63D80-A63B-4266-8712-99711501FB73}" srcOrd="0" destOrd="0" presId="urn:microsoft.com/office/officeart/2008/layout/HorizontalMultiLevelHierarchy"/>
    <dgm:cxn modelId="{D1764A08-4024-4784-9957-EFEA76079EBD}" type="presOf" srcId="{4759F8AE-4620-45BA-B5A6-3E426C282EA8}" destId="{E549F579-975E-49B0-98EA-432F64213B6D}" srcOrd="0" destOrd="0" presId="urn:microsoft.com/office/officeart/2008/layout/HorizontalMultiLevelHierarchy"/>
    <dgm:cxn modelId="{E96B54E0-62EF-45EB-A40A-97F9A5F8324D}" type="presOf" srcId="{3C0F77FC-02DE-4DE2-983F-C1BEF2676C52}" destId="{9A8FBF06-7382-45DD-B9E1-59BE395A9CF7}" srcOrd="0" destOrd="0" presId="urn:microsoft.com/office/officeart/2008/layout/HorizontalMultiLevelHierarchy"/>
    <dgm:cxn modelId="{1CDCD395-05A9-44A6-A399-48E814B31291}" type="presOf" srcId="{94F9721A-03C8-4E00-ABDF-4DB094B1D238}" destId="{9C996107-C2F7-4518-A16C-5DE0E842A4D2}" srcOrd="0" destOrd="0" presId="urn:microsoft.com/office/officeart/2008/layout/HorizontalMultiLevelHierarchy"/>
    <dgm:cxn modelId="{58731F84-C31C-4BA2-9B08-99BDF4D93745}" type="presOf" srcId="{4759F8AE-4620-45BA-B5A6-3E426C282EA8}" destId="{A7F34903-BC09-400E-8B90-8CCC1BA571FC}" srcOrd="1" destOrd="0" presId="urn:microsoft.com/office/officeart/2008/layout/HorizontalMultiLevelHierarchy"/>
    <dgm:cxn modelId="{407BA5B6-C685-4ED6-8E5A-7ED4626CE34F}" type="presParOf" srcId="{CCD10B27-9047-4796-B989-BF76D53789BF}" destId="{ABF0402C-46BA-48E8-A22F-A9DF9CF6FA50}" srcOrd="0" destOrd="0" presId="urn:microsoft.com/office/officeart/2008/layout/HorizontalMultiLevelHierarchy"/>
    <dgm:cxn modelId="{3AB340DE-6C7A-41BB-A155-38461471F96D}" type="presParOf" srcId="{ABF0402C-46BA-48E8-A22F-A9DF9CF6FA50}" destId="{67FA99DE-5A98-4789-9718-2667ED6A17DC}" srcOrd="0" destOrd="0" presId="urn:microsoft.com/office/officeart/2008/layout/HorizontalMultiLevelHierarchy"/>
    <dgm:cxn modelId="{A8EF7EF2-A6E6-4750-9798-502DB8A3EACD}" type="presParOf" srcId="{ABF0402C-46BA-48E8-A22F-A9DF9CF6FA50}" destId="{8E35B8C1-8D1D-41A4-A6DF-D48F562C3627}" srcOrd="1" destOrd="0" presId="urn:microsoft.com/office/officeart/2008/layout/HorizontalMultiLevelHierarchy"/>
    <dgm:cxn modelId="{9CAB833E-61D7-49CB-878F-8BC42AC536C7}" type="presParOf" srcId="{8E35B8C1-8D1D-41A4-A6DF-D48F562C3627}" destId="{9C996107-C2F7-4518-A16C-5DE0E842A4D2}" srcOrd="0" destOrd="0" presId="urn:microsoft.com/office/officeart/2008/layout/HorizontalMultiLevelHierarchy"/>
    <dgm:cxn modelId="{BF24E5DE-2673-4693-9991-C339DE39AE7A}" type="presParOf" srcId="{9C996107-C2F7-4518-A16C-5DE0E842A4D2}" destId="{163DB8CD-4027-46D7-B687-9D38572F8A88}" srcOrd="0" destOrd="0" presId="urn:microsoft.com/office/officeart/2008/layout/HorizontalMultiLevelHierarchy"/>
    <dgm:cxn modelId="{837FF765-33F4-4B5D-92FA-8A953B77468C}" type="presParOf" srcId="{8E35B8C1-8D1D-41A4-A6DF-D48F562C3627}" destId="{71619122-B0A0-4B6A-B2C3-8A2CC54B82F9}" srcOrd="1" destOrd="0" presId="urn:microsoft.com/office/officeart/2008/layout/HorizontalMultiLevelHierarchy"/>
    <dgm:cxn modelId="{31ED567E-8195-4C5D-9BD7-D7643DF406AC}" type="presParOf" srcId="{71619122-B0A0-4B6A-B2C3-8A2CC54B82F9}" destId="{B8C82462-DF26-474B-AADB-5DD66B47B021}" srcOrd="0" destOrd="0" presId="urn:microsoft.com/office/officeart/2008/layout/HorizontalMultiLevelHierarchy"/>
    <dgm:cxn modelId="{EA0E4FAC-180B-4B3C-88F7-67F4037A4CBC}" type="presParOf" srcId="{71619122-B0A0-4B6A-B2C3-8A2CC54B82F9}" destId="{BCDCD802-1A00-4635-A094-3DB1D4907B8A}" srcOrd="1" destOrd="0" presId="urn:microsoft.com/office/officeart/2008/layout/HorizontalMultiLevelHierarchy"/>
    <dgm:cxn modelId="{2CB3ABDD-1165-4924-BCBE-5220223F6A66}" type="presParOf" srcId="{8E35B8C1-8D1D-41A4-A6DF-D48F562C3627}" destId="{E549F579-975E-49B0-98EA-432F64213B6D}" srcOrd="2" destOrd="0" presId="urn:microsoft.com/office/officeart/2008/layout/HorizontalMultiLevelHierarchy"/>
    <dgm:cxn modelId="{9E36CB7C-5581-40BE-874A-F796D6CAFA13}" type="presParOf" srcId="{E549F579-975E-49B0-98EA-432F64213B6D}" destId="{A7F34903-BC09-400E-8B90-8CCC1BA571FC}" srcOrd="0" destOrd="0" presId="urn:microsoft.com/office/officeart/2008/layout/HorizontalMultiLevelHierarchy"/>
    <dgm:cxn modelId="{C2D2CC02-F817-47A3-A1B4-5CADB378EAF4}" type="presParOf" srcId="{8E35B8C1-8D1D-41A4-A6DF-D48F562C3627}" destId="{ED30219B-18B0-4171-9252-684308AA8A0B}" srcOrd="3" destOrd="0" presId="urn:microsoft.com/office/officeart/2008/layout/HorizontalMultiLevelHierarchy"/>
    <dgm:cxn modelId="{4AD86281-E8F1-40A6-BFE9-F982962263C3}" type="presParOf" srcId="{ED30219B-18B0-4171-9252-684308AA8A0B}" destId="{0CE63D80-A63B-4266-8712-99711501FB73}" srcOrd="0" destOrd="0" presId="urn:microsoft.com/office/officeart/2008/layout/HorizontalMultiLevelHierarchy"/>
    <dgm:cxn modelId="{76C3232A-49CD-4BD4-9B98-B50EED1AE86E}" type="presParOf" srcId="{ED30219B-18B0-4171-9252-684308AA8A0B}" destId="{C93AAD8E-B9F0-469F-8375-CE8D8B743BD6}" srcOrd="1" destOrd="0" presId="urn:microsoft.com/office/officeart/2008/layout/HorizontalMultiLevelHierarchy"/>
    <dgm:cxn modelId="{ABD8C917-903D-47FA-91CB-F7FF22F53000}" type="presParOf" srcId="{8E35B8C1-8D1D-41A4-A6DF-D48F562C3627}" destId="{95E98C51-C73E-4B16-A300-742ADBD4B8B2}" srcOrd="4" destOrd="0" presId="urn:microsoft.com/office/officeart/2008/layout/HorizontalMultiLevelHierarchy"/>
    <dgm:cxn modelId="{FF736C89-EC7B-4BB9-8989-3FD34C92A67F}" type="presParOf" srcId="{95E98C51-C73E-4B16-A300-742ADBD4B8B2}" destId="{E689EBDB-6BE1-46B2-9834-45C50010A04B}" srcOrd="0" destOrd="0" presId="urn:microsoft.com/office/officeart/2008/layout/HorizontalMultiLevelHierarchy"/>
    <dgm:cxn modelId="{46EB795E-0888-471B-A2A8-0CE54278E281}" type="presParOf" srcId="{8E35B8C1-8D1D-41A4-A6DF-D48F562C3627}" destId="{89C63CE0-15B4-4CB9-8E20-184B706F3BB9}" srcOrd="5" destOrd="0" presId="urn:microsoft.com/office/officeart/2008/layout/HorizontalMultiLevelHierarchy"/>
    <dgm:cxn modelId="{11B7430B-487C-4485-A4EA-7A02DC0743D7}" type="presParOf" srcId="{89C63CE0-15B4-4CB9-8E20-184B706F3BB9}" destId="{9A8FBF06-7382-45DD-B9E1-59BE395A9CF7}" srcOrd="0" destOrd="0" presId="urn:microsoft.com/office/officeart/2008/layout/HorizontalMultiLevelHierarchy"/>
    <dgm:cxn modelId="{9D57DC75-31EB-4D5E-A05F-4D77827FB5C0}" type="presParOf" srcId="{89C63CE0-15B4-4CB9-8E20-184B706F3BB9}" destId="{F09CC265-D529-49A1-A060-C1DE5587257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98C51-C73E-4B16-A300-742ADBD4B8B2}">
      <dsp:nvSpPr>
        <dsp:cNvPr id="0" name=""/>
        <dsp:cNvSpPr/>
      </dsp:nvSpPr>
      <dsp:spPr>
        <a:xfrm>
          <a:off x="1879646" y="2006925"/>
          <a:ext cx="1499766" cy="990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9883" y="0"/>
              </a:lnTo>
              <a:lnTo>
                <a:pt x="749883" y="990274"/>
              </a:lnTo>
              <a:lnTo>
                <a:pt x="1499766" y="99027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2584599" y="2457132"/>
        <a:ext cx="89860" cy="89860"/>
      </dsp:txXfrm>
    </dsp:sp>
    <dsp:sp modelId="{E549F579-975E-49B0-98EA-432F64213B6D}">
      <dsp:nvSpPr>
        <dsp:cNvPr id="0" name=""/>
        <dsp:cNvSpPr/>
      </dsp:nvSpPr>
      <dsp:spPr>
        <a:xfrm>
          <a:off x="1879646" y="1961205"/>
          <a:ext cx="14997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9883" y="45720"/>
              </a:lnTo>
              <a:lnTo>
                <a:pt x="749883" y="70794"/>
              </a:lnTo>
              <a:lnTo>
                <a:pt x="1499766" y="7079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592030" y="1969425"/>
        <a:ext cx="74998" cy="74998"/>
      </dsp:txXfrm>
    </dsp:sp>
    <dsp:sp modelId="{9C996107-C2F7-4518-A16C-5DE0E842A4D2}">
      <dsp:nvSpPr>
        <dsp:cNvPr id="0" name=""/>
        <dsp:cNvSpPr/>
      </dsp:nvSpPr>
      <dsp:spPr>
        <a:xfrm>
          <a:off x="1879646" y="1066799"/>
          <a:ext cx="1499766" cy="940125"/>
        </a:xfrm>
        <a:custGeom>
          <a:avLst/>
          <a:gdLst/>
          <a:ahLst/>
          <a:cxnLst/>
          <a:rect l="0" t="0" r="0" b="0"/>
          <a:pathLst>
            <a:path>
              <a:moveTo>
                <a:pt x="0" y="940125"/>
              </a:moveTo>
              <a:lnTo>
                <a:pt x="749883" y="940125"/>
              </a:lnTo>
              <a:lnTo>
                <a:pt x="749883" y="0"/>
              </a:lnTo>
              <a:lnTo>
                <a:pt x="1499766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>
        <a:off x="2585278" y="1492610"/>
        <a:ext cx="88503" cy="88503"/>
      </dsp:txXfrm>
    </dsp:sp>
    <dsp:sp modelId="{67FA99DE-5A98-4789-9718-2667ED6A17DC}">
      <dsp:nvSpPr>
        <dsp:cNvPr id="0" name=""/>
        <dsp:cNvSpPr/>
      </dsp:nvSpPr>
      <dsp:spPr>
        <a:xfrm>
          <a:off x="792090" y="1646886"/>
          <a:ext cx="1455033" cy="720077"/>
        </a:xfrm>
        <a:prstGeom prst="rect">
          <a:avLst/>
        </a:prstGeom>
        <a:solidFill>
          <a:schemeClr val="accent4"/>
        </a:solidFill>
        <a:ln w="53975" cap="flat" cmpd="dbl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Medición de Resultados</a:t>
          </a:r>
          <a:endParaRPr lang="es-ES" sz="2200" kern="1200" dirty="0"/>
        </a:p>
      </dsp:txBody>
      <dsp:txXfrm>
        <a:off x="792090" y="1646886"/>
        <a:ext cx="1455033" cy="720077"/>
      </dsp:txXfrm>
    </dsp:sp>
    <dsp:sp modelId="{B8C82462-DF26-474B-AADB-5DD66B47B021}">
      <dsp:nvSpPr>
        <dsp:cNvPr id="0" name=""/>
        <dsp:cNvSpPr/>
      </dsp:nvSpPr>
      <dsp:spPr>
        <a:xfrm>
          <a:off x="3379412" y="680719"/>
          <a:ext cx="2532684" cy="772160"/>
        </a:xfrm>
        <a:prstGeom prst="rect">
          <a:avLst/>
        </a:prstGeom>
        <a:solidFill>
          <a:schemeClr val="accent2">
            <a:tint val="55000"/>
            <a:satMod val="130000"/>
          </a:schemeClr>
        </a:solidFill>
        <a:ln w="10000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Análisis cualitativo y cuantitativo</a:t>
          </a:r>
          <a:endParaRPr lang="es-ES" sz="2200" kern="1200" dirty="0"/>
        </a:p>
      </dsp:txBody>
      <dsp:txXfrm>
        <a:off x="3379412" y="680719"/>
        <a:ext cx="2532684" cy="772160"/>
      </dsp:txXfrm>
    </dsp:sp>
    <dsp:sp modelId="{0CE63D80-A63B-4266-8712-99711501FB73}">
      <dsp:nvSpPr>
        <dsp:cNvPr id="0" name=""/>
        <dsp:cNvSpPr/>
      </dsp:nvSpPr>
      <dsp:spPr>
        <a:xfrm>
          <a:off x="3379412" y="1645920"/>
          <a:ext cx="2532684" cy="772160"/>
        </a:xfrm>
        <a:prstGeom prst="rect">
          <a:avLst/>
        </a:prstGeom>
        <a:solidFill>
          <a:schemeClr val="accent4">
            <a:tint val="55000"/>
            <a:satMod val="130000"/>
          </a:schemeClr>
        </a:solidFill>
        <a:ln w="10000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Evaluación continúa</a:t>
          </a:r>
        </a:p>
      </dsp:txBody>
      <dsp:txXfrm>
        <a:off x="3379412" y="1645920"/>
        <a:ext cx="2532684" cy="772160"/>
      </dsp:txXfrm>
    </dsp:sp>
    <dsp:sp modelId="{9A8FBF06-7382-45DD-B9E1-59BE395A9CF7}">
      <dsp:nvSpPr>
        <dsp:cNvPr id="0" name=""/>
        <dsp:cNvSpPr/>
      </dsp:nvSpPr>
      <dsp:spPr>
        <a:xfrm>
          <a:off x="3379412" y="2611120"/>
          <a:ext cx="2532684" cy="772160"/>
        </a:xfrm>
        <a:prstGeom prst="rect">
          <a:avLst/>
        </a:prstGeom>
        <a:solidFill>
          <a:schemeClr val="accent2">
            <a:tint val="55000"/>
            <a:satMod val="130000"/>
          </a:schemeClr>
        </a:solidFill>
        <a:ln w="10000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Indicadores de gestión</a:t>
          </a:r>
          <a:endParaRPr lang="es-ES" sz="2200" kern="1200" dirty="0"/>
        </a:p>
      </dsp:txBody>
      <dsp:txXfrm>
        <a:off x="3379412" y="2611120"/>
        <a:ext cx="2532684" cy="772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E1E21-5E39-436C-B821-BE18CAC7C864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8BC69-84A1-461F-89B6-BF52C97FAC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4621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defTabSz="685800"/>
            <a:fld id="{B2BEEF3A-7818-4344-A2A4-F9955AD772F4}" type="datetime1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defTabSz="685800"/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defTabSz="685800"/>
            <a:fld id="{7232754A-13A8-4596-9909-07B2040FB692}" type="slidenum">
              <a:rPr lang="es-MX" smtClean="0"/>
              <a:pPr defTabSz="68580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278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9F639046-BA6C-46D4-A4C1-4187F3733B6A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65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F043B620-2A9A-435B-B38C-7728F85903C3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25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BDE8948-6DBC-43AF-BDA4-43888293B427}" type="datetime1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194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6B0F-9D2F-4BBD-AA6A-12891DCC40C4}" type="datetime1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2195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lang="en-US" sz="6000" b="1" kern="1200" cap="all" baseline="0" dirty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134B-E1B2-4502-BA00-117C2FCFC9CA}" type="datetime1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107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F2A2-6D7C-485F-864D-3044DAE9E91A}" type="datetime1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9483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F57CE-026C-4CA2-AD85-5B382092D90B}" type="datetime1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2988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AE5B-18F8-4E9E-A7F5-8744B23E7570}" type="datetime1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96492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7D8C-C9D8-47C2-B5D0-40FD33B7765C}" type="datetime1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0281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6FB07-4C59-48F4-81A5-B5993B7A6564}" type="datetime1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497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E9965D9E-34D7-4082-8619-9F1B46C21B0A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5389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A9957-812B-4DCA-9A77-26BB0DAE38E4}" type="datetime1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0530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568B1-ABAD-4D55-B541-67B5A490BF89}" type="datetime1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6227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8DD3-BDA7-4E67-B85C-7D77849B1198}" type="datetime1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846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C1E08E0-E184-42A7-BD77-A44068243DDA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77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D7914861-6D24-4B6E-AB99-09B89700E769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20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0B395E65-FE80-47B6-98EE-1FD5B23A3219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06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2DC9A0DE-8610-4B8F-8CE4-FB43C0A54FE4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87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0D9CB1A4-940E-472D-B7C4-4B1B4B108E0B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873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7F8913E1-88B5-4345-8975-1A8317EF51FB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6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FA38522D-4B04-42BB-A90B-E10CDC5C487F}" type="datetime1">
              <a:rPr lang="es-MX" smtClean="0">
                <a:solidFill>
                  <a:srgbClr val="A6B727"/>
                </a:solidFill>
              </a:rPr>
              <a:t>30/09/2019</a:t>
            </a:fld>
            <a:endParaRPr lang="es-MX">
              <a:solidFill>
                <a:srgbClr val="A6B72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s-MX">
              <a:solidFill>
                <a:srgbClr val="A6B72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</a:rPr>
              <a:pPr defTabSz="685800"/>
              <a:t>‹Nº›</a:t>
            </a:fld>
            <a:endParaRPr lang="es-MX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7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F4A81447-D47F-4B5C-8A67-2519C9A546D5}" type="datetime1">
              <a:rPr lang="es-MX" smtClean="0"/>
              <a:t>30/09/2019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MX" kern="0" smtClean="0">
                <a:solidFill>
                  <a:srgbClr val="595959"/>
                </a:solidFill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MX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677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33" r:id="rId2"/>
    <p:sldLayoutId id="2147484334" r:id="rId3"/>
    <p:sldLayoutId id="2147484335" r:id="rId4"/>
    <p:sldLayoutId id="2147484336" r:id="rId5"/>
    <p:sldLayoutId id="2147484337" r:id="rId6"/>
    <p:sldLayoutId id="2147484338" r:id="rId7"/>
    <p:sldLayoutId id="2147484339" r:id="rId8"/>
    <p:sldLayoutId id="2147484340" r:id="rId9"/>
    <p:sldLayoutId id="2147484341" r:id="rId10"/>
    <p:sldLayoutId id="214748434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3AA3B1A4-66E9-4A4A-9E36-D977A17BB49C}" type="datetime1">
              <a:rPr lang="es-MX" smtClean="0"/>
              <a:t>30/09/2019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MX" kern="0" smtClean="0">
                <a:solidFill>
                  <a:srgbClr val="595959"/>
                </a:solidFill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lang="es-MX"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352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893108"/>
            <a:ext cx="518457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FACULTAD DE CONTADURIA Y ADMINISTRACIÓN</a:t>
            </a: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MX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APRENDIZAJE</a:t>
            </a:r>
            <a:br>
              <a:rPr lang="es-MX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MX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MX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TEORÍA Y DISEÑO ORGANIZACIONAL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151620" y="4221088"/>
            <a:ext cx="69127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itchFamily="34" charset="0"/>
              </a:rPr>
              <a:t>AREA: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ADMINISTRACIÓN BÁSICA. 	</a:t>
            </a: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Tercer Semestre</a:t>
            </a:r>
            <a:endParaRPr lang="es-MX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b="1" dirty="0">
                <a:latin typeface="Arial" pitchFamily="34" charset="0"/>
                <a:cs typeface="Arial" pitchFamily="34" charset="0"/>
              </a:rPr>
              <a:t> 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b="1" dirty="0">
                <a:latin typeface="Arial" pitchFamily="34" charset="0"/>
                <a:cs typeface="Arial" pitchFamily="34" charset="0"/>
              </a:rPr>
              <a:t>AUTOR:  DR. EN A. BERNABE   ALEJANDRA   RAMÍREZ CONTRERAS</a:t>
            </a:r>
          </a:p>
          <a:p>
            <a:pPr algn="r"/>
            <a:endParaRPr lang="es-MX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MX" dirty="0">
                <a:latin typeface="Arial" pitchFamily="34" charset="0"/>
                <a:cs typeface="Arial" pitchFamily="34" charset="0"/>
              </a:rPr>
              <a:t>AGOSTO   2019</a:t>
            </a:r>
          </a:p>
        </p:txBody>
      </p:sp>
    </p:spTree>
    <p:extLst>
      <p:ext uri="{BB962C8B-B14F-4D97-AF65-F5344CB8AC3E}">
        <p14:creationId xmlns:p14="http://schemas.microsoft.com/office/powerpoint/2010/main" val="180788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27584" y="764704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información recabada debe de cumplir con las siguientes características: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Específica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Completa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Correcta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Pertinente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Congruente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Susceptible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validarse.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472864"/>
            <a:ext cx="3501009" cy="295232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192659" y="5085184"/>
            <a:ext cx="3123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</a:t>
            </a:r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://bitacora-juridica-alberto-ortin.blogspot.com/2012/01/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46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67544" y="476672"/>
            <a:ext cx="828092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debe aplicar un criterio de discriminación, que tenga presente el objetivo del estudio, y proceder continuamente a su revisión y evaluación para mantener una línea de acción uniforme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una etapa muy importante, el recopilar la información, hay que consultar fuentes confiables y checar que la información sea verídica y confiable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356992"/>
            <a:ext cx="4392488" cy="245979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411760" y="5816786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</a:t>
            </a:r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://www.google.com.mx/url?sa=i&amp;rct=j&amp;q=&amp;</a:t>
            </a:r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esrc=s&amp;source=images&amp;c=3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038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27584" y="721495"/>
            <a:ext cx="61206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La técnica e instrumento para recopilar los datos debe adecuarse a las características del estudio. </a:t>
            </a:r>
            <a:r>
              <a:rPr lang="es-ES_tradnl" dirty="0">
                <a:latin typeface="Arial" panose="020B0604020202020204" pitchFamily="34" charset="0"/>
                <a:ea typeface="MS Mincho"/>
              </a:rPr>
              <a:t>Para recabar la información en forma ágil y ordenada puede utilizarse una o la combinación de varias técnicas: investigación documental, observación directa, así como cuestionario, cédula y entrevista etc. 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1043" y="3581574"/>
            <a:ext cx="3907301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4283968" y="6042992"/>
            <a:ext cx="35243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Recuperado de: https://</a:t>
            </a:r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metodoss.com/metodologia 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236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55576" y="668820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Existen técnicas de recopilación de datos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ayudan a recopilar los datos de una forma correcta y ordenada de acuerdo a las características propias de la investigación a realizar y estas son: investigación documental, observación directa, consulta a sistemas de información, cuestionario, cédula y entrevista.</a:t>
            </a: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1068976" y="2333539"/>
            <a:ext cx="6099558" cy="337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8" name="Diagram 1"/>
          <p:cNvGrpSpPr>
            <a:grpSpLocks noChangeAspect="1"/>
          </p:cNvGrpSpPr>
          <p:nvPr/>
        </p:nvGrpSpPr>
        <p:grpSpPr bwMode="auto">
          <a:xfrm>
            <a:off x="1763688" y="3068960"/>
            <a:ext cx="5881925" cy="3375678"/>
            <a:chOff x="1615" y="241"/>
            <a:chExt cx="9018" cy="9027"/>
          </a:xfrm>
        </p:grpSpPr>
        <p:sp>
          <p:nvSpPr>
            <p:cNvPr id="9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615" y="241"/>
              <a:ext cx="9018" cy="902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tint val="0"/>
                    <a:invGamma/>
                  </a:srgbClr>
                </a:gs>
              </a:gsLst>
              <a:lin ang="5400000" scaled="1"/>
            </a:gra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0" name="_s2062"/>
            <p:cNvSpPr>
              <a:spLocks noChangeShapeType="1"/>
            </p:cNvSpPr>
            <p:nvPr/>
          </p:nvSpPr>
          <p:spPr bwMode="auto">
            <a:xfrm flipH="1" flipV="1">
              <a:off x="4347" y="3728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1" name="_s2061"/>
            <p:cNvSpPr>
              <a:spLocks noChangeArrowheads="1"/>
            </p:cNvSpPr>
            <p:nvPr/>
          </p:nvSpPr>
          <p:spPr bwMode="auto">
            <a:xfrm>
              <a:off x="2434" y="2190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  6. Entrevista</a:t>
              </a:r>
              <a:endParaRPr kumimoji="0" lang="es-MX" altLang="es-MX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_s2060"/>
            <p:cNvSpPr>
              <a:spLocks noChangeShapeType="1"/>
            </p:cNvSpPr>
            <p:nvPr/>
          </p:nvSpPr>
          <p:spPr bwMode="auto">
            <a:xfrm flipH="1">
              <a:off x="4347" y="5267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3" name="_s2059"/>
            <p:cNvSpPr>
              <a:spLocks noChangeArrowheads="1"/>
            </p:cNvSpPr>
            <p:nvPr/>
          </p:nvSpPr>
          <p:spPr bwMode="auto">
            <a:xfrm>
              <a:off x="2434" y="5267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5. Cédula</a:t>
              </a:r>
              <a:endParaRPr kumimoji="0" lang="es-MX" altLang="es-MX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_s2058"/>
            <p:cNvSpPr>
              <a:spLocks noChangeShapeType="1"/>
            </p:cNvSpPr>
            <p:nvPr/>
          </p:nvSpPr>
          <p:spPr bwMode="auto">
            <a:xfrm>
              <a:off x="6124" y="5780"/>
              <a:ext cx="0" cy="102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5" name="_s2057"/>
            <p:cNvSpPr>
              <a:spLocks noChangeArrowheads="1"/>
            </p:cNvSpPr>
            <p:nvPr/>
          </p:nvSpPr>
          <p:spPr bwMode="auto">
            <a:xfrm>
              <a:off x="5098" y="6805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4. Cuestionario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_s2056"/>
            <p:cNvSpPr>
              <a:spLocks noChangeShapeType="1"/>
            </p:cNvSpPr>
            <p:nvPr/>
          </p:nvSpPr>
          <p:spPr bwMode="auto">
            <a:xfrm>
              <a:off x="7012" y="5267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7" name="_s2055"/>
            <p:cNvSpPr>
              <a:spLocks noChangeArrowheads="1"/>
            </p:cNvSpPr>
            <p:nvPr/>
          </p:nvSpPr>
          <p:spPr bwMode="auto">
            <a:xfrm>
              <a:off x="7763" y="5267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3. Consulta a sistemas de información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_s2054"/>
            <p:cNvSpPr>
              <a:spLocks noChangeShapeType="1"/>
            </p:cNvSpPr>
            <p:nvPr/>
          </p:nvSpPr>
          <p:spPr bwMode="auto">
            <a:xfrm flipV="1">
              <a:off x="7012" y="3729"/>
              <a:ext cx="889" cy="5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9" name="_s2053"/>
            <p:cNvSpPr>
              <a:spLocks noChangeArrowheads="1"/>
            </p:cNvSpPr>
            <p:nvPr/>
          </p:nvSpPr>
          <p:spPr bwMode="auto">
            <a:xfrm>
              <a:off x="7763" y="2190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MS Mincho"/>
                  <a:cs typeface="Arial" panose="020B0604020202020204" pitchFamily="34" charset="0"/>
                </a:rPr>
                <a:t>2. Observación directa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_s2052"/>
            <p:cNvSpPr>
              <a:spLocks noChangeShapeType="1"/>
            </p:cNvSpPr>
            <p:nvPr/>
          </p:nvSpPr>
          <p:spPr bwMode="auto">
            <a:xfrm flipV="1">
              <a:off x="6124" y="2703"/>
              <a:ext cx="0" cy="102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1" name="_s2051"/>
            <p:cNvSpPr>
              <a:spLocks noChangeArrowheads="1"/>
            </p:cNvSpPr>
            <p:nvPr/>
          </p:nvSpPr>
          <p:spPr bwMode="auto">
            <a:xfrm>
              <a:off x="5098" y="651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MS Mincho"/>
                  <a:cs typeface="Arial" panose="020B0604020202020204" pitchFamily="34" charset="0"/>
                </a:rPr>
                <a:t>1. Investigación </a:t>
              </a:r>
              <a:endParaRPr kumimoji="0" lang="es-MX" altLang="es-MX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MS Mincho"/>
                  <a:cs typeface="Arial" panose="020B0604020202020204" pitchFamily="34" charset="0"/>
                </a:rPr>
                <a:t>documental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_s2050"/>
            <p:cNvSpPr>
              <a:spLocks noChangeArrowheads="1"/>
            </p:cNvSpPr>
            <p:nvPr/>
          </p:nvSpPr>
          <p:spPr bwMode="auto">
            <a:xfrm>
              <a:off x="4667" y="3729"/>
              <a:ext cx="2483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MS Mincho"/>
                  <a:cs typeface="Arial" panose="020B0604020202020204" pitchFamily="34" charset="0"/>
                </a:rPr>
                <a:t>Recopilación</a:t>
              </a:r>
              <a:endPara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MS Mincho"/>
                  <a:cs typeface="Arial" panose="020B0604020202020204" pitchFamily="34" charset="0"/>
                </a:rPr>
                <a:t>de </a:t>
              </a:r>
              <a:r>
                <a:rPr kumimoji="0" lang="es-MX" altLang="es-MX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MS Mincho"/>
                  <a:cs typeface="Arial" panose="020B0604020202020204" pitchFamily="34" charset="0"/>
                </a:rPr>
                <a:t>datos</a:t>
              </a:r>
              <a:endParaRPr kumimoji="0" lang="es-MX" altLang="es-MX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" name="Rectángulo 6"/>
          <p:cNvSpPr/>
          <p:nvPr/>
        </p:nvSpPr>
        <p:spPr>
          <a:xfrm>
            <a:off x="6637725" y="6292361"/>
            <a:ext cx="169950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es-MX" sz="1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 elaboración propia</a:t>
            </a:r>
            <a:endParaRPr lang="es-MX" sz="1000" dirty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736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87624" y="836712"/>
            <a:ext cx="30097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3.3 Análisis de datos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39552" y="1484784"/>
            <a:ext cx="799288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proceso metodológico es amplio de ahí que es recomendable utilizar diferentes técnicas y apoyarte de herramientas que consideres pertinentes a tu investigación.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100611"/>
            <a:ext cx="3886186" cy="217626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275856" y="5276875"/>
            <a:ext cx="39654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</a:t>
            </a:r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encrypted-tbn0.gstatic.com/images?q=tbn:ANd9GcRTDlbNL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z="120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endParaRPr lang="es-MX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55576" y="836712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El análisis de datos, consiste en dividir o separar sus componentes hasta conocer la naturaleza, características y origen de su comportamiento, sin perder de vista la relación, interdependencia e interactuación de las partes entre sí y con el todo, y de éste con su entorno.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3717032"/>
            <a:ext cx="3649588" cy="204376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508104" y="5760801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Recuperado de: https</a:t>
            </a:r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://www.google.com.mx/url?sa=i&amp;rct=j&amp;q=&amp;esrc=s&amp;source=images&amp;cd=&amp;</a:t>
            </a:r>
            <a:r>
              <a:rPr lang="es-MX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ved=2ahUKEwiB5uuDpvnkAhUEKawKHQffB4oQjhx6BAgBE</a:t>
            </a:r>
            <a:endParaRPr lang="es-MX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259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65753" y="980728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puede  utilizar el método inductivo es decir 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desde lo particular a lo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general.  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019887"/>
            <a:ext cx="5916711" cy="367717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275856" y="5697061"/>
            <a:ext cx="49320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</a:t>
            </a:r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://userscontent2.emaze.com/images/96e76ffd-95fb-48b7-bbaa-9427b0fb8a25/639dc0f9-9309-40c6-b8c8-9b9cb6f761b6.png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924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3648" y="980728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étodo deductivo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de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lo general a lo particular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338" y="1844824"/>
            <a:ext cx="5754005" cy="348615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411759" y="5364363"/>
            <a:ext cx="52565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Recuperado: https</a:t>
            </a:r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://userscontent2.emaze.com/images/99160084-1766-4843-9fc8-0be76700574b/f168181b-2d05-4698-9b3e-f0fdcc15fdf1.png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944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83568" y="548680"/>
            <a:ext cx="784887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propósito de este análisis es establecer los fundamentos para desarrollar propuestas de solución a la problemática o factor que se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estudia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422529" y="2060848"/>
            <a:ext cx="8370950" cy="4261572"/>
            <a:chOff x="559475" y="692696"/>
            <a:chExt cx="8370950" cy="4261572"/>
          </a:xfrm>
        </p:grpSpPr>
        <p:sp>
          <p:nvSpPr>
            <p:cNvPr id="4" name="Google Shape;54;p13"/>
            <p:cNvSpPr txBox="1">
              <a:spLocks/>
            </p:cNvSpPr>
            <p:nvPr/>
          </p:nvSpPr>
          <p:spPr>
            <a:xfrm>
              <a:off x="2987824" y="692696"/>
              <a:ext cx="3246116" cy="40123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b" anchorCtr="0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s-MX" sz="180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Comfortaa"/>
                </a:rPr>
                <a:t>ANÁLISIS DE  DATOS</a:t>
              </a:r>
              <a:endParaRPr lang="es-MX" sz="1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Comfortaa"/>
              </a:endParaRPr>
            </a:p>
          </p:txBody>
        </p:sp>
        <p:sp>
          <p:nvSpPr>
            <p:cNvPr id="5" name="Google Shape;55;p13"/>
            <p:cNvSpPr txBox="1">
              <a:spLocks/>
            </p:cNvSpPr>
            <p:nvPr/>
          </p:nvSpPr>
          <p:spPr>
            <a:xfrm>
              <a:off x="2530082" y="1772816"/>
              <a:ext cx="4161600" cy="623200"/>
            </a:xfrm>
            <a:prstGeom prst="rect">
              <a:avLst/>
            </a:prstGeom>
            <a:noFill/>
            <a:ln w="2857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lvl1pPr marL="171450" indent="-137160" algn="l" defTabSz="6858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20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342900" indent="-13716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8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548640" indent="-13716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754380" indent="-13716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920120" indent="-13716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1100000" indent="-17145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1300000" indent="-17145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1500000" indent="-17145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1700000" indent="-171450" algn="l" defTabSz="685800" rtl="0" eaLnBrk="1" latinLnBrk="0" hangingPunct="1">
                <a:lnSpc>
                  <a:spcPct val="90000"/>
                </a:lnSpc>
                <a:spcBef>
                  <a:spcPts val="150"/>
                </a:spcBef>
                <a:spcAft>
                  <a:spcPts val="300"/>
                </a:spcAft>
                <a:buClr>
                  <a:schemeClr val="accent1"/>
                </a:buClr>
                <a:buSzPct val="80000"/>
                <a:buFont typeface="Corbel" pitchFamily="34" charset="0"/>
                <a:buChar char="•"/>
                <a:defRPr sz="1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Font typeface="Corbel" pitchFamily="34" charset="0"/>
                <a:buNone/>
              </a:pPr>
              <a:r>
                <a:rPr lang="es-MX" sz="120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Precisa las causas del estudio y pondera alternativas de acción para su atención eficaz.</a:t>
              </a:r>
              <a:endParaRPr lang="es-MX" sz="12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6" name="Google Shape;58;p13"/>
            <p:cNvSpPr txBox="1"/>
            <p:nvPr/>
          </p:nvSpPr>
          <p:spPr>
            <a:xfrm>
              <a:off x="559475" y="3236532"/>
              <a:ext cx="1634700" cy="1717736"/>
            </a:xfrm>
            <a:prstGeom prst="rect">
              <a:avLst/>
            </a:prstGeom>
            <a:noFill/>
            <a:ln w="2857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s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PROCEDIMIENTO</a:t>
              </a:r>
            </a:p>
            <a:p>
              <a:pPr>
                <a:buClr>
                  <a:srgbClr val="000000"/>
                </a:buClr>
                <a:buFont typeface="Arial"/>
                <a:buNone/>
              </a:pPr>
              <a:endParaRPr lang="es-MX" sz="1200" kern="0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>
                <a:buClr>
                  <a:srgbClr val="000000"/>
                </a:buClr>
                <a:buFont typeface="Arial"/>
                <a:buNone/>
              </a:pPr>
              <a:r>
                <a:rPr lang="es-MX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Clasificación </a:t>
              </a:r>
              <a:r>
                <a:rPr lang="es-MX" sz="1200" kern="0" dirty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e interpretación de hechos.</a:t>
              </a:r>
            </a:p>
            <a:p>
              <a:pPr>
                <a:buClr>
                  <a:srgbClr val="000000"/>
                </a:buClr>
                <a:buFont typeface="Arial"/>
                <a:buNone/>
              </a:pPr>
              <a:r>
                <a:rPr lang="es-MX" sz="1200" kern="0" dirty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perspectivas</a:t>
              </a:r>
            </a:p>
            <a:p>
              <a:pPr marL="457200" indent="-304800">
                <a:buClr>
                  <a:srgbClr val="000000"/>
                </a:buClr>
                <a:buSzPts val="1200"/>
                <a:buFont typeface="Comfortaa"/>
                <a:buAutoNum type="arabicPeriod"/>
              </a:pPr>
              <a:r>
                <a:rPr lang="es-MX" sz="1200" kern="0" dirty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De forma</a:t>
              </a:r>
            </a:p>
            <a:p>
              <a:pPr marL="457200" indent="-304800">
                <a:buClr>
                  <a:srgbClr val="000000"/>
                </a:buClr>
                <a:buSzPts val="1200"/>
                <a:buFont typeface="Comfortaa"/>
                <a:buAutoNum type="arabicPeriod"/>
              </a:pPr>
              <a:r>
                <a:rPr lang="es-MX" sz="1200" kern="0" dirty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De contenido</a:t>
              </a:r>
            </a:p>
            <a:p>
              <a:pPr algn="ctr">
                <a:buClr>
                  <a:srgbClr val="000000"/>
                </a:buClr>
                <a:buFont typeface="Arial"/>
                <a:buNone/>
              </a:pPr>
              <a:endParaRPr sz="1200" kern="0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7" name="Google Shape;59;p13"/>
            <p:cNvSpPr txBox="1"/>
            <p:nvPr/>
          </p:nvSpPr>
          <p:spPr>
            <a:xfrm>
              <a:off x="2344939" y="3236532"/>
              <a:ext cx="1413000" cy="1565437"/>
            </a:xfrm>
            <a:prstGeom prst="rect">
              <a:avLst/>
            </a:prstGeom>
            <a:noFill/>
            <a:ln w="2857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s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NATURALEZA</a:t>
              </a:r>
            </a:p>
            <a:p>
              <a:pPr algn="ctr">
                <a:buClr>
                  <a:srgbClr val="000000"/>
                </a:buClr>
              </a:pPr>
              <a:endParaRPr lang="es-MX" sz="1200" kern="0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 algn="ctr">
                <a:buClr>
                  <a:srgbClr val="000000"/>
                </a:buClr>
              </a:pPr>
              <a:r>
                <a:rPr lang="es-MX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Dividir </a:t>
              </a:r>
              <a:r>
                <a:rPr lang="es-MX" sz="1200" kern="0" dirty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o separar los componentes del factor de estudio.</a:t>
              </a:r>
            </a:p>
            <a:p>
              <a:pPr algn="ctr">
                <a:buClr>
                  <a:srgbClr val="000000"/>
                </a:buClr>
                <a:buFont typeface="Arial"/>
                <a:buNone/>
              </a:pPr>
              <a:endParaRPr sz="1200" kern="0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8" name="Google Shape;60;p13"/>
            <p:cNvSpPr txBox="1"/>
            <p:nvPr/>
          </p:nvSpPr>
          <p:spPr>
            <a:xfrm>
              <a:off x="3934575" y="3285395"/>
              <a:ext cx="1280700" cy="1620009"/>
            </a:xfrm>
            <a:prstGeom prst="rect">
              <a:avLst/>
            </a:prstGeom>
            <a:noFill/>
            <a:ln w="2857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buClr>
                  <a:srgbClr val="000000"/>
                </a:buClr>
                <a:buFont typeface="Arial"/>
                <a:buNone/>
              </a:pPr>
              <a:r>
                <a:rPr lang="es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PROPÓSITO</a:t>
              </a:r>
            </a:p>
            <a:p>
              <a:pPr algn="ctr">
                <a:buClr>
                  <a:srgbClr val="000000"/>
                </a:buClr>
                <a:buFont typeface="Arial"/>
                <a:buNone/>
              </a:pPr>
              <a:endParaRPr lang="es" sz="1200" kern="0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 algn="ctr">
                <a:buClr>
                  <a:srgbClr val="000000"/>
                </a:buClr>
              </a:pPr>
              <a:r>
                <a:rPr lang="es-MX" sz="1200" kern="0" dirty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Establecer fundamentos y desarrollar soluciones.</a:t>
              </a:r>
            </a:p>
            <a:p>
              <a:pPr algn="ctr">
                <a:buClr>
                  <a:srgbClr val="000000"/>
                </a:buClr>
                <a:buFont typeface="Arial"/>
                <a:buNone/>
              </a:pPr>
              <a:endParaRPr sz="1200" kern="0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9" name="Google Shape;61;p13"/>
            <p:cNvSpPr txBox="1"/>
            <p:nvPr/>
          </p:nvSpPr>
          <p:spPr>
            <a:xfrm>
              <a:off x="5462489" y="3285395"/>
              <a:ext cx="1721721" cy="1516574"/>
            </a:xfrm>
            <a:prstGeom prst="rect">
              <a:avLst/>
            </a:prstGeom>
            <a:noFill/>
            <a:ln w="2857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r>
                <a:rPr lang="es" sz="1200" kern="0" dirty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TÉCNICAS E INSTRUMENTOS DE </a:t>
              </a:r>
              <a:r>
                <a:rPr lang="es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ANÁLISIS</a:t>
              </a:r>
            </a:p>
            <a:p>
              <a:pPr>
                <a:buClr>
                  <a:srgbClr val="000000"/>
                </a:buClr>
                <a:buFont typeface="Arial"/>
                <a:buNone/>
              </a:pPr>
              <a:endParaRPr lang="es" sz="1200" kern="0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>
                <a:buClr>
                  <a:srgbClr val="000000"/>
                </a:buClr>
                <a:buFont typeface="Arial"/>
                <a:buNone/>
              </a:pPr>
              <a:r>
                <a:rPr lang="es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Cuestionario</a:t>
              </a:r>
            </a:p>
            <a:p>
              <a:pPr>
                <a:buClr>
                  <a:srgbClr val="000000"/>
                </a:buClr>
                <a:buFont typeface="Arial"/>
                <a:buNone/>
              </a:pPr>
              <a:r>
                <a:rPr lang="es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Entrevista</a:t>
              </a:r>
            </a:p>
            <a:p>
              <a:pPr>
                <a:buClr>
                  <a:srgbClr val="000000"/>
                </a:buClr>
                <a:buFont typeface="Arial"/>
                <a:buNone/>
              </a:pPr>
              <a:r>
                <a:rPr lang="es" sz="1200" kern="0" dirty="0" smtClea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Observación </a:t>
              </a:r>
            </a:p>
            <a:p>
              <a:pPr>
                <a:buClr>
                  <a:srgbClr val="000000"/>
                </a:buClr>
                <a:buFont typeface="Arial"/>
                <a:buNone/>
              </a:pPr>
              <a:endParaRPr sz="1200" kern="0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0" name="Google Shape;73;p13"/>
            <p:cNvSpPr txBox="1"/>
            <p:nvPr/>
          </p:nvSpPr>
          <p:spPr>
            <a:xfrm>
              <a:off x="7387525" y="3251623"/>
              <a:ext cx="1542900" cy="1317200"/>
            </a:xfrm>
            <a:prstGeom prst="rect">
              <a:avLst/>
            </a:prstGeom>
            <a:noFill/>
            <a:ln w="2857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r>
                <a:rPr lang="es" sz="1200" kern="0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Integrado por: recursos técnicos que estudia la información</a:t>
              </a:r>
              <a:endParaRPr sz="1200" ker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cxnSp>
          <p:nvCxnSpPr>
            <p:cNvPr id="11" name="Conector recto de flecha 10"/>
            <p:cNvCxnSpPr>
              <a:stCxn id="4" idx="2"/>
              <a:endCxn id="5" idx="0"/>
            </p:cNvCxnSpPr>
            <p:nvPr/>
          </p:nvCxnSpPr>
          <p:spPr>
            <a:xfrm>
              <a:off x="4610882" y="1093929"/>
              <a:ext cx="0" cy="6788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/>
            <p:nvPr/>
          </p:nvCxnSpPr>
          <p:spPr>
            <a:xfrm>
              <a:off x="1376825" y="2780928"/>
              <a:ext cx="6782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/>
            <p:cNvCxnSpPr>
              <a:endCxn id="6" idx="0"/>
            </p:cNvCxnSpPr>
            <p:nvPr/>
          </p:nvCxnSpPr>
          <p:spPr>
            <a:xfrm>
              <a:off x="1376825" y="2780928"/>
              <a:ext cx="0" cy="4556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>
              <a:endCxn id="7" idx="0"/>
            </p:cNvCxnSpPr>
            <p:nvPr/>
          </p:nvCxnSpPr>
          <p:spPr>
            <a:xfrm>
              <a:off x="3051439" y="2807551"/>
              <a:ext cx="0" cy="4289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de flecha 14"/>
            <p:cNvCxnSpPr>
              <a:endCxn id="8" idx="0"/>
            </p:cNvCxnSpPr>
            <p:nvPr/>
          </p:nvCxnSpPr>
          <p:spPr>
            <a:xfrm>
              <a:off x="4574925" y="2807551"/>
              <a:ext cx="0" cy="4778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/>
            <p:nvPr/>
          </p:nvCxnSpPr>
          <p:spPr>
            <a:xfrm>
              <a:off x="6233940" y="2807551"/>
              <a:ext cx="0" cy="4440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/>
            <p:cNvCxnSpPr>
              <a:endCxn id="10" idx="0"/>
            </p:cNvCxnSpPr>
            <p:nvPr/>
          </p:nvCxnSpPr>
          <p:spPr>
            <a:xfrm>
              <a:off x="8158975" y="2780928"/>
              <a:ext cx="0" cy="4706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31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43608" y="776498"/>
            <a:ext cx="700185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 Formulación de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recomendaciones </a:t>
            </a:r>
          </a:p>
          <a:p>
            <a:endParaRPr lang="es-MX" sz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Antes de determinar las recomendaciones, se debe tener presente:</a:t>
            </a:r>
            <a:endParaRPr lang="es-MX" sz="1400" dirty="0"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perder de vista el objetivo del estudio, en particular en las conclusiones y recomendaciones finales deben de cuadrar. Las limitaciones que puedan derivarse de disposiciones jurídicas y administrativas cuando éstas difícilmente puedan ser modificadas.</a:t>
            </a:r>
            <a:endParaRPr lang="es-MX" sz="1400" dirty="0"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  <a:p>
            <a:endParaRPr lang="es-MX" sz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1763689" y="3026652"/>
            <a:ext cx="6120679" cy="3426684"/>
            <a:chOff x="1036489" y="1471903"/>
            <a:chExt cx="7207918" cy="4606291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7E1688D2-FE3D-4257-B96D-BEAE10B57EBE}"/>
                </a:ext>
              </a:extLst>
            </p:cNvPr>
            <p:cNvSpPr txBox="1"/>
            <p:nvPr/>
          </p:nvSpPr>
          <p:spPr>
            <a:xfrm>
              <a:off x="3707904" y="3576373"/>
              <a:ext cx="1756830" cy="99294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A) Consideraciones previas</a:t>
              </a:r>
              <a:endParaRPr lang="es-MX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2D6957B6-209A-439C-8F64-C625338D301C}"/>
                </a:ext>
              </a:extLst>
            </p:cNvPr>
            <p:cNvSpPr txBox="1"/>
            <p:nvPr/>
          </p:nvSpPr>
          <p:spPr>
            <a:xfrm>
              <a:off x="6296503" y="4728528"/>
              <a:ext cx="1947904" cy="7033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5. Implementar </a:t>
              </a:r>
              <a:r>
                <a:rPr lang="es-MX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estrategias 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1331641" y="1687349"/>
              <a:ext cx="1604939" cy="7033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1. No </a:t>
              </a:r>
              <a:r>
                <a:rPr lang="es-MX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perder objetivos 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85708986-FABD-4532-9D75-F6195EB4DBFC}"/>
                </a:ext>
              </a:extLst>
            </p:cNvPr>
            <p:cNvSpPr txBox="1"/>
            <p:nvPr/>
          </p:nvSpPr>
          <p:spPr>
            <a:xfrm>
              <a:off x="6309272" y="3068960"/>
              <a:ext cx="1935135" cy="41372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4. Explorar  caminos </a:t>
              </a:r>
              <a:endParaRPr lang="es-MX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363C7859-6DBB-40D8-9DDC-ABF9053A1BFD}"/>
                </a:ext>
              </a:extLst>
            </p:cNvPr>
            <p:cNvSpPr txBox="1"/>
            <p:nvPr/>
          </p:nvSpPr>
          <p:spPr>
            <a:xfrm>
              <a:off x="3515802" y="5374860"/>
              <a:ext cx="1948933" cy="7033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6. Poner </a:t>
              </a:r>
              <a:r>
                <a:rPr lang="es-MX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en duda soluciones 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1C27029-7322-4D97-A04F-AA00C7CAE47C}"/>
                </a:ext>
              </a:extLst>
            </p:cNvPr>
            <p:cNvSpPr txBox="1"/>
            <p:nvPr/>
          </p:nvSpPr>
          <p:spPr>
            <a:xfrm>
              <a:off x="1036489" y="5034111"/>
              <a:ext cx="1900090" cy="41372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7. Dar </a:t>
              </a:r>
              <a:r>
                <a:rPr lang="es-MX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preferencia 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81CAB931-D10C-4FF3-9FAB-FB41E03203A4}"/>
                </a:ext>
              </a:extLst>
            </p:cNvPr>
            <p:cNvSpPr txBox="1"/>
            <p:nvPr/>
          </p:nvSpPr>
          <p:spPr>
            <a:xfrm>
              <a:off x="1182153" y="3068542"/>
              <a:ext cx="1608762" cy="41372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8. Sugerencias </a:t>
              </a:r>
              <a:endParaRPr lang="es-MX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7BA493C4-DE89-47A7-AEB7-85BA187CEF69}"/>
                </a:ext>
              </a:extLst>
            </p:cNvPr>
            <p:cNvSpPr txBox="1"/>
            <p:nvPr/>
          </p:nvSpPr>
          <p:spPr>
            <a:xfrm>
              <a:off x="3707904" y="1471903"/>
              <a:ext cx="1586777" cy="70333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2.Limitaciones del estudio </a:t>
              </a:r>
              <a:endParaRPr lang="es-MX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1E7893FC-1EAE-44FC-8C7F-D01845DDA3D2}"/>
                </a:ext>
              </a:extLst>
            </p:cNvPr>
            <p:cNvSpPr txBox="1"/>
            <p:nvPr/>
          </p:nvSpPr>
          <p:spPr>
            <a:xfrm>
              <a:off x="6296503" y="1795069"/>
              <a:ext cx="1604939" cy="41372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3. Experiencia </a:t>
              </a:r>
              <a:endParaRPr lang="es-MX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" name="Conector recto de flecha 2"/>
            <p:cNvCxnSpPr>
              <a:stCxn id="6" idx="0"/>
            </p:cNvCxnSpPr>
            <p:nvPr/>
          </p:nvCxnSpPr>
          <p:spPr>
            <a:xfrm flipH="1" flipV="1">
              <a:off x="4572000" y="2164401"/>
              <a:ext cx="14320" cy="14119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/>
            <p:nvPr/>
          </p:nvCxnSpPr>
          <p:spPr>
            <a:xfrm flipV="1">
              <a:off x="5148064" y="2164401"/>
              <a:ext cx="1148439" cy="13835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/>
            <p:nvPr/>
          </p:nvCxnSpPr>
          <p:spPr>
            <a:xfrm flipV="1">
              <a:off x="5464735" y="3363294"/>
              <a:ext cx="844537" cy="2130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19"/>
            <p:cNvCxnSpPr>
              <a:stCxn id="6" idx="3"/>
              <a:endCxn id="7" idx="0"/>
            </p:cNvCxnSpPr>
            <p:nvPr/>
          </p:nvCxnSpPr>
          <p:spPr>
            <a:xfrm>
              <a:off x="5464734" y="4072845"/>
              <a:ext cx="1805721" cy="6556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/>
            <p:cNvCxnSpPr>
              <a:stCxn id="6" idx="2"/>
            </p:cNvCxnSpPr>
            <p:nvPr/>
          </p:nvCxnSpPr>
          <p:spPr>
            <a:xfrm>
              <a:off x="4586320" y="4569316"/>
              <a:ext cx="0" cy="8033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>
              <a:stCxn id="6" idx="1"/>
              <a:endCxn id="11" idx="0"/>
            </p:cNvCxnSpPr>
            <p:nvPr/>
          </p:nvCxnSpPr>
          <p:spPr>
            <a:xfrm flipH="1">
              <a:off x="1986534" y="4072845"/>
              <a:ext cx="1721370" cy="9612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/>
            <p:cNvCxnSpPr>
              <a:endCxn id="12" idx="3"/>
            </p:cNvCxnSpPr>
            <p:nvPr/>
          </p:nvCxnSpPr>
          <p:spPr>
            <a:xfrm flipH="1" flipV="1">
              <a:off x="2790915" y="3275406"/>
              <a:ext cx="1208196" cy="3009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822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2135" y="1844824"/>
            <a:ext cx="6624736" cy="44939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</a:t>
            </a:r>
            <a:r>
              <a:rPr lang="es-MX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unidad de </a:t>
            </a:r>
            <a:r>
              <a:rPr lang="es-MX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aprendizaje.</a:t>
            </a:r>
            <a:r>
              <a:rPr lang="es-MX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27584" y="2564904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Analizar e implementar la metodología y las técnicas para el análisis y el diseño de la organización, identificando ideas innovadoras que permitan un desarrollo sólido en la labor administrativa, en función de la estructura organizacional, optimizando espacios, procesos y procedimientos, así como generando manuales que permitan el funcionamiento eficaz y eficiente de todo tipo de organización. 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defTabSz="685800"/>
              <a:t>2</a:t>
            </a:fld>
            <a:endParaRPr lang="es-MX">
              <a:solidFill>
                <a:srgbClr val="A6B72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4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1187624" y="2564904"/>
            <a:ext cx="6552728" cy="3672408"/>
            <a:chOff x="1561869" y="632346"/>
            <a:chExt cx="4882339" cy="5992051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F4CE0808-4D54-4AEC-B46A-CA75E9F64435}"/>
                </a:ext>
              </a:extLst>
            </p:cNvPr>
            <p:cNvSpPr txBox="1"/>
            <p:nvPr/>
          </p:nvSpPr>
          <p:spPr>
            <a:xfrm>
              <a:off x="1561869" y="3200986"/>
              <a:ext cx="2088232" cy="82480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Preparación </a:t>
              </a:r>
              <a:r>
                <a:rPr lang="es-MX" sz="1400" dirty="0">
                  <a:latin typeface="Arial" panose="020B0604020202020204" pitchFamily="34" charset="0"/>
                  <a:cs typeface="Arial" panose="020B0604020202020204" pitchFamily="34" charset="0"/>
                </a:rPr>
                <a:t>de recomendaciones 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644008" y="632346"/>
              <a:ext cx="1800200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Mantenimiento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636628" y="3238111"/>
              <a:ext cx="1634127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Combinación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609728" y="2479404"/>
              <a:ext cx="1634128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Adición 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644008" y="1555875"/>
              <a:ext cx="1634128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Eliminación 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629803" y="4029551"/>
              <a:ext cx="1640414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Fusión 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637722" y="4813726"/>
              <a:ext cx="1646699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Modificación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629803" y="5467788"/>
              <a:ext cx="1646699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Simplificación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597156" y="6139219"/>
              <a:ext cx="1646699" cy="485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MX" sz="1400" dirty="0">
                  <a:latin typeface="Arial" panose="020B0604020202020204" pitchFamily="34" charset="0"/>
                  <a:cs typeface="Arial" panose="020B0604020202020204" pitchFamily="34" charset="0"/>
                </a:rPr>
                <a:t>Intercambio</a:t>
              </a:r>
            </a:p>
          </p:txBody>
        </p:sp>
        <p:sp>
          <p:nvSpPr>
            <p:cNvPr id="12" name="Abrir llave 11"/>
            <p:cNvSpPr/>
            <p:nvPr/>
          </p:nvSpPr>
          <p:spPr>
            <a:xfrm>
              <a:off x="3851920" y="632346"/>
              <a:ext cx="576064" cy="5748982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Rectángulo 13"/>
          <p:cNvSpPr/>
          <p:nvPr/>
        </p:nvSpPr>
        <p:spPr>
          <a:xfrm>
            <a:off x="786610" y="1004779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Las recomendaciones deben ser propuestas propositivas, considerando   la experiencia , </a:t>
            </a:r>
            <a:r>
              <a:rPr lang="es-MX" dirty="0"/>
              <a:t>conocimientos, </a:t>
            </a:r>
            <a:r>
              <a:rPr lang="es-MX" dirty="0" smtClean="0"/>
              <a:t> </a:t>
            </a:r>
            <a:r>
              <a:rPr lang="es-MX" dirty="0"/>
              <a:t>recursos de imaginación y habilidad </a:t>
            </a:r>
            <a:r>
              <a:rPr lang="es-MX" dirty="0" smtClean="0"/>
              <a:t>creativa del equipo de trabajo.</a:t>
            </a: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33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755575" y="559713"/>
            <a:ext cx="79928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la entrega</a:t>
            </a:r>
            <a:r>
              <a:rPr kumimoji="0" lang="es-MX" altLang="es-MX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los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resultados del estudio es necesario redactar un informe, en el que se debe de  exponer las razones que lo sustenten</a:t>
            </a:r>
            <a:r>
              <a:rPr kumimoji="0" lang="es-MX" altLang="es-MX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facilite el proceso de toma de decisiones de las autoridades y áreas a participar en la implementación.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Dicho  informe debe</a:t>
            </a:r>
            <a:r>
              <a:rPr kumimoji="0" lang="es-MX" altLang="es-MX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s-MX" altLang="es-MX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contener como mínimo las siguientes secciones:</a:t>
            </a:r>
          </a:p>
        </p:txBody>
      </p:sp>
      <p:grpSp>
        <p:nvGrpSpPr>
          <p:cNvPr id="12" name="Grupo 11"/>
          <p:cNvGrpSpPr/>
          <p:nvPr/>
        </p:nvGrpSpPr>
        <p:grpSpPr>
          <a:xfrm>
            <a:off x="2195736" y="2108985"/>
            <a:ext cx="6123758" cy="4014671"/>
            <a:chOff x="2048642" y="2036633"/>
            <a:chExt cx="5154569" cy="4014671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F4CE0808-4D54-4AEC-B46A-CA75E9F64435}"/>
                </a:ext>
              </a:extLst>
            </p:cNvPr>
            <p:cNvSpPr txBox="1"/>
            <p:nvPr/>
          </p:nvSpPr>
          <p:spPr>
            <a:xfrm>
              <a:off x="2048642" y="3671131"/>
              <a:ext cx="1634125" cy="646331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Elaboración </a:t>
              </a:r>
              <a:r>
                <a:rPr lang="es-MX" dirty="0"/>
                <a:t>del </a:t>
              </a:r>
              <a:r>
                <a:rPr lang="es-MX" dirty="0" smtClean="0"/>
                <a:t>informe</a:t>
              </a:r>
              <a:endParaRPr lang="es-MX" dirty="0"/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2555776" y="2036633"/>
              <a:ext cx="1634128" cy="27699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 Introducción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3694365" y="2522066"/>
              <a:ext cx="1634128" cy="46166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 Análisis organizacional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4932040" y="3218158"/>
              <a:ext cx="1634128" cy="46166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 Análisis </a:t>
              </a:r>
              <a:r>
                <a:rPr lang="es-MX" sz="1200" dirty="0">
                  <a:latin typeface="Arial" panose="020B0604020202020204" pitchFamily="34" charset="0"/>
                  <a:cs typeface="Arial" panose="020B0604020202020204" pitchFamily="34" charset="0"/>
                </a:rPr>
                <a:t>de </a:t>
              </a:r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competitividad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5569083" y="3940378"/>
              <a:ext cx="1634128" cy="27699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4. Diagnostico actual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5148064" y="4634885"/>
              <a:ext cx="1634128" cy="27699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5. Mejoramiento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3934955" y="5136287"/>
              <a:ext cx="1634128" cy="27699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6. Implementación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2336467" y="5589639"/>
              <a:ext cx="1634128" cy="46166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7. Seguimiento</a:t>
              </a:r>
              <a:r>
                <a:rPr lang="es-MX" sz="1200" dirty="0">
                  <a:latin typeface="Arial" panose="020B0604020202020204" pitchFamily="34" charset="0"/>
                  <a:cs typeface="Arial" panose="020B0604020202020204" pitchFamily="34" charset="0"/>
                </a:rPr>
                <a:t>, control y </a:t>
              </a:r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evaluación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720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99592" y="764704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presentación de los resultados es el último paso de la formulación de recomendaciones, por lo que se debe de convocar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al equipo de trabajo para revisar su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contenido y si se da el caso de detectar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algún aspecto susceptible de enriquecerse o clarificarse, deben realizarse los ajustes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necesarios.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2267744" y="2420888"/>
            <a:ext cx="5126079" cy="3976602"/>
            <a:chOff x="418751" y="2299619"/>
            <a:chExt cx="5126079" cy="3976602"/>
          </a:xfrm>
        </p:grpSpPr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F4CE0808-4D54-4AEC-B46A-CA75E9F64435}"/>
                </a:ext>
              </a:extLst>
            </p:cNvPr>
            <p:cNvSpPr txBox="1"/>
            <p:nvPr/>
          </p:nvSpPr>
          <p:spPr>
            <a:xfrm>
              <a:off x="418751" y="3788664"/>
              <a:ext cx="1729637" cy="830997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Presentación </a:t>
              </a:r>
              <a:r>
                <a:rPr lang="es-MX" sz="1600" dirty="0">
                  <a:latin typeface="Arial" panose="020B0604020202020204" pitchFamily="34" charset="0"/>
                  <a:cs typeface="Arial" panose="020B0604020202020204" pitchFamily="34" charset="0"/>
                </a:rPr>
                <a:t>de resultados del estudio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1115616" y="2299619"/>
              <a:ext cx="1726286" cy="584775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>
                  <a:latin typeface="Arial" panose="020B0604020202020204" pitchFamily="34" charset="0"/>
                  <a:cs typeface="Arial" panose="020B0604020202020204" pitchFamily="34" charset="0"/>
                </a:rPr>
                <a:t>Titular de la organización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2339752" y="3019521"/>
              <a:ext cx="1729637" cy="584775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Órgano </a:t>
              </a:r>
              <a:r>
                <a:rPr lang="es-MX" sz="1600" dirty="0">
                  <a:latin typeface="Arial" panose="020B0604020202020204" pitchFamily="34" charset="0"/>
                  <a:cs typeface="Arial" panose="020B0604020202020204" pitchFamily="34" charset="0"/>
                </a:rPr>
                <a:t>de gobierno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3815193" y="3742498"/>
              <a:ext cx="1729637" cy="584775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>
                  <a:latin typeface="Arial" panose="020B0604020202020204" pitchFamily="34" charset="0"/>
                  <a:cs typeface="Arial" panose="020B0604020202020204" pitchFamily="34" charset="0"/>
                </a:rPr>
                <a:t>Niveles directivos 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2339752" y="4567393"/>
              <a:ext cx="1729637" cy="584775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>
                  <a:latin typeface="Arial" panose="020B0604020202020204" pitchFamily="34" charset="0"/>
                  <a:cs typeface="Arial" panose="020B0604020202020204" pitchFamily="34" charset="0"/>
                </a:rPr>
                <a:t>Niveles jerárquicos </a:t>
              </a:r>
              <a:r>
                <a:rPr lang="es-MX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s-MX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6E9E7AE8-B062-40E6-BA3A-5DBAC56D32F0}"/>
                </a:ext>
              </a:extLst>
            </p:cNvPr>
            <p:cNvSpPr txBox="1"/>
            <p:nvPr/>
          </p:nvSpPr>
          <p:spPr>
            <a:xfrm>
              <a:off x="1259632" y="5445224"/>
              <a:ext cx="1737480" cy="830997"/>
            </a:xfrm>
            <a:prstGeom prst="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>
                  <a:latin typeface="Arial" panose="020B0604020202020204" pitchFamily="34" charset="0"/>
                  <a:cs typeface="Arial" panose="020B0604020202020204" pitchFamily="34" charset="0"/>
                </a:rPr>
                <a:t>Grupos de fijación corporativas</a:t>
              </a:r>
            </a:p>
          </p:txBody>
        </p:sp>
      </p:grp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917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66274" y="1431757"/>
            <a:ext cx="1876926" cy="23572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Primer paso:</a:t>
            </a:r>
          </a:p>
          <a:p>
            <a:pPr algn="ctr"/>
            <a:endPara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iniciar la implementación hay que determinar las actividades.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844716" y="1410795"/>
            <a:ext cx="1876926" cy="23572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Tercer paso:</a:t>
            </a:r>
          </a:p>
          <a:p>
            <a:pPr algn="ctr"/>
            <a:endPara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debe precisar el método de implementación mas viable.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404058" y="1431757"/>
            <a:ext cx="1876926" cy="23572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Segundo paso:</a:t>
            </a:r>
          </a:p>
          <a:p>
            <a:endPara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personal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 y mobiliario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Establecer fechas (inicio-final)</a:t>
            </a:r>
          </a:p>
        </p:txBody>
      </p:sp>
      <p:sp>
        <p:nvSpPr>
          <p:cNvPr id="5" name="Flecha derecha 4"/>
          <p:cNvSpPr/>
          <p:nvPr/>
        </p:nvSpPr>
        <p:spPr>
          <a:xfrm>
            <a:off x="2859763" y="2171703"/>
            <a:ext cx="455441" cy="300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5389275" y="2171703"/>
            <a:ext cx="455441" cy="300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55576" y="4595993"/>
            <a:ext cx="1732547" cy="19370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Condiciones: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Tipo de estudio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Alcance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Recursos asignados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Desarrollo tecnológico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Nivel técnico personal 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Respaldo de decisión</a:t>
            </a:r>
          </a:p>
          <a:p>
            <a:pPr marL="400050" indent="-400050">
              <a:buFont typeface="+mj-lt"/>
              <a:buAutoNum type="romanUcPeriod"/>
            </a:pPr>
            <a:r>
              <a:rPr lang="es-ES" sz="10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Ambiente</a:t>
            </a:r>
            <a:endParaRPr lang="es-ES" sz="10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cxnSp>
        <p:nvCxnSpPr>
          <p:cNvPr id="10" name="Conector angular 9"/>
          <p:cNvCxnSpPr/>
          <p:nvPr/>
        </p:nvCxnSpPr>
        <p:spPr>
          <a:xfrm rot="16200000" flipH="1">
            <a:off x="797665" y="3976492"/>
            <a:ext cx="806953" cy="432048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/>
          <p:cNvSpPr txBox="1">
            <a:spLocks/>
          </p:cNvSpPr>
          <p:nvPr/>
        </p:nvSpPr>
        <p:spPr>
          <a:xfrm>
            <a:off x="3404058" y="4606496"/>
            <a:ext cx="1581523" cy="66574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12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Integración de recursos 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ector recto de flecha 13"/>
          <p:cNvCxnSpPr>
            <a:stCxn id="4" idx="2"/>
          </p:cNvCxnSpPr>
          <p:nvPr/>
        </p:nvCxnSpPr>
        <p:spPr>
          <a:xfrm>
            <a:off x="4342521" y="3789040"/>
            <a:ext cx="0" cy="8174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 txBox="1">
            <a:spLocks/>
          </p:cNvSpPr>
          <p:nvPr/>
        </p:nvSpPr>
        <p:spPr>
          <a:xfrm>
            <a:off x="6015372" y="4591088"/>
            <a:ext cx="1649213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de implementación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Conector angular 17"/>
          <p:cNvCxnSpPr>
            <a:endCxn id="16" idx="0"/>
          </p:cNvCxnSpPr>
          <p:nvPr/>
        </p:nvCxnSpPr>
        <p:spPr>
          <a:xfrm rot="5400000">
            <a:off x="6745126" y="3883893"/>
            <a:ext cx="802049" cy="612341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18"/>
          <p:cNvSpPr/>
          <p:nvPr/>
        </p:nvSpPr>
        <p:spPr>
          <a:xfrm>
            <a:off x="822642" y="476672"/>
            <a:ext cx="72731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 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Implantación:  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Esta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conformada  por las siguientes etapas:</a:t>
            </a:r>
          </a:p>
          <a:p>
            <a:r>
              <a:rPr lang="es-MX" sz="1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z="1200" smtClean="0">
                <a:latin typeface="Arial" panose="020B0604020202020204" pitchFamily="34" charset="0"/>
                <a:cs typeface="Arial" panose="020B0604020202020204" pitchFamily="34" charset="0"/>
              </a:rPr>
              <a:t>23</a:t>
            </a:fld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69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1684" y="276729"/>
            <a:ext cx="3742155" cy="77600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Segundo Paso: Integración de recursos 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099850" y="567831"/>
            <a:ext cx="1660691" cy="5905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Ejecución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43472" y="1328075"/>
            <a:ext cx="2869532" cy="8542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Primero deben reunirse los recursos: humanos, materiales, financieros, tecnológicos.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43472" y="5733256"/>
            <a:ext cx="2869532" cy="8542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Comunicación permanente, garantizar fluidez a sus acciones.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57990" y="4628324"/>
            <a:ext cx="2869532" cy="8542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Acondicionamiento físico de las instalaciones.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57990" y="3530665"/>
            <a:ext cx="2869532" cy="8542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Capacitar al personal con el perfecto conocimiento.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43472" y="2348880"/>
            <a:ext cx="2869532" cy="9879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Desarrollar la base documental para fundamentar técnica y  la implementación de guías, manuales, instructivos, recursos didácticos.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789026" y="1841420"/>
            <a:ext cx="2445419" cy="16042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 personal necesita: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Recibir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Orientación para interactuar en condiciones.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789026" y="3844309"/>
            <a:ext cx="2445419" cy="16042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Debe implementarse el estudio mediante: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 método seleccionado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Realizar las actividades preestablecidas.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lecha abajo 12"/>
          <p:cNvSpPr/>
          <p:nvPr/>
        </p:nvSpPr>
        <p:spPr>
          <a:xfrm>
            <a:off x="6848653" y="1243113"/>
            <a:ext cx="163083" cy="4389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ector recto de flecha 20"/>
          <p:cNvCxnSpPr>
            <a:stCxn id="9" idx="2"/>
            <a:endCxn id="8" idx="0"/>
          </p:cNvCxnSpPr>
          <p:nvPr/>
        </p:nvCxnSpPr>
        <p:spPr>
          <a:xfrm>
            <a:off x="2178238" y="3336854"/>
            <a:ext cx="14518" cy="1938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stCxn id="8" idx="2"/>
            <a:endCxn id="7" idx="0"/>
          </p:cNvCxnSpPr>
          <p:nvPr/>
        </p:nvCxnSpPr>
        <p:spPr>
          <a:xfrm>
            <a:off x="2192756" y="4384908"/>
            <a:ext cx="0" cy="2434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>
            <a:stCxn id="7" idx="2"/>
            <a:endCxn id="6" idx="0"/>
          </p:cNvCxnSpPr>
          <p:nvPr/>
        </p:nvCxnSpPr>
        <p:spPr>
          <a:xfrm flipH="1">
            <a:off x="2178238" y="5482567"/>
            <a:ext cx="14518" cy="2506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>
            <a:stCxn id="5" idx="2"/>
            <a:endCxn id="9" idx="0"/>
          </p:cNvCxnSpPr>
          <p:nvPr/>
        </p:nvCxnSpPr>
        <p:spPr>
          <a:xfrm>
            <a:off x="2178238" y="2182318"/>
            <a:ext cx="0" cy="1665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stCxn id="2" idx="2"/>
            <a:endCxn id="5" idx="0"/>
          </p:cNvCxnSpPr>
          <p:nvPr/>
        </p:nvCxnSpPr>
        <p:spPr>
          <a:xfrm flipH="1">
            <a:off x="2178238" y="1052736"/>
            <a:ext cx="14524" cy="2753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>
            <a:stCxn id="10" idx="2"/>
            <a:endCxn id="11" idx="0"/>
          </p:cNvCxnSpPr>
          <p:nvPr/>
        </p:nvCxnSpPr>
        <p:spPr>
          <a:xfrm>
            <a:off x="7011736" y="3445631"/>
            <a:ext cx="0" cy="3986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91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564814"/>
            <a:ext cx="7704855" cy="438476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Tercer paso: Métodos de implementación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1691679" y="1340768"/>
            <a:ext cx="5544616" cy="4771136"/>
            <a:chOff x="2051720" y="1345177"/>
            <a:chExt cx="4571833" cy="4771136"/>
          </a:xfrm>
        </p:grpSpPr>
        <p:sp>
          <p:nvSpPr>
            <p:cNvPr id="4" name="Rectángulo 3"/>
            <p:cNvSpPr/>
            <p:nvPr/>
          </p:nvSpPr>
          <p:spPr>
            <a:xfrm>
              <a:off x="2051720" y="1410769"/>
              <a:ext cx="1647286" cy="9986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MÉTODO INSTANTANEO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4645759" y="1345177"/>
              <a:ext cx="1977794" cy="9986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MÉTODO DE PROYECTO PILOTO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2249924" y="5100608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Solida infraestructura administrativa.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2153467" y="3321645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Medidas sencillas.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4938705" y="3268429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Ensayo con los resultados del estudio.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12" name="Rectángulo 11"/>
            <p:cNvSpPr/>
            <p:nvPr/>
          </p:nvSpPr>
          <p:spPr>
            <a:xfrm>
              <a:off x="4912761" y="5117692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Con el fin de medir efectos.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17" name="Flecha abajo 16"/>
            <p:cNvSpPr/>
            <p:nvPr/>
          </p:nvSpPr>
          <p:spPr>
            <a:xfrm>
              <a:off x="2771591" y="2567595"/>
              <a:ext cx="207543" cy="55866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echa abajo 17"/>
            <p:cNvSpPr/>
            <p:nvPr/>
          </p:nvSpPr>
          <p:spPr>
            <a:xfrm>
              <a:off x="5556829" y="2567594"/>
              <a:ext cx="207543" cy="55866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echa abajo 20"/>
            <p:cNvSpPr/>
            <p:nvPr/>
          </p:nvSpPr>
          <p:spPr>
            <a:xfrm>
              <a:off x="2747105" y="4497568"/>
              <a:ext cx="224714" cy="33644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lecha abajo 23"/>
            <p:cNvSpPr/>
            <p:nvPr/>
          </p:nvSpPr>
          <p:spPr>
            <a:xfrm>
              <a:off x="5504942" y="4526124"/>
              <a:ext cx="259430" cy="41504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98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/>
          <p:cNvGrpSpPr/>
          <p:nvPr/>
        </p:nvGrpSpPr>
        <p:grpSpPr>
          <a:xfrm>
            <a:off x="1475656" y="1196752"/>
            <a:ext cx="6194786" cy="4743037"/>
            <a:chOff x="1503804" y="980728"/>
            <a:chExt cx="6194786" cy="4743037"/>
          </a:xfrm>
        </p:grpSpPr>
        <p:sp>
          <p:nvSpPr>
            <p:cNvPr id="4" name="Rectángulo 3"/>
            <p:cNvSpPr/>
            <p:nvPr/>
          </p:nvSpPr>
          <p:spPr>
            <a:xfrm>
              <a:off x="5580112" y="980728"/>
              <a:ext cx="2118478" cy="9986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MÉTODO DE IMPLEMENTACIÓN PARCIAL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6124999" y="4725144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Cambio gradual controlado.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5972565" y="2852936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Para estudios que impliquen cambios de gran magnitud.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7" name="Flecha abajo 6"/>
            <p:cNvSpPr/>
            <p:nvPr/>
          </p:nvSpPr>
          <p:spPr>
            <a:xfrm>
              <a:off x="6590689" y="2039002"/>
              <a:ext cx="207543" cy="55866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echa abajo 7"/>
            <p:cNvSpPr/>
            <p:nvPr/>
          </p:nvSpPr>
          <p:spPr>
            <a:xfrm>
              <a:off x="6639351" y="4102218"/>
              <a:ext cx="207543" cy="404450"/>
            </a:xfrm>
            <a:prstGeom prst="downArrow">
              <a:avLst/>
            </a:prstGeom>
            <a:ln w="571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1503804" y="1040381"/>
              <a:ext cx="2068256" cy="9986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MÉTODO DE IMPLEMENTACIÓN EN  PARALELO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1852690" y="4708755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Garantiza la seguridad de todo el sistema.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1748918" y="2845354"/>
              <a:ext cx="1443790" cy="99862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latin typeface="Aparajita" panose="020B0604020202020204" pitchFamily="34" charset="0"/>
                  <a:cs typeface="Aparajita" panose="020B0604020202020204" pitchFamily="34" charset="0"/>
                </a:rPr>
                <a:t>Proyectos que implican el uso de mucha información.</a:t>
              </a:r>
              <a:endParaRPr lang="en-US" sz="1400" dirty="0">
                <a:latin typeface="Aparajita" panose="020B0604020202020204" pitchFamily="34" charset="0"/>
                <a:cs typeface="Aparajita" panose="020B0604020202020204" pitchFamily="34" charset="0"/>
              </a:endParaRPr>
            </a:p>
          </p:txBody>
        </p:sp>
        <p:sp>
          <p:nvSpPr>
            <p:cNvPr id="12" name="Flecha abajo 11"/>
            <p:cNvSpPr/>
            <p:nvPr/>
          </p:nvSpPr>
          <p:spPr>
            <a:xfrm>
              <a:off x="2367042" y="2180770"/>
              <a:ext cx="207543" cy="55866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echa abajo 12"/>
            <p:cNvSpPr/>
            <p:nvPr/>
          </p:nvSpPr>
          <p:spPr>
            <a:xfrm>
              <a:off x="2367042" y="4050287"/>
              <a:ext cx="207543" cy="456381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Marcador de número de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447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59632" y="908720"/>
            <a:ext cx="1965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3.6 Evaluación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55576" y="155679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Etapa en la que se comprueba el efecto de los cambios o innovaciones  mediante: identificación,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alificación, cuantificación de las realizaciones, así como de los ajustes realizados.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27585" y="3246739"/>
            <a:ext cx="216024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Mecanismos de información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635896" y="2920104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Su finalidad es establecer los flujos adecuados para que la información administrativa, lleguen con claridad y agilidad a las áreas que lo requieran</a:t>
            </a:r>
            <a:endParaRPr lang="es-MX" dirty="0"/>
          </a:p>
        </p:txBody>
      </p:sp>
      <p:cxnSp>
        <p:nvCxnSpPr>
          <p:cNvPr id="11" name="Conector recto de flecha 10"/>
          <p:cNvCxnSpPr>
            <a:stCxn id="5" idx="3"/>
            <a:endCxn id="8" idx="1"/>
          </p:cNvCxnSpPr>
          <p:nvPr/>
        </p:nvCxnSpPr>
        <p:spPr>
          <a:xfrm flipV="1">
            <a:off x="2987825" y="3520269"/>
            <a:ext cx="648071" cy="145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5580112" y="443711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Implementación de mejoras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Respuesta a desviaciones</a:t>
            </a:r>
            <a:endParaRPr lang="es-MX" dirty="0"/>
          </a:p>
        </p:txBody>
      </p:sp>
      <p:cxnSp>
        <p:nvCxnSpPr>
          <p:cNvPr id="16" name="Conector angular 15"/>
          <p:cNvCxnSpPr/>
          <p:nvPr/>
        </p:nvCxnSpPr>
        <p:spPr>
          <a:xfrm>
            <a:off x="4499992" y="4120433"/>
            <a:ext cx="936106" cy="820737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V="1">
            <a:off x="4499992" y="4034489"/>
            <a:ext cx="0" cy="859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z="1200" smtClean="0">
                <a:latin typeface="Arial" panose="020B0604020202020204" pitchFamily="34" charset="0"/>
                <a:cs typeface="Arial" panose="020B0604020202020204" pitchFamily="34" charset="0"/>
              </a:rPr>
              <a:t>27</a:t>
            </a:fld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69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/>
          <p:cNvGrpSpPr/>
          <p:nvPr/>
        </p:nvGrpSpPr>
        <p:grpSpPr>
          <a:xfrm>
            <a:off x="1079866" y="692696"/>
            <a:ext cx="6588478" cy="5723771"/>
            <a:chOff x="755576" y="692696"/>
            <a:chExt cx="6588478" cy="5723771"/>
          </a:xfrm>
        </p:grpSpPr>
        <p:sp>
          <p:nvSpPr>
            <p:cNvPr id="3" name="CuadroTexto 2"/>
            <p:cNvSpPr txBox="1"/>
            <p:nvPr/>
          </p:nvSpPr>
          <p:spPr>
            <a:xfrm>
              <a:off x="2555776" y="692696"/>
              <a:ext cx="3384376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Seguimiento de las Acciones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1331640" y="1916831"/>
              <a:ext cx="2016224" cy="646331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ACCIONES PROGRAMADAS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5120934" y="1916831"/>
              <a:ext cx="2124236" cy="646331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ACCIONES NO PROGRAMADAS</a:t>
              </a:r>
              <a:endParaRPr lang="es-MX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755576" y="3030925"/>
              <a:ext cx="2160240" cy="3385542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Responsable(s)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Productos y/o servicios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Aspectos organizacionales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Periodo de realización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Porcentaje de realización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Costo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Apoyo y soporte utilizados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Porcentaje de eficiencia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Porcentaje de eficacia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Interacción con el entorno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alt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9" name="Conector recto de flecha 8"/>
            <p:cNvCxnSpPr>
              <a:stCxn id="4" idx="2"/>
            </p:cNvCxnSpPr>
            <p:nvPr/>
          </p:nvCxnSpPr>
          <p:spPr>
            <a:xfrm>
              <a:off x="2339752" y="2563162"/>
              <a:ext cx="0" cy="46776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5022049" y="3282025"/>
              <a:ext cx="2322005" cy="2031325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Desviaciones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Causas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Consecuencias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Alternativas de solución planteadas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Alternativas de solución aplicadas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Acciones correctivas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Calendario de aplicación</a:t>
              </a:r>
            </a:p>
          </p:txBody>
        </p:sp>
        <p:cxnSp>
          <p:nvCxnSpPr>
            <p:cNvPr id="12" name="Conector recto de flecha 11"/>
            <p:cNvCxnSpPr>
              <a:stCxn id="3" idx="2"/>
            </p:cNvCxnSpPr>
            <p:nvPr/>
          </p:nvCxnSpPr>
          <p:spPr>
            <a:xfrm>
              <a:off x="4247964" y="1062028"/>
              <a:ext cx="0" cy="49476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/>
            <p:cNvCxnSpPr/>
            <p:nvPr/>
          </p:nvCxnSpPr>
          <p:spPr>
            <a:xfrm>
              <a:off x="2339752" y="1556792"/>
              <a:ext cx="384329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>
              <a:endCxn id="4" idx="0"/>
            </p:cNvCxnSpPr>
            <p:nvPr/>
          </p:nvCxnSpPr>
          <p:spPr>
            <a:xfrm>
              <a:off x="2339752" y="1556792"/>
              <a:ext cx="0" cy="36003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>
              <a:endCxn id="5" idx="0"/>
            </p:cNvCxnSpPr>
            <p:nvPr/>
          </p:nvCxnSpPr>
          <p:spPr>
            <a:xfrm>
              <a:off x="6183051" y="1556792"/>
              <a:ext cx="1" cy="36003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19"/>
            <p:cNvCxnSpPr>
              <a:stCxn id="5" idx="2"/>
              <a:endCxn id="10" idx="0"/>
            </p:cNvCxnSpPr>
            <p:nvPr/>
          </p:nvCxnSpPr>
          <p:spPr>
            <a:xfrm>
              <a:off x="6183052" y="2563162"/>
              <a:ext cx="0" cy="71886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68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16391" y="83671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Medición de Resultados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 Se realiza dicho análisis para precisar los avances logrados luego de la implementación, lo que permite desarrollar un cuadro comparativo entre lo planeado y lo realizado.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44842841"/>
              </p:ext>
            </p:extLst>
          </p:nvPr>
        </p:nvGraphicFramePr>
        <p:xfrm>
          <a:off x="356351" y="2060848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z="1200" smtClean="0">
                <a:latin typeface="Arial" panose="020B0604020202020204" pitchFamily="34" charset="0"/>
                <a:cs typeface="Arial" panose="020B0604020202020204" pitchFamily="34" charset="0"/>
              </a:rPr>
              <a:t>29</a:t>
            </a:fld>
            <a:endParaRPr lang="es-MX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2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2420888"/>
            <a:ext cx="7475220" cy="739496"/>
          </a:xfrm>
        </p:spPr>
        <p:txBody>
          <a:bodyPr>
            <a:noAutofit/>
          </a:bodyPr>
          <a:lstStyle/>
          <a:p>
            <a:r>
              <a:rPr lang="es-MX" sz="280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Unidad 3. Desarrollo </a:t>
            </a:r>
            <a:r>
              <a:rPr lang="es-MX" sz="2800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 Estudios </a:t>
            </a:r>
            <a:r>
              <a:rPr lang="es-MX" sz="280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Organizacionales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123728" y="4149080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u="sng" dirty="0"/>
              <a:t>Objetivo</a:t>
            </a:r>
            <a:r>
              <a:rPr lang="es-MX" dirty="0"/>
              <a:t>: Conocer y aplicar la metodología para el desarrollo de estudios  en organizaciones de los sectores público, privado y social. </a:t>
            </a:r>
          </a:p>
        </p:txBody>
      </p:sp>
    </p:spTree>
    <p:extLst>
      <p:ext uri="{BB962C8B-B14F-4D97-AF65-F5344CB8AC3E}">
        <p14:creationId xmlns:p14="http://schemas.microsoft.com/office/powerpoint/2010/main" val="253696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47664" y="112474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99592" y="2276872"/>
            <a:ext cx="748883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899592" y="2132856"/>
            <a:ext cx="7488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utilizar una metodología para el desarrollo de estudios organizacionales, permite identificar los factores estudiados y analizados,  de una forma objetiva, racional y ordenada, apoyándose de  diferentes  técnicas adecuadas de acuerdo a las necesidades propias del estudio y de la organización.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Esto permite una optimización de los recursos propios del estudio, aunado a generar por parte de la empresa una actitud positiva y constructiva.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z="120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fld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34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1600" y="980728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BIBLIOGRAFIA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Daft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L.R. (2009). Teoría y Diseño Organizacional. 9° ed. Editorial Thomson. México.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Franklin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F. Enrique Benjamín. (2014). Organización de Empresas. Tercera Ed. Mc Graw Hill. Interamericana S.A. México.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Franklin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F. Enrique Benjamín., Gómez Ceja, Guillermo. (2014). Organización y Métodos. Ed. Mc Graw Hill. Interamericana S.A. México.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Gómez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Ceja Guillermo E. (2014). Planeación y Organización de Empresas.  MC GRAW HILL. Interamericana. México.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z="1200" smtClean="0">
                <a:latin typeface="Arial" panose="020B0604020202020204" pitchFamily="34" charset="0"/>
                <a:cs typeface="Arial" panose="020B0604020202020204" pitchFamily="34" charset="0"/>
              </a:rPr>
              <a:t>31</a:t>
            </a:fld>
            <a:endParaRPr lang="es-MX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38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15616" y="1268760"/>
            <a:ext cx="65527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Temas</a:t>
            </a:r>
            <a:r>
              <a:rPr lang="es-MX" sz="20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del estudio  </a:t>
            </a: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Recopilación de datos </a:t>
            </a: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de datos </a:t>
            </a: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Formulación de recomendaciones  </a:t>
            </a: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Implantación </a:t>
            </a:r>
            <a:endParaRPr lang="es-MX" sz="20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s-MX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3.6 </a:t>
            </a:r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Evaluación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90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488464"/>
            <a:ext cx="7406640" cy="996320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 Planeación del estudio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11560" y="1695894"/>
            <a:ext cx="806489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estudio organizacional se encuentra basado en un proceso que inicia del conocimiento y determinación de la problemática detectada.  Consiste en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señalar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naturaleza, alcance y requerimientos técnicos, es decir, establecer los “términos de referencia” para orientar la acción. </a:t>
            </a: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865719"/>
            <a:ext cx="4339051" cy="227077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958731" y="6035544"/>
            <a:ext cx="46177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Recuperado de: https://www.larepublica.net/noticia/importancia-del-diseno-de-la-estructura-organizacional 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66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55576" y="908720"/>
            <a:ext cx="748883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Dicho estudio organizacional puede ser aplicado a cualquier área de la empresa y cualquier nivel, claro está siguiendo un orden para dar cumplimiento a los objetivos que se establezcan, con la finalidad de disminuir el riesgo de omitir datos importantes que ayuden a la elaboración correcta de alternativas de solución.  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582447" y="3598165"/>
            <a:ext cx="5437825" cy="1919067"/>
            <a:chOff x="1475656" y="3212976"/>
            <a:chExt cx="5437825" cy="1919067"/>
          </a:xfrm>
        </p:grpSpPr>
        <p:sp>
          <p:nvSpPr>
            <p:cNvPr id="5" name="Elipse 4"/>
            <p:cNvSpPr/>
            <p:nvPr/>
          </p:nvSpPr>
          <p:spPr>
            <a:xfrm>
              <a:off x="1475656" y="3694159"/>
              <a:ext cx="1368152" cy="100811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OBJETIVO</a:t>
              </a:r>
              <a:endParaRPr lang="es-MX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lecha abajo 5"/>
            <p:cNvSpPr/>
            <p:nvPr/>
          </p:nvSpPr>
          <p:spPr>
            <a:xfrm rot="16200000">
              <a:off x="3503576" y="3633328"/>
              <a:ext cx="381335" cy="112480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Elipse 6"/>
            <p:cNvSpPr/>
            <p:nvPr/>
          </p:nvSpPr>
          <p:spPr>
            <a:xfrm>
              <a:off x="5185289" y="3212976"/>
              <a:ext cx="1728192" cy="79051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EMPRESA</a:t>
              </a:r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Elipse 7"/>
            <p:cNvSpPr/>
            <p:nvPr/>
          </p:nvSpPr>
          <p:spPr>
            <a:xfrm>
              <a:off x="5113281" y="4483971"/>
              <a:ext cx="1800200" cy="64807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200" dirty="0" smtClean="0"/>
            </a:p>
            <a:p>
              <a:pPr algn="ctr"/>
              <a:r>
                <a:rPr lang="es-MX" sz="1200" dirty="0" smtClean="0"/>
                <a:t>ÁREA  FUNCIONAL</a:t>
              </a:r>
            </a:p>
            <a:p>
              <a:pPr algn="ctr"/>
              <a:endParaRPr lang="es-MX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Abrir llave 8"/>
            <p:cNvSpPr/>
            <p:nvPr/>
          </p:nvSpPr>
          <p:spPr>
            <a:xfrm>
              <a:off x="4496255" y="3212976"/>
              <a:ext cx="582002" cy="1919067"/>
            </a:xfrm>
            <a:prstGeom prst="leftBrac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111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55576" y="692696"/>
            <a:ext cx="7056784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Pasos para la Planeación del Estudio. </a:t>
            </a:r>
            <a:endParaRPr lang="es-MX" sz="20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Determinación del Factor del estudio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Fuentes de estudio 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Internas </a:t>
            </a:r>
            <a:endParaRPr lang="es-MX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Externas</a:t>
            </a:r>
            <a:endParaRPr lang="es-MX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Definición del Objetivo del estudio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Investigación Preliminar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Lineamientos para orientar la investigación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Contenido de la investigación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83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83568" y="836712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Preparación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Proyecto de estudio 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Propuesta técnica</a:t>
            </a:r>
            <a:endParaRPr lang="es-MX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Programa de trabajo</a:t>
            </a:r>
            <a:endParaRPr lang="es-MX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Autorización para realizar el estudio 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Integración del equipo de estudio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Capacitación del equipo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980" y="3422035"/>
            <a:ext cx="3708412" cy="227200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139952" y="5805264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</a:t>
            </a:r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://www.google.com.mx/url?sa=i&amp;rct=j&amp;q=&amp;</a:t>
            </a:r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esrc=s&amp;source=images&amp;cd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92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15616" y="908720"/>
            <a:ext cx="3815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3.2 Recopilación de datos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55576" y="1401395"/>
            <a:ext cx="741682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 etapa se debe de conocer y analizar lo que realmente sucede en la organización 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debe de cumplir con ciertos requisitos para que los datos aporten elementos de decisión afines con la realidad y se eviten retrasos y un uso irracional de </a:t>
            </a: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recursos. 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dirty="0"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2852" y="4005064"/>
            <a:ext cx="4176464" cy="216854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491880" y="6119718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</a:t>
            </a:r>
            <a:r>
              <a:rPr lang="es-MX" sz="11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www.google.com.mx/url?sa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C720-5B6D-4C68-B5EC-75F2887C7C10}" type="slidenum">
              <a:rPr lang="es-MX" sz="110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es-MX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66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Base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743</TotalTime>
  <Words>1711</Words>
  <Application>Microsoft Office PowerPoint</Application>
  <PresentationFormat>Presentación en pantalla (4:3)</PresentationFormat>
  <Paragraphs>271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43" baseType="lpstr">
      <vt:lpstr>Aparajita</vt:lpstr>
      <vt:lpstr>Arial</vt:lpstr>
      <vt:lpstr>Calibri</vt:lpstr>
      <vt:lpstr>Cambria</vt:lpstr>
      <vt:lpstr>Comfortaa</vt:lpstr>
      <vt:lpstr>Corbel</vt:lpstr>
      <vt:lpstr>MS Mincho</vt:lpstr>
      <vt:lpstr>Symbol</vt:lpstr>
      <vt:lpstr>Times New Roman</vt:lpstr>
      <vt:lpstr>Wingdings</vt:lpstr>
      <vt:lpstr>1_Base</vt:lpstr>
      <vt:lpstr>Base</vt:lpstr>
      <vt:lpstr>FACULTAD DE CONTADURIA Y ADMINISTRACIÓN   UNIDAD DE APRENDIZAJE  TEORÍA Y DISEÑO ORGANIZACIONAL </vt:lpstr>
      <vt:lpstr> Objetivo de la unidad de aprendizaje.   </vt:lpstr>
      <vt:lpstr>Unidad 3. Desarrollo  de  Estudios Organizacionales</vt:lpstr>
      <vt:lpstr>Presentación de PowerPoint</vt:lpstr>
      <vt:lpstr>3.1 Planeación del estudio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Segundo Paso: Integración de recursos </vt:lpstr>
      <vt:lpstr>Tercer paso: Métodos de implementación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</dc:creator>
  <cp:lastModifiedBy>Alejandra Ramirez C.</cp:lastModifiedBy>
  <cp:revision>46</cp:revision>
  <dcterms:created xsi:type="dcterms:W3CDTF">2019-09-10T22:39:01Z</dcterms:created>
  <dcterms:modified xsi:type="dcterms:W3CDTF">2019-10-01T03:38:58Z</dcterms:modified>
</cp:coreProperties>
</file>