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33"/>
  </p:notesMasterIdLst>
  <p:sldIdLst>
    <p:sldId id="279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81" r:id="rId14"/>
    <p:sldId id="282" r:id="rId15"/>
    <p:sldId id="267" r:id="rId16"/>
    <p:sldId id="283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84" r:id="rId29"/>
    <p:sldId id="287" r:id="rId30"/>
    <p:sldId id="285" r:id="rId31"/>
    <p:sldId id="286" r:id="rId3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405655-383D-479A-9313-3020C9574C86}" type="doc">
      <dgm:prSet loTypeId="urn:microsoft.com/office/officeart/2005/8/layout/pyramid2" loCatId="list" qsTypeId="urn:microsoft.com/office/officeart/2005/8/quickstyle/simple1" qsCatId="simple" csTypeId="urn:microsoft.com/office/officeart/2005/8/colors/accent3_3" csCatId="accent3" phldr="1"/>
      <dgm:spPr/>
    </dgm:pt>
    <dgm:pt modelId="{453CA018-F484-4C7D-B376-880A33AABEE7}">
      <dgm:prSet phldrT="[Texto]"/>
      <dgm:spPr/>
      <dgm:t>
        <a:bodyPr/>
        <a:lstStyle/>
        <a:p>
          <a:r>
            <a:rPr lang="es-ES" dirty="0" smtClean="0"/>
            <a:t>Estratégica</a:t>
          </a:r>
          <a:endParaRPr lang="es-ES" dirty="0"/>
        </a:p>
      </dgm:t>
    </dgm:pt>
    <dgm:pt modelId="{2C12E37A-7024-4048-94F4-63FD3F616287}" type="parTrans" cxnId="{AE2DE1A4-54E2-4E01-836F-50F681BA8F81}">
      <dgm:prSet/>
      <dgm:spPr/>
      <dgm:t>
        <a:bodyPr/>
        <a:lstStyle/>
        <a:p>
          <a:endParaRPr lang="es-ES"/>
        </a:p>
      </dgm:t>
    </dgm:pt>
    <dgm:pt modelId="{DB4540CF-D803-49A6-9166-1410E0560B59}" type="sibTrans" cxnId="{AE2DE1A4-54E2-4E01-836F-50F681BA8F81}">
      <dgm:prSet/>
      <dgm:spPr/>
      <dgm:t>
        <a:bodyPr/>
        <a:lstStyle/>
        <a:p>
          <a:endParaRPr lang="es-ES"/>
        </a:p>
      </dgm:t>
    </dgm:pt>
    <dgm:pt modelId="{0CDAF6E0-9AF3-4C78-808D-2F673AB66AC9}">
      <dgm:prSet phldrT="[Texto]"/>
      <dgm:spPr/>
      <dgm:t>
        <a:bodyPr/>
        <a:lstStyle/>
        <a:p>
          <a:r>
            <a:rPr lang="es-ES" dirty="0" smtClean="0"/>
            <a:t>Táctica o Funcional</a:t>
          </a:r>
          <a:endParaRPr lang="es-ES" dirty="0"/>
        </a:p>
      </dgm:t>
    </dgm:pt>
    <dgm:pt modelId="{43E3D5FC-0A38-4CA1-AA12-F5AE9A5CA7BD}" type="parTrans" cxnId="{16B7E0EB-46CD-448E-B1E7-7B4E6A223602}">
      <dgm:prSet/>
      <dgm:spPr/>
      <dgm:t>
        <a:bodyPr/>
        <a:lstStyle/>
        <a:p>
          <a:endParaRPr lang="es-ES"/>
        </a:p>
      </dgm:t>
    </dgm:pt>
    <dgm:pt modelId="{82094FD8-3EB4-4520-8CF4-E0EFE9764DB7}" type="sibTrans" cxnId="{16B7E0EB-46CD-448E-B1E7-7B4E6A223602}">
      <dgm:prSet/>
      <dgm:spPr/>
      <dgm:t>
        <a:bodyPr/>
        <a:lstStyle/>
        <a:p>
          <a:endParaRPr lang="es-ES"/>
        </a:p>
      </dgm:t>
    </dgm:pt>
    <dgm:pt modelId="{827557B7-9593-4A55-8208-A8542644D0AB}">
      <dgm:prSet phldrT="[Texto]"/>
      <dgm:spPr/>
      <dgm:t>
        <a:bodyPr/>
        <a:lstStyle/>
        <a:p>
          <a:r>
            <a:rPr lang="es-ES" dirty="0" smtClean="0"/>
            <a:t>Operativa</a:t>
          </a:r>
          <a:endParaRPr lang="es-ES" dirty="0"/>
        </a:p>
      </dgm:t>
    </dgm:pt>
    <dgm:pt modelId="{FFEEFBE8-A502-4856-80CB-112A34422C5E}" type="parTrans" cxnId="{9A3E4358-6D7D-40A0-A221-AAA7DAAA79D0}">
      <dgm:prSet/>
      <dgm:spPr/>
      <dgm:t>
        <a:bodyPr/>
        <a:lstStyle/>
        <a:p>
          <a:endParaRPr lang="es-ES"/>
        </a:p>
      </dgm:t>
    </dgm:pt>
    <dgm:pt modelId="{2D77AA39-E767-4386-A9D0-2E034A0EE639}" type="sibTrans" cxnId="{9A3E4358-6D7D-40A0-A221-AAA7DAAA79D0}">
      <dgm:prSet/>
      <dgm:spPr/>
      <dgm:t>
        <a:bodyPr/>
        <a:lstStyle/>
        <a:p>
          <a:endParaRPr lang="es-ES"/>
        </a:p>
      </dgm:t>
    </dgm:pt>
    <dgm:pt modelId="{8967B5E1-497C-4338-AEE9-E2837B3B4DEB}" type="pres">
      <dgm:prSet presAssocID="{7F405655-383D-479A-9313-3020C9574C86}" presName="compositeShape" presStyleCnt="0">
        <dgm:presLayoutVars>
          <dgm:dir/>
          <dgm:resizeHandles/>
        </dgm:presLayoutVars>
      </dgm:prSet>
      <dgm:spPr/>
    </dgm:pt>
    <dgm:pt modelId="{363F2D90-038E-46C2-88DF-8D16B5AD8191}" type="pres">
      <dgm:prSet presAssocID="{7F405655-383D-479A-9313-3020C9574C86}" presName="pyramid" presStyleLbl="node1" presStyleIdx="0" presStyleCnt="1"/>
      <dgm:spPr/>
    </dgm:pt>
    <dgm:pt modelId="{B7C9CE7C-112C-4E9F-A12A-C659D3439C13}" type="pres">
      <dgm:prSet presAssocID="{7F405655-383D-479A-9313-3020C9574C86}" presName="theList" presStyleCnt="0"/>
      <dgm:spPr/>
    </dgm:pt>
    <dgm:pt modelId="{E52BA03B-FAAC-41E6-B00D-46E609A8DF11}" type="pres">
      <dgm:prSet presAssocID="{453CA018-F484-4C7D-B376-880A33AABEE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C7B133-1414-4A66-9926-0A4F80A1BC0C}" type="pres">
      <dgm:prSet presAssocID="{453CA018-F484-4C7D-B376-880A33AABEE7}" presName="aSpace" presStyleCnt="0"/>
      <dgm:spPr/>
    </dgm:pt>
    <dgm:pt modelId="{7C04D00C-32CE-486D-A6E8-42424C5C95C5}" type="pres">
      <dgm:prSet presAssocID="{0CDAF6E0-9AF3-4C78-808D-2F673AB66AC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35A7F35-4B67-4F3E-AA8F-9FAD268985E4}" type="pres">
      <dgm:prSet presAssocID="{0CDAF6E0-9AF3-4C78-808D-2F673AB66AC9}" presName="aSpace" presStyleCnt="0"/>
      <dgm:spPr/>
    </dgm:pt>
    <dgm:pt modelId="{E4C01729-A7F5-4347-BBBB-E1E6F972D404}" type="pres">
      <dgm:prSet presAssocID="{827557B7-9593-4A55-8208-A8542644D0A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699472D-898B-4027-B49E-A137A7D32734}" type="pres">
      <dgm:prSet presAssocID="{827557B7-9593-4A55-8208-A8542644D0AB}" presName="aSpace" presStyleCnt="0"/>
      <dgm:spPr/>
    </dgm:pt>
  </dgm:ptLst>
  <dgm:cxnLst>
    <dgm:cxn modelId="{B84D918D-0299-4F48-B8CE-692451475A41}" type="presOf" srcId="{0CDAF6E0-9AF3-4C78-808D-2F673AB66AC9}" destId="{7C04D00C-32CE-486D-A6E8-42424C5C95C5}" srcOrd="0" destOrd="0" presId="urn:microsoft.com/office/officeart/2005/8/layout/pyramid2"/>
    <dgm:cxn modelId="{9A3E4358-6D7D-40A0-A221-AAA7DAAA79D0}" srcId="{7F405655-383D-479A-9313-3020C9574C86}" destId="{827557B7-9593-4A55-8208-A8542644D0AB}" srcOrd="2" destOrd="0" parTransId="{FFEEFBE8-A502-4856-80CB-112A34422C5E}" sibTransId="{2D77AA39-E767-4386-A9D0-2E034A0EE639}"/>
    <dgm:cxn modelId="{349D80AF-A51C-46AE-AFA7-9D8766F3B5FE}" type="presOf" srcId="{453CA018-F484-4C7D-B376-880A33AABEE7}" destId="{E52BA03B-FAAC-41E6-B00D-46E609A8DF11}" srcOrd="0" destOrd="0" presId="urn:microsoft.com/office/officeart/2005/8/layout/pyramid2"/>
    <dgm:cxn modelId="{14F4ECC4-E15F-42F0-A674-A6D758C07664}" type="presOf" srcId="{827557B7-9593-4A55-8208-A8542644D0AB}" destId="{E4C01729-A7F5-4347-BBBB-E1E6F972D404}" srcOrd="0" destOrd="0" presId="urn:microsoft.com/office/officeart/2005/8/layout/pyramid2"/>
    <dgm:cxn modelId="{16B7E0EB-46CD-448E-B1E7-7B4E6A223602}" srcId="{7F405655-383D-479A-9313-3020C9574C86}" destId="{0CDAF6E0-9AF3-4C78-808D-2F673AB66AC9}" srcOrd="1" destOrd="0" parTransId="{43E3D5FC-0A38-4CA1-AA12-F5AE9A5CA7BD}" sibTransId="{82094FD8-3EB4-4520-8CF4-E0EFE9764DB7}"/>
    <dgm:cxn modelId="{4293130E-6E12-471A-B400-7EE7DE1915C9}" type="presOf" srcId="{7F405655-383D-479A-9313-3020C9574C86}" destId="{8967B5E1-497C-4338-AEE9-E2837B3B4DEB}" srcOrd="0" destOrd="0" presId="urn:microsoft.com/office/officeart/2005/8/layout/pyramid2"/>
    <dgm:cxn modelId="{AE2DE1A4-54E2-4E01-836F-50F681BA8F81}" srcId="{7F405655-383D-479A-9313-3020C9574C86}" destId="{453CA018-F484-4C7D-B376-880A33AABEE7}" srcOrd="0" destOrd="0" parTransId="{2C12E37A-7024-4048-94F4-63FD3F616287}" sibTransId="{DB4540CF-D803-49A6-9166-1410E0560B59}"/>
    <dgm:cxn modelId="{3A87F83C-A0BF-4DD2-BA8A-E74EE8DEDF13}" type="presParOf" srcId="{8967B5E1-497C-4338-AEE9-E2837B3B4DEB}" destId="{363F2D90-038E-46C2-88DF-8D16B5AD8191}" srcOrd="0" destOrd="0" presId="urn:microsoft.com/office/officeart/2005/8/layout/pyramid2"/>
    <dgm:cxn modelId="{225085A5-AB6D-44C9-8B3D-FD20A9B90638}" type="presParOf" srcId="{8967B5E1-497C-4338-AEE9-E2837B3B4DEB}" destId="{B7C9CE7C-112C-4E9F-A12A-C659D3439C13}" srcOrd="1" destOrd="0" presId="urn:microsoft.com/office/officeart/2005/8/layout/pyramid2"/>
    <dgm:cxn modelId="{609A5321-D2DF-460A-85EC-1C0873104325}" type="presParOf" srcId="{B7C9CE7C-112C-4E9F-A12A-C659D3439C13}" destId="{E52BA03B-FAAC-41E6-B00D-46E609A8DF11}" srcOrd="0" destOrd="0" presId="urn:microsoft.com/office/officeart/2005/8/layout/pyramid2"/>
    <dgm:cxn modelId="{F313452D-993F-4776-8220-77981F43F8D6}" type="presParOf" srcId="{B7C9CE7C-112C-4E9F-A12A-C659D3439C13}" destId="{52C7B133-1414-4A66-9926-0A4F80A1BC0C}" srcOrd="1" destOrd="0" presId="urn:microsoft.com/office/officeart/2005/8/layout/pyramid2"/>
    <dgm:cxn modelId="{7CFCFA3D-3BFC-4C81-81FE-CA48D57A37C2}" type="presParOf" srcId="{B7C9CE7C-112C-4E9F-A12A-C659D3439C13}" destId="{7C04D00C-32CE-486D-A6E8-42424C5C95C5}" srcOrd="2" destOrd="0" presId="urn:microsoft.com/office/officeart/2005/8/layout/pyramid2"/>
    <dgm:cxn modelId="{33E34B61-422F-4D5B-83FD-06ACE9D4B7AA}" type="presParOf" srcId="{B7C9CE7C-112C-4E9F-A12A-C659D3439C13}" destId="{235A7F35-4B67-4F3E-AA8F-9FAD268985E4}" srcOrd="3" destOrd="0" presId="urn:microsoft.com/office/officeart/2005/8/layout/pyramid2"/>
    <dgm:cxn modelId="{8A9BC087-5FC0-4132-9986-EAE98738DDF3}" type="presParOf" srcId="{B7C9CE7C-112C-4E9F-A12A-C659D3439C13}" destId="{E4C01729-A7F5-4347-BBBB-E1E6F972D404}" srcOrd="4" destOrd="0" presId="urn:microsoft.com/office/officeart/2005/8/layout/pyramid2"/>
    <dgm:cxn modelId="{6C540010-0B7B-42C8-ADED-584562DA1D8E}" type="presParOf" srcId="{B7C9CE7C-112C-4E9F-A12A-C659D3439C13}" destId="{C699472D-898B-4027-B49E-A137A7D32734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4EC9B0-18E3-4638-A1D7-0D2218C56498}" type="doc">
      <dgm:prSet loTypeId="urn:microsoft.com/office/officeart/2005/8/layout/pyramid2" loCatId="pyramid" qsTypeId="urn:microsoft.com/office/officeart/2005/8/quickstyle/simple4" qsCatId="simple" csTypeId="urn:microsoft.com/office/officeart/2005/8/colors/accent3_4" csCatId="accent3" phldr="1"/>
      <dgm:spPr/>
    </dgm:pt>
    <dgm:pt modelId="{6B04F8D1-2DB7-4794-A800-ADEB9FDD4931}">
      <dgm:prSet phldrT="[Texto]"/>
      <dgm:spPr/>
      <dgm:t>
        <a:bodyPr/>
        <a:lstStyle/>
        <a:p>
          <a:r>
            <a:rPr lang="es-ES" dirty="0" smtClean="0"/>
            <a:t>Se realiza en los altos niveles, es la planeación general, mediano y largo plazo. A partir de aquí se realizan los diferentes planes para los diferentes niveles  </a:t>
          </a:r>
          <a:endParaRPr lang="es-ES" dirty="0"/>
        </a:p>
      </dgm:t>
    </dgm:pt>
    <dgm:pt modelId="{F1143E28-3FA6-48C3-BCA7-8863B9FDE27E}" type="parTrans" cxnId="{50548C3A-AC61-46C7-A472-D8873A54A955}">
      <dgm:prSet/>
      <dgm:spPr/>
      <dgm:t>
        <a:bodyPr/>
        <a:lstStyle/>
        <a:p>
          <a:endParaRPr lang="es-ES"/>
        </a:p>
      </dgm:t>
    </dgm:pt>
    <dgm:pt modelId="{0797B566-8D6A-4CA6-9824-E826A894314D}" type="sibTrans" cxnId="{50548C3A-AC61-46C7-A472-D8873A54A955}">
      <dgm:prSet/>
      <dgm:spPr/>
      <dgm:t>
        <a:bodyPr/>
        <a:lstStyle/>
        <a:p>
          <a:endParaRPr lang="es-ES"/>
        </a:p>
      </dgm:t>
    </dgm:pt>
    <dgm:pt modelId="{728C5282-3AE1-46B9-9805-1D3FF61F74CD}">
      <dgm:prSet phldrT="[Texto]"/>
      <dgm:spPr/>
      <dgm:t>
        <a:bodyPr/>
        <a:lstStyle/>
        <a:p>
          <a:r>
            <a:rPr lang="es-ES" dirty="0" smtClean="0"/>
            <a:t>Se elaboran los planes para cada una de las áreas de la empresa con la finalidad de lograr el plan estratégico</a:t>
          </a:r>
          <a:endParaRPr lang="es-ES" dirty="0"/>
        </a:p>
      </dgm:t>
    </dgm:pt>
    <dgm:pt modelId="{0B4B5EC3-D6DC-418E-9EBE-D72C244A8551}" type="parTrans" cxnId="{084029A4-E870-4F9E-AE81-1F17459FE15B}">
      <dgm:prSet/>
      <dgm:spPr/>
      <dgm:t>
        <a:bodyPr/>
        <a:lstStyle/>
        <a:p>
          <a:endParaRPr lang="es-ES"/>
        </a:p>
      </dgm:t>
    </dgm:pt>
    <dgm:pt modelId="{CF75684D-2C82-43E7-BF55-BF1BE64B57C4}" type="sibTrans" cxnId="{084029A4-E870-4F9E-AE81-1F17459FE15B}">
      <dgm:prSet/>
      <dgm:spPr/>
      <dgm:t>
        <a:bodyPr/>
        <a:lstStyle/>
        <a:p>
          <a:endParaRPr lang="es-ES"/>
        </a:p>
      </dgm:t>
    </dgm:pt>
    <dgm:pt modelId="{7CF2BE55-E6E2-4908-83D1-E129B215A3D1}">
      <dgm:prSet phldrT="[Texto]"/>
      <dgm:spPr/>
      <dgm:t>
        <a:bodyPr/>
        <a:lstStyle/>
        <a:p>
          <a:r>
            <a:rPr lang="es-ES" dirty="0" smtClean="0"/>
            <a:t>Se diseña de acuerdo con los planes tácticos, es a través de los niveles operativos</a:t>
          </a:r>
          <a:endParaRPr lang="es-ES" dirty="0"/>
        </a:p>
      </dgm:t>
    </dgm:pt>
    <dgm:pt modelId="{FD96DF70-40EB-4C8E-B27E-CA79836035B4}" type="parTrans" cxnId="{9E270DAD-B997-4BEF-8956-5AFFA3B0107A}">
      <dgm:prSet/>
      <dgm:spPr/>
      <dgm:t>
        <a:bodyPr/>
        <a:lstStyle/>
        <a:p>
          <a:endParaRPr lang="es-ES"/>
        </a:p>
      </dgm:t>
    </dgm:pt>
    <dgm:pt modelId="{662B895C-F9D6-4A04-AEB5-BF2981F2D2D2}" type="sibTrans" cxnId="{9E270DAD-B997-4BEF-8956-5AFFA3B0107A}">
      <dgm:prSet/>
      <dgm:spPr/>
      <dgm:t>
        <a:bodyPr/>
        <a:lstStyle/>
        <a:p>
          <a:endParaRPr lang="es-ES"/>
        </a:p>
      </dgm:t>
    </dgm:pt>
    <dgm:pt modelId="{0BD22677-3391-4DB8-9C99-2D2C501F76C6}" type="pres">
      <dgm:prSet presAssocID="{834EC9B0-18E3-4638-A1D7-0D2218C56498}" presName="compositeShape" presStyleCnt="0">
        <dgm:presLayoutVars>
          <dgm:dir/>
          <dgm:resizeHandles/>
        </dgm:presLayoutVars>
      </dgm:prSet>
      <dgm:spPr/>
    </dgm:pt>
    <dgm:pt modelId="{2D00237E-80D3-41F0-9F6C-CDFBCF006112}" type="pres">
      <dgm:prSet presAssocID="{834EC9B0-18E3-4638-A1D7-0D2218C56498}" presName="pyramid" presStyleLbl="node1" presStyleIdx="0" presStyleCnt="1"/>
      <dgm:spPr/>
    </dgm:pt>
    <dgm:pt modelId="{4DAF4650-639C-4137-A6D1-24ADDDCA7951}" type="pres">
      <dgm:prSet presAssocID="{834EC9B0-18E3-4638-A1D7-0D2218C56498}" presName="theList" presStyleCnt="0"/>
      <dgm:spPr/>
    </dgm:pt>
    <dgm:pt modelId="{3BEE5EAA-B361-431B-828E-4CA5727B9AE2}" type="pres">
      <dgm:prSet presAssocID="{6B04F8D1-2DB7-4794-A800-ADEB9FDD4931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9EBF86-1C23-4A80-9D0F-033BF03A1033}" type="pres">
      <dgm:prSet presAssocID="{6B04F8D1-2DB7-4794-A800-ADEB9FDD4931}" presName="aSpace" presStyleCnt="0"/>
      <dgm:spPr/>
    </dgm:pt>
    <dgm:pt modelId="{E4C72412-BAE8-4727-AF63-9571244581EA}" type="pres">
      <dgm:prSet presAssocID="{728C5282-3AE1-46B9-9805-1D3FF61F74CD}" presName="aNode" presStyleLbl="fgAcc1" presStyleIdx="1" presStyleCnt="3" custScaleX="1697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FFBD991-9B69-4431-835C-0A408223492E}" type="pres">
      <dgm:prSet presAssocID="{728C5282-3AE1-46B9-9805-1D3FF61F74CD}" presName="aSpace" presStyleCnt="0"/>
      <dgm:spPr/>
    </dgm:pt>
    <dgm:pt modelId="{032720C4-285C-4FC8-A4F7-9A7846365D72}" type="pres">
      <dgm:prSet presAssocID="{7CF2BE55-E6E2-4908-83D1-E129B215A3D1}" presName="aNode" presStyleLbl="fgAcc1" presStyleIdx="2" presStyleCnt="3" custScaleX="1361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349B57-857D-424F-8328-1B1BF748F2BF}" type="pres">
      <dgm:prSet presAssocID="{7CF2BE55-E6E2-4908-83D1-E129B215A3D1}" presName="aSpace" presStyleCnt="0"/>
      <dgm:spPr/>
    </dgm:pt>
  </dgm:ptLst>
  <dgm:cxnLst>
    <dgm:cxn modelId="{084029A4-E870-4F9E-AE81-1F17459FE15B}" srcId="{834EC9B0-18E3-4638-A1D7-0D2218C56498}" destId="{728C5282-3AE1-46B9-9805-1D3FF61F74CD}" srcOrd="1" destOrd="0" parTransId="{0B4B5EC3-D6DC-418E-9EBE-D72C244A8551}" sibTransId="{CF75684D-2C82-43E7-BF55-BF1BE64B57C4}"/>
    <dgm:cxn modelId="{9E270DAD-B997-4BEF-8956-5AFFA3B0107A}" srcId="{834EC9B0-18E3-4638-A1D7-0D2218C56498}" destId="{7CF2BE55-E6E2-4908-83D1-E129B215A3D1}" srcOrd="2" destOrd="0" parTransId="{FD96DF70-40EB-4C8E-B27E-CA79836035B4}" sibTransId="{662B895C-F9D6-4A04-AEB5-BF2981F2D2D2}"/>
    <dgm:cxn modelId="{3171A278-4D2E-4116-9558-9CD2F4D091D5}" type="presOf" srcId="{6B04F8D1-2DB7-4794-A800-ADEB9FDD4931}" destId="{3BEE5EAA-B361-431B-828E-4CA5727B9AE2}" srcOrd="0" destOrd="0" presId="urn:microsoft.com/office/officeart/2005/8/layout/pyramid2"/>
    <dgm:cxn modelId="{50548C3A-AC61-46C7-A472-D8873A54A955}" srcId="{834EC9B0-18E3-4638-A1D7-0D2218C56498}" destId="{6B04F8D1-2DB7-4794-A800-ADEB9FDD4931}" srcOrd="0" destOrd="0" parTransId="{F1143E28-3FA6-48C3-BCA7-8863B9FDE27E}" sibTransId="{0797B566-8D6A-4CA6-9824-E826A894314D}"/>
    <dgm:cxn modelId="{799379D6-C9A2-45BE-9297-A99367362CD4}" type="presOf" srcId="{7CF2BE55-E6E2-4908-83D1-E129B215A3D1}" destId="{032720C4-285C-4FC8-A4F7-9A7846365D72}" srcOrd="0" destOrd="0" presId="urn:microsoft.com/office/officeart/2005/8/layout/pyramid2"/>
    <dgm:cxn modelId="{77A9C002-5ACC-4FE5-B270-935518444662}" type="presOf" srcId="{728C5282-3AE1-46B9-9805-1D3FF61F74CD}" destId="{E4C72412-BAE8-4727-AF63-9571244581EA}" srcOrd="0" destOrd="0" presId="urn:microsoft.com/office/officeart/2005/8/layout/pyramid2"/>
    <dgm:cxn modelId="{E790BB31-FDFC-40C4-B7F9-3B3CDE1AF3CA}" type="presOf" srcId="{834EC9B0-18E3-4638-A1D7-0D2218C56498}" destId="{0BD22677-3391-4DB8-9C99-2D2C501F76C6}" srcOrd="0" destOrd="0" presId="urn:microsoft.com/office/officeart/2005/8/layout/pyramid2"/>
    <dgm:cxn modelId="{DBA70B69-1C6F-49D9-8071-F32CF31F2248}" type="presParOf" srcId="{0BD22677-3391-4DB8-9C99-2D2C501F76C6}" destId="{2D00237E-80D3-41F0-9F6C-CDFBCF006112}" srcOrd="0" destOrd="0" presId="urn:microsoft.com/office/officeart/2005/8/layout/pyramid2"/>
    <dgm:cxn modelId="{A9818B43-412E-403E-AECF-43EE80F2A2DB}" type="presParOf" srcId="{0BD22677-3391-4DB8-9C99-2D2C501F76C6}" destId="{4DAF4650-639C-4137-A6D1-24ADDDCA7951}" srcOrd="1" destOrd="0" presId="urn:microsoft.com/office/officeart/2005/8/layout/pyramid2"/>
    <dgm:cxn modelId="{B0A8D8C3-C9E2-40E2-82B6-7ABBD8C450B1}" type="presParOf" srcId="{4DAF4650-639C-4137-A6D1-24ADDDCA7951}" destId="{3BEE5EAA-B361-431B-828E-4CA5727B9AE2}" srcOrd="0" destOrd="0" presId="urn:microsoft.com/office/officeart/2005/8/layout/pyramid2"/>
    <dgm:cxn modelId="{A36625EB-A761-450A-AE54-A40DE78C3DD0}" type="presParOf" srcId="{4DAF4650-639C-4137-A6D1-24ADDDCA7951}" destId="{FC9EBF86-1C23-4A80-9D0F-033BF03A1033}" srcOrd="1" destOrd="0" presId="urn:microsoft.com/office/officeart/2005/8/layout/pyramid2"/>
    <dgm:cxn modelId="{84A08B40-2FA3-45B1-909F-B709E40D319B}" type="presParOf" srcId="{4DAF4650-639C-4137-A6D1-24ADDDCA7951}" destId="{E4C72412-BAE8-4727-AF63-9571244581EA}" srcOrd="2" destOrd="0" presId="urn:microsoft.com/office/officeart/2005/8/layout/pyramid2"/>
    <dgm:cxn modelId="{0CD54423-18A4-4E72-ACD6-DF5255A8C16E}" type="presParOf" srcId="{4DAF4650-639C-4137-A6D1-24ADDDCA7951}" destId="{1FFBD991-9B69-4431-835C-0A408223492E}" srcOrd="3" destOrd="0" presId="urn:microsoft.com/office/officeart/2005/8/layout/pyramid2"/>
    <dgm:cxn modelId="{9ACE5771-7798-4B8B-87B0-AEFD057DC3E2}" type="presParOf" srcId="{4DAF4650-639C-4137-A6D1-24ADDDCA7951}" destId="{032720C4-285C-4FC8-A4F7-9A7846365D72}" srcOrd="4" destOrd="0" presId="urn:microsoft.com/office/officeart/2005/8/layout/pyramid2"/>
    <dgm:cxn modelId="{54E32014-603D-4693-A1BC-25322998D43A}" type="presParOf" srcId="{4DAF4650-639C-4137-A6D1-24ADDDCA7951}" destId="{19349B57-857D-424F-8328-1B1BF748F2B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AC74E9-6560-4664-8C86-1451B78E30CB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8766B420-9F1F-47C6-A731-A644E500A0F4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Naturaleza y definición del negocio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4BC92C-A715-4696-8D62-B139375168AA}" type="parTrans" cxnId="{6519BE07-FE0B-4A8A-AEC4-270F38B4F8E7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3AD2ED-3430-4D23-9A32-ADD02FCCC885}" type="sibTrans" cxnId="{6519BE07-FE0B-4A8A-AEC4-270F38B4F8E7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1CD41B-1EF5-49BB-A2AC-D66FD267A864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Definir: Misión, Visión, Valores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DACEE1-0E19-407D-B7B8-5BA7D8304F1D}" type="parTrans" cxnId="{B5E38BF4-631B-4802-A479-9FABEB362BAC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0E218B-2304-4B40-9150-BB5AB9A4AF44}" type="sibTrans" cxnId="{B5E38BF4-631B-4802-A479-9FABEB362BAC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1E42A2F-C22C-4CF6-B655-206841073D4A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Análisis externo para formular estrategias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34E5A7-A7C6-463B-B1B5-7FF1FB1E15AB}" type="parTrans" cxnId="{850F769D-4664-4C22-BA57-846162D49425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CEC50E-0D3D-44B4-AA0E-4465FE8B437E}" type="sibTrans" cxnId="{850F769D-4664-4C22-BA57-846162D49425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416411-AA6F-4990-AF4B-33E7383E0665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Implementar la estrategia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0B4628-9B4C-4982-B48D-5244E1E47867}" type="parTrans" cxnId="{578235FB-E7E6-452D-B016-8C14D19FA7C9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6616DE-D792-4525-B32B-C83F6F1FA333}" type="sibTrans" cxnId="{578235FB-E7E6-452D-B016-8C14D19FA7C9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DE6CE2-95B3-48A8-B66C-E9F685DF9E0C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Retroalimentar e incorporar cambios según se requiera como proceso de mejora continua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AF88DB-311D-4E6A-962F-D1D062982187}" type="parTrans" cxnId="{4BE32210-0317-4697-8B8F-2EFFD9623D51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295996-13CF-4B6A-A20D-CE82AA09B455}" type="sibTrans" cxnId="{4BE32210-0317-4697-8B8F-2EFFD9623D51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52BBEB-9A6A-43CB-8D28-DB1A478C299C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Definir y fijar objetivos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92F851-5EC6-4DDB-9441-4BBCF2E21D15}" type="parTrans" cxnId="{404F8A07-85B9-4A77-A75B-65A45183AE8F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CC147F-54AF-4FEA-8D6E-5475C84C5D4B}" type="sibTrans" cxnId="{404F8A07-85B9-4A77-A75B-65A45183AE8F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23A098-220C-4EB8-90DC-954ED39173A9}">
      <dgm:prSet phldrT="[Texto]" custT="1"/>
      <dgm:spPr/>
      <dgm:t>
        <a:bodyPr/>
        <a:lstStyle/>
        <a:p>
          <a:r>
            <a:rPr lang="es-ES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Análisis interno para formular estrategias</a:t>
          </a:r>
          <a:endParaRPr lang="es-ES" sz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953472-CDCE-4FE5-B075-3100A06F059B}" type="parTrans" cxnId="{D5FC7BA6-1556-4682-A76F-CA1DFD22ACAF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50F5C8-869A-4BB4-91D4-DF7469F2BE7B}" type="sibTrans" cxnId="{D5FC7BA6-1556-4682-A76F-CA1DFD22ACAF}">
      <dgm:prSet/>
      <dgm:spPr/>
      <dgm:t>
        <a:bodyPr/>
        <a:lstStyle/>
        <a:p>
          <a:endParaRPr lang="es-ES" sz="120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DD85D3-6AFB-44A5-AB3C-6CB193E27FA1}" type="pres">
      <dgm:prSet presAssocID="{10AC74E9-6560-4664-8C86-1451B78E30C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C38EAF6-8D4E-44BE-84E5-B3ACA6FB9A8E}" type="pres">
      <dgm:prSet presAssocID="{10AC74E9-6560-4664-8C86-1451B78E30CB}" presName="cycle" presStyleCnt="0"/>
      <dgm:spPr/>
    </dgm:pt>
    <dgm:pt modelId="{74CA00AB-C676-412D-BC5E-BE97D1CF2ADB}" type="pres">
      <dgm:prSet presAssocID="{8766B420-9F1F-47C6-A731-A644E500A0F4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CF4606-4D6D-48FD-ABFD-0567B4394953}" type="pres">
      <dgm:prSet presAssocID="{AC3AD2ED-3430-4D23-9A32-ADD02FCCC885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9DE0D6FB-F9B9-46F5-9E44-B96F5DB97952}" type="pres">
      <dgm:prSet presAssocID="{D41CD41B-1EF5-49BB-A2AC-D66FD267A864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4EA984-F331-4BC0-9E70-4D8F517C2301}" type="pres">
      <dgm:prSet presAssocID="{3352BBEB-9A6A-43CB-8D28-DB1A478C299C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2E1FF7-A36D-4748-9FD0-EE5D2705BD5A}" type="pres">
      <dgm:prSet presAssocID="{E123A098-220C-4EB8-90DC-954ED39173A9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FBF916-88FA-4B6D-9816-BFFA3DF87D7D}" type="pres">
      <dgm:prSet presAssocID="{51E42A2F-C22C-4CF6-B655-206841073D4A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32C84C-424E-4FFD-95B7-E7DC4E84D72F}" type="pres">
      <dgm:prSet presAssocID="{59416411-AA6F-4990-AF4B-33E7383E0665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25D017-7E0E-47BE-9683-CA3FE3E4096E}" type="pres">
      <dgm:prSet presAssocID="{2FDE6CE2-95B3-48A8-B66C-E9F685DF9E0C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E13F6B5-1640-4128-B60C-7896BEA1DD54}" type="presOf" srcId="{8766B420-9F1F-47C6-A731-A644E500A0F4}" destId="{74CA00AB-C676-412D-BC5E-BE97D1CF2ADB}" srcOrd="0" destOrd="0" presId="urn:microsoft.com/office/officeart/2005/8/layout/cycle3"/>
    <dgm:cxn modelId="{F4EBDE00-978E-4BC2-9268-7BAD947EF011}" type="presOf" srcId="{59416411-AA6F-4990-AF4B-33E7383E0665}" destId="{FA32C84C-424E-4FFD-95B7-E7DC4E84D72F}" srcOrd="0" destOrd="0" presId="urn:microsoft.com/office/officeart/2005/8/layout/cycle3"/>
    <dgm:cxn modelId="{404F8A07-85B9-4A77-A75B-65A45183AE8F}" srcId="{10AC74E9-6560-4664-8C86-1451B78E30CB}" destId="{3352BBEB-9A6A-43CB-8D28-DB1A478C299C}" srcOrd="2" destOrd="0" parTransId="{2292F851-5EC6-4DDB-9441-4BBCF2E21D15}" sibTransId="{D3CC147F-54AF-4FEA-8D6E-5475C84C5D4B}"/>
    <dgm:cxn modelId="{3BD27ABB-6DC7-4391-BA5C-74BF21B973F7}" type="presOf" srcId="{D41CD41B-1EF5-49BB-A2AC-D66FD267A864}" destId="{9DE0D6FB-F9B9-46F5-9E44-B96F5DB97952}" srcOrd="0" destOrd="0" presId="urn:microsoft.com/office/officeart/2005/8/layout/cycle3"/>
    <dgm:cxn modelId="{135F157D-DEB5-4654-B4B8-E1EDFC32B3AB}" type="presOf" srcId="{AC3AD2ED-3430-4D23-9A32-ADD02FCCC885}" destId="{9FCF4606-4D6D-48FD-ABFD-0567B4394953}" srcOrd="0" destOrd="0" presId="urn:microsoft.com/office/officeart/2005/8/layout/cycle3"/>
    <dgm:cxn modelId="{578235FB-E7E6-452D-B016-8C14D19FA7C9}" srcId="{10AC74E9-6560-4664-8C86-1451B78E30CB}" destId="{59416411-AA6F-4990-AF4B-33E7383E0665}" srcOrd="5" destOrd="0" parTransId="{3F0B4628-9B4C-4982-B48D-5244E1E47867}" sibTransId="{016616DE-D792-4525-B32B-C83F6F1FA333}"/>
    <dgm:cxn modelId="{83924F23-D0C3-4AD1-B703-80637E6E5BBC}" type="presOf" srcId="{3352BBEB-9A6A-43CB-8D28-DB1A478C299C}" destId="{0B4EA984-F331-4BC0-9E70-4D8F517C2301}" srcOrd="0" destOrd="0" presId="urn:microsoft.com/office/officeart/2005/8/layout/cycle3"/>
    <dgm:cxn modelId="{EEF83EC6-F65D-4B47-A0BC-F019796E020C}" type="presOf" srcId="{2FDE6CE2-95B3-48A8-B66C-E9F685DF9E0C}" destId="{1325D017-7E0E-47BE-9683-CA3FE3E4096E}" srcOrd="0" destOrd="0" presId="urn:microsoft.com/office/officeart/2005/8/layout/cycle3"/>
    <dgm:cxn modelId="{B9152B57-199A-49BF-B4D7-6B223D7E8B29}" type="presOf" srcId="{51E42A2F-C22C-4CF6-B655-206841073D4A}" destId="{09FBF916-88FA-4B6D-9816-BFFA3DF87D7D}" srcOrd="0" destOrd="0" presId="urn:microsoft.com/office/officeart/2005/8/layout/cycle3"/>
    <dgm:cxn modelId="{B5E38BF4-631B-4802-A479-9FABEB362BAC}" srcId="{10AC74E9-6560-4664-8C86-1451B78E30CB}" destId="{D41CD41B-1EF5-49BB-A2AC-D66FD267A864}" srcOrd="1" destOrd="0" parTransId="{62DACEE1-0E19-407D-B7B8-5BA7D8304F1D}" sibTransId="{1E0E218B-2304-4B40-9150-BB5AB9A4AF44}"/>
    <dgm:cxn modelId="{850F769D-4664-4C22-BA57-846162D49425}" srcId="{10AC74E9-6560-4664-8C86-1451B78E30CB}" destId="{51E42A2F-C22C-4CF6-B655-206841073D4A}" srcOrd="4" destOrd="0" parTransId="{8C34E5A7-A7C6-463B-B1B5-7FF1FB1E15AB}" sibTransId="{1FCEC50E-0D3D-44B4-AA0E-4465FE8B437E}"/>
    <dgm:cxn modelId="{609226A8-B380-41B8-804C-9C32F0F8BAA0}" type="presOf" srcId="{10AC74E9-6560-4664-8C86-1451B78E30CB}" destId="{45DD85D3-6AFB-44A5-AB3C-6CB193E27FA1}" srcOrd="0" destOrd="0" presId="urn:microsoft.com/office/officeart/2005/8/layout/cycle3"/>
    <dgm:cxn modelId="{6519BE07-FE0B-4A8A-AEC4-270F38B4F8E7}" srcId="{10AC74E9-6560-4664-8C86-1451B78E30CB}" destId="{8766B420-9F1F-47C6-A731-A644E500A0F4}" srcOrd="0" destOrd="0" parTransId="{134BC92C-A715-4696-8D62-B139375168AA}" sibTransId="{AC3AD2ED-3430-4D23-9A32-ADD02FCCC885}"/>
    <dgm:cxn modelId="{CB1AAD3A-85A3-480D-ACA8-6EEEC415B7FF}" type="presOf" srcId="{E123A098-220C-4EB8-90DC-954ED39173A9}" destId="{322E1FF7-A36D-4748-9FD0-EE5D2705BD5A}" srcOrd="0" destOrd="0" presId="urn:microsoft.com/office/officeart/2005/8/layout/cycle3"/>
    <dgm:cxn modelId="{4BE32210-0317-4697-8B8F-2EFFD9623D51}" srcId="{10AC74E9-6560-4664-8C86-1451B78E30CB}" destId="{2FDE6CE2-95B3-48A8-B66C-E9F685DF9E0C}" srcOrd="6" destOrd="0" parTransId="{C1AF88DB-311D-4E6A-962F-D1D062982187}" sibTransId="{EB295996-13CF-4B6A-A20D-CE82AA09B455}"/>
    <dgm:cxn modelId="{D5FC7BA6-1556-4682-A76F-CA1DFD22ACAF}" srcId="{10AC74E9-6560-4664-8C86-1451B78E30CB}" destId="{E123A098-220C-4EB8-90DC-954ED39173A9}" srcOrd="3" destOrd="0" parTransId="{C0953472-CDCE-4FE5-B075-3100A06F059B}" sibTransId="{E250F5C8-869A-4BB4-91D4-DF7469F2BE7B}"/>
    <dgm:cxn modelId="{917C4841-2265-4AD2-BC6A-7BDE40EF1B6A}" type="presParOf" srcId="{45DD85D3-6AFB-44A5-AB3C-6CB193E27FA1}" destId="{AC38EAF6-8D4E-44BE-84E5-B3ACA6FB9A8E}" srcOrd="0" destOrd="0" presId="urn:microsoft.com/office/officeart/2005/8/layout/cycle3"/>
    <dgm:cxn modelId="{9D34AE68-43A9-4900-BCFC-DB1AFAFC588A}" type="presParOf" srcId="{AC38EAF6-8D4E-44BE-84E5-B3ACA6FB9A8E}" destId="{74CA00AB-C676-412D-BC5E-BE97D1CF2ADB}" srcOrd="0" destOrd="0" presId="urn:microsoft.com/office/officeart/2005/8/layout/cycle3"/>
    <dgm:cxn modelId="{04F1C31A-A55E-4C8B-8163-7964F2D0525C}" type="presParOf" srcId="{AC38EAF6-8D4E-44BE-84E5-B3ACA6FB9A8E}" destId="{9FCF4606-4D6D-48FD-ABFD-0567B4394953}" srcOrd="1" destOrd="0" presId="urn:microsoft.com/office/officeart/2005/8/layout/cycle3"/>
    <dgm:cxn modelId="{341E2EDB-B9F2-4D59-89AB-32DE56F458FA}" type="presParOf" srcId="{AC38EAF6-8D4E-44BE-84E5-B3ACA6FB9A8E}" destId="{9DE0D6FB-F9B9-46F5-9E44-B96F5DB97952}" srcOrd="2" destOrd="0" presId="urn:microsoft.com/office/officeart/2005/8/layout/cycle3"/>
    <dgm:cxn modelId="{4A49E244-EAC5-4AAA-8D27-847E3A8CCD2C}" type="presParOf" srcId="{AC38EAF6-8D4E-44BE-84E5-B3ACA6FB9A8E}" destId="{0B4EA984-F331-4BC0-9E70-4D8F517C2301}" srcOrd="3" destOrd="0" presId="urn:microsoft.com/office/officeart/2005/8/layout/cycle3"/>
    <dgm:cxn modelId="{F3AAB288-A041-439A-803B-B85890154D78}" type="presParOf" srcId="{AC38EAF6-8D4E-44BE-84E5-B3ACA6FB9A8E}" destId="{322E1FF7-A36D-4748-9FD0-EE5D2705BD5A}" srcOrd="4" destOrd="0" presId="urn:microsoft.com/office/officeart/2005/8/layout/cycle3"/>
    <dgm:cxn modelId="{9BC6D206-4A12-477D-B1B5-4D8FF5319BE7}" type="presParOf" srcId="{AC38EAF6-8D4E-44BE-84E5-B3ACA6FB9A8E}" destId="{09FBF916-88FA-4B6D-9816-BFFA3DF87D7D}" srcOrd="5" destOrd="0" presId="urn:microsoft.com/office/officeart/2005/8/layout/cycle3"/>
    <dgm:cxn modelId="{876DCB18-1B9F-4E9A-9E37-53B829A3B98B}" type="presParOf" srcId="{AC38EAF6-8D4E-44BE-84E5-B3ACA6FB9A8E}" destId="{FA32C84C-424E-4FFD-95B7-E7DC4E84D72F}" srcOrd="6" destOrd="0" presId="urn:microsoft.com/office/officeart/2005/8/layout/cycle3"/>
    <dgm:cxn modelId="{852107D1-C1F6-43C8-8887-EE8D77B39BC6}" type="presParOf" srcId="{AC38EAF6-8D4E-44BE-84E5-B3ACA6FB9A8E}" destId="{1325D017-7E0E-47BE-9683-CA3FE3E4096E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F47FB3-414E-4163-8AF8-45609A4549A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47DE5F85-C951-4CE2-8354-5B2D344E36EA}">
      <dgm:prSet phldrT="[Texto]"/>
      <dgm:spPr/>
      <dgm:t>
        <a:bodyPr/>
        <a:lstStyle/>
        <a:p>
          <a:r>
            <a:rPr lang="es-ES" dirty="0" smtClean="0"/>
            <a:t>Definir el problema</a:t>
          </a:r>
          <a:endParaRPr lang="es-ES" dirty="0"/>
        </a:p>
      </dgm:t>
    </dgm:pt>
    <dgm:pt modelId="{FC7C1991-79AB-4969-938B-DF4FFC623292}" type="parTrans" cxnId="{D2278591-FCE0-4FC5-A6D8-3E3EA7FDE165}">
      <dgm:prSet/>
      <dgm:spPr/>
      <dgm:t>
        <a:bodyPr/>
        <a:lstStyle/>
        <a:p>
          <a:endParaRPr lang="es-ES"/>
        </a:p>
      </dgm:t>
    </dgm:pt>
    <dgm:pt modelId="{2C2F96A1-3147-4D5F-AD77-6CEC3DF76267}" type="sibTrans" cxnId="{D2278591-FCE0-4FC5-A6D8-3E3EA7FDE165}">
      <dgm:prSet/>
      <dgm:spPr/>
      <dgm:t>
        <a:bodyPr/>
        <a:lstStyle/>
        <a:p>
          <a:endParaRPr lang="es-ES"/>
        </a:p>
      </dgm:t>
    </dgm:pt>
    <dgm:pt modelId="{E5DEE2D0-26D7-4191-901E-8A0BEC10623F}">
      <dgm:prSet phldrT="[Texto]"/>
      <dgm:spPr/>
      <dgm:t>
        <a:bodyPr/>
        <a:lstStyle/>
        <a:p>
          <a:r>
            <a:rPr lang="es-ES" dirty="0" smtClean="0"/>
            <a:t>Planear alternativas</a:t>
          </a:r>
          <a:endParaRPr lang="es-ES" dirty="0"/>
        </a:p>
      </dgm:t>
    </dgm:pt>
    <dgm:pt modelId="{EB4E2A72-5AAB-425D-99F4-3AE43141822A}" type="parTrans" cxnId="{ACC2A281-0BB5-4709-80BB-ED77B588F1CE}">
      <dgm:prSet/>
      <dgm:spPr/>
      <dgm:t>
        <a:bodyPr/>
        <a:lstStyle/>
        <a:p>
          <a:endParaRPr lang="es-ES"/>
        </a:p>
      </dgm:t>
    </dgm:pt>
    <dgm:pt modelId="{7A5F57F9-49AA-402E-B8ED-33A384183107}" type="sibTrans" cxnId="{ACC2A281-0BB5-4709-80BB-ED77B588F1CE}">
      <dgm:prSet/>
      <dgm:spPr/>
      <dgm:t>
        <a:bodyPr/>
        <a:lstStyle/>
        <a:p>
          <a:endParaRPr lang="es-ES"/>
        </a:p>
      </dgm:t>
    </dgm:pt>
    <dgm:pt modelId="{56A13159-3D50-48D4-935A-7473A9772C8F}">
      <dgm:prSet phldrT="[Texto]"/>
      <dgm:spPr/>
      <dgm:t>
        <a:bodyPr/>
        <a:lstStyle/>
        <a:p>
          <a:r>
            <a:rPr lang="es-ES" dirty="0" smtClean="0"/>
            <a:t>Analizar repercusiones</a:t>
          </a:r>
          <a:endParaRPr lang="es-ES" dirty="0"/>
        </a:p>
      </dgm:t>
    </dgm:pt>
    <dgm:pt modelId="{2400E048-4151-4911-9094-ADA83C2860CE}" type="parTrans" cxnId="{A7F40BEB-27AA-4E5C-AE1C-37FAE2E94B18}">
      <dgm:prSet/>
      <dgm:spPr/>
      <dgm:t>
        <a:bodyPr/>
        <a:lstStyle/>
        <a:p>
          <a:endParaRPr lang="es-ES"/>
        </a:p>
      </dgm:t>
    </dgm:pt>
    <dgm:pt modelId="{F5226E97-ACE1-44EE-B5E8-BA1529E8CFC9}" type="sibTrans" cxnId="{A7F40BEB-27AA-4E5C-AE1C-37FAE2E94B18}">
      <dgm:prSet/>
      <dgm:spPr/>
      <dgm:t>
        <a:bodyPr/>
        <a:lstStyle/>
        <a:p>
          <a:endParaRPr lang="es-ES"/>
        </a:p>
      </dgm:t>
    </dgm:pt>
    <dgm:pt modelId="{1574DD37-F915-4BCC-B6C1-DA0DE5F7BD92}">
      <dgm:prSet phldrT="[Texto]"/>
      <dgm:spPr/>
      <dgm:t>
        <a:bodyPr/>
        <a:lstStyle/>
        <a:p>
          <a:r>
            <a:rPr lang="es-ES" dirty="0" smtClean="0"/>
            <a:t>Evaluar costo - beneficio</a:t>
          </a:r>
          <a:endParaRPr lang="es-ES" dirty="0"/>
        </a:p>
      </dgm:t>
    </dgm:pt>
    <dgm:pt modelId="{170B4CCE-E82C-4929-900F-243004EDE833}" type="parTrans" cxnId="{10A68EA7-12DE-41D4-87DB-0D5D3F22F141}">
      <dgm:prSet/>
      <dgm:spPr/>
      <dgm:t>
        <a:bodyPr/>
        <a:lstStyle/>
        <a:p>
          <a:endParaRPr lang="es-ES"/>
        </a:p>
      </dgm:t>
    </dgm:pt>
    <dgm:pt modelId="{E46930E3-3F5D-496A-8C73-EB6DFE209674}" type="sibTrans" cxnId="{10A68EA7-12DE-41D4-87DB-0D5D3F22F141}">
      <dgm:prSet/>
      <dgm:spPr/>
      <dgm:t>
        <a:bodyPr/>
        <a:lstStyle/>
        <a:p>
          <a:endParaRPr lang="es-ES"/>
        </a:p>
      </dgm:t>
    </dgm:pt>
    <dgm:pt modelId="{82EE3217-3DAC-4895-A9F4-56ECB4B07042}" type="pres">
      <dgm:prSet presAssocID="{08F47FB3-414E-4163-8AF8-45609A4549AA}" presName="Name0" presStyleCnt="0">
        <dgm:presLayoutVars>
          <dgm:dir/>
          <dgm:resizeHandles val="exact"/>
        </dgm:presLayoutVars>
      </dgm:prSet>
      <dgm:spPr/>
    </dgm:pt>
    <dgm:pt modelId="{60710613-8F4F-4437-8FCA-0861074CADF8}" type="pres">
      <dgm:prSet presAssocID="{47DE5F85-C951-4CE2-8354-5B2D344E36EA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0082E07-A9E3-484A-AFC9-FD48B3602B02}" type="pres">
      <dgm:prSet presAssocID="{2C2F96A1-3147-4D5F-AD77-6CEC3DF76267}" presName="parSpace" presStyleCnt="0"/>
      <dgm:spPr/>
    </dgm:pt>
    <dgm:pt modelId="{93261D5D-6121-4981-A54A-7E6A39E796D6}" type="pres">
      <dgm:prSet presAssocID="{E5DEE2D0-26D7-4191-901E-8A0BEC10623F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5899BA-8493-46A8-BAF5-B26DC55867D1}" type="pres">
      <dgm:prSet presAssocID="{7A5F57F9-49AA-402E-B8ED-33A384183107}" presName="parSpace" presStyleCnt="0"/>
      <dgm:spPr/>
    </dgm:pt>
    <dgm:pt modelId="{67DA5333-C318-42A9-AAAB-BA9600C8640A}" type="pres">
      <dgm:prSet presAssocID="{56A13159-3D50-48D4-935A-7473A9772C8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3B92873-9057-4FD3-8A45-CDC065AF6AC2}" type="pres">
      <dgm:prSet presAssocID="{F5226E97-ACE1-44EE-B5E8-BA1529E8CFC9}" presName="parSpace" presStyleCnt="0"/>
      <dgm:spPr/>
    </dgm:pt>
    <dgm:pt modelId="{6B801BB7-A0D3-4D48-9A3D-60D21943246C}" type="pres">
      <dgm:prSet presAssocID="{1574DD37-F915-4BCC-B6C1-DA0DE5F7BD92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046FC9-C113-45CA-A279-3859A92F9FA3}" type="presOf" srcId="{1574DD37-F915-4BCC-B6C1-DA0DE5F7BD92}" destId="{6B801BB7-A0D3-4D48-9A3D-60D21943246C}" srcOrd="0" destOrd="0" presId="urn:microsoft.com/office/officeart/2005/8/layout/hChevron3"/>
    <dgm:cxn modelId="{30AD62BF-9023-40A0-A399-8F62C7C7D569}" type="presOf" srcId="{47DE5F85-C951-4CE2-8354-5B2D344E36EA}" destId="{60710613-8F4F-4437-8FCA-0861074CADF8}" srcOrd="0" destOrd="0" presId="urn:microsoft.com/office/officeart/2005/8/layout/hChevron3"/>
    <dgm:cxn modelId="{2454FAF3-C5DB-44A1-ACAB-25879AD56AC8}" type="presOf" srcId="{E5DEE2D0-26D7-4191-901E-8A0BEC10623F}" destId="{93261D5D-6121-4981-A54A-7E6A39E796D6}" srcOrd="0" destOrd="0" presId="urn:microsoft.com/office/officeart/2005/8/layout/hChevron3"/>
    <dgm:cxn modelId="{4C55AE3F-3028-4769-ADE5-253CD2F908DC}" type="presOf" srcId="{08F47FB3-414E-4163-8AF8-45609A4549AA}" destId="{82EE3217-3DAC-4895-A9F4-56ECB4B07042}" srcOrd="0" destOrd="0" presId="urn:microsoft.com/office/officeart/2005/8/layout/hChevron3"/>
    <dgm:cxn modelId="{C2FE007B-AEB1-432C-98E4-88B57C229534}" type="presOf" srcId="{56A13159-3D50-48D4-935A-7473A9772C8F}" destId="{67DA5333-C318-42A9-AAAB-BA9600C8640A}" srcOrd="0" destOrd="0" presId="urn:microsoft.com/office/officeart/2005/8/layout/hChevron3"/>
    <dgm:cxn modelId="{ACC2A281-0BB5-4709-80BB-ED77B588F1CE}" srcId="{08F47FB3-414E-4163-8AF8-45609A4549AA}" destId="{E5DEE2D0-26D7-4191-901E-8A0BEC10623F}" srcOrd="1" destOrd="0" parTransId="{EB4E2A72-5AAB-425D-99F4-3AE43141822A}" sibTransId="{7A5F57F9-49AA-402E-B8ED-33A384183107}"/>
    <dgm:cxn modelId="{A7F40BEB-27AA-4E5C-AE1C-37FAE2E94B18}" srcId="{08F47FB3-414E-4163-8AF8-45609A4549AA}" destId="{56A13159-3D50-48D4-935A-7473A9772C8F}" srcOrd="2" destOrd="0" parTransId="{2400E048-4151-4911-9094-ADA83C2860CE}" sibTransId="{F5226E97-ACE1-44EE-B5E8-BA1529E8CFC9}"/>
    <dgm:cxn modelId="{10A68EA7-12DE-41D4-87DB-0D5D3F22F141}" srcId="{08F47FB3-414E-4163-8AF8-45609A4549AA}" destId="{1574DD37-F915-4BCC-B6C1-DA0DE5F7BD92}" srcOrd="3" destOrd="0" parTransId="{170B4CCE-E82C-4929-900F-243004EDE833}" sibTransId="{E46930E3-3F5D-496A-8C73-EB6DFE209674}"/>
    <dgm:cxn modelId="{D2278591-FCE0-4FC5-A6D8-3E3EA7FDE165}" srcId="{08F47FB3-414E-4163-8AF8-45609A4549AA}" destId="{47DE5F85-C951-4CE2-8354-5B2D344E36EA}" srcOrd="0" destOrd="0" parTransId="{FC7C1991-79AB-4969-938B-DF4FFC623292}" sibTransId="{2C2F96A1-3147-4D5F-AD77-6CEC3DF76267}"/>
    <dgm:cxn modelId="{DACAA2FB-B405-4EB7-8673-AA15CD30674B}" type="presParOf" srcId="{82EE3217-3DAC-4895-A9F4-56ECB4B07042}" destId="{60710613-8F4F-4437-8FCA-0861074CADF8}" srcOrd="0" destOrd="0" presId="urn:microsoft.com/office/officeart/2005/8/layout/hChevron3"/>
    <dgm:cxn modelId="{C3ED62B4-EA7E-4B22-9048-04A3EE8D8841}" type="presParOf" srcId="{82EE3217-3DAC-4895-A9F4-56ECB4B07042}" destId="{E0082E07-A9E3-484A-AFC9-FD48B3602B02}" srcOrd="1" destOrd="0" presId="urn:microsoft.com/office/officeart/2005/8/layout/hChevron3"/>
    <dgm:cxn modelId="{C8042471-D8F2-43E0-8D70-840F117DD0BB}" type="presParOf" srcId="{82EE3217-3DAC-4895-A9F4-56ECB4B07042}" destId="{93261D5D-6121-4981-A54A-7E6A39E796D6}" srcOrd="2" destOrd="0" presId="urn:microsoft.com/office/officeart/2005/8/layout/hChevron3"/>
    <dgm:cxn modelId="{78163DFF-F85F-480B-BCB3-C0631BE16B55}" type="presParOf" srcId="{82EE3217-3DAC-4895-A9F4-56ECB4B07042}" destId="{275899BA-8493-46A8-BAF5-B26DC55867D1}" srcOrd="3" destOrd="0" presId="urn:microsoft.com/office/officeart/2005/8/layout/hChevron3"/>
    <dgm:cxn modelId="{5E877057-77AE-4CC4-9F3C-02C21624D2D3}" type="presParOf" srcId="{82EE3217-3DAC-4895-A9F4-56ECB4B07042}" destId="{67DA5333-C318-42A9-AAAB-BA9600C8640A}" srcOrd="4" destOrd="0" presId="urn:microsoft.com/office/officeart/2005/8/layout/hChevron3"/>
    <dgm:cxn modelId="{751AC083-5F5D-4716-B871-B39CB6509D34}" type="presParOf" srcId="{82EE3217-3DAC-4895-A9F4-56ECB4B07042}" destId="{33B92873-9057-4FD3-8A45-CDC065AF6AC2}" srcOrd="5" destOrd="0" presId="urn:microsoft.com/office/officeart/2005/8/layout/hChevron3"/>
    <dgm:cxn modelId="{0F7C0693-4086-4967-A8E2-35BDFF3BA6F4}" type="presParOf" srcId="{82EE3217-3DAC-4895-A9F4-56ECB4B07042}" destId="{6B801BB7-A0D3-4D48-9A3D-60D21943246C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3F2D90-038E-46C2-88DF-8D16B5AD8191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BA03B-FAAC-41E6-B00D-46E609A8DF11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Estratégica</a:t>
          </a:r>
          <a:endParaRPr lang="es-ES" sz="2400" kern="1200" dirty="0"/>
        </a:p>
      </dsp:txBody>
      <dsp:txXfrm>
        <a:off x="2790161" y="455544"/>
        <a:ext cx="2547676" cy="868101"/>
      </dsp:txXfrm>
    </dsp:sp>
    <dsp:sp modelId="{7C04D00C-32CE-486D-A6E8-42424C5C95C5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-345956"/>
              <a:satOff val="-655"/>
              <a:lumOff val="169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Táctica o Funcional</a:t>
          </a:r>
          <a:endParaRPr lang="es-ES" sz="2400" kern="1200" dirty="0"/>
        </a:p>
      </dsp:txBody>
      <dsp:txXfrm>
        <a:off x="2790161" y="1537822"/>
        <a:ext cx="2547676" cy="868101"/>
      </dsp:txXfrm>
    </dsp:sp>
    <dsp:sp modelId="{E4C01729-A7F5-4347-BBBB-E1E6F972D404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shade val="80000"/>
              <a:hueOff val="-691912"/>
              <a:satOff val="-1310"/>
              <a:lumOff val="339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Operativa</a:t>
          </a:r>
          <a:endParaRPr lang="es-ES" sz="2400" kern="1200" dirty="0"/>
        </a:p>
      </dsp:txBody>
      <dsp:txXfrm>
        <a:off x="2790161" y="2620101"/>
        <a:ext cx="2547676" cy="868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00237E-80D3-41F0-9F6C-CDFBCF006112}">
      <dsp:nvSpPr>
        <dsp:cNvPr id="0" name=""/>
        <dsp:cNvSpPr/>
      </dsp:nvSpPr>
      <dsp:spPr>
        <a:xfrm>
          <a:off x="-302566" y="0"/>
          <a:ext cx="5368834" cy="5368834"/>
        </a:xfrm>
        <a:prstGeom prst="triangle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shade val="50000"/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EE5EAA-B361-431B-828E-4CA5727B9AE2}">
      <dsp:nvSpPr>
        <dsp:cNvPr id="0" name=""/>
        <dsp:cNvSpPr/>
      </dsp:nvSpPr>
      <dsp:spPr>
        <a:xfrm>
          <a:off x="100100" y="539767"/>
          <a:ext cx="8053242" cy="12709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Se realiza en los altos niveles, es la planeación general, mediano y largo plazo. A partir de aquí se realizan los diferentes planes para los diferentes niveles  </a:t>
          </a:r>
          <a:endParaRPr lang="es-ES" sz="2100" kern="1200" dirty="0"/>
        </a:p>
      </dsp:txBody>
      <dsp:txXfrm>
        <a:off x="162140" y="601807"/>
        <a:ext cx="7929162" cy="1146823"/>
      </dsp:txXfrm>
    </dsp:sp>
    <dsp:sp modelId="{E4C72412-BAE8-4727-AF63-9571244581EA}">
      <dsp:nvSpPr>
        <dsp:cNvPr id="0" name=""/>
        <dsp:cNvSpPr/>
      </dsp:nvSpPr>
      <dsp:spPr>
        <a:xfrm>
          <a:off x="1164279" y="1969533"/>
          <a:ext cx="5924884" cy="12709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shade val="50000"/>
              <a:hueOff val="-516799"/>
              <a:satOff val="-955"/>
              <a:lumOff val="322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Se elaboran los planes para cada una de las áreas de la empresa con la finalidad de lograr el plan estratégico</a:t>
          </a:r>
          <a:endParaRPr lang="es-ES" sz="2100" kern="1200" dirty="0"/>
        </a:p>
      </dsp:txBody>
      <dsp:txXfrm>
        <a:off x="1226319" y="2031573"/>
        <a:ext cx="5800804" cy="1146823"/>
      </dsp:txXfrm>
    </dsp:sp>
    <dsp:sp modelId="{032720C4-285C-4FC8-A4F7-9A7846365D72}">
      <dsp:nvSpPr>
        <dsp:cNvPr id="0" name=""/>
        <dsp:cNvSpPr/>
      </dsp:nvSpPr>
      <dsp:spPr>
        <a:xfrm>
          <a:off x="1751010" y="3399300"/>
          <a:ext cx="4751423" cy="127090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shade val="50000"/>
              <a:hueOff val="-516799"/>
              <a:satOff val="-955"/>
              <a:lumOff val="322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Se diseña de acuerdo con los planes tácticos, es a través de los niveles operativos</a:t>
          </a:r>
          <a:endParaRPr lang="es-ES" sz="2100" kern="1200" dirty="0"/>
        </a:p>
      </dsp:txBody>
      <dsp:txXfrm>
        <a:off x="1813050" y="3461340"/>
        <a:ext cx="4627343" cy="11468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F4606-4D6D-48FD-ABFD-0567B4394953}">
      <dsp:nvSpPr>
        <dsp:cNvPr id="0" name=""/>
        <dsp:cNvSpPr/>
      </dsp:nvSpPr>
      <dsp:spPr>
        <a:xfrm>
          <a:off x="1364817" y="-33727"/>
          <a:ext cx="5296765" cy="5296765"/>
        </a:xfrm>
        <a:prstGeom prst="circularArrow">
          <a:avLst>
            <a:gd name="adj1" fmla="val 5544"/>
            <a:gd name="adj2" fmla="val 330680"/>
            <a:gd name="adj3" fmla="val 14503254"/>
            <a:gd name="adj4" fmla="val 1695739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CA00AB-C676-412D-BC5E-BE97D1CF2ADB}">
      <dsp:nvSpPr>
        <dsp:cNvPr id="0" name=""/>
        <dsp:cNvSpPr/>
      </dsp:nvSpPr>
      <dsp:spPr>
        <a:xfrm>
          <a:off x="3181362" y="1849"/>
          <a:ext cx="1663675" cy="83183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Naturaleza y definición del negocio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21969" y="42456"/>
        <a:ext cx="1582461" cy="750623"/>
      </dsp:txXfrm>
    </dsp:sp>
    <dsp:sp modelId="{9DE0D6FB-F9B9-46F5-9E44-B96F5DB97952}">
      <dsp:nvSpPr>
        <dsp:cNvPr id="0" name=""/>
        <dsp:cNvSpPr/>
      </dsp:nvSpPr>
      <dsp:spPr>
        <a:xfrm>
          <a:off x="4947323" y="852291"/>
          <a:ext cx="1663675" cy="83183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Definir: Misión, Visión, Valores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87930" y="892898"/>
        <a:ext cx="1582461" cy="750623"/>
      </dsp:txXfrm>
    </dsp:sp>
    <dsp:sp modelId="{0B4EA984-F331-4BC0-9E70-4D8F517C2301}">
      <dsp:nvSpPr>
        <dsp:cNvPr id="0" name=""/>
        <dsp:cNvSpPr/>
      </dsp:nvSpPr>
      <dsp:spPr>
        <a:xfrm>
          <a:off x="5383479" y="2763217"/>
          <a:ext cx="1663675" cy="83183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Definir y fijar objetivos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24086" y="2803824"/>
        <a:ext cx="1582461" cy="750623"/>
      </dsp:txXfrm>
    </dsp:sp>
    <dsp:sp modelId="{322E1FF7-A36D-4748-9FD0-EE5D2705BD5A}">
      <dsp:nvSpPr>
        <dsp:cNvPr id="0" name=""/>
        <dsp:cNvSpPr/>
      </dsp:nvSpPr>
      <dsp:spPr>
        <a:xfrm>
          <a:off x="4161396" y="4295660"/>
          <a:ext cx="1663675" cy="83183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Análisis interno para formular estrategias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02003" y="4336267"/>
        <a:ext cx="1582461" cy="750623"/>
      </dsp:txXfrm>
    </dsp:sp>
    <dsp:sp modelId="{09FBF916-88FA-4B6D-9816-BFFA3DF87D7D}">
      <dsp:nvSpPr>
        <dsp:cNvPr id="0" name=""/>
        <dsp:cNvSpPr/>
      </dsp:nvSpPr>
      <dsp:spPr>
        <a:xfrm>
          <a:off x="2201328" y="4295660"/>
          <a:ext cx="1663675" cy="83183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Análisis externo para formular estrategias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41935" y="4336267"/>
        <a:ext cx="1582461" cy="750623"/>
      </dsp:txXfrm>
    </dsp:sp>
    <dsp:sp modelId="{FA32C84C-424E-4FFD-95B7-E7DC4E84D72F}">
      <dsp:nvSpPr>
        <dsp:cNvPr id="0" name=""/>
        <dsp:cNvSpPr/>
      </dsp:nvSpPr>
      <dsp:spPr>
        <a:xfrm>
          <a:off x="979245" y="2763217"/>
          <a:ext cx="1663675" cy="83183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Implementar la estrategia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19852" y="2803824"/>
        <a:ext cx="1582461" cy="750623"/>
      </dsp:txXfrm>
    </dsp:sp>
    <dsp:sp modelId="{1325D017-7E0E-47BE-9683-CA3FE3E4096E}">
      <dsp:nvSpPr>
        <dsp:cNvPr id="0" name=""/>
        <dsp:cNvSpPr/>
      </dsp:nvSpPr>
      <dsp:spPr>
        <a:xfrm>
          <a:off x="1415401" y="852291"/>
          <a:ext cx="1663675" cy="83183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rPr>
            <a:t>Retroalimentar e incorporar cambios según se requiera como proceso de mejora continua</a:t>
          </a:r>
          <a:endParaRPr lang="es-ES" sz="1200" kern="1200" dirty="0">
            <a:solidFill>
              <a:srgbClr val="00206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56008" y="892898"/>
        <a:ext cx="1582461" cy="7506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10613-8F4F-4437-8FCA-0861074CADF8}">
      <dsp:nvSpPr>
        <dsp:cNvPr id="0" name=""/>
        <dsp:cNvSpPr/>
      </dsp:nvSpPr>
      <dsp:spPr>
        <a:xfrm>
          <a:off x="2381" y="1304637"/>
          <a:ext cx="2389187" cy="9556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Definir el problema</a:t>
          </a:r>
          <a:endParaRPr lang="es-ES" sz="1800" kern="1200" dirty="0"/>
        </a:p>
      </dsp:txBody>
      <dsp:txXfrm>
        <a:off x="2381" y="1304637"/>
        <a:ext cx="2150268" cy="955675"/>
      </dsp:txXfrm>
    </dsp:sp>
    <dsp:sp modelId="{93261D5D-6121-4981-A54A-7E6A39E796D6}">
      <dsp:nvSpPr>
        <dsp:cNvPr id="0" name=""/>
        <dsp:cNvSpPr/>
      </dsp:nvSpPr>
      <dsp:spPr>
        <a:xfrm>
          <a:off x="1913731" y="1304637"/>
          <a:ext cx="2389187" cy="9556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Planear alternativas</a:t>
          </a:r>
          <a:endParaRPr lang="es-ES" sz="1800" kern="1200" dirty="0"/>
        </a:p>
      </dsp:txBody>
      <dsp:txXfrm>
        <a:off x="2391569" y="1304637"/>
        <a:ext cx="1433512" cy="955675"/>
      </dsp:txXfrm>
    </dsp:sp>
    <dsp:sp modelId="{67DA5333-C318-42A9-AAAB-BA9600C8640A}">
      <dsp:nvSpPr>
        <dsp:cNvPr id="0" name=""/>
        <dsp:cNvSpPr/>
      </dsp:nvSpPr>
      <dsp:spPr>
        <a:xfrm>
          <a:off x="3825081" y="1304637"/>
          <a:ext cx="2389187" cy="9556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Analizar repercusiones</a:t>
          </a:r>
          <a:endParaRPr lang="es-ES" sz="1800" kern="1200" dirty="0"/>
        </a:p>
      </dsp:txBody>
      <dsp:txXfrm>
        <a:off x="4302919" y="1304637"/>
        <a:ext cx="1433512" cy="955675"/>
      </dsp:txXfrm>
    </dsp:sp>
    <dsp:sp modelId="{6B801BB7-A0D3-4D48-9A3D-60D21943246C}">
      <dsp:nvSpPr>
        <dsp:cNvPr id="0" name=""/>
        <dsp:cNvSpPr/>
      </dsp:nvSpPr>
      <dsp:spPr>
        <a:xfrm>
          <a:off x="5736431" y="1304637"/>
          <a:ext cx="2389187" cy="9556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Evaluar costo - beneficio</a:t>
          </a:r>
          <a:endParaRPr lang="es-ES" sz="1800" kern="1200" dirty="0"/>
        </a:p>
      </dsp:txBody>
      <dsp:txXfrm>
        <a:off x="6214269" y="1304637"/>
        <a:ext cx="1433512" cy="955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A2D0D-5944-42F9-ABB7-4367B2CC2E27}" type="datetimeFigureOut">
              <a:rPr lang="es-MX" smtClean="0"/>
              <a:t>01/10/2019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D8F4B-B997-4245-BBE7-19ABC9CC94F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4355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457200"/>
            <a:fld id="{D7BB3E56-CF0F-4523-A7A3-0C86D57C632B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5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F17156E2-D1C1-4D67-B283-3D7F150BA2BC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123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2A8C10D4-FF79-4472-B1FB-305B2EFCAAC3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78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6D1723E6-AA22-4A0B-A60B-B2734CBF2DFF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10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06F90A9A-1EC7-447A-B46C-0B4E271EE5B9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09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28ABDF3D-CA7C-43D0-B1C5-E413718526AB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174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DDABF6C2-1436-4592-9DF8-7AF7C8DD8D49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5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FBA185B-3784-42F7-8A6C-9B3E0C7A151D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52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DDAD9FE-563D-45D7-B61B-809F262C092E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5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B68FA11-5B28-4FF8-86A8-F0073FA4D906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>
                <a:solidFill>
                  <a:srgbClr val="637052"/>
                </a:solidFill>
              </a:rPr>
              <a:pPr defTabSz="457200"/>
              <a:t>‹Nº›</a:t>
            </a:fld>
            <a:endParaRPr lang="en-US" dirty="0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0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92487587-3E43-49B7-ABED-E9D79EFD4215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04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DF93F8C0-4462-4BF2-80E2-3572689CFD02}" type="datetime1">
              <a:rPr lang="en-US" smtClean="0"/>
              <a:t>10/1/2019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6D22F896-40B5-4ADD-8801-0D06FADFA095}" type="slidenum">
              <a:rPr lang="en-US" smtClean="0"/>
              <a:pPr defTabSz="45720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68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3628" y="762479"/>
            <a:ext cx="6241170" cy="104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FACULTAD DE CONTADURIA Y ADMINISTRACIÓN</a:t>
            </a:r>
            <a:b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UNIDAD DE APRENDIZAJE</a:t>
            </a:r>
            <a:b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s-MX" sz="1800" dirty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rPr>
              <a:t>ADMINISTRACIÓN ii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675620" y="4221088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AREA:</a:t>
            </a:r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ADMINISTRACIÓN BÁSICA. 	</a:t>
            </a:r>
          </a:p>
          <a:p>
            <a:pPr algn="ctr"/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Segundo Semestre</a:t>
            </a:r>
          </a:p>
          <a:p>
            <a:pPr algn="ctr"/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endParaRPr lang="es-MX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MX" b="1" dirty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AUTOR:  DR. EN A. BERNABE   ALEJANDRA   RAMÍREZ CONTRERAS</a:t>
            </a:r>
          </a:p>
          <a:p>
            <a:pPr algn="r"/>
            <a:endParaRPr lang="es-MX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4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4358639" y="1186358"/>
            <a:ext cx="6400801" cy="2308324"/>
            <a:chOff x="535575" y="2769326"/>
            <a:chExt cx="7550334" cy="2308324"/>
          </a:xfrm>
        </p:grpSpPr>
        <p:sp>
          <p:nvSpPr>
            <p:cNvPr id="3" name="Rectángulo 2"/>
            <p:cNvSpPr/>
            <p:nvPr/>
          </p:nvSpPr>
          <p:spPr>
            <a:xfrm>
              <a:off x="535575" y="2769326"/>
              <a:ext cx="3082836" cy="17543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just" defTabSz="457200"/>
              <a:r>
                <a:rPr lang="es-MX" dirty="0">
                  <a:solidFill>
                    <a:srgbClr val="9B8357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MISIÓN</a:t>
              </a:r>
            </a:p>
            <a:p>
              <a:pPr algn="just" defTabSz="457200"/>
              <a:r>
                <a:rPr lang="es-MX" dirty="0">
                  <a:solidFill>
                    <a:srgbClr val="002060"/>
                  </a:solidFill>
                  <a:latin typeface="Calibri" panose="020F0502020204030204"/>
                </a:rPr>
                <a:t>ES LA RAZÓN DE SER DE LA EMPRESA, PRÓPOSITO O MOTIVO POR EL CUAL EXISTE, ES DE CARÁCTER PERMANENTE. </a:t>
              </a:r>
            </a:p>
          </p:txBody>
        </p:sp>
        <p:cxnSp>
          <p:nvCxnSpPr>
            <p:cNvPr id="8" name="Conector recto de flecha 7"/>
            <p:cNvCxnSpPr/>
            <p:nvPr/>
          </p:nvCxnSpPr>
          <p:spPr>
            <a:xfrm>
              <a:off x="3775164" y="3923488"/>
              <a:ext cx="1123406" cy="0"/>
            </a:xfrm>
            <a:prstGeom prst="straightConnector1">
              <a:avLst/>
            </a:prstGeom>
            <a:ln w="762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Abrir llave 8"/>
            <p:cNvSpPr/>
            <p:nvPr/>
          </p:nvSpPr>
          <p:spPr>
            <a:xfrm>
              <a:off x="5003071" y="2769326"/>
              <a:ext cx="313509" cy="2308324"/>
            </a:xfrm>
            <a:prstGeom prst="leftBrac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es-MX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5682343" y="2769326"/>
              <a:ext cx="2403566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defTabSz="457200">
                <a:buFont typeface="Wingdings" panose="05000000000000000000" pitchFamily="2" charset="2"/>
                <a:buChar char="v"/>
              </a:pPr>
              <a:r>
                <a:rPr lang="es-MX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Amplia</a:t>
              </a:r>
            </a:p>
            <a:p>
              <a:pPr marL="285750" indent="-285750" defTabSz="457200">
                <a:buFont typeface="Wingdings" panose="05000000000000000000" pitchFamily="2" charset="2"/>
                <a:buChar char="v"/>
              </a:pPr>
              <a:endPara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defTabSz="457200">
                <a:buFont typeface="Wingdings" panose="05000000000000000000" pitchFamily="2" charset="2"/>
                <a:buChar char="v"/>
              </a:pPr>
              <a:r>
                <a:rPr lang="es-MX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Motivadora</a:t>
              </a:r>
            </a:p>
            <a:p>
              <a:pPr marL="285750" indent="-285750" defTabSz="457200">
                <a:buFont typeface="Wingdings" panose="05000000000000000000" pitchFamily="2" charset="2"/>
                <a:buChar char="v"/>
              </a:pPr>
              <a:endPara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defTabSz="457200">
                <a:buFont typeface="Wingdings" panose="05000000000000000000" pitchFamily="2" charset="2"/>
                <a:buChar char="v"/>
              </a:pPr>
              <a:r>
                <a:rPr lang="es-MX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Permanente</a:t>
              </a:r>
            </a:p>
            <a:p>
              <a:pPr marL="285750" indent="-285750" defTabSz="457200">
                <a:buFont typeface="Wingdings" panose="05000000000000000000" pitchFamily="2" charset="2"/>
                <a:buChar char="v"/>
              </a:pPr>
              <a:endPara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defTabSz="457200">
                <a:buFont typeface="Wingdings" panose="05000000000000000000" pitchFamily="2" charset="2"/>
                <a:buChar char="v"/>
              </a:pPr>
              <a:r>
                <a:rPr lang="es-MX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Congruente</a:t>
              </a:r>
            </a:p>
          </p:txBody>
        </p:sp>
      </p:grpSp>
      <p:sp>
        <p:nvSpPr>
          <p:cNvPr id="12" name="Rectángulo 11"/>
          <p:cNvSpPr/>
          <p:nvPr/>
        </p:nvSpPr>
        <p:spPr>
          <a:xfrm>
            <a:off x="1824893" y="4654726"/>
            <a:ext cx="2168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dirty="0">
                <a:solidFill>
                  <a:srgbClr val="9B8357">
                    <a:lumMod val="50000"/>
                  </a:srgbClr>
                </a:solidFill>
                <a:latin typeface="Calibri" panose="020F0502020204030204"/>
              </a:rPr>
              <a:t>“Ser el más grande vendedor de zapatos y ropa para atletas en el mundo”  (NIKE)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039578" y="4366617"/>
            <a:ext cx="48039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Contribuir a la nutrición, salud y bienestar de las personas, poniendo a su disposición productos de la máxima calidad para cualquier momento del día y para todas las etapas de la vida, y gestionando los negocios de manera que creen valor para la compañía a la vez que para la sociedad. (</a:t>
            </a:r>
            <a:r>
              <a:rPr lang="es-MX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Nestlé 2019)</a:t>
            </a: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117" y="729340"/>
            <a:ext cx="2444477" cy="2509663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31371" y="3239003"/>
            <a:ext cx="48027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http://www.sabien.upv.es/wp-content/uploads/avatar_mision.png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07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737464" y="729874"/>
            <a:ext cx="5695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VISIÓN</a:t>
            </a:r>
          </a:p>
          <a:p>
            <a:pPr algn="ctr" defTabSz="457200"/>
            <a:endParaRPr lang="es-MX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EL ESTADO DESEADO PARA LA ORGANIZACIÓN, PROVEE DIRECCIÓN Y ESTIMULA  ACCIONES CONCRETAS.  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3796940" y="2165197"/>
            <a:ext cx="7197634" cy="1820201"/>
            <a:chOff x="2307773" y="2165197"/>
            <a:chExt cx="7197634" cy="1820201"/>
          </a:xfrm>
        </p:grpSpPr>
        <p:sp>
          <p:nvSpPr>
            <p:cNvPr id="4" name="Flecha abajo 3"/>
            <p:cNvSpPr/>
            <p:nvPr/>
          </p:nvSpPr>
          <p:spPr>
            <a:xfrm>
              <a:off x="6265817" y="2165197"/>
              <a:ext cx="182881" cy="809897"/>
            </a:xfrm>
            <a:prstGeom prst="downArrow">
              <a:avLst/>
            </a:prstGeom>
            <a:solidFill>
              <a:srgbClr val="002060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s-MX">
                <a:solidFill>
                  <a:srgbClr val="002060"/>
                </a:solidFill>
                <a:latin typeface="Calibri" panose="020F0502020204030204"/>
              </a:endParaRP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2307773" y="2939143"/>
              <a:ext cx="46242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s-MX" dirty="0">
                  <a:solidFill>
                    <a:srgbClr val="000000"/>
                  </a:solidFill>
                  <a:latin typeface="Calibri" panose="020F0502020204030204"/>
                </a:rPr>
                <a:t>Fija el rumbo de la organización, plantea retos, sirve como punto de consenso, estimula la creatividad y coordina los esfuerzos.</a:t>
              </a:r>
            </a:p>
          </p:txBody>
        </p:sp>
        <p:sp>
          <p:nvSpPr>
            <p:cNvPr id="6" name="Abrir llave 5"/>
            <p:cNvSpPr/>
            <p:nvPr/>
          </p:nvSpPr>
          <p:spPr>
            <a:xfrm>
              <a:off x="6932023" y="2652987"/>
              <a:ext cx="483326" cy="1332411"/>
            </a:xfrm>
            <a:prstGeom prst="leftBrace">
              <a:avLst/>
            </a:prstGeom>
            <a:ln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lang="es-MX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7415350" y="2706500"/>
              <a:ext cx="20900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defTabSz="457200">
                <a:buFont typeface="Wingdings" panose="05000000000000000000" pitchFamily="2" charset="2"/>
                <a:buChar char="Ø"/>
              </a:pPr>
              <a:r>
                <a:rPr lang="es-MX" dirty="0">
                  <a:solidFill>
                    <a:srgbClr val="000000"/>
                  </a:solidFill>
                  <a:latin typeface="Calibri" panose="020F0502020204030204"/>
                </a:rPr>
                <a:t>Breve</a:t>
              </a:r>
            </a:p>
            <a:p>
              <a:pPr marL="285750" indent="-285750" defTabSz="457200">
                <a:buFont typeface="Wingdings" panose="05000000000000000000" pitchFamily="2" charset="2"/>
                <a:buChar char="Ø"/>
              </a:pPr>
              <a:r>
                <a:rPr lang="es-MX" dirty="0">
                  <a:solidFill>
                    <a:srgbClr val="000000"/>
                  </a:solidFill>
                  <a:latin typeface="Calibri" panose="020F0502020204030204"/>
                </a:rPr>
                <a:t>Fácil de captar y recordar</a:t>
              </a:r>
            </a:p>
            <a:p>
              <a:pPr marL="285750" indent="-285750" defTabSz="457200">
                <a:buFont typeface="Wingdings" panose="05000000000000000000" pitchFamily="2" charset="2"/>
                <a:buChar char="Ø"/>
              </a:pPr>
              <a:r>
                <a:rPr lang="es-MX" dirty="0">
                  <a:solidFill>
                    <a:srgbClr val="000000"/>
                  </a:solidFill>
                  <a:latin typeface="Calibri" panose="020F0502020204030204"/>
                </a:rPr>
                <a:t>Inspiradora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1132118" y="4716725"/>
            <a:ext cx="2664822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“Traer la inspiración y la innovación a cada atleta del planeta” (NIKE)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737464" y="4716725"/>
            <a:ext cx="5961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/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 la empresa reconocida como líder en nutrición, salud y bienestar a nivel mundial por parte de sus consumidores, empleados, clientes, proveedores y todos los grupos de interés relacionados con la actividad de la compañía  (</a:t>
            </a:r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Nestlé 2019)</a:t>
            </a:r>
            <a:endParaRPr lang="es-MX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85" y="818174"/>
            <a:ext cx="2156920" cy="215692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97865" y="3018123"/>
            <a:ext cx="295516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</a:t>
            </a:r>
            <a:r>
              <a:rPr lang="es-MX" sz="10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de:https</a:t>
            </a:r>
            <a:r>
              <a:rPr lang="es-MX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://www.grandespymes.com.ar/wp-content/uploads/2015/02/VISION-1.png</a:t>
            </a:r>
            <a:endParaRPr lang="es-MX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4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084217" y="1358607"/>
            <a:ext cx="9418320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</a:t>
            </a:r>
          </a:p>
          <a:p>
            <a:pPr defTabSz="457200"/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los fines hacia los cuales se dirigen las actividades de las organizaciones y de los individuos. Es decir son el resultado de la planeación, constituyen el plan básico de la empresa.</a:t>
            </a:r>
          </a:p>
          <a:p>
            <a:pPr defTabSz="457200"/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dividen en: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Corto plazo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Mediano plazo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Largo plazo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100" y="2997517"/>
            <a:ext cx="2789329" cy="278932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803764" y="5525588"/>
            <a:ext cx="37176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https://definicion.mx/wp-content/uploads/2013/03/objetivo.jpg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91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153886" y="1057479"/>
            <a:ext cx="701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METAS</a:t>
            </a:r>
          </a:p>
          <a:p>
            <a:pPr defTabSz="457200"/>
            <a:endParaRPr lang="es-MX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r>
              <a:rPr lang="es-MX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Suelen partir de los objetivos a corto plazo y son específicos ya que vienen de los objetivos tácticos o departamentales. Generalmente se representan en números.</a:t>
            </a: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59086" y="493195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/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ESTRATEGIAS</a:t>
            </a:r>
          </a:p>
          <a:p>
            <a:pPr defTabSz="457200"/>
            <a:r>
              <a:rPr lang="es-MX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Alternativas o cursos de acción  que muestran los medios y recursos que deben emplearse para el logro de los objetivos. </a:t>
            </a: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157" y="2661819"/>
            <a:ext cx="2143125" cy="21431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74767" y="4931956"/>
            <a:ext cx="28738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https://2.bp.blogspot.com/-Pk6ldu2b7jU/TxW6ArR73VI/AAAAAAAAFww/elPvoHO4Wzg/s1600/Crecimiento+personal.jpg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075" y="2939860"/>
            <a:ext cx="3984192" cy="1992096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7158060" y="4481778"/>
            <a:ext cx="48075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https://blog.connext.es/hubfs/estrategias-mkt-efectivas-empresas-industriales-blog.png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80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1101634" y="757033"/>
            <a:ext cx="7101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POLÍTICAS</a:t>
            </a:r>
          </a:p>
          <a:p>
            <a:pPr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guías para orientar la acción; son criterios, lineamientos generales a observar en la toma de decisiones acerca de situaciones y decisiones que se repiten. Pueden ser flexibles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5399314" y="493195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/>
            <a:r>
              <a:rPr lang="es-MX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REGLAS</a:t>
            </a:r>
          </a:p>
          <a:p>
            <a:pPr algn="r" defTabSz="457200"/>
            <a:r>
              <a:rPr lang="es-MX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mandatos que deben  acatarse, son rígidas y determinan lineamientos muy precisos que deben cumplirse, si no se incurre en una sanción.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63" y="1957362"/>
            <a:ext cx="3048000" cy="226695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31372" y="4285625"/>
            <a:ext cx="311766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https://t2.uc.ltmcdn.com/images/5/5/5/img_cual_es_la_importancia_de_las_politicas_de_una_empresa_26555_600.jpg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7728857" y="2599531"/>
            <a:ext cx="3361509" cy="2372171"/>
            <a:chOff x="7728857" y="1149553"/>
            <a:chExt cx="3361509" cy="2372171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47314" y="1149553"/>
              <a:ext cx="1916059" cy="1941284"/>
            </a:xfrm>
            <a:prstGeom prst="rect">
              <a:avLst/>
            </a:prstGeom>
          </p:spPr>
        </p:pic>
        <p:sp>
          <p:nvSpPr>
            <p:cNvPr id="8" name="Rectángulo 7"/>
            <p:cNvSpPr/>
            <p:nvPr/>
          </p:nvSpPr>
          <p:spPr>
            <a:xfrm>
              <a:off x="7728857" y="3090837"/>
              <a:ext cx="336150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https://www.heflo.com/es/wp-content/uploads/sites/6/2018/08/reglas-negocio.jpg</a:t>
              </a:r>
              <a:endParaRPr lang="es-MX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443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83326" y="533166"/>
            <a:ext cx="408867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r>
              <a:rPr lang="es-MX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endParaRPr lang="es-MX" sz="1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r>
              <a:rPr lang="es-MX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MX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se establece el método para el manejo de actividades futuras a través de una secuencia cronológica de las acciones requeridas. Son guías de acción, no de pensamiento, en las que se detalla la manera exacta en que deben realizarse ciertas actividades.</a:t>
            </a:r>
            <a:endParaRPr lang="es-MX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endParaRPr lang="es-MX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/>
            <a:r>
              <a:rPr lang="es-MX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984" y="1173246"/>
            <a:ext cx="2695575" cy="16954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8910" y="4477409"/>
            <a:ext cx="2228850" cy="20574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509657" y="1991533"/>
            <a:ext cx="45676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</a:p>
          <a:p>
            <a:pPr algn="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Es el documento en el que se plasman el tiempo requerido y la secuencia de actividades específicas que habrán de realizarse para alcanzar los objetivos, así como los responsables de los mismos.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885087" y="5765368"/>
            <a:ext cx="22838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https://huap.redsalud.gob.cl/wrdprss_minsal/wp-content/uploads/2018/03/vida_saludable3-1-314x290.png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4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84514" y="1248230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PRESUPUESTOS</a:t>
            </a:r>
          </a:p>
          <a:p>
            <a:endParaRPr lang="es-MX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Documento en el que se determina por anticipado, en términos cuantitativos el origen y asignación de los recursos para un periodo especifico. </a:t>
            </a: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577" y="2736405"/>
            <a:ext cx="5930537" cy="337689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910148" y="6270338"/>
            <a:ext cx="609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https://milformatos.com/wp-content/uploads/2018/02/Ejemplo-de-presupuesto-de-empresa1.jpg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60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29395" y="300444"/>
            <a:ext cx="4598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 Premisas de planeación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863634" y="961999"/>
            <a:ext cx="72498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suposiciones que se deben considerar ante aquellas circunstancias o condiciones futuras que afectarán el curso en que va a desarrollarse el plan.</a:t>
            </a:r>
          </a:p>
        </p:txBody>
      </p:sp>
      <p:pic>
        <p:nvPicPr>
          <p:cNvPr id="4" name="Picture 2" descr="http://2.bp.blogspot.com/-ECWYHdUuvhM/T_ZOGYzNwZI/AAAAAAAAAA4/0GeQ5ttEJZ8/s1600/mercac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081459"/>
            <a:ext cx="9143999" cy="471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defTabSz="457200"/>
              <a:t>17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tzOKkMrxMkw/SfXkcMUobSI/AAAAAAAAABg/ag6PsQmFU5M/s320/MACROENTORN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4" b="10476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33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86146" y="686528"/>
            <a:ext cx="63746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 Pronósticos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850570" y="1350055"/>
            <a:ext cx="67143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suposiciones básicas en que se basa la planeación  para la toma de decisiones, es decir son  predicciones de lo que puede suceder o esperar la organización. </a:t>
            </a:r>
          </a:p>
          <a:p>
            <a:pPr defTabSz="457200"/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974665" y="2615698"/>
            <a:ext cx="84059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grandes tipos de pronósticos se emplean como premisas de planeación:</a:t>
            </a:r>
            <a:b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arenR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pronósticos de eventos que no serán influenciados por la organización.</a:t>
            </a:r>
            <a:b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457200">
              <a:buFontTx/>
              <a:buAutoNum type="arabicParenR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Los pronósticos de eventos que serán influenciados al menos en parte, por el comportamiento de la organización.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defTabSz="457200"/>
              <a:t>19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76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7232754A-13A8-4596-9909-07B2040FB692}" type="slidenum">
              <a:rPr lang="es-MX" smtClean="0">
                <a:solidFill>
                  <a:srgbClr val="A6B7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defTabSz="685800"/>
              <a:t>2</a:t>
            </a:fld>
            <a:endParaRPr lang="es-MX">
              <a:solidFill>
                <a:srgbClr val="A6B72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169578" y="1859672"/>
            <a:ext cx="5767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Objetivo de la unidad de aprendizaje. </a:t>
            </a:r>
            <a:endParaRPr lang="es-MX" sz="2400" dirty="0"/>
          </a:p>
        </p:txBody>
      </p:sp>
      <p:sp>
        <p:nvSpPr>
          <p:cNvPr id="7" name="Rectángulo 6"/>
          <p:cNvSpPr/>
          <p:nvPr/>
        </p:nvSpPr>
        <p:spPr>
          <a:xfrm>
            <a:off x="2391646" y="3090093"/>
            <a:ext cx="70919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Conocer los fundamentos teóricos del proceso administrativo mediante una exploración de todas sus etapas y componentes que permitan integrar una visión global de la administración y valorar la importancia de su aplicación en las organizaciones.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78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164" y="1240971"/>
            <a:ext cx="9588139" cy="5068388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54891" y="434498"/>
            <a:ext cx="8981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sz="2800" dirty="0">
                <a:solidFill>
                  <a:srgbClr val="BD582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Planeación estratégica, táctica y  </a:t>
            </a:r>
            <a:r>
              <a:rPr lang="es-MX" sz="2800" dirty="0" smtClean="0">
                <a:solidFill>
                  <a:srgbClr val="BD582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operativa</a:t>
            </a:r>
            <a:endParaRPr lang="es-MX" sz="2800" dirty="0">
              <a:solidFill>
                <a:srgbClr val="BD582C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194525" y="1927213"/>
            <a:ext cx="2656113" cy="107721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s-MX" sz="1600" b="1" dirty="0">
                <a:solidFill>
                  <a:srgbClr val="BD582C">
                    <a:lumMod val="50000"/>
                  </a:srgbClr>
                </a:solidFill>
                <a:latin typeface="Calibri" panose="020F0502020204030204"/>
              </a:rPr>
              <a:t>1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Planeación estratégica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Toda la </a:t>
            </a:r>
            <a:r>
              <a:rPr lang="es-MX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organización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Largo plazo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824547" y="3223888"/>
            <a:ext cx="2656113" cy="156966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s-MX" sz="1600" b="1" dirty="0">
                <a:solidFill>
                  <a:srgbClr val="BD582C">
                    <a:lumMod val="50000"/>
                  </a:srgbClr>
                </a:solidFill>
                <a:latin typeface="Calibri" panose="020F0502020204030204"/>
              </a:rPr>
              <a:t>2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Planeación táctica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Mandos Medios: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Gerencias, departamentos 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Mediano plazo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8509725" y="4824813"/>
            <a:ext cx="2656113" cy="107721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s-MX" sz="1600" b="1" dirty="0">
                <a:solidFill>
                  <a:srgbClr val="BD582C">
                    <a:lumMod val="50000"/>
                  </a:srgbClr>
                </a:solidFill>
                <a:latin typeface="Calibri" panose="020F0502020204030204"/>
              </a:rPr>
              <a:t>3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Planeación operativa</a:t>
            </a: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Último nivel de la empresa</a:t>
            </a:r>
            <a:endParaRPr lang="es-MX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r>
              <a:rPr lang="es-MX" sz="1600" b="1" dirty="0">
                <a:solidFill>
                  <a:srgbClr val="000000"/>
                </a:solidFill>
                <a:latin typeface="Calibri" panose="020F0502020204030204"/>
              </a:rPr>
              <a:t>Corto plazo</a:t>
            </a:r>
          </a:p>
        </p:txBody>
      </p:sp>
      <p:cxnSp>
        <p:nvCxnSpPr>
          <p:cNvPr id="10" name="Conector angular 9"/>
          <p:cNvCxnSpPr>
            <a:stCxn id="3" idx="2"/>
          </p:cNvCxnSpPr>
          <p:nvPr/>
        </p:nvCxnSpPr>
        <p:spPr>
          <a:xfrm rot="16200000" flipH="1">
            <a:off x="3051679" y="2475333"/>
            <a:ext cx="1004287" cy="2062481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angular 11"/>
          <p:cNvCxnSpPr>
            <a:stCxn id="4" idx="2"/>
          </p:cNvCxnSpPr>
          <p:nvPr/>
        </p:nvCxnSpPr>
        <p:spPr>
          <a:xfrm rot="16200000" flipH="1">
            <a:off x="6945353" y="4000798"/>
            <a:ext cx="569874" cy="2155373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arcador de número de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defTabSz="457200"/>
              <a:t>21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19086" y="537029"/>
            <a:ext cx="4920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MX" sz="2000" b="1" dirty="0">
                <a:solidFill>
                  <a:srgbClr val="BD582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 ESTRATÉGICA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104571" y="1190171"/>
            <a:ext cx="72281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57200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sinérgico que consiste en definir la naturaleza de la empresa determinando una visión, misión, valores y objetivos realizando un análisis interno y externo para formular, implementar y desarrollar la estrategia, ponderar y retroalimentar a mediano y largo plazo, según los cambios y trabajar con un proceso de manera continua sostenible.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29" y="3221106"/>
            <a:ext cx="4535715" cy="1959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uadroTexto 3"/>
          <p:cNvSpPr txBox="1"/>
          <p:nvPr/>
        </p:nvSpPr>
        <p:spPr>
          <a:xfrm>
            <a:off x="2699658" y="5457369"/>
            <a:ext cx="725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MX" dirty="0">
                <a:solidFill>
                  <a:srgbClr val="000000"/>
                </a:solidFill>
                <a:latin typeface="Calibri" panose="020F0502020204030204"/>
              </a:rPr>
              <a:t>Es la base del proceso administrativo  estratégico, siendo responsabilidad y habilidad conceptual de la alta dirección empresarial.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57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338274140"/>
              </p:ext>
            </p:extLst>
          </p:nvPr>
        </p:nvGraphicFramePr>
        <p:xfrm>
          <a:off x="1808578" y="566059"/>
          <a:ext cx="8026400" cy="5129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/>
          <p:cNvSpPr/>
          <p:nvPr/>
        </p:nvSpPr>
        <p:spPr>
          <a:xfrm>
            <a:off x="2240911" y="5893191"/>
            <a:ext cx="759406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s-MX" sz="3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PROCESO PLANEACIÓN ESTRATEGICA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35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9530" y="896206"/>
            <a:ext cx="7543800" cy="874539"/>
          </a:xfrm>
        </p:spPr>
        <p:txBody>
          <a:bodyPr>
            <a:normAutofit/>
          </a:bodyPr>
          <a:lstStyle/>
          <a:p>
            <a:r>
              <a:rPr lang="es-MX" sz="3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TÁCTICA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2133601" y="2148114"/>
            <a:ext cx="772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MX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determina en los mandos medios de la empresa que dependiendo del tamaño pueden ser gerencias o departamentos, tomando como base la planeación estratégica.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344" y="3592729"/>
            <a:ext cx="4107543" cy="272415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80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upo 75"/>
          <p:cNvGrpSpPr/>
          <p:nvPr/>
        </p:nvGrpSpPr>
        <p:grpSpPr>
          <a:xfrm>
            <a:off x="1828801" y="622301"/>
            <a:ext cx="7632703" cy="5516973"/>
            <a:chOff x="635000" y="622300"/>
            <a:chExt cx="7302503" cy="5516973"/>
          </a:xfrm>
        </p:grpSpPr>
        <p:sp>
          <p:nvSpPr>
            <p:cNvPr id="46" name="CuadroTexto 45"/>
            <p:cNvSpPr txBox="1"/>
            <p:nvPr/>
          </p:nvSpPr>
          <p:spPr>
            <a:xfrm>
              <a:off x="3505200" y="3022600"/>
              <a:ext cx="1663700" cy="64633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es-MX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 TÁCTICAS</a:t>
              </a:r>
            </a:p>
          </p:txBody>
        </p:sp>
        <p:grpSp>
          <p:nvGrpSpPr>
            <p:cNvPr id="75" name="Grupo 74"/>
            <p:cNvGrpSpPr/>
            <p:nvPr/>
          </p:nvGrpSpPr>
          <p:grpSpPr>
            <a:xfrm>
              <a:off x="635000" y="622300"/>
              <a:ext cx="7302503" cy="5516973"/>
              <a:chOff x="660400" y="622300"/>
              <a:chExt cx="7302503" cy="5516973"/>
            </a:xfrm>
          </p:grpSpPr>
          <p:grpSp>
            <p:nvGrpSpPr>
              <p:cNvPr id="45" name="Grupo 44"/>
              <p:cNvGrpSpPr/>
              <p:nvPr/>
            </p:nvGrpSpPr>
            <p:grpSpPr>
              <a:xfrm>
                <a:off x="660400" y="622300"/>
                <a:ext cx="7302503" cy="5516973"/>
                <a:chOff x="1346200" y="622300"/>
                <a:chExt cx="7302503" cy="5516973"/>
              </a:xfrm>
            </p:grpSpPr>
            <p:grpSp>
              <p:nvGrpSpPr>
                <p:cNvPr id="4" name="Grupo 3"/>
                <p:cNvGrpSpPr/>
                <p:nvPr/>
              </p:nvGrpSpPr>
              <p:grpSpPr>
                <a:xfrm>
                  <a:off x="1346200" y="622300"/>
                  <a:ext cx="7302503" cy="5516973"/>
                  <a:chOff x="2172623" y="1397956"/>
                  <a:chExt cx="4798753" cy="4062086"/>
                </a:xfrm>
              </p:grpSpPr>
              <p:sp>
                <p:nvSpPr>
                  <p:cNvPr id="6" name="Forma libre 5"/>
                  <p:cNvSpPr/>
                  <p:nvPr/>
                </p:nvSpPr>
                <p:spPr>
                  <a:xfrm>
                    <a:off x="3923109" y="1397956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2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2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Apoyan estrategias</a:t>
                    </a:r>
                  </a:p>
                </p:txBody>
              </p:sp>
              <p:sp>
                <p:nvSpPr>
                  <p:cNvPr id="7" name="Forma libre 6"/>
                  <p:cNvSpPr/>
                  <p:nvPr/>
                </p:nvSpPr>
                <p:spPr>
                  <a:xfrm>
                    <a:off x="5326890" y="2073982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3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Lograr objetivos</a:t>
                    </a:r>
                  </a:p>
                </p:txBody>
              </p:sp>
              <p:sp>
                <p:nvSpPr>
                  <p:cNvPr id="8" name="Forma libre 7"/>
                  <p:cNvSpPr/>
                  <p:nvPr/>
                </p:nvSpPr>
                <p:spPr>
                  <a:xfrm>
                    <a:off x="5673595" y="3592997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4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4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Bases para evaluar los resultados</a:t>
                    </a:r>
                  </a:p>
                </p:txBody>
              </p:sp>
              <p:sp>
                <p:nvSpPr>
                  <p:cNvPr id="9" name="Forma libre 8"/>
                  <p:cNvSpPr/>
                  <p:nvPr/>
                </p:nvSpPr>
                <p:spPr>
                  <a:xfrm>
                    <a:off x="4702149" y="4811152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5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5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Dividir el trabajo</a:t>
                    </a:r>
                  </a:p>
                </p:txBody>
              </p:sp>
              <p:sp>
                <p:nvSpPr>
                  <p:cNvPr id="10" name="Forma libre 9"/>
                  <p:cNvSpPr/>
                  <p:nvPr/>
                </p:nvSpPr>
                <p:spPr>
                  <a:xfrm>
                    <a:off x="3144069" y="4811152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6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6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Ejercer liderazgo</a:t>
                    </a:r>
                  </a:p>
                </p:txBody>
              </p:sp>
              <p:sp>
                <p:nvSpPr>
                  <p:cNvPr id="11" name="Forma libre 10"/>
                  <p:cNvSpPr/>
                  <p:nvPr/>
                </p:nvSpPr>
                <p:spPr>
                  <a:xfrm>
                    <a:off x="2172623" y="3592997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2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2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Utilizar comunicación efectiva</a:t>
                    </a:r>
                  </a:p>
                </p:txBody>
              </p:sp>
              <p:sp>
                <p:nvSpPr>
                  <p:cNvPr id="12" name="Forma libre 11"/>
                  <p:cNvSpPr/>
                  <p:nvPr/>
                </p:nvSpPr>
                <p:spPr>
                  <a:xfrm>
                    <a:off x="2519328" y="2073982"/>
                    <a:ext cx="1297781" cy="648890"/>
                  </a:xfrm>
                  <a:custGeom>
                    <a:avLst/>
                    <a:gdLst>
                      <a:gd name="connsiteX0" fmla="*/ 0 w 1297781"/>
                      <a:gd name="connsiteY0" fmla="*/ 108150 h 648890"/>
                      <a:gd name="connsiteX1" fmla="*/ 108150 w 1297781"/>
                      <a:gd name="connsiteY1" fmla="*/ 0 h 648890"/>
                      <a:gd name="connsiteX2" fmla="*/ 1189631 w 1297781"/>
                      <a:gd name="connsiteY2" fmla="*/ 0 h 648890"/>
                      <a:gd name="connsiteX3" fmla="*/ 1297781 w 1297781"/>
                      <a:gd name="connsiteY3" fmla="*/ 108150 h 648890"/>
                      <a:gd name="connsiteX4" fmla="*/ 1297781 w 1297781"/>
                      <a:gd name="connsiteY4" fmla="*/ 540740 h 648890"/>
                      <a:gd name="connsiteX5" fmla="*/ 1189631 w 1297781"/>
                      <a:gd name="connsiteY5" fmla="*/ 648890 h 648890"/>
                      <a:gd name="connsiteX6" fmla="*/ 108150 w 1297781"/>
                      <a:gd name="connsiteY6" fmla="*/ 648890 h 648890"/>
                      <a:gd name="connsiteX7" fmla="*/ 0 w 1297781"/>
                      <a:gd name="connsiteY7" fmla="*/ 540740 h 648890"/>
                      <a:gd name="connsiteX8" fmla="*/ 0 w 1297781"/>
                      <a:gd name="connsiteY8" fmla="*/ 108150 h 64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97781" h="648890">
                        <a:moveTo>
                          <a:pt x="0" y="108150"/>
                        </a:moveTo>
                        <a:cubicBezTo>
                          <a:pt x="0" y="48420"/>
                          <a:pt x="48420" y="0"/>
                          <a:pt x="108150" y="0"/>
                        </a:cubicBezTo>
                        <a:lnTo>
                          <a:pt x="1189631" y="0"/>
                        </a:lnTo>
                        <a:cubicBezTo>
                          <a:pt x="1249361" y="0"/>
                          <a:pt x="1297781" y="48420"/>
                          <a:pt x="1297781" y="108150"/>
                        </a:cubicBezTo>
                        <a:lnTo>
                          <a:pt x="1297781" y="540740"/>
                        </a:lnTo>
                        <a:cubicBezTo>
                          <a:pt x="1297781" y="600470"/>
                          <a:pt x="1249361" y="648890"/>
                          <a:pt x="1189631" y="648890"/>
                        </a:cubicBezTo>
                        <a:lnTo>
                          <a:pt x="108150" y="648890"/>
                        </a:lnTo>
                        <a:cubicBezTo>
                          <a:pt x="48420" y="648890"/>
                          <a:pt x="0" y="600470"/>
                          <a:pt x="0" y="540740"/>
                        </a:cubicBezTo>
                        <a:lnTo>
                          <a:pt x="0" y="108150"/>
                        </a:lnTo>
                        <a:close/>
                      </a:path>
                    </a:pathLst>
                  </a:custGeom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3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3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3586" tIns="73586" rIns="73586" bIns="73586" numCol="1" spcCol="1270" anchor="ctr" anchorCtr="0">
                    <a:noAutofit/>
                  </a:bodyPr>
                  <a:lstStyle/>
                  <a:p>
                    <a:pPr algn="ctr" defTabSz="4889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s-ES" sz="140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Facultar poder</a:t>
                    </a:r>
                  </a:p>
                </p:txBody>
              </p:sp>
            </p:grpSp>
            <p:cxnSp>
              <p:nvCxnSpPr>
                <p:cNvPr id="21" name="Conector recto de flecha 20"/>
                <p:cNvCxnSpPr/>
                <p:nvPr/>
              </p:nvCxnSpPr>
              <p:spPr>
                <a:xfrm>
                  <a:off x="2622550" y="4548407"/>
                  <a:ext cx="238697" cy="64598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ector recto de flecha 22"/>
                <p:cNvCxnSpPr/>
                <p:nvPr/>
              </p:nvCxnSpPr>
              <p:spPr>
                <a:xfrm>
                  <a:off x="4799396" y="5698624"/>
                  <a:ext cx="396111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ector recto de flecha 24"/>
                <p:cNvCxnSpPr/>
                <p:nvPr/>
              </p:nvCxnSpPr>
              <p:spPr>
                <a:xfrm flipV="1">
                  <a:off x="7277100" y="4586420"/>
                  <a:ext cx="384154" cy="70956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ector recto de flecha 25"/>
                <p:cNvCxnSpPr/>
                <p:nvPr/>
              </p:nvCxnSpPr>
              <p:spPr>
                <a:xfrm flipV="1">
                  <a:off x="7531100" y="2510561"/>
                  <a:ext cx="7658" cy="99348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ector recto de flecha 27"/>
                <p:cNvCxnSpPr/>
                <p:nvPr/>
              </p:nvCxnSpPr>
              <p:spPr>
                <a:xfrm flipH="1">
                  <a:off x="2501900" y="2565400"/>
                  <a:ext cx="12700" cy="911122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ector recto de flecha 28"/>
                <p:cNvCxnSpPr/>
                <p:nvPr/>
              </p:nvCxnSpPr>
              <p:spPr>
                <a:xfrm flipH="1">
                  <a:off x="3288532" y="894473"/>
                  <a:ext cx="560164" cy="49211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ector recto de flecha 29"/>
                <p:cNvCxnSpPr/>
                <p:nvPr/>
              </p:nvCxnSpPr>
              <p:spPr>
                <a:xfrm flipH="1" flipV="1">
                  <a:off x="6114159" y="998599"/>
                  <a:ext cx="648294" cy="49211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Conector recto 47"/>
              <p:cNvCxnSpPr>
                <a:stCxn id="46" idx="0"/>
              </p:cNvCxnSpPr>
              <p:nvPr/>
            </p:nvCxnSpPr>
            <p:spPr>
              <a:xfrm flipH="1" flipV="1">
                <a:off x="4334871" y="1511193"/>
                <a:ext cx="2179" cy="15114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cto 48"/>
              <p:cNvCxnSpPr>
                <a:stCxn id="8" idx="7"/>
              </p:cNvCxnSpPr>
              <p:nvPr/>
            </p:nvCxnSpPr>
            <p:spPr>
              <a:xfrm flipH="1" flipV="1">
                <a:off x="5181600" y="3503985"/>
                <a:ext cx="806405" cy="8339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cto 50"/>
              <p:cNvCxnSpPr>
                <a:endCxn id="12" idx="4"/>
              </p:cNvCxnSpPr>
              <p:nvPr/>
            </p:nvCxnSpPr>
            <p:spPr>
              <a:xfrm flipH="1" flipV="1">
                <a:off x="3162896" y="2274866"/>
                <a:ext cx="829671" cy="7324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cto 51"/>
              <p:cNvCxnSpPr/>
              <p:nvPr/>
            </p:nvCxnSpPr>
            <p:spPr>
              <a:xfrm flipV="1">
                <a:off x="4957432" y="2128601"/>
                <a:ext cx="502974" cy="89236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cto 52"/>
              <p:cNvCxnSpPr/>
              <p:nvPr/>
            </p:nvCxnSpPr>
            <p:spPr>
              <a:xfrm flipV="1">
                <a:off x="2635298" y="3503985"/>
                <a:ext cx="857295" cy="5401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ector recto 53"/>
              <p:cNvCxnSpPr/>
              <p:nvPr/>
            </p:nvCxnSpPr>
            <p:spPr>
              <a:xfrm flipH="1" flipV="1">
                <a:off x="4741459" y="3681841"/>
                <a:ext cx="686900" cy="161414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 flipV="1">
                <a:off x="3324202" y="3745463"/>
                <a:ext cx="520747" cy="15125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8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16010" y="534348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MX" sz="2000" b="1" dirty="0">
                <a:solidFill>
                  <a:srgbClr val="BD582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PLANEACIÓN OPERATIVA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12" y="3645805"/>
            <a:ext cx="4955749" cy="268675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015320" y="1337480"/>
            <a:ext cx="7192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la asignación previa  de las tareas especificas que deben realizar las personas de cada una de las unidades operativas, se desarrollan los planes a corto plazo. Ejemplo: Trabajo de áreas de producción, programas de entrega por el área de logística, trabajo de RH, auxiliares de contabilidad etc. </a:t>
            </a:r>
          </a:p>
          <a:p>
            <a:pPr algn="ctr" defTabSz="457200"/>
            <a:endParaRPr lang="es-MX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57200"/>
            <a:r>
              <a:rPr lang="es-MX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decir  la planeación operativa se centra en tareas de rutina presentes que concluyen la planeación de la empresa.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24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329218" y="728395"/>
            <a:ext cx="5554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b="1" dirty="0">
                <a:solidFill>
                  <a:srgbClr val="BD582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2.6 Planeación empresarial en el entorno global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358639" y="37270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/>
            <a:r>
              <a:rPr lang="es-MX" dirty="0">
                <a:solidFill>
                  <a:srgbClr val="000000"/>
                </a:solidFill>
                <a:latin typeface="Calibri" panose="020F0502020204030204"/>
              </a:rPr>
              <a:t>https://www.inf.utfsm.cl/~lhevia/asignaturas/sdeg/topicos/Gestion/cap1pdf.pdf</a:t>
            </a:r>
          </a:p>
          <a:p>
            <a:pPr defTabSz="457200"/>
            <a:endParaRPr lang="es-MX" dirty="0">
              <a:solidFill>
                <a:srgbClr val="000000"/>
              </a:solidFill>
              <a:latin typeface="Calibri" panose="020F0502020204030204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365" y="1097727"/>
            <a:ext cx="8420669" cy="474281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952698" y="5881622"/>
            <a:ext cx="29779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s-MX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5 Fuerzas de Porter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11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41417" y="718457"/>
            <a:ext cx="7968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2.7 TOMA DE DECISIONES</a:t>
            </a:r>
            <a:endParaRPr lang="es-MX" sz="2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41417" y="1567543"/>
            <a:ext cx="7236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Proceso sistemático y racional a través del cual se selecciona entre varias alternativas el curso de acción optimo.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541417" y="2886891"/>
            <a:ext cx="559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Requisitos para tomar decisiones.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98541672"/>
              </p:ext>
            </p:extLst>
          </p:nvPr>
        </p:nvGraphicFramePr>
        <p:xfrm>
          <a:off x="1541417" y="2513614"/>
          <a:ext cx="8128000" cy="3564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defTabSz="457200"/>
              <a:t>28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680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14846" y="744583"/>
            <a:ext cx="9731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Etapas de la Toma de Decisiones: Es el  proceso que se realiza constantemente a lo largo de todo proyecto y que implica un análisis a desarrollar, generalmente en los niveles medios altos de cualquier organización. 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1945412" y="1946366"/>
            <a:ext cx="1881052" cy="9927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Definición del  Problema</a:t>
            </a:r>
            <a:endParaRPr lang="es-MX" dirty="0"/>
          </a:p>
        </p:txBody>
      </p:sp>
      <p:sp>
        <p:nvSpPr>
          <p:cNvPr id="7" name="Rectángulo redondeado 6"/>
          <p:cNvSpPr/>
          <p:nvPr/>
        </p:nvSpPr>
        <p:spPr>
          <a:xfrm>
            <a:off x="8016240" y="1946365"/>
            <a:ext cx="1881052" cy="9927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Determinación de alternativas</a:t>
            </a:r>
            <a:endParaRPr lang="es-MX" dirty="0"/>
          </a:p>
        </p:txBody>
      </p:sp>
      <p:sp>
        <p:nvSpPr>
          <p:cNvPr id="8" name="Rectángulo redondeado 7"/>
          <p:cNvSpPr/>
          <p:nvPr/>
        </p:nvSpPr>
        <p:spPr>
          <a:xfrm>
            <a:off x="2885938" y="3275205"/>
            <a:ext cx="1881052" cy="9927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Evaluación de Resultados</a:t>
            </a:r>
            <a:endParaRPr lang="es-MX" dirty="0"/>
          </a:p>
        </p:txBody>
      </p:sp>
      <p:sp>
        <p:nvSpPr>
          <p:cNvPr id="9" name="Rectángulo redondeado 8"/>
          <p:cNvSpPr/>
          <p:nvPr/>
        </p:nvSpPr>
        <p:spPr>
          <a:xfrm>
            <a:off x="4958578" y="4394257"/>
            <a:ext cx="1881052" cy="9927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Implantación</a:t>
            </a:r>
            <a:endParaRPr lang="es-MX" dirty="0"/>
          </a:p>
        </p:txBody>
      </p:sp>
      <p:sp>
        <p:nvSpPr>
          <p:cNvPr id="10" name="Rectángulo redondeado 9"/>
          <p:cNvSpPr/>
          <p:nvPr/>
        </p:nvSpPr>
        <p:spPr>
          <a:xfrm>
            <a:off x="7218453" y="3323884"/>
            <a:ext cx="1881052" cy="9927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Selección y evaluación de alternativas</a:t>
            </a:r>
            <a:endParaRPr lang="es-MX" dirty="0"/>
          </a:p>
        </p:txBody>
      </p:sp>
      <p:sp>
        <p:nvSpPr>
          <p:cNvPr id="11" name="Flecha derecha 10"/>
          <p:cNvSpPr/>
          <p:nvPr/>
        </p:nvSpPr>
        <p:spPr>
          <a:xfrm>
            <a:off x="5610496" y="2144093"/>
            <a:ext cx="809897" cy="391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Flecha abajo 11"/>
          <p:cNvSpPr/>
          <p:nvPr/>
        </p:nvSpPr>
        <p:spPr>
          <a:xfrm>
            <a:off x="8445138" y="3043646"/>
            <a:ext cx="320039" cy="23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Flecha abajo 12"/>
          <p:cNvSpPr/>
          <p:nvPr/>
        </p:nvSpPr>
        <p:spPr>
          <a:xfrm>
            <a:off x="8510452" y="4462699"/>
            <a:ext cx="320039" cy="23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Flecha abajo 13"/>
          <p:cNvSpPr/>
          <p:nvPr/>
        </p:nvSpPr>
        <p:spPr>
          <a:xfrm rot="5400000">
            <a:off x="7645651" y="4706588"/>
            <a:ext cx="326652" cy="6844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Flecha abajo 14"/>
          <p:cNvSpPr/>
          <p:nvPr/>
        </p:nvSpPr>
        <p:spPr>
          <a:xfrm rot="5400000">
            <a:off x="4168150" y="4706588"/>
            <a:ext cx="326653" cy="6844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Flecha abajo 15"/>
          <p:cNvSpPr/>
          <p:nvPr/>
        </p:nvSpPr>
        <p:spPr>
          <a:xfrm rot="10800000">
            <a:off x="3191763" y="4403868"/>
            <a:ext cx="320039" cy="342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Flecha abajo 16"/>
          <p:cNvSpPr/>
          <p:nvPr/>
        </p:nvSpPr>
        <p:spPr>
          <a:xfrm rot="10961878">
            <a:off x="3143254" y="3008942"/>
            <a:ext cx="320039" cy="23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Flecha izquierda y derecha 17"/>
          <p:cNvSpPr/>
          <p:nvPr/>
        </p:nvSpPr>
        <p:spPr>
          <a:xfrm>
            <a:off x="5473337" y="3592286"/>
            <a:ext cx="1084217" cy="4049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Marcador de número de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96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46960" y="1920240"/>
            <a:ext cx="7543800" cy="754722"/>
          </a:xfrm>
        </p:spPr>
        <p:txBody>
          <a:bodyPr>
            <a:normAutofit/>
          </a:bodyPr>
          <a:lstStyle/>
          <a:p>
            <a:r>
              <a:rPr lang="es-MX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Unidad 2   PLANEACIÓN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346960" y="3369440"/>
            <a:ext cx="6889150" cy="966845"/>
          </a:xfrm>
        </p:spPr>
        <p:txBody>
          <a:bodyPr>
            <a:noAutofit/>
          </a:bodyPr>
          <a:lstStyle/>
          <a:p>
            <a:pPr algn="just"/>
            <a:r>
              <a:rPr lang="es-MX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OBJETIVO: </a:t>
            </a:r>
          </a:p>
          <a:p>
            <a:pPr algn="just"/>
            <a:endParaRPr lang="es-MX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MX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Comprender los elementos de la Planeación y sus técnicas principales, identificando los momentos y áreas funcionales  para su aplicación.</a:t>
            </a:r>
          </a:p>
          <a:p>
            <a:endParaRPr lang="es-MX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42309" y="836023"/>
            <a:ext cx="633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CONCLUSIONES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841862" y="1854925"/>
            <a:ext cx="83732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 planeación como etapa medular del proceso administrativo, determina el rumbo hacia el cual se dirige la organización y los resultados de la misma. </a:t>
            </a:r>
          </a:p>
          <a:p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Considerando siempre sus elementos y realizando el análisis del entorno tanto interno como externo, con el objetivo de minimizar los riesgos y optimizar los recursos de la misma. 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51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50423" y="783771"/>
            <a:ext cx="659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BIBLIOGRAFIA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502229" y="1997839"/>
            <a:ext cx="907868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err="1" smtClean="0"/>
              <a:t>Bateman</a:t>
            </a:r>
            <a:r>
              <a:rPr lang="es-MX" dirty="0" smtClean="0"/>
              <a:t>, T. y Snell, S. (2001). Administración: Una Ventaja Competitiva. 4ª ed. Editorial McGraw Hill Interamericana S.A. de C.V., México.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 </a:t>
            </a:r>
            <a:r>
              <a:rPr lang="es-MX" dirty="0" err="1" smtClean="0"/>
              <a:t>Hellriegell,D</a:t>
            </a:r>
            <a:r>
              <a:rPr lang="es-MX" dirty="0" smtClean="0"/>
              <a:t>.,   Jackson, S. E.  y </a:t>
            </a:r>
            <a:r>
              <a:rPr lang="es-MX" dirty="0" err="1" smtClean="0"/>
              <a:t>Slocum</a:t>
            </a:r>
            <a:r>
              <a:rPr lang="es-MX" dirty="0" smtClean="0"/>
              <a:t> J. W. Jr. (2017). Administración. Un enfoque basado en competencias. 12ª ed. </a:t>
            </a:r>
            <a:r>
              <a:rPr lang="es-MX" dirty="0" err="1" smtClean="0"/>
              <a:t>Cengage</a:t>
            </a:r>
            <a:r>
              <a:rPr lang="es-MX" dirty="0" smtClean="0"/>
              <a:t> </a:t>
            </a:r>
            <a:r>
              <a:rPr lang="es-MX" dirty="0" err="1" smtClean="0"/>
              <a:t>Learning</a:t>
            </a:r>
            <a:r>
              <a:rPr lang="es-MX" dirty="0" smtClean="0"/>
              <a:t> Editores, S.A. de C.V. México.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err="1" smtClean="0"/>
              <a:t>Koontz</a:t>
            </a:r>
            <a:r>
              <a:rPr lang="es-MX" dirty="0" smtClean="0"/>
              <a:t>, H.,</a:t>
            </a:r>
            <a:r>
              <a:rPr lang="es-MX" dirty="0" err="1" smtClean="0"/>
              <a:t>Weihrich</a:t>
            </a:r>
            <a:r>
              <a:rPr lang="es-MX" dirty="0" smtClean="0"/>
              <a:t> H.,  &amp; </a:t>
            </a:r>
            <a:r>
              <a:rPr lang="es-MX" dirty="0" err="1" smtClean="0"/>
              <a:t>Cannice</a:t>
            </a:r>
            <a:r>
              <a:rPr lang="es-MX" dirty="0" smtClean="0"/>
              <a:t>, M. (2014). Administración: una Perspectiva Global y Empresarial. 14ª ed. McGraw-Hill. México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s-MX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MX" dirty="0" smtClean="0"/>
              <a:t>Robbins, S. P. &amp; </a:t>
            </a:r>
            <a:r>
              <a:rPr lang="es-MX" dirty="0" err="1" smtClean="0"/>
              <a:t>Coulter</a:t>
            </a:r>
            <a:r>
              <a:rPr lang="es-MX" dirty="0" smtClean="0"/>
              <a:t>, Mary. (2014)   Administración. 12ª ed. Pearson Educación. México. </a:t>
            </a:r>
            <a:r>
              <a:rPr lang="es-MX" dirty="0" err="1" smtClean="0"/>
              <a:t>Hitt</a:t>
            </a:r>
            <a:r>
              <a:rPr lang="es-MX" dirty="0" smtClean="0"/>
              <a:t>, Michael A. (2006). Administración, 9ª </a:t>
            </a:r>
            <a:r>
              <a:rPr lang="es-MX" dirty="0" err="1" smtClean="0"/>
              <a:t>ed</a:t>
            </a:r>
            <a:r>
              <a:rPr lang="es-MX" dirty="0" smtClean="0"/>
              <a:t>, Editorial Pearson Educación, México. 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970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979713" y="522517"/>
            <a:ext cx="991470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200000"/>
              </a:lnSpc>
            </a:pPr>
            <a:r>
              <a:rPr lang="es-MX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Temas: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</a:t>
            </a: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Tipos de planes: misión, objetivos o metas, estrategias,  políticas, procedimientos,  </a:t>
            </a:r>
            <a:r>
              <a:rPr lang="es-MX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reglas</a:t>
            </a: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programas y   presupuestos. 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 Premisas de planeación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 Pronósticos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Planeación estratégica, táctica y operativa.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2.6 Planeación empresarial en el entorno global </a:t>
            </a:r>
          </a:p>
          <a:p>
            <a:pPr defTabSz="457200">
              <a:lnSpc>
                <a:spcPct val="20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2.7 Toma de decisiones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2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8536" y="1161963"/>
            <a:ext cx="7699900" cy="496023"/>
          </a:xfrm>
        </p:spPr>
        <p:txBody>
          <a:bodyPr>
            <a:noAutofit/>
          </a:bodyPr>
          <a:lstStyle/>
          <a:p>
            <a:r>
              <a:rPr lang="es-MX" sz="2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 </a:t>
            </a:r>
            <a:r>
              <a:rPr lang="es-MX" sz="2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Concepto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PLANEACIÓN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1024018" y="2207624"/>
            <a:ext cx="8368937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50000"/>
              </a:lnSpc>
            </a:pPr>
            <a:r>
              <a:rPr lang="es-MX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 la determinación del rumbo hacia el que se dirige la organización y los resultados que se pretenden obtener mediante el análisis del entorno y la definición de estrategias para minimizar riesgos con la finalidad de lograr la misión y visión organizacional (Münch 2015) 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0362" y="3620044"/>
            <a:ext cx="2800350" cy="28575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9058436" y="6046657"/>
            <a:ext cx="26981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Recuperado de: https://definicion.de/wp-content/uploads/2008/11/estrategia.png</a:t>
            </a:r>
            <a:endParaRPr lang="es-MX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7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537063" y="822960"/>
            <a:ext cx="86519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ct val="150000"/>
              </a:lnSpc>
            </a:pPr>
            <a:r>
              <a:rPr lang="es-MX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IMPORTANCIA DE LA PLANEACIÓN.</a:t>
            </a:r>
          </a:p>
          <a:p>
            <a:pPr defTabSz="457200">
              <a:lnSpc>
                <a:spcPct val="150000"/>
              </a:lnSpc>
            </a:pP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 el  rumbo de la organización de tal manera que todos los esfuerzos y recursos se dirijan hacia el objetivo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Establece alternativas para hacer frente a las contingencias que se pueden presentar en el futuro.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el mínimo de amenazas, se aprovechan las oportunidades del entorno y las debilidades se convierten en fortalezas.</a:t>
            </a: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s-MX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Establece la base para efectuar el control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74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023" y="909045"/>
            <a:ext cx="6896534" cy="496023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TIPOS  DE  PLANEACIÓN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/>
          </p:nvPr>
        </p:nvGraphicFramePr>
        <p:xfrm>
          <a:off x="2779557" y="229833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54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/>
          </p:nvPr>
        </p:nvGraphicFramePr>
        <p:xfrm>
          <a:off x="2281646" y="104503"/>
          <a:ext cx="7850777" cy="5368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94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987042" y="2848879"/>
            <a:ext cx="54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s-MX" sz="3600" b="1" dirty="0">
                <a:solidFill>
                  <a:srgbClr val="BD582C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  ELEMENTOS DE LA PLANEACIÓN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39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77</TotalTime>
  <Words>1548</Words>
  <Application>Microsoft Office PowerPoint</Application>
  <PresentationFormat>Panorámica</PresentationFormat>
  <Paragraphs>212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6" baseType="lpstr">
      <vt:lpstr>Arial</vt:lpstr>
      <vt:lpstr>Calibri</vt:lpstr>
      <vt:lpstr>Corbel</vt:lpstr>
      <vt:lpstr>Wingdings</vt:lpstr>
      <vt:lpstr>Base</vt:lpstr>
      <vt:lpstr>FACULTAD DE CONTADURIA Y ADMINISTRACIÓN   UNIDAD DE APRENDIZAJE  ADMINISTRACIÓN ii</vt:lpstr>
      <vt:lpstr>Presentación de PowerPoint</vt:lpstr>
      <vt:lpstr>Unidad 2   PLANEACIÓN</vt:lpstr>
      <vt:lpstr>Presentación de PowerPoint</vt:lpstr>
      <vt:lpstr>2.1 Concepto      PLANEACIÓN</vt:lpstr>
      <vt:lpstr>Presentación de PowerPoint</vt:lpstr>
      <vt:lpstr>TIPOS  DE  PLANEACIÓN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PLANEACIÓN TÁCTICA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CONTADURIA Y ADMINISTRACIÓN   UNIDAD DE APRENDIZAJE  ADMINISTRACIÓN ii</dc:title>
  <dc:creator>Alejandra Ramirez C.</dc:creator>
  <cp:lastModifiedBy>Alejandra Ramirez C.</cp:lastModifiedBy>
  <cp:revision>11</cp:revision>
  <dcterms:created xsi:type="dcterms:W3CDTF">2019-10-01T04:00:18Z</dcterms:created>
  <dcterms:modified xsi:type="dcterms:W3CDTF">2019-10-01T05:24:01Z</dcterms:modified>
</cp:coreProperties>
</file>