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4" r:id="rId16"/>
    <p:sldId id="263" r:id="rId17"/>
    <p:sldId id="265" r:id="rId18"/>
    <p:sldId id="266" r:id="rId19"/>
    <p:sldId id="267" r:id="rId20"/>
    <p:sldId id="268" r:id="rId21"/>
    <p:sldId id="269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4" r:id="rId31"/>
    <p:sldId id="286" r:id="rId32"/>
    <p:sldId id="287" r:id="rId33"/>
    <p:sldId id="288" r:id="rId34"/>
    <p:sldId id="289" r:id="rId35"/>
    <p:sldId id="291" r:id="rId36"/>
    <p:sldId id="290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5" d="100"/>
          <a:sy n="55" d="100"/>
        </p:scale>
        <p:origin x="133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46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8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523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157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606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889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017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661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77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4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57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9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45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88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68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59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86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0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pJk8s6pz8A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s6yDjYKst8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pzpz5xssLo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1500175"/>
            <a:ext cx="7772400" cy="1470025"/>
          </a:xfrm>
        </p:spPr>
        <p:txBody>
          <a:bodyPr>
            <a:noAutofit/>
          </a:bodyPr>
          <a:lstStyle/>
          <a:p>
            <a:r>
              <a:rPr lang="es-MX" sz="2000" dirty="0"/>
              <a:t>Universidad Autónoma del Estado de México</a:t>
            </a:r>
            <a:br>
              <a:rPr lang="es-MX" sz="2000" dirty="0"/>
            </a:br>
            <a:r>
              <a:rPr lang="es-MX" sz="2000" dirty="0"/>
              <a:t>Facultad de Arquitectura y Diseño</a:t>
            </a: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/>
              <a:t>Material </a:t>
            </a:r>
            <a:r>
              <a:rPr lang="es-MX" sz="3200" dirty="0"/>
              <a:t>D</a:t>
            </a:r>
            <a:r>
              <a:rPr lang="es-MX" sz="3200" dirty="0"/>
              <a:t>idáctico </a:t>
            </a:r>
            <a:br>
              <a:rPr lang="es-MX" sz="3200" dirty="0"/>
            </a:br>
            <a:r>
              <a:rPr lang="es-MX" sz="3200" dirty="0"/>
              <a:t>Solo visión proyectable</a:t>
            </a:r>
            <a:endParaRPr lang="es-MX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MX" sz="2500" dirty="0"/>
              <a:t>Unidad de Aprendizaje: Historia de la Arquitectura hasta el siglo XII</a:t>
            </a:r>
          </a:p>
          <a:p>
            <a:r>
              <a:rPr lang="es-MX" sz="2500" dirty="0"/>
              <a:t>Unidad de Competencia </a:t>
            </a:r>
            <a:r>
              <a:rPr lang="es-MX" sz="2500" dirty="0" smtClean="0"/>
              <a:t>4: INDIA</a:t>
            </a:r>
            <a:r>
              <a:rPr lang="es-MX" sz="2500" dirty="0"/>
              <a:t>	</a:t>
            </a:r>
          </a:p>
          <a:p>
            <a:r>
              <a:rPr lang="es-MX" sz="2500" dirty="0"/>
              <a:t>Tema: Estilos arquitectónicos </a:t>
            </a:r>
            <a:r>
              <a:rPr lang="es-MX" sz="2500" dirty="0" smtClean="0"/>
              <a:t>de India</a:t>
            </a:r>
            <a:endParaRPr lang="es-MX" sz="2500" dirty="0"/>
          </a:p>
          <a:p>
            <a:r>
              <a:rPr lang="es-MX" sz="2500" dirty="0"/>
              <a:t> Por: Martha </a:t>
            </a:r>
            <a:r>
              <a:rPr lang="es-MX" sz="2500" dirty="0" err="1"/>
              <a:t>Beatríz</a:t>
            </a:r>
            <a:r>
              <a:rPr lang="es-MX" sz="2500" dirty="0"/>
              <a:t> Cruz Medina</a:t>
            </a:r>
          </a:p>
          <a:p>
            <a:r>
              <a:rPr lang="es-MX" sz="2500" dirty="0"/>
              <a:t>Septiembre 2019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93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100696" y="3236753"/>
            <a:ext cx="5048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2"/>
              </a:rPr>
              <a:t>https://www.youtube.com/watch?v=apJk8s6pz8A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4009991" y="3631066"/>
            <a:ext cx="4715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TESOROS PERDIDOS DE LA HUMANIDAD INDIA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97735" y="1642111"/>
            <a:ext cx="72955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sugiere revisar el siguiente video: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Duración 47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Objetivo: revisión religiones a los que está sujeta la India pasando: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 Por budismo, hinduismo, islam, musulmán, para comprender 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    las distintas etapas constructivas de la India.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399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88642" y="658634"/>
            <a:ext cx="10264978" cy="691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622738" y="940158"/>
            <a:ext cx="295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 ETAPA DEL BUDISMO</a:t>
            </a:r>
            <a:endParaRPr lang="es-MX" b="1" dirty="0">
              <a:latin typeface="Arial Black" panose="020B0A04020102020204" pitchFamily="34" charset="0"/>
            </a:endParaRPr>
          </a:p>
        </p:txBody>
      </p:sp>
      <p:pic>
        <p:nvPicPr>
          <p:cNvPr id="2050" name="Picture 2" descr="Resultado de imagen para stupa  STAMB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37" y="1349938"/>
            <a:ext cx="5519000" cy="414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7204099" y="1309490"/>
            <a:ext cx="4056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construcción mas relevante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STUPA </a:t>
            </a:r>
            <a:r>
              <a:rPr lang="es-MX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(topes, </a:t>
            </a:r>
            <a:r>
              <a:rPr lang="es-MX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dagabas</a:t>
            </a:r>
            <a:r>
              <a:rPr lang="es-MX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Originalmente TUMULOS</a:t>
            </a:r>
          </a:p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MORTUORIOS, 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después 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 que restos incinerados</a:t>
            </a:r>
          </a:p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 Buda </a:t>
            </a:r>
            <a:r>
              <a:rPr lang="es-MX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fueorn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depositados en su interior, se </a:t>
            </a:r>
          </a:p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Convirtieron en RELIQUIAS y su función fue de</a:t>
            </a:r>
          </a:p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Adoración.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Resultado de imagen para arquitectura budista stu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99" y="2810395"/>
            <a:ext cx="3949521" cy="296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8474299" y="6478073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Stupa</a:t>
            </a:r>
            <a:r>
              <a:rPr lang="es-MX" dirty="0" smtClean="0"/>
              <a:t> de </a:t>
            </a:r>
            <a:r>
              <a:rPr lang="es-MX" dirty="0" err="1" smtClean="0"/>
              <a:t>Sanchi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6793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BFKWQxoozTQ/VXTTXZctZrI/AAAAAAAAABo/a1qyfTuXchw/s1600/Captura%2B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626" y="959586"/>
            <a:ext cx="569595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438807" y="5150407"/>
            <a:ext cx="6032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Roboto"/>
              </a:rPr>
              <a:t> video: Monumentos </a:t>
            </a:r>
            <a:r>
              <a:rPr lang="es-MX" dirty="0">
                <a:latin typeface="Roboto"/>
              </a:rPr>
              <a:t>budistas de </a:t>
            </a:r>
            <a:r>
              <a:rPr lang="es-MX" dirty="0" err="1">
                <a:latin typeface="Roboto"/>
              </a:rPr>
              <a:t>Sanchi</a:t>
            </a:r>
            <a:r>
              <a:rPr lang="es-MX" dirty="0">
                <a:latin typeface="Roboto"/>
              </a:rPr>
              <a:t> (UNESCO/NHK</a:t>
            </a:r>
            <a:r>
              <a:rPr lang="es-MX" dirty="0" smtClean="0">
                <a:latin typeface="Roboto"/>
              </a:rPr>
              <a:t>)</a:t>
            </a:r>
          </a:p>
          <a:p>
            <a:r>
              <a:rPr lang="es-MX" dirty="0">
                <a:hlinkClick r:id="rId3"/>
              </a:rPr>
              <a:t>https://www.youtube.com/watch?v=Ys6yDjYKst8</a:t>
            </a:r>
            <a:endParaRPr lang="es-MX" b="0" i="0" dirty="0">
              <a:effectLst/>
              <a:latin typeface="Roboto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64406" y="1171977"/>
            <a:ext cx="262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PARTES DE LA STUPA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tambh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915" y="2181023"/>
            <a:ext cx="48768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37127" y="618187"/>
            <a:ext cx="58015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Stambhas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posteriores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Fueron populares , se erigieron frente a los templos.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Estos ejemplos se conocen como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MANASTAMBHA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usaban como: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dipdans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 pilares portaban lámparas)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6" name="Picture 10" descr="Resultado de imagen para jain manastamb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833" y="1818516"/>
            <a:ext cx="5133471" cy="341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cto de flecha 8"/>
          <p:cNvCxnSpPr/>
          <p:nvPr/>
        </p:nvCxnSpPr>
        <p:spPr>
          <a:xfrm>
            <a:off x="1669774" y="5353878"/>
            <a:ext cx="3684104" cy="13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565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salas chaity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253" y="1356691"/>
            <a:ext cx="60769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salas chaityas bha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271" y="1356691"/>
            <a:ext cx="4048125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242253" y="4795217"/>
            <a:ext cx="105464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SALAS CHAITYAS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es el mas sagrado de los trabajos budistas, servían de templo.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Fueron excavados en roca, usando cinceles de hierro. La forma circular en planta ( </a:t>
            </a:r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pradakshina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dio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 las salas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chaityas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terminación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circular conocida ( templos cristianos ábside)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79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12890" y="1378039"/>
            <a:ext cx="859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sala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Chaitya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mejor conservada es la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Karli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Decán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Dividida con dos filas de columnas y una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stupa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en su foco.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078" y="2024370"/>
            <a:ext cx="5567059" cy="371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08"/>
          <a:stretch/>
        </p:blipFill>
        <p:spPr bwMode="auto">
          <a:xfrm>
            <a:off x="7713114" y="2536489"/>
            <a:ext cx="3171612" cy="21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8332631" y="4803820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Sección de la Sala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2291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salas chaityas bhaja croqu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405" y="601996"/>
            <a:ext cx="8512936" cy="5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84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481070" y="1223493"/>
            <a:ext cx="53833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VIHARAS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Edificación budista más significativa, en los tiempos del </a:t>
            </a:r>
            <a:r>
              <a:rPr lang="es-MX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vihara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( monasterio)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Descripción: Cuevas donde los monjes rezaban.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Elementos esenciales: Una figura de Buda 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stupa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celdas de los monjes.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podrían construir en grupos, como complejos monásticos.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Colección más famosa: </a:t>
            </a:r>
            <a:r>
              <a:rPr lang="es-MX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Ajanta</a:t>
            </a:r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Resultado de imagen para vihara ajanta caves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245" y="1381147"/>
            <a:ext cx="3525702" cy="352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320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vihara ajanta caves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978" y="1505867"/>
            <a:ext cx="257175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043189" y="4584879"/>
            <a:ext cx="4803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Luego, las </a:t>
            </a:r>
            <a:r>
              <a:rPr lang="es-MX" dirty="0" err="1" smtClean="0"/>
              <a:t>viharas</a:t>
            </a:r>
            <a:r>
              <a:rPr lang="es-MX" dirty="0" smtClean="0"/>
              <a:t> contenían capillas y un santuario</a:t>
            </a:r>
          </a:p>
          <a:p>
            <a:r>
              <a:rPr lang="es-MX" dirty="0" err="1" smtClean="0"/>
              <a:t>Contenian</a:t>
            </a:r>
            <a:r>
              <a:rPr lang="es-MX" dirty="0" smtClean="0"/>
              <a:t> igual una </a:t>
            </a:r>
            <a:r>
              <a:rPr lang="es-MX" dirty="0" err="1" smtClean="0"/>
              <a:t>stupa</a:t>
            </a:r>
            <a:r>
              <a:rPr lang="es-MX" dirty="0" smtClean="0"/>
              <a:t> o un buda.</a:t>
            </a:r>
            <a:endParaRPr lang="es-MX" dirty="0"/>
          </a:p>
        </p:txBody>
      </p:sp>
      <p:pic>
        <p:nvPicPr>
          <p:cNvPr id="3076" name="Picture 4" descr="Resultado de imagen para vihara ajanta caves pla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" t="-19477" r="212" b="19477"/>
          <a:stretch/>
        </p:blipFill>
        <p:spPr bwMode="auto">
          <a:xfrm>
            <a:off x="4959395" y="132209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805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n para vihara ajanta caves pl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764" y="814790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275714" y="2034861"/>
            <a:ext cx="2839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Pórtico/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Verandahs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transición entre el mundo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exterior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2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Contenido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Justificación Académica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Objetivo del material didáctico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Guía de uso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Presentación del material (portada)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Guión explicativo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Material didáctico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Referencias</a:t>
            </a:r>
          </a:p>
          <a:p>
            <a:pPr marL="514350" indent="-514350">
              <a:buFont typeface="+mj-lt"/>
              <a:buAutoNum type="arabicPeriod"/>
            </a:pPr>
            <a:endParaRPr lang="es-MX" dirty="0" smtClean="0"/>
          </a:p>
          <a:p>
            <a:pPr marL="514350" indent="-514350">
              <a:buFont typeface="+mj-lt"/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5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Resultado de imagen para sala de columnas de ajan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188" y="1159523"/>
            <a:ext cx="6100970" cy="406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7856113" y="1300766"/>
            <a:ext cx="39209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Sala de columnas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Ajanta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A medida que los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viaharas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fueron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Creciendo en tamaño y esplendor Y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Las columnas empezaron a ocupar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 interior de la sala.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Crecieron de 4 a mas de 20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61477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vihara takht i ba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81" y="1921523"/>
            <a:ext cx="57150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134896" y="2228045"/>
            <a:ext cx="40831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VIHARA TAKHT-I-BAHI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Pakistan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, son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vihara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de estructura 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Independiente, incluye: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Patio ( </a:t>
            </a:r>
            <a:r>
              <a:rPr lang="es-MX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osangharama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Sala de reuniones ( </a:t>
            </a:r>
            <a:r>
              <a:rPr lang="es-MX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upasthanasala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974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88642" y="658634"/>
            <a:ext cx="10264978" cy="691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1622738" y="940158"/>
            <a:ext cx="325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 Black" panose="020B0A04020102020204" pitchFamily="34" charset="0"/>
              </a:rPr>
              <a:t> ETAPA DEL HINDUISMO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1007654" y="1591014"/>
            <a:ext cx="9592732" cy="3895386"/>
          </a:xfrm>
        </p:spPr>
        <p:txBody>
          <a:bodyPr>
            <a:normAutofit/>
          </a:bodyPr>
          <a:lstStyle/>
          <a:p>
            <a:r>
              <a:rPr lang="es-MX" dirty="0" smtClean="0"/>
              <a:t>El budismo experimento un periodo de declive y las dinastías Hindú resurgen.</a:t>
            </a:r>
          </a:p>
          <a:p>
            <a:r>
              <a:rPr lang="es-MX" dirty="0" smtClean="0"/>
              <a:t>Con los hindúes el templo fue desarrollado como morada de la deidad.</a:t>
            </a:r>
          </a:p>
          <a:p>
            <a:r>
              <a:rPr lang="es-MX" dirty="0" smtClean="0"/>
              <a:t>Se dividían los templos  en tres estilos: ( por motivos geográficos no religiosos)</a:t>
            </a:r>
          </a:p>
          <a:p>
            <a:pPr algn="l"/>
            <a:r>
              <a:rPr lang="es-MX" dirty="0" smtClean="0"/>
              <a:t>1 DRAVIDIANO del sur de la India</a:t>
            </a:r>
          </a:p>
          <a:p>
            <a:pPr algn="l"/>
            <a:r>
              <a:rPr lang="es-MX" dirty="0" smtClean="0"/>
              <a:t>2 NEGARA, del norte</a:t>
            </a:r>
          </a:p>
          <a:p>
            <a:pPr algn="l"/>
            <a:r>
              <a:rPr lang="es-MX" dirty="0" smtClean="0"/>
              <a:t>3 VESARA ,mezcla de los anteriores, en el centro.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1757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DRAVIDIANO</a:t>
            </a:r>
            <a:br>
              <a:rPr lang="es-MX" dirty="0" smtClean="0"/>
            </a:br>
            <a:r>
              <a:rPr lang="es-MX" dirty="0" smtClean="0"/>
              <a:t>RATHAS O RATHS</a:t>
            </a:r>
            <a:endParaRPr lang="es-MX" dirty="0"/>
          </a:p>
        </p:txBody>
      </p:sp>
      <p:pic>
        <p:nvPicPr>
          <p:cNvPr id="7170" name="Picture 2" descr="Resultado de imagen para rathas mamallapu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981" y="2457720"/>
            <a:ext cx="4771267" cy="35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6825803" y="5241702"/>
            <a:ext cx="2359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Raths</a:t>
            </a:r>
            <a:r>
              <a:rPr lang="es-MX" dirty="0" smtClean="0"/>
              <a:t> de </a:t>
            </a:r>
            <a:r>
              <a:rPr lang="es-MX" dirty="0" err="1" smtClean="0"/>
              <a:t>Mamallapuram</a:t>
            </a:r>
            <a:endParaRPr lang="es-MX" dirty="0" smtClean="0"/>
          </a:p>
          <a:p>
            <a:r>
              <a:rPr lang="es-MX" dirty="0" smtClean="0"/>
              <a:t>(carroza de guerrero)</a:t>
            </a:r>
            <a:endParaRPr lang="es-MX" dirty="0"/>
          </a:p>
        </p:txBody>
      </p:sp>
      <p:pic>
        <p:nvPicPr>
          <p:cNvPr id="7172" name="Picture 4" descr="https://upload.wikimedia.org/wikipedia/commons/thumb/0/04/Dharmaraja%27s_Ratha.png/220px-Dharmaraja%27s_Rath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377" y="2759837"/>
            <a:ext cx="2786269" cy="191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upload.wikimedia.org/wikipedia/commons/thumb/1/15/Elevation_of_Dharmaraja_Ratha.png/220px-Elevation_of_Dharmaraja_Rath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646" y="2271930"/>
            <a:ext cx="20955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678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n para rathas mamallapuram pilar le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760" y="798491"/>
            <a:ext cx="3767070" cy="502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091707" y="2571207"/>
            <a:ext cx="48269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PILAR DE LEON, MAMALLAPURAM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Esta columna esculpida es representativa del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estilo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Dravidiano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Tiene una base de león sentado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vyalis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 y un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Capitel curvo (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kumbha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70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18905" y="2879284"/>
            <a:ext cx="419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ESCULTURA VISHNU, CUEVA BADAMI</a:t>
            </a:r>
            <a:endParaRPr lang="es-MX" dirty="0"/>
          </a:p>
        </p:txBody>
      </p:sp>
      <p:pic>
        <p:nvPicPr>
          <p:cNvPr id="9218" name="Picture 2" descr="Resultado de imagen para BADAMI CA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49" y="1329359"/>
            <a:ext cx="2889109" cy="385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posición de imagen 6"/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dirty="0" err="1" smtClean="0"/>
              <a:t>Vishnu</a:t>
            </a:r>
            <a:r>
              <a:rPr lang="es-MX" dirty="0" smtClean="0"/>
              <a:t>, deidad mas sagrada periodo hindú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13979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19856" y="1394691"/>
            <a:ext cx="6241816" cy="1828800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 </a:t>
            </a:r>
            <a:r>
              <a:rPr lang="es-MX" dirty="0" smtClean="0"/>
              <a:t>EN EL NORTE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Usaban diagrama geométricos: mándalas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Orientaban palacios puntos cardinales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Se alineaban con el sol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smtClean="0"/>
              <a:t>Existieron santuarios </a:t>
            </a:r>
            <a:r>
              <a:rPr lang="es-MX" i="1" dirty="0" smtClean="0"/>
              <a:t>( </a:t>
            </a:r>
            <a:r>
              <a:rPr lang="es-MX" i="1" dirty="0" err="1" smtClean="0"/>
              <a:t>garbhagriha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10242" name="Picture 2" descr="Resultado de imagen para mandala hin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0"/>
          <a:stretch/>
        </p:blipFill>
        <p:spPr bwMode="auto">
          <a:xfrm>
            <a:off x="7738302" y="1041400"/>
            <a:ext cx="3743363" cy="372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702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5778" y="912240"/>
            <a:ext cx="6241816" cy="1371600"/>
          </a:xfrm>
        </p:spPr>
        <p:txBody>
          <a:bodyPr/>
          <a:lstStyle/>
          <a:p>
            <a:r>
              <a:rPr lang="es-MX" dirty="0" smtClean="0"/>
              <a:t>MANDAPA</a:t>
            </a:r>
            <a:endParaRPr lang="es-MX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9839" y="1041400"/>
            <a:ext cx="5968340" cy="4775200"/>
          </a:xfrm>
        </p:spPr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15778" y="2283840"/>
            <a:ext cx="6241816" cy="1828800"/>
          </a:xfrm>
        </p:spPr>
        <p:txBody>
          <a:bodyPr/>
          <a:lstStyle/>
          <a:p>
            <a:r>
              <a:rPr lang="es-MX" dirty="0" smtClean="0"/>
              <a:t>HILADAS DISMINUIDAS</a:t>
            </a:r>
            <a:endParaRPr lang="es-MX" dirty="0"/>
          </a:p>
        </p:txBody>
      </p:sp>
      <p:pic>
        <p:nvPicPr>
          <p:cNvPr id="11266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28"/>
          <a:stretch/>
        </p:blipFill>
        <p:spPr bwMode="auto">
          <a:xfrm>
            <a:off x="6048950" y="1491531"/>
            <a:ext cx="4553147" cy="34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427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Resultado de imagen para ( garbhagriha NAGARA STY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443" y="1768133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1816443" y="1173892"/>
            <a:ext cx="2004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ESTILO NAGARA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816443" y="4374292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ALZADO  DE  AMALAKA</a:t>
            </a:r>
            <a:endParaRPr lang="es-MX" dirty="0"/>
          </a:p>
        </p:txBody>
      </p:sp>
      <p:pic>
        <p:nvPicPr>
          <p:cNvPr id="12292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827" y="1251917"/>
            <a:ext cx="5372648" cy="349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900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sultado de imagen para TEMPLO VESA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67" y="880534"/>
            <a:ext cx="7707842" cy="513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9889067" y="584200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VESARA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173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Justificación Académica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24034" y="1984248"/>
            <a:ext cx="7467600" cy="4873752"/>
          </a:xfrm>
        </p:spPr>
        <p:txBody>
          <a:bodyPr>
            <a:normAutofit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sz="2000" dirty="0"/>
              <a:t>Tiene el propósito de guiar en el proceso de enseñanza–aprendizaje permitiendo el tener acceso al material didáctico y transmitir de formas novedosas estrategias, para orientar, guiar y cimentar a los alumnos, a través del fomento de los cuatro pilares de la educación y formar competencias para afrontar los retos del mundo actual.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4750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sultado de imagen para ( garbhagriha NAGARA STYLE AMAL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413" y="1423385"/>
            <a:ext cx="6951456" cy="413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522573" y="930485"/>
            <a:ext cx="369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RESUMEN HASTA EL MOMENTO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80467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esultado de imagen para gopu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157" y="791308"/>
            <a:ext cx="3711290" cy="524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345723" y="1143000"/>
            <a:ext cx="5947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GOPURAMS</a:t>
            </a:r>
          </a:p>
          <a:p>
            <a:r>
              <a:rPr lang="es-MX" dirty="0" smtClean="0"/>
              <a:t>Periodo </a:t>
            </a:r>
            <a:r>
              <a:rPr lang="es-MX" dirty="0" err="1" smtClean="0"/>
              <a:t>musulman</a:t>
            </a:r>
            <a:r>
              <a:rPr lang="es-MX" dirty="0" smtClean="0"/>
              <a:t>, guiaba a los devotos al interior del complejo.</a:t>
            </a:r>
          </a:p>
          <a:p>
            <a:r>
              <a:rPr lang="es-MX" dirty="0" smtClean="0"/>
              <a:t>Situados en PRAKARA </a:t>
            </a:r>
            <a:endParaRPr lang="es-MX" dirty="0"/>
          </a:p>
        </p:txBody>
      </p:sp>
      <p:pic>
        <p:nvPicPr>
          <p:cNvPr id="15368" name="Picture 8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723" y="2553554"/>
            <a:ext cx="4172283" cy="265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de flecha 5"/>
          <p:cNvCxnSpPr/>
          <p:nvPr/>
        </p:nvCxnSpPr>
        <p:spPr>
          <a:xfrm>
            <a:off x="6893169" y="2066330"/>
            <a:ext cx="17585" cy="430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089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01262" y="861647"/>
            <a:ext cx="24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PERIODO MONGOL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Resultado de imagen para taj mahal croqu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405" y="1230979"/>
            <a:ext cx="6738379" cy="421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5007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08184" y="892186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TAH MAHAL</a:t>
            </a:r>
          </a:p>
          <a:p>
            <a:endParaRPr lang="es-E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Es 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un monumento funerario construido entre 1631 y 1654 en la ciudad 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de Agra, </a:t>
            </a:r>
            <a:r>
              <a:rPr lang="es-ES" dirty="0">
                <a:solidFill>
                  <a:srgbClr val="222222"/>
                </a:solidFill>
                <a:latin typeface="Arial" panose="020B0604020202020204" pitchFamily="34" charset="0"/>
              </a:rPr>
              <a:t>por el emperador 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musulman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Shah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Jahan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, de la dinastía mongol, en honor a su esposa favorita Mumtaz 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Mahal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. ( que murió en el parto de su decimo cuarto hijo), Realizada por el Arq. 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Ustad</a:t>
            </a:r>
            <a:r>
              <a:rPr lang="es-ES" dirty="0" smtClean="0">
                <a:solidFill>
                  <a:srgbClr val="222222"/>
                </a:solidFill>
                <a:latin typeface="Arial" panose="020B0604020202020204" pitchFamily="34" charset="0"/>
              </a:rPr>
              <a:t> Ahmad </a:t>
            </a:r>
            <a:r>
              <a:rPr lang="es-ES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Lahori</a:t>
            </a:r>
            <a:endParaRPr lang="es-ES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just"/>
            <a:endParaRPr lang="es-ES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pic>
        <p:nvPicPr>
          <p:cNvPr id="17410" name="Picture 2" descr="https://upload.wikimedia.org/wikipedia/commons/thumb/b/b7/Plano_del_Taj_Mahal.png/1920px-Plano_del_Taj_Mah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84" y="3181107"/>
            <a:ext cx="6556374" cy="272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7895491" y="1749946"/>
            <a:ext cx="35696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Plano del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Taj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Mahal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: </a:t>
            </a:r>
            <a:endParaRPr lang="es-MX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1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Jardín Luz de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Luna</a:t>
            </a: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es-MX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RíoYamuna</a:t>
            </a:r>
            <a:endParaRPr lang="es-MX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3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Minaretes</a:t>
            </a: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4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Mausoleo</a:t>
            </a:r>
          </a:p>
          <a:p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5 Mezquita </a:t>
            </a:r>
            <a:endParaRPr lang="es-MX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6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Jabaz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endParaRPr lang="es-MX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7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Charbagh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(jardines) 8 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Darwaza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(fuerte de acceso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9 Patios externos </a:t>
            </a:r>
            <a:endParaRPr lang="es-MX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10 </a:t>
            </a:r>
            <a:r>
              <a:rPr lang="es-MX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Explanda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del acceso principal 11 Tumbas </a:t>
            </a:r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secundarias</a:t>
            </a:r>
          </a:p>
          <a:p>
            <a:r>
              <a:rPr lang="es-MX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12 Portada de acceso principal 13 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Taj</a:t>
            </a:r>
            <a:r>
              <a:rPr lang="es-MX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MX" i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Ganji</a:t>
            </a:r>
            <a:r>
              <a:rPr lang="es-MX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 (bazar)</a:t>
            </a:r>
            <a:endParaRPr lang="es-MX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71305" y="2646457"/>
            <a:ext cx="4697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2"/>
              </a:rPr>
              <a:t>https://www.youtube.com/watch?v=Ipzpz5xssLo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395046" y="852552"/>
            <a:ext cx="71159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Se sugiere revisar el siguiente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video de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geographic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Duración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1.36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Conocer a fondo los detalles del origen del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Taj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mahal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63976" y="3226750"/>
            <a:ext cx="3912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Roboto"/>
              </a:rPr>
              <a:t>Los secretos del </a:t>
            </a:r>
            <a:r>
              <a:rPr lang="es-ES" dirty="0" err="1">
                <a:latin typeface="Roboto"/>
              </a:rPr>
              <a:t>Taj</a:t>
            </a:r>
            <a:r>
              <a:rPr lang="es-ES" dirty="0">
                <a:latin typeface="Roboto"/>
              </a:rPr>
              <a:t> </a:t>
            </a:r>
            <a:r>
              <a:rPr lang="es-ES" dirty="0" err="1">
                <a:latin typeface="Roboto"/>
              </a:rPr>
              <a:t>Mahal</a:t>
            </a:r>
            <a:r>
              <a:rPr lang="es-ES" dirty="0">
                <a:latin typeface="Roboto"/>
              </a:rPr>
              <a:t> - </a:t>
            </a:r>
            <a:r>
              <a:rPr lang="es-ES" dirty="0" err="1">
                <a:latin typeface="Roboto"/>
              </a:rPr>
              <a:t>NatGeo</a:t>
            </a:r>
            <a:endParaRPr lang="es-ES" b="0" i="0" dirty="0"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5399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29862" y="2145324"/>
            <a:ext cx="8905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EJERCICIO METACOGNITIVO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ELABORAR MAPA CONCEPTUAL CON LOS CONOCIMIENTOS Y APRENDIZAJES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SIGNIFICATIVOS DE LA ARQUITECTURA DE LA INDIA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14788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30923" y="615462"/>
            <a:ext cx="1023424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MX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REFERENCIAS BIBLIOGRAFICAS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Benevolo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L. (1982.). El diseño de la ciudad, GG, tomos 4 y 5, Barcelona, España. 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Bussagli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M. (2002). Atlas ilustrado de la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Susaeta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España.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Ching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Francis D. K. (2004) .Diccionario Visual de la Arquitectura, GG, Barcelona.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Esteva L. A. (1993.). Estilos en la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Hermon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México.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Feito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E. M. (2003). Atlas mundial de Arquitectura, H.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Kliczkowski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Madrid.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Gardiner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S. (1994). Historia de la Arquitectura, Trillas, México.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Giedion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S. (1968). Espacio, tiempo y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Dossat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Barcelona.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Glancey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J. (2001). Historia de la Arquitectura, Planeta, México.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Gympel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J. (1996). Historia de la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Konemann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Hong Kong.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Puig Grau, A. (1993). Síntesis de los Estilos Arquitectónicos,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Ceac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España.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Rambert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C. (1969).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Architecture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its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origins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to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the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present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day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Gloden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press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New York.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Risebero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B. (1982). Historia dibujada de la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Hermann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Blume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Madrid.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Rodríguez, L. (2006). Breve Historia de la Arquitectura, </a:t>
            </a: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Libsa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Madrid. 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Sharp, D. (1993). Diccionario Ilustrado Arquitectos y Arquitectura, CEAC, España.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Velarde, H. (1988). Historia de la arquitectura, Serie breviarios no. 17, FCE, México.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MX" dirty="0" err="1">
                <a:latin typeface="Calibri" panose="020F0502020204030204" pitchFamily="34" charset="0"/>
                <a:ea typeface="Times New Roman" panose="02020603050405020304" pitchFamily="18" charset="0"/>
              </a:rPr>
              <a:t>Zevi</a:t>
            </a: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, B. (1998). Saber ver la Arquitectura, Apóstrofe, Barcelona. </a:t>
            </a:r>
            <a:endParaRPr lang="es-MX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MX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s-MX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47447" y="5591907"/>
            <a:ext cx="8212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REFERENCIAS IMÁGENES SITIOS WEB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900" dirty="0" smtClean="0"/>
              <a:t>NAT GEO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900" dirty="0" err="1" smtClean="0"/>
              <a:t>Photo</a:t>
            </a:r>
            <a:r>
              <a:rPr lang="es-MX" sz="900" dirty="0" smtClean="0"/>
              <a:t> </a:t>
            </a:r>
            <a:r>
              <a:rPr lang="es-MX" sz="900" dirty="0" err="1" smtClean="0"/>
              <a:t>alarm</a:t>
            </a:r>
            <a:endParaRPr lang="es-MX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900" dirty="0" smtClean="0"/>
              <a:t>UNESCO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2489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2. Objetivo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000" dirty="0"/>
              <a:t>Facilitan el logro de los objetivos propuestos en el curso.</a:t>
            </a:r>
          </a:p>
          <a:p>
            <a:r>
              <a:rPr lang="es-MX" sz="2000" dirty="0"/>
              <a:t>Consolidan los conocimientos previos.</a:t>
            </a:r>
          </a:p>
          <a:p>
            <a:r>
              <a:rPr lang="es-MX" sz="2000" dirty="0"/>
              <a:t>Favorecen la vinculación de conocimientos previamente adquiridos con nuevos conocimientos.</a:t>
            </a:r>
          </a:p>
          <a:p>
            <a:r>
              <a:rPr lang="es-MX" sz="2000" dirty="0"/>
              <a:t>Estimulan la transferencia de los conocimientos a situaciones diferentes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129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3. Guía de uso material didáctico solo visión proyectable</a:t>
            </a:r>
            <a:br>
              <a:rPr lang="es-MX" dirty="0" smtClean="0"/>
            </a:br>
            <a:r>
              <a:rPr lang="es-MX" sz="1000" dirty="0"/>
              <a:t>duración de la sesión: </a:t>
            </a:r>
            <a:r>
              <a:rPr lang="es-MX" sz="1000" dirty="0" smtClean="0"/>
              <a:t>4 </a:t>
            </a:r>
            <a:r>
              <a:rPr lang="es-MX" sz="1000" dirty="0"/>
              <a:t>horas teórica</a:t>
            </a:r>
            <a:endParaRPr lang="es-MX" sz="1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592748"/>
              </p:ext>
            </p:extLst>
          </p:nvPr>
        </p:nvGraphicFramePr>
        <p:xfrm>
          <a:off x="2586373" y="2674323"/>
          <a:ext cx="7019254" cy="3334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795"/>
                <a:gridCol w="3497708"/>
                <a:gridCol w="2339751"/>
              </a:tblGrid>
              <a:tr h="333765"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 del profesor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Actividad del</a:t>
                      </a:r>
                      <a:r>
                        <a:rPr lang="es-MX" baseline="0" dirty="0" smtClean="0"/>
                        <a:t> alumno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33765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Expondrá la portada y propósito de la asignatura.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8405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2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Expondrá cómo</a:t>
                      </a:r>
                      <a:r>
                        <a:rPr lang="es-MX" sz="1100" baseline="0" dirty="0" smtClean="0"/>
                        <a:t> son los elementos arquitectónicos que distinguen la cultura de </a:t>
                      </a:r>
                      <a:r>
                        <a:rPr lang="es-MX" sz="1100" baseline="0" dirty="0" smtClean="0"/>
                        <a:t>la India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8405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3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profesor </a:t>
                      </a:r>
                      <a:r>
                        <a:rPr lang="es-MX" sz="1100" baseline="0" dirty="0" smtClean="0"/>
                        <a:t> mostrará y analizará </a:t>
                      </a:r>
                      <a:r>
                        <a:rPr lang="es-MX" sz="1100" dirty="0" smtClean="0"/>
                        <a:t>cada diapositiva y contextualizara</a:t>
                      </a:r>
                      <a:r>
                        <a:rPr lang="es-MX" sz="1100" baseline="0" dirty="0" smtClean="0"/>
                        <a:t> con los ejemplos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solicita al alumno comentarios sobre cada diapositiva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53493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4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profesor debe ir preguntando al alumno sobre los ejemplos expuestos con</a:t>
                      </a:r>
                      <a:r>
                        <a:rPr lang="es-MX" sz="1100" baseline="0" dirty="0" smtClean="0"/>
                        <a:t> el propósito de que se logre un aprendizaje significativo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puede ir dando otros ejemplos.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8405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5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explicara la importancia del tema expuesto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hará anotaciones de</a:t>
                      </a:r>
                      <a:r>
                        <a:rPr lang="es-MX" sz="1100" baseline="0" dirty="0" smtClean="0"/>
                        <a:t> las diapositivas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84059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Se explicará las referencias con el fin de motivar la investigación del alumno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El alumno ampliara el tema buscando mas información</a:t>
                      </a:r>
                      <a:r>
                        <a:rPr lang="es-MX" sz="1100" baseline="0" dirty="0" smtClean="0"/>
                        <a:t> en las referencias.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  <a:tr h="333765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7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Fin de la sesión</a:t>
                      </a:r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100" dirty="0"/>
                    </a:p>
                  </a:txBody>
                  <a:tcPr marL="89263" marR="89263">
                    <a:solidFill>
                      <a:schemeClr val="accent3">
                        <a:alpha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80071" y="5762632"/>
            <a:ext cx="3357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Tabla 1. Guía de uso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4119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4.Presentación del material didáctico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s-MX" dirty="0" smtClean="0"/>
              <a:t>El material didáctico es aquel que reúne medios y recursos que facilitan la enseñanza  y el aprendizaje. Suelen utilizarse dentro del ambiente educativo para facilitar la adquisición de conceptos, habilidades, actitudes y destrezas.</a:t>
            </a:r>
          </a:p>
          <a:p>
            <a:r>
              <a:rPr lang="es-MX" dirty="0" smtClean="0"/>
              <a:t>Esta visión proyectable reforzara el tema </a:t>
            </a:r>
            <a:r>
              <a:rPr lang="es-MX" dirty="0" smtClean="0"/>
              <a:t>de la cultura India.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39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5 Guión explicativo 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50634"/>
              </p:ext>
            </p:extLst>
          </p:nvPr>
        </p:nvGraphicFramePr>
        <p:xfrm>
          <a:off x="2292350" y="2286000"/>
          <a:ext cx="72898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1035"/>
                <a:gridCol w="4388765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Unidad de aprendizaje: 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Historia</a:t>
                      </a:r>
                      <a:r>
                        <a:rPr lang="es-MX" baseline="0" dirty="0" smtClean="0"/>
                        <a:t> de la Arquitectura hasta el siglo XII</a:t>
                      </a:r>
                      <a:endParaRPr lang="es-MX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Unidad de Competencia </a:t>
                      </a:r>
                      <a:r>
                        <a:rPr lang="es-MX" sz="1200" dirty="0" smtClean="0"/>
                        <a:t>4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es-MX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INDIA</a:t>
                      </a:r>
                      <a:endParaRPr kumimoji="0" lang="es-MX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MX" sz="1200" dirty="0"/>
                    </a:p>
                  </a:txBody>
                  <a:tcPr marL="89263" marR="89263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b="1" dirty="0" smtClean="0"/>
                        <a:t>Propósitos de la unidad de aprendizaje</a:t>
                      </a:r>
                      <a:r>
                        <a:rPr lang="es-MX" sz="1200" dirty="0" smtClean="0"/>
                        <a:t>: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Juzgar las diferentes tipologías arquitectónicas con fundamento histórico social de las culturas más relevantes desde la Prehistoria hasta el Románico.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Pasos</a:t>
                      </a:r>
                      <a:r>
                        <a:rPr lang="es-MX" sz="1200" baseline="0" dirty="0" smtClean="0"/>
                        <a:t> del guión explicativo</a:t>
                      </a:r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da un encuadre  general de la unidad de aprendizaje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da la temática  a tratar ( </a:t>
                      </a:r>
                      <a:r>
                        <a:rPr lang="es-MX" sz="1200" dirty="0" smtClean="0"/>
                        <a:t>INDIA)</a:t>
                      </a:r>
                      <a:endParaRPr lang="es-MX" sz="1200" dirty="0" smtClean="0"/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dirty="0" smtClean="0"/>
                        <a:t>Se realiza</a:t>
                      </a:r>
                      <a:r>
                        <a:rPr lang="es-MX" sz="1200" baseline="0" dirty="0" smtClean="0"/>
                        <a:t> un diagnóstico previo al tema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inicia la exposición de las diapositivas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reafirman conceptos principales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s-MX" sz="1200" baseline="0" dirty="0" smtClean="0"/>
                        <a:t>Se solicita una actividad </a:t>
                      </a:r>
                      <a:r>
                        <a:rPr lang="es-MX" sz="1200" baseline="0" dirty="0" err="1" smtClean="0"/>
                        <a:t>metacognitiva</a:t>
                      </a:r>
                      <a:r>
                        <a:rPr lang="es-MX" sz="1200" baseline="0" dirty="0" smtClean="0"/>
                        <a:t> para reforzar la información.</a:t>
                      </a:r>
                      <a:endParaRPr lang="es-MX" sz="1200" dirty="0" smtClean="0"/>
                    </a:p>
                    <a:p>
                      <a:endParaRPr lang="es-MX" sz="1200" dirty="0"/>
                    </a:p>
                  </a:txBody>
                  <a:tcPr marL="89263" marR="89263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730518" y="5423059"/>
            <a:ext cx="3357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/>
              <a:t>Tabla 2. Guion explicativo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7075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INDIA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HISTORIA DE LA ARQUITECTURA HASTA EL SIGLO XII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0369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87176" y="685800"/>
            <a:ext cx="2485623" cy="1485900"/>
          </a:xfrm>
        </p:spPr>
        <p:txBody>
          <a:bodyPr>
            <a:norm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Ubicación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india mapa mundia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40" y="479738"/>
            <a:ext cx="71628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MAPA INDIA ANTIG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952" y="2495952"/>
            <a:ext cx="3638438" cy="35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044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153</TotalTime>
  <Words>1307</Words>
  <Application>Microsoft Office PowerPoint</Application>
  <PresentationFormat>Panorámica</PresentationFormat>
  <Paragraphs>196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Arial Black</vt:lpstr>
      <vt:lpstr>Calibri</vt:lpstr>
      <vt:lpstr>Garamond</vt:lpstr>
      <vt:lpstr>Roboto</vt:lpstr>
      <vt:lpstr>Symbol</vt:lpstr>
      <vt:lpstr>Times New Roman</vt:lpstr>
      <vt:lpstr>Orgánico</vt:lpstr>
      <vt:lpstr>Universidad Autónoma del Estado de México Facultad de Arquitectura y Diseño  Material Didáctico  Solo visión proyectable</vt:lpstr>
      <vt:lpstr>Contenido del material didáctico</vt:lpstr>
      <vt:lpstr>1. Justificación Académica</vt:lpstr>
      <vt:lpstr>2. Objetivo del material didáctico</vt:lpstr>
      <vt:lpstr>3. Guía de uso material didáctico solo visión proyectable duración de la sesión: 4 horas teórica</vt:lpstr>
      <vt:lpstr>4.Presentación del material didáctico</vt:lpstr>
      <vt:lpstr>5 Guión explicativo  </vt:lpstr>
      <vt:lpstr>INDIA</vt:lpstr>
      <vt:lpstr>Ubicación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DRAVIDIANO RATHAS O RATHS</vt:lpstr>
      <vt:lpstr>Presentación de PowerPoint</vt:lpstr>
      <vt:lpstr>Presentación de PowerPoint</vt:lpstr>
      <vt:lpstr>Presentación de PowerPoint</vt:lpstr>
      <vt:lpstr>MANDAPA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Marthita Cruz Medina</dc:creator>
  <cp:lastModifiedBy>Marthita Cruz Medina</cp:lastModifiedBy>
  <cp:revision>17</cp:revision>
  <dcterms:created xsi:type="dcterms:W3CDTF">2019-09-10T02:06:53Z</dcterms:created>
  <dcterms:modified xsi:type="dcterms:W3CDTF">2019-09-12T03:52:36Z</dcterms:modified>
</cp:coreProperties>
</file>