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89" r:id="rId10"/>
    <p:sldId id="290" r:id="rId11"/>
    <p:sldId id="291" r:id="rId12"/>
    <p:sldId id="306" r:id="rId13"/>
    <p:sldId id="288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7" r:id="rId29"/>
    <p:sldId id="308" r:id="rId30"/>
    <p:sldId id="309" r:id="rId31"/>
    <p:sldId id="310" r:id="rId32"/>
    <p:sldId id="312" r:id="rId33"/>
    <p:sldId id="313" r:id="rId34"/>
    <p:sldId id="314" r:id="rId35"/>
    <p:sldId id="311" r:id="rId36"/>
    <p:sldId id="315" r:id="rId37"/>
    <p:sldId id="285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62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5109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97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123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62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258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354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026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155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736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041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5B46D3A-4F22-4BFE-820C-EB08C1631AEB}" type="datetimeFigureOut">
              <a:rPr lang="es-MX" smtClean="0"/>
              <a:pPr/>
              <a:t>18/09/2019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D9CB754-A944-4A6D-B3AA-CA29C09459B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90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qGyoqvzkPU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500174"/>
            <a:ext cx="7772400" cy="1470025"/>
          </a:xfrm>
        </p:spPr>
        <p:txBody>
          <a:bodyPr>
            <a:noAutofit/>
          </a:bodyPr>
          <a:lstStyle/>
          <a:p>
            <a:r>
              <a:rPr lang="es-MX" sz="2000" dirty="0" smtClean="0"/>
              <a:t>Universidad Autónoma del Estado de México</a:t>
            </a:r>
            <a:br>
              <a:rPr lang="es-MX" sz="2000" dirty="0" smtClean="0"/>
            </a:br>
            <a:r>
              <a:rPr lang="es-MX" sz="2000" dirty="0" smtClean="0"/>
              <a:t>Facultad de Arquitectura y Diseño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>Material </a:t>
            </a:r>
            <a:r>
              <a:rPr lang="es-MX" sz="3200" dirty="0"/>
              <a:t>D</a:t>
            </a:r>
            <a:r>
              <a:rPr lang="es-MX" sz="3200" dirty="0" smtClean="0"/>
              <a:t>idáctico </a:t>
            </a:r>
            <a:br>
              <a:rPr lang="es-MX" sz="3200" dirty="0" smtClean="0"/>
            </a:br>
            <a:r>
              <a:rPr lang="es-MX" sz="3200" dirty="0" smtClean="0"/>
              <a:t>Solo visión proyectable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sz="1900" dirty="0" smtClean="0"/>
              <a:t>Unidad de Aprendizaje: Historia de la Arquitectura hasta el siglo XII</a:t>
            </a:r>
          </a:p>
          <a:p>
            <a:r>
              <a:rPr lang="es-MX" sz="1900" dirty="0" smtClean="0"/>
              <a:t>Unidad de Competencia 5: </a:t>
            </a:r>
            <a:r>
              <a:rPr lang="es-MX" sz="1900" dirty="0" smtClean="0"/>
              <a:t>China y Japón.</a:t>
            </a:r>
          </a:p>
          <a:p>
            <a:r>
              <a:rPr lang="es-MX" sz="1900" dirty="0" smtClean="0"/>
              <a:t>TEMA:</a:t>
            </a:r>
            <a:r>
              <a:rPr lang="es-MX" sz="1900" b="1" dirty="0" smtClean="0"/>
              <a:t> CHINA </a:t>
            </a:r>
            <a:r>
              <a:rPr lang="es-MX" sz="1600" dirty="0" smtClean="0"/>
              <a:t>	</a:t>
            </a:r>
          </a:p>
          <a:p>
            <a:r>
              <a:rPr lang="es-MX" sz="1900" dirty="0" smtClean="0"/>
              <a:t>Tema: Estilos arquitectónicos de China y Japón.</a:t>
            </a:r>
          </a:p>
          <a:p>
            <a:r>
              <a:rPr lang="es-MX" sz="1900" dirty="0" smtClean="0"/>
              <a:t> Por: Martha </a:t>
            </a:r>
            <a:r>
              <a:rPr lang="es-MX" sz="1900" dirty="0" err="1" smtClean="0"/>
              <a:t>Beatríz</a:t>
            </a:r>
            <a:r>
              <a:rPr lang="es-MX" sz="1900" dirty="0" smtClean="0"/>
              <a:t> Cruz Medina</a:t>
            </a:r>
          </a:p>
          <a:p>
            <a:r>
              <a:rPr lang="es-MX" sz="1900" dirty="0" smtClean="0"/>
              <a:t>Septiembre 2019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cambio de Japón …</a:t>
            </a:r>
            <a:endParaRPr lang="es-MX" dirty="0"/>
          </a:p>
        </p:txBody>
      </p:sp>
      <p:pic>
        <p:nvPicPr>
          <p:cNvPr id="3076" name="Picture 4" descr="Resultado de imagen para japon tecnolog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409575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japon tecnolo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846" y="1756912"/>
            <a:ext cx="3812610" cy="321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403648" y="5373216"/>
            <a:ext cx="548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piensa en tecnología, eficiencia, cuidado del ambiente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2152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 tienen en común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>
          <a:xfrm>
            <a:off x="2987824" y="2636912"/>
            <a:ext cx="3291840" cy="3762294"/>
          </a:xfrm>
        </p:spPr>
        <p:txBody>
          <a:bodyPr/>
          <a:lstStyle/>
          <a:p>
            <a:r>
              <a:rPr lang="es-MX" dirty="0" smtClean="0"/>
              <a:t>MAGNIFICA ARQUITECTURA</a:t>
            </a:r>
            <a:endParaRPr lang="es-MX" dirty="0"/>
          </a:p>
        </p:txBody>
      </p:sp>
      <p:sp>
        <p:nvSpPr>
          <p:cNvPr id="10" name="Marcador de contenido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508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METACOGNITIVA</a:t>
            </a:r>
            <a:br>
              <a:rPr lang="es-MX" dirty="0" smtClean="0"/>
            </a:br>
            <a:r>
              <a:rPr lang="es-MX" dirty="0" smtClean="0"/>
              <a:t>CHINA</a:t>
            </a:r>
            <a:endParaRPr lang="es-MX" dirty="0"/>
          </a:p>
        </p:txBody>
      </p:sp>
      <p:pic>
        <p:nvPicPr>
          <p:cNvPr id="9218" name="Picture 2" descr="welcome to China capital set red collection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8"/>
          <a:stretch/>
        </p:blipFill>
        <p:spPr bwMode="auto">
          <a:xfrm>
            <a:off x="2527471" y="2160887"/>
            <a:ext cx="377130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344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CHINA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00098" y="7598817"/>
            <a:ext cx="1434881" cy="22308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dirty="0" smtClean="0"/>
              <a:t>	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1032" name="Picture 8" descr="Resultado de imagen para CH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531" y="1628800"/>
            <a:ext cx="4753184" cy="434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China Temprana y Clásica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693352"/>
            <a:ext cx="7290054" cy="78296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-Material : madera</a:t>
            </a:r>
          </a:p>
          <a:p>
            <a:r>
              <a:rPr lang="es-MX" dirty="0" smtClean="0"/>
              <a:t>Uso: vivienda y templos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 flipH="1">
            <a:off x="3923928" y="5589240"/>
            <a:ext cx="3266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Monasterio </a:t>
            </a:r>
            <a:r>
              <a:rPr lang="es-MX" dirty="0" err="1" smtClean="0"/>
              <a:t>Foguang</a:t>
            </a:r>
            <a:r>
              <a:rPr lang="es-MX" dirty="0" smtClean="0"/>
              <a:t>, monte </a:t>
            </a:r>
            <a:r>
              <a:rPr lang="es-MX" dirty="0" err="1" smtClean="0"/>
              <a:t>Wutai</a:t>
            </a:r>
            <a:endParaRPr lang="es-MX" dirty="0"/>
          </a:p>
        </p:txBody>
      </p:sp>
      <p:pic>
        <p:nvPicPr>
          <p:cNvPr id="1028" name="Picture 4" descr="Resultado de imagen para Foguang temple  wuta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18280"/>
            <a:ext cx="5602003" cy="373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Fo Guang temple wutai, wood struct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92968"/>
            <a:ext cx="2952328" cy="213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539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Monasterio </a:t>
            </a:r>
            <a:r>
              <a:rPr lang="es-MX" dirty="0" err="1" smtClean="0"/>
              <a:t>foguang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4090214" y="476743"/>
            <a:ext cx="4259263" cy="2834776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El tejado enfatiza por su trayectoria curva y su tremendo voladizo.</a:t>
            </a:r>
          </a:p>
          <a:p>
            <a:r>
              <a:rPr lang="es-MX" dirty="0" smtClean="0"/>
              <a:t>Las </a:t>
            </a:r>
            <a:r>
              <a:rPr lang="es-MX" dirty="0" smtClean="0"/>
              <a:t>columnas </a:t>
            </a:r>
            <a:r>
              <a:rPr lang="es-MX" dirty="0" smtClean="0"/>
              <a:t>dan un cierto grado de éntasis (</a:t>
            </a:r>
            <a:r>
              <a:rPr lang="es-MX" dirty="0" err="1" smtClean="0"/>
              <a:t>juansha</a:t>
            </a:r>
            <a:r>
              <a:rPr lang="es-MX" dirty="0" smtClean="0"/>
              <a:t>) y se </a:t>
            </a:r>
            <a:r>
              <a:rPr lang="es-MX" dirty="0" smtClean="0"/>
              <a:t>inclinan </a:t>
            </a:r>
            <a:r>
              <a:rPr lang="es-MX" dirty="0" smtClean="0"/>
              <a:t>ligeramente hacia el centro (</a:t>
            </a:r>
            <a:r>
              <a:rPr lang="es-MX" dirty="0" err="1" smtClean="0"/>
              <a:t>cejiao</a:t>
            </a:r>
            <a:r>
              <a:rPr lang="es-MX" dirty="0" smtClean="0"/>
              <a:t>) y cuanto mas se alejaban del compartimento central (</a:t>
            </a:r>
            <a:r>
              <a:rPr lang="es-MX" dirty="0" err="1" smtClean="0"/>
              <a:t>shenggi</a:t>
            </a:r>
            <a:r>
              <a:rPr lang="es-MX" dirty="0" smtClean="0"/>
              <a:t>) más largas eran.</a:t>
            </a:r>
            <a:endParaRPr lang="es-MX" dirty="0"/>
          </a:p>
        </p:txBody>
      </p:sp>
      <p:pic>
        <p:nvPicPr>
          <p:cNvPr id="6146" name="Picture 2" descr="Resultado de imagen para tipos tejados chi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45" y="3573016"/>
            <a:ext cx="3810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965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Ciudad prohibida</a:t>
            </a:r>
            <a:br>
              <a:rPr lang="es-MX" dirty="0" smtClean="0"/>
            </a:br>
            <a:r>
              <a:rPr lang="es-MX" dirty="0" err="1" smtClean="0"/>
              <a:t>beijing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9936" y="566270"/>
            <a:ext cx="4259263" cy="2469041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8096" y="1916832"/>
            <a:ext cx="2507760" cy="4102968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Actividad:</a:t>
            </a:r>
          </a:p>
          <a:p>
            <a:r>
              <a:rPr lang="es-MX" dirty="0" smtClean="0"/>
              <a:t> Visualizar el film El ultimo emperador (1987).</a:t>
            </a:r>
            <a:endParaRPr lang="es-MX" dirty="0"/>
          </a:p>
        </p:txBody>
      </p:sp>
      <p:pic>
        <p:nvPicPr>
          <p:cNvPr id="3074" name="Picture 2" descr="Resultado de imagen para la ciudad prohibi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062" y="3168352"/>
            <a:ext cx="5029009" cy="285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4705121" y="6019800"/>
            <a:ext cx="296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Salon</a:t>
            </a:r>
            <a:r>
              <a:rPr lang="es-MX" dirty="0" smtClean="0"/>
              <a:t>  de la suprema </a:t>
            </a:r>
            <a:r>
              <a:rPr lang="es-MX" dirty="0" err="1" smtClean="0"/>
              <a:t>armonia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2671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Video la ciudad prohibida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www.youtube.com/watch?v=3qGyoqvzkPU</a:t>
            </a:r>
            <a:endParaRPr lang="es-MX" dirty="0" smtClean="0"/>
          </a:p>
          <a:p>
            <a:r>
              <a:rPr lang="es-MX" dirty="0" err="1" smtClean="0"/>
              <a:t>Duracion</a:t>
            </a:r>
            <a:r>
              <a:rPr lang="es-MX" dirty="0" smtClean="0"/>
              <a:t>: 45  min. Parte 1</a:t>
            </a:r>
          </a:p>
          <a:p>
            <a:r>
              <a:rPr lang="es-MX" dirty="0" smtClean="0"/>
              <a:t>Parte 2: 43 min</a:t>
            </a:r>
          </a:p>
          <a:p>
            <a:r>
              <a:rPr lang="es-MX" dirty="0" smtClean="0"/>
              <a:t>Total de la actividad: 88min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6435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arquitectura china es el reflejo de dos componentes: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s-MX" dirty="0" smtClean="0"/>
              <a:t>La organización administrativa del país, que después de dinastías, desemboca en un EMPERADOR, jefe de estado, y una complicada burocracia organizada de MANDARINES.</a:t>
            </a:r>
          </a:p>
          <a:p>
            <a:pPr marL="342900" indent="-342900">
              <a:buAutoNum type="arabicPeriod"/>
            </a:pPr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El sentido imaginativo que se manifiesta en pintura y cerámica.</a:t>
            </a:r>
            <a:endParaRPr lang="es-MX" dirty="0"/>
          </a:p>
        </p:txBody>
      </p:sp>
      <p:sp>
        <p:nvSpPr>
          <p:cNvPr id="5" name="Cerrar llave 4"/>
          <p:cNvSpPr/>
          <p:nvPr/>
        </p:nvSpPr>
        <p:spPr>
          <a:xfrm>
            <a:off x="4059936" y="2257506"/>
            <a:ext cx="512064" cy="29716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4932040" y="249289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Diseño de pilares de madera que actúan como columnas y un gran techo de grandes pendientes.</a:t>
            </a:r>
          </a:p>
          <a:p>
            <a:endParaRPr lang="es-MX" dirty="0"/>
          </a:p>
          <a:p>
            <a:r>
              <a:rPr lang="es-MX" dirty="0" smtClean="0"/>
              <a:t>Cuando hay que construir un edificio de varias plantas se repite la estructura antedicha, ejemplo: PAGODAS, GRAN MURALLA.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4833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 madera</a:t>
            </a:r>
            <a:br>
              <a:rPr lang="es-MX" dirty="0" smtClean="0"/>
            </a:br>
            <a:r>
              <a:rPr lang="es-MX" dirty="0" smtClean="0"/>
              <a:t>salón armonía suprema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Es una galería abierta con columnas internas.</a:t>
            </a:r>
            <a:endParaRPr lang="es-MX" dirty="0"/>
          </a:p>
        </p:txBody>
      </p:sp>
      <p:pic>
        <p:nvPicPr>
          <p:cNvPr id="1026" name="Picture 2" descr="Resultado de imagen para STRUCTURE WOOD HARMONY SUPREME CHI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20688"/>
            <a:ext cx="4259263" cy="498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66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Contenido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Justificación Académica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Objetivo del material didáctico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Guía de uso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Presentación del material (portada)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Guión explicativo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Material didáctico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Referencias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8096" y="3284984"/>
            <a:ext cx="2939808" cy="2734816"/>
          </a:xfrm>
        </p:spPr>
        <p:txBody>
          <a:bodyPr/>
          <a:lstStyle/>
          <a:p>
            <a:r>
              <a:rPr lang="es-MX" dirty="0" smtClean="0"/>
              <a:t>Características :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Remates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Formas de tejado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Acroteria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Pintura decorativa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Balaustres</a:t>
            </a:r>
            <a:endParaRPr lang="es-MX" dirty="0"/>
          </a:p>
        </p:txBody>
      </p:sp>
      <p:pic>
        <p:nvPicPr>
          <p:cNvPr id="2050" name="Picture 2" descr="Resultado de imagen para tipos tejados chin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4259263" cy="214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3601380" cy="350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84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tipos tejados chin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275856" y="5949280"/>
            <a:ext cx="402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ACROTERIA- </a:t>
            </a:r>
            <a:r>
              <a:rPr lang="es-MX" dirty="0" err="1" smtClean="0"/>
              <a:t>Xiaoshou</a:t>
            </a:r>
            <a:r>
              <a:rPr lang="es-MX" dirty="0" smtClean="0"/>
              <a:t>-pequeños animales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6742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2"/>
          <a:stretch/>
        </p:blipFill>
        <p:spPr bwMode="auto">
          <a:xfrm>
            <a:off x="971600" y="764704"/>
            <a:ext cx="3456384" cy="528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teules.es/wp-content/uploads/2013/11/tejados-chinos-470x329-300x2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35891"/>
            <a:ext cx="28575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tipos tejados chin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60"/>
          <a:stretch/>
        </p:blipFill>
        <p:spPr bwMode="auto">
          <a:xfrm>
            <a:off x="4788024" y="3205119"/>
            <a:ext cx="360456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815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tipos tejados chin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116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CIUDADES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Eran núcleos políticos</a:t>
            </a:r>
          </a:p>
          <a:p>
            <a:r>
              <a:rPr lang="es-MX" dirty="0" smtClean="0"/>
              <a:t>Amuralladas (</a:t>
            </a:r>
            <a:r>
              <a:rPr lang="es-MX" dirty="0" err="1" smtClean="0"/>
              <a:t>sheng</a:t>
            </a:r>
            <a:r>
              <a:rPr lang="es-MX" dirty="0" smtClean="0"/>
              <a:t>= ciudad)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7170" name="Picture 2" descr="Resultado de imagen para chang a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381" y="1304925"/>
            <a:ext cx="4191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5652120" y="5682729"/>
            <a:ext cx="207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CIUDAD SHANG AN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3263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esultado de imagen para suzhou PL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6" name="Picture 4" descr="http://www.arch.oita-u.ac.jp/urban/yanli/international-paper/2000-korea.files/image00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78"/>
          <a:stretch/>
        </p:blipFill>
        <p:spPr bwMode="auto">
          <a:xfrm>
            <a:off x="755577" y="1196752"/>
            <a:ext cx="3528392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589069" y="5906893"/>
            <a:ext cx="18614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Ciudad de </a:t>
            </a:r>
            <a:r>
              <a:rPr lang="es-MX" dirty="0" err="1" smtClean="0"/>
              <a:t>Suzhou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8198" name="Picture 6" descr="Map of Cambalu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05250"/>
            <a:ext cx="2801836" cy="369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848758" y="5906893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Dadu</a:t>
            </a:r>
            <a:r>
              <a:rPr lang="es-MX" dirty="0" smtClean="0"/>
              <a:t>, dinastía Yuan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4138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PAGODAS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Torre de varios pisos de madera, creada antes del budismo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399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Pagoda monasterio </a:t>
            </a:r>
            <a:r>
              <a:rPr lang="es-MX" dirty="0" err="1" smtClean="0"/>
              <a:t>songyue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monte </a:t>
            </a:r>
            <a:r>
              <a:rPr lang="es-MX" dirty="0" err="1" smtClean="0"/>
              <a:t>song</a:t>
            </a:r>
            <a:r>
              <a:rPr lang="es-MX" dirty="0" smtClean="0"/>
              <a:t>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Pagoda</a:t>
            </a:r>
          </a:p>
          <a:p>
            <a:r>
              <a:rPr lang="es-MX" dirty="0" smtClean="0"/>
              <a:t>Monasterio </a:t>
            </a:r>
            <a:r>
              <a:rPr lang="es-MX" dirty="0" err="1" smtClean="0"/>
              <a:t>Songyue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Foto actual</a:t>
            </a:r>
            <a:endParaRPr lang="es-MX" dirty="0"/>
          </a:p>
        </p:txBody>
      </p:sp>
      <p:pic>
        <p:nvPicPr>
          <p:cNvPr id="10242" name="Picture 2" descr="Resultado de imagen para pagodas chinas SONGYU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97400"/>
            <a:ext cx="2632103" cy="25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n para pagodas chinas SONGYU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113" y="3097400"/>
            <a:ext cx="3565525" cy="237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899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Pagoda </a:t>
            </a:r>
            <a:r>
              <a:rPr lang="es-MX" dirty="0" err="1" smtClean="0"/>
              <a:t>Sarira</a:t>
            </a:r>
            <a:endParaRPr lang="es-MX" dirty="0" smtClean="0"/>
          </a:p>
          <a:p>
            <a:r>
              <a:rPr lang="es-MX" dirty="0" err="1" smtClean="0"/>
              <a:t>Qixia</a:t>
            </a:r>
            <a:r>
              <a:rPr lang="es-MX" dirty="0" smtClean="0"/>
              <a:t>, </a:t>
            </a:r>
          </a:p>
          <a:p>
            <a:r>
              <a:rPr lang="es-MX" dirty="0" smtClean="0"/>
              <a:t>Piedra solida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Pagoda </a:t>
            </a:r>
            <a:r>
              <a:rPr lang="es-MX" dirty="0" err="1" smtClean="0"/>
              <a:t>Shaka</a:t>
            </a:r>
            <a:endParaRPr lang="es-MX" dirty="0" smtClean="0"/>
          </a:p>
          <a:p>
            <a:r>
              <a:rPr lang="es-MX" dirty="0" smtClean="0"/>
              <a:t>Mas alta (67.3m) 54 tipos de </a:t>
            </a:r>
            <a:r>
              <a:rPr lang="es-MX" dirty="0" err="1" smtClean="0"/>
              <a:t>mensula</a:t>
            </a:r>
            <a:endParaRPr lang="es-MX" dirty="0"/>
          </a:p>
        </p:txBody>
      </p:sp>
      <p:pic>
        <p:nvPicPr>
          <p:cNvPr id="11266" name="Picture 2" descr="Resultado de imagen para pagodas chinas sarira qix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217" y="2967038"/>
            <a:ext cx="2227791" cy="334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Resultado de imagen para pagodas chinas shaka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182" y="2967037"/>
            <a:ext cx="2181776" cy="334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91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CASAS CHINAS</a:t>
            </a: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Características:</a:t>
            </a:r>
          </a:p>
          <a:p>
            <a:r>
              <a:rPr lang="es-MX" dirty="0" smtClean="0"/>
              <a:t>Orientación</a:t>
            </a:r>
          </a:p>
          <a:p>
            <a:r>
              <a:rPr lang="es-MX" dirty="0" smtClean="0"/>
              <a:t>Simetría</a:t>
            </a:r>
          </a:p>
          <a:p>
            <a:r>
              <a:rPr lang="es-MX" dirty="0" smtClean="0"/>
              <a:t>Ejes </a:t>
            </a:r>
          </a:p>
          <a:p>
            <a:r>
              <a:rPr lang="es-MX" dirty="0" err="1" smtClean="0"/>
              <a:t>disposicion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678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Justificación Académica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84248"/>
            <a:ext cx="7467600" cy="487375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2000" dirty="0" smtClean="0"/>
              <a:t>Tiene el propósito de guiar en el proceso de enseñanza–aprendizaje permitiendo el tener acceso al material didáctico y transmitir de formas novedosas estrategias, para orientar, guiar y cimentar a los alumnos, a través del fomento de los cuatro pilares de la educación y formar competencias para afrontar los retos del mundo actual. 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Casa típica con patio</a:t>
            </a:r>
            <a:endParaRPr lang="es-MX" dirty="0"/>
          </a:p>
        </p:txBody>
      </p:sp>
      <p:pic>
        <p:nvPicPr>
          <p:cNvPr id="12294" name="Picture 6" descr="casa tradicional chin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635" y="183832"/>
            <a:ext cx="4259263" cy="221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tejados de mad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04631"/>
            <a:ext cx="3186741" cy="239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985401" y="4665424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dirty="0"/>
              <a:t>Este tipo de </a:t>
            </a:r>
            <a:r>
              <a:rPr lang="es-ES" sz="1400" b="1" dirty="0"/>
              <a:t>casas chinas</a:t>
            </a:r>
            <a:r>
              <a:rPr lang="es-ES" sz="1400" dirty="0"/>
              <a:t> son muy típicas de los </a:t>
            </a:r>
            <a:r>
              <a:rPr lang="es-ES" sz="1400" i="1" dirty="0" err="1"/>
              <a:t>hutong</a:t>
            </a:r>
            <a:r>
              <a:rPr lang="es-ES" sz="1400" dirty="0"/>
              <a:t> en Beijing y otras zonas del norte de China. Los </a:t>
            </a:r>
            <a:r>
              <a:rPr lang="es-ES" sz="1400" b="1" dirty="0" err="1"/>
              <a:t>Siheyuan</a:t>
            </a:r>
            <a:r>
              <a:rPr lang="es-ES" sz="1400" dirty="0"/>
              <a:t> son pequeños conjuntos de viviendas que incluyen un patio interior. De esta manera, el patio queda rodeado por cuatro muros o paredes, uno por cada casa dentro del conjunto de viviendas. En la antigüedad, los </a:t>
            </a:r>
            <a:r>
              <a:rPr lang="es-ES" sz="1400" b="1" dirty="0" err="1"/>
              <a:t>Siheyuan</a:t>
            </a:r>
            <a:r>
              <a:rPr lang="es-ES" sz="1400" dirty="0"/>
              <a:t> eran una demostración de poder y autoridad en sus pueblos, ya que estaban habitados por grandes familias.</a:t>
            </a:r>
          </a:p>
          <a:p>
            <a:pPr algn="just"/>
            <a:r>
              <a:rPr lang="es-ES" sz="1400" dirty="0"/>
              <a:t>En la actualidad es aún posible encontrar algunos </a:t>
            </a:r>
            <a:r>
              <a:rPr lang="es-ES" sz="1400" b="1" dirty="0" err="1"/>
              <a:t>Siheyuan</a:t>
            </a:r>
            <a:r>
              <a:rPr lang="es-ES" sz="1400" dirty="0"/>
              <a:t> en Beijing. Estas </a:t>
            </a:r>
            <a:r>
              <a:rPr lang="es-ES" sz="1400" b="1" dirty="0"/>
              <a:t>casas tradicionales chinas</a:t>
            </a:r>
            <a:r>
              <a:rPr lang="es-ES" sz="1400" dirty="0"/>
              <a:t> se han reconvertido en alojamientos independientes, aunque muchos de ellos carecen de servicios e instalaciones modernas.</a:t>
            </a:r>
          </a:p>
        </p:txBody>
      </p:sp>
      <p:pic>
        <p:nvPicPr>
          <p:cNvPr id="12298" name="Picture 10" descr="Resultado de imagen para PLANOS casas chin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33531" y="1991573"/>
            <a:ext cx="1936736" cy="301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7788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RESIDENCIAS DE PROVINCIA DE FUJIAN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es-ES" dirty="0"/>
              <a:t>Los </a:t>
            </a:r>
            <a:r>
              <a:rPr lang="es-ES" dirty="0" err="1"/>
              <a:t>Tulou</a:t>
            </a:r>
            <a:r>
              <a:rPr lang="es-ES" dirty="0"/>
              <a:t> son enormes </a:t>
            </a:r>
            <a:r>
              <a:rPr lang="es-ES" b="1" dirty="0"/>
              <a:t>edificios circulares o cuadrados</a:t>
            </a:r>
            <a:r>
              <a:rPr lang="es-ES" dirty="0"/>
              <a:t>, construidos con tierra, capaces de alojar hasta a 800 personas. El diseño de estos </a:t>
            </a:r>
            <a:r>
              <a:rPr lang="es-ES" b="1" dirty="0"/>
              <a:t>edificios chinos</a:t>
            </a:r>
            <a:r>
              <a:rPr lang="es-ES" dirty="0"/>
              <a:t> se asemeja mucho a fortalezas militares, y es que los </a:t>
            </a:r>
            <a:r>
              <a:rPr lang="es-ES" sz="1800" b="1" dirty="0" err="1"/>
              <a:t>Tulou</a:t>
            </a:r>
            <a:r>
              <a:rPr lang="es-ES" dirty="0"/>
              <a:t> fueron construidos con propósitos defensivos por emigrantes de regiones circundantes para protegerse de revueltas y conflictos externos.</a:t>
            </a:r>
            <a:endParaRPr lang="es-MX" dirty="0"/>
          </a:p>
        </p:txBody>
      </p:sp>
      <p:pic>
        <p:nvPicPr>
          <p:cNvPr id="13314" name="Picture 2" descr="casa tradicional de chin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28575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sultado de imagen para PLANOS casas FUJIAN TUL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666" y="2572584"/>
            <a:ext cx="2286232" cy="313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931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jardines</a:t>
            </a:r>
            <a:endParaRPr lang="es-MX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Paisajes </a:t>
            </a:r>
            <a:r>
              <a:rPr lang="es-MX" dirty="0" err="1" smtClean="0"/>
              <a:t>pictoricos</a:t>
            </a:r>
            <a:endParaRPr lang="es-MX" dirty="0"/>
          </a:p>
        </p:txBody>
      </p:sp>
      <p:sp>
        <p:nvSpPr>
          <p:cNvPr id="7" name="AutoShape 2" descr="Resultado de imagen para jardines chi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24218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JARDINES ACTUALES</a:t>
            </a:r>
            <a:endParaRPr lang="es-MX" dirty="0"/>
          </a:p>
        </p:txBody>
      </p:sp>
      <p:pic>
        <p:nvPicPr>
          <p:cNvPr id="16390" name="Picture 6" descr="Resultado de imagen para jardines chino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6" y="2204864"/>
            <a:ext cx="5995544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261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JARDIN SUZHOU</a:t>
            </a:r>
            <a:endParaRPr lang="es-MX" dirty="0"/>
          </a:p>
        </p:txBody>
      </p:sp>
      <p:pic>
        <p:nvPicPr>
          <p:cNvPr id="17410" name="Picture 2" descr="Resultado de imagen para jardines chinos SUZHO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417" y="260648"/>
            <a:ext cx="3633201" cy="271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jardines chinos SUZH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68" y="3140968"/>
            <a:ext cx="77914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194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urbuja inmobilia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94066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995936" y="5517232"/>
            <a:ext cx="167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CHINA DE HOY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306089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REALIZAR UN MAPA MENTAL CON EL CONTENIDO DE LA CLASE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2704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2127" y="1772816"/>
            <a:ext cx="7290054" cy="4023360"/>
          </a:xfrm>
        </p:spPr>
        <p:txBody>
          <a:bodyPr>
            <a:normAutofit fontScale="55000" lnSpcReduction="20000"/>
          </a:bodyPr>
          <a:lstStyle/>
          <a:p>
            <a:r>
              <a:rPr lang="es-MX" dirty="0"/>
              <a:t>Básico</a:t>
            </a:r>
            <a:r>
              <a:rPr lang="es-MX" dirty="0" smtClean="0"/>
              <a:t>:</a:t>
            </a:r>
          </a:p>
          <a:p>
            <a:r>
              <a:rPr lang="es-MX" dirty="0" smtClean="0"/>
              <a:t> </a:t>
            </a:r>
            <a:r>
              <a:rPr lang="es-MX" dirty="0" err="1"/>
              <a:t>Basegoda</a:t>
            </a:r>
            <a:r>
              <a:rPr lang="es-MX" dirty="0"/>
              <a:t>, N. J. (1984). Historia de la Arquitectura, ETA, </a:t>
            </a:r>
            <a:r>
              <a:rPr lang="es-MX" dirty="0" smtClean="0"/>
              <a:t>Barcelona</a:t>
            </a:r>
          </a:p>
          <a:p>
            <a:r>
              <a:rPr lang="es-MX" dirty="0" err="1" smtClean="0"/>
              <a:t>Benevolo</a:t>
            </a:r>
            <a:r>
              <a:rPr lang="es-MX" dirty="0"/>
              <a:t>, L. (1982.). El diseño de la ciudad, GG, tomos 4 y 5, Barcelona, España. 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err="1"/>
              <a:t>Bussagli</a:t>
            </a:r>
            <a:r>
              <a:rPr lang="es-MX" dirty="0"/>
              <a:t>, M. (2002). Atlas ilustrado de la Arquitectura, </a:t>
            </a:r>
            <a:r>
              <a:rPr lang="es-MX" dirty="0" err="1"/>
              <a:t>Susaeta</a:t>
            </a:r>
            <a:r>
              <a:rPr lang="es-MX" dirty="0"/>
              <a:t>, España. </a:t>
            </a:r>
            <a:endParaRPr lang="es-MX" dirty="0" smtClean="0"/>
          </a:p>
          <a:p>
            <a:r>
              <a:rPr lang="es-MX" dirty="0" err="1" smtClean="0"/>
              <a:t>Ching</a:t>
            </a:r>
            <a:r>
              <a:rPr lang="es-MX" dirty="0"/>
              <a:t>, Francis D. K. (2004) .Diccionario Visual de la Arquitectura, GG, Barcelona.  Esteva L. A. (1993.). Estilos en la Arquitectura, </a:t>
            </a:r>
            <a:r>
              <a:rPr lang="es-MX" dirty="0" err="1"/>
              <a:t>Hermon</a:t>
            </a:r>
            <a:r>
              <a:rPr lang="es-MX" dirty="0"/>
              <a:t>, México. 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err="1"/>
              <a:t>Feito</a:t>
            </a:r>
            <a:r>
              <a:rPr lang="es-MX" dirty="0"/>
              <a:t>, E. M. (2003). Atlas mundial de Arquitectura, H. </a:t>
            </a:r>
            <a:r>
              <a:rPr lang="es-MX" dirty="0" err="1"/>
              <a:t>Kliczkowski</a:t>
            </a:r>
            <a:r>
              <a:rPr lang="es-MX" dirty="0"/>
              <a:t>, Madrid. </a:t>
            </a:r>
            <a:endParaRPr lang="es-MX" dirty="0" smtClean="0"/>
          </a:p>
          <a:p>
            <a:r>
              <a:rPr lang="es-MX" dirty="0" err="1" smtClean="0"/>
              <a:t>Gardiner</a:t>
            </a:r>
            <a:r>
              <a:rPr lang="es-MX" dirty="0"/>
              <a:t>, S. (1994). Historia de la Arquitectura, Trillas, México. 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err="1"/>
              <a:t>Giedion</a:t>
            </a:r>
            <a:r>
              <a:rPr lang="es-MX" dirty="0"/>
              <a:t>, S. (1968). Espacio, tiempo y arquitectura, </a:t>
            </a:r>
            <a:r>
              <a:rPr lang="es-MX" dirty="0" err="1"/>
              <a:t>Dossat</a:t>
            </a:r>
            <a:r>
              <a:rPr lang="es-MX" dirty="0"/>
              <a:t>, Barcelona</a:t>
            </a:r>
            <a:r>
              <a:rPr lang="es-MX" dirty="0" smtClean="0"/>
              <a:t>.</a:t>
            </a:r>
          </a:p>
          <a:p>
            <a:r>
              <a:rPr lang="es-MX" dirty="0" smtClean="0"/>
              <a:t>  </a:t>
            </a:r>
            <a:r>
              <a:rPr lang="es-MX" dirty="0" err="1"/>
              <a:t>Glancey</a:t>
            </a:r>
            <a:r>
              <a:rPr lang="es-MX" dirty="0"/>
              <a:t>, J. (2001). Historia de la Arquitectura, Planeta, México. 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err="1"/>
              <a:t>Gympel</a:t>
            </a:r>
            <a:r>
              <a:rPr lang="es-MX" dirty="0"/>
              <a:t>, J. (1996). Historia de la Arquitectura, </a:t>
            </a:r>
            <a:r>
              <a:rPr lang="es-MX" dirty="0" err="1"/>
              <a:t>Konemann</a:t>
            </a:r>
            <a:r>
              <a:rPr lang="es-MX" dirty="0"/>
              <a:t>, Hong Kong. 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/>
              <a:t>Puig Grau, A. (1993). Síntesis de los Estilos Arquitectónicos, </a:t>
            </a:r>
            <a:r>
              <a:rPr lang="es-MX" dirty="0" err="1"/>
              <a:t>Ceac</a:t>
            </a:r>
            <a:r>
              <a:rPr lang="es-MX" dirty="0"/>
              <a:t>, España</a:t>
            </a:r>
            <a:r>
              <a:rPr lang="es-MX" dirty="0" smtClean="0"/>
              <a:t>.</a:t>
            </a:r>
          </a:p>
          <a:p>
            <a:r>
              <a:rPr lang="es-MX" dirty="0" smtClean="0"/>
              <a:t> </a:t>
            </a:r>
            <a:endParaRPr lang="es-MX" dirty="0"/>
          </a:p>
          <a:p>
            <a:r>
              <a:rPr lang="es-MX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2. Objetivo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 smtClean="0"/>
              <a:t>Facilitan el logro de los objetivos propuestos en el curso.</a:t>
            </a:r>
          </a:p>
          <a:p>
            <a:r>
              <a:rPr lang="es-MX" sz="2000" dirty="0" smtClean="0"/>
              <a:t>Consolidan los conocimientos previos.</a:t>
            </a:r>
          </a:p>
          <a:p>
            <a:r>
              <a:rPr lang="es-MX" sz="2000" dirty="0" smtClean="0"/>
              <a:t>Favorecen la vinculación de conocimientos previamente adquiridos con nuevos conocimientos.</a:t>
            </a:r>
          </a:p>
          <a:p>
            <a:r>
              <a:rPr lang="es-MX" sz="2000" dirty="0" smtClean="0"/>
              <a:t>Estimulan la transferencia de los conocimientos a situaciones diferentes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3. Guía de uso material didáctico solo visión proyectable</a:t>
            </a:r>
            <a:br>
              <a:rPr lang="es-MX" dirty="0" smtClean="0"/>
            </a:br>
            <a:r>
              <a:rPr lang="es-MX" sz="1000" dirty="0" smtClean="0"/>
              <a:t>duración de la sesión: 2 horas teórica</a:t>
            </a:r>
            <a:endParaRPr lang="es-MX" sz="1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041626"/>
              </p:ext>
            </p:extLst>
          </p:nvPr>
        </p:nvGraphicFramePr>
        <p:xfrm>
          <a:off x="768350" y="2286000"/>
          <a:ext cx="728980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345"/>
                <a:gridCol w="3632522"/>
                <a:gridCol w="242993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 del profesor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 del</a:t>
                      </a:r>
                      <a:r>
                        <a:rPr lang="es-MX" baseline="0" dirty="0" smtClean="0"/>
                        <a:t> alumno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Expondrá la portada y propósito de la asignatura.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2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Expondrá cómo</a:t>
                      </a:r>
                      <a:r>
                        <a:rPr lang="es-MX" sz="1100" baseline="0" dirty="0" smtClean="0"/>
                        <a:t> son los elementos arquitectónicos que distinguen la cultura de China 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3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profesor </a:t>
                      </a:r>
                      <a:r>
                        <a:rPr lang="es-MX" sz="1100" baseline="0" dirty="0" smtClean="0"/>
                        <a:t> mostrará y analizará </a:t>
                      </a:r>
                      <a:r>
                        <a:rPr lang="es-MX" sz="1100" dirty="0" smtClean="0"/>
                        <a:t>cada diapositiva y contextualizara</a:t>
                      </a:r>
                      <a:r>
                        <a:rPr lang="es-MX" sz="1100" baseline="0" dirty="0" smtClean="0"/>
                        <a:t> con los ejemplos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solicita al alumno comentarios sobre cada diapositiva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4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profesor debe ir preguntando al alumno sobre los ejemplos expuestos con</a:t>
                      </a:r>
                      <a:r>
                        <a:rPr lang="es-MX" sz="1100" baseline="0" dirty="0" smtClean="0"/>
                        <a:t> el propósito de que se logre un aprendizaje significativo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puede ir dando otros ejemplos.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5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explicara la importancia del tema expuesto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hará anotaciones de</a:t>
                      </a:r>
                      <a:r>
                        <a:rPr lang="es-MX" sz="1100" baseline="0" dirty="0" smtClean="0"/>
                        <a:t> las diapositivas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explicará las referencias con el fin de motivar la investigación del alumno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ampliara el tema buscando mas información</a:t>
                      </a:r>
                      <a:r>
                        <a:rPr lang="es-MX" sz="1100" baseline="0" dirty="0" smtClean="0"/>
                        <a:t> en las referencias.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7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Fin de la sesión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14414" y="5357826"/>
            <a:ext cx="3357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Tabla 1. Guía de uso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4.Presentación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dirty="0" smtClean="0"/>
              <a:t>El material didáctico es aquel que reúne medios y recursos que facilitan la enseñanza  y el aprendizaje. Suelen utilizarse dentro del ambiente educativo para facilitar la adquisición de conceptos, habilidades, actitudes y destrezas.</a:t>
            </a:r>
          </a:p>
          <a:p>
            <a:r>
              <a:rPr lang="es-MX" dirty="0" smtClean="0"/>
              <a:t>Esta visión proyectable reforzara </a:t>
            </a:r>
            <a:r>
              <a:rPr lang="es-MX" dirty="0" smtClean="0"/>
              <a:t>los conocimientos adquiridos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5 Guión explicativo 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985726"/>
              </p:ext>
            </p:extLst>
          </p:nvPr>
        </p:nvGraphicFramePr>
        <p:xfrm>
          <a:off x="768350" y="2286000"/>
          <a:ext cx="72898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1035"/>
                <a:gridCol w="4388765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Unidad de aprendizaje: 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Historia</a:t>
                      </a:r>
                      <a:r>
                        <a:rPr lang="es-MX" baseline="0" dirty="0" smtClean="0"/>
                        <a:t> de la Arquitectura hasta el siglo XII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Unidad de Competencia 5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China y </a:t>
                      </a:r>
                      <a:r>
                        <a:rPr kumimoji="0" lang="es-MX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Japón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TEMA: CHINA</a:t>
                      </a:r>
                      <a:endParaRPr kumimoji="0" lang="es-MX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200" dirty="0"/>
                    </a:p>
                  </a:txBody>
                  <a:tcPr marL="89263" marR="89263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b="1" dirty="0" smtClean="0"/>
                        <a:t>Propósitos de la unidad de aprendizaje</a:t>
                      </a:r>
                      <a:r>
                        <a:rPr lang="es-MX" sz="1200" dirty="0" smtClean="0"/>
                        <a:t>: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Juzgar las diferentes tipologías arquitectónicas con fundamento histórico social de las culturas más relevantes desde la Prehistoria hasta el Románico.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Pasos</a:t>
                      </a:r>
                      <a:r>
                        <a:rPr lang="es-MX" sz="1200" baseline="0" dirty="0" smtClean="0"/>
                        <a:t> del guión explicativo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da un encuadre  general de la unidad de aprendizaje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da la temática  a tratar ( </a:t>
                      </a:r>
                      <a:r>
                        <a:rPr lang="es-MX" sz="1200" dirty="0" smtClean="0"/>
                        <a:t>China)</a:t>
                      </a:r>
                      <a:endParaRPr lang="es-MX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realiza</a:t>
                      </a:r>
                      <a:r>
                        <a:rPr lang="es-MX" sz="1200" baseline="0" dirty="0" smtClean="0"/>
                        <a:t> un diagnóstico previo al tema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inicia la exposición de las diapositivas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reafirman conceptos principales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solicita una actividad </a:t>
                      </a:r>
                      <a:r>
                        <a:rPr lang="es-MX" sz="1200" baseline="0" dirty="0" err="1" smtClean="0"/>
                        <a:t>metacognitiva</a:t>
                      </a:r>
                      <a:r>
                        <a:rPr lang="es-MX" sz="1200" baseline="0" dirty="0" smtClean="0"/>
                        <a:t> para reforzar la información.</a:t>
                      </a:r>
                      <a:endParaRPr lang="es-MX" sz="1200" dirty="0" smtClean="0"/>
                    </a:p>
                    <a:p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357290" y="5786454"/>
            <a:ext cx="3357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Tabla 2. Guion explicativo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CHINA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meta cognición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876" y="1844824"/>
            <a:ext cx="7290054" cy="432048"/>
          </a:xfrm>
        </p:spPr>
        <p:txBody>
          <a:bodyPr/>
          <a:lstStyle/>
          <a:p>
            <a:r>
              <a:rPr lang="es-MX" dirty="0" smtClean="0"/>
              <a:t>Menciona que esta en tu mente cuando se menciona : China</a:t>
            </a:r>
            <a:endParaRPr lang="es-MX" dirty="0"/>
          </a:p>
        </p:txBody>
      </p:sp>
      <p:pic>
        <p:nvPicPr>
          <p:cNvPr id="2050" name="Picture 2" descr="Resultado de imagen para comida chi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03" y="2420888"/>
            <a:ext cx="2858740" cy="17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pirateria ch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61" y="2420888"/>
            <a:ext cx="3012884" cy="178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china contaminac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60" y="4368279"/>
            <a:ext cx="3012884" cy="200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768096" y="4653136"/>
            <a:ext cx="19409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piensa:</a:t>
            </a:r>
          </a:p>
          <a:p>
            <a:r>
              <a:rPr lang="es-MX" dirty="0" smtClean="0"/>
              <a:t>Comida, piratería, </a:t>
            </a:r>
          </a:p>
          <a:p>
            <a:r>
              <a:rPr lang="es-MX" dirty="0" smtClean="0"/>
              <a:t>Contaminación,</a:t>
            </a:r>
          </a:p>
          <a:p>
            <a:r>
              <a:rPr lang="es-MX" dirty="0" smtClean="0"/>
              <a:t>Mucha gente</a:t>
            </a:r>
          </a:p>
          <a:p>
            <a:r>
              <a:rPr lang="es-MX" dirty="0" smtClean="0"/>
              <a:t>caos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3990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330</TotalTime>
  <Words>967</Words>
  <Application>Microsoft Office PowerPoint</Application>
  <PresentationFormat>Presentación en pantalla (4:3)</PresentationFormat>
  <Paragraphs>169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2" baseType="lpstr">
      <vt:lpstr>Arial</vt:lpstr>
      <vt:lpstr>Tw Cen MT</vt:lpstr>
      <vt:lpstr>Tw Cen MT Condensed</vt:lpstr>
      <vt:lpstr>Wingdings 3</vt:lpstr>
      <vt:lpstr>Integral</vt:lpstr>
      <vt:lpstr>Universidad Autónoma del Estado de México Facultad de Arquitectura y Diseño  Material Didáctico  Solo visión proyectable</vt:lpstr>
      <vt:lpstr>Contenido del material didáctico</vt:lpstr>
      <vt:lpstr>1. Justificación Académica</vt:lpstr>
      <vt:lpstr>2. Objetivo del material didáctico</vt:lpstr>
      <vt:lpstr>3. Guía de uso material didáctico solo visión proyectable duración de la sesión: 2 horas teórica</vt:lpstr>
      <vt:lpstr>4.Presentación del material didáctico</vt:lpstr>
      <vt:lpstr>5 Guión explicativo  </vt:lpstr>
      <vt:lpstr>CHINA</vt:lpstr>
      <vt:lpstr>Actividad de meta cognición</vt:lpstr>
      <vt:lpstr>En cambio de Japón …</vt:lpstr>
      <vt:lpstr>Algo tienen en común</vt:lpstr>
      <vt:lpstr>ACTIVIDAD METACOGNITIVA CHINA</vt:lpstr>
      <vt:lpstr>CHINA</vt:lpstr>
      <vt:lpstr>China Temprana y Clásica</vt:lpstr>
      <vt:lpstr>Monasterio foguang</vt:lpstr>
      <vt:lpstr>Ciudad prohibida beijing</vt:lpstr>
      <vt:lpstr>Video la ciudad prohibida </vt:lpstr>
      <vt:lpstr>La arquitectura china es el reflejo de dos componentes:</vt:lpstr>
      <vt:lpstr>Estructura madera salón armonía suprema</vt:lpstr>
      <vt:lpstr>Presentación de PowerPoint</vt:lpstr>
      <vt:lpstr>Presentación de PowerPoint</vt:lpstr>
      <vt:lpstr>Presentación de PowerPoint</vt:lpstr>
      <vt:lpstr>Presentación de PowerPoint</vt:lpstr>
      <vt:lpstr>CIUDADES</vt:lpstr>
      <vt:lpstr>Presentación de PowerPoint</vt:lpstr>
      <vt:lpstr>PAGODAS</vt:lpstr>
      <vt:lpstr>Pagoda monasterio songyue monte song  </vt:lpstr>
      <vt:lpstr>Presentación de PowerPoint</vt:lpstr>
      <vt:lpstr>CASAS CHINAS</vt:lpstr>
      <vt:lpstr>Casa típica con patio</vt:lpstr>
      <vt:lpstr>RESIDENCIAS DE PROVINCIA DE FUJIAN</vt:lpstr>
      <vt:lpstr>jardines</vt:lpstr>
      <vt:lpstr>JARDINES ACTUALES</vt:lpstr>
      <vt:lpstr>JARDIN SUZHOU</vt:lpstr>
      <vt:lpstr>Presentación de PowerPoint</vt:lpstr>
      <vt:lpstr>ejercicio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Arquitectura y Diseño  Material Didáctico  Solo visión proyectable</dc:title>
  <dc:creator>AnaMaria</dc:creator>
  <cp:lastModifiedBy>Marthita Cruz Medina</cp:lastModifiedBy>
  <cp:revision>39</cp:revision>
  <dcterms:created xsi:type="dcterms:W3CDTF">2018-09-07T01:01:09Z</dcterms:created>
  <dcterms:modified xsi:type="dcterms:W3CDTF">2019-09-19T01:53:59Z</dcterms:modified>
</cp:coreProperties>
</file>