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57" r:id="rId4"/>
    <p:sldId id="262" r:id="rId5"/>
    <p:sldId id="258" r:id="rId6"/>
    <p:sldId id="283" r:id="rId7"/>
    <p:sldId id="263" r:id="rId8"/>
    <p:sldId id="284" r:id="rId9"/>
    <p:sldId id="264" r:id="rId10"/>
    <p:sldId id="285" r:id="rId11"/>
    <p:sldId id="265" r:id="rId12"/>
    <p:sldId id="286" r:id="rId13"/>
    <p:sldId id="269" r:id="rId14"/>
    <p:sldId id="267" r:id="rId15"/>
    <p:sldId id="271" r:id="rId16"/>
    <p:sldId id="272" r:id="rId17"/>
    <p:sldId id="270" r:id="rId18"/>
    <p:sldId id="268" r:id="rId19"/>
    <p:sldId id="281" r:id="rId20"/>
    <p:sldId id="282" r:id="rId21"/>
    <p:sldId id="273" r:id="rId22"/>
    <p:sldId id="288" r:id="rId23"/>
    <p:sldId id="274" r:id="rId24"/>
    <p:sldId id="275" r:id="rId25"/>
    <p:sldId id="289" r:id="rId26"/>
    <p:sldId id="290" r:id="rId27"/>
    <p:sldId id="293" r:id="rId28"/>
    <p:sldId id="294" r:id="rId29"/>
    <p:sldId id="295" r:id="rId30"/>
    <p:sldId id="296" r:id="rId31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E1F6"/>
    <a:srgbClr val="26C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046F7-F42E-4EBB-ACCC-181577FA7810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4B7DE-8366-4CD5-9296-C53439D17C7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748A6-CD00-4FEA-A6CC-36460CD383B4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18282-0A92-4BBF-85A1-66B7FE9C26B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1CD71-E110-4EBA-80A6-6C0450D61DEC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55D2-A598-471F-9BCA-0B80FAA3293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38135-1B98-48C7-9714-6692F5D31796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35F67-813F-4C7B-9F1A-807493C3A3A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B6C6B-5928-4165-A0AE-A8AEE3BDAAD0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8E30D-EA75-4D85-8135-E4987EAB1E9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CD379-5EEA-4708-8B20-540289B82A6F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2CA39-B73F-4827-8DBC-AF9D845EF12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2D2BC-57FF-443C-8F65-FB5C61B3A179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8C1B0-1FA5-41C4-A9BD-B518DEA156C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520DD-0C65-4C56-83AD-AD136ED5380E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7B6F3-F9BC-432C-B446-9F1B4F7386F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6CC89-EAA8-4A8C-99E9-FAEC20C37EAD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B9B84-39BF-4BFF-AE1C-2612DC0546C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BE55-19A7-459A-A9D1-624D5DAE3BC7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E6EAB-A6D8-4A3E-A41C-A5F864AC89D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88FAA-2189-423D-A037-CADBA32A280D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6AB1A-138F-4BE2-A581-1A17BD4D55A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5490A4-A179-4AEF-8A57-BD0118C22D50}" type="datetimeFigureOut">
              <a:rPr lang="es-MX"/>
              <a:pPr>
                <a:defRPr/>
              </a:pPr>
              <a:t>16/09/2019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91AA0B-A79A-4A8F-BBD8-199129614EA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cover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1.wmf"/><Relationship Id="rId9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 noGrp="1"/>
          </p:cNvSpPr>
          <p:nvPr>
            <p:ph type="ctrTitle"/>
          </p:nvPr>
        </p:nvSpPr>
        <p:spPr>
          <a:xfrm>
            <a:off x="1113892" y="2010389"/>
            <a:ext cx="6836296" cy="72008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defRPr/>
            </a:pPr>
            <a:r>
              <a:rPr lang="es-MX" dirty="0" smtClean="0"/>
              <a:t>Termodinámica</a:t>
            </a:r>
            <a:br>
              <a:rPr lang="es-MX" dirty="0" smtClean="0"/>
            </a:br>
            <a:r>
              <a:rPr lang="es-MX" sz="3100" dirty="0" smtClean="0"/>
              <a:t>Gases ideales y el factor de compresibilidad</a:t>
            </a:r>
            <a:endParaRPr lang="es-MX" sz="3100" dirty="0"/>
          </a:p>
        </p:txBody>
      </p:sp>
      <p:pic>
        <p:nvPicPr>
          <p:cNvPr id="5" name="0 Imagen" descr="Fiuaem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980728"/>
          </a:xfrm>
          <a:prstGeom prst="rect">
            <a:avLst/>
          </a:prstGeom>
        </p:spPr>
      </p:pic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1331640" y="3868465"/>
            <a:ext cx="6400800" cy="1080120"/>
          </a:xfrm>
        </p:spPr>
        <p:txBody>
          <a:bodyPr/>
          <a:lstStyle/>
          <a:p>
            <a:r>
              <a:rPr lang="es-MX" sz="2800" dirty="0" smtClean="0">
                <a:solidFill>
                  <a:schemeClr val="tx1"/>
                </a:solidFill>
              </a:rPr>
              <a:t>Material Didáctico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Dr. Jorge Alejandro Loza Yáñez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79512" y="538067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Relación:</a:t>
            </a:r>
          </a:p>
          <a:p>
            <a:r>
              <a:rPr lang="es-MX" sz="1200" dirty="0" smtClean="0"/>
              <a:t>ISES</a:t>
            </a:r>
            <a:r>
              <a:rPr lang="es-MX" sz="1200" dirty="0" smtClean="0"/>
              <a:t>. Termodinámica. L43922</a:t>
            </a:r>
            <a:r>
              <a:rPr lang="es-MX" sz="1200" dirty="0" smtClean="0"/>
              <a:t>.</a:t>
            </a:r>
          </a:p>
          <a:p>
            <a:r>
              <a:rPr lang="es-MX" sz="1200" dirty="0" smtClean="0"/>
              <a:t>Unidad </a:t>
            </a:r>
            <a:r>
              <a:rPr lang="es-MX" sz="1200" dirty="0" smtClean="0"/>
              <a:t>de competencia I</a:t>
            </a:r>
            <a:r>
              <a:rPr lang="es-MX" sz="1200" dirty="0" smtClean="0"/>
              <a:t>.  </a:t>
            </a:r>
            <a:r>
              <a:rPr lang="es-MX" sz="1200" dirty="0" smtClean="0"/>
              <a:t>Propiedades de Substancias </a:t>
            </a:r>
            <a:r>
              <a:rPr lang="es-MX" sz="1200" dirty="0" smtClean="0"/>
              <a:t>Puras: </a:t>
            </a:r>
            <a:endParaRPr lang="en-US" dirty="0"/>
          </a:p>
          <a:p>
            <a:r>
              <a:rPr lang="es-ES" sz="1200" dirty="0" smtClean="0"/>
              <a:t>- Propiedades </a:t>
            </a:r>
            <a:r>
              <a:rPr lang="es-ES" sz="1200" dirty="0"/>
              <a:t>termodinámicas con el modelo de gas ideal. </a:t>
            </a:r>
          </a:p>
          <a:p>
            <a:r>
              <a:rPr lang="en-US" sz="1200" dirty="0" smtClean="0"/>
              <a:t>- Factor </a:t>
            </a:r>
            <a:r>
              <a:rPr lang="en-US" sz="1200" dirty="0"/>
              <a:t>de </a:t>
            </a:r>
            <a:r>
              <a:rPr lang="en-US" sz="1200" dirty="0" err="1"/>
              <a:t>compresibilidad</a:t>
            </a:r>
            <a:r>
              <a:rPr lang="en-US" sz="1200" dirty="0"/>
              <a:t> </a:t>
            </a:r>
          </a:p>
          <a:p>
            <a:r>
              <a:rPr lang="en-US" dirty="0"/>
              <a:t>	</a:t>
            </a:r>
          </a:p>
          <a:p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/>
          <p:cNvSpPr>
            <a:spLocks noChangeArrowheads="1"/>
          </p:cNvSpPr>
          <p:nvPr/>
        </p:nvSpPr>
        <p:spPr bwMode="auto">
          <a:xfrm>
            <a:off x="1187624" y="4077072"/>
            <a:ext cx="7265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b="1" dirty="0">
                <a:latin typeface="Calibri" pitchFamily="34" charset="0"/>
              </a:rPr>
              <a:t>Gay </a:t>
            </a:r>
            <a:r>
              <a:rPr lang="es-MX" b="1" dirty="0" err="1">
                <a:latin typeface="Calibri" pitchFamily="34" charset="0"/>
              </a:rPr>
              <a:t>Lussac</a:t>
            </a:r>
            <a:r>
              <a:rPr lang="es-MX" b="1" dirty="0">
                <a:latin typeface="Calibri" pitchFamily="34" charset="0"/>
              </a:rPr>
              <a:t> (1778-1850) Francia.</a:t>
            </a:r>
          </a:p>
          <a:p>
            <a:r>
              <a:rPr lang="es-MX" b="1" dirty="0">
                <a:latin typeface="Calibri" pitchFamily="34" charset="0"/>
              </a:rPr>
              <a:t>Químico y Físico. “Ley de Presión en gases”</a:t>
            </a:r>
          </a:p>
          <a:p>
            <a:r>
              <a:rPr lang="es-ES" dirty="0"/>
              <a:t>Base </a:t>
            </a:r>
            <a:r>
              <a:rPr lang="es-ES" dirty="0" err="1"/>
              <a:t>Estequiometría</a:t>
            </a:r>
            <a:r>
              <a:rPr lang="es-ES" dirty="0"/>
              <a:t>* “Existe una relación entre los volúmenes de los gases que reaccionan y los gases que se producen, dada por un número entero y pequeño”</a:t>
            </a:r>
            <a:endParaRPr lang="es-MX" dirty="0"/>
          </a:p>
          <a:p>
            <a:endParaRPr lang="es-MX" dirty="0">
              <a:latin typeface="Calibri" pitchFamily="34" charset="0"/>
            </a:endParaRPr>
          </a:p>
        </p:txBody>
      </p:sp>
      <p:pic>
        <p:nvPicPr>
          <p:cNvPr id="5" name="Picture 2" descr="http://upload.wikimedia.org/wikipedia/commons/thumb/2/2f/Gaylussac.jpg/200px-Gayluss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2919640" cy="3357586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B w="139700" prst="cross"/>
          </a:sp3d>
        </p:spPr>
      </p:pic>
      <p:sp>
        <p:nvSpPr>
          <p:cNvPr id="6" name="7 CuadroTexto"/>
          <p:cNvSpPr txBox="1">
            <a:spLocks noChangeArrowheads="1"/>
          </p:cNvSpPr>
          <p:nvPr/>
        </p:nvSpPr>
        <p:spPr bwMode="auto">
          <a:xfrm>
            <a:off x="1043608" y="5949280"/>
            <a:ext cx="719339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 err="1" smtClean="0"/>
              <a:t>Estequiometría</a:t>
            </a:r>
            <a:endParaRPr lang="es-MX" sz="1400" b="1" dirty="0" smtClean="0"/>
          </a:p>
          <a:p>
            <a:pPr algn="ctr"/>
            <a:r>
              <a:rPr lang="es-MX" sz="1400" dirty="0" smtClean="0"/>
              <a:t> Del griego </a:t>
            </a:r>
            <a:r>
              <a:rPr lang="es-MX" sz="1400" dirty="0" err="1"/>
              <a:t>stoicheon</a:t>
            </a:r>
            <a:r>
              <a:rPr lang="es-MX" sz="1400" dirty="0"/>
              <a:t>: elemento y </a:t>
            </a:r>
            <a:r>
              <a:rPr lang="es-MX" sz="1400" dirty="0" err="1"/>
              <a:t>metron</a:t>
            </a:r>
            <a:r>
              <a:rPr lang="es-MX" sz="1400" dirty="0"/>
              <a:t>: </a:t>
            </a:r>
            <a:r>
              <a:rPr lang="es-MX" sz="1400" dirty="0" smtClean="0"/>
              <a:t>medir.</a:t>
            </a:r>
          </a:p>
          <a:p>
            <a:pPr algn="ctr"/>
            <a:r>
              <a:rPr lang="es-MX" sz="1400" dirty="0" smtClean="0"/>
              <a:t> </a:t>
            </a:r>
            <a:r>
              <a:rPr lang="es-MX" sz="1400" dirty="0"/>
              <a:t>Cálculo relaciones cuantitativas entre productos y reactivos en reacciones químicas.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268760"/>
            <a:ext cx="8280920" cy="46434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3500" u="sng" dirty="0" smtClean="0"/>
              <a:t>Hipótesis</a:t>
            </a:r>
            <a:r>
              <a:rPr lang="es-MX" sz="3500" dirty="0" smtClean="0"/>
              <a:t>: “Volúmenes iguales de gases ideales, a la misma temperatura y presión, contienen igual número de partículas o moléculas”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3500" u="sng" dirty="0" smtClean="0"/>
              <a:t>Ley</a:t>
            </a:r>
            <a:r>
              <a:rPr lang="es-MX" sz="3500" dirty="0" smtClean="0"/>
              <a:t>: “El volumen </a:t>
            </a:r>
            <a:r>
              <a:rPr lang="es-MX" sz="3500" smtClean="0"/>
              <a:t>de un </a:t>
            </a:r>
            <a:r>
              <a:rPr lang="es-MX" sz="3500" dirty="0" smtClean="0"/>
              <a:t>gas mantenido a T y P constantes es directamente proporcional al número de moles de gas “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dirty="0"/>
          </a:p>
        </p:txBody>
      </p:sp>
      <p:sp>
        <p:nvSpPr>
          <p:cNvPr id="4" name="3 Elipse"/>
          <p:cNvSpPr/>
          <p:nvPr/>
        </p:nvSpPr>
        <p:spPr>
          <a:xfrm>
            <a:off x="142875" y="6143625"/>
            <a:ext cx="1214438" cy="571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1811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102318"/>
              </p:ext>
            </p:extLst>
          </p:nvPr>
        </p:nvGraphicFramePr>
        <p:xfrm>
          <a:off x="3851920" y="5540345"/>
          <a:ext cx="1440160" cy="60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3" imgW="393359" imgH="164957" progId="Equation.DSMT4">
                  <p:embed/>
                </p:oleObj>
              </mc:Choice>
              <mc:Fallback>
                <p:oleObj name="Equation" r:id="rId3" imgW="393359" imgH="164957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5540345"/>
                        <a:ext cx="1440160" cy="6032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4 Flecha derecha"/>
          <p:cNvSpPr/>
          <p:nvPr/>
        </p:nvSpPr>
        <p:spPr>
          <a:xfrm>
            <a:off x="0" y="0"/>
            <a:ext cx="2987824" cy="1196752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Hipótesis de Avogadro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!</a:t>
            </a:r>
            <a:endParaRPr lang="es-MX" sz="2400" b="1" dirty="0">
              <a:solidFill>
                <a:srgbClr val="FFFF00"/>
              </a:solidFill>
              <a:latin typeface="Calibri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le:Avogadro Amede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3071812" cy="4240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4572000" y="4725144"/>
            <a:ext cx="417646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dirty="0" err="1">
                <a:latin typeface="Calibri" pitchFamily="34" charset="0"/>
              </a:rPr>
              <a:t>Amedeo</a:t>
            </a:r>
            <a:r>
              <a:rPr lang="es-MX" dirty="0">
                <a:latin typeface="Calibri" pitchFamily="34" charset="0"/>
              </a:rPr>
              <a:t> </a:t>
            </a:r>
            <a:r>
              <a:rPr lang="es-MX" dirty="0" err="1">
                <a:latin typeface="Calibri" pitchFamily="34" charset="0"/>
              </a:rPr>
              <a:t>Avogadro</a:t>
            </a:r>
            <a:r>
              <a:rPr lang="es-MX" dirty="0">
                <a:latin typeface="Calibri" pitchFamily="34" charset="0"/>
              </a:rPr>
              <a:t> (1776-1856)</a:t>
            </a:r>
          </a:p>
          <a:p>
            <a:r>
              <a:rPr lang="es-MX" dirty="0">
                <a:latin typeface="Calibri" pitchFamily="34" charset="0"/>
              </a:rPr>
              <a:t>Italia</a:t>
            </a:r>
          </a:p>
          <a:p>
            <a:r>
              <a:rPr lang="es-MX" dirty="0">
                <a:latin typeface="Calibri" pitchFamily="34" charset="0"/>
              </a:rPr>
              <a:t>Físico y químico</a:t>
            </a:r>
          </a:p>
          <a:p>
            <a:r>
              <a:rPr lang="es-MX" dirty="0">
                <a:latin typeface="Calibri" pitchFamily="34" charset="0"/>
              </a:rPr>
              <a:t>Primero que propone la existencia de gases como moléculas </a:t>
            </a:r>
            <a:r>
              <a:rPr lang="es-MX" dirty="0" err="1">
                <a:latin typeface="Calibri" pitchFamily="34" charset="0"/>
              </a:rPr>
              <a:t>diatómicas</a:t>
            </a:r>
            <a:r>
              <a:rPr lang="es-MX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799" y="0"/>
            <a:ext cx="6372201" cy="7254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Observaciones de </a:t>
            </a:r>
            <a:r>
              <a:rPr lang="es-MX" dirty="0" err="1" smtClean="0"/>
              <a:t>Avogadro</a:t>
            </a:r>
            <a:endParaRPr lang="es-MX" dirty="0"/>
          </a:p>
        </p:txBody>
      </p:sp>
      <p:sp>
        <p:nvSpPr>
          <p:cNvPr id="25" name="24 Elipse"/>
          <p:cNvSpPr/>
          <p:nvPr/>
        </p:nvSpPr>
        <p:spPr>
          <a:xfrm>
            <a:off x="1129134" y="4365153"/>
            <a:ext cx="1285875" cy="50006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>
                <a:solidFill>
                  <a:schemeClr val="tx1"/>
                </a:solidFill>
              </a:rPr>
              <a:t>2 at H</a:t>
            </a:r>
          </a:p>
        </p:txBody>
      </p:sp>
      <p:sp>
        <p:nvSpPr>
          <p:cNvPr id="26" name="25 Elipse"/>
          <p:cNvSpPr/>
          <p:nvPr/>
        </p:nvSpPr>
        <p:spPr>
          <a:xfrm>
            <a:off x="2700759" y="4365153"/>
            <a:ext cx="1214438" cy="50006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>
                <a:solidFill>
                  <a:schemeClr val="tx1"/>
                </a:solidFill>
              </a:rPr>
              <a:t>1 at O</a:t>
            </a:r>
          </a:p>
        </p:txBody>
      </p:sp>
      <p:sp>
        <p:nvSpPr>
          <p:cNvPr id="27" name="26 Proceso alternativo"/>
          <p:cNvSpPr/>
          <p:nvPr/>
        </p:nvSpPr>
        <p:spPr>
          <a:xfrm>
            <a:off x="4772447" y="4365153"/>
            <a:ext cx="1071562" cy="500063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>
                <a:solidFill>
                  <a:schemeClr val="tx1"/>
                </a:solidFill>
              </a:rPr>
              <a:t>2 HO</a:t>
            </a:r>
          </a:p>
        </p:txBody>
      </p:sp>
      <p:sp>
        <p:nvSpPr>
          <p:cNvPr id="20505" name="33 CuadroTexto"/>
          <p:cNvSpPr txBox="1">
            <a:spLocks noChangeArrowheads="1"/>
          </p:cNvSpPr>
          <p:nvPr/>
        </p:nvSpPr>
        <p:spPr bwMode="auto">
          <a:xfrm>
            <a:off x="6357938" y="3929063"/>
            <a:ext cx="27860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>
                <a:latin typeface="Calibri" pitchFamily="34" charset="0"/>
              </a:rPr>
              <a:t>John Dalton (1766-1844)</a:t>
            </a:r>
          </a:p>
          <a:p>
            <a:r>
              <a:rPr lang="es-MX">
                <a:latin typeface="Calibri" pitchFamily="34" charset="0"/>
              </a:rPr>
              <a:t>Inglaterra</a:t>
            </a:r>
          </a:p>
          <a:p>
            <a:r>
              <a:rPr lang="es-MX">
                <a:latin typeface="Calibri" pitchFamily="34" charset="0"/>
              </a:rPr>
              <a:t>Químico</a:t>
            </a:r>
          </a:p>
          <a:p>
            <a:r>
              <a:rPr lang="es-MX">
                <a:latin typeface="Calibri" pitchFamily="34" charset="0"/>
              </a:rPr>
              <a:t>Teoría de Dalton: “Los átomos que forman la materia son: ¡ Indivisibles !</a:t>
            </a:r>
          </a:p>
        </p:txBody>
      </p:sp>
      <p:sp>
        <p:nvSpPr>
          <p:cNvPr id="20506" name="34 CuadroTexto"/>
          <p:cNvSpPr txBox="1">
            <a:spLocks noChangeArrowheads="1"/>
          </p:cNvSpPr>
          <p:nvPr/>
        </p:nvSpPr>
        <p:spPr bwMode="auto">
          <a:xfrm>
            <a:off x="1619672" y="5373216"/>
            <a:ext cx="2786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>
                <a:latin typeface="Calibri" pitchFamily="34" charset="0"/>
              </a:rPr>
              <a:t>¡ Los gases son Diatómicos !</a:t>
            </a:r>
          </a:p>
        </p:txBody>
      </p:sp>
      <p:sp>
        <p:nvSpPr>
          <p:cNvPr id="36" name="35 Elipse"/>
          <p:cNvSpPr/>
          <p:nvPr/>
        </p:nvSpPr>
        <p:spPr>
          <a:xfrm>
            <a:off x="957684" y="5824066"/>
            <a:ext cx="1285875" cy="50006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2 H</a:t>
            </a:r>
            <a:r>
              <a:rPr lang="es-MX" b="1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7" name="36 Elipse"/>
          <p:cNvSpPr/>
          <p:nvPr/>
        </p:nvSpPr>
        <p:spPr>
          <a:xfrm>
            <a:off x="2529309" y="5824066"/>
            <a:ext cx="1214438" cy="50006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1 O</a:t>
            </a:r>
            <a:r>
              <a:rPr lang="es-MX" b="1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8" name="37 Proceso alternativo"/>
          <p:cNvSpPr/>
          <p:nvPr/>
        </p:nvSpPr>
        <p:spPr>
          <a:xfrm>
            <a:off x="4600997" y="5824066"/>
            <a:ext cx="1071562" cy="500062"/>
          </a:xfrm>
          <a:prstGeom prst="flowChartAlternate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2 H</a:t>
            </a:r>
            <a:r>
              <a:rPr lang="es-MX" b="1" baseline="-25000" dirty="0">
                <a:solidFill>
                  <a:schemeClr val="tx1"/>
                </a:solidFill>
              </a:rPr>
              <a:t>2</a:t>
            </a:r>
            <a:r>
              <a:rPr lang="es-MX" b="1" dirty="0">
                <a:solidFill>
                  <a:schemeClr val="tx1"/>
                </a:solidFill>
              </a:rPr>
              <a:t>O</a:t>
            </a:r>
          </a:p>
        </p:txBody>
      </p:sp>
      <p:cxnSp>
        <p:nvCxnSpPr>
          <p:cNvPr id="39" name="38 Conector recto de flecha"/>
          <p:cNvCxnSpPr/>
          <p:nvPr/>
        </p:nvCxnSpPr>
        <p:spPr>
          <a:xfrm>
            <a:off x="3958059" y="6038378"/>
            <a:ext cx="500063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Elipse"/>
          <p:cNvSpPr/>
          <p:nvPr/>
        </p:nvSpPr>
        <p:spPr>
          <a:xfrm>
            <a:off x="8001000" y="4357688"/>
            <a:ext cx="1000125" cy="4286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1808</a:t>
            </a:r>
          </a:p>
        </p:txBody>
      </p:sp>
      <p:cxnSp>
        <p:nvCxnSpPr>
          <p:cNvPr id="20512" name="41 Conector angular"/>
          <p:cNvCxnSpPr>
            <a:cxnSpLocks noChangeShapeType="1"/>
          </p:cNvCxnSpPr>
          <p:nvPr/>
        </p:nvCxnSpPr>
        <p:spPr bwMode="auto">
          <a:xfrm>
            <a:off x="3347864" y="5013176"/>
            <a:ext cx="2952328" cy="36004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rgbClr val="4A7EBB"/>
            </a:solidFill>
            <a:miter lim="800000"/>
            <a:headEnd/>
            <a:tailEnd type="arrow" w="med" len="med"/>
          </a:ln>
        </p:spPr>
      </p:cxnSp>
      <p:pic>
        <p:nvPicPr>
          <p:cNvPr id="20513" name="Picture 2" descr="Johndal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1143000"/>
            <a:ext cx="20240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4" name="Text Box 40"/>
          <p:cNvSpPr txBox="1">
            <a:spLocks noChangeArrowheads="1"/>
          </p:cNvSpPr>
          <p:nvPr/>
        </p:nvSpPr>
        <p:spPr bwMode="auto">
          <a:xfrm>
            <a:off x="4140622" y="436515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 b="1"/>
              <a:t>?</a:t>
            </a:r>
            <a:endParaRPr lang="es-ES" sz="2400" b="1"/>
          </a:p>
        </p:txBody>
      </p:sp>
      <p:sp>
        <p:nvSpPr>
          <p:cNvPr id="41" name="4 Flecha derecha"/>
          <p:cNvSpPr/>
          <p:nvPr/>
        </p:nvSpPr>
        <p:spPr>
          <a:xfrm>
            <a:off x="0" y="0"/>
            <a:ext cx="2987824" cy="1196752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Historia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!</a:t>
            </a:r>
            <a:endParaRPr lang="es-MX" sz="2400" b="1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47" name="46 Elipse"/>
          <p:cNvSpPr/>
          <p:nvPr/>
        </p:nvSpPr>
        <p:spPr>
          <a:xfrm>
            <a:off x="1783085" y="1052736"/>
            <a:ext cx="571500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 H</a:t>
            </a:r>
          </a:p>
        </p:txBody>
      </p:sp>
      <p:sp>
        <p:nvSpPr>
          <p:cNvPr id="48" name="47 Elipse"/>
          <p:cNvSpPr/>
          <p:nvPr/>
        </p:nvSpPr>
        <p:spPr>
          <a:xfrm>
            <a:off x="2711772" y="1052736"/>
            <a:ext cx="571500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Cl</a:t>
            </a:r>
          </a:p>
        </p:txBody>
      </p:sp>
      <p:sp>
        <p:nvSpPr>
          <p:cNvPr id="49" name="48 Proceso alternativo"/>
          <p:cNvSpPr/>
          <p:nvPr/>
        </p:nvSpPr>
        <p:spPr>
          <a:xfrm>
            <a:off x="4211960" y="1052736"/>
            <a:ext cx="1071562" cy="5000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2 </a:t>
            </a:r>
            <a:r>
              <a:rPr lang="es-MX" dirty="0" err="1"/>
              <a:t>HCl</a:t>
            </a:r>
            <a:endParaRPr lang="es-MX" dirty="0"/>
          </a:p>
        </p:txBody>
      </p:sp>
      <p:sp>
        <p:nvSpPr>
          <p:cNvPr id="50" name="49 Elipse"/>
          <p:cNvSpPr/>
          <p:nvPr/>
        </p:nvSpPr>
        <p:spPr>
          <a:xfrm>
            <a:off x="1783085" y="1695673"/>
            <a:ext cx="571500" cy="500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N</a:t>
            </a:r>
          </a:p>
        </p:txBody>
      </p:sp>
      <p:sp>
        <p:nvSpPr>
          <p:cNvPr id="51" name="50 Elipse"/>
          <p:cNvSpPr/>
          <p:nvPr/>
        </p:nvSpPr>
        <p:spPr>
          <a:xfrm>
            <a:off x="2711772" y="1695673"/>
            <a:ext cx="571500" cy="500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O</a:t>
            </a:r>
          </a:p>
        </p:txBody>
      </p:sp>
      <p:sp>
        <p:nvSpPr>
          <p:cNvPr id="52" name="51 Proceso alternativo"/>
          <p:cNvSpPr/>
          <p:nvPr/>
        </p:nvSpPr>
        <p:spPr>
          <a:xfrm>
            <a:off x="4211960" y="1695673"/>
            <a:ext cx="1071562" cy="5000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2 NO</a:t>
            </a:r>
          </a:p>
        </p:txBody>
      </p:sp>
      <p:sp>
        <p:nvSpPr>
          <p:cNvPr id="53" name="52 Elipse"/>
          <p:cNvSpPr/>
          <p:nvPr/>
        </p:nvSpPr>
        <p:spPr>
          <a:xfrm>
            <a:off x="1783085" y="2338611"/>
            <a:ext cx="571500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 H</a:t>
            </a:r>
          </a:p>
        </p:txBody>
      </p:sp>
      <p:sp>
        <p:nvSpPr>
          <p:cNvPr id="54" name="53 Elipse"/>
          <p:cNvSpPr/>
          <p:nvPr/>
        </p:nvSpPr>
        <p:spPr>
          <a:xfrm>
            <a:off x="2711772" y="2338611"/>
            <a:ext cx="571500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O</a:t>
            </a:r>
          </a:p>
        </p:txBody>
      </p:sp>
      <p:sp>
        <p:nvSpPr>
          <p:cNvPr id="55" name="54 Proceso alternativo"/>
          <p:cNvSpPr/>
          <p:nvPr/>
        </p:nvSpPr>
        <p:spPr>
          <a:xfrm>
            <a:off x="4211960" y="2338611"/>
            <a:ext cx="1071562" cy="5000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2 HO</a:t>
            </a:r>
          </a:p>
        </p:txBody>
      </p:sp>
      <p:cxnSp>
        <p:nvCxnSpPr>
          <p:cNvPr id="56" name="55 Conector recto de flecha"/>
          <p:cNvCxnSpPr/>
          <p:nvPr/>
        </p:nvCxnSpPr>
        <p:spPr>
          <a:xfrm>
            <a:off x="3497585" y="1338486"/>
            <a:ext cx="500062" cy="158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3497585" y="1981423"/>
            <a:ext cx="500062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17 CuadroTexto"/>
          <p:cNvSpPr txBox="1">
            <a:spLocks noChangeArrowheads="1"/>
          </p:cNvSpPr>
          <p:nvPr/>
        </p:nvSpPr>
        <p:spPr bwMode="auto">
          <a:xfrm>
            <a:off x="3640460" y="2410048"/>
            <a:ext cx="35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>
                <a:latin typeface="Calibri" pitchFamily="34" charset="0"/>
              </a:rPr>
              <a:t>X</a:t>
            </a:r>
          </a:p>
        </p:txBody>
      </p:sp>
      <p:sp>
        <p:nvSpPr>
          <p:cNvPr id="59" name="58 Elipse"/>
          <p:cNvSpPr/>
          <p:nvPr/>
        </p:nvSpPr>
        <p:spPr>
          <a:xfrm>
            <a:off x="1775147" y="3624486"/>
            <a:ext cx="714375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2 H</a:t>
            </a:r>
          </a:p>
        </p:txBody>
      </p:sp>
      <p:sp>
        <p:nvSpPr>
          <p:cNvPr id="60" name="59 Elipse"/>
          <p:cNvSpPr/>
          <p:nvPr/>
        </p:nvSpPr>
        <p:spPr>
          <a:xfrm>
            <a:off x="2703835" y="3624486"/>
            <a:ext cx="714375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1 O</a:t>
            </a:r>
          </a:p>
        </p:txBody>
      </p:sp>
      <p:sp>
        <p:nvSpPr>
          <p:cNvPr id="61" name="60 Proceso alternativo"/>
          <p:cNvSpPr/>
          <p:nvPr/>
        </p:nvSpPr>
        <p:spPr>
          <a:xfrm>
            <a:off x="4204022" y="3624486"/>
            <a:ext cx="1071563" cy="5000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2 HO</a:t>
            </a:r>
          </a:p>
        </p:txBody>
      </p:sp>
      <p:cxnSp>
        <p:nvCxnSpPr>
          <p:cNvPr id="62" name="61 Conector recto de flecha"/>
          <p:cNvCxnSpPr/>
          <p:nvPr/>
        </p:nvCxnSpPr>
        <p:spPr>
          <a:xfrm>
            <a:off x="3561085" y="3832448"/>
            <a:ext cx="500062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62 Elipse"/>
          <p:cNvSpPr/>
          <p:nvPr/>
        </p:nvSpPr>
        <p:spPr>
          <a:xfrm>
            <a:off x="1775147" y="2975198"/>
            <a:ext cx="714375" cy="500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2 H</a:t>
            </a:r>
          </a:p>
        </p:txBody>
      </p:sp>
      <p:sp>
        <p:nvSpPr>
          <p:cNvPr id="64" name="63 Elipse"/>
          <p:cNvSpPr/>
          <p:nvPr/>
        </p:nvSpPr>
        <p:spPr>
          <a:xfrm>
            <a:off x="2703835" y="2975198"/>
            <a:ext cx="714375" cy="500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1 O</a:t>
            </a:r>
          </a:p>
        </p:txBody>
      </p:sp>
      <p:sp>
        <p:nvSpPr>
          <p:cNvPr id="65" name="64 Proceso alternativo"/>
          <p:cNvSpPr/>
          <p:nvPr/>
        </p:nvSpPr>
        <p:spPr>
          <a:xfrm>
            <a:off x="4204022" y="2975198"/>
            <a:ext cx="1071563" cy="5000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3 HO</a:t>
            </a:r>
          </a:p>
        </p:txBody>
      </p:sp>
      <p:sp>
        <p:nvSpPr>
          <p:cNvPr id="66" name="32 CuadroTexto"/>
          <p:cNvSpPr txBox="1">
            <a:spLocks noChangeArrowheads="1"/>
          </p:cNvSpPr>
          <p:nvPr/>
        </p:nvSpPr>
        <p:spPr bwMode="auto">
          <a:xfrm>
            <a:off x="3632522" y="3046636"/>
            <a:ext cx="357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>
                <a:latin typeface="Calibri" pitchFamily="34" charset="0"/>
              </a:rPr>
              <a:t>X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Título"/>
          <p:cNvSpPr>
            <a:spLocks noGrp="1"/>
          </p:cNvSpPr>
          <p:nvPr>
            <p:ph type="title"/>
          </p:nvPr>
        </p:nvSpPr>
        <p:spPr>
          <a:xfrm>
            <a:off x="3419872" y="260648"/>
            <a:ext cx="5493296" cy="1143000"/>
          </a:xfrm>
        </p:spPr>
        <p:txBody>
          <a:bodyPr/>
          <a:lstStyle/>
          <a:p>
            <a:pPr eaLnBrk="1" hangingPunct="1"/>
            <a:r>
              <a:rPr lang="es-MX" dirty="0" smtClean="0"/>
              <a:t>Ley combinada de los gases ideales</a:t>
            </a:r>
          </a:p>
        </p:txBody>
      </p:sp>
      <p:sp>
        <p:nvSpPr>
          <p:cNvPr id="23554" name="2 Marcador de contenido"/>
          <p:cNvSpPr>
            <a:spLocks noGrp="1"/>
          </p:cNvSpPr>
          <p:nvPr>
            <p:ph idx="1"/>
          </p:nvPr>
        </p:nvSpPr>
        <p:spPr>
          <a:xfrm>
            <a:off x="214313" y="1600200"/>
            <a:ext cx="8715375" cy="4525963"/>
          </a:xfrm>
        </p:spPr>
        <p:txBody>
          <a:bodyPr/>
          <a:lstStyle/>
          <a:p>
            <a:pPr eaLnBrk="1" hangingPunct="1"/>
            <a:endParaRPr lang="es-MX" dirty="0" smtClean="0"/>
          </a:p>
          <a:p>
            <a:pPr eaLnBrk="1" hangingPunct="1"/>
            <a:endParaRPr lang="es-MX" dirty="0" smtClean="0"/>
          </a:p>
          <a:p>
            <a:pPr eaLnBrk="1" hangingPunct="1"/>
            <a:endParaRPr lang="es-MX" dirty="0" smtClean="0"/>
          </a:p>
          <a:p>
            <a:pPr eaLnBrk="1" hangingPunct="1"/>
            <a:endParaRPr lang="es-MX" dirty="0" smtClean="0"/>
          </a:p>
          <a:p>
            <a:pPr eaLnBrk="1" hangingPunct="1">
              <a:buNone/>
            </a:pPr>
            <a:endParaRPr lang="es-MX" dirty="0" smtClean="0"/>
          </a:p>
          <a:p>
            <a:pPr eaLnBrk="1" hangingPunct="1">
              <a:buNone/>
            </a:pPr>
            <a:endParaRPr lang="es-MX" dirty="0" smtClean="0"/>
          </a:p>
          <a:p>
            <a:pPr eaLnBrk="1" hangingPunct="1"/>
            <a:r>
              <a:rPr lang="es-MX" dirty="0" smtClean="0"/>
              <a:t>R: Constante Universal de los gases ideales ¡OJO!</a:t>
            </a:r>
          </a:p>
          <a:p>
            <a:pPr eaLnBrk="1" hangingPunct="1"/>
            <a:r>
              <a:rPr lang="es-MX" dirty="0" smtClean="0"/>
              <a:t>Para unas condiciones determinadas</a:t>
            </a:r>
          </a:p>
          <a:p>
            <a:pPr eaLnBrk="1" hangingPunct="1"/>
            <a:endParaRPr lang="es-MX" dirty="0" smtClean="0"/>
          </a:p>
          <a:p>
            <a:pPr eaLnBrk="1" hangingPunct="1"/>
            <a:endParaRPr lang="es-MX" dirty="0" smtClean="0"/>
          </a:p>
          <a:p>
            <a:pPr eaLnBrk="1" hangingPunct="1"/>
            <a:endParaRPr lang="es-MX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4857750" y="1857375"/>
            <a:ext cx="4071938" cy="18573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Una de las primeras ECUACIONES DE ESTADO *</a:t>
            </a:r>
          </a:p>
          <a:p>
            <a:pPr algn="ctr">
              <a:defRPr/>
            </a:pPr>
            <a:r>
              <a:rPr lang="es-MX" dirty="0">
                <a:solidFill>
                  <a:srgbClr val="C00000"/>
                </a:solidFill>
              </a:rPr>
              <a:t>* Las ecuaciones de Estado son las relaciones matemáticas que existen entre las propiedades que caracterizan cuantitativamente un sistema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 flipV="1">
            <a:off x="3203848" y="3429002"/>
            <a:ext cx="1653902" cy="1152126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683568" y="1412776"/>
          <a:ext cx="2664296" cy="3745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Equation" r:id="rId3" imgW="635000" imgH="1663700" progId="Equation.DSMT4">
                  <p:embed/>
                </p:oleObj>
              </mc:Choice>
              <mc:Fallback>
                <p:oleObj name="Equation" r:id="rId3" imgW="635000" imgH="16637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412776"/>
                        <a:ext cx="2664296" cy="37458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9 Objeto"/>
          <p:cNvGraphicFramePr>
            <a:graphicFrameLocks noChangeAspect="1"/>
          </p:cNvGraphicFramePr>
          <p:nvPr/>
        </p:nvGraphicFramePr>
        <p:xfrm>
          <a:off x="7020272" y="5661248"/>
          <a:ext cx="1368152" cy="986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5" imgW="545863" imgH="393529" progId="Equation.DSMT4">
                  <p:embed/>
                </p:oleObj>
              </mc:Choice>
              <mc:Fallback>
                <p:oleObj name="Equation" r:id="rId5" imgW="545863" imgH="393529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5661248"/>
                        <a:ext cx="1368152" cy="9863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4 Flecha derecha"/>
          <p:cNvSpPr/>
          <p:nvPr/>
        </p:nvSpPr>
        <p:spPr>
          <a:xfrm>
            <a:off x="0" y="0"/>
            <a:ext cx="2987824" cy="134076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Ley de los gases ideales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!</a:t>
            </a:r>
            <a:endParaRPr lang="es-MX" sz="2400" b="1" dirty="0">
              <a:solidFill>
                <a:srgbClr val="FFFF00"/>
              </a:solidFill>
              <a:latin typeface="Calibri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87824" y="188640"/>
            <a:ext cx="5909345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Cálculo del volumen que ocupa un gas</a:t>
            </a:r>
            <a:endParaRPr lang="es-MX" dirty="0"/>
          </a:p>
        </p:txBody>
      </p:sp>
      <p:pic>
        <p:nvPicPr>
          <p:cNvPr id="24578" name="Picture 2" descr="http://wwwchem.csustan.edu/chem1102/gasvol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1857375"/>
            <a:ext cx="5210175" cy="287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79" name="4 Rectángulo"/>
          <p:cNvSpPr>
            <a:spLocks noChangeArrowheads="1"/>
          </p:cNvSpPr>
          <p:nvPr/>
        </p:nvSpPr>
        <p:spPr bwMode="auto">
          <a:xfrm>
            <a:off x="285750" y="4857750"/>
            <a:ext cx="2868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Calibri" pitchFamily="34" charset="0"/>
              </a:rPr>
              <a:t>2KClO</a:t>
            </a:r>
            <a:r>
              <a:rPr lang="es-MX" baseline="-25000">
                <a:latin typeface="Calibri" pitchFamily="34" charset="0"/>
              </a:rPr>
              <a:t>3</a:t>
            </a:r>
            <a:r>
              <a:rPr lang="es-MX">
                <a:latin typeface="Calibri" pitchFamily="34" charset="0"/>
              </a:rPr>
              <a:t>(s) --&gt; 2KCl(s) + 3O</a:t>
            </a:r>
            <a:r>
              <a:rPr lang="es-MX" baseline="-25000">
                <a:latin typeface="Calibri" pitchFamily="34" charset="0"/>
              </a:rPr>
              <a:t>2</a:t>
            </a:r>
            <a:r>
              <a:rPr lang="es-MX">
                <a:latin typeface="Calibri" pitchFamily="34" charset="0"/>
              </a:rPr>
              <a:t>(g)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 rot="5400000">
            <a:off x="5000625" y="2286000"/>
            <a:ext cx="1928813" cy="50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1" name="7 CuadroTexto"/>
          <p:cNvSpPr txBox="1">
            <a:spLocks noChangeArrowheads="1"/>
          </p:cNvSpPr>
          <p:nvPr/>
        </p:nvSpPr>
        <p:spPr bwMode="auto">
          <a:xfrm>
            <a:off x="6215063" y="1285875"/>
            <a:ext cx="2071687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>
                <a:solidFill>
                  <a:schemeClr val="bg1"/>
                </a:solidFill>
                <a:latin typeface="Calibri" pitchFamily="34" charset="0"/>
              </a:rPr>
              <a:t>P atm = pO</a:t>
            </a:r>
            <a:r>
              <a:rPr lang="es-MX" baseline="-2500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es-MX">
                <a:solidFill>
                  <a:schemeClr val="bg1"/>
                </a:solidFill>
                <a:latin typeface="Calibri" pitchFamily="34" charset="0"/>
              </a:rPr>
              <a:t> + pH</a:t>
            </a:r>
            <a:r>
              <a:rPr lang="es-MX" baseline="-2500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es-MX">
                <a:solidFill>
                  <a:schemeClr val="bg1"/>
                </a:solidFill>
                <a:latin typeface="Calibri" pitchFamily="34" charset="0"/>
              </a:rPr>
              <a:t>O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 rot="16200000" flipH="1">
            <a:off x="4036219" y="4679156"/>
            <a:ext cx="1000125" cy="214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3" name="10 CuadroTexto"/>
          <p:cNvSpPr txBox="1">
            <a:spLocks noChangeArrowheads="1"/>
          </p:cNvSpPr>
          <p:nvPr/>
        </p:nvSpPr>
        <p:spPr bwMode="auto">
          <a:xfrm>
            <a:off x="4357688" y="5286375"/>
            <a:ext cx="642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>
                <a:latin typeface="Calibri" pitchFamily="34" charset="0"/>
              </a:rPr>
              <a:t>H</a:t>
            </a:r>
            <a:r>
              <a:rPr lang="es-MX" baseline="-25000">
                <a:latin typeface="Calibri" pitchFamily="34" charset="0"/>
              </a:rPr>
              <a:t>2</a:t>
            </a:r>
            <a:r>
              <a:rPr lang="es-MX">
                <a:latin typeface="Calibri" pitchFamily="34" charset="0"/>
              </a:rPr>
              <a:t>O</a:t>
            </a:r>
          </a:p>
        </p:txBody>
      </p:sp>
      <p:sp>
        <p:nvSpPr>
          <p:cNvPr id="24584" name="11 CuadroTexto"/>
          <p:cNvSpPr txBox="1">
            <a:spLocks noChangeArrowheads="1"/>
          </p:cNvSpPr>
          <p:nvPr/>
        </p:nvSpPr>
        <p:spPr bwMode="auto">
          <a:xfrm>
            <a:off x="214313" y="5286375"/>
            <a:ext cx="3857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1600">
                <a:latin typeface="Calibri" pitchFamily="34" charset="0"/>
              </a:rPr>
              <a:t>Clorato de potasio con peso conocido.</a:t>
            </a:r>
          </a:p>
          <a:p>
            <a:pPr>
              <a:buFont typeface="Arial" charset="0"/>
              <a:buChar char="•"/>
            </a:pPr>
            <a:r>
              <a:rPr lang="es-MX" sz="1600">
                <a:latin typeface="Calibri" pitchFamily="34" charset="0"/>
              </a:rPr>
              <a:t>La masa de O</a:t>
            </a:r>
            <a:r>
              <a:rPr lang="es-MX" sz="1600" baseline="-25000">
                <a:latin typeface="Calibri" pitchFamily="34" charset="0"/>
              </a:rPr>
              <a:t>2</a:t>
            </a:r>
            <a:r>
              <a:rPr lang="es-MX" sz="1600">
                <a:latin typeface="Calibri" pitchFamily="34" charset="0"/>
              </a:rPr>
              <a:t> producido es igual a la masa de muestra consumida.</a:t>
            </a:r>
          </a:p>
        </p:txBody>
      </p:sp>
      <p:sp>
        <p:nvSpPr>
          <p:cNvPr id="24585" name="13 CuadroTexto"/>
          <p:cNvSpPr txBox="1">
            <a:spLocks noChangeArrowheads="1"/>
          </p:cNvSpPr>
          <p:nvPr/>
        </p:nvSpPr>
        <p:spPr bwMode="auto">
          <a:xfrm>
            <a:off x="7380312" y="1700808"/>
            <a:ext cx="1357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dirty="0">
                <a:latin typeface="Calibri" pitchFamily="34" charset="0"/>
              </a:rPr>
              <a:t>Datos:</a:t>
            </a:r>
          </a:p>
        </p:txBody>
      </p:sp>
      <p:sp>
        <p:nvSpPr>
          <p:cNvPr id="24586" name="15 CuadroTexto"/>
          <p:cNvSpPr txBox="1">
            <a:spLocks noChangeArrowheads="1"/>
          </p:cNvSpPr>
          <p:nvPr/>
        </p:nvSpPr>
        <p:spPr bwMode="auto">
          <a:xfrm>
            <a:off x="3000375" y="1428750"/>
            <a:ext cx="2643188" cy="338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>
                <a:solidFill>
                  <a:schemeClr val="bg1"/>
                </a:solidFill>
                <a:latin typeface="Calibri" pitchFamily="34" charset="0"/>
              </a:rPr>
              <a:t>T = Temperatura en matraz B</a:t>
            </a:r>
          </a:p>
        </p:txBody>
      </p:sp>
      <p:sp>
        <p:nvSpPr>
          <p:cNvPr id="24587" name="16 Rectángulo"/>
          <p:cNvSpPr>
            <a:spLocks noChangeArrowheads="1"/>
          </p:cNvSpPr>
          <p:nvPr/>
        </p:nvSpPr>
        <p:spPr bwMode="auto">
          <a:xfrm>
            <a:off x="285750" y="6143625"/>
            <a:ext cx="3868738" cy="338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1600">
                <a:solidFill>
                  <a:schemeClr val="bg1"/>
                </a:solidFill>
                <a:latin typeface="Calibri" pitchFamily="34" charset="0"/>
              </a:rPr>
              <a:t>n O</a:t>
            </a:r>
            <a:r>
              <a:rPr lang="es-MX" sz="1600" baseline="-2500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es-MX" sz="1600">
                <a:solidFill>
                  <a:schemeClr val="bg1"/>
                </a:solidFill>
                <a:latin typeface="Calibri" pitchFamily="34" charset="0"/>
              </a:rPr>
              <a:t> = (masa inicial – masa final) / 32 g/mol</a:t>
            </a:r>
          </a:p>
        </p:txBody>
      </p:sp>
      <p:sp>
        <p:nvSpPr>
          <p:cNvPr id="24588" name="17 Rectángulo"/>
          <p:cNvSpPr>
            <a:spLocks noChangeArrowheads="1"/>
          </p:cNvSpPr>
          <p:nvPr/>
        </p:nvSpPr>
        <p:spPr bwMode="auto">
          <a:xfrm>
            <a:off x="395536" y="1268760"/>
            <a:ext cx="1928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dirty="0">
                <a:solidFill>
                  <a:srgbClr val="FF0000"/>
                </a:solidFill>
                <a:latin typeface="Calibri" pitchFamily="34" charset="0"/>
              </a:rPr>
              <a:t>R = PV / </a:t>
            </a:r>
            <a:r>
              <a:rPr lang="es-MX" sz="2800" dirty="0" err="1">
                <a:solidFill>
                  <a:srgbClr val="FF0000"/>
                </a:solidFill>
                <a:latin typeface="Calibri" pitchFamily="34" charset="0"/>
              </a:rPr>
              <a:t>nT</a:t>
            </a:r>
            <a:endParaRPr lang="es-MX" sz="28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4589" name="18 CuadroTexto"/>
          <p:cNvSpPr txBox="1">
            <a:spLocks noChangeArrowheads="1"/>
          </p:cNvSpPr>
          <p:nvPr/>
        </p:nvSpPr>
        <p:spPr bwMode="auto">
          <a:xfrm>
            <a:off x="5286375" y="5357813"/>
            <a:ext cx="2786063" cy="1323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>
                <a:solidFill>
                  <a:schemeClr val="bg1"/>
                </a:solidFill>
                <a:latin typeface="Calibri" pitchFamily="34" charset="0"/>
              </a:rPr>
              <a:t>V = Volumen de agua desplazado por oxígeno hacia vaso D. Hasta alcanzar equilibrio con presión atmosférica</a:t>
            </a:r>
          </a:p>
        </p:txBody>
      </p:sp>
      <p:sp>
        <p:nvSpPr>
          <p:cNvPr id="24590" name="22 CuadroTexto"/>
          <p:cNvSpPr txBox="1">
            <a:spLocks noChangeArrowheads="1"/>
          </p:cNvSpPr>
          <p:nvPr/>
        </p:nvSpPr>
        <p:spPr bwMode="auto">
          <a:xfrm>
            <a:off x="6500813" y="2286000"/>
            <a:ext cx="264318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 b="1">
                <a:solidFill>
                  <a:srgbClr val="0070C0"/>
                </a:solidFill>
                <a:latin typeface="Calibri" pitchFamily="34" charset="0"/>
              </a:rPr>
              <a:t>Ley de Dalton de presiones parciales: </a:t>
            </a:r>
            <a:r>
              <a:rPr lang="es-MX" sz="1600">
                <a:solidFill>
                  <a:srgbClr val="0070C0"/>
                </a:solidFill>
                <a:latin typeface="Calibri" pitchFamily="34" charset="0"/>
              </a:rPr>
              <a:t>Para una mezcla de gases. La presión total del sistema será la suma de las presiones ejercidas por cada gas individualmente:</a:t>
            </a:r>
          </a:p>
          <a:p>
            <a:endParaRPr lang="es-MX" sz="160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s-MX" sz="1600">
                <a:solidFill>
                  <a:srgbClr val="0070C0"/>
                </a:solidFill>
                <a:latin typeface="Calibri" pitchFamily="34" charset="0"/>
              </a:rPr>
              <a:t>P</a:t>
            </a:r>
            <a:r>
              <a:rPr lang="es-MX" sz="1600" baseline="-25000">
                <a:solidFill>
                  <a:srgbClr val="0070C0"/>
                </a:solidFill>
                <a:latin typeface="Calibri" pitchFamily="34" charset="0"/>
              </a:rPr>
              <a:t>T</a:t>
            </a:r>
            <a:r>
              <a:rPr lang="es-MX" sz="1600">
                <a:solidFill>
                  <a:srgbClr val="0070C0"/>
                </a:solidFill>
                <a:latin typeface="Calibri" pitchFamily="34" charset="0"/>
              </a:rPr>
              <a:t> = </a:t>
            </a:r>
            <a:r>
              <a:rPr lang="es-MX" sz="160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s-MX" sz="1600">
                <a:solidFill>
                  <a:srgbClr val="0070C0"/>
                </a:solidFill>
                <a:latin typeface="Calibri" pitchFamily="34" charset="0"/>
              </a:rPr>
              <a:t> p</a:t>
            </a:r>
            <a:r>
              <a:rPr lang="es-MX" sz="1600" baseline="-25000">
                <a:solidFill>
                  <a:srgbClr val="0070C0"/>
                </a:solidFill>
                <a:latin typeface="Calibri" pitchFamily="34" charset="0"/>
              </a:rPr>
              <a:t>i  </a:t>
            </a:r>
            <a:r>
              <a:rPr lang="es-MX" sz="1200">
                <a:solidFill>
                  <a:srgbClr val="0070C0"/>
                </a:solidFill>
                <a:latin typeface="Calibri" pitchFamily="34" charset="0"/>
              </a:rPr>
              <a:t>(desde i hasta n)</a:t>
            </a:r>
          </a:p>
        </p:txBody>
      </p:sp>
      <p:sp>
        <p:nvSpPr>
          <p:cNvPr id="16" name="4 Flecha derecha"/>
          <p:cNvSpPr/>
          <p:nvPr/>
        </p:nvSpPr>
        <p:spPr>
          <a:xfrm>
            <a:off x="0" y="0"/>
            <a:ext cx="2987824" cy="1196752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Cálculo 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!</a:t>
            </a:r>
            <a:endParaRPr lang="es-MX" sz="2400" b="1" dirty="0">
              <a:solidFill>
                <a:srgbClr val="FFFF00"/>
              </a:solidFill>
              <a:latin typeface="Calibri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75856" y="260648"/>
            <a:ext cx="5202387" cy="10715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Volumen molar de un gas (</a:t>
            </a:r>
            <a:r>
              <a:rPr lang="es-MX" dirty="0" err="1" smtClean="0"/>
              <a:t>V</a:t>
            </a:r>
            <a:r>
              <a:rPr lang="es-MX" baseline="-25000" dirty="0" err="1" smtClean="0"/>
              <a:t>m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25602" name="2 Marcador de contenido"/>
          <p:cNvSpPr>
            <a:spLocks noGrp="1"/>
          </p:cNvSpPr>
          <p:nvPr>
            <p:ph idx="1"/>
          </p:nvPr>
        </p:nvSpPr>
        <p:spPr>
          <a:xfrm>
            <a:off x="285750" y="1600200"/>
            <a:ext cx="8858250" cy="4525963"/>
          </a:xfrm>
        </p:spPr>
        <p:txBody>
          <a:bodyPr/>
          <a:lstStyle/>
          <a:p>
            <a:pPr eaLnBrk="1" hangingPunct="1"/>
            <a:r>
              <a:rPr lang="es-MX" dirty="0" smtClean="0"/>
              <a:t>En condiciones STP</a:t>
            </a:r>
          </a:p>
          <a:p>
            <a:pPr eaLnBrk="1" hangingPunct="1">
              <a:buNone/>
            </a:pPr>
            <a:r>
              <a:rPr lang="es-MX" dirty="0" smtClean="0"/>
              <a:t>Condiciones estándar de Presión y temperatura</a:t>
            </a:r>
          </a:p>
          <a:p>
            <a:pPr eaLnBrk="1" hangingPunct="1"/>
            <a:r>
              <a:rPr lang="es-MX" dirty="0" smtClean="0"/>
              <a:t>P = 1atm</a:t>
            </a:r>
          </a:p>
          <a:p>
            <a:pPr eaLnBrk="1" hangingPunct="1"/>
            <a:r>
              <a:rPr lang="es-MX" dirty="0" smtClean="0"/>
              <a:t>T = 273.15 K       0</a:t>
            </a:r>
            <a:r>
              <a:rPr lang="es-MX" baseline="30000" dirty="0" smtClean="0"/>
              <a:t>o</a:t>
            </a:r>
            <a:r>
              <a:rPr lang="es-MX" dirty="0" smtClean="0"/>
              <a:t>C</a:t>
            </a:r>
          </a:p>
          <a:p>
            <a:pPr eaLnBrk="1" hangingPunct="1"/>
            <a:r>
              <a:rPr lang="es-MX" dirty="0" smtClean="0"/>
              <a:t>V  = Volumen que ocupa un mol de un gas a    	 	dicha P y T. 22.414 </a:t>
            </a:r>
            <a:r>
              <a:rPr lang="es-MX" baseline="30000" dirty="0" smtClean="0"/>
              <a:t>L</a:t>
            </a:r>
            <a:r>
              <a:rPr lang="es-MX" dirty="0" smtClean="0"/>
              <a:t>/</a:t>
            </a:r>
            <a:r>
              <a:rPr lang="es-MX" baseline="-25000" dirty="0" smtClean="0"/>
              <a:t>mol</a:t>
            </a:r>
          </a:p>
          <a:p>
            <a:pPr eaLnBrk="1" hangingPunct="1"/>
            <a:r>
              <a:rPr lang="es-MX" dirty="0" smtClean="0"/>
              <a:t>R = (1 atm) ( 22.414 L) / (1 mol) (273.15)</a:t>
            </a:r>
          </a:p>
          <a:p>
            <a:pPr eaLnBrk="1" hangingPunct="1"/>
            <a:r>
              <a:rPr lang="es-MX" dirty="0" smtClean="0">
                <a:solidFill>
                  <a:srgbClr val="FF0000"/>
                </a:solidFill>
              </a:rPr>
              <a:t>R = 0.082 L </a:t>
            </a:r>
            <a:r>
              <a:rPr lang="es-MX" baseline="30000" dirty="0" smtClean="0">
                <a:solidFill>
                  <a:srgbClr val="FF0000"/>
                </a:solidFill>
              </a:rPr>
              <a:t>. </a:t>
            </a:r>
            <a:r>
              <a:rPr lang="es-MX" dirty="0" smtClean="0">
                <a:solidFill>
                  <a:srgbClr val="FF0000"/>
                </a:solidFill>
              </a:rPr>
              <a:t>atm mol</a:t>
            </a:r>
            <a:r>
              <a:rPr lang="es-MX" baseline="30000" dirty="0" smtClean="0">
                <a:solidFill>
                  <a:srgbClr val="FF0000"/>
                </a:solidFill>
              </a:rPr>
              <a:t>-1</a:t>
            </a:r>
            <a:r>
              <a:rPr lang="es-MX" dirty="0" smtClean="0">
                <a:solidFill>
                  <a:srgbClr val="FF0000"/>
                </a:solidFill>
              </a:rPr>
              <a:t> K</a:t>
            </a:r>
            <a:r>
              <a:rPr lang="es-MX" baseline="30000" dirty="0" smtClean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4" name="4 Flecha derecha"/>
          <p:cNvSpPr/>
          <p:nvPr/>
        </p:nvSpPr>
        <p:spPr>
          <a:xfrm>
            <a:off x="0" y="0"/>
            <a:ext cx="2987824" cy="1196752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Concepto 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!</a:t>
            </a:r>
            <a:endParaRPr lang="es-MX" sz="2400" b="1" dirty="0">
              <a:solidFill>
                <a:srgbClr val="FFFF00"/>
              </a:solidFill>
              <a:latin typeface="Calibri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124744"/>
            <a:ext cx="2643188" cy="1571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Valores de la constante R</a:t>
            </a:r>
            <a:endParaRPr lang="es-MX" dirty="0"/>
          </a:p>
        </p:txBody>
      </p:sp>
      <p:graphicFrame>
        <p:nvGraphicFramePr>
          <p:cNvPr id="26681" name="Group 57"/>
          <p:cNvGraphicFramePr>
            <a:graphicFrameLocks noGrp="1"/>
          </p:cNvGraphicFramePr>
          <p:nvPr>
            <p:ph idx="1"/>
          </p:nvPr>
        </p:nvGraphicFramePr>
        <p:xfrm>
          <a:off x="3491880" y="98415"/>
          <a:ext cx="5357812" cy="6759585"/>
        </p:xfrm>
        <a:graphic>
          <a:graphicData uri="http://schemas.openxmlformats.org/drawingml/2006/table">
            <a:tbl>
              <a:tblPr/>
              <a:tblGrid>
                <a:gridCol w="267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Valores de </a:t>
                      </a:r>
                      <a:r>
                        <a:rPr kumimoji="0" lang="es-MX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Unidades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(V P T </a:t>
                      </a:r>
                      <a:r>
                        <a:rPr kumimoji="0" lang="fr-FR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n</a:t>
                      </a:r>
                      <a:r>
                        <a:rPr kumimoji="0" lang="fr-FR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8.314 472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J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1.985 8775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cal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8.314 472 × 10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erg</a:t>
                      </a: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 K</a:t>
                      </a:r>
                      <a:r>
                        <a:rPr kumimoji="0" lang="nl-NL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nl-NL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nl-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8.314 472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 kPa K</a:t>
                      </a:r>
                      <a:r>
                        <a:rPr kumimoji="0" lang="es-MX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mol</a:t>
                      </a:r>
                      <a:r>
                        <a:rPr kumimoji="0" lang="es-MX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8.314 472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</a:t>
                      </a:r>
                      <a:r>
                        <a:rPr kumimoji="0" lang="es-MX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Pa K</a:t>
                      </a:r>
                      <a:r>
                        <a:rPr kumimoji="0" lang="es-MX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es-MX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8.314 472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cm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MPa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8.314 472 × 10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−5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bar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8.205 746 × 10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−5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</a:t>
                      </a:r>
                      <a:r>
                        <a:rPr kumimoji="0" lang="es-MX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atm K</a:t>
                      </a:r>
                      <a:r>
                        <a:rPr kumimoji="0" lang="es-MX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es-MX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82.05 746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cm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atm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8.314 472 × 10</a:t>
                      </a:r>
                      <a:r>
                        <a:rPr kumimoji="0" lang="es-MX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−2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  bar 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0.082 057 46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 atm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62.363 67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 </a:t>
                      </a:r>
                      <a:r>
                        <a:rPr kumimoji="0" lang="es-MX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mmHg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−1 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 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62.363 67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 Torr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−1 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 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6.132 440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ft lb</a:t>
                      </a:r>
                      <a:r>
                        <a:rPr kumimoji="0" lang="es-MX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g-mol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1545.349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ft lb</a:t>
                      </a:r>
                      <a:r>
                        <a:rPr kumimoji="0" lang="es-MX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°R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lb-mol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10.731 59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ft</a:t>
                      </a:r>
                      <a:r>
                        <a:rPr kumimoji="0" lang="it-IT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psi °R</a:t>
                      </a:r>
                      <a:r>
                        <a:rPr kumimoji="0" lang="it-IT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lb-mol</a:t>
                      </a:r>
                      <a:r>
                        <a:rPr kumimoji="0" lang="it-IT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0.730 2413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ft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atm °R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lb-mol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998.9701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ft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 </a:t>
                      </a:r>
                      <a:r>
                        <a:rPr kumimoji="0" lang="es-MX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mmHg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lb-mol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1.986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Btu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lb-mol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 °R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−1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8.314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kPa m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K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-1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kmol</a:t>
                      </a:r>
                      <a:r>
                        <a:rPr kumimoji="0" lang="es-MX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-1</a:t>
                      </a:r>
                    </a:p>
                  </a:txBody>
                  <a:tcPr marL="54530" marR="54530" marT="27265" marB="2726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26667" name="4 Rectángulo"/>
          <p:cNvSpPr>
            <a:spLocks noChangeArrowheads="1"/>
          </p:cNvSpPr>
          <p:nvPr/>
        </p:nvSpPr>
        <p:spPr bwMode="auto">
          <a:xfrm>
            <a:off x="0" y="6165850"/>
            <a:ext cx="4356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 dirty="0">
                <a:latin typeface="Calibri" pitchFamily="34" charset="0"/>
              </a:rPr>
              <a:t>http://en.wikipedia.org/wiki/Gas_constant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214313" y="2928938"/>
            <a:ext cx="2643187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Porqué   L </a:t>
            </a:r>
            <a:r>
              <a:rPr lang="es-MX" baseline="30000"/>
              <a:t>. </a:t>
            </a:r>
            <a:r>
              <a:rPr lang="es-MX"/>
              <a:t>atm [=] J</a:t>
            </a:r>
          </a:p>
          <a:p>
            <a:endParaRPr lang="es-MX"/>
          </a:p>
          <a:p>
            <a:r>
              <a:rPr lang="es-MX"/>
              <a:t>L [=] volumen [m</a:t>
            </a:r>
            <a:r>
              <a:rPr lang="es-MX" baseline="30000"/>
              <a:t>3</a:t>
            </a:r>
            <a:r>
              <a:rPr lang="es-MX"/>
              <a:t>]</a:t>
            </a:r>
          </a:p>
          <a:p>
            <a:endParaRPr lang="es-MX"/>
          </a:p>
          <a:p>
            <a:r>
              <a:rPr lang="es-MX"/>
              <a:t>atm [=] presión [N/m</a:t>
            </a:r>
            <a:r>
              <a:rPr lang="es-MX" baseline="30000"/>
              <a:t>2</a:t>
            </a:r>
            <a:r>
              <a:rPr lang="es-MX"/>
              <a:t>]</a:t>
            </a:r>
          </a:p>
          <a:p>
            <a:endParaRPr lang="es-MX"/>
          </a:p>
          <a:p>
            <a:r>
              <a:rPr lang="es-MX"/>
              <a:t>L </a:t>
            </a:r>
            <a:r>
              <a:rPr lang="es-MX" baseline="30000"/>
              <a:t>. </a:t>
            </a:r>
            <a:r>
              <a:rPr lang="es-MX"/>
              <a:t>atm [=]  N </a:t>
            </a:r>
            <a:r>
              <a:rPr lang="es-MX" baseline="30000"/>
              <a:t>.</a:t>
            </a:r>
            <a:r>
              <a:rPr lang="es-MX"/>
              <a:t> m [=]  J</a:t>
            </a:r>
          </a:p>
          <a:p>
            <a:endParaRPr lang="es-MX"/>
          </a:p>
          <a:p>
            <a:endParaRPr lang="es-MX"/>
          </a:p>
        </p:txBody>
      </p:sp>
      <p:sp>
        <p:nvSpPr>
          <p:cNvPr id="6" name="4 Flecha derecha"/>
          <p:cNvSpPr/>
          <p:nvPr/>
        </p:nvSpPr>
        <p:spPr>
          <a:xfrm>
            <a:off x="0" y="0"/>
            <a:ext cx="2987824" cy="1196752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Datos 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!</a:t>
            </a:r>
            <a:endParaRPr lang="es-MX" sz="2400" b="1" dirty="0">
              <a:solidFill>
                <a:srgbClr val="FFFF00"/>
              </a:solidFill>
              <a:latin typeface="Calibri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title"/>
          </p:nvPr>
        </p:nvSpPr>
        <p:spPr>
          <a:xfrm>
            <a:off x="2483768" y="142875"/>
            <a:ext cx="6103020" cy="939800"/>
          </a:xfrm>
        </p:spPr>
        <p:txBody>
          <a:bodyPr/>
          <a:lstStyle/>
          <a:p>
            <a:pPr eaLnBrk="1" hangingPunct="1"/>
            <a:r>
              <a:rPr lang="es-MX" dirty="0" smtClean="0"/>
              <a:t>Experimento de Avogadro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3643312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u="sng" dirty="0" smtClean="0"/>
              <a:t>La Energía cinética para los distintos gases puede considerarse como la misma en TD Clásica</a:t>
            </a:r>
            <a:r>
              <a:rPr lang="es-MX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err="1" smtClean="0"/>
              <a:t>Ej</a:t>
            </a:r>
            <a:r>
              <a:rPr lang="es-MX" dirty="0" smtClean="0"/>
              <a:t>: H</a:t>
            </a:r>
            <a:r>
              <a:rPr lang="es-MX" baseline="-25000" dirty="0" smtClean="0"/>
              <a:t>2</a:t>
            </a:r>
            <a:r>
              <a:rPr lang="es-MX" dirty="0" smtClean="0"/>
              <a:t>- </a:t>
            </a:r>
            <a:r>
              <a:rPr lang="es-MX" dirty="0" err="1" smtClean="0"/>
              <a:t>vel</a:t>
            </a:r>
            <a:r>
              <a:rPr lang="es-MX" dirty="0" smtClean="0"/>
              <a:t> 1692 m/s, O</a:t>
            </a:r>
            <a:r>
              <a:rPr lang="es-MX" baseline="-25000" dirty="0" smtClean="0"/>
              <a:t>2</a:t>
            </a:r>
            <a:r>
              <a:rPr lang="es-MX" dirty="0" smtClean="0"/>
              <a:t> – </a:t>
            </a:r>
            <a:r>
              <a:rPr lang="es-MX" dirty="0" err="1" smtClean="0"/>
              <a:t>vel</a:t>
            </a:r>
            <a:r>
              <a:rPr lang="es-MX" dirty="0" smtClean="0"/>
              <a:t> 425 m/s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err="1" smtClean="0"/>
              <a:t>Ec</a:t>
            </a:r>
            <a:r>
              <a:rPr lang="es-MX" dirty="0" smtClean="0"/>
              <a:t> = mV</a:t>
            </a:r>
            <a:r>
              <a:rPr lang="es-MX" baseline="30000" dirty="0" smtClean="0"/>
              <a:t>2</a:t>
            </a:r>
            <a:r>
              <a:rPr lang="es-MX" dirty="0" smtClean="0"/>
              <a:t> /2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m(O</a:t>
            </a:r>
            <a:r>
              <a:rPr lang="es-MX" baseline="-25000" dirty="0" smtClean="0"/>
              <a:t>2</a:t>
            </a:r>
            <a:r>
              <a:rPr lang="es-MX" dirty="0" smtClean="0"/>
              <a:t>) = 16 m(H</a:t>
            </a:r>
            <a:r>
              <a:rPr lang="es-MX" baseline="-25000" dirty="0" smtClean="0"/>
              <a:t>2</a:t>
            </a:r>
            <a:r>
              <a:rPr lang="es-MX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err="1" smtClean="0"/>
              <a:t>Ec</a:t>
            </a:r>
            <a:r>
              <a:rPr lang="es-MX" dirty="0" smtClean="0"/>
              <a:t>(O</a:t>
            </a:r>
            <a:r>
              <a:rPr lang="es-MX" baseline="-25000" dirty="0" smtClean="0"/>
              <a:t>2</a:t>
            </a:r>
            <a:r>
              <a:rPr lang="es-MX" dirty="0" smtClean="0"/>
              <a:t>) ≈ </a:t>
            </a:r>
            <a:r>
              <a:rPr lang="es-MX" dirty="0" err="1" smtClean="0"/>
              <a:t>Ec</a:t>
            </a:r>
            <a:r>
              <a:rPr lang="es-MX" dirty="0" smtClean="0"/>
              <a:t>(H</a:t>
            </a:r>
            <a:r>
              <a:rPr lang="es-MX" baseline="-25000" dirty="0" smtClean="0"/>
              <a:t>2</a:t>
            </a:r>
            <a:r>
              <a:rPr lang="es-MX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Se cumple para todos los gases</a:t>
            </a:r>
            <a:endParaRPr lang="es-MX" dirty="0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5148064" y="4869160"/>
          <a:ext cx="3251200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Equation" r:id="rId3" imgW="1270000" imgH="685800" progId="Equation.DSMT4">
                  <p:embed/>
                </p:oleObj>
              </mc:Choice>
              <mc:Fallback>
                <p:oleObj name="Equation" r:id="rId3" imgW="1270000" imgH="685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869160"/>
                        <a:ext cx="3251200" cy="175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4 Flecha derecha"/>
          <p:cNvSpPr/>
          <p:nvPr/>
        </p:nvSpPr>
        <p:spPr>
          <a:xfrm>
            <a:off x="0" y="0"/>
            <a:ext cx="2555776" cy="1196752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Reflexión 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!</a:t>
            </a:r>
            <a:endParaRPr lang="es-MX" sz="2400" b="1" dirty="0">
              <a:solidFill>
                <a:srgbClr val="FFFF00"/>
              </a:solidFill>
              <a:latin typeface="Calibri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title"/>
          </p:nvPr>
        </p:nvSpPr>
        <p:spPr>
          <a:xfrm>
            <a:off x="2627784" y="332656"/>
            <a:ext cx="6103020" cy="939800"/>
          </a:xfrm>
        </p:spPr>
        <p:txBody>
          <a:bodyPr/>
          <a:lstStyle/>
          <a:p>
            <a:pPr eaLnBrk="1" hangingPunct="1"/>
            <a:r>
              <a:rPr lang="es-MX" sz="3200" dirty="0" smtClean="0"/>
              <a:t>Otras expresiones de la Ecuación de Estado para un gas ideal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64807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2600" dirty="0" smtClean="0"/>
              <a:t>Multiplicando y dividiendo por el número de Avogadro:</a:t>
            </a:r>
            <a:endParaRPr lang="es-MX" dirty="0" smtClean="0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3203848" y="1988840"/>
          <a:ext cx="2568575" cy="162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Equation" r:id="rId3" imgW="1002865" imgH="634725" progId="Equation.DSMT4">
                  <p:embed/>
                </p:oleObj>
              </mc:Choice>
              <mc:Fallback>
                <p:oleObj name="Equation" r:id="rId3" imgW="1002865" imgH="634725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988840"/>
                        <a:ext cx="2568575" cy="162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4 Flecha derecha"/>
          <p:cNvSpPr/>
          <p:nvPr/>
        </p:nvSpPr>
        <p:spPr>
          <a:xfrm>
            <a:off x="0" y="0"/>
            <a:ext cx="2555776" cy="1196752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Ecuaciones 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!</a:t>
            </a:r>
            <a:endParaRPr lang="es-MX" sz="2400" b="1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395536" y="3717032"/>
            <a:ext cx="82296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Donde: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 es el número</a:t>
            </a:r>
            <a:r>
              <a:rPr kumimoji="0" lang="es-MX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total de moléculas por unidad de volumétrica</a:t>
            </a:r>
            <a:endParaRPr lang="es-MX" sz="2600" dirty="0" smtClean="0">
              <a:latin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s-MX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 la constante de Boltzmann</a:t>
            </a: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ubtítulo"/>
          <p:cNvSpPr txBox="1">
            <a:spLocks/>
          </p:cNvSpPr>
          <p:nvPr/>
        </p:nvSpPr>
        <p:spPr bwMode="auto">
          <a:xfrm>
            <a:off x="179512" y="404664"/>
            <a:ext cx="882047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MX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Introducción al estudio de la fisicoquímica: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MX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Gases</a:t>
            </a:r>
            <a:r>
              <a:rPr kumimoji="0" lang="es-MX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Ideales</a:t>
            </a:r>
            <a:endParaRPr kumimoji="0" lang="es-MX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564904"/>
            <a:ext cx="5184576" cy="37596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2" name="Rectangle 2"/>
          <p:cNvSpPr>
            <a:spLocks noGrp="1"/>
          </p:cNvSpPr>
          <p:nvPr>
            <p:ph type="body" idx="4294967295"/>
          </p:nvPr>
        </p:nvSpPr>
        <p:spPr>
          <a:xfrm>
            <a:off x="250825" y="0"/>
            <a:ext cx="8893175" cy="62071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s-ES" sz="4000" b="1" smtClean="0"/>
              <a:t>Constante de Boltzmann:</a:t>
            </a:r>
          </a:p>
        </p:txBody>
      </p:sp>
      <p:sp>
        <p:nvSpPr>
          <p:cNvPr id="60433" name="Rectangle 3"/>
          <p:cNvSpPr>
            <a:spLocks noChangeArrowheads="1"/>
          </p:cNvSpPr>
          <p:nvPr/>
        </p:nvSpPr>
        <p:spPr bwMode="auto">
          <a:xfrm>
            <a:off x="0" y="620713"/>
            <a:ext cx="813752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/>
              <a:t>Constante física que relaciona la energía de una partícula individual con la temperatura registrada en el conjunto de partículas al cuál pertenece. Nombrada en honor a Ludwig Boltzmann.</a:t>
            </a:r>
          </a:p>
        </p:txBody>
      </p:sp>
      <p:sp>
        <p:nvSpPr>
          <p:cNvPr id="60434" name="Text Box 4"/>
          <p:cNvSpPr txBox="1">
            <a:spLocks noChangeArrowheads="1"/>
          </p:cNvSpPr>
          <p:nvPr/>
        </p:nvSpPr>
        <p:spPr bwMode="auto">
          <a:xfrm>
            <a:off x="8101013" y="0"/>
            <a:ext cx="1042987" cy="823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4800">
                <a:solidFill>
                  <a:srgbClr val="FFFF00"/>
                </a:solidFill>
              </a:rPr>
              <a:t>k</a:t>
            </a:r>
            <a:r>
              <a:rPr lang="es-MX" sz="4800" baseline="-25000">
                <a:solidFill>
                  <a:srgbClr val="FFFF00"/>
                </a:solidFill>
              </a:rPr>
              <a:t>B</a:t>
            </a:r>
            <a:endParaRPr lang="es-ES" sz="4800" baseline="-25000">
              <a:solidFill>
                <a:srgbClr val="FFFF00"/>
              </a:solidFill>
            </a:endParaRPr>
          </a:p>
        </p:txBody>
      </p:sp>
      <p:graphicFrame>
        <p:nvGraphicFramePr>
          <p:cNvPr id="60421" name="Object 5"/>
          <p:cNvGraphicFramePr>
            <a:graphicFrameLocks noChangeAspect="1"/>
          </p:cNvGraphicFramePr>
          <p:nvPr/>
        </p:nvGraphicFramePr>
        <p:xfrm>
          <a:off x="1619250" y="1484313"/>
          <a:ext cx="1627188" cy="125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2" name="Equation" r:id="rId3" imgW="558558" imgH="431613" progId="Equation.DSMT4">
                  <p:embed/>
                </p:oleObj>
              </mc:Choice>
              <mc:Fallback>
                <p:oleObj name="Equation" r:id="rId3" imgW="558558" imgH="431613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484313"/>
                        <a:ext cx="1627188" cy="1255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35" name="Text Box 6"/>
          <p:cNvSpPr txBox="1">
            <a:spLocks noChangeArrowheads="1"/>
          </p:cNvSpPr>
          <p:nvPr/>
        </p:nvSpPr>
        <p:spPr bwMode="auto">
          <a:xfrm>
            <a:off x="684213" y="3068638"/>
            <a:ext cx="25209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/>
              <a:t>Número de Avogadro</a:t>
            </a:r>
          </a:p>
          <a:p>
            <a:pPr algn="ctr"/>
            <a:r>
              <a:rPr lang="es-MX"/>
              <a:t>6.023x10</a:t>
            </a:r>
            <a:r>
              <a:rPr lang="es-MX" baseline="30000"/>
              <a:t>23</a:t>
            </a:r>
            <a:endParaRPr lang="es-ES" baseline="30000"/>
          </a:p>
        </p:txBody>
      </p:sp>
      <p:sp>
        <p:nvSpPr>
          <p:cNvPr id="60436" name="Text Box 7"/>
          <p:cNvSpPr txBox="1">
            <a:spLocks noChangeArrowheads="1"/>
          </p:cNvSpPr>
          <p:nvPr/>
        </p:nvSpPr>
        <p:spPr bwMode="auto">
          <a:xfrm>
            <a:off x="3995738" y="1628775"/>
            <a:ext cx="25209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/>
              <a:t>Constante de los gases ideales:</a:t>
            </a:r>
          </a:p>
          <a:p>
            <a:pPr algn="ctr"/>
            <a:r>
              <a:rPr lang="es-MX"/>
              <a:t> R = 8.314 J / mol K</a:t>
            </a:r>
            <a:endParaRPr lang="es-ES"/>
          </a:p>
        </p:txBody>
      </p:sp>
      <p:sp>
        <p:nvSpPr>
          <p:cNvPr id="60437" name="Line 8"/>
          <p:cNvSpPr>
            <a:spLocks noChangeShapeType="1"/>
          </p:cNvSpPr>
          <p:nvPr/>
        </p:nvSpPr>
        <p:spPr bwMode="auto">
          <a:xfrm flipH="1">
            <a:off x="2627313" y="2565400"/>
            <a:ext cx="1444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60438" name="Line 9"/>
          <p:cNvSpPr>
            <a:spLocks noChangeShapeType="1"/>
          </p:cNvSpPr>
          <p:nvPr/>
        </p:nvSpPr>
        <p:spPr bwMode="auto">
          <a:xfrm>
            <a:off x="3203575" y="1773238"/>
            <a:ext cx="6477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graphicFrame>
        <p:nvGraphicFramePr>
          <p:cNvPr id="60429" name="Object 13"/>
          <p:cNvGraphicFramePr>
            <a:graphicFrameLocks noChangeAspect="1"/>
          </p:cNvGraphicFramePr>
          <p:nvPr/>
        </p:nvGraphicFramePr>
        <p:xfrm>
          <a:off x="6804025" y="3357563"/>
          <a:ext cx="206692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3" name="Equation" r:id="rId5" imgW="114102" imgH="177492" progId="Equation.DSMT4">
                  <p:embed/>
                </p:oleObj>
              </mc:Choice>
              <mc:Fallback>
                <p:oleObj name="Equation" r:id="rId5" imgW="114102" imgH="177492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3357563"/>
                        <a:ext cx="2066925" cy="808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1" name="Object 15"/>
          <p:cNvGraphicFramePr>
            <a:graphicFrameLocks noChangeAspect="1"/>
          </p:cNvGraphicFramePr>
          <p:nvPr/>
        </p:nvGraphicFramePr>
        <p:xfrm>
          <a:off x="4139952" y="2708920"/>
          <a:ext cx="4032250" cy="241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4" name="Equation" r:id="rId7" imgW="1651000" imgH="990600" progId="Equation.DSMT4">
                  <p:embed/>
                </p:oleObj>
              </mc:Choice>
              <mc:Fallback>
                <p:oleObj name="Equation" r:id="rId7" imgW="1651000" imgH="9906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2708920"/>
                        <a:ext cx="4032250" cy="241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0439" name="Picture 20" descr="File:Zentralfriedhof Vienna - Boltzman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7584" y="3789040"/>
            <a:ext cx="2108200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0" name="Text Box 25"/>
          <p:cNvSpPr txBox="1">
            <a:spLocks noChangeArrowheads="1"/>
          </p:cNvSpPr>
          <p:nvPr/>
        </p:nvSpPr>
        <p:spPr bwMode="auto">
          <a:xfrm>
            <a:off x="3924300" y="5300663"/>
            <a:ext cx="4321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i="1"/>
              <a:t>“La constante de Boltzmann constituye un puente entre el mundo macroscópico y reino sub-atómico”</a:t>
            </a:r>
            <a:endParaRPr lang="es-ES" sz="2000" i="1"/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7712224" y="836712"/>
            <a:ext cx="1431776" cy="61230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1901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5" name="Oval 6"/>
          <p:cNvSpPr>
            <a:spLocks noChangeArrowheads="1"/>
          </p:cNvSpPr>
          <p:nvPr/>
        </p:nvSpPr>
        <p:spPr bwMode="auto">
          <a:xfrm>
            <a:off x="6084168" y="1700808"/>
            <a:ext cx="1431776" cy="61230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1834</a:t>
            </a:r>
            <a:endParaRPr lang="es-E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83768" y="0"/>
            <a:ext cx="6103020" cy="1928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2400" dirty="0" smtClean="0"/>
              <a:t>Aproximadamente el 95 % de los gases se comportan de acuerdo a lo predicho por la Ley de los Gases a ideales en condiciones de vida humanas.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MX" dirty="0"/>
          </a:p>
        </p:txBody>
      </p:sp>
      <p:pic>
        <p:nvPicPr>
          <p:cNvPr id="27650" name="3 Imagen" descr="GasesREalesNvs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785938"/>
            <a:ext cx="8037512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4 Flecha derecha"/>
          <p:cNvSpPr/>
          <p:nvPr/>
        </p:nvSpPr>
        <p:spPr>
          <a:xfrm>
            <a:off x="0" y="0"/>
            <a:ext cx="2483768" cy="1440161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Limitaciones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pPr lvl="0" hangingPunct="1"/>
            <a:r>
              <a:rPr lang="es-MX" dirty="0"/>
              <a:t>Comportamiento real de gases</a:t>
            </a:r>
          </a:p>
        </p:txBody>
      </p:sp>
      <p:pic>
        <p:nvPicPr>
          <p:cNvPr id="3" name="3 Marcador de contenido" descr="DiagramaZvs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3728" y="1340768"/>
            <a:ext cx="4357682" cy="5259391"/>
          </a:xfrm>
          <a:ln w="9528">
            <a:solidFill>
              <a:srgbClr val="000000"/>
            </a:solidFill>
            <a:prstDash val="solid"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2 Marcador de contenido"/>
          <p:cNvSpPr>
            <a:spLocks noGrp="1"/>
          </p:cNvSpPr>
          <p:nvPr>
            <p:ph idx="4294967295"/>
          </p:nvPr>
        </p:nvSpPr>
        <p:spPr>
          <a:xfrm>
            <a:off x="0" y="1340768"/>
            <a:ext cx="9144000" cy="4941887"/>
          </a:xfrm>
        </p:spPr>
        <p:txBody>
          <a:bodyPr/>
          <a:lstStyle/>
          <a:p>
            <a:r>
              <a:rPr lang="es-MX" sz="2400" dirty="0" smtClean="0"/>
              <a:t>1. Cuantos gramos de CO se hallan presentes en una muestra de 500 mL de CO(g) recogida a 50</a:t>
            </a:r>
            <a:r>
              <a:rPr lang="es-MX" sz="2400" baseline="30000" dirty="0" smtClean="0"/>
              <a:t>o</a:t>
            </a:r>
            <a:r>
              <a:rPr lang="es-MX" sz="2400" dirty="0" smtClean="0"/>
              <a:t>C y 1.5 atm.</a:t>
            </a:r>
          </a:p>
          <a:p>
            <a:pPr>
              <a:buFont typeface="Arial" charset="0"/>
              <a:buNone/>
            </a:pPr>
            <a:r>
              <a:rPr lang="es-MX" sz="2400" dirty="0" smtClean="0"/>
              <a:t>	 </a:t>
            </a:r>
            <a:r>
              <a:rPr lang="es-MX" sz="2400" b="1" dirty="0" smtClean="0"/>
              <a:t>R. 0.78 g</a:t>
            </a:r>
          </a:p>
          <a:p>
            <a:r>
              <a:rPr lang="es-MX" sz="2400" dirty="0" smtClean="0"/>
              <a:t>2. El volumen de una muestra de gas es 462 mL a 35</a:t>
            </a:r>
            <a:r>
              <a:rPr lang="es-MX" sz="2400" baseline="30000" dirty="0" smtClean="0"/>
              <a:t>o</a:t>
            </a:r>
            <a:r>
              <a:rPr lang="es-MX" sz="2400" dirty="0" smtClean="0"/>
              <a:t>C y 1.5 atm. Calcule el volumen de la muestra en condiciones estándar (T=0</a:t>
            </a:r>
            <a:r>
              <a:rPr lang="es-MX" sz="2400" baseline="30000" dirty="0" smtClean="0"/>
              <a:t>o</a:t>
            </a:r>
            <a:r>
              <a:rPr lang="es-MX" sz="2400" dirty="0" smtClean="0"/>
              <a:t>C y P = 1atm).</a:t>
            </a:r>
          </a:p>
          <a:p>
            <a:pPr>
              <a:buFont typeface="Arial" charset="0"/>
              <a:buNone/>
            </a:pPr>
            <a:r>
              <a:rPr lang="es-MX" sz="2400" dirty="0" smtClean="0"/>
              <a:t>	</a:t>
            </a:r>
            <a:r>
              <a:rPr lang="es-MX" sz="2400" b="1" dirty="0" smtClean="0"/>
              <a:t>R. 614 mL</a:t>
            </a:r>
          </a:p>
          <a:p>
            <a:r>
              <a:rPr lang="es-MX" sz="2400" dirty="0" smtClean="0"/>
              <a:t>3. A que presión 0.25 moles de N</a:t>
            </a:r>
            <a:r>
              <a:rPr lang="es-MX" sz="2400" baseline="-25000" dirty="0" smtClean="0"/>
              <a:t>2</a:t>
            </a:r>
            <a:r>
              <a:rPr lang="es-MX" sz="2400" dirty="0" smtClean="0"/>
              <a:t>(g) ocuparán 10 Litros a 100</a:t>
            </a:r>
            <a:r>
              <a:rPr lang="es-MX" sz="2400" baseline="30000" dirty="0" smtClean="0"/>
              <a:t>o</a:t>
            </a:r>
            <a:r>
              <a:rPr lang="es-MX" sz="2400" dirty="0" smtClean="0"/>
              <a:t>C. </a:t>
            </a:r>
          </a:p>
          <a:p>
            <a:pPr>
              <a:buFont typeface="Arial" charset="0"/>
              <a:buNone/>
            </a:pPr>
            <a:r>
              <a:rPr lang="es-MX" sz="2400" dirty="0" smtClean="0"/>
              <a:t>	</a:t>
            </a:r>
            <a:r>
              <a:rPr lang="es-MX" sz="2400" b="1" dirty="0" smtClean="0"/>
              <a:t>R. 0.764 atm</a:t>
            </a:r>
          </a:p>
          <a:p>
            <a:r>
              <a:rPr lang="es-MX" sz="2400" dirty="0" smtClean="0"/>
              <a:t>4. El volumen de un mol de gas ideal a 273.15 K es 0.022414 m</a:t>
            </a:r>
            <a:r>
              <a:rPr lang="es-MX" sz="2400" baseline="30000" dirty="0" smtClean="0"/>
              <a:t>3</a:t>
            </a:r>
            <a:r>
              <a:rPr lang="es-MX" sz="2400" dirty="0" smtClean="0"/>
              <a:t> a 101.32 kPa, cuál será el volumen 25 grados  centígrados más   caliente ?</a:t>
            </a:r>
          </a:p>
          <a:p>
            <a:pPr>
              <a:buFont typeface="Arial" charset="0"/>
              <a:buNone/>
            </a:pPr>
            <a:r>
              <a:rPr lang="es-MX" sz="2400" b="1" dirty="0" smtClean="0"/>
              <a:t>	R. 24.45 L</a:t>
            </a:r>
            <a:endParaRPr lang="es-MX" dirty="0" smtClean="0"/>
          </a:p>
        </p:txBody>
      </p:sp>
      <p:sp>
        <p:nvSpPr>
          <p:cNvPr id="4" name="4 Flecha derecha"/>
          <p:cNvSpPr/>
          <p:nvPr/>
        </p:nvSpPr>
        <p:spPr>
          <a:xfrm>
            <a:off x="0" y="0"/>
            <a:ext cx="2555776" cy="1196752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Problemas</a:t>
            </a:r>
            <a:endParaRPr lang="es-MX" sz="2400" b="1" dirty="0">
              <a:solidFill>
                <a:srgbClr val="FFFF00"/>
              </a:solidFill>
              <a:latin typeface="Calibri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/>
          </p:cNvSpPr>
          <p:nvPr>
            <p:ph type="body"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400" smtClean="0"/>
              <a:t>El gas interestelar contiene aproximadamente un átomo por cada centímetro cúbico y la temperatura es de unos 3 K. Calcula la presión.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s-MX" sz="2400" smtClean="0"/>
              <a:t>	 </a:t>
            </a:r>
            <a:r>
              <a:rPr lang="es-MX" sz="2400" b="1" smtClean="0"/>
              <a:t>R. 4.53 x 10</a:t>
            </a:r>
            <a:r>
              <a:rPr lang="es-MX" sz="2400" b="1" baseline="30000" smtClean="0"/>
              <a:t>-22</a:t>
            </a:r>
            <a:r>
              <a:rPr lang="es-MX" sz="2400" b="1" smtClean="0"/>
              <a:t> atm</a:t>
            </a:r>
            <a:endParaRPr lang="es-MX" sz="2400" smtClean="0"/>
          </a:p>
          <a:p>
            <a:pPr>
              <a:lnSpc>
                <a:spcPct val="90000"/>
              </a:lnSpc>
            </a:pPr>
            <a:r>
              <a:rPr lang="es-MX" sz="2400" smtClean="0"/>
              <a:t>6. La respiración humana tiene un volumen de 6 x 10</a:t>
            </a:r>
            <a:r>
              <a:rPr lang="es-MX" sz="2400" baseline="30000" smtClean="0"/>
              <a:t>-4 </a:t>
            </a:r>
            <a:r>
              <a:rPr lang="es-MX" sz="2400" smtClean="0"/>
              <a:t>m</a:t>
            </a:r>
            <a:r>
              <a:rPr lang="es-MX" sz="2400" baseline="30000" smtClean="0"/>
              <a:t>3</a:t>
            </a:r>
            <a:r>
              <a:rPr lang="es-MX" sz="2400" smtClean="0"/>
              <a:t> y la atmósfera de la tierra un volumen de 4 x 10</a:t>
            </a:r>
            <a:r>
              <a:rPr lang="es-MX" sz="2400" baseline="30000" smtClean="0"/>
              <a:t>8</a:t>
            </a:r>
            <a:r>
              <a:rPr lang="es-MX" sz="2400" smtClean="0"/>
              <a:t> m</a:t>
            </a:r>
            <a:r>
              <a:rPr lang="es-MX" sz="2400" baseline="30000" smtClean="0"/>
              <a:t>3</a:t>
            </a:r>
            <a:r>
              <a:rPr lang="es-MX" sz="2400" smtClean="0"/>
              <a:t> en condiciones STP. Si el último respiro de Julio César se ha mezclado completamente en la atmósfera ¿ Cual es la posibilidad de que inhales un átomo de argón que haya sido exhalado por su último suspiro ?. ( El Ar constituye el 1 % de la atmósfera)</a:t>
            </a:r>
          </a:p>
          <a:p>
            <a:pPr>
              <a:lnSpc>
                <a:spcPct val="90000"/>
              </a:lnSpc>
            </a:pPr>
            <a:r>
              <a:rPr lang="es-MX" sz="2400" b="1" smtClean="0"/>
              <a:t>R. 1.5 x 10</a:t>
            </a:r>
            <a:r>
              <a:rPr lang="es-MX" sz="2400" b="1" baseline="30000" smtClean="0"/>
              <a:t>-10</a:t>
            </a:r>
            <a:r>
              <a:rPr lang="es-MX" sz="2400" b="1" smtClean="0"/>
              <a:t> %</a:t>
            </a:r>
          </a:p>
          <a:p>
            <a:pPr>
              <a:lnSpc>
                <a:spcPct val="90000"/>
              </a:lnSpc>
            </a:pPr>
            <a:endParaRPr lang="es-ES" smtClean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1"/>
            <a:r>
              <a:rPr lang="es-MX"/>
              <a:t>Gases Reales</a:t>
            </a:r>
          </a:p>
        </p:txBody>
      </p:sp>
      <p:sp>
        <p:nvSpPr>
          <p:cNvPr id="3" name="2 Marcador de contenido"/>
          <p:cNvSpPr txBox="1">
            <a:spLocks noGrp="1"/>
          </p:cNvSpPr>
          <p:nvPr>
            <p:ph idx="1"/>
          </p:nvPr>
        </p:nvSpPr>
        <p:spPr>
          <a:xfrm>
            <a:off x="1214442" y="1643067"/>
            <a:ext cx="7186607" cy="4525959"/>
          </a:xfrm>
        </p:spPr>
        <p:txBody>
          <a:bodyPr/>
          <a:lstStyle/>
          <a:p>
            <a:pPr lvl="0" hangingPunct="1"/>
            <a:r>
              <a:rPr lang="es-MX"/>
              <a:t>Considera tamaño de las partículas</a:t>
            </a:r>
          </a:p>
          <a:p>
            <a:pPr lvl="0" hangingPunct="1"/>
            <a:r>
              <a:rPr lang="es-MX"/>
              <a:t>Interacción de las partículas</a:t>
            </a:r>
          </a:p>
          <a:p>
            <a:pPr lvl="0" hangingPunct="1"/>
            <a:r>
              <a:rPr lang="es-MX"/>
              <a:t>Estados fuera de equilibrio</a:t>
            </a:r>
          </a:p>
          <a:p>
            <a:pPr lvl="0" hangingPunct="1"/>
            <a:r>
              <a:rPr lang="es-MX"/>
              <a:t>Disociación molecular</a:t>
            </a:r>
          </a:p>
          <a:p>
            <a:pPr lvl="0" hangingPunct="1"/>
            <a:r>
              <a:rPr lang="es-MX"/>
              <a:t>Reacciones químicas</a:t>
            </a:r>
          </a:p>
        </p:txBody>
      </p:sp>
      <p:sp>
        <p:nvSpPr>
          <p:cNvPr id="4" name="4 Flecha derecha"/>
          <p:cNvSpPr/>
          <p:nvPr/>
        </p:nvSpPr>
        <p:spPr>
          <a:xfrm>
            <a:off x="0" y="0"/>
            <a:ext cx="1944215" cy="1440161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Criterios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  <p:pic>
        <p:nvPicPr>
          <p:cNvPr id="34818" name="Picture 2" descr="http://image.tutorvista.com/content/matter-states/compressibility-factor--function-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77072"/>
            <a:ext cx="3181350" cy="2362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1907704" y="764704"/>
            <a:ext cx="7236296" cy="864095"/>
          </a:xfrm>
        </p:spPr>
        <p:txBody>
          <a:bodyPr/>
          <a:lstStyle/>
          <a:p>
            <a:pPr lvl="0" hangingPunct="1"/>
            <a:r>
              <a:rPr lang="es-MX" dirty="0"/>
              <a:t>El factor de compresibilidad</a:t>
            </a:r>
          </a:p>
        </p:txBody>
      </p:sp>
      <p:sp>
        <p:nvSpPr>
          <p:cNvPr id="3" name="4 Marcador de contenido"/>
          <p:cNvSpPr txBox="1">
            <a:spLocks noGrp="1"/>
          </p:cNvSpPr>
          <p:nvPr>
            <p:ph idx="1"/>
          </p:nvPr>
        </p:nvSpPr>
        <p:spPr>
          <a:xfrm>
            <a:off x="179512" y="3284984"/>
            <a:ext cx="8715374" cy="1152128"/>
          </a:xfrm>
        </p:spPr>
        <p:txBody>
          <a:bodyPr/>
          <a:lstStyle/>
          <a:p>
            <a:pPr lvl="0" hangingPunct="1">
              <a:lnSpc>
                <a:spcPct val="80000"/>
              </a:lnSpc>
              <a:spcBef>
                <a:spcPts val="600"/>
              </a:spcBef>
            </a:pPr>
            <a:r>
              <a:rPr lang="es-MX" sz="2400" dirty="0"/>
              <a:t>El factor de compresibilidad (Z) es una propiedad termodinámica de los gases para considerar un comportamiento más “real” en lugar de tan sólo “ideal</a:t>
            </a:r>
            <a:r>
              <a:rPr lang="es-MX" sz="2400" dirty="0" smtClean="0"/>
              <a:t>”</a:t>
            </a:r>
          </a:p>
          <a:p>
            <a:pPr lvl="0" hangingPunct="1">
              <a:lnSpc>
                <a:spcPct val="80000"/>
              </a:lnSpc>
              <a:spcBef>
                <a:spcPts val="600"/>
              </a:spcBef>
            </a:pPr>
            <a:r>
              <a:rPr lang="es-MX" sz="2400" dirty="0" smtClean="0"/>
              <a:t>Diferente para diferentes condiciones de P, T o V de un gas</a:t>
            </a:r>
          </a:p>
          <a:p>
            <a:pPr lvl="0" hangingPunct="1">
              <a:lnSpc>
                <a:spcPct val="80000"/>
              </a:lnSpc>
              <a:spcBef>
                <a:spcPts val="600"/>
              </a:spcBef>
            </a:pPr>
            <a:r>
              <a:rPr lang="es-MX" sz="2400" dirty="0" smtClean="0"/>
              <a:t>Para todo gas se cumple que:</a:t>
            </a:r>
            <a:endParaRPr lang="es-MX" sz="2400" dirty="0"/>
          </a:p>
        </p:txBody>
      </p:sp>
      <p:sp>
        <p:nvSpPr>
          <p:cNvPr id="4" name="4 Flecha derecha"/>
          <p:cNvSpPr/>
          <p:nvPr/>
        </p:nvSpPr>
        <p:spPr>
          <a:xfrm>
            <a:off x="0" y="0"/>
            <a:ext cx="1944215" cy="1440161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>
                <a:solidFill>
                  <a:srgbClr val="FFFF00"/>
                </a:solidFill>
                <a:uFillTx/>
                <a:latin typeface="Calibri"/>
              </a:rPr>
              <a:t>Concepto !</a:t>
            </a:r>
          </a:p>
        </p:txBody>
      </p:sp>
      <p:graphicFrame>
        <p:nvGraphicFramePr>
          <p:cNvPr id="24578" name="Object 1"/>
          <p:cNvGraphicFramePr>
            <a:graphicFrameLocks noChangeAspect="1"/>
          </p:cNvGraphicFramePr>
          <p:nvPr/>
        </p:nvGraphicFramePr>
        <p:xfrm>
          <a:off x="1763688" y="1772816"/>
          <a:ext cx="936104" cy="1263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8" name="Equation" r:id="rId3" imgW="291973" imgH="393529" progId="Equation.DSMT4">
                  <p:embed/>
                </p:oleObj>
              </mc:Choice>
              <mc:Fallback>
                <p:oleObj name="Equation" r:id="rId3" imgW="291973" imgH="393529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1772816"/>
                        <a:ext cx="936104" cy="12632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563888" y="1988840"/>
            <a:ext cx="367240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Este cociente  se conoce como compresibilidad de los gases o Z</a:t>
            </a:r>
            <a:endParaRPr lang="es-MX" sz="2000" dirty="0"/>
          </a:p>
        </p:txBody>
      </p:sp>
      <p:cxnSp>
        <p:nvCxnSpPr>
          <p:cNvPr id="9" name="8 Conector recto de flecha"/>
          <p:cNvCxnSpPr>
            <a:endCxn id="7" idx="1"/>
          </p:cNvCxnSpPr>
          <p:nvPr/>
        </p:nvCxnSpPr>
        <p:spPr>
          <a:xfrm flipV="1">
            <a:off x="2771800" y="2342783"/>
            <a:ext cx="792088" cy="60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2351088" y="5157788"/>
          <a:ext cx="4302125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9" name="Equation" r:id="rId5" imgW="1637589" imgH="393529" progId="Equation.DSMT4">
                  <p:embed/>
                </p:oleObj>
              </mc:Choice>
              <mc:Fallback>
                <p:oleObj name="Equation" r:id="rId5" imgW="1637589" imgH="393529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8" y="5157788"/>
                        <a:ext cx="4302125" cy="1035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357192" y="0"/>
            <a:ext cx="8229600" cy="928692"/>
          </a:xfrm>
        </p:spPr>
        <p:txBody>
          <a:bodyPr/>
          <a:lstStyle/>
          <a:p>
            <a:pPr lvl="0" hangingPunct="1"/>
            <a:r>
              <a:rPr lang="es-MX" dirty="0"/>
              <a:t>Determinación de Z</a:t>
            </a:r>
          </a:p>
        </p:txBody>
      </p:sp>
      <p:sp>
        <p:nvSpPr>
          <p:cNvPr id="3" name="2 Marcador de contenido"/>
          <p:cNvSpPr txBox="1">
            <a:spLocks noGrp="1"/>
          </p:cNvSpPr>
          <p:nvPr>
            <p:ph idx="1"/>
          </p:nvPr>
        </p:nvSpPr>
        <p:spPr>
          <a:xfrm>
            <a:off x="323853" y="1125534"/>
            <a:ext cx="8675690" cy="5572125"/>
          </a:xfrm>
        </p:spPr>
        <p:txBody>
          <a:bodyPr/>
          <a:lstStyle/>
          <a:p>
            <a:pPr lvl="0" hangingPunct="1">
              <a:lnSpc>
                <a:spcPct val="90000"/>
              </a:lnSpc>
              <a:spcBef>
                <a:spcPts val="700"/>
              </a:spcBef>
            </a:pPr>
            <a:r>
              <a:rPr lang="es-MX" sz="2400" dirty="0"/>
              <a:t>En 1881 Van der </a:t>
            </a:r>
            <a:r>
              <a:rPr lang="es-MX" sz="2400" dirty="0" err="1"/>
              <a:t>Waals</a:t>
            </a:r>
            <a:r>
              <a:rPr lang="es-MX" sz="2400" dirty="0"/>
              <a:t> postuló el Teorema de los Estados Correspondientes:</a:t>
            </a:r>
          </a:p>
          <a:p>
            <a:pPr lvl="0" algn="ctr" hangingPunct="1">
              <a:lnSpc>
                <a:spcPct val="90000"/>
              </a:lnSpc>
              <a:spcBef>
                <a:spcPts val="700"/>
              </a:spcBef>
              <a:buNone/>
            </a:pPr>
            <a:r>
              <a:rPr lang="es-MX" sz="3000" b="1" u="sng" dirty="0"/>
              <a:t>Substancias con estados correspondientes similares se comportan de manera </a:t>
            </a:r>
            <a:r>
              <a:rPr lang="es-MX" sz="3000" b="1" u="sng" dirty="0" smtClean="0"/>
              <a:t>parecida</a:t>
            </a:r>
            <a:endParaRPr lang="es-MX" sz="3000" b="1" dirty="0"/>
          </a:p>
        </p:txBody>
      </p:sp>
      <p:sp>
        <p:nvSpPr>
          <p:cNvPr id="4" name="3 Elipse"/>
          <p:cNvSpPr/>
          <p:nvPr/>
        </p:nvSpPr>
        <p:spPr>
          <a:xfrm>
            <a:off x="7929567" y="0"/>
            <a:ext cx="1214432" cy="5715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1 0"/>
              <a:gd name="f15" fmla="*/ f9 f0 1"/>
              <a:gd name="f16" fmla="*/ f10 f0 1"/>
              <a:gd name="f17" fmla="?: f11 f4 1"/>
              <a:gd name="f18" fmla="?: f12 f5 1"/>
              <a:gd name="f19" fmla="?: f13 f6 1"/>
              <a:gd name="f20" fmla="+- f14 0 f1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1 0"/>
              <a:gd name="f28" fmla="+- f21 0 f1"/>
              <a:gd name="f29" fmla="+- f22 0 f1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0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0 1"/>
              <a:gd name="f47" fmla="*/ f42 f30 1"/>
              <a:gd name="f48" fmla="*/ f41 f30 1"/>
              <a:gd name="f49" fmla="*/ f46 1 f8"/>
              <a:gd name="f50" fmla="*/ f44 f30 1"/>
              <a:gd name="f51" fmla="+- f49 0 f1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0" swAng="f1"/>
                <a:arcTo wR="f47" hR="f48" stAng="f2" swAng="f1"/>
                <a:arcTo wR="f47" hR="f48" stAng="f7" swAng="f1"/>
                <a:arcTo wR="f47" hR="f48" stAng="f1" swAng="f1"/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1881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0" y="5417838"/>
            <a:ext cx="2339752" cy="1440161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Teorema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843808" y="6093296"/>
            <a:ext cx="554461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spcBef>
                <a:spcPts val="600"/>
              </a:spcBef>
            </a:pPr>
            <a:r>
              <a:rPr lang="en-US" dirty="0" smtClean="0"/>
              <a:t>Z </a:t>
            </a:r>
            <a:r>
              <a:rPr lang="en-US" dirty="0" err="1" smtClean="0"/>
              <a:t>constituye</a:t>
            </a:r>
            <a:r>
              <a:rPr lang="en-US" dirty="0" smtClean="0"/>
              <a:t> un “Factor de </a:t>
            </a:r>
            <a:r>
              <a:rPr lang="en-US" dirty="0" err="1" smtClean="0"/>
              <a:t>corrección</a:t>
            </a:r>
            <a:r>
              <a:rPr lang="en-US" dirty="0" smtClean="0"/>
              <a:t>”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ecuación</a:t>
            </a:r>
            <a:r>
              <a:rPr lang="en-US" dirty="0" smtClean="0"/>
              <a:t> de los gases </a:t>
            </a:r>
            <a:r>
              <a:rPr lang="en-US" dirty="0" err="1" smtClean="0"/>
              <a:t>ideales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683568" y="3284984"/>
            <a:ext cx="748883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es-MX" sz="2400" b="1" dirty="0" smtClean="0"/>
              <a:t>Basados en un principio enunciado por Van der </a:t>
            </a:r>
            <a:r>
              <a:rPr lang="es-MX" sz="2400" b="1" dirty="0" err="1" smtClean="0"/>
              <a:t>Waals</a:t>
            </a:r>
            <a:r>
              <a:rPr lang="es-MX" sz="2400" b="1" dirty="0" smtClean="0"/>
              <a:t> cuando Z se calcula en </a:t>
            </a:r>
            <a:r>
              <a:rPr lang="es-MX" sz="2400" b="1" i="1" u="sng" dirty="0" smtClean="0"/>
              <a:t>condiciones críticas</a:t>
            </a:r>
            <a:r>
              <a:rPr lang="es-MX" sz="2400" b="1" i="1" dirty="0" smtClean="0"/>
              <a:t> resulta:</a:t>
            </a:r>
            <a:endParaRPr lang="es-MX" sz="2400" b="1" dirty="0" smtClean="0"/>
          </a:p>
          <a:p>
            <a:pPr lvl="0" algn="ctr">
              <a:lnSpc>
                <a:spcPct val="90000"/>
              </a:lnSpc>
            </a:pPr>
            <a:r>
              <a:rPr lang="es-MX" sz="2400" b="1" dirty="0" err="1" smtClean="0"/>
              <a:t>Z</a:t>
            </a:r>
            <a:r>
              <a:rPr lang="es-MX" sz="2400" b="1" baseline="-25000" dirty="0" err="1" smtClean="0"/>
              <a:t>c</a:t>
            </a:r>
            <a:r>
              <a:rPr lang="es-MX" sz="2400" b="1" dirty="0" smtClean="0"/>
              <a:t> = 0.2 -0.33</a:t>
            </a:r>
          </a:p>
          <a:p>
            <a:pPr lvl="0" algn="ctr">
              <a:lnSpc>
                <a:spcPct val="90000"/>
              </a:lnSpc>
            </a:pPr>
            <a:r>
              <a:rPr lang="es-MX" sz="2400" b="1" dirty="0" smtClean="0"/>
              <a:t>  Para todos los gases</a:t>
            </a:r>
            <a:endParaRPr lang="es-MX" sz="2400" b="1" dirty="0"/>
          </a:p>
        </p:txBody>
      </p:sp>
      <p:sp>
        <p:nvSpPr>
          <p:cNvPr id="8" name="7 Rectángulo"/>
          <p:cNvSpPr/>
          <p:nvPr/>
        </p:nvSpPr>
        <p:spPr>
          <a:xfrm>
            <a:off x="3491880" y="4869160"/>
            <a:ext cx="5292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 smtClean="0"/>
              <a:t> (Van de </a:t>
            </a:r>
            <a:r>
              <a:rPr lang="es-MX" dirty="0" err="1" smtClean="0"/>
              <a:t>Waals</a:t>
            </a:r>
            <a:r>
              <a:rPr lang="es-MX" dirty="0" smtClean="0"/>
              <a:t> predice 0.375, en general se considera que 0.28 es válido para la mayoría de los gases)</a:t>
            </a:r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Flecha derecha"/>
          <p:cNvSpPr/>
          <p:nvPr/>
        </p:nvSpPr>
        <p:spPr>
          <a:xfrm>
            <a:off x="0" y="1"/>
            <a:ext cx="2627784" cy="1268760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Fundamento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619672" y="4005064"/>
            <a:ext cx="6120680" cy="165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s-MX" sz="2000" dirty="0" smtClean="0"/>
              <a:t>Así se definen parámetros termodinámicos para modelar el comportamiento de los gases denominados presión y temperaturas reducidas.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s-MX" sz="2000" dirty="0" smtClean="0"/>
              <a:t>Temperatura Reducida: </a:t>
            </a:r>
            <a:r>
              <a:rPr lang="es-MX" sz="2000" dirty="0" err="1" smtClean="0"/>
              <a:t>T</a:t>
            </a:r>
            <a:r>
              <a:rPr lang="es-MX" sz="2000" baseline="-25000" dirty="0" err="1" smtClean="0"/>
              <a:t>r</a:t>
            </a:r>
            <a:r>
              <a:rPr lang="es-MX" sz="2000" dirty="0" smtClean="0"/>
              <a:t> = T / T</a:t>
            </a:r>
            <a:r>
              <a:rPr lang="es-MX" sz="2000" baseline="-25000" dirty="0" smtClean="0"/>
              <a:t>c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s-MX" sz="2000" dirty="0" smtClean="0"/>
              <a:t>Presión Reducida : P</a:t>
            </a:r>
            <a:r>
              <a:rPr lang="es-MX" sz="2000" baseline="-25000" dirty="0" smtClean="0"/>
              <a:t>r</a:t>
            </a:r>
            <a:r>
              <a:rPr lang="es-MX" sz="2000" dirty="0" smtClean="0"/>
              <a:t> = P / P</a:t>
            </a:r>
            <a:r>
              <a:rPr lang="es-MX" sz="2000" baseline="-25000" dirty="0" smtClean="0"/>
              <a:t>c</a:t>
            </a:r>
            <a:endParaRPr lang="es-MX" sz="2000" baseline="-25000" dirty="0"/>
          </a:p>
        </p:txBody>
      </p:sp>
      <p:sp>
        <p:nvSpPr>
          <p:cNvPr id="11" name="10 Rectángulo"/>
          <p:cNvSpPr/>
          <p:nvPr/>
        </p:nvSpPr>
        <p:spPr>
          <a:xfrm>
            <a:off x="899592" y="1844824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800" dirty="0" smtClean="0"/>
              <a:t>“Todos los fluidos cuando son comparados a la misma </a:t>
            </a:r>
            <a:r>
              <a:rPr lang="es-MX" sz="2800" u="sng" dirty="0" smtClean="0"/>
              <a:t>temperatura  y presión </a:t>
            </a:r>
            <a:r>
              <a:rPr lang="es-MX" sz="2800" i="1" u="sng" dirty="0" smtClean="0"/>
              <a:t>reducidas </a:t>
            </a:r>
            <a:r>
              <a:rPr lang="es-MX" sz="2800" dirty="0" smtClean="0"/>
              <a:t>tienen aproximadamente el MISMO factor de compresibilidad”</a:t>
            </a:r>
            <a:endParaRPr lang="es-MX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Marcador de contenido" descr="Diagrama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43609" y="1046041"/>
            <a:ext cx="5400600" cy="5515098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pic>
      <p:sp>
        <p:nvSpPr>
          <p:cNvPr id="3" name="4 CuadroTexto"/>
          <p:cNvSpPr txBox="1"/>
          <p:nvPr/>
        </p:nvSpPr>
        <p:spPr>
          <a:xfrm>
            <a:off x="7072317" y="714375"/>
            <a:ext cx="1857374" cy="1938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PV=ZnRT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T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</a:t>
            </a: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= T / T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c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</a:t>
            </a: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= P / P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c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T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c </a:t>
            </a: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Datos de Tablas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c </a:t>
            </a: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Datos de Tablas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1800" b="0" i="0" u="none" strike="noStrike" kern="1200" cap="none" spc="0" baseline="-25000">
              <a:solidFill>
                <a:srgbClr val="000000"/>
              </a:solidFill>
              <a:uFillTx/>
              <a:latin typeface="Calibri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18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</a:endParaRPr>
          </a:p>
        </p:txBody>
      </p:sp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xfrm>
            <a:off x="0" y="0"/>
            <a:ext cx="7167136" cy="692696"/>
          </a:xfrm>
        </p:spPr>
        <p:txBody>
          <a:bodyPr/>
          <a:lstStyle/>
          <a:p>
            <a:pPr lvl="0" hangingPunct="1"/>
            <a:r>
              <a:rPr lang="es-MX" dirty="0" smtClean="0"/>
              <a:t>La carta de compresibilidad</a:t>
            </a:r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 noGrp="1"/>
          </p:cNvSpPr>
          <p:nvPr>
            <p:ph type="title"/>
          </p:nvPr>
        </p:nvSpPr>
        <p:spPr>
          <a:xfrm>
            <a:off x="214313" y="0"/>
            <a:ext cx="8229600" cy="1143000"/>
          </a:xfrm>
        </p:spPr>
        <p:txBody>
          <a:bodyPr/>
          <a:lstStyle/>
          <a:p>
            <a:pPr eaLnBrk="1" hangingPunct="1"/>
            <a:r>
              <a:rPr lang="es-MX" smtClean="0"/>
              <a:t>Gases ideales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El movimiento de traslación de las moléculas que forman la masa gaseosa es considerado como azaroso.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Moléculas se consideran con volumen nulo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Moléculas no ejercen atracción entre sí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Los gases en su mayoría son </a:t>
            </a:r>
            <a:r>
              <a:rPr lang="es-MX" dirty="0" err="1" smtClean="0"/>
              <a:t>diatómicos</a:t>
            </a:r>
            <a:r>
              <a:rPr lang="es-MX" dirty="0" smtClean="0"/>
              <a:t>: N</a:t>
            </a:r>
            <a:r>
              <a:rPr lang="es-MX" baseline="-25000" dirty="0" smtClean="0"/>
              <a:t>2</a:t>
            </a:r>
            <a:r>
              <a:rPr lang="es-MX" dirty="0" smtClean="0"/>
              <a:t>, O</a:t>
            </a:r>
            <a:r>
              <a:rPr lang="es-MX" baseline="-25000" dirty="0"/>
              <a:t>2</a:t>
            </a:r>
            <a:r>
              <a:rPr lang="es-MX" dirty="0" smtClean="0"/>
              <a:t>, Cl</a:t>
            </a:r>
            <a:r>
              <a:rPr lang="es-MX" baseline="-25000" dirty="0"/>
              <a:t>2</a:t>
            </a:r>
            <a:r>
              <a:rPr lang="es-MX" dirty="0" smtClean="0"/>
              <a:t>, F</a:t>
            </a:r>
            <a:r>
              <a:rPr lang="es-MX" baseline="-25000" dirty="0"/>
              <a:t>2</a:t>
            </a:r>
            <a:r>
              <a:rPr lang="es-MX" dirty="0" smtClean="0"/>
              <a:t>, H</a:t>
            </a:r>
            <a:r>
              <a:rPr lang="es-MX" baseline="-25000" dirty="0"/>
              <a:t>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Existen gases elementales triatómicos: O</a:t>
            </a:r>
            <a:r>
              <a:rPr lang="es-MX" baseline="-25000" dirty="0"/>
              <a:t>3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Existen gases moleculares: CO</a:t>
            </a:r>
            <a:r>
              <a:rPr lang="es-MX" baseline="-25000" dirty="0"/>
              <a:t>2</a:t>
            </a:r>
            <a:r>
              <a:rPr lang="es-MX" dirty="0" smtClean="0"/>
              <a:t>, CH</a:t>
            </a:r>
            <a:r>
              <a:rPr lang="es-MX" baseline="-25000" dirty="0"/>
              <a:t>4</a:t>
            </a:r>
            <a:r>
              <a:rPr lang="es-MX" dirty="0" smtClean="0"/>
              <a:t>, </a:t>
            </a:r>
            <a:r>
              <a:rPr lang="es-MX" dirty="0" err="1" smtClean="0"/>
              <a:t>NO</a:t>
            </a:r>
            <a:r>
              <a:rPr lang="es-MX" baseline="-25000" dirty="0" err="1"/>
              <a:t>x</a:t>
            </a:r>
            <a:r>
              <a:rPr lang="es-MX" dirty="0" smtClean="0"/>
              <a:t>, </a:t>
            </a:r>
            <a:r>
              <a:rPr lang="es-MX" dirty="0" err="1" smtClean="0"/>
              <a:t>SO</a:t>
            </a:r>
            <a:r>
              <a:rPr lang="es-MX" baseline="-25000" dirty="0" err="1"/>
              <a:t>x</a:t>
            </a:r>
            <a:endParaRPr lang="es-MX" baseline="-25000" dirty="0"/>
          </a:p>
        </p:txBody>
      </p:sp>
      <p:sp>
        <p:nvSpPr>
          <p:cNvPr id="4" name="4 Flecha derecha"/>
          <p:cNvSpPr/>
          <p:nvPr/>
        </p:nvSpPr>
        <p:spPr>
          <a:xfrm>
            <a:off x="0" y="0"/>
            <a:ext cx="2483767" cy="1052736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Concepto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es-MX" sz="2400" b="1" dirty="0">
                <a:solidFill>
                  <a:srgbClr val="FFFF00"/>
                </a:solidFill>
                <a:latin typeface="Calibri"/>
              </a:rPr>
              <a:t>!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147" y="260648"/>
            <a:ext cx="8500404" cy="6408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28625" y="2214563"/>
            <a:ext cx="822960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400" i="1" dirty="0">
                <a:latin typeface="Algerian" pitchFamily="82" charset="0"/>
                <a:ea typeface="+mj-ea"/>
                <a:cs typeface="+mj-cs"/>
              </a:rPr>
              <a:t>Leyes fundamentales de gases ideales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2 Marcador de contenido"/>
          <p:cNvSpPr>
            <a:spLocks noGrp="1"/>
          </p:cNvSpPr>
          <p:nvPr>
            <p:ph idx="1"/>
          </p:nvPr>
        </p:nvSpPr>
        <p:spPr>
          <a:xfrm>
            <a:off x="179512" y="1124744"/>
            <a:ext cx="7992888" cy="1656184"/>
          </a:xfrm>
        </p:spPr>
        <p:txBody>
          <a:bodyPr/>
          <a:lstStyle/>
          <a:p>
            <a:pPr eaLnBrk="1" hangingPunct="1"/>
            <a:r>
              <a:rPr lang="es-MX" dirty="0" smtClean="0"/>
              <a:t>“A temperatura constante el volumen de un gas varía inversamente proporcional a la presión externa”</a:t>
            </a:r>
          </a:p>
        </p:txBody>
      </p:sp>
      <p:pic>
        <p:nvPicPr>
          <p:cNvPr id="16387" name="13 Imagen" descr="Boy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573016"/>
            <a:ext cx="3719513" cy="26414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5 Elipse"/>
          <p:cNvSpPr/>
          <p:nvPr/>
        </p:nvSpPr>
        <p:spPr>
          <a:xfrm>
            <a:off x="285750" y="6143625"/>
            <a:ext cx="1214438" cy="571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1622</a:t>
            </a:r>
          </a:p>
        </p:txBody>
      </p:sp>
      <p:sp>
        <p:nvSpPr>
          <p:cNvPr id="7" name="6 Llamada de nube"/>
          <p:cNvSpPr/>
          <p:nvPr/>
        </p:nvSpPr>
        <p:spPr>
          <a:xfrm>
            <a:off x="214313" y="4643438"/>
            <a:ext cx="1785937" cy="121443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200" b="1" dirty="0"/>
              <a:t>Primeros indicios de la existencia de un cero absoluto</a:t>
            </a:r>
          </a:p>
        </p:txBody>
      </p:sp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3923928" y="2492896"/>
          <a:ext cx="2829220" cy="10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4" imgW="1104900" imgH="393700" progId="Equation.DSMT4">
                  <p:embed/>
                </p:oleObj>
              </mc:Choice>
              <mc:Fallback>
                <p:oleObj name="Equation" r:id="rId4" imgW="1104900" imgH="3937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492896"/>
                        <a:ext cx="2829220" cy="1008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4 Flecha derecha"/>
          <p:cNvSpPr/>
          <p:nvPr/>
        </p:nvSpPr>
        <p:spPr>
          <a:xfrm>
            <a:off x="0" y="0"/>
            <a:ext cx="2483767" cy="1052736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Ley </a:t>
            </a:r>
            <a:r>
              <a:rPr lang="es-MX" sz="2400" kern="0" dirty="0" err="1" smtClean="0">
                <a:solidFill>
                  <a:srgbClr val="FFFF00"/>
                </a:solidFill>
              </a:rPr>
              <a:t>Boyle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es-MX" sz="2400" b="1" dirty="0">
                <a:solidFill>
                  <a:srgbClr val="FFFF00"/>
                </a:solidFill>
                <a:latin typeface="Calibri"/>
              </a:rPr>
              <a:t>!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Robert_Boy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3272694" cy="415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5 CuadroTexto"/>
          <p:cNvSpPr txBox="1">
            <a:spLocks noChangeArrowheads="1"/>
          </p:cNvSpPr>
          <p:nvPr/>
        </p:nvSpPr>
        <p:spPr bwMode="auto">
          <a:xfrm>
            <a:off x="3923928" y="4941168"/>
            <a:ext cx="46991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>
                <a:latin typeface="Calibri" pitchFamily="34" charset="0"/>
              </a:rPr>
              <a:t>Robert </a:t>
            </a:r>
            <a:r>
              <a:rPr lang="es-MX" sz="2000" b="1" dirty="0" err="1">
                <a:latin typeface="Calibri" pitchFamily="34" charset="0"/>
              </a:rPr>
              <a:t>Boyle</a:t>
            </a:r>
            <a:r>
              <a:rPr lang="es-MX" sz="2000" b="1" dirty="0">
                <a:latin typeface="Calibri" pitchFamily="34" charset="0"/>
              </a:rPr>
              <a:t> (1627 – 1691)</a:t>
            </a:r>
          </a:p>
          <a:p>
            <a:r>
              <a:rPr lang="es-MX" sz="2000" dirty="0">
                <a:latin typeface="Calibri" pitchFamily="34" charset="0"/>
              </a:rPr>
              <a:t>Irlanda</a:t>
            </a:r>
          </a:p>
          <a:p>
            <a:r>
              <a:rPr lang="es-MX" sz="2000" dirty="0">
                <a:latin typeface="Calibri" pitchFamily="34" charset="0"/>
              </a:rPr>
              <a:t>Filósofo, Teólogo, Químico, Inventor</a:t>
            </a:r>
          </a:p>
          <a:p>
            <a:r>
              <a:rPr lang="es-MX" sz="2000" dirty="0">
                <a:latin typeface="Calibri" pitchFamily="34" charset="0"/>
              </a:rPr>
              <a:t>Considerado como el Primer Químico de la Historia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80728"/>
            <a:ext cx="5185271" cy="2087959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A Presión constante, el volumen de un gas varía directamente proporcional a su temperatura.</a:t>
            </a:r>
          </a:p>
        </p:txBody>
      </p:sp>
      <p:pic>
        <p:nvPicPr>
          <p:cNvPr id="17414" name="11 Imagen" descr="charl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77072"/>
            <a:ext cx="3333750" cy="2289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15" name="10 Llamada de nube"/>
          <p:cNvSpPr>
            <a:spLocks noChangeArrowheads="1"/>
          </p:cNvSpPr>
          <p:nvPr/>
        </p:nvSpPr>
        <p:spPr bwMode="auto">
          <a:xfrm>
            <a:off x="607219" y="4357985"/>
            <a:ext cx="1785938" cy="1563688"/>
          </a:xfrm>
          <a:prstGeom prst="cloudCallout">
            <a:avLst>
              <a:gd name="adj1" fmla="val -20843"/>
              <a:gd name="adj2" fmla="val 59745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MX" sz="1200" b="1" dirty="0">
                <a:solidFill>
                  <a:srgbClr val="FFFFFF"/>
                </a:solidFill>
                <a:latin typeface="Calibri" pitchFamily="34" charset="0"/>
              </a:rPr>
              <a:t>Ideas que sustentan la existencia de un cero absoluto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123728" y="2996952"/>
          <a:ext cx="2633663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4" imgW="1028254" imgH="393529" progId="Equation.DSMT4">
                  <p:embed/>
                </p:oleObj>
              </mc:Choice>
              <mc:Fallback>
                <p:oleObj name="Equation" r:id="rId4" imgW="1028254" imgH="393529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2996952"/>
                        <a:ext cx="2633663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4 Flecha derecha"/>
          <p:cNvSpPr/>
          <p:nvPr/>
        </p:nvSpPr>
        <p:spPr>
          <a:xfrm>
            <a:off x="0" y="0"/>
            <a:ext cx="2987824" cy="1052736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Ley de Charles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es-MX" sz="2400" b="1" dirty="0">
                <a:solidFill>
                  <a:srgbClr val="FFFF00"/>
                </a:solidFill>
                <a:latin typeface="Calibri"/>
              </a:rPr>
              <a:t>!</a:t>
            </a:r>
          </a:p>
        </p:txBody>
      </p:sp>
      <p:sp>
        <p:nvSpPr>
          <p:cNvPr id="11" name="10 Elipse"/>
          <p:cNvSpPr/>
          <p:nvPr/>
        </p:nvSpPr>
        <p:spPr>
          <a:xfrm>
            <a:off x="285750" y="6143625"/>
            <a:ext cx="1214438" cy="571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1787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>
            <a:spLocks noChangeArrowheads="1"/>
          </p:cNvSpPr>
          <p:nvPr/>
        </p:nvSpPr>
        <p:spPr bwMode="auto">
          <a:xfrm>
            <a:off x="1475656" y="4869160"/>
            <a:ext cx="59401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>
                <a:latin typeface="Calibri" pitchFamily="34" charset="0"/>
              </a:rPr>
              <a:t>Jacques Alexandre César Charles</a:t>
            </a:r>
            <a:r>
              <a:rPr lang="es-MX" sz="2000" dirty="0">
                <a:latin typeface="Calibri" pitchFamily="34" charset="0"/>
              </a:rPr>
              <a:t>  1746 -1823).</a:t>
            </a:r>
          </a:p>
          <a:p>
            <a:r>
              <a:rPr lang="es-MX" sz="2000" dirty="0">
                <a:latin typeface="Calibri" pitchFamily="34" charset="0"/>
              </a:rPr>
              <a:t> Francia. </a:t>
            </a:r>
          </a:p>
          <a:p>
            <a:r>
              <a:rPr lang="es-MX" sz="2000" dirty="0">
                <a:latin typeface="Calibri" pitchFamily="34" charset="0"/>
              </a:rPr>
              <a:t>Inventor, científico y matemático.</a:t>
            </a:r>
          </a:p>
          <a:p>
            <a:r>
              <a:rPr lang="es-MX" sz="2000" dirty="0">
                <a:latin typeface="Calibri" pitchFamily="34" charset="0"/>
              </a:rPr>
              <a:t>“Ley de la expansión de los gases”</a:t>
            </a:r>
          </a:p>
        </p:txBody>
      </p:sp>
      <p:pic>
        <p:nvPicPr>
          <p:cNvPr id="5" name="6 Imagen" descr="442px-Jacques_Charles_Luftschiff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895816"/>
            <a:ext cx="2448272" cy="311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File:Jacques Alexandre César Char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92696"/>
            <a:ext cx="2965732" cy="349815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052736"/>
            <a:ext cx="5472608" cy="2424881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A volumen constante, las presiones ejercidas por una masa gaseosa son directamente proporcionales a su temperatura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s-MX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s-MX" dirty="0"/>
          </a:p>
        </p:txBody>
      </p:sp>
      <p:pic>
        <p:nvPicPr>
          <p:cNvPr id="18436" name="7 Imagen" descr="gaylussac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357688"/>
            <a:ext cx="3000375" cy="205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8 Elipse"/>
          <p:cNvSpPr/>
          <p:nvPr/>
        </p:nvSpPr>
        <p:spPr>
          <a:xfrm>
            <a:off x="142875" y="6143625"/>
            <a:ext cx="1214438" cy="571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1809</a:t>
            </a:r>
          </a:p>
        </p:txBody>
      </p:sp>
      <p:sp>
        <p:nvSpPr>
          <p:cNvPr id="11" name="10 Llamada de nube"/>
          <p:cNvSpPr/>
          <p:nvPr/>
        </p:nvSpPr>
        <p:spPr>
          <a:xfrm>
            <a:off x="464344" y="4357688"/>
            <a:ext cx="1785937" cy="150018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200" b="1" dirty="0"/>
              <a:t>Primeras evidencias matemáticas  para determinar cero absoluto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835696" y="3284984"/>
          <a:ext cx="2633662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4" imgW="1028254" imgH="393529" progId="Equation.DSMT4">
                  <p:embed/>
                </p:oleObj>
              </mc:Choice>
              <mc:Fallback>
                <p:oleObj name="Equation" r:id="rId4" imgW="1028254" imgH="393529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3284984"/>
                        <a:ext cx="2633662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4 Flecha derecha"/>
          <p:cNvSpPr/>
          <p:nvPr/>
        </p:nvSpPr>
        <p:spPr>
          <a:xfrm>
            <a:off x="0" y="0"/>
            <a:ext cx="3851920" cy="1052736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anchor="ctr" anchorCtr="1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kern="0" dirty="0" smtClean="0">
                <a:solidFill>
                  <a:srgbClr val="FFFF00"/>
                </a:solidFill>
              </a:rPr>
              <a:t>Ley de Gay-Lussac</a:t>
            </a: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es-MX" sz="2400" b="1" dirty="0">
                <a:solidFill>
                  <a:srgbClr val="FFFF00"/>
                </a:solidFill>
                <a:latin typeface="Calibri"/>
              </a:rPr>
              <a:t>!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1315</Words>
  <Application>Microsoft Office PowerPoint</Application>
  <PresentationFormat>Presentación en pantalla (4:3)</PresentationFormat>
  <Paragraphs>251</Paragraphs>
  <Slides>30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Algerian</vt:lpstr>
      <vt:lpstr>Arial</vt:lpstr>
      <vt:lpstr>Calibri</vt:lpstr>
      <vt:lpstr>Symbol</vt:lpstr>
      <vt:lpstr>Tema de Office</vt:lpstr>
      <vt:lpstr>Equation</vt:lpstr>
      <vt:lpstr>Termodinámica Gases ideales y el factor de compresibilidad</vt:lpstr>
      <vt:lpstr>Presentación de PowerPoint</vt:lpstr>
      <vt:lpstr>Gases ideales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Observaciones de Avogadro</vt:lpstr>
      <vt:lpstr>Ley combinada de los gases ideales</vt:lpstr>
      <vt:lpstr>Cálculo del volumen que ocupa un gas</vt:lpstr>
      <vt:lpstr>Volumen molar de un gas (Vm)</vt:lpstr>
      <vt:lpstr>Valores de la constante R</vt:lpstr>
      <vt:lpstr>Experimento de Avogadro</vt:lpstr>
      <vt:lpstr>Otras expresiones de la Ecuación de Estado para un gas ideal</vt:lpstr>
      <vt:lpstr>Presentación de PowerPoint</vt:lpstr>
      <vt:lpstr>Presentación de PowerPoint</vt:lpstr>
      <vt:lpstr>Comportamiento real de gases</vt:lpstr>
      <vt:lpstr>Presentación de PowerPoint</vt:lpstr>
      <vt:lpstr>Presentación de PowerPoint</vt:lpstr>
      <vt:lpstr>Gases Reales</vt:lpstr>
      <vt:lpstr>El factor de compresibilidad</vt:lpstr>
      <vt:lpstr>Determinación de Z</vt:lpstr>
      <vt:lpstr>Presentación de PowerPoint</vt:lpstr>
      <vt:lpstr>La carta de compresibilidad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Gases ideales</dc:title>
  <dc:creator>Alejandro</dc:creator>
  <cp:lastModifiedBy>Alejandro Loza</cp:lastModifiedBy>
  <dcterms:created xsi:type="dcterms:W3CDTF">2010-02-09T14:28:15Z</dcterms:created>
  <dcterms:modified xsi:type="dcterms:W3CDTF">2019-09-16T16:01:37Z</dcterms:modified>
</cp:coreProperties>
</file>