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98" r:id="rId2"/>
    <p:sldId id="391" r:id="rId3"/>
    <p:sldId id="392" r:id="rId4"/>
    <p:sldId id="393" r:id="rId5"/>
    <p:sldId id="394" r:id="rId6"/>
    <p:sldId id="395" r:id="rId7"/>
    <p:sldId id="396" r:id="rId8"/>
    <p:sldId id="397" r:id="rId9"/>
    <p:sldId id="368" r:id="rId10"/>
    <p:sldId id="370" r:id="rId11"/>
    <p:sldId id="399" r:id="rId12"/>
    <p:sldId id="280" r:id="rId13"/>
    <p:sldId id="369" r:id="rId14"/>
    <p:sldId id="400" r:id="rId15"/>
    <p:sldId id="363" r:id="rId16"/>
    <p:sldId id="375" r:id="rId17"/>
    <p:sldId id="401" r:id="rId18"/>
    <p:sldId id="366" r:id="rId19"/>
    <p:sldId id="376" r:id="rId20"/>
    <p:sldId id="402" r:id="rId21"/>
    <p:sldId id="380" r:id="rId22"/>
    <p:sldId id="364" r:id="rId23"/>
    <p:sldId id="378" r:id="rId24"/>
    <p:sldId id="403" r:id="rId25"/>
    <p:sldId id="381" r:id="rId26"/>
    <p:sldId id="367" r:id="rId27"/>
    <p:sldId id="379" r:id="rId28"/>
    <p:sldId id="404" r:id="rId29"/>
    <p:sldId id="365" r:id="rId30"/>
    <p:sldId id="373" r:id="rId31"/>
    <p:sldId id="405" r:id="rId32"/>
    <p:sldId id="383" r:id="rId33"/>
    <p:sldId id="385" r:id="rId34"/>
    <p:sldId id="382" r:id="rId35"/>
    <p:sldId id="387" r:id="rId36"/>
    <p:sldId id="388" r:id="rId37"/>
    <p:sldId id="389" r:id="rId38"/>
    <p:sldId id="390" r:id="rId39"/>
    <p:sldId id="406" r:id="rId40"/>
    <p:sldId id="386" r:id="rId41"/>
    <p:sldId id="407" r:id="rId42"/>
    <p:sldId id="284" r:id="rId4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5B"/>
    <a:srgbClr val="FFF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6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E110CE-45F5-487F-8FC5-0B8428D6A7F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5F463CE-EBC8-4306-BCA7-E4AABD889656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3.1</a:t>
          </a:r>
          <a:endParaRPr lang="es-MX" sz="2400" b="1" dirty="0">
            <a:solidFill>
              <a:schemeClr val="tx1"/>
            </a:solidFill>
          </a:endParaRPr>
        </a:p>
      </dgm:t>
    </dgm:pt>
    <dgm:pt modelId="{06A38FE9-7BD4-4D6B-B95D-D4E772713663}" type="parTrans" cxnId="{0965FFC4-DBC2-42EA-9844-9FBAC27A16AB}">
      <dgm:prSet/>
      <dgm:spPr/>
      <dgm:t>
        <a:bodyPr/>
        <a:lstStyle/>
        <a:p>
          <a:endParaRPr lang="es-MX" sz="2400"/>
        </a:p>
      </dgm:t>
    </dgm:pt>
    <dgm:pt modelId="{B9A5966B-A6CF-42B7-9173-90F3AFF37505}" type="sibTrans" cxnId="{0965FFC4-DBC2-42EA-9844-9FBAC27A16AB}">
      <dgm:prSet/>
      <dgm:spPr/>
      <dgm:t>
        <a:bodyPr/>
        <a:lstStyle/>
        <a:p>
          <a:endParaRPr lang="es-MX" sz="2400"/>
        </a:p>
      </dgm:t>
    </dgm:pt>
    <dgm:pt modelId="{F9CCF4BC-0167-450C-81C1-879913978222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pPr algn="just"/>
          <a:r>
            <a:rPr lang="es-MX" sz="2800" dirty="0" smtClean="0"/>
            <a:t>Identificar la definición, etapas y principios del proceso administrativo y las áreas funcionales de una empresa en operación. </a:t>
          </a:r>
          <a:endParaRPr lang="es-MX" sz="2800" dirty="0"/>
        </a:p>
      </dgm:t>
    </dgm:pt>
    <dgm:pt modelId="{50679457-A2A7-4902-897A-B6EE545569BA}" type="parTrans" cxnId="{3DE758FC-B27C-44C7-8EED-4D030D6ABC62}">
      <dgm:prSet/>
      <dgm:spPr/>
      <dgm:t>
        <a:bodyPr/>
        <a:lstStyle/>
        <a:p>
          <a:endParaRPr lang="es-MX" sz="2400"/>
        </a:p>
      </dgm:t>
    </dgm:pt>
    <dgm:pt modelId="{2746C677-4C70-47A0-BCCE-C9C55B5AA1B0}" type="sibTrans" cxnId="{3DE758FC-B27C-44C7-8EED-4D030D6ABC62}">
      <dgm:prSet/>
      <dgm:spPr/>
      <dgm:t>
        <a:bodyPr/>
        <a:lstStyle/>
        <a:p>
          <a:endParaRPr lang="es-MX" sz="2400"/>
        </a:p>
      </dgm:t>
    </dgm:pt>
    <dgm:pt modelId="{2EF2DCB1-8813-4EA5-8D69-1AA2DB0638A3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3.2</a:t>
          </a:r>
          <a:endParaRPr lang="es-MX" sz="2400" b="1" dirty="0">
            <a:solidFill>
              <a:schemeClr val="tx1"/>
            </a:solidFill>
          </a:endParaRPr>
        </a:p>
      </dgm:t>
    </dgm:pt>
    <dgm:pt modelId="{B48DA226-6E37-4BA9-B1D4-5EAD769FB3ED}" type="parTrans" cxnId="{12E8267E-270B-485B-A6EC-27C2A53FD749}">
      <dgm:prSet/>
      <dgm:spPr/>
      <dgm:t>
        <a:bodyPr/>
        <a:lstStyle/>
        <a:p>
          <a:endParaRPr lang="es-MX" sz="2400"/>
        </a:p>
      </dgm:t>
    </dgm:pt>
    <dgm:pt modelId="{6310BB81-EFF9-45E4-8B69-5C387E6739CE}" type="sibTrans" cxnId="{12E8267E-270B-485B-A6EC-27C2A53FD749}">
      <dgm:prSet/>
      <dgm:spPr/>
      <dgm:t>
        <a:bodyPr/>
        <a:lstStyle/>
        <a:p>
          <a:endParaRPr lang="es-MX" sz="2400"/>
        </a:p>
      </dgm:t>
    </dgm:pt>
    <dgm:pt modelId="{78FA62FC-BFED-4A09-A743-E47C6453D6E4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pPr algn="just"/>
          <a:r>
            <a:rPr lang="es-MX" sz="2800" dirty="0" smtClean="0"/>
            <a:t>Correlacionar el proceso administrativo con las áreas funcionales de la empresa</a:t>
          </a:r>
          <a:endParaRPr lang="es-MX" sz="2800" dirty="0"/>
        </a:p>
      </dgm:t>
    </dgm:pt>
    <dgm:pt modelId="{13B73F59-BA45-4F5D-923C-FB7C3283607C}" type="parTrans" cxnId="{3587FB57-4697-4E1E-BC33-F02D5AC18DA7}">
      <dgm:prSet/>
      <dgm:spPr/>
      <dgm:t>
        <a:bodyPr/>
        <a:lstStyle/>
        <a:p>
          <a:endParaRPr lang="es-MX" sz="2400"/>
        </a:p>
      </dgm:t>
    </dgm:pt>
    <dgm:pt modelId="{62DA2AB3-D12D-4657-B7EB-C369F00657EA}" type="sibTrans" cxnId="{3587FB57-4697-4E1E-BC33-F02D5AC18DA7}">
      <dgm:prSet/>
      <dgm:spPr/>
      <dgm:t>
        <a:bodyPr/>
        <a:lstStyle/>
        <a:p>
          <a:endParaRPr lang="es-MX" sz="2400"/>
        </a:p>
      </dgm:t>
    </dgm:pt>
    <dgm:pt modelId="{06271B0D-DACC-4CDC-BD1C-339C704D5FAE}" type="pres">
      <dgm:prSet presAssocID="{C7E110CE-45F5-487F-8FC5-0B8428D6A7F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A830CB-E087-4BFA-980B-17F662968643}" type="pres">
      <dgm:prSet presAssocID="{75F463CE-EBC8-4306-BCA7-E4AABD889656}" presName="composite" presStyleCnt="0"/>
      <dgm:spPr/>
    </dgm:pt>
    <dgm:pt modelId="{93878D37-00B3-4F72-B3C6-472F4888F991}" type="pres">
      <dgm:prSet presAssocID="{75F463CE-EBC8-4306-BCA7-E4AABD88965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F69C16-A0AF-45FC-B122-4B131285ABFA}" type="pres">
      <dgm:prSet presAssocID="{75F463CE-EBC8-4306-BCA7-E4AABD889656}" presName="descendantText" presStyleLbl="alignAcc1" presStyleIdx="0" presStyleCnt="2" custScaleY="923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D1038F-E331-413A-9339-D826995490D7}" type="pres">
      <dgm:prSet presAssocID="{B9A5966B-A6CF-42B7-9173-90F3AFF37505}" presName="sp" presStyleCnt="0"/>
      <dgm:spPr/>
    </dgm:pt>
    <dgm:pt modelId="{B3DB3C60-153E-4C11-BE7E-01D7DE67C84D}" type="pres">
      <dgm:prSet presAssocID="{2EF2DCB1-8813-4EA5-8D69-1AA2DB0638A3}" presName="composite" presStyleCnt="0"/>
      <dgm:spPr/>
    </dgm:pt>
    <dgm:pt modelId="{ECF256F4-77A8-4D9D-89B7-D975E35F63D0}" type="pres">
      <dgm:prSet presAssocID="{2EF2DCB1-8813-4EA5-8D69-1AA2DB0638A3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C730EE-5078-435D-9D12-FCE91BDD3785}" type="pres">
      <dgm:prSet presAssocID="{2EF2DCB1-8813-4EA5-8D69-1AA2DB0638A3}" presName="descendantText" presStyleLbl="alignAcc1" presStyleIdx="1" presStyleCnt="2" custScaleY="5957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87FB57-4697-4E1E-BC33-F02D5AC18DA7}" srcId="{2EF2DCB1-8813-4EA5-8D69-1AA2DB0638A3}" destId="{78FA62FC-BFED-4A09-A743-E47C6453D6E4}" srcOrd="0" destOrd="0" parTransId="{13B73F59-BA45-4F5D-923C-FB7C3283607C}" sibTransId="{62DA2AB3-D12D-4657-B7EB-C369F00657EA}"/>
    <dgm:cxn modelId="{E52D8578-16EF-4E3F-8E0B-9803710BDC39}" type="presOf" srcId="{2EF2DCB1-8813-4EA5-8D69-1AA2DB0638A3}" destId="{ECF256F4-77A8-4D9D-89B7-D975E35F63D0}" srcOrd="0" destOrd="0" presId="urn:microsoft.com/office/officeart/2005/8/layout/chevron2"/>
    <dgm:cxn modelId="{EE23F7F6-9AB3-445C-BD8F-E482EF95E6E0}" type="presOf" srcId="{F9CCF4BC-0167-450C-81C1-879913978222}" destId="{F4F69C16-A0AF-45FC-B122-4B131285ABFA}" srcOrd="0" destOrd="0" presId="urn:microsoft.com/office/officeart/2005/8/layout/chevron2"/>
    <dgm:cxn modelId="{12E8267E-270B-485B-A6EC-27C2A53FD749}" srcId="{C7E110CE-45F5-487F-8FC5-0B8428D6A7F0}" destId="{2EF2DCB1-8813-4EA5-8D69-1AA2DB0638A3}" srcOrd="1" destOrd="0" parTransId="{B48DA226-6E37-4BA9-B1D4-5EAD769FB3ED}" sibTransId="{6310BB81-EFF9-45E4-8B69-5C387E6739CE}"/>
    <dgm:cxn modelId="{0965FFC4-DBC2-42EA-9844-9FBAC27A16AB}" srcId="{C7E110CE-45F5-487F-8FC5-0B8428D6A7F0}" destId="{75F463CE-EBC8-4306-BCA7-E4AABD889656}" srcOrd="0" destOrd="0" parTransId="{06A38FE9-7BD4-4D6B-B95D-D4E772713663}" sibTransId="{B9A5966B-A6CF-42B7-9173-90F3AFF37505}"/>
    <dgm:cxn modelId="{1AF561DC-F144-415D-8C29-ED3E6AB0DB50}" type="presOf" srcId="{75F463CE-EBC8-4306-BCA7-E4AABD889656}" destId="{93878D37-00B3-4F72-B3C6-472F4888F991}" srcOrd="0" destOrd="0" presId="urn:microsoft.com/office/officeart/2005/8/layout/chevron2"/>
    <dgm:cxn modelId="{B8D348C2-5EF8-4B3E-8284-0FBB93713C00}" type="presOf" srcId="{78FA62FC-BFED-4A09-A743-E47C6453D6E4}" destId="{80C730EE-5078-435D-9D12-FCE91BDD3785}" srcOrd="0" destOrd="0" presId="urn:microsoft.com/office/officeart/2005/8/layout/chevron2"/>
    <dgm:cxn modelId="{AA14C1F2-0666-4286-8B38-EF83717BC292}" type="presOf" srcId="{C7E110CE-45F5-487F-8FC5-0B8428D6A7F0}" destId="{06271B0D-DACC-4CDC-BD1C-339C704D5FAE}" srcOrd="0" destOrd="0" presId="urn:microsoft.com/office/officeart/2005/8/layout/chevron2"/>
    <dgm:cxn modelId="{3DE758FC-B27C-44C7-8EED-4D030D6ABC62}" srcId="{75F463CE-EBC8-4306-BCA7-E4AABD889656}" destId="{F9CCF4BC-0167-450C-81C1-879913978222}" srcOrd="0" destOrd="0" parTransId="{50679457-A2A7-4902-897A-B6EE545569BA}" sibTransId="{2746C677-4C70-47A0-BCCE-C9C55B5AA1B0}"/>
    <dgm:cxn modelId="{B1ABAE08-B7E7-4467-84D7-1045A61E36C4}" type="presParOf" srcId="{06271B0D-DACC-4CDC-BD1C-339C704D5FAE}" destId="{6DA830CB-E087-4BFA-980B-17F662968643}" srcOrd="0" destOrd="0" presId="urn:microsoft.com/office/officeart/2005/8/layout/chevron2"/>
    <dgm:cxn modelId="{249ED70E-9765-46B4-856A-BCD4C1940037}" type="presParOf" srcId="{6DA830CB-E087-4BFA-980B-17F662968643}" destId="{93878D37-00B3-4F72-B3C6-472F4888F991}" srcOrd="0" destOrd="0" presId="urn:microsoft.com/office/officeart/2005/8/layout/chevron2"/>
    <dgm:cxn modelId="{3C6788A2-975D-4BEA-A534-83240475F991}" type="presParOf" srcId="{6DA830CB-E087-4BFA-980B-17F662968643}" destId="{F4F69C16-A0AF-45FC-B122-4B131285ABFA}" srcOrd="1" destOrd="0" presId="urn:microsoft.com/office/officeart/2005/8/layout/chevron2"/>
    <dgm:cxn modelId="{73CAD272-57FA-4198-A920-7E1FD4C5DA34}" type="presParOf" srcId="{06271B0D-DACC-4CDC-BD1C-339C704D5FAE}" destId="{E7D1038F-E331-413A-9339-D826995490D7}" srcOrd="1" destOrd="0" presId="urn:microsoft.com/office/officeart/2005/8/layout/chevron2"/>
    <dgm:cxn modelId="{BE235E13-078C-425A-A7E7-FB08C6D48B7F}" type="presParOf" srcId="{06271B0D-DACC-4CDC-BD1C-339C704D5FAE}" destId="{B3DB3C60-153E-4C11-BE7E-01D7DE67C84D}" srcOrd="2" destOrd="0" presId="urn:microsoft.com/office/officeart/2005/8/layout/chevron2"/>
    <dgm:cxn modelId="{D7A51980-7088-49B4-97CA-551609167132}" type="presParOf" srcId="{B3DB3C60-153E-4C11-BE7E-01D7DE67C84D}" destId="{ECF256F4-77A8-4D9D-89B7-D975E35F63D0}" srcOrd="0" destOrd="0" presId="urn:microsoft.com/office/officeart/2005/8/layout/chevron2"/>
    <dgm:cxn modelId="{58761DBF-2A87-4109-A621-156319E64FA4}" type="presParOf" srcId="{B3DB3C60-153E-4C11-BE7E-01D7DE67C84D}" destId="{80C730EE-5078-435D-9D12-FCE91BDD378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0FE60E-C8C4-4F17-A044-2572B28DB54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136755-27F2-41FB-9214-EB8E49D83559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tx1"/>
              </a:solidFill>
            </a:rPr>
            <a:t>Importancia  de la </a:t>
          </a:r>
        </a:p>
        <a:p>
          <a:r>
            <a:rPr lang="es-ES" sz="2400" b="1" dirty="0" smtClean="0">
              <a:solidFill>
                <a:schemeClr val="tx1"/>
              </a:solidFill>
            </a:rPr>
            <a:t>Administración</a:t>
          </a:r>
          <a:endParaRPr lang="es-ES" sz="2400" b="1" dirty="0">
            <a:solidFill>
              <a:schemeClr val="tx1"/>
            </a:solidFill>
          </a:endParaRPr>
        </a:p>
      </dgm:t>
    </dgm:pt>
    <dgm:pt modelId="{CCD7516D-D8D3-4B67-8884-DCC0035305FE}" type="parTrans" cxnId="{BBF9FA2B-BBC7-4584-95EA-CB8D5430506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CF1B1E4-88FD-44FC-B243-3ACDF64BC4BA}" type="sibTrans" cxnId="{BBF9FA2B-BBC7-4584-95EA-CB8D5430506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710BDB4-302F-4A8F-90B3-4983633ABF0A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Aplica a todo tipo de entidad económica</a:t>
          </a:r>
          <a:endParaRPr lang="es-ES" dirty="0">
            <a:solidFill>
              <a:schemeClr val="tx1"/>
            </a:solidFill>
          </a:endParaRPr>
        </a:p>
      </dgm:t>
    </dgm:pt>
    <dgm:pt modelId="{288A4D76-4A07-4676-A050-C2F37CF7B509}" type="parTrans" cxnId="{CB8C3663-DF08-470B-809E-735453049B8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48B33BF-4B69-4DF1-A329-99580BD67CF6}" type="sibTrans" cxnId="{CB8C3663-DF08-470B-809E-735453049B8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809C37E-6076-4DC1-B7C6-2887A3D1121E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Éxito entidad económica = admón. </a:t>
          </a:r>
          <a:endParaRPr lang="es-ES" dirty="0">
            <a:solidFill>
              <a:schemeClr val="tx1"/>
            </a:solidFill>
          </a:endParaRPr>
        </a:p>
      </dgm:t>
    </dgm:pt>
    <dgm:pt modelId="{D815FC9B-4240-475C-82B1-4458BE213D11}" type="parTrans" cxnId="{1BC6CE7D-5326-460C-A32B-9354C3C6D7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6002B71-6B73-4D46-B81E-900050154D39}" type="sibTrans" cxnId="{1BC6CE7D-5326-460C-A32B-9354C3C6D7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4C0814B-43AB-4E6E-9AD3-E6718EF56FD8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Eleva productividad</a:t>
          </a:r>
          <a:endParaRPr lang="es-ES" dirty="0">
            <a:solidFill>
              <a:schemeClr val="tx1"/>
            </a:solidFill>
          </a:endParaRPr>
        </a:p>
      </dgm:t>
    </dgm:pt>
    <dgm:pt modelId="{E92C6EA9-9711-4E41-8347-7435FDE745C3}" type="parTrans" cxnId="{C7C44C8E-1A02-4C45-9A0D-74FDD2C487B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993347A-9CDD-4E87-95E2-CFB8C9474A0F}" type="sibTrans" cxnId="{C7C44C8E-1A02-4C45-9A0D-74FDD2C487B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05A6375-6216-43FB-A961-20EF00BBD944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Promueve y orienta el desarrollo</a:t>
          </a:r>
          <a:endParaRPr lang="es-ES" dirty="0">
            <a:solidFill>
              <a:schemeClr val="tx1"/>
            </a:solidFill>
          </a:endParaRPr>
        </a:p>
      </dgm:t>
    </dgm:pt>
    <dgm:pt modelId="{124DC707-C0C2-41E4-A51D-651A99FE621A}" type="parTrans" cxnId="{4C69F9DC-4526-4C6B-B48F-D3F48D48859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976F00B-1BD1-4F17-8956-B08A6521AA99}" type="sibTrans" cxnId="{4C69F9DC-4526-4C6B-B48F-D3F48D48859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B15F15E-FC68-4EB2-B1E9-7C57F5D67C42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Disciplina esencial</a:t>
          </a:r>
          <a:endParaRPr lang="es-ES" dirty="0">
            <a:solidFill>
              <a:schemeClr val="tx1"/>
            </a:solidFill>
          </a:endParaRPr>
        </a:p>
      </dgm:t>
    </dgm:pt>
    <dgm:pt modelId="{41998BFC-7637-4C5C-8971-FF58DD4E52AF}" type="parTrans" cxnId="{B6C23E65-C77E-4FA1-BDEF-2400A5952B04}">
      <dgm:prSet/>
      <dgm:spPr/>
      <dgm:t>
        <a:bodyPr/>
        <a:lstStyle/>
        <a:p>
          <a:endParaRPr lang="es-ES"/>
        </a:p>
      </dgm:t>
    </dgm:pt>
    <dgm:pt modelId="{14C51B15-8F32-4C07-9625-587DE9CFFE4F}" type="sibTrans" cxnId="{B6C23E65-C77E-4FA1-BDEF-2400A5952B04}">
      <dgm:prSet/>
      <dgm:spPr/>
      <dgm:t>
        <a:bodyPr/>
        <a:lstStyle/>
        <a:p>
          <a:endParaRPr lang="es-ES"/>
        </a:p>
      </dgm:t>
    </dgm:pt>
    <dgm:pt modelId="{00BF7D1B-A2B9-464D-9845-A96ECECB07F6}" type="pres">
      <dgm:prSet presAssocID="{8E0FE60E-C8C4-4F17-A044-2572B28DB54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C0D8E2E-D4A6-43D1-98BC-2DBFCBA21D2E}" type="pres">
      <dgm:prSet presAssocID="{36136755-27F2-41FB-9214-EB8E49D83559}" presName="centerShape" presStyleLbl="node0" presStyleIdx="0" presStyleCnt="1" custScaleX="126698" custScaleY="100709"/>
      <dgm:spPr/>
      <dgm:t>
        <a:bodyPr/>
        <a:lstStyle/>
        <a:p>
          <a:endParaRPr lang="es-ES"/>
        </a:p>
      </dgm:t>
    </dgm:pt>
    <dgm:pt modelId="{97BAB573-9D36-42B9-8DDF-8B9F08B22002}" type="pres">
      <dgm:prSet presAssocID="{A710BDB4-302F-4A8F-90B3-4983633ABF0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3E5ECF-8BA6-4392-A55E-ECC1FDF585EE}" type="pres">
      <dgm:prSet presAssocID="{A710BDB4-302F-4A8F-90B3-4983633ABF0A}" presName="dummy" presStyleCnt="0"/>
      <dgm:spPr/>
    </dgm:pt>
    <dgm:pt modelId="{60018058-A548-4108-B0EA-5DF61A9541FF}" type="pres">
      <dgm:prSet presAssocID="{E48B33BF-4B69-4DF1-A329-99580BD67CF6}" presName="sibTrans" presStyleLbl="sibTrans2D1" presStyleIdx="0" presStyleCnt="5"/>
      <dgm:spPr/>
      <dgm:t>
        <a:bodyPr/>
        <a:lstStyle/>
        <a:p>
          <a:endParaRPr lang="es-ES"/>
        </a:p>
      </dgm:t>
    </dgm:pt>
    <dgm:pt modelId="{F3B44B11-725D-4142-B0E2-1F16C6647B66}" type="pres">
      <dgm:prSet presAssocID="{6809C37E-6076-4DC1-B7C6-2887A3D1121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D8BA96-0196-462A-971F-A50406B20132}" type="pres">
      <dgm:prSet presAssocID="{6809C37E-6076-4DC1-B7C6-2887A3D1121E}" presName="dummy" presStyleCnt="0"/>
      <dgm:spPr/>
    </dgm:pt>
    <dgm:pt modelId="{52844C91-AA15-46DA-B3D0-1C8A29EB8AB7}" type="pres">
      <dgm:prSet presAssocID="{36002B71-6B73-4D46-B81E-900050154D39}" presName="sibTrans" presStyleLbl="sibTrans2D1" presStyleIdx="1" presStyleCnt="5"/>
      <dgm:spPr/>
      <dgm:t>
        <a:bodyPr/>
        <a:lstStyle/>
        <a:p>
          <a:endParaRPr lang="es-ES"/>
        </a:p>
      </dgm:t>
    </dgm:pt>
    <dgm:pt modelId="{3E08950E-3EE7-44F8-97D2-DA99CAAC2462}" type="pres">
      <dgm:prSet presAssocID="{14C0814B-43AB-4E6E-9AD3-E6718EF56F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DA6FE5-6202-408A-8CD0-B7B0270AFC94}" type="pres">
      <dgm:prSet presAssocID="{14C0814B-43AB-4E6E-9AD3-E6718EF56FD8}" presName="dummy" presStyleCnt="0"/>
      <dgm:spPr/>
    </dgm:pt>
    <dgm:pt modelId="{B94BFAA8-07F0-462C-A552-762A783167F9}" type="pres">
      <dgm:prSet presAssocID="{0993347A-9CDD-4E87-95E2-CFB8C9474A0F}" presName="sibTrans" presStyleLbl="sibTrans2D1" presStyleIdx="2" presStyleCnt="5"/>
      <dgm:spPr/>
      <dgm:t>
        <a:bodyPr/>
        <a:lstStyle/>
        <a:p>
          <a:endParaRPr lang="es-ES"/>
        </a:p>
      </dgm:t>
    </dgm:pt>
    <dgm:pt modelId="{EBBE81AE-2C83-405E-8711-645F59480AAE}" type="pres">
      <dgm:prSet presAssocID="{005A6375-6216-43FB-A961-20EF00BBD94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3ECE03-B804-48CB-ACFF-627C30D82F69}" type="pres">
      <dgm:prSet presAssocID="{005A6375-6216-43FB-A961-20EF00BBD944}" presName="dummy" presStyleCnt="0"/>
      <dgm:spPr/>
    </dgm:pt>
    <dgm:pt modelId="{D86851C2-09AC-46EC-8CD8-79BF7BF11FB8}" type="pres">
      <dgm:prSet presAssocID="{4976F00B-1BD1-4F17-8956-B08A6521AA99}" presName="sibTrans" presStyleLbl="sibTrans2D1" presStyleIdx="3" presStyleCnt="5"/>
      <dgm:spPr/>
      <dgm:t>
        <a:bodyPr/>
        <a:lstStyle/>
        <a:p>
          <a:endParaRPr lang="es-ES"/>
        </a:p>
      </dgm:t>
    </dgm:pt>
    <dgm:pt modelId="{55108C8B-A43F-40F6-8AB7-8F322270B8B1}" type="pres">
      <dgm:prSet presAssocID="{9B15F15E-FC68-4EB2-B1E9-7C57F5D67C4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285DF4D-A744-401A-BDA2-16D009209575}" type="pres">
      <dgm:prSet presAssocID="{9B15F15E-FC68-4EB2-B1E9-7C57F5D67C42}" presName="dummy" presStyleCnt="0"/>
      <dgm:spPr/>
    </dgm:pt>
    <dgm:pt modelId="{9545D292-96CB-44C6-BC87-9A3B872E1052}" type="pres">
      <dgm:prSet presAssocID="{14C51B15-8F32-4C07-9625-587DE9CFFE4F}" presName="sibTrans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CB8C3663-DF08-470B-809E-735453049B86}" srcId="{36136755-27F2-41FB-9214-EB8E49D83559}" destId="{A710BDB4-302F-4A8F-90B3-4983633ABF0A}" srcOrd="0" destOrd="0" parTransId="{288A4D76-4A07-4676-A050-C2F37CF7B509}" sibTransId="{E48B33BF-4B69-4DF1-A329-99580BD67CF6}"/>
    <dgm:cxn modelId="{3F04B0C6-1674-458D-9BBD-D9976DD07CED}" type="presOf" srcId="{6809C37E-6076-4DC1-B7C6-2887A3D1121E}" destId="{F3B44B11-725D-4142-B0E2-1F16C6647B66}" srcOrd="0" destOrd="0" presId="urn:microsoft.com/office/officeart/2005/8/layout/radial6"/>
    <dgm:cxn modelId="{4C69F9DC-4526-4C6B-B48F-D3F48D488590}" srcId="{36136755-27F2-41FB-9214-EB8E49D83559}" destId="{005A6375-6216-43FB-A961-20EF00BBD944}" srcOrd="3" destOrd="0" parTransId="{124DC707-C0C2-41E4-A51D-651A99FE621A}" sibTransId="{4976F00B-1BD1-4F17-8956-B08A6521AA99}"/>
    <dgm:cxn modelId="{BF13AFDB-BB33-4B40-87C8-19774C03F49B}" type="presOf" srcId="{36136755-27F2-41FB-9214-EB8E49D83559}" destId="{CC0D8E2E-D4A6-43D1-98BC-2DBFCBA21D2E}" srcOrd="0" destOrd="0" presId="urn:microsoft.com/office/officeart/2005/8/layout/radial6"/>
    <dgm:cxn modelId="{B9968F3A-DA38-4076-9FAF-01CBF0F1FB92}" type="presOf" srcId="{36002B71-6B73-4D46-B81E-900050154D39}" destId="{52844C91-AA15-46DA-B3D0-1C8A29EB8AB7}" srcOrd="0" destOrd="0" presId="urn:microsoft.com/office/officeart/2005/8/layout/radial6"/>
    <dgm:cxn modelId="{94BD0117-5790-4CCA-8726-4FCBB1F95F6B}" type="presOf" srcId="{E48B33BF-4B69-4DF1-A329-99580BD67CF6}" destId="{60018058-A548-4108-B0EA-5DF61A9541FF}" srcOrd="0" destOrd="0" presId="urn:microsoft.com/office/officeart/2005/8/layout/radial6"/>
    <dgm:cxn modelId="{B6C23E65-C77E-4FA1-BDEF-2400A5952B04}" srcId="{36136755-27F2-41FB-9214-EB8E49D83559}" destId="{9B15F15E-FC68-4EB2-B1E9-7C57F5D67C42}" srcOrd="4" destOrd="0" parTransId="{41998BFC-7637-4C5C-8971-FF58DD4E52AF}" sibTransId="{14C51B15-8F32-4C07-9625-587DE9CFFE4F}"/>
    <dgm:cxn modelId="{C511DDD8-7521-4BE7-BE99-32833B890FC7}" type="presOf" srcId="{8E0FE60E-C8C4-4F17-A044-2572B28DB54D}" destId="{00BF7D1B-A2B9-464D-9845-A96ECECB07F6}" srcOrd="0" destOrd="0" presId="urn:microsoft.com/office/officeart/2005/8/layout/radial6"/>
    <dgm:cxn modelId="{78FA11C4-19A4-4B10-912D-69282CAF8C47}" type="presOf" srcId="{0993347A-9CDD-4E87-95E2-CFB8C9474A0F}" destId="{B94BFAA8-07F0-462C-A552-762A783167F9}" srcOrd="0" destOrd="0" presId="urn:microsoft.com/office/officeart/2005/8/layout/radial6"/>
    <dgm:cxn modelId="{0C5D7E87-3843-4AB6-922C-0C4BA1ECB5B3}" type="presOf" srcId="{14C51B15-8F32-4C07-9625-587DE9CFFE4F}" destId="{9545D292-96CB-44C6-BC87-9A3B872E1052}" srcOrd="0" destOrd="0" presId="urn:microsoft.com/office/officeart/2005/8/layout/radial6"/>
    <dgm:cxn modelId="{1BC6CE7D-5326-460C-A32B-9354C3C6D7CA}" srcId="{36136755-27F2-41FB-9214-EB8E49D83559}" destId="{6809C37E-6076-4DC1-B7C6-2887A3D1121E}" srcOrd="1" destOrd="0" parTransId="{D815FC9B-4240-475C-82B1-4458BE213D11}" sibTransId="{36002B71-6B73-4D46-B81E-900050154D39}"/>
    <dgm:cxn modelId="{D3365AB2-7A61-4A07-BD70-F282D660A1ED}" type="presOf" srcId="{A710BDB4-302F-4A8F-90B3-4983633ABF0A}" destId="{97BAB573-9D36-42B9-8DDF-8B9F08B22002}" srcOrd="0" destOrd="0" presId="urn:microsoft.com/office/officeart/2005/8/layout/radial6"/>
    <dgm:cxn modelId="{BBF9FA2B-BBC7-4584-95EA-CB8D54305062}" srcId="{8E0FE60E-C8C4-4F17-A044-2572B28DB54D}" destId="{36136755-27F2-41FB-9214-EB8E49D83559}" srcOrd="0" destOrd="0" parTransId="{CCD7516D-D8D3-4B67-8884-DCC0035305FE}" sibTransId="{9CF1B1E4-88FD-44FC-B243-3ACDF64BC4BA}"/>
    <dgm:cxn modelId="{CDD495DC-C1F2-4CC6-B771-259643AB2156}" type="presOf" srcId="{14C0814B-43AB-4E6E-9AD3-E6718EF56FD8}" destId="{3E08950E-3EE7-44F8-97D2-DA99CAAC2462}" srcOrd="0" destOrd="0" presId="urn:microsoft.com/office/officeart/2005/8/layout/radial6"/>
    <dgm:cxn modelId="{FED023E4-6B0B-463E-9390-979D4115CFAE}" type="presOf" srcId="{4976F00B-1BD1-4F17-8956-B08A6521AA99}" destId="{D86851C2-09AC-46EC-8CD8-79BF7BF11FB8}" srcOrd="0" destOrd="0" presId="urn:microsoft.com/office/officeart/2005/8/layout/radial6"/>
    <dgm:cxn modelId="{FB3FC0EF-FFE1-4258-832C-99E8F2707A84}" type="presOf" srcId="{9B15F15E-FC68-4EB2-B1E9-7C57F5D67C42}" destId="{55108C8B-A43F-40F6-8AB7-8F322270B8B1}" srcOrd="0" destOrd="0" presId="urn:microsoft.com/office/officeart/2005/8/layout/radial6"/>
    <dgm:cxn modelId="{FDC2302D-E084-4C96-B33C-75377CD1209E}" type="presOf" srcId="{005A6375-6216-43FB-A961-20EF00BBD944}" destId="{EBBE81AE-2C83-405E-8711-645F59480AAE}" srcOrd="0" destOrd="0" presId="urn:microsoft.com/office/officeart/2005/8/layout/radial6"/>
    <dgm:cxn modelId="{C7C44C8E-1A02-4C45-9A0D-74FDD2C487B7}" srcId="{36136755-27F2-41FB-9214-EB8E49D83559}" destId="{14C0814B-43AB-4E6E-9AD3-E6718EF56FD8}" srcOrd="2" destOrd="0" parTransId="{E92C6EA9-9711-4E41-8347-7435FDE745C3}" sibTransId="{0993347A-9CDD-4E87-95E2-CFB8C9474A0F}"/>
    <dgm:cxn modelId="{F8797D04-9D85-4A73-A055-3F85095685C7}" type="presParOf" srcId="{00BF7D1B-A2B9-464D-9845-A96ECECB07F6}" destId="{CC0D8E2E-D4A6-43D1-98BC-2DBFCBA21D2E}" srcOrd="0" destOrd="0" presId="urn:microsoft.com/office/officeart/2005/8/layout/radial6"/>
    <dgm:cxn modelId="{A741CBC4-4F35-45F2-9CCE-1BC659079A98}" type="presParOf" srcId="{00BF7D1B-A2B9-464D-9845-A96ECECB07F6}" destId="{97BAB573-9D36-42B9-8DDF-8B9F08B22002}" srcOrd="1" destOrd="0" presId="urn:microsoft.com/office/officeart/2005/8/layout/radial6"/>
    <dgm:cxn modelId="{F1240E8F-686B-4460-A9E6-386FF547B692}" type="presParOf" srcId="{00BF7D1B-A2B9-464D-9845-A96ECECB07F6}" destId="{BB3E5ECF-8BA6-4392-A55E-ECC1FDF585EE}" srcOrd="2" destOrd="0" presId="urn:microsoft.com/office/officeart/2005/8/layout/radial6"/>
    <dgm:cxn modelId="{51796C08-A655-490D-A9B4-4EBEF3552059}" type="presParOf" srcId="{00BF7D1B-A2B9-464D-9845-A96ECECB07F6}" destId="{60018058-A548-4108-B0EA-5DF61A9541FF}" srcOrd="3" destOrd="0" presId="urn:microsoft.com/office/officeart/2005/8/layout/radial6"/>
    <dgm:cxn modelId="{60C6DC2A-7F45-4279-95E9-223547BC4EEB}" type="presParOf" srcId="{00BF7D1B-A2B9-464D-9845-A96ECECB07F6}" destId="{F3B44B11-725D-4142-B0E2-1F16C6647B66}" srcOrd="4" destOrd="0" presId="urn:microsoft.com/office/officeart/2005/8/layout/radial6"/>
    <dgm:cxn modelId="{A56E9839-6268-4879-AA60-0782408DD0B2}" type="presParOf" srcId="{00BF7D1B-A2B9-464D-9845-A96ECECB07F6}" destId="{4ED8BA96-0196-462A-971F-A50406B20132}" srcOrd="5" destOrd="0" presId="urn:microsoft.com/office/officeart/2005/8/layout/radial6"/>
    <dgm:cxn modelId="{FC703F38-BFB5-4EF7-99CA-6FE516F94D42}" type="presParOf" srcId="{00BF7D1B-A2B9-464D-9845-A96ECECB07F6}" destId="{52844C91-AA15-46DA-B3D0-1C8A29EB8AB7}" srcOrd="6" destOrd="0" presId="urn:microsoft.com/office/officeart/2005/8/layout/radial6"/>
    <dgm:cxn modelId="{377A49D3-C2FF-4347-A5AE-0963DF723F33}" type="presParOf" srcId="{00BF7D1B-A2B9-464D-9845-A96ECECB07F6}" destId="{3E08950E-3EE7-44F8-97D2-DA99CAAC2462}" srcOrd="7" destOrd="0" presId="urn:microsoft.com/office/officeart/2005/8/layout/radial6"/>
    <dgm:cxn modelId="{D1F6E13A-EAD8-4E0C-B2CA-CBE78FD107A8}" type="presParOf" srcId="{00BF7D1B-A2B9-464D-9845-A96ECECB07F6}" destId="{A4DA6FE5-6202-408A-8CD0-B7B0270AFC94}" srcOrd="8" destOrd="0" presId="urn:microsoft.com/office/officeart/2005/8/layout/radial6"/>
    <dgm:cxn modelId="{2B12B073-3ED1-42B9-9605-7FD82C95EAE9}" type="presParOf" srcId="{00BF7D1B-A2B9-464D-9845-A96ECECB07F6}" destId="{B94BFAA8-07F0-462C-A552-762A783167F9}" srcOrd="9" destOrd="0" presId="urn:microsoft.com/office/officeart/2005/8/layout/radial6"/>
    <dgm:cxn modelId="{B3E4F4D7-F6CF-40DC-A538-F9B7061711ED}" type="presParOf" srcId="{00BF7D1B-A2B9-464D-9845-A96ECECB07F6}" destId="{EBBE81AE-2C83-405E-8711-645F59480AAE}" srcOrd="10" destOrd="0" presId="urn:microsoft.com/office/officeart/2005/8/layout/radial6"/>
    <dgm:cxn modelId="{6FA508B8-DFEC-4382-94C6-E203C9CC7022}" type="presParOf" srcId="{00BF7D1B-A2B9-464D-9845-A96ECECB07F6}" destId="{5D3ECE03-B804-48CB-ACFF-627C30D82F69}" srcOrd="11" destOrd="0" presId="urn:microsoft.com/office/officeart/2005/8/layout/radial6"/>
    <dgm:cxn modelId="{8977E8B4-7240-4E76-AE7D-CD9DFF84C382}" type="presParOf" srcId="{00BF7D1B-A2B9-464D-9845-A96ECECB07F6}" destId="{D86851C2-09AC-46EC-8CD8-79BF7BF11FB8}" srcOrd="12" destOrd="0" presId="urn:microsoft.com/office/officeart/2005/8/layout/radial6"/>
    <dgm:cxn modelId="{930DA41C-4C4A-4AF6-B4F9-44E94037F28D}" type="presParOf" srcId="{00BF7D1B-A2B9-464D-9845-A96ECECB07F6}" destId="{55108C8B-A43F-40F6-8AB7-8F322270B8B1}" srcOrd="13" destOrd="0" presId="urn:microsoft.com/office/officeart/2005/8/layout/radial6"/>
    <dgm:cxn modelId="{DE12096C-500B-491B-BD5C-2EA2885DA84F}" type="presParOf" srcId="{00BF7D1B-A2B9-464D-9845-A96ECECB07F6}" destId="{D285DF4D-A744-401A-BDA2-16D009209575}" srcOrd="14" destOrd="0" presId="urn:microsoft.com/office/officeart/2005/8/layout/radial6"/>
    <dgm:cxn modelId="{868A3777-31FE-4745-B220-00470B368810}" type="presParOf" srcId="{00BF7D1B-A2B9-464D-9845-A96ECECB07F6}" destId="{9545D292-96CB-44C6-BC87-9A3B872E1052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1EB541-0A41-4654-AFD9-456DF706C761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828A51B-C157-4B12-AA1C-F6A4549C82D6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Planeación</a:t>
          </a:r>
          <a:endParaRPr lang="es-ES" b="1" dirty="0">
            <a:solidFill>
              <a:schemeClr val="tx1"/>
            </a:solidFill>
          </a:endParaRPr>
        </a:p>
      </dgm:t>
    </dgm:pt>
    <dgm:pt modelId="{86F04878-950E-40AE-855E-E52362015EA8}" type="parTrans" cxnId="{FDD170C2-5D46-44CB-A546-67B49C0E374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3B6E0A6F-F34A-4562-A383-FE1E25C901E8}" type="sibTrans" cxnId="{FDD170C2-5D46-44CB-A546-67B49C0E3740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8247FCC7-DA75-458A-8548-64DAB99C3170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Organización</a:t>
          </a:r>
          <a:endParaRPr lang="es-ES" b="1" dirty="0">
            <a:solidFill>
              <a:schemeClr val="tx1"/>
            </a:solidFill>
          </a:endParaRPr>
        </a:p>
      </dgm:t>
    </dgm:pt>
    <dgm:pt modelId="{1091B096-8AF5-404F-9ACC-309933EEE32E}" type="parTrans" cxnId="{A3301726-4B9C-476B-A575-EF439CED85E4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7F940C17-90C2-4BC7-B506-769B16B5BE85}" type="sibTrans" cxnId="{A3301726-4B9C-476B-A575-EF439CED85E4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E58A9D27-C8C0-47FC-8027-46AB69FDA9E1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Integración</a:t>
          </a:r>
          <a:endParaRPr lang="es-ES" b="1" dirty="0">
            <a:solidFill>
              <a:schemeClr val="tx1"/>
            </a:solidFill>
          </a:endParaRPr>
        </a:p>
      </dgm:t>
    </dgm:pt>
    <dgm:pt modelId="{9DBE66E9-A332-4297-8872-174141C73BC7}" type="parTrans" cxnId="{54C4A096-DF17-40B2-BCD1-7EFB8C83C3A7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CA9478AE-54DD-4B47-B728-301168D3DF39}" type="sibTrans" cxnId="{54C4A096-DF17-40B2-BCD1-7EFB8C83C3A7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DEC78086-EC1D-4293-BEAA-D0D5ABF226C6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Dirección</a:t>
          </a:r>
          <a:endParaRPr lang="es-ES" b="1" dirty="0">
            <a:solidFill>
              <a:schemeClr val="tx1"/>
            </a:solidFill>
          </a:endParaRPr>
        </a:p>
      </dgm:t>
    </dgm:pt>
    <dgm:pt modelId="{D80DB248-3D9E-4558-94AB-9DA9AA207B4E}" type="parTrans" cxnId="{AC4ECFAC-035B-4DAB-BAF2-E5590F43B78C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314CB95E-2E22-468B-BFEA-E0A2A1D26F98}" type="sibTrans" cxnId="{AC4ECFAC-035B-4DAB-BAF2-E5590F43B78C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C7B15B79-72FB-4736-A986-3C60474AFF1A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Control</a:t>
          </a:r>
          <a:endParaRPr lang="es-ES" b="1" dirty="0">
            <a:solidFill>
              <a:schemeClr val="tx1"/>
            </a:solidFill>
          </a:endParaRPr>
        </a:p>
      </dgm:t>
    </dgm:pt>
    <dgm:pt modelId="{5D1A138B-09BD-4194-BBCF-C53E20CF7359}" type="parTrans" cxnId="{C8FA3F25-689E-4BE3-B43E-64EE109A11AF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6E0460CA-62B2-464B-8BA6-16AB6D291E37}" type="sibTrans" cxnId="{C8FA3F25-689E-4BE3-B43E-64EE109A11AF}">
      <dgm:prSet/>
      <dgm:spPr/>
      <dgm:t>
        <a:bodyPr/>
        <a:lstStyle/>
        <a:p>
          <a:endParaRPr lang="es-ES" b="1">
            <a:solidFill>
              <a:schemeClr val="tx1"/>
            </a:solidFill>
          </a:endParaRPr>
        </a:p>
      </dgm:t>
    </dgm:pt>
    <dgm:pt modelId="{64DCA6F1-45CF-4D4F-8C07-D5A423A5FC58}" type="pres">
      <dgm:prSet presAssocID="{651EB541-0A41-4654-AFD9-456DF706C76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667FFF1-D367-4C16-94DF-1F8CA2250CE0}" type="pres">
      <dgm:prSet presAssocID="{651EB541-0A41-4654-AFD9-456DF706C761}" presName="cycle" presStyleCnt="0"/>
      <dgm:spPr/>
    </dgm:pt>
    <dgm:pt modelId="{9C8CE64E-D26B-4BC8-A90C-1131EE59B7FF}" type="pres">
      <dgm:prSet presAssocID="{4828A51B-C157-4B12-AA1C-F6A4549C82D6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21FE8D-397D-491B-BB3F-46BFE9526443}" type="pres">
      <dgm:prSet presAssocID="{3B6E0A6F-F34A-4562-A383-FE1E25C901E8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48B39D05-EA9E-4744-9824-ACFA16DCBD76}" type="pres">
      <dgm:prSet presAssocID="{8247FCC7-DA75-458A-8548-64DAB99C3170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B9330D-942C-4CE5-92B7-C21252343BD2}" type="pres">
      <dgm:prSet presAssocID="{E58A9D27-C8C0-47FC-8027-46AB69FDA9E1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8BAE08-F31F-4779-8802-84288B68BCA2}" type="pres">
      <dgm:prSet presAssocID="{DEC78086-EC1D-4293-BEAA-D0D5ABF226C6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02DB88-915C-4D06-9DF0-79F506FFA54B}" type="pres">
      <dgm:prSet presAssocID="{C7B15B79-72FB-4736-A986-3C60474AFF1A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6346451-A74E-442A-9450-FD4CECA6D95E}" type="presOf" srcId="{4828A51B-C157-4B12-AA1C-F6A4549C82D6}" destId="{9C8CE64E-D26B-4BC8-A90C-1131EE59B7FF}" srcOrd="0" destOrd="0" presId="urn:microsoft.com/office/officeart/2005/8/layout/cycle3"/>
    <dgm:cxn modelId="{89061940-AFE1-4F42-95D7-E676D440E26E}" type="presOf" srcId="{8247FCC7-DA75-458A-8548-64DAB99C3170}" destId="{48B39D05-EA9E-4744-9824-ACFA16DCBD76}" srcOrd="0" destOrd="0" presId="urn:microsoft.com/office/officeart/2005/8/layout/cycle3"/>
    <dgm:cxn modelId="{AC4ECFAC-035B-4DAB-BAF2-E5590F43B78C}" srcId="{651EB541-0A41-4654-AFD9-456DF706C761}" destId="{DEC78086-EC1D-4293-BEAA-D0D5ABF226C6}" srcOrd="3" destOrd="0" parTransId="{D80DB248-3D9E-4558-94AB-9DA9AA207B4E}" sibTransId="{314CB95E-2E22-468B-BFEA-E0A2A1D26F98}"/>
    <dgm:cxn modelId="{54C4A096-DF17-40B2-BCD1-7EFB8C83C3A7}" srcId="{651EB541-0A41-4654-AFD9-456DF706C761}" destId="{E58A9D27-C8C0-47FC-8027-46AB69FDA9E1}" srcOrd="2" destOrd="0" parTransId="{9DBE66E9-A332-4297-8872-174141C73BC7}" sibTransId="{CA9478AE-54DD-4B47-B728-301168D3DF39}"/>
    <dgm:cxn modelId="{7A8C8F2A-AA75-45C8-BC0C-52342E65A8ED}" type="presOf" srcId="{DEC78086-EC1D-4293-BEAA-D0D5ABF226C6}" destId="{CC8BAE08-F31F-4779-8802-84288B68BCA2}" srcOrd="0" destOrd="0" presId="urn:microsoft.com/office/officeart/2005/8/layout/cycle3"/>
    <dgm:cxn modelId="{FDD170C2-5D46-44CB-A546-67B49C0E3740}" srcId="{651EB541-0A41-4654-AFD9-456DF706C761}" destId="{4828A51B-C157-4B12-AA1C-F6A4549C82D6}" srcOrd="0" destOrd="0" parTransId="{86F04878-950E-40AE-855E-E52362015EA8}" sibTransId="{3B6E0A6F-F34A-4562-A383-FE1E25C901E8}"/>
    <dgm:cxn modelId="{81006CFA-2E3F-4621-A74F-E19F8C9BD223}" type="presOf" srcId="{E58A9D27-C8C0-47FC-8027-46AB69FDA9E1}" destId="{8BB9330D-942C-4CE5-92B7-C21252343BD2}" srcOrd="0" destOrd="0" presId="urn:microsoft.com/office/officeart/2005/8/layout/cycle3"/>
    <dgm:cxn modelId="{1217DD11-65F8-4870-A41F-92B11A3A2304}" type="presOf" srcId="{3B6E0A6F-F34A-4562-A383-FE1E25C901E8}" destId="{1421FE8D-397D-491B-BB3F-46BFE9526443}" srcOrd="0" destOrd="0" presId="urn:microsoft.com/office/officeart/2005/8/layout/cycle3"/>
    <dgm:cxn modelId="{26964968-1F92-4667-959D-8F15DB4F145C}" type="presOf" srcId="{C7B15B79-72FB-4736-A986-3C60474AFF1A}" destId="{3302DB88-915C-4D06-9DF0-79F506FFA54B}" srcOrd="0" destOrd="0" presId="urn:microsoft.com/office/officeart/2005/8/layout/cycle3"/>
    <dgm:cxn modelId="{D528997F-7099-4FB4-B269-87B7651EE8F4}" type="presOf" srcId="{651EB541-0A41-4654-AFD9-456DF706C761}" destId="{64DCA6F1-45CF-4D4F-8C07-D5A423A5FC58}" srcOrd="0" destOrd="0" presId="urn:microsoft.com/office/officeart/2005/8/layout/cycle3"/>
    <dgm:cxn modelId="{A3301726-4B9C-476B-A575-EF439CED85E4}" srcId="{651EB541-0A41-4654-AFD9-456DF706C761}" destId="{8247FCC7-DA75-458A-8548-64DAB99C3170}" srcOrd="1" destOrd="0" parTransId="{1091B096-8AF5-404F-9ACC-309933EEE32E}" sibTransId="{7F940C17-90C2-4BC7-B506-769B16B5BE85}"/>
    <dgm:cxn modelId="{C8FA3F25-689E-4BE3-B43E-64EE109A11AF}" srcId="{651EB541-0A41-4654-AFD9-456DF706C761}" destId="{C7B15B79-72FB-4736-A986-3C60474AFF1A}" srcOrd="4" destOrd="0" parTransId="{5D1A138B-09BD-4194-BBCF-C53E20CF7359}" sibTransId="{6E0460CA-62B2-464B-8BA6-16AB6D291E37}"/>
    <dgm:cxn modelId="{7823E8A3-236E-4423-A73D-8608B44F8422}" type="presParOf" srcId="{64DCA6F1-45CF-4D4F-8C07-D5A423A5FC58}" destId="{5667FFF1-D367-4C16-94DF-1F8CA2250CE0}" srcOrd="0" destOrd="0" presId="urn:microsoft.com/office/officeart/2005/8/layout/cycle3"/>
    <dgm:cxn modelId="{E8E6118D-98F1-4A18-B40A-48F885786984}" type="presParOf" srcId="{5667FFF1-D367-4C16-94DF-1F8CA2250CE0}" destId="{9C8CE64E-D26B-4BC8-A90C-1131EE59B7FF}" srcOrd="0" destOrd="0" presId="urn:microsoft.com/office/officeart/2005/8/layout/cycle3"/>
    <dgm:cxn modelId="{89511044-47E7-4A91-A496-6B55E37A23A8}" type="presParOf" srcId="{5667FFF1-D367-4C16-94DF-1F8CA2250CE0}" destId="{1421FE8D-397D-491B-BB3F-46BFE9526443}" srcOrd="1" destOrd="0" presId="urn:microsoft.com/office/officeart/2005/8/layout/cycle3"/>
    <dgm:cxn modelId="{F058E730-A978-49B6-B6BF-5A28EECD0ED8}" type="presParOf" srcId="{5667FFF1-D367-4C16-94DF-1F8CA2250CE0}" destId="{48B39D05-EA9E-4744-9824-ACFA16DCBD76}" srcOrd="2" destOrd="0" presId="urn:microsoft.com/office/officeart/2005/8/layout/cycle3"/>
    <dgm:cxn modelId="{C3F31471-3CF2-459E-9137-4DD9A1A13AA9}" type="presParOf" srcId="{5667FFF1-D367-4C16-94DF-1F8CA2250CE0}" destId="{8BB9330D-942C-4CE5-92B7-C21252343BD2}" srcOrd="3" destOrd="0" presId="urn:microsoft.com/office/officeart/2005/8/layout/cycle3"/>
    <dgm:cxn modelId="{05E4E0F9-E551-4091-B8DC-0E2136532B7D}" type="presParOf" srcId="{5667FFF1-D367-4C16-94DF-1F8CA2250CE0}" destId="{CC8BAE08-F31F-4779-8802-84288B68BCA2}" srcOrd="4" destOrd="0" presId="urn:microsoft.com/office/officeart/2005/8/layout/cycle3"/>
    <dgm:cxn modelId="{92D8F1D0-21AE-482F-BE1F-A37F430265A9}" type="presParOf" srcId="{5667FFF1-D367-4C16-94DF-1F8CA2250CE0}" destId="{3302DB88-915C-4D06-9DF0-79F506FFA54B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0FE60E-C8C4-4F17-A044-2572B28DB54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136755-27F2-41FB-9214-EB8E49D83559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Áreas funcionales de una empresa en operación</a:t>
          </a:r>
          <a:endParaRPr lang="es-ES" sz="2400" b="1" dirty="0">
            <a:solidFill>
              <a:schemeClr val="tx1"/>
            </a:solidFill>
          </a:endParaRPr>
        </a:p>
      </dgm:t>
    </dgm:pt>
    <dgm:pt modelId="{CCD7516D-D8D3-4B67-8884-DCC0035305FE}" type="parTrans" cxnId="{BBF9FA2B-BBC7-4584-95EA-CB8D5430506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CF1B1E4-88FD-44FC-B243-3ACDF64BC4BA}" type="sibTrans" cxnId="{BBF9FA2B-BBC7-4584-95EA-CB8D5430506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710BDB4-302F-4A8F-90B3-4983633ABF0A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Ventas </a:t>
          </a:r>
        </a:p>
        <a:p>
          <a:r>
            <a:rPr lang="es-ES" dirty="0" smtClean="0">
              <a:solidFill>
                <a:schemeClr val="tx1"/>
              </a:solidFill>
            </a:rPr>
            <a:t>o  Mercadotecnia</a:t>
          </a:r>
          <a:endParaRPr lang="es-ES" dirty="0">
            <a:solidFill>
              <a:schemeClr val="tx1"/>
            </a:solidFill>
          </a:endParaRPr>
        </a:p>
      </dgm:t>
    </dgm:pt>
    <dgm:pt modelId="{288A4D76-4A07-4676-A050-C2F37CF7B509}" type="parTrans" cxnId="{CB8C3663-DF08-470B-809E-735453049B8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48B33BF-4B69-4DF1-A329-99580BD67CF6}" type="sibTrans" cxnId="{CB8C3663-DF08-470B-809E-735453049B8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809C37E-6076-4DC1-B7C6-2887A3D1121E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Producción   </a:t>
          </a:r>
        </a:p>
        <a:p>
          <a:r>
            <a:rPr lang="es-ES" dirty="0" smtClean="0">
              <a:solidFill>
                <a:schemeClr val="tx1"/>
              </a:solidFill>
            </a:rPr>
            <a:t>u  </a:t>
          </a:r>
        </a:p>
        <a:p>
          <a:r>
            <a:rPr lang="es-ES" dirty="0" smtClean="0">
              <a:solidFill>
                <a:schemeClr val="tx1"/>
              </a:solidFill>
            </a:rPr>
            <a:t>Operaciones</a:t>
          </a:r>
          <a:endParaRPr lang="es-ES" dirty="0">
            <a:solidFill>
              <a:schemeClr val="tx1"/>
            </a:solidFill>
          </a:endParaRPr>
        </a:p>
      </dgm:t>
    </dgm:pt>
    <dgm:pt modelId="{D815FC9B-4240-475C-82B1-4458BE213D11}" type="parTrans" cxnId="{1BC6CE7D-5326-460C-A32B-9354C3C6D7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6002B71-6B73-4D46-B81E-900050154D39}" type="sibTrans" cxnId="{1BC6CE7D-5326-460C-A32B-9354C3C6D7CA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4C0814B-43AB-4E6E-9AD3-E6718EF56FD8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Compras   </a:t>
          </a:r>
        </a:p>
        <a:p>
          <a:r>
            <a:rPr lang="es-ES" dirty="0" smtClean="0">
              <a:solidFill>
                <a:schemeClr val="tx1"/>
              </a:solidFill>
            </a:rPr>
            <a:t>o  </a:t>
          </a:r>
        </a:p>
        <a:p>
          <a:r>
            <a:rPr lang="es-ES" dirty="0" smtClean="0">
              <a:solidFill>
                <a:schemeClr val="tx1"/>
              </a:solidFill>
            </a:rPr>
            <a:t>Suministros</a:t>
          </a:r>
          <a:endParaRPr lang="es-ES" dirty="0">
            <a:solidFill>
              <a:schemeClr val="tx1"/>
            </a:solidFill>
          </a:endParaRPr>
        </a:p>
      </dgm:t>
    </dgm:pt>
    <dgm:pt modelId="{E92C6EA9-9711-4E41-8347-7435FDE745C3}" type="parTrans" cxnId="{C7C44C8E-1A02-4C45-9A0D-74FDD2C487B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993347A-9CDD-4E87-95E2-CFB8C9474A0F}" type="sibTrans" cxnId="{C7C44C8E-1A02-4C45-9A0D-74FDD2C487B7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05A6375-6216-43FB-A961-20EF00BBD944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Recursos Humanos </a:t>
          </a:r>
        </a:p>
        <a:p>
          <a:r>
            <a:rPr lang="es-ES" dirty="0" smtClean="0">
              <a:solidFill>
                <a:schemeClr val="tx1"/>
              </a:solidFill>
            </a:rPr>
            <a:t>o  </a:t>
          </a:r>
        </a:p>
        <a:p>
          <a:r>
            <a:rPr lang="es-ES" dirty="0" smtClean="0">
              <a:solidFill>
                <a:schemeClr val="tx1"/>
              </a:solidFill>
            </a:rPr>
            <a:t>Personal</a:t>
          </a:r>
          <a:endParaRPr lang="es-ES" dirty="0">
            <a:solidFill>
              <a:schemeClr val="tx1"/>
            </a:solidFill>
          </a:endParaRPr>
        </a:p>
      </dgm:t>
    </dgm:pt>
    <dgm:pt modelId="{124DC707-C0C2-41E4-A51D-651A99FE621A}" type="parTrans" cxnId="{4C69F9DC-4526-4C6B-B48F-D3F48D48859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976F00B-1BD1-4F17-8956-B08A6521AA99}" type="sibTrans" cxnId="{4C69F9DC-4526-4C6B-B48F-D3F48D48859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9B15F15E-FC68-4EB2-B1E9-7C57F5D67C42}">
      <dgm:prSet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Administración   </a:t>
          </a:r>
        </a:p>
        <a:p>
          <a:r>
            <a:rPr lang="es-ES" dirty="0" smtClean="0">
              <a:solidFill>
                <a:schemeClr val="tx1"/>
              </a:solidFill>
            </a:rPr>
            <a:t>o  </a:t>
          </a:r>
        </a:p>
        <a:p>
          <a:r>
            <a:rPr lang="es-ES" dirty="0" smtClean="0">
              <a:solidFill>
                <a:schemeClr val="tx1"/>
              </a:solidFill>
            </a:rPr>
            <a:t> Finanzas</a:t>
          </a:r>
          <a:endParaRPr lang="es-ES" dirty="0">
            <a:solidFill>
              <a:schemeClr val="tx1"/>
            </a:solidFill>
          </a:endParaRPr>
        </a:p>
      </dgm:t>
    </dgm:pt>
    <dgm:pt modelId="{41998BFC-7637-4C5C-8971-FF58DD4E52AF}" type="parTrans" cxnId="{B6C23E65-C77E-4FA1-BDEF-2400A5952B04}">
      <dgm:prSet/>
      <dgm:spPr/>
      <dgm:t>
        <a:bodyPr/>
        <a:lstStyle/>
        <a:p>
          <a:endParaRPr lang="es-ES"/>
        </a:p>
      </dgm:t>
    </dgm:pt>
    <dgm:pt modelId="{14C51B15-8F32-4C07-9625-587DE9CFFE4F}" type="sibTrans" cxnId="{B6C23E65-C77E-4FA1-BDEF-2400A5952B04}">
      <dgm:prSet/>
      <dgm:spPr/>
      <dgm:t>
        <a:bodyPr/>
        <a:lstStyle/>
        <a:p>
          <a:endParaRPr lang="es-ES"/>
        </a:p>
      </dgm:t>
    </dgm:pt>
    <dgm:pt modelId="{00BF7D1B-A2B9-464D-9845-A96ECECB07F6}" type="pres">
      <dgm:prSet presAssocID="{8E0FE60E-C8C4-4F17-A044-2572B28DB54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C0D8E2E-D4A6-43D1-98BC-2DBFCBA21D2E}" type="pres">
      <dgm:prSet presAssocID="{36136755-27F2-41FB-9214-EB8E49D83559}" presName="centerShape" presStyleLbl="node0" presStyleIdx="0" presStyleCnt="1" custScaleX="126698" custScaleY="100709"/>
      <dgm:spPr/>
      <dgm:t>
        <a:bodyPr/>
        <a:lstStyle/>
        <a:p>
          <a:endParaRPr lang="es-ES"/>
        </a:p>
      </dgm:t>
    </dgm:pt>
    <dgm:pt modelId="{97BAB573-9D36-42B9-8DDF-8B9F08B22002}" type="pres">
      <dgm:prSet presAssocID="{A710BDB4-302F-4A8F-90B3-4983633ABF0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3E5ECF-8BA6-4392-A55E-ECC1FDF585EE}" type="pres">
      <dgm:prSet presAssocID="{A710BDB4-302F-4A8F-90B3-4983633ABF0A}" presName="dummy" presStyleCnt="0"/>
      <dgm:spPr/>
    </dgm:pt>
    <dgm:pt modelId="{60018058-A548-4108-B0EA-5DF61A9541FF}" type="pres">
      <dgm:prSet presAssocID="{E48B33BF-4B69-4DF1-A329-99580BD67CF6}" presName="sibTrans" presStyleLbl="sibTrans2D1" presStyleIdx="0" presStyleCnt="5"/>
      <dgm:spPr/>
      <dgm:t>
        <a:bodyPr/>
        <a:lstStyle/>
        <a:p>
          <a:endParaRPr lang="es-ES"/>
        </a:p>
      </dgm:t>
    </dgm:pt>
    <dgm:pt modelId="{F3B44B11-725D-4142-B0E2-1F16C6647B66}" type="pres">
      <dgm:prSet presAssocID="{6809C37E-6076-4DC1-B7C6-2887A3D1121E}" presName="node" presStyleLbl="node1" presStyleIdx="1" presStyleCnt="5" custRadScaleRad="109643" custRadScaleInc="120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D8BA96-0196-462A-971F-A50406B20132}" type="pres">
      <dgm:prSet presAssocID="{6809C37E-6076-4DC1-B7C6-2887A3D1121E}" presName="dummy" presStyleCnt="0"/>
      <dgm:spPr/>
    </dgm:pt>
    <dgm:pt modelId="{52844C91-AA15-46DA-B3D0-1C8A29EB8AB7}" type="pres">
      <dgm:prSet presAssocID="{36002B71-6B73-4D46-B81E-900050154D39}" presName="sibTrans" presStyleLbl="sibTrans2D1" presStyleIdx="1" presStyleCnt="5"/>
      <dgm:spPr/>
      <dgm:t>
        <a:bodyPr/>
        <a:lstStyle/>
        <a:p>
          <a:endParaRPr lang="es-ES"/>
        </a:p>
      </dgm:t>
    </dgm:pt>
    <dgm:pt modelId="{3E08950E-3EE7-44F8-97D2-DA99CAAC2462}" type="pres">
      <dgm:prSet presAssocID="{14C0814B-43AB-4E6E-9AD3-E6718EF56FD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DA6FE5-6202-408A-8CD0-B7B0270AFC94}" type="pres">
      <dgm:prSet presAssocID="{14C0814B-43AB-4E6E-9AD3-E6718EF56FD8}" presName="dummy" presStyleCnt="0"/>
      <dgm:spPr/>
    </dgm:pt>
    <dgm:pt modelId="{B94BFAA8-07F0-462C-A552-762A783167F9}" type="pres">
      <dgm:prSet presAssocID="{0993347A-9CDD-4E87-95E2-CFB8C9474A0F}" presName="sibTrans" presStyleLbl="sibTrans2D1" presStyleIdx="2" presStyleCnt="5"/>
      <dgm:spPr/>
      <dgm:t>
        <a:bodyPr/>
        <a:lstStyle/>
        <a:p>
          <a:endParaRPr lang="es-ES"/>
        </a:p>
      </dgm:t>
    </dgm:pt>
    <dgm:pt modelId="{EBBE81AE-2C83-405E-8711-645F59480AAE}" type="pres">
      <dgm:prSet presAssocID="{005A6375-6216-43FB-A961-20EF00BBD94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3ECE03-B804-48CB-ACFF-627C30D82F69}" type="pres">
      <dgm:prSet presAssocID="{005A6375-6216-43FB-A961-20EF00BBD944}" presName="dummy" presStyleCnt="0"/>
      <dgm:spPr/>
    </dgm:pt>
    <dgm:pt modelId="{D86851C2-09AC-46EC-8CD8-79BF7BF11FB8}" type="pres">
      <dgm:prSet presAssocID="{4976F00B-1BD1-4F17-8956-B08A6521AA99}" presName="sibTrans" presStyleLbl="sibTrans2D1" presStyleIdx="3" presStyleCnt="5"/>
      <dgm:spPr/>
      <dgm:t>
        <a:bodyPr/>
        <a:lstStyle/>
        <a:p>
          <a:endParaRPr lang="es-ES"/>
        </a:p>
      </dgm:t>
    </dgm:pt>
    <dgm:pt modelId="{55108C8B-A43F-40F6-8AB7-8F322270B8B1}" type="pres">
      <dgm:prSet presAssocID="{9B15F15E-FC68-4EB2-B1E9-7C57F5D67C4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285DF4D-A744-401A-BDA2-16D009209575}" type="pres">
      <dgm:prSet presAssocID="{9B15F15E-FC68-4EB2-B1E9-7C57F5D67C42}" presName="dummy" presStyleCnt="0"/>
      <dgm:spPr/>
    </dgm:pt>
    <dgm:pt modelId="{9545D292-96CB-44C6-BC87-9A3B872E1052}" type="pres">
      <dgm:prSet presAssocID="{14C51B15-8F32-4C07-9625-587DE9CFFE4F}" presName="sibTrans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C7C44C8E-1A02-4C45-9A0D-74FDD2C487B7}" srcId="{36136755-27F2-41FB-9214-EB8E49D83559}" destId="{14C0814B-43AB-4E6E-9AD3-E6718EF56FD8}" srcOrd="2" destOrd="0" parTransId="{E92C6EA9-9711-4E41-8347-7435FDE745C3}" sibTransId="{0993347A-9CDD-4E87-95E2-CFB8C9474A0F}"/>
    <dgm:cxn modelId="{36E95DC7-3471-42A8-8464-A56B737264EE}" type="presOf" srcId="{14C0814B-43AB-4E6E-9AD3-E6718EF56FD8}" destId="{3E08950E-3EE7-44F8-97D2-DA99CAAC2462}" srcOrd="0" destOrd="0" presId="urn:microsoft.com/office/officeart/2005/8/layout/radial6"/>
    <dgm:cxn modelId="{ED37B775-0689-483A-BA97-D23EDD81E789}" type="presOf" srcId="{A710BDB4-302F-4A8F-90B3-4983633ABF0A}" destId="{97BAB573-9D36-42B9-8DDF-8B9F08B22002}" srcOrd="0" destOrd="0" presId="urn:microsoft.com/office/officeart/2005/8/layout/radial6"/>
    <dgm:cxn modelId="{CB8C3663-DF08-470B-809E-735453049B86}" srcId="{36136755-27F2-41FB-9214-EB8E49D83559}" destId="{A710BDB4-302F-4A8F-90B3-4983633ABF0A}" srcOrd="0" destOrd="0" parTransId="{288A4D76-4A07-4676-A050-C2F37CF7B509}" sibTransId="{E48B33BF-4B69-4DF1-A329-99580BD67CF6}"/>
    <dgm:cxn modelId="{15D71ADC-8E70-489E-BE8F-E53670E20504}" type="presOf" srcId="{14C51B15-8F32-4C07-9625-587DE9CFFE4F}" destId="{9545D292-96CB-44C6-BC87-9A3B872E1052}" srcOrd="0" destOrd="0" presId="urn:microsoft.com/office/officeart/2005/8/layout/radial6"/>
    <dgm:cxn modelId="{B6C23E65-C77E-4FA1-BDEF-2400A5952B04}" srcId="{36136755-27F2-41FB-9214-EB8E49D83559}" destId="{9B15F15E-FC68-4EB2-B1E9-7C57F5D67C42}" srcOrd="4" destOrd="0" parTransId="{41998BFC-7637-4C5C-8971-FF58DD4E52AF}" sibTransId="{14C51B15-8F32-4C07-9625-587DE9CFFE4F}"/>
    <dgm:cxn modelId="{633BBEE6-CDC3-4CF4-9C16-F27493A7501A}" type="presOf" srcId="{E48B33BF-4B69-4DF1-A329-99580BD67CF6}" destId="{60018058-A548-4108-B0EA-5DF61A9541FF}" srcOrd="0" destOrd="0" presId="urn:microsoft.com/office/officeart/2005/8/layout/radial6"/>
    <dgm:cxn modelId="{1BC6CE7D-5326-460C-A32B-9354C3C6D7CA}" srcId="{36136755-27F2-41FB-9214-EB8E49D83559}" destId="{6809C37E-6076-4DC1-B7C6-2887A3D1121E}" srcOrd="1" destOrd="0" parTransId="{D815FC9B-4240-475C-82B1-4458BE213D11}" sibTransId="{36002B71-6B73-4D46-B81E-900050154D39}"/>
    <dgm:cxn modelId="{CA12B293-3115-4341-8990-EE95AD8484E6}" type="presOf" srcId="{36136755-27F2-41FB-9214-EB8E49D83559}" destId="{CC0D8E2E-D4A6-43D1-98BC-2DBFCBA21D2E}" srcOrd="0" destOrd="0" presId="urn:microsoft.com/office/officeart/2005/8/layout/radial6"/>
    <dgm:cxn modelId="{0154589C-9538-4179-A462-84F4BB9C98D2}" type="presOf" srcId="{005A6375-6216-43FB-A961-20EF00BBD944}" destId="{EBBE81AE-2C83-405E-8711-645F59480AAE}" srcOrd="0" destOrd="0" presId="urn:microsoft.com/office/officeart/2005/8/layout/radial6"/>
    <dgm:cxn modelId="{3FFB6243-A534-45C5-8908-70C1850FCDB1}" type="presOf" srcId="{9B15F15E-FC68-4EB2-B1E9-7C57F5D67C42}" destId="{55108C8B-A43F-40F6-8AB7-8F322270B8B1}" srcOrd="0" destOrd="0" presId="urn:microsoft.com/office/officeart/2005/8/layout/radial6"/>
    <dgm:cxn modelId="{C81BF81A-497F-4903-A7A5-8FCA4EAE5C7A}" type="presOf" srcId="{0993347A-9CDD-4E87-95E2-CFB8C9474A0F}" destId="{B94BFAA8-07F0-462C-A552-762A783167F9}" srcOrd="0" destOrd="0" presId="urn:microsoft.com/office/officeart/2005/8/layout/radial6"/>
    <dgm:cxn modelId="{E8D2AF55-3B3D-475F-936B-940AA78DFC9F}" type="presOf" srcId="{4976F00B-1BD1-4F17-8956-B08A6521AA99}" destId="{D86851C2-09AC-46EC-8CD8-79BF7BF11FB8}" srcOrd="0" destOrd="0" presId="urn:microsoft.com/office/officeart/2005/8/layout/radial6"/>
    <dgm:cxn modelId="{BBF9FA2B-BBC7-4584-95EA-CB8D54305062}" srcId="{8E0FE60E-C8C4-4F17-A044-2572B28DB54D}" destId="{36136755-27F2-41FB-9214-EB8E49D83559}" srcOrd="0" destOrd="0" parTransId="{CCD7516D-D8D3-4B67-8884-DCC0035305FE}" sibTransId="{9CF1B1E4-88FD-44FC-B243-3ACDF64BC4BA}"/>
    <dgm:cxn modelId="{7DCCFD7C-2E4A-46A1-90B7-49952BA7D898}" type="presOf" srcId="{36002B71-6B73-4D46-B81E-900050154D39}" destId="{52844C91-AA15-46DA-B3D0-1C8A29EB8AB7}" srcOrd="0" destOrd="0" presId="urn:microsoft.com/office/officeart/2005/8/layout/radial6"/>
    <dgm:cxn modelId="{10ABEB18-1BA9-400F-9C40-86532B9F9406}" type="presOf" srcId="{6809C37E-6076-4DC1-B7C6-2887A3D1121E}" destId="{F3B44B11-725D-4142-B0E2-1F16C6647B66}" srcOrd="0" destOrd="0" presId="urn:microsoft.com/office/officeart/2005/8/layout/radial6"/>
    <dgm:cxn modelId="{58D4B59F-E89B-4EFF-A5E3-3BBED85ADD7E}" type="presOf" srcId="{8E0FE60E-C8C4-4F17-A044-2572B28DB54D}" destId="{00BF7D1B-A2B9-464D-9845-A96ECECB07F6}" srcOrd="0" destOrd="0" presId="urn:microsoft.com/office/officeart/2005/8/layout/radial6"/>
    <dgm:cxn modelId="{4C69F9DC-4526-4C6B-B48F-D3F48D488590}" srcId="{36136755-27F2-41FB-9214-EB8E49D83559}" destId="{005A6375-6216-43FB-A961-20EF00BBD944}" srcOrd="3" destOrd="0" parTransId="{124DC707-C0C2-41E4-A51D-651A99FE621A}" sibTransId="{4976F00B-1BD1-4F17-8956-B08A6521AA99}"/>
    <dgm:cxn modelId="{C6E9CDF6-EB9A-4651-A758-FB1E2206C6DF}" type="presParOf" srcId="{00BF7D1B-A2B9-464D-9845-A96ECECB07F6}" destId="{CC0D8E2E-D4A6-43D1-98BC-2DBFCBA21D2E}" srcOrd="0" destOrd="0" presId="urn:microsoft.com/office/officeart/2005/8/layout/radial6"/>
    <dgm:cxn modelId="{13637F0A-D283-45EE-B497-EC3C17C09558}" type="presParOf" srcId="{00BF7D1B-A2B9-464D-9845-A96ECECB07F6}" destId="{97BAB573-9D36-42B9-8DDF-8B9F08B22002}" srcOrd="1" destOrd="0" presId="urn:microsoft.com/office/officeart/2005/8/layout/radial6"/>
    <dgm:cxn modelId="{AFB22357-70CB-471B-B581-D9E66781C3F8}" type="presParOf" srcId="{00BF7D1B-A2B9-464D-9845-A96ECECB07F6}" destId="{BB3E5ECF-8BA6-4392-A55E-ECC1FDF585EE}" srcOrd="2" destOrd="0" presId="urn:microsoft.com/office/officeart/2005/8/layout/radial6"/>
    <dgm:cxn modelId="{BFB16AAA-8564-4EFF-93B2-270756130C5B}" type="presParOf" srcId="{00BF7D1B-A2B9-464D-9845-A96ECECB07F6}" destId="{60018058-A548-4108-B0EA-5DF61A9541FF}" srcOrd="3" destOrd="0" presId="urn:microsoft.com/office/officeart/2005/8/layout/radial6"/>
    <dgm:cxn modelId="{4D21B428-911F-4B66-87FE-0841C7479AB1}" type="presParOf" srcId="{00BF7D1B-A2B9-464D-9845-A96ECECB07F6}" destId="{F3B44B11-725D-4142-B0E2-1F16C6647B66}" srcOrd="4" destOrd="0" presId="urn:microsoft.com/office/officeart/2005/8/layout/radial6"/>
    <dgm:cxn modelId="{673622F1-8F10-4BF7-AFAC-5E2DAFB316A5}" type="presParOf" srcId="{00BF7D1B-A2B9-464D-9845-A96ECECB07F6}" destId="{4ED8BA96-0196-462A-971F-A50406B20132}" srcOrd="5" destOrd="0" presId="urn:microsoft.com/office/officeart/2005/8/layout/radial6"/>
    <dgm:cxn modelId="{BE48E083-81B6-4BB5-BE12-D98D8CEA64AB}" type="presParOf" srcId="{00BF7D1B-A2B9-464D-9845-A96ECECB07F6}" destId="{52844C91-AA15-46DA-B3D0-1C8A29EB8AB7}" srcOrd="6" destOrd="0" presId="urn:microsoft.com/office/officeart/2005/8/layout/radial6"/>
    <dgm:cxn modelId="{0FF3137B-97CB-4EE8-A787-BF1F298AC297}" type="presParOf" srcId="{00BF7D1B-A2B9-464D-9845-A96ECECB07F6}" destId="{3E08950E-3EE7-44F8-97D2-DA99CAAC2462}" srcOrd="7" destOrd="0" presId="urn:microsoft.com/office/officeart/2005/8/layout/radial6"/>
    <dgm:cxn modelId="{3793B961-F7DB-4478-AE53-5E61D0AAD5D7}" type="presParOf" srcId="{00BF7D1B-A2B9-464D-9845-A96ECECB07F6}" destId="{A4DA6FE5-6202-408A-8CD0-B7B0270AFC94}" srcOrd="8" destOrd="0" presId="urn:microsoft.com/office/officeart/2005/8/layout/radial6"/>
    <dgm:cxn modelId="{1AF22D2D-FD59-4BC0-AB93-BAAA6E74F748}" type="presParOf" srcId="{00BF7D1B-A2B9-464D-9845-A96ECECB07F6}" destId="{B94BFAA8-07F0-462C-A552-762A783167F9}" srcOrd="9" destOrd="0" presId="urn:microsoft.com/office/officeart/2005/8/layout/radial6"/>
    <dgm:cxn modelId="{A01A7DEB-07D4-4A58-BDD0-8CE64062EF74}" type="presParOf" srcId="{00BF7D1B-A2B9-464D-9845-A96ECECB07F6}" destId="{EBBE81AE-2C83-405E-8711-645F59480AAE}" srcOrd="10" destOrd="0" presId="urn:microsoft.com/office/officeart/2005/8/layout/radial6"/>
    <dgm:cxn modelId="{B3D17C0A-3AE3-4024-B80D-AE02DD392E7D}" type="presParOf" srcId="{00BF7D1B-A2B9-464D-9845-A96ECECB07F6}" destId="{5D3ECE03-B804-48CB-ACFF-627C30D82F69}" srcOrd="11" destOrd="0" presId="urn:microsoft.com/office/officeart/2005/8/layout/radial6"/>
    <dgm:cxn modelId="{28006CED-CA40-4734-A66F-45B83903EE2B}" type="presParOf" srcId="{00BF7D1B-A2B9-464D-9845-A96ECECB07F6}" destId="{D86851C2-09AC-46EC-8CD8-79BF7BF11FB8}" srcOrd="12" destOrd="0" presId="urn:microsoft.com/office/officeart/2005/8/layout/radial6"/>
    <dgm:cxn modelId="{CF0FA0AE-E6A8-45CA-8CDE-7C0E3C3BB58A}" type="presParOf" srcId="{00BF7D1B-A2B9-464D-9845-A96ECECB07F6}" destId="{55108C8B-A43F-40F6-8AB7-8F322270B8B1}" srcOrd="13" destOrd="0" presId="urn:microsoft.com/office/officeart/2005/8/layout/radial6"/>
    <dgm:cxn modelId="{708870F0-E363-4593-BFA0-E3ED3264E085}" type="presParOf" srcId="{00BF7D1B-A2B9-464D-9845-A96ECECB07F6}" destId="{D285DF4D-A744-401A-BDA2-16D009209575}" srcOrd="14" destOrd="0" presId="urn:microsoft.com/office/officeart/2005/8/layout/radial6"/>
    <dgm:cxn modelId="{9760FBE8-DA00-4832-987D-00D8B0254FA0}" type="presParOf" srcId="{00BF7D1B-A2B9-464D-9845-A96ECECB07F6}" destId="{9545D292-96CB-44C6-BC87-9A3B872E1052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878D37-00B3-4F72-B3C6-472F4888F991}">
      <dsp:nvSpPr>
        <dsp:cNvPr id="0" name=""/>
        <dsp:cNvSpPr/>
      </dsp:nvSpPr>
      <dsp:spPr>
        <a:xfrm rot="5400000">
          <a:off x="-377324" y="379857"/>
          <a:ext cx="2515498" cy="17608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3.1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" y="882956"/>
        <a:ext cx="1760848" cy="754650"/>
      </dsp:txXfrm>
    </dsp:sp>
    <dsp:sp modelId="{F4F69C16-A0AF-45FC-B122-4B131285ABFA}">
      <dsp:nvSpPr>
        <dsp:cNvPr id="0" name=""/>
        <dsp:cNvSpPr/>
      </dsp:nvSpPr>
      <dsp:spPr>
        <a:xfrm rot="5400000">
          <a:off x="4391575" y="-2565726"/>
          <a:ext cx="1510137" cy="67715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Identificar la definición, etapas y principios del proceso administrativo y las áreas funcionales de una empresa en operación. </a:t>
          </a:r>
          <a:endParaRPr lang="es-MX" sz="2800" kern="1200" dirty="0"/>
        </a:p>
      </dsp:txBody>
      <dsp:txXfrm rot="-5400000">
        <a:off x="1760849" y="138719"/>
        <a:ext cx="6697872" cy="1362699"/>
      </dsp:txXfrm>
    </dsp:sp>
    <dsp:sp modelId="{ECF256F4-77A8-4D9D-89B7-D975E35F63D0}">
      <dsp:nvSpPr>
        <dsp:cNvPr id="0" name=""/>
        <dsp:cNvSpPr/>
      </dsp:nvSpPr>
      <dsp:spPr>
        <a:xfrm rot="5400000">
          <a:off x="-377324" y="2611821"/>
          <a:ext cx="2515498" cy="17608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3.2</a:t>
          </a:r>
          <a:endParaRPr lang="es-MX" sz="2400" b="1" kern="1200" dirty="0">
            <a:solidFill>
              <a:schemeClr val="tx1"/>
            </a:solidFill>
          </a:endParaRPr>
        </a:p>
      </dsp:txBody>
      <dsp:txXfrm rot="-5400000">
        <a:off x="1" y="3114920"/>
        <a:ext cx="1760848" cy="754650"/>
      </dsp:txXfrm>
    </dsp:sp>
    <dsp:sp modelId="{80C730EE-5078-435D-9D12-FCE91BDD3785}">
      <dsp:nvSpPr>
        <dsp:cNvPr id="0" name=""/>
        <dsp:cNvSpPr/>
      </dsp:nvSpPr>
      <dsp:spPr>
        <a:xfrm rot="5400000">
          <a:off x="4659596" y="-333761"/>
          <a:ext cx="974095" cy="67715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just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/>
            <a:t>Correlacionar el proceso administrativo con las áreas funcionales de la empresa</a:t>
          </a:r>
          <a:endParaRPr lang="es-MX" sz="2800" kern="1200" dirty="0"/>
        </a:p>
      </dsp:txBody>
      <dsp:txXfrm rot="-5400000">
        <a:off x="1760849" y="2612537"/>
        <a:ext cx="6724040" cy="8789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45D292-96CB-44C6-BC87-9A3B872E1052}">
      <dsp:nvSpPr>
        <dsp:cNvPr id="0" name=""/>
        <dsp:cNvSpPr/>
      </dsp:nvSpPr>
      <dsp:spPr>
        <a:xfrm>
          <a:off x="1777114" y="771459"/>
          <a:ext cx="5158739" cy="5158739"/>
        </a:xfrm>
        <a:prstGeom prst="blockArc">
          <a:avLst>
            <a:gd name="adj1" fmla="val 11880000"/>
            <a:gd name="adj2" fmla="val 1620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6851C2-09AC-46EC-8CD8-79BF7BF11FB8}">
      <dsp:nvSpPr>
        <dsp:cNvPr id="0" name=""/>
        <dsp:cNvSpPr/>
      </dsp:nvSpPr>
      <dsp:spPr>
        <a:xfrm>
          <a:off x="1777114" y="771459"/>
          <a:ext cx="5158739" cy="5158739"/>
        </a:xfrm>
        <a:prstGeom prst="blockArc">
          <a:avLst>
            <a:gd name="adj1" fmla="val 7560000"/>
            <a:gd name="adj2" fmla="val 1188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4BFAA8-07F0-462C-A552-762A783167F9}">
      <dsp:nvSpPr>
        <dsp:cNvPr id="0" name=""/>
        <dsp:cNvSpPr/>
      </dsp:nvSpPr>
      <dsp:spPr>
        <a:xfrm>
          <a:off x="1777114" y="771459"/>
          <a:ext cx="5158739" cy="5158739"/>
        </a:xfrm>
        <a:prstGeom prst="blockArc">
          <a:avLst>
            <a:gd name="adj1" fmla="val 3240000"/>
            <a:gd name="adj2" fmla="val 756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844C91-AA15-46DA-B3D0-1C8A29EB8AB7}">
      <dsp:nvSpPr>
        <dsp:cNvPr id="0" name=""/>
        <dsp:cNvSpPr/>
      </dsp:nvSpPr>
      <dsp:spPr>
        <a:xfrm>
          <a:off x="1777114" y="771459"/>
          <a:ext cx="5158739" cy="5158739"/>
        </a:xfrm>
        <a:prstGeom prst="blockArc">
          <a:avLst>
            <a:gd name="adj1" fmla="val 20520000"/>
            <a:gd name="adj2" fmla="val 324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018058-A548-4108-B0EA-5DF61A9541FF}">
      <dsp:nvSpPr>
        <dsp:cNvPr id="0" name=""/>
        <dsp:cNvSpPr/>
      </dsp:nvSpPr>
      <dsp:spPr>
        <a:xfrm>
          <a:off x="1777114" y="771459"/>
          <a:ext cx="5158739" cy="5158739"/>
        </a:xfrm>
        <a:prstGeom prst="blockArc">
          <a:avLst>
            <a:gd name="adj1" fmla="val 16200000"/>
            <a:gd name="adj2" fmla="val 2052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0D8E2E-D4A6-43D1-98BC-2DBFCBA21D2E}">
      <dsp:nvSpPr>
        <dsp:cNvPr id="0" name=""/>
        <dsp:cNvSpPr/>
      </dsp:nvSpPr>
      <dsp:spPr>
        <a:xfrm>
          <a:off x="2852614" y="2155441"/>
          <a:ext cx="3007738" cy="23907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</a:rPr>
            <a:t>Importancia  de la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</a:rPr>
            <a:t>Administración</a:t>
          </a:r>
          <a:endParaRPr lang="es-ES" sz="2400" b="1" kern="1200" dirty="0">
            <a:solidFill>
              <a:schemeClr val="tx1"/>
            </a:solidFill>
          </a:endParaRPr>
        </a:p>
      </dsp:txBody>
      <dsp:txXfrm>
        <a:off x="3293087" y="2505562"/>
        <a:ext cx="2126792" cy="1690532"/>
      </dsp:txXfrm>
    </dsp:sp>
    <dsp:sp modelId="{97BAB573-9D36-42B9-8DDF-8B9F08B22002}">
      <dsp:nvSpPr>
        <dsp:cNvPr id="0" name=""/>
        <dsp:cNvSpPr/>
      </dsp:nvSpPr>
      <dsp:spPr>
        <a:xfrm>
          <a:off x="3525603" y="402"/>
          <a:ext cx="1661760" cy="1661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Aplica a todo tipo de entidad económica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3768962" y="243761"/>
        <a:ext cx="1175042" cy="1175042"/>
      </dsp:txXfrm>
    </dsp:sp>
    <dsp:sp modelId="{F3B44B11-725D-4142-B0E2-1F16C6647B66}">
      <dsp:nvSpPr>
        <dsp:cNvPr id="0" name=""/>
        <dsp:cNvSpPr/>
      </dsp:nvSpPr>
      <dsp:spPr>
        <a:xfrm>
          <a:off x="5921834" y="1741366"/>
          <a:ext cx="1661760" cy="1661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Éxito entidad económica = admón. 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6165193" y="1984725"/>
        <a:ext cx="1175042" cy="1175042"/>
      </dsp:txXfrm>
    </dsp:sp>
    <dsp:sp modelId="{3E08950E-3EE7-44F8-97D2-DA99CAAC2462}">
      <dsp:nvSpPr>
        <dsp:cNvPr id="0" name=""/>
        <dsp:cNvSpPr/>
      </dsp:nvSpPr>
      <dsp:spPr>
        <a:xfrm>
          <a:off x="5006555" y="4558304"/>
          <a:ext cx="1661760" cy="1661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Eleva productividad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5249914" y="4801663"/>
        <a:ext cx="1175042" cy="1175042"/>
      </dsp:txXfrm>
    </dsp:sp>
    <dsp:sp modelId="{EBBE81AE-2C83-405E-8711-645F59480AAE}">
      <dsp:nvSpPr>
        <dsp:cNvPr id="0" name=""/>
        <dsp:cNvSpPr/>
      </dsp:nvSpPr>
      <dsp:spPr>
        <a:xfrm>
          <a:off x="2044651" y="4558304"/>
          <a:ext cx="1661760" cy="1661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Promueve y orienta el desarrollo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2288010" y="4801663"/>
        <a:ext cx="1175042" cy="1175042"/>
      </dsp:txXfrm>
    </dsp:sp>
    <dsp:sp modelId="{55108C8B-A43F-40F6-8AB7-8F322270B8B1}">
      <dsp:nvSpPr>
        <dsp:cNvPr id="0" name=""/>
        <dsp:cNvSpPr/>
      </dsp:nvSpPr>
      <dsp:spPr>
        <a:xfrm>
          <a:off x="1129372" y="1741366"/>
          <a:ext cx="1661760" cy="1661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>
              <a:solidFill>
                <a:schemeClr val="tx1"/>
              </a:solidFill>
            </a:rPr>
            <a:t>Disciplina esencial</a:t>
          </a:r>
          <a:endParaRPr lang="es-ES" sz="1500" kern="1200" dirty="0">
            <a:solidFill>
              <a:schemeClr val="tx1"/>
            </a:solidFill>
          </a:endParaRPr>
        </a:p>
      </dsp:txBody>
      <dsp:txXfrm>
        <a:off x="1372731" y="1984725"/>
        <a:ext cx="1175042" cy="11750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CD20D-2BBB-4EDC-AEE1-FD04AC056A81}" type="datetimeFigureOut">
              <a:rPr lang="es-ES" smtClean="0"/>
              <a:t>09/09/2019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D0306-3219-4B7E-894A-07A37298D2A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66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F4BFC-6B68-4E3F-BA69-47F9382A9CB9}" type="slidenum">
              <a:rPr lang="es-ES" smtClean="0"/>
              <a:t>1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encabezado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s-ES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s-ES" smtClean="0"/>
              <a:t>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5256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s-ES" smtClean="0"/>
              <a:t>UNIVERSIDAD AUTÓNOMA DEL ESTADO DE MÉXICO                                                                        CENTRO UNIVERSITARIO UAEM ECATEPEC                                                    ADMINISTRACIÓN DE LAS PYMES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" smtClean="0"/>
              <a:t>DRA. SARA LILIA GARCÍA PÉREZ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55F4BFC-6B68-4E3F-BA69-47F9382A9CB9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2680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A3382-F3CD-47AB-BE2C-D2E21559CB62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9687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A3382-F3CD-47AB-BE2C-D2E21559CB62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9687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A3382-F3CD-47AB-BE2C-D2E21559CB62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9687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A3382-F3CD-47AB-BE2C-D2E21559CB62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9687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A3382-F3CD-47AB-BE2C-D2E21559CB62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9687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A3382-F3CD-47AB-BE2C-D2E21559CB62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9687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600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374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3840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1209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519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931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98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632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102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117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28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6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D5043-4581-4391-9566-2C52773C0ECC}" type="datetimeFigureOut">
              <a:rPr lang="es-MX" smtClean="0"/>
              <a:t>09/09/2019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F13A-636D-48EC-8F98-1A9F7CA7D5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5706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9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-27384"/>
            <a:ext cx="8568952" cy="2664296"/>
          </a:xfrm>
        </p:spPr>
        <p:txBody>
          <a:bodyPr>
            <a:normAutofit/>
          </a:bodyPr>
          <a:lstStyle/>
          <a:p>
            <a:r>
              <a:rPr lang="es-MX" b="1" dirty="0" smtClean="0"/>
              <a:t>       UNIVERSIDAD AUTÓNOMA       </a:t>
            </a:r>
            <a:br>
              <a:rPr lang="es-MX" b="1" dirty="0" smtClean="0"/>
            </a:br>
            <a:r>
              <a:rPr lang="es-MX" b="1" dirty="0"/>
              <a:t> </a:t>
            </a:r>
            <a:r>
              <a:rPr lang="es-MX" b="1" dirty="0" smtClean="0"/>
              <a:t>     DEL ESTADO DE  MÉXICO</a:t>
            </a:r>
            <a:r>
              <a:rPr lang="es-MX" sz="4800" b="1" dirty="0" smtClean="0"/>
              <a:t/>
            </a:r>
            <a:br>
              <a:rPr lang="es-MX" sz="4800" b="1" dirty="0" smtClean="0"/>
            </a:br>
            <a:r>
              <a:rPr lang="es-MX" b="1" dirty="0" smtClean="0"/>
              <a:t>Centro Universitario Ecatepec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2636912"/>
            <a:ext cx="8820472" cy="3240360"/>
          </a:xfrm>
          <a:ln>
            <a:solidFill>
              <a:srgbClr val="002060"/>
            </a:solidFill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es-MX" sz="4800" b="1" dirty="0" smtClean="0">
                <a:solidFill>
                  <a:schemeClr val="tx1"/>
                </a:solidFill>
              </a:rPr>
              <a:t>Administración de las </a:t>
            </a:r>
            <a:r>
              <a:rPr lang="es-MX" sz="4800" b="1" dirty="0">
                <a:solidFill>
                  <a:schemeClr val="tx1"/>
                </a:solidFill>
              </a:rPr>
              <a:t>p</a:t>
            </a:r>
            <a:r>
              <a:rPr lang="es-MX" sz="4800" b="1" dirty="0" smtClean="0">
                <a:solidFill>
                  <a:schemeClr val="tx1"/>
                </a:solidFill>
              </a:rPr>
              <a:t>ymes</a:t>
            </a:r>
          </a:p>
          <a:p>
            <a:r>
              <a:rPr lang="es-MX" sz="3600" b="1" dirty="0" smtClean="0">
                <a:solidFill>
                  <a:schemeClr val="tx1"/>
                </a:solidFill>
              </a:rPr>
              <a:t>Unidad de competencia III</a:t>
            </a:r>
          </a:p>
          <a:p>
            <a:r>
              <a:rPr lang="es-MX" sz="3600" b="1" dirty="0">
                <a:solidFill>
                  <a:schemeClr val="tx1"/>
                </a:solidFill>
              </a:rPr>
              <a:t>“Aplicación  del proceso administrativo de una empresa en operación”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788024" y="5949280"/>
            <a:ext cx="4211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/>
              <a:t>Dra. Sara Lilia García Pérez</a:t>
            </a:r>
          </a:p>
          <a:p>
            <a:pPr algn="r"/>
            <a:r>
              <a:rPr lang="es-MX" sz="2400" b="1" dirty="0" smtClean="0"/>
              <a:t>2019</a:t>
            </a:r>
          </a:p>
        </p:txBody>
      </p:sp>
      <p:pic>
        <p:nvPicPr>
          <p:cNvPr id="6" name="4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88640"/>
            <a:ext cx="1592146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4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262050609"/>
              </p:ext>
            </p:extLst>
          </p:nvPr>
        </p:nvGraphicFramePr>
        <p:xfrm>
          <a:off x="107504" y="404664"/>
          <a:ext cx="871296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" r="8061" b="21529"/>
          <a:stretch/>
        </p:blipFill>
        <p:spPr bwMode="auto">
          <a:xfrm>
            <a:off x="5652120" y="116632"/>
            <a:ext cx="3241964" cy="1928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1840" y="6268484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51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95536" y="951111"/>
            <a:ext cx="3168352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División del trabajo</a:t>
            </a:r>
            <a:endParaRPr lang="es-MX" sz="2400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2722240" y="1872208"/>
            <a:ext cx="3361928" cy="2276872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b="1" dirty="0" smtClean="0"/>
              <a:t>Principios generales </a:t>
            </a:r>
          </a:p>
          <a:p>
            <a:r>
              <a:rPr lang="es-MX" sz="3600" b="1" dirty="0" smtClean="0"/>
              <a:t>de la Administración</a:t>
            </a:r>
            <a:endParaRPr lang="es-MX" sz="3600" b="1" dirty="0"/>
          </a:p>
        </p:txBody>
      </p:sp>
      <p:sp>
        <p:nvSpPr>
          <p:cNvPr id="2" name="1 Estrella de 10 puntas"/>
          <p:cNvSpPr/>
          <p:nvPr/>
        </p:nvSpPr>
        <p:spPr>
          <a:xfrm>
            <a:off x="2339752" y="1412776"/>
            <a:ext cx="4104456" cy="3312368"/>
          </a:xfrm>
          <a:prstGeom prst="star10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3685456" y="470626"/>
            <a:ext cx="2254696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Autoridad</a:t>
            </a:r>
            <a:endParaRPr lang="es-MX" sz="2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413648" y="1105580"/>
            <a:ext cx="2254696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Disciplina</a:t>
            </a:r>
            <a:endParaRPr lang="es-MX" sz="2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940152" y="1887215"/>
            <a:ext cx="313184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Unidad de mando</a:t>
            </a:r>
            <a:endParaRPr lang="es-MX" sz="24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349752" y="2823319"/>
            <a:ext cx="2758752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Unidad de dirección</a:t>
            </a:r>
            <a:endParaRPr lang="es-MX" sz="2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228184" y="3645024"/>
            <a:ext cx="2843808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Subordinación del interés individual al general</a:t>
            </a:r>
            <a:endParaRPr lang="es-MX" sz="2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701680" y="4489956"/>
            <a:ext cx="2686744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Remuneración</a:t>
            </a:r>
            <a:endParaRPr lang="es-MX" sz="2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364088" y="5066020"/>
            <a:ext cx="2254696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Centralización</a:t>
            </a:r>
            <a:endParaRPr lang="es-MX" sz="2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888998" y="4840123"/>
            <a:ext cx="2254696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Jerarquía de autoridad</a:t>
            </a:r>
            <a:endParaRPr lang="es-MX" sz="24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537514" y="4553201"/>
            <a:ext cx="2254696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Orden</a:t>
            </a:r>
            <a:endParaRPr lang="es-MX" sz="24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95536" y="3910696"/>
            <a:ext cx="2254696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Equidad</a:t>
            </a:r>
            <a:endParaRPr lang="es-MX" sz="2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179512" y="3265820"/>
            <a:ext cx="2254696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Estabilidad</a:t>
            </a:r>
            <a:endParaRPr lang="es-MX" sz="24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179512" y="2545740"/>
            <a:ext cx="2254696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Iniciativa</a:t>
            </a:r>
            <a:endParaRPr lang="es-MX" sz="24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179512" y="1743199"/>
            <a:ext cx="2785864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Espíritu de grupo</a:t>
            </a:r>
            <a:endParaRPr lang="es-MX" sz="2400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5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2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Nube"/>
          <p:cNvSpPr/>
          <p:nvPr/>
        </p:nvSpPr>
        <p:spPr>
          <a:xfrm>
            <a:off x="-1016" y="1038746"/>
            <a:ext cx="9145016" cy="5112568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899592" y="1484784"/>
            <a:ext cx="7200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500" dirty="0" smtClean="0"/>
              <a:t>“</a:t>
            </a:r>
            <a:r>
              <a:rPr lang="es-ES" sz="3500" dirty="0"/>
              <a:t>Proceso en esencia dinámico y evolutivo, que se adapta e influye de forma continua en las condiciones sociales, políticas, económicas y tecnológicas, utilizándolas para alcanzar de la manera más adecuada los objetivos que persigue</a:t>
            </a:r>
            <a:r>
              <a:rPr lang="es-ES" sz="3500" dirty="0" smtClean="0"/>
              <a:t>.”</a:t>
            </a:r>
          </a:p>
          <a:p>
            <a:pPr algn="ctr"/>
            <a:r>
              <a:rPr lang="es-ES" sz="3500" dirty="0" smtClean="0"/>
              <a:t> </a:t>
            </a:r>
            <a:r>
              <a:rPr lang="es-ES" dirty="0"/>
              <a:t>(Rodríguez, 2007</a:t>
            </a:r>
            <a:r>
              <a:rPr lang="es-ES" dirty="0" smtClean="0"/>
              <a:t>).</a:t>
            </a:r>
            <a:endParaRPr lang="es-MX" dirty="0" smtClean="0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601216" y="188640"/>
            <a:ext cx="8003232" cy="850106"/>
          </a:xfrm>
          <a:ln>
            <a:noFill/>
          </a:ln>
        </p:spPr>
        <p:txBody>
          <a:bodyPr/>
          <a:lstStyle/>
          <a:p>
            <a:r>
              <a:rPr lang="es-MX" b="1" dirty="0" smtClean="0"/>
              <a:t>Proceso administrativo</a:t>
            </a:r>
            <a:endParaRPr lang="es-MX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145" y="3084546"/>
            <a:ext cx="4023709" cy="68890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6252898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88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555776" y="2348880"/>
            <a:ext cx="4032448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4000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161381365"/>
              </p:ext>
            </p:extLst>
          </p:nvPr>
        </p:nvGraphicFramePr>
        <p:xfrm>
          <a:off x="179512" y="1052736"/>
          <a:ext cx="86409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601216" y="-27384"/>
            <a:ext cx="8003232" cy="850106"/>
          </a:xfrm>
          <a:ln>
            <a:noFill/>
          </a:ln>
        </p:spPr>
        <p:txBody>
          <a:bodyPr/>
          <a:lstStyle/>
          <a:p>
            <a:r>
              <a:rPr lang="es-MX" b="1" dirty="0" smtClean="0"/>
              <a:t>Proceso administrativo</a:t>
            </a:r>
            <a:endParaRPr lang="es-MX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5856" y="6232480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41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634678"/>
            <a:ext cx="3898776" cy="5026570"/>
          </a:xfrm>
        </p:spPr>
        <p:txBody>
          <a:bodyPr>
            <a:normAutofit/>
          </a:bodyPr>
          <a:lstStyle/>
          <a:p>
            <a:r>
              <a:rPr lang="es-MX" b="1" dirty="0" smtClean="0"/>
              <a:t>Administración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abarca </a:t>
            </a:r>
            <a:r>
              <a:rPr lang="es-MX" dirty="0"/>
              <a:t>dos tipos diferentes de actividad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248961" y="257580"/>
            <a:ext cx="3240360" cy="129614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s-MX" b="1" dirty="0" smtClean="0"/>
              <a:t>Funciones administrativas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957359" y="3720866"/>
            <a:ext cx="3909801" cy="103691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Char char="ü"/>
            </a:pPr>
            <a:r>
              <a:rPr lang="es-MX" b="1" dirty="0" smtClean="0"/>
              <a:t>Funciones operacionales</a:t>
            </a:r>
            <a:endParaRPr lang="es-MX" b="1" dirty="0"/>
          </a:p>
        </p:txBody>
      </p:sp>
      <p:sp>
        <p:nvSpPr>
          <p:cNvPr id="6" name="5 Flecha curvada hacia abajo"/>
          <p:cNvSpPr/>
          <p:nvPr/>
        </p:nvSpPr>
        <p:spPr>
          <a:xfrm rot="20472281">
            <a:off x="3570240" y="976702"/>
            <a:ext cx="1497706" cy="634920"/>
          </a:xfrm>
          <a:prstGeom prst="curved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6 Flecha curvada hacia arriba"/>
          <p:cNvSpPr/>
          <p:nvPr/>
        </p:nvSpPr>
        <p:spPr>
          <a:xfrm rot="881982">
            <a:off x="2936439" y="4485579"/>
            <a:ext cx="1599899" cy="642059"/>
          </a:xfrm>
          <a:prstGeom prst="curvedUp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432" y="6188284"/>
            <a:ext cx="4023709" cy="68890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1676287"/>
            <a:ext cx="2664296" cy="13321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560" y="4978486"/>
            <a:ext cx="2367848" cy="133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3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9252520" cy="792088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600" b="1" dirty="0" smtClean="0"/>
              <a:t>Funciones fundamentales de la Administración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5"/>
            <a:ext cx="1810544" cy="532656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b="1" dirty="0" smtClean="0"/>
              <a:t>Preguntas</a:t>
            </a:r>
            <a:endParaRPr lang="es-MX" b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059832" y="1268760"/>
            <a:ext cx="3168352" cy="9361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800" b="1" dirty="0" smtClean="0"/>
              <a:t>Funciones fundamentales</a:t>
            </a:r>
            <a:endParaRPr lang="es-MX" sz="2800" b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577880" y="1412776"/>
            <a:ext cx="2170584" cy="5326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000" b="1" dirty="0" smtClean="0"/>
              <a:t>Resultados</a:t>
            </a:r>
            <a:endParaRPr lang="es-MX" sz="3000" b="1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07504" y="2420888"/>
            <a:ext cx="3168352" cy="16847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¿Qué es lo que necesita?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¿Qué objetivos se van a alcanzar?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¿Qué cursos de acción deben adoptarse?</a:t>
            </a:r>
            <a:endParaRPr lang="es-MX" sz="2000" b="1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769568" y="2852936"/>
            <a:ext cx="1810544" cy="5326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b="1" dirty="0" smtClean="0"/>
              <a:t>Planeación</a:t>
            </a:r>
            <a:endParaRPr lang="es-MX" b="1" dirty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6156176" y="2564904"/>
            <a:ext cx="2880320" cy="14401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Objetivos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Políticas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Procedimientos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Programas</a:t>
            </a:r>
            <a:endParaRPr lang="es-MX" sz="2000" b="1" dirty="0"/>
          </a:p>
        </p:txBody>
      </p:sp>
      <p:sp>
        <p:nvSpPr>
          <p:cNvPr id="9" name="8 Flecha curvada hacia abajo"/>
          <p:cNvSpPr/>
          <p:nvPr/>
        </p:nvSpPr>
        <p:spPr>
          <a:xfrm>
            <a:off x="3275856" y="2536304"/>
            <a:ext cx="648072" cy="3166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9 Flecha curvada hacia arriba"/>
          <p:cNvSpPr/>
          <p:nvPr/>
        </p:nvSpPr>
        <p:spPr>
          <a:xfrm>
            <a:off x="5508104" y="3385592"/>
            <a:ext cx="648072" cy="4034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249" y="3790758"/>
            <a:ext cx="3731518" cy="2493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628433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4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923928" y="1784845"/>
            <a:ext cx="4752528" cy="424731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Proceso que señala en forma anticipada cada acción o actividad que debe realizarse.</a:t>
            </a:r>
          </a:p>
          <a:p>
            <a:pPr algn="ctr"/>
            <a:endParaRPr lang="es-MX" sz="3000" dirty="0" smtClean="0"/>
          </a:p>
          <a:p>
            <a:pPr algn="ctr"/>
            <a:r>
              <a:rPr lang="es-MX" sz="3000" dirty="0" smtClean="0"/>
              <a:t>Trata de decidir qué hacer, cómo hacerlo, dónde hacerlo, quién lo va a hacer y cuándo hacerlo.</a:t>
            </a:r>
            <a:endParaRPr lang="es-MX" sz="3000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467544" y="853961"/>
            <a:ext cx="2520280" cy="6243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Planeación</a:t>
            </a:r>
            <a:endParaRPr lang="es-MX" sz="3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2397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curvada hacia abajo"/>
          <p:cNvSpPr/>
          <p:nvPr/>
        </p:nvSpPr>
        <p:spPr>
          <a:xfrm rot="1291232">
            <a:off x="3123990" y="963403"/>
            <a:ext cx="1318967" cy="600450"/>
          </a:xfrm>
          <a:prstGeom prst="curved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6285016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23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gregoraconsultoria.com.br/empresarial/wp-content/uploads/2013/12/Diagn%C3%B3stico-Empresari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20881"/>
            <a:ext cx="2520280" cy="166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31032" y="2924944"/>
            <a:ext cx="8389440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Proceso que establece anticipadamente lo que ha de hacerse y cómo. </a:t>
            </a:r>
          </a:p>
          <a:p>
            <a:pPr algn="ctr"/>
            <a:endParaRPr lang="es-MX" sz="3000" dirty="0"/>
          </a:p>
          <a:p>
            <a:pPr algn="ctr"/>
            <a:r>
              <a:rPr lang="es-MX" sz="3000" dirty="0" smtClean="0"/>
              <a:t>Implica también la selección de objetivos y el desarrollo de políticas, procedimientos, programas y presupuestos para lograrlos.</a:t>
            </a:r>
            <a:endParaRPr lang="es-MX" sz="3000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1331640" y="980728"/>
            <a:ext cx="2520280" cy="6243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Planeación</a:t>
            </a:r>
            <a:endParaRPr lang="es-MX" sz="36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6285016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83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9252520" cy="792088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600" b="1" dirty="0" smtClean="0"/>
              <a:t>Funciones fundamentales de la Administración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580903"/>
            <a:ext cx="1810544" cy="532656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b="1" dirty="0" smtClean="0"/>
              <a:t>Preguntas</a:t>
            </a:r>
            <a:endParaRPr lang="es-MX" b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793904" y="2492896"/>
            <a:ext cx="2170584" cy="5326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000" b="1" dirty="0" smtClean="0"/>
              <a:t>Resultados</a:t>
            </a:r>
            <a:endParaRPr lang="es-MX" sz="3000" b="1" dirty="0"/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35496" y="3709290"/>
            <a:ext cx="3168352" cy="168478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¿Cuándo deben tener lugar las acciones?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¿Quién debe hacer ese trabajo?</a:t>
            </a:r>
            <a:endParaRPr lang="es-MX" sz="2000" b="1" dirty="0"/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3275856" y="4609728"/>
            <a:ext cx="2376264" cy="10801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b="1" dirty="0" smtClean="0"/>
              <a:t>Organización</a:t>
            </a:r>
            <a:endParaRPr lang="es-MX" b="1" dirty="0"/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6084168" y="3861048"/>
            <a:ext cx="2880320" cy="144016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División del trabajo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Distribución del trabajo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Delegación de autoridades</a:t>
            </a:r>
            <a:endParaRPr lang="es-MX" sz="2000" b="1" dirty="0"/>
          </a:p>
        </p:txBody>
      </p:sp>
      <p:sp>
        <p:nvSpPr>
          <p:cNvPr id="14" name="13 Flecha curvada hacia abajo"/>
          <p:cNvSpPr/>
          <p:nvPr/>
        </p:nvSpPr>
        <p:spPr>
          <a:xfrm rot="1574980">
            <a:off x="3080203" y="4096483"/>
            <a:ext cx="820581" cy="349817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5" name="14 Flecha curvada hacia arriba"/>
          <p:cNvSpPr/>
          <p:nvPr/>
        </p:nvSpPr>
        <p:spPr>
          <a:xfrm rot="20012708">
            <a:off x="5724128" y="5286400"/>
            <a:ext cx="648072" cy="403448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206" y="1466478"/>
            <a:ext cx="33432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2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547663" y="584641"/>
            <a:ext cx="7416824" cy="286232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«Es la estructuración técnica de las relaciones que deben existir entre las funciones, niveles y actividades de los elementos materiales y humanos de un organismo social, con el fin de lograr su armónica eficiencia dentro de los planes y objetivos señalados»</a:t>
            </a:r>
            <a:endParaRPr lang="es-MX" sz="3000" dirty="0"/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683568" y="3881608"/>
            <a:ext cx="2664296" cy="69554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Organización</a:t>
            </a:r>
            <a:endParaRPr lang="es-MX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881608"/>
            <a:ext cx="386715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Flecha curvada hacia la izquierda"/>
          <p:cNvSpPr/>
          <p:nvPr/>
        </p:nvSpPr>
        <p:spPr>
          <a:xfrm rot="12963684">
            <a:off x="413876" y="2105865"/>
            <a:ext cx="851820" cy="1676806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4221" y="6061054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9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404664"/>
            <a:ext cx="8784976" cy="396043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600" dirty="0" smtClean="0"/>
              <a:t>Unidad de aprendizaje: </a:t>
            </a:r>
            <a:r>
              <a:rPr lang="es-MX" sz="3600" b="1" dirty="0" smtClean="0"/>
              <a:t>Administración </a:t>
            </a:r>
            <a:r>
              <a:rPr lang="es-MX" sz="3600" b="1" dirty="0"/>
              <a:t>de las Pymes </a:t>
            </a:r>
            <a:endParaRPr lang="es-MX" sz="3600" b="1" dirty="0" smtClean="0"/>
          </a:p>
          <a:p>
            <a:pPr marL="0" indent="0" algn="just">
              <a:buNone/>
            </a:pPr>
            <a:r>
              <a:rPr lang="es-MX" sz="3600" dirty="0" smtClean="0"/>
              <a:t>Programa </a:t>
            </a:r>
            <a:r>
              <a:rPr lang="es-MX" sz="3600" dirty="0"/>
              <a:t>Educativo: </a:t>
            </a:r>
            <a:r>
              <a:rPr lang="es-MX" sz="3600" b="1" dirty="0"/>
              <a:t>Licenciatura en </a:t>
            </a:r>
            <a:r>
              <a:rPr lang="es-MX" sz="3600" b="1" dirty="0" smtClean="0"/>
              <a:t>Administración</a:t>
            </a:r>
          </a:p>
          <a:p>
            <a:pPr marL="0" indent="0" algn="just">
              <a:buNone/>
            </a:pPr>
            <a:r>
              <a:rPr lang="es-MX" sz="3600" dirty="0" smtClean="0"/>
              <a:t>Clave</a:t>
            </a:r>
            <a:r>
              <a:rPr lang="es-MX" sz="3600" dirty="0"/>
              <a:t>: </a:t>
            </a:r>
            <a:r>
              <a:rPr lang="es-MX" sz="3600" b="1" dirty="0"/>
              <a:t>L30071</a:t>
            </a:r>
          </a:p>
          <a:p>
            <a:pPr marL="0" indent="0" algn="just">
              <a:buNone/>
            </a:pPr>
            <a:r>
              <a:rPr lang="es-MX" sz="3600" dirty="0"/>
              <a:t>Créditos: </a:t>
            </a:r>
            <a:r>
              <a:rPr lang="es-MX" sz="3600" b="1" dirty="0"/>
              <a:t>7</a:t>
            </a:r>
          </a:p>
          <a:p>
            <a:pPr marL="0" indent="0" algn="just">
              <a:buNone/>
            </a:pP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UAEM                                                        Centro Universitario Ecatepec                                             Dra. Sara Lilia García Pérez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62345"/>
            <a:ext cx="5308798" cy="389619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274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495360" y="3769498"/>
            <a:ext cx="8369966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«Manera en que se dispone el trabajo y se asigna entre el personal de la compañía para alcanzar eficientemente los objetivos de la misma»</a:t>
            </a:r>
            <a:endParaRPr lang="es-MX" sz="3000" dirty="0"/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467544" y="2348880"/>
            <a:ext cx="2664296" cy="69554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Organización</a:t>
            </a:r>
            <a:endParaRPr lang="es-MX" sz="36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221" y="6061054"/>
            <a:ext cx="4023709" cy="68890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908720"/>
            <a:ext cx="4042716" cy="202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91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53" y="332656"/>
            <a:ext cx="8649093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02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9252520" cy="792088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600" b="1" dirty="0" smtClean="0"/>
              <a:t>Funciones fundamentales de la Administración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40160"/>
            <a:ext cx="1810544" cy="532656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b="1" dirty="0" smtClean="0"/>
              <a:t>Preguntas</a:t>
            </a:r>
            <a:endParaRPr lang="es-MX" b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059832" y="980728"/>
            <a:ext cx="3168352" cy="9361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800" b="1" dirty="0" smtClean="0"/>
              <a:t>Funciones fundamentales</a:t>
            </a:r>
            <a:endParaRPr lang="es-MX" sz="2800" b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577880" y="1168151"/>
            <a:ext cx="2170584" cy="5326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000" b="1" dirty="0" smtClean="0"/>
              <a:t>Resultados</a:t>
            </a:r>
            <a:endParaRPr lang="es-MX" sz="3000" b="1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07504" y="2406588"/>
            <a:ext cx="3168352" cy="16847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¿Qué recursos humanos son necesarios?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¿Qué cantidad de recursos financieros se requieren?</a:t>
            </a:r>
            <a:endParaRPr lang="es-MX" sz="2000" b="1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491880" y="2723220"/>
            <a:ext cx="2376264" cy="1569876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b="1" dirty="0" smtClean="0"/>
              <a:t>Integración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b="1" dirty="0" smtClean="0"/>
              <a:t>(de recursos)</a:t>
            </a:r>
            <a:endParaRPr lang="es-MX" b="1" dirty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6156176" y="2291172"/>
            <a:ext cx="2880320" cy="214594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Reclutamiento y selección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Presupuestos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Instalaciones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Equipo-compras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Almacén</a:t>
            </a:r>
            <a:endParaRPr lang="es-MX" sz="2000" b="1" dirty="0"/>
          </a:p>
        </p:txBody>
      </p:sp>
      <p:sp>
        <p:nvSpPr>
          <p:cNvPr id="9" name="8 Flecha curvada hacia abajo"/>
          <p:cNvSpPr/>
          <p:nvPr/>
        </p:nvSpPr>
        <p:spPr>
          <a:xfrm rot="1281149">
            <a:off x="2991094" y="2291172"/>
            <a:ext cx="648072" cy="316632"/>
          </a:xfrm>
          <a:prstGeom prst="curved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9 Flecha curvada hacia arriba"/>
          <p:cNvSpPr/>
          <p:nvPr/>
        </p:nvSpPr>
        <p:spPr>
          <a:xfrm>
            <a:off x="5831427" y="4181516"/>
            <a:ext cx="648072" cy="403448"/>
          </a:xfrm>
          <a:prstGeom prst="curved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43" y="4319753"/>
            <a:ext cx="2831976" cy="188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692" y="4609363"/>
            <a:ext cx="3547404" cy="159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6213326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4716016" y="1015598"/>
            <a:ext cx="4000070" cy="427863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«Es obtener y articular los elementos materiales y humanos que la planeación y la organización señalan como necesarios para el adecuado funcionamiento de un organismo social»</a:t>
            </a:r>
            <a:endParaRPr lang="es-MX" sz="3000" dirty="0"/>
          </a:p>
        </p:txBody>
      </p:sp>
      <p:sp>
        <p:nvSpPr>
          <p:cNvPr id="4" name="3 Flecha curvada hacia abajo"/>
          <p:cNvSpPr/>
          <p:nvPr/>
        </p:nvSpPr>
        <p:spPr>
          <a:xfrm rot="21085933">
            <a:off x="2957655" y="1227981"/>
            <a:ext cx="1436047" cy="669243"/>
          </a:xfrm>
          <a:prstGeom prst="curved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496881" y="1986632"/>
            <a:ext cx="2778975" cy="1453989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Integración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(de recursos)</a:t>
            </a:r>
            <a:endParaRPr lang="es-MX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92" y="4085394"/>
            <a:ext cx="239077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151" y="4123922"/>
            <a:ext cx="1235968" cy="117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6264" y="6242261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0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 txBox="1">
            <a:spLocks/>
          </p:cNvSpPr>
          <p:nvPr/>
        </p:nvSpPr>
        <p:spPr>
          <a:xfrm>
            <a:off x="5341153" y="336834"/>
            <a:ext cx="2778975" cy="1453989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Integración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(de recursos)</a:t>
            </a:r>
            <a:endParaRPr lang="es-MX" sz="36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755576" y="1196752"/>
            <a:ext cx="3720422" cy="424731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«Es la materialización u objetivación de lo planeado y organizado sobre actividades humanas y elementos materiales, tratando de coordinar los fines empresariales con los de los trabajadores»</a:t>
            </a:r>
            <a:endParaRPr lang="es-MX" sz="3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20888"/>
            <a:ext cx="2300450" cy="138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361" y="3801158"/>
            <a:ext cx="2107968" cy="1580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6264" y="6242261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84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5495"/>
            <a:ext cx="7200800" cy="6732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79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9252520" cy="792088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600" b="1" dirty="0" smtClean="0"/>
              <a:t>Funciones fundamentales de la Administración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40160"/>
            <a:ext cx="1810544" cy="532656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b="1" dirty="0" smtClean="0"/>
              <a:t>Preguntas</a:t>
            </a:r>
            <a:endParaRPr lang="es-MX" b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059832" y="980728"/>
            <a:ext cx="3168352" cy="9361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800" b="1" dirty="0" smtClean="0"/>
              <a:t>Funciones fundamentales</a:t>
            </a:r>
            <a:endParaRPr lang="es-MX" sz="2800" b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577880" y="1168151"/>
            <a:ext cx="2170584" cy="5326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000" b="1" dirty="0" smtClean="0"/>
              <a:t>Resultados</a:t>
            </a:r>
            <a:endParaRPr lang="es-MX" sz="3000" b="1" dirty="0"/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35496" y="5114292"/>
            <a:ext cx="3168352" cy="1195028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¿Qué tareas se van a ejecutar?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¿Cómo se van a ejecutar?</a:t>
            </a:r>
            <a:endParaRPr lang="es-MX" sz="2000" b="1" dirty="0"/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3563888" y="5358916"/>
            <a:ext cx="2052228" cy="7343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Dirección</a:t>
            </a:r>
            <a:endParaRPr lang="es-MX" sz="3600" b="1" dirty="0"/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6084168" y="4869160"/>
            <a:ext cx="2880320" cy="144016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Autoridad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Responsabilidad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Comunicación 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Innovación</a:t>
            </a:r>
            <a:endParaRPr lang="es-MX" sz="2000" b="1" dirty="0"/>
          </a:p>
        </p:txBody>
      </p:sp>
      <p:sp>
        <p:nvSpPr>
          <p:cNvPr id="14" name="13 Flecha curvada hacia abajo"/>
          <p:cNvSpPr/>
          <p:nvPr/>
        </p:nvSpPr>
        <p:spPr>
          <a:xfrm>
            <a:off x="3131840" y="4984576"/>
            <a:ext cx="648072" cy="316632"/>
          </a:xfrm>
          <a:prstGeom prst="curved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5" name="14 Flecha curvada hacia arriba"/>
          <p:cNvSpPr/>
          <p:nvPr/>
        </p:nvSpPr>
        <p:spPr>
          <a:xfrm>
            <a:off x="5580112" y="6118301"/>
            <a:ext cx="648072" cy="403448"/>
          </a:xfrm>
          <a:prstGeom prst="curved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005013"/>
            <a:ext cx="426720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74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11960" y="2204864"/>
            <a:ext cx="4392488" cy="33239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«Es la relación en la que una persona o líder influye a otras para trabajar unidas espontáneamente en labores relacionadas, para llevar a cabo lo que el líder desea»</a:t>
            </a:r>
            <a:endParaRPr lang="es-MX" sz="3000" dirty="0"/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611560" y="1146920"/>
            <a:ext cx="2052228" cy="7343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Dirección</a:t>
            </a:r>
            <a:endParaRPr lang="es-MX" sz="3600" b="1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41" y="2996952"/>
            <a:ext cx="3348371" cy="2232248"/>
          </a:xfrm>
          <a:prstGeom prst="rect">
            <a:avLst/>
          </a:prstGeom>
        </p:spPr>
      </p:pic>
      <p:sp>
        <p:nvSpPr>
          <p:cNvPr id="3" name="Flecha curvada hacia abajo 2"/>
          <p:cNvSpPr/>
          <p:nvPr/>
        </p:nvSpPr>
        <p:spPr>
          <a:xfrm rot="1688769">
            <a:off x="2837671" y="1129221"/>
            <a:ext cx="1659874" cy="769778"/>
          </a:xfrm>
          <a:prstGeom prst="curved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57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lecha a la derecha con bandas"/>
          <p:cNvSpPr/>
          <p:nvPr/>
        </p:nvSpPr>
        <p:spPr>
          <a:xfrm>
            <a:off x="2753798" y="2002339"/>
            <a:ext cx="864096" cy="576064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3995936" y="2098452"/>
            <a:ext cx="4536504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/>
              <a:t>«Capacidad de guiar y motivar a los trabajadores para conseguir los objetivos de la empresa»</a:t>
            </a:r>
            <a:endParaRPr lang="es-MX" sz="3000" dirty="0"/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323528" y="1813570"/>
            <a:ext cx="2052228" cy="7343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Dirección</a:t>
            </a:r>
            <a:endParaRPr lang="es-MX" sz="36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07098"/>
            <a:ext cx="2810098" cy="1996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7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9252520" cy="792088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600" b="1" dirty="0" smtClean="0"/>
              <a:t>Funciones fundamentales de la administración</a:t>
            </a: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40160"/>
            <a:ext cx="1810544" cy="532656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MX" b="1" dirty="0" smtClean="0"/>
              <a:t>Preguntas</a:t>
            </a:r>
            <a:endParaRPr lang="es-MX" b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059832" y="980728"/>
            <a:ext cx="3168352" cy="9361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800" b="1" dirty="0" smtClean="0"/>
              <a:t>Funciones fundamentales</a:t>
            </a:r>
            <a:endParaRPr lang="es-MX" sz="2800" b="1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577880" y="1168151"/>
            <a:ext cx="2170584" cy="5326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000" b="1" dirty="0" smtClean="0"/>
              <a:t>Resultados</a:t>
            </a:r>
            <a:endParaRPr lang="es-MX" sz="3000" b="1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07504" y="2680320"/>
            <a:ext cx="3168352" cy="16847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¿Cómo se están ejecutando las acciones?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¿Son ejecutadas de acuerdo con los planes?</a:t>
            </a:r>
            <a:endParaRPr lang="es-MX" sz="2000" b="1" dirty="0"/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599892" y="2996952"/>
            <a:ext cx="2268252" cy="10801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4000" b="1" dirty="0" smtClean="0"/>
              <a:t>Control</a:t>
            </a:r>
            <a:endParaRPr lang="es-MX" sz="4000" b="1" dirty="0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6156176" y="2564904"/>
            <a:ext cx="2880320" cy="16704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Informes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Comparaciones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Costos</a:t>
            </a:r>
          </a:p>
          <a:p>
            <a:pPr marL="0" indent="0" algn="ctr">
              <a:buFont typeface="Arial" pitchFamily="34" charset="0"/>
              <a:buNone/>
            </a:pPr>
            <a:r>
              <a:rPr lang="es-MX" sz="2000" b="1" dirty="0" smtClean="0"/>
              <a:t>Presupuestos</a:t>
            </a:r>
            <a:endParaRPr lang="es-MX" sz="2000" b="1" dirty="0"/>
          </a:p>
        </p:txBody>
      </p:sp>
      <p:sp>
        <p:nvSpPr>
          <p:cNvPr id="9" name="8 Flecha curvada hacia abajo"/>
          <p:cNvSpPr/>
          <p:nvPr/>
        </p:nvSpPr>
        <p:spPr>
          <a:xfrm rot="1448581">
            <a:off x="3131840" y="2564904"/>
            <a:ext cx="648072" cy="316632"/>
          </a:xfrm>
          <a:prstGeom prst="curved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9 Flecha curvada hacia arriba"/>
          <p:cNvSpPr/>
          <p:nvPr/>
        </p:nvSpPr>
        <p:spPr>
          <a:xfrm>
            <a:off x="5724128" y="4105672"/>
            <a:ext cx="648072" cy="403448"/>
          </a:xfrm>
          <a:prstGeom prst="curved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921" y="4105672"/>
            <a:ext cx="3312368" cy="2103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7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16632"/>
            <a:ext cx="9036496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Carácter </a:t>
            </a:r>
            <a:r>
              <a:rPr lang="es-MX" dirty="0"/>
              <a:t>de la Unidad de Aprendizaje: </a:t>
            </a:r>
            <a:r>
              <a:rPr lang="es-MX" b="1" dirty="0"/>
              <a:t>Obligatoria</a:t>
            </a:r>
          </a:p>
          <a:p>
            <a:pPr marL="0" indent="0">
              <a:buNone/>
            </a:pPr>
            <a:r>
              <a:rPr lang="es-MX" dirty="0" smtClean="0"/>
              <a:t>Núcleo </a:t>
            </a:r>
            <a:r>
              <a:rPr lang="es-MX" dirty="0"/>
              <a:t>de formación: </a:t>
            </a:r>
            <a:r>
              <a:rPr lang="es-MX" b="1" dirty="0"/>
              <a:t>Sustantivo</a:t>
            </a:r>
          </a:p>
          <a:p>
            <a:pPr marL="0" indent="0">
              <a:buNone/>
            </a:pPr>
            <a:r>
              <a:rPr lang="es-MX" dirty="0" smtClean="0"/>
              <a:t>Modalidad</a:t>
            </a:r>
            <a:r>
              <a:rPr lang="es-MX" dirty="0"/>
              <a:t>: </a:t>
            </a:r>
            <a:r>
              <a:rPr lang="es-MX" b="1" dirty="0"/>
              <a:t>Presencial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8856984" cy="5013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Elipse"/>
          <p:cNvSpPr/>
          <p:nvPr/>
        </p:nvSpPr>
        <p:spPr>
          <a:xfrm>
            <a:off x="6804248" y="2132856"/>
            <a:ext cx="1152128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7020272" y="764704"/>
            <a:ext cx="360040" cy="122413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32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988840"/>
            <a:ext cx="4104456" cy="397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«Es el proceso para determinar lo que se está llevando a cabo valorizándolo y, si es necesario, aplicando medidas correctivas, de manera que la ejecución se lleve a cabo de acuerdo con lo planeado»</a:t>
            </a:r>
            <a:endParaRPr lang="es-MX" sz="2800" dirty="0"/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1767963" y="797214"/>
            <a:ext cx="2268252" cy="64807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4000" b="1" dirty="0" smtClean="0"/>
              <a:t>Control</a:t>
            </a:r>
            <a:endParaRPr lang="es-MX" sz="40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6150916"/>
            <a:ext cx="4023709" cy="68890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0031" r="-1"/>
          <a:stretch/>
        </p:blipFill>
        <p:spPr>
          <a:xfrm>
            <a:off x="5357675" y="1412776"/>
            <a:ext cx="302637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5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115616" y="3406632"/>
            <a:ext cx="6987108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«Medición y corrección del rendimiento de los componentes de la empresa con el fin de asegurar que se alcancen los objetivos y planes ideados para su logro»</a:t>
            </a:r>
            <a:endParaRPr lang="es-MX" sz="2800" dirty="0"/>
          </a:p>
        </p:txBody>
      </p:sp>
      <p:sp>
        <p:nvSpPr>
          <p:cNvPr id="8" name="7 Flecha a la derecha con bandas"/>
          <p:cNvSpPr/>
          <p:nvPr/>
        </p:nvSpPr>
        <p:spPr>
          <a:xfrm>
            <a:off x="2915816" y="1230635"/>
            <a:ext cx="864096" cy="576064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552554" y="1236532"/>
            <a:ext cx="2268252" cy="64807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4000" b="1" dirty="0" smtClean="0"/>
              <a:t>Control</a:t>
            </a:r>
            <a:endParaRPr lang="es-MX" sz="40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3890764" cy="1425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6150916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6632"/>
            <a:ext cx="8892480" cy="1620180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4000" b="1" dirty="0" smtClean="0"/>
              <a:t>Áreas funcionales de una empresa en operación</a:t>
            </a:r>
            <a:endParaRPr lang="es-MX" sz="4000" b="1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251520" y="2060848"/>
            <a:ext cx="8352928" cy="64807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MX" sz="3600" b="1" dirty="0" smtClean="0"/>
              <a:t>Abarca la operación diaria de una empresa</a:t>
            </a:r>
            <a:endParaRPr lang="es-MX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56992"/>
            <a:ext cx="6096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54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057959"/>
              </p:ext>
            </p:extLst>
          </p:nvPr>
        </p:nvGraphicFramePr>
        <p:xfrm>
          <a:off x="107504" y="116632"/>
          <a:ext cx="9036496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31840" y="623731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2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Ventas o Mercadotecnia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827584" y="1700808"/>
            <a:ext cx="360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«Función clave para colocar los productos en el mercado de consumo y de esta forma obtener utilidades, además de satisfacer las necesidades de los consumidores»</a:t>
            </a:r>
            <a:endParaRPr lang="es-MX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85967"/>
            <a:ext cx="3348880" cy="2231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83407"/>
            <a:ext cx="244792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42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44624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Producción u Operaciones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203848" y="1268760"/>
            <a:ext cx="54829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«Función que comprende desde que entran los insumos (materiales, maquinaria, herramientas y personal) hasta que, mediante la conversión adecuada de todos ellos, se obtiene un producto apto para ser consumido»</a:t>
            </a:r>
            <a:endParaRPr lang="es-MX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95364"/>
            <a:ext cx="2819495" cy="1891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437112"/>
            <a:ext cx="3816424" cy="2179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4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Compras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4048" y="2335520"/>
            <a:ext cx="3600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«Función de adquirir los servicios y bienes materiales que son indispensables para el desarrollo de toda organización»</a:t>
            </a:r>
            <a:endParaRPr lang="es-MX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174" y="2132856"/>
            <a:ext cx="40324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Recursos humanos o Personal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426043" y="1700808"/>
            <a:ext cx="3600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Conseguir personal idóneo para ocupar los diferentes puestos existentes dentro de la empresa; así como mantener el entusiasmo y motivación de éste y llevar un control administrativo</a:t>
            </a:r>
            <a:endParaRPr lang="es-MX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50" y="1534127"/>
            <a:ext cx="2948186" cy="199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28512"/>
            <a:ext cx="2592288" cy="1749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82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Administración o Finanzas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467544" y="1833786"/>
            <a:ext cx="360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Función que consiste en la obtención y aplicación de los recursos financieros para la consecución de los objetivos financieros de la empresa</a:t>
            </a:r>
            <a:endParaRPr lang="es-MX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45024"/>
            <a:ext cx="3499105" cy="2329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26" y="1268743"/>
            <a:ext cx="3564422" cy="237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4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518864" y="44624"/>
            <a:ext cx="8229600" cy="85010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Actividad en clase</a:t>
            </a:r>
            <a:endParaRPr lang="es-MX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323528" y="1052736"/>
            <a:ext cx="87129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MX" sz="2000" dirty="0" smtClean="0"/>
              <a:t>Trabajar en equipo y con base en la entidad económica en estudio</a:t>
            </a:r>
            <a:r>
              <a:rPr lang="es-MX" sz="2000" dirty="0" smtClean="0"/>
              <a:t>, identificar las áreas funcionales que la integran y </a:t>
            </a:r>
            <a:r>
              <a:rPr lang="es-MX" sz="2000" dirty="0" smtClean="0"/>
              <a:t>elaborar la “Matriz administrativa”.</a:t>
            </a:r>
          </a:p>
          <a:p>
            <a:pPr marL="342900" indent="-342900">
              <a:buAutoNum type="arabicPeriod"/>
            </a:pPr>
            <a:r>
              <a:rPr lang="es-MX" sz="2000" dirty="0" smtClean="0"/>
              <a:t>Seleccionar una actividad representativa de cada una de las áreas </a:t>
            </a:r>
            <a:r>
              <a:rPr lang="es-MX" sz="2000" dirty="0" smtClean="0"/>
              <a:t>funcionales y analizar </a:t>
            </a:r>
            <a:r>
              <a:rPr lang="es-MX" sz="2000" dirty="0" smtClean="0"/>
              <a:t>la aplicación del proceso administrativo en </a:t>
            </a:r>
            <a:r>
              <a:rPr lang="es-MX" sz="2000" dirty="0" smtClean="0"/>
              <a:t>las </a:t>
            </a:r>
            <a:r>
              <a:rPr lang="es-MX" sz="2000" dirty="0" smtClean="0"/>
              <a:t>actividades </a:t>
            </a:r>
            <a:r>
              <a:rPr lang="es-MX" sz="2000" dirty="0" smtClean="0"/>
              <a:t>elegidas.</a:t>
            </a:r>
          </a:p>
          <a:p>
            <a:pPr marL="342900" indent="-342900">
              <a:buAutoNum type="arabicPeriod"/>
            </a:pPr>
            <a:r>
              <a:rPr lang="es-MX" sz="2000" dirty="0" smtClean="0"/>
              <a:t>Explicar a detalle cada una de las etapas del proceso administrativo de dicha actividad, qué se hace, cómo, quién, cuándo, por qué y para qué.</a:t>
            </a:r>
            <a:endParaRPr lang="es-MX" sz="2000" dirty="0" smtClean="0"/>
          </a:p>
          <a:p>
            <a:pPr marL="342900" indent="-342900">
              <a:buAutoNum type="arabicPeriod"/>
            </a:pPr>
            <a:r>
              <a:rPr lang="es-MX" sz="2000" dirty="0" smtClean="0"/>
              <a:t>Identificar </a:t>
            </a:r>
            <a:r>
              <a:rPr lang="es-MX" sz="2000" dirty="0" smtClean="0"/>
              <a:t>y anotar la evidencia (documento comprobatorio ) que se deriva de la aplicación de las etapas del proceso administrativo.</a:t>
            </a:r>
          </a:p>
          <a:p>
            <a:pPr marL="342900" indent="-342900">
              <a:buAutoNum type="arabicPeriod"/>
            </a:pPr>
            <a:r>
              <a:rPr lang="es-MX" sz="2000" dirty="0" smtClean="0"/>
              <a:t>Exponer su trabajo ante el grupo.</a:t>
            </a:r>
          </a:p>
          <a:p>
            <a:pPr marL="342900" indent="-342900">
              <a:buAutoNum type="arabicPeriod"/>
            </a:pPr>
            <a:endParaRPr lang="es-MX" sz="2000" dirty="0" smtClean="0"/>
          </a:p>
          <a:p>
            <a:pPr marL="342900" indent="-342900">
              <a:buAutoNum type="arabicPeriod"/>
            </a:pPr>
            <a:endParaRPr lang="es-MX" sz="2000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331" y="4139354"/>
            <a:ext cx="3884665" cy="202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82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2780928"/>
            <a:ext cx="9144000" cy="316835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s-MX" sz="3600" dirty="0"/>
          </a:p>
          <a:p>
            <a:pPr marL="0" indent="0" algn="ctr">
              <a:buNone/>
            </a:pPr>
            <a:r>
              <a:rPr lang="es-MX" sz="3600" dirty="0"/>
              <a:t>Conocimientos Previos: </a:t>
            </a:r>
            <a:r>
              <a:rPr lang="es-MX" sz="3600" b="1" dirty="0"/>
              <a:t>Teoría básica de la Administración y administración </a:t>
            </a:r>
            <a:r>
              <a:rPr lang="es-MX" sz="3600" b="1" dirty="0" smtClean="0"/>
              <a:t>general</a:t>
            </a:r>
            <a:endParaRPr lang="es-MX" sz="3600" dirty="0"/>
          </a:p>
          <a:p>
            <a:pPr marL="0" indent="0" algn="ctr">
              <a:buNone/>
            </a:pPr>
            <a:r>
              <a:rPr lang="es-MX" sz="3600" dirty="0"/>
              <a:t>Unidad de Aprendizaje Antecedente: </a:t>
            </a:r>
            <a:r>
              <a:rPr lang="es-MX" sz="3600" b="1" dirty="0"/>
              <a:t>Ninguna</a:t>
            </a:r>
          </a:p>
          <a:p>
            <a:pPr marL="0" indent="0" algn="ctr">
              <a:buNone/>
            </a:pPr>
            <a:r>
              <a:rPr lang="es-MX" sz="3600" dirty="0"/>
              <a:t>Unidad de Aprendizaje Consecuente: </a:t>
            </a:r>
            <a:r>
              <a:rPr lang="es-MX" sz="3600" b="1" dirty="0"/>
              <a:t>Desarrollo </a:t>
            </a:r>
            <a:r>
              <a:rPr lang="es-MX" sz="3600" b="1" dirty="0" smtClean="0"/>
              <a:t>Empresarial</a:t>
            </a:r>
            <a:endParaRPr lang="es-MX" sz="3600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770312"/>
            <a:ext cx="2811016" cy="18070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770312"/>
            <a:ext cx="323850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05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13673"/>
              </p:ext>
            </p:extLst>
          </p:nvPr>
        </p:nvGraphicFramePr>
        <p:xfrm>
          <a:off x="107502" y="980729"/>
          <a:ext cx="8856984" cy="4248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4"/>
                <a:gridCol w="1476164"/>
                <a:gridCol w="1476164"/>
                <a:gridCol w="1476164"/>
                <a:gridCol w="1476164"/>
                <a:gridCol w="1476164"/>
              </a:tblGrid>
              <a:tr h="1090239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Ventas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Producción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Compras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Personal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Finanzas</a:t>
                      </a:r>
                      <a:endParaRPr lang="es-MX" sz="2000" dirty="0"/>
                    </a:p>
                  </a:txBody>
                  <a:tcPr/>
                </a:tc>
              </a:tr>
              <a:tr h="631646">
                <a:tc>
                  <a:txBody>
                    <a:bodyPr/>
                    <a:lstStyle/>
                    <a:p>
                      <a:r>
                        <a:rPr lang="es-MX" dirty="0" smtClean="0"/>
                        <a:t>Planear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631646">
                <a:tc>
                  <a:txBody>
                    <a:bodyPr/>
                    <a:lstStyle/>
                    <a:p>
                      <a:r>
                        <a:rPr lang="es-MX" dirty="0" smtClean="0"/>
                        <a:t>Organizar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1646">
                <a:tc>
                  <a:txBody>
                    <a:bodyPr/>
                    <a:lstStyle/>
                    <a:p>
                      <a:r>
                        <a:rPr lang="es-MX" dirty="0" smtClean="0"/>
                        <a:t>Integrar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1646">
                <a:tc>
                  <a:txBody>
                    <a:bodyPr/>
                    <a:lstStyle/>
                    <a:p>
                      <a:r>
                        <a:rPr lang="es-MX" dirty="0" smtClean="0"/>
                        <a:t>Dirigir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31646">
                <a:tc>
                  <a:txBody>
                    <a:bodyPr/>
                    <a:lstStyle/>
                    <a:p>
                      <a:r>
                        <a:rPr lang="es-MX" dirty="0" smtClean="0"/>
                        <a:t>Controlar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518864" y="44624"/>
            <a:ext cx="8229600" cy="85010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Matriz administrativa</a:t>
            </a:r>
            <a:endParaRPr lang="es-MX" b="1" dirty="0"/>
          </a:p>
        </p:txBody>
      </p:sp>
      <p:sp>
        <p:nvSpPr>
          <p:cNvPr id="4" name="3 Elipse"/>
          <p:cNvSpPr/>
          <p:nvPr/>
        </p:nvSpPr>
        <p:spPr>
          <a:xfrm>
            <a:off x="1691680" y="2132856"/>
            <a:ext cx="7056784" cy="309634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5 Conector recto de flecha"/>
          <p:cNvCxnSpPr/>
          <p:nvPr/>
        </p:nvCxnSpPr>
        <p:spPr>
          <a:xfrm flipH="1">
            <a:off x="4067944" y="4005064"/>
            <a:ext cx="1008112" cy="1728192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1547664" y="5733256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Área de actividades administrativas</a:t>
            </a:r>
            <a:endParaRPr lang="es-MX" sz="3200" b="1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107504" y="980728"/>
            <a:ext cx="1440160" cy="10081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662880" y="1053897"/>
            <a:ext cx="102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 smtClean="0"/>
              <a:t>Funciones  Operacionales</a:t>
            </a:r>
            <a:endParaRPr lang="es-MX" sz="11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86816" y="1557953"/>
            <a:ext cx="1244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 smtClean="0"/>
              <a:t>Funciones  Administrativas</a:t>
            </a:r>
            <a:endParaRPr lang="es-MX" sz="11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60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7" grpId="0"/>
      <p:bldP spid="11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-6721"/>
            <a:ext cx="8229600" cy="1143000"/>
          </a:xfrm>
        </p:spPr>
        <p:txBody>
          <a:bodyPr/>
          <a:lstStyle/>
          <a:p>
            <a:r>
              <a:rPr lang="es-MX" b="1" dirty="0" smtClean="0"/>
              <a:t>Conclusiones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51520" y="1052736"/>
            <a:ext cx="88569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Mediante el </a:t>
            </a:r>
            <a:r>
              <a:rPr lang="es-MX" sz="2400" dirty="0" smtClean="0"/>
              <a:t>tema </a:t>
            </a:r>
            <a:r>
              <a:rPr lang="es-MX" sz="2400" b="1" dirty="0" smtClean="0"/>
              <a:t>“</a:t>
            </a:r>
            <a:r>
              <a:rPr lang="es-MX" sz="2400" b="1" dirty="0"/>
              <a:t>Aplicación  del proceso administrativo de una empresa en operación</a:t>
            </a:r>
            <a:r>
              <a:rPr lang="es-MX" sz="2400" b="1" dirty="0" smtClean="0"/>
              <a:t>”</a:t>
            </a:r>
            <a:r>
              <a:rPr lang="es-MX" sz="2400" dirty="0" smtClean="0"/>
              <a:t>, el alumno (a) identifica de forma concreta que en todas las actividades que se realizan en un área funcional de una entidad económica, se aplica el proceso administrativo. 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Este análisis permite identificar de forma clara cada una de las etapas y definir las evidencias físicas (formatos, reportes, documentos internos) que comprueban la aplicación de la administración.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Se comprueba que la aplicación del proceso administrativo </a:t>
            </a:r>
            <a:r>
              <a:rPr lang="es-MX" sz="2400" dirty="0"/>
              <a:t>es indispensable </a:t>
            </a:r>
            <a:r>
              <a:rPr lang="es-MX" sz="2400" dirty="0" smtClean="0"/>
              <a:t>y permite establecer qué, cómo, cuándo, quién, por qué y para qué hacer las actividades y así obtener mejores resultados.</a:t>
            </a:r>
            <a:endParaRPr lang="es-MX" sz="2400" dirty="0"/>
          </a:p>
          <a:p>
            <a:pPr algn="just"/>
            <a:r>
              <a:rPr lang="es-MX" sz="2400" dirty="0" smtClean="0"/>
              <a:t> </a:t>
            </a:r>
            <a:endParaRPr lang="es-MX" sz="24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57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Bibliografía consultada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683568" y="1772816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err="1" smtClean="0"/>
              <a:t>Anzola</a:t>
            </a:r>
            <a:r>
              <a:rPr lang="es-MX" sz="2400" dirty="0" smtClean="0"/>
              <a:t>, R. S., (2010). </a:t>
            </a:r>
            <a:r>
              <a:rPr lang="es-MX" sz="2400" i="1" dirty="0" smtClean="0"/>
              <a:t>Administración de Pequeñas Empresas</a:t>
            </a:r>
            <a:r>
              <a:rPr lang="es-MX" sz="2400" dirty="0" smtClean="0"/>
              <a:t>. (3ª. </a:t>
            </a:r>
            <a:r>
              <a:rPr lang="es-MX" sz="2400" dirty="0"/>
              <a:t>e</a:t>
            </a:r>
            <a:r>
              <a:rPr lang="es-MX" sz="2400" dirty="0" smtClean="0"/>
              <a:t>d.). México: </a:t>
            </a:r>
            <a:r>
              <a:rPr lang="es-MX" sz="2400" dirty="0" err="1" smtClean="0"/>
              <a:t>McGrawHill</a:t>
            </a:r>
            <a:r>
              <a:rPr lang="es-MX" sz="2400" dirty="0" smtClean="0"/>
              <a:t>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Mercado, H. S., (2007). </a:t>
            </a:r>
            <a:r>
              <a:rPr lang="es-MX" sz="2400" i="1" dirty="0" smtClean="0"/>
              <a:t>Administración de las pequeñas y medianas empresas. Estrategias de crecimiento. </a:t>
            </a:r>
            <a:r>
              <a:rPr lang="es-MX" sz="2400" dirty="0" smtClean="0"/>
              <a:t> México: Publicaciones Administrativas Contables Jurídicas.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Rodríguez, V. J., (2007). </a:t>
            </a:r>
            <a:r>
              <a:rPr lang="es-MX" sz="2400" i="1" dirty="0" smtClean="0"/>
              <a:t>Administración de pequeñas y medianas empresas</a:t>
            </a:r>
            <a:r>
              <a:rPr lang="es-MX" sz="2400" dirty="0" smtClean="0"/>
              <a:t>. (5ª. </a:t>
            </a:r>
            <a:r>
              <a:rPr lang="es-MX" sz="2400" dirty="0"/>
              <a:t>e</a:t>
            </a:r>
            <a:r>
              <a:rPr lang="es-MX" sz="2400" dirty="0" smtClean="0"/>
              <a:t>d.). México: Thomson.</a:t>
            </a:r>
          </a:p>
          <a:p>
            <a:pPr algn="just"/>
            <a:endParaRPr lang="es-MX" sz="24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6169092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4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864097"/>
          </a:xfrm>
        </p:spPr>
        <p:txBody>
          <a:bodyPr>
            <a:noAutofit/>
          </a:bodyPr>
          <a:lstStyle/>
          <a:p>
            <a:r>
              <a:rPr lang="es-MX" dirty="0"/>
              <a:t>P</a:t>
            </a:r>
            <a:r>
              <a:rPr lang="es-MX" dirty="0" smtClean="0"/>
              <a:t>ropósito de la unidad de aprendizaje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89140" y="1190803"/>
            <a:ext cx="4847356" cy="526253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3600" dirty="0"/>
              <a:t>«Analizará las características de las organizaciones públicas y privadas en nuestro país, de sus fines, así como el perfil sus empresarios y dirigentes, con el fin de ofrecerles asesoría y consultoría </a:t>
            </a:r>
            <a:r>
              <a:rPr lang="es-MX" sz="3600" dirty="0" smtClean="0"/>
              <a:t>empresarial»</a:t>
            </a:r>
            <a:endParaRPr lang="es-MX" sz="3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sp>
        <p:nvSpPr>
          <p:cNvPr id="5" name="4 Llamada de nube"/>
          <p:cNvSpPr/>
          <p:nvPr/>
        </p:nvSpPr>
        <p:spPr>
          <a:xfrm>
            <a:off x="492138" y="908721"/>
            <a:ext cx="3623220" cy="2592287"/>
          </a:xfrm>
          <a:prstGeom prst="cloudCallout">
            <a:avLst>
              <a:gd name="adj1" fmla="val -16823"/>
              <a:gd name="adj2" fmla="val 6557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83" y="1628801"/>
            <a:ext cx="2781698" cy="133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3528392" cy="235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7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/>
          <a:lstStyle/>
          <a:p>
            <a:r>
              <a:rPr lang="es-MX" dirty="0" smtClean="0"/>
              <a:t>Contenido o secuencia didáctica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556792"/>
            <a:ext cx="8712968" cy="4896543"/>
          </a:xfrm>
          <a:ln>
            <a:solidFill>
              <a:schemeClr val="tx2"/>
            </a:solidFill>
          </a:ln>
        </p:spPr>
        <p:txBody>
          <a:bodyPr>
            <a:normAutofit fontScale="925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Concepto</a:t>
            </a:r>
            <a:r>
              <a:rPr lang="es-MX" dirty="0"/>
              <a:t>, clasificación e importancia de las MIPYMES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/>
              <a:t>Características y elementos de la empresa </a:t>
            </a:r>
            <a:r>
              <a:rPr lang="es-MX" dirty="0" smtClean="0"/>
              <a:t>familiar</a:t>
            </a:r>
            <a:endParaRPr lang="es-MX" dirty="0"/>
          </a:p>
          <a:p>
            <a:pPr marL="571500" indent="-571500">
              <a:buFont typeface="+mj-lt"/>
              <a:buAutoNum type="romanUcPeriod"/>
            </a:pPr>
            <a:r>
              <a:rPr lang="es-MX" b="1" dirty="0" smtClean="0"/>
              <a:t>Aplicación </a:t>
            </a:r>
            <a:r>
              <a:rPr lang="es-MX" b="1" dirty="0"/>
              <a:t>del proceso administrativo de una empresa en operación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Organismos </a:t>
            </a:r>
            <a:r>
              <a:rPr lang="es-MX" dirty="0"/>
              <a:t>de apoyo a las MIPYMES</a:t>
            </a:r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Aplicación </a:t>
            </a:r>
            <a:r>
              <a:rPr lang="es-MX" dirty="0"/>
              <a:t>del modelo </a:t>
            </a:r>
            <a:r>
              <a:rPr lang="es-MX" dirty="0" smtClean="0"/>
              <a:t>DOFA</a:t>
            </a:r>
            <a:endParaRPr lang="es-MX" dirty="0"/>
          </a:p>
          <a:p>
            <a:pPr marL="571500" indent="-571500">
              <a:buFont typeface="+mj-lt"/>
              <a:buAutoNum type="romanUcPeriod"/>
            </a:pPr>
            <a:r>
              <a:rPr lang="es-MX" dirty="0" smtClean="0"/>
              <a:t>El </a:t>
            </a:r>
            <a:r>
              <a:rPr lang="es-MX" dirty="0"/>
              <a:t>plan de negocios como una estrategia de crecimiento y desarrollo de las </a:t>
            </a:r>
            <a:r>
              <a:rPr lang="es-MX" dirty="0" smtClean="0"/>
              <a:t>MIPYMES</a:t>
            </a:r>
            <a:endParaRPr lang="es-MX" dirty="0"/>
          </a:p>
          <a:p>
            <a:pPr marL="571500" indent="-571500">
              <a:buFont typeface="+mj-lt"/>
              <a:buAutoNum type="romanUcPeriod"/>
            </a:pP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166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MX" dirty="0" smtClean="0"/>
              <a:t>Unidad de competencia </a:t>
            </a:r>
            <a:r>
              <a:rPr lang="es-MX" dirty="0"/>
              <a:t>III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UAEM                                                        Centro Universitario Ecatepec                                             Dra. Sara Lilia García Pérez</a:t>
            </a:r>
            <a:endParaRPr lang="es-ES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006280" y="1052736"/>
            <a:ext cx="4680520" cy="52316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600" dirty="0"/>
              <a:t>Describir y correlacionar el proceso administrativo con las áreas funcionales  a  fin de determinar las correspondientes en una empresa  en </a:t>
            </a:r>
            <a:r>
              <a:rPr lang="es-MX" sz="3600" dirty="0" smtClean="0"/>
              <a:t>operación </a:t>
            </a:r>
            <a:endParaRPr lang="es-MX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3649470" cy="2550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2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864096"/>
          </a:xfrm>
        </p:spPr>
        <p:txBody>
          <a:bodyPr>
            <a:normAutofit/>
          </a:bodyPr>
          <a:lstStyle/>
          <a:p>
            <a:r>
              <a:rPr lang="es-MX" dirty="0" smtClean="0"/>
              <a:t>Contenido unidad de competencia III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UAEM                                                        Centro Universitario Ecatepec                                             Dra. Sara Lilia García Pérez</a:t>
            </a:r>
            <a:endParaRPr lang="es-ES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80977793"/>
              </p:ext>
            </p:extLst>
          </p:nvPr>
        </p:nvGraphicFramePr>
        <p:xfrm>
          <a:off x="305780" y="1596439"/>
          <a:ext cx="853244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8096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79512" y="548680"/>
            <a:ext cx="2808312" cy="1944216"/>
          </a:xfrm>
          <a:ln>
            <a:noFill/>
          </a:ln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s-MX" sz="3600" dirty="0" smtClean="0"/>
              <a:t>«Es el arte o habilidad de combinar recursos humanos y materiales para alcanzar un resultado determinado.»</a:t>
            </a:r>
          </a:p>
          <a:p>
            <a:pPr marL="0" indent="0" algn="ctr">
              <a:buNone/>
            </a:pPr>
            <a:r>
              <a:rPr lang="es-MX" sz="2500" dirty="0" smtClean="0"/>
              <a:t>(</a:t>
            </a:r>
            <a:r>
              <a:rPr lang="es-MX" sz="2500" dirty="0" err="1" smtClean="0"/>
              <a:t>Huchintson</a:t>
            </a:r>
            <a:r>
              <a:rPr lang="es-MX" sz="2500" dirty="0" smtClean="0"/>
              <a:t>)</a:t>
            </a:r>
            <a:endParaRPr lang="es-MX" sz="2500" dirty="0"/>
          </a:p>
        </p:txBody>
      </p:sp>
      <p:sp>
        <p:nvSpPr>
          <p:cNvPr id="18" name="17 Nube"/>
          <p:cNvSpPr/>
          <p:nvPr/>
        </p:nvSpPr>
        <p:spPr>
          <a:xfrm>
            <a:off x="1331640" y="1596306"/>
            <a:ext cx="5760640" cy="2840806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2555776" y="2348880"/>
            <a:ext cx="4032448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4000" dirty="0"/>
          </a:p>
        </p:txBody>
      </p:sp>
      <p:sp>
        <p:nvSpPr>
          <p:cNvPr id="19" name="1 Marcador de contenido"/>
          <p:cNvSpPr txBox="1">
            <a:spLocks/>
          </p:cNvSpPr>
          <p:nvPr/>
        </p:nvSpPr>
        <p:spPr>
          <a:xfrm>
            <a:off x="4094762" y="116632"/>
            <a:ext cx="3645590" cy="158417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5000" dirty="0" smtClean="0"/>
              <a:t>«Es la dirección de un organismo y su efectividad en alcanzar sus objetivos, fundada en la habilidad de conducir a sus integrantes»</a:t>
            </a:r>
          </a:p>
          <a:p>
            <a:pPr marL="0" indent="0" algn="ctr">
              <a:buNone/>
            </a:pPr>
            <a:r>
              <a:rPr lang="es-MX" sz="3500" dirty="0" smtClean="0"/>
              <a:t>(</a:t>
            </a:r>
            <a:r>
              <a:rPr lang="es-MX" sz="3500" dirty="0" err="1" smtClean="0"/>
              <a:t>Koontz</a:t>
            </a:r>
            <a:r>
              <a:rPr lang="es-MX" sz="3500" dirty="0" smtClean="0"/>
              <a:t>)</a:t>
            </a:r>
            <a:endParaRPr lang="es-MX" sz="3500" dirty="0"/>
          </a:p>
        </p:txBody>
      </p:sp>
      <p:sp>
        <p:nvSpPr>
          <p:cNvPr id="21" name="1 Marcador de contenido"/>
          <p:cNvSpPr txBox="1">
            <a:spLocks/>
          </p:cNvSpPr>
          <p:nvPr/>
        </p:nvSpPr>
        <p:spPr>
          <a:xfrm>
            <a:off x="6835317" y="1916831"/>
            <a:ext cx="2345195" cy="256043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5000" dirty="0" smtClean="0"/>
              <a:t>«Conjunto de labores que se emprenden para alcanzar las metas u objetivos de la empresa con la ayuda de las personas y los recursos.»</a:t>
            </a:r>
          </a:p>
          <a:p>
            <a:pPr marL="0" indent="0" algn="ctr">
              <a:buNone/>
            </a:pPr>
            <a:r>
              <a:rPr lang="es-MX" sz="2900" dirty="0" smtClean="0"/>
              <a:t>(</a:t>
            </a:r>
            <a:r>
              <a:rPr lang="es-MX" sz="2900" dirty="0" err="1" smtClean="0"/>
              <a:t>Anzola</a:t>
            </a:r>
            <a:r>
              <a:rPr lang="es-MX" sz="2900" dirty="0" smtClean="0"/>
              <a:t>)</a:t>
            </a:r>
            <a:endParaRPr lang="es-MX" sz="2900" dirty="0"/>
          </a:p>
        </p:txBody>
      </p:sp>
      <p:sp>
        <p:nvSpPr>
          <p:cNvPr id="23" name="1 Marcador de contenido"/>
          <p:cNvSpPr txBox="1">
            <a:spLocks/>
          </p:cNvSpPr>
          <p:nvPr/>
        </p:nvSpPr>
        <p:spPr>
          <a:xfrm>
            <a:off x="35496" y="4221088"/>
            <a:ext cx="3672408" cy="20882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4200" dirty="0" smtClean="0"/>
              <a:t>«Es un proceso integral para planear, organizar, integrar, dirigir, controlar y coordinar una actividad o relación de trabajo, la que se fundamenta en la utilización de recursos, para alcanzar un fin determinado.»</a:t>
            </a:r>
          </a:p>
          <a:p>
            <a:pPr marL="0" indent="0" algn="ctr">
              <a:buNone/>
            </a:pPr>
            <a:r>
              <a:rPr lang="es-MX" sz="2900" dirty="0" smtClean="0"/>
              <a:t>(Rodríguez)</a:t>
            </a:r>
            <a:endParaRPr lang="es-MX" sz="29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123728" y="2492896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/>
              <a:t>ADMINISTRACIÓN</a:t>
            </a:r>
            <a:endParaRPr lang="es-ES" sz="4000" b="1" dirty="0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4499992" y="4477265"/>
            <a:ext cx="3295422" cy="154402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5000" dirty="0" smtClean="0"/>
              <a:t>«Es un conjunto sistemático de reglas para lograr la máxima eficiencia en las formas de estructurar y manejar un organismo social»</a:t>
            </a:r>
          </a:p>
          <a:p>
            <a:pPr marL="0" indent="0" algn="ctr">
              <a:buNone/>
            </a:pPr>
            <a:r>
              <a:rPr lang="es-MX" sz="2900" dirty="0" smtClean="0"/>
              <a:t>(Reyes)</a:t>
            </a:r>
            <a:endParaRPr lang="es-MX" sz="29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6165304"/>
            <a:ext cx="4023709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74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8" grpId="0" animBg="1"/>
      <p:bldP spid="4" grpId="0"/>
      <p:bldP spid="19" grpId="0"/>
      <p:bldP spid="21" grpId="0"/>
      <p:bldP spid="23" grpId="0"/>
      <p:bldP spid="9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3521</TotalTime>
  <Words>1644</Words>
  <Application>Microsoft Office PowerPoint</Application>
  <PresentationFormat>Presentación en pantalla (4:3)</PresentationFormat>
  <Paragraphs>240</Paragraphs>
  <Slides>42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6" baseType="lpstr">
      <vt:lpstr>Arial</vt:lpstr>
      <vt:lpstr>Calibri</vt:lpstr>
      <vt:lpstr>Wingdings</vt:lpstr>
      <vt:lpstr>Tema de Office</vt:lpstr>
      <vt:lpstr>       UNIVERSIDAD AUTÓNOMA              DEL ESTADO DE  MÉXICO Centro Universitario Ecatepec</vt:lpstr>
      <vt:lpstr>Presentación de PowerPoint</vt:lpstr>
      <vt:lpstr>Presentación de PowerPoint</vt:lpstr>
      <vt:lpstr>Presentación de PowerPoint</vt:lpstr>
      <vt:lpstr>Propósito de la unidad de aprendizaje</vt:lpstr>
      <vt:lpstr>Contenido o secuencia didáctica</vt:lpstr>
      <vt:lpstr>Unidad de competencia III</vt:lpstr>
      <vt:lpstr>Contenido unidad de competencia III</vt:lpstr>
      <vt:lpstr>Presentación de PowerPoint</vt:lpstr>
      <vt:lpstr>Presentación de PowerPoint</vt:lpstr>
      <vt:lpstr>Presentación de PowerPoint</vt:lpstr>
      <vt:lpstr>Proceso administrativo</vt:lpstr>
      <vt:lpstr>Proceso administrativo</vt:lpstr>
      <vt:lpstr>Administración  abarca dos tipos diferentes de actividad</vt:lpstr>
      <vt:lpstr>Funciones fundamentales de la Administración</vt:lpstr>
      <vt:lpstr>Presentación de PowerPoint</vt:lpstr>
      <vt:lpstr>Presentación de PowerPoint</vt:lpstr>
      <vt:lpstr>Funciones fundamentales de la Administración</vt:lpstr>
      <vt:lpstr>Presentación de PowerPoint</vt:lpstr>
      <vt:lpstr>Presentación de PowerPoint</vt:lpstr>
      <vt:lpstr>Presentación de PowerPoint</vt:lpstr>
      <vt:lpstr>Funciones fundamentales de la Administración</vt:lpstr>
      <vt:lpstr>Presentación de PowerPoint</vt:lpstr>
      <vt:lpstr>Presentación de PowerPoint</vt:lpstr>
      <vt:lpstr>Presentación de PowerPoint</vt:lpstr>
      <vt:lpstr>Funciones fundamentales de la Administración</vt:lpstr>
      <vt:lpstr>Presentación de PowerPoint</vt:lpstr>
      <vt:lpstr>Presentación de PowerPoint</vt:lpstr>
      <vt:lpstr>Funciones fundamentales de la administración</vt:lpstr>
      <vt:lpstr>Presentación de PowerPoint</vt:lpstr>
      <vt:lpstr>Presentación de PowerPoint</vt:lpstr>
      <vt:lpstr>Áreas funcionales de una empresa en operación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Bibliografía consultada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TECNOLÓGICA DE MÉXICO Maestría en Administración de Negocios (MBA)</dc:title>
  <dc:creator>Sara Lilia</dc:creator>
  <cp:lastModifiedBy>CU UAEM</cp:lastModifiedBy>
  <cp:revision>335</cp:revision>
  <dcterms:created xsi:type="dcterms:W3CDTF">2012-11-11T03:09:27Z</dcterms:created>
  <dcterms:modified xsi:type="dcterms:W3CDTF">2019-09-09T17:47:12Z</dcterms:modified>
</cp:coreProperties>
</file>