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3"/>
  </p:notesMasterIdLst>
  <p:sldIdLst>
    <p:sldId id="258" r:id="rId2"/>
    <p:sldId id="297" r:id="rId3"/>
    <p:sldId id="292" r:id="rId4"/>
    <p:sldId id="293" r:id="rId5"/>
    <p:sldId id="298" r:id="rId6"/>
    <p:sldId id="294" r:id="rId7"/>
    <p:sldId id="296" r:id="rId8"/>
    <p:sldId id="282" r:id="rId9"/>
    <p:sldId id="256" r:id="rId10"/>
    <p:sldId id="300" r:id="rId11"/>
    <p:sldId id="260" r:id="rId12"/>
    <p:sldId id="301" r:id="rId13"/>
    <p:sldId id="257" r:id="rId14"/>
    <p:sldId id="261" r:id="rId15"/>
    <p:sldId id="302" r:id="rId16"/>
    <p:sldId id="262" r:id="rId17"/>
    <p:sldId id="307" r:id="rId18"/>
    <p:sldId id="263" r:id="rId19"/>
    <p:sldId id="303" r:id="rId20"/>
    <p:sldId id="269" r:id="rId21"/>
    <p:sldId id="308" r:id="rId22"/>
    <p:sldId id="265" r:id="rId23"/>
    <p:sldId id="267" r:id="rId24"/>
    <p:sldId id="304" r:id="rId25"/>
    <p:sldId id="266" r:id="rId26"/>
    <p:sldId id="305" r:id="rId27"/>
    <p:sldId id="268" r:id="rId28"/>
    <p:sldId id="285" r:id="rId29"/>
    <p:sldId id="286" r:id="rId30"/>
    <p:sldId id="287" r:id="rId31"/>
    <p:sldId id="288" r:id="rId32"/>
    <p:sldId id="289" r:id="rId33"/>
    <p:sldId id="290" r:id="rId34"/>
    <p:sldId id="273" r:id="rId35"/>
    <p:sldId id="274" r:id="rId36"/>
    <p:sldId id="275" r:id="rId37"/>
    <p:sldId id="276" r:id="rId38"/>
    <p:sldId id="277" r:id="rId39"/>
    <p:sldId id="278" r:id="rId40"/>
    <p:sldId id="299" r:id="rId41"/>
    <p:sldId id="279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734" autoAdjust="0"/>
    <p:restoredTop sz="91203" autoAdjust="0"/>
  </p:normalViewPr>
  <p:slideViewPr>
    <p:cSldViewPr snapToGrid="0">
      <p:cViewPr varScale="1">
        <p:scale>
          <a:sx n="44" d="100"/>
          <a:sy n="44" d="100"/>
        </p:scale>
        <p:origin x="48" y="13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37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61E56-51AC-47C1-A5A8-F72602F0ECA0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37AAB-3F61-49E7-8688-D6AF3F9BA79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4088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F4BFC-6B68-4E3F-BA69-47F9382A9CB9}" type="slidenum">
              <a:rPr lang="es-ES" smtClean="0"/>
              <a:t>1</a:t>
            </a:fld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encabezado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s-ES" dirty="0"/>
              <a:t>UNIVERSIDAD AUTÓNOMA DEL ESTADO DE MÉXICO                                                                        CENTRO UNIVERSITARIO UAEM ECATEPEC                                                    ADMINISTRACIÓN DE LAS PYMES</a:t>
            </a: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s-ES" dirty="0"/>
              <a:t>DRA. SARA LILIA GARCÍA PÉREZ</a:t>
            </a:r>
          </a:p>
        </p:txBody>
      </p:sp>
    </p:spTree>
    <p:extLst>
      <p:ext uri="{BB962C8B-B14F-4D97-AF65-F5344CB8AC3E}">
        <p14:creationId xmlns:p14="http://schemas.microsoft.com/office/powerpoint/2010/main" val="4083911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D0306-3219-4B7E-894A-07A37298D2AD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2970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137AAB-3F61-49E7-8688-D6AF3F9BA79D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5759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37AAB-3F61-49E7-8688-D6AF3F9BA79D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0936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FFFF99"/>
            </a:gs>
            <a:gs pos="100000">
              <a:schemeClr val="tx2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48143" y="2679827"/>
            <a:ext cx="10545117" cy="3445566"/>
          </a:xfrm>
          <a:noFill/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4800" b="1" dirty="0">
                <a:solidFill>
                  <a:schemeClr val="bg1"/>
                </a:solidFill>
                <a:effectLst/>
              </a:rPr>
              <a:t>Administración ll</a:t>
            </a:r>
          </a:p>
          <a:p>
            <a:pPr algn="ctr"/>
            <a:r>
              <a:rPr lang="es-MX" sz="4400" dirty="0">
                <a:solidFill>
                  <a:schemeClr val="bg1"/>
                </a:solidFill>
                <a:effectLst/>
              </a:rPr>
              <a:t>Unidad 3 Organización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569600" y="6027003"/>
            <a:ext cx="5291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dirty="0">
                <a:solidFill>
                  <a:schemeClr val="bg1"/>
                </a:solidFill>
              </a:rPr>
              <a:t>Dra. Sara Lilia García Pérez   </a:t>
            </a:r>
          </a:p>
          <a:p>
            <a:pPr algn="r"/>
            <a:r>
              <a:rPr lang="es-MX" sz="2400" b="1" dirty="0">
                <a:solidFill>
                  <a:schemeClr val="bg1"/>
                </a:solidFill>
              </a:rPr>
              <a:t>2019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02" y="249623"/>
            <a:ext cx="2473382" cy="2184821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826327" y="387927"/>
            <a:ext cx="92669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chemeClr val="bg1"/>
                </a:solidFill>
              </a:rPr>
              <a:t>Universidad Autónoma del Estado de México</a:t>
            </a:r>
          </a:p>
          <a:p>
            <a:pPr algn="ctr"/>
            <a:r>
              <a:rPr lang="es-MX" sz="2800" b="1" dirty="0">
                <a:solidFill>
                  <a:schemeClr val="bg1"/>
                </a:solidFill>
              </a:rPr>
              <a:t>Centro Universitario UAEM Ecatepec</a:t>
            </a:r>
          </a:p>
        </p:txBody>
      </p:sp>
    </p:spTree>
    <p:extLst>
      <p:ext uri="{BB962C8B-B14F-4D97-AF65-F5344CB8AC3E}">
        <p14:creationId xmlns:p14="http://schemas.microsoft.com/office/powerpoint/2010/main" val="367777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23452" y="1811995"/>
            <a:ext cx="1021230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  <a:latin typeface="Calibri" panose="020F0502020204030204" pitchFamily="34" charset="0"/>
              </a:rPr>
              <a:t>“La organización es el análisis y agrupamiento de todas las actividades fundamentales para alcanzar los objetivos de cualquier empresa, con el propósito de proporcionar una estructura de responsabilidades y deberes”</a:t>
            </a:r>
          </a:p>
          <a:p>
            <a:pPr algn="ctr"/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</a:rPr>
              <a:t>(Samuel L.H </a:t>
            </a:r>
            <a:r>
              <a:rPr lang="es-MX" sz="2000" dirty="0" err="1">
                <a:solidFill>
                  <a:schemeClr val="bg1"/>
                </a:solidFill>
                <a:latin typeface="Calibri" panose="020F0502020204030204" pitchFamily="34" charset="0"/>
              </a:rPr>
              <a:t>Burk</a:t>
            </a: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</a:rPr>
              <a:t> )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239349" y="44625"/>
            <a:ext cx="11809312" cy="8640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3.1 Concepto de organización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724" y="4651049"/>
            <a:ext cx="2876173" cy="173720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4850" y="4046900"/>
            <a:ext cx="3390911" cy="250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94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2"/>
          <p:cNvSpPr txBox="1">
            <a:spLocks/>
          </p:cNvSpPr>
          <p:nvPr/>
        </p:nvSpPr>
        <p:spPr>
          <a:xfrm>
            <a:off x="7514377" y="1582330"/>
            <a:ext cx="4054519" cy="16829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28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Derecho de actuar o exigir a otros que realicen algo ante una situación dada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39349" y="44625"/>
            <a:ext cx="11809312" cy="8640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3.2 Autoridad, centralización y descentralización</a:t>
            </a:r>
          </a:p>
        </p:txBody>
      </p:sp>
      <p:sp>
        <p:nvSpPr>
          <p:cNvPr id="4" name="Flecha curvada hacia abajo 3"/>
          <p:cNvSpPr/>
          <p:nvPr/>
        </p:nvSpPr>
        <p:spPr>
          <a:xfrm>
            <a:off x="5966234" y="1335121"/>
            <a:ext cx="1548143" cy="669956"/>
          </a:xfrm>
          <a:prstGeom prst="curvedDownArrow">
            <a:avLst/>
          </a:prstGeom>
          <a:solidFill>
            <a:srgbClr val="FFFFCC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3" name="Nube 12"/>
          <p:cNvSpPr/>
          <p:nvPr/>
        </p:nvSpPr>
        <p:spPr>
          <a:xfrm>
            <a:off x="1911715" y="1600022"/>
            <a:ext cx="4198513" cy="1712890"/>
          </a:xfrm>
          <a:prstGeom prst="cloud">
            <a:avLst/>
          </a:prstGeom>
          <a:solidFill>
            <a:srgbClr val="FFFFCC"/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Autoridad</a:t>
            </a:r>
            <a:endParaRPr lang="es-MX" sz="3200" dirty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7490" y="3944330"/>
            <a:ext cx="2989695" cy="1682941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02F199BD-1280-40A0-8C12-B719B1855A23}"/>
              </a:ext>
            </a:extLst>
          </p:cNvPr>
          <p:cNvSpPr/>
          <p:nvPr/>
        </p:nvSpPr>
        <p:spPr>
          <a:xfrm>
            <a:off x="626689" y="3771392"/>
            <a:ext cx="6887688" cy="2677656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Derecho que tiene un funcionario, por su nivel jerárquico, de exigir el cumplimiento de sus responsabilidades a un colaborador directo; y en el deber de éste de aceptar las decisiones que, por función o especialización, haya tomado el superior</a:t>
            </a:r>
          </a:p>
        </p:txBody>
      </p:sp>
    </p:spTree>
    <p:extLst>
      <p:ext uri="{BB962C8B-B14F-4D97-AF65-F5344CB8AC3E}">
        <p14:creationId xmlns:p14="http://schemas.microsoft.com/office/powerpoint/2010/main" val="359187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428" y="4762123"/>
            <a:ext cx="11976233" cy="18469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2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Magnitud de la discrecionalidad que se confiere a las personas para que utilicen su capacidad de juicio a fin de tomar decisiones y emitir instrucciones</a:t>
            </a:r>
          </a:p>
        </p:txBody>
      </p:sp>
      <p:pic>
        <p:nvPicPr>
          <p:cNvPr id="1026" name="Picture 2" descr="Resultado de imagen para autoridad empre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135" y="1180768"/>
            <a:ext cx="3804435" cy="284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echa curvada hacia abajo 4"/>
          <p:cNvSpPr/>
          <p:nvPr/>
        </p:nvSpPr>
        <p:spPr>
          <a:xfrm rot="1945081">
            <a:off x="6294988" y="3263978"/>
            <a:ext cx="1968486" cy="954326"/>
          </a:xfrm>
          <a:prstGeom prst="curvedDownArrow">
            <a:avLst/>
          </a:prstGeom>
          <a:solidFill>
            <a:srgbClr val="FFFFCC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6" name="Nube 5"/>
          <p:cNvSpPr/>
          <p:nvPr/>
        </p:nvSpPr>
        <p:spPr>
          <a:xfrm>
            <a:off x="7488650" y="1744412"/>
            <a:ext cx="4198513" cy="1712890"/>
          </a:xfrm>
          <a:prstGeom prst="cloud">
            <a:avLst/>
          </a:prstGeom>
          <a:solidFill>
            <a:srgbClr val="FFFFCC"/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Autoridad</a:t>
            </a:r>
            <a:endParaRPr lang="es-MX" sz="3200" dirty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73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07919" y="1548413"/>
            <a:ext cx="53030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  <a:latin typeface="Calibri" panose="020F0502020204030204" pitchFamily="34" charset="0"/>
              </a:rPr>
              <a:t>Tiende a concentrar en una persona, o grupo reducido, el poder de tomar las decisiones</a:t>
            </a:r>
          </a:p>
        </p:txBody>
      </p:sp>
      <p:sp>
        <p:nvSpPr>
          <p:cNvPr id="5" name="Cinta hacia arriba 4"/>
          <p:cNvSpPr/>
          <p:nvPr/>
        </p:nvSpPr>
        <p:spPr>
          <a:xfrm>
            <a:off x="1497711" y="209124"/>
            <a:ext cx="9265265" cy="1326321"/>
          </a:xfrm>
          <a:prstGeom prst="ribbon2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s-MX" sz="36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6" name="Flecha derecha 5"/>
          <p:cNvSpPr/>
          <p:nvPr/>
        </p:nvSpPr>
        <p:spPr>
          <a:xfrm>
            <a:off x="6034521" y="1820116"/>
            <a:ext cx="1084619" cy="742194"/>
          </a:xfrm>
          <a:prstGeom prst="rightArrow">
            <a:avLst/>
          </a:prstGeom>
          <a:solidFill>
            <a:srgbClr val="FFFFCC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ángulo 1"/>
          <p:cNvSpPr/>
          <p:nvPr/>
        </p:nvSpPr>
        <p:spPr>
          <a:xfrm>
            <a:off x="1836443" y="549118"/>
            <a:ext cx="34869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3600" b="1" dirty="0">
                <a:solidFill>
                  <a:prstClr val="black"/>
                </a:solidFill>
                <a:latin typeface="Calibri" panose="020F0502020204030204" pitchFamily="34" charset="0"/>
              </a:rPr>
              <a:t>Centralización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D618EF4E-7613-4264-A950-C28B30D1AD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40"/>
          <a:stretch/>
        </p:blipFill>
        <p:spPr>
          <a:xfrm>
            <a:off x="8107954" y="942180"/>
            <a:ext cx="2771890" cy="2150104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B1516A0F-18FB-4183-B003-9F1006EDD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468" y="3739241"/>
            <a:ext cx="5688636" cy="284431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6CDF6901-77F2-4F9C-8818-D74AA03626F9}"/>
              </a:ext>
            </a:extLst>
          </p:cNvPr>
          <p:cNvSpPr/>
          <p:nvPr/>
        </p:nvSpPr>
        <p:spPr>
          <a:xfrm>
            <a:off x="6820421" y="3622258"/>
            <a:ext cx="49998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Característica del diseño organizacional de las empresas pequeñas, ya que facilita la dirección personal y permite advertir las emergencias con mayor rapidez</a:t>
            </a:r>
          </a:p>
        </p:txBody>
      </p:sp>
    </p:spTree>
    <p:extLst>
      <p:ext uri="{BB962C8B-B14F-4D97-AF65-F5344CB8AC3E}">
        <p14:creationId xmlns:p14="http://schemas.microsoft.com/office/powerpoint/2010/main" val="39424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inta hacia arriba 4"/>
          <p:cNvSpPr/>
          <p:nvPr/>
        </p:nvSpPr>
        <p:spPr>
          <a:xfrm>
            <a:off x="0" y="173502"/>
            <a:ext cx="12327802" cy="1146220"/>
          </a:xfrm>
          <a:prstGeom prst="ribbon2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4800" b="1" dirty="0">
              <a:ln w="9525">
                <a:solidFill>
                  <a:schemeClr val="bg1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683131" y="1340479"/>
            <a:ext cx="5346573" cy="2677656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Distribuye la autoridad de acuerdo con una estructura organizada </a:t>
            </a:r>
          </a:p>
          <a:p>
            <a:pPr algn="ctr"/>
            <a:endParaRPr lang="es-MX" sz="28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Implica más que delegación; refleja una filosofía administrativa y organizacional</a:t>
            </a:r>
          </a:p>
        </p:txBody>
      </p:sp>
      <p:sp>
        <p:nvSpPr>
          <p:cNvPr id="7" name="Rectángulo 6"/>
          <p:cNvSpPr/>
          <p:nvPr/>
        </p:nvSpPr>
        <p:spPr>
          <a:xfrm>
            <a:off x="708051" y="4637314"/>
            <a:ext cx="5306801" cy="156966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Requiere la selección cuidadosa de decisiones a impulsar en forma descendente por la estructura de la organización</a:t>
            </a:r>
          </a:p>
        </p:txBody>
      </p:sp>
      <p:sp>
        <p:nvSpPr>
          <p:cNvPr id="9" name="Flecha derecha 8"/>
          <p:cNvSpPr/>
          <p:nvPr/>
        </p:nvSpPr>
        <p:spPr>
          <a:xfrm>
            <a:off x="4456508" y="2426182"/>
            <a:ext cx="1558344" cy="708338"/>
          </a:xfrm>
          <a:prstGeom prst="rightArrow">
            <a:avLst/>
          </a:prstGeom>
          <a:solidFill>
            <a:srgbClr val="FFFFCC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ángulo 1"/>
          <p:cNvSpPr/>
          <p:nvPr/>
        </p:nvSpPr>
        <p:spPr>
          <a:xfrm>
            <a:off x="510639" y="481871"/>
            <a:ext cx="11008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3600" b="1" dirty="0">
                <a:solidFill>
                  <a:prstClr val="black"/>
                </a:solidFill>
                <a:latin typeface="Calibri" panose="020F0502020204030204" pitchFamily="34" charset="0"/>
              </a:rPr>
              <a:t>Descentralización</a:t>
            </a:r>
          </a:p>
        </p:txBody>
      </p:sp>
      <p:pic>
        <p:nvPicPr>
          <p:cNvPr id="3074" name="Picture 2" descr="Resultado de imagen para autoridad empresar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463" y="4637314"/>
            <a:ext cx="2857727" cy="1901009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48CAAD0D-39FE-4559-B5DD-1F4B1D97B0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43" r="1991"/>
          <a:stretch/>
        </p:blipFill>
        <p:spPr>
          <a:xfrm>
            <a:off x="708051" y="1436571"/>
            <a:ext cx="3080178" cy="2490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07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800" dirty="0"/>
              <a:t>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510639" y="481871"/>
            <a:ext cx="11008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3600" b="1" dirty="0">
                <a:solidFill>
                  <a:prstClr val="black"/>
                </a:solidFill>
                <a:latin typeface="Calibri" panose="020F0502020204030204" pitchFamily="34" charset="0"/>
              </a:rPr>
              <a:t>Descentralización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75600" y="3956365"/>
            <a:ext cx="11747401" cy="2246769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Tomar decisiones rápida y oportunamente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Disminuir la intervención en decisiones de rutina 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Ahorrar tiempo en las comunicaciones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Motivar al subordinado cuando participa en las decisiones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Mejorar el desarrollo del personal administrativo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800" y="1399283"/>
            <a:ext cx="9525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12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314668" y="1926444"/>
            <a:ext cx="4912285" cy="255454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Proceso de elegir una estructura de tareas, responsabilidades y relaciones de autoridad dentro de las organizaciones</a:t>
            </a:r>
          </a:p>
        </p:txBody>
      </p:sp>
      <p:sp>
        <p:nvSpPr>
          <p:cNvPr id="5" name="Onda 4"/>
          <p:cNvSpPr/>
          <p:nvPr/>
        </p:nvSpPr>
        <p:spPr>
          <a:xfrm>
            <a:off x="665019" y="33542"/>
            <a:ext cx="11148596" cy="1111774"/>
          </a:xfrm>
          <a:prstGeom prst="wave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4800" b="1" dirty="0">
              <a:ln w="9525">
                <a:solidFill>
                  <a:schemeClr val="bg1"/>
                </a:solidFill>
                <a:prstDash val="solid"/>
              </a:ln>
              <a:solidFill>
                <a:sysClr val="windowText" lastClr="000000"/>
              </a:solidFill>
            </a:endParaRPr>
          </a:p>
          <a:p>
            <a:pPr algn="ctr"/>
            <a:endParaRPr lang="es-MX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122" name="Picture 2" descr="Resultado de imagen para diseÃ±o organizacio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99" y="1819812"/>
            <a:ext cx="4185029" cy="274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1251681" y="297538"/>
            <a:ext cx="9975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>
                <a:ln w="0"/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3.3 Diseño y estructura organizacional </a:t>
            </a:r>
          </a:p>
        </p:txBody>
      </p:sp>
    </p:spTree>
    <p:extLst>
      <p:ext uri="{BB962C8B-B14F-4D97-AF65-F5344CB8AC3E}">
        <p14:creationId xmlns:p14="http://schemas.microsoft.com/office/powerpoint/2010/main" val="417915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7425" y="1894114"/>
            <a:ext cx="6151732" cy="1917395"/>
          </a:xfrm>
          <a:ln>
            <a:solidFill>
              <a:schemeClr val="tx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8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  representan las conexiones entre varias divisiones o departamentos de una organización en un organigrama </a:t>
            </a:r>
            <a:endParaRPr lang="es-MX" sz="28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Onda 4"/>
          <p:cNvSpPr/>
          <p:nvPr/>
        </p:nvSpPr>
        <p:spPr>
          <a:xfrm>
            <a:off x="665019" y="33542"/>
            <a:ext cx="11148596" cy="1111774"/>
          </a:xfrm>
          <a:prstGeom prst="wave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4800" b="1" dirty="0">
              <a:ln w="9525">
                <a:solidFill>
                  <a:schemeClr val="bg1"/>
                </a:solidFill>
                <a:prstDash val="solid"/>
              </a:ln>
              <a:solidFill>
                <a:sysClr val="windowText" lastClr="000000"/>
              </a:solidFill>
            </a:endParaRPr>
          </a:p>
          <a:p>
            <a:pPr algn="ctr"/>
            <a:endParaRPr lang="es-MX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251681" y="297538"/>
            <a:ext cx="9975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>
                <a:ln w="0"/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3.3 Diseño y estructura organizacional 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800100" y="4671870"/>
            <a:ext cx="10254343" cy="172893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28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</a:t>
            </a:r>
            <a:r>
              <a:rPr lang="es-MX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Organigrama</a:t>
            </a:r>
            <a:r>
              <a:rPr lang="es-MX" sz="28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es una representación de la estructura interna de una organización, donde se indica la forma en que se interrelacionan diversas tareas o funciones</a:t>
            </a:r>
            <a:endParaRPr lang="es-MX" sz="28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s-MX" sz="28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404" y="2053816"/>
            <a:ext cx="4078936" cy="1375184"/>
          </a:xfrm>
          <a:prstGeom prst="rect">
            <a:avLst/>
          </a:prstGeom>
        </p:spPr>
      </p:pic>
      <p:sp>
        <p:nvSpPr>
          <p:cNvPr id="4" name="Flecha: curvada hacia abajo 3">
            <a:extLst>
              <a:ext uri="{FF2B5EF4-FFF2-40B4-BE49-F238E27FC236}">
                <a16:creationId xmlns:a16="http://schemas.microsoft.com/office/drawing/2014/main" xmlns="" id="{6F8C2699-0AEE-4CD9-84F7-4A9BE60B432A}"/>
              </a:ext>
            </a:extLst>
          </p:cNvPr>
          <p:cNvSpPr/>
          <p:nvPr/>
        </p:nvSpPr>
        <p:spPr>
          <a:xfrm>
            <a:off x="6319157" y="1409312"/>
            <a:ext cx="1126672" cy="644504"/>
          </a:xfrm>
          <a:prstGeom prst="curvedDownArrow">
            <a:avLst/>
          </a:prstGeom>
          <a:solidFill>
            <a:srgbClr val="FFFF99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8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97621" y="2084112"/>
            <a:ext cx="4798207" cy="255454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</a:rPr>
              <a:t>Diversas combinaciones de la división de funciones y autoridad, a través de las cuales se realiza la organización</a:t>
            </a:r>
          </a:p>
        </p:txBody>
      </p:sp>
      <p:sp>
        <p:nvSpPr>
          <p:cNvPr id="8" name="Flecha arriba 7"/>
          <p:cNvSpPr/>
          <p:nvPr/>
        </p:nvSpPr>
        <p:spPr>
          <a:xfrm rot="5400000">
            <a:off x="6219996" y="2709353"/>
            <a:ext cx="595650" cy="843643"/>
          </a:xfrm>
          <a:prstGeom prst="upArrow">
            <a:avLst/>
          </a:prstGeom>
          <a:solidFill>
            <a:srgbClr val="FFFF99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1429024" y="468711"/>
            <a:ext cx="101059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>
                <a:ln w="0"/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3.3 Diseño y estructura organizacional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821" y="2084112"/>
            <a:ext cx="4064939" cy="270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45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76270" y="2594758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Organización lineal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MX" sz="2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MX" sz="2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MX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Organización funcional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MX" sz="2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MX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s-MX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Organización matricial.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584371" y="2468973"/>
            <a:ext cx="6386555" cy="830997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autoridad se concentra en una sola persona, quien toma todas las decisiones y el mando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5584371" y="3968254"/>
            <a:ext cx="6625998" cy="830997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 tareas se agrupan por departamentos, de acuerdo con la especialización técnica o funciones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584371" y="5453748"/>
            <a:ext cx="6386555" cy="1200329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Estructura mixta, con departamentos funcionales que ejercitan y desarrollan su trabajo para diversas áreas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65017" y="292924"/>
            <a:ext cx="105809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>
                <a:ln w="0"/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3.3 Diseño y estructura organizacional </a:t>
            </a:r>
          </a:p>
        </p:txBody>
      </p:sp>
      <p:sp>
        <p:nvSpPr>
          <p:cNvPr id="9" name="Flecha arriba 8"/>
          <p:cNvSpPr/>
          <p:nvPr/>
        </p:nvSpPr>
        <p:spPr>
          <a:xfrm rot="5400000">
            <a:off x="4690872" y="2645507"/>
            <a:ext cx="528034" cy="444280"/>
          </a:xfrm>
          <a:prstGeom prst="upArrow">
            <a:avLst/>
          </a:prstGeom>
          <a:solidFill>
            <a:srgbClr val="FFFF99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arriba 9"/>
          <p:cNvSpPr/>
          <p:nvPr/>
        </p:nvSpPr>
        <p:spPr>
          <a:xfrm rot="5400000">
            <a:off x="4690872" y="4346278"/>
            <a:ext cx="528034" cy="444280"/>
          </a:xfrm>
          <a:prstGeom prst="upArrow">
            <a:avLst/>
          </a:prstGeom>
          <a:solidFill>
            <a:srgbClr val="FFFF99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lecha arriba 10"/>
          <p:cNvSpPr/>
          <p:nvPr/>
        </p:nvSpPr>
        <p:spPr>
          <a:xfrm rot="5400000">
            <a:off x="4690872" y="6047049"/>
            <a:ext cx="528034" cy="444280"/>
          </a:xfrm>
          <a:prstGeom prst="upArrow">
            <a:avLst/>
          </a:prstGeom>
          <a:solidFill>
            <a:srgbClr val="FFFF99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/>
          <p:cNvSpPr/>
          <p:nvPr/>
        </p:nvSpPr>
        <p:spPr>
          <a:xfrm>
            <a:off x="117544" y="1224780"/>
            <a:ext cx="120928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 estructuras se expresan en gráficas de relaciones de personal u organigramas, y se complementan con los análisis de puestos</a:t>
            </a:r>
          </a:p>
        </p:txBody>
      </p:sp>
    </p:spTree>
    <p:extLst>
      <p:ext uri="{BB962C8B-B14F-4D97-AF65-F5344CB8AC3E}">
        <p14:creationId xmlns:p14="http://schemas.microsoft.com/office/powerpoint/2010/main" val="267764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9894" y="260648"/>
            <a:ext cx="11171422" cy="3413428"/>
          </a:xfrm>
        </p:spPr>
        <p:txBody>
          <a:bodyPr>
            <a:normAutofit/>
          </a:bodyPr>
          <a:lstStyle/>
          <a:p>
            <a:pPr algn="l"/>
            <a:r>
              <a:rPr lang="es-MX" sz="3600" b="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Unidad de aprendizaje: </a:t>
            </a:r>
            <a:r>
              <a:rPr lang="es-MX" sz="360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Administración  II</a:t>
            </a:r>
            <a:r>
              <a:rPr lang="es-MX" sz="3600" b="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/>
            </a:r>
            <a:br>
              <a:rPr lang="es-MX" sz="3600" b="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es-MX" sz="3600" b="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Programa Educativo: </a:t>
            </a:r>
            <a:r>
              <a:rPr lang="es-MX" sz="360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Licenciatura en Administración</a:t>
            </a:r>
            <a:r>
              <a:rPr lang="es-MX" sz="3600" b="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/>
            </a:r>
            <a:br>
              <a:rPr lang="es-MX" sz="3600" b="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es-MX" sz="3600" b="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Clave: </a:t>
            </a:r>
            <a:r>
              <a:rPr lang="es-MX" sz="360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LAMM07</a:t>
            </a:r>
            <a:r>
              <a:rPr lang="es-MX" sz="3600" b="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/>
            </a:r>
            <a:br>
              <a:rPr lang="es-MX" sz="3600" b="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es-MX" sz="3600" b="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Créditos: </a:t>
            </a:r>
            <a:r>
              <a:rPr lang="es-MX" sz="3600" cap="none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10</a:t>
            </a:r>
            <a:r>
              <a:rPr lang="es-MX" sz="3600" b="1" cap="none" dirty="0"/>
              <a:t/>
            </a:r>
            <a:br>
              <a:rPr lang="es-MX" sz="3600" b="1" cap="none" dirty="0"/>
            </a:br>
            <a:endParaRPr lang="es-ES" sz="3600" cap="non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2" t="14982" r="10777" b="11673"/>
          <a:stretch/>
        </p:blipFill>
        <p:spPr bwMode="auto">
          <a:xfrm>
            <a:off x="2847730" y="2364853"/>
            <a:ext cx="8405336" cy="381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076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550" t="25176" r="19922" b="17605"/>
          <a:stretch/>
        </p:blipFill>
        <p:spPr>
          <a:xfrm>
            <a:off x="97663" y="119892"/>
            <a:ext cx="4459654" cy="218940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17005" t="26540" r="19150" b="7791"/>
          <a:stretch/>
        </p:blipFill>
        <p:spPr>
          <a:xfrm>
            <a:off x="226810" y="4095481"/>
            <a:ext cx="4587708" cy="265304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24726" t="34815" r="22615" b="21171"/>
          <a:stretch/>
        </p:blipFill>
        <p:spPr>
          <a:xfrm>
            <a:off x="6710609" y="2209722"/>
            <a:ext cx="5254581" cy="2469259"/>
          </a:xfrm>
          <a:prstGeom prst="rect">
            <a:avLst/>
          </a:prstGeom>
        </p:spPr>
      </p:pic>
      <p:sp>
        <p:nvSpPr>
          <p:cNvPr id="9" name="Flecha izquierda 8"/>
          <p:cNvSpPr/>
          <p:nvPr/>
        </p:nvSpPr>
        <p:spPr>
          <a:xfrm>
            <a:off x="4783410" y="646959"/>
            <a:ext cx="3337809" cy="980534"/>
          </a:xfrm>
          <a:prstGeom prst="leftArrow">
            <a:avLst/>
          </a:prstGeom>
          <a:solidFill>
            <a:srgbClr val="FFFF99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solidFill>
                  <a:schemeClr val="bg1"/>
                </a:solidFill>
                <a:latin typeface="Calibri" panose="020F0502020204030204"/>
              </a:rPr>
              <a:t>Lineal</a:t>
            </a:r>
          </a:p>
        </p:txBody>
      </p:sp>
      <p:sp>
        <p:nvSpPr>
          <p:cNvPr id="10" name="Flecha izquierda 9"/>
          <p:cNvSpPr/>
          <p:nvPr/>
        </p:nvSpPr>
        <p:spPr>
          <a:xfrm>
            <a:off x="5160101" y="5237816"/>
            <a:ext cx="3337809" cy="980534"/>
          </a:xfrm>
          <a:prstGeom prst="leftArrow">
            <a:avLst/>
          </a:prstGeom>
          <a:solidFill>
            <a:srgbClr val="FFFF99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solidFill>
                  <a:schemeClr val="bg1"/>
                </a:solidFill>
                <a:latin typeface="Calibri" panose="020F0502020204030204"/>
              </a:rPr>
              <a:t>Funcional</a:t>
            </a:r>
          </a:p>
        </p:txBody>
      </p:sp>
      <p:sp>
        <p:nvSpPr>
          <p:cNvPr id="12" name="Flecha derecha 11"/>
          <p:cNvSpPr/>
          <p:nvPr/>
        </p:nvSpPr>
        <p:spPr>
          <a:xfrm>
            <a:off x="3374264" y="2711003"/>
            <a:ext cx="3078051" cy="953036"/>
          </a:xfrm>
          <a:prstGeom prst="rightArrow">
            <a:avLst/>
          </a:prstGeom>
          <a:solidFill>
            <a:srgbClr val="FFFF99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solidFill>
                  <a:schemeClr val="bg1"/>
                </a:solidFill>
                <a:latin typeface="Calibri" panose="020F0502020204030204"/>
              </a:rPr>
              <a:t>Matricial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686464" y="101023"/>
            <a:ext cx="7505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>
                <a:ln w="0"/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3.3 Diseño y estructura organizacional </a:t>
            </a:r>
          </a:p>
        </p:txBody>
      </p:sp>
    </p:spTree>
    <p:extLst>
      <p:ext uri="{BB962C8B-B14F-4D97-AF65-F5344CB8AC3E}">
        <p14:creationId xmlns:p14="http://schemas.microsoft.com/office/powerpoint/2010/main" val="265890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22514" y="417163"/>
            <a:ext cx="114953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3.4 Organización con ámbitos estrechos y ámbitos amplios (tramo de control)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E3E6F9EF-68BB-45C0-815F-702D02BE90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391" t="30239" r="18854" b="18002"/>
          <a:stretch/>
        </p:blipFill>
        <p:spPr>
          <a:xfrm>
            <a:off x="5628" y="1778685"/>
            <a:ext cx="12186372" cy="466215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25321" t="31118" r="26771" b="18354"/>
          <a:stretch/>
        </p:blipFill>
        <p:spPr>
          <a:xfrm>
            <a:off x="4767743" y="2801938"/>
            <a:ext cx="2656513" cy="157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68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227115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3.4 Organización con ámbitos estrechos y ámbitos amplios (tramo de control) 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F474667F-E7B7-4895-AF90-295A48115122}"/>
              </a:ext>
            </a:extLst>
          </p:cNvPr>
          <p:cNvGrpSpPr/>
          <p:nvPr/>
        </p:nvGrpSpPr>
        <p:grpSpPr>
          <a:xfrm>
            <a:off x="0" y="1600200"/>
            <a:ext cx="12101848" cy="4898571"/>
            <a:chOff x="90152" y="109293"/>
            <a:chExt cx="12101848" cy="3834339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16808" t="19850" r="19744" b="29798"/>
            <a:stretch/>
          </p:blipFill>
          <p:spPr>
            <a:xfrm>
              <a:off x="90152" y="109293"/>
              <a:ext cx="12101848" cy="3834339"/>
            </a:xfrm>
            <a:prstGeom prst="rect">
              <a:avLst/>
            </a:prstGeom>
          </p:spPr>
        </p:pic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3"/>
            <a:srcRect l="19579" t="27597" r="22021" b="12016"/>
            <a:stretch/>
          </p:blipFill>
          <p:spPr>
            <a:xfrm>
              <a:off x="4872277" y="1089135"/>
              <a:ext cx="2165336" cy="12588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534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29390" y="4494088"/>
            <a:ext cx="3024279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Representa la estructura intencional de los papeles en una empresa organizada formalmente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052558" y="119676"/>
            <a:ext cx="79234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>
                <a:ln w="0"/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3.5 Organización formal e informal</a:t>
            </a:r>
          </a:p>
        </p:txBody>
      </p:sp>
      <p:sp>
        <p:nvSpPr>
          <p:cNvPr id="7" name="Abrir llave 6"/>
          <p:cNvSpPr/>
          <p:nvPr/>
        </p:nvSpPr>
        <p:spPr>
          <a:xfrm>
            <a:off x="4207064" y="1577933"/>
            <a:ext cx="1063598" cy="5041398"/>
          </a:xfrm>
          <a:prstGeom prst="leftBrace">
            <a:avLst/>
          </a:prstGeom>
          <a:ln>
            <a:solidFill>
              <a:srgbClr val="FFFFCC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489109" y="2960907"/>
            <a:ext cx="603262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Considera al organismo social en forma estricta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5489109" y="4370614"/>
            <a:ext cx="6416198" cy="193899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Requiere ser flexible, para aprovechar los talentos creativos y reconocer los gustos y capacidades individuales, que deben canalizarse hacia las metas del grupo y la empresa</a:t>
            </a:r>
          </a:p>
          <a:p>
            <a:pPr algn="ctr"/>
            <a:endParaRPr lang="es-MX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62771" y="2960907"/>
            <a:ext cx="4265337" cy="584775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3200" b="1" dirty="0">
                <a:ln w="0"/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Organización formal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7177" y="911120"/>
            <a:ext cx="2977270" cy="1673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17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298084" y="3569516"/>
            <a:ext cx="34545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  <a:latin typeface="Calibri" panose="020F0502020204030204" pitchFamily="34" charset="0"/>
              </a:rPr>
              <a:t>Características de la organización formal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049789" y="1584357"/>
            <a:ext cx="69913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Es deliberadamente planificada.</a:t>
            </a:r>
          </a:p>
          <a:p>
            <a:pPr algn="ctr"/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Da gran importancia a la coordinación de actividades. 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endParaRPr lang="es-MX" sz="28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Se estructura jerárquicamente, con objetivos establecidos, especificación de tareas y relaciones de autoridad y responsabilidad definidas.</a:t>
            </a:r>
          </a:p>
        </p:txBody>
      </p:sp>
      <p:sp>
        <p:nvSpPr>
          <p:cNvPr id="9" name="Abrir llave 8"/>
          <p:cNvSpPr/>
          <p:nvPr/>
        </p:nvSpPr>
        <p:spPr>
          <a:xfrm>
            <a:off x="3752603" y="1365662"/>
            <a:ext cx="1508166" cy="5094515"/>
          </a:xfrm>
          <a:prstGeom prst="leftBrace">
            <a:avLst/>
          </a:prstGeom>
          <a:ln>
            <a:solidFill>
              <a:srgbClr val="FFFFCC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53079" t="31397" r="7143" b="26535"/>
          <a:stretch/>
        </p:blipFill>
        <p:spPr>
          <a:xfrm>
            <a:off x="534154" y="763178"/>
            <a:ext cx="3218449" cy="255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63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598017" y="341294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dirty="0"/>
              <a:t>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5296277" y="1240325"/>
            <a:ext cx="6191096" cy="39703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Toma como base la disposición y relaciones informales de trabajo:</a:t>
            </a:r>
          </a:p>
          <a:p>
            <a:pPr algn="ctr"/>
            <a:endParaRPr lang="es-MX" sz="28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las interacciones del personal y la sociedad que no están prescritas por la organización formal, sino que surgen de manera espontánea durante las actividades e interacciones de los participantes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08231" y="4822509"/>
            <a:ext cx="4237020" cy="121615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  <a:latin typeface="Calibri" panose="020F0502020204030204" pitchFamily="34" charset="0"/>
              </a:rPr>
              <a:t>Cualquier actividad personal conjunta sin un propósito consciente, aun cuando contribuya a resultados comunes</a:t>
            </a:r>
          </a:p>
          <a:p>
            <a:pPr algn="ctr"/>
            <a:endParaRPr lang="es-MX" dirty="0">
              <a:latin typeface="Calibri" panose="020F0502020204030204" pitchFamily="34" charset="0"/>
            </a:endParaRPr>
          </a:p>
        </p:txBody>
      </p:sp>
      <p:sp>
        <p:nvSpPr>
          <p:cNvPr id="11" name="Abrir llave 10"/>
          <p:cNvSpPr/>
          <p:nvPr/>
        </p:nvSpPr>
        <p:spPr>
          <a:xfrm>
            <a:off x="4364152" y="558195"/>
            <a:ext cx="1182323" cy="6078828"/>
          </a:xfrm>
          <a:prstGeom prst="leftBrace">
            <a:avLst/>
          </a:prstGeom>
          <a:ln>
            <a:solidFill>
              <a:srgbClr val="FFFF99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Rectángulo 12"/>
          <p:cNvSpPr/>
          <p:nvPr/>
        </p:nvSpPr>
        <p:spPr>
          <a:xfrm>
            <a:off x="400740" y="2874334"/>
            <a:ext cx="3693394" cy="1077218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3200" b="1" dirty="0">
                <a:ln w="0"/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Organización informal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74" y="744656"/>
            <a:ext cx="3147448" cy="194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rir llave 6"/>
          <p:cNvSpPr/>
          <p:nvPr/>
        </p:nvSpPr>
        <p:spPr>
          <a:xfrm>
            <a:off x="3336167" y="1140030"/>
            <a:ext cx="1182323" cy="5295833"/>
          </a:xfrm>
          <a:prstGeom prst="leftBrace">
            <a:avLst/>
          </a:prstGeom>
          <a:ln>
            <a:solidFill>
              <a:srgbClr val="FFFFCC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4291344" y="1403291"/>
            <a:ext cx="73966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Es flexible y poco estructurada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endParaRPr lang="es-MX" sz="28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Sus relaciones son, en parte, indefinidas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endParaRPr lang="es-MX" sz="28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Hay grados de libertad en la actuación de sus miembros (espontaneidad)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113417" y="3003116"/>
            <a:ext cx="34545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  <a:latin typeface="Calibri" panose="020F0502020204030204" pitchFamily="34" charset="0"/>
              </a:rPr>
              <a:t>Características de la organización informal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0967" y="4344208"/>
            <a:ext cx="3715388" cy="208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60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ube 5"/>
          <p:cNvSpPr/>
          <p:nvPr/>
        </p:nvSpPr>
        <p:spPr>
          <a:xfrm>
            <a:off x="3107738" y="1932009"/>
            <a:ext cx="6215628" cy="2947048"/>
          </a:xfrm>
          <a:prstGeom prst="cloud">
            <a:avLst/>
          </a:prstGeom>
          <a:solidFill>
            <a:srgbClr val="FFFFCC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32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s-MX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Departamentalización</a:t>
            </a:r>
          </a:p>
          <a:p>
            <a:pPr algn="ctr"/>
            <a:endParaRPr lang="es-MX" sz="3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240101" y="4289739"/>
            <a:ext cx="2498437" cy="646331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>
                <a:latin typeface="Calibri" panose="020F0502020204030204" pitchFamily="34" charset="0"/>
              </a:rPr>
              <a:t>Departamentalización por funciones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105422" y="2268119"/>
            <a:ext cx="3135532" cy="646331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>
                <a:latin typeface="Calibri" panose="020F0502020204030204" pitchFamily="34" charset="0"/>
              </a:rPr>
              <a:t>Departamentalización por productos o servicios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3787206" y="751910"/>
            <a:ext cx="2624307" cy="646331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>
                <a:latin typeface="Calibri" panose="020F0502020204030204" pitchFamily="34" charset="0"/>
              </a:rPr>
              <a:t>Departamentalización geográfica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8191124" y="884954"/>
            <a:ext cx="2507055" cy="646331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>
                <a:latin typeface="Calibri" panose="020F0502020204030204" pitchFamily="34" charset="0"/>
              </a:rPr>
              <a:t>Departamentalización por clientela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9323366" y="2440675"/>
            <a:ext cx="2498437" cy="646331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>
                <a:latin typeface="Calibri" panose="020F0502020204030204" pitchFamily="34" charset="0"/>
              </a:rPr>
              <a:t>Departamentalización por proceso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9056468" y="4232725"/>
            <a:ext cx="3135532" cy="646331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>
                <a:latin typeface="Calibri" panose="020F0502020204030204" pitchFamily="34" charset="0"/>
              </a:rPr>
              <a:t>Departamentalización por proyecto</a:t>
            </a:r>
          </a:p>
        </p:txBody>
      </p:sp>
      <p:sp>
        <p:nvSpPr>
          <p:cNvPr id="8" name="Flecha abajo 7"/>
          <p:cNvSpPr/>
          <p:nvPr/>
        </p:nvSpPr>
        <p:spPr>
          <a:xfrm>
            <a:off x="5832888" y="4941576"/>
            <a:ext cx="643941" cy="646331"/>
          </a:xfrm>
          <a:prstGeom prst="downArrow">
            <a:avLst/>
          </a:prstGeom>
          <a:solidFill>
            <a:srgbClr val="FFFFCC"/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Calibri" panose="020F0502020204030204" pitchFamily="34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2090054" y="5559784"/>
            <a:ext cx="8412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Estructura formal de la organización, compuesta de varios departamentos y puestos administrativos, y sus relaciones entre sí</a:t>
            </a:r>
          </a:p>
          <a:p>
            <a:pPr algn="ctr"/>
            <a:endParaRPr lang="es-MX" sz="2400" dirty="0">
              <a:latin typeface="Calibri" panose="020F0502020204030204" pitchFamily="34" charset="0"/>
            </a:endParaRPr>
          </a:p>
        </p:txBody>
      </p: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1147371" y="214588"/>
            <a:ext cx="9785268" cy="536230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lvl="0" algn="just" defTabSz="457200">
              <a:lnSpc>
                <a:spcPct val="100000"/>
              </a:lnSpc>
              <a:spcBef>
                <a:spcPts val="0"/>
              </a:spcBef>
            </a:pPr>
            <a:r>
              <a:rPr lang="es-MX" sz="3600" b="0" cap="none" dirty="0">
                <a:ln w="0"/>
                <a:solidFill>
                  <a:prstClr val="black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s-MX" sz="3600" b="0" cap="none" dirty="0">
                <a:ln w="0"/>
                <a:solidFill>
                  <a:prstClr val="black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s-MX" sz="3600" cap="none" dirty="0">
                <a:ln w="0"/>
                <a:solidFill>
                  <a:prstClr val="black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3.6 Departamentalización concepto y tipos </a:t>
            </a:r>
            <a:r>
              <a:rPr lang="es-MX" sz="3600" b="0" cap="none" dirty="0">
                <a:ln w="0"/>
                <a:solidFill>
                  <a:prstClr val="black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s-MX" sz="3600" b="0" cap="none" dirty="0">
                <a:ln w="0"/>
                <a:solidFill>
                  <a:prstClr val="black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</a:br>
            <a:endParaRPr lang="es-MX" sz="3600" b="0" cap="none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37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9430" y="2041743"/>
            <a:ext cx="10059006" cy="109075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s-MX" sz="22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Agrupa las actividades y tareas de acuerdo con las funciones principales desarrolladas en la empresa, recursos humanos, mercadotecnia, operaciones y finanzas</a:t>
            </a:r>
          </a:p>
          <a:p>
            <a:pPr algn="ctr"/>
            <a:endParaRPr lang="es-MX" dirty="0">
              <a:latin typeface="Calibri" panose="020F050202020403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548142" y="616458"/>
            <a:ext cx="8464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Departamentalización por funciones</a:t>
            </a:r>
          </a:p>
          <a:p>
            <a:endParaRPr lang="es-MX" sz="3600" b="1" dirty="0">
              <a:latin typeface="Calibri" panose="020F0502020204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3043" t="31822" r="26673" b="35080"/>
          <a:stretch/>
        </p:blipFill>
        <p:spPr>
          <a:xfrm>
            <a:off x="3880109" y="3757188"/>
            <a:ext cx="5289985" cy="2241655"/>
          </a:xfrm>
          <a:prstGeom prst="rect">
            <a:avLst/>
          </a:prstGeom>
          <a:ln w="28575">
            <a:solidFill>
              <a:schemeClr val="tx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5980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418" y="634163"/>
            <a:ext cx="10353761" cy="1326321"/>
          </a:xfrm>
        </p:spPr>
        <p:txBody>
          <a:bodyPr>
            <a:noAutofit/>
          </a:bodyPr>
          <a:lstStyle/>
          <a:p>
            <a: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Departamentalización por productos o servicios</a:t>
            </a:r>
            <a:b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</a:br>
            <a:endParaRPr lang="es-MX" sz="3600" cap="none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2436" y="2204707"/>
            <a:ext cx="10756121" cy="1724498"/>
          </a:xfrm>
        </p:spPr>
        <p:txBody>
          <a:bodyPr/>
          <a:lstStyle/>
          <a:p>
            <a:pPr marL="0" indent="0" algn="ctr">
              <a:buNone/>
            </a:pPr>
            <a:r>
              <a:rPr lang="es-MX" sz="22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Facilita el empleo de la tecnología, máquinas y equipos, conocimiento y mano de obra, para intensificar los esfuerzos de los subordinados y aumentar la eficiencia de la organización</a:t>
            </a:r>
          </a:p>
          <a:p>
            <a:endParaRPr lang="es-MX" dirty="0">
              <a:latin typeface="Calibri" panose="020F0502020204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9082" t="27949" r="31721" b="47579"/>
          <a:stretch/>
        </p:blipFill>
        <p:spPr>
          <a:xfrm>
            <a:off x="3649301" y="3837730"/>
            <a:ext cx="5100034" cy="2087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07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527382" y="404665"/>
            <a:ext cx="11425269" cy="2016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600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Carácter de la Unidad de Aprendizaje: </a:t>
            </a:r>
            <a:r>
              <a:rPr lang="es-MX" sz="3600" b="1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Obligatoria</a:t>
            </a:r>
          </a:p>
          <a:p>
            <a:pPr marL="0" indent="0">
              <a:buNone/>
            </a:pPr>
            <a:r>
              <a:rPr lang="es-MX" sz="3600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Núcleo de formación: </a:t>
            </a:r>
            <a:r>
              <a:rPr lang="es-MX" sz="3600" b="1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Básico</a:t>
            </a:r>
          </a:p>
          <a:p>
            <a:pPr marL="0" indent="0">
              <a:buNone/>
            </a:pPr>
            <a:r>
              <a:rPr lang="es-MX" sz="3600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Modalidad: </a:t>
            </a:r>
            <a:r>
              <a:rPr lang="es-MX" sz="3600" b="1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Presencial</a:t>
            </a:r>
          </a:p>
          <a:p>
            <a:pPr marL="0" indent="0">
              <a:buNone/>
            </a:pPr>
            <a:endParaRPr lang="es-MX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8" t="21048" r="9228" b="6985"/>
          <a:stretch/>
        </p:blipFill>
        <p:spPr bwMode="auto">
          <a:xfrm>
            <a:off x="239350" y="2636458"/>
            <a:ext cx="11794757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Elipse"/>
          <p:cNvSpPr/>
          <p:nvPr/>
        </p:nvSpPr>
        <p:spPr>
          <a:xfrm>
            <a:off x="1967541" y="3212976"/>
            <a:ext cx="1440160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10 Conector recto de flecha"/>
          <p:cNvCxnSpPr/>
          <p:nvPr/>
        </p:nvCxnSpPr>
        <p:spPr>
          <a:xfrm flipH="1">
            <a:off x="3262624" y="1011382"/>
            <a:ext cx="5548867" cy="220159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3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6305" y="627795"/>
            <a:ext cx="10353761" cy="1326321"/>
          </a:xfrm>
        </p:spPr>
        <p:txBody>
          <a:bodyPr>
            <a:normAutofit/>
          </a:bodyPr>
          <a:lstStyle/>
          <a:p>
            <a: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Departamentalización geográfica</a:t>
            </a:r>
            <a:b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</a:br>
            <a:endParaRPr lang="es-MX" sz="3600" cap="none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84575" y="1954116"/>
            <a:ext cx="9325674" cy="15496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2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Agrupamiento de las actividades de acuerdo con la localización en donde se realiza el trabajo</a:t>
            </a:r>
          </a:p>
          <a:p>
            <a:pPr algn="ctr"/>
            <a:endParaRPr lang="es-MX" sz="2200" dirty="0">
              <a:effectLst/>
              <a:latin typeface="Calibri" panose="020F0502020204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4726" t="39392" r="21031" b="37193"/>
          <a:stretch/>
        </p:blipFill>
        <p:spPr>
          <a:xfrm>
            <a:off x="3351388" y="3796222"/>
            <a:ext cx="5803597" cy="182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85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5" y="781851"/>
            <a:ext cx="10353761" cy="1326321"/>
          </a:xfrm>
        </p:spPr>
        <p:txBody>
          <a:bodyPr>
            <a:normAutofit/>
          </a:bodyPr>
          <a:lstStyle/>
          <a:p>
            <a: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Departamentalización por clientela</a:t>
            </a:r>
            <a:b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</a:br>
            <a:endParaRPr lang="es-MX" sz="3600" cap="none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29018" y="2268080"/>
            <a:ext cx="8791520" cy="13080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2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Agrupar las actividades con base en el interés del consumidor por el producto o servicio que se ofrece</a:t>
            </a:r>
          </a:p>
          <a:p>
            <a:pPr algn="ctr"/>
            <a:endParaRPr lang="es-MX" sz="2200" dirty="0">
              <a:effectLst/>
              <a:latin typeface="Calibri" panose="020F0502020204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9097" t="40977" r="22120" b="34183"/>
          <a:stretch/>
        </p:blipFill>
        <p:spPr>
          <a:xfrm>
            <a:off x="3443267" y="3920151"/>
            <a:ext cx="5782602" cy="165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94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5952" y="452986"/>
            <a:ext cx="10353761" cy="1326321"/>
          </a:xfrm>
        </p:spPr>
        <p:txBody>
          <a:bodyPr>
            <a:normAutofit/>
          </a:bodyPr>
          <a:lstStyle/>
          <a:p>
            <a: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Departamentalización por proceso</a:t>
            </a:r>
            <a:b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</a:br>
            <a:endParaRPr lang="es-MX" sz="3600" cap="none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2213759"/>
            <a:ext cx="10353762" cy="3695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2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Se utiliza frecuentemente en las empresas industriales y niveles más bajos de la estructura organizacional de las áreas productivas o de operaciones</a:t>
            </a:r>
          </a:p>
          <a:p>
            <a:pPr algn="ctr"/>
            <a:endParaRPr lang="es-MX" sz="2200" dirty="0">
              <a:effectLst/>
              <a:latin typeface="Calibri" panose="020F0502020204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30070" t="16202" r="30467" b="60914"/>
          <a:stretch/>
        </p:blipFill>
        <p:spPr>
          <a:xfrm>
            <a:off x="3101437" y="3656617"/>
            <a:ext cx="6127130" cy="1997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28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6" y="669882"/>
            <a:ext cx="10353761" cy="1326321"/>
          </a:xfrm>
        </p:spPr>
        <p:txBody>
          <a:bodyPr>
            <a:normAutofit/>
          </a:bodyPr>
          <a:lstStyle/>
          <a:p>
            <a: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Departamentalización por proyecto</a:t>
            </a:r>
            <a:b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</a:br>
            <a:endParaRPr lang="es-MX" sz="3600" cap="none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2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Este tipo de departamentalización requiere que la estructura organizacional sea flexible, capaz de adaptarse rápidamente y sin contratiempos a las necesidades de cada proyecto, desarrollado y ejecutado durante un plazo determinado</a:t>
            </a:r>
          </a:p>
          <a:p>
            <a:pPr algn="ctr"/>
            <a:endParaRPr lang="es-MX" sz="2200" dirty="0">
              <a:effectLst/>
              <a:latin typeface="Calibri" panose="020F0502020204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3664" t="64038" r="22165" b="11996"/>
          <a:stretch/>
        </p:blipFill>
        <p:spPr>
          <a:xfrm>
            <a:off x="2748895" y="4303152"/>
            <a:ext cx="7048240" cy="175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22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nta hacia arriba 1"/>
          <p:cNvSpPr/>
          <p:nvPr/>
        </p:nvSpPr>
        <p:spPr>
          <a:xfrm>
            <a:off x="273132" y="351692"/>
            <a:ext cx="11269684" cy="1252025"/>
          </a:xfrm>
          <a:prstGeom prst="ribbon2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600" b="1" dirty="0">
                <a:latin typeface="Calibri" panose="020F0502020204030204" pitchFamily="34" charset="0"/>
              </a:rPr>
              <a:t>3.7 Organización matricial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6385" t="47794" r="36077" b="12597"/>
          <a:stretch/>
        </p:blipFill>
        <p:spPr>
          <a:xfrm>
            <a:off x="440259" y="2961735"/>
            <a:ext cx="5795890" cy="271506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017781" y="1603717"/>
            <a:ext cx="4002260" cy="872196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Estructura mixta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527549" y="2567840"/>
            <a:ext cx="5205741" cy="3787693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Departamento funcionales </a:t>
            </a:r>
          </a:p>
          <a:p>
            <a:pPr algn="ctr"/>
            <a:endParaRPr lang="es-MX" sz="24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Ejercitan y desarrollan su trabajo para varias áreas</a:t>
            </a:r>
          </a:p>
          <a:p>
            <a:pPr algn="ctr"/>
            <a:endParaRPr lang="es-MX" sz="24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Sistema flexible y complejo</a:t>
            </a:r>
          </a:p>
          <a:p>
            <a:pPr algn="ctr"/>
            <a:endParaRPr lang="es-MX" sz="24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Le da relevancia a la estructura informal y el liderazgo</a:t>
            </a:r>
          </a:p>
        </p:txBody>
      </p:sp>
      <p:sp>
        <p:nvSpPr>
          <p:cNvPr id="7" name="Flecha curvada hacia abajo 6"/>
          <p:cNvSpPr/>
          <p:nvPr/>
        </p:nvSpPr>
        <p:spPr>
          <a:xfrm>
            <a:off x="5020041" y="1227649"/>
            <a:ext cx="2771335" cy="858129"/>
          </a:xfrm>
          <a:prstGeom prst="curvedDownArrow">
            <a:avLst/>
          </a:prstGeom>
          <a:solidFill>
            <a:srgbClr val="FFFFCC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06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80658" y="1478523"/>
            <a:ext cx="5343244" cy="3132499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Calibri" panose="020F0502020204030204" pitchFamily="34" charset="0"/>
              </a:rPr>
              <a:t>Empresas bien diferenciadas y establecidas como unidades en una compañía más grande para asegurar que ciertos productos o líneas de productos se promuevan y administren como si cada uno fuese una empresa independiente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4762123" y="3837634"/>
            <a:ext cx="7429877" cy="291625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Calibri" panose="020F0502020204030204" pitchFamily="34" charset="0"/>
              </a:rPr>
              <a:t>Características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latin typeface="Calibri" panose="020F0502020204030204" pitchFamily="34" charset="0"/>
              </a:rPr>
              <a:t>Misión propia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latin typeface="Calibri" panose="020F0502020204030204" pitchFamily="34" charset="0"/>
              </a:rPr>
              <a:t>Competidores definidos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latin typeface="Calibri" panose="020F0502020204030204" pitchFamily="34" charset="0"/>
              </a:rPr>
              <a:t>Administrar sus propios recursos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800" dirty="0">
                <a:latin typeface="Calibri" panose="020F0502020204030204" pitchFamily="34" charset="0"/>
              </a:rPr>
              <a:t>Tamaño apropiado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5510" y="1573232"/>
            <a:ext cx="3400169" cy="2269612"/>
          </a:xfrm>
          <a:prstGeom prst="rect">
            <a:avLst/>
          </a:prstGeom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845952" y="452986"/>
            <a:ext cx="10353761" cy="6062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3.8 Unidades estratégicas de negocio</a:t>
            </a:r>
          </a:p>
        </p:txBody>
      </p:sp>
    </p:spTree>
    <p:extLst>
      <p:ext uri="{BB962C8B-B14F-4D97-AF65-F5344CB8AC3E}">
        <p14:creationId xmlns:p14="http://schemas.microsoft.com/office/powerpoint/2010/main" val="76592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417076" y="630853"/>
            <a:ext cx="6522257" cy="152098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Difiere de factores:</a:t>
            </a:r>
          </a:p>
          <a:p>
            <a:pPr algn="ctr"/>
            <a:endParaRPr lang="es-MX" sz="24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grado de orientación y compromiso internacional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323439" y="2941333"/>
            <a:ext cx="6615894" cy="317592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Una compañía puede internacionalizar su operación con:</a:t>
            </a:r>
          </a:p>
          <a:p>
            <a:pPr algn="ctr"/>
            <a:endParaRPr lang="es-MX" sz="24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Modelo geográfico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Un departamento internacional en sus oficinas centrales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Un gerente de exportación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Podrá establecer subsidiarias</a:t>
            </a:r>
          </a:p>
          <a:p>
            <a:pPr algn="ctr"/>
            <a:endParaRPr lang="es-MX" dirty="0">
              <a:latin typeface="Calibri" panose="020F0502020204030204" pitchFamily="34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95004" y="510639"/>
            <a:ext cx="3716975" cy="403760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600" b="1" dirty="0">
                <a:latin typeface="Calibri" panose="020F0502020204030204" pitchFamily="34" charset="0"/>
              </a:rPr>
              <a:t>3.9 Estructuras organizacionales para el ambiente global</a:t>
            </a:r>
          </a:p>
          <a:p>
            <a:pPr algn="ctr"/>
            <a:endParaRPr lang="es-MX" dirty="0"/>
          </a:p>
        </p:txBody>
      </p:sp>
      <p:sp>
        <p:nvSpPr>
          <p:cNvPr id="6" name="Abrir llave 5"/>
          <p:cNvSpPr/>
          <p:nvPr/>
        </p:nvSpPr>
        <p:spPr>
          <a:xfrm>
            <a:off x="3811979" y="630853"/>
            <a:ext cx="1237957" cy="5486400"/>
          </a:xfrm>
          <a:prstGeom prst="leftBrace">
            <a:avLst/>
          </a:prstGeom>
          <a:ln>
            <a:solidFill>
              <a:srgbClr val="FFFF99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50" name="Picture 2" descr="Resultado de imagen para mund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8"/>
          <a:stretch/>
        </p:blipFill>
        <p:spPr bwMode="auto">
          <a:xfrm>
            <a:off x="309670" y="4163179"/>
            <a:ext cx="3712856" cy="206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73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131209" y="1280160"/>
            <a:ext cx="3681138" cy="197826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600" b="1" dirty="0">
                <a:latin typeface="Calibri" panose="020F0502020204030204" pitchFamily="34" charset="0"/>
              </a:rPr>
              <a:t>3.10 </a:t>
            </a:r>
          </a:p>
          <a:p>
            <a:pPr algn="ctr"/>
            <a:r>
              <a:rPr lang="es-MX" sz="3600" b="1" dirty="0">
                <a:latin typeface="Calibri" panose="020F0502020204030204" pitchFamily="34" charset="0"/>
              </a:rPr>
              <a:t>La organización virtual</a:t>
            </a:r>
          </a:p>
        </p:txBody>
      </p:sp>
      <p:sp>
        <p:nvSpPr>
          <p:cNvPr id="3" name="Rectángulo redondeado 2"/>
          <p:cNvSpPr/>
          <p:nvPr/>
        </p:nvSpPr>
        <p:spPr>
          <a:xfrm>
            <a:off x="5960015" y="618978"/>
            <a:ext cx="5913118" cy="23422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latin typeface="Calibri" panose="020F050202020403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</a:rPr>
              <a:t>Tener acceso al enfoque central de negocio de otra empresa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</a:rPr>
              <a:t>Lograr flexibilidad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</a:rPr>
              <a:t>Reducir riesgos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</a:rPr>
              <a:t>Responder con rapidez a las necesidades del mercado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4414326" y="3557370"/>
            <a:ext cx="5913118" cy="10515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</a:rPr>
              <a:t>Coordinan sus actividades a través del mercado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4614201" y="4877972"/>
            <a:ext cx="6654021" cy="10480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</a:rPr>
              <a:t>Pueden no tener un organigrama ni un edificio de oficinas generales</a:t>
            </a:r>
          </a:p>
          <a:p>
            <a:pPr algn="ctr"/>
            <a:endParaRPr lang="es-MX" dirty="0">
              <a:latin typeface="Calibri" panose="020F050202020403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3861833" y="1280160"/>
            <a:ext cx="1702190" cy="88626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Calibri" panose="020F0502020204030204" pitchFamily="34" charset="0"/>
              </a:rPr>
              <a:t>Objetivo</a:t>
            </a:r>
          </a:p>
        </p:txBody>
      </p:sp>
      <p:sp>
        <p:nvSpPr>
          <p:cNvPr id="7" name="Abrir llave 6"/>
          <p:cNvSpPr/>
          <p:nvPr/>
        </p:nvSpPr>
        <p:spPr>
          <a:xfrm>
            <a:off x="3235572" y="590403"/>
            <a:ext cx="633046" cy="5725551"/>
          </a:xfrm>
          <a:prstGeom prst="leftBrace">
            <a:avLst/>
          </a:prstGeom>
          <a:ln>
            <a:solidFill>
              <a:srgbClr val="FFFF99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Abrir llave 7"/>
          <p:cNvSpPr/>
          <p:nvPr/>
        </p:nvSpPr>
        <p:spPr>
          <a:xfrm>
            <a:off x="5481714" y="470827"/>
            <a:ext cx="478300" cy="2461845"/>
          </a:xfrm>
          <a:prstGeom prst="leftBrace">
            <a:avLst/>
          </a:prstGeom>
          <a:ln>
            <a:solidFill>
              <a:srgbClr val="FFFF99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4" name="Picture 2" descr="Resultado de imagen para organizacion virtu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90" y="4099338"/>
            <a:ext cx="2827607" cy="197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90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736794" y="1568554"/>
            <a:ext cx="10480430" cy="956603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Requiere de una red de centros de decisión y comunicación que coordinen los esfuerzos para alcanzar las metas del grupo y la empresa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914400" y="2982353"/>
            <a:ext cx="2644726" cy="633046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>
                <a:latin typeface="Calibri" panose="020F0502020204030204" pitchFamily="34" charset="0"/>
                <a:cs typeface="Calibri" panose="020F0502020204030204" pitchFamily="34" charset="0"/>
              </a:rPr>
              <a:t>Planeación</a:t>
            </a:r>
            <a:endParaRPr lang="es-MX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4579033" y="2883881"/>
            <a:ext cx="2799471" cy="815926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>
                <a:latin typeface="Calibri" panose="020F0502020204030204" pitchFamily="34" charset="0"/>
                <a:cs typeface="Calibri" panose="020F0502020204030204" pitchFamily="34" charset="0"/>
              </a:rPr>
              <a:t>Flexibilidad organizacional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8412480" y="2904983"/>
            <a:ext cx="2644726" cy="801856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>
                <a:latin typeface="Calibri" panose="020F0502020204030204" pitchFamily="34" charset="0"/>
                <a:cs typeface="Calibri" panose="020F0502020204030204" pitchFamily="34" charset="0"/>
              </a:rPr>
              <a:t>Evitar conflictos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815926" y="3995225"/>
            <a:ext cx="2869809" cy="2475913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Organización ideal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Necesidades futuras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Capacitación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Estructura ideal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4575515" y="3995224"/>
            <a:ext cx="2802987" cy="2475913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Adaptación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Necesidad de reajuste y cambio</a:t>
            </a:r>
            <a:endParaRPr lang="es-MX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8412479" y="3995225"/>
            <a:ext cx="2883877" cy="2588455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Comprensión de funciones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Descripciones precisas de los puestos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Comprensión de la organización formal e informal</a:t>
            </a:r>
          </a:p>
        </p:txBody>
      </p:sp>
      <p:cxnSp>
        <p:nvCxnSpPr>
          <p:cNvPr id="13" name="Conector recto 12"/>
          <p:cNvCxnSpPr>
            <a:endCxn id="4" idx="0"/>
          </p:cNvCxnSpPr>
          <p:nvPr/>
        </p:nvCxnSpPr>
        <p:spPr>
          <a:xfrm>
            <a:off x="2236763" y="2525157"/>
            <a:ext cx="0" cy="457196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5" name="Conector recto 14"/>
          <p:cNvCxnSpPr>
            <a:stCxn id="3" idx="2"/>
            <a:endCxn id="5" idx="0"/>
          </p:cNvCxnSpPr>
          <p:nvPr/>
        </p:nvCxnSpPr>
        <p:spPr>
          <a:xfrm>
            <a:off x="5977009" y="2525157"/>
            <a:ext cx="1760" cy="358724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9854417" y="2525157"/>
            <a:ext cx="0" cy="379826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" name="Conector recto 18"/>
          <p:cNvCxnSpPr>
            <a:stCxn id="4" idx="2"/>
            <a:endCxn id="7" idx="0"/>
          </p:cNvCxnSpPr>
          <p:nvPr/>
        </p:nvCxnSpPr>
        <p:spPr>
          <a:xfrm>
            <a:off x="2236763" y="3615399"/>
            <a:ext cx="14068" cy="379826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1" name="Conector recto 20"/>
          <p:cNvCxnSpPr>
            <a:stCxn id="5" idx="2"/>
            <a:endCxn id="8" idx="0"/>
          </p:cNvCxnSpPr>
          <p:nvPr/>
        </p:nvCxnSpPr>
        <p:spPr>
          <a:xfrm flipH="1">
            <a:off x="5977009" y="3699807"/>
            <a:ext cx="1760" cy="295417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9840349" y="3713874"/>
            <a:ext cx="0" cy="288385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Título 1"/>
          <p:cNvSpPr txBox="1">
            <a:spLocks/>
          </p:cNvSpPr>
          <p:nvPr/>
        </p:nvSpPr>
        <p:spPr>
          <a:xfrm>
            <a:off x="736794" y="283943"/>
            <a:ext cx="10764644" cy="885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3.11 Organización efectiva y cultura organizacional</a:t>
            </a:r>
          </a:p>
        </p:txBody>
      </p:sp>
    </p:spTree>
    <p:extLst>
      <p:ext uri="{BB962C8B-B14F-4D97-AF65-F5344CB8AC3E}">
        <p14:creationId xmlns:p14="http://schemas.microsoft.com/office/powerpoint/2010/main" val="203600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3127" y="403762"/>
            <a:ext cx="3025834" cy="3633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3.11 Organización efectiva y cultura organizacional </a:t>
            </a:r>
          </a:p>
        </p:txBody>
      </p:sp>
      <p:sp>
        <p:nvSpPr>
          <p:cNvPr id="3" name="Rectángulo redondeado 2"/>
          <p:cNvSpPr/>
          <p:nvPr/>
        </p:nvSpPr>
        <p:spPr>
          <a:xfrm>
            <a:off x="4276578" y="675249"/>
            <a:ext cx="7076050" cy="1069145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Modelo general de comportamiento; creencias y valores compartidos entre los miembros de la organización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3829933" y="3889716"/>
            <a:ext cx="2048353" cy="787791"/>
          </a:xfrm>
          <a:prstGeom prst="roundRect">
            <a:avLst/>
          </a:prstGeom>
          <a:solidFill>
            <a:srgbClr val="FFFFCC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Elementos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6330462" y="2180491"/>
            <a:ext cx="5176910" cy="1856935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Valores</a:t>
            </a:r>
            <a:endParaRPr lang="es-MX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Justifican la existencia de la entidad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 acciones que se lleven a cabo en la empresa estarán orientadas por los mismos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Crean un sentido de identidad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6372666" y="4290645"/>
            <a:ext cx="5176910" cy="1913207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Creencias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Influyen en la percepción, interpretación e integración de las sensaciones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También en la manera de pensar, opinar y comportarse</a:t>
            </a:r>
          </a:p>
        </p:txBody>
      </p:sp>
      <p:sp>
        <p:nvSpPr>
          <p:cNvPr id="7" name="Abrir llave 6"/>
          <p:cNvSpPr/>
          <p:nvPr/>
        </p:nvSpPr>
        <p:spPr>
          <a:xfrm>
            <a:off x="3277772" y="534572"/>
            <a:ext cx="731519" cy="5922499"/>
          </a:xfrm>
          <a:prstGeom prst="leftBrace">
            <a:avLst/>
          </a:prstGeom>
          <a:ln>
            <a:solidFill>
              <a:srgbClr val="FFFF99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Abrir llave 7"/>
          <p:cNvSpPr/>
          <p:nvPr/>
        </p:nvSpPr>
        <p:spPr>
          <a:xfrm>
            <a:off x="6063175" y="2110153"/>
            <a:ext cx="267287" cy="4346918"/>
          </a:xfrm>
          <a:prstGeom prst="leftBrace">
            <a:avLst/>
          </a:prstGeom>
          <a:ln>
            <a:solidFill>
              <a:srgbClr val="FFFF99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68" y="4191732"/>
            <a:ext cx="3077304" cy="211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0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0" y="2780928"/>
            <a:ext cx="12192000" cy="316835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s-MX" sz="3600" dirty="0"/>
          </a:p>
          <a:p>
            <a:pPr marL="0" indent="0" algn="ctr">
              <a:buFont typeface="Arial" pitchFamily="34" charset="0"/>
              <a:buNone/>
            </a:pPr>
            <a:r>
              <a:rPr lang="es-MX" sz="40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Conocimientos Previos: </a:t>
            </a:r>
            <a:r>
              <a:rPr lang="es-MX" sz="4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Administración I</a:t>
            </a:r>
            <a:endParaRPr lang="es-MX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MX" sz="40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Unidad de Aprendizaje Antecedente: </a:t>
            </a:r>
            <a:r>
              <a:rPr lang="es-MX" sz="4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Administración I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40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Unidad de Aprendizaje Consecuente: </a:t>
            </a:r>
            <a:r>
              <a:rPr lang="es-MX" sz="4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Ninguna</a:t>
            </a:r>
          </a:p>
          <a:p>
            <a:pPr marL="0" indent="0" algn="ctr">
              <a:buFont typeface="Arial" pitchFamily="34" charset="0"/>
              <a:buNone/>
            </a:pPr>
            <a:endParaRPr lang="es-MX" sz="3600" b="1" dirty="0"/>
          </a:p>
        </p:txBody>
      </p:sp>
      <p:pic>
        <p:nvPicPr>
          <p:cNvPr id="5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770312"/>
            <a:ext cx="3748021" cy="1807082"/>
          </a:xfrm>
          <a:prstGeom prst="rect">
            <a:avLst/>
          </a:prstGeom>
        </p:spPr>
      </p:pic>
      <p:pic>
        <p:nvPicPr>
          <p:cNvPr id="6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770313"/>
            <a:ext cx="4318000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02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76" y="257340"/>
            <a:ext cx="8534400" cy="1507067"/>
          </a:xfrm>
        </p:spPr>
        <p:txBody>
          <a:bodyPr/>
          <a:lstStyle/>
          <a:p>
            <a:pPr algn="ctr"/>
            <a:r>
              <a:rPr lang="es-MX" sz="4400" b="1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Conclusiones</a:t>
            </a:r>
            <a:r>
              <a:rPr lang="es-MX" cap="none" dirty="0">
                <a:effectLst/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5943" y="1616941"/>
            <a:ext cx="11705546" cy="4726710"/>
          </a:xfr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Mediante el estudio de la unidad 3 </a:t>
            </a:r>
            <a:r>
              <a:rPr lang="es-MX" sz="28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“</a:t>
            </a:r>
            <a:r>
              <a:rPr lang="es-MX" sz="28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Organización</a:t>
            </a:r>
            <a:r>
              <a:rPr lang="es-MX" sz="28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”, </a:t>
            </a:r>
            <a:r>
              <a:rPr lang="es-MX" sz="28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se destaca su importancia en el proceso administrativo, </a:t>
            </a:r>
            <a:r>
              <a:rPr lang="es-MX" sz="28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es la </a:t>
            </a:r>
            <a:r>
              <a:rPr lang="es-MX" sz="28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etapa </a:t>
            </a:r>
            <a:r>
              <a:rPr lang="es-MX" sz="28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en que </a:t>
            </a:r>
            <a:r>
              <a:rPr lang="es-MX" sz="28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se define la división de trabajo, autoridad, responsabilidad y comunicación que se requiere para el desempeño de las </a:t>
            </a:r>
            <a:r>
              <a:rPr lang="es-MX" sz="28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actividades.</a:t>
            </a:r>
            <a:endParaRPr lang="es-MX" sz="2800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s-MX" sz="28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Además, </a:t>
            </a:r>
            <a:r>
              <a:rPr lang="es-MX" sz="28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se </a:t>
            </a:r>
            <a:r>
              <a:rPr lang="es-MX" sz="28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identifica de forma precisa qué se realiza, sus características, forma de constituirse, elementos que la integran y los resultados que se obtienen como evidencia de la aplicación en las entidades.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7D67EB16-8F71-4918-8354-02EFEEFDDB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2305" y="0"/>
            <a:ext cx="2457238" cy="163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79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96074" y="252414"/>
            <a:ext cx="10353761" cy="838954"/>
          </a:xfrm>
        </p:spPr>
        <p:txBody>
          <a:bodyPr>
            <a:normAutofit/>
          </a:bodyPr>
          <a:lstStyle/>
          <a:p>
            <a: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Bibliografía </a:t>
            </a:r>
            <a:endParaRPr lang="es-MX" sz="3600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Marcador de contenido 2"/>
          <p:cNvSpPr txBox="1">
            <a:spLocks noGrp="1"/>
          </p:cNvSpPr>
          <p:nvPr>
            <p:ph idx="1"/>
          </p:nvPr>
        </p:nvSpPr>
        <p:spPr>
          <a:xfrm>
            <a:off x="153910" y="1200150"/>
            <a:ext cx="12038090" cy="56578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Bateman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T. y Snell, S. (2001). </a:t>
            </a:r>
            <a:r>
              <a:rPr lang="es-MX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Administración: Una Ventaja Competitiva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(4ª ed.). México: McGraw Hill Interamericana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Hellriegell</a:t>
            </a:r>
            <a:r>
              <a:rPr lang="es-MX" sz="2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D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Jackson, S. E. y </a:t>
            </a:r>
            <a:r>
              <a:rPr lang="es-MX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Slocum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J. W. Jr. (2017). </a:t>
            </a:r>
            <a:r>
              <a:rPr lang="es-MX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Administración. Un enfoque basado en competencias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(12ª ed.). México: </a:t>
            </a:r>
            <a:r>
              <a:rPr lang="es-MX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Cengage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Hitt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Michael A. (2006). </a:t>
            </a:r>
            <a:r>
              <a:rPr lang="es-MX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Administración, </a:t>
            </a:r>
            <a:r>
              <a:rPr lang="es-MX" sz="24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9ª ed.). México: Pearson Educación.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Koontz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H.,</a:t>
            </a:r>
            <a:r>
              <a:rPr lang="es-MX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Weihrich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H., &amp; </a:t>
            </a:r>
            <a:r>
              <a:rPr lang="es-MX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Cannice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 (2014). </a:t>
            </a:r>
            <a:r>
              <a:rPr lang="es-MX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Administración: una Perspectiva Global y Empresarial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(14ª ed.). México: McGraw-Hill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Robbins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S. P. &amp; </a:t>
            </a:r>
            <a:r>
              <a:rPr lang="es-MX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Coulter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M., 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(2014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s-MX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Administración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(12ª 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.). México: 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Pearson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Educación. 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77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349" y="44625"/>
            <a:ext cx="11809312" cy="864097"/>
          </a:xfrm>
        </p:spPr>
        <p:txBody>
          <a:bodyPr>
            <a:noAutofit/>
          </a:bodyPr>
          <a:lstStyle/>
          <a:p>
            <a:pPr algn="ctr"/>
            <a:r>
              <a:rPr lang="es-MX" sz="3600" b="1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Objetivo de la Unidad de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85520" y="1203329"/>
            <a:ext cx="6463141" cy="526253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sz="36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«Conocer los fundamentos teóricos del proceso administrativo mediante una exploración de todas sus etapas y componentes que permitan integrar una visión global de la administración y valorar la importancia de su aplicación en las organizaciones»</a:t>
            </a:r>
          </a:p>
        </p:txBody>
      </p:sp>
      <p:sp>
        <p:nvSpPr>
          <p:cNvPr id="5" name="4 Llamada de nube"/>
          <p:cNvSpPr/>
          <p:nvPr/>
        </p:nvSpPr>
        <p:spPr>
          <a:xfrm>
            <a:off x="656184" y="908722"/>
            <a:ext cx="4830960" cy="2592287"/>
          </a:xfrm>
          <a:prstGeom prst="cloudCallout">
            <a:avLst>
              <a:gd name="adj1" fmla="val -16823"/>
              <a:gd name="adj2" fmla="val 6557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81" y="4005065"/>
            <a:ext cx="4704523" cy="2352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upo 7"/>
          <p:cNvGrpSpPr/>
          <p:nvPr/>
        </p:nvGrpSpPr>
        <p:grpSpPr>
          <a:xfrm>
            <a:off x="1252151" y="1322691"/>
            <a:ext cx="3526034" cy="1888524"/>
            <a:chOff x="1252151" y="1322691"/>
            <a:chExt cx="3526034" cy="188852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3630" y="2487093"/>
              <a:ext cx="2006347" cy="7241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52151" y="1372440"/>
              <a:ext cx="1611998" cy="1111351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5"/>
            <a:srcRect l="21330" b="20020"/>
            <a:stretch/>
          </p:blipFill>
          <p:spPr>
            <a:xfrm>
              <a:off x="2864149" y="1322691"/>
              <a:ext cx="1914036" cy="11611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957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324" y="2030675"/>
            <a:ext cx="8534400" cy="3615267"/>
          </a:xfrm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ES" sz="3600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Unidad 1. Proceso Administrativo 	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3600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Unidad 2. Planeación 	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3600" b="1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Unidad 3. Organización </a:t>
            </a:r>
            <a:r>
              <a:rPr lang="es-ES" sz="3600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	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3600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Unidad 4. Dirección 	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3600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Unidad 5. Control 	</a:t>
            </a:r>
          </a:p>
          <a:p>
            <a:pPr>
              <a:buFont typeface="Wingdings" panose="05000000000000000000" pitchFamily="2" charset="2"/>
              <a:buChar char="ü"/>
            </a:pPr>
            <a:endParaRPr lang="es-ES" dirty="0">
              <a:effectLst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57868" y="560673"/>
            <a:ext cx="11809312" cy="864097"/>
          </a:xfrm>
        </p:spPr>
        <p:txBody>
          <a:bodyPr>
            <a:noAutofit/>
          </a:bodyPr>
          <a:lstStyle/>
          <a:p>
            <a:pPr algn="ctr"/>
            <a:r>
              <a:rPr lang="es-MX" sz="3600" b="1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Contenido de la Unidad de Aprendizaje</a:t>
            </a:r>
          </a:p>
        </p:txBody>
      </p:sp>
    </p:spTree>
    <p:extLst>
      <p:ext uri="{BB962C8B-B14F-4D97-AF65-F5344CB8AC3E}">
        <p14:creationId xmlns:p14="http://schemas.microsoft.com/office/powerpoint/2010/main" val="150388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47716" y="2246790"/>
            <a:ext cx="4997102" cy="29557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4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«Conocer y evaluar las técnicas organizacionales pertinentes al tipo de organización»	</a:t>
            </a:r>
          </a:p>
          <a:p>
            <a:pPr marL="0" indent="0" algn="ctr">
              <a:buNone/>
            </a:pPr>
            <a:endParaRPr lang="es-ES" sz="3400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190" y="2172918"/>
            <a:ext cx="4039522" cy="302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48814" y="705528"/>
            <a:ext cx="11809312" cy="864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cap="non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Objetivo de la Unidad 3</a:t>
            </a:r>
          </a:p>
        </p:txBody>
      </p:sp>
    </p:spTree>
    <p:extLst>
      <p:ext uri="{BB962C8B-B14F-4D97-AF65-F5344CB8AC3E}">
        <p14:creationId xmlns:p14="http://schemas.microsoft.com/office/powerpoint/2010/main" val="236342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83011" y="1674506"/>
            <a:ext cx="11462625" cy="415498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 Concepto de organización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 Autoridad, centralización y descentralización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3.3 Diseño y estructura organizacional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3.4 Organización con ámbitos estrechos y ámbitos amplios (tramo de control)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 Organización formal e informal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3.6 Departamentalización concepto y tipos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3.7 Organización matricial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3.8 Unidades estratégicas de negocio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3.9 Estructuras organizacionales para el ambiente global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3.10 La organización virtual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3.11 Organización efectiva y cultura organizacional 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239349" y="44625"/>
            <a:ext cx="11809312" cy="8640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Contenido de la Unidad 3</a:t>
            </a:r>
          </a:p>
        </p:txBody>
      </p:sp>
    </p:spTree>
    <p:extLst>
      <p:ext uri="{BB962C8B-B14F-4D97-AF65-F5344CB8AC3E}">
        <p14:creationId xmlns:p14="http://schemas.microsoft.com/office/powerpoint/2010/main" val="38387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ube 3"/>
          <p:cNvSpPr/>
          <p:nvPr/>
        </p:nvSpPr>
        <p:spPr>
          <a:xfrm>
            <a:off x="239349" y="2233091"/>
            <a:ext cx="4432664" cy="2058113"/>
          </a:xfrm>
          <a:prstGeom prst="cloud">
            <a:avLst/>
          </a:prstGeom>
          <a:solidFill>
            <a:srgbClr val="FFFFCC"/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>
                <a:solidFill>
                  <a:schemeClr val="bg1"/>
                </a:solidFill>
                <a:latin typeface="Calibri" panose="020F0502020204030204"/>
              </a:rPr>
              <a:t>Organización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041964" y="4484887"/>
            <a:ext cx="5866645" cy="1852540"/>
          </a:xfrm>
        </p:spPr>
        <p:txBody>
          <a:bodyPr>
            <a:noAutofit/>
          </a:bodyPr>
          <a:lstStyle/>
          <a:p>
            <a:r>
              <a:rPr lang="es-MX" sz="3200" dirty="0">
                <a:solidFill>
                  <a:schemeClr val="bg1"/>
                </a:solidFill>
                <a:effectLst/>
                <a:latin typeface="Calibri" panose="020F0502020204030204"/>
              </a:rPr>
              <a:t>Hace referencia a la estructura de relaciones entre personas, trabajo y recursos</a:t>
            </a:r>
          </a:p>
        </p:txBody>
      </p:sp>
      <p:sp>
        <p:nvSpPr>
          <p:cNvPr id="6" name="Flecha curvada hacia abajo 5"/>
          <p:cNvSpPr/>
          <p:nvPr/>
        </p:nvSpPr>
        <p:spPr>
          <a:xfrm>
            <a:off x="3559953" y="1396655"/>
            <a:ext cx="2647835" cy="913421"/>
          </a:xfrm>
          <a:prstGeom prst="curvedDownArrow">
            <a:avLst/>
          </a:prstGeom>
          <a:solidFill>
            <a:srgbClr val="FFFFCC"/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 descr="Resultado de imagen para organiza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788" y="1702051"/>
            <a:ext cx="3992449" cy="239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239349" y="44625"/>
            <a:ext cx="11809312" cy="8640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cap="non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3.1 Concepto de organización</a:t>
            </a:r>
          </a:p>
        </p:txBody>
      </p:sp>
    </p:spTree>
    <p:extLst>
      <p:ext uri="{BB962C8B-B14F-4D97-AF65-F5344CB8AC3E}">
        <p14:creationId xmlns:p14="http://schemas.microsoft.com/office/powerpoint/2010/main" val="192530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1667</TotalTime>
  <Words>1581</Words>
  <Application>Microsoft Office PowerPoint</Application>
  <PresentationFormat>Panorámica</PresentationFormat>
  <Paragraphs>212</Paragraphs>
  <Slides>41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8" baseType="lpstr">
      <vt:lpstr>Arial</vt:lpstr>
      <vt:lpstr>Bookman Old Style</vt:lpstr>
      <vt:lpstr>Calibri</vt:lpstr>
      <vt:lpstr>Rockwell</vt:lpstr>
      <vt:lpstr>Wingdings</vt:lpstr>
      <vt:lpstr>Wingdings 3</vt:lpstr>
      <vt:lpstr>Damask</vt:lpstr>
      <vt:lpstr>Presentación de PowerPoint</vt:lpstr>
      <vt:lpstr>Unidad de aprendizaje: Administración  II Programa Educativo: Licenciatura en Administración Clave: LAMM07 Créditos: 10 </vt:lpstr>
      <vt:lpstr>Presentación de PowerPoint</vt:lpstr>
      <vt:lpstr>Presentación de PowerPoint</vt:lpstr>
      <vt:lpstr>Objetivo de la Unidad de Aprendizaje</vt:lpstr>
      <vt:lpstr>Contenido de la Unidad de Aprendizaje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3.6 Departamentalización concepto y tipos  </vt:lpstr>
      <vt:lpstr>Presentación de PowerPoint</vt:lpstr>
      <vt:lpstr>Departamentalización por productos o servicios </vt:lpstr>
      <vt:lpstr>Departamentalización geográfica </vt:lpstr>
      <vt:lpstr>Departamentalización por clientela </vt:lpstr>
      <vt:lpstr>Departamentalización por proceso </vt:lpstr>
      <vt:lpstr>Departamentalización por proyecto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 </vt:lpstr>
      <vt:lpstr>Bibliografía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             DEL ESTADO DE  MÉXICO Centro Universitario Ecatepec</dc:title>
  <dc:creator>Mariana Jaqueline Huesca Dimas</dc:creator>
  <cp:lastModifiedBy>CU UAEM</cp:lastModifiedBy>
  <cp:revision>123</cp:revision>
  <dcterms:created xsi:type="dcterms:W3CDTF">2019-03-30T19:06:31Z</dcterms:created>
  <dcterms:modified xsi:type="dcterms:W3CDTF">2019-09-30T18:04:23Z</dcterms:modified>
</cp:coreProperties>
</file>