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99" r:id="rId1"/>
  </p:sldMasterIdLst>
  <p:notesMasterIdLst>
    <p:notesMasterId r:id="rId43"/>
  </p:notesMasterIdLst>
  <p:sldIdLst>
    <p:sldId id="257" r:id="rId2"/>
    <p:sldId id="311" r:id="rId3"/>
    <p:sldId id="305" r:id="rId4"/>
    <p:sldId id="306" r:id="rId5"/>
    <p:sldId id="287" r:id="rId6"/>
    <p:sldId id="260" r:id="rId7"/>
    <p:sldId id="285" r:id="rId8"/>
    <p:sldId id="286" r:id="rId9"/>
    <p:sldId id="269" r:id="rId10"/>
    <p:sldId id="312" r:id="rId11"/>
    <p:sldId id="271" r:id="rId12"/>
    <p:sldId id="272" r:id="rId13"/>
    <p:sldId id="273" r:id="rId14"/>
    <p:sldId id="275" r:id="rId15"/>
    <p:sldId id="276" r:id="rId16"/>
    <p:sldId id="277" r:id="rId17"/>
    <p:sldId id="279" r:id="rId18"/>
    <p:sldId id="280" r:id="rId19"/>
    <p:sldId id="313" r:id="rId20"/>
    <p:sldId id="314" r:id="rId21"/>
    <p:sldId id="315" r:id="rId22"/>
    <p:sldId id="296" r:id="rId23"/>
    <p:sldId id="297" r:id="rId24"/>
    <p:sldId id="298" r:id="rId25"/>
    <p:sldId id="310" r:id="rId26"/>
    <p:sldId id="316" r:id="rId27"/>
    <p:sldId id="299" r:id="rId28"/>
    <p:sldId id="300" r:id="rId29"/>
    <p:sldId id="301" r:id="rId30"/>
    <p:sldId id="302" r:id="rId31"/>
    <p:sldId id="303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282" r:id="rId41"/>
    <p:sldId id="317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B3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75E4B-BBDA-1544-83F9-6715C9E0A0A4}" type="datetimeFigureOut">
              <a:rPr lang="es-ES" smtClean="0"/>
              <a:t>09/09/19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4514-D7E5-8945-805B-400F60B974A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06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7583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>
              <a:latin typeface="Calibri" charset="0"/>
            </a:endParaRPr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36586D67-F007-BC4F-ABC8-BB7F2A3F37A2}" type="slidenum">
              <a:rPr lang="es-MX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5E9EAC01-B2AC-DD46-B4BF-D0A7DFACA6FE}" type="datetimeFigureOut">
              <a:rPr lang="es-MX" smtClean="0"/>
              <a:t>09/09/19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001F2C4F-F26B-1D42-A022-55197CE8D010}" type="slidenum">
              <a:rPr lang="es-MX" smtClean="0"/>
              <a:t>‹Nr.›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umed.net/rev/turydes/19/zacazonapan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533" y="38243"/>
            <a:ext cx="466346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4539293" y="777822"/>
            <a:ext cx="39823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venir Book"/>
              </a:rPr>
              <a:t>Facultad de Turismo y Gastronomía </a:t>
            </a:r>
          </a:p>
          <a:p>
            <a:pPr algn="ctr"/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854736" y="869543"/>
            <a:ext cx="4766264" cy="590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dirty="0">
              <a:latin typeface="Avenir Book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LICENCIATURA EN TURISMO</a:t>
            </a:r>
          </a:p>
          <a:p>
            <a:pPr algn="ctr"/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Unidad de aprendizaje: Impactos del Turismo</a:t>
            </a:r>
          </a:p>
          <a:p>
            <a:pPr algn="ctr"/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Autor: Rebeca Osorio González </a:t>
            </a:r>
          </a:p>
          <a:p>
            <a:pPr algn="ctr"/>
            <a:endParaRPr lang="es-MX" sz="2000" dirty="0">
              <a:latin typeface="Avenir Book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Créditos institucionales de la UA: 9</a:t>
            </a: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Material visual: Solo </a:t>
            </a:r>
            <a:r>
              <a:rPr lang="es-MX" b="1" dirty="0" err="1">
                <a:latin typeface="Avenir Book"/>
                <a:cs typeface="Times New Roman" panose="02020603050405020304" pitchFamily="18" charset="0"/>
              </a:rPr>
              <a:t>proyectable</a:t>
            </a:r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Unidad de competencia : </a:t>
            </a:r>
          </a:p>
          <a:p>
            <a:pPr algn="ctr"/>
            <a:r>
              <a:rPr lang="es-MX" b="1" dirty="0">
                <a:solidFill>
                  <a:srgbClr val="000000"/>
                </a:solidFill>
                <a:latin typeface="Avenir Book"/>
                <a:cs typeface="Times New Roman" panose="02020603050405020304" pitchFamily="18" charset="0"/>
              </a:rPr>
              <a:t>Metodologías para la evaluación de impactos del turismo</a:t>
            </a:r>
          </a:p>
          <a:p>
            <a:pPr marL="285750" indent="-285750" algn="ctr">
              <a:buFont typeface="Wingdings" charset="2"/>
              <a:buChar char="§"/>
            </a:pPr>
            <a:r>
              <a:rPr lang="es-MX" dirty="0">
                <a:latin typeface="Avenir Book"/>
                <a:cs typeface="Times New Roman" panose="02020603050405020304" pitchFamily="18" charset="0"/>
              </a:rPr>
              <a:t>Ámbito social y cultural</a:t>
            </a: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-Índice de irritación de Doxey</a:t>
            </a: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-Ciclo de vida de destino turístico de Butler</a:t>
            </a:r>
          </a:p>
          <a:p>
            <a:pPr algn="ctr"/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Elaborado por </a:t>
            </a:r>
            <a:r>
              <a:rPr lang="es-MX" b="1" dirty="0">
                <a:latin typeface="Avenir Book"/>
                <a:cs typeface="Times New Roman" panose="02020603050405020304" pitchFamily="18" charset="0"/>
              </a:rPr>
              <a:t>Rebeca Osorio González</a:t>
            </a:r>
            <a:r>
              <a:rPr lang="es-MX" dirty="0">
                <a:latin typeface="Avenir Book"/>
                <a:cs typeface="Times New Roman" panose="02020603050405020304" pitchFamily="18" charset="0"/>
              </a:rPr>
              <a:t> </a:t>
            </a:r>
          </a:p>
          <a:p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r"/>
            <a:r>
              <a:rPr lang="es-MX" sz="1600" dirty="0">
                <a:latin typeface="Avenir Book"/>
                <a:cs typeface="Times New Roman" panose="02020603050405020304" pitchFamily="18" charset="0"/>
              </a:rPr>
              <a:t>Semestre 2019-B</a:t>
            </a:r>
          </a:p>
        </p:txBody>
      </p:sp>
    </p:spTree>
    <p:extLst>
      <p:ext uri="{BB962C8B-B14F-4D97-AF65-F5344CB8AC3E}">
        <p14:creationId xmlns:p14="http://schemas.microsoft.com/office/powerpoint/2010/main" val="2247248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701076"/>
          </a:xfrm>
        </p:spPr>
        <p:txBody>
          <a:bodyPr/>
          <a:lstStyle/>
          <a:p>
            <a:r>
              <a:rPr lang="es-ES" dirty="0" smtClean="0"/>
              <a:t>Etapas: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164" y="1295401"/>
            <a:ext cx="6771835" cy="4020777"/>
          </a:xfrm>
          <a:prstGeom prst="rect">
            <a:avLst/>
          </a:prstGeom>
        </p:spPr>
      </p:pic>
      <p:sp>
        <p:nvSpPr>
          <p:cNvPr id="6" name="Marcador de contenido 2"/>
          <p:cNvSpPr>
            <a:spLocks noGrp="1"/>
          </p:cNvSpPr>
          <p:nvPr>
            <p:ph sz="quarter" idx="13"/>
          </p:nvPr>
        </p:nvSpPr>
        <p:spPr>
          <a:xfrm>
            <a:off x="144027" y="1296632"/>
            <a:ext cx="2121106" cy="4110296"/>
          </a:xfrm>
          <a:solidFill>
            <a:srgbClr val="8BA8B3"/>
          </a:solidFill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Euforia </a:t>
            </a:r>
          </a:p>
          <a:p>
            <a:pPr algn="ctr"/>
            <a:r>
              <a:rPr lang="es-ES" sz="2800" dirty="0" smtClean="0"/>
              <a:t>Apat</a:t>
            </a:r>
            <a:r>
              <a:rPr lang="es-ES" sz="2800" dirty="0" smtClean="0"/>
              <a:t>ía</a:t>
            </a:r>
          </a:p>
          <a:p>
            <a:pPr algn="ctr"/>
            <a:r>
              <a:rPr lang="es-ES" sz="2800" dirty="0" smtClean="0"/>
              <a:t>Molestia </a:t>
            </a:r>
          </a:p>
          <a:p>
            <a:pPr algn="ctr"/>
            <a:r>
              <a:rPr lang="es-ES" sz="2400" dirty="0" smtClean="0"/>
              <a:t>Antagonismo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150908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21485" b="19859"/>
          <a:stretch/>
        </p:blipFill>
        <p:spPr>
          <a:xfrm>
            <a:off x="0" y="1766149"/>
            <a:ext cx="9144000" cy="3967091"/>
          </a:xfrm>
          <a:prstGeom prst="rect">
            <a:avLst/>
          </a:prstGeom>
        </p:spPr>
      </p:pic>
      <p:sp>
        <p:nvSpPr>
          <p:cNvPr id="4" name="Marcador de contenido 2"/>
          <p:cNvSpPr txBox="1">
            <a:spLocks/>
          </p:cNvSpPr>
          <p:nvPr/>
        </p:nvSpPr>
        <p:spPr>
          <a:xfrm>
            <a:off x="2513905" y="601103"/>
            <a:ext cx="4307679" cy="773771"/>
          </a:xfrm>
          <a:prstGeom prst="rect">
            <a:avLst/>
          </a:prstGeom>
          <a:solidFill>
            <a:srgbClr val="8BA8B3"/>
          </a:solidFill>
        </p:spPr>
        <p:txBody>
          <a:bodyPr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4000" dirty="0"/>
              <a:t>Euforia</a:t>
            </a:r>
            <a:r>
              <a:rPr lang="es-E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5028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76" y="550607"/>
            <a:ext cx="7860861" cy="586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27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42" y="419009"/>
            <a:ext cx="8010494" cy="596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55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22521"/>
          <a:stretch/>
        </p:blipFill>
        <p:spPr>
          <a:xfrm>
            <a:off x="366611" y="1558190"/>
            <a:ext cx="8554804" cy="4955206"/>
          </a:xfrm>
          <a:prstGeom prst="rect">
            <a:avLst/>
          </a:prstGeom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2513905" y="601103"/>
            <a:ext cx="4307679" cy="773771"/>
          </a:xfrm>
          <a:prstGeom prst="rect">
            <a:avLst/>
          </a:prstGeom>
          <a:solidFill>
            <a:srgbClr val="8BA8B3"/>
          </a:solidFill>
        </p:spPr>
        <p:txBody>
          <a:bodyPr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4000" dirty="0" smtClean="0"/>
              <a:t>Apat</a:t>
            </a:r>
            <a:r>
              <a:rPr lang="es-ES" sz="4000" dirty="0" smtClean="0"/>
              <a:t>ía</a:t>
            </a:r>
            <a:r>
              <a:rPr lang="es-E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4956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739" y="549882"/>
            <a:ext cx="7677556" cy="575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907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4769" t="22831" r="5384" b="7348"/>
          <a:stretch/>
        </p:blipFill>
        <p:spPr>
          <a:xfrm>
            <a:off x="464233" y="1828800"/>
            <a:ext cx="8215533" cy="4740812"/>
          </a:xfrm>
          <a:prstGeom prst="rect">
            <a:avLst/>
          </a:prstGeom>
        </p:spPr>
      </p:pic>
      <p:sp>
        <p:nvSpPr>
          <p:cNvPr id="7" name="Marcador de contenido 2"/>
          <p:cNvSpPr txBox="1">
            <a:spLocks/>
          </p:cNvSpPr>
          <p:nvPr/>
        </p:nvSpPr>
        <p:spPr>
          <a:xfrm>
            <a:off x="2513905" y="601103"/>
            <a:ext cx="4307679" cy="773771"/>
          </a:xfrm>
          <a:prstGeom prst="rect">
            <a:avLst/>
          </a:prstGeom>
          <a:solidFill>
            <a:srgbClr val="8BA8B3"/>
          </a:solidFill>
        </p:spPr>
        <p:txBody>
          <a:bodyPr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4000" dirty="0" smtClean="0"/>
              <a:t>Molestia</a:t>
            </a:r>
            <a:r>
              <a:rPr lang="es-E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3184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308" t="19473" r="4308" b="5687"/>
          <a:stretch/>
        </p:blipFill>
        <p:spPr>
          <a:xfrm>
            <a:off x="211014" y="1350498"/>
            <a:ext cx="8539091" cy="5092505"/>
          </a:xfrm>
          <a:prstGeom prst="rect">
            <a:avLst/>
          </a:prstGeom>
        </p:spPr>
      </p:pic>
      <p:sp>
        <p:nvSpPr>
          <p:cNvPr id="4" name="Marcador de contenido 2"/>
          <p:cNvSpPr txBox="1">
            <a:spLocks/>
          </p:cNvSpPr>
          <p:nvPr/>
        </p:nvSpPr>
        <p:spPr>
          <a:xfrm>
            <a:off x="2513905" y="378504"/>
            <a:ext cx="4307679" cy="773771"/>
          </a:xfrm>
          <a:prstGeom prst="rect">
            <a:avLst/>
          </a:prstGeom>
          <a:solidFill>
            <a:srgbClr val="8BA8B3"/>
          </a:solidFill>
        </p:spPr>
        <p:txBody>
          <a:bodyPr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4000" dirty="0" smtClean="0"/>
              <a:t>Antagonismo</a:t>
            </a:r>
            <a:r>
              <a:rPr lang="es-E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2625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75" y="478997"/>
            <a:ext cx="7795395" cy="580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601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 manera de conclusi</a:t>
            </a:r>
            <a:r>
              <a:rPr lang="es-ES" dirty="0" smtClean="0"/>
              <a:t>ón</a:t>
            </a:r>
            <a:r>
              <a:rPr lang="mr-IN" dirty="0" smtClean="0"/>
              <a:t>…</a:t>
            </a:r>
            <a:endParaRPr lang="es-E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6043" t="19487" r="5550" b="1744"/>
          <a:stretch/>
        </p:blipFill>
        <p:spPr>
          <a:xfrm>
            <a:off x="1296231" y="1598311"/>
            <a:ext cx="7208451" cy="483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848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263959"/>
          </a:xfrm>
        </p:spPr>
        <p:txBody>
          <a:bodyPr/>
          <a:lstStyle/>
          <a:p>
            <a:pPr algn="ctr"/>
            <a:r>
              <a:rPr lang="es-MX" dirty="0" smtClean="0"/>
              <a:t>J</a:t>
            </a:r>
            <a:r>
              <a:rPr lang="es-MX" cap="none" dirty="0" smtClean="0"/>
              <a:t>ustificación</a:t>
            </a:r>
            <a:r>
              <a:rPr lang="es-MX" dirty="0" smtClean="0"/>
              <a:t> a</a:t>
            </a:r>
            <a:r>
              <a:rPr lang="es-MX" cap="none" dirty="0" smtClean="0"/>
              <a:t>cadémica</a:t>
            </a:r>
            <a:r>
              <a:rPr lang="es-MX" dirty="0" smtClean="0"/>
              <a:t>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238132" y="1973199"/>
            <a:ext cx="8640804" cy="4615471"/>
          </a:xfrm>
          <a:solidFill>
            <a:schemeClr val="bg2">
              <a:lumMod val="75000"/>
            </a:schemeClr>
          </a:solidFill>
        </p:spPr>
        <p:txBody>
          <a:bodyPr>
            <a:normAutofit fontScale="85000" lnSpcReduction="20000"/>
          </a:bodyPr>
          <a:lstStyle/>
          <a:p>
            <a:pPr algn="ctr"/>
            <a:r>
              <a:rPr lang="es-MX" dirty="0" smtClean="0"/>
              <a:t>L</a:t>
            </a:r>
            <a:r>
              <a:rPr lang="es-MX" cap="none" dirty="0" smtClean="0"/>
              <a:t>a</a:t>
            </a:r>
            <a:r>
              <a:rPr lang="es-MX" dirty="0" smtClean="0"/>
              <a:t> </a:t>
            </a:r>
            <a:r>
              <a:rPr lang="es-MX" cap="none" dirty="0" smtClean="0"/>
              <a:t>unidad de aprendizaje de Impactos del Turismo, abona al Plan de Estudios de la Licenciatura en Turismo (F-15) en la formación de planificadores y gestores del turismo, donde una vez conocidos los impactos generados por la actividad tur</a:t>
            </a:r>
            <a:r>
              <a:rPr lang="es-MX" cap="none" dirty="0" smtClean="0"/>
              <a:t>í</a:t>
            </a:r>
            <a:r>
              <a:rPr lang="es-MX" cap="none" dirty="0" smtClean="0"/>
              <a:t>stica en una localidad determinada, permite identificar las oportunidades que pueden maximizarse o contrarrestarse los efectos adversos, en beneficio individual o colectivo de los habitantes del destino </a:t>
            </a:r>
            <a:r>
              <a:rPr lang="es-MX" dirty="0" smtClean="0"/>
              <a:t>(M</a:t>
            </a:r>
            <a:r>
              <a:rPr lang="es-MX" cap="none" dirty="0" smtClean="0"/>
              <a:t>onterrubio</a:t>
            </a:r>
            <a:r>
              <a:rPr lang="es-MX" dirty="0" smtClean="0"/>
              <a:t>, </a:t>
            </a:r>
            <a:r>
              <a:rPr lang="es-MX" dirty="0"/>
              <a:t>2013).</a:t>
            </a:r>
          </a:p>
          <a:p>
            <a:pPr algn="ctr"/>
            <a:endParaRPr lang="es-MX" dirty="0"/>
          </a:p>
          <a:p>
            <a:pPr algn="ctr"/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Es importante precisar que el ambiente se concibe como aquel que aborda holísticamente el contexto en el que se desarrolla la actividad turística, considerando los aspectos sociales, culturales, naturales, económicos, políticos y tecnológicos y por ende al hablar de impacto ambiental, se consideran los impactos al ambiente tanto natural, sociocultural como económico</a:t>
            </a:r>
            <a:r>
              <a:rPr lang="es-MX" dirty="0"/>
              <a:t>.</a:t>
            </a:r>
          </a:p>
          <a:p>
            <a:pPr marL="0" indent="0" algn="ctr">
              <a:buNone/>
            </a:pPr>
            <a:endParaRPr lang="es-MX" dirty="0"/>
          </a:p>
          <a:p>
            <a:pPr algn="ctr"/>
            <a:r>
              <a:rPr lang="es-MX" dirty="0"/>
              <a:t>De ahí que el </a:t>
            </a:r>
            <a:r>
              <a:rPr lang="es-ES_tradnl" b="1" dirty="0"/>
              <a:t>objetivos de la unidad de aprendizaje sea:</a:t>
            </a:r>
            <a:r>
              <a:rPr lang="es-MX" dirty="0"/>
              <a:t> </a:t>
            </a:r>
            <a:r>
              <a:rPr lang="es-ES_tradnl" dirty="0"/>
              <a:t>Examinar los impactos ambientales que genera el turismo en los espacios donde se desarrolla, así como las formas de prevención y mitigación.</a:t>
            </a:r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433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4608825" y="3721474"/>
            <a:ext cx="4255138" cy="678122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Butler,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1974)</a:t>
            </a:r>
          </a:p>
          <a:p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solidFill>
            <a:srgbClr val="8BA8B3"/>
          </a:solidFill>
        </p:spPr>
        <p:txBody>
          <a:bodyPr/>
          <a:lstStyle/>
          <a:p>
            <a:pPr algn="ctr"/>
            <a:r>
              <a:rPr lang="es-ES" dirty="0" smtClean="0">
                <a:solidFill>
                  <a:schemeClr val="accent2">
                    <a:lumMod val="50000"/>
                  </a:schemeClr>
                </a:solidFill>
              </a:rPr>
              <a:t>M</a:t>
            </a:r>
            <a:r>
              <a:rPr lang="es-ES" cap="none" dirty="0" smtClean="0">
                <a:solidFill>
                  <a:schemeClr val="accent2">
                    <a:lumMod val="50000"/>
                  </a:schemeClr>
                </a:solidFill>
              </a:rPr>
              <a:t>atriz de actitudes y comportamiento</a:t>
            </a:r>
            <a:endParaRPr lang="es-ES" cap="none" dirty="0"/>
          </a:p>
        </p:txBody>
      </p:sp>
    </p:spTree>
    <p:extLst>
      <p:ext uri="{BB962C8B-B14F-4D97-AF65-F5344CB8AC3E}">
        <p14:creationId xmlns:p14="http://schemas.microsoft.com/office/powerpoint/2010/main" val="3295373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 manera de introducci</a:t>
            </a:r>
            <a:r>
              <a:rPr lang="es-ES" dirty="0" smtClean="0"/>
              <a:t>ón</a:t>
            </a:r>
            <a:r>
              <a:rPr lang="mr-IN" dirty="0" smtClean="0"/>
              <a:t>…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414155"/>
            <a:ext cx="9144000" cy="3922644"/>
          </a:xfrm>
          <a:prstGeom prst="rect">
            <a:avLst/>
          </a:prstGeom>
        </p:spPr>
      </p:pic>
      <p:sp>
        <p:nvSpPr>
          <p:cNvPr id="6" name="Marcador de contenido 2"/>
          <p:cNvSpPr>
            <a:spLocks noGrp="1"/>
          </p:cNvSpPr>
          <p:nvPr>
            <p:ph sz="quarter" idx="13"/>
          </p:nvPr>
        </p:nvSpPr>
        <p:spPr>
          <a:xfrm>
            <a:off x="667756" y="5564964"/>
            <a:ext cx="8057898" cy="127994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_tradnl" dirty="0" err="1"/>
              <a:t>Monterrubio</a:t>
            </a:r>
            <a:r>
              <a:rPr lang="es-ES_tradnl" dirty="0"/>
              <a:t> y Osorio (2017) argumentan que, quizá el alto valor del mismo recae en que reconoce la heterogeneidad en las actitudes y comportamientos de las poblaciones locales y su potencial de ser utilizado, pues ha sido evidenciado muy poco empíricamente.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6145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0000" t="10453" r="1692" b="3288"/>
          <a:stretch/>
        </p:blipFill>
        <p:spPr>
          <a:xfrm>
            <a:off x="0" y="983697"/>
            <a:ext cx="9144000" cy="489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01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999" t="8920" r="6155" b="5230"/>
          <a:stretch/>
        </p:blipFill>
        <p:spPr>
          <a:xfrm>
            <a:off x="29390" y="1039754"/>
            <a:ext cx="9085220" cy="477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54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9165" b="4968"/>
          <a:stretch/>
        </p:blipFill>
        <p:spPr>
          <a:xfrm>
            <a:off x="0" y="1297744"/>
            <a:ext cx="9144000" cy="426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04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D5CBA1F-ADD1-4198-BF31-FF6952F7133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31C03A76-4A81-4B94-88BF-1FE68C964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74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4255307" y="3724376"/>
            <a:ext cx="4255138" cy="678122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(Hasan Zafer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Dogan, 1989)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739896" y="2147420"/>
            <a:ext cx="5120640" cy="1574187"/>
          </a:xfrm>
          <a:solidFill>
            <a:srgbClr val="8BA8B3"/>
          </a:solidFill>
        </p:spPr>
        <p:txBody>
          <a:bodyPr>
            <a:normAutofit/>
          </a:bodyPr>
          <a:lstStyle/>
          <a:p>
            <a:pPr algn="ctr"/>
            <a:r>
              <a:rPr lang="es-ES" cap="none" dirty="0" smtClean="0"/>
              <a:t>Modelo de Estrategias </a:t>
            </a:r>
            <a:endParaRPr lang="es-ES" cap="none" dirty="0"/>
          </a:p>
        </p:txBody>
      </p:sp>
    </p:spTree>
    <p:extLst>
      <p:ext uri="{BB962C8B-B14F-4D97-AF65-F5344CB8AC3E}">
        <p14:creationId xmlns:p14="http://schemas.microsoft.com/office/powerpoint/2010/main" val="271414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5300"/>
            <a:ext cx="9144000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87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r="1065"/>
          <a:stretch/>
        </p:blipFill>
        <p:spPr>
          <a:xfrm>
            <a:off x="0" y="353532"/>
            <a:ext cx="9143999" cy="619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15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r="1065"/>
          <a:stretch/>
        </p:blipFill>
        <p:spPr>
          <a:xfrm>
            <a:off x="1" y="496664"/>
            <a:ext cx="9143999" cy="595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289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66770" y="144896"/>
            <a:ext cx="6683765" cy="1280890"/>
          </a:xfrm>
        </p:spPr>
        <p:txBody>
          <a:bodyPr/>
          <a:lstStyle/>
          <a:p>
            <a:r>
              <a:rPr lang="es-MX" dirty="0" err="1"/>
              <a:t>Guión</a:t>
            </a:r>
            <a:r>
              <a:rPr lang="es-MX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41459" y="1616288"/>
            <a:ext cx="7858229" cy="4922796"/>
          </a:xfrm>
          <a:solidFill>
            <a:srgbClr val="8BA8B3"/>
          </a:solidFill>
        </p:spPr>
        <p:txBody>
          <a:bodyPr>
            <a:normAutofit fontScale="92500" lnSpcReduction="10000"/>
          </a:bodyPr>
          <a:lstStyle/>
          <a:p>
            <a:pPr lvl="0" algn="ctr"/>
            <a:r>
              <a:rPr lang="es-ES" dirty="0"/>
              <a:t>El presente material tiene el propósito de ser insumo de información en la unidad de aprendizaje Impactos del Turismo, que corresponde al quinto semestre de la Licenciatura en Turismo, cuya </a:t>
            </a:r>
            <a:r>
              <a:rPr lang="es-MX" dirty="0"/>
              <a:t>área de docencia es Patrimonialización y Desarrollo.</a:t>
            </a:r>
          </a:p>
          <a:p>
            <a:pPr marL="0" indent="0" algn="ctr">
              <a:buNone/>
            </a:pPr>
            <a:endParaRPr lang="es-MX" dirty="0"/>
          </a:p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La presentación deberá ir acompañada de una explicación oral del catedrático, ya que la aportación que éste pueda hacer mediante ejemplos y situaciones cotidianas brindará la oportunidad para que los estudiantes construyan su conocimiento de una forma sólida y bien soportada.</a:t>
            </a:r>
          </a:p>
          <a:p>
            <a:pPr marL="0" indent="0" algn="ctr">
              <a:buNone/>
            </a:pPr>
            <a:endParaRPr lang="es-ES" dirty="0"/>
          </a:p>
          <a:p>
            <a:pPr marL="285750" indent="-285750" algn="ctr">
              <a:buFont typeface="Wingdings" charset="2"/>
              <a:buChar char="§"/>
            </a:pPr>
            <a:r>
              <a:rPr lang="es-ES" dirty="0"/>
              <a:t>El material  presenta los dos modelos de análisis que se solicitan desde la unidad temática </a:t>
            </a:r>
            <a:r>
              <a:rPr lang="es-MX" dirty="0">
                <a:latin typeface="Avenir Book"/>
                <a:cs typeface="Times New Roman" panose="02020603050405020304" pitchFamily="18" charset="0"/>
              </a:rPr>
              <a:t>-</a:t>
            </a:r>
            <a:r>
              <a:rPr lang="es-MX" b="1" i="1" dirty="0">
                <a:latin typeface="Avenir Book"/>
                <a:cs typeface="Times New Roman" panose="02020603050405020304" pitchFamily="18" charset="0"/>
              </a:rPr>
              <a:t>Índice de irritación de Doxey y Ciclo de vida de un destino turístico de Butler</a:t>
            </a:r>
            <a:r>
              <a:rPr lang="es-MX" dirty="0">
                <a:latin typeface="Avenir Book"/>
                <a:cs typeface="Times New Roman" panose="02020603050405020304" pitchFamily="18" charset="0"/>
              </a:rPr>
              <a:t>- sin embargo se cree pertinente agregar tres esquemas de análisis más, </a:t>
            </a:r>
            <a:r>
              <a:rPr lang="es-MX" dirty="0" smtClean="0">
                <a:latin typeface="Avenir Book"/>
                <a:cs typeface="Times New Roman" panose="02020603050405020304" pitchFamily="18" charset="0"/>
              </a:rPr>
              <a:t>ello para </a:t>
            </a:r>
            <a:r>
              <a:rPr lang="es-MX" dirty="0">
                <a:latin typeface="Avenir Book"/>
                <a:cs typeface="Times New Roman" panose="02020603050405020304" pitchFamily="18" charset="0"/>
              </a:rPr>
              <a:t>enriquecer el estudio de los impactos socioculturales.  </a:t>
            </a:r>
          </a:p>
          <a:p>
            <a:pPr marL="0" indent="0" algn="ctr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44897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r="1231"/>
          <a:stretch/>
        </p:blipFill>
        <p:spPr>
          <a:xfrm>
            <a:off x="0" y="427518"/>
            <a:ext cx="9144000" cy="560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5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4702"/>
            <a:ext cx="9143999" cy="571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067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0"/>
            <a:ext cx="9144000" cy="387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74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0267"/>
            <a:ext cx="9144000" cy="515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7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3456"/>
            <a:ext cx="9144000" cy="507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246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1345"/>
            <a:ext cx="9144000" cy="514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82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8518"/>
            <a:ext cx="9144000" cy="532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47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23258C36-7FB4-4658-B02C-0279884AE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5614"/>
            <a:ext cx="9144000" cy="544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568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2233"/>
            <a:ext cx="9144000" cy="554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799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3100"/>
            <a:ext cx="9144000" cy="55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4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779C9466-0276-46DD-AA3E-B66764D4C9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3630" y="3894647"/>
            <a:ext cx="3694156" cy="59094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s-MX" dirty="0"/>
              <a:t>Richard Butler (1980) </a:t>
            </a:r>
          </a:p>
          <a:p>
            <a:pPr algn="ctr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25DBAC6-33EE-4F81-9921-716EA6E29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9896" y="978674"/>
            <a:ext cx="5120640" cy="2742934"/>
          </a:xfrm>
          <a:solidFill>
            <a:srgbClr val="8BA8B3"/>
          </a:solidFill>
        </p:spPr>
        <p:txBody>
          <a:bodyPr>
            <a:normAutofit/>
          </a:bodyPr>
          <a:lstStyle/>
          <a:p>
            <a:pPr algn="ctr"/>
            <a:r>
              <a:rPr lang="es-MX" sz="6600" dirty="0" smtClean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es-MX" sz="6000" cap="none" dirty="0" smtClean="0">
                <a:solidFill>
                  <a:schemeClr val="accent2">
                    <a:lumMod val="75000"/>
                  </a:schemeClr>
                </a:solidFill>
              </a:rPr>
              <a:t>iclo de vida de un destino </a:t>
            </a:r>
            <a:endParaRPr lang="es-MX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06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331" y="35675"/>
            <a:ext cx="7773338" cy="864657"/>
          </a:xfrm>
        </p:spPr>
        <p:txBody>
          <a:bodyPr/>
          <a:lstStyle/>
          <a:p>
            <a:r>
              <a:rPr lang="es-ES" dirty="0"/>
              <a:t>Bibliografía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870203" y="900331"/>
            <a:ext cx="7588466" cy="5777625"/>
          </a:xfrm>
        </p:spPr>
        <p:txBody>
          <a:bodyPr>
            <a:normAutofit fontScale="77500" lnSpcReduction="20000"/>
          </a:bodyPr>
          <a:lstStyle/>
          <a:p>
            <a:r>
              <a:rPr lang="es-ES_tradnl" dirty="0" err="1"/>
              <a:t>Ap</a:t>
            </a:r>
            <a:r>
              <a:rPr lang="es-ES_tradnl" dirty="0"/>
              <a:t>, J. y  </a:t>
            </a:r>
            <a:r>
              <a:rPr lang="es-ES_tradnl" dirty="0" err="1"/>
              <a:t>Crompton</a:t>
            </a:r>
            <a:r>
              <a:rPr lang="es-ES_tradnl" dirty="0"/>
              <a:t>, J., (1993). </a:t>
            </a:r>
            <a:r>
              <a:rPr lang="es-ES_tradnl" dirty="0" err="1"/>
              <a:t>Residents</a:t>
            </a:r>
            <a:r>
              <a:rPr lang="es-ES_tradnl" dirty="0"/>
              <a:t>’ </a:t>
            </a:r>
            <a:r>
              <a:rPr lang="es-ES_tradnl" dirty="0" err="1"/>
              <a:t>strategies</a:t>
            </a:r>
            <a:r>
              <a:rPr lang="es-ES_tradnl" dirty="0"/>
              <a:t> </a:t>
            </a:r>
            <a:r>
              <a:rPr lang="es-ES_tradnl" dirty="0" err="1"/>
              <a:t>for</a:t>
            </a:r>
            <a:r>
              <a:rPr lang="es-ES_tradnl" dirty="0"/>
              <a:t> </a:t>
            </a:r>
            <a:r>
              <a:rPr lang="es-ES_tradnl" dirty="0" err="1"/>
              <a:t>responding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tourism</a:t>
            </a:r>
            <a:r>
              <a:rPr lang="es-ES_tradnl" dirty="0"/>
              <a:t> </a:t>
            </a:r>
            <a:r>
              <a:rPr lang="es-ES_tradnl" dirty="0" err="1"/>
              <a:t>impacts</a:t>
            </a:r>
            <a:r>
              <a:rPr lang="es-ES_tradnl" dirty="0"/>
              <a:t>. </a:t>
            </a:r>
            <a:r>
              <a:rPr lang="es-ES_tradnl" dirty="0" err="1"/>
              <a:t>Journal</a:t>
            </a:r>
            <a:r>
              <a:rPr lang="es-ES_tradnl" dirty="0"/>
              <a:t> Of </a:t>
            </a:r>
            <a:r>
              <a:rPr lang="es-ES_tradnl" dirty="0" err="1"/>
              <a:t>Travel</a:t>
            </a:r>
            <a:r>
              <a:rPr lang="es-ES_tradnl" dirty="0"/>
              <a:t> </a:t>
            </a:r>
            <a:r>
              <a:rPr lang="es-ES_tradnl" dirty="0" err="1"/>
              <a:t>Research</a:t>
            </a:r>
            <a:r>
              <a:rPr lang="es-ES_tradnl" dirty="0"/>
              <a:t>, pp. 47-50.</a:t>
            </a:r>
          </a:p>
          <a:p>
            <a:r>
              <a:rPr lang="es-ES_tradnl" dirty="0" err="1"/>
              <a:t>Dogan</a:t>
            </a:r>
            <a:r>
              <a:rPr lang="es-ES_tradnl" dirty="0"/>
              <a:t>, H. Z (1989). </a:t>
            </a:r>
            <a:r>
              <a:rPr lang="es-ES_tradnl" dirty="0" err="1"/>
              <a:t>Forms</a:t>
            </a:r>
            <a:r>
              <a:rPr lang="es-ES_tradnl" dirty="0"/>
              <a:t> of </a:t>
            </a:r>
            <a:r>
              <a:rPr lang="es-ES_tradnl" dirty="0" err="1"/>
              <a:t>adjustment</a:t>
            </a:r>
            <a:r>
              <a:rPr lang="es-ES_tradnl" dirty="0"/>
              <a:t> sociocultural </a:t>
            </a:r>
            <a:r>
              <a:rPr lang="es-ES_tradnl" dirty="0" err="1"/>
              <a:t>impacts</a:t>
            </a:r>
            <a:r>
              <a:rPr lang="es-ES_tradnl" dirty="0"/>
              <a:t> of </a:t>
            </a:r>
            <a:r>
              <a:rPr lang="es-ES_tradnl" dirty="0" err="1"/>
              <a:t>tourism.Annals</a:t>
            </a:r>
            <a:r>
              <a:rPr lang="es-ES_tradnl" dirty="0"/>
              <a:t> of </a:t>
            </a:r>
            <a:r>
              <a:rPr lang="es-ES_tradnl" dirty="0" err="1"/>
              <a:t>Research</a:t>
            </a:r>
            <a:r>
              <a:rPr lang="es-ES_tradnl" dirty="0"/>
              <a:t>, Vol.16, </a:t>
            </a:r>
            <a:r>
              <a:rPr lang="es-ES_tradnl" dirty="0" err="1"/>
              <a:t>pp</a:t>
            </a:r>
            <a:r>
              <a:rPr lang="es-ES_tradnl" dirty="0"/>
              <a:t> 2016-236.</a:t>
            </a:r>
          </a:p>
          <a:p>
            <a:r>
              <a:rPr lang="es-ES_tradnl" dirty="0" err="1"/>
              <a:t>Doxey</a:t>
            </a:r>
            <a:r>
              <a:rPr lang="es-ES_tradnl" dirty="0"/>
              <a:t>, G. V., (1976). </a:t>
            </a:r>
            <a:r>
              <a:rPr lang="es-ES_tradnl" dirty="0" err="1"/>
              <a:t>When</a:t>
            </a:r>
            <a:r>
              <a:rPr lang="es-ES_tradnl" dirty="0"/>
              <a:t> </a:t>
            </a:r>
            <a:r>
              <a:rPr lang="es-ES_tradnl" dirty="0" err="1"/>
              <a:t>enough´s</a:t>
            </a:r>
            <a:r>
              <a:rPr lang="es-ES_tradnl" dirty="0"/>
              <a:t> </a:t>
            </a:r>
            <a:r>
              <a:rPr lang="es-ES_tradnl" dirty="0" err="1"/>
              <a:t>enough</a:t>
            </a:r>
            <a:r>
              <a:rPr lang="es-ES_tradnl" dirty="0"/>
              <a:t>: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natives</a:t>
            </a:r>
            <a:r>
              <a:rPr lang="es-ES_tradnl" dirty="0"/>
              <a:t> are </a:t>
            </a:r>
            <a:r>
              <a:rPr lang="es-ES_tradnl" dirty="0" err="1"/>
              <a:t>restless</a:t>
            </a:r>
            <a:r>
              <a:rPr lang="es-ES_tradnl" dirty="0"/>
              <a:t> in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old</a:t>
            </a:r>
            <a:r>
              <a:rPr lang="es-ES_tradnl" dirty="0"/>
              <a:t> Niagara. En: </a:t>
            </a:r>
            <a:r>
              <a:rPr lang="es-ES_tradnl" dirty="0" err="1"/>
              <a:t>Heritage</a:t>
            </a:r>
            <a:r>
              <a:rPr lang="es-ES_tradnl" dirty="0"/>
              <a:t> </a:t>
            </a:r>
            <a:r>
              <a:rPr lang="es-ES_tradnl" dirty="0" err="1"/>
              <a:t>Canada</a:t>
            </a:r>
            <a:r>
              <a:rPr lang="es-ES_tradnl" dirty="0"/>
              <a:t>: s.n., pp. 297-299.</a:t>
            </a:r>
          </a:p>
          <a:p>
            <a:r>
              <a:rPr lang="es-ES_tradnl" dirty="0"/>
              <a:t>Hall, C.M y </a:t>
            </a:r>
            <a:r>
              <a:rPr lang="es-ES_tradnl" dirty="0" err="1"/>
              <a:t>Lew</a:t>
            </a:r>
            <a:r>
              <a:rPr lang="es-ES_tradnl" dirty="0"/>
              <a:t>, A. (2009).</a:t>
            </a:r>
            <a:r>
              <a:rPr lang="es-ES_tradnl" dirty="0" err="1"/>
              <a:t>Understanding</a:t>
            </a:r>
            <a:r>
              <a:rPr lang="es-ES_tradnl" dirty="0"/>
              <a:t> and </a:t>
            </a:r>
            <a:r>
              <a:rPr lang="es-ES_tradnl" dirty="0" err="1"/>
              <a:t>managing</a:t>
            </a:r>
            <a:r>
              <a:rPr lang="es-ES_tradnl" dirty="0"/>
              <a:t> </a:t>
            </a:r>
            <a:r>
              <a:rPr lang="es-ES_tradnl" dirty="0" err="1"/>
              <a:t>tourism</a:t>
            </a:r>
            <a:r>
              <a:rPr lang="es-ES_tradnl" dirty="0"/>
              <a:t> </a:t>
            </a:r>
            <a:r>
              <a:rPr lang="es-ES_tradnl" dirty="0" err="1"/>
              <a:t>impacts</a:t>
            </a:r>
            <a:r>
              <a:rPr lang="es-ES_tradnl" dirty="0"/>
              <a:t>: </a:t>
            </a:r>
            <a:r>
              <a:rPr lang="es-ES_tradnl" dirty="0" err="1"/>
              <a:t>An</a:t>
            </a:r>
            <a:r>
              <a:rPr lang="es-ES_tradnl" dirty="0"/>
              <a:t> </a:t>
            </a:r>
            <a:r>
              <a:rPr lang="es-ES_tradnl" dirty="0" err="1"/>
              <a:t>integrated</a:t>
            </a:r>
            <a:r>
              <a:rPr lang="es-ES_tradnl" dirty="0"/>
              <a:t> </a:t>
            </a:r>
            <a:r>
              <a:rPr lang="es-ES_tradnl" dirty="0" err="1"/>
              <a:t>approach</a:t>
            </a:r>
            <a:r>
              <a:rPr lang="es-ES_tradnl" dirty="0"/>
              <a:t>. London: </a:t>
            </a:r>
            <a:r>
              <a:rPr lang="es-ES_tradnl" dirty="0" err="1"/>
              <a:t>Routledge</a:t>
            </a:r>
            <a:r>
              <a:rPr lang="es-ES_tradnl" dirty="0"/>
              <a:t>.</a:t>
            </a:r>
          </a:p>
          <a:p>
            <a:r>
              <a:rPr lang="es-ES_tradnl" dirty="0" err="1"/>
              <a:t>Haralambopoulos</a:t>
            </a:r>
            <a:r>
              <a:rPr lang="es-ES_tradnl" dirty="0"/>
              <a:t>, N. y </a:t>
            </a:r>
            <a:r>
              <a:rPr lang="es-ES_tradnl" dirty="0" err="1"/>
              <a:t>Pizam</a:t>
            </a:r>
            <a:r>
              <a:rPr lang="es-ES_tradnl" dirty="0"/>
              <a:t>, A. (1996). </a:t>
            </a:r>
            <a:r>
              <a:rPr lang="es-ES_tradnl" dirty="0" err="1"/>
              <a:t>Perceived</a:t>
            </a:r>
            <a:r>
              <a:rPr lang="es-ES_tradnl" dirty="0"/>
              <a:t> </a:t>
            </a:r>
            <a:r>
              <a:rPr lang="es-ES_tradnl" dirty="0" err="1"/>
              <a:t>impacts</a:t>
            </a:r>
            <a:r>
              <a:rPr lang="es-ES_tradnl" dirty="0"/>
              <a:t>  of </a:t>
            </a:r>
            <a:r>
              <a:rPr lang="es-ES_tradnl" dirty="0" err="1"/>
              <a:t>tourism</a:t>
            </a:r>
            <a:r>
              <a:rPr lang="es-ES_tradnl" dirty="0"/>
              <a:t>: </a:t>
            </a:r>
            <a:r>
              <a:rPr lang="es-ES_tradnl" dirty="0" err="1"/>
              <a:t>The</a:t>
            </a:r>
            <a:r>
              <a:rPr lang="es-ES_tradnl" dirty="0"/>
              <a:t> case of Samos. </a:t>
            </a:r>
            <a:r>
              <a:rPr lang="es-ES_tradnl" dirty="0" err="1"/>
              <a:t>Annals</a:t>
            </a:r>
            <a:r>
              <a:rPr lang="es-ES_tradnl" dirty="0"/>
              <a:t> of </a:t>
            </a:r>
            <a:r>
              <a:rPr lang="es-ES_tradnl" dirty="0" err="1"/>
              <a:t>Tourism</a:t>
            </a:r>
            <a:r>
              <a:rPr lang="es-ES_tradnl" dirty="0"/>
              <a:t> </a:t>
            </a:r>
            <a:r>
              <a:rPr lang="es-ES_tradnl" dirty="0" err="1"/>
              <a:t>Research</a:t>
            </a:r>
            <a:r>
              <a:rPr lang="es-ES_tradnl" dirty="0"/>
              <a:t>, 23(3), 503-526.</a:t>
            </a:r>
          </a:p>
          <a:p>
            <a:r>
              <a:rPr lang="es-ES_tradnl" dirty="0"/>
              <a:t>Libera Bonilla, B. E. (2007) Impacto, impacto social y evaluación del impacto. Revista Cubana de Información en Ciencias de la Salud, Vol. 15, Nº. 3, 2007.</a:t>
            </a:r>
          </a:p>
          <a:p>
            <a:r>
              <a:rPr lang="es-ES_tradnl" dirty="0" err="1"/>
              <a:t>Monterrubio</a:t>
            </a:r>
            <a:r>
              <a:rPr lang="es-ES_tradnl" dirty="0"/>
              <a:t>, J. (2011). Turismo y cambio sociocultural. Una perspectiva Conceptual (Primera ed.). Toluca: Plaza y Valdés S. A. de C. V. ISBN 978-607-402-415-9</a:t>
            </a:r>
          </a:p>
          <a:p>
            <a:r>
              <a:rPr lang="es-ES_tradnl" dirty="0" err="1"/>
              <a:t>Monterrubio</a:t>
            </a:r>
            <a:r>
              <a:rPr lang="es-ES_tradnl" dirty="0"/>
              <a:t>, J. (2013). Turismo no convencional: Impactos socioculturales. México: Trillas. ISBN 978—607-17-1780-1</a:t>
            </a:r>
          </a:p>
          <a:p>
            <a:r>
              <a:rPr lang="es-ES_tradnl" dirty="0" err="1"/>
              <a:t>Monterrubio</a:t>
            </a:r>
            <a:r>
              <a:rPr lang="es-ES_tradnl" dirty="0"/>
              <a:t>, J., Mendoza, M., Fernández, M., y </a:t>
            </a:r>
            <a:r>
              <a:rPr lang="es-ES_tradnl" dirty="0" err="1"/>
              <a:t>Gullete</a:t>
            </a:r>
            <a:r>
              <a:rPr lang="es-ES_tradnl" dirty="0"/>
              <a:t>, G. (2011). Turismo y cambios sociales. Estudio cualitativo sobre percepciones comunitarias en Bahías de Huatulco, México. Cuadernos de Turismo(28), pp.171-189.</a:t>
            </a:r>
          </a:p>
          <a:p>
            <a:r>
              <a:rPr lang="es-ES_tradnl" dirty="0" err="1"/>
              <a:t>Monterrubio</a:t>
            </a:r>
            <a:r>
              <a:rPr lang="es-ES_tradnl" dirty="0"/>
              <a:t>, J., Mendoza, M., y </a:t>
            </a:r>
            <a:r>
              <a:rPr lang="es-ES_tradnl" dirty="0" err="1"/>
              <a:t>Huitrón</a:t>
            </a:r>
            <a:r>
              <a:rPr lang="es-ES_tradnl" dirty="0"/>
              <a:t>, T. (2013). Percepciones de la comunidad local sobre los impactos sociales del "</a:t>
            </a:r>
            <a:r>
              <a:rPr lang="es-ES_tradnl" dirty="0" err="1"/>
              <a:t>spring</a:t>
            </a:r>
            <a:r>
              <a:rPr lang="es-ES_tradnl" dirty="0"/>
              <a:t> break" en Acapulco, México. El Periplo Sustentable, (24), pp. 41-65.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74498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_tradnl" dirty="0" err="1"/>
              <a:t>Monterrubio</a:t>
            </a:r>
            <a:r>
              <a:rPr lang="es-ES_tradnl" dirty="0"/>
              <a:t>, J., y </a:t>
            </a:r>
            <a:r>
              <a:rPr lang="es-ES_tradnl" dirty="0" err="1"/>
              <a:t>Equihua</a:t>
            </a:r>
            <a:r>
              <a:rPr lang="es-ES_tradnl" dirty="0"/>
              <a:t>, G. (2011). Consumo de alcohol, drogas y actividad sexual en el </a:t>
            </a:r>
            <a:r>
              <a:rPr lang="es-ES_tradnl" dirty="0" err="1"/>
              <a:t>spring</a:t>
            </a:r>
            <a:r>
              <a:rPr lang="es-ES_tradnl" dirty="0"/>
              <a:t> break en Acapulco, México. Teoría y Praxis, pp.77-98.</a:t>
            </a:r>
          </a:p>
          <a:p>
            <a:r>
              <a:rPr lang="es-ES_tradnl" dirty="0" err="1"/>
              <a:t>Monterrubio</a:t>
            </a:r>
            <a:r>
              <a:rPr lang="es-ES_tradnl" dirty="0"/>
              <a:t>, J., y Osorio, M. (2017). Actitudes locales ante el turismo residencial: Un análisis basado en la matriz de actitudes y comportamiento. El Periplo Sustentable (33),  pp.221-250.</a:t>
            </a:r>
          </a:p>
          <a:p>
            <a:r>
              <a:rPr lang="es-ES_tradnl" dirty="0" err="1"/>
              <a:t>Nkemngu</a:t>
            </a:r>
            <a:r>
              <a:rPr lang="es-ES_tradnl" dirty="0"/>
              <a:t>, A.A. (2015). </a:t>
            </a:r>
            <a:r>
              <a:rPr lang="es-ES_tradnl" dirty="0" err="1"/>
              <a:t>Quality</a:t>
            </a:r>
            <a:r>
              <a:rPr lang="es-ES_tradnl" dirty="0"/>
              <a:t> of </a:t>
            </a:r>
            <a:r>
              <a:rPr lang="es-ES_tradnl" dirty="0" err="1"/>
              <a:t>life</a:t>
            </a:r>
            <a:r>
              <a:rPr lang="es-ES_tradnl" dirty="0"/>
              <a:t> and </a:t>
            </a:r>
            <a:r>
              <a:rPr lang="es-ES_tradnl" dirty="0" err="1"/>
              <a:t>tourism</a:t>
            </a:r>
            <a:r>
              <a:rPr lang="es-ES_tradnl" dirty="0"/>
              <a:t> </a:t>
            </a:r>
            <a:r>
              <a:rPr lang="es-ES_tradnl" dirty="0" err="1"/>
              <a:t>impacts</a:t>
            </a:r>
            <a:r>
              <a:rPr lang="es-ES_tradnl" dirty="0"/>
              <a:t>: a </a:t>
            </a:r>
            <a:r>
              <a:rPr lang="es-ES_tradnl" dirty="0" err="1"/>
              <a:t>community</a:t>
            </a:r>
            <a:r>
              <a:rPr lang="es-ES_tradnl" dirty="0"/>
              <a:t> </a:t>
            </a:r>
            <a:r>
              <a:rPr lang="es-ES_tradnl" dirty="0" err="1"/>
              <a:t>perspective</a:t>
            </a:r>
            <a:r>
              <a:rPr lang="es-ES_tradnl" dirty="0"/>
              <a:t>. </a:t>
            </a:r>
            <a:r>
              <a:rPr lang="es-ES_tradnl" dirty="0" err="1"/>
              <a:t>African</a:t>
            </a:r>
            <a:r>
              <a:rPr lang="es-ES_tradnl" dirty="0"/>
              <a:t> </a:t>
            </a:r>
            <a:r>
              <a:rPr lang="es-ES_tradnl" dirty="0" err="1"/>
              <a:t>Journal</a:t>
            </a:r>
            <a:r>
              <a:rPr lang="es-ES_tradnl" dirty="0"/>
              <a:t> of </a:t>
            </a:r>
            <a:r>
              <a:rPr lang="es-ES_tradnl" dirty="0" err="1"/>
              <a:t>Hospitality</a:t>
            </a:r>
            <a:r>
              <a:rPr lang="es-ES_tradnl" dirty="0"/>
              <a:t>, </a:t>
            </a:r>
            <a:r>
              <a:rPr lang="es-ES_tradnl" dirty="0" err="1"/>
              <a:t>Tourism</a:t>
            </a:r>
            <a:r>
              <a:rPr lang="es-ES_tradnl" dirty="0"/>
              <a:t> and </a:t>
            </a:r>
            <a:r>
              <a:rPr lang="es-ES_tradnl" dirty="0" err="1"/>
              <a:t>Leisure</a:t>
            </a:r>
            <a:r>
              <a:rPr lang="es-ES_tradnl" dirty="0"/>
              <a:t> ,  pp.1-13.</a:t>
            </a:r>
          </a:p>
          <a:p>
            <a:r>
              <a:rPr lang="es-ES_tradnl" dirty="0"/>
              <a:t>Osorio González, R. (2017). Impactos socioculturales del turismo: impacto y caracterización de impactos (sociales y culturales). Disponible en: http://</a:t>
            </a:r>
            <a:r>
              <a:rPr lang="es-ES_tradnl" dirty="0" err="1"/>
              <a:t>hdl.handle.net</a:t>
            </a:r>
            <a:r>
              <a:rPr lang="es-ES_tradnl" dirty="0"/>
              <a:t>/20.500.11799/70053. Repositorio UAEM.</a:t>
            </a:r>
          </a:p>
          <a:p>
            <a:r>
              <a:rPr lang="es-ES_tradnl" dirty="0"/>
              <a:t>Osorio González, R. (2017). Objetivo de evaluar los impactos socioculturales del turismo. Disponible en: http://</a:t>
            </a:r>
            <a:r>
              <a:rPr lang="es-ES_tradnl" dirty="0" err="1"/>
              <a:t>hdl.handle.net</a:t>
            </a:r>
            <a:r>
              <a:rPr lang="es-ES_tradnl" dirty="0"/>
              <a:t>/20.500.11799/70054. Repositorio UAEM.</a:t>
            </a:r>
          </a:p>
          <a:p>
            <a:r>
              <a:rPr lang="es-ES_tradnl" dirty="0"/>
              <a:t>Osorio González, R.; </a:t>
            </a:r>
            <a:r>
              <a:rPr lang="es-ES_tradnl" dirty="0" err="1"/>
              <a:t>Rampello</a:t>
            </a:r>
            <a:r>
              <a:rPr lang="es-ES_tradnl" dirty="0"/>
              <a:t>, P. y González Domínguez, I. (2017). Impactos socio-territoriales: Puerto Iguazú y Reserva </a:t>
            </a:r>
            <a:r>
              <a:rPr lang="es-ES_tradnl" dirty="0" err="1"/>
              <a:t>Iriapú</a:t>
            </a:r>
            <a:r>
              <a:rPr lang="es-ES_tradnl" dirty="0"/>
              <a:t>, 600 hectáreas. Misiones, Argentina. El Periplo Sustentable, (33), pp. 363-393</a:t>
            </a:r>
            <a:r>
              <a:rPr lang="es-ES_tradnl" dirty="0" smtClean="0"/>
              <a:t>.</a:t>
            </a:r>
            <a:endParaRPr lang="es-ES_tradnl" dirty="0"/>
          </a:p>
          <a:p>
            <a:r>
              <a:rPr lang="es-ES_tradnl" dirty="0"/>
              <a:t>Osorio González, R. (2013). </a:t>
            </a:r>
            <a:r>
              <a:rPr lang="es-ES_tradnl" dirty="0" err="1"/>
              <a:t>Patrimonialización</a:t>
            </a:r>
            <a:r>
              <a:rPr lang="es-ES_tradnl" dirty="0"/>
              <a:t> del queso añejo y turismo rural en </a:t>
            </a:r>
            <a:r>
              <a:rPr lang="es-ES_tradnl" dirty="0" err="1"/>
              <a:t>Zacazonapan</a:t>
            </a:r>
            <a:r>
              <a:rPr lang="es-ES_tradnl" dirty="0"/>
              <a:t>. Tesis de Maestría, UAEM</a:t>
            </a:r>
            <a:r>
              <a:rPr lang="es-ES_tradnl" dirty="0" smtClean="0"/>
              <a:t>.</a:t>
            </a:r>
            <a:endParaRPr lang="es-ES_tradnl" dirty="0"/>
          </a:p>
          <a:p>
            <a:r>
              <a:rPr lang="es-ES_tradnl" dirty="0"/>
              <a:t>Osorio González, R., </a:t>
            </a:r>
            <a:r>
              <a:rPr lang="es-ES_tradnl" dirty="0" err="1"/>
              <a:t>Espeitx</a:t>
            </a:r>
            <a:r>
              <a:rPr lang="es-ES_tradnl" dirty="0"/>
              <a:t> </a:t>
            </a:r>
            <a:r>
              <a:rPr lang="es-ES_tradnl" dirty="0" err="1"/>
              <a:t>Bernat</a:t>
            </a:r>
            <a:r>
              <a:rPr lang="es-ES_tradnl" dirty="0"/>
              <a:t>, E. y Serrano Barquín, R. (2015). </a:t>
            </a:r>
            <a:r>
              <a:rPr lang="es-ES_tradnl" dirty="0" err="1"/>
              <a:t>Patrimonialización</a:t>
            </a:r>
            <a:r>
              <a:rPr lang="es-ES_tradnl" dirty="0"/>
              <a:t> del queso añejo y turismo rural </a:t>
            </a:r>
            <a:r>
              <a:rPr lang="es-ES_tradnl" dirty="0">
                <a:solidFill>
                  <a:schemeClr val="accent3"/>
                </a:solidFill>
              </a:rPr>
              <a:t>en </a:t>
            </a:r>
            <a:r>
              <a:rPr lang="es-ES_tradnl" dirty="0" err="1">
                <a:solidFill>
                  <a:schemeClr val="accent3"/>
                </a:solidFill>
              </a:rPr>
              <a:t>Zacazonapan</a:t>
            </a:r>
            <a:r>
              <a:rPr lang="es-ES_tradnl" dirty="0">
                <a:solidFill>
                  <a:schemeClr val="accent3"/>
                </a:solidFill>
              </a:rPr>
              <a:t>, Estado de México. Revista </a:t>
            </a:r>
            <a:r>
              <a:rPr lang="es-ES_tradnl" dirty="0" err="1">
                <a:solidFill>
                  <a:schemeClr val="accent3"/>
                </a:solidFill>
              </a:rPr>
              <a:t>Turydes</a:t>
            </a:r>
            <a:r>
              <a:rPr lang="es-ES_tradnl" dirty="0">
                <a:solidFill>
                  <a:schemeClr val="accent3"/>
                </a:solidFill>
              </a:rPr>
              <a:t>: Turismo y Desarrollo,19,1-28. </a:t>
            </a:r>
            <a:r>
              <a:rPr lang="es-ES_tradnl" dirty="0">
                <a:solidFill>
                  <a:schemeClr val="accent3"/>
                </a:solidFill>
              </a:rPr>
              <a:t>Recuperado de </a:t>
            </a:r>
            <a:r>
              <a:rPr lang="es-ES_tradnl" dirty="0">
                <a:solidFill>
                  <a:schemeClr val="accent3"/>
                </a:solidFill>
                <a:hlinkClick r:id="rId2"/>
              </a:rPr>
              <a:t>http://www.eumed.net/rev/turydes/19/zacazonapan.html</a:t>
            </a:r>
            <a:endParaRPr lang="es-ES_tradnl" dirty="0">
              <a:solidFill>
                <a:schemeClr val="accent3"/>
              </a:solidFill>
            </a:endParaRPr>
          </a:p>
          <a:p>
            <a:r>
              <a:rPr lang="es-ES_tradnl" dirty="0"/>
              <a:t>Osorio González, R., Serrano Barquín, R. y Echeverría, O. (2016). Metodología </a:t>
            </a:r>
            <a:r>
              <a:rPr lang="es-ES_tradnl" dirty="0"/>
              <a:t>para diseño de ruta alimentaria en </a:t>
            </a:r>
            <a:r>
              <a:rPr lang="es-ES_tradnl" dirty="0" err="1"/>
              <a:t>Zacazonapan</a:t>
            </a:r>
            <a:r>
              <a:rPr lang="es-ES_tradnl" dirty="0"/>
              <a:t>, México; desde un enfoque de turismo rural. Gran Tour, 13, 4-25.</a:t>
            </a:r>
          </a:p>
          <a:p>
            <a:r>
              <a:rPr lang="es-ES_tradnl" dirty="0" err="1"/>
              <a:t>Picornell</a:t>
            </a:r>
            <a:r>
              <a:rPr lang="es-ES_tradnl" dirty="0"/>
              <a:t>, C. (1993). Impactos del turismo. </a:t>
            </a:r>
            <a:r>
              <a:rPr lang="es-ES_tradnl" dirty="0" err="1"/>
              <a:t>Papers</a:t>
            </a:r>
            <a:r>
              <a:rPr lang="es-ES_tradnl" dirty="0"/>
              <a:t> de </a:t>
            </a:r>
            <a:r>
              <a:rPr lang="es-ES_tradnl" dirty="0" err="1"/>
              <a:t>Turisme</a:t>
            </a:r>
            <a:r>
              <a:rPr lang="es-ES_tradnl" dirty="0"/>
              <a:t>, núm. 11 p-p 65-91</a:t>
            </a:r>
          </a:p>
          <a:p>
            <a:r>
              <a:rPr lang="es-ES_tradnl" dirty="0"/>
              <a:t>Wall, G. &amp; </a:t>
            </a:r>
            <a:r>
              <a:rPr lang="es-ES_tradnl" dirty="0" err="1"/>
              <a:t>Mathieson</a:t>
            </a:r>
            <a:r>
              <a:rPr lang="es-ES_tradnl" dirty="0"/>
              <a:t>, A., (2006) </a:t>
            </a:r>
            <a:r>
              <a:rPr lang="es-ES_tradnl" dirty="0" err="1"/>
              <a:t>Tourism</a:t>
            </a:r>
            <a:r>
              <a:rPr lang="es-ES_tradnl" dirty="0"/>
              <a:t>: </a:t>
            </a:r>
            <a:r>
              <a:rPr lang="es-ES_tradnl" dirty="0" err="1"/>
              <a:t>Change</a:t>
            </a:r>
            <a:r>
              <a:rPr lang="es-ES_tradnl" dirty="0"/>
              <a:t>, </a:t>
            </a:r>
            <a:r>
              <a:rPr lang="es-ES_tradnl" dirty="0" err="1"/>
              <a:t>impacts</a:t>
            </a:r>
            <a:r>
              <a:rPr lang="es-ES_tradnl" dirty="0"/>
              <a:t> and </a:t>
            </a:r>
            <a:r>
              <a:rPr lang="es-ES_tradnl" dirty="0" err="1"/>
              <a:t>opportunities</a:t>
            </a:r>
            <a:r>
              <a:rPr lang="es-ES_tradnl" dirty="0"/>
              <a:t>. </a:t>
            </a:r>
            <a:r>
              <a:rPr lang="es-ES_tradnl" dirty="0" err="1"/>
              <a:t>England</a:t>
            </a:r>
            <a:r>
              <a:rPr lang="es-ES_tradnl" dirty="0"/>
              <a:t>: Pearson </a:t>
            </a:r>
            <a:r>
              <a:rPr lang="es-ES_tradnl" dirty="0" err="1"/>
              <a:t>Education</a:t>
            </a:r>
            <a:r>
              <a:rPr lang="es-ES_tradnl" dirty="0"/>
              <a:t> </a:t>
            </a:r>
            <a:r>
              <a:rPr lang="es-ES_tradnl" dirty="0" err="1"/>
              <a:t>Limited</a:t>
            </a:r>
            <a:r>
              <a:rPr lang="es-ES_tradnl" dirty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961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</a:t>
            </a:r>
            <a:r>
              <a:rPr lang="es-ES" dirty="0" smtClean="0"/>
              <a:t>ón 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1083647" y="1992301"/>
            <a:ext cx="7201009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s-ES" dirty="0" smtClean="0"/>
              <a:t>La teor</a:t>
            </a:r>
            <a:r>
              <a:rPr lang="es-ES" dirty="0" smtClean="0"/>
              <a:t>ía del ciclo de vida de un destino, es una derivación de la propuesta de gestión de marketing de </a:t>
            </a:r>
            <a:r>
              <a:rPr lang="es-ES" dirty="0" err="1" smtClean="0"/>
              <a:t>Dean</a:t>
            </a:r>
            <a:r>
              <a:rPr lang="es-ES" dirty="0" smtClean="0"/>
              <a:t> (1950) sobre el ciclo de vida de un producto.</a:t>
            </a:r>
          </a:p>
          <a:p>
            <a:pPr marL="285750" indent="-285750" algn="ctr">
              <a:buFont typeface="Arial"/>
              <a:buChar char="•"/>
            </a:pPr>
            <a:endParaRPr lang="es-ES" dirty="0"/>
          </a:p>
          <a:p>
            <a:pPr marL="285750" indent="-285750" algn="ctr">
              <a:buFont typeface="Arial"/>
              <a:buChar char="•"/>
            </a:pPr>
            <a:r>
              <a:rPr lang="es-ES_tradnl" dirty="0"/>
              <a:t>S</a:t>
            </a:r>
            <a:r>
              <a:rPr lang="es-ES_tradnl" dirty="0" smtClean="0"/>
              <a:t>in </a:t>
            </a:r>
            <a:r>
              <a:rPr lang="es-ES_tradnl" dirty="0"/>
              <a:t>embargo el modelo omite el hecho de que no todas las áreas/destinos experimentan las etapas del ciclo de la misma manera. </a:t>
            </a:r>
            <a:endParaRPr lang="es-ES_tradnl" dirty="0" smtClean="0"/>
          </a:p>
          <a:p>
            <a:pPr marL="285750" indent="-285750" algn="ctr">
              <a:buFont typeface="Arial"/>
              <a:buChar char="•"/>
            </a:pPr>
            <a:endParaRPr lang="es-ES_tradnl" dirty="0"/>
          </a:p>
          <a:p>
            <a:pPr marL="285750" indent="-285750" algn="ctr">
              <a:buFont typeface="Arial"/>
              <a:buChar char="•"/>
            </a:pPr>
            <a:r>
              <a:rPr lang="es-ES_tradnl" dirty="0" smtClean="0"/>
              <a:t>El </a:t>
            </a:r>
            <a:r>
              <a:rPr lang="es-ES_tradnl" dirty="0"/>
              <a:t>modelo es parcialmente aplicable (</a:t>
            </a:r>
            <a:r>
              <a:rPr lang="es-ES_tradnl" dirty="0" err="1"/>
              <a:t>Monterrubio</a:t>
            </a:r>
            <a:r>
              <a:rPr lang="es-ES_tradnl" dirty="0"/>
              <a:t>, 2011), ya que su principal deficiencia es su linealidad al asumir al destino turístico como un elemento independiente de los flujos del dinamismo social.</a:t>
            </a:r>
            <a:r>
              <a:rPr lang="es-ES_tradnl" dirty="0"/>
              <a:t> 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8500"/>
            <a:ext cx="9144000" cy="291206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23731" y="4988827"/>
            <a:ext cx="8620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s-ES" sz="1600" dirty="0" smtClean="0"/>
              <a:t>La teor</a:t>
            </a:r>
            <a:r>
              <a:rPr lang="es-ES" sz="1600" dirty="0" smtClean="0"/>
              <a:t>ía del ciclo de vida de un destino, es una derivación de la propuesta de gestión de marketing de </a:t>
            </a:r>
            <a:r>
              <a:rPr lang="es-ES" sz="1600" dirty="0" err="1" smtClean="0"/>
              <a:t>Dean</a:t>
            </a:r>
            <a:r>
              <a:rPr lang="es-ES" sz="1600" dirty="0" smtClean="0"/>
              <a:t> (1950) sobre el ciclo de vida de un producto.</a:t>
            </a:r>
          </a:p>
          <a:p>
            <a:pPr algn="ctr"/>
            <a:endParaRPr lang="es-ES_tradnl" sz="1600" dirty="0"/>
          </a:p>
          <a:p>
            <a:pPr marL="285750" indent="-285750" algn="ctr">
              <a:buFont typeface="Arial"/>
              <a:buChar char="•"/>
            </a:pPr>
            <a:r>
              <a:rPr lang="es-ES_tradnl" sz="1600" dirty="0" smtClean="0"/>
              <a:t>El </a:t>
            </a:r>
            <a:r>
              <a:rPr lang="es-ES_tradnl" sz="1600" dirty="0"/>
              <a:t>modelo es parcialmente aplicable (</a:t>
            </a:r>
            <a:r>
              <a:rPr lang="es-ES_tradnl" sz="1600" dirty="0" err="1"/>
              <a:t>Monterrubio</a:t>
            </a:r>
            <a:r>
              <a:rPr lang="es-ES_tradnl" sz="1600" dirty="0"/>
              <a:t>, 2011), ya que su principal deficiencia es su linealidad al asumir al destino turístico como un elemento independiente de los flujos del dinamismo social.</a:t>
            </a:r>
            <a:r>
              <a:rPr lang="es-ES_tradnl" sz="1600" dirty="0"/>
              <a:t> 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4143191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18718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2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09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000" t="3802" r="1231"/>
          <a:stretch/>
        </p:blipFill>
        <p:spPr>
          <a:xfrm>
            <a:off x="276225" y="201744"/>
            <a:ext cx="8628624" cy="648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566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="" xmlns:a16="http://schemas.microsoft.com/office/drawing/2014/main" id="{D25DBAC6-33EE-4F81-9921-716EA6E29C61}"/>
              </a:ext>
            </a:extLst>
          </p:cNvPr>
          <p:cNvSpPr txBox="1">
            <a:spLocks/>
          </p:cNvSpPr>
          <p:nvPr/>
        </p:nvSpPr>
        <p:spPr>
          <a:xfrm>
            <a:off x="3739896" y="2196419"/>
            <a:ext cx="5120640" cy="2742934"/>
          </a:xfrm>
          <a:prstGeom prst="rect">
            <a:avLst/>
          </a:prstGeom>
          <a:solidFill>
            <a:srgbClr val="8BA8B3"/>
          </a:solidFill>
        </p:spPr>
        <p:txBody>
          <a:bodyPr vert="horz" lIns="91440" tIns="45720" rIns="91440" bIns="45720" rtlCol="0" anchor="b" anchorCtr="0">
            <a:normAutofit fontScale="92500" lnSpcReduction="10000"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all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pPr algn="ctr"/>
            <a:r>
              <a:rPr lang="es-MX" sz="6600" dirty="0" smtClean="0">
                <a:solidFill>
                  <a:schemeClr val="accent2">
                    <a:lumMod val="75000"/>
                  </a:schemeClr>
                </a:solidFill>
              </a:rPr>
              <a:t>Í</a:t>
            </a:r>
            <a:r>
              <a:rPr lang="es-MX" sz="6600" cap="none" dirty="0" smtClean="0">
                <a:solidFill>
                  <a:schemeClr val="accent2">
                    <a:lumMod val="75000"/>
                  </a:schemeClr>
                </a:solidFill>
              </a:rPr>
              <a:t>ndice de irritación de </a:t>
            </a:r>
            <a:r>
              <a:rPr lang="es-MX" sz="6600" dirty="0" smtClean="0">
                <a:solidFill>
                  <a:schemeClr val="accent2">
                    <a:lumMod val="75000"/>
                  </a:schemeClr>
                </a:solidFill>
              </a:rPr>
              <a:t>D</a:t>
            </a:r>
            <a:r>
              <a:rPr lang="es-MX" sz="6600" cap="none" dirty="0" smtClean="0">
                <a:solidFill>
                  <a:schemeClr val="accent2">
                    <a:lumMod val="75000"/>
                  </a:schemeClr>
                </a:solidFill>
              </a:rPr>
              <a:t>oxey</a:t>
            </a:r>
            <a:endParaRPr lang="es-MX" sz="6600" cap="non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Subtítulo 2">
            <a:extLst>
              <a:ext uri="{FF2B5EF4-FFF2-40B4-BE49-F238E27FC236}">
                <a16:creationId xmlns="" xmlns:a16="http://schemas.microsoft.com/office/drawing/2014/main" id="{779C9466-0276-46DD-AA3E-B66764D4C9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3630" y="5086204"/>
            <a:ext cx="3694156" cy="59094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s-MX" dirty="0" smtClean="0"/>
              <a:t>Doxey (1975) </a:t>
            </a:r>
            <a:endParaRPr lang="es-MX" dirty="0"/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667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298</TotalTime>
  <Words>1280</Words>
  <Application>Microsoft Macintosh PowerPoint</Application>
  <PresentationFormat>Presentación en pantalla (4:3)</PresentationFormat>
  <Paragraphs>87</Paragraphs>
  <Slides>41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Soho</vt:lpstr>
      <vt:lpstr>Presentación de PowerPoint</vt:lpstr>
      <vt:lpstr>Justificación académica </vt:lpstr>
      <vt:lpstr>Guión </vt:lpstr>
      <vt:lpstr>Ciclo de vida de un destino </vt:lpstr>
      <vt:lpstr>Introducción </vt:lpstr>
      <vt:lpstr>Presentación de PowerPoint</vt:lpstr>
      <vt:lpstr>Presentación de PowerPoint</vt:lpstr>
      <vt:lpstr>Presentación de PowerPoint</vt:lpstr>
      <vt:lpstr>Presentación de PowerPoint</vt:lpstr>
      <vt:lpstr>Etapas: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 manera de conclusión…</vt:lpstr>
      <vt:lpstr>Matriz de actitudes y comportamiento</vt:lpstr>
      <vt:lpstr>A manera de introducción… </vt:lpstr>
      <vt:lpstr>Presentación de PowerPoint</vt:lpstr>
      <vt:lpstr>Presentación de PowerPoint</vt:lpstr>
      <vt:lpstr>Presentación de PowerPoint</vt:lpstr>
      <vt:lpstr>Presentación de PowerPoint</vt:lpstr>
      <vt:lpstr>Modelo de Estrategias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 </vt:lpstr>
      <vt:lpstr>Bibliografía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Rebe osorio</dc:creator>
  <cp:lastModifiedBy>Rebe osorio</cp:lastModifiedBy>
  <cp:revision>50</cp:revision>
  <dcterms:created xsi:type="dcterms:W3CDTF">2019-08-26T00:52:51Z</dcterms:created>
  <dcterms:modified xsi:type="dcterms:W3CDTF">2019-09-10T00:05:58Z</dcterms:modified>
</cp:coreProperties>
</file>