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31"/>
  </p:notesMasterIdLst>
  <p:sldIdLst>
    <p:sldId id="257" r:id="rId2"/>
    <p:sldId id="258" r:id="rId3"/>
    <p:sldId id="256" r:id="rId4"/>
    <p:sldId id="269" r:id="rId5"/>
    <p:sldId id="270" r:id="rId6"/>
    <p:sldId id="271" r:id="rId7"/>
    <p:sldId id="281" r:id="rId8"/>
    <p:sldId id="272" r:id="rId9"/>
    <p:sldId id="273" r:id="rId10"/>
    <p:sldId id="292" r:id="rId11"/>
    <p:sldId id="279" r:id="rId12"/>
    <p:sldId id="282" r:id="rId13"/>
    <p:sldId id="283" r:id="rId14"/>
    <p:sldId id="294" r:id="rId15"/>
    <p:sldId id="275" r:id="rId16"/>
    <p:sldId id="278" r:id="rId17"/>
    <p:sldId id="296" r:id="rId18"/>
    <p:sldId id="295" r:id="rId19"/>
    <p:sldId id="287" r:id="rId20"/>
    <p:sldId id="288" r:id="rId21"/>
    <p:sldId id="263" r:id="rId22"/>
    <p:sldId id="264" r:id="rId23"/>
    <p:sldId id="265" r:id="rId24"/>
    <p:sldId id="266" r:id="rId25"/>
    <p:sldId id="267" r:id="rId26"/>
    <p:sldId id="268" r:id="rId27"/>
    <p:sldId id="291" r:id="rId28"/>
    <p:sldId id="293" r:id="rId29"/>
    <p:sldId id="261" r:id="rId30"/>
  </p:sldIdLst>
  <p:sldSz cx="9144000" cy="6858000" type="screen4x3"/>
  <p:notesSz cx="6858000" cy="9144000"/>
  <p:defaultTextStyle>
    <a:defPPr lvl="0">
      <a:defRPr lang="es-MX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70D15-E340-421B-A1C8-2436A030EE2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300D81B-0174-4561-81A2-86D3738E0F48}">
      <dgm:prSet phldrT="[Texto]" custT="1"/>
      <dgm:spPr/>
      <dgm:t>
        <a:bodyPr/>
        <a:lstStyle/>
        <a:p>
          <a:r>
            <a:rPr lang="es-ES" sz="1200" dirty="0">
              <a:solidFill>
                <a:schemeClr val="accent6">
                  <a:lumMod val="50000"/>
                </a:schemeClr>
              </a:solidFill>
            </a:rPr>
            <a:t>A principios de los 70’s </a:t>
          </a:r>
          <a:endParaRPr lang="es-MX" sz="1200" dirty="0">
            <a:solidFill>
              <a:schemeClr val="accent6">
                <a:lumMod val="50000"/>
              </a:schemeClr>
            </a:solidFill>
          </a:endParaRPr>
        </a:p>
      </dgm:t>
    </dgm:pt>
    <dgm:pt modelId="{3BFED1C0-D710-4141-AFDA-12236E975789}" type="parTrans" cxnId="{09CCF8E8-E47E-4EE6-908C-03B5D0E2CA6D}">
      <dgm:prSet/>
      <dgm:spPr/>
      <dgm:t>
        <a:bodyPr/>
        <a:lstStyle/>
        <a:p>
          <a:endParaRPr lang="es-MX"/>
        </a:p>
      </dgm:t>
    </dgm:pt>
    <dgm:pt modelId="{C5F905A7-F4A3-4E34-AADB-7FE6950038A8}" type="sibTrans" cxnId="{09CCF8E8-E47E-4EE6-908C-03B5D0E2CA6D}">
      <dgm:prSet/>
      <dgm:spPr/>
      <dgm:t>
        <a:bodyPr/>
        <a:lstStyle/>
        <a:p>
          <a:endParaRPr lang="es-MX"/>
        </a:p>
      </dgm:t>
    </dgm:pt>
    <dgm:pt modelId="{7A6D8F4E-CCB9-4807-A8BC-DACC435EC76E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s-ES" sz="1200" dirty="0"/>
            <a:t> Se desarrolló en Estados Unidos de América el procedimiento de evaluación del impacto ambiental </a:t>
          </a:r>
          <a:r>
            <a:rPr lang="es-ES" sz="1200" i="1" dirty="0" smtClean="0"/>
            <a:t>(</a:t>
          </a:r>
          <a:r>
            <a:rPr lang="es-ES" sz="1200" i="1" dirty="0" err="1" smtClean="0"/>
            <a:t>Environmental</a:t>
          </a:r>
          <a:r>
            <a:rPr lang="es-ES" sz="1200" i="1" dirty="0" smtClean="0"/>
            <a:t> </a:t>
          </a:r>
          <a:r>
            <a:rPr lang="es-ES" sz="1200" i="1" dirty="0" err="1" smtClean="0"/>
            <a:t>Impact</a:t>
          </a:r>
          <a:r>
            <a:rPr lang="es-ES" sz="1200" i="1" dirty="0" smtClean="0"/>
            <a:t> </a:t>
          </a:r>
          <a:r>
            <a:rPr lang="es-ES" sz="1200" i="1" dirty="0" err="1" smtClean="0"/>
            <a:t>Assessment</a:t>
          </a:r>
          <a:r>
            <a:rPr lang="es-ES" sz="1200" i="1" dirty="0"/>
            <a:t>)</a:t>
          </a:r>
          <a:r>
            <a:rPr lang="es-ES" sz="1200" dirty="0"/>
            <a:t>, que fue introducido en el marco legal por medio de la Ley Nacional de Política Ambiental (</a:t>
          </a:r>
          <a:r>
            <a:rPr lang="es-ES" sz="1200" i="1" dirty="0" err="1"/>
            <a:t>National</a:t>
          </a:r>
          <a:r>
            <a:rPr lang="es-ES" sz="1200" i="1" dirty="0"/>
            <a:t> </a:t>
          </a:r>
          <a:r>
            <a:rPr lang="es-ES" sz="1200" i="1" dirty="0" err="1"/>
            <a:t>Environmental</a:t>
          </a:r>
          <a:r>
            <a:rPr lang="es-ES" sz="1200" i="1" dirty="0"/>
            <a:t> </a:t>
          </a:r>
          <a:r>
            <a:rPr lang="es-ES" sz="1200" i="1" dirty="0" err="1"/>
            <a:t>Policy</a:t>
          </a:r>
          <a:r>
            <a:rPr lang="es-ES" sz="1200" i="1" dirty="0"/>
            <a:t> </a:t>
          </a:r>
          <a:r>
            <a:rPr lang="es-ES" sz="1200" i="1" dirty="0" err="1"/>
            <a:t>Act</a:t>
          </a:r>
          <a:r>
            <a:rPr lang="es-ES" sz="1200" i="1" dirty="0"/>
            <a:t>, NEPA</a:t>
          </a:r>
          <a:r>
            <a:rPr lang="es-ES" sz="1200" dirty="0"/>
            <a:t>), promulgada en 1970.</a:t>
          </a:r>
          <a:endParaRPr lang="es-MX" sz="1200" dirty="0"/>
        </a:p>
      </dgm:t>
    </dgm:pt>
    <dgm:pt modelId="{BC993E0C-AE9C-4540-86CA-9B7DCACF9C4A}" type="parTrans" cxnId="{43573AF0-2F7B-4876-8015-D29862AC7621}">
      <dgm:prSet/>
      <dgm:spPr/>
      <dgm:t>
        <a:bodyPr/>
        <a:lstStyle/>
        <a:p>
          <a:endParaRPr lang="es-MX"/>
        </a:p>
      </dgm:t>
    </dgm:pt>
    <dgm:pt modelId="{6AE6DB33-44D7-436D-AB4B-9829695AC70A}" type="sibTrans" cxnId="{43573AF0-2F7B-4876-8015-D29862AC7621}">
      <dgm:prSet/>
      <dgm:spPr/>
      <dgm:t>
        <a:bodyPr/>
        <a:lstStyle/>
        <a:p>
          <a:endParaRPr lang="es-MX"/>
        </a:p>
      </dgm:t>
    </dgm:pt>
    <dgm:pt modelId="{D888FB75-623F-47B5-9565-D222A1C8906D}">
      <dgm:prSet phldrT="[Texto]" custT="1"/>
      <dgm:spPr/>
      <dgm:t>
        <a:bodyPr/>
        <a:lstStyle/>
        <a:p>
          <a:r>
            <a:rPr lang="es-ES" sz="1200" dirty="0">
              <a:solidFill>
                <a:schemeClr val="accent6">
                  <a:lumMod val="50000"/>
                </a:schemeClr>
              </a:solidFill>
            </a:rPr>
            <a:t>A partir de 1977</a:t>
          </a:r>
          <a:endParaRPr lang="es-MX" sz="1200" dirty="0">
            <a:solidFill>
              <a:schemeClr val="accent6">
                <a:lumMod val="50000"/>
              </a:schemeClr>
            </a:solidFill>
          </a:endParaRPr>
        </a:p>
      </dgm:t>
    </dgm:pt>
    <dgm:pt modelId="{C886886A-0309-4AB7-8C59-231FD383F9AF}" type="parTrans" cxnId="{0BFF4070-0AC0-428E-A0AE-3FA4EBCBAD55}">
      <dgm:prSet/>
      <dgm:spPr/>
      <dgm:t>
        <a:bodyPr/>
        <a:lstStyle/>
        <a:p>
          <a:endParaRPr lang="es-MX"/>
        </a:p>
      </dgm:t>
    </dgm:pt>
    <dgm:pt modelId="{ED0763C4-1167-468C-ABD0-AD58C3C733FB}" type="sibTrans" cxnId="{0BFF4070-0AC0-428E-A0AE-3FA4EBCBAD55}">
      <dgm:prSet/>
      <dgm:spPr/>
      <dgm:t>
        <a:bodyPr/>
        <a:lstStyle/>
        <a:p>
          <a:endParaRPr lang="es-MX"/>
        </a:p>
      </dgm:t>
    </dgm:pt>
    <dgm:pt modelId="{A714BBB6-5D66-4D7B-84FD-9600B9D08BCF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s-ES" sz="1200" dirty="0"/>
            <a:t> En México, los estudios de impacto ambiental se realizan para la evaluación preliminar de proyectos de infraestructura hidráulica.</a:t>
          </a:r>
        </a:p>
      </dgm:t>
    </dgm:pt>
    <dgm:pt modelId="{966A0276-FB0E-479E-A423-1F44381D5797}" type="parTrans" cxnId="{511BA542-38E4-4202-BF53-C3BFAE8EB081}">
      <dgm:prSet/>
      <dgm:spPr/>
      <dgm:t>
        <a:bodyPr/>
        <a:lstStyle/>
        <a:p>
          <a:endParaRPr lang="es-MX"/>
        </a:p>
      </dgm:t>
    </dgm:pt>
    <dgm:pt modelId="{E40DE22D-A63E-4261-B6BF-B86D906D6125}" type="sibTrans" cxnId="{511BA542-38E4-4202-BF53-C3BFAE8EB081}">
      <dgm:prSet/>
      <dgm:spPr/>
      <dgm:t>
        <a:bodyPr/>
        <a:lstStyle/>
        <a:p>
          <a:endParaRPr lang="es-MX"/>
        </a:p>
      </dgm:t>
    </dgm:pt>
    <dgm:pt modelId="{AE8E4E0C-F790-4B13-809D-9BF2666C4D1A}">
      <dgm:prSet phldrT="[Texto]" custT="1"/>
      <dgm:spPr/>
      <dgm:t>
        <a:bodyPr/>
        <a:lstStyle/>
        <a:p>
          <a:r>
            <a:rPr lang="es-ES" sz="1200" dirty="0">
              <a:solidFill>
                <a:schemeClr val="accent6">
                  <a:lumMod val="50000"/>
                </a:schemeClr>
              </a:solidFill>
            </a:rPr>
            <a:t>Publicada en 1971 </a:t>
          </a:r>
          <a:endParaRPr lang="es-MX" sz="1200" dirty="0">
            <a:solidFill>
              <a:schemeClr val="accent6">
                <a:lumMod val="50000"/>
              </a:schemeClr>
            </a:solidFill>
          </a:endParaRPr>
        </a:p>
      </dgm:t>
    </dgm:pt>
    <dgm:pt modelId="{423A8EBF-4700-4D56-8F98-D6F5EA2A9FE2}" type="parTrans" cxnId="{161114EB-78E2-4F4A-9667-4D522F7BF7BF}">
      <dgm:prSet/>
      <dgm:spPr/>
      <dgm:t>
        <a:bodyPr/>
        <a:lstStyle/>
        <a:p>
          <a:endParaRPr lang="es-MX"/>
        </a:p>
      </dgm:t>
    </dgm:pt>
    <dgm:pt modelId="{38F15FAD-A11B-443F-9FE7-84B6BAF0673F}" type="sibTrans" cxnId="{161114EB-78E2-4F4A-9667-4D522F7BF7BF}">
      <dgm:prSet/>
      <dgm:spPr/>
      <dgm:t>
        <a:bodyPr/>
        <a:lstStyle/>
        <a:p>
          <a:endParaRPr lang="es-MX"/>
        </a:p>
      </dgm:t>
    </dgm:pt>
    <dgm:pt modelId="{A69BF7D7-F975-4A13-AF6C-DF6E0C9CC658}">
      <dgm:prSet phldrT="[Texto]" custT="1"/>
      <dgm:spPr/>
      <dgm:t>
        <a:bodyPr/>
        <a:lstStyle/>
        <a:p>
          <a:r>
            <a:rPr lang="es-ES" sz="1200" dirty="0"/>
            <a:t>La Ley Federal para Prevenir y Controlar la Contaminación Ambiental (LFPCCA), fue el primer instrumento jurídico que reguló en México las actividades del ser humano con el objetivo de evitar, prevenir y controlar la contaminación </a:t>
          </a:r>
          <a:r>
            <a:rPr lang="es-ES" sz="1200" dirty="0" smtClean="0"/>
            <a:t>ambiental.</a:t>
          </a:r>
          <a:endParaRPr lang="es-MX" sz="1200" dirty="0"/>
        </a:p>
      </dgm:t>
    </dgm:pt>
    <dgm:pt modelId="{61526672-2A50-430E-AD73-FE42ABDACF6B}" type="parTrans" cxnId="{EC187140-6D6E-4D01-9E2D-196232E1786A}">
      <dgm:prSet/>
      <dgm:spPr/>
      <dgm:t>
        <a:bodyPr/>
        <a:lstStyle/>
        <a:p>
          <a:endParaRPr lang="es-MX"/>
        </a:p>
      </dgm:t>
    </dgm:pt>
    <dgm:pt modelId="{68E114CE-6307-45F4-9718-41482386EBC6}" type="sibTrans" cxnId="{EC187140-6D6E-4D01-9E2D-196232E1786A}">
      <dgm:prSet/>
      <dgm:spPr/>
      <dgm:t>
        <a:bodyPr/>
        <a:lstStyle/>
        <a:p>
          <a:endParaRPr lang="es-MX"/>
        </a:p>
      </dgm:t>
    </dgm:pt>
    <dgm:pt modelId="{85A81D19-AA2E-4412-A63A-F0854A1DCA90}">
      <dgm:prSet custT="1"/>
      <dgm:spPr/>
      <dgm:t>
        <a:bodyPr/>
        <a:lstStyle/>
        <a:p>
          <a:r>
            <a:rPr lang="es-ES" sz="1200" dirty="0">
              <a:solidFill>
                <a:schemeClr val="accent6">
                  <a:lumMod val="50000"/>
                </a:schemeClr>
              </a:solidFill>
            </a:rPr>
            <a:t>Y en 1988</a:t>
          </a:r>
          <a:endParaRPr lang="es-MX" sz="1200" dirty="0">
            <a:solidFill>
              <a:schemeClr val="accent6">
                <a:lumMod val="50000"/>
              </a:schemeClr>
            </a:solidFill>
          </a:endParaRPr>
        </a:p>
      </dgm:t>
    </dgm:pt>
    <dgm:pt modelId="{985E59D8-D601-42A5-A5AF-8FBB95DAAA85}" type="parTrans" cxnId="{1DE17CAC-0ACF-4E85-8755-36F6C8D1861F}">
      <dgm:prSet/>
      <dgm:spPr/>
      <dgm:t>
        <a:bodyPr/>
        <a:lstStyle/>
        <a:p>
          <a:endParaRPr lang="es-MX"/>
        </a:p>
      </dgm:t>
    </dgm:pt>
    <dgm:pt modelId="{92B0C11B-7E82-4E63-AD53-03FFD0A0F791}" type="sibTrans" cxnId="{1DE17CAC-0ACF-4E85-8755-36F6C8D1861F}">
      <dgm:prSet/>
      <dgm:spPr/>
      <dgm:t>
        <a:bodyPr/>
        <a:lstStyle/>
        <a:p>
          <a:endParaRPr lang="es-MX"/>
        </a:p>
      </dgm:t>
    </dgm:pt>
    <dgm:pt modelId="{8F75B143-C56B-4482-A405-587CF25F8EB9}">
      <dgm:prSet custT="1"/>
      <dgm:spPr/>
      <dgm:t>
        <a:bodyPr/>
        <a:lstStyle/>
        <a:p>
          <a:r>
            <a:rPr lang="es-ES" sz="1200" dirty="0"/>
            <a:t>Entró en vigor la Ley General del Equilibrio Ecológico y la Protección al Ambiente </a:t>
          </a:r>
          <a:r>
            <a:rPr lang="es-ES" sz="1200" dirty="0" smtClean="0"/>
            <a:t>(LGEEPA)</a:t>
          </a:r>
          <a:endParaRPr lang="es-MX" sz="1200" dirty="0"/>
        </a:p>
      </dgm:t>
    </dgm:pt>
    <dgm:pt modelId="{0DC13560-3D01-4C37-AB9C-36E17837C6CE}" type="parTrans" cxnId="{F6B5DFA2-FE95-4023-87CE-D5F1142D1573}">
      <dgm:prSet/>
      <dgm:spPr/>
      <dgm:t>
        <a:bodyPr/>
        <a:lstStyle/>
        <a:p>
          <a:endParaRPr lang="es-MX"/>
        </a:p>
      </dgm:t>
    </dgm:pt>
    <dgm:pt modelId="{758D753F-4289-4A50-B6A9-4710B98D55C0}" type="sibTrans" cxnId="{F6B5DFA2-FE95-4023-87CE-D5F1142D1573}">
      <dgm:prSet/>
      <dgm:spPr/>
      <dgm:t>
        <a:bodyPr/>
        <a:lstStyle/>
        <a:p>
          <a:endParaRPr lang="es-MX"/>
        </a:p>
      </dgm:t>
    </dgm:pt>
    <dgm:pt modelId="{D969CACE-165B-4F69-9E91-0AC5A0E3C05E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s-ES" sz="1200" dirty="0"/>
            <a:t> Desde entonces, la evaluación del impacto ambiental –cuyo objetivo primordial fue desde un inicio disminuir los costos derivados de la contaminación que </a:t>
          </a:r>
          <a:r>
            <a:rPr lang="es-ES" sz="1200" dirty="0" smtClean="0"/>
            <a:t>podr</a:t>
          </a:r>
          <a:r>
            <a:rPr lang="es-ES" sz="1200" dirty="0" smtClean="0"/>
            <a:t>ía</a:t>
          </a:r>
          <a:r>
            <a:rPr lang="es-ES" sz="1200" dirty="0" smtClean="0"/>
            <a:t> generar un </a:t>
          </a:r>
          <a:r>
            <a:rPr lang="es-ES" sz="1200" dirty="0"/>
            <a:t>proyecto– fue adoptada en la legislación ambiental de numerosos países</a:t>
          </a:r>
          <a:r>
            <a:rPr lang="es-ES" sz="1200" dirty="0" smtClean="0"/>
            <a:t>.</a:t>
          </a:r>
          <a:endParaRPr lang="es-ES" sz="1200" dirty="0"/>
        </a:p>
      </dgm:t>
    </dgm:pt>
    <dgm:pt modelId="{57E4CDD2-649B-42A1-8E2A-AFB77BA03C64}" type="parTrans" cxnId="{46D00536-79C0-45BD-BC23-0EF961105C5F}">
      <dgm:prSet/>
      <dgm:spPr/>
      <dgm:t>
        <a:bodyPr/>
        <a:lstStyle/>
        <a:p>
          <a:endParaRPr lang="es-MX"/>
        </a:p>
      </dgm:t>
    </dgm:pt>
    <dgm:pt modelId="{E4B93298-5394-45C1-BAF0-7B806CE65E45}" type="sibTrans" cxnId="{46D00536-79C0-45BD-BC23-0EF961105C5F}">
      <dgm:prSet/>
      <dgm:spPr/>
      <dgm:t>
        <a:bodyPr/>
        <a:lstStyle/>
        <a:p>
          <a:endParaRPr lang="es-MX"/>
        </a:p>
      </dgm:t>
    </dgm:pt>
    <dgm:pt modelId="{D5A078B4-F455-4452-9A26-F100A6213073}" type="pres">
      <dgm:prSet presAssocID="{CA270D15-E340-421B-A1C8-2436A030EE2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C28A6EA-5C90-4476-B773-90F6FD72004E}" type="pres">
      <dgm:prSet presAssocID="{1300D81B-0174-4561-81A2-86D3738E0F48}" presName="composite" presStyleCnt="0"/>
      <dgm:spPr/>
    </dgm:pt>
    <dgm:pt modelId="{36614746-0CAC-433E-960B-45514CE0E5D5}" type="pres">
      <dgm:prSet presAssocID="{1300D81B-0174-4561-81A2-86D3738E0F48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E74C8F-E924-4A82-AAD3-3C53403D958F}" type="pres">
      <dgm:prSet presAssocID="{1300D81B-0174-4561-81A2-86D3738E0F48}" presName="descendantText" presStyleLbl="alignAcc1" presStyleIdx="0" presStyleCnt="4" custScaleY="1877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79892F-B6DE-48E5-A795-713FF6E211DB}" type="pres">
      <dgm:prSet presAssocID="{C5F905A7-F4A3-4E34-AADB-7FE6950038A8}" presName="sp" presStyleCnt="0"/>
      <dgm:spPr/>
    </dgm:pt>
    <dgm:pt modelId="{A5121367-313F-4323-BC75-855A389590EF}" type="pres">
      <dgm:prSet presAssocID="{D888FB75-623F-47B5-9565-D222A1C8906D}" presName="composite" presStyleCnt="0"/>
      <dgm:spPr/>
    </dgm:pt>
    <dgm:pt modelId="{C962244A-C0AC-44CD-B75B-8B27DC787D1A}" type="pres">
      <dgm:prSet presAssocID="{D888FB75-623F-47B5-9565-D222A1C8906D}" presName="parentText" presStyleLbl="alignNode1" presStyleIdx="1" presStyleCnt="4" custLinFactNeighborY="384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9A02DD-6E7A-4838-B09D-C775096E36B8}" type="pres">
      <dgm:prSet presAssocID="{D888FB75-623F-47B5-9565-D222A1C8906D}" presName="descendantText" presStyleLbl="alignAcc1" presStyleIdx="1" presStyleCnt="4" custLinFactNeighborX="0" custLinFactNeighborY="147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A45C96-8D34-4ECE-9B6F-F9770080976C}" type="pres">
      <dgm:prSet presAssocID="{ED0763C4-1167-468C-ABD0-AD58C3C733FB}" presName="sp" presStyleCnt="0"/>
      <dgm:spPr/>
    </dgm:pt>
    <dgm:pt modelId="{AF962D50-43BA-49DD-8B20-B65D88BAA5DB}" type="pres">
      <dgm:prSet presAssocID="{AE8E4E0C-F790-4B13-809D-9BF2666C4D1A}" presName="composite" presStyleCnt="0"/>
      <dgm:spPr/>
    </dgm:pt>
    <dgm:pt modelId="{F301F6BC-D380-4076-A355-81F72A1956F6}" type="pres">
      <dgm:prSet presAssocID="{AE8E4E0C-F790-4B13-809D-9BF2666C4D1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9311F0-CDF3-49FD-9E55-09379046FE84}" type="pres">
      <dgm:prSet presAssocID="{AE8E4E0C-F790-4B13-809D-9BF2666C4D1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23DE33-1DF7-4B9B-9147-57CB7FE4DE53}" type="pres">
      <dgm:prSet presAssocID="{38F15FAD-A11B-443F-9FE7-84B6BAF0673F}" presName="sp" presStyleCnt="0"/>
      <dgm:spPr/>
    </dgm:pt>
    <dgm:pt modelId="{BEE0C427-9002-4A23-93F6-77C6EFCF8FAF}" type="pres">
      <dgm:prSet presAssocID="{85A81D19-AA2E-4412-A63A-F0854A1DCA90}" presName="composite" presStyleCnt="0"/>
      <dgm:spPr/>
    </dgm:pt>
    <dgm:pt modelId="{0FC630B6-7F02-4576-B21F-97CF3000D828}" type="pres">
      <dgm:prSet presAssocID="{85A81D19-AA2E-4412-A63A-F0854A1DCA9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EDAE80-EA19-40D5-98FF-D4C916974F2C}" type="pres">
      <dgm:prSet presAssocID="{85A81D19-AA2E-4412-A63A-F0854A1DCA9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61114EB-78E2-4F4A-9667-4D522F7BF7BF}" srcId="{CA270D15-E340-421B-A1C8-2436A030EE20}" destId="{AE8E4E0C-F790-4B13-809D-9BF2666C4D1A}" srcOrd="2" destOrd="0" parTransId="{423A8EBF-4700-4D56-8F98-D6F5EA2A9FE2}" sibTransId="{38F15FAD-A11B-443F-9FE7-84B6BAF0673F}"/>
    <dgm:cxn modelId="{09CCF8E8-E47E-4EE6-908C-03B5D0E2CA6D}" srcId="{CA270D15-E340-421B-A1C8-2436A030EE20}" destId="{1300D81B-0174-4561-81A2-86D3738E0F48}" srcOrd="0" destOrd="0" parTransId="{3BFED1C0-D710-4141-AFDA-12236E975789}" sibTransId="{C5F905A7-F4A3-4E34-AADB-7FE6950038A8}"/>
    <dgm:cxn modelId="{994A7BC5-00D5-4411-8900-0481F60B922A}" type="presOf" srcId="{A714BBB6-5D66-4D7B-84FD-9600B9D08BCF}" destId="{D19A02DD-6E7A-4838-B09D-C775096E36B8}" srcOrd="0" destOrd="0" presId="urn:microsoft.com/office/officeart/2005/8/layout/chevron2"/>
    <dgm:cxn modelId="{0BFF4070-0AC0-428E-A0AE-3FA4EBCBAD55}" srcId="{CA270D15-E340-421B-A1C8-2436A030EE20}" destId="{D888FB75-623F-47B5-9565-D222A1C8906D}" srcOrd="1" destOrd="0" parTransId="{C886886A-0309-4AB7-8C59-231FD383F9AF}" sibTransId="{ED0763C4-1167-468C-ABD0-AD58C3C733FB}"/>
    <dgm:cxn modelId="{511BA542-38E4-4202-BF53-C3BFAE8EB081}" srcId="{D888FB75-623F-47B5-9565-D222A1C8906D}" destId="{A714BBB6-5D66-4D7B-84FD-9600B9D08BCF}" srcOrd="0" destOrd="0" parTransId="{966A0276-FB0E-479E-A423-1F44381D5797}" sibTransId="{E40DE22D-A63E-4261-B6BF-B86D906D6125}"/>
    <dgm:cxn modelId="{46D00536-79C0-45BD-BC23-0EF961105C5F}" srcId="{1300D81B-0174-4561-81A2-86D3738E0F48}" destId="{D969CACE-165B-4F69-9E91-0AC5A0E3C05E}" srcOrd="1" destOrd="0" parTransId="{57E4CDD2-649B-42A1-8E2A-AFB77BA03C64}" sibTransId="{E4B93298-5394-45C1-BAF0-7B806CE65E45}"/>
    <dgm:cxn modelId="{D909603C-5C1F-4468-82BD-4A757B5980E2}" type="presOf" srcId="{D888FB75-623F-47B5-9565-D222A1C8906D}" destId="{C962244A-C0AC-44CD-B75B-8B27DC787D1A}" srcOrd="0" destOrd="0" presId="urn:microsoft.com/office/officeart/2005/8/layout/chevron2"/>
    <dgm:cxn modelId="{6C6E78A7-55B2-42CE-9D0F-756F3C7E5E87}" type="presOf" srcId="{D969CACE-165B-4F69-9E91-0AC5A0E3C05E}" destId="{FAE74C8F-E924-4A82-AAD3-3C53403D958F}" srcOrd="0" destOrd="1" presId="urn:microsoft.com/office/officeart/2005/8/layout/chevron2"/>
    <dgm:cxn modelId="{F6B5DFA2-FE95-4023-87CE-D5F1142D1573}" srcId="{85A81D19-AA2E-4412-A63A-F0854A1DCA90}" destId="{8F75B143-C56B-4482-A405-587CF25F8EB9}" srcOrd="0" destOrd="0" parTransId="{0DC13560-3D01-4C37-AB9C-36E17837C6CE}" sibTransId="{758D753F-4289-4A50-B6A9-4710B98D55C0}"/>
    <dgm:cxn modelId="{BCAD5DF4-8121-4ECB-B5C2-64A78E3996DA}" type="presOf" srcId="{A69BF7D7-F975-4A13-AF6C-DF6E0C9CC658}" destId="{EC9311F0-CDF3-49FD-9E55-09379046FE84}" srcOrd="0" destOrd="0" presId="urn:microsoft.com/office/officeart/2005/8/layout/chevron2"/>
    <dgm:cxn modelId="{43573AF0-2F7B-4876-8015-D29862AC7621}" srcId="{1300D81B-0174-4561-81A2-86D3738E0F48}" destId="{7A6D8F4E-CCB9-4807-A8BC-DACC435EC76E}" srcOrd="0" destOrd="0" parTransId="{BC993E0C-AE9C-4540-86CA-9B7DCACF9C4A}" sibTransId="{6AE6DB33-44D7-436D-AB4B-9829695AC70A}"/>
    <dgm:cxn modelId="{EC187140-6D6E-4D01-9E2D-196232E1786A}" srcId="{AE8E4E0C-F790-4B13-809D-9BF2666C4D1A}" destId="{A69BF7D7-F975-4A13-AF6C-DF6E0C9CC658}" srcOrd="0" destOrd="0" parTransId="{61526672-2A50-430E-AD73-FE42ABDACF6B}" sibTransId="{68E114CE-6307-45F4-9718-41482386EBC6}"/>
    <dgm:cxn modelId="{DC5D2920-B044-47FA-B7D6-80F21E9DF6B3}" type="presOf" srcId="{AE8E4E0C-F790-4B13-809D-9BF2666C4D1A}" destId="{F301F6BC-D380-4076-A355-81F72A1956F6}" srcOrd="0" destOrd="0" presId="urn:microsoft.com/office/officeart/2005/8/layout/chevron2"/>
    <dgm:cxn modelId="{7F66DCAA-487E-4516-85DE-B5BEC83119AC}" type="presOf" srcId="{7A6D8F4E-CCB9-4807-A8BC-DACC435EC76E}" destId="{FAE74C8F-E924-4A82-AAD3-3C53403D958F}" srcOrd="0" destOrd="0" presId="urn:microsoft.com/office/officeart/2005/8/layout/chevron2"/>
    <dgm:cxn modelId="{8E5212E1-8B22-4BFF-864E-6EECE946D42E}" type="presOf" srcId="{CA270D15-E340-421B-A1C8-2436A030EE20}" destId="{D5A078B4-F455-4452-9A26-F100A6213073}" srcOrd="0" destOrd="0" presId="urn:microsoft.com/office/officeart/2005/8/layout/chevron2"/>
    <dgm:cxn modelId="{1DB0116B-91EE-402A-AEFF-1850C3A75F55}" type="presOf" srcId="{8F75B143-C56B-4482-A405-587CF25F8EB9}" destId="{47EDAE80-EA19-40D5-98FF-D4C916974F2C}" srcOrd="0" destOrd="0" presId="urn:microsoft.com/office/officeart/2005/8/layout/chevron2"/>
    <dgm:cxn modelId="{ABD5C09E-4243-49F5-A3A7-B0EEDE2C3F5F}" type="presOf" srcId="{85A81D19-AA2E-4412-A63A-F0854A1DCA90}" destId="{0FC630B6-7F02-4576-B21F-97CF3000D828}" srcOrd="0" destOrd="0" presId="urn:microsoft.com/office/officeart/2005/8/layout/chevron2"/>
    <dgm:cxn modelId="{1DE17CAC-0ACF-4E85-8755-36F6C8D1861F}" srcId="{CA270D15-E340-421B-A1C8-2436A030EE20}" destId="{85A81D19-AA2E-4412-A63A-F0854A1DCA90}" srcOrd="3" destOrd="0" parTransId="{985E59D8-D601-42A5-A5AF-8FBB95DAAA85}" sibTransId="{92B0C11B-7E82-4E63-AD53-03FFD0A0F791}"/>
    <dgm:cxn modelId="{510B5476-5B2B-4819-9E8A-575C1DA7D5D5}" type="presOf" srcId="{1300D81B-0174-4561-81A2-86D3738E0F48}" destId="{36614746-0CAC-433E-960B-45514CE0E5D5}" srcOrd="0" destOrd="0" presId="urn:microsoft.com/office/officeart/2005/8/layout/chevron2"/>
    <dgm:cxn modelId="{231FCDBA-25D9-4441-9835-8C2ADC2B1CF6}" type="presParOf" srcId="{D5A078B4-F455-4452-9A26-F100A6213073}" destId="{1C28A6EA-5C90-4476-B773-90F6FD72004E}" srcOrd="0" destOrd="0" presId="urn:microsoft.com/office/officeart/2005/8/layout/chevron2"/>
    <dgm:cxn modelId="{33FD7BB4-22A6-45A6-AA9D-76EA531969B8}" type="presParOf" srcId="{1C28A6EA-5C90-4476-B773-90F6FD72004E}" destId="{36614746-0CAC-433E-960B-45514CE0E5D5}" srcOrd="0" destOrd="0" presId="urn:microsoft.com/office/officeart/2005/8/layout/chevron2"/>
    <dgm:cxn modelId="{C2737750-15EA-4816-8C45-0D64DEB7B424}" type="presParOf" srcId="{1C28A6EA-5C90-4476-B773-90F6FD72004E}" destId="{FAE74C8F-E924-4A82-AAD3-3C53403D958F}" srcOrd="1" destOrd="0" presId="urn:microsoft.com/office/officeart/2005/8/layout/chevron2"/>
    <dgm:cxn modelId="{C27D2438-B623-4B81-88EE-700258EF73A2}" type="presParOf" srcId="{D5A078B4-F455-4452-9A26-F100A6213073}" destId="{DA79892F-B6DE-48E5-A795-713FF6E211DB}" srcOrd="1" destOrd="0" presId="urn:microsoft.com/office/officeart/2005/8/layout/chevron2"/>
    <dgm:cxn modelId="{8DC7B108-DF1C-4D2B-8CBD-67E23386F77C}" type="presParOf" srcId="{D5A078B4-F455-4452-9A26-F100A6213073}" destId="{A5121367-313F-4323-BC75-855A389590EF}" srcOrd="2" destOrd="0" presId="urn:microsoft.com/office/officeart/2005/8/layout/chevron2"/>
    <dgm:cxn modelId="{BAF778E2-BC4E-44C4-A470-1001309E7881}" type="presParOf" srcId="{A5121367-313F-4323-BC75-855A389590EF}" destId="{C962244A-C0AC-44CD-B75B-8B27DC787D1A}" srcOrd="0" destOrd="0" presId="urn:microsoft.com/office/officeart/2005/8/layout/chevron2"/>
    <dgm:cxn modelId="{3C7ACFA8-6D0F-48C0-AAC4-9931E1DE93F3}" type="presParOf" srcId="{A5121367-313F-4323-BC75-855A389590EF}" destId="{D19A02DD-6E7A-4838-B09D-C775096E36B8}" srcOrd="1" destOrd="0" presId="urn:microsoft.com/office/officeart/2005/8/layout/chevron2"/>
    <dgm:cxn modelId="{9F5BCDF9-423D-4F47-9D70-C734A1F5F45A}" type="presParOf" srcId="{D5A078B4-F455-4452-9A26-F100A6213073}" destId="{1BA45C96-8D34-4ECE-9B6F-F9770080976C}" srcOrd="3" destOrd="0" presId="urn:microsoft.com/office/officeart/2005/8/layout/chevron2"/>
    <dgm:cxn modelId="{9C425858-6494-427C-B8B7-613117717173}" type="presParOf" srcId="{D5A078B4-F455-4452-9A26-F100A6213073}" destId="{AF962D50-43BA-49DD-8B20-B65D88BAA5DB}" srcOrd="4" destOrd="0" presId="urn:microsoft.com/office/officeart/2005/8/layout/chevron2"/>
    <dgm:cxn modelId="{7AF01C3C-2F67-4484-B39F-26E336C6C0DD}" type="presParOf" srcId="{AF962D50-43BA-49DD-8B20-B65D88BAA5DB}" destId="{F301F6BC-D380-4076-A355-81F72A1956F6}" srcOrd="0" destOrd="0" presId="urn:microsoft.com/office/officeart/2005/8/layout/chevron2"/>
    <dgm:cxn modelId="{E76EE2B9-E6F7-4668-8F0A-E4B00436ED35}" type="presParOf" srcId="{AF962D50-43BA-49DD-8B20-B65D88BAA5DB}" destId="{EC9311F0-CDF3-49FD-9E55-09379046FE84}" srcOrd="1" destOrd="0" presId="urn:microsoft.com/office/officeart/2005/8/layout/chevron2"/>
    <dgm:cxn modelId="{D16FD98F-984A-4278-951D-1849E8D65BF5}" type="presParOf" srcId="{D5A078B4-F455-4452-9A26-F100A6213073}" destId="{2A23DE33-1DF7-4B9B-9147-57CB7FE4DE53}" srcOrd="5" destOrd="0" presId="urn:microsoft.com/office/officeart/2005/8/layout/chevron2"/>
    <dgm:cxn modelId="{9DF0470A-CA2B-4904-9C1E-69638DDB48A9}" type="presParOf" srcId="{D5A078B4-F455-4452-9A26-F100A6213073}" destId="{BEE0C427-9002-4A23-93F6-77C6EFCF8FAF}" srcOrd="6" destOrd="0" presId="urn:microsoft.com/office/officeart/2005/8/layout/chevron2"/>
    <dgm:cxn modelId="{B4DA02FB-D51D-4680-AD64-6AE3E9A8D277}" type="presParOf" srcId="{BEE0C427-9002-4A23-93F6-77C6EFCF8FAF}" destId="{0FC630B6-7F02-4576-B21F-97CF3000D828}" srcOrd="0" destOrd="0" presId="urn:microsoft.com/office/officeart/2005/8/layout/chevron2"/>
    <dgm:cxn modelId="{32CB14FA-2C48-4483-824E-4ED049F720B5}" type="presParOf" srcId="{BEE0C427-9002-4A23-93F6-77C6EFCF8FAF}" destId="{47EDAE80-EA19-40D5-98FF-D4C916974F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D5A4A-EA1D-46B1-BA8B-510FD4D73959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8CC1FA-06BF-4C63-9F2F-B8AC604719AC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b="1" i="1" dirty="0">
              <a:solidFill>
                <a:schemeClr val="accent6"/>
              </a:solidFill>
            </a:rPr>
            <a:t>Sistemas cartográficos </a:t>
          </a:r>
          <a:endParaRPr lang="es-ES_tradnl" sz="2800" b="1" dirty="0">
            <a:solidFill>
              <a:schemeClr val="accent6"/>
            </a:solidFill>
          </a:endParaRPr>
        </a:p>
      </dgm:t>
    </dgm:pt>
    <dgm:pt modelId="{58682A57-912B-42C6-93AA-57A98460FEB9}" type="parTrans" cxnId="{F1FE5486-D928-44DA-9C1E-8849141621C9}">
      <dgm:prSet/>
      <dgm:spPr/>
      <dgm:t>
        <a:bodyPr/>
        <a:lstStyle/>
        <a:p>
          <a:endParaRPr lang="es-MX"/>
        </a:p>
      </dgm:t>
    </dgm:pt>
    <dgm:pt modelId="{918A8640-595F-49EC-B3FB-F4AF5616006B}" type="sibTrans" cxnId="{F1FE5486-D928-44DA-9C1E-8849141621C9}">
      <dgm:prSet/>
      <dgm:spPr/>
      <dgm:t>
        <a:bodyPr/>
        <a:lstStyle/>
        <a:p>
          <a:endParaRPr lang="es-MX"/>
        </a:p>
      </dgm:t>
    </dgm:pt>
    <dgm:pt modelId="{AAA49914-20A8-4C85-BB90-D56956A17EB2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/>
            <a:t>Superposición de transparentes </a:t>
          </a:r>
          <a:endParaRPr lang="es-ES_tradnl" sz="2800" dirty="0"/>
        </a:p>
      </dgm:t>
    </dgm:pt>
    <dgm:pt modelId="{8699307A-C96E-4CDE-B2B2-2D32EEA29DB0}" type="parTrans" cxnId="{3316A21C-C65B-4B05-9D03-945BAAFF5E71}">
      <dgm:prSet/>
      <dgm:spPr/>
      <dgm:t>
        <a:bodyPr/>
        <a:lstStyle/>
        <a:p>
          <a:endParaRPr lang="es-MX"/>
        </a:p>
      </dgm:t>
    </dgm:pt>
    <dgm:pt modelId="{3FD28D00-028D-48D0-8C93-A5693924BD8C}" type="sibTrans" cxnId="{3316A21C-C65B-4B05-9D03-945BAAFF5E71}">
      <dgm:prSet/>
      <dgm:spPr/>
      <dgm:t>
        <a:bodyPr/>
        <a:lstStyle/>
        <a:p>
          <a:endParaRPr lang="es-MX"/>
        </a:p>
      </dgm:t>
    </dgm:pt>
    <dgm:pt modelId="{B133A037-6D21-4D9F-AB04-A89206DB612C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/>
            <a:t>Método de Mc </a:t>
          </a:r>
          <a:r>
            <a:rPr lang="es-MX" sz="1600" dirty="0" err="1"/>
            <a:t>Harg</a:t>
          </a:r>
          <a:endParaRPr lang="es-ES_tradnl" sz="2800" dirty="0"/>
        </a:p>
      </dgm:t>
    </dgm:pt>
    <dgm:pt modelId="{36ECA06F-D962-4D3D-A458-BEC0D513A2BA}" type="parTrans" cxnId="{3B4EE104-6DBB-4BBF-8AEE-BFFBB9B59563}">
      <dgm:prSet/>
      <dgm:spPr/>
      <dgm:t>
        <a:bodyPr/>
        <a:lstStyle/>
        <a:p>
          <a:endParaRPr lang="es-MX"/>
        </a:p>
      </dgm:t>
    </dgm:pt>
    <dgm:pt modelId="{66869BC9-769E-4B9E-8147-3B9196C89C6C}" type="sibTrans" cxnId="{3B4EE104-6DBB-4BBF-8AEE-BFFBB9B59563}">
      <dgm:prSet/>
      <dgm:spPr/>
      <dgm:t>
        <a:bodyPr/>
        <a:lstStyle/>
        <a:p>
          <a:endParaRPr lang="es-MX"/>
        </a:p>
      </dgm:t>
    </dgm:pt>
    <dgm:pt modelId="{E9BB238C-A3C3-4E86-A72D-C906F0436D2E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/>
            <a:t>Método </a:t>
          </a:r>
          <a:r>
            <a:rPr lang="es-MX" sz="1600" dirty="0" err="1"/>
            <a:t>Tricart</a:t>
          </a:r>
          <a:endParaRPr lang="es-MX" sz="1600" dirty="0"/>
        </a:p>
        <a:p>
          <a:pPr marL="0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dirty="0"/>
        </a:p>
      </dgm:t>
    </dgm:pt>
    <dgm:pt modelId="{8611B85F-1E39-4E17-B32F-6BC4E00F85A9}" type="parTrans" cxnId="{38994F70-5CE4-4E53-85EA-BB6FFB771FBB}">
      <dgm:prSet/>
      <dgm:spPr/>
      <dgm:t>
        <a:bodyPr/>
        <a:lstStyle/>
        <a:p>
          <a:endParaRPr lang="es-MX"/>
        </a:p>
      </dgm:t>
    </dgm:pt>
    <dgm:pt modelId="{093C4935-70AE-465B-9616-3C142949B3D7}" type="sibTrans" cxnId="{38994F70-5CE4-4E53-85EA-BB6FFB771FBB}">
      <dgm:prSet/>
      <dgm:spPr/>
      <dgm:t>
        <a:bodyPr/>
        <a:lstStyle/>
        <a:p>
          <a:endParaRPr lang="es-MX"/>
        </a:p>
      </dgm:t>
    </dgm:pt>
    <dgm:pt modelId="{0D6D2526-316F-4EBC-8DAC-78F2B352680F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/>
            <a:t>Sistema de planificación ecológica de Falque</a:t>
          </a:r>
          <a:endParaRPr lang="es-ES_tradnl" sz="2800" dirty="0"/>
        </a:p>
        <a:p>
          <a:pPr marL="0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dirty="0"/>
        </a:p>
      </dgm:t>
    </dgm:pt>
    <dgm:pt modelId="{6B3C2FEE-3A5A-40DE-9BE4-5A21816A8A0E}" type="parTrans" cxnId="{7C51D265-9F99-4114-8EB2-0FDABC64AA7A}">
      <dgm:prSet/>
      <dgm:spPr/>
      <dgm:t>
        <a:bodyPr/>
        <a:lstStyle/>
        <a:p>
          <a:endParaRPr lang="es-MX"/>
        </a:p>
      </dgm:t>
    </dgm:pt>
    <dgm:pt modelId="{3FCDBD9C-A759-40D8-9535-27126DE548B9}" type="sibTrans" cxnId="{7C51D265-9F99-4114-8EB2-0FDABC64AA7A}">
      <dgm:prSet/>
      <dgm:spPr/>
      <dgm:t>
        <a:bodyPr/>
        <a:lstStyle/>
        <a:p>
          <a:endParaRPr lang="es-MX"/>
        </a:p>
      </dgm:t>
    </dgm:pt>
    <dgm:pt modelId="{236D4A63-B96E-49B4-B0BB-5D0101C523A6}" type="pres">
      <dgm:prSet presAssocID="{936D5A4A-EA1D-46B1-BA8B-510FD4D7395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2947EA3-39E3-4EDC-9439-F6C2FD65D284}" type="pres">
      <dgm:prSet presAssocID="{936D5A4A-EA1D-46B1-BA8B-510FD4D73959}" presName="matrix" presStyleCnt="0"/>
      <dgm:spPr/>
    </dgm:pt>
    <dgm:pt modelId="{B668EB7E-3C09-49D5-AB20-04987780C10D}" type="pres">
      <dgm:prSet presAssocID="{936D5A4A-EA1D-46B1-BA8B-510FD4D73959}" presName="tile1" presStyleLbl="node1" presStyleIdx="0" presStyleCnt="4"/>
      <dgm:spPr/>
      <dgm:t>
        <a:bodyPr/>
        <a:lstStyle/>
        <a:p>
          <a:endParaRPr lang="es-ES"/>
        </a:p>
      </dgm:t>
    </dgm:pt>
    <dgm:pt modelId="{542CCBD9-B883-44DD-BC7B-A3E3E56FFEF4}" type="pres">
      <dgm:prSet presAssocID="{936D5A4A-EA1D-46B1-BA8B-510FD4D7395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C7254D-64C1-4B24-9C00-EAC89A321E65}" type="pres">
      <dgm:prSet presAssocID="{936D5A4A-EA1D-46B1-BA8B-510FD4D73959}" presName="tile2" presStyleLbl="node1" presStyleIdx="1" presStyleCnt="4"/>
      <dgm:spPr/>
      <dgm:t>
        <a:bodyPr/>
        <a:lstStyle/>
        <a:p>
          <a:endParaRPr lang="es-ES"/>
        </a:p>
      </dgm:t>
    </dgm:pt>
    <dgm:pt modelId="{8307281E-2178-4D64-B572-A6D5C098A395}" type="pres">
      <dgm:prSet presAssocID="{936D5A4A-EA1D-46B1-BA8B-510FD4D7395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73EBBE-4BFF-4428-9EBD-1DC0B026B12C}" type="pres">
      <dgm:prSet presAssocID="{936D5A4A-EA1D-46B1-BA8B-510FD4D73959}" presName="tile3" presStyleLbl="node1" presStyleIdx="2" presStyleCnt="4"/>
      <dgm:spPr/>
      <dgm:t>
        <a:bodyPr/>
        <a:lstStyle/>
        <a:p>
          <a:endParaRPr lang="es-ES"/>
        </a:p>
      </dgm:t>
    </dgm:pt>
    <dgm:pt modelId="{C43BC5B7-1797-4093-BA56-F1ECC527C8F4}" type="pres">
      <dgm:prSet presAssocID="{936D5A4A-EA1D-46B1-BA8B-510FD4D7395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0B8E7F-B8B7-438E-BA9F-546B87A4CFB4}" type="pres">
      <dgm:prSet presAssocID="{936D5A4A-EA1D-46B1-BA8B-510FD4D73959}" presName="tile4" presStyleLbl="node1" presStyleIdx="3" presStyleCnt="4"/>
      <dgm:spPr/>
      <dgm:t>
        <a:bodyPr/>
        <a:lstStyle/>
        <a:p>
          <a:endParaRPr lang="es-ES"/>
        </a:p>
      </dgm:t>
    </dgm:pt>
    <dgm:pt modelId="{A4CC1EFE-FB65-4C0F-8AD3-6D95DD22425D}" type="pres">
      <dgm:prSet presAssocID="{936D5A4A-EA1D-46B1-BA8B-510FD4D7395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0B6F5A-7B30-45D3-8C38-95CCDE6338D9}" type="pres">
      <dgm:prSet presAssocID="{936D5A4A-EA1D-46B1-BA8B-510FD4D73959}" presName="centerTile" presStyleLbl="fgShp" presStyleIdx="0" presStyleCnt="1" custScaleX="124325" custScaleY="8841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F1FE5486-D928-44DA-9C1E-8849141621C9}" srcId="{936D5A4A-EA1D-46B1-BA8B-510FD4D73959}" destId="{AD8CC1FA-06BF-4C63-9F2F-B8AC604719AC}" srcOrd="0" destOrd="0" parTransId="{58682A57-912B-42C6-93AA-57A98460FEB9}" sibTransId="{918A8640-595F-49EC-B3FB-F4AF5616006B}"/>
    <dgm:cxn modelId="{7C51D265-9F99-4114-8EB2-0FDABC64AA7A}" srcId="{AD8CC1FA-06BF-4C63-9F2F-B8AC604719AC}" destId="{0D6D2526-316F-4EBC-8DAC-78F2B352680F}" srcOrd="3" destOrd="0" parTransId="{6B3C2FEE-3A5A-40DE-9BE4-5A21816A8A0E}" sibTransId="{3FCDBD9C-A759-40D8-9535-27126DE548B9}"/>
    <dgm:cxn modelId="{8E5D8BEA-66E3-4BDA-8941-78E188FEC429}" type="presOf" srcId="{E9BB238C-A3C3-4E86-A72D-C906F0436D2E}" destId="{C43BC5B7-1797-4093-BA56-F1ECC527C8F4}" srcOrd="1" destOrd="0" presId="urn:microsoft.com/office/officeart/2005/8/layout/matrix1"/>
    <dgm:cxn modelId="{FE3A5B0E-FB6E-4FAD-82D6-54E4069D8DF1}" type="presOf" srcId="{AAA49914-20A8-4C85-BB90-D56956A17EB2}" destId="{B668EB7E-3C09-49D5-AB20-04987780C10D}" srcOrd="0" destOrd="0" presId="urn:microsoft.com/office/officeart/2005/8/layout/matrix1"/>
    <dgm:cxn modelId="{80380BBC-7350-4BFD-B2CE-7AF432621841}" type="presOf" srcId="{AAA49914-20A8-4C85-BB90-D56956A17EB2}" destId="{542CCBD9-B883-44DD-BC7B-A3E3E56FFEF4}" srcOrd="1" destOrd="0" presId="urn:microsoft.com/office/officeart/2005/8/layout/matrix1"/>
    <dgm:cxn modelId="{17EE69B8-A9C7-44D3-A71C-F4B77DE0A1FE}" type="presOf" srcId="{936D5A4A-EA1D-46B1-BA8B-510FD4D73959}" destId="{236D4A63-B96E-49B4-B0BB-5D0101C523A6}" srcOrd="0" destOrd="0" presId="urn:microsoft.com/office/officeart/2005/8/layout/matrix1"/>
    <dgm:cxn modelId="{046CE6A5-1AEA-4302-8333-86D433E811D7}" type="presOf" srcId="{0D6D2526-316F-4EBC-8DAC-78F2B352680F}" destId="{8B0B8E7F-B8B7-438E-BA9F-546B87A4CFB4}" srcOrd="0" destOrd="0" presId="urn:microsoft.com/office/officeart/2005/8/layout/matrix1"/>
    <dgm:cxn modelId="{334A5E40-3CD4-450A-9AAE-EB82DC7505BC}" type="presOf" srcId="{B133A037-6D21-4D9F-AB04-A89206DB612C}" destId="{8307281E-2178-4D64-B572-A6D5C098A395}" srcOrd="1" destOrd="0" presId="urn:microsoft.com/office/officeart/2005/8/layout/matrix1"/>
    <dgm:cxn modelId="{38AA8D4D-9984-44C2-B074-1DA5CDAC4A54}" type="presOf" srcId="{AD8CC1FA-06BF-4C63-9F2F-B8AC604719AC}" destId="{580B6F5A-7B30-45D3-8C38-95CCDE6338D9}" srcOrd="0" destOrd="0" presId="urn:microsoft.com/office/officeart/2005/8/layout/matrix1"/>
    <dgm:cxn modelId="{931986D4-9DBF-4C09-86D9-41F55F3A5009}" type="presOf" srcId="{0D6D2526-316F-4EBC-8DAC-78F2B352680F}" destId="{A4CC1EFE-FB65-4C0F-8AD3-6D95DD22425D}" srcOrd="1" destOrd="0" presId="urn:microsoft.com/office/officeart/2005/8/layout/matrix1"/>
    <dgm:cxn modelId="{3316A21C-C65B-4B05-9D03-945BAAFF5E71}" srcId="{AD8CC1FA-06BF-4C63-9F2F-B8AC604719AC}" destId="{AAA49914-20A8-4C85-BB90-D56956A17EB2}" srcOrd="0" destOrd="0" parTransId="{8699307A-C96E-4CDE-B2B2-2D32EEA29DB0}" sibTransId="{3FD28D00-028D-48D0-8C93-A5693924BD8C}"/>
    <dgm:cxn modelId="{38994F70-5CE4-4E53-85EA-BB6FFB771FBB}" srcId="{AD8CC1FA-06BF-4C63-9F2F-B8AC604719AC}" destId="{E9BB238C-A3C3-4E86-A72D-C906F0436D2E}" srcOrd="2" destOrd="0" parTransId="{8611B85F-1E39-4E17-B32F-6BC4E00F85A9}" sibTransId="{093C4935-70AE-465B-9616-3C142949B3D7}"/>
    <dgm:cxn modelId="{2651E886-8494-403E-86A4-C3B46B7D93B6}" type="presOf" srcId="{E9BB238C-A3C3-4E86-A72D-C906F0436D2E}" destId="{3D73EBBE-4BFF-4428-9EBD-1DC0B026B12C}" srcOrd="0" destOrd="0" presId="urn:microsoft.com/office/officeart/2005/8/layout/matrix1"/>
    <dgm:cxn modelId="{2147EDE7-DFF6-48DD-AA0C-C5BA21D4C6A9}" type="presOf" srcId="{B133A037-6D21-4D9F-AB04-A89206DB612C}" destId="{80C7254D-64C1-4B24-9C00-EAC89A321E65}" srcOrd="0" destOrd="0" presId="urn:microsoft.com/office/officeart/2005/8/layout/matrix1"/>
    <dgm:cxn modelId="{3B4EE104-6DBB-4BBF-8AEE-BFFBB9B59563}" srcId="{AD8CC1FA-06BF-4C63-9F2F-B8AC604719AC}" destId="{B133A037-6D21-4D9F-AB04-A89206DB612C}" srcOrd="1" destOrd="0" parTransId="{36ECA06F-D962-4D3D-A458-BEC0D513A2BA}" sibTransId="{66869BC9-769E-4B9E-8147-3B9196C89C6C}"/>
    <dgm:cxn modelId="{38DBF45B-CCA2-444E-BBE2-D182EE9CD692}" type="presParOf" srcId="{236D4A63-B96E-49B4-B0BB-5D0101C523A6}" destId="{B2947EA3-39E3-4EDC-9439-F6C2FD65D284}" srcOrd="0" destOrd="0" presId="urn:microsoft.com/office/officeart/2005/8/layout/matrix1"/>
    <dgm:cxn modelId="{77C30DE6-86C1-463C-BD16-BF52439505F6}" type="presParOf" srcId="{B2947EA3-39E3-4EDC-9439-F6C2FD65D284}" destId="{B668EB7E-3C09-49D5-AB20-04987780C10D}" srcOrd="0" destOrd="0" presId="urn:microsoft.com/office/officeart/2005/8/layout/matrix1"/>
    <dgm:cxn modelId="{BEB30E09-B138-46DE-A403-77DF9E6FF6D4}" type="presParOf" srcId="{B2947EA3-39E3-4EDC-9439-F6C2FD65D284}" destId="{542CCBD9-B883-44DD-BC7B-A3E3E56FFEF4}" srcOrd="1" destOrd="0" presId="urn:microsoft.com/office/officeart/2005/8/layout/matrix1"/>
    <dgm:cxn modelId="{BFD4E59E-42BC-4D71-9B51-3FF7AEFA8EB2}" type="presParOf" srcId="{B2947EA3-39E3-4EDC-9439-F6C2FD65D284}" destId="{80C7254D-64C1-4B24-9C00-EAC89A321E65}" srcOrd="2" destOrd="0" presId="urn:microsoft.com/office/officeart/2005/8/layout/matrix1"/>
    <dgm:cxn modelId="{612F8DAD-6E5E-4CBC-8BD1-3B8E21FE7385}" type="presParOf" srcId="{B2947EA3-39E3-4EDC-9439-F6C2FD65D284}" destId="{8307281E-2178-4D64-B572-A6D5C098A395}" srcOrd="3" destOrd="0" presId="urn:microsoft.com/office/officeart/2005/8/layout/matrix1"/>
    <dgm:cxn modelId="{9072017D-5C31-4E06-8540-6C66C26B119C}" type="presParOf" srcId="{B2947EA3-39E3-4EDC-9439-F6C2FD65D284}" destId="{3D73EBBE-4BFF-4428-9EBD-1DC0B026B12C}" srcOrd="4" destOrd="0" presId="urn:microsoft.com/office/officeart/2005/8/layout/matrix1"/>
    <dgm:cxn modelId="{06CC1593-728D-4AE4-B601-AA6B84D39CD1}" type="presParOf" srcId="{B2947EA3-39E3-4EDC-9439-F6C2FD65D284}" destId="{C43BC5B7-1797-4093-BA56-F1ECC527C8F4}" srcOrd="5" destOrd="0" presId="urn:microsoft.com/office/officeart/2005/8/layout/matrix1"/>
    <dgm:cxn modelId="{ECCDD8FE-C79D-4C6F-B38F-2177D57A0BA0}" type="presParOf" srcId="{B2947EA3-39E3-4EDC-9439-F6C2FD65D284}" destId="{8B0B8E7F-B8B7-438E-BA9F-546B87A4CFB4}" srcOrd="6" destOrd="0" presId="urn:microsoft.com/office/officeart/2005/8/layout/matrix1"/>
    <dgm:cxn modelId="{80ABE753-BAAE-49CB-8BD9-F2D76C8763F7}" type="presParOf" srcId="{B2947EA3-39E3-4EDC-9439-F6C2FD65D284}" destId="{A4CC1EFE-FB65-4C0F-8AD3-6D95DD22425D}" srcOrd="7" destOrd="0" presId="urn:microsoft.com/office/officeart/2005/8/layout/matrix1"/>
    <dgm:cxn modelId="{0A637365-CB59-4DFC-859F-376C019CC4FA}" type="presParOf" srcId="{236D4A63-B96E-49B4-B0BB-5D0101C523A6}" destId="{580B6F5A-7B30-45D3-8C38-95CCDE6338D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6E110B-B304-477D-AC69-DC9F1FD3DC3B}" type="doc">
      <dgm:prSet loTypeId="urn:microsoft.com/office/officeart/2005/8/layout/radial6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DAFE60F-44AF-460E-BB20-BCC748E57516}">
      <dgm:prSet phldrT="[Texto]"/>
      <dgm:spPr/>
      <dgm:t>
        <a:bodyPr/>
        <a:lstStyle/>
        <a:p>
          <a:r>
            <a:rPr lang="es-ES" dirty="0"/>
            <a:t>EIA -Credibilidad</a:t>
          </a:r>
        </a:p>
      </dgm:t>
    </dgm:pt>
    <dgm:pt modelId="{A8AEB222-1E26-47E0-9DB5-5AFE40838A25}" type="parTrans" cxnId="{FEA656FA-69CC-4E5E-83C2-9D38ECA6DA69}">
      <dgm:prSet/>
      <dgm:spPr/>
      <dgm:t>
        <a:bodyPr/>
        <a:lstStyle/>
        <a:p>
          <a:endParaRPr lang="es-ES"/>
        </a:p>
      </dgm:t>
    </dgm:pt>
    <dgm:pt modelId="{9D27BD63-B6EA-4A1B-90EE-5048868DC375}" type="sibTrans" cxnId="{FEA656FA-69CC-4E5E-83C2-9D38ECA6DA69}">
      <dgm:prSet/>
      <dgm:spPr/>
      <dgm:t>
        <a:bodyPr/>
        <a:lstStyle/>
        <a:p>
          <a:endParaRPr lang="es-ES"/>
        </a:p>
      </dgm:t>
    </dgm:pt>
    <dgm:pt modelId="{7CCCE44B-912A-4AB6-9218-A49AD2F67E15}">
      <dgm:prSet phldrT="[Texto]"/>
      <dgm:spPr/>
      <dgm:t>
        <a:bodyPr/>
        <a:lstStyle/>
        <a:p>
          <a:r>
            <a:rPr lang="es-ES" dirty="0"/>
            <a:t>Prestigio, calidad del redactor</a:t>
          </a:r>
        </a:p>
      </dgm:t>
    </dgm:pt>
    <dgm:pt modelId="{32000C68-5D95-4771-888D-0B07BF387AEB}" type="parTrans" cxnId="{22EFEC47-CA3F-4E8D-A9AB-4DD117D9DC00}">
      <dgm:prSet/>
      <dgm:spPr/>
      <dgm:t>
        <a:bodyPr/>
        <a:lstStyle/>
        <a:p>
          <a:endParaRPr lang="es-ES"/>
        </a:p>
      </dgm:t>
    </dgm:pt>
    <dgm:pt modelId="{1FB2589C-CEB1-4FD5-9A9D-8D77006B68EC}" type="sibTrans" cxnId="{22EFEC47-CA3F-4E8D-A9AB-4DD117D9DC00}">
      <dgm:prSet/>
      <dgm:spPr/>
      <dgm:t>
        <a:bodyPr/>
        <a:lstStyle/>
        <a:p>
          <a:endParaRPr lang="es-ES"/>
        </a:p>
      </dgm:t>
    </dgm:pt>
    <dgm:pt modelId="{5FE1EBA9-6D91-4893-B034-9E61CEECE6C4}">
      <dgm:prSet phldrT="[Texto]"/>
      <dgm:spPr/>
      <dgm:t>
        <a:bodyPr/>
        <a:lstStyle/>
        <a:p>
          <a:r>
            <a:rPr lang="es-ES" dirty="0"/>
            <a:t>La participación pública</a:t>
          </a:r>
        </a:p>
      </dgm:t>
    </dgm:pt>
    <dgm:pt modelId="{BC882722-201C-42AB-AE4B-74D9D8889E88}" type="parTrans" cxnId="{27AEDF68-A7D1-4ADB-801E-CC73C7CB09A1}">
      <dgm:prSet/>
      <dgm:spPr/>
      <dgm:t>
        <a:bodyPr/>
        <a:lstStyle/>
        <a:p>
          <a:endParaRPr lang="es-ES"/>
        </a:p>
      </dgm:t>
    </dgm:pt>
    <dgm:pt modelId="{BD2784D9-E8FD-4344-93EB-17D18A1A4358}" type="sibTrans" cxnId="{27AEDF68-A7D1-4ADB-801E-CC73C7CB09A1}">
      <dgm:prSet/>
      <dgm:spPr/>
      <dgm:t>
        <a:bodyPr/>
        <a:lstStyle/>
        <a:p>
          <a:endParaRPr lang="es-ES"/>
        </a:p>
      </dgm:t>
    </dgm:pt>
    <dgm:pt modelId="{80D7168D-95FC-42DA-97FC-1F26C7D90B19}">
      <dgm:prSet phldrT="[Texto]"/>
      <dgm:spPr/>
      <dgm:t>
        <a:bodyPr/>
        <a:lstStyle/>
        <a:p>
          <a:r>
            <a:rPr lang="es-ES" dirty="0"/>
            <a:t>Rigor, calidad y fiabilidad de la metodología</a:t>
          </a:r>
        </a:p>
      </dgm:t>
    </dgm:pt>
    <dgm:pt modelId="{2632E6B2-7009-484A-B451-0D369E638C33}" type="parTrans" cxnId="{0F715499-CCAD-4C21-8E6B-389E26D946FC}">
      <dgm:prSet/>
      <dgm:spPr/>
      <dgm:t>
        <a:bodyPr/>
        <a:lstStyle/>
        <a:p>
          <a:endParaRPr lang="es-ES"/>
        </a:p>
      </dgm:t>
    </dgm:pt>
    <dgm:pt modelId="{9F0A6BDA-A0F0-479E-8357-5E57389A3B1B}" type="sibTrans" cxnId="{0F715499-CCAD-4C21-8E6B-389E26D946FC}">
      <dgm:prSet/>
      <dgm:spPr/>
      <dgm:t>
        <a:bodyPr/>
        <a:lstStyle/>
        <a:p>
          <a:endParaRPr lang="es-ES"/>
        </a:p>
      </dgm:t>
    </dgm:pt>
    <dgm:pt modelId="{CC09AC1D-6704-4598-8C6A-5287CF318E11}" type="pres">
      <dgm:prSet presAssocID="{F06E110B-B304-477D-AC69-DC9F1FD3DC3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8C33F1C-1E67-4608-A725-34FDDB121BAA}" type="pres">
      <dgm:prSet presAssocID="{9DAFE60F-44AF-460E-BB20-BCC748E57516}" presName="centerShape" presStyleLbl="node0" presStyleIdx="0" presStyleCnt="1"/>
      <dgm:spPr/>
      <dgm:t>
        <a:bodyPr/>
        <a:lstStyle/>
        <a:p>
          <a:endParaRPr lang="es-ES"/>
        </a:p>
      </dgm:t>
    </dgm:pt>
    <dgm:pt modelId="{E29E0B0E-77E2-4F7B-91E7-40BA523E1606}" type="pres">
      <dgm:prSet presAssocID="{7CCCE44B-912A-4AB6-9218-A49AD2F67E1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1FF2C6-E177-4F35-999B-F0E90880283A}" type="pres">
      <dgm:prSet presAssocID="{7CCCE44B-912A-4AB6-9218-A49AD2F67E15}" presName="dummy" presStyleCnt="0"/>
      <dgm:spPr/>
    </dgm:pt>
    <dgm:pt modelId="{932D72EB-08DC-4962-B50B-93DBD9FF5BE0}" type="pres">
      <dgm:prSet presAssocID="{1FB2589C-CEB1-4FD5-9A9D-8D77006B68EC}" presName="sibTrans" presStyleLbl="sibTrans2D1" presStyleIdx="0" presStyleCnt="3"/>
      <dgm:spPr/>
      <dgm:t>
        <a:bodyPr/>
        <a:lstStyle/>
        <a:p>
          <a:endParaRPr lang="es-ES"/>
        </a:p>
      </dgm:t>
    </dgm:pt>
    <dgm:pt modelId="{B366154F-FADF-40DD-B211-FB10EEA50364}" type="pres">
      <dgm:prSet presAssocID="{5FE1EBA9-6D91-4893-B034-9E61CEECE6C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02D870-B52B-4D20-9F7F-E8F155E855F5}" type="pres">
      <dgm:prSet presAssocID="{5FE1EBA9-6D91-4893-B034-9E61CEECE6C4}" presName="dummy" presStyleCnt="0"/>
      <dgm:spPr/>
    </dgm:pt>
    <dgm:pt modelId="{46975336-5D5C-4E99-BE55-9B5A75448E5A}" type="pres">
      <dgm:prSet presAssocID="{BD2784D9-E8FD-4344-93EB-17D18A1A4358}" presName="sibTrans" presStyleLbl="sibTrans2D1" presStyleIdx="1" presStyleCnt="3"/>
      <dgm:spPr/>
      <dgm:t>
        <a:bodyPr/>
        <a:lstStyle/>
        <a:p>
          <a:endParaRPr lang="es-ES"/>
        </a:p>
      </dgm:t>
    </dgm:pt>
    <dgm:pt modelId="{8D6B0C8A-686C-4031-9B9C-9C3DEDABD4CB}" type="pres">
      <dgm:prSet presAssocID="{80D7168D-95FC-42DA-97FC-1F26C7D90B1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66B16B-D4D6-47AC-9E83-F81C8D103ED5}" type="pres">
      <dgm:prSet presAssocID="{80D7168D-95FC-42DA-97FC-1F26C7D90B19}" presName="dummy" presStyleCnt="0"/>
      <dgm:spPr/>
    </dgm:pt>
    <dgm:pt modelId="{5EAB5D77-4FE6-4F66-A6C4-1E954D851787}" type="pres">
      <dgm:prSet presAssocID="{9F0A6BDA-A0F0-479E-8357-5E57389A3B1B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FEA656FA-69CC-4E5E-83C2-9D38ECA6DA69}" srcId="{F06E110B-B304-477D-AC69-DC9F1FD3DC3B}" destId="{9DAFE60F-44AF-460E-BB20-BCC748E57516}" srcOrd="0" destOrd="0" parTransId="{A8AEB222-1E26-47E0-9DB5-5AFE40838A25}" sibTransId="{9D27BD63-B6EA-4A1B-90EE-5048868DC375}"/>
    <dgm:cxn modelId="{EB8E08DA-C672-A148-8D91-54085F6968DD}" type="presOf" srcId="{7CCCE44B-912A-4AB6-9218-A49AD2F67E15}" destId="{E29E0B0E-77E2-4F7B-91E7-40BA523E1606}" srcOrd="0" destOrd="0" presId="urn:microsoft.com/office/officeart/2005/8/layout/radial6"/>
    <dgm:cxn modelId="{B5D32AB7-9E7B-EC47-8D8D-3AFB9056AE66}" type="presOf" srcId="{9DAFE60F-44AF-460E-BB20-BCC748E57516}" destId="{D8C33F1C-1E67-4608-A725-34FDDB121BAA}" srcOrd="0" destOrd="0" presId="urn:microsoft.com/office/officeart/2005/8/layout/radial6"/>
    <dgm:cxn modelId="{F5455719-9D0E-B645-8D77-8858498FBFC6}" type="presOf" srcId="{1FB2589C-CEB1-4FD5-9A9D-8D77006B68EC}" destId="{932D72EB-08DC-4962-B50B-93DBD9FF5BE0}" srcOrd="0" destOrd="0" presId="urn:microsoft.com/office/officeart/2005/8/layout/radial6"/>
    <dgm:cxn modelId="{0F715499-CCAD-4C21-8E6B-389E26D946FC}" srcId="{9DAFE60F-44AF-460E-BB20-BCC748E57516}" destId="{80D7168D-95FC-42DA-97FC-1F26C7D90B19}" srcOrd="2" destOrd="0" parTransId="{2632E6B2-7009-484A-B451-0D369E638C33}" sibTransId="{9F0A6BDA-A0F0-479E-8357-5E57389A3B1B}"/>
    <dgm:cxn modelId="{794180FB-E92C-DC4A-85B2-550A09F1CC7B}" type="presOf" srcId="{BD2784D9-E8FD-4344-93EB-17D18A1A4358}" destId="{46975336-5D5C-4E99-BE55-9B5A75448E5A}" srcOrd="0" destOrd="0" presId="urn:microsoft.com/office/officeart/2005/8/layout/radial6"/>
    <dgm:cxn modelId="{53E9E9DC-F1BC-7240-9A50-BBF5754A5C7C}" type="presOf" srcId="{5FE1EBA9-6D91-4893-B034-9E61CEECE6C4}" destId="{B366154F-FADF-40DD-B211-FB10EEA50364}" srcOrd="0" destOrd="0" presId="urn:microsoft.com/office/officeart/2005/8/layout/radial6"/>
    <dgm:cxn modelId="{6DF80A33-B4B2-704A-A10E-D97CDA33044F}" type="presOf" srcId="{F06E110B-B304-477D-AC69-DC9F1FD3DC3B}" destId="{CC09AC1D-6704-4598-8C6A-5287CF318E11}" srcOrd="0" destOrd="0" presId="urn:microsoft.com/office/officeart/2005/8/layout/radial6"/>
    <dgm:cxn modelId="{22EFEC47-CA3F-4E8D-A9AB-4DD117D9DC00}" srcId="{9DAFE60F-44AF-460E-BB20-BCC748E57516}" destId="{7CCCE44B-912A-4AB6-9218-A49AD2F67E15}" srcOrd="0" destOrd="0" parTransId="{32000C68-5D95-4771-888D-0B07BF387AEB}" sibTransId="{1FB2589C-CEB1-4FD5-9A9D-8D77006B68EC}"/>
    <dgm:cxn modelId="{71C2A611-2D20-A842-9346-51AFDCF43655}" type="presOf" srcId="{9F0A6BDA-A0F0-479E-8357-5E57389A3B1B}" destId="{5EAB5D77-4FE6-4F66-A6C4-1E954D851787}" srcOrd="0" destOrd="0" presId="urn:microsoft.com/office/officeart/2005/8/layout/radial6"/>
    <dgm:cxn modelId="{3D0B8BED-0AF3-8146-A2FB-1EE88C7524C1}" type="presOf" srcId="{80D7168D-95FC-42DA-97FC-1F26C7D90B19}" destId="{8D6B0C8A-686C-4031-9B9C-9C3DEDABD4CB}" srcOrd="0" destOrd="0" presId="urn:microsoft.com/office/officeart/2005/8/layout/radial6"/>
    <dgm:cxn modelId="{27AEDF68-A7D1-4ADB-801E-CC73C7CB09A1}" srcId="{9DAFE60F-44AF-460E-BB20-BCC748E57516}" destId="{5FE1EBA9-6D91-4893-B034-9E61CEECE6C4}" srcOrd="1" destOrd="0" parTransId="{BC882722-201C-42AB-AE4B-74D9D8889E88}" sibTransId="{BD2784D9-E8FD-4344-93EB-17D18A1A4358}"/>
    <dgm:cxn modelId="{56AD3108-B8D4-0748-990D-1CA737C3490A}" type="presParOf" srcId="{CC09AC1D-6704-4598-8C6A-5287CF318E11}" destId="{D8C33F1C-1E67-4608-A725-34FDDB121BAA}" srcOrd="0" destOrd="0" presId="urn:microsoft.com/office/officeart/2005/8/layout/radial6"/>
    <dgm:cxn modelId="{BE5E2C7A-E065-0041-B271-9DF4D0E3F469}" type="presParOf" srcId="{CC09AC1D-6704-4598-8C6A-5287CF318E11}" destId="{E29E0B0E-77E2-4F7B-91E7-40BA523E1606}" srcOrd="1" destOrd="0" presId="urn:microsoft.com/office/officeart/2005/8/layout/radial6"/>
    <dgm:cxn modelId="{909CFEF6-8F99-8845-BEFF-7A228BAEC6C9}" type="presParOf" srcId="{CC09AC1D-6704-4598-8C6A-5287CF318E11}" destId="{0C1FF2C6-E177-4F35-999B-F0E90880283A}" srcOrd="2" destOrd="0" presId="urn:microsoft.com/office/officeart/2005/8/layout/radial6"/>
    <dgm:cxn modelId="{20622504-4972-D84A-9959-7AF58E5A1CCE}" type="presParOf" srcId="{CC09AC1D-6704-4598-8C6A-5287CF318E11}" destId="{932D72EB-08DC-4962-B50B-93DBD9FF5BE0}" srcOrd="3" destOrd="0" presId="urn:microsoft.com/office/officeart/2005/8/layout/radial6"/>
    <dgm:cxn modelId="{B43B1DF8-5B34-AA48-9D7A-1E81BC1B15DD}" type="presParOf" srcId="{CC09AC1D-6704-4598-8C6A-5287CF318E11}" destId="{B366154F-FADF-40DD-B211-FB10EEA50364}" srcOrd="4" destOrd="0" presId="urn:microsoft.com/office/officeart/2005/8/layout/radial6"/>
    <dgm:cxn modelId="{A7485331-EFC9-794B-9484-F535ECBEC3B1}" type="presParOf" srcId="{CC09AC1D-6704-4598-8C6A-5287CF318E11}" destId="{AD02D870-B52B-4D20-9F7F-E8F155E855F5}" srcOrd="5" destOrd="0" presId="urn:microsoft.com/office/officeart/2005/8/layout/radial6"/>
    <dgm:cxn modelId="{10F2E702-BD82-FD40-9184-9BB9E9E00531}" type="presParOf" srcId="{CC09AC1D-6704-4598-8C6A-5287CF318E11}" destId="{46975336-5D5C-4E99-BE55-9B5A75448E5A}" srcOrd="6" destOrd="0" presId="urn:microsoft.com/office/officeart/2005/8/layout/radial6"/>
    <dgm:cxn modelId="{C8AE18FA-4EE9-DA49-B227-AE9B4A31AE5B}" type="presParOf" srcId="{CC09AC1D-6704-4598-8C6A-5287CF318E11}" destId="{8D6B0C8A-686C-4031-9B9C-9C3DEDABD4CB}" srcOrd="7" destOrd="0" presId="urn:microsoft.com/office/officeart/2005/8/layout/radial6"/>
    <dgm:cxn modelId="{2491D2FA-B1EB-474A-A8F5-FE708980D431}" type="presParOf" srcId="{CC09AC1D-6704-4598-8C6A-5287CF318E11}" destId="{9066B16B-D4D6-47AC-9E83-F81C8D103ED5}" srcOrd="8" destOrd="0" presId="urn:microsoft.com/office/officeart/2005/8/layout/radial6"/>
    <dgm:cxn modelId="{F5F9E8EE-D3B0-554B-BB3C-346CA74E69F1}" type="presParOf" srcId="{CC09AC1D-6704-4598-8C6A-5287CF318E11}" destId="{5EAB5D77-4FE6-4F66-A6C4-1E954D851787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614746-0CAC-433E-960B-45514CE0E5D5}">
      <dsp:nvSpPr>
        <dsp:cNvPr id="0" name=""/>
        <dsp:cNvSpPr/>
      </dsp:nvSpPr>
      <dsp:spPr>
        <a:xfrm rot="5400000">
          <a:off x="-187484" y="568884"/>
          <a:ext cx="1249899" cy="8749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solidFill>
                <a:schemeClr val="accent6">
                  <a:lumMod val="50000"/>
                </a:schemeClr>
              </a:solidFill>
            </a:rPr>
            <a:t>A principios de los 70’s </a:t>
          </a:r>
          <a:endParaRPr lang="es-MX" sz="1200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2" y="818864"/>
        <a:ext cx="874929" cy="374970"/>
      </dsp:txXfrm>
    </dsp:sp>
    <dsp:sp modelId="{FAE74C8F-E924-4A82-AAD3-3C53403D958F}">
      <dsp:nvSpPr>
        <dsp:cNvPr id="0" name=""/>
        <dsp:cNvSpPr/>
      </dsp:nvSpPr>
      <dsp:spPr>
        <a:xfrm rot="5400000">
          <a:off x="3408105" y="-2508321"/>
          <a:ext cx="1525525" cy="65918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es-ES" sz="1200" kern="1200" dirty="0"/>
            <a:t> Se desarrolló en Estados Unidos de América el procedimiento de evaluación del impacto ambiental </a:t>
          </a:r>
          <a:r>
            <a:rPr lang="es-ES" sz="1200" i="1" kern="1200" dirty="0" smtClean="0"/>
            <a:t>(</a:t>
          </a:r>
          <a:r>
            <a:rPr lang="es-ES" sz="1200" i="1" kern="1200" dirty="0" err="1" smtClean="0"/>
            <a:t>Environmental</a:t>
          </a:r>
          <a:r>
            <a:rPr lang="es-ES" sz="1200" i="1" kern="1200" dirty="0" smtClean="0"/>
            <a:t> </a:t>
          </a:r>
          <a:r>
            <a:rPr lang="es-ES" sz="1200" i="1" kern="1200" dirty="0" err="1" smtClean="0"/>
            <a:t>Impact</a:t>
          </a:r>
          <a:r>
            <a:rPr lang="es-ES" sz="1200" i="1" kern="1200" dirty="0" smtClean="0"/>
            <a:t> </a:t>
          </a:r>
          <a:r>
            <a:rPr lang="es-ES" sz="1200" i="1" kern="1200" dirty="0" err="1" smtClean="0"/>
            <a:t>Assessment</a:t>
          </a:r>
          <a:r>
            <a:rPr lang="es-ES" sz="1200" i="1" kern="1200" dirty="0"/>
            <a:t>)</a:t>
          </a:r>
          <a:r>
            <a:rPr lang="es-ES" sz="1200" kern="1200" dirty="0"/>
            <a:t>, que fue introducido en el marco legal por medio de la Ley Nacional de Política Ambiental (</a:t>
          </a:r>
          <a:r>
            <a:rPr lang="es-ES" sz="1200" i="1" kern="1200" dirty="0" err="1"/>
            <a:t>National</a:t>
          </a:r>
          <a:r>
            <a:rPr lang="es-ES" sz="1200" i="1" kern="1200" dirty="0"/>
            <a:t> </a:t>
          </a:r>
          <a:r>
            <a:rPr lang="es-ES" sz="1200" i="1" kern="1200" dirty="0" err="1"/>
            <a:t>Environmental</a:t>
          </a:r>
          <a:r>
            <a:rPr lang="es-ES" sz="1200" i="1" kern="1200" dirty="0"/>
            <a:t> </a:t>
          </a:r>
          <a:r>
            <a:rPr lang="es-ES" sz="1200" i="1" kern="1200" dirty="0" err="1"/>
            <a:t>Policy</a:t>
          </a:r>
          <a:r>
            <a:rPr lang="es-ES" sz="1200" i="1" kern="1200" dirty="0"/>
            <a:t> </a:t>
          </a:r>
          <a:r>
            <a:rPr lang="es-ES" sz="1200" i="1" kern="1200" dirty="0" err="1"/>
            <a:t>Act</a:t>
          </a:r>
          <a:r>
            <a:rPr lang="es-ES" sz="1200" i="1" kern="1200" dirty="0"/>
            <a:t>, NEPA</a:t>
          </a:r>
          <a:r>
            <a:rPr lang="es-ES" sz="1200" kern="1200" dirty="0"/>
            <a:t>), promulgada en 1970.</a:t>
          </a:r>
          <a:endParaRPr lang="es-MX" sz="1200" kern="1200" dirty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es-ES" sz="1200" kern="1200" dirty="0"/>
            <a:t> Desde entonces, la evaluación del impacto ambiental –cuyo objetivo primordial fue desde un inicio disminuir los costos derivados de la contaminación que </a:t>
          </a:r>
          <a:r>
            <a:rPr lang="es-ES" sz="1200" kern="1200" dirty="0" smtClean="0"/>
            <a:t>podr</a:t>
          </a:r>
          <a:r>
            <a:rPr lang="es-ES" sz="1200" kern="1200" dirty="0" smtClean="0"/>
            <a:t>ía</a:t>
          </a:r>
          <a:r>
            <a:rPr lang="es-ES" sz="1200" kern="1200" dirty="0" smtClean="0"/>
            <a:t> generar un </a:t>
          </a:r>
          <a:r>
            <a:rPr lang="es-ES" sz="1200" kern="1200" dirty="0"/>
            <a:t>proyecto– fue adoptada en la legislación ambiental de numerosos países</a:t>
          </a:r>
          <a:r>
            <a:rPr lang="es-ES" sz="1200" kern="1200" dirty="0" smtClean="0"/>
            <a:t>.</a:t>
          </a:r>
          <a:endParaRPr lang="es-ES" sz="1200" kern="1200" dirty="0"/>
        </a:p>
      </dsp:txBody>
      <dsp:txXfrm rot="-5400000">
        <a:off x="874929" y="99325"/>
        <a:ext cx="6517407" cy="1376585"/>
      </dsp:txXfrm>
    </dsp:sp>
    <dsp:sp modelId="{C962244A-C0AC-44CD-B75B-8B27DC787D1A}">
      <dsp:nvSpPr>
        <dsp:cNvPr id="0" name=""/>
        <dsp:cNvSpPr/>
      </dsp:nvSpPr>
      <dsp:spPr>
        <a:xfrm rot="5400000">
          <a:off x="-187484" y="1733016"/>
          <a:ext cx="1249899" cy="8749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solidFill>
                <a:schemeClr val="accent6">
                  <a:lumMod val="50000"/>
                </a:schemeClr>
              </a:solidFill>
            </a:rPr>
            <a:t>A partir de 1977</a:t>
          </a:r>
          <a:endParaRPr lang="es-MX" sz="1200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2" y="1982996"/>
        <a:ext cx="874929" cy="374970"/>
      </dsp:txXfrm>
    </dsp:sp>
    <dsp:sp modelId="{D19A02DD-6E7A-4838-B09D-C775096E36B8}">
      <dsp:nvSpPr>
        <dsp:cNvPr id="0" name=""/>
        <dsp:cNvSpPr/>
      </dsp:nvSpPr>
      <dsp:spPr>
        <a:xfrm rot="5400000">
          <a:off x="3764650" y="-1272563"/>
          <a:ext cx="812434" cy="65918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es-ES" sz="1200" kern="1200" dirty="0"/>
            <a:t> En México, los estudios de impacto ambiental se realizan para la evaluación preliminar de proyectos de infraestructura hidráulica.</a:t>
          </a:r>
        </a:p>
      </dsp:txBody>
      <dsp:txXfrm rot="-5400000">
        <a:off x="874929" y="1656818"/>
        <a:ext cx="6552217" cy="733114"/>
      </dsp:txXfrm>
    </dsp:sp>
    <dsp:sp modelId="{F301F6BC-D380-4076-A355-81F72A1956F6}">
      <dsp:nvSpPr>
        <dsp:cNvPr id="0" name=""/>
        <dsp:cNvSpPr/>
      </dsp:nvSpPr>
      <dsp:spPr>
        <a:xfrm rot="5400000">
          <a:off x="-187484" y="2801105"/>
          <a:ext cx="1249899" cy="8749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solidFill>
                <a:schemeClr val="accent6">
                  <a:lumMod val="50000"/>
                </a:schemeClr>
              </a:solidFill>
            </a:rPr>
            <a:t>Publicada en 1971 </a:t>
          </a:r>
          <a:endParaRPr lang="es-MX" sz="1200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2" y="3051085"/>
        <a:ext cx="874929" cy="374970"/>
      </dsp:txXfrm>
    </dsp:sp>
    <dsp:sp modelId="{EC9311F0-CDF3-49FD-9E55-09379046FE84}">
      <dsp:nvSpPr>
        <dsp:cNvPr id="0" name=""/>
        <dsp:cNvSpPr/>
      </dsp:nvSpPr>
      <dsp:spPr>
        <a:xfrm rot="5400000">
          <a:off x="3764650" y="-276100"/>
          <a:ext cx="812434" cy="65918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/>
            <a:t>La Ley Federal para Prevenir y Controlar la Contaminación Ambiental (LFPCCA), fue el primer instrumento jurídico que reguló en México las actividades del ser humano con el objetivo de evitar, prevenir y controlar la contaminación </a:t>
          </a:r>
          <a:r>
            <a:rPr lang="es-ES" sz="1200" kern="1200" dirty="0" smtClean="0"/>
            <a:t>ambiental.</a:t>
          </a:r>
          <a:endParaRPr lang="es-MX" sz="1200" kern="1200" dirty="0"/>
        </a:p>
      </dsp:txBody>
      <dsp:txXfrm rot="-5400000">
        <a:off x="874929" y="2653281"/>
        <a:ext cx="6552217" cy="733114"/>
      </dsp:txXfrm>
    </dsp:sp>
    <dsp:sp modelId="{0FC630B6-7F02-4576-B21F-97CF3000D828}">
      <dsp:nvSpPr>
        <dsp:cNvPr id="0" name=""/>
        <dsp:cNvSpPr/>
      </dsp:nvSpPr>
      <dsp:spPr>
        <a:xfrm rot="5400000">
          <a:off x="-187484" y="3917216"/>
          <a:ext cx="1249899" cy="8749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solidFill>
                <a:schemeClr val="accent6">
                  <a:lumMod val="50000"/>
                </a:schemeClr>
              </a:solidFill>
            </a:rPr>
            <a:t>Y en 1988</a:t>
          </a:r>
          <a:endParaRPr lang="es-MX" sz="1200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2" y="4167196"/>
        <a:ext cx="874929" cy="374970"/>
      </dsp:txXfrm>
    </dsp:sp>
    <dsp:sp modelId="{47EDAE80-EA19-40D5-98FF-D4C916974F2C}">
      <dsp:nvSpPr>
        <dsp:cNvPr id="0" name=""/>
        <dsp:cNvSpPr/>
      </dsp:nvSpPr>
      <dsp:spPr>
        <a:xfrm rot="5400000">
          <a:off x="3764650" y="840010"/>
          <a:ext cx="812434" cy="65918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/>
            <a:t>Entró en vigor la Ley General del Equilibrio Ecológico y la Protección al Ambiente </a:t>
          </a:r>
          <a:r>
            <a:rPr lang="es-ES" sz="1200" kern="1200" dirty="0" smtClean="0"/>
            <a:t>(LGEEPA)</a:t>
          </a:r>
          <a:endParaRPr lang="es-MX" sz="1200" kern="1200" dirty="0"/>
        </a:p>
      </dsp:txBody>
      <dsp:txXfrm rot="-5400000">
        <a:off x="874929" y="3769391"/>
        <a:ext cx="6552217" cy="733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8EB7E-3C09-49D5-AB20-04987780C10D}">
      <dsp:nvSpPr>
        <dsp:cNvPr id="0" name=""/>
        <dsp:cNvSpPr/>
      </dsp:nvSpPr>
      <dsp:spPr>
        <a:xfrm rot="16200000">
          <a:off x="92847" y="-92847"/>
          <a:ext cx="1655462" cy="184115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/>
            <a:t>Superposición de transparentes </a:t>
          </a:r>
          <a:endParaRPr lang="es-ES_tradnl" sz="2800" kern="1200" dirty="0"/>
        </a:p>
      </dsp:txBody>
      <dsp:txXfrm rot="5400000">
        <a:off x="0" y="0"/>
        <a:ext cx="1841157" cy="1241596"/>
      </dsp:txXfrm>
    </dsp:sp>
    <dsp:sp modelId="{80C7254D-64C1-4B24-9C00-EAC89A321E65}">
      <dsp:nvSpPr>
        <dsp:cNvPr id="0" name=""/>
        <dsp:cNvSpPr/>
      </dsp:nvSpPr>
      <dsp:spPr>
        <a:xfrm>
          <a:off x="1841157" y="0"/>
          <a:ext cx="1841157" cy="16554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/>
            <a:t>Método de Mc </a:t>
          </a:r>
          <a:r>
            <a:rPr lang="es-MX" sz="1600" kern="1200" dirty="0" err="1"/>
            <a:t>Harg</a:t>
          </a:r>
          <a:endParaRPr lang="es-ES_tradnl" sz="2800" kern="1200" dirty="0"/>
        </a:p>
      </dsp:txBody>
      <dsp:txXfrm>
        <a:off x="1841157" y="0"/>
        <a:ext cx="1841157" cy="1241596"/>
      </dsp:txXfrm>
    </dsp:sp>
    <dsp:sp modelId="{3D73EBBE-4BFF-4428-9EBD-1DC0B026B12C}">
      <dsp:nvSpPr>
        <dsp:cNvPr id="0" name=""/>
        <dsp:cNvSpPr/>
      </dsp:nvSpPr>
      <dsp:spPr>
        <a:xfrm rot="10800000">
          <a:off x="0" y="1655462"/>
          <a:ext cx="1841157" cy="16554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/>
            <a:t>Método </a:t>
          </a:r>
          <a:r>
            <a:rPr lang="es-MX" sz="1600" kern="1200" dirty="0" err="1"/>
            <a:t>Tricart</a:t>
          </a:r>
          <a:endParaRPr lang="es-MX" sz="1600" kern="1200" dirty="0"/>
        </a:p>
        <a:p>
          <a:pPr mar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kern="1200" dirty="0"/>
        </a:p>
      </dsp:txBody>
      <dsp:txXfrm rot="10800000">
        <a:off x="0" y="2069327"/>
        <a:ext cx="1841157" cy="1241596"/>
      </dsp:txXfrm>
    </dsp:sp>
    <dsp:sp modelId="{8B0B8E7F-B8B7-438E-BA9F-546B87A4CFB4}">
      <dsp:nvSpPr>
        <dsp:cNvPr id="0" name=""/>
        <dsp:cNvSpPr/>
      </dsp:nvSpPr>
      <dsp:spPr>
        <a:xfrm rot="5400000">
          <a:off x="1934004" y="1562614"/>
          <a:ext cx="1655462" cy="184115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/>
            <a:t>Sistema de planificación ecológica de Falque</a:t>
          </a:r>
          <a:endParaRPr lang="es-ES_tradnl" sz="2800" kern="1200" dirty="0"/>
        </a:p>
        <a:p>
          <a:pPr mar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kern="1200" dirty="0"/>
        </a:p>
      </dsp:txBody>
      <dsp:txXfrm rot="-5400000">
        <a:off x="1841157" y="2069327"/>
        <a:ext cx="1841157" cy="1241596"/>
      </dsp:txXfrm>
    </dsp:sp>
    <dsp:sp modelId="{580B6F5A-7B30-45D3-8C38-95CCDE6338D9}">
      <dsp:nvSpPr>
        <dsp:cNvPr id="0" name=""/>
        <dsp:cNvSpPr/>
      </dsp:nvSpPr>
      <dsp:spPr>
        <a:xfrm>
          <a:off x="1154451" y="1289542"/>
          <a:ext cx="1373411" cy="73183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b="1" i="1" kern="1200" dirty="0">
              <a:solidFill>
                <a:schemeClr val="accent6"/>
              </a:solidFill>
            </a:rPr>
            <a:t>Sistemas cartográficos </a:t>
          </a:r>
          <a:endParaRPr lang="es-ES_tradnl" sz="2800" b="1" kern="1200" dirty="0">
            <a:solidFill>
              <a:schemeClr val="accent6"/>
            </a:solidFill>
          </a:endParaRPr>
        </a:p>
      </dsp:txBody>
      <dsp:txXfrm>
        <a:off x="1190176" y="1325267"/>
        <a:ext cx="1301961" cy="6603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B5D77-4FE6-4F66-A6C4-1E954D851787}">
      <dsp:nvSpPr>
        <dsp:cNvPr id="0" name=""/>
        <dsp:cNvSpPr/>
      </dsp:nvSpPr>
      <dsp:spPr>
        <a:xfrm>
          <a:off x="1928682" y="603386"/>
          <a:ext cx="4026160" cy="4026160"/>
        </a:xfrm>
        <a:prstGeom prst="blockArc">
          <a:avLst>
            <a:gd name="adj1" fmla="val 9000000"/>
            <a:gd name="adj2" fmla="val 16200000"/>
            <a:gd name="adj3" fmla="val 4636"/>
          </a:avLst>
        </a:prstGeom>
        <a:gradFill rotWithShape="0">
          <a:gsLst>
            <a:gs pos="0">
              <a:schemeClr val="accent2">
                <a:hueOff val="-771542"/>
                <a:satOff val="-15915"/>
                <a:lumOff val="-14902"/>
                <a:alphaOff val="0"/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-771542"/>
                <a:satOff val="-15915"/>
                <a:lumOff val="-14902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6975336-5D5C-4E99-BE55-9B5A75448E5A}">
      <dsp:nvSpPr>
        <dsp:cNvPr id="0" name=""/>
        <dsp:cNvSpPr/>
      </dsp:nvSpPr>
      <dsp:spPr>
        <a:xfrm>
          <a:off x="1928682" y="603386"/>
          <a:ext cx="4026160" cy="4026160"/>
        </a:xfrm>
        <a:prstGeom prst="blockArc">
          <a:avLst>
            <a:gd name="adj1" fmla="val 1800000"/>
            <a:gd name="adj2" fmla="val 9000000"/>
            <a:gd name="adj3" fmla="val 4636"/>
          </a:avLst>
        </a:prstGeom>
        <a:gradFill rotWithShape="0">
          <a:gsLst>
            <a:gs pos="0">
              <a:schemeClr val="accent2">
                <a:hueOff val="-385771"/>
                <a:satOff val="-7957"/>
                <a:lumOff val="-7451"/>
                <a:alphaOff val="0"/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-385771"/>
                <a:satOff val="-7957"/>
                <a:lumOff val="-7451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32D72EB-08DC-4962-B50B-93DBD9FF5BE0}">
      <dsp:nvSpPr>
        <dsp:cNvPr id="0" name=""/>
        <dsp:cNvSpPr/>
      </dsp:nvSpPr>
      <dsp:spPr>
        <a:xfrm>
          <a:off x="1928682" y="603386"/>
          <a:ext cx="4026160" cy="4026160"/>
        </a:xfrm>
        <a:prstGeom prst="blockArc">
          <a:avLst>
            <a:gd name="adj1" fmla="val 16200000"/>
            <a:gd name="adj2" fmla="val 1800000"/>
            <a:gd name="adj3" fmla="val 463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8C33F1C-1E67-4608-A725-34FDDB121BAA}">
      <dsp:nvSpPr>
        <dsp:cNvPr id="0" name=""/>
        <dsp:cNvSpPr/>
      </dsp:nvSpPr>
      <dsp:spPr>
        <a:xfrm>
          <a:off x="3015987" y="1690691"/>
          <a:ext cx="1851550" cy="185155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EIA -Credibilidad</a:t>
          </a:r>
        </a:p>
      </dsp:txBody>
      <dsp:txXfrm>
        <a:off x="3287140" y="1961844"/>
        <a:ext cx="1309244" cy="1309244"/>
      </dsp:txXfrm>
    </dsp:sp>
    <dsp:sp modelId="{E29E0B0E-77E2-4F7B-91E7-40BA523E1606}">
      <dsp:nvSpPr>
        <dsp:cNvPr id="0" name=""/>
        <dsp:cNvSpPr/>
      </dsp:nvSpPr>
      <dsp:spPr>
        <a:xfrm>
          <a:off x="3293719" y="2002"/>
          <a:ext cx="1296085" cy="129608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Prestigio, calidad del redactor</a:t>
          </a:r>
        </a:p>
      </dsp:txBody>
      <dsp:txXfrm>
        <a:off x="3483526" y="191809"/>
        <a:ext cx="916471" cy="916471"/>
      </dsp:txXfrm>
    </dsp:sp>
    <dsp:sp modelId="{B366154F-FADF-40DD-B211-FB10EEA50364}">
      <dsp:nvSpPr>
        <dsp:cNvPr id="0" name=""/>
        <dsp:cNvSpPr/>
      </dsp:nvSpPr>
      <dsp:spPr>
        <a:xfrm>
          <a:off x="4996690" y="2951634"/>
          <a:ext cx="1296085" cy="1296085"/>
        </a:xfrm>
        <a:prstGeom prst="ellipse">
          <a:avLst/>
        </a:prstGeom>
        <a:gradFill rotWithShape="0">
          <a:gsLst>
            <a:gs pos="0">
              <a:schemeClr val="accent2">
                <a:hueOff val="-385771"/>
                <a:satOff val="-7957"/>
                <a:lumOff val="-7451"/>
                <a:alphaOff val="0"/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-385771"/>
                <a:satOff val="-7957"/>
                <a:lumOff val="-7451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La participación pública</a:t>
          </a:r>
        </a:p>
      </dsp:txBody>
      <dsp:txXfrm>
        <a:off x="5186497" y="3141441"/>
        <a:ext cx="916471" cy="916471"/>
      </dsp:txXfrm>
    </dsp:sp>
    <dsp:sp modelId="{8D6B0C8A-686C-4031-9B9C-9C3DEDABD4CB}">
      <dsp:nvSpPr>
        <dsp:cNvPr id="0" name=""/>
        <dsp:cNvSpPr/>
      </dsp:nvSpPr>
      <dsp:spPr>
        <a:xfrm>
          <a:off x="1590749" y="2951634"/>
          <a:ext cx="1296085" cy="1296085"/>
        </a:xfrm>
        <a:prstGeom prst="ellipse">
          <a:avLst/>
        </a:prstGeom>
        <a:gradFill rotWithShape="0">
          <a:gsLst>
            <a:gs pos="0">
              <a:schemeClr val="accent2">
                <a:hueOff val="-771542"/>
                <a:satOff val="-15915"/>
                <a:lumOff val="-14902"/>
                <a:alphaOff val="0"/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-771542"/>
                <a:satOff val="-15915"/>
                <a:lumOff val="-14902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Rigor, calidad y fiabilidad de la metodología</a:t>
          </a:r>
        </a:p>
      </dsp:txBody>
      <dsp:txXfrm>
        <a:off x="1780556" y="3141441"/>
        <a:ext cx="916471" cy="916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694DF-1318-C14F-948E-6556428BF5A2}" type="datetimeFigureOut">
              <a:rPr lang="es-ES" smtClean="0"/>
              <a:t>24/09/19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D5859-9BAA-014C-AC55-03725BBEF2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9414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583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24/09/19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1.docx"/><Relationship Id="rId4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inecc.gob.mx/publicaciones2/libros/658/antecedentes.pdf" TargetMode="External"/><Relationship Id="rId4" Type="http://schemas.openxmlformats.org/officeDocument/2006/relationships/hyperlink" Target="https://www.lifeder.com/matriz-de-leopold/" TargetMode="External"/><Relationship Id="rId5" Type="http://schemas.openxmlformats.org/officeDocument/2006/relationships/hyperlink" Target="https://www.gob.mx/semarnat/acciones-y-programas/impacto-ambiental-y-tipos-de-impacto-ambienta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pi.eoi.es/api_v1_dev.php/fedora/asset/eoi:48150/componente48148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34" y="914543"/>
            <a:ext cx="3760014" cy="78874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80934" y="1817617"/>
            <a:ext cx="37772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Facultad de Turismo y Gastronomía</a:t>
            </a:r>
          </a:p>
          <a:p>
            <a:pPr algn="ctr"/>
            <a:endParaRPr lang="es-MX" sz="1400" dirty="0">
              <a:latin typeface="Avenir Book"/>
            </a:endParaRPr>
          </a:p>
          <a:p>
            <a:pPr algn="ctr"/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LICENCIATURA EN TURISMO</a:t>
            </a:r>
          </a:p>
          <a:p>
            <a:pPr algn="ctr"/>
            <a:endParaRPr lang="es-MX" sz="1400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Unidad de aprendizaje: </a:t>
            </a:r>
          </a:p>
          <a:p>
            <a:pPr algn="ctr"/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Impactos del Turismo</a:t>
            </a:r>
          </a:p>
          <a:p>
            <a:pPr algn="ctr"/>
            <a:endParaRPr lang="es-MX" sz="1400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Autor: Rebeca Osorio González</a:t>
            </a:r>
          </a:p>
          <a:p>
            <a:pPr algn="ctr"/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Créditos institucionales de la UA: 9</a:t>
            </a:r>
          </a:p>
          <a:p>
            <a:pPr algn="ctr"/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Material visual: Solo proyectable</a:t>
            </a:r>
          </a:p>
          <a:p>
            <a:pPr algn="ctr"/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 </a:t>
            </a:r>
          </a:p>
          <a:p>
            <a:r>
              <a:rPr lang="es-ES" sz="1400" dirty="0"/>
              <a:t>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336800" y="4927600"/>
            <a:ext cx="623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183398" y="4549676"/>
            <a:ext cx="669060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Unidad de competencia : </a:t>
            </a:r>
            <a:r>
              <a:rPr lang="es-MX" b="1" dirty="0">
                <a:solidFill>
                  <a:srgbClr val="000000"/>
                </a:solidFill>
                <a:latin typeface="Avenir Book"/>
                <a:cs typeface="Times New Roman" panose="02020603050405020304" pitchFamily="18" charset="0"/>
              </a:rPr>
              <a:t>Metodologías para la evaluación de impactos del turismo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MX" dirty="0">
                <a:latin typeface="Avenir Book"/>
                <a:cs typeface="Times New Roman" panose="02020603050405020304" pitchFamily="18" charset="0"/>
              </a:rPr>
              <a:t> </a:t>
            </a:r>
            <a:r>
              <a:rPr lang="es-MX" b="1" dirty="0">
                <a:latin typeface="Avenir Book"/>
                <a:cs typeface="Times New Roman" panose="02020603050405020304" pitchFamily="18" charset="0"/>
              </a:rPr>
              <a:t>Ámbito natural</a:t>
            </a: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Estudio de impacto ambiental</a:t>
            </a:r>
          </a:p>
          <a:p>
            <a:pPr algn="ctr"/>
            <a:r>
              <a:rPr lang="es-MX">
                <a:latin typeface="Avenir Book"/>
                <a:cs typeface="Times New Roman" panose="02020603050405020304" pitchFamily="18" charset="0"/>
              </a:rPr>
              <a:t>Ordenamiento territorial</a:t>
            </a:r>
            <a:endParaRPr lang="es-MX" dirty="0">
              <a:latin typeface="Avenir Book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934200" y="2577771"/>
            <a:ext cx="1816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latin typeface="Avenir Book"/>
                <a:cs typeface="Times New Roman" panose="02020603050405020304" pitchFamily="18" charset="0"/>
              </a:rPr>
              <a:t>Elaborado por: </a:t>
            </a:r>
            <a:r>
              <a:rPr lang="es-MX" sz="1400" b="1" dirty="0">
                <a:latin typeface="Avenir Book"/>
                <a:cs typeface="Times New Roman" panose="02020603050405020304" pitchFamily="18" charset="0"/>
              </a:rPr>
              <a:t>Rebeca Osorio González</a:t>
            </a:r>
            <a:r>
              <a:rPr lang="es-MX" sz="1400" dirty="0">
                <a:latin typeface="Avenir Book"/>
                <a:cs typeface="Times New Roman" panose="02020603050405020304" pitchFamily="18" charset="0"/>
              </a:rPr>
              <a:t> </a:t>
            </a:r>
          </a:p>
          <a:p>
            <a:endParaRPr lang="es-MX" sz="1400" dirty="0">
              <a:latin typeface="Avenir Book"/>
              <a:cs typeface="Times New Roman" panose="02020603050405020304" pitchFamily="18" charset="0"/>
            </a:endParaRPr>
          </a:p>
          <a:p>
            <a:pPr algn="r"/>
            <a:r>
              <a:rPr lang="es-MX" sz="1200" dirty="0">
                <a:latin typeface="Avenir Book"/>
                <a:cs typeface="Times New Roman" panose="02020603050405020304" pitchFamily="18" charset="0"/>
              </a:rPr>
              <a:t>Semestre 2019-B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23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000" dirty="0">
                <a:solidFill>
                  <a:srgbClr val="79463D"/>
                </a:solidFill>
              </a:rPr>
              <a:t>LEY GENERAL DEL EQUILIBRIO ECOLÓGICO Y LA PROTECCIÓN AL AMBIENTE </a:t>
            </a:r>
            <a:r>
              <a:rPr lang="es-ES" sz="2000" dirty="0" smtClean="0">
                <a:solidFill>
                  <a:srgbClr val="79463D"/>
                </a:solidFill>
              </a:rPr>
              <a:t/>
            </a:r>
            <a:br>
              <a:rPr lang="es-ES" sz="2000" dirty="0" smtClean="0">
                <a:solidFill>
                  <a:srgbClr val="79463D"/>
                </a:solidFill>
              </a:rPr>
            </a:br>
            <a:r>
              <a:rPr lang="es-ES" sz="2000" dirty="0" smtClean="0">
                <a:solidFill>
                  <a:srgbClr val="79463D"/>
                </a:solidFill>
              </a:rPr>
              <a:t>(</a:t>
            </a:r>
            <a:r>
              <a:rPr lang="es-ES" sz="1800" dirty="0">
                <a:solidFill>
                  <a:srgbClr val="292934">
                    <a:lumMod val="65000"/>
                    <a:lumOff val="35000"/>
                  </a:srgbClr>
                </a:solidFill>
                <a:ea typeface="+mn-ea"/>
                <a:cs typeface="+mn-cs"/>
              </a:rPr>
              <a:t>Evaluación del Impacto </a:t>
            </a:r>
            <a:r>
              <a:rPr lang="es-ES" sz="1800" dirty="0" smtClean="0">
                <a:solidFill>
                  <a:srgbClr val="292934">
                    <a:lumMod val="65000"/>
                    <a:lumOff val="35000"/>
                  </a:srgbClr>
                </a:solidFill>
                <a:ea typeface="+mn-ea"/>
                <a:cs typeface="+mn-cs"/>
              </a:rPr>
              <a:t>Ambiental)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981200"/>
            <a:ext cx="8378826" cy="47244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</a:rPr>
              <a:t>Quienes </a:t>
            </a:r>
            <a:r>
              <a:rPr lang="es-ES" dirty="0">
                <a:solidFill>
                  <a:schemeClr val="tx1"/>
                </a:solidFill>
              </a:rPr>
              <a:t>pretendan llevar a cabo alguna de las siguientes obras o </a:t>
            </a:r>
            <a:r>
              <a:rPr lang="es-ES" dirty="0" smtClean="0">
                <a:solidFill>
                  <a:schemeClr val="tx1"/>
                </a:solidFill>
              </a:rPr>
              <a:t>actividades</a:t>
            </a:r>
            <a:r>
              <a:rPr lang="es-ES" dirty="0">
                <a:solidFill>
                  <a:schemeClr val="tx1"/>
                </a:solidFill>
              </a:rPr>
              <a:t>, </a:t>
            </a:r>
            <a:r>
              <a:rPr lang="es-ES" dirty="0" err="1">
                <a:solidFill>
                  <a:schemeClr val="tx1"/>
                </a:solidFill>
              </a:rPr>
              <a:t>requerirán</a:t>
            </a:r>
            <a:r>
              <a:rPr lang="es-ES" dirty="0">
                <a:solidFill>
                  <a:schemeClr val="tx1"/>
                </a:solidFill>
              </a:rPr>
              <a:t> previamente la </a:t>
            </a:r>
            <a:r>
              <a:rPr lang="es-ES" dirty="0" err="1">
                <a:solidFill>
                  <a:schemeClr val="tx1"/>
                </a:solidFill>
              </a:rPr>
              <a:t>autorización</a:t>
            </a:r>
            <a:r>
              <a:rPr lang="es-ES" dirty="0">
                <a:solidFill>
                  <a:schemeClr val="tx1"/>
                </a:solidFill>
              </a:rPr>
              <a:t> en materia de impacto ambiental de la </a:t>
            </a:r>
            <a:r>
              <a:rPr lang="es-ES" dirty="0" err="1">
                <a:solidFill>
                  <a:schemeClr val="tx1"/>
                </a:solidFill>
              </a:rPr>
              <a:t>Secretaría</a:t>
            </a:r>
            <a:r>
              <a:rPr lang="es-ES" dirty="0">
                <a:solidFill>
                  <a:schemeClr val="tx1"/>
                </a:solidFill>
              </a:rPr>
              <a:t>: </a:t>
            </a:r>
            <a:endParaRPr lang="es-ES" dirty="0" smtClean="0">
              <a:solidFill>
                <a:schemeClr val="tx1"/>
              </a:solidFill>
            </a:endParaRPr>
          </a:p>
          <a:p>
            <a:pPr algn="just"/>
            <a:r>
              <a:rPr lang="es-ES" dirty="0"/>
              <a:t>V.- Aprovechamientos forestales en selvas tropicales y especies de </a:t>
            </a:r>
            <a:r>
              <a:rPr lang="es-ES" dirty="0" err="1"/>
              <a:t>difícil</a:t>
            </a:r>
            <a:r>
              <a:rPr lang="es-ES" dirty="0"/>
              <a:t> </a:t>
            </a:r>
            <a:r>
              <a:rPr lang="es-ES" dirty="0" err="1" smtClean="0"/>
              <a:t>regeneración</a:t>
            </a:r>
            <a:endParaRPr lang="es-ES" dirty="0" smtClean="0"/>
          </a:p>
          <a:p>
            <a:pPr algn="just"/>
            <a:r>
              <a:rPr lang="es-ES" dirty="0"/>
              <a:t>VII.- Cambios de uso del suelo de </a:t>
            </a:r>
            <a:r>
              <a:rPr lang="es-ES" dirty="0" err="1"/>
              <a:t>áreas</a:t>
            </a:r>
            <a:r>
              <a:rPr lang="es-ES" dirty="0"/>
              <a:t> forestales, </a:t>
            </a:r>
            <a:r>
              <a:rPr lang="es-ES" dirty="0" smtClean="0"/>
              <a:t>as</a:t>
            </a:r>
            <a:r>
              <a:rPr lang="es-ES" dirty="0" smtClean="0"/>
              <a:t>í</a:t>
            </a:r>
            <a:r>
              <a:rPr lang="es-ES" dirty="0" smtClean="0"/>
              <a:t> </a:t>
            </a:r>
            <a:r>
              <a:rPr lang="es-ES" dirty="0"/>
              <a:t>como en selvas y zonas </a:t>
            </a:r>
            <a:r>
              <a:rPr lang="es-ES" dirty="0" err="1"/>
              <a:t>áridas</a:t>
            </a:r>
            <a:r>
              <a:rPr lang="es-ES" dirty="0"/>
              <a:t> </a:t>
            </a:r>
            <a:endParaRPr lang="es-ES" dirty="0" smtClean="0"/>
          </a:p>
          <a:p>
            <a:pPr algn="just"/>
            <a:r>
              <a:rPr lang="es-ES" dirty="0"/>
              <a:t>IX.- Desarrollos inmobiliarios que afecten los ecosistemas costeros </a:t>
            </a:r>
            <a:endParaRPr lang="es-ES" dirty="0" smtClean="0"/>
          </a:p>
          <a:p>
            <a:pPr algn="just"/>
            <a:r>
              <a:rPr lang="es-ES" dirty="0"/>
              <a:t>X.- Obras y actividades en humedales, manglares, lagunas, </a:t>
            </a:r>
            <a:r>
              <a:rPr lang="es-ES" dirty="0" err="1"/>
              <a:t>ríos</a:t>
            </a:r>
            <a:r>
              <a:rPr lang="es-ES" dirty="0"/>
              <a:t>, lagos y esteros conectados con el mar, </a:t>
            </a:r>
            <a:r>
              <a:rPr lang="es-ES" dirty="0" smtClean="0"/>
              <a:t>as</a:t>
            </a:r>
            <a:r>
              <a:rPr lang="es-ES" dirty="0" smtClean="0"/>
              <a:t>í</a:t>
            </a:r>
            <a:r>
              <a:rPr lang="es-ES" dirty="0" smtClean="0"/>
              <a:t> </a:t>
            </a:r>
            <a:r>
              <a:rPr lang="es-ES" dirty="0"/>
              <a:t>como en sus litorales o zonas </a:t>
            </a:r>
            <a:r>
              <a:rPr lang="es-ES" dirty="0" smtClean="0"/>
              <a:t>federales </a:t>
            </a:r>
          </a:p>
          <a:p>
            <a:pPr algn="just"/>
            <a:r>
              <a:rPr lang="es-ES" dirty="0"/>
              <a:t>XI. Obras y actividades en </a:t>
            </a:r>
            <a:r>
              <a:rPr lang="es-ES" dirty="0" err="1"/>
              <a:t>áreas</a:t>
            </a:r>
            <a:r>
              <a:rPr lang="es-ES" dirty="0"/>
              <a:t> naturales protegidas de competencia de la </a:t>
            </a:r>
            <a:r>
              <a:rPr lang="es-ES" dirty="0" err="1" smtClean="0"/>
              <a:t>Federación</a:t>
            </a:r>
            <a:endParaRPr lang="es-ES" dirty="0" smtClean="0"/>
          </a:p>
          <a:p>
            <a:pPr algn="just"/>
            <a:r>
              <a:rPr lang="es-ES" dirty="0"/>
              <a:t>XII.- Actividades pesqueras, </a:t>
            </a:r>
            <a:r>
              <a:rPr lang="es-ES" dirty="0" err="1"/>
              <a:t>acuícolas</a:t>
            </a:r>
            <a:r>
              <a:rPr lang="es-ES" dirty="0"/>
              <a:t> o agropecuarias que puedan poner en peligro la </a:t>
            </a:r>
            <a:r>
              <a:rPr lang="es-ES" dirty="0" err="1"/>
              <a:t>preservación</a:t>
            </a:r>
            <a:r>
              <a:rPr lang="es-ES" dirty="0"/>
              <a:t> de una o </a:t>
            </a:r>
            <a:r>
              <a:rPr lang="es-ES" dirty="0" err="1"/>
              <a:t>más</a:t>
            </a:r>
            <a:r>
              <a:rPr lang="es-ES" dirty="0"/>
              <a:t> especies o causar </a:t>
            </a:r>
            <a:r>
              <a:rPr lang="es-ES" dirty="0" err="1"/>
              <a:t>daños</a:t>
            </a:r>
            <a:r>
              <a:rPr lang="es-ES" dirty="0"/>
              <a:t> a los ecosistemas </a:t>
            </a:r>
            <a:endParaRPr lang="es-ES" dirty="0"/>
          </a:p>
          <a:p>
            <a:pPr algn="just"/>
            <a:r>
              <a:rPr lang="es-ES" dirty="0"/>
              <a:t>XIII.- Obras o actividades que correspondan a asuntos de competencia federal, que puedan causar desequilibrios </a:t>
            </a:r>
            <a:r>
              <a:rPr lang="es-ES" dirty="0" err="1"/>
              <a:t>ecológicos</a:t>
            </a:r>
            <a:r>
              <a:rPr lang="es-ES" dirty="0"/>
              <a:t> graves e irreparables, </a:t>
            </a:r>
            <a:r>
              <a:rPr lang="es-ES" dirty="0" err="1"/>
              <a:t>daños</a:t>
            </a:r>
            <a:r>
              <a:rPr lang="es-ES" dirty="0"/>
              <a:t> a la salud </a:t>
            </a:r>
            <a:r>
              <a:rPr lang="es-ES" dirty="0" err="1"/>
              <a:t>pública</a:t>
            </a:r>
            <a:r>
              <a:rPr lang="es-ES" dirty="0"/>
              <a:t> o a los ecosistemas, o rebasar los </a:t>
            </a:r>
            <a:r>
              <a:rPr lang="es-ES" dirty="0" err="1"/>
              <a:t>límites</a:t>
            </a:r>
            <a:r>
              <a:rPr lang="es-ES" dirty="0"/>
              <a:t> y condiciones establecidos en las disposiciones </a:t>
            </a:r>
            <a:r>
              <a:rPr lang="es-ES" dirty="0" err="1"/>
              <a:t>jurídicas</a:t>
            </a:r>
            <a:r>
              <a:rPr lang="es-ES" dirty="0"/>
              <a:t> relativas a la </a:t>
            </a:r>
            <a:r>
              <a:rPr lang="es-ES" dirty="0" err="1"/>
              <a:t>preservación</a:t>
            </a:r>
            <a:r>
              <a:rPr lang="es-ES" dirty="0"/>
              <a:t> del equilibrio </a:t>
            </a:r>
            <a:r>
              <a:rPr lang="es-ES" dirty="0" err="1"/>
              <a:t>ecológico</a:t>
            </a:r>
            <a:r>
              <a:rPr lang="es-ES" dirty="0"/>
              <a:t> y la </a:t>
            </a:r>
            <a:r>
              <a:rPr lang="es-ES" dirty="0" err="1"/>
              <a:t>protección</a:t>
            </a:r>
            <a:r>
              <a:rPr lang="es-ES" dirty="0"/>
              <a:t> del ambiente. </a:t>
            </a: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092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8474" y="348170"/>
            <a:ext cx="7556313" cy="1116106"/>
          </a:xfrm>
        </p:spPr>
        <p:txBody>
          <a:bodyPr/>
          <a:lstStyle/>
          <a:p>
            <a:pPr algn="ctr"/>
            <a:r>
              <a:rPr lang="es-ES" sz="2000" dirty="0">
                <a:solidFill>
                  <a:schemeClr val="accent6"/>
                </a:solidFill>
              </a:rPr>
              <a:t>LEY GENERAL DEL EQUILIBRIO ECOLÓGICO Y LA PROTECCIÓN AL AMBIENTE </a:t>
            </a:r>
            <a:br>
              <a:rPr lang="es-ES" sz="2000" dirty="0">
                <a:solidFill>
                  <a:schemeClr val="accent6"/>
                </a:solidFill>
              </a:rPr>
            </a:br>
            <a:r>
              <a:rPr lang="es-ES" sz="2000" dirty="0">
                <a:solidFill>
                  <a:schemeClr val="accent6"/>
                </a:solidFill>
              </a:rPr>
              <a:t>SECCIÓN </a:t>
            </a:r>
            <a:r>
              <a:rPr lang="es-ES" sz="2000" dirty="0" smtClean="0">
                <a:solidFill>
                  <a:schemeClr val="accent6"/>
                </a:solidFill>
              </a:rPr>
              <a:t>II</a:t>
            </a:r>
            <a:br>
              <a:rPr lang="es-ES" sz="2000" dirty="0" smtClean="0">
                <a:solidFill>
                  <a:schemeClr val="accent6"/>
                </a:solidFill>
              </a:rPr>
            </a:br>
            <a:r>
              <a:rPr lang="es-ES" sz="2000" dirty="0" smtClean="0">
                <a:solidFill>
                  <a:schemeClr val="accent6"/>
                </a:solidFill>
              </a:rPr>
              <a:t>Ordenamiento </a:t>
            </a:r>
            <a:r>
              <a:rPr lang="es-ES" sz="2000" dirty="0">
                <a:solidFill>
                  <a:schemeClr val="accent6"/>
                </a:solidFill>
              </a:rPr>
              <a:t>Ecológico del Territorio  </a:t>
            </a:r>
            <a:r>
              <a:rPr lang="es-ES" sz="2800" dirty="0">
                <a:solidFill>
                  <a:schemeClr val="accent6"/>
                </a:solidFill>
              </a:rPr>
              <a:t/>
            </a:r>
            <a:br>
              <a:rPr lang="es-ES" sz="2800" dirty="0">
                <a:solidFill>
                  <a:schemeClr val="accent6"/>
                </a:solidFill>
              </a:rPr>
            </a:br>
            <a:endParaRPr lang="es-MX" sz="2800" dirty="0">
              <a:solidFill>
                <a:schemeClr val="accent6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1648" y="1767016"/>
            <a:ext cx="5467697" cy="49131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1350" dirty="0" smtClean="0">
                <a:solidFill>
                  <a:schemeClr val="tx1"/>
                </a:solidFill>
              </a:rPr>
              <a:t>Artículo </a:t>
            </a:r>
            <a:r>
              <a:rPr lang="es-MX" sz="1350" dirty="0">
                <a:solidFill>
                  <a:schemeClr val="tx1"/>
                </a:solidFill>
              </a:rPr>
              <a:t>19.- </a:t>
            </a:r>
            <a:r>
              <a:rPr lang="es-MX" sz="1350" dirty="0"/>
              <a:t>En la formulación del ordenamiento ecológico (terrestre y marino) se debe considerar: </a:t>
            </a:r>
          </a:p>
          <a:p>
            <a:pPr algn="just"/>
            <a:r>
              <a:rPr lang="es-MX" sz="1350" dirty="0"/>
              <a:t>II. </a:t>
            </a:r>
            <a:r>
              <a:rPr lang="es-MX" sz="1350" b="1" dirty="0"/>
              <a:t>La vocación de cada zona o región</a:t>
            </a:r>
            <a:r>
              <a:rPr lang="es-MX" sz="1350" dirty="0"/>
              <a:t>, en función de sus recursos naturales, la distribución de la población y las actividades económicas predominantes;</a:t>
            </a:r>
          </a:p>
          <a:p>
            <a:pPr algn="just"/>
            <a:r>
              <a:rPr lang="es-MX" sz="1350" dirty="0"/>
              <a:t>III. </a:t>
            </a:r>
            <a:r>
              <a:rPr lang="es-MX" sz="1350" b="1" dirty="0"/>
              <a:t>Los desequilibrios existentes en los ecosistemas </a:t>
            </a:r>
            <a:r>
              <a:rPr lang="es-MX" sz="1350" dirty="0"/>
              <a:t>por efecto de los asentamientos humanos, de las actividades económicas o de otras actividades humanas o fenómenos naturales; </a:t>
            </a:r>
          </a:p>
          <a:p>
            <a:pPr algn="just"/>
            <a:r>
              <a:rPr lang="es-MX" sz="1350" dirty="0"/>
              <a:t>IV. El equilibrio que debe existir entre los asentamientos humanos y sus condiciones ambientales; </a:t>
            </a:r>
          </a:p>
          <a:p>
            <a:pPr algn="just"/>
            <a:r>
              <a:rPr lang="es-MX" sz="1350" dirty="0"/>
              <a:t>V. </a:t>
            </a:r>
            <a:r>
              <a:rPr lang="es-MX" sz="1350" b="1" dirty="0"/>
              <a:t>El impacto ambiental de nuevos asentamientos humanos</a:t>
            </a:r>
            <a:r>
              <a:rPr lang="es-MX" sz="1350" dirty="0"/>
              <a:t>, vías de comunicación y demás obras o actividades.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8824337-D14D-441E-B8FE-27E2FF8639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34"/>
          <a:stretch/>
        </p:blipFill>
        <p:spPr>
          <a:xfrm>
            <a:off x="5906346" y="2718485"/>
            <a:ext cx="3134938" cy="179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24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91913" y="1920068"/>
            <a:ext cx="4151870" cy="417529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Artículo </a:t>
            </a:r>
            <a:r>
              <a:rPr lang="es-MX" sz="1600" dirty="0">
                <a:solidFill>
                  <a:schemeClr val="tx1"/>
                </a:solidFill>
              </a:rPr>
              <a:t>20 BIS 3.- </a:t>
            </a:r>
            <a:r>
              <a:rPr lang="es-MX" sz="1600" dirty="0"/>
              <a:t>Los programas de ordenamiento ecológico regional deberán contener, por lo menos: 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</a:rPr>
              <a:t>I.- La determinación del área o región a ordenar</a:t>
            </a:r>
            <a:r>
              <a:rPr lang="es-MX" sz="1600" dirty="0"/>
              <a:t>, describiendo sus atributos físicos, bióticos y socioeconómicos, así como el diagnóstico de sus condiciones ambientales y las tecnologías utilizadas por los habitantes del área; 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</a:rPr>
              <a:t>II.- </a:t>
            </a:r>
            <a:r>
              <a:rPr lang="es-MX" sz="1600" dirty="0"/>
              <a:t>La determinación de los </a:t>
            </a:r>
            <a:r>
              <a:rPr lang="es-MX" sz="1600" dirty="0">
                <a:solidFill>
                  <a:schemeClr val="tx1"/>
                </a:solidFill>
              </a:rPr>
              <a:t>criterios de regulación ecológica para la preservación, protección, restauración y aprovechamiento sustentable</a:t>
            </a:r>
            <a:r>
              <a:rPr lang="es-MX" sz="1600" dirty="0"/>
              <a:t> de los recursos naturales que se localicen en la región de que se trate, así como para la realización de actividades productivas y la ubicación de asentamientos </a:t>
            </a:r>
            <a:r>
              <a:rPr lang="es-MX" sz="1600" dirty="0" smtClean="0"/>
              <a:t>humanos</a:t>
            </a:r>
            <a:r>
              <a:rPr lang="es-MX" sz="1600" dirty="0"/>
              <a:t>.</a:t>
            </a:r>
            <a:r>
              <a:rPr lang="es-MX" sz="1600" dirty="0" smtClean="0"/>
              <a:t> </a:t>
            </a:r>
            <a:endParaRPr lang="es-MX" sz="1600" dirty="0"/>
          </a:p>
          <a:p>
            <a:pPr algn="just"/>
            <a:r>
              <a:rPr lang="es-MX" sz="1600" dirty="0">
                <a:solidFill>
                  <a:schemeClr val="tx1"/>
                </a:solidFill>
              </a:rPr>
              <a:t>III.- Los lineamientos para su ejecución, evaluación, seguimiento y modificación</a:t>
            </a:r>
            <a:r>
              <a:rPr lang="es-MX" sz="1600" dirty="0"/>
              <a:t>.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5A794E91-ACDC-4C1D-BBFE-FEDC97847EF6}"/>
              </a:ext>
            </a:extLst>
          </p:cNvPr>
          <p:cNvSpPr txBox="1">
            <a:spLocks/>
          </p:cNvSpPr>
          <p:nvPr/>
        </p:nvSpPr>
        <p:spPr>
          <a:xfrm>
            <a:off x="217960" y="1542605"/>
            <a:ext cx="3782540" cy="37024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Artículo </a:t>
            </a:r>
            <a:r>
              <a:rPr lang="es-MX" sz="1600" dirty="0">
                <a:solidFill>
                  <a:schemeClr val="tx1"/>
                </a:solidFill>
              </a:rPr>
              <a:t>20.- El </a:t>
            </a:r>
            <a:r>
              <a:rPr lang="es-MX" sz="1600" dirty="0" smtClean="0">
                <a:solidFill>
                  <a:schemeClr val="tx1"/>
                </a:solidFill>
              </a:rPr>
              <a:t>Programa </a:t>
            </a:r>
            <a:r>
              <a:rPr lang="es-MX" sz="1600" dirty="0">
                <a:solidFill>
                  <a:schemeClr val="tx1"/>
                </a:solidFill>
              </a:rPr>
              <a:t>de </a:t>
            </a:r>
            <a:r>
              <a:rPr lang="es-MX" sz="1600" dirty="0">
                <a:solidFill>
                  <a:schemeClr val="tx1"/>
                </a:solidFill>
              </a:rPr>
              <a:t>O</a:t>
            </a:r>
            <a:r>
              <a:rPr lang="es-MX" sz="1600" dirty="0" smtClean="0">
                <a:solidFill>
                  <a:schemeClr val="tx1"/>
                </a:solidFill>
              </a:rPr>
              <a:t>rdenamiento </a:t>
            </a:r>
            <a:r>
              <a:rPr lang="es-MX" sz="1600" dirty="0">
                <a:solidFill>
                  <a:schemeClr val="tx1"/>
                </a:solidFill>
              </a:rPr>
              <a:t>E</a:t>
            </a:r>
            <a:r>
              <a:rPr lang="es-MX" sz="1600" dirty="0" smtClean="0">
                <a:solidFill>
                  <a:schemeClr val="tx1"/>
                </a:solidFill>
              </a:rPr>
              <a:t>cológico </a:t>
            </a:r>
            <a:r>
              <a:rPr lang="es-MX" sz="1600" dirty="0">
                <a:solidFill>
                  <a:schemeClr val="tx1"/>
                </a:solidFill>
              </a:rPr>
              <a:t>G</a:t>
            </a:r>
            <a:r>
              <a:rPr lang="es-MX" sz="1600" dirty="0" smtClean="0">
                <a:solidFill>
                  <a:schemeClr val="tx1"/>
                </a:solidFill>
              </a:rPr>
              <a:t>eneral </a:t>
            </a:r>
            <a:r>
              <a:rPr lang="es-MX" sz="1600" dirty="0">
                <a:solidFill>
                  <a:schemeClr val="tx1"/>
                </a:solidFill>
              </a:rPr>
              <a:t>del </a:t>
            </a:r>
            <a:r>
              <a:rPr lang="es-MX" sz="1600" dirty="0">
                <a:solidFill>
                  <a:schemeClr val="tx1"/>
                </a:solidFill>
              </a:rPr>
              <a:t>T</a:t>
            </a:r>
            <a:r>
              <a:rPr lang="es-MX" sz="1600" dirty="0" smtClean="0">
                <a:solidFill>
                  <a:schemeClr val="tx1"/>
                </a:solidFill>
              </a:rPr>
              <a:t>erritorio</a:t>
            </a:r>
            <a:r>
              <a:rPr lang="es-MX" sz="1600" dirty="0" smtClean="0"/>
              <a:t> </a:t>
            </a:r>
            <a:r>
              <a:rPr lang="es-MX" sz="1600" dirty="0"/>
              <a:t>será formulado por la Secretaría, en el marco del Sistema Nacional de Planeación Democrática y </a:t>
            </a:r>
            <a:r>
              <a:rPr lang="es-MX" sz="1600" dirty="0">
                <a:solidFill>
                  <a:schemeClr val="tx1"/>
                </a:solidFill>
              </a:rPr>
              <a:t>tendrá por objeto determinar</a:t>
            </a:r>
            <a:r>
              <a:rPr lang="es-MX" sz="1600" dirty="0"/>
              <a:t>: </a:t>
            </a:r>
          </a:p>
          <a:p>
            <a:pPr algn="ctr"/>
            <a:r>
              <a:rPr lang="es-MX" sz="1600" dirty="0">
                <a:solidFill>
                  <a:schemeClr val="tx1"/>
                </a:solidFill>
              </a:rPr>
              <a:t>II.- </a:t>
            </a:r>
            <a:r>
              <a:rPr lang="es-MX" sz="1600" dirty="0"/>
              <a:t>Los lineamientos y estrategias ecológicas para la preservación, protección, restauración y aprovechamiento sustentable de los recursos naturales, así como para la localización de actividades productivas y de los asentamientos humanos.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96901" y="336338"/>
            <a:ext cx="741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accent6"/>
                </a:solidFill>
              </a:rPr>
              <a:t>LEY GENERAL DEL EQUILIBRIO ECOLÓGICO Y LA PROTECCIÓN AL AMBIENTE </a:t>
            </a:r>
            <a:br>
              <a:rPr lang="es-ES" dirty="0">
                <a:solidFill>
                  <a:schemeClr val="accent6"/>
                </a:solidFill>
              </a:rPr>
            </a:br>
            <a:r>
              <a:rPr lang="es-ES" dirty="0">
                <a:solidFill>
                  <a:schemeClr val="accent6"/>
                </a:solidFill>
              </a:rPr>
              <a:t>SECCIÓN II</a:t>
            </a:r>
            <a:br>
              <a:rPr lang="es-ES" dirty="0">
                <a:solidFill>
                  <a:schemeClr val="accent6"/>
                </a:solidFill>
              </a:rPr>
            </a:br>
            <a:r>
              <a:rPr lang="es-ES" dirty="0">
                <a:solidFill>
                  <a:schemeClr val="accent6"/>
                </a:solidFill>
              </a:rPr>
              <a:t>Ordenamiento Ecológico del Territorio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60" y="5041106"/>
            <a:ext cx="3528540" cy="138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8474" y="554784"/>
            <a:ext cx="7556313" cy="1116106"/>
          </a:xfrm>
        </p:spPr>
        <p:txBody>
          <a:bodyPr/>
          <a:lstStyle/>
          <a:p>
            <a:pPr algn="ctr"/>
            <a:r>
              <a:rPr lang="es-MX" sz="2000" dirty="0">
                <a:solidFill>
                  <a:schemeClr val="accent6"/>
                </a:solidFill>
              </a:rPr>
              <a:t>SECCIÓN </a:t>
            </a:r>
            <a:r>
              <a:rPr lang="es-MX" sz="2000" dirty="0" smtClean="0">
                <a:solidFill>
                  <a:schemeClr val="accent6"/>
                </a:solidFill>
              </a:rPr>
              <a:t> V </a:t>
            </a:r>
            <a:br>
              <a:rPr lang="es-MX" sz="2000" dirty="0" smtClean="0">
                <a:solidFill>
                  <a:schemeClr val="accent6"/>
                </a:solidFill>
              </a:rPr>
            </a:br>
            <a:r>
              <a:rPr lang="es-MX" sz="2000" dirty="0" smtClean="0">
                <a:solidFill>
                  <a:schemeClr val="accent6"/>
                </a:solidFill>
              </a:rPr>
              <a:t>Establecimiento</a:t>
            </a:r>
            <a:r>
              <a:rPr lang="es-MX" sz="2000" dirty="0">
                <a:solidFill>
                  <a:schemeClr val="accent6"/>
                </a:solidFill>
              </a:rPr>
              <a:t>, Administración y Manejo de Áreas Destinadas Voluntariamente a la </a:t>
            </a:r>
            <a:r>
              <a:rPr lang="es-MX" sz="2000" dirty="0" smtClean="0">
                <a:solidFill>
                  <a:schemeClr val="accent6"/>
                </a:solidFill>
              </a:rPr>
              <a:t>Conservación</a:t>
            </a:r>
            <a:endParaRPr lang="es-MX" sz="2000" dirty="0">
              <a:solidFill>
                <a:schemeClr val="accent6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5314" y="2026508"/>
            <a:ext cx="7382631" cy="3718655"/>
          </a:xfrm>
        </p:spPr>
        <p:txBody>
          <a:bodyPr>
            <a:noAutofit/>
          </a:bodyPr>
          <a:lstStyle/>
          <a:p>
            <a:pPr algn="just"/>
            <a:r>
              <a:rPr lang="es-MX" sz="1600" dirty="0" smtClean="0">
                <a:solidFill>
                  <a:schemeClr val="tx1"/>
                </a:solidFill>
              </a:rPr>
              <a:t>Artículo </a:t>
            </a:r>
            <a:r>
              <a:rPr lang="es-MX" sz="1600" dirty="0">
                <a:solidFill>
                  <a:schemeClr val="tx1"/>
                </a:solidFill>
              </a:rPr>
              <a:t>77 </a:t>
            </a:r>
            <a:r>
              <a:rPr lang="es-MX" sz="1600" dirty="0" smtClean="0">
                <a:solidFill>
                  <a:schemeClr val="tx1"/>
                </a:solidFill>
              </a:rPr>
              <a:t>Bis.</a:t>
            </a:r>
            <a:r>
              <a:rPr lang="es-MX" sz="1600" dirty="0">
                <a:solidFill>
                  <a:schemeClr val="tx1"/>
                </a:solidFill>
              </a:rPr>
              <a:t>- </a:t>
            </a:r>
            <a:r>
              <a:rPr lang="es-MX" sz="1400" dirty="0"/>
              <a:t>Los pueblos indígenas, organizaciones sociales, personas morales, públicas o privadas, y demás personas interesadas en destinar voluntariamente a la conservación predios de su propiedad, establecerán, administrarán y manejarán dichas áreas conforme a lo siguiente: </a:t>
            </a:r>
            <a:endParaRPr lang="es-MX" sz="1400" dirty="0" smtClean="0"/>
          </a:p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I</a:t>
            </a:r>
            <a:r>
              <a:rPr lang="es-MX" sz="1600" dirty="0">
                <a:solidFill>
                  <a:schemeClr val="tx1"/>
                </a:solidFill>
              </a:rPr>
              <a:t>.- </a:t>
            </a:r>
            <a:r>
              <a:rPr lang="es-MX" sz="1600" dirty="0"/>
              <a:t>Los interesados presentarán una solicitud que contenga: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a) Nombre del propietario;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b) Documento legal que acredite la propiedad del predio;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c) En su caso, la resolución de la asamblea ejidal o comunal en la que se manifieste la voluntad de destinar sus predios a la conservación;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d) Nombre de las personas autorizadas para realizar actos de administración en el área;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e) Denominación, ubicación, superficie y colindancias del área;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f) Descripción de las características físicas y biológicas generales del área;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g) Estrategia de manejo que incluya la zonificación del área, y </a:t>
            </a:r>
          </a:p>
          <a:p>
            <a:pPr algn="ctr">
              <a:spcBef>
                <a:spcPts val="0"/>
              </a:spcBef>
            </a:pPr>
            <a:r>
              <a:rPr lang="es-MX" sz="1600" dirty="0"/>
              <a:t>h) Plazo por el que se desea certificar el área, el cual no podrá ser menor a quince años.</a:t>
            </a:r>
          </a:p>
        </p:txBody>
      </p:sp>
      <p:sp>
        <p:nvSpPr>
          <p:cNvPr id="4" name="3 Cerrar llave"/>
          <p:cNvSpPr/>
          <p:nvPr/>
        </p:nvSpPr>
        <p:spPr>
          <a:xfrm>
            <a:off x="7920178" y="3530600"/>
            <a:ext cx="370756" cy="2679699"/>
          </a:xfrm>
          <a:prstGeom prst="rightBrace">
            <a:avLst>
              <a:gd name="adj1" fmla="val 69991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8558685" y="3877820"/>
            <a:ext cx="287383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/>
              <a:t>C</a:t>
            </a:r>
          </a:p>
          <a:p>
            <a:r>
              <a:rPr lang="es-MX" sz="1100" dirty="0"/>
              <a:t>E</a:t>
            </a:r>
          </a:p>
          <a:p>
            <a:r>
              <a:rPr lang="es-MX" sz="1100" dirty="0"/>
              <a:t>R</a:t>
            </a:r>
          </a:p>
          <a:p>
            <a:r>
              <a:rPr lang="es-MX" sz="1100" dirty="0"/>
              <a:t>T</a:t>
            </a:r>
          </a:p>
          <a:p>
            <a:r>
              <a:rPr lang="es-MX" sz="1100" dirty="0"/>
              <a:t>I</a:t>
            </a:r>
          </a:p>
          <a:p>
            <a:r>
              <a:rPr lang="es-MX" sz="1100" dirty="0"/>
              <a:t>F</a:t>
            </a:r>
          </a:p>
          <a:p>
            <a:r>
              <a:rPr lang="es-MX" sz="1100" dirty="0"/>
              <a:t>I</a:t>
            </a:r>
          </a:p>
          <a:p>
            <a:r>
              <a:rPr lang="es-MX" sz="1100" dirty="0"/>
              <a:t>C</a:t>
            </a:r>
          </a:p>
          <a:p>
            <a:r>
              <a:rPr lang="es-MX" sz="1100" dirty="0"/>
              <a:t>A</a:t>
            </a:r>
          </a:p>
          <a:p>
            <a:r>
              <a:rPr lang="es-MX" sz="1100" dirty="0"/>
              <a:t>D</a:t>
            </a:r>
          </a:p>
          <a:p>
            <a:r>
              <a:rPr lang="es-MX" sz="1100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432717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>
                <a:solidFill>
                  <a:schemeClr val="accent6"/>
                </a:solidFill>
              </a:rPr>
              <a:t>Métodos para evaluar impactos naturales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839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850436"/>
          </a:xfrm>
        </p:spPr>
        <p:txBody>
          <a:bodyPr/>
          <a:lstStyle/>
          <a:p>
            <a:pPr algn="ctr"/>
            <a:r>
              <a:rPr lang="es-ES" sz="2800" dirty="0">
                <a:solidFill>
                  <a:schemeClr val="accent6"/>
                </a:solidFill>
              </a:rPr>
              <a:t>Métodos para evaluar impactos naturales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425" y="1555900"/>
            <a:ext cx="2644062" cy="4174846"/>
          </a:xfrm>
        </p:spPr>
        <p:txBody>
          <a:bodyPr>
            <a:normAutofit/>
          </a:bodyPr>
          <a:lstStyle/>
          <a:p>
            <a:r>
              <a:rPr lang="es-MX" sz="1800" i="1" dirty="0">
                <a:solidFill>
                  <a:schemeClr val="accent6"/>
                </a:solidFill>
              </a:rPr>
              <a:t>Sistemas de red y gráficos</a:t>
            </a:r>
            <a:endParaRPr lang="es-ES_tradnl" sz="3200" dirty="0">
              <a:solidFill>
                <a:schemeClr val="accent6"/>
              </a:solidFill>
            </a:endParaRPr>
          </a:p>
          <a:p>
            <a:pPr lvl="1"/>
            <a:r>
              <a:rPr lang="es-MX" sz="1400" dirty="0"/>
              <a:t>Método de Leopold</a:t>
            </a:r>
            <a:endParaRPr lang="es-ES_tradnl" sz="2400" dirty="0"/>
          </a:p>
          <a:p>
            <a:pPr lvl="1"/>
            <a:r>
              <a:rPr lang="pt-BR" sz="1400" dirty="0"/>
              <a:t>Listas de </a:t>
            </a:r>
            <a:r>
              <a:rPr lang="pt-BR" sz="1400" dirty="0" err="1"/>
              <a:t>chequeo</a:t>
            </a:r>
            <a:r>
              <a:rPr lang="pt-BR" sz="1400" dirty="0"/>
              <a:t> o de referencia </a:t>
            </a:r>
            <a:endParaRPr lang="es-ES_tradnl" sz="2400" dirty="0"/>
          </a:p>
          <a:p>
            <a:pPr lvl="1"/>
            <a:r>
              <a:rPr lang="es-MX" sz="1400" dirty="0"/>
              <a:t>Método del CNYRPAB</a:t>
            </a:r>
            <a:endParaRPr lang="es-ES_tradnl" sz="2400" dirty="0"/>
          </a:p>
          <a:p>
            <a:pPr lvl="1"/>
            <a:r>
              <a:rPr lang="es-MX" sz="1400" dirty="0"/>
              <a:t>Método de Sorensen  </a:t>
            </a:r>
            <a:endParaRPr lang="es-ES_tradnl" sz="2400" dirty="0"/>
          </a:p>
          <a:p>
            <a:pPr lvl="1"/>
            <a:r>
              <a:rPr lang="es-MX" sz="1400" dirty="0"/>
              <a:t>Método Bereano </a:t>
            </a:r>
            <a:endParaRPr lang="es-ES_tradnl" sz="2400" dirty="0"/>
          </a:p>
          <a:p>
            <a:pPr lvl="1"/>
            <a:r>
              <a:rPr lang="es-MX" sz="1400" dirty="0"/>
              <a:t>Consideraciones ambientales del Banco Mundial</a:t>
            </a:r>
            <a:endParaRPr lang="es-ES_tradnl" sz="2400" dirty="0"/>
          </a:p>
          <a:p>
            <a:pPr lvl="1"/>
            <a:r>
              <a:rPr lang="es-MX" sz="1400" dirty="0"/>
              <a:t>Guías metodológicas del MOPU</a:t>
            </a:r>
            <a:endParaRPr lang="es-ES_tradnl" sz="2400" dirty="0"/>
          </a:p>
          <a:p>
            <a:endParaRPr lang="es-ES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F2869610-0DC2-4643-B462-DC70FB685C97}"/>
              </a:ext>
            </a:extLst>
          </p:cNvPr>
          <p:cNvSpPr txBox="1">
            <a:spLocks/>
          </p:cNvSpPr>
          <p:nvPr/>
        </p:nvSpPr>
        <p:spPr>
          <a:xfrm>
            <a:off x="5436973" y="2063578"/>
            <a:ext cx="3099728" cy="3667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934BBC3E-7256-4BA7-BBAD-62F6B8A03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716619"/>
              </p:ext>
            </p:extLst>
          </p:nvPr>
        </p:nvGraphicFramePr>
        <p:xfrm>
          <a:off x="2644062" y="2241700"/>
          <a:ext cx="3682314" cy="3310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xmlns="" id="{E80A50D7-0E6B-4475-BDD9-249FF98587B8}"/>
              </a:ext>
            </a:extLst>
          </p:cNvPr>
          <p:cNvSpPr txBox="1">
            <a:spLocks/>
          </p:cNvSpPr>
          <p:nvPr/>
        </p:nvSpPr>
        <p:spPr>
          <a:xfrm>
            <a:off x="6400800" y="2501792"/>
            <a:ext cx="2644062" cy="392944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i="1" dirty="0">
                <a:solidFill>
                  <a:schemeClr val="accent6"/>
                </a:solidFill>
              </a:rPr>
              <a:t>Métodos basados en indicadores e integración de la evaluación </a:t>
            </a:r>
            <a:endParaRPr lang="es-ES_tradnl" sz="3600" dirty="0">
              <a:solidFill>
                <a:schemeClr val="accent6"/>
              </a:solidFill>
            </a:endParaRPr>
          </a:p>
          <a:p>
            <a:pPr lvl="1"/>
            <a:r>
              <a:rPr lang="es-MX" sz="1700" dirty="0"/>
              <a:t>Método de Holmes </a:t>
            </a:r>
            <a:endParaRPr lang="es-ES_tradnl" sz="3000" dirty="0"/>
          </a:p>
          <a:p>
            <a:pPr lvl="1"/>
            <a:r>
              <a:rPr lang="es-MX" sz="1700" dirty="0"/>
              <a:t>Método de la Universidad de Georgia </a:t>
            </a:r>
            <a:endParaRPr lang="es-ES_tradnl" sz="3000" dirty="0"/>
          </a:p>
          <a:p>
            <a:pPr lvl="1"/>
            <a:r>
              <a:rPr lang="es-MX" sz="1700" dirty="0"/>
              <a:t>Método de Hill-</a:t>
            </a:r>
            <a:r>
              <a:rPr lang="es-MX" sz="1700" dirty="0" err="1"/>
              <a:t>Schechter</a:t>
            </a:r>
            <a:endParaRPr lang="es-ES_tradnl" sz="3000" dirty="0"/>
          </a:p>
          <a:p>
            <a:pPr lvl="1"/>
            <a:r>
              <a:rPr lang="es-MX" sz="1700" dirty="0"/>
              <a:t>Método de Fisher-Davies </a:t>
            </a:r>
            <a:endParaRPr lang="es-ES_tradnl" sz="3000" dirty="0"/>
          </a:p>
          <a:p>
            <a:r>
              <a:rPr lang="es-MX" i="1" dirty="0">
                <a:solidFill>
                  <a:schemeClr val="accent6"/>
                </a:solidFill>
              </a:rPr>
              <a:t>Métodos cuantitativos </a:t>
            </a:r>
            <a:endParaRPr lang="es-ES_tradnl" sz="3600" dirty="0">
              <a:solidFill>
                <a:schemeClr val="accent6"/>
              </a:solidFill>
            </a:endParaRPr>
          </a:p>
          <a:p>
            <a:pPr lvl="1"/>
            <a:r>
              <a:rPr lang="es-MX" sz="1700" dirty="0"/>
              <a:t>Sistema Battelle</a:t>
            </a:r>
            <a:r>
              <a:rPr lang="es-MX" sz="1700" i="1" dirty="0"/>
              <a:t> </a:t>
            </a:r>
            <a:endParaRPr lang="es-ES_tradnl" sz="3000" dirty="0"/>
          </a:p>
          <a:p>
            <a:pPr lvl="1"/>
            <a:r>
              <a:rPr lang="es-MX" sz="1700" dirty="0"/>
              <a:t>Modelos de predicción </a:t>
            </a:r>
            <a:endParaRPr lang="es-ES_tradnl" sz="30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5299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dirty="0">
                <a:solidFill>
                  <a:schemeClr val="accent6"/>
                </a:solidFill>
              </a:rPr>
              <a:t>Métodos para evaluar impactos naturales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356518"/>
            <a:ext cx="6219826" cy="4993482"/>
          </a:xfrm>
        </p:spPr>
        <p:txBody>
          <a:bodyPr>
            <a:normAutofit/>
          </a:bodyPr>
          <a:lstStyle/>
          <a:p>
            <a:r>
              <a:rPr lang="es-MX" b="1" i="1" dirty="0"/>
              <a:t>Sistemas de red y gráficos</a:t>
            </a:r>
            <a:endParaRPr lang="es-ES_tradnl" sz="3600" b="1" dirty="0"/>
          </a:p>
          <a:p>
            <a:pPr lvl="1"/>
            <a:r>
              <a:rPr lang="es-MX" b="1" dirty="0"/>
              <a:t>Método de </a:t>
            </a:r>
            <a:r>
              <a:rPr lang="es-MX" b="1" dirty="0" smtClean="0"/>
              <a:t>Leopold</a:t>
            </a:r>
          </a:p>
          <a:p>
            <a:pPr marL="228600" lvl="1" indent="0">
              <a:buNone/>
            </a:pPr>
            <a:r>
              <a:rPr lang="es-MX" b="1" dirty="0" smtClean="0"/>
              <a:t> </a:t>
            </a:r>
            <a:endParaRPr lang="es-MX" sz="3200" b="1" dirty="0">
              <a:solidFill>
                <a:srgbClr val="FF0000"/>
              </a:solidFill>
            </a:endParaRPr>
          </a:p>
          <a:p>
            <a:pPr lvl="2" algn="just"/>
            <a:r>
              <a:rPr lang="es-MX" sz="2000" dirty="0"/>
              <a:t>Fue el </a:t>
            </a:r>
            <a:r>
              <a:rPr lang="es-MX" sz="2000" dirty="0">
                <a:solidFill>
                  <a:schemeClr val="tx1"/>
                </a:solidFill>
              </a:rPr>
              <a:t>primer método que se estableció para las EIA</a:t>
            </a:r>
            <a:r>
              <a:rPr lang="es-MX" sz="2000" dirty="0"/>
              <a:t>, se preparó para el Servicio Geológico del Ministerio del </a:t>
            </a:r>
            <a:r>
              <a:rPr lang="es-MX" sz="2000" dirty="0"/>
              <a:t>I</a:t>
            </a:r>
            <a:r>
              <a:rPr lang="es-MX" sz="2000" dirty="0" smtClean="0"/>
              <a:t>nterior </a:t>
            </a:r>
            <a:r>
              <a:rPr lang="es-MX" sz="2000" dirty="0"/>
              <a:t>de los Estados Unidos, como elemento </a:t>
            </a:r>
            <a:r>
              <a:rPr lang="es-MX" sz="2000" dirty="0" smtClean="0"/>
              <a:t>guía </a:t>
            </a:r>
            <a:r>
              <a:rPr lang="es-MX" sz="2000" dirty="0"/>
              <a:t>de los informes y de las EIA </a:t>
            </a:r>
            <a:r>
              <a:rPr lang="es-MX" sz="2000" dirty="0" smtClean="0"/>
              <a:t>(</a:t>
            </a:r>
            <a:r>
              <a:rPr lang="es-ES_tradnl" sz="2000" dirty="0" err="1"/>
              <a:t>Cotán-</a:t>
            </a:r>
            <a:r>
              <a:rPr lang="es-ES_tradnl" sz="2000" dirty="0" err="1" smtClean="0"/>
              <a:t>Pinto</a:t>
            </a:r>
            <a:r>
              <a:rPr lang="es-ES_tradnl" sz="2000" dirty="0" smtClean="0"/>
              <a:t>, 2019</a:t>
            </a:r>
            <a:r>
              <a:rPr lang="es-MX" sz="2000" dirty="0" smtClean="0"/>
              <a:t>).</a:t>
            </a:r>
          </a:p>
          <a:p>
            <a:pPr lvl="2" algn="just"/>
            <a:r>
              <a:rPr lang="es-MX" sz="2000" dirty="0" smtClean="0"/>
              <a:t>Matriz de Leopold: </a:t>
            </a:r>
            <a:r>
              <a:rPr lang="es-ES_tradnl" sz="2000" dirty="0"/>
              <a:t>E</a:t>
            </a:r>
            <a:r>
              <a:rPr lang="es-ES_tradnl" sz="2000" dirty="0" smtClean="0"/>
              <a:t>s </a:t>
            </a:r>
            <a:r>
              <a:rPr lang="es-ES_tradnl" sz="2000" dirty="0"/>
              <a:t>un cuadro de doble entrada de relación causa-efecto empleado en la evaluación del </a:t>
            </a:r>
            <a:r>
              <a:rPr lang="es-ES_tradnl" sz="2000" dirty="0" smtClean="0"/>
              <a:t>impacto. </a:t>
            </a:r>
            <a:r>
              <a:rPr lang="es-ES_tradnl" sz="2000" dirty="0"/>
              <a:t>Esta matriz sistematiza la relación entre las acciones a implementar en la ejecución de un proyecto y su posible efecto en factores </a:t>
            </a:r>
            <a:r>
              <a:rPr lang="es-ES_tradnl" sz="2000" dirty="0" smtClean="0"/>
              <a:t>ambientales</a:t>
            </a:r>
            <a:r>
              <a:rPr lang="es-ES_tradnl" sz="2000" dirty="0"/>
              <a:t> (Gómez.2019)</a:t>
            </a:r>
            <a:r>
              <a:rPr lang="es-ES_tradnl" sz="2000" dirty="0" smtClean="0"/>
              <a:t>.</a:t>
            </a:r>
            <a:endParaRPr lang="en-US" sz="2000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E58D870-DBE8-4C90-902C-701581BAC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900" y="3356288"/>
            <a:ext cx="2019300" cy="190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75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accent6">
                    <a:lumMod val="75000"/>
                  </a:schemeClr>
                </a:solidFill>
              </a:rPr>
              <a:t>Matriz de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</a:rPr>
              <a:t>Leopold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0500" y="4991100"/>
            <a:ext cx="8953500" cy="171450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s-ES_tradnl" dirty="0"/>
              <a:t>En la primera fila (parte superior) se colocan las acciones a ejecutar en el proyecto a evaluar. En el extremo izquierdo (primera columna) se anotan los factores ambientales que pueden ser afectados por cada acción</a:t>
            </a:r>
            <a:r>
              <a:rPr lang="es-ES_tradnl" dirty="0" smtClean="0"/>
              <a:t>.</a:t>
            </a:r>
            <a:endParaRPr lang="es-ES_tradnl" dirty="0"/>
          </a:p>
          <a:p>
            <a:pPr algn="ctr"/>
            <a:r>
              <a:rPr lang="es-ES_tradnl" dirty="0"/>
              <a:t>En las celdas formadas por la intersección entre filas y columnas se anotan la magnitud e importancia del impacto. En las columnas finales se asientan los totales de número de afectaciones positivas, negativas y el impacto para cada factor ambiental. En las últimas filas se anotan afectaciones positivas, negativas y el impacto para cada acción</a:t>
            </a:r>
            <a:r>
              <a:rPr lang="es-ES_tradnl" dirty="0" smtClean="0"/>
              <a:t>.</a:t>
            </a:r>
            <a:endParaRPr lang="es-ES_tradnl" dirty="0"/>
          </a:p>
          <a:p>
            <a:pPr algn="ctr"/>
            <a:r>
              <a:rPr lang="es-ES_tradnl" dirty="0"/>
              <a:t>Por último, en la esquina inferior derecha se anota el resultado de la suma total de impactos de acciones y el de factores. Ambas cifras deben ser idénticas e indican el nivel y tipo de impacto (negativo o positivo)</a:t>
            </a:r>
            <a:r>
              <a:rPr lang="es-ES_tradnl" dirty="0" smtClean="0"/>
              <a:t>. (G</a:t>
            </a:r>
            <a:r>
              <a:rPr lang="es-ES_tradnl" dirty="0" smtClean="0"/>
              <a:t>ómez.2019).</a:t>
            </a:r>
            <a:endParaRPr lang="es-ES_tradnl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614" y="1206500"/>
            <a:ext cx="5932085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9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5B352E"/>
                </a:solidFill>
              </a:rPr>
              <a:t>Caracter</a:t>
            </a:r>
            <a:r>
              <a:rPr lang="es-ES" dirty="0" smtClean="0">
                <a:solidFill>
                  <a:srgbClr val="5B352E"/>
                </a:solidFill>
              </a:rPr>
              <a:t>í</a:t>
            </a:r>
            <a:r>
              <a:rPr lang="es-ES" dirty="0" smtClean="0">
                <a:solidFill>
                  <a:srgbClr val="5B352E"/>
                </a:solidFill>
              </a:rPr>
              <a:t>sticas de la Matriz de </a:t>
            </a:r>
            <a:r>
              <a:rPr lang="es-ES" dirty="0" err="1" smtClean="0">
                <a:solidFill>
                  <a:srgbClr val="5B352E"/>
                </a:solidFill>
              </a:rPr>
              <a:t>Leopold</a:t>
            </a:r>
            <a:r>
              <a:rPr lang="es-ES" dirty="0" smtClean="0">
                <a:solidFill>
                  <a:srgbClr val="5B352E"/>
                </a:solidFill>
              </a:rPr>
              <a:t> </a:t>
            </a:r>
            <a:endParaRPr lang="es-ES" dirty="0">
              <a:solidFill>
                <a:srgbClr val="5B352E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5" y="1981200"/>
            <a:ext cx="4797425" cy="4144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ES_tradnl" dirty="0"/>
              <a:t>Entre sus principales ventajas están ser un método sencillo de implementar, de bajo costo y aplicable a todo tipo de proyectos. Como desventaja principal </a:t>
            </a:r>
            <a:r>
              <a:rPr lang="es-ES_tradnl" b="1" dirty="0"/>
              <a:t>exhibe la carga subjetiva en las decisiones del investigador al asignar los órdenes de magnitud e importancia</a:t>
            </a:r>
            <a:r>
              <a:rPr lang="es-ES_tradnl" dirty="0"/>
              <a:t>.</a:t>
            </a:r>
          </a:p>
          <a:p>
            <a:pPr algn="just"/>
            <a:endParaRPr lang="es-ES_tradnl" dirty="0"/>
          </a:p>
          <a:p>
            <a:pPr algn="just"/>
            <a:r>
              <a:rPr lang="es-ES_tradnl" dirty="0"/>
              <a:t>E</a:t>
            </a:r>
            <a:r>
              <a:rPr lang="es-ES_tradnl" dirty="0" smtClean="0"/>
              <a:t>ste </a:t>
            </a:r>
            <a:r>
              <a:rPr lang="es-ES_tradnl" dirty="0"/>
              <a:t>método solo considera impactos primarios de interacción </a:t>
            </a:r>
            <a:r>
              <a:rPr lang="es-ES_tradnl" dirty="0" smtClean="0"/>
              <a:t>l</a:t>
            </a:r>
            <a:r>
              <a:rPr lang="es-ES_tradnl" dirty="0"/>
              <a:t>i</a:t>
            </a:r>
            <a:r>
              <a:rPr lang="es-ES_tradnl" dirty="0" smtClean="0"/>
              <a:t>neal</a:t>
            </a:r>
            <a:r>
              <a:rPr lang="es-ES_tradnl" dirty="0"/>
              <a:t>, no interacciones complejas entre acciones, factores ambientales o repercusiones </a:t>
            </a:r>
            <a:r>
              <a:rPr lang="es-ES_tradnl" dirty="0" smtClean="0"/>
              <a:t>secundarias.</a:t>
            </a:r>
          </a:p>
          <a:p>
            <a:pPr marL="0" indent="0" algn="r">
              <a:buNone/>
            </a:pPr>
            <a:r>
              <a:rPr lang="es-ES_tradnl" dirty="0" smtClean="0"/>
              <a:t>(G</a:t>
            </a:r>
            <a:r>
              <a:rPr lang="es-ES_tradnl" dirty="0" smtClean="0"/>
              <a:t>ó</a:t>
            </a:r>
            <a:r>
              <a:rPr lang="es-ES_tradnl" dirty="0" smtClean="0"/>
              <a:t>mez, 2019)</a:t>
            </a:r>
          </a:p>
          <a:p>
            <a:pPr algn="just"/>
            <a:endParaRPr lang="es-ES_tradnl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0" y="2435860"/>
            <a:ext cx="3505200" cy="298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36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751582"/>
          </a:xfrm>
        </p:spPr>
        <p:txBody>
          <a:bodyPr/>
          <a:lstStyle/>
          <a:p>
            <a:pPr algn="ctr"/>
            <a:r>
              <a:rPr lang="pt-BR" sz="3200" dirty="0">
                <a:solidFill>
                  <a:schemeClr val="accent6"/>
                </a:solidFill>
              </a:rPr>
              <a:t>Listas de </a:t>
            </a:r>
            <a:r>
              <a:rPr lang="pt-BR" sz="3200" dirty="0" err="1">
                <a:solidFill>
                  <a:schemeClr val="accent6"/>
                </a:solidFill>
              </a:rPr>
              <a:t>chequeo</a:t>
            </a:r>
            <a:r>
              <a:rPr lang="pt-BR" sz="3200" dirty="0">
                <a:solidFill>
                  <a:schemeClr val="accent6"/>
                </a:solidFill>
              </a:rPr>
              <a:t> o de referencia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7265" y="1467962"/>
            <a:ext cx="7667522" cy="5390038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es-MX" sz="5600" dirty="0"/>
              <a:t>Enumeración de efectos potenciales que permiten comprobar de manera sistemática la relación entre el conjunto de acciones evaluadas y sus impactos . </a:t>
            </a:r>
            <a:r>
              <a:rPr lang="es-MX" sz="5600" b="1" dirty="0">
                <a:solidFill>
                  <a:schemeClr val="tx1"/>
                </a:solidFill>
              </a:rPr>
              <a:t>Son herramientas que obligan al evaluador a reflexionar sobre los aspectos que se consideran de mayor relevancia (Oñate </a:t>
            </a:r>
            <a:r>
              <a:rPr lang="es-MX" sz="5600" b="1" i="1" dirty="0">
                <a:solidFill>
                  <a:schemeClr val="tx1"/>
                </a:solidFill>
              </a:rPr>
              <a:t>et al.</a:t>
            </a:r>
            <a:r>
              <a:rPr lang="es-MX" sz="5600" b="1" dirty="0">
                <a:solidFill>
                  <a:schemeClr val="tx1"/>
                </a:solidFill>
              </a:rPr>
              <a:t>, 2002).</a:t>
            </a:r>
            <a:endParaRPr lang="en-US" sz="56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5600" dirty="0"/>
              <a:t>Las listas de chequeo deben contener indicadores </a:t>
            </a:r>
            <a:r>
              <a:rPr lang="es-MX" sz="5600" b="1" dirty="0"/>
              <a:t>(factores ambientales)</a:t>
            </a:r>
            <a:r>
              <a:rPr lang="es-MX" sz="5600" dirty="0"/>
              <a:t> que permitan identificar impactos y en general sobre todos los elementos del ambiente que sean de interés especial (Espinoza, 2001).</a:t>
            </a:r>
            <a:endParaRPr lang="en-US" sz="5600" dirty="0"/>
          </a:p>
          <a:p>
            <a:pPr marL="0" indent="0" algn="ctr">
              <a:buNone/>
            </a:pPr>
            <a:r>
              <a:rPr lang="es-MX" sz="5500" dirty="0"/>
              <a:t>T</a:t>
            </a:r>
            <a:r>
              <a:rPr lang="es-MX" sz="5500" dirty="0"/>
              <a:t>ipos </a:t>
            </a:r>
            <a:r>
              <a:rPr lang="es-MX" sz="5500" dirty="0"/>
              <a:t>de listas de </a:t>
            </a:r>
            <a:r>
              <a:rPr lang="es-MX" sz="5500" dirty="0" smtClean="0"/>
              <a:t>chequeo:</a:t>
            </a:r>
            <a:endParaRPr lang="en-US" sz="5500" dirty="0"/>
          </a:p>
          <a:p>
            <a:pPr marL="857250" indent="-857250" algn="ctr">
              <a:buFont typeface="+mj-lt"/>
              <a:buAutoNum type="romanUcPeriod"/>
            </a:pPr>
            <a:r>
              <a:rPr lang="es-MX" sz="5500" dirty="0"/>
              <a:t> </a:t>
            </a:r>
            <a:r>
              <a:rPr lang="es-MX" sz="5500" b="1" i="1" dirty="0">
                <a:solidFill>
                  <a:schemeClr val="tx1"/>
                </a:solidFill>
              </a:rPr>
              <a:t>Listas </a:t>
            </a:r>
            <a:r>
              <a:rPr lang="es-MX" sz="5500" b="1" i="1" dirty="0" smtClean="0">
                <a:solidFill>
                  <a:schemeClr val="tx1"/>
                </a:solidFill>
              </a:rPr>
              <a:t>simples</a:t>
            </a:r>
            <a:endParaRPr lang="es-MX" sz="5500" b="1" i="1" dirty="0">
              <a:solidFill>
                <a:schemeClr val="tx1"/>
              </a:solidFill>
            </a:endParaRPr>
          </a:p>
          <a:p>
            <a:pPr marL="857250" indent="-857250" algn="ctr">
              <a:buFont typeface="+mj-lt"/>
              <a:buAutoNum type="romanUcPeriod"/>
            </a:pPr>
            <a:r>
              <a:rPr lang="es-MX" sz="5600" b="1" i="1" dirty="0" smtClean="0">
                <a:solidFill>
                  <a:schemeClr val="tx1"/>
                </a:solidFill>
              </a:rPr>
              <a:t>Listas descriptivas</a:t>
            </a:r>
            <a:endParaRPr lang="es-MX" sz="5600" b="1" dirty="0" smtClean="0">
              <a:solidFill>
                <a:schemeClr val="tx1"/>
              </a:solidFill>
            </a:endParaRPr>
          </a:p>
          <a:p>
            <a:pPr marL="857250" indent="-857250" algn="ctr">
              <a:buFont typeface="+mj-lt"/>
              <a:buAutoNum type="romanUcPeriod"/>
            </a:pPr>
            <a:r>
              <a:rPr lang="es-MX" sz="5600" b="1" i="1" dirty="0" smtClean="0">
                <a:solidFill>
                  <a:schemeClr val="tx1"/>
                </a:solidFill>
              </a:rPr>
              <a:t>Listas </a:t>
            </a:r>
            <a:r>
              <a:rPr lang="es-MX" sz="5600" b="1" i="1" dirty="0">
                <a:solidFill>
                  <a:schemeClr val="tx1"/>
                </a:solidFill>
              </a:rPr>
              <a:t>de verificación y </a:t>
            </a:r>
            <a:r>
              <a:rPr lang="es-MX" sz="5600" b="1" i="1" dirty="0" smtClean="0">
                <a:solidFill>
                  <a:schemeClr val="tx1"/>
                </a:solidFill>
              </a:rPr>
              <a:t>escala</a:t>
            </a:r>
            <a:endParaRPr lang="es-MX" sz="5600" b="1" i="1" dirty="0">
              <a:solidFill>
                <a:schemeClr val="tx1"/>
              </a:solidFill>
            </a:endParaRPr>
          </a:p>
          <a:p>
            <a:pPr marL="857250" indent="-857250" algn="ctr">
              <a:buFont typeface="+mj-lt"/>
              <a:buAutoNum type="romanUcPeriod"/>
            </a:pPr>
            <a:r>
              <a:rPr lang="es-MX" sz="5600" b="1" i="1" dirty="0" smtClean="0">
                <a:solidFill>
                  <a:schemeClr val="tx1"/>
                </a:solidFill>
              </a:rPr>
              <a:t>Listas </a:t>
            </a:r>
            <a:r>
              <a:rPr lang="es-MX" sz="5600" b="1" i="1" dirty="0">
                <a:solidFill>
                  <a:schemeClr val="tx1"/>
                </a:solidFill>
              </a:rPr>
              <a:t>de verificación, escala y </a:t>
            </a:r>
            <a:r>
              <a:rPr lang="es-MX" sz="5600" b="1" i="1" dirty="0" smtClean="0">
                <a:solidFill>
                  <a:schemeClr val="tx1"/>
                </a:solidFill>
              </a:rPr>
              <a:t>ponderación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8363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332" y="889686"/>
            <a:ext cx="7369455" cy="992791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accent6"/>
                </a:solidFill>
              </a:rPr>
              <a:t>J</a:t>
            </a:r>
            <a:r>
              <a:rPr lang="es-MX" cap="none" dirty="0">
                <a:solidFill>
                  <a:schemeClr val="accent6"/>
                </a:solidFill>
              </a:rPr>
              <a:t>ustificación</a:t>
            </a:r>
            <a:r>
              <a:rPr lang="es-MX" dirty="0">
                <a:solidFill>
                  <a:schemeClr val="accent6"/>
                </a:solidFill>
              </a:rPr>
              <a:t> a</a:t>
            </a:r>
            <a:r>
              <a:rPr lang="es-MX" cap="none" dirty="0">
                <a:solidFill>
                  <a:schemeClr val="accent6"/>
                </a:solidFill>
              </a:rPr>
              <a:t>cadémica</a:t>
            </a:r>
            <a:r>
              <a:rPr lang="es-MX" dirty="0">
                <a:solidFill>
                  <a:schemeClr val="accent6"/>
                </a:solidFill>
              </a:rPr>
              <a:t> </a:t>
            </a:r>
            <a:endParaRPr lang="es-ES" dirty="0">
              <a:solidFill>
                <a:schemeClr val="accent6"/>
              </a:solidFill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6F39F6C4-AAA0-4A5B-8039-6B67937BC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Una vez conocidos los impactos generados por la actividad turística en una localidad determinada, se puede identificar las oportunidades para maximizar o contrarrestar los efectos adversos, en beneficio individual o colectivo de los habitantes del destino (Monterrubio, 2013).</a:t>
            </a:r>
          </a:p>
          <a:p>
            <a:pPr algn="just"/>
            <a:r>
              <a:rPr lang="es-MX" sz="1800" b="1" i="1" dirty="0">
                <a:solidFill>
                  <a:schemeClr val="accent1">
                    <a:lumMod val="75000"/>
                  </a:schemeClr>
                </a:solidFill>
              </a:rPr>
              <a:t>El ambiente se concibe holísticamente</a:t>
            </a:r>
            <a:r>
              <a:rPr lang="es-MX" sz="1800" i="1" dirty="0">
                <a:solidFill>
                  <a:schemeClr val="accent1">
                    <a:lumMod val="75000"/>
                  </a:schemeClr>
                </a:solidFill>
              </a:rPr>
              <a:t> en el contexto donde se desarrolla la actividad turística, considerando los aspectos sociales, culturales, naturales, económicos, políticos y tecnológicos y por ende al hablar de impacto ambiental, </a:t>
            </a:r>
            <a:r>
              <a:rPr lang="es-MX" sz="1800" b="1" i="1" dirty="0">
                <a:solidFill>
                  <a:schemeClr val="accent1">
                    <a:lumMod val="75000"/>
                  </a:schemeClr>
                </a:solidFill>
              </a:rPr>
              <a:t>se </a:t>
            </a:r>
            <a:r>
              <a:rPr lang="es-MX" sz="1800" b="1" i="1" dirty="0" smtClean="0">
                <a:solidFill>
                  <a:schemeClr val="accent1">
                    <a:lumMod val="75000"/>
                  </a:schemeClr>
                </a:solidFill>
              </a:rPr>
              <a:t>contempla </a:t>
            </a:r>
            <a:r>
              <a:rPr lang="es-MX" sz="1800" b="1" i="1" dirty="0">
                <a:solidFill>
                  <a:schemeClr val="accent1">
                    <a:lumMod val="75000"/>
                  </a:schemeClr>
                </a:solidFill>
              </a:rPr>
              <a:t>los impactos al ambiente tanto natural, sociocultural como económico</a:t>
            </a:r>
            <a:r>
              <a:rPr lang="es-MX" sz="1800" i="1" dirty="0"/>
              <a:t>.</a:t>
            </a:r>
          </a:p>
          <a:p>
            <a:pPr algn="just"/>
            <a:r>
              <a:rPr lang="es-MX" dirty="0">
                <a:solidFill>
                  <a:schemeClr val="tx1"/>
                </a:solidFill>
              </a:rPr>
              <a:t>De ahí que </a:t>
            </a:r>
            <a:r>
              <a:rPr lang="es-MX" b="1" dirty="0">
                <a:solidFill>
                  <a:schemeClr val="tx1"/>
                </a:solidFill>
              </a:rPr>
              <a:t>el </a:t>
            </a:r>
            <a:r>
              <a:rPr lang="es-ES_tradnl" b="1" dirty="0">
                <a:solidFill>
                  <a:schemeClr val="tx1"/>
                </a:solidFill>
              </a:rPr>
              <a:t>objetivo de la unidad de aprendizaje </a:t>
            </a:r>
            <a:r>
              <a:rPr lang="es-ES_tradnl" dirty="0">
                <a:solidFill>
                  <a:schemeClr val="tx1"/>
                </a:solidFill>
              </a:rPr>
              <a:t>sea: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ES_tradnl" dirty="0">
                <a:solidFill>
                  <a:schemeClr val="tx1"/>
                </a:solidFill>
              </a:rPr>
              <a:t>Examinar los impactos ambientales que genera el turismo en los espacios donde se desarrolla, así como las formas de prevención y mitigación.</a:t>
            </a:r>
            <a:endParaRPr lang="es-MX" dirty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013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57300" y="11303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rgbClr val="5B352E"/>
                </a:solidFill>
              </a:rPr>
              <a:t>Ejemplo de Lista de Chequeo para EIA</a:t>
            </a:r>
            <a:endParaRPr lang="es-ES" sz="2400" dirty="0">
              <a:solidFill>
                <a:srgbClr val="5B352E"/>
              </a:solidFill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371231"/>
              </p:ext>
            </p:extLst>
          </p:nvPr>
        </p:nvGraphicFramePr>
        <p:xfrm>
          <a:off x="558801" y="2063750"/>
          <a:ext cx="8102600" cy="446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o" r:id="rId3" imgW="5765800" imgH="2832100" progId="Word.Document.12">
                  <p:embed/>
                </p:oleObj>
              </mc:Choice>
              <mc:Fallback>
                <p:oleObj name="Documento" r:id="rId3" imgW="5765800" imgH="2832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8801" y="2063750"/>
                        <a:ext cx="8102600" cy="446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4460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chemeClr val="accent6"/>
                </a:solidFill>
              </a:rPr>
              <a:t>Proceso de la Evaluación de Impacto Ambiental</a:t>
            </a:r>
          </a:p>
        </p:txBody>
      </p:sp>
    </p:spTree>
    <p:extLst>
      <p:ext uri="{BB962C8B-B14F-4D97-AF65-F5344CB8AC3E}">
        <p14:creationId xmlns:p14="http://schemas.microsoft.com/office/powerpoint/2010/main" val="22500809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1627094"/>
            <a:ext cx="2689225" cy="392280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400" b="1" dirty="0">
                <a:solidFill>
                  <a:schemeClr val="accent6"/>
                </a:solidFill>
              </a:rPr>
              <a:t>EIA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>
                <a:solidFill>
                  <a:schemeClr val="tx1"/>
                </a:solidFill>
              </a:rPr>
              <a:t>Constituye una serie de pasos a seguir en una secuencia lógica para ser aplicados a los proyectos que interesa evaluar para la conservación del ambiente </a:t>
            </a:r>
            <a:br>
              <a:rPr lang="es-MX" sz="2400" dirty="0">
                <a:solidFill>
                  <a:schemeClr val="tx1"/>
                </a:solidFill>
              </a:rPr>
            </a:br>
            <a:r>
              <a:rPr lang="es-MX" sz="2200" dirty="0"/>
              <a:t>(Espinoza, 2001</a:t>
            </a:r>
            <a:r>
              <a:rPr lang="es-MX" sz="2200" dirty="0" smtClean="0"/>
              <a:t>)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463" y="216046"/>
            <a:ext cx="4557713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07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accent6"/>
                </a:solidFill>
              </a:rPr>
              <a:t>Etapa 1: Identificación y clasificación ambiental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2516" y="2228943"/>
            <a:ext cx="7352271" cy="414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/>
              <a:t>Evaluación preliminar que consta de 3 pasos:</a:t>
            </a:r>
          </a:p>
          <a:p>
            <a:pPr marL="0" indent="0" algn="just">
              <a:buNone/>
            </a:pPr>
            <a:r>
              <a:rPr lang="es-MX" sz="1200" dirty="0"/>
              <a:t> </a:t>
            </a:r>
          </a:p>
          <a:p>
            <a:pPr marL="0" indent="0" algn="ctr">
              <a:buNone/>
            </a:pPr>
            <a:r>
              <a:rPr lang="es-MX" sz="2700" dirty="0"/>
              <a:t>a) Descripción del proyecto </a:t>
            </a:r>
          </a:p>
          <a:p>
            <a:pPr marL="0" indent="0" algn="ctr">
              <a:buNone/>
            </a:pPr>
            <a:r>
              <a:rPr lang="es-MX" sz="2700" dirty="0"/>
              <a:t>b) Descripción del área de influencia </a:t>
            </a:r>
          </a:p>
          <a:p>
            <a:pPr marL="0" indent="0" algn="ctr">
              <a:buNone/>
            </a:pPr>
            <a:r>
              <a:rPr lang="es-MX" sz="2700" dirty="0"/>
              <a:t>c) Medidas de mitigación posibles de utilizar </a:t>
            </a:r>
          </a:p>
        </p:txBody>
      </p:sp>
    </p:spTree>
    <p:extLst>
      <p:ext uri="{BB962C8B-B14F-4D97-AF65-F5344CB8AC3E}">
        <p14:creationId xmlns:p14="http://schemas.microsoft.com/office/powerpoint/2010/main" val="2254597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accent6"/>
                </a:solidFill>
              </a:rPr>
              <a:t>Etapa 2: Preparación y análisis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7263" y="1865869"/>
            <a:ext cx="7556313" cy="4318343"/>
          </a:xfrm>
        </p:spPr>
        <p:txBody>
          <a:bodyPr>
            <a:noAutofit/>
          </a:bodyPr>
          <a:lstStyle/>
          <a:p>
            <a:pPr algn="just"/>
            <a:r>
              <a:rPr lang="es-MX" sz="1600" dirty="0"/>
              <a:t>Se revisan los impactos significativos, especialmente aquellos de carácter negativo, y se establecen sus respectivas medidas de mitigación y compensación. </a:t>
            </a:r>
          </a:p>
          <a:p>
            <a:pPr marL="228600" lvl="1" indent="0" algn="just">
              <a:buNone/>
            </a:pPr>
            <a:r>
              <a:rPr lang="es-MX" sz="1600" dirty="0"/>
              <a:t>a) </a:t>
            </a:r>
            <a:r>
              <a:rPr lang="es-MX" sz="1600" b="1" dirty="0"/>
              <a:t>Descripción del ambiente</a:t>
            </a:r>
          </a:p>
          <a:p>
            <a:pPr marL="228600" lvl="1" indent="0" algn="just">
              <a:buNone/>
            </a:pPr>
            <a:endParaRPr lang="es-MX" sz="1600" dirty="0"/>
          </a:p>
          <a:p>
            <a:pPr marL="228600" lvl="1" indent="0" algn="just">
              <a:buNone/>
            </a:pPr>
            <a:r>
              <a:rPr lang="es-MX" sz="1600" dirty="0"/>
              <a:t>b) </a:t>
            </a:r>
            <a:r>
              <a:rPr lang="es-MX" sz="1600" b="1" dirty="0"/>
              <a:t>Pronóstico y análisis de impactos ambientales: S</a:t>
            </a:r>
            <a:r>
              <a:rPr lang="es-MX" sz="1600" dirty="0"/>
              <a:t>e utilizan metodologías estructuradas que permiten predecir el comportamiento de los distintos tipos de impactos que puedan presentarse.</a:t>
            </a:r>
          </a:p>
          <a:p>
            <a:pPr marL="502920" lvl="1" indent="0" algn="just">
              <a:buNone/>
            </a:pPr>
            <a:endParaRPr lang="es-MX" sz="1600" dirty="0"/>
          </a:p>
          <a:p>
            <a:pPr marL="228600" lvl="1" indent="0" algn="just">
              <a:buNone/>
            </a:pPr>
            <a:r>
              <a:rPr lang="es-MX" sz="1600" dirty="0"/>
              <a:t>c) </a:t>
            </a:r>
            <a:r>
              <a:rPr lang="es-MX" sz="1600" b="1" dirty="0"/>
              <a:t>Plan de manejo ambiental</a:t>
            </a:r>
            <a:r>
              <a:rPr lang="es-MX" sz="1600" dirty="0"/>
              <a:t>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AACAA54-9625-4058-8BC4-8BBAC6DCF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878" y="4231587"/>
            <a:ext cx="451485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50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681802"/>
            <a:ext cx="7556313" cy="1116106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accent6"/>
                </a:solidFill>
              </a:rPr>
              <a:t>Etapa 3: Calificación y decisión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2623752"/>
            <a:ext cx="7556313" cy="2714368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Revisión formal, por parte de la autoridad, del EIA. La revisión se basa en </a:t>
            </a:r>
            <a:r>
              <a:rPr lang="es-MX" sz="2400" b="1" dirty="0"/>
              <a:t>calificar la calidad del documento </a:t>
            </a:r>
            <a:r>
              <a:rPr lang="es-MX" sz="2400" dirty="0"/>
              <a:t>para saber si efectivamente cumple con: los aspectos formales y administrativos, los requisitos de calidad técnica mínima y la sustentabilidad ambiental del proyecto. </a:t>
            </a:r>
          </a:p>
        </p:txBody>
      </p:sp>
    </p:spTree>
    <p:extLst>
      <p:ext uri="{BB962C8B-B14F-4D97-AF65-F5344CB8AC3E}">
        <p14:creationId xmlns:p14="http://schemas.microsoft.com/office/powerpoint/2010/main" val="93704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accent6"/>
                </a:solidFill>
              </a:rPr>
              <a:t>Etapa 4: Seguimiento y control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3" y="1808205"/>
            <a:ext cx="7556313" cy="4144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2800" dirty="0"/>
              <a:t>Se establece si efectivamente las acciones se encuentran acordes con los criterios de protección ambiental que rigen el proceso de EIA, con el área de influencia reconocida y con la normativa ambiental vigente.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En esta etapa se contemplan al menos tres tipos de acciones:</a:t>
            </a:r>
          </a:p>
          <a:p>
            <a:pPr lvl="1"/>
            <a:r>
              <a:rPr lang="es-MX" sz="2800" dirty="0"/>
              <a:t>a) Fiscalización por las autoridades</a:t>
            </a:r>
          </a:p>
          <a:p>
            <a:pPr lvl="1"/>
            <a:r>
              <a:rPr lang="es-MX" sz="2800" dirty="0"/>
              <a:t>b) Denuncias de la comunidad</a:t>
            </a:r>
          </a:p>
          <a:p>
            <a:pPr lvl="1"/>
            <a:r>
              <a:rPr lang="es-MX" sz="2800" dirty="0"/>
              <a:t>c) Seguimiento de las propuestas del plan de manejo ambiental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1287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654908"/>
            <a:ext cx="7556313" cy="840882"/>
          </a:xfrm>
        </p:spPr>
        <p:txBody>
          <a:bodyPr/>
          <a:lstStyle/>
          <a:p>
            <a:pPr algn="ctr"/>
            <a:r>
              <a:rPr lang="es-MX" sz="3200" dirty="0">
                <a:solidFill>
                  <a:schemeClr val="accent6"/>
                </a:solidFill>
              </a:rPr>
              <a:t>Cuadro 1. Estructura general de la  EIA</a:t>
            </a:r>
            <a:endParaRPr lang="en-US" sz="3200" dirty="0">
              <a:solidFill>
                <a:schemeClr val="accent6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902" t="34592" r="16765" b="15185"/>
          <a:stretch/>
        </p:blipFill>
        <p:spPr>
          <a:xfrm>
            <a:off x="179012" y="1693068"/>
            <a:ext cx="8875058" cy="366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489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accent6"/>
                </a:solidFill>
              </a:rPr>
              <a:t>Para el logro de la EIA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1436627"/>
              </p:ext>
            </p:extLst>
          </p:nvPr>
        </p:nvGraphicFramePr>
        <p:xfrm>
          <a:off x="498474" y="1234440"/>
          <a:ext cx="7883525" cy="4891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4D357BD6-6AAC-4A77-A21E-48D712671A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474" y="1600200"/>
            <a:ext cx="1771616" cy="181323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B6934A0-C02C-446F-80B8-62A3F5D251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11148">
            <a:off x="6919517" y="4670854"/>
            <a:ext cx="1833223" cy="172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811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6"/>
                </a:solidFill>
              </a:rPr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95800"/>
          </a:xfrm>
        </p:spPr>
        <p:txBody>
          <a:bodyPr>
            <a:normAutofit fontScale="70000" lnSpcReduction="20000"/>
          </a:bodyPr>
          <a:lstStyle/>
          <a:p>
            <a:r>
              <a:rPr lang="es-ES" dirty="0" err="1"/>
              <a:t>Conesa</a:t>
            </a:r>
            <a:r>
              <a:rPr lang="es-ES" dirty="0"/>
              <a:t>, V. (2010). </a:t>
            </a:r>
            <a:r>
              <a:rPr lang="es-ES" i="1" dirty="0"/>
              <a:t>Guía metodológica para la Evaluación del Impacto Ambiental</a:t>
            </a:r>
            <a:r>
              <a:rPr lang="es-ES" dirty="0" smtClean="0"/>
              <a:t>. Madrid</a:t>
            </a:r>
            <a:r>
              <a:rPr lang="es-ES" dirty="0"/>
              <a:t>, España: </a:t>
            </a:r>
            <a:r>
              <a:rPr lang="es-ES" dirty="0" err="1"/>
              <a:t>Mundiprensa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_tradnl" dirty="0" err="1" smtClean="0"/>
              <a:t>Cotán</a:t>
            </a:r>
            <a:r>
              <a:rPr lang="es-ES_tradnl" dirty="0" err="1"/>
              <a:t>-Pinto</a:t>
            </a:r>
            <a:r>
              <a:rPr lang="es-ES_tradnl" dirty="0"/>
              <a:t> Arroyo </a:t>
            </a:r>
            <a:r>
              <a:rPr lang="es-ES_tradnl" dirty="0" smtClean="0"/>
              <a:t>, S. (</a:t>
            </a:r>
            <a:r>
              <a:rPr lang="es-ES_tradnl" dirty="0"/>
              <a:t>Consultado </a:t>
            </a:r>
            <a:r>
              <a:rPr lang="es-ES_tradnl" dirty="0" smtClean="0"/>
              <a:t>16 </a:t>
            </a:r>
            <a:r>
              <a:rPr lang="es-ES_tradnl" dirty="0"/>
              <a:t>de septiembre, 2019</a:t>
            </a:r>
            <a:r>
              <a:rPr lang="es-ES_tradnl" dirty="0" smtClean="0"/>
              <a:t>). Valoraci</a:t>
            </a:r>
            <a:r>
              <a:rPr lang="es-ES_tradnl" dirty="0" smtClean="0"/>
              <a:t>ón de impactos </a:t>
            </a:r>
            <a:r>
              <a:rPr lang="es-ES_tradnl" dirty="0" err="1" smtClean="0"/>
              <a:t>ambientales.</a:t>
            </a:r>
            <a:r>
              <a:rPr lang="es-ES_tradnl" dirty="0" err="1" smtClean="0"/>
              <a:t>Disponible</a:t>
            </a:r>
            <a:r>
              <a:rPr lang="es-ES_tradnl" dirty="0" smtClean="0"/>
              <a:t> en: </a:t>
            </a:r>
            <a:r>
              <a:rPr lang="es-ES_tradnl" dirty="0" smtClean="0">
                <a:hlinkClick r:id="rId2"/>
              </a:rPr>
              <a:t>http</a:t>
            </a:r>
            <a:r>
              <a:rPr lang="es-ES_tradnl" dirty="0">
                <a:hlinkClick r:id="rId2"/>
              </a:rPr>
              <a:t>://api.eoi.es/api_v1_dev.php/fedora/asset/eoi:48150/componente48148.</a:t>
            </a:r>
            <a:r>
              <a:rPr lang="es-ES_tradnl" dirty="0" smtClean="0">
                <a:hlinkClick r:id="rId2"/>
              </a:rPr>
              <a:t>pdf</a:t>
            </a:r>
            <a:endParaRPr lang="es-ES_tradnl" dirty="0" smtClean="0"/>
          </a:p>
          <a:p>
            <a:r>
              <a:rPr lang="es-ES" dirty="0"/>
              <a:t>Franco, J. (2013).</a:t>
            </a:r>
            <a:r>
              <a:rPr lang="es-ES" i="1" dirty="0"/>
              <a:t> Evaluación del impacto ambiental. Técnicas y procedimientos metodológicos.</a:t>
            </a:r>
            <a:endParaRPr lang="es-ES_tradnl" i="1" dirty="0"/>
          </a:p>
          <a:p>
            <a:r>
              <a:rPr lang="es-ES_tradnl" dirty="0" smtClean="0"/>
              <a:t>INECC </a:t>
            </a:r>
            <a:r>
              <a:rPr lang="es-ES_tradnl" dirty="0"/>
              <a:t>(Consultado 15 de septiembre, 2019).Antecedentes de la </a:t>
            </a:r>
            <a:r>
              <a:rPr lang="es-ES_tradnl" dirty="0" err="1"/>
              <a:t>evaluación</a:t>
            </a:r>
            <a:r>
              <a:rPr lang="es-ES_tradnl" dirty="0"/>
              <a:t> del impacto ambiental (1970-1994). Disponible en: </a:t>
            </a:r>
            <a:r>
              <a:rPr lang="es-ES_tradnl" dirty="0">
                <a:hlinkClick r:id="rId3"/>
              </a:rPr>
              <a:t>http://www2.inecc.gob.mx/publicaciones2/libros/658/</a:t>
            </a:r>
            <a:r>
              <a:rPr lang="es-ES_tradnl" dirty="0" smtClean="0">
                <a:hlinkClick r:id="rId3"/>
              </a:rPr>
              <a:t>antecedentes.pdf</a:t>
            </a:r>
            <a:endParaRPr lang="es-ES_tradnl" dirty="0" smtClean="0"/>
          </a:p>
          <a:p>
            <a:r>
              <a:rPr lang="es-ES_tradnl" dirty="0" smtClean="0"/>
              <a:t>G</a:t>
            </a:r>
            <a:r>
              <a:rPr lang="es-ES_tradnl" dirty="0" smtClean="0"/>
              <a:t>ómez, V.(</a:t>
            </a:r>
            <a:r>
              <a:rPr lang="es-ES_tradnl" dirty="0"/>
              <a:t>Consultado </a:t>
            </a:r>
            <a:r>
              <a:rPr lang="es-ES_tradnl" dirty="0" smtClean="0"/>
              <a:t>18 </a:t>
            </a:r>
            <a:r>
              <a:rPr lang="es-ES_tradnl" dirty="0"/>
              <a:t>de septiembre, 2019</a:t>
            </a:r>
            <a:r>
              <a:rPr lang="es-ES_tradnl" dirty="0" smtClean="0"/>
              <a:t>). </a:t>
            </a:r>
            <a:r>
              <a:rPr lang="es-ES_tradnl" dirty="0"/>
              <a:t>Matriz de </a:t>
            </a:r>
            <a:r>
              <a:rPr lang="es-ES_tradnl" dirty="0" err="1"/>
              <a:t>Leopold</a:t>
            </a:r>
            <a:r>
              <a:rPr lang="es-ES_tradnl" dirty="0"/>
              <a:t>: para qué sirve, ventajas, </a:t>
            </a:r>
            <a:r>
              <a:rPr lang="es-ES_tradnl" dirty="0" smtClean="0"/>
              <a:t>ejemplos.</a:t>
            </a:r>
            <a:r>
              <a:rPr lang="es-ES_tradnl" dirty="0" smtClean="0"/>
              <a:t>  </a:t>
            </a:r>
            <a:r>
              <a:rPr lang="es-ES_tradnl" dirty="0"/>
              <a:t>Disponible: </a:t>
            </a:r>
            <a:r>
              <a:rPr lang="es-ES_tradnl" dirty="0">
                <a:hlinkClick r:id="rId4"/>
              </a:rPr>
              <a:t>https://www.lifeder.com/matriz-de-leopold</a:t>
            </a:r>
            <a:r>
              <a:rPr lang="es-ES_tradnl" dirty="0" smtClean="0">
                <a:hlinkClick r:id="rId4"/>
              </a:rPr>
              <a:t>/</a:t>
            </a:r>
            <a:endParaRPr lang="es-ES_tradnl" dirty="0" smtClean="0"/>
          </a:p>
          <a:p>
            <a:r>
              <a:rPr lang="es-ES_tradnl" dirty="0"/>
              <a:t>Secretaría de Medio Ambiente y Recursos Naturales (2019. Impacto ambiental y tipos de impacto ambiental. Disponible en: </a:t>
            </a:r>
            <a:r>
              <a:rPr lang="es-ES_tradnl" dirty="0">
                <a:hlinkClick r:id="rId5"/>
              </a:rPr>
              <a:t>https://www.gob.mx/semarnat/acciones-y-programas/impacto-ambiental-y-tipos-de-impacto-</a:t>
            </a:r>
            <a:r>
              <a:rPr lang="es-ES_tradnl" dirty="0" smtClean="0">
                <a:hlinkClick r:id="rId5"/>
              </a:rPr>
              <a:t>ambiental</a:t>
            </a:r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5248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36277" y="4460357"/>
            <a:ext cx="4038600" cy="933450"/>
          </a:xfrm>
        </p:spPr>
        <p:txBody>
          <a:bodyPr>
            <a:normAutofit/>
          </a:bodyPr>
          <a:lstStyle/>
          <a:p>
            <a:pPr algn="ctr"/>
            <a:r>
              <a:rPr lang="es-ES" sz="4000" dirty="0">
                <a:solidFill>
                  <a:schemeClr val="accent6"/>
                </a:solidFill>
              </a:rPr>
              <a:t>Ámbito Natural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50603" y="5198266"/>
            <a:ext cx="3800469" cy="1143001"/>
          </a:xfrm>
        </p:spPr>
        <p:txBody>
          <a:bodyPr>
            <a:noAutofit/>
          </a:bodyPr>
          <a:lstStyle/>
          <a:p>
            <a:r>
              <a:rPr lang="es-ES" sz="2000" dirty="0">
                <a:solidFill>
                  <a:schemeClr val="tx1"/>
                </a:solidFill>
              </a:rPr>
              <a:t>-Estudio de impacto ambiental</a:t>
            </a:r>
          </a:p>
          <a:p>
            <a:r>
              <a:rPr lang="es-ES" sz="2000" dirty="0">
                <a:solidFill>
                  <a:schemeClr val="tx1"/>
                </a:solidFill>
              </a:rPr>
              <a:t>-Ordenamiento territorial</a:t>
            </a:r>
          </a:p>
        </p:txBody>
      </p:sp>
    </p:spTree>
    <p:extLst>
      <p:ext uri="{BB962C8B-B14F-4D97-AF65-F5344CB8AC3E}">
        <p14:creationId xmlns:p14="http://schemas.microsoft.com/office/powerpoint/2010/main" val="2247453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2043" y="867154"/>
            <a:ext cx="7152744" cy="1116106"/>
          </a:xfrm>
        </p:spPr>
        <p:txBody>
          <a:bodyPr/>
          <a:lstStyle/>
          <a:p>
            <a:r>
              <a:rPr lang="es-ES" dirty="0">
                <a:solidFill>
                  <a:schemeClr val="accent6"/>
                </a:solidFill>
              </a:rPr>
              <a:t>Estudio de impacto ambiental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05881" y="1773195"/>
            <a:ext cx="4935616" cy="412097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es-ES_tradnl" dirty="0"/>
          </a:p>
          <a:p>
            <a:pPr algn="just"/>
            <a:r>
              <a:rPr lang="es-ES_tradnl" dirty="0">
                <a:solidFill>
                  <a:schemeClr val="tx1"/>
                </a:solidFill>
              </a:rPr>
              <a:t>Impacto ambiental: </a:t>
            </a:r>
            <a:r>
              <a:rPr lang="es-ES_tradnl" dirty="0" smtClean="0">
                <a:solidFill>
                  <a:schemeClr val="tx1"/>
                </a:solidFill>
              </a:rPr>
              <a:t>Modificación </a:t>
            </a:r>
            <a:r>
              <a:rPr lang="es-ES_tradnl" dirty="0">
                <a:solidFill>
                  <a:schemeClr val="tx1"/>
                </a:solidFill>
              </a:rPr>
              <a:t>del ambiente ocasionada por la acción del hombre o de la </a:t>
            </a:r>
            <a:r>
              <a:rPr lang="es-ES_tradnl" dirty="0" smtClean="0">
                <a:solidFill>
                  <a:schemeClr val="tx1"/>
                </a:solidFill>
              </a:rPr>
              <a:t>naturaleza</a:t>
            </a:r>
            <a:r>
              <a:rPr lang="es-ES_tradnl" dirty="0" smtClean="0">
                <a:solidFill>
                  <a:schemeClr val="tx1"/>
                </a:solidFill>
              </a:rPr>
              <a:t>(SEMARNAT).</a:t>
            </a:r>
            <a:endParaRPr lang="es-ES_tradnl" dirty="0">
              <a:solidFill>
                <a:schemeClr val="tx1"/>
              </a:solidFill>
            </a:endParaRPr>
          </a:p>
          <a:p>
            <a:pPr algn="just"/>
            <a:r>
              <a:rPr lang="es-ES_tradnl" dirty="0"/>
              <a:t>El instrumento Evaluación de Impacto Ambiental </a:t>
            </a:r>
            <a:r>
              <a:rPr lang="es-ES_tradnl" b="1" dirty="0"/>
              <a:t>(EIA)</a:t>
            </a:r>
            <a:r>
              <a:rPr lang="es-ES_tradnl" dirty="0"/>
              <a:t> se orienta a los impactos ambientales que podrían ser provocados por obras o actividades que se encuentran en etapa de proyecto (</a:t>
            </a:r>
            <a:r>
              <a:rPr lang="es-ES_tradnl" b="1" dirty="0"/>
              <a:t>impactos potenciales</a:t>
            </a:r>
            <a:r>
              <a:rPr lang="es-ES_tradnl" dirty="0"/>
              <a:t>), o sea que no han sido iniciadas.  </a:t>
            </a:r>
          </a:p>
          <a:p>
            <a:pPr algn="just"/>
            <a:r>
              <a:rPr lang="es-ES_tradnl" dirty="0">
                <a:solidFill>
                  <a:schemeClr val="tx1"/>
                </a:solidFill>
              </a:rPr>
              <a:t>De aquí el carácter preventivo del instrumento. </a:t>
            </a:r>
          </a:p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CE160BEF-32AE-4E27-9CC6-921059F34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03" y="2603931"/>
            <a:ext cx="3143886" cy="211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1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3185" y="704334"/>
            <a:ext cx="4667226" cy="49682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_tradnl" sz="1800" b="1" dirty="0">
                <a:solidFill>
                  <a:schemeClr val="accent6"/>
                </a:solidFill>
              </a:rPr>
              <a:t>Tipos de impactos ambientales</a:t>
            </a:r>
          </a:p>
          <a:p>
            <a:pPr marL="0" indent="0" algn="just">
              <a:buNone/>
            </a:pPr>
            <a:r>
              <a:rPr lang="es-ES_tradnl" sz="1600" dirty="0">
                <a:solidFill>
                  <a:schemeClr val="tx1"/>
                </a:solidFill>
              </a:rPr>
              <a:t>De acuerdo a su origen, impactos provocados por:</a:t>
            </a:r>
          </a:p>
          <a:p>
            <a:pPr marL="0" indent="0" algn="ctr">
              <a:buNone/>
            </a:pPr>
            <a:r>
              <a:rPr lang="es-ES_tradnl" sz="1600" b="1" dirty="0">
                <a:solidFill>
                  <a:schemeClr val="tx1"/>
                </a:solidFill>
              </a:rPr>
              <a:t>Aprovechamiento de recursos naturales </a:t>
            </a:r>
            <a:r>
              <a:rPr lang="es-ES_tradnl" sz="1600" dirty="0">
                <a:solidFill>
                  <a:schemeClr val="tx1"/>
                </a:solidFill>
              </a:rPr>
              <a:t>renovables (el aprovechamiento forestal o la pesca); o no renovables (la extracción del petróleo o del carbón).</a:t>
            </a:r>
          </a:p>
          <a:p>
            <a:pPr marL="0" indent="0" algn="ctr">
              <a:buNone/>
            </a:pPr>
            <a:r>
              <a:rPr lang="es-ES_tradnl" sz="1600" b="1" dirty="0">
                <a:solidFill>
                  <a:schemeClr val="tx1"/>
                </a:solidFill>
              </a:rPr>
              <a:t>Contaminación</a:t>
            </a:r>
            <a:r>
              <a:rPr lang="es-ES_tradnl" sz="1600" dirty="0">
                <a:solidFill>
                  <a:schemeClr val="tx1"/>
                </a:solidFill>
              </a:rPr>
              <a:t>. Proyectos que producen algún residuo (peligroso o no), emiten gases a la atmósfera o vierten líquidos al ambiente.</a:t>
            </a:r>
          </a:p>
          <a:p>
            <a:pPr marL="0" indent="0" algn="ctr">
              <a:buNone/>
            </a:pPr>
            <a:r>
              <a:rPr lang="es-ES_tradnl" sz="1600" b="1" dirty="0">
                <a:solidFill>
                  <a:schemeClr val="tx1"/>
                </a:solidFill>
              </a:rPr>
              <a:t>Ocupación del territorio</a:t>
            </a:r>
            <a:r>
              <a:rPr lang="es-ES_tradnl" sz="1600" dirty="0">
                <a:solidFill>
                  <a:schemeClr val="tx1"/>
                </a:solidFill>
              </a:rPr>
              <a:t>. Proyectos que modifican las condiciones naturales por acciones tales como desmonte, compactación del suelo y </a:t>
            </a:r>
            <a:r>
              <a:rPr lang="es-ES_tradnl" sz="1600" dirty="0" smtClean="0">
                <a:solidFill>
                  <a:schemeClr val="tx1"/>
                </a:solidFill>
              </a:rPr>
              <a:t>otras.</a:t>
            </a:r>
          </a:p>
          <a:p>
            <a:pPr marL="0" indent="0" algn="r">
              <a:buNone/>
            </a:pPr>
            <a:r>
              <a:rPr lang="es-ES_tradnl" sz="1600" dirty="0">
                <a:solidFill>
                  <a:schemeClr val="tx1"/>
                </a:solidFill>
              </a:rPr>
              <a:t>(</a:t>
            </a:r>
            <a:r>
              <a:rPr lang="es-ES_tradnl" sz="1600" dirty="0" smtClean="0">
                <a:solidFill>
                  <a:schemeClr val="tx1"/>
                </a:solidFill>
              </a:rPr>
              <a:t>SEMARNAT,2019)</a:t>
            </a:r>
            <a:endParaRPr lang="es-ES_tradnl" sz="1600" dirty="0">
              <a:solidFill>
                <a:schemeClr val="tx1"/>
              </a:solidFill>
            </a:endParaRPr>
          </a:p>
          <a:p>
            <a:endParaRPr lang="es-ES_tradnl" sz="1600" dirty="0"/>
          </a:p>
          <a:p>
            <a:pPr algn="just"/>
            <a:endParaRPr lang="es-ES_tradnl" sz="1600" dirty="0"/>
          </a:p>
          <a:p>
            <a:pPr algn="just"/>
            <a:endParaRPr lang="es-ES" sz="16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5E562E3B-07CC-4AA4-B80B-7823DD5F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196" y="2474440"/>
            <a:ext cx="2579473" cy="257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086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2945" y="259461"/>
            <a:ext cx="3398110" cy="716708"/>
          </a:xfrm>
        </p:spPr>
        <p:txBody>
          <a:bodyPr/>
          <a:lstStyle/>
          <a:p>
            <a:r>
              <a:rPr lang="es-ES" dirty="0">
                <a:solidFill>
                  <a:schemeClr val="accent6"/>
                </a:solidFill>
              </a:rPr>
              <a:t>Antecedentes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8455" y="1323975"/>
            <a:ext cx="7466807" cy="43815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dirty="0"/>
          </a:p>
          <a:p>
            <a:pPr marL="0" indent="0" algn="r">
              <a:buNone/>
            </a:pPr>
            <a:r>
              <a:rPr lang="es-ES" dirty="0"/>
              <a:t>(INECC, 2019)</a:t>
            </a:r>
          </a:p>
          <a:p>
            <a:pPr algn="just"/>
            <a:endParaRPr lang="es-ES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xmlns="" id="{770F15EC-74A6-48CD-A56E-D7BC2C3206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739901"/>
              </p:ext>
            </p:extLst>
          </p:nvPr>
        </p:nvGraphicFramePr>
        <p:xfrm>
          <a:off x="468219" y="1152525"/>
          <a:ext cx="7466807" cy="5004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6423726" y="6157011"/>
            <a:ext cx="198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(INEEC, 2019)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9618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300" dirty="0" smtClean="0">
                <a:solidFill>
                  <a:schemeClr val="accent6"/>
                </a:solidFill>
              </a:rPr>
              <a:t>LEY GENERAL DEL EQUILIBRIO ECOLÓGICO Y LA PROTECCI</a:t>
            </a:r>
            <a:r>
              <a:rPr lang="es-MX" sz="2300" dirty="0" smtClean="0">
                <a:solidFill>
                  <a:schemeClr val="accent6"/>
                </a:solidFill>
              </a:rPr>
              <a:t>Ó</a:t>
            </a:r>
            <a:r>
              <a:rPr lang="es-MX" sz="2300" dirty="0" smtClean="0">
                <a:solidFill>
                  <a:schemeClr val="accent6"/>
                </a:solidFill>
              </a:rPr>
              <a:t>N AL AMBIENTE </a:t>
            </a:r>
            <a:br>
              <a:rPr lang="es-MX" sz="2300" dirty="0" smtClean="0">
                <a:solidFill>
                  <a:schemeClr val="accent6"/>
                </a:solidFill>
              </a:rPr>
            </a:br>
            <a:r>
              <a:rPr lang="es-MX" sz="2300" dirty="0" smtClean="0">
                <a:solidFill>
                  <a:schemeClr val="accent6"/>
                </a:solidFill>
              </a:rPr>
              <a:t>T</a:t>
            </a:r>
            <a:r>
              <a:rPr lang="es-MX" sz="2000" dirty="0" smtClean="0">
                <a:solidFill>
                  <a:schemeClr val="accent6"/>
                </a:solidFill>
              </a:rPr>
              <a:t>Í</a:t>
            </a:r>
            <a:r>
              <a:rPr lang="es-MX" sz="2000" dirty="0" smtClean="0">
                <a:solidFill>
                  <a:schemeClr val="accent6"/>
                </a:solidFill>
              </a:rPr>
              <a:t>TULO PRIMERO </a:t>
            </a:r>
            <a:r>
              <a:rPr lang="es-MX" sz="2300" dirty="0" smtClean="0">
                <a:solidFill>
                  <a:schemeClr val="accent6"/>
                </a:solidFill>
              </a:rPr>
              <a:t/>
            </a:r>
            <a:br>
              <a:rPr lang="es-MX" sz="2300" dirty="0" smtClean="0">
                <a:solidFill>
                  <a:schemeClr val="accent6"/>
                </a:solidFill>
              </a:rPr>
            </a:br>
            <a:r>
              <a:rPr lang="es-MX" sz="2300" dirty="0" smtClean="0">
                <a:solidFill>
                  <a:schemeClr val="accent6"/>
                </a:solidFill>
              </a:rPr>
              <a:t>Disposiciones </a:t>
            </a:r>
            <a:r>
              <a:rPr lang="es-MX" sz="2300" dirty="0">
                <a:solidFill>
                  <a:schemeClr val="accent6"/>
                </a:solidFill>
              </a:rPr>
              <a:t>Generales </a:t>
            </a:r>
            <a:br>
              <a:rPr lang="es-MX" sz="2300" dirty="0">
                <a:solidFill>
                  <a:schemeClr val="accent6"/>
                </a:solidFill>
              </a:rPr>
            </a:br>
            <a:r>
              <a:rPr lang="es-MX" sz="2300" dirty="0">
                <a:solidFill>
                  <a:schemeClr val="accent6"/>
                </a:solidFill>
              </a:rPr>
              <a:t/>
            </a:r>
            <a:br>
              <a:rPr lang="es-MX" sz="2300" dirty="0">
                <a:solidFill>
                  <a:schemeClr val="accent6"/>
                </a:solidFill>
              </a:rPr>
            </a:br>
            <a:r>
              <a:rPr lang="es-MX" sz="2300" dirty="0" smtClean="0">
                <a:solidFill>
                  <a:schemeClr val="accent6"/>
                </a:solidFill>
              </a:rPr>
              <a:t>CAP</a:t>
            </a:r>
            <a:r>
              <a:rPr lang="es-MX" sz="2300" dirty="0" smtClean="0">
                <a:solidFill>
                  <a:schemeClr val="accent6"/>
                </a:solidFill>
              </a:rPr>
              <a:t>Í</a:t>
            </a:r>
            <a:r>
              <a:rPr lang="es-MX" sz="2300" dirty="0" smtClean="0">
                <a:solidFill>
                  <a:schemeClr val="accent6"/>
                </a:solidFill>
              </a:rPr>
              <a:t>TULO </a:t>
            </a:r>
            <a:r>
              <a:rPr lang="es-MX" sz="2300" dirty="0">
                <a:solidFill>
                  <a:schemeClr val="accent6"/>
                </a:solidFill>
              </a:rPr>
              <a:t>I Normas Preliminares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2550" y="2347783"/>
            <a:ext cx="4641936" cy="3181927"/>
          </a:xfrm>
        </p:spPr>
        <p:txBody>
          <a:bodyPr>
            <a:normAutofit lnSpcReduction="10000"/>
          </a:bodyPr>
          <a:lstStyle/>
          <a:p>
            <a:pPr algn="just"/>
            <a:endParaRPr lang="es-MX" dirty="0"/>
          </a:p>
          <a:p>
            <a:pPr algn="just"/>
            <a:r>
              <a:rPr lang="es-MX" dirty="0" smtClean="0"/>
              <a:t>Artículo </a:t>
            </a:r>
            <a:r>
              <a:rPr lang="es-MX" dirty="0"/>
              <a:t>1o.- </a:t>
            </a:r>
            <a:r>
              <a:rPr lang="es-MX" dirty="0"/>
              <a:t>La presente </a:t>
            </a:r>
            <a:r>
              <a:rPr lang="es-MX" dirty="0" smtClean="0"/>
              <a:t>Ley.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>
                <a:solidFill>
                  <a:schemeClr val="tx1"/>
                </a:solidFill>
              </a:rPr>
              <a:t>R</a:t>
            </a:r>
            <a:r>
              <a:rPr lang="es-MX" dirty="0" smtClean="0">
                <a:solidFill>
                  <a:schemeClr val="tx1"/>
                </a:solidFill>
              </a:rPr>
              <a:t>efieren </a:t>
            </a:r>
            <a:r>
              <a:rPr lang="es-MX" dirty="0">
                <a:solidFill>
                  <a:schemeClr val="tx1"/>
                </a:solidFill>
              </a:rPr>
              <a:t>a la preservación y restauración del equilibrio ecológico, así como a la protección al ambiente, en el territorio nacional y las zonas sobre las que la nación ejerce su soberanía. Sus disposiciones tienen por objeto propiciar el desarrollo sustentable.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A601BF0-C6D8-445B-AF0B-214484184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343" y="2920472"/>
            <a:ext cx="3592057" cy="26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138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287042"/>
          </a:xfrm>
        </p:spPr>
        <p:txBody>
          <a:bodyPr/>
          <a:lstStyle/>
          <a:p>
            <a:pPr algn="ctr"/>
            <a:r>
              <a:rPr lang="es-ES" sz="2400" dirty="0">
                <a:solidFill>
                  <a:schemeClr val="accent6"/>
                </a:solidFill>
              </a:rPr>
              <a:t>LEY GENERAL DEL EQUILIBRIO ECOLÓGICO Y LA PROTECCIÓN AL AMBIENTE </a:t>
            </a:r>
            <a:r>
              <a:rPr lang="es-ES" sz="2400" dirty="0" smtClean="0">
                <a:solidFill>
                  <a:schemeClr val="accent6"/>
                </a:solidFill>
              </a:rPr>
              <a:t/>
            </a:r>
            <a:br>
              <a:rPr lang="es-ES" sz="2400" dirty="0" smtClean="0">
                <a:solidFill>
                  <a:schemeClr val="accent6"/>
                </a:solidFill>
              </a:rPr>
            </a:br>
            <a:r>
              <a:rPr lang="es-ES" sz="2400" dirty="0" smtClean="0">
                <a:solidFill>
                  <a:schemeClr val="accent6"/>
                </a:solidFill>
              </a:rPr>
              <a:t>(Conceptualizaciones generales)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771136"/>
            <a:ext cx="7925090" cy="4144963"/>
          </a:xfrm>
        </p:spPr>
        <p:txBody>
          <a:bodyPr>
            <a:normAutofit/>
          </a:bodyPr>
          <a:lstStyle/>
          <a:p>
            <a:pPr algn="just"/>
            <a:r>
              <a:rPr lang="es-ES" sz="1800" dirty="0" smtClean="0"/>
              <a:t>Impacto </a:t>
            </a:r>
            <a:r>
              <a:rPr lang="es-ES" sz="1800" dirty="0"/>
              <a:t>ambiental: </a:t>
            </a:r>
            <a:r>
              <a:rPr lang="es-ES" sz="1800" dirty="0">
                <a:solidFill>
                  <a:schemeClr val="tx1"/>
                </a:solidFill>
              </a:rPr>
              <a:t>Modificación del ambiente ocasionada por la acción del hombre o de la </a:t>
            </a:r>
            <a:r>
              <a:rPr lang="es-ES" sz="1800" dirty="0" smtClean="0">
                <a:solidFill>
                  <a:schemeClr val="tx1"/>
                </a:solidFill>
              </a:rPr>
              <a:t>naturaleza</a:t>
            </a:r>
            <a:r>
              <a:rPr lang="es-ES" sz="1800" dirty="0"/>
              <a:t>.</a:t>
            </a:r>
            <a:endParaRPr lang="es-ES" sz="1800" dirty="0"/>
          </a:p>
          <a:p>
            <a:pPr algn="just"/>
            <a:r>
              <a:rPr lang="es-ES" sz="1800" dirty="0" smtClean="0"/>
              <a:t>Manifestación </a:t>
            </a:r>
            <a:r>
              <a:rPr lang="es-ES" sz="1800" dirty="0"/>
              <a:t>del impacto ambiental: </a:t>
            </a:r>
            <a:r>
              <a:rPr lang="es-ES" sz="1800" dirty="0">
                <a:solidFill>
                  <a:schemeClr val="tx1"/>
                </a:solidFill>
              </a:rPr>
              <a:t>El documento mediante el cual se da a conocer, el impacto ambiental que generaría una obra o actividad, </a:t>
            </a:r>
            <a:r>
              <a:rPr lang="es-ES" sz="1800" dirty="0" smtClean="0">
                <a:solidFill>
                  <a:schemeClr val="tx1"/>
                </a:solidFill>
              </a:rPr>
              <a:t>así como </a:t>
            </a:r>
            <a:r>
              <a:rPr lang="es-ES" sz="1800" dirty="0">
                <a:solidFill>
                  <a:schemeClr val="tx1"/>
                </a:solidFill>
              </a:rPr>
              <a:t>la forma de evitarlo o atenuarlo en caso de que sea negativo.</a:t>
            </a:r>
          </a:p>
          <a:p>
            <a:pPr algn="just"/>
            <a:r>
              <a:rPr lang="es-ES_tradnl" sz="1800" dirty="0"/>
              <a:t>Ordenamiento ecológico: </a:t>
            </a:r>
            <a:r>
              <a:rPr lang="es-ES_tradnl" sz="1800" dirty="0">
                <a:solidFill>
                  <a:schemeClr val="tx1"/>
                </a:solidFill>
              </a:rPr>
              <a:t>El instrumento de política ambiental cuyo objeto es regular o inducir el uso del suelo y las actividades productivas, con el fin de lograr la protección del medio ambiente y la preservación y el aprovechamiento sustentable de los recursos naturales, a partir del análisis de las tendencias de deterioro y las potencialidades de aprovechamiento de los mismos.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55787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400" dirty="0">
                <a:solidFill>
                  <a:schemeClr val="accent6"/>
                </a:solidFill>
              </a:rPr>
              <a:t>LEY GENERAL DEL EQUILIBRIO ECOLÓGICO Y LA PROTECCIÓN AL </a:t>
            </a:r>
            <a:r>
              <a:rPr lang="es-ES" sz="2400" dirty="0">
                <a:solidFill>
                  <a:schemeClr val="accent6"/>
                </a:solidFill>
              </a:rPr>
              <a:t>AMBIENTE </a:t>
            </a:r>
            <a:br>
              <a:rPr lang="es-ES" sz="2400" dirty="0">
                <a:solidFill>
                  <a:schemeClr val="accent6"/>
                </a:solidFill>
              </a:rPr>
            </a:br>
            <a:r>
              <a:rPr lang="es-ES" sz="2400" dirty="0">
                <a:solidFill>
                  <a:schemeClr val="accent6"/>
                </a:solidFill>
              </a:rPr>
              <a:t>(Conceptualizaciones generales)</a:t>
            </a:r>
            <a:endParaRPr lang="es-ES" sz="2400" dirty="0">
              <a:solidFill>
                <a:schemeClr val="accent6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6473" y="1752257"/>
            <a:ext cx="8119053" cy="2032343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1800" dirty="0" smtClean="0"/>
              <a:t>Evaluación </a:t>
            </a:r>
            <a:r>
              <a:rPr lang="es-ES" sz="1800" dirty="0"/>
              <a:t>del Impacto Ambiental: </a:t>
            </a:r>
            <a:r>
              <a:rPr lang="es-ES_tradnl" sz="1800" dirty="0">
                <a:solidFill>
                  <a:schemeClr val="tx1"/>
                </a:solidFill>
              </a:rPr>
              <a:t>Procedimiento a través del cual la </a:t>
            </a:r>
            <a:r>
              <a:rPr lang="es-ES_tradnl" sz="1800" dirty="0" smtClean="0">
                <a:solidFill>
                  <a:schemeClr val="tx1"/>
                </a:solidFill>
              </a:rPr>
              <a:t>Secretar</a:t>
            </a:r>
            <a:r>
              <a:rPr lang="es-ES_tradnl" sz="1800" dirty="0" smtClean="0">
                <a:solidFill>
                  <a:schemeClr val="tx1"/>
                </a:solidFill>
              </a:rPr>
              <a:t>í</a:t>
            </a:r>
            <a:r>
              <a:rPr lang="es-ES_tradnl" sz="1800" dirty="0" smtClean="0">
                <a:solidFill>
                  <a:schemeClr val="tx1"/>
                </a:solidFill>
              </a:rPr>
              <a:t>a </a:t>
            </a:r>
            <a:r>
              <a:rPr lang="es-ES_tradnl" sz="1800" dirty="0">
                <a:solidFill>
                  <a:schemeClr val="tx1"/>
                </a:solidFill>
              </a:rPr>
              <a:t>establece las condiciones a que se sujetará la realización de obras y </a:t>
            </a:r>
            <a:r>
              <a:rPr lang="es-ES_tradnl" sz="1800" dirty="0" smtClean="0">
                <a:solidFill>
                  <a:schemeClr val="tx1"/>
                </a:solidFill>
              </a:rPr>
              <a:t>actividades, </a:t>
            </a:r>
            <a:r>
              <a:rPr lang="es-ES_tradnl" sz="1800" dirty="0">
                <a:solidFill>
                  <a:schemeClr val="tx1"/>
                </a:solidFill>
              </a:rPr>
              <a:t>que puedan causar desequilibrio ecológico o rebasar los </a:t>
            </a:r>
            <a:r>
              <a:rPr lang="es-ES_tradnl" sz="1800" dirty="0" smtClean="0">
                <a:solidFill>
                  <a:schemeClr val="tx1"/>
                </a:solidFill>
              </a:rPr>
              <a:t>l</a:t>
            </a:r>
            <a:r>
              <a:rPr lang="es-ES_tradnl" sz="1800" dirty="0" smtClean="0">
                <a:solidFill>
                  <a:schemeClr val="tx1"/>
                </a:solidFill>
              </a:rPr>
              <a:t>í</a:t>
            </a:r>
            <a:r>
              <a:rPr lang="es-ES_tradnl" sz="1800" dirty="0" smtClean="0">
                <a:solidFill>
                  <a:schemeClr val="tx1"/>
                </a:solidFill>
              </a:rPr>
              <a:t>mites </a:t>
            </a:r>
            <a:r>
              <a:rPr lang="es-ES_tradnl" sz="1800" dirty="0">
                <a:solidFill>
                  <a:schemeClr val="tx1"/>
                </a:solidFill>
              </a:rPr>
              <a:t>y condiciones establecidos en las disposiciones aplicables para proteger el ambiente y preservar y restaurar los ecosistemas, a fin de evitar o reducir al mínimo sus efectos negativos sobre el medio ambiente.</a:t>
            </a:r>
            <a:r>
              <a:rPr lang="es-ES" dirty="0"/>
              <a:t>	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815" y="3590887"/>
            <a:ext cx="6304972" cy="303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9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Ventaja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Ventaja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Ventaj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Ventaja.thmx</Template>
  <TotalTime>783</TotalTime>
  <Words>2591</Words>
  <Application>Microsoft Macintosh PowerPoint</Application>
  <PresentationFormat>Presentación en pantalla (4:3)</PresentationFormat>
  <Paragraphs>197</Paragraphs>
  <Slides>29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1" baseType="lpstr">
      <vt:lpstr>Ventaja</vt:lpstr>
      <vt:lpstr>Documento de Microsoft Word</vt:lpstr>
      <vt:lpstr>Presentación de PowerPoint</vt:lpstr>
      <vt:lpstr>Justificación académica </vt:lpstr>
      <vt:lpstr>Ámbito Natural</vt:lpstr>
      <vt:lpstr>Estudio de impacto ambiental</vt:lpstr>
      <vt:lpstr>Presentación de PowerPoint</vt:lpstr>
      <vt:lpstr>Antecedentes </vt:lpstr>
      <vt:lpstr>LEY GENERAL DEL EQUILIBRIO ECOLÓGICO Y LA PROTECCIÓN AL AMBIENTE  TÍTULO PRIMERO  Disposiciones Generales   CAPÍTULO I Normas Preliminares</vt:lpstr>
      <vt:lpstr>LEY GENERAL DEL EQUILIBRIO ECOLÓGICO Y LA PROTECCIÓN AL AMBIENTE  (Conceptualizaciones generales) </vt:lpstr>
      <vt:lpstr>LEY GENERAL DEL EQUILIBRIO ECOLÓGICO Y LA PROTECCIÓN AL AMBIENTE  (Conceptualizaciones generales)</vt:lpstr>
      <vt:lpstr>LEY GENERAL DEL EQUILIBRIO ECOLÓGICO Y LA PROTECCIÓN AL AMBIENTE  (Evaluación del Impacto Ambiental)</vt:lpstr>
      <vt:lpstr>LEY GENERAL DEL EQUILIBRIO ECOLÓGICO Y LA PROTECCIÓN AL AMBIENTE  SECCIÓN II Ordenamiento Ecológico del Territorio   </vt:lpstr>
      <vt:lpstr>Presentación de PowerPoint</vt:lpstr>
      <vt:lpstr>SECCIÓN  V  Establecimiento, Administración y Manejo de Áreas Destinadas Voluntariamente a la Conservación</vt:lpstr>
      <vt:lpstr>Métodos para evaluar impactos naturales</vt:lpstr>
      <vt:lpstr>Métodos para evaluar impactos naturales</vt:lpstr>
      <vt:lpstr>Métodos para evaluar impactos naturales</vt:lpstr>
      <vt:lpstr>Matriz de Leopold</vt:lpstr>
      <vt:lpstr>Características de la Matriz de Leopold </vt:lpstr>
      <vt:lpstr>Listas de chequeo o de referencia </vt:lpstr>
      <vt:lpstr>Presentación de PowerPoint</vt:lpstr>
      <vt:lpstr>Proceso de la Evaluación de Impacto Ambiental</vt:lpstr>
      <vt:lpstr>EIA Constituye una serie de pasos a seguir en una secuencia lógica para ser aplicados a los proyectos que interesa evaluar para la conservación del ambiente  (Espinoza, 2001)</vt:lpstr>
      <vt:lpstr>Etapa 1: Identificación y clasificación ambiental</vt:lpstr>
      <vt:lpstr>Etapa 2: Preparación y análisis</vt:lpstr>
      <vt:lpstr>Etapa 3: Calificación y decisión </vt:lpstr>
      <vt:lpstr>Etapa 4: Seguimiento y control</vt:lpstr>
      <vt:lpstr>Cuadro 1. Estructura general de la  EIA</vt:lpstr>
      <vt:lpstr>Para el logro de la EIA</vt:lpstr>
      <vt:lpstr>Bibliografía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Rebe osorio</dc:creator>
  <cp:lastModifiedBy>Rebe osorio</cp:lastModifiedBy>
  <cp:revision>83</cp:revision>
  <dcterms:created xsi:type="dcterms:W3CDTF">2019-09-17T15:25:22Z</dcterms:created>
  <dcterms:modified xsi:type="dcterms:W3CDTF">2019-09-24T18:47:29Z</dcterms:modified>
</cp:coreProperties>
</file>