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8" r:id="rId2"/>
    <p:sldId id="267" r:id="rId3"/>
    <p:sldId id="269" r:id="rId4"/>
    <p:sldId id="349" r:id="rId5"/>
    <p:sldId id="361" r:id="rId6"/>
    <p:sldId id="350" r:id="rId7"/>
    <p:sldId id="362" r:id="rId8"/>
    <p:sldId id="369" r:id="rId9"/>
    <p:sldId id="363" r:id="rId10"/>
    <p:sldId id="364" r:id="rId11"/>
    <p:sldId id="353" r:id="rId12"/>
    <p:sldId id="365" r:id="rId13"/>
    <p:sldId id="368" r:id="rId14"/>
    <p:sldId id="366" r:id="rId15"/>
    <p:sldId id="367" r:id="rId16"/>
    <p:sldId id="352" r:id="rId17"/>
    <p:sldId id="386" r:id="rId18"/>
    <p:sldId id="387" r:id="rId19"/>
    <p:sldId id="388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9" r:id="rId3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990099"/>
    <a:srgbClr val="CCCC00"/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EE898-1103-42DC-A956-16F6EFE5528C}" type="datetimeFigureOut">
              <a:rPr lang="en-US" smtClean="0"/>
              <a:t>9/30/2019</a:t>
            </a:fld>
            <a:endParaRPr lang="en-U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25C53-0950-4395-8050-C9CC591B209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85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C7E55-B55F-40D8-8301-A85015DDA9C8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8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6DE3-595F-4B0A-9E5B-C0B59B3085FE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003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E132-6FF3-4BCE-A7BD-B46C5641D5F5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931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659C-6814-4342-9901-1E59298A76E8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749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CAE9-3D62-4C44-8FF1-27D6F1DB72BF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475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4CB6-EE18-4E98-AC22-DA5E96810E3A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23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E6AE5-0961-44F2-A2E5-922B9BB98D4B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307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9609-1EF0-4361-A292-E31F3CE8840A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78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142E-1708-4BA7-93D2-8ED90393F59F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32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43383-64DA-4A25-8CE3-D3423917DA89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242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9B9AC-4899-4BFE-82A9-EF823374E231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8280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6EC49-018B-4AD0-935E-F6F79D2F75B2}" type="datetime1">
              <a:rPr lang="es-MX" smtClean="0"/>
              <a:t>30/09/2019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24910-DA4E-4C21-8F64-183B19375D3F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166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ic.edu/rethink/2017/10/26/campana-de-comunicacion-integral-360/" TargetMode="External"/><Relationship Id="rId2" Type="http://schemas.openxmlformats.org/officeDocument/2006/relationships/hyperlink" Target="http://fcaenlinea1.unam.mx/apuntes/interiores/docs/20172/administracion/3/apunte/LA_1346_09066_A_Fundamentos_Mercadotecnia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vistadigital.inesem.es/diseno-y-artes-graficas/publicidad-socialmente-responsable/" TargetMode="External"/><Relationship Id="rId4" Type="http://schemas.openxmlformats.org/officeDocument/2006/relationships/hyperlink" Target="http://bdigital.unal.edu.co/51185/1/1128277405.2015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search.creativecommons.org/photos/93087998-f40a-4106-91ac-3d6f9d0f166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33260" y="1333500"/>
            <a:ext cx="866633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FACULTAD DE ARQUITECTURA Y DISEÑO</a:t>
            </a:r>
          </a:p>
          <a:p>
            <a:pPr algn="ctr"/>
            <a:endParaRPr lang="es-MX" sz="2200" dirty="0"/>
          </a:p>
          <a:p>
            <a:pPr algn="ctr"/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LICENCIATURA DISEÑO GRÁFICO</a:t>
            </a:r>
            <a:endParaRPr lang="es-MX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DE APRENDIZAJE: COMUNICACIÓN Y ESTRATEGIAS PUBLICITARIAS</a:t>
            </a:r>
          </a:p>
          <a:p>
            <a:pPr algn="ctr"/>
            <a:endParaRPr lang="es-MX" sz="2800" dirty="0"/>
          </a:p>
          <a:p>
            <a:pPr algn="ctr"/>
            <a:r>
              <a:rPr lang="es-MX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Créditos institucionales de la UA: 6</a:t>
            </a:r>
          </a:p>
          <a:p>
            <a:pPr algn="ctr"/>
            <a:r>
              <a:rPr lang="es-MX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visual: Diapositivas</a:t>
            </a: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Unidad </a:t>
            </a:r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Competencia III</a:t>
            </a:r>
            <a:endParaRPr lang="es-MX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MX" sz="2400" u="sng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DISEÑO DE UNA CAMPAÑA PUBLICITARIA</a:t>
            </a:r>
            <a:endParaRPr lang="es-MX" sz="2400" u="sng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Elaborado por M. en C.E.F: Patricia Vilchis Esquivel</a:t>
            </a:r>
          </a:p>
          <a:p>
            <a:pPr algn="r"/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Semestre </a:t>
            </a: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2019-B</a:t>
            </a: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E1324910-DA4E-4C21-8F64-183B19375D3F}" type="slidenum">
              <a:rPr lang="es-MX" sz="1600" b="1" smtClean="0">
                <a:solidFill>
                  <a:schemeClr val="accent6">
                    <a:lumMod val="75000"/>
                  </a:schemeClr>
                </a:solidFill>
              </a:rPr>
              <a:pPr/>
              <a:t>1</a:t>
            </a:fld>
            <a:endParaRPr lang="es-MX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533" y="92658"/>
            <a:ext cx="993734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1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10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8679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CAMPAÑAS DEL MODELO DE COMUNICACIÓN DISEÑADO  </a:t>
            </a:r>
            <a:endParaRPr lang="es-ES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146219" y="2987899"/>
            <a:ext cx="46750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Una forma efectiva de dar a conocer al público acerca de un producto o servicio, es a través de campañas diseñadas de forma exclusiva, adaptándose a los factores que intervienen en la decisión del consumidor. </a:t>
            </a:r>
          </a:p>
          <a:p>
            <a:r>
              <a:rPr lang="es-MX" dirty="0" smtClean="0"/>
              <a:t> 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5677" y="1708711"/>
            <a:ext cx="3407959" cy="431634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044226" y="60751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https://ccsearch.creativecommons.org/photos/4a38b057-7d6c-436f-b470-8dabbd9172e7</a:t>
            </a:r>
          </a:p>
        </p:txBody>
      </p:sp>
    </p:spTree>
    <p:extLst>
      <p:ext uri="{BB962C8B-B14F-4D97-AF65-F5344CB8AC3E}">
        <p14:creationId xmlns:p14="http://schemas.microsoft.com/office/powerpoint/2010/main" val="41863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9563" y="2506662"/>
            <a:ext cx="4248955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 smtClean="0"/>
              <a:t>El </a:t>
            </a:r>
            <a:r>
              <a:rPr lang="es-MX" sz="2600" b="1" dirty="0" smtClean="0"/>
              <a:t>PRIMER PASO </a:t>
            </a:r>
            <a:r>
              <a:rPr lang="es-MX" sz="2600" dirty="0" smtClean="0"/>
              <a:t>para lograr un diseño satisfactorio y efectivo en una campaña publicitaria es el correcto análisis de información de marketing y comunicación. </a:t>
            </a:r>
          </a:p>
          <a:p>
            <a:pPr marL="0" indent="0" algn="just">
              <a:buNone/>
            </a:pPr>
            <a:r>
              <a:rPr lang="es-MX" sz="2600" dirty="0" smtClean="0"/>
              <a:t>Algunos de los puntos a considerar son: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11</a:t>
            </a:fld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709135"/>
              </p:ext>
            </p:extLst>
          </p:nvPr>
        </p:nvGraphicFramePr>
        <p:xfrm>
          <a:off x="5982952" y="1825625"/>
          <a:ext cx="5370848" cy="415281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370848"/>
              </a:tblGrid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Análisis</a:t>
                      </a:r>
                      <a:r>
                        <a:rPr lang="es-MX" b="0" baseline="0" dirty="0" smtClean="0"/>
                        <a:t> del mercado (ya antes descrito).</a:t>
                      </a:r>
                      <a:endParaRPr lang="es-MX" b="0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Cuota</a:t>
                      </a:r>
                      <a:r>
                        <a:rPr lang="es-MX" baseline="0" dirty="0" smtClean="0"/>
                        <a:t> de mercado. </a:t>
                      </a:r>
                      <a:endParaRPr lang="es-MX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Posicionamiento de la marca. </a:t>
                      </a:r>
                      <a:endParaRPr lang="es-MX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Tratamiento mediático de la marca. </a:t>
                      </a:r>
                      <a:endParaRPr lang="es-MX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Análisis de la competencia. Análisis de tendencias. 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Tendencias.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585456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Cualquier dato relevante para el diseño de la marca.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658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12</a:t>
            </a:fld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790163" y="2768958"/>
            <a:ext cx="35545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El </a:t>
            </a:r>
            <a:r>
              <a:rPr lang="es-MX" sz="2600" b="1" dirty="0" smtClean="0"/>
              <a:t>SEGUNDO PASO </a:t>
            </a:r>
            <a:r>
              <a:rPr lang="es-MX" sz="2600" dirty="0" smtClean="0"/>
              <a:t>es la fijación de objetivos </a:t>
            </a:r>
          </a:p>
          <a:p>
            <a:pPr algn="just"/>
            <a:r>
              <a:rPr lang="es-MX" sz="2600" dirty="0"/>
              <a:t>d</a:t>
            </a:r>
            <a:r>
              <a:rPr lang="es-MX" sz="2600" dirty="0" smtClean="0"/>
              <a:t>e la comunicación.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974" y="2235301"/>
            <a:ext cx="3135032" cy="2708668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344732" y="5150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https://ccsearch.creativecommons.org/photos/97ff766b-e9ba-4964-996b-909cdfa67854</a:t>
            </a:r>
          </a:p>
        </p:txBody>
      </p:sp>
    </p:spTree>
    <p:extLst>
      <p:ext uri="{BB962C8B-B14F-4D97-AF65-F5344CB8AC3E}">
        <p14:creationId xmlns:p14="http://schemas.microsoft.com/office/powerpoint/2010/main" val="218129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13</a:t>
            </a:fld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166611" y="2704562"/>
            <a:ext cx="355456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El </a:t>
            </a:r>
            <a:r>
              <a:rPr lang="es-MX" sz="2600" b="1" dirty="0" smtClean="0"/>
              <a:t>TERCER PASO </a:t>
            </a:r>
            <a:r>
              <a:rPr lang="es-MX" sz="2600" dirty="0" smtClean="0"/>
              <a:t>es determinar los medios por los cuales se van a dar a conocer el producto o servicio.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819513"/>
              </p:ext>
            </p:extLst>
          </p:nvPr>
        </p:nvGraphicFramePr>
        <p:xfrm>
          <a:off x="5512156" y="2575774"/>
          <a:ext cx="6387922" cy="246012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193961"/>
                <a:gridCol w="3193961"/>
              </a:tblGrid>
              <a:tr h="123006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MEDIOS PROPIOS 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MEDIOS</a:t>
                      </a:r>
                      <a:r>
                        <a:rPr lang="es-MX" baseline="0" dirty="0" smtClean="0"/>
                        <a:t> PAGADOS </a:t>
                      </a:r>
                      <a:endParaRPr lang="es-MX" dirty="0"/>
                    </a:p>
                  </a:txBody>
                  <a:tcPr anchor="ctr"/>
                </a:tc>
              </a:tr>
              <a:tr h="123006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 smtClean="0"/>
                        <a:t>Redes sociales.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 smtClean="0"/>
                        <a:t>Plataformas</a:t>
                      </a:r>
                      <a:r>
                        <a:rPr lang="es-MX" baseline="0" dirty="0" smtClean="0"/>
                        <a:t> de videos (YouTube).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 smtClean="0"/>
                        <a:t>Páginas web de la empresa.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dirty="0" smtClean="0"/>
                        <a:t>Radio, televisión.</a:t>
                      </a:r>
                      <a:r>
                        <a:rPr lang="es-MX" baseline="0" dirty="0" smtClean="0"/>
                        <a:t>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aseline="0" dirty="0" smtClean="0"/>
                        <a:t>Revistas.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aseline="0" dirty="0" smtClean="0"/>
                        <a:t>Prensa.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s-MX" baseline="0" dirty="0" smtClean="0"/>
                        <a:t>Cine.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103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14</a:t>
            </a:fld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416675" y="3168203"/>
            <a:ext cx="3850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El </a:t>
            </a:r>
            <a:r>
              <a:rPr lang="es-MX" sz="2600" b="1" dirty="0" smtClean="0"/>
              <a:t>CUARTO PASO </a:t>
            </a:r>
            <a:r>
              <a:rPr lang="es-MX" sz="2600" dirty="0" smtClean="0"/>
              <a:t>es restablecer los objetivos </a:t>
            </a:r>
          </a:p>
          <a:p>
            <a:pPr algn="just"/>
            <a:r>
              <a:rPr lang="es-MX" sz="2600" dirty="0" smtClean="0"/>
              <a:t>de la comunicación .</a:t>
            </a:r>
            <a:endParaRPr lang="es-MX" sz="2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377" y="1879720"/>
            <a:ext cx="3785944" cy="284098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426040" y="52153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https://ccsearch.creativecommons.org/photos/c3a19ff2-4047-4485-bfa3-3c28ba8b6458</a:t>
            </a:r>
          </a:p>
        </p:txBody>
      </p:sp>
    </p:spTree>
    <p:extLst>
      <p:ext uri="{BB962C8B-B14F-4D97-AF65-F5344CB8AC3E}">
        <p14:creationId xmlns:p14="http://schemas.microsoft.com/office/powerpoint/2010/main" val="338736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15</a:t>
            </a:fld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404575" y="1736389"/>
            <a:ext cx="355456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El </a:t>
            </a:r>
            <a:r>
              <a:rPr lang="es-MX" sz="2600" b="1" dirty="0" smtClean="0"/>
              <a:t>QUINTO PASO </a:t>
            </a:r>
            <a:r>
              <a:rPr lang="es-MX" sz="2600" dirty="0" smtClean="0"/>
              <a:t>sirve para establecer los ejes de comunicación y los medios: 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03028"/>
              </p:ext>
            </p:extLst>
          </p:nvPr>
        </p:nvGraphicFramePr>
        <p:xfrm>
          <a:off x="3528808" y="3871239"/>
          <a:ext cx="5525038" cy="248511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762519"/>
                <a:gridCol w="2762519"/>
              </a:tblGrid>
              <a:tr h="747751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EJES</a:t>
                      </a:r>
                      <a:r>
                        <a:rPr lang="es-MX" baseline="0" dirty="0" smtClean="0"/>
                        <a:t> DE COMUNICACIÓN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PLAN DE MEDIOS </a:t>
                      </a:r>
                      <a:endParaRPr lang="es-MX" dirty="0"/>
                    </a:p>
                  </a:txBody>
                  <a:tcPr anchor="ctr"/>
                </a:tc>
              </a:tr>
              <a:tr h="74775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MX" dirty="0" smtClean="0"/>
                        <a:t>Definición</a:t>
                      </a:r>
                      <a:r>
                        <a:rPr lang="es-MX" baseline="0" dirty="0" smtClean="0"/>
                        <a:t> del mensaje: qué decir, cómo decirlo, ideas creativas, diseños de contenido.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MX" dirty="0" smtClean="0"/>
                        <a:t>Selección de medios: pagados o propios.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MX" dirty="0" smtClean="0"/>
                        <a:t>PAGADOS:</a:t>
                      </a:r>
                      <a:r>
                        <a:rPr lang="es-MX" baseline="0" dirty="0" smtClean="0"/>
                        <a:t> compra de audiencia.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MX" baseline="0" dirty="0" smtClean="0"/>
                        <a:t>PROPIOS: Construcción de audiencias. 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17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16</a:t>
            </a:fld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30628" y="2730321"/>
            <a:ext cx="9348989" cy="36260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 smtClean="0"/>
              <a:t>Por último, en el </a:t>
            </a:r>
            <a:r>
              <a:rPr lang="es-MX" sz="2600" b="1" dirty="0" smtClean="0"/>
              <a:t>QUINTO PASO</a:t>
            </a:r>
            <a:r>
              <a:rPr lang="es-MX" sz="2600" dirty="0" smtClean="0"/>
              <a:t>, es necesario ejecutar y controlar las metas y objetivos a los que se desean llegar. Esto haciendo uso de los principales KPIs (métricas que nos ayudan a determinar los resultados de una estrategia o campaña en función a sus objetivos).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4264014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17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8679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PRINCIPIOS ÉTICOS DE UNA CAMPAÑA DE PUBLICIDAD </a:t>
            </a:r>
            <a:endParaRPr lang="es-ES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66670" y="3103808"/>
            <a:ext cx="450760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Aquella publicidad que se rige por disposiciones jurídicas, siempre preservando la integridad. </a:t>
            </a:r>
          </a:p>
          <a:p>
            <a:pPr algn="just"/>
            <a:r>
              <a:rPr lang="es-MX" sz="2600" dirty="0" smtClean="0"/>
              <a:t>A continuación mostramos algunos ejemplos de los principios de publicidad ética: </a:t>
            </a:r>
            <a:endParaRPr lang="es-MX" sz="2600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054849"/>
              </p:ext>
            </p:extLst>
          </p:nvPr>
        </p:nvGraphicFramePr>
        <p:xfrm>
          <a:off x="5357608" y="2617845"/>
          <a:ext cx="6632622" cy="406035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16311"/>
                <a:gridCol w="3316311"/>
              </a:tblGrid>
              <a:tr h="743850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LEGALIDAD </a:t>
                      </a:r>
                      <a:endParaRPr lang="es-MX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Siempre</a:t>
                      </a:r>
                      <a:r>
                        <a:rPr lang="es-MX" b="0" baseline="0" dirty="0" smtClean="0"/>
                        <a:t> regirse por normas jurídicas.</a:t>
                      </a:r>
                      <a:endParaRPr lang="es-MX" b="0" dirty="0"/>
                    </a:p>
                  </a:txBody>
                  <a:tcPr anchor="ctr"/>
                </a:tc>
              </a:tr>
              <a:tr h="743850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VERACIDAD Y HONESTIDAD </a:t>
                      </a:r>
                      <a:endParaRPr lang="es-MX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No se ofrecen conceptos engañosos.</a:t>
                      </a:r>
                      <a:endParaRPr lang="es-MX" b="0" dirty="0"/>
                    </a:p>
                  </a:txBody>
                  <a:tcPr anchor="ctr"/>
                </a:tc>
              </a:tr>
              <a:tr h="743850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RESPETO Y DIGNIDAD</a:t>
                      </a:r>
                      <a:r>
                        <a:rPr lang="es-MX" b="0" baseline="0" dirty="0" smtClean="0"/>
                        <a:t> </a:t>
                      </a:r>
                      <a:endParaRPr lang="es-MX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No se promueve actitudes de discriminación</a:t>
                      </a:r>
                      <a:r>
                        <a:rPr lang="es-MX" b="0" baseline="0" dirty="0" smtClean="0"/>
                        <a:t> por sexo, nacionalidad, género, etc. </a:t>
                      </a:r>
                      <a:endParaRPr lang="es-MX" b="0" dirty="0"/>
                    </a:p>
                  </a:txBody>
                  <a:tcPr anchor="ctr"/>
                </a:tc>
              </a:tr>
              <a:tr h="743850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COMPETENCIA JUSTA </a:t>
                      </a:r>
                      <a:endParaRPr lang="es-MX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No denigra ideas creativas de terceros. </a:t>
                      </a:r>
                      <a:endParaRPr lang="es-MX" b="0" dirty="0"/>
                    </a:p>
                  </a:txBody>
                  <a:tcPr anchor="ctr"/>
                </a:tc>
              </a:tr>
              <a:tr h="743850"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SALUD,</a:t>
                      </a:r>
                      <a:r>
                        <a:rPr lang="es-MX" b="0" baseline="0" dirty="0" smtClean="0"/>
                        <a:t> BIENESTAR Y CUIDADO DEL MEDIO AMBIENTE</a:t>
                      </a:r>
                      <a:endParaRPr lang="es-MX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dirty="0" smtClean="0"/>
                        <a:t>No incluir nada que induzcan a no cuidar la salud o el medio ambiente. </a:t>
                      </a:r>
                      <a:endParaRPr lang="es-MX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826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18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8679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PRINCIPIOS SOCIALES DE UNA CAMPAÑA DE PUBLICIDAD </a:t>
            </a:r>
            <a:endParaRPr lang="es-ES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326525" y="2845593"/>
            <a:ext cx="45076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Aquella publicidad que cumple con 4 estándares: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Legalidad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Veracidad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Lealtad comercial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Decencia </a:t>
            </a:r>
          </a:p>
          <a:p>
            <a:pPr algn="just"/>
            <a:endParaRPr lang="es-MX" sz="2600" dirty="0" smtClean="0"/>
          </a:p>
          <a:p>
            <a:pPr algn="just"/>
            <a:r>
              <a:rPr lang="es-MX" sz="2600" dirty="0" smtClean="0"/>
              <a:t>Publicidad que cuida lo que dice y la forma en que lo hace.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790306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19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8679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PRINCIPIOS ECOLÓGICOS DE UNA CAMPAÑA DE PUBLICIDAD </a:t>
            </a:r>
            <a:endParaRPr lang="es-ES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326525" y="2845593"/>
            <a:ext cx="87189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También conocida como “Greenvertising”, la publicidad Eco-</a:t>
            </a:r>
            <a:r>
              <a:rPr lang="es-MX" sz="2600" dirty="0" smtClean="0"/>
              <a:t>friendly</a:t>
            </a:r>
            <a:r>
              <a:rPr lang="es-MX" sz="2600" dirty="0"/>
              <a:t> </a:t>
            </a:r>
            <a:r>
              <a:rPr lang="es-MX" sz="2600" dirty="0" smtClean="0"/>
              <a:t>nace a partir de la preocupación global por cuidar el planeta.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50990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Rectángulo"/>
          <p:cNvSpPr>
            <a:spLocks noChangeArrowheads="1"/>
          </p:cNvSpPr>
          <p:nvPr/>
        </p:nvSpPr>
        <p:spPr bwMode="auto">
          <a:xfrm>
            <a:off x="1230750" y="1456287"/>
            <a:ext cx="100832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solidFill>
                  <a:srgbClr val="92D050"/>
                </a:solidFill>
              </a:rPr>
              <a:t>¿Cómo emplear este material?</a:t>
            </a:r>
          </a:p>
          <a:p>
            <a:pPr algn="just"/>
            <a:endParaRPr lang="es-MX" sz="2400" b="1" dirty="0">
              <a:solidFill>
                <a:srgbClr val="FF0000"/>
              </a:solidFill>
            </a:endParaRPr>
          </a:p>
          <a:p>
            <a:pPr algn="just"/>
            <a:r>
              <a:rPr lang="es-ES" sz="2400" dirty="0"/>
              <a:t>El presente material tiene como cometido facilitar la exposición gráfica del tema </a:t>
            </a:r>
            <a:r>
              <a:rPr lang="es-ES" sz="2400" dirty="0" smtClean="0"/>
              <a:t>“Comunicación y estrategias publicitarias” </a:t>
            </a:r>
            <a:r>
              <a:rPr lang="es-ES" sz="2400" dirty="0"/>
              <a:t>que se aborda en la unidad de aprendizaje </a:t>
            </a:r>
            <a:r>
              <a:rPr lang="es-ES" sz="2400" dirty="0" smtClean="0"/>
              <a:t>“Unidad de Competencias III” </a:t>
            </a:r>
            <a:r>
              <a:rPr lang="es-ES" sz="2400" dirty="0"/>
              <a:t>que corresponde al </a:t>
            </a:r>
            <a:r>
              <a:rPr lang="es-ES" sz="2400" dirty="0" smtClean="0"/>
              <a:t>noveno </a:t>
            </a:r>
            <a:r>
              <a:rPr lang="es-ES" sz="2400" dirty="0"/>
              <a:t>semestre de la Licenciatura en </a:t>
            </a:r>
            <a:r>
              <a:rPr lang="es-ES" sz="2400" dirty="0" smtClean="0"/>
              <a:t>Diseño Gráfico.</a:t>
            </a:r>
            <a:endParaRPr lang="es-ES" sz="2400" dirty="0"/>
          </a:p>
          <a:p>
            <a:pPr algn="just"/>
            <a:r>
              <a:rPr lang="es-ES" sz="2400" dirty="0"/>
              <a:t> </a:t>
            </a:r>
            <a:endParaRPr lang="es-MX" sz="2400" dirty="0"/>
          </a:p>
          <a:p>
            <a:pPr algn="just"/>
            <a:r>
              <a:rPr lang="es-ES" sz="2400" dirty="0"/>
              <a:t>La presentación deberá ir acompañada de una explicación oral del catedrático, ya que la aportación que pueda hacer mediante ejemplos y situaciones cotidianas brindará la oportunidad de que los estudiantes comprendan la importancia de construir argumentos sólidos, creíbles y bien </a:t>
            </a:r>
            <a:r>
              <a:rPr lang="es-ES" sz="2400" dirty="0" smtClean="0"/>
              <a:t>soportados.</a:t>
            </a:r>
            <a:endParaRPr lang="es-MX" sz="24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E1324910-DA4E-4C21-8F64-183B19375D3F}" type="slidenum">
              <a:rPr lang="es-MX" sz="1600" b="1">
                <a:solidFill>
                  <a:schemeClr val="accent6">
                    <a:lumMod val="75000"/>
                  </a:schemeClr>
                </a:solidFill>
              </a:rPr>
              <a:pPr/>
              <a:t>2</a:t>
            </a:fld>
            <a:endParaRPr lang="es-MX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1463" y="65628"/>
            <a:ext cx="999831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5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20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12557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DETERMINACIÓN DE LAS POSIBILIDADES DE USO EFECTIVO DE LAS CAMPAÑAS DEL MODELO DE COMUNICACIÓN DISEÑADO.   </a:t>
            </a:r>
            <a:endParaRPr lang="es-ES" sz="28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034862" y="3828375"/>
            <a:ext cx="974930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El uso del KIPs nos permitirá medir el éxito o el fracaso de nuestras estrategias, acciones o campañas.  Esto en las campañas más comunes en la actualidad, las que se producen a través de internet.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341085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21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ALGUNOS DE LOS “KPIS” MÁS COMUNES</a:t>
            </a:r>
            <a:endParaRPr lang="es-ES" sz="280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563063"/>
              </p:ext>
            </p:extLst>
          </p:nvPr>
        </p:nvGraphicFramePr>
        <p:xfrm>
          <a:off x="746975" y="2524250"/>
          <a:ext cx="11062952" cy="37185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386556"/>
                <a:gridCol w="667639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TRÁFICO </a:t>
                      </a:r>
                      <a:endParaRPr lang="es-MX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b="0" dirty="0" smtClean="0"/>
                        <a:t>Número de visitas que registra</a:t>
                      </a:r>
                      <a:r>
                        <a:rPr lang="es-MX" sz="2000" b="0" baseline="0" dirty="0" smtClean="0"/>
                        <a:t> un sitio web en un periodo de tiempo. </a:t>
                      </a:r>
                      <a:endParaRPr lang="es-MX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REBOTE </a:t>
                      </a:r>
                      <a:endParaRPr lang="es-MX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Registra la cantidad de ocasiones en los que una persona sale del sitio web en menos de 30 segundos después</a:t>
                      </a:r>
                      <a:r>
                        <a:rPr lang="es-MX" sz="2000" baseline="0" dirty="0" smtClean="0"/>
                        <a:t> de haberlo visto. 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NÚMERO DE USUARIOS </a:t>
                      </a:r>
                      <a:endParaRPr lang="es-MX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Se puede registrar la cantidad de usuarios diferentes</a:t>
                      </a:r>
                      <a:r>
                        <a:rPr lang="es-MX" sz="2000" baseline="0" dirty="0" smtClean="0"/>
                        <a:t> que accede a la página web y sólo se cuentan aquellos que permanezcan en la página por más de 2  minutos. 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CPC O COSTE POR CLICK </a:t>
                      </a:r>
                      <a:endParaRPr lang="es-MX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Se denomina al precio pagado por cada clic que hace un usuario en la página web o en algún</a:t>
                      </a:r>
                      <a:r>
                        <a:rPr lang="es-MX" sz="2000" baseline="0" dirty="0" smtClean="0"/>
                        <a:t> anuncio del producto o servicio. 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8346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22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53792" y="1611317"/>
            <a:ext cx="5705341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AGENCIAS DE PUBLICIDAD </a:t>
            </a:r>
            <a:endParaRPr lang="es-ES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856445" y="2650152"/>
            <a:ext cx="108053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Una Agencia de Publicidad es una empresa independiente que brinda sus servicios para desarrollar, diseñar y dar a conocer publicidad, normalmente es contratada por pequeños comerciantes independientes o grandes empresas para lograr buscar consumidores para sus bienes o servicios o para dar a conocer sus ideas.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75844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23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585559"/>
            <a:ext cx="6362164" cy="8679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es-ES" sz="2800" b="1" dirty="0" smtClean="0"/>
              <a:t>DEPARTAMENTOS DENTRO DE UNA AGENCIA DE PUBLICIDAD   </a:t>
            </a:r>
            <a:endParaRPr lang="es-ES" sz="2800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3876542" y="2807595"/>
            <a:ext cx="4734058" cy="82424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i="1" dirty="0" smtClean="0"/>
              <a:t>DEPARTAMENTO DE MEDIOS </a:t>
            </a:r>
            <a:endParaRPr lang="es-MX" sz="2600" b="1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528811" y="3828375"/>
            <a:ext cx="747852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Es aquel departamento encargado de verificar los tiempos con las empresas de comunicación y se encarga de adaptar el soporte más adecuado para cada campaña. 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6118915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24</a:t>
            </a:fld>
            <a:endParaRPr lang="es-MX" dirty="0"/>
          </a:p>
        </p:txBody>
      </p:sp>
      <p:sp>
        <p:nvSpPr>
          <p:cNvPr id="3" name="Rectángulo redondeado 2"/>
          <p:cNvSpPr/>
          <p:nvPr/>
        </p:nvSpPr>
        <p:spPr>
          <a:xfrm>
            <a:off x="785612" y="1790165"/>
            <a:ext cx="4734058" cy="82424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i="1" dirty="0" smtClean="0"/>
              <a:t>DEPARTAMENTO CREATIVO </a:t>
            </a:r>
            <a:endParaRPr lang="es-MX" sz="26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459496" y="3055643"/>
            <a:ext cx="41511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Es aquel que plantea y desarrolla toda la campaña publicitaria y todos sus componentes. </a:t>
            </a:r>
          </a:p>
          <a:p>
            <a:pPr algn="just"/>
            <a:r>
              <a:rPr lang="es-MX" sz="2600" dirty="0" smtClean="0"/>
              <a:t>De este departamento, nace la mayor parte “atractiva” de la campaña-.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33141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25</a:t>
            </a:fld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996227" y="3334461"/>
            <a:ext cx="76669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Departamento encargado de ser el medio de comunicación entre el cliente y la agencia. También es aquel que tiene la mayor parte de contacto directo con el cliente. </a:t>
            </a:r>
            <a:endParaRPr lang="es-MX" sz="26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6710488" y="2021983"/>
            <a:ext cx="4734058" cy="82424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i="1" dirty="0" smtClean="0"/>
              <a:t>DEPARTAMENTO DE CUENTAS </a:t>
            </a:r>
            <a:endParaRPr lang="es-MX" sz="2600" b="1" i="1" dirty="0"/>
          </a:p>
        </p:txBody>
      </p:sp>
    </p:spTree>
    <p:extLst>
      <p:ext uri="{BB962C8B-B14F-4D97-AF65-F5344CB8AC3E}">
        <p14:creationId xmlns:p14="http://schemas.microsoft.com/office/powerpoint/2010/main" val="7978093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26</a:t>
            </a:fld>
            <a:endParaRPr lang="es-MX" dirty="0"/>
          </a:p>
        </p:txBody>
      </p:sp>
      <p:sp>
        <p:nvSpPr>
          <p:cNvPr id="3" name="Rectángulo redondeado 2"/>
          <p:cNvSpPr/>
          <p:nvPr/>
        </p:nvSpPr>
        <p:spPr>
          <a:xfrm>
            <a:off x="785612" y="1790165"/>
            <a:ext cx="4734058" cy="82424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i="1" dirty="0" smtClean="0"/>
              <a:t>MEDIOS DE COMUNICACIÓN  </a:t>
            </a:r>
            <a:endParaRPr lang="es-MX" sz="26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573577" y="3028156"/>
            <a:ext cx="54699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Son los instrumentos que han utilizado los humanos para informar y comunicar mensajes, ya sea en versión visual, sonora, textual, etc. </a:t>
            </a:r>
          </a:p>
          <a:p>
            <a:pPr algn="just"/>
            <a:r>
              <a:rPr lang="es-MX" sz="2600" dirty="0" smtClean="0"/>
              <a:t>Comunican de forma masiva en la mayoría de ocasiones, sin embargo pueden hacerlo de forma más discreta a pequeños grupos sociales; ejemplo: periódicos locales o institucionales.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739128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27</a:t>
            </a:fld>
            <a:endParaRPr lang="es-MX" dirty="0"/>
          </a:p>
        </p:txBody>
      </p:sp>
      <p:sp>
        <p:nvSpPr>
          <p:cNvPr id="3" name="Elipse 2"/>
          <p:cNvSpPr/>
          <p:nvPr/>
        </p:nvSpPr>
        <p:spPr>
          <a:xfrm>
            <a:off x="795131" y="2515564"/>
            <a:ext cx="3392556" cy="324678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DIVISIÓN POR SU ESTRUCTURA FÍSICA: 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970295" y="3292571"/>
            <a:ext cx="346614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600" dirty="0" smtClean="0"/>
              <a:t>Medios audiovisuales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600" dirty="0" smtClean="0"/>
              <a:t>Medios radiofónicos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600" dirty="0" smtClean="0"/>
              <a:t>Medios impresos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600" dirty="0" smtClean="0"/>
              <a:t>Medios digitales</a:t>
            </a:r>
            <a:endParaRPr lang="es-MX" sz="2600" dirty="0"/>
          </a:p>
        </p:txBody>
      </p:sp>
      <p:sp>
        <p:nvSpPr>
          <p:cNvPr id="5" name="Cerrar llave 4"/>
          <p:cNvSpPr/>
          <p:nvPr/>
        </p:nvSpPr>
        <p:spPr>
          <a:xfrm>
            <a:off x="4784035" y="1921565"/>
            <a:ext cx="1391478" cy="4434785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3902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28</a:t>
            </a:fld>
            <a:endParaRPr lang="es-MX" dirty="0"/>
          </a:p>
        </p:txBody>
      </p:sp>
      <p:sp>
        <p:nvSpPr>
          <p:cNvPr id="3" name="Rectángulo redondeado 2"/>
          <p:cNvSpPr/>
          <p:nvPr/>
        </p:nvSpPr>
        <p:spPr>
          <a:xfrm>
            <a:off x="1751527" y="1893195"/>
            <a:ext cx="3760631" cy="8886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MEDIOS AUDIOVISUALES </a:t>
            </a:r>
            <a:endParaRPr lang="es-MX" sz="26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37881" y="3155324"/>
            <a:ext cx="638792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Se refiere a aquellos medios que pueden ser escuchados o vistos; es decir, son dispositivos que están sustentados en una imagen o un sonido y sirven para transmitir información, algunos ejemplos podrían ser: el cine o la televisión.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14883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29</a:t>
            </a:fld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6730284" y="1996226"/>
            <a:ext cx="3760631" cy="8886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MEDIOS RADIOFÓNICOS </a:t>
            </a:r>
            <a:endParaRPr lang="es-MX" sz="26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326524" y="3515933"/>
            <a:ext cx="91643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La Radio es de los pocos medios que transmite información por medio de formatos sonoros, una de sus ventajas es que es el medio que obtiene la información con más facilidad, y su producción es mucho más sencilla. Su alcance es alto.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402894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06506" y="1388047"/>
            <a:ext cx="15905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 smtClean="0"/>
              <a:t> -ÍNDICE -</a:t>
            </a:r>
            <a:endParaRPr lang="es-ES" sz="28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175673"/>
              </p:ext>
            </p:extLst>
          </p:nvPr>
        </p:nvGraphicFramePr>
        <p:xfrm>
          <a:off x="4425565" y="1393241"/>
          <a:ext cx="6659968" cy="52136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56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543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29763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rgbClr val="009900"/>
                          </a:solidFill>
                        </a:rPr>
                        <a:t>Tema</a:t>
                      </a:r>
                    </a:p>
                    <a:p>
                      <a:pPr algn="ctr"/>
                      <a:endParaRPr lang="es-MX" sz="2000" b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rgbClr val="009900"/>
                          </a:solidFill>
                        </a:rPr>
                        <a:t>Diapositiva</a:t>
                      </a:r>
                      <a:endParaRPr lang="es-MX" sz="2000" b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96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Necesidades del mercado meta </a:t>
                      </a:r>
                      <a:endParaRPr lang="es-MX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4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019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Factores que influyen en el público meta </a:t>
                      </a:r>
                      <a:endParaRPr lang="es-MX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5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2976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Campañas del modelo de comunicación diseñado</a:t>
                      </a:r>
                      <a:endParaRPr lang="es-MX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800" dirty="0" smtClean="0"/>
                    </a:p>
                    <a:p>
                      <a:pPr algn="ctr"/>
                      <a:r>
                        <a:rPr lang="es-MX" sz="1800" dirty="0" smtClean="0"/>
                        <a:t>10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186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Principios éticos, sociales y ecológicos de una campaña publicitaria</a:t>
                      </a:r>
                      <a:endParaRPr lang="es-MX" dirty="0" smtClean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17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29763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Uso efectivo de campañas de publicidad</a:t>
                      </a:r>
                      <a:endParaRPr lang="es-MX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800" dirty="0" smtClean="0"/>
                    </a:p>
                    <a:p>
                      <a:pPr algn="ctr"/>
                      <a:r>
                        <a:rPr lang="es-MX" sz="1800" dirty="0" smtClean="0"/>
                        <a:t>20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63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Agencias de publicidad</a:t>
                      </a:r>
                      <a:endParaRPr lang="es-MX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22</a:t>
                      </a:r>
                      <a:endParaRPr lang="es-MX" sz="1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E1324910-DA4E-4C21-8F64-183B19375D3F}" type="slidenum">
              <a:rPr lang="es-MX" sz="1600" b="1">
                <a:solidFill>
                  <a:schemeClr val="accent6">
                    <a:lumMod val="75000"/>
                  </a:schemeClr>
                </a:solidFill>
              </a:rPr>
              <a:pPr/>
              <a:t>3</a:t>
            </a:fld>
            <a:endParaRPr lang="es-MX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>
          <a:xfrm>
            <a:off x="5651776" y="1805387"/>
            <a:ext cx="4509654" cy="10391"/>
          </a:xfrm>
          <a:prstGeom prst="lin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533" y="92658"/>
            <a:ext cx="993734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30</a:t>
            </a:fld>
            <a:endParaRPr lang="es-MX" dirty="0"/>
          </a:p>
        </p:txBody>
      </p:sp>
      <p:sp>
        <p:nvSpPr>
          <p:cNvPr id="3" name="Rectángulo redondeado 2"/>
          <p:cNvSpPr/>
          <p:nvPr/>
        </p:nvSpPr>
        <p:spPr>
          <a:xfrm>
            <a:off x="1751527" y="1893195"/>
            <a:ext cx="3760631" cy="8886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MEDIOS DIGITALES</a:t>
            </a:r>
            <a:endParaRPr lang="es-MX" sz="26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37881" y="3155324"/>
            <a:ext cx="638792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Llamadas también “las nuevas tecnologías”, estas comenzaron un proceso de masificación, que marcó un nuevo camino para los medios de comunicación. </a:t>
            </a:r>
          </a:p>
          <a:p>
            <a:pPr algn="just"/>
            <a:r>
              <a:rPr lang="es-MX" sz="2600" dirty="0" smtClean="0"/>
              <a:t>Estas interfaces están conectadas a internet en la mayoría de ocasiones.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2098883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31</a:t>
            </a:fld>
            <a:endParaRPr lang="es-MX" dirty="0"/>
          </a:p>
        </p:txBody>
      </p:sp>
      <p:sp>
        <p:nvSpPr>
          <p:cNvPr id="3" name="Recortar rectángulo de esquina diagonal 2"/>
          <p:cNvSpPr/>
          <p:nvPr/>
        </p:nvSpPr>
        <p:spPr>
          <a:xfrm>
            <a:off x="1368917" y="3026535"/>
            <a:ext cx="4610637" cy="2562896"/>
          </a:xfrm>
          <a:prstGeom prst="snip2Diag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>
                <a:solidFill>
                  <a:schemeClr val="tx1"/>
                </a:solidFill>
              </a:rPr>
              <a:t>ESTRUCTURA SEGÚN SU CARÁCTER</a:t>
            </a:r>
            <a:endParaRPr lang="es-MX" sz="2600" b="1" dirty="0">
              <a:solidFill>
                <a:schemeClr val="tx1"/>
              </a:solidFill>
            </a:endParaRPr>
          </a:p>
        </p:txBody>
      </p:sp>
      <p:sp>
        <p:nvSpPr>
          <p:cNvPr id="4" name="Cerrar llave 3"/>
          <p:cNvSpPr/>
          <p:nvPr/>
        </p:nvSpPr>
        <p:spPr>
          <a:xfrm>
            <a:off x="5979554" y="1931830"/>
            <a:ext cx="1893195" cy="4520484"/>
          </a:xfrm>
          <a:prstGeom prst="rightBrac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377433" y="3345687"/>
            <a:ext cx="320953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600" dirty="0" smtClean="0"/>
              <a:t>De entretenimiento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600" dirty="0" smtClean="0"/>
              <a:t>Especializados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600" dirty="0" smtClean="0"/>
              <a:t>De análisis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600" dirty="0" smtClean="0"/>
              <a:t>Especializados 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32733618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32</a:t>
            </a:fld>
            <a:endParaRPr lang="es-MX" dirty="0"/>
          </a:p>
        </p:txBody>
      </p:sp>
      <p:sp>
        <p:nvSpPr>
          <p:cNvPr id="3" name="Pentágono 2"/>
          <p:cNvSpPr/>
          <p:nvPr/>
        </p:nvSpPr>
        <p:spPr>
          <a:xfrm>
            <a:off x="579549" y="2224285"/>
            <a:ext cx="4919730" cy="914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u="sng" dirty="0" smtClean="0"/>
              <a:t>MEDIOS INFORMATIVOS</a:t>
            </a:r>
            <a:endParaRPr lang="es-MX" sz="2600" b="1" u="sng" dirty="0"/>
          </a:p>
        </p:txBody>
      </p:sp>
      <p:sp>
        <p:nvSpPr>
          <p:cNvPr id="4" name="CuadroTexto 3"/>
          <p:cNvSpPr txBox="1"/>
          <p:nvPr/>
        </p:nvSpPr>
        <p:spPr>
          <a:xfrm>
            <a:off x="6272012" y="2224285"/>
            <a:ext cx="54992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Como su nombre indica, se encarga de informar sobre cualquier tipo de acontecimiento que esté ocurriendo y que sea de interés popular. </a:t>
            </a:r>
          </a:p>
          <a:p>
            <a:pPr algn="just"/>
            <a:r>
              <a:rPr lang="es-MX" sz="2600" dirty="0" smtClean="0"/>
              <a:t>Algunos ejemplos de ellos son: </a:t>
            </a:r>
          </a:p>
          <a:p>
            <a:pPr marL="285750" indent="-285750" algn="just">
              <a:buFont typeface="Calibri" panose="020F0502020204030204" pitchFamily="34" charset="0"/>
              <a:buChar char="͌"/>
            </a:pPr>
            <a:r>
              <a:rPr lang="es-MX" sz="2600" dirty="0" smtClean="0"/>
              <a:t>Noticieros </a:t>
            </a:r>
          </a:p>
          <a:p>
            <a:pPr marL="285750" indent="-285750" algn="just">
              <a:buFont typeface="Calibri" panose="020F0502020204030204" pitchFamily="34" charset="0"/>
              <a:buChar char="͌"/>
            </a:pPr>
            <a:r>
              <a:rPr lang="es-MX" sz="2600" dirty="0" smtClean="0"/>
              <a:t>Revistas de análisis </a:t>
            </a:r>
          </a:p>
          <a:p>
            <a:pPr marL="285750" indent="-285750" algn="just">
              <a:buFont typeface="Calibri" panose="020F0502020204030204" pitchFamily="34" charset="0"/>
              <a:buChar char="͌"/>
            </a:pPr>
            <a:r>
              <a:rPr lang="es-MX" sz="2600" dirty="0" smtClean="0"/>
              <a:t>Periódicos </a:t>
            </a:r>
          </a:p>
          <a:p>
            <a:pPr marL="285750" indent="-285750" algn="just">
              <a:buFont typeface="Calibri" panose="020F0502020204030204" pitchFamily="34" charset="0"/>
              <a:buChar char="͌"/>
            </a:pPr>
            <a:r>
              <a:rPr lang="es-MX" sz="2600" dirty="0" smtClean="0"/>
              <a:t>Diarios </a:t>
            </a:r>
          </a:p>
        </p:txBody>
      </p:sp>
    </p:spTree>
    <p:extLst>
      <p:ext uri="{BB962C8B-B14F-4D97-AF65-F5344CB8AC3E}">
        <p14:creationId xmlns:p14="http://schemas.microsoft.com/office/powerpoint/2010/main" val="32450573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33</a:t>
            </a:fld>
            <a:endParaRPr lang="es-MX" dirty="0"/>
          </a:p>
        </p:txBody>
      </p:sp>
      <p:sp>
        <p:nvSpPr>
          <p:cNvPr id="3" name="Pentágono 2"/>
          <p:cNvSpPr/>
          <p:nvPr/>
        </p:nvSpPr>
        <p:spPr>
          <a:xfrm>
            <a:off x="579549" y="2224285"/>
            <a:ext cx="4919730" cy="914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u="sng" dirty="0" smtClean="0"/>
              <a:t>MEDIOS DE ENTRETENIMIENTO</a:t>
            </a:r>
            <a:endParaRPr lang="es-MX" sz="2600" b="1" u="sng" dirty="0"/>
          </a:p>
        </p:txBody>
      </p:sp>
      <p:sp>
        <p:nvSpPr>
          <p:cNvPr id="4" name="CuadroTexto 3"/>
          <p:cNvSpPr txBox="1"/>
          <p:nvPr/>
        </p:nvSpPr>
        <p:spPr>
          <a:xfrm>
            <a:off x="6272012" y="2224285"/>
            <a:ext cx="549927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Su principal función es ser un medio por el cuál las personas se diviertan o puedan recrearse valiéndose de recursos como el humor, algunos datos de seres de televisión o películas, información sobre la farándula, música nueva, etc.  </a:t>
            </a:r>
          </a:p>
        </p:txBody>
      </p:sp>
    </p:spTree>
    <p:extLst>
      <p:ext uri="{BB962C8B-B14F-4D97-AF65-F5344CB8AC3E}">
        <p14:creationId xmlns:p14="http://schemas.microsoft.com/office/powerpoint/2010/main" val="4253369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34</a:t>
            </a:fld>
            <a:endParaRPr lang="es-MX" dirty="0"/>
          </a:p>
        </p:txBody>
      </p:sp>
      <p:sp>
        <p:nvSpPr>
          <p:cNvPr id="3" name="Pentágono 2"/>
          <p:cNvSpPr/>
          <p:nvPr/>
        </p:nvSpPr>
        <p:spPr>
          <a:xfrm>
            <a:off x="579549" y="2224285"/>
            <a:ext cx="4919730" cy="914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u="sng" dirty="0" smtClean="0"/>
              <a:t>MEDIOS DE ANÁLISIS</a:t>
            </a:r>
            <a:endParaRPr lang="es-MX" sz="2600" b="1" u="sng" dirty="0"/>
          </a:p>
        </p:txBody>
      </p:sp>
      <p:sp>
        <p:nvSpPr>
          <p:cNvPr id="4" name="CuadroTexto 3"/>
          <p:cNvSpPr txBox="1"/>
          <p:nvPr/>
        </p:nvSpPr>
        <p:spPr>
          <a:xfrm>
            <a:off x="6272012" y="2224285"/>
            <a:ext cx="54992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Su principal comisión es informar acerca de noticias recientes y de interés general, sin dejar de lado los acontecimientos históricos. Tienen como finalidad examinar, investigar, explicar y entender los fenómenos actuales e históricos para darle mayor dimensión a una noticia.</a:t>
            </a:r>
          </a:p>
        </p:txBody>
      </p:sp>
    </p:spTree>
    <p:extLst>
      <p:ext uri="{BB962C8B-B14F-4D97-AF65-F5344CB8AC3E}">
        <p14:creationId xmlns:p14="http://schemas.microsoft.com/office/powerpoint/2010/main" val="6200839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35</a:t>
            </a:fld>
            <a:endParaRPr lang="es-MX" dirty="0"/>
          </a:p>
        </p:txBody>
      </p:sp>
      <p:sp>
        <p:nvSpPr>
          <p:cNvPr id="3" name="Pentágono 2"/>
          <p:cNvSpPr/>
          <p:nvPr/>
        </p:nvSpPr>
        <p:spPr>
          <a:xfrm>
            <a:off x="579549" y="2224285"/>
            <a:ext cx="4919730" cy="914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600" b="1" u="sng" dirty="0" smtClean="0"/>
              <a:t>MEDIOS ESPECIALIZADOS</a:t>
            </a:r>
            <a:endParaRPr lang="es-MX" sz="2600" b="1" u="sng" dirty="0"/>
          </a:p>
        </p:txBody>
      </p:sp>
      <p:sp>
        <p:nvSpPr>
          <p:cNvPr id="4" name="CuadroTexto 3"/>
          <p:cNvSpPr txBox="1"/>
          <p:nvPr/>
        </p:nvSpPr>
        <p:spPr>
          <a:xfrm>
            <a:off x="6272012" y="2224285"/>
            <a:ext cx="54992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 smtClean="0"/>
              <a:t>Dentro de este, también entran los medios culturales y científicos, y en especial todos los temas que interesan únicamente a un sector específico de la población. No son temas muy conocidos pero son ampliamente investigados (revistas científicas, literarias, musicales). </a:t>
            </a:r>
          </a:p>
        </p:txBody>
      </p:sp>
    </p:spTree>
    <p:extLst>
      <p:ext uri="{BB962C8B-B14F-4D97-AF65-F5344CB8AC3E}">
        <p14:creationId xmlns:p14="http://schemas.microsoft.com/office/powerpoint/2010/main" val="21634135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42434"/>
            <a:ext cx="10515600" cy="47345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b="1" dirty="0" smtClean="0"/>
              <a:t>REFERENCIAS: </a:t>
            </a:r>
          </a:p>
          <a:p>
            <a:pPr marL="0" indent="0" algn="just">
              <a:buNone/>
            </a:pPr>
            <a:r>
              <a:rPr lang="es-MX" sz="1600" dirty="0"/>
              <a:t>Lic. Rosaura Arteaga Rojas. (2015). Fundamentos de mercadotecnia . 30/09/2019, de Universidad Nacional Autónoma de México Sitio web: </a:t>
            </a:r>
            <a:r>
              <a:rPr lang="es-MX" sz="1600" dirty="0">
                <a:hlinkClick r:id="rId2"/>
              </a:rPr>
              <a:t>http://</a:t>
            </a:r>
            <a:r>
              <a:rPr lang="es-MX" sz="1600" dirty="0" smtClean="0">
                <a:hlinkClick r:id="rId2"/>
              </a:rPr>
              <a:t>fcaenlinea1.unam.mx/apuntes/interiores/docs/20172/administracion/3/apunte/LA_1346_09066_A_Fundamentos_Mercadotecnia.pdf</a:t>
            </a:r>
            <a:endParaRPr lang="es-MX" sz="1600" dirty="0" smtClean="0"/>
          </a:p>
          <a:p>
            <a:pPr marL="0" indent="0" algn="just">
              <a:buNone/>
            </a:pPr>
            <a:endParaRPr lang="es-MX" sz="1600" b="1" dirty="0" smtClean="0"/>
          </a:p>
          <a:p>
            <a:pPr marL="0" indent="0" algn="just">
              <a:buNone/>
            </a:pPr>
            <a:r>
              <a:rPr lang="es-MX" sz="1600" dirty="0"/>
              <a:t>Julio </a:t>
            </a:r>
            <a:r>
              <a:rPr lang="es-MX" sz="1600" dirty="0" err="1"/>
              <a:t>Alard</a:t>
            </a:r>
            <a:r>
              <a:rPr lang="es-MX" sz="1600" dirty="0"/>
              <a:t> . (27 octubre, 2017). Campaña de comunicación integral . 30/09/2019, de </a:t>
            </a:r>
            <a:r>
              <a:rPr lang="es-MX" sz="1600" dirty="0" err="1"/>
              <a:t>Rethink</a:t>
            </a:r>
            <a:r>
              <a:rPr lang="es-MX" sz="1600" dirty="0"/>
              <a:t> </a:t>
            </a:r>
            <a:r>
              <a:rPr lang="es-MX" sz="1600" dirty="0" err="1"/>
              <a:t>by</a:t>
            </a:r>
            <a:r>
              <a:rPr lang="es-MX" sz="1600" dirty="0"/>
              <a:t> </a:t>
            </a:r>
            <a:r>
              <a:rPr lang="es-MX" sz="1600" dirty="0" err="1"/>
              <a:t>Hesic</a:t>
            </a:r>
            <a:r>
              <a:rPr lang="es-MX" sz="1600" dirty="0"/>
              <a:t> Sitio web: </a:t>
            </a:r>
            <a:r>
              <a:rPr lang="es-MX" sz="1600" dirty="0">
                <a:hlinkClick r:id="rId3"/>
              </a:rPr>
              <a:t>https://www.esic.edu/rethink/2017/10/26/campana-de-comunicacion-integral-360</a:t>
            </a:r>
            <a:r>
              <a:rPr lang="es-MX" sz="1600" dirty="0" smtClean="0">
                <a:hlinkClick r:id="rId3"/>
              </a:rPr>
              <a:t>/</a:t>
            </a:r>
            <a:endParaRPr lang="es-MX" sz="1600" dirty="0" smtClean="0"/>
          </a:p>
          <a:p>
            <a:pPr marL="0" indent="0" algn="just">
              <a:buNone/>
            </a:pPr>
            <a:endParaRPr lang="es-MX" sz="1600" b="1" dirty="0"/>
          </a:p>
          <a:p>
            <a:pPr marL="0" indent="0" algn="just">
              <a:buNone/>
            </a:pPr>
            <a:r>
              <a:rPr lang="es-MX" sz="1600" dirty="0"/>
              <a:t>Ing. </a:t>
            </a:r>
            <a:r>
              <a:rPr lang="es-MX" sz="1600" dirty="0" err="1"/>
              <a:t>Heidy</a:t>
            </a:r>
            <a:r>
              <a:rPr lang="es-MX" sz="1600" dirty="0"/>
              <a:t> </a:t>
            </a:r>
            <a:r>
              <a:rPr lang="es-MX" sz="1600" dirty="0" err="1"/>
              <a:t>Joana</a:t>
            </a:r>
            <a:r>
              <a:rPr lang="es-MX" sz="1600" dirty="0"/>
              <a:t> Villa Buitrago. (2015). Un Método para la Definición de Indicadores Clave de Rendimiento con base en Objetivos de Mejoramiento. 27/09/2019, de Universidad Nacional de Colombia Sitio web: </a:t>
            </a:r>
            <a:r>
              <a:rPr lang="es-MX" sz="1600" dirty="0">
                <a:hlinkClick r:id="rId4"/>
              </a:rPr>
              <a:t>http://</a:t>
            </a:r>
            <a:r>
              <a:rPr lang="es-MX" sz="1600" dirty="0" smtClean="0">
                <a:hlinkClick r:id="rId4"/>
              </a:rPr>
              <a:t>bdigital.unal.edu.co/51185/1/1128277405.2015.pdf</a:t>
            </a:r>
            <a:endParaRPr lang="es-MX" sz="1600" dirty="0" smtClean="0"/>
          </a:p>
          <a:p>
            <a:pPr marL="0" indent="0" algn="just">
              <a:buNone/>
            </a:pPr>
            <a:endParaRPr lang="es-MX" sz="1600" b="1" dirty="0"/>
          </a:p>
          <a:p>
            <a:pPr marL="0" indent="0" algn="just">
              <a:buNone/>
            </a:pPr>
            <a:r>
              <a:rPr lang="es-MX" sz="1600" dirty="0"/>
              <a:t>Emilio Romero . (Octubre 26, 2016.). Publicidad Socialmente Responsable. También un trabajo del diseñador. 30 / 09 / 2019, de Revista Digital INESEM Sitio web: </a:t>
            </a:r>
            <a:r>
              <a:rPr lang="es-MX" sz="1600" dirty="0">
                <a:hlinkClick r:id="rId5"/>
              </a:rPr>
              <a:t>https://revistadigital.inesem.es/diseno-y-artes-graficas/publicidad-socialmente-responsable</a:t>
            </a:r>
            <a:r>
              <a:rPr lang="es-MX" sz="1600" dirty="0" smtClean="0">
                <a:hlinkClick r:id="rId5"/>
              </a:rPr>
              <a:t>/</a:t>
            </a:r>
            <a:endParaRPr lang="es-MX" sz="1600" dirty="0" smtClean="0"/>
          </a:p>
          <a:p>
            <a:pPr marL="0" indent="0" algn="just">
              <a:buNone/>
            </a:pPr>
            <a:endParaRPr lang="es-MX" sz="1600" b="1" dirty="0"/>
          </a:p>
          <a:p>
            <a:pPr marL="0" indent="0" algn="just">
              <a:buNone/>
            </a:pPr>
            <a:r>
              <a:rPr lang="es-MX" sz="1600" dirty="0"/>
              <a:t>Belisario </a:t>
            </a:r>
            <a:r>
              <a:rPr lang="es-MX" sz="1600" dirty="0" err="1"/>
              <a:t>Cabrejos</a:t>
            </a:r>
            <a:r>
              <a:rPr lang="es-MX" sz="1600" dirty="0"/>
              <a:t> . (2002). La publicidad . Universidad </a:t>
            </a:r>
            <a:r>
              <a:rPr lang="es-MX" sz="1600" dirty="0" err="1"/>
              <a:t>Eafit</a:t>
            </a:r>
            <a:r>
              <a:rPr lang="es-MX" sz="1600" dirty="0"/>
              <a:t> , 126, 37-45.</a:t>
            </a:r>
            <a:endParaRPr lang="es-MX" sz="16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36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2656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2 Marcador de contenido"/>
          <p:cNvSpPr>
            <a:spLocks noGrp="1"/>
          </p:cNvSpPr>
          <p:nvPr>
            <p:ph idx="1"/>
          </p:nvPr>
        </p:nvSpPr>
        <p:spPr>
          <a:xfrm>
            <a:off x="1306507" y="2254097"/>
            <a:ext cx="5519596" cy="2937335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es-MX" dirty="0"/>
          </a:p>
          <a:p>
            <a:pPr algn="just">
              <a:buFont typeface="Wingdings 2" pitchFamily="18" charset="2"/>
              <a:buNone/>
            </a:pPr>
            <a:r>
              <a:rPr lang="es-MX" dirty="0" smtClean="0"/>
              <a:t>Es importante identificar las necesidades expresadas y no expresadas y convertirlas en oportunidades para una empresa. Conocer al mercado meta es básico para diseñar estrategias de publicidad.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306506" y="1388047"/>
            <a:ext cx="544225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 smtClean="0"/>
              <a:t>NECESIDADES DEL MERCADO META</a:t>
            </a:r>
            <a:endParaRPr lang="es-ES" sz="2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1575" y="1388047"/>
            <a:ext cx="3708065" cy="52455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2484" y="82147"/>
            <a:ext cx="999831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76115" y="2137893"/>
            <a:ext cx="5137597" cy="403907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600" dirty="0" smtClean="0"/>
              <a:t>  Existen algunos factores que según Kotler, estadounidense especialista en mercadeo, intervienen en la decisión del consumidor. Estos pueden ser: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Factores culturales.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Factores sociales.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Factores personales.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600" dirty="0" smtClean="0"/>
              <a:t>Factores psicológicos. </a:t>
            </a:r>
            <a:endParaRPr lang="es-MX" sz="26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5</a:t>
            </a:fld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2484" y="82147"/>
            <a:ext cx="999831" cy="101812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184" y="2510252"/>
            <a:ext cx="4299846" cy="242235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31184" y="5254885"/>
            <a:ext cx="4563414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https://ccsearch.creativecommons.org/photos/93087998-f40a-4106-91ac-3d6f9d0f1669</a:t>
            </a:r>
            <a:endParaRPr lang="es-MX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9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>
            <a:spLocks noGrp="1"/>
          </p:cNvSpPr>
          <p:nvPr>
            <p:ph type="title"/>
          </p:nvPr>
        </p:nvSpPr>
        <p:spPr>
          <a:xfrm>
            <a:off x="566670" y="1585559"/>
            <a:ext cx="6362164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 smtClean="0"/>
              <a:t>FACTORES CULTURALES</a:t>
            </a:r>
            <a:endParaRPr lang="es-ES" sz="28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6</a:t>
            </a:fld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337736"/>
              </p:ext>
            </p:extLst>
          </p:nvPr>
        </p:nvGraphicFramePr>
        <p:xfrm>
          <a:off x="1310782" y="2493374"/>
          <a:ext cx="9630894" cy="36271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815447"/>
                <a:gridCol w="4815447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CULTURA</a:t>
                      </a:r>
                      <a:r>
                        <a:rPr lang="es-MX" sz="2200" b="0" baseline="0" dirty="0" smtClean="0"/>
                        <a:t> </a:t>
                      </a:r>
                      <a:endParaRPr lang="es-MX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Es todo</a:t>
                      </a:r>
                      <a:r>
                        <a:rPr lang="es-MX" sz="2200" b="0" baseline="0" dirty="0" smtClean="0"/>
                        <a:t> el conjunto de valores, deseos, comportamientos básicos que un miembro de la sociedad aprende de su círculo social. </a:t>
                      </a:r>
                      <a:endParaRPr lang="es-MX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SUBCULTURA</a:t>
                      </a:r>
                      <a:r>
                        <a:rPr lang="es-MX" sz="2200" baseline="0" dirty="0" smtClean="0"/>
                        <a:t> </a:t>
                      </a:r>
                      <a:endParaRPr lang="es-MX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Personas</a:t>
                      </a:r>
                      <a:r>
                        <a:rPr lang="es-MX" sz="2200" baseline="0" dirty="0" smtClean="0"/>
                        <a:t> que comparte valores basados en sus propias experiencias. </a:t>
                      </a:r>
                      <a:endParaRPr lang="es-MX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CLASE SOCIAL </a:t>
                      </a:r>
                      <a:endParaRPr lang="es-MX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Tipo de estratificación social en donde sus</a:t>
                      </a:r>
                      <a:r>
                        <a:rPr lang="es-MX" sz="2200" baseline="0" dirty="0" smtClean="0"/>
                        <a:t> participantes comparte ciertas características, en su mayoría económicas. </a:t>
                      </a:r>
                      <a:endParaRPr lang="es-MX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1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566670" y="1688592"/>
            <a:ext cx="6362164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s-ES" sz="2800" b="1" dirty="0" smtClean="0"/>
              <a:t>FACTORES SOCIALES </a:t>
            </a:r>
            <a:endParaRPr lang="es-ES" sz="280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825830"/>
              </p:ext>
            </p:extLst>
          </p:nvPr>
        </p:nvGraphicFramePr>
        <p:xfrm>
          <a:off x="1259267" y="2579226"/>
          <a:ext cx="9430198" cy="15240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064000"/>
                <a:gridCol w="5366198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GRUPOS DE REFERENCIA </a:t>
                      </a:r>
                      <a:endParaRPr lang="es-MX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Se trata de aquellas</a:t>
                      </a:r>
                      <a:r>
                        <a:rPr lang="es-MX" sz="2200" b="0" baseline="0" dirty="0" smtClean="0"/>
                        <a:t> personas que influyen en las decisiones del consumidor.</a:t>
                      </a:r>
                      <a:endParaRPr lang="es-MX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FAMILIA</a:t>
                      </a:r>
                      <a:r>
                        <a:rPr lang="es-MX" sz="2200" baseline="0" dirty="0" smtClean="0"/>
                        <a:t> </a:t>
                      </a:r>
                      <a:endParaRPr lang="es-MX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Personas</a:t>
                      </a:r>
                      <a:r>
                        <a:rPr lang="es-MX" sz="2200" baseline="0" dirty="0" smtClean="0"/>
                        <a:t> que se relacionan de forma directa y estrecha con el consumidor. </a:t>
                      </a:r>
                      <a:endParaRPr lang="es-MX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6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8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476518" y="1660686"/>
            <a:ext cx="6362164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s-ES" sz="2800" b="1" dirty="0" smtClean="0"/>
              <a:t>FACTORES PERSONALES  </a:t>
            </a:r>
            <a:endParaRPr lang="es-ES" sz="280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278037"/>
              </p:ext>
            </p:extLst>
          </p:nvPr>
        </p:nvGraphicFramePr>
        <p:xfrm>
          <a:off x="1181995" y="2418715"/>
          <a:ext cx="9481712" cy="36271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740856"/>
                <a:gridCol w="4740856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PERSONALIDAD</a:t>
                      </a:r>
                      <a:r>
                        <a:rPr lang="es-MX" sz="2200" b="0" baseline="0" dirty="0" smtClean="0"/>
                        <a:t> </a:t>
                      </a:r>
                      <a:endParaRPr lang="es-MX" sz="2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b="0" dirty="0" smtClean="0"/>
                        <a:t>Características</a:t>
                      </a:r>
                      <a:r>
                        <a:rPr lang="es-MX" sz="2200" b="0" baseline="0" dirty="0" smtClean="0"/>
                        <a:t> psicológicas de una persona, determinan su postura como consumidor. </a:t>
                      </a:r>
                      <a:endParaRPr lang="es-MX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ESTILO DE VIDA</a:t>
                      </a:r>
                      <a:endParaRPr lang="es-MX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Contexto de vida de una persona, muestra</a:t>
                      </a:r>
                      <a:r>
                        <a:rPr lang="es-MX" sz="2200" baseline="0" dirty="0" smtClean="0"/>
                        <a:t> sus intereses, intereses y opiniones. </a:t>
                      </a:r>
                      <a:endParaRPr lang="es-MX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CICLO</a:t>
                      </a:r>
                      <a:r>
                        <a:rPr lang="es-MX" sz="2200" baseline="0" dirty="0" smtClean="0"/>
                        <a:t> DE VIDA PERSONAL </a:t>
                      </a:r>
                      <a:endParaRPr lang="es-MX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200" dirty="0" smtClean="0"/>
                        <a:t>Se refiere a las experiencias personales</a:t>
                      </a:r>
                      <a:r>
                        <a:rPr lang="es-MX" sz="2200" baseline="0" dirty="0" smtClean="0"/>
                        <a:t> que pudo tener una persona a lo largo de su vida y esto determina su postura como consumidor.</a:t>
                      </a:r>
                      <a:endParaRPr lang="es-MX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02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24910-DA4E-4C21-8F64-183B19375D3F}" type="slidenum">
              <a:rPr lang="es-MX" smtClean="0"/>
              <a:t>9</a:t>
            </a:fld>
            <a:endParaRPr lang="es-MX" dirty="0"/>
          </a:p>
        </p:txBody>
      </p:sp>
      <p:sp>
        <p:nvSpPr>
          <p:cNvPr id="3" name="3 CuadroTexto"/>
          <p:cNvSpPr txBox="1">
            <a:spLocks/>
          </p:cNvSpPr>
          <p:nvPr/>
        </p:nvSpPr>
        <p:spPr>
          <a:xfrm>
            <a:off x="695459" y="1456770"/>
            <a:ext cx="6362164" cy="4801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s-ES" sz="2800" b="1" dirty="0" smtClean="0"/>
              <a:t>FACTORES PSICOLÓGICOS </a:t>
            </a:r>
            <a:endParaRPr lang="es-ES" sz="280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398024"/>
              </p:ext>
            </p:extLst>
          </p:nvPr>
        </p:nvGraphicFramePr>
        <p:xfrm>
          <a:off x="1633829" y="2368162"/>
          <a:ext cx="8348371" cy="3657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064000"/>
                <a:gridCol w="4284371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MOTIVACIÓN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Estímulo que le permite a una persona cumplir</a:t>
                      </a:r>
                      <a:r>
                        <a:rPr lang="es-MX" b="0" baseline="0" dirty="0" smtClean="0"/>
                        <a:t> determinada necesidad no satisfecha. 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PERCEPCIÓN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Proceso mediante el cuál el ser humano puede interpretar todas las cosas u hechos que le rodean para formarse una imagen personal del mundo. 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APRENDIZAJE 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Cambio que existe en la actitud</a:t>
                      </a:r>
                      <a:r>
                        <a:rPr lang="es-MX" b="0" baseline="0" dirty="0" smtClean="0"/>
                        <a:t> de una persona, producido en su mayoría por experiencias personales. 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APTITUDES 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b="0" dirty="0" smtClean="0"/>
                        <a:t>Evaluación</a:t>
                      </a:r>
                      <a:r>
                        <a:rPr lang="es-MX" b="0" baseline="0" dirty="0" smtClean="0"/>
                        <a:t> o percepción de una persona con respecto a un objetivo, servicio o idea. </a:t>
                      </a:r>
                      <a:endParaRPr lang="es-MX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55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1861</Words>
  <Application>Microsoft Office PowerPoint</Application>
  <PresentationFormat>Panorámica</PresentationFormat>
  <Paragraphs>233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Courier New</vt:lpstr>
      <vt:lpstr>Times New Roman</vt:lpstr>
      <vt:lpstr>Wingdings</vt:lpstr>
      <vt:lpstr>Wingdings 2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FACTORES CULTURALES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HP</cp:lastModifiedBy>
  <cp:revision>122</cp:revision>
  <dcterms:created xsi:type="dcterms:W3CDTF">2014-10-01T18:47:20Z</dcterms:created>
  <dcterms:modified xsi:type="dcterms:W3CDTF">2019-10-01T04:59:06Z</dcterms:modified>
</cp:coreProperties>
</file>