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0" r:id="rId1"/>
  </p:sldMasterIdLst>
  <p:handoutMasterIdLst>
    <p:handoutMasterId r:id="rId36"/>
  </p:handoutMasterIdLst>
  <p:sldIdLst>
    <p:sldId id="274" r:id="rId2"/>
    <p:sldId id="334" r:id="rId3"/>
    <p:sldId id="335" r:id="rId4"/>
    <p:sldId id="336" r:id="rId5"/>
    <p:sldId id="337" r:id="rId6"/>
    <p:sldId id="367" r:id="rId7"/>
    <p:sldId id="368" r:id="rId8"/>
    <p:sldId id="369" r:id="rId9"/>
    <p:sldId id="370" r:id="rId10"/>
    <p:sldId id="339" r:id="rId11"/>
    <p:sldId id="374" r:id="rId12"/>
    <p:sldId id="375" r:id="rId13"/>
    <p:sldId id="340" r:id="rId14"/>
    <p:sldId id="341" r:id="rId15"/>
    <p:sldId id="371" r:id="rId16"/>
    <p:sldId id="376" r:id="rId17"/>
    <p:sldId id="343" r:id="rId18"/>
    <p:sldId id="377" r:id="rId19"/>
    <p:sldId id="373" r:id="rId20"/>
    <p:sldId id="378" r:id="rId21"/>
    <p:sldId id="379" r:id="rId22"/>
    <p:sldId id="380" r:id="rId23"/>
    <p:sldId id="381" r:id="rId24"/>
    <p:sldId id="384" r:id="rId25"/>
    <p:sldId id="382" r:id="rId26"/>
    <p:sldId id="387" r:id="rId27"/>
    <p:sldId id="342" r:id="rId28"/>
    <p:sldId id="386" r:id="rId29"/>
    <p:sldId id="385" r:id="rId30"/>
    <p:sldId id="389" r:id="rId31"/>
    <p:sldId id="365" r:id="rId32"/>
    <p:sldId id="390" r:id="rId33"/>
    <p:sldId id="391" r:id="rId34"/>
    <p:sldId id="364" r:id="rId35"/>
  </p:sldIdLst>
  <p:sldSz cx="9144000" cy="6858000" type="screen4x3"/>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99CCFF"/>
    <a:srgbClr val="FFCC00"/>
    <a:srgbClr val="FFFF99"/>
    <a:srgbClr val="D43082"/>
    <a:srgbClr val="FF6600"/>
    <a:srgbClr val="CCECFF"/>
    <a:srgbClr val="CCFF33"/>
    <a:srgbClr val="FFFFCC"/>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623" autoAdjust="0"/>
    <p:restoredTop sz="86400" autoAdjust="0"/>
  </p:normalViewPr>
  <p:slideViewPr>
    <p:cSldViewPr>
      <p:cViewPr varScale="1">
        <p:scale>
          <a:sx n="79" d="100"/>
          <a:sy n="79" d="100"/>
        </p:scale>
        <p:origin x="1206" y="78"/>
      </p:cViewPr>
      <p:guideLst>
        <p:guide orient="horz" pos="2160"/>
        <p:guide pos="2880"/>
      </p:guideLst>
    </p:cSldViewPr>
  </p:slideViewPr>
  <p:outlineViewPr>
    <p:cViewPr>
      <p:scale>
        <a:sx n="33" d="100"/>
        <a:sy n="33" d="100"/>
      </p:scale>
      <p:origin x="252" y="22380"/>
    </p:cViewPr>
  </p:outlineViewPr>
  <p:notesTextViewPr>
    <p:cViewPr>
      <p:scale>
        <a:sx n="1" d="1"/>
        <a:sy n="1" d="1"/>
      </p:scale>
      <p:origin x="0" y="0"/>
    </p:cViewPr>
  </p:notesTextViewPr>
  <p:sorterViewPr>
    <p:cViewPr>
      <p:scale>
        <a:sx n="66" d="100"/>
        <a:sy n="66" d="100"/>
      </p:scale>
      <p:origin x="0" y="13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45463D-3B4F-454B-8782-34BF93AB901D}" type="doc">
      <dgm:prSet loTypeId="urn:microsoft.com/office/officeart/2009/layout/CircleArrowProcess" loCatId="process" qsTypeId="urn:microsoft.com/office/officeart/2005/8/quickstyle/simple1" qsCatId="simple" csTypeId="urn:microsoft.com/office/officeart/2005/8/colors/accent4_3" csCatId="accent4" phldr="1"/>
      <dgm:spPr/>
      <dgm:t>
        <a:bodyPr/>
        <a:lstStyle/>
        <a:p>
          <a:endParaRPr lang="es-MX"/>
        </a:p>
      </dgm:t>
    </dgm:pt>
    <dgm:pt modelId="{712D8CA0-5E2C-47BB-8374-15DE5B590438}">
      <dgm:prSet phldrT="[Texto]"/>
      <dgm:spPr/>
      <dgm:t>
        <a:bodyPr/>
        <a:lstStyle/>
        <a:p>
          <a:r>
            <a:rPr lang="es-MX"/>
            <a:t>experiencia</a:t>
          </a:r>
        </a:p>
      </dgm:t>
    </dgm:pt>
    <dgm:pt modelId="{3CB223EB-8EA8-4973-939F-F8B699D11028}" type="parTrans" cxnId="{7A9EA2E1-310F-4A59-923C-CD75A41F1EF2}">
      <dgm:prSet/>
      <dgm:spPr/>
      <dgm:t>
        <a:bodyPr/>
        <a:lstStyle/>
        <a:p>
          <a:endParaRPr lang="es-MX"/>
        </a:p>
      </dgm:t>
    </dgm:pt>
    <dgm:pt modelId="{6B3F2949-58C9-446C-8839-4A6EF15F7902}" type="sibTrans" cxnId="{7A9EA2E1-310F-4A59-923C-CD75A41F1EF2}">
      <dgm:prSet/>
      <dgm:spPr/>
      <dgm:t>
        <a:bodyPr/>
        <a:lstStyle/>
        <a:p>
          <a:endParaRPr lang="es-MX"/>
        </a:p>
      </dgm:t>
    </dgm:pt>
    <dgm:pt modelId="{606D4C82-022B-490C-A460-ED165D00FE9D}">
      <dgm:prSet phldrT="[Texto]"/>
      <dgm:spPr/>
      <dgm:t>
        <a:bodyPr/>
        <a:lstStyle/>
        <a:p>
          <a:r>
            <a:rPr lang="es-MX"/>
            <a:t>conocimiento</a:t>
          </a:r>
        </a:p>
      </dgm:t>
    </dgm:pt>
    <dgm:pt modelId="{4B55C9FD-693A-4001-B81B-6FBB452FD442}" type="parTrans" cxnId="{0B570649-C885-4DE2-9FB5-D32D96400E1E}">
      <dgm:prSet/>
      <dgm:spPr/>
      <dgm:t>
        <a:bodyPr/>
        <a:lstStyle/>
        <a:p>
          <a:endParaRPr lang="es-MX"/>
        </a:p>
      </dgm:t>
    </dgm:pt>
    <dgm:pt modelId="{426772D6-28C2-4514-B5C8-5C9F1E61AB88}" type="sibTrans" cxnId="{0B570649-C885-4DE2-9FB5-D32D96400E1E}">
      <dgm:prSet/>
      <dgm:spPr/>
      <dgm:t>
        <a:bodyPr/>
        <a:lstStyle/>
        <a:p>
          <a:endParaRPr lang="es-MX"/>
        </a:p>
      </dgm:t>
    </dgm:pt>
    <dgm:pt modelId="{21C069C8-444D-4A8A-8924-3FDC60CF7D23}">
      <dgm:prSet phldrT="[Texto]"/>
      <dgm:spPr/>
      <dgm:t>
        <a:bodyPr/>
        <a:lstStyle/>
        <a:p>
          <a:r>
            <a:rPr lang="es-MX"/>
            <a:t>talento</a:t>
          </a:r>
        </a:p>
      </dgm:t>
    </dgm:pt>
    <dgm:pt modelId="{5797C21D-1585-485E-A532-22C3ECBC3780}" type="parTrans" cxnId="{242A0181-6C35-41B2-90DB-1DC9857EE141}">
      <dgm:prSet/>
      <dgm:spPr/>
      <dgm:t>
        <a:bodyPr/>
        <a:lstStyle/>
        <a:p>
          <a:endParaRPr lang="es-MX"/>
        </a:p>
      </dgm:t>
    </dgm:pt>
    <dgm:pt modelId="{207355F0-1825-409C-90FA-4D028893627E}" type="sibTrans" cxnId="{242A0181-6C35-41B2-90DB-1DC9857EE141}">
      <dgm:prSet/>
      <dgm:spPr/>
      <dgm:t>
        <a:bodyPr/>
        <a:lstStyle/>
        <a:p>
          <a:endParaRPr lang="es-MX"/>
        </a:p>
      </dgm:t>
    </dgm:pt>
    <dgm:pt modelId="{AB748788-19B1-44C5-A5FF-5A54E9067780}" type="pres">
      <dgm:prSet presAssocID="{4345463D-3B4F-454B-8782-34BF93AB901D}" presName="Name0" presStyleCnt="0">
        <dgm:presLayoutVars>
          <dgm:chMax val="7"/>
          <dgm:chPref val="7"/>
          <dgm:dir/>
          <dgm:animLvl val="lvl"/>
        </dgm:presLayoutVars>
      </dgm:prSet>
      <dgm:spPr/>
      <dgm:t>
        <a:bodyPr/>
        <a:lstStyle/>
        <a:p>
          <a:endParaRPr lang="es-MX"/>
        </a:p>
      </dgm:t>
    </dgm:pt>
    <dgm:pt modelId="{2888B356-077C-4A29-86EC-E1E3D9286051}" type="pres">
      <dgm:prSet presAssocID="{712D8CA0-5E2C-47BB-8374-15DE5B590438}" presName="Accent1" presStyleCnt="0"/>
      <dgm:spPr/>
    </dgm:pt>
    <dgm:pt modelId="{588294B0-A404-4FC9-AF39-7020BB560CCB}" type="pres">
      <dgm:prSet presAssocID="{712D8CA0-5E2C-47BB-8374-15DE5B590438}" presName="Accent" presStyleLbl="node1" presStyleIdx="0" presStyleCnt="3"/>
      <dgm:spPr/>
    </dgm:pt>
    <dgm:pt modelId="{3F195FD8-FDB2-43A5-9FDD-7B2965CAA9AD}" type="pres">
      <dgm:prSet presAssocID="{712D8CA0-5E2C-47BB-8374-15DE5B590438}" presName="Parent1" presStyleLbl="revTx" presStyleIdx="0" presStyleCnt="3">
        <dgm:presLayoutVars>
          <dgm:chMax val="1"/>
          <dgm:chPref val="1"/>
          <dgm:bulletEnabled val="1"/>
        </dgm:presLayoutVars>
      </dgm:prSet>
      <dgm:spPr/>
      <dgm:t>
        <a:bodyPr/>
        <a:lstStyle/>
        <a:p>
          <a:endParaRPr lang="es-MX"/>
        </a:p>
      </dgm:t>
    </dgm:pt>
    <dgm:pt modelId="{C63CBA97-F17B-49EF-AD3F-7708BE8E63AC}" type="pres">
      <dgm:prSet presAssocID="{606D4C82-022B-490C-A460-ED165D00FE9D}" presName="Accent2" presStyleCnt="0"/>
      <dgm:spPr/>
    </dgm:pt>
    <dgm:pt modelId="{76B6B2CC-3AB5-43F0-91E7-6571FCCD3411}" type="pres">
      <dgm:prSet presAssocID="{606D4C82-022B-490C-A460-ED165D00FE9D}" presName="Accent" presStyleLbl="node1" presStyleIdx="1" presStyleCnt="3"/>
      <dgm:spPr/>
    </dgm:pt>
    <dgm:pt modelId="{E45B362E-DA26-4ECB-A9D0-DA4E1EF42F7D}" type="pres">
      <dgm:prSet presAssocID="{606D4C82-022B-490C-A460-ED165D00FE9D}" presName="Parent2" presStyleLbl="revTx" presStyleIdx="1" presStyleCnt="3">
        <dgm:presLayoutVars>
          <dgm:chMax val="1"/>
          <dgm:chPref val="1"/>
          <dgm:bulletEnabled val="1"/>
        </dgm:presLayoutVars>
      </dgm:prSet>
      <dgm:spPr/>
      <dgm:t>
        <a:bodyPr/>
        <a:lstStyle/>
        <a:p>
          <a:endParaRPr lang="es-MX"/>
        </a:p>
      </dgm:t>
    </dgm:pt>
    <dgm:pt modelId="{F7497C98-6288-409E-BAF6-E470FBC22564}" type="pres">
      <dgm:prSet presAssocID="{21C069C8-444D-4A8A-8924-3FDC60CF7D23}" presName="Accent3" presStyleCnt="0"/>
      <dgm:spPr/>
    </dgm:pt>
    <dgm:pt modelId="{585CD3F9-1AB1-43AF-AC09-284B11201008}" type="pres">
      <dgm:prSet presAssocID="{21C069C8-444D-4A8A-8924-3FDC60CF7D23}" presName="Accent" presStyleLbl="node1" presStyleIdx="2" presStyleCnt="3"/>
      <dgm:spPr/>
    </dgm:pt>
    <dgm:pt modelId="{E58A7B27-9A48-402E-AB85-3FE1ACE2BD00}" type="pres">
      <dgm:prSet presAssocID="{21C069C8-444D-4A8A-8924-3FDC60CF7D23}" presName="Parent3" presStyleLbl="revTx" presStyleIdx="2" presStyleCnt="3">
        <dgm:presLayoutVars>
          <dgm:chMax val="1"/>
          <dgm:chPref val="1"/>
          <dgm:bulletEnabled val="1"/>
        </dgm:presLayoutVars>
      </dgm:prSet>
      <dgm:spPr/>
      <dgm:t>
        <a:bodyPr/>
        <a:lstStyle/>
        <a:p>
          <a:endParaRPr lang="es-MX"/>
        </a:p>
      </dgm:t>
    </dgm:pt>
  </dgm:ptLst>
  <dgm:cxnLst>
    <dgm:cxn modelId="{0B570649-C885-4DE2-9FB5-D32D96400E1E}" srcId="{4345463D-3B4F-454B-8782-34BF93AB901D}" destId="{606D4C82-022B-490C-A460-ED165D00FE9D}" srcOrd="1" destOrd="0" parTransId="{4B55C9FD-693A-4001-B81B-6FBB452FD442}" sibTransId="{426772D6-28C2-4514-B5C8-5C9F1E61AB88}"/>
    <dgm:cxn modelId="{7A9EA2E1-310F-4A59-923C-CD75A41F1EF2}" srcId="{4345463D-3B4F-454B-8782-34BF93AB901D}" destId="{712D8CA0-5E2C-47BB-8374-15DE5B590438}" srcOrd="0" destOrd="0" parTransId="{3CB223EB-8EA8-4973-939F-F8B699D11028}" sibTransId="{6B3F2949-58C9-446C-8839-4A6EF15F7902}"/>
    <dgm:cxn modelId="{4514A555-D10D-45E1-ABC9-44AC92A52E40}" type="presOf" srcId="{4345463D-3B4F-454B-8782-34BF93AB901D}" destId="{AB748788-19B1-44C5-A5FF-5A54E9067780}" srcOrd="0" destOrd="0" presId="urn:microsoft.com/office/officeart/2009/layout/CircleArrowProcess"/>
    <dgm:cxn modelId="{242A0181-6C35-41B2-90DB-1DC9857EE141}" srcId="{4345463D-3B4F-454B-8782-34BF93AB901D}" destId="{21C069C8-444D-4A8A-8924-3FDC60CF7D23}" srcOrd="2" destOrd="0" parTransId="{5797C21D-1585-485E-A532-22C3ECBC3780}" sibTransId="{207355F0-1825-409C-90FA-4D028893627E}"/>
    <dgm:cxn modelId="{6C7734D6-1886-4C76-8813-402BC3BE9A17}" type="presOf" srcId="{21C069C8-444D-4A8A-8924-3FDC60CF7D23}" destId="{E58A7B27-9A48-402E-AB85-3FE1ACE2BD00}" srcOrd="0" destOrd="0" presId="urn:microsoft.com/office/officeart/2009/layout/CircleArrowProcess"/>
    <dgm:cxn modelId="{88BF2B13-B417-49AF-BE06-EF58E137F855}" type="presOf" srcId="{606D4C82-022B-490C-A460-ED165D00FE9D}" destId="{E45B362E-DA26-4ECB-A9D0-DA4E1EF42F7D}" srcOrd="0" destOrd="0" presId="urn:microsoft.com/office/officeart/2009/layout/CircleArrowProcess"/>
    <dgm:cxn modelId="{DD1D2602-C0E0-469D-AD11-987859701C79}" type="presOf" srcId="{712D8CA0-5E2C-47BB-8374-15DE5B590438}" destId="{3F195FD8-FDB2-43A5-9FDD-7B2965CAA9AD}" srcOrd="0" destOrd="0" presId="urn:microsoft.com/office/officeart/2009/layout/CircleArrowProcess"/>
    <dgm:cxn modelId="{6456F11C-E513-4EC6-8D18-E17969C3E271}" type="presParOf" srcId="{AB748788-19B1-44C5-A5FF-5A54E9067780}" destId="{2888B356-077C-4A29-86EC-E1E3D9286051}" srcOrd="0" destOrd="0" presId="urn:microsoft.com/office/officeart/2009/layout/CircleArrowProcess"/>
    <dgm:cxn modelId="{6B2AE447-A401-4ABC-8F1D-D850610987B4}" type="presParOf" srcId="{2888B356-077C-4A29-86EC-E1E3D9286051}" destId="{588294B0-A404-4FC9-AF39-7020BB560CCB}" srcOrd="0" destOrd="0" presId="urn:microsoft.com/office/officeart/2009/layout/CircleArrowProcess"/>
    <dgm:cxn modelId="{8FDD0024-735A-4062-BFDE-FDD932F91122}" type="presParOf" srcId="{AB748788-19B1-44C5-A5FF-5A54E9067780}" destId="{3F195FD8-FDB2-43A5-9FDD-7B2965CAA9AD}" srcOrd="1" destOrd="0" presId="urn:microsoft.com/office/officeart/2009/layout/CircleArrowProcess"/>
    <dgm:cxn modelId="{CC6C4126-AEBE-455F-939B-71DCF6D5E939}" type="presParOf" srcId="{AB748788-19B1-44C5-A5FF-5A54E9067780}" destId="{C63CBA97-F17B-49EF-AD3F-7708BE8E63AC}" srcOrd="2" destOrd="0" presId="urn:microsoft.com/office/officeart/2009/layout/CircleArrowProcess"/>
    <dgm:cxn modelId="{D49B11A3-99AC-447E-8263-2FC1A3C66707}" type="presParOf" srcId="{C63CBA97-F17B-49EF-AD3F-7708BE8E63AC}" destId="{76B6B2CC-3AB5-43F0-91E7-6571FCCD3411}" srcOrd="0" destOrd="0" presId="urn:microsoft.com/office/officeart/2009/layout/CircleArrowProcess"/>
    <dgm:cxn modelId="{07A19B0D-8B9C-482E-8DA2-8EA9BAC3471A}" type="presParOf" srcId="{AB748788-19B1-44C5-A5FF-5A54E9067780}" destId="{E45B362E-DA26-4ECB-A9D0-DA4E1EF42F7D}" srcOrd="3" destOrd="0" presId="urn:microsoft.com/office/officeart/2009/layout/CircleArrowProcess"/>
    <dgm:cxn modelId="{69150F77-45EE-4FDD-A733-90C8BC484779}" type="presParOf" srcId="{AB748788-19B1-44C5-A5FF-5A54E9067780}" destId="{F7497C98-6288-409E-BAF6-E470FBC22564}" srcOrd="4" destOrd="0" presId="urn:microsoft.com/office/officeart/2009/layout/CircleArrowProcess"/>
    <dgm:cxn modelId="{38527CE1-AEB4-4D86-85DF-5BBAC2164711}" type="presParOf" srcId="{F7497C98-6288-409E-BAF6-E470FBC22564}" destId="{585CD3F9-1AB1-43AF-AC09-284B11201008}" srcOrd="0" destOrd="0" presId="urn:microsoft.com/office/officeart/2009/layout/CircleArrowProcess"/>
    <dgm:cxn modelId="{DF0C6E75-D58F-4BCE-9C62-891DB85274A2}" type="presParOf" srcId="{AB748788-19B1-44C5-A5FF-5A54E9067780}" destId="{E58A7B27-9A48-402E-AB85-3FE1ACE2BD00}"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8294B0-A404-4FC9-AF39-7020BB560CCB}">
      <dsp:nvSpPr>
        <dsp:cNvPr id="0" name=""/>
        <dsp:cNvSpPr/>
      </dsp:nvSpPr>
      <dsp:spPr>
        <a:xfrm>
          <a:off x="523629" y="0"/>
          <a:ext cx="871081" cy="871213"/>
        </a:xfrm>
        <a:prstGeom prst="circularArrow">
          <a:avLst>
            <a:gd name="adj1" fmla="val 10980"/>
            <a:gd name="adj2" fmla="val 1142322"/>
            <a:gd name="adj3" fmla="val 4500000"/>
            <a:gd name="adj4" fmla="val 10800000"/>
            <a:gd name="adj5" fmla="val 12500"/>
          </a:avLst>
        </a:prstGeom>
        <a:solidFill>
          <a:schemeClr val="accent4">
            <a:shade val="8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195FD8-FDB2-43A5-9FDD-7B2965CAA9AD}">
      <dsp:nvSpPr>
        <dsp:cNvPr id="0" name=""/>
        <dsp:cNvSpPr/>
      </dsp:nvSpPr>
      <dsp:spPr>
        <a:xfrm>
          <a:off x="716166" y="314534"/>
          <a:ext cx="484042" cy="2419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MX" sz="600" kern="1200"/>
            <a:t>experiencia</a:t>
          </a:r>
        </a:p>
      </dsp:txBody>
      <dsp:txXfrm>
        <a:off x="716166" y="314534"/>
        <a:ext cx="484042" cy="241963"/>
      </dsp:txXfrm>
    </dsp:sp>
    <dsp:sp modelId="{76B6B2CC-3AB5-43F0-91E7-6571FCCD3411}">
      <dsp:nvSpPr>
        <dsp:cNvPr id="0" name=""/>
        <dsp:cNvSpPr/>
      </dsp:nvSpPr>
      <dsp:spPr>
        <a:xfrm>
          <a:off x="281689" y="500576"/>
          <a:ext cx="871081" cy="871213"/>
        </a:xfrm>
        <a:prstGeom prst="leftCircularArrow">
          <a:avLst>
            <a:gd name="adj1" fmla="val 10980"/>
            <a:gd name="adj2" fmla="val 1142322"/>
            <a:gd name="adj3" fmla="val 6300000"/>
            <a:gd name="adj4" fmla="val 18900000"/>
            <a:gd name="adj5" fmla="val 12500"/>
          </a:avLst>
        </a:prstGeom>
        <a:solidFill>
          <a:schemeClr val="accent4">
            <a:shade val="80000"/>
            <a:hueOff val="-259674"/>
            <a:satOff val="-16754"/>
            <a:lumOff val="1684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5B362E-DA26-4ECB-A9D0-DA4E1EF42F7D}">
      <dsp:nvSpPr>
        <dsp:cNvPr id="0" name=""/>
        <dsp:cNvSpPr/>
      </dsp:nvSpPr>
      <dsp:spPr>
        <a:xfrm>
          <a:off x="475208" y="818007"/>
          <a:ext cx="484042" cy="2419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MX" sz="600" kern="1200"/>
            <a:t>conocimiento</a:t>
          </a:r>
        </a:p>
      </dsp:txBody>
      <dsp:txXfrm>
        <a:off x="475208" y="818007"/>
        <a:ext cx="484042" cy="241963"/>
      </dsp:txXfrm>
    </dsp:sp>
    <dsp:sp modelId="{585CD3F9-1AB1-43AF-AC09-284B11201008}">
      <dsp:nvSpPr>
        <dsp:cNvPr id="0" name=""/>
        <dsp:cNvSpPr/>
      </dsp:nvSpPr>
      <dsp:spPr>
        <a:xfrm>
          <a:off x="585627" y="1061056"/>
          <a:ext cx="748393" cy="748693"/>
        </a:xfrm>
        <a:prstGeom prst="blockArc">
          <a:avLst>
            <a:gd name="adj1" fmla="val 13500000"/>
            <a:gd name="adj2" fmla="val 10800000"/>
            <a:gd name="adj3" fmla="val 12740"/>
          </a:avLst>
        </a:prstGeom>
        <a:solidFill>
          <a:schemeClr val="accent4">
            <a:shade val="80000"/>
            <a:hueOff val="-519348"/>
            <a:satOff val="-33508"/>
            <a:lumOff val="3369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8A7B27-9A48-402E-AB85-3FE1ACE2BD00}">
      <dsp:nvSpPr>
        <dsp:cNvPr id="0" name=""/>
        <dsp:cNvSpPr/>
      </dsp:nvSpPr>
      <dsp:spPr>
        <a:xfrm>
          <a:off x="717311" y="1322203"/>
          <a:ext cx="484042" cy="2419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s-MX" sz="600" kern="1200"/>
            <a:t>talento</a:t>
          </a:r>
        </a:p>
      </dsp:txBody>
      <dsp:txXfrm>
        <a:off x="717311" y="1322203"/>
        <a:ext cx="484042" cy="241963"/>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13763" cy="467072"/>
          </a:xfrm>
          <a:prstGeom prst="rect">
            <a:avLst/>
          </a:prstGeom>
        </p:spPr>
        <p:txBody>
          <a:bodyPr vert="horz" lIns="92930" tIns="46465" rIns="92930" bIns="46465" rtlCol="0"/>
          <a:lstStyle>
            <a:lvl1pPr algn="l">
              <a:defRPr sz="1200"/>
            </a:lvl1pPr>
          </a:lstStyle>
          <a:p>
            <a:endParaRPr lang="es-MX"/>
          </a:p>
        </p:txBody>
      </p:sp>
      <p:sp>
        <p:nvSpPr>
          <p:cNvPr id="3" name="Marcador de fecha 2"/>
          <p:cNvSpPr>
            <a:spLocks noGrp="1"/>
          </p:cNvSpPr>
          <p:nvPr>
            <p:ph type="dt" sz="quarter" idx="1"/>
          </p:nvPr>
        </p:nvSpPr>
        <p:spPr>
          <a:xfrm>
            <a:off x="3939466" y="0"/>
            <a:ext cx="3013763" cy="467072"/>
          </a:xfrm>
          <a:prstGeom prst="rect">
            <a:avLst/>
          </a:prstGeom>
        </p:spPr>
        <p:txBody>
          <a:bodyPr vert="horz" lIns="92930" tIns="46465" rIns="92930" bIns="46465" rtlCol="0"/>
          <a:lstStyle>
            <a:lvl1pPr algn="r">
              <a:defRPr sz="1200"/>
            </a:lvl1pPr>
          </a:lstStyle>
          <a:p>
            <a:fld id="{BAFC8058-E4EB-43D1-B405-F46AB767A178}" type="datetimeFigureOut">
              <a:rPr lang="es-MX" smtClean="0"/>
              <a:t>17/09/2019</a:t>
            </a:fld>
            <a:endParaRPr lang="es-MX"/>
          </a:p>
        </p:txBody>
      </p:sp>
      <p:sp>
        <p:nvSpPr>
          <p:cNvPr id="4" name="Marcador de pie de página 3"/>
          <p:cNvSpPr>
            <a:spLocks noGrp="1"/>
          </p:cNvSpPr>
          <p:nvPr>
            <p:ph type="ftr" sz="quarter" idx="2"/>
          </p:nvPr>
        </p:nvSpPr>
        <p:spPr>
          <a:xfrm>
            <a:off x="0" y="8842030"/>
            <a:ext cx="3013763" cy="467071"/>
          </a:xfrm>
          <a:prstGeom prst="rect">
            <a:avLst/>
          </a:prstGeom>
        </p:spPr>
        <p:txBody>
          <a:bodyPr vert="horz" lIns="92930" tIns="46465" rIns="92930" bIns="46465"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39466" y="8842030"/>
            <a:ext cx="3013763" cy="467071"/>
          </a:xfrm>
          <a:prstGeom prst="rect">
            <a:avLst/>
          </a:prstGeom>
        </p:spPr>
        <p:txBody>
          <a:bodyPr vert="horz" lIns="92930" tIns="46465" rIns="92930" bIns="46465" rtlCol="0" anchor="b"/>
          <a:lstStyle>
            <a:lvl1pPr algn="r">
              <a:defRPr sz="1200"/>
            </a:lvl1pPr>
          </a:lstStyle>
          <a:p>
            <a:fld id="{F61114AE-7D99-4F12-B785-C4808B86AA59}" type="slidenum">
              <a:rPr lang="es-MX" smtClean="0"/>
              <a:t>‹Nº›</a:t>
            </a:fld>
            <a:endParaRPr lang="es-MX"/>
          </a:p>
        </p:txBody>
      </p:sp>
    </p:spTree>
    <p:extLst>
      <p:ext uri="{BB962C8B-B14F-4D97-AF65-F5344CB8AC3E}">
        <p14:creationId xmlns:p14="http://schemas.microsoft.com/office/powerpoint/2010/main" val="13822565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1796548060"/>
      </p:ext>
    </p:extLst>
  </p:cSld>
  <p:clrMapOvr>
    <a:masterClrMapping/>
  </p:clrMapOvr>
  <p:transition spd="med">
    <p:blinds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27088472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3153015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98360391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90520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65202554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997581600"/>
      </p:ext>
    </p:extLst>
  </p:cSld>
  <p:clrMapOvr>
    <a:masterClrMapping/>
  </p:clrMapOvr>
  <p:transition spd="med">
    <p:blinds dir="vert"/>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1439320336"/>
      </p:ext>
    </p:extLst>
  </p:cSld>
  <p:clrMapOvr>
    <a:masterClrMapping/>
  </p:clrMapOvr>
  <p:transition spd="med">
    <p:blinds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2834829299"/>
      </p:ext>
    </p:extLst>
  </p:cSld>
  <p:clrMapOvr>
    <a:masterClrMapping/>
  </p:clrMapOvr>
  <p:transition spd="med">
    <p:blinds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665414963"/>
      </p:ext>
    </p:extLst>
  </p:cSld>
  <p:clrMapOvr>
    <a:masterClrMapping/>
  </p:clrMapOvr>
  <p:transition spd="med">
    <p:blinds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3941068419"/>
      </p:ext>
    </p:extLst>
  </p:cSld>
  <p:clrMapOvr>
    <a:masterClrMapping/>
  </p:clrMapOvr>
  <p:transition spd="med">
    <p:blinds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2287596180"/>
      </p:ext>
    </p:extLst>
  </p:cSld>
  <p:clrMapOvr>
    <a:masterClrMapping/>
  </p:clrMapOvr>
  <p:transition spd="med">
    <p:blinds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356657604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3981080033"/>
      </p:ext>
    </p:extLst>
  </p:cSld>
  <p:clrMapOvr>
    <a:masterClrMapping/>
  </p:clrMapOvr>
  <p:transition spd="med">
    <p:blinds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458672248"/>
      </p:ext>
    </p:extLst>
  </p:cSld>
  <p:clrMapOvr>
    <a:masterClrMapping/>
  </p:clrMapOvr>
  <p:transition spd="med">
    <p:blinds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A04E2D8-79B2-4DBC-9B0E-33DC807931C0}" type="datetimeFigureOut">
              <a:rPr lang="es-MX" smtClean="0"/>
              <a:pPr/>
              <a:t>17/09/2019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1659848984"/>
      </p:ext>
    </p:extLst>
  </p:cSld>
  <p:clrMapOvr>
    <a:masterClrMapping/>
  </p:clrMapOvr>
  <p:transition spd="med">
    <p:blinds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A04E2D8-79B2-4DBC-9B0E-33DC807931C0}" type="datetimeFigureOut">
              <a:rPr lang="es-MX" smtClean="0"/>
              <a:pPr/>
              <a:t>17/09/2019</a:t>
            </a:fld>
            <a:endParaRPr lang="es-MX"/>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0D055277-D99E-4B56-81B4-BBD261506CF4}" type="slidenum">
              <a:rPr lang="es-MX" smtClean="0"/>
              <a:pPr/>
              <a:t>‹Nº›</a:t>
            </a:fld>
            <a:endParaRPr lang="es-MX"/>
          </a:p>
        </p:txBody>
      </p:sp>
    </p:spTree>
    <p:extLst>
      <p:ext uri="{BB962C8B-B14F-4D97-AF65-F5344CB8AC3E}">
        <p14:creationId xmlns:p14="http://schemas.microsoft.com/office/powerpoint/2010/main" val="3377864371"/>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 id="2147483832" r:id="rId12"/>
    <p:sldLayoutId id="2147483833" r:id="rId13"/>
    <p:sldLayoutId id="2147483834" r:id="rId14"/>
    <p:sldLayoutId id="2147483835" r:id="rId15"/>
    <p:sldLayoutId id="2147483836" r:id="rId16"/>
  </p:sldLayoutIdLst>
  <p:transition spd="med">
    <p:blinds dir="vert"/>
  </p:transition>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redalyc.org/articulo.oa" TargetMode="Externa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Imagen 1" descr="Resultado de imagen para logo uaeme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409" y="785525"/>
            <a:ext cx="1179140" cy="117914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recto 5"/>
          <p:cNvCxnSpPr/>
          <p:nvPr/>
        </p:nvCxnSpPr>
        <p:spPr>
          <a:xfrm>
            <a:off x="2001188" y="1553378"/>
            <a:ext cx="5318721" cy="19964"/>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4"/>
          <p:cNvSpPr>
            <a:spLocks noChangeArrowheads="1"/>
          </p:cNvSpPr>
          <p:nvPr/>
        </p:nvSpPr>
        <p:spPr bwMode="auto">
          <a:xfrm>
            <a:off x="1722995" y="1168658"/>
            <a:ext cx="57293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UNIVERSIDAD AUTÓNOMA DEL ESTADO DE MÉXICO</a:t>
            </a:r>
            <a:endParaRPr kumimoji="0" lang="es-MX" altLang="es-MX" sz="1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400" b="0" i="0" u="none" strike="noStrike" cap="none" normalizeH="0" baseline="0" dirty="0" smtClean="0">
              <a:ln>
                <a:noFill/>
              </a:ln>
              <a:solidFill>
                <a:schemeClr val="tx1"/>
              </a:solidFill>
              <a:effectLst/>
              <a:latin typeface="Arial" panose="020B0604020202020204" pitchFamily="34" charset="0"/>
            </a:endParaRPr>
          </a:p>
        </p:txBody>
      </p:sp>
      <p:sp>
        <p:nvSpPr>
          <p:cNvPr id="10" name="CuadroTexto 9"/>
          <p:cNvSpPr txBox="1"/>
          <p:nvPr/>
        </p:nvSpPr>
        <p:spPr>
          <a:xfrm>
            <a:off x="2283401" y="1631577"/>
            <a:ext cx="4608512" cy="400110"/>
          </a:xfrm>
          <a:prstGeom prst="rect">
            <a:avLst/>
          </a:prstGeom>
          <a:noFill/>
        </p:spPr>
        <p:txBody>
          <a:bodyPr wrap="square" rtlCol="0">
            <a:spAutoFit/>
          </a:bodyPr>
          <a:lstStyle/>
          <a:p>
            <a:pPr algn="ctr"/>
            <a:r>
              <a:rPr lang="es-MX" sz="2000" dirty="0" smtClean="0"/>
              <a:t>Facultad de Turismo y Gastronomía</a:t>
            </a:r>
            <a:endParaRPr lang="es-MX" sz="2000" dirty="0"/>
          </a:p>
        </p:txBody>
      </p:sp>
      <p:sp>
        <p:nvSpPr>
          <p:cNvPr id="14" name="CuadroTexto 13"/>
          <p:cNvSpPr txBox="1"/>
          <p:nvPr/>
        </p:nvSpPr>
        <p:spPr>
          <a:xfrm>
            <a:off x="638305" y="3140968"/>
            <a:ext cx="6836501" cy="2062103"/>
          </a:xfrm>
          <a:prstGeom prst="rect">
            <a:avLst/>
          </a:prstGeom>
          <a:solidFill>
            <a:srgbClr val="CCFF33"/>
          </a:solidFill>
        </p:spPr>
        <p:txBody>
          <a:bodyPr wrap="square" rtlCol="0">
            <a:spAutoFit/>
          </a:bodyPr>
          <a:lstStyle/>
          <a:p>
            <a:pPr algn="ctr"/>
            <a:r>
              <a:rPr lang="es-MX" sz="3200" dirty="0" smtClean="0">
                <a:solidFill>
                  <a:srgbClr val="00B0F0"/>
                </a:solidFill>
              </a:rPr>
              <a:t>Unidad de Aprendizaje</a:t>
            </a:r>
          </a:p>
          <a:p>
            <a:pPr algn="ctr"/>
            <a:r>
              <a:rPr lang="es-MX" sz="3200" dirty="0" smtClean="0"/>
              <a:t>Gestión del Talento Humano</a:t>
            </a:r>
          </a:p>
          <a:p>
            <a:pPr algn="ctr"/>
            <a:r>
              <a:rPr lang="es-MX" sz="3200" dirty="0"/>
              <a:t>Periodo </a:t>
            </a:r>
            <a:r>
              <a:rPr lang="es-MX" sz="3200" dirty="0" smtClean="0"/>
              <a:t>2019A</a:t>
            </a:r>
            <a:endParaRPr lang="es-MX" sz="3200" dirty="0"/>
          </a:p>
          <a:p>
            <a:pPr algn="ctr"/>
            <a:endParaRPr lang="es-MX" sz="32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539552" y="620688"/>
            <a:ext cx="3666005" cy="584775"/>
          </a:xfrm>
          <a:prstGeom prst="rect">
            <a:avLst/>
          </a:prstGeom>
          <a:solidFill>
            <a:srgbClr val="CCECFF"/>
          </a:solidFill>
          <a:ln>
            <a:solidFill>
              <a:srgbClr val="002060"/>
            </a:solidFill>
          </a:ln>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200" b="1" dirty="0" smtClean="0">
                <a:ln/>
                <a:solidFill>
                  <a:srgbClr val="0070C0"/>
                </a:solidFill>
              </a:rPr>
              <a:t>Para reflexionar…</a:t>
            </a:r>
            <a:endParaRPr lang="es-ES" sz="3200" b="1" cap="none" spc="0" dirty="0">
              <a:ln/>
              <a:solidFill>
                <a:srgbClr val="0070C0"/>
              </a:solidFill>
              <a:effectLst/>
            </a:endParaRPr>
          </a:p>
        </p:txBody>
      </p:sp>
      <p:sp>
        <p:nvSpPr>
          <p:cNvPr id="6" name="CuadroTexto 5"/>
          <p:cNvSpPr txBox="1"/>
          <p:nvPr/>
        </p:nvSpPr>
        <p:spPr>
          <a:xfrm>
            <a:off x="431540" y="2852936"/>
            <a:ext cx="7704856" cy="3046988"/>
          </a:xfrm>
          <a:prstGeom prst="rect">
            <a:avLst/>
          </a:prstGeom>
          <a:noFill/>
        </p:spPr>
        <p:txBody>
          <a:bodyPr wrap="square" rtlCol="0">
            <a:spAutoFit/>
          </a:bodyPr>
          <a:lstStyle/>
          <a:p>
            <a:pPr marL="342900" indent="-342900">
              <a:buClr>
                <a:srgbClr val="00B0F0"/>
              </a:buClr>
              <a:buFont typeface="Wingdings" panose="05000000000000000000" pitchFamily="2" charset="2"/>
              <a:buChar char="Ø"/>
            </a:pPr>
            <a:r>
              <a:rPr lang="es-MX" sz="2400" dirty="0"/>
              <a:t>¿Qué papel desempeña el factor humano en una organización</a:t>
            </a:r>
            <a:r>
              <a:rPr lang="es-MX" sz="2400" dirty="0" smtClean="0"/>
              <a:t>?</a:t>
            </a:r>
          </a:p>
          <a:p>
            <a:pPr marL="342900" indent="-342900">
              <a:buClr>
                <a:srgbClr val="00B0F0"/>
              </a:buClr>
              <a:buFont typeface="Wingdings" panose="05000000000000000000" pitchFamily="2" charset="2"/>
              <a:buChar char="Ø"/>
            </a:pPr>
            <a:r>
              <a:rPr lang="es-MX" sz="2400" dirty="0"/>
              <a:t>¿Por qué la gestión del talento es considerada como un elemento diferenciador de las empresas</a:t>
            </a:r>
            <a:r>
              <a:rPr lang="es-MX" sz="2400" dirty="0" smtClean="0"/>
              <a:t>?</a:t>
            </a:r>
            <a:endParaRPr lang="es-MX" sz="2400" dirty="0"/>
          </a:p>
          <a:p>
            <a:pPr marL="342900" indent="-342900">
              <a:buClr>
                <a:srgbClr val="00B0F0"/>
              </a:buClr>
              <a:buFont typeface="Wingdings" panose="05000000000000000000" pitchFamily="2" charset="2"/>
              <a:buChar char="Ø"/>
            </a:pPr>
            <a:r>
              <a:rPr lang="es-MX" sz="2400" dirty="0" smtClean="0"/>
              <a:t>¿Qué es más importante el título de grado o la experiencia? </a:t>
            </a:r>
          </a:p>
          <a:p>
            <a:pPr marL="342900" indent="-342900">
              <a:buClr>
                <a:srgbClr val="00B0F0"/>
              </a:buClr>
              <a:buFont typeface="Wingdings" panose="05000000000000000000" pitchFamily="2" charset="2"/>
              <a:buChar char="Ø"/>
            </a:pPr>
            <a:r>
              <a:rPr lang="es-MX" sz="2400" dirty="0" smtClean="0"/>
              <a:t>¿El trabajador exitoso, es el que trabaja más o el que mejor hace las cosas?</a:t>
            </a:r>
          </a:p>
        </p:txBody>
      </p:sp>
      <p:sp>
        <p:nvSpPr>
          <p:cNvPr id="8" name="CuadroTexto 7"/>
          <p:cNvSpPr txBox="1"/>
          <p:nvPr/>
        </p:nvSpPr>
        <p:spPr>
          <a:xfrm>
            <a:off x="323528" y="1412776"/>
            <a:ext cx="7920880" cy="830997"/>
          </a:xfrm>
          <a:prstGeom prst="rect">
            <a:avLst/>
          </a:prstGeom>
          <a:noFill/>
        </p:spPr>
        <p:txBody>
          <a:bodyPr wrap="square" rtlCol="0">
            <a:spAutoFit/>
          </a:bodyPr>
          <a:lstStyle/>
          <a:p>
            <a:r>
              <a:rPr lang="es-MX" sz="2400" dirty="0" smtClean="0">
                <a:solidFill>
                  <a:srgbClr val="FF3399"/>
                </a:solidFill>
              </a:rPr>
              <a:t>Instrucciones:</a:t>
            </a:r>
            <a:r>
              <a:rPr lang="es-MX" sz="2400" dirty="0" smtClean="0"/>
              <a:t> lee las siguientes preguntas y reflexiona sobre tus respuestas. </a:t>
            </a:r>
            <a:endParaRPr lang="es-MX" sz="2400" dirty="0"/>
          </a:p>
        </p:txBody>
      </p:sp>
    </p:spTree>
    <p:extLst>
      <p:ext uri="{BB962C8B-B14F-4D97-AF65-F5344CB8AC3E}">
        <p14:creationId xmlns:p14="http://schemas.microsoft.com/office/powerpoint/2010/main" val="33766227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39552" y="3284984"/>
            <a:ext cx="7056784" cy="2677656"/>
          </a:xfrm>
          <a:prstGeom prst="rect">
            <a:avLst/>
          </a:prstGeom>
          <a:noFill/>
        </p:spPr>
        <p:txBody>
          <a:bodyPr wrap="square" rtlCol="0">
            <a:spAutoFit/>
          </a:bodyPr>
          <a:lstStyle/>
          <a:p>
            <a:r>
              <a:rPr lang="es-MX" sz="2400" b="1" dirty="0"/>
              <a:t>El desarrollo de los procesos organizacionales y la búsqueda </a:t>
            </a:r>
            <a:r>
              <a:rPr lang="es-MX" sz="2400" b="1" dirty="0" smtClean="0"/>
              <a:t>de perspectivas </a:t>
            </a:r>
            <a:r>
              <a:rPr lang="es-MX" sz="2400" b="1" dirty="0"/>
              <a:t>que garanticen una gestión basada en criterios de calidad, productividad, eficiencia, y eficacia efectiva, han llevado a plantear estrategias o </a:t>
            </a:r>
            <a:r>
              <a:rPr lang="es-MX" sz="2400" b="1" dirty="0">
                <a:solidFill>
                  <a:srgbClr val="D43082"/>
                </a:solidFill>
              </a:rPr>
              <a:t>modelos </a:t>
            </a:r>
            <a:r>
              <a:rPr lang="es-MX" sz="2400" b="1" dirty="0" smtClean="0">
                <a:solidFill>
                  <a:srgbClr val="D43082"/>
                </a:solidFill>
              </a:rPr>
              <a:t>de gestión </a:t>
            </a:r>
            <a:r>
              <a:rPr lang="es-MX" sz="2400" b="1" dirty="0"/>
              <a:t>que intenten asegurar un mejor desarrollo organizacional</a:t>
            </a:r>
            <a:r>
              <a:rPr lang="es-MX" sz="2400" b="1" dirty="0" smtClean="0"/>
              <a:t>. </a:t>
            </a:r>
          </a:p>
        </p:txBody>
      </p:sp>
      <p:pic>
        <p:nvPicPr>
          <p:cNvPr id="1026" name="Picture 2" descr="Resultado de imagen para esquemas de model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620688"/>
            <a:ext cx="2226499" cy="2219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6331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51520" y="1340768"/>
            <a:ext cx="7344816" cy="3785652"/>
          </a:xfrm>
          <a:prstGeom prst="rect">
            <a:avLst/>
          </a:prstGeom>
          <a:noFill/>
        </p:spPr>
        <p:txBody>
          <a:bodyPr wrap="square" rtlCol="0">
            <a:spAutoFit/>
          </a:bodyPr>
          <a:lstStyle/>
          <a:p>
            <a:r>
              <a:rPr lang="es-MX" sz="2400" b="1" dirty="0" smtClean="0"/>
              <a:t>Los </a:t>
            </a:r>
            <a:r>
              <a:rPr lang="es-MX" sz="2400" b="1" dirty="0"/>
              <a:t>modelos más representativos en la actualidad y que tienen un significado histórico y contextual en el ámbito de las organizaciones son: </a:t>
            </a:r>
            <a:r>
              <a:rPr lang="es-MX" sz="2400" b="1" dirty="0">
                <a:solidFill>
                  <a:srgbClr val="D43082"/>
                </a:solidFill>
              </a:rPr>
              <a:t>la gestión del talento humano, la gestión del conocimiento y la gestión por </a:t>
            </a:r>
            <a:r>
              <a:rPr lang="es-MX" sz="2400" b="1" dirty="0" smtClean="0">
                <a:solidFill>
                  <a:srgbClr val="D43082"/>
                </a:solidFill>
              </a:rPr>
              <a:t>competencias.</a:t>
            </a:r>
            <a:endParaRPr lang="es-MX" sz="2400" b="1" dirty="0">
              <a:solidFill>
                <a:srgbClr val="D43082"/>
              </a:solidFill>
            </a:endParaRPr>
          </a:p>
          <a:p>
            <a:endParaRPr lang="es-MX" sz="2400" b="1" dirty="0"/>
          </a:p>
          <a:p>
            <a:r>
              <a:rPr lang="es-MX" sz="2400" b="1" dirty="0"/>
              <a:t>La aparición y aceptación de una visión sistémica en las </a:t>
            </a:r>
            <a:r>
              <a:rPr lang="es-MX" sz="2400" b="1" dirty="0" smtClean="0"/>
              <a:t>organizaciones, </a:t>
            </a:r>
            <a:r>
              <a:rPr lang="es-MX" sz="2400" b="1" dirty="0"/>
              <a:t>ha provocado que estos modelos se estén convirtiendo en las fuentes fundamentales del desarrollo organizacional</a:t>
            </a:r>
            <a:r>
              <a:rPr lang="es-MX" sz="2400" b="1" dirty="0" smtClean="0"/>
              <a:t>.</a:t>
            </a:r>
            <a:endParaRPr lang="es-MX" sz="2400" b="1" dirty="0"/>
          </a:p>
        </p:txBody>
      </p:sp>
    </p:spTree>
    <p:extLst>
      <p:ext uri="{BB962C8B-B14F-4D97-AF65-F5344CB8AC3E}">
        <p14:creationId xmlns:p14="http://schemas.microsoft.com/office/powerpoint/2010/main" val="19165869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p:cNvSpPr>
          <p:nvPr/>
        </p:nvSpPr>
        <p:spPr>
          <a:xfrm rot="-900000">
            <a:off x="-128118" y="1147878"/>
            <a:ext cx="7450648" cy="138589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4000" dirty="0" smtClean="0">
                <a:solidFill>
                  <a:srgbClr val="FF6699"/>
                </a:solidFill>
                <a:latin typeface="Aharoni" pitchFamily="2" charset="-79"/>
                <a:cs typeface="Aharoni" pitchFamily="2" charset="-79"/>
              </a:rPr>
              <a:t>¿Qué es el modelo de gestión del talento humano?</a:t>
            </a:r>
            <a:endParaRPr lang="es-MX" sz="4000" dirty="0">
              <a:solidFill>
                <a:srgbClr val="FF6699"/>
              </a:solidFill>
              <a:latin typeface="Aharoni" pitchFamily="2" charset="-79"/>
              <a:cs typeface="Aharoni" pitchFamily="2" charset="-79"/>
            </a:endParaRPr>
          </a:p>
        </p:txBody>
      </p:sp>
      <p:sp>
        <p:nvSpPr>
          <p:cNvPr id="5" name="4 Subtítulo"/>
          <p:cNvSpPr txBox="1">
            <a:spLocks/>
          </p:cNvSpPr>
          <p:nvPr/>
        </p:nvSpPr>
        <p:spPr>
          <a:xfrm>
            <a:off x="170196" y="4509120"/>
            <a:ext cx="7992888" cy="1128495"/>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es-MX" sz="4000" dirty="0" smtClean="0">
                <a:solidFill>
                  <a:srgbClr val="0070C0"/>
                </a:solidFill>
                <a:latin typeface="Aharoni" pitchFamily="2" charset="-79"/>
                <a:cs typeface="Aharoni" pitchFamily="2" charset="-79"/>
              </a:rPr>
              <a:t>¿Es lo mismo, talento humano, que recurso humano?</a:t>
            </a:r>
            <a:endParaRPr lang="es-MX" sz="4000" dirty="0">
              <a:solidFill>
                <a:srgbClr val="0070C0"/>
              </a:solidFill>
              <a:latin typeface="Aharoni" pitchFamily="2" charset="-79"/>
              <a:cs typeface="Aharoni" pitchFamily="2" charset="-79"/>
            </a:endParaRPr>
          </a:p>
        </p:txBody>
      </p:sp>
      <p:pic>
        <p:nvPicPr>
          <p:cNvPr id="6" name="Picture 4" descr="Resultado de imagen para signos de interrog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5212" y="2161203"/>
            <a:ext cx="2027538" cy="20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5200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30700" y="267214"/>
            <a:ext cx="7056784" cy="707886"/>
          </a:xfrm>
          <a:prstGeom prst="rect">
            <a:avLst/>
          </a:prstGeom>
          <a:noFill/>
        </p:spPr>
        <p:txBody>
          <a:bodyPr wrap="square" rtlCol="0">
            <a:spAutoFit/>
          </a:bodyPr>
          <a:lstStyle/>
          <a:p>
            <a:r>
              <a:rPr lang="es-MX" sz="2000" dirty="0" smtClean="0">
                <a:solidFill>
                  <a:srgbClr val="FF3399"/>
                </a:solidFill>
              </a:rPr>
              <a:t>Actividad I: </a:t>
            </a:r>
            <a:r>
              <a:rPr lang="es-MX" sz="2000" dirty="0" smtClean="0"/>
              <a:t>relaciona los siguientes conceptos con sus definiciones. </a:t>
            </a:r>
            <a:endParaRPr lang="es-MX" sz="2000" dirty="0"/>
          </a:p>
        </p:txBody>
      </p:sp>
      <p:sp>
        <p:nvSpPr>
          <p:cNvPr id="5" name="CuadroTexto 4"/>
          <p:cNvSpPr txBox="1"/>
          <p:nvPr/>
        </p:nvSpPr>
        <p:spPr>
          <a:xfrm>
            <a:off x="333825" y="1672639"/>
            <a:ext cx="3204356" cy="3416320"/>
          </a:xfrm>
          <a:prstGeom prst="rect">
            <a:avLst/>
          </a:prstGeom>
          <a:noFill/>
        </p:spPr>
        <p:txBody>
          <a:bodyPr wrap="square" rtlCol="0">
            <a:spAutoFit/>
          </a:bodyPr>
          <a:lstStyle/>
          <a:p>
            <a:pPr marL="457200" indent="-457200">
              <a:buClr>
                <a:srgbClr val="00B0F0"/>
              </a:buClr>
              <a:buAutoNum type="arabicPeriod"/>
            </a:pPr>
            <a:r>
              <a:rPr lang="es-MX" sz="2400" dirty="0" smtClean="0"/>
              <a:t>Recurso humano     </a:t>
            </a:r>
            <a:r>
              <a:rPr lang="es-MX" sz="2400" b="1" dirty="0" smtClean="0"/>
              <a:t>_____</a:t>
            </a:r>
          </a:p>
          <a:p>
            <a:pPr marL="457200" indent="-457200">
              <a:buClr>
                <a:srgbClr val="00B0F0"/>
              </a:buClr>
              <a:buAutoNum type="arabicPeriod"/>
            </a:pPr>
            <a:endParaRPr lang="es-MX" sz="2400" dirty="0"/>
          </a:p>
          <a:p>
            <a:pPr>
              <a:buClr>
                <a:srgbClr val="00B0F0"/>
              </a:buClr>
            </a:pPr>
            <a:endParaRPr lang="es-MX" sz="2400" dirty="0" smtClean="0"/>
          </a:p>
          <a:p>
            <a:pPr marL="457200" indent="-457200">
              <a:buClr>
                <a:srgbClr val="00B0F0"/>
              </a:buClr>
              <a:buAutoNum type="arabicPeriod"/>
            </a:pPr>
            <a:endParaRPr lang="es-MX" sz="2400" dirty="0"/>
          </a:p>
          <a:p>
            <a:pPr>
              <a:buClr>
                <a:srgbClr val="00B0F0"/>
              </a:buClr>
            </a:pPr>
            <a:endParaRPr lang="es-MX" sz="2400" dirty="0" smtClean="0"/>
          </a:p>
          <a:p>
            <a:pPr marL="457200" indent="-457200">
              <a:buClr>
                <a:srgbClr val="00B0F0"/>
              </a:buClr>
              <a:buAutoNum type="arabicPeriod"/>
            </a:pPr>
            <a:endParaRPr lang="es-MX" sz="2400" dirty="0"/>
          </a:p>
          <a:p>
            <a:pPr>
              <a:buClr>
                <a:srgbClr val="00B0F0"/>
              </a:buClr>
            </a:pPr>
            <a:r>
              <a:rPr lang="es-MX" sz="2400" b="1" dirty="0" smtClean="0">
                <a:solidFill>
                  <a:srgbClr val="00B0F0"/>
                </a:solidFill>
              </a:rPr>
              <a:t>2.</a:t>
            </a:r>
            <a:r>
              <a:rPr lang="es-MX" sz="2400" dirty="0" smtClean="0"/>
              <a:t> Talento humano </a:t>
            </a:r>
          </a:p>
          <a:p>
            <a:pPr>
              <a:buClr>
                <a:srgbClr val="00B0F0"/>
              </a:buClr>
            </a:pPr>
            <a:r>
              <a:rPr lang="es-MX" sz="2400" dirty="0" smtClean="0"/>
              <a:t>     </a:t>
            </a:r>
            <a:r>
              <a:rPr lang="es-MX" sz="2400" b="1" dirty="0" smtClean="0"/>
              <a:t>______</a:t>
            </a:r>
          </a:p>
        </p:txBody>
      </p:sp>
      <p:sp>
        <p:nvSpPr>
          <p:cNvPr id="6" name="CuadroTexto 5"/>
          <p:cNvSpPr txBox="1"/>
          <p:nvPr/>
        </p:nvSpPr>
        <p:spPr>
          <a:xfrm>
            <a:off x="3838492" y="4478059"/>
            <a:ext cx="3332598" cy="1754326"/>
          </a:xfrm>
          <a:prstGeom prst="rect">
            <a:avLst/>
          </a:prstGeom>
          <a:noFill/>
        </p:spPr>
        <p:txBody>
          <a:bodyPr wrap="square" rtlCol="0">
            <a:spAutoFit/>
          </a:bodyPr>
          <a:lstStyle/>
          <a:p>
            <a:r>
              <a:rPr lang="es-MX" b="1" dirty="0" smtClean="0">
                <a:solidFill>
                  <a:srgbClr val="00B0F0"/>
                </a:solidFill>
              </a:rPr>
              <a:t>B.</a:t>
            </a:r>
            <a:r>
              <a:rPr lang="es-MX" b="1" dirty="0" smtClean="0"/>
              <a:t> </a:t>
            </a:r>
            <a:r>
              <a:rPr lang="es-MX" dirty="0" smtClean="0"/>
              <a:t>Personas con las que una organización cuenta para desarrollar y ejecutar de manera concreta: las acciones, actividades labores y tareas designadas. </a:t>
            </a:r>
            <a:endParaRPr lang="es-MX" dirty="0"/>
          </a:p>
        </p:txBody>
      </p:sp>
      <p:sp>
        <p:nvSpPr>
          <p:cNvPr id="9" name="Redondear rectángulo de esquina sencilla 8"/>
          <p:cNvSpPr/>
          <p:nvPr/>
        </p:nvSpPr>
        <p:spPr>
          <a:xfrm>
            <a:off x="7518856" y="5733256"/>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
        <p:nvSpPr>
          <p:cNvPr id="10" name="Rectángulo 9"/>
          <p:cNvSpPr/>
          <p:nvPr/>
        </p:nvSpPr>
        <p:spPr>
          <a:xfrm>
            <a:off x="3706937" y="1483429"/>
            <a:ext cx="3809252" cy="2031325"/>
          </a:xfrm>
          <a:prstGeom prst="rect">
            <a:avLst/>
          </a:prstGeom>
        </p:spPr>
        <p:txBody>
          <a:bodyPr wrap="square">
            <a:spAutoFit/>
          </a:bodyPr>
          <a:lstStyle/>
          <a:p>
            <a:r>
              <a:rPr lang="es-MX" b="1" dirty="0">
                <a:solidFill>
                  <a:srgbClr val="00B0F0"/>
                </a:solidFill>
              </a:rPr>
              <a:t>A.</a:t>
            </a:r>
            <a:r>
              <a:rPr lang="es-MX" b="1" dirty="0"/>
              <a:t> </a:t>
            </a:r>
            <a:r>
              <a:rPr lang="es-MX" dirty="0" smtClean="0"/>
              <a:t>Conjunto de saberes y acciones  de los individuos y grupos de trabajo en las organizaciones; sus actitudes, habilidades, convicciones, aptitudes, valores, motivaciones y expectativas respecto al sistema.</a:t>
            </a:r>
            <a:endParaRPr lang="es-MX" dirty="0"/>
          </a:p>
        </p:txBody>
      </p:sp>
      <p:pic>
        <p:nvPicPr>
          <p:cNvPr id="7"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6666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30700" y="267214"/>
            <a:ext cx="7056784" cy="1015663"/>
          </a:xfrm>
          <a:prstGeom prst="rect">
            <a:avLst/>
          </a:prstGeom>
          <a:noFill/>
        </p:spPr>
        <p:txBody>
          <a:bodyPr wrap="square" rtlCol="0">
            <a:spAutoFit/>
          </a:bodyPr>
          <a:lstStyle/>
          <a:p>
            <a:r>
              <a:rPr lang="es-MX" sz="2000" dirty="0" smtClean="0">
                <a:solidFill>
                  <a:srgbClr val="FF3399"/>
                </a:solidFill>
              </a:rPr>
              <a:t>Actividad II: </a:t>
            </a:r>
            <a:r>
              <a:rPr lang="es-MX" sz="2000" dirty="0" smtClean="0"/>
              <a:t>después de diferenciar los conceptos anteriores, revisa las siguientes definiciones y elabora tu concepto de </a:t>
            </a:r>
            <a:r>
              <a:rPr lang="es-MX" sz="2000" dirty="0" smtClean="0">
                <a:solidFill>
                  <a:srgbClr val="92D050"/>
                </a:solidFill>
              </a:rPr>
              <a:t>“Gestión del Talento Humano”</a:t>
            </a:r>
            <a:r>
              <a:rPr lang="es-MX" sz="2000" dirty="0" smtClean="0"/>
              <a:t>. </a:t>
            </a:r>
            <a:endParaRPr lang="es-MX" sz="2000" dirty="0"/>
          </a:p>
        </p:txBody>
      </p:sp>
      <p:sp>
        <p:nvSpPr>
          <p:cNvPr id="5" name="CuadroTexto 4"/>
          <p:cNvSpPr txBox="1"/>
          <p:nvPr/>
        </p:nvSpPr>
        <p:spPr>
          <a:xfrm>
            <a:off x="543138" y="1558654"/>
            <a:ext cx="6631908" cy="707886"/>
          </a:xfrm>
          <a:prstGeom prst="rect">
            <a:avLst/>
          </a:prstGeom>
          <a:noFill/>
        </p:spPr>
        <p:txBody>
          <a:bodyPr wrap="square" rtlCol="0">
            <a:spAutoFit/>
          </a:bodyPr>
          <a:lstStyle/>
          <a:p>
            <a:r>
              <a:rPr lang="es-MX" sz="2000" b="1" dirty="0" smtClean="0">
                <a:solidFill>
                  <a:srgbClr val="00B0F0"/>
                </a:solidFill>
              </a:rPr>
              <a:t>Gestión: </a:t>
            </a:r>
            <a:r>
              <a:rPr lang="es-MX" sz="2000" dirty="0" smtClean="0"/>
              <a:t>Acción o trámite que junto con otros, se lleva a cabo para conseguir o resolver un evento o situación.</a:t>
            </a:r>
            <a:endParaRPr lang="es-MX" sz="2000" dirty="0"/>
          </a:p>
        </p:txBody>
      </p:sp>
      <p:pic>
        <p:nvPicPr>
          <p:cNvPr id="6"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
        <p:nvSpPr>
          <p:cNvPr id="7" name="Redondear rectángulo de esquina sencilla 6"/>
          <p:cNvSpPr/>
          <p:nvPr/>
        </p:nvSpPr>
        <p:spPr>
          <a:xfrm>
            <a:off x="7458059" y="5733256"/>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
        <p:nvSpPr>
          <p:cNvPr id="8" name="CuadroTexto 7"/>
          <p:cNvSpPr txBox="1"/>
          <p:nvPr/>
        </p:nvSpPr>
        <p:spPr>
          <a:xfrm>
            <a:off x="543138" y="2518500"/>
            <a:ext cx="7125206" cy="1938992"/>
          </a:xfrm>
          <a:prstGeom prst="rect">
            <a:avLst/>
          </a:prstGeom>
          <a:noFill/>
        </p:spPr>
        <p:txBody>
          <a:bodyPr wrap="square" rtlCol="0">
            <a:spAutoFit/>
          </a:bodyPr>
          <a:lstStyle/>
          <a:p>
            <a:r>
              <a:rPr lang="es-MX" sz="2000" b="1" dirty="0" smtClean="0">
                <a:solidFill>
                  <a:srgbClr val="00B0F0"/>
                </a:solidFill>
              </a:rPr>
              <a:t>Talento humano: </a:t>
            </a:r>
            <a:r>
              <a:rPr lang="es-MX" sz="2000" dirty="0" smtClean="0"/>
              <a:t>Capacidad del ser humano para entender y comprender de manera inteligente, la forma de realizar determinadas acciones, como consecuencia de sus aptitudes, habilidades, destrezas, conocimientos y experiencias. (potencialidades propias que movilizan al ser humano)</a:t>
            </a:r>
            <a:endParaRPr lang="es-MX" sz="2000" dirty="0"/>
          </a:p>
        </p:txBody>
      </p:sp>
      <p:sp>
        <p:nvSpPr>
          <p:cNvPr id="9" name="CuadroTexto 8"/>
          <p:cNvSpPr txBox="1"/>
          <p:nvPr/>
        </p:nvSpPr>
        <p:spPr>
          <a:xfrm>
            <a:off x="755576" y="4610587"/>
            <a:ext cx="6631908" cy="1631216"/>
          </a:xfrm>
          <a:prstGeom prst="rect">
            <a:avLst/>
          </a:prstGeom>
          <a:noFill/>
        </p:spPr>
        <p:txBody>
          <a:bodyPr wrap="square" rtlCol="0">
            <a:spAutoFit/>
          </a:bodyPr>
          <a:lstStyle/>
          <a:p>
            <a:r>
              <a:rPr lang="es-MX" sz="2000" b="1" dirty="0" smtClean="0">
                <a:solidFill>
                  <a:srgbClr val="92D050"/>
                </a:solidFill>
              </a:rPr>
              <a:t>Gestión del Talento </a:t>
            </a:r>
            <a:r>
              <a:rPr lang="es-MX" sz="2000" b="1" dirty="0">
                <a:solidFill>
                  <a:srgbClr val="92D050"/>
                </a:solidFill>
              </a:rPr>
              <a:t>H</a:t>
            </a:r>
            <a:r>
              <a:rPr lang="es-MX" sz="2000" b="1" dirty="0" smtClean="0">
                <a:solidFill>
                  <a:srgbClr val="92D050"/>
                </a:solidFill>
              </a:rPr>
              <a:t>umano: </a:t>
            </a:r>
            <a:r>
              <a:rPr lang="es-MX" sz="2000" dirty="0" smtClean="0"/>
              <a:t>________________________________________________________________________________________________________________________________________________________________________________________________</a:t>
            </a:r>
            <a:endParaRPr lang="es-MX" sz="2000" dirty="0"/>
          </a:p>
        </p:txBody>
      </p:sp>
    </p:spTree>
    <p:extLst>
      <p:ext uri="{BB962C8B-B14F-4D97-AF65-F5344CB8AC3E}">
        <p14:creationId xmlns:p14="http://schemas.microsoft.com/office/powerpoint/2010/main" val="7875117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11560" y="2636912"/>
            <a:ext cx="6840760" cy="3477875"/>
          </a:xfrm>
          <a:prstGeom prst="rect">
            <a:avLst/>
          </a:prstGeom>
          <a:noFill/>
        </p:spPr>
        <p:txBody>
          <a:bodyPr wrap="square" rtlCol="0">
            <a:spAutoFit/>
          </a:bodyPr>
          <a:lstStyle/>
          <a:p>
            <a:r>
              <a:rPr lang="es-MX" sz="2000" dirty="0"/>
              <a:t>Este </a:t>
            </a:r>
            <a:r>
              <a:rPr lang="es-MX" sz="2000" dirty="0" smtClean="0"/>
              <a:t>modelo de </a:t>
            </a:r>
            <a:r>
              <a:rPr lang="es-MX" sz="2000" dirty="0" smtClean="0">
                <a:solidFill>
                  <a:srgbClr val="92D050"/>
                </a:solidFill>
              </a:rPr>
              <a:t>gestión del talento humano</a:t>
            </a:r>
            <a:r>
              <a:rPr lang="es-MX" sz="2000" dirty="0" smtClean="0"/>
              <a:t>,  </a:t>
            </a:r>
            <a:r>
              <a:rPr lang="es-MX" sz="2000" dirty="0"/>
              <a:t>no cuestiona si lo que se llama talento hace referencia a supuestas cualidades innatas. En principio, y por el valor </a:t>
            </a:r>
            <a:r>
              <a:rPr lang="es-MX" sz="2000" dirty="0" smtClean="0"/>
              <a:t>que se </a:t>
            </a:r>
            <a:r>
              <a:rPr lang="es-MX" sz="2000" dirty="0"/>
              <a:t>le da al aprendizaje como alternativa de transformación permanente, parte del supuesto que </a:t>
            </a:r>
            <a:r>
              <a:rPr lang="es-MX" sz="2000" dirty="0" smtClean="0"/>
              <a:t>éste </a:t>
            </a:r>
            <a:r>
              <a:rPr lang="es-MX" sz="2000" dirty="0"/>
              <a:t>ha sido empíricamente validado. </a:t>
            </a:r>
          </a:p>
          <a:p>
            <a:endParaRPr lang="es-MX" sz="2000" dirty="0"/>
          </a:p>
          <a:p>
            <a:r>
              <a:rPr lang="es-MX" sz="2000" dirty="0" smtClean="0"/>
              <a:t>Hace énfasis en que </a:t>
            </a:r>
            <a:r>
              <a:rPr lang="es-MX" sz="2000" dirty="0"/>
              <a:t>la potencialidad y los “talentos” son construcciones humanas, individuales y colectivas, susceptibles de modificarse, fortalecerse y mantenerse, así como de desvanecerse y extinguirse.</a:t>
            </a:r>
          </a:p>
        </p:txBody>
      </p:sp>
      <p:pic>
        <p:nvPicPr>
          <p:cNvPr id="1026" name="Picture 2" descr="Resultado de imagen para talen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888" y="404664"/>
            <a:ext cx="3276872" cy="1858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9684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827584" y="3068960"/>
            <a:ext cx="6912768" cy="3046988"/>
          </a:xfrm>
          <a:prstGeom prst="rect">
            <a:avLst/>
          </a:prstGeom>
          <a:noFill/>
        </p:spPr>
        <p:txBody>
          <a:bodyPr wrap="square" rtlCol="0">
            <a:spAutoFit/>
          </a:bodyPr>
          <a:lstStyle/>
          <a:p>
            <a:pPr algn="ctr"/>
            <a:r>
              <a:rPr lang="es-MX" sz="2400" b="1" dirty="0"/>
              <a:t>E</a:t>
            </a:r>
            <a:r>
              <a:rPr lang="es-MX" sz="2400" b="1" dirty="0" smtClean="0"/>
              <a:t>s entonces, la </a:t>
            </a:r>
            <a:r>
              <a:rPr lang="es-MX" sz="2400" b="1" dirty="0" smtClean="0">
                <a:solidFill>
                  <a:srgbClr val="D43082"/>
                </a:solidFill>
              </a:rPr>
              <a:t>gestión del talento humano </a:t>
            </a:r>
            <a:r>
              <a:rPr lang="es-MX" sz="2400" b="1" dirty="0" smtClean="0"/>
              <a:t>la capacidad de las empresas para atraer, motivar, impulsar, fidelizar y desarrollar a los profesionales más competentes, más capaces, más comprometidos; y sobre todo su capacidad para convertir el talento individual, a través de un proyecto ilusionante, en talento organizativo. </a:t>
            </a:r>
          </a:p>
        </p:txBody>
      </p:sp>
      <p:pic>
        <p:nvPicPr>
          <p:cNvPr id="2" name="Picture 2" descr="Resultado de imagen para gestiÃ³n del talento huma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476672"/>
            <a:ext cx="4392488" cy="2318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235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79512" y="548680"/>
            <a:ext cx="6984776" cy="1323439"/>
          </a:xfrm>
          <a:prstGeom prst="rect">
            <a:avLst/>
          </a:prstGeom>
          <a:noFill/>
        </p:spPr>
        <p:txBody>
          <a:bodyPr wrap="square" rtlCol="0">
            <a:spAutoFit/>
          </a:bodyPr>
          <a:lstStyle/>
          <a:p>
            <a:r>
              <a:rPr lang="es-MX" sz="2000" dirty="0" smtClean="0">
                <a:solidFill>
                  <a:srgbClr val="FF3399"/>
                </a:solidFill>
              </a:rPr>
              <a:t>Actividad III: </a:t>
            </a:r>
            <a:r>
              <a:rPr lang="es-MX" sz="2000" dirty="0" smtClean="0"/>
              <a:t>con base en la información anterior, identifica los elementos esenciales del modelo de </a:t>
            </a:r>
            <a:r>
              <a:rPr lang="es-MX" sz="2000" dirty="0" smtClean="0">
                <a:solidFill>
                  <a:srgbClr val="92D050"/>
                </a:solidFill>
              </a:rPr>
              <a:t>“Gestión del Talento Humano” </a:t>
            </a:r>
            <a:r>
              <a:rPr lang="es-MX" sz="2000" dirty="0" smtClean="0"/>
              <a:t>y representa el mismo a través de un diagrama. </a:t>
            </a:r>
            <a:endParaRPr lang="es-MX" sz="2000" dirty="0"/>
          </a:p>
        </p:txBody>
      </p:sp>
      <p:pic>
        <p:nvPicPr>
          <p:cNvPr id="5"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
        <p:nvSpPr>
          <p:cNvPr id="6" name="Redondear rectángulo de esquina sencilla 5"/>
          <p:cNvSpPr/>
          <p:nvPr/>
        </p:nvSpPr>
        <p:spPr>
          <a:xfrm>
            <a:off x="7458059" y="5733256"/>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pic>
        <p:nvPicPr>
          <p:cNvPr id="2050" name="Picture 2" descr="Resultado de imagen para diagram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2276872"/>
            <a:ext cx="5328592" cy="3677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46451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txBox="1">
            <a:spLocks/>
          </p:cNvSpPr>
          <p:nvPr/>
        </p:nvSpPr>
        <p:spPr>
          <a:xfrm rot="19916784">
            <a:off x="-76122" y="1673331"/>
            <a:ext cx="7789650" cy="2696269"/>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es-MX" sz="4000" dirty="0" smtClean="0">
                <a:solidFill>
                  <a:srgbClr val="7030A0"/>
                </a:solidFill>
                <a:latin typeface="Aharoni" pitchFamily="2" charset="-79"/>
                <a:cs typeface="Aharoni" pitchFamily="2" charset="-79"/>
              </a:rPr>
              <a:t>¿Cuál es la diferencia entre los modelos de: gestión del conocimiento y gestión por competencias?</a:t>
            </a:r>
            <a:endParaRPr lang="es-MX" sz="4000" dirty="0">
              <a:solidFill>
                <a:srgbClr val="7030A0"/>
              </a:solidFill>
              <a:latin typeface="Aharoni" pitchFamily="2" charset="-79"/>
              <a:cs typeface="Aharoni" pitchFamily="2" charset="-79"/>
            </a:endParaRPr>
          </a:p>
        </p:txBody>
      </p:sp>
      <p:pic>
        <p:nvPicPr>
          <p:cNvPr id="6" name="Picture 4" descr="Resultado de imagen para signos de interrog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789040"/>
            <a:ext cx="2459586" cy="2459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2204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83568" y="1052736"/>
            <a:ext cx="6836501" cy="1077218"/>
          </a:xfrm>
          <a:prstGeom prst="rect">
            <a:avLst/>
          </a:prstGeom>
          <a:noFill/>
        </p:spPr>
        <p:txBody>
          <a:bodyPr wrap="square" rtlCol="0">
            <a:spAutoFit/>
          </a:bodyPr>
          <a:lstStyle/>
          <a:p>
            <a:pPr algn="ctr"/>
            <a:r>
              <a:rPr lang="es-MX" sz="3200" dirty="0" smtClean="0">
                <a:solidFill>
                  <a:srgbClr val="00B0F0"/>
                </a:solidFill>
              </a:rPr>
              <a:t>Objetivo de la </a:t>
            </a:r>
          </a:p>
          <a:p>
            <a:pPr algn="ctr"/>
            <a:r>
              <a:rPr lang="es-MX" sz="3200" dirty="0" smtClean="0">
                <a:solidFill>
                  <a:srgbClr val="00B0F0"/>
                </a:solidFill>
              </a:rPr>
              <a:t>Unidad de Aprendizaje</a:t>
            </a:r>
          </a:p>
        </p:txBody>
      </p:sp>
      <p:sp>
        <p:nvSpPr>
          <p:cNvPr id="5" name="CuadroTexto 4"/>
          <p:cNvSpPr txBox="1"/>
          <p:nvPr/>
        </p:nvSpPr>
        <p:spPr>
          <a:xfrm>
            <a:off x="683568" y="3212976"/>
            <a:ext cx="6845019"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2400" dirty="0" smtClean="0"/>
              <a:t>Analizar el proceso de gestión del capital humano en las organizaciones turísticas, para contribuir al efectivo desarrollo organizacional.</a:t>
            </a:r>
            <a:endParaRPr lang="es-MX" sz="2400" dirty="0"/>
          </a:p>
        </p:txBody>
      </p:sp>
    </p:spTree>
    <p:extLst>
      <p:ext uri="{BB962C8B-B14F-4D97-AF65-F5344CB8AC3E}">
        <p14:creationId xmlns:p14="http://schemas.microsoft.com/office/powerpoint/2010/main" val="2253978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543" y="2432133"/>
            <a:ext cx="7201325" cy="1477328"/>
          </a:xfrm>
          <a:prstGeom prst="rect">
            <a:avLst/>
          </a:prstGeom>
          <a:noFill/>
        </p:spPr>
        <p:txBody>
          <a:bodyPr wrap="square" rtlCol="0">
            <a:spAutoFit/>
          </a:bodyPr>
          <a:lstStyle/>
          <a:p>
            <a:r>
              <a:rPr lang="es-MX" dirty="0" smtClean="0"/>
              <a:t>Esencialmente, este modelo </a:t>
            </a:r>
            <a:r>
              <a:rPr lang="es-MX" dirty="0"/>
              <a:t>se podría definir como </a:t>
            </a:r>
            <a:r>
              <a:rPr lang="es-MX" dirty="0" smtClean="0"/>
              <a:t>la alternativa </a:t>
            </a:r>
            <a:r>
              <a:rPr lang="es-MX" dirty="0"/>
              <a:t>de gestión que parte del aseguramiento de la experiencia y </a:t>
            </a:r>
            <a:r>
              <a:rPr lang="es-MX" dirty="0" smtClean="0"/>
              <a:t>el conocimiento </a:t>
            </a:r>
            <a:r>
              <a:rPr lang="es-MX" dirty="0"/>
              <a:t>que adquiere la organización como posibilidad de </a:t>
            </a:r>
            <a:r>
              <a:rPr lang="es-MX" dirty="0" smtClean="0"/>
              <a:t>desarrollo</a:t>
            </a:r>
            <a:r>
              <a:rPr lang="es-MX" dirty="0"/>
              <a:t>; en otras palabras, busca aprovechar el conocimiento, el talento y </a:t>
            </a:r>
            <a:r>
              <a:rPr lang="es-MX" dirty="0" smtClean="0"/>
              <a:t>la experiencia </a:t>
            </a:r>
            <a:r>
              <a:rPr lang="es-MX" dirty="0"/>
              <a:t>colectiva e </a:t>
            </a:r>
            <a:r>
              <a:rPr lang="es-MX" dirty="0" smtClean="0"/>
              <a:t>histórica.</a:t>
            </a:r>
            <a:endParaRPr lang="es-MX" dirty="0"/>
          </a:p>
        </p:txBody>
      </p:sp>
      <p:sp>
        <p:nvSpPr>
          <p:cNvPr id="5" name="CuadroTexto 4"/>
          <p:cNvSpPr txBox="1"/>
          <p:nvPr/>
        </p:nvSpPr>
        <p:spPr>
          <a:xfrm>
            <a:off x="179512" y="480275"/>
            <a:ext cx="7272808" cy="1323439"/>
          </a:xfrm>
          <a:prstGeom prst="rect">
            <a:avLst/>
          </a:prstGeom>
          <a:noFill/>
        </p:spPr>
        <p:txBody>
          <a:bodyPr wrap="square" rtlCol="0">
            <a:spAutoFit/>
          </a:bodyPr>
          <a:lstStyle/>
          <a:p>
            <a:r>
              <a:rPr lang="es-MX" sz="2000" dirty="0" smtClean="0">
                <a:solidFill>
                  <a:srgbClr val="FF3399"/>
                </a:solidFill>
              </a:rPr>
              <a:t>Actividad IV: </a:t>
            </a:r>
            <a:r>
              <a:rPr lang="es-MX" sz="2000" dirty="0" smtClean="0"/>
              <a:t>revisa los siguientes fundamentos sobre los modelos de gestión de conocimiento y gestión por competencias e identifica los elementos más representativos de cada uno. </a:t>
            </a:r>
            <a:endParaRPr lang="es-MX" sz="2000" dirty="0"/>
          </a:p>
        </p:txBody>
      </p:sp>
      <p:pic>
        <p:nvPicPr>
          <p:cNvPr id="3074" name="Picture 2" descr="Imagen relacionada"/>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982" t="8764" r="6689" b="12421"/>
          <a:stretch/>
        </p:blipFill>
        <p:spPr bwMode="auto">
          <a:xfrm>
            <a:off x="7638429" y="480275"/>
            <a:ext cx="1129269" cy="970776"/>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4211960" y="1891080"/>
            <a:ext cx="2880320" cy="369332"/>
          </a:xfrm>
          <a:prstGeom prst="rect">
            <a:avLst/>
          </a:prstGeom>
          <a:solidFill>
            <a:srgbClr val="FFFF99"/>
          </a:solidFill>
          <a:ln>
            <a:solidFill>
              <a:srgbClr val="FFCC00"/>
            </a:solidFill>
          </a:ln>
        </p:spPr>
        <p:txBody>
          <a:bodyPr wrap="square" rtlCol="0">
            <a:spAutoFit/>
          </a:bodyPr>
          <a:lstStyle/>
          <a:p>
            <a:r>
              <a:rPr lang="es-MX" dirty="0" smtClean="0"/>
              <a:t>Gestión del conocimiento</a:t>
            </a:r>
            <a:endParaRPr lang="es-MX" dirty="0"/>
          </a:p>
        </p:txBody>
      </p:sp>
      <p:sp>
        <p:nvSpPr>
          <p:cNvPr id="8" name="CuadroTexto 7"/>
          <p:cNvSpPr txBox="1"/>
          <p:nvPr/>
        </p:nvSpPr>
        <p:spPr>
          <a:xfrm>
            <a:off x="4370965" y="4353214"/>
            <a:ext cx="2880320" cy="369332"/>
          </a:xfrm>
          <a:prstGeom prst="rect">
            <a:avLst/>
          </a:prstGeom>
          <a:solidFill>
            <a:schemeClr val="accent4">
              <a:lumMod val="20000"/>
              <a:lumOff val="80000"/>
            </a:schemeClr>
          </a:solidFill>
          <a:ln>
            <a:solidFill>
              <a:srgbClr val="99CCFF"/>
            </a:solidFill>
          </a:ln>
        </p:spPr>
        <p:txBody>
          <a:bodyPr wrap="square" rtlCol="0">
            <a:spAutoFit/>
          </a:bodyPr>
          <a:lstStyle/>
          <a:p>
            <a:r>
              <a:rPr lang="es-MX" dirty="0" smtClean="0"/>
              <a:t>Gestión por competencias</a:t>
            </a:r>
            <a:endParaRPr lang="es-MX" dirty="0"/>
          </a:p>
        </p:txBody>
      </p:sp>
      <p:sp>
        <p:nvSpPr>
          <p:cNvPr id="7" name="CuadroTexto 6"/>
          <p:cNvSpPr txBox="1"/>
          <p:nvPr/>
        </p:nvSpPr>
        <p:spPr>
          <a:xfrm>
            <a:off x="467543" y="4941168"/>
            <a:ext cx="6768752" cy="1200329"/>
          </a:xfrm>
          <a:prstGeom prst="rect">
            <a:avLst/>
          </a:prstGeom>
          <a:noFill/>
        </p:spPr>
        <p:txBody>
          <a:bodyPr wrap="square" rtlCol="0">
            <a:spAutoFit/>
          </a:bodyPr>
          <a:lstStyle/>
          <a:p>
            <a:r>
              <a:rPr lang="es-MX" dirty="0"/>
              <a:t>Esta filosofía permite el aprendizaje corporativo, al ligar las capacidades organizativas ( competencias esenciales) con los conocimientos y cualidades que las personas deben poner en juego </a:t>
            </a:r>
            <a:r>
              <a:rPr lang="es-MX" dirty="0" smtClean="0"/>
              <a:t>individualmente, </a:t>
            </a:r>
            <a:r>
              <a:rPr lang="es-MX" dirty="0"/>
              <a:t>para desempeñar sus puestos. </a:t>
            </a:r>
          </a:p>
        </p:txBody>
      </p:sp>
      <p:sp>
        <p:nvSpPr>
          <p:cNvPr id="9" name="Redondear rectángulo de esquina sencilla 8"/>
          <p:cNvSpPr/>
          <p:nvPr/>
        </p:nvSpPr>
        <p:spPr>
          <a:xfrm>
            <a:off x="7458059" y="5653749"/>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Tree>
    <p:extLst>
      <p:ext uri="{BB962C8B-B14F-4D97-AF65-F5344CB8AC3E}">
        <p14:creationId xmlns:p14="http://schemas.microsoft.com/office/powerpoint/2010/main" val="3211810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51520" y="692696"/>
            <a:ext cx="6984776" cy="1631216"/>
          </a:xfrm>
          <a:prstGeom prst="rect">
            <a:avLst/>
          </a:prstGeom>
          <a:noFill/>
        </p:spPr>
        <p:txBody>
          <a:bodyPr wrap="square" rtlCol="0">
            <a:spAutoFit/>
          </a:bodyPr>
          <a:lstStyle/>
          <a:p>
            <a:r>
              <a:rPr lang="es-MX" sz="2000" dirty="0" smtClean="0">
                <a:solidFill>
                  <a:srgbClr val="FF3399"/>
                </a:solidFill>
              </a:rPr>
              <a:t>Actividad V: </a:t>
            </a:r>
            <a:r>
              <a:rPr lang="es-MX" sz="2000" dirty="0" smtClean="0"/>
              <a:t>complementa la información anterior sobre los </a:t>
            </a:r>
            <a:r>
              <a:rPr lang="es-MX" sz="2000" dirty="0" smtClean="0">
                <a:solidFill>
                  <a:srgbClr val="92D050"/>
                </a:solidFill>
              </a:rPr>
              <a:t>modelos de gestión de conocimiento y gestión por competencias </a:t>
            </a:r>
            <a:r>
              <a:rPr lang="es-MX" sz="2000" dirty="0" smtClean="0"/>
              <a:t>con la lectura del siguiente artículo; identifica los elementos esenciales de cada uno y represéntalos a través de un diagrama . </a:t>
            </a:r>
            <a:endParaRPr lang="es-MX" sz="2000" dirty="0"/>
          </a:p>
        </p:txBody>
      </p:sp>
      <p:sp>
        <p:nvSpPr>
          <p:cNvPr id="7" name="CuadroTexto 6"/>
          <p:cNvSpPr txBox="1"/>
          <p:nvPr/>
        </p:nvSpPr>
        <p:spPr>
          <a:xfrm>
            <a:off x="1475656" y="3933056"/>
            <a:ext cx="6264696" cy="2031325"/>
          </a:xfrm>
          <a:prstGeom prst="rect">
            <a:avLst/>
          </a:prstGeom>
          <a:noFill/>
        </p:spPr>
        <p:txBody>
          <a:bodyPr wrap="square" rtlCol="0">
            <a:spAutoFit/>
          </a:bodyPr>
          <a:lstStyle/>
          <a:p>
            <a:r>
              <a:rPr lang="es-MX" dirty="0"/>
              <a:t>Tejada Zabaleta, Alonso, Los modelos actuales de gestión en las organizaciones. gestión del talento, </a:t>
            </a:r>
            <a:r>
              <a:rPr lang="es-MX" dirty="0" smtClean="0"/>
              <a:t>gestión </a:t>
            </a:r>
            <a:r>
              <a:rPr lang="es-MX" dirty="0"/>
              <a:t>del conocimiento y gestión por competencias . Psicología desde el Caribe [en </a:t>
            </a:r>
            <a:r>
              <a:rPr lang="es-MX" dirty="0" smtClean="0"/>
              <a:t>línea] </a:t>
            </a:r>
            <a:r>
              <a:rPr lang="es-MX" dirty="0"/>
              <a:t>2003, (julio-diciembre) : [Fecha de consulta: 23 de mayo de 2019] Disponible en:</a:t>
            </a:r>
            <a:r>
              <a:rPr lang="es-MX" b="1" dirty="0">
                <a:hlinkClick r:id="rId2"/>
              </a:rPr>
              <a:t>&lt;http://www.redalyc.org/articulo.oa?id=21301208&gt; </a:t>
            </a:r>
            <a:r>
              <a:rPr lang="es-MX" dirty="0"/>
              <a:t>ISSN 0123-417X </a:t>
            </a:r>
          </a:p>
        </p:txBody>
      </p:sp>
      <p:pic>
        <p:nvPicPr>
          <p:cNvPr id="4098" name="Picture 2" descr="Resultado de imagen para artÃ­cul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420888"/>
            <a:ext cx="2055947" cy="134778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esultado de imagen para persona escribiendo dibujo"/>
          <p:cNvPicPr>
            <a:picLocks noChangeAspect="1" noChangeArrowheads="1"/>
          </p:cNvPicPr>
          <p:nvPr/>
        </p:nvPicPr>
        <p:blipFill rotWithShape="1">
          <a:blip r:embed="rId4">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
        <p:nvSpPr>
          <p:cNvPr id="10" name="Redondear rectángulo de esquina sencilla 9"/>
          <p:cNvSpPr/>
          <p:nvPr/>
        </p:nvSpPr>
        <p:spPr>
          <a:xfrm>
            <a:off x="7458059" y="5653749"/>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Tree>
    <p:extLst>
      <p:ext uri="{BB962C8B-B14F-4D97-AF65-F5344CB8AC3E}">
        <p14:creationId xmlns:p14="http://schemas.microsoft.com/office/powerpoint/2010/main" val="20079732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Subtítulo"/>
          <p:cNvSpPr txBox="1">
            <a:spLocks/>
          </p:cNvSpPr>
          <p:nvPr/>
        </p:nvSpPr>
        <p:spPr>
          <a:xfrm rot="20499089">
            <a:off x="91609" y="912569"/>
            <a:ext cx="7200800" cy="194421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s-MX" sz="2400" dirty="0" smtClean="0">
                <a:solidFill>
                  <a:schemeClr val="accent1">
                    <a:lumMod val="60000"/>
                    <a:lumOff val="40000"/>
                  </a:schemeClr>
                </a:solidFill>
                <a:latin typeface="Aharoni" pitchFamily="2" charset="-79"/>
                <a:cs typeface="Aharoni" pitchFamily="2" charset="-79"/>
              </a:rPr>
              <a:t>1. ¿Qué es una empresa turística?</a:t>
            </a:r>
          </a:p>
          <a:p>
            <a:pPr marL="0" indent="0">
              <a:buNone/>
            </a:pPr>
            <a:r>
              <a:rPr lang="es-MX" sz="2400" dirty="0" smtClean="0">
                <a:solidFill>
                  <a:srgbClr val="FF3399"/>
                </a:solidFill>
                <a:latin typeface="Aharoni" pitchFamily="2" charset="-79"/>
                <a:cs typeface="Aharoni" pitchFamily="2" charset="-79"/>
              </a:rPr>
              <a:t>2. ¿Cómo es que se da la gestión del talento humano en las organizaciones turísticas? y ¿Qué aspectos serían importantes de considerar?</a:t>
            </a:r>
          </a:p>
          <a:p>
            <a:pPr marL="0" indent="0">
              <a:buNone/>
            </a:pPr>
            <a:endParaRPr lang="es-MX" sz="2400" dirty="0">
              <a:solidFill>
                <a:srgbClr val="FF3399"/>
              </a:solidFill>
              <a:latin typeface="Aharoni" pitchFamily="2" charset="-79"/>
              <a:cs typeface="Aharoni" pitchFamily="2" charset="-79"/>
            </a:endParaRPr>
          </a:p>
        </p:txBody>
      </p:sp>
      <p:pic>
        <p:nvPicPr>
          <p:cNvPr id="1026" name="Picture 2" descr="Resultado de imagen para hombre dudando"/>
          <p:cNvPicPr>
            <a:picLocks noChangeAspect="1" noChangeArrowheads="1"/>
          </p:cNvPicPr>
          <p:nvPr/>
        </p:nvPicPr>
        <p:blipFill rotWithShape="1">
          <a:blip r:embed="rId2">
            <a:extLst>
              <a:ext uri="{28A0092B-C50C-407E-A947-70E740481C1C}">
                <a14:useLocalDpi xmlns:a14="http://schemas.microsoft.com/office/drawing/2010/main" val="0"/>
              </a:ext>
            </a:extLst>
          </a:blip>
          <a:srcRect l="16346" t="5400" r="10098" b="13601"/>
          <a:stretch/>
        </p:blipFill>
        <p:spPr bwMode="auto">
          <a:xfrm>
            <a:off x="2987824" y="2780928"/>
            <a:ext cx="2525853" cy="420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65018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3528" y="2996952"/>
            <a:ext cx="7272808" cy="3139321"/>
          </a:xfrm>
          <a:prstGeom prst="rect">
            <a:avLst/>
          </a:prstGeom>
          <a:noFill/>
        </p:spPr>
        <p:txBody>
          <a:bodyPr wrap="square" rtlCol="0">
            <a:spAutoFit/>
          </a:bodyPr>
          <a:lstStyle/>
          <a:p>
            <a:pPr fontAlgn="base"/>
            <a:r>
              <a:rPr lang="es-MX" dirty="0" smtClean="0"/>
              <a:t>Una </a:t>
            </a:r>
            <a:r>
              <a:rPr lang="es-MX" dirty="0" smtClean="0">
                <a:solidFill>
                  <a:srgbClr val="FF3399"/>
                </a:solidFill>
              </a:rPr>
              <a:t>empresa </a:t>
            </a:r>
            <a:r>
              <a:rPr lang="es-MX" dirty="0">
                <a:solidFill>
                  <a:srgbClr val="FF3399"/>
                </a:solidFill>
              </a:rPr>
              <a:t>turística </a:t>
            </a:r>
            <a:r>
              <a:rPr lang="es-MX" dirty="0" smtClean="0"/>
              <a:t>es una </a:t>
            </a:r>
            <a:r>
              <a:rPr lang="es-MX" dirty="0"/>
              <a:t>unidad de producción </a:t>
            </a:r>
            <a:r>
              <a:rPr lang="es-MX" dirty="0" smtClean="0"/>
              <a:t>tanto a nivel social como económico que </a:t>
            </a:r>
            <a:r>
              <a:rPr lang="es-MX" dirty="0"/>
              <a:t>gestiona los factores productivos para convertirlos en bienes de consumo o </a:t>
            </a:r>
            <a:r>
              <a:rPr lang="es-MX" dirty="0" smtClean="0"/>
              <a:t>servicios, </a:t>
            </a:r>
            <a:r>
              <a:rPr lang="es-MX" dirty="0"/>
              <a:t>con el fin de satisfacer las demandas del cliente. </a:t>
            </a:r>
            <a:endParaRPr lang="es-MX" dirty="0" smtClean="0"/>
          </a:p>
          <a:p>
            <a:pPr fontAlgn="base"/>
            <a:endParaRPr lang="es-MX" dirty="0"/>
          </a:p>
          <a:p>
            <a:pPr fontAlgn="base"/>
            <a:r>
              <a:rPr lang="es-MX" dirty="0" smtClean="0"/>
              <a:t>Para </a:t>
            </a:r>
            <a:r>
              <a:rPr lang="es-MX" dirty="0"/>
              <a:t>su correcto funcionamiento debe gestionar recursos humanos (trabajadores), recursos económicos (capital) y recursos técnicos (maquinaria</a:t>
            </a:r>
            <a:r>
              <a:rPr lang="es-MX" dirty="0" smtClean="0"/>
              <a:t>). La correcta organización de estos elementos</a:t>
            </a:r>
            <a:r>
              <a:rPr lang="es-MX" dirty="0"/>
              <a:t> </a:t>
            </a:r>
            <a:r>
              <a:rPr lang="es-MX" dirty="0" smtClean="0"/>
              <a:t>sumado </a:t>
            </a:r>
            <a:r>
              <a:rPr lang="es-MX" dirty="0"/>
              <a:t>a </a:t>
            </a:r>
            <a:r>
              <a:rPr lang="es-MX" dirty="0" smtClean="0"/>
              <a:t>aquellas </a:t>
            </a:r>
            <a:r>
              <a:rPr lang="es-MX" dirty="0"/>
              <a:t>percepciones subjetivas de la demanda (moda, gustos, </a:t>
            </a:r>
            <a:r>
              <a:rPr lang="es-MX" dirty="0" smtClean="0"/>
              <a:t>atractivo</a:t>
            </a:r>
            <a:r>
              <a:rPr lang="es-MX" dirty="0"/>
              <a:t> </a:t>
            </a:r>
            <a:r>
              <a:rPr lang="es-MX" dirty="0" smtClean="0"/>
              <a:t>etc.), características </a:t>
            </a:r>
            <a:r>
              <a:rPr lang="es-MX" dirty="0"/>
              <a:t>del sector servicios, </a:t>
            </a:r>
            <a:r>
              <a:rPr lang="es-MX" dirty="0" smtClean="0"/>
              <a:t>conllevan </a:t>
            </a:r>
            <a:r>
              <a:rPr lang="es-MX" dirty="0"/>
              <a:t>a la buena gestión de la empresa</a:t>
            </a:r>
            <a:r>
              <a:rPr lang="es-MX" dirty="0" smtClean="0"/>
              <a:t>.</a:t>
            </a:r>
            <a:endParaRPr lang="es-MX" dirty="0"/>
          </a:p>
        </p:txBody>
      </p:sp>
      <p:pic>
        <p:nvPicPr>
          <p:cNvPr id="2050" name="Picture 2" descr="Resultado de imagen para empresa turÃ­st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548680"/>
            <a:ext cx="6504657" cy="1858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1948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95536" y="692696"/>
            <a:ext cx="7062523" cy="6463308"/>
          </a:xfrm>
          <a:prstGeom prst="rect">
            <a:avLst/>
          </a:prstGeom>
          <a:noFill/>
        </p:spPr>
        <p:txBody>
          <a:bodyPr wrap="square" rtlCol="0">
            <a:spAutoFit/>
          </a:bodyPr>
          <a:lstStyle/>
          <a:p>
            <a:pPr fontAlgn="base"/>
            <a:r>
              <a:rPr lang="es-MX" dirty="0" smtClean="0"/>
              <a:t>Las </a:t>
            </a:r>
            <a:r>
              <a:rPr lang="es-MX" dirty="0"/>
              <a:t>empresas turísticas se </a:t>
            </a:r>
            <a:r>
              <a:rPr lang="es-MX" dirty="0" smtClean="0"/>
              <a:t>clasifican según </a:t>
            </a:r>
            <a:r>
              <a:rPr lang="es-MX" dirty="0"/>
              <a:t>su forma jurídica, </a:t>
            </a:r>
            <a:r>
              <a:rPr lang="es-MX" dirty="0" smtClean="0"/>
              <a:t>tamaño</a:t>
            </a:r>
            <a:r>
              <a:rPr lang="es-MX" dirty="0"/>
              <a:t>, </a:t>
            </a:r>
            <a:r>
              <a:rPr lang="es-MX" dirty="0" smtClean="0"/>
              <a:t>sector </a:t>
            </a:r>
            <a:r>
              <a:rPr lang="es-MX" dirty="0"/>
              <a:t>productivo donde se desarrolla la actividad, </a:t>
            </a:r>
            <a:r>
              <a:rPr lang="es-MX" dirty="0" smtClean="0"/>
              <a:t>relaciones </a:t>
            </a:r>
            <a:r>
              <a:rPr lang="es-MX" dirty="0"/>
              <a:t>con el cliente, y  </a:t>
            </a:r>
            <a:r>
              <a:rPr lang="es-MX" dirty="0" smtClean="0"/>
              <a:t>su </a:t>
            </a:r>
            <a:r>
              <a:rPr lang="es-MX" dirty="0"/>
              <a:t>grado de integración. </a:t>
            </a:r>
            <a:r>
              <a:rPr lang="es-MX" dirty="0" smtClean="0"/>
              <a:t>En este sentido es importante establecer las competencias laborales  </a:t>
            </a:r>
            <a:r>
              <a:rPr lang="es-MX" dirty="0"/>
              <a:t>(</a:t>
            </a:r>
            <a:r>
              <a:rPr lang="es-MX" dirty="0" smtClean="0"/>
              <a:t>conocimientos, habilidades y actitudes) necesarias de los colaboradores en este contexto para su  efectivo desempeño en la organización.</a:t>
            </a:r>
          </a:p>
          <a:p>
            <a:pPr fontAlgn="base"/>
            <a:endParaRPr lang="es-MX" dirty="0"/>
          </a:p>
          <a:p>
            <a:pPr algn="just" fontAlgn="base"/>
            <a:r>
              <a:rPr lang="es-MX" dirty="0">
                <a:solidFill>
                  <a:srgbClr val="FF3399"/>
                </a:solidFill>
              </a:rPr>
              <a:t>Actividad </a:t>
            </a:r>
            <a:r>
              <a:rPr lang="es-MX" dirty="0" smtClean="0">
                <a:solidFill>
                  <a:srgbClr val="FF3399"/>
                </a:solidFill>
              </a:rPr>
              <a:t>VI: </a:t>
            </a:r>
            <a:r>
              <a:rPr lang="es-MX" dirty="0" smtClean="0"/>
              <a:t>De </a:t>
            </a:r>
            <a:r>
              <a:rPr lang="es-MX" dirty="0"/>
              <a:t>las siguientes definiciones ¿Cuáles son consideradas como competencias laborales </a:t>
            </a:r>
            <a:r>
              <a:rPr lang="es-MX" b="1" dirty="0"/>
              <a:t>generales </a:t>
            </a:r>
            <a:r>
              <a:rPr lang="es-MX" dirty="0"/>
              <a:t>y cuáles </a:t>
            </a:r>
            <a:r>
              <a:rPr lang="es-MX" dirty="0" smtClean="0"/>
              <a:t>como competencias laborales </a:t>
            </a:r>
            <a:r>
              <a:rPr lang="es-MX" b="1" dirty="0" smtClean="0"/>
              <a:t>específicas</a:t>
            </a:r>
            <a:r>
              <a:rPr lang="es-MX" dirty="0" smtClean="0"/>
              <a:t>?</a:t>
            </a:r>
          </a:p>
          <a:p>
            <a:pPr fontAlgn="base"/>
            <a:endParaRPr lang="es-MX" dirty="0"/>
          </a:p>
          <a:p>
            <a:pPr fontAlgn="base"/>
            <a:endParaRPr lang="es-MX" dirty="0" smtClean="0"/>
          </a:p>
          <a:p>
            <a:pPr lvl="0"/>
            <a:r>
              <a:rPr lang="es-MX" dirty="0" smtClean="0"/>
              <a:t>1. Se </a:t>
            </a:r>
            <a:r>
              <a:rPr lang="es-MX" dirty="0"/>
              <a:t>desarrollan en la educación media técnica, en </a:t>
            </a:r>
            <a:r>
              <a:rPr lang="es-MX" dirty="0" smtClean="0"/>
              <a:t>la formación </a:t>
            </a:r>
            <a:r>
              <a:rPr lang="es-MX" dirty="0"/>
              <a:t>para el trabajo y la educación superior.</a:t>
            </a:r>
          </a:p>
          <a:p>
            <a:r>
              <a:rPr lang="es-MX" dirty="0"/>
              <a:t>________________________________________</a:t>
            </a:r>
          </a:p>
          <a:p>
            <a:pPr fontAlgn="base"/>
            <a:endParaRPr lang="es-MX" dirty="0" smtClean="0"/>
          </a:p>
          <a:p>
            <a:r>
              <a:rPr lang="es-MX" dirty="0" smtClean="0"/>
              <a:t>2. Son </a:t>
            </a:r>
            <a:r>
              <a:rPr lang="es-MX" dirty="0"/>
              <a:t>las que se pueden formar desde la educación básica hasta la media.</a:t>
            </a:r>
          </a:p>
          <a:p>
            <a:r>
              <a:rPr lang="es-MX" dirty="0"/>
              <a:t>________________________________________</a:t>
            </a:r>
            <a:endParaRPr lang="es-MX" dirty="0" smtClean="0"/>
          </a:p>
          <a:p>
            <a:pPr fontAlgn="base"/>
            <a:endParaRPr lang="es-MX" dirty="0"/>
          </a:p>
          <a:p>
            <a:pPr fontAlgn="base"/>
            <a:endParaRPr lang="es-MX" dirty="0"/>
          </a:p>
          <a:p>
            <a:pPr fontAlgn="base"/>
            <a:endParaRPr lang="es-MX" dirty="0" smtClean="0"/>
          </a:p>
        </p:txBody>
      </p:sp>
      <p:pic>
        <p:nvPicPr>
          <p:cNvPr id="3"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
        <p:nvSpPr>
          <p:cNvPr id="5" name="Redondear rectángulo de esquina sencilla 4"/>
          <p:cNvSpPr/>
          <p:nvPr/>
        </p:nvSpPr>
        <p:spPr>
          <a:xfrm>
            <a:off x="7458059" y="5653749"/>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Tree>
    <p:extLst>
      <p:ext uri="{BB962C8B-B14F-4D97-AF65-F5344CB8AC3E}">
        <p14:creationId xmlns:p14="http://schemas.microsoft.com/office/powerpoint/2010/main" val="1664365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79512" y="548680"/>
            <a:ext cx="7200800" cy="707886"/>
          </a:xfrm>
          <a:prstGeom prst="rect">
            <a:avLst/>
          </a:prstGeom>
          <a:noFill/>
        </p:spPr>
        <p:txBody>
          <a:bodyPr wrap="square" rtlCol="0">
            <a:spAutoFit/>
          </a:bodyPr>
          <a:lstStyle/>
          <a:p>
            <a:r>
              <a:rPr lang="es-MX" sz="2000" dirty="0" smtClean="0">
                <a:solidFill>
                  <a:srgbClr val="FF3399"/>
                </a:solidFill>
              </a:rPr>
              <a:t>Actividad VII: </a:t>
            </a:r>
            <a:r>
              <a:rPr lang="es-MX" sz="2000" dirty="0"/>
              <a:t>c</a:t>
            </a:r>
            <a:r>
              <a:rPr lang="es-MX" sz="2000" dirty="0" smtClean="0"/>
              <a:t>ompleta </a:t>
            </a:r>
            <a:r>
              <a:rPr lang="es-MX" sz="2000" dirty="0"/>
              <a:t>la siguiente tabla sobre los </a:t>
            </a:r>
            <a:r>
              <a:rPr lang="es-MX" sz="2000" b="1" dirty="0"/>
              <a:t>tipos de </a:t>
            </a:r>
            <a:r>
              <a:rPr lang="es-MX" sz="2000" dirty="0"/>
              <a:t>competencias </a:t>
            </a:r>
            <a:r>
              <a:rPr lang="es-MX" sz="2000" dirty="0" smtClean="0"/>
              <a:t>laborales genéricas.</a:t>
            </a:r>
            <a:endParaRPr lang="es-MX" sz="2000" dirty="0"/>
          </a:p>
        </p:txBody>
      </p:sp>
      <p:graphicFrame>
        <p:nvGraphicFramePr>
          <p:cNvPr id="3" name="Tabla 2"/>
          <p:cNvGraphicFramePr>
            <a:graphicFrameLocks noGrp="1"/>
          </p:cNvGraphicFramePr>
          <p:nvPr>
            <p:extLst>
              <p:ext uri="{D42A27DB-BD31-4B8C-83A1-F6EECF244321}">
                <p14:modId xmlns:p14="http://schemas.microsoft.com/office/powerpoint/2010/main" val="1038045661"/>
              </p:ext>
            </p:extLst>
          </p:nvPr>
        </p:nvGraphicFramePr>
        <p:xfrm>
          <a:off x="398244" y="1412776"/>
          <a:ext cx="6763335" cy="5100326"/>
        </p:xfrm>
        <a:graphic>
          <a:graphicData uri="http://schemas.openxmlformats.org/drawingml/2006/table">
            <a:tbl>
              <a:tblPr firstRow="1" firstCol="1" bandRow="1">
                <a:tableStyleId>{F5AB1C69-6EDB-4FF4-983F-18BD219EF322}</a:tableStyleId>
              </a:tblPr>
              <a:tblGrid>
                <a:gridCol w="2402674">
                  <a:extLst>
                    <a:ext uri="{9D8B030D-6E8A-4147-A177-3AD203B41FA5}">
                      <a16:colId xmlns:a16="http://schemas.microsoft.com/office/drawing/2014/main" val="20000"/>
                    </a:ext>
                  </a:extLst>
                </a:gridCol>
                <a:gridCol w="1347643">
                  <a:extLst>
                    <a:ext uri="{9D8B030D-6E8A-4147-A177-3AD203B41FA5}">
                      <a16:colId xmlns:a16="http://schemas.microsoft.com/office/drawing/2014/main" val="20001"/>
                    </a:ext>
                  </a:extLst>
                </a:gridCol>
                <a:gridCol w="3013018">
                  <a:extLst>
                    <a:ext uri="{9D8B030D-6E8A-4147-A177-3AD203B41FA5}">
                      <a16:colId xmlns:a16="http://schemas.microsoft.com/office/drawing/2014/main" val="20002"/>
                    </a:ext>
                  </a:extLst>
                </a:gridCol>
              </a:tblGrid>
              <a:tr h="473067">
                <a:tc>
                  <a:txBody>
                    <a:bodyPr/>
                    <a:lstStyle/>
                    <a:p>
                      <a:pPr algn="ctr">
                        <a:lnSpc>
                          <a:spcPct val="107000"/>
                        </a:lnSpc>
                        <a:spcAft>
                          <a:spcPts val="0"/>
                        </a:spcAft>
                        <a:tabLst>
                          <a:tab pos="2771775" algn="l"/>
                        </a:tabLst>
                      </a:pPr>
                      <a:r>
                        <a:rPr lang="es-MX" sz="1400" dirty="0">
                          <a:solidFill>
                            <a:schemeClr val="accent1">
                              <a:lumMod val="50000"/>
                            </a:schemeClr>
                          </a:solidFill>
                          <a:effectLst/>
                        </a:rPr>
                        <a:t>Tipo de competencia</a:t>
                      </a:r>
                    </a:p>
                    <a:p>
                      <a:pPr algn="ctr">
                        <a:lnSpc>
                          <a:spcPct val="107000"/>
                        </a:lnSpc>
                        <a:spcAft>
                          <a:spcPts val="0"/>
                        </a:spcAft>
                        <a:tabLst>
                          <a:tab pos="2771775" algn="l"/>
                        </a:tabLst>
                      </a:pPr>
                      <a:r>
                        <a:rPr lang="es-MX" sz="1400" dirty="0">
                          <a:solidFill>
                            <a:schemeClr val="accent1">
                              <a:lumMod val="50000"/>
                            </a:schemeClr>
                          </a:solidFill>
                          <a:effectLst/>
                        </a:rPr>
                        <a:t> </a:t>
                      </a:r>
                      <a:endParaRPr lang="es-MX" sz="14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tabLst>
                          <a:tab pos="2771775" algn="l"/>
                        </a:tabLst>
                      </a:pPr>
                      <a:r>
                        <a:rPr lang="es-MX" sz="1400" dirty="0">
                          <a:solidFill>
                            <a:schemeClr val="accent1">
                              <a:lumMod val="50000"/>
                            </a:schemeClr>
                          </a:solidFill>
                          <a:effectLst/>
                        </a:rPr>
                        <a:t> </a:t>
                      </a:r>
                      <a:endParaRPr lang="es-MX" sz="14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771775" algn="l"/>
                        </a:tabLst>
                      </a:pPr>
                      <a:r>
                        <a:rPr lang="es-MX" sz="1400" dirty="0">
                          <a:solidFill>
                            <a:schemeClr val="accent1">
                              <a:lumMod val="50000"/>
                            </a:schemeClr>
                          </a:solidFill>
                          <a:effectLst/>
                        </a:rPr>
                        <a:t>Definición</a:t>
                      </a:r>
                      <a:endParaRPr lang="es-MX" sz="14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715652">
                <a:tc>
                  <a:txBody>
                    <a:bodyPr/>
                    <a:lstStyle/>
                    <a:p>
                      <a:pPr marL="342900" lvl="0" indent="-342900" algn="just">
                        <a:lnSpc>
                          <a:spcPct val="107000"/>
                        </a:lnSpc>
                        <a:spcAft>
                          <a:spcPts val="0"/>
                        </a:spcAft>
                        <a:buFont typeface="+mj-lt"/>
                        <a:buAutoNum type="arabicPeriod"/>
                        <a:tabLst>
                          <a:tab pos="2771775" algn="l"/>
                        </a:tabLst>
                      </a:pPr>
                      <a:r>
                        <a:rPr lang="es-MX" sz="1400" dirty="0">
                          <a:solidFill>
                            <a:schemeClr val="accent1">
                              <a:lumMod val="50000"/>
                            </a:schemeClr>
                          </a:solidFill>
                          <a:effectLst/>
                        </a:rPr>
                        <a:t>Interpersonales </a:t>
                      </a:r>
                      <a:endParaRPr lang="es-MX" sz="14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tabLst>
                          <a:tab pos="2771775" algn="l"/>
                        </a:tabLs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tabLst>
                          <a:tab pos="2771775" algn="l"/>
                        </a:tabLst>
                      </a:pPr>
                      <a:r>
                        <a:rPr lang="es-MX" sz="1400">
                          <a:effectLst/>
                        </a:rPr>
                        <a:t>Comprende aquellos procesos de pensamiento que el colaborador debe usar con un fin determinado.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1200826">
                <a:tc>
                  <a:txBody>
                    <a:bodyPr/>
                    <a:lstStyle/>
                    <a:p>
                      <a:pPr marL="0" lvl="0" indent="0" algn="just">
                        <a:lnSpc>
                          <a:spcPct val="107000"/>
                        </a:lnSpc>
                        <a:spcAft>
                          <a:spcPts val="0"/>
                        </a:spcAft>
                        <a:buFont typeface="+mj-lt"/>
                        <a:buNone/>
                        <a:tabLst>
                          <a:tab pos="2771775" algn="l"/>
                        </a:tabLst>
                      </a:pPr>
                      <a:r>
                        <a:rPr lang="es-MX" sz="1400" dirty="0" smtClean="0">
                          <a:solidFill>
                            <a:schemeClr val="accent1">
                              <a:lumMod val="50000"/>
                            </a:schemeClr>
                          </a:solidFill>
                          <a:effectLst/>
                        </a:rPr>
                        <a:t>2.</a:t>
                      </a:r>
                      <a:r>
                        <a:rPr lang="es-MX" sz="1400" baseline="0" dirty="0" smtClean="0">
                          <a:solidFill>
                            <a:schemeClr val="accent1">
                              <a:lumMod val="50000"/>
                            </a:schemeClr>
                          </a:solidFill>
                          <a:effectLst/>
                        </a:rPr>
                        <a:t> I</a:t>
                      </a:r>
                      <a:r>
                        <a:rPr lang="es-MX" sz="1400" dirty="0" smtClean="0">
                          <a:solidFill>
                            <a:schemeClr val="accent1">
                              <a:lumMod val="50000"/>
                            </a:schemeClr>
                          </a:solidFill>
                          <a:effectLst/>
                        </a:rPr>
                        <a:t>ntelectuales </a:t>
                      </a:r>
                      <a:endParaRPr lang="es-MX" sz="14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tabLst>
                          <a:tab pos="2771775" algn="l"/>
                        </a:tabLs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tabLst>
                          <a:tab pos="2771775" algn="l"/>
                        </a:tabLst>
                      </a:pPr>
                      <a:r>
                        <a:rPr lang="es-MX" sz="1400">
                          <a:effectLst/>
                        </a:rPr>
                        <a:t>Desarrolla la habilidad para aprender de las experiencias de los otros y para aplicar el pensamiento estratégico, en diferentes situaciones que se presentan en la organización.</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715652">
                <a:tc>
                  <a:txBody>
                    <a:bodyPr/>
                    <a:lstStyle/>
                    <a:p>
                      <a:pPr marL="0" lvl="0" indent="0" algn="just">
                        <a:lnSpc>
                          <a:spcPct val="107000"/>
                        </a:lnSpc>
                        <a:spcAft>
                          <a:spcPts val="0"/>
                        </a:spcAft>
                        <a:buFont typeface="+mj-lt"/>
                        <a:buNone/>
                        <a:tabLst>
                          <a:tab pos="2771775" algn="l"/>
                        </a:tabLst>
                      </a:pPr>
                      <a:r>
                        <a:rPr lang="es-MX" sz="1400" dirty="0" smtClean="0">
                          <a:solidFill>
                            <a:schemeClr val="accent1">
                              <a:lumMod val="50000"/>
                            </a:schemeClr>
                          </a:solidFill>
                          <a:effectLst/>
                        </a:rPr>
                        <a:t>3. Emprendimiento </a:t>
                      </a:r>
                      <a:endParaRPr lang="es-MX" sz="14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tabLst>
                          <a:tab pos="2771775" algn="l"/>
                        </a:tabLs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tabLst>
                          <a:tab pos="2771775" algn="l"/>
                        </a:tabLst>
                      </a:pPr>
                      <a:r>
                        <a:rPr lang="es-MX" sz="1400">
                          <a:effectLst/>
                        </a:rPr>
                        <a:t>Son necesarias para adaptarse a los ambientes laborales y para saber actuar coordinadamente con otros.</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715652">
                <a:tc>
                  <a:txBody>
                    <a:bodyPr/>
                    <a:lstStyle/>
                    <a:p>
                      <a:pPr marL="0" lvl="0" indent="0" algn="just">
                        <a:lnSpc>
                          <a:spcPct val="107000"/>
                        </a:lnSpc>
                        <a:spcAft>
                          <a:spcPts val="0"/>
                        </a:spcAft>
                        <a:buFont typeface="+mj-lt"/>
                        <a:buNone/>
                        <a:tabLst>
                          <a:tab pos="2771775" algn="l"/>
                        </a:tabLst>
                      </a:pPr>
                      <a:r>
                        <a:rPr lang="es-MX" sz="1400" dirty="0" smtClean="0">
                          <a:solidFill>
                            <a:schemeClr val="accent1">
                              <a:lumMod val="50000"/>
                            </a:schemeClr>
                          </a:solidFill>
                          <a:effectLst/>
                        </a:rPr>
                        <a:t>4. Personal </a:t>
                      </a:r>
                      <a:endParaRPr lang="es-MX" sz="14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tabLst>
                          <a:tab pos="2771775" algn="l"/>
                        </a:tabLs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tabLst>
                          <a:tab pos="2771775" algn="l"/>
                        </a:tabLst>
                      </a:pPr>
                      <a:r>
                        <a:rPr lang="es-MX" sz="1400">
                          <a:effectLst/>
                        </a:rPr>
                        <a:t>Desarrolla capacidad para crear, liderar, proponer y sostener las unidades de la organización por cuenta propia.</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715652">
                <a:tc>
                  <a:txBody>
                    <a:bodyPr/>
                    <a:lstStyle/>
                    <a:p>
                      <a:pPr marL="0" lvl="0" indent="0" algn="just">
                        <a:lnSpc>
                          <a:spcPct val="107000"/>
                        </a:lnSpc>
                        <a:spcAft>
                          <a:spcPts val="0"/>
                        </a:spcAft>
                        <a:buFont typeface="+mj-lt"/>
                        <a:buNone/>
                        <a:tabLst>
                          <a:tab pos="2771775" algn="l"/>
                        </a:tabLst>
                      </a:pPr>
                      <a:r>
                        <a:rPr lang="es-MX" sz="1400" dirty="0" smtClean="0">
                          <a:solidFill>
                            <a:schemeClr val="accent1">
                              <a:lumMod val="50000"/>
                            </a:schemeClr>
                          </a:solidFill>
                          <a:effectLst/>
                        </a:rPr>
                        <a:t>5. Organizacional </a:t>
                      </a:r>
                      <a:endParaRPr lang="es-MX" sz="14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tabLst>
                          <a:tab pos="2771775" algn="l"/>
                        </a:tabLs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tabLst>
                          <a:tab pos="2771775" algn="l"/>
                        </a:tabLst>
                      </a:pPr>
                      <a:r>
                        <a:rPr lang="es-MX" sz="1400" dirty="0">
                          <a:effectLst/>
                        </a:rPr>
                        <a:t>Condición del individuo que le permite actuar, en un espacio productivo desarrolla  sus potencialidades.</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bl>
          </a:graphicData>
        </a:graphic>
      </p:graphicFrame>
      <p:pic>
        <p:nvPicPr>
          <p:cNvPr id="4"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
        <p:nvSpPr>
          <p:cNvPr id="5" name="Redondear rectángulo de esquina sencilla 4"/>
          <p:cNvSpPr/>
          <p:nvPr/>
        </p:nvSpPr>
        <p:spPr>
          <a:xfrm>
            <a:off x="7452320" y="5379148"/>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Tree>
    <p:extLst>
      <p:ext uri="{BB962C8B-B14F-4D97-AF65-F5344CB8AC3E}">
        <p14:creationId xmlns:p14="http://schemas.microsoft.com/office/powerpoint/2010/main" val="24810847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51520" y="332656"/>
            <a:ext cx="7236804" cy="2246769"/>
          </a:xfrm>
          <a:prstGeom prst="rect">
            <a:avLst/>
          </a:prstGeom>
          <a:noFill/>
        </p:spPr>
        <p:txBody>
          <a:bodyPr wrap="square" rtlCol="0">
            <a:spAutoFit/>
          </a:bodyPr>
          <a:lstStyle/>
          <a:p>
            <a:pPr algn="just"/>
            <a:r>
              <a:rPr lang="es-MX" sz="2000" dirty="0" smtClean="0"/>
              <a:t>Es importante resaltar que las competencias laborales genéricas se dan en función del puesto o sector y son aquellas que se aplican a toda categoría.</a:t>
            </a:r>
          </a:p>
          <a:p>
            <a:endParaRPr lang="es-MX" sz="2000" dirty="0">
              <a:solidFill>
                <a:srgbClr val="FF3399"/>
              </a:solidFill>
            </a:endParaRPr>
          </a:p>
          <a:p>
            <a:r>
              <a:rPr lang="es-MX" sz="2000" dirty="0" smtClean="0">
                <a:solidFill>
                  <a:srgbClr val="FF3399"/>
                </a:solidFill>
              </a:rPr>
              <a:t>Actividad VIII: </a:t>
            </a:r>
            <a:r>
              <a:rPr lang="es-MX" sz="2000" dirty="0" smtClean="0"/>
              <a:t>relaciona los siguientes elementos con la respectiva competencia genérica: </a:t>
            </a:r>
            <a:r>
              <a:rPr lang="es-MX" sz="2000" dirty="0" smtClean="0">
                <a:solidFill>
                  <a:srgbClr val="92D050"/>
                </a:solidFill>
              </a:rPr>
              <a:t>motivación, capacidad de aprendizaje, trabajo en equipo, compromiso, adaptación</a:t>
            </a:r>
            <a:r>
              <a:rPr lang="es-MX" sz="2000" dirty="0" smtClean="0"/>
              <a:t>. </a:t>
            </a:r>
            <a:endParaRPr lang="es-MX" sz="2000" dirty="0"/>
          </a:p>
        </p:txBody>
      </p:sp>
      <p:graphicFrame>
        <p:nvGraphicFramePr>
          <p:cNvPr id="5" name="Tabla 4"/>
          <p:cNvGraphicFramePr>
            <a:graphicFrameLocks noGrp="1"/>
          </p:cNvGraphicFramePr>
          <p:nvPr>
            <p:extLst>
              <p:ext uri="{D42A27DB-BD31-4B8C-83A1-F6EECF244321}">
                <p14:modId xmlns:p14="http://schemas.microsoft.com/office/powerpoint/2010/main" val="3335892192"/>
              </p:ext>
            </p:extLst>
          </p:nvPr>
        </p:nvGraphicFramePr>
        <p:xfrm>
          <a:off x="503548" y="2852936"/>
          <a:ext cx="6984776" cy="3888432"/>
        </p:xfrm>
        <a:graphic>
          <a:graphicData uri="http://schemas.openxmlformats.org/drawingml/2006/table">
            <a:tbl>
              <a:tblPr firstRow="1" firstCol="1" bandRow="1">
                <a:tableStyleId>{E8B1032C-EA38-4F05-BA0D-38AFFFC7BED3}</a:tableStyleId>
              </a:tblPr>
              <a:tblGrid>
                <a:gridCol w="3927605">
                  <a:extLst>
                    <a:ext uri="{9D8B030D-6E8A-4147-A177-3AD203B41FA5}">
                      <a16:colId xmlns:a16="http://schemas.microsoft.com/office/drawing/2014/main" val="20000"/>
                    </a:ext>
                  </a:extLst>
                </a:gridCol>
                <a:gridCol w="3057171">
                  <a:extLst>
                    <a:ext uri="{9D8B030D-6E8A-4147-A177-3AD203B41FA5}">
                      <a16:colId xmlns:a16="http://schemas.microsoft.com/office/drawing/2014/main" val="20001"/>
                    </a:ext>
                  </a:extLst>
                </a:gridCol>
              </a:tblGrid>
              <a:tr h="777686">
                <a:tc>
                  <a:txBody>
                    <a:bodyPr/>
                    <a:lstStyle/>
                    <a:p>
                      <a:pPr marL="342900" lvl="0" indent="-342900" algn="just">
                        <a:lnSpc>
                          <a:spcPct val="107000"/>
                        </a:lnSpc>
                        <a:spcAft>
                          <a:spcPts val="0"/>
                        </a:spcAft>
                        <a:buFont typeface="Wingdings" panose="05000000000000000000" pitchFamily="2" charset="2"/>
                        <a:buChar char=""/>
                        <a:tabLst>
                          <a:tab pos="2771775" algn="l"/>
                        </a:tabLst>
                      </a:pPr>
                      <a:r>
                        <a:rPr lang="es-MX" sz="1400" dirty="0">
                          <a:effectLst/>
                        </a:rPr>
                        <a:t>Actualización </a:t>
                      </a:r>
                    </a:p>
                    <a:p>
                      <a:pPr marL="342900" lvl="0" indent="-342900" algn="just">
                        <a:lnSpc>
                          <a:spcPct val="107000"/>
                        </a:lnSpc>
                        <a:spcAft>
                          <a:spcPts val="0"/>
                        </a:spcAft>
                        <a:buFont typeface="Wingdings" panose="05000000000000000000" pitchFamily="2" charset="2"/>
                        <a:buChar char=""/>
                        <a:tabLst>
                          <a:tab pos="2771775" algn="l"/>
                        </a:tabLst>
                      </a:pPr>
                      <a:r>
                        <a:rPr lang="es-MX" sz="1400" dirty="0">
                          <a:effectLst/>
                        </a:rPr>
                        <a:t>Capacitación </a:t>
                      </a:r>
                    </a:p>
                    <a:p>
                      <a:pPr marL="457200" algn="just">
                        <a:lnSpc>
                          <a:spcPct val="107000"/>
                        </a:lnSpc>
                        <a:spcAft>
                          <a:spcPts val="0"/>
                        </a:spcAft>
                        <a:tabLst>
                          <a:tab pos="2771775" algn="l"/>
                        </a:tabLst>
                      </a:pPr>
                      <a:r>
                        <a:rPr lang="es-MX" sz="1400" dirty="0">
                          <a:effectLst/>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07000"/>
                        </a:lnSpc>
                        <a:spcAft>
                          <a:spcPts val="0"/>
                        </a:spcAft>
                        <a:tabLst>
                          <a:tab pos="2771775" algn="l"/>
                        </a:tabLst>
                      </a:pPr>
                      <a:r>
                        <a:rPr lang="es-MX" sz="1400" dirty="0" smtClean="0">
                          <a:effectLst/>
                        </a:rPr>
                        <a:t>_______________________</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777686">
                <a:tc>
                  <a:txBody>
                    <a:bodyPr/>
                    <a:lstStyle/>
                    <a:p>
                      <a:pPr marL="342900" lvl="0" indent="-342900" algn="just">
                        <a:lnSpc>
                          <a:spcPct val="107000"/>
                        </a:lnSpc>
                        <a:spcAft>
                          <a:spcPts val="0"/>
                        </a:spcAft>
                        <a:buFont typeface="Wingdings" panose="05000000000000000000" pitchFamily="2" charset="2"/>
                        <a:buChar char=""/>
                        <a:tabLst>
                          <a:tab pos="2771775" algn="l"/>
                        </a:tabLst>
                      </a:pPr>
                      <a:r>
                        <a:rPr lang="es-MX" sz="1400">
                          <a:effectLst/>
                        </a:rPr>
                        <a:t>Cambio del entorno</a:t>
                      </a:r>
                    </a:p>
                    <a:p>
                      <a:pPr marL="342900" lvl="0" indent="-342900" algn="just">
                        <a:lnSpc>
                          <a:spcPct val="107000"/>
                        </a:lnSpc>
                        <a:spcAft>
                          <a:spcPts val="0"/>
                        </a:spcAft>
                        <a:buFont typeface="Wingdings" panose="05000000000000000000" pitchFamily="2" charset="2"/>
                        <a:buChar char=""/>
                        <a:tabLst>
                          <a:tab pos="2771775" algn="l"/>
                        </a:tabLst>
                      </a:pPr>
                      <a:r>
                        <a:rPr lang="es-MX" sz="1400">
                          <a:effectLst/>
                        </a:rPr>
                        <a:t>Cambio del individuo</a:t>
                      </a:r>
                    </a:p>
                    <a:p>
                      <a:pPr marL="457200" algn="just">
                        <a:lnSpc>
                          <a:spcPct val="107000"/>
                        </a:lnSpc>
                        <a:spcAft>
                          <a:spcPts val="0"/>
                        </a:spcAft>
                        <a:tabLst>
                          <a:tab pos="2771775" algn="l"/>
                        </a:tabLs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07000"/>
                        </a:lnSpc>
                        <a:spcAft>
                          <a:spcPts val="0"/>
                        </a:spcAft>
                        <a:tabLst>
                          <a:tab pos="2771775" algn="l"/>
                        </a:tabLst>
                      </a:pPr>
                      <a:r>
                        <a:rPr lang="es-MX" sz="1400">
                          <a:effectLst/>
                        </a:rPr>
                        <a:t>_________________________</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1041301">
                <a:tc>
                  <a:txBody>
                    <a:bodyPr/>
                    <a:lstStyle/>
                    <a:p>
                      <a:pPr marL="342900" lvl="0" indent="-342900" algn="just">
                        <a:lnSpc>
                          <a:spcPct val="107000"/>
                        </a:lnSpc>
                        <a:spcAft>
                          <a:spcPts val="0"/>
                        </a:spcAft>
                        <a:buFont typeface="Wingdings" panose="05000000000000000000" pitchFamily="2" charset="2"/>
                        <a:buChar char=""/>
                        <a:tabLst>
                          <a:tab pos="2771775" algn="l"/>
                        </a:tabLst>
                      </a:pPr>
                      <a:r>
                        <a:rPr lang="es-MX" sz="1400">
                          <a:effectLst/>
                        </a:rPr>
                        <a:t>Diversidad en el entorno</a:t>
                      </a:r>
                    </a:p>
                    <a:p>
                      <a:pPr marL="342900" lvl="0" indent="-342900" algn="just">
                        <a:lnSpc>
                          <a:spcPct val="107000"/>
                        </a:lnSpc>
                        <a:spcAft>
                          <a:spcPts val="0"/>
                        </a:spcAft>
                        <a:buFont typeface="Wingdings" panose="05000000000000000000" pitchFamily="2" charset="2"/>
                        <a:buChar char=""/>
                        <a:tabLst>
                          <a:tab pos="2771775" algn="l"/>
                        </a:tabLst>
                      </a:pPr>
                      <a:r>
                        <a:rPr lang="es-MX" sz="1400">
                          <a:effectLst/>
                        </a:rPr>
                        <a:t>Diversidad generacional</a:t>
                      </a:r>
                    </a:p>
                    <a:p>
                      <a:pPr marL="342900" lvl="0" indent="-342900" algn="just">
                        <a:lnSpc>
                          <a:spcPct val="107000"/>
                        </a:lnSpc>
                        <a:spcAft>
                          <a:spcPts val="0"/>
                        </a:spcAft>
                        <a:buFont typeface="Wingdings" panose="05000000000000000000" pitchFamily="2" charset="2"/>
                        <a:buChar char=""/>
                        <a:tabLst>
                          <a:tab pos="2771775" algn="l"/>
                        </a:tabLst>
                      </a:pPr>
                      <a:r>
                        <a:rPr lang="es-MX" sz="1400">
                          <a:effectLst/>
                        </a:rPr>
                        <a:t>Diversidad cultural </a:t>
                      </a:r>
                    </a:p>
                    <a:p>
                      <a:pPr marL="457200" algn="just">
                        <a:lnSpc>
                          <a:spcPct val="107000"/>
                        </a:lnSpc>
                        <a:spcAft>
                          <a:spcPts val="0"/>
                        </a:spcAft>
                        <a:tabLst>
                          <a:tab pos="2771775" algn="l"/>
                        </a:tabLs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07000"/>
                        </a:lnSpc>
                        <a:spcAft>
                          <a:spcPts val="0"/>
                        </a:spcAft>
                        <a:tabLst>
                          <a:tab pos="2771775" algn="l"/>
                        </a:tabLst>
                      </a:pPr>
                      <a:r>
                        <a:rPr lang="es-MX" sz="1400" dirty="0">
                          <a:effectLst/>
                        </a:rPr>
                        <a:t> </a:t>
                      </a:r>
                    </a:p>
                    <a:p>
                      <a:pPr marL="457200" algn="ctr">
                        <a:lnSpc>
                          <a:spcPct val="107000"/>
                        </a:lnSpc>
                        <a:spcAft>
                          <a:spcPts val="0"/>
                        </a:spcAft>
                        <a:tabLst>
                          <a:tab pos="2771775" algn="l"/>
                        </a:tabLst>
                      </a:pPr>
                      <a:r>
                        <a:rPr lang="es-MX" sz="1400" dirty="0">
                          <a:effectLst/>
                        </a:rPr>
                        <a:t>_________________________</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777686">
                <a:tc>
                  <a:txBody>
                    <a:bodyPr/>
                    <a:lstStyle/>
                    <a:p>
                      <a:pPr marL="342900" lvl="0" indent="-342900" algn="just">
                        <a:lnSpc>
                          <a:spcPct val="107000"/>
                        </a:lnSpc>
                        <a:spcAft>
                          <a:spcPts val="0"/>
                        </a:spcAft>
                        <a:buFont typeface="Wingdings" panose="05000000000000000000" pitchFamily="2" charset="2"/>
                        <a:buChar char=""/>
                        <a:tabLst>
                          <a:tab pos="2771775" algn="l"/>
                        </a:tabLst>
                      </a:pPr>
                      <a:r>
                        <a:rPr lang="es-MX" sz="1400">
                          <a:effectLst/>
                        </a:rPr>
                        <a:t>Estimulación intrínseca</a:t>
                      </a:r>
                    </a:p>
                    <a:p>
                      <a:pPr marL="342900" lvl="0" indent="-342900" algn="just">
                        <a:lnSpc>
                          <a:spcPct val="107000"/>
                        </a:lnSpc>
                        <a:spcAft>
                          <a:spcPts val="0"/>
                        </a:spcAft>
                        <a:buFont typeface="Wingdings" panose="05000000000000000000" pitchFamily="2" charset="2"/>
                        <a:buChar char=""/>
                        <a:tabLst>
                          <a:tab pos="2771775" algn="l"/>
                        </a:tabLst>
                      </a:pPr>
                      <a:r>
                        <a:rPr lang="es-MX" sz="1400">
                          <a:effectLst/>
                        </a:rPr>
                        <a:t>Estimulación extrínseca </a:t>
                      </a:r>
                    </a:p>
                    <a:p>
                      <a:pPr marL="457200" algn="just">
                        <a:lnSpc>
                          <a:spcPct val="107000"/>
                        </a:lnSpc>
                        <a:spcAft>
                          <a:spcPts val="0"/>
                        </a:spcAft>
                        <a:tabLst>
                          <a:tab pos="2771775" algn="l"/>
                        </a:tabLs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07000"/>
                        </a:lnSpc>
                        <a:spcAft>
                          <a:spcPts val="0"/>
                        </a:spcAft>
                        <a:tabLst>
                          <a:tab pos="2771775" algn="l"/>
                        </a:tabLst>
                      </a:pPr>
                      <a:r>
                        <a:rPr lang="es-MX" sz="1400">
                          <a:effectLst/>
                        </a:rPr>
                        <a:t>_________________________</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514073">
                <a:tc>
                  <a:txBody>
                    <a:bodyPr/>
                    <a:lstStyle/>
                    <a:p>
                      <a:pPr marL="342900" lvl="0" indent="-342900" algn="just">
                        <a:lnSpc>
                          <a:spcPct val="107000"/>
                        </a:lnSpc>
                        <a:spcAft>
                          <a:spcPts val="0"/>
                        </a:spcAft>
                        <a:buFont typeface="Wingdings" panose="05000000000000000000" pitchFamily="2" charset="2"/>
                        <a:buChar char=""/>
                        <a:tabLst>
                          <a:tab pos="2771775" algn="l"/>
                        </a:tabLst>
                      </a:pPr>
                      <a:r>
                        <a:rPr lang="es-MX" sz="1400">
                          <a:effectLst/>
                        </a:rPr>
                        <a:t>Unión a un proyecto en común </a:t>
                      </a:r>
                    </a:p>
                    <a:p>
                      <a:pPr marL="457200" algn="just">
                        <a:lnSpc>
                          <a:spcPct val="107000"/>
                        </a:lnSpc>
                        <a:spcAft>
                          <a:spcPts val="0"/>
                        </a:spcAft>
                        <a:tabLst>
                          <a:tab pos="2771775" algn="l"/>
                        </a:tabLs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gn="ctr">
                        <a:lnSpc>
                          <a:spcPct val="107000"/>
                        </a:lnSpc>
                        <a:spcAft>
                          <a:spcPts val="0"/>
                        </a:spcAft>
                        <a:tabLst>
                          <a:tab pos="2771775" algn="l"/>
                        </a:tabLst>
                      </a:pPr>
                      <a:r>
                        <a:rPr lang="es-MX" sz="1400" dirty="0">
                          <a:effectLst/>
                        </a:rPr>
                        <a:t>_________________________</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248473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79512" y="692696"/>
            <a:ext cx="6963900" cy="1323439"/>
          </a:xfrm>
          <a:prstGeom prst="rect">
            <a:avLst/>
          </a:prstGeom>
          <a:noFill/>
        </p:spPr>
        <p:txBody>
          <a:bodyPr wrap="square" rtlCol="0">
            <a:spAutoFit/>
          </a:bodyPr>
          <a:lstStyle/>
          <a:p>
            <a:pPr algn="just"/>
            <a:r>
              <a:rPr lang="es-MX" sz="2000" dirty="0" smtClean="0"/>
              <a:t>Lo anterior conlleva a establecer de manera concreta los requisitos, características y calificaciones de un puesto en una organización, en términos de su área disciplinaria. Por lo que es necesario tener claro los algunos conceptos.</a:t>
            </a:r>
          </a:p>
        </p:txBody>
      </p:sp>
      <p:pic>
        <p:nvPicPr>
          <p:cNvPr id="2050" name="Picture 2" descr="Resultado de imagen para caricatura guÃ­a de turista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818" r="15886"/>
          <a:stretch/>
        </p:blipFill>
        <p:spPr bwMode="auto">
          <a:xfrm>
            <a:off x="719572" y="2355137"/>
            <a:ext cx="1872208" cy="151066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esultado de imagen para caricatura de recepcionist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089" b="10313"/>
          <a:stretch/>
        </p:blipFill>
        <p:spPr bwMode="auto">
          <a:xfrm>
            <a:off x="2726876" y="4437111"/>
            <a:ext cx="2448272" cy="198072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esultado de imagen para caricatura de agente de viajes"/>
          <p:cNvPicPr>
            <a:picLocks noChangeAspect="1" noChangeArrowheads="1"/>
          </p:cNvPicPr>
          <p:nvPr/>
        </p:nvPicPr>
        <p:blipFill rotWithShape="1">
          <a:blip r:embed="rId4">
            <a:extLst>
              <a:ext uri="{28A0092B-C50C-407E-A947-70E740481C1C}">
                <a14:useLocalDpi xmlns:a14="http://schemas.microsoft.com/office/drawing/2010/main" val="0"/>
              </a:ext>
            </a:extLst>
          </a:blip>
          <a:srcRect l="2520"/>
          <a:stretch/>
        </p:blipFill>
        <p:spPr bwMode="auto">
          <a:xfrm>
            <a:off x="5171929" y="2292420"/>
            <a:ext cx="2016224" cy="1868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81077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72396" y="235195"/>
            <a:ext cx="7395948" cy="6093976"/>
          </a:xfrm>
          <a:prstGeom prst="rect">
            <a:avLst/>
          </a:prstGeom>
          <a:noFill/>
        </p:spPr>
        <p:txBody>
          <a:bodyPr wrap="square" rtlCol="0">
            <a:spAutoFit/>
          </a:bodyPr>
          <a:lstStyle/>
          <a:p>
            <a:pPr algn="just"/>
            <a:endParaRPr lang="es-MX" sz="2000" dirty="0" smtClean="0">
              <a:solidFill>
                <a:srgbClr val="FF3399"/>
              </a:solidFill>
            </a:endParaRPr>
          </a:p>
          <a:p>
            <a:pPr algn="just"/>
            <a:r>
              <a:rPr lang="es-MX" sz="2000" dirty="0" smtClean="0">
                <a:solidFill>
                  <a:srgbClr val="FF3399"/>
                </a:solidFill>
              </a:rPr>
              <a:t>Actividad IX: </a:t>
            </a:r>
            <a:r>
              <a:rPr lang="es-MX" sz="2000" dirty="0"/>
              <a:t>a</a:t>
            </a:r>
            <a:r>
              <a:rPr lang="es-MX" sz="2000" dirty="0" smtClean="0"/>
              <a:t>naliza las siguientes definiciones y determina el concepto al que hacen referencia: </a:t>
            </a:r>
            <a:r>
              <a:rPr lang="es-MX" sz="2000" dirty="0" smtClean="0">
                <a:solidFill>
                  <a:srgbClr val="92D050"/>
                </a:solidFill>
              </a:rPr>
              <a:t>competencia, habilidad, actitud, requisito, característica y calificaciones.  </a:t>
            </a:r>
          </a:p>
          <a:p>
            <a:pPr algn="just"/>
            <a:endParaRPr lang="es-MX" sz="2000" dirty="0" smtClean="0">
              <a:solidFill>
                <a:srgbClr val="92D050"/>
              </a:solidFill>
            </a:endParaRPr>
          </a:p>
          <a:p>
            <a:pPr algn="just"/>
            <a:endParaRPr lang="es-MX" dirty="0" smtClean="0">
              <a:solidFill>
                <a:srgbClr val="92D050"/>
              </a:solidFill>
            </a:endParaRPr>
          </a:p>
          <a:p>
            <a:pPr lvl="0"/>
            <a:r>
              <a:rPr lang="es-MX" sz="1700" b="1" dirty="0" smtClean="0"/>
              <a:t>1. </a:t>
            </a:r>
            <a:r>
              <a:rPr lang="es-MX" sz="1700" dirty="0" smtClean="0"/>
              <a:t>Características </a:t>
            </a:r>
            <a:r>
              <a:rPr lang="es-MX" sz="1700" dirty="0"/>
              <a:t>de una persona relacionadas a su poder físico / mental o astucia para desarrollar ciertas tareas sin mayor esfuerzo “saber cómo hacer” (don innato, virtud</a:t>
            </a:r>
            <a:r>
              <a:rPr lang="es-MX" sz="1700" dirty="0" smtClean="0"/>
              <a:t>) ___________________   </a:t>
            </a:r>
          </a:p>
          <a:p>
            <a:pPr lvl="0"/>
            <a:endParaRPr lang="es-MX" sz="1700" dirty="0" smtClean="0"/>
          </a:p>
          <a:p>
            <a:r>
              <a:rPr lang="es-MX" sz="1700" b="1" dirty="0" smtClean="0"/>
              <a:t>2. </a:t>
            </a:r>
            <a:r>
              <a:rPr lang="es-MX" sz="1700" dirty="0" smtClean="0"/>
              <a:t>Habilidades</a:t>
            </a:r>
            <a:r>
              <a:rPr lang="es-MX" sz="1700" dirty="0"/>
              <a:t>, capacidades y conocimientos que una persona tiene para cumplir eficientemente determinada tarea, son características que capacitan a alguien en un determinado campo. ___________________ </a:t>
            </a:r>
            <a:r>
              <a:rPr lang="es-MX" sz="1700" dirty="0" smtClean="0"/>
              <a:t> </a:t>
            </a:r>
          </a:p>
          <a:p>
            <a:endParaRPr lang="es-MX" sz="1700" dirty="0" smtClean="0"/>
          </a:p>
          <a:p>
            <a:r>
              <a:rPr lang="es-MX" sz="1700" b="1" dirty="0" smtClean="0"/>
              <a:t>3. </a:t>
            </a:r>
            <a:r>
              <a:rPr lang="es-MX" sz="1700" dirty="0" smtClean="0"/>
              <a:t>Grado reconocido, certificado profesional, experiencia y conocimiento del tema. ____________________  </a:t>
            </a:r>
          </a:p>
          <a:p>
            <a:endParaRPr lang="es-MX" sz="1700" dirty="0" smtClean="0"/>
          </a:p>
          <a:p>
            <a:r>
              <a:rPr lang="es-MX" sz="1700" b="1" dirty="0" smtClean="0"/>
              <a:t>4. </a:t>
            </a:r>
            <a:r>
              <a:rPr lang="es-MX" sz="1700" dirty="0" smtClean="0"/>
              <a:t>Circunstancia o condición necesaria para llevar a cabo determinada actividad. ___________________ </a:t>
            </a:r>
          </a:p>
          <a:p>
            <a:endParaRPr lang="es-MX" sz="1700" dirty="0" smtClean="0"/>
          </a:p>
          <a:p>
            <a:r>
              <a:rPr lang="es-MX" sz="1700" b="1" dirty="0" smtClean="0"/>
              <a:t>5. </a:t>
            </a:r>
            <a:r>
              <a:rPr lang="es-MX" sz="1700" dirty="0"/>
              <a:t>Se refiere al temperamento o comportamiento de una persona frente a ciertas situaciones. _____________________  </a:t>
            </a:r>
          </a:p>
        </p:txBody>
      </p:sp>
      <p:sp>
        <p:nvSpPr>
          <p:cNvPr id="15" name="Redondear rectángulo de esquina sencilla 14"/>
          <p:cNvSpPr/>
          <p:nvPr/>
        </p:nvSpPr>
        <p:spPr>
          <a:xfrm>
            <a:off x="7452320" y="5379148"/>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pic>
        <p:nvPicPr>
          <p:cNvPr id="16"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54607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7183" y="473388"/>
            <a:ext cx="7352379" cy="2862322"/>
          </a:xfrm>
          <a:prstGeom prst="rect">
            <a:avLst/>
          </a:prstGeom>
          <a:noFill/>
        </p:spPr>
        <p:txBody>
          <a:bodyPr wrap="square" rtlCol="0">
            <a:spAutoFit/>
          </a:bodyPr>
          <a:lstStyle/>
          <a:p>
            <a:r>
              <a:rPr lang="es-MX" sz="2000" dirty="0" smtClean="0"/>
              <a:t>La </a:t>
            </a:r>
            <a:r>
              <a:rPr lang="es-MX" sz="2000" dirty="0" smtClean="0">
                <a:solidFill>
                  <a:srgbClr val="92D050"/>
                </a:solidFill>
              </a:rPr>
              <a:t>autoconfianza, la creatividad, la empatía y la destreza para comunicar </a:t>
            </a:r>
            <a:r>
              <a:rPr lang="es-MX" sz="2000" dirty="0" smtClean="0"/>
              <a:t>son consideradas por algunos autores como habilidades laborales importantes, que favorecen y complementan las </a:t>
            </a:r>
            <a:r>
              <a:rPr lang="es-MX" sz="2000" dirty="0"/>
              <a:t>competencias de un </a:t>
            </a:r>
            <a:r>
              <a:rPr lang="es-MX" sz="2000" dirty="0" smtClean="0"/>
              <a:t>colaborador para </a:t>
            </a:r>
            <a:r>
              <a:rPr lang="es-MX" sz="2000" dirty="0"/>
              <a:t>un desempeño efectivo de sus funciones</a:t>
            </a:r>
          </a:p>
          <a:p>
            <a:endParaRPr lang="es-MX" sz="2000" dirty="0">
              <a:solidFill>
                <a:srgbClr val="FF3399"/>
              </a:solidFill>
            </a:endParaRPr>
          </a:p>
          <a:p>
            <a:r>
              <a:rPr lang="es-MX" sz="2000" dirty="0" smtClean="0">
                <a:solidFill>
                  <a:srgbClr val="FF3399"/>
                </a:solidFill>
              </a:rPr>
              <a:t>Actividad </a:t>
            </a:r>
            <a:r>
              <a:rPr lang="es-MX" sz="2000" dirty="0">
                <a:solidFill>
                  <a:srgbClr val="FF3399"/>
                </a:solidFill>
              </a:rPr>
              <a:t>X</a:t>
            </a:r>
            <a:r>
              <a:rPr lang="es-MX" sz="2000" dirty="0" smtClean="0">
                <a:solidFill>
                  <a:srgbClr val="FF3399"/>
                </a:solidFill>
              </a:rPr>
              <a:t>: </a:t>
            </a:r>
            <a:r>
              <a:rPr lang="es-MX" sz="2000" dirty="0" smtClean="0"/>
              <a:t>investiga la definición de las habilidades laborales mencionadas anteriormente y ejemplifica cada una de ellas con una acción que se desarrolle en el ámbito laboral .</a:t>
            </a:r>
            <a:endParaRPr lang="es-MX" sz="2000" dirty="0"/>
          </a:p>
        </p:txBody>
      </p:sp>
      <p:grpSp>
        <p:nvGrpSpPr>
          <p:cNvPr id="5" name="Grupo 4"/>
          <p:cNvGrpSpPr/>
          <p:nvPr/>
        </p:nvGrpSpPr>
        <p:grpSpPr>
          <a:xfrm>
            <a:off x="395536" y="3645024"/>
            <a:ext cx="7117978" cy="2232248"/>
            <a:chOff x="0" y="0"/>
            <a:chExt cx="6315075" cy="1743075"/>
          </a:xfrm>
        </p:grpSpPr>
        <p:pic>
          <p:nvPicPr>
            <p:cNvPr id="6" name="Imagen 5" descr="Las 6 aes de la autoconfianza"/>
            <p:cNvPicPr>
              <a:picLocks noChangeAspect="1"/>
            </p:cNvPicPr>
            <p:nvPr/>
          </p:nvPicPr>
          <p:blipFill rotWithShape="1">
            <a:blip r:embed="rId2" cstate="print">
              <a:extLst>
                <a:ext uri="{28A0092B-C50C-407E-A947-70E740481C1C}">
                  <a14:useLocalDpi xmlns:a14="http://schemas.microsoft.com/office/drawing/2010/main" val="0"/>
                </a:ext>
              </a:extLst>
            </a:blip>
            <a:srcRect l="31137" r="5535" b="5326"/>
            <a:stretch/>
          </p:blipFill>
          <p:spPr bwMode="auto">
            <a:xfrm>
              <a:off x="0" y="142875"/>
              <a:ext cx="1252855" cy="952500"/>
            </a:xfrm>
            <a:prstGeom prst="rect">
              <a:avLst/>
            </a:prstGeom>
            <a:noFill/>
            <a:ln>
              <a:noFill/>
            </a:ln>
            <a:extLst>
              <a:ext uri="{53640926-AAD7-44D8-BBD7-CCE9431645EC}">
                <a14:shadowObscured xmlns:a14="http://schemas.microsoft.com/office/drawing/2010/main"/>
              </a:ext>
            </a:extLst>
          </p:spPr>
        </p:pic>
        <p:pic>
          <p:nvPicPr>
            <p:cNvPr id="7" name="Imagen 6" descr="Resultado de imagen para creativida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95425" y="571500"/>
              <a:ext cx="1602740" cy="1066800"/>
            </a:xfrm>
            <a:prstGeom prst="rect">
              <a:avLst/>
            </a:prstGeom>
            <a:noFill/>
            <a:ln>
              <a:noFill/>
            </a:ln>
          </p:spPr>
        </p:pic>
        <p:pic>
          <p:nvPicPr>
            <p:cNvPr id="8" name="Imagen 7" descr="Resultado de imagen para empatÃ­a"/>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86125" y="0"/>
              <a:ext cx="1185545" cy="1114425"/>
            </a:xfrm>
            <a:prstGeom prst="rect">
              <a:avLst/>
            </a:prstGeom>
            <a:noFill/>
            <a:ln>
              <a:noFill/>
            </a:ln>
          </p:spPr>
        </p:pic>
        <p:grpSp>
          <p:nvGrpSpPr>
            <p:cNvPr id="9" name="Grupo 8"/>
            <p:cNvGrpSpPr/>
            <p:nvPr/>
          </p:nvGrpSpPr>
          <p:grpSpPr>
            <a:xfrm>
              <a:off x="4743450" y="571500"/>
              <a:ext cx="1571625" cy="1171575"/>
              <a:chOff x="0" y="0"/>
              <a:chExt cx="1876425" cy="1423318"/>
            </a:xfrm>
          </p:grpSpPr>
          <p:pic>
            <p:nvPicPr>
              <p:cNvPr id="10" name="Imagen 9" descr="Resultado de imagen para comunica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876425" cy="1169035"/>
              </a:xfrm>
              <a:prstGeom prst="rect">
                <a:avLst/>
              </a:prstGeom>
              <a:noFill/>
              <a:ln>
                <a:noFill/>
              </a:ln>
            </p:spPr>
          </p:pic>
          <p:sp>
            <p:nvSpPr>
              <p:cNvPr id="11" name="Cuadro de texto 67"/>
              <p:cNvSpPr txBox="1"/>
              <p:nvPr/>
            </p:nvSpPr>
            <p:spPr>
              <a:xfrm>
                <a:off x="381000" y="1143000"/>
                <a:ext cx="1057275" cy="28031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s-MX" sz="1100">
                    <a:solidFill>
                      <a:srgbClr val="00B0F0"/>
                    </a:solidFill>
                    <a:effectLst/>
                    <a:latin typeface="Berlin Sans FB Demi" panose="020E0802020502020306" pitchFamily="34" charset="0"/>
                    <a:ea typeface="Calibri" panose="020F0502020204030204" pitchFamily="34" charset="0"/>
                    <a:cs typeface="Times New Roman" panose="02020603050405020304" pitchFamily="18" charset="0"/>
                  </a:rPr>
                  <a:t>Comunicar</a:t>
                </a:r>
                <a:endParaRPr lang="es-MX" sz="1100">
                  <a:effectLst/>
                  <a:ea typeface="Calibri" panose="020F0502020204030204" pitchFamily="34" charset="0"/>
                  <a:cs typeface="Times New Roman" panose="02020603050405020304" pitchFamily="18" charset="0"/>
                </a:endParaRPr>
              </a:p>
            </p:txBody>
          </p:sp>
        </p:grpSp>
      </p:grpSp>
      <p:pic>
        <p:nvPicPr>
          <p:cNvPr id="12" name="Imagen 11"/>
          <p:cNvPicPr>
            <a:picLocks noChangeAspect="1"/>
          </p:cNvPicPr>
          <p:nvPr/>
        </p:nvPicPr>
        <p:blipFill>
          <a:blip r:embed="rId6"/>
          <a:stretch>
            <a:fillRect/>
          </a:stretch>
        </p:blipFill>
        <p:spPr>
          <a:xfrm>
            <a:off x="7537609" y="387171"/>
            <a:ext cx="1091279" cy="1438781"/>
          </a:xfrm>
          <a:prstGeom prst="rect">
            <a:avLst/>
          </a:prstGeom>
        </p:spPr>
      </p:pic>
      <p:sp>
        <p:nvSpPr>
          <p:cNvPr id="13" name="Redondear rectángulo de esquina sencilla 12"/>
          <p:cNvSpPr/>
          <p:nvPr/>
        </p:nvSpPr>
        <p:spPr>
          <a:xfrm>
            <a:off x="7459562" y="5630952"/>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Tree>
    <p:extLst>
      <p:ext uri="{BB962C8B-B14F-4D97-AF65-F5344CB8AC3E}">
        <p14:creationId xmlns:p14="http://schemas.microsoft.com/office/powerpoint/2010/main" val="41198958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544" y="1196752"/>
            <a:ext cx="576064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Unidad de Competencia </a:t>
            </a:r>
            <a:r>
              <a:rPr lang="es-MX" sz="3200" dirty="0">
                <a:solidFill>
                  <a:srgbClr val="00B0F0"/>
                </a:solidFill>
              </a:rPr>
              <a:t>2</a:t>
            </a:r>
            <a:endParaRPr lang="es-MX" sz="3200" dirty="0" smtClean="0">
              <a:solidFill>
                <a:srgbClr val="00B0F0"/>
              </a:solidFill>
            </a:endParaRPr>
          </a:p>
          <a:p>
            <a:pPr algn="ctr"/>
            <a:r>
              <a:rPr lang="es-MX" sz="2400" dirty="0" smtClean="0"/>
              <a:t>Gestión del </a:t>
            </a:r>
            <a:r>
              <a:rPr lang="es-MX" sz="2400" dirty="0"/>
              <a:t>T</a:t>
            </a:r>
            <a:r>
              <a:rPr lang="es-MX" sz="2400" dirty="0" smtClean="0"/>
              <a:t>alento </a:t>
            </a:r>
            <a:r>
              <a:rPr lang="es-MX" sz="2400" dirty="0"/>
              <a:t>H</a:t>
            </a:r>
            <a:r>
              <a:rPr lang="es-MX" sz="2400" dirty="0" smtClean="0"/>
              <a:t>umano</a:t>
            </a:r>
            <a:endParaRPr lang="es-MX" sz="2400" dirty="0" smtClean="0">
              <a:solidFill>
                <a:srgbClr val="00B0F0"/>
              </a:solidFill>
            </a:endParaRPr>
          </a:p>
        </p:txBody>
      </p:sp>
      <p:sp>
        <p:nvSpPr>
          <p:cNvPr id="6" name="CuadroTexto 5"/>
          <p:cNvSpPr txBox="1"/>
          <p:nvPr/>
        </p:nvSpPr>
        <p:spPr>
          <a:xfrm>
            <a:off x="323528" y="2780928"/>
            <a:ext cx="7056784" cy="33547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Objetivo de la Unidad de Competencia </a:t>
            </a:r>
            <a:r>
              <a:rPr lang="es-MX" sz="3200" dirty="0">
                <a:solidFill>
                  <a:srgbClr val="00B0F0"/>
                </a:solidFill>
              </a:rPr>
              <a:t>2</a:t>
            </a:r>
            <a:r>
              <a:rPr lang="es-MX" sz="3200" dirty="0" smtClean="0">
                <a:solidFill>
                  <a:srgbClr val="00B0F0"/>
                </a:solidFill>
              </a:rPr>
              <a:t> </a:t>
            </a:r>
          </a:p>
          <a:p>
            <a:pPr algn="ctr"/>
            <a:r>
              <a:rPr lang="es-MX" sz="2800" dirty="0" smtClean="0">
                <a:solidFill>
                  <a:srgbClr val="00B0F0"/>
                </a:solidFill>
              </a:rPr>
              <a:t> </a:t>
            </a:r>
            <a:r>
              <a:rPr lang="es-MX" sz="2400" dirty="0" smtClean="0"/>
              <a:t>Explicar las etapas del proceso de gestión del talento humano, mediante el reconocimiento de las competencias  profesionales del sector turístico para definir los valores, habilidades y conocimientos requeridos en la organización turística.</a:t>
            </a:r>
          </a:p>
        </p:txBody>
      </p:sp>
    </p:spTree>
    <p:extLst>
      <p:ext uri="{BB962C8B-B14F-4D97-AF65-F5344CB8AC3E}">
        <p14:creationId xmlns:p14="http://schemas.microsoft.com/office/powerpoint/2010/main" val="1872817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reuniÃ³n"/>
          <p:cNvPicPr/>
          <p:nvPr/>
        </p:nvPicPr>
        <p:blipFill rotWithShape="1">
          <a:blip r:embed="rId2" cstate="print">
            <a:extLst>
              <a:ext uri="{28A0092B-C50C-407E-A947-70E740481C1C}">
                <a14:useLocalDpi xmlns:a14="http://schemas.microsoft.com/office/drawing/2010/main" val="0"/>
              </a:ext>
            </a:extLst>
          </a:blip>
          <a:srcRect b="8197"/>
          <a:stretch/>
        </p:blipFill>
        <p:spPr bwMode="auto">
          <a:xfrm>
            <a:off x="2231740" y="3645024"/>
            <a:ext cx="3240360" cy="2792659"/>
          </a:xfrm>
          <a:prstGeom prst="rect">
            <a:avLst/>
          </a:prstGeom>
          <a:noFill/>
          <a:ln>
            <a:noFill/>
          </a:ln>
          <a:extLst>
            <a:ext uri="{53640926-AAD7-44D8-BBD7-CCE9431645EC}">
              <a14:shadowObscured xmlns:a14="http://schemas.microsoft.com/office/drawing/2010/main"/>
            </a:ext>
          </a:extLst>
        </p:spPr>
      </p:pic>
      <p:sp>
        <p:nvSpPr>
          <p:cNvPr id="5" name="CuadroTexto 4"/>
          <p:cNvSpPr txBox="1"/>
          <p:nvPr/>
        </p:nvSpPr>
        <p:spPr>
          <a:xfrm>
            <a:off x="251520" y="702567"/>
            <a:ext cx="7200800" cy="2554545"/>
          </a:xfrm>
          <a:prstGeom prst="rect">
            <a:avLst/>
          </a:prstGeom>
          <a:noFill/>
        </p:spPr>
        <p:txBody>
          <a:bodyPr wrap="square" rtlCol="0">
            <a:spAutoFit/>
          </a:bodyPr>
          <a:lstStyle/>
          <a:p>
            <a:r>
              <a:rPr lang="es-MX" sz="2000" dirty="0">
                <a:solidFill>
                  <a:srgbClr val="FF3399"/>
                </a:solidFill>
              </a:rPr>
              <a:t>Actividad XI: </a:t>
            </a:r>
            <a:r>
              <a:rPr lang="es-MX" sz="2000" dirty="0" smtClean="0"/>
              <a:t>Finalmente,  con base en la información revisada y previa consulta documental sobre este tema, establece en un trabajo en equipo el perfil de puesto idóneo, para una persona que se quiere desempeñar efectivamente en algún área del ámbito laboral turístico ( competencias generales, competencias específicas, requisitos, calificaciones, etc.). Dicho perfil será comentado con tu docente. </a:t>
            </a:r>
          </a:p>
        </p:txBody>
      </p:sp>
      <p:pic>
        <p:nvPicPr>
          <p:cNvPr id="8" name="Imagen 7"/>
          <p:cNvPicPr>
            <a:picLocks noChangeAspect="1"/>
          </p:cNvPicPr>
          <p:nvPr/>
        </p:nvPicPr>
        <p:blipFill>
          <a:blip r:embed="rId3"/>
          <a:stretch>
            <a:fillRect/>
          </a:stretch>
        </p:blipFill>
        <p:spPr>
          <a:xfrm>
            <a:off x="7537609" y="387171"/>
            <a:ext cx="1091279" cy="1438781"/>
          </a:xfrm>
          <a:prstGeom prst="rect">
            <a:avLst/>
          </a:prstGeom>
        </p:spPr>
      </p:pic>
      <p:sp>
        <p:nvSpPr>
          <p:cNvPr id="9" name="Redondear rectángulo de esquina sencilla 8"/>
          <p:cNvSpPr/>
          <p:nvPr/>
        </p:nvSpPr>
        <p:spPr>
          <a:xfrm>
            <a:off x="7459562" y="5630952"/>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Tree>
    <p:extLst>
      <p:ext uri="{BB962C8B-B14F-4D97-AF65-F5344CB8AC3E}">
        <p14:creationId xmlns:p14="http://schemas.microsoft.com/office/powerpoint/2010/main" val="2268206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544" y="548680"/>
            <a:ext cx="4608512"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Sección de Respuestas I </a:t>
            </a:r>
          </a:p>
        </p:txBody>
      </p:sp>
      <p:sp>
        <p:nvSpPr>
          <p:cNvPr id="5" name="CuadroTexto 4"/>
          <p:cNvSpPr txBox="1"/>
          <p:nvPr/>
        </p:nvSpPr>
        <p:spPr>
          <a:xfrm>
            <a:off x="438850" y="1414863"/>
            <a:ext cx="7240439" cy="5909310"/>
          </a:xfrm>
          <a:prstGeom prst="rect">
            <a:avLst/>
          </a:prstGeom>
          <a:noFill/>
        </p:spPr>
        <p:txBody>
          <a:bodyPr wrap="square" rtlCol="0">
            <a:spAutoFit/>
          </a:bodyPr>
          <a:lstStyle/>
          <a:p>
            <a:r>
              <a:rPr lang="es-MX" dirty="0" smtClean="0">
                <a:solidFill>
                  <a:srgbClr val="FF3399"/>
                </a:solidFill>
              </a:rPr>
              <a:t>Actividad I</a:t>
            </a:r>
          </a:p>
          <a:p>
            <a:pPr marL="342900" indent="-342900">
              <a:buAutoNum type="arabicPeriod"/>
            </a:pPr>
            <a:r>
              <a:rPr lang="es-MX" dirty="0" smtClean="0"/>
              <a:t>B</a:t>
            </a:r>
          </a:p>
          <a:p>
            <a:pPr marL="342900" indent="-342900">
              <a:buAutoNum type="arabicPeriod"/>
            </a:pPr>
            <a:r>
              <a:rPr lang="es-MX" dirty="0" smtClean="0"/>
              <a:t>A </a:t>
            </a:r>
          </a:p>
          <a:p>
            <a:r>
              <a:rPr lang="es-MX" dirty="0" smtClean="0">
                <a:solidFill>
                  <a:srgbClr val="FF3399"/>
                </a:solidFill>
              </a:rPr>
              <a:t>Actividad II</a:t>
            </a:r>
          </a:p>
          <a:p>
            <a:r>
              <a:rPr lang="es-MX" dirty="0"/>
              <a:t>Revisión y evaluación por parte del docente.</a:t>
            </a:r>
          </a:p>
          <a:p>
            <a:r>
              <a:rPr lang="es-MX" dirty="0" smtClean="0">
                <a:solidFill>
                  <a:srgbClr val="FF3399"/>
                </a:solidFill>
              </a:rPr>
              <a:t>Actividad III</a:t>
            </a:r>
          </a:p>
          <a:p>
            <a:r>
              <a:rPr lang="es-MX" dirty="0" smtClean="0"/>
              <a:t>Revisión y evaluación por parte del docente. Se presenta ejemplo. </a:t>
            </a:r>
          </a:p>
          <a:p>
            <a:endParaRPr lang="es-MX" dirty="0"/>
          </a:p>
          <a:p>
            <a:endParaRPr lang="es-MX" dirty="0" smtClean="0"/>
          </a:p>
          <a:p>
            <a:endParaRPr lang="es-MX" dirty="0"/>
          </a:p>
          <a:p>
            <a:endParaRPr lang="es-MX" dirty="0" smtClean="0"/>
          </a:p>
          <a:p>
            <a:endParaRPr lang="es-MX" dirty="0" smtClean="0"/>
          </a:p>
          <a:p>
            <a:endParaRPr lang="es-MX" dirty="0"/>
          </a:p>
          <a:p>
            <a:endParaRPr lang="es-MX" dirty="0" smtClean="0"/>
          </a:p>
          <a:p>
            <a:r>
              <a:rPr lang="es-MX" dirty="0">
                <a:solidFill>
                  <a:srgbClr val="FF3399"/>
                </a:solidFill>
              </a:rPr>
              <a:t>Actividad </a:t>
            </a:r>
            <a:r>
              <a:rPr lang="es-MX" dirty="0" smtClean="0">
                <a:solidFill>
                  <a:srgbClr val="FF3399"/>
                </a:solidFill>
              </a:rPr>
              <a:t>IV.</a:t>
            </a:r>
          </a:p>
          <a:p>
            <a:r>
              <a:rPr lang="es-MX" dirty="0" smtClean="0"/>
              <a:t>Gestión del conocimiento:  aprovechamiento del </a:t>
            </a:r>
            <a:r>
              <a:rPr lang="es-MX" dirty="0"/>
              <a:t>conocimiento, el talento y la experiencia colectiva e histórica</a:t>
            </a:r>
            <a:r>
              <a:rPr lang="es-MX" dirty="0" smtClean="0"/>
              <a:t>.</a:t>
            </a:r>
          </a:p>
          <a:p>
            <a:r>
              <a:rPr lang="es-MX" dirty="0" smtClean="0"/>
              <a:t>Gestión por competencias: vínculo de las capacidades organizativas </a:t>
            </a:r>
            <a:r>
              <a:rPr lang="es-MX" dirty="0"/>
              <a:t>con los conocimientos y </a:t>
            </a:r>
            <a:r>
              <a:rPr lang="es-MX" dirty="0" smtClean="0"/>
              <a:t>cualidades individuales.  </a:t>
            </a:r>
            <a:endParaRPr lang="es-MX" dirty="0"/>
          </a:p>
          <a:p>
            <a:endParaRPr lang="es-MX" dirty="0"/>
          </a:p>
          <a:p>
            <a:endParaRPr lang="es-MX" dirty="0" smtClean="0"/>
          </a:p>
        </p:txBody>
      </p:sp>
      <p:pic>
        <p:nvPicPr>
          <p:cNvPr id="4098" name="Picture 2" descr="Resultado de imagen para modelo de gestiÃ³n del talento huma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850" y="3560933"/>
            <a:ext cx="2414678" cy="1617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475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544" y="548680"/>
            <a:ext cx="4608512"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Sección de Respuestas II </a:t>
            </a:r>
          </a:p>
        </p:txBody>
      </p:sp>
      <p:sp>
        <p:nvSpPr>
          <p:cNvPr id="6" name="CuadroTexto 5"/>
          <p:cNvSpPr txBox="1"/>
          <p:nvPr/>
        </p:nvSpPr>
        <p:spPr>
          <a:xfrm>
            <a:off x="438850" y="1414863"/>
            <a:ext cx="7240439" cy="4801314"/>
          </a:xfrm>
          <a:prstGeom prst="rect">
            <a:avLst/>
          </a:prstGeom>
          <a:noFill/>
        </p:spPr>
        <p:txBody>
          <a:bodyPr wrap="square" rtlCol="0">
            <a:spAutoFit/>
          </a:bodyPr>
          <a:lstStyle/>
          <a:p>
            <a:r>
              <a:rPr lang="es-MX" dirty="0" smtClean="0">
                <a:solidFill>
                  <a:srgbClr val="FF3399"/>
                </a:solidFill>
              </a:rPr>
              <a:t>Actividad V</a:t>
            </a:r>
          </a:p>
          <a:p>
            <a:endParaRPr lang="es-MX" dirty="0">
              <a:solidFill>
                <a:srgbClr val="FF3399"/>
              </a:solidFill>
            </a:endParaRPr>
          </a:p>
          <a:p>
            <a:endParaRPr lang="es-MX" dirty="0" smtClean="0">
              <a:solidFill>
                <a:srgbClr val="FF3399"/>
              </a:solidFill>
            </a:endParaRPr>
          </a:p>
          <a:p>
            <a:endParaRPr lang="es-MX" dirty="0" smtClean="0">
              <a:solidFill>
                <a:srgbClr val="FF3399"/>
              </a:solidFill>
            </a:endParaRPr>
          </a:p>
          <a:p>
            <a:endParaRPr lang="es-MX" dirty="0">
              <a:solidFill>
                <a:srgbClr val="FF3399"/>
              </a:solidFill>
            </a:endParaRPr>
          </a:p>
          <a:p>
            <a:endParaRPr lang="es-MX" dirty="0" smtClean="0">
              <a:solidFill>
                <a:srgbClr val="FF3399"/>
              </a:solidFill>
            </a:endParaRPr>
          </a:p>
          <a:p>
            <a:endParaRPr lang="es-MX" dirty="0">
              <a:solidFill>
                <a:srgbClr val="FF3399"/>
              </a:solidFill>
            </a:endParaRPr>
          </a:p>
          <a:p>
            <a:endParaRPr lang="es-MX" dirty="0">
              <a:solidFill>
                <a:srgbClr val="FF3399"/>
              </a:solidFill>
            </a:endParaRPr>
          </a:p>
          <a:p>
            <a:r>
              <a:rPr lang="es-MX" dirty="0" smtClean="0">
                <a:solidFill>
                  <a:srgbClr val="FF3399"/>
                </a:solidFill>
              </a:rPr>
              <a:t>Actividad </a:t>
            </a:r>
            <a:r>
              <a:rPr lang="es-MX" dirty="0">
                <a:solidFill>
                  <a:srgbClr val="FF3399"/>
                </a:solidFill>
              </a:rPr>
              <a:t>V</a:t>
            </a:r>
            <a:r>
              <a:rPr lang="es-MX" dirty="0" smtClean="0">
                <a:solidFill>
                  <a:srgbClr val="FF3399"/>
                </a:solidFill>
              </a:rPr>
              <a:t>I</a:t>
            </a:r>
          </a:p>
          <a:p>
            <a:r>
              <a:rPr lang="es-MX" dirty="0" smtClean="0"/>
              <a:t>1. específicos     2. generales </a:t>
            </a:r>
            <a:endParaRPr lang="es-MX" dirty="0"/>
          </a:p>
          <a:p>
            <a:r>
              <a:rPr lang="es-MX" dirty="0" smtClean="0">
                <a:solidFill>
                  <a:srgbClr val="FF3399"/>
                </a:solidFill>
              </a:rPr>
              <a:t>Actividad VII                  </a:t>
            </a:r>
          </a:p>
          <a:p>
            <a:r>
              <a:rPr lang="es-MX" dirty="0" smtClean="0"/>
              <a:t>( 2 )  </a:t>
            </a:r>
          </a:p>
          <a:p>
            <a:r>
              <a:rPr lang="es-MX" dirty="0" smtClean="0"/>
              <a:t>( 5 )</a:t>
            </a:r>
          </a:p>
          <a:p>
            <a:r>
              <a:rPr lang="es-MX" dirty="0" smtClean="0"/>
              <a:t>( 1 )</a:t>
            </a:r>
          </a:p>
          <a:p>
            <a:r>
              <a:rPr lang="es-MX" dirty="0" smtClean="0"/>
              <a:t>( 3 )</a:t>
            </a:r>
          </a:p>
          <a:p>
            <a:r>
              <a:rPr lang="es-MX" dirty="0" smtClean="0"/>
              <a:t>( 4 )</a:t>
            </a:r>
            <a:endParaRPr lang="es-MX" dirty="0"/>
          </a:p>
          <a:p>
            <a:endParaRPr lang="es-MX" dirty="0" smtClean="0"/>
          </a:p>
        </p:txBody>
      </p:sp>
      <p:pic>
        <p:nvPicPr>
          <p:cNvPr id="7" name="Picture 2" descr="Resultado de imagen para modelos de gestiÃ³n del talento human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5656" t="8351" r="13889" b="8148"/>
          <a:stretch/>
        </p:blipFill>
        <p:spPr bwMode="auto">
          <a:xfrm>
            <a:off x="3707904" y="1834718"/>
            <a:ext cx="2283410" cy="152227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Diagrama 7"/>
          <p:cNvGraphicFramePr/>
          <p:nvPr>
            <p:extLst>
              <p:ext uri="{D42A27DB-BD31-4B8C-83A1-F6EECF244321}">
                <p14:modId xmlns:p14="http://schemas.microsoft.com/office/powerpoint/2010/main" val="2668671831"/>
              </p:ext>
            </p:extLst>
          </p:nvPr>
        </p:nvGraphicFramePr>
        <p:xfrm>
          <a:off x="1235177" y="1690979"/>
          <a:ext cx="1676400" cy="1809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8408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544" y="548680"/>
            <a:ext cx="5112568"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Sección de Respuestas III </a:t>
            </a:r>
          </a:p>
        </p:txBody>
      </p:sp>
      <p:sp>
        <p:nvSpPr>
          <p:cNvPr id="6" name="CuadroTexto 5"/>
          <p:cNvSpPr txBox="1"/>
          <p:nvPr/>
        </p:nvSpPr>
        <p:spPr>
          <a:xfrm>
            <a:off x="438850" y="1414863"/>
            <a:ext cx="7240439" cy="5539978"/>
          </a:xfrm>
          <a:prstGeom prst="rect">
            <a:avLst/>
          </a:prstGeom>
          <a:noFill/>
        </p:spPr>
        <p:txBody>
          <a:bodyPr wrap="square" rtlCol="0">
            <a:spAutoFit/>
          </a:bodyPr>
          <a:lstStyle/>
          <a:p>
            <a:r>
              <a:rPr lang="es-MX" dirty="0" smtClean="0">
                <a:solidFill>
                  <a:srgbClr val="FF3399"/>
                </a:solidFill>
              </a:rPr>
              <a:t>Actividad VIII</a:t>
            </a:r>
          </a:p>
          <a:p>
            <a:r>
              <a:rPr lang="es-MX" sz="1400" dirty="0"/>
              <a:t>Capacidad de aprendizaje</a:t>
            </a:r>
          </a:p>
          <a:p>
            <a:pPr marL="285750" indent="-285750" fontAlgn="t">
              <a:buFont typeface="Wingdings" panose="05000000000000000000" pitchFamily="2" charset="2"/>
              <a:buChar char="q"/>
            </a:pPr>
            <a:r>
              <a:rPr lang="es-MX" sz="1400" dirty="0" smtClean="0"/>
              <a:t>Actualización </a:t>
            </a:r>
            <a:endParaRPr lang="es-MX" sz="1400" dirty="0"/>
          </a:p>
          <a:p>
            <a:pPr marL="285750" indent="-285750" fontAlgn="t">
              <a:buFont typeface="Wingdings" panose="05000000000000000000" pitchFamily="2" charset="2"/>
              <a:buChar char="q"/>
            </a:pPr>
            <a:r>
              <a:rPr lang="es-MX" sz="1400" dirty="0"/>
              <a:t>Capacitación </a:t>
            </a:r>
          </a:p>
          <a:p>
            <a:pPr fontAlgn="t"/>
            <a:r>
              <a:rPr lang="es-MX" sz="1400" dirty="0"/>
              <a:t> Adaptación </a:t>
            </a:r>
          </a:p>
          <a:p>
            <a:pPr marL="285750" indent="-285750" fontAlgn="t">
              <a:buFont typeface="Wingdings" panose="05000000000000000000" pitchFamily="2" charset="2"/>
              <a:buChar char="q"/>
            </a:pPr>
            <a:r>
              <a:rPr lang="es-MX" sz="1400" dirty="0" smtClean="0"/>
              <a:t>Cambio </a:t>
            </a:r>
            <a:r>
              <a:rPr lang="es-MX" sz="1400" dirty="0"/>
              <a:t>del entorno</a:t>
            </a:r>
          </a:p>
          <a:p>
            <a:pPr marL="285750" indent="-285750" fontAlgn="t">
              <a:buFont typeface="Wingdings" panose="05000000000000000000" pitchFamily="2" charset="2"/>
              <a:buChar char="q"/>
            </a:pPr>
            <a:r>
              <a:rPr lang="es-MX" sz="1400" dirty="0"/>
              <a:t>Cambio del individuo</a:t>
            </a:r>
          </a:p>
          <a:p>
            <a:pPr fontAlgn="t"/>
            <a:r>
              <a:rPr lang="es-MX" sz="1400" dirty="0"/>
              <a:t> Trabajo en equipo</a:t>
            </a:r>
          </a:p>
          <a:p>
            <a:pPr marL="285750" indent="-285750" fontAlgn="t">
              <a:buFont typeface="Wingdings" panose="05000000000000000000" pitchFamily="2" charset="2"/>
              <a:buChar char="q"/>
            </a:pPr>
            <a:r>
              <a:rPr lang="es-MX" sz="1400" dirty="0" smtClean="0"/>
              <a:t>Diversidad </a:t>
            </a:r>
            <a:r>
              <a:rPr lang="es-MX" sz="1400" dirty="0"/>
              <a:t>en el entorno</a:t>
            </a:r>
          </a:p>
          <a:p>
            <a:pPr marL="285750" indent="-285750" fontAlgn="t">
              <a:buFont typeface="Wingdings" panose="05000000000000000000" pitchFamily="2" charset="2"/>
              <a:buChar char="q"/>
            </a:pPr>
            <a:r>
              <a:rPr lang="es-MX" sz="1400" dirty="0"/>
              <a:t>Diversidad generacional</a:t>
            </a:r>
          </a:p>
          <a:p>
            <a:pPr marL="285750" indent="-285750" fontAlgn="t">
              <a:buFont typeface="Wingdings" panose="05000000000000000000" pitchFamily="2" charset="2"/>
              <a:buChar char="q"/>
            </a:pPr>
            <a:r>
              <a:rPr lang="es-MX" sz="1400" dirty="0"/>
              <a:t>Diversidad cultural </a:t>
            </a:r>
          </a:p>
          <a:p>
            <a:pPr fontAlgn="t"/>
            <a:r>
              <a:rPr lang="es-MX" sz="1400" dirty="0"/>
              <a:t> Motivación </a:t>
            </a:r>
          </a:p>
          <a:p>
            <a:pPr marL="285750" indent="-285750" fontAlgn="t">
              <a:buFont typeface="Wingdings" panose="05000000000000000000" pitchFamily="2" charset="2"/>
              <a:buChar char="q"/>
            </a:pPr>
            <a:r>
              <a:rPr lang="es-MX" sz="1400" dirty="0" smtClean="0"/>
              <a:t>Estimulación </a:t>
            </a:r>
            <a:r>
              <a:rPr lang="es-MX" sz="1400" dirty="0"/>
              <a:t>intrínseca</a:t>
            </a:r>
          </a:p>
          <a:p>
            <a:pPr marL="285750" indent="-285750" fontAlgn="t">
              <a:buFont typeface="Wingdings" panose="05000000000000000000" pitchFamily="2" charset="2"/>
              <a:buChar char="q"/>
            </a:pPr>
            <a:r>
              <a:rPr lang="es-MX" sz="1400" dirty="0"/>
              <a:t>Estimulación extrínseca </a:t>
            </a:r>
          </a:p>
          <a:p>
            <a:pPr fontAlgn="t"/>
            <a:r>
              <a:rPr lang="es-MX" sz="1400" b="1" dirty="0"/>
              <a:t> </a:t>
            </a:r>
            <a:r>
              <a:rPr lang="es-MX" sz="1400" dirty="0" smtClean="0"/>
              <a:t>Unión </a:t>
            </a:r>
            <a:r>
              <a:rPr lang="es-MX" sz="1400" dirty="0"/>
              <a:t>a un proyecto en común </a:t>
            </a:r>
          </a:p>
          <a:p>
            <a:pPr marL="285750" indent="-285750" fontAlgn="t">
              <a:buFont typeface="Wingdings" panose="05000000000000000000" pitchFamily="2" charset="2"/>
              <a:buChar char="q"/>
            </a:pPr>
            <a:r>
              <a:rPr lang="es-MX" sz="1400" b="1" dirty="0"/>
              <a:t> </a:t>
            </a:r>
            <a:r>
              <a:rPr lang="es-MX" sz="1400" dirty="0" smtClean="0"/>
              <a:t>Compromiso </a:t>
            </a:r>
            <a:endParaRPr lang="es-MX" sz="1400" dirty="0"/>
          </a:p>
          <a:p>
            <a:r>
              <a:rPr lang="es-MX" dirty="0" smtClean="0">
                <a:solidFill>
                  <a:srgbClr val="FF3399"/>
                </a:solidFill>
              </a:rPr>
              <a:t>Actividad IX</a:t>
            </a:r>
          </a:p>
          <a:p>
            <a:r>
              <a:rPr lang="es-MX" dirty="0" smtClean="0"/>
              <a:t>1. habilidad   2. competencias  3. calificaciones  4. requisito  </a:t>
            </a:r>
            <a:endParaRPr lang="es-MX" dirty="0"/>
          </a:p>
          <a:p>
            <a:r>
              <a:rPr lang="es-MX" dirty="0" smtClean="0">
                <a:solidFill>
                  <a:srgbClr val="FF3399"/>
                </a:solidFill>
              </a:rPr>
              <a:t>Actividad </a:t>
            </a:r>
            <a:r>
              <a:rPr lang="es-MX" dirty="0">
                <a:solidFill>
                  <a:srgbClr val="FF3399"/>
                </a:solidFill>
              </a:rPr>
              <a:t>X</a:t>
            </a:r>
            <a:r>
              <a:rPr lang="es-MX" dirty="0" smtClean="0">
                <a:solidFill>
                  <a:srgbClr val="FF3399"/>
                </a:solidFill>
              </a:rPr>
              <a:t>                  </a:t>
            </a:r>
          </a:p>
          <a:p>
            <a:r>
              <a:rPr lang="es-MX" dirty="0"/>
              <a:t>Revisión y evaluación por parte del docente</a:t>
            </a:r>
            <a:r>
              <a:rPr lang="es-MX" dirty="0" smtClean="0"/>
              <a:t>.</a:t>
            </a:r>
          </a:p>
          <a:p>
            <a:r>
              <a:rPr lang="es-MX" dirty="0">
                <a:solidFill>
                  <a:srgbClr val="FF3399"/>
                </a:solidFill>
              </a:rPr>
              <a:t>Actividad </a:t>
            </a:r>
            <a:r>
              <a:rPr lang="es-MX" dirty="0" smtClean="0">
                <a:solidFill>
                  <a:srgbClr val="FF3399"/>
                </a:solidFill>
              </a:rPr>
              <a:t>XI                  </a:t>
            </a:r>
            <a:endParaRPr lang="es-MX" dirty="0">
              <a:solidFill>
                <a:srgbClr val="FF3399"/>
              </a:solidFill>
            </a:endParaRPr>
          </a:p>
          <a:p>
            <a:r>
              <a:rPr lang="es-MX" dirty="0"/>
              <a:t>Revisión y evaluación por parte del docente.</a:t>
            </a:r>
          </a:p>
          <a:p>
            <a:endParaRPr lang="es-MX" dirty="0"/>
          </a:p>
        </p:txBody>
      </p:sp>
    </p:spTree>
    <p:extLst>
      <p:ext uri="{BB962C8B-B14F-4D97-AF65-F5344CB8AC3E}">
        <p14:creationId xmlns:p14="http://schemas.microsoft.com/office/powerpoint/2010/main" val="27594481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39552" y="548680"/>
            <a:ext cx="3672408"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Bibliografía </a:t>
            </a:r>
          </a:p>
        </p:txBody>
      </p:sp>
      <p:sp>
        <p:nvSpPr>
          <p:cNvPr id="5" name="CuadroTexto 4"/>
          <p:cNvSpPr txBox="1"/>
          <p:nvPr/>
        </p:nvSpPr>
        <p:spPr>
          <a:xfrm>
            <a:off x="323528" y="1484784"/>
            <a:ext cx="8100392" cy="4770537"/>
          </a:xfrm>
          <a:prstGeom prst="rect">
            <a:avLst/>
          </a:prstGeom>
          <a:noFill/>
        </p:spPr>
        <p:txBody>
          <a:bodyPr wrap="square" rtlCol="0">
            <a:spAutoFit/>
          </a:bodyPr>
          <a:lstStyle/>
          <a:p>
            <a:pPr marL="285750" indent="-285750">
              <a:buClr>
                <a:srgbClr val="D43082"/>
              </a:buClr>
              <a:buFont typeface="Wingdings" panose="05000000000000000000" pitchFamily="2" charset="2"/>
              <a:buChar char="Ø"/>
            </a:pPr>
            <a:endParaRPr lang="es-MX" sz="1600" dirty="0"/>
          </a:p>
          <a:p>
            <a:pPr marL="285750" indent="-285750">
              <a:buClr>
                <a:srgbClr val="D43082"/>
              </a:buClr>
              <a:buFont typeface="Wingdings" panose="05000000000000000000" pitchFamily="2" charset="2"/>
              <a:buChar char="Ø"/>
            </a:pPr>
            <a:r>
              <a:rPr lang="es-MX" sz="1600" dirty="0" err="1"/>
              <a:t>Alles</a:t>
            </a:r>
            <a:r>
              <a:rPr lang="es-MX" sz="1600" dirty="0"/>
              <a:t>, Martha Alicia ( 2010) “Dirección Estratégica de Recursos Humanos: Gestión por Competencias”, Edit. </a:t>
            </a:r>
            <a:r>
              <a:rPr lang="es-MX" sz="1600" dirty="0" err="1"/>
              <a:t>Granica</a:t>
            </a:r>
            <a:r>
              <a:rPr lang="es-MX" sz="1600" dirty="0"/>
              <a:t>, Buenos Aires Argentina. </a:t>
            </a:r>
          </a:p>
          <a:p>
            <a:pPr marL="285750" indent="-285750">
              <a:buClr>
                <a:srgbClr val="D43082"/>
              </a:buClr>
              <a:buFont typeface="Wingdings" panose="05000000000000000000" pitchFamily="2" charset="2"/>
              <a:buChar char="Ø"/>
            </a:pPr>
            <a:r>
              <a:rPr lang="es-MX" sz="1600" dirty="0" err="1" smtClean="0"/>
              <a:t>Alles</a:t>
            </a:r>
            <a:r>
              <a:rPr lang="es-MX" sz="1600" dirty="0"/>
              <a:t>, Martha A. (2014) “Desarrollo del Talento Humano basado en Competencias”. Edit. </a:t>
            </a:r>
            <a:r>
              <a:rPr lang="es-MX" sz="1600" dirty="0" err="1"/>
              <a:t>Granica</a:t>
            </a:r>
            <a:r>
              <a:rPr lang="es-MX" sz="1600" dirty="0"/>
              <a:t>. Nueva. Edición. </a:t>
            </a:r>
          </a:p>
          <a:p>
            <a:pPr marL="285750" indent="-285750">
              <a:buClr>
                <a:srgbClr val="D43082"/>
              </a:buClr>
              <a:buFont typeface="Wingdings" panose="05000000000000000000" pitchFamily="2" charset="2"/>
              <a:buChar char="Ø"/>
            </a:pPr>
            <a:r>
              <a:rPr lang="es-MX" sz="1600" dirty="0" smtClean="0"/>
              <a:t>Argüelles</a:t>
            </a:r>
            <a:r>
              <a:rPr lang="es-MX" sz="1600" dirty="0"/>
              <a:t>, P. D. (2011). Un modelo para la formación del talento humano en la organización del siglo XXI. Revista Escuela de Administración de Negocios, 148-161. </a:t>
            </a:r>
          </a:p>
          <a:p>
            <a:pPr marL="285750" indent="-285750">
              <a:buClr>
                <a:srgbClr val="D43082"/>
              </a:buClr>
              <a:buFont typeface="Wingdings" panose="05000000000000000000" pitchFamily="2" charset="2"/>
              <a:buChar char="Ø"/>
            </a:pPr>
            <a:r>
              <a:rPr lang="en-US" sz="1600" dirty="0" err="1" smtClean="0"/>
              <a:t>Baartman</a:t>
            </a:r>
            <a:r>
              <a:rPr lang="en-US" sz="1600" dirty="0" smtClean="0"/>
              <a:t> </a:t>
            </a:r>
            <a:r>
              <a:rPr lang="en-US" sz="1600" dirty="0"/>
              <a:t>LKJ, B. T. (2007). Evaluation assessment quality in competence-based education: a qualitative comparison of two frameworks. </a:t>
            </a:r>
            <a:r>
              <a:rPr lang="en-US" sz="1600" dirty="0" err="1"/>
              <a:t>Educ</a:t>
            </a:r>
            <a:r>
              <a:rPr lang="en-US" sz="1600" dirty="0"/>
              <a:t> Res Rev, 114–129. </a:t>
            </a:r>
          </a:p>
          <a:p>
            <a:pPr marL="285750" indent="-285750">
              <a:buClr>
                <a:srgbClr val="D43082"/>
              </a:buClr>
              <a:buFont typeface="Wingdings" panose="05000000000000000000" pitchFamily="2" charset="2"/>
              <a:buChar char="Ø"/>
            </a:pPr>
            <a:r>
              <a:rPr lang="en-US" sz="1600" dirty="0" smtClean="0"/>
              <a:t>Barth </a:t>
            </a:r>
            <a:r>
              <a:rPr lang="en-US" sz="1600" dirty="0"/>
              <a:t>M, G. J. (2007). </a:t>
            </a:r>
            <a:r>
              <a:rPr lang="en-US" sz="1600" dirty="0" smtClean="0"/>
              <a:t>Developing key </a:t>
            </a:r>
            <a:r>
              <a:rPr lang="en-US" sz="1600" dirty="0"/>
              <a:t>competences for sustainable development in higher education. </a:t>
            </a:r>
            <a:r>
              <a:rPr lang="en-US" sz="1600" dirty="0" err="1"/>
              <a:t>Int</a:t>
            </a:r>
            <a:r>
              <a:rPr lang="en-US" sz="1600" dirty="0"/>
              <a:t> J </a:t>
            </a:r>
            <a:r>
              <a:rPr lang="en-US" sz="1600" dirty="0" err="1"/>
              <a:t>Sust</a:t>
            </a:r>
            <a:r>
              <a:rPr lang="en-US" sz="1600" dirty="0"/>
              <a:t> Higher </a:t>
            </a:r>
            <a:r>
              <a:rPr lang="en-US" sz="1600" dirty="0" err="1"/>
              <a:t>Educ</a:t>
            </a:r>
            <a:r>
              <a:rPr lang="en-US" sz="1600" dirty="0"/>
              <a:t>, 416-430. </a:t>
            </a:r>
          </a:p>
          <a:p>
            <a:pPr marL="285750" indent="-285750">
              <a:buClr>
                <a:srgbClr val="D43082"/>
              </a:buClr>
              <a:buFont typeface="Wingdings" panose="05000000000000000000" pitchFamily="2" charset="2"/>
              <a:buChar char="Ø"/>
            </a:pPr>
            <a:r>
              <a:rPr lang="es-MX" sz="1600" dirty="0" smtClean="0"/>
              <a:t>Becerra</a:t>
            </a:r>
            <a:r>
              <a:rPr lang="es-MX" sz="1600" dirty="0"/>
              <a:t>, R. F., &amp; Álvarez, G. C. (2011). El talento humano y la innovación empresarial en el contexto de las redes empresariales: el clúster de prendas de vestir en Caldas-Colombia, estudios gerenciales, 209-232. </a:t>
            </a:r>
          </a:p>
          <a:p>
            <a:pPr marL="285750" indent="-285750">
              <a:buClr>
                <a:srgbClr val="D43082"/>
              </a:buClr>
              <a:buFont typeface="Wingdings" panose="05000000000000000000" pitchFamily="2" charset="2"/>
              <a:buChar char="Ø"/>
            </a:pPr>
            <a:r>
              <a:rPr lang="es-MX" sz="1600" dirty="0" smtClean="0"/>
              <a:t>Arias</a:t>
            </a:r>
            <a:r>
              <a:rPr lang="es-MX" sz="1600" dirty="0"/>
              <a:t>, Galicia, Fernando, (2006) “Administración de Recursos Humanos, para el alto desempeño”, Edit. Trillas, México, 748 pp. </a:t>
            </a:r>
          </a:p>
          <a:p>
            <a:pPr marL="285750" indent="-285750">
              <a:buClr>
                <a:srgbClr val="D43082"/>
              </a:buClr>
              <a:buFont typeface="Wingdings" panose="05000000000000000000" pitchFamily="2" charset="2"/>
              <a:buChar char="Ø"/>
            </a:pPr>
            <a:r>
              <a:rPr lang="es-MX" sz="1600" dirty="0" smtClean="0"/>
              <a:t>Chiavenato</a:t>
            </a:r>
            <a:r>
              <a:rPr lang="es-MX" sz="1600" dirty="0"/>
              <a:t>, Idalberto (2009)” Gestión del Talento Humano”, Edit. Mc Graw Hill, México ,3ª edición. </a:t>
            </a:r>
          </a:p>
          <a:p>
            <a:pPr marL="285750" indent="-285750">
              <a:buClr>
                <a:srgbClr val="D43082"/>
              </a:buClr>
              <a:buFont typeface="Wingdings" panose="05000000000000000000" pitchFamily="2" charset="2"/>
              <a:buChar char="Ø"/>
            </a:pPr>
            <a:endParaRPr lang="es-MX" sz="1600" dirty="0"/>
          </a:p>
        </p:txBody>
      </p:sp>
    </p:spTree>
    <p:extLst>
      <p:ext uri="{BB962C8B-B14F-4D97-AF65-F5344CB8AC3E}">
        <p14:creationId xmlns:p14="http://schemas.microsoft.com/office/powerpoint/2010/main" val="39917022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55575" y="620688"/>
            <a:ext cx="6264696" cy="1569660"/>
          </a:xfrm>
          <a:prstGeom prst="rect">
            <a:avLst/>
          </a:prstGeom>
          <a:solidFill>
            <a:srgbClr val="CCFF33"/>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600" dirty="0" smtClean="0">
                <a:solidFill>
                  <a:srgbClr val="00B0F0"/>
                </a:solidFill>
              </a:rPr>
              <a:t>Título del Material</a:t>
            </a:r>
          </a:p>
          <a:p>
            <a:pPr algn="ctr"/>
            <a:r>
              <a:rPr lang="es-MX" sz="3200" dirty="0" smtClean="0">
                <a:solidFill>
                  <a:srgbClr val="00B0F0"/>
                </a:solidFill>
              </a:rPr>
              <a:t> </a:t>
            </a:r>
            <a:r>
              <a:rPr lang="es-MX" sz="2800" dirty="0" smtClean="0"/>
              <a:t>Competencias profesionales</a:t>
            </a:r>
            <a:endParaRPr lang="es-MX" sz="2800" dirty="0"/>
          </a:p>
          <a:p>
            <a:pPr algn="ctr"/>
            <a:r>
              <a:rPr lang="es-MX" sz="2800" dirty="0"/>
              <a:t>e</a:t>
            </a:r>
            <a:r>
              <a:rPr lang="es-MX" sz="2800" dirty="0" smtClean="0"/>
              <a:t>n la organización turística</a:t>
            </a:r>
            <a:endParaRPr lang="es-MX" sz="2800" dirty="0">
              <a:solidFill>
                <a:srgbClr val="00B0F0"/>
              </a:solidFill>
            </a:endParaRPr>
          </a:p>
        </p:txBody>
      </p:sp>
      <p:sp>
        <p:nvSpPr>
          <p:cNvPr id="5" name="CuadroTexto 4"/>
          <p:cNvSpPr txBox="1"/>
          <p:nvPr/>
        </p:nvSpPr>
        <p:spPr>
          <a:xfrm>
            <a:off x="755575" y="6193019"/>
            <a:ext cx="5760640" cy="461665"/>
          </a:xfrm>
          <a:prstGeom prst="rect">
            <a:avLst/>
          </a:prstGeom>
          <a:noFill/>
        </p:spPr>
        <p:txBody>
          <a:bodyPr wrap="square" rtlCol="0">
            <a:spAutoFit/>
          </a:bodyPr>
          <a:lstStyle/>
          <a:p>
            <a:r>
              <a:rPr lang="es-MX" sz="2400" dirty="0" smtClean="0"/>
              <a:t>Autora: Mónica Alicia Fajardo Mortera</a:t>
            </a:r>
            <a:endParaRPr lang="es-MX" sz="2400" dirty="0"/>
          </a:p>
        </p:txBody>
      </p:sp>
      <p:pic>
        <p:nvPicPr>
          <p:cNvPr id="1026" name="Picture 2" descr="Resultado de imagen para competencias profesion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708920"/>
            <a:ext cx="3924300" cy="2771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9983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3528" y="1052736"/>
            <a:ext cx="7488832" cy="477053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Introducción </a:t>
            </a:r>
          </a:p>
          <a:p>
            <a:pPr algn="ctr"/>
            <a:endParaRPr lang="es-MX" sz="3200" dirty="0" smtClean="0">
              <a:solidFill>
                <a:srgbClr val="00B0F0"/>
              </a:solidFill>
            </a:endParaRPr>
          </a:p>
          <a:p>
            <a:pPr algn="just"/>
            <a:r>
              <a:rPr lang="es-MX" sz="2000" dirty="0" smtClean="0"/>
              <a:t>El presente material corresponde a una de las tres unidades de competencia que componen la Unidad de Aprendizaje, el material tiene como </a:t>
            </a:r>
            <a:r>
              <a:rPr lang="es-MX" sz="2000" dirty="0" smtClean="0">
                <a:solidFill>
                  <a:schemeClr val="tx1"/>
                </a:solidFill>
              </a:rPr>
              <a:t>propósito</a:t>
            </a:r>
            <a:r>
              <a:rPr lang="es-MX" sz="2000" dirty="0" smtClean="0">
                <a:solidFill>
                  <a:srgbClr val="FF0000"/>
                </a:solidFill>
              </a:rPr>
              <a:t> </a:t>
            </a:r>
            <a:r>
              <a:rPr lang="es-MX" sz="2000" dirty="0" smtClean="0">
                <a:solidFill>
                  <a:schemeClr val="tx1"/>
                </a:solidFill>
              </a:rPr>
              <a:t>identificar las competencias profesionales necesarias en el ámbito de servicios turísticos, que permitan proporcionar ventajas competitivas y beneficios potenciales a las organizaciones</a:t>
            </a:r>
            <a:r>
              <a:rPr lang="es-MX" sz="2000" dirty="0" smtClean="0"/>
              <a:t>; es a su vez  una herramienta educativa </a:t>
            </a:r>
            <a:r>
              <a:rPr lang="es-MX" sz="2000" dirty="0" smtClean="0">
                <a:solidFill>
                  <a:srgbClr val="FF6600"/>
                </a:solidFill>
                <a:latin typeface="Aharoni" pitchFamily="2" charset="-79"/>
                <a:cs typeface="Aharoni" pitchFamily="2" charset="-79"/>
              </a:rPr>
              <a:t>que </a:t>
            </a:r>
            <a:r>
              <a:rPr lang="es-MX" sz="2000" dirty="0">
                <a:solidFill>
                  <a:srgbClr val="FF6600"/>
                </a:solidFill>
                <a:latin typeface="Aharoni" pitchFamily="2" charset="-79"/>
                <a:cs typeface="Aharoni" pitchFamily="2" charset="-79"/>
              </a:rPr>
              <a:t>puede servir de “base” o de </a:t>
            </a:r>
            <a:r>
              <a:rPr lang="es-MX" sz="2000" dirty="0" smtClean="0">
                <a:solidFill>
                  <a:srgbClr val="FF6600"/>
                </a:solidFill>
                <a:latin typeface="Aharoni" pitchFamily="2" charset="-79"/>
                <a:cs typeface="Aharoni" pitchFamily="2" charset="-79"/>
              </a:rPr>
              <a:t>“guía” </a:t>
            </a:r>
            <a:r>
              <a:rPr lang="es-MX" sz="2000" dirty="0" smtClean="0"/>
              <a:t>para el docente en el proceso de enseñanza aprendizaje para favorecer la adquisición y logro de más y mayores competencias en los alumnos.  (se adjunta al presente material un guion explicativo para el empleo del material con relación a los objetivos y contenidos de la Unidad de Aprendizaje)</a:t>
            </a:r>
            <a:endParaRPr lang="es-MX" sz="2000" dirty="0" smtClean="0">
              <a:solidFill>
                <a:srgbClr val="00B0F0"/>
              </a:solidFill>
            </a:endParaRPr>
          </a:p>
        </p:txBody>
      </p:sp>
    </p:spTree>
    <p:extLst>
      <p:ext uri="{BB962C8B-B14F-4D97-AF65-F5344CB8AC3E}">
        <p14:creationId xmlns:p14="http://schemas.microsoft.com/office/powerpoint/2010/main" val="2809647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3528" y="188640"/>
            <a:ext cx="3456384"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2800" b="1" dirty="0" smtClean="0">
                <a:solidFill>
                  <a:srgbClr val="92D050"/>
                </a:solidFill>
              </a:rPr>
              <a:t>Guion Explicativo </a:t>
            </a:r>
          </a:p>
        </p:txBody>
      </p:sp>
      <p:graphicFrame>
        <p:nvGraphicFramePr>
          <p:cNvPr id="7" name="Tabla 6"/>
          <p:cNvGraphicFramePr>
            <a:graphicFrameLocks noGrp="1"/>
          </p:cNvGraphicFramePr>
          <p:nvPr>
            <p:extLst>
              <p:ext uri="{D42A27DB-BD31-4B8C-83A1-F6EECF244321}">
                <p14:modId xmlns:p14="http://schemas.microsoft.com/office/powerpoint/2010/main" val="4209507170"/>
              </p:ext>
            </p:extLst>
          </p:nvPr>
        </p:nvGraphicFramePr>
        <p:xfrm>
          <a:off x="323528" y="843736"/>
          <a:ext cx="8280920" cy="5587544"/>
        </p:xfrm>
        <a:graphic>
          <a:graphicData uri="http://schemas.openxmlformats.org/drawingml/2006/table">
            <a:tbl>
              <a:tblPr firstRow="1" bandRow="1">
                <a:tableStyleId>{8799B23B-EC83-4686-B30A-512413B5E67A}</a:tableStyleId>
              </a:tblPr>
              <a:tblGrid>
                <a:gridCol w="1419585">
                  <a:extLst>
                    <a:ext uri="{9D8B030D-6E8A-4147-A177-3AD203B41FA5}">
                      <a16:colId xmlns:a16="http://schemas.microsoft.com/office/drawing/2014/main" val="20000"/>
                    </a:ext>
                  </a:extLst>
                </a:gridCol>
                <a:gridCol w="6861335">
                  <a:extLst>
                    <a:ext uri="{9D8B030D-6E8A-4147-A177-3AD203B41FA5}">
                      <a16:colId xmlns:a16="http://schemas.microsoft.com/office/drawing/2014/main" val="20001"/>
                    </a:ext>
                  </a:extLst>
                </a:gridCol>
              </a:tblGrid>
              <a:tr h="419988">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Número de diapositiva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Explicación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0"/>
                  </a:ext>
                </a:extLst>
              </a:tr>
              <a:tr h="1469959">
                <a:tc>
                  <a:txBody>
                    <a:bodyPr/>
                    <a:lstStyle/>
                    <a:p>
                      <a:pPr algn="ctr">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1-5</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Presentación e identificación del material: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Nombre de la Unidad de Aprendizaje</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Objetivo de la Unidad de Aprendizaje</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Nombre de la Unidad de Competencia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Objetivo de la Unidad de Competencia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Título del material y Nombre del autora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Introducción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1"/>
                  </a:ext>
                </a:extLst>
              </a:tr>
              <a:tr h="253544">
                <a:tc>
                  <a:txBody>
                    <a:bodyPr/>
                    <a:lstStyle/>
                    <a:p>
                      <a:pPr algn="ctr">
                        <a:spcAft>
                          <a:spcPts val="0"/>
                        </a:spcAft>
                      </a:pPr>
                      <a:endParaRPr lang="es-MX" sz="14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Guion Explicativo</a:t>
                      </a:r>
                      <a:endParaRPr lang="es-MX" sz="1400"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2"/>
                  </a:ext>
                </a:extLst>
              </a:tr>
              <a:tr h="629982">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10</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Para reflexionar:</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reflexiona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sobre algunos</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elementos de gestión del talento humano</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 </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través de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preguntas.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3"/>
                  </a:ext>
                </a:extLst>
              </a:tr>
              <a:tr h="419988">
                <a:tc>
                  <a:txBody>
                    <a:bodyPr/>
                    <a:lstStyle/>
                    <a:p>
                      <a:pPr marL="0" algn="ctr" defTabSz="457200" rtl="0" eaLnBrk="1" latinLnBrk="0" hangingPunct="1">
                        <a:spcAft>
                          <a:spcPts val="0"/>
                        </a:spcAft>
                      </a:pPr>
                      <a:r>
                        <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11-12</a:t>
                      </a:r>
                      <a:endParaRPr lang="es-MX" sz="14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Principios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modelos de desarrollo del talento humano</a:t>
                      </a:r>
                      <a:endPar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alumno realiza lectura informativa sobre el tema en cuestión.</a:t>
                      </a:r>
                      <a:endPar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4"/>
                  </a:ext>
                </a:extLst>
              </a:tr>
              <a:tr h="629982">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13</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Principios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modelos de desarrollo del talento humano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alumno se cuestiona y reflexiona  sobre el modelo de gestión del talento</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humano y</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la semejanza o diferencia entre los conceptos de “talento humano y recurso humano”.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5"/>
                  </a:ext>
                </a:extLst>
              </a:tr>
              <a:tr h="839977">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14</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Recurso</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humano y talento humano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compara y distingue los conceptos de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“recurso</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humano y talento humano</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 través de un ejercicio de relación (Actividad I).</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6"/>
                  </a:ext>
                </a:extLst>
              </a:tr>
              <a:tr h="839977">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15</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Modelo</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gestión del talento humano (principios y desarrollo)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y relaciona los conceptos de “gestión y talento humano” y elabora su concepto </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de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“gestión del talento humano” (Actividad II)</a:t>
                      </a: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Revisión y evaluación por parte del docente. </a:t>
                      </a:r>
                    </a:p>
                  </a:txBody>
                  <a:tcPr marL="68580" marR="68580"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003424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555684351"/>
              </p:ext>
            </p:extLst>
          </p:nvPr>
        </p:nvGraphicFramePr>
        <p:xfrm>
          <a:off x="467544" y="476672"/>
          <a:ext cx="7560840" cy="5760720"/>
        </p:xfrm>
        <a:graphic>
          <a:graphicData uri="http://schemas.openxmlformats.org/drawingml/2006/table">
            <a:tbl>
              <a:tblPr firstRow="1" bandRow="1">
                <a:tableStyleId>{8799B23B-EC83-4686-B30A-512413B5E67A}</a:tableStyleId>
              </a:tblPr>
              <a:tblGrid>
                <a:gridCol w="1296144">
                  <a:extLst>
                    <a:ext uri="{9D8B030D-6E8A-4147-A177-3AD203B41FA5}">
                      <a16:colId xmlns:a16="http://schemas.microsoft.com/office/drawing/2014/main" val="20000"/>
                    </a:ext>
                  </a:extLst>
                </a:gridCol>
                <a:gridCol w="6264696">
                  <a:extLst>
                    <a:ext uri="{9D8B030D-6E8A-4147-A177-3AD203B41FA5}">
                      <a16:colId xmlns:a16="http://schemas.microsoft.com/office/drawing/2014/main" val="20001"/>
                    </a:ext>
                  </a:extLst>
                </a:gridCol>
              </a:tblGrid>
              <a:tr h="370840">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Número de diapositiva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Explicación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0"/>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16-17</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Modelo</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gestión del talento humano (principios y desarrollo)</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Se explica el modelo de </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gestión del talento humano</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(concepto,</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principios</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desarrollo del modelo).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1"/>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18</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Modelo</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gestión del talento humano (principios y desarrollo)</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Con base en la información previa el alumno analiza  e identifica los elementos esenciales del modelo y lo</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representa a través de un diagrama.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(Actividad III)</a:t>
                      </a: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Revisión y evaluación por parte del docente. Ejemplo en la sección de respuestas.</a:t>
                      </a:r>
                    </a:p>
                  </a:txBody>
                  <a:tcPr marL="68580" marR="68580" marT="0" marB="0"/>
                </a:tc>
                <a:extLst>
                  <a:ext uri="{0D108BD9-81ED-4DB2-BD59-A6C34878D82A}">
                    <a16:rowId xmlns:a16="http://schemas.microsoft.com/office/drawing/2014/main" val="10002"/>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19</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Modelo</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 gestión del conocimiento y modelo de gestión por competencias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alumno se cuestiona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sobre las</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diferencias significativas de estos modelos</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3"/>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20</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Modelo</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 gestión del conocimiento y modelo de gestión por competencias (principios y desarrollo)</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Se explica los modelos de gestión</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del conocimiento y gestión por competencias.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(concepto,</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principios</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desarrollo del modelo). El alumno analiza y distingue los elementos representativos de cada modelo.</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Actividad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IV)</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4"/>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21</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Modelo</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 gestión del conocimiento y modelo de gestión por competencias (principios y desarrollo)</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Con base en información complementaria sobre estos modelos</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(artículo)</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el alumno analiza  e identifica los elementos esenciales de los mismos y los</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representa a través de diagramas.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(Actividad V)</a:t>
                      </a: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Revisión y evaluación por parte del docente. Ejemplo en la sección de respuestas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5"/>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22</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Gestión</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proceso del talento humano en las organizaciones turísticas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alumno se cuestiona y reflexiona  sobre el desarrollo </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de la gestión del talento humano en las organizaciones turísticas  y sus aspectos más relevantes.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5687581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218694128"/>
              </p:ext>
            </p:extLst>
          </p:nvPr>
        </p:nvGraphicFramePr>
        <p:xfrm>
          <a:off x="251520" y="548680"/>
          <a:ext cx="7128792" cy="5547360"/>
        </p:xfrm>
        <a:graphic>
          <a:graphicData uri="http://schemas.openxmlformats.org/drawingml/2006/table">
            <a:tbl>
              <a:tblPr firstRow="1" bandRow="1">
                <a:tableStyleId>{8799B23B-EC83-4686-B30A-512413B5E67A}</a:tableStyleId>
              </a:tblPr>
              <a:tblGrid>
                <a:gridCol w="1222078">
                  <a:extLst>
                    <a:ext uri="{9D8B030D-6E8A-4147-A177-3AD203B41FA5}">
                      <a16:colId xmlns:a16="http://schemas.microsoft.com/office/drawing/2014/main" val="20000"/>
                    </a:ext>
                  </a:extLst>
                </a:gridCol>
                <a:gridCol w="5906714">
                  <a:extLst>
                    <a:ext uri="{9D8B030D-6E8A-4147-A177-3AD203B41FA5}">
                      <a16:colId xmlns:a16="http://schemas.microsoft.com/office/drawing/2014/main" val="20001"/>
                    </a:ext>
                  </a:extLst>
                </a:gridCol>
              </a:tblGrid>
              <a:tr h="370840">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Número de diapositiva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Explicación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0"/>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23</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Gestión</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proceso del talento humano en las organizaciones turísticas</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alumno realiza lectura informativa sobre el tema en cuestión. </a:t>
                      </a:r>
                      <a:endPar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Se resalta</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la importancia y el funcionamiento de la gestión del talento humano en las organizaciones turísticas.</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p>
                      <a:pPr algn="just">
                        <a:spcAft>
                          <a:spcPts val="0"/>
                        </a:spcAft>
                      </a:pPr>
                      <a:endPar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1"/>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24</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Gestión</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proceso del talento humano en las organizaciones turísticas</a:t>
                      </a: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b="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los conceptos de competencias laborales generales  y competencias laborales específicas, a través de un ejercicio de relación. (Actividad VI) </a:t>
                      </a: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2"/>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25</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Gestión</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proceso del talento humano en las organizaciones turísticas</a:t>
                      </a: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analiza y compara las características propias</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de los tipos de competencias laborales genéricas,</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 través de un ejercicio de relación.</a:t>
                      </a: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3"/>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26</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Gestión</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proceso del talento humano en las organizaciones turísticas</a:t>
                      </a: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los elementos esenciales  de cada uno de los tipos de competencias genéricas. A través de un ejercicio de complementación. </a:t>
                      </a: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4"/>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27</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Gestión</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proceso del talento humano en las organizaciones turísticas</a:t>
                      </a: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b="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Se enfatiza en la importancia de establecer los requisitos, características y calificaciones de un puesto con base en el área disciplinaria.</a:t>
                      </a: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8023944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651372173"/>
              </p:ext>
            </p:extLst>
          </p:nvPr>
        </p:nvGraphicFramePr>
        <p:xfrm>
          <a:off x="323528" y="332656"/>
          <a:ext cx="7272808" cy="6003776"/>
        </p:xfrm>
        <a:graphic>
          <a:graphicData uri="http://schemas.openxmlformats.org/drawingml/2006/table">
            <a:tbl>
              <a:tblPr firstRow="1" bandRow="1">
                <a:tableStyleId>{8799B23B-EC83-4686-B30A-512413B5E67A}</a:tableStyleId>
              </a:tblPr>
              <a:tblGrid>
                <a:gridCol w="1246767">
                  <a:extLst>
                    <a:ext uri="{9D8B030D-6E8A-4147-A177-3AD203B41FA5}">
                      <a16:colId xmlns:a16="http://schemas.microsoft.com/office/drawing/2014/main" val="20000"/>
                    </a:ext>
                  </a:extLst>
                </a:gridCol>
                <a:gridCol w="6026041">
                  <a:extLst>
                    <a:ext uri="{9D8B030D-6E8A-4147-A177-3AD203B41FA5}">
                      <a16:colId xmlns:a16="http://schemas.microsoft.com/office/drawing/2014/main" val="20001"/>
                    </a:ext>
                  </a:extLst>
                </a:gridCol>
              </a:tblGrid>
              <a:tr h="370840">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Número de diapositiva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Explicación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0"/>
                  </a:ext>
                </a:extLst>
              </a:tr>
              <a:tr h="1157456">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28</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Gestión</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proceso del talento humano en las organizaciones turísticas</a:t>
                      </a: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y compara los conceptos de competencia, , habilidad, actitud,  requisitos, características,  y calificaciones,</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 través de un ejercicio de</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complementación</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(Actividad IX)</a:t>
                      </a: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p>
                  </a:txBody>
                  <a:tcPr marL="68580" marR="68580" marT="0" marB="0"/>
                </a:tc>
                <a:extLst>
                  <a:ext uri="{0D108BD9-81ED-4DB2-BD59-A6C34878D82A}">
                    <a16:rowId xmlns:a16="http://schemas.microsoft.com/office/drawing/2014/main" val="10001"/>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29</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Gestión</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proceso del talento humano en las organizaciones turísticas</a:t>
                      </a: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identifica habilidades laborales que complementan las competencias de los colaboradores para</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un desempeño efectivo de sus funciones, a través de un ejercicio de búsqueda de información de conceptos y ejemplificación de los mismos. </a:t>
                      </a:r>
                      <a:endPar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Actividad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X)</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Revisión y evaluación por parte del docente. </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2"/>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30</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Gestión</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y proceso del talento humano en las organizaciones turísticas</a:t>
                      </a: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alumno propone el perfil de puesto idóneo para desempeñarse efectivamente en el ámbito laboral turístico, a través de la aplicación de conceptos e información previa en un trabajo en equipo.</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(Actividad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XI</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 evaluación de la actividad se realiza de manera conjunta con el docente</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p>
                    <a:p>
                      <a:pPr algn="just">
                        <a:spcAft>
                          <a:spcPts val="0"/>
                        </a:spcAft>
                      </a:pP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3"/>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31-33</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Sección de Respuestas: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Se presentan las respuestas de las actividades propuestas para consulta y verificación del alumno. </a:t>
                      </a:r>
                    </a:p>
                    <a:p>
                      <a:pPr algn="just">
                        <a:spcAft>
                          <a:spcPts val="0"/>
                        </a:spcAft>
                      </a:pP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4"/>
                  </a:ext>
                </a:extLst>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34</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Bibliografía: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 presentan las fuentes de consulta para el desarrollo de contenidos del material didáctico.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807515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Faceta">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3910</TotalTime>
  <Words>3238</Words>
  <Application>Microsoft Office PowerPoint</Application>
  <PresentationFormat>Presentación en pantalla (4:3)</PresentationFormat>
  <Paragraphs>315</Paragraphs>
  <Slides>34</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34</vt:i4>
      </vt:variant>
    </vt:vector>
  </HeadingPairs>
  <TitlesOfParts>
    <vt:vector size="43" baseType="lpstr">
      <vt:lpstr>Aharoni</vt:lpstr>
      <vt:lpstr>Arial</vt:lpstr>
      <vt:lpstr>Berlin Sans FB Demi</vt:lpstr>
      <vt:lpstr>Calibri</vt:lpstr>
      <vt:lpstr>Times New Roman</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Tendencias de la Gastronomía</dc:title>
  <dc:creator>Diana</dc:creator>
  <cp:lastModifiedBy>dancarflo1000@gmail.com</cp:lastModifiedBy>
  <cp:revision>435</cp:revision>
  <cp:lastPrinted>2019-05-28T16:40:03Z</cp:lastPrinted>
  <dcterms:created xsi:type="dcterms:W3CDTF">2012-09-04T20:23:54Z</dcterms:created>
  <dcterms:modified xsi:type="dcterms:W3CDTF">2019-09-17T13:12:37Z</dcterms:modified>
</cp:coreProperties>
</file>