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0"/>
  </p:notesMasterIdLst>
  <p:sldIdLst>
    <p:sldId id="256" r:id="rId2"/>
    <p:sldId id="298" r:id="rId3"/>
    <p:sldId id="275" r:id="rId4"/>
    <p:sldId id="276" r:id="rId5"/>
    <p:sldId id="278" r:id="rId6"/>
    <p:sldId id="277" r:id="rId7"/>
    <p:sldId id="257" r:id="rId8"/>
    <p:sldId id="258" r:id="rId9"/>
    <p:sldId id="283" r:id="rId10"/>
    <p:sldId id="265" r:id="rId11"/>
    <p:sldId id="267" r:id="rId12"/>
    <p:sldId id="266" r:id="rId13"/>
    <p:sldId id="259" r:id="rId14"/>
    <p:sldId id="279" r:id="rId15"/>
    <p:sldId id="280" r:id="rId16"/>
    <p:sldId id="281" r:id="rId17"/>
    <p:sldId id="282" r:id="rId18"/>
    <p:sldId id="291" r:id="rId19"/>
    <p:sldId id="284" r:id="rId20"/>
    <p:sldId id="292" r:id="rId21"/>
    <p:sldId id="290" r:id="rId22"/>
    <p:sldId id="286" r:id="rId23"/>
    <p:sldId id="293" r:id="rId24"/>
    <p:sldId id="294" r:id="rId25"/>
    <p:sldId id="287" r:id="rId26"/>
    <p:sldId id="288" r:id="rId27"/>
    <p:sldId id="289" r:id="rId28"/>
    <p:sldId id="296" r:id="rId29"/>
    <p:sldId id="297" r:id="rId30"/>
    <p:sldId id="260" r:id="rId31"/>
    <p:sldId id="274" r:id="rId32"/>
    <p:sldId id="261" r:id="rId33"/>
    <p:sldId id="262" r:id="rId34"/>
    <p:sldId id="263" r:id="rId35"/>
    <p:sldId id="264" r:id="rId36"/>
    <p:sldId id="269" r:id="rId37"/>
    <p:sldId id="285" r:id="rId38"/>
    <p:sldId id="273" r:id="rId39"/>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68A536C-960C-45C4-9868-D599CB704E5B}" type="datetimeFigureOut">
              <a:rPr lang="es-MX" smtClean="0"/>
              <a:t>29/09/2019</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966F1C-097D-4660-9490-ABA1DAA242E2}" type="slidenum">
              <a:rPr lang="es-MX" smtClean="0"/>
              <a:t>‹Nº›</a:t>
            </a:fld>
            <a:endParaRPr lang="es-MX"/>
          </a:p>
        </p:txBody>
      </p:sp>
    </p:spTree>
    <p:extLst>
      <p:ext uri="{BB962C8B-B14F-4D97-AF65-F5344CB8AC3E}">
        <p14:creationId xmlns:p14="http://schemas.microsoft.com/office/powerpoint/2010/main" val="29872135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En esta parte, se analizará la leche del</a:t>
            </a:r>
            <a:r>
              <a:rPr lang="es-MX" baseline="0" dirty="0" smtClean="0"/>
              <a:t> establo de </a:t>
            </a:r>
            <a:r>
              <a:rPr lang="es-MX" dirty="0" smtClean="0"/>
              <a:t>cada productor para que ellos puedan</a:t>
            </a:r>
            <a:r>
              <a:rPr lang="es-MX" baseline="0" dirty="0" smtClean="0"/>
              <a:t> hacer las comparaciones con estos datos.</a:t>
            </a:r>
            <a:endParaRPr lang="es-MX" dirty="0"/>
          </a:p>
        </p:txBody>
      </p:sp>
      <p:sp>
        <p:nvSpPr>
          <p:cNvPr id="4" name="Marcador de número de diapositiva 3"/>
          <p:cNvSpPr>
            <a:spLocks noGrp="1"/>
          </p:cNvSpPr>
          <p:nvPr>
            <p:ph type="sldNum" sz="quarter" idx="10"/>
          </p:nvPr>
        </p:nvSpPr>
        <p:spPr/>
        <p:txBody>
          <a:bodyPr/>
          <a:lstStyle/>
          <a:p>
            <a:fld id="{D8966F1C-097D-4660-9490-ABA1DAA242E2}" type="slidenum">
              <a:rPr lang="es-MX" smtClean="0"/>
              <a:t>13</a:t>
            </a:fld>
            <a:endParaRPr lang="es-MX"/>
          </a:p>
        </p:txBody>
      </p:sp>
    </p:spTree>
    <p:extLst>
      <p:ext uri="{BB962C8B-B14F-4D97-AF65-F5344CB8AC3E}">
        <p14:creationId xmlns:p14="http://schemas.microsoft.com/office/powerpoint/2010/main" val="33845874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6E68FCD4-B483-4E1D-8841-7C1EF9A3EC83}" type="datetimeFigureOut">
              <a:rPr lang="es-MX" smtClean="0"/>
              <a:t>29/09/2019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A2B315B-6ADA-4E05-97D5-C57851D5EF3F}" type="slidenum">
              <a:rPr lang="es-MX" smtClean="0"/>
              <a:t>‹Nº›</a:t>
            </a:fld>
            <a:endParaRPr lang="es-MX"/>
          </a:p>
        </p:txBody>
      </p:sp>
    </p:spTree>
    <p:extLst>
      <p:ext uri="{BB962C8B-B14F-4D97-AF65-F5344CB8AC3E}">
        <p14:creationId xmlns:p14="http://schemas.microsoft.com/office/powerpoint/2010/main" val="3753583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6E68FCD4-B483-4E1D-8841-7C1EF9A3EC83}" type="datetimeFigureOut">
              <a:rPr lang="es-MX" smtClean="0"/>
              <a:t>29/09/2019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A2B315B-6ADA-4E05-97D5-C57851D5EF3F}" type="slidenum">
              <a:rPr lang="es-MX" smtClean="0"/>
              <a:t>‹Nº›</a:t>
            </a:fld>
            <a:endParaRPr lang="es-MX"/>
          </a:p>
        </p:txBody>
      </p:sp>
    </p:spTree>
    <p:extLst>
      <p:ext uri="{BB962C8B-B14F-4D97-AF65-F5344CB8AC3E}">
        <p14:creationId xmlns:p14="http://schemas.microsoft.com/office/powerpoint/2010/main" val="4553797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6E68FCD4-B483-4E1D-8841-7C1EF9A3EC83}" type="datetimeFigureOut">
              <a:rPr lang="es-MX" smtClean="0"/>
              <a:t>29/09/2019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A2B315B-6ADA-4E05-97D5-C57851D5EF3F}" type="slidenum">
              <a:rPr lang="es-MX" smtClean="0"/>
              <a:t>‹Nº›</a:t>
            </a:fld>
            <a:endParaRPr lang="es-MX"/>
          </a:p>
        </p:txBody>
      </p:sp>
    </p:spTree>
    <p:extLst>
      <p:ext uri="{BB962C8B-B14F-4D97-AF65-F5344CB8AC3E}">
        <p14:creationId xmlns:p14="http://schemas.microsoft.com/office/powerpoint/2010/main" val="1217449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6E68FCD4-B483-4E1D-8841-7C1EF9A3EC83}" type="datetimeFigureOut">
              <a:rPr lang="es-MX" smtClean="0"/>
              <a:t>29/09/2019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A2B315B-6ADA-4E05-97D5-C57851D5EF3F}" type="slidenum">
              <a:rPr lang="es-MX" smtClean="0"/>
              <a:t>‹Nº›</a:t>
            </a:fld>
            <a:endParaRPr lang="es-MX"/>
          </a:p>
        </p:txBody>
      </p:sp>
    </p:spTree>
    <p:extLst>
      <p:ext uri="{BB962C8B-B14F-4D97-AF65-F5344CB8AC3E}">
        <p14:creationId xmlns:p14="http://schemas.microsoft.com/office/powerpoint/2010/main" val="250732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6E68FCD4-B483-4E1D-8841-7C1EF9A3EC83}" type="datetimeFigureOut">
              <a:rPr lang="es-MX" smtClean="0"/>
              <a:t>29/09/2019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A2B315B-6ADA-4E05-97D5-C57851D5EF3F}" type="slidenum">
              <a:rPr lang="es-MX" smtClean="0"/>
              <a:t>‹Nº›</a:t>
            </a:fld>
            <a:endParaRPr lang="es-MX"/>
          </a:p>
        </p:txBody>
      </p:sp>
    </p:spTree>
    <p:extLst>
      <p:ext uri="{BB962C8B-B14F-4D97-AF65-F5344CB8AC3E}">
        <p14:creationId xmlns:p14="http://schemas.microsoft.com/office/powerpoint/2010/main" val="4408211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6E68FCD4-B483-4E1D-8841-7C1EF9A3EC83}" type="datetimeFigureOut">
              <a:rPr lang="es-MX" smtClean="0"/>
              <a:t>29/09/2019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6A2B315B-6ADA-4E05-97D5-C57851D5EF3F}" type="slidenum">
              <a:rPr lang="es-MX" smtClean="0"/>
              <a:t>‹Nº›</a:t>
            </a:fld>
            <a:endParaRPr lang="es-MX"/>
          </a:p>
        </p:txBody>
      </p:sp>
    </p:spTree>
    <p:extLst>
      <p:ext uri="{BB962C8B-B14F-4D97-AF65-F5344CB8AC3E}">
        <p14:creationId xmlns:p14="http://schemas.microsoft.com/office/powerpoint/2010/main" val="39674769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6E68FCD4-B483-4E1D-8841-7C1EF9A3EC83}" type="datetimeFigureOut">
              <a:rPr lang="es-MX" smtClean="0"/>
              <a:t>29/09/2019</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6A2B315B-6ADA-4E05-97D5-C57851D5EF3F}" type="slidenum">
              <a:rPr lang="es-MX" smtClean="0"/>
              <a:t>‹Nº›</a:t>
            </a:fld>
            <a:endParaRPr lang="es-MX"/>
          </a:p>
        </p:txBody>
      </p:sp>
    </p:spTree>
    <p:extLst>
      <p:ext uri="{BB962C8B-B14F-4D97-AF65-F5344CB8AC3E}">
        <p14:creationId xmlns:p14="http://schemas.microsoft.com/office/powerpoint/2010/main" val="33112496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6E68FCD4-B483-4E1D-8841-7C1EF9A3EC83}" type="datetimeFigureOut">
              <a:rPr lang="es-MX" smtClean="0"/>
              <a:t>29/09/2019</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6A2B315B-6ADA-4E05-97D5-C57851D5EF3F}" type="slidenum">
              <a:rPr lang="es-MX" smtClean="0"/>
              <a:t>‹Nº›</a:t>
            </a:fld>
            <a:endParaRPr lang="es-MX"/>
          </a:p>
        </p:txBody>
      </p:sp>
    </p:spTree>
    <p:extLst>
      <p:ext uri="{BB962C8B-B14F-4D97-AF65-F5344CB8AC3E}">
        <p14:creationId xmlns:p14="http://schemas.microsoft.com/office/powerpoint/2010/main" val="21080831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6E68FCD4-B483-4E1D-8841-7C1EF9A3EC83}" type="datetimeFigureOut">
              <a:rPr lang="es-MX" smtClean="0"/>
              <a:t>29/09/2019</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6A2B315B-6ADA-4E05-97D5-C57851D5EF3F}" type="slidenum">
              <a:rPr lang="es-MX" smtClean="0"/>
              <a:t>‹Nº›</a:t>
            </a:fld>
            <a:endParaRPr lang="es-MX"/>
          </a:p>
        </p:txBody>
      </p:sp>
    </p:spTree>
    <p:extLst>
      <p:ext uri="{BB962C8B-B14F-4D97-AF65-F5344CB8AC3E}">
        <p14:creationId xmlns:p14="http://schemas.microsoft.com/office/powerpoint/2010/main" val="38362287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6E68FCD4-B483-4E1D-8841-7C1EF9A3EC83}" type="datetimeFigureOut">
              <a:rPr lang="es-MX" smtClean="0"/>
              <a:t>29/09/2019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6A2B315B-6ADA-4E05-97D5-C57851D5EF3F}" type="slidenum">
              <a:rPr lang="es-MX" smtClean="0"/>
              <a:t>‹Nº›</a:t>
            </a:fld>
            <a:endParaRPr lang="es-MX"/>
          </a:p>
        </p:txBody>
      </p:sp>
    </p:spTree>
    <p:extLst>
      <p:ext uri="{BB962C8B-B14F-4D97-AF65-F5344CB8AC3E}">
        <p14:creationId xmlns:p14="http://schemas.microsoft.com/office/powerpoint/2010/main" val="37659444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6E68FCD4-B483-4E1D-8841-7C1EF9A3EC83}" type="datetimeFigureOut">
              <a:rPr lang="es-MX" smtClean="0"/>
              <a:t>29/09/2019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6A2B315B-6ADA-4E05-97D5-C57851D5EF3F}" type="slidenum">
              <a:rPr lang="es-MX" smtClean="0"/>
              <a:t>‹Nº›</a:t>
            </a:fld>
            <a:endParaRPr lang="es-MX"/>
          </a:p>
        </p:txBody>
      </p:sp>
    </p:spTree>
    <p:extLst>
      <p:ext uri="{BB962C8B-B14F-4D97-AF65-F5344CB8AC3E}">
        <p14:creationId xmlns:p14="http://schemas.microsoft.com/office/powerpoint/2010/main" val="3769955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68FCD4-B483-4E1D-8841-7C1EF9A3EC83}" type="datetimeFigureOut">
              <a:rPr lang="es-MX" smtClean="0"/>
              <a:t>29/09/2019</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2B315B-6ADA-4E05-97D5-C57851D5EF3F}" type="slidenum">
              <a:rPr lang="es-MX" smtClean="0"/>
              <a:t>‹Nº›</a:t>
            </a:fld>
            <a:endParaRPr lang="es-MX"/>
          </a:p>
        </p:txBody>
      </p:sp>
    </p:spTree>
    <p:extLst>
      <p:ext uri="{BB962C8B-B14F-4D97-AF65-F5344CB8AC3E}">
        <p14:creationId xmlns:p14="http://schemas.microsoft.com/office/powerpoint/2010/main" val="37189624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4.jpe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 Id="rId9"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7"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8.png"/></Relationships>
</file>

<file path=ppt/slides/_rels/slide29.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 Id="rId9"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jp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3.jpg"/><Relationship Id="rId1" Type="http://schemas.openxmlformats.org/officeDocument/2006/relationships/slideLayout" Target="../slideLayouts/slideLayout7.xml"/><Relationship Id="rId5" Type="http://schemas.openxmlformats.org/officeDocument/2006/relationships/image" Target="../media/image24.jpg"/><Relationship Id="rId4" Type="http://schemas.openxmlformats.org/officeDocument/2006/relationships/slide" Target="slide8.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8" Type="http://schemas.openxmlformats.org/officeDocument/2006/relationships/image" Target="../media/image30.jpeg"/><Relationship Id="rId13" Type="http://schemas.openxmlformats.org/officeDocument/2006/relationships/image" Target="../media/image35.jpeg"/><Relationship Id="rId3" Type="http://schemas.openxmlformats.org/officeDocument/2006/relationships/image" Target="../media/image1.png"/><Relationship Id="rId7" Type="http://schemas.openxmlformats.org/officeDocument/2006/relationships/image" Target="../media/image29.jpeg"/><Relationship Id="rId12" Type="http://schemas.openxmlformats.org/officeDocument/2006/relationships/image" Target="../media/image34.jpeg"/><Relationship Id="rId17" Type="http://schemas.openxmlformats.org/officeDocument/2006/relationships/image" Target="../media/image2.png"/><Relationship Id="rId2" Type="http://schemas.openxmlformats.org/officeDocument/2006/relationships/image" Target="../media/image25.jpeg"/><Relationship Id="rId16" Type="http://schemas.openxmlformats.org/officeDocument/2006/relationships/image" Target="../media/image38.jpeg"/><Relationship Id="rId1" Type="http://schemas.openxmlformats.org/officeDocument/2006/relationships/slideLayout" Target="../slideLayouts/slideLayout7.xml"/><Relationship Id="rId6" Type="http://schemas.openxmlformats.org/officeDocument/2006/relationships/image" Target="../media/image28.jpeg"/><Relationship Id="rId11" Type="http://schemas.openxmlformats.org/officeDocument/2006/relationships/image" Target="../media/image33.jpeg"/><Relationship Id="rId5" Type="http://schemas.openxmlformats.org/officeDocument/2006/relationships/image" Target="../media/image27.jpeg"/><Relationship Id="rId15" Type="http://schemas.openxmlformats.org/officeDocument/2006/relationships/image" Target="../media/image37.jpeg"/><Relationship Id="rId10" Type="http://schemas.openxmlformats.org/officeDocument/2006/relationships/image" Target="../media/image32.jpeg"/><Relationship Id="rId4" Type="http://schemas.openxmlformats.org/officeDocument/2006/relationships/image" Target="../media/image26.jpeg"/><Relationship Id="rId9" Type="http://schemas.openxmlformats.org/officeDocument/2006/relationships/image" Target="../media/image31.jpeg"/><Relationship Id="rId14" Type="http://schemas.openxmlformats.org/officeDocument/2006/relationships/image" Target="../media/image36.jpeg"/></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2348880"/>
            <a:ext cx="7772400" cy="1470025"/>
          </a:xfrm>
        </p:spPr>
        <p:txBody>
          <a:bodyPr>
            <a:noAutofit/>
          </a:bodyPr>
          <a:lstStyle/>
          <a:p>
            <a:r>
              <a:rPr lang="es-MX" sz="4000" b="1" dirty="0" smtClean="0"/>
              <a:t>TALLER DE BUENAS PRÁCTICAS DE ORDEÑA Y SU INFLUENCIA EN </a:t>
            </a:r>
            <a:br>
              <a:rPr lang="es-MX" sz="4000" b="1" dirty="0" smtClean="0"/>
            </a:br>
            <a:r>
              <a:rPr lang="es-MX" sz="4000" b="1" dirty="0" smtClean="0"/>
              <a:t>LA CALIDAD DE LA LECHE</a:t>
            </a:r>
            <a:endParaRPr lang="es-MX" sz="4000" b="1" dirty="0"/>
          </a:p>
        </p:txBody>
      </p:sp>
      <p:pic>
        <p:nvPicPr>
          <p:cNvPr id="7" name="Imagen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171" y="6093296"/>
            <a:ext cx="850421" cy="739846"/>
          </a:xfrm>
          <a:prstGeom prst="rect">
            <a:avLst/>
          </a:prstGeom>
        </p:spPr>
      </p:pic>
      <p:pic>
        <p:nvPicPr>
          <p:cNvPr id="8" name="Imagen 7"/>
          <p:cNvPicPr>
            <a:picLocks noChangeAspect="1"/>
          </p:cNvPicPr>
          <p:nvPr/>
        </p:nvPicPr>
        <p:blipFill>
          <a:blip r:embed="rId3"/>
          <a:stretch>
            <a:fillRect/>
          </a:stretch>
        </p:blipFill>
        <p:spPr>
          <a:xfrm>
            <a:off x="172269" y="95693"/>
            <a:ext cx="3574605" cy="552893"/>
          </a:xfrm>
          <a:prstGeom prst="rect">
            <a:avLst/>
          </a:prstGeom>
        </p:spPr>
      </p:pic>
      <p:sp>
        <p:nvSpPr>
          <p:cNvPr id="10" name="Rectángulo 9"/>
          <p:cNvSpPr/>
          <p:nvPr/>
        </p:nvSpPr>
        <p:spPr>
          <a:xfrm>
            <a:off x="4211960" y="4869160"/>
            <a:ext cx="4680520" cy="5040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M.V.Z., M.C.A.R.N. Jesús José Puente </a:t>
            </a:r>
            <a:r>
              <a:rPr lang="es-MX" dirty="0" err="1" smtClean="0">
                <a:solidFill>
                  <a:schemeClr val="tx1"/>
                </a:solidFill>
              </a:rPr>
              <a:t>Berumen</a:t>
            </a:r>
            <a:endParaRPr lang="es-MX" dirty="0">
              <a:solidFill>
                <a:schemeClr val="tx1"/>
              </a:solidFill>
            </a:endParaRPr>
          </a:p>
        </p:txBody>
      </p:sp>
    </p:spTree>
    <p:extLst>
      <p:ext uri="{BB962C8B-B14F-4D97-AF65-F5344CB8AC3E}">
        <p14:creationId xmlns:p14="http://schemas.microsoft.com/office/powerpoint/2010/main" val="26782494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79512" y="2780928"/>
            <a:ext cx="8712968" cy="13681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800" b="1" dirty="0" smtClean="0">
                <a:solidFill>
                  <a:schemeClr val="tx1"/>
                </a:solidFill>
              </a:rPr>
              <a:t>Especificaciones sanitarias</a:t>
            </a:r>
            <a:endParaRPr lang="es-MX" b="1" dirty="0">
              <a:solidFill>
                <a:schemeClr val="tx1"/>
              </a:solidFill>
            </a:endParaRPr>
          </a:p>
        </p:txBody>
      </p:sp>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171" y="6093296"/>
            <a:ext cx="850421" cy="739846"/>
          </a:xfrm>
          <a:prstGeom prst="rect">
            <a:avLst/>
          </a:prstGeom>
        </p:spPr>
      </p:pic>
      <p:pic>
        <p:nvPicPr>
          <p:cNvPr id="7" name="Imagen 6"/>
          <p:cNvPicPr>
            <a:picLocks noChangeAspect="1"/>
          </p:cNvPicPr>
          <p:nvPr/>
        </p:nvPicPr>
        <p:blipFill>
          <a:blip r:embed="rId3"/>
          <a:stretch>
            <a:fillRect/>
          </a:stretch>
        </p:blipFill>
        <p:spPr>
          <a:xfrm>
            <a:off x="172269" y="95693"/>
            <a:ext cx="3574605" cy="552893"/>
          </a:xfrm>
          <a:prstGeom prst="rect">
            <a:avLst/>
          </a:prstGeom>
        </p:spPr>
      </p:pic>
    </p:spTree>
    <p:extLst>
      <p:ext uri="{BB962C8B-B14F-4D97-AF65-F5344CB8AC3E}">
        <p14:creationId xmlns:p14="http://schemas.microsoft.com/office/powerpoint/2010/main" val="35193736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83138" y="1052736"/>
            <a:ext cx="2952328"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14400" indent="-914400">
              <a:buAutoNum type="arabicPeriod"/>
            </a:pPr>
            <a:r>
              <a:rPr lang="es-MX" sz="4800" b="1" dirty="0" smtClean="0">
                <a:solidFill>
                  <a:schemeClr val="accent2">
                    <a:lumMod val="50000"/>
                  </a:schemeClr>
                </a:solidFill>
              </a:rPr>
              <a:t>Físicas</a:t>
            </a:r>
          </a:p>
        </p:txBody>
      </p:sp>
      <p:sp>
        <p:nvSpPr>
          <p:cNvPr id="4" name="3 Rectángulo"/>
          <p:cNvSpPr/>
          <p:nvPr/>
        </p:nvSpPr>
        <p:spPr>
          <a:xfrm>
            <a:off x="210847" y="1844824"/>
            <a:ext cx="8712968"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3600" b="1" dirty="0" smtClean="0">
                <a:solidFill>
                  <a:schemeClr val="accent3">
                    <a:lumMod val="50000"/>
                  </a:schemeClr>
                </a:solidFill>
              </a:rPr>
              <a:t>Estar libre de materia extraña. </a:t>
            </a:r>
          </a:p>
        </p:txBody>
      </p:sp>
      <p:pic>
        <p:nvPicPr>
          <p:cNvPr id="6" name="Imagen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171" y="6093296"/>
            <a:ext cx="850421" cy="739846"/>
          </a:xfrm>
          <a:prstGeom prst="rect">
            <a:avLst/>
          </a:prstGeom>
        </p:spPr>
      </p:pic>
      <p:pic>
        <p:nvPicPr>
          <p:cNvPr id="9" name="Imagen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4667" y="2797996"/>
            <a:ext cx="3635896" cy="2726922"/>
          </a:xfrm>
          <a:prstGeom prst="rect">
            <a:avLst/>
          </a:prstGeom>
          <a:ln>
            <a:noFill/>
          </a:ln>
          <a:effectLst>
            <a:outerShdw blurRad="292100" dist="139700" dir="2700000" algn="tl" rotWithShape="0">
              <a:srgbClr val="333333">
                <a:alpha val="65000"/>
              </a:srgbClr>
            </a:outerShdw>
          </a:effectLst>
        </p:spPr>
      </p:pic>
      <p:pic>
        <p:nvPicPr>
          <p:cNvPr id="10" name="Imagen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16016" y="2807783"/>
            <a:ext cx="3623093" cy="2717135"/>
          </a:xfrm>
          <a:prstGeom prst="rect">
            <a:avLst/>
          </a:prstGeom>
          <a:ln>
            <a:noFill/>
          </a:ln>
          <a:effectLst>
            <a:outerShdw blurRad="292100" dist="139700" dir="2700000" algn="tl" rotWithShape="0">
              <a:srgbClr val="333333">
                <a:alpha val="65000"/>
              </a:srgbClr>
            </a:outerShdw>
          </a:effectLst>
        </p:spPr>
      </p:pic>
      <p:pic>
        <p:nvPicPr>
          <p:cNvPr id="11" name="Imagen 10"/>
          <p:cNvPicPr>
            <a:picLocks noChangeAspect="1"/>
          </p:cNvPicPr>
          <p:nvPr/>
        </p:nvPicPr>
        <p:blipFill>
          <a:blip r:embed="rId5"/>
          <a:stretch>
            <a:fillRect/>
          </a:stretch>
        </p:blipFill>
        <p:spPr>
          <a:xfrm>
            <a:off x="172269" y="95693"/>
            <a:ext cx="3574605" cy="552893"/>
          </a:xfrm>
          <a:prstGeom prst="rect">
            <a:avLst/>
          </a:prstGeom>
        </p:spPr>
      </p:pic>
      <p:cxnSp>
        <p:nvCxnSpPr>
          <p:cNvPr id="5" name="Conector recto de flecha 4"/>
          <p:cNvCxnSpPr/>
          <p:nvPr/>
        </p:nvCxnSpPr>
        <p:spPr>
          <a:xfrm flipH="1" flipV="1">
            <a:off x="3135466" y="4653136"/>
            <a:ext cx="284406" cy="129614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Elipse 7"/>
          <p:cNvSpPr/>
          <p:nvPr/>
        </p:nvSpPr>
        <p:spPr>
          <a:xfrm>
            <a:off x="2339752" y="3573016"/>
            <a:ext cx="1152128" cy="1008112"/>
          </a:xfrm>
          <a:prstGeom prst="ellipse">
            <a:avLst/>
          </a:prstGeom>
          <a:no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Rectángulo redondeado 13"/>
          <p:cNvSpPr/>
          <p:nvPr/>
        </p:nvSpPr>
        <p:spPr>
          <a:xfrm>
            <a:off x="2486102" y="5970756"/>
            <a:ext cx="1867539" cy="36992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Moscas</a:t>
            </a:r>
            <a:endParaRPr lang="es-MX" dirty="0">
              <a:solidFill>
                <a:schemeClr val="tx1"/>
              </a:solidFill>
            </a:endParaRPr>
          </a:p>
        </p:txBody>
      </p:sp>
      <p:sp>
        <p:nvSpPr>
          <p:cNvPr id="15" name="Elipse 14"/>
          <p:cNvSpPr/>
          <p:nvPr/>
        </p:nvSpPr>
        <p:spPr>
          <a:xfrm>
            <a:off x="5951498" y="3356992"/>
            <a:ext cx="1152128" cy="1008112"/>
          </a:xfrm>
          <a:prstGeom prst="ellipse">
            <a:avLst/>
          </a:prstGeom>
          <a:no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16" name="Conector recto de flecha 15"/>
          <p:cNvCxnSpPr/>
          <p:nvPr/>
        </p:nvCxnSpPr>
        <p:spPr>
          <a:xfrm flipH="1" flipV="1">
            <a:off x="6629159" y="4581128"/>
            <a:ext cx="284406" cy="129614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Rectángulo redondeado 16"/>
          <p:cNvSpPr/>
          <p:nvPr/>
        </p:nvSpPr>
        <p:spPr>
          <a:xfrm>
            <a:off x="5758914" y="6093296"/>
            <a:ext cx="2309301" cy="36992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tx1"/>
                </a:solidFill>
              </a:rPr>
              <a:t>Presencia de mercurio por ruptura de termómetro</a:t>
            </a:r>
            <a:endParaRPr lang="es-MX" sz="1600" dirty="0">
              <a:solidFill>
                <a:schemeClr val="tx1"/>
              </a:solidFill>
            </a:endParaRPr>
          </a:p>
        </p:txBody>
      </p:sp>
    </p:spTree>
    <p:extLst>
      <p:ext uri="{BB962C8B-B14F-4D97-AF65-F5344CB8AC3E}">
        <p14:creationId xmlns:p14="http://schemas.microsoft.com/office/powerpoint/2010/main" val="35193736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79512" y="2132856"/>
            <a:ext cx="8712968" cy="352839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3600" b="1" dirty="0" smtClean="0">
                <a:solidFill>
                  <a:schemeClr val="tx2">
                    <a:lumMod val="60000"/>
                    <a:lumOff val="40000"/>
                  </a:schemeClr>
                </a:solidFill>
              </a:rPr>
              <a:t>Color: </a:t>
            </a:r>
            <a:r>
              <a:rPr lang="es-MX" sz="3600" b="1" dirty="0" smtClean="0">
                <a:solidFill>
                  <a:schemeClr val="accent3">
                    <a:lumMod val="50000"/>
                  </a:schemeClr>
                </a:solidFill>
              </a:rPr>
              <a:t>característico del tipo de producto que se trate.</a:t>
            </a:r>
          </a:p>
          <a:p>
            <a:pPr algn="just"/>
            <a:endParaRPr lang="es-MX" sz="3600" b="1" dirty="0" smtClean="0">
              <a:solidFill>
                <a:schemeClr val="tx2">
                  <a:lumMod val="60000"/>
                  <a:lumOff val="40000"/>
                </a:schemeClr>
              </a:solidFill>
            </a:endParaRPr>
          </a:p>
          <a:p>
            <a:pPr algn="just"/>
            <a:r>
              <a:rPr lang="es-MX" sz="3600" b="1" dirty="0" smtClean="0">
                <a:solidFill>
                  <a:schemeClr val="tx2">
                    <a:lumMod val="60000"/>
                    <a:lumOff val="40000"/>
                  </a:schemeClr>
                </a:solidFill>
              </a:rPr>
              <a:t>Olor: </a:t>
            </a:r>
            <a:r>
              <a:rPr lang="es-MX" sz="3600" b="1" dirty="0" smtClean="0">
                <a:solidFill>
                  <a:schemeClr val="accent3">
                    <a:lumMod val="50000"/>
                  </a:schemeClr>
                </a:solidFill>
              </a:rPr>
              <a:t>característico, exento de olores extraños.</a:t>
            </a:r>
          </a:p>
          <a:p>
            <a:pPr algn="just"/>
            <a:endParaRPr lang="es-MX" sz="3600" b="1" dirty="0" smtClean="0">
              <a:solidFill>
                <a:schemeClr val="tx2">
                  <a:lumMod val="60000"/>
                  <a:lumOff val="40000"/>
                </a:schemeClr>
              </a:solidFill>
            </a:endParaRPr>
          </a:p>
          <a:p>
            <a:pPr algn="just"/>
            <a:r>
              <a:rPr lang="es-MX" sz="3600" b="1" dirty="0" smtClean="0">
                <a:solidFill>
                  <a:schemeClr val="tx2">
                    <a:lumMod val="60000"/>
                    <a:lumOff val="40000"/>
                  </a:schemeClr>
                </a:solidFill>
              </a:rPr>
              <a:t>Sabor: </a:t>
            </a:r>
            <a:r>
              <a:rPr lang="es-MX" sz="3600" b="1" dirty="0" smtClean="0">
                <a:solidFill>
                  <a:schemeClr val="accent3">
                    <a:lumMod val="50000"/>
                  </a:schemeClr>
                </a:solidFill>
              </a:rPr>
              <a:t>exento de sabores extraños.</a:t>
            </a:r>
          </a:p>
        </p:txBody>
      </p:sp>
      <p:sp>
        <p:nvSpPr>
          <p:cNvPr id="4" name="3 Rectángulo"/>
          <p:cNvSpPr/>
          <p:nvPr/>
        </p:nvSpPr>
        <p:spPr>
          <a:xfrm>
            <a:off x="179512" y="908720"/>
            <a:ext cx="3672408"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4800" b="1" dirty="0" smtClean="0">
                <a:solidFill>
                  <a:schemeClr val="accent2">
                    <a:lumMod val="50000"/>
                  </a:schemeClr>
                </a:solidFill>
              </a:rPr>
              <a:t>2. Sensoriales</a:t>
            </a:r>
          </a:p>
        </p:txBody>
      </p:sp>
      <p:pic>
        <p:nvPicPr>
          <p:cNvPr id="7" name="Imagen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171" y="6093296"/>
            <a:ext cx="850421" cy="739846"/>
          </a:xfrm>
          <a:prstGeom prst="rect">
            <a:avLst/>
          </a:prstGeom>
        </p:spPr>
      </p:pic>
      <p:pic>
        <p:nvPicPr>
          <p:cNvPr id="8" name="Imagen 7"/>
          <p:cNvPicPr>
            <a:picLocks noChangeAspect="1"/>
          </p:cNvPicPr>
          <p:nvPr/>
        </p:nvPicPr>
        <p:blipFill>
          <a:blip r:embed="rId3"/>
          <a:stretch>
            <a:fillRect/>
          </a:stretch>
        </p:blipFill>
        <p:spPr>
          <a:xfrm>
            <a:off x="172269" y="95693"/>
            <a:ext cx="3574605" cy="552893"/>
          </a:xfrm>
          <a:prstGeom prst="rect">
            <a:avLst/>
          </a:prstGeom>
        </p:spPr>
      </p:pic>
    </p:spTree>
    <p:extLst>
      <p:ext uri="{BB962C8B-B14F-4D97-AF65-F5344CB8AC3E}">
        <p14:creationId xmlns:p14="http://schemas.microsoft.com/office/powerpoint/2010/main" val="35193736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79512" y="1268760"/>
            <a:ext cx="5040560"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4800" b="1" dirty="0">
                <a:solidFill>
                  <a:schemeClr val="accent2">
                    <a:lumMod val="50000"/>
                  </a:schemeClr>
                </a:solidFill>
              </a:rPr>
              <a:t>3</a:t>
            </a:r>
            <a:r>
              <a:rPr lang="es-MX" sz="4800" b="1" dirty="0" smtClean="0">
                <a:solidFill>
                  <a:schemeClr val="accent2">
                    <a:lumMod val="50000"/>
                  </a:schemeClr>
                </a:solidFill>
              </a:rPr>
              <a:t>. Físico-químicas</a:t>
            </a:r>
          </a:p>
        </p:txBody>
      </p:sp>
      <p:graphicFrame>
        <p:nvGraphicFramePr>
          <p:cNvPr id="4" name="3 Tabla"/>
          <p:cNvGraphicFramePr>
            <a:graphicFrameLocks noGrp="1"/>
          </p:cNvGraphicFramePr>
          <p:nvPr>
            <p:extLst>
              <p:ext uri="{D42A27DB-BD31-4B8C-83A1-F6EECF244321}">
                <p14:modId xmlns:p14="http://schemas.microsoft.com/office/powerpoint/2010/main" val="3541486273"/>
              </p:ext>
            </p:extLst>
          </p:nvPr>
        </p:nvGraphicFramePr>
        <p:xfrm>
          <a:off x="179512" y="2244177"/>
          <a:ext cx="8688708" cy="3849119"/>
        </p:xfrm>
        <a:graphic>
          <a:graphicData uri="http://schemas.openxmlformats.org/drawingml/2006/table">
            <a:tbl>
              <a:tblPr firstRow="1" bandRow="1">
                <a:tableStyleId>{073A0DAA-6AF3-43AB-8588-CEC1D06C72B9}</a:tableStyleId>
              </a:tblPr>
              <a:tblGrid>
                <a:gridCol w="4344354"/>
                <a:gridCol w="4344354"/>
              </a:tblGrid>
              <a:tr h="401313">
                <a:tc>
                  <a:txBody>
                    <a:bodyPr/>
                    <a:lstStyle/>
                    <a:p>
                      <a:pPr algn="ctr"/>
                      <a:r>
                        <a:rPr lang="es-MX" sz="2400" dirty="0" smtClean="0">
                          <a:solidFill>
                            <a:schemeClr val="accent3">
                              <a:lumMod val="50000"/>
                            </a:schemeClr>
                          </a:solidFill>
                        </a:rPr>
                        <a:t>Especificaciones </a:t>
                      </a:r>
                      <a:endParaRPr lang="es-MX" sz="2400" dirty="0">
                        <a:solidFill>
                          <a:schemeClr val="accent3">
                            <a:lumMod val="50000"/>
                          </a:schemeClr>
                        </a:solidFill>
                      </a:endParaRPr>
                    </a:p>
                  </a:txBody>
                  <a:tcPr>
                    <a:solidFill>
                      <a:schemeClr val="accent3">
                        <a:lumMod val="40000"/>
                        <a:lumOff val="60000"/>
                      </a:schemeClr>
                    </a:solidFill>
                  </a:tcPr>
                </a:tc>
                <a:tc>
                  <a:txBody>
                    <a:bodyPr/>
                    <a:lstStyle/>
                    <a:p>
                      <a:pPr algn="ctr"/>
                      <a:r>
                        <a:rPr lang="es-MX" sz="2400" dirty="0" smtClean="0">
                          <a:solidFill>
                            <a:schemeClr val="accent3">
                              <a:lumMod val="50000"/>
                            </a:schemeClr>
                          </a:solidFill>
                        </a:rPr>
                        <a:t>Leche entera (mínimo)</a:t>
                      </a:r>
                      <a:endParaRPr lang="es-MX" sz="2400" dirty="0">
                        <a:solidFill>
                          <a:schemeClr val="accent3">
                            <a:lumMod val="50000"/>
                          </a:schemeClr>
                        </a:solidFill>
                      </a:endParaRPr>
                    </a:p>
                  </a:txBody>
                  <a:tcPr>
                    <a:solidFill>
                      <a:schemeClr val="accent3">
                        <a:lumMod val="40000"/>
                        <a:lumOff val="60000"/>
                      </a:schemeClr>
                    </a:solidFill>
                  </a:tcPr>
                </a:tc>
              </a:tr>
              <a:tr h="401313">
                <a:tc>
                  <a:txBody>
                    <a:bodyPr/>
                    <a:lstStyle/>
                    <a:p>
                      <a:pPr algn="ctr"/>
                      <a:r>
                        <a:rPr lang="es-MX" dirty="0" smtClean="0"/>
                        <a:t>Densidad a 15°C, g/ml</a:t>
                      </a:r>
                      <a:endParaRPr lang="es-MX" dirty="0"/>
                    </a:p>
                  </a:txBody>
                  <a:tcPr>
                    <a:solidFill>
                      <a:schemeClr val="accent3">
                        <a:lumMod val="40000"/>
                        <a:lumOff val="60000"/>
                      </a:schemeClr>
                    </a:solidFill>
                  </a:tcPr>
                </a:tc>
                <a:tc>
                  <a:txBody>
                    <a:bodyPr/>
                    <a:lstStyle/>
                    <a:p>
                      <a:pPr algn="ctr"/>
                      <a:r>
                        <a:rPr lang="es-MX" dirty="0" smtClean="0"/>
                        <a:t>1.029 </a:t>
                      </a:r>
                      <a:endParaRPr lang="es-MX" dirty="0"/>
                    </a:p>
                  </a:txBody>
                  <a:tcPr>
                    <a:solidFill>
                      <a:schemeClr val="accent3">
                        <a:lumMod val="40000"/>
                        <a:lumOff val="60000"/>
                      </a:schemeClr>
                    </a:solidFill>
                  </a:tcPr>
                </a:tc>
              </a:tr>
              <a:tr h="401313">
                <a:tc>
                  <a:txBody>
                    <a:bodyPr/>
                    <a:lstStyle/>
                    <a:p>
                      <a:pPr algn="ctr"/>
                      <a:r>
                        <a:rPr lang="es-MX" dirty="0" smtClean="0"/>
                        <a:t>Grasa butírica g/L</a:t>
                      </a:r>
                      <a:endParaRPr lang="es-MX" dirty="0"/>
                    </a:p>
                  </a:txBody>
                  <a:tcPr>
                    <a:solidFill>
                      <a:schemeClr val="accent3">
                        <a:lumMod val="40000"/>
                        <a:lumOff val="60000"/>
                      </a:schemeClr>
                    </a:solidFill>
                  </a:tcPr>
                </a:tc>
                <a:tc>
                  <a:txBody>
                    <a:bodyPr/>
                    <a:lstStyle/>
                    <a:p>
                      <a:pPr algn="ctr"/>
                      <a:r>
                        <a:rPr lang="es-MX" dirty="0" smtClean="0"/>
                        <a:t>30</a:t>
                      </a:r>
                      <a:endParaRPr lang="es-MX" dirty="0"/>
                    </a:p>
                  </a:txBody>
                  <a:tcPr>
                    <a:solidFill>
                      <a:schemeClr val="accent3">
                        <a:lumMod val="40000"/>
                        <a:lumOff val="60000"/>
                      </a:schemeClr>
                    </a:solidFill>
                  </a:tcPr>
                </a:tc>
              </a:tr>
              <a:tr h="692677">
                <a:tc>
                  <a:txBody>
                    <a:bodyPr/>
                    <a:lstStyle/>
                    <a:p>
                      <a:pPr algn="ctr"/>
                      <a:r>
                        <a:rPr lang="es-MX" dirty="0" smtClean="0"/>
                        <a:t>Acidez (expresada como ácido láctico) g/L</a:t>
                      </a:r>
                      <a:endParaRPr lang="es-MX" dirty="0"/>
                    </a:p>
                  </a:txBody>
                  <a:tcPr>
                    <a:solidFill>
                      <a:schemeClr val="accent3">
                        <a:lumMod val="40000"/>
                        <a:lumOff val="60000"/>
                      </a:schemeClr>
                    </a:solidFill>
                  </a:tcPr>
                </a:tc>
                <a:tc>
                  <a:txBody>
                    <a:bodyPr/>
                    <a:lstStyle/>
                    <a:p>
                      <a:pPr algn="ctr"/>
                      <a:r>
                        <a:rPr lang="es-MX" dirty="0" smtClean="0"/>
                        <a:t>1.3 min</a:t>
                      </a:r>
                    </a:p>
                    <a:p>
                      <a:pPr algn="ctr"/>
                      <a:r>
                        <a:rPr lang="es-MX" dirty="0" smtClean="0"/>
                        <a:t>1.7 </a:t>
                      </a:r>
                      <a:r>
                        <a:rPr lang="es-MX" dirty="0" err="1" smtClean="0"/>
                        <a:t>máx</a:t>
                      </a:r>
                      <a:endParaRPr lang="es-MX" dirty="0"/>
                    </a:p>
                  </a:txBody>
                  <a:tcPr>
                    <a:solidFill>
                      <a:schemeClr val="accent3">
                        <a:lumMod val="40000"/>
                        <a:lumOff val="60000"/>
                      </a:schemeClr>
                    </a:solidFill>
                  </a:tcPr>
                </a:tc>
              </a:tr>
              <a:tr h="401313">
                <a:tc>
                  <a:txBody>
                    <a:bodyPr/>
                    <a:lstStyle/>
                    <a:p>
                      <a:pPr algn="ctr"/>
                      <a:r>
                        <a:rPr lang="es-MX" dirty="0" smtClean="0"/>
                        <a:t>Sólidos no grasos, g/L</a:t>
                      </a:r>
                      <a:endParaRPr lang="es-MX" dirty="0"/>
                    </a:p>
                  </a:txBody>
                  <a:tcPr>
                    <a:solidFill>
                      <a:schemeClr val="accent3">
                        <a:lumMod val="40000"/>
                        <a:lumOff val="60000"/>
                      </a:schemeClr>
                    </a:solidFill>
                  </a:tcPr>
                </a:tc>
                <a:tc>
                  <a:txBody>
                    <a:bodyPr/>
                    <a:lstStyle/>
                    <a:p>
                      <a:pPr algn="ctr"/>
                      <a:r>
                        <a:rPr lang="es-MX" dirty="0" smtClean="0"/>
                        <a:t>83</a:t>
                      </a:r>
                      <a:endParaRPr lang="es-MX" dirty="0"/>
                    </a:p>
                  </a:txBody>
                  <a:tcPr>
                    <a:solidFill>
                      <a:schemeClr val="accent3">
                        <a:lumMod val="40000"/>
                        <a:lumOff val="60000"/>
                      </a:schemeClr>
                    </a:solidFill>
                  </a:tcPr>
                </a:tc>
              </a:tr>
              <a:tr h="692677">
                <a:tc>
                  <a:txBody>
                    <a:bodyPr/>
                    <a:lstStyle/>
                    <a:p>
                      <a:pPr algn="ctr"/>
                      <a:r>
                        <a:rPr lang="es-MX" dirty="0" smtClean="0"/>
                        <a:t>Lactosa</a:t>
                      </a:r>
                      <a:r>
                        <a:rPr lang="es-MX" baseline="0" dirty="0" smtClean="0"/>
                        <a:t> g/L</a:t>
                      </a:r>
                      <a:endParaRPr lang="es-MX" dirty="0"/>
                    </a:p>
                  </a:txBody>
                  <a:tcPr>
                    <a:solidFill>
                      <a:schemeClr val="accent3">
                        <a:lumMod val="40000"/>
                        <a:lumOff val="60000"/>
                      </a:schemeClr>
                    </a:solidFill>
                  </a:tcPr>
                </a:tc>
                <a:tc>
                  <a:txBody>
                    <a:bodyPr/>
                    <a:lstStyle/>
                    <a:p>
                      <a:pPr algn="ctr"/>
                      <a:r>
                        <a:rPr lang="es-MX" dirty="0" smtClean="0"/>
                        <a:t>43 min</a:t>
                      </a:r>
                    </a:p>
                    <a:p>
                      <a:pPr algn="ctr"/>
                      <a:r>
                        <a:rPr lang="es-MX" dirty="0" smtClean="0"/>
                        <a:t>50 </a:t>
                      </a:r>
                      <a:r>
                        <a:rPr lang="es-MX" dirty="0" err="1" smtClean="0"/>
                        <a:t>máx</a:t>
                      </a:r>
                      <a:endParaRPr lang="es-MX" dirty="0"/>
                    </a:p>
                  </a:txBody>
                  <a:tcPr>
                    <a:solidFill>
                      <a:schemeClr val="accent3">
                        <a:lumMod val="40000"/>
                        <a:lumOff val="60000"/>
                      </a:schemeClr>
                    </a:solidFill>
                  </a:tcPr>
                </a:tc>
              </a:tr>
              <a:tr h="401313">
                <a:tc>
                  <a:txBody>
                    <a:bodyPr/>
                    <a:lstStyle/>
                    <a:p>
                      <a:pPr algn="ctr"/>
                      <a:r>
                        <a:rPr lang="es-MX" dirty="0" smtClean="0"/>
                        <a:t>Proteínas </a:t>
                      </a:r>
                      <a:endParaRPr lang="es-MX" dirty="0"/>
                    </a:p>
                  </a:txBody>
                  <a:tcPr>
                    <a:solidFill>
                      <a:schemeClr val="accent3">
                        <a:lumMod val="40000"/>
                        <a:lumOff val="60000"/>
                      </a:schemeClr>
                    </a:solidFill>
                  </a:tcPr>
                </a:tc>
                <a:tc>
                  <a:txBody>
                    <a:bodyPr/>
                    <a:lstStyle/>
                    <a:p>
                      <a:pPr algn="ctr"/>
                      <a:r>
                        <a:rPr lang="es-MX" dirty="0" smtClean="0"/>
                        <a:t>30 min</a:t>
                      </a:r>
                      <a:endParaRPr lang="es-MX" dirty="0"/>
                    </a:p>
                  </a:txBody>
                  <a:tcPr>
                    <a:solidFill>
                      <a:schemeClr val="accent3">
                        <a:lumMod val="40000"/>
                        <a:lumOff val="60000"/>
                      </a:schemeClr>
                    </a:solidFill>
                  </a:tcPr>
                </a:tc>
              </a:tr>
              <a:tr h="401313">
                <a:tc>
                  <a:txBody>
                    <a:bodyPr/>
                    <a:lstStyle/>
                    <a:p>
                      <a:pPr algn="ctr"/>
                      <a:r>
                        <a:rPr lang="es-MX" dirty="0" smtClean="0"/>
                        <a:t>Caseína g/L</a:t>
                      </a:r>
                      <a:endParaRPr lang="es-MX" dirty="0"/>
                    </a:p>
                  </a:txBody>
                  <a:tcPr>
                    <a:solidFill>
                      <a:schemeClr val="accent3">
                        <a:lumMod val="40000"/>
                        <a:lumOff val="60000"/>
                      </a:schemeClr>
                    </a:solidFill>
                  </a:tcPr>
                </a:tc>
                <a:tc>
                  <a:txBody>
                    <a:bodyPr/>
                    <a:lstStyle/>
                    <a:p>
                      <a:pPr algn="ctr"/>
                      <a:r>
                        <a:rPr lang="es-MX" dirty="0" smtClean="0"/>
                        <a:t>21 min</a:t>
                      </a:r>
                      <a:endParaRPr lang="es-MX" dirty="0"/>
                    </a:p>
                  </a:txBody>
                  <a:tcPr>
                    <a:solidFill>
                      <a:schemeClr val="accent3">
                        <a:lumMod val="40000"/>
                        <a:lumOff val="60000"/>
                      </a:schemeClr>
                    </a:solidFill>
                  </a:tcPr>
                </a:tc>
              </a:tr>
            </a:tbl>
          </a:graphicData>
        </a:graphic>
      </p:graphicFrame>
      <p:sp>
        <p:nvSpPr>
          <p:cNvPr id="5" name="4 Rectángulo"/>
          <p:cNvSpPr/>
          <p:nvPr/>
        </p:nvSpPr>
        <p:spPr>
          <a:xfrm>
            <a:off x="5220072" y="6381328"/>
            <a:ext cx="3672408"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rgbClr val="002060"/>
                </a:solidFill>
              </a:rPr>
              <a:t>NOM-155-SCFI-2003</a:t>
            </a:r>
            <a:endParaRPr lang="es-MX" dirty="0">
              <a:solidFill>
                <a:srgbClr val="002060"/>
              </a:solidFill>
            </a:endParaRPr>
          </a:p>
        </p:txBody>
      </p:sp>
      <p:pic>
        <p:nvPicPr>
          <p:cNvPr id="7" name="Imagen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171" y="6093296"/>
            <a:ext cx="850421" cy="739846"/>
          </a:xfrm>
          <a:prstGeom prst="rect">
            <a:avLst/>
          </a:prstGeom>
        </p:spPr>
      </p:pic>
      <p:pic>
        <p:nvPicPr>
          <p:cNvPr id="9" name="Imagen 8"/>
          <p:cNvPicPr>
            <a:picLocks noChangeAspect="1"/>
          </p:cNvPicPr>
          <p:nvPr/>
        </p:nvPicPr>
        <p:blipFill>
          <a:blip r:embed="rId4"/>
          <a:stretch>
            <a:fillRect/>
          </a:stretch>
        </p:blipFill>
        <p:spPr>
          <a:xfrm>
            <a:off x="172269" y="95693"/>
            <a:ext cx="3574605" cy="552893"/>
          </a:xfrm>
          <a:prstGeom prst="rect">
            <a:avLst/>
          </a:prstGeom>
        </p:spPr>
      </p:pic>
    </p:spTree>
    <p:extLst>
      <p:ext uri="{BB962C8B-B14F-4D97-AF65-F5344CB8AC3E}">
        <p14:creationId xmlns:p14="http://schemas.microsoft.com/office/powerpoint/2010/main" val="32674762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393009" y="1484784"/>
            <a:ext cx="8712968"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000" b="1" dirty="0" smtClean="0">
                <a:solidFill>
                  <a:schemeClr val="accent2">
                    <a:lumMod val="50000"/>
                  </a:schemeClr>
                </a:solidFill>
              </a:rPr>
              <a:t>Ejercicio</a:t>
            </a:r>
          </a:p>
        </p:txBody>
      </p:sp>
      <p:sp>
        <p:nvSpPr>
          <p:cNvPr id="6" name="2 Rectángulo"/>
          <p:cNvSpPr/>
          <p:nvPr/>
        </p:nvSpPr>
        <p:spPr>
          <a:xfrm>
            <a:off x="421279" y="3933056"/>
            <a:ext cx="8712968"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000" b="1" dirty="0" smtClean="0">
                <a:solidFill>
                  <a:schemeClr val="accent2">
                    <a:lumMod val="50000"/>
                  </a:schemeClr>
                </a:solidFill>
              </a:rPr>
              <a:t>Comparar resultados de los análisis de las muestras de leche y del agua.</a:t>
            </a:r>
          </a:p>
        </p:txBody>
      </p:sp>
      <p:pic>
        <p:nvPicPr>
          <p:cNvPr id="7" name="Imagen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171" y="6093296"/>
            <a:ext cx="850421" cy="739846"/>
          </a:xfrm>
          <a:prstGeom prst="rect">
            <a:avLst/>
          </a:prstGeom>
        </p:spPr>
      </p:pic>
      <p:pic>
        <p:nvPicPr>
          <p:cNvPr id="9" name="Imagen 8"/>
          <p:cNvPicPr>
            <a:picLocks noChangeAspect="1"/>
          </p:cNvPicPr>
          <p:nvPr/>
        </p:nvPicPr>
        <p:blipFill>
          <a:blip r:embed="rId3"/>
          <a:stretch>
            <a:fillRect/>
          </a:stretch>
        </p:blipFill>
        <p:spPr>
          <a:xfrm>
            <a:off x="172269" y="95693"/>
            <a:ext cx="3574605" cy="552893"/>
          </a:xfrm>
          <a:prstGeom prst="rect">
            <a:avLst/>
          </a:prstGeom>
        </p:spPr>
      </p:pic>
    </p:spTree>
    <p:extLst>
      <p:ext uri="{BB962C8B-B14F-4D97-AF65-F5344CB8AC3E}">
        <p14:creationId xmlns:p14="http://schemas.microsoft.com/office/powerpoint/2010/main" val="11248017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323528" y="1124744"/>
            <a:ext cx="8712968"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000" b="1" dirty="0" smtClean="0">
                <a:solidFill>
                  <a:schemeClr val="accent2">
                    <a:lumMod val="50000"/>
                  </a:schemeClr>
                </a:solidFill>
              </a:rPr>
              <a:t>Resultados fisicoquímico</a:t>
            </a:r>
          </a:p>
        </p:txBody>
      </p:sp>
      <p:graphicFrame>
        <p:nvGraphicFramePr>
          <p:cNvPr id="6" name="Tabla 5"/>
          <p:cNvGraphicFramePr>
            <a:graphicFrameLocks noGrp="1"/>
          </p:cNvGraphicFramePr>
          <p:nvPr>
            <p:extLst>
              <p:ext uri="{D42A27DB-BD31-4B8C-83A1-F6EECF244321}">
                <p14:modId xmlns:p14="http://schemas.microsoft.com/office/powerpoint/2010/main" val="3849925570"/>
              </p:ext>
            </p:extLst>
          </p:nvPr>
        </p:nvGraphicFramePr>
        <p:xfrm>
          <a:off x="1632012" y="1988840"/>
          <a:ext cx="6096000" cy="4719320"/>
        </p:xfrm>
        <a:graphic>
          <a:graphicData uri="http://schemas.openxmlformats.org/drawingml/2006/table">
            <a:tbl>
              <a:tblPr firstRow="1" bandRow="1">
                <a:tableStyleId>{5C22544A-7EE6-4342-B048-85BDC9FD1C3A}</a:tableStyleId>
              </a:tblPr>
              <a:tblGrid>
                <a:gridCol w="3048000"/>
                <a:gridCol w="3048000"/>
              </a:tblGrid>
              <a:tr h="370840">
                <a:tc>
                  <a:txBody>
                    <a:bodyPr/>
                    <a:lstStyle/>
                    <a:p>
                      <a:pPr algn="ctr"/>
                      <a:r>
                        <a:rPr lang="es-MX" dirty="0" smtClean="0">
                          <a:solidFill>
                            <a:schemeClr val="tx2">
                              <a:lumMod val="60000"/>
                              <a:lumOff val="40000"/>
                            </a:schemeClr>
                          </a:solidFill>
                        </a:rPr>
                        <a:t>Componente </a:t>
                      </a:r>
                      <a:endParaRPr lang="es-MX" dirty="0">
                        <a:solidFill>
                          <a:schemeClr val="tx2">
                            <a:lumMod val="60000"/>
                            <a:lumOff val="40000"/>
                          </a:schemeClr>
                        </a:solidFill>
                      </a:endParaRPr>
                    </a:p>
                  </a:txBody>
                  <a:tcPr>
                    <a:solidFill>
                      <a:schemeClr val="accent3">
                        <a:lumMod val="50000"/>
                      </a:schemeClr>
                    </a:solidFill>
                  </a:tcPr>
                </a:tc>
                <a:tc>
                  <a:txBody>
                    <a:bodyPr/>
                    <a:lstStyle/>
                    <a:p>
                      <a:pPr algn="ctr"/>
                      <a:r>
                        <a:rPr lang="es-MX" dirty="0" smtClean="0">
                          <a:solidFill>
                            <a:schemeClr val="tx2">
                              <a:lumMod val="60000"/>
                              <a:lumOff val="40000"/>
                            </a:schemeClr>
                          </a:solidFill>
                        </a:rPr>
                        <a:t>Valor encontrado</a:t>
                      </a:r>
                      <a:endParaRPr lang="es-MX" dirty="0">
                        <a:solidFill>
                          <a:schemeClr val="tx2">
                            <a:lumMod val="60000"/>
                            <a:lumOff val="40000"/>
                          </a:schemeClr>
                        </a:solidFill>
                      </a:endParaRPr>
                    </a:p>
                  </a:txBody>
                  <a:tcPr>
                    <a:solidFill>
                      <a:schemeClr val="accent3">
                        <a:lumMod val="50000"/>
                      </a:schemeClr>
                    </a:solidFill>
                  </a:tcPr>
                </a:tc>
              </a:tr>
              <a:tr h="370840">
                <a:tc>
                  <a:txBody>
                    <a:bodyPr/>
                    <a:lstStyle/>
                    <a:p>
                      <a:r>
                        <a:rPr lang="es-MX" dirty="0" smtClean="0"/>
                        <a:t>Grasa (</a:t>
                      </a:r>
                      <a:r>
                        <a:rPr lang="es-MX" dirty="0" err="1" smtClean="0"/>
                        <a:t>Fat</a:t>
                      </a:r>
                      <a:r>
                        <a:rPr lang="es-MX" dirty="0" smtClean="0"/>
                        <a:t>)</a:t>
                      </a:r>
                      <a:endParaRPr lang="es-MX" dirty="0"/>
                    </a:p>
                  </a:txBody>
                  <a:tcPr>
                    <a:solidFill>
                      <a:schemeClr val="accent3">
                        <a:lumMod val="60000"/>
                        <a:lumOff val="40000"/>
                      </a:schemeClr>
                    </a:solidFill>
                  </a:tcPr>
                </a:tc>
                <a:tc>
                  <a:txBody>
                    <a:bodyPr/>
                    <a:lstStyle/>
                    <a:p>
                      <a:endParaRPr lang="es-MX" dirty="0"/>
                    </a:p>
                  </a:txBody>
                  <a:tcPr>
                    <a:solidFill>
                      <a:schemeClr val="accent3">
                        <a:lumMod val="60000"/>
                        <a:lumOff val="40000"/>
                      </a:schemeClr>
                    </a:solidFill>
                  </a:tcPr>
                </a:tc>
              </a:tr>
              <a:tr h="370840">
                <a:tc>
                  <a:txBody>
                    <a:bodyPr/>
                    <a:lstStyle/>
                    <a:p>
                      <a:r>
                        <a:rPr lang="es-MX" dirty="0" smtClean="0"/>
                        <a:t>Sólidos No</a:t>
                      </a:r>
                      <a:r>
                        <a:rPr lang="es-MX" baseline="0" dirty="0" smtClean="0"/>
                        <a:t> Grasos (SNF)</a:t>
                      </a:r>
                      <a:endParaRPr lang="es-MX" dirty="0"/>
                    </a:p>
                  </a:txBody>
                  <a:tcPr>
                    <a:solidFill>
                      <a:schemeClr val="accent3">
                        <a:lumMod val="60000"/>
                        <a:lumOff val="40000"/>
                      </a:schemeClr>
                    </a:solidFill>
                  </a:tcPr>
                </a:tc>
                <a:tc>
                  <a:txBody>
                    <a:bodyPr/>
                    <a:lstStyle/>
                    <a:p>
                      <a:endParaRPr lang="es-MX" dirty="0"/>
                    </a:p>
                  </a:txBody>
                  <a:tcPr>
                    <a:solidFill>
                      <a:schemeClr val="accent3">
                        <a:lumMod val="60000"/>
                        <a:lumOff val="40000"/>
                      </a:schemeClr>
                    </a:solidFill>
                  </a:tcPr>
                </a:tc>
              </a:tr>
              <a:tr h="370840">
                <a:tc>
                  <a:txBody>
                    <a:bodyPr/>
                    <a:lstStyle/>
                    <a:p>
                      <a:r>
                        <a:rPr lang="es-MX" dirty="0" smtClean="0"/>
                        <a:t>Densidad (</a:t>
                      </a:r>
                      <a:r>
                        <a:rPr lang="es-MX" dirty="0" err="1" smtClean="0"/>
                        <a:t>Density</a:t>
                      </a:r>
                      <a:r>
                        <a:rPr lang="es-MX" dirty="0" smtClean="0"/>
                        <a:t>)</a:t>
                      </a:r>
                      <a:endParaRPr lang="es-MX" dirty="0"/>
                    </a:p>
                  </a:txBody>
                  <a:tcPr>
                    <a:solidFill>
                      <a:schemeClr val="accent3">
                        <a:lumMod val="60000"/>
                        <a:lumOff val="40000"/>
                      </a:schemeClr>
                    </a:solidFill>
                  </a:tcPr>
                </a:tc>
                <a:tc>
                  <a:txBody>
                    <a:bodyPr/>
                    <a:lstStyle/>
                    <a:p>
                      <a:endParaRPr lang="es-MX" dirty="0"/>
                    </a:p>
                  </a:txBody>
                  <a:tcPr>
                    <a:solidFill>
                      <a:schemeClr val="accent3">
                        <a:lumMod val="60000"/>
                        <a:lumOff val="40000"/>
                      </a:schemeClr>
                    </a:solidFill>
                  </a:tcPr>
                </a:tc>
              </a:tr>
              <a:tr h="370840">
                <a:tc>
                  <a:txBody>
                    <a:bodyPr/>
                    <a:lstStyle/>
                    <a:p>
                      <a:r>
                        <a:rPr lang="es-MX" dirty="0" smtClean="0"/>
                        <a:t>Lactosa</a:t>
                      </a:r>
                      <a:r>
                        <a:rPr lang="es-MX" baseline="0" dirty="0" smtClean="0"/>
                        <a:t> (</a:t>
                      </a:r>
                      <a:r>
                        <a:rPr lang="es-MX" baseline="0" dirty="0" err="1" smtClean="0"/>
                        <a:t>Lactose</a:t>
                      </a:r>
                      <a:r>
                        <a:rPr lang="es-MX" baseline="0" dirty="0" smtClean="0"/>
                        <a:t>)</a:t>
                      </a:r>
                      <a:endParaRPr lang="es-MX" dirty="0"/>
                    </a:p>
                  </a:txBody>
                  <a:tcPr>
                    <a:solidFill>
                      <a:schemeClr val="accent3">
                        <a:lumMod val="60000"/>
                        <a:lumOff val="40000"/>
                      </a:schemeClr>
                    </a:solidFill>
                  </a:tcPr>
                </a:tc>
                <a:tc>
                  <a:txBody>
                    <a:bodyPr/>
                    <a:lstStyle/>
                    <a:p>
                      <a:endParaRPr lang="es-MX" dirty="0"/>
                    </a:p>
                  </a:txBody>
                  <a:tcPr>
                    <a:solidFill>
                      <a:schemeClr val="accent3">
                        <a:lumMod val="60000"/>
                        <a:lumOff val="40000"/>
                      </a:schemeClr>
                    </a:solidFill>
                  </a:tcPr>
                </a:tc>
              </a:tr>
              <a:tr h="370840">
                <a:tc>
                  <a:txBody>
                    <a:bodyPr/>
                    <a:lstStyle/>
                    <a:p>
                      <a:r>
                        <a:rPr lang="es-MX" dirty="0" smtClean="0"/>
                        <a:t>Sólidos (</a:t>
                      </a:r>
                      <a:r>
                        <a:rPr lang="es-MX" dirty="0" err="1" smtClean="0"/>
                        <a:t>Solids</a:t>
                      </a:r>
                      <a:r>
                        <a:rPr lang="es-MX" dirty="0" smtClean="0"/>
                        <a:t>)</a:t>
                      </a:r>
                      <a:endParaRPr lang="es-MX" dirty="0"/>
                    </a:p>
                  </a:txBody>
                  <a:tcPr>
                    <a:solidFill>
                      <a:schemeClr val="accent3">
                        <a:lumMod val="60000"/>
                        <a:lumOff val="40000"/>
                      </a:schemeClr>
                    </a:solidFill>
                  </a:tcPr>
                </a:tc>
                <a:tc>
                  <a:txBody>
                    <a:bodyPr/>
                    <a:lstStyle/>
                    <a:p>
                      <a:endParaRPr lang="es-MX" dirty="0"/>
                    </a:p>
                  </a:txBody>
                  <a:tcPr>
                    <a:solidFill>
                      <a:schemeClr val="accent3">
                        <a:lumMod val="60000"/>
                        <a:lumOff val="40000"/>
                      </a:schemeClr>
                    </a:solidFill>
                  </a:tcPr>
                </a:tc>
              </a:tr>
              <a:tr h="370840">
                <a:tc>
                  <a:txBody>
                    <a:bodyPr/>
                    <a:lstStyle/>
                    <a:p>
                      <a:r>
                        <a:rPr lang="es-MX" dirty="0" smtClean="0"/>
                        <a:t>Proteína (</a:t>
                      </a:r>
                      <a:r>
                        <a:rPr lang="es-MX" dirty="0" err="1" smtClean="0"/>
                        <a:t>Protein</a:t>
                      </a:r>
                      <a:r>
                        <a:rPr lang="es-MX" dirty="0" smtClean="0"/>
                        <a:t>)</a:t>
                      </a:r>
                      <a:endParaRPr lang="es-MX" dirty="0"/>
                    </a:p>
                  </a:txBody>
                  <a:tcPr>
                    <a:solidFill>
                      <a:schemeClr val="accent3">
                        <a:lumMod val="60000"/>
                        <a:lumOff val="40000"/>
                      </a:schemeClr>
                    </a:solidFill>
                  </a:tcPr>
                </a:tc>
                <a:tc>
                  <a:txBody>
                    <a:bodyPr/>
                    <a:lstStyle/>
                    <a:p>
                      <a:endParaRPr lang="es-MX" dirty="0"/>
                    </a:p>
                  </a:txBody>
                  <a:tcPr>
                    <a:solidFill>
                      <a:schemeClr val="accent3">
                        <a:lumMod val="60000"/>
                        <a:lumOff val="40000"/>
                      </a:schemeClr>
                    </a:solidFill>
                  </a:tcPr>
                </a:tc>
              </a:tr>
              <a:tr h="370840">
                <a:tc>
                  <a:txBody>
                    <a:bodyPr/>
                    <a:lstStyle/>
                    <a:p>
                      <a:r>
                        <a:rPr lang="es-MX" dirty="0" smtClean="0"/>
                        <a:t>Agua agregada (</a:t>
                      </a:r>
                      <a:r>
                        <a:rPr lang="es-MX" dirty="0" err="1" smtClean="0"/>
                        <a:t>Added</a:t>
                      </a:r>
                      <a:r>
                        <a:rPr lang="es-MX" dirty="0" smtClean="0"/>
                        <a:t> </a:t>
                      </a:r>
                      <a:r>
                        <a:rPr lang="es-MX" dirty="0" err="1" smtClean="0"/>
                        <a:t>water</a:t>
                      </a:r>
                      <a:r>
                        <a:rPr lang="es-MX" dirty="0" smtClean="0"/>
                        <a:t>)</a:t>
                      </a:r>
                      <a:endParaRPr lang="es-MX" dirty="0"/>
                    </a:p>
                  </a:txBody>
                  <a:tcPr>
                    <a:solidFill>
                      <a:schemeClr val="accent3">
                        <a:lumMod val="60000"/>
                        <a:lumOff val="40000"/>
                      </a:schemeClr>
                    </a:solidFill>
                  </a:tcPr>
                </a:tc>
                <a:tc>
                  <a:txBody>
                    <a:bodyPr/>
                    <a:lstStyle/>
                    <a:p>
                      <a:endParaRPr lang="es-MX" dirty="0"/>
                    </a:p>
                  </a:txBody>
                  <a:tcPr>
                    <a:solidFill>
                      <a:schemeClr val="accent3">
                        <a:lumMod val="60000"/>
                        <a:lumOff val="40000"/>
                      </a:schemeClr>
                    </a:solidFill>
                  </a:tcPr>
                </a:tc>
              </a:tr>
              <a:tr h="370840">
                <a:tc>
                  <a:txBody>
                    <a:bodyPr/>
                    <a:lstStyle/>
                    <a:p>
                      <a:r>
                        <a:rPr lang="es-MX" dirty="0" smtClean="0"/>
                        <a:t>Temperatura de la muestra</a:t>
                      </a:r>
                      <a:r>
                        <a:rPr lang="es-MX" baseline="0" dirty="0" smtClean="0"/>
                        <a:t> </a:t>
                      </a:r>
                      <a:endParaRPr lang="es-MX" dirty="0"/>
                    </a:p>
                  </a:txBody>
                  <a:tcPr>
                    <a:solidFill>
                      <a:schemeClr val="accent3">
                        <a:lumMod val="60000"/>
                        <a:lumOff val="40000"/>
                      </a:schemeClr>
                    </a:solidFill>
                  </a:tcPr>
                </a:tc>
                <a:tc>
                  <a:txBody>
                    <a:bodyPr/>
                    <a:lstStyle/>
                    <a:p>
                      <a:endParaRPr lang="es-MX" dirty="0"/>
                    </a:p>
                  </a:txBody>
                  <a:tcPr>
                    <a:solidFill>
                      <a:schemeClr val="accent3">
                        <a:lumMod val="60000"/>
                        <a:lumOff val="40000"/>
                      </a:schemeClr>
                    </a:solidFill>
                  </a:tcPr>
                </a:tc>
              </a:tr>
              <a:tr h="370840">
                <a:tc>
                  <a:txBody>
                    <a:bodyPr/>
                    <a:lstStyle/>
                    <a:p>
                      <a:r>
                        <a:rPr lang="es-MX" dirty="0" smtClean="0"/>
                        <a:t>Punto</a:t>
                      </a:r>
                      <a:r>
                        <a:rPr lang="es-MX" baseline="0" dirty="0" smtClean="0"/>
                        <a:t> </a:t>
                      </a:r>
                      <a:r>
                        <a:rPr lang="es-MX" baseline="0" dirty="0" err="1" smtClean="0"/>
                        <a:t>crioscópico</a:t>
                      </a:r>
                      <a:r>
                        <a:rPr lang="es-MX" baseline="0" dirty="0" smtClean="0"/>
                        <a:t> (</a:t>
                      </a:r>
                      <a:r>
                        <a:rPr lang="es-MX" baseline="0" dirty="0" err="1" smtClean="0"/>
                        <a:t>Freez</a:t>
                      </a:r>
                      <a:r>
                        <a:rPr lang="es-MX" baseline="0" dirty="0" smtClean="0"/>
                        <a:t>. Point)</a:t>
                      </a:r>
                      <a:endParaRPr lang="es-MX" dirty="0"/>
                    </a:p>
                  </a:txBody>
                  <a:tcPr>
                    <a:solidFill>
                      <a:schemeClr val="accent3">
                        <a:lumMod val="60000"/>
                        <a:lumOff val="40000"/>
                      </a:schemeClr>
                    </a:solidFill>
                  </a:tcPr>
                </a:tc>
                <a:tc>
                  <a:txBody>
                    <a:bodyPr/>
                    <a:lstStyle/>
                    <a:p>
                      <a:endParaRPr lang="es-MX" dirty="0"/>
                    </a:p>
                  </a:txBody>
                  <a:tcPr>
                    <a:solidFill>
                      <a:schemeClr val="accent3">
                        <a:lumMod val="60000"/>
                        <a:lumOff val="40000"/>
                      </a:schemeClr>
                    </a:solidFill>
                  </a:tcPr>
                </a:tc>
              </a:tr>
              <a:tr h="370840">
                <a:tc>
                  <a:txBody>
                    <a:bodyPr/>
                    <a:lstStyle/>
                    <a:p>
                      <a:r>
                        <a:rPr lang="es-MX" dirty="0" smtClean="0"/>
                        <a:t>Acidez</a:t>
                      </a:r>
                      <a:endParaRPr lang="es-MX" dirty="0"/>
                    </a:p>
                  </a:txBody>
                  <a:tcPr>
                    <a:solidFill>
                      <a:schemeClr val="accent3">
                        <a:lumMod val="60000"/>
                        <a:lumOff val="40000"/>
                      </a:schemeClr>
                    </a:solidFill>
                  </a:tcPr>
                </a:tc>
                <a:tc>
                  <a:txBody>
                    <a:bodyPr/>
                    <a:lstStyle/>
                    <a:p>
                      <a:endParaRPr lang="es-MX" dirty="0"/>
                    </a:p>
                  </a:txBody>
                  <a:tcPr>
                    <a:solidFill>
                      <a:schemeClr val="accent3">
                        <a:lumMod val="60000"/>
                        <a:lumOff val="40000"/>
                      </a:schemeClr>
                    </a:solidFill>
                  </a:tcPr>
                </a:tc>
              </a:tr>
              <a:tr h="370840">
                <a:tc>
                  <a:txBody>
                    <a:bodyPr/>
                    <a:lstStyle/>
                    <a:p>
                      <a:r>
                        <a:rPr lang="es-MX" dirty="0" smtClean="0"/>
                        <a:t>Temperatura </a:t>
                      </a:r>
                      <a:endParaRPr lang="es-MX" dirty="0"/>
                    </a:p>
                  </a:txBody>
                  <a:tcPr>
                    <a:solidFill>
                      <a:schemeClr val="accent3">
                        <a:lumMod val="60000"/>
                        <a:lumOff val="40000"/>
                      </a:schemeClr>
                    </a:solidFill>
                  </a:tcPr>
                </a:tc>
                <a:tc>
                  <a:txBody>
                    <a:bodyPr/>
                    <a:lstStyle/>
                    <a:p>
                      <a:endParaRPr lang="es-MX" dirty="0"/>
                    </a:p>
                  </a:txBody>
                  <a:tcPr>
                    <a:solidFill>
                      <a:schemeClr val="accent3">
                        <a:lumMod val="60000"/>
                        <a:lumOff val="40000"/>
                      </a:schemeClr>
                    </a:solidFill>
                  </a:tcPr>
                </a:tc>
              </a:tr>
            </a:tbl>
          </a:graphicData>
        </a:graphic>
      </p:graphicFrame>
      <p:pic>
        <p:nvPicPr>
          <p:cNvPr id="7" name="Imagen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171" y="6093296"/>
            <a:ext cx="850421" cy="739846"/>
          </a:xfrm>
          <a:prstGeom prst="rect">
            <a:avLst/>
          </a:prstGeom>
        </p:spPr>
      </p:pic>
      <p:pic>
        <p:nvPicPr>
          <p:cNvPr id="9" name="Imagen 8"/>
          <p:cNvPicPr>
            <a:picLocks noChangeAspect="1"/>
          </p:cNvPicPr>
          <p:nvPr/>
        </p:nvPicPr>
        <p:blipFill>
          <a:blip r:embed="rId3"/>
          <a:stretch>
            <a:fillRect/>
          </a:stretch>
        </p:blipFill>
        <p:spPr>
          <a:xfrm>
            <a:off x="172269" y="95693"/>
            <a:ext cx="3574605" cy="552893"/>
          </a:xfrm>
          <a:prstGeom prst="rect">
            <a:avLst/>
          </a:prstGeom>
        </p:spPr>
      </p:pic>
    </p:spTree>
    <p:extLst>
      <p:ext uri="{BB962C8B-B14F-4D97-AF65-F5344CB8AC3E}">
        <p14:creationId xmlns:p14="http://schemas.microsoft.com/office/powerpoint/2010/main" val="1706703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323528" y="908720"/>
            <a:ext cx="8712968"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000" b="1" dirty="0" smtClean="0">
                <a:solidFill>
                  <a:schemeClr val="accent2">
                    <a:lumMod val="50000"/>
                  </a:schemeClr>
                </a:solidFill>
              </a:rPr>
              <a:t>Temperatura </a:t>
            </a:r>
          </a:p>
        </p:txBody>
      </p:sp>
      <p:sp>
        <p:nvSpPr>
          <p:cNvPr id="4" name="Rectángulo 3"/>
          <p:cNvSpPr/>
          <p:nvPr/>
        </p:nvSpPr>
        <p:spPr>
          <a:xfrm>
            <a:off x="179512" y="1556792"/>
            <a:ext cx="8712968" cy="41044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dirty="0" smtClean="0">
                <a:solidFill>
                  <a:schemeClr val="accent3">
                    <a:lumMod val="50000"/>
                  </a:schemeClr>
                </a:solidFill>
              </a:rPr>
              <a:t>Constituye un factor importante para la conservación y deterioro de la leche. </a:t>
            </a:r>
          </a:p>
          <a:p>
            <a:pPr algn="ctr"/>
            <a:endParaRPr lang="es-MX" sz="2800" dirty="0" smtClean="0">
              <a:solidFill>
                <a:schemeClr val="accent3">
                  <a:lumMod val="50000"/>
                </a:schemeClr>
              </a:solidFill>
            </a:endParaRPr>
          </a:p>
          <a:p>
            <a:pPr algn="ctr"/>
            <a:r>
              <a:rPr lang="es-MX" sz="2800" dirty="0" smtClean="0">
                <a:solidFill>
                  <a:schemeClr val="tx2">
                    <a:lumMod val="60000"/>
                    <a:lumOff val="40000"/>
                  </a:schemeClr>
                </a:solidFill>
              </a:rPr>
              <a:t>La leche se extrae a una temperatura cercana a los 37°C.</a:t>
            </a:r>
          </a:p>
          <a:p>
            <a:pPr algn="ctr"/>
            <a:endParaRPr lang="es-MX" sz="2800" dirty="0" smtClean="0">
              <a:solidFill>
                <a:schemeClr val="accent3">
                  <a:lumMod val="50000"/>
                </a:schemeClr>
              </a:solidFill>
            </a:endParaRPr>
          </a:p>
          <a:p>
            <a:pPr algn="ctr"/>
            <a:r>
              <a:rPr lang="es-MX" sz="2800" dirty="0" smtClean="0">
                <a:solidFill>
                  <a:schemeClr val="accent2">
                    <a:lumMod val="75000"/>
                  </a:schemeClr>
                </a:solidFill>
              </a:rPr>
              <a:t>La “historia” de la leche influye sobre su calidad.</a:t>
            </a:r>
            <a:endParaRPr lang="es-MX" sz="2800" dirty="0">
              <a:solidFill>
                <a:schemeClr val="accent2">
                  <a:lumMod val="75000"/>
                </a:schemeClr>
              </a:solidFill>
            </a:endParaRPr>
          </a:p>
        </p:txBody>
      </p:sp>
      <p:pic>
        <p:nvPicPr>
          <p:cNvPr id="6" name="Imagen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171" y="6093296"/>
            <a:ext cx="850421" cy="739846"/>
          </a:xfrm>
          <a:prstGeom prst="rect">
            <a:avLst/>
          </a:prstGeom>
        </p:spPr>
      </p:pic>
      <p:pic>
        <p:nvPicPr>
          <p:cNvPr id="8" name="Imagen 7"/>
          <p:cNvPicPr>
            <a:picLocks noChangeAspect="1"/>
          </p:cNvPicPr>
          <p:nvPr/>
        </p:nvPicPr>
        <p:blipFill>
          <a:blip r:embed="rId3"/>
          <a:stretch>
            <a:fillRect/>
          </a:stretch>
        </p:blipFill>
        <p:spPr>
          <a:xfrm>
            <a:off x="172269" y="95693"/>
            <a:ext cx="3574605" cy="552893"/>
          </a:xfrm>
          <a:prstGeom prst="rect">
            <a:avLst/>
          </a:prstGeom>
        </p:spPr>
      </p:pic>
    </p:spTree>
    <p:extLst>
      <p:ext uri="{BB962C8B-B14F-4D97-AF65-F5344CB8AC3E}">
        <p14:creationId xmlns:p14="http://schemas.microsoft.com/office/powerpoint/2010/main" val="36663609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323528" y="1124744"/>
            <a:ext cx="8712968"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000" b="1" dirty="0" smtClean="0">
                <a:solidFill>
                  <a:schemeClr val="accent2">
                    <a:lumMod val="50000"/>
                  </a:schemeClr>
                </a:solidFill>
              </a:rPr>
              <a:t>Procedimiento </a:t>
            </a:r>
          </a:p>
        </p:txBody>
      </p:sp>
      <p:sp>
        <p:nvSpPr>
          <p:cNvPr id="4" name="Rectángulo 3"/>
          <p:cNvSpPr/>
          <p:nvPr/>
        </p:nvSpPr>
        <p:spPr>
          <a:xfrm>
            <a:off x="251520" y="1124744"/>
            <a:ext cx="8640960" cy="29523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800" dirty="0" smtClean="0">
                <a:solidFill>
                  <a:schemeClr val="tx2">
                    <a:lumMod val="60000"/>
                    <a:lumOff val="40000"/>
                  </a:schemeClr>
                </a:solidFill>
              </a:rPr>
              <a:t>Material y equipo básico</a:t>
            </a:r>
          </a:p>
          <a:p>
            <a:pPr algn="ctr"/>
            <a:endParaRPr lang="es-MX" dirty="0" smtClean="0">
              <a:solidFill>
                <a:schemeClr val="accent3">
                  <a:lumMod val="75000"/>
                </a:schemeClr>
              </a:solidFill>
            </a:endParaRPr>
          </a:p>
          <a:p>
            <a:pPr marL="285750" indent="-285750">
              <a:buFont typeface="Arial" panose="020B0604020202020204" pitchFamily="34" charset="0"/>
              <a:buChar char="•"/>
            </a:pPr>
            <a:r>
              <a:rPr lang="es-MX" dirty="0" smtClean="0">
                <a:solidFill>
                  <a:schemeClr val="accent3">
                    <a:lumMod val="75000"/>
                  </a:schemeClr>
                </a:solidFill>
              </a:rPr>
              <a:t>Termómetro de bulbo de mercurio  de – 10 a +110°C.</a:t>
            </a:r>
          </a:p>
          <a:p>
            <a:pPr marL="285750" indent="-285750">
              <a:buFont typeface="Arial" panose="020B0604020202020204" pitchFamily="34" charset="0"/>
              <a:buChar char="•"/>
            </a:pPr>
            <a:r>
              <a:rPr lang="es-MX" dirty="0" smtClean="0">
                <a:solidFill>
                  <a:schemeClr val="accent3">
                    <a:lumMod val="75000"/>
                  </a:schemeClr>
                </a:solidFill>
              </a:rPr>
              <a:t>Recipiente de plástico de un litro.</a:t>
            </a:r>
          </a:p>
          <a:p>
            <a:pPr marL="285750" indent="-285750">
              <a:buFont typeface="Arial" panose="020B0604020202020204" pitchFamily="34" charset="0"/>
              <a:buChar char="•"/>
            </a:pPr>
            <a:r>
              <a:rPr lang="es-MX" dirty="0" smtClean="0">
                <a:solidFill>
                  <a:schemeClr val="accent3">
                    <a:lumMod val="75000"/>
                  </a:schemeClr>
                </a:solidFill>
              </a:rPr>
              <a:t>Leche de prueba.</a:t>
            </a:r>
            <a:endParaRPr lang="es-MX" dirty="0">
              <a:solidFill>
                <a:schemeClr val="accent3">
                  <a:lumMod val="75000"/>
                </a:schemeClr>
              </a:solidFill>
            </a:endParaRPr>
          </a:p>
        </p:txBody>
      </p:sp>
      <p:sp>
        <p:nvSpPr>
          <p:cNvPr id="7" name="Rectángulo 6"/>
          <p:cNvSpPr/>
          <p:nvPr/>
        </p:nvSpPr>
        <p:spPr>
          <a:xfrm>
            <a:off x="251520" y="3068960"/>
            <a:ext cx="8640960" cy="29523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800" dirty="0" smtClean="0">
                <a:solidFill>
                  <a:schemeClr val="tx2">
                    <a:lumMod val="60000"/>
                    <a:lumOff val="40000"/>
                  </a:schemeClr>
                </a:solidFill>
              </a:rPr>
              <a:t>Procedimiento</a:t>
            </a:r>
          </a:p>
          <a:p>
            <a:pPr algn="ctr"/>
            <a:endParaRPr lang="es-MX" dirty="0" smtClean="0">
              <a:solidFill>
                <a:schemeClr val="accent3">
                  <a:lumMod val="75000"/>
                </a:schemeClr>
              </a:solidFill>
            </a:endParaRPr>
          </a:p>
          <a:p>
            <a:pPr marL="342900" indent="-342900">
              <a:buFont typeface="+mj-lt"/>
              <a:buAutoNum type="arabicPeriod"/>
            </a:pPr>
            <a:r>
              <a:rPr lang="es-MX" dirty="0" smtClean="0">
                <a:solidFill>
                  <a:schemeClr val="accent3">
                    <a:lumMod val="75000"/>
                  </a:schemeClr>
                </a:solidFill>
              </a:rPr>
              <a:t>Depositar cerca de un litro de leche de prueba, bien mezclada, en el recipiente de un litro.</a:t>
            </a:r>
          </a:p>
          <a:p>
            <a:pPr marL="342900" indent="-342900">
              <a:buFont typeface="+mj-lt"/>
              <a:buAutoNum type="arabicPeriod"/>
            </a:pPr>
            <a:r>
              <a:rPr lang="es-MX" dirty="0" smtClean="0">
                <a:solidFill>
                  <a:schemeClr val="accent3">
                    <a:lumMod val="75000"/>
                  </a:schemeClr>
                </a:solidFill>
              </a:rPr>
              <a:t>Sumergir el bulbo del termómetro, manteniéndolo en posición inclinada de tal manera que se observe la escala de mercurio.</a:t>
            </a:r>
          </a:p>
          <a:p>
            <a:pPr marL="342900" indent="-342900">
              <a:buFont typeface="+mj-lt"/>
              <a:buAutoNum type="arabicPeriod"/>
            </a:pPr>
            <a:r>
              <a:rPr lang="es-MX" dirty="0" smtClean="0">
                <a:solidFill>
                  <a:schemeClr val="accent3">
                    <a:lumMod val="75000"/>
                  </a:schemeClr>
                </a:solidFill>
              </a:rPr>
              <a:t>Leer la temperatura según el ascenso de la columna de mercurio (mantener el bulbo del termómetro dentro de la leche durante la lectura).</a:t>
            </a:r>
            <a:endParaRPr lang="es-MX" dirty="0">
              <a:solidFill>
                <a:schemeClr val="accent3">
                  <a:lumMod val="75000"/>
                </a:schemeClr>
              </a:solidFill>
            </a:endParaRPr>
          </a:p>
        </p:txBody>
      </p:sp>
      <p:pic>
        <p:nvPicPr>
          <p:cNvPr id="9" name="Imagen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171" y="6093296"/>
            <a:ext cx="850421" cy="739846"/>
          </a:xfrm>
          <a:prstGeom prst="rect">
            <a:avLst/>
          </a:prstGeom>
        </p:spPr>
      </p:pic>
      <p:pic>
        <p:nvPicPr>
          <p:cNvPr id="10" name="Imagen 9"/>
          <p:cNvPicPr>
            <a:picLocks noChangeAspect="1"/>
          </p:cNvPicPr>
          <p:nvPr/>
        </p:nvPicPr>
        <p:blipFill>
          <a:blip r:embed="rId3"/>
          <a:stretch>
            <a:fillRect/>
          </a:stretch>
        </p:blipFill>
        <p:spPr>
          <a:xfrm>
            <a:off x="172269" y="95693"/>
            <a:ext cx="3574605" cy="552893"/>
          </a:xfrm>
          <a:prstGeom prst="rect">
            <a:avLst/>
          </a:prstGeom>
        </p:spPr>
      </p:pic>
    </p:spTree>
    <p:extLst>
      <p:ext uri="{BB962C8B-B14F-4D97-AF65-F5344CB8AC3E}">
        <p14:creationId xmlns:p14="http://schemas.microsoft.com/office/powerpoint/2010/main" val="32364490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171" y="6093296"/>
            <a:ext cx="850421" cy="739846"/>
          </a:xfrm>
          <a:prstGeom prst="rect">
            <a:avLst/>
          </a:prstGeom>
        </p:spPr>
      </p:pic>
      <p:pic>
        <p:nvPicPr>
          <p:cNvPr id="3" name="Imagen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9592" y="1032967"/>
            <a:ext cx="3707904" cy="2471936"/>
          </a:xfrm>
          <a:prstGeom prst="rect">
            <a:avLst/>
          </a:prstGeom>
          <a:ln>
            <a:noFill/>
          </a:ln>
          <a:effectLst>
            <a:outerShdw blurRad="292100" dist="139700" dir="2700000" algn="tl" rotWithShape="0">
              <a:srgbClr val="333333">
                <a:alpha val="65000"/>
              </a:srgbClr>
            </a:outerShdw>
          </a:effectLst>
        </p:spPr>
      </p:pic>
      <p:pic>
        <p:nvPicPr>
          <p:cNvPr id="4" name="Imagen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14292" y="1032967"/>
            <a:ext cx="3707904" cy="2471936"/>
          </a:xfrm>
          <a:prstGeom prst="rect">
            <a:avLst/>
          </a:prstGeom>
          <a:ln>
            <a:noFill/>
          </a:ln>
          <a:effectLst>
            <a:outerShdw blurRad="292100" dist="139700" dir="2700000" algn="tl" rotWithShape="0">
              <a:srgbClr val="333333">
                <a:alpha val="65000"/>
              </a:srgbClr>
            </a:outerShdw>
          </a:effectLst>
        </p:spPr>
      </p:pic>
      <p:pic>
        <p:nvPicPr>
          <p:cNvPr id="8" name="Imagen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71600" y="3651367"/>
            <a:ext cx="3707904" cy="2459507"/>
          </a:xfrm>
          <a:prstGeom prst="rect">
            <a:avLst/>
          </a:prstGeom>
          <a:ln>
            <a:noFill/>
          </a:ln>
          <a:effectLst>
            <a:outerShdw blurRad="292100" dist="139700" dir="2700000" algn="tl" rotWithShape="0">
              <a:srgbClr val="333333">
                <a:alpha val="65000"/>
              </a:srgbClr>
            </a:outerShdw>
          </a:effectLst>
        </p:spPr>
      </p:pic>
      <p:pic>
        <p:nvPicPr>
          <p:cNvPr id="9" name="Imagen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914292" y="3705797"/>
            <a:ext cx="3707904" cy="2459507"/>
          </a:xfrm>
          <a:prstGeom prst="rect">
            <a:avLst/>
          </a:prstGeom>
          <a:ln>
            <a:noFill/>
          </a:ln>
          <a:effectLst>
            <a:outerShdw blurRad="292100" dist="139700" dir="2700000" algn="tl" rotWithShape="0">
              <a:srgbClr val="333333">
                <a:alpha val="65000"/>
              </a:srgbClr>
            </a:outerShdw>
          </a:effectLst>
        </p:spPr>
      </p:pic>
      <p:pic>
        <p:nvPicPr>
          <p:cNvPr id="10" name="Imagen 9"/>
          <p:cNvPicPr>
            <a:picLocks noChangeAspect="1"/>
          </p:cNvPicPr>
          <p:nvPr/>
        </p:nvPicPr>
        <p:blipFill>
          <a:blip r:embed="rId7"/>
          <a:stretch>
            <a:fillRect/>
          </a:stretch>
        </p:blipFill>
        <p:spPr>
          <a:xfrm>
            <a:off x="172269" y="95693"/>
            <a:ext cx="3574605" cy="552893"/>
          </a:xfrm>
          <a:prstGeom prst="rect">
            <a:avLst/>
          </a:prstGeom>
        </p:spPr>
      </p:pic>
    </p:spTree>
    <p:extLst>
      <p:ext uri="{BB962C8B-B14F-4D97-AF65-F5344CB8AC3E}">
        <p14:creationId xmlns:p14="http://schemas.microsoft.com/office/powerpoint/2010/main" val="211076329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323528" y="908720"/>
            <a:ext cx="8712968"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000" b="1" dirty="0" smtClean="0">
                <a:solidFill>
                  <a:schemeClr val="accent2">
                    <a:lumMod val="50000"/>
                  </a:schemeClr>
                </a:solidFill>
              </a:rPr>
              <a:t>Acidez  </a:t>
            </a:r>
          </a:p>
        </p:txBody>
      </p:sp>
      <p:sp>
        <p:nvSpPr>
          <p:cNvPr id="4" name="Rectángulo 3"/>
          <p:cNvSpPr/>
          <p:nvPr/>
        </p:nvSpPr>
        <p:spPr>
          <a:xfrm>
            <a:off x="179512" y="1556792"/>
            <a:ext cx="8712968" cy="41044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dirty="0" smtClean="0">
                <a:solidFill>
                  <a:schemeClr val="accent3">
                    <a:lumMod val="50000"/>
                  </a:schemeClr>
                </a:solidFill>
              </a:rPr>
              <a:t>Constituye un factor importante para la conservación y deterioro de la leche. </a:t>
            </a:r>
          </a:p>
          <a:p>
            <a:pPr algn="ctr"/>
            <a:endParaRPr lang="es-MX" sz="2800" dirty="0" smtClean="0">
              <a:solidFill>
                <a:schemeClr val="accent3">
                  <a:lumMod val="50000"/>
                </a:schemeClr>
              </a:solidFill>
            </a:endParaRPr>
          </a:p>
          <a:p>
            <a:pPr algn="ctr"/>
            <a:r>
              <a:rPr lang="es-MX" sz="2800" dirty="0" smtClean="0">
                <a:solidFill>
                  <a:schemeClr val="tx2">
                    <a:lumMod val="60000"/>
                    <a:lumOff val="40000"/>
                  </a:schemeClr>
                </a:solidFill>
              </a:rPr>
              <a:t>La leche se extrae a una temperatura cercana a los 37°C.</a:t>
            </a:r>
          </a:p>
          <a:p>
            <a:pPr algn="ctr"/>
            <a:endParaRPr lang="es-MX" sz="2800" dirty="0" smtClean="0">
              <a:solidFill>
                <a:schemeClr val="accent3">
                  <a:lumMod val="50000"/>
                </a:schemeClr>
              </a:solidFill>
            </a:endParaRPr>
          </a:p>
          <a:p>
            <a:pPr algn="ctr"/>
            <a:r>
              <a:rPr lang="es-MX" sz="2800" dirty="0" smtClean="0">
                <a:solidFill>
                  <a:schemeClr val="accent2">
                    <a:lumMod val="75000"/>
                  </a:schemeClr>
                </a:solidFill>
              </a:rPr>
              <a:t>La “historia” de la leche influye sobre su calidad.</a:t>
            </a:r>
            <a:endParaRPr lang="es-MX" sz="2800" dirty="0">
              <a:solidFill>
                <a:schemeClr val="accent2">
                  <a:lumMod val="75000"/>
                </a:schemeClr>
              </a:solidFill>
            </a:endParaRPr>
          </a:p>
        </p:txBody>
      </p:sp>
      <p:pic>
        <p:nvPicPr>
          <p:cNvPr id="6" name="Imagen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171" y="6093296"/>
            <a:ext cx="850421" cy="739846"/>
          </a:xfrm>
          <a:prstGeom prst="rect">
            <a:avLst/>
          </a:prstGeom>
        </p:spPr>
      </p:pic>
      <p:pic>
        <p:nvPicPr>
          <p:cNvPr id="8" name="Imagen 7"/>
          <p:cNvPicPr>
            <a:picLocks noChangeAspect="1"/>
          </p:cNvPicPr>
          <p:nvPr/>
        </p:nvPicPr>
        <p:blipFill>
          <a:blip r:embed="rId3"/>
          <a:stretch>
            <a:fillRect/>
          </a:stretch>
        </p:blipFill>
        <p:spPr>
          <a:xfrm>
            <a:off x="172269" y="95693"/>
            <a:ext cx="3574605" cy="552893"/>
          </a:xfrm>
          <a:prstGeom prst="rect">
            <a:avLst/>
          </a:prstGeom>
        </p:spPr>
      </p:pic>
    </p:spTree>
    <p:extLst>
      <p:ext uri="{BB962C8B-B14F-4D97-AF65-F5344CB8AC3E}">
        <p14:creationId xmlns:p14="http://schemas.microsoft.com/office/powerpoint/2010/main" val="10618020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171" y="6093296"/>
            <a:ext cx="850421" cy="739846"/>
          </a:xfrm>
          <a:prstGeom prst="rect">
            <a:avLst/>
          </a:prstGeom>
        </p:spPr>
      </p:pic>
      <p:pic>
        <p:nvPicPr>
          <p:cNvPr id="7" name="Imagen 6"/>
          <p:cNvPicPr>
            <a:picLocks noChangeAspect="1"/>
          </p:cNvPicPr>
          <p:nvPr/>
        </p:nvPicPr>
        <p:blipFill>
          <a:blip r:embed="rId3"/>
          <a:stretch>
            <a:fillRect/>
          </a:stretch>
        </p:blipFill>
        <p:spPr>
          <a:xfrm>
            <a:off x="172269" y="95693"/>
            <a:ext cx="3574605" cy="552893"/>
          </a:xfrm>
          <a:prstGeom prst="rect">
            <a:avLst/>
          </a:prstGeom>
        </p:spPr>
      </p:pic>
      <p:sp>
        <p:nvSpPr>
          <p:cNvPr id="2" name="Rectángulo 1"/>
          <p:cNvSpPr/>
          <p:nvPr/>
        </p:nvSpPr>
        <p:spPr>
          <a:xfrm>
            <a:off x="539552" y="1582341"/>
            <a:ext cx="7992888" cy="3554819"/>
          </a:xfrm>
          <a:prstGeom prst="rect">
            <a:avLst/>
          </a:prstGeom>
        </p:spPr>
        <p:txBody>
          <a:bodyPr wrap="square">
            <a:spAutoFit/>
          </a:bodyPr>
          <a:lstStyle/>
          <a:p>
            <a:r>
              <a:rPr lang="es-MX" smtClean="0">
                <a:solidFill>
                  <a:srgbClr val="000000"/>
                </a:solidFill>
                <a:latin typeface="Arial" panose="020B0604020202020204" pitchFamily="34" charset="0"/>
              </a:rPr>
              <a:t>Objetivo:</a:t>
            </a:r>
          </a:p>
          <a:p>
            <a:endParaRPr lang="es-MX">
              <a:solidFill>
                <a:srgbClr val="000000"/>
              </a:solidFill>
              <a:latin typeface="Arial" panose="020B0604020202020204" pitchFamily="34" charset="0"/>
            </a:endParaRPr>
          </a:p>
          <a:p>
            <a:pPr algn="just">
              <a:lnSpc>
                <a:spcPct val="150000"/>
              </a:lnSpc>
            </a:pPr>
            <a:r>
              <a:rPr lang="es-MX" smtClean="0">
                <a:solidFill>
                  <a:srgbClr val="000000"/>
                </a:solidFill>
                <a:latin typeface="Arial" panose="020B0604020202020204" pitchFamily="34" charset="0"/>
              </a:rPr>
              <a:t>La </a:t>
            </a:r>
            <a:r>
              <a:rPr lang="es-MX">
                <a:solidFill>
                  <a:srgbClr val="000000"/>
                </a:solidFill>
                <a:latin typeface="Arial" panose="020B0604020202020204" pitchFamily="34" charset="0"/>
              </a:rPr>
              <a:t>unidad de aprendizaje desarrollará en el discente las competencias que le permitan aplicar el conocimiento para la realización de programas de aseguramiento de la calidad con sus acciones técnicas apropiadas., el procesamiento de los productos y subproductos animales, procurando su aprovechamiento integral para preservar el medio ambiente mediante la disminución de factores de riesgo a la población animal y humana, asegurando la inocuidad de los alimentos industrializados. 	</a:t>
            </a:r>
          </a:p>
        </p:txBody>
      </p:sp>
    </p:spTree>
    <p:extLst>
      <p:ext uri="{BB962C8B-B14F-4D97-AF65-F5344CB8AC3E}">
        <p14:creationId xmlns:p14="http://schemas.microsoft.com/office/powerpoint/2010/main" val="14012452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79512" y="1556792"/>
            <a:ext cx="8712968" cy="41044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gn="just">
              <a:buFont typeface="Arial" panose="020B0604020202020204" pitchFamily="34" charset="0"/>
              <a:buChar char="•"/>
            </a:pPr>
            <a:r>
              <a:rPr lang="es-MX" sz="2800" dirty="0" smtClean="0">
                <a:solidFill>
                  <a:schemeClr val="accent2">
                    <a:lumMod val="75000"/>
                  </a:schemeClr>
                </a:solidFill>
              </a:rPr>
              <a:t> Apreciar el comportamiento de la leche fresca ante un tratamiento térmico.</a:t>
            </a:r>
          </a:p>
          <a:p>
            <a:pPr marL="457200" indent="-457200" algn="just">
              <a:buFont typeface="Arial" panose="020B0604020202020204" pitchFamily="34" charset="0"/>
              <a:buChar char="•"/>
            </a:pPr>
            <a:endParaRPr lang="es-MX" sz="2800" dirty="0" smtClean="0">
              <a:solidFill>
                <a:schemeClr val="accent2">
                  <a:lumMod val="75000"/>
                </a:schemeClr>
              </a:solidFill>
            </a:endParaRPr>
          </a:p>
          <a:p>
            <a:pPr marL="457200" indent="-457200" algn="just">
              <a:buFont typeface="Arial" panose="020B0604020202020204" pitchFamily="34" charset="0"/>
              <a:buChar char="•"/>
            </a:pPr>
            <a:r>
              <a:rPr lang="es-MX" sz="2800" dirty="0" smtClean="0">
                <a:solidFill>
                  <a:schemeClr val="accent3">
                    <a:lumMod val="50000"/>
                  </a:schemeClr>
                </a:solidFill>
              </a:rPr>
              <a:t>Seguir la evolución de la leche y la cuajada en la fabricación de queso.</a:t>
            </a:r>
          </a:p>
          <a:p>
            <a:pPr marL="457200" indent="-457200" algn="just">
              <a:buFont typeface="Arial" panose="020B0604020202020204" pitchFamily="34" charset="0"/>
              <a:buChar char="•"/>
            </a:pPr>
            <a:endParaRPr lang="es-MX" sz="2800" dirty="0" smtClean="0">
              <a:solidFill>
                <a:schemeClr val="accent2">
                  <a:lumMod val="75000"/>
                </a:schemeClr>
              </a:solidFill>
            </a:endParaRPr>
          </a:p>
          <a:p>
            <a:pPr marL="457200" indent="-457200" algn="just">
              <a:buFont typeface="Arial" panose="020B0604020202020204" pitchFamily="34" charset="0"/>
              <a:buChar char="•"/>
            </a:pPr>
            <a:r>
              <a:rPr lang="es-MX" sz="2800" dirty="0" smtClean="0">
                <a:solidFill>
                  <a:schemeClr val="accent2">
                    <a:lumMod val="75000"/>
                  </a:schemeClr>
                </a:solidFill>
              </a:rPr>
              <a:t>Aceptar o rechazar una leche para proceso, según el producto que se va a elaborar.</a:t>
            </a:r>
            <a:endParaRPr lang="es-MX" sz="2800" dirty="0">
              <a:solidFill>
                <a:schemeClr val="accent2">
                  <a:lumMod val="75000"/>
                </a:schemeClr>
              </a:solidFill>
            </a:endParaRPr>
          </a:p>
        </p:txBody>
      </p:sp>
      <p:pic>
        <p:nvPicPr>
          <p:cNvPr id="6" name="Imagen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171" y="6093296"/>
            <a:ext cx="850421" cy="739846"/>
          </a:xfrm>
          <a:prstGeom prst="rect">
            <a:avLst/>
          </a:prstGeom>
        </p:spPr>
      </p:pic>
      <p:pic>
        <p:nvPicPr>
          <p:cNvPr id="8" name="Imagen 7"/>
          <p:cNvPicPr>
            <a:picLocks noChangeAspect="1"/>
          </p:cNvPicPr>
          <p:nvPr/>
        </p:nvPicPr>
        <p:blipFill>
          <a:blip r:embed="rId3"/>
          <a:stretch>
            <a:fillRect/>
          </a:stretch>
        </p:blipFill>
        <p:spPr>
          <a:xfrm>
            <a:off x="172269" y="95693"/>
            <a:ext cx="3574605" cy="552893"/>
          </a:xfrm>
          <a:prstGeom prst="rect">
            <a:avLst/>
          </a:prstGeom>
        </p:spPr>
      </p:pic>
    </p:spTree>
    <p:extLst>
      <p:ext uri="{BB962C8B-B14F-4D97-AF65-F5344CB8AC3E}">
        <p14:creationId xmlns:p14="http://schemas.microsoft.com/office/powerpoint/2010/main" val="128276786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323528" y="908720"/>
            <a:ext cx="8712968"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000" b="1" dirty="0" smtClean="0">
                <a:solidFill>
                  <a:schemeClr val="accent2">
                    <a:lumMod val="50000"/>
                  </a:schemeClr>
                </a:solidFill>
              </a:rPr>
              <a:t>Acidez  </a:t>
            </a:r>
          </a:p>
        </p:txBody>
      </p:sp>
      <p:sp>
        <p:nvSpPr>
          <p:cNvPr id="4" name="Rectángulo 3"/>
          <p:cNvSpPr/>
          <p:nvPr/>
        </p:nvSpPr>
        <p:spPr>
          <a:xfrm>
            <a:off x="179512" y="1556792"/>
            <a:ext cx="8712968" cy="41044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dirty="0" smtClean="0">
                <a:solidFill>
                  <a:schemeClr val="accent3">
                    <a:lumMod val="50000"/>
                  </a:schemeClr>
                </a:solidFill>
              </a:rPr>
              <a:t>Se clasifica en tres tipos:</a:t>
            </a:r>
          </a:p>
          <a:p>
            <a:pPr algn="ctr"/>
            <a:endParaRPr lang="es-MX" sz="2800" dirty="0">
              <a:solidFill>
                <a:schemeClr val="accent3">
                  <a:lumMod val="50000"/>
                </a:schemeClr>
              </a:solidFill>
            </a:endParaRPr>
          </a:p>
          <a:p>
            <a:pPr marL="514350" indent="-514350">
              <a:buFont typeface="+mj-lt"/>
              <a:buAutoNum type="arabicPeriod"/>
            </a:pPr>
            <a:r>
              <a:rPr lang="es-MX" sz="2800" dirty="0" smtClean="0">
                <a:solidFill>
                  <a:schemeClr val="accent3">
                    <a:lumMod val="50000"/>
                  </a:schemeClr>
                </a:solidFill>
              </a:rPr>
              <a:t>Acidez natural (AN): producto de las proteínas.</a:t>
            </a:r>
          </a:p>
          <a:p>
            <a:pPr marL="514350" indent="-514350">
              <a:buFont typeface="+mj-lt"/>
              <a:buAutoNum type="arabicPeriod"/>
            </a:pPr>
            <a:r>
              <a:rPr lang="es-MX" sz="2800" dirty="0" smtClean="0">
                <a:solidFill>
                  <a:schemeClr val="accent3">
                    <a:lumMod val="50000"/>
                  </a:schemeClr>
                </a:solidFill>
              </a:rPr>
              <a:t>Acidez desarrollada (AD): producida por el ácido láctico generado por las bacterias acidolácticas al fermentar la lactosa.</a:t>
            </a:r>
          </a:p>
          <a:p>
            <a:pPr marL="514350" indent="-514350">
              <a:buFont typeface="+mj-lt"/>
              <a:buAutoNum type="arabicPeriod"/>
            </a:pPr>
            <a:r>
              <a:rPr lang="es-MX" sz="2800" dirty="0" smtClean="0">
                <a:solidFill>
                  <a:schemeClr val="accent3">
                    <a:lumMod val="50000"/>
                  </a:schemeClr>
                </a:solidFill>
              </a:rPr>
              <a:t>Acidez total (AT): es la suma de las dos anteriores</a:t>
            </a:r>
          </a:p>
          <a:p>
            <a:pPr algn="ctr"/>
            <a:endParaRPr lang="es-MX" sz="2800" dirty="0">
              <a:solidFill>
                <a:schemeClr val="accent3">
                  <a:lumMod val="50000"/>
                </a:schemeClr>
              </a:solidFill>
            </a:endParaRPr>
          </a:p>
          <a:p>
            <a:pPr algn="ctr"/>
            <a:r>
              <a:rPr lang="es-MX" sz="2800" dirty="0" smtClean="0">
                <a:solidFill>
                  <a:srgbClr val="FF0000"/>
                </a:solidFill>
              </a:rPr>
              <a:t>AT = AN + AD </a:t>
            </a:r>
            <a:endParaRPr lang="es-MX" sz="2800" dirty="0">
              <a:solidFill>
                <a:srgbClr val="FF0000"/>
              </a:solidFill>
            </a:endParaRPr>
          </a:p>
        </p:txBody>
      </p:sp>
      <p:pic>
        <p:nvPicPr>
          <p:cNvPr id="6" name="Imagen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171" y="6093296"/>
            <a:ext cx="850421" cy="739846"/>
          </a:xfrm>
          <a:prstGeom prst="rect">
            <a:avLst/>
          </a:prstGeom>
        </p:spPr>
      </p:pic>
      <p:pic>
        <p:nvPicPr>
          <p:cNvPr id="8" name="Imagen 7"/>
          <p:cNvPicPr>
            <a:picLocks noChangeAspect="1"/>
          </p:cNvPicPr>
          <p:nvPr/>
        </p:nvPicPr>
        <p:blipFill>
          <a:blip r:embed="rId3"/>
          <a:stretch>
            <a:fillRect/>
          </a:stretch>
        </p:blipFill>
        <p:spPr>
          <a:xfrm>
            <a:off x="172269" y="95693"/>
            <a:ext cx="3574605" cy="552893"/>
          </a:xfrm>
          <a:prstGeom prst="rect">
            <a:avLst/>
          </a:prstGeom>
        </p:spPr>
      </p:pic>
      <p:sp>
        <p:nvSpPr>
          <p:cNvPr id="5" name="Rectángulo 4"/>
          <p:cNvSpPr/>
          <p:nvPr/>
        </p:nvSpPr>
        <p:spPr>
          <a:xfrm>
            <a:off x="4355976" y="6200122"/>
            <a:ext cx="2920415" cy="369332"/>
          </a:xfrm>
          <a:prstGeom prst="rect">
            <a:avLst/>
          </a:prstGeom>
        </p:spPr>
        <p:txBody>
          <a:bodyPr wrap="none">
            <a:spAutoFit/>
          </a:bodyPr>
          <a:lstStyle/>
          <a:p>
            <a:r>
              <a:rPr lang="es-MX" dirty="0">
                <a:latin typeface="Arial" panose="020B0604020202020204" pitchFamily="34" charset="0"/>
              </a:rPr>
              <a:t>(</a:t>
            </a:r>
            <a:r>
              <a:rPr lang="es-MX" dirty="0" err="1">
                <a:latin typeface="Arial" panose="020B0604020202020204" pitchFamily="34" charset="0"/>
              </a:rPr>
              <a:t>Walstra</a:t>
            </a:r>
            <a:r>
              <a:rPr lang="es-MX" dirty="0">
                <a:latin typeface="Arial" panose="020B0604020202020204" pitchFamily="34" charset="0"/>
              </a:rPr>
              <a:t> y </a:t>
            </a:r>
            <a:r>
              <a:rPr lang="es-MX" dirty="0" err="1" smtClean="0">
                <a:latin typeface="Arial" panose="020B0604020202020204" pitchFamily="34" charset="0"/>
              </a:rPr>
              <a:t>Jenness</a:t>
            </a:r>
            <a:r>
              <a:rPr lang="es-MX" dirty="0">
                <a:latin typeface="Arial" panose="020B0604020202020204" pitchFamily="34" charset="0"/>
              </a:rPr>
              <a:t>, 1987).</a:t>
            </a:r>
            <a:endParaRPr lang="es-MX" dirty="0"/>
          </a:p>
        </p:txBody>
      </p:sp>
    </p:spTree>
    <p:extLst>
      <p:ext uri="{BB962C8B-B14F-4D97-AF65-F5344CB8AC3E}">
        <p14:creationId xmlns:p14="http://schemas.microsoft.com/office/powerpoint/2010/main" val="83076641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171" y="6093296"/>
            <a:ext cx="850421" cy="739846"/>
          </a:xfrm>
          <a:prstGeom prst="rect">
            <a:avLst/>
          </a:prstGeom>
        </p:spPr>
      </p:pic>
      <p:sp>
        <p:nvSpPr>
          <p:cNvPr id="5" name="2 Rectángulo"/>
          <p:cNvSpPr/>
          <p:nvPr/>
        </p:nvSpPr>
        <p:spPr>
          <a:xfrm>
            <a:off x="323528" y="1124744"/>
            <a:ext cx="8712968"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000" b="1" dirty="0" smtClean="0">
                <a:solidFill>
                  <a:schemeClr val="accent2">
                    <a:lumMod val="50000"/>
                  </a:schemeClr>
                </a:solidFill>
              </a:rPr>
              <a:t>Procedimiento </a:t>
            </a:r>
          </a:p>
        </p:txBody>
      </p:sp>
      <p:sp>
        <p:nvSpPr>
          <p:cNvPr id="8" name="Rectángulo 7"/>
          <p:cNvSpPr/>
          <p:nvPr/>
        </p:nvSpPr>
        <p:spPr>
          <a:xfrm>
            <a:off x="251520" y="1124744"/>
            <a:ext cx="8640960" cy="46085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800" dirty="0" smtClean="0">
                <a:solidFill>
                  <a:schemeClr val="tx2">
                    <a:lumMod val="60000"/>
                    <a:lumOff val="40000"/>
                  </a:schemeClr>
                </a:solidFill>
              </a:rPr>
              <a:t>Material y equipo básico</a:t>
            </a:r>
          </a:p>
          <a:p>
            <a:pPr algn="ctr"/>
            <a:endParaRPr lang="es-MX" dirty="0" smtClean="0">
              <a:solidFill>
                <a:schemeClr val="accent3">
                  <a:lumMod val="75000"/>
                </a:schemeClr>
              </a:solidFill>
            </a:endParaRPr>
          </a:p>
          <a:p>
            <a:pPr marL="285750" indent="-285750">
              <a:buFont typeface="Arial" panose="020B0604020202020204" pitchFamily="34" charset="0"/>
              <a:buChar char="•"/>
            </a:pPr>
            <a:r>
              <a:rPr lang="es-MX" sz="2400" dirty="0" smtClean="0">
                <a:solidFill>
                  <a:schemeClr val="accent3">
                    <a:lumMod val="75000"/>
                  </a:schemeClr>
                </a:solidFill>
              </a:rPr>
              <a:t>Leche cruda fresca.</a:t>
            </a:r>
          </a:p>
          <a:p>
            <a:pPr marL="285750" indent="-285750">
              <a:buFont typeface="Arial" panose="020B0604020202020204" pitchFamily="34" charset="0"/>
              <a:buChar char="•"/>
            </a:pPr>
            <a:r>
              <a:rPr lang="es-MX" sz="2400" dirty="0" smtClean="0">
                <a:solidFill>
                  <a:schemeClr val="accent3">
                    <a:lumMod val="75000"/>
                  </a:schemeClr>
                </a:solidFill>
              </a:rPr>
              <a:t>Hidróxido de sodio 0.1 N (NaOH, 0.1 N).</a:t>
            </a:r>
          </a:p>
          <a:p>
            <a:pPr marL="285750" indent="-285750">
              <a:buFont typeface="Arial" panose="020B0604020202020204" pitchFamily="34" charset="0"/>
              <a:buChar char="•"/>
            </a:pPr>
            <a:r>
              <a:rPr lang="es-MX" sz="2400" dirty="0" smtClean="0">
                <a:solidFill>
                  <a:schemeClr val="accent3">
                    <a:lumMod val="75000"/>
                  </a:schemeClr>
                </a:solidFill>
              </a:rPr>
              <a:t>Fenolftaleína (solución hidroalcohólica).</a:t>
            </a:r>
          </a:p>
          <a:p>
            <a:pPr marL="285750" indent="-285750">
              <a:buFont typeface="Arial" panose="020B0604020202020204" pitchFamily="34" charset="0"/>
              <a:buChar char="•"/>
            </a:pPr>
            <a:r>
              <a:rPr lang="es-MX" sz="2400" dirty="0" smtClean="0">
                <a:solidFill>
                  <a:schemeClr val="accent3">
                    <a:lumMod val="75000"/>
                  </a:schemeClr>
                </a:solidFill>
              </a:rPr>
              <a:t>Soporte universal.</a:t>
            </a:r>
          </a:p>
          <a:p>
            <a:pPr marL="285750" indent="-285750">
              <a:buFont typeface="Arial" panose="020B0604020202020204" pitchFamily="34" charset="0"/>
              <a:buChar char="•"/>
            </a:pPr>
            <a:r>
              <a:rPr lang="es-MX" sz="2400" dirty="0" smtClean="0">
                <a:solidFill>
                  <a:schemeClr val="accent3">
                    <a:lumMod val="75000"/>
                  </a:schemeClr>
                </a:solidFill>
              </a:rPr>
              <a:t>Bureta.</a:t>
            </a:r>
          </a:p>
          <a:p>
            <a:pPr marL="285750" indent="-285750">
              <a:buFont typeface="Arial" panose="020B0604020202020204" pitchFamily="34" charset="0"/>
              <a:buChar char="•"/>
            </a:pPr>
            <a:r>
              <a:rPr lang="es-MX" sz="2400" dirty="0" smtClean="0">
                <a:solidFill>
                  <a:schemeClr val="accent3">
                    <a:lumMod val="75000"/>
                  </a:schemeClr>
                </a:solidFill>
              </a:rPr>
              <a:t>Pipetas de 10 mL o una pipeta volumétrica de 9 mL.</a:t>
            </a:r>
          </a:p>
          <a:p>
            <a:pPr marL="285750" indent="-285750">
              <a:buFont typeface="Arial" panose="020B0604020202020204" pitchFamily="34" charset="0"/>
              <a:buChar char="•"/>
            </a:pPr>
            <a:r>
              <a:rPr lang="es-MX" sz="2400" dirty="0" smtClean="0">
                <a:solidFill>
                  <a:schemeClr val="accent3">
                    <a:lumMod val="75000"/>
                  </a:schemeClr>
                </a:solidFill>
              </a:rPr>
              <a:t>1 frasco pequeño de boca ancha.</a:t>
            </a:r>
            <a:endParaRPr lang="es-MX" sz="2400" dirty="0">
              <a:solidFill>
                <a:schemeClr val="accent3">
                  <a:lumMod val="75000"/>
                </a:schemeClr>
              </a:solidFill>
            </a:endParaRPr>
          </a:p>
        </p:txBody>
      </p:sp>
      <p:pic>
        <p:nvPicPr>
          <p:cNvPr id="9" name="Imagen 8"/>
          <p:cNvPicPr>
            <a:picLocks noChangeAspect="1"/>
          </p:cNvPicPr>
          <p:nvPr/>
        </p:nvPicPr>
        <p:blipFill>
          <a:blip r:embed="rId3"/>
          <a:stretch>
            <a:fillRect/>
          </a:stretch>
        </p:blipFill>
        <p:spPr>
          <a:xfrm>
            <a:off x="172269" y="95693"/>
            <a:ext cx="3574605" cy="552893"/>
          </a:xfrm>
          <a:prstGeom prst="rect">
            <a:avLst/>
          </a:prstGeom>
        </p:spPr>
      </p:pic>
    </p:spTree>
    <p:extLst>
      <p:ext uri="{BB962C8B-B14F-4D97-AF65-F5344CB8AC3E}">
        <p14:creationId xmlns:p14="http://schemas.microsoft.com/office/powerpoint/2010/main" val="37900746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171" y="6093296"/>
            <a:ext cx="850421" cy="739846"/>
          </a:xfrm>
          <a:prstGeom prst="rect">
            <a:avLst/>
          </a:prstGeom>
        </p:spPr>
      </p:pic>
      <p:sp>
        <p:nvSpPr>
          <p:cNvPr id="5" name="2 Rectángulo"/>
          <p:cNvSpPr/>
          <p:nvPr/>
        </p:nvSpPr>
        <p:spPr>
          <a:xfrm>
            <a:off x="251520" y="684162"/>
            <a:ext cx="8712968"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000" b="1" dirty="0" smtClean="0">
                <a:solidFill>
                  <a:schemeClr val="accent2">
                    <a:lumMod val="50000"/>
                  </a:schemeClr>
                </a:solidFill>
              </a:rPr>
              <a:t>Procedimiento </a:t>
            </a:r>
          </a:p>
        </p:txBody>
      </p:sp>
      <p:sp>
        <p:nvSpPr>
          <p:cNvPr id="8" name="Rectángulo 7"/>
          <p:cNvSpPr/>
          <p:nvPr/>
        </p:nvSpPr>
        <p:spPr>
          <a:xfrm>
            <a:off x="251520" y="1301191"/>
            <a:ext cx="8640960" cy="49934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smtClean="0">
              <a:solidFill>
                <a:schemeClr val="accent3">
                  <a:lumMod val="75000"/>
                </a:schemeClr>
              </a:solidFill>
            </a:endParaRPr>
          </a:p>
          <a:p>
            <a:pPr marL="457200" indent="-457200">
              <a:buFont typeface="+mj-lt"/>
              <a:buAutoNum type="arabicPeriod"/>
            </a:pPr>
            <a:r>
              <a:rPr lang="es-MX" sz="2400" dirty="0" smtClean="0">
                <a:solidFill>
                  <a:schemeClr val="accent3">
                    <a:lumMod val="75000"/>
                  </a:schemeClr>
                </a:solidFill>
              </a:rPr>
              <a:t>Disponer de la bureta en el soporte universal.</a:t>
            </a:r>
          </a:p>
          <a:p>
            <a:pPr marL="457200" indent="-457200">
              <a:buFont typeface="+mj-lt"/>
              <a:buAutoNum type="arabicPeriod"/>
            </a:pPr>
            <a:r>
              <a:rPr lang="es-MX" sz="2400" dirty="0" smtClean="0">
                <a:solidFill>
                  <a:schemeClr val="accent6">
                    <a:lumMod val="75000"/>
                  </a:schemeClr>
                </a:solidFill>
              </a:rPr>
              <a:t>Cargar la bureta con la solución de N1OH, 0.1 N.</a:t>
            </a:r>
          </a:p>
          <a:p>
            <a:pPr marL="457200" indent="-457200">
              <a:buFont typeface="+mj-lt"/>
              <a:buAutoNum type="arabicPeriod"/>
            </a:pPr>
            <a:r>
              <a:rPr lang="es-MX" sz="2400" dirty="0" smtClean="0">
                <a:solidFill>
                  <a:schemeClr val="accent3">
                    <a:lumMod val="75000"/>
                  </a:schemeClr>
                </a:solidFill>
              </a:rPr>
              <a:t>Agitar bien la leche, tomar con la pipeta una muestra de 9 mL y colocarla en el frasco.</a:t>
            </a:r>
          </a:p>
          <a:p>
            <a:pPr marL="457200" indent="-457200">
              <a:buFont typeface="+mj-lt"/>
              <a:buAutoNum type="arabicPeriod"/>
            </a:pPr>
            <a:r>
              <a:rPr lang="es-MX" sz="2400" dirty="0" smtClean="0">
                <a:solidFill>
                  <a:schemeClr val="tx2">
                    <a:lumMod val="60000"/>
                    <a:lumOff val="40000"/>
                  </a:schemeClr>
                </a:solidFill>
              </a:rPr>
              <a:t>Agregar tres gotas de fenolftaleína.</a:t>
            </a:r>
          </a:p>
          <a:p>
            <a:pPr marL="457200" indent="-457200">
              <a:buFont typeface="+mj-lt"/>
              <a:buAutoNum type="arabicPeriod"/>
            </a:pPr>
            <a:r>
              <a:rPr lang="es-MX" sz="2400" dirty="0" smtClean="0">
                <a:solidFill>
                  <a:schemeClr val="accent3">
                    <a:lumMod val="75000"/>
                  </a:schemeClr>
                </a:solidFill>
              </a:rPr>
              <a:t>Titular la leche con la solución </a:t>
            </a:r>
            <a:r>
              <a:rPr lang="es-MX" sz="2400" dirty="0">
                <a:solidFill>
                  <a:schemeClr val="accent3">
                    <a:lumMod val="75000"/>
                  </a:schemeClr>
                </a:solidFill>
              </a:rPr>
              <a:t>de N1OH, 0.1 </a:t>
            </a:r>
            <a:r>
              <a:rPr lang="es-MX" sz="2400" dirty="0" smtClean="0">
                <a:solidFill>
                  <a:schemeClr val="accent3">
                    <a:lumMod val="75000"/>
                  </a:schemeClr>
                </a:solidFill>
              </a:rPr>
              <a:t>N, gota a gota. Hacerlo hasta que la leche adquiera un color rosa pálido casi imperceptible.</a:t>
            </a:r>
          </a:p>
          <a:p>
            <a:pPr marL="457200" indent="-457200">
              <a:buFont typeface="+mj-lt"/>
              <a:buAutoNum type="arabicPeriod"/>
            </a:pPr>
            <a:r>
              <a:rPr lang="es-MX" sz="2400" dirty="0" smtClean="0">
                <a:solidFill>
                  <a:schemeClr val="accent6">
                    <a:lumMod val="75000"/>
                  </a:schemeClr>
                </a:solidFill>
              </a:rPr>
              <a:t>Registrar el gasto de hidróxido en mL.</a:t>
            </a:r>
          </a:p>
          <a:p>
            <a:pPr marL="457200" indent="-457200">
              <a:buFont typeface="+mj-lt"/>
              <a:buAutoNum type="arabicPeriod"/>
            </a:pPr>
            <a:r>
              <a:rPr lang="es-MX" sz="2400" dirty="0" smtClean="0">
                <a:solidFill>
                  <a:schemeClr val="accent3">
                    <a:lumMod val="75000"/>
                  </a:schemeClr>
                </a:solidFill>
              </a:rPr>
              <a:t>Multiplicar el gasto por 10, que será el número de grados </a:t>
            </a:r>
            <a:r>
              <a:rPr lang="es-MX" sz="2400" dirty="0" err="1" smtClean="0">
                <a:solidFill>
                  <a:schemeClr val="accent3">
                    <a:lumMod val="75000"/>
                  </a:schemeClr>
                </a:solidFill>
              </a:rPr>
              <a:t>Dornic</a:t>
            </a:r>
            <a:r>
              <a:rPr lang="es-MX" sz="2400" dirty="0" smtClean="0">
                <a:solidFill>
                  <a:schemeClr val="accent3">
                    <a:lumMod val="75000"/>
                  </a:schemeClr>
                </a:solidFill>
              </a:rPr>
              <a:t> (</a:t>
            </a:r>
            <a:r>
              <a:rPr lang="es-MX" sz="2400" dirty="0" err="1" smtClean="0">
                <a:solidFill>
                  <a:schemeClr val="accent3">
                    <a:lumMod val="75000"/>
                  </a:schemeClr>
                </a:solidFill>
              </a:rPr>
              <a:t>°D</a:t>
            </a:r>
            <a:r>
              <a:rPr lang="es-MX" sz="2400" dirty="0" smtClean="0">
                <a:solidFill>
                  <a:schemeClr val="accent3">
                    <a:lumMod val="75000"/>
                  </a:schemeClr>
                </a:solidFill>
              </a:rPr>
              <a:t>) de acidez de la muestra.</a:t>
            </a:r>
            <a:endParaRPr lang="es-MX" sz="2400" dirty="0">
              <a:solidFill>
                <a:schemeClr val="accent3">
                  <a:lumMod val="75000"/>
                </a:schemeClr>
              </a:solidFill>
            </a:endParaRPr>
          </a:p>
          <a:p>
            <a:pPr marL="457200" indent="-457200">
              <a:buFont typeface="+mj-lt"/>
              <a:buAutoNum type="arabicPeriod"/>
            </a:pPr>
            <a:endParaRPr lang="es-MX" sz="2400" dirty="0">
              <a:solidFill>
                <a:schemeClr val="accent3">
                  <a:lumMod val="75000"/>
                </a:schemeClr>
              </a:solidFill>
            </a:endParaRPr>
          </a:p>
        </p:txBody>
      </p:sp>
      <p:pic>
        <p:nvPicPr>
          <p:cNvPr id="9" name="Imagen 8"/>
          <p:cNvPicPr>
            <a:picLocks noChangeAspect="1"/>
          </p:cNvPicPr>
          <p:nvPr/>
        </p:nvPicPr>
        <p:blipFill>
          <a:blip r:embed="rId3"/>
          <a:stretch>
            <a:fillRect/>
          </a:stretch>
        </p:blipFill>
        <p:spPr>
          <a:xfrm>
            <a:off x="172269" y="95693"/>
            <a:ext cx="3574605" cy="552893"/>
          </a:xfrm>
          <a:prstGeom prst="rect">
            <a:avLst/>
          </a:prstGeom>
        </p:spPr>
      </p:pic>
    </p:spTree>
    <p:extLst>
      <p:ext uri="{BB962C8B-B14F-4D97-AF65-F5344CB8AC3E}">
        <p14:creationId xmlns:p14="http://schemas.microsoft.com/office/powerpoint/2010/main" val="180902290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171" y="6093296"/>
            <a:ext cx="850421" cy="739846"/>
          </a:xfrm>
          <a:prstGeom prst="rect">
            <a:avLst/>
          </a:prstGeom>
        </p:spPr>
      </p:pic>
      <p:pic>
        <p:nvPicPr>
          <p:cNvPr id="4" name="Imagen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36512" y="1268760"/>
            <a:ext cx="2520280" cy="1944216"/>
          </a:xfrm>
          <a:prstGeom prst="rect">
            <a:avLst/>
          </a:prstGeom>
          <a:ln>
            <a:noFill/>
          </a:ln>
          <a:effectLst>
            <a:outerShdw blurRad="292100" dist="139700" dir="2700000" algn="tl" rotWithShape="0">
              <a:srgbClr val="333333">
                <a:alpha val="65000"/>
              </a:srgbClr>
            </a:outerShdw>
          </a:effectLst>
        </p:spPr>
      </p:pic>
      <p:pic>
        <p:nvPicPr>
          <p:cNvPr id="8" name="Imagen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83768" y="993839"/>
            <a:ext cx="2896657" cy="2219137"/>
          </a:xfrm>
          <a:prstGeom prst="rect">
            <a:avLst/>
          </a:prstGeom>
          <a:ln>
            <a:noFill/>
          </a:ln>
          <a:effectLst>
            <a:outerShdw blurRad="292100" dist="139700" dir="2700000" algn="tl" rotWithShape="0">
              <a:srgbClr val="333333">
                <a:alpha val="65000"/>
              </a:srgbClr>
            </a:outerShdw>
          </a:effectLst>
        </p:spPr>
      </p:pic>
      <p:pic>
        <p:nvPicPr>
          <p:cNvPr id="9" name="Imagen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21896" y="993839"/>
            <a:ext cx="2754560" cy="2219137"/>
          </a:xfrm>
          <a:prstGeom prst="rect">
            <a:avLst/>
          </a:prstGeom>
          <a:ln>
            <a:noFill/>
          </a:ln>
          <a:effectLst>
            <a:outerShdw blurRad="292100" dist="139700" dir="2700000" algn="tl" rotWithShape="0">
              <a:srgbClr val="333333">
                <a:alpha val="65000"/>
              </a:srgbClr>
            </a:outerShdw>
          </a:effectLst>
        </p:spPr>
      </p:pic>
      <p:pic>
        <p:nvPicPr>
          <p:cNvPr id="10" name="Imagen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25365" y="3861048"/>
            <a:ext cx="2771800" cy="2066857"/>
          </a:xfrm>
          <a:prstGeom prst="rect">
            <a:avLst/>
          </a:prstGeom>
          <a:ln>
            <a:noFill/>
          </a:ln>
          <a:effectLst>
            <a:outerShdw blurRad="292100" dist="139700" dir="2700000" algn="tl" rotWithShape="0">
              <a:srgbClr val="333333">
                <a:alpha val="65000"/>
              </a:srgbClr>
            </a:outerShdw>
          </a:effectLst>
        </p:spPr>
      </p:pic>
      <p:pic>
        <p:nvPicPr>
          <p:cNvPr id="11" name="Imagen 1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419872" y="3861048"/>
            <a:ext cx="2659339" cy="2008511"/>
          </a:xfrm>
          <a:prstGeom prst="rect">
            <a:avLst/>
          </a:prstGeom>
          <a:ln>
            <a:noFill/>
          </a:ln>
          <a:effectLst>
            <a:outerShdw blurRad="292100" dist="139700" dir="2700000" algn="tl" rotWithShape="0">
              <a:srgbClr val="333333">
                <a:alpha val="65000"/>
              </a:srgbClr>
            </a:outerShdw>
          </a:effectLst>
        </p:spPr>
      </p:pic>
      <p:pic>
        <p:nvPicPr>
          <p:cNvPr id="12" name="Imagen 1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372200" y="3861048"/>
            <a:ext cx="2560225" cy="1942435"/>
          </a:xfrm>
          <a:prstGeom prst="rect">
            <a:avLst/>
          </a:prstGeom>
          <a:ln>
            <a:noFill/>
          </a:ln>
          <a:effectLst>
            <a:outerShdw blurRad="292100" dist="139700" dir="2700000" algn="tl" rotWithShape="0">
              <a:srgbClr val="333333">
                <a:alpha val="65000"/>
              </a:srgbClr>
            </a:outerShdw>
          </a:effectLst>
        </p:spPr>
      </p:pic>
      <p:pic>
        <p:nvPicPr>
          <p:cNvPr id="13" name="Imagen 12"/>
          <p:cNvPicPr>
            <a:picLocks noChangeAspect="1"/>
          </p:cNvPicPr>
          <p:nvPr/>
        </p:nvPicPr>
        <p:blipFill>
          <a:blip r:embed="rId9"/>
          <a:stretch>
            <a:fillRect/>
          </a:stretch>
        </p:blipFill>
        <p:spPr>
          <a:xfrm>
            <a:off x="172269" y="95693"/>
            <a:ext cx="3574605" cy="552893"/>
          </a:xfrm>
          <a:prstGeom prst="rect">
            <a:avLst/>
          </a:prstGeom>
        </p:spPr>
      </p:pic>
    </p:spTree>
    <p:extLst>
      <p:ext uri="{BB962C8B-B14F-4D97-AF65-F5344CB8AC3E}">
        <p14:creationId xmlns:p14="http://schemas.microsoft.com/office/powerpoint/2010/main" val="399628226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171" y="6093296"/>
            <a:ext cx="850421" cy="739846"/>
          </a:xfrm>
          <a:prstGeom prst="rect">
            <a:avLst/>
          </a:prstGeom>
        </p:spPr>
      </p:pic>
      <p:sp>
        <p:nvSpPr>
          <p:cNvPr id="5" name="2 Rectángulo"/>
          <p:cNvSpPr/>
          <p:nvPr/>
        </p:nvSpPr>
        <p:spPr>
          <a:xfrm>
            <a:off x="323528" y="908720"/>
            <a:ext cx="8712968"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000" b="1" dirty="0" smtClean="0">
                <a:solidFill>
                  <a:schemeClr val="accent2">
                    <a:lumMod val="50000"/>
                  </a:schemeClr>
                </a:solidFill>
              </a:rPr>
              <a:t>Densidad   </a:t>
            </a:r>
          </a:p>
        </p:txBody>
      </p:sp>
      <p:sp>
        <p:nvSpPr>
          <p:cNvPr id="8" name="Rectángulo 7"/>
          <p:cNvSpPr/>
          <p:nvPr/>
        </p:nvSpPr>
        <p:spPr>
          <a:xfrm>
            <a:off x="251520" y="1675950"/>
            <a:ext cx="8640960" cy="49934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smtClean="0">
              <a:solidFill>
                <a:schemeClr val="accent3">
                  <a:lumMod val="75000"/>
                </a:schemeClr>
              </a:solidFill>
            </a:endParaRPr>
          </a:p>
          <a:p>
            <a:r>
              <a:rPr lang="es-MX" sz="2400" dirty="0" smtClean="0">
                <a:solidFill>
                  <a:schemeClr val="accent6">
                    <a:lumMod val="75000"/>
                  </a:schemeClr>
                </a:solidFill>
              </a:rPr>
              <a:t>Se refiere al “peso” de la leche (sólidos disueltos y suspendidos).</a:t>
            </a:r>
          </a:p>
          <a:p>
            <a:endParaRPr lang="es-MX" sz="2400" dirty="0">
              <a:solidFill>
                <a:schemeClr val="accent6">
                  <a:lumMod val="75000"/>
                </a:schemeClr>
              </a:solidFill>
            </a:endParaRPr>
          </a:p>
          <a:p>
            <a:r>
              <a:rPr lang="es-MX" sz="2400" dirty="0" smtClean="0">
                <a:solidFill>
                  <a:schemeClr val="accent3">
                    <a:lumMod val="75000"/>
                  </a:schemeClr>
                </a:solidFill>
              </a:rPr>
              <a:t>Constituye un indicador presuntivo de la adulteración de la leche con agua.</a:t>
            </a:r>
          </a:p>
          <a:p>
            <a:endParaRPr lang="es-MX" sz="2400" dirty="0" smtClean="0">
              <a:solidFill>
                <a:schemeClr val="accent6">
                  <a:lumMod val="75000"/>
                </a:schemeClr>
              </a:solidFill>
            </a:endParaRPr>
          </a:p>
          <a:p>
            <a:pPr marL="457200" indent="-457200">
              <a:buFont typeface="+mj-lt"/>
              <a:buAutoNum type="arabicPeriod"/>
            </a:pPr>
            <a:endParaRPr lang="es-MX" sz="2400" dirty="0">
              <a:solidFill>
                <a:schemeClr val="accent3">
                  <a:lumMod val="75000"/>
                </a:schemeClr>
              </a:solidFill>
            </a:endParaRPr>
          </a:p>
          <a:p>
            <a:r>
              <a:rPr lang="es-MX" sz="2400" dirty="0" smtClean="0">
                <a:solidFill>
                  <a:schemeClr val="accent3">
                    <a:lumMod val="75000"/>
                  </a:schemeClr>
                </a:solidFill>
              </a:rPr>
              <a:t>Factores importantes que afectan la densidad de la leche:</a:t>
            </a:r>
          </a:p>
          <a:p>
            <a:pPr marL="914400" lvl="1" indent="-457200">
              <a:buFont typeface="+mj-lt"/>
              <a:buAutoNum type="arabicPeriod"/>
            </a:pPr>
            <a:r>
              <a:rPr lang="es-MX" sz="2400" dirty="0" smtClean="0">
                <a:solidFill>
                  <a:schemeClr val="accent6">
                    <a:lumMod val="75000"/>
                  </a:schemeClr>
                </a:solidFill>
              </a:rPr>
              <a:t>El porcentaje de sólidos totales; si suben estos, aumenta.</a:t>
            </a:r>
          </a:p>
          <a:p>
            <a:pPr marL="914400" lvl="1" indent="-457200">
              <a:buFont typeface="+mj-lt"/>
              <a:buAutoNum type="arabicPeriod"/>
            </a:pPr>
            <a:r>
              <a:rPr lang="es-MX" sz="2400" dirty="0" smtClean="0">
                <a:solidFill>
                  <a:schemeClr val="accent3">
                    <a:lumMod val="75000"/>
                  </a:schemeClr>
                </a:solidFill>
              </a:rPr>
              <a:t>El porcentaje de grasa. Si aumenta, la densidad disminuye.</a:t>
            </a:r>
          </a:p>
          <a:p>
            <a:pPr marL="914400" lvl="1" indent="-457200">
              <a:buFont typeface="+mj-lt"/>
              <a:buAutoNum type="arabicPeriod"/>
            </a:pPr>
            <a:r>
              <a:rPr lang="es-MX" sz="2400" b="1" i="1" dirty="0" smtClean="0">
                <a:solidFill>
                  <a:srgbClr val="FF0000"/>
                </a:solidFill>
              </a:rPr>
              <a:t>La temperatura. Si la leche se enfría, su densidad se incrementa y viceversa.</a:t>
            </a:r>
          </a:p>
          <a:p>
            <a:pPr marL="914400" lvl="1" indent="-457200">
              <a:buFont typeface="+mj-lt"/>
              <a:buAutoNum type="arabicPeriod"/>
            </a:pPr>
            <a:endParaRPr lang="es-MX" sz="2400" dirty="0">
              <a:solidFill>
                <a:schemeClr val="accent3">
                  <a:lumMod val="75000"/>
                </a:schemeClr>
              </a:solidFill>
            </a:endParaRPr>
          </a:p>
          <a:p>
            <a:pPr marL="457200" indent="-457200">
              <a:buFont typeface="+mj-lt"/>
              <a:buAutoNum type="arabicPeriod"/>
            </a:pPr>
            <a:endParaRPr lang="es-MX" sz="2400" dirty="0">
              <a:solidFill>
                <a:schemeClr val="accent3">
                  <a:lumMod val="75000"/>
                </a:schemeClr>
              </a:solidFill>
            </a:endParaRPr>
          </a:p>
        </p:txBody>
      </p:sp>
      <p:pic>
        <p:nvPicPr>
          <p:cNvPr id="9" name="Imagen 8"/>
          <p:cNvPicPr>
            <a:picLocks noChangeAspect="1"/>
          </p:cNvPicPr>
          <p:nvPr/>
        </p:nvPicPr>
        <p:blipFill>
          <a:blip r:embed="rId3"/>
          <a:stretch>
            <a:fillRect/>
          </a:stretch>
        </p:blipFill>
        <p:spPr>
          <a:xfrm>
            <a:off x="172269" y="95693"/>
            <a:ext cx="3574605" cy="552893"/>
          </a:xfrm>
          <a:prstGeom prst="rect">
            <a:avLst/>
          </a:prstGeom>
        </p:spPr>
      </p:pic>
    </p:spTree>
    <p:extLst>
      <p:ext uri="{BB962C8B-B14F-4D97-AF65-F5344CB8AC3E}">
        <p14:creationId xmlns:p14="http://schemas.microsoft.com/office/powerpoint/2010/main" val="116918079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171" y="6093296"/>
            <a:ext cx="850421" cy="739846"/>
          </a:xfrm>
          <a:prstGeom prst="rect">
            <a:avLst/>
          </a:prstGeom>
        </p:spPr>
      </p:pic>
      <p:sp>
        <p:nvSpPr>
          <p:cNvPr id="5" name="2 Rectángulo"/>
          <p:cNvSpPr/>
          <p:nvPr/>
        </p:nvSpPr>
        <p:spPr>
          <a:xfrm>
            <a:off x="323528" y="1124744"/>
            <a:ext cx="8712968"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000" b="1" dirty="0" smtClean="0">
                <a:solidFill>
                  <a:schemeClr val="accent2">
                    <a:lumMod val="50000"/>
                  </a:schemeClr>
                </a:solidFill>
              </a:rPr>
              <a:t>Procedimiento </a:t>
            </a:r>
          </a:p>
        </p:txBody>
      </p:sp>
      <p:sp>
        <p:nvSpPr>
          <p:cNvPr id="8" name="Rectángulo 7"/>
          <p:cNvSpPr/>
          <p:nvPr/>
        </p:nvSpPr>
        <p:spPr>
          <a:xfrm>
            <a:off x="251520" y="1124744"/>
            <a:ext cx="8640960" cy="46085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800" dirty="0" smtClean="0">
                <a:solidFill>
                  <a:schemeClr val="tx2">
                    <a:lumMod val="60000"/>
                    <a:lumOff val="40000"/>
                  </a:schemeClr>
                </a:solidFill>
              </a:rPr>
              <a:t>Material y equipo básico</a:t>
            </a:r>
          </a:p>
          <a:p>
            <a:pPr algn="ctr"/>
            <a:endParaRPr lang="es-MX" dirty="0" smtClean="0">
              <a:solidFill>
                <a:schemeClr val="accent3">
                  <a:lumMod val="75000"/>
                </a:schemeClr>
              </a:solidFill>
            </a:endParaRPr>
          </a:p>
          <a:p>
            <a:pPr marL="285750" indent="-285750">
              <a:buFont typeface="Arial" panose="020B0604020202020204" pitchFamily="34" charset="0"/>
              <a:buChar char="•"/>
            </a:pPr>
            <a:r>
              <a:rPr lang="es-MX" sz="2400" dirty="0" smtClean="0">
                <a:solidFill>
                  <a:schemeClr val="accent3">
                    <a:lumMod val="75000"/>
                  </a:schemeClr>
                </a:solidFill>
              </a:rPr>
              <a:t>Leche cruda “caliente” (fresca).</a:t>
            </a:r>
          </a:p>
          <a:p>
            <a:pPr marL="285750" indent="-285750">
              <a:buFont typeface="Arial" panose="020B0604020202020204" pitchFamily="34" charset="0"/>
              <a:buChar char="•"/>
            </a:pPr>
            <a:r>
              <a:rPr lang="es-MX" sz="2400" dirty="0" smtClean="0">
                <a:solidFill>
                  <a:schemeClr val="accent3">
                    <a:lumMod val="75000"/>
                  </a:schemeClr>
                </a:solidFill>
              </a:rPr>
              <a:t>Una probeta.</a:t>
            </a:r>
          </a:p>
          <a:p>
            <a:pPr marL="285750" indent="-285750">
              <a:buFont typeface="Arial" panose="020B0604020202020204" pitchFamily="34" charset="0"/>
              <a:buChar char="•"/>
            </a:pPr>
            <a:r>
              <a:rPr lang="es-MX" sz="2400" dirty="0" smtClean="0">
                <a:solidFill>
                  <a:schemeClr val="accent3">
                    <a:lumMod val="75000"/>
                  </a:schemeClr>
                </a:solidFill>
              </a:rPr>
              <a:t>Termolactodensímetro (lactodensímetro).</a:t>
            </a:r>
          </a:p>
          <a:p>
            <a:pPr marL="285750" indent="-285750">
              <a:buFont typeface="Arial" panose="020B0604020202020204" pitchFamily="34" charset="0"/>
              <a:buChar char="•"/>
            </a:pPr>
            <a:r>
              <a:rPr lang="es-MX" sz="2400" dirty="0" smtClean="0">
                <a:solidFill>
                  <a:schemeClr val="accent3">
                    <a:lumMod val="75000"/>
                  </a:schemeClr>
                </a:solidFill>
              </a:rPr>
              <a:t>Una bandeja. </a:t>
            </a:r>
            <a:endParaRPr lang="es-MX" sz="2400" dirty="0">
              <a:solidFill>
                <a:schemeClr val="accent3">
                  <a:lumMod val="75000"/>
                </a:schemeClr>
              </a:solidFill>
            </a:endParaRPr>
          </a:p>
        </p:txBody>
      </p:sp>
      <p:pic>
        <p:nvPicPr>
          <p:cNvPr id="9" name="Imagen 8"/>
          <p:cNvPicPr>
            <a:picLocks noChangeAspect="1"/>
          </p:cNvPicPr>
          <p:nvPr/>
        </p:nvPicPr>
        <p:blipFill>
          <a:blip r:embed="rId3"/>
          <a:stretch>
            <a:fillRect/>
          </a:stretch>
        </p:blipFill>
        <p:spPr>
          <a:xfrm>
            <a:off x="172269" y="95693"/>
            <a:ext cx="3574605" cy="552893"/>
          </a:xfrm>
          <a:prstGeom prst="rect">
            <a:avLst/>
          </a:prstGeom>
        </p:spPr>
      </p:pic>
    </p:spTree>
    <p:extLst>
      <p:ext uri="{BB962C8B-B14F-4D97-AF65-F5344CB8AC3E}">
        <p14:creationId xmlns:p14="http://schemas.microsoft.com/office/powerpoint/2010/main" val="344506413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171" y="6093296"/>
            <a:ext cx="850421" cy="739846"/>
          </a:xfrm>
          <a:prstGeom prst="rect">
            <a:avLst/>
          </a:prstGeom>
        </p:spPr>
      </p:pic>
      <p:sp>
        <p:nvSpPr>
          <p:cNvPr id="5" name="Rectángulo 4"/>
          <p:cNvSpPr/>
          <p:nvPr/>
        </p:nvSpPr>
        <p:spPr>
          <a:xfrm>
            <a:off x="251520" y="1124744"/>
            <a:ext cx="8640960" cy="49934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800" dirty="0" smtClean="0">
                <a:solidFill>
                  <a:schemeClr val="tx2">
                    <a:lumMod val="60000"/>
                    <a:lumOff val="40000"/>
                  </a:schemeClr>
                </a:solidFill>
              </a:rPr>
              <a:t>Material y equipo básico</a:t>
            </a:r>
          </a:p>
          <a:p>
            <a:pPr algn="ctr"/>
            <a:endParaRPr lang="es-MX" dirty="0" smtClean="0">
              <a:solidFill>
                <a:schemeClr val="accent3">
                  <a:lumMod val="75000"/>
                </a:schemeClr>
              </a:solidFill>
            </a:endParaRPr>
          </a:p>
          <a:p>
            <a:pPr marL="457200" indent="-457200">
              <a:buFont typeface="+mj-lt"/>
              <a:buAutoNum type="arabicPeriod"/>
            </a:pPr>
            <a:r>
              <a:rPr lang="es-MX" sz="2400" dirty="0" smtClean="0">
                <a:solidFill>
                  <a:schemeClr val="accent3">
                    <a:lumMod val="75000"/>
                  </a:schemeClr>
                </a:solidFill>
              </a:rPr>
              <a:t>Poner la probeta dentro de la bandeja.</a:t>
            </a:r>
          </a:p>
          <a:p>
            <a:pPr marL="457200" indent="-457200">
              <a:buFont typeface="+mj-lt"/>
              <a:buAutoNum type="arabicPeriod"/>
            </a:pPr>
            <a:r>
              <a:rPr lang="es-MX" sz="2400" dirty="0" smtClean="0">
                <a:solidFill>
                  <a:schemeClr val="accent3">
                    <a:lumMod val="75000"/>
                  </a:schemeClr>
                </a:solidFill>
              </a:rPr>
              <a:t>Cargar la probeta con leche.</a:t>
            </a:r>
          </a:p>
          <a:p>
            <a:pPr marL="457200" indent="-457200">
              <a:buFont typeface="+mj-lt"/>
              <a:buAutoNum type="arabicPeriod"/>
            </a:pPr>
            <a:r>
              <a:rPr lang="es-MX" sz="2400" dirty="0" smtClean="0">
                <a:solidFill>
                  <a:schemeClr val="accent3">
                    <a:lumMod val="75000"/>
                  </a:schemeClr>
                </a:solidFill>
              </a:rPr>
              <a:t>Introducir con cuidado el lactodensímetro.</a:t>
            </a:r>
          </a:p>
          <a:p>
            <a:pPr marL="457200" indent="-457200">
              <a:buFont typeface="+mj-lt"/>
              <a:buAutoNum type="arabicPeriod"/>
            </a:pPr>
            <a:r>
              <a:rPr lang="es-MX" sz="2400" dirty="0" smtClean="0">
                <a:solidFill>
                  <a:schemeClr val="accent3">
                    <a:lumMod val="75000"/>
                  </a:schemeClr>
                </a:solidFill>
              </a:rPr>
              <a:t>Dejar flotar el aparato y leer (en grados Quevenne) la densidad, al ras del borde de la probeta.</a:t>
            </a:r>
          </a:p>
          <a:p>
            <a:pPr marL="457200" indent="-457200">
              <a:buFont typeface="+mj-lt"/>
              <a:buAutoNum type="arabicPeriod"/>
            </a:pPr>
            <a:r>
              <a:rPr lang="es-MX" sz="2400" dirty="0" smtClean="0">
                <a:solidFill>
                  <a:schemeClr val="accent3">
                    <a:lumMod val="75000"/>
                  </a:schemeClr>
                </a:solidFill>
              </a:rPr>
              <a:t>Tomar la temperatura de la leche.</a:t>
            </a:r>
          </a:p>
          <a:p>
            <a:pPr marL="457200" indent="-457200">
              <a:buFont typeface="+mj-lt"/>
              <a:buAutoNum type="arabicPeriod"/>
            </a:pPr>
            <a:r>
              <a:rPr lang="es-MX" sz="2400" dirty="0" smtClean="0">
                <a:solidFill>
                  <a:schemeClr val="accent3">
                    <a:lumMod val="75000"/>
                  </a:schemeClr>
                </a:solidFill>
              </a:rPr>
              <a:t>Registrar ambos datos: densidad y temperatura.</a:t>
            </a:r>
          </a:p>
          <a:p>
            <a:pPr marL="457200" indent="-457200">
              <a:buFont typeface="+mj-lt"/>
              <a:buAutoNum type="arabicPeriod"/>
            </a:pPr>
            <a:r>
              <a:rPr lang="es-MX" sz="2400" dirty="0" smtClean="0">
                <a:solidFill>
                  <a:schemeClr val="accent3">
                    <a:lumMod val="75000"/>
                  </a:schemeClr>
                </a:solidFill>
              </a:rPr>
              <a:t>Aplicar la fórmula para obtener la densidad a 15°C.</a:t>
            </a:r>
            <a:endParaRPr lang="es-MX" sz="2400" dirty="0">
              <a:solidFill>
                <a:schemeClr val="accent3">
                  <a:lumMod val="75000"/>
                </a:schemeClr>
              </a:solidFill>
            </a:endParaRPr>
          </a:p>
        </p:txBody>
      </p:sp>
      <p:sp>
        <p:nvSpPr>
          <p:cNvPr id="8" name="2 Rectángulo"/>
          <p:cNvSpPr/>
          <p:nvPr/>
        </p:nvSpPr>
        <p:spPr>
          <a:xfrm>
            <a:off x="323528" y="1124744"/>
            <a:ext cx="8712968"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000" b="1" dirty="0" smtClean="0">
                <a:solidFill>
                  <a:schemeClr val="accent2">
                    <a:lumMod val="50000"/>
                  </a:schemeClr>
                </a:solidFill>
              </a:rPr>
              <a:t>Procedimiento </a:t>
            </a:r>
          </a:p>
        </p:txBody>
      </p:sp>
      <p:pic>
        <p:nvPicPr>
          <p:cNvPr id="9" name="Imagen 8"/>
          <p:cNvPicPr>
            <a:picLocks noChangeAspect="1"/>
          </p:cNvPicPr>
          <p:nvPr/>
        </p:nvPicPr>
        <p:blipFill>
          <a:blip r:embed="rId3"/>
          <a:stretch>
            <a:fillRect/>
          </a:stretch>
        </p:blipFill>
        <p:spPr>
          <a:xfrm>
            <a:off x="172269" y="95693"/>
            <a:ext cx="3574605" cy="552893"/>
          </a:xfrm>
          <a:prstGeom prst="rect">
            <a:avLst/>
          </a:prstGeom>
        </p:spPr>
      </p:pic>
    </p:spTree>
    <p:extLst>
      <p:ext uri="{BB962C8B-B14F-4D97-AF65-F5344CB8AC3E}">
        <p14:creationId xmlns:p14="http://schemas.microsoft.com/office/powerpoint/2010/main" val="273456244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171" y="6093296"/>
            <a:ext cx="850421" cy="739846"/>
          </a:xfrm>
          <a:prstGeom prst="rect">
            <a:avLst/>
          </a:prstGeom>
        </p:spPr>
      </p:pic>
      <p:sp>
        <p:nvSpPr>
          <p:cNvPr id="5" name="2 Rectángulo"/>
          <p:cNvSpPr/>
          <p:nvPr/>
        </p:nvSpPr>
        <p:spPr>
          <a:xfrm>
            <a:off x="323528" y="1124744"/>
            <a:ext cx="8712968"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000" b="1" dirty="0" smtClean="0">
                <a:solidFill>
                  <a:schemeClr val="accent2">
                    <a:lumMod val="50000"/>
                  </a:schemeClr>
                </a:solidFill>
              </a:rPr>
              <a:t>Fórmula </a:t>
            </a:r>
          </a:p>
        </p:txBody>
      </p:sp>
      <mc:AlternateContent xmlns:mc="http://schemas.openxmlformats.org/markup-compatibility/2006" xmlns:a14="http://schemas.microsoft.com/office/drawing/2010/main">
        <mc:Choice Requires="a14">
          <p:sp>
            <p:nvSpPr>
              <p:cNvPr id="8" name="Rectángulo 7"/>
              <p:cNvSpPr/>
              <p:nvPr/>
            </p:nvSpPr>
            <p:spPr>
              <a:xfrm>
                <a:off x="251520" y="1700808"/>
                <a:ext cx="8640960" cy="46085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smtClean="0">
                    <a:solidFill>
                      <a:schemeClr val="accent3">
                        <a:lumMod val="75000"/>
                      </a:schemeClr>
                    </a:solidFill>
                  </a:rPr>
                  <a:t> </a:t>
                </a:r>
                <a:r>
                  <a:rPr lang="es-MX" sz="3200" b="1" dirty="0" smtClean="0">
                    <a:solidFill>
                      <a:srgbClr val="FF0000"/>
                    </a:solidFill>
                  </a:rPr>
                  <a:t>p15</a:t>
                </a:r>
                <a14:m>
                  <m:oMath xmlns:m="http://schemas.openxmlformats.org/officeDocument/2006/math">
                    <m:r>
                      <a:rPr lang="es-MX" sz="3200" b="1" i="1" smtClean="0">
                        <a:solidFill>
                          <a:srgbClr val="FF0000"/>
                        </a:solidFill>
                        <a:latin typeface="Cambria Math" panose="02040503050406030204" pitchFamily="18" charset="0"/>
                      </a:rPr>
                      <m:t>=</m:t>
                    </m:r>
                    <m:r>
                      <a:rPr lang="es-MX" sz="3200" b="1" i="1" smtClean="0">
                        <a:solidFill>
                          <a:srgbClr val="FF0000"/>
                        </a:solidFill>
                        <a:latin typeface="Cambria Math" panose="02040503050406030204" pitchFamily="18" charset="0"/>
                      </a:rPr>
                      <m:t>𝒑𝑻</m:t>
                    </m:r>
                    <m:r>
                      <a:rPr lang="es-MX" sz="3200" b="1" i="1" smtClean="0">
                        <a:solidFill>
                          <a:srgbClr val="FF0000"/>
                        </a:solidFill>
                        <a:latin typeface="Cambria Math" panose="02040503050406030204" pitchFamily="18" charset="0"/>
                      </a:rPr>
                      <m:t>+</m:t>
                    </m:r>
                    <m:r>
                      <a:rPr lang="es-MX" sz="3200" b="1" i="1" smtClean="0">
                        <a:solidFill>
                          <a:srgbClr val="FF0000"/>
                        </a:solidFill>
                        <a:latin typeface="Cambria Math" panose="02040503050406030204" pitchFamily="18" charset="0"/>
                      </a:rPr>
                      <m:t>𝟎</m:t>
                    </m:r>
                    <m:r>
                      <a:rPr lang="es-MX" sz="3200" b="1" i="1" smtClean="0">
                        <a:solidFill>
                          <a:srgbClr val="FF0000"/>
                        </a:solidFill>
                        <a:latin typeface="Cambria Math" panose="02040503050406030204" pitchFamily="18" charset="0"/>
                      </a:rPr>
                      <m:t>.</m:t>
                    </m:r>
                    <m:r>
                      <a:rPr lang="es-MX" sz="3200" b="1" i="1" smtClean="0">
                        <a:solidFill>
                          <a:srgbClr val="FF0000"/>
                        </a:solidFill>
                        <a:latin typeface="Cambria Math" panose="02040503050406030204" pitchFamily="18" charset="0"/>
                      </a:rPr>
                      <m:t>𝟎𝟎𝟎𝟐</m:t>
                    </m:r>
                    <m:r>
                      <a:rPr lang="es-MX" sz="3200" b="1" i="1" smtClean="0">
                        <a:solidFill>
                          <a:srgbClr val="FF0000"/>
                        </a:solidFill>
                        <a:latin typeface="Cambria Math" panose="02040503050406030204" pitchFamily="18" charset="0"/>
                      </a:rPr>
                      <m:t> </m:t>
                    </m:r>
                    <m:d>
                      <m:dPr>
                        <m:ctrlPr>
                          <a:rPr lang="es-MX" sz="3200" b="1" i="1" smtClean="0">
                            <a:solidFill>
                              <a:srgbClr val="FF0000"/>
                            </a:solidFill>
                            <a:latin typeface="Cambria Math" panose="02040503050406030204" pitchFamily="18" charset="0"/>
                          </a:rPr>
                        </m:ctrlPr>
                      </m:dPr>
                      <m:e>
                        <m:r>
                          <a:rPr lang="es-MX" sz="3200" b="1" i="1" smtClean="0">
                            <a:solidFill>
                              <a:srgbClr val="FF0000"/>
                            </a:solidFill>
                            <a:latin typeface="Cambria Math" panose="02040503050406030204" pitchFamily="18" charset="0"/>
                          </a:rPr>
                          <m:t>𝑻</m:t>
                        </m:r>
                        <m:r>
                          <a:rPr lang="es-MX" sz="3200" b="1" i="1" smtClean="0">
                            <a:solidFill>
                              <a:srgbClr val="FF0000"/>
                            </a:solidFill>
                            <a:latin typeface="Cambria Math" panose="02040503050406030204" pitchFamily="18" charset="0"/>
                          </a:rPr>
                          <m:t> −</m:t>
                        </m:r>
                        <m:r>
                          <a:rPr lang="es-MX" sz="3200" b="1" i="1" smtClean="0">
                            <a:solidFill>
                              <a:srgbClr val="FF0000"/>
                            </a:solidFill>
                            <a:latin typeface="Cambria Math" panose="02040503050406030204" pitchFamily="18" charset="0"/>
                          </a:rPr>
                          <m:t>𝟏𝟓</m:t>
                        </m:r>
                      </m:e>
                    </m:d>
                  </m:oMath>
                </a14:m>
                <a:endParaRPr lang="es-MX" sz="2400" b="1" dirty="0" smtClean="0">
                  <a:solidFill>
                    <a:schemeClr val="accent3">
                      <a:lumMod val="75000"/>
                    </a:schemeClr>
                  </a:solidFill>
                </a:endParaRPr>
              </a:p>
              <a:p>
                <a:pPr algn="ctr"/>
                <a:endParaRPr lang="es-MX" sz="2400" dirty="0" smtClean="0">
                  <a:solidFill>
                    <a:schemeClr val="accent3">
                      <a:lumMod val="75000"/>
                    </a:schemeClr>
                  </a:solidFill>
                </a:endParaRPr>
              </a:p>
              <a:p>
                <a:r>
                  <a:rPr lang="es-MX" sz="2400" dirty="0" smtClean="0">
                    <a:solidFill>
                      <a:schemeClr val="accent3">
                        <a:lumMod val="75000"/>
                      </a:schemeClr>
                    </a:solidFill>
                  </a:rPr>
                  <a:t>Donde: </a:t>
                </a:r>
              </a:p>
              <a:p>
                <a:endParaRPr lang="es-MX" sz="2400" dirty="0" smtClean="0">
                  <a:solidFill>
                    <a:schemeClr val="accent3">
                      <a:lumMod val="75000"/>
                    </a:schemeClr>
                  </a:solidFill>
                </a:endParaRPr>
              </a:p>
              <a:p>
                <a:r>
                  <a:rPr lang="es-MX" sz="2400" dirty="0" smtClean="0">
                    <a:solidFill>
                      <a:schemeClr val="accent3">
                        <a:lumMod val="75000"/>
                      </a:schemeClr>
                    </a:solidFill>
                  </a:rPr>
                  <a:t>P15: densidad a 15°C.</a:t>
                </a:r>
              </a:p>
              <a:p>
                <a:endParaRPr lang="es-MX" sz="2400" dirty="0" smtClean="0">
                  <a:solidFill>
                    <a:schemeClr val="accent3">
                      <a:lumMod val="75000"/>
                    </a:schemeClr>
                  </a:solidFill>
                </a:endParaRPr>
              </a:p>
              <a:p>
                <a14:m>
                  <m:oMath xmlns:m="http://schemas.openxmlformats.org/officeDocument/2006/math">
                    <m:r>
                      <a:rPr lang="es-MX" sz="2400" i="1">
                        <a:solidFill>
                          <a:schemeClr val="accent3">
                            <a:lumMod val="75000"/>
                          </a:schemeClr>
                        </a:solidFill>
                        <a:latin typeface="Cambria Math" panose="02040503050406030204" pitchFamily="18" charset="0"/>
                      </a:rPr>
                      <m:t>𝑝𝑇</m:t>
                    </m:r>
                  </m:oMath>
                </a14:m>
                <a:r>
                  <a:rPr lang="es-MX" sz="2400" dirty="0" smtClean="0">
                    <a:solidFill>
                      <a:schemeClr val="accent3">
                        <a:lumMod val="75000"/>
                      </a:schemeClr>
                    </a:solidFill>
                  </a:rPr>
                  <a:t>: densidad a la temperatura de la leche, medida con el termómetro del densímetro o con otro.</a:t>
                </a:r>
              </a:p>
              <a:p>
                <a:endParaRPr lang="es-MX" sz="2400" dirty="0" smtClean="0">
                  <a:solidFill>
                    <a:schemeClr val="accent3">
                      <a:lumMod val="75000"/>
                    </a:schemeClr>
                  </a:solidFill>
                </a:endParaRPr>
              </a:p>
              <a:p>
                <a14:m>
                  <m:oMath xmlns:m="http://schemas.openxmlformats.org/officeDocument/2006/math">
                    <m:r>
                      <a:rPr lang="es-MX" sz="2400" i="1">
                        <a:solidFill>
                          <a:schemeClr val="accent3">
                            <a:lumMod val="75000"/>
                          </a:schemeClr>
                        </a:solidFill>
                        <a:latin typeface="Cambria Math" panose="02040503050406030204" pitchFamily="18" charset="0"/>
                      </a:rPr>
                      <m:t>𝑇</m:t>
                    </m:r>
                  </m:oMath>
                </a14:m>
                <a:r>
                  <a:rPr lang="es-MX" sz="2400" dirty="0" smtClean="0">
                    <a:solidFill>
                      <a:schemeClr val="accent3">
                        <a:lumMod val="75000"/>
                      </a:schemeClr>
                    </a:solidFill>
                  </a:rPr>
                  <a:t>: temperatura de la leche.</a:t>
                </a:r>
                <a:endParaRPr lang="es-MX" sz="2400" dirty="0">
                  <a:solidFill>
                    <a:schemeClr val="accent3">
                      <a:lumMod val="75000"/>
                    </a:schemeClr>
                  </a:solidFill>
                </a:endParaRPr>
              </a:p>
            </p:txBody>
          </p:sp>
        </mc:Choice>
        <mc:Fallback xmlns="">
          <p:sp>
            <p:nvSpPr>
              <p:cNvPr id="8" name="Rectángulo 7"/>
              <p:cNvSpPr>
                <a:spLocks noRot="1" noChangeAspect="1" noMove="1" noResize="1" noEditPoints="1" noAdjustHandles="1" noChangeArrowheads="1" noChangeShapeType="1" noTextEdit="1"/>
              </p:cNvSpPr>
              <p:nvPr/>
            </p:nvSpPr>
            <p:spPr>
              <a:xfrm>
                <a:off x="251520" y="1700808"/>
                <a:ext cx="8640960" cy="4608512"/>
              </a:xfrm>
              <a:prstGeom prst="rect">
                <a:avLst/>
              </a:prstGeom>
              <a:blipFill rotWithShape="0">
                <a:blip r:embed="rId6"/>
                <a:stretch>
                  <a:fillRect l="-1058"/>
                </a:stretch>
              </a:blipFill>
              <a:ln>
                <a:noFill/>
              </a:ln>
            </p:spPr>
            <p:txBody>
              <a:bodyPr/>
              <a:lstStyle/>
              <a:p>
                <a:r>
                  <a:rPr lang="es-MX">
                    <a:noFill/>
                  </a:rPr>
                  <a:t> </a:t>
                </a:r>
              </a:p>
            </p:txBody>
          </p:sp>
        </mc:Fallback>
      </mc:AlternateContent>
      <p:pic>
        <p:nvPicPr>
          <p:cNvPr id="9" name="Imagen 8"/>
          <p:cNvPicPr>
            <a:picLocks noChangeAspect="1"/>
          </p:cNvPicPr>
          <p:nvPr/>
        </p:nvPicPr>
        <p:blipFill>
          <a:blip r:embed="rId7"/>
          <a:stretch>
            <a:fillRect/>
          </a:stretch>
        </p:blipFill>
        <p:spPr>
          <a:xfrm>
            <a:off x="172269" y="95693"/>
            <a:ext cx="3574605" cy="552893"/>
          </a:xfrm>
          <a:prstGeom prst="rect">
            <a:avLst/>
          </a:prstGeom>
        </p:spPr>
      </p:pic>
    </p:spTree>
    <p:extLst>
      <p:ext uri="{BB962C8B-B14F-4D97-AF65-F5344CB8AC3E}">
        <p14:creationId xmlns:p14="http://schemas.microsoft.com/office/powerpoint/2010/main" val="84387360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171" y="6093296"/>
            <a:ext cx="850421" cy="739846"/>
          </a:xfrm>
          <a:prstGeom prst="rect">
            <a:avLst/>
          </a:prstGeom>
        </p:spPr>
      </p:pic>
      <p:pic>
        <p:nvPicPr>
          <p:cNvPr id="4" name="Imagen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212896" y="1212052"/>
            <a:ext cx="2729031" cy="2088232"/>
          </a:xfrm>
          <a:prstGeom prst="rect">
            <a:avLst/>
          </a:prstGeom>
          <a:ln>
            <a:noFill/>
          </a:ln>
          <a:effectLst>
            <a:outerShdw blurRad="292100" dist="139700" dir="2700000" algn="tl" rotWithShape="0">
              <a:srgbClr val="333333">
                <a:alpha val="65000"/>
              </a:srgbClr>
            </a:outerShdw>
          </a:effectLst>
        </p:spPr>
      </p:pic>
      <p:pic>
        <p:nvPicPr>
          <p:cNvPr id="9" name="Imagen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67744" y="1484784"/>
            <a:ext cx="3203848" cy="2135899"/>
          </a:xfrm>
          <a:prstGeom prst="rect">
            <a:avLst/>
          </a:prstGeom>
          <a:ln>
            <a:noFill/>
          </a:ln>
          <a:effectLst>
            <a:outerShdw blurRad="292100" dist="139700" dir="2700000" algn="tl" rotWithShape="0">
              <a:srgbClr val="333333">
                <a:alpha val="65000"/>
              </a:srgbClr>
            </a:outerShdw>
          </a:effectLst>
        </p:spPr>
      </p:pic>
      <p:pic>
        <p:nvPicPr>
          <p:cNvPr id="10" name="Imagen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60640" y="1484784"/>
            <a:ext cx="3203848" cy="2135899"/>
          </a:xfrm>
          <a:prstGeom prst="rect">
            <a:avLst/>
          </a:prstGeom>
          <a:ln>
            <a:noFill/>
          </a:ln>
          <a:effectLst>
            <a:outerShdw blurRad="292100" dist="139700" dir="2700000" algn="tl" rotWithShape="0">
              <a:srgbClr val="333333">
                <a:alpha val="65000"/>
              </a:srgbClr>
            </a:outerShdw>
          </a:effectLst>
        </p:spPr>
      </p:pic>
      <p:pic>
        <p:nvPicPr>
          <p:cNvPr id="11" name="Imagen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503" y="3999365"/>
            <a:ext cx="2736305" cy="1824204"/>
          </a:xfrm>
          <a:prstGeom prst="rect">
            <a:avLst/>
          </a:prstGeom>
          <a:ln>
            <a:noFill/>
          </a:ln>
          <a:effectLst>
            <a:outerShdw blurRad="292100" dist="139700" dir="2700000" algn="tl" rotWithShape="0">
              <a:srgbClr val="333333">
                <a:alpha val="65000"/>
              </a:srgbClr>
            </a:outerShdw>
          </a:effectLst>
        </p:spPr>
      </p:pic>
      <p:pic>
        <p:nvPicPr>
          <p:cNvPr id="12" name="Imagen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131840" y="3999365"/>
            <a:ext cx="2736306" cy="1824204"/>
          </a:xfrm>
          <a:prstGeom prst="rect">
            <a:avLst/>
          </a:prstGeom>
          <a:ln>
            <a:noFill/>
          </a:ln>
          <a:effectLst>
            <a:outerShdw blurRad="292100" dist="139700" dir="2700000" algn="tl" rotWithShape="0">
              <a:srgbClr val="333333">
                <a:alpha val="65000"/>
              </a:srgbClr>
            </a:outerShdw>
          </a:effectLst>
        </p:spPr>
      </p:pic>
      <p:pic>
        <p:nvPicPr>
          <p:cNvPr id="13" name="Imagen 1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156176" y="3999365"/>
            <a:ext cx="2690954" cy="1795968"/>
          </a:xfrm>
          <a:prstGeom prst="rect">
            <a:avLst/>
          </a:prstGeom>
          <a:ln>
            <a:noFill/>
          </a:ln>
          <a:effectLst>
            <a:outerShdw blurRad="292100" dist="139700" dir="2700000" algn="tl" rotWithShape="0">
              <a:srgbClr val="333333">
                <a:alpha val="65000"/>
              </a:srgbClr>
            </a:outerShdw>
          </a:effectLst>
        </p:spPr>
      </p:pic>
      <p:pic>
        <p:nvPicPr>
          <p:cNvPr id="14" name="Imagen 13"/>
          <p:cNvPicPr>
            <a:picLocks noChangeAspect="1"/>
          </p:cNvPicPr>
          <p:nvPr/>
        </p:nvPicPr>
        <p:blipFill>
          <a:blip r:embed="rId9"/>
          <a:stretch>
            <a:fillRect/>
          </a:stretch>
        </p:blipFill>
        <p:spPr>
          <a:xfrm>
            <a:off x="172269" y="95693"/>
            <a:ext cx="3574605" cy="552893"/>
          </a:xfrm>
          <a:prstGeom prst="rect">
            <a:avLst/>
          </a:prstGeom>
        </p:spPr>
      </p:pic>
    </p:spTree>
    <p:extLst>
      <p:ext uri="{BB962C8B-B14F-4D97-AF65-F5344CB8AC3E}">
        <p14:creationId xmlns:p14="http://schemas.microsoft.com/office/powerpoint/2010/main" val="15337624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51519" y="2636912"/>
            <a:ext cx="8640960" cy="21602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7200" b="1" dirty="0" smtClean="0">
                <a:solidFill>
                  <a:schemeClr val="tx2">
                    <a:lumMod val="60000"/>
                    <a:lumOff val="40000"/>
                  </a:schemeClr>
                </a:solidFill>
              </a:rPr>
              <a:t>La leche y los productos lácteos como parte de una correcta dieta</a:t>
            </a:r>
            <a:endParaRPr lang="es-MX" sz="1400" b="1" dirty="0">
              <a:solidFill>
                <a:schemeClr val="tx2">
                  <a:lumMod val="60000"/>
                  <a:lumOff val="40000"/>
                </a:schemeClr>
              </a:solidFill>
            </a:endParaRPr>
          </a:p>
        </p:txBody>
      </p:sp>
      <p:pic>
        <p:nvPicPr>
          <p:cNvPr id="9" name="Imagen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171" y="6093296"/>
            <a:ext cx="850421" cy="739846"/>
          </a:xfrm>
          <a:prstGeom prst="rect">
            <a:avLst/>
          </a:prstGeom>
        </p:spPr>
      </p:pic>
      <p:pic>
        <p:nvPicPr>
          <p:cNvPr id="7" name="Imagen 6"/>
          <p:cNvPicPr>
            <a:picLocks noChangeAspect="1"/>
          </p:cNvPicPr>
          <p:nvPr/>
        </p:nvPicPr>
        <p:blipFill>
          <a:blip r:embed="rId3"/>
          <a:stretch>
            <a:fillRect/>
          </a:stretch>
        </p:blipFill>
        <p:spPr>
          <a:xfrm>
            <a:off x="172269" y="95693"/>
            <a:ext cx="3574605" cy="552893"/>
          </a:xfrm>
          <a:prstGeom prst="rect">
            <a:avLst/>
          </a:prstGeom>
        </p:spPr>
      </p:pic>
    </p:spTree>
    <p:extLst>
      <p:ext uri="{BB962C8B-B14F-4D97-AF65-F5344CB8AC3E}">
        <p14:creationId xmlns:p14="http://schemas.microsoft.com/office/powerpoint/2010/main" val="409465347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79512" y="1268760"/>
            <a:ext cx="5040560"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4800" b="1" dirty="0" smtClean="0">
                <a:solidFill>
                  <a:schemeClr val="accent2">
                    <a:lumMod val="50000"/>
                  </a:schemeClr>
                </a:solidFill>
              </a:rPr>
              <a:t>4. Microbiológicas</a:t>
            </a:r>
          </a:p>
        </p:txBody>
      </p:sp>
      <p:sp>
        <p:nvSpPr>
          <p:cNvPr id="4" name="3 Rectángulo"/>
          <p:cNvSpPr/>
          <p:nvPr/>
        </p:nvSpPr>
        <p:spPr>
          <a:xfrm>
            <a:off x="179512" y="2060848"/>
            <a:ext cx="8712968" cy="24482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3600" b="1" dirty="0" smtClean="0">
                <a:solidFill>
                  <a:schemeClr val="accent3">
                    <a:lumMod val="50000"/>
                  </a:schemeClr>
                </a:solidFill>
              </a:rPr>
              <a:t>Células somáticas. </a:t>
            </a:r>
            <a:r>
              <a:rPr lang="es-MX" sz="3600" b="1" dirty="0" smtClean="0">
                <a:solidFill>
                  <a:srgbClr val="002060"/>
                </a:solidFill>
              </a:rPr>
              <a:t>⌂</a:t>
            </a:r>
          </a:p>
          <a:p>
            <a:pPr algn="just"/>
            <a:endParaRPr lang="es-MX" sz="3600" b="1" dirty="0">
              <a:solidFill>
                <a:srgbClr val="002060"/>
              </a:solidFill>
            </a:endParaRPr>
          </a:p>
          <a:p>
            <a:pPr algn="just"/>
            <a:r>
              <a:rPr lang="es-MX" sz="3600" b="1" dirty="0" smtClean="0">
                <a:solidFill>
                  <a:schemeClr val="accent3">
                    <a:lumMod val="50000"/>
                  </a:schemeClr>
                </a:solidFill>
              </a:rPr>
              <a:t>Bacterias en placa.</a:t>
            </a:r>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1680" y="4772575"/>
            <a:ext cx="3142584" cy="1628800"/>
          </a:xfrm>
          <a:prstGeom prst="rect">
            <a:avLst/>
          </a:prstGeom>
          <a:ln>
            <a:noFill/>
          </a:ln>
          <a:effectLst>
            <a:softEdge rad="112500"/>
          </a:effectLst>
        </p:spPr>
      </p:pic>
      <p:pic>
        <p:nvPicPr>
          <p:cNvPr id="7" name="6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0399" y="4772575"/>
            <a:ext cx="2987073" cy="1628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 name="Imagen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171" y="6093296"/>
            <a:ext cx="850421" cy="739846"/>
          </a:xfrm>
          <a:prstGeom prst="rect">
            <a:avLst/>
          </a:prstGeom>
        </p:spPr>
      </p:pic>
      <p:pic>
        <p:nvPicPr>
          <p:cNvPr id="11" name="Imagen 10"/>
          <p:cNvPicPr>
            <a:picLocks noChangeAspect="1"/>
          </p:cNvPicPr>
          <p:nvPr/>
        </p:nvPicPr>
        <p:blipFill>
          <a:blip r:embed="rId5"/>
          <a:stretch>
            <a:fillRect/>
          </a:stretch>
        </p:blipFill>
        <p:spPr>
          <a:xfrm>
            <a:off x="172269" y="95693"/>
            <a:ext cx="3574605" cy="552893"/>
          </a:xfrm>
          <a:prstGeom prst="rect">
            <a:avLst/>
          </a:prstGeom>
        </p:spPr>
      </p:pic>
    </p:spTree>
    <p:extLst>
      <p:ext uri="{BB962C8B-B14F-4D97-AF65-F5344CB8AC3E}">
        <p14:creationId xmlns:p14="http://schemas.microsoft.com/office/powerpoint/2010/main" val="351937362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91653"/>
            <a:ext cx="9144000" cy="5993732"/>
          </a:xfrm>
          <a:prstGeom prst="rect">
            <a:avLst/>
          </a:prstGeom>
        </p:spPr>
      </p:pic>
      <p:pic>
        <p:nvPicPr>
          <p:cNvPr id="6" name="Imagen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171" y="6093296"/>
            <a:ext cx="850421" cy="739846"/>
          </a:xfrm>
          <a:prstGeom prst="rect">
            <a:avLst/>
          </a:prstGeom>
        </p:spPr>
      </p:pic>
      <p:pic>
        <p:nvPicPr>
          <p:cNvPr id="7" name="6 Imagen">
            <a:hlinkClick r:id="rId4" action="ppaction://hlinksldjump"/>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100392" y="6118154"/>
            <a:ext cx="1043608" cy="739846"/>
          </a:xfrm>
          <a:prstGeom prst="rect">
            <a:avLst/>
          </a:prstGeom>
        </p:spPr>
      </p:pic>
    </p:spTree>
    <p:extLst>
      <p:ext uri="{BB962C8B-B14F-4D97-AF65-F5344CB8AC3E}">
        <p14:creationId xmlns:p14="http://schemas.microsoft.com/office/powerpoint/2010/main" val="165345193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79512" y="2780928"/>
            <a:ext cx="8712968" cy="13681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800" b="1" dirty="0" smtClean="0">
                <a:solidFill>
                  <a:schemeClr val="accent2">
                    <a:lumMod val="50000"/>
                  </a:schemeClr>
                </a:solidFill>
              </a:rPr>
              <a:t>Clasificación de la leche</a:t>
            </a:r>
            <a:endParaRPr lang="es-MX" b="1" dirty="0">
              <a:solidFill>
                <a:schemeClr val="accent2">
                  <a:lumMod val="50000"/>
                </a:schemeClr>
              </a:solidFill>
            </a:endParaRPr>
          </a:p>
        </p:txBody>
      </p:sp>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171" y="6093296"/>
            <a:ext cx="850421" cy="739846"/>
          </a:xfrm>
          <a:prstGeom prst="rect">
            <a:avLst/>
          </a:prstGeom>
        </p:spPr>
      </p:pic>
      <p:pic>
        <p:nvPicPr>
          <p:cNvPr id="7" name="Imagen 6"/>
          <p:cNvPicPr>
            <a:picLocks noChangeAspect="1"/>
          </p:cNvPicPr>
          <p:nvPr/>
        </p:nvPicPr>
        <p:blipFill>
          <a:blip r:embed="rId3"/>
          <a:stretch>
            <a:fillRect/>
          </a:stretch>
        </p:blipFill>
        <p:spPr>
          <a:xfrm>
            <a:off x="172269" y="95693"/>
            <a:ext cx="3574605" cy="552893"/>
          </a:xfrm>
          <a:prstGeom prst="rect">
            <a:avLst/>
          </a:prstGeom>
        </p:spPr>
      </p:pic>
    </p:spTree>
    <p:extLst>
      <p:ext uri="{BB962C8B-B14F-4D97-AF65-F5344CB8AC3E}">
        <p14:creationId xmlns:p14="http://schemas.microsoft.com/office/powerpoint/2010/main" val="351937362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79512" y="1268760"/>
            <a:ext cx="8712968"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000" b="1" dirty="0" smtClean="0">
                <a:solidFill>
                  <a:schemeClr val="accent2">
                    <a:lumMod val="50000"/>
                  </a:schemeClr>
                </a:solidFill>
              </a:rPr>
              <a:t>Con base en las especificaciones fisicoquímicas</a:t>
            </a:r>
          </a:p>
        </p:txBody>
      </p:sp>
      <p:graphicFrame>
        <p:nvGraphicFramePr>
          <p:cNvPr id="4" name="3 Tabla"/>
          <p:cNvGraphicFramePr>
            <a:graphicFrameLocks noGrp="1"/>
          </p:cNvGraphicFramePr>
          <p:nvPr>
            <p:extLst>
              <p:ext uri="{D42A27DB-BD31-4B8C-83A1-F6EECF244321}">
                <p14:modId xmlns:p14="http://schemas.microsoft.com/office/powerpoint/2010/main" val="1114001410"/>
              </p:ext>
            </p:extLst>
          </p:nvPr>
        </p:nvGraphicFramePr>
        <p:xfrm>
          <a:off x="180404" y="2708920"/>
          <a:ext cx="8712075" cy="2194560"/>
        </p:xfrm>
        <a:graphic>
          <a:graphicData uri="http://schemas.openxmlformats.org/drawingml/2006/table">
            <a:tbl>
              <a:tblPr firstRow="1" bandRow="1">
                <a:tableStyleId>{5C22544A-7EE6-4342-B048-85BDC9FD1C3A}</a:tableStyleId>
              </a:tblPr>
              <a:tblGrid>
                <a:gridCol w="1742415"/>
                <a:gridCol w="1742415"/>
                <a:gridCol w="1742415"/>
                <a:gridCol w="1742415"/>
                <a:gridCol w="1742415"/>
              </a:tblGrid>
              <a:tr h="370840">
                <a:tc>
                  <a:txBody>
                    <a:bodyPr/>
                    <a:lstStyle/>
                    <a:p>
                      <a:pPr algn="ctr"/>
                      <a:r>
                        <a:rPr lang="es-MX" sz="2000" dirty="0" smtClean="0">
                          <a:solidFill>
                            <a:schemeClr val="tx2">
                              <a:lumMod val="60000"/>
                              <a:lumOff val="40000"/>
                            </a:schemeClr>
                          </a:solidFill>
                        </a:rPr>
                        <a:t>Grasa (g/L)</a:t>
                      </a:r>
                      <a:endParaRPr lang="es-MX" sz="2000" dirty="0">
                        <a:solidFill>
                          <a:schemeClr val="tx2">
                            <a:lumMod val="60000"/>
                            <a:lumOff val="40000"/>
                          </a:schemeClr>
                        </a:solidFill>
                      </a:endParaRPr>
                    </a:p>
                  </a:txBody>
                  <a:tcPr>
                    <a:solidFill>
                      <a:schemeClr val="accent3">
                        <a:lumMod val="40000"/>
                        <a:lumOff val="60000"/>
                      </a:schemeClr>
                    </a:solidFill>
                  </a:tcPr>
                </a:tc>
                <a:tc>
                  <a:txBody>
                    <a:bodyPr/>
                    <a:lstStyle/>
                    <a:p>
                      <a:pPr algn="ctr"/>
                      <a:r>
                        <a:rPr lang="es-MX" sz="2000" dirty="0" smtClean="0">
                          <a:solidFill>
                            <a:schemeClr val="tx2">
                              <a:lumMod val="60000"/>
                              <a:lumOff val="40000"/>
                            </a:schemeClr>
                          </a:solidFill>
                        </a:rPr>
                        <a:t>Proteínas (g/L)</a:t>
                      </a:r>
                      <a:endParaRPr lang="es-MX" sz="2000" dirty="0">
                        <a:solidFill>
                          <a:schemeClr val="tx2">
                            <a:lumMod val="60000"/>
                            <a:lumOff val="40000"/>
                          </a:schemeClr>
                        </a:solidFill>
                      </a:endParaRPr>
                    </a:p>
                  </a:txBody>
                  <a:tcPr>
                    <a:solidFill>
                      <a:schemeClr val="accent3">
                        <a:lumMod val="40000"/>
                        <a:lumOff val="60000"/>
                      </a:schemeClr>
                    </a:solidFill>
                  </a:tcPr>
                </a:tc>
                <a:tc>
                  <a:txBody>
                    <a:bodyPr/>
                    <a:lstStyle/>
                    <a:p>
                      <a:pPr algn="ctr"/>
                      <a:r>
                        <a:rPr lang="es-MX" sz="2000" dirty="0" smtClean="0">
                          <a:solidFill>
                            <a:schemeClr val="tx2">
                              <a:lumMod val="60000"/>
                              <a:lumOff val="40000"/>
                            </a:schemeClr>
                          </a:solidFill>
                        </a:rPr>
                        <a:t>Lactosa (g/L)</a:t>
                      </a:r>
                      <a:endParaRPr lang="es-MX" sz="2000" dirty="0">
                        <a:solidFill>
                          <a:schemeClr val="tx2">
                            <a:lumMod val="60000"/>
                            <a:lumOff val="40000"/>
                          </a:schemeClr>
                        </a:solidFill>
                      </a:endParaRPr>
                    </a:p>
                  </a:txBody>
                  <a:tcPr>
                    <a:solidFill>
                      <a:schemeClr val="accent3">
                        <a:lumMod val="40000"/>
                        <a:lumOff val="60000"/>
                      </a:schemeClr>
                    </a:solidFill>
                  </a:tcPr>
                </a:tc>
                <a:tc>
                  <a:txBody>
                    <a:bodyPr/>
                    <a:lstStyle/>
                    <a:p>
                      <a:pPr algn="ctr"/>
                      <a:r>
                        <a:rPr lang="es-MX" sz="2000" dirty="0" smtClean="0">
                          <a:solidFill>
                            <a:schemeClr val="tx2">
                              <a:lumMod val="60000"/>
                              <a:lumOff val="40000"/>
                            </a:schemeClr>
                          </a:solidFill>
                        </a:rPr>
                        <a:t>Densidad (g/ml)</a:t>
                      </a:r>
                      <a:endParaRPr lang="es-MX" sz="2000" dirty="0">
                        <a:solidFill>
                          <a:schemeClr val="tx2">
                            <a:lumMod val="60000"/>
                            <a:lumOff val="40000"/>
                          </a:schemeClr>
                        </a:solidFill>
                      </a:endParaRPr>
                    </a:p>
                  </a:txBody>
                  <a:tcPr>
                    <a:solidFill>
                      <a:schemeClr val="accent3">
                        <a:lumMod val="40000"/>
                        <a:lumOff val="60000"/>
                      </a:schemeClr>
                    </a:solidFill>
                  </a:tcPr>
                </a:tc>
                <a:tc>
                  <a:txBody>
                    <a:bodyPr/>
                    <a:lstStyle/>
                    <a:p>
                      <a:pPr algn="ctr"/>
                      <a:r>
                        <a:rPr lang="es-MX" sz="2000" dirty="0" smtClean="0">
                          <a:solidFill>
                            <a:schemeClr val="tx2">
                              <a:lumMod val="60000"/>
                              <a:lumOff val="40000"/>
                            </a:schemeClr>
                          </a:solidFill>
                        </a:rPr>
                        <a:t>Sólidos no grasos</a:t>
                      </a:r>
                      <a:endParaRPr lang="es-MX" sz="2000" dirty="0">
                        <a:solidFill>
                          <a:schemeClr val="tx2">
                            <a:lumMod val="60000"/>
                            <a:lumOff val="40000"/>
                          </a:schemeClr>
                        </a:solidFill>
                      </a:endParaRPr>
                    </a:p>
                  </a:txBody>
                  <a:tcPr>
                    <a:solidFill>
                      <a:schemeClr val="accent3">
                        <a:lumMod val="40000"/>
                        <a:lumOff val="60000"/>
                      </a:schemeClr>
                    </a:solidFill>
                  </a:tcPr>
                </a:tc>
              </a:tr>
              <a:tr h="370840">
                <a:tc>
                  <a:txBody>
                    <a:bodyPr/>
                    <a:lstStyle/>
                    <a:p>
                      <a:pPr algn="ctr"/>
                      <a:r>
                        <a:rPr lang="es-MX" sz="2000" b="1" dirty="0" smtClean="0">
                          <a:solidFill>
                            <a:schemeClr val="accent2">
                              <a:lumMod val="75000"/>
                            </a:schemeClr>
                          </a:solidFill>
                        </a:rPr>
                        <a:t>Clase A </a:t>
                      </a:r>
                      <a:r>
                        <a:rPr lang="es-MX" sz="2000" dirty="0" smtClean="0"/>
                        <a:t>≥ 32 </a:t>
                      </a:r>
                      <a:endParaRPr lang="es-MX" sz="2000" dirty="0"/>
                    </a:p>
                  </a:txBody>
                  <a:tcPr>
                    <a:solidFill>
                      <a:schemeClr val="accent3">
                        <a:lumMod val="40000"/>
                        <a:lumOff val="60000"/>
                      </a:schemeClr>
                    </a:solidFill>
                  </a:tcPr>
                </a:tc>
                <a:tc>
                  <a:txBody>
                    <a:bodyPr/>
                    <a:lstStyle/>
                    <a:p>
                      <a:pPr algn="ctr"/>
                      <a:r>
                        <a:rPr lang="es-MX" sz="2000" dirty="0" smtClean="0"/>
                        <a:t>≥ 31</a:t>
                      </a:r>
                      <a:endParaRPr lang="es-MX" sz="2000" dirty="0"/>
                    </a:p>
                  </a:txBody>
                  <a:tcPr>
                    <a:solidFill>
                      <a:schemeClr val="accent3">
                        <a:lumMod val="40000"/>
                        <a:lumOff val="60000"/>
                      </a:schemeClr>
                    </a:solidFill>
                  </a:tcPr>
                </a:tc>
                <a:tc>
                  <a:txBody>
                    <a:bodyPr/>
                    <a:lstStyle/>
                    <a:p>
                      <a:pPr algn="ctr"/>
                      <a:endParaRPr lang="es-MX" sz="2000" dirty="0"/>
                    </a:p>
                  </a:txBody>
                  <a:tcPr>
                    <a:solidFill>
                      <a:schemeClr val="accent3">
                        <a:lumMod val="40000"/>
                        <a:lumOff val="60000"/>
                      </a:schemeClr>
                    </a:solidFill>
                  </a:tcPr>
                </a:tc>
                <a:tc>
                  <a:txBody>
                    <a:bodyPr/>
                    <a:lstStyle/>
                    <a:p>
                      <a:pPr algn="ctr"/>
                      <a:endParaRPr lang="es-MX" sz="2000" dirty="0"/>
                    </a:p>
                  </a:txBody>
                  <a:tcPr>
                    <a:solidFill>
                      <a:schemeClr val="accent3">
                        <a:lumMod val="40000"/>
                        <a:lumOff val="60000"/>
                      </a:schemeClr>
                    </a:solidFill>
                  </a:tcPr>
                </a:tc>
                <a:tc>
                  <a:txBody>
                    <a:bodyPr/>
                    <a:lstStyle/>
                    <a:p>
                      <a:pPr algn="ctr"/>
                      <a:endParaRPr lang="es-MX" sz="2000" dirty="0"/>
                    </a:p>
                  </a:txBody>
                  <a:tcPr>
                    <a:solidFill>
                      <a:schemeClr val="accent3">
                        <a:lumMod val="40000"/>
                        <a:lumOff val="60000"/>
                      </a:schemeClr>
                    </a:solidFill>
                  </a:tcPr>
                </a:tc>
              </a:tr>
              <a:tr h="370840">
                <a:tc>
                  <a:txBody>
                    <a:bodyPr/>
                    <a:lstStyle/>
                    <a:p>
                      <a:pPr algn="ctr"/>
                      <a:r>
                        <a:rPr lang="es-MX" sz="2000" b="1" dirty="0" smtClean="0">
                          <a:solidFill>
                            <a:schemeClr val="accent2">
                              <a:lumMod val="75000"/>
                            </a:schemeClr>
                          </a:solidFill>
                        </a:rPr>
                        <a:t>CLASE B</a:t>
                      </a:r>
                      <a:r>
                        <a:rPr lang="es-MX" sz="2000" dirty="0" smtClean="0"/>
                        <a:t> 31 min</a:t>
                      </a:r>
                      <a:endParaRPr lang="es-MX" sz="2000" dirty="0"/>
                    </a:p>
                  </a:txBody>
                  <a:tcPr>
                    <a:solidFill>
                      <a:schemeClr val="accent3">
                        <a:lumMod val="40000"/>
                        <a:lumOff val="60000"/>
                      </a:schemeClr>
                    </a:solidFill>
                  </a:tcPr>
                </a:tc>
                <a:tc>
                  <a:txBody>
                    <a:bodyPr/>
                    <a:lstStyle/>
                    <a:p>
                      <a:pPr algn="ctr"/>
                      <a:r>
                        <a:rPr lang="es-MX" sz="2000" dirty="0" smtClean="0"/>
                        <a:t>30 a 30.9</a:t>
                      </a:r>
                      <a:endParaRPr lang="es-MX" sz="2000" dirty="0"/>
                    </a:p>
                  </a:txBody>
                  <a:tcPr>
                    <a:solidFill>
                      <a:schemeClr val="accent3">
                        <a:lumMod val="40000"/>
                        <a:lumOff val="60000"/>
                      </a:schemeClr>
                    </a:solidFill>
                  </a:tcPr>
                </a:tc>
                <a:tc>
                  <a:txBody>
                    <a:bodyPr/>
                    <a:lstStyle/>
                    <a:p>
                      <a:pPr algn="ctr"/>
                      <a:r>
                        <a:rPr lang="es-MX" sz="2000" dirty="0" smtClean="0"/>
                        <a:t>43 a 50</a:t>
                      </a:r>
                      <a:endParaRPr lang="es-MX" sz="2000" dirty="0"/>
                    </a:p>
                  </a:txBody>
                  <a:tcPr>
                    <a:solidFill>
                      <a:schemeClr val="accent3">
                        <a:lumMod val="40000"/>
                        <a:lumOff val="60000"/>
                      </a:schemeClr>
                    </a:solidFill>
                  </a:tcPr>
                </a:tc>
                <a:tc>
                  <a:txBody>
                    <a:bodyPr/>
                    <a:lstStyle/>
                    <a:p>
                      <a:pPr algn="ctr"/>
                      <a:r>
                        <a:rPr lang="es-MX" sz="2000" dirty="0" smtClean="0"/>
                        <a:t>1.0295</a:t>
                      </a:r>
                      <a:endParaRPr lang="es-MX" sz="2000" dirty="0"/>
                    </a:p>
                  </a:txBody>
                  <a:tcPr>
                    <a:solidFill>
                      <a:schemeClr val="accent3">
                        <a:lumMod val="40000"/>
                        <a:lumOff val="60000"/>
                      </a:schemeClr>
                    </a:solidFill>
                  </a:tcPr>
                </a:tc>
                <a:tc>
                  <a:txBody>
                    <a:bodyPr/>
                    <a:lstStyle/>
                    <a:p>
                      <a:pPr algn="ctr"/>
                      <a:r>
                        <a:rPr lang="es-MX" sz="2000" dirty="0" smtClean="0"/>
                        <a:t>83</a:t>
                      </a:r>
                      <a:r>
                        <a:rPr lang="es-MX" sz="2000" baseline="0" dirty="0" smtClean="0"/>
                        <a:t> min</a:t>
                      </a:r>
                      <a:endParaRPr lang="es-MX" sz="2000" dirty="0"/>
                    </a:p>
                  </a:txBody>
                  <a:tcPr>
                    <a:solidFill>
                      <a:schemeClr val="accent3">
                        <a:lumMod val="40000"/>
                        <a:lumOff val="60000"/>
                      </a:schemeClr>
                    </a:solidFill>
                  </a:tcPr>
                </a:tc>
              </a:tr>
              <a:tr h="370840">
                <a:tc>
                  <a:txBody>
                    <a:bodyPr/>
                    <a:lstStyle/>
                    <a:p>
                      <a:pPr algn="ctr"/>
                      <a:r>
                        <a:rPr lang="es-MX" sz="2000" b="1" dirty="0" smtClean="0">
                          <a:solidFill>
                            <a:schemeClr val="accent2">
                              <a:lumMod val="75000"/>
                            </a:schemeClr>
                          </a:solidFill>
                        </a:rPr>
                        <a:t>CLASE C</a:t>
                      </a:r>
                      <a:r>
                        <a:rPr lang="es-MX" sz="2000" dirty="0" smtClean="0"/>
                        <a:t> 30min</a:t>
                      </a:r>
                      <a:endParaRPr lang="es-MX" sz="2000" dirty="0"/>
                    </a:p>
                  </a:txBody>
                  <a:tcPr>
                    <a:solidFill>
                      <a:schemeClr val="accent3">
                        <a:lumMod val="40000"/>
                        <a:lumOff val="60000"/>
                      </a:schemeClr>
                    </a:solidFill>
                  </a:tcPr>
                </a:tc>
                <a:tc>
                  <a:txBody>
                    <a:bodyPr/>
                    <a:lstStyle/>
                    <a:p>
                      <a:pPr algn="ctr"/>
                      <a:r>
                        <a:rPr lang="es-MX" sz="2000" dirty="0" smtClean="0"/>
                        <a:t>28 a 29.9 </a:t>
                      </a:r>
                      <a:endParaRPr lang="es-MX" sz="2000" dirty="0"/>
                    </a:p>
                  </a:txBody>
                  <a:tcPr>
                    <a:solidFill>
                      <a:schemeClr val="accent3">
                        <a:lumMod val="40000"/>
                        <a:lumOff val="60000"/>
                      </a:schemeClr>
                    </a:solidFill>
                  </a:tcPr>
                </a:tc>
                <a:tc>
                  <a:txBody>
                    <a:bodyPr/>
                    <a:lstStyle/>
                    <a:p>
                      <a:pPr algn="ctr"/>
                      <a:endParaRPr lang="es-MX" sz="2000" dirty="0"/>
                    </a:p>
                  </a:txBody>
                  <a:tcPr>
                    <a:solidFill>
                      <a:schemeClr val="accent3">
                        <a:lumMod val="40000"/>
                        <a:lumOff val="60000"/>
                      </a:schemeClr>
                    </a:solidFill>
                  </a:tcPr>
                </a:tc>
                <a:tc>
                  <a:txBody>
                    <a:bodyPr/>
                    <a:lstStyle/>
                    <a:p>
                      <a:pPr algn="ctr"/>
                      <a:endParaRPr lang="es-MX" sz="2000" dirty="0"/>
                    </a:p>
                  </a:txBody>
                  <a:tcPr>
                    <a:solidFill>
                      <a:schemeClr val="accent3">
                        <a:lumMod val="40000"/>
                        <a:lumOff val="60000"/>
                      </a:schemeClr>
                    </a:solidFill>
                  </a:tcPr>
                </a:tc>
                <a:tc>
                  <a:txBody>
                    <a:bodyPr/>
                    <a:lstStyle/>
                    <a:p>
                      <a:pPr algn="ctr"/>
                      <a:endParaRPr lang="es-MX" sz="2000" dirty="0"/>
                    </a:p>
                  </a:txBody>
                  <a:tcPr>
                    <a:solidFill>
                      <a:schemeClr val="accent3">
                        <a:lumMod val="40000"/>
                        <a:lumOff val="60000"/>
                      </a:schemeClr>
                    </a:solidFill>
                  </a:tcPr>
                </a:tc>
              </a:tr>
            </a:tbl>
          </a:graphicData>
        </a:graphic>
      </p:graphicFrame>
      <p:sp>
        <p:nvSpPr>
          <p:cNvPr id="5" name="4 Rectángulo"/>
          <p:cNvSpPr/>
          <p:nvPr/>
        </p:nvSpPr>
        <p:spPr>
          <a:xfrm>
            <a:off x="5292080" y="4869160"/>
            <a:ext cx="3600400"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rgbClr val="002060"/>
                </a:solidFill>
              </a:rPr>
              <a:t>NMX-F-700-COFOCALEC-2004</a:t>
            </a:r>
            <a:endParaRPr lang="es-MX" dirty="0">
              <a:solidFill>
                <a:srgbClr val="002060"/>
              </a:solidFill>
            </a:endParaRPr>
          </a:p>
        </p:txBody>
      </p:sp>
      <p:pic>
        <p:nvPicPr>
          <p:cNvPr id="7" name="Imagen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171" y="6093296"/>
            <a:ext cx="850421" cy="739846"/>
          </a:xfrm>
          <a:prstGeom prst="rect">
            <a:avLst/>
          </a:prstGeom>
        </p:spPr>
      </p:pic>
      <p:pic>
        <p:nvPicPr>
          <p:cNvPr id="9" name="Imagen 8"/>
          <p:cNvPicPr>
            <a:picLocks noChangeAspect="1"/>
          </p:cNvPicPr>
          <p:nvPr/>
        </p:nvPicPr>
        <p:blipFill>
          <a:blip r:embed="rId3"/>
          <a:stretch>
            <a:fillRect/>
          </a:stretch>
        </p:blipFill>
        <p:spPr>
          <a:xfrm>
            <a:off x="172269" y="95693"/>
            <a:ext cx="3574605" cy="552893"/>
          </a:xfrm>
          <a:prstGeom prst="rect">
            <a:avLst/>
          </a:prstGeom>
        </p:spPr>
      </p:pic>
    </p:spTree>
    <p:extLst>
      <p:ext uri="{BB962C8B-B14F-4D97-AF65-F5344CB8AC3E}">
        <p14:creationId xmlns:p14="http://schemas.microsoft.com/office/powerpoint/2010/main" val="351937362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79512" y="1268760"/>
            <a:ext cx="8712968"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000" b="1" dirty="0" smtClean="0">
                <a:solidFill>
                  <a:schemeClr val="accent2">
                    <a:lumMod val="50000"/>
                  </a:schemeClr>
                </a:solidFill>
              </a:rPr>
              <a:t>Con base en las especificaciones microbiológicas</a:t>
            </a:r>
          </a:p>
        </p:txBody>
      </p:sp>
      <p:sp>
        <p:nvSpPr>
          <p:cNvPr id="4" name="3 Rectángulo"/>
          <p:cNvSpPr/>
          <p:nvPr/>
        </p:nvSpPr>
        <p:spPr>
          <a:xfrm>
            <a:off x="215516" y="2852936"/>
            <a:ext cx="8712968" cy="33123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000" b="1" dirty="0" smtClean="0">
                <a:solidFill>
                  <a:schemeClr val="accent2">
                    <a:lumMod val="75000"/>
                  </a:schemeClr>
                </a:solidFill>
              </a:rPr>
              <a:t>CLASE 1</a:t>
            </a:r>
            <a:r>
              <a:rPr lang="es-MX" sz="4000" b="1" dirty="0" smtClean="0">
                <a:solidFill>
                  <a:schemeClr val="tx2">
                    <a:lumMod val="60000"/>
                    <a:lumOff val="40000"/>
                  </a:schemeClr>
                </a:solidFill>
              </a:rPr>
              <a:t>: ≤ 100, 000 UFC/</a:t>
            </a:r>
            <a:r>
              <a:rPr lang="es-MX" sz="4000" b="1" dirty="0" err="1" smtClean="0">
                <a:solidFill>
                  <a:schemeClr val="tx2">
                    <a:lumMod val="60000"/>
                    <a:lumOff val="40000"/>
                  </a:schemeClr>
                </a:solidFill>
              </a:rPr>
              <a:t>mL</a:t>
            </a:r>
            <a:endParaRPr lang="es-MX" sz="4000" b="1" dirty="0" smtClean="0">
              <a:solidFill>
                <a:schemeClr val="tx2">
                  <a:lumMod val="60000"/>
                  <a:lumOff val="40000"/>
                </a:schemeClr>
              </a:solidFill>
            </a:endParaRPr>
          </a:p>
          <a:p>
            <a:pPr algn="ctr"/>
            <a:r>
              <a:rPr lang="es-MX" sz="4000" b="1" dirty="0" smtClean="0">
                <a:solidFill>
                  <a:schemeClr val="accent2">
                    <a:lumMod val="75000"/>
                  </a:schemeClr>
                </a:solidFill>
              </a:rPr>
              <a:t>CLASE 2</a:t>
            </a:r>
            <a:r>
              <a:rPr lang="es-MX" sz="4000" b="1" dirty="0" smtClean="0">
                <a:solidFill>
                  <a:schemeClr val="tx2">
                    <a:lumMod val="60000"/>
                    <a:lumOff val="40000"/>
                  </a:schemeClr>
                </a:solidFill>
              </a:rPr>
              <a:t>: 101, 000 a 300, 000 UFC/</a:t>
            </a:r>
            <a:r>
              <a:rPr lang="es-MX" sz="4000" b="1" dirty="0" err="1" smtClean="0">
                <a:solidFill>
                  <a:schemeClr val="tx2">
                    <a:lumMod val="60000"/>
                    <a:lumOff val="40000"/>
                  </a:schemeClr>
                </a:solidFill>
              </a:rPr>
              <a:t>mL</a:t>
            </a:r>
            <a:endParaRPr lang="es-MX" sz="4000" b="1" dirty="0" smtClean="0">
              <a:solidFill>
                <a:schemeClr val="tx2">
                  <a:lumMod val="60000"/>
                  <a:lumOff val="40000"/>
                </a:schemeClr>
              </a:solidFill>
            </a:endParaRPr>
          </a:p>
          <a:p>
            <a:pPr algn="ctr"/>
            <a:r>
              <a:rPr lang="es-MX" sz="4000" b="1" dirty="0" smtClean="0">
                <a:solidFill>
                  <a:schemeClr val="accent2">
                    <a:lumMod val="75000"/>
                  </a:schemeClr>
                </a:solidFill>
              </a:rPr>
              <a:t>CLASE 3</a:t>
            </a:r>
            <a:r>
              <a:rPr lang="es-MX" sz="4000" b="1" dirty="0" smtClean="0">
                <a:solidFill>
                  <a:schemeClr val="tx2">
                    <a:lumMod val="60000"/>
                    <a:lumOff val="40000"/>
                  </a:schemeClr>
                </a:solidFill>
              </a:rPr>
              <a:t>: 301, 000 a 599, 000 UFC/Ml</a:t>
            </a:r>
          </a:p>
          <a:p>
            <a:pPr algn="ctr"/>
            <a:r>
              <a:rPr lang="es-MX" sz="4000" b="1" dirty="0" smtClean="0">
                <a:solidFill>
                  <a:schemeClr val="accent2">
                    <a:lumMod val="75000"/>
                  </a:schemeClr>
                </a:solidFill>
              </a:rPr>
              <a:t>CLASE 4</a:t>
            </a:r>
            <a:r>
              <a:rPr lang="es-MX" sz="4000" b="1" dirty="0" smtClean="0">
                <a:solidFill>
                  <a:schemeClr val="tx2">
                    <a:lumMod val="60000"/>
                    <a:lumOff val="40000"/>
                  </a:schemeClr>
                </a:solidFill>
              </a:rPr>
              <a:t>: 600, 00 A 1, 200, 000 UFC/</a:t>
            </a:r>
            <a:r>
              <a:rPr lang="es-MX" sz="4000" b="1" dirty="0" err="1" smtClean="0">
                <a:solidFill>
                  <a:schemeClr val="tx2">
                    <a:lumMod val="60000"/>
                    <a:lumOff val="40000"/>
                  </a:schemeClr>
                </a:solidFill>
              </a:rPr>
              <a:t>mL</a:t>
            </a:r>
            <a:endParaRPr lang="es-MX" sz="4000" b="1" dirty="0">
              <a:solidFill>
                <a:schemeClr val="tx2">
                  <a:lumMod val="60000"/>
                  <a:lumOff val="40000"/>
                </a:schemeClr>
              </a:solidFill>
            </a:endParaRPr>
          </a:p>
        </p:txBody>
      </p:sp>
      <p:pic>
        <p:nvPicPr>
          <p:cNvPr id="6" name="Imagen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171" y="6093296"/>
            <a:ext cx="850421" cy="739846"/>
          </a:xfrm>
          <a:prstGeom prst="rect">
            <a:avLst/>
          </a:prstGeom>
        </p:spPr>
      </p:pic>
      <p:pic>
        <p:nvPicPr>
          <p:cNvPr id="8" name="Imagen 7"/>
          <p:cNvPicPr>
            <a:picLocks noChangeAspect="1"/>
          </p:cNvPicPr>
          <p:nvPr/>
        </p:nvPicPr>
        <p:blipFill>
          <a:blip r:embed="rId3"/>
          <a:stretch>
            <a:fillRect/>
          </a:stretch>
        </p:blipFill>
        <p:spPr>
          <a:xfrm>
            <a:off x="172269" y="95693"/>
            <a:ext cx="3574605" cy="552893"/>
          </a:xfrm>
          <a:prstGeom prst="rect">
            <a:avLst/>
          </a:prstGeom>
        </p:spPr>
      </p:pic>
      <p:sp>
        <p:nvSpPr>
          <p:cNvPr id="9" name="4 Rectángulo"/>
          <p:cNvSpPr/>
          <p:nvPr/>
        </p:nvSpPr>
        <p:spPr>
          <a:xfrm>
            <a:off x="5220072" y="5743813"/>
            <a:ext cx="3600400"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rgbClr val="002060"/>
                </a:solidFill>
              </a:rPr>
              <a:t>NMX-F-700-COFOCALEC-2004</a:t>
            </a:r>
            <a:endParaRPr lang="es-MX" dirty="0">
              <a:solidFill>
                <a:srgbClr val="002060"/>
              </a:solidFill>
            </a:endParaRPr>
          </a:p>
        </p:txBody>
      </p:sp>
    </p:spTree>
    <p:extLst>
      <p:ext uri="{BB962C8B-B14F-4D97-AF65-F5344CB8AC3E}">
        <p14:creationId xmlns:p14="http://schemas.microsoft.com/office/powerpoint/2010/main" val="351937362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79512" y="1268760"/>
            <a:ext cx="8712968"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000" b="1" dirty="0" smtClean="0">
                <a:solidFill>
                  <a:schemeClr val="accent2">
                    <a:lumMod val="50000"/>
                  </a:schemeClr>
                </a:solidFill>
              </a:rPr>
              <a:t>Con base en el recuento de células somáticas</a:t>
            </a:r>
          </a:p>
        </p:txBody>
      </p:sp>
      <p:sp>
        <p:nvSpPr>
          <p:cNvPr id="4" name="3 Rectángulo"/>
          <p:cNvSpPr/>
          <p:nvPr/>
        </p:nvSpPr>
        <p:spPr>
          <a:xfrm>
            <a:off x="215516" y="2852936"/>
            <a:ext cx="8712968" cy="33123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000" b="1" dirty="0" smtClean="0">
                <a:solidFill>
                  <a:schemeClr val="accent2">
                    <a:lumMod val="75000"/>
                  </a:schemeClr>
                </a:solidFill>
              </a:rPr>
              <a:t>CLASE 1</a:t>
            </a:r>
            <a:r>
              <a:rPr lang="es-MX" sz="4000" b="1" dirty="0" smtClean="0">
                <a:solidFill>
                  <a:schemeClr val="tx2">
                    <a:lumMod val="60000"/>
                    <a:lumOff val="40000"/>
                  </a:schemeClr>
                </a:solidFill>
              </a:rPr>
              <a:t>: ≤ 400, 000 CCS/</a:t>
            </a:r>
            <a:r>
              <a:rPr lang="es-MX" sz="4000" b="1" dirty="0" err="1" smtClean="0">
                <a:solidFill>
                  <a:schemeClr val="tx2">
                    <a:lumMod val="60000"/>
                    <a:lumOff val="40000"/>
                  </a:schemeClr>
                </a:solidFill>
              </a:rPr>
              <a:t>mL</a:t>
            </a:r>
            <a:endParaRPr lang="es-MX" sz="4000" b="1" dirty="0" smtClean="0">
              <a:solidFill>
                <a:schemeClr val="tx2">
                  <a:lumMod val="60000"/>
                  <a:lumOff val="40000"/>
                </a:schemeClr>
              </a:solidFill>
            </a:endParaRPr>
          </a:p>
          <a:p>
            <a:pPr algn="ctr"/>
            <a:r>
              <a:rPr lang="es-MX" sz="4000" b="1" dirty="0" smtClean="0">
                <a:solidFill>
                  <a:schemeClr val="accent2">
                    <a:lumMod val="75000"/>
                  </a:schemeClr>
                </a:solidFill>
              </a:rPr>
              <a:t>CLASE 2</a:t>
            </a:r>
            <a:r>
              <a:rPr lang="es-MX" sz="4000" b="1" dirty="0" smtClean="0">
                <a:solidFill>
                  <a:schemeClr val="tx2">
                    <a:lumMod val="60000"/>
                    <a:lumOff val="40000"/>
                  </a:schemeClr>
                </a:solidFill>
              </a:rPr>
              <a:t>: 401, 000 a 500, 000 CCS/</a:t>
            </a:r>
            <a:r>
              <a:rPr lang="es-MX" sz="4000" b="1" dirty="0" err="1" smtClean="0">
                <a:solidFill>
                  <a:schemeClr val="tx2">
                    <a:lumMod val="60000"/>
                    <a:lumOff val="40000"/>
                  </a:schemeClr>
                </a:solidFill>
              </a:rPr>
              <a:t>mL</a:t>
            </a:r>
            <a:endParaRPr lang="es-MX" sz="4000" b="1" dirty="0" smtClean="0">
              <a:solidFill>
                <a:schemeClr val="tx2">
                  <a:lumMod val="60000"/>
                  <a:lumOff val="40000"/>
                </a:schemeClr>
              </a:solidFill>
            </a:endParaRPr>
          </a:p>
          <a:p>
            <a:pPr algn="ctr"/>
            <a:r>
              <a:rPr lang="es-MX" sz="4000" b="1" dirty="0" smtClean="0">
                <a:solidFill>
                  <a:schemeClr val="accent2">
                    <a:lumMod val="75000"/>
                  </a:schemeClr>
                </a:solidFill>
              </a:rPr>
              <a:t>CLASE 3</a:t>
            </a:r>
            <a:r>
              <a:rPr lang="es-MX" sz="4000" b="1" dirty="0" smtClean="0">
                <a:solidFill>
                  <a:schemeClr val="tx2">
                    <a:lumMod val="60000"/>
                    <a:lumOff val="40000"/>
                  </a:schemeClr>
                </a:solidFill>
              </a:rPr>
              <a:t>: 501, 000 a 749 000 CCS/Ml</a:t>
            </a:r>
          </a:p>
          <a:p>
            <a:pPr algn="ctr"/>
            <a:r>
              <a:rPr lang="es-MX" sz="4000" b="1" dirty="0" smtClean="0">
                <a:solidFill>
                  <a:schemeClr val="accent2">
                    <a:lumMod val="75000"/>
                  </a:schemeClr>
                </a:solidFill>
              </a:rPr>
              <a:t>CLASE 4</a:t>
            </a:r>
            <a:r>
              <a:rPr lang="es-MX" sz="4000" b="1" dirty="0" smtClean="0">
                <a:solidFill>
                  <a:schemeClr val="tx2">
                    <a:lumMod val="60000"/>
                    <a:lumOff val="40000"/>
                  </a:schemeClr>
                </a:solidFill>
              </a:rPr>
              <a:t>: 750, 000 a 1, 000, 000 CCS/</a:t>
            </a:r>
            <a:r>
              <a:rPr lang="es-MX" sz="4000" b="1" dirty="0" err="1" smtClean="0">
                <a:solidFill>
                  <a:schemeClr val="tx2">
                    <a:lumMod val="60000"/>
                    <a:lumOff val="40000"/>
                  </a:schemeClr>
                </a:solidFill>
              </a:rPr>
              <a:t>mL</a:t>
            </a:r>
            <a:endParaRPr lang="es-MX" sz="4000" b="1" dirty="0">
              <a:solidFill>
                <a:schemeClr val="tx2">
                  <a:lumMod val="60000"/>
                  <a:lumOff val="40000"/>
                </a:schemeClr>
              </a:solidFill>
            </a:endParaRPr>
          </a:p>
        </p:txBody>
      </p:sp>
      <p:pic>
        <p:nvPicPr>
          <p:cNvPr id="6" name="Imagen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171" y="6093296"/>
            <a:ext cx="850421" cy="739846"/>
          </a:xfrm>
          <a:prstGeom prst="rect">
            <a:avLst/>
          </a:prstGeom>
        </p:spPr>
      </p:pic>
      <p:pic>
        <p:nvPicPr>
          <p:cNvPr id="8" name="Imagen 7"/>
          <p:cNvPicPr>
            <a:picLocks noChangeAspect="1"/>
          </p:cNvPicPr>
          <p:nvPr/>
        </p:nvPicPr>
        <p:blipFill>
          <a:blip r:embed="rId3"/>
          <a:stretch>
            <a:fillRect/>
          </a:stretch>
        </p:blipFill>
        <p:spPr>
          <a:xfrm>
            <a:off x="172269" y="95693"/>
            <a:ext cx="3574605" cy="552893"/>
          </a:xfrm>
          <a:prstGeom prst="rect">
            <a:avLst/>
          </a:prstGeom>
        </p:spPr>
      </p:pic>
      <p:sp>
        <p:nvSpPr>
          <p:cNvPr id="9" name="4 Rectángulo"/>
          <p:cNvSpPr/>
          <p:nvPr/>
        </p:nvSpPr>
        <p:spPr>
          <a:xfrm>
            <a:off x="5292080" y="5733256"/>
            <a:ext cx="3600400"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rgbClr val="002060"/>
                </a:solidFill>
              </a:rPr>
              <a:t>NMX-F-700-COFOCALEC-2004</a:t>
            </a:r>
            <a:endParaRPr lang="es-MX" dirty="0">
              <a:solidFill>
                <a:srgbClr val="002060"/>
              </a:solidFill>
            </a:endParaRPr>
          </a:p>
        </p:txBody>
      </p:sp>
    </p:spTree>
    <p:extLst>
      <p:ext uri="{BB962C8B-B14F-4D97-AF65-F5344CB8AC3E}">
        <p14:creationId xmlns:p14="http://schemas.microsoft.com/office/powerpoint/2010/main" val="351937362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431032" y="3429000"/>
            <a:ext cx="8712968"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000" b="1" dirty="0" smtClean="0">
                <a:solidFill>
                  <a:schemeClr val="accent2">
                    <a:lumMod val="50000"/>
                  </a:schemeClr>
                </a:solidFill>
              </a:rPr>
              <a:t>Calidad e inocuidad de la leche y su influencia en los productos lácteos</a:t>
            </a:r>
          </a:p>
        </p:txBody>
      </p:sp>
      <p:pic>
        <p:nvPicPr>
          <p:cNvPr id="6" name="Imagen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171" y="6093296"/>
            <a:ext cx="850421" cy="739846"/>
          </a:xfrm>
          <a:prstGeom prst="rect">
            <a:avLst/>
          </a:prstGeom>
        </p:spPr>
      </p:pic>
      <p:pic>
        <p:nvPicPr>
          <p:cNvPr id="8" name="Imagen 7"/>
          <p:cNvPicPr>
            <a:picLocks noChangeAspect="1"/>
          </p:cNvPicPr>
          <p:nvPr/>
        </p:nvPicPr>
        <p:blipFill>
          <a:blip r:embed="rId3"/>
          <a:stretch>
            <a:fillRect/>
          </a:stretch>
        </p:blipFill>
        <p:spPr>
          <a:xfrm>
            <a:off x="172269" y="95693"/>
            <a:ext cx="3574605" cy="552893"/>
          </a:xfrm>
          <a:prstGeom prst="rect">
            <a:avLst/>
          </a:prstGeom>
        </p:spPr>
      </p:pic>
    </p:spTree>
    <p:extLst>
      <p:ext uri="{BB962C8B-B14F-4D97-AF65-F5344CB8AC3E}">
        <p14:creationId xmlns:p14="http://schemas.microsoft.com/office/powerpoint/2010/main" val="59379125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Imagen 1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14412" y="5320691"/>
            <a:ext cx="2185979" cy="1544513"/>
          </a:xfrm>
          <a:prstGeom prst="rect">
            <a:avLst/>
          </a:prstGeom>
        </p:spPr>
      </p:pic>
      <p:pic>
        <p:nvPicPr>
          <p:cNvPr id="6" name="Imagen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171" y="6093296"/>
            <a:ext cx="850421" cy="739846"/>
          </a:xfrm>
          <a:prstGeom prst="rect">
            <a:avLst/>
          </a:prstGeom>
        </p:spPr>
      </p:pic>
      <p:pic>
        <p:nvPicPr>
          <p:cNvPr id="4" name="Imagen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340294" y="1104999"/>
            <a:ext cx="2722358" cy="2041769"/>
          </a:xfrm>
          <a:prstGeom prst="rect">
            <a:avLst/>
          </a:prstGeom>
        </p:spPr>
      </p:pic>
      <p:pic>
        <p:nvPicPr>
          <p:cNvPr id="5" name="Imagen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400000">
            <a:off x="1639418" y="1104998"/>
            <a:ext cx="2722359" cy="2041770"/>
          </a:xfrm>
          <a:prstGeom prst="rect">
            <a:avLst/>
          </a:prstGeom>
        </p:spPr>
      </p:pic>
      <p:pic>
        <p:nvPicPr>
          <p:cNvPr id="9" name="Imagen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057538" y="764701"/>
            <a:ext cx="3059832" cy="2722362"/>
          </a:xfrm>
          <a:prstGeom prst="rect">
            <a:avLst/>
          </a:prstGeom>
        </p:spPr>
      </p:pic>
      <p:pic>
        <p:nvPicPr>
          <p:cNvPr id="10" name="Imagen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3487063"/>
            <a:ext cx="2514871" cy="1886153"/>
          </a:xfrm>
          <a:prstGeom prst="rect">
            <a:avLst/>
          </a:prstGeom>
        </p:spPr>
      </p:pic>
      <p:pic>
        <p:nvPicPr>
          <p:cNvPr id="11" name="Imagen 1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99592" y="5373216"/>
            <a:ext cx="1563638" cy="1491989"/>
          </a:xfrm>
          <a:prstGeom prst="rect">
            <a:avLst/>
          </a:prstGeom>
        </p:spPr>
      </p:pic>
      <p:pic>
        <p:nvPicPr>
          <p:cNvPr id="12" name="Imagen 1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472991" y="3429000"/>
            <a:ext cx="1779662" cy="2372883"/>
          </a:xfrm>
          <a:prstGeom prst="rect">
            <a:avLst/>
          </a:prstGeom>
        </p:spPr>
      </p:pic>
      <p:pic>
        <p:nvPicPr>
          <p:cNvPr id="13" name="Imagen 1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211960" y="3356992"/>
            <a:ext cx="1707654" cy="2384195"/>
          </a:xfrm>
          <a:prstGeom prst="rect">
            <a:avLst/>
          </a:prstGeom>
        </p:spPr>
      </p:pic>
      <p:pic>
        <p:nvPicPr>
          <p:cNvPr id="14" name="Imagen 13"/>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459690" y="5596445"/>
            <a:ext cx="1691680" cy="1268760"/>
          </a:xfrm>
          <a:prstGeom prst="rect">
            <a:avLst/>
          </a:prstGeom>
        </p:spPr>
      </p:pic>
      <p:pic>
        <p:nvPicPr>
          <p:cNvPr id="15" name="Imagen 14"/>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4146169" y="5380421"/>
            <a:ext cx="1979712" cy="1484784"/>
          </a:xfrm>
          <a:prstGeom prst="rect">
            <a:avLst/>
          </a:prstGeom>
        </p:spPr>
      </p:pic>
      <p:pic>
        <p:nvPicPr>
          <p:cNvPr id="16" name="Imagen 15"/>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4006152" y="764701"/>
            <a:ext cx="2051386" cy="2664298"/>
          </a:xfrm>
          <a:prstGeom prst="rect">
            <a:avLst/>
          </a:prstGeom>
        </p:spPr>
      </p:pic>
      <p:pic>
        <p:nvPicPr>
          <p:cNvPr id="18" name="Imagen 17"/>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5873198" y="3383025"/>
            <a:ext cx="3244172" cy="1936699"/>
          </a:xfrm>
          <a:prstGeom prst="rect">
            <a:avLst/>
          </a:prstGeom>
        </p:spPr>
      </p:pic>
      <p:pic>
        <p:nvPicPr>
          <p:cNvPr id="20" name="Imagen 19"/>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15605" y="5148554"/>
            <a:ext cx="932808" cy="903627"/>
          </a:xfrm>
          <a:prstGeom prst="rect">
            <a:avLst/>
          </a:prstGeom>
        </p:spPr>
      </p:pic>
      <p:pic>
        <p:nvPicPr>
          <p:cNvPr id="21" name="Imagen 20"/>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8100391" y="5148554"/>
            <a:ext cx="1063548" cy="899859"/>
          </a:xfrm>
          <a:prstGeom prst="rect">
            <a:avLst/>
          </a:prstGeom>
        </p:spPr>
      </p:pic>
      <p:pic>
        <p:nvPicPr>
          <p:cNvPr id="22" name="Imagen 21"/>
          <p:cNvPicPr>
            <a:picLocks noChangeAspect="1"/>
          </p:cNvPicPr>
          <p:nvPr/>
        </p:nvPicPr>
        <p:blipFill>
          <a:blip r:embed="rId17"/>
          <a:stretch>
            <a:fillRect/>
          </a:stretch>
        </p:blipFill>
        <p:spPr>
          <a:xfrm>
            <a:off x="172269" y="95693"/>
            <a:ext cx="3574605" cy="552893"/>
          </a:xfrm>
          <a:prstGeom prst="rect">
            <a:avLst/>
          </a:prstGeom>
        </p:spPr>
      </p:pic>
    </p:spTree>
    <p:extLst>
      <p:ext uri="{BB962C8B-B14F-4D97-AF65-F5344CB8AC3E}">
        <p14:creationId xmlns:p14="http://schemas.microsoft.com/office/powerpoint/2010/main" val="424442234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2320" y="2636912"/>
            <a:ext cx="7026092" cy="11521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image3.png"/>
          <p:cNvPicPr/>
          <p:nvPr/>
        </p:nvPicPr>
        <p:blipFill>
          <a:blip r:embed="rId3">
            <a:extLst/>
          </a:blip>
          <a:stretch>
            <a:fillRect/>
          </a:stretch>
        </p:blipFill>
        <p:spPr>
          <a:xfrm>
            <a:off x="6372200" y="4365104"/>
            <a:ext cx="2117254" cy="1782840"/>
          </a:xfrm>
          <a:prstGeom prst="rect">
            <a:avLst/>
          </a:prstGeom>
          <a:ln w="12700">
            <a:miter lim="400000"/>
          </a:ln>
        </p:spPr>
      </p:pic>
    </p:spTree>
    <p:extLst>
      <p:ext uri="{BB962C8B-B14F-4D97-AF65-F5344CB8AC3E}">
        <p14:creationId xmlns:p14="http://schemas.microsoft.com/office/powerpoint/2010/main" val="26316628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51519" y="2636912"/>
            <a:ext cx="8640960" cy="21602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400" b="1" dirty="0">
              <a:solidFill>
                <a:schemeClr val="accent2">
                  <a:lumMod val="50000"/>
                </a:schemeClr>
              </a:solidFill>
            </a:endParaRPr>
          </a:p>
        </p:txBody>
      </p:sp>
      <p:sp>
        <p:nvSpPr>
          <p:cNvPr id="2" name="Rectángulo 1"/>
          <p:cNvSpPr/>
          <p:nvPr/>
        </p:nvSpPr>
        <p:spPr>
          <a:xfrm>
            <a:off x="179512" y="1035668"/>
            <a:ext cx="8712967" cy="4491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800" dirty="0" smtClean="0">
                <a:solidFill>
                  <a:schemeClr val="accent2">
                    <a:lumMod val="75000"/>
                  </a:schemeClr>
                </a:solidFill>
              </a:rPr>
              <a:t>La leche y los productos lácteos pueden formar parte de una dieta correcta, ya que:</a:t>
            </a:r>
            <a:endParaRPr lang="es-MX" sz="2800" dirty="0">
              <a:solidFill>
                <a:schemeClr val="accent2">
                  <a:lumMod val="75000"/>
                </a:schemeClr>
              </a:solidFill>
            </a:endParaRPr>
          </a:p>
        </p:txBody>
      </p:sp>
      <p:sp>
        <p:nvSpPr>
          <p:cNvPr id="8" name="Rectángulo 7"/>
          <p:cNvSpPr/>
          <p:nvPr/>
        </p:nvSpPr>
        <p:spPr>
          <a:xfrm>
            <a:off x="251520" y="3645024"/>
            <a:ext cx="8712967" cy="4491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gn="just">
              <a:buFont typeface="Arial" panose="020B0604020202020204" pitchFamily="34" charset="0"/>
              <a:buChar char="•"/>
            </a:pPr>
            <a:r>
              <a:rPr lang="es-MX" sz="2800" dirty="0" smtClean="0">
                <a:solidFill>
                  <a:schemeClr val="accent3">
                    <a:lumMod val="50000"/>
                  </a:schemeClr>
                </a:solidFill>
              </a:rPr>
              <a:t>Por su aporte de muchos nutrimentos y en cantidades considerables, junto con otros alimentos, ayudan a cubrir los requerimientos de forma eficiente.</a:t>
            </a:r>
          </a:p>
          <a:p>
            <a:pPr marL="457200" indent="-457200" algn="just">
              <a:buFont typeface="Arial" panose="020B0604020202020204" pitchFamily="34" charset="0"/>
              <a:buChar char="•"/>
            </a:pPr>
            <a:r>
              <a:rPr lang="es-MX" sz="2800" dirty="0" smtClean="0">
                <a:solidFill>
                  <a:schemeClr val="tx2">
                    <a:lumMod val="60000"/>
                    <a:lumOff val="40000"/>
                  </a:schemeClr>
                </a:solidFill>
              </a:rPr>
              <a:t>Aportan proteínas, lípidos e hidratos de carbono.</a:t>
            </a:r>
          </a:p>
          <a:p>
            <a:pPr marL="457200" indent="-457200" algn="just">
              <a:buFont typeface="Arial" panose="020B0604020202020204" pitchFamily="34" charset="0"/>
              <a:buChar char="•"/>
            </a:pPr>
            <a:r>
              <a:rPr lang="es-MX" sz="2800" dirty="0" smtClean="0">
                <a:solidFill>
                  <a:schemeClr val="accent3">
                    <a:lumMod val="50000"/>
                  </a:schemeClr>
                </a:solidFill>
              </a:rPr>
              <a:t>Pertenecen al grupo de productos de origen animal.</a:t>
            </a:r>
          </a:p>
          <a:p>
            <a:pPr marL="457200" indent="-457200" algn="just">
              <a:buFont typeface="Arial" panose="020B0604020202020204" pitchFamily="34" charset="0"/>
              <a:buChar char="•"/>
            </a:pPr>
            <a:r>
              <a:rPr lang="es-MX" sz="2800" dirty="0" smtClean="0">
                <a:solidFill>
                  <a:schemeClr val="tx2">
                    <a:lumMod val="60000"/>
                    <a:lumOff val="40000"/>
                  </a:schemeClr>
                </a:solidFill>
              </a:rPr>
              <a:t>Son muy versátiles.</a:t>
            </a:r>
          </a:p>
          <a:p>
            <a:pPr marL="457200" indent="-457200" algn="just">
              <a:buFont typeface="Arial" panose="020B0604020202020204" pitchFamily="34" charset="0"/>
              <a:buChar char="•"/>
            </a:pPr>
            <a:r>
              <a:rPr lang="es-MX" sz="2800" dirty="0" smtClean="0">
                <a:solidFill>
                  <a:schemeClr val="accent3">
                    <a:lumMod val="50000"/>
                  </a:schemeClr>
                </a:solidFill>
              </a:rPr>
              <a:t>Debidamente pasteurizados o procesados, no contienen microorganismos ni sustancias dañinas.</a:t>
            </a:r>
            <a:endParaRPr lang="es-MX" sz="2800" dirty="0">
              <a:solidFill>
                <a:schemeClr val="accent3">
                  <a:lumMod val="50000"/>
                </a:schemeClr>
              </a:solidFill>
            </a:endParaRPr>
          </a:p>
        </p:txBody>
      </p:sp>
      <p:pic>
        <p:nvPicPr>
          <p:cNvPr id="9" name="Imagen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83" y="6093296"/>
            <a:ext cx="850421" cy="739846"/>
          </a:xfrm>
          <a:prstGeom prst="rect">
            <a:avLst/>
          </a:prstGeom>
        </p:spPr>
      </p:pic>
      <p:pic>
        <p:nvPicPr>
          <p:cNvPr id="10" name="Imagen 9"/>
          <p:cNvPicPr>
            <a:picLocks noChangeAspect="1"/>
          </p:cNvPicPr>
          <p:nvPr/>
        </p:nvPicPr>
        <p:blipFill>
          <a:blip r:embed="rId3"/>
          <a:stretch>
            <a:fillRect/>
          </a:stretch>
        </p:blipFill>
        <p:spPr>
          <a:xfrm>
            <a:off x="172269" y="95693"/>
            <a:ext cx="3574605" cy="552893"/>
          </a:xfrm>
          <a:prstGeom prst="rect">
            <a:avLst/>
          </a:prstGeom>
        </p:spPr>
      </p:pic>
    </p:spTree>
    <p:extLst>
      <p:ext uri="{BB962C8B-B14F-4D97-AF65-F5344CB8AC3E}">
        <p14:creationId xmlns:p14="http://schemas.microsoft.com/office/powerpoint/2010/main" val="9163145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51519" y="891652"/>
            <a:ext cx="8064897" cy="3771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200" dirty="0" smtClean="0">
                <a:solidFill>
                  <a:schemeClr val="accent2">
                    <a:lumMod val="75000"/>
                  </a:schemeClr>
                </a:solidFill>
              </a:rPr>
              <a:t>La leche en las diferentes etapas de la vida</a:t>
            </a:r>
            <a:endParaRPr lang="es-MX" sz="3200" dirty="0">
              <a:solidFill>
                <a:schemeClr val="accent2">
                  <a:lumMod val="75000"/>
                </a:schemeClr>
              </a:solidFill>
            </a:endParaRPr>
          </a:p>
        </p:txBody>
      </p:sp>
      <p:sp>
        <p:nvSpPr>
          <p:cNvPr id="5" name="Rectángulo redondeado 4"/>
          <p:cNvSpPr/>
          <p:nvPr/>
        </p:nvSpPr>
        <p:spPr>
          <a:xfrm>
            <a:off x="107502" y="1412776"/>
            <a:ext cx="6984778" cy="1872208"/>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smtClean="0">
                <a:solidFill>
                  <a:srgbClr val="FF0000"/>
                </a:solidFill>
              </a:rPr>
              <a:t>Embarazo: </a:t>
            </a:r>
            <a:r>
              <a:rPr lang="es-MX" sz="2000" dirty="0" smtClean="0">
                <a:solidFill>
                  <a:schemeClr val="tx2">
                    <a:lumMod val="60000"/>
                    <a:lumOff val="40000"/>
                  </a:schemeClr>
                </a:solidFill>
              </a:rPr>
              <a:t>un adecuado estado de nutrición cuando concibe y cuya dieta en el embarazo contiene todos los nutrimentos en cantidad y calidad tiene menos complicaciones durante el embarazo y parto y representa el cimiento de una buena lactancia.</a:t>
            </a:r>
            <a:endParaRPr lang="es-MX" sz="2000" dirty="0">
              <a:solidFill>
                <a:schemeClr val="tx2">
                  <a:lumMod val="60000"/>
                  <a:lumOff val="40000"/>
                </a:schemeClr>
              </a:solidFill>
            </a:endParaRPr>
          </a:p>
        </p:txBody>
      </p:sp>
      <p:sp>
        <p:nvSpPr>
          <p:cNvPr id="8" name="Rectángulo redondeado 7"/>
          <p:cNvSpPr/>
          <p:nvPr/>
        </p:nvSpPr>
        <p:spPr>
          <a:xfrm>
            <a:off x="1403648" y="3645024"/>
            <a:ext cx="7488832" cy="2459396"/>
          </a:xfrm>
          <a:prstGeom prst="roundRect">
            <a:avLst/>
          </a:prstGeom>
          <a:no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smtClean="0">
                <a:solidFill>
                  <a:srgbClr val="FF0000"/>
                </a:solidFill>
              </a:rPr>
              <a:t>Lactancia: </a:t>
            </a:r>
            <a:r>
              <a:rPr lang="es-MX" sz="2000" dirty="0" smtClean="0">
                <a:solidFill>
                  <a:schemeClr val="tx2">
                    <a:lumMod val="60000"/>
                    <a:lumOff val="40000"/>
                  </a:schemeClr>
                </a:solidFill>
              </a:rPr>
              <a:t>se establece un vínculo afectivo madre-hijo y la provisión de inmunoglobulinas a través del calostro. </a:t>
            </a:r>
          </a:p>
          <a:p>
            <a:pPr algn="ctr"/>
            <a:r>
              <a:rPr lang="es-MX" sz="2000" dirty="0" smtClean="0">
                <a:solidFill>
                  <a:schemeClr val="tx2">
                    <a:lumMod val="60000"/>
                    <a:lumOff val="40000"/>
                  </a:schemeClr>
                </a:solidFill>
              </a:rPr>
              <a:t>Para la lactogénesis se requiere de aporte elevado de calcio, proteínas, lactosa, energía y agua. </a:t>
            </a:r>
          </a:p>
          <a:p>
            <a:r>
              <a:rPr lang="es-MX" sz="2000" dirty="0" smtClean="0">
                <a:solidFill>
                  <a:schemeClr val="accent3">
                    <a:lumMod val="50000"/>
                  </a:schemeClr>
                </a:solidFill>
              </a:rPr>
              <a:t>Primer mes: 600 ml diario.</a:t>
            </a:r>
          </a:p>
          <a:p>
            <a:r>
              <a:rPr lang="es-MX" sz="2000" dirty="0" smtClean="0">
                <a:solidFill>
                  <a:schemeClr val="accent3">
                    <a:lumMod val="50000"/>
                  </a:schemeClr>
                </a:solidFill>
              </a:rPr>
              <a:t>Segundo mes: 840 ml diario.</a:t>
            </a:r>
          </a:p>
          <a:p>
            <a:r>
              <a:rPr lang="es-MX" sz="2000" dirty="0" smtClean="0">
                <a:solidFill>
                  <a:schemeClr val="accent3">
                    <a:lumMod val="50000"/>
                  </a:schemeClr>
                </a:solidFill>
              </a:rPr>
              <a:t>Tercer mes: 930 ml diario.</a:t>
            </a:r>
          </a:p>
          <a:p>
            <a:r>
              <a:rPr lang="es-MX" sz="2000" dirty="0" smtClean="0">
                <a:solidFill>
                  <a:schemeClr val="accent3">
                    <a:lumMod val="50000"/>
                  </a:schemeClr>
                </a:solidFill>
              </a:rPr>
              <a:t>Cuarto mes: caída progresiva.</a:t>
            </a:r>
            <a:endParaRPr lang="es-MX" sz="2000" dirty="0">
              <a:solidFill>
                <a:schemeClr val="accent3">
                  <a:lumMod val="50000"/>
                </a:schemeClr>
              </a:solidFill>
            </a:endParaRPr>
          </a:p>
        </p:txBody>
      </p:sp>
      <p:pic>
        <p:nvPicPr>
          <p:cNvPr id="9" name="Imagen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171" y="6093296"/>
            <a:ext cx="850421" cy="739846"/>
          </a:xfrm>
          <a:prstGeom prst="rect">
            <a:avLst/>
          </a:prstGeom>
        </p:spPr>
      </p:pic>
      <p:pic>
        <p:nvPicPr>
          <p:cNvPr id="11" name="Imagen 10"/>
          <p:cNvPicPr>
            <a:picLocks noChangeAspect="1"/>
          </p:cNvPicPr>
          <p:nvPr/>
        </p:nvPicPr>
        <p:blipFill>
          <a:blip r:embed="rId3"/>
          <a:stretch>
            <a:fillRect/>
          </a:stretch>
        </p:blipFill>
        <p:spPr>
          <a:xfrm>
            <a:off x="172269" y="95693"/>
            <a:ext cx="3574605" cy="552893"/>
          </a:xfrm>
          <a:prstGeom prst="rect">
            <a:avLst/>
          </a:prstGeom>
        </p:spPr>
      </p:pic>
      <p:sp>
        <p:nvSpPr>
          <p:cNvPr id="12" name="3 Rectángulo"/>
          <p:cNvSpPr/>
          <p:nvPr/>
        </p:nvSpPr>
        <p:spPr>
          <a:xfrm>
            <a:off x="5868144" y="6185070"/>
            <a:ext cx="2232248" cy="648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MX" sz="1600" dirty="0" smtClean="0">
                <a:solidFill>
                  <a:schemeClr val="tx1"/>
                </a:solidFill>
              </a:rPr>
              <a:t>Libro Blanco de la Leche. </a:t>
            </a:r>
            <a:r>
              <a:rPr lang="es-MX" sz="1600" dirty="0" err="1" smtClean="0">
                <a:solidFill>
                  <a:schemeClr val="tx1"/>
                </a:solidFill>
              </a:rPr>
              <a:t>Canliec</a:t>
            </a:r>
            <a:r>
              <a:rPr lang="es-MX" sz="1600" dirty="0" smtClean="0">
                <a:solidFill>
                  <a:schemeClr val="tx1"/>
                </a:solidFill>
              </a:rPr>
              <a:t>.</a:t>
            </a:r>
            <a:endParaRPr lang="es-MX" sz="1600" dirty="0">
              <a:solidFill>
                <a:schemeClr val="tx1"/>
              </a:solidFill>
            </a:endParaRPr>
          </a:p>
        </p:txBody>
      </p:sp>
    </p:spTree>
    <p:extLst>
      <p:ext uri="{BB962C8B-B14F-4D97-AF65-F5344CB8AC3E}">
        <p14:creationId xmlns:p14="http://schemas.microsoft.com/office/powerpoint/2010/main" val="13362564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redondeado 4"/>
          <p:cNvSpPr/>
          <p:nvPr/>
        </p:nvSpPr>
        <p:spPr>
          <a:xfrm>
            <a:off x="259902" y="980728"/>
            <a:ext cx="6120684" cy="1589738"/>
          </a:xfrm>
          <a:prstGeom prst="roundRect">
            <a:avLst/>
          </a:pr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smtClean="0">
                <a:solidFill>
                  <a:srgbClr val="FF0000"/>
                </a:solidFill>
              </a:rPr>
              <a:t>Infancia: </a:t>
            </a:r>
            <a:r>
              <a:rPr lang="es-MX" sz="2000" dirty="0" smtClean="0">
                <a:solidFill>
                  <a:schemeClr val="tx2">
                    <a:lumMod val="60000"/>
                    <a:lumOff val="40000"/>
                  </a:schemeClr>
                </a:solidFill>
              </a:rPr>
              <a:t>durante el primer año, el requerimiento nutrimental es elevado; la tasa de crecimiento es la más elevada; crecimiento y fortalecimiento de huesos; requiere Ca. y Vit. D.</a:t>
            </a:r>
            <a:endParaRPr lang="es-MX" sz="2000" dirty="0">
              <a:solidFill>
                <a:schemeClr val="tx2">
                  <a:lumMod val="60000"/>
                  <a:lumOff val="40000"/>
                </a:schemeClr>
              </a:solidFill>
            </a:endParaRPr>
          </a:p>
        </p:txBody>
      </p:sp>
      <p:sp>
        <p:nvSpPr>
          <p:cNvPr id="8" name="Rectángulo redondeado 7"/>
          <p:cNvSpPr/>
          <p:nvPr/>
        </p:nvSpPr>
        <p:spPr>
          <a:xfrm>
            <a:off x="1115612" y="2675236"/>
            <a:ext cx="6120684" cy="1041796"/>
          </a:xfrm>
          <a:prstGeom prst="round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smtClean="0">
                <a:solidFill>
                  <a:srgbClr val="FF0000"/>
                </a:solidFill>
              </a:rPr>
              <a:t>Preescolar y niñez: </a:t>
            </a:r>
            <a:r>
              <a:rPr lang="es-MX" sz="2000" dirty="0" smtClean="0">
                <a:solidFill>
                  <a:schemeClr val="tx2">
                    <a:lumMod val="60000"/>
                    <a:lumOff val="40000"/>
                  </a:schemeClr>
                </a:solidFill>
              </a:rPr>
              <a:t>ocurre recambio de dientes (Ca., Vit. D., C. y proteínas)</a:t>
            </a:r>
            <a:endParaRPr lang="es-MX" sz="2000" dirty="0">
              <a:solidFill>
                <a:schemeClr val="tx2">
                  <a:lumMod val="60000"/>
                  <a:lumOff val="40000"/>
                </a:schemeClr>
              </a:solidFill>
            </a:endParaRPr>
          </a:p>
        </p:txBody>
      </p:sp>
      <p:sp>
        <p:nvSpPr>
          <p:cNvPr id="9" name="Rectángulo redondeado 8"/>
          <p:cNvSpPr/>
          <p:nvPr/>
        </p:nvSpPr>
        <p:spPr>
          <a:xfrm>
            <a:off x="1691680" y="3833152"/>
            <a:ext cx="6120684" cy="1041796"/>
          </a:xfrm>
          <a:prstGeom prst="round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smtClean="0">
                <a:solidFill>
                  <a:srgbClr val="FF0000"/>
                </a:solidFill>
              </a:rPr>
              <a:t>Adolescencia: </a:t>
            </a:r>
            <a:r>
              <a:rPr lang="es-MX" sz="2000" dirty="0" smtClean="0">
                <a:solidFill>
                  <a:schemeClr val="tx2">
                    <a:lumMod val="60000"/>
                    <a:lumOff val="40000"/>
                  </a:schemeClr>
                </a:solidFill>
              </a:rPr>
              <a:t>ocurre recambio de dientes (Ca, Vit. D, C y proteínas)</a:t>
            </a:r>
            <a:endParaRPr lang="es-MX" sz="2000" dirty="0">
              <a:solidFill>
                <a:schemeClr val="tx2">
                  <a:lumMod val="60000"/>
                  <a:lumOff val="40000"/>
                </a:schemeClr>
              </a:solidFill>
            </a:endParaRPr>
          </a:p>
        </p:txBody>
      </p:sp>
      <p:sp>
        <p:nvSpPr>
          <p:cNvPr id="10" name="Rectángulo redondeado 9"/>
          <p:cNvSpPr/>
          <p:nvPr/>
        </p:nvSpPr>
        <p:spPr>
          <a:xfrm>
            <a:off x="2555776" y="5085184"/>
            <a:ext cx="6120684" cy="1041796"/>
          </a:xfrm>
          <a:prstGeom prst="round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smtClean="0">
                <a:solidFill>
                  <a:srgbClr val="FF0000"/>
                </a:solidFill>
              </a:rPr>
              <a:t>Etapa adulta: </a:t>
            </a:r>
            <a:r>
              <a:rPr lang="es-MX" sz="2000" dirty="0" smtClean="0">
                <a:solidFill>
                  <a:schemeClr val="tx2">
                    <a:lumMod val="60000"/>
                    <a:lumOff val="40000"/>
                  </a:schemeClr>
                </a:solidFill>
              </a:rPr>
              <a:t>recambio y reparación de tejidos; pico de masa ósea a los 30 años; mayor intolerancia a la lactosa; consumo de productos lácteos deslactosados.</a:t>
            </a:r>
            <a:endParaRPr lang="es-MX" sz="2000" dirty="0">
              <a:solidFill>
                <a:schemeClr val="tx2">
                  <a:lumMod val="60000"/>
                  <a:lumOff val="40000"/>
                </a:schemeClr>
              </a:solidFill>
            </a:endParaRPr>
          </a:p>
        </p:txBody>
      </p:sp>
      <p:pic>
        <p:nvPicPr>
          <p:cNvPr id="11" name="Imagen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171" y="6093296"/>
            <a:ext cx="850421" cy="739846"/>
          </a:xfrm>
          <a:prstGeom prst="rect">
            <a:avLst/>
          </a:prstGeom>
        </p:spPr>
      </p:pic>
      <p:pic>
        <p:nvPicPr>
          <p:cNvPr id="13" name="Imagen 12"/>
          <p:cNvPicPr>
            <a:picLocks noChangeAspect="1"/>
          </p:cNvPicPr>
          <p:nvPr/>
        </p:nvPicPr>
        <p:blipFill>
          <a:blip r:embed="rId3"/>
          <a:stretch>
            <a:fillRect/>
          </a:stretch>
        </p:blipFill>
        <p:spPr>
          <a:xfrm>
            <a:off x="172269" y="95693"/>
            <a:ext cx="3574605" cy="552893"/>
          </a:xfrm>
          <a:prstGeom prst="rect">
            <a:avLst/>
          </a:prstGeom>
        </p:spPr>
      </p:pic>
      <p:sp>
        <p:nvSpPr>
          <p:cNvPr id="14" name="3 Rectángulo"/>
          <p:cNvSpPr/>
          <p:nvPr/>
        </p:nvSpPr>
        <p:spPr>
          <a:xfrm>
            <a:off x="5868144" y="6185070"/>
            <a:ext cx="2232248" cy="648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MX" sz="1600" dirty="0" smtClean="0">
                <a:solidFill>
                  <a:schemeClr val="tx1"/>
                </a:solidFill>
              </a:rPr>
              <a:t>Libro Blanco de la Leche. </a:t>
            </a:r>
            <a:r>
              <a:rPr lang="es-MX" sz="1600" dirty="0" err="1" smtClean="0">
                <a:solidFill>
                  <a:schemeClr val="tx1"/>
                </a:solidFill>
              </a:rPr>
              <a:t>Canliec</a:t>
            </a:r>
            <a:r>
              <a:rPr lang="es-MX" sz="1600" dirty="0" smtClean="0">
                <a:solidFill>
                  <a:schemeClr val="tx1"/>
                </a:solidFill>
              </a:rPr>
              <a:t>.</a:t>
            </a:r>
            <a:endParaRPr lang="es-MX" sz="1600" dirty="0">
              <a:solidFill>
                <a:schemeClr val="tx1"/>
              </a:solidFill>
            </a:endParaRPr>
          </a:p>
        </p:txBody>
      </p:sp>
    </p:spTree>
    <p:extLst>
      <p:ext uri="{BB962C8B-B14F-4D97-AF65-F5344CB8AC3E}">
        <p14:creationId xmlns:p14="http://schemas.microsoft.com/office/powerpoint/2010/main" val="42581739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51519" y="2636912"/>
            <a:ext cx="8640960" cy="21602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8800" b="1" dirty="0" smtClean="0">
                <a:solidFill>
                  <a:schemeClr val="tx2">
                    <a:lumMod val="60000"/>
                    <a:lumOff val="40000"/>
                  </a:schemeClr>
                </a:solidFill>
              </a:rPr>
              <a:t>¿Qué es la leche?</a:t>
            </a:r>
            <a:endParaRPr lang="es-MX" b="1" dirty="0">
              <a:solidFill>
                <a:schemeClr val="tx2">
                  <a:lumMod val="60000"/>
                  <a:lumOff val="40000"/>
                </a:schemeClr>
              </a:solidFill>
            </a:endParaRPr>
          </a:p>
        </p:txBody>
      </p:sp>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171" y="6093296"/>
            <a:ext cx="850421" cy="739846"/>
          </a:xfrm>
          <a:prstGeom prst="rect">
            <a:avLst/>
          </a:prstGeom>
        </p:spPr>
      </p:pic>
      <p:pic>
        <p:nvPicPr>
          <p:cNvPr id="7" name="Imagen 6"/>
          <p:cNvPicPr>
            <a:picLocks noChangeAspect="1"/>
          </p:cNvPicPr>
          <p:nvPr/>
        </p:nvPicPr>
        <p:blipFill>
          <a:blip r:embed="rId3"/>
          <a:stretch>
            <a:fillRect/>
          </a:stretch>
        </p:blipFill>
        <p:spPr>
          <a:xfrm>
            <a:off x="172269" y="95693"/>
            <a:ext cx="3574605" cy="552893"/>
          </a:xfrm>
          <a:prstGeom prst="rect">
            <a:avLst/>
          </a:prstGeom>
        </p:spPr>
      </p:pic>
    </p:spTree>
    <p:extLst>
      <p:ext uri="{BB962C8B-B14F-4D97-AF65-F5344CB8AC3E}">
        <p14:creationId xmlns:p14="http://schemas.microsoft.com/office/powerpoint/2010/main" val="5205568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79512" y="908720"/>
            <a:ext cx="4320480" cy="13681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4800" b="1" dirty="0" smtClean="0">
                <a:solidFill>
                  <a:schemeClr val="tx1"/>
                </a:solidFill>
              </a:rPr>
              <a:t>Concepto</a:t>
            </a:r>
            <a:endParaRPr lang="es-MX" b="1" dirty="0">
              <a:solidFill>
                <a:schemeClr val="tx1"/>
              </a:solidFill>
            </a:endParaRPr>
          </a:p>
        </p:txBody>
      </p:sp>
      <p:sp>
        <p:nvSpPr>
          <p:cNvPr id="3" name="2 Rectángulo"/>
          <p:cNvSpPr/>
          <p:nvPr/>
        </p:nvSpPr>
        <p:spPr>
          <a:xfrm>
            <a:off x="179512" y="1988840"/>
            <a:ext cx="8640960" cy="3600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4000" dirty="0" smtClean="0">
                <a:solidFill>
                  <a:schemeClr val="tx1"/>
                </a:solidFill>
              </a:rPr>
              <a:t>Leche de vaca para consumo humano, es el producto proveniente de la secreción natural de la glándula mamaria de la vaca sana. Se excluye el producto cuando tenga calostro.</a:t>
            </a:r>
            <a:endParaRPr lang="es-MX" sz="1400" dirty="0">
              <a:solidFill>
                <a:schemeClr val="tx1"/>
              </a:solidFill>
            </a:endParaRPr>
          </a:p>
        </p:txBody>
      </p:sp>
      <p:sp>
        <p:nvSpPr>
          <p:cNvPr id="4" name="3 Rectángulo"/>
          <p:cNvSpPr/>
          <p:nvPr/>
        </p:nvSpPr>
        <p:spPr>
          <a:xfrm>
            <a:off x="6839094" y="5661248"/>
            <a:ext cx="2016224" cy="648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MX" sz="1600" dirty="0" smtClean="0">
                <a:solidFill>
                  <a:schemeClr val="tx1"/>
                </a:solidFill>
              </a:rPr>
              <a:t>NOM-091-SSA1-1994</a:t>
            </a:r>
            <a:endParaRPr lang="es-MX" sz="1600" dirty="0">
              <a:solidFill>
                <a:schemeClr val="tx1"/>
              </a:solidFill>
            </a:endParaRPr>
          </a:p>
        </p:txBody>
      </p:sp>
      <p:pic>
        <p:nvPicPr>
          <p:cNvPr id="7" name="Imagen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171" y="6093296"/>
            <a:ext cx="850421" cy="739846"/>
          </a:xfrm>
          <a:prstGeom prst="rect">
            <a:avLst/>
          </a:prstGeom>
        </p:spPr>
      </p:pic>
      <p:pic>
        <p:nvPicPr>
          <p:cNvPr id="9" name="Imagen 8"/>
          <p:cNvPicPr>
            <a:picLocks noChangeAspect="1"/>
          </p:cNvPicPr>
          <p:nvPr/>
        </p:nvPicPr>
        <p:blipFill>
          <a:blip r:embed="rId3"/>
          <a:stretch>
            <a:fillRect/>
          </a:stretch>
        </p:blipFill>
        <p:spPr>
          <a:xfrm>
            <a:off x="172269" y="95693"/>
            <a:ext cx="3574605" cy="552893"/>
          </a:xfrm>
          <a:prstGeom prst="rect">
            <a:avLst/>
          </a:prstGeom>
        </p:spPr>
      </p:pic>
    </p:spTree>
    <p:extLst>
      <p:ext uri="{BB962C8B-B14F-4D97-AF65-F5344CB8AC3E}">
        <p14:creationId xmlns:p14="http://schemas.microsoft.com/office/powerpoint/2010/main" val="19834264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04706" y="620688"/>
            <a:ext cx="8675806" cy="8640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3200" b="1" dirty="0" smtClean="0">
                <a:solidFill>
                  <a:schemeClr val="tx1"/>
                </a:solidFill>
              </a:rPr>
              <a:t>Composición media de un litro de leche de vaca</a:t>
            </a:r>
            <a:endParaRPr lang="es-MX" sz="1100" b="1" dirty="0">
              <a:solidFill>
                <a:schemeClr val="tx1"/>
              </a:solidFill>
            </a:endParaRPr>
          </a:p>
        </p:txBody>
      </p:sp>
      <p:pic>
        <p:nvPicPr>
          <p:cNvPr id="9" name="Imagen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171" y="6093296"/>
            <a:ext cx="850421" cy="739846"/>
          </a:xfrm>
          <a:prstGeom prst="rect">
            <a:avLst/>
          </a:prstGeom>
        </p:spPr>
      </p:pic>
      <p:sp>
        <p:nvSpPr>
          <p:cNvPr id="6" name="Rectángulo 5"/>
          <p:cNvSpPr/>
          <p:nvPr/>
        </p:nvSpPr>
        <p:spPr>
          <a:xfrm>
            <a:off x="3743908" y="1516038"/>
            <a:ext cx="1656184" cy="648072"/>
          </a:xfrm>
          <a:prstGeom prst="rect">
            <a:avLst/>
          </a:prstGeom>
          <a:no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2">
                    <a:lumMod val="60000"/>
                    <a:lumOff val="40000"/>
                  </a:schemeClr>
                </a:solidFill>
              </a:rPr>
              <a:t>Leche</a:t>
            </a:r>
            <a:endParaRPr lang="es-MX" dirty="0">
              <a:solidFill>
                <a:schemeClr val="tx2">
                  <a:lumMod val="60000"/>
                  <a:lumOff val="40000"/>
                </a:schemeClr>
              </a:solidFill>
            </a:endParaRPr>
          </a:p>
        </p:txBody>
      </p:sp>
      <p:sp>
        <p:nvSpPr>
          <p:cNvPr id="11" name="Rectángulo 10"/>
          <p:cNvSpPr/>
          <p:nvPr/>
        </p:nvSpPr>
        <p:spPr>
          <a:xfrm>
            <a:off x="251520" y="2520366"/>
            <a:ext cx="1656184" cy="648072"/>
          </a:xfrm>
          <a:prstGeom prst="rect">
            <a:avLst/>
          </a:prstGeom>
          <a:no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2">
                    <a:lumMod val="60000"/>
                    <a:lumOff val="40000"/>
                  </a:schemeClr>
                </a:solidFill>
              </a:rPr>
              <a:t>Agua</a:t>
            </a:r>
          </a:p>
          <a:p>
            <a:pPr algn="ctr"/>
            <a:r>
              <a:rPr lang="es-MX" dirty="0" smtClean="0">
                <a:solidFill>
                  <a:schemeClr val="accent6">
                    <a:lumMod val="75000"/>
                  </a:schemeClr>
                </a:solidFill>
              </a:rPr>
              <a:t>900 – 910 gr.</a:t>
            </a:r>
            <a:endParaRPr lang="es-MX" dirty="0">
              <a:solidFill>
                <a:schemeClr val="accent6">
                  <a:lumMod val="75000"/>
                </a:schemeClr>
              </a:solidFill>
            </a:endParaRPr>
          </a:p>
        </p:txBody>
      </p:sp>
      <p:sp>
        <p:nvSpPr>
          <p:cNvPr id="13" name="Rectángulo 12"/>
          <p:cNvSpPr/>
          <p:nvPr/>
        </p:nvSpPr>
        <p:spPr>
          <a:xfrm>
            <a:off x="504706" y="4019688"/>
            <a:ext cx="1656184" cy="648072"/>
          </a:xfrm>
          <a:prstGeom prst="rect">
            <a:avLst/>
          </a:prstGeom>
          <a:no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2">
                    <a:lumMod val="60000"/>
                    <a:lumOff val="40000"/>
                  </a:schemeClr>
                </a:solidFill>
              </a:rPr>
              <a:t>Glúcidos</a:t>
            </a:r>
          </a:p>
          <a:p>
            <a:pPr algn="ctr"/>
            <a:r>
              <a:rPr lang="es-MX" dirty="0" smtClean="0">
                <a:solidFill>
                  <a:schemeClr val="accent6">
                    <a:lumMod val="75000"/>
                  </a:schemeClr>
                </a:solidFill>
              </a:rPr>
              <a:t>47 – 52 gr. </a:t>
            </a:r>
            <a:endParaRPr lang="es-MX" dirty="0">
              <a:solidFill>
                <a:schemeClr val="accent6">
                  <a:lumMod val="75000"/>
                </a:schemeClr>
              </a:solidFill>
            </a:endParaRPr>
          </a:p>
        </p:txBody>
      </p:sp>
      <p:sp>
        <p:nvSpPr>
          <p:cNvPr id="14" name="Rectángulo 13"/>
          <p:cNvSpPr/>
          <p:nvPr/>
        </p:nvSpPr>
        <p:spPr>
          <a:xfrm>
            <a:off x="539552" y="5056492"/>
            <a:ext cx="1656184" cy="648072"/>
          </a:xfrm>
          <a:prstGeom prst="rect">
            <a:avLst/>
          </a:prstGeom>
          <a:no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2">
                    <a:lumMod val="60000"/>
                    <a:lumOff val="40000"/>
                  </a:schemeClr>
                </a:solidFill>
              </a:rPr>
              <a:t>Lactosa</a:t>
            </a:r>
            <a:endParaRPr lang="es-MX" dirty="0">
              <a:solidFill>
                <a:schemeClr val="tx2">
                  <a:lumMod val="60000"/>
                  <a:lumOff val="40000"/>
                </a:schemeClr>
              </a:solidFill>
            </a:endParaRPr>
          </a:p>
        </p:txBody>
      </p:sp>
      <p:sp>
        <p:nvSpPr>
          <p:cNvPr id="15" name="Rectángulo 14"/>
          <p:cNvSpPr/>
          <p:nvPr/>
        </p:nvSpPr>
        <p:spPr>
          <a:xfrm>
            <a:off x="3761910" y="4091355"/>
            <a:ext cx="1656184" cy="648072"/>
          </a:xfrm>
          <a:prstGeom prst="rect">
            <a:avLst/>
          </a:prstGeom>
          <a:no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2">
                    <a:lumMod val="60000"/>
                    <a:lumOff val="40000"/>
                  </a:schemeClr>
                </a:solidFill>
              </a:rPr>
              <a:t>Sales </a:t>
            </a:r>
          </a:p>
          <a:p>
            <a:pPr algn="ctr"/>
            <a:r>
              <a:rPr lang="es-MX" dirty="0" smtClean="0">
                <a:solidFill>
                  <a:schemeClr val="accent6">
                    <a:lumMod val="75000"/>
                  </a:schemeClr>
                </a:solidFill>
              </a:rPr>
              <a:t>8.5 – 9.5 gr.</a:t>
            </a:r>
            <a:endParaRPr lang="es-MX" dirty="0">
              <a:solidFill>
                <a:schemeClr val="accent6">
                  <a:lumMod val="75000"/>
                </a:schemeClr>
              </a:solidFill>
            </a:endParaRPr>
          </a:p>
        </p:txBody>
      </p:sp>
      <p:sp>
        <p:nvSpPr>
          <p:cNvPr id="16" name="Rectángulo 15"/>
          <p:cNvSpPr/>
          <p:nvPr/>
        </p:nvSpPr>
        <p:spPr>
          <a:xfrm>
            <a:off x="3779912" y="2520366"/>
            <a:ext cx="1656184" cy="648072"/>
          </a:xfrm>
          <a:prstGeom prst="rect">
            <a:avLst/>
          </a:prstGeom>
          <a:no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2">
                    <a:lumMod val="60000"/>
                    <a:lumOff val="40000"/>
                  </a:schemeClr>
                </a:solidFill>
              </a:rPr>
              <a:t>Lípidos</a:t>
            </a:r>
          </a:p>
          <a:p>
            <a:pPr algn="ctr"/>
            <a:r>
              <a:rPr lang="es-MX" dirty="0" smtClean="0">
                <a:solidFill>
                  <a:schemeClr val="accent6">
                    <a:lumMod val="75000"/>
                  </a:schemeClr>
                </a:solidFill>
              </a:rPr>
              <a:t>35 – 45 gr.</a:t>
            </a:r>
            <a:endParaRPr lang="es-MX" dirty="0">
              <a:solidFill>
                <a:schemeClr val="accent6">
                  <a:lumMod val="75000"/>
                </a:schemeClr>
              </a:solidFill>
            </a:endParaRPr>
          </a:p>
        </p:txBody>
      </p:sp>
      <p:sp>
        <p:nvSpPr>
          <p:cNvPr id="18" name="Rectángulo 17"/>
          <p:cNvSpPr/>
          <p:nvPr/>
        </p:nvSpPr>
        <p:spPr>
          <a:xfrm>
            <a:off x="5400092" y="5380528"/>
            <a:ext cx="1656184" cy="648072"/>
          </a:xfrm>
          <a:prstGeom prst="rect">
            <a:avLst/>
          </a:prstGeom>
          <a:no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2">
                    <a:lumMod val="60000"/>
                    <a:lumOff val="40000"/>
                  </a:schemeClr>
                </a:solidFill>
              </a:rPr>
              <a:t>Pigmentos y </a:t>
            </a:r>
          </a:p>
          <a:p>
            <a:pPr algn="ctr"/>
            <a:r>
              <a:rPr lang="es-MX" dirty="0" smtClean="0">
                <a:solidFill>
                  <a:schemeClr val="tx2">
                    <a:lumMod val="60000"/>
                    <a:lumOff val="40000"/>
                  </a:schemeClr>
                </a:solidFill>
              </a:rPr>
              <a:t>enzimas</a:t>
            </a:r>
            <a:endParaRPr lang="es-MX" dirty="0">
              <a:solidFill>
                <a:schemeClr val="tx2">
                  <a:lumMod val="60000"/>
                  <a:lumOff val="40000"/>
                </a:schemeClr>
              </a:solidFill>
            </a:endParaRPr>
          </a:p>
        </p:txBody>
      </p:sp>
      <p:sp>
        <p:nvSpPr>
          <p:cNvPr id="19" name="Rectángulo 18"/>
          <p:cNvSpPr/>
          <p:nvPr/>
        </p:nvSpPr>
        <p:spPr>
          <a:xfrm>
            <a:off x="6228184" y="4110464"/>
            <a:ext cx="1656184" cy="648072"/>
          </a:xfrm>
          <a:prstGeom prst="rect">
            <a:avLst/>
          </a:prstGeom>
          <a:no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2">
                    <a:lumMod val="60000"/>
                    <a:lumOff val="40000"/>
                  </a:schemeClr>
                </a:solidFill>
              </a:rPr>
              <a:t>Vitaminas </a:t>
            </a:r>
            <a:endParaRPr lang="es-MX" dirty="0">
              <a:solidFill>
                <a:schemeClr val="tx2">
                  <a:lumMod val="60000"/>
                  <a:lumOff val="40000"/>
                </a:schemeClr>
              </a:solidFill>
            </a:endParaRPr>
          </a:p>
        </p:txBody>
      </p:sp>
      <p:sp>
        <p:nvSpPr>
          <p:cNvPr id="20" name="Rectángulo 19"/>
          <p:cNvSpPr/>
          <p:nvPr/>
        </p:nvSpPr>
        <p:spPr>
          <a:xfrm>
            <a:off x="7272300" y="2492896"/>
            <a:ext cx="1656184" cy="648072"/>
          </a:xfrm>
          <a:prstGeom prst="rect">
            <a:avLst/>
          </a:prstGeom>
          <a:no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2">
                    <a:lumMod val="60000"/>
                    <a:lumOff val="40000"/>
                  </a:schemeClr>
                </a:solidFill>
              </a:rPr>
              <a:t>Proteínas</a:t>
            </a:r>
          </a:p>
          <a:p>
            <a:pPr algn="ctr"/>
            <a:r>
              <a:rPr lang="es-MX" dirty="0" smtClean="0">
                <a:solidFill>
                  <a:schemeClr val="accent6">
                    <a:lumMod val="75000"/>
                  </a:schemeClr>
                </a:solidFill>
              </a:rPr>
              <a:t>31 – 34 gr. </a:t>
            </a:r>
            <a:endParaRPr lang="es-MX" dirty="0">
              <a:solidFill>
                <a:schemeClr val="accent6">
                  <a:lumMod val="75000"/>
                </a:schemeClr>
              </a:solidFill>
            </a:endParaRPr>
          </a:p>
        </p:txBody>
      </p:sp>
      <p:cxnSp>
        <p:nvCxnSpPr>
          <p:cNvPr id="8" name="Conector angular 7"/>
          <p:cNvCxnSpPr>
            <a:stCxn id="6" idx="1"/>
            <a:endCxn id="11" idx="0"/>
          </p:cNvCxnSpPr>
          <p:nvPr/>
        </p:nvCxnSpPr>
        <p:spPr>
          <a:xfrm rot="10800000" flipV="1">
            <a:off x="1079612" y="1840074"/>
            <a:ext cx="2664296" cy="680292"/>
          </a:xfrm>
          <a:prstGeom prst="bentConnector2">
            <a:avLst/>
          </a:prstGeom>
          <a:ln w="15875">
            <a:prstDash val="sysDash"/>
          </a:ln>
        </p:spPr>
        <p:style>
          <a:lnRef idx="1">
            <a:schemeClr val="accent1"/>
          </a:lnRef>
          <a:fillRef idx="0">
            <a:schemeClr val="accent1"/>
          </a:fillRef>
          <a:effectRef idx="0">
            <a:schemeClr val="accent1"/>
          </a:effectRef>
          <a:fontRef idx="minor">
            <a:schemeClr val="tx1"/>
          </a:fontRef>
        </p:style>
      </p:cxnSp>
      <p:cxnSp>
        <p:nvCxnSpPr>
          <p:cNvPr id="22" name="Conector angular 21"/>
          <p:cNvCxnSpPr>
            <a:stCxn id="6" idx="3"/>
            <a:endCxn id="20" idx="0"/>
          </p:cNvCxnSpPr>
          <p:nvPr/>
        </p:nvCxnSpPr>
        <p:spPr>
          <a:xfrm>
            <a:off x="5400092" y="1840074"/>
            <a:ext cx="2700300" cy="652822"/>
          </a:xfrm>
          <a:prstGeom prst="bentConnector2">
            <a:avLst/>
          </a:prstGeom>
          <a:ln w="15875">
            <a:prstDash val="sysDash"/>
          </a:ln>
        </p:spPr>
        <p:style>
          <a:lnRef idx="1">
            <a:schemeClr val="accent1"/>
          </a:lnRef>
          <a:fillRef idx="0">
            <a:schemeClr val="accent1"/>
          </a:fillRef>
          <a:effectRef idx="0">
            <a:schemeClr val="accent1"/>
          </a:effectRef>
          <a:fontRef idx="minor">
            <a:schemeClr val="tx1"/>
          </a:fontRef>
        </p:style>
      </p:cxnSp>
      <p:cxnSp>
        <p:nvCxnSpPr>
          <p:cNvPr id="24" name="Conector angular 23"/>
          <p:cNvCxnSpPr>
            <a:stCxn id="6" idx="2"/>
            <a:endCxn id="16" idx="0"/>
          </p:cNvCxnSpPr>
          <p:nvPr/>
        </p:nvCxnSpPr>
        <p:spPr>
          <a:xfrm rot="16200000" flipH="1">
            <a:off x="4411874" y="2324236"/>
            <a:ext cx="356256" cy="36004"/>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26" name="Conector angular 25"/>
          <p:cNvCxnSpPr>
            <a:stCxn id="6" idx="1"/>
            <a:endCxn id="13" idx="3"/>
          </p:cNvCxnSpPr>
          <p:nvPr/>
        </p:nvCxnSpPr>
        <p:spPr>
          <a:xfrm rot="10800000" flipV="1">
            <a:off x="2160890" y="1840074"/>
            <a:ext cx="1583018" cy="2503650"/>
          </a:xfrm>
          <a:prstGeom prst="bentConnector3">
            <a:avLst/>
          </a:prstGeom>
          <a:ln w="15875">
            <a:prstDash val="sysDash"/>
          </a:ln>
        </p:spPr>
        <p:style>
          <a:lnRef idx="1">
            <a:schemeClr val="accent1"/>
          </a:lnRef>
          <a:fillRef idx="0">
            <a:schemeClr val="accent1"/>
          </a:fillRef>
          <a:effectRef idx="0">
            <a:schemeClr val="accent1"/>
          </a:effectRef>
          <a:fontRef idx="minor">
            <a:schemeClr val="tx1"/>
          </a:fontRef>
        </p:style>
      </p:cxnSp>
      <p:cxnSp>
        <p:nvCxnSpPr>
          <p:cNvPr id="28" name="Conector angular 27"/>
          <p:cNvCxnSpPr>
            <a:stCxn id="6" idx="3"/>
            <a:endCxn id="19" idx="0"/>
          </p:cNvCxnSpPr>
          <p:nvPr/>
        </p:nvCxnSpPr>
        <p:spPr>
          <a:xfrm>
            <a:off x="5400092" y="1840074"/>
            <a:ext cx="1656184" cy="2270390"/>
          </a:xfrm>
          <a:prstGeom prst="bentConnector2">
            <a:avLst/>
          </a:prstGeom>
          <a:ln w="15875">
            <a:prstDash val="sysDash"/>
          </a:ln>
        </p:spPr>
        <p:style>
          <a:lnRef idx="1">
            <a:schemeClr val="accent1"/>
          </a:lnRef>
          <a:fillRef idx="0">
            <a:schemeClr val="accent1"/>
          </a:fillRef>
          <a:effectRef idx="0">
            <a:schemeClr val="accent1"/>
          </a:effectRef>
          <a:fontRef idx="minor">
            <a:schemeClr val="tx1"/>
          </a:fontRef>
        </p:style>
      </p:cxnSp>
      <p:cxnSp>
        <p:nvCxnSpPr>
          <p:cNvPr id="30" name="Conector angular 29"/>
          <p:cNvCxnSpPr>
            <a:stCxn id="6" idx="3"/>
            <a:endCxn id="15" idx="3"/>
          </p:cNvCxnSpPr>
          <p:nvPr/>
        </p:nvCxnSpPr>
        <p:spPr>
          <a:xfrm>
            <a:off x="5400092" y="1840074"/>
            <a:ext cx="18002" cy="2575317"/>
          </a:xfrm>
          <a:prstGeom prst="bentConnector3">
            <a:avLst>
              <a:gd name="adj1" fmla="val 1369859"/>
            </a:avLst>
          </a:prstGeom>
          <a:ln w="15875">
            <a:prstDash val="sysDash"/>
          </a:ln>
        </p:spPr>
        <p:style>
          <a:lnRef idx="1">
            <a:schemeClr val="accent1"/>
          </a:lnRef>
          <a:fillRef idx="0">
            <a:schemeClr val="accent1"/>
          </a:fillRef>
          <a:effectRef idx="0">
            <a:schemeClr val="accent1"/>
          </a:effectRef>
          <a:fontRef idx="minor">
            <a:schemeClr val="tx1"/>
          </a:fontRef>
        </p:style>
      </p:cxnSp>
      <p:cxnSp>
        <p:nvCxnSpPr>
          <p:cNvPr id="32" name="Conector angular 31"/>
          <p:cNvCxnSpPr>
            <a:stCxn id="13" idx="2"/>
            <a:endCxn id="14" idx="0"/>
          </p:cNvCxnSpPr>
          <p:nvPr/>
        </p:nvCxnSpPr>
        <p:spPr>
          <a:xfrm rot="16200000" flipH="1">
            <a:off x="1155855" y="4844703"/>
            <a:ext cx="388732" cy="34846"/>
          </a:xfrm>
          <a:prstGeom prst="bentConnector3">
            <a:avLst/>
          </a:prstGeom>
          <a:ln w="15875">
            <a:prstDash val="sysDash"/>
          </a:ln>
        </p:spPr>
        <p:style>
          <a:lnRef idx="1">
            <a:schemeClr val="accent1"/>
          </a:lnRef>
          <a:fillRef idx="0">
            <a:schemeClr val="accent1"/>
          </a:fillRef>
          <a:effectRef idx="0">
            <a:schemeClr val="accent1"/>
          </a:effectRef>
          <a:fontRef idx="minor">
            <a:schemeClr val="tx1"/>
          </a:fontRef>
        </p:style>
      </p:cxnSp>
      <p:cxnSp>
        <p:nvCxnSpPr>
          <p:cNvPr id="34" name="Conector angular 33"/>
          <p:cNvCxnSpPr>
            <a:stCxn id="6" idx="1"/>
            <a:endCxn id="18" idx="1"/>
          </p:cNvCxnSpPr>
          <p:nvPr/>
        </p:nvCxnSpPr>
        <p:spPr>
          <a:xfrm rot="10800000" flipH="1" flipV="1">
            <a:off x="3743908" y="1840074"/>
            <a:ext cx="1656184" cy="3864490"/>
          </a:xfrm>
          <a:prstGeom prst="bentConnector3">
            <a:avLst>
              <a:gd name="adj1" fmla="val -13803"/>
            </a:avLst>
          </a:prstGeom>
          <a:ln w="15875">
            <a:prstDash val="sysDash"/>
          </a:ln>
        </p:spPr>
        <p:style>
          <a:lnRef idx="1">
            <a:schemeClr val="accent1"/>
          </a:lnRef>
          <a:fillRef idx="0">
            <a:schemeClr val="accent1"/>
          </a:fillRef>
          <a:effectRef idx="0">
            <a:schemeClr val="accent1"/>
          </a:effectRef>
          <a:fontRef idx="minor">
            <a:schemeClr val="tx1"/>
          </a:fontRef>
        </p:style>
      </p:cxnSp>
      <p:pic>
        <p:nvPicPr>
          <p:cNvPr id="23" name="Imagen 22"/>
          <p:cNvPicPr>
            <a:picLocks noChangeAspect="1"/>
          </p:cNvPicPr>
          <p:nvPr/>
        </p:nvPicPr>
        <p:blipFill>
          <a:blip r:embed="rId3"/>
          <a:stretch>
            <a:fillRect/>
          </a:stretch>
        </p:blipFill>
        <p:spPr>
          <a:xfrm>
            <a:off x="172269" y="95693"/>
            <a:ext cx="3574605" cy="552893"/>
          </a:xfrm>
          <a:prstGeom prst="rect">
            <a:avLst/>
          </a:prstGeom>
        </p:spPr>
      </p:pic>
      <p:sp>
        <p:nvSpPr>
          <p:cNvPr id="25" name="3 Rectángulo"/>
          <p:cNvSpPr/>
          <p:nvPr/>
        </p:nvSpPr>
        <p:spPr>
          <a:xfrm>
            <a:off x="6068564" y="6093296"/>
            <a:ext cx="2016224" cy="648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MX" sz="1600" dirty="0" smtClean="0">
                <a:solidFill>
                  <a:schemeClr val="tx1"/>
                </a:solidFill>
              </a:rPr>
              <a:t>NOM-091-SSA1-1994</a:t>
            </a:r>
            <a:endParaRPr lang="es-MX" sz="1600" dirty="0">
              <a:solidFill>
                <a:schemeClr val="tx1"/>
              </a:solidFill>
            </a:endParaRPr>
          </a:p>
        </p:txBody>
      </p:sp>
    </p:spTree>
    <p:extLst>
      <p:ext uri="{BB962C8B-B14F-4D97-AF65-F5344CB8AC3E}">
        <p14:creationId xmlns:p14="http://schemas.microsoft.com/office/powerpoint/2010/main" val="1789256090"/>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6886</TotalTime>
  <Words>1482</Words>
  <Application>Microsoft Office PowerPoint</Application>
  <PresentationFormat>Presentación en pantalla (4:3)</PresentationFormat>
  <Paragraphs>224</Paragraphs>
  <Slides>38</Slides>
  <Notes>1</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38</vt:i4>
      </vt:variant>
    </vt:vector>
  </HeadingPairs>
  <TitlesOfParts>
    <vt:vector size="42" baseType="lpstr">
      <vt:lpstr>Arial</vt:lpstr>
      <vt:lpstr>Calibri</vt:lpstr>
      <vt:lpstr>Cambria Math</vt:lpstr>
      <vt:lpstr>Tema de Office</vt:lpstr>
      <vt:lpstr>TALLER DE BUENAS PRÁCTICAS DE ORDEÑA Y SU INFLUENCIA EN  LA CALIDAD DE LA LECHE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Taller de buenas practicas de ordeña y su influencia en la  calidad de la leche</dc:title>
  <dc:creator>Jesus</dc:creator>
  <cp:lastModifiedBy>UAEM</cp:lastModifiedBy>
  <cp:revision>61</cp:revision>
  <dcterms:created xsi:type="dcterms:W3CDTF">2013-10-26T03:58:37Z</dcterms:created>
  <dcterms:modified xsi:type="dcterms:W3CDTF">2019-10-01T00:02:26Z</dcterms:modified>
</cp:coreProperties>
</file>