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3"/>
  </p:notesMasterIdLst>
  <p:sldIdLst>
    <p:sldId id="256" r:id="rId2"/>
    <p:sldId id="293" r:id="rId3"/>
    <p:sldId id="257" r:id="rId4"/>
    <p:sldId id="294" r:id="rId5"/>
    <p:sldId id="295" r:id="rId6"/>
    <p:sldId id="259" r:id="rId7"/>
    <p:sldId id="258" r:id="rId8"/>
    <p:sldId id="296" r:id="rId9"/>
    <p:sldId id="260" r:id="rId10"/>
    <p:sldId id="297" r:id="rId11"/>
    <p:sldId id="298" r:id="rId12"/>
    <p:sldId id="262" r:id="rId13"/>
    <p:sldId id="299" r:id="rId14"/>
    <p:sldId id="263" r:id="rId15"/>
    <p:sldId id="264" r:id="rId16"/>
    <p:sldId id="300" r:id="rId17"/>
    <p:sldId id="301" r:id="rId18"/>
    <p:sldId id="265" r:id="rId19"/>
    <p:sldId id="302" r:id="rId20"/>
    <p:sldId id="303" r:id="rId21"/>
    <p:sldId id="304" r:id="rId22"/>
    <p:sldId id="305" r:id="rId23"/>
    <p:sldId id="306" r:id="rId24"/>
    <p:sldId id="307" r:id="rId25"/>
    <p:sldId id="289" r:id="rId26"/>
    <p:sldId id="268" r:id="rId27"/>
    <p:sldId id="308" r:id="rId28"/>
    <p:sldId id="309" r:id="rId29"/>
    <p:sldId id="272" r:id="rId30"/>
    <p:sldId id="273" r:id="rId31"/>
    <p:sldId id="271" r:id="rId32"/>
    <p:sldId id="274" r:id="rId33"/>
    <p:sldId id="290" r:id="rId34"/>
    <p:sldId id="310" r:id="rId35"/>
    <p:sldId id="292" r:id="rId36"/>
    <p:sldId id="276" r:id="rId37"/>
    <p:sldId id="291" r:id="rId38"/>
    <p:sldId id="277" r:id="rId39"/>
    <p:sldId id="278" r:id="rId40"/>
    <p:sldId id="311" r:id="rId41"/>
    <p:sldId id="280"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a:srgbClr val="FF66FF"/>
    <a:srgbClr val="5F215F"/>
    <a:srgbClr val="710F63"/>
    <a:srgbClr val="FF99CC"/>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29" autoAdjust="0"/>
    <p:restoredTop sz="49201" autoAdjust="0"/>
  </p:normalViewPr>
  <p:slideViewPr>
    <p:cSldViewPr>
      <p:cViewPr varScale="1">
        <p:scale>
          <a:sx n="73" d="100"/>
          <a:sy n="73" d="100"/>
        </p:scale>
        <p:origin x="134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0E7E92-9B76-4CC4-887E-DD2C96A3B4A1}" type="datetimeFigureOut">
              <a:rPr lang="es-MX" smtClean="0"/>
              <a:t>08/09/2019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D942C9-B403-430B-90F5-5773B18E2829}" type="slidenum">
              <a:rPr lang="es-MX" smtClean="0"/>
              <a:t>‹Nº›</a:t>
            </a:fld>
            <a:endParaRPr lang="es-MX"/>
          </a:p>
        </p:txBody>
      </p:sp>
    </p:spTree>
    <p:extLst>
      <p:ext uri="{BB962C8B-B14F-4D97-AF65-F5344CB8AC3E}">
        <p14:creationId xmlns:p14="http://schemas.microsoft.com/office/powerpoint/2010/main" val="917676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C75C005A-B82F-4264-B482-98A2F7FE19BC}" type="datetimeFigureOut">
              <a:rPr lang="es-MX" smtClean="0"/>
              <a:t>08/09/2019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3907877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C75C005A-B82F-4264-B482-98A2F7FE19BC}" type="datetimeFigureOut">
              <a:rPr lang="es-MX" smtClean="0"/>
              <a:t>08/09/2019</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2724589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C75C005A-B82F-4264-B482-98A2F7FE19BC}" type="datetimeFigureOut">
              <a:rPr lang="es-MX" smtClean="0"/>
              <a:t>08/09/2019</a:t>
            </a:fld>
            <a:endParaRPr lang="es-MX"/>
          </a:p>
        </p:txBody>
      </p:sp>
      <p:sp>
        <p:nvSpPr>
          <p:cNvPr id="5" name="Footer Placeholder 4"/>
          <p:cNvSpPr>
            <a:spLocks noGrp="1"/>
          </p:cNvSpPr>
          <p:nvPr>
            <p:ph type="ftr" sz="quarter" idx="11"/>
          </p:nvPr>
        </p:nvSpPr>
        <p:spPr/>
        <p:txBody>
          <a:bodyPr/>
          <a:lstStyle/>
          <a:p>
            <a:endParaRPr lang="es-MX"/>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287D97A-4406-4545-BA17-B56F925953B7}" type="slidenum">
              <a:rPr lang="es-MX" smtClean="0"/>
              <a:t>‹Nº›</a:t>
            </a:fld>
            <a:endParaRPr lang="es-MX"/>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680916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C75C005A-B82F-4264-B482-98A2F7FE19BC}" type="datetimeFigureOut">
              <a:rPr lang="es-MX" smtClean="0"/>
              <a:t>08/09/2019</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32102161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C75C005A-B82F-4264-B482-98A2F7FE19BC}" type="datetimeFigureOut">
              <a:rPr lang="es-MX" smtClean="0"/>
              <a:t>08/09/2019</a:t>
            </a:fld>
            <a:endParaRPr lang="es-MX"/>
          </a:p>
        </p:txBody>
      </p:sp>
      <p:sp>
        <p:nvSpPr>
          <p:cNvPr id="6" name="Footer Placeholder 5"/>
          <p:cNvSpPr>
            <a:spLocks noGrp="1"/>
          </p:cNvSpPr>
          <p:nvPr>
            <p:ph type="ftr" sz="quarter" idx="11"/>
          </p:nvPr>
        </p:nvSpPr>
        <p:spPr/>
        <p:txBody>
          <a:bodyPr/>
          <a:lstStyle/>
          <a:p>
            <a:endParaRPr lang="es-MX"/>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287D97A-4406-4545-BA17-B56F925953B7}" type="slidenum">
              <a:rPr lang="es-MX" smtClean="0"/>
              <a:t>‹Nº›</a:t>
            </a:fld>
            <a:endParaRPr lang="es-MX"/>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615053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C75C005A-B82F-4264-B482-98A2F7FE19BC}" type="datetimeFigureOut">
              <a:rPr lang="es-MX" smtClean="0"/>
              <a:t>08/09/2019</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2940441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75C005A-B82F-4264-B482-98A2F7FE19BC}" type="datetimeFigureOut">
              <a:rPr lang="es-MX" smtClean="0"/>
              <a:t>08/09/2019</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6210327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75C005A-B82F-4264-B482-98A2F7FE19BC}" type="datetimeFigureOut">
              <a:rPr lang="es-MX" smtClean="0"/>
              <a:t>08/09/2019</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315865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75C005A-B82F-4264-B482-98A2F7FE19BC}" type="datetimeFigureOut">
              <a:rPr lang="es-MX" smtClean="0"/>
              <a:t>08/09/2019</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3479811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C75C005A-B82F-4264-B482-98A2F7FE19BC}" type="datetimeFigureOut">
              <a:rPr lang="es-MX" smtClean="0"/>
              <a:t>08/09/2019</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32737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75C005A-B82F-4264-B482-98A2F7FE19BC}" type="datetimeFigureOut">
              <a:rPr lang="es-MX" smtClean="0"/>
              <a:t>08/09/2019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3880273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75C005A-B82F-4264-B482-98A2F7FE19BC}" type="datetimeFigureOut">
              <a:rPr lang="es-MX" smtClean="0"/>
              <a:t>08/09/2019</a:t>
            </a:fld>
            <a:endParaRPr lang="es-MX"/>
          </a:p>
        </p:txBody>
      </p:sp>
      <p:sp>
        <p:nvSpPr>
          <p:cNvPr id="8" name="Footer Placeholder 7"/>
          <p:cNvSpPr>
            <a:spLocks noGrp="1"/>
          </p:cNvSpPr>
          <p:nvPr>
            <p:ph type="ftr" sz="quarter" idx="11"/>
          </p:nvPr>
        </p:nvSpPr>
        <p:spPr/>
        <p:txBody>
          <a:bodyPr/>
          <a:lstStyle/>
          <a:p>
            <a:endParaRPr lang="es-MX"/>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261035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75C005A-B82F-4264-B482-98A2F7FE19BC}" type="datetimeFigureOut">
              <a:rPr lang="es-MX" smtClean="0"/>
              <a:t>08/09/2019</a:t>
            </a:fld>
            <a:endParaRPr lang="es-MX"/>
          </a:p>
        </p:txBody>
      </p:sp>
      <p:sp>
        <p:nvSpPr>
          <p:cNvPr id="4" name="Footer Placeholder 3"/>
          <p:cNvSpPr>
            <a:spLocks noGrp="1"/>
          </p:cNvSpPr>
          <p:nvPr>
            <p:ph type="ftr" sz="quarter" idx="11"/>
          </p:nvPr>
        </p:nvSpPr>
        <p:spPr/>
        <p:txBody>
          <a:bodyPr/>
          <a:lstStyle/>
          <a:p>
            <a:endParaRPr lang="es-MX"/>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2434899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5C005A-B82F-4264-B482-98A2F7FE19BC}" type="datetimeFigureOut">
              <a:rPr lang="es-MX" smtClean="0"/>
              <a:t>08/09/2019</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3755142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C75C005A-B82F-4264-B482-98A2F7FE19BC}" type="datetimeFigureOut">
              <a:rPr lang="es-MX" smtClean="0"/>
              <a:t>08/09/2019</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4095918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C75C005A-B82F-4264-B482-98A2F7FE19BC}" type="datetimeFigureOut">
              <a:rPr lang="es-MX" smtClean="0"/>
              <a:t>08/09/2019</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287D97A-4406-4545-BA17-B56F925953B7}" type="slidenum">
              <a:rPr lang="es-MX" smtClean="0"/>
              <a:t>‹Nº›</a:t>
            </a:fld>
            <a:endParaRPr lang="es-MX"/>
          </a:p>
        </p:txBody>
      </p:sp>
    </p:spTree>
    <p:extLst>
      <p:ext uri="{BB962C8B-B14F-4D97-AF65-F5344CB8AC3E}">
        <p14:creationId xmlns:p14="http://schemas.microsoft.com/office/powerpoint/2010/main" val="1061357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C75C005A-B82F-4264-B482-98A2F7FE19BC}" type="datetimeFigureOut">
              <a:rPr lang="es-MX" smtClean="0"/>
              <a:t>08/09/2019</a:t>
            </a:fld>
            <a:endParaRPr lang="es-MX"/>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8287D97A-4406-4545-BA17-B56F925953B7}" type="slidenum">
              <a:rPr lang="es-MX" smtClean="0"/>
              <a:t>‹Nº›</a:t>
            </a:fld>
            <a:endParaRPr lang="es-MX"/>
          </a:p>
        </p:txBody>
      </p:sp>
    </p:spTree>
    <p:extLst>
      <p:ext uri="{BB962C8B-B14F-4D97-AF65-F5344CB8AC3E}">
        <p14:creationId xmlns:p14="http://schemas.microsoft.com/office/powerpoint/2010/main" val="37578829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gif"/><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619672" y="2564904"/>
            <a:ext cx="4419600" cy="2523728"/>
          </a:xfrm>
        </p:spPr>
        <p:txBody>
          <a:bodyPr>
            <a:normAutofit/>
          </a:bodyPr>
          <a:lstStyle/>
          <a:p>
            <a:pPr algn="ctr"/>
            <a:r>
              <a:rPr lang="es-MX" sz="4400" b="1" dirty="0" smtClean="0">
                <a:solidFill>
                  <a:srgbClr val="00B050"/>
                </a:solidFill>
              </a:rPr>
              <a:t>UNIT 1</a:t>
            </a:r>
            <a:r>
              <a:rPr lang="es-MX" sz="4400" b="1" dirty="0">
                <a:solidFill>
                  <a:srgbClr val="00B050"/>
                </a:solidFill>
              </a:rPr>
              <a:t/>
            </a:r>
            <a:br>
              <a:rPr lang="es-MX" sz="4400" b="1" dirty="0">
                <a:solidFill>
                  <a:srgbClr val="00B050"/>
                </a:solidFill>
              </a:rPr>
            </a:br>
            <a:r>
              <a:rPr lang="en-US" sz="4400" b="1" dirty="0" smtClean="0">
                <a:solidFill>
                  <a:srgbClr val="00B050"/>
                </a:solidFill>
              </a:rPr>
              <a:t>PRESENT TENSE EXPRESSIONS</a:t>
            </a:r>
          </a:p>
          <a:p>
            <a:endParaRPr lang="es-MX" dirty="0"/>
          </a:p>
        </p:txBody>
      </p:sp>
      <p:pic>
        <p:nvPicPr>
          <p:cNvPr id="1028" name="Picture 4" descr="Resultado de imagen para UAE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4" y="332656"/>
            <a:ext cx="1991320" cy="168548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683568" y="332656"/>
            <a:ext cx="5688632" cy="923330"/>
          </a:xfrm>
          <a:prstGeom prst="rect">
            <a:avLst/>
          </a:prstGeom>
        </p:spPr>
        <p:txBody>
          <a:bodyPr wrap="square">
            <a:spAutoFit/>
          </a:bodyPr>
          <a:lstStyle/>
          <a:p>
            <a:pPr algn="ctr">
              <a:defRPr/>
            </a:pPr>
            <a:r>
              <a:rPr lang="es-MX" dirty="0"/>
              <a:t>Centro Universitario UAEM Valle de Teotihuacán.</a:t>
            </a:r>
          </a:p>
          <a:p>
            <a:pPr algn="ctr">
              <a:defRPr/>
            </a:pPr>
            <a:r>
              <a:rPr lang="es-MX" dirty="0"/>
              <a:t>Licenciatura en </a:t>
            </a:r>
            <a:r>
              <a:rPr lang="es-MX" dirty="0" smtClean="0"/>
              <a:t>Contaduría</a:t>
            </a:r>
            <a:endParaRPr lang="es-MX" dirty="0"/>
          </a:p>
          <a:p>
            <a:pPr algn="ctr">
              <a:defRPr/>
            </a:pPr>
            <a:r>
              <a:rPr lang="es-MX" dirty="0" smtClean="0"/>
              <a:t>Inglés 5</a:t>
            </a:r>
            <a:endParaRPr lang="es-MX" dirty="0"/>
          </a:p>
        </p:txBody>
      </p:sp>
      <p:sp>
        <p:nvSpPr>
          <p:cNvPr id="6" name="9 Rectángulo"/>
          <p:cNvSpPr>
            <a:spLocks noChangeArrowheads="1"/>
          </p:cNvSpPr>
          <p:nvPr/>
        </p:nvSpPr>
        <p:spPr bwMode="auto">
          <a:xfrm>
            <a:off x="4125446" y="5541039"/>
            <a:ext cx="481413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r">
              <a:spcBef>
                <a:spcPct val="0"/>
              </a:spcBef>
              <a:buFontTx/>
              <a:buNone/>
            </a:pPr>
            <a:r>
              <a:rPr lang="es-ES" altLang="es-MX" sz="1800" b="1" dirty="0">
                <a:ea typeface="Calibri" panose="020F0502020204030204" pitchFamily="34" charset="0"/>
                <a:cs typeface="Times New Roman" panose="02020603050405020304" pitchFamily="18" charset="0"/>
              </a:rPr>
              <a:t>Fecha de elaboración Septiembre </a:t>
            </a:r>
            <a:r>
              <a:rPr lang="es-ES" altLang="es-MX" sz="1800" b="1" dirty="0" smtClean="0">
                <a:ea typeface="Calibri" panose="020F0502020204030204" pitchFamily="34" charset="0"/>
                <a:cs typeface="Times New Roman" panose="02020603050405020304" pitchFamily="18" charset="0"/>
              </a:rPr>
              <a:t>2019</a:t>
            </a:r>
          </a:p>
          <a:p>
            <a:pPr algn="r">
              <a:spcBef>
                <a:spcPct val="0"/>
              </a:spcBef>
              <a:buFontTx/>
              <a:buNone/>
            </a:pPr>
            <a:r>
              <a:rPr lang="es-ES" altLang="es-MX" sz="1800" b="1" dirty="0" smtClean="0">
                <a:cs typeface="Times New Roman" panose="02020603050405020304" pitchFamily="18" charset="0"/>
              </a:rPr>
              <a:t>Periodo 2019-A</a:t>
            </a:r>
            <a:endParaRPr lang="es-ES" altLang="es-MX" sz="1800" b="1" dirty="0">
              <a:cs typeface="Times New Roman" panose="02020603050405020304" pitchFamily="18" charset="0"/>
            </a:endParaRPr>
          </a:p>
          <a:p>
            <a:pPr algn="r">
              <a:spcBef>
                <a:spcPct val="0"/>
              </a:spcBef>
              <a:buFontTx/>
              <a:buNone/>
            </a:pPr>
            <a:r>
              <a:rPr lang="es-ES" altLang="es-MX" sz="1800" b="1" dirty="0" smtClean="0">
                <a:cs typeface="Times New Roman" panose="02020603050405020304" pitchFamily="18" charset="0"/>
              </a:rPr>
              <a:t>M. en R.H. </a:t>
            </a:r>
            <a:r>
              <a:rPr lang="es-ES" altLang="es-MX" sz="1800" b="1" dirty="0">
                <a:cs typeface="Times New Roman" panose="02020603050405020304" pitchFamily="18" charset="0"/>
              </a:rPr>
              <a:t>Miriam Elizabeth Ramos Muñoz</a:t>
            </a:r>
          </a:p>
          <a:p>
            <a:pPr algn="r">
              <a:spcBef>
                <a:spcPct val="0"/>
              </a:spcBef>
              <a:buFontTx/>
              <a:buNone/>
            </a:pPr>
            <a:r>
              <a:rPr lang="es-ES" altLang="es-MX" sz="1800" b="1" dirty="0" smtClean="0">
                <a:ea typeface="Calibri" panose="020F0502020204030204" pitchFamily="34" charset="0"/>
                <a:cs typeface="Times New Roman" panose="02020603050405020304" pitchFamily="18" charset="0"/>
              </a:rPr>
              <a:t>.</a:t>
            </a:r>
            <a:endParaRPr lang="es-ES" altLang="es-MX" sz="1800" b="1"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52814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763688" y="764704"/>
            <a:ext cx="6246440" cy="923330"/>
          </a:xfrm>
          <a:prstGeom prst="rect">
            <a:avLst/>
          </a:prstGeom>
        </p:spPr>
        <p:txBody>
          <a:bodyPr wrap="square">
            <a:spAutoFit/>
          </a:bodyPr>
          <a:lstStyle/>
          <a:p>
            <a:r>
              <a:rPr lang="en-US" dirty="0"/>
              <a:t>1. If the verb ends in SS, X, CH, SH or the letter O, we add + ES in the third person.</a:t>
            </a:r>
          </a:p>
          <a:p>
            <a:endParaRPr lang="en-US" dirty="0"/>
          </a:p>
        </p:txBody>
      </p:sp>
      <p:graphicFrame>
        <p:nvGraphicFramePr>
          <p:cNvPr id="7" name="Tabla 6"/>
          <p:cNvGraphicFramePr>
            <a:graphicFrameLocks noGrp="1"/>
          </p:cNvGraphicFramePr>
          <p:nvPr>
            <p:extLst>
              <p:ext uri="{D42A27DB-BD31-4B8C-83A1-F6EECF244321}">
                <p14:modId xmlns:p14="http://schemas.microsoft.com/office/powerpoint/2010/main" val="3259664951"/>
              </p:ext>
            </p:extLst>
          </p:nvPr>
        </p:nvGraphicFramePr>
        <p:xfrm>
          <a:off x="1783769" y="1688034"/>
          <a:ext cx="6591300" cy="2194560"/>
        </p:xfrm>
        <a:graphic>
          <a:graphicData uri="http://schemas.openxmlformats.org/drawingml/2006/table">
            <a:tbl>
              <a:tblPr/>
              <a:tblGrid>
                <a:gridCol w="3295650">
                  <a:extLst>
                    <a:ext uri="{9D8B030D-6E8A-4147-A177-3AD203B41FA5}">
                      <a16:colId xmlns:a16="http://schemas.microsoft.com/office/drawing/2014/main" val="3767796414"/>
                    </a:ext>
                  </a:extLst>
                </a:gridCol>
                <a:gridCol w="3295650">
                  <a:extLst>
                    <a:ext uri="{9D8B030D-6E8A-4147-A177-3AD203B41FA5}">
                      <a16:colId xmlns:a16="http://schemas.microsoft.com/office/drawing/2014/main" val="4012753497"/>
                    </a:ext>
                  </a:extLst>
                </a:gridCol>
              </a:tblGrid>
              <a:tr h="0">
                <a:tc>
                  <a:txBody>
                    <a:bodyPr/>
                    <a:lstStyle/>
                    <a:p>
                      <a:r>
                        <a:rPr lang="en-US" dirty="0"/>
                        <a:t>Verb </a:t>
                      </a:r>
                    </a:p>
                  </a:txBody>
                  <a:tcPr anchor="ctr">
                    <a:lnL>
                      <a:noFill/>
                    </a:lnL>
                    <a:lnR>
                      <a:noFill/>
                    </a:lnR>
                    <a:lnT>
                      <a:noFill/>
                    </a:lnT>
                    <a:lnB>
                      <a:noFill/>
                    </a:lnB>
                  </a:tcPr>
                </a:tc>
                <a:tc>
                  <a:txBody>
                    <a:bodyPr/>
                    <a:lstStyle/>
                    <a:p>
                      <a:r>
                        <a:rPr lang="en-US"/>
                        <a:t>3rd Person </a:t>
                      </a:r>
                    </a:p>
                  </a:txBody>
                  <a:tcPr anchor="ctr">
                    <a:lnL>
                      <a:noFill/>
                    </a:lnL>
                    <a:lnR>
                      <a:noFill/>
                    </a:lnR>
                    <a:lnT>
                      <a:noFill/>
                    </a:lnT>
                    <a:lnB>
                      <a:noFill/>
                    </a:lnB>
                  </a:tcPr>
                </a:tc>
                <a:extLst>
                  <a:ext uri="{0D108BD9-81ED-4DB2-BD59-A6C34878D82A}">
                    <a16:rowId xmlns:a16="http://schemas.microsoft.com/office/drawing/2014/main" val="2773401623"/>
                  </a:ext>
                </a:extLst>
              </a:tr>
              <a:tr h="0">
                <a:tc>
                  <a:txBody>
                    <a:bodyPr/>
                    <a:lstStyle/>
                    <a:p>
                      <a:r>
                        <a:rPr lang="en-US"/>
                        <a:t>Kiss </a:t>
                      </a:r>
                    </a:p>
                  </a:txBody>
                  <a:tcPr anchor="ctr">
                    <a:lnL>
                      <a:noFill/>
                    </a:lnL>
                    <a:lnR>
                      <a:noFill/>
                    </a:lnR>
                    <a:lnT>
                      <a:noFill/>
                    </a:lnT>
                    <a:lnB>
                      <a:noFill/>
                    </a:lnB>
                  </a:tcPr>
                </a:tc>
                <a:tc>
                  <a:txBody>
                    <a:bodyPr/>
                    <a:lstStyle/>
                    <a:p>
                      <a:r>
                        <a:rPr lang="en-US"/>
                        <a:t>Kiss</a:t>
                      </a:r>
                      <a:r>
                        <a:rPr lang="en-US" b="1"/>
                        <a:t>es</a:t>
                      </a:r>
                      <a:r>
                        <a:rPr lang="en-US"/>
                        <a:t> </a:t>
                      </a:r>
                    </a:p>
                  </a:txBody>
                  <a:tcPr anchor="ctr">
                    <a:lnL>
                      <a:noFill/>
                    </a:lnL>
                    <a:lnR>
                      <a:noFill/>
                    </a:lnR>
                    <a:lnT>
                      <a:noFill/>
                    </a:lnT>
                    <a:lnB>
                      <a:noFill/>
                    </a:lnB>
                  </a:tcPr>
                </a:tc>
                <a:extLst>
                  <a:ext uri="{0D108BD9-81ED-4DB2-BD59-A6C34878D82A}">
                    <a16:rowId xmlns:a16="http://schemas.microsoft.com/office/drawing/2014/main" val="2462759871"/>
                  </a:ext>
                </a:extLst>
              </a:tr>
              <a:tr h="0">
                <a:tc>
                  <a:txBody>
                    <a:bodyPr/>
                    <a:lstStyle/>
                    <a:p>
                      <a:r>
                        <a:rPr lang="en-US"/>
                        <a:t>Fix </a:t>
                      </a:r>
                    </a:p>
                  </a:txBody>
                  <a:tcPr anchor="ctr">
                    <a:lnL>
                      <a:noFill/>
                    </a:lnL>
                    <a:lnR>
                      <a:noFill/>
                    </a:lnR>
                    <a:lnT>
                      <a:noFill/>
                    </a:lnT>
                    <a:lnB>
                      <a:noFill/>
                    </a:lnB>
                  </a:tcPr>
                </a:tc>
                <a:tc>
                  <a:txBody>
                    <a:bodyPr/>
                    <a:lstStyle/>
                    <a:p>
                      <a:r>
                        <a:rPr lang="en-US"/>
                        <a:t>Fix</a:t>
                      </a:r>
                      <a:r>
                        <a:rPr lang="en-US" b="1"/>
                        <a:t>es</a:t>
                      </a:r>
                      <a:r>
                        <a:rPr lang="en-US"/>
                        <a:t> </a:t>
                      </a:r>
                    </a:p>
                  </a:txBody>
                  <a:tcPr anchor="ctr">
                    <a:lnL>
                      <a:noFill/>
                    </a:lnL>
                    <a:lnR>
                      <a:noFill/>
                    </a:lnR>
                    <a:lnT>
                      <a:noFill/>
                    </a:lnT>
                    <a:lnB>
                      <a:noFill/>
                    </a:lnB>
                  </a:tcPr>
                </a:tc>
                <a:extLst>
                  <a:ext uri="{0D108BD9-81ED-4DB2-BD59-A6C34878D82A}">
                    <a16:rowId xmlns:a16="http://schemas.microsoft.com/office/drawing/2014/main" val="2172683061"/>
                  </a:ext>
                </a:extLst>
              </a:tr>
              <a:tr h="0">
                <a:tc>
                  <a:txBody>
                    <a:bodyPr/>
                    <a:lstStyle/>
                    <a:p>
                      <a:r>
                        <a:rPr lang="en-US"/>
                        <a:t>Watch </a:t>
                      </a:r>
                    </a:p>
                  </a:txBody>
                  <a:tcPr anchor="ctr">
                    <a:lnL>
                      <a:noFill/>
                    </a:lnL>
                    <a:lnR>
                      <a:noFill/>
                    </a:lnR>
                    <a:lnT>
                      <a:noFill/>
                    </a:lnT>
                    <a:lnB>
                      <a:noFill/>
                    </a:lnB>
                  </a:tcPr>
                </a:tc>
                <a:tc>
                  <a:txBody>
                    <a:bodyPr/>
                    <a:lstStyle/>
                    <a:p>
                      <a:r>
                        <a:rPr lang="en-US"/>
                        <a:t>Watch</a:t>
                      </a:r>
                      <a:r>
                        <a:rPr lang="en-US" b="1"/>
                        <a:t>es</a:t>
                      </a:r>
                      <a:r>
                        <a:rPr lang="en-US"/>
                        <a:t> </a:t>
                      </a:r>
                    </a:p>
                  </a:txBody>
                  <a:tcPr anchor="ctr">
                    <a:lnL>
                      <a:noFill/>
                    </a:lnL>
                    <a:lnR>
                      <a:noFill/>
                    </a:lnR>
                    <a:lnT>
                      <a:noFill/>
                    </a:lnT>
                    <a:lnB>
                      <a:noFill/>
                    </a:lnB>
                  </a:tcPr>
                </a:tc>
                <a:extLst>
                  <a:ext uri="{0D108BD9-81ED-4DB2-BD59-A6C34878D82A}">
                    <a16:rowId xmlns:a16="http://schemas.microsoft.com/office/drawing/2014/main" val="4190932955"/>
                  </a:ext>
                </a:extLst>
              </a:tr>
              <a:tr h="0">
                <a:tc>
                  <a:txBody>
                    <a:bodyPr/>
                    <a:lstStyle/>
                    <a:p>
                      <a:r>
                        <a:rPr lang="en-US"/>
                        <a:t>Crash </a:t>
                      </a:r>
                    </a:p>
                  </a:txBody>
                  <a:tcPr anchor="ctr">
                    <a:lnL>
                      <a:noFill/>
                    </a:lnL>
                    <a:lnR>
                      <a:noFill/>
                    </a:lnR>
                    <a:lnT>
                      <a:noFill/>
                    </a:lnT>
                    <a:lnB>
                      <a:noFill/>
                    </a:lnB>
                  </a:tcPr>
                </a:tc>
                <a:tc>
                  <a:txBody>
                    <a:bodyPr/>
                    <a:lstStyle/>
                    <a:p>
                      <a:r>
                        <a:rPr lang="en-US"/>
                        <a:t>Crash</a:t>
                      </a:r>
                      <a:r>
                        <a:rPr lang="en-US" b="1"/>
                        <a:t>es</a:t>
                      </a:r>
                      <a:r>
                        <a:rPr lang="en-US"/>
                        <a:t> </a:t>
                      </a:r>
                    </a:p>
                  </a:txBody>
                  <a:tcPr anchor="ctr">
                    <a:lnL>
                      <a:noFill/>
                    </a:lnL>
                    <a:lnR>
                      <a:noFill/>
                    </a:lnR>
                    <a:lnT>
                      <a:noFill/>
                    </a:lnT>
                    <a:lnB>
                      <a:noFill/>
                    </a:lnB>
                  </a:tcPr>
                </a:tc>
                <a:extLst>
                  <a:ext uri="{0D108BD9-81ED-4DB2-BD59-A6C34878D82A}">
                    <a16:rowId xmlns:a16="http://schemas.microsoft.com/office/drawing/2014/main" val="3269158891"/>
                  </a:ext>
                </a:extLst>
              </a:tr>
              <a:tr h="0">
                <a:tc>
                  <a:txBody>
                    <a:bodyPr/>
                    <a:lstStyle/>
                    <a:p>
                      <a:r>
                        <a:rPr lang="en-US"/>
                        <a:t>Go </a:t>
                      </a:r>
                    </a:p>
                  </a:txBody>
                  <a:tcPr anchor="ctr">
                    <a:lnL>
                      <a:noFill/>
                    </a:lnL>
                    <a:lnR>
                      <a:noFill/>
                    </a:lnR>
                    <a:lnT>
                      <a:noFill/>
                    </a:lnT>
                    <a:lnB>
                      <a:noFill/>
                    </a:lnB>
                  </a:tcPr>
                </a:tc>
                <a:tc>
                  <a:txBody>
                    <a:bodyPr/>
                    <a:lstStyle/>
                    <a:p>
                      <a:r>
                        <a:rPr lang="en-US" dirty="0"/>
                        <a:t>Go</a:t>
                      </a:r>
                      <a:r>
                        <a:rPr lang="en-US" b="1" dirty="0"/>
                        <a:t>es</a:t>
                      </a:r>
                      <a:r>
                        <a:rPr lang="en-US" dirty="0"/>
                        <a:t> </a:t>
                      </a:r>
                    </a:p>
                  </a:txBody>
                  <a:tcPr anchor="ctr">
                    <a:lnL>
                      <a:noFill/>
                    </a:lnL>
                    <a:lnR>
                      <a:noFill/>
                    </a:lnR>
                    <a:lnT>
                      <a:noFill/>
                    </a:lnT>
                    <a:lnB>
                      <a:noFill/>
                    </a:lnB>
                  </a:tcPr>
                </a:tc>
                <a:extLst>
                  <a:ext uri="{0D108BD9-81ED-4DB2-BD59-A6C34878D82A}">
                    <a16:rowId xmlns:a16="http://schemas.microsoft.com/office/drawing/2014/main" val="1300743910"/>
                  </a:ext>
                </a:extLst>
              </a:tr>
            </a:tbl>
          </a:graphicData>
        </a:graphic>
      </p:graphicFrame>
      <p:sp>
        <p:nvSpPr>
          <p:cNvPr id="8" name="Rectángulo 7"/>
          <p:cNvSpPr/>
          <p:nvPr/>
        </p:nvSpPr>
        <p:spPr>
          <a:xfrm>
            <a:off x="1762714" y="4293096"/>
            <a:ext cx="5473582" cy="923330"/>
          </a:xfrm>
          <a:prstGeom prst="rect">
            <a:avLst/>
          </a:prstGeom>
        </p:spPr>
        <p:txBody>
          <a:bodyPr wrap="square">
            <a:spAutoFit/>
          </a:bodyPr>
          <a:lstStyle/>
          <a:p>
            <a:pPr marL="285750" indent="-285750">
              <a:buFont typeface="Arial" panose="020B0604020202020204" pitchFamily="34" charset="0"/>
              <a:buChar char="•"/>
            </a:pPr>
            <a:r>
              <a:rPr lang="en-US" dirty="0"/>
              <a:t>A mechanic fixes cars.</a:t>
            </a:r>
          </a:p>
          <a:p>
            <a:pPr marL="285750" indent="-285750">
              <a:buFont typeface="Arial" panose="020B0604020202020204" pitchFamily="34" charset="0"/>
              <a:buChar char="•"/>
            </a:pPr>
            <a:r>
              <a:rPr lang="en-US" dirty="0"/>
              <a:t>She watches soap operas every afternoon.</a:t>
            </a:r>
          </a:p>
          <a:p>
            <a:pPr marL="285750" indent="-285750">
              <a:buFont typeface="Arial" panose="020B0604020202020204" pitchFamily="34" charset="0"/>
              <a:buChar char="•"/>
            </a:pPr>
            <a:r>
              <a:rPr lang="en-US" dirty="0"/>
              <a:t>He kisses his wife before he goes to work.</a:t>
            </a:r>
          </a:p>
        </p:txBody>
      </p:sp>
    </p:spTree>
    <p:extLst>
      <p:ext uri="{BB962C8B-B14F-4D97-AF65-F5344CB8AC3E}">
        <p14:creationId xmlns:p14="http://schemas.microsoft.com/office/powerpoint/2010/main" val="2264320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67744" y="908720"/>
            <a:ext cx="5310336" cy="3847207"/>
          </a:xfrm>
          <a:prstGeom prst="rect">
            <a:avLst/>
          </a:prstGeom>
        </p:spPr>
        <p:txBody>
          <a:bodyPr wrap="square">
            <a:spAutoFit/>
          </a:bodyPr>
          <a:lstStyle/>
          <a:p>
            <a:pPr algn="ctr"/>
            <a:r>
              <a:rPr lang="en-US" sz="2800" b="1" dirty="0" smtClean="0">
                <a:solidFill>
                  <a:srgbClr val="00B050"/>
                </a:solidFill>
              </a:rPr>
              <a:t>Exercises</a:t>
            </a:r>
          </a:p>
          <a:p>
            <a:r>
              <a:rPr lang="en-US" dirty="0" smtClean="0"/>
              <a:t>Choose the correct option</a:t>
            </a:r>
          </a:p>
          <a:p>
            <a:endParaRPr lang="en-US" dirty="0" smtClean="0"/>
          </a:p>
          <a:p>
            <a:r>
              <a:rPr lang="en-US" dirty="0" smtClean="0"/>
              <a:t>1.We sometimes _________ </a:t>
            </a:r>
            <a:r>
              <a:rPr lang="en-US" dirty="0"/>
              <a:t>books. </a:t>
            </a:r>
            <a:endParaRPr lang="en-US" dirty="0" smtClean="0"/>
          </a:p>
          <a:p>
            <a:r>
              <a:rPr lang="es-MX" dirty="0" smtClean="0"/>
              <a:t>a) </a:t>
            </a:r>
            <a:r>
              <a:rPr lang="es-MX" dirty="0" err="1"/>
              <a:t>r</a:t>
            </a:r>
            <a:r>
              <a:rPr lang="es-MX" dirty="0" err="1" smtClean="0"/>
              <a:t>eads</a:t>
            </a:r>
            <a:r>
              <a:rPr lang="es-MX" dirty="0" smtClean="0"/>
              <a:t>		b) </a:t>
            </a:r>
            <a:r>
              <a:rPr lang="es-MX" dirty="0" err="1" smtClean="0"/>
              <a:t>read</a:t>
            </a:r>
            <a:endParaRPr lang="en-US" dirty="0"/>
          </a:p>
          <a:p>
            <a:r>
              <a:rPr lang="en-US" dirty="0" smtClean="0"/>
              <a:t>2.Emily________to </a:t>
            </a:r>
            <a:r>
              <a:rPr lang="en-US" dirty="0"/>
              <a:t>the disco. </a:t>
            </a:r>
            <a:endParaRPr lang="en-US" dirty="0" smtClean="0"/>
          </a:p>
          <a:p>
            <a:r>
              <a:rPr lang="es-MX" dirty="0" smtClean="0"/>
              <a:t>a) </a:t>
            </a:r>
            <a:r>
              <a:rPr lang="es-MX" dirty="0" err="1"/>
              <a:t>g</a:t>
            </a:r>
            <a:r>
              <a:rPr lang="es-MX" dirty="0" err="1" smtClean="0"/>
              <a:t>oes</a:t>
            </a:r>
            <a:r>
              <a:rPr lang="es-MX" dirty="0" smtClean="0"/>
              <a:t>			b) </a:t>
            </a:r>
            <a:r>
              <a:rPr lang="es-MX" dirty="0" err="1" smtClean="0"/>
              <a:t>go</a:t>
            </a:r>
            <a:endParaRPr lang="en-US" dirty="0"/>
          </a:p>
          <a:p>
            <a:r>
              <a:rPr lang="en-US" dirty="0" smtClean="0"/>
              <a:t>3.It </a:t>
            </a:r>
            <a:r>
              <a:rPr lang="en-US" dirty="0"/>
              <a:t>often </a:t>
            </a:r>
            <a:r>
              <a:rPr lang="en-US" dirty="0" smtClean="0"/>
              <a:t>____________ </a:t>
            </a:r>
            <a:r>
              <a:rPr lang="en-US" dirty="0"/>
              <a:t>on Sundays. </a:t>
            </a:r>
            <a:endParaRPr lang="en-US" dirty="0" smtClean="0"/>
          </a:p>
          <a:p>
            <a:r>
              <a:rPr lang="es-MX" dirty="0" smtClean="0"/>
              <a:t>a) </a:t>
            </a:r>
            <a:r>
              <a:rPr lang="es-MX" dirty="0" err="1"/>
              <a:t>r</a:t>
            </a:r>
            <a:r>
              <a:rPr lang="es-MX" dirty="0" err="1" smtClean="0"/>
              <a:t>ains</a:t>
            </a:r>
            <a:r>
              <a:rPr lang="es-MX" dirty="0" smtClean="0"/>
              <a:t>			b) rain</a:t>
            </a:r>
            <a:endParaRPr lang="en-US" dirty="0"/>
          </a:p>
          <a:p>
            <a:r>
              <a:rPr lang="en-US" dirty="0" smtClean="0"/>
              <a:t>4.Pete </a:t>
            </a:r>
            <a:r>
              <a:rPr lang="en-US" dirty="0"/>
              <a:t>and his </a:t>
            </a:r>
            <a:r>
              <a:rPr lang="en-US" dirty="0" smtClean="0"/>
              <a:t>sister________  </a:t>
            </a:r>
            <a:r>
              <a:rPr lang="en-US" dirty="0"/>
              <a:t>the family car. </a:t>
            </a:r>
            <a:endParaRPr lang="en-US" dirty="0" smtClean="0"/>
          </a:p>
          <a:p>
            <a:r>
              <a:rPr lang="es-MX" dirty="0" smtClean="0"/>
              <a:t>a) </a:t>
            </a:r>
            <a:r>
              <a:rPr lang="es-MX" dirty="0" err="1"/>
              <a:t>w</a:t>
            </a:r>
            <a:r>
              <a:rPr lang="es-MX" dirty="0" err="1" smtClean="0"/>
              <a:t>ashes</a:t>
            </a:r>
            <a:r>
              <a:rPr lang="es-MX" dirty="0" smtClean="0"/>
              <a:t>		b)</a:t>
            </a:r>
            <a:r>
              <a:rPr lang="es-MX" dirty="0" err="1" smtClean="0"/>
              <a:t>wash</a:t>
            </a:r>
            <a:endParaRPr lang="en-US" dirty="0"/>
          </a:p>
          <a:p>
            <a:r>
              <a:rPr lang="en-US" dirty="0" smtClean="0"/>
              <a:t>5.I always___________  </a:t>
            </a:r>
            <a:r>
              <a:rPr lang="en-US" dirty="0"/>
              <a:t>to the bus stop. </a:t>
            </a:r>
            <a:endParaRPr lang="en-US" dirty="0" smtClean="0"/>
          </a:p>
          <a:p>
            <a:r>
              <a:rPr lang="es-MX" dirty="0" smtClean="0"/>
              <a:t>a)</a:t>
            </a:r>
            <a:r>
              <a:rPr lang="es-MX" dirty="0" err="1"/>
              <a:t>h</a:t>
            </a:r>
            <a:r>
              <a:rPr lang="es-MX" dirty="0" err="1" smtClean="0"/>
              <a:t>urries</a:t>
            </a:r>
            <a:r>
              <a:rPr lang="es-MX" dirty="0" smtClean="0"/>
              <a:t>		b) </a:t>
            </a:r>
            <a:r>
              <a:rPr lang="es-MX" dirty="0" err="1" smtClean="0"/>
              <a:t>hurry</a:t>
            </a:r>
            <a:endParaRPr lang="en-US" dirty="0"/>
          </a:p>
        </p:txBody>
      </p:sp>
      <p:pic>
        <p:nvPicPr>
          <p:cNvPr id="4" name="Imagen 3"/>
          <p:cNvPicPr>
            <a:picLocks noChangeAspect="1"/>
          </p:cNvPicPr>
          <p:nvPr/>
        </p:nvPicPr>
        <p:blipFill>
          <a:blip r:embed="rId2"/>
          <a:stretch>
            <a:fillRect/>
          </a:stretch>
        </p:blipFill>
        <p:spPr>
          <a:xfrm>
            <a:off x="6732240" y="4365104"/>
            <a:ext cx="2085975" cy="2190750"/>
          </a:xfrm>
          <a:prstGeom prst="rect">
            <a:avLst/>
          </a:prstGeom>
        </p:spPr>
      </p:pic>
    </p:spTree>
    <p:extLst>
      <p:ext uri="{BB962C8B-B14F-4D97-AF65-F5344CB8AC3E}">
        <p14:creationId xmlns:p14="http://schemas.microsoft.com/office/powerpoint/2010/main" val="29144061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dirty="0" smtClean="0">
                <a:solidFill>
                  <a:srgbClr val="00B050"/>
                </a:solidFill>
              </a:rPr>
              <a:t>3.1 Facts</a:t>
            </a:r>
            <a:r>
              <a:rPr lang="en-US" dirty="0" smtClean="0"/>
              <a:t/>
            </a:r>
            <a:br>
              <a:rPr lang="en-US" dirty="0" smtClean="0"/>
            </a:br>
            <a:endParaRPr lang="es-MX" dirty="0"/>
          </a:p>
        </p:txBody>
      </p:sp>
      <p:pic>
        <p:nvPicPr>
          <p:cNvPr id="5122" name="Picture 2" descr="Resultado de imagen para lizzie mcguire caricatu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2320" y="4472038"/>
            <a:ext cx="1464097" cy="235207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Resultado de imagen para lizzie mcguire caricatu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4427"/>
            <a:ext cx="1584176" cy="176406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1619672" y="1929665"/>
            <a:ext cx="6914728" cy="1477328"/>
          </a:xfrm>
          <a:prstGeom prst="rect">
            <a:avLst/>
          </a:prstGeom>
        </p:spPr>
        <p:txBody>
          <a:bodyPr wrap="square">
            <a:spAutoFit/>
          </a:bodyPr>
          <a:lstStyle/>
          <a:p>
            <a:r>
              <a:rPr lang="en-US" dirty="0"/>
              <a:t>The Simple Present can also indicate the speaker believes that a fact was true before, is true now, and will be true in the future. It is not important if the speaker is correct about the fact. It is also used to make generalizations about people or things.</a:t>
            </a:r>
          </a:p>
        </p:txBody>
      </p:sp>
      <p:pic>
        <p:nvPicPr>
          <p:cNvPr id="6" name="Imagen 5"/>
          <p:cNvPicPr>
            <a:picLocks noChangeAspect="1"/>
          </p:cNvPicPr>
          <p:nvPr/>
        </p:nvPicPr>
        <p:blipFill>
          <a:blip r:embed="rId4"/>
          <a:stretch>
            <a:fillRect/>
          </a:stretch>
        </p:blipFill>
        <p:spPr>
          <a:xfrm>
            <a:off x="2880757" y="4149080"/>
            <a:ext cx="4392558" cy="851271"/>
          </a:xfrm>
          <a:prstGeom prst="rect">
            <a:avLst/>
          </a:prstGeom>
        </p:spPr>
      </p:pic>
    </p:spTree>
    <p:extLst>
      <p:ext uri="{BB962C8B-B14F-4D97-AF65-F5344CB8AC3E}">
        <p14:creationId xmlns:p14="http://schemas.microsoft.com/office/powerpoint/2010/main" val="1332456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n-US" dirty="0" smtClean="0">
                <a:solidFill>
                  <a:srgbClr val="00B050"/>
                </a:solidFill>
              </a:rPr>
              <a:t>3.1 Facts, habits and routines.</a:t>
            </a:r>
            <a:r>
              <a:rPr lang="en-US" dirty="0" smtClean="0"/>
              <a:t/>
            </a:r>
            <a:br>
              <a:rPr lang="en-US" dirty="0" smtClean="0"/>
            </a:br>
            <a:endParaRPr lang="es-MX" dirty="0"/>
          </a:p>
        </p:txBody>
      </p:sp>
      <p:pic>
        <p:nvPicPr>
          <p:cNvPr id="5122" name="Picture 2" descr="Resultado de imagen para lizzie mcguire caricatu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2320" y="4472038"/>
            <a:ext cx="1464097" cy="235207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Resultado de imagen para lizzie mcguire caricatu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4427"/>
            <a:ext cx="1584176" cy="176406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2006082" y="2057206"/>
            <a:ext cx="6102424" cy="2308324"/>
          </a:xfrm>
          <a:prstGeom prst="rect">
            <a:avLst/>
          </a:prstGeom>
        </p:spPr>
        <p:txBody>
          <a:bodyPr wrap="square">
            <a:spAutoFit/>
          </a:bodyPr>
          <a:lstStyle/>
          <a:p>
            <a:r>
              <a:rPr lang="en-US" sz="2400" dirty="0"/>
              <a:t>Examples</a:t>
            </a:r>
            <a:r>
              <a:rPr lang="en-US" sz="2400" dirty="0" smtClean="0"/>
              <a:t>:</a:t>
            </a:r>
          </a:p>
          <a:p>
            <a:endParaRPr lang="en-US" sz="2400" dirty="0"/>
          </a:p>
          <a:p>
            <a:pPr>
              <a:buFont typeface="Arial" panose="020B0604020202020204" pitchFamily="34" charset="0"/>
              <a:buChar char="•"/>
            </a:pPr>
            <a:r>
              <a:rPr lang="en-US" sz="2400" dirty="0"/>
              <a:t>Cats </a:t>
            </a:r>
            <a:r>
              <a:rPr lang="en-US" sz="2400" b="1" dirty="0"/>
              <a:t>like</a:t>
            </a:r>
            <a:r>
              <a:rPr lang="en-US" sz="2400" dirty="0"/>
              <a:t> milk.</a:t>
            </a:r>
          </a:p>
          <a:p>
            <a:pPr>
              <a:buFont typeface="Arial" panose="020B0604020202020204" pitchFamily="34" charset="0"/>
              <a:buChar char="•"/>
            </a:pPr>
            <a:r>
              <a:rPr lang="en-US" sz="2400" dirty="0"/>
              <a:t>Birds </a:t>
            </a:r>
            <a:r>
              <a:rPr lang="en-US" sz="2400" b="1" dirty="0"/>
              <a:t>do not like</a:t>
            </a:r>
            <a:r>
              <a:rPr lang="en-US" sz="2400" dirty="0"/>
              <a:t> milk.</a:t>
            </a:r>
          </a:p>
          <a:p>
            <a:pPr>
              <a:buFont typeface="Arial" panose="020B0604020202020204" pitchFamily="34" charset="0"/>
              <a:buChar char="•"/>
            </a:pPr>
            <a:r>
              <a:rPr lang="en-US" sz="2400" dirty="0" smtClean="0"/>
              <a:t>California </a:t>
            </a:r>
            <a:r>
              <a:rPr lang="en-US" sz="2400" b="1" dirty="0"/>
              <a:t>is</a:t>
            </a:r>
            <a:r>
              <a:rPr lang="en-US" sz="2400" dirty="0"/>
              <a:t> in America.</a:t>
            </a:r>
          </a:p>
          <a:p>
            <a:pPr>
              <a:buFont typeface="Arial" panose="020B0604020202020204" pitchFamily="34" charset="0"/>
              <a:buChar char="•"/>
            </a:pPr>
            <a:r>
              <a:rPr lang="en-US" sz="2400" dirty="0"/>
              <a:t>California </a:t>
            </a:r>
            <a:r>
              <a:rPr lang="en-US" sz="2400" b="1" dirty="0"/>
              <a:t>is not</a:t>
            </a:r>
            <a:r>
              <a:rPr lang="en-US" sz="2400" dirty="0"/>
              <a:t> in the United Kingdom.</a:t>
            </a:r>
          </a:p>
        </p:txBody>
      </p:sp>
    </p:spTree>
    <p:extLst>
      <p:ext uri="{BB962C8B-B14F-4D97-AF65-F5344CB8AC3E}">
        <p14:creationId xmlns:p14="http://schemas.microsoft.com/office/powerpoint/2010/main" val="3680640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04800"/>
            <a:ext cx="8229600" cy="1143000"/>
          </a:xfrm>
        </p:spPr>
        <p:txBody>
          <a:bodyPr>
            <a:normAutofit/>
          </a:bodyPr>
          <a:lstStyle/>
          <a:p>
            <a:pPr algn="ctr"/>
            <a:r>
              <a:rPr lang="en-US" dirty="0" smtClean="0">
                <a:solidFill>
                  <a:srgbClr val="00B050"/>
                </a:solidFill>
              </a:rPr>
              <a:t>3.2 ACTIONS IN PROGRESS</a:t>
            </a:r>
            <a:endParaRPr lang="es-MX" dirty="0">
              <a:solidFill>
                <a:srgbClr val="00B050"/>
              </a:solidFill>
            </a:endParaRPr>
          </a:p>
        </p:txBody>
      </p:sp>
      <p:sp>
        <p:nvSpPr>
          <p:cNvPr id="3" name="2 Marcador de contenido"/>
          <p:cNvSpPr>
            <a:spLocks noGrp="1"/>
          </p:cNvSpPr>
          <p:nvPr>
            <p:ph idx="1"/>
          </p:nvPr>
        </p:nvSpPr>
        <p:spPr>
          <a:xfrm>
            <a:off x="1057379" y="1268760"/>
            <a:ext cx="6591985" cy="3777622"/>
          </a:xfrm>
        </p:spPr>
        <p:txBody>
          <a:bodyPr>
            <a:normAutofit lnSpcReduction="10000"/>
          </a:bodyPr>
          <a:lstStyle/>
          <a:p>
            <a:pPr marL="0" indent="0">
              <a:buNone/>
            </a:pPr>
            <a:r>
              <a:rPr lang="es-MX" sz="3600" dirty="0" err="1"/>
              <a:t>Present</a:t>
            </a:r>
            <a:r>
              <a:rPr lang="es-MX" sz="3600" dirty="0"/>
              <a:t> </a:t>
            </a:r>
            <a:r>
              <a:rPr lang="es-MX" sz="3600" dirty="0" err="1" smtClean="0"/>
              <a:t>progressive</a:t>
            </a:r>
            <a:r>
              <a:rPr lang="es-MX" sz="3600" dirty="0" smtClean="0"/>
              <a:t> </a:t>
            </a:r>
            <a:r>
              <a:rPr lang="es-MX" sz="3600" dirty="0"/>
              <a:t>or present continuous. </a:t>
            </a:r>
            <a:endParaRPr lang="es-MX" sz="3600" dirty="0" smtClean="0"/>
          </a:p>
          <a:p>
            <a:pPr marL="0" indent="0">
              <a:buNone/>
            </a:pPr>
            <a:endParaRPr lang="es-MX" sz="3600" dirty="0" smtClean="0"/>
          </a:p>
          <a:p>
            <a:pPr marL="0" indent="0">
              <a:buNone/>
            </a:pPr>
            <a:r>
              <a:rPr lang="es-MX" sz="3000" dirty="0" smtClean="0"/>
              <a:t>In </a:t>
            </a:r>
            <a:r>
              <a:rPr lang="es-MX" sz="3000" dirty="0" smtClean="0"/>
              <a:t>English, </a:t>
            </a:r>
            <a:r>
              <a:rPr lang="es-MX" sz="3000" dirty="0" err="1" smtClean="0"/>
              <a:t>this</a:t>
            </a:r>
            <a:r>
              <a:rPr lang="es-MX" sz="3000" dirty="0" smtClean="0"/>
              <a:t> tense </a:t>
            </a:r>
            <a:r>
              <a:rPr lang="es-MX" sz="3000" dirty="0" err="1" smtClean="0"/>
              <a:t>is</a:t>
            </a:r>
            <a:r>
              <a:rPr lang="es-MX" sz="3000" dirty="0" smtClean="0"/>
              <a:t> </a:t>
            </a:r>
            <a:r>
              <a:rPr lang="es-MX" sz="3000" dirty="0"/>
              <a:t>used mainly for actions that are taking place at the moment of speaking or that are only happening temporarily</a:t>
            </a:r>
            <a:r>
              <a:rPr lang="es-MX" sz="3600" dirty="0"/>
              <a:t>.</a:t>
            </a:r>
          </a:p>
          <a:p>
            <a:pPr marL="0" indent="0">
              <a:buNone/>
            </a:pPr>
            <a:endParaRPr lang="es-MX" sz="3600" dirty="0"/>
          </a:p>
          <a:p>
            <a:pPr algn="ctr"/>
            <a:endParaRPr lang="es-MX" dirty="0"/>
          </a:p>
        </p:txBody>
      </p:sp>
      <p:sp>
        <p:nvSpPr>
          <p:cNvPr id="5" name="AutoShape 3" descr="Resultado de imagen para lizzie mcguire caricatu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5" descr="Resultado de imagen para lizzie mcguire caricatur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7" descr="Resultado de imagen para lizzie mcguire caricatur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9" descr="Resultado de imagen para lizzie mcguire caricatura"/>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07" name="Picture 11" descr="Resultado de imagen para lizzie mcguire caricatu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5375" y="4149080"/>
            <a:ext cx="3781425"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7907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58843" y="621439"/>
            <a:ext cx="6589199" cy="1280890"/>
          </a:xfrm>
        </p:spPr>
        <p:txBody>
          <a:bodyPr/>
          <a:lstStyle/>
          <a:p>
            <a:pPr algn="ctr"/>
            <a:r>
              <a:rPr lang="es-MX" dirty="0" smtClean="0">
                <a:solidFill>
                  <a:srgbClr val="00B050"/>
                </a:solidFill>
              </a:rPr>
              <a:t>USES OF PRESENT PROGRESSIVE</a:t>
            </a:r>
            <a:endParaRPr lang="es-MX" dirty="0">
              <a:solidFill>
                <a:srgbClr val="00B050"/>
              </a:solidFill>
            </a:endParaRPr>
          </a:p>
        </p:txBody>
      </p:sp>
      <p:sp>
        <p:nvSpPr>
          <p:cNvPr id="4" name="Marcador de contenido 3"/>
          <p:cNvSpPr>
            <a:spLocks noGrp="1"/>
          </p:cNvSpPr>
          <p:nvPr>
            <p:ph idx="1"/>
          </p:nvPr>
        </p:nvSpPr>
        <p:spPr/>
        <p:txBody>
          <a:bodyPr/>
          <a:lstStyle/>
          <a:p>
            <a:pPr marL="0" indent="0">
              <a:buNone/>
            </a:pPr>
            <a:r>
              <a:rPr lang="en-US" sz="2400" dirty="0"/>
              <a:t> </a:t>
            </a:r>
            <a:r>
              <a:rPr lang="en-US" sz="2400" dirty="0" smtClean="0"/>
              <a:t>1. actions </a:t>
            </a:r>
            <a:r>
              <a:rPr lang="en-US" sz="2400" dirty="0"/>
              <a:t>happening at the moment of </a:t>
            </a:r>
            <a:r>
              <a:rPr lang="en-US" sz="2400" dirty="0" smtClean="0"/>
              <a:t>speaking</a:t>
            </a:r>
          </a:p>
          <a:p>
            <a:pPr marL="0" indent="0">
              <a:buNone/>
            </a:pPr>
            <a:endParaRPr lang="es-MX" sz="2400" dirty="0" smtClean="0"/>
          </a:p>
          <a:p>
            <a:pPr marL="0" indent="0">
              <a:buNone/>
            </a:pPr>
            <a:endParaRPr lang="es-MX" dirty="0"/>
          </a:p>
          <a:p>
            <a:pPr marL="0" indent="0">
              <a:buNone/>
            </a:pPr>
            <a:endParaRPr lang="en-US" dirty="0"/>
          </a:p>
          <a:p>
            <a:pPr marL="0" indent="0">
              <a:buNone/>
            </a:pPr>
            <a:r>
              <a:rPr lang="en-US" sz="2400" dirty="0"/>
              <a:t>Peter </a:t>
            </a:r>
            <a:r>
              <a:rPr lang="en-US" sz="2400" dirty="0">
                <a:solidFill>
                  <a:srgbClr val="00B050"/>
                </a:solidFill>
              </a:rPr>
              <a:t>is</a:t>
            </a:r>
            <a:r>
              <a:rPr lang="en-US" sz="2400" dirty="0"/>
              <a:t> </a:t>
            </a:r>
            <a:r>
              <a:rPr lang="en-US" sz="2400" dirty="0">
                <a:solidFill>
                  <a:srgbClr val="0070C0"/>
                </a:solidFill>
              </a:rPr>
              <a:t>read</a:t>
            </a:r>
            <a:r>
              <a:rPr lang="en-US" sz="2400" dirty="0">
                <a:solidFill>
                  <a:schemeClr val="accent1">
                    <a:lumMod val="60000"/>
                    <a:lumOff val="40000"/>
                  </a:schemeClr>
                </a:solidFill>
              </a:rPr>
              <a:t>ing</a:t>
            </a:r>
            <a:r>
              <a:rPr lang="en-US" sz="2400" dirty="0"/>
              <a:t> a book now</a:t>
            </a:r>
            <a:r>
              <a:rPr lang="en-US" sz="2400" dirty="0" smtClean="0"/>
              <a:t>.</a:t>
            </a:r>
          </a:p>
          <a:p>
            <a:pPr marL="0" indent="0">
              <a:buNone/>
            </a:pPr>
            <a:endParaRPr lang="es-MX" dirty="0"/>
          </a:p>
          <a:p>
            <a:pPr marL="0" indent="0">
              <a:buNone/>
            </a:pPr>
            <a:endParaRPr lang="en-US" dirty="0"/>
          </a:p>
        </p:txBody>
      </p:sp>
      <p:pic>
        <p:nvPicPr>
          <p:cNvPr id="6" name="Imagen 5"/>
          <p:cNvPicPr>
            <a:picLocks noChangeAspect="1"/>
          </p:cNvPicPr>
          <p:nvPr/>
        </p:nvPicPr>
        <p:blipFill>
          <a:blip r:embed="rId2"/>
          <a:stretch>
            <a:fillRect/>
          </a:stretch>
        </p:blipFill>
        <p:spPr>
          <a:xfrm>
            <a:off x="6300192" y="3212976"/>
            <a:ext cx="1847850" cy="2466975"/>
          </a:xfrm>
          <a:prstGeom prst="rect">
            <a:avLst/>
          </a:prstGeom>
        </p:spPr>
      </p:pic>
    </p:spTree>
    <p:extLst>
      <p:ext uri="{BB962C8B-B14F-4D97-AF65-F5344CB8AC3E}">
        <p14:creationId xmlns:p14="http://schemas.microsoft.com/office/powerpoint/2010/main" val="28309061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620688"/>
            <a:ext cx="6589199" cy="1280890"/>
          </a:xfrm>
        </p:spPr>
        <p:txBody>
          <a:bodyPr/>
          <a:lstStyle/>
          <a:p>
            <a:pPr algn="ctr"/>
            <a:r>
              <a:rPr lang="es-MX" dirty="0" smtClean="0">
                <a:solidFill>
                  <a:srgbClr val="00B050"/>
                </a:solidFill>
              </a:rPr>
              <a:t>USES OF PRESENT PROGRESSIVE</a:t>
            </a:r>
            <a:endParaRPr lang="es-MX" dirty="0">
              <a:solidFill>
                <a:srgbClr val="00B050"/>
              </a:solidFill>
            </a:endParaRPr>
          </a:p>
        </p:txBody>
      </p:sp>
      <p:sp>
        <p:nvSpPr>
          <p:cNvPr id="4" name="Marcador de contenido 3"/>
          <p:cNvSpPr>
            <a:spLocks noGrp="1"/>
          </p:cNvSpPr>
          <p:nvPr>
            <p:ph idx="1"/>
          </p:nvPr>
        </p:nvSpPr>
        <p:spPr/>
        <p:txBody>
          <a:bodyPr/>
          <a:lstStyle/>
          <a:p>
            <a:pPr marL="0" indent="0">
              <a:buNone/>
            </a:pPr>
            <a:r>
              <a:rPr lang="en-US" sz="2400" dirty="0" smtClean="0"/>
              <a:t>2. temporary </a:t>
            </a:r>
            <a:r>
              <a:rPr lang="en-US" sz="2400" dirty="0"/>
              <a:t>actions</a:t>
            </a:r>
            <a:endParaRPr lang="en-US" sz="2400" dirty="0" smtClean="0"/>
          </a:p>
          <a:p>
            <a:pPr marL="0" indent="0">
              <a:buNone/>
            </a:pPr>
            <a:endParaRPr lang="es-MX" dirty="0" smtClean="0"/>
          </a:p>
          <a:p>
            <a:pPr marL="0" indent="0">
              <a:buNone/>
            </a:pPr>
            <a:endParaRPr lang="es-MX" dirty="0" smtClean="0"/>
          </a:p>
          <a:p>
            <a:pPr marL="0" indent="0">
              <a:buNone/>
            </a:pPr>
            <a:r>
              <a:rPr lang="en-US" sz="2400" dirty="0" smtClean="0"/>
              <a:t>I </a:t>
            </a:r>
            <a:r>
              <a:rPr lang="en-US" sz="2400" dirty="0" smtClean="0">
                <a:solidFill>
                  <a:srgbClr val="00B050"/>
                </a:solidFill>
              </a:rPr>
              <a:t>am</a:t>
            </a:r>
            <a:r>
              <a:rPr lang="en-US" sz="2400" dirty="0" smtClean="0"/>
              <a:t> </a:t>
            </a:r>
            <a:r>
              <a:rPr lang="en-US" sz="2400" dirty="0" smtClean="0">
                <a:solidFill>
                  <a:srgbClr val="0070C0"/>
                </a:solidFill>
              </a:rPr>
              <a:t>work</a:t>
            </a:r>
            <a:r>
              <a:rPr lang="en-US" sz="2400" dirty="0" smtClean="0">
                <a:solidFill>
                  <a:schemeClr val="accent1">
                    <a:lumMod val="60000"/>
                    <a:lumOff val="40000"/>
                  </a:schemeClr>
                </a:solidFill>
              </a:rPr>
              <a:t>ing</a:t>
            </a:r>
            <a:r>
              <a:rPr lang="en-US" sz="2400" dirty="0" smtClean="0"/>
              <a:t> in Rome this month.</a:t>
            </a:r>
          </a:p>
          <a:p>
            <a:pPr marL="0" indent="0">
              <a:buNone/>
            </a:pPr>
            <a:endParaRPr lang="es-MX" dirty="0"/>
          </a:p>
          <a:p>
            <a:pPr marL="0" indent="0">
              <a:buNone/>
            </a:pPr>
            <a:endParaRPr lang="en-US" dirty="0"/>
          </a:p>
        </p:txBody>
      </p:sp>
      <p:pic>
        <p:nvPicPr>
          <p:cNvPr id="3" name="Imagen 2"/>
          <p:cNvPicPr>
            <a:picLocks noChangeAspect="1"/>
          </p:cNvPicPr>
          <p:nvPr/>
        </p:nvPicPr>
        <p:blipFill>
          <a:blip r:embed="rId2"/>
          <a:stretch>
            <a:fillRect/>
          </a:stretch>
        </p:blipFill>
        <p:spPr>
          <a:xfrm>
            <a:off x="4572000" y="4293096"/>
            <a:ext cx="3541018" cy="1981913"/>
          </a:xfrm>
          <a:prstGeom prst="rect">
            <a:avLst/>
          </a:prstGeom>
        </p:spPr>
      </p:pic>
    </p:spTree>
    <p:extLst>
      <p:ext uri="{BB962C8B-B14F-4D97-AF65-F5344CB8AC3E}">
        <p14:creationId xmlns:p14="http://schemas.microsoft.com/office/powerpoint/2010/main" val="36658214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620688"/>
            <a:ext cx="6589199" cy="1280890"/>
          </a:xfrm>
        </p:spPr>
        <p:txBody>
          <a:bodyPr/>
          <a:lstStyle/>
          <a:p>
            <a:pPr algn="ctr"/>
            <a:r>
              <a:rPr lang="es-MX" dirty="0" smtClean="0">
                <a:solidFill>
                  <a:srgbClr val="00B050"/>
                </a:solidFill>
              </a:rPr>
              <a:t>USES OF PRESENT PROGRESSIVE</a:t>
            </a:r>
            <a:endParaRPr lang="es-MX" dirty="0">
              <a:solidFill>
                <a:srgbClr val="00B050"/>
              </a:solidFill>
            </a:endParaRPr>
          </a:p>
        </p:txBody>
      </p:sp>
      <p:sp>
        <p:nvSpPr>
          <p:cNvPr id="4" name="Marcador de contenido 3"/>
          <p:cNvSpPr>
            <a:spLocks noGrp="1"/>
          </p:cNvSpPr>
          <p:nvPr>
            <p:ph idx="1"/>
          </p:nvPr>
        </p:nvSpPr>
        <p:spPr/>
        <p:txBody>
          <a:bodyPr/>
          <a:lstStyle/>
          <a:p>
            <a:pPr marL="0" indent="0">
              <a:buNone/>
            </a:pPr>
            <a:r>
              <a:rPr lang="es-MX" sz="2400" dirty="0" smtClean="0"/>
              <a:t>3. </a:t>
            </a:r>
            <a:r>
              <a:rPr lang="en-US" sz="2400" dirty="0"/>
              <a:t>actions happening around the moment of speaking </a:t>
            </a:r>
            <a:endParaRPr lang="en-US" sz="2400" dirty="0" smtClean="0"/>
          </a:p>
          <a:p>
            <a:pPr marL="0" indent="0">
              <a:buNone/>
            </a:pPr>
            <a:endParaRPr lang="es-MX" dirty="0" smtClean="0"/>
          </a:p>
          <a:p>
            <a:pPr marL="0" indent="0">
              <a:buNone/>
            </a:pPr>
            <a:endParaRPr lang="es-MX" dirty="0" smtClean="0"/>
          </a:p>
          <a:p>
            <a:pPr marL="0" indent="0">
              <a:buNone/>
            </a:pPr>
            <a:r>
              <a:rPr lang="en-US" sz="2400" dirty="0" smtClean="0"/>
              <a:t>My friend </a:t>
            </a:r>
            <a:r>
              <a:rPr lang="en-US" sz="2400" dirty="0" smtClean="0">
                <a:solidFill>
                  <a:srgbClr val="00B050"/>
                </a:solidFill>
              </a:rPr>
              <a:t>is </a:t>
            </a:r>
            <a:r>
              <a:rPr lang="en-US" sz="2400" dirty="0" smtClean="0">
                <a:solidFill>
                  <a:srgbClr val="0070C0"/>
                </a:solidFill>
              </a:rPr>
              <a:t>prepar</a:t>
            </a:r>
            <a:r>
              <a:rPr lang="en-US" sz="2400" dirty="0" smtClean="0">
                <a:solidFill>
                  <a:schemeClr val="accent1">
                    <a:lumMod val="60000"/>
                    <a:lumOff val="40000"/>
                  </a:schemeClr>
                </a:solidFill>
              </a:rPr>
              <a:t>ing</a:t>
            </a:r>
            <a:r>
              <a:rPr lang="en-US" sz="2400" dirty="0" smtClean="0"/>
              <a:t> for her exams.</a:t>
            </a:r>
          </a:p>
          <a:p>
            <a:pPr marL="0" indent="0">
              <a:buNone/>
            </a:pPr>
            <a:endParaRPr lang="es-MX" dirty="0"/>
          </a:p>
          <a:p>
            <a:pPr marL="0" indent="0">
              <a:buNone/>
            </a:pPr>
            <a:endParaRPr lang="en-US" dirty="0"/>
          </a:p>
        </p:txBody>
      </p:sp>
      <p:pic>
        <p:nvPicPr>
          <p:cNvPr id="5" name="Imagen 4"/>
          <p:cNvPicPr>
            <a:picLocks noChangeAspect="1"/>
          </p:cNvPicPr>
          <p:nvPr/>
        </p:nvPicPr>
        <p:blipFill>
          <a:blip r:embed="rId2"/>
          <a:stretch>
            <a:fillRect/>
          </a:stretch>
        </p:blipFill>
        <p:spPr>
          <a:xfrm>
            <a:off x="5796136" y="4399050"/>
            <a:ext cx="2404546" cy="2319498"/>
          </a:xfrm>
          <a:prstGeom prst="rect">
            <a:avLst/>
          </a:prstGeom>
        </p:spPr>
      </p:pic>
    </p:spTree>
    <p:extLst>
      <p:ext uri="{BB962C8B-B14F-4D97-AF65-F5344CB8AC3E}">
        <p14:creationId xmlns:p14="http://schemas.microsoft.com/office/powerpoint/2010/main" val="27308799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410" t="55357" r="40654" b="28373"/>
          <a:stretch/>
        </p:blipFill>
        <p:spPr bwMode="auto">
          <a:xfrm>
            <a:off x="827584" y="1844824"/>
            <a:ext cx="7704856"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75985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1412776"/>
            <a:ext cx="6480720" cy="646331"/>
          </a:xfrm>
          <a:prstGeom prst="rect">
            <a:avLst/>
          </a:prstGeom>
        </p:spPr>
        <p:txBody>
          <a:bodyPr wrap="square">
            <a:spAutoFit/>
          </a:bodyPr>
          <a:lstStyle/>
          <a:p>
            <a:r>
              <a:rPr lang="en-US" dirty="0" smtClean="0"/>
              <a:t>1.The </a:t>
            </a:r>
            <a:r>
              <a:rPr lang="en-US" dirty="0"/>
              <a:t>general rule when changing a verb into its -ING form is just to add -ING to the end of the verb.</a:t>
            </a:r>
          </a:p>
        </p:txBody>
      </p:sp>
      <p:sp>
        <p:nvSpPr>
          <p:cNvPr id="3" name="CuadroTexto 2"/>
          <p:cNvSpPr txBox="1"/>
          <p:nvPr/>
        </p:nvSpPr>
        <p:spPr>
          <a:xfrm>
            <a:off x="1763688" y="548680"/>
            <a:ext cx="5688632" cy="584775"/>
          </a:xfrm>
          <a:prstGeom prst="rect">
            <a:avLst/>
          </a:prstGeom>
          <a:noFill/>
        </p:spPr>
        <p:txBody>
          <a:bodyPr wrap="square" rtlCol="0">
            <a:spAutoFit/>
          </a:bodyPr>
          <a:lstStyle/>
          <a:p>
            <a:pPr algn="ctr"/>
            <a:r>
              <a:rPr lang="es-MX" sz="3200" dirty="0" err="1" smtClean="0">
                <a:solidFill>
                  <a:srgbClr val="00B050"/>
                </a:solidFill>
              </a:rPr>
              <a:t>Spelling</a:t>
            </a:r>
            <a:r>
              <a:rPr lang="es-MX" sz="3200" dirty="0" smtClean="0">
                <a:solidFill>
                  <a:srgbClr val="00B050"/>
                </a:solidFill>
              </a:rPr>
              <a:t> rules </a:t>
            </a:r>
            <a:r>
              <a:rPr lang="es-MX" sz="3200" dirty="0" err="1" smtClean="0">
                <a:solidFill>
                  <a:srgbClr val="00B050"/>
                </a:solidFill>
              </a:rPr>
              <a:t>for</a:t>
            </a:r>
            <a:r>
              <a:rPr lang="es-MX" sz="3200" dirty="0" smtClean="0">
                <a:solidFill>
                  <a:srgbClr val="00B050"/>
                </a:solidFill>
              </a:rPr>
              <a:t> ING</a:t>
            </a:r>
            <a:endParaRPr lang="en-US" sz="3200" dirty="0">
              <a:solidFill>
                <a:srgbClr val="00B050"/>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831560350"/>
              </p:ext>
            </p:extLst>
          </p:nvPr>
        </p:nvGraphicFramePr>
        <p:xfrm>
          <a:off x="2411760" y="2780928"/>
          <a:ext cx="6591300" cy="1828800"/>
        </p:xfrm>
        <a:graphic>
          <a:graphicData uri="http://schemas.openxmlformats.org/drawingml/2006/table">
            <a:tbl>
              <a:tblPr/>
              <a:tblGrid>
                <a:gridCol w="3295650">
                  <a:extLst>
                    <a:ext uri="{9D8B030D-6E8A-4147-A177-3AD203B41FA5}">
                      <a16:colId xmlns:a16="http://schemas.microsoft.com/office/drawing/2014/main" val="3859281725"/>
                    </a:ext>
                  </a:extLst>
                </a:gridCol>
                <a:gridCol w="3295650">
                  <a:extLst>
                    <a:ext uri="{9D8B030D-6E8A-4147-A177-3AD203B41FA5}">
                      <a16:colId xmlns:a16="http://schemas.microsoft.com/office/drawing/2014/main" val="3196214399"/>
                    </a:ext>
                  </a:extLst>
                </a:gridCol>
              </a:tblGrid>
              <a:tr h="0">
                <a:tc>
                  <a:txBody>
                    <a:bodyPr/>
                    <a:lstStyle/>
                    <a:p>
                      <a:r>
                        <a:rPr lang="en-US" dirty="0"/>
                        <a:t>Infinitive </a:t>
                      </a:r>
                    </a:p>
                  </a:txBody>
                  <a:tcPr anchor="ctr">
                    <a:lnL>
                      <a:noFill/>
                    </a:lnL>
                    <a:lnR>
                      <a:noFill/>
                    </a:lnR>
                    <a:lnT>
                      <a:noFill/>
                    </a:lnT>
                    <a:lnB>
                      <a:noFill/>
                    </a:lnB>
                  </a:tcPr>
                </a:tc>
                <a:tc>
                  <a:txBody>
                    <a:bodyPr/>
                    <a:lstStyle/>
                    <a:p>
                      <a:r>
                        <a:rPr lang="en-US"/>
                        <a:t>ING form </a:t>
                      </a:r>
                    </a:p>
                  </a:txBody>
                  <a:tcPr anchor="ctr">
                    <a:lnL>
                      <a:noFill/>
                    </a:lnL>
                    <a:lnR>
                      <a:noFill/>
                    </a:lnR>
                    <a:lnT>
                      <a:noFill/>
                    </a:lnT>
                    <a:lnB>
                      <a:noFill/>
                    </a:lnB>
                  </a:tcPr>
                </a:tc>
                <a:extLst>
                  <a:ext uri="{0D108BD9-81ED-4DB2-BD59-A6C34878D82A}">
                    <a16:rowId xmlns:a16="http://schemas.microsoft.com/office/drawing/2014/main" val="3411420246"/>
                  </a:ext>
                </a:extLst>
              </a:tr>
              <a:tr h="0">
                <a:tc>
                  <a:txBody>
                    <a:bodyPr/>
                    <a:lstStyle/>
                    <a:p>
                      <a:r>
                        <a:rPr lang="en-US"/>
                        <a:t>to feel </a:t>
                      </a:r>
                    </a:p>
                  </a:txBody>
                  <a:tcPr anchor="ctr">
                    <a:lnL>
                      <a:noFill/>
                    </a:lnL>
                    <a:lnR>
                      <a:noFill/>
                    </a:lnR>
                    <a:lnT>
                      <a:noFill/>
                    </a:lnT>
                    <a:lnB>
                      <a:noFill/>
                    </a:lnB>
                  </a:tcPr>
                </a:tc>
                <a:tc>
                  <a:txBody>
                    <a:bodyPr/>
                    <a:lstStyle/>
                    <a:p>
                      <a:r>
                        <a:rPr lang="en-US"/>
                        <a:t>feeling </a:t>
                      </a:r>
                    </a:p>
                  </a:txBody>
                  <a:tcPr anchor="ctr">
                    <a:lnL>
                      <a:noFill/>
                    </a:lnL>
                    <a:lnR>
                      <a:noFill/>
                    </a:lnR>
                    <a:lnT>
                      <a:noFill/>
                    </a:lnT>
                    <a:lnB>
                      <a:noFill/>
                    </a:lnB>
                  </a:tcPr>
                </a:tc>
                <a:extLst>
                  <a:ext uri="{0D108BD9-81ED-4DB2-BD59-A6C34878D82A}">
                    <a16:rowId xmlns:a16="http://schemas.microsoft.com/office/drawing/2014/main" val="1002188903"/>
                  </a:ext>
                </a:extLst>
              </a:tr>
              <a:tr h="0">
                <a:tc>
                  <a:txBody>
                    <a:bodyPr/>
                    <a:lstStyle/>
                    <a:p>
                      <a:r>
                        <a:rPr lang="en-US"/>
                        <a:t>to go </a:t>
                      </a:r>
                    </a:p>
                  </a:txBody>
                  <a:tcPr anchor="ctr">
                    <a:lnL>
                      <a:noFill/>
                    </a:lnL>
                    <a:lnR>
                      <a:noFill/>
                    </a:lnR>
                    <a:lnT>
                      <a:noFill/>
                    </a:lnT>
                    <a:lnB>
                      <a:noFill/>
                    </a:lnB>
                  </a:tcPr>
                </a:tc>
                <a:tc>
                  <a:txBody>
                    <a:bodyPr/>
                    <a:lstStyle/>
                    <a:p>
                      <a:r>
                        <a:rPr lang="en-US"/>
                        <a:t>going </a:t>
                      </a:r>
                    </a:p>
                  </a:txBody>
                  <a:tcPr anchor="ctr">
                    <a:lnL>
                      <a:noFill/>
                    </a:lnL>
                    <a:lnR>
                      <a:noFill/>
                    </a:lnR>
                    <a:lnT>
                      <a:noFill/>
                    </a:lnT>
                    <a:lnB>
                      <a:noFill/>
                    </a:lnB>
                  </a:tcPr>
                </a:tc>
                <a:extLst>
                  <a:ext uri="{0D108BD9-81ED-4DB2-BD59-A6C34878D82A}">
                    <a16:rowId xmlns:a16="http://schemas.microsoft.com/office/drawing/2014/main" val="1230140049"/>
                  </a:ext>
                </a:extLst>
              </a:tr>
              <a:tr h="0">
                <a:tc>
                  <a:txBody>
                    <a:bodyPr/>
                    <a:lstStyle/>
                    <a:p>
                      <a:r>
                        <a:rPr lang="en-US"/>
                        <a:t>to work </a:t>
                      </a:r>
                    </a:p>
                  </a:txBody>
                  <a:tcPr anchor="ctr">
                    <a:lnL>
                      <a:noFill/>
                    </a:lnL>
                    <a:lnR>
                      <a:noFill/>
                    </a:lnR>
                    <a:lnT>
                      <a:noFill/>
                    </a:lnT>
                    <a:lnB>
                      <a:noFill/>
                    </a:lnB>
                  </a:tcPr>
                </a:tc>
                <a:tc>
                  <a:txBody>
                    <a:bodyPr/>
                    <a:lstStyle/>
                    <a:p>
                      <a:r>
                        <a:rPr lang="en-US"/>
                        <a:t>working </a:t>
                      </a:r>
                    </a:p>
                  </a:txBody>
                  <a:tcPr anchor="ctr">
                    <a:lnL>
                      <a:noFill/>
                    </a:lnL>
                    <a:lnR>
                      <a:noFill/>
                    </a:lnR>
                    <a:lnT>
                      <a:noFill/>
                    </a:lnT>
                    <a:lnB>
                      <a:noFill/>
                    </a:lnB>
                  </a:tcPr>
                </a:tc>
                <a:extLst>
                  <a:ext uri="{0D108BD9-81ED-4DB2-BD59-A6C34878D82A}">
                    <a16:rowId xmlns:a16="http://schemas.microsoft.com/office/drawing/2014/main" val="1762455607"/>
                  </a:ext>
                </a:extLst>
              </a:tr>
              <a:tr h="0">
                <a:tc>
                  <a:txBody>
                    <a:bodyPr/>
                    <a:lstStyle/>
                    <a:p>
                      <a:r>
                        <a:rPr lang="en-US"/>
                        <a:t>to sleep </a:t>
                      </a:r>
                    </a:p>
                  </a:txBody>
                  <a:tcPr anchor="ctr">
                    <a:lnL>
                      <a:noFill/>
                    </a:lnL>
                    <a:lnR>
                      <a:noFill/>
                    </a:lnR>
                    <a:lnT>
                      <a:noFill/>
                    </a:lnT>
                    <a:lnB>
                      <a:noFill/>
                    </a:lnB>
                  </a:tcPr>
                </a:tc>
                <a:tc>
                  <a:txBody>
                    <a:bodyPr/>
                    <a:lstStyle/>
                    <a:p>
                      <a:r>
                        <a:rPr lang="en-US" dirty="0"/>
                        <a:t>sleeping </a:t>
                      </a:r>
                    </a:p>
                  </a:txBody>
                  <a:tcPr anchor="ctr">
                    <a:lnL>
                      <a:noFill/>
                    </a:lnL>
                    <a:lnR>
                      <a:noFill/>
                    </a:lnR>
                    <a:lnT>
                      <a:noFill/>
                    </a:lnT>
                    <a:lnB>
                      <a:noFill/>
                    </a:lnB>
                  </a:tcPr>
                </a:tc>
                <a:extLst>
                  <a:ext uri="{0D108BD9-81ED-4DB2-BD59-A6C34878D82A}">
                    <a16:rowId xmlns:a16="http://schemas.microsoft.com/office/drawing/2014/main" val="597847668"/>
                  </a:ext>
                </a:extLst>
              </a:tr>
            </a:tbl>
          </a:graphicData>
        </a:graphic>
      </p:graphicFrame>
      <p:sp>
        <p:nvSpPr>
          <p:cNvPr id="5" name="Rectangle 1"/>
          <p:cNvSpPr>
            <a:spLocks noChangeArrowheads="1"/>
          </p:cNvSpPr>
          <p:nvPr/>
        </p:nvSpPr>
        <p:spPr bwMode="auto">
          <a:xfrm>
            <a:off x="1943100" y="3162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581237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Resultado de imagen para UAE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4" y="332656"/>
            <a:ext cx="1991320" cy="168548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683568" y="332656"/>
            <a:ext cx="5688632" cy="923330"/>
          </a:xfrm>
          <a:prstGeom prst="rect">
            <a:avLst/>
          </a:prstGeom>
        </p:spPr>
        <p:txBody>
          <a:bodyPr wrap="square">
            <a:spAutoFit/>
          </a:bodyPr>
          <a:lstStyle/>
          <a:p>
            <a:pPr algn="ctr">
              <a:defRPr/>
            </a:pPr>
            <a:r>
              <a:rPr lang="es-MX" dirty="0"/>
              <a:t>Centro Universitario UAEM Valle de Teotihuacán.</a:t>
            </a:r>
          </a:p>
          <a:p>
            <a:pPr algn="ctr">
              <a:defRPr/>
            </a:pPr>
            <a:r>
              <a:rPr lang="es-MX" dirty="0"/>
              <a:t>Licenciatura en </a:t>
            </a:r>
            <a:r>
              <a:rPr lang="es-MX" dirty="0" smtClean="0"/>
              <a:t>Derecho</a:t>
            </a:r>
            <a:endParaRPr lang="es-MX" dirty="0"/>
          </a:p>
          <a:p>
            <a:pPr algn="ctr">
              <a:defRPr/>
            </a:pPr>
            <a:r>
              <a:rPr lang="es-MX" dirty="0" smtClean="0"/>
              <a:t>Inglés 5</a:t>
            </a:r>
            <a:endParaRPr lang="es-MX" dirty="0"/>
          </a:p>
        </p:txBody>
      </p:sp>
      <p:sp>
        <p:nvSpPr>
          <p:cNvPr id="7" name="2 Marcador de contenido"/>
          <p:cNvSpPr txBox="1">
            <a:spLocks/>
          </p:cNvSpPr>
          <p:nvPr/>
        </p:nvSpPr>
        <p:spPr>
          <a:xfrm>
            <a:off x="683568" y="2018141"/>
            <a:ext cx="7724775" cy="906803"/>
          </a:xfrm>
          <a:prstGeom prst="rect">
            <a:avLst/>
          </a:prstGeom>
        </p:spPr>
        <p:style>
          <a:lnRef idx="3">
            <a:schemeClr val="lt1"/>
          </a:lnRef>
          <a:fillRef idx="1">
            <a:schemeClr val="accent5"/>
          </a:fillRef>
          <a:effectRef idx="1">
            <a:schemeClr val="accent5"/>
          </a:effectRef>
          <a:fontRef idx="minor">
            <a:schemeClr val="lt1"/>
          </a:fontRef>
        </p:style>
        <p:txBody>
          <a:bodyPr vert="horz" lIns="91440" tIns="45720" rIns="91440" bIns="45720" rtlCol="0" anchor="t">
            <a:normAutofit lnSpcReduction="10000"/>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gn="ctr">
              <a:buFont typeface="Wingdings 2"/>
              <a:buNone/>
              <a:defRPr/>
            </a:pPr>
            <a:r>
              <a:rPr lang="es-MX" sz="2400" i="1" dirty="0" smtClean="0">
                <a:solidFill>
                  <a:schemeClr val="bg1"/>
                </a:solidFill>
              </a:rPr>
              <a:t>Inglés 5</a:t>
            </a:r>
          </a:p>
          <a:p>
            <a:pPr algn="ctr">
              <a:buFont typeface="Wingdings 2"/>
              <a:buNone/>
              <a:defRPr/>
            </a:pPr>
            <a:r>
              <a:rPr lang="es-MX" sz="2400" i="1" dirty="0" smtClean="0">
                <a:solidFill>
                  <a:schemeClr val="bg1"/>
                </a:solidFill>
              </a:rPr>
              <a:t>Expresiones en tiempos presentes</a:t>
            </a:r>
          </a:p>
          <a:p>
            <a:pPr>
              <a:buFont typeface="Wingdings 2"/>
              <a:buChar char=""/>
              <a:defRPr/>
            </a:pPr>
            <a:endParaRPr lang="es-MX" dirty="0"/>
          </a:p>
        </p:txBody>
      </p:sp>
      <p:graphicFrame>
        <p:nvGraphicFramePr>
          <p:cNvPr id="8" name="5 Tabla"/>
          <p:cNvGraphicFramePr>
            <a:graphicFrameLocks noGrp="1"/>
          </p:cNvGraphicFramePr>
          <p:nvPr>
            <p:extLst>
              <p:ext uri="{D42A27DB-BD31-4B8C-83A1-F6EECF244321}">
                <p14:modId xmlns:p14="http://schemas.microsoft.com/office/powerpoint/2010/main" val="177302469"/>
              </p:ext>
            </p:extLst>
          </p:nvPr>
        </p:nvGraphicFramePr>
        <p:xfrm>
          <a:off x="251521" y="3356992"/>
          <a:ext cx="8719382" cy="1982787"/>
        </p:xfrm>
        <a:graphic>
          <a:graphicData uri="http://schemas.openxmlformats.org/drawingml/2006/table">
            <a:tbl>
              <a:tblPr firstRow="1" bandRow="1">
                <a:tableStyleId>{5C22544A-7EE6-4342-B048-85BDC9FD1C3A}</a:tableStyleId>
              </a:tblPr>
              <a:tblGrid>
                <a:gridCol w="1008111">
                  <a:extLst>
                    <a:ext uri="{9D8B030D-6E8A-4147-A177-3AD203B41FA5}">
                      <a16:colId xmlns:a16="http://schemas.microsoft.com/office/drawing/2014/main" val="20000"/>
                    </a:ext>
                  </a:extLst>
                </a:gridCol>
                <a:gridCol w="894300">
                  <a:extLst>
                    <a:ext uri="{9D8B030D-6E8A-4147-A177-3AD203B41FA5}">
                      <a16:colId xmlns:a16="http://schemas.microsoft.com/office/drawing/2014/main" val="20001"/>
                    </a:ext>
                  </a:extLst>
                </a:gridCol>
                <a:gridCol w="1030473">
                  <a:extLst>
                    <a:ext uri="{9D8B030D-6E8A-4147-A177-3AD203B41FA5}">
                      <a16:colId xmlns:a16="http://schemas.microsoft.com/office/drawing/2014/main" val="20002"/>
                    </a:ext>
                  </a:extLst>
                </a:gridCol>
                <a:gridCol w="726245">
                  <a:extLst>
                    <a:ext uri="{9D8B030D-6E8A-4147-A177-3AD203B41FA5}">
                      <a16:colId xmlns:a16="http://schemas.microsoft.com/office/drawing/2014/main" val="20003"/>
                    </a:ext>
                  </a:extLst>
                </a:gridCol>
                <a:gridCol w="1017631">
                  <a:extLst>
                    <a:ext uri="{9D8B030D-6E8A-4147-A177-3AD203B41FA5}">
                      <a16:colId xmlns:a16="http://schemas.microsoft.com/office/drawing/2014/main" val="20004"/>
                    </a:ext>
                  </a:extLst>
                </a:gridCol>
                <a:gridCol w="1360801">
                  <a:extLst>
                    <a:ext uri="{9D8B030D-6E8A-4147-A177-3AD203B41FA5}">
                      <a16:colId xmlns:a16="http://schemas.microsoft.com/office/drawing/2014/main" val="20005"/>
                    </a:ext>
                  </a:extLst>
                </a:gridCol>
                <a:gridCol w="1334282">
                  <a:extLst>
                    <a:ext uri="{9D8B030D-6E8A-4147-A177-3AD203B41FA5}">
                      <a16:colId xmlns:a16="http://schemas.microsoft.com/office/drawing/2014/main" val="20006"/>
                    </a:ext>
                  </a:extLst>
                </a:gridCol>
                <a:gridCol w="1347539">
                  <a:extLst>
                    <a:ext uri="{9D8B030D-6E8A-4147-A177-3AD203B41FA5}">
                      <a16:colId xmlns:a16="http://schemas.microsoft.com/office/drawing/2014/main" val="20007"/>
                    </a:ext>
                  </a:extLst>
                </a:gridCol>
              </a:tblGrid>
              <a:tr h="1152063">
                <a:tc>
                  <a:txBody>
                    <a:bodyPr/>
                    <a:lstStyle/>
                    <a:p>
                      <a:pPr algn="ctr"/>
                      <a:r>
                        <a:rPr lang="es-MX" sz="1600" dirty="0" smtClean="0">
                          <a:solidFill>
                            <a:schemeClr val="tx1"/>
                          </a:solidFill>
                        </a:rPr>
                        <a:t>Clave</a:t>
                      </a:r>
                      <a:endParaRPr lang="es-MX" sz="16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600" dirty="0" smtClean="0">
                          <a:solidFill>
                            <a:schemeClr val="tx1"/>
                          </a:solidFill>
                        </a:rPr>
                        <a:t>Horas teóricas</a:t>
                      </a:r>
                      <a:endParaRPr lang="es-MX" sz="16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600" dirty="0" smtClean="0">
                          <a:solidFill>
                            <a:schemeClr val="tx1"/>
                          </a:solidFill>
                        </a:rPr>
                        <a:t>Horas prácticas</a:t>
                      </a:r>
                      <a:endParaRPr lang="es-MX" sz="16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600" dirty="0" smtClean="0">
                          <a:solidFill>
                            <a:schemeClr val="tx1"/>
                          </a:solidFill>
                        </a:rPr>
                        <a:t>Total de horas</a:t>
                      </a:r>
                      <a:endParaRPr lang="es-MX" sz="16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600" dirty="0" smtClean="0">
                          <a:solidFill>
                            <a:schemeClr val="tx1"/>
                          </a:solidFill>
                        </a:rPr>
                        <a:t>Créditos</a:t>
                      </a:r>
                      <a:endParaRPr lang="es-MX" sz="16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500" dirty="0" smtClean="0">
                          <a:solidFill>
                            <a:schemeClr val="tx1"/>
                          </a:solidFill>
                        </a:rPr>
                        <a:t>Tipo de unidad de</a:t>
                      </a:r>
                      <a:r>
                        <a:rPr lang="es-MX" sz="1500" baseline="0" dirty="0" smtClean="0">
                          <a:solidFill>
                            <a:schemeClr val="tx1"/>
                          </a:solidFill>
                        </a:rPr>
                        <a:t> aprendizaje</a:t>
                      </a:r>
                      <a:endParaRPr lang="es-MX" sz="15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500" dirty="0" smtClean="0">
                          <a:solidFill>
                            <a:schemeClr val="tx1"/>
                          </a:solidFill>
                        </a:rPr>
                        <a:t>carácter de</a:t>
                      </a:r>
                      <a:r>
                        <a:rPr lang="es-MX" sz="1500" baseline="0" dirty="0" smtClean="0">
                          <a:solidFill>
                            <a:schemeClr val="tx1"/>
                          </a:solidFill>
                        </a:rPr>
                        <a:t> la unidad de aprendizaje</a:t>
                      </a:r>
                      <a:endParaRPr lang="es-MX" sz="15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500" dirty="0" smtClean="0">
                          <a:solidFill>
                            <a:schemeClr val="tx1"/>
                          </a:solidFill>
                        </a:rPr>
                        <a:t>Núcleo</a:t>
                      </a:r>
                      <a:r>
                        <a:rPr lang="es-MX" sz="1500" baseline="0" dirty="0" smtClean="0">
                          <a:solidFill>
                            <a:schemeClr val="tx1"/>
                          </a:solidFill>
                        </a:rPr>
                        <a:t> de la unidad de aprendizaje</a:t>
                      </a:r>
                      <a:endParaRPr lang="es-MX" sz="1500" dirty="0">
                        <a:solidFill>
                          <a:schemeClr val="tx1"/>
                        </a:solidFill>
                      </a:endParaRPr>
                    </a:p>
                  </a:txBody>
                  <a:tcPr marL="91437" marR="91437" marT="45717" marB="45717" anchor="ctr">
                    <a:solidFill>
                      <a:schemeClr val="tx2">
                        <a:lumMod val="60000"/>
                        <a:lumOff val="40000"/>
                      </a:schemeClr>
                    </a:solidFill>
                  </a:tcPr>
                </a:tc>
                <a:extLst>
                  <a:ext uri="{0D108BD9-81ED-4DB2-BD59-A6C34878D82A}">
                    <a16:rowId xmlns:a16="http://schemas.microsoft.com/office/drawing/2014/main" val="10000"/>
                  </a:ext>
                </a:extLst>
              </a:tr>
              <a:tr h="830724">
                <a:tc>
                  <a:txBody>
                    <a:bodyPr/>
                    <a:lstStyle/>
                    <a:p>
                      <a:pPr algn="ctr"/>
                      <a:r>
                        <a:rPr kumimoji="0" lang="es-ES_tradnl" sz="1600" kern="1200" dirty="0" smtClean="0">
                          <a:solidFill>
                            <a:schemeClr val="dk1"/>
                          </a:solidFill>
                          <a:effectLst/>
                          <a:latin typeface="+mn-lt"/>
                          <a:ea typeface="+mn-ea"/>
                          <a:cs typeface="+mn-cs"/>
                        </a:rPr>
                        <a:t>LMU209</a:t>
                      </a:r>
                      <a:endParaRPr lang="es-MX" sz="16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600" dirty="0" smtClean="0">
                          <a:solidFill>
                            <a:schemeClr val="tx1"/>
                          </a:solidFill>
                        </a:rPr>
                        <a:t>2</a:t>
                      </a:r>
                      <a:endParaRPr lang="es-MX" sz="16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600" dirty="0" smtClean="0">
                          <a:solidFill>
                            <a:schemeClr val="tx1"/>
                          </a:solidFill>
                        </a:rPr>
                        <a:t>2</a:t>
                      </a:r>
                      <a:endParaRPr lang="es-MX" sz="16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600" dirty="0" smtClean="0">
                          <a:solidFill>
                            <a:schemeClr val="tx1"/>
                          </a:solidFill>
                        </a:rPr>
                        <a:t>4</a:t>
                      </a:r>
                      <a:endParaRPr lang="es-MX" sz="16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600" dirty="0" smtClean="0">
                          <a:solidFill>
                            <a:schemeClr val="tx1"/>
                          </a:solidFill>
                        </a:rPr>
                        <a:t>6</a:t>
                      </a:r>
                      <a:endParaRPr lang="es-MX" sz="16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600" dirty="0" smtClean="0">
                          <a:solidFill>
                            <a:schemeClr val="tx1"/>
                          </a:solidFill>
                        </a:rPr>
                        <a:t>Curso</a:t>
                      </a:r>
                      <a:endParaRPr lang="es-MX" sz="16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600" dirty="0" smtClean="0">
                          <a:solidFill>
                            <a:schemeClr val="tx1"/>
                          </a:solidFill>
                        </a:rPr>
                        <a:t>Obligatoria</a:t>
                      </a:r>
                      <a:endParaRPr lang="es-MX" sz="1600" dirty="0">
                        <a:solidFill>
                          <a:schemeClr val="tx1"/>
                        </a:solidFill>
                      </a:endParaRPr>
                    </a:p>
                  </a:txBody>
                  <a:tcPr marL="91437" marR="91437" marT="45717" marB="45717" anchor="ctr">
                    <a:solidFill>
                      <a:schemeClr val="tx2">
                        <a:lumMod val="60000"/>
                        <a:lumOff val="40000"/>
                      </a:schemeClr>
                    </a:solidFill>
                  </a:tcPr>
                </a:tc>
                <a:tc>
                  <a:txBody>
                    <a:bodyPr/>
                    <a:lstStyle/>
                    <a:p>
                      <a:pPr algn="ctr"/>
                      <a:r>
                        <a:rPr lang="es-MX" sz="1600" dirty="0" smtClean="0">
                          <a:solidFill>
                            <a:schemeClr val="tx1"/>
                          </a:solidFill>
                        </a:rPr>
                        <a:t>Básico</a:t>
                      </a:r>
                      <a:endParaRPr lang="es-MX" sz="1600" dirty="0">
                        <a:solidFill>
                          <a:schemeClr val="tx1"/>
                        </a:solidFill>
                      </a:endParaRPr>
                    </a:p>
                  </a:txBody>
                  <a:tcPr marL="91437" marR="91437" marT="45717" marB="45717" anchor="ctr">
                    <a:solidFill>
                      <a:schemeClr val="tx2">
                        <a:lumMod val="60000"/>
                        <a:lumOff val="40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5699667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763688" y="548680"/>
            <a:ext cx="5688632" cy="584775"/>
          </a:xfrm>
          <a:prstGeom prst="rect">
            <a:avLst/>
          </a:prstGeom>
          <a:noFill/>
        </p:spPr>
        <p:txBody>
          <a:bodyPr wrap="square" rtlCol="0">
            <a:spAutoFit/>
          </a:bodyPr>
          <a:lstStyle/>
          <a:p>
            <a:pPr algn="ctr"/>
            <a:r>
              <a:rPr lang="es-MX" sz="3200" dirty="0" err="1" smtClean="0">
                <a:solidFill>
                  <a:srgbClr val="00B050"/>
                </a:solidFill>
              </a:rPr>
              <a:t>Spelling</a:t>
            </a:r>
            <a:r>
              <a:rPr lang="es-MX" sz="3200" dirty="0" smtClean="0">
                <a:solidFill>
                  <a:srgbClr val="00B050"/>
                </a:solidFill>
              </a:rPr>
              <a:t> rules </a:t>
            </a:r>
            <a:r>
              <a:rPr lang="es-MX" sz="3200" dirty="0" err="1" smtClean="0">
                <a:solidFill>
                  <a:srgbClr val="00B050"/>
                </a:solidFill>
              </a:rPr>
              <a:t>for</a:t>
            </a:r>
            <a:r>
              <a:rPr lang="es-MX" sz="3200" dirty="0" smtClean="0">
                <a:solidFill>
                  <a:srgbClr val="00B050"/>
                </a:solidFill>
              </a:rPr>
              <a:t> ING</a:t>
            </a:r>
            <a:endParaRPr lang="en-US" sz="3200" dirty="0">
              <a:solidFill>
                <a:srgbClr val="00B050"/>
              </a:solidFill>
            </a:endParaRPr>
          </a:p>
        </p:txBody>
      </p:sp>
      <p:sp>
        <p:nvSpPr>
          <p:cNvPr id="5" name="Rectangle 1"/>
          <p:cNvSpPr>
            <a:spLocks noChangeArrowheads="1"/>
          </p:cNvSpPr>
          <p:nvPr/>
        </p:nvSpPr>
        <p:spPr bwMode="auto">
          <a:xfrm>
            <a:off x="1943100" y="3162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6" name="Rectángulo 5"/>
          <p:cNvSpPr/>
          <p:nvPr/>
        </p:nvSpPr>
        <p:spPr>
          <a:xfrm>
            <a:off x="1965654" y="1412776"/>
            <a:ext cx="6350761" cy="830997"/>
          </a:xfrm>
          <a:prstGeom prst="rect">
            <a:avLst/>
          </a:prstGeom>
        </p:spPr>
        <p:txBody>
          <a:bodyPr wrap="square">
            <a:spAutoFit/>
          </a:bodyPr>
          <a:lstStyle/>
          <a:p>
            <a:r>
              <a:rPr lang="en-US" sz="2400" dirty="0" smtClean="0"/>
              <a:t>2. If </a:t>
            </a:r>
            <a:r>
              <a:rPr lang="en-US" sz="2400" dirty="0"/>
              <a:t>the verb ends in an E we remove the E and add ING</a:t>
            </a:r>
            <a:r>
              <a:rPr lang="en-US" dirty="0"/>
              <a:t>.</a:t>
            </a:r>
          </a:p>
        </p:txBody>
      </p:sp>
      <p:graphicFrame>
        <p:nvGraphicFramePr>
          <p:cNvPr id="7" name="Tabla 6"/>
          <p:cNvGraphicFramePr>
            <a:graphicFrameLocks noGrp="1"/>
          </p:cNvGraphicFramePr>
          <p:nvPr/>
        </p:nvGraphicFramePr>
        <p:xfrm>
          <a:off x="1943100" y="3162300"/>
          <a:ext cx="6591300" cy="1828800"/>
        </p:xfrm>
        <a:graphic>
          <a:graphicData uri="http://schemas.openxmlformats.org/drawingml/2006/table">
            <a:tbl>
              <a:tblPr/>
              <a:tblGrid>
                <a:gridCol w="3295650">
                  <a:extLst>
                    <a:ext uri="{9D8B030D-6E8A-4147-A177-3AD203B41FA5}">
                      <a16:colId xmlns:a16="http://schemas.microsoft.com/office/drawing/2014/main" val="2792884042"/>
                    </a:ext>
                  </a:extLst>
                </a:gridCol>
                <a:gridCol w="3295650">
                  <a:extLst>
                    <a:ext uri="{9D8B030D-6E8A-4147-A177-3AD203B41FA5}">
                      <a16:colId xmlns:a16="http://schemas.microsoft.com/office/drawing/2014/main" val="1821440181"/>
                    </a:ext>
                  </a:extLst>
                </a:gridCol>
              </a:tblGrid>
              <a:tr h="0">
                <a:tc>
                  <a:txBody>
                    <a:bodyPr/>
                    <a:lstStyle/>
                    <a:p>
                      <a:r>
                        <a:rPr lang="en-US"/>
                        <a:t>Infinitive </a:t>
                      </a:r>
                    </a:p>
                  </a:txBody>
                  <a:tcPr anchor="ctr">
                    <a:lnL>
                      <a:noFill/>
                    </a:lnL>
                    <a:lnR>
                      <a:noFill/>
                    </a:lnR>
                    <a:lnT>
                      <a:noFill/>
                    </a:lnT>
                    <a:lnB>
                      <a:noFill/>
                    </a:lnB>
                  </a:tcPr>
                </a:tc>
                <a:tc>
                  <a:txBody>
                    <a:bodyPr/>
                    <a:lstStyle/>
                    <a:p>
                      <a:r>
                        <a:rPr lang="en-US"/>
                        <a:t>ING form</a:t>
                      </a:r>
                    </a:p>
                  </a:txBody>
                  <a:tcPr anchor="ctr">
                    <a:lnL>
                      <a:noFill/>
                    </a:lnL>
                    <a:lnR>
                      <a:noFill/>
                    </a:lnR>
                    <a:lnT>
                      <a:noFill/>
                    </a:lnT>
                    <a:lnB>
                      <a:noFill/>
                    </a:lnB>
                  </a:tcPr>
                </a:tc>
                <a:extLst>
                  <a:ext uri="{0D108BD9-81ED-4DB2-BD59-A6C34878D82A}">
                    <a16:rowId xmlns:a16="http://schemas.microsoft.com/office/drawing/2014/main" val="1753476005"/>
                  </a:ext>
                </a:extLst>
              </a:tr>
              <a:tr h="0">
                <a:tc>
                  <a:txBody>
                    <a:bodyPr/>
                    <a:lstStyle/>
                    <a:p>
                      <a:r>
                        <a:rPr lang="en-US"/>
                        <a:t>to live </a:t>
                      </a:r>
                    </a:p>
                  </a:txBody>
                  <a:tcPr anchor="ctr">
                    <a:lnL>
                      <a:noFill/>
                    </a:lnL>
                    <a:lnR>
                      <a:noFill/>
                    </a:lnR>
                    <a:lnT>
                      <a:noFill/>
                    </a:lnT>
                    <a:lnB>
                      <a:noFill/>
                    </a:lnB>
                  </a:tcPr>
                </a:tc>
                <a:tc>
                  <a:txBody>
                    <a:bodyPr/>
                    <a:lstStyle/>
                    <a:p>
                      <a:r>
                        <a:rPr lang="en-US"/>
                        <a:t>living </a:t>
                      </a:r>
                    </a:p>
                  </a:txBody>
                  <a:tcPr anchor="ctr">
                    <a:lnL>
                      <a:noFill/>
                    </a:lnL>
                    <a:lnR>
                      <a:noFill/>
                    </a:lnR>
                    <a:lnT>
                      <a:noFill/>
                    </a:lnT>
                    <a:lnB>
                      <a:noFill/>
                    </a:lnB>
                  </a:tcPr>
                </a:tc>
                <a:extLst>
                  <a:ext uri="{0D108BD9-81ED-4DB2-BD59-A6C34878D82A}">
                    <a16:rowId xmlns:a16="http://schemas.microsoft.com/office/drawing/2014/main" val="228750334"/>
                  </a:ext>
                </a:extLst>
              </a:tr>
              <a:tr h="0">
                <a:tc>
                  <a:txBody>
                    <a:bodyPr/>
                    <a:lstStyle/>
                    <a:p>
                      <a:r>
                        <a:rPr lang="en-US"/>
                        <a:t>to have </a:t>
                      </a:r>
                    </a:p>
                  </a:txBody>
                  <a:tcPr anchor="ctr">
                    <a:lnL>
                      <a:noFill/>
                    </a:lnL>
                    <a:lnR>
                      <a:noFill/>
                    </a:lnR>
                    <a:lnT>
                      <a:noFill/>
                    </a:lnT>
                    <a:lnB>
                      <a:noFill/>
                    </a:lnB>
                  </a:tcPr>
                </a:tc>
                <a:tc>
                  <a:txBody>
                    <a:bodyPr/>
                    <a:lstStyle/>
                    <a:p>
                      <a:r>
                        <a:rPr lang="en-US"/>
                        <a:t>having </a:t>
                      </a:r>
                    </a:p>
                  </a:txBody>
                  <a:tcPr anchor="ctr">
                    <a:lnL>
                      <a:noFill/>
                    </a:lnL>
                    <a:lnR>
                      <a:noFill/>
                    </a:lnR>
                    <a:lnT>
                      <a:noFill/>
                    </a:lnT>
                    <a:lnB>
                      <a:noFill/>
                    </a:lnB>
                  </a:tcPr>
                </a:tc>
                <a:extLst>
                  <a:ext uri="{0D108BD9-81ED-4DB2-BD59-A6C34878D82A}">
                    <a16:rowId xmlns:a16="http://schemas.microsoft.com/office/drawing/2014/main" val="983278139"/>
                  </a:ext>
                </a:extLst>
              </a:tr>
              <a:tr h="0">
                <a:tc>
                  <a:txBody>
                    <a:bodyPr/>
                    <a:lstStyle/>
                    <a:p>
                      <a:r>
                        <a:rPr lang="en-US"/>
                        <a:t>to make </a:t>
                      </a:r>
                    </a:p>
                  </a:txBody>
                  <a:tcPr anchor="ctr">
                    <a:lnL>
                      <a:noFill/>
                    </a:lnL>
                    <a:lnR>
                      <a:noFill/>
                    </a:lnR>
                    <a:lnT>
                      <a:noFill/>
                    </a:lnT>
                    <a:lnB>
                      <a:noFill/>
                    </a:lnB>
                  </a:tcPr>
                </a:tc>
                <a:tc>
                  <a:txBody>
                    <a:bodyPr/>
                    <a:lstStyle/>
                    <a:p>
                      <a:r>
                        <a:rPr lang="en-US"/>
                        <a:t>making </a:t>
                      </a:r>
                    </a:p>
                  </a:txBody>
                  <a:tcPr anchor="ctr">
                    <a:lnL>
                      <a:noFill/>
                    </a:lnL>
                    <a:lnR>
                      <a:noFill/>
                    </a:lnR>
                    <a:lnT>
                      <a:noFill/>
                    </a:lnT>
                    <a:lnB>
                      <a:noFill/>
                    </a:lnB>
                  </a:tcPr>
                </a:tc>
                <a:extLst>
                  <a:ext uri="{0D108BD9-81ED-4DB2-BD59-A6C34878D82A}">
                    <a16:rowId xmlns:a16="http://schemas.microsoft.com/office/drawing/2014/main" val="301376010"/>
                  </a:ext>
                </a:extLst>
              </a:tr>
              <a:tr h="0">
                <a:tc>
                  <a:txBody>
                    <a:bodyPr/>
                    <a:lstStyle/>
                    <a:p>
                      <a:r>
                        <a:rPr lang="en-US"/>
                        <a:t>to take </a:t>
                      </a:r>
                    </a:p>
                  </a:txBody>
                  <a:tcPr anchor="ctr">
                    <a:lnL>
                      <a:noFill/>
                    </a:lnL>
                    <a:lnR>
                      <a:noFill/>
                    </a:lnR>
                    <a:lnT>
                      <a:noFill/>
                    </a:lnT>
                    <a:lnB>
                      <a:noFill/>
                    </a:lnB>
                  </a:tcPr>
                </a:tc>
                <a:tc>
                  <a:txBody>
                    <a:bodyPr/>
                    <a:lstStyle/>
                    <a:p>
                      <a:r>
                        <a:rPr lang="en-US" dirty="0"/>
                        <a:t>taking </a:t>
                      </a:r>
                    </a:p>
                  </a:txBody>
                  <a:tcPr anchor="ctr">
                    <a:lnL>
                      <a:noFill/>
                    </a:lnL>
                    <a:lnR>
                      <a:noFill/>
                    </a:lnR>
                    <a:lnT>
                      <a:noFill/>
                    </a:lnT>
                    <a:lnB>
                      <a:noFill/>
                    </a:lnB>
                  </a:tcPr>
                </a:tc>
                <a:extLst>
                  <a:ext uri="{0D108BD9-81ED-4DB2-BD59-A6C34878D82A}">
                    <a16:rowId xmlns:a16="http://schemas.microsoft.com/office/drawing/2014/main" val="333516782"/>
                  </a:ext>
                </a:extLst>
              </a:tr>
            </a:tbl>
          </a:graphicData>
        </a:graphic>
      </p:graphicFrame>
      <p:pic>
        <p:nvPicPr>
          <p:cNvPr id="8" name="Imagen 7"/>
          <p:cNvPicPr>
            <a:picLocks noChangeAspect="1"/>
          </p:cNvPicPr>
          <p:nvPr/>
        </p:nvPicPr>
        <p:blipFill>
          <a:blip r:embed="rId2"/>
          <a:stretch>
            <a:fillRect/>
          </a:stretch>
        </p:blipFill>
        <p:spPr>
          <a:xfrm>
            <a:off x="6588224" y="4581128"/>
            <a:ext cx="2168890" cy="2050587"/>
          </a:xfrm>
          <a:prstGeom prst="rect">
            <a:avLst/>
          </a:prstGeom>
        </p:spPr>
      </p:pic>
    </p:spTree>
    <p:extLst>
      <p:ext uri="{BB962C8B-B14F-4D97-AF65-F5344CB8AC3E}">
        <p14:creationId xmlns:p14="http://schemas.microsoft.com/office/powerpoint/2010/main" val="14607104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763688" y="548680"/>
            <a:ext cx="5688632" cy="584775"/>
          </a:xfrm>
          <a:prstGeom prst="rect">
            <a:avLst/>
          </a:prstGeom>
          <a:noFill/>
        </p:spPr>
        <p:txBody>
          <a:bodyPr wrap="square" rtlCol="0">
            <a:spAutoFit/>
          </a:bodyPr>
          <a:lstStyle/>
          <a:p>
            <a:pPr algn="ctr"/>
            <a:r>
              <a:rPr lang="es-MX" sz="3200" dirty="0" err="1" smtClean="0">
                <a:solidFill>
                  <a:srgbClr val="00B050"/>
                </a:solidFill>
              </a:rPr>
              <a:t>Spelling</a:t>
            </a:r>
            <a:r>
              <a:rPr lang="es-MX" sz="3200" dirty="0" smtClean="0">
                <a:solidFill>
                  <a:srgbClr val="00B050"/>
                </a:solidFill>
              </a:rPr>
              <a:t> rules </a:t>
            </a:r>
            <a:r>
              <a:rPr lang="es-MX" sz="3200" dirty="0" err="1" smtClean="0">
                <a:solidFill>
                  <a:srgbClr val="00B050"/>
                </a:solidFill>
              </a:rPr>
              <a:t>for</a:t>
            </a:r>
            <a:r>
              <a:rPr lang="es-MX" sz="3200" dirty="0" smtClean="0">
                <a:solidFill>
                  <a:srgbClr val="00B050"/>
                </a:solidFill>
              </a:rPr>
              <a:t> ING</a:t>
            </a:r>
            <a:endParaRPr lang="en-US" sz="3200" dirty="0">
              <a:solidFill>
                <a:srgbClr val="00B050"/>
              </a:solidFill>
            </a:endParaRPr>
          </a:p>
        </p:txBody>
      </p:sp>
      <p:sp>
        <p:nvSpPr>
          <p:cNvPr id="5" name="Rectangle 1"/>
          <p:cNvSpPr>
            <a:spLocks noChangeArrowheads="1"/>
          </p:cNvSpPr>
          <p:nvPr/>
        </p:nvSpPr>
        <p:spPr bwMode="auto">
          <a:xfrm>
            <a:off x="1943100" y="3162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 name="Rectángulo 1"/>
          <p:cNvSpPr/>
          <p:nvPr/>
        </p:nvSpPr>
        <p:spPr>
          <a:xfrm>
            <a:off x="1691680" y="1340768"/>
            <a:ext cx="6480720" cy="1200329"/>
          </a:xfrm>
          <a:prstGeom prst="rect">
            <a:avLst/>
          </a:prstGeom>
        </p:spPr>
        <p:txBody>
          <a:bodyPr wrap="square">
            <a:spAutoFit/>
          </a:bodyPr>
          <a:lstStyle/>
          <a:p>
            <a:r>
              <a:rPr lang="en-US" sz="2400" dirty="0"/>
              <a:t> </a:t>
            </a:r>
            <a:r>
              <a:rPr lang="en-US" sz="2400" dirty="0" smtClean="0"/>
              <a:t>3. If </a:t>
            </a:r>
            <a:r>
              <a:rPr lang="en-US" sz="2400" dirty="0"/>
              <a:t>the verb ends in a consonant + vowel + consonant, we double the final consonant and add ING.</a:t>
            </a:r>
          </a:p>
        </p:txBody>
      </p:sp>
      <p:graphicFrame>
        <p:nvGraphicFramePr>
          <p:cNvPr id="4" name="Tabla 3"/>
          <p:cNvGraphicFramePr>
            <a:graphicFrameLocks noGrp="1"/>
          </p:cNvGraphicFramePr>
          <p:nvPr/>
        </p:nvGraphicFramePr>
        <p:xfrm>
          <a:off x="1943100" y="2979420"/>
          <a:ext cx="6591300" cy="2194560"/>
        </p:xfrm>
        <a:graphic>
          <a:graphicData uri="http://schemas.openxmlformats.org/drawingml/2006/table">
            <a:tbl>
              <a:tblPr/>
              <a:tblGrid>
                <a:gridCol w="3295650">
                  <a:extLst>
                    <a:ext uri="{9D8B030D-6E8A-4147-A177-3AD203B41FA5}">
                      <a16:colId xmlns:a16="http://schemas.microsoft.com/office/drawing/2014/main" val="1700279965"/>
                    </a:ext>
                  </a:extLst>
                </a:gridCol>
                <a:gridCol w="3295650">
                  <a:extLst>
                    <a:ext uri="{9D8B030D-6E8A-4147-A177-3AD203B41FA5}">
                      <a16:colId xmlns:a16="http://schemas.microsoft.com/office/drawing/2014/main" val="666424404"/>
                    </a:ext>
                  </a:extLst>
                </a:gridCol>
              </a:tblGrid>
              <a:tr h="0">
                <a:tc>
                  <a:txBody>
                    <a:bodyPr/>
                    <a:lstStyle/>
                    <a:p>
                      <a:r>
                        <a:rPr lang="en-US"/>
                        <a:t>Infinitive </a:t>
                      </a:r>
                    </a:p>
                  </a:txBody>
                  <a:tcPr anchor="ctr">
                    <a:lnL>
                      <a:noFill/>
                    </a:lnL>
                    <a:lnR>
                      <a:noFill/>
                    </a:lnR>
                    <a:lnT>
                      <a:noFill/>
                    </a:lnT>
                    <a:lnB>
                      <a:noFill/>
                    </a:lnB>
                  </a:tcPr>
                </a:tc>
                <a:tc>
                  <a:txBody>
                    <a:bodyPr/>
                    <a:lstStyle/>
                    <a:p>
                      <a:r>
                        <a:rPr lang="en-US"/>
                        <a:t>ING form</a:t>
                      </a:r>
                    </a:p>
                  </a:txBody>
                  <a:tcPr anchor="ctr">
                    <a:lnL>
                      <a:noFill/>
                    </a:lnL>
                    <a:lnR>
                      <a:noFill/>
                    </a:lnR>
                    <a:lnT>
                      <a:noFill/>
                    </a:lnT>
                    <a:lnB>
                      <a:noFill/>
                    </a:lnB>
                  </a:tcPr>
                </a:tc>
                <a:extLst>
                  <a:ext uri="{0D108BD9-81ED-4DB2-BD59-A6C34878D82A}">
                    <a16:rowId xmlns:a16="http://schemas.microsoft.com/office/drawing/2014/main" val="2932121294"/>
                  </a:ext>
                </a:extLst>
              </a:tr>
              <a:tr h="0">
                <a:tc>
                  <a:txBody>
                    <a:bodyPr/>
                    <a:lstStyle/>
                    <a:p>
                      <a:r>
                        <a:rPr lang="en-US"/>
                        <a:t>to stop </a:t>
                      </a:r>
                    </a:p>
                  </a:txBody>
                  <a:tcPr anchor="ctr">
                    <a:lnL>
                      <a:noFill/>
                    </a:lnL>
                    <a:lnR>
                      <a:noFill/>
                    </a:lnR>
                    <a:lnT>
                      <a:noFill/>
                    </a:lnT>
                    <a:lnB>
                      <a:noFill/>
                    </a:lnB>
                  </a:tcPr>
                </a:tc>
                <a:tc>
                  <a:txBody>
                    <a:bodyPr/>
                    <a:lstStyle/>
                    <a:p>
                      <a:r>
                        <a:rPr lang="en-US" dirty="0"/>
                        <a:t>stopping </a:t>
                      </a:r>
                    </a:p>
                  </a:txBody>
                  <a:tcPr anchor="ctr">
                    <a:lnL>
                      <a:noFill/>
                    </a:lnL>
                    <a:lnR>
                      <a:noFill/>
                    </a:lnR>
                    <a:lnT>
                      <a:noFill/>
                    </a:lnT>
                    <a:lnB>
                      <a:noFill/>
                    </a:lnB>
                  </a:tcPr>
                </a:tc>
                <a:extLst>
                  <a:ext uri="{0D108BD9-81ED-4DB2-BD59-A6C34878D82A}">
                    <a16:rowId xmlns:a16="http://schemas.microsoft.com/office/drawing/2014/main" val="2201103410"/>
                  </a:ext>
                </a:extLst>
              </a:tr>
              <a:tr h="0">
                <a:tc>
                  <a:txBody>
                    <a:bodyPr/>
                    <a:lstStyle/>
                    <a:p>
                      <a:r>
                        <a:rPr lang="en-US"/>
                        <a:t>to sit </a:t>
                      </a:r>
                    </a:p>
                  </a:txBody>
                  <a:tcPr anchor="ctr">
                    <a:lnL>
                      <a:noFill/>
                    </a:lnL>
                    <a:lnR>
                      <a:noFill/>
                    </a:lnR>
                    <a:lnT>
                      <a:noFill/>
                    </a:lnT>
                    <a:lnB>
                      <a:noFill/>
                    </a:lnB>
                  </a:tcPr>
                </a:tc>
                <a:tc>
                  <a:txBody>
                    <a:bodyPr/>
                    <a:lstStyle/>
                    <a:p>
                      <a:r>
                        <a:rPr lang="en-US"/>
                        <a:t>sitting </a:t>
                      </a:r>
                    </a:p>
                  </a:txBody>
                  <a:tcPr anchor="ctr">
                    <a:lnL>
                      <a:noFill/>
                    </a:lnL>
                    <a:lnR>
                      <a:noFill/>
                    </a:lnR>
                    <a:lnT>
                      <a:noFill/>
                    </a:lnT>
                    <a:lnB>
                      <a:noFill/>
                    </a:lnB>
                  </a:tcPr>
                </a:tc>
                <a:extLst>
                  <a:ext uri="{0D108BD9-81ED-4DB2-BD59-A6C34878D82A}">
                    <a16:rowId xmlns:a16="http://schemas.microsoft.com/office/drawing/2014/main" val="1699761579"/>
                  </a:ext>
                </a:extLst>
              </a:tr>
              <a:tr h="0">
                <a:tc>
                  <a:txBody>
                    <a:bodyPr/>
                    <a:lstStyle/>
                    <a:p>
                      <a:r>
                        <a:rPr lang="en-US"/>
                        <a:t>to plan </a:t>
                      </a:r>
                    </a:p>
                  </a:txBody>
                  <a:tcPr anchor="ctr">
                    <a:lnL>
                      <a:noFill/>
                    </a:lnL>
                    <a:lnR>
                      <a:noFill/>
                    </a:lnR>
                    <a:lnT>
                      <a:noFill/>
                    </a:lnT>
                    <a:lnB>
                      <a:noFill/>
                    </a:lnB>
                  </a:tcPr>
                </a:tc>
                <a:tc>
                  <a:txBody>
                    <a:bodyPr/>
                    <a:lstStyle/>
                    <a:p>
                      <a:r>
                        <a:rPr lang="en-US"/>
                        <a:t>planning </a:t>
                      </a:r>
                    </a:p>
                  </a:txBody>
                  <a:tcPr anchor="ctr">
                    <a:lnL>
                      <a:noFill/>
                    </a:lnL>
                    <a:lnR>
                      <a:noFill/>
                    </a:lnR>
                    <a:lnT>
                      <a:noFill/>
                    </a:lnT>
                    <a:lnB>
                      <a:noFill/>
                    </a:lnB>
                  </a:tcPr>
                </a:tc>
                <a:extLst>
                  <a:ext uri="{0D108BD9-81ED-4DB2-BD59-A6C34878D82A}">
                    <a16:rowId xmlns:a16="http://schemas.microsoft.com/office/drawing/2014/main" val="1395742771"/>
                  </a:ext>
                </a:extLst>
              </a:tr>
              <a:tr h="0">
                <a:tc>
                  <a:txBody>
                    <a:bodyPr/>
                    <a:lstStyle/>
                    <a:p>
                      <a:r>
                        <a:rPr lang="en-US"/>
                        <a:t>to get </a:t>
                      </a:r>
                    </a:p>
                  </a:txBody>
                  <a:tcPr anchor="ctr">
                    <a:lnL>
                      <a:noFill/>
                    </a:lnL>
                    <a:lnR>
                      <a:noFill/>
                    </a:lnR>
                    <a:lnT>
                      <a:noFill/>
                    </a:lnT>
                    <a:lnB>
                      <a:noFill/>
                    </a:lnB>
                  </a:tcPr>
                </a:tc>
                <a:tc>
                  <a:txBody>
                    <a:bodyPr/>
                    <a:lstStyle/>
                    <a:p>
                      <a:r>
                        <a:rPr lang="en-US"/>
                        <a:t>getting </a:t>
                      </a:r>
                    </a:p>
                  </a:txBody>
                  <a:tcPr anchor="ctr">
                    <a:lnL>
                      <a:noFill/>
                    </a:lnL>
                    <a:lnR>
                      <a:noFill/>
                    </a:lnR>
                    <a:lnT>
                      <a:noFill/>
                    </a:lnT>
                    <a:lnB>
                      <a:noFill/>
                    </a:lnB>
                  </a:tcPr>
                </a:tc>
                <a:extLst>
                  <a:ext uri="{0D108BD9-81ED-4DB2-BD59-A6C34878D82A}">
                    <a16:rowId xmlns:a16="http://schemas.microsoft.com/office/drawing/2014/main" val="1600000583"/>
                  </a:ext>
                </a:extLst>
              </a:tr>
              <a:tr h="0">
                <a:tc>
                  <a:txBody>
                    <a:bodyPr/>
                    <a:lstStyle/>
                    <a:p>
                      <a:r>
                        <a:rPr lang="en-US" dirty="0"/>
                        <a:t>to swim </a:t>
                      </a:r>
                    </a:p>
                  </a:txBody>
                  <a:tcPr anchor="ctr">
                    <a:lnL>
                      <a:noFill/>
                    </a:lnL>
                    <a:lnR>
                      <a:noFill/>
                    </a:lnR>
                    <a:lnT>
                      <a:noFill/>
                    </a:lnT>
                    <a:lnB>
                      <a:noFill/>
                    </a:lnB>
                  </a:tcPr>
                </a:tc>
                <a:tc>
                  <a:txBody>
                    <a:bodyPr/>
                    <a:lstStyle/>
                    <a:p>
                      <a:r>
                        <a:rPr lang="en-US" dirty="0"/>
                        <a:t>swimming</a:t>
                      </a:r>
                    </a:p>
                  </a:txBody>
                  <a:tcPr anchor="ctr">
                    <a:lnL>
                      <a:noFill/>
                    </a:lnL>
                    <a:lnR>
                      <a:noFill/>
                    </a:lnR>
                    <a:lnT>
                      <a:noFill/>
                    </a:lnT>
                    <a:lnB>
                      <a:noFill/>
                    </a:lnB>
                  </a:tcPr>
                </a:tc>
                <a:extLst>
                  <a:ext uri="{0D108BD9-81ED-4DB2-BD59-A6C34878D82A}">
                    <a16:rowId xmlns:a16="http://schemas.microsoft.com/office/drawing/2014/main" val="1010557442"/>
                  </a:ext>
                </a:extLst>
              </a:tr>
            </a:tbl>
          </a:graphicData>
        </a:graphic>
      </p:graphicFrame>
      <p:pic>
        <p:nvPicPr>
          <p:cNvPr id="10" name="Imagen 9"/>
          <p:cNvPicPr>
            <a:picLocks noChangeAspect="1"/>
          </p:cNvPicPr>
          <p:nvPr/>
        </p:nvPicPr>
        <p:blipFill>
          <a:blip r:embed="rId2"/>
          <a:stretch>
            <a:fillRect/>
          </a:stretch>
        </p:blipFill>
        <p:spPr>
          <a:xfrm>
            <a:off x="6653212" y="4365104"/>
            <a:ext cx="2105025" cy="2171700"/>
          </a:xfrm>
          <a:prstGeom prst="rect">
            <a:avLst/>
          </a:prstGeom>
        </p:spPr>
      </p:pic>
    </p:spTree>
    <p:extLst>
      <p:ext uri="{BB962C8B-B14F-4D97-AF65-F5344CB8AC3E}">
        <p14:creationId xmlns:p14="http://schemas.microsoft.com/office/powerpoint/2010/main" val="26551208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763688" y="548680"/>
            <a:ext cx="5688632" cy="584775"/>
          </a:xfrm>
          <a:prstGeom prst="rect">
            <a:avLst/>
          </a:prstGeom>
          <a:noFill/>
        </p:spPr>
        <p:txBody>
          <a:bodyPr wrap="square" rtlCol="0">
            <a:spAutoFit/>
          </a:bodyPr>
          <a:lstStyle/>
          <a:p>
            <a:pPr algn="ctr"/>
            <a:r>
              <a:rPr lang="es-MX" sz="3200" dirty="0" err="1" smtClean="0">
                <a:solidFill>
                  <a:srgbClr val="00B050"/>
                </a:solidFill>
              </a:rPr>
              <a:t>Spelling</a:t>
            </a:r>
            <a:r>
              <a:rPr lang="es-MX" sz="3200" dirty="0" smtClean="0">
                <a:solidFill>
                  <a:srgbClr val="00B050"/>
                </a:solidFill>
              </a:rPr>
              <a:t> rules </a:t>
            </a:r>
            <a:r>
              <a:rPr lang="es-MX" sz="3200" dirty="0" err="1" smtClean="0">
                <a:solidFill>
                  <a:srgbClr val="00B050"/>
                </a:solidFill>
              </a:rPr>
              <a:t>for</a:t>
            </a:r>
            <a:r>
              <a:rPr lang="es-MX" sz="3200" dirty="0" smtClean="0">
                <a:solidFill>
                  <a:srgbClr val="00B050"/>
                </a:solidFill>
              </a:rPr>
              <a:t> ING</a:t>
            </a:r>
            <a:endParaRPr lang="en-US" sz="3200" dirty="0">
              <a:solidFill>
                <a:srgbClr val="00B050"/>
              </a:solidFill>
            </a:endParaRPr>
          </a:p>
        </p:txBody>
      </p:sp>
      <p:sp>
        <p:nvSpPr>
          <p:cNvPr id="5" name="Rectangle 1"/>
          <p:cNvSpPr>
            <a:spLocks noChangeArrowheads="1"/>
          </p:cNvSpPr>
          <p:nvPr/>
        </p:nvSpPr>
        <p:spPr bwMode="auto">
          <a:xfrm>
            <a:off x="1943100" y="3162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6" name="Rectángulo 5"/>
          <p:cNvSpPr/>
          <p:nvPr/>
        </p:nvSpPr>
        <p:spPr>
          <a:xfrm>
            <a:off x="1376772" y="1224547"/>
            <a:ext cx="6462464" cy="1569660"/>
          </a:xfrm>
          <a:prstGeom prst="rect">
            <a:avLst/>
          </a:prstGeom>
        </p:spPr>
        <p:txBody>
          <a:bodyPr wrap="square">
            <a:spAutoFit/>
          </a:bodyPr>
          <a:lstStyle/>
          <a:p>
            <a:r>
              <a:rPr lang="en-US" sz="2400" dirty="0" smtClean="0"/>
              <a:t>4.If </a:t>
            </a:r>
            <a:r>
              <a:rPr lang="en-US" sz="2400" dirty="0"/>
              <a:t>a two-syllable verb ends in a consonant + vowel + consonant, we do not double the final consonant when the stress is on the first syllable.</a:t>
            </a:r>
          </a:p>
        </p:txBody>
      </p:sp>
      <p:graphicFrame>
        <p:nvGraphicFramePr>
          <p:cNvPr id="7" name="Tabla 6"/>
          <p:cNvGraphicFramePr>
            <a:graphicFrameLocks noGrp="1"/>
          </p:cNvGraphicFramePr>
          <p:nvPr>
            <p:extLst>
              <p:ext uri="{D42A27DB-BD31-4B8C-83A1-F6EECF244321}">
                <p14:modId xmlns:p14="http://schemas.microsoft.com/office/powerpoint/2010/main" val="2013256905"/>
              </p:ext>
            </p:extLst>
          </p:nvPr>
        </p:nvGraphicFramePr>
        <p:xfrm>
          <a:off x="1943100" y="3501307"/>
          <a:ext cx="6591300" cy="1828800"/>
        </p:xfrm>
        <a:graphic>
          <a:graphicData uri="http://schemas.openxmlformats.org/drawingml/2006/table">
            <a:tbl>
              <a:tblPr/>
              <a:tblGrid>
                <a:gridCol w="3295650">
                  <a:extLst>
                    <a:ext uri="{9D8B030D-6E8A-4147-A177-3AD203B41FA5}">
                      <a16:colId xmlns:a16="http://schemas.microsoft.com/office/drawing/2014/main" val="1540751561"/>
                    </a:ext>
                  </a:extLst>
                </a:gridCol>
                <a:gridCol w="3295650">
                  <a:extLst>
                    <a:ext uri="{9D8B030D-6E8A-4147-A177-3AD203B41FA5}">
                      <a16:colId xmlns:a16="http://schemas.microsoft.com/office/drawing/2014/main" val="1348711460"/>
                    </a:ext>
                  </a:extLst>
                </a:gridCol>
              </a:tblGrid>
              <a:tr h="0">
                <a:tc>
                  <a:txBody>
                    <a:bodyPr/>
                    <a:lstStyle/>
                    <a:p>
                      <a:r>
                        <a:rPr lang="en-US"/>
                        <a:t>Infinitive </a:t>
                      </a:r>
                    </a:p>
                  </a:txBody>
                  <a:tcPr anchor="ctr">
                    <a:lnL>
                      <a:noFill/>
                    </a:lnL>
                    <a:lnR>
                      <a:noFill/>
                    </a:lnR>
                    <a:lnT>
                      <a:noFill/>
                    </a:lnT>
                    <a:lnB>
                      <a:noFill/>
                    </a:lnB>
                  </a:tcPr>
                </a:tc>
                <a:tc>
                  <a:txBody>
                    <a:bodyPr/>
                    <a:lstStyle/>
                    <a:p>
                      <a:r>
                        <a:rPr lang="en-US"/>
                        <a:t>ING form</a:t>
                      </a:r>
                    </a:p>
                  </a:txBody>
                  <a:tcPr anchor="ctr">
                    <a:lnL>
                      <a:noFill/>
                    </a:lnL>
                    <a:lnR>
                      <a:noFill/>
                    </a:lnR>
                    <a:lnT>
                      <a:noFill/>
                    </a:lnT>
                    <a:lnB>
                      <a:noFill/>
                    </a:lnB>
                  </a:tcPr>
                </a:tc>
                <a:extLst>
                  <a:ext uri="{0D108BD9-81ED-4DB2-BD59-A6C34878D82A}">
                    <a16:rowId xmlns:a16="http://schemas.microsoft.com/office/drawing/2014/main" val="3650203934"/>
                  </a:ext>
                </a:extLst>
              </a:tr>
              <a:tr h="0">
                <a:tc>
                  <a:txBody>
                    <a:bodyPr/>
                    <a:lstStyle/>
                    <a:p>
                      <a:r>
                        <a:rPr lang="en-US"/>
                        <a:t>to </a:t>
                      </a:r>
                      <a:r>
                        <a:rPr lang="en-US" u="sng"/>
                        <a:t>hap</a:t>
                      </a:r>
                      <a:r>
                        <a:rPr lang="en-US"/>
                        <a:t>pen </a:t>
                      </a:r>
                    </a:p>
                  </a:txBody>
                  <a:tcPr anchor="ctr">
                    <a:lnL>
                      <a:noFill/>
                    </a:lnL>
                    <a:lnR>
                      <a:noFill/>
                    </a:lnR>
                    <a:lnT>
                      <a:noFill/>
                    </a:lnT>
                    <a:lnB>
                      <a:noFill/>
                    </a:lnB>
                  </a:tcPr>
                </a:tc>
                <a:tc>
                  <a:txBody>
                    <a:bodyPr/>
                    <a:lstStyle/>
                    <a:p>
                      <a:r>
                        <a:rPr lang="en-US"/>
                        <a:t>happening </a:t>
                      </a:r>
                    </a:p>
                  </a:txBody>
                  <a:tcPr anchor="ctr">
                    <a:lnL>
                      <a:noFill/>
                    </a:lnL>
                    <a:lnR>
                      <a:noFill/>
                    </a:lnR>
                    <a:lnT>
                      <a:noFill/>
                    </a:lnT>
                    <a:lnB>
                      <a:noFill/>
                    </a:lnB>
                  </a:tcPr>
                </a:tc>
                <a:extLst>
                  <a:ext uri="{0D108BD9-81ED-4DB2-BD59-A6C34878D82A}">
                    <a16:rowId xmlns:a16="http://schemas.microsoft.com/office/drawing/2014/main" val="14448397"/>
                  </a:ext>
                </a:extLst>
              </a:tr>
              <a:tr h="0">
                <a:tc>
                  <a:txBody>
                    <a:bodyPr/>
                    <a:lstStyle/>
                    <a:p>
                      <a:r>
                        <a:rPr lang="en-US"/>
                        <a:t>to </a:t>
                      </a:r>
                      <a:r>
                        <a:rPr lang="en-US" u="sng"/>
                        <a:t>en</a:t>
                      </a:r>
                      <a:r>
                        <a:rPr lang="en-US"/>
                        <a:t>ter </a:t>
                      </a:r>
                    </a:p>
                  </a:txBody>
                  <a:tcPr anchor="ctr">
                    <a:lnL>
                      <a:noFill/>
                    </a:lnL>
                    <a:lnR>
                      <a:noFill/>
                    </a:lnR>
                    <a:lnT>
                      <a:noFill/>
                    </a:lnT>
                    <a:lnB>
                      <a:noFill/>
                    </a:lnB>
                  </a:tcPr>
                </a:tc>
                <a:tc>
                  <a:txBody>
                    <a:bodyPr/>
                    <a:lstStyle/>
                    <a:p>
                      <a:r>
                        <a:rPr lang="en-US"/>
                        <a:t>entering </a:t>
                      </a:r>
                    </a:p>
                  </a:txBody>
                  <a:tcPr anchor="ctr">
                    <a:lnL>
                      <a:noFill/>
                    </a:lnL>
                    <a:lnR>
                      <a:noFill/>
                    </a:lnR>
                    <a:lnT>
                      <a:noFill/>
                    </a:lnT>
                    <a:lnB>
                      <a:noFill/>
                    </a:lnB>
                  </a:tcPr>
                </a:tc>
                <a:extLst>
                  <a:ext uri="{0D108BD9-81ED-4DB2-BD59-A6C34878D82A}">
                    <a16:rowId xmlns:a16="http://schemas.microsoft.com/office/drawing/2014/main" val="3525480631"/>
                  </a:ext>
                </a:extLst>
              </a:tr>
              <a:tr h="0">
                <a:tc>
                  <a:txBody>
                    <a:bodyPr/>
                    <a:lstStyle/>
                    <a:p>
                      <a:r>
                        <a:rPr lang="en-US"/>
                        <a:t>to </a:t>
                      </a:r>
                      <a:r>
                        <a:rPr lang="en-US" u="sng"/>
                        <a:t>of</a:t>
                      </a:r>
                      <a:r>
                        <a:rPr lang="en-US"/>
                        <a:t>fer </a:t>
                      </a:r>
                    </a:p>
                  </a:txBody>
                  <a:tcPr anchor="ctr">
                    <a:lnL>
                      <a:noFill/>
                    </a:lnL>
                    <a:lnR>
                      <a:noFill/>
                    </a:lnR>
                    <a:lnT>
                      <a:noFill/>
                    </a:lnT>
                    <a:lnB>
                      <a:noFill/>
                    </a:lnB>
                  </a:tcPr>
                </a:tc>
                <a:tc>
                  <a:txBody>
                    <a:bodyPr/>
                    <a:lstStyle/>
                    <a:p>
                      <a:r>
                        <a:rPr lang="en-US"/>
                        <a:t>offering </a:t>
                      </a:r>
                    </a:p>
                  </a:txBody>
                  <a:tcPr anchor="ctr">
                    <a:lnL>
                      <a:noFill/>
                    </a:lnL>
                    <a:lnR>
                      <a:noFill/>
                    </a:lnR>
                    <a:lnT>
                      <a:noFill/>
                    </a:lnT>
                    <a:lnB>
                      <a:noFill/>
                    </a:lnB>
                  </a:tcPr>
                </a:tc>
                <a:extLst>
                  <a:ext uri="{0D108BD9-81ED-4DB2-BD59-A6C34878D82A}">
                    <a16:rowId xmlns:a16="http://schemas.microsoft.com/office/drawing/2014/main" val="313771159"/>
                  </a:ext>
                </a:extLst>
              </a:tr>
              <a:tr h="0">
                <a:tc>
                  <a:txBody>
                    <a:bodyPr/>
                    <a:lstStyle/>
                    <a:p>
                      <a:r>
                        <a:rPr lang="en-US"/>
                        <a:t>to </a:t>
                      </a:r>
                      <a:r>
                        <a:rPr lang="en-US" u="sng"/>
                        <a:t>suf</a:t>
                      </a:r>
                      <a:r>
                        <a:rPr lang="en-US"/>
                        <a:t>fer </a:t>
                      </a:r>
                    </a:p>
                  </a:txBody>
                  <a:tcPr anchor="ctr">
                    <a:lnL>
                      <a:noFill/>
                    </a:lnL>
                    <a:lnR>
                      <a:noFill/>
                    </a:lnR>
                    <a:lnT>
                      <a:noFill/>
                    </a:lnT>
                    <a:lnB>
                      <a:noFill/>
                    </a:lnB>
                  </a:tcPr>
                </a:tc>
                <a:tc>
                  <a:txBody>
                    <a:bodyPr/>
                    <a:lstStyle/>
                    <a:p>
                      <a:r>
                        <a:rPr lang="en-US" dirty="0"/>
                        <a:t>suffering </a:t>
                      </a:r>
                    </a:p>
                  </a:txBody>
                  <a:tcPr anchor="ctr">
                    <a:lnL>
                      <a:noFill/>
                    </a:lnL>
                    <a:lnR>
                      <a:noFill/>
                    </a:lnR>
                    <a:lnT>
                      <a:noFill/>
                    </a:lnT>
                    <a:lnB>
                      <a:noFill/>
                    </a:lnB>
                  </a:tcPr>
                </a:tc>
                <a:extLst>
                  <a:ext uri="{0D108BD9-81ED-4DB2-BD59-A6C34878D82A}">
                    <a16:rowId xmlns:a16="http://schemas.microsoft.com/office/drawing/2014/main" val="3079596506"/>
                  </a:ext>
                </a:extLst>
              </a:tr>
            </a:tbl>
          </a:graphicData>
        </a:graphic>
      </p:graphicFrame>
      <p:sp>
        <p:nvSpPr>
          <p:cNvPr id="8" name="Rectangle 1"/>
          <p:cNvSpPr>
            <a:spLocks noChangeArrowheads="1"/>
          </p:cNvSpPr>
          <p:nvPr/>
        </p:nvSpPr>
        <p:spPr bwMode="auto">
          <a:xfrm>
            <a:off x="1943100" y="350130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134429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763688" y="548680"/>
            <a:ext cx="5688632" cy="584775"/>
          </a:xfrm>
          <a:prstGeom prst="rect">
            <a:avLst/>
          </a:prstGeom>
          <a:noFill/>
        </p:spPr>
        <p:txBody>
          <a:bodyPr wrap="square" rtlCol="0">
            <a:spAutoFit/>
          </a:bodyPr>
          <a:lstStyle/>
          <a:p>
            <a:pPr algn="ctr"/>
            <a:r>
              <a:rPr lang="es-MX" sz="3200" dirty="0" err="1" smtClean="0">
                <a:solidFill>
                  <a:srgbClr val="00B050"/>
                </a:solidFill>
              </a:rPr>
              <a:t>Spelling</a:t>
            </a:r>
            <a:r>
              <a:rPr lang="es-MX" sz="3200" dirty="0" smtClean="0">
                <a:solidFill>
                  <a:srgbClr val="00B050"/>
                </a:solidFill>
              </a:rPr>
              <a:t> rules </a:t>
            </a:r>
            <a:r>
              <a:rPr lang="es-MX" sz="3200" dirty="0" err="1" smtClean="0">
                <a:solidFill>
                  <a:srgbClr val="00B050"/>
                </a:solidFill>
              </a:rPr>
              <a:t>for</a:t>
            </a:r>
            <a:r>
              <a:rPr lang="es-MX" sz="3200" dirty="0" smtClean="0">
                <a:solidFill>
                  <a:srgbClr val="00B050"/>
                </a:solidFill>
              </a:rPr>
              <a:t> ING</a:t>
            </a:r>
            <a:endParaRPr lang="en-US" sz="3200" dirty="0">
              <a:solidFill>
                <a:srgbClr val="00B050"/>
              </a:solidFill>
            </a:endParaRPr>
          </a:p>
        </p:txBody>
      </p:sp>
      <p:sp>
        <p:nvSpPr>
          <p:cNvPr id="8" name="Rectangle 1"/>
          <p:cNvSpPr>
            <a:spLocks noChangeArrowheads="1"/>
          </p:cNvSpPr>
          <p:nvPr/>
        </p:nvSpPr>
        <p:spPr bwMode="auto">
          <a:xfrm>
            <a:off x="1943100" y="350130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 name="Rectángulo 1"/>
          <p:cNvSpPr/>
          <p:nvPr/>
        </p:nvSpPr>
        <p:spPr>
          <a:xfrm>
            <a:off x="1628800" y="1394051"/>
            <a:ext cx="5958408" cy="1569660"/>
          </a:xfrm>
          <a:prstGeom prst="rect">
            <a:avLst/>
          </a:prstGeom>
        </p:spPr>
        <p:txBody>
          <a:bodyPr wrap="square">
            <a:spAutoFit/>
          </a:bodyPr>
          <a:lstStyle/>
          <a:p>
            <a:r>
              <a:rPr lang="en-US" dirty="0"/>
              <a:t> </a:t>
            </a:r>
            <a:r>
              <a:rPr lang="en-US" sz="2400" dirty="0" smtClean="0"/>
              <a:t>5. But</a:t>
            </a:r>
            <a:r>
              <a:rPr lang="en-US" sz="2400" dirty="0"/>
              <a:t>, we do not double the final consonant when the verb ends in W, X or Y or when the final syllable is not emphasized.</a:t>
            </a:r>
          </a:p>
        </p:txBody>
      </p:sp>
      <p:graphicFrame>
        <p:nvGraphicFramePr>
          <p:cNvPr id="4" name="Tabla 3"/>
          <p:cNvGraphicFramePr>
            <a:graphicFrameLocks noGrp="1"/>
          </p:cNvGraphicFramePr>
          <p:nvPr>
            <p:extLst>
              <p:ext uri="{D42A27DB-BD31-4B8C-83A1-F6EECF244321}">
                <p14:modId xmlns:p14="http://schemas.microsoft.com/office/powerpoint/2010/main" val="4227316041"/>
              </p:ext>
            </p:extLst>
          </p:nvPr>
        </p:nvGraphicFramePr>
        <p:xfrm>
          <a:off x="1966751" y="3501307"/>
          <a:ext cx="6591300" cy="1463040"/>
        </p:xfrm>
        <a:graphic>
          <a:graphicData uri="http://schemas.openxmlformats.org/drawingml/2006/table">
            <a:tbl>
              <a:tblPr/>
              <a:tblGrid>
                <a:gridCol w="3295650">
                  <a:extLst>
                    <a:ext uri="{9D8B030D-6E8A-4147-A177-3AD203B41FA5}">
                      <a16:colId xmlns:a16="http://schemas.microsoft.com/office/drawing/2014/main" val="2876221699"/>
                    </a:ext>
                  </a:extLst>
                </a:gridCol>
                <a:gridCol w="3295650">
                  <a:extLst>
                    <a:ext uri="{9D8B030D-6E8A-4147-A177-3AD203B41FA5}">
                      <a16:colId xmlns:a16="http://schemas.microsoft.com/office/drawing/2014/main" val="1636347747"/>
                    </a:ext>
                  </a:extLst>
                </a:gridCol>
              </a:tblGrid>
              <a:tr h="0">
                <a:tc>
                  <a:txBody>
                    <a:bodyPr/>
                    <a:lstStyle/>
                    <a:p>
                      <a:r>
                        <a:rPr lang="en-US"/>
                        <a:t>Infinitive </a:t>
                      </a:r>
                    </a:p>
                  </a:txBody>
                  <a:tcPr anchor="ctr">
                    <a:lnL>
                      <a:noFill/>
                    </a:lnL>
                    <a:lnR>
                      <a:noFill/>
                    </a:lnR>
                    <a:lnT>
                      <a:noFill/>
                    </a:lnT>
                    <a:lnB>
                      <a:noFill/>
                    </a:lnB>
                  </a:tcPr>
                </a:tc>
                <a:tc>
                  <a:txBody>
                    <a:bodyPr/>
                    <a:lstStyle/>
                    <a:p>
                      <a:r>
                        <a:rPr lang="en-US"/>
                        <a:t>ING form</a:t>
                      </a:r>
                    </a:p>
                  </a:txBody>
                  <a:tcPr anchor="ctr">
                    <a:lnL>
                      <a:noFill/>
                    </a:lnL>
                    <a:lnR>
                      <a:noFill/>
                    </a:lnR>
                    <a:lnT>
                      <a:noFill/>
                    </a:lnT>
                    <a:lnB>
                      <a:noFill/>
                    </a:lnB>
                  </a:tcPr>
                </a:tc>
                <a:extLst>
                  <a:ext uri="{0D108BD9-81ED-4DB2-BD59-A6C34878D82A}">
                    <a16:rowId xmlns:a16="http://schemas.microsoft.com/office/drawing/2014/main" val="2219306378"/>
                  </a:ext>
                </a:extLst>
              </a:tr>
              <a:tr h="0">
                <a:tc>
                  <a:txBody>
                    <a:bodyPr/>
                    <a:lstStyle/>
                    <a:p>
                      <a:r>
                        <a:rPr lang="en-US"/>
                        <a:t>to fix </a:t>
                      </a:r>
                    </a:p>
                  </a:txBody>
                  <a:tcPr anchor="ctr">
                    <a:lnL>
                      <a:noFill/>
                    </a:lnL>
                    <a:lnR>
                      <a:noFill/>
                    </a:lnR>
                    <a:lnT>
                      <a:noFill/>
                    </a:lnT>
                    <a:lnB>
                      <a:noFill/>
                    </a:lnB>
                  </a:tcPr>
                </a:tc>
                <a:tc>
                  <a:txBody>
                    <a:bodyPr/>
                    <a:lstStyle/>
                    <a:p>
                      <a:r>
                        <a:rPr lang="en-US"/>
                        <a:t>fixing </a:t>
                      </a:r>
                    </a:p>
                  </a:txBody>
                  <a:tcPr anchor="ctr">
                    <a:lnL>
                      <a:noFill/>
                    </a:lnL>
                    <a:lnR>
                      <a:noFill/>
                    </a:lnR>
                    <a:lnT>
                      <a:noFill/>
                    </a:lnT>
                    <a:lnB>
                      <a:noFill/>
                    </a:lnB>
                  </a:tcPr>
                </a:tc>
                <a:extLst>
                  <a:ext uri="{0D108BD9-81ED-4DB2-BD59-A6C34878D82A}">
                    <a16:rowId xmlns:a16="http://schemas.microsoft.com/office/drawing/2014/main" val="267037676"/>
                  </a:ext>
                </a:extLst>
              </a:tr>
              <a:tr h="0">
                <a:tc>
                  <a:txBody>
                    <a:bodyPr/>
                    <a:lstStyle/>
                    <a:p>
                      <a:r>
                        <a:rPr lang="en-US"/>
                        <a:t>to enjoy </a:t>
                      </a:r>
                    </a:p>
                  </a:txBody>
                  <a:tcPr anchor="ctr">
                    <a:lnL>
                      <a:noFill/>
                    </a:lnL>
                    <a:lnR>
                      <a:noFill/>
                    </a:lnR>
                    <a:lnT>
                      <a:noFill/>
                    </a:lnT>
                    <a:lnB>
                      <a:noFill/>
                    </a:lnB>
                  </a:tcPr>
                </a:tc>
                <a:tc>
                  <a:txBody>
                    <a:bodyPr/>
                    <a:lstStyle/>
                    <a:p>
                      <a:r>
                        <a:rPr lang="en-US"/>
                        <a:t>enjoying </a:t>
                      </a:r>
                    </a:p>
                  </a:txBody>
                  <a:tcPr anchor="ctr">
                    <a:lnL>
                      <a:noFill/>
                    </a:lnL>
                    <a:lnR>
                      <a:noFill/>
                    </a:lnR>
                    <a:lnT>
                      <a:noFill/>
                    </a:lnT>
                    <a:lnB>
                      <a:noFill/>
                    </a:lnB>
                  </a:tcPr>
                </a:tc>
                <a:extLst>
                  <a:ext uri="{0D108BD9-81ED-4DB2-BD59-A6C34878D82A}">
                    <a16:rowId xmlns:a16="http://schemas.microsoft.com/office/drawing/2014/main" val="2292079848"/>
                  </a:ext>
                </a:extLst>
              </a:tr>
              <a:tr h="0">
                <a:tc>
                  <a:txBody>
                    <a:bodyPr/>
                    <a:lstStyle/>
                    <a:p>
                      <a:r>
                        <a:rPr lang="en-US"/>
                        <a:t>to snow </a:t>
                      </a:r>
                    </a:p>
                  </a:txBody>
                  <a:tcPr anchor="ctr">
                    <a:lnL>
                      <a:noFill/>
                    </a:lnL>
                    <a:lnR>
                      <a:noFill/>
                    </a:lnR>
                    <a:lnT>
                      <a:noFill/>
                    </a:lnT>
                    <a:lnB>
                      <a:noFill/>
                    </a:lnB>
                  </a:tcPr>
                </a:tc>
                <a:tc>
                  <a:txBody>
                    <a:bodyPr/>
                    <a:lstStyle/>
                    <a:p>
                      <a:r>
                        <a:rPr lang="en-US" dirty="0"/>
                        <a:t>snowing </a:t>
                      </a:r>
                    </a:p>
                  </a:txBody>
                  <a:tcPr anchor="ctr">
                    <a:lnL>
                      <a:noFill/>
                    </a:lnL>
                    <a:lnR>
                      <a:noFill/>
                    </a:lnR>
                    <a:lnT>
                      <a:noFill/>
                    </a:lnT>
                    <a:lnB>
                      <a:noFill/>
                    </a:lnB>
                  </a:tcPr>
                </a:tc>
                <a:extLst>
                  <a:ext uri="{0D108BD9-81ED-4DB2-BD59-A6C34878D82A}">
                    <a16:rowId xmlns:a16="http://schemas.microsoft.com/office/drawing/2014/main" val="2837353025"/>
                  </a:ext>
                </a:extLst>
              </a:tr>
            </a:tbl>
          </a:graphicData>
        </a:graphic>
      </p:graphicFrame>
      <p:sp>
        <p:nvSpPr>
          <p:cNvPr id="9" name="Rectangle 1"/>
          <p:cNvSpPr>
            <a:spLocks noChangeArrowheads="1"/>
          </p:cNvSpPr>
          <p:nvPr/>
        </p:nvSpPr>
        <p:spPr bwMode="auto">
          <a:xfrm>
            <a:off x="1966751" y="350099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710198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763688" y="548680"/>
            <a:ext cx="5688632" cy="584775"/>
          </a:xfrm>
          <a:prstGeom prst="rect">
            <a:avLst/>
          </a:prstGeom>
          <a:noFill/>
        </p:spPr>
        <p:txBody>
          <a:bodyPr wrap="square" rtlCol="0">
            <a:spAutoFit/>
          </a:bodyPr>
          <a:lstStyle/>
          <a:p>
            <a:pPr algn="ctr"/>
            <a:r>
              <a:rPr lang="es-MX" sz="3200" dirty="0" err="1" smtClean="0">
                <a:solidFill>
                  <a:srgbClr val="00B050"/>
                </a:solidFill>
              </a:rPr>
              <a:t>Spelling</a:t>
            </a:r>
            <a:r>
              <a:rPr lang="es-MX" sz="3200" dirty="0" smtClean="0">
                <a:solidFill>
                  <a:srgbClr val="00B050"/>
                </a:solidFill>
              </a:rPr>
              <a:t> rules </a:t>
            </a:r>
            <a:r>
              <a:rPr lang="es-MX" sz="3200" dirty="0" err="1" smtClean="0">
                <a:solidFill>
                  <a:srgbClr val="00B050"/>
                </a:solidFill>
              </a:rPr>
              <a:t>for</a:t>
            </a:r>
            <a:r>
              <a:rPr lang="es-MX" sz="3200" dirty="0" smtClean="0">
                <a:solidFill>
                  <a:srgbClr val="00B050"/>
                </a:solidFill>
              </a:rPr>
              <a:t> ING</a:t>
            </a:r>
            <a:endParaRPr lang="en-US" sz="3200" dirty="0">
              <a:solidFill>
                <a:srgbClr val="00B050"/>
              </a:solidFill>
            </a:endParaRPr>
          </a:p>
        </p:txBody>
      </p:sp>
      <p:sp>
        <p:nvSpPr>
          <p:cNvPr id="8" name="Rectangle 1"/>
          <p:cNvSpPr>
            <a:spLocks noChangeArrowheads="1"/>
          </p:cNvSpPr>
          <p:nvPr/>
        </p:nvSpPr>
        <p:spPr bwMode="auto">
          <a:xfrm>
            <a:off x="1943100" y="350130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9" name="Rectangle 1"/>
          <p:cNvSpPr>
            <a:spLocks noChangeArrowheads="1"/>
          </p:cNvSpPr>
          <p:nvPr/>
        </p:nvSpPr>
        <p:spPr bwMode="auto">
          <a:xfrm>
            <a:off x="1966751" y="350099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 name="Rectángulo 4"/>
          <p:cNvSpPr/>
          <p:nvPr/>
        </p:nvSpPr>
        <p:spPr>
          <a:xfrm>
            <a:off x="1475656" y="1585941"/>
            <a:ext cx="6885638" cy="461665"/>
          </a:xfrm>
          <a:prstGeom prst="rect">
            <a:avLst/>
          </a:prstGeom>
        </p:spPr>
        <p:txBody>
          <a:bodyPr wrap="square">
            <a:spAutoFit/>
          </a:bodyPr>
          <a:lstStyle/>
          <a:p>
            <a:r>
              <a:rPr lang="en-US" sz="2400" dirty="0" smtClean="0"/>
              <a:t>6. </a:t>
            </a:r>
            <a:r>
              <a:rPr lang="en-US" sz="2400" dirty="0"/>
              <a:t>I</a:t>
            </a:r>
            <a:r>
              <a:rPr lang="en-US" sz="2400" dirty="0" smtClean="0"/>
              <a:t>f </a:t>
            </a:r>
            <a:r>
              <a:rPr lang="en-US" sz="2400" dirty="0"/>
              <a:t>the verb ends in IE we change it to YING.</a:t>
            </a:r>
          </a:p>
        </p:txBody>
      </p:sp>
      <p:graphicFrame>
        <p:nvGraphicFramePr>
          <p:cNvPr id="6" name="Tabla 5"/>
          <p:cNvGraphicFramePr>
            <a:graphicFrameLocks noGrp="1"/>
          </p:cNvGraphicFramePr>
          <p:nvPr>
            <p:extLst>
              <p:ext uri="{D42A27DB-BD31-4B8C-83A1-F6EECF244321}">
                <p14:modId xmlns:p14="http://schemas.microsoft.com/office/powerpoint/2010/main" val="2381573784"/>
              </p:ext>
            </p:extLst>
          </p:nvPr>
        </p:nvGraphicFramePr>
        <p:xfrm>
          <a:off x="1966751" y="3049211"/>
          <a:ext cx="6591300" cy="1463040"/>
        </p:xfrm>
        <a:graphic>
          <a:graphicData uri="http://schemas.openxmlformats.org/drawingml/2006/table">
            <a:tbl>
              <a:tblPr/>
              <a:tblGrid>
                <a:gridCol w="3295650">
                  <a:extLst>
                    <a:ext uri="{9D8B030D-6E8A-4147-A177-3AD203B41FA5}">
                      <a16:colId xmlns:a16="http://schemas.microsoft.com/office/drawing/2014/main" val="3100060661"/>
                    </a:ext>
                  </a:extLst>
                </a:gridCol>
                <a:gridCol w="3295650">
                  <a:extLst>
                    <a:ext uri="{9D8B030D-6E8A-4147-A177-3AD203B41FA5}">
                      <a16:colId xmlns:a16="http://schemas.microsoft.com/office/drawing/2014/main" val="3145588046"/>
                    </a:ext>
                  </a:extLst>
                </a:gridCol>
              </a:tblGrid>
              <a:tr h="0">
                <a:tc>
                  <a:txBody>
                    <a:bodyPr/>
                    <a:lstStyle/>
                    <a:p>
                      <a:r>
                        <a:rPr lang="en-US"/>
                        <a:t>Infinitive </a:t>
                      </a:r>
                    </a:p>
                  </a:txBody>
                  <a:tcPr anchor="ctr">
                    <a:lnL>
                      <a:noFill/>
                    </a:lnL>
                    <a:lnR>
                      <a:noFill/>
                    </a:lnR>
                    <a:lnT>
                      <a:noFill/>
                    </a:lnT>
                    <a:lnB>
                      <a:noFill/>
                    </a:lnB>
                  </a:tcPr>
                </a:tc>
                <a:tc>
                  <a:txBody>
                    <a:bodyPr/>
                    <a:lstStyle/>
                    <a:p>
                      <a:r>
                        <a:rPr lang="en-US"/>
                        <a:t>ING form</a:t>
                      </a:r>
                    </a:p>
                  </a:txBody>
                  <a:tcPr anchor="ctr">
                    <a:lnL>
                      <a:noFill/>
                    </a:lnL>
                    <a:lnR>
                      <a:noFill/>
                    </a:lnR>
                    <a:lnT>
                      <a:noFill/>
                    </a:lnT>
                    <a:lnB>
                      <a:noFill/>
                    </a:lnB>
                  </a:tcPr>
                </a:tc>
                <a:extLst>
                  <a:ext uri="{0D108BD9-81ED-4DB2-BD59-A6C34878D82A}">
                    <a16:rowId xmlns:a16="http://schemas.microsoft.com/office/drawing/2014/main" val="3182038918"/>
                  </a:ext>
                </a:extLst>
              </a:tr>
              <a:tr h="0">
                <a:tc>
                  <a:txBody>
                    <a:bodyPr/>
                    <a:lstStyle/>
                    <a:p>
                      <a:r>
                        <a:rPr lang="en-US"/>
                        <a:t>to lie </a:t>
                      </a:r>
                    </a:p>
                  </a:txBody>
                  <a:tcPr anchor="ctr">
                    <a:lnL>
                      <a:noFill/>
                    </a:lnL>
                    <a:lnR>
                      <a:noFill/>
                    </a:lnR>
                    <a:lnT>
                      <a:noFill/>
                    </a:lnT>
                    <a:lnB>
                      <a:noFill/>
                    </a:lnB>
                  </a:tcPr>
                </a:tc>
                <a:tc>
                  <a:txBody>
                    <a:bodyPr/>
                    <a:lstStyle/>
                    <a:p>
                      <a:r>
                        <a:rPr lang="en-US"/>
                        <a:t>lying </a:t>
                      </a:r>
                    </a:p>
                  </a:txBody>
                  <a:tcPr anchor="ctr">
                    <a:lnL>
                      <a:noFill/>
                    </a:lnL>
                    <a:lnR>
                      <a:noFill/>
                    </a:lnR>
                    <a:lnT>
                      <a:noFill/>
                    </a:lnT>
                    <a:lnB>
                      <a:noFill/>
                    </a:lnB>
                  </a:tcPr>
                </a:tc>
                <a:extLst>
                  <a:ext uri="{0D108BD9-81ED-4DB2-BD59-A6C34878D82A}">
                    <a16:rowId xmlns:a16="http://schemas.microsoft.com/office/drawing/2014/main" val="2827104505"/>
                  </a:ext>
                </a:extLst>
              </a:tr>
              <a:tr h="0">
                <a:tc>
                  <a:txBody>
                    <a:bodyPr/>
                    <a:lstStyle/>
                    <a:p>
                      <a:r>
                        <a:rPr lang="en-US"/>
                        <a:t>to die </a:t>
                      </a:r>
                    </a:p>
                  </a:txBody>
                  <a:tcPr anchor="ctr">
                    <a:lnL>
                      <a:noFill/>
                    </a:lnL>
                    <a:lnR>
                      <a:noFill/>
                    </a:lnR>
                    <a:lnT>
                      <a:noFill/>
                    </a:lnT>
                    <a:lnB>
                      <a:noFill/>
                    </a:lnB>
                  </a:tcPr>
                </a:tc>
                <a:tc>
                  <a:txBody>
                    <a:bodyPr/>
                    <a:lstStyle/>
                    <a:p>
                      <a:r>
                        <a:rPr lang="en-US"/>
                        <a:t>dying </a:t>
                      </a:r>
                    </a:p>
                  </a:txBody>
                  <a:tcPr anchor="ctr">
                    <a:lnL>
                      <a:noFill/>
                    </a:lnL>
                    <a:lnR>
                      <a:noFill/>
                    </a:lnR>
                    <a:lnT>
                      <a:noFill/>
                    </a:lnT>
                    <a:lnB>
                      <a:noFill/>
                    </a:lnB>
                  </a:tcPr>
                </a:tc>
                <a:extLst>
                  <a:ext uri="{0D108BD9-81ED-4DB2-BD59-A6C34878D82A}">
                    <a16:rowId xmlns:a16="http://schemas.microsoft.com/office/drawing/2014/main" val="1078829593"/>
                  </a:ext>
                </a:extLst>
              </a:tr>
              <a:tr h="0">
                <a:tc>
                  <a:txBody>
                    <a:bodyPr/>
                    <a:lstStyle/>
                    <a:p>
                      <a:r>
                        <a:rPr lang="en-US"/>
                        <a:t>to tie </a:t>
                      </a:r>
                    </a:p>
                  </a:txBody>
                  <a:tcPr anchor="ctr">
                    <a:lnL>
                      <a:noFill/>
                    </a:lnL>
                    <a:lnR>
                      <a:noFill/>
                    </a:lnR>
                    <a:lnT>
                      <a:noFill/>
                    </a:lnT>
                    <a:lnB>
                      <a:noFill/>
                    </a:lnB>
                  </a:tcPr>
                </a:tc>
                <a:tc>
                  <a:txBody>
                    <a:bodyPr/>
                    <a:lstStyle/>
                    <a:p>
                      <a:r>
                        <a:rPr lang="en-US" dirty="0"/>
                        <a:t>tying </a:t>
                      </a:r>
                    </a:p>
                  </a:txBody>
                  <a:tcPr anchor="ctr">
                    <a:lnL>
                      <a:noFill/>
                    </a:lnL>
                    <a:lnR>
                      <a:noFill/>
                    </a:lnR>
                    <a:lnT>
                      <a:noFill/>
                    </a:lnT>
                    <a:lnB>
                      <a:noFill/>
                    </a:lnB>
                  </a:tcPr>
                </a:tc>
                <a:extLst>
                  <a:ext uri="{0D108BD9-81ED-4DB2-BD59-A6C34878D82A}">
                    <a16:rowId xmlns:a16="http://schemas.microsoft.com/office/drawing/2014/main" val="2251540914"/>
                  </a:ext>
                </a:extLst>
              </a:tr>
            </a:tbl>
          </a:graphicData>
        </a:graphic>
      </p:graphicFrame>
      <p:pic>
        <p:nvPicPr>
          <p:cNvPr id="10" name="Imagen 9"/>
          <p:cNvPicPr>
            <a:picLocks noChangeAspect="1"/>
          </p:cNvPicPr>
          <p:nvPr/>
        </p:nvPicPr>
        <p:blipFill>
          <a:blip r:embed="rId2"/>
          <a:stretch>
            <a:fillRect/>
          </a:stretch>
        </p:blipFill>
        <p:spPr>
          <a:xfrm>
            <a:off x="6587676" y="4635480"/>
            <a:ext cx="1937353" cy="1756752"/>
          </a:xfrm>
          <a:prstGeom prst="rect">
            <a:avLst/>
          </a:prstGeom>
        </p:spPr>
      </p:pic>
    </p:spTree>
    <p:extLst>
      <p:ext uri="{BB962C8B-B14F-4D97-AF65-F5344CB8AC3E}">
        <p14:creationId xmlns:p14="http://schemas.microsoft.com/office/powerpoint/2010/main" val="7143955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380" y="620688"/>
            <a:ext cx="6589199" cy="1280890"/>
          </a:xfrm>
        </p:spPr>
        <p:txBody>
          <a:bodyPr/>
          <a:lstStyle/>
          <a:p>
            <a:pPr algn="ctr"/>
            <a:r>
              <a:rPr lang="es-MX" dirty="0" smtClean="0">
                <a:solidFill>
                  <a:srgbClr val="00B050"/>
                </a:solidFill>
              </a:rPr>
              <a:t>EXAMPLES </a:t>
            </a:r>
            <a:endParaRPr lang="es-MX" dirty="0">
              <a:solidFill>
                <a:srgbClr val="00B050"/>
              </a:solidFill>
            </a:endParaRPr>
          </a:p>
        </p:txBody>
      </p:sp>
      <p:graphicFrame>
        <p:nvGraphicFramePr>
          <p:cNvPr id="4" name="5 Tabla"/>
          <p:cNvGraphicFramePr>
            <a:graphicFrameLocks noGrp="1"/>
          </p:cNvGraphicFramePr>
          <p:nvPr>
            <p:extLst>
              <p:ext uri="{D42A27DB-BD31-4B8C-83A1-F6EECF244321}">
                <p14:modId xmlns:p14="http://schemas.microsoft.com/office/powerpoint/2010/main" val="1104528244"/>
              </p:ext>
            </p:extLst>
          </p:nvPr>
        </p:nvGraphicFramePr>
        <p:xfrm>
          <a:off x="827584" y="1484784"/>
          <a:ext cx="7128792" cy="3863320"/>
        </p:xfrm>
        <a:graphic>
          <a:graphicData uri="http://schemas.openxmlformats.org/drawingml/2006/table">
            <a:tbl>
              <a:tblPr/>
              <a:tblGrid>
                <a:gridCol w="7128792">
                  <a:extLst>
                    <a:ext uri="{9D8B030D-6E8A-4147-A177-3AD203B41FA5}">
                      <a16:colId xmlns:a16="http://schemas.microsoft.com/office/drawing/2014/main" val="20000"/>
                    </a:ext>
                  </a:extLst>
                </a:gridCol>
              </a:tblGrid>
              <a:tr h="1440160">
                <a:tc>
                  <a:txBody>
                    <a:bodyPr/>
                    <a:lstStyle/>
                    <a:p>
                      <a:pPr fontAlgn="ctr"/>
                      <a:r>
                        <a:rPr lang="en-US" i="1" dirty="0" smtClean="0"/>
                        <a:t>I am looking for my keys. I lost them.</a:t>
                      </a:r>
                      <a:br>
                        <a:rPr lang="en-US" i="1" dirty="0" smtClean="0"/>
                      </a:br>
                      <a:r>
                        <a:rPr lang="es-MX" dirty="0" smtClean="0"/>
                        <a:t> </a:t>
                      </a:r>
                    </a:p>
                    <a:p>
                      <a:endParaRPr lang="es-MX" dirty="0"/>
                    </a:p>
                  </a:txBody>
                  <a:tcPr marL="47625" marR="47625" marT="57150" marB="571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CC"/>
                    </a:solidFill>
                  </a:tcPr>
                </a:tc>
                <a:extLst>
                  <a:ext uri="{0D108BD9-81ED-4DB2-BD59-A6C34878D82A}">
                    <a16:rowId xmlns:a16="http://schemas.microsoft.com/office/drawing/2014/main" val="10000"/>
                  </a:ext>
                </a:extLst>
              </a:tr>
              <a:tr h="210130">
                <a:tc>
                  <a:txBody>
                    <a:bodyPr/>
                    <a:lstStyle/>
                    <a:p>
                      <a:pPr fontAlgn="ctr"/>
                      <a:r>
                        <a:rPr lang="es-MX" i="1" dirty="0" smtClean="0"/>
                        <a:t>The </a:t>
                      </a:r>
                      <a:r>
                        <a:rPr lang="es-MX" i="1" dirty="0" err="1" smtClean="0"/>
                        <a:t>baby</a:t>
                      </a:r>
                      <a:r>
                        <a:rPr lang="es-MX" i="1" dirty="0" smtClean="0"/>
                        <a:t> is sleeping. </a:t>
                      </a:r>
                      <a:r>
                        <a:rPr lang="es-MX" i="1" dirty="0" err="1" smtClean="0"/>
                        <a:t>Don’t</a:t>
                      </a:r>
                      <a:r>
                        <a:rPr lang="es-MX" i="1" dirty="0" smtClean="0"/>
                        <a:t> </a:t>
                      </a:r>
                      <a:r>
                        <a:rPr lang="es-MX" i="1" dirty="0" err="1" smtClean="0"/>
                        <a:t>make</a:t>
                      </a:r>
                      <a:r>
                        <a:rPr lang="es-MX" i="1" dirty="0" smtClean="0"/>
                        <a:t> </a:t>
                      </a:r>
                      <a:r>
                        <a:rPr lang="es-MX" i="1" dirty="0" err="1" smtClean="0"/>
                        <a:t>noise</a:t>
                      </a:r>
                      <a:r>
                        <a:rPr lang="es-MX" i="1" dirty="0" smtClean="0"/>
                        <a:t>.</a:t>
                      </a:r>
                      <a:br>
                        <a:rPr lang="es-MX" i="1" dirty="0" smtClean="0"/>
                      </a:br>
                      <a:endParaRPr lang="es-MX" dirty="0" smtClean="0"/>
                    </a:p>
                    <a:p>
                      <a:endParaRPr lang="es-MX" dirty="0" smtClean="0"/>
                    </a:p>
                    <a:p>
                      <a:endParaRPr lang="es-MX" dirty="0"/>
                    </a:p>
                  </a:txBody>
                  <a:tcPr marL="47625" marR="47625" marT="57150" marB="571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CC"/>
                    </a:solidFill>
                  </a:tcPr>
                </a:tc>
                <a:extLst>
                  <a:ext uri="{0D108BD9-81ED-4DB2-BD59-A6C34878D82A}">
                    <a16:rowId xmlns:a16="http://schemas.microsoft.com/office/drawing/2014/main" val="10002"/>
                  </a:ext>
                </a:extLst>
              </a:tr>
              <a:tr h="210130">
                <a:tc>
                  <a:txBody>
                    <a:bodyPr/>
                    <a:lstStyle/>
                    <a:p>
                      <a:pPr fontAlgn="ctr"/>
                      <a:r>
                        <a:rPr lang="en-US" i="1" dirty="0" smtClean="0"/>
                        <a:t>They can’t go. They are working.</a:t>
                      </a:r>
                      <a:br>
                        <a:rPr lang="en-US" i="1" dirty="0" smtClean="0"/>
                      </a:br>
                      <a:endParaRPr lang="es-MX" dirty="0" smtClean="0"/>
                    </a:p>
                    <a:p>
                      <a:pPr fontAlgn="ctr"/>
                      <a:r>
                        <a:rPr lang="es-MX" dirty="0" smtClean="0"/>
                        <a:t> </a:t>
                      </a:r>
                    </a:p>
                    <a:p>
                      <a:endParaRPr lang="es-MX" dirty="0"/>
                    </a:p>
                  </a:txBody>
                  <a:tcPr marL="47625" marR="47625" marT="57150" marB="571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CC"/>
                    </a:solidFill>
                  </a:tcPr>
                </a:tc>
                <a:extLst>
                  <a:ext uri="{0D108BD9-81ED-4DB2-BD59-A6C34878D82A}">
                    <a16:rowId xmlns:a16="http://schemas.microsoft.com/office/drawing/2014/main" val="10004"/>
                  </a:ext>
                </a:extLst>
              </a:tr>
            </a:tbl>
          </a:graphicData>
        </a:graphic>
      </p:graphicFrame>
      <p:pic>
        <p:nvPicPr>
          <p:cNvPr id="7170" name="Picture 2" descr="Resultado de imagen para lizzie mcguire animated"/>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10964" y="1728471"/>
            <a:ext cx="1872208" cy="1037203"/>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tretch>
            <a:fillRect/>
          </a:stretch>
        </p:blipFill>
        <p:spPr>
          <a:xfrm>
            <a:off x="5610964" y="2964099"/>
            <a:ext cx="1872208" cy="1092789"/>
          </a:xfrm>
          <a:prstGeom prst="rect">
            <a:avLst/>
          </a:prstGeom>
        </p:spPr>
      </p:pic>
      <p:pic>
        <p:nvPicPr>
          <p:cNvPr id="5" name="Imagen 4"/>
          <p:cNvPicPr>
            <a:picLocks noChangeAspect="1"/>
          </p:cNvPicPr>
          <p:nvPr/>
        </p:nvPicPr>
        <p:blipFill>
          <a:blip r:embed="rId4"/>
          <a:stretch>
            <a:fillRect/>
          </a:stretch>
        </p:blipFill>
        <p:spPr>
          <a:xfrm>
            <a:off x="5610964" y="4242088"/>
            <a:ext cx="1872208" cy="987112"/>
          </a:xfrm>
          <a:prstGeom prst="rect">
            <a:avLst/>
          </a:prstGeom>
        </p:spPr>
      </p:pic>
    </p:spTree>
    <p:extLst>
      <p:ext uri="{BB962C8B-B14F-4D97-AF65-F5344CB8AC3E}">
        <p14:creationId xmlns:p14="http://schemas.microsoft.com/office/powerpoint/2010/main" val="42737973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620688"/>
            <a:ext cx="6589199" cy="1280890"/>
          </a:xfrm>
        </p:spPr>
        <p:txBody>
          <a:bodyPr/>
          <a:lstStyle/>
          <a:p>
            <a:pPr algn="ctr"/>
            <a:r>
              <a:rPr lang="es-MX" dirty="0" err="1" smtClean="0">
                <a:solidFill>
                  <a:srgbClr val="00B050"/>
                </a:solidFill>
              </a:rPr>
              <a:t>Exercise</a:t>
            </a:r>
            <a:r>
              <a:rPr lang="es-MX" dirty="0" smtClean="0"/>
              <a:t/>
            </a:r>
            <a:br>
              <a:rPr lang="es-MX" dirty="0" smtClean="0"/>
            </a:br>
            <a:endParaRPr lang="es-MX" dirty="0"/>
          </a:p>
        </p:txBody>
      </p:sp>
      <p:sp>
        <p:nvSpPr>
          <p:cNvPr id="3" name="2 Marcador de contenido"/>
          <p:cNvSpPr>
            <a:spLocks noGrp="1"/>
          </p:cNvSpPr>
          <p:nvPr>
            <p:ph idx="1"/>
          </p:nvPr>
        </p:nvSpPr>
        <p:spPr/>
        <p:txBody>
          <a:bodyPr>
            <a:normAutofit/>
          </a:bodyPr>
          <a:lstStyle/>
          <a:p>
            <a:pPr marL="0" indent="0">
              <a:buNone/>
            </a:pPr>
            <a:endParaRPr lang="en-US" dirty="0"/>
          </a:p>
          <a:p>
            <a:pPr>
              <a:buAutoNum type="arabicPeriod"/>
            </a:pPr>
            <a:r>
              <a:rPr lang="en-US" dirty="0" smtClean="0"/>
              <a:t>(</a:t>
            </a:r>
            <a:r>
              <a:rPr lang="en-US" dirty="0"/>
              <a:t>they / work now</a:t>
            </a:r>
            <a:r>
              <a:rPr lang="en-US" dirty="0" smtClean="0"/>
              <a:t>)</a:t>
            </a:r>
          </a:p>
          <a:p>
            <a:pPr>
              <a:buFont typeface="Wingdings 3" charset="2"/>
              <a:buAutoNum type="arabicPeriod"/>
            </a:pPr>
            <a:r>
              <a:rPr lang="en-US" dirty="0"/>
              <a:t>(you / not / walk</a:t>
            </a:r>
            <a:r>
              <a:rPr lang="en-US" dirty="0" smtClean="0"/>
              <a:t>)</a:t>
            </a:r>
          </a:p>
          <a:p>
            <a:pPr>
              <a:buFont typeface="Wingdings 3" charset="2"/>
              <a:buAutoNum type="arabicPeriod"/>
            </a:pPr>
            <a:r>
              <a:rPr lang="en-US" dirty="0" smtClean="0"/>
              <a:t>(</a:t>
            </a:r>
            <a:r>
              <a:rPr lang="en-US" dirty="0"/>
              <a:t>they / learn new things</a:t>
            </a:r>
            <a:r>
              <a:rPr lang="en-US" dirty="0" smtClean="0"/>
              <a:t>)?</a:t>
            </a:r>
          </a:p>
          <a:p>
            <a:pPr>
              <a:buFont typeface="Wingdings 3" charset="2"/>
              <a:buAutoNum type="arabicPeriod"/>
            </a:pPr>
            <a:r>
              <a:rPr lang="es-MX" dirty="0"/>
              <a:t> (</a:t>
            </a:r>
            <a:r>
              <a:rPr lang="es-MX" dirty="0" err="1"/>
              <a:t>when</a:t>
            </a:r>
            <a:r>
              <a:rPr lang="es-MX" dirty="0"/>
              <a:t> / he / </a:t>
            </a:r>
            <a:r>
              <a:rPr lang="es-MX" dirty="0" err="1"/>
              <a:t>start</a:t>
            </a:r>
            <a:r>
              <a:rPr lang="es-MX" dirty="0"/>
              <a:t> </a:t>
            </a:r>
            <a:r>
              <a:rPr lang="es-MX" dirty="0" err="1"/>
              <a:t>work</a:t>
            </a:r>
            <a:r>
              <a:rPr lang="es-MX" dirty="0" smtClean="0"/>
              <a:t>)?</a:t>
            </a:r>
          </a:p>
          <a:p>
            <a:pPr>
              <a:buFont typeface="Wingdings 3" charset="2"/>
              <a:buAutoNum type="arabicPeriod"/>
            </a:pPr>
            <a:r>
              <a:rPr lang="es-MX" dirty="0"/>
              <a:t>(</a:t>
            </a:r>
            <a:r>
              <a:rPr lang="es-MX" dirty="0" err="1"/>
              <a:t>it</a:t>
            </a:r>
            <a:r>
              <a:rPr lang="es-MX" dirty="0"/>
              <a:t> / </a:t>
            </a:r>
            <a:r>
              <a:rPr lang="es-MX" dirty="0" err="1"/>
              <a:t>get</a:t>
            </a:r>
            <a:r>
              <a:rPr lang="es-MX" dirty="0"/>
              <a:t> </a:t>
            </a:r>
            <a:r>
              <a:rPr lang="es-MX" dirty="0" err="1"/>
              <a:t>dark</a:t>
            </a:r>
            <a:r>
              <a:rPr lang="es-MX" dirty="0" smtClean="0"/>
              <a:t>)?</a:t>
            </a:r>
          </a:p>
          <a:p>
            <a:pPr>
              <a:buFont typeface="Wingdings 3" charset="2"/>
              <a:buAutoNum type="arabicPeriod"/>
            </a:pPr>
            <a:r>
              <a:rPr lang="en-US" dirty="0"/>
              <a:t>(they / not / bring a cake</a:t>
            </a:r>
            <a:r>
              <a:rPr lang="en-US" dirty="0" smtClean="0"/>
              <a:t>)</a:t>
            </a:r>
          </a:p>
          <a:p>
            <a:pPr>
              <a:buFont typeface="Wingdings 3" charset="2"/>
              <a:buAutoNum type="arabicPeriod"/>
            </a:pPr>
            <a:r>
              <a:rPr lang="en-US" dirty="0"/>
              <a:t>(the dog / not / play with a ball)</a:t>
            </a:r>
            <a:endParaRPr lang="es-MX" dirty="0"/>
          </a:p>
        </p:txBody>
      </p:sp>
      <p:sp>
        <p:nvSpPr>
          <p:cNvPr id="4" name="CuadroTexto 3"/>
          <p:cNvSpPr txBox="1"/>
          <p:nvPr/>
        </p:nvSpPr>
        <p:spPr>
          <a:xfrm>
            <a:off x="1619672" y="1556792"/>
            <a:ext cx="6914728" cy="369332"/>
          </a:xfrm>
          <a:prstGeom prst="rect">
            <a:avLst/>
          </a:prstGeom>
          <a:noFill/>
        </p:spPr>
        <p:txBody>
          <a:bodyPr wrap="square" rtlCol="0">
            <a:spAutoFit/>
          </a:bodyPr>
          <a:lstStyle/>
          <a:p>
            <a:r>
              <a:rPr lang="es-MX" b="1" dirty="0" err="1" smtClean="0">
                <a:solidFill>
                  <a:srgbClr val="00B050"/>
                </a:solidFill>
              </a:rPr>
              <a:t>Write</a:t>
            </a:r>
            <a:r>
              <a:rPr lang="es-MX" b="1" dirty="0" smtClean="0">
                <a:solidFill>
                  <a:srgbClr val="00B050"/>
                </a:solidFill>
              </a:rPr>
              <a:t> </a:t>
            </a:r>
            <a:r>
              <a:rPr lang="es-MX" b="1" dirty="0" err="1" smtClean="0">
                <a:solidFill>
                  <a:srgbClr val="00B050"/>
                </a:solidFill>
              </a:rPr>
              <a:t>sentences</a:t>
            </a:r>
            <a:r>
              <a:rPr lang="es-MX" b="1" dirty="0" smtClean="0">
                <a:solidFill>
                  <a:srgbClr val="00B050"/>
                </a:solidFill>
              </a:rPr>
              <a:t> in </a:t>
            </a:r>
            <a:r>
              <a:rPr lang="es-MX" b="1" dirty="0" err="1" smtClean="0">
                <a:solidFill>
                  <a:srgbClr val="00B050"/>
                </a:solidFill>
              </a:rPr>
              <a:t>present</a:t>
            </a:r>
            <a:r>
              <a:rPr lang="es-MX" b="1" dirty="0" smtClean="0">
                <a:solidFill>
                  <a:srgbClr val="00B050"/>
                </a:solidFill>
              </a:rPr>
              <a:t> </a:t>
            </a:r>
            <a:r>
              <a:rPr lang="es-MX" b="1" dirty="0" err="1" smtClean="0">
                <a:solidFill>
                  <a:srgbClr val="00B050"/>
                </a:solidFill>
              </a:rPr>
              <a:t>progressive</a:t>
            </a:r>
            <a:endParaRPr lang="en-US" b="1" dirty="0">
              <a:solidFill>
                <a:srgbClr val="00B050"/>
              </a:solidFill>
            </a:endParaRPr>
          </a:p>
        </p:txBody>
      </p:sp>
    </p:spTree>
    <p:extLst>
      <p:ext uri="{BB962C8B-B14F-4D97-AF65-F5344CB8AC3E}">
        <p14:creationId xmlns:p14="http://schemas.microsoft.com/office/powerpoint/2010/main" val="36724807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620688"/>
            <a:ext cx="6589199" cy="1280890"/>
          </a:xfrm>
        </p:spPr>
        <p:txBody>
          <a:bodyPr>
            <a:normAutofit fontScale="90000"/>
          </a:bodyPr>
          <a:lstStyle/>
          <a:p>
            <a:pPr algn="ctr"/>
            <a:r>
              <a:rPr lang="es-MX" dirty="0" smtClean="0">
                <a:solidFill>
                  <a:srgbClr val="00B050"/>
                </a:solidFill>
              </a:rPr>
              <a:t>3.3 </a:t>
            </a:r>
            <a:r>
              <a:rPr lang="es-MX" dirty="0" err="1" smtClean="0">
                <a:solidFill>
                  <a:srgbClr val="00B050"/>
                </a:solidFill>
              </a:rPr>
              <a:t>Repeated</a:t>
            </a:r>
            <a:r>
              <a:rPr lang="es-MX" dirty="0" smtClean="0">
                <a:solidFill>
                  <a:srgbClr val="00B050"/>
                </a:solidFill>
              </a:rPr>
              <a:t> </a:t>
            </a:r>
            <a:r>
              <a:rPr lang="es-MX" dirty="0" err="1" smtClean="0">
                <a:solidFill>
                  <a:srgbClr val="00B050"/>
                </a:solidFill>
              </a:rPr>
              <a:t>actions</a:t>
            </a:r>
            <a:r>
              <a:rPr lang="es-MX" dirty="0" smtClean="0">
                <a:solidFill>
                  <a:srgbClr val="00B050"/>
                </a:solidFill>
              </a:rPr>
              <a:t> </a:t>
            </a:r>
            <a:r>
              <a:rPr lang="es-MX" dirty="0" err="1" smtClean="0">
                <a:solidFill>
                  <a:srgbClr val="00B050"/>
                </a:solidFill>
              </a:rPr>
              <a:t>with</a:t>
            </a:r>
            <a:r>
              <a:rPr lang="es-MX" dirty="0" smtClean="0">
                <a:solidFill>
                  <a:srgbClr val="00B050"/>
                </a:solidFill>
              </a:rPr>
              <a:t> </a:t>
            </a:r>
            <a:r>
              <a:rPr lang="es-MX" dirty="0" err="1" smtClean="0">
                <a:solidFill>
                  <a:srgbClr val="00B050"/>
                </a:solidFill>
              </a:rPr>
              <a:t>results</a:t>
            </a:r>
            <a:r>
              <a:rPr lang="es-MX" dirty="0" smtClean="0">
                <a:solidFill>
                  <a:srgbClr val="00B050"/>
                </a:solidFill>
              </a:rPr>
              <a:t> in </a:t>
            </a:r>
            <a:r>
              <a:rPr lang="es-MX" dirty="0" err="1" smtClean="0">
                <a:solidFill>
                  <a:srgbClr val="00B050"/>
                </a:solidFill>
              </a:rPr>
              <a:t>present</a:t>
            </a:r>
            <a:r>
              <a:rPr lang="es-MX" dirty="0" smtClean="0"/>
              <a:t/>
            </a:r>
            <a:br>
              <a:rPr lang="es-MX" dirty="0" smtClean="0"/>
            </a:br>
            <a:endParaRPr lang="es-MX" dirty="0"/>
          </a:p>
        </p:txBody>
      </p:sp>
      <p:sp>
        <p:nvSpPr>
          <p:cNvPr id="5" name="Rectángulo 4"/>
          <p:cNvSpPr/>
          <p:nvPr/>
        </p:nvSpPr>
        <p:spPr>
          <a:xfrm>
            <a:off x="1115616" y="2132856"/>
            <a:ext cx="7272808" cy="646331"/>
          </a:xfrm>
          <a:prstGeom prst="rect">
            <a:avLst/>
          </a:prstGeom>
        </p:spPr>
        <p:txBody>
          <a:bodyPr wrap="square">
            <a:spAutoFit/>
          </a:bodyPr>
          <a:lstStyle/>
          <a:p>
            <a:r>
              <a:rPr lang="en-US" dirty="0"/>
              <a:t>The present simple tense is very often used with adverbs of repeated time. Look at these </a:t>
            </a:r>
            <a:r>
              <a:rPr lang="en-US" dirty="0" smtClean="0"/>
              <a:t>examples:</a:t>
            </a:r>
            <a:endParaRPr lang="en-US" dirty="0"/>
          </a:p>
        </p:txBody>
      </p:sp>
      <p:sp>
        <p:nvSpPr>
          <p:cNvPr id="6" name="Rectángulo 5"/>
          <p:cNvSpPr/>
          <p:nvPr/>
        </p:nvSpPr>
        <p:spPr>
          <a:xfrm>
            <a:off x="2124215" y="3501008"/>
            <a:ext cx="4572000" cy="1200329"/>
          </a:xfrm>
          <a:prstGeom prst="rect">
            <a:avLst/>
          </a:prstGeom>
        </p:spPr>
        <p:txBody>
          <a:bodyPr>
            <a:spAutoFit/>
          </a:bodyPr>
          <a:lstStyle/>
          <a:p>
            <a:pPr>
              <a:buFont typeface="Arial" panose="020B0604020202020204" pitchFamily="34" charset="0"/>
              <a:buChar char="•"/>
            </a:pPr>
            <a:r>
              <a:rPr lang="en-US" dirty="0"/>
              <a:t>I </a:t>
            </a:r>
            <a:r>
              <a:rPr lang="en-US" b="1" dirty="0"/>
              <a:t>always</a:t>
            </a:r>
            <a:r>
              <a:rPr lang="en-US" dirty="0"/>
              <a:t> come to school by car.</a:t>
            </a:r>
          </a:p>
          <a:p>
            <a:pPr>
              <a:buFont typeface="Arial" panose="020B0604020202020204" pitchFamily="34" charset="0"/>
              <a:buChar char="•"/>
            </a:pPr>
            <a:r>
              <a:rPr lang="en-US" dirty="0"/>
              <a:t>She </a:t>
            </a:r>
            <a:r>
              <a:rPr lang="en-US" b="1" dirty="0"/>
              <a:t>frequently</a:t>
            </a:r>
            <a:r>
              <a:rPr lang="en-US" dirty="0"/>
              <a:t> arrives here before me.</a:t>
            </a:r>
          </a:p>
          <a:p>
            <a:pPr>
              <a:buFont typeface="Arial" panose="020B0604020202020204" pitchFamily="34" charset="0"/>
              <a:buChar char="•"/>
            </a:pPr>
            <a:r>
              <a:rPr lang="en-US" dirty="0"/>
              <a:t>He </a:t>
            </a:r>
            <a:r>
              <a:rPr lang="en-US" b="1" dirty="0"/>
              <a:t>never</a:t>
            </a:r>
            <a:r>
              <a:rPr lang="en-US" dirty="0"/>
              <a:t> forgets to do his homework.</a:t>
            </a:r>
          </a:p>
          <a:p>
            <a:pPr>
              <a:buFont typeface="Arial" panose="020B0604020202020204" pitchFamily="34" charset="0"/>
              <a:buChar char="•"/>
            </a:pPr>
            <a:r>
              <a:rPr lang="en-US" dirty="0"/>
              <a:t>I </a:t>
            </a:r>
            <a:r>
              <a:rPr lang="en-US" b="1" dirty="0"/>
              <a:t>often</a:t>
            </a:r>
            <a:r>
              <a:rPr lang="en-US" dirty="0"/>
              <a:t> catch the late bus home.</a:t>
            </a:r>
            <a:endParaRPr lang="en-US" dirty="0">
              <a:effectLst/>
            </a:endParaRPr>
          </a:p>
        </p:txBody>
      </p:sp>
      <p:pic>
        <p:nvPicPr>
          <p:cNvPr id="7" name="Imagen 6"/>
          <p:cNvPicPr>
            <a:picLocks noChangeAspect="1"/>
          </p:cNvPicPr>
          <p:nvPr/>
        </p:nvPicPr>
        <p:blipFill>
          <a:blip r:embed="rId2"/>
          <a:stretch>
            <a:fillRect/>
          </a:stretch>
        </p:blipFill>
        <p:spPr>
          <a:xfrm>
            <a:off x="6228184" y="4581128"/>
            <a:ext cx="2305050" cy="1981200"/>
          </a:xfrm>
          <a:prstGeom prst="rect">
            <a:avLst/>
          </a:prstGeom>
        </p:spPr>
      </p:pic>
    </p:spTree>
    <p:extLst>
      <p:ext uri="{BB962C8B-B14F-4D97-AF65-F5344CB8AC3E}">
        <p14:creationId xmlns:p14="http://schemas.microsoft.com/office/powerpoint/2010/main" val="37808454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75656" y="2564904"/>
            <a:ext cx="6589199" cy="1280890"/>
          </a:xfrm>
        </p:spPr>
        <p:txBody>
          <a:bodyPr>
            <a:normAutofit fontScale="90000"/>
          </a:bodyPr>
          <a:lstStyle/>
          <a:p>
            <a:pPr algn="ctr"/>
            <a:r>
              <a:rPr lang="en-US" dirty="0">
                <a:solidFill>
                  <a:srgbClr val="00B050"/>
                </a:solidFill>
              </a:rPr>
              <a:t>4. Considerations for the use of simple present tense.</a:t>
            </a:r>
            <a:r>
              <a:rPr lang="en-US" dirty="0"/>
              <a:t/>
            </a:r>
            <a:br>
              <a:rPr lang="en-US" dirty="0"/>
            </a:br>
            <a:endParaRPr lang="en-US" dirty="0"/>
          </a:p>
        </p:txBody>
      </p:sp>
    </p:spTree>
    <p:extLst>
      <p:ext uri="{BB962C8B-B14F-4D97-AF65-F5344CB8AC3E}">
        <p14:creationId xmlns:p14="http://schemas.microsoft.com/office/powerpoint/2010/main" val="3446631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43974" y="490364"/>
            <a:ext cx="8229600" cy="1143000"/>
          </a:xfrm>
        </p:spPr>
        <p:txBody>
          <a:bodyPr>
            <a:normAutofit fontScale="90000"/>
          </a:bodyPr>
          <a:lstStyle/>
          <a:p>
            <a:pPr algn="ctr"/>
            <a:r>
              <a:rPr lang="en-US" sz="3300" dirty="0" smtClean="0">
                <a:solidFill>
                  <a:srgbClr val="00B050"/>
                </a:solidFill>
              </a:rPr>
              <a:t>4.1 Frequency which a fact is carried out (adverbs of frequency)</a:t>
            </a:r>
            <a:r>
              <a:rPr lang="en-US" dirty="0" smtClean="0"/>
              <a:t/>
            </a:r>
            <a:br>
              <a:rPr lang="en-US" dirty="0" smtClean="0"/>
            </a:br>
            <a:endParaRPr lang="es-MX" dirty="0"/>
          </a:p>
        </p:txBody>
      </p:sp>
      <p:sp>
        <p:nvSpPr>
          <p:cNvPr id="3" name="2 Marcador de contenido"/>
          <p:cNvSpPr>
            <a:spLocks noGrp="1"/>
          </p:cNvSpPr>
          <p:nvPr>
            <p:ph idx="1"/>
          </p:nvPr>
        </p:nvSpPr>
        <p:spPr>
          <a:xfrm>
            <a:off x="1819359" y="1844824"/>
            <a:ext cx="3449272" cy="3816424"/>
          </a:xfrm>
        </p:spPr>
        <p:txBody>
          <a:bodyPr>
            <a:normAutofit fontScale="92500" lnSpcReduction="10000"/>
          </a:bodyPr>
          <a:lstStyle/>
          <a:p>
            <a:r>
              <a:rPr lang="en-US" dirty="0" smtClean="0"/>
              <a:t>These adverbs indicate how frequent an action is performed. To find out, we ask</a:t>
            </a:r>
          </a:p>
          <a:p>
            <a:r>
              <a:rPr lang="es-MX" b="1" dirty="0" err="1">
                <a:solidFill>
                  <a:srgbClr val="FF66FF"/>
                </a:solidFill>
              </a:rPr>
              <a:t>always</a:t>
            </a:r>
            <a:r>
              <a:rPr lang="es-MX" dirty="0">
                <a:solidFill>
                  <a:srgbClr val="FF66FF"/>
                </a:solidFill>
              </a:rPr>
              <a:t> </a:t>
            </a:r>
            <a:r>
              <a:rPr lang="es-MX" dirty="0"/>
              <a:t> </a:t>
            </a:r>
            <a:r>
              <a:rPr lang="es-MX" dirty="0" smtClean="0"/>
              <a:t/>
            </a:r>
            <a:br>
              <a:rPr lang="es-MX" dirty="0" smtClean="0"/>
            </a:br>
            <a:r>
              <a:rPr lang="es-MX" b="1" dirty="0" err="1">
                <a:solidFill>
                  <a:srgbClr val="710F63"/>
                </a:solidFill>
              </a:rPr>
              <a:t>usually</a:t>
            </a:r>
            <a:r>
              <a:rPr lang="es-MX" dirty="0"/>
              <a:t>  </a:t>
            </a:r>
            <a:r>
              <a:rPr lang="es-MX" dirty="0" smtClean="0"/>
              <a:t/>
            </a:r>
            <a:br>
              <a:rPr lang="es-MX" dirty="0" smtClean="0"/>
            </a:br>
            <a:r>
              <a:rPr lang="es-MX" b="1" dirty="0" err="1">
                <a:solidFill>
                  <a:schemeClr val="accent1">
                    <a:lumMod val="60000"/>
                    <a:lumOff val="40000"/>
                  </a:schemeClr>
                </a:solidFill>
              </a:rPr>
              <a:t>frequently</a:t>
            </a:r>
            <a:r>
              <a:rPr lang="es-MX" dirty="0">
                <a:solidFill>
                  <a:schemeClr val="accent1">
                    <a:lumMod val="60000"/>
                    <a:lumOff val="40000"/>
                  </a:schemeClr>
                </a:solidFill>
              </a:rPr>
              <a:t>  </a:t>
            </a:r>
            <a:r>
              <a:rPr lang="es-MX" dirty="0" smtClean="0"/>
              <a:t/>
            </a:r>
            <a:br>
              <a:rPr lang="es-MX" dirty="0" smtClean="0"/>
            </a:br>
            <a:r>
              <a:rPr lang="es-MX" b="1" dirty="0" err="1">
                <a:solidFill>
                  <a:srgbClr val="00B0F0"/>
                </a:solidFill>
              </a:rPr>
              <a:t>often</a:t>
            </a:r>
            <a:r>
              <a:rPr lang="es-MX" dirty="0">
                <a:solidFill>
                  <a:srgbClr val="00B0F0"/>
                </a:solidFill>
              </a:rPr>
              <a:t> </a:t>
            </a:r>
            <a:r>
              <a:rPr lang="es-MX" dirty="0"/>
              <a:t> </a:t>
            </a:r>
            <a:r>
              <a:rPr lang="es-MX" dirty="0" smtClean="0"/>
              <a:t/>
            </a:r>
            <a:br>
              <a:rPr lang="es-MX" dirty="0" smtClean="0"/>
            </a:br>
            <a:r>
              <a:rPr lang="es-MX" b="1" dirty="0" err="1">
                <a:solidFill>
                  <a:srgbClr val="FF0000"/>
                </a:solidFill>
              </a:rPr>
              <a:t>sometimes</a:t>
            </a:r>
            <a:r>
              <a:rPr lang="es-MX" dirty="0"/>
              <a:t> </a:t>
            </a:r>
            <a:r>
              <a:rPr lang="es-MX" dirty="0" smtClean="0"/>
              <a:t/>
            </a:r>
            <a:br>
              <a:rPr lang="es-MX" dirty="0" smtClean="0"/>
            </a:br>
            <a:r>
              <a:rPr lang="es-MX" b="1" dirty="0" err="1">
                <a:solidFill>
                  <a:schemeClr val="tx2"/>
                </a:solidFill>
              </a:rPr>
              <a:t>occasionally</a:t>
            </a:r>
            <a:r>
              <a:rPr lang="es-MX" dirty="0"/>
              <a:t>  </a:t>
            </a:r>
            <a:r>
              <a:rPr lang="es-MX" dirty="0" smtClean="0"/>
              <a:t/>
            </a:r>
            <a:br>
              <a:rPr lang="es-MX" dirty="0" smtClean="0"/>
            </a:br>
            <a:r>
              <a:rPr lang="es-MX" b="1" dirty="0" err="1">
                <a:solidFill>
                  <a:srgbClr val="5F215F"/>
                </a:solidFill>
              </a:rPr>
              <a:t>rarely</a:t>
            </a:r>
            <a:r>
              <a:rPr lang="es-MX" dirty="0"/>
              <a:t> </a:t>
            </a:r>
            <a:r>
              <a:rPr lang="es-MX" dirty="0" smtClean="0"/>
              <a:t/>
            </a:r>
            <a:br>
              <a:rPr lang="es-MX" dirty="0" smtClean="0"/>
            </a:br>
            <a:r>
              <a:rPr lang="es-MX" b="1" dirty="0" err="1">
                <a:solidFill>
                  <a:srgbClr val="00B050"/>
                </a:solidFill>
              </a:rPr>
              <a:t>seldom</a:t>
            </a:r>
            <a:r>
              <a:rPr lang="es-MX" dirty="0">
                <a:solidFill>
                  <a:srgbClr val="00B050"/>
                </a:solidFill>
              </a:rPr>
              <a:t> </a:t>
            </a:r>
            <a:r>
              <a:rPr lang="es-MX" dirty="0" smtClean="0"/>
              <a:t/>
            </a:r>
            <a:br>
              <a:rPr lang="es-MX" dirty="0" smtClean="0"/>
            </a:br>
            <a:r>
              <a:rPr lang="es-MX" b="1" dirty="0" err="1">
                <a:solidFill>
                  <a:srgbClr val="C00000"/>
                </a:solidFill>
              </a:rPr>
              <a:t>hardly</a:t>
            </a:r>
            <a:r>
              <a:rPr lang="es-MX" b="1" dirty="0">
                <a:solidFill>
                  <a:srgbClr val="C00000"/>
                </a:solidFill>
              </a:rPr>
              <a:t> </a:t>
            </a:r>
            <a:r>
              <a:rPr lang="es-MX" b="1" dirty="0" err="1">
                <a:solidFill>
                  <a:srgbClr val="C00000"/>
                </a:solidFill>
              </a:rPr>
              <a:t>ever</a:t>
            </a:r>
            <a:r>
              <a:rPr lang="es-MX" dirty="0"/>
              <a:t>  </a:t>
            </a:r>
            <a:r>
              <a:rPr lang="es-MX" dirty="0" smtClean="0"/>
              <a:t/>
            </a:r>
            <a:br>
              <a:rPr lang="es-MX" dirty="0" smtClean="0"/>
            </a:br>
            <a:r>
              <a:rPr lang="es-MX" b="1" dirty="0" err="1">
                <a:solidFill>
                  <a:srgbClr val="002060"/>
                </a:solidFill>
              </a:rPr>
              <a:t>never</a:t>
            </a:r>
            <a:r>
              <a:rPr lang="es-MX" dirty="0"/>
              <a:t>  </a:t>
            </a:r>
          </a:p>
        </p:txBody>
      </p:sp>
      <p:pic>
        <p:nvPicPr>
          <p:cNvPr id="8194" name="Picture 2" descr="Resultado de imagen para lizzie mcguire animat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0032" y="2564904"/>
            <a:ext cx="3600400"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8826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260648"/>
            <a:ext cx="6589199" cy="1280890"/>
          </a:xfrm>
        </p:spPr>
        <p:txBody>
          <a:bodyPr/>
          <a:lstStyle/>
          <a:p>
            <a:pPr algn="ctr"/>
            <a:r>
              <a:rPr lang="es-MX" dirty="0" smtClean="0">
                <a:solidFill>
                  <a:srgbClr val="00B050"/>
                </a:solidFill>
              </a:rPr>
              <a:t>INDEX</a:t>
            </a:r>
            <a:endParaRPr lang="es-MX" dirty="0">
              <a:solidFill>
                <a:srgbClr val="00B050"/>
              </a:solidFill>
            </a:endParaRPr>
          </a:p>
        </p:txBody>
      </p:sp>
      <p:sp>
        <p:nvSpPr>
          <p:cNvPr id="3" name="2 Marcador de contenido"/>
          <p:cNvSpPr>
            <a:spLocks noGrp="1"/>
          </p:cNvSpPr>
          <p:nvPr>
            <p:ph idx="1"/>
          </p:nvPr>
        </p:nvSpPr>
        <p:spPr>
          <a:xfrm>
            <a:off x="1942415" y="1268760"/>
            <a:ext cx="6591985" cy="3777622"/>
          </a:xfrm>
        </p:spPr>
        <p:txBody>
          <a:bodyPr>
            <a:noAutofit/>
          </a:bodyPr>
          <a:lstStyle/>
          <a:p>
            <a:pPr marL="0" indent="0">
              <a:buNone/>
            </a:pPr>
            <a:r>
              <a:rPr lang="en-US" dirty="0" smtClean="0"/>
              <a:t>1. Introduction</a:t>
            </a:r>
          </a:p>
          <a:p>
            <a:pPr marL="0" indent="0">
              <a:buNone/>
            </a:pPr>
            <a:r>
              <a:rPr lang="en-US" dirty="0" smtClean="0"/>
              <a:t>2. Purpose of the subject</a:t>
            </a:r>
          </a:p>
          <a:p>
            <a:pPr marL="0" indent="0">
              <a:buNone/>
            </a:pPr>
            <a:r>
              <a:rPr lang="es-MX" dirty="0" smtClean="0"/>
              <a:t>3. </a:t>
            </a:r>
            <a:r>
              <a:rPr lang="es-MX" dirty="0" err="1" smtClean="0"/>
              <a:t>Present</a:t>
            </a:r>
            <a:r>
              <a:rPr lang="es-MX" dirty="0" smtClean="0"/>
              <a:t> tense </a:t>
            </a:r>
            <a:r>
              <a:rPr lang="es-MX" dirty="0" err="1" smtClean="0"/>
              <a:t>expressions</a:t>
            </a:r>
            <a:r>
              <a:rPr lang="es-MX" dirty="0" smtClean="0"/>
              <a:t>.</a:t>
            </a:r>
          </a:p>
          <a:p>
            <a:pPr marL="0" indent="0">
              <a:buNone/>
            </a:pPr>
            <a:r>
              <a:rPr lang="es-MX" dirty="0" smtClean="0"/>
              <a:t>3.1 </a:t>
            </a:r>
            <a:r>
              <a:rPr lang="es-MX" dirty="0" err="1" smtClean="0"/>
              <a:t>Facts</a:t>
            </a:r>
            <a:r>
              <a:rPr lang="es-MX" dirty="0" smtClean="0"/>
              <a:t>, </a:t>
            </a:r>
            <a:r>
              <a:rPr lang="es-MX" dirty="0" err="1" smtClean="0"/>
              <a:t>habits</a:t>
            </a:r>
            <a:r>
              <a:rPr lang="es-MX" dirty="0" smtClean="0"/>
              <a:t> and </a:t>
            </a:r>
            <a:r>
              <a:rPr lang="es-MX" dirty="0" err="1" smtClean="0"/>
              <a:t>routines</a:t>
            </a:r>
            <a:endParaRPr lang="es-MX" dirty="0" smtClean="0"/>
          </a:p>
          <a:p>
            <a:pPr marL="0" indent="0">
              <a:buNone/>
            </a:pPr>
            <a:r>
              <a:rPr lang="es-MX" dirty="0" smtClean="0"/>
              <a:t>3.2 </a:t>
            </a:r>
            <a:r>
              <a:rPr lang="es-MX" dirty="0" err="1" smtClean="0"/>
              <a:t>Actions</a:t>
            </a:r>
            <a:r>
              <a:rPr lang="es-MX" dirty="0" smtClean="0"/>
              <a:t> in </a:t>
            </a:r>
            <a:r>
              <a:rPr lang="es-MX" dirty="0" err="1" smtClean="0"/>
              <a:t>progress</a:t>
            </a:r>
            <a:r>
              <a:rPr lang="es-MX" dirty="0" smtClean="0"/>
              <a:t> and </a:t>
            </a:r>
            <a:r>
              <a:rPr lang="es-MX" dirty="0" err="1" smtClean="0"/>
              <a:t>actions</a:t>
            </a:r>
            <a:r>
              <a:rPr lang="es-MX" dirty="0" smtClean="0"/>
              <a:t> </a:t>
            </a:r>
            <a:r>
              <a:rPr lang="es-MX" dirty="0" err="1" smtClean="0"/>
              <a:t>that</a:t>
            </a:r>
            <a:r>
              <a:rPr lang="es-MX" dirty="0" smtClean="0"/>
              <a:t> are </a:t>
            </a:r>
            <a:r>
              <a:rPr lang="es-MX" dirty="0" err="1" smtClean="0"/>
              <a:t>about</a:t>
            </a:r>
            <a:r>
              <a:rPr lang="es-MX" dirty="0" smtClean="0"/>
              <a:t> to </a:t>
            </a:r>
            <a:r>
              <a:rPr lang="es-MX" dirty="0" err="1" smtClean="0"/>
              <a:t>take</a:t>
            </a:r>
            <a:r>
              <a:rPr lang="es-MX" dirty="0" smtClean="0"/>
              <a:t> place.</a:t>
            </a:r>
          </a:p>
          <a:p>
            <a:pPr marL="0" indent="0">
              <a:buNone/>
            </a:pPr>
            <a:r>
              <a:rPr lang="es-MX" dirty="0" smtClean="0"/>
              <a:t>3.3 </a:t>
            </a:r>
            <a:r>
              <a:rPr lang="es-MX" dirty="0" err="1" smtClean="0"/>
              <a:t>Repeated</a:t>
            </a:r>
            <a:r>
              <a:rPr lang="es-MX" dirty="0" smtClean="0"/>
              <a:t> </a:t>
            </a:r>
            <a:r>
              <a:rPr lang="es-MX" dirty="0" err="1" smtClean="0"/>
              <a:t>actions</a:t>
            </a:r>
            <a:r>
              <a:rPr lang="es-MX" dirty="0" smtClean="0"/>
              <a:t> </a:t>
            </a:r>
            <a:r>
              <a:rPr lang="es-MX" dirty="0" err="1" smtClean="0"/>
              <a:t>with</a:t>
            </a:r>
            <a:r>
              <a:rPr lang="es-MX" dirty="0" smtClean="0"/>
              <a:t> </a:t>
            </a:r>
            <a:r>
              <a:rPr lang="es-MX" dirty="0" err="1" smtClean="0"/>
              <a:t>results</a:t>
            </a:r>
            <a:r>
              <a:rPr lang="es-MX" dirty="0" smtClean="0"/>
              <a:t> in </a:t>
            </a:r>
            <a:r>
              <a:rPr lang="es-MX" dirty="0" err="1" smtClean="0"/>
              <a:t>present</a:t>
            </a:r>
            <a:r>
              <a:rPr lang="es-MX" dirty="0" smtClean="0"/>
              <a:t>.</a:t>
            </a:r>
          </a:p>
          <a:p>
            <a:pPr marL="0" indent="0">
              <a:buNone/>
            </a:pPr>
            <a:r>
              <a:rPr lang="es-MX" dirty="0" smtClean="0"/>
              <a:t>4. </a:t>
            </a:r>
            <a:r>
              <a:rPr lang="es-MX" dirty="0" err="1" smtClean="0"/>
              <a:t>Considerations</a:t>
            </a:r>
            <a:r>
              <a:rPr lang="es-MX" dirty="0" smtClean="0"/>
              <a:t> </a:t>
            </a:r>
            <a:r>
              <a:rPr lang="es-MX" dirty="0" err="1" smtClean="0"/>
              <a:t>for</a:t>
            </a:r>
            <a:r>
              <a:rPr lang="es-MX" dirty="0" smtClean="0"/>
              <a:t> </a:t>
            </a:r>
            <a:r>
              <a:rPr lang="es-MX" dirty="0" err="1" smtClean="0"/>
              <a:t>the</a:t>
            </a:r>
            <a:r>
              <a:rPr lang="es-MX" dirty="0" smtClean="0"/>
              <a:t> use of simple </a:t>
            </a:r>
            <a:r>
              <a:rPr lang="es-MX" dirty="0" err="1" smtClean="0"/>
              <a:t>present</a:t>
            </a:r>
            <a:r>
              <a:rPr lang="es-MX" dirty="0" smtClean="0"/>
              <a:t> tense.</a:t>
            </a:r>
          </a:p>
          <a:p>
            <a:pPr marL="0" indent="0">
              <a:buNone/>
            </a:pPr>
            <a:r>
              <a:rPr lang="es-MX" dirty="0" smtClean="0"/>
              <a:t>4.1 </a:t>
            </a:r>
            <a:r>
              <a:rPr lang="es-MX" dirty="0" err="1" smtClean="0"/>
              <a:t>Frequency</a:t>
            </a:r>
            <a:r>
              <a:rPr lang="es-MX" dirty="0" smtClean="0"/>
              <a:t> </a:t>
            </a:r>
            <a:r>
              <a:rPr lang="es-MX" dirty="0" err="1" smtClean="0"/>
              <a:t>adverbs</a:t>
            </a:r>
            <a:endParaRPr lang="es-MX" dirty="0" smtClean="0"/>
          </a:p>
          <a:p>
            <a:pPr marL="0" indent="0">
              <a:buNone/>
            </a:pPr>
            <a:r>
              <a:rPr lang="es-MX" dirty="0" smtClean="0"/>
              <a:t>4.2 </a:t>
            </a:r>
            <a:r>
              <a:rPr lang="es-MX" dirty="0" err="1" smtClean="0"/>
              <a:t>States</a:t>
            </a:r>
            <a:r>
              <a:rPr lang="es-MX" dirty="0" smtClean="0"/>
              <a:t> and </a:t>
            </a:r>
            <a:r>
              <a:rPr lang="es-MX" dirty="0" err="1" smtClean="0"/>
              <a:t>actions</a:t>
            </a:r>
            <a:endParaRPr lang="es-MX" dirty="0" smtClean="0"/>
          </a:p>
          <a:p>
            <a:pPr marL="0" indent="0">
              <a:buNone/>
            </a:pPr>
            <a:r>
              <a:rPr lang="es-MX" dirty="0" smtClean="0"/>
              <a:t>4.3 </a:t>
            </a:r>
            <a:r>
              <a:rPr lang="es-MX" dirty="0" err="1" smtClean="0"/>
              <a:t>Negative</a:t>
            </a:r>
            <a:r>
              <a:rPr lang="es-MX" dirty="0" smtClean="0"/>
              <a:t> and </a:t>
            </a:r>
            <a:r>
              <a:rPr lang="es-MX" dirty="0" err="1" smtClean="0"/>
              <a:t>interrogative</a:t>
            </a:r>
            <a:r>
              <a:rPr lang="es-MX" dirty="0" smtClean="0"/>
              <a:t> </a:t>
            </a:r>
            <a:r>
              <a:rPr lang="es-MX" dirty="0" err="1" smtClean="0"/>
              <a:t>form</a:t>
            </a:r>
            <a:endParaRPr lang="es-MX" dirty="0" smtClean="0"/>
          </a:p>
          <a:p>
            <a:pPr marL="0" indent="0">
              <a:buNone/>
            </a:pPr>
            <a:r>
              <a:rPr lang="es-MX" dirty="0"/>
              <a:t>5</a:t>
            </a:r>
            <a:r>
              <a:rPr lang="es-MX" dirty="0" smtClean="0"/>
              <a:t>. </a:t>
            </a:r>
            <a:r>
              <a:rPr lang="es-MX" dirty="0" err="1" smtClean="0"/>
              <a:t>Bibliography</a:t>
            </a:r>
            <a:endParaRPr lang="en-US" dirty="0" smtClean="0"/>
          </a:p>
        </p:txBody>
      </p:sp>
      <p:pic>
        <p:nvPicPr>
          <p:cNvPr id="4" name="Imagen 3"/>
          <p:cNvPicPr>
            <a:picLocks noChangeAspect="1"/>
          </p:cNvPicPr>
          <p:nvPr/>
        </p:nvPicPr>
        <p:blipFill>
          <a:blip r:embed="rId2"/>
          <a:stretch>
            <a:fillRect/>
          </a:stretch>
        </p:blipFill>
        <p:spPr>
          <a:xfrm>
            <a:off x="7236296" y="278732"/>
            <a:ext cx="1531537" cy="1296639"/>
          </a:xfrm>
          <a:prstGeom prst="rect">
            <a:avLst/>
          </a:prstGeom>
        </p:spPr>
      </p:pic>
    </p:spTree>
    <p:extLst>
      <p:ext uri="{BB962C8B-B14F-4D97-AF65-F5344CB8AC3E}">
        <p14:creationId xmlns:p14="http://schemas.microsoft.com/office/powerpoint/2010/main" val="30848251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22458" y="620688"/>
            <a:ext cx="6589199" cy="1280890"/>
          </a:xfrm>
        </p:spPr>
        <p:txBody>
          <a:bodyPr/>
          <a:lstStyle/>
          <a:p>
            <a:pPr algn="ctr"/>
            <a:r>
              <a:rPr lang="es-MX" dirty="0" err="1" smtClean="0">
                <a:solidFill>
                  <a:srgbClr val="00B050"/>
                </a:solidFill>
              </a:rPr>
              <a:t>Examples</a:t>
            </a:r>
            <a:r>
              <a:rPr lang="es-MX" dirty="0" smtClean="0"/>
              <a:t> </a:t>
            </a:r>
            <a:endParaRPr lang="es-MX" dirty="0"/>
          </a:p>
        </p:txBody>
      </p:sp>
      <p:sp>
        <p:nvSpPr>
          <p:cNvPr id="3" name="2 Marcador de contenido"/>
          <p:cNvSpPr>
            <a:spLocks noGrp="1"/>
          </p:cNvSpPr>
          <p:nvPr>
            <p:ph idx="1"/>
          </p:nvPr>
        </p:nvSpPr>
        <p:spPr>
          <a:xfrm>
            <a:off x="1619672" y="1700808"/>
            <a:ext cx="6591985" cy="3777622"/>
          </a:xfrm>
        </p:spPr>
        <p:txBody>
          <a:bodyPr>
            <a:normAutofit/>
          </a:bodyPr>
          <a:lstStyle/>
          <a:p>
            <a:pPr marL="0" indent="0">
              <a:buNone/>
            </a:pPr>
            <a:r>
              <a:rPr lang="es-MX" sz="2200" b="1" dirty="0"/>
              <a:t>I </a:t>
            </a:r>
            <a:r>
              <a:rPr lang="es-MX" sz="2200" b="1" i="1" u="sng" dirty="0" err="1">
                <a:solidFill>
                  <a:srgbClr val="FF66FF"/>
                </a:solidFill>
              </a:rPr>
              <a:t>always</a:t>
            </a:r>
            <a:r>
              <a:rPr lang="es-MX" sz="2200" b="1" dirty="0"/>
              <a:t> </a:t>
            </a:r>
            <a:r>
              <a:rPr lang="es-MX" sz="2200" b="1" dirty="0" err="1"/>
              <a:t>have</a:t>
            </a:r>
            <a:r>
              <a:rPr lang="es-MX" sz="2200" b="1" dirty="0"/>
              <a:t> </a:t>
            </a:r>
            <a:r>
              <a:rPr lang="es-MX" sz="2200" b="1" dirty="0" err="1"/>
              <a:t>corn</a:t>
            </a:r>
            <a:r>
              <a:rPr lang="es-MX" sz="2200" b="1" dirty="0"/>
              <a:t> </a:t>
            </a:r>
            <a:r>
              <a:rPr lang="es-MX" sz="2200" b="1" dirty="0" err="1"/>
              <a:t>flakes</a:t>
            </a:r>
            <a:r>
              <a:rPr lang="es-MX" sz="2200" b="1" dirty="0"/>
              <a:t> for </a:t>
            </a:r>
            <a:r>
              <a:rPr lang="es-MX" sz="2200" b="1" dirty="0" err="1"/>
              <a:t>breakfast</a:t>
            </a:r>
            <a:r>
              <a:rPr lang="es-MX" sz="2200" b="1" dirty="0" smtClean="0"/>
              <a:t>.</a:t>
            </a:r>
          </a:p>
          <a:p>
            <a:pPr marL="0" indent="0">
              <a:buNone/>
            </a:pPr>
            <a:r>
              <a:rPr lang="es-MX" sz="2200" b="1" dirty="0" err="1" smtClean="0"/>
              <a:t>They</a:t>
            </a:r>
            <a:r>
              <a:rPr lang="es-MX" sz="2200" b="1" dirty="0"/>
              <a:t> </a:t>
            </a:r>
            <a:r>
              <a:rPr lang="es-MX" sz="2200" b="1" i="1" dirty="0" err="1">
                <a:solidFill>
                  <a:schemeClr val="accent1">
                    <a:lumMod val="60000"/>
                    <a:lumOff val="40000"/>
                  </a:schemeClr>
                </a:solidFill>
              </a:rPr>
              <a:t>usually</a:t>
            </a:r>
            <a:r>
              <a:rPr lang="es-MX" sz="2200" b="1" dirty="0"/>
              <a:t> </a:t>
            </a:r>
            <a:r>
              <a:rPr lang="es-MX" sz="2200" b="1" dirty="0" err="1"/>
              <a:t>spend</a:t>
            </a:r>
            <a:r>
              <a:rPr lang="es-MX" sz="2200" b="1" dirty="0"/>
              <a:t> the </a:t>
            </a:r>
            <a:r>
              <a:rPr lang="es-MX" sz="2200" b="1" dirty="0" err="1"/>
              <a:t>summer</a:t>
            </a:r>
            <a:r>
              <a:rPr lang="es-MX" sz="2200" b="1" dirty="0"/>
              <a:t> in the </a:t>
            </a:r>
            <a:r>
              <a:rPr lang="es-MX" sz="2200" b="1" dirty="0" err="1"/>
              <a:t>mountains</a:t>
            </a:r>
            <a:r>
              <a:rPr lang="es-MX" sz="2200" b="1" dirty="0" smtClean="0"/>
              <a:t>.</a:t>
            </a:r>
          </a:p>
          <a:p>
            <a:pPr marL="0" indent="0">
              <a:buNone/>
            </a:pPr>
            <a:r>
              <a:rPr lang="es-MX" sz="2200" b="1" dirty="0" err="1" smtClean="0"/>
              <a:t>We</a:t>
            </a:r>
            <a:r>
              <a:rPr lang="es-MX" sz="2200" b="1" i="1" dirty="0">
                <a:solidFill>
                  <a:srgbClr val="00B0F0"/>
                </a:solidFill>
              </a:rPr>
              <a:t> </a:t>
            </a:r>
            <a:r>
              <a:rPr lang="es-MX" sz="2200" b="1" i="1" dirty="0" err="1">
                <a:solidFill>
                  <a:srgbClr val="00B0F0"/>
                </a:solidFill>
              </a:rPr>
              <a:t>frequently</a:t>
            </a:r>
            <a:r>
              <a:rPr lang="es-MX" sz="2200" b="1" dirty="0"/>
              <a:t> </a:t>
            </a:r>
            <a:r>
              <a:rPr lang="es-MX" sz="2200" b="1" dirty="0" err="1"/>
              <a:t>water</a:t>
            </a:r>
            <a:r>
              <a:rPr lang="es-MX" sz="2200" b="1" dirty="0"/>
              <a:t> </a:t>
            </a:r>
            <a:r>
              <a:rPr lang="es-MX" sz="2200" b="1" dirty="0" err="1"/>
              <a:t>our</a:t>
            </a:r>
            <a:r>
              <a:rPr lang="es-MX" sz="2200" b="1" dirty="0"/>
              <a:t> </a:t>
            </a:r>
            <a:r>
              <a:rPr lang="es-MX" sz="2200" b="1" dirty="0" err="1"/>
              <a:t>garden</a:t>
            </a:r>
            <a:r>
              <a:rPr lang="es-MX" sz="2200" b="1" dirty="0"/>
              <a:t> </a:t>
            </a:r>
            <a:r>
              <a:rPr lang="es-MX" sz="2200" b="1" dirty="0" err="1"/>
              <a:t>when</a:t>
            </a:r>
            <a:r>
              <a:rPr lang="es-MX" sz="2200" b="1" dirty="0"/>
              <a:t> </a:t>
            </a:r>
            <a:r>
              <a:rPr lang="es-MX" sz="2200" b="1" dirty="0" err="1"/>
              <a:t>it's</a:t>
            </a:r>
            <a:r>
              <a:rPr lang="es-MX" sz="2200" b="1" dirty="0"/>
              <a:t> </a:t>
            </a:r>
            <a:r>
              <a:rPr lang="es-MX" sz="2200" b="1" dirty="0" err="1"/>
              <a:t>hot</a:t>
            </a:r>
            <a:r>
              <a:rPr lang="es-MX" sz="2200" b="1" dirty="0" smtClean="0"/>
              <a:t>.</a:t>
            </a:r>
          </a:p>
          <a:p>
            <a:pPr marL="0" indent="0">
              <a:buNone/>
            </a:pPr>
            <a:r>
              <a:rPr lang="es-MX" sz="2200" b="1" dirty="0" err="1" smtClean="0"/>
              <a:t>You</a:t>
            </a:r>
            <a:r>
              <a:rPr lang="es-MX" sz="2200" b="1" dirty="0"/>
              <a:t> </a:t>
            </a:r>
            <a:r>
              <a:rPr lang="es-MX" sz="2200" b="1" i="1" dirty="0" err="1">
                <a:solidFill>
                  <a:schemeClr val="accent6">
                    <a:lumMod val="75000"/>
                  </a:schemeClr>
                </a:solidFill>
              </a:rPr>
              <a:t>often</a:t>
            </a:r>
            <a:r>
              <a:rPr lang="es-MX" sz="2200" b="1" dirty="0"/>
              <a:t> </a:t>
            </a:r>
            <a:r>
              <a:rPr lang="es-MX" sz="2200" b="1" dirty="0" err="1"/>
              <a:t>dine</a:t>
            </a:r>
            <a:r>
              <a:rPr lang="es-MX" sz="2200" b="1" dirty="0"/>
              <a:t> at </a:t>
            </a:r>
            <a:r>
              <a:rPr lang="es-MX" sz="2200" b="1" dirty="0" err="1"/>
              <a:t>Peter's</a:t>
            </a:r>
            <a:r>
              <a:rPr lang="es-MX" sz="2200" b="1" dirty="0"/>
              <a:t>, </a:t>
            </a:r>
            <a:r>
              <a:rPr lang="es-MX" sz="2200" b="1" dirty="0" err="1"/>
              <a:t>don't</a:t>
            </a:r>
            <a:r>
              <a:rPr lang="es-MX" sz="2200" b="1" dirty="0"/>
              <a:t> </a:t>
            </a:r>
            <a:r>
              <a:rPr lang="es-MX" sz="2200" b="1" dirty="0" err="1"/>
              <a:t>you</a:t>
            </a:r>
            <a:r>
              <a:rPr lang="es-MX" sz="2200" b="1" dirty="0" smtClean="0"/>
              <a:t>?</a:t>
            </a:r>
          </a:p>
          <a:p>
            <a:pPr marL="0" indent="0">
              <a:buNone/>
            </a:pPr>
            <a:r>
              <a:rPr lang="es-MX" sz="2200" b="1" dirty="0" smtClean="0"/>
              <a:t>Ben</a:t>
            </a:r>
            <a:r>
              <a:rPr lang="es-MX" sz="2200" b="1" dirty="0"/>
              <a:t> </a:t>
            </a:r>
            <a:r>
              <a:rPr lang="es-MX" sz="2200" b="1" i="1" dirty="0" err="1">
                <a:solidFill>
                  <a:srgbClr val="FFC000"/>
                </a:solidFill>
              </a:rPr>
              <a:t>sometimes</a:t>
            </a:r>
            <a:r>
              <a:rPr lang="es-MX" sz="2200" b="1" dirty="0"/>
              <a:t> </a:t>
            </a:r>
            <a:r>
              <a:rPr lang="es-MX" sz="2200" b="1" dirty="0" err="1"/>
              <a:t>goes</a:t>
            </a:r>
            <a:r>
              <a:rPr lang="es-MX" sz="2200" b="1" dirty="0"/>
              <a:t> to the </a:t>
            </a:r>
            <a:r>
              <a:rPr lang="es-MX" sz="2200" b="1" dirty="0" err="1"/>
              <a:t>theater</a:t>
            </a:r>
            <a:r>
              <a:rPr lang="es-MX" sz="2200" b="1" dirty="0" smtClean="0"/>
              <a:t>.</a:t>
            </a:r>
          </a:p>
          <a:p>
            <a:pPr marL="0" indent="0">
              <a:buNone/>
            </a:pPr>
            <a:r>
              <a:rPr lang="es-MX" sz="2200" b="1" dirty="0" smtClean="0"/>
              <a:t>Mrs. </a:t>
            </a:r>
            <a:r>
              <a:rPr lang="es-MX" sz="2200" b="1" dirty="0" err="1"/>
              <a:t>Hills</a:t>
            </a:r>
            <a:r>
              <a:rPr lang="es-MX" sz="2200" b="1" dirty="0"/>
              <a:t> </a:t>
            </a:r>
            <a:r>
              <a:rPr lang="es-MX" sz="2200" b="1" i="1" dirty="0" err="1">
                <a:solidFill>
                  <a:srgbClr val="FF0000"/>
                </a:solidFill>
              </a:rPr>
              <a:t>rarely</a:t>
            </a:r>
            <a:r>
              <a:rPr lang="es-MX" sz="2200" b="1" dirty="0"/>
              <a:t> </a:t>
            </a:r>
            <a:r>
              <a:rPr lang="es-MX" sz="2200" b="1" dirty="0" err="1"/>
              <a:t>leaves</a:t>
            </a:r>
            <a:r>
              <a:rPr lang="es-MX" sz="2200" b="1" dirty="0"/>
              <a:t> home </a:t>
            </a:r>
            <a:r>
              <a:rPr lang="es-MX" sz="2200" b="1" dirty="0" err="1"/>
              <a:t>after</a:t>
            </a:r>
            <a:r>
              <a:rPr lang="es-MX" sz="2200" b="1" dirty="0"/>
              <a:t> 10:00 p.m.</a:t>
            </a:r>
            <a:r>
              <a:rPr lang="es-MX" b="1" dirty="0"/>
              <a:t/>
            </a:r>
            <a:br>
              <a:rPr lang="es-MX" b="1" dirty="0"/>
            </a:br>
            <a:endParaRPr lang="es-MX" dirty="0"/>
          </a:p>
        </p:txBody>
      </p:sp>
    </p:spTree>
    <p:extLst>
      <p:ext uri="{BB962C8B-B14F-4D97-AF65-F5344CB8AC3E}">
        <p14:creationId xmlns:p14="http://schemas.microsoft.com/office/powerpoint/2010/main" val="9370381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err="1" smtClean="0"/>
              <a:t>Exercises</a:t>
            </a:r>
            <a:r>
              <a:rPr lang="es-MX" dirty="0" smtClean="0"/>
              <a:t> </a:t>
            </a:r>
            <a:endParaRPr lang="es-MX" dirty="0"/>
          </a:p>
        </p:txBody>
      </p:sp>
      <p:sp>
        <p:nvSpPr>
          <p:cNvPr id="3" name="2 Marcador de contenido"/>
          <p:cNvSpPr>
            <a:spLocks noGrp="1"/>
          </p:cNvSpPr>
          <p:nvPr>
            <p:ph idx="1"/>
          </p:nvPr>
        </p:nvSpPr>
        <p:spPr>
          <a:xfrm>
            <a:off x="1911530" y="1275306"/>
            <a:ext cx="6591985" cy="3777622"/>
          </a:xfrm>
        </p:spPr>
        <p:txBody>
          <a:bodyPr/>
          <a:lstStyle/>
          <a:p>
            <a:pPr marL="0" indent="0">
              <a:buNone/>
            </a:pPr>
            <a:r>
              <a:rPr lang="en-US" dirty="0"/>
              <a:t>Rewrite the complete sentence using the adverb in brackets in its usual </a:t>
            </a:r>
            <a:r>
              <a:rPr lang="en-US" dirty="0" smtClean="0"/>
              <a:t>position.</a:t>
            </a:r>
          </a:p>
          <a:p>
            <a:pPr marL="0" indent="0">
              <a:buNone/>
            </a:pPr>
            <a:r>
              <a:rPr lang="es-MX" dirty="0" err="1" smtClean="0"/>
              <a:t>Example</a:t>
            </a:r>
            <a:r>
              <a:rPr lang="es-MX" dirty="0" smtClean="0"/>
              <a:t>: I </a:t>
            </a:r>
            <a:r>
              <a:rPr lang="es-MX" dirty="0" err="1" smtClean="0"/>
              <a:t>often</a:t>
            </a:r>
            <a:r>
              <a:rPr lang="es-MX" dirty="0" smtClean="0"/>
              <a:t> </a:t>
            </a:r>
            <a:r>
              <a:rPr lang="es-MX" dirty="0" err="1" smtClean="0"/>
              <a:t>play</a:t>
            </a:r>
            <a:r>
              <a:rPr lang="es-MX" dirty="0" smtClean="0"/>
              <a:t> </a:t>
            </a:r>
            <a:r>
              <a:rPr lang="es-MX" dirty="0" err="1" smtClean="0"/>
              <a:t>tennis</a:t>
            </a:r>
            <a:r>
              <a:rPr lang="es-MX" dirty="0" smtClean="0"/>
              <a:t> </a:t>
            </a:r>
            <a:r>
              <a:rPr lang="es-MX" dirty="0" err="1" smtClean="0"/>
              <a:t>on</a:t>
            </a:r>
            <a:r>
              <a:rPr lang="es-MX" dirty="0" smtClean="0"/>
              <a:t> </a:t>
            </a:r>
            <a:r>
              <a:rPr lang="es-MX" dirty="0" err="1" smtClean="0"/>
              <a:t>Sunday</a:t>
            </a:r>
            <a:endParaRPr lang="es-MX" dirty="0"/>
          </a:p>
        </p:txBody>
      </p:sp>
      <p:sp>
        <p:nvSpPr>
          <p:cNvPr id="4" name="Rectángulo 3"/>
          <p:cNvSpPr/>
          <p:nvPr/>
        </p:nvSpPr>
        <p:spPr>
          <a:xfrm>
            <a:off x="2286000" y="2413338"/>
            <a:ext cx="4572000" cy="2031325"/>
          </a:xfrm>
          <a:prstGeom prst="rect">
            <a:avLst/>
          </a:prstGeom>
        </p:spPr>
        <p:txBody>
          <a:bodyPr>
            <a:spAutoFit/>
          </a:bodyPr>
          <a:lstStyle/>
          <a:p>
            <a:pPr>
              <a:buFont typeface="+mj-lt"/>
              <a:buAutoNum type="arabicPeriod"/>
            </a:pPr>
            <a:r>
              <a:rPr lang="en-US" dirty="0"/>
              <a:t>He listens to the radio. (often) </a:t>
            </a:r>
          </a:p>
          <a:p>
            <a:pPr>
              <a:buFont typeface="+mj-lt"/>
              <a:buAutoNum type="arabicPeriod"/>
            </a:pPr>
            <a:r>
              <a:rPr lang="en-US" dirty="0"/>
              <a:t>They read a book. (sometimes) </a:t>
            </a:r>
          </a:p>
          <a:p>
            <a:pPr>
              <a:buFont typeface="+mj-lt"/>
              <a:buAutoNum type="arabicPeriod"/>
            </a:pPr>
            <a:r>
              <a:rPr lang="en-US" dirty="0"/>
              <a:t>Pete gets angry. (never) </a:t>
            </a:r>
          </a:p>
          <a:p>
            <a:pPr>
              <a:buFont typeface="+mj-lt"/>
              <a:buAutoNum type="arabicPeriod"/>
            </a:pPr>
            <a:r>
              <a:rPr lang="en-US" dirty="0"/>
              <a:t>Tom is very friendly. (usually) </a:t>
            </a:r>
          </a:p>
          <a:p>
            <a:pPr>
              <a:buFont typeface="+mj-lt"/>
              <a:buAutoNum type="arabicPeriod"/>
            </a:pPr>
            <a:r>
              <a:rPr lang="en-US" dirty="0"/>
              <a:t>I take sugar in my coffee. (sometimes) </a:t>
            </a:r>
          </a:p>
          <a:p>
            <a:pPr>
              <a:buFont typeface="+mj-lt"/>
              <a:buAutoNum type="arabicPeriod"/>
            </a:pPr>
            <a:r>
              <a:rPr lang="en-US" dirty="0"/>
              <a:t>Ramon and Frank are hungry. (often) </a:t>
            </a:r>
            <a:endParaRPr lang="en-US" dirty="0">
              <a:effectLst/>
            </a:endParaRPr>
          </a:p>
        </p:txBody>
      </p:sp>
    </p:spTree>
    <p:extLst>
      <p:ext uri="{BB962C8B-B14F-4D97-AF65-F5344CB8AC3E}">
        <p14:creationId xmlns:p14="http://schemas.microsoft.com/office/powerpoint/2010/main" val="12894582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dirty="0" smtClean="0">
                <a:solidFill>
                  <a:srgbClr val="00B050"/>
                </a:solidFill>
              </a:rPr>
              <a:t>4.2 States and actions</a:t>
            </a:r>
            <a:br>
              <a:rPr lang="en-US" dirty="0" smtClean="0">
                <a:solidFill>
                  <a:srgbClr val="00B050"/>
                </a:solidFill>
              </a:rPr>
            </a:br>
            <a:endParaRPr lang="es-MX" dirty="0">
              <a:solidFill>
                <a:srgbClr val="00B050"/>
              </a:solidFill>
            </a:endParaRPr>
          </a:p>
        </p:txBody>
      </p:sp>
      <p:sp>
        <p:nvSpPr>
          <p:cNvPr id="3" name="2 Marcador de contenido"/>
          <p:cNvSpPr>
            <a:spLocks noGrp="1"/>
          </p:cNvSpPr>
          <p:nvPr>
            <p:ph idx="1"/>
          </p:nvPr>
        </p:nvSpPr>
        <p:spPr>
          <a:xfrm>
            <a:off x="1938520" y="1556792"/>
            <a:ext cx="6591985" cy="3777622"/>
          </a:xfrm>
        </p:spPr>
        <p:txBody>
          <a:bodyPr>
            <a:normAutofit lnSpcReduction="10000"/>
          </a:bodyPr>
          <a:lstStyle/>
          <a:p>
            <a:pPr marL="0" indent="0">
              <a:buNone/>
            </a:pPr>
            <a:r>
              <a:rPr lang="en-US" sz="2400" b="1" i="1" dirty="0" smtClean="0"/>
              <a:t>"</a:t>
            </a:r>
            <a:r>
              <a:rPr lang="en-US" sz="2400" b="1" i="1" dirty="0" err="1" smtClean="0"/>
              <a:t>Stative</a:t>
            </a:r>
            <a:r>
              <a:rPr lang="en-US" sz="2400" b="1" i="1" dirty="0" smtClean="0"/>
              <a:t> / static verbs" </a:t>
            </a:r>
            <a:r>
              <a:rPr lang="en-US" sz="2400" dirty="0" smtClean="0"/>
              <a:t>are verbs that in English are not used in Continuous or Progressive Verbs.</a:t>
            </a:r>
          </a:p>
          <a:p>
            <a:pPr marL="0" indent="0">
              <a:buNone/>
            </a:pPr>
            <a:r>
              <a:rPr lang="en-US" sz="2400" dirty="0"/>
              <a:t>And it is precisely that, as its name implies, these verbs are used mainly to refer to feelings, senses, emotions or perceptions, but not to actions (which are more emphasis on Progressive or Continuous Times). The verbs that are called "</a:t>
            </a:r>
            <a:r>
              <a:rPr lang="en-US" sz="2400" dirty="0" smtClean="0"/>
              <a:t>static verbs" </a:t>
            </a:r>
            <a:endParaRPr lang="en-US" sz="2400" dirty="0"/>
          </a:p>
          <a:p>
            <a:endParaRPr lang="es-MX" dirty="0"/>
          </a:p>
        </p:txBody>
      </p:sp>
    </p:spTree>
    <p:extLst>
      <p:ext uri="{BB962C8B-B14F-4D97-AF65-F5344CB8AC3E}">
        <p14:creationId xmlns:p14="http://schemas.microsoft.com/office/powerpoint/2010/main" val="31173204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19672" y="764704"/>
            <a:ext cx="6591985" cy="3777622"/>
          </a:xfrm>
        </p:spPr>
        <p:txBody>
          <a:bodyPr>
            <a:normAutofit/>
          </a:bodyPr>
          <a:lstStyle/>
          <a:p>
            <a:pPr marL="0" indent="0">
              <a:buNone/>
            </a:pPr>
            <a:r>
              <a:rPr lang="en-US" sz="3600" dirty="0" smtClean="0">
                <a:solidFill>
                  <a:srgbClr val="00B050"/>
                </a:solidFill>
              </a:rPr>
              <a:t> </a:t>
            </a:r>
            <a:r>
              <a:rPr lang="en-US" sz="3600" dirty="0">
                <a:solidFill>
                  <a:srgbClr val="00B050"/>
                </a:solidFill>
              </a:rPr>
              <a:t>The main "stative verbs" are:</a:t>
            </a:r>
            <a:endParaRPr lang="es-MX" sz="3600" dirty="0">
              <a:solidFill>
                <a:srgbClr val="00B050"/>
              </a:solidFill>
            </a:endParaRPr>
          </a:p>
          <a:p>
            <a:endParaRPr lang="es-MX" dirty="0"/>
          </a:p>
        </p:txBody>
      </p:sp>
      <p:sp>
        <p:nvSpPr>
          <p:cNvPr id="2" name="Rectángulo 1"/>
          <p:cNvSpPr/>
          <p:nvPr/>
        </p:nvSpPr>
        <p:spPr>
          <a:xfrm>
            <a:off x="3851920" y="1700808"/>
            <a:ext cx="4572000" cy="3785652"/>
          </a:xfrm>
          <a:prstGeom prst="rect">
            <a:avLst/>
          </a:prstGeom>
        </p:spPr>
        <p:txBody>
          <a:bodyPr>
            <a:spAutoFit/>
          </a:bodyPr>
          <a:lstStyle/>
          <a:p>
            <a:r>
              <a:rPr lang="en-US" sz="2400" dirty="0"/>
              <a:t>Verbs that express sensations or senses:</a:t>
            </a:r>
          </a:p>
          <a:p>
            <a:r>
              <a:rPr lang="en-US" sz="2400" i="1" dirty="0"/>
              <a:t>t</a:t>
            </a:r>
            <a:r>
              <a:rPr lang="en-US" sz="2400" i="1" dirty="0" smtClean="0"/>
              <a:t>o feel </a:t>
            </a:r>
          </a:p>
          <a:p>
            <a:r>
              <a:rPr lang="en-US" sz="2400" i="1" dirty="0"/>
              <a:t>t</a:t>
            </a:r>
            <a:r>
              <a:rPr lang="en-US" sz="2400" i="1" dirty="0" smtClean="0"/>
              <a:t>o see</a:t>
            </a:r>
          </a:p>
          <a:p>
            <a:r>
              <a:rPr lang="en-US" sz="2400" i="1" dirty="0"/>
              <a:t>t</a:t>
            </a:r>
            <a:r>
              <a:rPr lang="en-US" sz="2400" i="1" dirty="0" smtClean="0"/>
              <a:t>o hear </a:t>
            </a:r>
          </a:p>
          <a:p>
            <a:r>
              <a:rPr lang="en-US" sz="2400" i="1" dirty="0"/>
              <a:t>t</a:t>
            </a:r>
            <a:r>
              <a:rPr lang="en-US" sz="2400" i="1" dirty="0" smtClean="0"/>
              <a:t>o smell </a:t>
            </a:r>
          </a:p>
          <a:p>
            <a:r>
              <a:rPr lang="en-US" sz="2400" i="1" dirty="0"/>
              <a:t>t</a:t>
            </a:r>
            <a:r>
              <a:rPr lang="en-US" sz="2400" i="1" dirty="0" smtClean="0"/>
              <a:t>o taste </a:t>
            </a:r>
          </a:p>
          <a:p>
            <a:r>
              <a:rPr lang="en-US" sz="2400" i="1" dirty="0"/>
              <a:t>t</a:t>
            </a:r>
            <a:r>
              <a:rPr lang="en-US" sz="2400" i="1" dirty="0" smtClean="0"/>
              <a:t>o notice </a:t>
            </a:r>
          </a:p>
          <a:p>
            <a:r>
              <a:rPr lang="en-US" sz="2400" i="1" dirty="0"/>
              <a:t>t</a:t>
            </a:r>
            <a:r>
              <a:rPr lang="en-US" sz="2400" i="1" dirty="0" smtClean="0"/>
              <a:t>o seem </a:t>
            </a:r>
            <a:endParaRPr lang="en-US" sz="2400" i="1" dirty="0"/>
          </a:p>
          <a:p>
            <a:r>
              <a:rPr lang="en-US" sz="2400" i="1" dirty="0"/>
              <a:t>t</a:t>
            </a:r>
            <a:r>
              <a:rPr lang="en-US" sz="2400" i="1" dirty="0" smtClean="0"/>
              <a:t>o look </a:t>
            </a:r>
            <a:endParaRPr lang="en-US" sz="2400" i="1" dirty="0"/>
          </a:p>
        </p:txBody>
      </p:sp>
      <p:pic>
        <p:nvPicPr>
          <p:cNvPr id="4" name="Imagen 3"/>
          <p:cNvPicPr>
            <a:picLocks noChangeAspect="1"/>
          </p:cNvPicPr>
          <p:nvPr/>
        </p:nvPicPr>
        <p:blipFill>
          <a:blip r:embed="rId2"/>
          <a:stretch>
            <a:fillRect/>
          </a:stretch>
        </p:blipFill>
        <p:spPr>
          <a:xfrm>
            <a:off x="1407409" y="1667826"/>
            <a:ext cx="2164268" cy="4291956"/>
          </a:xfrm>
          <a:prstGeom prst="rect">
            <a:avLst/>
          </a:prstGeom>
        </p:spPr>
      </p:pic>
    </p:spTree>
    <p:extLst>
      <p:ext uri="{BB962C8B-B14F-4D97-AF65-F5344CB8AC3E}">
        <p14:creationId xmlns:p14="http://schemas.microsoft.com/office/powerpoint/2010/main" val="31543232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9632" y="980728"/>
            <a:ext cx="6192688" cy="4525963"/>
          </a:xfrm>
        </p:spPr>
        <p:txBody>
          <a:bodyPr numCol="2">
            <a:noAutofit/>
          </a:bodyPr>
          <a:lstStyle/>
          <a:p>
            <a:pPr marL="0" indent="0" algn="ctr">
              <a:buNone/>
            </a:pPr>
            <a:r>
              <a:rPr lang="en-US" sz="2800" dirty="0">
                <a:solidFill>
                  <a:srgbClr val="00B050"/>
                </a:solidFill>
              </a:rPr>
              <a:t>Verbs that express emotions or preferences</a:t>
            </a:r>
            <a:r>
              <a:rPr lang="en-US" sz="2800" dirty="0" smtClean="0">
                <a:solidFill>
                  <a:srgbClr val="00B050"/>
                </a:solidFill>
              </a:rPr>
              <a:t>:</a:t>
            </a:r>
          </a:p>
          <a:p>
            <a:pPr marL="0" indent="0" algn="ctr">
              <a:buNone/>
            </a:pPr>
            <a:r>
              <a:rPr lang="en-US" sz="2800" dirty="0" smtClean="0">
                <a:solidFill>
                  <a:srgbClr val="00B050"/>
                </a:solidFill>
              </a:rPr>
              <a:t> </a:t>
            </a:r>
          </a:p>
          <a:p>
            <a:pPr marL="0" indent="0">
              <a:buNone/>
            </a:pPr>
            <a:r>
              <a:rPr lang="es-MX" sz="2800" i="1" dirty="0" smtClean="0"/>
              <a:t>to </a:t>
            </a:r>
            <a:r>
              <a:rPr lang="es-MX" sz="2800" i="1" dirty="0" err="1" smtClean="0"/>
              <a:t>love</a:t>
            </a:r>
            <a:endParaRPr lang="es-MX" sz="2800" i="1" dirty="0" smtClean="0"/>
          </a:p>
          <a:p>
            <a:pPr marL="0" indent="0">
              <a:buNone/>
            </a:pPr>
            <a:r>
              <a:rPr lang="es-MX" sz="2800" i="1" dirty="0" smtClean="0"/>
              <a:t>to </a:t>
            </a:r>
            <a:r>
              <a:rPr lang="es-MX" sz="2800" i="1" dirty="0" err="1" smtClean="0"/>
              <a:t>hate</a:t>
            </a:r>
            <a:r>
              <a:rPr lang="es-MX" sz="2800" i="1" dirty="0" smtClean="0"/>
              <a:t> </a:t>
            </a:r>
          </a:p>
          <a:p>
            <a:pPr marL="0" indent="0">
              <a:buNone/>
            </a:pPr>
            <a:r>
              <a:rPr lang="es-MX" sz="2800" i="1" dirty="0" smtClean="0"/>
              <a:t>to </a:t>
            </a:r>
            <a:r>
              <a:rPr lang="es-MX" sz="2800" i="1" dirty="0" err="1" smtClean="0"/>
              <a:t>like</a:t>
            </a:r>
            <a:r>
              <a:rPr lang="es-MX" sz="2800" i="1" dirty="0" smtClean="0"/>
              <a:t> </a:t>
            </a:r>
          </a:p>
          <a:p>
            <a:pPr marL="0" indent="0">
              <a:buNone/>
            </a:pPr>
            <a:r>
              <a:rPr lang="es-MX" sz="2800" i="1" dirty="0" smtClean="0"/>
              <a:t>to </a:t>
            </a:r>
            <a:r>
              <a:rPr lang="es-MX" sz="2800" i="1" dirty="0" err="1" smtClean="0"/>
              <a:t>dislike</a:t>
            </a:r>
            <a:r>
              <a:rPr lang="es-MX" sz="2800" i="1" dirty="0" smtClean="0"/>
              <a:t> </a:t>
            </a:r>
          </a:p>
          <a:p>
            <a:pPr marL="0" indent="0">
              <a:buNone/>
            </a:pPr>
            <a:endParaRPr lang="es-MX" sz="2800" i="1" dirty="0" smtClean="0"/>
          </a:p>
          <a:p>
            <a:pPr marL="0" indent="0">
              <a:buNone/>
            </a:pPr>
            <a:endParaRPr lang="es-MX" sz="2800" i="1" dirty="0"/>
          </a:p>
          <a:p>
            <a:pPr marL="0" indent="0">
              <a:buNone/>
            </a:pPr>
            <a:endParaRPr lang="es-MX" sz="2800" i="1" dirty="0" smtClean="0"/>
          </a:p>
          <a:p>
            <a:pPr marL="0" indent="0">
              <a:buNone/>
            </a:pPr>
            <a:endParaRPr lang="es-MX" sz="2800" i="1" dirty="0" smtClean="0"/>
          </a:p>
          <a:p>
            <a:pPr marL="0" indent="0">
              <a:buNone/>
            </a:pPr>
            <a:r>
              <a:rPr lang="es-MX" sz="2800" i="1" dirty="0"/>
              <a:t>t</a:t>
            </a:r>
            <a:r>
              <a:rPr lang="es-MX" sz="2800" i="1" dirty="0" smtClean="0"/>
              <a:t>o </a:t>
            </a:r>
            <a:r>
              <a:rPr lang="es-MX" sz="2800" i="1" dirty="0" err="1" smtClean="0"/>
              <a:t>want</a:t>
            </a:r>
            <a:r>
              <a:rPr lang="es-MX" sz="2800" i="1" dirty="0" smtClean="0"/>
              <a:t> </a:t>
            </a:r>
          </a:p>
          <a:p>
            <a:pPr marL="0" indent="0">
              <a:buNone/>
            </a:pPr>
            <a:r>
              <a:rPr lang="es-MX" sz="2800" i="1" dirty="0" smtClean="0"/>
              <a:t>to </a:t>
            </a:r>
            <a:r>
              <a:rPr lang="es-MX" sz="2800" i="1" dirty="0" err="1" smtClean="0"/>
              <a:t>need</a:t>
            </a:r>
            <a:r>
              <a:rPr lang="es-MX" sz="2800" i="1" dirty="0" smtClean="0"/>
              <a:t> </a:t>
            </a:r>
          </a:p>
          <a:p>
            <a:pPr marL="0" indent="0">
              <a:buNone/>
            </a:pPr>
            <a:r>
              <a:rPr lang="es-MX" sz="2800" i="1" dirty="0" smtClean="0"/>
              <a:t>to </a:t>
            </a:r>
            <a:r>
              <a:rPr lang="es-MX" sz="2800" i="1" dirty="0" err="1" smtClean="0"/>
              <a:t>prefer</a:t>
            </a:r>
            <a:r>
              <a:rPr lang="es-MX" sz="2800" i="1" dirty="0" smtClean="0"/>
              <a:t> </a:t>
            </a:r>
          </a:p>
          <a:p>
            <a:pPr marL="0" indent="0">
              <a:buNone/>
            </a:pPr>
            <a:r>
              <a:rPr lang="es-MX" sz="2800" i="1" dirty="0" smtClean="0"/>
              <a:t>to </a:t>
            </a:r>
            <a:r>
              <a:rPr lang="es-MX" sz="2800" i="1" dirty="0" err="1" smtClean="0"/>
              <a:t>mind</a:t>
            </a:r>
            <a:r>
              <a:rPr lang="es-MX" sz="2800" i="1" dirty="0" smtClean="0"/>
              <a:t> </a:t>
            </a:r>
            <a:endParaRPr lang="en-US" sz="2800" i="1" dirty="0"/>
          </a:p>
        </p:txBody>
      </p:sp>
      <p:pic>
        <p:nvPicPr>
          <p:cNvPr id="10242" name="Picture 2" descr="Resultado de imagen para lizzie mcguire anim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789040"/>
            <a:ext cx="2727523" cy="2600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37819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106346" y="803263"/>
            <a:ext cx="6048672" cy="4525963"/>
          </a:xfrm>
        </p:spPr>
        <p:txBody>
          <a:bodyPr>
            <a:noAutofit/>
          </a:bodyPr>
          <a:lstStyle/>
          <a:p>
            <a:pPr marL="0" indent="0">
              <a:buNone/>
            </a:pPr>
            <a:r>
              <a:rPr lang="en-US" sz="2800" dirty="0" smtClean="0">
                <a:solidFill>
                  <a:srgbClr val="00B050"/>
                </a:solidFill>
              </a:rPr>
              <a:t>Verbs </a:t>
            </a:r>
            <a:r>
              <a:rPr lang="en-US" sz="2800" dirty="0">
                <a:solidFill>
                  <a:srgbClr val="00B050"/>
                </a:solidFill>
              </a:rPr>
              <a:t>that express perception or opinion:</a:t>
            </a:r>
          </a:p>
          <a:p>
            <a:pPr marL="0" indent="0">
              <a:buNone/>
            </a:pPr>
            <a:r>
              <a:rPr lang="es-MX" sz="2800" i="1" dirty="0"/>
              <a:t>t</a:t>
            </a:r>
            <a:r>
              <a:rPr lang="es-MX" sz="2800" i="1" dirty="0" smtClean="0"/>
              <a:t>o </a:t>
            </a:r>
            <a:r>
              <a:rPr lang="es-MX" sz="2800" i="1" dirty="0" err="1"/>
              <a:t>t</a:t>
            </a:r>
            <a:r>
              <a:rPr lang="es-MX" sz="2800" i="1" dirty="0" err="1" smtClean="0"/>
              <a:t>hink</a:t>
            </a:r>
            <a:r>
              <a:rPr lang="es-MX" sz="2800" i="1" dirty="0" smtClean="0"/>
              <a:t>/</a:t>
            </a:r>
            <a:r>
              <a:rPr lang="es-MX" sz="2800" i="1" dirty="0" err="1" smtClean="0"/>
              <a:t>believe</a:t>
            </a:r>
            <a:r>
              <a:rPr lang="es-MX" sz="2800" i="1" dirty="0" smtClean="0"/>
              <a:t> </a:t>
            </a:r>
          </a:p>
          <a:p>
            <a:pPr marL="0" indent="0">
              <a:buNone/>
            </a:pPr>
            <a:r>
              <a:rPr lang="es-MX" sz="2800" i="1" dirty="0" smtClean="0"/>
              <a:t>to </a:t>
            </a:r>
            <a:r>
              <a:rPr lang="es-MX" sz="2800" i="1" dirty="0" err="1" smtClean="0"/>
              <a:t>know</a:t>
            </a:r>
            <a:r>
              <a:rPr lang="es-MX" sz="2800" i="1" dirty="0" smtClean="0"/>
              <a:t> </a:t>
            </a:r>
          </a:p>
          <a:p>
            <a:pPr marL="0" indent="0">
              <a:buNone/>
            </a:pPr>
            <a:r>
              <a:rPr lang="es-MX" sz="2800" i="1" dirty="0" smtClean="0"/>
              <a:t>to </a:t>
            </a:r>
            <a:r>
              <a:rPr lang="es-MX" sz="2800" i="1" dirty="0" err="1" smtClean="0"/>
              <a:t>understand</a:t>
            </a:r>
            <a:r>
              <a:rPr lang="es-MX" sz="2800" i="1" dirty="0" smtClean="0"/>
              <a:t> </a:t>
            </a:r>
          </a:p>
          <a:p>
            <a:pPr marL="0" indent="0">
              <a:buNone/>
            </a:pPr>
            <a:r>
              <a:rPr lang="es-MX" sz="2800" i="1" dirty="0" smtClean="0"/>
              <a:t>to </a:t>
            </a:r>
            <a:r>
              <a:rPr lang="es-MX" sz="2800" i="1" dirty="0" err="1" smtClean="0"/>
              <a:t>remember</a:t>
            </a:r>
            <a:r>
              <a:rPr lang="es-MX" sz="2800" i="1" dirty="0" smtClean="0"/>
              <a:t> </a:t>
            </a:r>
          </a:p>
          <a:p>
            <a:pPr marL="0" indent="0">
              <a:buNone/>
            </a:pPr>
            <a:r>
              <a:rPr lang="es-MX" sz="2800" i="1" dirty="0" smtClean="0"/>
              <a:t>to </a:t>
            </a:r>
            <a:r>
              <a:rPr lang="es-MX" sz="2800" i="1" dirty="0" err="1" smtClean="0"/>
              <a:t>forget</a:t>
            </a:r>
            <a:r>
              <a:rPr lang="es-MX" sz="2800" i="1" dirty="0" smtClean="0"/>
              <a:t> </a:t>
            </a:r>
          </a:p>
          <a:p>
            <a:pPr marL="0" indent="0">
              <a:buNone/>
            </a:pPr>
            <a:r>
              <a:rPr lang="es-MX" sz="2800" i="1" dirty="0" smtClean="0"/>
              <a:t>to hope </a:t>
            </a:r>
          </a:p>
          <a:p>
            <a:pPr marL="0" indent="0">
              <a:buNone/>
            </a:pPr>
            <a:r>
              <a:rPr lang="es-MX" sz="2800" i="1" dirty="0" smtClean="0"/>
              <a:t>to mean </a:t>
            </a:r>
          </a:p>
          <a:p>
            <a:pPr marL="0" indent="0">
              <a:buNone/>
            </a:pPr>
            <a:r>
              <a:rPr lang="es-MX" sz="2800" i="1" dirty="0" smtClean="0"/>
              <a:t>to </a:t>
            </a:r>
            <a:r>
              <a:rPr lang="es-MX" sz="2800" i="1" dirty="0"/>
              <a:t>imagine </a:t>
            </a:r>
          </a:p>
        </p:txBody>
      </p:sp>
      <p:pic>
        <p:nvPicPr>
          <p:cNvPr id="10242" name="Picture 2" descr="Resultado de imagen para lizzie mcguire anim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005064"/>
            <a:ext cx="2727523" cy="2600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10964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9735" y="620688"/>
            <a:ext cx="8229600" cy="1143000"/>
          </a:xfrm>
        </p:spPr>
        <p:txBody>
          <a:bodyPr>
            <a:normAutofit fontScale="90000"/>
          </a:bodyPr>
          <a:lstStyle/>
          <a:p>
            <a:pPr algn="ctr"/>
            <a:r>
              <a:rPr lang="en-US" dirty="0" smtClean="0">
                <a:solidFill>
                  <a:srgbClr val="00B050"/>
                </a:solidFill>
              </a:rPr>
              <a:t>4.3 Negative and Interrogative form</a:t>
            </a:r>
            <a:r>
              <a:rPr lang="en-US" dirty="0" smtClean="0"/>
              <a:t/>
            </a:r>
            <a:br>
              <a:rPr lang="en-US" dirty="0" smtClean="0"/>
            </a:br>
            <a:r>
              <a:rPr lang="es-MX" dirty="0" smtClean="0"/>
              <a:t/>
            </a:r>
            <a:br>
              <a:rPr lang="es-MX" dirty="0" smtClean="0"/>
            </a:br>
            <a:endParaRPr lang="es-MX" dirty="0"/>
          </a:p>
        </p:txBody>
      </p:sp>
      <p:sp>
        <p:nvSpPr>
          <p:cNvPr id="3" name="2 Marcador de contenido"/>
          <p:cNvSpPr>
            <a:spLocks noGrp="1"/>
          </p:cNvSpPr>
          <p:nvPr>
            <p:ph idx="1"/>
          </p:nvPr>
        </p:nvSpPr>
        <p:spPr/>
        <p:txBody>
          <a:bodyPr>
            <a:normAutofit/>
          </a:bodyPr>
          <a:lstStyle/>
          <a:p>
            <a:r>
              <a:rPr lang="en-US" sz="3600" dirty="0" smtClean="0"/>
              <a:t>If you want to deny something in simple present you must add auxiliary verb 'do' plus 'not' after the subject and before the verb.</a:t>
            </a:r>
            <a:endParaRPr lang="es-MX" sz="3600" dirty="0"/>
          </a:p>
        </p:txBody>
      </p:sp>
    </p:spTree>
    <p:extLst>
      <p:ext uri="{BB962C8B-B14F-4D97-AF65-F5344CB8AC3E}">
        <p14:creationId xmlns:p14="http://schemas.microsoft.com/office/powerpoint/2010/main" val="15816290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00B050"/>
                </a:solidFill>
              </a:rPr>
              <a:t>STRUCTURE</a:t>
            </a:r>
            <a:endParaRPr lang="es-MX" dirty="0">
              <a:solidFill>
                <a:srgbClr val="00B050"/>
              </a:solidFill>
            </a:endParaRPr>
          </a:p>
        </p:txBody>
      </p:sp>
      <p:sp>
        <p:nvSpPr>
          <p:cNvPr id="3" name="Marcador de contenido 2"/>
          <p:cNvSpPr>
            <a:spLocks noGrp="1"/>
          </p:cNvSpPr>
          <p:nvPr>
            <p:ph idx="1"/>
          </p:nvPr>
        </p:nvSpPr>
        <p:spPr>
          <a:xfrm>
            <a:off x="1115616" y="1628800"/>
            <a:ext cx="7778824" cy="3777622"/>
          </a:xfrm>
        </p:spPr>
        <p:txBody>
          <a:bodyPr>
            <a:normAutofit fontScale="92500" lnSpcReduction="10000"/>
          </a:bodyPr>
          <a:lstStyle/>
          <a:p>
            <a:endParaRPr lang="en-US" dirty="0"/>
          </a:p>
          <a:p>
            <a:pPr marL="0" indent="0">
              <a:buNone/>
            </a:pPr>
            <a:r>
              <a:rPr lang="es-MX" sz="2400" dirty="0" err="1" smtClean="0">
                <a:solidFill>
                  <a:srgbClr val="00B0F0"/>
                </a:solidFill>
              </a:rPr>
              <a:t>Subject</a:t>
            </a:r>
            <a:r>
              <a:rPr lang="es-MX" sz="2400" dirty="0" smtClean="0">
                <a:solidFill>
                  <a:srgbClr val="00B0F0"/>
                </a:solidFill>
              </a:rPr>
              <a:t> </a:t>
            </a:r>
            <a:r>
              <a:rPr lang="es-MX" sz="2400" dirty="0">
                <a:solidFill>
                  <a:srgbClr val="00B0F0"/>
                </a:solidFill>
              </a:rPr>
              <a:t>+ </a:t>
            </a:r>
            <a:r>
              <a:rPr lang="es-MX" sz="2400" dirty="0" err="1">
                <a:solidFill>
                  <a:srgbClr val="00B0F0"/>
                </a:solidFill>
              </a:rPr>
              <a:t>don’t</a:t>
            </a:r>
            <a:r>
              <a:rPr lang="es-MX" sz="2400" dirty="0">
                <a:solidFill>
                  <a:srgbClr val="00B0F0"/>
                </a:solidFill>
              </a:rPr>
              <a:t>/</a:t>
            </a:r>
            <a:r>
              <a:rPr lang="es-MX" sz="2400" dirty="0" err="1">
                <a:solidFill>
                  <a:srgbClr val="00B0F0"/>
                </a:solidFill>
              </a:rPr>
              <a:t>doesn’t</a:t>
            </a:r>
            <a:r>
              <a:rPr lang="es-MX" sz="2400" dirty="0">
                <a:solidFill>
                  <a:srgbClr val="00B0F0"/>
                </a:solidFill>
              </a:rPr>
              <a:t> </a:t>
            </a:r>
            <a:r>
              <a:rPr lang="es-MX" sz="2400" dirty="0" smtClean="0">
                <a:solidFill>
                  <a:srgbClr val="00B0F0"/>
                </a:solidFill>
              </a:rPr>
              <a:t>+</a:t>
            </a:r>
            <a:r>
              <a:rPr lang="es-MX" sz="2400" dirty="0">
                <a:solidFill>
                  <a:srgbClr val="00B0F0"/>
                </a:solidFill>
              </a:rPr>
              <a:t>  </a:t>
            </a:r>
            <a:r>
              <a:rPr lang="es-MX" sz="2400" dirty="0" err="1">
                <a:solidFill>
                  <a:srgbClr val="00B0F0"/>
                </a:solidFill>
              </a:rPr>
              <a:t>v</a:t>
            </a:r>
            <a:r>
              <a:rPr lang="es-MX" sz="2400" dirty="0" err="1" smtClean="0">
                <a:solidFill>
                  <a:srgbClr val="00B0F0"/>
                </a:solidFill>
              </a:rPr>
              <a:t>erb</a:t>
            </a:r>
            <a:r>
              <a:rPr lang="es-MX" sz="2400" dirty="0" smtClean="0">
                <a:solidFill>
                  <a:srgbClr val="00B0F0"/>
                </a:solidFill>
              </a:rPr>
              <a:t> </a:t>
            </a:r>
            <a:r>
              <a:rPr lang="es-MX" sz="2400" dirty="0">
                <a:solidFill>
                  <a:srgbClr val="00B0F0"/>
                </a:solidFill>
              </a:rPr>
              <a:t>(</a:t>
            </a:r>
            <a:r>
              <a:rPr lang="es-MX" sz="2400" dirty="0" err="1">
                <a:solidFill>
                  <a:srgbClr val="00B0F0"/>
                </a:solidFill>
              </a:rPr>
              <a:t>infinitive</a:t>
            </a:r>
            <a:r>
              <a:rPr lang="es-MX" sz="2400" dirty="0">
                <a:solidFill>
                  <a:srgbClr val="00B0F0"/>
                </a:solidFill>
              </a:rPr>
              <a:t>) + </a:t>
            </a:r>
            <a:r>
              <a:rPr lang="es-MX" sz="2400" dirty="0" smtClean="0">
                <a:solidFill>
                  <a:srgbClr val="00B0F0"/>
                </a:solidFill>
              </a:rPr>
              <a:t>(</a:t>
            </a:r>
            <a:r>
              <a:rPr lang="es-MX" sz="2400" dirty="0" err="1" smtClean="0">
                <a:solidFill>
                  <a:srgbClr val="00B0F0"/>
                </a:solidFill>
              </a:rPr>
              <a:t>compl</a:t>
            </a:r>
            <a:r>
              <a:rPr lang="es-MX" sz="2400" dirty="0" smtClean="0">
                <a:solidFill>
                  <a:srgbClr val="00B0F0"/>
                </a:solidFill>
              </a:rPr>
              <a:t>)</a:t>
            </a:r>
            <a:r>
              <a:rPr lang="es-MX" sz="2400" dirty="0"/>
              <a:t> </a:t>
            </a:r>
            <a:endParaRPr lang="es-MX" sz="2400" dirty="0" smtClean="0"/>
          </a:p>
          <a:p>
            <a:pPr marL="0" indent="0">
              <a:buNone/>
            </a:pPr>
            <a:r>
              <a:rPr lang="es-MX" sz="2400" dirty="0" smtClean="0"/>
              <a:t> </a:t>
            </a:r>
            <a:endParaRPr lang="es-MX" sz="2400" dirty="0"/>
          </a:p>
          <a:p>
            <a:r>
              <a:rPr lang="es-MX" sz="2400" dirty="0"/>
              <a:t>I </a:t>
            </a:r>
            <a:r>
              <a:rPr lang="es-MX" sz="2400" dirty="0" err="1"/>
              <a:t>don’t</a:t>
            </a:r>
            <a:r>
              <a:rPr lang="es-MX" sz="2400" dirty="0"/>
              <a:t> </a:t>
            </a:r>
            <a:r>
              <a:rPr lang="es-MX" sz="2400" dirty="0" err="1"/>
              <a:t>eat</a:t>
            </a:r>
            <a:r>
              <a:rPr lang="es-MX" sz="2400" dirty="0"/>
              <a:t> </a:t>
            </a:r>
            <a:r>
              <a:rPr lang="es-MX" sz="2400" dirty="0" err="1"/>
              <a:t>apples</a:t>
            </a:r>
            <a:r>
              <a:rPr lang="es-MX" sz="2400" dirty="0"/>
              <a:t>—    </a:t>
            </a:r>
            <a:endParaRPr lang="es-MX" sz="2400" dirty="0" smtClean="0"/>
          </a:p>
          <a:p>
            <a:r>
              <a:rPr lang="es-MX" sz="2400" dirty="0" err="1" smtClean="0"/>
              <a:t>You</a:t>
            </a:r>
            <a:r>
              <a:rPr lang="es-MX" sz="2400" dirty="0" smtClean="0"/>
              <a:t> </a:t>
            </a:r>
            <a:r>
              <a:rPr lang="es-MX" sz="2400" dirty="0" err="1"/>
              <a:t>don’t</a:t>
            </a:r>
            <a:r>
              <a:rPr lang="es-MX" sz="2400" dirty="0"/>
              <a:t> </a:t>
            </a:r>
            <a:r>
              <a:rPr lang="es-MX" sz="2400" dirty="0" err="1"/>
              <a:t>eat</a:t>
            </a:r>
            <a:r>
              <a:rPr lang="es-MX" sz="2400" dirty="0"/>
              <a:t> </a:t>
            </a:r>
            <a:r>
              <a:rPr lang="es-MX" sz="2400" dirty="0" err="1"/>
              <a:t>apples</a:t>
            </a:r>
            <a:endParaRPr lang="es-MX" sz="2400" dirty="0"/>
          </a:p>
          <a:p>
            <a:r>
              <a:rPr lang="es-MX" sz="2400" dirty="0"/>
              <a:t>He/</a:t>
            </a:r>
            <a:r>
              <a:rPr lang="es-MX" sz="2400" dirty="0" err="1"/>
              <a:t>She</a:t>
            </a:r>
            <a:r>
              <a:rPr lang="es-MX" sz="2400" dirty="0"/>
              <a:t> DOESN’T </a:t>
            </a:r>
            <a:r>
              <a:rPr lang="es-MX" sz="2400" dirty="0" err="1"/>
              <a:t>eat</a:t>
            </a:r>
            <a:r>
              <a:rPr lang="es-MX" sz="2400" dirty="0"/>
              <a:t> </a:t>
            </a:r>
            <a:r>
              <a:rPr lang="es-MX" sz="2400" dirty="0" err="1" smtClean="0"/>
              <a:t>apples</a:t>
            </a:r>
            <a:endParaRPr lang="es-MX" sz="2400" dirty="0"/>
          </a:p>
          <a:p>
            <a:r>
              <a:rPr lang="es-MX" sz="2400" dirty="0"/>
              <a:t> </a:t>
            </a:r>
            <a:r>
              <a:rPr lang="es-MX" sz="2400" dirty="0" err="1"/>
              <a:t>We</a:t>
            </a:r>
            <a:r>
              <a:rPr lang="es-MX" sz="2400" dirty="0"/>
              <a:t> </a:t>
            </a:r>
            <a:r>
              <a:rPr lang="es-MX" sz="2400" dirty="0" err="1"/>
              <a:t>don’t</a:t>
            </a:r>
            <a:r>
              <a:rPr lang="es-MX" sz="2400" dirty="0"/>
              <a:t> </a:t>
            </a:r>
            <a:r>
              <a:rPr lang="es-MX" sz="2400" dirty="0" err="1"/>
              <a:t>eat</a:t>
            </a:r>
            <a:r>
              <a:rPr lang="es-MX" sz="2400" dirty="0"/>
              <a:t> </a:t>
            </a:r>
            <a:r>
              <a:rPr lang="es-MX" sz="2400" dirty="0" err="1"/>
              <a:t>apples</a:t>
            </a:r>
            <a:endParaRPr lang="es-MX" sz="2400" dirty="0"/>
          </a:p>
          <a:p>
            <a:r>
              <a:rPr lang="es-MX" sz="2400" dirty="0" err="1"/>
              <a:t>You</a:t>
            </a:r>
            <a:r>
              <a:rPr lang="es-MX" sz="2400" dirty="0"/>
              <a:t> </a:t>
            </a:r>
            <a:r>
              <a:rPr lang="es-MX" sz="2400" dirty="0" err="1"/>
              <a:t>don’t</a:t>
            </a:r>
            <a:r>
              <a:rPr lang="es-MX" sz="2400" dirty="0"/>
              <a:t> </a:t>
            </a:r>
            <a:r>
              <a:rPr lang="es-MX" sz="2400" dirty="0" err="1"/>
              <a:t>eat</a:t>
            </a:r>
            <a:r>
              <a:rPr lang="es-MX" sz="2400" dirty="0"/>
              <a:t> </a:t>
            </a:r>
            <a:r>
              <a:rPr lang="es-MX" sz="2400" dirty="0" err="1"/>
              <a:t>apples</a:t>
            </a:r>
            <a:endParaRPr lang="es-MX" sz="2400" dirty="0"/>
          </a:p>
          <a:p>
            <a:r>
              <a:rPr lang="es-MX" sz="2400" dirty="0" err="1"/>
              <a:t>They</a:t>
            </a:r>
            <a:r>
              <a:rPr lang="es-MX" sz="2400" dirty="0"/>
              <a:t> </a:t>
            </a:r>
            <a:r>
              <a:rPr lang="es-MX" sz="2400" dirty="0" err="1"/>
              <a:t>don’t</a:t>
            </a:r>
            <a:r>
              <a:rPr lang="es-MX" sz="2400" dirty="0"/>
              <a:t> </a:t>
            </a:r>
            <a:r>
              <a:rPr lang="es-MX" sz="2400" dirty="0" err="1"/>
              <a:t>eat</a:t>
            </a:r>
            <a:r>
              <a:rPr lang="es-MX" sz="2400" dirty="0"/>
              <a:t> </a:t>
            </a:r>
            <a:r>
              <a:rPr lang="es-MX" sz="2400" dirty="0" err="1"/>
              <a:t>apples</a:t>
            </a:r>
            <a:r>
              <a:rPr lang="es-MX" sz="2400" dirty="0"/>
              <a:t> </a:t>
            </a:r>
            <a:r>
              <a:rPr lang="es-MX" dirty="0"/>
              <a:t>  </a:t>
            </a:r>
          </a:p>
          <a:p>
            <a:endParaRPr lang="es-MX" dirty="0"/>
          </a:p>
        </p:txBody>
      </p:sp>
    </p:spTree>
    <p:extLst>
      <p:ext uri="{BB962C8B-B14F-4D97-AF65-F5344CB8AC3E}">
        <p14:creationId xmlns:p14="http://schemas.microsoft.com/office/powerpoint/2010/main" val="32563089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54801" y="548680"/>
            <a:ext cx="6589199" cy="1280890"/>
          </a:xfrm>
        </p:spPr>
        <p:txBody>
          <a:bodyPr/>
          <a:lstStyle/>
          <a:p>
            <a:r>
              <a:rPr lang="es-MX" dirty="0" smtClean="0">
                <a:solidFill>
                  <a:srgbClr val="00B050"/>
                </a:solidFill>
              </a:rPr>
              <a:t>4.4 </a:t>
            </a:r>
            <a:r>
              <a:rPr lang="es-MX" dirty="0" err="1" smtClean="0">
                <a:solidFill>
                  <a:srgbClr val="00B050"/>
                </a:solidFill>
              </a:rPr>
              <a:t>Interrogative</a:t>
            </a:r>
            <a:r>
              <a:rPr lang="es-MX" dirty="0" smtClean="0">
                <a:solidFill>
                  <a:srgbClr val="00B050"/>
                </a:solidFill>
              </a:rPr>
              <a:t> </a:t>
            </a:r>
            <a:r>
              <a:rPr lang="es-MX" dirty="0" err="1" smtClean="0">
                <a:solidFill>
                  <a:srgbClr val="00B050"/>
                </a:solidFill>
              </a:rPr>
              <a:t>form</a:t>
            </a:r>
            <a:endParaRPr lang="es-MX" dirty="0">
              <a:solidFill>
                <a:srgbClr val="00B050"/>
              </a:solidFill>
            </a:endParaRPr>
          </a:p>
        </p:txBody>
      </p:sp>
      <p:sp>
        <p:nvSpPr>
          <p:cNvPr id="3" name="2 Marcador de contenido"/>
          <p:cNvSpPr>
            <a:spLocks noGrp="1"/>
          </p:cNvSpPr>
          <p:nvPr>
            <p:ph idx="1"/>
          </p:nvPr>
        </p:nvSpPr>
        <p:spPr>
          <a:xfrm>
            <a:off x="1115616" y="1628800"/>
            <a:ext cx="7632848" cy="3777622"/>
          </a:xfrm>
        </p:spPr>
        <p:txBody>
          <a:bodyPr>
            <a:normAutofit/>
          </a:bodyPr>
          <a:lstStyle/>
          <a:p>
            <a:pPr marL="0" indent="0">
              <a:buNone/>
            </a:pPr>
            <a:r>
              <a:rPr lang="en-US" sz="2000" dirty="0" smtClean="0"/>
              <a:t>In English to know that a phrase is going to be a question from the beginning, we must look at the order of words</a:t>
            </a:r>
            <a:r>
              <a:rPr lang="en-US" sz="2000" dirty="0"/>
              <a:t>.</a:t>
            </a:r>
            <a:endParaRPr lang="en-US" sz="2000" dirty="0" smtClean="0"/>
          </a:p>
          <a:p>
            <a:pPr marL="0" indent="0">
              <a:buNone/>
            </a:pPr>
            <a:r>
              <a:rPr lang="es-MX" b="1" dirty="0">
                <a:solidFill>
                  <a:srgbClr val="00B0F0"/>
                </a:solidFill>
              </a:rPr>
              <a:t>(</a:t>
            </a:r>
            <a:r>
              <a:rPr lang="es-MX" b="1" dirty="0" err="1">
                <a:solidFill>
                  <a:srgbClr val="00B0F0"/>
                </a:solidFill>
              </a:rPr>
              <a:t>Wh-word</a:t>
            </a:r>
            <a:r>
              <a:rPr lang="es-MX" b="1" dirty="0">
                <a:solidFill>
                  <a:srgbClr val="00B0F0"/>
                </a:solidFill>
              </a:rPr>
              <a:t>) + </a:t>
            </a:r>
            <a:r>
              <a:rPr lang="es-MX" b="1" dirty="0" err="1" smtClean="0">
                <a:solidFill>
                  <a:srgbClr val="00B0F0"/>
                </a:solidFill>
              </a:rPr>
              <a:t>Aux</a:t>
            </a:r>
            <a:r>
              <a:rPr lang="es-MX" b="1" dirty="0" smtClean="0">
                <a:solidFill>
                  <a:srgbClr val="00B0F0"/>
                </a:solidFill>
              </a:rPr>
              <a:t> (</a:t>
            </a:r>
            <a:r>
              <a:rPr lang="es-MX" b="1" dirty="0">
                <a:solidFill>
                  <a:srgbClr val="00B0F0"/>
                </a:solidFill>
              </a:rPr>
              <a:t>do/</a:t>
            </a:r>
            <a:r>
              <a:rPr lang="es-MX" b="1" dirty="0" err="1">
                <a:solidFill>
                  <a:srgbClr val="00B0F0"/>
                </a:solidFill>
              </a:rPr>
              <a:t>does</a:t>
            </a:r>
            <a:r>
              <a:rPr lang="es-MX" b="1" dirty="0">
                <a:solidFill>
                  <a:srgbClr val="00B0F0"/>
                </a:solidFill>
              </a:rPr>
              <a:t>) + </a:t>
            </a:r>
            <a:r>
              <a:rPr lang="es-MX" b="1" dirty="0" err="1" smtClean="0">
                <a:solidFill>
                  <a:srgbClr val="00B0F0"/>
                </a:solidFill>
              </a:rPr>
              <a:t>Suj</a:t>
            </a:r>
            <a:r>
              <a:rPr lang="es-MX" b="1" dirty="0" smtClean="0">
                <a:solidFill>
                  <a:srgbClr val="00B0F0"/>
                </a:solidFill>
              </a:rPr>
              <a:t> </a:t>
            </a:r>
            <a:r>
              <a:rPr lang="es-MX" b="1" dirty="0">
                <a:solidFill>
                  <a:srgbClr val="00B0F0"/>
                </a:solidFill>
              </a:rPr>
              <a:t>+ </a:t>
            </a:r>
            <a:r>
              <a:rPr lang="es-MX" b="1" dirty="0" err="1" smtClean="0">
                <a:solidFill>
                  <a:srgbClr val="00B0F0"/>
                </a:solidFill>
              </a:rPr>
              <a:t>Verb</a:t>
            </a:r>
            <a:r>
              <a:rPr lang="es-MX" b="1" dirty="0" smtClean="0">
                <a:solidFill>
                  <a:srgbClr val="00B0F0"/>
                </a:solidFill>
              </a:rPr>
              <a:t>(Infinitivo</a:t>
            </a:r>
            <a:r>
              <a:rPr lang="es-MX" b="1" dirty="0">
                <a:solidFill>
                  <a:srgbClr val="00B0F0"/>
                </a:solidFill>
              </a:rPr>
              <a:t>) + </a:t>
            </a:r>
            <a:r>
              <a:rPr lang="es-MX" b="1" dirty="0" smtClean="0">
                <a:solidFill>
                  <a:srgbClr val="00B0F0"/>
                </a:solidFill>
              </a:rPr>
              <a:t>(</a:t>
            </a:r>
            <a:r>
              <a:rPr lang="es-MX" b="1" dirty="0" err="1" smtClean="0">
                <a:solidFill>
                  <a:srgbClr val="00B0F0"/>
                </a:solidFill>
              </a:rPr>
              <a:t>compl</a:t>
            </a:r>
            <a:r>
              <a:rPr lang="es-MX" b="1" dirty="0" smtClean="0">
                <a:solidFill>
                  <a:srgbClr val="00B0F0"/>
                </a:solidFill>
              </a:rPr>
              <a:t> )?</a:t>
            </a:r>
            <a:endParaRPr lang="es-MX" dirty="0">
              <a:solidFill>
                <a:srgbClr val="00B0F0"/>
              </a:solidFill>
            </a:endParaRPr>
          </a:p>
          <a:p>
            <a:r>
              <a:rPr lang="es-MX" sz="2400" i="1" dirty="0" err="1"/>
              <a:t>What</a:t>
            </a:r>
            <a:r>
              <a:rPr lang="es-MX" sz="2400" i="1" dirty="0"/>
              <a:t> do I </a:t>
            </a:r>
            <a:r>
              <a:rPr lang="es-MX" sz="2400" i="1" dirty="0" err="1"/>
              <a:t>like</a:t>
            </a:r>
            <a:r>
              <a:rPr lang="es-MX" sz="2400" i="1" dirty="0" smtClean="0"/>
              <a:t>?</a:t>
            </a:r>
            <a:endParaRPr lang="es-MX" sz="2400" dirty="0"/>
          </a:p>
          <a:p>
            <a:r>
              <a:rPr lang="es-MX" sz="2400" dirty="0"/>
              <a:t> </a:t>
            </a:r>
            <a:r>
              <a:rPr lang="es-MX" sz="2400" i="1" dirty="0" err="1" smtClean="0"/>
              <a:t>What</a:t>
            </a:r>
            <a:r>
              <a:rPr lang="es-MX" sz="2400" i="1" dirty="0" smtClean="0"/>
              <a:t> </a:t>
            </a:r>
            <a:r>
              <a:rPr lang="es-MX" sz="2400" i="1" dirty="0"/>
              <a:t>do </a:t>
            </a:r>
            <a:r>
              <a:rPr lang="es-MX" sz="2400" i="1" dirty="0" err="1"/>
              <a:t>you</a:t>
            </a:r>
            <a:r>
              <a:rPr lang="es-MX" sz="2400" i="1" dirty="0"/>
              <a:t> </a:t>
            </a:r>
            <a:r>
              <a:rPr lang="es-MX" sz="2400" i="1" dirty="0" err="1"/>
              <a:t>like</a:t>
            </a:r>
            <a:r>
              <a:rPr lang="es-MX" sz="2400" i="1" dirty="0" smtClean="0"/>
              <a:t>?</a:t>
            </a:r>
            <a:endParaRPr lang="es-MX" sz="2400" dirty="0"/>
          </a:p>
          <a:p>
            <a:r>
              <a:rPr lang="es-MX" sz="2400" dirty="0"/>
              <a:t> </a:t>
            </a:r>
            <a:r>
              <a:rPr lang="es-MX" sz="2400" i="1" dirty="0" err="1" smtClean="0"/>
              <a:t>What</a:t>
            </a:r>
            <a:r>
              <a:rPr lang="es-MX" sz="2400" i="1" dirty="0"/>
              <a:t> </a:t>
            </a:r>
            <a:r>
              <a:rPr lang="es-MX" sz="2400" i="1" u="sng" dirty="0"/>
              <a:t>DOES </a:t>
            </a:r>
            <a:r>
              <a:rPr lang="es-MX" sz="2400" i="1" dirty="0"/>
              <a:t>he </a:t>
            </a:r>
            <a:r>
              <a:rPr lang="es-MX" sz="2400" i="1" dirty="0" err="1"/>
              <a:t>like</a:t>
            </a:r>
            <a:r>
              <a:rPr lang="es-MX" sz="2400" i="1" dirty="0" smtClean="0"/>
              <a:t>?</a:t>
            </a:r>
            <a:endParaRPr lang="es-MX" sz="2400" dirty="0"/>
          </a:p>
          <a:p>
            <a:r>
              <a:rPr lang="es-MX" sz="2400" dirty="0"/>
              <a:t> </a:t>
            </a:r>
            <a:r>
              <a:rPr lang="es-MX" sz="2400" i="1" dirty="0" err="1"/>
              <a:t>What</a:t>
            </a:r>
            <a:r>
              <a:rPr lang="es-MX" sz="2400" i="1" dirty="0"/>
              <a:t> </a:t>
            </a:r>
            <a:r>
              <a:rPr lang="es-MX" sz="2400" i="1" u="sng" dirty="0"/>
              <a:t>DOES </a:t>
            </a:r>
            <a:r>
              <a:rPr lang="es-MX" sz="2400" i="1" dirty="0" err="1"/>
              <a:t>she</a:t>
            </a:r>
            <a:r>
              <a:rPr lang="es-MX" sz="2400" i="1" dirty="0"/>
              <a:t> </a:t>
            </a:r>
            <a:r>
              <a:rPr lang="es-MX" sz="2400" i="1" dirty="0" err="1"/>
              <a:t>like</a:t>
            </a:r>
            <a:r>
              <a:rPr lang="es-MX" sz="2400" i="1" dirty="0" smtClean="0"/>
              <a:t>?</a:t>
            </a:r>
            <a:endParaRPr lang="es-MX" sz="2400" dirty="0"/>
          </a:p>
          <a:p>
            <a:r>
              <a:rPr lang="es-MX" sz="2400" dirty="0"/>
              <a:t> </a:t>
            </a:r>
            <a:r>
              <a:rPr lang="es-MX" sz="2400" i="1" dirty="0" err="1" smtClean="0"/>
              <a:t>What</a:t>
            </a:r>
            <a:r>
              <a:rPr lang="es-MX" sz="2400" i="1" dirty="0" smtClean="0"/>
              <a:t> </a:t>
            </a:r>
            <a:r>
              <a:rPr lang="es-MX" sz="2400" i="1" dirty="0"/>
              <a:t>do </a:t>
            </a:r>
            <a:r>
              <a:rPr lang="es-MX" sz="2400" i="1" dirty="0" err="1"/>
              <a:t>we</a:t>
            </a:r>
            <a:r>
              <a:rPr lang="es-MX" sz="2400" i="1" dirty="0"/>
              <a:t> </a:t>
            </a:r>
            <a:r>
              <a:rPr lang="es-MX" sz="2400" i="1" dirty="0" err="1"/>
              <a:t>like</a:t>
            </a:r>
            <a:r>
              <a:rPr lang="es-MX" sz="2400" i="1" dirty="0" smtClean="0"/>
              <a:t>?</a:t>
            </a:r>
            <a:endParaRPr lang="es-MX" sz="2400" dirty="0"/>
          </a:p>
        </p:txBody>
      </p:sp>
    </p:spTree>
    <p:extLst>
      <p:ext uri="{BB962C8B-B14F-4D97-AF65-F5344CB8AC3E}">
        <p14:creationId xmlns:p14="http://schemas.microsoft.com/office/powerpoint/2010/main" val="9440765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solidFill>
                  <a:srgbClr val="00B050"/>
                </a:solidFill>
              </a:rPr>
              <a:t>Examples</a:t>
            </a:r>
            <a:r>
              <a:rPr lang="es-MX" dirty="0" smtClean="0"/>
              <a:t> </a:t>
            </a:r>
            <a:endParaRPr lang="es-MX" dirty="0"/>
          </a:p>
        </p:txBody>
      </p:sp>
      <p:sp>
        <p:nvSpPr>
          <p:cNvPr id="3" name="2 Marcador de contenido"/>
          <p:cNvSpPr>
            <a:spLocks noGrp="1"/>
          </p:cNvSpPr>
          <p:nvPr>
            <p:ph idx="1"/>
          </p:nvPr>
        </p:nvSpPr>
        <p:spPr/>
        <p:txBody>
          <a:bodyPr/>
          <a:lstStyle/>
          <a:p>
            <a:r>
              <a:rPr lang="es-MX" sz="3600" b="1" i="1" dirty="0" smtClean="0"/>
              <a:t>DO YOU WATCH TV? </a:t>
            </a:r>
            <a:endParaRPr lang="es-MX" sz="3600" dirty="0" smtClean="0"/>
          </a:p>
          <a:p>
            <a:r>
              <a:rPr lang="es-MX" sz="3600" dirty="0" smtClean="0"/>
              <a:t>– </a:t>
            </a:r>
            <a:r>
              <a:rPr lang="es-MX" sz="3600" i="1" dirty="0" smtClean="0"/>
              <a:t>YES, </a:t>
            </a:r>
            <a:r>
              <a:rPr lang="es-MX" sz="3600" b="1" i="1" dirty="0" smtClean="0"/>
              <a:t>I DO</a:t>
            </a:r>
            <a:r>
              <a:rPr lang="es-MX" sz="3600" b="1" dirty="0" smtClean="0"/>
              <a:t>.</a:t>
            </a:r>
            <a:r>
              <a:rPr lang="es-MX" sz="3600" dirty="0" smtClean="0"/>
              <a:t> </a:t>
            </a:r>
          </a:p>
          <a:p>
            <a:r>
              <a:rPr lang="es-MX" sz="3600" dirty="0" smtClean="0"/>
              <a:t>– </a:t>
            </a:r>
            <a:r>
              <a:rPr lang="es-MX" sz="3600" i="1" dirty="0" smtClean="0"/>
              <a:t>NO, </a:t>
            </a:r>
            <a:r>
              <a:rPr lang="es-MX" sz="3600" b="1" i="1" dirty="0" smtClean="0"/>
              <a:t>I DON’T</a:t>
            </a:r>
            <a:r>
              <a:rPr lang="es-MX" sz="3600" b="1" dirty="0" smtClean="0"/>
              <a:t>.</a:t>
            </a:r>
            <a:r>
              <a:rPr lang="es-MX" sz="3600" dirty="0" smtClean="0"/>
              <a:t> </a:t>
            </a:r>
          </a:p>
          <a:p>
            <a:endParaRPr lang="es-MX" dirty="0"/>
          </a:p>
        </p:txBody>
      </p:sp>
    </p:spTree>
    <p:extLst>
      <p:ext uri="{BB962C8B-B14F-4D97-AF65-F5344CB8AC3E}">
        <p14:creationId xmlns:p14="http://schemas.microsoft.com/office/powerpoint/2010/main" val="35327723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717240"/>
            <a:ext cx="6589199" cy="1280890"/>
          </a:xfrm>
        </p:spPr>
        <p:txBody>
          <a:bodyPr/>
          <a:lstStyle/>
          <a:p>
            <a:pPr algn="ctr"/>
            <a:r>
              <a:rPr lang="es-MX" dirty="0" err="1" smtClean="0">
                <a:solidFill>
                  <a:srgbClr val="00B050"/>
                </a:solidFill>
              </a:rPr>
              <a:t>Introduction</a:t>
            </a:r>
            <a:endParaRPr lang="es-MX" dirty="0">
              <a:solidFill>
                <a:srgbClr val="00B050"/>
              </a:solidFill>
            </a:endParaRPr>
          </a:p>
        </p:txBody>
      </p:sp>
      <p:pic>
        <p:nvPicPr>
          <p:cNvPr id="4" name="Imagen 3"/>
          <p:cNvPicPr>
            <a:picLocks noChangeAspect="1"/>
          </p:cNvPicPr>
          <p:nvPr/>
        </p:nvPicPr>
        <p:blipFill>
          <a:blip r:embed="rId2"/>
          <a:stretch>
            <a:fillRect/>
          </a:stretch>
        </p:blipFill>
        <p:spPr>
          <a:xfrm>
            <a:off x="7236296" y="278732"/>
            <a:ext cx="1531537" cy="1296639"/>
          </a:xfrm>
          <a:prstGeom prst="rect">
            <a:avLst/>
          </a:prstGeom>
        </p:spPr>
      </p:pic>
      <p:sp>
        <p:nvSpPr>
          <p:cNvPr id="6" name="Rectangle 3"/>
          <p:cNvSpPr txBox="1">
            <a:spLocks noChangeArrowheads="1"/>
          </p:cNvSpPr>
          <p:nvPr/>
        </p:nvSpPr>
        <p:spPr>
          <a:xfrm>
            <a:off x="895055" y="2420888"/>
            <a:ext cx="7848600" cy="2520950"/>
          </a:xfrm>
          <a:prstGeom prst="rect">
            <a:avLst/>
          </a:prstGeom>
        </p:spPr>
        <p:style>
          <a:lnRef idx="1">
            <a:schemeClr val="accent3"/>
          </a:lnRef>
          <a:fillRef idx="2">
            <a:schemeClr val="accent3"/>
          </a:fillRef>
          <a:effectRef idx="1">
            <a:schemeClr val="accent3"/>
          </a:effectRef>
          <a:fontRef idx="minor">
            <a:schemeClr val="dk1"/>
          </a:fontRef>
        </p:style>
        <p:txBody>
          <a:bodyPr>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dk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dk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dk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dk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dk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dk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dk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dk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dk1"/>
                </a:solidFill>
                <a:latin typeface="+mn-lt"/>
                <a:ea typeface="+mn-ea"/>
                <a:cs typeface="+mn-cs"/>
              </a:defRPr>
            </a:lvl9pPr>
          </a:lstStyle>
          <a:p>
            <a:pPr marL="0" indent="0" algn="just">
              <a:buNone/>
              <a:defRPr/>
            </a:pPr>
            <a:r>
              <a:rPr lang="en-US" dirty="0" smtClean="0"/>
              <a:t>The </a:t>
            </a:r>
            <a:r>
              <a:rPr lang="en-US" dirty="0"/>
              <a:t>English Learning Unit program 5 is a guide that describes the minimum knowledge that the student must acquire and reinforce to develop communicative competences in English that allow him to interact safely in contexts of daily life using simple language </a:t>
            </a:r>
            <a:r>
              <a:rPr lang="en-US" smtClean="0"/>
              <a:t>and basic vocabulary.</a:t>
            </a:r>
            <a:endParaRPr lang="en-US" dirty="0"/>
          </a:p>
        </p:txBody>
      </p:sp>
    </p:spTree>
    <p:extLst>
      <p:ext uri="{BB962C8B-B14F-4D97-AF65-F5344CB8AC3E}">
        <p14:creationId xmlns:p14="http://schemas.microsoft.com/office/powerpoint/2010/main" val="41013500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mtClean="0">
                <a:solidFill>
                  <a:srgbClr val="00B050"/>
                </a:solidFill>
              </a:rPr>
              <a:t>Exercises</a:t>
            </a:r>
            <a:r>
              <a:rPr lang="es-MX" smtClean="0"/>
              <a:t> </a:t>
            </a:r>
            <a:endParaRPr lang="es-MX" dirty="0"/>
          </a:p>
        </p:txBody>
      </p:sp>
      <p:sp>
        <p:nvSpPr>
          <p:cNvPr id="3" name="2 Marcador de contenido"/>
          <p:cNvSpPr>
            <a:spLocks noGrp="1"/>
          </p:cNvSpPr>
          <p:nvPr>
            <p:ph idx="1"/>
          </p:nvPr>
        </p:nvSpPr>
        <p:spPr>
          <a:xfrm>
            <a:off x="2051720" y="1196752"/>
            <a:ext cx="6591985" cy="575320"/>
          </a:xfrm>
        </p:spPr>
        <p:txBody>
          <a:bodyPr>
            <a:normAutofit fontScale="92500" lnSpcReduction="10000"/>
          </a:bodyPr>
          <a:lstStyle/>
          <a:p>
            <a:pPr marL="0" indent="0">
              <a:buNone/>
            </a:pPr>
            <a:r>
              <a:rPr lang="en-US" dirty="0"/>
              <a:t>Put in the correct verb forms into the gaps. Use Simple Present.</a:t>
            </a:r>
            <a:endParaRPr lang="es-MX" dirty="0"/>
          </a:p>
        </p:txBody>
      </p:sp>
      <p:sp>
        <p:nvSpPr>
          <p:cNvPr id="4" name="Rectángulo 3"/>
          <p:cNvSpPr/>
          <p:nvPr/>
        </p:nvSpPr>
        <p:spPr>
          <a:xfrm>
            <a:off x="971601" y="2365607"/>
            <a:ext cx="7672104" cy="1754326"/>
          </a:xfrm>
          <a:prstGeom prst="rect">
            <a:avLst/>
          </a:prstGeom>
        </p:spPr>
        <p:txBody>
          <a:bodyPr wrap="square">
            <a:spAutoFit/>
          </a:bodyPr>
          <a:lstStyle/>
          <a:p>
            <a:r>
              <a:rPr lang="en-US" dirty="0"/>
              <a:t> </a:t>
            </a:r>
            <a:r>
              <a:rPr lang="en-US" dirty="0" smtClean="0"/>
              <a:t>1._________you __________ </a:t>
            </a:r>
            <a:r>
              <a:rPr lang="en-US" dirty="0"/>
              <a:t>mineral water? (to drink) </a:t>
            </a:r>
          </a:p>
          <a:p>
            <a:r>
              <a:rPr lang="en-US" dirty="0"/>
              <a:t> </a:t>
            </a:r>
            <a:r>
              <a:rPr lang="en-US" dirty="0" smtClean="0"/>
              <a:t>2. ________Sarah </a:t>
            </a:r>
            <a:r>
              <a:rPr lang="en-US" dirty="0"/>
              <a:t>and </a:t>
            </a:r>
            <a:r>
              <a:rPr lang="en-US" dirty="0" smtClean="0"/>
              <a:t>Linda___________  </a:t>
            </a:r>
            <a:r>
              <a:rPr lang="en-US" dirty="0"/>
              <a:t>their pets? (to feed) </a:t>
            </a:r>
          </a:p>
          <a:p>
            <a:r>
              <a:rPr lang="en-US" dirty="0"/>
              <a:t> </a:t>
            </a:r>
            <a:r>
              <a:rPr lang="en-US" dirty="0" smtClean="0"/>
              <a:t>3. ___________your </a:t>
            </a:r>
            <a:r>
              <a:rPr lang="en-US" dirty="0"/>
              <a:t>teacher </a:t>
            </a:r>
            <a:r>
              <a:rPr lang="en-US" dirty="0" smtClean="0"/>
              <a:t>___________ </a:t>
            </a:r>
            <a:r>
              <a:rPr lang="en-US" dirty="0"/>
              <a:t>your homework? (to check) </a:t>
            </a:r>
          </a:p>
          <a:p>
            <a:r>
              <a:rPr lang="en-US" dirty="0"/>
              <a:t> </a:t>
            </a:r>
            <a:r>
              <a:rPr lang="en-US" dirty="0" smtClean="0"/>
              <a:t>4. _________they ____________ </a:t>
            </a:r>
            <a:r>
              <a:rPr lang="en-US" dirty="0"/>
              <a:t>in the old house? (to live) </a:t>
            </a:r>
          </a:p>
          <a:p>
            <a:r>
              <a:rPr lang="en-US" dirty="0"/>
              <a:t> </a:t>
            </a:r>
            <a:r>
              <a:rPr lang="en-US" dirty="0" smtClean="0"/>
              <a:t>5.__________the cat____________ </a:t>
            </a:r>
            <a:r>
              <a:rPr lang="en-US" dirty="0"/>
              <a:t>on the wall in the mornings? (to sit) </a:t>
            </a:r>
          </a:p>
          <a:p>
            <a:r>
              <a:rPr lang="en-US" dirty="0"/>
              <a:t> </a:t>
            </a:r>
            <a:r>
              <a:rPr lang="en-US" dirty="0" smtClean="0"/>
              <a:t>6. ___________Nina ____________ </a:t>
            </a:r>
            <a:r>
              <a:rPr lang="en-US" dirty="0"/>
              <a:t>computer games? (to play) </a:t>
            </a:r>
          </a:p>
        </p:txBody>
      </p:sp>
      <p:pic>
        <p:nvPicPr>
          <p:cNvPr id="5" name="Imagen 4"/>
          <p:cNvPicPr>
            <a:picLocks noChangeAspect="1"/>
          </p:cNvPicPr>
          <p:nvPr/>
        </p:nvPicPr>
        <p:blipFill>
          <a:blip r:embed="rId2"/>
          <a:stretch>
            <a:fillRect/>
          </a:stretch>
        </p:blipFill>
        <p:spPr>
          <a:xfrm>
            <a:off x="5214648" y="4700567"/>
            <a:ext cx="2438400" cy="1819275"/>
          </a:xfrm>
          <a:prstGeom prst="rect">
            <a:avLst/>
          </a:prstGeom>
        </p:spPr>
      </p:pic>
    </p:spTree>
    <p:extLst>
      <p:ext uri="{BB962C8B-B14F-4D97-AF65-F5344CB8AC3E}">
        <p14:creationId xmlns:p14="http://schemas.microsoft.com/office/powerpoint/2010/main" val="25613423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solidFill>
                  <a:srgbClr val="00B050"/>
                </a:solidFill>
              </a:rPr>
              <a:t>BIBLIOGRAPHY</a:t>
            </a:r>
            <a:r>
              <a:rPr lang="es-MX" dirty="0" smtClean="0"/>
              <a:t> </a:t>
            </a:r>
            <a:endParaRPr lang="es-MX" dirty="0"/>
          </a:p>
        </p:txBody>
      </p:sp>
      <p:sp>
        <p:nvSpPr>
          <p:cNvPr id="3" name="2 Marcador de contenido"/>
          <p:cNvSpPr>
            <a:spLocks noGrp="1"/>
          </p:cNvSpPr>
          <p:nvPr>
            <p:ph idx="1"/>
          </p:nvPr>
        </p:nvSpPr>
        <p:spPr/>
        <p:txBody>
          <a:bodyPr/>
          <a:lstStyle/>
          <a:p>
            <a:pPr marL="0" indent="0">
              <a:buNone/>
            </a:pPr>
            <a:r>
              <a:rPr lang="es-MX" dirty="0" err="1" smtClean="0"/>
              <a:t>Oxeden</a:t>
            </a:r>
            <a:r>
              <a:rPr lang="es-MX" dirty="0" smtClean="0"/>
              <a:t>, C and </a:t>
            </a:r>
            <a:r>
              <a:rPr lang="es-MX" dirty="0" err="1" smtClean="0"/>
              <a:t>Latham-Koening</a:t>
            </a:r>
            <a:r>
              <a:rPr lang="es-MX" dirty="0" smtClean="0"/>
              <a:t> (2008) </a:t>
            </a:r>
            <a:r>
              <a:rPr lang="es-MX" i="1" dirty="0" smtClean="0"/>
              <a:t>American English File 1 </a:t>
            </a:r>
            <a:r>
              <a:rPr lang="es-MX" dirty="0" err="1" smtClean="0"/>
              <a:t>England</a:t>
            </a:r>
            <a:r>
              <a:rPr lang="es-MX" dirty="0" smtClean="0"/>
              <a:t>: Oxford </a:t>
            </a:r>
            <a:r>
              <a:rPr lang="es-MX" dirty="0" err="1" smtClean="0"/>
              <a:t>Press</a:t>
            </a:r>
            <a:r>
              <a:rPr lang="es-MX" dirty="0" smtClean="0"/>
              <a:t> </a:t>
            </a:r>
            <a:r>
              <a:rPr lang="es-MX" dirty="0" err="1" smtClean="0"/>
              <a:t>University</a:t>
            </a:r>
            <a:endParaRPr lang="es-MX" dirty="0"/>
          </a:p>
        </p:txBody>
      </p:sp>
    </p:spTree>
    <p:extLst>
      <p:ext uri="{BB962C8B-B14F-4D97-AF65-F5344CB8AC3E}">
        <p14:creationId xmlns:p14="http://schemas.microsoft.com/office/powerpoint/2010/main" val="30306062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717240"/>
            <a:ext cx="6589199" cy="1280890"/>
          </a:xfrm>
        </p:spPr>
        <p:txBody>
          <a:bodyPr/>
          <a:lstStyle/>
          <a:p>
            <a:pPr algn="ctr"/>
            <a:r>
              <a:rPr lang="es-MX" dirty="0" err="1" smtClean="0">
                <a:solidFill>
                  <a:srgbClr val="00B050"/>
                </a:solidFill>
              </a:rPr>
              <a:t>Purpose</a:t>
            </a:r>
            <a:r>
              <a:rPr lang="es-MX" dirty="0" smtClean="0">
                <a:solidFill>
                  <a:srgbClr val="00B050"/>
                </a:solidFill>
              </a:rPr>
              <a:t> of </a:t>
            </a:r>
            <a:br>
              <a:rPr lang="es-MX" dirty="0" smtClean="0">
                <a:solidFill>
                  <a:srgbClr val="00B050"/>
                </a:solidFill>
              </a:rPr>
            </a:br>
            <a:r>
              <a:rPr lang="es-MX" dirty="0" err="1" smtClean="0">
                <a:solidFill>
                  <a:srgbClr val="00B050"/>
                </a:solidFill>
              </a:rPr>
              <a:t>the</a:t>
            </a:r>
            <a:r>
              <a:rPr lang="es-MX" dirty="0" smtClean="0">
                <a:solidFill>
                  <a:srgbClr val="00B050"/>
                </a:solidFill>
              </a:rPr>
              <a:t> </a:t>
            </a:r>
            <a:r>
              <a:rPr lang="es-MX" dirty="0" err="1" smtClean="0">
                <a:solidFill>
                  <a:srgbClr val="00B050"/>
                </a:solidFill>
              </a:rPr>
              <a:t>subject</a:t>
            </a:r>
            <a:endParaRPr lang="es-MX" dirty="0">
              <a:solidFill>
                <a:srgbClr val="00B050"/>
              </a:solidFill>
            </a:endParaRPr>
          </a:p>
        </p:txBody>
      </p:sp>
      <p:pic>
        <p:nvPicPr>
          <p:cNvPr id="4" name="Imagen 3"/>
          <p:cNvPicPr>
            <a:picLocks noChangeAspect="1"/>
          </p:cNvPicPr>
          <p:nvPr/>
        </p:nvPicPr>
        <p:blipFill>
          <a:blip r:embed="rId2"/>
          <a:stretch>
            <a:fillRect/>
          </a:stretch>
        </p:blipFill>
        <p:spPr>
          <a:xfrm>
            <a:off x="7236296" y="278732"/>
            <a:ext cx="1531537" cy="1296639"/>
          </a:xfrm>
          <a:prstGeom prst="rect">
            <a:avLst/>
          </a:prstGeom>
        </p:spPr>
      </p:pic>
      <p:sp>
        <p:nvSpPr>
          <p:cNvPr id="6" name="Rectangle 3"/>
          <p:cNvSpPr txBox="1">
            <a:spLocks noChangeArrowheads="1"/>
          </p:cNvSpPr>
          <p:nvPr/>
        </p:nvSpPr>
        <p:spPr>
          <a:xfrm>
            <a:off x="895055" y="2420888"/>
            <a:ext cx="7848600" cy="2520950"/>
          </a:xfrm>
          <a:prstGeom prst="rect">
            <a:avLst/>
          </a:prstGeom>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dk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dk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dk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dk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dk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dk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dk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dk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dk1"/>
                </a:solidFill>
                <a:latin typeface="+mn-lt"/>
                <a:ea typeface="+mn-ea"/>
                <a:cs typeface="+mn-cs"/>
              </a:defRPr>
            </a:lvl9pPr>
          </a:lstStyle>
          <a:p>
            <a:pPr marL="0" indent="0" algn="just">
              <a:buNone/>
              <a:defRPr/>
            </a:pPr>
            <a:endParaRPr lang="en-US" dirty="0"/>
          </a:p>
          <a:p>
            <a:pPr marL="0" indent="0" algn="just">
              <a:buNone/>
              <a:defRPr/>
            </a:pPr>
            <a:r>
              <a:rPr lang="en-US" dirty="0"/>
              <a:t>Recognize and apply the linguistic functions of different grammatical elements that allow the student to develop communicative competences necessary to interact in a semi-guided way in communicative situations of daily life to be able to exchange personal information, paraphrase information, express an opinion, describe experiences, present habits and </a:t>
            </a:r>
            <a:r>
              <a:rPr lang="en-US" dirty="0" smtClean="0"/>
              <a:t>past </a:t>
            </a:r>
            <a:r>
              <a:rPr lang="en-US" dirty="0"/>
              <a:t>events, describing and comparing people, objects, situations and places, understanding rules and instructions, as well as the general idea of ​​an oral or written discourse</a:t>
            </a:r>
          </a:p>
        </p:txBody>
      </p:sp>
    </p:spTree>
    <p:extLst>
      <p:ext uri="{BB962C8B-B14F-4D97-AF65-F5344CB8AC3E}">
        <p14:creationId xmlns:p14="http://schemas.microsoft.com/office/powerpoint/2010/main" val="381647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44624"/>
            <a:ext cx="6589199" cy="1280890"/>
          </a:xfrm>
        </p:spPr>
        <p:txBody>
          <a:bodyPr>
            <a:normAutofit fontScale="90000"/>
          </a:bodyPr>
          <a:lstStyle/>
          <a:p>
            <a:pPr algn="ctr"/>
            <a:r>
              <a:rPr lang="es-MX" dirty="0" smtClean="0"/>
              <a:t/>
            </a:r>
            <a:br>
              <a:rPr lang="es-MX" dirty="0" smtClean="0"/>
            </a:br>
            <a:r>
              <a:rPr lang="es-MX" dirty="0" smtClean="0">
                <a:solidFill>
                  <a:srgbClr val="00B050"/>
                </a:solidFill>
              </a:rPr>
              <a:t>INTRODUCTION UNIT 1</a:t>
            </a:r>
            <a:r>
              <a:rPr lang="es-MX" dirty="0">
                <a:solidFill>
                  <a:srgbClr val="00B050"/>
                </a:solidFill>
              </a:rPr>
              <a:t/>
            </a:r>
            <a:br>
              <a:rPr lang="es-MX" dirty="0">
                <a:solidFill>
                  <a:srgbClr val="00B050"/>
                </a:solidFill>
              </a:rPr>
            </a:br>
            <a:r>
              <a:rPr lang="es-MX" dirty="0" smtClean="0">
                <a:solidFill>
                  <a:srgbClr val="00B050"/>
                </a:solidFill>
              </a:rPr>
              <a:t>EXPRESSIONS </a:t>
            </a:r>
            <a:r>
              <a:rPr lang="es-MX" dirty="0">
                <a:solidFill>
                  <a:srgbClr val="00B050"/>
                </a:solidFill>
              </a:rPr>
              <a:t>IN PRESENT </a:t>
            </a:r>
            <a:r>
              <a:rPr lang="es-MX" dirty="0" smtClean="0">
                <a:solidFill>
                  <a:srgbClr val="00B050"/>
                </a:solidFill>
              </a:rPr>
              <a:t>TENSE</a:t>
            </a:r>
            <a:endParaRPr lang="es-MX" dirty="0">
              <a:solidFill>
                <a:srgbClr val="00B050"/>
              </a:solidFill>
            </a:endParaRPr>
          </a:p>
        </p:txBody>
      </p:sp>
      <p:sp>
        <p:nvSpPr>
          <p:cNvPr id="3" name="2 Marcador de contenido"/>
          <p:cNvSpPr>
            <a:spLocks noGrp="1"/>
          </p:cNvSpPr>
          <p:nvPr>
            <p:ph idx="1"/>
          </p:nvPr>
        </p:nvSpPr>
        <p:spPr>
          <a:xfrm>
            <a:off x="899592" y="1834154"/>
            <a:ext cx="6591985" cy="4187134"/>
          </a:xfrm>
        </p:spPr>
        <p:txBody>
          <a:bodyPr>
            <a:normAutofit lnSpcReduction="10000"/>
          </a:bodyPr>
          <a:lstStyle/>
          <a:p>
            <a:pPr marL="0" indent="0" algn="just">
              <a:buNone/>
            </a:pPr>
            <a:r>
              <a:rPr lang="en-US" sz="3600" dirty="0" smtClean="0">
                <a:solidFill>
                  <a:schemeClr val="tx1"/>
                </a:solidFill>
              </a:rPr>
              <a:t>There are two different ways to express a situation in present.</a:t>
            </a:r>
          </a:p>
          <a:p>
            <a:pPr marL="0" indent="0" algn="just">
              <a:buNone/>
            </a:pPr>
            <a:r>
              <a:rPr lang="es-MX" sz="3600" dirty="0" err="1" smtClean="0">
                <a:solidFill>
                  <a:schemeClr val="tx1"/>
                </a:solidFill>
              </a:rPr>
              <a:t>The</a:t>
            </a:r>
            <a:r>
              <a:rPr lang="es-MX" sz="3600" dirty="0" smtClean="0">
                <a:solidFill>
                  <a:schemeClr val="tx1"/>
                </a:solidFill>
              </a:rPr>
              <a:t> </a:t>
            </a:r>
            <a:r>
              <a:rPr lang="es-MX" sz="3600" dirty="0" err="1" smtClean="0">
                <a:solidFill>
                  <a:schemeClr val="tx1"/>
                </a:solidFill>
              </a:rPr>
              <a:t>present</a:t>
            </a:r>
            <a:r>
              <a:rPr lang="es-MX" sz="3600" dirty="0" smtClean="0">
                <a:solidFill>
                  <a:schemeClr val="tx1"/>
                </a:solidFill>
              </a:rPr>
              <a:t> tenses </a:t>
            </a:r>
            <a:r>
              <a:rPr lang="es-MX" sz="3600" dirty="0" err="1" smtClean="0">
                <a:solidFill>
                  <a:schemeClr val="tx1"/>
                </a:solidFill>
              </a:rPr>
              <a:t>used</a:t>
            </a:r>
            <a:r>
              <a:rPr lang="es-MX" sz="3600" dirty="0" smtClean="0">
                <a:solidFill>
                  <a:schemeClr val="tx1"/>
                </a:solidFill>
              </a:rPr>
              <a:t> in English are:</a:t>
            </a:r>
          </a:p>
          <a:p>
            <a:pPr algn="just">
              <a:buFont typeface="Wingdings" panose="05000000000000000000" pitchFamily="2" charset="2"/>
              <a:buChar char="Ø"/>
            </a:pPr>
            <a:r>
              <a:rPr lang="es-MX" sz="3600" dirty="0" smtClean="0">
                <a:solidFill>
                  <a:schemeClr val="tx1"/>
                </a:solidFill>
              </a:rPr>
              <a:t>Simple </a:t>
            </a:r>
            <a:r>
              <a:rPr lang="es-MX" sz="3600" dirty="0" err="1" smtClean="0">
                <a:solidFill>
                  <a:schemeClr val="tx1"/>
                </a:solidFill>
              </a:rPr>
              <a:t>present</a:t>
            </a:r>
            <a:endParaRPr lang="es-MX" sz="3600" dirty="0" smtClean="0">
              <a:solidFill>
                <a:schemeClr val="tx1"/>
              </a:solidFill>
            </a:endParaRPr>
          </a:p>
          <a:p>
            <a:pPr algn="just">
              <a:buFont typeface="Wingdings" panose="05000000000000000000" pitchFamily="2" charset="2"/>
              <a:buChar char="Ø"/>
            </a:pPr>
            <a:r>
              <a:rPr lang="es-MX" sz="3600" dirty="0" err="1" smtClean="0">
                <a:solidFill>
                  <a:schemeClr val="tx1"/>
                </a:solidFill>
              </a:rPr>
              <a:t>Present</a:t>
            </a:r>
            <a:r>
              <a:rPr lang="es-MX" sz="3600" dirty="0" smtClean="0">
                <a:solidFill>
                  <a:schemeClr val="tx1"/>
                </a:solidFill>
              </a:rPr>
              <a:t> </a:t>
            </a:r>
            <a:r>
              <a:rPr lang="es-MX" sz="3600" dirty="0" err="1" smtClean="0">
                <a:solidFill>
                  <a:schemeClr val="tx1"/>
                </a:solidFill>
              </a:rPr>
              <a:t>continuous</a:t>
            </a:r>
            <a:endParaRPr lang="es-MX" sz="3600" dirty="0">
              <a:solidFill>
                <a:schemeClr val="tx1"/>
              </a:solidFill>
            </a:endParaRPr>
          </a:p>
        </p:txBody>
      </p:sp>
      <p:pic>
        <p:nvPicPr>
          <p:cNvPr id="4" name="Picture 2" descr="Resultado de imagen para lizzie mcguire caricatu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5100" y="4385998"/>
            <a:ext cx="1872208" cy="2451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91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B050"/>
                </a:solidFill>
              </a:rPr>
              <a:t>3.Present tense </a:t>
            </a:r>
            <a:r>
              <a:rPr lang="es-MX" dirty="0" err="1" smtClean="0">
                <a:solidFill>
                  <a:srgbClr val="00B050"/>
                </a:solidFill>
              </a:rPr>
              <a:t>expressions</a:t>
            </a:r>
            <a:r>
              <a:rPr lang="es-MX" dirty="0" smtClean="0">
                <a:solidFill>
                  <a:srgbClr val="00B050"/>
                </a:solidFill>
              </a:rPr>
              <a:t/>
            </a:r>
            <a:br>
              <a:rPr lang="es-MX" dirty="0" smtClean="0">
                <a:solidFill>
                  <a:srgbClr val="00B050"/>
                </a:solidFill>
              </a:rPr>
            </a:br>
            <a:r>
              <a:rPr lang="es-MX" dirty="0" smtClean="0">
                <a:solidFill>
                  <a:srgbClr val="00B050"/>
                </a:solidFill>
              </a:rPr>
              <a:t>3.1 </a:t>
            </a:r>
            <a:r>
              <a:rPr lang="es-MX" dirty="0" err="1" smtClean="0">
                <a:solidFill>
                  <a:srgbClr val="00B050"/>
                </a:solidFill>
              </a:rPr>
              <a:t>Habits</a:t>
            </a:r>
            <a:r>
              <a:rPr lang="es-MX" dirty="0" smtClean="0">
                <a:solidFill>
                  <a:srgbClr val="00B050"/>
                </a:solidFill>
              </a:rPr>
              <a:t> and </a:t>
            </a:r>
            <a:r>
              <a:rPr lang="es-MX" dirty="0" err="1" smtClean="0">
                <a:solidFill>
                  <a:srgbClr val="00B050"/>
                </a:solidFill>
              </a:rPr>
              <a:t>routines</a:t>
            </a:r>
            <a:r>
              <a:rPr lang="es-MX" dirty="0" smtClean="0">
                <a:solidFill>
                  <a:srgbClr val="00B050"/>
                </a:solidFill>
              </a:rPr>
              <a:t> </a:t>
            </a:r>
            <a:endParaRPr lang="es-MX" dirty="0">
              <a:solidFill>
                <a:srgbClr val="00B050"/>
              </a:solidFill>
            </a:endParaRPr>
          </a:p>
        </p:txBody>
      </p:sp>
      <p:sp>
        <p:nvSpPr>
          <p:cNvPr id="4" name="Marcador de contenido 3"/>
          <p:cNvSpPr>
            <a:spLocks noGrp="1"/>
          </p:cNvSpPr>
          <p:nvPr>
            <p:ph idx="1"/>
          </p:nvPr>
        </p:nvSpPr>
        <p:spPr>
          <a:xfrm>
            <a:off x="1626379" y="2270125"/>
            <a:ext cx="6591985" cy="3777622"/>
          </a:xfrm>
        </p:spPr>
        <p:txBody>
          <a:bodyPr/>
          <a:lstStyle/>
          <a:p>
            <a:pPr marL="0" indent="0">
              <a:buNone/>
            </a:pPr>
            <a:r>
              <a:rPr lang="en-US" dirty="0" smtClean="0"/>
              <a:t>We use </a:t>
            </a:r>
            <a:r>
              <a:rPr lang="en-US" dirty="0"/>
              <a:t>the Simple Present to express the idea that an action is repeated or usual. The action can be a habit, a hobby, a daily event, a scheduled event or something that often happens.</a:t>
            </a:r>
          </a:p>
        </p:txBody>
      </p:sp>
      <p:pic>
        <p:nvPicPr>
          <p:cNvPr id="1026" name="Picture 2" descr="http://www.englishpage.com/image/verbs/simplepresentusua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4293096"/>
            <a:ext cx="4087174" cy="792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4954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B050"/>
                </a:solidFill>
              </a:rPr>
              <a:t>Simple </a:t>
            </a:r>
            <a:r>
              <a:rPr lang="es-MX" dirty="0" err="1" smtClean="0">
                <a:solidFill>
                  <a:srgbClr val="00B050"/>
                </a:solidFill>
              </a:rPr>
              <a:t>present</a:t>
            </a:r>
            <a:r>
              <a:rPr lang="es-MX" dirty="0" smtClean="0">
                <a:solidFill>
                  <a:srgbClr val="00B050"/>
                </a:solidFill>
              </a:rPr>
              <a:t> tense </a:t>
            </a:r>
            <a:endParaRPr lang="es-MX" dirty="0">
              <a:solidFill>
                <a:srgbClr val="00B050"/>
              </a:solidFill>
            </a:endParaRPr>
          </a:p>
        </p:txBody>
      </p:sp>
      <p:sp>
        <p:nvSpPr>
          <p:cNvPr id="5" name="Rectángulo 4"/>
          <p:cNvSpPr/>
          <p:nvPr/>
        </p:nvSpPr>
        <p:spPr>
          <a:xfrm>
            <a:off x="1403648" y="1905000"/>
            <a:ext cx="5454352" cy="2031325"/>
          </a:xfrm>
          <a:prstGeom prst="rect">
            <a:avLst/>
          </a:prstGeom>
        </p:spPr>
        <p:txBody>
          <a:bodyPr wrap="square">
            <a:spAutoFit/>
          </a:bodyPr>
          <a:lstStyle/>
          <a:p>
            <a:r>
              <a:rPr lang="en-US" dirty="0" smtClean="0"/>
              <a:t>Examples:</a:t>
            </a:r>
          </a:p>
          <a:p>
            <a:endParaRPr lang="en-US" dirty="0"/>
          </a:p>
          <a:p>
            <a:pPr>
              <a:buFont typeface="Arial" panose="020B0604020202020204" pitchFamily="34" charset="0"/>
              <a:buChar char="•"/>
            </a:pPr>
            <a:r>
              <a:rPr lang="en-US" dirty="0"/>
              <a:t>The train </a:t>
            </a:r>
            <a:r>
              <a:rPr lang="en-US" b="1" dirty="0"/>
              <a:t>leaves</a:t>
            </a:r>
            <a:r>
              <a:rPr lang="en-US" dirty="0"/>
              <a:t> every morning at 8 AM</a:t>
            </a:r>
            <a:r>
              <a:rPr lang="en-US" dirty="0" smtClean="0"/>
              <a:t>.</a:t>
            </a:r>
          </a:p>
          <a:p>
            <a:endParaRPr lang="en-US" dirty="0"/>
          </a:p>
          <a:p>
            <a:pPr>
              <a:buFont typeface="Arial" panose="020B0604020202020204" pitchFamily="34" charset="0"/>
              <a:buChar char="•"/>
            </a:pPr>
            <a:r>
              <a:rPr lang="en-US" dirty="0"/>
              <a:t>The train </a:t>
            </a:r>
            <a:r>
              <a:rPr lang="en-US" b="1" dirty="0"/>
              <a:t>does not leave</a:t>
            </a:r>
            <a:r>
              <a:rPr lang="en-US" dirty="0"/>
              <a:t> at 9 AM</a:t>
            </a:r>
            <a:r>
              <a:rPr lang="en-US" dirty="0" smtClean="0"/>
              <a:t>.</a:t>
            </a:r>
          </a:p>
          <a:p>
            <a:endParaRPr lang="en-US" dirty="0"/>
          </a:p>
          <a:p>
            <a:pPr>
              <a:buFont typeface="Arial" panose="020B0604020202020204" pitchFamily="34" charset="0"/>
              <a:buChar char="•"/>
            </a:pPr>
            <a:r>
              <a:rPr lang="en-US" dirty="0"/>
              <a:t>When </a:t>
            </a:r>
            <a:r>
              <a:rPr lang="en-US" b="1" dirty="0"/>
              <a:t>does</a:t>
            </a:r>
            <a:r>
              <a:rPr lang="en-US" dirty="0"/>
              <a:t> the train usually </a:t>
            </a:r>
            <a:r>
              <a:rPr lang="en-US" b="1" dirty="0"/>
              <a:t>leave</a:t>
            </a:r>
            <a:r>
              <a:rPr lang="en-US" dirty="0"/>
              <a:t>? </a:t>
            </a:r>
          </a:p>
        </p:txBody>
      </p:sp>
      <p:pic>
        <p:nvPicPr>
          <p:cNvPr id="7" name="Imagen 6"/>
          <p:cNvPicPr>
            <a:picLocks noChangeAspect="1"/>
          </p:cNvPicPr>
          <p:nvPr/>
        </p:nvPicPr>
        <p:blipFill>
          <a:blip r:embed="rId2"/>
          <a:stretch>
            <a:fillRect/>
          </a:stretch>
        </p:blipFill>
        <p:spPr>
          <a:xfrm>
            <a:off x="5581650" y="4321865"/>
            <a:ext cx="2552700" cy="1790700"/>
          </a:xfrm>
          <a:prstGeom prst="rect">
            <a:avLst/>
          </a:prstGeom>
        </p:spPr>
      </p:pic>
    </p:spTree>
    <p:extLst>
      <p:ext uri="{BB962C8B-B14F-4D97-AF65-F5344CB8AC3E}">
        <p14:creationId xmlns:p14="http://schemas.microsoft.com/office/powerpoint/2010/main" val="5992272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63688" y="908720"/>
            <a:ext cx="6591985" cy="4680520"/>
          </a:xfrm>
        </p:spPr>
        <p:txBody>
          <a:bodyPr/>
          <a:lstStyle/>
          <a:p>
            <a:pPr marL="0" indent="0" algn="ctr">
              <a:buNone/>
            </a:pPr>
            <a:r>
              <a:rPr lang="es-MX" sz="2400" dirty="0" smtClean="0">
                <a:solidFill>
                  <a:srgbClr val="00B050"/>
                </a:solidFill>
              </a:rPr>
              <a:t>Rules </a:t>
            </a:r>
            <a:r>
              <a:rPr lang="es-MX" sz="2400" dirty="0" err="1" smtClean="0">
                <a:solidFill>
                  <a:srgbClr val="00B050"/>
                </a:solidFill>
              </a:rPr>
              <a:t>for</a:t>
            </a:r>
            <a:r>
              <a:rPr lang="es-MX" sz="2400" dirty="0" smtClean="0">
                <a:solidFill>
                  <a:srgbClr val="00B050"/>
                </a:solidFill>
              </a:rPr>
              <a:t> </a:t>
            </a:r>
            <a:r>
              <a:rPr lang="es-MX" sz="2400" dirty="0" err="1" smtClean="0">
                <a:solidFill>
                  <a:srgbClr val="00B050"/>
                </a:solidFill>
              </a:rPr>
              <a:t>third</a:t>
            </a:r>
            <a:r>
              <a:rPr lang="es-MX" sz="2400" dirty="0" smtClean="0">
                <a:solidFill>
                  <a:srgbClr val="00B050"/>
                </a:solidFill>
              </a:rPr>
              <a:t> </a:t>
            </a:r>
            <a:r>
              <a:rPr lang="es-MX" sz="2400" dirty="0" err="1" smtClean="0">
                <a:solidFill>
                  <a:srgbClr val="00B050"/>
                </a:solidFill>
              </a:rPr>
              <a:t>person</a:t>
            </a:r>
            <a:endParaRPr lang="en-US" sz="2400" dirty="0" smtClean="0">
              <a:solidFill>
                <a:srgbClr val="00B050"/>
              </a:solidFill>
            </a:endParaRPr>
          </a:p>
          <a:p>
            <a:pPr marL="0" indent="0">
              <a:buNone/>
            </a:pPr>
            <a:r>
              <a:rPr lang="en-US" dirty="0"/>
              <a:t>Normally in the present tense we add </a:t>
            </a:r>
            <a:r>
              <a:rPr lang="en-US" b="1" dirty="0"/>
              <a:t>S</a:t>
            </a:r>
            <a:r>
              <a:rPr lang="en-US" dirty="0"/>
              <a:t> to the end of the verb in the 3rd person (He, She, It).</a:t>
            </a: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1112310465"/>
              </p:ext>
            </p:extLst>
          </p:nvPr>
        </p:nvGraphicFramePr>
        <p:xfrm>
          <a:off x="1943100" y="2334580"/>
          <a:ext cx="6591300" cy="1828800"/>
        </p:xfrm>
        <a:graphic>
          <a:graphicData uri="http://schemas.openxmlformats.org/drawingml/2006/table">
            <a:tbl>
              <a:tblPr/>
              <a:tblGrid>
                <a:gridCol w="3295650">
                  <a:extLst>
                    <a:ext uri="{9D8B030D-6E8A-4147-A177-3AD203B41FA5}">
                      <a16:colId xmlns:a16="http://schemas.microsoft.com/office/drawing/2014/main" val="3508855332"/>
                    </a:ext>
                  </a:extLst>
                </a:gridCol>
                <a:gridCol w="3295650">
                  <a:extLst>
                    <a:ext uri="{9D8B030D-6E8A-4147-A177-3AD203B41FA5}">
                      <a16:colId xmlns:a16="http://schemas.microsoft.com/office/drawing/2014/main" val="205227766"/>
                    </a:ext>
                  </a:extLst>
                </a:gridCol>
              </a:tblGrid>
              <a:tr h="0">
                <a:tc>
                  <a:txBody>
                    <a:bodyPr/>
                    <a:lstStyle/>
                    <a:p>
                      <a:r>
                        <a:rPr lang="en-US"/>
                        <a:t>Verb </a:t>
                      </a:r>
                    </a:p>
                  </a:txBody>
                  <a:tcPr anchor="ctr">
                    <a:lnL>
                      <a:noFill/>
                    </a:lnL>
                    <a:lnR>
                      <a:noFill/>
                    </a:lnR>
                    <a:lnT>
                      <a:noFill/>
                    </a:lnT>
                    <a:lnB>
                      <a:noFill/>
                    </a:lnB>
                  </a:tcPr>
                </a:tc>
                <a:tc>
                  <a:txBody>
                    <a:bodyPr/>
                    <a:lstStyle/>
                    <a:p>
                      <a:r>
                        <a:rPr lang="en-US"/>
                        <a:t>3rd Person </a:t>
                      </a:r>
                    </a:p>
                  </a:txBody>
                  <a:tcPr anchor="ctr">
                    <a:lnL>
                      <a:noFill/>
                    </a:lnL>
                    <a:lnR>
                      <a:noFill/>
                    </a:lnR>
                    <a:lnT>
                      <a:noFill/>
                    </a:lnT>
                    <a:lnB>
                      <a:noFill/>
                    </a:lnB>
                  </a:tcPr>
                </a:tc>
                <a:extLst>
                  <a:ext uri="{0D108BD9-81ED-4DB2-BD59-A6C34878D82A}">
                    <a16:rowId xmlns:a16="http://schemas.microsoft.com/office/drawing/2014/main" val="4098072990"/>
                  </a:ext>
                </a:extLst>
              </a:tr>
              <a:tr h="0">
                <a:tc>
                  <a:txBody>
                    <a:bodyPr/>
                    <a:lstStyle/>
                    <a:p>
                      <a:r>
                        <a:rPr lang="en-US" dirty="0"/>
                        <a:t>Speak</a:t>
                      </a:r>
                    </a:p>
                  </a:txBody>
                  <a:tcPr anchor="ctr">
                    <a:lnL>
                      <a:noFill/>
                    </a:lnL>
                    <a:lnR>
                      <a:noFill/>
                    </a:lnR>
                    <a:lnT>
                      <a:noFill/>
                    </a:lnT>
                    <a:lnB>
                      <a:noFill/>
                    </a:lnB>
                  </a:tcPr>
                </a:tc>
                <a:tc>
                  <a:txBody>
                    <a:bodyPr/>
                    <a:lstStyle/>
                    <a:p>
                      <a:r>
                        <a:rPr lang="en-US"/>
                        <a:t>Speak</a:t>
                      </a:r>
                      <a:r>
                        <a:rPr lang="en-US" b="1"/>
                        <a:t>s</a:t>
                      </a:r>
                      <a:r>
                        <a:rPr lang="en-US"/>
                        <a:t> </a:t>
                      </a:r>
                    </a:p>
                  </a:txBody>
                  <a:tcPr anchor="ctr">
                    <a:lnL>
                      <a:noFill/>
                    </a:lnL>
                    <a:lnR>
                      <a:noFill/>
                    </a:lnR>
                    <a:lnT>
                      <a:noFill/>
                    </a:lnT>
                    <a:lnB>
                      <a:noFill/>
                    </a:lnB>
                  </a:tcPr>
                </a:tc>
                <a:extLst>
                  <a:ext uri="{0D108BD9-81ED-4DB2-BD59-A6C34878D82A}">
                    <a16:rowId xmlns:a16="http://schemas.microsoft.com/office/drawing/2014/main" val="3821895317"/>
                  </a:ext>
                </a:extLst>
              </a:tr>
              <a:tr h="0">
                <a:tc>
                  <a:txBody>
                    <a:bodyPr/>
                    <a:lstStyle/>
                    <a:p>
                      <a:r>
                        <a:rPr lang="en-US"/>
                        <a:t>Play</a:t>
                      </a:r>
                    </a:p>
                  </a:txBody>
                  <a:tcPr anchor="ctr">
                    <a:lnL>
                      <a:noFill/>
                    </a:lnL>
                    <a:lnR>
                      <a:noFill/>
                    </a:lnR>
                    <a:lnT>
                      <a:noFill/>
                    </a:lnT>
                    <a:lnB>
                      <a:noFill/>
                    </a:lnB>
                  </a:tcPr>
                </a:tc>
                <a:tc>
                  <a:txBody>
                    <a:bodyPr/>
                    <a:lstStyle/>
                    <a:p>
                      <a:r>
                        <a:rPr lang="en-US"/>
                        <a:t>Play</a:t>
                      </a:r>
                      <a:r>
                        <a:rPr lang="en-US" b="1"/>
                        <a:t>s</a:t>
                      </a:r>
                      <a:r>
                        <a:rPr lang="en-US"/>
                        <a:t> </a:t>
                      </a:r>
                    </a:p>
                  </a:txBody>
                  <a:tcPr anchor="ctr">
                    <a:lnL>
                      <a:noFill/>
                    </a:lnL>
                    <a:lnR>
                      <a:noFill/>
                    </a:lnR>
                    <a:lnT>
                      <a:noFill/>
                    </a:lnT>
                    <a:lnB>
                      <a:noFill/>
                    </a:lnB>
                  </a:tcPr>
                </a:tc>
                <a:extLst>
                  <a:ext uri="{0D108BD9-81ED-4DB2-BD59-A6C34878D82A}">
                    <a16:rowId xmlns:a16="http://schemas.microsoft.com/office/drawing/2014/main" val="2813570956"/>
                  </a:ext>
                </a:extLst>
              </a:tr>
              <a:tr h="0">
                <a:tc>
                  <a:txBody>
                    <a:bodyPr/>
                    <a:lstStyle/>
                    <a:p>
                      <a:r>
                        <a:rPr lang="en-US"/>
                        <a:t>Give </a:t>
                      </a:r>
                    </a:p>
                  </a:txBody>
                  <a:tcPr anchor="ctr">
                    <a:lnL>
                      <a:noFill/>
                    </a:lnL>
                    <a:lnR>
                      <a:noFill/>
                    </a:lnR>
                    <a:lnT>
                      <a:noFill/>
                    </a:lnT>
                    <a:lnB>
                      <a:noFill/>
                    </a:lnB>
                  </a:tcPr>
                </a:tc>
                <a:tc>
                  <a:txBody>
                    <a:bodyPr/>
                    <a:lstStyle/>
                    <a:p>
                      <a:r>
                        <a:rPr lang="en-US"/>
                        <a:t>Give</a:t>
                      </a:r>
                      <a:r>
                        <a:rPr lang="en-US" b="1"/>
                        <a:t>s</a:t>
                      </a:r>
                      <a:r>
                        <a:rPr lang="en-US"/>
                        <a:t> </a:t>
                      </a:r>
                    </a:p>
                  </a:txBody>
                  <a:tcPr anchor="ctr">
                    <a:lnL>
                      <a:noFill/>
                    </a:lnL>
                    <a:lnR>
                      <a:noFill/>
                    </a:lnR>
                    <a:lnT>
                      <a:noFill/>
                    </a:lnT>
                    <a:lnB>
                      <a:noFill/>
                    </a:lnB>
                  </a:tcPr>
                </a:tc>
                <a:extLst>
                  <a:ext uri="{0D108BD9-81ED-4DB2-BD59-A6C34878D82A}">
                    <a16:rowId xmlns:a16="http://schemas.microsoft.com/office/drawing/2014/main" val="3811995876"/>
                  </a:ext>
                </a:extLst>
              </a:tr>
              <a:tr h="0">
                <a:tc>
                  <a:txBody>
                    <a:bodyPr/>
                    <a:lstStyle/>
                    <a:p>
                      <a:r>
                        <a:rPr lang="en-US"/>
                        <a:t>Make </a:t>
                      </a:r>
                    </a:p>
                  </a:txBody>
                  <a:tcPr anchor="ctr">
                    <a:lnL>
                      <a:noFill/>
                    </a:lnL>
                    <a:lnR>
                      <a:noFill/>
                    </a:lnR>
                    <a:lnT>
                      <a:noFill/>
                    </a:lnT>
                    <a:lnB>
                      <a:noFill/>
                    </a:lnB>
                  </a:tcPr>
                </a:tc>
                <a:tc>
                  <a:txBody>
                    <a:bodyPr/>
                    <a:lstStyle/>
                    <a:p>
                      <a:r>
                        <a:rPr lang="en-US" dirty="0"/>
                        <a:t>Make</a:t>
                      </a:r>
                      <a:r>
                        <a:rPr lang="en-US" b="1" dirty="0"/>
                        <a:t>s</a:t>
                      </a:r>
                      <a:r>
                        <a:rPr lang="en-US" dirty="0"/>
                        <a:t> </a:t>
                      </a:r>
                    </a:p>
                  </a:txBody>
                  <a:tcPr anchor="ctr">
                    <a:lnL>
                      <a:noFill/>
                    </a:lnL>
                    <a:lnR>
                      <a:noFill/>
                    </a:lnR>
                    <a:lnT>
                      <a:noFill/>
                    </a:lnT>
                    <a:lnB>
                      <a:noFill/>
                    </a:lnB>
                  </a:tcPr>
                </a:tc>
                <a:extLst>
                  <a:ext uri="{0D108BD9-81ED-4DB2-BD59-A6C34878D82A}">
                    <a16:rowId xmlns:a16="http://schemas.microsoft.com/office/drawing/2014/main" val="3901190159"/>
                  </a:ext>
                </a:extLst>
              </a:tr>
            </a:tbl>
          </a:graphicData>
        </a:graphic>
      </p:graphicFrame>
      <p:sp>
        <p:nvSpPr>
          <p:cNvPr id="5" name="Rectángulo 4"/>
          <p:cNvSpPr/>
          <p:nvPr/>
        </p:nvSpPr>
        <p:spPr>
          <a:xfrm>
            <a:off x="1943100" y="4665910"/>
            <a:ext cx="4572000" cy="923330"/>
          </a:xfrm>
          <a:prstGeom prst="rect">
            <a:avLst/>
          </a:prstGeom>
        </p:spPr>
        <p:txBody>
          <a:bodyPr>
            <a:spAutoFit/>
          </a:bodyPr>
          <a:lstStyle/>
          <a:p>
            <a:pPr marL="285750" indent="-285750">
              <a:buFont typeface="Arial" panose="020B0604020202020204" pitchFamily="34" charset="0"/>
              <a:buChar char="•"/>
            </a:pPr>
            <a:r>
              <a:rPr lang="en-US" dirty="0"/>
              <a:t>He speaks three languages.</a:t>
            </a:r>
          </a:p>
          <a:p>
            <a:pPr marL="285750" indent="-285750">
              <a:buFont typeface="Arial" panose="020B0604020202020204" pitchFamily="34" charset="0"/>
              <a:buChar char="•"/>
            </a:pPr>
            <a:r>
              <a:rPr lang="en-US" dirty="0"/>
              <a:t>She drinks coffee every morning.</a:t>
            </a:r>
          </a:p>
          <a:p>
            <a:pPr marL="285750" indent="-285750">
              <a:buFont typeface="Arial" panose="020B0604020202020204" pitchFamily="34" charset="0"/>
              <a:buChar char="•"/>
            </a:pPr>
            <a:r>
              <a:rPr lang="en-US" dirty="0"/>
              <a:t>My dog hates my cat</a:t>
            </a:r>
          </a:p>
        </p:txBody>
      </p:sp>
    </p:spTree>
    <p:extLst>
      <p:ext uri="{BB962C8B-B14F-4D97-AF65-F5344CB8AC3E}">
        <p14:creationId xmlns:p14="http://schemas.microsoft.com/office/powerpoint/2010/main" val="144854915"/>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543</TotalTime>
  <Words>1577</Words>
  <Application>Microsoft Office PowerPoint</Application>
  <PresentationFormat>Presentación en pantalla (4:3)</PresentationFormat>
  <Paragraphs>315</Paragraphs>
  <Slides>41</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41</vt:i4>
      </vt:variant>
    </vt:vector>
  </HeadingPairs>
  <TitlesOfParts>
    <vt:vector size="49" baseType="lpstr">
      <vt:lpstr>Arial</vt:lpstr>
      <vt:lpstr>Calibri</vt:lpstr>
      <vt:lpstr>Century Gothic</vt:lpstr>
      <vt:lpstr>Times New Roman</vt:lpstr>
      <vt:lpstr>Wingdings</vt:lpstr>
      <vt:lpstr>Wingdings 2</vt:lpstr>
      <vt:lpstr>Wingdings 3</vt:lpstr>
      <vt:lpstr>Espiral</vt:lpstr>
      <vt:lpstr>Presentación de PowerPoint</vt:lpstr>
      <vt:lpstr>Presentación de PowerPoint</vt:lpstr>
      <vt:lpstr>INDEX</vt:lpstr>
      <vt:lpstr>Introduction</vt:lpstr>
      <vt:lpstr>Purpose of  the subject</vt:lpstr>
      <vt:lpstr> INTRODUCTION UNIT 1 EXPRESSIONS IN PRESENT TENSE</vt:lpstr>
      <vt:lpstr>3.Present tense expressions 3.1 Habits and routines </vt:lpstr>
      <vt:lpstr>Simple present tense </vt:lpstr>
      <vt:lpstr>Presentación de PowerPoint</vt:lpstr>
      <vt:lpstr>Presentación de PowerPoint</vt:lpstr>
      <vt:lpstr>Presentación de PowerPoint</vt:lpstr>
      <vt:lpstr>3.1 Facts </vt:lpstr>
      <vt:lpstr>3.1 Facts, habits and routines. </vt:lpstr>
      <vt:lpstr>3.2 ACTIONS IN PROGRESS</vt:lpstr>
      <vt:lpstr>USES OF PRESENT PROGRESSIVE</vt:lpstr>
      <vt:lpstr>USES OF PRESENT PROGRESSIVE</vt:lpstr>
      <vt:lpstr>USES OF PRESENT PROGRESSIVE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EXAMPLES </vt:lpstr>
      <vt:lpstr>Exercise </vt:lpstr>
      <vt:lpstr>3.3 Repeated actions with results in present </vt:lpstr>
      <vt:lpstr>4. Considerations for the use of simple present tense. </vt:lpstr>
      <vt:lpstr>4.1 Frequency which a fact is carried out (adverbs of frequency) </vt:lpstr>
      <vt:lpstr>Examples </vt:lpstr>
      <vt:lpstr>Exercises </vt:lpstr>
      <vt:lpstr>4.2 States and actions </vt:lpstr>
      <vt:lpstr>Presentación de PowerPoint</vt:lpstr>
      <vt:lpstr>Presentación de PowerPoint</vt:lpstr>
      <vt:lpstr>Presentación de PowerPoint</vt:lpstr>
      <vt:lpstr>4.3 Negative and Interrogative form  </vt:lpstr>
      <vt:lpstr>STRUCTURE</vt:lpstr>
      <vt:lpstr>4.4 Interrogative form</vt:lpstr>
      <vt:lpstr>Examples </vt:lpstr>
      <vt:lpstr>Exercises </vt:lpstr>
      <vt:lpstr>BIBLIOGRAPHY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1</dc:title>
  <dc:creator>Usuario</dc:creator>
  <cp:lastModifiedBy>usuario</cp:lastModifiedBy>
  <cp:revision>49</cp:revision>
  <dcterms:created xsi:type="dcterms:W3CDTF">2017-06-06T23:21:27Z</dcterms:created>
  <dcterms:modified xsi:type="dcterms:W3CDTF">2019-09-08T17:41:46Z</dcterms:modified>
</cp:coreProperties>
</file>