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3" r:id="rId1"/>
    <p:sldMasterId id="2147483674" r:id="rId2"/>
  </p:sldMasterIdLst>
  <p:notesMasterIdLst>
    <p:notesMasterId r:id="rId56"/>
  </p:notesMasterIdLst>
  <p:sldIdLst>
    <p:sldId id="256" r:id="rId3"/>
    <p:sldId id="258" r:id="rId4"/>
    <p:sldId id="259" r:id="rId5"/>
    <p:sldId id="277" r:id="rId6"/>
    <p:sldId id="302" r:id="rId7"/>
    <p:sldId id="304" r:id="rId8"/>
    <p:sldId id="297" r:id="rId9"/>
    <p:sldId id="300" r:id="rId10"/>
    <p:sldId id="299" r:id="rId11"/>
    <p:sldId id="260" r:id="rId12"/>
    <p:sldId id="307" r:id="rId13"/>
    <p:sldId id="306" r:id="rId14"/>
    <p:sldId id="262" r:id="rId15"/>
    <p:sldId id="351" r:id="rId16"/>
    <p:sldId id="352" r:id="rId17"/>
    <p:sldId id="353" r:id="rId18"/>
    <p:sldId id="320" r:id="rId19"/>
    <p:sldId id="319" r:id="rId20"/>
    <p:sldId id="321" r:id="rId21"/>
    <p:sldId id="318" r:id="rId22"/>
    <p:sldId id="315" r:id="rId23"/>
    <p:sldId id="316" r:id="rId24"/>
    <p:sldId id="322" r:id="rId25"/>
    <p:sldId id="323" r:id="rId26"/>
    <p:sldId id="324" r:id="rId27"/>
    <p:sldId id="328" r:id="rId28"/>
    <p:sldId id="263" r:id="rId29"/>
    <p:sldId id="326" r:id="rId30"/>
    <p:sldId id="336" r:id="rId31"/>
    <p:sldId id="338" r:id="rId32"/>
    <p:sldId id="331" r:id="rId33"/>
    <p:sldId id="342" r:id="rId34"/>
    <p:sldId id="332" r:id="rId35"/>
    <p:sldId id="337" r:id="rId36"/>
    <p:sldId id="339" r:id="rId37"/>
    <p:sldId id="335" r:id="rId38"/>
    <p:sldId id="346" r:id="rId39"/>
    <p:sldId id="314" r:id="rId40"/>
    <p:sldId id="333" r:id="rId41"/>
    <p:sldId id="341" r:id="rId42"/>
    <p:sldId id="343" r:id="rId43"/>
    <p:sldId id="345" r:id="rId44"/>
    <p:sldId id="334" r:id="rId45"/>
    <p:sldId id="344" r:id="rId46"/>
    <p:sldId id="348" r:id="rId47"/>
    <p:sldId id="349" r:id="rId48"/>
    <p:sldId id="354" r:id="rId49"/>
    <p:sldId id="329" r:id="rId50"/>
    <p:sldId id="350" r:id="rId51"/>
    <p:sldId id="355" r:id="rId52"/>
    <p:sldId id="275" r:id="rId53"/>
    <p:sldId id="276" r:id="rId54"/>
    <p:sldId id="295" r:id="rId55"/>
  </p:sldIdLst>
  <p:sldSz cx="9144000" cy="5143500" type="screen16x9"/>
  <p:notesSz cx="6858000" cy="9144000"/>
  <p:embeddedFontLst>
    <p:embeddedFont>
      <p:font typeface="Albert Sans" panose="020B0604020202020204" charset="0"/>
      <p:regular r:id="rId57"/>
      <p:bold r:id="rId58"/>
      <p:italic r:id="rId59"/>
      <p:boldItalic r:id="rId60"/>
    </p:embeddedFont>
    <p:embeddedFont>
      <p:font typeface="Calibri" panose="020F0502020204030204" pitchFamily="34" charset="0"/>
      <p:regular r:id="rId61"/>
      <p:bold r:id="rId62"/>
      <p:italic r:id="rId63"/>
      <p:boldItalic r:id="rId64"/>
    </p:embeddedFont>
    <p:embeddedFont>
      <p:font typeface="Cambria Math" panose="02040503050406030204" pitchFamily="18" charset="0"/>
      <p:regular r:id="rId65"/>
    </p:embeddedFont>
    <p:embeddedFont>
      <p:font typeface="Didact Gothic" panose="020B0604020202020204" charset="0"/>
      <p:regular r:id="rId66"/>
    </p:embeddedFont>
    <p:embeddedFont>
      <p:font typeface="Livvic" panose="020B0604020202020204" charset="0"/>
      <p:regular r:id="rId67"/>
      <p:bold r:id="rId68"/>
      <p:italic r:id="rId69"/>
      <p:boldItalic r:id="rId70"/>
    </p:embeddedFont>
    <p:embeddedFont>
      <p:font typeface="Proxima Nova" panose="020B0604020202020204" charset="0"/>
      <p:regular r:id="rId71"/>
      <p:bold r:id="rId72"/>
      <p:italic r:id="rId73"/>
      <p:boldItalic r:id="rId74"/>
    </p:embeddedFont>
    <p:embeddedFont>
      <p:font typeface="Raleway" pitchFamily="2" charset="0"/>
      <p:regular r:id="rId75"/>
      <p:bold r:id="rId76"/>
      <p:italic r:id="rId77"/>
      <p:boldItalic r:id="rId7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de los Angeles Contreras Flores" initials="MdlACF" lastIdx="1" clrIdx="0">
    <p:extLst>
      <p:ext uri="{19B8F6BF-5375-455C-9EA6-DF929625EA0E}">
        <p15:presenceInfo xmlns:p15="http://schemas.microsoft.com/office/powerpoint/2012/main" userId="S::macontrerasf@uaemex.mx::7a390253-3b29-4b06-a5c0-54a0b6240c6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4101"/>
    <a:srgbClr val="A3C476"/>
    <a:srgbClr val="336600"/>
    <a:srgbClr val="DDE9CD"/>
    <a:srgbClr val="D2E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7FF622-2A9F-4159-ACBC-3EDB005017AF}">
  <a:tblStyle styleId="{8E7FF622-2A9F-4159-ACBC-3EDB005017A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CC195842-068F-41F1-9C16-8FFF293B77C4}"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ABFCF23-3B69-468F-B69F-88F6DE6A72F2}" styleName="Estilo medio 1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8" autoAdjust="0"/>
    <p:restoredTop sz="94660"/>
  </p:normalViewPr>
  <p:slideViewPr>
    <p:cSldViewPr snapToGrid="0">
      <p:cViewPr varScale="1">
        <p:scale>
          <a:sx n="102" d="100"/>
          <a:sy n="102" d="100"/>
        </p:scale>
        <p:origin x="60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font" Target="fonts/font12.fntdata"/><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font" Target="fonts/font2.fntdata"/><Relationship Id="rId74" Type="http://schemas.openxmlformats.org/officeDocument/2006/relationships/font" Target="fonts/font18.fntdata"/><Relationship Id="rId79" Type="http://schemas.openxmlformats.org/officeDocument/2006/relationships/commentAuthors" Target="commentAuthors.xml"/><Relationship Id="rId5" Type="http://schemas.openxmlformats.org/officeDocument/2006/relationships/slide" Target="slides/slide3.xml"/><Relationship Id="rId61" Type="http://schemas.openxmlformats.org/officeDocument/2006/relationships/font" Target="fonts/font5.fntdata"/><Relationship Id="rId8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77" Type="http://schemas.openxmlformats.org/officeDocument/2006/relationships/font" Target="fonts/font21.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6.fntdata"/><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font" Target="fonts/font19.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font" Target="fonts/font17.fntdata"/><Relationship Id="rId78" Type="http://schemas.openxmlformats.org/officeDocument/2006/relationships/font" Target="fonts/font22.fntdata"/><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font" Target="fonts/font20.fntdata"/><Relationship Id="rId7" Type="http://schemas.openxmlformats.org/officeDocument/2006/relationships/slide" Target="slides/slide5.xml"/><Relationship Id="rId71" Type="http://schemas.openxmlformats.org/officeDocument/2006/relationships/font" Target="fonts/font15.fntdata"/><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font" Target="fonts/font10.fntdata"/></Relationships>
</file>

<file path=ppt/diagrams/_rels/data1.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slide" Target="../slides/slide15.xml"/><Relationship Id="rId1" Type="http://schemas.openxmlformats.org/officeDocument/2006/relationships/slide" Target="../slides/slide14.xml"/></Relationships>
</file>

<file path=ppt/diagrams/_rels/data2.xml.rels><?xml version="1.0" encoding="UTF-8" standalone="yes"?>
<Relationships xmlns="http://schemas.openxmlformats.org/package/2006/relationships"><Relationship Id="rId3" Type="http://schemas.openxmlformats.org/officeDocument/2006/relationships/slide" Target="../slides/slide43.xml"/><Relationship Id="rId2" Type="http://schemas.openxmlformats.org/officeDocument/2006/relationships/slide" Target="../slides/slide33.xml"/><Relationship Id="rId1" Type="http://schemas.openxmlformats.org/officeDocument/2006/relationships/slide" Target="../slides/slide28.xml"/><Relationship Id="rId4"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DC1D96-ACA0-4F70-A7DB-9DC042D09CEF}" type="doc">
      <dgm:prSet loTypeId="urn:microsoft.com/office/officeart/2005/8/layout/radial4" loCatId="relationship" qsTypeId="urn:microsoft.com/office/officeart/2005/8/quickstyle/simple3" qsCatId="simple" csTypeId="urn:microsoft.com/office/officeart/2005/8/colors/accent0_3" csCatId="mainScheme" phldr="1"/>
      <dgm:spPr/>
      <dgm:t>
        <a:bodyPr/>
        <a:lstStyle/>
        <a:p>
          <a:endParaRPr lang="es-MX"/>
        </a:p>
      </dgm:t>
    </dgm:pt>
    <dgm:pt modelId="{6AC08F67-7CBC-4534-9ADB-54BC5B8B479F}">
      <dgm:prSet phldrT="[Texto]" custT="1"/>
      <dgm:spPr/>
      <dgm:t>
        <a:bodyPr/>
        <a:lstStyle/>
        <a:p>
          <a:pPr algn="ctr"/>
          <a:r>
            <a:rPr lang="es-MX" sz="1100" dirty="0">
              <a:latin typeface="Livvic" panose="020B0604020202020204" charset="0"/>
            </a:rPr>
            <a:t>Ciclos comunes</a:t>
          </a:r>
        </a:p>
      </dgm:t>
    </dgm:pt>
    <dgm:pt modelId="{0C32C2B7-0428-40C0-A36C-7A30F7F01489}" type="parTrans" cxnId="{81F5AD80-ED7D-4579-A32D-7EA7231D00B7}">
      <dgm:prSet/>
      <dgm:spPr/>
      <dgm:t>
        <a:bodyPr/>
        <a:lstStyle/>
        <a:p>
          <a:pPr algn="ctr"/>
          <a:endParaRPr lang="es-MX" sz="1600">
            <a:latin typeface="Livvic" panose="020B0604020202020204" charset="0"/>
          </a:endParaRPr>
        </a:p>
      </dgm:t>
    </dgm:pt>
    <dgm:pt modelId="{1238F8C7-70A3-40F1-82FA-A50968C4A28A}" type="sibTrans" cxnId="{81F5AD80-ED7D-4579-A32D-7EA7231D00B7}">
      <dgm:prSet/>
      <dgm:spPr/>
      <dgm:t>
        <a:bodyPr/>
        <a:lstStyle/>
        <a:p>
          <a:pPr algn="ctr"/>
          <a:endParaRPr lang="es-MX" sz="1600">
            <a:latin typeface="Livvic" panose="020B0604020202020204" charset="0"/>
          </a:endParaRPr>
        </a:p>
      </dgm:t>
    </dgm:pt>
    <dgm:pt modelId="{0D8CCC81-7235-42D8-B562-B46E3C36652F}">
      <dgm:prSet phldrT="[Texto]" custT="1"/>
      <dgm:spPr/>
      <dgm:t>
        <a:bodyPr/>
        <a:lstStyle/>
        <a:p>
          <a:pPr algn="ctr"/>
          <a:r>
            <a:rPr lang="es-MX" sz="1600" dirty="0">
              <a:latin typeface="Livvic" panose="020B0604020202020204" charset="0"/>
              <a:hlinkClick xmlns:r="http://schemas.openxmlformats.org/officeDocument/2006/relationships" r:id="rId1" action="ppaction://hlinksldjump"/>
            </a:rPr>
            <a:t>Para</a:t>
          </a:r>
          <a:endParaRPr lang="es-MX" sz="1600" dirty="0">
            <a:latin typeface="Livvic" panose="020B0604020202020204" charset="0"/>
          </a:endParaRPr>
        </a:p>
      </dgm:t>
    </dgm:pt>
    <dgm:pt modelId="{DF3E1E49-E9A3-4228-AD4D-007DC53C93D9}" type="parTrans" cxnId="{53D9EA61-8DA4-40DF-9C38-73281CE83963}">
      <dgm:prSet/>
      <dgm:spPr/>
      <dgm:t>
        <a:bodyPr/>
        <a:lstStyle/>
        <a:p>
          <a:pPr algn="ctr"/>
          <a:endParaRPr lang="es-MX" sz="1600">
            <a:latin typeface="Livvic" panose="020B0604020202020204" charset="0"/>
          </a:endParaRPr>
        </a:p>
      </dgm:t>
    </dgm:pt>
    <dgm:pt modelId="{580F592B-A8BD-4A14-86F7-F1C85CC571A4}" type="sibTrans" cxnId="{53D9EA61-8DA4-40DF-9C38-73281CE83963}">
      <dgm:prSet/>
      <dgm:spPr/>
      <dgm:t>
        <a:bodyPr/>
        <a:lstStyle/>
        <a:p>
          <a:pPr algn="ctr"/>
          <a:endParaRPr lang="es-MX" sz="1600">
            <a:latin typeface="Livvic" panose="020B0604020202020204" charset="0"/>
          </a:endParaRPr>
        </a:p>
      </dgm:t>
    </dgm:pt>
    <dgm:pt modelId="{B5F4F747-B2D8-45F9-A763-D385EE1BAE88}">
      <dgm:prSet phldrT="[Texto]" custT="1"/>
      <dgm:spPr/>
      <dgm:t>
        <a:bodyPr/>
        <a:lstStyle/>
        <a:p>
          <a:pPr algn="ctr"/>
          <a:r>
            <a:rPr lang="es-MX" sz="1600" dirty="0">
              <a:latin typeface="Livvic" panose="020B0604020202020204" charset="0"/>
              <a:hlinkClick xmlns:r="http://schemas.openxmlformats.org/officeDocument/2006/relationships" r:id="rId2" action="ppaction://hlinksldjump"/>
            </a:rPr>
            <a:t>Mientras</a:t>
          </a:r>
          <a:endParaRPr lang="es-MX" sz="1600" dirty="0">
            <a:latin typeface="Livvic" panose="020B0604020202020204" charset="0"/>
          </a:endParaRPr>
        </a:p>
      </dgm:t>
    </dgm:pt>
    <dgm:pt modelId="{447BF280-FE55-4784-9B00-38FE13A927E1}" type="parTrans" cxnId="{72F23193-F14C-4865-B0D7-240898CC801E}">
      <dgm:prSet/>
      <dgm:spPr/>
      <dgm:t>
        <a:bodyPr/>
        <a:lstStyle/>
        <a:p>
          <a:pPr algn="ctr"/>
          <a:endParaRPr lang="es-MX" sz="1600">
            <a:latin typeface="Livvic" panose="020B0604020202020204" charset="0"/>
          </a:endParaRPr>
        </a:p>
      </dgm:t>
    </dgm:pt>
    <dgm:pt modelId="{DE9DAE01-BA36-4F07-9E17-98B9577A2C05}" type="sibTrans" cxnId="{72F23193-F14C-4865-B0D7-240898CC801E}">
      <dgm:prSet/>
      <dgm:spPr/>
      <dgm:t>
        <a:bodyPr/>
        <a:lstStyle/>
        <a:p>
          <a:pPr algn="ctr"/>
          <a:endParaRPr lang="es-MX" sz="1600">
            <a:latin typeface="Livvic" panose="020B0604020202020204" charset="0"/>
          </a:endParaRPr>
        </a:p>
      </dgm:t>
    </dgm:pt>
    <dgm:pt modelId="{B1736148-88AC-448A-84A3-3291D69CCA5E}">
      <dgm:prSet phldrT="[Texto]" custT="1"/>
      <dgm:spPr/>
      <dgm:t>
        <a:bodyPr/>
        <a:lstStyle/>
        <a:p>
          <a:pPr algn="ctr"/>
          <a:r>
            <a:rPr lang="es-MX" sz="1600" dirty="0">
              <a:latin typeface="Livvic" panose="020B0604020202020204" charset="0"/>
              <a:hlinkClick xmlns:r="http://schemas.openxmlformats.org/officeDocument/2006/relationships" r:id="rId3" action="ppaction://hlinksldjump"/>
            </a:rPr>
            <a:t>Hacer-mientras</a:t>
          </a:r>
          <a:endParaRPr lang="es-MX" sz="1600" dirty="0">
            <a:latin typeface="Livvic" panose="020B0604020202020204" charset="0"/>
          </a:endParaRPr>
        </a:p>
      </dgm:t>
    </dgm:pt>
    <dgm:pt modelId="{2070F73D-F8F4-4DAF-AE4E-35B939A1C5D5}" type="parTrans" cxnId="{4CF9D056-E22F-449F-82B7-7FB3F57535C4}">
      <dgm:prSet/>
      <dgm:spPr/>
      <dgm:t>
        <a:bodyPr/>
        <a:lstStyle/>
        <a:p>
          <a:pPr algn="ctr"/>
          <a:endParaRPr lang="es-MX" sz="1600">
            <a:latin typeface="Livvic" panose="020B0604020202020204" charset="0"/>
          </a:endParaRPr>
        </a:p>
      </dgm:t>
    </dgm:pt>
    <dgm:pt modelId="{860B41B3-E588-471B-B29D-236F3F91AA5F}" type="sibTrans" cxnId="{4CF9D056-E22F-449F-82B7-7FB3F57535C4}">
      <dgm:prSet/>
      <dgm:spPr/>
      <dgm:t>
        <a:bodyPr/>
        <a:lstStyle/>
        <a:p>
          <a:pPr algn="ctr"/>
          <a:endParaRPr lang="es-MX" sz="1600">
            <a:latin typeface="Livvic" panose="020B0604020202020204" charset="0"/>
          </a:endParaRPr>
        </a:p>
      </dgm:t>
    </dgm:pt>
    <dgm:pt modelId="{78FF6BA8-7127-4A09-B8FD-8AF0FCBE3D66}" type="pres">
      <dgm:prSet presAssocID="{E2DC1D96-ACA0-4F70-A7DB-9DC042D09CEF}" presName="cycle" presStyleCnt="0">
        <dgm:presLayoutVars>
          <dgm:chMax val="1"/>
          <dgm:dir/>
          <dgm:animLvl val="ctr"/>
          <dgm:resizeHandles val="exact"/>
        </dgm:presLayoutVars>
      </dgm:prSet>
      <dgm:spPr/>
    </dgm:pt>
    <dgm:pt modelId="{BDB72540-D8B4-4683-BF4A-A79CA13BEA2F}" type="pres">
      <dgm:prSet presAssocID="{6AC08F67-7CBC-4534-9ADB-54BC5B8B479F}" presName="centerShape" presStyleLbl="node0" presStyleIdx="0" presStyleCnt="1"/>
      <dgm:spPr/>
    </dgm:pt>
    <dgm:pt modelId="{60DF7AD3-3CAF-41EF-A32D-CCCD6C007D87}" type="pres">
      <dgm:prSet presAssocID="{DF3E1E49-E9A3-4228-AD4D-007DC53C93D9}" presName="parTrans" presStyleLbl="bgSibTrans2D1" presStyleIdx="0" presStyleCnt="3" custScaleX="83863" custScaleY="79066" custLinFactNeighborY="64538"/>
      <dgm:spPr/>
    </dgm:pt>
    <dgm:pt modelId="{BDA4E002-ACF9-40AB-82E4-DDAA37DFD6A5}" type="pres">
      <dgm:prSet presAssocID="{0D8CCC81-7235-42D8-B562-B46E3C36652F}" presName="node" presStyleLbl="node1" presStyleIdx="0" presStyleCnt="3">
        <dgm:presLayoutVars>
          <dgm:bulletEnabled val="1"/>
        </dgm:presLayoutVars>
      </dgm:prSet>
      <dgm:spPr/>
    </dgm:pt>
    <dgm:pt modelId="{DE821DAD-42B6-42E1-B1CE-D4F8FC9A2154}" type="pres">
      <dgm:prSet presAssocID="{447BF280-FE55-4784-9B00-38FE13A927E1}" presName="parTrans" presStyleLbl="bgSibTrans2D1" presStyleIdx="1" presStyleCnt="3" custScaleX="83863" custScaleY="79066" custLinFactNeighborY="37632"/>
      <dgm:spPr/>
    </dgm:pt>
    <dgm:pt modelId="{271D156E-E830-4089-97FD-76891E0AFCB6}" type="pres">
      <dgm:prSet presAssocID="{B5F4F747-B2D8-45F9-A763-D385EE1BAE88}" presName="node" presStyleLbl="node1" presStyleIdx="1" presStyleCnt="3">
        <dgm:presLayoutVars>
          <dgm:bulletEnabled val="1"/>
        </dgm:presLayoutVars>
      </dgm:prSet>
      <dgm:spPr/>
    </dgm:pt>
    <dgm:pt modelId="{F54AA108-E0B2-4FBA-B1B3-9A784F0A22F7}" type="pres">
      <dgm:prSet presAssocID="{2070F73D-F8F4-4DAF-AE4E-35B939A1C5D5}" presName="parTrans" presStyleLbl="bgSibTrans2D1" presStyleIdx="2" presStyleCnt="3" custScaleX="83863" custScaleY="79066" custLinFactNeighborY="64538"/>
      <dgm:spPr/>
    </dgm:pt>
    <dgm:pt modelId="{5C3AFEE7-02C7-424A-9E2B-67714FD270AD}" type="pres">
      <dgm:prSet presAssocID="{B1736148-88AC-448A-84A3-3291D69CCA5E}" presName="node" presStyleLbl="node1" presStyleIdx="2" presStyleCnt="3">
        <dgm:presLayoutVars>
          <dgm:bulletEnabled val="1"/>
        </dgm:presLayoutVars>
      </dgm:prSet>
      <dgm:spPr/>
    </dgm:pt>
  </dgm:ptLst>
  <dgm:cxnLst>
    <dgm:cxn modelId="{F3EE043B-6FFD-42B8-8806-4887FB7502B1}" type="presOf" srcId="{E2DC1D96-ACA0-4F70-A7DB-9DC042D09CEF}" destId="{78FF6BA8-7127-4A09-B8FD-8AF0FCBE3D66}" srcOrd="0" destOrd="0" presId="urn:microsoft.com/office/officeart/2005/8/layout/radial4"/>
    <dgm:cxn modelId="{E8F1153E-C2B4-498B-82D0-954C47A6A69A}" type="presOf" srcId="{6AC08F67-7CBC-4534-9ADB-54BC5B8B479F}" destId="{BDB72540-D8B4-4683-BF4A-A79CA13BEA2F}" srcOrd="0" destOrd="0" presId="urn:microsoft.com/office/officeart/2005/8/layout/radial4"/>
    <dgm:cxn modelId="{53D9EA61-8DA4-40DF-9C38-73281CE83963}" srcId="{6AC08F67-7CBC-4534-9ADB-54BC5B8B479F}" destId="{0D8CCC81-7235-42D8-B562-B46E3C36652F}" srcOrd="0" destOrd="0" parTransId="{DF3E1E49-E9A3-4228-AD4D-007DC53C93D9}" sibTransId="{580F592B-A8BD-4A14-86F7-F1C85CC571A4}"/>
    <dgm:cxn modelId="{4CF9D056-E22F-449F-82B7-7FB3F57535C4}" srcId="{6AC08F67-7CBC-4534-9ADB-54BC5B8B479F}" destId="{B1736148-88AC-448A-84A3-3291D69CCA5E}" srcOrd="2" destOrd="0" parTransId="{2070F73D-F8F4-4DAF-AE4E-35B939A1C5D5}" sibTransId="{860B41B3-E588-471B-B29D-236F3F91AA5F}"/>
    <dgm:cxn modelId="{81F5AD80-ED7D-4579-A32D-7EA7231D00B7}" srcId="{E2DC1D96-ACA0-4F70-A7DB-9DC042D09CEF}" destId="{6AC08F67-7CBC-4534-9ADB-54BC5B8B479F}" srcOrd="0" destOrd="0" parTransId="{0C32C2B7-0428-40C0-A36C-7A30F7F01489}" sibTransId="{1238F8C7-70A3-40F1-82FA-A50968C4A28A}"/>
    <dgm:cxn modelId="{72F23193-F14C-4865-B0D7-240898CC801E}" srcId="{6AC08F67-7CBC-4534-9ADB-54BC5B8B479F}" destId="{B5F4F747-B2D8-45F9-A763-D385EE1BAE88}" srcOrd="1" destOrd="0" parTransId="{447BF280-FE55-4784-9B00-38FE13A927E1}" sibTransId="{DE9DAE01-BA36-4F07-9E17-98B9577A2C05}"/>
    <dgm:cxn modelId="{F4E2FC9A-ABC0-421B-AB9D-8959542C33FD}" type="presOf" srcId="{B5F4F747-B2D8-45F9-A763-D385EE1BAE88}" destId="{271D156E-E830-4089-97FD-76891E0AFCB6}" srcOrd="0" destOrd="0" presId="urn:microsoft.com/office/officeart/2005/8/layout/radial4"/>
    <dgm:cxn modelId="{307DCFBA-E6E9-48F8-BD00-7DBC8A49E4FA}" type="presOf" srcId="{B1736148-88AC-448A-84A3-3291D69CCA5E}" destId="{5C3AFEE7-02C7-424A-9E2B-67714FD270AD}" srcOrd="0" destOrd="0" presId="urn:microsoft.com/office/officeart/2005/8/layout/radial4"/>
    <dgm:cxn modelId="{C451C8CA-D57C-483A-B715-EC538CA17BF1}" type="presOf" srcId="{0D8CCC81-7235-42D8-B562-B46E3C36652F}" destId="{BDA4E002-ACF9-40AB-82E4-DDAA37DFD6A5}" srcOrd="0" destOrd="0" presId="urn:microsoft.com/office/officeart/2005/8/layout/radial4"/>
    <dgm:cxn modelId="{07484AE7-4DC6-41B5-99F1-28D93BAA5F6D}" type="presOf" srcId="{2070F73D-F8F4-4DAF-AE4E-35B939A1C5D5}" destId="{F54AA108-E0B2-4FBA-B1B3-9A784F0A22F7}" srcOrd="0" destOrd="0" presId="urn:microsoft.com/office/officeart/2005/8/layout/radial4"/>
    <dgm:cxn modelId="{3FBD7AF4-E423-4710-B077-8574944C12BA}" type="presOf" srcId="{DF3E1E49-E9A3-4228-AD4D-007DC53C93D9}" destId="{60DF7AD3-3CAF-41EF-A32D-CCCD6C007D87}" srcOrd="0" destOrd="0" presId="urn:microsoft.com/office/officeart/2005/8/layout/radial4"/>
    <dgm:cxn modelId="{7263E4F7-9FA4-45B5-8D1A-61B90602C430}" type="presOf" srcId="{447BF280-FE55-4784-9B00-38FE13A927E1}" destId="{DE821DAD-42B6-42E1-B1CE-D4F8FC9A2154}" srcOrd="0" destOrd="0" presId="urn:microsoft.com/office/officeart/2005/8/layout/radial4"/>
    <dgm:cxn modelId="{1EF2A32D-2DB5-4EBF-80B4-B7220F54D2AA}" type="presParOf" srcId="{78FF6BA8-7127-4A09-B8FD-8AF0FCBE3D66}" destId="{BDB72540-D8B4-4683-BF4A-A79CA13BEA2F}" srcOrd="0" destOrd="0" presId="urn:microsoft.com/office/officeart/2005/8/layout/radial4"/>
    <dgm:cxn modelId="{38200851-78AC-4D4B-A580-673C6D868647}" type="presParOf" srcId="{78FF6BA8-7127-4A09-B8FD-8AF0FCBE3D66}" destId="{60DF7AD3-3CAF-41EF-A32D-CCCD6C007D87}" srcOrd="1" destOrd="0" presId="urn:microsoft.com/office/officeart/2005/8/layout/radial4"/>
    <dgm:cxn modelId="{009B81E4-5C71-41B6-BCE6-A38039BFACC5}" type="presParOf" srcId="{78FF6BA8-7127-4A09-B8FD-8AF0FCBE3D66}" destId="{BDA4E002-ACF9-40AB-82E4-DDAA37DFD6A5}" srcOrd="2" destOrd="0" presId="urn:microsoft.com/office/officeart/2005/8/layout/radial4"/>
    <dgm:cxn modelId="{E1FB61A8-9B8F-48AD-8B8A-B64782F8EC5E}" type="presParOf" srcId="{78FF6BA8-7127-4A09-B8FD-8AF0FCBE3D66}" destId="{DE821DAD-42B6-42E1-B1CE-D4F8FC9A2154}" srcOrd="3" destOrd="0" presId="urn:microsoft.com/office/officeart/2005/8/layout/radial4"/>
    <dgm:cxn modelId="{F1A0F41D-1646-41A2-847A-393468F5093E}" type="presParOf" srcId="{78FF6BA8-7127-4A09-B8FD-8AF0FCBE3D66}" destId="{271D156E-E830-4089-97FD-76891E0AFCB6}" srcOrd="4" destOrd="0" presId="urn:microsoft.com/office/officeart/2005/8/layout/radial4"/>
    <dgm:cxn modelId="{C71818D7-D5E0-4F8F-8A01-40A6D8EBA94C}" type="presParOf" srcId="{78FF6BA8-7127-4A09-B8FD-8AF0FCBE3D66}" destId="{F54AA108-E0B2-4FBA-B1B3-9A784F0A22F7}" srcOrd="5" destOrd="0" presId="urn:microsoft.com/office/officeart/2005/8/layout/radial4"/>
    <dgm:cxn modelId="{D9884D97-7A24-4BF1-996A-25C49BD41370}" type="presParOf" srcId="{78FF6BA8-7127-4A09-B8FD-8AF0FCBE3D66}" destId="{5C3AFEE7-02C7-424A-9E2B-67714FD270AD}"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BB9773-4966-4CFA-90E2-D96F1A1BD58E}" type="doc">
      <dgm:prSet loTypeId="urn:microsoft.com/office/officeart/2005/8/layout/radial3" loCatId="relationship" qsTypeId="urn:microsoft.com/office/officeart/2005/8/quickstyle/3d4" qsCatId="3D" csTypeId="urn:microsoft.com/office/officeart/2005/8/colors/accent0_3" csCatId="mainScheme" phldr="1"/>
      <dgm:spPr/>
      <dgm:t>
        <a:bodyPr/>
        <a:lstStyle/>
        <a:p>
          <a:endParaRPr lang="es-MX"/>
        </a:p>
      </dgm:t>
    </dgm:pt>
    <dgm:pt modelId="{23BBFD72-4B39-41C7-87FE-81E254B68A28}">
      <dgm:prSet phldrT="[Texto]" custT="1"/>
      <dgm:spPr/>
      <dgm:t>
        <a:bodyPr/>
        <a:lstStyle/>
        <a:p>
          <a:pPr>
            <a:buNone/>
          </a:pPr>
          <a:r>
            <a:rPr lang="en" sz="1800" b="0" i="0" u="none" strike="noStrike" kern="1200" cap="none" dirty="0">
              <a:solidFill>
                <a:srgbClr val="302543"/>
              </a:solidFill>
              <a:latin typeface="Albert Sans"/>
              <a:ea typeface="Albert Sans"/>
              <a:cs typeface="Albert Sans"/>
            </a:rPr>
            <a:t>Tipos de variables de control</a:t>
          </a:r>
          <a:endParaRPr lang="es-MX" sz="1800" b="0" i="0" u="none" strike="noStrike" kern="1200" cap="none" dirty="0">
            <a:solidFill>
              <a:srgbClr val="302543"/>
            </a:solidFill>
            <a:latin typeface="Albert Sans"/>
            <a:ea typeface="Albert Sans"/>
            <a:cs typeface="Albert Sans"/>
          </a:endParaRPr>
        </a:p>
      </dgm:t>
    </dgm:pt>
    <dgm:pt modelId="{72995FD1-1E43-4A02-8420-26B8842B6E06}" type="parTrans" cxnId="{B0BAF8DE-D77F-41D1-BF5F-917CCB455A11}">
      <dgm:prSet/>
      <dgm:spPr/>
      <dgm:t>
        <a:bodyPr/>
        <a:lstStyle/>
        <a:p>
          <a:endParaRPr lang="es-MX"/>
        </a:p>
      </dgm:t>
    </dgm:pt>
    <dgm:pt modelId="{69B21D5E-5E04-4C92-A35C-C37684C1F7E6}" type="sibTrans" cxnId="{B0BAF8DE-D77F-41D1-BF5F-917CCB455A11}">
      <dgm:prSet/>
      <dgm:spPr/>
      <dgm:t>
        <a:bodyPr/>
        <a:lstStyle/>
        <a:p>
          <a:endParaRPr lang="es-MX"/>
        </a:p>
      </dgm:t>
    </dgm:pt>
    <dgm:pt modelId="{4A0DABDD-73B9-4FD4-B50D-E5FAAAE2C8C0}">
      <dgm:prSet phldrT="[Texto]" custT="1"/>
      <dgm:spPr/>
      <dgm:t>
        <a:bodyPr/>
        <a:lstStyle/>
        <a:p>
          <a:r>
            <a:rPr lang="es-MX" sz="1400" b="0" i="0" u="none" strike="noStrike" kern="1200" cap="none" dirty="0">
              <a:solidFill>
                <a:srgbClr val="302543"/>
              </a:solidFill>
              <a:latin typeface="Albert Sans"/>
              <a:ea typeface="Albert Sans"/>
              <a:cs typeface="Albert Sans"/>
              <a:hlinkClick xmlns:r="http://schemas.openxmlformats.org/officeDocument/2006/relationships" r:id="rId1" action="ppaction://hlinksldjump"/>
            </a:rPr>
            <a:t>Contadores</a:t>
          </a:r>
          <a:endParaRPr lang="es-MX" sz="1400" b="0" i="0" u="none" strike="noStrike" kern="1200" cap="none" dirty="0">
            <a:solidFill>
              <a:srgbClr val="302543"/>
            </a:solidFill>
            <a:latin typeface="Albert Sans"/>
            <a:ea typeface="Albert Sans"/>
            <a:cs typeface="Albert Sans"/>
          </a:endParaRPr>
        </a:p>
      </dgm:t>
    </dgm:pt>
    <dgm:pt modelId="{61A5D4A1-C434-47EE-AE07-CF34358E5FA8}" type="parTrans" cxnId="{09836ECF-E386-4CBE-A465-A795E115E5C1}">
      <dgm:prSet/>
      <dgm:spPr/>
      <dgm:t>
        <a:bodyPr/>
        <a:lstStyle/>
        <a:p>
          <a:endParaRPr lang="es-MX"/>
        </a:p>
      </dgm:t>
    </dgm:pt>
    <dgm:pt modelId="{0BD02E5B-A41A-4478-83AB-12C1A25FA2E4}" type="sibTrans" cxnId="{09836ECF-E386-4CBE-A465-A795E115E5C1}">
      <dgm:prSet/>
      <dgm:spPr/>
      <dgm:t>
        <a:bodyPr/>
        <a:lstStyle/>
        <a:p>
          <a:endParaRPr lang="es-MX"/>
        </a:p>
      </dgm:t>
    </dgm:pt>
    <dgm:pt modelId="{B9E1E0FF-9A6F-4D72-AE83-43D50D740673}">
      <dgm:prSet phldrT="[Texto]" custT="1"/>
      <dgm:spPr/>
      <dgm:t>
        <a:bodyPr/>
        <a:lstStyle/>
        <a:p>
          <a:r>
            <a:rPr lang="es-MX" sz="1400" b="0" i="0" u="none" strike="noStrike" kern="1200" cap="none" dirty="0">
              <a:solidFill>
                <a:srgbClr val="302543"/>
              </a:solidFill>
              <a:latin typeface="Albert Sans"/>
              <a:ea typeface="Albert Sans"/>
              <a:cs typeface="Albert Sans"/>
              <a:hlinkClick xmlns:r="http://schemas.openxmlformats.org/officeDocument/2006/relationships" r:id="rId2" action="ppaction://hlinksldjump"/>
            </a:rPr>
            <a:t>Acumulado-res</a:t>
          </a:r>
          <a:endParaRPr lang="es-MX" sz="1400" b="0" i="0" u="none" strike="noStrike" kern="1200" cap="none" dirty="0">
            <a:solidFill>
              <a:srgbClr val="302543"/>
            </a:solidFill>
            <a:latin typeface="Albert Sans"/>
            <a:ea typeface="Albert Sans"/>
            <a:cs typeface="Albert Sans"/>
          </a:endParaRPr>
        </a:p>
      </dgm:t>
    </dgm:pt>
    <dgm:pt modelId="{7C998189-61F1-4337-89C3-E68952A14F63}" type="parTrans" cxnId="{F9B98BC6-81B4-4BBA-9754-D27D484AE82C}">
      <dgm:prSet/>
      <dgm:spPr/>
      <dgm:t>
        <a:bodyPr/>
        <a:lstStyle/>
        <a:p>
          <a:endParaRPr lang="es-MX"/>
        </a:p>
      </dgm:t>
    </dgm:pt>
    <dgm:pt modelId="{5941D08F-173C-4400-A531-807C91D88D5C}" type="sibTrans" cxnId="{F9B98BC6-81B4-4BBA-9754-D27D484AE82C}">
      <dgm:prSet/>
      <dgm:spPr/>
      <dgm:t>
        <a:bodyPr/>
        <a:lstStyle/>
        <a:p>
          <a:endParaRPr lang="es-MX"/>
        </a:p>
      </dgm:t>
    </dgm:pt>
    <dgm:pt modelId="{6ACABDD2-EBC9-4556-8E51-4B3DB72A6302}">
      <dgm:prSet phldrT="[Texto]" custT="1"/>
      <dgm:spPr/>
      <dgm:t>
        <a:bodyPr/>
        <a:lstStyle/>
        <a:p>
          <a:r>
            <a:rPr lang="es-MX" sz="1400" b="0" i="0" u="none" strike="noStrike" kern="1200" cap="none" dirty="0">
              <a:solidFill>
                <a:srgbClr val="302543"/>
              </a:solidFill>
              <a:latin typeface="Albert Sans"/>
              <a:ea typeface="Albert Sans"/>
              <a:cs typeface="Albert Sans"/>
              <a:hlinkClick xmlns:r="http://schemas.openxmlformats.org/officeDocument/2006/relationships" r:id="rId3" action="ppaction://hlinksldjump"/>
            </a:rPr>
            <a:t>Banderas</a:t>
          </a:r>
          <a:endParaRPr lang="es-MX" sz="1400" b="0" i="0" u="none" strike="noStrike" kern="1200" cap="none" dirty="0">
            <a:solidFill>
              <a:srgbClr val="302543"/>
            </a:solidFill>
            <a:latin typeface="Albert Sans"/>
            <a:ea typeface="Albert Sans"/>
            <a:cs typeface="Albert Sans"/>
          </a:endParaRPr>
        </a:p>
      </dgm:t>
    </dgm:pt>
    <dgm:pt modelId="{80726AB0-7630-4B54-83BE-69BAB8F03760}" type="parTrans" cxnId="{C1D2CC3E-8337-479E-B536-A932BBCB8712}">
      <dgm:prSet/>
      <dgm:spPr/>
      <dgm:t>
        <a:bodyPr/>
        <a:lstStyle/>
        <a:p>
          <a:endParaRPr lang="es-MX"/>
        </a:p>
      </dgm:t>
    </dgm:pt>
    <dgm:pt modelId="{449BF32B-08FC-4F16-9675-D2BE8A5454EC}" type="sibTrans" cxnId="{C1D2CC3E-8337-479E-B536-A932BBCB8712}">
      <dgm:prSet/>
      <dgm:spPr/>
      <dgm:t>
        <a:bodyPr/>
        <a:lstStyle/>
        <a:p>
          <a:endParaRPr lang="es-MX"/>
        </a:p>
      </dgm:t>
    </dgm:pt>
    <dgm:pt modelId="{AD13D737-3CBF-46BA-B45B-79323A2A7BB9}">
      <dgm:prSet phldrT="[Texto]" custT="1"/>
      <dgm:spPr/>
      <dgm:t>
        <a:bodyPr/>
        <a:lstStyle/>
        <a:p>
          <a:r>
            <a:rPr lang="es-MX" sz="1400" b="0" i="0" u="none" strike="noStrike" cap="none" dirty="0">
              <a:solidFill>
                <a:schemeClr val="dk1"/>
              </a:solidFill>
              <a:latin typeface="Albert Sans"/>
              <a:ea typeface="Albert Sans"/>
              <a:cs typeface="Albert Sans"/>
              <a:sym typeface="Albert Sans"/>
              <a:hlinkClick xmlns:r="http://schemas.openxmlformats.org/officeDocument/2006/relationships" r:id="rId4" action="ppaction://hlinksldjump"/>
            </a:rPr>
            <a:t>Centinelas</a:t>
          </a:r>
          <a:endParaRPr lang="es-MX" sz="1400" b="0" i="0" u="none" strike="noStrike" cap="none" dirty="0">
            <a:solidFill>
              <a:schemeClr val="dk1"/>
            </a:solidFill>
            <a:latin typeface="Albert Sans"/>
            <a:ea typeface="Albert Sans"/>
            <a:cs typeface="Albert Sans"/>
            <a:sym typeface="Albert Sans"/>
          </a:endParaRPr>
        </a:p>
      </dgm:t>
    </dgm:pt>
    <dgm:pt modelId="{6D0856EE-10A3-47AE-B126-AF4791D48049}" type="parTrans" cxnId="{C1A7A63D-9679-47F3-94D1-4539C2D74CEA}">
      <dgm:prSet/>
      <dgm:spPr/>
      <dgm:t>
        <a:bodyPr/>
        <a:lstStyle/>
        <a:p>
          <a:endParaRPr lang="es-MX"/>
        </a:p>
      </dgm:t>
    </dgm:pt>
    <dgm:pt modelId="{09077916-19CC-44FE-BBD1-EAC12FD35468}" type="sibTrans" cxnId="{C1A7A63D-9679-47F3-94D1-4539C2D74CEA}">
      <dgm:prSet/>
      <dgm:spPr/>
      <dgm:t>
        <a:bodyPr/>
        <a:lstStyle/>
        <a:p>
          <a:endParaRPr lang="es-MX"/>
        </a:p>
      </dgm:t>
    </dgm:pt>
    <dgm:pt modelId="{8239B7BC-8DE3-4113-B967-B520A942D5FB}" type="pres">
      <dgm:prSet presAssocID="{FEBB9773-4966-4CFA-90E2-D96F1A1BD58E}" presName="composite" presStyleCnt="0">
        <dgm:presLayoutVars>
          <dgm:chMax val="1"/>
          <dgm:dir/>
          <dgm:resizeHandles val="exact"/>
        </dgm:presLayoutVars>
      </dgm:prSet>
      <dgm:spPr/>
    </dgm:pt>
    <dgm:pt modelId="{0AB9105F-A55C-4209-9572-00476EC7F6FB}" type="pres">
      <dgm:prSet presAssocID="{FEBB9773-4966-4CFA-90E2-D96F1A1BD58E}" presName="radial" presStyleCnt="0">
        <dgm:presLayoutVars>
          <dgm:animLvl val="ctr"/>
        </dgm:presLayoutVars>
      </dgm:prSet>
      <dgm:spPr/>
    </dgm:pt>
    <dgm:pt modelId="{AF8FF701-E947-4D1F-B2AD-D104E6E71C0E}" type="pres">
      <dgm:prSet presAssocID="{23BBFD72-4B39-41C7-87FE-81E254B68A28}" presName="centerShape" presStyleLbl="vennNode1" presStyleIdx="0" presStyleCnt="5"/>
      <dgm:spPr/>
    </dgm:pt>
    <dgm:pt modelId="{329DCFC1-B2CB-4F35-92CD-6C97F3D89ACD}" type="pres">
      <dgm:prSet presAssocID="{4A0DABDD-73B9-4FD4-B50D-E5FAAAE2C8C0}" presName="node" presStyleLbl="vennNode1" presStyleIdx="1" presStyleCnt="5" custScaleX="122559" custScaleY="122559">
        <dgm:presLayoutVars>
          <dgm:bulletEnabled val="1"/>
        </dgm:presLayoutVars>
      </dgm:prSet>
      <dgm:spPr/>
    </dgm:pt>
    <dgm:pt modelId="{CB01C690-AD41-4E1F-AE53-CB64718D243F}" type="pres">
      <dgm:prSet presAssocID="{B9E1E0FF-9A6F-4D72-AE83-43D50D740673}" presName="node" presStyleLbl="vennNode1" presStyleIdx="2" presStyleCnt="5" custScaleX="137879" custScaleY="137879">
        <dgm:presLayoutVars>
          <dgm:bulletEnabled val="1"/>
        </dgm:presLayoutVars>
      </dgm:prSet>
      <dgm:spPr/>
    </dgm:pt>
    <dgm:pt modelId="{4BC176CB-C1E1-4083-A7BA-CCFA46B17989}" type="pres">
      <dgm:prSet presAssocID="{6ACABDD2-EBC9-4556-8E51-4B3DB72A6302}" presName="node" presStyleLbl="vennNode1" presStyleIdx="3" presStyleCnt="5" custScaleX="122559" custScaleY="122559">
        <dgm:presLayoutVars>
          <dgm:bulletEnabled val="1"/>
        </dgm:presLayoutVars>
      </dgm:prSet>
      <dgm:spPr/>
    </dgm:pt>
    <dgm:pt modelId="{A904452B-5F2A-4618-AB01-843CF1010AE9}" type="pres">
      <dgm:prSet presAssocID="{AD13D737-3CBF-46BA-B45B-79323A2A7BB9}" presName="node" presStyleLbl="vennNode1" presStyleIdx="4" presStyleCnt="5" custScaleX="122559" custScaleY="122559">
        <dgm:presLayoutVars>
          <dgm:bulletEnabled val="1"/>
        </dgm:presLayoutVars>
      </dgm:prSet>
      <dgm:spPr/>
    </dgm:pt>
  </dgm:ptLst>
  <dgm:cxnLst>
    <dgm:cxn modelId="{C1A7A63D-9679-47F3-94D1-4539C2D74CEA}" srcId="{23BBFD72-4B39-41C7-87FE-81E254B68A28}" destId="{AD13D737-3CBF-46BA-B45B-79323A2A7BB9}" srcOrd="3" destOrd="0" parTransId="{6D0856EE-10A3-47AE-B126-AF4791D48049}" sibTransId="{09077916-19CC-44FE-BBD1-EAC12FD35468}"/>
    <dgm:cxn modelId="{C1D2CC3E-8337-479E-B536-A932BBCB8712}" srcId="{23BBFD72-4B39-41C7-87FE-81E254B68A28}" destId="{6ACABDD2-EBC9-4556-8E51-4B3DB72A6302}" srcOrd="2" destOrd="0" parTransId="{80726AB0-7630-4B54-83BE-69BAB8F03760}" sibTransId="{449BF32B-08FC-4F16-9675-D2BE8A5454EC}"/>
    <dgm:cxn modelId="{62CF1741-9435-4139-A349-7BD8FDEE6C1B}" type="presOf" srcId="{FEBB9773-4966-4CFA-90E2-D96F1A1BD58E}" destId="{8239B7BC-8DE3-4113-B967-B520A942D5FB}" srcOrd="0" destOrd="0" presId="urn:microsoft.com/office/officeart/2005/8/layout/radial3"/>
    <dgm:cxn modelId="{C199DD5A-2FBC-4636-92A3-506015948729}" type="presOf" srcId="{6ACABDD2-EBC9-4556-8E51-4B3DB72A6302}" destId="{4BC176CB-C1E1-4083-A7BA-CCFA46B17989}" srcOrd="0" destOrd="0" presId="urn:microsoft.com/office/officeart/2005/8/layout/radial3"/>
    <dgm:cxn modelId="{221C078A-451E-413C-9C82-7F39D17CF4F8}" type="presOf" srcId="{4A0DABDD-73B9-4FD4-B50D-E5FAAAE2C8C0}" destId="{329DCFC1-B2CB-4F35-92CD-6C97F3D89ACD}" srcOrd="0" destOrd="0" presId="urn:microsoft.com/office/officeart/2005/8/layout/radial3"/>
    <dgm:cxn modelId="{4F6BFBB1-730B-4DBD-A9C8-F32B784544A7}" type="presOf" srcId="{23BBFD72-4B39-41C7-87FE-81E254B68A28}" destId="{AF8FF701-E947-4D1F-B2AD-D104E6E71C0E}" srcOrd="0" destOrd="0" presId="urn:microsoft.com/office/officeart/2005/8/layout/radial3"/>
    <dgm:cxn modelId="{62F1E5B4-FB01-443B-BFDE-15135AAB50C0}" type="presOf" srcId="{B9E1E0FF-9A6F-4D72-AE83-43D50D740673}" destId="{CB01C690-AD41-4E1F-AE53-CB64718D243F}" srcOrd="0" destOrd="0" presId="urn:microsoft.com/office/officeart/2005/8/layout/radial3"/>
    <dgm:cxn modelId="{F9B98BC6-81B4-4BBA-9754-D27D484AE82C}" srcId="{23BBFD72-4B39-41C7-87FE-81E254B68A28}" destId="{B9E1E0FF-9A6F-4D72-AE83-43D50D740673}" srcOrd="1" destOrd="0" parTransId="{7C998189-61F1-4337-89C3-E68952A14F63}" sibTransId="{5941D08F-173C-4400-A531-807C91D88D5C}"/>
    <dgm:cxn modelId="{09836ECF-E386-4CBE-A465-A795E115E5C1}" srcId="{23BBFD72-4B39-41C7-87FE-81E254B68A28}" destId="{4A0DABDD-73B9-4FD4-B50D-E5FAAAE2C8C0}" srcOrd="0" destOrd="0" parTransId="{61A5D4A1-C434-47EE-AE07-CF34358E5FA8}" sibTransId="{0BD02E5B-A41A-4478-83AB-12C1A25FA2E4}"/>
    <dgm:cxn modelId="{B0BAF8DE-D77F-41D1-BF5F-917CCB455A11}" srcId="{FEBB9773-4966-4CFA-90E2-D96F1A1BD58E}" destId="{23BBFD72-4B39-41C7-87FE-81E254B68A28}" srcOrd="0" destOrd="0" parTransId="{72995FD1-1E43-4A02-8420-26B8842B6E06}" sibTransId="{69B21D5E-5E04-4C92-A35C-C37684C1F7E6}"/>
    <dgm:cxn modelId="{084D4EEF-EB03-4259-9A8F-210F85050EA9}" type="presOf" srcId="{AD13D737-3CBF-46BA-B45B-79323A2A7BB9}" destId="{A904452B-5F2A-4618-AB01-843CF1010AE9}" srcOrd="0" destOrd="0" presId="urn:microsoft.com/office/officeart/2005/8/layout/radial3"/>
    <dgm:cxn modelId="{2E428C86-2AA8-4D77-8C4B-56E9EC4528E3}" type="presParOf" srcId="{8239B7BC-8DE3-4113-B967-B520A942D5FB}" destId="{0AB9105F-A55C-4209-9572-00476EC7F6FB}" srcOrd="0" destOrd="0" presId="urn:microsoft.com/office/officeart/2005/8/layout/radial3"/>
    <dgm:cxn modelId="{7DB34F64-71CD-4FBE-B08B-0D3E7B916C40}" type="presParOf" srcId="{0AB9105F-A55C-4209-9572-00476EC7F6FB}" destId="{AF8FF701-E947-4D1F-B2AD-D104E6E71C0E}" srcOrd="0" destOrd="0" presId="urn:microsoft.com/office/officeart/2005/8/layout/radial3"/>
    <dgm:cxn modelId="{AA0F3039-A30A-4712-B97A-3D2C6B92B5B9}" type="presParOf" srcId="{0AB9105F-A55C-4209-9572-00476EC7F6FB}" destId="{329DCFC1-B2CB-4F35-92CD-6C97F3D89ACD}" srcOrd="1" destOrd="0" presId="urn:microsoft.com/office/officeart/2005/8/layout/radial3"/>
    <dgm:cxn modelId="{8D51F0E8-CB58-4454-AF6E-49E23B0FDE12}" type="presParOf" srcId="{0AB9105F-A55C-4209-9572-00476EC7F6FB}" destId="{CB01C690-AD41-4E1F-AE53-CB64718D243F}" srcOrd="2" destOrd="0" presId="urn:microsoft.com/office/officeart/2005/8/layout/radial3"/>
    <dgm:cxn modelId="{3BA47460-6851-4DE4-8469-2D24512F9728}" type="presParOf" srcId="{0AB9105F-A55C-4209-9572-00476EC7F6FB}" destId="{4BC176CB-C1E1-4083-A7BA-CCFA46B17989}" srcOrd="3" destOrd="0" presId="urn:microsoft.com/office/officeart/2005/8/layout/radial3"/>
    <dgm:cxn modelId="{2549575A-E931-43A2-B1E5-C3A92BFBAEF6}" type="presParOf" srcId="{0AB9105F-A55C-4209-9572-00476EC7F6FB}" destId="{A904452B-5F2A-4618-AB01-843CF1010AE9}"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72540-D8B4-4683-BF4A-A79CA13BEA2F}">
      <dsp:nvSpPr>
        <dsp:cNvPr id="0" name=""/>
        <dsp:cNvSpPr/>
      </dsp:nvSpPr>
      <dsp:spPr>
        <a:xfrm>
          <a:off x="1617347" y="1279230"/>
          <a:ext cx="1074976" cy="1074976"/>
        </a:xfrm>
        <a:prstGeom prst="ellipse">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Livvic" panose="020B0604020202020204" charset="0"/>
            </a:rPr>
            <a:t>Ciclos comunes</a:t>
          </a:r>
        </a:p>
      </dsp:txBody>
      <dsp:txXfrm>
        <a:off x="1774774" y="1436657"/>
        <a:ext cx="760122" cy="760122"/>
      </dsp:txXfrm>
    </dsp:sp>
    <dsp:sp modelId="{60DF7AD3-3CAF-41EF-A32D-CCCD6C007D87}">
      <dsp:nvSpPr>
        <dsp:cNvPr id="0" name=""/>
        <dsp:cNvSpPr/>
      </dsp:nvSpPr>
      <dsp:spPr>
        <a:xfrm rot="12900000">
          <a:off x="993298" y="1321593"/>
          <a:ext cx="690037" cy="242233"/>
        </a:xfrm>
        <a:prstGeom prst="leftArrow">
          <a:avLst>
            <a:gd name="adj1" fmla="val 60000"/>
            <a:gd name="adj2" fmla="val 50000"/>
          </a:avLst>
        </a:prstGeom>
        <a:gradFill rotWithShape="0">
          <a:gsLst>
            <a:gs pos="0">
              <a:schemeClr val="dk2">
                <a:tint val="60000"/>
                <a:hueOff val="0"/>
                <a:satOff val="0"/>
                <a:lumOff val="0"/>
                <a:alphaOff val="0"/>
                <a:tint val="50000"/>
                <a:satMod val="300000"/>
              </a:schemeClr>
            </a:gs>
            <a:gs pos="35000">
              <a:schemeClr val="dk2">
                <a:tint val="60000"/>
                <a:hueOff val="0"/>
                <a:satOff val="0"/>
                <a:lumOff val="0"/>
                <a:alphaOff val="0"/>
                <a:tint val="37000"/>
                <a:satMod val="300000"/>
              </a:schemeClr>
            </a:gs>
            <a:gs pos="100000">
              <a:schemeClr val="dk2">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BDA4E002-ACF9-40AB-82E4-DDAA37DFD6A5}">
      <dsp:nvSpPr>
        <dsp:cNvPr id="0" name=""/>
        <dsp:cNvSpPr/>
      </dsp:nvSpPr>
      <dsp:spPr>
        <a:xfrm>
          <a:off x="490698" y="600521"/>
          <a:ext cx="1021228" cy="816982"/>
        </a:xfrm>
        <a:prstGeom prst="roundRect">
          <a:avLst>
            <a:gd name="adj" fmla="val 10000"/>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Livvic" panose="020B0604020202020204" charset="0"/>
              <a:hlinkClick xmlns:r="http://schemas.openxmlformats.org/officeDocument/2006/relationships" r:id="" action="ppaction://hlinksldjump"/>
            </a:rPr>
            <a:t>Para</a:t>
          </a:r>
          <a:endParaRPr lang="es-MX" sz="1600" kern="1200" dirty="0">
            <a:latin typeface="Livvic" panose="020B0604020202020204" charset="0"/>
          </a:endParaRPr>
        </a:p>
      </dsp:txBody>
      <dsp:txXfrm>
        <a:off x="514627" y="624450"/>
        <a:ext cx="973370" cy="769124"/>
      </dsp:txXfrm>
    </dsp:sp>
    <dsp:sp modelId="{DE821DAD-42B6-42E1-B1CE-D4F8FC9A2154}">
      <dsp:nvSpPr>
        <dsp:cNvPr id="0" name=""/>
        <dsp:cNvSpPr/>
      </dsp:nvSpPr>
      <dsp:spPr>
        <a:xfrm rot="16200000">
          <a:off x="1809817" y="814109"/>
          <a:ext cx="690037" cy="242233"/>
        </a:xfrm>
        <a:prstGeom prst="leftArrow">
          <a:avLst>
            <a:gd name="adj1" fmla="val 60000"/>
            <a:gd name="adj2" fmla="val 50000"/>
          </a:avLst>
        </a:prstGeom>
        <a:gradFill rotWithShape="0">
          <a:gsLst>
            <a:gs pos="0">
              <a:schemeClr val="dk2">
                <a:tint val="60000"/>
                <a:hueOff val="0"/>
                <a:satOff val="0"/>
                <a:lumOff val="0"/>
                <a:alphaOff val="0"/>
                <a:tint val="50000"/>
                <a:satMod val="300000"/>
              </a:schemeClr>
            </a:gs>
            <a:gs pos="35000">
              <a:schemeClr val="dk2">
                <a:tint val="60000"/>
                <a:hueOff val="0"/>
                <a:satOff val="0"/>
                <a:lumOff val="0"/>
                <a:alphaOff val="0"/>
                <a:tint val="37000"/>
                <a:satMod val="300000"/>
              </a:schemeClr>
            </a:gs>
            <a:gs pos="100000">
              <a:schemeClr val="dk2">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271D156E-E830-4089-97FD-76891E0AFCB6}">
      <dsp:nvSpPr>
        <dsp:cNvPr id="0" name=""/>
        <dsp:cNvSpPr/>
      </dsp:nvSpPr>
      <dsp:spPr>
        <a:xfrm>
          <a:off x="1644221" y="34"/>
          <a:ext cx="1021228" cy="816982"/>
        </a:xfrm>
        <a:prstGeom prst="roundRect">
          <a:avLst>
            <a:gd name="adj" fmla="val 10000"/>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Livvic" panose="020B0604020202020204" charset="0"/>
              <a:hlinkClick xmlns:r="http://schemas.openxmlformats.org/officeDocument/2006/relationships" r:id="" action="ppaction://hlinksldjump"/>
            </a:rPr>
            <a:t>Mientras</a:t>
          </a:r>
          <a:endParaRPr lang="es-MX" sz="1600" kern="1200" dirty="0">
            <a:latin typeface="Livvic" panose="020B0604020202020204" charset="0"/>
          </a:endParaRPr>
        </a:p>
      </dsp:txBody>
      <dsp:txXfrm>
        <a:off x="1668150" y="23963"/>
        <a:ext cx="973370" cy="769124"/>
      </dsp:txXfrm>
    </dsp:sp>
    <dsp:sp modelId="{F54AA108-E0B2-4FBA-B1B3-9A784F0A22F7}">
      <dsp:nvSpPr>
        <dsp:cNvPr id="0" name=""/>
        <dsp:cNvSpPr/>
      </dsp:nvSpPr>
      <dsp:spPr>
        <a:xfrm rot="19500000">
          <a:off x="2626335" y="1321593"/>
          <a:ext cx="690037" cy="242233"/>
        </a:xfrm>
        <a:prstGeom prst="leftArrow">
          <a:avLst>
            <a:gd name="adj1" fmla="val 60000"/>
            <a:gd name="adj2" fmla="val 50000"/>
          </a:avLst>
        </a:prstGeom>
        <a:gradFill rotWithShape="0">
          <a:gsLst>
            <a:gs pos="0">
              <a:schemeClr val="dk2">
                <a:tint val="60000"/>
                <a:hueOff val="0"/>
                <a:satOff val="0"/>
                <a:lumOff val="0"/>
                <a:alphaOff val="0"/>
                <a:tint val="50000"/>
                <a:satMod val="300000"/>
              </a:schemeClr>
            </a:gs>
            <a:gs pos="35000">
              <a:schemeClr val="dk2">
                <a:tint val="60000"/>
                <a:hueOff val="0"/>
                <a:satOff val="0"/>
                <a:lumOff val="0"/>
                <a:alphaOff val="0"/>
                <a:tint val="37000"/>
                <a:satMod val="300000"/>
              </a:schemeClr>
            </a:gs>
            <a:gs pos="100000">
              <a:schemeClr val="dk2">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5C3AFEE7-02C7-424A-9E2B-67714FD270AD}">
      <dsp:nvSpPr>
        <dsp:cNvPr id="0" name=""/>
        <dsp:cNvSpPr/>
      </dsp:nvSpPr>
      <dsp:spPr>
        <a:xfrm>
          <a:off x="2797745" y="600521"/>
          <a:ext cx="1021228" cy="816982"/>
        </a:xfrm>
        <a:prstGeom prst="roundRect">
          <a:avLst>
            <a:gd name="adj" fmla="val 10000"/>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Livvic" panose="020B0604020202020204" charset="0"/>
              <a:hlinkClick xmlns:r="http://schemas.openxmlformats.org/officeDocument/2006/relationships" r:id="" action="ppaction://hlinksldjump"/>
            </a:rPr>
            <a:t>Hacer-mientras</a:t>
          </a:r>
          <a:endParaRPr lang="es-MX" sz="1600" kern="1200" dirty="0">
            <a:latin typeface="Livvic" panose="020B0604020202020204" charset="0"/>
          </a:endParaRPr>
        </a:p>
      </dsp:txBody>
      <dsp:txXfrm>
        <a:off x="2821674" y="624450"/>
        <a:ext cx="973370" cy="7691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FF701-E947-4D1F-B2AD-D104E6E71C0E}">
      <dsp:nvSpPr>
        <dsp:cNvPr id="0" name=""/>
        <dsp:cNvSpPr/>
      </dsp:nvSpPr>
      <dsp:spPr>
        <a:xfrm>
          <a:off x="1988268" y="943266"/>
          <a:ext cx="2349893" cy="2349893"/>
        </a:xfrm>
        <a:prstGeom prst="ellipse">
          <a:avLst/>
        </a:prstGeom>
        <a:solidFill>
          <a:schemeClr val="dk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 sz="1800" b="0" i="0" u="none" strike="noStrike" kern="1200" cap="none" dirty="0">
              <a:solidFill>
                <a:srgbClr val="302543"/>
              </a:solidFill>
              <a:latin typeface="Albert Sans"/>
              <a:ea typeface="Albert Sans"/>
              <a:cs typeface="Albert Sans"/>
            </a:rPr>
            <a:t>Tipos de variables de control</a:t>
          </a:r>
          <a:endParaRPr lang="es-MX" sz="1800" b="0" i="0" u="none" strike="noStrike" kern="1200" cap="none" dirty="0">
            <a:solidFill>
              <a:srgbClr val="302543"/>
            </a:solidFill>
            <a:latin typeface="Albert Sans"/>
            <a:ea typeface="Albert Sans"/>
            <a:cs typeface="Albert Sans"/>
          </a:endParaRPr>
        </a:p>
      </dsp:txBody>
      <dsp:txXfrm>
        <a:off x="2332402" y="1287400"/>
        <a:ext cx="1661625" cy="1661625"/>
      </dsp:txXfrm>
    </dsp:sp>
    <dsp:sp modelId="{329DCFC1-B2CB-4F35-92CD-6C97F3D89ACD}">
      <dsp:nvSpPr>
        <dsp:cNvPr id="0" name=""/>
        <dsp:cNvSpPr/>
      </dsp:nvSpPr>
      <dsp:spPr>
        <a:xfrm>
          <a:off x="2443213" y="-132108"/>
          <a:ext cx="1440002" cy="1440002"/>
        </a:xfrm>
        <a:prstGeom prst="ellipse">
          <a:avLst/>
        </a:prstGeom>
        <a:solidFill>
          <a:schemeClr val="dk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MX" sz="1400" b="0" i="0" u="none" strike="noStrike" kern="1200" cap="none" dirty="0">
              <a:solidFill>
                <a:srgbClr val="302543"/>
              </a:solidFill>
              <a:latin typeface="Albert Sans"/>
              <a:ea typeface="Albert Sans"/>
              <a:cs typeface="Albert Sans"/>
              <a:hlinkClick xmlns:r="http://schemas.openxmlformats.org/officeDocument/2006/relationships" r:id="" action="ppaction://hlinksldjump"/>
            </a:rPr>
            <a:t>Contadores</a:t>
          </a:r>
          <a:endParaRPr lang="es-MX" sz="1400" b="0" i="0" u="none" strike="noStrike" kern="1200" cap="none" dirty="0">
            <a:solidFill>
              <a:srgbClr val="302543"/>
            </a:solidFill>
            <a:latin typeface="Albert Sans"/>
            <a:ea typeface="Albert Sans"/>
            <a:cs typeface="Albert Sans"/>
          </a:endParaRPr>
        </a:p>
      </dsp:txBody>
      <dsp:txXfrm>
        <a:off x="2654096" y="78775"/>
        <a:ext cx="1018236" cy="1018236"/>
      </dsp:txXfrm>
    </dsp:sp>
    <dsp:sp modelId="{CB01C690-AD41-4E1F-AE53-CB64718D243F}">
      <dsp:nvSpPr>
        <dsp:cNvPr id="0" name=""/>
        <dsp:cNvSpPr/>
      </dsp:nvSpPr>
      <dsp:spPr>
        <a:xfrm>
          <a:off x="3883533" y="1308211"/>
          <a:ext cx="1620004" cy="1620004"/>
        </a:xfrm>
        <a:prstGeom prst="ellipse">
          <a:avLst/>
        </a:prstGeom>
        <a:solidFill>
          <a:schemeClr val="dk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MX" sz="1400" b="0" i="0" u="none" strike="noStrike" kern="1200" cap="none" dirty="0">
              <a:solidFill>
                <a:srgbClr val="302543"/>
              </a:solidFill>
              <a:latin typeface="Albert Sans"/>
              <a:ea typeface="Albert Sans"/>
              <a:cs typeface="Albert Sans"/>
              <a:hlinkClick xmlns:r="http://schemas.openxmlformats.org/officeDocument/2006/relationships" r:id="" action="ppaction://hlinksldjump"/>
            </a:rPr>
            <a:t>Acumulado-res</a:t>
          </a:r>
          <a:endParaRPr lang="es-MX" sz="1400" b="0" i="0" u="none" strike="noStrike" kern="1200" cap="none" dirty="0">
            <a:solidFill>
              <a:srgbClr val="302543"/>
            </a:solidFill>
            <a:latin typeface="Albert Sans"/>
            <a:ea typeface="Albert Sans"/>
            <a:cs typeface="Albert Sans"/>
          </a:endParaRPr>
        </a:p>
      </dsp:txBody>
      <dsp:txXfrm>
        <a:off x="4120777" y="1545455"/>
        <a:ext cx="1145516" cy="1145516"/>
      </dsp:txXfrm>
    </dsp:sp>
    <dsp:sp modelId="{4BC176CB-C1E1-4083-A7BA-CCFA46B17989}">
      <dsp:nvSpPr>
        <dsp:cNvPr id="0" name=""/>
        <dsp:cNvSpPr/>
      </dsp:nvSpPr>
      <dsp:spPr>
        <a:xfrm>
          <a:off x="2443213" y="2928532"/>
          <a:ext cx="1440002" cy="1440002"/>
        </a:xfrm>
        <a:prstGeom prst="ellipse">
          <a:avLst/>
        </a:prstGeom>
        <a:solidFill>
          <a:schemeClr val="dk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MX" sz="1400" b="0" i="0" u="none" strike="noStrike" kern="1200" cap="none" dirty="0">
              <a:solidFill>
                <a:srgbClr val="302543"/>
              </a:solidFill>
              <a:latin typeface="Albert Sans"/>
              <a:ea typeface="Albert Sans"/>
              <a:cs typeface="Albert Sans"/>
              <a:hlinkClick xmlns:r="http://schemas.openxmlformats.org/officeDocument/2006/relationships" r:id="" action="ppaction://hlinksldjump"/>
            </a:rPr>
            <a:t>Banderas</a:t>
          </a:r>
          <a:endParaRPr lang="es-MX" sz="1400" b="0" i="0" u="none" strike="noStrike" kern="1200" cap="none" dirty="0">
            <a:solidFill>
              <a:srgbClr val="302543"/>
            </a:solidFill>
            <a:latin typeface="Albert Sans"/>
            <a:ea typeface="Albert Sans"/>
            <a:cs typeface="Albert Sans"/>
          </a:endParaRPr>
        </a:p>
      </dsp:txBody>
      <dsp:txXfrm>
        <a:off x="2654096" y="3139415"/>
        <a:ext cx="1018236" cy="1018236"/>
      </dsp:txXfrm>
    </dsp:sp>
    <dsp:sp modelId="{A904452B-5F2A-4618-AB01-843CF1010AE9}">
      <dsp:nvSpPr>
        <dsp:cNvPr id="0" name=""/>
        <dsp:cNvSpPr/>
      </dsp:nvSpPr>
      <dsp:spPr>
        <a:xfrm>
          <a:off x="912892" y="1398212"/>
          <a:ext cx="1440002" cy="1440002"/>
        </a:xfrm>
        <a:prstGeom prst="ellipse">
          <a:avLst/>
        </a:prstGeom>
        <a:solidFill>
          <a:schemeClr val="dk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MX" sz="1400" b="0" i="0" u="none" strike="noStrike" kern="1200" cap="none" dirty="0">
              <a:solidFill>
                <a:schemeClr val="dk1"/>
              </a:solidFill>
              <a:latin typeface="Albert Sans"/>
              <a:ea typeface="Albert Sans"/>
              <a:cs typeface="Albert Sans"/>
              <a:sym typeface="Albert Sans"/>
              <a:hlinkClick xmlns:r="http://schemas.openxmlformats.org/officeDocument/2006/relationships" r:id="" action="ppaction://hlinksldjump"/>
            </a:rPr>
            <a:t>Centinelas</a:t>
          </a:r>
          <a:endParaRPr lang="es-MX" sz="1400" b="0" i="0" u="none" strike="noStrike" kern="1200" cap="none" dirty="0">
            <a:solidFill>
              <a:schemeClr val="dk1"/>
            </a:solidFill>
            <a:latin typeface="Albert Sans"/>
            <a:ea typeface="Albert Sans"/>
            <a:cs typeface="Albert Sans"/>
            <a:sym typeface="Albert Sans"/>
          </a:endParaRPr>
        </a:p>
      </dsp:txBody>
      <dsp:txXfrm>
        <a:off x="1123775" y="1609095"/>
        <a:ext cx="1018236" cy="1018236"/>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7b428c238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27b428c238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10f9e629ec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10f9e629ec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1258269c9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1258269c9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1105afc42a3_1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1105afc42a3_1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1105afc42a3_1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1105afc42a3_1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7706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1105afc42a3_1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1105afc42a3_1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6657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1258269c9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1258269c9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38008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21258269c9b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21258269c9b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0649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1258269c9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1258269c9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62497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2161ec02cbf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2161ec02cb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1397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1258269c9b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1258269c9b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1105afc42a3_1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1105afc42a3_1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88789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1105afc42a3_1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1105afc42a3_1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4409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1105afc42a3_1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1105afc42a3_1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8020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1258269c9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1258269c9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9086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21258269c9b_0_3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21258269c9b_0_3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2654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11e375b9f55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11e375b9f55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9158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21258269c9b_0_3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21258269c9b_0_3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49696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11e375b9f55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11e375b9f55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938362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21258269c9b_0_3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21258269c9b_0_3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06424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1de147f2651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1de147f2651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8032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21258269c9b_0_3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21258269c9b_0_3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67934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2161ec02cbf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2161ec02cb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39480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13730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48644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709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367189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7727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79407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14984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8340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2330b26925c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2330b26925c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411490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1258269c9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1258269c9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907266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2330b26925c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2330b26925c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20303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2330b26925c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2330b26925c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07843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1105afc42a3_1_7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1" name="Google Shape;451;g1105afc42a3_1_7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1105afc42a3_1_8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1105afc42a3_1_8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08"/>
        <p:cNvGrpSpPr/>
        <p:nvPr/>
      </p:nvGrpSpPr>
      <p:grpSpPr>
        <a:xfrm>
          <a:off x="0" y="0"/>
          <a:ext cx="0" cy="0"/>
          <a:chOff x="0" y="0"/>
          <a:chExt cx="0" cy="0"/>
        </a:xfrm>
      </p:grpSpPr>
      <p:sp>
        <p:nvSpPr>
          <p:cNvPr id="15809" name="Google Shape;15809;g27b7dddbb7b_0_397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10" name="Google Shape;15810;g27b7dddbb7b_0_397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5100" y="687388"/>
            <a:ext cx="4266300" cy="26502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Clr>
                <a:srgbClr val="191919"/>
              </a:buClr>
              <a:buSzPts val="5200"/>
              <a:buNone/>
              <a:defRPr sz="72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715100" y="3405175"/>
            <a:ext cx="4009200" cy="453300"/>
          </a:xfrm>
          <a:prstGeom prst="rect">
            <a:avLst/>
          </a:prstGeom>
          <a:solidFill>
            <a:schemeClr val="dk2"/>
          </a:solidFill>
        </p:spPr>
        <p:txBody>
          <a:bodyPr spcFirstLastPara="1" wrap="square" lIns="91425" tIns="91425" rIns="91425" bIns="91425" anchor="ctr" anchorCtr="0">
            <a:noAutofit/>
          </a:bodyPr>
          <a:lstStyle>
            <a:lvl1pPr lvl="0">
              <a:lnSpc>
                <a:spcPct val="100000"/>
              </a:lnSpc>
              <a:spcBef>
                <a:spcPts val="0"/>
              </a:spcBef>
              <a:spcAft>
                <a:spcPts val="0"/>
              </a:spcAft>
              <a:buSzPts val="12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1" name="Google Shape;11;p2"/>
          <p:cNvSpPr/>
          <p:nvPr/>
        </p:nvSpPr>
        <p:spPr>
          <a:xfrm>
            <a:off x="8904150" y="185167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12;p2"/>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77225" y="2086550"/>
            <a:ext cx="3518700" cy="10002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725850" y="1150775"/>
            <a:ext cx="1298400" cy="8418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800"/>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16" name="Google Shape;16;p3"/>
          <p:cNvSpPr/>
          <p:nvPr/>
        </p:nvSpPr>
        <p:spPr>
          <a:xfrm>
            <a:off x="-386525" y="3010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7" name="Google Shape;17;p3"/>
          <p:cNvSpPr/>
          <p:nvPr/>
        </p:nvSpPr>
        <p:spPr>
          <a:xfrm>
            <a:off x="1254875" y="-1076050"/>
            <a:ext cx="1682700" cy="16827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8" name="Google Shape;18;p3"/>
          <p:cNvSpPr/>
          <p:nvPr/>
        </p:nvSpPr>
        <p:spPr>
          <a:xfrm>
            <a:off x="8770675" y="2300436"/>
            <a:ext cx="611100" cy="611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7" name="Google Shape;27;p5"/>
          <p:cNvSpPr txBox="1">
            <a:spLocks noGrp="1"/>
          </p:cNvSpPr>
          <p:nvPr>
            <p:ph type="subTitle" idx="1"/>
          </p:nvPr>
        </p:nvSpPr>
        <p:spPr>
          <a:xfrm>
            <a:off x="4723550" y="2059403"/>
            <a:ext cx="3276300" cy="152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8" name="Google Shape;28;p5"/>
          <p:cNvSpPr txBox="1">
            <a:spLocks noGrp="1"/>
          </p:cNvSpPr>
          <p:nvPr>
            <p:ph type="subTitle" idx="2"/>
          </p:nvPr>
        </p:nvSpPr>
        <p:spPr>
          <a:xfrm>
            <a:off x="1144150" y="2059401"/>
            <a:ext cx="3276300" cy="152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9" name="Google Shape;29;p5"/>
          <p:cNvSpPr txBox="1">
            <a:spLocks noGrp="1"/>
          </p:cNvSpPr>
          <p:nvPr>
            <p:ph type="subTitle" idx="3"/>
          </p:nvPr>
        </p:nvSpPr>
        <p:spPr>
          <a:xfrm>
            <a:off x="1144150" y="1409550"/>
            <a:ext cx="3276300" cy="558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algn="ctr" rtl="0">
              <a:lnSpc>
                <a:spcPct val="100000"/>
              </a:lnSpc>
              <a:spcBef>
                <a:spcPts val="0"/>
              </a:spcBef>
              <a:spcAft>
                <a:spcPts val="0"/>
              </a:spcAft>
              <a:buSzPts val="2400"/>
              <a:buFont typeface="Raleway"/>
              <a:buNone/>
              <a:defRPr sz="2400">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30" name="Google Shape;30;p5"/>
          <p:cNvSpPr txBox="1">
            <a:spLocks noGrp="1"/>
          </p:cNvSpPr>
          <p:nvPr>
            <p:ph type="subTitle" idx="4"/>
          </p:nvPr>
        </p:nvSpPr>
        <p:spPr>
          <a:xfrm>
            <a:off x="4723550" y="1409550"/>
            <a:ext cx="3276300" cy="558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algn="ctr" rtl="0">
              <a:lnSpc>
                <a:spcPct val="100000"/>
              </a:lnSpc>
              <a:spcBef>
                <a:spcPts val="0"/>
              </a:spcBef>
              <a:spcAft>
                <a:spcPts val="0"/>
              </a:spcAft>
              <a:buSzPts val="2400"/>
              <a:buFont typeface="Raleway"/>
              <a:buNone/>
              <a:defRPr sz="2400">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31" name="Google Shape;31;p5"/>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32" name="Google Shape;32;p5"/>
          <p:cNvPicPr preferRelativeResize="0"/>
          <p:nvPr/>
        </p:nvPicPr>
        <p:blipFill rotWithShape="1">
          <a:blip r:embed="rId2">
            <a:alphaModFix/>
          </a:blip>
          <a:srcRect l="18377" t="13179" r="75619" b="74913"/>
          <a:stretch/>
        </p:blipFill>
        <p:spPr>
          <a:xfrm>
            <a:off x="334725" y="3796351"/>
            <a:ext cx="469964" cy="560593"/>
          </a:xfrm>
          <a:prstGeom prst="rect">
            <a:avLst/>
          </a:prstGeom>
          <a:noFill/>
          <a:ln>
            <a:noFill/>
          </a:ln>
        </p:spPr>
      </p:pic>
      <p:sp>
        <p:nvSpPr>
          <p:cNvPr id="33" name="Google Shape;33;p5"/>
          <p:cNvSpPr/>
          <p:nvPr/>
        </p:nvSpPr>
        <p:spPr>
          <a:xfrm>
            <a:off x="8904150" y="185167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pic>
        <p:nvPicPr>
          <p:cNvPr id="36" name="Google Shape;36;p6"/>
          <p:cNvPicPr preferRelativeResize="0"/>
          <p:nvPr/>
        </p:nvPicPr>
        <p:blipFill rotWithShape="1">
          <a:blip r:embed="rId2">
            <a:alphaModFix/>
          </a:blip>
          <a:srcRect l="18377" t="13179" r="75619" b="74913"/>
          <a:stretch/>
        </p:blipFill>
        <p:spPr>
          <a:xfrm>
            <a:off x="316225" y="4388276"/>
            <a:ext cx="469964" cy="560593"/>
          </a:xfrm>
          <a:prstGeom prst="rect">
            <a:avLst/>
          </a:prstGeom>
          <a:noFill/>
          <a:ln>
            <a:noFill/>
          </a:ln>
        </p:spPr>
      </p:pic>
      <p:sp>
        <p:nvSpPr>
          <p:cNvPr id="37" name="Google Shape;37;p6"/>
          <p:cNvSpPr/>
          <p:nvPr/>
        </p:nvSpPr>
        <p:spPr>
          <a:xfrm>
            <a:off x="-363400" y="3925550"/>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8" name="Google Shape;38;p6"/>
          <p:cNvSpPr/>
          <p:nvPr/>
        </p:nvSpPr>
        <p:spPr>
          <a:xfrm>
            <a:off x="7883325" y="-383450"/>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9"/>
        <p:cNvGrpSpPr/>
        <p:nvPr/>
      </p:nvGrpSpPr>
      <p:grpSpPr>
        <a:xfrm>
          <a:off x="0" y="0"/>
          <a:ext cx="0" cy="0"/>
          <a:chOff x="0" y="0"/>
          <a:chExt cx="0" cy="0"/>
        </a:xfrm>
      </p:grpSpPr>
      <p:sp>
        <p:nvSpPr>
          <p:cNvPr id="40" name="Google Shape;40;p7"/>
          <p:cNvSpPr txBox="1">
            <a:spLocks noGrp="1"/>
          </p:cNvSpPr>
          <p:nvPr>
            <p:ph type="title"/>
          </p:nvPr>
        </p:nvSpPr>
        <p:spPr>
          <a:xfrm>
            <a:off x="720000" y="445025"/>
            <a:ext cx="4686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1" name="Google Shape;41;p7"/>
          <p:cNvSpPr txBox="1">
            <a:spLocks noGrp="1"/>
          </p:cNvSpPr>
          <p:nvPr>
            <p:ph type="body" idx="1"/>
          </p:nvPr>
        </p:nvSpPr>
        <p:spPr>
          <a:xfrm>
            <a:off x="720000" y="1611800"/>
            <a:ext cx="3852000" cy="27063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rgbClr val="434343"/>
                </a:solidFill>
              </a:defRPr>
            </a:lvl1pPr>
            <a:lvl2pPr marL="914400" lvl="1" indent="-304800" rtl="0">
              <a:lnSpc>
                <a:spcPct val="115000"/>
              </a:lnSpc>
              <a:spcBef>
                <a:spcPts val="0"/>
              </a:spcBef>
              <a:spcAft>
                <a:spcPts val="0"/>
              </a:spcAft>
              <a:buSzPts val="1200"/>
              <a:buChar char="○"/>
              <a:defRPr>
                <a:solidFill>
                  <a:srgbClr val="434343"/>
                </a:solidFill>
              </a:defRPr>
            </a:lvl2pPr>
            <a:lvl3pPr marL="1371600" lvl="2" indent="-304800" rtl="0">
              <a:lnSpc>
                <a:spcPct val="115000"/>
              </a:lnSpc>
              <a:spcBef>
                <a:spcPts val="0"/>
              </a:spcBef>
              <a:spcAft>
                <a:spcPts val="0"/>
              </a:spcAft>
              <a:buSzPts val="1200"/>
              <a:buChar char="■"/>
              <a:defRPr>
                <a:solidFill>
                  <a:srgbClr val="434343"/>
                </a:solidFill>
              </a:defRPr>
            </a:lvl3pPr>
            <a:lvl4pPr marL="1828800" lvl="3" indent="-304800" rtl="0">
              <a:lnSpc>
                <a:spcPct val="115000"/>
              </a:lnSpc>
              <a:spcBef>
                <a:spcPts val="0"/>
              </a:spcBef>
              <a:spcAft>
                <a:spcPts val="0"/>
              </a:spcAft>
              <a:buSzPts val="1200"/>
              <a:buChar char="●"/>
              <a:defRPr>
                <a:solidFill>
                  <a:srgbClr val="434343"/>
                </a:solidFill>
              </a:defRPr>
            </a:lvl4pPr>
            <a:lvl5pPr marL="2286000" lvl="4" indent="-304800" rtl="0">
              <a:lnSpc>
                <a:spcPct val="115000"/>
              </a:lnSpc>
              <a:spcBef>
                <a:spcPts val="0"/>
              </a:spcBef>
              <a:spcAft>
                <a:spcPts val="0"/>
              </a:spcAft>
              <a:buSzPts val="1200"/>
              <a:buChar char="○"/>
              <a:defRPr>
                <a:solidFill>
                  <a:srgbClr val="434343"/>
                </a:solidFill>
              </a:defRPr>
            </a:lvl5pPr>
            <a:lvl6pPr marL="2743200" lvl="5" indent="-304800" rtl="0">
              <a:lnSpc>
                <a:spcPct val="115000"/>
              </a:lnSpc>
              <a:spcBef>
                <a:spcPts val="0"/>
              </a:spcBef>
              <a:spcAft>
                <a:spcPts val="0"/>
              </a:spcAft>
              <a:buSzPts val="1200"/>
              <a:buChar char="■"/>
              <a:defRPr>
                <a:solidFill>
                  <a:srgbClr val="434343"/>
                </a:solidFill>
              </a:defRPr>
            </a:lvl6pPr>
            <a:lvl7pPr marL="3200400" lvl="6" indent="-304800" rtl="0">
              <a:lnSpc>
                <a:spcPct val="115000"/>
              </a:lnSpc>
              <a:spcBef>
                <a:spcPts val="0"/>
              </a:spcBef>
              <a:spcAft>
                <a:spcPts val="0"/>
              </a:spcAft>
              <a:buSzPts val="1200"/>
              <a:buChar char="●"/>
              <a:defRPr>
                <a:solidFill>
                  <a:srgbClr val="434343"/>
                </a:solidFill>
              </a:defRPr>
            </a:lvl7pPr>
            <a:lvl8pPr marL="3657600" lvl="7" indent="-304800" rtl="0">
              <a:lnSpc>
                <a:spcPct val="115000"/>
              </a:lnSpc>
              <a:spcBef>
                <a:spcPts val="0"/>
              </a:spcBef>
              <a:spcAft>
                <a:spcPts val="0"/>
              </a:spcAft>
              <a:buSzPts val="1200"/>
              <a:buChar char="○"/>
              <a:defRPr>
                <a:solidFill>
                  <a:srgbClr val="434343"/>
                </a:solidFill>
              </a:defRPr>
            </a:lvl8pPr>
            <a:lvl9pPr marL="4114800" lvl="8" indent="-304800" rtl="0">
              <a:lnSpc>
                <a:spcPct val="115000"/>
              </a:lnSpc>
              <a:spcBef>
                <a:spcPts val="0"/>
              </a:spcBef>
              <a:spcAft>
                <a:spcPts val="0"/>
              </a:spcAft>
              <a:buSzPts val="1200"/>
              <a:buChar char="■"/>
              <a:defRPr>
                <a:solidFill>
                  <a:srgbClr val="434343"/>
                </a:solidFill>
              </a:defRPr>
            </a:lvl9pPr>
          </a:lstStyle>
          <a:p>
            <a:endParaRPr/>
          </a:p>
        </p:txBody>
      </p:sp>
      <p:sp>
        <p:nvSpPr>
          <p:cNvPr id="42" name="Google Shape;42;p7"/>
          <p:cNvSpPr>
            <a:spLocks noGrp="1"/>
          </p:cNvSpPr>
          <p:nvPr>
            <p:ph type="pic" idx="2"/>
          </p:nvPr>
        </p:nvSpPr>
        <p:spPr>
          <a:xfrm>
            <a:off x="5063025" y="535000"/>
            <a:ext cx="3366000" cy="4073400"/>
          </a:xfrm>
          <a:prstGeom prst="rect">
            <a:avLst/>
          </a:prstGeom>
          <a:noFill/>
          <a:ln>
            <a:noFill/>
          </a:ln>
        </p:spPr>
      </p:sp>
      <p:sp>
        <p:nvSpPr>
          <p:cNvPr id="43" name="Google Shape;43;p7"/>
          <p:cNvSpPr/>
          <p:nvPr/>
        </p:nvSpPr>
        <p:spPr>
          <a:xfrm>
            <a:off x="-1140125" y="4263675"/>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7"/>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45" name="Google Shape;45;p7"/>
          <p:cNvSpPr/>
          <p:nvPr/>
        </p:nvSpPr>
        <p:spPr>
          <a:xfrm>
            <a:off x="8865850" y="181900"/>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6"/>
        <p:cNvGrpSpPr/>
        <p:nvPr/>
      </p:nvGrpSpPr>
      <p:grpSpPr>
        <a:xfrm>
          <a:off x="0" y="0"/>
          <a:ext cx="0" cy="0"/>
          <a:chOff x="0" y="0"/>
          <a:chExt cx="0" cy="0"/>
        </a:xfrm>
      </p:grpSpPr>
      <p:sp>
        <p:nvSpPr>
          <p:cNvPr id="47" name="Google Shape;47;p8"/>
          <p:cNvSpPr txBox="1">
            <a:spLocks noGrp="1"/>
          </p:cNvSpPr>
          <p:nvPr>
            <p:ph type="title"/>
          </p:nvPr>
        </p:nvSpPr>
        <p:spPr>
          <a:xfrm>
            <a:off x="2724150" y="1307100"/>
            <a:ext cx="3695700" cy="25293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
        <p:nvSpPr>
          <p:cNvPr id="48" name="Google Shape;48;p8"/>
          <p:cNvSpPr/>
          <p:nvPr/>
        </p:nvSpPr>
        <p:spPr>
          <a:xfrm>
            <a:off x="8904150" y="185167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49" name="Google Shape;49;p8"/>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0"/>
        <p:cNvGrpSpPr/>
        <p:nvPr/>
      </p:nvGrpSpPr>
      <p:grpSpPr>
        <a:xfrm>
          <a:off x="0" y="0"/>
          <a:ext cx="0" cy="0"/>
          <a:chOff x="0" y="0"/>
          <a:chExt cx="0" cy="0"/>
        </a:xfrm>
      </p:grpSpPr>
      <p:sp>
        <p:nvSpPr>
          <p:cNvPr id="51" name="Google Shape;51;p9"/>
          <p:cNvSpPr txBox="1">
            <a:spLocks noGrp="1"/>
          </p:cNvSpPr>
          <p:nvPr>
            <p:ph type="title"/>
          </p:nvPr>
        </p:nvSpPr>
        <p:spPr>
          <a:xfrm>
            <a:off x="2201850" y="1584874"/>
            <a:ext cx="4740300" cy="841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45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52" name="Google Shape;52;p9"/>
          <p:cNvSpPr txBox="1">
            <a:spLocks noGrp="1"/>
          </p:cNvSpPr>
          <p:nvPr>
            <p:ph type="subTitle" idx="1"/>
          </p:nvPr>
        </p:nvSpPr>
        <p:spPr>
          <a:xfrm>
            <a:off x="2201925" y="2427926"/>
            <a:ext cx="4740300" cy="1130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pic>
        <p:nvPicPr>
          <p:cNvPr id="53" name="Google Shape;53;p9"/>
          <p:cNvPicPr preferRelativeResize="0"/>
          <p:nvPr/>
        </p:nvPicPr>
        <p:blipFill rotWithShape="1">
          <a:blip r:embed="rId2">
            <a:alphaModFix/>
          </a:blip>
          <a:srcRect l="18377" t="13179" r="75619" b="74913"/>
          <a:stretch/>
        </p:blipFill>
        <p:spPr>
          <a:xfrm>
            <a:off x="316225" y="4388276"/>
            <a:ext cx="469964" cy="560593"/>
          </a:xfrm>
          <a:prstGeom prst="rect">
            <a:avLst/>
          </a:prstGeom>
          <a:noFill/>
          <a:ln>
            <a:noFill/>
          </a:ln>
        </p:spPr>
      </p:pic>
      <p:sp>
        <p:nvSpPr>
          <p:cNvPr id="54" name="Google Shape;54;p9"/>
          <p:cNvSpPr/>
          <p:nvPr/>
        </p:nvSpPr>
        <p:spPr>
          <a:xfrm>
            <a:off x="-363400" y="3925550"/>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55" name="Google Shape;55;p9"/>
          <p:cNvSpPr/>
          <p:nvPr/>
        </p:nvSpPr>
        <p:spPr>
          <a:xfrm>
            <a:off x="7883325" y="-383450"/>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6"/>
        <p:cNvGrpSpPr/>
        <p:nvPr/>
      </p:nvGrpSpPr>
      <p:grpSpPr>
        <a:xfrm>
          <a:off x="0" y="0"/>
          <a:ext cx="0" cy="0"/>
          <a:chOff x="0" y="0"/>
          <a:chExt cx="0" cy="0"/>
        </a:xfrm>
      </p:grpSpPr>
      <p:sp>
        <p:nvSpPr>
          <p:cNvPr id="57" name="Google Shape;57;p10"/>
          <p:cNvSpPr>
            <a:spLocks noGrp="1"/>
          </p:cNvSpPr>
          <p:nvPr>
            <p:ph type="pic" idx="2"/>
          </p:nvPr>
        </p:nvSpPr>
        <p:spPr>
          <a:xfrm>
            <a:off x="-6875" y="0"/>
            <a:ext cx="9144000" cy="5157300"/>
          </a:xfrm>
          <a:prstGeom prst="rect">
            <a:avLst/>
          </a:prstGeom>
          <a:noFill/>
          <a:ln>
            <a:noFill/>
          </a:ln>
        </p:spPr>
      </p:sp>
      <p:sp>
        <p:nvSpPr>
          <p:cNvPr id="58" name="Google Shape;58;p10"/>
          <p:cNvSpPr txBox="1">
            <a:spLocks noGrp="1"/>
          </p:cNvSpPr>
          <p:nvPr>
            <p:ph type="title"/>
          </p:nvPr>
        </p:nvSpPr>
        <p:spPr>
          <a:xfrm>
            <a:off x="720000" y="4038000"/>
            <a:ext cx="7704000" cy="5727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9"/>
        <p:cNvGrpSpPr/>
        <p:nvPr/>
      </p:nvGrpSpPr>
      <p:grpSpPr>
        <a:xfrm>
          <a:off x="0" y="0"/>
          <a:ext cx="0" cy="0"/>
          <a:chOff x="0" y="0"/>
          <a:chExt cx="0" cy="0"/>
        </a:xfrm>
      </p:grpSpPr>
      <p:sp>
        <p:nvSpPr>
          <p:cNvPr id="60" name="Google Shape;60;p11"/>
          <p:cNvSpPr txBox="1">
            <a:spLocks noGrp="1"/>
          </p:cNvSpPr>
          <p:nvPr>
            <p:ph type="title" hasCustomPrompt="1"/>
          </p:nvPr>
        </p:nvSpPr>
        <p:spPr>
          <a:xfrm>
            <a:off x="1284000" y="1734375"/>
            <a:ext cx="6576000" cy="962700"/>
          </a:xfrm>
          <a:prstGeom prst="rect">
            <a:avLst/>
          </a:prstGeom>
        </p:spPr>
        <p:txBody>
          <a:bodyPr spcFirstLastPara="1" wrap="square" lIns="91425" tIns="91425" rIns="91425" bIns="91425" anchor="b" anchorCtr="0">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1" name="Google Shape;61;p11"/>
          <p:cNvSpPr txBox="1">
            <a:spLocks noGrp="1"/>
          </p:cNvSpPr>
          <p:nvPr>
            <p:ph type="subTitle" idx="1"/>
          </p:nvPr>
        </p:nvSpPr>
        <p:spPr>
          <a:xfrm>
            <a:off x="1284000" y="2619525"/>
            <a:ext cx="6576000" cy="713400"/>
          </a:xfrm>
          <a:prstGeom prst="rect">
            <a:avLst/>
          </a:prstGeom>
          <a:solidFill>
            <a:schemeClr val="dk2"/>
          </a:solidFill>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62" name="Google Shape;62;p11"/>
          <p:cNvSpPr/>
          <p:nvPr/>
        </p:nvSpPr>
        <p:spPr>
          <a:xfrm>
            <a:off x="2295175" y="-1608100"/>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11"/>
          <p:cNvSpPr/>
          <p:nvPr/>
        </p:nvSpPr>
        <p:spPr>
          <a:xfrm>
            <a:off x="-450375" y="19133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64" name="Google Shape;64;p11"/>
          <p:cNvSpPr/>
          <p:nvPr/>
        </p:nvSpPr>
        <p:spPr>
          <a:xfrm>
            <a:off x="8428900" y="1474725"/>
            <a:ext cx="1583400" cy="15834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5" name="Google Shape;65;p11"/>
          <p:cNvPicPr preferRelativeResize="0"/>
          <p:nvPr/>
        </p:nvPicPr>
        <p:blipFill rotWithShape="1">
          <a:blip r:embed="rId2">
            <a:alphaModFix/>
          </a:blip>
          <a:srcRect l="72462" t="10635" r="22254" b="80554"/>
          <a:stretch/>
        </p:blipFill>
        <p:spPr>
          <a:xfrm>
            <a:off x="8367918" y="2080700"/>
            <a:ext cx="372657" cy="373691"/>
          </a:xfrm>
          <a:prstGeom prst="rect">
            <a:avLst/>
          </a:prstGeom>
          <a:noFill/>
          <a:ln>
            <a:noFill/>
          </a:ln>
        </p:spPr>
      </p:pic>
      <p:pic>
        <p:nvPicPr>
          <p:cNvPr id="66" name="Google Shape;66;p11"/>
          <p:cNvPicPr preferRelativeResize="0"/>
          <p:nvPr/>
        </p:nvPicPr>
        <p:blipFill rotWithShape="1">
          <a:blip r:embed="rId2">
            <a:alphaModFix/>
          </a:blip>
          <a:srcRect l="72462" t="10635" r="22254" b="80554"/>
          <a:stretch/>
        </p:blipFill>
        <p:spPr>
          <a:xfrm>
            <a:off x="142643" y="2245825"/>
            <a:ext cx="372657" cy="373691"/>
          </a:xfrm>
          <a:prstGeom prst="rect">
            <a:avLst/>
          </a:prstGeom>
          <a:noFill/>
          <a:ln>
            <a:noFill/>
          </a:ln>
        </p:spPr>
      </p:pic>
      <p:sp>
        <p:nvSpPr>
          <p:cNvPr id="67" name="Google Shape;67;p11"/>
          <p:cNvSpPr/>
          <p:nvPr/>
        </p:nvSpPr>
        <p:spPr>
          <a:xfrm>
            <a:off x="4668000" y="4555500"/>
            <a:ext cx="1583400" cy="15834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2"/>
        </a:solidFill>
        <a:effectLst/>
      </p:bgPr>
    </p:bg>
    <p:spTree>
      <p:nvGrpSpPr>
        <p:cNvPr id="1" name="Shape 68"/>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69"/>
        <p:cNvGrpSpPr/>
        <p:nvPr/>
      </p:nvGrpSpPr>
      <p:grpSpPr>
        <a:xfrm>
          <a:off x="0" y="0"/>
          <a:ext cx="0" cy="0"/>
          <a:chOff x="0" y="0"/>
          <a:chExt cx="0" cy="0"/>
        </a:xfrm>
      </p:grpSpPr>
      <p:sp>
        <p:nvSpPr>
          <p:cNvPr id="70" name="Google Shape;70;p1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71" name="Google Shape;71;p13"/>
          <p:cNvSpPr txBox="1">
            <a:spLocks noGrp="1"/>
          </p:cNvSpPr>
          <p:nvPr>
            <p:ph type="title" idx="2" hasCustomPrompt="1"/>
          </p:nvPr>
        </p:nvSpPr>
        <p:spPr>
          <a:xfrm>
            <a:off x="720000" y="1480883"/>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2" name="Google Shape;72;p13"/>
          <p:cNvSpPr txBox="1">
            <a:spLocks noGrp="1"/>
          </p:cNvSpPr>
          <p:nvPr>
            <p:ph type="title" idx="3" hasCustomPrompt="1"/>
          </p:nvPr>
        </p:nvSpPr>
        <p:spPr>
          <a:xfrm>
            <a:off x="720000" y="2914291"/>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3" name="Google Shape;73;p13"/>
          <p:cNvSpPr txBox="1">
            <a:spLocks noGrp="1"/>
          </p:cNvSpPr>
          <p:nvPr>
            <p:ph type="title" idx="4" hasCustomPrompt="1"/>
          </p:nvPr>
        </p:nvSpPr>
        <p:spPr>
          <a:xfrm>
            <a:off x="2885875" y="1480883"/>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4" name="Google Shape;74;p13"/>
          <p:cNvSpPr txBox="1">
            <a:spLocks noGrp="1"/>
          </p:cNvSpPr>
          <p:nvPr>
            <p:ph type="title" idx="5" hasCustomPrompt="1"/>
          </p:nvPr>
        </p:nvSpPr>
        <p:spPr>
          <a:xfrm>
            <a:off x="2885875" y="2914291"/>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5" name="Google Shape;75;p13"/>
          <p:cNvSpPr txBox="1">
            <a:spLocks noGrp="1"/>
          </p:cNvSpPr>
          <p:nvPr>
            <p:ph type="title" idx="6" hasCustomPrompt="1"/>
          </p:nvPr>
        </p:nvSpPr>
        <p:spPr>
          <a:xfrm>
            <a:off x="5051750" y="1480883"/>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6" name="Google Shape;76;p13"/>
          <p:cNvSpPr txBox="1">
            <a:spLocks noGrp="1"/>
          </p:cNvSpPr>
          <p:nvPr>
            <p:ph type="title" idx="7" hasCustomPrompt="1"/>
          </p:nvPr>
        </p:nvSpPr>
        <p:spPr>
          <a:xfrm>
            <a:off x="5051750" y="2914291"/>
            <a:ext cx="734700" cy="447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25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7" name="Google Shape;77;p13"/>
          <p:cNvSpPr txBox="1">
            <a:spLocks noGrp="1"/>
          </p:cNvSpPr>
          <p:nvPr>
            <p:ph type="subTitle" idx="1"/>
          </p:nvPr>
        </p:nvSpPr>
        <p:spPr>
          <a:xfrm>
            <a:off x="720000" y="1980375"/>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78" name="Google Shape;78;p13"/>
          <p:cNvSpPr txBox="1">
            <a:spLocks noGrp="1"/>
          </p:cNvSpPr>
          <p:nvPr>
            <p:ph type="subTitle" idx="8"/>
          </p:nvPr>
        </p:nvSpPr>
        <p:spPr>
          <a:xfrm>
            <a:off x="2885875" y="1980375"/>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79" name="Google Shape;79;p13"/>
          <p:cNvSpPr txBox="1">
            <a:spLocks noGrp="1"/>
          </p:cNvSpPr>
          <p:nvPr>
            <p:ph type="subTitle" idx="9"/>
          </p:nvPr>
        </p:nvSpPr>
        <p:spPr>
          <a:xfrm>
            <a:off x="5051750" y="1980375"/>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80" name="Google Shape;80;p13"/>
          <p:cNvSpPr txBox="1">
            <a:spLocks noGrp="1"/>
          </p:cNvSpPr>
          <p:nvPr>
            <p:ph type="subTitle" idx="13"/>
          </p:nvPr>
        </p:nvSpPr>
        <p:spPr>
          <a:xfrm>
            <a:off x="720000" y="3413850"/>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81" name="Google Shape;81;p13"/>
          <p:cNvSpPr txBox="1">
            <a:spLocks noGrp="1"/>
          </p:cNvSpPr>
          <p:nvPr>
            <p:ph type="subTitle" idx="14"/>
          </p:nvPr>
        </p:nvSpPr>
        <p:spPr>
          <a:xfrm>
            <a:off x="2885875" y="3413850"/>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82" name="Google Shape;82;p13"/>
          <p:cNvSpPr txBox="1">
            <a:spLocks noGrp="1"/>
          </p:cNvSpPr>
          <p:nvPr>
            <p:ph type="subTitle" idx="15"/>
          </p:nvPr>
        </p:nvSpPr>
        <p:spPr>
          <a:xfrm>
            <a:off x="5051750" y="3413850"/>
            <a:ext cx="1937100" cy="635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rtl="0">
              <a:lnSpc>
                <a:spcPct val="100000"/>
              </a:lnSpc>
              <a:spcBef>
                <a:spcPts val="0"/>
              </a:spcBef>
              <a:spcAft>
                <a:spcPts val="0"/>
              </a:spcAft>
              <a:buSzPts val="2400"/>
              <a:buFont typeface="Raleway"/>
              <a:buNone/>
              <a:defRPr sz="2400">
                <a:latin typeface="Raleway"/>
                <a:ea typeface="Raleway"/>
                <a:cs typeface="Raleway"/>
                <a:sym typeface="Raleway"/>
              </a:defRPr>
            </a:lvl2pPr>
            <a:lvl3pPr lvl="2" rtl="0">
              <a:lnSpc>
                <a:spcPct val="100000"/>
              </a:lnSpc>
              <a:spcBef>
                <a:spcPts val="0"/>
              </a:spcBef>
              <a:spcAft>
                <a:spcPts val="0"/>
              </a:spcAft>
              <a:buSzPts val="2400"/>
              <a:buFont typeface="Raleway"/>
              <a:buNone/>
              <a:defRPr sz="2400">
                <a:latin typeface="Raleway"/>
                <a:ea typeface="Raleway"/>
                <a:cs typeface="Raleway"/>
                <a:sym typeface="Raleway"/>
              </a:defRPr>
            </a:lvl3pPr>
            <a:lvl4pPr lvl="3" rtl="0">
              <a:lnSpc>
                <a:spcPct val="100000"/>
              </a:lnSpc>
              <a:spcBef>
                <a:spcPts val="0"/>
              </a:spcBef>
              <a:spcAft>
                <a:spcPts val="0"/>
              </a:spcAft>
              <a:buSzPts val="2400"/>
              <a:buFont typeface="Raleway"/>
              <a:buNone/>
              <a:defRPr sz="2400">
                <a:latin typeface="Raleway"/>
                <a:ea typeface="Raleway"/>
                <a:cs typeface="Raleway"/>
                <a:sym typeface="Raleway"/>
              </a:defRPr>
            </a:lvl4pPr>
            <a:lvl5pPr lvl="4" rtl="0">
              <a:lnSpc>
                <a:spcPct val="100000"/>
              </a:lnSpc>
              <a:spcBef>
                <a:spcPts val="0"/>
              </a:spcBef>
              <a:spcAft>
                <a:spcPts val="0"/>
              </a:spcAft>
              <a:buSzPts val="2400"/>
              <a:buFont typeface="Raleway"/>
              <a:buNone/>
              <a:defRPr sz="2400">
                <a:latin typeface="Raleway"/>
                <a:ea typeface="Raleway"/>
                <a:cs typeface="Raleway"/>
                <a:sym typeface="Raleway"/>
              </a:defRPr>
            </a:lvl5pPr>
            <a:lvl6pPr lvl="5" rtl="0">
              <a:lnSpc>
                <a:spcPct val="100000"/>
              </a:lnSpc>
              <a:spcBef>
                <a:spcPts val="0"/>
              </a:spcBef>
              <a:spcAft>
                <a:spcPts val="0"/>
              </a:spcAft>
              <a:buSzPts val="2400"/>
              <a:buFont typeface="Raleway"/>
              <a:buNone/>
              <a:defRPr sz="2400">
                <a:latin typeface="Raleway"/>
                <a:ea typeface="Raleway"/>
                <a:cs typeface="Raleway"/>
                <a:sym typeface="Raleway"/>
              </a:defRPr>
            </a:lvl6pPr>
            <a:lvl7pPr lvl="6" rtl="0">
              <a:lnSpc>
                <a:spcPct val="100000"/>
              </a:lnSpc>
              <a:spcBef>
                <a:spcPts val="0"/>
              </a:spcBef>
              <a:spcAft>
                <a:spcPts val="0"/>
              </a:spcAft>
              <a:buSzPts val="2400"/>
              <a:buFont typeface="Raleway"/>
              <a:buNone/>
              <a:defRPr sz="2400">
                <a:latin typeface="Raleway"/>
                <a:ea typeface="Raleway"/>
                <a:cs typeface="Raleway"/>
                <a:sym typeface="Raleway"/>
              </a:defRPr>
            </a:lvl7pPr>
            <a:lvl8pPr lvl="7" rtl="0">
              <a:lnSpc>
                <a:spcPct val="100000"/>
              </a:lnSpc>
              <a:spcBef>
                <a:spcPts val="0"/>
              </a:spcBef>
              <a:spcAft>
                <a:spcPts val="0"/>
              </a:spcAft>
              <a:buSzPts val="2400"/>
              <a:buFont typeface="Raleway"/>
              <a:buNone/>
              <a:defRPr sz="2400">
                <a:latin typeface="Raleway"/>
                <a:ea typeface="Raleway"/>
                <a:cs typeface="Raleway"/>
                <a:sym typeface="Raleway"/>
              </a:defRPr>
            </a:lvl8pPr>
            <a:lvl9pPr lvl="8"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83" name="Google Shape;83;p13"/>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84" name="Google Shape;84;p13"/>
          <p:cNvPicPr preferRelativeResize="0"/>
          <p:nvPr/>
        </p:nvPicPr>
        <p:blipFill rotWithShape="1">
          <a:blip r:embed="rId2">
            <a:alphaModFix/>
          </a:blip>
          <a:srcRect l="18377" t="13179" r="75619" b="74913"/>
          <a:stretch/>
        </p:blipFill>
        <p:spPr>
          <a:xfrm>
            <a:off x="194700" y="4200927"/>
            <a:ext cx="409008" cy="487885"/>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1" name="Shape 85"/>
        <p:cNvGrpSpPr/>
        <p:nvPr/>
      </p:nvGrpSpPr>
      <p:grpSpPr>
        <a:xfrm>
          <a:off x="0" y="0"/>
          <a:ext cx="0" cy="0"/>
          <a:chOff x="0" y="0"/>
          <a:chExt cx="0" cy="0"/>
        </a:xfrm>
      </p:grpSpPr>
      <p:sp>
        <p:nvSpPr>
          <p:cNvPr id="86" name="Google Shape;86;p14"/>
          <p:cNvSpPr/>
          <p:nvPr/>
        </p:nvSpPr>
        <p:spPr>
          <a:xfrm>
            <a:off x="-351100" y="-396750"/>
            <a:ext cx="1491900" cy="1491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87" name="Google Shape;87;p1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8" name="Google Shape;88;p14"/>
          <p:cNvSpPr/>
          <p:nvPr/>
        </p:nvSpPr>
        <p:spPr>
          <a:xfrm>
            <a:off x="8700050" y="3505050"/>
            <a:ext cx="789300" cy="7893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89" name="Google Shape;89;p14"/>
          <p:cNvSpPr/>
          <p:nvPr/>
        </p:nvSpPr>
        <p:spPr>
          <a:xfrm>
            <a:off x="8799975" y="251675"/>
            <a:ext cx="507000" cy="507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90" name="Google Shape;90;p14"/>
          <p:cNvPicPr preferRelativeResize="0"/>
          <p:nvPr/>
        </p:nvPicPr>
        <p:blipFill rotWithShape="1">
          <a:blip r:embed="rId2">
            <a:alphaModFix/>
          </a:blip>
          <a:srcRect l="72462" t="10635" r="22254" b="80554"/>
          <a:stretch/>
        </p:blipFill>
        <p:spPr>
          <a:xfrm>
            <a:off x="8657693" y="1017725"/>
            <a:ext cx="372657" cy="373691"/>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1">
  <p:cSld name="CUSTOM_4_1_1">
    <p:spTree>
      <p:nvGrpSpPr>
        <p:cNvPr id="1" name="Shape 106"/>
        <p:cNvGrpSpPr/>
        <p:nvPr/>
      </p:nvGrpSpPr>
      <p:grpSpPr>
        <a:xfrm>
          <a:off x="0" y="0"/>
          <a:ext cx="0" cy="0"/>
          <a:chOff x="0" y="0"/>
          <a:chExt cx="0" cy="0"/>
        </a:xfrm>
      </p:grpSpPr>
      <p:sp>
        <p:nvSpPr>
          <p:cNvPr id="107" name="Google Shape;107;p17"/>
          <p:cNvSpPr txBox="1">
            <a:spLocks noGrp="1"/>
          </p:cNvSpPr>
          <p:nvPr>
            <p:ph type="title"/>
          </p:nvPr>
        </p:nvSpPr>
        <p:spPr>
          <a:xfrm>
            <a:off x="779288" y="820275"/>
            <a:ext cx="3123900" cy="1970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08" name="Google Shape;108;p17"/>
          <p:cNvSpPr txBox="1">
            <a:spLocks noGrp="1"/>
          </p:cNvSpPr>
          <p:nvPr>
            <p:ph type="subTitle" idx="1"/>
          </p:nvPr>
        </p:nvSpPr>
        <p:spPr>
          <a:xfrm>
            <a:off x="779288" y="2846675"/>
            <a:ext cx="3123900" cy="125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09" name="Google Shape;109;p17"/>
          <p:cNvSpPr>
            <a:spLocks noGrp="1"/>
          </p:cNvSpPr>
          <p:nvPr>
            <p:ph type="pic" idx="2"/>
          </p:nvPr>
        </p:nvSpPr>
        <p:spPr>
          <a:xfrm>
            <a:off x="4372563" y="1193875"/>
            <a:ext cx="3992100" cy="2764800"/>
          </a:xfrm>
          <a:prstGeom prst="rect">
            <a:avLst/>
          </a:prstGeom>
          <a:noFill/>
          <a:ln>
            <a:noFill/>
          </a:ln>
        </p:spPr>
      </p:sp>
      <p:sp>
        <p:nvSpPr>
          <p:cNvPr id="110" name="Google Shape;110;p17"/>
          <p:cNvSpPr/>
          <p:nvPr/>
        </p:nvSpPr>
        <p:spPr>
          <a:xfrm>
            <a:off x="8865850" y="181900"/>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1" name="Google Shape;111;p17"/>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hree columns">
  <p:cSld name="CUSTOM_8">
    <p:spTree>
      <p:nvGrpSpPr>
        <p:cNvPr id="1" name="Shape 112"/>
        <p:cNvGrpSpPr/>
        <p:nvPr/>
      </p:nvGrpSpPr>
      <p:grpSpPr>
        <a:xfrm>
          <a:off x="0" y="0"/>
          <a:ext cx="0" cy="0"/>
          <a:chOff x="0" y="0"/>
          <a:chExt cx="0" cy="0"/>
        </a:xfrm>
      </p:grpSpPr>
      <p:sp>
        <p:nvSpPr>
          <p:cNvPr id="113" name="Google Shape;113;p1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14" name="Google Shape;114;p18"/>
          <p:cNvSpPr txBox="1">
            <a:spLocks noGrp="1"/>
          </p:cNvSpPr>
          <p:nvPr>
            <p:ph type="subTitle" idx="1"/>
          </p:nvPr>
        </p:nvSpPr>
        <p:spPr>
          <a:xfrm>
            <a:off x="715100" y="1137550"/>
            <a:ext cx="7704000" cy="997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Char char="●"/>
              <a:defRPr/>
            </a:lvl1pPr>
            <a:lvl2pPr lvl="1" algn="ctr" rtl="0">
              <a:lnSpc>
                <a:spcPct val="100000"/>
              </a:lnSpc>
              <a:spcBef>
                <a:spcPts val="0"/>
              </a:spcBef>
              <a:spcAft>
                <a:spcPts val="0"/>
              </a:spcAft>
              <a:buSzPts val="1200"/>
              <a:buChar char="○"/>
              <a:defRPr/>
            </a:lvl2pPr>
            <a:lvl3pPr lvl="2" algn="ctr" rtl="0">
              <a:lnSpc>
                <a:spcPct val="100000"/>
              </a:lnSpc>
              <a:spcBef>
                <a:spcPts val="0"/>
              </a:spcBef>
              <a:spcAft>
                <a:spcPts val="0"/>
              </a:spcAft>
              <a:buSzPts val="1200"/>
              <a:buChar char="■"/>
              <a:defRPr/>
            </a:lvl3pPr>
            <a:lvl4pPr lvl="3" algn="ctr" rtl="0">
              <a:lnSpc>
                <a:spcPct val="100000"/>
              </a:lnSpc>
              <a:spcBef>
                <a:spcPts val="0"/>
              </a:spcBef>
              <a:spcAft>
                <a:spcPts val="0"/>
              </a:spcAft>
              <a:buSzPts val="1200"/>
              <a:buChar char="●"/>
              <a:defRPr/>
            </a:lvl4pPr>
            <a:lvl5pPr lvl="4" algn="ctr" rtl="0">
              <a:lnSpc>
                <a:spcPct val="100000"/>
              </a:lnSpc>
              <a:spcBef>
                <a:spcPts val="0"/>
              </a:spcBef>
              <a:spcAft>
                <a:spcPts val="0"/>
              </a:spcAft>
              <a:buSzPts val="1200"/>
              <a:buChar char="○"/>
              <a:defRPr/>
            </a:lvl5pPr>
            <a:lvl6pPr lvl="5" algn="ctr" rtl="0">
              <a:lnSpc>
                <a:spcPct val="100000"/>
              </a:lnSpc>
              <a:spcBef>
                <a:spcPts val="0"/>
              </a:spcBef>
              <a:spcAft>
                <a:spcPts val="0"/>
              </a:spcAft>
              <a:buSzPts val="1200"/>
              <a:buChar char="■"/>
              <a:defRPr/>
            </a:lvl6pPr>
            <a:lvl7pPr lvl="6" algn="ctr" rtl="0">
              <a:lnSpc>
                <a:spcPct val="100000"/>
              </a:lnSpc>
              <a:spcBef>
                <a:spcPts val="0"/>
              </a:spcBef>
              <a:spcAft>
                <a:spcPts val="0"/>
              </a:spcAft>
              <a:buSzPts val="1200"/>
              <a:buChar char="●"/>
              <a:defRPr/>
            </a:lvl7pPr>
            <a:lvl8pPr lvl="7" algn="ctr" rtl="0">
              <a:lnSpc>
                <a:spcPct val="100000"/>
              </a:lnSpc>
              <a:spcBef>
                <a:spcPts val="0"/>
              </a:spcBef>
              <a:spcAft>
                <a:spcPts val="0"/>
              </a:spcAft>
              <a:buSzPts val="1200"/>
              <a:buChar char="○"/>
              <a:defRPr/>
            </a:lvl8pPr>
            <a:lvl9pPr lvl="8" algn="ctr" rtl="0">
              <a:lnSpc>
                <a:spcPct val="100000"/>
              </a:lnSpc>
              <a:spcBef>
                <a:spcPts val="0"/>
              </a:spcBef>
              <a:spcAft>
                <a:spcPts val="0"/>
              </a:spcAft>
              <a:buSzPts val="1200"/>
              <a:buChar char="■"/>
              <a:defRPr/>
            </a:lvl9pPr>
          </a:lstStyle>
          <a:p>
            <a:endParaRPr/>
          </a:p>
        </p:txBody>
      </p:sp>
      <p:sp>
        <p:nvSpPr>
          <p:cNvPr id="115" name="Google Shape;115;p18"/>
          <p:cNvSpPr txBox="1">
            <a:spLocks noGrp="1"/>
          </p:cNvSpPr>
          <p:nvPr>
            <p:ph type="subTitle" idx="2"/>
          </p:nvPr>
        </p:nvSpPr>
        <p:spPr>
          <a:xfrm>
            <a:off x="715100" y="2135050"/>
            <a:ext cx="7704000" cy="14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Char char="●"/>
              <a:defRPr/>
            </a:lvl1pPr>
            <a:lvl2pPr lvl="1" algn="ctr" rtl="0">
              <a:lnSpc>
                <a:spcPct val="100000"/>
              </a:lnSpc>
              <a:spcBef>
                <a:spcPts val="0"/>
              </a:spcBef>
              <a:spcAft>
                <a:spcPts val="0"/>
              </a:spcAft>
              <a:buSzPts val="1200"/>
              <a:buChar char="○"/>
              <a:defRPr/>
            </a:lvl2pPr>
            <a:lvl3pPr lvl="2" algn="ctr" rtl="0">
              <a:lnSpc>
                <a:spcPct val="100000"/>
              </a:lnSpc>
              <a:spcBef>
                <a:spcPts val="0"/>
              </a:spcBef>
              <a:spcAft>
                <a:spcPts val="0"/>
              </a:spcAft>
              <a:buSzPts val="1200"/>
              <a:buChar char="■"/>
              <a:defRPr/>
            </a:lvl3pPr>
            <a:lvl4pPr lvl="3" algn="ctr" rtl="0">
              <a:lnSpc>
                <a:spcPct val="100000"/>
              </a:lnSpc>
              <a:spcBef>
                <a:spcPts val="0"/>
              </a:spcBef>
              <a:spcAft>
                <a:spcPts val="0"/>
              </a:spcAft>
              <a:buSzPts val="1200"/>
              <a:buChar char="●"/>
              <a:defRPr/>
            </a:lvl4pPr>
            <a:lvl5pPr lvl="4" algn="ctr" rtl="0">
              <a:lnSpc>
                <a:spcPct val="100000"/>
              </a:lnSpc>
              <a:spcBef>
                <a:spcPts val="0"/>
              </a:spcBef>
              <a:spcAft>
                <a:spcPts val="0"/>
              </a:spcAft>
              <a:buSzPts val="1200"/>
              <a:buChar char="○"/>
              <a:defRPr/>
            </a:lvl5pPr>
            <a:lvl6pPr lvl="5" algn="ctr" rtl="0">
              <a:lnSpc>
                <a:spcPct val="100000"/>
              </a:lnSpc>
              <a:spcBef>
                <a:spcPts val="0"/>
              </a:spcBef>
              <a:spcAft>
                <a:spcPts val="0"/>
              </a:spcAft>
              <a:buSzPts val="1200"/>
              <a:buChar char="■"/>
              <a:defRPr/>
            </a:lvl6pPr>
            <a:lvl7pPr lvl="6" algn="ctr" rtl="0">
              <a:lnSpc>
                <a:spcPct val="100000"/>
              </a:lnSpc>
              <a:spcBef>
                <a:spcPts val="0"/>
              </a:spcBef>
              <a:spcAft>
                <a:spcPts val="0"/>
              </a:spcAft>
              <a:buSzPts val="1200"/>
              <a:buChar char="●"/>
              <a:defRPr/>
            </a:lvl7pPr>
            <a:lvl8pPr lvl="7" algn="ctr" rtl="0">
              <a:lnSpc>
                <a:spcPct val="100000"/>
              </a:lnSpc>
              <a:spcBef>
                <a:spcPts val="0"/>
              </a:spcBef>
              <a:spcAft>
                <a:spcPts val="0"/>
              </a:spcAft>
              <a:buSzPts val="1200"/>
              <a:buChar char="○"/>
              <a:defRPr/>
            </a:lvl8pPr>
            <a:lvl9pPr lvl="8" algn="ctr" rtl="0">
              <a:lnSpc>
                <a:spcPct val="100000"/>
              </a:lnSpc>
              <a:spcBef>
                <a:spcPts val="0"/>
              </a:spcBef>
              <a:spcAft>
                <a:spcPts val="0"/>
              </a:spcAft>
              <a:buSzPts val="1200"/>
              <a:buChar char="■"/>
              <a:defRPr/>
            </a:lvl9pPr>
          </a:lstStyle>
          <a:p>
            <a:endParaRPr/>
          </a:p>
        </p:txBody>
      </p:sp>
      <p:sp>
        <p:nvSpPr>
          <p:cNvPr id="116" name="Google Shape;116;p18"/>
          <p:cNvSpPr txBox="1">
            <a:spLocks noGrp="1"/>
          </p:cNvSpPr>
          <p:nvPr>
            <p:ph type="subTitle" idx="3"/>
          </p:nvPr>
        </p:nvSpPr>
        <p:spPr>
          <a:xfrm>
            <a:off x="715100" y="3611160"/>
            <a:ext cx="7704000" cy="997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hree columns 1">
  <p:cSld name="CUSTOM_6">
    <p:spTree>
      <p:nvGrpSpPr>
        <p:cNvPr id="1" name="Shape 117"/>
        <p:cNvGrpSpPr/>
        <p:nvPr/>
      </p:nvGrpSpPr>
      <p:grpSpPr>
        <a:xfrm>
          <a:off x="0" y="0"/>
          <a:ext cx="0" cy="0"/>
          <a:chOff x="0" y="0"/>
          <a:chExt cx="0" cy="0"/>
        </a:xfrm>
      </p:grpSpPr>
      <p:sp>
        <p:nvSpPr>
          <p:cNvPr id="118" name="Google Shape;118;p1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19" name="Google Shape;119;p19"/>
          <p:cNvSpPr txBox="1">
            <a:spLocks noGrp="1"/>
          </p:cNvSpPr>
          <p:nvPr>
            <p:ph type="subTitle" idx="1"/>
          </p:nvPr>
        </p:nvSpPr>
        <p:spPr>
          <a:xfrm>
            <a:off x="880475" y="2299678"/>
            <a:ext cx="2289600" cy="1766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20" name="Google Shape;120;p19"/>
          <p:cNvSpPr txBox="1">
            <a:spLocks noGrp="1"/>
          </p:cNvSpPr>
          <p:nvPr>
            <p:ph type="subTitle" idx="2"/>
          </p:nvPr>
        </p:nvSpPr>
        <p:spPr>
          <a:xfrm>
            <a:off x="3429000" y="2299675"/>
            <a:ext cx="2286000" cy="1766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21" name="Google Shape;121;p19"/>
          <p:cNvSpPr txBox="1">
            <a:spLocks noGrp="1"/>
          </p:cNvSpPr>
          <p:nvPr>
            <p:ph type="subTitle" idx="3"/>
          </p:nvPr>
        </p:nvSpPr>
        <p:spPr>
          <a:xfrm>
            <a:off x="5973925" y="2299675"/>
            <a:ext cx="2289600" cy="1766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22" name="Google Shape;122;p19"/>
          <p:cNvSpPr txBox="1">
            <a:spLocks noGrp="1"/>
          </p:cNvSpPr>
          <p:nvPr>
            <p:ph type="subTitle" idx="4"/>
          </p:nvPr>
        </p:nvSpPr>
        <p:spPr>
          <a:xfrm>
            <a:off x="880475" y="1654276"/>
            <a:ext cx="2286000" cy="52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algn="ctr" rtl="0">
              <a:lnSpc>
                <a:spcPct val="100000"/>
              </a:lnSpc>
              <a:spcBef>
                <a:spcPts val="0"/>
              </a:spcBef>
              <a:spcAft>
                <a:spcPts val="0"/>
              </a:spcAft>
              <a:buSzPts val="2400"/>
              <a:buFont typeface="Raleway"/>
              <a:buNone/>
              <a:defRPr sz="2400">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123" name="Google Shape;123;p19"/>
          <p:cNvSpPr txBox="1">
            <a:spLocks noGrp="1"/>
          </p:cNvSpPr>
          <p:nvPr>
            <p:ph type="subTitle" idx="5"/>
          </p:nvPr>
        </p:nvSpPr>
        <p:spPr>
          <a:xfrm>
            <a:off x="3427200" y="1654276"/>
            <a:ext cx="2286000" cy="52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algn="ctr" rtl="0">
              <a:lnSpc>
                <a:spcPct val="100000"/>
              </a:lnSpc>
              <a:spcBef>
                <a:spcPts val="0"/>
              </a:spcBef>
              <a:spcAft>
                <a:spcPts val="0"/>
              </a:spcAft>
              <a:buSzPts val="2400"/>
              <a:buFont typeface="Raleway"/>
              <a:buNone/>
              <a:defRPr sz="2400">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124" name="Google Shape;124;p19"/>
          <p:cNvSpPr txBox="1">
            <a:spLocks noGrp="1"/>
          </p:cNvSpPr>
          <p:nvPr>
            <p:ph type="subTitle" idx="6"/>
          </p:nvPr>
        </p:nvSpPr>
        <p:spPr>
          <a:xfrm>
            <a:off x="5973925" y="1654275"/>
            <a:ext cx="2289600" cy="52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Raleway"/>
              <a:buNone/>
              <a:defRPr sz="1800" b="1">
                <a:solidFill>
                  <a:schemeClr val="dk1"/>
                </a:solidFill>
                <a:latin typeface="Livvic"/>
                <a:ea typeface="Livvic"/>
                <a:cs typeface="Livvic"/>
                <a:sym typeface="Livvic"/>
              </a:defRPr>
            </a:lvl1pPr>
            <a:lvl2pPr lvl="1" algn="ctr" rtl="0">
              <a:lnSpc>
                <a:spcPct val="100000"/>
              </a:lnSpc>
              <a:spcBef>
                <a:spcPts val="0"/>
              </a:spcBef>
              <a:spcAft>
                <a:spcPts val="0"/>
              </a:spcAft>
              <a:buSzPts val="2400"/>
              <a:buFont typeface="Raleway"/>
              <a:buNone/>
              <a:defRPr sz="2400">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a:latin typeface="Raleway"/>
                <a:ea typeface="Raleway"/>
                <a:cs typeface="Raleway"/>
                <a:sym typeface="Raleway"/>
              </a:defRPr>
            </a:lvl9pPr>
          </a:lstStyle>
          <a:p>
            <a:endParaRPr/>
          </a:p>
        </p:txBody>
      </p:sp>
      <p:sp>
        <p:nvSpPr>
          <p:cNvPr id="125" name="Google Shape;125;p19"/>
          <p:cNvSpPr/>
          <p:nvPr/>
        </p:nvSpPr>
        <p:spPr>
          <a:xfrm>
            <a:off x="-1140125" y="4263675"/>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9"/>
          <p:cNvSpPr/>
          <p:nvPr/>
        </p:nvSpPr>
        <p:spPr>
          <a:xfrm>
            <a:off x="8281275" y="3878600"/>
            <a:ext cx="344700" cy="3447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9"/>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8" name="Google Shape;128;p19"/>
          <p:cNvSpPr/>
          <p:nvPr/>
        </p:nvSpPr>
        <p:spPr>
          <a:xfrm>
            <a:off x="8016150" y="-1158475"/>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162"/>
        <p:cNvGrpSpPr/>
        <p:nvPr/>
      </p:nvGrpSpPr>
      <p:grpSpPr>
        <a:xfrm>
          <a:off x="0" y="0"/>
          <a:ext cx="0" cy="0"/>
          <a:chOff x="0" y="0"/>
          <a:chExt cx="0" cy="0"/>
        </a:xfrm>
      </p:grpSpPr>
      <p:sp>
        <p:nvSpPr>
          <p:cNvPr id="163" name="Google Shape;163;p22"/>
          <p:cNvSpPr txBox="1">
            <a:spLocks noGrp="1"/>
          </p:cNvSpPr>
          <p:nvPr>
            <p:ph type="ctrTitle"/>
          </p:nvPr>
        </p:nvSpPr>
        <p:spPr>
          <a:xfrm>
            <a:off x="742200" y="406213"/>
            <a:ext cx="3627000" cy="997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64" name="Google Shape;164;p22"/>
          <p:cNvSpPr txBox="1">
            <a:spLocks noGrp="1"/>
          </p:cNvSpPr>
          <p:nvPr>
            <p:ph type="subTitle" idx="1"/>
          </p:nvPr>
        </p:nvSpPr>
        <p:spPr>
          <a:xfrm>
            <a:off x="742200" y="1364735"/>
            <a:ext cx="3627000" cy="137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165" name="Google Shape;165;p22"/>
          <p:cNvSpPr txBox="1"/>
          <p:nvPr/>
        </p:nvSpPr>
        <p:spPr>
          <a:xfrm>
            <a:off x="742200" y="3233313"/>
            <a:ext cx="3627000" cy="6156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000" b="1">
                <a:solidFill>
                  <a:schemeClr val="dk1"/>
                </a:solidFill>
                <a:latin typeface="Albert Sans"/>
                <a:ea typeface="Albert Sans"/>
                <a:cs typeface="Albert Sans"/>
                <a:sym typeface="Albert Sans"/>
              </a:rPr>
              <a:t>CREDITS:</a:t>
            </a:r>
            <a:r>
              <a:rPr lang="en" sz="1000">
                <a:solidFill>
                  <a:schemeClr val="dk1"/>
                </a:solidFill>
                <a:latin typeface="Albert Sans"/>
                <a:ea typeface="Albert Sans"/>
                <a:cs typeface="Albert Sans"/>
                <a:sym typeface="Albert Sans"/>
              </a:rPr>
              <a:t> This presentation template was created by </a:t>
            </a:r>
            <a:r>
              <a:rPr lang="en" sz="1000" b="1" u="sng">
                <a:solidFill>
                  <a:schemeClr val="dk1"/>
                </a:solidFill>
                <a:latin typeface="Albert Sans"/>
                <a:ea typeface="Albert Sans"/>
                <a:cs typeface="Albert Sans"/>
                <a:sym typeface="Albert Sans"/>
                <a:hlinkClick r:id="rId2">
                  <a:extLst>
                    <a:ext uri="{A12FA001-AC4F-418D-AE19-62706E023703}">
                      <ahyp:hlinkClr xmlns:ahyp="http://schemas.microsoft.com/office/drawing/2018/hyperlinkcolor" val="tx"/>
                    </a:ext>
                  </a:extLst>
                </a:hlinkClick>
              </a:rPr>
              <a:t>Slidesgo</a:t>
            </a:r>
            <a:r>
              <a:rPr lang="en" sz="1000" b="1" u="sng">
                <a:solidFill>
                  <a:schemeClr val="dk1"/>
                </a:solidFill>
                <a:latin typeface="Albert Sans"/>
                <a:ea typeface="Albert Sans"/>
                <a:cs typeface="Albert Sans"/>
                <a:sym typeface="Albert Sans"/>
              </a:rPr>
              <a:t>,</a:t>
            </a:r>
            <a:r>
              <a:rPr lang="en" sz="1000" b="1">
                <a:solidFill>
                  <a:schemeClr val="dk1"/>
                </a:solidFill>
                <a:latin typeface="Albert Sans"/>
                <a:ea typeface="Albert Sans"/>
                <a:cs typeface="Albert Sans"/>
                <a:sym typeface="Albert Sans"/>
              </a:rPr>
              <a:t> </a:t>
            </a:r>
            <a:r>
              <a:rPr lang="en" sz="1000">
                <a:solidFill>
                  <a:schemeClr val="dk1"/>
                </a:solidFill>
                <a:latin typeface="Albert Sans"/>
                <a:ea typeface="Albert Sans"/>
                <a:cs typeface="Albert Sans"/>
                <a:sym typeface="Albert Sans"/>
              </a:rPr>
              <a:t>and includes icons by </a:t>
            </a:r>
            <a:r>
              <a:rPr lang="en" sz="1000" b="1" u="sng">
                <a:solidFill>
                  <a:schemeClr val="dk1"/>
                </a:solidFill>
                <a:latin typeface="Albert Sans"/>
                <a:ea typeface="Albert Sans"/>
                <a:cs typeface="Albert Sans"/>
                <a:sym typeface="Albert Sans"/>
                <a:hlinkClick r:id="rId3">
                  <a:extLst>
                    <a:ext uri="{A12FA001-AC4F-418D-AE19-62706E023703}">
                      <ahyp:hlinkClr xmlns:ahyp="http://schemas.microsoft.com/office/drawing/2018/hyperlinkcolor" val="tx"/>
                    </a:ext>
                  </a:extLst>
                </a:hlinkClick>
              </a:rPr>
              <a:t>Flaticon</a:t>
            </a:r>
            <a:r>
              <a:rPr lang="en" sz="1000" b="1">
                <a:solidFill>
                  <a:schemeClr val="dk1"/>
                </a:solidFill>
                <a:latin typeface="Albert Sans"/>
                <a:ea typeface="Albert Sans"/>
                <a:cs typeface="Albert Sans"/>
                <a:sym typeface="Albert Sans"/>
              </a:rPr>
              <a:t> </a:t>
            </a:r>
            <a:r>
              <a:rPr lang="en" sz="1000">
                <a:solidFill>
                  <a:schemeClr val="dk1"/>
                </a:solidFill>
                <a:latin typeface="Albert Sans"/>
                <a:ea typeface="Albert Sans"/>
                <a:cs typeface="Albert Sans"/>
                <a:sym typeface="Albert Sans"/>
              </a:rPr>
              <a:t>and infographics &amp; images by </a:t>
            </a:r>
            <a:r>
              <a:rPr lang="en" sz="1000" b="1" u="sng">
                <a:solidFill>
                  <a:schemeClr val="dk1"/>
                </a:solidFill>
                <a:latin typeface="Albert Sans"/>
                <a:ea typeface="Albert Sans"/>
                <a:cs typeface="Albert Sans"/>
                <a:sym typeface="Albert Sans"/>
                <a:hlinkClick r:id="rId4">
                  <a:extLst>
                    <a:ext uri="{A12FA001-AC4F-418D-AE19-62706E023703}">
                      <ahyp:hlinkClr xmlns:ahyp="http://schemas.microsoft.com/office/drawing/2018/hyperlinkcolor" val="tx"/>
                    </a:ext>
                  </a:extLst>
                </a:hlinkClick>
              </a:rPr>
              <a:t>Freepik</a:t>
            </a:r>
            <a:endParaRPr sz="1000" b="1" u="sng">
              <a:solidFill>
                <a:schemeClr val="dk1"/>
              </a:solidFill>
              <a:highlight>
                <a:srgbClr val="DFDEFC"/>
              </a:highlight>
              <a:latin typeface="Albert Sans"/>
              <a:ea typeface="Albert Sans"/>
              <a:cs typeface="Albert Sans"/>
              <a:sym typeface="Albert San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166"/>
        <p:cNvGrpSpPr/>
        <p:nvPr/>
      </p:nvGrpSpPr>
      <p:grpSpPr>
        <a:xfrm>
          <a:off x="0" y="0"/>
          <a:ext cx="0" cy="0"/>
          <a:chOff x="0" y="0"/>
          <a:chExt cx="0" cy="0"/>
        </a:xfrm>
      </p:grpSpPr>
      <p:sp>
        <p:nvSpPr>
          <p:cNvPr id="167" name="Google Shape;167;p23"/>
          <p:cNvSpPr/>
          <p:nvPr/>
        </p:nvSpPr>
        <p:spPr>
          <a:xfrm>
            <a:off x="8306000" y="656150"/>
            <a:ext cx="943500" cy="9435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3"/>
          <p:cNvSpPr/>
          <p:nvPr/>
        </p:nvSpPr>
        <p:spPr>
          <a:xfrm>
            <a:off x="-357075" y="4016575"/>
            <a:ext cx="943500" cy="9435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69" name="Google Shape;169;p23"/>
          <p:cNvPicPr preferRelativeResize="0"/>
          <p:nvPr/>
        </p:nvPicPr>
        <p:blipFill rotWithShape="1">
          <a:blip r:embed="rId2">
            <a:alphaModFix/>
          </a:blip>
          <a:srcRect l="22297" t="8207" r="31879" b="35186"/>
          <a:stretch/>
        </p:blipFill>
        <p:spPr>
          <a:xfrm>
            <a:off x="289801" y="4302289"/>
            <a:ext cx="572887" cy="612425"/>
          </a:xfrm>
          <a:prstGeom prst="rect">
            <a:avLst/>
          </a:prstGeom>
          <a:noFill/>
          <a:ln>
            <a:noFill/>
          </a:ln>
        </p:spPr>
      </p:pic>
      <p:sp>
        <p:nvSpPr>
          <p:cNvPr id="170" name="Google Shape;170;p23"/>
          <p:cNvSpPr/>
          <p:nvPr/>
        </p:nvSpPr>
        <p:spPr>
          <a:xfrm>
            <a:off x="-905825" y="-706000"/>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171"/>
        <p:cNvGrpSpPr/>
        <p:nvPr/>
      </p:nvGrpSpPr>
      <p:grpSpPr>
        <a:xfrm>
          <a:off x="0" y="0"/>
          <a:ext cx="0" cy="0"/>
          <a:chOff x="0" y="0"/>
          <a:chExt cx="0" cy="0"/>
        </a:xfrm>
      </p:grpSpPr>
      <p:sp>
        <p:nvSpPr>
          <p:cNvPr id="172" name="Google Shape;172;p24"/>
          <p:cNvSpPr/>
          <p:nvPr/>
        </p:nvSpPr>
        <p:spPr>
          <a:xfrm>
            <a:off x="-450375" y="19133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73" name="Google Shape;173;p24"/>
          <p:cNvSpPr/>
          <p:nvPr/>
        </p:nvSpPr>
        <p:spPr>
          <a:xfrm>
            <a:off x="8428900" y="1474725"/>
            <a:ext cx="1583400" cy="15834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74" name="Google Shape;174;p24"/>
          <p:cNvPicPr preferRelativeResize="0"/>
          <p:nvPr/>
        </p:nvPicPr>
        <p:blipFill rotWithShape="1">
          <a:blip r:embed="rId2">
            <a:alphaModFix/>
          </a:blip>
          <a:srcRect l="72462" t="10635" r="22254" b="80554"/>
          <a:stretch/>
        </p:blipFill>
        <p:spPr>
          <a:xfrm>
            <a:off x="142643" y="2245825"/>
            <a:ext cx="372657" cy="373691"/>
          </a:xfrm>
          <a:prstGeom prst="rect">
            <a:avLst/>
          </a:prstGeom>
          <a:noFill/>
          <a:ln>
            <a:noFill/>
          </a:ln>
        </p:spPr>
      </p:pic>
      <p:sp>
        <p:nvSpPr>
          <p:cNvPr id="175" name="Google Shape;175;p24"/>
          <p:cNvSpPr/>
          <p:nvPr/>
        </p:nvSpPr>
        <p:spPr>
          <a:xfrm>
            <a:off x="4668000" y="4555500"/>
            <a:ext cx="1583400" cy="15834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17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445025"/>
            <a:ext cx="77139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Livvic"/>
              <a:buNone/>
              <a:defRPr sz="3000" b="1">
                <a:solidFill>
                  <a:schemeClr val="dk1"/>
                </a:solidFill>
                <a:latin typeface="Livvic"/>
                <a:ea typeface="Livvic"/>
                <a:cs typeface="Livvic"/>
                <a:sym typeface="Livvic"/>
              </a:defRPr>
            </a:lvl1pPr>
            <a:lvl2pPr lvl="1"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2pPr>
            <a:lvl3pPr lvl="2"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3pPr>
            <a:lvl4pPr lvl="3"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4pPr>
            <a:lvl5pPr lvl="4"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5pPr>
            <a:lvl6pPr lvl="5"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6pPr>
            <a:lvl7pPr lvl="6"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7pPr>
            <a:lvl8pPr lvl="7"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8pPr>
            <a:lvl9pPr lvl="8" rtl="0">
              <a:spcBef>
                <a:spcPts val="0"/>
              </a:spcBef>
              <a:spcAft>
                <a:spcPts val="0"/>
              </a:spcAft>
              <a:buClr>
                <a:schemeClr val="dk1"/>
              </a:buClr>
              <a:buSzPts val="3500"/>
              <a:buFont typeface="Raleway"/>
              <a:buNone/>
              <a:defRPr sz="3500">
                <a:solidFill>
                  <a:schemeClr val="dk1"/>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1pPr>
            <a:lvl2pPr marL="914400" lvl="1"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2pPr>
            <a:lvl3pPr marL="1371600" lvl="2"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3pPr>
            <a:lvl4pPr marL="1828800" lvl="3"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4pPr>
            <a:lvl5pPr marL="2286000" lvl="4"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5pPr>
            <a:lvl6pPr marL="2743200" lvl="5"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6pPr>
            <a:lvl7pPr marL="3200400" lvl="6"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7pPr>
            <a:lvl8pPr marL="3657600" lvl="7"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8pPr>
            <a:lvl9pPr marL="4114800" lvl="8" indent="-30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8" r:id="rId16"/>
    <p:sldLayoutId id="2147483669" r:id="rId17"/>
    <p:sldLayoutId id="2147483670"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176"/>
        <p:cNvGrpSpPr/>
        <p:nvPr/>
      </p:nvGrpSpPr>
      <p:grpSpPr>
        <a:xfrm>
          <a:off x="0" y="0"/>
          <a:ext cx="0" cy="0"/>
          <a:chOff x="0" y="0"/>
          <a:chExt cx="0" cy="0"/>
        </a:xfrm>
      </p:grpSpPr>
      <p:sp>
        <p:nvSpPr>
          <p:cNvPr id="177" name="Google Shape;177;p25"/>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endParaRPr/>
          </a:p>
        </p:txBody>
      </p:sp>
      <p:sp>
        <p:nvSpPr>
          <p:cNvPr id="178" name="Google Shape;178;p25"/>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71"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lifeder.com/escudo-uaemex/" TargetMode="External"/></Relationships>
</file>

<file path=ppt/slides/_rels/slide2.xml.rels><?xml version="1.0" encoding="UTF-8" standalone="yes"?>
<Relationships xmlns="http://schemas.openxmlformats.org/package/2006/relationships"><Relationship Id="rId8" Type="http://schemas.openxmlformats.org/officeDocument/2006/relationships/slide" Target="slide52.xml"/><Relationship Id="rId3" Type="http://schemas.openxmlformats.org/officeDocument/2006/relationships/slide" Target="slide3.xml"/><Relationship Id="rId7" Type="http://schemas.openxmlformats.org/officeDocument/2006/relationships/slide" Target="slide48.xm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slide" Target="slide17.xml"/><Relationship Id="rId5" Type="http://schemas.openxmlformats.org/officeDocument/2006/relationships/slide" Target="slide11.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goconqr.com/mapamental/36683764/organizacion-textos-expositivos"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s://es.vecteezy.com/arte-vectorial/9194324-empresario-parado-en-flecha-apuntando-objetivo-negocio-metas-y-objetivos-concepto-dibujos-animados-vector-ilustracion-diseno"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svgsilh.com/es/8bc34a/image/296798.html" TargetMode="External"/><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hyperlink" Target="https://svgsilh.com/es/8bc34a/image/296798.html" TargetMode="Externa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2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hyperlink" Target="https://svgsilh.com/es/8bc34a/image/296798.html"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hyperlink" Target="https://svgsilh.com/es/8bc34a/image/296798.html" TargetMode="Externa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5.xml"/><Relationship Id="rId1" Type="http://schemas.openxmlformats.org/officeDocument/2006/relationships/video" Target="https://www.youtube.com/embed/LZBJ1H5wuFs?feature=oembed" TargetMode="Externa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hyperlink" Target="https://www.pinclipart.com/maxpin/xRJJ/" TargetMode="External"/><Relationship Id="rId4" Type="http://schemas.openxmlformats.org/officeDocument/2006/relationships/image" Target="../media/image21.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hyperlink" Target="http://bit.ly/2PfT4lq" TargetMode="External"/><Relationship Id="rId2" Type="http://schemas.openxmlformats.org/officeDocument/2006/relationships/notesSlide" Target="../notesSlides/notesSlide40.xml"/><Relationship Id="rId1" Type="http://schemas.openxmlformats.org/officeDocument/2006/relationships/slideLayout" Target="../slideLayouts/slideLayout19.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8" name="Google Shape;188;p28"/>
          <p:cNvSpPr/>
          <p:nvPr/>
        </p:nvSpPr>
        <p:spPr>
          <a:xfrm>
            <a:off x="7516075" y="-624350"/>
            <a:ext cx="2176200" cy="2176200"/>
          </a:xfrm>
          <a:prstGeom prst="ellipse">
            <a:avLst/>
          </a:prstGeom>
          <a:solidFill>
            <a:schemeClr val="dk2"/>
          </a:solidFill>
          <a:ln>
            <a:noFill/>
          </a:ln>
          <a:effectLst/>
          <a:scene3d>
            <a:camera prst="orthographicFront">
              <a:rot lat="0" lon="0" rev="0"/>
            </a:camera>
            <a:lightRig rig="contrasting" dir="t">
              <a:rot lat="0" lon="0" rev="7800000"/>
            </a:lightRig>
          </a:scene3d>
          <a:sp3d>
            <a:bevelT w="139700" h="139700"/>
          </a:sp3d>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8"/>
          <p:cNvSpPr txBox="1">
            <a:spLocks noGrp="1"/>
          </p:cNvSpPr>
          <p:nvPr>
            <p:ph type="ctrTitle"/>
          </p:nvPr>
        </p:nvSpPr>
        <p:spPr>
          <a:xfrm>
            <a:off x="1824884" y="331618"/>
            <a:ext cx="7225331" cy="1508788"/>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400" dirty="0">
                <a:latin typeface="Livvic"/>
                <a:ea typeface="Livvic"/>
                <a:cs typeface="Livvic"/>
                <a:sym typeface="Livvic"/>
              </a:rPr>
              <a:t>UNIVERSIDAD AUTÓNOMA DEL ESTADO DE MÉXICO</a:t>
            </a:r>
            <a:br>
              <a:rPr lang="en" sz="3200" b="1" dirty="0">
                <a:latin typeface="Livvic"/>
                <a:ea typeface="Livvic"/>
                <a:cs typeface="Livvic"/>
                <a:sym typeface="Livvic"/>
              </a:rPr>
            </a:br>
            <a:r>
              <a:rPr lang="en" sz="2000" b="0" dirty="0"/>
              <a:t>FACULTAD DE INGENIERÍA</a:t>
            </a:r>
            <a:endParaRPr sz="3200" b="0" dirty="0"/>
          </a:p>
        </p:txBody>
      </p:sp>
      <p:sp>
        <p:nvSpPr>
          <p:cNvPr id="187" name="Google Shape;187;p28"/>
          <p:cNvSpPr txBox="1">
            <a:spLocks noGrp="1"/>
          </p:cNvSpPr>
          <p:nvPr>
            <p:ph type="subTitle" idx="1"/>
          </p:nvPr>
        </p:nvSpPr>
        <p:spPr>
          <a:xfrm>
            <a:off x="1824884" y="3445417"/>
            <a:ext cx="6980157" cy="4533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s-MX" b="1" dirty="0"/>
              <a:t>Creación de ciclos funcionales: </a:t>
            </a:r>
            <a:r>
              <a:rPr lang="es-MX" sz="1600" i="1" dirty="0"/>
              <a:t>Consejos para programar bucles</a:t>
            </a:r>
            <a:endParaRPr i="1" dirty="0">
              <a:cs typeface="Arial"/>
              <a:sym typeface="Arial"/>
            </a:endParaRPr>
          </a:p>
        </p:txBody>
      </p:sp>
      <p:pic>
        <p:nvPicPr>
          <p:cNvPr id="193" name="Google Shape;193;p28"/>
          <p:cNvPicPr preferRelativeResize="0"/>
          <p:nvPr/>
        </p:nvPicPr>
        <p:blipFill>
          <a:blip r:embed="rId3">
            <a:clrChange>
              <a:clrFrom>
                <a:srgbClr val="FFFFFF"/>
              </a:clrFrom>
              <a:clrTo>
                <a:srgbClr val="FFFFFF">
                  <a:alpha val="0"/>
                </a:srgbClr>
              </a:clrTo>
            </a:clrChange>
            <a:extLst>
              <a:ext uri="{837473B0-CC2E-450A-ABE3-18F120FF3D39}">
                <a1611:picAttrSrcUrl xmlns:a1611="http://schemas.microsoft.com/office/drawing/2016/11/main" r:id="rId4"/>
              </a:ext>
            </a:extLst>
          </a:blip>
          <a:srcRect/>
          <a:stretch/>
        </p:blipFill>
        <p:spPr>
          <a:xfrm>
            <a:off x="191208" y="640861"/>
            <a:ext cx="1543807" cy="1383324"/>
          </a:xfrm>
          <a:prstGeom prst="rect">
            <a:avLst/>
          </a:prstGeom>
          <a:noFill/>
          <a:ln>
            <a:noFill/>
          </a:ln>
        </p:spPr>
      </p:pic>
      <p:sp>
        <p:nvSpPr>
          <p:cNvPr id="10" name="Google Shape;188;p28">
            <a:extLst>
              <a:ext uri="{FF2B5EF4-FFF2-40B4-BE49-F238E27FC236}">
                <a16:creationId xmlns:a16="http://schemas.microsoft.com/office/drawing/2014/main" id="{74266526-DB5A-40FD-AC95-AC46801778F9}"/>
              </a:ext>
            </a:extLst>
          </p:cNvPr>
          <p:cNvSpPr/>
          <p:nvPr/>
        </p:nvSpPr>
        <p:spPr>
          <a:xfrm>
            <a:off x="6769526" y="4227204"/>
            <a:ext cx="2176200" cy="2176200"/>
          </a:xfrm>
          <a:prstGeom prst="ellipse">
            <a:avLst/>
          </a:prstGeom>
          <a:solidFill>
            <a:schemeClr val="dk2"/>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s-MX" dirty="0"/>
              <a:t>Agosto 2025</a:t>
            </a:r>
            <a:endParaRPr dirty="0"/>
          </a:p>
        </p:txBody>
      </p:sp>
      <p:sp>
        <p:nvSpPr>
          <p:cNvPr id="13" name="CuadroTexto 12">
            <a:extLst>
              <a:ext uri="{FF2B5EF4-FFF2-40B4-BE49-F238E27FC236}">
                <a16:creationId xmlns:a16="http://schemas.microsoft.com/office/drawing/2014/main" id="{3C759ED4-4056-4662-87F5-5E1D10EFB0A0}"/>
              </a:ext>
            </a:extLst>
          </p:cNvPr>
          <p:cNvSpPr txBox="1"/>
          <p:nvPr/>
        </p:nvSpPr>
        <p:spPr>
          <a:xfrm>
            <a:off x="1824885" y="2128962"/>
            <a:ext cx="6807200" cy="1169551"/>
          </a:xfrm>
          <a:prstGeom prst="rect">
            <a:avLst/>
          </a:prstGeom>
          <a:noFill/>
        </p:spPr>
        <p:txBody>
          <a:bodyPr wrap="square">
            <a:spAutoFit/>
          </a:bodyPr>
          <a:lstStyle/>
          <a:p>
            <a:pPr marL="0" indent="0"/>
            <a:r>
              <a:rPr lang="es-MX" dirty="0">
                <a:solidFill>
                  <a:schemeClr val="dk1"/>
                </a:solidFill>
                <a:latin typeface="Albert Sans"/>
                <a:sym typeface="Albert Sans"/>
              </a:rPr>
              <a:t>Coordinación de Materias Propedéuticas</a:t>
            </a:r>
          </a:p>
          <a:p>
            <a:pPr marL="0" indent="0"/>
            <a:endParaRPr lang="es-MX" dirty="0">
              <a:solidFill>
                <a:schemeClr val="dk1"/>
              </a:solidFill>
              <a:latin typeface="Albert Sans"/>
              <a:sym typeface="Albert Sans"/>
            </a:endParaRPr>
          </a:p>
          <a:p>
            <a:pPr marL="0" indent="0"/>
            <a:r>
              <a:rPr lang="es-MX" dirty="0">
                <a:solidFill>
                  <a:schemeClr val="dk1"/>
                </a:solidFill>
                <a:latin typeface="Albert Sans"/>
                <a:sym typeface="Albert Sans"/>
              </a:rPr>
              <a:t>Licenciatura de Ingeniería Mecánica Plan F19</a:t>
            </a:r>
          </a:p>
          <a:p>
            <a:pPr marL="0" indent="0"/>
            <a:endParaRPr lang="es-MX" dirty="0">
              <a:solidFill>
                <a:schemeClr val="dk1"/>
              </a:solidFill>
              <a:latin typeface="Albert Sans"/>
              <a:sym typeface="Albert Sans"/>
            </a:endParaRPr>
          </a:p>
          <a:p>
            <a:pPr marL="0" indent="0"/>
            <a:r>
              <a:rPr lang="es-MX" dirty="0">
                <a:solidFill>
                  <a:schemeClr val="dk1"/>
                </a:solidFill>
                <a:latin typeface="Albert Sans"/>
                <a:sym typeface="Albert Sans"/>
              </a:rPr>
              <a:t>Asignatura de Programación Básica  (5 créditos)</a:t>
            </a:r>
            <a:endParaRPr lang="es-MX" dirty="0"/>
          </a:p>
        </p:txBody>
      </p:sp>
      <p:sp>
        <p:nvSpPr>
          <p:cNvPr id="15" name="CuadroTexto 14">
            <a:extLst>
              <a:ext uri="{FF2B5EF4-FFF2-40B4-BE49-F238E27FC236}">
                <a16:creationId xmlns:a16="http://schemas.microsoft.com/office/drawing/2014/main" id="{B13D6A5A-4B10-4B7C-A46F-D90DD6DD2A0C}"/>
              </a:ext>
            </a:extLst>
          </p:cNvPr>
          <p:cNvSpPr txBox="1"/>
          <p:nvPr/>
        </p:nvSpPr>
        <p:spPr>
          <a:xfrm>
            <a:off x="1824884" y="4133298"/>
            <a:ext cx="5029200" cy="307777"/>
          </a:xfrm>
          <a:prstGeom prst="rect">
            <a:avLst/>
          </a:prstGeom>
          <a:noFill/>
        </p:spPr>
        <p:txBody>
          <a:bodyPr wrap="square">
            <a:spAutoFit/>
          </a:bodyPr>
          <a:lstStyle/>
          <a:p>
            <a:r>
              <a:rPr lang="es-MX" dirty="0">
                <a:solidFill>
                  <a:schemeClr val="dk1"/>
                </a:solidFill>
                <a:latin typeface="Albert Sans"/>
                <a:sym typeface="Albert Sans"/>
              </a:rPr>
              <a:t>María de los Ángeles Contreras Flores</a:t>
            </a:r>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10" name="Google Shape;210;p3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Tabla de contenido</a:t>
            </a:r>
            <a:endParaRPr dirty="0"/>
          </a:p>
        </p:txBody>
      </p:sp>
      <p:sp>
        <p:nvSpPr>
          <p:cNvPr id="211" name="Google Shape;211;p30"/>
          <p:cNvSpPr txBox="1">
            <a:spLocks noGrp="1"/>
          </p:cNvSpPr>
          <p:nvPr>
            <p:ph type="title" idx="2"/>
          </p:nvPr>
        </p:nvSpPr>
        <p:spPr>
          <a:xfrm>
            <a:off x="720000" y="1480883"/>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212" name="Google Shape;212;p30"/>
          <p:cNvSpPr txBox="1">
            <a:spLocks noGrp="1"/>
          </p:cNvSpPr>
          <p:nvPr>
            <p:ph type="title" idx="3"/>
          </p:nvPr>
        </p:nvSpPr>
        <p:spPr>
          <a:xfrm>
            <a:off x="720000" y="2914291"/>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sp>
        <p:nvSpPr>
          <p:cNvPr id="213" name="Google Shape;213;p30"/>
          <p:cNvSpPr txBox="1">
            <a:spLocks noGrp="1"/>
          </p:cNvSpPr>
          <p:nvPr>
            <p:ph type="title" idx="4"/>
          </p:nvPr>
        </p:nvSpPr>
        <p:spPr>
          <a:xfrm>
            <a:off x="2885875" y="1480883"/>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214" name="Google Shape;214;p30"/>
          <p:cNvSpPr txBox="1">
            <a:spLocks noGrp="1"/>
          </p:cNvSpPr>
          <p:nvPr>
            <p:ph type="title" idx="5"/>
          </p:nvPr>
        </p:nvSpPr>
        <p:spPr>
          <a:xfrm>
            <a:off x="2885875" y="2914291"/>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05</a:t>
            </a:r>
            <a:endParaRPr/>
          </a:p>
        </p:txBody>
      </p:sp>
      <p:sp>
        <p:nvSpPr>
          <p:cNvPr id="215" name="Google Shape;215;p30"/>
          <p:cNvSpPr txBox="1">
            <a:spLocks noGrp="1"/>
          </p:cNvSpPr>
          <p:nvPr>
            <p:ph type="title" idx="6"/>
          </p:nvPr>
        </p:nvSpPr>
        <p:spPr>
          <a:xfrm>
            <a:off x="5051750" y="1480883"/>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216" name="Google Shape;216;p30"/>
          <p:cNvSpPr txBox="1">
            <a:spLocks noGrp="1"/>
          </p:cNvSpPr>
          <p:nvPr>
            <p:ph type="title" idx="7"/>
          </p:nvPr>
        </p:nvSpPr>
        <p:spPr>
          <a:xfrm>
            <a:off x="5051750" y="2914291"/>
            <a:ext cx="7347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06</a:t>
            </a:r>
            <a:endParaRPr/>
          </a:p>
        </p:txBody>
      </p:sp>
      <p:sp>
        <p:nvSpPr>
          <p:cNvPr id="217" name="Google Shape;217;p30"/>
          <p:cNvSpPr txBox="1">
            <a:spLocks noGrp="1"/>
          </p:cNvSpPr>
          <p:nvPr>
            <p:ph type="subTitle" idx="1"/>
          </p:nvPr>
        </p:nvSpPr>
        <p:spPr>
          <a:xfrm>
            <a:off x="720000" y="1980375"/>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3" action="ppaction://hlinksldjump"/>
              </a:rPr>
              <a:t>Guión explicativo</a:t>
            </a:r>
            <a:endParaRPr dirty="0"/>
          </a:p>
        </p:txBody>
      </p:sp>
      <p:sp>
        <p:nvSpPr>
          <p:cNvPr id="218" name="Google Shape;218;p30"/>
          <p:cNvSpPr txBox="1">
            <a:spLocks noGrp="1"/>
          </p:cNvSpPr>
          <p:nvPr>
            <p:ph type="subTitle" idx="8"/>
          </p:nvPr>
        </p:nvSpPr>
        <p:spPr>
          <a:xfrm>
            <a:off x="2885875" y="1980375"/>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4" action="ppaction://hlinksldjump"/>
              </a:rPr>
              <a:t>Introducción</a:t>
            </a:r>
            <a:endParaRPr dirty="0"/>
          </a:p>
        </p:txBody>
      </p:sp>
      <p:sp>
        <p:nvSpPr>
          <p:cNvPr id="219" name="Google Shape;219;p30"/>
          <p:cNvSpPr txBox="1">
            <a:spLocks noGrp="1"/>
          </p:cNvSpPr>
          <p:nvPr>
            <p:ph type="subTitle" idx="9"/>
          </p:nvPr>
        </p:nvSpPr>
        <p:spPr>
          <a:xfrm>
            <a:off x="5051750" y="1980375"/>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5" action="ppaction://hlinksldjump"/>
              </a:rPr>
              <a:t>Estructuras iterativas</a:t>
            </a:r>
            <a:endParaRPr lang="en" dirty="0"/>
          </a:p>
        </p:txBody>
      </p:sp>
      <p:sp>
        <p:nvSpPr>
          <p:cNvPr id="220" name="Google Shape;220;p30"/>
          <p:cNvSpPr txBox="1">
            <a:spLocks noGrp="1"/>
          </p:cNvSpPr>
          <p:nvPr>
            <p:ph type="subTitle" idx="13"/>
          </p:nvPr>
        </p:nvSpPr>
        <p:spPr>
          <a:xfrm>
            <a:off x="720000" y="3413850"/>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6" action="ppaction://hlinksldjump"/>
              </a:rPr>
              <a:t>Elementos de un ciclo</a:t>
            </a:r>
            <a:endParaRPr dirty="0"/>
          </a:p>
        </p:txBody>
      </p:sp>
      <p:sp>
        <p:nvSpPr>
          <p:cNvPr id="221" name="Google Shape;221;p30"/>
          <p:cNvSpPr txBox="1">
            <a:spLocks noGrp="1"/>
          </p:cNvSpPr>
          <p:nvPr>
            <p:ph type="subTitle" idx="14"/>
          </p:nvPr>
        </p:nvSpPr>
        <p:spPr>
          <a:xfrm>
            <a:off x="2885875" y="3413850"/>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7" action="ppaction://hlinksldjump"/>
              </a:rPr>
              <a:t>Conclusiones</a:t>
            </a:r>
            <a:endParaRPr dirty="0"/>
          </a:p>
        </p:txBody>
      </p:sp>
      <p:sp>
        <p:nvSpPr>
          <p:cNvPr id="222" name="Google Shape;222;p30"/>
          <p:cNvSpPr txBox="1">
            <a:spLocks noGrp="1"/>
          </p:cNvSpPr>
          <p:nvPr>
            <p:ph type="subTitle" idx="15"/>
          </p:nvPr>
        </p:nvSpPr>
        <p:spPr>
          <a:xfrm>
            <a:off x="5051750" y="3413850"/>
            <a:ext cx="1937100" cy="635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hlinkClick r:id="rId8" action="ppaction://hlinksldjump"/>
              </a:rPr>
              <a:t>Bibliografía</a:t>
            </a:r>
            <a:endParaRPr dirty="0"/>
          </a:p>
        </p:txBody>
      </p:sp>
      <p:sp>
        <p:nvSpPr>
          <p:cNvPr id="223" name="Google Shape;223;p30"/>
          <p:cNvSpPr/>
          <p:nvPr/>
        </p:nvSpPr>
        <p:spPr>
          <a:xfrm>
            <a:off x="7432825" y="-493525"/>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77;p47">
            <a:extLst>
              <a:ext uri="{FF2B5EF4-FFF2-40B4-BE49-F238E27FC236}">
                <a16:creationId xmlns:a16="http://schemas.microsoft.com/office/drawing/2014/main" id="{17B6FCA9-2822-40A0-8A47-92C22F3B1D4B}"/>
              </a:ext>
            </a:extLst>
          </p:cNvPr>
          <p:cNvSpPr/>
          <p:nvPr/>
        </p:nvSpPr>
        <p:spPr>
          <a:xfrm>
            <a:off x="7637692" y="165721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21" name="Google Shape;477;p47">
            <a:extLst>
              <a:ext uri="{FF2B5EF4-FFF2-40B4-BE49-F238E27FC236}">
                <a16:creationId xmlns:a16="http://schemas.microsoft.com/office/drawing/2014/main" id="{69A7B680-8DCB-4AF5-A2E3-C5763C2DB528}"/>
              </a:ext>
            </a:extLst>
          </p:cNvPr>
          <p:cNvSpPr/>
          <p:nvPr/>
        </p:nvSpPr>
        <p:spPr>
          <a:xfrm>
            <a:off x="134491" y="4394098"/>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2" name="Google Shape;232;p31"/>
          <p:cNvSpPr txBox="1">
            <a:spLocks noGrp="1"/>
          </p:cNvSpPr>
          <p:nvPr>
            <p:ph type="title"/>
          </p:nvPr>
        </p:nvSpPr>
        <p:spPr>
          <a:xfrm>
            <a:off x="677225" y="2086550"/>
            <a:ext cx="3518700" cy="100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Guión explicativo</a:t>
            </a:r>
            <a:endParaRPr dirty="0"/>
          </a:p>
        </p:txBody>
      </p:sp>
      <p:sp>
        <p:nvSpPr>
          <p:cNvPr id="233" name="Google Shape;233;p31"/>
          <p:cNvSpPr txBox="1">
            <a:spLocks noGrp="1"/>
          </p:cNvSpPr>
          <p:nvPr>
            <p:ph type="title" idx="2"/>
          </p:nvPr>
        </p:nvSpPr>
        <p:spPr>
          <a:xfrm>
            <a:off x="725850" y="1150775"/>
            <a:ext cx="1298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pic>
        <p:nvPicPr>
          <p:cNvPr id="235" name="Google Shape;235;p31"/>
          <p:cNvPicPr preferRelativeResize="0"/>
          <p:nvPr/>
        </p:nvPicPr>
        <p:blipFill rotWithShape="1">
          <a:blip r:embed="rId3">
            <a:alphaModFix/>
          </a:blip>
          <a:srcRect l="72462" t="10635" r="22254" b="80554"/>
          <a:stretch/>
        </p:blipFill>
        <p:spPr>
          <a:xfrm>
            <a:off x="4339587" y="4223882"/>
            <a:ext cx="391048" cy="392135"/>
          </a:xfrm>
          <a:prstGeom prst="rect">
            <a:avLst/>
          </a:prstGeom>
          <a:noFill/>
          <a:ln>
            <a:noFill/>
          </a:ln>
        </p:spPr>
      </p:pic>
      <p:pic>
        <p:nvPicPr>
          <p:cNvPr id="236" name="Google Shape;236;p31"/>
          <p:cNvPicPr preferRelativeResize="0"/>
          <p:nvPr/>
        </p:nvPicPr>
        <p:blipFill rotWithShape="1">
          <a:blip r:embed="rId3">
            <a:alphaModFix/>
          </a:blip>
          <a:srcRect l="72462" t="10635" r="22254" b="80554"/>
          <a:stretch/>
        </p:blipFill>
        <p:spPr>
          <a:xfrm>
            <a:off x="8661635" y="2071937"/>
            <a:ext cx="391048" cy="392135"/>
          </a:xfrm>
          <a:prstGeom prst="rect">
            <a:avLst/>
          </a:prstGeom>
          <a:noFill/>
          <a:ln>
            <a:noFill/>
          </a:ln>
        </p:spPr>
      </p:pic>
      <p:sp>
        <p:nvSpPr>
          <p:cNvPr id="238" name="Google Shape;238;p31"/>
          <p:cNvSpPr/>
          <p:nvPr/>
        </p:nvSpPr>
        <p:spPr>
          <a:xfrm>
            <a:off x="802750" y="3710425"/>
            <a:ext cx="2083800" cy="2083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 name="Google Shape;477;p47">
            <a:extLst>
              <a:ext uri="{FF2B5EF4-FFF2-40B4-BE49-F238E27FC236}">
                <a16:creationId xmlns:a16="http://schemas.microsoft.com/office/drawing/2014/main" id="{21831747-E6E5-4D69-952B-C7D4C7277E2A}"/>
              </a:ext>
            </a:extLst>
          </p:cNvPr>
          <p:cNvSpPr/>
          <p:nvPr/>
        </p:nvSpPr>
        <p:spPr>
          <a:xfrm>
            <a:off x="4338146" y="424363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DDCA071E-FE17-4AC8-9AA7-BF68C8AC7945}"/>
              </a:ext>
            </a:extLst>
          </p:cNvPr>
          <p:cNvSpPr/>
          <p:nvPr/>
        </p:nvSpPr>
        <p:spPr>
          <a:xfrm>
            <a:off x="8680304" y="20988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3" name="Imagen 2">
            <a:extLst>
              <a:ext uri="{FF2B5EF4-FFF2-40B4-BE49-F238E27FC236}">
                <a16:creationId xmlns:a16="http://schemas.microsoft.com/office/drawing/2014/main" id="{11826BEC-92D5-43BE-B1F2-37DE6B9CE6D4}"/>
              </a:ext>
            </a:extLst>
          </p:cNvPr>
          <p:cNvPicPr>
            <a:picLocks noChangeAspect="1"/>
          </p:cNvPicPr>
          <p:nvPr/>
        </p:nvPicPr>
        <p:blipFill>
          <a:blip r:embed="rId4">
            <a:clrChange>
              <a:clrFrom>
                <a:srgbClr val="FFFFFF"/>
              </a:clrFrom>
              <a:clrTo>
                <a:srgbClr val="FFFFFF">
                  <a:alpha val="0"/>
                </a:srgbClr>
              </a:clrTo>
            </a:clrChange>
            <a:duotone>
              <a:prstClr val="black"/>
              <a:schemeClr val="tx2">
                <a:tint val="45000"/>
                <a:satMod val="400000"/>
              </a:schemeClr>
            </a:duotone>
            <a:extLst>
              <a:ext uri="{837473B0-CC2E-450A-ABE3-18F120FF3D39}">
                <a1611:picAttrSrcUrl xmlns:a1611="http://schemas.microsoft.com/office/drawing/2016/11/main" r:id="rId5"/>
              </a:ext>
            </a:extLst>
          </a:blip>
          <a:stretch>
            <a:fillRect/>
          </a:stretch>
        </p:blipFill>
        <p:spPr>
          <a:xfrm>
            <a:off x="5944764" y="1626626"/>
            <a:ext cx="2248262" cy="208379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Guión explicativo</a:t>
            </a:r>
            <a:endParaRPr dirty="0"/>
          </a:p>
        </p:txBody>
      </p:sp>
      <p:sp>
        <p:nvSpPr>
          <p:cNvPr id="496" name="Google Shape;496;p49"/>
          <p:cNvSpPr txBox="1"/>
          <p:nvPr/>
        </p:nvSpPr>
        <p:spPr>
          <a:xfrm>
            <a:off x="720000" y="1267649"/>
            <a:ext cx="7708800" cy="3161943"/>
          </a:xfrm>
          <a:prstGeom prst="rect">
            <a:avLst/>
          </a:prstGeom>
          <a:noFill/>
          <a:ln>
            <a:noFill/>
          </a:ln>
        </p:spPr>
        <p:txBody>
          <a:bodyPr spcFirstLastPara="1" wrap="square" lIns="91425" tIns="91425" rIns="91425" bIns="91425" anchor="t" anchorCtr="0">
            <a:noAutofit/>
          </a:bodyPr>
          <a:lstStyle/>
          <a:p>
            <a:pPr algn="just"/>
            <a:r>
              <a:rPr lang="es-MX" sz="2000" i="1" dirty="0">
                <a:solidFill>
                  <a:schemeClr val="dk1"/>
                </a:solidFill>
                <a:latin typeface="Livvic"/>
              </a:rPr>
              <a:t>Propósito del Material</a:t>
            </a:r>
          </a:p>
          <a:p>
            <a:pPr algn="just"/>
            <a:endParaRPr lang="es-MX" sz="2000" dirty="0">
              <a:solidFill>
                <a:schemeClr val="dk1"/>
              </a:solidFill>
              <a:latin typeface="Livvic"/>
            </a:endParaRPr>
          </a:p>
          <a:p>
            <a:pPr marL="179388" algn="just">
              <a:buClr>
                <a:schemeClr val="dk1"/>
              </a:buClr>
              <a:buSzPts val="1200"/>
            </a:pPr>
            <a:r>
              <a:rPr lang="es-MX" sz="2000" dirty="0">
                <a:solidFill>
                  <a:schemeClr val="dk1"/>
                </a:solidFill>
                <a:latin typeface="Albert Sans"/>
              </a:rPr>
              <a:t>Este material de apoyo está diseñado para los estudiantes de primer semestre de la Licenciatura de Ingeniería Mecánica en la Facultad de Ingeniería de la </a:t>
            </a:r>
            <a:r>
              <a:rPr lang="es-MX" sz="2000" dirty="0" err="1">
                <a:solidFill>
                  <a:schemeClr val="dk1"/>
                </a:solidFill>
                <a:latin typeface="Albert Sans"/>
              </a:rPr>
              <a:t>UAEMéx</a:t>
            </a:r>
            <a:r>
              <a:rPr lang="es-MX" sz="2000" dirty="0">
                <a:solidFill>
                  <a:schemeClr val="dk1"/>
                </a:solidFill>
                <a:latin typeface="Albert Sans"/>
              </a:rPr>
              <a:t>. Su objetivo es complementar la Unidad de Aprendizaje de Programación Básica, específicamente la Unidad 2, tema 2.1: Pseudocódigo para el paradigma estructurado, y el subtema 2.1.5: Estructuras de control iterativas.</a:t>
            </a:r>
          </a:p>
        </p:txBody>
      </p:sp>
      <p:sp>
        <p:nvSpPr>
          <p:cNvPr id="6" name="Google Shape;477;p47">
            <a:extLst>
              <a:ext uri="{FF2B5EF4-FFF2-40B4-BE49-F238E27FC236}">
                <a16:creationId xmlns:a16="http://schemas.microsoft.com/office/drawing/2014/main" id="{286040FA-A212-4EE3-98AC-A3B7B5A73A01}"/>
              </a:ext>
            </a:extLst>
          </p:cNvPr>
          <p:cNvSpPr/>
          <p:nvPr/>
        </p:nvSpPr>
        <p:spPr>
          <a:xfrm>
            <a:off x="291888" y="458748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6" name="Google Shape;496;p49"/>
          <p:cNvSpPr txBox="1"/>
          <p:nvPr/>
        </p:nvSpPr>
        <p:spPr>
          <a:xfrm>
            <a:off x="859153" y="448499"/>
            <a:ext cx="7257874" cy="4377501"/>
          </a:xfrm>
          <a:prstGeom prst="rect">
            <a:avLst/>
          </a:prstGeom>
          <a:noFill/>
          <a:ln>
            <a:noFill/>
          </a:ln>
        </p:spPr>
        <p:txBody>
          <a:bodyPr spcFirstLastPara="1" wrap="square" lIns="91425" tIns="91425" rIns="91425" bIns="91425" anchor="t" anchorCtr="0">
            <a:noAutofit/>
          </a:bodyPr>
          <a:lstStyle/>
          <a:p>
            <a:pPr algn="just"/>
            <a:r>
              <a:rPr lang="es-MX" sz="2000" b="1" dirty="0">
                <a:solidFill>
                  <a:schemeClr val="dk1"/>
                </a:solidFill>
                <a:latin typeface="Livvic"/>
                <a:sym typeface="Livvic"/>
              </a:rPr>
              <a:t>     Objetivos de Aprendizaje</a:t>
            </a:r>
          </a:p>
          <a:p>
            <a:endParaRPr lang="es-MX" sz="2000" dirty="0">
              <a:solidFill>
                <a:schemeClr val="dk1"/>
              </a:solidFill>
              <a:latin typeface="Livvic"/>
            </a:endParaRPr>
          </a:p>
          <a:p>
            <a:endParaRPr lang="es-MX" sz="2000" dirty="0">
              <a:solidFill>
                <a:schemeClr val="dk1"/>
              </a:solidFill>
              <a:latin typeface="Albert Sans"/>
            </a:endParaRPr>
          </a:p>
          <a:p>
            <a:r>
              <a:rPr lang="es-MX" sz="2000" dirty="0">
                <a:solidFill>
                  <a:schemeClr val="dk1"/>
                </a:solidFill>
                <a:latin typeface="Albert Sans"/>
              </a:rPr>
              <a:t>      </a:t>
            </a:r>
          </a:p>
          <a:p>
            <a:endParaRPr lang="es-MX" sz="2000" dirty="0">
              <a:solidFill>
                <a:schemeClr val="dk1"/>
              </a:solidFill>
              <a:latin typeface="Albert Sans"/>
            </a:endParaRPr>
          </a:p>
          <a:p>
            <a:endParaRPr lang="es-MX" sz="2000" dirty="0">
              <a:solidFill>
                <a:schemeClr val="dk1"/>
              </a:solidFill>
              <a:latin typeface="Albert Sans"/>
            </a:endParaRPr>
          </a:p>
        </p:txBody>
      </p:sp>
      <p:sp>
        <p:nvSpPr>
          <p:cNvPr id="6" name="Google Shape;477;p47">
            <a:extLst>
              <a:ext uri="{FF2B5EF4-FFF2-40B4-BE49-F238E27FC236}">
                <a16:creationId xmlns:a16="http://schemas.microsoft.com/office/drawing/2014/main" id="{286040FA-A212-4EE3-98AC-A3B7B5A73A01}"/>
              </a:ext>
            </a:extLst>
          </p:cNvPr>
          <p:cNvSpPr/>
          <p:nvPr/>
        </p:nvSpPr>
        <p:spPr>
          <a:xfrm>
            <a:off x="389547" y="403503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grpSp>
        <p:nvGrpSpPr>
          <p:cNvPr id="4" name="Google Shape;14626;p66">
            <a:extLst>
              <a:ext uri="{FF2B5EF4-FFF2-40B4-BE49-F238E27FC236}">
                <a16:creationId xmlns:a16="http://schemas.microsoft.com/office/drawing/2014/main" id="{16B2A1BE-10D1-44E9-894D-EE250FF53C0C}"/>
              </a:ext>
            </a:extLst>
          </p:cNvPr>
          <p:cNvGrpSpPr>
            <a:grpSpLocks noChangeAspect="1"/>
          </p:cNvGrpSpPr>
          <p:nvPr/>
        </p:nvGrpSpPr>
        <p:grpSpPr>
          <a:xfrm>
            <a:off x="900973" y="563302"/>
            <a:ext cx="252000" cy="252000"/>
            <a:chOff x="3227107" y="2886821"/>
            <a:chExt cx="383932" cy="379117"/>
          </a:xfrm>
        </p:grpSpPr>
        <p:sp>
          <p:nvSpPr>
            <p:cNvPr id="5" name="Google Shape;14627;p66">
              <a:extLst>
                <a:ext uri="{FF2B5EF4-FFF2-40B4-BE49-F238E27FC236}">
                  <a16:creationId xmlns:a16="http://schemas.microsoft.com/office/drawing/2014/main" id="{554F5E84-D8FB-4F67-88AF-65B7BD6092BD}"/>
                </a:ext>
              </a:extLst>
            </p:cNvPr>
            <p:cNvSpPr/>
            <p:nvPr/>
          </p:nvSpPr>
          <p:spPr>
            <a:xfrm>
              <a:off x="3237102" y="2963524"/>
              <a:ext cx="296740" cy="296844"/>
            </a:xfrm>
            <a:custGeom>
              <a:avLst/>
              <a:gdLst/>
              <a:ahLst/>
              <a:cxnLst/>
              <a:rect l="l" t="t" r="r" b="b"/>
              <a:pathLst>
                <a:path w="11401" h="11405" extrusionOk="0">
                  <a:moveTo>
                    <a:pt x="5700" y="1"/>
                  </a:moveTo>
                  <a:cubicBezTo>
                    <a:pt x="2551" y="1"/>
                    <a:pt x="0" y="2555"/>
                    <a:pt x="0" y="5704"/>
                  </a:cubicBezTo>
                  <a:cubicBezTo>
                    <a:pt x="0" y="8853"/>
                    <a:pt x="2551" y="11404"/>
                    <a:pt x="5700" y="11404"/>
                  </a:cubicBezTo>
                  <a:cubicBezTo>
                    <a:pt x="8849" y="11404"/>
                    <a:pt x="11400" y="8853"/>
                    <a:pt x="11400" y="5704"/>
                  </a:cubicBezTo>
                  <a:cubicBezTo>
                    <a:pt x="11400" y="2555"/>
                    <a:pt x="8849" y="1"/>
                    <a:pt x="5700" y="1"/>
                  </a:cubicBezTo>
                  <a:close/>
                </a:path>
              </a:pathLst>
            </a:custGeom>
            <a:solidFill>
              <a:srgbClr val="B8C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4628;p66">
              <a:extLst>
                <a:ext uri="{FF2B5EF4-FFF2-40B4-BE49-F238E27FC236}">
                  <a16:creationId xmlns:a16="http://schemas.microsoft.com/office/drawing/2014/main" id="{E7C672BD-AF63-471E-BB6B-52E64C8B8189}"/>
                </a:ext>
              </a:extLst>
            </p:cNvPr>
            <p:cNvSpPr/>
            <p:nvPr/>
          </p:nvSpPr>
          <p:spPr>
            <a:xfrm>
              <a:off x="3385459" y="3106024"/>
              <a:ext cx="148383" cy="11947"/>
            </a:xfrm>
            <a:custGeom>
              <a:avLst/>
              <a:gdLst/>
              <a:ahLst/>
              <a:cxnLst/>
              <a:rect l="l" t="t" r="r" b="b"/>
              <a:pathLst>
                <a:path w="5701" h="459" extrusionOk="0">
                  <a:moveTo>
                    <a:pt x="0" y="1"/>
                  </a:moveTo>
                  <a:lnTo>
                    <a:pt x="0" y="458"/>
                  </a:lnTo>
                  <a:lnTo>
                    <a:pt x="5697" y="458"/>
                  </a:lnTo>
                  <a:cubicBezTo>
                    <a:pt x="5700" y="381"/>
                    <a:pt x="5700" y="307"/>
                    <a:pt x="5700" y="229"/>
                  </a:cubicBezTo>
                  <a:cubicBezTo>
                    <a:pt x="5700" y="152"/>
                    <a:pt x="5700" y="78"/>
                    <a:pt x="5697" y="1"/>
                  </a:cubicBezTo>
                  <a:close/>
                </a:path>
              </a:pathLst>
            </a:custGeom>
            <a:solidFill>
              <a:srgbClr val="A9BA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4629;p66">
              <a:extLst>
                <a:ext uri="{FF2B5EF4-FFF2-40B4-BE49-F238E27FC236}">
                  <a16:creationId xmlns:a16="http://schemas.microsoft.com/office/drawing/2014/main" id="{BDAC3B3A-0A94-44CE-AF2C-D391F58554F4}"/>
                </a:ext>
              </a:extLst>
            </p:cNvPr>
            <p:cNvSpPr/>
            <p:nvPr/>
          </p:nvSpPr>
          <p:spPr>
            <a:xfrm>
              <a:off x="3510078" y="2892391"/>
              <a:ext cx="95000" cy="94974"/>
            </a:xfrm>
            <a:custGeom>
              <a:avLst/>
              <a:gdLst/>
              <a:ahLst/>
              <a:cxnLst/>
              <a:rect l="l" t="t" r="r" b="b"/>
              <a:pathLst>
                <a:path w="3650" h="3649" extrusionOk="0">
                  <a:moveTo>
                    <a:pt x="2281" y="0"/>
                  </a:moveTo>
                  <a:lnTo>
                    <a:pt x="1" y="2280"/>
                  </a:lnTo>
                  <a:lnTo>
                    <a:pt x="1" y="3649"/>
                  </a:lnTo>
                  <a:lnTo>
                    <a:pt x="1370" y="3649"/>
                  </a:lnTo>
                  <a:lnTo>
                    <a:pt x="3650" y="1369"/>
                  </a:lnTo>
                  <a:lnTo>
                    <a:pt x="2281" y="1369"/>
                  </a:lnTo>
                  <a:lnTo>
                    <a:pt x="2281" y="0"/>
                  </a:lnTo>
                  <a:close/>
                </a:path>
              </a:pathLst>
            </a:custGeom>
            <a:solidFill>
              <a:srgbClr val="A9BA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630;p66">
              <a:extLst>
                <a:ext uri="{FF2B5EF4-FFF2-40B4-BE49-F238E27FC236}">
                  <a16:creationId xmlns:a16="http://schemas.microsoft.com/office/drawing/2014/main" id="{AE46A842-0D99-42A6-ACD0-F223FAC36144}"/>
                </a:ext>
              </a:extLst>
            </p:cNvPr>
            <p:cNvSpPr/>
            <p:nvPr/>
          </p:nvSpPr>
          <p:spPr>
            <a:xfrm>
              <a:off x="3510078" y="2892391"/>
              <a:ext cx="59369" cy="94974"/>
            </a:xfrm>
            <a:custGeom>
              <a:avLst/>
              <a:gdLst/>
              <a:ahLst/>
              <a:cxnLst/>
              <a:rect l="l" t="t" r="r" b="b"/>
              <a:pathLst>
                <a:path w="2281" h="3649" extrusionOk="0">
                  <a:moveTo>
                    <a:pt x="2281" y="0"/>
                  </a:moveTo>
                  <a:lnTo>
                    <a:pt x="1" y="2280"/>
                  </a:lnTo>
                  <a:lnTo>
                    <a:pt x="1" y="3649"/>
                  </a:lnTo>
                  <a:lnTo>
                    <a:pt x="2281" y="1369"/>
                  </a:lnTo>
                  <a:lnTo>
                    <a:pt x="2281" y="0"/>
                  </a:lnTo>
                  <a:close/>
                </a:path>
              </a:pathLst>
            </a:custGeom>
            <a:solidFill>
              <a:srgbClr val="B8C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631;p66">
              <a:extLst>
                <a:ext uri="{FF2B5EF4-FFF2-40B4-BE49-F238E27FC236}">
                  <a16:creationId xmlns:a16="http://schemas.microsoft.com/office/drawing/2014/main" id="{D7435AEE-D3C6-417E-B4F2-0C1EECE66D11}"/>
                </a:ext>
              </a:extLst>
            </p:cNvPr>
            <p:cNvSpPr/>
            <p:nvPr/>
          </p:nvSpPr>
          <p:spPr>
            <a:xfrm>
              <a:off x="3272707" y="2999156"/>
              <a:ext cx="225502" cy="225580"/>
            </a:xfrm>
            <a:custGeom>
              <a:avLst/>
              <a:gdLst/>
              <a:ahLst/>
              <a:cxnLst/>
              <a:rect l="l" t="t" r="r" b="b"/>
              <a:pathLst>
                <a:path w="8664" h="8667" extrusionOk="0">
                  <a:moveTo>
                    <a:pt x="4332" y="1"/>
                  </a:moveTo>
                  <a:cubicBezTo>
                    <a:pt x="1940" y="1"/>
                    <a:pt x="1" y="1943"/>
                    <a:pt x="1" y="4335"/>
                  </a:cubicBezTo>
                  <a:cubicBezTo>
                    <a:pt x="1" y="6728"/>
                    <a:pt x="1940" y="8667"/>
                    <a:pt x="4332" y="8667"/>
                  </a:cubicBezTo>
                  <a:cubicBezTo>
                    <a:pt x="6725" y="8667"/>
                    <a:pt x="8663" y="6728"/>
                    <a:pt x="8663" y="4335"/>
                  </a:cubicBezTo>
                  <a:cubicBezTo>
                    <a:pt x="8663" y="1943"/>
                    <a:pt x="6725" y="1"/>
                    <a:pt x="43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4632;p66">
              <a:extLst>
                <a:ext uri="{FF2B5EF4-FFF2-40B4-BE49-F238E27FC236}">
                  <a16:creationId xmlns:a16="http://schemas.microsoft.com/office/drawing/2014/main" id="{EBB67282-FFD6-4392-91F7-9A97B2DB3CBF}"/>
                </a:ext>
              </a:extLst>
            </p:cNvPr>
            <p:cNvSpPr/>
            <p:nvPr/>
          </p:nvSpPr>
          <p:spPr>
            <a:xfrm>
              <a:off x="3385459" y="3106024"/>
              <a:ext cx="112751" cy="11947"/>
            </a:xfrm>
            <a:custGeom>
              <a:avLst/>
              <a:gdLst/>
              <a:ahLst/>
              <a:cxnLst/>
              <a:rect l="l" t="t" r="r" b="b"/>
              <a:pathLst>
                <a:path w="4332" h="459" extrusionOk="0">
                  <a:moveTo>
                    <a:pt x="0" y="1"/>
                  </a:moveTo>
                  <a:lnTo>
                    <a:pt x="0" y="458"/>
                  </a:lnTo>
                  <a:lnTo>
                    <a:pt x="4321" y="458"/>
                  </a:lnTo>
                  <a:cubicBezTo>
                    <a:pt x="4324" y="381"/>
                    <a:pt x="4331" y="307"/>
                    <a:pt x="4331" y="229"/>
                  </a:cubicBezTo>
                  <a:cubicBezTo>
                    <a:pt x="4331" y="152"/>
                    <a:pt x="4324" y="78"/>
                    <a:pt x="4321" y="1"/>
                  </a:cubicBezTo>
                  <a:close/>
                </a:path>
              </a:pathLst>
            </a:custGeom>
            <a:solidFill>
              <a:srgbClr val="F5F7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4633;p66">
              <a:extLst>
                <a:ext uri="{FF2B5EF4-FFF2-40B4-BE49-F238E27FC236}">
                  <a16:creationId xmlns:a16="http://schemas.microsoft.com/office/drawing/2014/main" id="{39C2BEFD-A267-4405-9FE7-2E54F7211343}"/>
                </a:ext>
              </a:extLst>
            </p:cNvPr>
            <p:cNvSpPr/>
            <p:nvPr/>
          </p:nvSpPr>
          <p:spPr>
            <a:xfrm>
              <a:off x="3308443" y="3034969"/>
              <a:ext cx="154057" cy="154057"/>
            </a:xfrm>
            <a:custGeom>
              <a:avLst/>
              <a:gdLst/>
              <a:ahLst/>
              <a:cxnLst/>
              <a:rect l="l" t="t" r="r" b="b"/>
              <a:pathLst>
                <a:path w="5919" h="5919" extrusionOk="0">
                  <a:moveTo>
                    <a:pt x="2959" y="0"/>
                  </a:moveTo>
                  <a:cubicBezTo>
                    <a:pt x="1327" y="0"/>
                    <a:pt x="0" y="1323"/>
                    <a:pt x="0" y="2959"/>
                  </a:cubicBezTo>
                  <a:cubicBezTo>
                    <a:pt x="0" y="4592"/>
                    <a:pt x="1327" y="5918"/>
                    <a:pt x="2959" y="5918"/>
                  </a:cubicBezTo>
                  <a:cubicBezTo>
                    <a:pt x="4592" y="5918"/>
                    <a:pt x="5918" y="4592"/>
                    <a:pt x="5918" y="2959"/>
                  </a:cubicBezTo>
                  <a:cubicBezTo>
                    <a:pt x="5918" y="1323"/>
                    <a:pt x="4592" y="0"/>
                    <a:pt x="2959" y="0"/>
                  </a:cubicBezTo>
                  <a:close/>
                </a:path>
              </a:pathLst>
            </a:custGeom>
            <a:solidFill>
              <a:srgbClr val="B8C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634;p66">
              <a:extLst>
                <a:ext uri="{FF2B5EF4-FFF2-40B4-BE49-F238E27FC236}">
                  <a16:creationId xmlns:a16="http://schemas.microsoft.com/office/drawing/2014/main" id="{2B65B111-0771-44F0-B3BB-727F10FF6887}"/>
                </a:ext>
              </a:extLst>
            </p:cNvPr>
            <p:cNvSpPr/>
            <p:nvPr/>
          </p:nvSpPr>
          <p:spPr>
            <a:xfrm>
              <a:off x="3385459" y="3106024"/>
              <a:ext cx="77041" cy="11947"/>
            </a:xfrm>
            <a:custGeom>
              <a:avLst/>
              <a:gdLst/>
              <a:ahLst/>
              <a:cxnLst/>
              <a:rect l="l" t="t" r="r" b="b"/>
              <a:pathLst>
                <a:path w="2960" h="459" extrusionOk="0">
                  <a:moveTo>
                    <a:pt x="0" y="1"/>
                  </a:moveTo>
                  <a:lnTo>
                    <a:pt x="0" y="458"/>
                  </a:lnTo>
                  <a:lnTo>
                    <a:pt x="2949" y="458"/>
                  </a:lnTo>
                  <a:cubicBezTo>
                    <a:pt x="2956" y="381"/>
                    <a:pt x="2959" y="307"/>
                    <a:pt x="2959" y="229"/>
                  </a:cubicBezTo>
                  <a:cubicBezTo>
                    <a:pt x="2959" y="152"/>
                    <a:pt x="2956" y="78"/>
                    <a:pt x="2949" y="1"/>
                  </a:cubicBezTo>
                  <a:close/>
                </a:path>
              </a:pathLst>
            </a:custGeom>
            <a:solidFill>
              <a:srgbClr val="A9BA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635;p66">
              <a:extLst>
                <a:ext uri="{FF2B5EF4-FFF2-40B4-BE49-F238E27FC236}">
                  <a16:creationId xmlns:a16="http://schemas.microsoft.com/office/drawing/2014/main" id="{D2D3AB3F-6204-4E07-B2D0-5773BC41F5DC}"/>
                </a:ext>
              </a:extLst>
            </p:cNvPr>
            <p:cNvSpPr/>
            <p:nvPr/>
          </p:nvSpPr>
          <p:spPr>
            <a:xfrm>
              <a:off x="3343502" y="3070028"/>
              <a:ext cx="83913" cy="83835"/>
            </a:xfrm>
            <a:custGeom>
              <a:avLst/>
              <a:gdLst/>
              <a:ahLst/>
              <a:cxnLst/>
              <a:rect l="l" t="t" r="r" b="b"/>
              <a:pathLst>
                <a:path w="3224" h="3221" extrusionOk="0">
                  <a:moveTo>
                    <a:pt x="1612" y="1"/>
                  </a:moveTo>
                  <a:cubicBezTo>
                    <a:pt x="722" y="1"/>
                    <a:pt x="1" y="722"/>
                    <a:pt x="1" y="1612"/>
                  </a:cubicBezTo>
                  <a:cubicBezTo>
                    <a:pt x="1" y="2499"/>
                    <a:pt x="722" y="3220"/>
                    <a:pt x="1612" y="3220"/>
                  </a:cubicBezTo>
                  <a:cubicBezTo>
                    <a:pt x="2502" y="3220"/>
                    <a:pt x="3224" y="2499"/>
                    <a:pt x="3224" y="1612"/>
                  </a:cubicBezTo>
                  <a:cubicBezTo>
                    <a:pt x="3224" y="722"/>
                    <a:pt x="2502" y="1"/>
                    <a:pt x="16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36;p66">
              <a:extLst>
                <a:ext uri="{FF2B5EF4-FFF2-40B4-BE49-F238E27FC236}">
                  <a16:creationId xmlns:a16="http://schemas.microsoft.com/office/drawing/2014/main" id="{E2FFCBFE-1A93-4FB8-A960-180F37B70E9C}"/>
                </a:ext>
              </a:extLst>
            </p:cNvPr>
            <p:cNvSpPr/>
            <p:nvPr/>
          </p:nvSpPr>
          <p:spPr>
            <a:xfrm>
              <a:off x="3385459" y="3106024"/>
              <a:ext cx="42060" cy="11947"/>
            </a:xfrm>
            <a:custGeom>
              <a:avLst/>
              <a:gdLst/>
              <a:ahLst/>
              <a:cxnLst/>
              <a:rect l="l" t="t" r="r" b="b"/>
              <a:pathLst>
                <a:path w="1616" h="459" extrusionOk="0">
                  <a:moveTo>
                    <a:pt x="0" y="1"/>
                  </a:moveTo>
                  <a:lnTo>
                    <a:pt x="0" y="458"/>
                  </a:lnTo>
                  <a:lnTo>
                    <a:pt x="1594" y="458"/>
                  </a:lnTo>
                  <a:cubicBezTo>
                    <a:pt x="1615" y="307"/>
                    <a:pt x="1615" y="152"/>
                    <a:pt x="1594" y="1"/>
                  </a:cubicBezTo>
                  <a:close/>
                </a:path>
              </a:pathLst>
            </a:custGeom>
            <a:solidFill>
              <a:srgbClr val="F5F7F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637;p66">
              <a:extLst>
                <a:ext uri="{FF2B5EF4-FFF2-40B4-BE49-F238E27FC236}">
                  <a16:creationId xmlns:a16="http://schemas.microsoft.com/office/drawing/2014/main" id="{A37A8146-5ACC-4C6D-B6D8-1164B4DDEFF6}"/>
                </a:ext>
              </a:extLst>
            </p:cNvPr>
            <p:cNvSpPr/>
            <p:nvPr/>
          </p:nvSpPr>
          <p:spPr>
            <a:xfrm>
              <a:off x="3367604" y="3094130"/>
              <a:ext cx="35632" cy="35632"/>
            </a:xfrm>
            <a:custGeom>
              <a:avLst/>
              <a:gdLst/>
              <a:ahLst/>
              <a:cxnLst/>
              <a:rect l="l" t="t" r="r" b="b"/>
              <a:pathLst>
                <a:path w="1369" h="1369" extrusionOk="0">
                  <a:moveTo>
                    <a:pt x="686" y="0"/>
                  </a:moveTo>
                  <a:cubicBezTo>
                    <a:pt x="310" y="0"/>
                    <a:pt x="0" y="306"/>
                    <a:pt x="0" y="686"/>
                  </a:cubicBezTo>
                  <a:cubicBezTo>
                    <a:pt x="0" y="1063"/>
                    <a:pt x="310" y="1369"/>
                    <a:pt x="686" y="1369"/>
                  </a:cubicBezTo>
                  <a:cubicBezTo>
                    <a:pt x="1063" y="1369"/>
                    <a:pt x="1369" y="1063"/>
                    <a:pt x="1369" y="686"/>
                  </a:cubicBezTo>
                  <a:cubicBezTo>
                    <a:pt x="1369" y="306"/>
                    <a:pt x="1063" y="0"/>
                    <a:pt x="686" y="0"/>
                  </a:cubicBezTo>
                  <a:close/>
                </a:path>
              </a:pathLst>
            </a:custGeom>
            <a:solidFill>
              <a:srgbClr val="B8C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4638;p66">
              <a:extLst>
                <a:ext uri="{FF2B5EF4-FFF2-40B4-BE49-F238E27FC236}">
                  <a16:creationId xmlns:a16="http://schemas.microsoft.com/office/drawing/2014/main" id="{943D5C78-F896-4B78-ADCD-2B582E706AD1}"/>
                </a:ext>
              </a:extLst>
            </p:cNvPr>
            <p:cNvSpPr/>
            <p:nvPr/>
          </p:nvSpPr>
          <p:spPr>
            <a:xfrm>
              <a:off x="3385459" y="3106024"/>
              <a:ext cx="18141" cy="11947"/>
            </a:xfrm>
            <a:custGeom>
              <a:avLst/>
              <a:gdLst/>
              <a:ahLst/>
              <a:cxnLst/>
              <a:rect l="l" t="t" r="r" b="b"/>
              <a:pathLst>
                <a:path w="697" h="459" extrusionOk="0">
                  <a:moveTo>
                    <a:pt x="0" y="1"/>
                  </a:moveTo>
                  <a:lnTo>
                    <a:pt x="0" y="458"/>
                  </a:lnTo>
                  <a:lnTo>
                    <a:pt x="644" y="458"/>
                  </a:lnTo>
                  <a:cubicBezTo>
                    <a:pt x="697" y="310"/>
                    <a:pt x="697" y="148"/>
                    <a:pt x="644" y="1"/>
                  </a:cubicBezTo>
                  <a:close/>
                </a:path>
              </a:pathLst>
            </a:custGeom>
            <a:solidFill>
              <a:srgbClr val="A9BA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4639;p66">
              <a:extLst>
                <a:ext uri="{FF2B5EF4-FFF2-40B4-BE49-F238E27FC236}">
                  <a16:creationId xmlns:a16="http://schemas.microsoft.com/office/drawing/2014/main" id="{F07A6B84-C429-47BD-A04A-44B6D1A3D8A8}"/>
                </a:ext>
              </a:extLst>
            </p:cNvPr>
            <p:cNvSpPr/>
            <p:nvPr/>
          </p:nvSpPr>
          <p:spPr>
            <a:xfrm>
              <a:off x="3227107" y="2886821"/>
              <a:ext cx="383932" cy="379117"/>
            </a:xfrm>
            <a:custGeom>
              <a:avLst/>
              <a:gdLst/>
              <a:ahLst/>
              <a:cxnLst/>
              <a:rect l="l" t="t" r="r" b="b"/>
              <a:pathLst>
                <a:path w="14751" h="14566" extrusionOk="0">
                  <a:moveTo>
                    <a:pt x="12938" y="728"/>
                  </a:moveTo>
                  <a:lnTo>
                    <a:pt x="12938" y="1583"/>
                  </a:lnTo>
                  <a:cubicBezTo>
                    <a:pt x="12938" y="1699"/>
                    <a:pt x="13037" y="1794"/>
                    <a:pt x="13153" y="1794"/>
                  </a:cubicBezTo>
                  <a:lnTo>
                    <a:pt x="14008" y="1794"/>
                  </a:lnTo>
                  <a:lnTo>
                    <a:pt x="12154" y="3648"/>
                  </a:lnTo>
                  <a:lnTo>
                    <a:pt x="11387" y="3648"/>
                  </a:lnTo>
                  <a:lnTo>
                    <a:pt x="12618" y="2417"/>
                  </a:lnTo>
                  <a:cubicBezTo>
                    <a:pt x="12775" y="2263"/>
                    <a:pt x="12632" y="2048"/>
                    <a:pt x="12467" y="2048"/>
                  </a:cubicBezTo>
                  <a:cubicBezTo>
                    <a:pt x="12417" y="2048"/>
                    <a:pt x="12365" y="2068"/>
                    <a:pt x="12319" y="2114"/>
                  </a:cubicBezTo>
                  <a:lnTo>
                    <a:pt x="11087" y="3346"/>
                  </a:lnTo>
                  <a:lnTo>
                    <a:pt x="11087" y="2582"/>
                  </a:lnTo>
                  <a:lnTo>
                    <a:pt x="12938" y="728"/>
                  </a:lnTo>
                  <a:close/>
                  <a:moveTo>
                    <a:pt x="6076" y="3163"/>
                  </a:moveTo>
                  <a:cubicBezTo>
                    <a:pt x="7422" y="3163"/>
                    <a:pt x="8762" y="3656"/>
                    <a:pt x="9807" y="4626"/>
                  </a:cubicBezTo>
                  <a:lnTo>
                    <a:pt x="5933" y="8500"/>
                  </a:lnTo>
                  <a:cubicBezTo>
                    <a:pt x="5779" y="8654"/>
                    <a:pt x="5922" y="8869"/>
                    <a:pt x="6087" y="8869"/>
                  </a:cubicBezTo>
                  <a:cubicBezTo>
                    <a:pt x="6137" y="8869"/>
                    <a:pt x="6189" y="8849"/>
                    <a:pt x="6235" y="8803"/>
                  </a:cubicBezTo>
                  <a:lnTo>
                    <a:pt x="7203" y="7835"/>
                  </a:lnTo>
                  <a:lnTo>
                    <a:pt x="7203" y="7835"/>
                  </a:lnTo>
                  <a:cubicBezTo>
                    <a:pt x="7580" y="8349"/>
                    <a:pt x="7555" y="9060"/>
                    <a:pt x="7140" y="9545"/>
                  </a:cubicBezTo>
                  <a:cubicBezTo>
                    <a:pt x="6869" y="9862"/>
                    <a:pt x="6480" y="10032"/>
                    <a:pt x="6084" y="10032"/>
                  </a:cubicBezTo>
                  <a:cubicBezTo>
                    <a:pt x="5873" y="10032"/>
                    <a:pt x="5660" y="9983"/>
                    <a:pt x="5461" y="9883"/>
                  </a:cubicBezTo>
                  <a:cubicBezTo>
                    <a:pt x="4888" y="9591"/>
                    <a:pt x="4592" y="8950"/>
                    <a:pt x="4740" y="8328"/>
                  </a:cubicBezTo>
                  <a:cubicBezTo>
                    <a:pt x="4891" y="7705"/>
                    <a:pt x="5447" y="7265"/>
                    <a:pt x="6084" y="7265"/>
                  </a:cubicBezTo>
                  <a:cubicBezTo>
                    <a:pt x="6172" y="7265"/>
                    <a:pt x="6257" y="7276"/>
                    <a:pt x="6341" y="7290"/>
                  </a:cubicBezTo>
                  <a:cubicBezTo>
                    <a:pt x="6357" y="7293"/>
                    <a:pt x="6372" y="7294"/>
                    <a:pt x="6387" y="7294"/>
                  </a:cubicBezTo>
                  <a:cubicBezTo>
                    <a:pt x="6489" y="7294"/>
                    <a:pt x="6580" y="7225"/>
                    <a:pt x="6598" y="7121"/>
                  </a:cubicBezTo>
                  <a:cubicBezTo>
                    <a:pt x="6619" y="7005"/>
                    <a:pt x="6542" y="6889"/>
                    <a:pt x="6422" y="6871"/>
                  </a:cubicBezTo>
                  <a:cubicBezTo>
                    <a:pt x="6310" y="6850"/>
                    <a:pt x="6197" y="6840"/>
                    <a:pt x="6086" y="6840"/>
                  </a:cubicBezTo>
                  <a:cubicBezTo>
                    <a:pt x="5453" y="6840"/>
                    <a:pt x="4855" y="7170"/>
                    <a:pt x="4526" y="7730"/>
                  </a:cubicBezTo>
                  <a:cubicBezTo>
                    <a:pt x="4138" y="8388"/>
                    <a:pt x="4205" y="9218"/>
                    <a:pt x="4691" y="9805"/>
                  </a:cubicBezTo>
                  <a:cubicBezTo>
                    <a:pt x="5042" y="10228"/>
                    <a:pt x="5556" y="10459"/>
                    <a:pt x="6084" y="10459"/>
                  </a:cubicBezTo>
                  <a:cubicBezTo>
                    <a:pt x="6290" y="10459"/>
                    <a:pt x="6498" y="10424"/>
                    <a:pt x="6700" y="10351"/>
                  </a:cubicBezTo>
                  <a:cubicBezTo>
                    <a:pt x="7418" y="10094"/>
                    <a:pt x="7896" y="9411"/>
                    <a:pt x="7896" y="8648"/>
                  </a:cubicBezTo>
                  <a:cubicBezTo>
                    <a:pt x="7896" y="8243"/>
                    <a:pt x="7759" y="7849"/>
                    <a:pt x="7506" y="7529"/>
                  </a:cubicBezTo>
                  <a:lnTo>
                    <a:pt x="8174" y="6861"/>
                  </a:lnTo>
                  <a:lnTo>
                    <a:pt x="8174" y="6861"/>
                  </a:lnTo>
                  <a:cubicBezTo>
                    <a:pt x="9096" y="7941"/>
                    <a:pt x="9043" y="9542"/>
                    <a:pt x="8055" y="10555"/>
                  </a:cubicBezTo>
                  <a:cubicBezTo>
                    <a:pt x="7520" y="11105"/>
                    <a:pt x="6806" y="11385"/>
                    <a:pt x="6089" y="11385"/>
                  </a:cubicBezTo>
                  <a:cubicBezTo>
                    <a:pt x="5480" y="11385"/>
                    <a:pt x="4869" y="11183"/>
                    <a:pt x="4364" y="10773"/>
                  </a:cubicBezTo>
                  <a:cubicBezTo>
                    <a:pt x="3262" y="9883"/>
                    <a:pt x="3020" y="8300"/>
                    <a:pt x="3804" y="7121"/>
                  </a:cubicBezTo>
                  <a:cubicBezTo>
                    <a:pt x="4329" y="6331"/>
                    <a:pt x="5197" y="5897"/>
                    <a:pt x="6088" y="5897"/>
                  </a:cubicBezTo>
                  <a:cubicBezTo>
                    <a:pt x="6531" y="5897"/>
                    <a:pt x="6979" y="6004"/>
                    <a:pt x="7393" y="6227"/>
                  </a:cubicBezTo>
                  <a:cubicBezTo>
                    <a:pt x="7431" y="6248"/>
                    <a:pt x="7467" y="6257"/>
                    <a:pt x="7501" y="6257"/>
                  </a:cubicBezTo>
                  <a:cubicBezTo>
                    <a:pt x="7694" y="6257"/>
                    <a:pt x="7809" y="5968"/>
                    <a:pt x="7597" y="5854"/>
                  </a:cubicBezTo>
                  <a:cubicBezTo>
                    <a:pt x="7118" y="5595"/>
                    <a:pt x="6599" y="5471"/>
                    <a:pt x="6087" y="5471"/>
                  </a:cubicBezTo>
                  <a:cubicBezTo>
                    <a:pt x="5050" y="5471"/>
                    <a:pt x="4039" y="5979"/>
                    <a:pt x="3431" y="6899"/>
                  </a:cubicBezTo>
                  <a:cubicBezTo>
                    <a:pt x="2523" y="8271"/>
                    <a:pt x="2816" y="10112"/>
                    <a:pt x="4103" y="11139"/>
                  </a:cubicBezTo>
                  <a:cubicBezTo>
                    <a:pt x="4687" y="11603"/>
                    <a:pt x="5389" y="11832"/>
                    <a:pt x="6087" y="11832"/>
                  </a:cubicBezTo>
                  <a:cubicBezTo>
                    <a:pt x="6928" y="11832"/>
                    <a:pt x="7764" y="11500"/>
                    <a:pt x="8385" y="10850"/>
                  </a:cubicBezTo>
                  <a:cubicBezTo>
                    <a:pt x="9522" y="9658"/>
                    <a:pt x="9564" y="7796"/>
                    <a:pt x="8477" y="6558"/>
                  </a:cubicBezTo>
                  <a:lnTo>
                    <a:pt x="9145" y="5889"/>
                  </a:lnTo>
                  <a:lnTo>
                    <a:pt x="9145" y="5889"/>
                  </a:lnTo>
                  <a:cubicBezTo>
                    <a:pt x="10591" y="7501"/>
                    <a:pt x="10542" y="9957"/>
                    <a:pt x="9033" y="11505"/>
                  </a:cubicBezTo>
                  <a:cubicBezTo>
                    <a:pt x="8230" y="12330"/>
                    <a:pt x="7160" y="12748"/>
                    <a:pt x="6087" y="12748"/>
                  </a:cubicBezTo>
                  <a:cubicBezTo>
                    <a:pt x="5142" y="12748"/>
                    <a:pt x="4193" y="12424"/>
                    <a:pt x="3421" y="11769"/>
                  </a:cubicBezTo>
                  <a:cubicBezTo>
                    <a:pt x="1774" y="10365"/>
                    <a:pt x="1493" y="7927"/>
                    <a:pt x="2784" y="6188"/>
                  </a:cubicBezTo>
                  <a:cubicBezTo>
                    <a:pt x="3586" y="5105"/>
                    <a:pt x="4827" y="4525"/>
                    <a:pt x="6089" y="4525"/>
                  </a:cubicBezTo>
                  <a:cubicBezTo>
                    <a:pt x="6852" y="4525"/>
                    <a:pt x="7622" y="4737"/>
                    <a:pt x="8308" y="5179"/>
                  </a:cubicBezTo>
                  <a:cubicBezTo>
                    <a:pt x="8350" y="5207"/>
                    <a:pt x="8392" y="5219"/>
                    <a:pt x="8431" y="5219"/>
                  </a:cubicBezTo>
                  <a:cubicBezTo>
                    <a:pt x="8618" y="5219"/>
                    <a:pt x="8744" y="4945"/>
                    <a:pt x="8540" y="4820"/>
                  </a:cubicBezTo>
                  <a:cubicBezTo>
                    <a:pt x="7780" y="4333"/>
                    <a:pt x="6928" y="4099"/>
                    <a:pt x="6084" y="4099"/>
                  </a:cubicBezTo>
                  <a:cubicBezTo>
                    <a:pt x="4684" y="4099"/>
                    <a:pt x="3308" y="4743"/>
                    <a:pt x="2421" y="5946"/>
                  </a:cubicBezTo>
                  <a:cubicBezTo>
                    <a:pt x="996" y="7874"/>
                    <a:pt x="1313" y="10576"/>
                    <a:pt x="3146" y="12124"/>
                  </a:cubicBezTo>
                  <a:cubicBezTo>
                    <a:pt x="3998" y="12845"/>
                    <a:pt x="5042" y="13200"/>
                    <a:pt x="6083" y="13200"/>
                  </a:cubicBezTo>
                  <a:cubicBezTo>
                    <a:pt x="7277" y="13200"/>
                    <a:pt x="8467" y="12732"/>
                    <a:pt x="9356" y="11811"/>
                  </a:cubicBezTo>
                  <a:cubicBezTo>
                    <a:pt x="11021" y="10083"/>
                    <a:pt x="11063" y="7364"/>
                    <a:pt x="9448" y="5587"/>
                  </a:cubicBezTo>
                  <a:lnTo>
                    <a:pt x="10113" y="4922"/>
                  </a:lnTo>
                  <a:cubicBezTo>
                    <a:pt x="11052" y="5935"/>
                    <a:pt x="11573" y="7269"/>
                    <a:pt x="11573" y="8651"/>
                  </a:cubicBezTo>
                  <a:cubicBezTo>
                    <a:pt x="11577" y="11252"/>
                    <a:pt x="9754" y="13500"/>
                    <a:pt x="7207" y="14035"/>
                  </a:cubicBezTo>
                  <a:cubicBezTo>
                    <a:pt x="6828" y="14114"/>
                    <a:pt x="6450" y="14152"/>
                    <a:pt x="6076" y="14152"/>
                  </a:cubicBezTo>
                  <a:cubicBezTo>
                    <a:pt x="3930" y="14152"/>
                    <a:pt x="1936" y="12889"/>
                    <a:pt x="1046" y="10861"/>
                  </a:cubicBezTo>
                  <a:cubicBezTo>
                    <a:pt x="1" y="8479"/>
                    <a:pt x="771" y="5689"/>
                    <a:pt x="2893" y="4179"/>
                  </a:cubicBezTo>
                  <a:cubicBezTo>
                    <a:pt x="3850" y="3499"/>
                    <a:pt x="4965" y="3163"/>
                    <a:pt x="6076" y="3163"/>
                  </a:cubicBezTo>
                  <a:close/>
                  <a:moveTo>
                    <a:pt x="13151" y="0"/>
                  </a:moveTo>
                  <a:cubicBezTo>
                    <a:pt x="13098" y="0"/>
                    <a:pt x="13045" y="20"/>
                    <a:pt x="13002" y="63"/>
                  </a:cubicBezTo>
                  <a:lnTo>
                    <a:pt x="10722" y="2343"/>
                  </a:lnTo>
                  <a:cubicBezTo>
                    <a:pt x="10683" y="2382"/>
                    <a:pt x="10658" y="2438"/>
                    <a:pt x="10658" y="2494"/>
                  </a:cubicBezTo>
                  <a:lnTo>
                    <a:pt x="10658" y="3775"/>
                  </a:lnTo>
                  <a:lnTo>
                    <a:pt x="10109" y="4324"/>
                  </a:lnTo>
                  <a:cubicBezTo>
                    <a:pt x="9019" y="3303"/>
                    <a:pt x="7580" y="2737"/>
                    <a:pt x="6084" y="2737"/>
                  </a:cubicBezTo>
                  <a:cubicBezTo>
                    <a:pt x="2823" y="2737"/>
                    <a:pt x="170" y="5390"/>
                    <a:pt x="170" y="8651"/>
                  </a:cubicBezTo>
                  <a:cubicBezTo>
                    <a:pt x="170" y="11913"/>
                    <a:pt x="2823" y="14566"/>
                    <a:pt x="6084" y="14566"/>
                  </a:cubicBezTo>
                  <a:cubicBezTo>
                    <a:pt x="9346" y="14566"/>
                    <a:pt x="11999" y="11913"/>
                    <a:pt x="11999" y="8651"/>
                  </a:cubicBezTo>
                  <a:cubicBezTo>
                    <a:pt x="11999" y="7156"/>
                    <a:pt x="11432" y="5717"/>
                    <a:pt x="10412" y="4626"/>
                  </a:cubicBezTo>
                  <a:lnTo>
                    <a:pt x="10961" y="4074"/>
                  </a:lnTo>
                  <a:lnTo>
                    <a:pt x="12242" y="4074"/>
                  </a:lnTo>
                  <a:cubicBezTo>
                    <a:pt x="12298" y="4074"/>
                    <a:pt x="12351" y="4053"/>
                    <a:pt x="12393" y="4014"/>
                  </a:cubicBezTo>
                  <a:lnTo>
                    <a:pt x="14673" y="1734"/>
                  </a:lnTo>
                  <a:cubicBezTo>
                    <a:pt x="14733" y="1671"/>
                    <a:pt x="14750" y="1579"/>
                    <a:pt x="14719" y="1502"/>
                  </a:cubicBezTo>
                  <a:cubicBezTo>
                    <a:pt x="14687" y="1421"/>
                    <a:pt x="14609" y="1368"/>
                    <a:pt x="14522" y="1368"/>
                  </a:cubicBezTo>
                  <a:lnTo>
                    <a:pt x="13367" y="1368"/>
                  </a:lnTo>
                  <a:lnTo>
                    <a:pt x="13367" y="214"/>
                  </a:lnTo>
                  <a:cubicBezTo>
                    <a:pt x="13367" y="85"/>
                    <a:pt x="13261" y="0"/>
                    <a:pt x="1315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 name="CuadroTexto 32">
            <a:extLst>
              <a:ext uri="{FF2B5EF4-FFF2-40B4-BE49-F238E27FC236}">
                <a16:creationId xmlns:a16="http://schemas.microsoft.com/office/drawing/2014/main" id="{6FD3CC7B-1486-4C0F-8183-5B7116028E6D}"/>
              </a:ext>
            </a:extLst>
          </p:cNvPr>
          <p:cNvSpPr txBox="1"/>
          <p:nvPr/>
        </p:nvSpPr>
        <p:spPr>
          <a:xfrm>
            <a:off x="930903" y="1024877"/>
            <a:ext cx="7098877" cy="707886"/>
          </a:xfrm>
          <a:prstGeom prst="rect">
            <a:avLst/>
          </a:prstGeom>
          <a:noFill/>
        </p:spPr>
        <p:txBody>
          <a:bodyPr wrap="square" rtlCol="0">
            <a:spAutoFit/>
          </a:bodyPr>
          <a:lstStyle/>
          <a:p>
            <a:r>
              <a:rPr lang="es-MX" sz="2000" dirty="0">
                <a:solidFill>
                  <a:schemeClr val="dk1"/>
                </a:solidFill>
                <a:latin typeface="Albert Sans"/>
              </a:rPr>
              <a:t>Este material contribuye directamente a los siguientes objetivos de la materia:</a:t>
            </a:r>
          </a:p>
        </p:txBody>
      </p:sp>
      <p:sp>
        <p:nvSpPr>
          <p:cNvPr id="35" name="Subtítulo 34">
            <a:extLst>
              <a:ext uri="{FF2B5EF4-FFF2-40B4-BE49-F238E27FC236}">
                <a16:creationId xmlns:a16="http://schemas.microsoft.com/office/drawing/2014/main" id="{3C5F046C-0DE6-4B14-B66A-4E8F56EF3AD9}"/>
              </a:ext>
            </a:extLst>
          </p:cNvPr>
          <p:cNvSpPr>
            <a:spLocks noGrp="1"/>
          </p:cNvSpPr>
          <p:nvPr>
            <p:ph type="subTitle" idx="1"/>
          </p:nvPr>
        </p:nvSpPr>
        <p:spPr>
          <a:xfrm>
            <a:off x="4753480" y="2571750"/>
            <a:ext cx="3276300" cy="1522500"/>
          </a:xfrm>
        </p:spPr>
        <p:txBody>
          <a:bodyPr/>
          <a:lstStyle/>
          <a:p>
            <a:pPr marL="177800" indent="0" algn="l"/>
            <a:r>
              <a:rPr lang="es-MX" sz="1800" i="1" dirty="0"/>
              <a:t>"Analizar problemas e integrar su solución, aplicando pseudocódigo y una metodología de programación para definir funciones y procedimientos.“</a:t>
            </a:r>
          </a:p>
          <a:p>
            <a:endParaRPr lang="es-MX" dirty="0"/>
          </a:p>
        </p:txBody>
      </p:sp>
      <p:sp>
        <p:nvSpPr>
          <p:cNvPr id="36" name="Subtítulo 35">
            <a:extLst>
              <a:ext uri="{FF2B5EF4-FFF2-40B4-BE49-F238E27FC236}">
                <a16:creationId xmlns:a16="http://schemas.microsoft.com/office/drawing/2014/main" id="{0CFC56E1-9A99-4D14-A7E9-253F52CBC0B4}"/>
              </a:ext>
            </a:extLst>
          </p:cNvPr>
          <p:cNvSpPr>
            <a:spLocks noGrp="1"/>
          </p:cNvSpPr>
          <p:nvPr>
            <p:ph type="subTitle" idx="2"/>
          </p:nvPr>
        </p:nvSpPr>
        <p:spPr>
          <a:xfrm>
            <a:off x="1053606" y="2596123"/>
            <a:ext cx="3518393" cy="1522500"/>
          </a:xfrm>
        </p:spPr>
        <p:txBody>
          <a:bodyPr/>
          <a:lstStyle/>
          <a:p>
            <a:pPr marL="177800" indent="0" algn="l"/>
            <a:r>
              <a:rPr lang="es-MX" sz="1800" i="1" dirty="0">
                <a:solidFill>
                  <a:schemeClr val="dk1"/>
                </a:solidFill>
                <a:latin typeface="Albert Sans"/>
              </a:rPr>
              <a:t>"Diseñar algoritmos mediante el pseudocódigo y la metodología de programación para implementarlos en lenguajes de programación estructurada.“</a:t>
            </a:r>
          </a:p>
          <a:p>
            <a:endParaRPr lang="es-MX" dirty="0"/>
          </a:p>
        </p:txBody>
      </p:sp>
      <p:sp>
        <p:nvSpPr>
          <p:cNvPr id="37" name="Subtítulo 36">
            <a:extLst>
              <a:ext uri="{FF2B5EF4-FFF2-40B4-BE49-F238E27FC236}">
                <a16:creationId xmlns:a16="http://schemas.microsoft.com/office/drawing/2014/main" id="{39339B65-27C3-4D49-BAB8-01E1B2F93282}"/>
              </a:ext>
            </a:extLst>
          </p:cNvPr>
          <p:cNvSpPr>
            <a:spLocks noGrp="1"/>
          </p:cNvSpPr>
          <p:nvPr>
            <p:ph type="subTitle" idx="3"/>
          </p:nvPr>
        </p:nvSpPr>
        <p:spPr>
          <a:xfrm>
            <a:off x="1168167" y="1872806"/>
            <a:ext cx="3276300" cy="558900"/>
          </a:xfrm>
        </p:spPr>
        <p:txBody>
          <a:bodyPr/>
          <a:lstStyle/>
          <a:p>
            <a:r>
              <a:rPr lang="es-MX" sz="1800" dirty="0">
                <a:solidFill>
                  <a:schemeClr val="dk1"/>
                </a:solidFill>
                <a:latin typeface="Albert Sans"/>
              </a:rPr>
              <a:t>Objetivo General:</a:t>
            </a:r>
            <a:endParaRPr lang="es-MX" dirty="0"/>
          </a:p>
        </p:txBody>
      </p:sp>
      <p:sp>
        <p:nvSpPr>
          <p:cNvPr id="38" name="Subtítulo 37">
            <a:extLst>
              <a:ext uri="{FF2B5EF4-FFF2-40B4-BE49-F238E27FC236}">
                <a16:creationId xmlns:a16="http://schemas.microsoft.com/office/drawing/2014/main" id="{99EB0F36-7E66-4842-B660-2FA3F8C375F7}"/>
              </a:ext>
            </a:extLst>
          </p:cNvPr>
          <p:cNvSpPr>
            <a:spLocks noGrp="1"/>
          </p:cNvSpPr>
          <p:nvPr>
            <p:ph type="subTitle" idx="4"/>
          </p:nvPr>
        </p:nvSpPr>
        <p:spPr>
          <a:xfrm>
            <a:off x="4753480" y="1872806"/>
            <a:ext cx="3276300" cy="558900"/>
          </a:xfrm>
        </p:spPr>
        <p:txBody>
          <a:bodyPr/>
          <a:lstStyle/>
          <a:p>
            <a:r>
              <a:rPr lang="es-MX" sz="1800" dirty="0">
                <a:solidFill>
                  <a:schemeClr val="dk1"/>
                </a:solidFill>
                <a:latin typeface="Albert Sans"/>
              </a:rPr>
              <a:t>Objetivo Particular:</a:t>
            </a:r>
            <a:endParaRPr lang="es-MX" dirty="0"/>
          </a:p>
        </p:txBody>
      </p:sp>
      <p:sp>
        <p:nvSpPr>
          <p:cNvPr id="73" name="Google Shape;238;p31">
            <a:extLst>
              <a:ext uri="{FF2B5EF4-FFF2-40B4-BE49-F238E27FC236}">
                <a16:creationId xmlns:a16="http://schemas.microsoft.com/office/drawing/2014/main" id="{9A132494-9909-496B-B0B2-B3D0E2522C8C}"/>
              </a:ext>
            </a:extLst>
          </p:cNvPr>
          <p:cNvSpPr/>
          <p:nvPr/>
        </p:nvSpPr>
        <p:spPr>
          <a:xfrm>
            <a:off x="7800450" y="-685185"/>
            <a:ext cx="2083800" cy="2083800"/>
          </a:xfrm>
          <a:prstGeom prst="ellipse">
            <a:avLst/>
          </a:prstGeom>
          <a:solidFill>
            <a:schemeClr val="dk2"/>
          </a:solidFill>
          <a:ln>
            <a:noFill/>
          </a:ln>
          <a:effectLst>
            <a:outerShdw blurRad="50800" dist="38100" dir="8100000" algn="tr"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72" name="Imagen 71">
            <a:extLst>
              <a:ext uri="{FF2B5EF4-FFF2-40B4-BE49-F238E27FC236}">
                <a16:creationId xmlns:a16="http://schemas.microsoft.com/office/drawing/2014/main" id="{69AFE50F-34DB-4A08-B822-2ACEBFCDEAB2}"/>
              </a:ext>
            </a:extLst>
          </p:cNvPr>
          <p:cNvPicPr>
            <a:picLocks noChangeAspect="1"/>
          </p:cNvPicPr>
          <p:nvPr/>
        </p:nvPicPr>
        <p:blipFill rotWithShape="1">
          <a:blip r:embed="rId3">
            <a:clrChange>
              <a:clrFrom>
                <a:srgbClr val="FFFFFF"/>
              </a:clrFrom>
              <a:clrTo>
                <a:srgbClr val="FFFFFF">
                  <a:alpha val="0"/>
                </a:srgbClr>
              </a:clrTo>
            </a:clrChange>
            <a:extLst>
              <a:ext uri="{837473B0-CC2E-450A-ABE3-18F120FF3D39}">
                <a1611:picAttrSrcUrl xmlns:a1611="http://schemas.microsoft.com/office/drawing/2016/11/main" r:id="rId4"/>
              </a:ext>
            </a:extLst>
          </a:blip>
          <a:srcRect l="34221"/>
          <a:stretch/>
        </p:blipFill>
        <p:spPr>
          <a:xfrm>
            <a:off x="7749780" y="-286886"/>
            <a:ext cx="1507526" cy="1527863"/>
          </a:xfrm>
          <a:prstGeom prst="rect">
            <a:avLst/>
          </a:prstGeom>
        </p:spPr>
      </p:pic>
      <p:sp>
        <p:nvSpPr>
          <p:cNvPr id="42" name="CuadroTexto 41">
            <a:extLst>
              <a:ext uri="{FF2B5EF4-FFF2-40B4-BE49-F238E27FC236}">
                <a16:creationId xmlns:a16="http://schemas.microsoft.com/office/drawing/2014/main" id="{C8E45129-41CB-4706-A7DF-B024DED8DB9E}"/>
              </a:ext>
            </a:extLst>
          </p:cNvPr>
          <p:cNvSpPr txBox="1"/>
          <p:nvPr/>
        </p:nvSpPr>
        <p:spPr>
          <a:xfrm>
            <a:off x="7408547" y="4765988"/>
            <a:ext cx="1735453" cy="400110"/>
          </a:xfrm>
          <a:prstGeom prst="rect">
            <a:avLst/>
          </a:prstGeom>
          <a:noFill/>
        </p:spPr>
        <p:txBody>
          <a:bodyPr wrap="square" rtlCol="0">
            <a:spAutoFit/>
          </a:bodyPr>
          <a:lstStyle/>
          <a:p>
            <a:r>
              <a:rPr lang="es-MX" sz="1000" i="1" dirty="0">
                <a:solidFill>
                  <a:schemeClr val="dk1"/>
                </a:solidFill>
                <a:latin typeface="Albert Sans"/>
                <a:sym typeface="Albert Sans"/>
              </a:rPr>
              <a:t>Créditos de la imagen: a quien corresponda</a:t>
            </a:r>
          </a:p>
        </p:txBody>
      </p:sp>
    </p:spTree>
    <p:extLst>
      <p:ext uri="{BB962C8B-B14F-4D97-AF65-F5344CB8AC3E}">
        <p14:creationId xmlns:p14="http://schemas.microsoft.com/office/powerpoint/2010/main" val="399919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 calcmode="lin" valueType="num">
                                      <p:cBhvr additive="base">
                                        <p:cTn id="7"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anim calcmode="lin" valueType="num">
                                      <p:cBhvr additive="base">
                                        <p:cTn id="11" dur="500" fill="hold"/>
                                        <p:tgtEl>
                                          <p:spTgt spid="3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7">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38">
                                            <p:txEl>
                                              <p:pRg st="0" end="0"/>
                                            </p:txEl>
                                          </p:spTgt>
                                        </p:tgtEl>
                                        <p:attrNameLst>
                                          <p:attrName>style.visibility</p:attrName>
                                        </p:attrNameLst>
                                      </p:cBhvr>
                                      <p:to>
                                        <p:strVal val="visible"/>
                                      </p:to>
                                    </p:set>
                                    <p:anim calcmode="lin" valueType="num">
                                      <p:cBhvr additive="base">
                                        <p:cTn id="15"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8">
                                            <p:txEl>
                                              <p:pRg st="0" end="0"/>
                                            </p:txEl>
                                          </p:spTgt>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35">
                                            <p:txEl>
                                              <p:pRg st="0" end="0"/>
                                            </p:txEl>
                                          </p:spTgt>
                                        </p:tgtEl>
                                        <p:attrNameLst>
                                          <p:attrName>style.visibility</p:attrName>
                                        </p:attrNameLst>
                                      </p:cBhvr>
                                      <p:to>
                                        <p:strVal val="visible"/>
                                      </p:to>
                                    </p:set>
                                    <p:anim calcmode="lin" valueType="num">
                                      <p:cBhvr additive="base">
                                        <p:cTn id="19" dur="500" fill="hold"/>
                                        <p:tgtEl>
                                          <p:spTgt spid="3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5">
                                            <p:txEl>
                                              <p:pRg st="0" end="0"/>
                                            </p:txEl>
                                          </p:spTgt>
                                        </p:tgtEl>
                                        <p:attrNameLst>
                                          <p:attrName>ppt_y</p:attrName>
                                        </p:attrNameLst>
                                      </p:cBhvr>
                                      <p:tavLst>
                                        <p:tav tm="0">
                                          <p:val>
                                            <p:strVal val="0-#ppt_h/2"/>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500" fill="hold"/>
                                        <p:tgtEl>
                                          <p:spTgt spid="72"/>
                                        </p:tgtEl>
                                        <p:attrNameLst>
                                          <p:attrName>ppt_x</p:attrName>
                                        </p:attrNameLst>
                                      </p:cBhvr>
                                      <p:tavLst>
                                        <p:tav tm="0">
                                          <p:val>
                                            <p:strVal val="0-#ppt_w/2"/>
                                          </p:val>
                                        </p:tav>
                                        <p:tav tm="100000">
                                          <p:val>
                                            <p:strVal val="#ppt_x"/>
                                          </p:val>
                                        </p:tav>
                                      </p:tavLst>
                                    </p:anim>
                                    <p:anim calcmode="lin" valueType="num">
                                      <p:cBhvr additive="base">
                                        <p:cTn id="24"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P spid="36" grpId="0" build="p"/>
      <p:bldP spid="37" grpId="0" build="p"/>
      <p:bldP spid="3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6" name="Google Shape;496;p49"/>
          <p:cNvSpPr txBox="1"/>
          <p:nvPr/>
        </p:nvSpPr>
        <p:spPr>
          <a:xfrm>
            <a:off x="812326" y="774700"/>
            <a:ext cx="7531574" cy="3886200"/>
          </a:xfrm>
          <a:prstGeom prst="rect">
            <a:avLst/>
          </a:prstGeom>
          <a:noFill/>
          <a:ln>
            <a:noFill/>
          </a:ln>
        </p:spPr>
        <p:txBody>
          <a:bodyPr spcFirstLastPara="1" wrap="square" lIns="91425" tIns="91425" rIns="91425" bIns="91425" anchor="t" anchorCtr="0">
            <a:noAutofit/>
          </a:bodyPr>
          <a:lstStyle/>
          <a:p>
            <a:pPr algn="just"/>
            <a:r>
              <a:rPr lang="es-MX" sz="2000" b="1" dirty="0">
                <a:solidFill>
                  <a:schemeClr val="dk1"/>
                </a:solidFill>
                <a:latin typeface="Albert Sans"/>
              </a:rPr>
              <a:t>Conocimientos Previos</a:t>
            </a:r>
          </a:p>
          <a:p>
            <a:pPr algn="just"/>
            <a:endParaRPr lang="es-MX" sz="2000" b="1" dirty="0">
              <a:solidFill>
                <a:schemeClr val="dk1"/>
              </a:solidFill>
              <a:latin typeface="Albert Sans"/>
            </a:endParaRPr>
          </a:p>
          <a:p>
            <a:pPr marL="628650" algn="just"/>
            <a:r>
              <a:rPr lang="es-MX" sz="2000" dirty="0">
                <a:solidFill>
                  <a:schemeClr val="dk1"/>
                </a:solidFill>
                <a:latin typeface="Albert Sans"/>
              </a:rPr>
              <a:t>Dado que esta es la primera vez que muchos de los estudiantes se acercan a la programación de computadoras, no se requieren conocimientos previos en la materia. Los fundamentos necesarios se cubren en la Unidad 1, y los ejercicios prácticos a lo largo del curso están diseñados para reforzar y consolidar estas habilidades.</a:t>
            </a:r>
          </a:p>
          <a:p>
            <a:pPr marL="628650" algn="just"/>
            <a:endParaRPr lang="es-MX" sz="2000" b="1" dirty="0">
              <a:solidFill>
                <a:schemeClr val="dk1"/>
              </a:solidFill>
              <a:latin typeface="Albert Sans"/>
            </a:endParaRPr>
          </a:p>
          <a:p>
            <a:pPr marL="628650" algn="just"/>
            <a:endParaRPr lang="es-MX" sz="2000" b="1" dirty="0">
              <a:solidFill>
                <a:schemeClr val="dk1"/>
              </a:solidFill>
              <a:latin typeface="Albert Sans"/>
            </a:endParaRPr>
          </a:p>
          <a:p>
            <a:pPr marL="628650" algn="just"/>
            <a:endParaRPr lang="es-MX" sz="2000" b="1" dirty="0">
              <a:solidFill>
                <a:schemeClr val="dk1"/>
              </a:solidFill>
              <a:latin typeface="Albert Sans"/>
            </a:endParaRPr>
          </a:p>
        </p:txBody>
      </p:sp>
      <p:sp>
        <p:nvSpPr>
          <p:cNvPr id="6" name="Google Shape;477;p47">
            <a:extLst>
              <a:ext uri="{FF2B5EF4-FFF2-40B4-BE49-F238E27FC236}">
                <a16:creationId xmlns:a16="http://schemas.microsoft.com/office/drawing/2014/main" id="{286040FA-A212-4EE3-98AC-A3B7B5A73A01}"/>
              </a:ext>
            </a:extLst>
          </p:cNvPr>
          <p:cNvSpPr/>
          <p:nvPr/>
        </p:nvSpPr>
        <p:spPr>
          <a:xfrm>
            <a:off x="291888" y="458748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1934457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esquinas redondeadas 13">
            <a:extLst>
              <a:ext uri="{FF2B5EF4-FFF2-40B4-BE49-F238E27FC236}">
                <a16:creationId xmlns:a16="http://schemas.microsoft.com/office/drawing/2014/main" id="{B3AD7201-797C-4548-8A10-005CCCD4BB9C}"/>
              </a:ext>
            </a:extLst>
          </p:cNvPr>
          <p:cNvSpPr/>
          <p:nvPr/>
        </p:nvSpPr>
        <p:spPr>
          <a:xfrm>
            <a:off x="878581" y="3109746"/>
            <a:ext cx="4752000" cy="900000"/>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dk1"/>
              </a:solidFill>
              <a:latin typeface="Livvic"/>
            </a:endParaRPr>
          </a:p>
        </p:txBody>
      </p:sp>
      <p:sp>
        <p:nvSpPr>
          <p:cNvPr id="13" name="Rectángulo: esquinas redondeadas 12">
            <a:extLst>
              <a:ext uri="{FF2B5EF4-FFF2-40B4-BE49-F238E27FC236}">
                <a16:creationId xmlns:a16="http://schemas.microsoft.com/office/drawing/2014/main" id="{7B60EA9A-43D3-43CA-ADDD-F6C73A7C3E12}"/>
              </a:ext>
            </a:extLst>
          </p:cNvPr>
          <p:cNvSpPr/>
          <p:nvPr/>
        </p:nvSpPr>
        <p:spPr>
          <a:xfrm>
            <a:off x="900000" y="1309874"/>
            <a:ext cx="4752000" cy="900000"/>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dk1"/>
              </a:solidFill>
              <a:latin typeface="Livvic"/>
            </a:endParaRPr>
          </a:p>
        </p:txBody>
      </p:sp>
      <p:sp>
        <p:nvSpPr>
          <p:cNvPr id="4" name="Título 3">
            <a:extLst>
              <a:ext uri="{FF2B5EF4-FFF2-40B4-BE49-F238E27FC236}">
                <a16:creationId xmlns:a16="http://schemas.microsoft.com/office/drawing/2014/main" id="{D9CE96CE-EE98-4C50-8C4C-6207E3A08CCD}"/>
              </a:ext>
            </a:extLst>
          </p:cNvPr>
          <p:cNvSpPr>
            <a:spLocks noGrp="1"/>
          </p:cNvSpPr>
          <p:nvPr>
            <p:ph type="title"/>
          </p:nvPr>
        </p:nvSpPr>
        <p:spPr/>
        <p:txBody>
          <a:bodyPr anchor="t"/>
          <a:lstStyle/>
          <a:p>
            <a:pPr marL="76200" indent="0" algn="l"/>
            <a:r>
              <a:rPr lang="es-MX" sz="2000" dirty="0">
                <a:cs typeface="Arial"/>
                <a:sym typeface="Arial"/>
              </a:rPr>
              <a:t>Especificaciones</a:t>
            </a:r>
            <a:r>
              <a:rPr lang="es-MX" sz="2000" dirty="0"/>
              <a:t> </a:t>
            </a:r>
            <a:r>
              <a:rPr lang="es-MX" sz="2000" dirty="0">
                <a:cs typeface="Arial"/>
              </a:rPr>
              <a:t>técnicas</a:t>
            </a:r>
            <a:br>
              <a:rPr lang="es-MX" sz="2000" b="0" dirty="0"/>
            </a:br>
            <a:br>
              <a:rPr lang="es-MX" sz="2000" b="0" dirty="0"/>
            </a:br>
            <a:br>
              <a:rPr lang="es-MX" sz="2000" dirty="0"/>
            </a:br>
            <a:endParaRPr lang="es-MX" sz="2000" b="0" dirty="0"/>
          </a:p>
        </p:txBody>
      </p:sp>
      <p:sp>
        <p:nvSpPr>
          <p:cNvPr id="7" name="Subtítulo 6">
            <a:extLst>
              <a:ext uri="{FF2B5EF4-FFF2-40B4-BE49-F238E27FC236}">
                <a16:creationId xmlns:a16="http://schemas.microsoft.com/office/drawing/2014/main" id="{F12EF133-433A-48D1-8E78-D131FDCCCFB5}"/>
              </a:ext>
            </a:extLst>
          </p:cNvPr>
          <p:cNvSpPr>
            <a:spLocks noGrp="1"/>
          </p:cNvSpPr>
          <p:nvPr>
            <p:ph type="subTitle" idx="2"/>
          </p:nvPr>
        </p:nvSpPr>
        <p:spPr/>
        <p:txBody>
          <a:bodyPr/>
          <a:lstStyle/>
          <a:p>
            <a:endParaRPr lang="es-MX" dirty="0"/>
          </a:p>
          <a:p>
            <a:endParaRPr lang="es-MX" dirty="0"/>
          </a:p>
        </p:txBody>
      </p:sp>
      <p:sp>
        <p:nvSpPr>
          <p:cNvPr id="8" name="Subtítulo 7">
            <a:extLst>
              <a:ext uri="{FF2B5EF4-FFF2-40B4-BE49-F238E27FC236}">
                <a16:creationId xmlns:a16="http://schemas.microsoft.com/office/drawing/2014/main" id="{461836E1-BD5F-4EB5-B45A-F706D492CC35}"/>
              </a:ext>
            </a:extLst>
          </p:cNvPr>
          <p:cNvSpPr>
            <a:spLocks noGrp="1"/>
          </p:cNvSpPr>
          <p:nvPr>
            <p:ph type="subTitle" idx="3"/>
          </p:nvPr>
        </p:nvSpPr>
        <p:spPr>
          <a:xfrm>
            <a:off x="720000" y="1233557"/>
            <a:ext cx="4889392" cy="1067389"/>
          </a:xfrm>
        </p:spPr>
        <p:txBody>
          <a:bodyPr/>
          <a:lstStyle/>
          <a:p>
            <a:pPr marL="465138" indent="-285750" algn="just">
              <a:buFont typeface="Arial" panose="020B0604020202020204" pitchFamily="34" charset="0"/>
              <a:buChar char="•"/>
            </a:pPr>
            <a:r>
              <a:rPr lang="es-MX" sz="1800" b="0" dirty="0">
                <a:latin typeface="Albert Sans"/>
                <a:cs typeface="Arial"/>
                <a:sym typeface="Arial"/>
              </a:rPr>
              <a:t>Se recomienda el uso de </a:t>
            </a:r>
            <a:r>
              <a:rPr lang="es-MX" sz="1800" b="0" dirty="0" err="1">
                <a:latin typeface="Albert Sans"/>
                <a:cs typeface="Arial"/>
                <a:sym typeface="Arial"/>
              </a:rPr>
              <a:t>Power</a:t>
            </a:r>
            <a:r>
              <a:rPr lang="es-MX" sz="1800" b="0" dirty="0">
                <a:latin typeface="Albert Sans"/>
                <a:cs typeface="Arial"/>
                <a:sym typeface="Arial"/>
              </a:rPr>
              <a:t> Point 2016, para la correcta visualización de este material.</a:t>
            </a:r>
            <a:endParaRPr lang="es-MX" dirty="0"/>
          </a:p>
        </p:txBody>
      </p:sp>
      <p:sp>
        <p:nvSpPr>
          <p:cNvPr id="9" name="Subtítulo 8">
            <a:extLst>
              <a:ext uri="{FF2B5EF4-FFF2-40B4-BE49-F238E27FC236}">
                <a16:creationId xmlns:a16="http://schemas.microsoft.com/office/drawing/2014/main" id="{00C3958F-F921-4F7D-9070-3465E849DD9C}"/>
              </a:ext>
            </a:extLst>
          </p:cNvPr>
          <p:cNvSpPr>
            <a:spLocks noGrp="1"/>
          </p:cNvSpPr>
          <p:nvPr>
            <p:ph type="subTitle" idx="4"/>
          </p:nvPr>
        </p:nvSpPr>
        <p:spPr>
          <a:xfrm>
            <a:off x="796838" y="3181064"/>
            <a:ext cx="4735716" cy="757363"/>
          </a:xfrm>
        </p:spPr>
        <p:txBody>
          <a:bodyPr/>
          <a:lstStyle/>
          <a:p>
            <a:pPr marL="465138" indent="-285750" algn="l">
              <a:buFont typeface="Arial" panose="020B0604020202020204" pitchFamily="34" charset="0"/>
              <a:buChar char="•"/>
            </a:pPr>
            <a:r>
              <a:rPr lang="es-MX" b="0" dirty="0">
                <a:latin typeface="Albert Sans"/>
                <a:cs typeface="Arial"/>
                <a:sym typeface="Arial"/>
              </a:rPr>
              <a:t>Para visualizar los videos se deberá habilitar </a:t>
            </a:r>
            <a:r>
              <a:rPr lang="es-MX" sz="1800" b="0" dirty="0">
                <a:latin typeface="Albert Sans"/>
                <a:cs typeface="Arial"/>
                <a:sym typeface="Arial"/>
              </a:rPr>
              <a:t>el contenido externo</a:t>
            </a:r>
            <a:endParaRPr lang="es-MX" dirty="0"/>
          </a:p>
        </p:txBody>
      </p:sp>
      <p:pic>
        <p:nvPicPr>
          <p:cNvPr id="3" name="Imagen 2">
            <a:extLst>
              <a:ext uri="{FF2B5EF4-FFF2-40B4-BE49-F238E27FC236}">
                <a16:creationId xmlns:a16="http://schemas.microsoft.com/office/drawing/2014/main" id="{55B955BC-EB37-496E-A37D-D6CEB9583619}"/>
              </a:ext>
            </a:extLst>
          </p:cNvPr>
          <p:cNvPicPr>
            <a:picLocks noChangeAspect="1"/>
          </p:cNvPicPr>
          <p:nvPr/>
        </p:nvPicPr>
        <p:blipFill>
          <a:blip r:embed="rId2"/>
          <a:stretch>
            <a:fillRect/>
          </a:stretch>
        </p:blipFill>
        <p:spPr>
          <a:xfrm>
            <a:off x="6540290" y="1308470"/>
            <a:ext cx="1703710" cy="954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n 4">
            <a:extLst>
              <a:ext uri="{FF2B5EF4-FFF2-40B4-BE49-F238E27FC236}">
                <a16:creationId xmlns:a16="http://schemas.microsoft.com/office/drawing/2014/main" id="{2BD49FD2-A423-43A8-BB6F-C90150A77D9A}"/>
              </a:ext>
            </a:extLst>
          </p:cNvPr>
          <p:cNvPicPr>
            <a:picLocks noChangeAspect="1"/>
          </p:cNvPicPr>
          <p:nvPr/>
        </p:nvPicPr>
        <p:blipFill rotWithShape="1">
          <a:blip r:embed="rId3"/>
          <a:srcRect l="4246" t="3414" r="1316" b="-1"/>
          <a:stretch/>
        </p:blipFill>
        <p:spPr>
          <a:xfrm>
            <a:off x="6457733" y="2700309"/>
            <a:ext cx="1889429" cy="1763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Google Shape;477;p47">
            <a:extLst>
              <a:ext uri="{FF2B5EF4-FFF2-40B4-BE49-F238E27FC236}">
                <a16:creationId xmlns:a16="http://schemas.microsoft.com/office/drawing/2014/main" id="{DC0A3A75-51F2-412A-990C-A09B5E724A18}"/>
              </a:ext>
            </a:extLst>
          </p:cNvPr>
          <p:cNvSpPr/>
          <p:nvPr/>
        </p:nvSpPr>
        <p:spPr>
          <a:xfrm>
            <a:off x="347621" y="4055329"/>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324262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2" name="Google Shape;232;p31"/>
          <p:cNvSpPr txBox="1">
            <a:spLocks noGrp="1"/>
          </p:cNvSpPr>
          <p:nvPr>
            <p:ph type="title"/>
          </p:nvPr>
        </p:nvSpPr>
        <p:spPr>
          <a:xfrm>
            <a:off x="677224" y="2086550"/>
            <a:ext cx="4546847" cy="100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Introducción</a:t>
            </a:r>
            <a:endParaRPr dirty="0"/>
          </a:p>
        </p:txBody>
      </p:sp>
      <p:sp>
        <p:nvSpPr>
          <p:cNvPr id="233" name="Google Shape;233;p31"/>
          <p:cNvSpPr txBox="1">
            <a:spLocks noGrp="1"/>
          </p:cNvSpPr>
          <p:nvPr>
            <p:ph type="title" idx="2"/>
          </p:nvPr>
        </p:nvSpPr>
        <p:spPr>
          <a:xfrm>
            <a:off x="725850" y="1150775"/>
            <a:ext cx="1298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02</a:t>
            </a:r>
            <a:endParaRPr dirty="0"/>
          </a:p>
        </p:txBody>
      </p:sp>
      <p:pic>
        <p:nvPicPr>
          <p:cNvPr id="235" name="Google Shape;235;p31"/>
          <p:cNvPicPr preferRelativeResize="0"/>
          <p:nvPr/>
        </p:nvPicPr>
        <p:blipFill rotWithShape="1">
          <a:blip r:embed="rId3">
            <a:alphaModFix/>
          </a:blip>
          <a:srcRect l="72462" t="10635" r="22254" b="80554"/>
          <a:stretch/>
        </p:blipFill>
        <p:spPr>
          <a:xfrm>
            <a:off x="4339587" y="4223882"/>
            <a:ext cx="391048" cy="392135"/>
          </a:xfrm>
          <a:prstGeom prst="rect">
            <a:avLst/>
          </a:prstGeom>
          <a:noFill/>
          <a:ln>
            <a:noFill/>
          </a:ln>
        </p:spPr>
      </p:pic>
      <p:pic>
        <p:nvPicPr>
          <p:cNvPr id="236" name="Google Shape;236;p31"/>
          <p:cNvPicPr preferRelativeResize="0"/>
          <p:nvPr/>
        </p:nvPicPr>
        <p:blipFill rotWithShape="1">
          <a:blip r:embed="rId3">
            <a:alphaModFix/>
          </a:blip>
          <a:srcRect l="72462" t="10635" r="22254" b="80554"/>
          <a:stretch/>
        </p:blipFill>
        <p:spPr>
          <a:xfrm>
            <a:off x="8661635" y="2071937"/>
            <a:ext cx="391048" cy="392135"/>
          </a:xfrm>
          <a:prstGeom prst="rect">
            <a:avLst/>
          </a:prstGeom>
          <a:noFill/>
          <a:ln>
            <a:noFill/>
          </a:ln>
        </p:spPr>
      </p:pic>
      <p:sp>
        <p:nvSpPr>
          <p:cNvPr id="238" name="Google Shape;238;p31"/>
          <p:cNvSpPr/>
          <p:nvPr/>
        </p:nvSpPr>
        <p:spPr>
          <a:xfrm>
            <a:off x="802750" y="3710425"/>
            <a:ext cx="2083800" cy="2083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 name="Google Shape;477;p47">
            <a:extLst>
              <a:ext uri="{FF2B5EF4-FFF2-40B4-BE49-F238E27FC236}">
                <a16:creationId xmlns:a16="http://schemas.microsoft.com/office/drawing/2014/main" id="{21831747-E6E5-4D69-952B-C7D4C7277E2A}"/>
              </a:ext>
            </a:extLst>
          </p:cNvPr>
          <p:cNvSpPr/>
          <p:nvPr/>
        </p:nvSpPr>
        <p:spPr>
          <a:xfrm>
            <a:off x="4338146" y="424363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DDCA071E-FE17-4AC8-9AA7-BF68C8AC7945}"/>
              </a:ext>
            </a:extLst>
          </p:cNvPr>
          <p:cNvSpPr/>
          <p:nvPr/>
        </p:nvSpPr>
        <p:spPr>
          <a:xfrm>
            <a:off x="8680304" y="20988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3" name="Imagen 2">
            <a:extLst>
              <a:ext uri="{FF2B5EF4-FFF2-40B4-BE49-F238E27FC236}">
                <a16:creationId xmlns:a16="http://schemas.microsoft.com/office/drawing/2014/main" id="{11826BEC-92D5-43BE-B1F2-37DE6B9CE6D4}"/>
              </a:ext>
            </a:extLst>
          </p:cNvPr>
          <p:cNvPicPr>
            <a:picLocks noChangeAspect="1"/>
          </p:cNvPicPr>
          <p:nvPr/>
        </p:nvPicPr>
        <p:blipFill>
          <a:blip r:embed="rId4">
            <a:clrChange>
              <a:clrFrom>
                <a:srgbClr val="FFFFFF"/>
              </a:clrFrom>
              <a:clrTo>
                <a:srgbClr val="FFFFFF">
                  <a:alpha val="0"/>
                </a:srgbClr>
              </a:clrTo>
            </a:clrChange>
          </a:blip>
          <a:srcRect/>
          <a:stretch/>
        </p:blipFill>
        <p:spPr>
          <a:xfrm>
            <a:off x="7509467" y="2571750"/>
            <a:ext cx="1663566" cy="2083799"/>
          </a:xfrm>
          <a:prstGeom prst="rect">
            <a:avLst/>
          </a:prstGeom>
        </p:spPr>
      </p:pic>
      <p:sp>
        <p:nvSpPr>
          <p:cNvPr id="10" name="CuadroTexto 9">
            <a:extLst>
              <a:ext uri="{FF2B5EF4-FFF2-40B4-BE49-F238E27FC236}">
                <a16:creationId xmlns:a16="http://schemas.microsoft.com/office/drawing/2014/main" id="{31E4393C-4415-4463-8811-ED8125716E45}"/>
              </a:ext>
            </a:extLst>
          </p:cNvPr>
          <p:cNvSpPr txBox="1"/>
          <p:nvPr/>
        </p:nvSpPr>
        <p:spPr>
          <a:xfrm>
            <a:off x="7172017" y="4835723"/>
            <a:ext cx="2338466" cy="307777"/>
          </a:xfrm>
          <a:prstGeom prst="rect">
            <a:avLst/>
          </a:prstGeom>
          <a:noFill/>
        </p:spPr>
        <p:txBody>
          <a:bodyPr wrap="square" rtlCol="0">
            <a:spAutoFit/>
          </a:bodyPr>
          <a:lstStyle/>
          <a:p>
            <a:r>
              <a:rPr lang="es-MX" sz="700" dirty="0">
                <a:solidFill>
                  <a:schemeClr val="dk1"/>
                </a:solidFill>
                <a:latin typeface="Albert Sans"/>
              </a:rPr>
              <a:t>Imagen tomada de internet. Créditos a quien corresponda</a:t>
            </a:r>
          </a:p>
        </p:txBody>
      </p:sp>
    </p:spTree>
    <p:extLst>
      <p:ext uri="{BB962C8B-B14F-4D97-AF65-F5344CB8AC3E}">
        <p14:creationId xmlns:p14="http://schemas.microsoft.com/office/powerpoint/2010/main" val="990909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5" name="Google Shape;255;p3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Introducción</a:t>
            </a:r>
            <a:endParaRPr dirty="0"/>
          </a:p>
        </p:txBody>
      </p:sp>
      <p:sp>
        <p:nvSpPr>
          <p:cNvPr id="260" name="Google Shape;260;p33"/>
          <p:cNvSpPr/>
          <p:nvPr/>
        </p:nvSpPr>
        <p:spPr>
          <a:xfrm>
            <a:off x="7516075" y="-624350"/>
            <a:ext cx="2176200" cy="217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3"/>
          <p:cNvSpPr txBox="1">
            <a:spLocks noGrp="1"/>
          </p:cNvSpPr>
          <p:nvPr>
            <p:ph type="subTitle" idx="2"/>
          </p:nvPr>
        </p:nvSpPr>
        <p:spPr>
          <a:xfrm>
            <a:off x="964266" y="1114323"/>
            <a:ext cx="7212867" cy="3584152"/>
          </a:xfrm>
          <a:prstGeom prst="rect">
            <a:avLst/>
          </a:prstGeom>
        </p:spPr>
        <p:txBody>
          <a:bodyPr spcFirstLastPara="1" wrap="square" lIns="91425" tIns="91425" rIns="91425" bIns="91425" anchor="t" anchorCtr="0">
            <a:noAutofit/>
          </a:bodyPr>
          <a:lstStyle/>
          <a:p>
            <a:pPr marL="179388" indent="0" algn="just"/>
            <a:r>
              <a:rPr lang="es-MX" sz="1600" dirty="0"/>
              <a:t>En esta sesión se aborda un tema fundamental de la programación estructurada: </a:t>
            </a:r>
            <a:r>
              <a:rPr lang="es-MX" sz="1600" b="1" dirty="0"/>
              <a:t>los ciclos o bucles</a:t>
            </a:r>
            <a:r>
              <a:rPr lang="es-MX" sz="1600" dirty="0"/>
              <a:t>.</a:t>
            </a:r>
          </a:p>
          <a:p>
            <a:pPr marL="179388" indent="0" algn="just"/>
            <a:endParaRPr lang="es-MX" sz="1600" dirty="0"/>
          </a:p>
          <a:p>
            <a:pPr marL="179388" indent="0" algn="just"/>
            <a:r>
              <a:rPr lang="es-MX" sz="1600" dirty="0"/>
              <a:t>Pero … ¿Qué es un ciclo? 🤔</a:t>
            </a:r>
          </a:p>
          <a:p>
            <a:pPr marL="179388" indent="0" algn="just"/>
            <a:endParaRPr lang="es-MX" sz="1600" dirty="0"/>
          </a:p>
          <a:p>
            <a:pPr marL="179388" indent="0" algn="just"/>
            <a:r>
              <a:rPr lang="es-MX" sz="1600" dirty="0"/>
              <a:t>Imagina que quieres escribir la palabra "Hola" diez veces en tu programa. Una forma de hacerlo sería utilizar la instrucción </a:t>
            </a:r>
            <a:r>
              <a:rPr lang="es-MX" sz="1600" b="1" dirty="0">
                <a:solidFill>
                  <a:schemeClr val="bg1">
                    <a:lumMod val="25000"/>
                  </a:schemeClr>
                </a:solidFill>
              </a:rPr>
              <a:t>escribir ("Hola")</a:t>
            </a:r>
            <a:r>
              <a:rPr lang="es-MX" sz="1600" dirty="0"/>
              <a:t> diez veces, una línea tras otra. Pero, ¿qué pasaría si quisieras escribirlo mil veces? Sería una tarea muy aburrida y nada eficiente.</a:t>
            </a:r>
          </a:p>
          <a:p>
            <a:pPr marL="179388" indent="0" algn="just"/>
            <a:endParaRPr lang="es-MX" sz="1600" dirty="0"/>
          </a:p>
          <a:p>
            <a:pPr marL="179388" indent="0" algn="just"/>
            <a:r>
              <a:rPr lang="es-MX" sz="1600" dirty="0"/>
              <a:t>Aquí es donde se pueden utilizar los ciclos. Un ciclo es una estructura de control que permite repetir una instrucción o un bloque de ellas varias veces, sin necesidad de escribirlo una y otra vez, es decir, ayudan a automatizar tareas repetitivas y generar códigos más ordenados.</a:t>
            </a:r>
          </a:p>
          <a:p>
            <a:pPr marL="179388" indent="0" algn="just"/>
            <a:endParaRPr lang="es-MX" dirty="0"/>
          </a:p>
        </p:txBody>
      </p:sp>
      <p:sp>
        <p:nvSpPr>
          <p:cNvPr id="11" name="Google Shape;477;p47">
            <a:extLst>
              <a:ext uri="{FF2B5EF4-FFF2-40B4-BE49-F238E27FC236}">
                <a16:creationId xmlns:a16="http://schemas.microsoft.com/office/drawing/2014/main" id="{41740346-2BBE-458F-A898-22FF323960A5}"/>
              </a:ext>
            </a:extLst>
          </p:cNvPr>
          <p:cNvSpPr/>
          <p:nvPr/>
        </p:nvSpPr>
        <p:spPr>
          <a:xfrm>
            <a:off x="347621" y="4055329"/>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2016182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5" name="Marcador de posición de imagen 4">
            <a:extLst>
              <a:ext uri="{FF2B5EF4-FFF2-40B4-BE49-F238E27FC236}">
                <a16:creationId xmlns:a16="http://schemas.microsoft.com/office/drawing/2014/main" id="{A1C35F4F-C109-452A-84E1-9C373EFFA708}"/>
              </a:ext>
            </a:extLst>
          </p:cNvPr>
          <p:cNvPicPr>
            <a:picLocks noGrp="1" noChangeAspect="1"/>
          </p:cNvPicPr>
          <p:nvPr>
            <p:ph type="pic" idx="2"/>
          </p:nvPr>
        </p:nvPicPr>
        <p:blipFill rotWithShape="1">
          <a:blip r:embed="rId3">
            <a:clrChange>
              <a:clrFrom>
                <a:srgbClr val="FFFFFF"/>
              </a:clrFrom>
              <a:clrTo>
                <a:srgbClr val="FFFFFF">
                  <a:alpha val="0"/>
                </a:srgbClr>
              </a:clrTo>
            </a:clrChange>
          </a:blip>
          <a:srcRect l="2724" r="2"/>
          <a:stretch/>
        </p:blipFill>
        <p:spPr>
          <a:xfrm>
            <a:off x="6393832" y="1274021"/>
            <a:ext cx="2022617" cy="2079933"/>
          </a:xfrm>
        </p:spPr>
      </p:pic>
      <p:sp>
        <p:nvSpPr>
          <p:cNvPr id="14" name="Google Shape;257;p33">
            <a:extLst>
              <a:ext uri="{FF2B5EF4-FFF2-40B4-BE49-F238E27FC236}">
                <a16:creationId xmlns:a16="http://schemas.microsoft.com/office/drawing/2014/main" id="{41FC679C-13C5-4A7A-86F5-C61FC968D8FA}"/>
              </a:ext>
            </a:extLst>
          </p:cNvPr>
          <p:cNvSpPr txBox="1">
            <a:spLocks/>
          </p:cNvSpPr>
          <p:nvPr/>
        </p:nvSpPr>
        <p:spPr>
          <a:xfrm>
            <a:off x="734518" y="522771"/>
            <a:ext cx="4796851" cy="3904938"/>
          </a:xfrm>
          <a:prstGeom prst="rect">
            <a:avLst/>
          </a:prstGeom>
          <a:noFill/>
          <a:ln>
            <a:noFill/>
          </a:ln>
        </p:spPr>
        <p:txBody>
          <a:bodyPr spcFirstLastPara="1" wrap="square" lIns="91425" tIns="91425" rIns="91425" bIns="91425" anchor="t" anchorCtr="0">
            <a:noAutofit/>
          </a:bodyPr>
          <a:lstStyle/>
          <a:p>
            <a:pPr marL="179388" algn="just">
              <a:buClr>
                <a:schemeClr val="dk1"/>
              </a:buClr>
              <a:buSzPts val="1200"/>
            </a:pPr>
            <a:r>
              <a:rPr lang="es-MX" sz="1600" dirty="0">
                <a:solidFill>
                  <a:schemeClr val="dk1"/>
                </a:solidFill>
                <a:latin typeface="Albert Sans"/>
                <a:sym typeface="Albert Sans"/>
              </a:rPr>
              <a:t>Para que un ciclo sea realmente útil y no se repita infinitamente, es indispensable el uso de  herramientas que lo controlen. </a:t>
            </a:r>
          </a:p>
          <a:p>
            <a:pPr marL="179388" algn="just">
              <a:buClr>
                <a:schemeClr val="dk1"/>
              </a:buClr>
              <a:buSzPts val="1200"/>
            </a:pPr>
            <a:endParaRPr lang="es-MX" sz="1600" dirty="0">
              <a:solidFill>
                <a:schemeClr val="dk1"/>
              </a:solidFill>
              <a:latin typeface="Albert Sans"/>
              <a:sym typeface="Albert Sans"/>
            </a:endParaRPr>
          </a:p>
          <a:p>
            <a:pPr marL="179388" algn="just">
              <a:buClr>
                <a:schemeClr val="dk1"/>
              </a:buClr>
              <a:buSzPts val="1200"/>
            </a:pPr>
            <a:r>
              <a:rPr lang="es-MX" sz="1600" dirty="0">
                <a:solidFill>
                  <a:schemeClr val="dk1"/>
                </a:solidFill>
                <a:latin typeface="Albert Sans"/>
                <a:sym typeface="Albert Sans"/>
              </a:rPr>
              <a:t>En este estilo de programación, se tienen cuatro herramientas de control conocidas como: contadores, acumuladores, centinelas y banderas.</a:t>
            </a:r>
          </a:p>
          <a:p>
            <a:pPr marL="179388" algn="just">
              <a:buClr>
                <a:schemeClr val="dk1"/>
              </a:buClr>
              <a:buSzPts val="1200"/>
            </a:pPr>
            <a:endParaRPr lang="es-MX" sz="1600" dirty="0">
              <a:solidFill>
                <a:schemeClr val="dk1"/>
              </a:solidFill>
              <a:latin typeface="Albert Sans"/>
              <a:sym typeface="Albert Sans"/>
            </a:endParaRPr>
          </a:p>
          <a:p>
            <a:pPr marL="179388" algn="just">
              <a:buClr>
                <a:schemeClr val="dk1"/>
              </a:buClr>
              <a:buSzPts val="1200"/>
            </a:pPr>
            <a:r>
              <a:rPr lang="es-MX" sz="1600" dirty="0">
                <a:solidFill>
                  <a:schemeClr val="dk1"/>
                </a:solidFill>
                <a:latin typeface="Albert Sans"/>
                <a:sym typeface="Albert Sans"/>
              </a:rPr>
              <a:t>A lo largo de esta presentación, se explicará qué es cada uno de estos elementos, para qué se utilizan y, lo más importante, cómo se combinan para crear algoritmos eficientes que resuelvan problemas reales. Al final de la sesión, tendrán el conocimiento necesario para construir ciclos inteligentes y controlados.</a:t>
            </a:r>
          </a:p>
        </p:txBody>
      </p:sp>
      <p:sp>
        <p:nvSpPr>
          <p:cNvPr id="10" name="CuadroTexto 9">
            <a:extLst>
              <a:ext uri="{FF2B5EF4-FFF2-40B4-BE49-F238E27FC236}">
                <a16:creationId xmlns:a16="http://schemas.microsoft.com/office/drawing/2014/main" id="{CA8B5FB6-0A1D-4331-AC21-0AE9AB8D1F9F}"/>
              </a:ext>
            </a:extLst>
          </p:cNvPr>
          <p:cNvSpPr txBox="1"/>
          <p:nvPr/>
        </p:nvSpPr>
        <p:spPr>
          <a:xfrm>
            <a:off x="6393832" y="4199615"/>
            <a:ext cx="2338466" cy="307777"/>
          </a:xfrm>
          <a:prstGeom prst="rect">
            <a:avLst/>
          </a:prstGeom>
          <a:noFill/>
        </p:spPr>
        <p:txBody>
          <a:bodyPr wrap="square" rtlCol="0">
            <a:spAutoFit/>
          </a:bodyPr>
          <a:lstStyle/>
          <a:p>
            <a:r>
              <a:rPr lang="es-MX" sz="700" dirty="0">
                <a:solidFill>
                  <a:schemeClr val="dk1"/>
                </a:solidFill>
                <a:latin typeface="Albert Sans"/>
              </a:rPr>
              <a:t>Imagen: https://www.buscaminegocio.com/cursos-de-java/bucles.html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2" name="Google Shape;232;p31"/>
          <p:cNvSpPr txBox="1">
            <a:spLocks noGrp="1"/>
          </p:cNvSpPr>
          <p:nvPr>
            <p:ph type="title"/>
          </p:nvPr>
        </p:nvSpPr>
        <p:spPr>
          <a:xfrm>
            <a:off x="677224" y="2086550"/>
            <a:ext cx="4546847" cy="100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Estructuras iterativas</a:t>
            </a:r>
            <a:endParaRPr dirty="0"/>
          </a:p>
        </p:txBody>
      </p:sp>
      <p:sp>
        <p:nvSpPr>
          <p:cNvPr id="233" name="Google Shape;233;p31"/>
          <p:cNvSpPr txBox="1">
            <a:spLocks noGrp="1"/>
          </p:cNvSpPr>
          <p:nvPr>
            <p:ph type="title" idx="2"/>
          </p:nvPr>
        </p:nvSpPr>
        <p:spPr>
          <a:xfrm>
            <a:off x="725850" y="1150775"/>
            <a:ext cx="1298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03</a:t>
            </a:r>
            <a:endParaRPr dirty="0"/>
          </a:p>
        </p:txBody>
      </p:sp>
      <p:pic>
        <p:nvPicPr>
          <p:cNvPr id="235" name="Google Shape;235;p31"/>
          <p:cNvPicPr preferRelativeResize="0"/>
          <p:nvPr/>
        </p:nvPicPr>
        <p:blipFill rotWithShape="1">
          <a:blip r:embed="rId3">
            <a:alphaModFix/>
          </a:blip>
          <a:srcRect l="72462" t="10635" r="22254" b="80554"/>
          <a:stretch/>
        </p:blipFill>
        <p:spPr>
          <a:xfrm>
            <a:off x="4339587" y="4223882"/>
            <a:ext cx="391048" cy="392135"/>
          </a:xfrm>
          <a:prstGeom prst="rect">
            <a:avLst/>
          </a:prstGeom>
          <a:noFill/>
          <a:ln>
            <a:noFill/>
          </a:ln>
        </p:spPr>
      </p:pic>
      <p:pic>
        <p:nvPicPr>
          <p:cNvPr id="236" name="Google Shape;236;p31"/>
          <p:cNvPicPr preferRelativeResize="0"/>
          <p:nvPr/>
        </p:nvPicPr>
        <p:blipFill rotWithShape="1">
          <a:blip r:embed="rId3">
            <a:alphaModFix/>
          </a:blip>
          <a:srcRect l="72462" t="10635" r="22254" b="80554"/>
          <a:stretch/>
        </p:blipFill>
        <p:spPr>
          <a:xfrm>
            <a:off x="8661635" y="2071937"/>
            <a:ext cx="391048" cy="392135"/>
          </a:xfrm>
          <a:prstGeom prst="rect">
            <a:avLst/>
          </a:prstGeom>
          <a:noFill/>
          <a:ln>
            <a:noFill/>
          </a:ln>
        </p:spPr>
      </p:pic>
      <p:sp>
        <p:nvSpPr>
          <p:cNvPr id="238" name="Google Shape;238;p31"/>
          <p:cNvSpPr/>
          <p:nvPr/>
        </p:nvSpPr>
        <p:spPr>
          <a:xfrm>
            <a:off x="802750" y="3710425"/>
            <a:ext cx="2083800" cy="2083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 name="Google Shape;477;p47">
            <a:extLst>
              <a:ext uri="{FF2B5EF4-FFF2-40B4-BE49-F238E27FC236}">
                <a16:creationId xmlns:a16="http://schemas.microsoft.com/office/drawing/2014/main" id="{21831747-E6E5-4D69-952B-C7D4C7277E2A}"/>
              </a:ext>
            </a:extLst>
          </p:cNvPr>
          <p:cNvSpPr/>
          <p:nvPr/>
        </p:nvSpPr>
        <p:spPr>
          <a:xfrm>
            <a:off x="4338146" y="424363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DDCA071E-FE17-4AC8-9AA7-BF68C8AC7945}"/>
              </a:ext>
            </a:extLst>
          </p:cNvPr>
          <p:cNvSpPr/>
          <p:nvPr/>
        </p:nvSpPr>
        <p:spPr>
          <a:xfrm>
            <a:off x="8680304" y="20988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3" name="Imagen 2">
            <a:extLst>
              <a:ext uri="{FF2B5EF4-FFF2-40B4-BE49-F238E27FC236}">
                <a16:creationId xmlns:a16="http://schemas.microsoft.com/office/drawing/2014/main" id="{11826BEC-92D5-43BE-B1F2-37DE6B9CE6D4}"/>
              </a:ext>
            </a:extLst>
          </p:cNvPr>
          <p:cNvPicPr>
            <a:picLocks/>
          </p:cNvPicPr>
          <p:nvPr/>
        </p:nvPicPr>
        <p:blipFill>
          <a:blip r:embed="rId4">
            <a:extLst>
              <a:ext uri="{96DAC541-7B7A-43D3-8B79-37D633B846F1}">
                <asvg:svgBlip xmlns:asvg="http://schemas.microsoft.com/office/drawing/2016/SVG/main" r:embed="rId5"/>
              </a:ext>
              <a:ext uri="{837473B0-CC2E-450A-ABE3-18F120FF3D39}">
                <a1611:picAttrSrcUrl xmlns:a1611="http://schemas.microsoft.com/office/drawing/2016/11/main" r:id="rId6"/>
              </a:ext>
            </a:extLst>
          </a:blip>
          <a:srcRect/>
          <a:stretch/>
        </p:blipFill>
        <p:spPr>
          <a:xfrm>
            <a:off x="6322376" y="1686650"/>
            <a:ext cx="1800000" cy="1800000"/>
          </a:xfrm>
          <a:prstGeom prst="rect">
            <a:avLst/>
          </a:prstGeom>
        </p:spPr>
      </p:pic>
      <p:sp>
        <p:nvSpPr>
          <p:cNvPr id="10" name="CuadroTexto 9">
            <a:extLst>
              <a:ext uri="{FF2B5EF4-FFF2-40B4-BE49-F238E27FC236}">
                <a16:creationId xmlns:a16="http://schemas.microsoft.com/office/drawing/2014/main" id="{31E4393C-4415-4463-8811-ED8125716E45}"/>
              </a:ext>
            </a:extLst>
          </p:cNvPr>
          <p:cNvSpPr txBox="1"/>
          <p:nvPr/>
        </p:nvSpPr>
        <p:spPr>
          <a:xfrm>
            <a:off x="6299516" y="4622785"/>
            <a:ext cx="2015533" cy="307777"/>
          </a:xfrm>
          <a:prstGeom prst="rect">
            <a:avLst/>
          </a:prstGeom>
          <a:noFill/>
        </p:spPr>
        <p:txBody>
          <a:bodyPr wrap="square" rtlCol="0">
            <a:spAutoFit/>
          </a:bodyPr>
          <a:lstStyle/>
          <a:p>
            <a:r>
              <a:rPr lang="es-MX" sz="700" dirty="0">
                <a:solidFill>
                  <a:schemeClr val="dk1"/>
                </a:solidFill>
                <a:latin typeface="Albert Sans"/>
              </a:rPr>
              <a:t>Imagen tomada de internet. Créditos a quien corresponda</a:t>
            </a:r>
          </a:p>
        </p:txBody>
      </p:sp>
    </p:spTree>
    <p:extLst>
      <p:ext uri="{BB962C8B-B14F-4D97-AF65-F5344CB8AC3E}">
        <p14:creationId xmlns:p14="http://schemas.microsoft.com/office/powerpoint/2010/main" val="2763044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45"/>
          <p:cNvSpPr txBox="1">
            <a:spLocks noGrp="1"/>
          </p:cNvSpPr>
          <p:nvPr>
            <p:ph type="title"/>
          </p:nvPr>
        </p:nvSpPr>
        <p:spPr>
          <a:xfrm>
            <a:off x="661909" y="738774"/>
            <a:ext cx="7530216" cy="96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t>¿Qué son las estructuras iterativas?</a:t>
            </a:r>
            <a:br>
              <a:rPr lang="en" sz="3200" dirty="0"/>
            </a:br>
            <a:endParaRPr sz="3200" dirty="0"/>
          </a:p>
        </p:txBody>
      </p:sp>
      <p:sp>
        <p:nvSpPr>
          <p:cNvPr id="3" name="Subtítulo 2">
            <a:extLst>
              <a:ext uri="{FF2B5EF4-FFF2-40B4-BE49-F238E27FC236}">
                <a16:creationId xmlns:a16="http://schemas.microsoft.com/office/drawing/2014/main" id="{532B4010-6E14-4971-9E56-2B94149222D4}"/>
              </a:ext>
            </a:extLst>
          </p:cNvPr>
          <p:cNvSpPr>
            <a:spLocks noGrp="1"/>
          </p:cNvSpPr>
          <p:nvPr>
            <p:ph type="subTitle" idx="1"/>
          </p:nvPr>
        </p:nvSpPr>
        <p:spPr>
          <a:xfrm>
            <a:off x="1282829" y="1659982"/>
            <a:ext cx="6578341" cy="2512204"/>
          </a:xfrm>
        </p:spPr>
        <p:txBody>
          <a:bodyPr/>
          <a:lstStyle/>
          <a:p>
            <a:r>
              <a:rPr lang="es-MX" sz="2400" dirty="0">
                <a:solidFill>
                  <a:schemeClr val="dk1"/>
                </a:solidFill>
                <a:latin typeface="Albert Sans"/>
              </a:rPr>
              <a:t>Son estructuras de control que ejecutan una instrucción o un bloque de ellas repetidamente, siempre y cuando se cumpla una condición específica. Esto es muy útil para automatizar tareas repetitivas.</a:t>
            </a:r>
          </a:p>
        </p:txBody>
      </p:sp>
      <p:sp>
        <p:nvSpPr>
          <p:cNvPr id="429" name="Google Shape;429;p45"/>
          <p:cNvSpPr/>
          <p:nvPr/>
        </p:nvSpPr>
        <p:spPr>
          <a:xfrm>
            <a:off x="5827648" y="2592700"/>
            <a:ext cx="2523600" cy="870000"/>
          </a:xfrm>
          <a:prstGeom prst="rect">
            <a:avLst/>
          </a:prstGeom>
          <a:noFill/>
          <a:ln>
            <a:noFill/>
          </a:ln>
        </p:spPr>
        <p:txBody>
          <a:bodyPr spcFirstLastPara="1" wrap="square" lIns="91425" tIns="91425" rIns="91425" bIns="91425" anchor="t" anchorCtr="0">
            <a:noAutofit/>
          </a:bodyPr>
          <a:lstStyle/>
          <a:p>
            <a:pPr marL="38100" lvl="0" algn="l" rtl="0">
              <a:spcBef>
                <a:spcPts val="0"/>
              </a:spcBef>
              <a:spcAft>
                <a:spcPts val="0"/>
              </a:spcAft>
              <a:buClr>
                <a:schemeClr val="dk1"/>
              </a:buClr>
              <a:buSzPts val="1200"/>
            </a:pPr>
            <a:endParaRPr lang="en-US" sz="1200" dirty="0">
              <a:solidFill>
                <a:schemeClr val="dk1"/>
              </a:solidFill>
              <a:latin typeface="Albert Sans"/>
              <a:ea typeface="Albert Sans"/>
              <a:cs typeface="Albert Sans"/>
              <a:sym typeface="Albert Sans"/>
            </a:endParaRPr>
          </a:p>
        </p:txBody>
      </p:sp>
      <p:sp>
        <p:nvSpPr>
          <p:cNvPr id="17" name="Google Shape;425;p45">
            <a:extLst>
              <a:ext uri="{FF2B5EF4-FFF2-40B4-BE49-F238E27FC236}">
                <a16:creationId xmlns:a16="http://schemas.microsoft.com/office/drawing/2014/main" id="{4C8C8313-0606-47BE-8E02-24703497EAA1}"/>
              </a:ext>
            </a:extLst>
          </p:cNvPr>
          <p:cNvSpPr/>
          <p:nvPr/>
        </p:nvSpPr>
        <p:spPr>
          <a:xfrm>
            <a:off x="792752" y="971314"/>
            <a:ext cx="2523600" cy="870000"/>
          </a:xfrm>
          <a:prstGeom prst="rect">
            <a:avLst/>
          </a:prstGeom>
          <a:noFill/>
          <a:ln>
            <a:noFill/>
          </a:ln>
        </p:spPr>
        <p:txBody>
          <a:bodyPr spcFirstLastPara="1" wrap="square" lIns="91425" tIns="91425" rIns="91425" bIns="91425" anchor="t" anchorCtr="0">
            <a:noAutofit/>
          </a:bodyPr>
          <a:lstStyle/>
          <a:p>
            <a:pPr marL="38100" lvl="0" algn="l" rtl="0">
              <a:spcBef>
                <a:spcPts val="0"/>
              </a:spcBef>
              <a:spcAft>
                <a:spcPts val="0"/>
              </a:spcAft>
              <a:buClr>
                <a:schemeClr val="dk1"/>
              </a:buClr>
              <a:buSzPts val="1200"/>
            </a:pPr>
            <a:endParaRPr sz="1200" dirty="0">
              <a:solidFill>
                <a:schemeClr val="dk1"/>
              </a:solidFill>
              <a:latin typeface="Albert Sans"/>
              <a:ea typeface="Albert Sans"/>
              <a:cs typeface="Albert Sans"/>
              <a:sym typeface="Albert Sans"/>
            </a:endParaRPr>
          </a:p>
        </p:txBody>
      </p:sp>
      <p:sp>
        <p:nvSpPr>
          <p:cNvPr id="28" name="Google Shape;477;p47">
            <a:extLst>
              <a:ext uri="{FF2B5EF4-FFF2-40B4-BE49-F238E27FC236}">
                <a16:creationId xmlns:a16="http://schemas.microsoft.com/office/drawing/2014/main" id="{13C8C647-CEA4-40C1-919B-4C953A5DF80F}"/>
              </a:ext>
            </a:extLst>
          </p:cNvPr>
          <p:cNvSpPr/>
          <p:nvPr/>
        </p:nvSpPr>
        <p:spPr>
          <a:xfrm>
            <a:off x="8351247" y="213590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7" name="Imagen 2">
            <a:extLst>
              <a:ext uri="{FF2B5EF4-FFF2-40B4-BE49-F238E27FC236}">
                <a16:creationId xmlns:a16="http://schemas.microsoft.com/office/drawing/2014/main" id="{DBC25C4D-7081-4013-A509-FF6D1E8CD39B}"/>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rcRect/>
          <a:stretch/>
        </p:blipFill>
        <p:spPr>
          <a:xfrm>
            <a:off x="8351247" y="2135904"/>
            <a:ext cx="360000" cy="360000"/>
          </a:xfrm>
          <a:prstGeom prst="rect">
            <a:avLst/>
          </a:prstGeom>
        </p:spPr>
      </p:pic>
      <p:sp>
        <p:nvSpPr>
          <p:cNvPr id="9" name="Google Shape;477;p47">
            <a:extLst>
              <a:ext uri="{FF2B5EF4-FFF2-40B4-BE49-F238E27FC236}">
                <a16:creationId xmlns:a16="http://schemas.microsoft.com/office/drawing/2014/main" id="{6FFC9935-7A99-4D52-81A5-1A3A108AC5B7}"/>
              </a:ext>
            </a:extLst>
          </p:cNvPr>
          <p:cNvSpPr/>
          <p:nvPr/>
        </p:nvSpPr>
        <p:spPr>
          <a:xfrm>
            <a:off x="130664" y="222032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8" name="Imagen 2">
            <a:extLst>
              <a:ext uri="{FF2B5EF4-FFF2-40B4-BE49-F238E27FC236}">
                <a16:creationId xmlns:a16="http://schemas.microsoft.com/office/drawing/2014/main" id="{C8E7CFD3-68D0-449D-B503-753A3696E24B}"/>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rcRect/>
          <a:stretch/>
        </p:blipFill>
        <p:spPr>
          <a:xfrm>
            <a:off x="136853" y="2220320"/>
            <a:ext cx="360000" cy="360000"/>
          </a:xfrm>
          <a:prstGeom prst="rect">
            <a:avLst/>
          </a:prstGeom>
        </p:spPr>
      </p:pic>
    </p:spTree>
    <p:extLst>
      <p:ext uri="{BB962C8B-B14F-4D97-AF65-F5344CB8AC3E}">
        <p14:creationId xmlns:p14="http://schemas.microsoft.com/office/powerpoint/2010/main" val="785840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Clasificación</a:t>
            </a:r>
            <a:endParaRPr dirty="0"/>
          </a:p>
        </p:txBody>
      </p:sp>
      <p:sp>
        <p:nvSpPr>
          <p:cNvPr id="270" name="Google Shape;270;p34"/>
          <p:cNvSpPr txBox="1">
            <a:spLocks noGrp="1"/>
          </p:cNvSpPr>
          <p:nvPr>
            <p:ph type="subTitle" idx="1"/>
          </p:nvPr>
        </p:nvSpPr>
        <p:spPr>
          <a:xfrm>
            <a:off x="926350" y="1017725"/>
            <a:ext cx="7116214" cy="17661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s-MX" sz="2000" dirty="0"/>
              <a:t>Existen tres tipos de ciclos, cada uno con una estructura diferente pero en común, todas usan los mismos elementos básicos:</a:t>
            </a:r>
          </a:p>
        </p:txBody>
      </p:sp>
      <p:graphicFrame>
        <p:nvGraphicFramePr>
          <p:cNvPr id="6" name="Diagrama 5">
            <a:extLst>
              <a:ext uri="{FF2B5EF4-FFF2-40B4-BE49-F238E27FC236}">
                <a16:creationId xmlns:a16="http://schemas.microsoft.com/office/drawing/2014/main" id="{03A2ADAD-D01E-46CB-BFFA-2301985CCF8E}"/>
              </a:ext>
            </a:extLst>
          </p:cNvPr>
          <p:cNvGraphicFramePr/>
          <p:nvPr>
            <p:extLst>
              <p:ext uri="{D42A27DB-BD31-4B8C-83A1-F6EECF244321}">
                <p14:modId xmlns:p14="http://schemas.microsoft.com/office/powerpoint/2010/main" val="1158026795"/>
              </p:ext>
            </p:extLst>
          </p:nvPr>
        </p:nvGraphicFramePr>
        <p:xfrm>
          <a:off x="2329621" y="2179404"/>
          <a:ext cx="4309672" cy="23542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CuadroTexto 13">
            <a:extLst>
              <a:ext uri="{FF2B5EF4-FFF2-40B4-BE49-F238E27FC236}">
                <a16:creationId xmlns:a16="http://schemas.microsoft.com/office/drawing/2014/main" id="{0B8347AB-C545-43BD-B615-6BAFDEC6EB93}"/>
              </a:ext>
            </a:extLst>
          </p:cNvPr>
          <p:cNvSpPr txBox="1"/>
          <p:nvPr/>
        </p:nvSpPr>
        <p:spPr>
          <a:xfrm>
            <a:off x="2765010" y="4651529"/>
            <a:ext cx="3613979" cy="307777"/>
          </a:xfrm>
          <a:prstGeom prst="rect">
            <a:avLst/>
          </a:prstGeom>
          <a:noFill/>
        </p:spPr>
        <p:txBody>
          <a:bodyPr wrap="square" rtlCol="0">
            <a:spAutoFit/>
          </a:bodyPr>
          <a:lstStyle/>
          <a:p>
            <a:r>
              <a:rPr lang="es-MX" sz="1100" kern="1200" dirty="0">
                <a:solidFill>
                  <a:srgbClr val="302543"/>
                </a:solidFill>
                <a:latin typeface="Livvic" panose="020B0604020202020204" charset="0"/>
                <a:ea typeface="+mn-ea"/>
                <a:cs typeface="+mn-cs"/>
              </a:rPr>
              <a:t>Diagrama 1</a:t>
            </a:r>
            <a:r>
              <a:rPr lang="es-MX" dirty="0"/>
              <a:t>. </a:t>
            </a:r>
            <a:r>
              <a:rPr lang="es-MX" sz="1100" kern="1200" dirty="0">
                <a:solidFill>
                  <a:srgbClr val="302543"/>
                </a:solidFill>
                <a:latin typeface="Livvic" panose="020B0604020202020204" charset="0"/>
                <a:ea typeface="+mn-ea"/>
                <a:cs typeface="+mn-cs"/>
              </a:rPr>
              <a:t>Clasificación de las estructuras iterativas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graphicEl>
                                              <a:dgm id="{BDB72540-D8B4-4683-BF4A-A79CA13BEA2F}"/>
                                            </p:graphicEl>
                                          </p:spTgt>
                                        </p:tgtEl>
                                        <p:attrNameLst>
                                          <p:attrName>style.visibility</p:attrName>
                                        </p:attrNameLst>
                                      </p:cBhvr>
                                      <p:to>
                                        <p:strVal val="visible"/>
                                      </p:to>
                                    </p:set>
                                    <p:animEffect transition="in" filter="wipe(left)">
                                      <p:cBhvr>
                                        <p:cTn id="7" dur="500"/>
                                        <p:tgtEl>
                                          <p:spTgt spid="6">
                                            <p:graphicEl>
                                              <a:dgm id="{BDB72540-D8B4-4683-BF4A-A79CA13BEA2F}"/>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graphicEl>
                                              <a:dgm id="{60DF7AD3-3CAF-41EF-A32D-CCCD6C007D87}"/>
                                            </p:graphicEl>
                                          </p:spTgt>
                                        </p:tgtEl>
                                        <p:attrNameLst>
                                          <p:attrName>style.visibility</p:attrName>
                                        </p:attrNameLst>
                                      </p:cBhvr>
                                      <p:to>
                                        <p:strVal val="visible"/>
                                      </p:to>
                                    </p:set>
                                    <p:animEffect transition="in" filter="wipe(left)">
                                      <p:cBhvr>
                                        <p:cTn id="11" dur="500"/>
                                        <p:tgtEl>
                                          <p:spTgt spid="6">
                                            <p:graphicEl>
                                              <a:dgm id="{60DF7AD3-3CAF-41EF-A32D-CCCD6C007D87}"/>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graphicEl>
                                              <a:dgm id="{BDA4E002-ACF9-40AB-82E4-DDAA37DFD6A5}"/>
                                            </p:graphicEl>
                                          </p:spTgt>
                                        </p:tgtEl>
                                        <p:attrNameLst>
                                          <p:attrName>style.visibility</p:attrName>
                                        </p:attrNameLst>
                                      </p:cBhvr>
                                      <p:to>
                                        <p:strVal val="visible"/>
                                      </p:to>
                                    </p:set>
                                    <p:animEffect transition="in" filter="wipe(left)">
                                      <p:cBhvr>
                                        <p:cTn id="15" dur="500"/>
                                        <p:tgtEl>
                                          <p:spTgt spid="6">
                                            <p:graphicEl>
                                              <a:dgm id="{BDA4E002-ACF9-40AB-82E4-DDAA37DFD6A5}"/>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
                                            <p:graphicEl>
                                              <a:dgm id="{DE821DAD-42B6-42E1-B1CE-D4F8FC9A2154}"/>
                                            </p:graphicEl>
                                          </p:spTgt>
                                        </p:tgtEl>
                                        <p:attrNameLst>
                                          <p:attrName>style.visibility</p:attrName>
                                        </p:attrNameLst>
                                      </p:cBhvr>
                                      <p:to>
                                        <p:strVal val="visible"/>
                                      </p:to>
                                    </p:set>
                                    <p:animEffect transition="in" filter="wipe(left)">
                                      <p:cBhvr>
                                        <p:cTn id="19" dur="500"/>
                                        <p:tgtEl>
                                          <p:spTgt spid="6">
                                            <p:graphicEl>
                                              <a:dgm id="{DE821DAD-42B6-42E1-B1CE-D4F8FC9A2154}"/>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graphicEl>
                                              <a:dgm id="{271D156E-E830-4089-97FD-76891E0AFCB6}"/>
                                            </p:graphicEl>
                                          </p:spTgt>
                                        </p:tgtEl>
                                        <p:attrNameLst>
                                          <p:attrName>style.visibility</p:attrName>
                                        </p:attrNameLst>
                                      </p:cBhvr>
                                      <p:to>
                                        <p:strVal val="visible"/>
                                      </p:to>
                                    </p:set>
                                    <p:animEffect transition="in" filter="wipe(left)">
                                      <p:cBhvr>
                                        <p:cTn id="23" dur="500"/>
                                        <p:tgtEl>
                                          <p:spTgt spid="6">
                                            <p:graphicEl>
                                              <a:dgm id="{271D156E-E830-4089-97FD-76891E0AFCB6}"/>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
                                            <p:graphicEl>
                                              <a:dgm id="{F54AA108-E0B2-4FBA-B1B3-9A784F0A22F7}"/>
                                            </p:graphicEl>
                                          </p:spTgt>
                                        </p:tgtEl>
                                        <p:attrNameLst>
                                          <p:attrName>style.visibility</p:attrName>
                                        </p:attrNameLst>
                                      </p:cBhvr>
                                      <p:to>
                                        <p:strVal val="visible"/>
                                      </p:to>
                                    </p:set>
                                    <p:animEffect transition="in" filter="wipe(left)">
                                      <p:cBhvr>
                                        <p:cTn id="27" dur="500"/>
                                        <p:tgtEl>
                                          <p:spTgt spid="6">
                                            <p:graphicEl>
                                              <a:dgm id="{F54AA108-E0B2-4FBA-B1B3-9A784F0A22F7}"/>
                                            </p:graphic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
                                            <p:graphicEl>
                                              <a:dgm id="{5C3AFEE7-02C7-424A-9E2B-67714FD270AD}"/>
                                            </p:graphicEl>
                                          </p:spTgt>
                                        </p:tgtEl>
                                        <p:attrNameLst>
                                          <p:attrName>style.visibility</p:attrName>
                                        </p:attrNameLst>
                                      </p:cBhvr>
                                      <p:to>
                                        <p:strVal val="visible"/>
                                      </p:to>
                                    </p:set>
                                    <p:animEffect transition="in" filter="wipe(left)">
                                      <p:cBhvr>
                                        <p:cTn id="31" dur="500"/>
                                        <p:tgtEl>
                                          <p:spTgt spid="6">
                                            <p:graphicEl>
                                              <a:dgm id="{5C3AFEE7-02C7-424A-9E2B-67714FD270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lvl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4" name="Google Shape;477;p47">
            <a:extLst>
              <a:ext uri="{FF2B5EF4-FFF2-40B4-BE49-F238E27FC236}">
                <a16:creationId xmlns:a16="http://schemas.microsoft.com/office/drawing/2014/main" id="{F2E7ED13-7EBC-4D31-8015-574A74D4B9CF}"/>
              </a:ext>
            </a:extLst>
          </p:cNvPr>
          <p:cNvSpPr/>
          <p:nvPr/>
        </p:nvSpPr>
        <p:spPr>
          <a:xfrm>
            <a:off x="8619344" y="101772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358;p41">
            <a:extLst>
              <a:ext uri="{FF2B5EF4-FFF2-40B4-BE49-F238E27FC236}">
                <a16:creationId xmlns:a16="http://schemas.microsoft.com/office/drawing/2014/main" id="{F9209967-F2AC-4DAE-860C-889A6CE48800}"/>
              </a:ext>
            </a:extLst>
          </p:cNvPr>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lvl="0"/>
            <a:r>
              <a:rPr lang="en" dirty="0">
                <a:hlinkClick r:id="rId3" action="ppaction://hlinksldjump"/>
              </a:rPr>
              <a:t>Estructura iterativa para</a:t>
            </a:r>
            <a:endParaRPr dirty="0"/>
          </a:p>
        </p:txBody>
      </p:sp>
      <p:sp>
        <p:nvSpPr>
          <p:cNvPr id="3" name="Rectángulo: esquinas redondeadas 2">
            <a:extLst>
              <a:ext uri="{FF2B5EF4-FFF2-40B4-BE49-F238E27FC236}">
                <a16:creationId xmlns:a16="http://schemas.microsoft.com/office/drawing/2014/main" id="{0A0B7D25-ADDB-4F7E-82DB-2214BDFA68EB}"/>
              </a:ext>
            </a:extLst>
          </p:cNvPr>
          <p:cNvSpPr/>
          <p:nvPr/>
        </p:nvSpPr>
        <p:spPr>
          <a:xfrm>
            <a:off x="90000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Albert Sans"/>
                <a:cs typeface="Arial"/>
              </a:rPr>
              <a:t>Pseudocódigo</a:t>
            </a:r>
            <a:r>
              <a:rPr lang="es-MX" sz="1200" b="1" dirty="0">
                <a:solidFill>
                  <a:schemeClr val="dk1"/>
                </a:solidFill>
                <a:latin typeface="Albert Sans"/>
                <a:cs typeface="Arial"/>
              </a:rPr>
              <a:t>: </a:t>
            </a:r>
            <a:r>
              <a:rPr lang="es-MX" b="1" dirty="0">
                <a:solidFill>
                  <a:schemeClr val="dk1"/>
                </a:solidFill>
                <a:latin typeface="Livvic"/>
              </a:rPr>
              <a:t>para</a:t>
            </a:r>
          </a:p>
        </p:txBody>
      </p:sp>
      <p:graphicFrame>
        <p:nvGraphicFramePr>
          <p:cNvPr id="6" name="Google Shape;359;p41">
            <a:extLst>
              <a:ext uri="{FF2B5EF4-FFF2-40B4-BE49-F238E27FC236}">
                <a16:creationId xmlns:a16="http://schemas.microsoft.com/office/drawing/2014/main" id="{CCBC8A36-8105-4775-B31A-6ACDE0F75757}"/>
              </a:ext>
            </a:extLst>
          </p:cNvPr>
          <p:cNvGraphicFramePr/>
          <p:nvPr>
            <p:extLst>
              <p:ext uri="{D42A27DB-BD31-4B8C-83A1-F6EECF244321}">
                <p14:modId xmlns:p14="http://schemas.microsoft.com/office/powerpoint/2010/main" val="3489931245"/>
              </p:ext>
            </p:extLst>
          </p:nvPr>
        </p:nvGraphicFramePr>
        <p:xfrm>
          <a:off x="900000" y="1949171"/>
          <a:ext cx="7560000" cy="2874350"/>
        </p:xfrm>
        <a:graphic>
          <a:graphicData uri="http://schemas.openxmlformats.org/drawingml/2006/table">
            <a:tbl>
              <a:tblPr>
                <a:noFill/>
                <a:tableStyleId>{CC195842-068F-41F1-9C16-8FFF293B77C4}</a:tableStyleId>
              </a:tblPr>
              <a:tblGrid>
                <a:gridCol w="2520000">
                  <a:extLst>
                    <a:ext uri="{9D8B030D-6E8A-4147-A177-3AD203B41FA5}">
                      <a16:colId xmlns:a16="http://schemas.microsoft.com/office/drawing/2014/main" val="20002"/>
                    </a:ext>
                  </a:extLst>
                </a:gridCol>
                <a:gridCol w="2520000">
                  <a:extLst>
                    <a:ext uri="{9D8B030D-6E8A-4147-A177-3AD203B41FA5}">
                      <a16:colId xmlns:a16="http://schemas.microsoft.com/office/drawing/2014/main" val="20003"/>
                    </a:ext>
                  </a:extLst>
                </a:gridCol>
                <a:gridCol w="2520000">
                  <a:extLst>
                    <a:ext uri="{9D8B030D-6E8A-4147-A177-3AD203B41FA5}">
                      <a16:colId xmlns:a16="http://schemas.microsoft.com/office/drawing/2014/main" val="20004"/>
                    </a:ext>
                  </a:extLst>
                </a:gridCol>
              </a:tblGrid>
              <a:tr h="435950">
                <a:tc>
                  <a:txBody>
                    <a:bodyPr/>
                    <a:lstStyle/>
                    <a:p>
                      <a:pPr marL="0" marR="0" lvl="0" indent="0" algn="ctr" rtl="0">
                        <a:lnSpc>
                          <a:spcPct val="100000"/>
                        </a:lnSpc>
                        <a:spcBef>
                          <a:spcPts val="0"/>
                        </a:spcBef>
                        <a:spcAft>
                          <a:spcPts val="0"/>
                        </a:spcAft>
                        <a:buClr>
                          <a:srgbClr val="000000"/>
                        </a:buClr>
                        <a:buSzPts val="1100"/>
                        <a:buFont typeface="Arial"/>
                        <a:buNone/>
                      </a:pPr>
                      <a:r>
                        <a:rPr lang="en" sz="1800" b="1" i="0" u="none" strike="noStrike" cap="none" dirty="0">
                          <a:solidFill>
                            <a:schemeClr val="dk1"/>
                          </a:solidFill>
                          <a:latin typeface="Livvic"/>
                          <a:ea typeface="Livvic"/>
                          <a:cs typeface="Arial"/>
                          <a:sym typeface="Livvic"/>
                        </a:rPr>
                        <a:t>Características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solidFill>
                      <a:schemeClr val="dk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s-MX" sz="1800" b="1" i="0" u="none" strike="noStrike" cap="none" dirty="0">
                          <a:solidFill>
                            <a:schemeClr val="dk1"/>
                          </a:solidFill>
                          <a:latin typeface="Livvic"/>
                          <a:cs typeface="Arial"/>
                          <a:sym typeface="Albert Sans"/>
                        </a:rPr>
                        <a:t>Ventajas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s-MX" sz="1800" b="1" i="0" u="none" strike="noStrike" cap="none" dirty="0">
                          <a:solidFill>
                            <a:schemeClr val="dk1"/>
                          </a:solidFill>
                          <a:latin typeface="Livvic"/>
                          <a:sym typeface="Albert Sans"/>
                        </a:rPr>
                        <a:t>Desventajas</a:t>
                      </a:r>
                      <a:endParaRPr sz="1800" b="1" i="0" u="none" strike="noStrike" cap="none" dirty="0">
                        <a:solidFill>
                          <a:schemeClr val="dk1"/>
                        </a:solidFill>
                        <a:latin typeface="Livvic"/>
                        <a:ea typeface="Livvic"/>
                        <a:cs typeface="Livvic"/>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extLst>
                  <a:ext uri="{0D108BD9-81ED-4DB2-BD59-A6C34878D82A}">
                    <a16:rowId xmlns:a16="http://schemas.microsoft.com/office/drawing/2014/main" val="10000"/>
                  </a:ext>
                </a:extLst>
              </a:tr>
              <a:tr h="3747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Ideal cuando se conoce el número exacto de iteraciones. </a:t>
                      </a:r>
                    </a:p>
                    <a:p>
                      <a:pPr marL="0" lvl="0" indent="0" algn="ctr" rtl="0">
                        <a:spcBef>
                          <a:spcPts val="0"/>
                        </a:spcBef>
                        <a:spcAft>
                          <a:spcPts val="0"/>
                        </a:spcAft>
                        <a:buNone/>
                      </a:pPr>
                      <a:endParaRPr sz="1600" dirty="0">
                        <a:solidFill>
                          <a:schemeClr val="dk1"/>
                        </a:solidFill>
                        <a:latin typeface="Albert Sans"/>
                        <a:ea typeface="Albert Sans"/>
                        <a:cs typeface="Albert Sans"/>
                        <a:sym typeface="Albert Sans"/>
                      </a:endParaRP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indent="0" algn="ctr">
                        <a:buFont typeface="Arial" panose="020B0604020202020204" pitchFamily="34" charset="0"/>
                        <a:buNone/>
                      </a:pPr>
                      <a:r>
                        <a:rPr lang="es-MX" sz="1600" b="0" i="0" u="none" strike="noStrike" cap="none" dirty="0">
                          <a:solidFill>
                            <a:schemeClr val="dk1"/>
                          </a:solidFill>
                          <a:latin typeface="Albert Sans"/>
                          <a:sym typeface="Albert Sans"/>
                        </a:rPr>
                        <a:t>Fácil de entender</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Menos flexible si el número de iteraciones es desconocido</a:t>
                      </a: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1"/>
                  </a:ext>
                </a:extLst>
              </a:tr>
              <a:tr h="3747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La variable de control se declara y actualiza dentro de la cabecera</a:t>
                      </a: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Evita fácilmente ciclos infinitos</a:t>
                      </a: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Puede ser difícil de emplear con condiciones complejas.</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2"/>
                  </a:ext>
                </a:extLst>
              </a:tr>
              <a:tr h="374750">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Su sintaxis agrupa inicialización, condición y actualización</a:t>
                      </a:r>
                      <a:endParaRPr sz="1600" dirty="0">
                        <a:solidFill>
                          <a:schemeClr val="dk1"/>
                        </a:solidFill>
                        <a:latin typeface="Albert Sans"/>
                        <a:ea typeface="Albert Sans"/>
                        <a:cs typeface="Albert Sans"/>
                        <a:sym typeface="Albert Sans"/>
                      </a:endParaRP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indent="0" algn="ctr">
                        <a:buFont typeface="Arial" panose="020B0604020202020204" pitchFamily="34" charset="0"/>
                        <a:buNone/>
                      </a:pPr>
                      <a:r>
                        <a:rPr lang="es-MX" sz="1600" b="0" i="0" u="none" strike="noStrike" cap="none" dirty="0">
                          <a:solidFill>
                            <a:schemeClr val="dk1"/>
                          </a:solidFill>
                          <a:latin typeface="Albert Sans"/>
                          <a:sym typeface="Albert Sans"/>
                        </a:rPr>
                        <a:t>Muy utilizada para capturar y recorrer arreglos.</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7" name="Rectángulo: esquinas redondeadas 6">
            <a:extLst>
              <a:ext uri="{FF2B5EF4-FFF2-40B4-BE49-F238E27FC236}">
                <a16:creationId xmlns:a16="http://schemas.microsoft.com/office/drawing/2014/main" id="{295DCB2A-9D35-45B0-A0BA-4EDC6154CDA1}"/>
              </a:ext>
            </a:extLst>
          </p:cNvPr>
          <p:cNvSpPr/>
          <p:nvPr/>
        </p:nvSpPr>
        <p:spPr>
          <a:xfrm>
            <a:off x="554513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Albert Sans"/>
                <a:cs typeface="Arial"/>
              </a:rPr>
              <a:t>Código</a:t>
            </a:r>
            <a:r>
              <a:rPr lang="es-MX" sz="1200" b="1" dirty="0">
                <a:solidFill>
                  <a:schemeClr val="dk1"/>
                </a:solidFill>
                <a:latin typeface="Albert Sans"/>
                <a:cs typeface="Arial"/>
              </a:rPr>
              <a:t>: </a:t>
            </a:r>
            <a:r>
              <a:rPr lang="es-MX" b="1" dirty="0" err="1">
                <a:solidFill>
                  <a:schemeClr val="dk1"/>
                </a:solidFill>
                <a:latin typeface="Livvic"/>
              </a:rPr>
              <a:t>for</a:t>
            </a:r>
            <a:endParaRPr lang="es-MX" b="1" dirty="0">
              <a:solidFill>
                <a:schemeClr val="dk1"/>
              </a:solidFill>
              <a:latin typeface="Livvic"/>
            </a:endParaRPr>
          </a:p>
        </p:txBody>
      </p:sp>
    </p:spTree>
    <p:extLst>
      <p:ext uri="{BB962C8B-B14F-4D97-AF65-F5344CB8AC3E}">
        <p14:creationId xmlns:p14="http://schemas.microsoft.com/office/powerpoint/2010/main" val="4169887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4" name="Google Shape;477;p47">
            <a:extLst>
              <a:ext uri="{FF2B5EF4-FFF2-40B4-BE49-F238E27FC236}">
                <a16:creationId xmlns:a16="http://schemas.microsoft.com/office/drawing/2014/main" id="{F2E7ED13-7EBC-4D31-8015-574A74D4B9CF}"/>
              </a:ext>
            </a:extLst>
          </p:cNvPr>
          <p:cNvSpPr/>
          <p:nvPr/>
        </p:nvSpPr>
        <p:spPr>
          <a:xfrm>
            <a:off x="8619344" y="101772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358;p41">
            <a:extLst>
              <a:ext uri="{FF2B5EF4-FFF2-40B4-BE49-F238E27FC236}">
                <a16:creationId xmlns:a16="http://schemas.microsoft.com/office/drawing/2014/main" id="{F9209967-F2AC-4DAE-860C-889A6CE48800}"/>
              </a:ext>
            </a:extLst>
          </p:cNvPr>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lvl="0"/>
            <a:r>
              <a:rPr lang="en" dirty="0">
                <a:hlinkClick r:id="rId3" action="ppaction://hlinksldjump"/>
              </a:rPr>
              <a:t>Estructura iterativa mientras</a:t>
            </a:r>
            <a:endParaRPr dirty="0"/>
          </a:p>
        </p:txBody>
      </p:sp>
      <p:sp>
        <p:nvSpPr>
          <p:cNvPr id="3" name="Rectángulo: esquinas redondeadas 2">
            <a:extLst>
              <a:ext uri="{FF2B5EF4-FFF2-40B4-BE49-F238E27FC236}">
                <a16:creationId xmlns:a16="http://schemas.microsoft.com/office/drawing/2014/main" id="{0A0B7D25-ADDB-4F7E-82DB-2214BDFA68EB}"/>
              </a:ext>
            </a:extLst>
          </p:cNvPr>
          <p:cNvSpPr/>
          <p:nvPr/>
        </p:nvSpPr>
        <p:spPr>
          <a:xfrm>
            <a:off x="90000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Albert Sans"/>
                <a:cs typeface="Arial"/>
              </a:rPr>
              <a:t>Pseudocódigo</a:t>
            </a:r>
            <a:r>
              <a:rPr lang="es-MX" sz="1200" b="1" dirty="0">
                <a:solidFill>
                  <a:schemeClr val="dk1"/>
                </a:solidFill>
                <a:latin typeface="Albert Sans"/>
                <a:cs typeface="Arial"/>
              </a:rPr>
              <a:t>: </a:t>
            </a:r>
            <a:r>
              <a:rPr lang="es-MX" b="1" dirty="0">
                <a:solidFill>
                  <a:schemeClr val="dk1"/>
                </a:solidFill>
                <a:latin typeface="Livvic"/>
              </a:rPr>
              <a:t>mientras</a:t>
            </a:r>
          </a:p>
        </p:txBody>
      </p:sp>
      <p:graphicFrame>
        <p:nvGraphicFramePr>
          <p:cNvPr id="6" name="Google Shape;359;p41">
            <a:extLst>
              <a:ext uri="{FF2B5EF4-FFF2-40B4-BE49-F238E27FC236}">
                <a16:creationId xmlns:a16="http://schemas.microsoft.com/office/drawing/2014/main" id="{CCBC8A36-8105-4775-B31A-6ACDE0F75757}"/>
              </a:ext>
            </a:extLst>
          </p:cNvPr>
          <p:cNvGraphicFramePr/>
          <p:nvPr>
            <p:extLst>
              <p:ext uri="{D42A27DB-BD31-4B8C-83A1-F6EECF244321}">
                <p14:modId xmlns:p14="http://schemas.microsoft.com/office/powerpoint/2010/main" val="1265124898"/>
              </p:ext>
            </p:extLst>
          </p:nvPr>
        </p:nvGraphicFramePr>
        <p:xfrm>
          <a:off x="900000" y="1949171"/>
          <a:ext cx="7560000" cy="3118190"/>
        </p:xfrm>
        <a:graphic>
          <a:graphicData uri="http://schemas.openxmlformats.org/drawingml/2006/table">
            <a:tbl>
              <a:tblPr>
                <a:noFill/>
                <a:tableStyleId>{CC195842-068F-41F1-9C16-8FFF293B77C4}</a:tableStyleId>
              </a:tblPr>
              <a:tblGrid>
                <a:gridCol w="2520000">
                  <a:extLst>
                    <a:ext uri="{9D8B030D-6E8A-4147-A177-3AD203B41FA5}">
                      <a16:colId xmlns:a16="http://schemas.microsoft.com/office/drawing/2014/main" val="20002"/>
                    </a:ext>
                  </a:extLst>
                </a:gridCol>
                <a:gridCol w="2520000">
                  <a:extLst>
                    <a:ext uri="{9D8B030D-6E8A-4147-A177-3AD203B41FA5}">
                      <a16:colId xmlns:a16="http://schemas.microsoft.com/office/drawing/2014/main" val="20003"/>
                    </a:ext>
                  </a:extLst>
                </a:gridCol>
                <a:gridCol w="2520000">
                  <a:extLst>
                    <a:ext uri="{9D8B030D-6E8A-4147-A177-3AD203B41FA5}">
                      <a16:colId xmlns:a16="http://schemas.microsoft.com/office/drawing/2014/main" val="20004"/>
                    </a:ext>
                  </a:extLst>
                </a:gridCol>
              </a:tblGrid>
              <a:tr h="435950">
                <a:tc>
                  <a:txBody>
                    <a:bodyPr/>
                    <a:lstStyle/>
                    <a:p>
                      <a:pPr marL="0" marR="0" lvl="0" indent="0" algn="ctr" rtl="0">
                        <a:lnSpc>
                          <a:spcPct val="100000"/>
                        </a:lnSpc>
                        <a:spcBef>
                          <a:spcPts val="0"/>
                        </a:spcBef>
                        <a:spcAft>
                          <a:spcPts val="0"/>
                        </a:spcAft>
                        <a:buClr>
                          <a:srgbClr val="000000"/>
                        </a:buClr>
                        <a:buSzPts val="1100"/>
                        <a:buFont typeface="Arial"/>
                        <a:buNone/>
                      </a:pPr>
                      <a:r>
                        <a:rPr lang="en" sz="1800" b="1" i="0" u="none" strike="noStrike" cap="none" dirty="0">
                          <a:solidFill>
                            <a:schemeClr val="dk1"/>
                          </a:solidFill>
                          <a:latin typeface="Livvic"/>
                          <a:ea typeface="Livvic"/>
                          <a:cs typeface="Arial"/>
                          <a:sym typeface="Livvic"/>
                        </a:rPr>
                        <a:t>Características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solidFill>
                      <a:schemeClr val="dk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s-MX" sz="1800" b="1" i="0" u="none" strike="noStrike" cap="none" dirty="0">
                          <a:solidFill>
                            <a:schemeClr val="dk1"/>
                          </a:solidFill>
                          <a:latin typeface="Livvic"/>
                          <a:cs typeface="Arial"/>
                          <a:sym typeface="Albert Sans"/>
                        </a:rPr>
                        <a:t>Ventajas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s-MX" sz="1800" b="1" i="0" u="none" strike="noStrike" cap="none" dirty="0">
                          <a:solidFill>
                            <a:schemeClr val="dk1"/>
                          </a:solidFill>
                          <a:latin typeface="Livvic"/>
                          <a:sym typeface="Albert Sans"/>
                        </a:rPr>
                        <a:t>Desventajas</a:t>
                      </a:r>
                      <a:endParaRPr sz="1800" b="1" i="0" u="none" strike="noStrike" cap="none" dirty="0">
                        <a:solidFill>
                          <a:schemeClr val="dk1"/>
                        </a:solidFill>
                        <a:latin typeface="Livvic"/>
                        <a:ea typeface="Livvic"/>
                        <a:cs typeface="Livvic"/>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extLst>
                  <a:ext uri="{0D108BD9-81ED-4DB2-BD59-A6C34878D82A}">
                    <a16:rowId xmlns:a16="http://schemas.microsoft.com/office/drawing/2014/main" val="10000"/>
                  </a:ext>
                </a:extLst>
              </a:tr>
              <a:tr h="3747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Se repite mientras la condición sea verdadera </a:t>
                      </a: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indent="0" algn="ctr">
                        <a:buFont typeface="Arial" panose="020B0604020202020204" pitchFamily="34" charset="0"/>
                        <a:buNone/>
                      </a:pPr>
                      <a:r>
                        <a:rPr lang="es-MX" sz="1600" b="0" i="0" u="none" strike="noStrike" cap="none" dirty="0">
                          <a:solidFill>
                            <a:schemeClr val="dk1"/>
                          </a:solidFill>
                          <a:latin typeface="Albert Sans"/>
                          <a:sym typeface="Albert Sans"/>
                        </a:rPr>
                        <a:t>Útil para leer datos hasta que se cumpla una condición</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Se debe cuidar la variable de control para evitar un ciclo infinito</a:t>
                      </a: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1"/>
                  </a:ext>
                </a:extLst>
              </a:tr>
              <a:tr h="3747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La condición se evalúa antes de cada iteración</a:t>
                      </a: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Se utiliza cuando el número de iteraciones es desconocido</a:t>
                      </a: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Si la variable de control no se inicializa correctamente, podría no entrar al bucle nunca</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2"/>
                  </a:ext>
                </a:extLst>
              </a:tr>
              <a:tr h="374750">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La inicialización de la variable de control se maneja fuera del bucle y la actualización dentro</a:t>
                      </a:r>
                      <a:endParaRPr sz="1600" dirty="0">
                        <a:solidFill>
                          <a:schemeClr val="dk1"/>
                        </a:solidFill>
                        <a:latin typeface="Albert Sans"/>
                        <a:ea typeface="Albert Sans"/>
                        <a:cs typeface="Albert Sans"/>
                        <a:sym typeface="Albert Sans"/>
                      </a:endParaRP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indent="0" algn="ctr">
                        <a:buFont typeface="Arial" panose="020B0604020202020204" pitchFamily="34" charset="0"/>
                        <a:buNone/>
                      </a:pPr>
                      <a:endParaRPr lang="es-MX" sz="1600" b="0" i="0" u="none" strike="noStrike" cap="none" dirty="0">
                        <a:solidFill>
                          <a:schemeClr val="dk1"/>
                        </a:solidFill>
                        <a:latin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7" name="Rectángulo: esquinas redondeadas 6">
            <a:extLst>
              <a:ext uri="{FF2B5EF4-FFF2-40B4-BE49-F238E27FC236}">
                <a16:creationId xmlns:a16="http://schemas.microsoft.com/office/drawing/2014/main" id="{295DCB2A-9D35-45B0-A0BA-4EDC6154CDA1}"/>
              </a:ext>
            </a:extLst>
          </p:cNvPr>
          <p:cNvSpPr/>
          <p:nvPr/>
        </p:nvSpPr>
        <p:spPr>
          <a:xfrm>
            <a:off x="554513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Albert Sans"/>
                <a:cs typeface="Arial"/>
              </a:rPr>
              <a:t>Código</a:t>
            </a:r>
            <a:r>
              <a:rPr lang="es-MX" sz="1200" b="1" dirty="0">
                <a:solidFill>
                  <a:schemeClr val="dk1"/>
                </a:solidFill>
                <a:latin typeface="Albert Sans"/>
                <a:cs typeface="Arial"/>
              </a:rPr>
              <a:t>: </a:t>
            </a:r>
            <a:r>
              <a:rPr lang="es-MX" b="1" dirty="0" err="1">
                <a:solidFill>
                  <a:schemeClr val="dk1"/>
                </a:solidFill>
                <a:latin typeface="Livvic"/>
              </a:rPr>
              <a:t>while</a:t>
            </a:r>
            <a:endParaRPr lang="es-MX" b="1" dirty="0">
              <a:solidFill>
                <a:schemeClr val="dk1"/>
              </a:solidFill>
              <a:latin typeface="Livvic"/>
            </a:endParaRPr>
          </a:p>
        </p:txBody>
      </p:sp>
    </p:spTree>
    <p:extLst>
      <p:ext uri="{BB962C8B-B14F-4D97-AF65-F5344CB8AC3E}">
        <p14:creationId xmlns:p14="http://schemas.microsoft.com/office/powerpoint/2010/main" val="1344835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4" name="Google Shape;477;p47">
            <a:extLst>
              <a:ext uri="{FF2B5EF4-FFF2-40B4-BE49-F238E27FC236}">
                <a16:creationId xmlns:a16="http://schemas.microsoft.com/office/drawing/2014/main" id="{F2E7ED13-7EBC-4D31-8015-574A74D4B9CF}"/>
              </a:ext>
            </a:extLst>
          </p:cNvPr>
          <p:cNvSpPr/>
          <p:nvPr/>
        </p:nvSpPr>
        <p:spPr>
          <a:xfrm>
            <a:off x="8619344" y="101772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358;p41">
            <a:extLst>
              <a:ext uri="{FF2B5EF4-FFF2-40B4-BE49-F238E27FC236}">
                <a16:creationId xmlns:a16="http://schemas.microsoft.com/office/drawing/2014/main" id="{F9209967-F2AC-4DAE-860C-889A6CE48800}"/>
              </a:ext>
            </a:extLst>
          </p:cNvPr>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lvl="0"/>
            <a:r>
              <a:rPr lang="en" sz="2800" dirty="0">
                <a:hlinkClick r:id="rId3" action="ppaction://hlinksldjump"/>
              </a:rPr>
              <a:t>Estructura iterativa hacer-mientras (repite)</a:t>
            </a:r>
            <a:endParaRPr sz="2800" dirty="0"/>
          </a:p>
        </p:txBody>
      </p:sp>
      <p:sp>
        <p:nvSpPr>
          <p:cNvPr id="3" name="Rectángulo: esquinas redondeadas 2">
            <a:extLst>
              <a:ext uri="{FF2B5EF4-FFF2-40B4-BE49-F238E27FC236}">
                <a16:creationId xmlns:a16="http://schemas.microsoft.com/office/drawing/2014/main" id="{0A0B7D25-ADDB-4F7E-82DB-2214BDFA68EB}"/>
              </a:ext>
            </a:extLst>
          </p:cNvPr>
          <p:cNvSpPr/>
          <p:nvPr/>
        </p:nvSpPr>
        <p:spPr>
          <a:xfrm>
            <a:off x="90000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Livvic"/>
              </a:rPr>
              <a:t>Pseudocódigo</a:t>
            </a:r>
            <a:r>
              <a:rPr lang="es-MX" sz="1200" b="1" dirty="0">
                <a:solidFill>
                  <a:schemeClr val="dk1"/>
                </a:solidFill>
                <a:latin typeface="Albert Sans"/>
                <a:cs typeface="Arial"/>
              </a:rPr>
              <a:t>: </a:t>
            </a:r>
            <a:r>
              <a:rPr lang="es-MX" b="1" dirty="0" err="1">
                <a:solidFill>
                  <a:schemeClr val="dk1"/>
                </a:solidFill>
                <a:latin typeface="Livvic"/>
              </a:rPr>
              <a:t>hacer</a:t>
            </a:r>
            <a:r>
              <a:rPr lang="es-MX" sz="1200" b="1" dirty="0" err="1">
                <a:solidFill>
                  <a:schemeClr val="dk1"/>
                </a:solidFill>
                <a:latin typeface="Albert Sans"/>
                <a:cs typeface="Arial"/>
              </a:rPr>
              <a:t>_</a:t>
            </a:r>
            <a:r>
              <a:rPr lang="es-MX" b="1" dirty="0" err="1">
                <a:solidFill>
                  <a:schemeClr val="dk1"/>
                </a:solidFill>
                <a:latin typeface="Livvic"/>
              </a:rPr>
              <a:t>mientras</a:t>
            </a:r>
            <a:endParaRPr lang="es-MX" b="1" dirty="0">
              <a:solidFill>
                <a:schemeClr val="dk1"/>
              </a:solidFill>
              <a:latin typeface="Livvic"/>
            </a:endParaRPr>
          </a:p>
        </p:txBody>
      </p:sp>
      <p:graphicFrame>
        <p:nvGraphicFramePr>
          <p:cNvPr id="6" name="Google Shape;359;p41">
            <a:extLst>
              <a:ext uri="{FF2B5EF4-FFF2-40B4-BE49-F238E27FC236}">
                <a16:creationId xmlns:a16="http://schemas.microsoft.com/office/drawing/2014/main" id="{CCBC8A36-8105-4775-B31A-6ACDE0F75757}"/>
              </a:ext>
            </a:extLst>
          </p:cNvPr>
          <p:cNvGraphicFramePr/>
          <p:nvPr>
            <p:extLst>
              <p:ext uri="{D42A27DB-BD31-4B8C-83A1-F6EECF244321}">
                <p14:modId xmlns:p14="http://schemas.microsoft.com/office/powerpoint/2010/main" val="2116617346"/>
              </p:ext>
            </p:extLst>
          </p:nvPr>
        </p:nvGraphicFramePr>
        <p:xfrm>
          <a:off x="900000" y="1949171"/>
          <a:ext cx="7560000" cy="2874350"/>
        </p:xfrm>
        <a:graphic>
          <a:graphicData uri="http://schemas.openxmlformats.org/drawingml/2006/table">
            <a:tbl>
              <a:tblPr>
                <a:noFill/>
                <a:tableStyleId>{CC195842-068F-41F1-9C16-8FFF293B77C4}</a:tableStyleId>
              </a:tblPr>
              <a:tblGrid>
                <a:gridCol w="2520000">
                  <a:extLst>
                    <a:ext uri="{9D8B030D-6E8A-4147-A177-3AD203B41FA5}">
                      <a16:colId xmlns:a16="http://schemas.microsoft.com/office/drawing/2014/main" val="20002"/>
                    </a:ext>
                  </a:extLst>
                </a:gridCol>
                <a:gridCol w="2520000">
                  <a:extLst>
                    <a:ext uri="{9D8B030D-6E8A-4147-A177-3AD203B41FA5}">
                      <a16:colId xmlns:a16="http://schemas.microsoft.com/office/drawing/2014/main" val="20003"/>
                    </a:ext>
                  </a:extLst>
                </a:gridCol>
                <a:gridCol w="2520000">
                  <a:extLst>
                    <a:ext uri="{9D8B030D-6E8A-4147-A177-3AD203B41FA5}">
                      <a16:colId xmlns:a16="http://schemas.microsoft.com/office/drawing/2014/main" val="20004"/>
                    </a:ext>
                  </a:extLst>
                </a:gridCol>
              </a:tblGrid>
              <a:tr h="435950">
                <a:tc>
                  <a:txBody>
                    <a:bodyPr/>
                    <a:lstStyle/>
                    <a:p>
                      <a:pPr marL="0" marR="0" lvl="0" indent="0" algn="ctr" rtl="0">
                        <a:lnSpc>
                          <a:spcPct val="100000"/>
                        </a:lnSpc>
                        <a:spcBef>
                          <a:spcPts val="0"/>
                        </a:spcBef>
                        <a:spcAft>
                          <a:spcPts val="0"/>
                        </a:spcAft>
                        <a:buClr>
                          <a:srgbClr val="000000"/>
                        </a:buClr>
                        <a:buSzPts val="1100"/>
                        <a:buFont typeface="Arial"/>
                        <a:buNone/>
                      </a:pPr>
                      <a:r>
                        <a:rPr lang="en" sz="1800" b="1" i="0" u="none" strike="noStrike" cap="none" dirty="0">
                          <a:solidFill>
                            <a:schemeClr val="dk1"/>
                          </a:solidFill>
                          <a:latin typeface="Livvic"/>
                          <a:ea typeface="Livvic"/>
                          <a:cs typeface="Arial"/>
                          <a:sym typeface="Livvic"/>
                        </a:rPr>
                        <a:t>Características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solidFill>
                      <a:schemeClr val="dk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s-MX" sz="1800" b="1" i="0" u="none" strike="noStrike" cap="none" dirty="0">
                          <a:solidFill>
                            <a:schemeClr val="dk1"/>
                          </a:solidFill>
                          <a:latin typeface="Livvic"/>
                          <a:cs typeface="Arial"/>
                          <a:sym typeface="Albert Sans"/>
                        </a:rPr>
                        <a:t>Ventajas</a:t>
                      </a:r>
                      <a:endParaRPr sz="1800" b="1" i="0" u="none" strike="noStrike" cap="none" dirty="0">
                        <a:solidFill>
                          <a:schemeClr val="dk1"/>
                        </a:solidFill>
                        <a:latin typeface="Livvic"/>
                        <a:ea typeface="Livvic"/>
                        <a:cs typeface="Arial"/>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s-MX" sz="1800" b="1" i="0" u="none" strike="noStrike" cap="none" dirty="0">
                          <a:solidFill>
                            <a:schemeClr val="dk1"/>
                          </a:solidFill>
                          <a:latin typeface="Livvic"/>
                          <a:sym typeface="Albert Sans"/>
                        </a:rPr>
                        <a:t>Desventajas</a:t>
                      </a:r>
                      <a:endParaRPr sz="1800" b="1" i="0" u="none" strike="noStrike" cap="none" dirty="0">
                        <a:solidFill>
                          <a:schemeClr val="dk1"/>
                        </a:solidFill>
                        <a:latin typeface="Livvic"/>
                        <a:ea typeface="Livvic"/>
                        <a:cs typeface="Livvic"/>
                        <a:sym typeface="Livvic"/>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solidFill>
                      <a:schemeClr val="dk2"/>
                    </a:solidFill>
                  </a:tcPr>
                </a:tc>
                <a:extLst>
                  <a:ext uri="{0D108BD9-81ED-4DB2-BD59-A6C34878D82A}">
                    <a16:rowId xmlns:a16="http://schemas.microsoft.com/office/drawing/2014/main" val="10000"/>
                  </a:ext>
                </a:extLst>
              </a:tr>
              <a:tr h="3747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Es similar al </a:t>
                      </a:r>
                      <a:r>
                        <a:rPr lang="es-MX" sz="1600" b="0" i="1" u="none" strike="noStrike" cap="none" dirty="0" err="1">
                          <a:solidFill>
                            <a:schemeClr val="dk1"/>
                          </a:solidFill>
                          <a:latin typeface="Albert Sans"/>
                          <a:sym typeface="Albert Sans"/>
                        </a:rPr>
                        <a:t>while</a:t>
                      </a:r>
                      <a:r>
                        <a:rPr lang="es-MX" sz="1600" b="0" i="0" u="none" strike="noStrike" cap="none" dirty="0">
                          <a:solidFill>
                            <a:schemeClr val="dk1"/>
                          </a:solidFill>
                          <a:latin typeface="Albert Sans"/>
                          <a:sym typeface="Albert Sans"/>
                        </a:rPr>
                        <a:t>, pero la condición se evalúa después de la iteración</a:t>
                      </a: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s-MX" sz="1600" b="0" i="0" u="none" strike="noStrike" cap="none" dirty="0">
                          <a:solidFill>
                            <a:schemeClr val="dk1"/>
                          </a:solidFill>
                          <a:latin typeface="Albert Sans"/>
                          <a:sym typeface="Albert Sans"/>
                        </a:rPr>
                        <a:t>El cuerpo del bucle se ejecuta por lo menos una vez sin importar la condición es verdadera o falsa</a:t>
                      </a:r>
                      <a:endParaRPr lang="es-MX"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Menos utilizada que el </a:t>
                      </a:r>
                      <a:r>
                        <a:rPr lang="es-MX" sz="1600" b="0" i="1" u="none" strike="noStrike" cap="none" dirty="0" err="1">
                          <a:solidFill>
                            <a:schemeClr val="dk1"/>
                          </a:solidFill>
                          <a:latin typeface="Albert Sans"/>
                          <a:sym typeface="Albert Sans"/>
                        </a:rPr>
                        <a:t>for</a:t>
                      </a:r>
                      <a:r>
                        <a:rPr lang="es-MX" sz="1600" b="0" i="0" u="none" strike="noStrike" cap="none" dirty="0">
                          <a:solidFill>
                            <a:schemeClr val="dk1"/>
                          </a:solidFill>
                          <a:latin typeface="Albert Sans"/>
                          <a:sym typeface="Albert Sans"/>
                        </a:rPr>
                        <a:t> y el </a:t>
                      </a:r>
                      <a:r>
                        <a:rPr lang="es-MX" sz="1600" b="0" i="1" u="none" strike="noStrike" cap="none" dirty="0" err="1">
                          <a:solidFill>
                            <a:schemeClr val="dk1"/>
                          </a:solidFill>
                          <a:latin typeface="Albert Sans"/>
                          <a:sym typeface="Albert Sans"/>
                        </a:rPr>
                        <a:t>while</a:t>
                      </a:r>
                      <a:r>
                        <a:rPr lang="es-MX" sz="1600" b="0" i="0" u="none" strike="noStrike" cap="none" dirty="0">
                          <a:solidFill>
                            <a:schemeClr val="dk1"/>
                          </a:solidFill>
                          <a:latin typeface="Albert Sans"/>
                          <a:sym typeface="Albert Sans"/>
                        </a:rPr>
                        <a:t>, por lo que podría ser menos conocida para algunos programadores</a:t>
                      </a:r>
                      <a:endParaRPr sz="1600" dirty="0">
                        <a:solidFill>
                          <a:schemeClr val="dk1"/>
                        </a:solidFill>
                        <a:latin typeface="Albert Sans"/>
                        <a:ea typeface="Albert Sans"/>
                        <a:cs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1"/>
                  </a:ext>
                </a:extLst>
              </a:tr>
              <a:tr h="374750">
                <a:tc>
                  <a:txBody>
                    <a:bodyPr/>
                    <a:lstStyle/>
                    <a:p>
                      <a:pPr marL="0" lvl="0" indent="0" algn="ctr" rtl="0">
                        <a:spcBef>
                          <a:spcPts val="0"/>
                        </a:spcBef>
                        <a:spcAft>
                          <a:spcPts val="0"/>
                        </a:spcAft>
                        <a:buNone/>
                      </a:pPr>
                      <a:r>
                        <a:rPr lang="es-MX" sz="1600" b="0" i="0" u="none" strike="noStrike" cap="none" dirty="0">
                          <a:solidFill>
                            <a:schemeClr val="dk1"/>
                          </a:solidFill>
                          <a:latin typeface="Albert Sans"/>
                          <a:sym typeface="Albert Sans"/>
                        </a:rPr>
                        <a:t>La inicialización de la variable de control se maneja fuera del bucle y la actualización dentro</a:t>
                      </a:r>
                      <a:endParaRPr lang="es-MX" sz="1600" dirty="0">
                        <a:solidFill>
                          <a:schemeClr val="dk1"/>
                        </a:solidFill>
                        <a:latin typeface="Albert Sans"/>
                        <a:ea typeface="Albert Sans"/>
                        <a:cs typeface="Albert Sans"/>
                        <a:sym typeface="Albert Sans"/>
                      </a:endParaRPr>
                    </a:p>
                  </a:txBody>
                  <a:tcPr marL="0" marR="0" marT="0" marB="0" anchor="ctr">
                    <a:lnL w="9525" cap="flat" cmpd="sng" algn="ctr">
                      <a:solidFill>
                        <a:srgbClr val="595959"/>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rgbClr val="595959"/>
                      </a:solidFill>
                      <a:prstDash val="solid"/>
                      <a:round/>
                      <a:headEnd type="none" w="sm" len="sm"/>
                      <a:tailEnd type="none" w="sm" len="sm"/>
                    </a:lnT>
                    <a:lnB w="9525" cap="flat" cmpd="sng" algn="ctr">
                      <a:solidFill>
                        <a:srgbClr val="595959"/>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s-MX" sz="1600" b="0" i="0" u="none" strike="noStrike" cap="none" dirty="0">
                          <a:solidFill>
                            <a:schemeClr val="dk1"/>
                          </a:solidFill>
                          <a:latin typeface="Albert Sans"/>
                          <a:sym typeface="Albert Sans"/>
                        </a:rPr>
                        <a:t>Útil para menús interactivos donde el usuario debe ingresar una opción como mínimo una vez</a:t>
                      </a: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s-MX" sz="1600" b="0" i="0" u="none" strike="noStrike" cap="none" dirty="0">
                        <a:solidFill>
                          <a:schemeClr val="dk1"/>
                        </a:solidFill>
                        <a:latin typeface="Albert Sans"/>
                        <a:sym typeface="Albert Sans"/>
                      </a:endParaRPr>
                    </a:p>
                  </a:txBody>
                  <a:tcPr marL="0" marR="0" marT="0" marB="0"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solidFill>
                      <a:prstDash val="solid"/>
                      <a:round/>
                      <a:headEnd type="none" w="sm" len="sm"/>
                      <a:tailEnd type="none" w="sm" len="sm"/>
                    </a:lnT>
                    <a:lnB w="9525" cap="flat" cmpd="sng">
                      <a:solidFill>
                        <a:srgbClr val="595959"/>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7" name="Rectángulo: esquinas redondeadas 6">
            <a:extLst>
              <a:ext uri="{FF2B5EF4-FFF2-40B4-BE49-F238E27FC236}">
                <a16:creationId xmlns:a16="http://schemas.microsoft.com/office/drawing/2014/main" id="{295DCB2A-9D35-45B0-A0BA-4EDC6154CDA1}"/>
              </a:ext>
            </a:extLst>
          </p:cNvPr>
          <p:cNvSpPr/>
          <p:nvPr/>
        </p:nvSpPr>
        <p:spPr>
          <a:xfrm>
            <a:off x="5545130" y="1309874"/>
            <a:ext cx="2878870" cy="479686"/>
          </a:xfrm>
          <a:prstGeom prst="roundRect">
            <a:avLst/>
          </a:prstGeom>
          <a:solidFill>
            <a:schemeClr val="bg1">
              <a:lumMod val="90000"/>
            </a:schemeClr>
          </a:solidFill>
          <a:ln>
            <a:solidFill>
              <a:schemeClr val="bg1">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dk1"/>
                </a:solidFill>
                <a:latin typeface="Livvic"/>
              </a:rPr>
              <a:t>Código: do-</a:t>
            </a:r>
            <a:r>
              <a:rPr lang="es-MX" b="1" dirty="0" err="1">
                <a:solidFill>
                  <a:schemeClr val="dk1"/>
                </a:solidFill>
                <a:latin typeface="Livvic"/>
              </a:rPr>
              <a:t>while</a:t>
            </a:r>
            <a:endParaRPr lang="es-MX" b="1" dirty="0">
              <a:solidFill>
                <a:schemeClr val="dk1"/>
              </a:solidFill>
              <a:latin typeface="Livvic"/>
            </a:endParaRPr>
          </a:p>
        </p:txBody>
      </p:sp>
    </p:spTree>
    <p:extLst>
      <p:ext uri="{BB962C8B-B14F-4D97-AF65-F5344CB8AC3E}">
        <p14:creationId xmlns:p14="http://schemas.microsoft.com/office/powerpoint/2010/main" val="2433209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2" name="Google Shape;232;p31"/>
          <p:cNvSpPr txBox="1">
            <a:spLocks noGrp="1"/>
          </p:cNvSpPr>
          <p:nvPr>
            <p:ph type="title"/>
          </p:nvPr>
        </p:nvSpPr>
        <p:spPr>
          <a:xfrm>
            <a:off x="677224" y="2086550"/>
            <a:ext cx="4546847" cy="100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Elementos de un ciclo</a:t>
            </a:r>
            <a:endParaRPr dirty="0"/>
          </a:p>
        </p:txBody>
      </p:sp>
      <p:sp>
        <p:nvSpPr>
          <p:cNvPr id="233" name="Google Shape;233;p31"/>
          <p:cNvSpPr txBox="1">
            <a:spLocks noGrp="1"/>
          </p:cNvSpPr>
          <p:nvPr>
            <p:ph type="title" idx="2"/>
          </p:nvPr>
        </p:nvSpPr>
        <p:spPr>
          <a:xfrm>
            <a:off x="725850" y="1150775"/>
            <a:ext cx="1298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04</a:t>
            </a:r>
            <a:endParaRPr dirty="0"/>
          </a:p>
        </p:txBody>
      </p:sp>
      <p:pic>
        <p:nvPicPr>
          <p:cNvPr id="235" name="Google Shape;235;p31"/>
          <p:cNvPicPr preferRelativeResize="0"/>
          <p:nvPr/>
        </p:nvPicPr>
        <p:blipFill rotWithShape="1">
          <a:blip r:embed="rId3">
            <a:alphaModFix/>
          </a:blip>
          <a:srcRect l="72462" t="10635" r="22254" b="80554"/>
          <a:stretch/>
        </p:blipFill>
        <p:spPr>
          <a:xfrm>
            <a:off x="4339587" y="4223882"/>
            <a:ext cx="391048" cy="392135"/>
          </a:xfrm>
          <a:prstGeom prst="rect">
            <a:avLst/>
          </a:prstGeom>
          <a:noFill/>
          <a:ln>
            <a:noFill/>
          </a:ln>
        </p:spPr>
      </p:pic>
      <p:pic>
        <p:nvPicPr>
          <p:cNvPr id="236" name="Google Shape;236;p31"/>
          <p:cNvPicPr preferRelativeResize="0"/>
          <p:nvPr/>
        </p:nvPicPr>
        <p:blipFill rotWithShape="1">
          <a:blip r:embed="rId3">
            <a:alphaModFix/>
          </a:blip>
          <a:srcRect l="72462" t="10635" r="22254" b="80554"/>
          <a:stretch/>
        </p:blipFill>
        <p:spPr>
          <a:xfrm>
            <a:off x="8661635" y="2071937"/>
            <a:ext cx="391048" cy="392135"/>
          </a:xfrm>
          <a:prstGeom prst="rect">
            <a:avLst/>
          </a:prstGeom>
          <a:noFill/>
          <a:ln>
            <a:noFill/>
          </a:ln>
        </p:spPr>
      </p:pic>
      <p:sp>
        <p:nvSpPr>
          <p:cNvPr id="238" name="Google Shape;238;p31"/>
          <p:cNvSpPr/>
          <p:nvPr/>
        </p:nvSpPr>
        <p:spPr>
          <a:xfrm>
            <a:off x="802750" y="3710425"/>
            <a:ext cx="2083800" cy="2083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 name="Google Shape;477;p47">
            <a:extLst>
              <a:ext uri="{FF2B5EF4-FFF2-40B4-BE49-F238E27FC236}">
                <a16:creationId xmlns:a16="http://schemas.microsoft.com/office/drawing/2014/main" id="{21831747-E6E5-4D69-952B-C7D4C7277E2A}"/>
              </a:ext>
            </a:extLst>
          </p:cNvPr>
          <p:cNvSpPr/>
          <p:nvPr/>
        </p:nvSpPr>
        <p:spPr>
          <a:xfrm>
            <a:off x="4338146" y="424363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DDCA071E-FE17-4AC8-9AA7-BF68C8AC7945}"/>
              </a:ext>
            </a:extLst>
          </p:cNvPr>
          <p:cNvSpPr/>
          <p:nvPr/>
        </p:nvSpPr>
        <p:spPr>
          <a:xfrm>
            <a:off x="8680304" y="20988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0" name="CuadroTexto 9">
            <a:extLst>
              <a:ext uri="{FF2B5EF4-FFF2-40B4-BE49-F238E27FC236}">
                <a16:creationId xmlns:a16="http://schemas.microsoft.com/office/drawing/2014/main" id="{31E4393C-4415-4463-8811-ED8125716E45}"/>
              </a:ext>
            </a:extLst>
          </p:cNvPr>
          <p:cNvSpPr txBox="1"/>
          <p:nvPr/>
        </p:nvSpPr>
        <p:spPr>
          <a:xfrm>
            <a:off x="6257452" y="4616017"/>
            <a:ext cx="2015533" cy="307777"/>
          </a:xfrm>
          <a:prstGeom prst="rect">
            <a:avLst/>
          </a:prstGeom>
          <a:noFill/>
        </p:spPr>
        <p:txBody>
          <a:bodyPr wrap="square" rtlCol="0">
            <a:spAutoFit/>
          </a:bodyPr>
          <a:lstStyle/>
          <a:p>
            <a:r>
              <a:rPr lang="es-MX" sz="700" dirty="0">
                <a:solidFill>
                  <a:schemeClr val="dk1"/>
                </a:solidFill>
                <a:latin typeface="Albert Sans"/>
              </a:rPr>
              <a:t>Imagen tomada de internet. Créditos a quien corresponda</a:t>
            </a:r>
          </a:p>
        </p:txBody>
      </p:sp>
    </p:spTree>
    <p:extLst>
      <p:ext uri="{BB962C8B-B14F-4D97-AF65-F5344CB8AC3E}">
        <p14:creationId xmlns:p14="http://schemas.microsoft.com/office/powerpoint/2010/main" val="3689903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39"/>
          <p:cNvSpPr/>
          <p:nvPr/>
        </p:nvSpPr>
        <p:spPr>
          <a:xfrm>
            <a:off x="7100275" y="2608500"/>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36" name="Google Shape;336;p39"/>
          <p:cNvSpPr txBox="1">
            <a:spLocks noGrp="1"/>
          </p:cNvSpPr>
          <p:nvPr>
            <p:ph type="title"/>
          </p:nvPr>
        </p:nvSpPr>
        <p:spPr>
          <a:xfrm>
            <a:off x="737257" y="325343"/>
            <a:ext cx="3340067" cy="1319114"/>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¿Qué elementos integran un ciclo?</a:t>
            </a:r>
            <a:endParaRPr dirty="0"/>
          </a:p>
        </p:txBody>
      </p:sp>
      <p:sp>
        <p:nvSpPr>
          <p:cNvPr id="338" name="Google Shape;338;p39"/>
          <p:cNvSpPr txBox="1">
            <a:spLocks noGrp="1"/>
          </p:cNvSpPr>
          <p:nvPr>
            <p:ph type="subTitle" idx="1"/>
          </p:nvPr>
        </p:nvSpPr>
        <p:spPr>
          <a:xfrm>
            <a:off x="822876" y="1910668"/>
            <a:ext cx="3123900" cy="2210231"/>
          </a:xfrm>
          <a:prstGeom prst="rect">
            <a:avLst/>
          </a:prstGeom>
        </p:spPr>
        <p:txBody>
          <a:bodyPr spcFirstLastPara="1" wrap="square" lIns="91425" tIns="91425" rIns="91425" bIns="91425" anchor="t" anchorCtr="0">
            <a:noAutofit/>
          </a:bodyPr>
          <a:lstStyle/>
          <a:p>
            <a:pPr lvl="0" indent="-457200" algn="l" rtl="0">
              <a:spcBef>
                <a:spcPts val="0"/>
              </a:spcBef>
              <a:spcAft>
                <a:spcPts val="0"/>
              </a:spcAft>
              <a:buFont typeface="+mj-lt"/>
              <a:buAutoNum type="arabicPeriod"/>
            </a:pPr>
            <a:r>
              <a:rPr lang="en" sz="2400" dirty="0"/>
              <a:t>Bucle</a:t>
            </a:r>
          </a:p>
          <a:p>
            <a:pPr lvl="0" indent="-457200" algn="l" rtl="0">
              <a:spcBef>
                <a:spcPts val="0"/>
              </a:spcBef>
              <a:spcAft>
                <a:spcPts val="0"/>
              </a:spcAft>
              <a:buFont typeface="+mj-lt"/>
              <a:buAutoNum type="arabicPeriod"/>
            </a:pPr>
            <a:r>
              <a:rPr lang="en" sz="2400" dirty="0"/>
              <a:t>Cuerpo del bucle</a:t>
            </a:r>
          </a:p>
          <a:p>
            <a:pPr lvl="0" indent="-457200" algn="l" rtl="0">
              <a:spcBef>
                <a:spcPts val="0"/>
              </a:spcBef>
              <a:spcAft>
                <a:spcPts val="0"/>
              </a:spcAft>
              <a:buFont typeface="+mj-lt"/>
              <a:buAutoNum type="arabicPeriod"/>
            </a:pPr>
            <a:r>
              <a:rPr lang="en" sz="2400" dirty="0"/>
              <a:t>Iteración</a:t>
            </a:r>
          </a:p>
          <a:p>
            <a:pPr lvl="0" indent="-457200" algn="l" rtl="0">
              <a:spcBef>
                <a:spcPts val="0"/>
              </a:spcBef>
              <a:spcAft>
                <a:spcPts val="0"/>
              </a:spcAft>
              <a:buFont typeface="+mj-lt"/>
              <a:buAutoNum type="arabicPeriod"/>
            </a:pPr>
            <a:r>
              <a:rPr lang="en" sz="2400" dirty="0"/>
              <a:t>Condición</a:t>
            </a:r>
          </a:p>
          <a:p>
            <a:pPr lvl="0" indent="-457200" algn="l" rtl="0">
              <a:spcBef>
                <a:spcPts val="0"/>
              </a:spcBef>
              <a:spcAft>
                <a:spcPts val="0"/>
              </a:spcAft>
              <a:buFont typeface="+mj-lt"/>
              <a:buAutoNum type="arabicPeriod"/>
            </a:pPr>
            <a:r>
              <a:rPr lang="en" sz="2400" dirty="0"/>
              <a:t>Variable de control</a:t>
            </a:r>
            <a:endParaRPr sz="2400" dirty="0"/>
          </a:p>
        </p:txBody>
      </p:sp>
      <p:sp>
        <p:nvSpPr>
          <p:cNvPr id="339" name="Google Shape;339;p39"/>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42" name="Google Shape;342;p39"/>
          <p:cNvSpPr/>
          <p:nvPr/>
        </p:nvSpPr>
        <p:spPr>
          <a:xfrm>
            <a:off x="361300" y="4289575"/>
            <a:ext cx="1254000" cy="1254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2" name="Rectángulo: esquinas redondeadas 1">
            <a:extLst>
              <a:ext uri="{FF2B5EF4-FFF2-40B4-BE49-F238E27FC236}">
                <a16:creationId xmlns:a16="http://schemas.microsoft.com/office/drawing/2014/main" id="{ED8543BB-E2ED-440D-86E5-C31500392177}"/>
              </a:ext>
            </a:extLst>
          </p:cNvPr>
          <p:cNvSpPr/>
          <p:nvPr/>
        </p:nvSpPr>
        <p:spPr>
          <a:xfrm>
            <a:off x="4321176" y="583266"/>
            <a:ext cx="3633952" cy="4050467"/>
          </a:xfrm>
          <a:prstGeom prst="roundRect">
            <a:avLst/>
          </a:prstGeom>
          <a:solidFill>
            <a:schemeClr val="bg2">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s-MX"/>
          </a:p>
        </p:txBody>
      </p:sp>
      <p:grpSp>
        <p:nvGrpSpPr>
          <p:cNvPr id="12" name="Grupo 11">
            <a:extLst>
              <a:ext uri="{FF2B5EF4-FFF2-40B4-BE49-F238E27FC236}">
                <a16:creationId xmlns:a16="http://schemas.microsoft.com/office/drawing/2014/main" id="{EB4D259C-CA88-4255-A14C-6CD4E2B514C3}"/>
              </a:ext>
            </a:extLst>
          </p:cNvPr>
          <p:cNvGrpSpPr/>
          <p:nvPr/>
        </p:nvGrpSpPr>
        <p:grpSpPr>
          <a:xfrm>
            <a:off x="5199030" y="583266"/>
            <a:ext cx="2312747" cy="3788031"/>
            <a:chOff x="5832792" y="507742"/>
            <a:chExt cx="2312747" cy="3788031"/>
          </a:xfrm>
        </p:grpSpPr>
        <p:grpSp>
          <p:nvGrpSpPr>
            <p:cNvPr id="13" name="Grupo 12">
              <a:extLst>
                <a:ext uri="{FF2B5EF4-FFF2-40B4-BE49-F238E27FC236}">
                  <a16:creationId xmlns:a16="http://schemas.microsoft.com/office/drawing/2014/main" id="{68CE77CF-A8A3-45A1-8449-56B3592CFFA8}"/>
                </a:ext>
              </a:extLst>
            </p:cNvPr>
            <p:cNvGrpSpPr/>
            <p:nvPr/>
          </p:nvGrpSpPr>
          <p:grpSpPr>
            <a:xfrm>
              <a:off x="5832792" y="1397577"/>
              <a:ext cx="2282158" cy="2898196"/>
              <a:chOff x="3329950" y="1239730"/>
              <a:chExt cx="2282158" cy="2898196"/>
            </a:xfrm>
          </p:grpSpPr>
          <p:cxnSp>
            <p:nvCxnSpPr>
              <p:cNvPr id="19" name="10 Forma">
                <a:extLst>
                  <a:ext uri="{FF2B5EF4-FFF2-40B4-BE49-F238E27FC236}">
                    <a16:creationId xmlns:a16="http://schemas.microsoft.com/office/drawing/2014/main" id="{03DA7E3C-6B4D-4450-BA46-7D4199571CC5}"/>
                  </a:ext>
                </a:extLst>
              </p:cNvPr>
              <p:cNvCxnSpPr>
                <a:cxnSpLocks/>
              </p:cNvCxnSpPr>
              <p:nvPr/>
            </p:nvCxnSpPr>
            <p:spPr>
              <a:xfrm rot="5400000">
                <a:off x="3794224" y="2320042"/>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0" name="Grupo 19">
                <a:extLst>
                  <a:ext uri="{FF2B5EF4-FFF2-40B4-BE49-F238E27FC236}">
                    <a16:creationId xmlns:a16="http://schemas.microsoft.com/office/drawing/2014/main" id="{8F5F5F5E-700D-40F2-96A3-319BEC567600}"/>
                  </a:ext>
                </a:extLst>
              </p:cNvPr>
              <p:cNvGrpSpPr/>
              <p:nvPr/>
            </p:nvGrpSpPr>
            <p:grpSpPr>
              <a:xfrm>
                <a:off x="3329950" y="1239730"/>
                <a:ext cx="2221764" cy="2156407"/>
                <a:chOff x="3329950" y="1239730"/>
                <a:chExt cx="2221764" cy="2156407"/>
              </a:xfrm>
            </p:grpSpPr>
            <p:sp>
              <p:nvSpPr>
                <p:cNvPr id="21" name="4 Decisión">
                  <a:extLst>
                    <a:ext uri="{FF2B5EF4-FFF2-40B4-BE49-F238E27FC236}">
                      <a16:creationId xmlns:a16="http://schemas.microsoft.com/office/drawing/2014/main" id="{A6DEB196-A4DD-4ECE-B125-A263FB56E731}"/>
                    </a:ext>
                  </a:extLst>
                </p:cNvPr>
                <p:cNvSpPr/>
                <p:nvPr/>
              </p:nvSpPr>
              <p:spPr>
                <a:xfrm>
                  <a:off x="3329950" y="1239730"/>
                  <a:ext cx="1938347" cy="1065872"/>
                </a:xfrm>
                <a:prstGeom prst="flowChartDecision">
                  <a:avLst/>
                </a:prstGeom>
                <a:solidFill>
                  <a:srgbClr val="D2E2BC"/>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dirty="0">
                      <a:solidFill>
                        <a:schemeClr val="tx1"/>
                      </a:solidFill>
                      <a:latin typeface="Calibri" pitchFamily="34" charset="0"/>
                    </a:rPr>
                    <a:t>Condición</a:t>
                  </a:r>
                </a:p>
              </p:txBody>
            </p:sp>
            <p:cxnSp>
              <p:nvCxnSpPr>
                <p:cNvPr id="22" name="6 Conector recto de flecha">
                  <a:extLst>
                    <a:ext uri="{FF2B5EF4-FFF2-40B4-BE49-F238E27FC236}">
                      <a16:creationId xmlns:a16="http://schemas.microsoft.com/office/drawing/2014/main" id="{A31CECA9-0E15-4F07-AD22-13649153A63A}"/>
                    </a:ext>
                  </a:extLst>
                </p:cNvPr>
                <p:cNvCxnSpPr>
                  <a:cxnSpLocks/>
                </p:cNvCxnSpPr>
                <p:nvPr/>
              </p:nvCxnSpPr>
              <p:spPr>
                <a:xfrm rot="5400000">
                  <a:off x="4111028" y="2493701"/>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7 CuadroTexto">
                  <a:extLst>
                    <a:ext uri="{FF2B5EF4-FFF2-40B4-BE49-F238E27FC236}">
                      <a16:creationId xmlns:a16="http://schemas.microsoft.com/office/drawing/2014/main" id="{047A01F1-00DA-4529-A7D5-8A2E192784CA}"/>
                    </a:ext>
                  </a:extLst>
                </p:cNvPr>
                <p:cNvSpPr txBox="1"/>
                <p:nvPr/>
              </p:nvSpPr>
              <p:spPr>
                <a:xfrm>
                  <a:off x="4347999" y="2286047"/>
                  <a:ext cx="185124" cy="300082"/>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n>
                        <a:solidFill>
                          <a:schemeClr val="bg2"/>
                        </a:solidFill>
                      </a:ln>
                      <a:solidFill>
                        <a:schemeClr val="bg2">
                          <a:lumMod val="90000"/>
                        </a:schemeClr>
                      </a:solidFill>
                      <a:latin typeface="Calibri" pitchFamily="34" charset="0"/>
                    </a:rPr>
                    <a:t>V</a:t>
                  </a:r>
                </a:p>
              </p:txBody>
            </p:sp>
            <p:sp>
              <p:nvSpPr>
                <p:cNvPr id="24" name="8 CuadroTexto">
                  <a:extLst>
                    <a:ext uri="{FF2B5EF4-FFF2-40B4-BE49-F238E27FC236}">
                      <a16:creationId xmlns:a16="http://schemas.microsoft.com/office/drawing/2014/main" id="{16560E3C-CCE4-4A83-A979-CEC5CD4E264D}"/>
                    </a:ext>
                  </a:extLst>
                </p:cNvPr>
                <p:cNvSpPr txBox="1"/>
                <p:nvPr/>
              </p:nvSpPr>
              <p:spPr>
                <a:xfrm>
                  <a:off x="5299147" y="1429066"/>
                  <a:ext cx="252567" cy="300082"/>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n>
                        <a:solidFill>
                          <a:schemeClr val="bg2"/>
                        </a:solidFill>
                      </a:ln>
                      <a:solidFill>
                        <a:schemeClr val="bg2">
                          <a:lumMod val="90000"/>
                        </a:schemeClr>
                      </a:solidFill>
                      <a:latin typeface="Calibri" pitchFamily="34" charset="0"/>
                    </a:rPr>
                    <a:t>F</a:t>
                  </a:r>
                </a:p>
              </p:txBody>
            </p:sp>
            <p:cxnSp>
              <p:nvCxnSpPr>
                <p:cNvPr id="25" name="9 Conector angular">
                  <a:extLst>
                    <a:ext uri="{FF2B5EF4-FFF2-40B4-BE49-F238E27FC236}">
                      <a16:creationId xmlns:a16="http://schemas.microsoft.com/office/drawing/2014/main" id="{53E6F97B-EDD3-4B3E-B989-307D36F3408B}"/>
                    </a:ext>
                  </a:extLst>
                </p:cNvPr>
                <p:cNvCxnSpPr>
                  <a:cxnSpLocks/>
                </p:cNvCxnSpPr>
                <p:nvPr/>
              </p:nvCxnSpPr>
              <p:spPr>
                <a:xfrm rot="10800000">
                  <a:off x="3329950" y="1776137"/>
                  <a:ext cx="468000" cy="1620000"/>
                </a:xfrm>
                <a:prstGeom prst="bentConnector3">
                  <a:avLst>
                    <a:gd name="adj1" fmla="val 205095"/>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5 Rectángulo">
                  <a:extLst>
                    <a:ext uri="{FF2B5EF4-FFF2-40B4-BE49-F238E27FC236}">
                      <a16:creationId xmlns:a16="http://schemas.microsoft.com/office/drawing/2014/main" id="{223E1439-FF2C-4567-B451-0C99C1305686}"/>
                    </a:ext>
                  </a:extLst>
                </p:cNvPr>
                <p:cNvSpPr/>
                <p:nvPr/>
              </p:nvSpPr>
              <p:spPr>
                <a:xfrm>
                  <a:off x="3673439" y="2683032"/>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Cuerpo del bucle</a:t>
                  </a:r>
                </a:p>
              </p:txBody>
            </p:sp>
          </p:grpSp>
        </p:grpSp>
        <p:cxnSp>
          <p:nvCxnSpPr>
            <p:cNvPr id="14" name="6 Conector recto de flecha">
              <a:extLst>
                <a:ext uri="{FF2B5EF4-FFF2-40B4-BE49-F238E27FC236}">
                  <a16:creationId xmlns:a16="http://schemas.microsoft.com/office/drawing/2014/main" id="{A77137C2-7F07-4D4B-BCDC-9DA963BC9F14}"/>
                </a:ext>
              </a:extLst>
            </p:cNvPr>
            <p:cNvCxnSpPr>
              <a:cxnSpLocks/>
            </p:cNvCxnSpPr>
            <p:nvPr/>
          </p:nvCxnSpPr>
          <p:spPr>
            <a:xfrm rot="5400000">
              <a:off x="6613869" y="1207552"/>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Conector recto 14">
              <a:extLst>
                <a:ext uri="{FF2B5EF4-FFF2-40B4-BE49-F238E27FC236}">
                  <a16:creationId xmlns:a16="http://schemas.microsoft.com/office/drawing/2014/main" id="{FBB94E31-A2B7-406E-8FEB-AF48D4DB4C71}"/>
                </a:ext>
              </a:extLst>
            </p:cNvPr>
            <p:cNvCxnSpPr>
              <a:cxnSpLocks/>
              <a:stCxn id="21" idx="3"/>
            </p:cNvCxnSpPr>
            <p:nvPr/>
          </p:nvCxnSpPr>
          <p:spPr>
            <a:xfrm>
              <a:off x="7771139" y="1930513"/>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611C3CEB-45C4-420B-93B2-324A85F7B84C}"/>
                </a:ext>
              </a:extLst>
            </p:cNvPr>
            <p:cNvCxnSpPr>
              <a:cxnSpLocks/>
            </p:cNvCxnSpPr>
            <p:nvPr/>
          </p:nvCxnSpPr>
          <p:spPr>
            <a:xfrm flipH="1">
              <a:off x="6801274" y="3342467"/>
              <a:ext cx="1488" cy="203204"/>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75D2B22C-1C8E-42C0-8EB9-ACBB184BF3D0}"/>
                </a:ext>
              </a:extLst>
            </p:cNvPr>
            <p:cNvCxnSpPr>
              <a:cxnSpLocks/>
            </p:cNvCxnSpPr>
            <p:nvPr/>
          </p:nvCxnSpPr>
          <p:spPr>
            <a:xfrm flipH="1">
              <a:off x="6283464" y="3554174"/>
              <a:ext cx="5400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DCA03CA6-FF74-40C2-A54C-A7224E38222D}"/>
                    </a:ext>
                  </a:extLst>
                </p:cNvPr>
                <p:cNvSpPr txBox="1"/>
                <p:nvPr/>
              </p:nvSpPr>
              <p:spPr>
                <a:xfrm>
                  <a:off x="6365430" y="507742"/>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18" name="CuadroTexto 17">
                  <a:extLst>
                    <a:ext uri="{FF2B5EF4-FFF2-40B4-BE49-F238E27FC236}">
                      <a16:creationId xmlns:a16="http://schemas.microsoft.com/office/drawing/2014/main" id="{DCA03CA6-FF74-40C2-A54C-A7224E38222D}"/>
                    </a:ext>
                  </a:extLst>
                </p:cNvPr>
                <p:cNvSpPr txBox="1">
                  <a:spLocks noRot="1" noChangeAspect="1" noMove="1" noResize="1" noEditPoints="1" noAdjustHandles="1" noChangeArrowheads="1" noChangeShapeType="1" noTextEdit="1"/>
                </p:cNvSpPr>
                <p:nvPr/>
              </p:nvSpPr>
              <p:spPr>
                <a:xfrm>
                  <a:off x="6365430" y="507742"/>
                  <a:ext cx="885588" cy="523220"/>
                </a:xfrm>
                <a:prstGeom prst="rect">
                  <a:avLst/>
                </a:prstGeom>
                <a:blipFill>
                  <a:blip r:embed="rId3"/>
                  <a:stretch>
                    <a:fillRect/>
                  </a:stretch>
                </a:blipFill>
              </p:spPr>
              <p:txBody>
                <a:bodyPr/>
                <a:lstStyle/>
                <a:p>
                  <a:r>
                    <a:rPr lang="es-MX">
                      <a:noFill/>
                    </a:rPr>
                    <a:t> </a:t>
                  </a:r>
                </a:p>
              </p:txBody>
            </p:sp>
          </mc:Fallback>
        </mc:AlternateContent>
      </p:grpSp>
      <p:sp>
        <p:nvSpPr>
          <p:cNvPr id="29" name="11 CuadroTexto">
            <a:extLst>
              <a:ext uri="{FF2B5EF4-FFF2-40B4-BE49-F238E27FC236}">
                <a16:creationId xmlns:a16="http://schemas.microsoft.com/office/drawing/2014/main" id="{3D897C46-BEBE-4847-993C-8A3B9E2EAEAB}"/>
              </a:ext>
            </a:extLst>
          </p:cNvPr>
          <p:cNvSpPr txBox="1"/>
          <p:nvPr/>
        </p:nvSpPr>
        <p:spPr>
          <a:xfrm>
            <a:off x="4824476" y="4684755"/>
            <a:ext cx="2970330"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2: Elementos del bucle o ciclo</a:t>
            </a:r>
          </a:p>
        </p:txBody>
      </p:sp>
    </p:spTree>
    <p:extLst>
      <p:ext uri="{BB962C8B-B14F-4D97-AF65-F5344CB8AC3E}">
        <p14:creationId xmlns:p14="http://schemas.microsoft.com/office/powerpoint/2010/main" val="60911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11" name="Google Shape;477;p47">
            <a:extLst>
              <a:ext uri="{FF2B5EF4-FFF2-40B4-BE49-F238E27FC236}">
                <a16:creationId xmlns:a16="http://schemas.microsoft.com/office/drawing/2014/main" id="{6DCE1563-2C40-4A0F-963E-352D22DC35AE}"/>
              </a:ext>
            </a:extLst>
          </p:cNvPr>
          <p:cNvSpPr/>
          <p:nvPr/>
        </p:nvSpPr>
        <p:spPr>
          <a:xfrm>
            <a:off x="8442681" y="2108388"/>
            <a:ext cx="262597" cy="288231"/>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0" name="Google Shape;477;p47">
            <a:extLst>
              <a:ext uri="{FF2B5EF4-FFF2-40B4-BE49-F238E27FC236}">
                <a16:creationId xmlns:a16="http://schemas.microsoft.com/office/drawing/2014/main" id="{891613CF-3F02-46B0-BD4B-87A59BEF2481}"/>
              </a:ext>
            </a:extLst>
          </p:cNvPr>
          <p:cNvSpPr/>
          <p:nvPr/>
        </p:nvSpPr>
        <p:spPr>
          <a:xfrm>
            <a:off x="168146" y="2297682"/>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27" name="Google Shape;327;p38"/>
          <p:cNvSpPr txBox="1">
            <a:spLocks noGrp="1"/>
          </p:cNvSpPr>
          <p:nvPr>
            <p:ph type="subTitle" idx="1"/>
          </p:nvPr>
        </p:nvSpPr>
        <p:spPr>
          <a:xfrm>
            <a:off x="997531" y="1890615"/>
            <a:ext cx="3244999" cy="2575150"/>
          </a:xfrm>
          <a:prstGeom prst="rect">
            <a:avLst/>
          </a:prstGeom>
        </p:spPr>
        <p:txBody>
          <a:bodyPr spcFirstLastPara="1" wrap="square" lIns="91425" tIns="91425" rIns="91425" bIns="91425" anchor="t" anchorCtr="0">
            <a:noAutofit/>
          </a:bodyPr>
          <a:lstStyle/>
          <a:p>
            <a:pPr marL="0" lvl="0" indent="0"/>
            <a:r>
              <a:rPr lang="es-MX" sz="2000" dirty="0"/>
              <a:t>Estructura de control que permite ejecutar un bloque de código repetidamente. En lugar de escribir la misma línea de código varias veces, el ciclo automatiza esa repetición.</a:t>
            </a:r>
            <a:endParaRPr sz="2000" dirty="0"/>
          </a:p>
        </p:txBody>
      </p:sp>
      <p:sp>
        <p:nvSpPr>
          <p:cNvPr id="328" name="Google Shape;328;p38"/>
          <p:cNvSpPr txBox="1">
            <a:spLocks noGrp="1"/>
          </p:cNvSpPr>
          <p:nvPr>
            <p:ph type="title"/>
          </p:nvPr>
        </p:nvSpPr>
        <p:spPr>
          <a:xfrm>
            <a:off x="991197" y="794205"/>
            <a:ext cx="3012523" cy="962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800" dirty="0"/>
              <a:t>1. Bucle o ciclo</a:t>
            </a:r>
            <a:endParaRPr sz="2800" dirty="0"/>
          </a:p>
        </p:txBody>
      </p:sp>
      <p:pic>
        <p:nvPicPr>
          <p:cNvPr id="6" name="Marcador de posición de imagen 4">
            <a:extLst>
              <a:ext uri="{FF2B5EF4-FFF2-40B4-BE49-F238E27FC236}">
                <a16:creationId xmlns:a16="http://schemas.microsoft.com/office/drawing/2014/main" id="{1B0E1860-5ADD-498E-97A6-3BAAAE41E29D}"/>
              </a:ext>
            </a:extLst>
          </p:cNvPr>
          <p:cNvPicPr>
            <a:picLocks noChangeAspect="1"/>
          </p:cNvPicPr>
          <p:nvPr/>
        </p:nvPicPr>
        <p:blipFill rotWithShape="1">
          <a:blip r:embed="rId3">
            <a:clrChange>
              <a:clrFrom>
                <a:srgbClr val="FFFFFF"/>
              </a:clrFrom>
              <a:clrTo>
                <a:srgbClr val="FFFFFF">
                  <a:alpha val="0"/>
                </a:srgbClr>
              </a:clrTo>
            </a:clrChange>
          </a:blip>
          <a:srcRect l="2724" r="2"/>
          <a:stretch/>
        </p:blipFill>
        <p:spPr>
          <a:xfrm>
            <a:off x="174336" y="135793"/>
            <a:ext cx="771595" cy="793460"/>
          </a:xfrm>
          <a:prstGeom prst="rect">
            <a:avLst/>
          </a:prstGeom>
        </p:spPr>
      </p:pic>
      <p:grpSp>
        <p:nvGrpSpPr>
          <p:cNvPr id="12" name="Grupo 11">
            <a:extLst>
              <a:ext uri="{FF2B5EF4-FFF2-40B4-BE49-F238E27FC236}">
                <a16:creationId xmlns:a16="http://schemas.microsoft.com/office/drawing/2014/main" id="{E37ABC64-A26C-453E-BD79-DA045DD97A97}"/>
              </a:ext>
            </a:extLst>
          </p:cNvPr>
          <p:cNvGrpSpPr/>
          <p:nvPr/>
        </p:nvGrpSpPr>
        <p:grpSpPr>
          <a:xfrm>
            <a:off x="6116917" y="677734"/>
            <a:ext cx="2312747" cy="3788031"/>
            <a:chOff x="5832792" y="507742"/>
            <a:chExt cx="2312747" cy="3788031"/>
          </a:xfrm>
        </p:grpSpPr>
        <p:grpSp>
          <p:nvGrpSpPr>
            <p:cNvPr id="13" name="Grupo 12">
              <a:extLst>
                <a:ext uri="{FF2B5EF4-FFF2-40B4-BE49-F238E27FC236}">
                  <a16:creationId xmlns:a16="http://schemas.microsoft.com/office/drawing/2014/main" id="{1F68C860-B646-4174-9DA6-7F6C2F2E0823}"/>
                </a:ext>
              </a:extLst>
            </p:cNvPr>
            <p:cNvGrpSpPr/>
            <p:nvPr/>
          </p:nvGrpSpPr>
          <p:grpSpPr>
            <a:xfrm>
              <a:off x="5832792" y="1397577"/>
              <a:ext cx="2282158" cy="2898196"/>
              <a:chOff x="3329950" y="1239730"/>
              <a:chExt cx="2282158" cy="2898196"/>
            </a:xfrm>
          </p:grpSpPr>
          <p:cxnSp>
            <p:nvCxnSpPr>
              <p:cNvPr id="19" name="10 Forma">
                <a:extLst>
                  <a:ext uri="{FF2B5EF4-FFF2-40B4-BE49-F238E27FC236}">
                    <a16:creationId xmlns:a16="http://schemas.microsoft.com/office/drawing/2014/main" id="{C45704A6-2F62-4129-9C7C-CB7D1FFF4863}"/>
                  </a:ext>
                </a:extLst>
              </p:cNvPr>
              <p:cNvCxnSpPr>
                <a:cxnSpLocks/>
              </p:cNvCxnSpPr>
              <p:nvPr/>
            </p:nvCxnSpPr>
            <p:spPr>
              <a:xfrm rot="5400000">
                <a:off x="3794224" y="2320042"/>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0" name="Grupo 19">
                <a:extLst>
                  <a:ext uri="{FF2B5EF4-FFF2-40B4-BE49-F238E27FC236}">
                    <a16:creationId xmlns:a16="http://schemas.microsoft.com/office/drawing/2014/main" id="{99A75F68-F481-483A-BF41-35079CA4F158}"/>
                  </a:ext>
                </a:extLst>
              </p:cNvPr>
              <p:cNvGrpSpPr/>
              <p:nvPr/>
            </p:nvGrpSpPr>
            <p:grpSpPr>
              <a:xfrm>
                <a:off x="3329950" y="1239730"/>
                <a:ext cx="2221764" cy="2156407"/>
                <a:chOff x="3329950" y="1239730"/>
                <a:chExt cx="2221764" cy="2156407"/>
              </a:xfrm>
            </p:grpSpPr>
            <p:sp>
              <p:nvSpPr>
                <p:cNvPr id="21" name="4 Decisión">
                  <a:extLst>
                    <a:ext uri="{FF2B5EF4-FFF2-40B4-BE49-F238E27FC236}">
                      <a16:creationId xmlns:a16="http://schemas.microsoft.com/office/drawing/2014/main" id="{4B49EF71-ABAB-4166-A330-9780674A8B90}"/>
                    </a:ext>
                  </a:extLst>
                </p:cNvPr>
                <p:cNvSpPr/>
                <p:nvPr/>
              </p:nvSpPr>
              <p:spPr>
                <a:xfrm>
                  <a:off x="3329950" y="1239730"/>
                  <a:ext cx="1938347" cy="1065872"/>
                </a:xfrm>
                <a:prstGeom prst="flowChartDecision">
                  <a:avLst/>
                </a:prstGeom>
                <a:solidFill>
                  <a:srgbClr val="D2E2BC"/>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b="1" dirty="0">
                      <a:solidFill>
                        <a:schemeClr val="tx1"/>
                      </a:solidFill>
                      <a:latin typeface="Calibri" pitchFamily="34" charset="0"/>
                    </a:rPr>
                    <a:t>Condición</a:t>
                  </a:r>
                </a:p>
              </p:txBody>
            </p:sp>
            <p:cxnSp>
              <p:nvCxnSpPr>
                <p:cNvPr id="22" name="6 Conector recto de flecha">
                  <a:extLst>
                    <a:ext uri="{FF2B5EF4-FFF2-40B4-BE49-F238E27FC236}">
                      <a16:creationId xmlns:a16="http://schemas.microsoft.com/office/drawing/2014/main" id="{228E12D9-E3AA-4B26-96C9-3CC0133CDB6B}"/>
                    </a:ext>
                  </a:extLst>
                </p:cNvPr>
                <p:cNvCxnSpPr>
                  <a:cxnSpLocks/>
                </p:cNvCxnSpPr>
                <p:nvPr/>
              </p:nvCxnSpPr>
              <p:spPr>
                <a:xfrm rot="5400000">
                  <a:off x="4111028" y="2493701"/>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7 CuadroTexto">
                  <a:extLst>
                    <a:ext uri="{FF2B5EF4-FFF2-40B4-BE49-F238E27FC236}">
                      <a16:creationId xmlns:a16="http://schemas.microsoft.com/office/drawing/2014/main" id="{E6C007A6-6D53-4D27-AC35-04FCD1DB9337}"/>
                    </a:ext>
                  </a:extLst>
                </p:cNvPr>
                <p:cNvSpPr txBox="1"/>
                <p:nvPr/>
              </p:nvSpPr>
              <p:spPr>
                <a:xfrm>
                  <a:off x="4379263" y="2306843"/>
                  <a:ext cx="185124"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V</a:t>
                  </a:r>
                </a:p>
              </p:txBody>
            </p:sp>
            <p:sp>
              <p:nvSpPr>
                <p:cNvPr id="24" name="8 CuadroTexto">
                  <a:extLst>
                    <a:ext uri="{FF2B5EF4-FFF2-40B4-BE49-F238E27FC236}">
                      <a16:creationId xmlns:a16="http://schemas.microsoft.com/office/drawing/2014/main" id="{FBC08286-FBAB-463A-849F-EC7D31890EFA}"/>
                    </a:ext>
                  </a:extLst>
                </p:cNvPr>
                <p:cNvSpPr txBox="1"/>
                <p:nvPr/>
              </p:nvSpPr>
              <p:spPr>
                <a:xfrm>
                  <a:off x="5299147" y="1429066"/>
                  <a:ext cx="252567"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F</a:t>
                  </a:r>
                </a:p>
              </p:txBody>
            </p:sp>
            <p:cxnSp>
              <p:nvCxnSpPr>
                <p:cNvPr id="25" name="9 Conector angular">
                  <a:extLst>
                    <a:ext uri="{FF2B5EF4-FFF2-40B4-BE49-F238E27FC236}">
                      <a16:creationId xmlns:a16="http://schemas.microsoft.com/office/drawing/2014/main" id="{97B534F6-98F7-4869-ADC7-C2DC0955CA62}"/>
                    </a:ext>
                  </a:extLst>
                </p:cNvPr>
                <p:cNvCxnSpPr>
                  <a:cxnSpLocks/>
                </p:cNvCxnSpPr>
                <p:nvPr/>
              </p:nvCxnSpPr>
              <p:spPr>
                <a:xfrm rot="10800000">
                  <a:off x="3329950" y="1776137"/>
                  <a:ext cx="468000" cy="1620000"/>
                </a:xfrm>
                <a:prstGeom prst="bentConnector3">
                  <a:avLst>
                    <a:gd name="adj1" fmla="val 205095"/>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5 Rectángulo">
                  <a:extLst>
                    <a:ext uri="{FF2B5EF4-FFF2-40B4-BE49-F238E27FC236}">
                      <a16:creationId xmlns:a16="http://schemas.microsoft.com/office/drawing/2014/main" id="{E594F4B2-764A-4045-8237-B223BB54ABA2}"/>
                    </a:ext>
                  </a:extLst>
                </p:cNvPr>
                <p:cNvSpPr/>
                <p:nvPr/>
              </p:nvSpPr>
              <p:spPr>
                <a:xfrm>
                  <a:off x="3673439" y="2683032"/>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Cuerpo del bucle</a:t>
                  </a:r>
                </a:p>
              </p:txBody>
            </p:sp>
          </p:grpSp>
        </p:grpSp>
        <p:cxnSp>
          <p:nvCxnSpPr>
            <p:cNvPr id="14" name="6 Conector recto de flecha">
              <a:extLst>
                <a:ext uri="{FF2B5EF4-FFF2-40B4-BE49-F238E27FC236}">
                  <a16:creationId xmlns:a16="http://schemas.microsoft.com/office/drawing/2014/main" id="{278A42BE-06B7-4136-98A2-D3E156EAE5A3}"/>
                </a:ext>
              </a:extLst>
            </p:cNvPr>
            <p:cNvCxnSpPr>
              <a:cxnSpLocks/>
            </p:cNvCxnSpPr>
            <p:nvPr/>
          </p:nvCxnSpPr>
          <p:spPr>
            <a:xfrm rot="5400000">
              <a:off x="6613869" y="1207552"/>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Conector recto 14">
              <a:extLst>
                <a:ext uri="{FF2B5EF4-FFF2-40B4-BE49-F238E27FC236}">
                  <a16:creationId xmlns:a16="http://schemas.microsoft.com/office/drawing/2014/main" id="{3D3AC241-D4FC-49E5-9664-25A95C3BD04A}"/>
                </a:ext>
              </a:extLst>
            </p:cNvPr>
            <p:cNvCxnSpPr>
              <a:cxnSpLocks/>
              <a:stCxn id="21" idx="3"/>
            </p:cNvCxnSpPr>
            <p:nvPr/>
          </p:nvCxnSpPr>
          <p:spPr>
            <a:xfrm>
              <a:off x="7771139" y="1930513"/>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A543B019-A9D4-4F84-A031-3B95F33849DB}"/>
                </a:ext>
              </a:extLst>
            </p:cNvPr>
            <p:cNvCxnSpPr>
              <a:cxnSpLocks/>
            </p:cNvCxnSpPr>
            <p:nvPr/>
          </p:nvCxnSpPr>
          <p:spPr>
            <a:xfrm flipH="1">
              <a:off x="6801274" y="3342467"/>
              <a:ext cx="1488" cy="203204"/>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8CCD0813-6C40-4C93-8F55-AF8EA218687F}"/>
                </a:ext>
              </a:extLst>
            </p:cNvPr>
            <p:cNvCxnSpPr>
              <a:cxnSpLocks/>
            </p:cNvCxnSpPr>
            <p:nvPr/>
          </p:nvCxnSpPr>
          <p:spPr>
            <a:xfrm flipH="1">
              <a:off x="6283464" y="3554174"/>
              <a:ext cx="5400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7DAF9108-8A80-4218-B486-1DDE14F88E2A}"/>
                    </a:ext>
                  </a:extLst>
                </p:cNvPr>
                <p:cNvSpPr txBox="1"/>
                <p:nvPr/>
              </p:nvSpPr>
              <p:spPr>
                <a:xfrm>
                  <a:off x="6365430" y="507742"/>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18" name="CuadroTexto 17">
                  <a:extLst>
                    <a:ext uri="{FF2B5EF4-FFF2-40B4-BE49-F238E27FC236}">
                      <a16:creationId xmlns:a16="http://schemas.microsoft.com/office/drawing/2014/main" id="{7DAF9108-8A80-4218-B486-1DDE14F88E2A}"/>
                    </a:ext>
                  </a:extLst>
                </p:cNvPr>
                <p:cNvSpPr txBox="1">
                  <a:spLocks noRot="1" noChangeAspect="1" noMove="1" noResize="1" noEditPoints="1" noAdjustHandles="1" noChangeArrowheads="1" noChangeShapeType="1" noTextEdit="1"/>
                </p:cNvSpPr>
                <p:nvPr/>
              </p:nvSpPr>
              <p:spPr>
                <a:xfrm>
                  <a:off x="6365430" y="507742"/>
                  <a:ext cx="885588" cy="523220"/>
                </a:xfrm>
                <a:prstGeom prst="rect">
                  <a:avLst/>
                </a:prstGeom>
                <a:blipFill>
                  <a:blip r:embed="rId4"/>
                  <a:stretch>
                    <a:fillRect/>
                  </a:stretch>
                </a:blipFill>
              </p:spPr>
              <p:txBody>
                <a:bodyPr/>
                <a:lstStyle/>
                <a:p>
                  <a:r>
                    <a:rPr lang="es-MX">
                      <a:noFill/>
                    </a:rPr>
                    <a:t> </a:t>
                  </a:r>
                </a:p>
              </p:txBody>
            </p:sp>
          </mc:Fallback>
        </mc:AlternateContent>
      </p:grpSp>
      <p:grpSp>
        <p:nvGrpSpPr>
          <p:cNvPr id="27" name="Grupo 26">
            <a:extLst>
              <a:ext uri="{FF2B5EF4-FFF2-40B4-BE49-F238E27FC236}">
                <a16:creationId xmlns:a16="http://schemas.microsoft.com/office/drawing/2014/main" id="{97D2B304-324A-4401-8AE8-0628B14BCAB2}"/>
              </a:ext>
            </a:extLst>
          </p:cNvPr>
          <p:cNvGrpSpPr/>
          <p:nvPr/>
        </p:nvGrpSpPr>
        <p:grpSpPr>
          <a:xfrm>
            <a:off x="5114491" y="1519440"/>
            <a:ext cx="549072" cy="2540175"/>
            <a:chOff x="4396534" y="387906"/>
            <a:chExt cx="643044" cy="3240000"/>
          </a:xfrm>
        </p:grpSpPr>
        <p:cxnSp>
          <p:nvCxnSpPr>
            <p:cNvPr id="28" name="Google Shape;434;p45">
              <a:extLst>
                <a:ext uri="{FF2B5EF4-FFF2-40B4-BE49-F238E27FC236}">
                  <a16:creationId xmlns:a16="http://schemas.microsoft.com/office/drawing/2014/main" id="{560DB1FC-DCDC-45D3-83D3-B05494FF2934}"/>
                </a:ext>
              </a:extLst>
            </p:cNvPr>
            <p:cNvCxnSpPr>
              <a:cxnSpLocks/>
            </p:cNvCxnSpPr>
            <p:nvPr/>
          </p:nvCxnSpPr>
          <p:spPr>
            <a:xfrm>
              <a:off x="4396534" y="2007906"/>
              <a:ext cx="642574" cy="1620000"/>
            </a:xfrm>
            <a:prstGeom prst="bentConnector3">
              <a:avLst>
                <a:gd name="adj1" fmla="val 50000"/>
              </a:avLst>
            </a:prstGeom>
            <a:noFill/>
            <a:ln w="34925" cap="flat" cmpd="sng">
              <a:solidFill>
                <a:schemeClr val="bg2">
                  <a:lumMod val="25000"/>
                </a:schemeClr>
              </a:solidFill>
              <a:prstDash val="solid"/>
              <a:round/>
              <a:headEnd type="none" w="med" len="med"/>
              <a:tailEnd type="triangle" w="med" len="med"/>
            </a:ln>
          </p:spPr>
        </p:cxnSp>
        <p:cxnSp>
          <p:nvCxnSpPr>
            <p:cNvPr id="29" name="Google Shape;434;p45">
              <a:extLst>
                <a:ext uri="{FF2B5EF4-FFF2-40B4-BE49-F238E27FC236}">
                  <a16:creationId xmlns:a16="http://schemas.microsoft.com/office/drawing/2014/main" id="{2A4E348C-D5CC-4F05-AE00-83527FAA4AF6}"/>
                </a:ext>
              </a:extLst>
            </p:cNvPr>
            <p:cNvCxnSpPr>
              <a:cxnSpLocks/>
            </p:cNvCxnSpPr>
            <p:nvPr/>
          </p:nvCxnSpPr>
          <p:spPr>
            <a:xfrm flipV="1">
              <a:off x="4397004" y="387906"/>
              <a:ext cx="642574" cy="1620000"/>
            </a:xfrm>
            <a:prstGeom prst="bentConnector3">
              <a:avLst>
                <a:gd name="adj1" fmla="val 50000"/>
              </a:avLst>
            </a:prstGeom>
            <a:noFill/>
            <a:ln w="34925" cap="flat" cmpd="sng">
              <a:solidFill>
                <a:schemeClr val="bg2">
                  <a:lumMod val="25000"/>
                </a:schemeClr>
              </a:solidFill>
              <a:prstDash val="solid"/>
              <a:round/>
              <a:headEnd type="none" w="med" len="med"/>
              <a:tailEnd type="triangle" w="med" len="med"/>
            </a:ln>
          </p:spPr>
        </p:cxnSp>
      </p:grpSp>
      <p:sp>
        <p:nvSpPr>
          <p:cNvPr id="31" name="CuadroTexto 30">
            <a:extLst>
              <a:ext uri="{FF2B5EF4-FFF2-40B4-BE49-F238E27FC236}">
                <a16:creationId xmlns:a16="http://schemas.microsoft.com/office/drawing/2014/main" id="{676D3BF6-6575-47CA-BED5-6E721ADC2C38}"/>
              </a:ext>
            </a:extLst>
          </p:cNvPr>
          <p:cNvSpPr txBox="1"/>
          <p:nvPr/>
        </p:nvSpPr>
        <p:spPr>
          <a:xfrm>
            <a:off x="4424501" y="2582382"/>
            <a:ext cx="705355" cy="369332"/>
          </a:xfrm>
          <a:prstGeom prst="rect">
            <a:avLst/>
          </a:prstGeom>
          <a:noFill/>
        </p:spPr>
        <p:txBody>
          <a:bodyPr wrap="square">
            <a:spAutoFit/>
          </a:bodyPr>
          <a:lstStyle/>
          <a:p>
            <a:r>
              <a:rPr lang="es-MX" sz="1800" b="1" dirty="0">
                <a:solidFill>
                  <a:schemeClr val="dk1"/>
                </a:solidFill>
                <a:latin typeface="Albert Sans"/>
                <a:sym typeface="Albert Sans"/>
              </a:rPr>
              <a:t>ciclo </a:t>
            </a:r>
          </a:p>
        </p:txBody>
      </p:sp>
      <p:sp>
        <p:nvSpPr>
          <p:cNvPr id="34" name="11 CuadroTexto">
            <a:extLst>
              <a:ext uri="{FF2B5EF4-FFF2-40B4-BE49-F238E27FC236}">
                <a16:creationId xmlns:a16="http://schemas.microsoft.com/office/drawing/2014/main" id="{74DF8B5F-1568-414C-9FF2-9620E3F7059F}"/>
              </a:ext>
            </a:extLst>
          </p:cNvPr>
          <p:cNvSpPr txBox="1"/>
          <p:nvPr/>
        </p:nvSpPr>
        <p:spPr>
          <a:xfrm>
            <a:off x="6259313" y="4596974"/>
            <a:ext cx="1795951"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3: Bucle o ciclo</a:t>
            </a:r>
          </a:p>
        </p:txBody>
      </p:sp>
    </p:spTree>
    <p:extLst>
      <p:ext uri="{BB962C8B-B14F-4D97-AF65-F5344CB8AC3E}">
        <p14:creationId xmlns:p14="http://schemas.microsoft.com/office/powerpoint/2010/main" val="388343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6"/>
                                        </p:tgtEl>
                                        <p:attrNameLst>
                                          <p:attrName>r</p:attrName>
                                        </p:attrNameLst>
                                      </p:cBhvr>
                                    </p:animRot>
                                  </p:childTnLst>
                                </p:cTn>
                              </p:par>
                            </p:childTnLst>
                          </p:cTn>
                        </p:par>
                        <p:par>
                          <p:cTn id="7" fill="hold">
                            <p:stCondLst>
                              <p:cond delay="2000"/>
                            </p:stCondLst>
                            <p:childTnLst>
                              <p:par>
                                <p:cTn id="8" presetID="2" presetClass="entr" presetSubtype="2"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1+#ppt_w/2"/>
                                          </p:val>
                                        </p:tav>
                                        <p:tav tm="100000">
                                          <p:val>
                                            <p:strVal val="#ppt_x"/>
                                          </p:val>
                                        </p:tav>
                                      </p:tavLst>
                                    </p:anim>
                                    <p:anim calcmode="lin" valueType="num">
                                      <p:cBhvr additive="base">
                                        <p:cTn id="11" dur="5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500" fill="hold"/>
                                        <p:tgtEl>
                                          <p:spTgt spid="34"/>
                                        </p:tgtEl>
                                        <p:attrNameLst>
                                          <p:attrName>ppt_x</p:attrName>
                                        </p:attrNameLst>
                                      </p:cBhvr>
                                      <p:tavLst>
                                        <p:tav tm="0">
                                          <p:val>
                                            <p:strVal val="#ppt_x"/>
                                          </p:val>
                                        </p:tav>
                                        <p:tav tm="100000">
                                          <p:val>
                                            <p:strVal val="#ppt_x"/>
                                          </p:val>
                                        </p:tav>
                                      </p:tavLst>
                                    </p:anim>
                                    <p:anim calcmode="lin" valueType="num">
                                      <p:cBhvr additive="base">
                                        <p:cTn id="15" dur="500" fill="hold"/>
                                        <p:tgtEl>
                                          <p:spTgt spid="34"/>
                                        </p:tgtEl>
                                        <p:attrNameLst>
                                          <p:attrName>ppt_y</p:attrName>
                                        </p:attrNameLst>
                                      </p:cBhvr>
                                      <p:tavLst>
                                        <p:tav tm="0">
                                          <p:val>
                                            <p:strVal val="1+#ppt_h/2"/>
                                          </p:val>
                                        </p:tav>
                                        <p:tav tm="100000">
                                          <p:val>
                                            <p:strVal val="#ppt_y"/>
                                          </p:val>
                                        </p:tav>
                                      </p:tavLst>
                                    </p:anim>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up)">
                                      <p:cBhvr>
                                        <p:cTn id="19" dur="500"/>
                                        <p:tgtEl>
                                          <p:spTgt spid="2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49" name="Google Shape;410;p44">
            <a:extLst>
              <a:ext uri="{FF2B5EF4-FFF2-40B4-BE49-F238E27FC236}">
                <a16:creationId xmlns:a16="http://schemas.microsoft.com/office/drawing/2014/main" id="{A7AAEE1E-22F2-4D45-BA6D-78E5568A8F85}"/>
              </a:ext>
            </a:extLst>
          </p:cNvPr>
          <p:cNvSpPr txBox="1">
            <a:spLocks/>
          </p:cNvSpPr>
          <p:nvPr/>
        </p:nvSpPr>
        <p:spPr>
          <a:xfrm>
            <a:off x="811972" y="2071029"/>
            <a:ext cx="3276301" cy="2319200"/>
          </a:xfrm>
          <a:prstGeom prst="rect">
            <a:avLst/>
          </a:prstGeom>
          <a:solidFill>
            <a:srgbClr val="DDE9CD"/>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335" name="Google Shape;335;p39"/>
          <p:cNvSpPr/>
          <p:nvPr/>
        </p:nvSpPr>
        <p:spPr>
          <a:xfrm>
            <a:off x="8022254" y="3998125"/>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36" name="Google Shape;336;p39"/>
          <p:cNvSpPr txBox="1">
            <a:spLocks noGrp="1"/>
          </p:cNvSpPr>
          <p:nvPr>
            <p:ph type="title"/>
          </p:nvPr>
        </p:nvSpPr>
        <p:spPr>
          <a:xfrm>
            <a:off x="863098" y="463136"/>
            <a:ext cx="3123900" cy="1516273"/>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2. Cuerpo del bucle</a:t>
            </a:r>
            <a:endParaRPr dirty="0"/>
          </a:p>
        </p:txBody>
      </p:sp>
      <p:sp>
        <p:nvSpPr>
          <p:cNvPr id="338" name="Google Shape;338;p39"/>
          <p:cNvSpPr txBox="1">
            <a:spLocks noGrp="1"/>
          </p:cNvSpPr>
          <p:nvPr>
            <p:ph type="subTitle" idx="1"/>
          </p:nvPr>
        </p:nvSpPr>
        <p:spPr>
          <a:xfrm>
            <a:off x="901043" y="2122822"/>
            <a:ext cx="3419116" cy="1254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800" dirty="0"/>
              <a:t>Es la instrucción o conjunto de instrucciones que se ubican dentro del bucle.</a:t>
            </a:r>
            <a:endParaRPr sz="2800" dirty="0"/>
          </a:p>
        </p:txBody>
      </p:sp>
      <p:sp>
        <p:nvSpPr>
          <p:cNvPr id="339" name="Google Shape;339;p39"/>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42" name="Google Shape;342;p39"/>
          <p:cNvSpPr/>
          <p:nvPr/>
        </p:nvSpPr>
        <p:spPr>
          <a:xfrm>
            <a:off x="8200" y="4732513"/>
            <a:ext cx="1254000" cy="1254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22" name="5 Rectángulo">
            <a:extLst>
              <a:ext uri="{FF2B5EF4-FFF2-40B4-BE49-F238E27FC236}">
                <a16:creationId xmlns:a16="http://schemas.microsoft.com/office/drawing/2014/main" id="{168F691C-73F0-4AF1-8596-9A2468BA4628}"/>
              </a:ext>
            </a:extLst>
          </p:cNvPr>
          <p:cNvSpPr/>
          <p:nvPr/>
        </p:nvSpPr>
        <p:spPr>
          <a:xfrm>
            <a:off x="9144000" y="2857186"/>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Cuerpo del bucle</a:t>
            </a:r>
          </a:p>
        </p:txBody>
      </p:sp>
      <p:grpSp>
        <p:nvGrpSpPr>
          <p:cNvPr id="12" name="Grupo 11">
            <a:extLst>
              <a:ext uri="{FF2B5EF4-FFF2-40B4-BE49-F238E27FC236}">
                <a16:creationId xmlns:a16="http://schemas.microsoft.com/office/drawing/2014/main" id="{60441EF2-CE15-4B96-841B-C72B31B2B8BC}"/>
              </a:ext>
            </a:extLst>
          </p:cNvPr>
          <p:cNvGrpSpPr/>
          <p:nvPr/>
        </p:nvGrpSpPr>
        <p:grpSpPr>
          <a:xfrm>
            <a:off x="5766870" y="569433"/>
            <a:ext cx="2312747" cy="3788031"/>
            <a:chOff x="5766870" y="569433"/>
            <a:chExt cx="2312747" cy="3788031"/>
          </a:xfrm>
        </p:grpSpPr>
        <p:cxnSp>
          <p:nvCxnSpPr>
            <p:cNvPr id="21" name="10 Forma">
              <a:extLst>
                <a:ext uri="{FF2B5EF4-FFF2-40B4-BE49-F238E27FC236}">
                  <a16:creationId xmlns:a16="http://schemas.microsoft.com/office/drawing/2014/main" id="{32B32718-E31F-421C-B561-919261E62DD0}"/>
                </a:ext>
              </a:extLst>
            </p:cNvPr>
            <p:cNvCxnSpPr>
              <a:cxnSpLocks/>
            </p:cNvCxnSpPr>
            <p:nvPr/>
          </p:nvCxnSpPr>
          <p:spPr>
            <a:xfrm rot="5400000">
              <a:off x="6231144" y="2539580"/>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1" name="Grupo 10">
              <a:extLst>
                <a:ext uri="{FF2B5EF4-FFF2-40B4-BE49-F238E27FC236}">
                  <a16:creationId xmlns:a16="http://schemas.microsoft.com/office/drawing/2014/main" id="{F291ECA1-29A0-4513-B167-B249399596DE}"/>
                </a:ext>
              </a:extLst>
            </p:cNvPr>
            <p:cNvGrpSpPr/>
            <p:nvPr/>
          </p:nvGrpSpPr>
          <p:grpSpPr>
            <a:xfrm>
              <a:off x="5766870" y="569433"/>
              <a:ext cx="2312747" cy="3046432"/>
              <a:chOff x="5766870" y="569433"/>
              <a:chExt cx="2312747" cy="3046432"/>
            </a:xfrm>
          </p:grpSpPr>
          <p:sp>
            <p:nvSpPr>
              <p:cNvPr id="16" name="4 Decisión">
                <a:extLst>
                  <a:ext uri="{FF2B5EF4-FFF2-40B4-BE49-F238E27FC236}">
                    <a16:creationId xmlns:a16="http://schemas.microsoft.com/office/drawing/2014/main" id="{2664A05C-76F5-4EF3-9CA1-260F082259D0}"/>
                  </a:ext>
                </a:extLst>
              </p:cNvPr>
              <p:cNvSpPr/>
              <p:nvPr/>
            </p:nvSpPr>
            <p:spPr>
              <a:xfrm>
                <a:off x="5766870" y="1459268"/>
                <a:ext cx="1938347" cy="1065872"/>
              </a:xfrm>
              <a:prstGeom prst="flowChartDecision">
                <a:avLst/>
              </a:prstGeom>
              <a:solidFill>
                <a:srgbClr val="D2E2BC"/>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dirty="0">
                    <a:solidFill>
                      <a:schemeClr val="tx1"/>
                    </a:solidFill>
                    <a:latin typeface="Calibri" pitchFamily="34" charset="0"/>
                  </a:rPr>
                  <a:t>Condición</a:t>
                </a:r>
              </a:p>
            </p:txBody>
          </p:sp>
          <p:cxnSp>
            <p:nvCxnSpPr>
              <p:cNvPr id="17" name="6 Conector recto de flecha">
                <a:extLst>
                  <a:ext uri="{FF2B5EF4-FFF2-40B4-BE49-F238E27FC236}">
                    <a16:creationId xmlns:a16="http://schemas.microsoft.com/office/drawing/2014/main" id="{0966EACA-7EFC-452D-A8CD-1B950034243C}"/>
                  </a:ext>
                </a:extLst>
              </p:cNvPr>
              <p:cNvCxnSpPr>
                <a:cxnSpLocks/>
              </p:cNvCxnSpPr>
              <p:nvPr/>
            </p:nvCxnSpPr>
            <p:spPr>
              <a:xfrm rot="5400000">
                <a:off x="6547948" y="2713239"/>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7 CuadroTexto">
                <a:extLst>
                  <a:ext uri="{FF2B5EF4-FFF2-40B4-BE49-F238E27FC236}">
                    <a16:creationId xmlns:a16="http://schemas.microsoft.com/office/drawing/2014/main" id="{0B7D8716-2B44-4D20-A3FA-C022ED79674E}"/>
                  </a:ext>
                </a:extLst>
              </p:cNvPr>
              <p:cNvSpPr txBox="1"/>
              <p:nvPr/>
            </p:nvSpPr>
            <p:spPr>
              <a:xfrm>
                <a:off x="6816183" y="2526381"/>
                <a:ext cx="185124"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V</a:t>
                </a:r>
              </a:p>
            </p:txBody>
          </p:sp>
          <p:sp>
            <p:nvSpPr>
              <p:cNvPr id="19" name="8 CuadroTexto">
                <a:extLst>
                  <a:ext uri="{FF2B5EF4-FFF2-40B4-BE49-F238E27FC236}">
                    <a16:creationId xmlns:a16="http://schemas.microsoft.com/office/drawing/2014/main" id="{7029844E-6138-42B6-A9E2-0B9120F08D63}"/>
                  </a:ext>
                </a:extLst>
              </p:cNvPr>
              <p:cNvSpPr txBox="1"/>
              <p:nvPr/>
            </p:nvSpPr>
            <p:spPr>
              <a:xfrm>
                <a:off x="7736067" y="1648604"/>
                <a:ext cx="252567"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F</a:t>
                </a:r>
              </a:p>
            </p:txBody>
          </p:sp>
          <p:cxnSp>
            <p:nvCxnSpPr>
              <p:cNvPr id="20" name="9 Conector angular">
                <a:extLst>
                  <a:ext uri="{FF2B5EF4-FFF2-40B4-BE49-F238E27FC236}">
                    <a16:creationId xmlns:a16="http://schemas.microsoft.com/office/drawing/2014/main" id="{F8D9D084-061F-4E8D-9112-82E9D3C28DA0}"/>
                  </a:ext>
                </a:extLst>
              </p:cNvPr>
              <p:cNvCxnSpPr>
                <a:cxnSpLocks/>
              </p:cNvCxnSpPr>
              <p:nvPr/>
            </p:nvCxnSpPr>
            <p:spPr>
              <a:xfrm rot="10800000">
                <a:off x="5766870" y="1995675"/>
                <a:ext cx="468000" cy="1620000"/>
              </a:xfrm>
              <a:prstGeom prst="bentConnector3">
                <a:avLst>
                  <a:gd name="adj1" fmla="val 205095"/>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6 Conector recto de flecha">
                <a:extLst>
                  <a:ext uri="{FF2B5EF4-FFF2-40B4-BE49-F238E27FC236}">
                    <a16:creationId xmlns:a16="http://schemas.microsoft.com/office/drawing/2014/main" id="{3257AB81-C6B5-4262-87C3-CC5B9F6A70D5}"/>
                  </a:ext>
                </a:extLst>
              </p:cNvPr>
              <p:cNvCxnSpPr>
                <a:cxnSpLocks/>
              </p:cNvCxnSpPr>
              <p:nvPr/>
            </p:nvCxnSpPr>
            <p:spPr>
              <a:xfrm rot="5400000">
                <a:off x="6547947" y="1269243"/>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B12E345F-90EC-4EBB-BED3-D51B0B31E4F5}"/>
                  </a:ext>
                </a:extLst>
              </p:cNvPr>
              <p:cNvCxnSpPr>
                <a:cxnSpLocks/>
                <a:stCxn id="16" idx="3"/>
              </p:cNvCxnSpPr>
              <p:nvPr/>
            </p:nvCxnSpPr>
            <p:spPr>
              <a:xfrm>
                <a:off x="7705217" y="1992204"/>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Conector recto 30">
                <a:extLst>
                  <a:ext uri="{FF2B5EF4-FFF2-40B4-BE49-F238E27FC236}">
                    <a16:creationId xmlns:a16="http://schemas.microsoft.com/office/drawing/2014/main" id="{D9CB8900-0388-4769-AD6C-2773CE1A33B3}"/>
                  </a:ext>
                </a:extLst>
              </p:cNvPr>
              <p:cNvCxnSpPr>
                <a:cxnSpLocks/>
              </p:cNvCxnSpPr>
              <p:nvPr/>
            </p:nvCxnSpPr>
            <p:spPr>
              <a:xfrm flipH="1">
                <a:off x="6735352" y="3404158"/>
                <a:ext cx="1488" cy="203204"/>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32">
                <a:extLst>
                  <a:ext uri="{FF2B5EF4-FFF2-40B4-BE49-F238E27FC236}">
                    <a16:creationId xmlns:a16="http://schemas.microsoft.com/office/drawing/2014/main" id="{57BE6547-4CE9-467B-BF56-5141C6C12792}"/>
                  </a:ext>
                </a:extLst>
              </p:cNvPr>
              <p:cNvCxnSpPr>
                <a:cxnSpLocks/>
              </p:cNvCxnSpPr>
              <p:nvPr/>
            </p:nvCxnSpPr>
            <p:spPr>
              <a:xfrm flipH="1">
                <a:off x="6217542" y="3615865"/>
                <a:ext cx="5400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D3B4670C-E88A-4B68-A3B6-0A99EABAD1E4}"/>
                      </a:ext>
                    </a:extLst>
                  </p:cNvPr>
                  <p:cNvSpPr txBox="1"/>
                  <p:nvPr/>
                </p:nvSpPr>
                <p:spPr>
                  <a:xfrm>
                    <a:off x="6299508" y="569433"/>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24" name="CuadroTexto 23">
                    <a:extLst>
                      <a:ext uri="{FF2B5EF4-FFF2-40B4-BE49-F238E27FC236}">
                        <a16:creationId xmlns:a16="http://schemas.microsoft.com/office/drawing/2014/main" id="{D3B4670C-E88A-4B68-A3B6-0A99EABAD1E4}"/>
                      </a:ext>
                    </a:extLst>
                  </p:cNvPr>
                  <p:cNvSpPr txBox="1">
                    <a:spLocks noRot="1" noChangeAspect="1" noMove="1" noResize="1" noEditPoints="1" noAdjustHandles="1" noChangeArrowheads="1" noChangeShapeType="1" noTextEdit="1"/>
                  </p:cNvSpPr>
                  <p:nvPr/>
                </p:nvSpPr>
                <p:spPr>
                  <a:xfrm>
                    <a:off x="6299508" y="569433"/>
                    <a:ext cx="885588" cy="523220"/>
                  </a:xfrm>
                  <a:prstGeom prst="rect">
                    <a:avLst/>
                  </a:prstGeom>
                  <a:blipFill>
                    <a:blip r:embed="rId3"/>
                    <a:stretch>
                      <a:fillRect/>
                    </a:stretch>
                  </a:blipFill>
                </p:spPr>
                <p:txBody>
                  <a:bodyPr/>
                  <a:lstStyle/>
                  <a:p>
                    <a:r>
                      <a:rPr lang="es-MX">
                        <a:noFill/>
                      </a:rPr>
                      <a:t> </a:t>
                    </a:r>
                  </a:p>
                </p:txBody>
              </p:sp>
            </mc:Fallback>
          </mc:AlternateContent>
        </p:grpSp>
      </p:grpSp>
      <p:sp>
        <p:nvSpPr>
          <p:cNvPr id="37" name="11 CuadroTexto">
            <a:extLst>
              <a:ext uri="{FF2B5EF4-FFF2-40B4-BE49-F238E27FC236}">
                <a16:creationId xmlns:a16="http://schemas.microsoft.com/office/drawing/2014/main" id="{B3688AED-E43E-464B-9A59-6D7F951DAED6}"/>
              </a:ext>
            </a:extLst>
          </p:cNvPr>
          <p:cNvSpPr txBox="1"/>
          <p:nvPr/>
        </p:nvSpPr>
        <p:spPr>
          <a:xfrm>
            <a:off x="5773128" y="4619955"/>
            <a:ext cx="1932089"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4: Cuerpo del bucle</a:t>
            </a:r>
          </a:p>
        </p:txBody>
      </p:sp>
    </p:spTree>
    <p:extLst>
      <p:ext uri="{BB962C8B-B14F-4D97-AF65-F5344CB8AC3E}">
        <p14:creationId xmlns:p14="http://schemas.microsoft.com/office/powerpoint/2010/main" val="3104519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35" presetClass="path" presetSubtype="0" accel="50000" decel="50000" fill="hold" grpId="0" nodeType="afterEffect">
                                  <p:stCondLst>
                                    <p:cond delay="0"/>
                                  </p:stCondLst>
                                  <p:childTnLst>
                                    <p:animMotion origin="layout" path="M -5.55556E-7 -9.87654E-7 L -0.3283 -9.87654E-7 " pathEditMode="relative" rAng="0" ptsTypes="AA">
                                      <p:cBhvr>
                                        <p:cTn id="16" dur="2000" fill="hold"/>
                                        <p:tgtEl>
                                          <p:spTgt spid="22"/>
                                        </p:tgtEl>
                                        <p:attrNameLst>
                                          <p:attrName>ppt_x</p:attrName>
                                          <p:attrName>ppt_y</p:attrName>
                                        </p:attrNameLst>
                                      </p:cBhvr>
                                      <p:rCtr x="-16424" y="0"/>
                                    </p:animMotion>
                                  </p:childTnLst>
                                </p:cTn>
                              </p:par>
                            </p:childTnLst>
                          </p:cTn>
                        </p:par>
                        <p:par>
                          <p:cTn id="17" fill="hold">
                            <p:stCondLst>
                              <p:cond delay="3000"/>
                            </p:stCondLst>
                            <p:childTnLst>
                              <p:par>
                                <p:cTn id="18" presetID="26" presetClass="emph" presetSubtype="0" fill="hold" grpId="1" nodeType="afterEffect">
                                  <p:stCondLst>
                                    <p:cond delay="0"/>
                                  </p:stCondLst>
                                  <p:childTnLst>
                                    <p:animEffect transition="out" filter="fade">
                                      <p:cBhvr>
                                        <p:cTn id="19" dur="500" tmFilter="0, 0; .2, .5; .8, .5; 1, 0"/>
                                        <p:tgtEl>
                                          <p:spTgt spid="22"/>
                                        </p:tgtEl>
                                      </p:cBhvr>
                                    </p:animEffect>
                                    <p:animScale>
                                      <p:cBhvr>
                                        <p:cTn id="20" dur="250" autoRev="1" fill="hold"/>
                                        <p:tgtEl>
                                          <p:spTgt spid="22"/>
                                        </p:tgtEl>
                                      </p:cBhvr>
                                      <p:by x="105000" y="105000"/>
                                    </p:animScale>
                                  </p:childTnLst>
                                </p:cTn>
                              </p:par>
                            </p:childTnLst>
                          </p:cTn>
                        </p:par>
                        <p:par>
                          <p:cTn id="21" fill="hold">
                            <p:stCondLst>
                              <p:cond delay="3500"/>
                            </p:stCondLst>
                            <p:childTnLst>
                              <p:par>
                                <p:cTn id="22" presetID="26" presetClass="emph" presetSubtype="0" fill="hold" grpId="2" nodeType="afterEffect">
                                  <p:stCondLst>
                                    <p:cond delay="0"/>
                                  </p:stCondLst>
                                  <p:childTnLst>
                                    <p:animEffect transition="out" filter="fade">
                                      <p:cBhvr>
                                        <p:cTn id="23" dur="500" tmFilter="0, 0; .2, .5; .8, .5; 1, 0"/>
                                        <p:tgtEl>
                                          <p:spTgt spid="22"/>
                                        </p:tgtEl>
                                      </p:cBhvr>
                                    </p:animEffect>
                                    <p:animScale>
                                      <p:cBhvr>
                                        <p:cTn id="24" dur="250" autoRev="1"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8" name="Google Shape;328;p38"/>
          <p:cNvSpPr txBox="1">
            <a:spLocks noGrp="1"/>
          </p:cNvSpPr>
          <p:nvPr>
            <p:ph type="title"/>
          </p:nvPr>
        </p:nvSpPr>
        <p:spPr>
          <a:xfrm>
            <a:off x="543748" y="586037"/>
            <a:ext cx="3518700" cy="1404258"/>
          </a:xfrm>
          <a:prstGeom prst="rect">
            <a:avLst/>
          </a:prstGeom>
        </p:spPr>
        <p:txBody>
          <a:bodyPr spcFirstLastPara="1" wrap="square" lIns="91425" tIns="91425" rIns="91425" bIns="91425" anchor="b" anchorCtr="0">
            <a:noAutofit/>
          </a:bodyPr>
          <a:lstStyle/>
          <a:p>
            <a:r>
              <a:rPr lang="es-MX" sz="2800" dirty="0"/>
              <a:t>3. Iteración</a:t>
            </a:r>
            <a:br>
              <a:rPr lang="es-MX" sz="2800" dirty="0"/>
            </a:br>
            <a:endParaRPr sz="2800" dirty="0"/>
          </a:p>
        </p:txBody>
      </p:sp>
      <p:sp>
        <p:nvSpPr>
          <p:cNvPr id="2" name="Título 1">
            <a:extLst>
              <a:ext uri="{FF2B5EF4-FFF2-40B4-BE49-F238E27FC236}">
                <a16:creationId xmlns:a16="http://schemas.microsoft.com/office/drawing/2014/main" id="{BE06D808-A08E-43AB-B7D0-4A86DD6D4268}"/>
              </a:ext>
            </a:extLst>
          </p:cNvPr>
          <p:cNvSpPr>
            <a:spLocks noGrp="1"/>
          </p:cNvSpPr>
          <p:nvPr>
            <p:ph type="title" idx="2"/>
          </p:nvPr>
        </p:nvSpPr>
        <p:spPr>
          <a:xfrm>
            <a:off x="637536" y="1802564"/>
            <a:ext cx="3759864" cy="2701283"/>
          </a:xfrm>
        </p:spPr>
        <p:txBody>
          <a:bodyPr/>
          <a:lstStyle/>
          <a:p>
            <a:r>
              <a:rPr lang="es-MX" sz="2400" b="0" dirty="0"/>
              <a:t>Es la repetición de un proceso con el objetivo de acercarse al resultado buscado. La iteración es una acción controlada por una condición booleana.</a:t>
            </a:r>
          </a:p>
        </p:txBody>
      </p:sp>
      <p:sp>
        <p:nvSpPr>
          <p:cNvPr id="25" name="11 CuadroTexto">
            <a:extLst>
              <a:ext uri="{FF2B5EF4-FFF2-40B4-BE49-F238E27FC236}">
                <a16:creationId xmlns:a16="http://schemas.microsoft.com/office/drawing/2014/main" id="{5496B043-9121-4AE6-ABCE-4028CEC3CA3B}"/>
              </a:ext>
            </a:extLst>
          </p:cNvPr>
          <p:cNvSpPr txBox="1"/>
          <p:nvPr/>
        </p:nvSpPr>
        <p:spPr>
          <a:xfrm>
            <a:off x="5613923" y="4555573"/>
            <a:ext cx="2224494"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5: Iteración o repetición</a:t>
            </a:r>
          </a:p>
        </p:txBody>
      </p:sp>
      <p:grpSp>
        <p:nvGrpSpPr>
          <p:cNvPr id="27" name="Grupo 26">
            <a:extLst>
              <a:ext uri="{FF2B5EF4-FFF2-40B4-BE49-F238E27FC236}">
                <a16:creationId xmlns:a16="http://schemas.microsoft.com/office/drawing/2014/main" id="{DEED1B5B-2DD7-40E7-8F75-AF202D29A46C}"/>
              </a:ext>
            </a:extLst>
          </p:cNvPr>
          <p:cNvGrpSpPr/>
          <p:nvPr/>
        </p:nvGrpSpPr>
        <p:grpSpPr>
          <a:xfrm>
            <a:off x="5757688" y="587927"/>
            <a:ext cx="2312747" cy="3788031"/>
            <a:chOff x="5832792" y="507742"/>
            <a:chExt cx="2312747" cy="3788031"/>
          </a:xfrm>
        </p:grpSpPr>
        <p:grpSp>
          <p:nvGrpSpPr>
            <p:cNvPr id="28" name="Grupo 27">
              <a:extLst>
                <a:ext uri="{FF2B5EF4-FFF2-40B4-BE49-F238E27FC236}">
                  <a16:creationId xmlns:a16="http://schemas.microsoft.com/office/drawing/2014/main" id="{56001D26-41EE-4C72-AEF5-0FB6CB1D10BF}"/>
                </a:ext>
              </a:extLst>
            </p:cNvPr>
            <p:cNvGrpSpPr/>
            <p:nvPr/>
          </p:nvGrpSpPr>
          <p:grpSpPr>
            <a:xfrm>
              <a:off x="5832792" y="1397577"/>
              <a:ext cx="2282158" cy="2898196"/>
              <a:chOff x="3329950" y="1239730"/>
              <a:chExt cx="2282158" cy="2898196"/>
            </a:xfrm>
          </p:grpSpPr>
          <p:cxnSp>
            <p:nvCxnSpPr>
              <p:cNvPr id="34" name="10 Forma">
                <a:extLst>
                  <a:ext uri="{FF2B5EF4-FFF2-40B4-BE49-F238E27FC236}">
                    <a16:creationId xmlns:a16="http://schemas.microsoft.com/office/drawing/2014/main" id="{11BB8682-001A-4484-A679-37716DA96A49}"/>
                  </a:ext>
                </a:extLst>
              </p:cNvPr>
              <p:cNvCxnSpPr>
                <a:cxnSpLocks/>
              </p:cNvCxnSpPr>
              <p:nvPr/>
            </p:nvCxnSpPr>
            <p:spPr>
              <a:xfrm rot="5400000">
                <a:off x="3794224" y="2320042"/>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5" name="Grupo 34">
                <a:extLst>
                  <a:ext uri="{FF2B5EF4-FFF2-40B4-BE49-F238E27FC236}">
                    <a16:creationId xmlns:a16="http://schemas.microsoft.com/office/drawing/2014/main" id="{4022AEA2-7DC2-40B6-AC20-B7FB52285F44}"/>
                  </a:ext>
                </a:extLst>
              </p:cNvPr>
              <p:cNvGrpSpPr/>
              <p:nvPr/>
            </p:nvGrpSpPr>
            <p:grpSpPr>
              <a:xfrm>
                <a:off x="3329950" y="1239730"/>
                <a:ext cx="2221764" cy="2156407"/>
                <a:chOff x="3329950" y="1239730"/>
                <a:chExt cx="2221764" cy="2156407"/>
              </a:xfrm>
            </p:grpSpPr>
            <p:sp>
              <p:nvSpPr>
                <p:cNvPr id="36" name="4 Decisión">
                  <a:extLst>
                    <a:ext uri="{FF2B5EF4-FFF2-40B4-BE49-F238E27FC236}">
                      <a16:creationId xmlns:a16="http://schemas.microsoft.com/office/drawing/2014/main" id="{C2F3AAF8-66E2-41EA-AEEC-595E0B71F483}"/>
                    </a:ext>
                  </a:extLst>
                </p:cNvPr>
                <p:cNvSpPr/>
                <p:nvPr/>
              </p:nvSpPr>
              <p:spPr>
                <a:xfrm>
                  <a:off x="3329950" y="1239730"/>
                  <a:ext cx="1938347" cy="1065872"/>
                </a:xfrm>
                <a:prstGeom prst="flowChartDecision">
                  <a:avLst/>
                </a:prstGeom>
                <a:solidFill>
                  <a:schemeClr val="bg2">
                    <a:lumMod val="75000"/>
                  </a:schemeClr>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b="1" dirty="0">
                      <a:solidFill>
                        <a:schemeClr val="tx1"/>
                      </a:solidFill>
                      <a:latin typeface="Calibri" pitchFamily="34" charset="0"/>
                    </a:rPr>
                    <a:t>Condición</a:t>
                  </a:r>
                </a:p>
              </p:txBody>
            </p:sp>
            <p:cxnSp>
              <p:nvCxnSpPr>
                <p:cNvPr id="37" name="6 Conector recto de flecha">
                  <a:extLst>
                    <a:ext uri="{FF2B5EF4-FFF2-40B4-BE49-F238E27FC236}">
                      <a16:creationId xmlns:a16="http://schemas.microsoft.com/office/drawing/2014/main" id="{62E528F3-E504-4B19-8440-3554C95E7B77}"/>
                    </a:ext>
                  </a:extLst>
                </p:cNvPr>
                <p:cNvCxnSpPr>
                  <a:cxnSpLocks/>
                </p:cNvCxnSpPr>
                <p:nvPr/>
              </p:nvCxnSpPr>
              <p:spPr>
                <a:xfrm rot="5400000">
                  <a:off x="4111028" y="2493701"/>
                  <a:ext cx="376190" cy="1379"/>
                </a:xfrm>
                <a:prstGeom prst="straightConnector1">
                  <a:avLst/>
                </a:prstGeom>
                <a:solidFill>
                  <a:schemeClr val="bg2">
                    <a:lumMod val="75000"/>
                  </a:schemeClr>
                </a:solidFill>
                <a:ln w="57150">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8" name="7 CuadroTexto">
                  <a:extLst>
                    <a:ext uri="{FF2B5EF4-FFF2-40B4-BE49-F238E27FC236}">
                      <a16:creationId xmlns:a16="http://schemas.microsoft.com/office/drawing/2014/main" id="{481B6119-5E74-4B10-82EB-C8E405FE8E99}"/>
                    </a:ext>
                  </a:extLst>
                </p:cNvPr>
                <p:cNvSpPr txBox="1"/>
                <p:nvPr/>
              </p:nvSpPr>
              <p:spPr>
                <a:xfrm>
                  <a:off x="4379263" y="2306843"/>
                  <a:ext cx="185124"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V</a:t>
                  </a:r>
                </a:p>
              </p:txBody>
            </p:sp>
            <p:sp>
              <p:nvSpPr>
                <p:cNvPr id="39" name="8 CuadroTexto">
                  <a:extLst>
                    <a:ext uri="{FF2B5EF4-FFF2-40B4-BE49-F238E27FC236}">
                      <a16:creationId xmlns:a16="http://schemas.microsoft.com/office/drawing/2014/main" id="{F08F0799-35F5-4867-8347-C5A4BBC08D53}"/>
                    </a:ext>
                  </a:extLst>
                </p:cNvPr>
                <p:cNvSpPr txBox="1"/>
                <p:nvPr/>
              </p:nvSpPr>
              <p:spPr>
                <a:xfrm>
                  <a:off x="5299147" y="1429066"/>
                  <a:ext cx="252567"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F</a:t>
                  </a:r>
                </a:p>
              </p:txBody>
            </p:sp>
            <p:cxnSp>
              <p:nvCxnSpPr>
                <p:cNvPr id="40" name="9 Conector angular">
                  <a:extLst>
                    <a:ext uri="{FF2B5EF4-FFF2-40B4-BE49-F238E27FC236}">
                      <a16:creationId xmlns:a16="http://schemas.microsoft.com/office/drawing/2014/main" id="{8B63C629-7210-4106-8C94-D76FA5BF1115}"/>
                    </a:ext>
                  </a:extLst>
                </p:cNvPr>
                <p:cNvCxnSpPr>
                  <a:cxnSpLocks/>
                </p:cNvCxnSpPr>
                <p:nvPr/>
              </p:nvCxnSpPr>
              <p:spPr>
                <a:xfrm rot="10800000">
                  <a:off x="3329950" y="1776137"/>
                  <a:ext cx="468000" cy="1620000"/>
                </a:xfrm>
                <a:prstGeom prst="bentConnector3">
                  <a:avLst>
                    <a:gd name="adj1" fmla="val 205095"/>
                  </a:avLst>
                </a:prstGeom>
                <a:solidFill>
                  <a:schemeClr val="bg2">
                    <a:lumMod val="75000"/>
                  </a:schemeClr>
                </a:solidFill>
                <a:ln w="57150">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1" name="5 Rectángulo">
                  <a:extLst>
                    <a:ext uri="{FF2B5EF4-FFF2-40B4-BE49-F238E27FC236}">
                      <a16:creationId xmlns:a16="http://schemas.microsoft.com/office/drawing/2014/main" id="{41820BAA-2736-47F1-9D1D-6F20D9DDA5EC}"/>
                    </a:ext>
                  </a:extLst>
                </p:cNvPr>
                <p:cNvSpPr/>
                <p:nvPr/>
              </p:nvSpPr>
              <p:spPr>
                <a:xfrm>
                  <a:off x="3673439" y="2683032"/>
                  <a:ext cx="1188019" cy="501588"/>
                </a:xfrm>
                <a:prstGeom prst="rect">
                  <a:avLst/>
                </a:prstGeom>
                <a:solidFill>
                  <a:schemeClr val="bg2">
                    <a:lumMod val="75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Cuerpo del bucle</a:t>
                  </a:r>
                </a:p>
              </p:txBody>
            </p:sp>
          </p:grpSp>
        </p:grpSp>
        <p:cxnSp>
          <p:nvCxnSpPr>
            <p:cNvPr id="29" name="6 Conector recto de flecha">
              <a:extLst>
                <a:ext uri="{FF2B5EF4-FFF2-40B4-BE49-F238E27FC236}">
                  <a16:creationId xmlns:a16="http://schemas.microsoft.com/office/drawing/2014/main" id="{17E17B64-4A43-4A06-AF22-8AAFE24B2012}"/>
                </a:ext>
              </a:extLst>
            </p:cNvPr>
            <p:cNvCxnSpPr>
              <a:cxnSpLocks/>
            </p:cNvCxnSpPr>
            <p:nvPr/>
          </p:nvCxnSpPr>
          <p:spPr>
            <a:xfrm rot="5400000">
              <a:off x="6613869" y="1207552"/>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Conector recto 29">
              <a:extLst>
                <a:ext uri="{FF2B5EF4-FFF2-40B4-BE49-F238E27FC236}">
                  <a16:creationId xmlns:a16="http://schemas.microsoft.com/office/drawing/2014/main" id="{8A053440-82C0-4AB1-9A9C-75C9A4422BBD}"/>
                </a:ext>
              </a:extLst>
            </p:cNvPr>
            <p:cNvCxnSpPr>
              <a:cxnSpLocks/>
              <a:stCxn id="36" idx="3"/>
            </p:cNvCxnSpPr>
            <p:nvPr/>
          </p:nvCxnSpPr>
          <p:spPr>
            <a:xfrm>
              <a:off x="7771139" y="1930513"/>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Conector recto 30">
              <a:extLst>
                <a:ext uri="{FF2B5EF4-FFF2-40B4-BE49-F238E27FC236}">
                  <a16:creationId xmlns:a16="http://schemas.microsoft.com/office/drawing/2014/main" id="{3EF571EB-F7D6-4805-ACA7-2E839ED62621}"/>
                </a:ext>
              </a:extLst>
            </p:cNvPr>
            <p:cNvCxnSpPr>
              <a:cxnSpLocks/>
            </p:cNvCxnSpPr>
            <p:nvPr/>
          </p:nvCxnSpPr>
          <p:spPr>
            <a:xfrm flipH="1">
              <a:off x="6801274" y="3342467"/>
              <a:ext cx="1488" cy="203204"/>
            </a:xfrm>
            <a:prstGeom prst="line">
              <a:avLst/>
            </a:prstGeom>
            <a:ln w="571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Conector recto 31">
              <a:extLst>
                <a:ext uri="{FF2B5EF4-FFF2-40B4-BE49-F238E27FC236}">
                  <a16:creationId xmlns:a16="http://schemas.microsoft.com/office/drawing/2014/main" id="{B76A4AD7-F209-4D08-93CC-D29DE8AF2158}"/>
                </a:ext>
              </a:extLst>
            </p:cNvPr>
            <p:cNvCxnSpPr>
              <a:cxnSpLocks/>
            </p:cNvCxnSpPr>
            <p:nvPr/>
          </p:nvCxnSpPr>
          <p:spPr>
            <a:xfrm flipH="1">
              <a:off x="6283464" y="3554174"/>
              <a:ext cx="540000" cy="0"/>
            </a:xfrm>
            <a:prstGeom prst="line">
              <a:avLst/>
            </a:prstGeom>
            <a:ln w="571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0CB64DB9-640E-4A02-9CC8-9AE057D408EB}"/>
                    </a:ext>
                  </a:extLst>
                </p:cNvPr>
                <p:cNvSpPr txBox="1"/>
                <p:nvPr/>
              </p:nvSpPr>
              <p:spPr>
                <a:xfrm>
                  <a:off x="6365430" y="507742"/>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33" name="CuadroTexto 32">
                  <a:extLst>
                    <a:ext uri="{FF2B5EF4-FFF2-40B4-BE49-F238E27FC236}">
                      <a16:creationId xmlns:a16="http://schemas.microsoft.com/office/drawing/2014/main" id="{0CB64DB9-640E-4A02-9CC8-9AE057D408EB}"/>
                    </a:ext>
                  </a:extLst>
                </p:cNvPr>
                <p:cNvSpPr txBox="1">
                  <a:spLocks noRot="1" noChangeAspect="1" noMove="1" noResize="1" noEditPoints="1" noAdjustHandles="1" noChangeArrowheads="1" noChangeShapeType="1" noTextEdit="1"/>
                </p:cNvSpPr>
                <p:nvPr/>
              </p:nvSpPr>
              <p:spPr>
                <a:xfrm>
                  <a:off x="6365430" y="507742"/>
                  <a:ext cx="885588" cy="523220"/>
                </a:xfrm>
                <a:prstGeom prst="rect">
                  <a:avLst/>
                </a:prstGeom>
                <a:blipFill>
                  <a:blip r:embed="rId3"/>
                  <a:stretch>
                    <a:fillRect/>
                  </a:stretch>
                </a:blipFill>
              </p:spPr>
              <p:txBody>
                <a:bodyPr/>
                <a:lstStyle/>
                <a:p>
                  <a:r>
                    <a:rPr lang="es-MX">
                      <a:noFill/>
                    </a:rPr>
                    <a:t> </a:t>
                  </a:r>
                </a:p>
              </p:txBody>
            </p:sp>
          </mc:Fallback>
        </mc:AlternateContent>
      </p:grpSp>
      <p:pic>
        <p:nvPicPr>
          <p:cNvPr id="45" name="Marcador de posición de imagen 4">
            <a:extLst>
              <a:ext uri="{FF2B5EF4-FFF2-40B4-BE49-F238E27FC236}">
                <a16:creationId xmlns:a16="http://schemas.microsoft.com/office/drawing/2014/main" id="{069EE3D9-580D-42DE-8E90-9949E3C53CF9}"/>
              </a:ext>
            </a:extLst>
          </p:cNvPr>
          <p:cNvPicPr>
            <a:picLocks noChangeAspect="1"/>
          </p:cNvPicPr>
          <p:nvPr/>
        </p:nvPicPr>
        <p:blipFill rotWithShape="1">
          <a:blip r:embed="rId4">
            <a:clrChange>
              <a:clrFrom>
                <a:srgbClr val="FFFFFF"/>
              </a:clrFrom>
              <a:clrTo>
                <a:srgbClr val="FFFFFF">
                  <a:alpha val="0"/>
                </a:srgbClr>
              </a:clrTo>
            </a:clrChange>
          </a:blip>
          <a:srcRect l="2724" r="2"/>
          <a:stretch/>
        </p:blipFill>
        <p:spPr>
          <a:xfrm>
            <a:off x="5318537" y="2543634"/>
            <a:ext cx="771595" cy="793460"/>
          </a:xfrm>
          <a:prstGeom prst="rect">
            <a:avLst/>
          </a:prstGeom>
        </p:spPr>
      </p:pic>
    </p:spTree>
    <p:extLst>
      <p:ext uri="{BB962C8B-B14F-4D97-AF65-F5344CB8AC3E}">
        <p14:creationId xmlns:p14="http://schemas.microsoft.com/office/powerpoint/2010/main" val="123126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up)">
                                      <p:cBhvr>
                                        <p:cTn id="12" dur="500"/>
                                        <p:tgtEl>
                                          <p:spTgt spid="27"/>
                                        </p:tgtEl>
                                      </p:cBhvr>
                                    </p:animEffec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childTnLst>
                                </p:cTn>
                              </p:par>
                            </p:childTnLst>
                          </p:cTn>
                        </p:par>
                        <p:par>
                          <p:cTn id="16" fill="hold">
                            <p:stCondLst>
                              <p:cond delay="1000"/>
                            </p:stCondLst>
                            <p:childTnLst>
                              <p:par>
                                <p:cTn id="17" presetID="8" presetClass="emph" presetSubtype="0" fill="hold" nodeType="afterEffect">
                                  <p:stCondLst>
                                    <p:cond delay="0"/>
                                  </p:stCondLst>
                                  <p:childTnLst>
                                    <p:animRot by="21600000">
                                      <p:cBhvr>
                                        <p:cTn id="18" dur="40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oogle Shape;410;p44">
            <a:extLst>
              <a:ext uri="{FF2B5EF4-FFF2-40B4-BE49-F238E27FC236}">
                <a16:creationId xmlns:a16="http://schemas.microsoft.com/office/drawing/2014/main" id="{2E2F8DDA-7BC6-48A0-B83B-E2C5FC65E246}"/>
              </a:ext>
            </a:extLst>
          </p:cNvPr>
          <p:cNvSpPr txBox="1">
            <a:spLocks/>
          </p:cNvSpPr>
          <p:nvPr/>
        </p:nvSpPr>
        <p:spPr>
          <a:xfrm>
            <a:off x="1144147" y="1779718"/>
            <a:ext cx="3276301" cy="2916000"/>
          </a:xfrm>
          <a:prstGeom prst="rect">
            <a:avLst/>
          </a:prstGeom>
          <a:solidFill>
            <a:srgbClr val="DDE9CD"/>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15" name="Google Shape;410;p44">
            <a:extLst>
              <a:ext uri="{FF2B5EF4-FFF2-40B4-BE49-F238E27FC236}">
                <a16:creationId xmlns:a16="http://schemas.microsoft.com/office/drawing/2014/main" id="{77FBE6C8-4C34-4385-A78E-4576D4B869BB}"/>
              </a:ext>
            </a:extLst>
          </p:cNvPr>
          <p:cNvSpPr txBox="1">
            <a:spLocks/>
          </p:cNvSpPr>
          <p:nvPr/>
        </p:nvSpPr>
        <p:spPr>
          <a:xfrm>
            <a:off x="1144148" y="1182299"/>
            <a:ext cx="3276301" cy="494374"/>
          </a:xfrm>
          <a:prstGeom prst="rect">
            <a:avLst/>
          </a:prstGeom>
          <a:solidFill>
            <a:schemeClr val="dk2"/>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10" name="Título 9">
            <a:extLst>
              <a:ext uri="{FF2B5EF4-FFF2-40B4-BE49-F238E27FC236}">
                <a16:creationId xmlns:a16="http://schemas.microsoft.com/office/drawing/2014/main" id="{E3D59195-429E-400B-8478-2D5CB62AFA74}"/>
              </a:ext>
            </a:extLst>
          </p:cNvPr>
          <p:cNvSpPr>
            <a:spLocks noGrp="1"/>
          </p:cNvSpPr>
          <p:nvPr>
            <p:ph type="title"/>
          </p:nvPr>
        </p:nvSpPr>
        <p:spPr/>
        <p:txBody>
          <a:bodyPr/>
          <a:lstStyle/>
          <a:p>
            <a:r>
              <a:rPr lang="es-MX" dirty="0"/>
              <a:t>Las iteraciones pueden ser:</a:t>
            </a:r>
          </a:p>
        </p:txBody>
      </p:sp>
      <p:sp>
        <p:nvSpPr>
          <p:cNvPr id="12" name="Subtítulo 11">
            <a:extLst>
              <a:ext uri="{FF2B5EF4-FFF2-40B4-BE49-F238E27FC236}">
                <a16:creationId xmlns:a16="http://schemas.microsoft.com/office/drawing/2014/main" id="{050E8309-BED6-4BE9-8090-9FF3EC8F5951}"/>
              </a:ext>
            </a:extLst>
          </p:cNvPr>
          <p:cNvSpPr>
            <a:spLocks noGrp="1"/>
          </p:cNvSpPr>
          <p:nvPr>
            <p:ph type="subTitle" idx="2"/>
          </p:nvPr>
        </p:nvSpPr>
        <p:spPr>
          <a:xfrm>
            <a:off x="1144150" y="1767625"/>
            <a:ext cx="3276300" cy="2250269"/>
          </a:xfrm>
        </p:spPr>
        <p:txBody>
          <a:bodyPr/>
          <a:lstStyle/>
          <a:p>
            <a:pPr marL="0" indent="0"/>
            <a:r>
              <a:rPr lang="es-MX" sz="1600" dirty="0"/>
              <a:t>Cuando se conoce de antemano el número de repeticiones a ejecutar.</a:t>
            </a:r>
          </a:p>
          <a:p>
            <a:pPr marL="0" indent="0"/>
            <a:endParaRPr lang="es-MX" sz="1600" dirty="0"/>
          </a:p>
          <a:p>
            <a:pPr marL="180975" indent="0" algn="just"/>
            <a:r>
              <a:rPr lang="es-MX" sz="1600" dirty="0"/>
              <a:t>Ejemplo: si se desean sumar 10 números, de antemano se sabe que la acción se debe repetir diez veces.</a:t>
            </a:r>
          </a:p>
          <a:p>
            <a:pPr marL="180975" indent="0" algn="just"/>
            <a:endParaRPr lang="es-MX" sz="1600" dirty="0"/>
          </a:p>
          <a:p>
            <a:pPr marL="180975" indent="0" algn="l"/>
            <a:r>
              <a:rPr lang="es-MX" sz="1600" dirty="0"/>
              <a:t>Estructura recomendada: </a:t>
            </a:r>
            <a:r>
              <a:rPr lang="es-MX" sz="1600" i="1" dirty="0"/>
              <a:t>para</a:t>
            </a:r>
            <a:r>
              <a:rPr lang="es-MX" sz="1600" dirty="0"/>
              <a:t> (</a:t>
            </a:r>
            <a:r>
              <a:rPr lang="es-MX" sz="1600" dirty="0" err="1"/>
              <a:t>for</a:t>
            </a:r>
            <a:r>
              <a:rPr lang="es-MX" sz="1600" dirty="0"/>
              <a:t>).</a:t>
            </a:r>
          </a:p>
        </p:txBody>
      </p:sp>
      <p:sp>
        <p:nvSpPr>
          <p:cNvPr id="13" name="Subtítulo 12">
            <a:extLst>
              <a:ext uri="{FF2B5EF4-FFF2-40B4-BE49-F238E27FC236}">
                <a16:creationId xmlns:a16="http://schemas.microsoft.com/office/drawing/2014/main" id="{16D34906-DF5F-4A20-B4B8-1499BE11E469}"/>
              </a:ext>
            </a:extLst>
          </p:cNvPr>
          <p:cNvSpPr>
            <a:spLocks noGrp="1"/>
          </p:cNvSpPr>
          <p:nvPr>
            <p:ph type="subTitle" idx="3"/>
          </p:nvPr>
        </p:nvSpPr>
        <p:spPr>
          <a:xfrm>
            <a:off x="1144147" y="1100159"/>
            <a:ext cx="3276300" cy="558900"/>
          </a:xfrm>
        </p:spPr>
        <p:txBody>
          <a:bodyPr/>
          <a:lstStyle/>
          <a:p>
            <a:r>
              <a:rPr lang="es-MX" dirty="0"/>
              <a:t>Definidas</a:t>
            </a:r>
          </a:p>
        </p:txBody>
      </p:sp>
      <p:sp>
        <p:nvSpPr>
          <p:cNvPr id="16" name="Google Shape;410;p44">
            <a:extLst>
              <a:ext uri="{FF2B5EF4-FFF2-40B4-BE49-F238E27FC236}">
                <a16:creationId xmlns:a16="http://schemas.microsoft.com/office/drawing/2014/main" id="{EF86C3C6-AF60-4C30-B69C-BD1A1526E186}"/>
              </a:ext>
            </a:extLst>
          </p:cNvPr>
          <p:cNvSpPr txBox="1">
            <a:spLocks/>
          </p:cNvSpPr>
          <p:nvPr/>
        </p:nvSpPr>
        <p:spPr>
          <a:xfrm>
            <a:off x="4723549" y="1182715"/>
            <a:ext cx="3276301" cy="494374"/>
          </a:xfrm>
          <a:prstGeom prst="rect">
            <a:avLst/>
          </a:prstGeom>
          <a:solidFill>
            <a:schemeClr val="dk2"/>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14" name="Subtítulo 13">
            <a:extLst>
              <a:ext uri="{FF2B5EF4-FFF2-40B4-BE49-F238E27FC236}">
                <a16:creationId xmlns:a16="http://schemas.microsoft.com/office/drawing/2014/main" id="{C2C10D10-5FDB-4DDC-B275-71FFE67DE78C}"/>
              </a:ext>
            </a:extLst>
          </p:cNvPr>
          <p:cNvSpPr>
            <a:spLocks noGrp="1"/>
          </p:cNvSpPr>
          <p:nvPr>
            <p:ph type="subTitle" idx="4"/>
          </p:nvPr>
        </p:nvSpPr>
        <p:spPr>
          <a:xfrm>
            <a:off x="4722813" y="1092179"/>
            <a:ext cx="3276300" cy="558900"/>
          </a:xfrm>
        </p:spPr>
        <p:txBody>
          <a:bodyPr/>
          <a:lstStyle/>
          <a:p>
            <a:r>
              <a:rPr lang="es-MX" dirty="0"/>
              <a:t>Indefinidas</a:t>
            </a:r>
          </a:p>
        </p:txBody>
      </p:sp>
      <p:sp>
        <p:nvSpPr>
          <p:cNvPr id="19" name="Google Shape;410;p44">
            <a:extLst>
              <a:ext uri="{FF2B5EF4-FFF2-40B4-BE49-F238E27FC236}">
                <a16:creationId xmlns:a16="http://schemas.microsoft.com/office/drawing/2014/main" id="{AB42A3D8-955B-407B-8C1A-A4D932E0B15A}"/>
              </a:ext>
            </a:extLst>
          </p:cNvPr>
          <p:cNvSpPr txBox="1">
            <a:spLocks noGrp="1"/>
          </p:cNvSpPr>
          <p:nvPr>
            <p:ph type="subTitle" idx="1"/>
          </p:nvPr>
        </p:nvSpPr>
        <p:spPr>
          <a:xfrm>
            <a:off x="4722813" y="1767625"/>
            <a:ext cx="3276600" cy="2915999"/>
          </a:xfrm>
          <a:prstGeom prst="rect">
            <a:avLst/>
          </a:prstGeom>
          <a:solidFill>
            <a:srgbClr val="DDE9CD"/>
          </a:solidFill>
          <a:ln>
            <a:noFill/>
          </a:ln>
        </p:spPr>
        <p:txBody>
          <a:bodyPr spcFirstLastPara="1" wrap="square" lIns="91425" tIns="91425" rIns="91425" bIns="91425" anchor="t" anchorCtr="0">
            <a:noAutofit/>
          </a:bodyPr>
          <a:lstStyle/>
          <a:p>
            <a:pPr marL="87313" indent="0"/>
            <a:r>
              <a:rPr lang="es-MX" sz="1600" dirty="0"/>
              <a:t>En este caso, no se conoce de antemano el número de veces que se repetirá  la acción.</a:t>
            </a:r>
          </a:p>
          <a:p>
            <a:endParaRPr lang="es-MX" sz="1600" dirty="0"/>
          </a:p>
          <a:p>
            <a:pPr marL="180975" indent="0" algn="just"/>
            <a:r>
              <a:rPr lang="es-MX" sz="1600" dirty="0"/>
              <a:t>Ejemplo:  cuando se pregunta al usuario si quiere o no repetir una acción. </a:t>
            </a:r>
          </a:p>
          <a:p>
            <a:pPr marL="180975" indent="0" algn="just"/>
            <a:endParaRPr lang="es-MX" sz="1600" dirty="0"/>
          </a:p>
          <a:p>
            <a:pPr marL="180975" indent="0" algn="l"/>
            <a:r>
              <a:rPr lang="es-MX" sz="1600" dirty="0"/>
              <a:t>Estructura recomendada:  </a:t>
            </a:r>
            <a:r>
              <a:rPr lang="es-MX" sz="1600" i="1" dirty="0"/>
              <a:t>mientras</a:t>
            </a:r>
            <a:r>
              <a:rPr lang="es-MX" sz="1600" dirty="0"/>
              <a:t> (</a:t>
            </a:r>
            <a:r>
              <a:rPr lang="es-MX" sz="1600" dirty="0" err="1"/>
              <a:t>while</a:t>
            </a:r>
            <a:r>
              <a:rPr lang="es-MX" sz="1600" dirty="0"/>
              <a:t>) y hacer-mientras (do-</a:t>
            </a:r>
            <a:r>
              <a:rPr lang="es-MX" sz="1600" dirty="0" err="1"/>
              <a:t>while</a:t>
            </a:r>
            <a:r>
              <a:rPr lang="es-MX" sz="1600" dirty="0"/>
              <a:t>).</a:t>
            </a:r>
          </a:p>
          <a:p>
            <a:endParaRPr lang="es-MX" dirty="0"/>
          </a:p>
        </p:txBody>
      </p:sp>
      <p:sp>
        <p:nvSpPr>
          <p:cNvPr id="20" name="Google Shape;477;p47">
            <a:extLst>
              <a:ext uri="{FF2B5EF4-FFF2-40B4-BE49-F238E27FC236}">
                <a16:creationId xmlns:a16="http://schemas.microsoft.com/office/drawing/2014/main" id="{0F8F994F-C570-4DC1-A188-B0B62A7AB53A}"/>
              </a:ext>
            </a:extLst>
          </p:cNvPr>
          <p:cNvSpPr/>
          <p:nvPr/>
        </p:nvSpPr>
        <p:spPr>
          <a:xfrm>
            <a:off x="347621" y="401831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21" name="Imagen 2">
            <a:extLst>
              <a:ext uri="{FF2B5EF4-FFF2-40B4-BE49-F238E27FC236}">
                <a16:creationId xmlns:a16="http://schemas.microsoft.com/office/drawing/2014/main" id="{708FEC68-1B4C-4B6E-9344-4B500AAB94D1}"/>
              </a:ext>
            </a:extLst>
          </p:cNvPr>
          <p:cNvPicPr>
            <a:picLocks noChangeAspect="1"/>
          </p:cNvPicPr>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rcRect/>
          <a:stretch/>
        </p:blipFill>
        <p:spPr>
          <a:xfrm>
            <a:off x="330020" y="4010822"/>
            <a:ext cx="360000" cy="360000"/>
          </a:xfrm>
          <a:prstGeom prst="rect">
            <a:avLst/>
          </a:prstGeom>
        </p:spPr>
      </p:pic>
    </p:spTree>
    <p:extLst>
      <p:ext uri="{BB962C8B-B14F-4D97-AF65-F5344CB8AC3E}">
        <p14:creationId xmlns:p14="http://schemas.microsoft.com/office/powerpoint/2010/main" val="2084412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 calcmode="lin" valueType="num">
                                      <p:cBhvr additive="base">
                                        <p:cTn id="1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 calcmode="lin" valueType="num">
                                      <p:cBhvr additive="base">
                                        <p:cTn id="15"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
                                            <p:txEl>
                                              <p:pRg st="2" end="2"/>
                                            </p:txEl>
                                          </p:spTgt>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 calcmode="lin" valueType="num">
                                      <p:cBhvr additive="base">
                                        <p:cTn id="19"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4" end="4"/>
                                            </p:txEl>
                                          </p:spTgt>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3">
                                            <p:txEl>
                                              <p:pRg st="0" end="0"/>
                                            </p:txEl>
                                          </p:spTgt>
                                        </p:tgtEl>
                                        <p:attrNameLst>
                                          <p:attrName>style.visibility</p:attrName>
                                        </p:attrNameLst>
                                      </p:cBhvr>
                                      <p:to>
                                        <p:strVal val="visible"/>
                                      </p:to>
                                    </p:set>
                                    <p:anim calcmode="lin" valueType="num">
                                      <p:cBhvr additive="base">
                                        <p:cTn id="2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3">
                                            <p:txEl>
                                              <p:pRg st="0" end="0"/>
                                            </p:txEl>
                                          </p:spTgt>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bg/>
                                          </p:spTgt>
                                        </p:tgtEl>
                                        <p:attrNameLst>
                                          <p:attrName>style.visibility</p:attrName>
                                        </p:attrNameLst>
                                      </p:cBhvr>
                                      <p:to>
                                        <p:strVal val="visible"/>
                                      </p:to>
                                    </p:set>
                                    <p:anim calcmode="lin" valueType="num">
                                      <p:cBhvr additive="base">
                                        <p:cTn id="31" dur="500" fill="hold"/>
                                        <p:tgtEl>
                                          <p:spTgt spid="19">
                                            <p:bg/>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bg/>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9">
                                            <p:txEl>
                                              <p:pRg st="0" end="0"/>
                                            </p:txEl>
                                          </p:spTgt>
                                        </p:tgtEl>
                                        <p:attrNameLst>
                                          <p:attrName>style.visibility</p:attrName>
                                        </p:attrNameLst>
                                      </p:cBhvr>
                                      <p:to>
                                        <p:strVal val="visible"/>
                                      </p:to>
                                    </p:set>
                                    <p:anim calcmode="lin" valueType="num">
                                      <p:cBhvr additive="base">
                                        <p:cTn id="35"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
                                            <p:txEl>
                                              <p:pRg st="0" end="0"/>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9">
                                            <p:txEl>
                                              <p:pRg st="2" end="2"/>
                                            </p:txEl>
                                          </p:spTgt>
                                        </p:tgtEl>
                                        <p:attrNameLst>
                                          <p:attrName>style.visibility</p:attrName>
                                        </p:attrNameLst>
                                      </p:cBhvr>
                                      <p:to>
                                        <p:strVal val="visible"/>
                                      </p:to>
                                    </p:set>
                                    <p:anim calcmode="lin" valueType="num">
                                      <p:cBhvr additive="base">
                                        <p:cTn id="39"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9">
                                            <p:txEl>
                                              <p:pRg st="2" end="2"/>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xEl>
                                              <p:pRg st="4" end="4"/>
                                            </p:txEl>
                                          </p:spTgt>
                                        </p:tgtEl>
                                        <p:attrNameLst>
                                          <p:attrName>style.visibility</p:attrName>
                                        </p:attrNameLst>
                                      </p:cBhvr>
                                      <p:to>
                                        <p:strVal val="visible"/>
                                      </p:to>
                                    </p:set>
                                    <p:anim calcmode="lin" valueType="num">
                                      <p:cBhvr additive="base">
                                        <p:cTn id="4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
                                            <p:txEl>
                                              <p:pRg st="4" end="4"/>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4">
                                            <p:txEl>
                                              <p:pRg st="0" end="0"/>
                                            </p:txEl>
                                          </p:spTgt>
                                        </p:tgtEl>
                                        <p:attrNameLst>
                                          <p:attrName>style.visibility</p:attrName>
                                        </p:attrNameLst>
                                      </p:cBhvr>
                                      <p:to>
                                        <p:strVal val="visible"/>
                                      </p:to>
                                    </p:set>
                                    <p:anim calcmode="lin" valueType="num">
                                      <p:cBhvr additive="base">
                                        <p:cTn id="5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5" grpId="0" animBg="1"/>
      <p:bldP spid="12" grpId="0" build="p"/>
      <p:bldP spid="13" grpId="0" build="p"/>
      <p:bldP spid="16" grpId="0" animBg="1"/>
      <p:bldP spid="14" grpId="0" build="p"/>
      <p:bldP spid="19"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49" name="Google Shape;410;p44">
            <a:extLst>
              <a:ext uri="{FF2B5EF4-FFF2-40B4-BE49-F238E27FC236}">
                <a16:creationId xmlns:a16="http://schemas.microsoft.com/office/drawing/2014/main" id="{A7AAEE1E-22F2-4D45-BA6D-78E5568A8F85}"/>
              </a:ext>
            </a:extLst>
          </p:cNvPr>
          <p:cNvSpPr txBox="1">
            <a:spLocks/>
          </p:cNvSpPr>
          <p:nvPr/>
        </p:nvSpPr>
        <p:spPr>
          <a:xfrm>
            <a:off x="811972" y="2071029"/>
            <a:ext cx="3276301" cy="2319200"/>
          </a:xfrm>
          <a:prstGeom prst="rect">
            <a:avLst/>
          </a:prstGeom>
          <a:solidFill>
            <a:srgbClr val="DDE9CD"/>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335" name="Google Shape;335;p39"/>
          <p:cNvSpPr/>
          <p:nvPr/>
        </p:nvSpPr>
        <p:spPr>
          <a:xfrm>
            <a:off x="8022254" y="3998125"/>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36" name="Google Shape;336;p39"/>
          <p:cNvSpPr txBox="1">
            <a:spLocks noGrp="1"/>
          </p:cNvSpPr>
          <p:nvPr>
            <p:ph type="title"/>
          </p:nvPr>
        </p:nvSpPr>
        <p:spPr>
          <a:xfrm>
            <a:off x="811972" y="260206"/>
            <a:ext cx="3123900" cy="1516273"/>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4. Condición</a:t>
            </a:r>
            <a:endParaRPr dirty="0"/>
          </a:p>
        </p:txBody>
      </p:sp>
      <p:sp>
        <p:nvSpPr>
          <p:cNvPr id="338" name="Google Shape;338;p39"/>
          <p:cNvSpPr txBox="1">
            <a:spLocks noGrp="1"/>
          </p:cNvSpPr>
          <p:nvPr>
            <p:ph type="subTitle" idx="1"/>
          </p:nvPr>
        </p:nvSpPr>
        <p:spPr>
          <a:xfrm>
            <a:off x="901043" y="2122823"/>
            <a:ext cx="3085955" cy="2234641"/>
          </a:xfrm>
          <a:prstGeom prst="rect">
            <a:avLst/>
          </a:prstGeom>
        </p:spPr>
        <p:txBody>
          <a:bodyPr spcFirstLastPara="1" wrap="square" lIns="91425" tIns="91425" rIns="91425" bIns="91425" anchor="t" anchorCtr="0">
            <a:noAutofit/>
          </a:bodyPr>
          <a:lstStyle/>
          <a:p>
            <a:pPr marL="0" lvl="0" indent="0"/>
            <a:r>
              <a:rPr lang="es-MX" sz="2800" dirty="0"/>
              <a:t>Es una expresión que solo puede tomar dos valores: </a:t>
            </a:r>
            <a:r>
              <a:rPr lang="es-MX" sz="2800" i="1" dirty="0">
                <a:solidFill>
                  <a:srgbClr val="2F4101"/>
                </a:solidFill>
              </a:rPr>
              <a:t>falso o verdadero</a:t>
            </a:r>
            <a:endParaRPr sz="2800" i="1" dirty="0">
              <a:solidFill>
                <a:srgbClr val="2F4101"/>
              </a:solidFill>
            </a:endParaRPr>
          </a:p>
        </p:txBody>
      </p:sp>
      <p:sp>
        <p:nvSpPr>
          <p:cNvPr id="339" name="Google Shape;339;p39"/>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42" name="Google Shape;342;p39"/>
          <p:cNvSpPr/>
          <p:nvPr/>
        </p:nvSpPr>
        <p:spPr>
          <a:xfrm>
            <a:off x="8200" y="4732513"/>
            <a:ext cx="1254000" cy="1254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6" name="4 Decisión">
            <a:extLst>
              <a:ext uri="{FF2B5EF4-FFF2-40B4-BE49-F238E27FC236}">
                <a16:creationId xmlns:a16="http://schemas.microsoft.com/office/drawing/2014/main" id="{2664A05C-76F5-4EF3-9CA1-260F082259D0}"/>
              </a:ext>
            </a:extLst>
          </p:cNvPr>
          <p:cNvSpPr/>
          <p:nvPr/>
        </p:nvSpPr>
        <p:spPr>
          <a:xfrm>
            <a:off x="8934951" y="1538093"/>
            <a:ext cx="1938347" cy="1065872"/>
          </a:xfrm>
          <a:prstGeom prst="flowChartDecision">
            <a:avLst/>
          </a:prstGeom>
          <a:solidFill>
            <a:srgbClr val="A3C476"/>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dirty="0">
                <a:solidFill>
                  <a:schemeClr val="tx1"/>
                </a:solidFill>
                <a:latin typeface="Calibri" pitchFamily="34" charset="0"/>
              </a:rPr>
              <a:t>Condición</a:t>
            </a:r>
          </a:p>
        </p:txBody>
      </p:sp>
      <p:grpSp>
        <p:nvGrpSpPr>
          <p:cNvPr id="2" name="Grupo 1">
            <a:extLst>
              <a:ext uri="{FF2B5EF4-FFF2-40B4-BE49-F238E27FC236}">
                <a16:creationId xmlns:a16="http://schemas.microsoft.com/office/drawing/2014/main" id="{FB4BEA1A-1851-4C8C-B8E7-B5AC5FD18C15}"/>
              </a:ext>
            </a:extLst>
          </p:cNvPr>
          <p:cNvGrpSpPr/>
          <p:nvPr/>
        </p:nvGrpSpPr>
        <p:grpSpPr>
          <a:xfrm>
            <a:off x="5736889" y="569433"/>
            <a:ext cx="2595139" cy="3788031"/>
            <a:chOff x="5766870" y="569433"/>
            <a:chExt cx="2595139" cy="3788031"/>
          </a:xfrm>
        </p:grpSpPr>
        <p:sp>
          <p:nvSpPr>
            <p:cNvPr id="22" name="5 Rectángulo">
              <a:extLst>
                <a:ext uri="{FF2B5EF4-FFF2-40B4-BE49-F238E27FC236}">
                  <a16:creationId xmlns:a16="http://schemas.microsoft.com/office/drawing/2014/main" id="{168F691C-73F0-4AF1-8596-9A2468BA4628}"/>
                </a:ext>
              </a:extLst>
            </p:cNvPr>
            <p:cNvSpPr/>
            <p:nvPr/>
          </p:nvSpPr>
          <p:spPr>
            <a:xfrm>
              <a:off x="6163532" y="2857186"/>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Cuerpo del bucle</a:t>
              </a:r>
            </a:p>
          </p:txBody>
        </p:sp>
        <p:cxnSp>
          <p:nvCxnSpPr>
            <p:cNvPr id="21" name="10 Forma">
              <a:extLst>
                <a:ext uri="{FF2B5EF4-FFF2-40B4-BE49-F238E27FC236}">
                  <a16:creationId xmlns:a16="http://schemas.microsoft.com/office/drawing/2014/main" id="{32B32718-E31F-421C-B561-919261E62DD0}"/>
                </a:ext>
              </a:extLst>
            </p:cNvPr>
            <p:cNvCxnSpPr>
              <a:cxnSpLocks/>
            </p:cNvCxnSpPr>
            <p:nvPr/>
          </p:nvCxnSpPr>
          <p:spPr>
            <a:xfrm rot="5400000">
              <a:off x="6231144" y="2539580"/>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6 Conector recto de flecha">
              <a:extLst>
                <a:ext uri="{FF2B5EF4-FFF2-40B4-BE49-F238E27FC236}">
                  <a16:creationId xmlns:a16="http://schemas.microsoft.com/office/drawing/2014/main" id="{0966EACA-7EFC-452D-A8CD-1B950034243C}"/>
                </a:ext>
              </a:extLst>
            </p:cNvPr>
            <p:cNvCxnSpPr>
              <a:cxnSpLocks/>
            </p:cNvCxnSpPr>
            <p:nvPr/>
          </p:nvCxnSpPr>
          <p:spPr>
            <a:xfrm rot="5400000">
              <a:off x="6556043" y="2675164"/>
              <a:ext cx="36000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7 CuadroTexto">
              <a:extLst>
                <a:ext uri="{FF2B5EF4-FFF2-40B4-BE49-F238E27FC236}">
                  <a16:creationId xmlns:a16="http://schemas.microsoft.com/office/drawing/2014/main" id="{0B7D8716-2B44-4D20-A3FA-C022ED79674E}"/>
                </a:ext>
              </a:extLst>
            </p:cNvPr>
            <p:cNvSpPr txBox="1"/>
            <p:nvPr/>
          </p:nvSpPr>
          <p:spPr>
            <a:xfrm>
              <a:off x="6816182" y="2526381"/>
              <a:ext cx="535369" cy="300082"/>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V = 1</a:t>
              </a:r>
            </a:p>
          </p:txBody>
        </p:sp>
        <p:sp>
          <p:nvSpPr>
            <p:cNvPr id="19" name="8 CuadroTexto">
              <a:extLst>
                <a:ext uri="{FF2B5EF4-FFF2-40B4-BE49-F238E27FC236}">
                  <a16:creationId xmlns:a16="http://schemas.microsoft.com/office/drawing/2014/main" id="{7029844E-6138-42B6-A9E2-0B9120F08D63}"/>
                </a:ext>
              </a:extLst>
            </p:cNvPr>
            <p:cNvSpPr txBox="1"/>
            <p:nvPr/>
          </p:nvSpPr>
          <p:spPr>
            <a:xfrm>
              <a:off x="7736067" y="1648604"/>
              <a:ext cx="625942" cy="300082"/>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F = 0</a:t>
              </a:r>
            </a:p>
          </p:txBody>
        </p:sp>
        <p:cxnSp>
          <p:nvCxnSpPr>
            <p:cNvPr id="20" name="9 Conector angular">
              <a:extLst>
                <a:ext uri="{FF2B5EF4-FFF2-40B4-BE49-F238E27FC236}">
                  <a16:creationId xmlns:a16="http://schemas.microsoft.com/office/drawing/2014/main" id="{F8D9D084-061F-4E8D-9112-82E9D3C28DA0}"/>
                </a:ext>
              </a:extLst>
            </p:cNvPr>
            <p:cNvCxnSpPr>
              <a:cxnSpLocks/>
            </p:cNvCxnSpPr>
            <p:nvPr/>
          </p:nvCxnSpPr>
          <p:spPr>
            <a:xfrm rot="10800000">
              <a:off x="5766870" y="1995675"/>
              <a:ext cx="468000" cy="1620000"/>
            </a:xfrm>
            <a:prstGeom prst="bentConnector3">
              <a:avLst>
                <a:gd name="adj1" fmla="val 205095"/>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6 Conector recto de flecha">
              <a:extLst>
                <a:ext uri="{FF2B5EF4-FFF2-40B4-BE49-F238E27FC236}">
                  <a16:creationId xmlns:a16="http://schemas.microsoft.com/office/drawing/2014/main" id="{3257AB81-C6B5-4262-87C3-CC5B9F6A70D5}"/>
                </a:ext>
              </a:extLst>
            </p:cNvPr>
            <p:cNvCxnSpPr>
              <a:cxnSpLocks/>
            </p:cNvCxnSpPr>
            <p:nvPr/>
          </p:nvCxnSpPr>
          <p:spPr>
            <a:xfrm rot="5400000">
              <a:off x="6547947" y="1269243"/>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B12E345F-90EC-4EBB-BED3-D51B0B31E4F5}"/>
                </a:ext>
              </a:extLst>
            </p:cNvPr>
            <p:cNvCxnSpPr>
              <a:cxnSpLocks/>
            </p:cNvCxnSpPr>
            <p:nvPr/>
          </p:nvCxnSpPr>
          <p:spPr>
            <a:xfrm>
              <a:off x="7647854" y="2005072"/>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Conector recto 30">
              <a:extLst>
                <a:ext uri="{FF2B5EF4-FFF2-40B4-BE49-F238E27FC236}">
                  <a16:creationId xmlns:a16="http://schemas.microsoft.com/office/drawing/2014/main" id="{D9CB8900-0388-4769-AD6C-2773CE1A33B3}"/>
                </a:ext>
              </a:extLst>
            </p:cNvPr>
            <p:cNvCxnSpPr>
              <a:cxnSpLocks/>
            </p:cNvCxnSpPr>
            <p:nvPr/>
          </p:nvCxnSpPr>
          <p:spPr>
            <a:xfrm flipH="1">
              <a:off x="6735352" y="3404158"/>
              <a:ext cx="1488" cy="203204"/>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32">
              <a:extLst>
                <a:ext uri="{FF2B5EF4-FFF2-40B4-BE49-F238E27FC236}">
                  <a16:creationId xmlns:a16="http://schemas.microsoft.com/office/drawing/2014/main" id="{57BE6547-4CE9-467B-BF56-5141C6C12792}"/>
                </a:ext>
              </a:extLst>
            </p:cNvPr>
            <p:cNvCxnSpPr>
              <a:cxnSpLocks/>
            </p:cNvCxnSpPr>
            <p:nvPr/>
          </p:nvCxnSpPr>
          <p:spPr>
            <a:xfrm flipH="1">
              <a:off x="6217542" y="3615865"/>
              <a:ext cx="5400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D3B4670C-E88A-4B68-A3B6-0A99EABAD1E4}"/>
                    </a:ext>
                  </a:extLst>
                </p:cNvPr>
                <p:cNvSpPr txBox="1"/>
                <p:nvPr/>
              </p:nvSpPr>
              <p:spPr>
                <a:xfrm>
                  <a:off x="6299508" y="569433"/>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24" name="CuadroTexto 23">
                  <a:extLst>
                    <a:ext uri="{FF2B5EF4-FFF2-40B4-BE49-F238E27FC236}">
                      <a16:creationId xmlns:a16="http://schemas.microsoft.com/office/drawing/2014/main" id="{D3B4670C-E88A-4B68-A3B6-0A99EABAD1E4}"/>
                    </a:ext>
                  </a:extLst>
                </p:cNvPr>
                <p:cNvSpPr txBox="1">
                  <a:spLocks noRot="1" noChangeAspect="1" noMove="1" noResize="1" noEditPoints="1" noAdjustHandles="1" noChangeArrowheads="1" noChangeShapeType="1" noTextEdit="1"/>
                </p:cNvSpPr>
                <p:nvPr/>
              </p:nvSpPr>
              <p:spPr>
                <a:xfrm>
                  <a:off x="6299508" y="569433"/>
                  <a:ext cx="885588" cy="523220"/>
                </a:xfrm>
                <a:prstGeom prst="rect">
                  <a:avLst/>
                </a:prstGeom>
                <a:blipFill>
                  <a:blip r:embed="rId3"/>
                  <a:stretch>
                    <a:fillRect/>
                  </a:stretch>
                </a:blipFill>
              </p:spPr>
              <p:txBody>
                <a:bodyPr/>
                <a:lstStyle/>
                <a:p>
                  <a:r>
                    <a:rPr lang="es-MX">
                      <a:noFill/>
                    </a:rPr>
                    <a:t> </a:t>
                  </a:r>
                </a:p>
              </p:txBody>
            </p:sp>
          </mc:Fallback>
        </mc:AlternateContent>
      </p:grpSp>
      <p:sp>
        <p:nvSpPr>
          <p:cNvPr id="37" name="11 CuadroTexto">
            <a:extLst>
              <a:ext uri="{FF2B5EF4-FFF2-40B4-BE49-F238E27FC236}">
                <a16:creationId xmlns:a16="http://schemas.microsoft.com/office/drawing/2014/main" id="{B3688AED-E43E-464B-9A59-6D7F951DAED6}"/>
              </a:ext>
            </a:extLst>
          </p:cNvPr>
          <p:cNvSpPr txBox="1"/>
          <p:nvPr/>
        </p:nvSpPr>
        <p:spPr>
          <a:xfrm>
            <a:off x="5992146" y="4650764"/>
            <a:ext cx="1588112"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6: Condición</a:t>
            </a:r>
          </a:p>
        </p:txBody>
      </p:sp>
    </p:spTree>
    <p:extLst>
      <p:ext uri="{BB962C8B-B14F-4D97-AF65-F5344CB8AC3E}">
        <p14:creationId xmlns:p14="http://schemas.microsoft.com/office/powerpoint/2010/main" val="3778908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000"/>
                            </p:stCondLst>
                            <p:childTnLst>
                              <p:par>
                                <p:cTn id="14" presetID="35" presetClass="path" presetSubtype="0" accel="50000" decel="50000" fill="hold" grpId="0" nodeType="afterEffect">
                                  <p:stCondLst>
                                    <p:cond delay="0"/>
                                  </p:stCondLst>
                                  <p:childTnLst>
                                    <p:animMotion origin="layout" path="M 0.00156 8.64198E-7 L -0.34983 -0.01451 " pathEditMode="relative" rAng="0" ptsTypes="AA">
                                      <p:cBhvr>
                                        <p:cTn id="15" dur="2000" fill="hold"/>
                                        <p:tgtEl>
                                          <p:spTgt spid="16"/>
                                        </p:tgtEl>
                                        <p:attrNameLst>
                                          <p:attrName>ppt_x</p:attrName>
                                          <p:attrName>ppt_y</p:attrName>
                                        </p:attrNameLst>
                                      </p:cBhvr>
                                      <p:rCtr x="-17569" y="-74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4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¿Para qué sirve la condición en un ciclo?</a:t>
            </a:r>
            <a:endParaRPr dirty="0"/>
          </a:p>
        </p:txBody>
      </p:sp>
      <p:sp>
        <p:nvSpPr>
          <p:cNvPr id="395" name="Google Shape;395;p43"/>
          <p:cNvSpPr txBox="1">
            <a:spLocks noGrp="1"/>
          </p:cNvSpPr>
          <p:nvPr>
            <p:ph type="subTitle" idx="4294967295"/>
          </p:nvPr>
        </p:nvSpPr>
        <p:spPr>
          <a:xfrm>
            <a:off x="1219060" y="3219413"/>
            <a:ext cx="2486134" cy="365700"/>
          </a:xfrm>
          <a:prstGeom prst="rect">
            <a:avLst/>
          </a:prstGeom>
          <a:noFill/>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latin typeface="Livvic"/>
                <a:ea typeface="Livvic"/>
                <a:cs typeface="Livvic"/>
                <a:sym typeface="Livvic"/>
              </a:rPr>
              <a:t>Condición verdadera</a:t>
            </a:r>
            <a:endParaRPr sz="1800" b="1" dirty="0">
              <a:latin typeface="Livvic"/>
              <a:ea typeface="Livvic"/>
              <a:cs typeface="Livvic"/>
              <a:sym typeface="Livvic"/>
            </a:endParaRPr>
          </a:p>
        </p:txBody>
      </p:sp>
      <p:sp>
        <p:nvSpPr>
          <p:cNvPr id="396" name="Google Shape;396;p43"/>
          <p:cNvSpPr txBox="1">
            <a:spLocks noGrp="1"/>
          </p:cNvSpPr>
          <p:nvPr>
            <p:ph type="subTitle" idx="4294967295"/>
          </p:nvPr>
        </p:nvSpPr>
        <p:spPr>
          <a:xfrm>
            <a:off x="826933" y="3474352"/>
            <a:ext cx="3492709" cy="1373100"/>
          </a:xfrm>
          <a:prstGeom prst="rect">
            <a:avLst/>
          </a:prstGeom>
          <a:noFill/>
        </p:spPr>
        <p:txBody>
          <a:bodyPr spcFirstLastPara="1" wrap="square" lIns="91425" tIns="91425" rIns="91425" bIns="91425" anchor="t" anchorCtr="0">
            <a:noAutofit/>
          </a:bodyPr>
          <a:lstStyle/>
          <a:p>
            <a:pPr marL="342900" lvl="0" indent="-304800" algn="l" rtl="0">
              <a:spcBef>
                <a:spcPts val="0"/>
              </a:spcBef>
              <a:spcAft>
                <a:spcPts val="0"/>
              </a:spcAft>
              <a:buSzPts val="1200"/>
              <a:buChar char="●"/>
            </a:pPr>
            <a:r>
              <a:rPr lang="es-MX" sz="1600" dirty="0"/>
              <a:t>Si la condición es verdadera, el ciclo ejecuta el cuerpo del bucle y luego vuelve a evaluar la condición.</a:t>
            </a:r>
            <a:endParaRPr sz="1600" dirty="0"/>
          </a:p>
        </p:txBody>
      </p:sp>
      <p:sp>
        <p:nvSpPr>
          <p:cNvPr id="397" name="Google Shape;397;p43"/>
          <p:cNvSpPr txBox="1">
            <a:spLocks noGrp="1"/>
          </p:cNvSpPr>
          <p:nvPr>
            <p:ph type="subTitle" idx="4294967295"/>
          </p:nvPr>
        </p:nvSpPr>
        <p:spPr>
          <a:xfrm>
            <a:off x="5572083" y="3222713"/>
            <a:ext cx="2904358" cy="362400"/>
          </a:xfrm>
          <a:prstGeom prst="rect">
            <a:avLst/>
          </a:prstGeom>
          <a:noFill/>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latin typeface="Livvic"/>
                <a:ea typeface="Livvic"/>
                <a:cs typeface="Livvic"/>
                <a:sym typeface="Livvic"/>
              </a:rPr>
              <a:t>Condición falsa</a:t>
            </a:r>
            <a:endParaRPr sz="1800" b="1" dirty="0">
              <a:latin typeface="Livvic"/>
              <a:ea typeface="Livvic"/>
              <a:cs typeface="Livvic"/>
              <a:sym typeface="Livvic"/>
            </a:endParaRPr>
          </a:p>
        </p:txBody>
      </p:sp>
      <p:sp>
        <p:nvSpPr>
          <p:cNvPr id="398" name="Google Shape;398;p43"/>
          <p:cNvSpPr txBox="1">
            <a:spLocks noGrp="1"/>
          </p:cNvSpPr>
          <p:nvPr>
            <p:ph type="subTitle" idx="4294967295"/>
          </p:nvPr>
        </p:nvSpPr>
        <p:spPr>
          <a:xfrm>
            <a:off x="5183941" y="3570124"/>
            <a:ext cx="3292500" cy="1282173"/>
          </a:xfrm>
          <a:prstGeom prst="rect">
            <a:avLst/>
          </a:prstGeom>
          <a:noFill/>
        </p:spPr>
        <p:txBody>
          <a:bodyPr spcFirstLastPara="1" wrap="square" lIns="91425" tIns="91425" rIns="91425" bIns="91425" anchor="ctr" anchorCtr="0">
            <a:noAutofit/>
          </a:bodyPr>
          <a:lstStyle/>
          <a:p>
            <a:pPr marL="171450" indent="-171450"/>
            <a:r>
              <a:rPr lang="es-MX" sz="1600" dirty="0"/>
              <a:t>Si la condición es falsa, el ciclo se detiene y la ejecución del programa continúa con la siguiente instrucción después del bucle.</a:t>
            </a:r>
            <a:endParaRPr lang="en-US" sz="1600" dirty="0"/>
          </a:p>
        </p:txBody>
      </p:sp>
      <p:sp>
        <p:nvSpPr>
          <p:cNvPr id="400" name="Google Shape;400;p43"/>
          <p:cNvSpPr/>
          <p:nvPr/>
        </p:nvSpPr>
        <p:spPr>
          <a:xfrm>
            <a:off x="796700" y="3165683"/>
            <a:ext cx="362400" cy="3624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dk1"/>
                </a:solidFill>
                <a:latin typeface="Livvic"/>
                <a:ea typeface="Livvic"/>
                <a:cs typeface="Livvic"/>
                <a:sym typeface="Livvic"/>
              </a:rPr>
              <a:t>1</a:t>
            </a:r>
            <a:endParaRPr sz="1600" b="1" dirty="0">
              <a:solidFill>
                <a:schemeClr val="dk1"/>
              </a:solidFill>
              <a:latin typeface="Livvic"/>
              <a:ea typeface="Livvic"/>
              <a:cs typeface="Livvic"/>
              <a:sym typeface="Livvic"/>
            </a:endParaRPr>
          </a:p>
        </p:txBody>
      </p:sp>
      <p:sp>
        <p:nvSpPr>
          <p:cNvPr id="401" name="Google Shape;401;p43"/>
          <p:cNvSpPr/>
          <p:nvPr/>
        </p:nvSpPr>
        <p:spPr>
          <a:xfrm>
            <a:off x="5101866" y="3165683"/>
            <a:ext cx="362400" cy="3624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solidFill>
                  <a:schemeClr val="dk1"/>
                </a:solidFill>
                <a:latin typeface="Livvic"/>
                <a:ea typeface="Livvic"/>
                <a:cs typeface="Livvic"/>
                <a:sym typeface="Livvic"/>
              </a:rPr>
              <a:t>2</a:t>
            </a:r>
            <a:endParaRPr sz="1600" b="1">
              <a:solidFill>
                <a:schemeClr val="dk1"/>
              </a:solidFill>
              <a:latin typeface="Livvic"/>
              <a:ea typeface="Livvic"/>
              <a:cs typeface="Livvic"/>
              <a:sym typeface="Livvic"/>
            </a:endParaRPr>
          </a:p>
        </p:txBody>
      </p:sp>
      <p:graphicFrame>
        <p:nvGraphicFramePr>
          <p:cNvPr id="402" name="Google Shape;402;p43"/>
          <p:cNvGraphicFramePr/>
          <p:nvPr>
            <p:extLst>
              <p:ext uri="{D42A27DB-BD31-4B8C-83A1-F6EECF244321}">
                <p14:modId xmlns:p14="http://schemas.microsoft.com/office/powerpoint/2010/main" val="3875071762"/>
              </p:ext>
            </p:extLst>
          </p:nvPr>
        </p:nvGraphicFramePr>
        <p:xfrm>
          <a:off x="796700" y="1229775"/>
          <a:ext cx="7627275" cy="1786405"/>
        </p:xfrm>
        <a:graphic>
          <a:graphicData uri="http://schemas.openxmlformats.org/drawingml/2006/table">
            <a:tbl>
              <a:tblPr>
                <a:noFill/>
                <a:tableStyleId>{8E7FF622-2A9F-4159-ACBC-3EDB005017AF}</a:tableStyleId>
              </a:tblPr>
              <a:tblGrid>
                <a:gridCol w="7627275">
                  <a:extLst>
                    <a:ext uri="{9D8B030D-6E8A-4147-A177-3AD203B41FA5}">
                      <a16:colId xmlns:a16="http://schemas.microsoft.com/office/drawing/2014/main" val="20000"/>
                    </a:ext>
                  </a:extLst>
                </a:gridCol>
              </a:tblGrid>
              <a:tr h="506325">
                <a:tc>
                  <a:txBody>
                    <a:bodyPr/>
                    <a:lstStyle/>
                    <a:p>
                      <a:pPr marL="0" lvl="0" indent="0" algn="ctr" rtl="0">
                        <a:spcBef>
                          <a:spcPts val="0"/>
                        </a:spcBef>
                        <a:spcAft>
                          <a:spcPts val="0"/>
                        </a:spcAft>
                        <a:buNone/>
                      </a:pPr>
                      <a:r>
                        <a:rPr lang="en" sz="1800" b="1" dirty="0">
                          <a:solidFill>
                            <a:schemeClr val="dk1"/>
                          </a:solidFill>
                          <a:latin typeface="Livvic"/>
                          <a:ea typeface="Livvic"/>
                          <a:cs typeface="Livvic"/>
                          <a:sym typeface="Livvic"/>
                        </a:rPr>
                        <a:t>La condición es clave en cualquier ciclo</a:t>
                      </a:r>
                      <a:endParaRPr b="1" dirty="0">
                        <a:solidFill>
                          <a:schemeClr val="dk1"/>
                        </a:solidFill>
                        <a:latin typeface="Livvic"/>
                        <a:ea typeface="Livvic"/>
                        <a:cs typeface="Livvic"/>
                        <a:sym typeface="Livvic"/>
                      </a:endParaRPr>
                    </a:p>
                  </a:txBody>
                  <a:tcPr marL="45700" marR="45700" marT="45700" marB="457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dk2"/>
                    </a:solidFill>
                  </a:tcPr>
                </a:tc>
                <a:extLst>
                  <a:ext uri="{0D108BD9-81ED-4DB2-BD59-A6C34878D82A}">
                    <a16:rowId xmlns:a16="http://schemas.microsoft.com/office/drawing/2014/main" val="10000"/>
                  </a:ext>
                </a:extLst>
              </a:tr>
              <a:tr h="416575">
                <a:tc>
                  <a:txBody>
                    <a:bodyPr/>
                    <a:lstStyle/>
                    <a:p>
                      <a:pPr marL="0" lvl="0" indent="0" algn="ctr" rtl="0">
                        <a:spcBef>
                          <a:spcPts val="0"/>
                        </a:spcBef>
                        <a:spcAft>
                          <a:spcPts val="0"/>
                        </a:spcAft>
                        <a:buNone/>
                      </a:pPr>
                      <a:r>
                        <a:rPr lang="en" sz="1800" b="1" dirty="0">
                          <a:solidFill>
                            <a:schemeClr val="dk1"/>
                          </a:solidFill>
                          <a:latin typeface="Livvic"/>
                          <a:ea typeface="Livvic"/>
                          <a:cs typeface="Livvic"/>
                          <a:sym typeface="Livvic"/>
                        </a:rPr>
                        <a:t>Su función principal es determinar si el ciclo continuará ejecutándose o si debe terminar</a:t>
                      </a:r>
                    </a:p>
                  </a:txBody>
                  <a:tcPr marL="45700" marR="45700" marT="45700" marB="457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43250">
                <a:tc>
                  <a:txBody>
                    <a:bodyPr/>
                    <a:lstStyle/>
                    <a:p>
                      <a:pPr marL="0" lvl="0" indent="0" algn="ctr" rtl="0">
                        <a:spcBef>
                          <a:spcPts val="0"/>
                        </a:spcBef>
                        <a:spcAft>
                          <a:spcPts val="0"/>
                        </a:spcAft>
                        <a:buNone/>
                      </a:pPr>
                      <a:r>
                        <a:rPr lang="es-MX" sz="1800" b="1" dirty="0">
                          <a:solidFill>
                            <a:schemeClr val="dk1"/>
                          </a:solidFill>
                          <a:latin typeface="Albert Sans"/>
                          <a:ea typeface="Albert Sans"/>
                          <a:cs typeface="Albert Sans"/>
                          <a:sym typeface="Albert Sans"/>
                        </a:rPr>
                        <a:t>Sin una condición, el bucle se vuelve infinito, es decir, se ejecutaría indefinidamente</a:t>
                      </a:r>
                      <a:endParaRPr sz="1800" b="1" dirty="0">
                        <a:solidFill>
                          <a:schemeClr val="dk1"/>
                        </a:solidFill>
                        <a:latin typeface="Albert Sans"/>
                        <a:ea typeface="Albert Sans"/>
                        <a:cs typeface="Albert Sans"/>
                        <a:sym typeface="Albert Sans"/>
                      </a:endParaRPr>
                    </a:p>
                  </a:txBody>
                  <a:tcPr marL="45700" marR="45700" marT="45700" marB="457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13" name="Google Shape;477;p47">
            <a:extLst>
              <a:ext uri="{FF2B5EF4-FFF2-40B4-BE49-F238E27FC236}">
                <a16:creationId xmlns:a16="http://schemas.microsoft.com/office/drawing/2014/main" id="{FB87D2DC-FEB9-421D-9808-02A466AB0AA6}"/>
              </a:ext>
            </a:extLst>
          </p:cNvPr>
          <p:cNvSpPr/>
          <p:nvPr/>
        </p:nvSpPr>
        <p:spPr>
          <a:xfrm>
            <a:off x="353810" y="4603212"/>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12" name="Imagen 2">
            <a:extLst>
              <a:ext uri="{FF2B5EF4-FFF2-40B4-BE49-F238E27FC236}">
                <a16:creationId xmlns:a16="http://schemas.microsoft.com/office/drawing/2014/main" id="{A06A33B3-4170-42FF-B78A-0C6FB17CB946}"/>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rcRect/>
          <a:stretch/>
        </p:blipFill>
        <p:spPr>
          <a:xfrm>
            <a:off x="345650" y="4591201"/>
            <a:ext cx="360000" cy="360000"/>
          </a:xfrm>
          <a:prstGeom prst="rect">
            <a:avLst/>
          </a:prstGeom>
        </p:spPr>
      </p:pic>
    </p:spTree>
    <p:extLst>
      <p:ext uri="{BB962C8B-B14F-4D97-AF65-F5344CB8AC3E}">
        <p14:creationId xmlns:p14="http://schemas.microsoft.com/office/powerpoint/2010/main" val="339384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cxnSp>
        <p:nvCxnSpPr>
          <p:cNvPr id="17" name="6 Conector recto de flecha">
            <a:extLst>
              <a:ext uri="{FF2B5EF4-FFF2-40B4-BE49-F238E27FC236}">
                <a16:creationId xmlns:a16="http://schemas.microsoft.com/office/drawing/2014/main" id="{0966EACA-7EFC-452D-A8CD-1B950034243C}"/>
              </a:ext>
            </a:extLst>
          </p:cNvPr>
          <p:cNvCxnSpPr>
            <a:cxnSpLocks/>
          </p:cNvCxnSpPr>
          <p:nvPr/>
        </p:nvCxnSpPr>
        <p:spPr>
          <a:xfrm rot="5400000">
            <a:off x="6483834" y="2708399"/>
            <a:ext cx="39600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9" name="Google Shape;410;p44">
            <a:extLst>
              <a:ext uri="{FF2B5EF4-FFF2-40B4-BE49-F238E27FC236}">
                <a16:creationId xmlns:a16="http://schemas.microsoft.com/office/drawing/2014/main" id="{A7AAEE1E-22F2-4D45-BA6D-78E5568A8F85}"/>
              </a:ext>
            </a:extLst>
          </p:cNvPr>
          <p:cNvSpPr txBox="1">
            <a:spLocks/>
          </p:cNvSpPr>
          <p:nvPr/>
        </p:nvSpPr>
        <p:spPr>
          <a:xfrm>
            <a:off x="811972" y="2071028"/>
            <a:ext cx="3880403" cy="2661483"/>
          </a:xfrm>
          <a:prstGeom prst="rect">
            <a:avLst/>
          </a:prstGeom>
          <a:solidFill>
            <a:srgbClr val="DDE9CD"/>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1pPr>
            <a:lvl2pPr marL="914400" marR="0" lvl="1"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2pPr>
            <a:lvl3pPr marL="1371600" marR="0" lvl="2"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3pPr>
            <a:lvl4pPr marL="1828800" marR="0" lvl="3"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4pPr>
            <a:lvl5pPr marL="2286000" marR="0" lvl="4"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5pPr>
            <a:lvl6pPr marL="2743200" marR="0" lvl="5"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6pPr>
            <a:lvl7pPr marL="3200400" marR="0" lvl="6"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7pPr>
            <a:lvl8pPr marL="3657600" marR="0" lvl="7"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8pPr>
            <a:lvl9pPr marL="4114800" marR="0" lvl="8" indent="-304800" algn="ctr" rtl="0">
              <a:lnSpc>
                <a:spcPct val="100000"/>
              </a:lnSpc>
              <a:spcBef>
                <a:spcPts val="0"/>
              </a:spcBef>
              <a:spcAft>
                <a:spcPts val="0"/>
              </a:spcAft>
              <a:buClr>
                <a:schemeClr val="dk1"/>
              </a:buClr>
              <a:buSzPts val="1200"/>
              <a:buFont typeface="Albert Sans"/>
              <a:buNone/>
              <a:defRPr sz="1200" b="0" i="0" u="none" strike="noStrike" cap="none">
                <a:solidFill>
                  <a:schemeClr val="dk1"/>
                </a:solidFill>
                <a:latin typeface="Albert Sans"/>
                <a:ea typeface="Albert Sans"/>
                <a:cs typeface="Albert Sans"/>
                <a:sym typeface="Albert Sans"/>
              </a:defRPr>
            </a:lvl9pPr>
          </a:lstStyle>
          <a:p>
            <a:pPr marL="0" indent="0" algn="l"/>
            <a:endParaRPr lang="en-US" dirty="0"/>
          </a:p>
        </p:txBody>
      </p:sp>
      <p:sp>
        <p:nvSpPr>
          <p:cNvPr id="335" name="Google Shape;335;p39"/>
          <p:cNvSpPr/>
          <p:nvPr/>
        </p:nvSpPr>
        <p:spPr>
          <a:xfrm>
            <a:off x="8022254" y="3998125"/>
            <a:ext cx="1836900" cy="1836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36" name="Google Shape;336;p39"/>
          <p:cNvSpPr txBox="1">
            <a:spLocks noGrp="1"/>
          </p:cNvSpPr>
          <p:nvPr>
            <p:ph type="title"/>
          </p:nvPr>
        </p:nvSpPr>
        <p:spPr>
          <a:xfrm>
            <a:off x="863098" y="463136"/>
            <a:ext cx="3123900" cy="1516273"/>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5. Variable de control (Vc)</a:t>
            </a:r>
            <a:endParaRPr dirty="0"/>
          </a:p>
        </p:txBody>
      </p:sp>
      <p:sp>
        <p:nvSpPr>
          <p:cNvPr id="338" name="Google Shape;338;p39"/>
          <p:cNvSpPr txBox="1">
            <a:spLocks noGrp="1"/>
          </p:cNvSpPr>
          <p:nvPr>
            <p:ph type="subTitle" idx="1"/>
          </p:nvPr>
        </p:nvSpPr>
        <p:spPr>
          <a:xfrm>
            <a:off x="887571" y="2122822"/>
            <a:ext cx="3804804" cy="296009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MX" sz="2300" dirty="0"/>
              <a:t>Se utiliza para </a:t>
            </a:r>
            <a:r>
              <a:rPr lang="es-MX" sz="2300" b="1" dirty="0">
                <a:solidFill>
                  <a:srgbClr val="2F4101"/>
                </a:solidFill>
              </a:rPr>
              <a:t>llevar la cuenta o control de las iteraciones</a:t>
            </a:r>
            <a:r>
              <a:rPr lang="es-MX" sz="2300" b="1" dirty="0"/>
              <a:t>. </a:t>
            </a:r>
            <a:r>
              <a:rPr lang="es-MX" sz="2300" dirty="0"/>
              <a:t>En la mayoría de los casos, </a:t>
            </a:r>
            <a:r>
              <a:rPr lang="es-MX" sz="2300" b="1" dirty="0">
                <a:solidFill>
                  <a:srgbClr val="2F4101"/>
                </a:solidFill>
              </a:rPr>
              <a:t>determina si el ciclo debe continuar o detenerse</a:t>
            </a:r>
            <a:r>
              <a:rPr lang="es-MX" sz="2300" dirty="0">
                <a:solidFill>
                  <a:srgbClr val="2F4101"/>
                </a:solidFill>
              </a:rPr>
              <a:t>.</a:t>
            </a:r>
            <a:endParaRPr sz="2300" dirty="0">
              <a:solidFill>
                <a:srgbClr val="2F4101"/>
              </a:solidFill>
            </a:endParaRPr>
          </a:p>
        </p:txBody>
      </p:sp>
      <p:sp>
        <p:nvSpPr>
          <p:cNvPr id="339" name="Google Shape;339;p39"/>
          <p:cNvSpPr/>
          <p:nvPr/>
        </p:nvSpPr>
        <p:spPr>
          <a:xfrm>
            <a:off x="-344900" y="3333625"/>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42" name="Google Shape;342;p39"/>
          <p:cNvSpPr/>
          <p:nvPr/>
        </p:nvSpPr>
        <p:spPr>
          <a:xfrm>
            <a:off x="8200" y="4732513"/>
            <a:ext cx="1254000" cy="1254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6" name="4 Decisión">
            <a:extLst>
              <a:ext uri="{FF2B5EF4-FFF2-40B4-BE49-F238E27FC236}">
                <a16:creationId xmlns:a16="http://schemas.microsoft.com/office/drawing/2014/main" id="{2664A05C-76F5-4EF3-9CA1-260F082259D0}"/>
              </a:ext>
            </a:extLst>
          </p:cNvPr>
          <p:cNvSpPr/>
          <p:nvPr/>
        </p:nvSpPr>
        <p:spPr>
          <a:xfrm>
            <a:off x="5643798" y="1476531"/>
            <a:ext cx="2064116" cy="1089407"/>
          </a:xfrm>
          <a:prstGeom prst="flowChartDecision">
            <a:avLst/>
          </a:prstGeom>
          <a:solidFill>
            <a:srgbClr val="A3C476"/>
          </a:solidFill>
          <a:ln>
            <a:solidFill>
              <a:srgbClr val="DDE9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s-MX" sz="1350" dirty="0">
                <a:solidFill>
                  <a:schemeClr val="tx1"/>
                </a:solidFill>
                <a:latin typeface="Calibri" pitchFamily="34" charset="0"/>
              </a:rPr>
              <a:t>Evaluar  </a:t>
            </a:r>
            <a:r>
              <a:rPr lang="es-MX" sz="1350" dirty="0" err="1">
                <a:solidFill>
                  <a:schemeClr val="tx1"/>
                </a:solidFill>
                <a:latin typeface="Calibri" pitchFamily="34" charset="0"/>
              </a:rPr>
              <a:t>Vc</a:t>
            </a:r>
            <a:endParaRPr lang="es-MX" sz="1350" dirty="0">
              <a:solidFill>
                <a:schemeClr val="tx1"/>
              </a:solidFill>
              <a:latin typeface="Calibri" pitchFamily="34" charset="0"/>
            </a:endParaRPr>
          </a:p>
        </p:txBody>
      </p:sp>
      <p:sp>
        <p:nvSpPr>
          <p:cNvPr id="22" name="5 Rectángulo">
            <a:extLst>
              <a:ext uri="{FF2B5EF4-FFF2-40B4-BE49-F238E27FC236}">
                <a16:creationId xmlns:a16="http://schemas.microsoft.com/office/drawing/2014/main" id="{168F691C-73F0-4AF1-8596-9A2468BA4628}"/>
              </a:ext>
            </a:extLst>
          </p:cNvPr>
          <p:cNvSpPr/>
          <p:nvPr/>
        </p:nvSpPr>
        <p:spPr>
          <a:xfrm>
            <a:off x="6136758" y="2889951"/>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a:solidFill>
                  <a:schemeClr val="tx1"/>
                </a:solidFill>
                <a:latin typeface="Calibri" pitchFamily="34" charset="0"/>
              </a:rPr>
              <a:t>Actualizar </a:t>
            </a:r>
            <a:r>
              <a:rPr lang="es-MX" sz="1400" b="1" dirty="0" err="1">
                <a:solidFill>
                  <a:schemeClr val="tx1"/>
                </a:solidFill>
                <a:latin typeface="Calibri" pitchFamily="34" charset="0"/>
              </a:rPr>
              <a:t>Vc</a:t>
            </a:r>
            <a:endParaRPr lang="es-MX" sz="1400" b="1" dirty="0">
              <a:solidFill>
                <a:schemeClr val="tx1"/>
              </a:solidFill>
              <a:latin typeface="Calibri" pitchFamily="34" charset="0"/>
            </a:endParaRPr>
          </a:p>
        </p:txBody>
      </p:sp>
      <p:cxnSp>
        <p:nvCxnSpPr>
          <p:cNvPr id="21" name="10 Forma">
            <a:extLst>
              <a:ext uri="{FF2B5EF4-FFF2-40B4-BE49-F238E27FC236}">
                <a16:creationId xmlns:a16="http://schemas.microsoft.com/office/drawing/2014/main" id="{32B32718-E31F-421C-B561-919261E62DD0}"/>
              </a:ext>
            </a:extLst>
          </p:cNvPr>
          <p:cNvCxnSpPr>
            <a:cxnSpLocks/>
          </p:cNvCxnSpPr>
          <p:nvPr/>
        </p:nvCxnSpPr>
        <p:spPr>
          <a:xfrm rot="5400000">
            <a:off x="6204370" y="2572345"/>
            <a:ext cx="2361353" cy="1274415"/>
          </a:xfrm>
          <a:prstGeom prst="bentConnector3">
            <a:avLst>
              <a:gd name="adj1" fmla="val 83883"/>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7 CuadroTexto">
            <a:extLst>
              <a:ext uri="{FF2B5EF4-FFF2-40B4-BE49-F238E27FC236}">
                <a16:creationId xmlns:a16="http://schemas.microsoft.com/office/drawing/2014/main" id="{0B7D8716-2B44-4D20-A3FA-C022ED79674E}"/>
              </a:ext>
            </a:extLst>
          </p:cNvPr>
          <p:cNvSpPr txBox="1"/>
          <p:nvPr/>
        </p:nvSpPr>
        <p:spPr>
          <a:xfrm>
            <a:off x="6789409" y="2559146"/>
            <a:ext cx="185124"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V</a:t>
            </a:r>
          </a:p>
        </p:txBody>
      </p:sp>
      <p:sp>
        <p:nvSpPr>
          <p:cNvPr id="19" name="8 CuadroTexto">
            <a:extLst>
              <a:ext uri="{FF2B5EF4-FFF2-40B4-BE49-F238E27FC236}">
                <a16:creationId xmlns:a16="http://schemas.microsoft.com/office/drawing/2014/main" id="{7029844E-6138-42B6-A9E2-0B9120F08D63}"/>
              </a:ext>
            </a:extLst>
          </p:cNvPr>
          <p:cNvSpPr txBox="1"/>
          <p:nvPr/>
        </p:nvSpPr>
        <p:spPr>
          <a:xfrm>
            <a:off x="7709293" y="1681369"/>
            <a:ext cx="252567" cy="330805"/>
          </a:xfrm>
          <a:prstGeom prst="rect">
            <a:avLst/>
          </a:prstGeom>
          <a:noFill/>
        </p:spPr>
        <p:txBody>
          <a:bodyPr wrap="square" rtlCol="0">
            <a:spAutoFit/>
          </a:bodyPr>
          <a:ls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MX" sz="1350" dirty="0">
                <a:latin typeface="Calibri" pitchFamily="34" charset="0"/>
              </a:rPr>
              <a:t>F</a:t>
            </a:r>
          </a:p>
        </p:txBody>
      </p:sp>
      <p:cxnSp>
        <p:nvCxnSpPr>
          <p:cNvPr id="20" name="9 Conector angular">
            <a:extLst>
              <a:ext uri="{FF2B5EF4-FFF2-40B4-BE49-F238E27FC236}">
                <a16:creationId xmlns:a16="http://schemas.microsoft.com/office/drawing/2014/main" id="{F8D9D084-061F-4E8D-9112-82E9D3C28DA0}"/>
              </a:ext>
            </a:extLst>
          </p:cNvPr>
          <p:cNvCxnSpPr>
            <a:cxnSpLocks/>
          </p:cNvCxnSpPr>
          <p:nvPr/>
        </p:nvCxnSpPr>
        <p:spPr>
          <a:xfrm rot="10800000">
            <a:off x="5740096" y="2028440"/>
            <a:ext cx="468000" cy="1620000"/>
          </a:xfrm>
          <a:prstGeom prst="bentConnector3">
            <a:avLst>
              <a:gd name="adj1" fmla="val 205095"/>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6 Conector recto de flecha">
            <a:extLst>
              <a:ext uri="{FF2B5EF4-FFF2-40B4-BE49-F238E27FC236}">
                <a16:creationId xmlns:a16="http://schemas.microsoft.com/office/drawing/2014/main" id="{3257AB81-C6B5-4262-87C3-CC5B9F6A70D5}"/>
              </a:ext>
            </a:extLst>
          </p:cNvPr>
          <p:cNvCxnSpPr>
            <a:cxnSpLocks/>
          </p:cNvCxnSpPr>
          <p:nvPr/>
        </p:nvCxnSpPr>
        <p:spPr>
          <a:xfrm rot="5400000">
            <a:off x="6502885" y="1302008"/>
            <a:ext cx="376190" cy="1379"/>
          </a:xfrm>
          <a:prstGeom prst="straightConnector1">
            <a:avLst/>
          </a:prstGeom>
          <a:ln w="57150">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B12E345F-90EC-4EBB-BED3-D51B0B31E4F5}"/>
              </a:ext>
            </a:extLst>
          </p:cNvPr>
          <p:cNvCxnSpPr>
            <a:cxnSpLocks/>
          </p:cNvCxnSpPr>
          <p:nvPr/>
        </p:nvCxnSpPr>
        <p:spPr>
          <a:xfrm>
            <a:off x="7621080" y="2037837"/>
            <a:ext cx="3744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Conector recto 30">
            <a:extLst>
              <a:ext uri="{FF2B5EF4-FFF2-40B4-BE49-F238E27FC236}">
                <a16:creationId xmlns:a16="http://schemas.microsoft.com/office/drawing/2014/main" id="{D9CB8900-0388-4769-AD6C-2773CE1A33B3}"/>
              </a:ext>
            </a:extLst>
          </p:cNvPr>
          <p:cNvCxnSpPr>
            <a:cxnSpLocks/>
          </p:cNvCxnSpPr>
          <p:nvPr/>
        </p:nvCxnSpPr>
        <p:spPr>
          <a:xfrm flipH="1">
            <a:off x="6708578" y="3436923"/>
            <a:ext cx="1488" cy="203204"/>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32">
            <a:extLst>
              <a:ext uri="{FF2B5EF4-FFF2-40B4-BE49-F238E27FC236}">
                <a16:creationId xmlns:a16="http://schemas.microsoft.com/office/drawing/2014/main" id="{57BE6547-4CE9-467B-BF56-5141C6C12792}"/>
              </a:ext>
            </a:extLst>
          </p:cNvPr>
          <p:cNvCxnSpPr>
            <a:cxnSpLocks/>
          </p:cNvCxnSpPr>
          <p:nvPr/>
        </p:nvCxnSpPr>
        <p:spPr>
          <a:xfrm flipH="1">
            <a:off x="6190768" y="3648630"/>
            <a:ext cx="5400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D3B4670C-E88A-4B68-A3B6-0A99EABAD1E4}"/>
                  </a:ext>
                </a:extLst>
              </p:cNvPr>
              <p:cNvSpPr txBox="1"/>
              <p:nvPr/>
            </p:nvSpPr>
            <p:spPr>
              <a:xfrm>
                <a:off x="6247496" y="154991"/>
                <a:ext cx="885588"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800" i="1" smtClean="0">
                          <a:solidFill>
                            <a:schemeClr val="bg2">
                              <a:lumMod val="75000"/>
                            </a:schemeClr>
                          </a:solidFill>
                          <a:latin typeface="Cambria Math" panose="02040503050406030204" pitchFamily="18" charset="0"/>
                          <a:ea typeface="Cambria Math" panose="02040503050406030204" pitchFamily="18" charset="0"/>
                        </a:rPr>
                        <m:t>⋮</m:t>
                      </m:r>
                    </m:oMath>
                  </m:oMathPara>
                </a14:m>
                <a:endParaRPr lang="es-MX" dirty="0"/>
              </a:p>
            </p:txBody>
          </p:sp>
        </mc:Choice>
        <mc:Fallback xmlns="">
          <p:sp>
            <p:nvSpPr>
              <p:cNvPr id="24" name="CuadroTexto 23">
                <a:extLst>
                  <a:ext uri="{FF2B5EF4-FFF2-40B4-BE49-F238E27FC236}">
                    <a16:creationId xmlns:a16="http://schemas.microsoft.com/office/drawing/2014/main" id="{D3B4670C-E88A-4B68-A3B6-0A99EABAD1E4}"/>
                  </a:ext>
                </a:extLst>
              </p:cNvPr>
              <p:cNvSpPr txBox="1">
                <a:spLocks noRot="1" noChangeAspect="1" noMove="1" noResize="1" noEditPoints="1" noAdjustHandles="1" noChangeArrowheads="1" noChangeShapeType="1" noTextEdit="1"/>
              </p:cNvSpPr>
              <p:nvPr/>
            </p:nvSpPr>
            <p:spPr>
              <a:xfrm>
                <a:off x="6247496" y="154991"/>
                <a:ext cx="885588" cy="523220"/>
              </a:xfrm>
              <a:prstGeom prst="rect">
                <a:avLst/>
              </a:prstGeom>
              <a:blipFill>
                <a:blip r:embed="rId3"/>
                <a:stretch>
                  <a:fillRect/>
                </a:stretch>
              </a:blipFill>
            </p:spPr>
            <p:txBody>
              <a:bodyPr/>
              <a:lstStyle/>
              <a:p>
                <a:r>
                  <a:rPr lang="es-MX">
                    <a:noFill/>
                  </a:rPr>
                  <a:t> </a:t>
                </a:r>
              </a:p>
            </p:txBody>
          </p:sp>
        </mc:Fallback>
      </mc:AlternateContent>
      <p:sp>
        <p:nvSpPr>
          <p:cNvPr id="37" name="11 CuadroTexto">
            <a:extLst>
              <a:ext uri="{FF2B5EF4-FFF2-40B4-BE49-F238E27FC236}">
                <a16:creationId xmlns:a16="http://schemas.microsoft.com/office/drawing/2014/main" id="{B3688AED-E43E-464B-9A59-6D7F951DAED6}"/>
              </a:ext>
            </a:extLst>
          </p:cNvPr>
          <p:cNvSpPr txBox="1"/>
          <p:nvPr/>
        </p:nvSpPr>
        <p:spPr>
          <a:xfrm>
            <a:off x="5598625" y="4559886"/>
            <a:ext cx="2264283" cy="246221"/>
          </a:xfrm>
          <a:prstGeom prst="rect">
            <a:avLst/>
          </a:prstGeom>
          <a:noFill/>
        </p:spPr>
        <p:txBody>
          <a:bodyPr wrap="square" rtlCol="0">
            <a:spAutoFit/>
          </a:bodyPr>
          <a:lstStyle/>
          <a:p>
            <a:pPr algn="just"/>
            <a:r>
              <a:rPr lang="es-MX" sz="1000" dirty="0">
                <a:solidFill>
                  <a:schemeClr val="dk1"/>
                </a:solidFill>
                <a:latin typeface="Albert Sans"/>
                <a:sym typeface="Albert Sans"/>
              </a:rPr>
              <a:t>Diagrama 7: Variable de control</a:t>
            </a:r>
          </a:p>
        </p:txBody>
      </p:sp>
      <p:sp>
        <p:nvSpPr>
          <p:cNvPr id="23" name="5 Rectángulo">
            <a:extLst>
              <a:ext uri="{FF2B5EF4-FFF2-40B4-BE49-F238E27FC236}">
                <a16:creationId xmlns:a16="http://schemas.microsoft.com/office/drawing/2014/main" id="{FD1FA7B3-81E0-46F1-94B8-75E64DC0969C}"/>
              </a:ext>
            </a:extLst>
          </p:cNvPr>
          <p:cNvSpPr/>
          <p:nvPr/>
        </p:nvSpPr>
        <p:spPr>
          <a:xfrm>
            <a:off x="6096280" y="635561"/>
            <a:ext cx="1188019" cy="501588"/>
          </a:xfrm>
          <a:prstGeom prst="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400" b="1" dirty="0" err="1">
                <a:solidFill>
                  <a:schemeClr val="tx1"/>
                </a:solidFill>
                <a:latin typeface="Calibri" pitchFamily="34" charset="0"/>
              </a:rPr>
              <a:t>Vc</a:t>
            </a:r>
            <a:r>
              <a:rPr lang="es-MX" sz="1400" b="1" dirty="0">
                <a:solidFill>
                  <a:schemeClr val="tx1"/>
                </a:solidFill>
                <a:latin typeface="Calibri" pitchFamily="34" charset="0"/>
              </a:rPr>
              <a:t> </a:t>
            </a:r>
            <a:r>
              <a:rPr lang="es-MX" sz="1400" b="1" dirty="0">
                <a:solidFill>
                  <a:schemeClr val="tx1"/>
                </a:solidFill>
                <a:latin typeface="Calibri" pitchFamily="34" charset="0"/>
                <a:sym typeface="Wingdings" panose="05000000000000000000" pitchFamily="2" charset="2"/>
              </a:rPr>
              <a:t> vi</a:t>
            </a:r>
            <a:endParaRPr lang="es-MX" sz="1400" b="1" dirty="0">
              <a:solidFill>
                <a:schemeClr val="tx1"/>
              </a:solidFill>
              <a:latin typeface="Calibri" pitchFamily="34" charset="0"/>
            </a:endParaRPr>
          </a:p>
        </p:txBody>
      </p:sp>
    </p:spTree>
    <p:extLst>
      <p:ext uri="{BB962C8B-B14F-4D97-AF65-F5344CB8AC3E}">
        <p14:creationId xmlns:p14="http://schemas.microsoft.com/office/powerpoint/2010/main" val="381296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23"/>
                                        </p:tgtEl>
                                      </p:cBhvr>
                                    </p:animEffect>
                                    <p:animScale>
                                      <p:cBhvr>
                                        <p:cTn id="7" dur="250" autoRev="1" fill="hold"/>
                                        <p:tgtEl>
                                          <p:spTgt spid="23"/>
                                        </p:tgtEl>
                                      </p:cBhvr>
                                      <p:by x="105000" y="105000"/>
                                    </p:animScale>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23"/>
                                        </p:tgtEl>
                                      </p:cBhvr>
                                    </p:animEffect>
                                    <p:animScale>
                                      <p:cBhvr>
                                        <p:cTn id="11" dur="250" autoRev="1" fill="hold"/>
                                        <p:tgtEl>
                                          <p:spTgt spid="23"/>
                                        </p:tgtEl>
                                      </p:cBhvr>
                                      <p:by x="105000" y="105000"/>
                                    </p:animScale>
                                  </p:childTnLst>
                                </p:cTn>
                              </p:par>
                            </p:childTnLst>
                          </p:cTn>
                        </p:par>
                        <p:par>
                          <p:cTn id="12" fill="hold">
                            <p:stCondLst>
                              <p:cond delay="1000"/>
                            </p:stCondLst>
                            <p:childTnLst>
                              <p:par>
                                <p:cTn id="13" presetID="26" presetClass="emph" presetSubtype="0" fill="hold" grpId="0" nodeType="afterEffect">
                                  <p:stCondLst>
                                    <p:cond delay="0"/>
                                  </p:stCondLst>
                                  <p:childTnLst>
                                    <p:animEffect transition="out" filter="fade">
                                      <p:cBhvr>
                                        <p:cTn id="14" dur="500" tmFilter="0, 0; .2, .5; .8, .5; 1, 0"/>
                                        <p:tgtEl>
                                          <p:spTgt spid="16"/>
                                        </p:tgtEl>
                                      </p:cBhvr>
                                    </p:animEffect>
                                    <p:animScale>
                                      <p:cBhvr>
                                        <p:cTn id="15" dur="250" autoRev="1" fill="hold"/>
                                        <p:tgtEl>
                                          <p:spTgt spid="16"/>
                                        </p:tgtEl>
                                      </p:cBhvr>
                                      <p:by x="105000" y="105000"/>
                                    </p:animScale>
                                  </p:childTnLst>
                                </p:cTn>
                              </p:par>
                            </p:childTnLst>
                          </p:cTn>
                        </p:par>
                        <p:par>
                          <p:cTn id="16" fill="hold">
                            <p:stCondLst>
                              <p:cond delay="1500"/>
                            </p:stCondLst>
                            <p:childTnLst>
                              <p:par>
                                <p:cTn id="17" presetID="26" presetClass="emph" presetSubtype="0" fill="hold" grpId="1" nodeType="afterEffect">
                                  <p:stCondLst>
                                    <p:cond delay="0"/>
                                  </p:stCondLst>
                                  <p:childTnLst>
                                    <p:animEffect transition="out" filter="fade">
                                      <p:cBhvr>
                                        <p:cTn id="18" dur="500" tmFilter="0, 0; .2, .5; .8, .5; 1, 0"/>
                                        <p:tgtEl>
                                          <p:spTgt spid="16"/>
                                        </p:tgtEl>
                                      </p:cBhvr>
                                    </p:animEffect>
                                    <p:animScale>
                                      <p:cBhvr>
                                        <p:cTn id="19" dur="250" autoRev="1" fill="hold"/>
                                        <p:tgtEl>
                                          <p:spTgt spid="16"/>
                                        </p:tgtEl>
                                      </p:cBhvr>
                                      <p:by x="105000" y="105000"/>
                                    </p:animScale>
                                  </p:childTnLst>
                                </p:cTn>
                              </p:par>
                            </p:childTnLst>
                          </p:cTn>
                        </p:par>
                        <p:par>
                          <p:cTn id="20" fill="hold">
                            <p:stCondLst>
                              <p:cond delay="2000"/>
                            </p:stCondLst>
                            <p:childTnLst>
                              <p:par>
                                <p:cTn id="21" presetID="26" presetClass="emph" presetSubtype="0" fill="hold" grpId="0" nodeType="afterEffect">
                                  <p:stCondLst>
                                    <p:cond delay="0"/>
                                  </p:stCondLst>
                                  <p:childTnLst>
                                    <p:animEffect transition="out" filter="fade">
                                      <p:cBhvr>
                                        <p:cTn id="22" dur="500" tmFilter="0, 0; .2, .5; .8, .5; 1, 0"/>
                                        <p:tgtEl>
                                          <p:spTgt spid="22"/>
                                        </p:tgtEl>
                                      </p:cBhvr>
                                    </p:animEffect>
                                    <p:animScale>
                                      <p:cBhvr>
                                        <p:cTn id="23" dur="250" autoRev="1" fill="hold"/>
                                        <p:tgtEl>
                                          <p:spTgt spid="22"/>
                                        </p:tgtEl>
                                      </p:cBhvr>
                                      <p:by x="105000" y="105000"/>
                                    </p:animScale>
                                  </p:childTnLst>
                                </p:cTn>
                              </p:par>
                            </p:childTnLst>
                          </p:cTn>
                        </p:par>
                        <p:par>
                          <p:cTn id="24" fill="hold">
                            <p:stCondLst>
                              <p:cond delay="2500"/>
                            </p:stCondLst>
                            <p:childTnLst>
                              <p:par>
                                <p:cTn id="25" presetID="26" presetClass="emph" presetSubtype="0" fill="hold" grpId="1" nodeType="afterEffect">
                                  <p:stCondLst>
                                    <p:cond delay="0"/>
                                  </p:stCondLst>
                                  <p:childTnLst>
                                    <p:animEffect transition="out" filter="fade">
                                      <p:cBhvr>
                                        <p:cTn id="26" dur="500" tmFilter="0, 0; .2, .5; .8, .5; 1, 0"/>
                                        <p:tgtEl>
                                          <p:spTgt spid="22"/>
                                        </p:tgtEl>
                                      </p:cBhvr>
                                    </p:animEffect>
                                    <p:animScale>
                                      <p:cBhvr>
                                        <p:cTn id="27" dur="250" autoRev="1"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2" grpId="0" animBg="1"/>
      <p:bldP spid="22" grpId="1" animBg="1"/>
      <p:bldP spid="23" grpId="0" animBg="1"/>
      <p:bldP spid="2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45"/>
          <p:cNvSpPr txBox="1">
            <a:spLocks noGrp="1"/>
          </p:cNvSpPr>
          <p:nvPr>
            <p:ph type="title"/>
          </p:nvPr>
        </p:nvSpPr>
        <p:spPr>
          <a:xfrm>
            <a:off x="720000" y="385608"/>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Requisitos de las variables de control</a:t>
            </a:r>
            <a:endParaRPr dirty="0"/>
          </a:p>
        </p:txBody>
      </p:sp>
      <p:sp>
        <p:nvSpPr>
          <p:cNvPr id="422" name="Google Shape;422;p45"/>
          <p:cNvSpPr/>
          <p:nvPr/>
        </p:nvSpPr>
        <p:spPr>
          <a:xfrm>
            <a:off x="1174513" y="1905700"/>
            <a:ext cx="1910700" cy="5178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chemeClr val="dk1"/>
                </a:solidFill>
                <a:latin typeface="Livvic"/>
                <a:ea typeface="Livvic"/>
                <a:cs typeface="Livvic"/>
                <a:sym typeface="Livvic"/>
              </a:rPr>
              <a:t>Puntos clave</a:t>
            </a:r>
            <a:endParaRPr sz="1800" b="1" dirty="0">
              <a:solidFill>
                <a:schemeClr val="dk1"/>
              </a:solidFill>
              <a:latin typeface="Livvic"/>
              <a:ea typeface="Livvic"/>
              <a:cs typeface="Livvic"/>
              <a:sym typeface="Livvic"/>
            </a:endParaRPr>
          </a:p>
        </p:txBody>
      </p:sp>
      <p:sp>
        <p:nvSpPr>
          <p:cNvPr id="423" name="Google Shape;423;p45"/>
          <p:cNvSpPr/>
          <p:nvPr/>
        </p:nvSpPr>
        <p:spPr>
          <a:xfrm>
            <a:off x="4086613" y="1646700"/>
            <a:ext cx="1588500" cy="5178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dirty="0">
                <a:solidFill>
                  <a:schemeClr val="dk1"/>
                </a:solidFill>
                <a:latin typeface="Livvic"/>
                <a:ea typeface="Livvic"/>
                <a:cs typeface="Livvic"/>
                <a:sym typeface="Livvic"/>
              </a:rPr>
              <a:t>Inicialización </a:t>
            </a:r>
            <a:endParaRPr sz="1600" b="1" dirty="0">
              <a:solidFill>
                <a:schemeClr val="dk1"/>
              </a:solidFill>
              <a:latin typeface="Livvic"/>
              <a:ea typeface="Livvic"/>
              <a:cs typeface="Livvic"/>
              <a:sym typeface="Livvic"/>
            </a:endParaRPr>
          </a:p>
        </p:txBody>
      </p:sp>
      <p:sp>
        <p:nvSpPr>
          <p:cNvPr id="424" name="Google Shape;424;p45"/>
          <p:cNvSpPr/>
          <p:nvPr/>
        </p:nvSpPr>
        <p:spPr>
          <a:xfrm>
            <a:off x="3715663" y="1721039"/>
            <a:ext cx="351900" cy="35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b="1" dirty="0">
                <a:solidFill>
                  <a:schemeClr val="dk1"/>
                </a:solidFill>
                <a:latin typeface="Livvic"/>
                <a:ea typeface="Livvic"/>
                <a:cs typeface="Livvic"/>
                <a:sym typeface="Livvic"/>
              </a:rPr>
              <a:t>1</a:t>
            </a:r>
            <a:endParaRPr sz="2000" b="1" dirty="0">
              <a:solidFill>
                <a:schemeClr val="dk1"/>
              </a:solidFill>
              <a:latin typeface="Livvic"/>
              <a:ea typeface="Livvic"/>
              <a:cs typeface="Livvic"/>
              <a:sym typeface="Livvic"/>
            </a:endParaRPr>
          </a:p>
        </p:txBody>
      </p:sp>
      <p:sp>
        <p:nvSpPr>
          <p:cNvPr id="425" name="Google Shape;425;p45"/>
          <p:cNvSpPr/>
          <p:nvPr/>
        </p:nvSpPr>
        <p:spPr>
          <a:xfrm>
            <a:off x="5827648" y="1470600"/>
            <a:ext cx="2724242" cy="870000"/>
          </a:xfrm>
          <a:prstGeom prst="rect">
            <a:avLst/>
          </a:prstGeom>
          <a:noFill/>
          <a:ln>
            <a:noFill/>
          </a:ln>
        </p:spPr>
        <p:txBody>
          <a:bodyPr spcFirstLastPara="1" wrap="square" lIns="91425" tIns="91425" rIns="91425" bIns="91425" anchor="t" anchorCtr="0">
            <a:noAutofit/>
          </a:bodyPr>
          <a:lstStyle/>
          <a:p>
            <a:pPr marL="285750" lvl="0" indent="-247650" algn="l" rtl="0">
              <a:spcBef>
                <a:spcPts val="0"/>
              </a:spcBef>
              <a:spcAft>
                <a:spcPts val="0"/>
              </a:spcAft>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Asignar un valor de inicio antes de que el ciclo comience.</a:t>
            </a:r>
            <a:endParaRPr lang="en-US" sz="1200" dirty="0">
              <a:solidFill>
                <a:schemeClr val="dk1"/>
              </a:solidFill>
              <a:latin typeface="Albert Sans"/>
              <a:ea typeface="Albert Sans"/>
              <a:cs typeface="Albert Sans"/>
              <a:sym typeface="Albert Sans"/>
            </a:endParaRPr>
          </a:p>
          <a:p>
            <a:pPr marL="285750" lvl="0" indent="-247650" algn="l" rtl="0">
              <a:spcBef>
                <a:spcPts val="0"/>
              </a:spcBef>
              <a:spcAft>
                <a:spcPts val="0"/>
              </a:spcAft>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Esta acción determina el punto de partida</a:t>
            </a:r>
            <a:endParaRPr lang="en-US" sz="1200" dirty="0">
              <a:solidFill>
                <a:schemeClr val="dk1"/>
              </a:solidFill>
              <a:latin typeface="Albert Sans"/>
              <a:ea typeface="Albert Sans"/>
              <a:cs typeface="Albert Sans"/>
              <a:sym typeface="Albert Sans"/>
            </a:endParaRPr>
          </a:p>
        </p:txBody>
      </p:sp>
      <p:cxnSp>
        <p:nvCxnSpPr>
          <p:cNvPr id="426" name="Google Shape;426;p45"/>
          <p:cNvCxnSpPr/>
          <p:nvPr/>
        </p:nvCxnSpPr>
        <p:spPr>
          <a:xfrm rot="10800000" flipH="1">
            <a:off x="3123313" y="1905600"/>
            <a:ext cx="573300" cy="258900"/>
          </a:xfrm>
          <a:prstGeom prst="bentConnector3">
            <a:avLst>
              <a:gd name="adj1" fmla="val 50000"/>
            </a:avLst>
          </a:prstGeom>
          <a:noFill/>
          <a:ln w="9525" cap="flat" cmpd="sng">
            <a:solidFill>
              <a:srgbClr val="101A2D"/>
            </a:solidFill>
            <a:prstDash val="solid"/>
            <a:round/>
            <a:headEnd type="none" w="med" len="med"/>
            <a:tailEnd type="triangle" w="med" len="med"/>
          </a:ln>
        </p:spPr>
      </p:cxnSp>
      <p:sp>
        <p:nvSpPr>
          <p:cNvPr id="427" name="Google Shape;427;p45"/>
          <p:cNvSpPr/>
          <p:nvPr/>
        </p:nvSpPr>
        <p:spPr>
          <a:xfrm>
            <a:off x="4086613" y="2768800"/>
            <a:ext cx="1588500" cy="5178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chemeClr val="dk1"/>
                </a:solidFill>
                <a:latin typeface="Livvic"/>
                <a:ea typeface="Livvic"/>
                <a:cs typeface="Livvic"/>
                <a:sym typeface="Livvic"/>
              </a:rPr>
              <a:t>Evaluación</a:t>
            </a:r>
            <a:endParaRPr sz="1800" b="1" dirty="0">
              <a:solidFill>
                <a:schemeClr val="dk1"/>
              </a:solidFill>
              <a:latin typeface="Livvic"/>
              <a:ea typeface="Livvic"/>
              <a:cs typeface="Livvic"/>
              <a:sym typeface="Livvic"/>
            </a:endParaRPr>
          </a:p>
        </p:txBody>
      </p:sp>
      <p:sp>
        <p:nvSpPr>
          <p:cNvPr id="428" name="Google Shape;428;p45"/>
          <p:cNvSpPr/>
          <p:nvPr/>
        </p:nvSpPr>
        <p:spPr>
          <a:xfrm>
            <a:off x="3734713" y="2851750"/>
            <a:ext cx="351900" cy="35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b="1" dirty="0">
                <a:solidFill>
                  <a:schemeClr val="dk1"/>
                </a:solidFill>
                <a:latin typeface="Livvic"/>
                <a:ea typeface="Livvic"/>
                <a:cs typeface="Livvic"/>
                <a:sym typeface="Livvic"/>
              </a:rPr>
              <a:t>2</a:t>
            </a:r>
            <a:endParaRPr sz="2000" b="1" dirty="0">
              <a:solidFill>
                <a:schemeClr val="dk1"/>
              </a:solidFill>
              <a:latin typeface="Livvic"/>
              <a:ea typeface="Livvic"/>
              <a:cs typeface="Livvic"/>
              <a:sym typeface="Livvic"/>
            </a:endParaRPr>
          </a:p>
        </p:txBody>
      </p:sp>
      <p:sp>
        <p:nvSpPr>
          <p:cNvPr id="429" name="Google Shape;429;p45"/>
          <p:cNvSpPr/>
          <p:nvPr/>
        </p:nvSpPr>
        <p:spPr>
          <a:xfrm>
            <a:off x="5827648" y="2592700"/>
            <a:ext cx="2724242" cy="870000"/>
          </a:xfrm>
          <a:prstGeom prst="rect">
            <a:avLst/>
          </a:prstGeom>
          <a:noFill/>
          <a:ln>
            <a:noFill/>
          </a:ln>
        </p:spPr>
        <p:txBody>
          <a:bodyPr spcFirstLastPara="1" wrap="square" lIns="91425" tIns="91425" rIns="91425" bIns="91425" anchor="t" anchorCtr="0">
            <a:noAutofit/>
          </a:bodyPr>
          <a:lstStyle/>
          <a:p>
            <a:pPr marL="285750" indent="-247650">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Se utiliza en la expresión lógica (condición) que define si el ciclo debe continuar</a:t>
            </a:r>
          </a:p>
          <a:p>
            <a:pPr marL="285750" lvl="0" indent="-247650" algn="l" rtl="0">
              <a:spcBef>
                <a:spcPts val="0"/>
              </a:spcBef>
              <a:spcAft>
                <a:spcPts val="0"/>
              </a:spcAft>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La condición se evalúa en cada iteración.</a:t>
            </a:r>
            <a:endParaRPr sz="1200" dirty="0">
              <a:solidFill>
                <a:schemeClr val="dk1"/>
              </a:solidFill>
              <a:latin typeface="Albert Sans"/>
              <a:ea typeface="Albert Sans"/>
              <a:cs typeface="Albert Sans"/>
              <a:sym typeface="Albert Sans"/>
            </a:endParaRPr>
          </a:p>
        </p:txBody>
      </p:sp>
      <p:sp>
        <p:nvSpPr>
          <p:cNvPr id="430" name="Google Shape;430;p45"/>
          <p:cNvSpPr/>
          <p:nvPr/>
        </p:nvSpPr>
        <p:spPr>
          <a:xfrm>
            <a:off x="4086613" y="3890900"/>
            <a:ext cx="1588500" cy="5178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dirty="0">
                <a:solidFill>
                  <a:schemeClr val="dk1"/>
                </a:solidFill>
                <a:latin typeface="Livvic"/>
                <a:ea typeface="Livvic"/>
                <a:cs typeface="Livvic"/>
                <a:sym typeface="Livvic"/>
              </a:rPr>
              <a:t>Actualización</a:t>
            </a:r>
            <a:endParaRPr sz="1600" b="1" dirty="0">
              <a:solidFill>
                <a:schemeClr val="dk1"/>
              </a:solidFill>
              <a:latin typeface="Livvic"/>
              <a:ea typeface="Livvic"/>
              <a:cs typeface="Livvic"/>
              <a:sym typeface="Livvic"/>
            </a:endParaRPr>
          </a:p>
        </p:txBody>
      </p:sp>
      <p:sp>
        <p:nvSpPr>
          <p:cNvPr id="431" name="Google Shape;431;p45"/>
          <p:cNvSpPr/>
          <p:nvPr/>
        </p:nvSpPr>
        <p:spPr>
          <a:xfrm>
            <a:off x="3734713" y="3973850"/>
            <a:ext cx="351900" cy="35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b="1">
                <a:solidFill>
                  <a:schemeClr val="dk1"/>
                </a:solidFill>
                <a:latin typeface="Livvic"/>
                <a:ea typeface="Livvic"/>
                <a:cs typeface="Livvic"/>
                <a:sym typeface="Livvic"/>
              </a:rPr>
              <a:t>3</a:t>
            </a:r>
            <a:endParaRPr sz="2000" b="1">
              <a:solidFill>
                <a:schemeClr val="dk1"/>
              </a:solidFill>
              <a:latin typeface="Livvic"/>
              <a:ea typeface="Livvic"/>
              <a:cs typeface="Livvic"/>
              <a:sym typeface="Livvic"/>
            </a:endParaRPr>
          </a:p>
        </p:txBody>
      </p:sp>
      <p:sp>
        <p:nvSpPr>
          <p:cNvPr id="432" name="Google Shape;432;p45"/>
          <p:cNvSpPr/>
          <p:nvPr/>
        </p:nvSpPr>
        <p:spPr>
          <a:xfrm>
            <a:off x="5827648" y="3714800"/>
            <a:ext cx="2872511" cy="870000"/>
          </a:xfrm>
          <a:prstGeom prst="rect">
            <a:avLst/>
          </a:prstGeom>
          <a:noFill/>
          <a:ln>
            <a:noFill/>
          </a:ln>
        </p:spPr>
        <p:txBody>
          <a:bodyPr spcFirstLastPara="1" wrap="square" lIns="91425" tIns="91425" rIns="91425" bIns="91425" anchor="t" anchorCtr="0">
            <a:noAutofit/>
          </a:bodyPr>
          <a:lstStyle/>
          <a:p>
            <a:pPr marL="285750" lvl="0" indent="-247650">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Su valor se modifica (se incrementa o decrementa) dentro del bucle</a:t>
            </a:r>
            <a:r>
              <a:rPr lang="en" sz="1200" dirty="0">
                <a:solidFill>
                  <a:schemeClr val="dk1"/>
                </a:solidFill>
                <a:latin typeface="Albert Sans"/>
                <a:ea typeface="Albert Sans"/>
                <a:cs typeface="Albert Sans"/>
                <a:sym typeface="Albert Sans"/>
              </a:rPr>
              <a:t>.</a:t>
            </a:r>
            <a:endParaRPr sz="1200" dirty="0">
              <a:solidFill>
                <a:schemeClr val="dk1"/>
              </a:solidFill>
              <a:latin typeface="Albert Sans"/>
              <a:ea typeface="Albert Sans"/>
              <a:cs typeface="Albert Sans"/>
              <a:sym typeface="Albert Sans"/>
            </a:endParaRPr>
          </a:p>
          <a:p>
            <a:pPr marL="285750" lvl="0" indent="-247650">
              <a:buClr>
                <a:schemeClr val="dk1"/>
              </a:buClr>
              <a:buSzPts val="1200"/>
              <a:buFont typeface="Albert Sans"/>
              <a:buAutoNum type="alphaUcPeriod"/>
            </a:pPr>
            <a:r>
              <a:rPr lang="es-MX" sz="1200" dirty="0">
                <a:solidFill>
                  <a:schemeClr val="dk1"/>
                </a:solidFill>
                <a:latin typeface="Albert Sans"/>
                <a:ea typeface="Albert Sans"/>
                <a:cs typeface="Albert Sans"/>
                <a:sym typeface="Albert Sans"/>
              </a:rPr>
              <a:t>Este cambio hace que la condición se vuelva falsa y el ciclo termine.</a:t>
            </a:r>
            <a:endParaRPr sz="1200" dirty="0">
              <a:solidFill>
                <a:schemeClr val="dk1"/>
              </a:solidFill>
              <a:latin typeface="Albert Sans"/>
              <a:ea typeface="Albert Sans"/>
              <a:cs typeface="Albert Sans"/>
              <a:sym typeface="Albert Sans"/>
            </a:endParaRPr>
          </a:p>
        </p:txBody>
      </p:sp>
      <p:cxnSp>
        <p:nvCxnSpPr>
          <p:cNvPr id="433" name="Google Shape;433;p45"/>
          <p:cNvCxnSpPr>
            <a:stCxn id="422" idx="3"/>
            <a:endCxn id="428" idx="1"/>
          </p:cNvCxnSpPr>
          <p:nvPr/>
        </p:nvCxnSpPr>
        <p:spPr>
          <a:xfrm>
            <a:off x="3085213" y="2164600"/>
            <a:ext cx="649500" cy="863100"/>
          </a:xfrm>
          <a:prstGeom prst="bentConnector3">
            <a:avLst>
              <a:gd name="adj1" fmla="val 50000"/>
            </a:avLst>
          </a:prstGeom>
          <a:noFill/>
          <a:ln w="9525" cap="flat" cmpd="sng">
            <a:solidFill>
              <a:srgbClr val="101A2D"/>
            </a:solidFill>
            <a:prstDash val="solid"/>
            <a:round/>
            <a:headEnd type="none" w="med" len="med"/>
            <a:tailEnd type="triangle" w="med" len="med"/>
          </a:ln>
        </p:spPr>
      </p:cxnSp>
      <p:cxnSp>
        <p:nvCxnSpPr>
          <p:cNvPr id="434" name="Google Shape;434;p45"/>
          <p:cNvCxnSpPr>
            <a:stCxn id="422" idx="3"/>
            <a:endCxn id="431" idx="1"/>
          </p:cNvCxnSpPr>
          <p:nvPr/>
        </p:nvCxnSpPr>
        <p:spPr>
          <a:xfrm>
            <a:off x="3085213" y="2164600"/>
            <a:ext cx="649500" cy="1985100"/>
          </a:xfrm>
          <a:prstGeom prst="bentConnector3">
            <a:avLst>
              <a:gd name="adj1" fmla="val 49988"/>
            </a:avLst>
          </a:prstGeom>
          <a:noFill/>
          <a:ln w="9525" cap="flat" cmpd="sng">
            <a:solidFill>
              <a:srgbClr val="101A2D"/>
            </a:solidFill>
            <a:prstDash val="solid"/>
            <a:round/>
            <a:headEnd type="none" w="med" len="med"/>
            <a:tailEnd type="triangle" w="med" len="med"/>
          </a:ln>
        </p:spPr>
      </p:cxnSp>
      <p:sp>
        <p:nvSpPr>
          <p:cNvPr id="19" name="Google Shape;425;p45">
            <a:extLst>
              <a:ext uri="{FF2B5EF4-FFF2-40B4-BE49-F238E27FC236}">
                <a16:creationId xmlns:a16="http://schemas.microsoft.com/office/drawing/2014/main" id="{EF7471F6-1E35-40CD-B6EA-4BC6EF5BB9F8}"/>
              </a:ext>
            </a:extLst>
          </p:cNvPr>
          <p:cNvSpPr/>
          <p:nvPr/>
        </p:nvSpPr>
        <p:spPr>
          <a:xfrm>
            <a:off x="684318" y="1002814"/>
            <a:ext cx="7355468" cy="421100"/>
          </a:xfrm>
          <a:prstGeom prst="rect">
            <a:avLst/>
          </a:prstGeom>
          <a:noFill/>
          <a:ln>
            <a:noFill/>
          </a:ln>
        </p:spPr>
        <p:txBody>
          <a:bodyPr spcFirstLastPara="1" wrap="square" lIns="91425" tIns="91425" rIns="91425" bIns="91425" anchor="t" anchorCtr="0">
            <a:noAutofit/>
          </a:bodyPr>
          <a:lstStyle/>
          <a:p>
            <a:pPr marL="38100" lvl="0" algn="l" rtl="0">
              <a:spcBef>
                <a:spcPts val="0"/>
              </a:spcBef>
              <a:spcAft>
                <a:spcPts val="0"/>
              </a:spcAft>
              <a:buClr>
                <a:schemeClr val="dk1"/>
              </a:buClr>
              <a:buSzPts val="1200"/>
            </a:pPr>
            <a:r>
              <a:rPr lang="es-MX" sz="1200" dirty="0">
                <a:solidFill>
                  <a:schemeClr val="dk1"/>
                </a:solidFill>
                <a:latin typeface="Albert Sans"/>
                <a:ea typeface="Albert Sans"/>
                <a:cs typeface="Albert Sans"/>
                <a:sym typeface="Albert Sans"/>
              </a:rPr>
              <a:t>Para que los ciclos trabajen adecuadamente, es necesario realizar siempre las siguientes acciones:</a:t>
            </a:r>
            <a:endParaRPr sz="1200" dirty="0">
              <a:solidFill>
                <a:schemeClr val="dk1"/>
              </a:solidFill>
              <a:latin typeface="Albert Sans"/>
              <a:ea typeface="Albert Sans"/>
              <a:cs typeface="Albert Sans"/>
              <a:sym typeface="Albert Sans"/>
            </a:endParaRPr>
          </a:p>
        </p:txBody>
      </p:sp>
      <p:sp>
        <p:nvSpPr>
          <p:cNvPr id="22" name="Google Shape;477;p47">
            <a:extLst>
              <a:ext uri="{FF2B5EF4-FFF2-40B4-BE49-F238E27FC236}">
                <a16:creationId xmlns:a16="http://schemas.microsoft.com/office/drawing/2014/main" id="{9463FA41-DEAE-4BC2-BDA4-6D28F79BF998}"/>
              </a:ext>
            </a:extLst>
          </p:cNvPr>
          <p:cNvSpPr/>
          <p:nvPr/>
        </p:nvSpPr>
        <p:spPr>
          <a:xfrm>
            <a:off x="8614589" y="100281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67823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22"/>
                                        </p:tgtEl>
                                        <p:attrNameLst>
                                          <p:attrName>style.visibility</p:attrName>
                                        </p:attrNameLst>
                                      </p:cBhvr>
                                      <p:to>
                                        <p:strVal val="visible"/>
                                      </p:to>
                                    </p:set>
                                    <p:animEffect transition="in" filter="wipe(up)">
                                      <p:cBhvr>
                                        <p:cTn id="7" dur="500"/>
                                        <p:tgtEl>
                                          <p:spTgt spid="42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426"/>
                                        </p:tgtEl>
                                        <p:attrNameLst>
                                          <p:attrName>style.visibility</p:attrName>
                                        </p:attrNameLst>
                                      </p:cBhvr>
                                      <p:to>
                                        <p:strVal val="visible"/>
                                      </p:to>
                                    </p:set>
                                    <p:animEffect transition="in" filter="wipe(up)">
                                      <p:cBhvr>
                                        <p:cTn id="11" dur="500"/>
                                        <p:tgtEl>
                                          <p:spTgt spid="426"/>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33"/>
                                        </p:tgtEl>
                                        <p:attrNameLst>
                                          <p:attrName>style.visibility</p:attrName>
                                        </p:attrNameLst>
                                      </p:cBhvr>
                                      <p:to>
                                        <p:strVal val="visible"/>
                                      </p:to>
                                    </p:set>
                                    <p:animEffect transition="in" filter="wipe(up)">
                                      <p:cBhvr>
                                        <p:cTn id="15" dur="500"/>
                                        <p:tgtEl>
                                          <p:spTgt spid="433"/>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434"/>
                                        </p:tgtEl>
                                        <p:attrNameLst>
                                          <p:attrName>style.visibility</p:attrName>
                                        </p:attrNameLst>
                                      </p:cBhvr>
                                      <p:to>
                                        <p:strVal val="visible"/>
                                      </p:to>
                                    </p:set>
                                    <p:animEffect transition="in" filter="wipe(up)">
                                      <p:cBhvr>
                                        <p:cTn id="19" dur="500"/>
                                        <p:tgtEl>
                                          <p:spTgt spid="434"/>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24"/>
                                        </p:tgtEl>
                                        <p:attrNameLst>
                                          <p:attrName>style.visibility</p:attrName>
                                        </p:attrNameLst>
                                      </p:cBhvr>
                                      <p:to>
                                        <p:strVal val="visible"/>
                                      </p:to>
                                    </p:set>
                                    <p:animEffect transition="in" filter="wipe(up)">
                                      <p:cBhvr>
                                        <p:cTn id="23" dur="500"/>
                                        <p:tgtEl>
                                          <p:spTgt spid="424"/>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28"/>
                                        </p:tgtEl>
                                        <p:attrNameLst>
                                          <p:attrName>style.visibility</p:attrName>
                                        </p:attrNameLst>
                                      </p:cBhvr>
                                      <p:to>
                                        <p:strVal val="visible"/>
                                      </p:to>
                                    </p:set>
                                    <p:animEffect transition="in" filter="wipe(up)">
                                      <p:cBhvr>
                                        <p:cTn id="27" dur="500"/>
                                        <p:tgtEl>
                                          <p:spTgt spid="428"/>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431"/>
                                        </p:tgtEl>
                                        <p:attrNameLst>
                                          <p:attrName>style.visibility</p:attrName>
                                        </p:attrNameLst>
                                      </p:cBhvr>
                                      <p:to>
                                        <p:strVal val="visible"/>
                                      </p:to>
                                    </p:set>
                                    <p:animEffect transition="in" filter="wipe(up)">
                                      <p:cBhvr>
                                        <p:cTn id="31" dur="500"/>
                                        <p:tgtEl>
                                          <p:spTgt spid="431"/>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423"/>
                                        </p:tgtEl>
                                        <p:attrNameLst>
                                          <p:attrName>style.visibility</p:attrName>
                                        </p:attrNameLst>
                                      </p:cBhvr>
                                      <p:to>
                                        <p:strVal val="visible"/>
                                      </p:to>
                                    </p:set>
                                    <p:animEffect transition="in" filter="wipe(up)">
                                      <p:cBhvr>
                                        <p:cTn id="35" dur="500"/>
                                        <p:tgtEl>
                                          <p:spTgt spid="423"/>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425"/>
                                        </p:tgtEl>
                                        <p:attrNameLst>
                                          <p:attrName>style.visibility</p:attrName>
                                        </p:attrNameLst>
                                      </p:cBhvr>
                                      <p:to>
                                        <p:strVal val="visible"/>
                                      </p:to>
                                    </p:set>
                                    <p:animEffect transition="in" filter="wipe(up)">
                                      <p:cBhvr>
                                        <p:cTn id="39" dur="500"/>
                                        <p:tgtEl>
                                          <p:spTgt spid="425"/>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427"/>
                                        </p:tgtEl>
                                        <p:attrNameLst>
                                          <p:attrName>style.visibility</p:attrName>
                                        </p:attrNameLst>
                                      </p:cBhvr>
                                      <p:to>
                                        <p:strVal val="visible"/>
                                      </p:to>
                                    </p:set>
                                    <p:animEffect transition="in" filter="wipe(up)">
                                      <p:cBhvr>
                                        <p:cTn id="43" dur="500"/>
                                        <p:tgtEl>
                                          <p:spTgt spid="427"/>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429"/>
                                        </p:tgtEl>
                                        <p:attrNameLst>
                                          <p:attrName>style.visibility</p:attrName>
                                        </p:attrNameLst>
                                      </p:cBhvr>
                                      <p:to>
                                        <p:strVal val="visible"/>
                                      </p:to>
                                    </p:set>
                                    <p:animEffect transition="in" filter="wipe(up)">
                                      <p:cBhvr>
                                        <p:cTn id="47" dur="500"/>
                                        <p:tgtEl>
                                          <p:spTgt spid="429"/>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430"/>
                                        </p:tgtEl>
                                        <p:attrNameLst>
                                          <p:attrName>style.visibility</p:attrName>
                                        </p:attrNameLst>
                                      </p:cBhvr>
                                      <p:to>
                                        <p:strVal val="visible"/>
                                      </p:to>
                                    </p:set>
                                    <p:animEffect transition="in" filter="wipe(up)">
                                      <p:cBhvr>
                                        <p:cTn id="51" dur="500"/>
                                        <p:tgtEl>
                                          <p:spTgt spid="430"/>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432"/>
                                        </p:tgtEl>
                                        <p:attrNameLst>
                                          <p:attrName>style.visibility</p:attrName>
                                        </p:attrNameLst>
                                      </p:cBhvr>
                                      <p:to>
                                        <p:strVal val="visible"/>
                                      </p:to>
                                    </p:set>
                                    <p:animEffect transition="in" filter="wipe(up)">
                                      <p:cBhvr>
                                        <p:cTn id="55" dur="500"/>
                                        <p:tgtEl>
                                          <p:spTgt spid="4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animBg="1"/>
      <p:bldP spid="423" grpId="0" animBg="1"/>
      <p:bldP spid="424" grpId="0"/>
      <p:bldP spid="425" grpId="0"/>
      <p:bldP spid="427" grpId="0" animBg="1"/>
      <p:bldP spid="428" grpId="0"/>
      <p:bldP spid="429" grpId="0"/>
      <p:bldP spid="430" grpId="0" animBg="1"/>
      <p:bldP spid="431" grpId="0"/>
      <p:bldP spid="43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90" name="Google Shape;290;p35"/>
          <p:cNvSpPr/>
          <p:nvPr/>
        </p:nvSpPr>
        <p:spPr>
          <a:xfrm>
            <a:off x="8135825" y="2685668"/>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AAF37736-7F0D-4D6E-83EF-5F72BA17695B}"/>
              </a:ext>
            </a:extLst>
          </p:cNvPr>
          <p:cNvSpPr/>
          <p:nvPr/>
        </p:nvSpPr>
        <p:spPr>
          <a:xfrm>
            <a:off x="163907" y="432589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3" name="Google Shape;477;p47">
            <a:extLst>
              <a:ext uri="{FF2B5EF4-FFF2-40B4-BE49-F238E27FC236}">
                <a16:creationId xmlns:a16="http://schemas.microsoft.com/office/drawing/2014/main" id="{932AD751-FC75-4404-B7FD-8CD8B37C1855}"/>
              </a:ext>
            </a:extLst>
          </p:cNvPr>
          <p:cNvSpPr/>
          <p:nvPr/>
        </p:nvSpPr>
        <p:spPr>
          <a:xfrm>
            <a:off x="8509658" y="194995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4" name="Google Shape;477;p47">
            <a:extLst>
              <a:ext uri="{FF2B5EF4-FFF2-40B4-BE49-F238E27FC236}">
                <a16:creationId xmlns:a16="http://schemas.microsoft.com/office/drawing/2014/main" id="{6376E348-EE3E-4A99-B792-100BF0F417FB}"/>
              </a:ext>
            </a:extLst>
          </p:cNvPr>
          <p:cNvSpPr>
            <a:spLocks noChangeAspect="1"/>
          </p:cNvSpPr>
          <p:nvPr/>
        </p:nvSpPr>
        <p:spPr>
          <a:xfrm>
            <a:off x="8224273" y="1192286"/>
            <a:ext cx="575999" cy="57600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graphicFrame>
        <p:nvGraphicFramePr>
          <p:cNvPr id="4" name="Diagrama 3">
            <a:extLst>
              <a:ext uri="{FF2B5EF4-FFF2-40B4-BE49-F238E27FC236}">
                <a16:creationId xmlns:a16="http://schemas.microsoft.com/office/drawing/2014/main" id="{7425EFA6-C3AB-4242-B595-2AC3CC5F741A}"/>
              </a:ext>
            </a:extLst>
          </p:cNvPr>
          <p:cNvGraphicFramePr/>
          <p:nvPr>
            <p:extLst>
              <p:ext uri="{D42A27DB-BD31-4B8C-83A1-F6EECF244321}">
                <p14:modId xmlns:p14="http://schemas.microsoft.com/office/powerpoint/2010/main" val="1495248112"/>
              </p:ext>
            </p:extLst>
          </p:nvPr>
        </p:nvGraphicFramePr>
        <p:xfrm>
          <a:off x="1422399" y="367323"/>
          <a:ext cx="6416431" cy="4236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11 CuadroTexto">
            <a:extLst>
              <a:ext uri="{FF2B5EF4-FFF2-40B4-BE49-F238E27FC236}">
                <a16:creationId xmlns:a16="http://schemas.microsoft.com/office/drawing/2014/main" id="{5DDE7396-EE53-43B3-856A-82B2C0CF823A}"/>
              </a:ext>
            </a:extLst>
          </p:cNvPr>
          <p:cNvSpPr txBox="1"/>
          <p:nvPr/>
        </p:nvSpPr>
        <p:spPr>
          <a:xfrm>
            <a:off x="3333965" y="4776177"/>
            <a:ext cx="2593298" cy="246221"/>
          </a:xfrm>
          <a:prstGeom prst="rect">
            <a:avLst/>
          </a:prstGeom>
          <a:noFill/>
        </p:spPr>
        <p:txBody>
          <a:bodyPr wrap="square" rtlCol="0">
            <a:spAutoFit/>
          </a:bodyPr>
          <a:lstStyle/>
          <a:p>
            <a:pPr algn="ctr"/>
            <a:r>
              <a:rPr lang="es-MX" sz="1000" dirty="0">
                <a:solidFill>
                  <a:schemeClr val="dk1"/>
                </a:solidFill>
                <a:latin typeface="Albert Sans"/>
                <a:sym typeface="Albert Sans"/>
              </a:rPr>
              <a:t>Diagrama 8: Tipos de variable de control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graphicEl>
                                              <a:dgm id="{AF8FF701-E947-4D1F-B2AD-D104E6E71C0E}"/>
                                            </p:graphicEl>
                                          </p:spTgt>
                                        </p:tgtEl>
                                        <p:attrNameLst>
                                          <p:attrName>style.visibility</p:attrName>
                                        </p:attrNameLst>
                                      </p:cBhvr>
                                      <p:to>
                                        <p:strVal val="visible"/>
                                      </p:to>
                                    </p:set>
                                    <p:animEffect transition="in" filter="wipe(left)">
                                      <p:cBhvr>
                                        <p:cTn id="7" dur="500"/>
                                        <p:tgtEl>
                                          <p:spTgt spid="4">
                                            <p:graphicEl>
                                              <a:dgm id="{AF8FF701-E947-4D1F-B2AD-D104E6E71C0E}"/>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graphicEl>
                                              <a:dgm id="{329DCFC1-B2CB-4F35-92CD-6C97F3D89ACD}"/>
                                            </p:graphicEl>
                                          </p:spTgt>
                                        </p:tgtEl>
                                        <p:attrNameLst>
                                          <p:attrName>style.visibility</p:attrName>
                                        </p:attrNameLst>
                                      </p:cBhvr>
                                      <p:to>
                                        <p:strVal val="visible"/>
                                      </p:to>
                                    </p:set>
                                    <p:animEffect transition="in" filter="wipe(left)">
                                      <p:cBhvr>
                                        <p:cTn id="11" dur="500"/>
                                        <p:tgtEl>
                                          <p:spTgt spid="4">
                                            <p:graphicEl>
                                              <a:dgm id="{329DCFC1-B2CB-4F35-92CD-6C97F3D89ACD}"/>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graphicEl>
                                              <a:dgm id="{CB01C690-AD41-4E1F-AE53-CB64718D243F}"/>
                                            </p:graphicEl>
                                          </p:spTgt>
                                        </p:tgtEl>
                                        <p:attrNameLst>
                                          <p:attrName>style.visibility</p:attrName>
                                        </p:attrNameLst>
                                      </p:cBhvr>
                                      <p:to>
                                        <p:strVal val="visible"/>
                                      </p:to>
                                    </p:set>
                                    <p:animEffect transition="in" filter="wipe(left)">
                                      <p:cBhvr>
                                        <p:cTn id="15" dur="500"/>
                                        <p:tgtEl>
                                          <p:spTgt spid="4">
                                            <p:graphicEl>
                                              <a:dgm id="{CB01C690-AD41-4E1F-AE53-CB64718D243F}"/>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graphicEl>
                                              <a:dgm id="{4BC176CB-C1E1-4083-A7BA-CCFA46B17989}"/>
                                            </p:graphicEl>
                                          </p:spTgt>
                                        </p:tgtEl>
                                        <p:attrNameLst>
                                          <p:attrName>style.visibility</p:attrName>
                                        </p:attrNameLst>
                                      </p:cBhvr>
                                      <p:to>
                                        <p:strVal val="visible"/>
                                      </p:to>
                                    </p:set>
                                    <p:animEffect transition="in" filter="wipe(left)">
                                      <p:cBhvr>
                                        <p:cTn id="19" dur="500"/>
                                        <p:tgtEl>
                                          <p:spTgt spid="4">
                                            <p:graphicEl>
                                              <a:dgm id="{4BC176CB-C1E1-4083-A7BA-CCFA46B17989}"/>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graphicEl>
                                              <a:dgm id="{A904452B-5F2A-4618-AB01-843CF1010AE9}"/>
                                            </p:graphicEl>
                                          </p:spTgt>
                                        </p:tgtEl>
                                        <p:attrNameLst>
                                          <p:attrName>style.visibility</p:attrName>
                                        </p:attrNameLst>
                                      </p:cBhvr>
                                      <p:to>
                                        <p:strVal val="visible"/>
                                      </p:to>
                                    </p:set>
                                    <p:animEffect transition="in" filter="wipe(left)">
                                      <p:cBhvr>
                                        <p:cTn id="23" dur="500"/>
                                        <p:tgtEl>
                                          <p:spTgt spid="4">
                                            <p:graphicEl>
                                              <a:dgm id="{A904452B-5F2A-4618-AB01-843CF1010AE9}"/>
                                            </p:graphicEl>
                                          </p:spTgt>
                                        </p:tgtEl>
                                      </p:cBhvr>
                                    </p:animEffect>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4" name="Google Shape;284;p35"/>
          <p:cNvSpPr txBox="1">
            <a:spLocks noGrp="1"/>
          </p:cNvSpPr>
          <p:nvPr>
            <p:ph type="title"/>
          </p:nvPr>
        </p:nvSpPr>
        <p:spPr>
          <a:xfrm>
            <a:off x="1201554" y="827518"/>
            <a:ext cx="6576000" cy="96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400" dirty="0">
                <a:hlinkClick r:id="rId3" action="ppaction://hlinksldjump"/>
              </a:rPr>
              <a:t>Contadores</a:t>
            </a:r>
            <a:endParaRPr sz="4400" dirty="0"/>
          </a:p>
        </p:txBody>
      </p:sp>
      <p:sp>
        <p:nvSpPr>
          <p:cNvPr id="280" name="Google Shape;280;p35"/>
          <p:cNvSpPr txBox="1">
            <a:spLocks noGrp="1"/>
          </p:cNvSpPr>
          <p:nvPr>
            <p:ph type="subTitle" idx="1"/>
          </p:nvPr>
        </p:nvSpPr>
        <p:spPr>
          <a:xfrm>
            <a:off x="1190905" y="1874321"/>
            <a:ext cx="6576000" cy="2135547"/>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s-MX" sz="1800" dirty="0"/>
              <a:t>“Es una variable de tipo entero, cuyo valor se incrementa o decrementa en una cantidad constante cada vez que ocurre  determinado suceso o acción en una repetición; dicha variable controla o determina la cantidad de veces que se repite un proceso. El contador permite controlar el bucle.”</a:t>
            </a:r>
          </a:p>
          <a:p>
            <a:pPr marL="0" lvl="0" indent="0" algn="just" rtl="0">
              <a:spcBef>
                <a:spcPts val="0"/>
              </a:spcBef>
              <a:spcAft>
                <a:spcPts val="0"/>
              </a:spcAft>
              <a:buNone/>
            </a:pPr>
            <a:endParaRPr lang="es-MX" sz="1800" dirty="0"/>
          </a:p>
          <a:p>
            <a:pPr marL="0" lvl="0" indent="0" algn="r" rtl="0">
              <a:spcBef>
                <a:spcPts val="0"/>
              </a:spcBef>
              <a:spcAft>
                <a:spcPts val="0"/>
              </a:spcAft>
              <a:buNone/>
            </a:pPr>
            <a:r>
              <a:rPr lang="es-MX" sz="1800" dirty="0"/>
              <a:t> (Ancona &amp; Corona, 2011).</a:t>
            </a:r>
          </a:p>
          <a:p>
            <a:pPr marL="0" lvl="0" indent="0" algn="just" rtl="0">
              <a:spcBef>
                <a:spcPts val="0"/>
              </a:spcBef>
              <a:spcAft>
                <a:spcPts val="0"/>
              </a:spcAft>
              <a:buNone/>
            </a:pPr>
            <a:endParaRPr lang="es-MX" dirty="0"/>
          </a:p>
          <a:p>
            <a:pPr marL="0" lvl="0" indent="0" algn="just" rtl="0">
              <a:spcBef>
                <a:spcPts val="0"/>
              </a:spcBef>
              <a:spcAft>
                <a:spcPts val="0"/>
              </a:spcAft>
              <a:buNone/>
            </a:pPr>
            <a:endParaRPr lang="es-MX" dirty="0"/>
          </a:p>
        </p:txBody>
      </p:sp>
      <p:sp>
        <p:nvSpPr>
          <p:cNvPr id="290" name="Google Shape;290;p35"/>
          <p:cNvSpPr/>
          <p:nvPr/>
        </p:nvSpPr>
        <p:spPr>
          <a:xfrm>
            <a:off x="8135825" y="2685668"/>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AAF37736-7F0D-4D6E-83EF-5F72BA17695B}"/>
              </a:ext>
            </a:extLst>
          </p:cNvPr>
          <p:cNvSpPr/>
          <p:nvPr/>
        </p:nvSpPr>
        <p:spPr>
          <a:xfrm>
            <a:off x="157538" y="224714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3" name="Google Shape;477;p47">
            <a:extLst>
              <a:ext uri="{FF2B5EF4-FFF2-40B4-BE49-F238E27FC236}">
                <a16:creationId xmlns:a16="http://schemas.microsoft.com/office/drawing/2014/main" id="{932AD751-FC75-4404-B7FD-8CD8B37C1855}"/>
              </a:ext>
            </a:extLst>
          </p:cNvPr>
          <p:cNvSpPr/>
          <p:nvPr/>
        </p:nvSpPr>
        <p:spPr>
          <a:xfrm>
            <a:off x="8427893" y="204078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4" name="Google Shape;477;p47">
            <a:extLst>
              <a:ext uri="{FF2B5EF4-FFF2-40B4-BE49-F238E27FC236}">
                <a16:creationId xmlns:a16="http://schemas.microsoft.com/office/drawing/2014/main" id="{6376E348-EE3E-4A99-B792-100BF0F417FB}"/>
              </a:ext>
            </a:extLst>
          </p:cNvPr>
          <p:cNvSpPr>
            <a:spLocks noChangeAspect="1"/>
          </p:cNvSpPr>
          <p:nvPr/>
        </p:nvSpPr>
        <p:spPr>
          <a:xfrm>
            <a:off x="8266026" y="2734395"/>
            <a:ext cx="575999" cy="57600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15027485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723332" y="2977815"/>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50" y="1192472"/>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Sintaxis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50" y="1192472"/>
            <a:ext cx="3276300" cy="558900"/>
          </a:xfrm>
        </p:spPr>
        <p:txBody>
          <a:bodyPr/>
          <a:lstStyle/>
          <a:p>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723332" y="2977815"/>
            <a:ext cx="3276300" cy="558900"/>
          </a:xfrm>
        </p:spPr>
        <p:txBody>
          <a:bodyPr/>
          <a:lstStyle/>
          <a:p>
            <a:r>
              <a:rPr lang="es-MX" dirty="0"/>
              <a:t>Lenguaje C++</a:t>
            </a:r>
          </a:p>
        </p:txBody>
      </p:sp>
      <mc:AlternateContent xmlns:mc="http://schemas.openxmlformats.org/markup-compatibility/2006" xmlns:a14="http://schemas.microsoft.com/office/drawing/2010/main">
        <mc:Choice Requires="a14">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50" y="1852694"/>
                <a:ext cx="6643241"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t>Id_contador</a:t>
                </a:r>
                <a:r>
                  <a:rPr lang="pt-BR" sz="1800" dirty="0"/>
                  <a:t> </a:t>
                </a:r>
                <a:r>
                  <a:rPr lang="pt-BR" sz="1800" dirty="0">
                    <a:sym typeface="Wingdings" panose="05000000000000000000" pitchFamily="2" charset="2"/>
                  </a:rPr>
                  <a:t> </a:t>
                </a:r>
                <a:r>
                  <a:rPr lang="pt-BR" sz="1800" dirty="0" err="1"/>
                  <a:t>Id_contador</a:t>
                </a:r>
                <a:r>
                  <a:rPr lang="pt-BR" sz="1800" dirty="0"/>
                  <a:t> </a:t>
                </a:r>
                <a14:m>
                  <m:oMath xmlns:m="http://schemas.openxmlformats.org/officeDocument/2006/math">
                    <m:r>
                      <a:rPr lang="pt-BR" sz="1800" dirty="0">
                        <a:latin typeface="Cambria Math" panose="02040503050406030204" pitchFamily="18" charset="0"/>
                      </a:rPr>
                      <m:t>±</m:t>
                    </m:r>
                  </m:oMath>
                </a14:m>
                <a:r>
                  <a:rPr lang="pt-BR" sz="1800" dirty="0">
                    <a:sym typeface="Wingdings" panose="05000000000000000000" pitchFamily="2" charset="2"/>
                  </a:rPr>
                  <a:t> </a:t>
                </a:r>
                <a:r>
                  <a:rPr lang="pt-BR" sz="1800" dirty="0" err="1"/>
                  <a:t>valor</a:t>
                </a:r>
                <a:r>
                  <a:rPr lang="pt-BR" sz="1800" b="0" i="0" u="none" strike="noStrike" baseline="0" dirty="0" err="1">
                    <a:latin typeface="MyriadPro-Regular"/>
                  </a:rPr>
                  <a:t>_const</a:t>
                </a:r>
                <a:endParaRPr lang="es-MX" dirty="0"/>
              </a:p>
            </p:txBody>
          </p:sp>
        </mc:Choice>
        <mc:Fallback xmlns="">
          <p:sp>
            <p:nvSpPr>
              <p:cNvPr id="9" name="Subtítulo 8">
                <a:extLst>
                  <a:ext uri="{FF2B5EF4-FFF2-40B4-BE49-F238E27FC236}">
                    <a16:creationId xmlns:a16="http://schemas.microsoft.com/office/drawing/2014/main" id="{1668F9AF-C099-4B8F-999F-73B566E8DDD1}"/>
                  </a:ext>
                </a:extLst>
              </p:cNvPr>
              <p:cNvSpPr>
                <a:spLocks noGrp="1" noRot="1" noChangeAspect="1" noMove="1" noResize="1" noEditPoints="1" noAdjustHandles="1" noChangeArrowheads="1" noChangeShapeType="1" noTextEdit="1"/>
              </p:cNvSpPr>
              <p:nvPr>
                <p:ph type="subTitle" idx="2"/>
              </p:nvPr>
            </p:nvSpPr>
            <p:spPr>
              <a:xfrm>
                <a:off x="1144150" y="1852694"/>
                <a:ext cx="6643241" cy="572700"/>
              </a:xfrm>
              <a:prstGeom prst="roundRect">
                <a:avLst/>
              </a:prstGeom>
              <a:blipFill>
                <a:blip r:embed="rId2"/>
                <a:stretch>
                  <a:fillRect/>
                </a:stretch>
              </a:blipFill>
              <a:ln>
                <a:solidFill>
                  <a:schemeClr val="bg1">
                    <a:lumMod val="90000"/>
                  </a:schemeClr>
                </a:solidFill>
              </a:ln>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1144368" y="3662601"/>
                <a:ext cx="6855264" cy="633636"/>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t>Id_contador</a:t>
                </a:r>
                <a:r>
                  <a:rPr lang="pt-BR" sz="1800" dirty="0"/>
                  <a:t> </a:t>
                </a:r>
                <a:r>
                  <a:rPr lang="pt-BR" sz="1800" dirty="0">
                    <a:sym typeface="Wingdings" panose="05000000000000000000" pitchFamily="2" charset="2"/>
                  </a:rPr>
                  <a:t>= </a:t>
                </a:r>
                <a:r>
                  <a:rPr lang="pt-BR" sz="1800" dirty="0" err="1"/>
                  <a:t>Id_contador</a:t>
                </a:r>
                <a:r>
                  <a:rPr lang="pt-BR" sz="1800" dirty="0"/>
                  <a:t> </a:t>
                </a:r>
                <a14:m>
                  <m:oMath xmlns:m="http://schemas.openxmlformats.org/officeDocument/2006/math">
                    <m:r>
                      <a:rPr lang="pt-BR" sz="1800" dirty="0">
                        <a:latin typeface="Cambria Math" panose="02040503050406030204" pitchFamily="18" charset="0"/>
                      </a:rPr>
                      <m:t>±</m:t>
                    </m:r>
                  </m:oMath>
                </a14:m>
                <a:r>
                  <a:rPr lang="pt-BR" sz="1800" dirty="0">
                    <a:sym typeface="Wingdings" panose="05000000000000000000" pitchFamily="2" charset="2"/>
                  </a:rPr>
                  <a:t> </a:t>
                </a:r>
                <a:r>
                  <a:rPr lang="pt-BR" sz="1800" dirty="0" err="1"/>
                  <a:t>valor_const</a:t>
                </a:r>
                <a:r>
                  <a:rPr lang="pt-BR" sz="1800" dirty="0"/>
                  <a:t>;</a:t>
                </a:r>
                <a:endParaRPr lang="es-MX" sz="1800" dirty="0"/>
              </a:p>
            </p:txBody>
          </p:sp>
        </mc:Choice>
        <mc:Fallback xmlns="">
          <p:sp>
            <p:nvSpPr>
              <p:cNvPr id="10" name="Subtítulo 9">
                <a:extLst>
                  <a:ext uri="{FF2B5EF4-FFF2-40B4-BE49-F238E27FC236}">
                    <a16:creationId xmlns:a16="http://schemas.microsoft.com/office/drawing/2014/main" id="{0F22E8CB-5719-4199-A8F6-ED2C07061707}"/>
                  </a:ext>
                </a:extLst>
              </p:cNvPr>
              <p:cNvSpPr>
                <a:spLocks noGrp="1" noRot="1" noChangeAspect="1" noMove="1" noResize="1" noEditPoints="1" noAdjustHandles="1" noChangeArrowheads="1" noChangeShapeType="1" noTextEdit="1"/>
              </p:cNvSpPr>
              <p:nvPr>
                <p:ph type="subTitle" idx="1"/>
              </p:nvPr>
            </p:nvSpPr>
            <p:spPr>
              <a:xfrm>
                <a:off x="1144368" y="3662601"/>
                <a:ext cx="6855264" cy="633636"/>
              </a:xfrm>
              <a:prstGeom prst="roundRect">
                <a:avLst/>
              </a:prstGeom>
              <a:blipFill>
                <a:blip r:embed="rId3"/>
                <a:stretch>
                  <a:fillRect/>
                </a:stretch>
              </a:blipFill>
              <a:ln>
                <a:solidFill>
                  <a:schemeClr val="bg1">
                    <a:lumMod val="90000"/>
                  </a:schemeClr>
                </a:solidFill>
              </a:ln>
            </p:spPr>
            <p:txBody>
              <a:bodyPr/>
              <a:lstStyle/>
              <a:p>
                <a:r>
                  <a:rPr lang="es-MX">
                    <a:noFill/>
                  </a:rPr>
                  <a:t> </a:t>
                </a:r>
              </a:p>
            </p:txBody>
          </p:sp>
        </mc:Fallback>
      </mc:AlternateContent>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17091926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723331" y="1148859"/>
            <a:ext cx="2160000" cy="54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49" y="1192472"/>
            <a:ext cx="2160000" cy="54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Ejemplos: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49" y="1117290"/>
            <a:ext cx="2160000" cy="558900"/>
          </a:xfrm>
        </p:spPr>
        <p:txBody>
          <a:bodyPr/>
          <a:lstStyle/>
          <a:p>
            <a:pPr algn="l"/>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723330" y="1070713"/>
            <a:ext cx="2160001" cy="558900"/>
          </a:xfrm>
        </p:spPr>
        <p:txBody>
          <a:bodyPr/>
          <a:lstStyle/>
          <a:p>
            <a:r>
              <a:rPr lang="es-MX" dirty="0"/>
              <a:t>Lenguaje C++</a:t>
            </a:r>
          </a:p>
        </p:txBody>
      </p:sp>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48" y="1852692"/>
            <a:ext cx="2916000" cy="216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l"/>
            <a:endParaRPr lang="pt-BR" sz="1800" dirty="0">
              <a:latin typeface="MyriadPro-Regular"/>
            </a:endParaRPr>
          </a:p>
          <a:p>
            <a:pPr algn="l"/>
            <a:r>
              <a:rPr lang="pt-BR" sz="1600" dirty="0"/>
              <a:t>1° Inicializar </a:t>
            </a:r>
            <a:r>
              <a:rPr lang="pt-BR" sz="1600" dirty="0" err="1"/>
              <a:t>la</a:t>
            </a:r>
            <a:r>
              <a:rPr lang="pt-BR" sz="1600" dirty="0"/>
              <a:t> </a:t>
            </a:r>
            <a:r>
              <a:rPr lang="pt-BR" sz="1600" dirty="0" err="1"/>
              <a:t>variable</a:t>
            </a:r>
            <a:r>
              <a:rPr lang="pt-BR" sz="1600" dirty="0"/>
              <a:t> contador</a:t>
            </a:r>
          </a:p>
          <a:p>
            <a:pPr algn="l"/>
            <a:endParaRPr lang="pt-BR" sz="1600" dirty="0"/>
          </a:p>
          <a:p>
            <a:pPr algn="l"/>
            <a:r>
              <a:rPr lang="pt-BR" sz="1600" b="1" dirty="0" err="1"/>
              <a:t>entero</a:t>
            </a:r>
            <a:r>
              <a:rPr lang="pt-BR" sz="1600" b="1" dirty="0"/>
              <a:t> </a:t>
            </a:r>
            <a:r>
              <a:rPr lang="pt-BR" sz="1600" b="1" dirty="0" err="1"/>
              <a:t>cont</a:t>
            </a:r>
            <a:r>
              <a:rPr lang="pt-BR" sz="1600" b="1" dirty="0"/>
              <a:t> </a:t>
            </a:r>
            <a:r>
              <a:rPr lang="pt-BR" sz="1600" b="1" dirty="0">
                <a:sym typeface="Wingdings" panose="05000000000000000000" pitchFamily="2" charset="2"/>
              </a:rPr>
              <a:t> </a:t>
            </a:r>
            <a:r>
              <a:rPr lang="pt-BR" sz="1600" b="1" dirty="0"/>
              <a:t>0</a:t>
            </a:r>
          </a:p>
          <a:p>
            <a:pPr algn="l"/>
            <a:endParaRPr lang="es-MX" sz="1600" dirty="0"/>
          </a:p>
          <a:p>
            <a:pPr algn="l"/>
            <a:r>
              <a:rPr lang="pt-BR" sz="1600" dirty="0" err="1"/>
              <a:t>cont</a:t>
            </a:r>
            <a:r>
              <a:rPr lang="pt-BR" sz="1600" dirty="0"/>
              <a:t> </a:t>
            </a:r>
            <a:r>
              <a:rPr lang="pt-BR" sz="1600" dirty="0">
                <a:sym typeface="Wingdings" panose="05000000000000000000" pitchFamily="2" charset="2"/>
              </a:rPr>
              <a:t> </a:t>
            </a:r>
            <a:r>
              <a:rPr lang="pt-BR" sz="1600" dirty="0" err="1"/>
              <a:t>cont</a:t>
            </a:r>
            <a:r>
              <a:rPr lang="pt-BR" sz="1600" dirty="0"/>
              <a:t> + 1</a:t>
            </a:r>
          </a:p>
          <a:p>
            <a:pPr marL="457200" marR="0" lvl="0" indent="-304800" algn="l" defTabSz="914400" rtl="0" eaLnBrk="1" fontAlgn="auto" latinLnBrk="0" hangingPunct="1">
              <a:lnSpc>
                <a:spcPct val="100000"/>
              </a:lnSpc>
              <a:spcBef>
                <a:spcPts val="0"/>
              </a:spcBef>
              <a:spcAft>
                <a:spcPts val="0"/>
              </a:spcAft>
              <a:buClr>
                <a:srgbClr val="302543"/>
              </a:buClr>
              <a:buSzPts val="1200"/>
              <a:buFont typeface="Albert Sans"/>
              <a:buNone/>
              <a:tabLst/>
              <a:defRPr/>
            </a:pPr>
            <a:r>
              <a:rPr lang="pt-BR" sz="1600" dirty="0" err="1"/>
              <a:t>cont</a:t>
            </a:r>
            <a:r>
              <a:rPr lang="pt-BR" sz="1600" dirty="0"/>
              <a:t> </a:t>
            </a:r>
            <a:r>
              <a:rPr lang="pt-BR" sz="1600" dirty="0">
                <a:sym typeface="Wingdings" panose="05000000000000000000" pitchFamily="2" charset="2"/>
              </a:rPr>
              <a:t> </a:t>
            </a:r>
            <a:r>
              <a:rPr lang="pt-BR" sz="1600" dirty="0" err="1"/>
              <a:t>cont</a:t>
            </a:r>
            <a:r>
              <a:rPr lang="pt-BR" sz="1600" dirty="0"/>
              <a:t> - 1</a:t>
            </a:r>
            <a:endParaRPr lang="es-MX" sz="1600" dirty="0"/>
          </a:p>
          <a:p>
            <a:pPr algn="l"/>
            <a:endParaRPr lang="es-MX" dirty="0"/>
          </a:p>
        </p:txBody>
      </p:sp>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4723330" y="1852692"/>
            <a:ext cx="2916000" cy="216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l"/>
            <a:r>
              <a:rPr lang="pt-BR" sz="1600" b="1" dirty="0" err="1"/>
              <a:t>int</a:t>
            </a:r>
            <a:r>
              <a:rPr lang="pt-BR" sz="1600" b="1" dirty="0"/>
              <a:t> </a:t>
            </a:r>
            <a:r>
              <a:rPr lang="pt-BR" sz="1600" b="1" dirty="0" err="1"/>
              <a:t>cont</a:t>
            </a:r>
            <a:r>
              <a:rPr lang="pt-BR" sz="1600" b="1" dirty="0"/>
              <a:t> </a:t>
            </a:r>
            <a:r>
              <a:rPr lang="pt-BR" sz="1600" b="1" dirty="0">
                <a:sym typeface="Wingdings" panose="05000000000000000000" pitchFamily="2" charset="2"/>
              </a:rPr>
              <a:t>= </a:t>
            </a:r>
            <a:r>
              <a:rPr lang="pt-BR" sz="1600" b="1" dirty="0"/>
              <a:t>0;</a:t>
            </a:r>
          </a:p>
          <a:p>
            <a:pPr algn="l"/>
            <a:endParaRPr lang="es-MX" sz="1600" dirty="0"/>
          </a:p>
          <a:p>
            <a:pPr algn="l"/>
            <a:r>
              <a:rPr lang="pt-BR" sz="1600" dirty="0" err="1"/>
              <a:t>cont</a:t>
            </a:r>
            <a:r>
              <a:rPr lang="pt-BR" sz="1600" dirty="0"/>
              <a:t> </a:t>
            </a:r>
            <a:r>
              <a:rPr lang="pt-BR" sz="1600" dirty="0">
                <a:sym typeface="Wingdings" panose="05000000000000000000" pitchFamily="2" charset="2"/>
              </a:rPr>
              <a:t>= </a:t>
            </a:r>
            <a:r>
              <a:rPr lang="pt-BR" sz="1600" dirty="0" err="1"/>
              <a:t>cont</a:t>
            </a:r>
            <a:r>
              <a:rPr lang="pt-BR" sz="1600" dirty="0"/>
              <a:t> + 1;</a:t>
            </a:r>
          </a:p>
          <a:p>
            <a:pPr algn="l"/>
            <a:r>
              <a:rPr lang="pt-BR" sz="1600" dirty="0" err="1"/>
              <a:t>cont</a:t>
            </a:r>
            <a:r>
              <a:rPr lang="pt-BR" sz="1600" dirty="0"/>
              <a:t>++;</a:t>
            </a:r>
          </a:p>
          <a:p>
            <a:pPr algn="l"/>
            <a:r>
              <a:rPr lang="pt-BR" sz="1600" dirty="0" err="1"/>
              <a:t>cont</a:t>
            </a:r>
            <a:r>
              <a:rPr lang="pt-BR" sz="1600" dirty="0"/>
              <a:t> += 1;</a:t>
            </a:r>
          </a:p>
          <a:p>
            <a:pPr algn="l"/>
            <a:endParaRPr lang="pt-BR" sz="1600" dirty="0"/>
          </a:p>
          <a:p>
            <a:pPr algn="l"/>
            <a:r>
              <a:rPr lang="pt-BR" sz="1600" dirty="0" err="1"/>
              <a:t>cont</a:t>
            </a:r>
            <a:r>
              <a:rPr lang="pt-BR" sz="1600" dirty="0"/>
              <a:t> </a:t>
            </a:r>
            <a:r>
              <a:rPr lang="pt-BR" sz="1600" dirty="0">
                <a:sym typeface="Wingdings" panose="05000000000000000000" pitchFamily="2" charset="2"/>
              </a:rPr>
              <a:t>= </a:t>
            </a:r>
            <a:r>
              <a:rPr lang="pt-BR" sz="1600" dirty="0" err="1"/>
              <a:t>cont</a:t>
            </a:r>
            <a:r>
              <a:rPr lang="pt-BR" sz="1600" dirty="0"/>
              <a:t> - 1;</a:t>
            </a:r>
            <a:endParaRPr lang="es-MX" sz="1600" dirty="0"/>
          </a:p>
        </p:txBody>
      </p:sp>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3247881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17" name="Google Shape;368;p42">
            <a:extLst>
              <a:ext uri="{FF2B5EF4-FFF2-40B4-BE49-F238E27FC236}">
                <a16:creationId xmlns:a16="http://schemas.microsoft.com/office/drawing/2014/main" id="{A501B897-E33E-40AD-AFAC-01A416640785}"/>
              </a:ext>
            </a:extLst>
          </p:cNvPr>
          <p:cNvSpPr txBox="1"/>
          <p:nvPr/>
        </p:nvSpPr>
        <p:spPr>
          <a:xfrm flipH="1">
            <a:off x="3442252" y="1480286"/>
            <a:ext cx="2340000" cy="252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16" name="Google Shape;368;p42">
            <a:extLst>
              <a:ext uri="{FF2B5EF4-FFF2-40B4-BE49-F238E27FC236}">
                <a16:creationId xmlns:a16="http://schemas.microsoft.com/office/drawing/2014/main" id="{CBAE65BD-83E3-4662-9139-FBF839DADE1C}"/>
              </a:ext>
            </a:extLst>
          </p:cNvPr>
          <p:cNvSpPr txBox="1"/>
          <p:nvPr/>
        </p:nvSpPr>
        <p:spPr>
          <a:xfrm flipH="1">
            <a:off x="673927" y="913085"/>
            <a:ext cx="2340000" cy="252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280" name="Google Shape;280;p35"/>
          <p:cNvSpPr txBox="1">
            <a:spLocks noGrp="1"/>
          </p:cNvSpPr>
          <p:nvPr>
            <p:ph type="subTitle" idx="1"/>
          </p:nvPr>
        </p:nvSpPr>
        <p:spPr>
          <a:xfrm>
            <a:off x="673928" y="1030034"/>
            <a:ext cx="2340000" cy="2326286"/>
          </a:xfrm>
          <a:prstGeom prst="rect">
            <a:avLst/>
          </a:prstGeom>
        </p:spPr>
        <p:txBody>
          <a:bodyPr spcFirstLastPara="1" wrap="square" lIns="91425" tIns="91425" rIns="91425" bIns="91425" anchor="t" anchorCtr="0">
            <a:noAutofit/>
          </a:bodyPr>
          <a:lstStyle/>
          <a:p>
            <a:pPr marL="495300" indent="-342900" algn="l">
              <a:buFont typeface="+mj-lt"/>
              <a:buAutoNum type="alphaLcParenR"/>
            </a:pPr>
            <a:r>
              <a:rPr lang="es-MX" sz="1600" dirty="0"/>
              <a:t>Contar elementos que cumplen una condición.</a:t>
            </a:r>
          </a:p>
          <a:p>
            <a:pPr marL="495300" indent="-342900" algn="l">
              <a:buFont typeface="+mj-lt"/>
              <a:buAutoNum type="alphaLcParenR"/>
            </a:pPr>
            <a:endParaRPr lang="es-MX" sz="1600" dirty="0"/>
          </a:p>
          <a:p>
            <a:pPr marL="495300" indent="-342900" algn="l">
              <a:buFont typeface="+mj-lt"/>
              <a:buAutoNum type="alphaLcParenR"/>
            </a:pPr>
            <a:r>
              <a:rPr lang="es-MX" sz="1600" dirty="0"/>
              <a:t>Determinar el número de veces que se repite el ciclo</a:t>
            </a:r>
          </a:p>
          <a:p>
            <a:pPr algn="l">
              <a:buFont typeface="Arial" panose="020B0604020202020204" pitchFamily="34" charset="0"/>
              <a:buChar char="•"/>
            </a:pPr>
            <a:endParaRPr lang="es-MX" sz="1600" dirty="0"/>
          </a:p>
          <a:p>
            <a:pPr marL="0" lvl="0" indent="0" algn="l" rtl="0">
              <a:spcBef>
                <a:spcPts val="0"/>
              </a:spcBef>
              <a:spcAft>
                <a:spcPts val="0"/>
              </a:spcAft>
              <a:buNone/>
            </a:pPr>
            <a:endParaRPr dirty="0"/>
          </a:p>
        </p:txBody>
      </p:sp>
      <p:sp>
        <p:nvSpPr>
          <p:cNvPr id="5" name="Subtítulo 4">
            <a:extLst>
              <a:ext uri="{FF2B5EF4-FFF2-40B4-BE49-F238E27FC236}">
                <a16:creationId xmlns:a16="http://schemas.microsoft.com/office/drawing/2014/main" id="{1E4A553E-CC01-4520-9554-BFFA25D03578}"/>
              </a:ext>
            </a:extLst>
          </p:cNvPr>
          <p:cNvSpPr>
            <a:spLocks noGrp="1"/>
          </p:cNvSpPr>
          <p:nvPr>
            <p:ph type="subTitle" idx="2"/>
          </p:nvPr>
        </p:nvSpPr>
        <p:spPr>
          <a:xfrm>
            <a:off x="3453100" y="1480285"/>
            <a:ext cx="2329152" cy="2519999"/>
          </a:xfrm>
        </p:spPr>
        <p:txBody>
          <a:bodyPr/>
          <a:lstStyle/>
          <a:p>
            <a:pPr algn="l">
              <a:buFont typeface="+mj-lt"/>
              <a:buAutoNum type="alphaLcParenR"/>
            </a:pPr>
            <a:r>
              <a:rPr lang="es-MX" sz="1600" dirty="0"/>
              <a:t>Se debe inicializar antes de entrar al ciclo.</a:t>
            </a:r>
          </a:p>
          <a:p>
            <a:pPr algn="l">
              <a:buFont typeface="+mj-lt"/>
              <a:buAutoNum type="alphaLcParenR"/>
            </a:pPr>
            <a:endParaRPr lang="es-MX" sz="1600" dirty="0"/>
          </a:p>
          <a:p>
            <a:pPr algn="l">
              <a:buFont typeface="+mj-lt"/>
              <a:buAutoNum type="alphaLcParenR"/>
            </a:pPr>
            <a:r>
              <a:rPr lang="es-MX" sz="1600" dirty="0"/>
              <a:t>Dentro del ciclo debe aparecer a ambos lados de la asignación.</a:t>
            </a:r>
          </a:p>
          <a:p>
            <a:pPr algn="l"/>
            <a:endParaRPr lang="es-MX" dirty="0"/>
          </a:p>
        </p:txBody>
      </p:sp>
      <p:sp>
        <p:nvSpPr>
          <p:cNvPr id="7" name="Subtítulo 6">
            <a:extLst>
              <a:ext uri="{FF2B5EF4-FFF2-40B4-BE49-F238E27FC236}">
                <a16:creationId xmlns:a16="http://schemas.microsoft.com/office/drawing/2014/main" id="{A06B05AD-7223-4104-ABB8-74BB3597EF62}"/>
              </a:ext>
            </a:extLst>
          </p:cNvPr>
          <p:cNvSpPr>
            <a:spLocks noGrp="1"/>
          </p:cNvSpPr>
          <p:nvPr>
            <p:ph type="subTitle" idx="4"/>
          </p:nvPr>
        </p:nvSpPr>
        <p:spPr>
          <a:xfrm>
            <a:off x="673927" y="326911"/>
            <a:ext cx="2286000" cy="527700"/>
          </a:xfrm>
        </p:spPr>
        <p:txBody>
          <a:bodyPr/>
          <a:lstStyle/>
          <a:p>
            <a:r>
              <a:rPr lang="es-MX" sz="1800" dirty="0"/>
              <a:t>¿Cuándo usar los contadores?</a:t>
            </a:r>
          </a:p>
        </p:txBody>
      </p:sp>
      <p:sp>
        <p:nvSpPr>
          <p:cNvPr id="8" name="Subtítulo 7">
            <a:extLst>
              <a:ext uri="{FF2B5EF4-FFF2-40B4-BE49-F238E27FC236}">
                <a16:creationId xmlns:a16="http://schemas.microsoft.com/office/drawing/2014/main" id="{C28D5EF8-0929-4D70-88DA-92F8A8FF0987}"/>
              </a:ext>
            </a:extLst>
          </p:cNvPr>
          <p:cNvSpPr>
            <a:spLocks noGrp="1"/>
          </p:cNvSpPr>
          <p:nvPr>
            <p:ph type="subTitle" idx="5"/>
          </p:nvPr>
        </p:nvSpPr>
        <p:spPr>
          <a:xfrm>
            <a:off x="3459529" y="913085"/>
            <a:ext cx="2286000" cy="527700"/>
          </a:xfrm>
        </p:spPr>
        <p:txBody>
          <a:bodyPr/>
          <a:lstStyle/>
          <a:p>
            <a:r>
              <a:rPr lang="es-MX" dirty="0"/>
              <a:t>Características</a:t>
            </a:r>
          </a:p>
        </p:txBody>
      </p:sp>
      <p:sp>
        <p:nvSpPr>
          <p:cNvPr id="9" name="Subtítulo 8">
            <a:extLst>
              <a:ext uri="{FF2B5EF4-FFF2-40B4-BE49-F238E27FC236}">
                <a16:creationId xmlns:a16="http://schemas.microsoft.com/office/drawing/2014/main" id="{B310E43F-D651-40EF-A3A0-D0E8F2890B45}"/>
              </a:ext>
            </a:extLst>
          </p:cNvPr>
          <p:cNvSpPr>
            <a:spLocks noGrp="1"/>
          </p:cNvSpPr>
          <p:nvPr>
            <p:ph type="subTitle" idx="6"/>
          </p:nvPr>
        </p:nvSpPr>
        <p:spPr>
          <a:xfrm>
            <a:off x="6180472" y="1440785"/>
            <a:ext cx="2289600" cy="527700"/>
          </a:xfrm>
        </p:spPr>
        <p:txBody>
          <a:bodyPr/>
          <a:lstStyle/>
          <a:p>
            <a:r>
              <a:rPr lang="es-MX" sz="1800" dirty="0"/>
              <a:t>Inicialización</a:t>
            </a:r>
            <a:endParaRPr lang="es-MX" dirty="0"/>
          </a:p>
        </p:txBody>
      </p:sp>
      <p:sp>
        <p:nvSpPr>
          <p:cNvPr id="12" name="Google Shape;477;p47">
            <a:extLst>
              <a:ext uri="{FF2B5EF4-FFF2-40B4-BE49-F238E27FC236}">
                <a16:creationId xmlns:a16="http://schemas.microsoft.com/office/drawing/2014/main" id="{AAF37736-7F0D-4D6E-83EF-5F72BA17695B}"/>
              </a:ext>
            </a:extLst>
          </p:cNvPr>
          <p:cNvSpPr/>
          <p:nvPr/>
        </p:nvSpPr>
        <p:spPr>
          <a:xfrm>
            <a:off x="163907" y="432589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8" name="Google Shape;368;p42">
            <a:extLst>
              <a:ext uri="{FF2B5EF4-FFF2-40B4-BE49-F238E27FC236}">
                <a16:creationId xmlns:a16="http://schemas.microsoft.com/office/drawing/2014/main" id="{9F93B17D-8578-4097-9DA2-BB61F03475F9}"/>
              </a:ext>
            </a:extLst>
          </p:cNvPr>
          <p:cNvSpPr txBox="1"/>
          <p:nvPr/>
        </p:nvSpPr>
        <p:spPr>
          <a:xfrm flipH="1">
            <a:off x="6193760" y="1917611"/>
            <a:ext cx="2340000" cy="252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6" name="Subtítulo 5">
            <a:extLst>
              <a:ext uri="{FF2B5EF4-FFF2-40B4-BE49-F238E27FC236}">
                <a16:creationId xmlns:a16="http://schemas.microsoft.com/office/drawing/2014/main" id="{8B2CB9B5-4A10-4555-8A5C-F6FEE61F8646}"/>
              </a:ext>
            </a:extLst>
          </p:cNvPr>
          <p:cNvSpPr>
            <a:spLocks noGrp="1"/>
          </p:cNvSpPr>
          <p:nvPr>
            <p:ph type="subTitle" idx="3"/>
          </p:nvPr>
        </p:nvSpPr>
        <p:spPr>
          <a:xfrm>
            <a:off x="6124939" y="1937246"/>
            <a:ext cx="2477641" cy="2774888"/>
          </a:xfrm>
        </p:spPr>
        <p:txBody>
          <a:bodyPr/>
          <a:lstStyle/>
          <a:p>
            <a:pPr algn="l">
              <a:buFont typeface="+mj-lt"/>
              <a:buAutoNum type="alphaLcParenR"/>
            </a:pPr>
            <a:r>
              <a:rPr lang="es-MX" sz="1600" dirty="0"/>
              <a:t>Inicializar en cero para sumar o restar (el cero es el elemento neutro de la suma y resta).</a:t>
            </a:r>
          </a:p>
          <a:p>
            <a:pPr algn="l">
              <a:buFont typeface="+mj-lt"/>
              <a:buAutoNum type="alphaLcParenR"/>
            </a:pPr>
            <a:endParaRPr lang="es-MX" sz="1600" dirty="0"/>
          </a:p>
          <a:p>
            <a:pPr algn="l">
              <a:buFont typeface="+mj-lt"/>
              <a:buAutoNum type="alphaLcParenR"/>
            </a:pPr>
            <a:r>
              <a:rPr lang="es-MX" sz="1600" dirty="0"/>
              <a:t>Inicializar en 1 para multiplicar (el 1 es el neutro de la multiplicación).</a:t>
            </a:r>
          </a:p>
        </p:txBody>
      </p:sp>
    </p:spTree>
    <p:extLst>
      <p:ext uri="{BB962C8B-B14F-4D97-AF65-F5344CB8AC3E}">
        <p14:creationId xmlns:p14="http://schemas.microsoft.com/office/powerpoint/2010/main" val="4026201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FE6A7E75-0998-4DA0-99F5-FD4767765189}"/>
              </a:ext>
            </a:extLst>
          </p:cNvPr>
          <p:cNvSpPr/>
          <p:nvPr/>
        </p:nvSpPr>
        <p:spPr>
          <a:xfrm>
            <a:off x="3844977" y="224850"/>
            <a:ext cx="4684427" cy="4841823"/>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3" name="Rectangle 1">
            <a:extLst>
              <a:ext uri="{FF2B5EF4-FFF2-40B4-BE49-F238E27FC236}">
                <a16:creationId xmlns:a16="http://schemas.microsoft.com/office/drawing/2014/main" id="{922BBBCA-7340-44D6-805D-B65E7FB29D56}"/>
              </a:ext>
            </a:extLst>
          </p:cNvPr>
          <p:cNvSpPr>
            <a:spLocks noGrp="1" noChangeArrowheads="1"/>
          </p:cNvSpPr>
          <p:nvPr>
            <p:ph type="title"/>
          </p:nvPr>
        </p:nvSpPr>
        <p:spPr bwMode="auto">
          <a:xfrm>
            <a:off x="4198117" y="245104"/>
            <a:ext cx="4458229"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lang="es-MX" altLang="es-MX" sz="1200" b="0" dirty="0">
                <a:latin typeface="Albert Sans"/>
                <a:sym typeface="Albert Sans"/>
              </a:rPr>
            </a:br>
            <a:r>
              <a:rPr lang="es-MX" altLang="es-MX" sz="1400" b="0" dirty="0">
                <a:solidFill>
                  <a:srgbClr val="00B050"/>
                </a:solidFill>
                <a:latin typeface="Albert Sans"/>
                <a:ea typeface="+mn-ea"/>
                <a:cs typeface="+mn-cs"/>
                <a:sym typeface="Albert Sans"/>
              </a:rPr>
              <a:t>#include &lt;</a:t>
            </a:r>
            <a:r>
              <a:rPr lang="es-MX" altLang="es-MX" sz="1400" b="0" dirty="0" err="1">
                <a:solidFill>
                  <a:srgbClr val="00B050"/>
                </a:solidFill>
                <a:latin typeface="Albert Sans"/>
                <a:ea typeface="+mn-ea"/>
                <a:cs typeface="+mn-cs"/>
                <a:sym typeface="Albert Sans"/>
              </a:rPr>
              <a:t>stdio.h</a:t>
            </a:r>
            <a:r>
              <a:rPr lang="es-MX" altLang="es-MX" sz="1400" b="0" dirty="0">
                <a:solidFill>
                  <a:srgbClr val="00B050"/>
                </a:solidFill>
                <a:latin typeface="Albert Sans"/>
                <a:ea typeface="+mn-ea"/>
                <a:cs typeface="+mn-cs"/>
                <a:sym typeface="Albert Sans"/>
              </a:rPr>
              <a:t>&gt;</a:t>
            </a:r>
            <a:br>
              <a:rPr lang="es-MX" altLang="es-MX" sz="1400" b="0" dirty="0">
                <a:latin typeface="Albert Sans"/>
                <a:ea typeface="+mn-ea"/>
                <a:cs typeface="+mn-cs"/>
                <a:sym typeface="Albert Sans"/>
              </a:rPr>
            </a:br>
            <a:r>
              <a:rPr lang="es-MX" altLang="es-MX" sz="1400" b="0" dirty="0" err="1">
                <a:latin typeface="Albert Sans"/>
                <a:ea typeface="+mn-ea"/>
                <a:cs typeface="+mn-cs"/>
                <a:sym typeface="Albert Sans"/>
              </a:rPr>
              <a:t>int</a:t>
            </a: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main</a:t>
            </a:r>
            <a:r>
              <a:rPr lang="es-MX" altLang="es-MX" sz="1400" b="0" dirty="0">
                <a:latin typeface="Albert Sans"/>
                <a:ea typeface="+mn-ea"/>
                <a:cs typeface="+mn-cs"/>
                <a:sym typeface="Albert Sans"/>
              </a:rPr>
              <a:t>() </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int</a:t>
            </a:r>
            <a:r>
              <a:rPr lang="es-MX" altLang="es-MX" sz="1400" b="0" dirty="0">
                <a:latin typeface="Albert Sans"/>
                <a:ea typeface="+mn-ea"/>
                <a:cs typeface="+mn-cs"/>
                <a:sym typeface="Albert Sans"/>
              </a:rPr>
              <a:t> numero;</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int</a:t>
            </a:r>
            <a:r>
              <a:rPr lang="es-MX" altLang="es-MX" sz="1400" b="0" dirty="0">
                <a:latin typeface="Albert Sans"/>
                <a:ea typeface="+mn-ea"/>
                <a:cs typeface="+mn-cs"/>
                <a:sym typeface="Albert Sans"/>
              </a:rPr>
              <a:t> suma = 0;</a:t>
            </a:r>
            <a:br>
              <a:rPr lang="es-MX" altLang="es-MX" sz="1400" b="0" dirty="0">
                <a:latin typeface="Albert Sans"/>
                <a:ea typeface="+mn-ea"/>
                <a:cs typeface="+mn-cs"/>
                <a:sym typeface="Albert Sans"/>
              </a:rPr>
            </a:br>
            <a:r>
              <a:rPr lang="es-MX" altLang="es-MX" sz="1400" dirty="0">
                <a:latin typeface="Albert Sans"/>
                <a:ea typeface="+mn-ea"/>
                <a:cs typeface="+mn-cs"/>
                <a:sym typeface="Albert Sans"/>
              </a:rPr>
              <a:t>    </a:t>
            </a:r>
            <a:r>
              <a:rPr lang="es-MX" altLang="es-MX" sz="1400" dirty="0" err="1">
                <a:latin typeface="Albert Sans"/>
                <a:ea typeface="+mn-ea"/>
                <a:cs typeface="+mn-cs"/>
                <a:sym typeface="Albert Sans"/>
              </a:rPr>
              <a:t>int</a:t>
            </a:r>
            <a:r>
              <a:rPr lang="es-MX" altLang="es-MX" sz="1400" dirty="0">
                <a:latin typeface="Albert Sans"/>
                <a:ea typeface="+mn-ea"/>
                <a:cs typeface="+mn-cs"/>
                <a:sym typeface="Albert Sans"/>
              </a:rPr>
              <a:t> contador = 0</a:t>
            </a:r>
            <a:r>
              <a:rPr lang="es-MX" altLang="es-MX" sz="1400" b="0" dirty="0">
                <a:latin typeface="Albert Sans"/>
                <a:ea typeface="+mn-ea"/>
                <a:cs typeface="+mn-cs"/>
                <a:sym typeface="Albert Sans"/>
              </a:rPr>
              <a:t>; </a:t>
            </a:r>
            <a:r>
              <a:rPr lang="es-MX" altLang="es-MX" sz="1400" b="0" dirty="0">
                <a:solidFill>
                  <a:srgbClr val="00B0F0"/>
                </a:solidFill>
                <a:latin typeface="Albert Sans"/>
                <a:ea typeface="+mn-ea"/>
                <a:cs typeface="+mn-cs"/>
                <a:sym typeface="Albert Sans"/>
              </a:rPr>
              <a:t>//inicializar variable de control</a:t>
            </a:r>
            <a:br>
              <a:rPr lang="es-MX" altLang="es-MX" sz="1400" b="0" dirty="0">
                <a:solidFill>
                  <a:srgbClr val="00B0F0"/>
                </a:solidFill>
                <a:latin typeface="Albert Sans"/>
                <a:ea typeface="+mn-ea"/>
                <a:cs typeface="+mn-cs"/>
                <a:sym typeface="Albert Sans"/>
              </a:rPr>
            </a:b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printf</a:t>
            </a:r>
            <a:r>
              <a:rPr lang="es-MX" altLang="es-MX" sz="1400" b="0" dirty="0">
                <a:latin typeface="Albert Sans"/>
                <a:ea typeface="+mn-ea"/>
                <a:cs typeface="+mn-cs"/>
                <a:sym typeface="Albert Sans"/>
              </a:rPr>
              <a:t>("Ingrese 5 números enteros:\n");</a:t>
            </a:r>
            <a:br>
              <a:rPr lang="es-MX" altLang="es-MX" sz="1400" b="0" dirty="0">
                <a:latin typeface="Albert Sans"/>
                <a:ea typeface="+mn-ea"/>
                <a:cs typeface="+mn-cs"/>
                <a:sym typeface="Albert Sans"/>
              </a:rPr>
            </a:b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while</a:t>
            </a:r>
            <a:r>
              <a:rPr lang="es-MX" altLang="es-MX" sz="1400" b="0" dirty="0">
                <a:latin typeface="Albert Sans"/>
                <a:ea typeface="+mn-ea"/>
                <a:cs typeface="+mn-cs"/>
                <a:sym typeface="Albert Sans"/>
              </a:rPr>
              <a:t> (</a:t>
            </a:r>
            <a:r>
              <a:rPr lang="es-MX" altLang="es-MX" sz="1400" dirty="0">
                <a:latin typeface="Albert Sans"/>
                <a:ea typeface="+mn-ea"/>
                <a:cs typeface="+mn-cs"/>
                <a:sym typeface="Albert Sans"/>
              </a:rPr>
              <a:t>contador &lt; 5</a:t>
            </a:r>
            <a:r>
              <a:rPr lang="es-MX" altLang="es-MX" sz="1400" b="0" dirty="0">
                <a:latin typeface="Albert Sans"/>
                <a:ea typeface="+mn-ea"/>
                <a:cs typeface="+mn-cs"/>
                <a:sym typeface="Albert Sans"/>
              </a:rPr>
              <a:t>) </a:t>
            </a:r>
            <a:r>
              <a:rPr lang="es-MX" altLang="es-MX" sz="1400" b="0" dirty="0">
                <a:solidFill>
                  <a:srgbClr val="00B0F0"/>
                </a:solidFill>
                <a:latin typeface="Albert Sans"/>
                <a:ea typeface="+mn-ea"/>
                <a:cs typeface="+mn-cs"/>
                <a:sym typeface="Albert Sans"/>
              </a:rPr>
              <a:t>//evaluar variable de control</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printf</a:t>
            </a:r>
            <a:r>
              <a:rPr lang="es-MX" altLang="es-MX" sz="1400" b="0" dirty="0">
                <a:latin typeface="Albert Sans"/>
                <a:ea typeface="+mn-ea"/>
                <a:cs typeface="+mn-cs"/>
                <a:sym typeface="Albert Sans"/>
              </a:rPr>
              <a:t>("Número %d: ", contador + 1);</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scanf</a:t>
            </a:r>
            <a:r>
              <a:rPr lang="es-MX" altLang="es-MX" sz="1400" b="0" dirty="0">
                <a:latin typeface="Albert Sans"/>
                <a:ea typeface="+mn-ea"/>
                <a:cs typeface="+mn-cs"/>
                <a:sym typeface="Albert Sans"/>
              </a:rPr>
              <a:t>("%d", &amp;numero);</a:t>
            </a:r>
            <a:br>
              <a:rPr lang="es-MX" altLang="es-MX" sz="1400" b="0" dirty="0">
                <a:latin typeface="Albert Sans"/>
                <a:ea typeface="+mn-ea"/>
                <a:cs typeface="+mn-cs"/>
                <a:sym typeface="Albert Sans"/>
              </a:rPr>
            </a:b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suma += numero;</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dirty="0">
                <a:latin typeface="Albert Sans"/>
                <a:ea typeface="+mn-ea"/>
                <a:cs typeface="+mn-cs"/>
                <a:sym typeface="Albert Sans"/>
              </a:rPr>
              <a:t>contador++;  </a:t>
            </a:r>
            <a:r>
              <a:rPr lang="es-MX" altLang="es-MX" sz="1400" b="0" dirty="0">
                <a:solidFill>
                  <a:srgbClr val="00B0F0"/>
                </a:solidFill>
                <a:latin typeface="Albert Sans"/>
                <a:ea typeface="+mn-ea"/>
                <a:cs typeface="+mn-cs"/>
                <a:sym typeface="Albert Sans"/>
              </a:rPr>
              <a:t>// actualizar variable de control</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br>
              <a:rPr lang="es-MX" altLang="es-MX" sz="1400" b="0" dirty="0">
                <a:latin typeface="Albert Sans"/>
                <a:ea typeface="+mn-ea"/>
                <a:cs typeface="+mn-cs"/>
                <a:sym typeface="Albert Sans"/>
              </a:rPr>
            </a:b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printf</a:t>
            </a:r>
            <a:r>
              <a:rPr lang="es-MX" altLang="es-MX" sz="1400" b="0" dirty="0">
                <a:latin typeface="Albert Sans"/>
                <a:ea typeface="+mn-ea"/>
                <a:cs typeface="+mn-cs"/>
                <a:sym typeface="Albert Sans"/>
              </a:rPr>
              <a:t>("La suma total es: %d\n", suma);</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    </a:t>
            </a:r>
            <a:r>
              <a:rPr lang="es-MX" altLang="es-MX" sz="1400" b="0" dirty="0" err="1">
                <a:latin typeface="Albert Sans"/>
                <a:ea typeface="+mn-ea"/>
                <a:cs typeface="+mn-cs"/>
                <a:sym typeface="Albert Sans"/>
              </a:rPr>
              <a:t>return</a:t>
            </a:r>
            <a:r>
              <a:rPr lang="es-MX" altLang="es-MX" sz="1400" b="0" dirty="0">
                <a:latin typeface="Albert Sans"/>
                <a:ea typeface="+mn-ea"/>
                <a:cs typeface="+mn-cs"/>
                <a:sym typeface="Albert Sans"/>
              </a:rPr>
              <a:t> 0;</a:t>
            </a:r>
            <a:br>
              <a:rPr lang="es-MX" altLang="es-MX" sz="1400" b="0" dirty="0">
                <a:latin typeface="Albert Sans"/>
                <a:ea typeface="+mn-ea"/>
                <a:cs typeface="+mn-cs"/>
                <a:sym typeface="Albert Sans"/>
              </a:rPr>
            </a:br>
            <a:r>
              <a:rPr lang="es-MX" altLang="es-MX" sz="1400" b="0" dirty="0">
                <a:latin typeface="Albert Sans"/>
                <a:ea typeface="+mn-ea"/>
                <a:cs typeface="+mn-cs"/>
                <a:sym typeface="Albert Sans"/>
              </a:rPr>
              <a:t>}</a:t>
            </a:r>
            <a:endParaRPr lang="es-MX" altLang="es-MX" sz="1800" b="0" dirty="0">
              <a:latin typeface="Albert Sans"/>
              <a:ea typeface="+mn-ea"/>
              <a:cs typeface="+mn-cs"/>
              <a:sym typeface="Albert Sans"/>
            </a:endParaRPr>
          </a:p>
        </p:txBody>
      </p:sp>
      <p:sp>
        <p:nvSpPr>
          <p:cNvPr id="5" name="Título 1">
            <a:extLst>
              <a:ext uri="{FF2B5EF4-FFF2-40B4-BE49-F238E27FC236}">
                <a16:creationId xmlns:a16="http://schemas.microsoft.com/office/drawing/2014/main" id="{E44492ED-7439-4312-BCD6-F246468D89F8}"/>
              </a:ext>
            </a:extLst>
          </p:cNvPr>
          <p:cNvSpPr txBox="1">
            <a:spLocks/>
          </p:cNvSpPr>
          <p:nvPr/>
        </p:nvSpPr>
        <p:spPr>
          <a:xfrm>
            <a:off x="487653" y="504985"/>
            <a:ext cx="246541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Livvic"/>
              <a:buNone/>
              <a:defRPr sz="6000" b="1" i="0" u="none" strike="noStrike" cap="none">
                <a:solidFill>
                  <a:schemeClr val="dk1"/>
                </a:solidFill>
                <a:latin typeface="Livvic"/>
                <a:ea typeface="Livvic"/>
                <a:cs typeface="Livvic"/>
                <a:sym typeface="Livvic"/>
              </a:defRPr>
            </a:lvl1pPr>
            <a:lvl2pPr marR="0" lvl="1"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2pPr>
            <a:lvl3pPr marR="0" lvl="2"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3pPr>
            <a:lvl4pPr marR="0" lvl="3"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4pPr>
            <a:lvl5pPr marR="0" lvl="4"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5pPr>
            <a:lvl6pPr marR="0" lvl="5"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6pPr>
            <a:lvl7pPr marR="0" lvl="6"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7pPr>
            <a:lvl8pPr marR="0" lvl="7"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8pPr>
            <a:lvl9pPr marR="0" lvl="8"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9pPr>
          </a:lstStyle>
          <a:p>
            <a:r>
              <a:rPr lang="es-MX" sz="4000" dirty="0"/>
              <a:t>Ejemplo:</a:t>
            </a:r>
          </a:p>
        </p:txBody>
      </p:sp>
      <p:sp>
        <p:nvSpPr>
          <p:cNvPr id="6" name="Subtítulo 8">
            <a:extLst>
              <a:ext uri="{FF2B5EF4-FFF2-40B4-BE49-F238E27FC236}">
                <a16:creationId xmlns:a16="http://schemas.microsoft.com/office/drawing/2014/main" id="{60CD61B8-AE39-4379-A0BA-BB965DD05191}"/>
              </a:ext>
            </a:extLst>
          </p:cNvPr>
          <p:cNvSpPr txBox="1">
            <a:spLocks/>
          </p:cNvSpPr>
          <p:nvPr/>
        </p:nvSpPr>
        <p:spPr>
          <a:xfrm>
            <a:off x="487654" y="1371600"/>
            <a:ext cx="2855154" cy="3410261"/>
          </a:xfrm>
          <a:prstGeom prst="roundRect">
            <a:avLst/>
          </a:prstGeom>
          <a:solidFill>
            <a:schemeClr val="bg1">
              <a:lumMod val="90000"/>
            </a:schemeClr>
          </a:solidFill>
          <a:ln w="25400" cap="flat" cmpd="sng" algn="ctr">
            <a:solidFill>
              <a:schemeClr val="bg1">
                <a:lumMod val="90000"/>
              </a:schemeClr>
            </a:solidFill>
            <a:prstDash val="solid"/>
          </a:ln>
        </p:spPr>
        <p:style>
          <a:lnRef idx="2">
            <a:schemeClr val="accent6"/>
          </a:lnRef>
          <a:fillRef idx="1">
            <a:schemeClr val="lt1"/>
          </a:fillRef>
          <a:effectRef idx="0">
            <a:schemeClr val="accent6"/>
          </a:effectRef>
          <a:fontRef idx="minor">
            <a:schemeClr val="dk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pPr marL="179388">
              <a:buClr>
                <a:schemeClr val="dk1"/>
              </a:buClr>
              <a:buSzPts val="1600"/>
            </a:pPr>
            <a:r>
              <a:rPr lang="es-MX" sz="1600" dirty="0">
                <a:latin typeface="Albert Sans"/>
                <a:sym typeface="Albert Sans"/>
              </a:rPr>
              <a:t>El programa solicita al usuario que ingrese 5 números enteros y utiliza un contador para controlar el número de veces que se repetirá el bucle. Al terminar, muestra la suma total de los números ingresados.</a:t>
            </a:r>
          </a:p>
        </p:txBody>
      </p:sp>
    </p:spTree>
    <p:extLst>
      <p:ext uri="{BB962C8B-B14F-4D97-AF65-F5344CB8AC3E}">
        <p14:creationId xmlns:p14="http://schemas.microsoft.com/office/powerpoint/2010/main" val="20549311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4" name="Google Shape;284;p35"/>
          <p:cNvSpPr txBox="1">
            <a:spLocks noGrp="1"/>
          </p:cNvSpPr>
          <p:nvPr>
            <p:ph type="title"/>
          </p:nvPr>
        </p:nvSpPr>
        <p:spPr>
          <a:xfrm>
            <a:off x="1201554" y="827518"/>
            <a:ext cx="6675777" cy="96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dirty="0">
                <a:hlinkClick r:id="rId3" action="ppaction://hlinksldjump"/>
              </a:rPr>
              <a:t>Acumulador o Totalizador</a:t>
            </a:r>
            <a:endParaRPr sz="4000" dirty="0"/>
          </a:p>
        </p:txBody>
      </p:sp>
      <p:sp>
        <p:nvSpPr>
          <p:cNvPr id="280" name="Google Shape;280;p35"/>
          <p:cNvSpPr txBox="1">
            <a:spLocks noGrp="1"/>
          </p:cNvSpPr>
          <p:nvPr>
            <p:ph type="subTitle" idx="1"/>
          </p:nvPr>
        </p:nvSpPr>
        <p:spPr>
          <a:xfrm>
            <a:off x="1128326" y="1874322"/>
            <a:ext cx="6576000" cy="2382885"/>
          </a:xfrm>
          <a:prstGeom prst="rect">
            <a:avLst/>
          </a:prstGeom>
        </p:spPr>
        <p:txBody>
          <a:bodyPr spcFirstLastPara="1" wrap="square" lIns="91425" tIns="91425" rIns="91425" bIns="91425" anchor="t" anchorCtr="0">
            <a:noAutofit/>
          </a:bodyPr>
          <a:lstStyle/>
          <a:p>
            <a:pPr marL="179388" indent="0" algn="just"/>
            <a:r>
              <a:rPr lang="es-MX" sz="1800" dirty="0"/>
              <a:t>“El acumulador tiene la misma función que el contador con la diferencia de que el incremento o decremento es variable en lugar de constante. </a:t>
            </a:r>
          </a:p>
          <a:p>
            <a:pPr marL="179388" indent="0" algn="just"/>
            <a:endParaRPr lang="es-MX" sz="1800" dirty="0"/>
          </a:p>
          <a:p>
            <a:pPr marL="179388" indent="0" algn="just"/>
            <a:r>
              <a:rPr lang="es-MX" sz="1800" dirty="0"/>
              <a:t>Esta variable almacena sobre sí misma un conjunto de valores, para tener su acumulación”.</a:t>
            </a:r>
          </a:p>
          <a:p>
            <a:pPr marL="179388" indent="0" algn="just"/>
            <a:endParaRPr lang="es-MX" sz="1800" dirty="0"/>
          </a:p>
          <a:p>
            <a:pPr marL="179388" indent="0" algn="r"/>
            <a:r>
              <a:rPr lang="es-MX" sz="1800" dirty="0"/>
              <a:t> (Ancona &amp; Corona, 2011).</a:t>
            </a:r>
          </a:p>
          <a:p>
            <a:pPr marL="0" lvl="0" indent="0" algn="just" rtl="0">
              <a:spcBef>
                <a:spcPts val="0"/>
              </a:spcBef>
              <a:spcAft>
                <a:spcPts val="0"/>
              </a:spcAft>
              <a:buNone/>
            </a:pPr>
            <a:endParaRPr lang="es-MX" dirty="0"/>
          </a:p>
          <a:p>
            <a:pPr marL="0" lvl="0" indent="0" algn="just" rtl="0">
              <a:spcBef>
                <a:spcPts val="0"/>
              </a:spcBef>
              <a:spcAft>
                <a:spcPts val="0"/>
              </a:spcAft>
              <a:buNone/>
            </a:pPr>
            <a:endParaRPr lang="es-MX" dirty="0"/>
          </a:p>
          <a:p>
            <a:pPr marL="0" lvl="0" indent="0" algn="just" rtl="0">
              <a:spcBef>
                <a:spcPts val="0"/>
              </a:spcBef>
              <a:spcAft>
                <a:spcPts val="0"/>
              </a:spcAft>
              <a:buNone/>
            </a:pPr>
            <a:endParaRPr dirty="0"/>
          </a:p>
        </p:txBody>
      </p:sp>
      <p:sp>
        <p:nvSpPr>
          <p:cNvPr id="290" name="Google Shape;290;p35"/>
          <p:cNvSpPr/>
          <p:nvPr/>
        </p:nvSpPr>
        <p:spPr>
          <a:xfrm>
            <a:off x="8135825" y="2685668"/>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AAF37736-7F0D-4D6E-83EF-5F72BA17695B}"/>
              </a:ext>
            </a:extLst>
          </p:cNvPr>
          <p:cNvSpPr/>
          <p:nvPr/>
        </p:nvSpPr>
        <p:spPr>
          <a:xfrm>
            <a:off x="157538" y="224714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3" name="Google Shape;477;p47">
            <a:extLst>
              <a:ext uri="{FF2B5EF4-FFF2-40B4-BE49-F238E27FC236}">
                <a16:creationId xmlns:a16="http://schemas.microsoft.com/office/drawing/2014/main" id="{932AD751-FC75-4404-B7FD-8CD8B37C1855}"/>
              </a:ext>
            </a:extLst>
          </p:cNvPr>
          <p:cNvSpPr/>
          <p:nvPr/>
        </p:nvSpPr>
        <p:spPr>
          <a:xfrm>
            <a:off x="8302735" y="2085452"/>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31045725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723332" y="2977815"/>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50" y="1192472"/>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Sintaxis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50" y="1192472"/>
            <a:ext cx="3276300" cy="558900"/>
          </a:xfrm>
        </p:spPr>
        <p:txBody>
          <a:bodyPr/>
          <a:lstStyle/>
          <a:p>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723332" y="2977815"/>
            <a:ext cx="3276300" cy="558900"/>
          </a:xfrm>
        </p:spPr>
        <p:txBody>
          <a:bodyPr/>
          <a:lstStyle/>
          <a:p>
            <a:r>
              <a:rPr lang="es-MX" dirty="0"/>
              <a:t>Lenguaje C++</a:t>
            </a:r>
          </a:p>
        </p:txBody>
      </p:sp>
      <mc:AlternateContent xmlns:mc="http://schemas.openxmlformats.org/markup-compatibility/2006" xmlns:a14="http://schemas.microsoft.com/office/drawing/2010/main">
        <mc:Choice Requires="a14">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50" y="1852694"/>
                <a:ext cx="6643241"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t>Id_acumulador</a:t>
                </a:r>
                <a:r>
                  <a:rPr lang="pt-BR" sz="1800" dirty="0"/>
                  <a:t> </a:t>
                </a:r>
                <a:r>
                  <a:rPr lang="pt-BR" sz="1800" dirty="0">
                    <a:sym typeface="Wingdings" panose="05000000000000000000" pitchFamily="2" charset="2"/>
                  </a:rPr>
                  <a:t> </a:t>
                </a:r>
                <a:r>
                  <a:rPr lang="pt-BR" sz="1800" dirty="0" err="1"/>
                  <a:t>Id_acumulador</a:t>
                </a:r>
                <a:r>
                  <a:rPr lang="pt-BR" sz="1800" dirty="0"/>
                  <a:t> </a:t>
                </a:r>
                <a14:m>
                  <m:oMath xmlns:m="http://schemas.openxmlformats.org/officeDocument/2006/math">
                    <m:r>
                      <a:rPr lang="pt-BR" sz="1800" dirty="0">
                        <a:latin typeface="Cambria Math" panose="02040503050406030204" pitchFamily="18" charset="0"/>
                      </a:rPr>
                      <m:t>±</m:t>
                    </m:r>
                  </m:oMath>
                </a14:m>
                <a:r>
                  <a:rPr lang="pt-BR" sz="1800" dirty="0">
                    <a:sym typeface="Wingdings" panose="05000000000000000000" pitchFamily="2" charset="2"/>
                  </a:rPr>
                  <a:t> </a:t>
                </a:r>
                <a:r>
                  <a:rPr lang="pt-BR" sz="1800" dirty="0" err="1"/>
                  <a:t>valor_const</a:t>
                </a:r>
                <a:endParaRPr lang="es-MX" sz="1800" dirty="0"/>
              </a:p>
            </p:txBody>
          </p:sp>
        </mc:Choice>
        <mc:Fallback xmlns="">
          <p:sp>
            <p:nvSpPr>
              <p:cNvPr id="9" name="Subtítulo 8">
                <a:extLst>
                  <a:ext uri="{FF2B5EF4-FFF2-40B4-BE49-F238E27FC236}">
                    <a16:creationId xmlns:a16="http://schemas.microsoft.com/office/drawing/2014/main" id="{1668F9AF-C099-4B8F-999F-73B566E8DDD1}"/>
                  </a:ext>
                </a:extLst>
              </p:cNvPr>
              <p:cNvSpPr>
                <a:spLocks noGrp="1" noRot="1" noChangeAspect="1" noMove="1" noResize="1" noEditPoints="1" noAdjustHandles="1" noChangeArrowheads="1" noChangeShapeType="1" noTextEdit="1"/>
              </p:cNvSpPr>
              <p:nvPr>
                <p:ph type="subTitle" idx="2"/>
              </p:nvPr>
            </p:nvSpPr>
            <p:spPr>
              <a:xfrm>
                <a:off x="1144150" y="1852694"/>
                <a:ext cx="6643241" cy="572700"/>
              </a:xfrm>
              <a:prstGeom prst="roundRect">
                <a:avLst/>
              </a:prstGeom>
              <a:blipFill>
                <a:blip r:embed="rId2"/>
                <a:stretch>
                  <a:fillRect/>
                </a:stretch>
              </a:blipFill>
              <a:ln>
                <a:solidFill>
                  <a:schemeClr val="bg1">
                    <a:lumMod val="90000"/>
                  </a:schemeClr>
                </a:solidFill>
              </a:ln>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1144368" y="3662601"/>
                <a:ext cx="6855264" cy="633636"/>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t>Id_acumulador</a:t>
                </a:r>
                <a:r>
                  <a:rPr lang="pt-BR" sz="1800" dirty="0"/>
                  <a:t> </a:t>
                </a:r>
                <a:r>
                  <a:rPr lang="pt-BR" sz="1800" dirty="0">
                    <a:sym typeface="Wingdings" panose="05000000000000000000" pitchFamily="2" charset="2"/>
                  </a:rPr>
                  <a:t>= </a:t>
                </a:r>
                <a:r>
                  <a:rPr lang="pt-BR" sz="1800" dirty="0" err="1"/>
                  <a:t>Id_acumulador</a:t>
                </a:r>
                <a:r>
                  <a:rPr lang="pt-BR" sz="1800" dirty="0"/>
                  <a:t> </a:t>
                </a:r>
                <a14:m>
                  <m:oMath xmlns:m="http://schemas.openxmlformats.org/officeDocument/2006/math">
                    <m:r>
                      <a:rPr lang="pt-BR" sz="1800" dirty="0">
                        <a:latin typeface="Cambria Math" panose="02040503050406030204" pitchFamily="18" charset="0"/>
                      </a:rPr>
                      <m:t>±</m:t>
                    </m:r>
                  </m:oMath>
                </a14:m>
                <a:r>
                  <a:rPr lang="pt-BR" sz="1800" dirty="0">
                    <a:sym typeface="Wingdings" panose="05000000000000000000" pitchFamily="2" charset="2"/>
                  </a:rPr>
                  <a:t> </a:t>
                </a:r>
                <a:r>
                  <a:rPr lang="pt-BR" sz="1800" dirty="0" err="1"/>
                  <a:t>valor_const</a:t>
                </a:r>
                <a:r>
                  <a:rPr lang="pt-BR" sz="1800" dirty="0"/>
                  <a:t>;</a:t>
                </a:r>
                <a:endParaRPr lang="es-MX" sz="1800" dirty="0"/>
              </a:p>
            </p:txBody>
          </p:sp>
        </mc:Choice>
        <mc:Fallback xmlns="">
          <p:sp>
            <p:nvSpPr>
              <p:cNvPr id="10" name="Subtítulo 9">
                <a:extLst>
                  <a:ext uri="{FF2B5EF4-FFF2-40B4-BE49-F238E27FC236}">
                    <a16:creationId xmlns:a16="http://schemas.microsoft.com/office/drawing/2014/main" id="{0F22E8CB-5719-4199-A8F6-ED2C07061707}"/>
                  </a:ext>
                </a:extLst>
              </p:cNvPr>
              <p:cNvSpPr>
                <a:spLocks noGrp="1" noRot="1" noChangeAspect="1" noMove="1" noResize="1" noEditPoints="1" noAdjustHandles="1" noChangeArrowheads="1" noChangeShapeType="1" noTextEdit="1"/>
              </p:cNvSpPr>
              <p:nvPr>
                <p:ph type="subTitle" idx="1"/>
              </p:nvPr>
            </p:nvSpPr>
            <p:spPr>
              <a:xfrm>
                <a:off x="1144368" y="3662601"/>
                <a:ext cx="6855264" cy="633636"/>
              </a:xfrm>
              <a:prstGeom prst="roundRect">
                <a:avLst/>
              </a:prstGeom>
              <a:blipFill>
                <a:blip r:embed="rId3"/>
                <a:stretch>
                  <a:fillRect/>
                </a:stretch>
              </a:blipFill>
              <a:ln>
                <a:solidFill>
                  <a:schemeClr val="bg1">
                    <a:lumMod val="90000"/>
                  </a:schemeClr>
                </a:solidFill>
              </a:ln>
            </p:spPr>
            <p:txBody>
              <a:bodyPr/>
              <a:lstStyle/>
              <a:p>
                <a:r>
                  <a:rPr lang="es-MX">
                    <a:noFill/>
                  </a:rPr>
                  <a:t> </a:t>
                </a:r>
              </a:p>
            </p:txBody>
          </p:sp>
        </mc:Fallback>
      </mc:AlternateContent>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14260644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723331" y="1148859"/>
            <a:ext cx="2160000" cy="54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49" y="1192472"/>
            <a:ext cx="2160000" cy="54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Ejemplos: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49" y="1117290"/>
            <a:ext cx="2160000" cy="558900"/>
          </a:xfrm>
        </p:spPr>
        <p:txBody>
          <a:bodyPr/>
          <a:lstStyle/>
          <a:p>
            <a:pPr algn="l"/>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723330" y="1070713"/>
            <a:ext cx="2160001" cy="558900"/>
          </a:xfrm>
        </p:spPr>
        <p:txBody>
          <a:bodyPr/>
          <a:lstStyle/>
          <a:p>
            <a:r>
              <a:rPr lang="es-MX" dirty="0"/>
              <a:t>Lenguaje C++</a:t>
            </a:r>
          </a:p>
        </p:txBody>
      </p:sp>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48" y="1852692"/>
            <a:ext cx="2916000" cy="216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l"/>
            <a:endParaRPr lang="pt-BR" sz="1800" dirty="0">
              <a:latin typeface="MyriadPro-Regular"/>
            </a:endParaRPr>
          </a:p>
          <a:p>
            <a:pPr algn="l"/>
            <a:r>
              <a:rPr lang="pt-BR" sz="1600" dirty="0"/>
              <a:t>1° Inicializar </a:t>
            </a:r>
            <a:r>
              <a:rPr lang="pt-BR" sz="1600" dirty="0" err="1"/>
              <a:t>el</a:t>
            </a:r>
            <a:r>
              <a:rPr lang="pt-BR" sz="1600" dirty="0"/>
              <a:t> acumulador</a:t>
            </a:r>
          </a:p>
          <a:p>
            <a:pPr algn="l"/>
            <a:endParaRPr lang="pt-BR" sz="1600" dirty="0"/>
          </a:p>
          <a:p>
            <a:pPr algn="l"/>
            <a:r>
              <a:rPr lang="pt-BR" sz="1600" b="1" dirty="0" err="1"/>
              <a:t>entero</a:t>
            </a:r>
            <a:r>
              <a:rPr lang="pt-BR" sz="1600" b="1" dirty="0"/>
              <a:t> total </a:t>
            </a:r>
            <a:r>
              <a:rPr lang="pt-BR" sz="1600" b="1" dirty="0">
                <a:sym typeface="Wingdings" panose="05000000000000000000" pitchFamily="2" charset="2"/>
              </a:rPr>
              <a:t> </a:t>
            </a:r>
            <a:r>
              <a:rPr lang="pt-BR" sz="1600" b="1" dirty="0"/>
              <a:t>0</a:t>
            </a:r>
          </a:p>
          <a:p>
            <a:pPr algn="l"/>
            <a:endParaRPr lang="es-MX" sz="1600" dirty="0"/>
          </a:p>
          <a:p>
            <a:pPr algn="l"/>
            <a:r>
              <a:rPr lang="pt-BR" sz="1600" dirty="0"/>
              <a:t>total </a:t>
            </a:r>
            <a:r>
              <a:rPr lang="pt-BR" sz="1600" dirty="0">
                <a:sym typeface="Wingdings" panose="05000000000000000000" pitchFamily="2" charset="2"/>
              </a:rPr>
              <a:t> </a:t>
            </a:r>
            <a:r>
              <a:rPr lang="pt-BR" sz="1600" dirty="0"/>
              <a:t>total + valor</a:t>
            </a:r>
          </a:p>
          <a:p>
            <a:pPr algn="l"/>
            <a:r>
              <a:rPr lang="pt-BR" sz="1600" dirty="0"/>
              <a:t>total </a:t>
            </a:r>
            <a:r>
              <a:rPr lang="pt-BR" sz="1600" dirty="0">
                <a:sym typeface="Wingdings" panose="05000000000000000000" pitchFamily="2" charset="2"/>
              </a:rPr>
              <a:t> </a:t>
            </a:r>
            <a:r>
              <a:rPr lang="pt-BR" sz="1600" dirty="0"/>
              <a:t>total - valor</a:t>
            </a:r>
          </a:p>
          <a:p>
            <a:pPr algn="l"/>
            <a:endParaRPr lang="pt-BR" sz="1800" b="0" i="0" u="none" strike="noStrike" dirty="0">
              <a:latin typeface="MyriadPro-Regular"/>
            </a:endParaRPr>
          </a:p>
        </p:txBody>
      </p:sp>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4723330" y="1852692"/>
            <a:ext cx="2916000" cy="2160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l"/>
            <a:r>
              <a:rPr lang="pt-BR" sz="1600" b="1" dirty="0" err="1"/>
              <a:t>int</a:t>
            </a:r>
            <a:r>
              <a:rPr lang="pt-BR" sz="1600" b="1" dirty="0"/>
              <a:t> total </a:t>
            </a:r>
            <a:r>
              <a:rPr lang="pt-BR" sz="1600" b="1" dirty="0">
                <a:sym typeface="Wingdings" panose="05000000000000000000" pitchFamily="2" charset="2"/>
              </a:rPr>
              <a:t>= </a:t>
            </a:r>
            <a:r>
              <a:rPr lang="pt-BR" sz="1600" b="1" dirty="0"/>
              <a:t>0;</a:t>
            </a:r>
          </a:p>
          <a:p>
            <a:pPr algn="l"/>
            <a:endParaRPr lang="es-MX" sz="1600" dirty="0"/>
          </a:p>
          <a:p>
            <a:pPr algn="l"/>
            <a:r>
              <a:rPr lang="pt-BR" sz="1600" dirty="0"/>
              <a:t>total </a:t>
            </a:r>
            <a:r>
              <a:rPr lang="pt-BR" sz="1600" dirty="0">
                <a:sym typeface="Wingdings" panose="05000000000000000000" pitchFamily="2" charset="2"/>
              </a:rPr>
              <a:t>= </a:t>
            </a:r>
            <a:r>
              <a:rPr lang="pt-BR" sz="1600" dirty="0"/>
              <a:t>total + valor;</a:t>
            </a:r>
          </a:p>
          <a:p>
            <a:pPr algn="l"/>
            <a:r>
              <a:rPr lang="pt-BR" sz="1600" dirty="0"/>
              <a:t>total += valor;</a:t>
            </a:r>
          </a:p>
          <a:p>
            <a:pPr algn="l"/>
            <a:endParaRPr lang="pt-BR" sz="1600" dirty="0"/>
          </a:p>
          <a:p>
            <a:pPr algn="l"/>
            <a:r>
              <a:rPr lang="pt-BR" sz="1600" dirty="0"/>
              <a:t>total </a:t>
            </a:r>
            <a:r>
              <a:rPr lang="pt-BR" sz="1600" dirty="0">
                <a:sym typeface="Wingdings" panose="05000000000000000000" pitchFamily="2" charset="2"/>
              </a:rPr>
              <a:t>= </a:t>
            </a:r>
            <a:r>
              <a:rPr lang="pt-BR" sz="1600" dirty="0"/>
              <a:t>total - valor;</a:t>
            </a:r>
          </a:p>
          <a:p>
            <a:pPr algn="l"/>
            <a:r>
              <a:rPr lang="pt-BR" sz="1600" dirty="0"/>
              <a:t>total -= valor;</a:t>
            </a:r>
          </a:p>
        </p:txBody>
      </p:sp>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39444382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17" name="Google Shape;368;p42">
            <a:extLst>
              <a:ext uri="{FF2B5EF4-FFF2-40B4-BE49-F238E27FC236}">
                <a16:creationId xmlns:a16="http://schemas.microsoft.com/office/drawing/2014/main" id="{A501B897-E33E-40AD-AFAC-01A416640785}"/>
              </a:ext>
            </a:extLst>
          </p:cNvPr>
          <p:cNvSpPr txBox="1"/>
          <p:nvPr/>
        </p:nvSpPr>
        <p:spPr>
          <a:xfrm flipH="1">
            <a:off x="3384528" y="1176933"/>
            <a:ext cx="2484000" cy="3384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16" name="Google Shape;368;p42">
            <a:extLst>
              <a:ext uri="{FF2B5EF4-FFF2-40B4-BE49-F238E27FC236}">
                <a16:creationId xmlns:a16="http://schemas.microsoft.com/office/drawing/2014/main" id="{CBAE65BD-83E3-4662-9139-FBF839DADE1C}"/>
              </a:ext>
            </a:extLst>
          </p:cNvPr>
          <p:cNvSpPr txBox="1"/>
          <p:nvPr/>
        </p:nvSpPr>
        <p:spPr>
          <a:xfrm flipH="1">
            <a:off x="673927" y="913083"/>
            <a:ext cx="2484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280" name="Google Shape;280;p35"/>
          <p:cNvSpPr txBox="1">
            <a:spLocks noGrp="1"/>
          </p:cNvSpPr>
          <p:nvPr>
            <p:ph type="subTitle" idx="1"/>
          </p:nvPr>
        </p:nvSpPr>
        <p:spPr>
          <a:xfrm>
            <a:off x="673928" y="1030033"/>
            <a:ext cx="2380952" cy="2461525"/>
          </a:xfrm>
          <a:prstGeom prst="rect">
            <a:avLst/>
          </a:prstGeom>
        </p:spPr>
        <p:txBody>
          <a:bodyPr spcFirstLastPara="1" wrap="square" lIns="91425" tIns="91425" rIns="91425" bIns="91425" anchor="t" anchorCtr="0">
            <a:noAutofit/>
          </a:bodyPr>
          <a:lstStyle/>
          <a:p>
            <a:pPr marL="495300" indent="-342900" algn="l">
              <a:buFont typeface="+mj-lt"/>
              <a:buAutoNum type="alphaLcParenR"/>
            </a:pPr>
            <a:r>
              <a:rPr lang="es-MX" sz="1600" dirty="0"/>
              <a:t>Se usan en cualquier situación en la que se quiera obtener el total de un bucle.</a:t>
            </a:r>
          </a:p>
          <a:p>
            <a:pPr algn="l">
              <a:buFont typeface="Arial" panose="020B0604020202020204" pitchFamily="34" charset="0"/>
              <a:buChar char="•"/>
            </a:pPr>
            <a:endParaRPr lang="es-MX" sz="1600" dirty="0"/>
          </a:p>
          <a:p>
            <a:pPr algn="l">
              <a:buFont typeface="Arial" panose="020B0604020202020204" pitchFamily="34" charset="0"/>
              <a:buChar char="•"/>
            </a:pPr>
            <a:r>
              <a:rPr lang="es-MX" sz="1600" dirty="0"/>
              <a:t>Ejemplo: calcular el total de una lista de precios.</a:t>
            </a:r>
          </a:p>
          <a:p>
            <a:pPr marL="0" lvl="0" indent="0" algn="l" rtl="0">
              <a:spcBef>
                <a:spcPts val="0"/>
              </a:spcBef>
              <a:spcAft>
                <a:spcPts val="0"/>
              </a:spcAft>
              <a:buNone/>
            </a:pPr>
            <a:endParaRPr dirty="0"/>
          </a:p>
        </p:txBody>
      </p:sp>
      <p:sp>
        <p:nvSpPr>
          <p:cNvPr id="5" name="Subtítulo 4">
            <a:extLst>
              <a:ext uri="{FF2B5EF4-FFF2-40B4-BE49-F238E27FC236}">
                <a16:creationId xmlns:a16="http://schemas.microsoft.com/office/drawing/2014/main" id="{1E4A553E-CC01-4520-9554-BFFA25D03578}"/>
              </a:ext>
            </a:extLst>
          </p:cNvPr>
          <p:cNvSpPr>
            <a:spLocks noGrp="1"/>
          </p:cNvSpPr>
          <p:nvPr>
            <p:ph type="subTitle" idx="2"/>
          </p:nvPr>
        </p:nvSpPr>
        <p:spPr>
          <a:xfrm>
            <a:off x="3347235" y="1176932"/>
            <a:ext cx="2548315" cy="3377925"/>
          </a:xfrm>
        </p:spPr>
        <p:txBody>
          <a:bodyPr/>
          <a:lstStyle/>
          <a:p>
            <a:pPr marL="304800" algn="l">
              <a:buFont typeface="+mj-lt"/>
              <a:buAutoNum type="alphaLcParenR"/>
            </a:pPr>
            <a:r>
              <a:rPr lang="es-MX" sz="1600" dirty="0"/>
              <a:t>Inicializar antes de entrar al ciclo.</a:t>
            </a:r>
          </a:p>
          <a:p>
            <a:pPr marL="304800" algn="l">
              <a:buFont typeface="+mj-lt"/>
              <a:buAutoNum type="alphaLcParenR"/>
            </a:pPr>
            <a:r>
              <a:rPr lang="es-MX" sz="1600" dirty="0"/>
              <a:t>Dentro del ciclo, acumula el valor en la misma variable que se esta utilizando</a:t>
            </a:r>
          </a:p>
          <a:p>
            <a:pPr marL="304800" algn="l">
              <a:buFont typeface="+mj-lt"/>
              <a:buAutoNum type="alphaLcParenR"/>
            </a:pPr>
            <a:r>
              <a:rPr lang="es-MX" sz="1600" dirty="0"/>
              <a:t>Debe aparecer a ambos lados de la asignación.</a:t>
            </a:r>
          </a:p>
          <a:p>
            <a:pPr marL="363538" algn="l">
              <a:buFont typeface="+mj-lt"/>
              <a:buAutoNum type="alphaLcParenR"/>
            </a:pPr>
            <a:r>
              <a:rPr lang="es-MX" sz="1600" dirty="0"/>
              <a:t>El acumulador guarda el resultado y se muestra fuera del bucle.</a:t>
            </a:r>
          </a:p>
          <a:p>
            <a:pPr marL="152400" indent="0" algn="l"/>
            <a:endParaRPr lang="es-MX" sz="1600" dirty="0"/>
          </a:p>
          <a:p>
            <a:pPr algn="l">
              <a:buFont typeface="+mj-lt"/>
              <a:buAutoNum type="alphaLcParenR"/>
            </a:pPr>
            <a:endParaRPr lang="es-MX" sz="1600" dirty="0"/>
          </a:p>
        </p:txBody>
      </p:sp>
      <p:sp>
        <p:nvSpPr>
          <p:cNvPr id="7" name="Subtítulo 6">
            <a:extLst>
              <a:ext uri="{FF2B5EF4-FFF2-40B4-BE49-F238E27FC236}">
                <a16:creationId xmlns:a16="http://schemas.microsoft.com/office/drawing/2014/main" id="{A06B05AD-7223-4104-ABB8-74BB3597EF62}"/>
              </a:ext>
            </a:extLst>
          </p:cNvPr>
          <p:cNvSpPr>
            <a:spLocks noGrp="1"/>
          </p:cNvSpPr>
          <p:nvPr>
            <p:ph type="subTitle" idx="4"/>
          </p:nvPr>
        </p:nvSpPr>
        <p:spPr>
          <a:xfrm>
            <a:off x="673927" y="326911"/>
            <a:ext cx="2340000" cy="527700"/>
          </a:xfrm>
        </p:spPr>
        <p:txBody>
          <a:bodyPr/>
          <a:lstStyle/>
          <a:p>
            <a:r>
              <a:rPr lang="es-MX" sz="1800" dirty="0"/>
              <a:t>¿Cuándo usar acumuladores?</a:t>
            </a:r>
          </a:p>
        </p:txBody>
      </p:sp>
      <p:sp>
        <p:nvSpPr>
          <p:cNvPr id="8" name="Subtítulo 7">
            <a:extLst>
              <a:ext uri="{FF2B5EF4-FFF2-40B4-BE49-F238E27FC236}">
                <a16:creationId xmlns:a16="http://schemas.microsoft.com/office/drawing/2014/main" id="{C28D5EF8-0929-4D70-88DA-92F8A8FF0987}"/>
              </a:ext>
            </a:extLst>
          </p:cNvPr>
          <p:cNvSpPr>
            <a:spLocks noGrp="1"/>
          </p:cNvSpPr>
          <p:nvPr>
            <p:ph type="subTitle" idx="5"/>
          </p:nvPr>
        </p:nvSpPr>
        <p:spPr>
          <a:xfrm>
            <a:off x="3239577" y="588642"/>
            <a:ext cx="2286000" cy="527700"/>
          </a:xfrm>
        </p:spPr>
        <p:txBody>
          <a:bodyPr/>
          <a:lstStyle/>
          <a:p>
            <a:r>
              <a:rPr lang="es-MX" sz="1800" dirty="0"/>
              <a:t>¿Cómo utilizarlos?</a:t>
            </a:r>
            <a:endParaRPr lang="es-MX" dirty="0"/>
          </a:p>
        </p:txBody>
      </p:sp>
      <p:sp>
        <p:nvSpPr>
          <p:cNvPr id="9" name="Subtítulo 8">
            <a:extLst>
              <a:ext uri="{FF2B5EF4-FFF2-40B4-BE49-F238E27FC236}">
                <a16:creationId xmlns:a16="http://schemas.microsoft.com/office/drawing/2014/main" id="{B310E43F-D651-40EF-A3A0-D0E8F2890B45}"/>
              </a:ext>
            </a:extLst>
          </p:cNvPr>
          <p:cNvSpPr>
            <a:spLocks noGrp="1"/>
          </p:cNvSpPr>
          <p:nvPr>
            <p:ph type="subTitle" idx="6"/>
          </p:nvPr>
        </p:nvSpPr>
        <p:spPr>
          <a:xfrm>
            <a:off x="6128006" y="913083"/>
            <a:ext cx="2405754" cy="527700"/>
          </a:xfrm>
        </p:spPr>
        <p:txBody>
          <a:bodyPr/>
          <a:lstStyle/>
          <a:p>
            <a:r>
              <a:rPr lang="es-MX" sz="1800" dirty="0"/>
              <a:t>Inicialización</a:t>
            </a:r>
            <a:endParaRPr lang="es-MX" dirty="0"/>
          </a:p>
        </p:txBody>
      </p:sp>
      <p:sp>
        <p:nvSpPr>
          <p:cNvPr id="12" name="Google Shape;477;p47">
            <a:extLst>
              <a:ext uri="{FF2B5EF4-FFF2-40B4-BE49-F238E27FC236}">
                <a16:creationId xmlns:a16="http://schemas.microsoft.com/office/drawing/2014/main" id="{AAF37736-7F0D-4D6E-83EF-5F72BA17695B}"/>
              </a:ext>
            </a:extLst>
          </p:cNvPr>
          <p:cNvSpPr/>
          <p:nvPr/>
        </p:nvSpPr>
        <p:spPr>
          <a:xfrm>
            <a:off x="163907" y="432589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8" name="Google Shape;368;p42">
            <a:extLst>
              <a:ext uri="{FF2B5EF4-FFF2-40B4-BE49-F238E27FC236}">
                <a16:creationId xmlns:a16="http://schemas.microsoft.com/office/drawing/2014/main" id="{9F93B17D-8578-4097-9DA2-BB61F03475F9}"/>
              </a:ext>
            </a:extLst>
          </p:cNvPr>
          <p:cNvSpPr txBox="1"/>
          <p:nvPr/>
        </p:nvSpPr>
        <p:spPr>
          <a:xfrm flipH="1">
            <a:off x="6160883" y="1405982"/>
            <a:ext cx="2484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6" name="Subtítulo 5">
            <a:extLst>
              <a:ext uri="{FF2B5EF4-FFF2-40B4-BE49-F238E27FC236}">
                <a16:creationId xmlns:a16="http://schemas.microsoft.com/office/drawing/2014/main" id="{8B2CB9B5-4A10-4555-8A5C-F6FEE61F8646}"/>
              </a:ext>
            </a:extLst>
          </p:cNvPr>
          <p:cNvSpPr>
            <a:spLocks noGrp="1"/>
          </p:cNvSpPr>
          <p:nvPr>
            <p:ph type="subTitle" idx="3"/>
          </p:nvPr>
        </p:nvSpPr>
        <p:spPr>
          <a:xfrm>
            <a:off x="6193760" y="1478450"/>
            <a:ext cx="2340000" cy="3076407"/>
          </a:xfrm>
        </p:spPr>
        <p:txBody>
          <a:bodyPr/>
          <a:lstStyle/>
          <a:p>
            <a:pPr algn="l">
              <a:buFont typeface="+mj-lt"/>
              <a:buAutoNum type="alphaLcParenR"/>
            </a:pPr>
            <a:r>
              <a:rPr lang="es-MX" sz="1600" dirty="0"/>
              <a:t>Inicializar en cero para sumar o restar (el cero es el elemento neutro de la suma y resta).</a:t>
            </a:r>
          </a:p>
          <a:p>
            <a:pPr algn="l">
              <a:buFont typeface="+mj-lt"/>
              <a:buAutoNum type="alphaLcParenR"/>
            </a:pPr>
            <a:endParaRPr lang="es-MX" sz="1600" dirty="0"/>
          </a:p>
          <a:p>
            <a:pPr algn="l">
              <a:buFont typeface="+mj-lt"/>
              <a:buAutoNum type="alphaLcParenR"/>
            </a:pPr>
            <a:r>
              <a:rPr lang="es-MX" sz="1600" dirty="0"/>
              <a:t>Inicializar en 1 para multiplicar (el 1 es elemento neutro de la multiplicación).</a:t>
            </a:r>
          </a:p>
        </p:txBody>
      </p:sp>
    </p:spTree>
    <p:extLst>
      <p:ext uri="{BB962C8B-B14F-4D97-AF65-F5344CB8AC3E}">
        <p14:creationId xmlns:p14="http://schemas.microsoft.com/office/powerpoint/2010/main" val="24932264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FE6A7E75-0998-4DA0-99F5-FD4767765189}"/>
              </a:ext>
            </a:extLst>
          </p:cNvPr>
          <p:cNvSpPr/>
          <p:nvPr/>
        </p:nvSpPr>
        <p:spPr>
          <a:xfrm>
            <a:off x="3844977" y="224850"/>
            <a:ext cx="4684427" cy="4841823"/>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5" name="Título 1">
            <a:extLst>
              <a:ext uri="{FF2B5EF4-FFF2-40B4-BE49-F238E27FC236}">
                <a16:creationId xmlns:a16="http://schemas.microsoft.com/office/drawing/2014/main" id="{E44492ED-7439-4312-BCD6-F246468D89F8}"/>
              </a:ext>
            </a:extLst>
          </p:cNvPr>
          <p:cNvSpPr txBox="1">
            <a:spLocks/>
          </p:cNvSpPr>
          <p:nvPr/>
        </p:nvSpPr>
        <p:spPr>
          <a:xfrm>
            <a:off x="487653" y="504985"/>
            <a:ext cx="246541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Livvic"/>
              <a:buNone/>
              <a:defRPr sz="6000" b="1" i="0" u="none" strike="noStrike" cap="none">
                <a:solidFill>
                  <a:schemeClr val="dk1"/>
                </a:solidFill>
                <a:latin typeface="Livvic"/>
                <a:ea typeface="Livvic"/>
                <a:cs typeface="Livvic"/>
                <a:sym typeface="Livvic"/>
              </a:defRPr>
            </a:lvl1pPr>
            <a:lvl2pPr marR="0" lvl="1"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2pPr>
            <a:lvl3pPr marR="0" lvl="2"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3pPr>
            <a:lvl4pPr marR="0" lvl="3"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4pPr>
            <a:lvl5pPr marR="0" lvl="4"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5pPr>
            <a:lvl6pPr marR="0" lvl="5"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6pPr>
            <a:lvl7pPr marR="0" lvl="6"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7pPr>
            <a:lvl8pPr marR="0" lvl="7"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8pPr>
            <a:lvl9pPr marR="0" lvl="8"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9pPr>
          </a:lstStyle>
          <a:p>
            <a:r>
              <a:rPr lang="es-MX" sz="4000" dirty="0"/>
              <a:t>Ejemplo:</a:t>
            </a:r>
          </a:p>
        </p:txBody>
      </p:sp>
      <p:sp>
        <p:nvSpPr>
          <p:cNvPr id="6" name="Subtítulo 8">
            <a:extLst>
              <a:ext uri="{FF2B5EF4-FFF2-40B4-BE49-F238E27FC236}">
                <a16:creationId xmlns:a16="http://schemas.microsoft.com/office/drawing/2014/main" id="{60CD61B8-AE39-4379-A0BA-BB965DD05191}"/>
              </a:ext>
            </a:extLst>
          </p:cNvPr>
          <p:cNvSpPr txBox="1">
            <a:spLocks/>
          </p:cNvSpPr>
          <p:nvPr/>
        </p:nvSpPr>
        <p:spPr>
          <a:xfrm>
            <a:off x="614596" y="1228254"/>
            <a:ext cx="3007386" cy="3410261"/>
          </a:xfrm>
          <a:prstGeom prst="roundRect">
            <a:avLst/>
          </a:prstGeom>
          <a:solidFill>
            <a:schemeClr val="bg1">
              <a:lumMod val="90000"/>
            </a:schemeClr>
          </a:solidFill>
          <a:ln w="25400" cap="flat" cmpd="sng" algn="ctr">
            <a:solidFill>
              <a:schemeClr val="bg1">
                <a:lumMod val="90000"/>
              </a:schemeClr>
            </a:solidFill>
            <a:prstDash val="solid"/>
          </a:ln>
        </p:spPr>
        <p:style>
          <a:lnRef idx="2">
            <a:schemeClr val="accent6"/>
          </a:lnRef>
          <a:fillRef idx="1">
            <a:schemeClr val="lt1"/>
          </a:fillRef>
          <a:effectRef idx="0">
            <a:schemeClr val="accent6"/>
          </a:effectRef>
          <a:fontRef idx="minor">
            <a:schemeClr val="dk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pPr marL="179388">
              <a:buClr>
                <a:schemeClr val="dk1"/>
              </a:buClr>
              <a:buSzPts val="1600"/>
            </a:pPr>
            <a:r>
              <a:rPr lang="es-MX" sz="2000" b="0" i="0" dirty="0">
                <a:solidFill>
                  <a:srgbClr val="424242"/>
                </a:solidFill>
                <a:effectLst/>
                <a:latin typeface="Segoe Sans"/>
              </a:rPr>
              <a:t>El programa solicita al usuario que ingrese </a:t>
            </a:r>
            <a:r>
              <a:rPr lang="es-MX" sz="2000" b="1" i="0" dirty="0">
                <a:solidFill>
                  <a:srgbClr val="424242"/>
                </a:solidFill>
                <a:effectLst/>
                <a:latin typeface="Segoe Sans"/>
              </a:rPr>
              <a:t>5 números enteros</a:t>
            </a:r>
            <a:r>
              <a:rPr lang="es-MX" sz="2000" dirty="0">
                <a:solidFill>
                  <a:srgbClr val="424242"/>
                </a:solidFill>
                <a:latin typeface="Segoe Sans"/>
              </a:rPr>
              <a:t> y u</a:t>
            </a:r>
            <a:r>
              <a:rPr lang="es-MX" sz="2000" b="0" i="0" dirty="0">
                <a:solidFill>
                  <a:srgbClr val="424242"/>
                </a:solidFill>
                <a:effectLst/>
                <a:latin typeface="Segoe Sans"/>
              </a:rPr>
              <a:t>tiliza un </a:t>
            </a:r>
            <a:r>
              <a:rPr lang="es-MX" sz="2000" b="1" i="0" dirty="0">
                <a:solidFill>
                  <a:srgbClr val="424242"/>
                </a:solidFill>
                <a:effectLst/>
                <a:latin typeface="Segoe Sans"/>
              </a:rPr>
              <a:t>acumulador</a:t>
            </a:r>
            <a:r>
              <a:rPr lang="es-MX" sz="2000" b="0" i="0" dirty="0">
                <a:solidFill>
                  <a:srgbClr val="424242"/>
                </a:solidFill>
                <a:effectLst/>
                <a:latin typeface="Segoe Sans"/>
              </a:rPr>
              <a:t> para guardar la suma total de los números ingresados.</a:t>
            </a:r>
            <a:endParaRPr lang="es-MX" sz="1600" dirty="0">
              <a:latin typeface="Albert Sans"/>
              <a:sym typeface="Albert Sans"/>
            </a:endParaRPr>
          </a:p>
        </p:txBody>
      </p:sp>
      <p:sp>
        <p:nvSpPr>
          <p:cNvPr id="2" name="Rectangle 1">
            <a:extLst>
              <a:ext uri="{FF2B5EF4-FFF2-40B4-BE49-F238E27FC236}">
                <a16:creationId xmlns:a16="http://schemas.microsoft.com/office/drawing/2014/main" id="{8ACB2999-8B64-4615-868B-A9E1801AA71F}"/>
              </a:ext>
            </a:extLst>
          </p:cNvPr>
          <p:cNvSpPr>
            <a:spLocks noGrp="1" noChangeArrowheads="1"/>
          </p:cNvSpPr>
          <p:nvPr>
            <p:ph type="title"/>
          </p:nvPr>
        </p:nvSpPr>
        <p:spPr bwMode="auto">
          <a:xfrm>
            <a:off x="4386263" y="203686"/>
            <a:ext cx="4143141" cy="4939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solidFill>
                  <a:srgbClr val="00B050"/>
                </a:solidFill>
                <a:latin typeface="Albert Sans"/>
                <a:ea typeface="+mn-ea"/>
                <a:cs typeface="+mn-cs"/>
                <a:sym typeface="Arial"/>
              </a:rPr>
              <a:t>#include &lt;</a:t>
            </a:r>
            <a:r>
              <a:rPr lang="es-MX" altLang="es-MX" sz="1500" b="0" dirty="0" err="1">
                <a:solidFill>
                  <a:srgbClr val="00B050"/>
                </a:solidFill>
                <a:latin typeface="Albert Sans"/>
                <a:ea typeface="+mn-ea"/>
                <a:cs typeface="+mn-cs"/>
                <a:sym typeface="Arial"/>
              </a:rPr>
              <a:t>stdio.h</a:t>
            </a:r>
            <a:r>
              <a:rPr lang="es-MX" altLang="es-MX" sz="1500" b="0" dirty="0">
                <a:solidFill>
                  <a:srgbClr val="00B050"/>
                </a:solidFill>
                <a:latin typeface="Albert Sans"/>
                <a:ea typeface="+mn-ea"/>
                <a:cs typeface="+mn-cs"/>
                <a:sym typeface="Arial"/>
              </a:rPr>
              <a:t>&gt;</a:t>
            </a:r>
            <a:br>
              <a:rPr lang="es-MX" altLang="es-MX" sz="1500" b="0" dirty="0">
                <a:solidFill>
                  <a:srgbClr val="00B050"/>
                </a:solidFill>
                <a:latin typeface="Albert Sans"/>
                <a:ea typeface="+mn-ea"/>
                <a:cs typeface="+mn-cs"/>
                <a:sym typeface="Arial"/>
              </a:rPr>
            </a:br>
            <a:r>
              <a:rPr lang="es-MX" altLang="es-MX" sz="1500" b="0" dirty="0">
                <a:solidFill>
                  <a:srgbClr val="00B050"/>
                </a:solidFill>
                <a:latin typeface="Albert Sans"/>
                <a:ea typeface="+mn-ea"/>
                <a:cs typeface="+mn-cs"/>
                <a:sym typeface="Arial"/>
              </a:rPr>
              <a:t>#include &lt;</a:t>
            </a:r>
            <a:r>
              <a:rPr lang="es-MX" altLang="es-MX" sz="1500" b="0" dirty="0" err="1">
                <a:solidFill>
                  <a:srgbClr val="00B050"/>
                </a:solidFill>
                <a:latin typeface="Albert Sans"/>
                <a:ea typeface="+mn-ea"/>
                <a:cs typeface="+mn-cs"/>
                <a:sym typeface="Arial"/>
              </a:rPr>
              <a:t>conio.h</a:t>
            </a:r>
            <a:r>
              <a:rPr lang="es-MX" altLang="es-MX" sz="1500" b="0" dirty="0">
                <a:solidFill>
                  <a:srgbClr val="00B050"/>
                </a:solidFill>
                <a:latin typeface="Albert Sans"/>
                <a:ea typeface="+mn-ea"/>
                <a:cs typeface="+mn-cs"/>
                <a:sym typeface="Arial"/>
              </a:rPr>
              <a:t>&gt;</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err="1">
                <a:latin typeface="Albert Sans"/>
                <a:ea typeface="+mn-ea"/>
                <a:cs typeface="+mn-cs"/>
                <a:sym typeface="Arial"/>
              </a:rPr>
              <a:t>int</a:t>
            </a:r>
            <a:r>
              <a:rPr lang="es-MX" altLang="es-MX" sz="1500" b="0" dirty="0">
                <a:latin typeface="Albert Sans"/>
                <a:ea typeface="+mn-ea"/>
                <a:cs typeface="+mn-cs"/>
                <a:sym typeface="Arial"/>
              </a:rPr>
              <a:t> </a:t>
            </a:r>
            <a:r>
              <a:rPr lang="es-MX" altLang="es-MX" sz="1500" b="0" dirty="0" err="1">
                <a:latin typeface="Albert Sans"/>
                <a:ea typeface="+mn-ea"/>
                <a:cs typeface="+mn-cs"/>
                <a:sym typeface="Arial"/>
              </a:rPr>
              <a:t>main</a:t>
            </a:r>
            <a:r>
              <a:rPr lang="es-MX" altLang="es-MX" sz="1500" b="0" dirty="0">
                <a:latin typeface="Albert Sans"/>
                <a:ea typeface="+mn-ea"/>
                <a:cs typeface="+mn-cs"/>
                <a:sym typeface="Arial"/>
              </a:rPr>
              <a:t>() </a:t>
            </a:r>
            <a:br>
              <a:rPr lang="es-MX" altLang="es-MX" sz="1500" b="0" dirty="0">
                <a:latin typeface="Albert Sans"/>
                <a:ea typeface="+mn-ea"/>
                <a:cs typeface="+mn-cs"/>
                <a:sym typeface="Arial"/>
              </a:rPr>
            </a:br>
            <a:r>
              <a:rPr lang="es-MX" altLang="es-MX" sz="1500" b="0" dirty="0">
                <a:latin typeface="Albert Sans"/>
                <a:ea typeface="+mn-ea"/>
                <a:cs typeface="+mn-cs"/>
                <a:sym typeface="Arial"/>
              </a:rPr>
              <a:t>{</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dirty="0" err="1">
                <a:latin typeface="Albert Sans"/>
                <a:ea typeface="+mn-ea"/>
                <a:cs typeface="+mn-cs"/>
                <a:sym typeface="Arial"/>
              </a:rPr>
              <a:t>int</a:t>
            </a:r>
            <a:r>
              <a:rPr lang="es-MX" altLang="es-MX" sz="1500" dirty="0">
                <a:latin typeface="Albert Sans"/>
                <a:ea typeface="+mn-ea"/>
                <a:cs typeface="+mn-cs"/>
                <a:sym typeface="Arial"/>
              </a:rPr>
              <a:t> numero</a:t>
            </a:r>
            <a:r>
              <a:rPr lang="es-MX" altLang="es-MX" sz="1500" b="0" dirty="0">
                <a:latin typeface="Albert Sans"/>
                <a:ea typeface="+mn-ea"/>
                <a:cs typeface="+mn-cs"/>
                <a:sym typeface="Arial"/>
              </a:rPr>
              <a:t>;</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dirty="0" err="1">
                <a:latin typeface="Albert Sans"/>
                <a:ea typeface="+mn-ea"/>
                <a:cs typeface="+mn-cs"/>
                <a:sym typeface="Arial"/>
              </a:rPr>
              <a:t>int</a:t>
            </a:r>
            <a:r>
              <a:rPr lang="es-MX" altLang="es-MX" sz="1500" dirty="0">
                <a:latin typeface="Albert Sans"/>
                <a:ea typeface="+mn-ea"/>
                <a:cs typeface="+mn-cs"/>
                <a:sym typeface="Arial"/>
              </a:rPr>
              <a:t> suma = 0</a:t>
            </a:r>
            <a:r>
              <a:rPr lang="es-MX" altLang="es-MX" sz="1500" b="0" dirty="0">
                <a:latin typeface="Albert Sans"/>
                <a:ea typeface="+mn-ea"/>
                <a:cs typeface="+mn-cs"/>
                <a:sym typeface="Arial"/>
              </a:rPr>
              <a:t>;  </a:t>
            </a:r>
            <a:r>
              <a:rPr lang="es-MX" altLang="es-MX" sz="1500" b="0" dirty="0">
                <a:solidFill>
                  <a:srgbClr val="00B0F0"/>
                </a:solidFill>
                <a:latin typeface="Albert Sans"/>
                <a:ea typeface="+mn-ea"/>
                <a:cs typeface="+mn-cs"/>
                <a:sym typeface="Arial"/>
              </a:rPr>
              <a:t>// Acumulador inicializado en cero</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b="0" dirty="0" err="1">
                <a:latin typeface="Albert Sans"/>
                <a:ea typeface="+mn-ea"/>
                <a:cs typeface="+mn-cs"/>
                <a:sym typeface="Arial"/>
              </a:rPr>
              <a:t>int</a:t>
            </a:r>
            <a:r>
              <a:rPr lang="es-MX" altLang="es-MX" sz="1500" b="0" dirty="0">
                <a:latin typeface="Albert Sans"/>
                <a:ea typeface="+mn-ea"/>
                <a:cs typeface="+mn-cs"/>
                <a:sym typeface="Arial"/>
              </a:rPr>
              <a:t> i;</a:t>
            </a:r>
          </a:p>
          <a:p>
            <a:pPr marL="0" marR="0" lvl="0" indent="0" algn="l" defTabSz="914400" rtl="0" eaLnBrk="0" fontAlgn="base" latinLnBrk="0" hangingPunct="0">
              <a:lnSpc>
                <a:spcPct val="100000"/>
              </a:lnSpc>
              <a:spcBef>
                <a:spcPct val="0"/>
              </a:spcBef>
              <a:spcAft>
                <a:spcPct val="0"/>
              </a:spcAft>
              <a:buClrTx/>
              <a:buSzTx/>
              <a:buFontTx/>
              <a:buNone/>
              <a:tabLst/>
            </a:pPr>
            <a:br>
              <a:rPr lang="es-MX" altLang="es-MX" sz="1500" b="0" dirty="0">
                <a:latin typeface="Albert Sans"/>
                <a:ea typeface="+mn-ea"/>
                <a:cs typeface="+mn-cs"/>
                <a:sym typeface="Arial"/>
              </a:rPr>
            </a:br>
            <a:r>
              <a:rPr lang="es-MX" altLang="es-MX" sz="1500" b="0" dirty="0">
                <a:latin typeface="Albert Sans"/>
                <a:ea typeface="+mn-ea"/>
                <a:cs typeface="+mn-cs"/>
                <a:sym typeface="Arial"/>
              </a:rPr>
              <a:t>    </a:t>
            </a:r>
            <a:r>
              <a:rPr lang="es-MX" altLang="es-MX" sz="1500" b="0" dirty="0" err="1">
                <a:latin typeface="Albert Sans"/>
                <a:ea typeface="+mn-ea"/>
                <a:cs typeface="+mn-cs"/>
                <a:sym typeface="Arial"/>
              </a:rPr>
              <a:t>printf</a:t>
            </a:r>
            <a:r>
              <a:rPr lang="es-MX" altLang="es-MX" sz="1500" b="0" dirty="0">
                <a:latin typeface="Albert Sans"/>
                <a:ea typeface="+mn-ea"/>
                <a:cs typeface="+mn-cs"/>
                <a:sym typeface="Arial"/>
              </a:rPr>
              <a:t>("Ingrese 5 números enteros:\n");</a:t>
            </a:r>
          </a:p>
          <a:p>
            <a:pPr marL="0" marR="0" lvl="0" indent="0" algn="l" defTabSz="914400" rtl="0" eaLnBrk="0" fontAlgn="base" latinLnBrk="0" hangingPunct="0">
              <a:lnSpc>
                <a:spcPct val="100000"/>
              </a:lnSpc>
              <a:spcBef>
                <a:spcPct val="0"/>
              </a:spcBef>
              <a:spcAft>
                <a:spcPct val="0"/>
              </a:spcAft>
              <a:buClrTx/>
              <a:buSzTx/>
              <a:buFontTx/>
              <a:buNone/>
              <a:tabLst/>
            </a:pPr>
            <a:br>
              <a:rPr lang="es-MX" altLang="es-MX" sz="1500" b="0" dirty="0">
                <a:latin typeface="Albert Sans"/>
                <a:ea typeface="+mn-ea"/>
                <a:cs typeface="+mn-cs"/>
                <a:sym typeface="Arial"/>
              </a:rPr>
            </a:br>
            <a:r>
              <a:rPr lang="es-MX" altLang="es-MX" sz="1500" b="0" dirty="0">
                <a:latin typeface="Albert Sans"/>
                <a:ea typeface="+mn-ea"/>
                <a:cs typeface="+mn-cs"/>
                <a:sym typeface="Arial"/>
              </a:rPr>
              <a:t>    </a:t>
            </a:r>
            <a:r>
              <a:rPr lang="es-MX" altLang="es-MX" sz="1500" b="0" dirty="0" err="1">
                <a:latin typeface="Albert Sans"/>
                <a:ea typeface="+mn-ea"/>
                <a:cs typeface="+mn-cs"/>
                <a:sym typeface="Arial"/>
              </a:rPr>
              <a:t>for</a:t>
            </a:r>
            <a:r>
              <a:rPr lang="es-MX" altLang="es-MX" sz="1500" b="0" dirty="0">
                <a:latin typeface="Albert Sans"/>
                <a:ea typeface="+mn-ea"/>
                <a:cs typeface="+mn-cs"/>
                <a:sym typeface="Arial"/>
              </a:rPr>
              <a:t> (i = 1; i &lt;= 5; i++) </a:t>
            </a:r>
            <a:br>
              <a:rPr lang="es-MX" altLang="es-MX" sz="1500" b="0" dirty="0">
                <a:latin typeface="Albert Sans"/>
                <a:ea typeface="+mn-ea"/>
                <a:cs typeface="+mn-cs"/>
                <a:sym typeface="Arial"/>
              </a:rPr>
            </a:br>
            <a:r>
              <a:rPr lang="es-MX" altLang="es-MX" sz="1500" b="0" dirty="0">
                <a:latin typeface="Albert Sans"/>
                <a:ea typeface="+mn-ea"/>
                <a:cs typeface="+mn-cs"/>
                <a:sym typeface="Arial"/>
              </a:rPr>
              <a:t>   {</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b="0" dirty="0" err="1">
                <a:latin typeface="Albert Sans"/>
                <a:ea typeface="+mn-ea"/>
                <a:cs typeface="+mn-cs"/>
                <a:sym typeface="Arial"/>
              </a:rPr>
              <a:t>printf</a:t>
            </a:r>
            <a:r>
              <a:rPr lang="es-MX" altLang="es-MX" sz="1500" b="0" dirty="0">
                <a:latin typeface="Albert Sans"/>
                <a:ea typeface="+mn-ea"/>
                <a:cs typeface="+mn-cs"/>
                <a:sym typeface="Arial"/>
              </a:rPr>
              <a:t>("Número %d: ", i);</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dirty="0" err="1">
                <a:latin typeface="Albert Sans"/>
                <a:ea typeface="+mn-ea"/>
                <a:cs typeface="+mn-cs"/>
                <a:sym typeface="Arial"/>
              </a:rPr>
              <a:t>scanf</a:t>
            </a:r>
            <a:r>
              <a:rPr lang="es-MX" altLang="es-MX" sz="1500" dirty="0">
                <a:latin typeface="Albert Sans"/>
                <a:ea typeface="+mn-ea"/>
                <a:cs typeface="+mn-cs"/>
                <a:sym typeface="Arial"/>
              </a:rPr>
              <a:t>("%d", &amp;numero);</a:t>
            </a:r>
          </a:p>
          <a:p>
            <a:pPr marL="449263" marR="0" lvl="0" indent="-449263"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r>
              <a:rPr lang="es-MX" altLang="es-MX" sz="1500" dirty="0">
                <a:latin typeface="Albert Sans"/>
                <a:ea typeface="+mn-ea"/>
                <a:cs typeface="+mn-cs"/>
                <a:sym typeface="Arial"/>
              </a:rPr>
              <a:t>suma += numero</a:t>
            </a:r>
            <a:r>
              <a:rPr lang="es-MX" altLang="es-MX" sz="1500" b="0" dirty="0">
                <a:latin typeface="Albert Sans"/>
                <a:ea typeface="+mn-ea"/>
                <a:cs typeface="+mn-cs"/>
                <a:sym typeface="Arial"/>
              </a:rPr>
              <a:t>;  </a:t>
            </a:r>
            <a:r>
              <a:rPr lang="es-MX" altLang="es-MX" sz="1500" b="0" dirty="0">
                <a:solidFill>
                  <a:srgbClr val="00B0F0"/>
                </a:solidFill>
                <a:latin typeface="Albert Sans"/>
                <a:ea typeface="+mn-ea"/>
                <a:cs typeface="+mn-cs"/>
                <a:sym typeface="Arial"/>
              </a:rPr>
              <a:t>// Acumula el valor ingresado</a:t>
            </a:r>
          </a:p>
          <a:p>
            <a:pPr marL="0" marR="0" lvl="0" indent="0" algn="l" defTabSz="914400" rtl="0" eaLnBrk="0" fontAlgn="base" latinLnBrk="0" hangingPunct="0">
              <a:lnSpc>
                <a:spcPct val="100000"/>
              </a:lnSpc>
              <a:spcBef>
                <a:spcPct val="0"/>
              </a:spcBef>
              <a:spcAft>
                <a:spcPct val="0"/>
              </a:spcAft>
              <a:buClrTx/>
              <a:buSzTx/>
              <a:buFontTx/>
              <a:buNone/>
              <a:tabLst/>
            </a:pPr>
            <a:r>
              <a:rPr lang="es-MX" altLang="es-MX" sz="1500" b="0" dirty="0">
                <a:latin typeface="Albert Sans"/>
                <a:ea typeface="+mn-ea"/>
                <a:cs typeface="+mn-cs"/>
                <a:sym typeface="Arial"/>
              </a:rPr>
              <a:t>    }</a:t>
            </a:r>
            <a:br>
              <a:rPr lang="es-MX" altLang="es-MX" sz="1500" b="0" dirty="0">
                <a:latin typeface="Albert Sans"/>
                <a:ea typeface="+mn-ea"/>
                <a:cs typeface="+mn-cs"/>
                <a:sym typeface="Arial"/>
              </a:rPr>
            </a:br>
            <a:r>
              <a:rPr lang="es-MX" altLang="es-MX" sz="1500" b="0" dirty="0" err="1">
                <a:latin typeface="Albert Sans"/>
                <a:ea typeface="+mn-ea"/>
                <a:cs typeface="+mn-cs"/>
                <a:sym typeface="Arial"/>
              </a:rPr>
              <a:t>printf</a:t>
            </a:r>
            <a:r>
              <a:rPr lang="es-MX" altLang="es-MX" sz="1500" b="0" dirty="0">
                <a:latin typeface="Albert Sans"/>
                <a:ea typeface="+mn-ea"/>
                <a:cs typeface="+mn-cs"/>
                <a:sym typeface="Arial"/>
              </a:rPr>
              <a:t> (“La suma es %d”, suma);</a:t>
            </a:r>
            <a:br>
              <a:rPr lang="es-MX" altLang="es-MX" sz="1500" b="0" dirty="0">
                <a:latin typeface="Albert Sans"/>
                <a:ea typeface="+mn-ea"/>
                <a:cs typeface="+mn-cs"/>
                <a:sym typeface="Arial"/>
              </a:rPr>
            </a:br>
            <a:r>
              <a:rPr lang="es-MX" altLang="es-MX" sz="1500" b="0" dirty="0" err="1">
                <a:latin typeface="Albert Sans"/>
                <a:ea typeface="+mn-ea"/>
                <a:cs typeface="+mn-cs"/>
                <a:sym typeface="Arial"/>
              </a:rPr>
              <a:t>getch</a:t>
            </a:r>
            <a:r>
              <a:rPr lang="es-MX" altLang="es-MX" sz="1500" b="0" dirty="0">
                <a:latin typeface="Albert Sans"/>
                <a:ea typeface="+mn-ea"/>
                <a:cs typeface="+mn-cs"/>
                <a:sym typeface="Arial"/>
              </a:rPr>
              <a:t>();</a:t>
            </a:r>
            <a:br>
              <a:rPr lang="es-MX" altLang="es-MX" sz="1500" b="0" dirty="0">
                <a:latin typeface="Albert Sans"/>
                <a:ea typeface="+mn-ea"/>
                <a:cs typeface="+mn-cs"/>
                <a:sym typeface="Arial"/>
              </a:rPr>
            </a:br>
            <a:r>
              <a:rPr lang="es-MX" altLang="es-MX" sz="1500" b="0" dirty="0">
                <a:latin typeface="Albert Sans"/>
                <a:ea typeface="+mn-ea"/>
                <a:cs typeface="+mn-cs"/>
                <a:sym typeface="Arial"/>
              </a:rPr>
              <a:t>}</a:t>
            </a:r>
          </a:p>
        </p:txBody>
      </p:sp>
    </p:spTree>
    <p:extLst>
      <p:ext uri="{BB962C8B-B14F-4D97-AF65-F5344CB8AC3E}">
        <p14:creationId xmlns:p14="http://schemas.microsoft.com/office/powerpoint/2010/main" val="10711084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477;p47">
            <a:extLst>
              <a:ext uri="{FF2B5EF4-FFF2-40B4-BE49-F238E27FC236}">
                <a16:creationId xmlns:a16="http://schemas.microsoft.com/office/drawing/2014/main" id="{AAEB4319-A810-4B07-BEEF-6D6D81594FDF}"/>
              </a:ext>
            </a:extLst>
          </p:cNvPr>
          <p:cNvSpPr>
            <a:spLocks noChangeAspect="1"/>
          </p:cNvSpPr>
          <p:nvPr/>
        </p:nvSpPr>
        <p:spPr>
          <a:xfrm>
            <a:off x="5752386" y="792278"/>
            <a:ext cx="2416629" cy="308604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 name="Marcador de texto 2">
            <a:extLst>
              <a:ext uri="{FF2B5EF4-FFF2-40B4-BE49-F238E27FC236}">
                <a16:creationId xmlns:a16="http://schemas.microsoft.com/office/drawing/2014/main" id="{25CE2B2D-6F63-40B5-9FF5-3848592AB22A}"/>
              </a:ext>
            </a:extLst>
          </p:cNvPr>
          <p:cNvSpPr>
            <a:spLocks noGrp="1"/>
          </p:cNvSpPr>
          <p:nvPr>
            <p:ph type="body" idx="1"/>
          </p:nvPr>
        </p:nvSpPr>
        <p:spPr>
          <a:xfrm>
            <a:off x="597679" y="486846"/>
            <a:ext cx="5119141" cy="3961478"/>
          </a:xfrm>
        </p:spPr>
        <p:txBody>
          <a:bodyPr/>
          <a:lstStyle/>
          <a:p>
            <a:pPr marL="139700" indent="0">
              <a:buNone/>
            </a:pPr>
            <a:r>
              <a:rPr lang="es-MX" sz="1600" dirty="0"/>
              <a:t>Observa el siguiente video, en el se muestra un ejemplo de la forma en que se deben utilizar los contadores y los acumuladores.</a:t>
            </a:r>
          </a:p>
          <a:p>
            <a:pPr marL="139700" indent="0">
              <a:buNone/>
            </a:pPr>
            <a:endParaRPr lang="es-MX" sz="1600" dirty="0"/>
          </a:p>
        </p:txBody>
      </p:sp>
      <p:pic>
        <p:nvPicPr>
          <p:cNvPr id="43" name="Marcador de posición de imagen 42">
            <a:extLst>
              <a:ext uri="{FF2B5EF4-FFF2-40B4-BE49-F238E27FC236}">
                <a16:creationId xmlns:a16="http://schemas.microsoft.com/office/drawing/2014/main" id="{964365F9-BC3D-4EF8-9F0F-97E3492CAF6B}"/>
              </a:ext>
            </a:extLst>
          </p:cNvPr>
          <p:cNvPicPr>
            <a:picLocks noGrp="1" noChangeAspect="1"/>
          </p:cNvPicPr>
          <p:nvPr>
            <p:ph type="pic" idx="2"/>
          </p:nvPr>
        </p:nvPicPr>
        <p:blipFill>
          <a:blip r:embed="rId3">
            <a:clrChange>
              <a:clrFrom>
                <a:srgbClr val="EEEEEE"/>
              </a:clrFrom>
              <a:clrTo>
                <a:srgbClr val="EEEEEE">
                  <a:alpha val="0"/>
                </a:srgbClr>
              </a:clrTo>
            </a:clrChange>
          </a:blip>
          <a:srcRect l="8691" r="8691"/>
          <a:stretch>
            <a:fillRect/>
          </a:stretch>
        </p:blipFill>
        <p:spPr>
          <a:xfrm>
            <a:off x="5813660" y="931388"/>
            <a:ext cx="2319789" cy="2807820"/>
          </a:xfrm>
          <a:prstGeom prst="flowChartConnector">
            <a:avLst/>
          </a:prstGeom>
        </p:spPr>
      </p:pic>
      <p:sp>
        <p:nvSpPr>
          <p:cNvPr id="6" name="CuadroTexto 5">
            <a:extLst>
              <a:ext uri="{FF2B5EF4-FFF2-40B4-BE49-F238E27FC236}">
                <a16:creationId xmlns:a16="http://schemas.microsoft.com/office/drawing/2014/main" id="{2160E54C-B94A-4B43-82E8-DBCB207E1BA3}"/>
              </a:ext>
            </a:extLst>
          </p:cNvPr>
          <p:cNvSpPr txBox="1"/>
          <p:nvPr/>
        </p:nvSpPr>
        <p:spPr>
          <a:xfrm>
            <a:off x="1577644" y="4348877"/>
            <a:ext cx="2771306" cy="307777"/>
          </a:xfrm>
          <a:prstGeom prst="rect">
            <a:avLst/>
          </a:prstGeom>
          <a:noFill/>
        </p:spPr>
        <p:txBody>
          <a:bodyPr wrap="square">
            <a:spAutoFit/>
          </a:bodyPr>
          <a:lstStyle/>
          <a:p>
            <a:r>
              <a:rPr lang="es-MX" dirty="0">
                <a:solidFill>
                  <a:srgbClr val="434343"/>
                </a:solidFill>
                <a:latin typeface="Albert Sans"/>
                <a:sym typeface="Albert Sans"/>
              </a:rPr>
              <a:t>https://youtu.be/LZBJ1H5wuFs</a:t>
            </a:r>
          </a:p>
        </p:txBody>
      </p:sp>
      <p:pic>
        <p:nvPicPr>
          <p:cNvPr id="44" name="Elementos multimedia en línea 43" title="Ejemplo ciclo/bucle for en C | Abril 2021">
            <a:hlinkClick r:id="" action="ppaction://media"/>
            <a:extLst>
              <a:ext uri="{FF2B5EF4-FFF2-40B4-BE49-F238E27FC236}">
                <a16:creationId xmlns:a16="http://schemas.microsoft.com/office/drawing/2014/main" id="{6BB9F908-19E8-44BE-AD03-03C8E5ABA0DB}"/>
              </a:ext>
            </a:extLst>
          </p:cNvPr>
          <p:cNvPicPr>
            <a:picLocks noRot="1" noChangeAspect="1"/>
          </p:cNvPicPr>
          <p:nvPr>
            <a:videoFile r:link="rId1"/>
          </p:nvPr>
        </p:nvPicPr>
        <p:blipFill>
          <a:blip r:embed="rId4"/>
          <a:stretch>
            <a:fillRect/>
          </a:stretch>
        </p:blipFill>
        <p:spPr>
          <a:xfrm>
            <a:off x="1010551" y="1632034"/>
            <a:ext cx="3975725" cy="2246284"/>
          </a:xfrm>
          <a:prstGeom prst="rect">
            <a:avLst/>
          </a:prstGeom>
        </p:spPr>
      </p:pic>
      <p:sp>
        <p:nvSpPr>
          <p:cNvPr id="7" name="CuadroTexto 6">
            <a:extLst>
              <a:ext uri="{FF2B5EF4-FFF2-40B4-BE49-F238E27FC236}">
                <a16:creationId xmlns:a16="http://schemas.microsoft.com/office/drawing/2014/main" id="{9886F5FA-572F-4E70-8850-5D2E4D59B8A8}"/>
              </a:ext>
            </a:extLst>
          </p:cNvPr>
          <p:cNvSpPr txBox="1"/>
          <p:nvPr/>
        </p:nvSpPr>
        <p:spPr>
          <a:xfrm>
            <a:off x="5864283" y="4010323"/>
            <a:ext cx="2218544" cy="338554"/>
          </a:xfrm>
          <a:prstGeom prst="rect">
            <a:avLst/>
          </a:prstGeom>
          <a:noFill/>
        </p:spPr>
        <p:txBody>
          <a:bodyPr wrap="square">
            <a:spAutoFit/>
          </a:bodyPr>
          <a:lstStyle/>
          <a:p>
            <a:r>
              <a:rPr lang="es-MX" sz="800" dirty="0">
                <a:solidFill>
                  <a:srgbClr val="434343"/>
                </a:solidFill>
                <a:latin typeface="Albert Sans"/>
                <a:sym typeface="Albert Sans"/>
              </a:rPr>
              <a:t>Imagen tomada de la red. Créditos a quien corresponda.</a:t>
            </a:r>
          </a:p>
        </p:txBody>
      </p:sp>
    </p:spTree>
    <p:extLst>
      <p:ext uri="{BB962C8B-B14F-4D97-AF65-F5344CB8AC3E}">
        <p14:creationId xmlns:p14="http://schemas.microsoft.com/office/powerpoint/2010/main" val="356821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4"/>
                </p:tgtEl>
              </p:cMediaNode>
            </p:video>
            <p:seq concurrent="1" nextAc="seek">
              <p:cTn id="8" restart="whenNotActive" fill="hold" evtFilter="cancelBubble" nodeType="interactiveSeq">
                <p:stCondLst>
                  <p:cond evt="onClick" delay="0">
                    <p:tgtEl>
                      <p:spTgt spid="4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4"/>
                                        </p:tgtEl>
                                      </p:cBhvr>
                                    </p:cmd>
                                  </p:childTnLst>
                                </p:cTn>
                              </p:par>
                            </p:childTnLst>
                          </p:cTn>
                        </p:par>
                      </p:childTnLst>
                    </p:cTn>
                  </p:par>
                </p:childTnLst>
              </p:cTn>
              <p:nextCondLst>
                <p:cond evt="onClick" delay="0">
                  <p:tgtEl>
                    <p:spTgt spid="44"/>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4" name="Google Shape;284;p35"/>
          <p:cNvSpPr txBox="1">
            <a:spLocks noGrp="1"/>
          </p:cNvSpPr>
          <p:nvPr>
            <p:ph type="title"/>
          </p:nvPr>
        </p:nvSpPr>
        <p:spPr>
          <a:xfrm>
            <a:off x="1201554" y="827518"/>
            <a:ext cx="6576000" cy="96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400" dirty="0">
                <a:hlinkClick r:id="rId3" action="ppaction://hlinksldjump"/>
              </a:rPr>
              <a:t>Centinelas</a:t>
            </a:r>
            <a:endParaRPr sz="4400" dirty="0"/>
          </a:p>
        </p:txBody>
      </p:sp>
      <p:sp>
        <p:nvSpPr>
          <p:cNvPr id="280" name="Google Shape;280;p35"/>
          <p:cNvSpPr txBox="1">
            <a:spLocks noGrp="1"/>
          </p:cNvSpPr>
          <p:nvPr>
            <p:ph type="subTitle" idx="1"/>
          </p:nvPr>
        </p:nvSpPr>
        <p:spPr>
          <a:xfrm>
            <a:off x="1201554" y="1887381"/>
            <a:ext cx="6576000" cy="2129983"/>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s-MX" sz="1800" b="0" i="0" dirty="0">
                <a:solidFill>
                  <a:srgbClr val="424242"/>
                </a:solidFill>
                <a:effectLst/>
                <a:latin typeface="Segoe Sans"/>
              </a:rPr>
              <a:t>Un </a:t>
            </a:r>
            <a:r>
              <a:rPr lang="es-MX" sz="1800" b="1" i="0" dirty="0">
                <a:solidFill>
                  <a:srgbClr val="424242"/>
                </a:solidFill>
                <a:effectLst/>
                <a:latin typeface="Segoe Sans"/>
              </a:rPr>
              <a:t>centinela</a:t>
            </a:r>
            <a:r>
              <a:rPr lang="es-MX" sz="1800" b="0" i="0" dirty="0">
                <a:solidFill>
                  <a:srgbClr val="424242"/>
                </a:solidFill>
                <a:effectLst/>
                <a:latin typeface="Segoe Sans"/>
              </a:rPr>
              <a:t> es un valor especial que se utiliza para </a:t>
            </a:r>
            <a:r>
              <a:rPr lang="es-MX" sz="1800" b="1" i="0" dirty="0">
                <a:solidFill>
                  <a:srgbClr val="424242"/>
                </a:solidFill>
                <a:effectLst/>
                <a:latin typeface="Segoe Sans"/>
              </a:rPr>
              <a:t>marcar el final de una estructura de datos</a:t>
            </a:r>
            <a:r>
              <a:rPr lang="es-MX" sz="1800" b="0" i="0" dirty="0">
                <a:solidFill>
                  <a:srgbClr val="424242"/>
                </a:solidFill>
                <a:effectLst/>
                <a:latin typeface="Segoe Sans"/>
              </a:rPr>
              <a:t> o </a:t>
            </a:r>
            <a:r>
              <a:rPr lang="es-MX" sz="1800" b="1" i="0" dirty="0">
                <a:solidFill>
                  <a:srgbClr val="424242"/>
                </a:solidFill>
                <a:effectLst/>
                <a:latin typeface="Segoe Sans"/>
              </a:rPr>
              <a:t>controlar la terminación de un bucle</a:t>
            </a:r>
            <a:r>
              <a:rPr lang="es-MX" sz="1800" b="0" i="0" dirty="0">
                <a:solidFill>
                  <a:srgbClr val="424242"/>
                </a:solidFill>
                <a:effectLst/>
                <a:latin typeface="Segoe Sans"/>
              </a:rPr>
              <a:t>. </a:t>
            </a:r>
          </a:p>
          <a:p>
            <a:pPr marL="0" lvl="0" indent="0" algn="just" rtl="0">
              <a:spcBef>
                <a:spcPts val="0"/>
              </a:spcBef>
              <a:spcAft>
                <a:spcPts val="0"/>
              </a:spcAft>
              <a:buNone/>
            </a:pPr>
            <a:endParaRPr lang="es-MX" sz="1800" dirty="0">
              <a:solidFill>
                <a:srgbClr val="424242"/>
              </a:solidFill>
              <a:latin typeface="Segoe Sans"/>
            </a:endParaRPr>
          </a:p>
          <a:p>
            <a:pPr marL="0" lvl="0" indent="0" algn="just"/>
            <a:r>
              <a:rPr lang="es-MX" sz="1800" dirty="0"/>
              <a:t> En los bucles son utilizados, comúnmente, para indicar que ya no hay más elementos que procesar. </a:t>
            </a:r>
            <a:endParaRPr sz="1800" dirty="0"/>
          </a:p>
        </p:txBody>
      </p:sp>
      <p:sp>
        <p:nvSpPr>
          <p:cNvPr id="290" name="Google Shape;290;p35"/>
          <p:cNvSpPr/>
          <p:nvPr/>
        </p:nvSpPr>
        <p:spPr>
          <a:xfrm>
            <a:off x="8135825" y="2685668"/>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AAF37736-7F0D-4D6E-83EF-5F72BA17695B}"/>
              </a:ext>
            </a:extLst>
          </p:cNvPr>
          <p:cNvSpPr/>
          <p:nvPr/>
        </p:nvSpPr>
        <p:spPr>
          <a:xfrm>
            <a:off x="157538" y="224714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3" name="Google Shape;477;p47">
            <a:extLst>
              <a:ext uri="{FF2B5EF4-FFF2-40B4-BE49-F238E27FC236}">
                <a16:creationId xmlns:a16="http://schemas.microsoft.com/office/drawing/2014/main" id="{932AD751-FC75-4404-B7FD-8CD8B37C1855}"/>
              </a:ext>
            </a:extLst>
          </p:cNvPr>
          <p:cNvSpPr/>
          <p:nvPr/>
        </p:nvSpPr>
        <p:spPr>
          <a:xfrm>
            <a:off x="8302735" y="2085452"/>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8958401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693352" y="3185213"/>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50" y="1208184"/>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Sintaxis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50" y="1137169"/>
            <a:ext cx="3276300" cy="558900"/>
          </a:xfrm>
        </p:spPr>
        <p:txBody>
          <a:bodyPr/>
          <a:lstStyle/>
          <a:p>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693352" y="3185213"/>
            <a:ext cx="3276300" cy="558900"/>
          </a:xfrm>
        </p:spPr>
        <p:txBody>
          <a:bodyPr/>
          <a:lstStyle/>
          <a:p>
            <a:r>
              <a:rPr lang="es-MX" dirty="0"/>
              <a:t>Lenguaje C++</a:t>
            </a:r>
          </a:p>
        </p:txBody>
      </p:sp>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50" y="1879334"/>
            <a:ext cx="6643241" cy="972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a:t>res</a:t>
            </a:r>
            <a:r>
              <a:rPr lang="pt-BR" sz="1800" dirty="0">
                <a:sym typeface="Wingdings" panose="05000000000000000000" pitchFamily="2" charset="2"/>
              </a:rPr>
              <a:t> </a:t>
            </a:r>
            <a:r>
              <a:rPr lang="pt-BR" sz="1800" dirty="0"/>
              <a:t>‘s’</a:t>
            </a:r>
          </a:p>
          <a:p>
            <a:r>
              <a:rPr lang="es-MX" altLang="es-MX" sz="1800" dirty="0"/>
              <a:t>mientras (res = 's’ o res = 'S')</a:t>
            </a:r>
            <a:endParaRPr lang="es-MX" sz="1800" dirty="0"/>
          </a:p>
        </p:txBody>
      </p:sp>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1144368" y="3836930"/>
            <a:ext cx="6855264" cy="972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a:t>res</a:t>
            </a:r>
            <a:r>
              <a:rPr lang="pt-BR" sz="1800" dirty="0">
                <a:sym typeface="Wingdings" panose="05000000000000000000" pitchFamily="2" charset="2"/>
              </a:rPr>
              <a:t> = </a:t>
            </a:r>
            <a:r>
              <a:rPr lang="pt-BR" sz="1800" dirty="0"/>
              <a:t>‘s’;</a:t>
            </a:r>
          </a:p>
          <a:p>
            <a:r>
              <a:rPr lang="es-MX" altLang="es-MX" sz="1800" dirty="0" err="1"/>
              <a:t>while</a:t>
            </a:r>
            <a:r>
              <a:rPr lang="es-MX" altLang="es-MX" sz="1800" dirty="0"/>
              <a:t> (res == 's' || res == 'S’)</a:t>
            </a:r>
            <a:endParaRPr lang="es-MX" sz="1800" dirty="0"/>
          </a:p>
        </p:txBody>
      </p:sp>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2115674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17" name="Google Shape;368;p42">
            <a:extLst>
              <a:ext uri="{FF2B5EF4-FFF2-40B4-BE49-F238E27FC236}">
                <a16:creationId xmlns:a16="http://schemas.microsoft.com/office/drawing/2014/main" id="{A501B897-E33E-40AD-AFAC-01A416640785}"/>
              </a:ext>
            </a:extLst>
          </p:cNvPr>
          <p:cNvSpPr txBox="1"/>
          <p:nvPr/>
        </p:nvSpPr>
        <p:spPr>
          <a:xfrm flipH="1">
            <a:off x="3462099" y="1173907"/>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16" name="Google Shape;368;p42">
            <a:extLst>
              <a:ext uri="{FF2B5EF4-FFF2-40B4-BE49-F238E27FC236}">
                <a16:creationId xmlns:a16="http://schemas.microsoft.com/office/drawing/2014/main" id="{CBAE65BD-83E3-4662-9139-FBF839DADE1C}"/>
              </a:ext>
            </a:extLst>
          </p:cNvPr>
          <p:cNvSpPr txBox="1"/>
          <p:nvPr/>
        </p:nvSpPr>
        <p:spPr>
          <a:xfrm flipH="1">
            <a:off x="673927" y="913085"/>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280" name="Google Shape;280;p35"/>
          <p:cNvSpPr txBox="1">
            <a:spLocks noGrp="1"/>
          </p:cNvSpPr>
          <p:nvPr>
            <p:ph type="subTitle" idx="1"/>
          </p:nvPr>
        </p:nvSpPr>
        <p:spPr>
          <a:xfrm>
            <a:off x="673927" y="913084"/>
            <a:ext cx="2391798" cy="3412809"/>
          </a:xfrm>
          <a:prstGeom prst="rect">
            <a:avLst/>
          </a:prstGeom>
        </p:spPr>
        <p:txBody>
          <a:bodyPr spcFirstLastPara="1" wrap="square" lIns="91425" tIns="91425" rIns="91425" bIns="91425" anchor="t" anchorCtr="0">
            <a:noAutofit/>
          </a:bodyPr>
          <a:lstStyle/>
          <a:p>
            <a:pPr marL="217488" indent="-342900" algn="l">
              <a:buClr>
                <a:srgbClr val="000000"/>
              </a:buClr>
              <a:buFont typeface="+mj-lt"/>
              <a:buAutoNum type="alphaLcParenR"/>
            </a:pPr>
            <a:r>
              <a:rPr lang="es-MX" sz="1500" dirty="0">
                <a:ea typeface="+mn-ea"/>
                <a:cs typeface="+mn-cs"/>
                <a:sym typeface="Arial"/>
              </a:rPr>
              <a:t>Detener bucles sin necesidad de conocer de antemano cuántas veces se ejecutarán.</a:t>
            </a:r>
          </a:p>
          <a:p>
            <a:pPr marL="217488" indent="-342900" algn="l">
              <a:buClr>
                <a:srgbClr val="000000"/>
              </a:buClr>
              <a:buFont typeface="+mj-lt"/>
              <a:buAutoNum type="alphaLcParenR"/>
            </a:pPr>
            <a:endParaRPr lang="es-MX" sz="1500" dirty="0">
              <a:ea typeface="+mn-ea"/>
              <a:cs typeface="+mn-cs"/>
              <a:sym typeface="Arial"/>
            </a:endParaRPr>
          </a:p>
          <a:p>
            <a:pPr marL="228600" lvl="0" indent="-228600" algn="l" rtl="0">
              <a:spcBef>
                <a:spcPts val="0"/>
              </a:spcBef>
              <a:spcAft>
                <a:spcPts val="0"/>
              </a:spcAft>
              <a:buFont typeface="+mj-lt"/>
              <a:buAutoNum type="alphaLcParenR"/>
            </a:pPr>
            <a:r>
              <a:rPr lang="es-MX" sz="1500" dirty="0"/>
              <a:t>El centinela se implementa con las instrucciones</a:t>
            </a:r>
            <a:r>
              <a:rPr lang="es-MX" sz="1500" b="1" dirty="0"/>
              <a:t> </a:t>
            </a:r>
            <a:r>
              <a:rPr lang="es-MX" sz="1500" b="1" dirty="0" err="1"/>
              <a:t>while</a:t>
            </a:r>
            <a:r>
              <a:rPr lang="es-MX" sz="1500" b="1" dirty="0"/>
              <a:t> </a:t>
            </a:r>
            <a:r>
              <a:rPr lang="es-MX" sz="1500" dirty="0"/>
              <a:t>o </a:t>
            </a:r>
            <a:r>
              <a:rPr lang="es-MX" sz="1500" b="1" dirty="0"/>
              <a:t>do-</a:t>
            </a:r>
            <a:r>
              <a:rPr lang="es-MX" sz="1500" b="1" dirty="0" err="1"/>
              <a:t>while</a:t>
            </a:r>
            <a:r>
              <a:rPr lang="es-MX" sz="1500" dirty="0"/>
              <a:t>. El bucle se ejecuta mientras la condición de la variable no sea igual al valor del centinela.</a:t>
            </a:r>
          </a:p>
          <a:p>
            <a:pPr marL="0" lvl="0" indent="0" algn="l" rtl="0">
              <a:spcBef>
                <a:spcPts val="0"/>
              </a:spcBef>
              <a:spcAft>
                <a:spcPts val="0"/>
              </a:spcAft>
              <a:buNone/>
            </a:pPr>
            <a:endParaRPr dirty="0"/>
          </a:p>
        </p:txBody>
      </p:sp>
      <p:sp>
        <p:nvSpPr>
          <p:cNvPr id="5" name="Subtítulo 4">
            <a:extLst>
              <a:ext uri="{FF2B5EF4-FFF2-40B4-BE49-F238E27FC236}">
                <a16:creationId xmlns:a16="http://schemas.microsoft.com/office/drawing/2014/main" id="{1E4A553E-CC01-4520-9554-BFFA25D03578}"/>
              </a:ext>
            </a:extLst>
          </p:cNvPr>
          <p:cNvSpPr>
            <a:spLocks noGrp="1"/>
          </p:cNvSpPr>
          <p:nvPr>
            <p:ph type="subTitle" idx="2"/>
          </p:nvPr>
        </p:nvSpPr>
        <p:spPr>
          <a:xfrm>
            <a:off x="3516099" y="1200688"/>
            <a:ext cx="2391798" cy="3240000"/>
          </a:xfrm>
        </p:spPr>
        <p:txBody>
          <a:bodyPr/>
          <a:lstStyle/>
          <a:p>
            <a:pPr marL="217488" indent="-342900" algn="l">
              <a:buClr>
                <a:srgbClr val="000000"/>
              </a:buClr>
              <a:buFont typeface="+mj-lt"/>
              <a:buAutoNum type="alphaLcParenR"/>
            </a:pPr>
            <a:r>
              <a:rPr lang="es-MX" sz="1600" dirty="0">
                <a:ea typeface="+mn-ea"/>
                <a:cs typeface="+mn-cs"/>
              </a:rPr>
              <a:t>No se procesa como dato válido:</a:t>
            </a:r>
          </a:p>
          <a:p>
            <a:pPr marL="179388" algn="l">
              <a:buClr>
                <a:srgbClr val="000000"/>
              </a:buClr>
              <a:buFont typeface="Arial"/>
              <a:buAutoNum type="alphaLcParenR"/>
            </a:pPr>
            <a:endParaRPr lang="es-MX" sz="1600" dirty="0">
              <a:ea typeface="+mn-ea"/>
              <a:cs typeface="+mn-cs"/>
            </a:endParaRPr>
          </a:p>
          <a:p>
            <a:pPr marL="358775" lvl="2" indent="-342900" algn="l">
              <a:buClr>
                <a:srgbClr val="000000"/>
              </a:buClr>
              <a:buFont typeface="Arial" panose="020B0604020202020204" pitchFamily="34" charset="0"/>
              <a:buChar char="•"/>
            </a:pPr>
            <a:r>
              <a:rPr lang="es-MX" sz="1600" dirty="0">
                <a:ea typeface="+mn-ea"/>
                <a:cs typeface="+mn-cs"/>
              </a:rPr>
              <a:t>El centinela no se incluye en cálculos, conteos o resultados.</a:t>
            </a:r>
          </a:p>
          <a:p>
            <a:pPr marL="358775" lvl="2" indent="-342900" algn="l">
              <a:buClr>
                <a:srgbClr val="000000"/>
              </a:buClr>
              <a:buFont typeface="Arial" panose="020B0604020202020204" pitchFamily="34" charset="0"/>
              <a:buChar char="•"/>
            </a:pPr>
            <a:endParaRPr lang="es-MX" sz="1600" dirty="0">
              <a:ea typeface="+mn-ea"/>
              <a:cs typeface="+mn-cs"/>
            </a:endParaRPr>
          </a:p>
          <a:p>
            <a:pPr marL="358775" lvl="2" indent="-342900" algn="l">
              <a:buClr>
                <a:srgbClr val="000000"/>
              </a:buClr>
              <a:buFont typeface="Arial" panose="020B0604020202020204" pitchFamily="34" charset="0"/>
              <a:buChar char="•"/>
            </a:pPr>
            <a:r>
              <a:rPr lang="es-MX" sz="1600" dirty="0">
                <a:ea typeface="+mn-ea"/>
                <a:cs typeface="+mn-cs"/>
              </a:rPr>
              <a:t>Se detecta y se usa solo para controlar el flujo del programa.</a:t>
            </a:r>
          </a:p>
          <a:p>
            <a:pPr algn="l"/>
            <a:endParaRPr lang="es-MX" dirty="0"/>
          </a:p>
        </p:txBody>
      </p:sp>
      <p:sp>
        <p:nvSpPr>
          <p:cNvPr id="7" name="Subtítulo 6">
            <a:extLst>
              <a:ext uri="{FF2B5EF4-FFF2-40B4-BE49-F238E27FC236}">
                <a16:creationId xmlns:a16="http://schemas.microsoft.com/office/drawing/2014/main" id="{A06B05AD-7223-4104-ABB8-74BB3597EF62}"/>
              </a:ext>
            </a:extLst>
          </p:cNvPr>
          <p:cNvSpPr>
            <a:spLocks noGrp="1"/>
          </p:cNvSpPr>
          <p:nvPr>
            <p:ph type="subTitle" idx="4"/>
          </p:nvPr>
        </p:nvSpPr>
        <p:spPr>
          <a:xfrm>
            <a:off x="673927" y="326911"/>
            <a:ext cx="2286000" cy="527700"/>
          </a:xfrm>
        </p:spPr>
        <p:txBody>
          <a:bodyPr/>
          <a:lstStyle/>
          <a:p>
            <a:r>
              <a:rPr lang="es-MX" sz="1800" dirty="0"/>
              <a:t>¿Cuándo usar los centinelas?</a:t>
            </a:r>
          </a:p>
        </p:txBody>
      </p:sp>
      <p:sp>
        <p:nvSpPr>
          <p:cNvPr id="8" name="Subtítulo 7">
            <a:extLst>
              <a:ext uri="{FF2B5EF4-FFF2-40B4-BE49-F238E27FC236}">
                <a16:creationId xmlns:a16="http://schemas.microsoft.com/office/drawing/2014/main" id="{C28D5EF8-0929-4D70-88DA-92F8A8FF0987}"/>
              </a:ext>
            </a:extLst>
          </p:cNvPr>
          <p:cNvSpPr>
            <a:spLocks noGrp="1"/>
          </p:cNvSpPr>
          <p:nvPr>
            <p:ph type="subTitle" idx="5"/>
          </p:nvPr>
        </p:nvSpPr>
        <p:spPr>
          <a:xfrm>
            <a:off x="3516099" y="619426"/>
            <a:ext cx="2286000" cy="527700"/>
          </a:xfrm>
        </p:spPr>
        <p:txBody>
          <a:bodyPr/>
          <a:lstStyle/>
          <a:p>
            <a:r>
              <a:rPr lang="es-MX" dirty="0"/>
              <a:t>Características</a:t>
            </a:r>
          </a:p>
        </p:txBody>
      </p:sp>
      <p:sp>
        <p:nvSpPr>
          <p:cNvPr id="9" name="Subtítulo 8">
            <a:extLst>
              <a:ext uri="{FF2B5EF4-FFF2-40B4-BE49-F238E27FC236}">
                <a16:creationId xmlns:a16="http://schemas.microsoft.com/office/drawing/2014/main" id="{B310E43F-D651-40EF-A3A0-D0E8F2890B45}"/>
              </a:ext>
            </a:extLst>
          </p:cNvPr>
          <p:cNvSpPr>
            <a:spLocks noGrp="1"/>
          </p:cNvSpPr>
          <p:nvPr>
            <p:ph type="subTitle" idx="6"/>
          </p:nvPr>
        </p:nvSpPr>
        <p:spPr>
          <a:xfrm>
            <a:off x="6218959" y="854611"/>
            <a:ext cx="2289600" cy="527700"/>
          </a:xfrm>
        </p:spPr>
        <p:txBody>
          <a:bodyPr/>
          <a:lstStyle/>
          <a:p>
            <a:r>
              <a:rPr lang="es-MX" sz="1800" dirty="0"/>
              <a:t>Inicialización</a:t>
            </a:r>
            <a:endParaRPr lang="es-MX" dirty="0"/>
          </a:p>
        </p:txBody>
      </p:sp>
      <p:sp>
        <p:nvSpPr>
          <p:cNvPr id="12" name="Google Shape;477;p47">
            <a:extLst>
              <a:ext uri="{FF2B5EF4-FFF2-40B4-BE49-F238E27FC236}">
                <a16:creationId xmlns:a16="http://schemas.microsoft.com/office/drawing/2014/main" id="{AAF37736-7F0D-4D6E-83EF-5F72BA17695B}"/>
              </a:ext>
            </a:extLst>
          </p:cNvPr>
          <p:cNvSpPr/>
          <p:nvPr/>
        </p:nvSpPr>
        <p:spPr>
          <a:xfrm>
            <a:off x="163907" y="432589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8" name="Google Shape;368;p42">
            <a:extLst>
              <a:ext uri="{FF2B5EF4-FFF2-40B4-BE49-F238E27FC236}">
                <a16:creationId xmlns:a16="http://schemas.microsoft.com/office/drawing/2014/main" id="{9F93B17D-8578-4097-9DA2-BB61F03475F9}"/>
              </a:ext>
            </a:extLst>
          </p:cNvPr>
          <p:cNvSpPr txBox="1"/>
          <p:nvPr/>
        </p:nvSpPr>
        <p:spPr>
          <a:xfrm flipH="1">
            <a:off x="6198472" y="1458274"/>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6" name="Subtítulo 5">
            <a:extLst>
              <a:ext uri="{FF2B5EF4-FFF2-40B4-BE49-F238E27FC236}">
                <a16:creationId xmlns:a16="http://schemas.microsoft.com/office/drawing/2014/main" id="{8B2CB9B5-4A10-4555-8A5C-F6FEE61F8646}"/>
              </a:ext>
            </a:extLst>
          </p:cNvPr>
          <p:cNvSpPr>
            <a:spLocks noGrp="1"/>
          </p:cNvSpPr>
          <p:nvPr>
            <p:ph type="subTitle" idx="3"/>
          </p:nvPr>
        </p:nvSpPr>
        <p:spPr>
          <a:xfrm>
            <a:off x="6198472" y="1458274"/>
            <a:ext cx="2477641" cy="3240000"/>
          </a:xfrm>
        </p:spPr>
        <p:txBody>
          <a:bodyPr/>
          <a:lstStyle/>
          <a:p>
            <a:pPr marL="217488" indent="-342900" algn="l">
              <a:buClr>
                <a:srgbClr val="000000"/>
              </a:buClr>
              <a:buFont typeface="+mj-lt"/>
              <a:buAutoNum type="alphaLcParenR"/>
            </a:pPr>
            <a:r>
              <a:rPr lang="es-MX" sz="1600" dirty="0">
                <a:ea typeface="+mn-ea"/>
                <a:cs typeface="+mn-cs"/>
              </a:rPr>
              <a:t>Puede ser de cualquier tipo de dato:</a:t>
            </a:r>
          </a:p>
          <a:p>
            <a:pPr marL="217488" indent="-342900" algn="l">
              <a:buClr>
                <a:srgbClr val="000000"/>
              </a:buClr>
              <a:buFont typeface="+mj-lt"/>
              <a:buAutoNum type="alphaLcParenR"/>
            </a:pPr>
            <a:endParaRPr lang="es-MX" sz="1600" dirty="0">
              <a:ea typeface="+mn-ea"/>
              <a:cs typeface="+mn-cs"/>
            </a:endParaRPr>
          </a:p>
          <a:p>
            <a:pPr marL="539750" lvl="2" indent="-207963" algn="l">
              <a:buClr>
                <a:srgbClr val="000000"/>
              </a:buClr>
              <a:buFont typeface="Arial" panose="020B0604020202020204" pitchFamily="34" charset="0"/>
              <a:buChar char="•"/>
            </a:pPr>
            <a:r>
              <a:rPr lang="es-MX" sz="1600" dirty="0">
                <a:ea typeface="+mn-ea"/>
                <a:cs typeface="+mn-cs"/>
              </a:rPr>
              <a:t>Enteros (-1, 999)</a:t>
            </a:r>
          </a:p>
          <a:p>
            <a:pPr marL="539750" lvl="2" indent="-207963" algn="l">
              <a:buClr>
                <a:srgbClr val="000000"/>
              </a:buClr>
              <a:buFont typeface="Arial" panose="020B0604020202020204" pitchFamily="34" charset="0"/>
              <a:buChar char="•"/>
            </a:pPr>
            <a:r>
              <a:rPr lang="es-MX" sz="1600" dirty="0">
                <a:ea typeface="+mn-ea"/>
                <a:cs typeface="+mn-cs"/>
              </a:rPr>
              <a:t>Cadenas ("FIN", "STOP")</a:t>
            </a:r>
          </a:p>
          <a:p>
            <a:pPr marL="539750" lvl="2" indent="-207963" algn="l">
              <a:buClr>
                <a:srgbClr val="000000"/>
              </a:buClr>
              <a:buFont typeface="Arial" panose="020B0604020202020204" pitchFamily="34" charset="0"/>
              <a:buChar char="•"/>
            </a:pPr>
            <a:r>
              <a:rPr lang="es-MX" sz="1600" dirty="0">
                <a:ea typeface="+mn-ea"/>
                <a:cs typeface="+mn-cs"/>
              </a:rPr>
              <a:t>Caracteres ('</a:t>
            </a:r>
            <a:r>
              <a:rPr lang="es-MX" sz="1600" dirty="0" err="1">
                <a:ea typeface="+mn-ea"/>
                <a:cs typeface="+mn-cs"/>
              </a:rPr>
              <a:t>n','s</a:t>
            </a:r>
            <a:r>
              <a:rPr lang="es-MX" sz="1600" dirty="0">
                <a:ea typeface="+mn-ea"/>
                <a:cs typeface="+mn-cs"/>
              </a:rPr>
              <a:t>')</a:t>
            </a:r>
          </a:p>
        </p:txBody>
      </p:sp>
    </p:spTree>
    <p:extLst>
      <p:ext uri="{BB962C8B-B14F-4D97-AF65-F5344CB8AC3E}">
        <p14:creationId xmlns:p14="http://schemas.microsoft.com/office/powerpoint/2010/main" val="5735695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FE6A7E75-0998-4DA0-99F5-FD4767765189}"/>
              </a:ext>
            </a:extLst>
          </p:cNvPr>
          <p:cNvSpPr/>
          <p:nvPr/>
        </p:nvSpPr>
        <p:spPr>
          <a:xfrm>
            <a:off x="3844977" y="224850"/>
            <a:ext cx="4684427" cy="4841823"/>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3" name="Rectangle 1">
            <a:extLst>
              <a:ext uri="{FF2B5EF4-FFF2-40B4-BE49-F238E27FC236}">
                <a16:creationId xmlns:a16="http://schemas.microsoft.com/office/drawing/2014/main" id="{922BBBCA-7340-44D6-805D-B65E7FB29D56}"/>
              </a:ext>
            </a:extLst>
          </p:cNvPr>
          <p:cNvSpPr>
            <a:spLocks noGrp="1" noChangeArrowheads="1"/>
          </p:cNvSpPr>
          <p:nvPr>
            <p:ph type="title"/>
          </p:nvPr>
        </p:nvSpPr>
        <p:spPr bwMode="auto">
          <a:xfrm>
            <a:off x="4385969" y="291272"/>
            <a:ext cx="4053493"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9388" lvl="0" indent="0" algn="l" defTabSz="914400" eaLnBrk="0" fontAlgn="base" latinLnBrk="0" hangingPunct="0">
              <a:buClr>
                <a:srgbClr val="000000"/>
              </a:buClr>
              <a:buSzTx/>
              <a:buFont typeface="Arial"/>
              <a:buNone/>
              <a:tabLst/>
            </a:pPr>
            <a:r>
              <a:rPr lang="es-MX" altLang="es-MX" sz="1200" b="0" dirty="0">
                <a:solidFill>
                  <a:srgbClr val="00B050"/>
                </a:solidFill>
                <a:latin typeface="Albert Sans"/>
                <a:ea typeface="+mn-ea"/>
                <a:cs typeface="+mn-cs"/>
                <a:sym typeface="Albert Sans"/>
              </a:rPr>
              <a:t>#include &lt;</a:t>
            </a:r>
            <a:r>
              <a:rPr lang="es-MX" altLang="es-MX" sz="1200" b="0" dirty="0" err="1">
                <a:solidFill>
                  <a:srgbClr val="00B050"/>
                </a:solidFill>
                <a:latin typeface="Albert Sans"/>
                <a:ea typeface="+mn-ea"/>
                <a:cs typeface="+mn-cs"/>
                <a:sym typeface="Albert Sans"/>
              </a:rPr>
              <a:t>stdio.h</a:t>
            </a:r>
            <a:r>
              <a:rPr lang="es-MX" altLang="es-MX" sz="1200" b="0" dirty="0">
                <a:solidFill>
                  <a:srgbClr val="00B050"/>
                </a:solidFill>
                <a:latin typeface="Albert Sans"/>
                <a:ea typeface="+mn-ea"/>
                <a:cs typeface="+mn-cs"/>
                <a:sym typeface="Albert Sans"/>
              </a:rPr>
              <a:t>&gt;</a:t>
            </a:r>
          </a:p>
          <a:p>
            <a:pPr marL="179388" lvl="0" indent="0" algn="l" defTabSz="914400" eaLnBrk="0" fontAlgn="base" latinLnBrk="0" hangingPunct="0">
              <a:buClr>
                <a:srgbClr val="000000"/>
              </a:buClr>
              <a:buSzTx/>
              <a:buFont typeface="Arial"/>
              <a:buNone/>
              <a:tabLst/>
            </a:pPr>
            <a:r>
              <a:rPr lang="es-MX" altLang="es-MX" sz="1200" b="0" dirty="0" err="1">
                <a:latin typeface="Albert Sans"/>
                <a:ea typeface="+mn-ea"/>
                <a:cs typeface="+mn-cs"/>
                <a:sym typeface="Albert Sans"/>
              </a:rPr>
              <a:t>int</a:t>
            </a: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main</a:t>
            </a: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int</a:t>
            </a:r>
            <a:r>
              <a:rPr lang="es-MX" altLang="es-MX" sz="1200" b="0" dirty="0">
                <a:latin typeface="Albert Sans"/>
                <a:ea typeface="+mn-ea"/>
                <a:cs typeface="+mn-cs"/>
                <a:sym typeface="Albert Sans"/>
              </a:rPr>
              <a:t> num1, num2, resultado;</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dirty="0" err="1">
                <a:latin typeface="Albert Sans"/>
                <a:ea typeface="+mn-ea"/>
                <a:cs typeface="+mn-cs"/>
                <a:sym typeface="Albert Sans"/>
              </a:rPr>
              <a:t>char</a:t>
            </a:r>
            <a:r>
              <a:rPr lang="es-MX" altLang="es-MX" sz="1200" dirty="0">
                <a:latin typeface="Albert Sans"/>
                <a:ea typeface="+mn-ea"/>
                <a:cs typeface="+mn-cs"/>
                <a:sym typeface="Albert Sans"/>
              </a:rPr>
              <a:t> continuar = 's</a:t>
            </a:r>
            <a:r>
              <a:rPr lang="es-MX" altLang="es-MX" sz="1200" b="0" dirty="0">
                <a:latin typeface="Albert Sans"/>
                <a:ea typeface="+mn-ea"/>
                <a:cs typeface="+mn-cs"/>
                <a:sym typeface="Albert Sans"/>
              </a:rPr>
              <a:t>';  </a:t>
            </a:r>
            <a:r>
              <a:rPr lang="es-MX" altLang="es-MX" sz="1200" b="0" dirty="0">
                <a:solidFill>
                  <a:srgbClr val="00B0F0"/>
                </a:solidFill>
                <a:latin typeface="Albert Sans"/>
                <a:ea typeface="+mn-ea"/>
                <a:cs typeface="+mn-cs"/>
                <a:sym typeface="Albert Sans"/>
              </a:rPr>
              <a:t>// Valor inicial para entrar al bucle</a:t>
            </a:r>
          </a:p>
          <a:p>
            <a:pPr marL="179388" lvl="0" indent="0" algn="l" defTabSz="914400" eaLnBrk="0" fontAlgn="base" latinLnBrk="0" hangingPunct="0">
              <a:buClr>
                <a:srgbClr val="000000"/>
              </a:buClr>
              <a:buSzTx/>
              <a:buFont typeface="Arial"/>
              <a:buNone/>
              <a:tabLst/>
            </a:pPr>
            <a:endParaRPr lang="es-MX" altLang="es-MX" sz="1200" b="0" dirty="0">
              <a:latin typeface="Albert Sans"/>
              <a:ea typeface="+mn-ea"/>
              <a:cs typeface="+mn-cs"/>
              <a:sym typeface="Albert Sans"/>
            </a:endParaRP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dirty="0" err="1">
                <a:latin typeface="Albert Sans"/>
                <a:ea typeface="+mn-ea"/>
                <a:cs typeface="+mn-cs"/>
                <a:sym typeface="Albert Sans"/>
              </a:rPr>
              <a:t>while</a:t>
            </a:r>
            <a:r>
              <a:rPr lang="es-MX" altLang="es-MX" sz="1200" dirty="0">
                <a:latin typeface="Albert Sans"/>
                <a:ea typeface="+mn-ea"/>
                <a:cs typeface="+mn-cs"/>
                <a:sym typeface="Albert Sans"/>
              </a:rPr>
              <a:t> (continuar == 's' || continuar == 'S') </a:t>
            </a:r>
            <a:r>
              <a:rPr lang="es-MX" altLang="es-MX" sz="1200" b="0" dirty="0">
                <a:latin typeface="Albert Sans"/>
                <a:ea typeface="+mn-ea"/>
                <a:cs typeface="+mn-cs"/>
                <a:sym typeface="Albert Sans"/>
              </a:rPr>
              <a:t>{</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a:solidFill>
                  <a:srgbClr val="00B0F0"/>
                </a:solidFill>
                <a:latin typeface="Albert Sans"/>
                <a:ea typeface="+mn-ea"/>
                <a:cs typeface="+mn-cs"/>
                <a:sym typeface="Albert Sans"/>
              </a:rPr>
              <a:t>// Solicitar los dos números</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("Ingrese el primer número: ");</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scanf</a:t>
            </a:r>
            <a:r>
              <a:rPr lang="es-MX" altLang="es-MX" sz="1200" b="0" dirty="0">
                <a:latin typeface="Albert Sans"/>
                <a:ea typeface="+mn-ea"/>
                <a:cs typeface="+mn-cs"/>
                <a:sym typeface="Albert Sans"/>
              </a:rPr>
              <a:t>("%d", &amp;num1);</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("Ingrese el segundo número: ");</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scanf</a:t>
            </a:r>
            <a:r>
              <a:rPr lang="es-MX" altLang="es-MX" sz="1200" b="0" dirty="0">
                <a:latin typeface="Albert Sans"/>
                <a:ea typeface="+mn-ea"/>
                <a:cs typeface="+mn-cs"/>
                <a:sym typeface="Albert Sans"/>
              </a:rPr>
              <a:t>("%d", &amp;num2);</a:t>
            </a:r>
          </a:p>
          <a:p>
            <a:pPr marL="179388" lvl="0" indent="0" algn="l" defTabSz="914400" eaLnBrk="0" fontAlgn="base" latinLnBrk="0" hangingPunct="0">
              <a:buClr>
                <a:srgbClr val="000000"/>
              </a:buClr>
              <a:buSzTx/>
              <a:buFont typeface="Arial"/>
              <a:buNone/>
              <a:tabLst/>
            </a:pP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a:solidFill>
                  <a:srgbClr val="00B0F0"/>
                </a:solidFill>
                <a:latin typeface="Albert Sans"/>
                <a:ea typeface="+mn-ea"/>
                <a:cs typeface="+mn-cs"/>
                <a:sym typeface="Albert Sans"/>
              </a:rPr>
              <a:t>// Realizar la suma</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resultado = num1 + num2;</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("Resultado: %d\n", resultado);</a:t>
            </a:r>
          </a:p>
          <a:p>
            <a:pPr marL="179388" lvl="0" indent="0" algn="l" defTabSz="914400" eaLnBrk="0" fontAlgn="base" latinLnBrk="0" hangingPunct="0">
              <a:buClr>
                <a:srgbClr val="000000"/>
              </a:buClr>
              <a:buSzTx/>
              <a:buFont typeface="Arial"/>
              <a:buNone/>
              <a:tabLst/>
            </a:pP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a:solidFill>
                  <a:srgbClr val="00B0F0"/>
                </a:solidFill>
                <a:latin typeface="Albert Sans"/>
                <a:ea typeface="+mn-ea"/>
                <a:cs typeface="+mn-cs"/>
                <a:sym typeface="Albert Sans"/>
              </a:rPr>
              <a:t>// Preguntar si desea continuar</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dirty="0" err="1">
                <a:solidFill>
                  <a:schemeClr val="tx1"/>
                </a:solidFill>
                <a:latin typeface="Albert Sans"/>
                <a:ea typeface="+mn-ea"/>
                <a:cs typeface="+mn-cs"/>
                <a:sym typeface="Albert Sans"/>
              </a:rPr>
              <a:t>printf</a:t>
            </a:r>
            <a:r>
              <a:rPr lang="es-MX" altLang="es-MX" sz="1200" dirty="0">
                <a:solidFill>
                  <a:schemeClr val="tx1"/>
                </a:solidFill>
                <a:latin typeface="Albert Sans"/>
                <a:ea typeface="+mn-ea"/>
                <a:cs typeface="+mn-cs"/>
                <a:sym typeface="Albert Sans"/>
              </a:rPr>
              <a:t>("¿Desea continuar? (s/n): ");</a:t>
            </a:r>
          </a:p>
          <a:p>
            <a:pPr marL="179388" lvl="0" indent="0" algn="l" defTabSz="914400" eaLnBrk="0" fontAlgn="base" latinLnBrk="0" hangingPunct="0">
              <a:buClr>
                <a:srgbClr val="000000"/>
              </a:buClr>
              <a:buSzTx/>
              <a:buFont typeface="Arial"/>
              <a:buNone/>
              <a:tabLst/>
            </a:pPr>
            <a:r>
              <a:rPr lang="es-MX" altLang="es-MX" sz="1200" dirty="0">
                <a:solidFill>
                  <a:schemeClr val="tx1"/>
                </a:solidFill>
                <a:latin typeface="Albert Sans"/>
                <a:ea typeface="+mn-ea"/>
                <a:cs typeface="+mn-cs"/>
                <a:sym typeface="Albert Sans"/>
              </a:rPr>
              <a:t>        </a:t>
            </a:r>
            <a:r>
              <a:rPr lang="es-MX" altLang="es-MX" sz="1200" dirty="0" err="1">
                <a:solidFill>
                  <a:schemeClr val="tx1"/>
                </a:solidFill>
                <a:latin typeface="Albert Sans"/>
                <a:ea typeface="+mn-ea"/>
                <a:cs typeface="+mn-cs"/>
                <a:sym typeface="Albert Sans"/>
              </a:rPr>
              <a:t>scanf</a:t>
            </a:r>
            <a:r>
              <a:rPr lang="es-MX" altLang="es-MX" sz="1200" dirty="0">
                <a:solidFill>
                  <a:schemeClr val="tx1"/>
                </a:solidFill>
                <a:latin typeface="Albert Sans"/>
                <a:ea typeface="+mn-ea"/>
                <a:cs typeface="+mn-cs"/>
                <a:sym typeface="Albert Sans"/>
              </a:rPr>
              <a:t>(" %c", &amp;continuar);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("Fin del programa.\n");</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return</a:t>
            </a:r>
            <a:r>
              <a:rPr lang="es-MX" altLang="es-MX" sz="1200" b="0" dirty="0">
                <a:latin typeface="Albert Sans"/>
                <a:ea typeface="+mn-ea"/>
                <a:cs typeface="+mn-cs"/>
                <a:sym typeface="Albert Sans"/>
              </a:rPr>
              <a:t> 0;</a:t>
            </a:r>
          </a:p>
          <a:p>
            <a:pPr marL="179388" lvl="0" indent="0" algn="l" defTabSz="914400" eaLnBrk="0" fontAlgn="base" latinLnBrk="0" hangingPunct="0">
              <a:buClr>
                <a:srgbClr val="000000"/>
              </a:buClr>
              <a:buSzTx/>
              <a:buFont typeface="Arial"/>
              <a:buNone/>
              <a:tabLst/>
            </a:pPr>
            <a:r>
              <a:rPr lang="es-MX" altLang="es-MX" sz="1200" b="0" dirty="0">
                <a:latin typeface="Albert Sans"/>
                <a:ea typeface="+mn-ea"/>
                <a:cs typeface="+mn-cs"/>
                <a:sym typeface="Albert Sans"/>
              </a:rPr>
              <a:t>}</a:t>
            </a:r>
          </a:p>
        </p:txBody>
      </p:sp>
      <p:sp>
        <p:nvSpPr>
          <p:cNvPr id="5" name="Título 1">
            <a:extLst>
              <a:ext uri="{FF2B5EF4-FFF2-40B4-BE49-F238E27FC236}">
                <a16:creationId xmlns:a16="http://schemas.microsoft.com/office/drawing/2014/main" id="{E44492ED-7439-4312-BCD6-F246468D89F8}"/>
              </a:ext>
            </a:extLst>
          </p:cNvPr>
          <p:cNvSpPr txBox="1">
            <a:spLocks/>
          </p:cNvSpPr>
          <p:nvPr/>
        </p:nvSpPr>
        <p:spPr>
          <a:xfrm>
            <a:off x="487653" y="504985"/>
            <a:ext cx="246541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Livvic"/>
              <a:buNone/>
              <a:defRPr sz="6000" b="1" i="0" u="none" strike="noStrike" cap="none">
                <a:solidFill>
                  <a:schemeClr val="dk1"/>
                </a:solidFill>
                <a:latin typeface="Livvic"/>
                <a:ea typeface="Livvic"/>
                <a:cs typeface="Livvic"/>
                <a:sym typeface="Livvic"/>
              </a:defRPr>
            </a:lvl1pPr>
            <a:lvl2pPr marR="0" lvl="1"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2pPr>
            <a:lvl3pPr marR="0" lvl="2"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3pPr>
            <a:lvl4pPr marR="0" lvl="3"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4pPr>
            <a:lvl5pPr marR="0" lvl="4"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5pPr>
            <a:lvl6pPr marR="0" lvl="5"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6pPr>
            <a:lvl7pPr marR="0" lvl="6"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7pPr>
            <a:lvl8pPr marR="0" lvl="7"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8pPr>
            <a:lvl9pPr marR="0" lvl="8"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9pPr>
          </a:lstStyle>
          <a:p>
            <a:r>
              <a:rPr lang="es-MX" sz="4000" dirty="0"/>
              <a:t>Ejemplo:</a:t>
            </a:r>
          </a:p>
        </p:txBody>
      </p:sp>
      <p:sp>
        <p:nvSpPr>
          <p:cNvPr id="6" name="Subtítulo 8">
            <a:extLst>
              <a:ext uri="{FF2B5EF4-FFF2-40B4-BE49-F238E27FC236}">
                <a16:creationId xmlns:a16="http://schemas.microsoft.com/office/drawing/2014/main" id="{60CD61B8-AE39-4379-A0BA-BB965DD05191}"/>
              </a:ext>
            </a:extLst>
          </p:cNvPr>
          <p:cNvSpPr txBox="1">
            <a:spLocks/>
          </p:cNvSpPr>
          <p:nvPr/>
        </p:nvSpPr>
        <p:spPr>
          <a:xfrm>
            <a:off x="487654" y="1364105"/>
            <a:ext cx="2966746" cy="3410261"/>
          </a:xfrm>
          <a:prstGeom prst="roundRect">
            <a:avLst/>
          </a:prstGeom>
          <a:solidFill>
            <a:schemeClr val="bg1">
              <a:lumMod val="90000"/>
            </a:schemeClr>
          </a:solidFill>
          <a:ln w="25400" cap="flat" cmpd="sng" algn="ctr">
            <a:solidFill>
              <a:schemeClr val="bg1">
                <a:lumMod val="90000"/>
              </a:schemeClr>
            </a:solidFill>
            <a:prstDash val="solid"/>
          </a:ln>
        </p:spPr>
        <p:style>
          <a:lnRef idx="2">
            <a:schemeClr val="accent6"/>
          </a:lnRef>
          <a:fillRef idx="1">
            <a:schemeClr val="lt1"/>
          </a:fillRef>
          <a:effectRef idx="0">
            <a:schemeClr val="accent6"/>
          </a:effectRef>
          <a:fontRef idx="minor">
            <a:schemeClr val="dk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pPr marL="179388"/>
            <a:r>
              <a:rPr lang="es-MX" sz="1600" dirty="0">
                <a:latin typeface="Albert Sans"/>
                <a:sym typeface="Albert Sans"/>
              </a:rPr>
              <a:t>Preguntar al usuario si desea  o no continuar con la ejecución de un programa, puede introducir S (si) o N (no). </a:t>
            </a:r>
          </a:p>
          <a:p>
            <a:pPr marL="179388"/>
            <a:endParaRPr lang="es-MX" sz="1600" dirty="0">
              <a:latin typeface="Albert Sans"/>
              <a:sym typeface="Albert Sans"/>
            </a:endParaRPr>
          </a:p>
          <a:p>
            <a:pPr marL="179388"/>
            <a:r>
              <a:rPr lang="es-MX" sz="1600" dirty="0">
                <a:latin typeface="Albert Sans"/>
                <a:sym typeface="Albert Sans"/>
              </a:rPr>
              <a:t>El bucle terminara cuando la respuesta del usuario sea “n” o “N”. </a:t>
            </a:r>
          </a:p>
          <a:p>
            <a:pPr marL="179388"/>
            <a:endParaRPr lang="es-MX" sz="1600" dirty="0">
              <a:latin typeface="Albert Sans"/>
              <a:sym typeface="Albert Sans"/>
            </a:endParaRPr>
          </a:p>
          <a:p>
            <a:pPr marL="179388"/>
            <a:r>
              <a:rPr lang="es-MX" sz="1600" dirty="0">
                <a:latin typeface="Albert Sans"/>
                <a:sym typeface="Albert Sans"/>
              </a:rPr>
              <a:t>Nota: También se pueden usar números.</a:t>
            </a:r>
          </a:p>
        </p:txBody>
      </p:sp>
    </p:spTree>
    <p:extLst>
      <p:ext uri="{BB962C8B-B14F-4D97-AF65-F5344CB8AC3E}">
        <p14:creationId xmlns:p14="http://schemas.microsoft.com/office/powerpoint/2010/main" val="13417641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4" name="Google Shape;284;p35"/>
          <p:cNvSpPr txBox="1">
            <a:spLocks noGrp="1"/>
          </p:cNvSpPr>
          <p:nvPr>
            <p:ph type="title"/>
          </p:nvPr>
        </p:nvSpPr>
        <p:spPr>
          <a:xfrm>
            <a:off x="1201554" y="827518"/>
            <a:ext cx="6576000" cy="96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400" dirty="0">
                <a:hlinkClick r:id="rId3" action="ppaction://hlinksldjump"/>
              </a:rPr>
              <a:t>Banderas</a:t>
            </a:r>
            <a:endParaRPr sz="4400" dirty="0"/>
          </a:p>
        </p:txBody>
      </p:sp>
      <p:sp>
        <p:nvSpPr>
          <p:cNvPr id="290" name="Google Shape;290;p35"/>
          <p:cNvSpPr/>
          <p:nvPr/>
        </p:nvSpPr>
        <p:spPr>
          <a:xfrm>
            <a:off x="8135825" y="2685668"/>
            <a:ext cx="706200" cy="706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AAF37736-7F0D-4D6E-83EF-5F72BA17695B}"/>
              </a:ext>
            </a:extLst>
          </p:cNvPr>
          <p:cNvSpPr/>
          <p:nvPr/>
        </p:nvSpPr>
        <p:spPr>
          <a:xfrm>
            <a:off x="157538" y="2247145"/>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3" name="Google Shape;477;p47">
            <a:extLst>
              <a:ext uri="{FF2B5EF4-FFF2-40B4-BE49-F238E27FC236}">
                <a16:creationId xmlns:a16="http://schemas.microsoft.com/office/drawing/2014/main" id="{932AD751-FC75-4404-B7FD-8CD8B37C1855}"/>
              </a:ext>
            </a:extLst>
          </p:cNvPr>
          <p:cNvSpPr/>
          <p:nvPr/>
        </p:nvSpPr>
        <p:spPr>
          <a:xfrm>
            <a:off x="8302735" y="2085452"/>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grpSp>
        <p:nvGrpSpPr>
          <p:cNvPr id="7" name="Google Shape;2784;p55">
            <a:extLst>
              <a:ext uri="{FF2B5EF4-FFF2-40B4-BE49-F238E27FC236}">
                <a16:creationId xmlns:a16="http://schemas.microsoft.com/office/drawing/2014/main" id="{5A5AE98D-D1FE-4D8B-9EFE-3812A93CCC0B}"/>
              </a:ext>
            </a:extLst>
          </p:cNvPr>
          <p:cNvGrpSpPr/>
          <p:nvPr/>
        </p:nvGrpSpPr>
        <p:grpSpPr>
          <a:xfrm>
            <a:off x="4214311" y="1191218"/>
            <a:ext cx="178492" cy="275990"/>
            <a:chOff x="8615101" y="3738687"/>
            <a:chExt cx="207573" cy="320956"/>
          </a:xfrm>
          <a:solidFill>
            <a:schemeClr val="bg2">
              <a:lumMod val="75000"/>
            </a:schemeClr>
          </a:solidFill>
        </p:grpSpPr>
        <p:sp>
          <p:nvSpPr>
            <p:cNvPr id="8" name="Google Shape;2785;p55">
              <a:extLst>
                <a:ext uri="{FF2B5EF4-FFF2-40B4-BE49-F238E27FC236}">
                  <a16:creationId xmlns:a16="http://schemas.microsoft.com/office/drawing/2014/main" id="{C305C17B-E6A8-4E6D-BD03-E8505FCA6B51}"/>
                </a:ext>
              </a:extLst>
            </p:cNvPr>
            <p:cNvSpPr/>
            <p:nvPr/>
          </p:nvSpPr>
          <p:spPr>
            <a:xfrm>
              <a:off x="8646134" y="3738687"/>
              <a:ext cx="12248" cy="309245"/>
            </a:xfrm>
            <a:custGeom>
              <a:avLst/>
              <a:gdLst/>
              <a:ahLst/>
              <a:cxnLst/>
              <a:rect l="l" t="t" r="r" b="b"/>
              <a:pathLst>
                <a:path w="1347" h="34011" extrusionOk="0">
                  <a:moveTo>
                    <a:pt x="0" y="0"/>
                  </a:moveTo>
                  <a:lnTo>
                    <a:pt x="0" y="34010"/>
                  </a:lnTo>
                  <a:lnTo>
                    <a:pt x="1347" y="34010"/>
                  </a:lnTo>
                  <a:lnTo>
                    <a:pt x="134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2786;p55">
              <a:extLst>
                <a:ext uri="{FF2B5EF4-FFF2-40B4-BE49-F238E27FC236}">
                  <a16:creationId xmlns:a16="http://schemas.microsoft.com/office/drawing/2014/main" id="{0F0C0D12-C66E-4BFE-8486-578FE268C1DC}"/>
                </a:ext>
              </a:extLst>
            </p:cNvPr>
            <p:cNvSpPr/>
            <p:nvPr/>
          </p:nvSpPr>
          <p:spPr>
            <a:xfrm>
              <a:off x="8615101" y="4044004"/>
              <a:ext cx="76332" cy="15639"/>
            </a:xfrm>
            <a:custGeom>
              <a:avLst/>
              <a:gdLst/>
              <a:ahLst/>
              <a:cxnLst/>
              <a:rect l="l" t="t" r="r" b="b"/>
              <a:pathLst>
                <a:path w="8395" h="1720" extrusionOk="0">
                  <a:moveTo>
                    <a:pt x="4195" y="0"/>
                  </a:moveTo>
                  <a:cubicBezTo>
                    <a:pt x="1875" y="0"/>
                    <a:pt x="0" y="382"/>
                    <a:pt x="0" y="862"/>
                  </a:cubicBezTo>
                  <a:cubicBezTo>
                    <a:pt x="0" y="1338"/>
                    <a:pt x="1875" y="1720"/>
                    <a:pt x="4195" y="1720"/>
                  </a:cubicBezTo>
                  <a:cubicBezTo>
                    <a:pt x="6515" y="1720"/>
                    <a:pt x="8395" y="1338"/>
                    <a:pt x="8395" y="862"/>
                  </a:cubicBezTo>
                  <a:cubicBezTo>
                    <a:pt x="8395" y="382"/>
                    <a:pt x="6515" y="0"/>
                    <a:pt x="4195"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787;p55">
              <a:extLst>
                <a:ext uri="{FF2B5EF4-FFF2-40B4-BE49-F238E27FC236}">
                  <a16:creationId xmlns:a16="http://schemas.microsoft.com/office/drawing/2014/main" id="{8FB88AAF-AEB4-405E-AEB1-8834BDA5FC85}"/>
                </a:ext>
              </a:extLst>
            </p:cNvPr>
            <p:cNvSpPr/>
            <p:nvPr/>
          </p:nvSpPr>
          <p:spPr>
            <a:xfrm>
              <a:off x="8651953" y="3738687"/>
              <a:ext cx="170721" cy="99808"/>
            </a:xfrm>
            <a:custGeom>
              <a:avLst/>
              <a:gdLst/>
              <a:ahLst/>
              <a:cxnLst/>
              <a:rect l="l" t="t" r="r" b="b"/>
              <a:pathLst>
                <a:path w="18776" h="10977" extrusionOk="0">
                  <a:moveTo>
                    <a:pt x="707" y="0"/>
                  </a:moveTo>
                  <a:lnTo>
                    <a:pt x="0" y="10977"/>
                  </a:lnTo>
                  <a:lnTo>
                    <a:pt x="18776" y="4360"/>
                  </a:lnTo>
                  <a:lnTo>
                    <a:pt x="70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 name="Google Shape;2784;p55">
            <a:extLst>
              <a:ext uri="{FF2B5EF4-FFF2-40B4-BE49-F238E27FC236}">
                <a16:creationId xmlns:a16="http://schemas.microsoft.com/office/drawing/2014/main" id="{5A79CC1D-E420-4274-83E8-243B5EA9EBEB}"/>
              </a:ext>
            </a:extLst>
          </p:cNvPr>
          <p:cNvGrpSpPr/>
          <p:nvPr/>
        </p:nvGrpSpPr>
        <p:grpSpPr>
          <a:xfrm>
            <a:off x="4097336" y="1053222"/>
            <a:ext cx="243016" cy="375759"/>
            <a:chOff x="8615101" y="3738687"/>
            <a:chExt cx="207573" cy="320956"/>
          </a:xfrm>
          <a:solidFill>
            <a:schemeClr val="bg2">
              <a:lumMod val="75000"/>
            </a:schemeClr>
          </a:solidFill>
        </p:grpSpPr>
        <p:sp>
          <p:nvSpPr>
            <p:cNvPr id="14" name="Google Shape;2785;p55">
              <a:extLst>
                <a:ext uri="{FF2B5EF4-FFF2-40B4-BE49-F238E27FC236}">
                  <a16:creationId xmlns:a16="http://schemas.microsoft.com/office/drawing/2014/main" id="{6291E715-97C5-4A0E-AC66-4D38F5166318}"/>
                </a:ext>
              </a:extLst>
            </p:cNvPr>
            <p:cNvSpPr/>
            <p:nvPr/>
          </p:nvSpPr>
          <p:spPr>
            <a:xfrm>
              <a:off x="8646134" y="3738687"/>
              <a:ext cx="12248" cy="309245"/>
            </a:xfrm>
            <a:custGeom>
              <a:avLst/>
              <a:gdLst/>
              <a:ahLst/>
              <a:cxnLst/>
              <a:rect l="l" t="t" r="r" b="b"/>
              <a:pathLst>
                <a:path w="1347" h="34011" extrusionOk="0">
                  <a:moveTo>
                    <a:pt x="0" y="0"/>
                  </a:moveTo>
                  <a:lnTo>
                    <a:pt x="0" y="34010"/>
                  </a:lnTo>
                  <a:lnTo>
                    <a:pt x="1347" y="34010"/>
                  </a:lnTo>
                  <a:lnTo>
                    <a:pt x="134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sp>
          <p:nvSpPr>
            <p:cNvPr id="15" name="Google Shape;2786;p55">
              <a:extLst>
                <a:ext uri="{FF2B5EF4-FFF2-40B4-BE49-F238E27FC236}">
                  <a16:creationId xmlns:a16="http://schemas.microsoft.com/office/drawing/2014/main" id="{39C162BE-5610-4655-80FD-B2CA378D8A48}"/>
                </a:ext>
              </a:extLst>
            </p:cNvPr>
            <p:cNvSpPr/>
            <p:nvPr/>
          </p:nvSpPr>
          <p:spPr>
            <a:xfrm>
              <a:off x="8615101" y="4044004"/>
              <a:ext cx="76332" cy="15639"/>
            </a:xfrm>
            <a:custGeom>
              <a:avLst/>
              <a:gdLst/>
              <a:ahLst/>
              <a:cxnLst/>
              <a:rect l="l" t="t" r="r" b="b"/>
              <a:pathLst>
                <a:path w="8395" h="1720" extrusionOk="0">
                  <a:moveTo>
                    <a:pt x="4195" y="0"/>
                  </a:moveTo>
                  <a:cubicBezTo>
                    <a:pt x="1875" y="0"/>
                    <a:pt x="0" y="382"/>
                    <a:pt x="0" y="862"/>
                  </a:cubicBezTo>
                  <a:cubicBezTo>
                    <a:pt x="0" y="1338"/>
                    <a:pt x="1875" y="1720"/>
                    <a:pt x="4195" y="1720"/>
                  </a:cubicBezTo>
                  <a:cubicBezTo>
                    <a:pt x="6515" y="1720"/>
                    <a:pt x="8395" y="1338"/>
                    <a:pt x="8395" y="862"/>
                  </a:cubicBezTo>
                  <a:cubicBezTo>
                    <a:pt x="8395" y="382"/>
                    <a:pt x="6515" y="0"/>
                    <a:pt x="4195"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sp>
          <p:nvSpPr>
            <p:cNvPr id="16" name="Google Shape;2787;p55">
              <a:extLst>
                <a:ext uri="{FF2B5EF4-FFF2-40B4-BE49-F238E27FC236}">
                  <a16:creationId xmlns:a16="http://schemas.microsoft.com/office/drawing/2014/main" id="{91131A30-7800-48D5-B096-680F58534C89}"/>
                </a:ext>
              </a:extLst>
            </p:cNvPr>
            <p:cNvSpPr/>
            <p:nvPr/>
          </p:nvSpPr>
          <p:spPr>
            <a:xfrm>
              <a:off x="8651953" y="3738687"/>
              <a:ext cx="170721" cy="99808"/>
            </a:xfrm>
            <a:custGeom>
              <a:avLst/>
              <a:gdLst/>
              <a:ahLst/>
              <a:cxnLst/>
              <a:rect l="l" t="t" r="r" b="b"/>
              <a:pathLst>
                <a:path w="18776" h="10977" extrusionOk="0">
                  <a:moveTo>
                    <a:pt x="707" y="0"/>
                  </a:moveTo>
                  <a:lnTo>
                    <a:pt x="0" y="10977"/>
                  </a:lnTo>
                  <a:lnTo>
                    <a:pt x="18776" y="4360"/>
                  </a:lnTo>
                  <a:lnTo>
                    <a:pt x="70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grpSp>
      <p:sp>
        <p:nvSpPr>
          <p:cNvPr id="3" name="Subtítulo 2">
            <a:extLst>
              <a:ext uri="{FF2B5EF4-FFF2-40B4-BE49-F238E27FC236}">
                <a16:creationId xmlns:a16="http://schemas.microsoft.com/office/drawing/2014/main" id="{C1D82B32-4919-404D-8BF9-46DE0FC9914F}"/>
              </a:ext>
            </a:extLst>
          </p:cNvPr>
          <p:cNvSpPr>
            <a:spLocks noGrp="1"/>
          </p:cNvSpPr>
          <p:nvPr>
            <p:ph type="subTitle" idx="1"/>
          </p:nvPr>
        </p:nvSpPr>
        <p:spPr>
          <a:xfrm>
            <a:off x="1201554" y="1803262"/>
            <a:ext cx="6576000" cy="2506971"/>
          </a:xfrm>
        </p:spPr>
        <p:txBody>
          <a:bodyPr/>
          <a:lstStyle/>
          <a:p>
            <a:pPr marL="179388" indent="0" algn="just"/>
            <a:r>
              <a:rPr lang="es-MX" sz="1800" dirty="0"/>
              <a:t>Una bandera (</a:t>
            </a:r>
            <a:r>
              <a:rPr lang="es-MX" sz="1800" dirty="0" err="1"/>
              <a:t>flag</a:t>
            </a:r>
            <a:r>
              <a:rPr lang="es-MX" sz="1800" dirty="0"/>
              <a:t>) es una variable booleana que funciona como un interruptor. Durante la ejecución del algoritmo o programa sólo puede tomar dos valores opuestos: 1 (verdadero) o 0 (falso).  Es muy útil en la búsqueda de elementos en los arreglos.</a:t>
            </a:r>
          </a:p>
          <a:p>
            <a:pPr marL="179388" indent="0" algn="just"/>
            <a:endParaRPr lang="es-MX" sz="1800" dirty="0"/>
          </a:p>
          <a:p>
            <a:pPr marL="179388" indent="0" algn="just"/>
            <a:r>
              <a:rPr lang="es-MX" sz="1800" dirty="0"/>
              <a:t>    La bandera se activa o desactiva para indicar que algo ha sucedido.</a:t>
            </a:r>
          </a:p>
        </p:txBody>
      </p:sp>
      <p:grpSp>
        <p:nvGrpSpPr>
          <p:cNvPr id="17" name="Google Shape;2784;p55">
            <a:extLst>
              <a:ext uri="{FF2B5EF4-FFF2-40B4-BE49-F238E27FC236}">
                <a16:creationId xmlns:a16="http://schemas.microsoft.com/office/drawing/2014/main" id="{9EB53644-11FB-497D-8650-5BCA8FFB176D}"/>
              </a:ext>
            </a:extLst>
          </p:cNvPr>
          <p:cNvGrpSpPr/>
          <p:nvPr/>
        </p:nvGrpSpPr>
        <p:grpSpPr>
          <a:xfrm>
            <a:off x="1459051" y="3494823"/>
            <a:ext cx="178492" cy="275990"/>
            <a:chOff x="8615101" y="3738687"/>
            <a:chExt cx="207573" cy="320956"/>
          </a:xfrm>
          <a:solidFill>
            <a:schemeClr val="bg2">
              <a:lumMod val="75000"/>
            </a:schemeClr>
          </a:solidFill>
        </p:grpSpPr>
        <p:sp>
          <p:nvSpPr>
            <p:cNvPr id="18" name="Google Shape;2785;p55">
              <a:extLst>
                <a:ext uri="{FF2B5EF4-FFF2-40B4-BE49-F238E27FC236}">
                  <a16:creationId xmlns:a16="http://schemas.microsoft.com/office/drawing/2014/main" id="{F2B1EEA1-C5D3-4CE0-AC9D-8FB84E0CDF57}"/>
                </a:ext>
              </a:extLst>
            </p:cNvPr>
            <p:cNvSpPr/>
            <p:nvPr/>
          </p:nvSpPr>
          <p:spPr>
            <a:xfrm>
              <a:off x="8646134" y="3738687"/>
              <a:ext cx="12248" cy="309245"/>
            </a:xfrm>
            <a:custGeom>
              <a:avLst/>
              <a:gdLst/>
              <a:ahLst/>
              <a:cxnLst/>
              <a:rect l="l" t="t" r="r" b="b"/>
              <a:pathLst>
                <a:path w="1347" h="34011" extrusionOk="0">
                  <a:moveTo>
                    <a:pt x="0" y="0"/>
                  </a:moveTo>
                  <a:lnTo>
                    <a:pt x="0" y="34010"/>
                  </a:lnTo>
                  <a:lnTo>
                    <a:pt x="1347" y="34010"/>
                  </a:lnTo>
                  <a:lnTo>
                    <a:pt x="134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sp>
          <p:nvSpPr>
            <p:cNvPr id="19" name="Google Shape;2786;p55">
              <a:extLst>
                <a:ext uri="{FF2B5EF4-FFF2-40B4-BE49-F238E27FC236}">
                  <a16:creationId xmlns:a16="http://schemas.microsoft.com/office/drawing/2014/main" id="{671ECE83-1DF0-48E8-A223-842C1D0F0ECD}"/>
                </a:ext>
              </a:extLst>
            </p:cNvPr>
            <p:cNvSpPr/>
            <p:nvPr/>
          </p:nvSpPr>
          <p:spPr>
            <a:xfrm>
              <a:off x="8615101" y="4044004"/>
              <a:ext cx="76332" cy="15639"/>
            </a:xfrm>
            <a:custGeom>
              <a:avLst/>
              <a:gdLst/>
              <a:ahLst/>
              <a:cxnLst/>
              <a:rect l="l" t="t" r="r" b="b"/>
              <a:pathLst>
                <a:path w="8395" h="1720" extrusionOk="0">
                  <a:moveTo>
                    <a:pt x="4195" y="0"/>
                  </a:moveTo>
                  <a:cubicBezTo>
                    <a:pt x="1875" y="0"/>
                    <a:pt x="0" y="382"/>
                    <a:pt x="0" y="862"/>
                  </a:cubicBezTo>
                  <a:cubicBezTo>
                    <a:pt x="0" y="1338"/>
                    <a:pt x="1875" y="1720"/>
                    <a:pt x="4195" y="1720"/>
                  </a:cubicBezTo>
                  <a:cubicBezTo>
                    <a:pt x="6515" y="1720"/>
                    <a:pt x="8395" y="1338"/>
                    <a:pt x="8395" y="862"/>
                  </a:cubicBezTo>
                  <a:cubicBezTo>
                    <a:pt x="8395" y="382"/>
                    <a:pt x="6515" y="0"/>
                    <a:pt x="4195"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sp>
          <p:nvSpPr>
            <p:cNvPr id="20" name="Google Shape;2787;p55">
              <a:extLst>
                <a:ext uri="{FF2B5EF4-FFF2-40B4-BE49-F238E27FC236}">
                  <a16:creationId xmlns:a16="http://schemas.microsoft.com/office/drawing/2014/main" id="{16B07578-5F90-4A0D-A0B7-8F47084A063C}"/>
                </a:ext>
              </a:extLst>
            </p:cNvPr>
            <p:cNvSpPr/>
            <p:nvPr/>
          </p:nvSpPr>
          <p:spPr>
            <a:xfrm>
              <a:off x="8651953" y="3738687"/>
              <a:ext cx="170721" cy="99808"/>
            </a:xfrm>
            <a:custGeom>
              <a:avLst/>
              <a:gdLst/>
              <a:ahLst/>
              <a:cxnLst/>
              <a:rect l="l" t="t" r="r" b="b"/>
              <a:pathLst>
                <a:path w="18776" h="10977" extrusionOk="0">
                  <a:moveTo>
                    <a:pt x="707" y="0"/>
                  </a:moveTo>
                  <a:lnTo>
                    <a:pt x="0" y="10977"/>
                  </a:lnTo>
                  <a:lnTo>
                    <a:pt x="18776" y="4360"/>
                  </a:lnTo>
                  <a:lnTo>
                    <a:pt x="707"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bert Sans" panose="020B0604020202020204" charset="0"/>
              </a:endParaRPr>
            </a:p>
          </p:txBody>
        </p:sp>
      </p:grpSp>
    </p:spTree>
    <p:extLst>
      <p:ext uri="{BB962C8B-B14F-4D97-AF65-F5344CB8AC3E}">
        <p14:creationId xmlns:p14="http://schemas.microsoft.com/office/powerpoint/2010/main" val="312324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7"/>
                                        </p:tgtEl>
                                      </p:cBhvr>
                                    </p:animEffect>
                                    <p:animScale>
                                      <p:cBhvr>
                                        <p:cTn id="11"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a:extLst>
              <a:ext uri="{FF2B5EF4-FFF2-40B4-BE49-F238E27FC236}">
                <a16:creationId xmlns:a16="http://schemas.microsoft.com/office/drawing/2014/main" id="{A4849ED8-CC39-491E-AB3D-2993B16123FF}"/>
              </a:ext>
            </a:extLst>
          </p:cNvPr>
          <p:cNvSpPr/>
          <p:nvPr/>
        </p:nvSpPr>
        <p:spPr>
          <a:xfrm>
            <a:off x="4693352" y="3185213"/>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dirty="0"/>
          </a:p>
        </p:txBody>
      </p:sp>
      <p:sp>
        <p:nvSpPr>
          <p:cNvPr id="7" name="Rectángulo: esquinas redondeadas 6">
            <a:extLst>
              <a:ext uri="{FF2B5EF4-FFF2-40B4-BE49-F238E27FC236}">
                <a16:creationId xmlns:a16="http://schemas.microsoft.com/office/drawing/2014/main" id="{7C639BDC-F89C-476D-AB18-5FC1DCC9C967}"/>
              </a:ext>
            </a:extLst>
          </p:cNvPr>
          <p:cNvSpPr/>
          <p:nvPr/>
        </p:nvSpPr>
        <p:spPr>
          <a:xfrm>
            <a:off x="1144150" y="1208184"/>
            <a:ext cx="3276300" cy="5727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2" name="Título 1">
            <a:extLst>
              <a:ext uri="{FF2B5EF4-FFF2-40B4-BE49-F238E27FC236}">
                <a16:creationId xmlns:a16="http://schemas.microsoft.com/office/drawing/2014/main" id="{B0FAC776-7857-4D51-99E2-D2BF995B67DE}"/>
              </a:ext>
            </a:extLst>
          </p:cNvPr>
          <p:cNvSpPr>
            <a:spLocks noGrp="1"/>
          </p:cNvSpPr>
          <p:nvPr>
            <p:ph type="title"/>
          </p:nvPr>
        </p:nvSpPr>
        <p:spPr/>
        <p:txBody>
          <a:bodyPr/>
          <a:lstStyle/>
          <a:p>
            <a:r>
              <a:rPr lang="es-MX" dirty="0"/>
              <a:t>Sintaxis</a:t>
            </a:r>
          </a:p>
        </p:txBody>
      </p:sp>
      <p:sp>
        <p:nvSpPr>
          <p:cNvPr id="5" name="Subtítulo 4">
            <a:extLst>
              <a:ext uri="{FF2B5EF4-FFF2-40B4-BE49-F238E27FC236}">
                <a16:creationId xmlns:a16="http://schemas.microsoft.com/office/drawing/2014/main" id="{E6791251-A9DA-441D-BDBD-1DA805B3CAB3}"/>
              </a:ext>
            </a:extLst>
          </p:cNvPr>
          <p:cNvSpPr>
            <a:spLocks noGrp="1"/>
          </p:cNvSpPr>
          <p:nvPr>
            <p:ph type="subTitle" idx="3"/>
          </p:nvPr>
        </p:nvSpPr>
        <p:spPr>
          <a:xfrm>
            <a:off x="1144150" y="1137169"/>
            <a:ext cx="3276300" cy="558900"/>
          </a:xfrm>
        </p:spPr>
        <p:txBody>
          <a:bodyPr/>
          <a:lstStyle/>
          <a:p>
            <a:r>
              <a:rPr lang="es-MX" dirty="0"/>
              <a:t>Pseudocódigo</a:t>
            </a:r>
          </a:p>
        </p:txBody>
      </p:sp>
      <p:sp>
        <p:nvSpPr>
          <p:cNvPr id="6" name="Subtítulo 5">
            <a:extLst>
              <a:ext uri="{FF2B5EF4-FFF2-40B4-BE49-F238E27FC236}">
                <a16:creationId xmlns:a16="http://schemas.microsoft.com/office/drawing/2014/main" id="{CCF53346-201C-493F-950F-185145CBEEF9}"/>
              </a:ext>
            </a:extLst>
          </p:cNvPr>
          <p:cNvSpPr>
            <a:spLocks noGrp="1"/>
          </p:cNvSpPr>
          <p:nvPr>
            <p:ph type="subTitle" idx="4"/>
          </p:nvPr>
        </p:nvSpPr>
        <p:spPr>
          <a:xfrm>
            <a:off x="4693352" y="3185213"/>
            <a:ext cx="3276300" cy="558900"/>
          </a:xfrm>
        </p:spPr>
        <p:txBody>
          <a:bodyPr/>
          <a:lstStyle/>
          <a:p>
            <a:r>
              <a:rPr lang="es-MX" dirty="0"/>
              <a:t>Lenguaje C++</a:t>
            </a:r>
          </a:p>
        </p:txBody>
      </p:sp>
      <p:sp>
        <p:nvSpPr>
          <p:cNvPr id="9" name="Subtítulo 8">
            <a:extLst>
              <a:ext uri="{FF2B5EF4-FFF2-40B4-BE49-F238E27FC236}">
                <a16:creationId xmlns:a16="http://schemas.microsoft.com/office/drawing/2014/main" id="{1668F9AF-C099-4B8F-999F-73B566E8DDD1}"/>
              </a:ext>
            </a:extLst>
          </p:cNvPr>
          <p:cNvSpPr>
            <a:spLocks noGrp="1"/>
          </p:cNvSpPr>
          <p:nvPr>
            <p:ph type="subTitle" idx="2"/>
          </p:nvPr>
        </p:nvSpPr>
        <p:spPr>
          <a:xfrm>
            <a:off x="1144150" y="1879334"/>
            <a:ext cx="6643241" cy="972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sym typeface="Wingdings" panose="05000000000000000000" pitchFamily="2" charset="2"/>
              </a:rPr>
              <a:t>entero</a:t>
            </a:r>
            <a:r>
              <a:rPr lang="pt-BR" sz="1800" dirty="0">
                <a:sym typeface="Wingdings" panose="05000000000000000000" pitchFamily="2" charset="2"/>
              </a:rPr>
              <a:t> </a:t>
            </a:r>
            <a:r>
              <a:rPr lang="pt-BR" sz="1800" dirty="0" err="1">
                <a:sym typeface="Wingdings" panose="05000000000000000000" pitchFamily="2" charset="2"/>
              </a:rPr>
              <a:t>ban</a:t>
            </a:r>
            <a:r>
              <a:rPr lang="pt-BR" sz="1800" dirty="0">
                <a:sym typeface="Wingdings" panose="05000000000000000000" pitchFamily="2" charset="2"/>
              </a:rPr>
              <a:t>  0</a:t>
            </a:r>
            <a:endParaRPr lang="pt-BR" sz="1800" dirty="0"/>
          </a:p>
          <a:p>
            <a:r>
              <a:rPr lang="es-MX" altLang="es-MX" sz="1800" dirty="0"/>
              <a:t>ban </a:t>
            </a:r>
            <a:r>
              <a:rPr lang="es-MX" altLang="es-MX" sz="1800" dirty="0">
                <a:sym typeface="Wingdings" panose="05000000000000000000" pitchFamily="2" charset="2"/>
              </a:rPr>
              <a:t> 1</a:t>
            </a:r>
            <a:endParaRPr lang="es-MX" sz="1800" dirty="0"/>
          </a:p>
        </p:txBody>
      </p:sp>
      <p:sp>
        <p:nvSpPr>
          <p:cNvPr id="10" name="Subtítulo 9">
            <a:extLst>
              <a:ext uri="{FF2B5EF4-FFF2-40B4-BE49-F238E27FC236}">
                <a16:creationId xmlns:a16="http://schemas.microsoft.com/office/drawing/2014/main" id="{0F22E8CB-5719-4199-A8F6-ED2C07061707}"/>
              </a:ext>
            </a:extLst>
          </p:cNvPr>
          <p:cNvSpPr>
            <a:spLocks noGrp="1"/>
          </p:cNvSpPr>
          <p:nvPr>
            <p:ph type="subTitle" idx="1"/>
          </p:nvPr>
        </p:nvSpPr>
        <p:spPr>
          <a:xfrm>
            <a:off x="1144368" y="3836930"/>
            <a:ext cx="6855264" cy="972000"/>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pt-BR" sz="1800" dirty="0" err="1">
                <a:sym typeface="Wingdings" panose="05000000000000000000" pitchFamily="2" charset="2"/>
              </a:rPr>
              <a:t>int</a:t>
            </a:r>
            <a:r>
              <a:rPr lang="pt-BR" sz="1800" dirty="0">
                <a:sym typeface="Wingdings" panose="05000000000000000000" pitchFamily="2" charset="2"/>
              </a:rPr>
              <a:t> </a:t>
            </a:r>
            <a:r>
              <a:rPr lang="pt-BR" sz="1800" dirty="0" err="1">
                <a:sym typeface="Wingdings" panose="05000000000000000000" pitchFamily="2" charset="2"/>
              </a:rPr>
              <a:t>ban</a:t>
            </a:r>
            <a:r>
              <a:rPr lang="pt-BR" sz="1800" dirty="0">
                <a:sym typeface="Wingdings" panose="05000000000000000000" pitchFamily="2" charset="2"/>
              </a:rPr>
              <a:t> = 0;</a:t>
            </a:r>
            <a:endParaRPr lang="pt-BR" sz="1800" dirty="0"/>
          </a:p>
          <a:p>
            <a:r>
              <a:rPr lang="es-MX" altLang="es-MX" sz="1800" dirty="0"/>
              <a:t>ban = 1;</a:t>
            </a:r>
            <a:endParaRPr lang="es-MX" sz="1800" dirty="0"/>
          </a:p>
        </p:txBody>
      </p:sp>
      <p:sp>
        <p:nvSpPr>
          <p:cNvPr id="11" name="Google Shape;477;p47">
            <a:extLst>
              <a:ext uri="{FF2B5EF4-FFF2-40B4-BE49-F238E27FC236}">
                <a16:creationId xmlns:a16="http://schemas.microsoft.com/office/drawing/2014/main" id="{8ADECC29-BE2C-4050-9BF7-F1542071CB24}"/>
              </a:ext>
            </a:extLst>
          </p:cNvPr>
          <p:cNvSpPr/>
          <p:nvPr/>
        </p:nvSpPr>
        <p:spPr>
          <a:xfrm>
            <a:off x="347621" y="399611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29575618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17" name="Google Shape;368;p42">
            <a:extLst>
              <a:ext uri="{FF2B5EF4-FFF2-40B4-BE49-F238E27FC236}">
                <a16:creationId xmlns:a16="http://schemas.microsoft.com/office/drawing/2014/main" id="{A501B897-E33E-40AD-AFAC-01A416640785}"/>
              </a:ext>
            </a:extLst>
          </p:cNvPr>
          <p:cNvSpPr txBox="1"/>
          <p:nvPr/>
        </p:nvSpPr>
        <p:spPr>
          <a:xfrm flipH="1">
            <a:off x="3462099" y="1173907"/>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16" name="Google Shape;368;p42">
            <a:extLst>
              <a:ext uri="{FF2B5EF4-FFF2-40B4-BE49-F238E27FC236}">
                <a16:creationId xmlns:a16="http://schemas.microsoft.com/office/drawing/2014/main" id="{CBAE65BD-83E3-4662-9139-FBF839DADE1C}"/>
              </a:ext>
            </a:extLst>
          </p:cNvPr>
          <p:cNvSpPr txBox="1"/>
          <p:nvPr/>
        </p:nvSpPr>
        <p:spPr>
          <a:xfrm flipH="1">
            <a:off x="673927" y="913085"/>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280" name="Google Shape;280;p35"/>
          <p:cNvSpPr txBox="1">
            <a:spLocks noGrp="1"/>
          </p:cNvSpPr>
          <p:nvPr>
            <p:ph type="subTitle" idx="1"/>
          </p:nvPr>
        </p:nvSpPr>
        <p:spPr>
          <a:xfrm>
            <a:off x="665653" y="879685"/>
            <a:ext cx="2391798" cy="3181525"/>
          </a:xfrm>
          <a:prstGeom prst="rect">
            <a:avLst/>
          </a:prstGeom>
        </p:spPr>
        <p:txBody>
          <a:bodyPr spcFirstLastPara="1" wrap="square" lIns="91425" tIns="91425" rIns="91425" bIns="91425" anchor="t" anchorCtr="0">
            <a:noAutofit/>
          </a:bodyPr>
          <a:lstStyle/>
          <a:p>
            <a:pPr marL="228600" indent="-228600" algn="l">
              <a:buFont typeface="+mj-lt"/>
              <a:buAutoNum type="alphaLcParenR"/>
            </a:pPr>
            <a:r>
              <a:rPr lang="es-MX" sz="1600" dirty="0">
                <a:ea typeface="+mn-ea"/>
                <a:cs typeface="+mn-cs"/>
              </a:rPr>
              <a:t>Cuando es necesario verificar si los datos ingresados por el usuario cumplen con ciertos criterios.</a:t>
            </a:r>
          </a:p>
          <a:p>
            <a:pPr marL="228600" indent="-228600" algn="l">
              <a:buFont typeface="+mj-lt"/>
              <a:buAutoNum type="alphaLcParenR"/>
            </a:pPr>
            <a:endParaRPr lang="es-MX" sz="1600" dirty="0">
              <a:ea typeface="+mn-ea"/>
              <a:cs typeface="+mn-cs"/>
            </a:endParaRPr>
          </a:p>
          <a:p>
            <a:pPr marL="228600" indent="-228600" algn="l">
              <a:buFont typeface="+mj-lt"/>
              <a:buAutoNum type="alphaLcParenR"/>
            </a:pPr>
            <a:r>
              <a:rPr lang="es-MX" sz="1600" dirty="0">
                <a:ea typeface="+mn-ea"/>
                <a:cs typeface="+mn-cs"/>
              </a:rPr>
              <a:t>Cuando se van a tomar decisiones, estas variables actúan como interruptor para indicar la acción a realizar.</a:t>
            </a:r>
            <a:endParaRPr sz="1400" dirty="0"/>
          </a:p>
        </p:txBody>
      </p:sp>
      <p:sp>
        <p:nvSpPr>
          <p:cNvPr id="5" name="Subtítulo 4">
            <a:extLst>
              <a:ext uri="{FF2B5EF4-FFF2-40B4-BE49-F238E27FC236}">
                <a16:creationId xmlns:a16="http://schemas.microsoft.com/office/drawing/2014/main" id="{1E4A553E-CC01-4520-9554-BFFA25D03578}"/>
              </a:ext>
            </a:extLst>
          </p:cNvPr>
          <p:cNvSpPr>
            <a:spLocks noGrp="1"/>
          </p:cNvSpPr>
          <p:nvPr>
            <p:ph type="subTitle" idx="2"/>
          </p:nvPr>
        </p:nvSpPr>
        <p:spPr>
          <a:xfrm>
            <a:off x="3486186" y="1147126"/>
            <a:ext cx="2250272" cy="3240000"/>
          </a:xfrm>
        </p:spPr>
        <p:txBody>
          <a:bodyPr/>
          <a:lstStyle/>
          <a:p>
            <a:pPr marL="358775" algn="l">
              <a:buFont typeface="+mj-lt"/>
              <a:buAutoNum type="alphaLcParenR"/>
            </a:pPr>
            <a:r>
              <a:rPr lang="es-MX" sz="1600" dirty="0">
                <a:ea typeface="+mn-ea"/>
                <a:cs typeface="+mn-cs"/>
              </a:rPr>
              <a:t>Generalmente, son variables de tipo booleano (</a:t>
            </a:r>
            <a:r>
              <a:rPr lang="es-MX" sz="1600" dirty="0" err="1">
                <a:ea typeface="+mn-ea"/>
                <a:cs typeface="+mn-cs"/>
              </a:rPr>
              <a:t>bool</a:t>
            </a:r>
            <a:r>
              <a:rPr lang="es-MX" sz="1600" dirty="0">
                <a:ea typeface="+mn-ea"/>
                <a:cs typeface="+mn-cs"/>
              </a:rPr>
              <a:t> en C++), donde verdadero (true=1) y falso (false=0) representan los dos estados.</a:t>
            </a:r>
          </a:p>
          <a:p>
            <a:pPr algn="l"/>
            <a:endParaRPr lang="es-MX" dirty="0"/>
          </a:p>
        </p:txBody>
      </p:sp>
      <p:sp>
        <p:nvSpPr>
          <p:cNvPr id="7" name="Subtítulo 6">
            <a:extLst>
              <a:ext uri="{FF2B5EF4-FFF2-40B4-BE49-F238E27FC236}">
                <a16:creationId xmlns:a16="http://schemas.microsoft.com/office/drawing/2014/main" id="{A06B05AD-7223-4104-ABB8-74BB3597EF62}"/>
              </a:ext>
            </a:extLst>
          </p:cNvPr>
          <p:cNvSpPr>
            <a:spLocks noGrp="1"/>
          </p:cNvSpPr>
          <p:nvPr>
            <p:ph type="subTitle" idx="4"/>
          </p:nvPr>
        </p:nvSpPr>
        <p:spPr>
          <a:xfrm>
            <a:off x="673927" y="326911"/>
            <a:ext cx="2286000" cy="527700"/>
          </a:xfrm>
        </p:spPr>
        <p:txBody>
          <a:bodyPr/>
          <a:lstStyle/>
          <a:p>
            <a:r>
              <a:rPr lang="es-MX" sz="1800" dirty="0"/>
              <a:t>¿Cuándo usar las banderas?</a:t>
            </a:r>
          </a:p>
        </p:txBody>
      </p:sp>
      <p:sp>
        <p:nvSpPr>
          <p:cNvPr id="8" name="Subtítulo 7">
            <a:extLst>
              <a:ext uri="{FF2B5EF4-FFF2-40B4-BE49-F238E27FC236}">
                <a16:creationId xmlns:a16="http://schemas.microsoft.com/office/drawing/2014/main" id="{C28D5EF8-0929-4D70-88DA-92F8A8FF0987}"/>
              </a:ext>
            </a:extLst>
          </p:cNvPr>
          <p:cNvSpPr>
            <a:spLocks noGrp="1"/>
          </p:cNvSpPr>
          <p:nvPr>
            <p:ph type="subTitle" idx="5"/>
          </p:nvPr>
        </p:nvSpPr>
        <p:spPr>
          <a:xfrm>
            <a:off x="3516099" y="619426"/>
            <a:ext cx="2286000" cy="527700"/>
          </a:xfrm>
        </p:spPr>
        <p:txBody>
          <a:bodyPr/>
          <a:lstStyle/>
          <a:p>
            <a:r>
              <a:rPr lang="es-MX" dirty="0"/>
              <a:t>Características</a:t>
            </a:r>
          </a:p>
        </p:txBody>
      </p:sp>
      <p:sp>
        <p:nvSpPr>
          <p:cNvPr id="9" name="Subtítulo 8">
            <a:extLst>
              <a:ext uri="{FF2B5EF4-FFF2-40B4-BE49-F238E27FC236}">
                <a16:creationId xmlns:a16="http://schemas.microsoft.com/office/drawing/2014/main" id="{B310E43F-D651-40EF-A3A0-D0E8F2890B45}"/>
              </a:ext>
            </a:extLst>
          </p:cNvPr>
          <p:cNvSpPr>
            <a:spLocks noGrp="1"/>
          </p:cNvSpPr>
          <p:nvPr>
            <p:ph type="subTitle" idx="6"/>
          </p:nvPr>
        </p:nvSpPr>
        <p:spPr>
          <a:xfrm>
            <a:off x="6218959" y="854611"/>
            <a:ext cx="2289600" cy="527700"/>
          </a:xfrm>
        </p:spPr>
        <p:txBody>
          <a:bodyPr/>
          <a:lstStyle/>
          <a:p>
            <a:r>
              <a:rPr lang="es-MX" sz="1800" dirty="0"/>
              <a:t>Inicialización</a:t>
            </a:r>
            <a:endParaRPr lang="es-MX" dirty="0"/>
          </a:p>
        </p:txBody>
      </p:sp>
      <p:sp>
        <p:nvSpPr>
          <p:cNvPr id="12" name="Google Shape;477;p47">
            <a:extLst>
              <a:ext uri="{FF2B5EF4-FFF2-40B4-BE49-F238E27FC236}">
                <a16:creationId xmlns:a16="http://schemas.microsoft.com/office/drawing/2014/main" id="{AAF37736-7F0D-4D6E-83EF-5F72BA17695B}"/>
              </a:ext>
            </a:extLst>
          </p:cNvPr>
          <p:cNvSpPr/>
          <p:nvPr/>
        </p:nvSpPr>
        <p:spPr>
          <a:xfrm>
            <a:off x="163907" y="4325894"/>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8" name="Google Shape;368;p42">
            <a:extLst>
              <a:ext uri="{FF2B5EF4-FFF2-40B4-BE49-F238E27FC236}">
                <a16:creationId xmlns:a16="http://schemas.microsoft.com/office/drawing/2014/main" id="{9F93B17D-8578-4097-9DA2-BB61F03475F9}"/>
              </a:ext>
            </a:extLst>
          </p:cNvPr>
          <p:cNvSpPr txBox="1"/>
          <p:nvPr/>
        </p:nvSpPr>
        <p:spPr>
          <a:xfrm flipH="1">
            <a:off x="6198472" y="1458274"/>
            <a:ext cx="2340000" cy="324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200" dirty="0">
              <a:solidFill>
                <a:schemeClr val="dk1"/>
              </a:solidFill>
              <a:latin typeface="Albert Sans"/>
              <a:ea typeface="Albert Sans"/>
              <a:cs typeface="Albert Sans"/>
              <a:sym typeface="Albert Sans"/>
            </a:endParaRPr>
          </a:p>
        </p:txBody>
      </p:sp>
      <p:sp>
        <p:nvSpPr>
          <p:cNvPr id="6" name="Subtítulo 5">
            <a:extLst>
              <a:ext uri="{FF2B5EF4-FFF2-40B4-BE49-F238E27FC236}">
                <a16:creationId xmlns:a16="http://schemas.microsoft.com/office/drawing/2014/main" id="{8B2CB9B5-4A10-4555-8A5C-F6FEE61F8646}"/>
              </a:ext>
            </a:extLst>
          </p:cNvPr>
          <p:cNvSpPr>
            <a:spLocks noGrp="1"/>
          </p:cNvSpPr>
          <p:nvPr>
            <p:ph type="subTitle" idx="3"/>
          </p:nvPr>
        </p:nvSpPr>
        <p:spPr>
          <a:xfrm>
            <a:off x="6184630" y="1458274"/>
            <a:ext cx="2323929" cy="3240000"/>
          </a:xfrm>
        </p:spPr>
        <p:txBody>
          <a:bodyPr/>
          <a:lstStyle/>
          <a:p>
            <a:pPr marL="342900" indent="-342900" algn="l">
              <a:buClr>
                <a:srgbClr val="000000"/>
              </a:buClr>
              <a:buFont typeface="+mj-lt"/>
              <a:buAutoNum type="alphaLcParenR"/>
            </a:pPr>
            <a:r>
              <a:rPr lang="es-MX" sz="1600" dirty="0" err="1">
                <a:ea typeface="+mn-ea"/>
                <a:cs typeface="+mn-cs"/>
              </a:rPr>
              <a:t>Comunmente</a:t>
            </a:r>
            <a:r>
              <a:rPr lang="es-MX" sz="1600" dirty="0">
                <a:ea typeface="+mn-ea"/>
                <a:cs typeface="+mn-cs"/>
              </a:rPr>
              <a:t>, la bandera se inicializa en 0 (falso) o en 1 (verdadero)</a:t>
            </a:r>
          </a:p>
          <a:p>
            <a:pPr marL="342900" indent="-342900" algn="l">
              <a:buClr>
                <a:srgbClr val="000000"/>
              </a:buClr>
              <a:buFont typeface="+mj-lt"/>
              <a:buAutoNum type="alphaLcParenR"/>
            </a:pPr>
            <a:endParaRPr lang="es-MX" sz="1600" dirty="0">
              <a:ea typeface="+mn-ea"/>
              <a:cs typeface="+mn-cs"/>
            </a:endParaRPr>
          </a:p>
          <a:p>
            <a:pPr marL="342900" indent="-342900" algn="l">
              <a:buClr>
                <a:srgbClr val="000000"/>
              </a:buClr>
              <a:buFont typeface="+mj-lt"/>
              <a:buAutoNum type="alphaLcParenR"/>
            </a:pPr>
            <a:r>
              <a:rPr lang="es-MX" sz="1600" dirty="0">
                <a:ea typeface="+mn-ea"/>
                <a:cs typeface="+mn-cs"/>
              </a:rPr>
              <a:t>Dentro del programa existe una instrucción que cambia la bandera a su valor contrario.</a:t>
            </a:r>
          </a:p>
        </p:txBody>
      </p:sp>
    </p:spTree>
    <p:extLst>
      <p:ext uri="{BB962C8B-B14F-4D97-AF65-F5344CB8AC3E}">
        <p14:creationId xmlns:p14="http://schemas.microsoft.com/office/powerpoint/2010/main" val="42048269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ítulo 8">
            <a:extLst>
              <a:ext uri="{FF2B5EF4-FFF2-40B4-BE49-F238E27FC236}">
                <a16:creationId xmlns:a16="http://schemas.microsoft.com/office/drawing/2014/main" id="{60CD61B8-AE39-4379-A0BA-BB965DD05191}"/>
              </a:ext>
            </a:extLst>
          </p:cNvPr>
          <p:cNvSpPr txBox="1">
            <a:spLocks/>
          </p:cNvSpPr>
          <p:nvPr/>
        </p:nvSpPr>
        <p:spPr>
          <a:xfrm>
            <a:off x="390769" y="1364105"/>
            <a:ext cx="2952039" cy="3410261"/>
          </a:xfrm>
          <a:prstGeom prst="roundRect">
            <a:avLst/>
          </a:prstGeom>
          <a:solidFill>
            <a:schemeClr val="bg1">
              <a:lumMod val="90000"/>
            </a:schemeClr>
          </a:solidFill>
          <a:ln w="25400" cap="flat" cmpd="sng" algn="ctr">
            <a:solidFill>
              <a:schemeClr val="bg1">
                <a:lumMod val="90000"/>
              </a:schemeClr>
            </a:solidFill>
            <a:prstDash val="solid"/>
          </a:ln>
        </p:spPr>
        <p:style>
          <a:lnRef idx="2">
            <a:schemeClr val="accent6"/>
          </a:lnRef>
          <a:fillRef idx="1">
            <a:schemeClr val="lt1"/>
          </a:fillRef>
          <a:effectRef idx="0">
            <a:schemeClr val="accent6"/>
          </a:effectRef>
          <a:fontRef idx="minor">
            <a:schemeClr val="dk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pPr marL="179388"/>
            <a:r>
              <a:rPr lang="es-MX" sz="1600" dirty="0">
                <a:latin typeface="Albert Sans"/>
                <a:sym typeface="Albert Sans"/>
              </a:rPr>
              <a:t>Programa que pide al usuario ingresar números positivos y termina cuando se ingresa un valor negativo. </a:t>
            </a:r>
          </a:p>
          <a:p>
            <a:pPr marL="179388"/>
            <a:endParaRPr lang="es-MX" sz="1600" dirty="0">
              <a:latin typeface="Albert Sans"/>
              <a:sym typeface="Albert Sans"/>
            </a:endParaRPr>
          </a:p>
          <a:p>
            <a:pPr marL="179388"/>
            <a:r>
              <a:rPr lang="es-MX" sz="1600" dirty="0">
                <a:latin typeface="Albert Sans"/>
                <a:sym typeface="Albert Sans"/>
              </a:rPr>
              <a:t>El bucle tiene una bandera  para controlar el ciclo. </a:t>
            </a:r>
          </a:p>
        </p:txBody>
      </p:sp>
      <p:sp>
        <p:nvSpPr>
          <p:cNvPr id="4" name="Rectángulo: esquinas redondeadas 3">
            <a:extLst>
              <a:ext uri="{FF2B5EF4-FFF2-40B4-BE49-F238E27FC236}">
                <a16:creationId xmlns:a16="http://schemas.microsoft.com/office/drawing/2014/main" id="{FE6A7E75-0998-4DA0-99F5-FD4767765189}"/>
              </a:ext>
            </a:extLst>
          </p:cNvPr>
          <p:cNvSpPr/>
          <p:nvPr/>
        </p:nvSpPr>
        <p:spPr>
          <a:xfrm>
            <a:off x="3844977" y="224850"/>
            <a:ext cx="4684427" cy="4841823"/>
          </a:xfrm>
          <a:prstGeom prst="roundRect">
            <a:avLst/>
          </a:prstGeom>
          <a:solidFill>
            <a:schemeClr val="bg1">
              <a:lumMod val="90000"/>
            </a:schemeClr>
          </a:solidFill>
          <a:ln>
            <a:solidFill>
              <a:schemeClr val="bg1">
                <a:lumMod val="9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MX"/>
          </a:p>
        </p:txBody>
      </p:sp>
      <p:sp>
        <p:nvSpPr>
          <p:cNvPr id="3" name="Rectangle 1">
            <a:extLst>
              <a:ext uri="{FF2B5EF4-FFF2-40B4-BE49-F238E27FC236}">
                <a16:creationId xmlns:a16="http://schemas.microsoft.com/office/drawing/2014/main" id="{922BBBCA-7340-44D6-805D-B65E7FB29D56}"/>
              </a:ext>
            </a:extLst>
          </p:cNvPr>
          <p:cNvSpPr>
            <a:spLocks noGrp="1" noChangeArrowheads="1"/>
          </p:cNvSpPr>
          <p:nvPr>
            <p:ph type="title"/>
          </p:nvPr>
        </p:nvSpPr>
        <p:spPr bwMode="auto">
          <a:xfrm>
            <a:off x="3844977" y="342186"/>
            <a:ext cx="4744131"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9388" lvl="0" algn="l" eaLnBrk="0" fontAlgn="base" hangingPunct="0">
              <a:buClr>
                <a:srgbClr val="000000"/>
              </a:buClr>
              <a:buSzTx/>
            </a:pPr>
            <a:r>
              <a:rPr lang="es-MX" altLang="es-MX" sz="1200" b="0" dirty="0">
                <a:solidFill>
                  <a:srgbClr val="00B050"/>
                </a:solidFill>
                <a:latin typeface="Albert Sans"/>
                <a:ea typeface="+mn-ea"/>
                <a:cs typeface="+mn-cs"/>
                <a:sym typeface="Albert Sans"/>
              </a:rPr>
              <a:t>#include &lt;</a:t>
            </a:r>
            <a:r>
              <a:rPr lang="es-MX" altLang="es-MX" sz="1200" b="0" dirty="0" err="1">
                <a:solidFill>
                  <a:srgbClr val="00B050"/>
                </a:solidFill>
                <a:latin typeface="Albert Sans"/>
                <a:ea typeface="+mn-ea"/>
                <a:cs typeface="+mn-cs"/>
                <a:sym typeface="Albert Sans"/>
              </a:rPr>
              <a:t>stdio.h</a:t>
            </a:r>
            <a:r>
              <a:rPr lang="es-MX" altLang="es-MX" sz="1200" b="0" dirty="0">
                <a:solidFill>
                  <a:srgbClr val="00B050"/>
                </a:solidFill>
                <a:latin typeface="Albert Sans"/>
                <a:ea typeface="+mn-ea"/>
                <a:cs typeface="+mn-cs"/>
                <a:sym typeface="Albert Sans"/>
              </a:rPr>
              <a:t>&gt;</a:t>
            </a:r>
            <a:br>
              <a:rPr lang="es-MX" altLang="es-MX" sz="1200" b="0" dirty="0">
                <a:solidFill>
                  <a:srgbClr val="00B050"/>
                </a:solidFill>
                <a:latin typeface="Albert Sans"/>
                <a:ea typeface="+mn-ea"/>
                <a:cs typeface="+mn-cs"/>
                <a:sym typeface="Albert Sans"/>
              </a:rPr>
            </a:br>
            <a:r>
              <a:rPr lang="es-MX" altLang="es-MX" sz="1200" b="0" dirty="0" err="1">
                <a:latin typeface="Albert Sans"/>
                <a:ea typeface="+mn-ea"/>
                <a:cs typeface="+mn-cs"/>
                <a:sym typeface="Albert Sans"/>
              </a:rPr>
              <a:t>int</a:t>
            </a: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main</a:t>
            </a: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int</a:t>
            </a: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num</a:t>
            </a:r>
            <a:r>
              <a:rPr lang="es-MX" altLang="es-MX" sz="1200" b="0" dirty="0">
                <a:latin typeface="Albert Sans"/>
                <a:ea typeface="+mn-ea"/>
                <a:cs typeface="+mn-cs"/>
                <a:sym typeface="Albert Sans"/>
              </a:rPr>
              <a:t>;</a:t>
            </a:r>
            <a:br>
              <a:rPr lang="es-MX" altLang="es-MX" sz="1200" b="0" dirty="0">
                <a:latin typeface="Albert Sans"/>
                <a:ea typeface="+mn-ea"/>
                <a:cs typeface="+mn-cs"/>
                <a:sym typeface="Albert Sans"/>
              </a:rPr>
            </a:br>
            <a:r>
              <a:rPr lang="es-MX" altLang="es-MX" sz="1200" b="0" dirty="0">
                <a:solidFill>
                  <a:srgbClr val="00B0F0"/>
                </a:solidFill>
                <a:latin typeface="Albert Sans"/>
                <a:ea typeface="+mn-ea"/>
                <a:cs typeface="+mn-cs"/>
                <a:sym typeface="Albert Sans"/>
              </a:rPr>
              <a:t>    // Inicializar la bandera en 1 (V), para que el bucle se ejecute por lo menos una vez.</a:t>
            </a:r>
            <a:br>
              <a:rPr lang="es-MX" altLang="es-MX" sz="1200" b="0" dirty="0">
                <a:solidFill>
                  <a:srgbClr val="00B0F0"/>
                </a:solidFill>
                <a:latin typeface="Albert Sans"/>
                <a:ea typeface="+mn-ea"/>
                <a:cs typeface="+mn-cs"/>
                <a:sym typeface="Albert Sans"/>
              </a:rPr>
            </a:br>
            <a:r>
              <a:rPr lang="es-MX" altLang="es-MX" sz="1200" b="0" dirty="0">
                <a:latin typeface="Albert Sans"/>
                <a:ea typeface="+mn-ea"/>
                <a:cs typeface="+mn-cs"/>
                <a:sym typeface="Albert Sans"/>
              </a:rPr>
              <a:t>    </a:t>
            </a:r>
            <a:r>
              <a:rPr lang="es-MX" altLang="es-MX" sz="1200" dirty="0" err="1">
                <a:latin typeface="Albert Sans"/>
                <a:ea typeface="+mn-ea"/>
                <a:cs typeface="+mn-cs"/>
                <a:sym typeface="Albert Sans"/>
              </a:rPr>
              <a:t>int</a:t>
            </a:r>
            <a:r>
              <a:rPr lang="es-MX" altLang="es-MX" sz="1200" dirty="0">
                <a:latin typeface="Albert Sans"/>
                <a:ea typeface="+mn-ea"/>
                <a:cs typeface="+mn-cs"/>
                <a:sym typeface="Albert Sans"/>
              </a:rPr>
              <a:t> </a:t>
            </a:r>
            <a:r>
              <a:rPr lang="es-MX" altLang="es-MX" sz="1200" dirty="0" err="1">
                <a:latin typeface="Albert Sans"/>
                <a:ea typeface="+mn-ea"/>
                <a:cs typeface="+mn-cs"/>
                <a:sym typeface="Albert Sans"/>
              </a:rPr>
              <a:t>ingresoOk</a:t>
            </a:r>
            <a:r>
              <a:rPr lang="es-MX" altLang="es-MX" sz="1200" dirty="0">
                <a:latin typeface="Albert Sans"/>
                <a:ea typeface="+mn-ea"/>
                <a:cs typeface="+mn-cs"/>
                <a:sym typeface="Albert Sans"/>
              </a:rPr>
              <a:t> = 1;</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("Ingresa </a:t>
            </a:r>
            <a:r>
              <a:rPr lang="es-MX" altLang="es-MX" sz="1200" b="0" dirty="0" err="1">
                <a:latin typeface="Albert Sans"/>
                <a:ea typeface="+mn-ea"/>
                <a:cs typeface="+mn-cs"/>
                <a:sym typeface="Albert Sans"/>
              </a:rPr>
              <a:t>numeros</a:t>
            </a:r>
            <a:r>
              <a:rPr lang="es-MX" altLang="es-MX" sz="1200" b="0" dirty="0">
                <a:latin typeface="Albert Sans"/>
                <a:ea typeface="+mn-ea"/>
                <a:cs typeface="+mn-cs"/>
                <a:sym typeface="Albert Sans"/>
              </a:rPr>
              <a:t> positivos. Para detener el programa ingresa un numero negativo:\n");</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a:solidFill>
                  <a:srgbClr val="00B0F0"/>
                </a:solidFill>
                <a:latin typeface="Albert Sans"/>
                <a:ea typeface="+mn-ea"/>
                <a:cs typeface="+mn-cs"/>
                <a:sym typeface="Albert Sans"/>
              </a:rPr>
              <a:t>// El bucle se ejecuta mientras la bandera sea 1 (V).</a:t>
            </a:r>
            <a:br>
              <a:rPr lang="es-MX" altLang="es-MX" sz="1200" b="0" dirty="0">
                <a:solidFill>
                  <a:srgbClr val="00B0F0"/>
                </a:solidFill>
                <a:latin typeface="Albert Sans"/>
                <a:ea typeface="+mn-ea"/>
                <a:cs typeface="+mn-cs"/>
                <a:sym typeface="Albert Sans"/>
              </a:rPr>
            </a:br>
            <a:r>
              <a:rPr lang="es-MX" altLang="es-MX" sz="1200" b="0" dirty="0">
                <a:latin typeface="Albert Sans"/>
                <a:ea typeface="+mn-ea"/>
                <a:cs typeface="+mn-cs"/>
                <a:sym typeface="Albert Sans"/>
              </a:rPr>
              <a:t>    </a:t>
            </a:r>
            <a:r>
              <a:rPr lang="es-MX" altLang="es-MX" sz="1200" dirty="0" err="1">
                <a:latin typeface="Albert Sans"/>
                <a:ea typeface="+mn-ea"/>
                <a:cs typeface="+mn-cs"/>
                <a:sym typeface="Albert Sans"/>
              </a:rPr>
              <a:t>while</a:t>
            </a:r>
            <a:r>
              <a:rPr lang="es-MX" altLang="es-MX" sz="1200" dirty="0">
                <a:latin typeface="Albert Sans"/>
                <a:ea typeface="+mn-ea"/>
                <a:cs typeface="+mn-cs"/>
                <a:sym typeface="Albert Sans"/>
              </a:rPr>
              <a:t> (</a:t>
            </a:r>
            <a:r>
              <a:rPr lang="es-MX" altLang="es-MX" sz="1200" dirty="0" err="1">
                <a:latin typeface="Albert Sans"/>
                <a:ea typeface="+mn-ea"/>
                <a:cs typeface="+mn-cs"/>
                <a:sym typeface="Albert Sans"/>
              </a:rPr>
              <a:t>ingresoOk</a:t>
            </a:r>
            <a:r>
              <a:rPr lang="es-MX" altLang="es-MX" sz="1200" dirty="0">
                <a:latin typeface="Albert Sans"/>
                <a:ea typeface="+mn-ea"/>
                <a:cs typeface="+mn-cs"/>
                <a:sym typeface="Albert Sans"/>
              </a:rPr>
              <a:t>)</a:t>
            </a: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("Ingresa un numero: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scanf</a:t>
            </a:r>
            <a:r>
              <a:rPr lang="es-MX" altLang="es-MX" sz="1200" b="0" dirty="0">
                <a:latin typeface="Albert Sans"/>
                <a:ea typeface="+mn-ea"/>
                <a:cs typeface="+mn-cs"/>
                <a:sym typeface="Albert Sans"/>
              </a:rPr>
              <a:t>("%d", &amp;</a:t>
            </a:r>
            <a:r>
              <a:rPr lang="es-MX" altLang="es-MX" sz="1200" b="0" dirty="0" err="1">
                <a:latin typeface="Albert Sans"/>
                <a:ea typeface="+mn-ea"/>
                <a:cs typeface="+mn-cs"/>
                <a:sym typeface="Albert Sans"/>
              </a:rPr>
              <a:t>num</a:t>
            </a:r>
            <a:r>
              <a:rPr lang="es-MX" altLang="es-MX" sz="1200" b="0" dirty="0">
                <a:latin typeface="Albert Sans"/>
                <a:ea typeface="+mn-ea"/>
                <a:cs typeface="+mn-cs"/>
                <a:sym typeface="Albert Sans"/>
              </a:rPr>
              <a:t>);</a:t>
            </a:r>
            <a:br>
              <a:rPr lang="es-MX" altLang="es-MX" sz="1200" b="0" dirty="0">
                <a:latin typeface="Albert Sans"/>
                <a:ea typeface="+mn-ea"/>
                <a:cs typeface="+mn-cs"/>
                <a:sym typeface="Albert Sans"/>
              </a:rPr>
            </a:br>
            <a:r>
              <a:rPr lang="es-MX" altLang="es-MX" sz="1200" b="0" dirty="0">
                <a:solidFill>
                  <a:srgbClr val="00B0F0"/>
                </a:solidFill>
                <a:latin typeface="Albert Sans"/>
                <a:ea typeface="+mn-ea"/>
                <a:cs typeface="+mn-cs"/>
                <a:sym typeface="Albert Sans"/>
              </a:rPr>
              <a:t>    // Cuando el numero es negativo, la bandera cambia a 0 (falso), esto detiene al bucle en la próxima iteración.</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if</a:t>
            </a: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num</a:t>
            </a:r>
            <a:r>
              <a:rPr lang="es-MX" altLang="es-MX" sz="1200" b="0" dirty="0">
                <a:latin typeface="Albert Sans"/>
                <a:ea typeface="+mn-ea"/>
                <a:cs typeface="+mn-cs"/>
                <a:sym typeface="Albert Sans"/>
              </a:rPr>
              <a:t> &lt; 0)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dirty="0" err="1">
                <a:latin typeface="Albert Sans"/>
                <a:ea typeface="+mn-ea"/>
                <a:cs typeface="+mn-cs"/>
                <a:sym typeface="Albert Sans"/>
              </a:rPr>
              <a:t>ingresoOk</a:t>
            </a:r>
            <a:r>
              <a:rPr lang="es-MX" altLang="es-MX" sz="1200" dirty="0">
                <a:latin typeface="Albert Sans"/>
                <a:ea typeface="+mn-ea"/>
                <a:cs typeface="+mn-cs"/>
                <a:sym typeface="Albert Sans"/>
              </a:rPr>
              <a:t> = 0;</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("Numero negativo. Saliendo del bucle...\n");</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 </a:t>
            </a:r>
            <a:r>
              <a:rPr lang="es-MX" altLang="es-MX" sz="1200" b="0" dirty="0" err="1">
                <a:latin typeface="Albert Sans"/>
                <a:ea typeface="+mn-ea"/>
                <a:cs typeface="+mn-cs"/>
                <a:sym typeface="Albert Sans"/>
              </a:rPr>
              <a:t>else</a:t>
            </a: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("El numero que ingresaste fue: %d\n", numero);</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r>
              <a:rPr lang="es-MX" altLang="es-MX" sz="1200" b="0" dirty="0" err="1">
                <a:latin typeface="Albert Sans"/>
                <a:ea typeface="+mn-ea"/>
                <a:cs typeface="+mn-cs"/>
                <a:sym typeface="Albert Sans"/>
              </a:rPr>
              <a:t>printf</a:t>
            </a:r>
            <a:r>
              <a:rPr lang="es-MX" altLang="es-MX" sz="1200" b="0" dirty="0">
                <a:latin typeface="Albert Sans"/>
                <a:ea typeface="+mn-ea"/>
                <a:cs typeface="+mn-cs"/>
                <a:sym typeface="Albert Sans"/>
              </a:rPr>
              <a:t>("Fin del programa.\n");</a:t>
            </a:r>
            <a:br>
              <a:rPr lang="es-MX" altLang="es-MX" sz="1200" b="0" dirty="0">
                <a:latin typeface="Albert Sans"/>
                <a:ea typeface="+mn-ea"/>
                <a:cs typeface="+mn-cs"/>
                <a:sym typeface="Albert Sans"/>
              </a:rPr>
            </a:br>
            <a:r>
              <a:rPr lang="es-MX" altLang="es-MX" sz="1200" b="0" dirty="0">
                <a:latin typeface="Albert Sans"/>
                <a:ea typeface="+mn-ea"/>
                <a:cs typeface="+mn-cs"/>
                <a:sym typeface="Albert Sans"/>
              </a:rPr>
              <a:t>   }</a:t>
            </a:r>
          </a:p>
        </p:txBody>
      </p:sp>
      <p:sp>
        <p:nvSpPr>
          <p:cNvPr id="5" name="Título 1">
            <a:extLst>
              <a:ext uri="{FF2B5EF4-FFF2-40B4-BE49-F238E27FC236}">
                <a16:creationId xmlns:a16="http://schemas.microsoft.com/office/drawing/2014/main" id="{E44492ED-7439-4312-BCD6-F246468D89F8}"/>
              </a:ext>
            </a:extLst>
          </p:cNvPr>
          <p:cNvSpPr txBox="1">
            <a:spLocks/>
          </p:cNvSpPr>
          <p:nvPr/>
        </p:nvSpPr>
        <p:spPr>
          <a:xfrm>
            <a:off x="487653" y="504985"/>
            <a:ext cx="246541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Livvic"/>
              <a:buNone/>
              <a:defRPr sz="6000" b="1" i="0" u="none" strike="noStrike" cap="none">
                <a:solidFill>
                  <a:schemeClr val="dk1"/>
                </a:solidFill>
                <a:latin typeface="Livvic"/>
                <a:ea typeface="Livvic"/>
                <a:cs typeface="Livvic"/>
                <a:sym typeface="Livvic"/>
              </a:defRPr>
            </a:lvl1pPr>
            <a:lvl2pPr marR="0" lvl="1"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2pPr>
            <a:lvl3pPr marR="0" lvl="2"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3pPr>
            <a:lvl4pPr marR="0" lvl="3"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4pPr>
            <a:lvl5pPr marR="0" lvl="4"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5pPr>
            <a:lvl6pPr marR="0" lvl="5"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6pPr>
            <a:lvl7pPr marR="0" lvl="6"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7pPr>
            <a:lvl8pPr marR="0" lvl="7"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8pPr>
            <a:lvl9pPr marR="0" lvl="8" algn="ctr" rtl="0">
              <a:lnSpc>
                <a:spcPct val="100000"/>
              </a:lnSpc>
              <a:spcBef>
                <a:spcPts val="0"/>
              </a:spcBef>
              <a:spcAft>
                <a:spcPts val="0"/>
              </a:spcAft>
              <a:buClr>
                <a:schemeClr val="dk1"/>
              </a:buClr>
              <a:buSzPts val="6000"/>
              <a:buFont typeface="Raleway"/>
              <a:buNone/>
              <a:defRPr sz="6000" b="0" i="0" u="none" strike="noStrike" cap="none">
                <a:solidFill>
                  <a:schemeClr val="dk1"/>
                </a:solidFill>
                <a:latin typeface="Raleway"/>
                <a:ea typeface="Raleway"/>
                <a:cs typeface="Raleway"/>
                <a:sym typeface="Raleway"/>
              </a:defRPr>
            </a:lvl9pPr>
          </a:lstStyle>
          <a:p>
            <a:r>
              <a:rPr lang="es-MX" sz="4000" dirty="0"/>
              <a:t>Ejemplo:</a:t>
            </a:r>
          </a:p>
        </p:txBody>
      </p:sp>
    </p:spTree>
    <p:extLst>
      <p:ext uri="{BB962C8B-B14F-4D97-AF65-F5344CB8AC3E}">
        <p14:creationId xmlns:p14="http://schemas.microsoft.com/office/powerpoint/2010/main" val="41308336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4"/>
          <p:cNvSpPr txBox="1">
            <a:spLocks noGrp="1"/>
          </p:cNvSpPr>
          <p:nvPr>
            <p:ph type="title"/>
          </p:nvPr>
        </p:nvSpPr>
        <p:spPr>
          <a:xfrm>
            <a:off x="720000" y="445025"/>
            <a:ext cx="7672245" cy="572700"/>
          </a:xfrm>
          <a:prstGeom prst="rect">
            <a:avLst/>
          </a:prstGeom>
        </p:spPr>
        <p:txBody>
          <a:bodyPr spcFirstLastPara="1" wrap="square" lIns="91425" tIns="91425" rIns="91425" bIns="91425" anchor="t" anchorCtr="0">
            <a:noAutofit/>
          </a:bodyPr>
          <a:lstStyle/>
          <a:p>
            <a:r>
              <a:rPr lang="es-MX" sz="2800" b="1" dirty="0">
                <a:solidFill>
                  <a:schemeClr val="dk1"/>
                </a:solidFill>
                <a:latin typeface="Livvic"/>
                <a:sym typeface="Livvic"/>
              </a:rPr>
              <a:t>Diferencias</a:t>
            </a:r>
            <a:r>
              <a:rPr lang="es-MX" sz="2800" dirty="0"/>
              <a:t>  </a:t>
            </a:r>
            <a:r>
              <a:rPr lang="es-MX" sz="2800" b="1" dirty="0">
                <a:solidFill>
                  <a:schemeClr val="dk1"/>
                </a:solidFill>
                <a:latin typeface="Livvic"/>
              </a:rPr>
              <a:t>entre centinelas y banderas</a:t>
            </a:r>
          </a:p>
        </p:txBody>
      </p:sp>
      <p:sp>
        <p:nvSpPr>
          <p:cNvPr id="409" name="Google Shape;409;p44"/>
          <p:cNvSpPr txBox="1">
            <a:spLocks noGrp="1"/>
          </p:cNvSpPr>
          <p:nvPr>
            <p:ph type="subTitle" idx="1"/>
          </p:nvPr>
        </p:nvSpPr>
        <p:spPr>
          <a:xfrm>
            <a:off x="715100" y="1137550"/>
            <a:ext cx="7704000" cy="99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t>Propósito:</a:t>
            </a:r>
            <a:endParaRPr sz="1600" b="1" dirty="0"/>
          </a:p>
          <a:p>
            <a:pPr marL="457200" lvl="0" indent="-304800" algn="l" rtl="0">
              <a:spcBef>
                <a:spcPts val="1000"/>
              </a:spcBef>
              <a:spcAft>
                <a:spcPts val="0"/>
              </a:spcAft>
              <a:buSzPts val="1200"/>
              <a:buChar char="●"/>
            </a:pPr>
            <a:r>
              <a:rPr lang="es-MX" sz="1600" dirty="0"/>
              <a:t>El centinela es utilizado para terminar un ciclo o instrucción.</a:t>
            </a:r>
            <a:endParaRPr sz="1600" dirty="0"/>
          </a:p>
          <a:p>
            <a:pPr marL="457200" lvl="0" indent="-304800" algn="l" rtl="0">
              <a:spcBef>
                <a:spcPts val="0"/>
              </a:spcBef>
              <a:spcAft>
                <a:spcPts val="0"/>
              </a:spcAft>
              <a:buSzPts val="1200"/>
              <a:buChar char="●"/>
            </a:pPr>
            <a:r>
              <a:rPr lang="en" sz="1600" dirty="0"/>
              <a:t>La bandera indica si se cumple o no una condición.</a:t>
            </a:r>
            <a:endParaRPr sz="1600" dirty="0"/>
          </a:p>
        </p:txBody>
      </p:sp>
      <p:sp>
        <p:nvSpPr>
          <p:cNvPr id="410" name="Google Shape;410;p44"/>
          <p:cNvSpPr txBox="1">
            <a:spLocks noGrp="1"/>
          </p:cNvSpPr>
          <p:nvPr>
            <p:ph type="subTitle" idx="2"/>
          </p:nvPr>
        </p:nvSpPr>
        <p:spPr>
          <a:xfrm>
            <a:off x="761208" y="2337975"/>
            <a:ext cx="7704000" cy="1175100"/>
          </a:xfrm>
          <a:prstGeom prst="rect">
            <a:avLst/>
          </a:prstGeom>
          <a:solidFill>
            <a:schemeClr val="dk2"/>
          </a:solidFill>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t>Valor:</a:t>
            </a:r>
            <a:endParaRPr sz="1600" dirty="0"/>
          </a:p>
          <a:p>
            <a:pPr marL="457200" lvl="0" indent="-304800" algn="l" rtl="0">
              <a:spcBef>
                <a:spcPts val="1000"/>
              </a:spcBef>
              <a:spcAft>
                <a:spcPts val="0"/>
              </a:spcAft>
              <a:buSzPts val="1200"/>
              <a:buChar char="●"/>
            </a:pPr>
            <a:r>
              <a:rPr lang="es-MX" sz="1600" dirty="0"/>
              <a:t>La bandera es una variable booleana (Falso o verdadero)</a:t>
            </a:r>
          </a:p>
          <a:p>
            <a:pPr marL="457200" lvl="0" indent="-304800" algn="l" rtl="0">
              <a:spcBef>
                <a:spcPts val="1000"/>
              </a:spcBef>
              <a:spcAft>
                <a:spcPts val="0"/>
              </a:spcAft>
              <a:buSzPts val="1200"/>
              <a:buChar char="●"/>
            </a:pPr>
            <a:r>
              <a:rPr lang="es-MX" sz="1600" dirty="0"/>
              <a:t>El centinela es un tipo de dato específico (</a:t>
            </a:r>
            <a:r>
              <a:rPr lang="es-MX" sz="1600" dirty="0" err="1"/>
              <a:t>caracter</a:t>
            </a:r>
            <a:r>
              <a:rPr lang="es-MX" sz="1600" dirty="0"/>
              <a:t>, entero o cadena)</a:t>
            </a:r>
            <a:endParaRPr sz="1600" dirty="0"/>
          </a:p>
        </p:txBody>
      </p:sp>
      <p:sp>
        <p:nvSpPr>
          <p:cNvPr id="411" name="Google Shape;411;p44"/>
          <p:cNvSpPr txBox="1">
            <a:spLocks noGrp="1"/>
          </p:cNvSpPr>
          <p:nvPr>
            <p:ph type="subTitle" idx="3"/>
          </p:nvPr>
        </p:nvSpPr>
        <p:spPr>
          <a:xfrm>
            <a:off x="715100" y="3611160"/>
            <a:ext cx="7704000" cy="126813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t>Función:</a:t>
            </a:r>
            <a:endParaRPr sz="1600" dirty="0"/>
          </a:p>
          <a:p>
            <a:pPr marL="457200" lvl="0" indent="-317500" algn="l" rtl="0">
              <a:spcBef>
                <a:spcPts val="1000"/>
              </a:spcBef>
              <a:spcAft>
                <a:spcPts val="0"/>
              </a:spcAft>
              <a:buSzPts val="1400"/>
              <a:buChar char="●"/>
            </a:pPr>
            <a:r>
              <a:rPr lang="es-MX" sz="1600" dirty="0"/>
              <a:t>Las banderas cambian su valor dentro del bucle (p. ej.: </a:t>
            </a:r>
            <a:r>
              <a:rPr lang="es-MX" sz="1600" b="1" dirty="0"/>
              <a:t>ban = true</a:t>
            </a:r>
            <a:r>
              <a:rPr lang="es-MX" sz="1600" dirty="0"/>
              <a:t>) y se evalúan después de que éste haya terminado.</a:t>
            </a:r>
            <a:endParaRPr sz="1600" dirty="0"/>
          </a:p>
          <a:p>
            <a:pPr marL="457200" lvl="0" indent="-317500" algn="l" rtl="0">
              <a:spcBef>
                <a:spcPts val="0"/>
              </a:spcBef>
              <a:spcAft>
                <a:spcPts val="0"/>
              </a:spcAft>
              <a:buSzPts val="1400"/>
              <a:buChar char="●"/>
            </a:pPr>
            <a:r>
              <a:rPr lang="en" sz="1600" dirty="0"/>
              <a:t>Los centinelas se evaluan en la condición (</a:t>
            </a:r>
            <a:r>
              <a:rPr lang="es-MX" sz="1600" dirty="0"/>
              <a:t>p. ej.: </a:t>
            </a:r>
            <a:r>
              <a:rPr lang="en" sz="1600" b="1" dirty="0"/>
              <a:t>while (num != centinela) </a:t>
            </a:r>
            <a:r>
              <a:rPr lang="en" sz="1600" dirty="0"/>
              <a:t>)</a:t>
            </a:r>
            <a:endParaRPr sz="1600" dirty="0"/>
          </a:p>
        </p:txBody>
      </p:sp>
      <p:sp>
        <p:nvSpPr>
          <p:cNvPr id="413" name="Google Shape;413;p44"/>
          <p:cNvSpPr/>
          <p:nvPr/>
        </p:nvSpPr>
        <p:spPr>
          <a:xfrm>
            <a:off x="8145125" y="4450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414" name="Google Shape;414;p44"/>
          <p:cNvPicPr preferRelativeResize="0"/>
          <p:nvPr/>
        </p:nvPicPr>
        <p:blipFill rotWithShape="1">
          <a:blip r:embed="rId3">
            <a:alphaModFix/>
          </a:blip>
          <a:srcRect l="18377" t="13179" r="75619" b="74913"/>
          <a:stretch/>
        </p:blipFill>
        <p:spPr>
          <a:xfrm>
            <a:off x="8056200" y="1044127"/>
            <a:ext cx="409008" cy="487885"/>
          </a:xfrm>
          <a:prstGeom prst="rect">
            <a:avLst/>
          </a:prstGeom>
          <a:noFill/>
          <a:ln>
            <a:noFill/>
          </a:ln>
        </p:spPr>
      </p:pic>
      <p:sp>
        <p:nvSpPr>
          <p:cNvPr id="416" name="Google Shape;416;p44"/>
          <p:cNvSpPr/>
          <p:nvPr/>
        </p:nvSpPr>
        <p:spPr>
          <a:xfrm>
            <a:off x="-752250" y="32135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477;p47">
            <a:extLst>
              <a:ext uri="{FF2B5EF4-FFF2-40B4-BE49-F238E27FC236}">
                <a16:creationId xmlns:a16="http://schemas.microsoft.com/office/drawing/2014/main" id="{B4B1BFD7-6682-4279-B01E-E826514D60C3}"/>
              </a:ext>
            </a:extLst>
          </p:cNvPr>
          <p:cNvSpPr/>
          <p:nvPr/>
        </p:nvSpPr>
        <p:spPr>
          <a:xfrm>
            <a:off x="8019866" y="12477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5132066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2" name="Google Shape;232;p31"/>
          <p:cNvSpPr txBox="1">
            <a:spLocks noGrp="1"/>
          </p:cNvSpPr>
          <p:nvPr>
            <p:ph type="title"/>
          </p:nvPr>
        </p:nvSpPr>
        <p:spPr>
          <a:xfrm>
            <a:off x="677224" y="2086550"/>
            <a:ext cx="4546847" cy="100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t>Conclusiones</a:t>
            </a:r>
            <a:endParaRPr sz="3200" dirty="0"/>
          </a:p>
        </p:txBody>
      </p:sp>
      <p:sp>
        <p:nvSpPr>
          <p:cNvPr id="233" name="Google Shape;233;p31"/>
          <p:cNvSpPr txBox="1">
            <a:spLocks noGrp="1"/>
          </p:cNvSpPr>
          <p:nvPr>
            <p:ph type="title" idx="2"/>
          </p:nvPr>
        </p:nvSpPr>
        <p:spPr>
          <a:xfrm>
            <a:off x="725850" y="1150775"/>
            <a:ext cx="1298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05</a:t>
            </a:r>
            <a:endParaRPr dirty="0"/>
          </a:p>
        </p:txBody>
      </p:sp>
      <p:pic>
        <p:nvPicPr>
          <p:cNvPr id="235" name="Google Shape;235;p31"/>
          <p:cNvPicPr preferRelativeResize="0"/>
          <p:nvPr/>
        </p:nvPicPr>
        <p:blipFill rotWithShape="1">
          <a:blip r:embed="rId3">
            <a:alphaModFix/>
          </a:blip>
          <a:srcRect l="72462" t="10635" r="22254" b="80554"/>
          <a:stretch/>
        </p:blipFill>
        <p:spPr>
          <a:xfrm>
            <a:off x="4339587" y="4223882"/>
            <a:ext cx="391048" cy="392135"/>
          </a:xfrm>
          <a:prstGeom prst="rect">
            <a:avLst/>
          </a:prstGeom>
          <a:noFill/>
          <a:ln>
            <a:noFill/>
          </a:ln>
        </p:spPr>
      </p:pic>
      <p:pic>
        <p:nvPicPr>
          <p:cNvPr id="236" name="Google Shape;236;p31"/>
          <p:cNvPicPr preferRelativeResize="0"/>
          <p:nvPr/>
        </p:nvPicPr>
        <p:blipFill rotWithShape="1">
          <a:blip r:embed="rId3">
            <a:alphaModFix/>
          </a:blip>
          <a:srcRect l="72462" t="10635" r="22254" b="80554"/>
          <a:stretch/>
        </p:blipFill>
        <p:spPr>
          <a:xfrm>
            <a:off x="8661635" y="2071937"/>
            <a:ext cx="391048" cy="392135"/>
          </a:xfrm>
          <a:prstGeom prst="rect">
            <a:avLst/>
          </a:prstGeom>
          <a:noFill/>
          <a:ln>
            <a:noFill/>
          </a:ln>
        </p:spPr>
      </p:pic>
      <p:sp>
        <p:nvSpPr>
          <p:cNvPr id="238" name="Google Shape;238;p31"/>
          <p:cNvSpPr/>
          <p:nvPr/>
        </p:nvSpPr>
        <p:spPr>
          <a:xfrm>
            <a:off x="802750" y="3710425"/>
            <a:ext cx="2083800" cy="2083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1" name="Google Shape;477;p47">
            <a:extLst>
              <a:ext uri="{FF2B5EF4-FFF2-40B4-BE49-F238E27FC236}">
                <a16:creationId xmlns:a16="http://schemas.microsoft.com/office/drawing/2014/main" id="{21831747-E6E5-4D69-952B-C7D4C7277E2A}"/>
              </a:ext>
            </a:extLst>
          </p:cNvPr>
          <p:cNvSpPr/>
          <p:nvPr/>
        </p:nvSpPr>
        <p:spPr>
          <a:xfrm>
            <a:off x="4338146" y="4243637"/>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2" name="Google Shape;477;p47">
            <a:extLst>
              <a:ext uri="{FF2B5EF4-FFF2-40B4-BE49-F238E27FC236}">
                <a16:creationId xmlns:a16="http://schemas.microsoft.com/office/drawing/2014/main" id="{DDCA071E-FE17-4AC8-9AA7-BF68C8AC7945}"/>
              </a:ext>
            </a:extLst>
          </p:cNvPr>
          <p:cNvSpPr/>
          <p:nvPr/>
        </p:nvSpPr>
        <p:spPr>
          <a:xfrm>
            <a:off x="8680304" y="20988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0" name="CuadroTexto 9">
            <a:extLst>
              <a:ext uri="{FF2B5EF4-FFF2-40B4-BE49-F238E27FC236}">
                <a16:creationId xmlns:a16="http://schemas.microsoft.com/office/drawing/2014/main" id="{31E4393C-4415-4463-8811-ED8125716E45}"/>
              </a:ext>
            </a:extLst>
          </p:cNvPr>
          <p:cNvSpPr txBox="1"/>
          <p:nvPr/>
        </p:nvSpPr>
        <p:spPr>
          <a:xfrm>
            <a:off x="6414849" y="4598436"/>
            <a:ext cx="2189505" cy="307777"/>
          </a:xfrm>
          <a:prstGeom prst="rect">
            <a:avLst/>
          </a:prstGeom>
          <a:noFill/>
        </p:spPr>
        <p:txBody>
          <a:bodyPr wrap="square" rtlCol="0">
            <a:spAutoFit/>
          </a:bodyPr>
          <a:lstStyle/>
          <a:p>
            <a:r>
              <a:rPr lang="es-MX" sz="700" dirty="0">
                <a:solidFill>
                  <a:schemeClr val="dk1"/>
                </a:solidFill>
                <a:latin typeface="Albert Sans"/>
              </a:rPr>
              <a:t>Imagen tomada de internet. Créditos a quien corresponda</a:t>
            </a:r>
          </a:p>
        </p:txBody>
      </p:sp>
      <p:pic>
        <p:nvPicPr>
          <p:cNvPr id="13" name="Imagen 12">
            <a:extLst>
              <a:ext uri="{FF2B5EF4-FFF2-40B4-BE49-F238E27FC236}">
                <a16:creationId xmlns:a16="http://schemas.microsoft.com/office/drawing/2014/main" id="{6106C52F-3899-4554-A2FF-A3EBD134F324}"/>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006652" y="1283345"/>
            <a:ext cx="2266333" cy="2606609"/>
          </a:xfrm>
          <a:prstGeom prst="rect">
            <a:avLst/>
          </a:prstGeom>
        </p:spPr>
      </p:pic>
    </p:spTree>
    <p:extLst>
      <p:ext uri="{BB962C8B-B14F-4D97-AF65-F5344CB8AC3E}">
        <p14:creationId xmlns:p14="http://schemas.microsoft.com/office/powerpoint/2010/main" val="32032828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b="0" dirty="0"/>
              <a:t>En el diseño de los ciclos, siempre se debe considerar:</a:t>
            </a:r>
            <a:endParaRPr sz="2400" b="0" dirty="0"/>
          </a:p>
        </p:txBody>
      </p:sp>
      <p:sp>
        <p:nvSpPr>
          <p:cNvPr id="409" name="Google Shape;409;p44"/>
          <p:cNvSpPr txBox="1">
            <a:spLocks noGrp="1"/>
          </p:cNvSpPr>
          <p:nvPr>
            <p:ph type="subTitle" idx="1"/>
          </p:nvPr>
        </p:nvSpPr>
        <p:spPr>
          <a:xfrm>
            <a:off x="761208" y="1397285"/>
            <a:ext cx="7704000" cy="146765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t>Evitar bucles infinitos:</a:t>
            </a:r>
            <a:endParaRPr sz="1600" b="1" dirty="0"/>
          </a:p>
          <a:p>
            <a:pPr marL="457200" lvl="0" indent="-304800" algn="l" rtl="0">
              <a:spcBef>
                <a:spcPts val="1000"/>
              </a:spcBef>
              <a:spcAft>
                <a:spcPts val="0"/>
              </a:spcAft>
              <a:buSzPts val="1200"/>
              <a:buChar char="●"/>
            </a:pPr>
            <a:r>
              <a:rPr lang="es-MX" sz="1600" dirty="0">
                <a:solidFill>
                  <a:schemeClr val="dk1"/>
                </a:solidFill>
                <a:latin typeface="Albert Sans" panose="020B0604020202020204" charset="0"/>
                <a:cs typeface="Times New Roman" panose="02020603050405020304" pitchFamily="18" charset="0"/>
                <a:sym typeface="Livvic"/>
              </a:rPr>
              <a:t>Es importante asegurar que la variable de control se modifique de tal manera que la condición </a:t>
            </a:r>
            <a:r>
              <a:rPr lang="es-MX" sz="1600" dirty="0">
                <a:latin typeface="Albert Sans" panose="020B0604020202020204" charset="0"/>
                <a:cs typeface="Times New Roman" panose="02020603050405020304" pitchFamily="18" charset="0"/>
                <a:sym typeface="Livvic"/>
              </a:rPr>
              <a:t>para terminar el ciclo </a:t>
            </a:r>
            <a:r>
              <a:rPr lang="es-MX" sz="1600" dirty="0">
                <a:solidFill>
                  <a:schemeClr val="dk1"/>
                </a:solidFill>
                <a:latin typeface="Albert Sans" panose="020B0604020202020204" charset="0"/>
                <a:cs typeface="Times New Roman" panose="02020603050405020304" pitchFamily="18" charset="0"/>
                <a:sym typeface="Livvic"/>
              </a:rPr>
              <a:t>se cumpla en alguna iteración.</a:t>
            </a:r>
          </a:p>
          <a:p>
            <a:pPr marL="457200" lvl="0" indent="-304800" algn="l" rtl="0">
              <a:spcBef>
                <a:spcPts val="1000"/>
              </a:spcBef>
              <a:spcAft>
                <a:spcPts val="0"/>
              </a:spcAft>
              <a:buSzPts val="1200"/>
              <a:buChar char="●"/>
            </a:pPr>
            <a:r>
              <a:rPr lang="es-MX" sz="1600" dirty="0">
                <a:solidFill>
                  <a:schemeClr val="dk1"/>
                </a:solidFill>
                <a:latin typeface="Albert Sans" panose="020B0604020202020204" charset="0"/>
                <a:cs typeface="Times New Roman" panose="02020603050405020304" pitchFamily="18" charset="0"/>
                <a:sym typeface="Livvic"/>
              </a:rPr>
              <a:t>Un ciclo infinito ocasiona que se consuman todos los recursos del programa y lo bloquea.</a:t>
            </a:r>
            <a:endParaRPr sz="1600" dirty="0"/>
          </a:p>
        </p:txBody>
      </p:sp>
      <p:sp>
        <p:nvSpPr>
          <p:cNvPr id="410" name="Google Shape;410;p44"/>
          <p:cNvSpPr txBox="1">
            <a:spLocks noGrp="1"/>
          </p:cNvSpPr>
          <p:nvPr>
            <p:ph type="subTitle" idx="2"/>
          </p:nvPr>
        </p:nvSpPr>
        <p:spPr>
          <a:xfrm>
            <a:off x="761208" y="3560527"/>
            <a:ext cx="7704000" cy="1311276"/>
          </a:xfrm>
          <a:prstGeom prst="rect">
            <a:avLst/>
          </a:prstGeom>
          <a:solidFill>
            <a:schemeClr val="dk2"/>
          </a:solidFill>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t>Escribir condiciones correctas:</a:t>
            </a:r>
            <a:endParaRPr sz="1600" dirty="0"/>
          </a:p>
          <a:p>
            <a:pPr marL="457200" lvl="0" indent="-304800" algn="l" rtl="0">
              <a:spcBef>
                <a:spcPts val="1000"/>
              </a:spcBef>
              <a:spcAft>
                <a:spcPts val="0"/>
              </a:spcAft>
              <a:buSzPts val="1200"/>
              <a:buChar char="●"/>
            </a:pPr>
            <a:r>
              <a:rPr lang="es-MX" sz="1600" dirty="0"/>
              <a:t>La condición puede ser una expresión simple o compuesta </a:t>
            </a:r>
          </a:p>
          <a:p>
            <a:pPr marL="457200" lvl="0" indent="-304800" algn="l" rtl="0">
              <a:spcBef>
                <a:spcPts val="1000"/>
              </a:spcBef>
              <a:spcAft>
                <a:spcPts val="0"/>
              </a:spcAft>
              <a:buSzPts val="1200"/>
              <a:buChar char="●"/>
            </a:pPr>
            <a:r>
              <a:rPr lang="es-MX" sz="1600" dirty="0"/>
              <a:t>Debe ser lógica, clara y fácil de entender</a:t>
            </a:r>
            <a:endParaRPr sz="1600" dirty="0"/>
          </a:p>
        </p:txBody>
      </p:sp>
      <p:sp>
        <p:nvSpPr>
          <p:cNvPr id="413" name="Google Shape;413;p44"/>
          <p:cNvSpPr/>
          <p:nvPr/>
        </p:nvSpPr>
        <p:spPr>
          <a:xfrm>
            <a:off x="8145125" y="4450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414" name="Google Shape;414;p44"/>
          <p:cNvPicPr preferRelativeResize="0"/>
          <p:nvPr/>
        </p:nvPicPr>
        <p:blipFill rotWithShape="1">
          <a:blip r:embed="rId3">
            <a:alphaModFix/>
          </a:blip>
          <a:srcRect l="18377" t="13179" r="75619" b="74913"/>
          <a:stretch/>
        </p:blipFill>
        <p:spPr>
          <a:xfrm>
            <a:off x="8056200" y="1044127"/>
            <a:ext cx="409008" cy="487885"/>
          </a:xfrm>
          <a:prstGeom prst="rect">
            <a:avLst/>
          </a:prstGeom>
          <a:noFill/>
          <a:ln>
            <a:noFill/>
          </a:ln>
        </p:spPr>
      </p:pic>
      <p:sp>
        <p:nvSpPr>
          <p:cNvPr id="416" name="Google Shape;416;p44"/>
          <p:cNvSpPr/>
          <p:nvPr/>
        </p:nvSpPr>
        <p:spPr>
          <a:xfrm>
            <a:off x="-752250" y="32135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477;p47">
            <a:extLst>
              <a:ext uri="{FF2B5EF4-FFF2-40B4-BE49-F238E27FC236}">
                <a16:creationId xmlns:a16="http://schemas.microsoft.com/office/drawing/2014/main" id="{B4B1BFD7-6682-4279-B01E-E826514D60C3}"/>
              </a:ext>
            </a:extLst>
          </p:cNvPr>
          <p:cNvSpPr/>
          <p:nvPr/>
        </p:nvSpPr>
        <p:spPr>
          <a:xfrm>
            <a:off x="8019866" y="12477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extLst>
      <p:ext uri="{BB962C8B-B14F-4D97-AF65-F5344CB8AC3E}">
        <p14:creationId xmlns:p14="http://schemas.microsoft.com/office/powerpoint/2010/main" val="42100997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10" name="Google Shape;410;p44"/>
          <p:cNvSpPr txBox="1">
            <a:spLocks noGrp="1"/>
          </p:cNvSpPr>
          <p:nvPr>
            <p:ph type="subTitle" idx="2"/>
          </p:nvPr>
        </p:nvSpPr>
        <p:spPr>
          <a:xfrm>
            <a:off x="845259" y="2753717"/>
            <a:ext cx="7299866" cy="1816875"/>
          </a:xfrm>
          <a:prstGeom prst="rect">
            <a:avLst/>
          </a:prstGeom>
          <a:solidFill>
            <a:schemeClr val="dk2"/>
          </a:solidFill>
        </p:spPr>
        <p:txBody>
          <a:bodyPr spcFirstLastPara="1" wrap="square" lIns="91425" tIns="91425" rIns="91425" bIns="91425" anchor="t" anchorCtr="0">
            <a:noAutofit/>
          </a:bodyPr>
          <a:lstStyle/>
          <a:p>
            <a:pPr marL="0" lvl="0" indent="0" algn="l" rtl="0">
              <a:spcBef>
                <a:spcPts val="0"/>
              </a:spcBef>
              <a:spcAft>
                <a:spcPts val="0"/>
              </a:spcAft>
              <a:buNone/>
            </a:pPr>
            <a:r>
              <a:rPr lang="es-MX" sz="1800" b="1" dirty="0"/>
              <a:t>Variables de control:</a:t>
            </a:r>
            <a:endParaRPr lang="es-MX" sz="1800" dirty="0"/>
          </a:p>
          <a:p>
            <a:pPr marL="457200" lvl="0" indent="-317500" algn="l" rtl="0">
              <a:spcBef>
                <a:spcPts val="1000"/>
              </a:spcBef>
              <a:spcAft>
                <a:spcPts val="0"/>
              </a:spcAft>
              <a:buSzPts val="1400"/>
              <a:buChar char="●"/>
            </a:pPr>
            <a:r>
              <a:rPr lang="es-MX" sz="1800" dirty="0"/>
              <a:t>Se deben inicializar correctamente, antes de entrar al ciclo.</a:t>
            </a:r>
          </a:p>
          <a:p>
            <a:pPr marL="457200" lvl="0" indent="-317500" algn="l" rtl="0">
              <a:spcBef>
                <a:spcPts val="1000"/>
              </a:spcBef>
              <a:spcAft>
                <a:spcPts val="0"/>
              </a:spcAft>
              <a:buSzPts val="1400"/>
              <a:buChar char="●"/>
            </a:pPr>
            <a:r>
              <a:rPr lang="es-MX" sz="1800" dirty="0"/>
              <a:t>Recordar evaluarla en la condición</a:t>
            </a:r>
          </a:p>
          <a:p>
            <a:pPr marL="457200" lvl="0" indent="-317500" algn="l" rtl="0">
              <a:spcBef>
                <a:spcPts val="1000"/>
              </a:spcBef>
              <a:spcAft>
                <a:spcPts val="0"/>
              </a:spcAft>
              <a:buSzPts val="1400"/>
              <a:buChar char="●"/>
            </a:pPr>
            <a:r>
              <a:rPr lang="es-MX" sz="1800" dirty="0"/>
              <a:t>Actualizarla en el cuerpo del bucle.</a:t>
            </a:r>
          </a:p>
          <a:p>
            <a:pPr marL="0" lvl="0" indent="0" algn="l" rtl="0">
              <a:spcBef>
                <a:spcPts val="0"/>
              </a:spcBef>
              <a:spcAft>
                <a:spcPts val="0"/>
              </a:spcAft>
              <a:buNone/>
            </a:pPr>
            <a:endParaRPr sz="1400" dirty="0"/>
          </a:p>
        </p:txBody>
      </p:sp>
      <p:sp>
        <p:nvSpPr>
          <p:cNvPr id="413" name="Google Shape;413;p44"/>
          <p:cNvSpPr/>
          <p:nvPr/>
        </p:nvSpPr>
        <p:spPr>
          <a:xfrm>
            <a:off x="8145125" y="4450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pic>
        <p:nvPicPr>
          <p:cNvPr id="414" name="Google Shape;414;p44"/>
          <p:cNvPicPr preferRelativeResize="0"/>
          <p:nvPr/>
        </p:nvPicPr>
        <p:blipFill rotWithShape="1">
          <a:blip r:embed="rId3">
            <a:alphaModFix/>
          </a:blip>
          <a:srcRect l="18377" t="13179" r="75619" b="74913"/>
          <a:stretch/>
        </p:blipFill>
        <p:spPr>
          <a:xfrm>
            <a:off x="8056200" y="1044127"/>
            <a:ext cx="409008" cy="487885"/>
          </a:xfrm>
          <a:prstGeom prst="rect">
            <a:avLst/>
          </a:prstGeom>
          <a:noFill/>
          <a:ln>
            <a:noFill/>
          </a:ln>
        </p:spPr>
      </p:pic>
      <p:sp>
        <p:nvSpPr>
          <p:cNvPr id="416" name="Google Shape;416;p44"/>
          <p:cNvSpPr/>
          <p:nvPr/>
        </p:nvSpPr>
        <p:spPr>
          <a:xfrm>
            <a:off x="-752250" y="3213525"/>
            <a:ext cx="1175100" cy="1175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9" name="Google Shape;477;p47">
            <a:extLst>
              <a:ext uri="{FF2B5EF4-FFF2-40B4-BE49-F238E27FC236}">
                <a16:creationId xmlns:a16="http://schemas.microsoft.com/office/drawing/2014/main" id="{B4B1BFD7-6682-4279-B01E-E826514D60C3}"/>
              </a:ext>
            </a:extLst>
          </p:cNvPr>
          <p:cNvSpPr/>
          <p:nvPr/>
        </p:nvSpPr>
        <p:spPr>
          <a:xfrm>
            <a:off x="8019866" y="1247773"/>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16" name="Google Shape;409;p44">
            <a:extLst>
              <a:ext uri="{FF2B5EF4-FFF2-40B4-BE49-F238E27FC236}">
                <a16:creationId xmlns:a16="http://schemas.microsoft.com/office/drawing/2014/main" id="{1A920CCC-385C-48DB-933D-DD6835452D6E}"/>
              </a:ext>
            </a:extLst>
          </p:cNvPr>
          <p:cNvSpPr txBox="1">
            <a:spLocks noGrp="1"/>
          </p:cNvSpPr>
          <p:nvPr>
            <p:ph type="subTitle" idx="1"/>
          </p:nvPr>
        </p:nvSpPr>
        <p:spPr>
          <a:xfrm>
            <a:off x="643192" y="478142"/>
            <a:ext cx="7501933" cy="191164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dirty="0"/>
              <a:t>¿Qué estructura iterativa elegir?</a:t>
            </a:r>
          </a:p>
          <a:p>
            <a:pPr marL="0" lvl="0" indent="0" algn="l" rtl="0">
              <a:spcBef>
                <a:spcPts val="0"/>
              </a:spcBef>
              <a:spcAft>
                <a:spcPts val="0"/>
              </a:spcAft>
              <a:buNone/>
            </a:pPr>
            <a:endParaRPr sz="1800" b="1" dirty="0"/>
          </a:p>
          <a:p>
            <a:pPr algn="just" defTabSz="914400" eaLnBrk="0" fontAlgn="base" latinLnBrk="0" hangingPunct="0">
              <a:buClr>
                <a:schemeClr val="dk1"/>
              </a:buClr>
              <a:buSzPts val="1200"/>
              <a:tabLst/>
            </a:pPr>
            <a:r>
              <a:rPr lang="es-MX" altLang="es-MX" sz="1800" dirty="0">
                <a:solidFill>
                  <a:schemeClr val="dk1"/>
                </a:solidFill>
                <a:latin typeface="Albert Sans"/>
                <a:sym typeface="Albert Sans"/>
              </a:rPr>
              <a:t>El primer paso siempre será analizar el problema, esto permite proponer una solución eficiente.</a:t>
            </a:r>
          </a:p>
          <a:p>
            <a:pPr marL="457200" lvl="0" indent="-304800" algn="l" rtl="0">
              <a:spcBef>
                <a:spcPts val="1000"/>
              </a:spcBef>
              <a:spcAft>
                <a:spcPts val="0"/>
              </a:spcAft>
              <a:buSzPts val="1200"/>
              <a:buChar char="●"/>
            </a:pPr>
            <a:r>
              <a:rPr lang="es-MX" altLang="es-MX" sz="1800" dirty="0">
                <a:solidFill>
                  <a:schemeClr val="dk1"/>
                </a:solidFill>
                <a:latin typeface="Albert Sans"/>
                <a:sym typeface="Albert Sans"/>
              </a:rPr>
              <a:t>Considerar si se conoce de antemano el número de repeticiones a realizar.</a:t>
            </a:r>
            <a:endParaRPr sz="1800" dirty="0"/>
          </a:p>
        </p:txBody>
      </p:sp>
    </p:spTree>
    <p:extLst>
      <p:ext uri="{BB962C8B-B14F-4D97-AF65-F5344CB8AC3E}">
        <p14:creationId xmlns:p14="http://schemas.microsoft.com/office/powerpoint/2010/main" val="36697281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47"/>
          <p:cNvSpPr txBox="1">
            <a:spLocks noGrp="1"/>
          </p:cNvSpPr>
          <p:nvPr>
            <p:ph type="subTitle" idx="1"/>
          </p:nvPr>
        </p:nvSpPr>
        <p:spPr>
          <a:xfrm>
            <a:off x="742200" y="1364735"/>
            <a:ext cx="3627000" cy="1371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t>¿Tienes alguna duda?</a:t>
            </a:r>
          </a:p>
          <a:p>
            <a:pPr marL="0" lvl="0" indent="0" algn="ctr" rtl="0">
              <a:spcBef>
                <a:spcPts val="0"/>
              </a:spcBef>
              <a:spcAft>
                <a:spcPts val="0"/>
              </a:spcAft>
              <a:buNone/>
            </a:pPr>
            <a:endParaRPr b="1" dirty="0"/>
          </a:p>
          <a:p>
            <a:pPr marL="0" lvl="0" indent="0" algn="ctr" rtl="0">
              <a:spcBef>
                <a:spcPts val="0"/>
              </a:spcBef>
              <a:spcAft>
                <a:spcPts val="0"/>
              </a:spcAft>
              <a:buNone/>
            </a:pPr>
            <a:r>
              <a:rPr lang="es-MX" dirty="0"/>
              <a:t>macontrerasf@uaemex.mx</a:t>
            </a:r>
            <a:endParaRPr dirty="0"/>
          </a:p>
        </p:txBody>
      </p:sp>
      <p:sp>
        <p:nvSpPr>
          <p:cNvPr id="454" name="Google Shape;454;p47"/>
          <p:cNvSpPr txBox="1">
            <a:spLocks noGrp="1"/>
          </p:cNvSpPr>
          <p:nvPr>
            <p:ph type="ctrTitle"/>
          </p:nvPr>
        </p:nvSpPr>
        <p:spPr>
          <a:xfrm>
            <a:off x="742200" y="406213"/>
            <a:ext cx="3627000" cy="99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Gracias</a:t>
            </a:r>
            <a:endParaRPr dirty="0"/>
          </a:p>
        </p:txBody>
      </p:sp>
      <p:grpSp>
        <p:nvGrpSpPr>
          <p:cNvPr id="457" name="Google Shape;457;p47"/>
          <p:cNvGrpSpPr/>
          <p:nvPr/>
        </p:nvGrpSpPr>
        <p:grpSpPr>
          <a:xfrm>
            <a:off x="3120691" y="2780352"/>
            <a:ext cx="405185" cy="384550"/>
            <a:chOff x="5071104" y="3796534"/>
            <a:chExt cx="372584" cy="353610"/>
          </a:xfrm>
        </p:grpSpPr>
        <p:sp>
          <p:nvSpPr>
            <p:cNvPr id="458" name="Google Shape;458;p47"/>
            <p:cNvSpPr/>
            <p:nvPr/>
          </p:nvSpPr>
          <p:spPr>
            <a:xfrm>
              <a:off x="5095465" y="3802104"/>
              <a:ext cx="342522" cy="342418"/>
            </a:xfrm>
            <a:custGeom>
              <a:avLst/>
              <a:gdLst/>
              <a:ahLst/>
              <a:cxnLst/>
              <a:rect l="l" t="t" r="r" b="b"/>
              <a:pathLst>
                <a:path w="13160" h="13156" extrusionOk="0">
                  <a:moveTo>
                    <a:pt x="6580" y="1"/>
                  </a:moveTo>
                  <a:cubicBezTo>
                    <a:pt x="2946" y="1"/>
                    <a:pt x="1" y="2945"/>
                    <a:pt x="1" y="6580"/>
                  </a:cubicBezTo>
                  <a:cubicBezTo>
                    <a:pt x="1" y="10211"/>
                    <a:pt x="2946" y="13156"/>
                    <a:pt x="6580" y="13156"/>
                  </a:cubicBezTo>
                  <a:cubicBezTo>
                    <a:pt x="10211" y="13156"/>
                    <a:pt x="13160" y="10211"/>
                    <a:pt x="13160" y="6580"/>
                  </a:cubicBezTo>
                  <a:cubicBezTo>
                    <a:pt x="13160" y="2945"/>
                    <a:pt x="10211" y="1"/>
                    <a:pt x="6580" y="1"/>
                  </a:cubicBezTo>
                  <a:close/>
                </a:path>
              </a:pathLst>
            </a:custGeom>
            <a:solidFill>
              <a:srgbClr val="EA7E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47"/>
            <p:cNvSpPr/>
            <p:nvPr/>
          </p:nvSpPr>
          <p:spPr>
            <a:xfrm>
              <a:off x="5141898" y="3854211"/>
              <a:ext cx="249864" cy="238074"/>
            </a:xfrm>
            <a:custGeom>
              <a:avLst/>
              <a:gdLst/>
              <a:ahLst/>
              <a:cxnLst/>
              <a:rect l="l" t="t" r="r" b="b"/>
              <a:pathLst>
                <a:path w="9600" h="9147" extrusionOk="0">
                  <a:moveTo>
                    <a:pt x="4796" y="1"/>
                  </a:moveTo>
                  <a:cubicBezTo>
                    <a:pt x="3195" y="1"/>
                    <a:pt x="1711" y="838"/>
                    <a:pt x="880" y="2210"/>
                  </a:cubicBezTo>
                  <a:cubicBezTo>
                    <a:pt x="53" y="3579"/>
                    <a:pt x="1" y="5282"/>
                    <a:pt x="743" y="6703"/>
                  </a:cubicBezTo>
                  <a:lnTo>
                    <a:pt x="219" y="8009"/>
                  </a:lnTo>
                  <a:lnTo>
                    <a:pt x="1770" y="8009"/>
                  </a:lnTo>
                  <a:cubicBezTo>
                    <a:pt x="2613" y="8751"/>
                    <a:pt x="3689" y="9147"/>
                    <a:pt x="4787" y="9147"/>
                  </a:cubicBezTo>
                  <a:cubicBezTo>
                    <a:pt x="5156" y="9147"/>
                    <a:pt x="5528" y="9102"/>
                    <a:pt x="5894" y="9011"/>
                  </a:cubicBezTo>
                  <a:cubicBezTo>
                    <a:pt x="7354" y="8649"/>
                    <a:pt x="8540" y="7597"/>
                    <a:pt x="9071" y="6189"/>
                  </a:cubicBezTo>
                  <a:cubicBezTo>
                    <a:pt x="9599" y="4786"/>
                    <a:pt x="9409" y="3213"/>
                    <a:pt x="8554" y="1974"/>
                  </a:cubicBezTo>
                  <a:cubicBezTo>
                    <a:pt x="7703" y="739"/>
                    <a:pt x="6299" y="1"/>
                    <a:pt x="47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47"/>
            <p:cNvSpPr/>
            <p:nvPr/>
          </p:nvSpPr>
          <p:spPr>
            <a:xfrm>
              <a:off x="5199679" y="3928676"/>
              <a:ext cx="126598" cy="81883"/>
            </a:xfrm>
            <a:custGeom>
              <a:avLst/>
              <a:gdLst/>
              <a:ahLst/>
              <a:cxnLst/>
              <a:rect l="l" t="t" r="r" b="b"/>
              <a:pathLst>
                <a:path w="4864" h="3146" extrusionOk="0">
                  <a:moveTo>
                    <a:pt x="4863" y="0"/>
                  </a:moveTo>
                  <a:lnTo>
                    <a:pt x="3435" y="1144"/>
                  </a:lnTo>
                  <a:lnTo>
                    <a:pt x="859" y="1144"/>
                  </a:lnTo>
                  <a:lnTo>
                    <a:pt x="1" y="3146"/>
                  </a:lnTo>
                  <a:lnTo>
                    <a:pt x="1433" y="2287"/>
                  </a:lnTo>
                  <a:lnTo>
                    <a:pt x="3720" y="2287"/>
                  </a:lnTo>
                  <a:lnTo>
                    <a:pt x="4863" y="0"/>
                  </a:lnTo>
                  <a:close/>
                </a:path>
              </a:pathLst>
            </a:custGeom>
            <a:solidFill>
              <a:srgbClr val="B3C3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47"/>
            <p:cNvSpPr/>
            <p:nvPr/>
          </p:nvSpPr>
          <p:spPr>
            <a:xfrm>
              <a:off x="5071104" y="3796534"/>
              <a:ext cx="372584" cy="353610"/>
            </a:xfrm>
            <a:custGeom>
              <a:avLst/>
              <a:gdLst/>
              <a:ahLst/>
              <a:cxnLst/>
              <a:rect l="l" t="t" r="r" b="b"/>
              <a:pathLst>
                <a:path w="14315" h="13586" extrusionOk="0">
                  <a:moveTo>
                    <a:pt x="7516" y="429"/>
                  </a:moveTo>
                  <a:cubicBezTo>
                    <a:pt x="11024" y="429"/>
                    <a:pt x="13881" y="3283"/>
                    <a:pt x="13881" y="6794"/>
                  </a:cubicBezTo>
                  <a:cubicBezTo>
                    <a:pt x="13881" y="10302"/>
                    <a:pt x="11024" y="13155"/>
                    <a:pt x="7516" y="13155"/>
                  </a:cubicBezTo>
                  <a:cubicBezTo>
                    <a:pt x="4008" y="13155"/>
                    <a:pt x="1151" y="10302"/>
                    <a:pt x="1151" y="6794"/>
                  </a:cubicBezTo>
                  <a:cubicBezTo>
                    <a:pt x="1151" y="3283"/>
                    <a:pt x="4008" y="429"/>
                    <a:pt x="7516" y="429"/>
                  </a:cubicBezTo>
                  <a:close/>
                  <a:moveTo>
                    <a:pt x="7515" y="1"/>
                  </a:moveTo>
                  <a:cubicBezTo>
                    <a:pt x="6208" y="1"/>
                    <a:pt x="4893" y="377"/>
                    <a:pt x="3741" y="1147"/>
                  </a:cubicBezTo>
                  <a:cubicBezTo>
                    <a:pt x="1049" y="2945"/>
                    <a:pt x="1" y="6400"/>
                    <a:pt x="1243" y="9391"/>
                  </a:cubicBezTo>
                  <a:cubicBezTo>
                    <a:pt x="2308" y="11966"/>
                    <a:pt x="4810" y="13586"/>
                    <a:pt x="7513" y="13586"/>
                  </a:cubicBezTo>
                  <a:cubicBezTo>
                    <a:pt x="7953" y="13586"/>
                    <a:pt x="8398" y="13543"/>
                    <a:pt x="8843" y="13454"/>
                  </a:cubicBezTo>
                  <a:cubicBezTo>
                    <a:pt x="12020" y="12825"/>
                    <a:pt x="14311" y="10035"/>
                    <a:pt x="14311" y="6794"/>
                  </a:cubicBezTo>
                  <a:cubicBezTo>
                    <a:pt x="14314" y="4989"/>
                    <a:pt x="13596" y="3261"/>
                    <a:pt x="12319" y="1991"/>
                  </a:cubicBezTo>
                  <a:cubicBezTo>
                    <a:pt x="11007" y="677"/>
                    <a:pt x="9268" y="1"/>
                    <a:pt x="75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47"/>
            <p:cNvSpPr/>
            <p:nvPr/>
          </p:nvSpPr>
          <p:spPr>
            <a:xfrm>
              <a:off x="5133465" y="3848745"/>
              <a:ext cx="277792" cy="249187"/>
            </a:xfrm>
            <a:custGeom>
              <a:avLst/>
              <a:gdLst/>
              <a:ahLst/>
              <a:cxnLst/>
              <a:rect l="l" t="t" r="r" b="b"/>
              <a:pathLst>
                <a:path w="10673" h="9574" extrusionOk="0">
                  <a:moveTo>
                    <a:pt x="5124" y="0"/>
                  </a:moveTo>
                  <a:cubicBezTo>
                    <a:pt x="3694" y="0"/>
                    <a:pt x="2313" y="643"/>
                    <a:pt x="1391" y="1790"/>
                  </a:cubicBezTo>
                  <a:cubicBezTo>
                    <a:pt x="219" y="3247"/>
                    <a:pt x="1" y="5252"/>
                    <a:pt x="831" y="6927"/>
                  </a:cubicBezTo>
                  <a:lnTo>
                    <a:pt x="349" y="8138"/>
                  </a:lnTo>
                  <a:cubicBezTo>
                    <a:pt x="332" y="8183"/>
                    <a:pt x="328" y="8233"/>
                    <a:pt x="339" y="8282"/>
                  </a:cubicBezTo>
                  <a:cubicBezTo>
                    <a:pt x="367" y="8373"/>
                    <a:pt x="451" y="8437"/>
                    <a:pt x="546" y="8437"/>
                  </a:cubicBezTo>
                  <a:lnTo>
                    <a:pt x="2017" y="8437"/>
                  </a:lnTo>
                  <a:cubicBezTo>
                    <a:pt x="2921" y="9204"/>
                    <a:pt x="4019" y="9573"/>
                    <a:pt x="5108" y="9573"/>
                  </a:cubicBezTo>
                  <a:cubicBezTo>
                    <a:pt x="6632" y="9573"/>
                    <a:pt x="8138" y="8850"/>
                    <a:pt x="9072" y="7480"/>
                  </a:cubicBezTo>
                  <a:cubicBezTo>
                    <a:pt x="10673" y="5129"/>
                    <a:pt x="9888" y="1910"/>
                    <a:pt x="7383" y="562"/>
                  </a:cubicBezTo>
                  <a:cubicBezTo>
                    <a:pt x="7349" y="543"/>
                    <a:pt x="7313" y="535"/>
                    <a:pt x="7278" y="535"/>
                  </a:cubicBezTo>
                  <a:cubicBezTo>
                    <a:pt x="7164" y="535"/>
                    <a:pt x="7060" y="627"/>
                    <a:pt x="7063" y="756"/>
                  </a:cubicBezTo>
                  <a:cubicBezTo>
                    <a:pt x="7063" y="833"/>
                    <a:pt x="7105" y="907"/>
                    <a:pt x="7175" y="942"/>
                  </a:cubicBezTo>
                  <a:cubicBezTo>
                    <a:pt x="9476" y="2170"/>
                    <a:pt x="10191" y="5133"/>
                    <a:pt x="8702" y="7276"/>
                  </a:cubicBezTo>
                  <a:cubicBezTo>
                    <a:pt x="7850" y="8505"/>
                    <a:pt x="6491" y="9150"/>
                    <a:pt x="5118" y="9150"/>
                  </a:cubicBezTo>
                  <a:cubicBezTo>
                    <a:pt x="4099" y="9150"/>
                    <a:pt x="3072" y="8795"/>
                    <a:pt x="2239" y="8060"/>
                  </a:cubicBezTo>
                  <a:cubicBezTo>
                    <a:pt x="2197" y="8025"/>
                    <a:pt x="2147" y="8007"/>
                    <a:pt x="2094" y="8007"/>
                  </a:cubicBezTo>
                  <a:lnTo>
                    <a:pt x="863" y="8007"/>
                  </a:lnTo>
                  <a:lnTo>
                    <a:pt x="1268" y="6994"/>
                  </a:lnTo>
                  <a:cubicBezTo>
                    <a:pt x="1292" y="6938"/>
                    <a:pt x="1289" y="6871"/>
                    <a:pt x="1257" y="6815"/>
                  </a:cubicBezTo>
                  <a:cubicBezTo>
                    <a:pt x="462" y="5295"/>
                    <a:pt x="631" y="3444"/>
                    <a:pt x="1693" y="2093"/>
                  </a:cubicBezTo>
                  <a:cubicBezTo>
                    <a:pt x="2532" y="1026"/>
                    <a:pt x="3803" y="429"/>
                    <a:pt x="5122" y="429"/>
                  </a:cubicBezTo>
                  <a:cubicBezTo>
                    <a:pt x="5473" y="429"/>
                    <a:pt x="5828" y="471"/>
                    <a:pt x="6179" y="559"/>
                  </a:cubicBezTo>
                  <a:cubicBezTo>
                    <a:pt x="6197" y="564"/>
                    <a:pt x="6215" y="566"/>
                    <a:pt x="6233" y="566"/>
                  </a:cubicBezTo>
                  <a:cubicBezTo>
                    <a:pt x="6347" y="566"/>
                    <a:pt x="6447" y="473"/>
                    <a:pt x="6447" y="351"/>
                  </a:cubicBezTo>
                  <a:cubicBezTo>
                    <a:pt x="6447" y="253"/>
                    <a:pt x="6380" y="168"/>
                    <a:pt x="6285" y="144"/>
                  </a:cubicBezTo>
                  <a:cubicBezTo>
                    <a:pt x="5900" y="47"/>
                    <a:pt x="5510" y="0"/>
                    <a:pt x="5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47"/>
            <p:cNvSpPr/>
            <p:nvPr/>
          </p:nvSpPr>
          <p:spPr>
            <a:xfrm>
              <a:off x="5192886" y="3923106"/>
              <a:ext cx="139716" cy="93100"/>
            </a:xfrm>
            <a:custGeom>
              <a:avLst/>
              <a:gdLst/>
              <a:ahLst/>
              <a:cxnLst/>
              <a:rect l="l" t="t" r="r" b="b"/>
              <a:pathLst>
                <a:path w="5368" h="3577" extrusionOk="0">
                  <a:moveTo>
                    <a:pt x="5125" y="1"/>
                  </a:moveTo>
                  <a:cubicBezTo>
                    <a:pt x="5075" y="1"/>
                    <a:pt x="5026" y="18"/>
                    <a:pt x="4987" y="52"/>
                  </a:cubicBezTo>
                  <a:lnTo>
                    <a:pt x="3618" y="1143"/>
                  </a:lnTo>
                  <a:lnTo>
                    <a:pt x="1120" y="1143"/>
                  </a:lnTo>
                  <a:cubicBezTo>
                    <a:pt x="1036" y="1143"/>
                    <a:pt x="959" y="1196"/>
                    <a:pt x="923" y="1277"/>
                  </a:cubicBezTo>
                  <a:lnTo>
                    <a:pt x="65" y="3279"/>
                  </a:lnTo>
                  <a:cubicBezTo>
                    <a:pt x="0" y="3430"/>
                    <a:pt x="121" y="3577"/>
                    <a:pt x="264" y="3577"/>
                  </a:cubicBezTo>
                  <a:cubicBezTo>
                    <a:pt x="300" y="3577"/>
                    <a:pt x="338" y="3567"/>
                    <a:pt x="374" y="3546"/>
                  </a:cubicBezTo>
                  <a:lnTo>
                    <a:pt x="1754" y="2719"/>
                  </a:lnTo>
                  <a:lnTo>
                    <a:pt x="2345" y="2719"/>
                  </a:lnTo>
                  <a:cubicBezTo>
                    <a:pt x="2464" y="2719"/>
                    <a:pt x="2559" y="2624"/>
                    <a:pt x="2559" y="2505"/>
                  </a:cubicBezTo>
                  <a:cubicBezTo>
                    <a:pt x="2559" y="2385"/>
                    <a:pt x="2464" y="2290"/>
                    <a:pt x="2345" y="2290"/>
                  </a:cubicBezTo>
                  <a:lnTo>
                    <a:pt x="1694" y="2290"/>
                  </a:lnTo>
                  <a:cubicBezTo>
                    <a:pt x="1655" y="2290"/>
                    <a:pt x="1616" y="2300"/>
                    <a:pt x="1581" y="2322"/>
                  </a:cubicBezTo>
                  <a:lnTo>
                    <a:pt x="723" y="2835"/>
                  </a:lnTo>
                  <a:lnTo>
                    <a:pt x="1261" y="1576"/>
                  </a:lnTo>
                  <a:lnTo>
                    <a:pt x="3696" y="1576"/>
                  </a:lnTo>
                  <a:cubicBezTo>
                    <a:pt x="3742" y="1576"/>
                    <a:pt x="3791" y="1558"/>
                    <a:pt x="3826" y="1526"/>
                  </a:cubicBezTo>
                  <a:lnTo>
                    <a:pt x="4495" y="995"/>
                  </a:lnTo>
                  <a:lnTo>
                    <a:pt x="3847" y="2290"/>
                  </a:lnTo>
                  <a:lnTo>
                    <a:pt x="3386" y="2290"/>
                  </a:lnTo>
                  <a:cubicBezTo>
                    <a:pt x="3270" y="2290"/>
                    <a:pt x="3172" y="2385"/>
                    <a:pt x="3172" y="2505"/>
                  </a:cubicBezTo>
                  <a:cubicBezTo>
                    <a:pt x="3172" y="2624"/>
                    <a:pt x="3270" y="2719"/>
                    <a:pt x="3386" y="2719"/>
                  </a:cubicBezTo>
                  <a:lnTo>
                    <a:pt x="3981" y="2719"/>
                  </a:lnTo>
                  <a:cubicBezTo>
                    <a:pt x="4062" y="2719"/>
                    <a:pt x="4136" y="2673"/>
                    <a:pt x="4171" y="2600"/>
                  </a:cubicBezTo>
                  <a:lnTo>
                    <a:pt x="5314" y="313"/>
                  </a:lnTo>
                  <a:cubicBezTo>
                    <a:pt x="5367" y="210"/>
                    <a:pt x="5332" y="87"/>
                    <a:pt x="5233" y="28"/>
                  </a:cubicBezTo>
                  <a:cubicBezTo>
                    <a:pt x="5199" y="10"/>
                    <a:pt x="5162" y="1"/>
                    <a:pt x="512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4" name="Google Shape;464;p47"/>
          <p:cNvGrpSpPr/>
          <p:nvPr/>
        </p:nvGrpSpPr>
        <p:grpSpPr>
          <a:xfrm>
            <a:off x="1585462" y="2780352"/>
            <a:ext cx="405072" cy="384550"/>
            <a:chOff x="4186663" y="3796534"/>
            <a:chExt cx="372480" cy="353610"/>
          </a:xfrm>
        </p:grpSpPr>
        <p:sp>
          <p:nvSpPr>
            <p:cNvPr id="465" name="Google Shape;465;p47"/>
            <p:cNvSpPr/>
            <p:nvPr/>
          </p:nvSpPr>
          <p:spPr>
            <a:xfrm>
              <a:off x="4211025" y="3802104"/>
              <a:ext cx="342418" cy="342418"/>
            </a:xfrm>
            <a:custGeom>
              <a:avLst/>
              <a:gdLst/>
              <a:ahLst/>
              <a:cxnLst/>
              <a:rect l="l" t="t" r="r" b="b"/>
              <a:pathLst>
                <a:path w="13156" h="13156" extrusionOk="0">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rgbClr val="72B4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47"/>
            <p:cNvSpPr/>
            <p:nvPr/>
          </p:nvSpPr>
          <p:spPr>
            <a:xfrm>
              <a:off x="4284370" y="3890988"/>
              <a:ext cx="218241" cy="179564"/>
            </a:xfrm>
            <a:custGeom>
              <a:avLst/>
              <a:gdLst/>
              <a:ahLst/>
              <a:cxnLst/>
              <a:rect l="l" t="t" r="r" b="b"/>
              <a:pathLst>
                <a:path w="8385" h="6899" extrusionOk="0">
                  <a:moveTo>
                    <a:pt x="5479" y="1"/>
                  </a:moveTo>
                  <a:cubicBezTo>
                    <a:pt x="5224" y="1"/>
                    <a:pt x="4967" y="51"/>
                    <a:pt x="4722" y="153"/>
                  </a:cubicBezTo>
                  <a:cubicBezTo>
                    <a:pt x="3998" y="456"/>
                    <a:pt x="3530" y="1163"/>
                    <a:pt x="3530" y="1948"/>
                  </a:cubicBezTo>
                  <a:lnTo>
                    <a:pt x="3530" y="1979"/>
                  </a:lnTo>
                  <a:lnTo>
                    <a:pt x="3435" y="1976"/>
                  </a:lnTo>
                  <a:lnTo>
                    <a:pt x="3431" y="1976"/>
                  </a:lnTo>
                  <a:cubicBezTo>
                    <a:pt x="3234" y="1976"/>
                    <a:pt x="2664" y="1814"/>
                    <a:pt x="2478" y="1754"/>
                  </a:cubicBezTo>
                  <a:cubicBezTo>
                    <a:pt x="1760" y="1508"/>
                    <a:pt x="1112" y="1107"/>
                    <a:pt x="574" y="575"/>
                  </a:cubicBezTo>
                  <a:lnTo>
                    <a:pt x="370" y="375"/>
                  </a:lnTo>
                  <a:cubicBezTo>
                    <a:pt x="357" y="362"/>
                    <a:pt x="341" y="356"/>
                    <a:pt x="325" y="356"/>
                  </a:cubicBezTo>
                  <a:cubicBezTo>
                    <a:pt x="298" y="356"/>
                    <a:pt x="271" y="374"/>
                    <a:pt x="265" y="403"/>
                  </a:cubicBezTo>
                  <a:lnTo>
                    <a:pt x="191" y="681"/>
                  </a:lnTo>
                  <a:cubicBezTo>
                    <a:pt x="1" y="1423"/>
                    <a:pt x="307" y="2208"/>
                    <a:pt x="954" y="2623"/>
                  </a:cubicBezTo>
                  <a:lnTo>
                    <a:pt x="947" y="2623"/>
                  </a:lnTo>
                  <a:cubicBezTo>
                    <a:pt x="817" y="2623"/>
                    <a:pt x="683" y="2609"/>
                    <a:pt x="553" y="2577"/>
                  </a:cubicBezTo>
                  <a:lnTo>
                    <a:pt x="314" y="2521"/>
                  </a:lnTo>
                  <a:cubicBezTo>
                    <a:pt x="309" y="2520"/>
                    <a:pt x="304" y="2519"/>
                    <a:pt x="299" y="2519"/>
                  </a:cubicBezTo>
                  <a:cubicBezTo>
                    <a:pt x="259" y="2519"/>
                    <a:pt x="227" y="2554"/>
                    <a:pt x="236" y="2595"/>
                  </a:cubicBezTo>
                  <a:lnTo>
                    <a:pt x="275" y="2838"/>
                  </a:lnTo>
                  <a:cubicBezTo>
                    <a:pt x="367" y="3376"/>
                    <a:pt x="715" y="3837"/>
                    <a:pt x="1211" y="4066"/>
                  </a:cubicBezTo>
                  <a:cubicBezTo>
                    <a:pt x="1274" y="4090"/>
                    <a:pt x="1257" y="4185"/>
                    <a:pt x="1190" y="4189"/>
                  </a:cubicBezTo>
                  <a:lnTo>
                    <a:pt x="1186" y="4189"/>
                  </a:lnTo>
                  <a:lnTo>
                    <a:pt x="919" y="4203"/>
                  </a:lnTo>
                  <a:cubicBezTo>
                    <a:pt x="873" y="4203"/>
                    <a:pt x="845" y="4256"/>
                    <a:pt x="866" y="4298"/>
                  </a:cubicBezTo>
                  <a:lnTo>
                    <a:pt x="1000" y="4530"/>
                  </a:lnTo>
                  <a:cubicBezTo>
                    <a:pt x="1260" y="4984"/>
                    <a:pt x="1714" y="5297"/>
                    <a:pt x="2235" y="5375"/>
                  </a:cubicBezTo>
                  <a:cubicBezTo>
                    <a:pt x="2291" y="5382"/>
                    <a:pt x="2309" y="5456"/>
                    <a:pt x="2263" y="5487"/>
                  </a:cubicBezTo>
                  <a:cubicBezTo>
                    <a:pt x="1820" y="5818"/>
                    <a:pt x="1306" y="6040"/>
                    <a:pt x="761" y="6135"/>
                  </a:cubicBezTo>
                  <a:lnTo>
                    <a:pt x="173" y="6237"/>
                  </a:lnTo>
                  <a:cubicBezTo>
                    <a:pt x="110" y="6247"/>
                    <a:pt x="99" y="6339"/>
                    <a:pt x="162" y="6360"/>
                  </a:cubicBezTo>
                  <a:lnTo>
                    <a:pt x="718" y="6574"/>
                  </a:lnTo>
                  <a:cubicBezTo>
                    <a:pt x="1281" y="6789"/>
                    <a:pt x="1879" y="6898"/>
                    <a:pt x="2478" y="6898"/>
                  </a:cubicBezTo>
                  <a:cubicBezTo>
                    <a:pt x="5194" y="6898"/>
                    <a:pt x="7414" y="4689"/>
                    <a:pt x="7421" y="1969"/>
                  </a:cubicBezTo>
                  <a:lnTo>
                    <a:pt x="7421" y="1951"/>
                  </a:lnTo>
                  <a:lnTo>
                    <a:pt x="7421" y="1902"/>
                  </a:lnTo>
                  <a:lnTo>
                    <a:pt x="7421" y="1891"/>
                  </a:lnTo>
                  <a:cubicBezTo>
                    <a:pt x="7611" y="1758"/>
                    <a:pt x="7787" y="1610"/>
                    <a:pt x="7949" y="1444"/>
                  </a:cubicBezTo>
                  <a:lnTo>
                    <a:pt x="8343" y="1036"/>
                  </a:lnTo>
                  <a:cubicBezTo>
                    <a:pt x="8384" y="995"/>
                    <a:pt x="8354" y="928"/>
                    <a:pt x="8301" y="928"/>
                  </a:cubicBezTo>
                  <a:cubicBezTo>
                    <a:pt x="8295" y="928"/>
                    <a:pt x="8289" y="929"/>
                    <a:pt x="8283" y="931"/>
                  </a:cubicBezTo>
                  <a:lnTo>
                    <a:pt x="7731" y="1061"/>
                  </a:lnTo>
                  <a:cubicBezTo>
                    <a:pt x="7674" y="1075"/>
                    <a:pt x="7618" y="1089"/>
                    <a:pt x="7558" y="1100"/>
                  </a:cubicBezTo>
                  <a:cubicBezTo>
                    <a:pt x="7554" y="1100"/>
                    <a:pt x="7551" y="1101"/>
                    <a:pt x="7547" y="1101"/>
                  </a:cubicBezTo>
                  <a:cubicBezTo>
                    <a:pt x="7487" y="1101"/>
                    <a:pt x="7456" y="1024"/>
                    <a:pt x="7506" y="987"/>
                  </a:cubicBezTo>
                  <a:cubicBezTo>
                    <a:pt x="7572" y="931"/>
                    <a:pt x="7632" y="875"/>
                    <a:pt x="7688" y="811"/>
                  </a:cubicBezTo>
                  <a:lnTo>
                    <a:pt x="8118" y="343"/>
                  </a:lnTo>
                  <a:cubicBezTo>
                    <a:pt x="8154" y="300"/>
                    <a:pt x="8122" y="236"/>
                    <a:pt x="8072" y="236"/>
                  </a:cubicBezTo>
                  <a:cubicBezTo>
                    <a:pt x="8064" y="236"/>
                    <a:pt x="8056" y="238"/>
                    <a:pt x="8047" y="241"/>
                  </a:cubicBezTo>
                  <a:lnTo>
                    <a:pt x="7449" y="442"/>
                  </a:lnTo>
                  <a:cubicBezTo>
                    <a:pt x="7266" y="502"/>
                    <a:pt x="7080" y="544"/>
                    <a:pt x="6893" y="572"/>
                  </a:cubicBezTo>
                  <a:cubicBezTo>
                    <a:pt x="6890" y="573"/>
                    <a:pt x="6886" y="573"/>
                    <a:pt x="6882" y="573"/>
                  </a:cubicBezTo>
                  <a:cubicBezTo>
                    <a:pt x="6865" y="573"/>
                    <a:pt x="6849" y="566"/>
                    <a:pt x="6837" y="554"/>
                  </a:cubicBezTo>
                  <a:cubicBezTo>
                    <a:pt x="6467" y="191"/>
                    <a:pt x="5977" y="1"/>
                    <a:pt x="54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47"/>
            <p:cNvSpPr/>
            <p:nvPr/>
          </p:nvSpPr>
          <p:spPr>
            <a:xfrm>
              <a:off x="4186663" y="3796534"/>
              <a:ext cx="372480" cy="353610"/>
            </a:xfrm>
            <a:custGeom>
              <a:avLst/>
              <a:gdLst/>
              <a:ahLst/>
              <a:cxnLst/>
              <a:rect l="l" t="t" r="r" b="b"/>
              <a:pathLst>
                <a:path w="14311" h="13586" extrusionOk="0">
                  <a:moveTo>
                    <a:pt x="7512" y="429"/>
                  </a:moveTo>
                  <a:cubicBezTo>
                    <a:pt x="11024" y="429"/>
                    <a:pt x="13877" y="3283"/>
                    <a:pt x="13877" y="6794"/>
                  </a:cubicBezTo>
                  <a:cubicBezTo>
                    <a:pt x="13877" y="10302"/>
                    <a:pt x="11024" y="13155"/>
                    <a:pt x="7512" y="13155"/>
                  </a:cubicBezTo>
                  <a:cubicBezTo>
                    <a:pt x="4004" y="13155"/>
                    <a:pt x="1151" y="10302"/>
                    <a:pt x="1151" y="6794"/>
                  </a:cubicBezTo>
                  <a:cubicBezTo>
                    <a:pt x="1151" y="3283"/>
                    <a:pt x="4004" y="429"/>
                    <a:pt x="7512" y="429"/>
                  </a:cubicBezTo>
                  <a:close/>
                  <a:moveTo>
                    <a:pt x="7512" y="1"/>
                  </a:moveTo>
                  <a:cubicBezTo>
                    <a:pt x="6205" y="1"/>
                    <a:pt x="4891" y="377"/>
                    <a:pt x="3741" y="1147"/>
                  </a:cubicBezTo>
                  <a:cubicBezTo>
                    <a:pt x="1045" y="2945"/>
                    <a:pt x="0" y="6400"/>
                    <a:pt x="1239" y="9391"/>
                  </a:cubicBezTo>
                  <a:cubicBezTo>
                    <a:pt x="2307" y="11966"/>
                    <a:pt x="4809" y="13586"/>
                    <a:pt x="7510" y="13586"/>
                  </a:cubicBezTo>
                  <a:cubicBezTo>
                    <a:pt x="7950" y="13586"/>
                    <a:pt x="8394" y="13543"/>
                    <a:pt x="8839" y="13454"/>
                  </a:cubicBezTo>
                  <a:cubicBezTo>
                    <a:pt x="12016" y="12825"/>
                    <a:pt x="14307" y="10035"/>
                    <a:pt x="14307" y="6794"/>
                  </a:cubicBezTo>
                  <a:cubicBezTo>
                    <a:pt x="14310" y="4989"/>
                    <a:pt x="13596" y="3261"/>
                    <a:pt x="12315" y="1991"/>
                  </a:cubicBezTo>
                  <a:cubicBezTo>
                    <a:pt x="11003" y="677"/>
                    <a:pt x="9264" y="1"/>
                    <a:pt x="751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47"/>
            <p:cNvSpPr/>
            <p:nvPr/>
          </p:nvSpPr>
          <p:spPr>
            <a:xfrm>
              <a:off x="4277785" y="3885834"/>
              <a:ext cx="231515" cy="189871"/>
            </a:xfrm>
            <a:custGeom>
              <a:avLst/>
              <a:gdLst/>
              <a:ahLst/>
              <a:cxnLst/>
              <a:rect l="l" t="t" r="r" b="b"/>
              <a:pathLst>
                <a:path w="8895" h="7295" extrusionOk="0">
                  <a:moveTo>
                    <a:pt x="5726" y="0"/>
                  </a:moveTo>
                  <a:cubicBezTo>
                    <a:pt x="5464" y="0"/>
                    <a:pt x="5200" y="48"/>
                    <a:pt x="4947" y="147"/>
                  </a:cubicBezTo>
                  <a:cubicBezTo>
                    <a:pt x="4184" y="446"/>
                    <a:pt x="3660" y="1153"/>
                    <a:pt x="3589" y="1970"/>
                  </a:cubicBezTo>
                  <a:cubicBezTo>
                    <a:pt x="3322" y="1917"/>
                    <a:pt x="3054" y="1850"/>
                    <a:pt x="2794" y="1766"/>
                  </a:cubicBezTo>
                  <a:cubicBezTo>
                    <a:pt x="2006" y="1498"/>
                    <a:pt x="1302" y="1027"/>
                    <a:pt x="750" y="404"/>
                  </a:cubicBezTo>
                  <a:cubicBezTo>
                    <a:pt x="718" y="365"/>
                    <a:pt x="672" y="341"/>
                    <a:pt x="627" y="330"/>
                  </a:cubicBezTo>
                  <a:cubicBezTo>
                    <a:pt x="613" y="328"/>
                    <a:pt x="600" y="326"/>
                    <a:pt x="586" y="326"/>
                  </a:cubicBezTo>
                  <a:cubicBezTo>
                    <a:pt x="506" y="326"/>
                    <a:pt x="431" y="371"/>
                    <a:pt x="394" y="446"/>
                  </a:cubicBezTo>
                  <a:cubicBezTo>
                    <a:pt x="64" y="1104"/>
                    <a:pt x="130" y="1889"/>
                    <a:pt x="560" y="2487"/>
                  </a:cubicBezTo>
                  <a:cubicBezTo>
                    <a:pt x="547" y="2485"/>
                    <a:pt x="533" y="2483"/>
                    <a:pt x="520" y="2483"/>
                  </a:cubicBezTo>
                  <a:cubicBezTo>
                    <a:pt x="456" y="2483"/>
                    <a:pt x="393" y="2511"/>
                    <a:pt x="352" y="2561"/>
                  </a:cubicBezTo>
                  <a:cubicBezTo>
                    <a:pt x="324" y="2600"/>
                    <a:pt x="306" y="2645"/>
                    <a:pt x="306" y="2695"/>
                  </a:cubicBezTo>
                  <a:lnTo>
                    <a:pt x="306" y="2761"/>
                  </a:lnTo>
                  <a:cubicBezTo>
                    <a:pt x="306" y="3324"/>
                    <a:pt x="560" y="3856"/>
                    <a:pt x="1000" y="4207"/>
                  </a:cubicBezTo>
                  <a:cubicBezTo>
                    <a:pt x="968" y="4229"/>
                    <a:pt x="943" y="4257"/>
                    <a:pt x="929" y="4288"/>
                  </a:cubicBezTo>
                  <a:cubicBezTo>
                    <a:pt x="905" y="4341"/>
                    <a:pt x="897" y="4401"/>
                    <a:pt x="915" y="4454"/>
                  </a:cubicBezTo>
                  <a:cubicBezTo>
                    <a:pt x="1102" y="5041"/>
                    <a:pt x="1559" y="5506"/>
                    <a:pt x="2143" y="5696"/>
                  </a:cubicBezTo>
                  <a:cubicBezTo>
                    <a:pt x="1619" y="6016"/>
                    <a:pt x="1017" y="6185"/>
                    <a:pt x="401" y="6185"/>
                  </a:cubicBezTo>
                  <a:cubicBezTo>
                    <a:pt x="349" y="6185"/>
                    <a:pt x="292" y="6185"/>
                    <a:pt x="236" y="6181"/>
                  </a:cubicBezTo>
                  <a:cubicBezTo>
                    <a:pt x="231" y="6181"/>
                    <a:pt x="227" y="6181"/>
                    <a:pt x="222" y="6181"/>
                  </a:cubicBezTo>
                  <a:cubicBezTo>
                    <a:pt x="119" y="6181"/>
                    <a:pt x="31" y="6256"/>
                    <a:pt x="14" y="6361"/>
                  </a:cubicBezTo>
                  <a:cubicBezTo>
                    <a:pt x="0" y="6449"/>
                    <a:pt x="43" y="6537"/>
                    <a:pt x="123" y="6582"/>
                  </a:cubicBezTo>
                  <a:cubicBezTo>
                    <a:pt x="930" y="7059"/>
                    <a:pt x="1832" y="7294"/>
                    <a:pt x="2731" y="7294"/>
                  </a:cubicBezTo>
                  <a:cubicBezTo>
                    <a:pt x="3793" y="7294"/>
                    <a:pt x="4851" y="6966"/>
                    <a:pt x="5746" y="6319"/>
                  </a:cubicBezTo>
                  <a:cubicBezTo>
                    <a:pt x="5855" y="6241"/>
                    <a:pt x="5866" y="6086"/>
                    <a:pt x="5774" y="5991"/>
                  </a:cubicBezTo>
                  <a:cubicBezTo>
                    <a:pt x="5732" y="5949"/>
                    <a:pt x="5676" y="5927"/>
                    <a:pt x="5621" y="5927"/>
                  </a:cubicBezTo>
                  <a:cubicBezTo>
                    <a:pt x="5576" y="5927"/>
                    <a:pt x="5531" y="5942"/>
                    <a:pt x="5493" y="5970"/>
                  </a:cubicBezTo>
                  <a:cubicBezTo>
                    <a:pt x="4675" y="6560"/>
                    <a:pt x="3705" y="6864"/>
                    <a:pt x="2726" y="6864"/>
                  </a:cubicBezTo>
                  <a:cubicBezTo>
                    <a:pt x="2163" y="6864"/>
                    <a:pt x="1597" y="6763"/>
                    <a:pt x="1056" y="6558"/>
                  </a:cubicBezTo>
                  <a:cubicBezTo>
                    <a:pt x="1703" y="6442"/>
                    <a:pt x="2312" y="6160"/>
                    <a:pt x="2815" y="5741"/>
                  </a:cubicBezTo>
                  <a:cubicBezTo>
                    <a:pt x="2878" y="5692"/>
                    <a:pt x="2910" y="5611"/>
                    <a:pt x="2896" y="5530"/>
                  </a:cubicBezTo>
                  <a:cubicBezTo>
                    <a:pt x="2875" y="5432"/>
                    <a:pt x="2790" y="5362"/>
                    <a:pt x="2692" y="5358"/>
                  </a:cubicBezTo>
                  <a:cubicBezTo>
                    <a:pt x="2175" y="5344"/>
                    <a:pt x="1707" y="5062"/>
                    <a:pt x="1450" y="4612"/>
                  </a:cubicBezTo>
                  <a:cubicBezTo>
                    <a:pt x="1573" y="4609"/>
                    <a:pt x="1693" y="4591"/>
                    <a:pt x="1809" y="4566"/>
                  </a:cubicBezTo>
                  <a:cubicBezTo>
                    <a:pt x="1900" y="4549"/>
                    <a:pt x="1971" y="4475"/>
                    <a:pt x="1985" y="4380"/>
                  </a:cubicBezTo>
                  <a:cubicBezTo>
                    <a:pt x="1999" y="4274"/>
                    <a:pt x="1928" y="4172"/>
                    <a:pt x="1823" y="4144"/>
                  </a:cubicBezTo>
                  <a:cubicBezTo>
                    <a:pt x="1270" y="4010"/>
                    <a:pt x="852" y="3560"/>
                    <a:pt x="757" y="2997"/>
                  </a:cubicBezTo>
                  <a:lnTo>
                    <a:pt x="757" y="2997"/>
                  </a:lnTo>
                  <a:cubicBezTo>
                    <a:pt x="898" y="3030"/>
                    <a:pt x="1045" y="3048"/>
                    <a:pt x="1190" y="3048"/>
                  </a:cubicBezTo>
                  <a:cubicBezTo>
                    <a:pt x="1215" y="3048"/>
                    <a:pt x="1239" y="3047"/>
                    <a:pt x="1263" y="3046"/>
                  </a:cubicBezTo>
                  <a:cubicBezTo>
                    <a:pt x="1369" y="3043"/>
                    <a:pt x="1457" y="2962"/>
                    <a:pt x="1471" y="2856"/>
                  </a:cubicBezTo>
                  <a:cubicBezTo>
                    <a:pt x="1478" y="2772"/>
                    <a:pt x="1436" y="2691"/>
                    <a:pt x="1362" y="2645"/>
                  </a:cubicBezTo>
                  <a:cubicBezTo>
                    <a:pt x="778" y="2290"/>
                    <a:pt x="496" y="1597"/>
                    <a:pt x="669" y="935"/>
                  </a:cubicBezTo>
                  <a:lnTo>
                    <a:pt x="669" y="935"/>
                  </a:lnTo>
                  <a:cubicBezTo>
                    <a:pt x="1232" y="1491"/>
                    <a:pt x="1911" y="1913"/>
                    <a:pt x="2660" y="2170"/>
                  </a:cubicBezTo>
                  <a:cubicBezTo>
                    <a:pt x="2667" y="2174"/>
                    <a:pt x="3406" y="2402"/>
                    <a:pt x="3684" y="2402"/>
                  </a:cubicBezTo>
                  <a:lnTo>
                    <a:pt x="3790" y="2410"/>
                  </a:lnTo>
                  <a:cubicBezTo>
                    <a:pt x="3792" y="2410"/>
                    <a:pt x="3794" y="2410"/>
                    <a:pt x="3796" y="2410"/>
                  </a:cubicBezTo>
                  <a:cubicBezTo>
                    <a:pt x="3920" y="2410"/>
                    <a:pt x="4022" y="2309"/>
                    <a:pt x="4015" y="2184"/>
                  </a:cubicBezTo>
                  <a:lnTo>
                    <a:pt x="4015" y="2149"/>
                  </a:lnTo>
                  <a:cubicBezTo>
                    <a:pt x="4015" y="1449"/>
                    <a:pt x="4437" y="823"/>
                    <a:pt x="5081" y="559"/>
                  </a:cubicBezTo>
                  <a:cubicBezTo>
                    <a:pt x="5293" y="473"/>
                    <a:pt x="5514" y="431"/>
                    <a:pt x="5734" y="431"/>
                  </a:cubicBezTo>
                  <a:cubicBezTo>
                    <a:pt x="6187" y="431"/>
                    <a:pt x="6631" y="608"/>
                    <a:pt x="6960" y="942"/>
                  </a:cubicBezTo>
                  <a:cubicBezTo>
                    <a:pt x="7000" y="985"/>
                    <a:pt x="7056" y="1007"/>
                    <a:pt x="7114" y="1007"/>
                  </a:cubicBezTo>
                  <a:cubicBezTo>
                    <a:pt x="7123" y="1007"/>
                    <a:pt x="7131" y="1007"/>
                    <a:pt x="7139" y="1006"/>
                  </a:cubicBezTo>
                  <a:cubicBezTo>
                    <a:pt x="7354" y="974"/>
                    <a:pt x="7569" y="925"/>
                    <a:pt x="7776" y="854"/>
                  </a:cubicBezTo>
                  <a:lnTo>
                    <a:pt x="7776" y="854"/>
                  </a:lnTo>
                  <a:cubicBezTo>
                    <a:pt x="7667" y="978"/>
                    <a:pt x="7537" y="1080"/>
                    <a:pt x="7393" y="1160"/>
                  </a:cubicBezTo>
                  <a:cubicBezTo>
                    <a:pt x="7294" y="1213"/>
                    <a:pt x="7252" y="1336"/>
                    <a:pt x="7298" y="1438"/>
                  </a:cubicBezTo>
                  <a:lnTo>
                    <a:pt x="7301" y="1445"/>
                  </a:lnTo>
                  <a:cubicBezTo>
                    <a:pt x="7337" y="1519"/>
                    <a:pt x="7413" y="1570"/>
                    <a:pt x="7493" y="1570"/>
                  </a:cubicBezTo>
                  <a:cubicBezTo>
                    <a:pt x="7501" y="1570"/>
                    <a:pt x="7508" y="1570"/>
                    <a:pt x="7516" y="1569"/>
                  </a:cubicBezTo>
                  <a:cubicBezTo>
                    <a:pt x="7695" y="1551"/>
                    <a:pt x="7868" y="1523"/>
                    <a:pt x="8040" y="1481"/>
                  </a:cubicBezTo>
                  <a:lnTo>
                    <a:pt x="8040" y="1481"/>
                  </a:lnTo>
                  <a:cubicBezTo>
                    <a:pt x="7889" y="1639"/>
                    <a:pt x="7720" y="1783"/>
                    <a:pt x="7540" y="1906"/>
                  </a:cubicBezTo>
                  <a:cubicBezTo>
                    <a:pt x="7484" y="1949"/>
                    <a:pt x="7449" y="2019"/>
                    <a:pt x="7452" y="2089"/>
                  </a:cubicBezTo>
                  <a:lnTo>
                    <a:pt x="7452" y="2103"/>
                  </a:lnTo>
                  <a:lnTo>
                    <a:pt x="7452" y="2146"/>
                  </a:lnTo>
                  <a:lnTo>
                    <a:pt x="7452" y="2167"/>
                  </a:lnTo>
                  <a:cubicBezTo>
                    <a:pt x="7445" y="3324"/>
                    <a:pt x="7016" y="4440"/>
                    <a:pt x="6239" y="5298"/>
                  </a:cubicBezTo>
                  <a:cubicBezTo>
                    <a:pt x="6165" y="5383"/>
                    <a:pt x="6168" y="5513"/>
                    <a:pt x="6249" y="5594"/>
                  </a:cubicBezTo>
                  <a:cubicBezTo>
                    <a:pt x="6291" y="5636"/>
                    <a:pt x="6347" y="5657"/>
                    <a:pt x="6402" y="5657"/>
                  </a:cubicBezTo>
                  <a:cubicBezTo>
                    <a:pt x="6461" y="5657"/>
                    <a:pt x="6520" y="5632"/>
                    <a:pt x="6562" y="5583"/>
                  </a:cubicBezTo>
                  <a:cubicBezTo>
                    <a:pt x="7403" y="4654"/>
                    <a:pt x="7871" y="3444"/>
                    <a:pt x="7878" y="2191"/>
                  </a:cubicBezTo>
                  <a:cubicBezTo>
                    <a:pt x="8262" y="1906"/>
                    <a:pt x="8589" y="1555"/>
                    <a:pt x="8842" y="1153"/>
                  </a:cubicBezTo>
                  <a:cubicBezTo>
                    <a:pt x="8895" y="1062"/>
                    <a:pt x="8877" y="946"/>
                    <a:pt x="8796" y="879"/>
                  </a:cubicBezTo>
                  <a:cubicBezTo>
                    <a:pt x="8758" y="844"/>
                    <a:pt x="8707" y="827"/>
                    <a:pt x="8655" y="827"/>
                  </a:cubicBezTo>
                  <a:cubicBezTo>
                    <a:pt x="8623" y="827"/>
                    <a:pt x="8591" y="834"/>
                    <a:pt x="8561" y="847"/>
                  </a:cubicBezTo>
                  <a:cubicBezTo>
                    <a:pt x="8452" y="900"/>
                    <a:pt x="8339" y="946"/>
                    <a:pt x="8223" y="985"/>
                  </a:cubicBezTo>
                  <a:cubicBezTo>
                    <a:pt x="8339" y="826"/>
                    <a:pt x="8427" y="654"/>
                    <a:pt x="8494" y="467"/>
                  </a:cubicBezTo>
                  <a:cubicBezTo>
                    <a:pt x="8522" y="393"/>
                    <a:pt x="8504" y="305"/>
                    <a:pt x="8452" y="246"/>
                  </a:cubicBezTo>
                  <a:cubicBezTo>
                    <a:pt x="8410" y="200"/>
                    <a:pt x="8351" y="176"/>
                    <a:pt x="8292" y="176"/>
                  </a:cubicBezTo>
                  <a:cubicBezTo>
                    <a:pt x="8256" y="176"/>
                    <a:pt x="8220" y="185"/>
                    <a:pt x="8188" y="203"/>
                  </a:cubicBezTo>
                  <a:cubicBezTo>
                    <a:pt x="7875" y="383"/>
                    <a:pt x="7533" y="506"/>
                    <a:pt x="7182" y="566"/>
                  </a:cubicBezTo>
                  <a:cubicBezTo>
                    <a:pt x="6777" y="196"/>
                    <a:pt x="6255" y="0"/>
                    <a:pt x="572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9" name="Google Shape;469;p47"/>
          <p:cNvGrpSpPr/>
          <p:nvPr/>
        </p:nvGrpSpPr>
        <p:grpSpPr>
          <a:xfrm>
            <a:off x="2353133" y="2780352"/>
            <a:ext cx="405156" cy="384550"/>
            <a:chOff x="4628896" y="3796534"/>
            <a:chExt cx="372558" cy="353610"/>
          </a:xfrm>
        </p:grpSpPr>
        <p:sp>
          <p:nvSpPr>
            <p:cNvPr id="470" name="Google Shape;470;p47"/>
            <p:cNvSpPr/>
            <p:nvPr/>
          </p:nvSpPr>
          <p:spPr>
            <a:xfrm>
              <a:off x="4653258" y="3802104"/>
              <a:ext cx="342418" cy="342418"/>
            </a:xfrm>
            <a:custGeom>
              <a:avLst/>
              <a:gdLst/>
              <a:ahLst/>
              <a:cxnLst/>
              <a:rect l="l" t="t" r="r" b="b"/>
              <a:pathLst>
                <a:path w="13156" h="13156" extrusionOk="0">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47"/>
            <p:cNvSpPr/>
            <p:nvPr/>
          </p:nvSpPr>
          <p:spPr>
            <a:xfrm>
              <a:off x="4693731" y="3853847"/>
              <a:ext cx="260275" cy="238958"/>
            </a:xfrm>
            <a:custGeom>
              <a:avLst/>
              <a:gdLst/>
              <a:ahLst/>
              <a:cxnLst/>
              <a:rect l="l" t="t" r="r" b="b"/>
              <a:pathLst>
                <a:path w="10000" h="9181" extrusionOk="0">
                  <a:moveTo>
                    <a:pt x="5023" y="0"/>
                  </a:moveTo>
                  <a:cubicBezTo>
                    <a:pt x="3884" y="0"/>
                    <a:pt x="2754" y="424"/>
                    <a:pt x="1879" y="1246"/>
                  </a:cubicBezTo>
                  <a:cubicBezTo>
                    <a:pt x="377" y="2657"/>
                    <a:pt x="0" y="4895"/>
                    <a:pt x="954" y="6717"/>
                  </a:cubicBezTo>
                  <a:lnTo>
                    <a:pt x="426" y="8037"/>
                  </a:lnTo>
                  <a:lnTo>
                    <a:pt x="1992" y="8037"/>
                  </a:lnTo>
                  <a:cubicBezTo>
                    <a:pt x="2826" y="8772"/>
                    <a:pt x="3900" y="9180"/>
                    <a:pt x="5010" y="9180"/>
                  </a:cubicBezTo>
                  <a:cubicBezTo>
                    <a:pt x="5015" y="9180"/>
                    <a:pt x="5020" y="9180"/>
                    <a:pt x="5025" y="9180"/>
                  </a:cubicBezTo>
                  <a:cubicBezTo>
                    <a:pt x="7083" y="9180"/>
                    <a:pt x="8891" y="7808"/>
                    <a:pt x="9444" y="5823"/>
                  </a:cubicBezTo>
                  <a:cubicBezTo>
                    <a:pt x="10000" y="3839"/>
                    <a:pt x="9162" y="1732"/>
                    <a:pt x="7400" y="665"/>
                  </a:cubicBezTo>
                  <a:cubicBezTo>
                    <a:pt x="6663" y="219"/>
                    <a:pt x="5841" y="0"/>
                    <a:pt x="5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47"/>
            <p:cNvSpPr/>
            <p:nvPr/>
          </p:nvSpPr>
          <p:spPr>
            <a:xfrm>
              <a:off x="4718275" y="3876126"/>
              <a:ext cx="211552" cy="194425"/>
            </a:xfrm>
            <a:custGeom>
              <a:avLst/>
              <a:gdLst/>
              <a:ahLst/>
              <a:cxnLst/>
              <a:rect l="l" t="t" r="r" b="b"/>
              <a:pathLst>
                <a:path w="8128" h="7470" extrusionOk="0">
                  <a:moveTo>
                    <a:pt x="4084" y="0"/>
                  </a:moveTo>
                  <a:cubicBezTo>
                    <a:pt x="3157" y="0"/>
                    <a:pt x="2238" y="345"/>
                    <a:pt x="1527" y="1013"/>
                  </a:cubicBezTo>
                  <a:cubicBezTo>
                    <a:pt x="306" y="2156"/>
                    <a:pt x="0" y="3975"/>
                    <a:pt x="774" y="5460"/>
                  </a:cubicBezTo>
                  <a:lnTo>
                    <a:pt x="957" y="5812"/>
                  </a:lnTo>
                  <a:lnTo>
                    <a:pt x="753" y="6322"/>
                  </a:lnTo>
                  <a:lnTo>
                    <a:pt x="1376" y="6322"/>
                  </a:lnTo>
                  <a:lnTo>
                    <a:pt x="1619" y="6537"/>
                  </a:lnTo>
                  <a:cubicBezTo>
                    <a:pt x="2298" y="7135"/>
                    <a:pt x="3174" y="7466"/>
                    <a:pt x="4082" y="7469"/>
                  </a:cubicBezTo>
                  <a:lnTo>
                    <a:pt x="4085" y="7466"/>
                  </a:lnTo>
                  <a:cubicBezTo>
                    <a:pt x="5760" y="7466"/>
                    <a:pt x="7227" y="6350"/>
                    <a:pt x="7678" y="4735"/>
                  </a:cubicBezTo>
                  <a:cubicBezTo>
                    <a:pt x="8128" y="3124"/>
                    <a:pt x="7449" y="1407"/>
                    <a:pt x="6017" y="541"/>
                  </a:cubicBezTo>
                  <a:cubicBezTo>
                    <a:pt x="5418" y="178"/>
                    <a:pt x="4749" y="0"/>
                    <a:pt x="4084" y="0"/>
                  </a:cubicBezTo>
                  <a:close/>
                </a:path>
              </a:pathLst>
            </a:custGeom>
            <a:solidFill>
              <a:srgbClr val="F5B3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47"/>
            <p:cNvSpPr/>
            <p:nvPr/>
          </p:nvSpPr>
          <p:spPr>
            <a:xfrm>
              <a:off x="4754349" y="3903377"/>
              <a:ext cx="141225" cy="138414"/>
            </a:xfrm>
            <a:custGeom>
              <a:avLst/>
              <a:gdLst/>
              <a:ahLst/>
              <a:cxnLst/>
              <a:rect l="l" t="t" r="r" b="b"/>
              <a:pathLst>
                <a:path w="5426" h="5318" extrusionOk="0">
                  <a:moveTo>
                    <a:pt x="1512" y="1"/>
                  </a:moveTo>
                  <a:cubicBezTo>
                    <a:pt x="1391" y="1"/>
                    <a:pt x="1271" y="47"/>
                    <a:pt x="1179" y="138"/>
                  </a:cubicBezTo>
                  <a:lnTo>
                    <a:pt x="254" y="1063"/>
                  </a:lnTo>
                  <a:cubicBezTo>
                    <a:pt x="29" y="1285"/>
                    <a:pt x="0" y="1637"/>
                    <a:pt x="187" y="1894"/>
                  </a:cubicBezTo>
                  <a:cubicBezTo>
                    <a:pt x="1098" y="3168"/>
                    <a:pt x="2214" y="4283"/>
                    <a:pt x="3487" y="5198"/>
                  </a:cubicBezTo>
                  <a:cubicBezTo>
                    <a:pt x="3596" y="5275"/>
                    <a:pt x="3727" y="5317"/>
                    <a:pt x="3860" y="5317"/>
                  </a:cubicBezTo>
                  <a:cubicBezTo>
                    <a:pt x="4033" y="5317"/>
                    <a:pt x="4198" y="5247"/>
                    <a:pt x="4318" y="5127"/>
                  </a:cubicBezTo>
                  <a:lnTo>
                    <a:pt x="5243" y="4202"/>
                  </a:lnTo>
                  <a:cubicBezTo>
                    <a:pt x="5426" y="4019"/>
                    <a:pt x="5426" y="3720"/>
                    <a:pt x="5243" y="3537"/>
                  </a:cubicBezTo>
                  <a:lnTo>
                    <a:pt x="4673" y="2967"/>
                  </a:lnTo>
                  <a:cubicBezTo>
                    <a:pt x="4582" y="2875"/>
                    <a:pt x="4461" y="2830"/>
                    <a:pt x="4341" y="2830"/>
                  </a:cubicBezTo>
                  <a:cubicBezTo>
                    <a:pt x="4220" y="2830"/>
                    <a:pt x="4099" y="2875"/>
                    <a:pt x="4008" y="2967"/>
                  </a:cubicBezTo>
                  <a:lnTo>
                    <a:pt x="3853" y="3125"/>
                  </a:lnTo>
                  <a:cubicBezTo>
                    <a:pt x="3801" y="3177"/>
                    <a:pt x="3731" y="3204"/>
                    <a:pt x="3661" y="3204"/>
                  </a:cubicBezTo>
                  <a:cubicBezTo>
                    <a:pt x="3627" y="3204"/>
                    <a:pt x="3593" y="3198"/>
                    <a:pt x="3561" y="3185"/>
                  </a:cubicBezTo>
                  <a:cubicBezTo>
                    <a:pt x="2935" y="2942"/>
                    <a:pt x="2439" y="2446"/>
                    <a:pt x="2196" y="1820"/>
                  </a:cubicBezTo>
                  <a:cubicBezTo>
                    <a:pt x="2157" y="1721"/>
                    <a:pt x="2178" y="1605"/>
                    <a:pt x="2256" y="1528"/>
                  </a:cubicBezTo>
                  <a:lnTo>
                    <a:pt x="2414" y="1373"/>
                  </a:lnTo>
                  <a:cubicBezTo>
                    <a:pt x="2597" y="1190"/>
                    <a:pt x="2597" y="891"/>
                    <a:pt x="2414" y="708"/>
                  </a:cubicBezTo>
                  <a:lnTo>
                    <a:pt x="1844" y="138"/>
                  </a:lnTo>
                  <a:cubicBezTo>
                    <a:pt x="1753" y="47"/>
                    <a:pt x="1632" y="1"/>
                    <a:pt x="15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47"/>
            <p:cNvSpPr/>
            <p:nvPr/>
          </p:nvSpPr>
          <p:spPr>
            <a:xfrm>
              <a:off x="4628896" y="3796534"/>
              <a:ext cx="372558" cy="353610"/>
            </a:xfrm>
            <a:custGeom>
              <a:avLst/>
              <a:gdLst/>
              <a:ahLst/>
              <a:cxnLst/>
              <a:rect l="l" t="t" r="r" b="b"/>
              <a:pathLst>
                <a:path w="14314" h="13586" extrusionOk="0">
                  <a:moveTo>
                    <a:pt x="7516" y="429"/>
                  </a:moveTo>
                  <a:cubicBezTo>
                    <a:pt x="11027" y="429"/>
                    <a:pt x="13881" y="3283"/>
                    <a:pt x="13881" y="6794"/>
                  </a:cubicBezTo>
                  <a:cubicBezTo>
                    <a:pt x="13881" y="10302"/>
                    <a:pt x="11024" y="13155"/>
                    <a:pt x="7516" y="13155"/>
                  </a:cubicBezTo>
                  <a:cubicBezTo>
                    <a:pt x="4008" y="13155"/>
                    <a:pt x="1151" y="10302"/>
                    <a:pt x="1151" y="6794"/>
                  </a:cubicBezTo>
                  <a:cubicBezTo>
                    <a:pt x="1151" y="3283"/>
                    <a:pt x="4004" y="429"/>
                    <a:pt x="7516" y="429"/>
                  </a:cubicBezTo>
                  <a:close/>
                  <a:moveTo>
                    <a:pt x="7514" y="1"/>
                  </a:moveTo>
                  <a:cubicBezTo>
                    <a:pt x="6206" y="1"/>
                    <a:pt x="4892" y="377"/>
                    <a:pt x="3740" y="1147"/>
                  </a:cubicBezTo>
                  <a:cubicBezTo>
                    <a:pt x="1045" y="2945"/>
                    <a:pt x="0" y="6400"/>
                    <a:pt x="1239" y="9391"/>
                  </a:cubicBezTo>
                  <a:cubicBezTo>
                    <a:pt x="2307" y="11966"/>
                    <a:pt x="4809" y="13586"/>
                    <a:pt x="7510" y="13586"/>
                  </a:cubicBezTo>
                  <a:cubicBezTo>
                    <a:pt x="7949" y="13586"/>
                    <a:pt x="8394" y="13543"/>
                    <a:pt x="8839" y="13454"/>
                  </a:cubicBezTo>
                  <a:cubicBezTo>
                    <a:pt x="12019" y="12825"/>
                    <a:pt x="14306" y="10035"/>
                    <a:pt x="14306" y="6794"/>
                  </a:cubicBezTo>
                  <a:cubicBezTo>
                    <a:pt x="14313" y="4989"/>
                    <a:pt x="13596" y="3261"/>
                    <a:pt x="12318" y="1991"/>
                  </a:cubicBezTo>
                  <a:cubicBezTo>
                    <a:pt x="11004" y="677"/>
                    <a:pt x="9266" y="1"/>
                    <a:pt x="75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47"/>
            <p:cNvSpPr/>
            <p:nvPr/>
          </p:nvSpPr>
          <p:spPr>
            <a:xfrm>
              <a:off x="4685766" y="3848745"/>
              <a:ext cx="277037" cy="249239"/>
            </a:xfrm>
            <a:custGeom>
              <a:avLst/>
              <a:gdLst/>
              <a:ahLst/>
              <a:cxnLst/>
              <a:rect l="l" t="t" r="r" b="b"/>
              <a:pathLst>
                <a:path w="10644" h="9576" extrusionOk="0">
                  <a:moveTo>
                    <a:pt x="5330" y="0"/>
                  </a:moveTo>
                  <a:cubicBezTo>
                    <a:pt x="4349" y="0"/>
                    <a:pt x="3363" y="301"/>
                    <a:pt x="2519" y="914"/>
                  </a:cubicBezTo>
                  <a:cubicBezTo>
                    <a:pt x="626" y="2286"/>
                    <a:pt x="0" y="4830"/>
                    <a:pt x="1042" y="6924"/>
                  </a:cubicBezTo>
                  <a:lnTo>
                    <a:pt x="556" y="8141"/>
                  </a:lnTo>
                  <a:cubicBezTo>
                    <a:pt x="521" y="8229"/>
                    <a:pt x="549" y="8331"/>
                    <a:pt x="623" y="8391"/>
                  </a:cubicBezTo>
                  <a:cubicBezTo>
                    <a:pt x="662" y="8417"/>
                    <a:pt x="703" y="8434"/>
                    <a:pt x="748" y="8434"/>
                  </a:cubicBezTo>
                  <a:cubicBezTo>
                    <a:pt x="752" y="8434"/>
                    <a:pt x="756" y="8433"/>
                    <a:pt x="760" y="8433"/>
                  </a:cubicBezTo>
                  <a:lnTo>
                    <a:pt x="2227" y="8433"/>
                  </a:lnTo>
                  <a:cubicBezTo>
                    <a:pt x="3122" y="9195"/>
                    <a:pt x="4226" y="9576"/>
                    <a:pt x="5331" y="9576"/>
                  </a:cubicBezTo>
                  <a:cubicBezTo>
                    <a:pt x="6450" y="9576"/>
                    <a:pt x="7569" y="9184"/>
                    <a:pt x="8469" y="8401"/>
                  </a:cubicBezTo>
                  <a:cubicBezTo>
                    <a:pt x="10256" y="6850"/>
                    <a:pt x="10644" y="4225"/>
                    <a:pt x="9377" y="2227"/>
                  </a:cubicBezTo>
                  <a:cubicBezTo>
                    <a:pt x="9335" y="2161"/>
                    <a:pt x="9266" y="2127"/>
                    <a:pt x="9197" y="2127"/>
                  </a:cubicBezTo>
                  <a:cubicBezTo>
                    <a:pt x="9142" y="2127"/>
                    <a:pt x="9088" y="2148"/>
                    <a:pt x="9046" y="2191"/>
                  </a:cubicBezTo>
                  <a:lnTo>
                    <a:pt x="9043" y="2195"/>
                  </a:lnTo>
                  <a:cubicBezTo>
                    <a:pt x="8972" y="2265"/>
                    <a:pt x="8962" y="2374"/>
                    <a:pt x="9014" y="2459"/>
                  </a:cubicBezTo>
                  <a:cubicBezTo>
                    <a:pt x="10176" y="4292"/>
                    <a:pt x="9810" y="6699"/>
                    <a:pt x="8159" y="8106"/>
                  </a:cubicBezTo>
                  <a:cubicBezTo>
                    <a:pt x="7344" y="8801"/>
                    <a:pt x="6337" y="9148"/>
                    <a:pt x="5331" y="9148"/>
                  </a:cubicBezTo>
                  <a:cubicBezTo>
                    <a:pt x="4300" y="9148"/>
                    <a:pt x="3270" y="8785"/>
                    <a:pt x="2445" y="8060"/>
                  </a:cubicBezTo>
                  <a:cubicBezTo>
                    <a:pt x="2407" y="8025"/>
                    <a:pt x="2358" y="8004"/>
                    <a:pt x="2301" y="8004"/>
                  </a:cubicBezTo>
                  <a:lnTo>
                    <a:pt x="1070" y="8004"/>
                  </a:lnTo>
                  <a:lnTo>
                    <a:pt x="1478" y="6991"/>
                  </a:lnTo>
                  <a:cubicBezTo>
                    <a:pt x="1499" y="6934"/>
                    <a:pt x="1495" y="6867"/>
                    <a:pt x="1467" y="6811"/>
                  </a:cubicBezTo>
                  <a:cubicBezTo>
                    <a:pt x="468" y="4911"/>
                    <a:pt x="1003" y="2564"/>
                    <a:pt x="2730" y="1284"/>
                  </a:cubicBezTo>
                  <a:cubicBezTo>
                    <a:pt x="3507" y="708"/>
                    <a:pt x="4419" y="425"/>
                    <a:pt x="5327" y="425"/>
                  </a:cubicBezTo>
                  <a:cubicBezTo>
                    <a:pt x="6439" y="425"/>
                    <a:pt x="7545" y="850"/>
                    <a:pt x="8388" y="1681"/>
                  </a:cubicBezTo>
                  <a:cubicBezTo>
                    <a:pt x="8430" y="1722"/>
                    <a:pt x="8485" y="1742"/>
                    <a:pt x="8539" y="1742"/>
                  </a:cubicBezTo>
                  <a:cubicBezTo>
                    <a:pt x="8593" y="1742"/>
                    <a:pt x="8647" y="1722"/>
                    <a:pt x="8687" y="1681"/>
                  </a:cubicBezTo>
                  <a:lnTo>
                    <a:pt x="8691" y="1678"/>
                  </a:lnTo>
                  <a:cubicBezTo>
                    <a:pt x="8775" y="1593"/>
                    <a:pt x="8775" y="1460"/>
                    <a:pt x="8691" y="1375"/>
                  </a:cubicBezTo>
                  <a:cubicBezTo>
                    <a:pt x="7766" y="466"/>
                    <a:pt x="6552" y="0"/>
                    <a:pt x="53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47"/>
            <p:cNvSpPr/>
            <p:nvPr/>
          </p:nvSpPr>
          <p:spPr>
            <a:xfrm>
              <a:off x="4748571" y="3893304"/>
              <a:ext cx="156269" cy="153718"/>
            </a:xfrm>
            <a:custGeom>
              <a:avLst/>
              <a:gdLst/>
              <a:ahLst/>
              <a:cxnLst/>
              <a:rect l="l" t="t" r="r" b="b"/>
              <a:pathLst>
                <a:path w="6004" h="5906" extrusionOk="0">
                  <a:moveTo>
                    <a:pt x="1731" y="1"/>
                  </a:moveTo>
                  <a:cubicBezTo>
                    <a:pt x="1676" y="1"/>
                    <a:pt x="1621" y="22"/>
                    <a:pt x="1581" y="64"/>
                  </a:cubicBezTo>
                  <a:lnTo>
                    <a:pt x="335" y="1306"/>
                  </a:lnTo>
                  <a:cubicBezTo>
                    <a:pt x="40" y="1598"/>
                    <a:pt x="1" y="2063"/>
                    <a:pt x="244" y="2400"/>
                  </a:cubicBezTo>
                  <a:cubicBezTo>
                    <a:pt x="757" y="3111"/>
                    <a:pt x="1331" y="3776"/>
                    <a:pt x="1964" y="4385"/>
                  </a:cubicBezTo>
                  <a:cubicBezTo>
                    <a:pt x="2005" y="4425"/>
                    <a:pt x="2058" y="4446"/>
                    <a:pt x="2112" y="4446"/>
                  </a:cubicBezTo>
                  <a:cubicBezTo>
                    <a:pt x="2166" y="4446"/>
                    <a:pt x="2221" y="4425"/>
                    <a:pt x="2263" y="4385"/>
                  </a:cubicBezTo>
                  <a:lnTo>
                    <a:pt x="2267" y="4381"/>
                  </a:lnTo>
                  <a:cubicBezTo>
                    <a:pt x="2348" y="4300"/>
                    <a:pt x="2348" y="4163"/>
                    <a:pt x="2263" y="4082"/>
                  </a:cubicBezTo>
                  <a:cubicBezTo>
                    <a:pt x="1647" y="3488"/>
                    <a:pt x="1088" y="2844"/>
                    <a:pt x="592" y="2151"/>
                  </a:cubicBezTo>
                  <a:cubicBezTo>
                    <a:pt x="472" y="1985"/>
                    <a:pt x="490" y="1757"/>
                    <a:pt x="634" y="1612"/>
                  </a:cubicBezTo>
                  <a:lnTo>
                    <a:pt x="1728" y="522"/>
                  </a:lnTo>
                  <a:lnTo>
                    <a:pt x="2640" y="1429"/>
                  </a:lnTo>
                  <a:lnTo>
                    <a:pt x="2182" y="1887"/>
                  </a:lnTo>
                  <a:cubicBezTo>
                    <a:pt x="2126" y="1943"/>
                    <a:pt x="2105" y="2028"/>
                    <a:pt x="2129" y="2105"/>
                  </a:cubicBezTo>
                  <a:cubicBezTo>
                    <a:pt x="2422" y="2977"/>
                    <a:pt x="3009" y="3569"/>
                    <a:pt x="3885" y="3861"/>
                  </a:cubicBezTo>
                  <a:cubicBezTo>
                    <a:pt x="3908" y="3868"/>
                    <a:pt x="3931" y="3871"/>
                    <a:pt x="3954" y="3871"/>
                  </a:cubicBezTo>
                  <a:cubicBezTo>
                    <a:pt x="4009" y="3871"/>
                    <a:pt x="4063" y="3850"/>
                    <a:pt x="4103" y="3808"/>
                  </a:cubicBezTo>
                  <a:lnTo>
                    <a:pt x="4561" y="3354"/>
                  </a:lnTo>
                  <a:lnTo>
                    <a:pt x="5469" y="4262"/>
                  </a:lnTo>
                  <a:lnTo>
                    <a:pt x="4378" y="5356"/>
                  </a:lnTo>
                  <a:cubicBezTo>
                    <a:pt x="4297" y="5437"/>
                    <a:pt x="4189" y="5479"/>
                    <a:pt x="4080" y="5479"/>
                  </a:cubicBezTo>
                  <a:cubicBezTo>
                    <a:pt x="3996" y="5479"/>
                    <a:pt x="3912" y="5454"/>
                    <a:pt x="3839" y="5402"/>
                  </a:cubicBezTo>
                  <a:cubicBezTo>
                    <a:pt x="3558" y="5198"/>
                    <a:pt x="3287" y="4987"/>
                    <a:pt x="3023" y="4765"/>
                  </a:cubicBezTo>
                  <a:cubicBezTo>
                    <a:pt x="2984" y="4732"/>
                    <a:pt x="2936" y="4716"/>
                    <a:pt x="2889" y="4716"/>
                  </a:cubicBezTo>
                  <a:cubicBezTo>
                    <a:pt x="2834" y="4716"/>
                    <a:pt x="2780" y="4737"/>
                    <a:pt x="2738" y="4779"/>
                  </a:cubicBezTo>
                  <a:lnTo>
                    <a:pt x="2735" y="4782"/>
                  </a:lnTo>
                  <a:cubicBezTo>
                    <a:pt x="2647" y="4870"/>
                    <a:pt x="2654" y="5015"/>
                    <a:pt x="2749" y="5096"/>
                  </a:cubicBezTo>
                  <a:cubicBezTo>
                    <a:pt x="3020" y="5321"/>
                    <a:pt x="3301" y="5539"/>
                    <a:pt x="3590" y="5747"/>
                  </a:cubicBezTo>
                  <a:cubicBezTo>
                    <a:pt x="3739" y="5854"/>
                    <a:pt x="3911" y="5906"/>
                    <a:pt x="4083" y="5906"/>
                  </a:cubicBezTo>
                  <a:cubicBezTo>
                    <a:pt x="4301" y="5906"/>
                    <a:pt x="4517" y="5822"/>
                    <a:pt x="4680" y="5659"/>
                  </a:cubicBezTo>
                  <a:lnTo>
                    <a:pt x="5926" y="4413"/>
                  </a:lnTo>
                  <a:cubicBezTo>
                    <a:pt x="5986" y="4353"/>
                    <a:pt x="6003" y="4258"/>
                    <a:pt x="5972" y="4181"/>
                  </a:cubicBezTo>
                  <a:cubicBezTo>
                    <a:pt x="5961" y="4153"/>
                    <a:pt x="5944" y="4125"/>
                    <a:pt x="5926" y="4103"/>
                  </a:cubicBezTo>
                  <a:lnTo>
                    <a:pt x="4716" y="2897"/>
                  </a:lnTo>
                  <a:cubicBezTo>
                    <a:pt x="4673" y="2854"/>
                    <a:pt x="4618" y="2833"/>
                    <a:pt x="4563" y="2833"/>
                  </a:cubicBezTo>
                  <a:cubicBezTo>
                    <a:pt x="4507" y="2833"/>
                    <a:pt x="4452" y="2854"/>
                    <a:pt x="4409" y="2897"/>
                  </a:cubicBezTo>
                  <a:lnTo>
                    <a:pt x="3899" y="3407"/>
                  </a:lnTo>
                  <a:cubicBezTo>
                    <a:pt x="3262" y="3160"/>
                    <a:pt x="2830" y="2728"/>
                    <a:pt x="2587" y="2091"/>
                  </a:cubicBezTo>
                  <a:lnTo>
                    <a:pt x="3097" y="1581"/>
                  </a:lnTo>
                  <a:cubicBezTo>
                    <a:pt x="3182" y="1496"/>
                    <a:pt x="3182" y="1359"/>
                    <a:pt x="3097" y="1278"/>
                  </a:cubicBezTo>
                  <a:lnTo>
                    <a:pt x="1883" y="64"/>
                  </a:lnTo>
                  <a:cubicBezTo>
                    <a:pt x="1841" y="22"/>
                    <a:pt x="1786" y="1"/>
                    <a:pt x="17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7" name="Google Shape;477;p47"/>
          <p:cNvSpPr/>
          <p:nvPr/>
        </p:nvSpPr>
        <p:spPr>
          <a:xfrm>
            <a:off x="8636100" y="669825"/>
            <a:ext cx="1175100" cy="117510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480" name="Google Shape;480;p47"/>
          <p:cNvSpPr/>
          <p:nvPr/>
        </p:nvSpPr>
        <p:spPr>
          <a:xfrm>
            <a:off x="-752250" y="3213525"/>
            <a:ext cx="1175100" cy="1175100"/>
          </a:xfrm>
          <a:prstGeom prst="ellipse">
            <a:avLst/>
          </a:prstGeom>
          <a:solidFill>
            <a:schemeClr val="dk2"/>
          </a:solidFill>
          <a:ln>
            <a:noFill/>
          </a:ln>
          <a:effectLst>
            <a:outerShdw blurRad="50800" dist="38100" dir="18900000" algn="bl"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1" name="Google Shape;477;p47">
            <a:extLst>
              <a:ext uri="{FF2B5EF4-FFF2-40B4-BE49-F238E27FC236}">
                <a16:creationId xmlns:a16="http://schemas.microsoft.com/office/drawing/2014/main" id="{7405D0FA-E615-44F8-A9D4-7BBDFFA02FE8}"/>
              </a:ext>
            </a:extLst>
          </p:cNvPr>
          <p:cNvSpPr/>
          <p:nvPr/>
        </p:nvSpPr>
        <p:spPr>
          <a:xfrm>
            <a:off x="8161724" y="184428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32" name="Google Shape;477;p47">
            <a:extLst>
              <a:ext uri="{FF2B5EF4-FFF2-40B4-BE49-F238E27FC236}">
                <a16:creationId xmlns:a16="http://schemas.microsoft.com/office/drawing/2014/main" id="{CF8D894F-E554-4F17-9965-BA36D3BCB5F5}"/>
              </a:ext>
            </a:extLst>
          </p:cNvPr>
          <p:cNvSpPr/>
          <p:nvPr/>
        </p:nvSpPr>
        <p:spPr>
          <a:xfrm>
            <a:off x="8957810" y="2216660"/>
            <a:ext cx="372379" cy="372380"/>
          </a:xfrm>
          <a:prstGeom prst="ellipse">
            <a:avLst/>
          </a:prstGeom>
          <a:solidFill>
            <a:schemeClr val="dk2"/>
          </a:solidFill>
          <a:ln>
            <a:noFill/>
          </a:ln>
          <a:effectLst>
            <a:outerShdw blurRad="50800" dist="38100" dir="16200000" rotWithShape="0">
              <a:prstClr val="black">
                <a:alpha val="40000"/>
              </a:prstClr>
            </a:outerShdw>
          </a:effectLst>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4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Bibliografía</a:t>
            </a:r>
            <a:endParaRPr dirty="0"/>
          </a:p>
        </p:txBody>
      </p:sp>
      <p:sp>
        <p:nvSpPr>
          <p:cNvPr id="487" name="Google Shape;487;p48"/>
          <p:cNvSpPr txBox="1"/>
          <p:nvPr/>
        </p:nvSpPr>
        <p:spPr>
          <a:xfrm>
            <a:off x="717600" y="987972"/>
            <a:ext cx="7708800" cy="3798888"/>
          </a:xfrm>
          <a:prstGeom prst="rect">
            <a:avLst/>
          </a:prstGeom>
          <a:noFill/>
          <a:ln>
            <a:noFill/>
          </a:ln>
        </p:spPr>
        <p:txBody>
          <a:bodyPr spcFirstLastPara="1" wrap="square" lIns="91425" tIns="91425" rIns="91425" bIns="91425" anchor="t" anchorCtr="0">
            <a:noAutofit/>
          </a:bodyPr>
          <a:lstStyle/>
          <a:p>
            <a:pPr marL="342900" lvl="0" indent="-342900" algn="l" rtl="0">
              <a:lnSpc>
                <a:spcPct val="150000"/>
              </a:lnSpc>
              <a:spcBef>
                <a:spcPts val="0"/>
              </a:spcBef>
              <a:spcAft>
                <a:spcPts val="0"/>
              </a:spcAft>
              <a:buFont typeface="+mj-lt"/>
              <a:buAutoNum type="arabicPeriod"/>
            </a:pPr>
            <a:r>
              <a:rPr lang="es-MX" sz="1600" dirty="0">
                <a:solidFill>
                  <a:schemeClr val="dk1"/>
                </a:solidFill>
                <a:latin typeface="Albert Sans"/>
                <a:ea typeface="Albert Sans"/>
                <a:cs typeface="Albert Sans"/>
                <a:sym typeface="Albert Sans"/>
              </a:rPr>
              <a:t>Corona, N. y Ancona M. 2011. </a:t>
            </a:r>
            <a:r>
              <a:rPr lang="es-MX" sz="1600" i="1" dirty="0">
                <a:solidFill>
                  <a:schemeClr val="dk1"/>
                </a:solidFill>
                <a:latin typeface="Albert Sans"/>
                <a:ea typeface="Albert Sans"/>
                <a:cs typeface="Albert Sans"/>
                <a:sym typeface="Albert Sans"/>
              </a:rPr>
              <a:t>Diseño de Algoritmos y su codificación en Lenguaje C</a:t>
            </a:r>
            <a:r>
              <a:rPr lang="es-MX" sz="1600" dirty="0">
                <a:solidFill>
                  <a:schemeClr val="dk1"/>
                </a:solidFill>
                <a:latin typeface="Albert Sans"/>
                <a:ea typeface="Albert Sans"/>
                <a:cs typeface="Albert Sans"/>
                <a:sym typeface="Albert Sans"/>
              </a:rPr>
              <a:t>. McGraw-Hill.</a:t>
            </a:r>
          </a:p>
          <a:p>
            <a:pPr marL="342900" lvl="0" indent="-342900" algn="l" rtl="0">
              <a:lnSpc>
                <a:spcPct val="150000"/>
              </a:lnSpc>
              <a:spcBef>
                <a:spcPts val="0"/>
              </a:spcBef>
              <a:spcAft>
                <a:spcPts val="0"/>
              </a:spcAft>
              <a:buFont typeface="+mj-lt"/>
              <a:buAutoNum type="arabicPeriod"/>
            </a:pPr>
            <a:r>
              <a:rPr lang="es-MX" sz="1600" dirty="0" err="1">
                <a:solidFill>
                  <a:schemeClr val="dk1"/>
                </a:solidFill>
                <a:latin typeface="Albert Sans"/>
                <a:ea typeface="Albert Sans"/>
                <a:cs typeface="Albert Sans"/>
                <a:sym typeface="Albert Sans"/>
              </a:rPr>
              <a:t>Marquez</a:t>
            </a:r>
            <a:r>
              <a:rPr lang="es-MX" sz="1600" dirty="0">
                <a:solidFill>
                  <a:schemeClr val="dk1"/>
                </a:solidFill>
                <a:latin typeface="Albert Sans"/>
                <a:ea typeface="Albert Sans"/>
                <a:cs typeface="Albert Sans"/>
                <a:sym typeface="Albert Sans"/>
              </a:rPr>
              <a:t>, Gabriela et al. 2011</a:t>
            </a:r>
            <a:r>
              <a:rPr lang="es-MX" sz="1600" i="1" dirty="0">
                <a:solidFill>
                  <a:schemeClr val="dk1"/>
                </a:solidFill>
                <a:latin typeface="Albert Sans"/>
                <a:ea typeface="Albert Sans"/>
                <a:cs typeface="Albert Sans"/>
                <a:sym typeface="Albert Sans"/>
              </a:rPr>
              <a:t>. Introducción a la Programación Estructurada en C.</a:t>
            </a:r>
            <a:r>
              <a:rPr lang="es-MX" sz="1600" dirty="0">
                <a:solidFill>
                  <a:schemeClr val="dk1"/>
                </a:solidFill>
                <a:latin typeface="Albert Sans"/>
                <a:ea typeface="Albert Sans"/>
                <a:cs typeface="Albert Sans"/>
                <a:sym typeface="Albert Sans"/>
              </a:rPr>
              <a:t> Pearson.</a:t>
            </a:r>
          </a:p>
          <a:p>
            <a:pPr marL="342900" lvl="0" indent="-342900" algn="l" rtl="0">
              <a:lnSpc>
                <a:spcPct val="150000"/>
              </a:lnSpc>
              <a:spcBef>
                <a:spcPts val="0"/>
              </a:spcBef>
              <a:spcAft>
                <a:spcPts val="0"/>
              </a:spcAft>
              <a:buFont typeface="+mj-lt"/>
              <a:buAutoNum type="arabicPeriod"/>
            </a:pPr>
            <a:r>
              <a:rPr lang="es-MX" sz="1600" dirty="0" err="1">
                <a:solidFill>
                  <a:schemeClr val="dk1"/>
                </a:solidFill>
                <a:latin typeface="Albert Sans"/>
                <a:ea typeface="Albert Sans"/>
                <a:cs typeface="Albert Sans"/>
                <a:sym typeface="Albert Sans"/>
              </a:rPr>
              <a:t>Cairó</a:t>
            </a:r>
            <a:r>
              <a:rPr lang="es-MX" sz="1600" dirty="0">
                <a:solidFill>
                  <a:schemeClr val="dk1"/>
                </a:solidFill>
                <a:latin typeface="Albert Sans"/>
                <a:ea typeface="Albert Sans"/>
                <a:cs typeface="Albert Sans"/>
                <a:sym typeface="Albert Sans"/>
              </a:rPr>
              <a:t>, Osvaldo. 2006. </a:t>
            </a:r>
            <a:r>
              <a:rPr lang="es-MX" sz="1600" i="1" dirty="0">
                <a:solidFill>
                  <a:schemeClr val="dk1"/>
                </a:solidFill>
                <a:latin typeface="Albert Sans"/>
                <a:ea typeface="Albert Sans"/>
                <a:cs typeface="Albert Sans"/>
                <a:sym typeface="Albert Sans"/>
              </a:rPr>
              <a:t>Fundamentos de programación. Piensa en C. </a:t>
            </a:r>
            <a:r>
              <a:rPr lang="es-MX" sz="1600" dirty="0">
                <a:solidFill>
                  <a:schemeClr val="dk1"/>
                </a:solidFill>
                <a:latin typeface="Albert Sans"/>
                <a:ea typeface="Albert Sans"/>
                <a:cs typeface="Albert Sans"/>
                <a:sym typeface="Albert Sans"/>
              </a:rPr>
              <a:t>Pearson-Prentice Hall. </a:t>
            </a:r>
          </a:p>
          <a:p>
            <a:pPr marL="342900" lvl="0" indent="-342900" algn="l" rtl="0">
              <a:lnSpc>
                <a:spcPct val="150000"/>
              </a:lnSpc>
              <a:spcBef>
                <a:spcPts val="0"/>
              </a:spcBef>
              <a:spcAft>
                <a:spcPts val="0"/>
              </a:spcAft>
              <a:buFont typeface="+mj-lt"/>
              <a:buAutoNum type="arabicPeriod"/>
            </a:pPr>
            <a:r>
              <a:rPr lang="es-MX" sz="1600" dirty="0">
                <a:solidFill>
                  <a:schemeClr val="dk1"/>
                </a:solidFill>
                <a:latin typeface="Albert Sans"/>
                <a:ea typeface="Albert Sans"/>
                <a:cs typeface="Albert Sans"/>
                <a:sym typeface="Albert Sans"/>
              </a:rPr>
              <a:t>Joyanes, Luis. 2008. </a:t>
            </a:r>
            <a:r>
              <a:rPr lang="es-MX" sz="1600" i="1" dirty="0">
                <a:solidFill>
                  <a:schemeClr val="dk1"/>
                </a:solidFill>
                <a:latin typeface="Albert Sans"/>
                <a:ea typeface="Albert Sans"/>
                <a:cs typeface="Albert Sans"/>
                <a:sym typeface="Albert Sans"/>
              </a:rPr>
              <a:t>Fundamentos de programación.</a:t>
            </a:r>
            <a:r>
              <a:rPr lang="es-MX" sz="1600" dirty="0">
                <a:solidFill>
                  <a:schemeClr val="dk1"/>
                </a:solidFill>
                <a:latin typeface="Albert Sans"/>
                <a:ea typeface="Albert Sans"/>
                <a:cs typeface="Albert Sans"/>
                <a:sym typeface="Albert Sans"/>
              </a:rPr>
              <a:t> 4ª Edición. </a:t>
            </a:r>
            <a:r>
              <a:rPr lang="es-MX" sz="1600" dirty="0" err="1">
                <a:solidFill>
                  <a:schemeClr val="dk1"/>
                </a:solidFill>
                <a:latin typeface="Albert Sans"/>
                <a:ea typeface="Albert Sans"/>
                <a:cs typeface="Albert Sans"/>
                <a:sym typeface="Albert Sans"/>
              </a:rPr>
              <a:t>McGrawHill</a:t>
            </a:r>
            <a:r>
              <a:rPr lang="es-MX" sz="1600" dirty="0">
                <a:solidFill>
                  <a:schemeClr val="dk1"/>
                </a:solidFill>
                <a:latin typeface="Albert Sans"/>
                <a:ea typeface="Albert Sans"/>
                <a:cs typeface="Albert Sans"/>
                <a:sym typeface="Albert Sans"/>
              </a:rPr>
              <a:t>.</a:t>
            </a:r>
          </a:p>
          <a:p>
            <a:pPr marL="342900" lvl="0" indent="-342900" algn="l" rtl="0">
              <a:lnSpc>
                <a:spcPct val="150000"/>
              </a:lnSpc>
              <a:spcBef>
                <a:spcPts val="0"/>
              </a:spcBef>
              <a:spcAft>
                <a:spcPts val="0"/>
              </a:spcAft>
              <a:buFont typeface="+mj-lt"/>
              <a:buAutoNum type="arabicPeriod"/>
            </a:pPr>
            <a:r>
              <a:rPr lang="es-MX" sz="1600" dirty="0">
                <a:solidFill>
                  <a:schemeClr val="dk1"/>
                </a:solidFill>
                <a:latin typeface="Albert Sans"/>
                <a:ea typeface="Albert Sans"/>
                <a:cs typeface="Albert Sans"/>
                <a:sym typeface="Albert Sans"/>
              </a:rPr>
              <a:t>Joyanes, Luis y </a:t>
            </a:r>
            <a:r>
              <a:rPr lang="es-MX" sz="1600" dirty="0" err="1">
                <a:solidFill>
                  <a:schemeClr val="dk1"/>
                </a:solidFill>
                <a:latin typeface="Albert Sans"/>
                <a:ea typeface="Albert Sans"/>
                <a:cs typeface="Albert Sans"/>
                <a:sym typeface="Albert Sans"/>
              </a:rPr>
              <a:t>Zahonero</a:t>
            </a:r>
            <a:r>
              <a:rPr lang="es-MX" sz="1600" dirty="0">
                <a:solidFill>
                  <a:schemeClr val="dk1"/>
                </a:solidFill>
                <a:latin typeface="Albert Sans"/>
                <a:ea typeface="Albert Sans"/>
                <a:cs typeface="Albert Sans"/>
                <a:sym typeface="Albert Sans"/>
              </a:rPr>
              <a:t>, Ignacio. 2010. </a:t>
            </a:r>
            <a:r>
              <a:rPr lang="es-MX" sz="1600" i="1" dirty="0">
                <a:solidFill>
                  <a:schemeClr val="dk1"/>
                </a:solidFill>
                <a:latin typeface="Albert Sans"/>
                <a:ea typeface="Albert Sans"/>
                <a:cs typeface="Albert Sans"/>
                <a:sym typeface="Albert Sans"/>
              </a:rPr>
              <a:t>Programación en C, C++, Java y UML</a:t>
            </a:r>
            <a:r>
              <a:rPr lang="es-MX" sz="1600" dirty="0">
                <a:solidFill>
                  <a:schemeClr val="dk1"/>
                </a:solidFill>
                <a:latin typeface="Albert Sans"/>
                <a:ea typeface="Albert Sans"/>
                <a:cs typeface="Albert Sans"/>
                <a:sym typeface="Albert Sans"/>
              </a:rPr>
              <a:t>. McGraw-Hill.</a:t>
            </a:r>
          </a:p>
          <a:p>
            <a:pPr marL="0" lvl="0" indent="0" algn="l" rtl="0">
              <a:spcBef>
                <a:spcPts val="0"/>
              </a:spcBef>
              <a:spcAft>
                <a:spcPts val="0"/>
              </a:spcAft>
              <a:buNone/>
            </a:pPr>
            <a:endParaRPr sz="1200" dirty="0">
              <a:solidFill>
                <a:schemeClr val="dk1"/>
              </a:solidFill>
              <a:latin typeface="Didact Gothic"/>
              <a:ea typeface="Didact Gothic"/>
              <a:cs typeface="Didact Gothic"/>
              <a:sym typeface="Didact Gothic"/>
            </a:endParaRPr>
          </a:p>
        </p:txBody>
      </p:sp>
      <p:grpSp>
        <p:nvGrpSpPr>
          <p:cNvPr id="35" name="Google Shape;10045;p63">
            <a:extLst>
              <a:ext uri="{FF2B5EF4-FFF2-40B4-BE49-F238E27FC236}">
                <a16:creationId xmlns:a16="http://schemas.microsoft.com/office/drawing/2014/main" id="{569BC2E4-87D5-4FFA-8C41-58E8D61FF300}"/>
              </a:ext>
            </a:extLst>
          </p:cNvPr>
          <p:cNvGrpSpPr>
            <a:grpSpLocks noChangeAspect="1"/>
          </p:cNvGrpSpPr>
          <p:nvPr/>
        </p:nvGrpSpPr>
        <p:grpSpPr>
          <a:xfrm>
            <a:off x="375613" y="4420592"/>
            <a:ext cx="394353" cy="540000"/>
            <a:chOff x="1772461" y="2900833"/>
            <a:chExt cx="261729" cy="358393"/>
          </a:xfrm>
          <a:solidFill>
            <a:schemeClr val="bg2"/>
          </a:solidFill>
        </p:grpSpPr>
        <p:sp>
          <p:nvSpPr>
            <p:cNvPr id="36" name="Google Shape;10046;p63">
              <a:extLst>
                <a:ext uri="{FF2B5EF4-FFF2-40B4-BE49-F238E27FC236}">
                  <a16:creationId xmlns:a16="http://schemas.microsoft.com/office/drawing/2014/main" id="{360633D7-D9A6-4C78-81DF-A2C8C944981E}"/>
                </a:ext>
              </a:extLst>
            </p:cNvPr>
            <p:cNvSpPr/>
            <p:nvPr/>
          </p:nvSpPr>
          <p:spPr>
            <a:xfrm>
              <a:off x="1838162" y="2906128"/>
              <a:ext cx="127469" cy="153005"/>
            </a:xfrm>
            <a:custGeom>
              <a:avLst/>
              <a:gdLst/>
              <a:ahLst/>
              <a:cxnLst/>
              <a:rect l="l" t="t" r="r" b="b"/>
              <a:pathLst>
                <a:path w="4862" h="5836" extrusionOk="0">
                  <a:moveTo>
                    <a:pt x="2489" y="0"/>
                  </a:moveTo>
                  <a:cubicBezTo>
                    <a:pt x="1995" y="0"/>
                    <a:pt x="1504" y="154"/>
                    <a:pt x="1091" y="458"/>
                  </a:cubicBezTo>
                  <a:cubicBezTo>
                    <a:pt x="367" y="983"/>
                    <a:pt x="1" y="1870"/>
                    <a:pt x="142" y="2750"/>
                  </a:cubicBezTo>
                  <a:cubicBezTo>
                    <a:pt x="287" y="3634"/>
                    <a:pt x="910" y="4362"/>
                    <a:pt x="1761" y="4637"/>
                  </a:cubicBezTo>
                  <a:lnTo>
                    <a:pt x="2489" y="5836"/>
                  </a:lnTo>
                  <a:lnTo>
                    <a:pt x="3213" y="4637"/>
                  </a:lnTo>
                  <a:cubicBezTo>
                    <a:pt x="4198" y="4318"/>
                    <a:pt x="4861" y="3406"/>
                    <a:pt x="4861" y="2373"/>
                  </a:cubicBezTo>
                  <a:cubicBezTo>
                    <a:pt x="4861" y="1483"/>
                    <a:pt x="4361" y="664"/>
                    <a:pt x="3565" y="258"/>
                  </a:cubicBezTo>
                  <a:cubicBezTo>
                    <a:pt x="3225" y="85"/>
                    <a:pt x="2856" y="0"/>
                    <a:pt x="2489"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0047;p63">
              <a:extLst>
                <a:ext uri="{FF2B5EF4-FFF2-40B4-BE49-F238E27FC236}">
                  <a16:creationId xmlns:a16="http://schemas.microsoft.com/office/drawing/2014/main" id="{C230F8CA-A726-444E-89E7-218B8DF827F7}"/>
                </a:ext>
              </a:extLst>
            </p:cNvPr>
            <p:cNvSpPr/>
            <p:nvPr/>
          </p:nvSpPr>
          <p:spPr>
            <a:xfrm>
              <a:off x="1890387" y="2934548"/>
              <a:ext cx="45225" cy="45120"/>
            </a:xfrm>
            <a:custGeom>
              <a:avLst/>
              <a:gdLst/>
              <a:ahLst/>
              <a:cxnLst/>
              <a:rect l="l" t="t" r="r" b="b"/>
              <a:pathLst>
                <a:path w="1725" h="1721" extrusionOk="0">
                  <a:moveTo>
                    <a:pt x="863" y="0"/>
                  </a:moveTo>
                  <a:cubicBezTo>
                    <a:pt x="388" y="0"/>
                    <a:pt x="1" y="384"/>
                    <a:pt x="1" y="862"/>
                  </a:cubicBezTo>
                  <a:cubicBezTo>
                    <a:pt x="1" y="1337"/>
                    <a:pt x="388" y="1720"/>
                    <a:pt x="863" y="1720"/>
                  </a:cubicBezTo>
                  <a:cubicBezTo>
                    <a:pt x="1337" y="1720"/>
                    <a:pt x="1725" y="1337"/>
                    <a:pt x="1725" y="862"/>
                  </a:cubicBezTo>
                  <a:cubicBezTo>
                    <a:pt x="1725" y="384"/>
                    <a:pt x="1337" y="0"/>
                    <a:pt x="863"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0048;p63">
              <a:extLst>
                <a:ext uri="{FF2B5EF4-FFF2-40B4-BE49-F238E27FC236}">
                  <a16:creationId xmlns:a16="http://schemas.microsoft.com/office/drawing/2014/main" id="{46092E2B-8832-4E72-A1CC-33E0B0E6C0F4}"/>
                </a:ext>
              </a:extLst>
            </p:cNvPr>
            <p:cNvSpPr/>
            <p:nvPr/>
          </p:nvSpPr>
          <p:spPr>
            <a:xfrm>
              <a:off x="1777783" y="3080658"/>
              <a:ext cx="125660" cy="173324"/>
            </a:xfrm>
            <a:custGeom>
              <a:avLst/>
              <a:gdLst/>
              <a:ahLst/>
              <a:cxnLst/>
              <a:rect l="l" t="t" r="r" b="b"/>
              <a:pathLst>
                <a:path w="4793" h="6611" extrusionOk="0">
                  <a:moveTo>
                    <a:pt x="0" y="1"/>
                  </a:moveTo>
                  <a:lnTo>
                    <a:pt x="0" y="5079"/>
                  </a:lnTo>
                  <a:lnTo>
                    <a:pt x="4792" y="6611"/>
                  </a:lnTo>
                  <a:lnTo>
                    <a:pt x="4792" y="1533"/>
                  </a:lnTo>
                  <a:lnTo>
                    <a:pt x="0"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0049;p63">
              <a:extLst>
                <a:ext uri="{FF2B5EF4-FFF2-40B4-BE49-F238E27FC236}">
                  <a16:creationId xmlns:a16="http://schemas.microsoft.com/office/drawing/2014/main" id="{5F6994E6-FB5A-4B99-B6A1-8415B84AC68A}"/>
                </a:ext>
              </a:extLst>
            </p:cNvPr>
            <p:cNvSpPr/>
            <p:nvPr/>
          </p:nvSpPr>
          <p:spPr>
            <a:xfrm>
              <a:off x="1777783" y="3054651"/>
              <a:ext cx="125660" cy="173219"/>
            </a:xfrm>
            <a:custGeom>
              <a:avLst/>
              <a:gdLst/>
              <a:ahLst/>
              <a:cxnLst/>
              <a:rect l="l" t="t" r="r" b="b"/>
              <a:pathLst>
                <a:path w="4793" h="6607" extrusionOk="0">
                  <a:moveTo>
                    <a:pt x="0" y="1"/>
                  </a:moveTo>
                  <a:lnTo>
                    <a:pt x="0" y="5075"/>
                  </a:lnTo>
                  <a:lnTo>
                    <a:pt x="4792" y="6607"/>
                  </a:lnTo>
                  <a:lnTo>
                    <a:pt x="4792" y="1533"/>
                  </a:lnTo>
                  <a:lnTo>
                    <a:pt x="0"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0050;p63">
              <a:extLst>
                <a:ext uri="{FF2B5EF4-FFF2-40B4-BE49-F238E27FC236}">
                  <a16:creationId xmlns:a16="http://schemas.microsoft.com/office/drawing/2014/main" id="{E54DFCEA-CE3F-4F22-BBB6-7B3B1BDD07E0}"/>
                </a:ext>
              </a:extLst>
            </p:cNvPr>
            <p:cNvSpPr/>
            <p:nvPr/>
          </p:nvSpPr>
          <p:spPr>
            <a:xfrm>
              <a:off x="1777783" y="3054651"/>
              <a:ext cx="125660" cy="173219"/>
            </a:xfrm>
            <a:custGeom>
              <a:avLst/>
              <a:gdLst/>
              <a:ahLst/>
              <a:cxnLst/>
              <a:rect l="l" t="t" r="r" b="b"/>
              <a:pathLst>
                <a:path w="4793" h="6607" extrusionOk="0">
                  <a:moveTo>
                    <a:pt x="0" y="1"/>
                  </a:moveTo>
                  <a:lnTo>
                    <a:pt x="0" y="5075"/>
                  </a:lnTo>
                  <a:lnTo>
                    <a:pt x="4792" y="6607"/>
                  </a:lnTo>
                  <a:lnTo>
                    <a:pt x="4792" y="5879"/>
                  </a:lnTo>
                  <a:lnTo>
                    <a:pt x="627" y="4549"/>
                  </a:lnTo>
                  <a:lnTo>
                    <a:pt x="627" y="200"/>
                  </a:lnTo>
                  <a:lnTo>
                    <a:pt x="0"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0051;p63">
              <a:extLst>
                <a:ext uri="{FF2B5EF4-FFF2-40B4-BE49-F238E27FC236}">
                  <a16:creationId xmlns:a16="http://schemas.microsoft.com/office/drawing/2014/main" id="{4002F39D-3EF6-453D-B830-A9E771459EE7}"/>
                </a:ext>
              </a:extLst>
            </p:cNvPr>
            <p:cNvSpPr/>
            <p:nvPr/>
          </p:nvSpPr>
          <p:spPr>
            <a:xfrm>
              <a:off x="1792124" y="3043351"/>
              <a:ext cx="111320" cy="153477"/>
            </a:xfrm>
            <a:custGeom>
              <a:avLst/>
              <a:gdLst/>
              <a:ahLst/>
              <a:cxnLst/>
              <a:rect l="l" t="t" r="r" b="b"/>
              <a:pathLst>
                <a:path w="4246" h="5854" extrusionOk="0">
                  <a:moveTo>
                    <a:pt x="0" y="1"/>
                  </a:moveTo>
                  <a:lnTo>
                    <a:pt x="0" y="4495"/>
                  </a:lnTo>
                  <a:lnTo>
                    <a:pt x="4245" y="5853"/>
                  </a:lnTo>
                  <a:lnTo>
                    <a:pt x="4245" y="1359"/>
                  </a:lnTo>
                  <a:lnTo>
                    <a:pt x="0"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0052;p63">
              <a:extLst>
                <a:ext uri="{FF2B5EF4-FFF2-40B4-BE49-F238E27FC236}">
                  <a16:creationId xmlns:a16="http://schemas.microsoft.com/office/drawing/2014/main" id="{153E1230-1C2B-45CF-954D-E95AEC1C9835}"/>
                </a:ext>
              </a:extLst>
            </p:cNvPr>
            <p:cNvSpPr/>
            <p:nvPr/>
          </p:nvSpPr>
          <p:spPr>
            <a:xfrm>
              <a:off x="1903417" y="3080658"/>
              <a:ext cx="125634" cy="173324"/>
            </a:xfrm>
            <a:custGeom>
              <a:avLst/>
              <a:gdLst/>
              <a:ahLst/>
              <a:cxnLst/>
              <a:rect l="l" t="t" r="r" b="b"/>
              <a:pathLst>
                <a:path w="4792" h="6611" extrusionOk="0">
                  <a:moveTo>
                    <a:pt x="4792" y="1"/>
                  </a:moveTo>
                  <a:lnTo>
                    <a:pt x="0" y="1533"/>
                  </a:lnTo>
                  <a:lnTo>
                    <a:pt x="0" y="6611"/>
                  </a:lnTo>
                  <a:lnTo>
                    <a:pt x="4792" y="5079"/>
                  </a:lnTo>
                  <a:lnTo>
                    <a:pt x="4792"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0053;p63">
              <a:extLst>
                <a:ext uri="{FF2B5EF4-FFF2-40B4-BE49-F238E27FC236}">
                  <a16:creationId xmlns:a16="http://schemas.microsoft.com/office/drawing/2014/main" id="{4944C2F2-C802-435F-A6A2-2DD7C3CF3782}"/>
                </a:ext>
              </a:extLst>
            </p:cNvPr>
            <p:cNvSpPr/>
            <p:nvPr/>
          </p:nvSpPr>
          <p:spPr>
            <a:xfrm>
              <a:off x="1903417" y="3054651"/>
              <a:ext cx="125634" cy="173219"/>
            </a:xfrm>
            <a:custGeom>
              <a:avLst/>
              <a:gdLst/>
              <a:ahLst/>
              <a:cxnLst/>
              <a:rect l="l" t="t" r="r" b="b"/>
              <a:pathLst>
                <a:path w="4792" h="6607" extrusionOk="0">
                  <a:moveTo>
                    <a:pt x="4792" y="1"/>
                  </a:moveTo>
                  <a:lnTo>
                    <a:pt x="0" y="1533"/>
                  </a:lnTo>
                  <a:lnTo>
                    <a:pt x="0" y="6607"/>
                  </a:lnTo>
                  <a:lnTo>
                    <a:pt x="4792" y="5075"/>
                  </a:lnTo>
                  <a:lnTo>
                    <a:pt x="4792"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0054;p63">
              <a:extLst>
                <a:ext uri="{FF2B5EF4-FFF2-40B4-BE49-F238E27FC236}">
                  <a16:creationId xmlns:a16="http://schemas.microsoft.com/office/drawing/2014/main" id="{98648AD3-0306-443E-94AB-8F705570ECC7}"/>
                </a:ext>
              </a:extLst>
            </p:cNvPr>
            <p:cNvSpPr/>
            <p:nvPr/>
          </p:nvSpPr>
          <p:spPr>
            <a:xfrm>
              <a:off x="1903417" y="3054651"/>
              <a:ext cx="125634" cy="173219"/>
            </a:xfrm>
            <a:custGeom>
              <a:avLst/>
              <a:gdLst/>
              <a:ahLst/>
              <a:cxnLst/>
              <a:rect l="l" t="t" r="r" b="b"/>
              <a:pathLst>
                <a:path w="4792" h="6607" extrusionOk="0">
                  <a:moveTo>
                    <a:pt x="4792" y="1"/>
                  </a:moveTo>
                  <a:lnTo>
                    <a:pt x="4161" y="200"/>
                  </a:lnTo>
                  <a:lnTo>
                    <a:pt x="4161" y="4549"/>
                  </a:lnTo>
                  <a:lnTo>
                    <a:pt x="0" y="5879"/>
                  </a:lnTo>
                  <a:lnTo>
                    <a:pt x="0" y="6607"/>
                  </a:lnTo>
                  <a:lnTo>
                    <a:pt x="4792" y="5075"/>
                  </a:lnTo>
                  <a:lnTo>
                    <a:pt x="4792"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0055;p63">
              <a:extLst>
                <a:ext uri="{FF2B5EF4-FFF2-40B4-BE49-F238E27FC236}">
                  <a16:creationId xmlns:a16="http://schemas.microsoft.com/office/drawing/2014/main" id="{0F98DBEE-8089-4389-A575-AD4442606F94}"/>
                </a:ext>
              </a:extLst>
            </p:cNvPr>
            <p:cNvSpPr/>
            <p:nvPr/>
          </p:nvSpPr>
          <p:spPr>
            <a:xfrm>
              <a:off x="1903417" y="3043351"/>
              <a:ext cx="111293" cy="153477"/>
            </a:xfrm>
            <a:custGeom>
              <a:avLst/>
              <a:gdLst/>
              <a:ahLst/>
              <a:cxnLst/>
              <a:rect l="l" t="t" r="r" b="b"/>
              <a:pathLst>
                <a:path w="4245" h="5854" extrusionOk="0">
                  <a:moveTo>
                    <a:pt x="4245" y="1"/>
                  </a:moveTo>
                  <a:lnTo>
                    <a:pt x="0" y="1359"/>
                  </a:lnTo>
                  <a:lnTo>
                    <a:pt x="0" y="5853"/>
                  </a:lnTo>
                  <a:lnTo>
                    <a:pt x="4245" y="4495"/>
                  </a:lnTo>
                  <a:lnTo>
                    <a:pt x="4245"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0056;p63">
              <a:extLst>
                <a:ext uri="{FF2B5EF4-FFF2-40B4-BE49-F238E27FC236}">
                  <a16:creationId xmlns:a16="http://schemas.microsoft.com/office/drawing/2014/main" id="{2C444B67-1263-4518-BB81-1EE3608F408E}"/>
                </a:ext>
              </a:extLst>
            </p:cNvPr>
            <p:cNvSpPr/>
            <p:nvPr/>
          </p:nvSpPr>
          <p:spPr>
            <a:xfrm>
              <a:off x="1903417" y="3043351"/>
              <a:ext cx="111293" cy="153477"/>
            </a:xfrm>
            <a:custGeom>
              <a:avLst/>
              <a:gdLst/>
              <a:ahLst/>
              <a:cxnLst/>
              <a:rect l="l" t="t" r="r" b="b"/>
              <a:pathLst>
                <a:path w="4245" h="5854" extrusionOk="0">
                  <a:moveTo>
                    <a:pt x="4245" y="1"/>
                  </a:moveTo>
                  <a:lnTo>
                    <a:pt x="3607" y="203"/>
                  </a:lnTo>
                  <a:lnTo>
                    <a:pt x="3607" y="3887"/>
                  </a:lnTo>
                  <a:lnTo>
                    <a:pt x="0" y="5042"/>
                  </a:lnTo>
                  <a:lnTo>
                    <a:pt x="0" y="5853"/>
                  </a:lnTo>
                  <a:lnTo>
                    <a:pt x="4245" y="4495"/>
                  </a:lnTo>
                  <a:lnTo>
                    <a:pt x="4245" y="1"/>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0057;p63">
              <a:extLst>
                <a:ext uri="{FF2B5EF4-FFF2-40B4-BE49-F238E27FC236}">
                  <a16:creationId xmlns:a16="http://schemas.microsoft.com/office/drawing/2014/main" id="{425AE481-AB40-4891-8CD2-E20192CB7FD9}"/>
                </a:ext>
              </a:extLst>
            </p:cNvPr>
            <p:cNvSpPr/>
            <p:nvPr/>
          </p:nvSpPr>
          <p:spPr>
            <a:xfrm>
              <a:off x="1941957" y="3082100"/>
              <a:ext cx="27843" cy="38566"/>
            </a:xfrm>
            <a:custGeom>
              <a:avLst/>
              <a:gdLst/>
              <a:ahLst/>
              <a:cxnLst/>
              <a:rect l="l" t="t" r="r" b="b"/>
              <a:pathLst>
                <a:path w="1062" h="1471" extrusionOk="0">
                  <a:moveTo>
                    <a:pt x="1062" y="0"/>
                  </a:moveTo>
                  <a:lnTo>
                    <a:pt x="0" y="341"/>
                  </a:lnTo>
                  <a:lnTo>
                    <a:pt x="0" y="1471"/>
                  </a:lnTo>
                  <a:lnTo>
                    <a:pt x="1062" y="1130"/>
                  </a:lnTo>
                  <a:lnTo>
                    <a:pt x="1062" y="0"/>
                  </a:ln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0058;p63">
              <a:extLst>
                <a:ext uri="{FF2B5EF4-FFF2-40B4-BE49-F238E27FC236}">
                  <a16:creationId xmlns:a16="http://schemas.microsoft.com/office/drawing/2014/main" id="{ED6432CC-14B5-40CB-8BCA-8766151B8CA5}"/>
                </a:ext>
              </a:extLst>
            </p:cNvPr>
            <p:cNvSpPr/>
            <p:nvPr/>
          </p:nvSpPr>
          <p:spPr>
            <a:xfrm>
              <a:off x="1835802" y="2900833"/>
              <a:ext cx="138088" cy="163545"/>
            </a:xfrm>
            <a:custGeom>
              <a:avLst/>
              <a:gdLst/>
              <a:ahLst/>
              <a:cxnLst/>
              <a:rect l="l" t="t" r="r" b="b"/>
              <a:pathLst>
                <a:path w="5267" h="6238" extrusionOk="0">
                  <a:moveTo>
                    <a:pt x="2576" y="0"/>
                  </a:moveTo>
                  <a:cubicBezTo>
                    <a:pt x="2201" y="0"/>
                    <a:pt x="1825" y="82"/>
                    <a:pt x="1474" y="247"/>
                  </a:cubicBezTo>
                  <a:cubicBezTo>
                    <a:pt x="616" y="656"/>
                    <a:pt x="51" y="1503"/>
                    <a:pt x="4" y="2452"/>
                  </a:cubicBezTo>
                  <a:cubicBezTo>
                    <a:pt x="0" y="2565"/>
                    <a:pt x="87" y="2659"/>
                    <a:pt x="196" y="2662"/>
                  </a:cubicBezTo>
                  <a:cubicBezTo>
                    <a:pt x="200" y="2663"/>
                    <a:pt x="205" y="2663"/>
                    <a:pt x="209" y="2663"/>
                  </a:cubicBezTo>
                  <a:cubicBezTo>
                    <a:pt x="315" y="2663"/>
                    <a:pt x="403" y="2578"/>
                    <a:pt x="406" y="2474"/>
                  </a:cubicBezTo>
                  <a:cubicBezTo>
                    <a:pt x="465" y="1232"/>
                    <a:pt x="1495" y="401"/>
                    <a:pt x="2585" y="401"/>
                  </a:cubicBezTo>
                  <a:cubicBezTo>
                    <a:pt x="3034" y="401"/>
                    <a:pt x="3492" y="541"/>
                    <a:pt x="3897" y="852"/>
                  </a:cubicBezTo>
                  <a:cubicBezTo>
                    <a:pt x="4538" y="1344"/>
                    <a:pt x="4857" y="2152"/>
                    <a:pt x="4719" y="2949"/>
                  </a:cubicBezTo>
                  <a:cubicBezTo>
                    <a:pt x="4582" y="3745"/>
                    <a:pt x="4013" y="4397"/>
                    <a:pt x="3245" y="4647"/>
                  </a:cubicBezTo>
                  <a:cubicBezTo>
                    <a:pt x="3198" y="4662"/>
                    <a:pt x="3159" y="4691"/>
                    <a:pt x="3133" y="4734"/>
                  </a:cubicBezTo>
                  <a:lnTo>
                    <a:pt x="2579" y="5654"/>
                  </a:lnTo>
                  <a:lnTo>
                    <a:pt x="2021" y="4734"/>
                  </a:lnTo>
                  <a:cubicBezTo>
                    <a:pt x="1996" y="4691"/>
                    <a:pt x="1956" y="4662"/>
                    <a:pt x="1913" y="4647"/>
                  </a:cubicBezTo>
                  <a:cubicBezTo>
                    <a:pt x="1228" y="4426"/>
                    <a:pt x="696" y="3883"/>
                    <a:pt x="493" y="3195"/>
                  </a:cubicBezTo>
                  <a:cubicBezTo>
                    <a:pt x="463" y="3094"/>
                    <a:pt x="386" y="3050"/>
                    <a:pt x="307" y="3050"/>
                  </a:cubicBezTo>
                  <a:cubicBezTo>
                    <a:pt x="186" y="3050"/>
                    <a:pt x="63" y="3154"/>
                    <a:pt x="109" y="3311"/>
                  </a:cubicBezTo>
                  <a:cubicBezTo>
                    <a:pt x="341" y="4100"/>
                    <a:pt x="942" y="4727"/>
                    <a:pt x="1717" y="5002"/>
                  </a:cubicBezTo>
                  <a:lnTo>
                    <a:pt x="2405" y="6143"/>
                  </a:lnTo>
                  <a:cubicBezTo>
                    <a:pt x="2445" y="6206"/>
                    <a:pt x="2511" y="6238"/>
                    <a:pt x="2577" y="6238"/>
                  </a:cubicBezTo>
                  <a:cubicBezTo>
                    <a:pt x="2643" y="6238"/>
                    <a:pt x="2709" y="6206"/>
                    <a:pt x="2749" y="6143"/>
                  </a:cubicBezTo>
                  <a:lnTo>
                    <a:pt x="3437" y="5002"/>
                  </a:lnTo>
                  <a:cubicBezTo>
                    <a:pt x="4336" y="4687"/>
                    <a:pt x="4984" y="3897"/>
                    <a:pt x="5125" y="2959"/>
                  </a:cubicBezTo>
                  <a:cubicBezTo>
                    <a:pt x="5266" y="2018"/>
                    <a:pt x="4875" y="1076"/>
                    <a:pt x="4115" y="507"/>
                  </a:cubicBezTo>
                  <a:cubicBezTo>
                    <a:pt x="3662" y="173"/>
                    <a:pt x="3121" y="0"/>
                    <a:pt x="2576"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0059;p63">
              <a:extLst>
                <a:ext uri="{FF2B5EF4-FFF2-40B4-BE49-F238E27FC236}">
                  <a16:creationId xmlns:a16="http://schemas.microsoft.com/office/drawing/2014/main" id="{D77C9904-4255-46EC-B457-9A6441042333}"/>
                </a:ext>
              </a:extLst>
            </p:cNvPr>
            <p:cNvSpPr/>
            <p:nvPr/>
          </p:nvSpPr>
          <p:spPr>
            <a:xfrm>
              <a:off x="1865428" y="2929331"/>
              <a:ext cx="78181" cy="74799"/>
            </a:xfrm>
            <a:custGeom>
              <a:avLst/>
              <a:gdLst/>
              <a:ahLst/>
              <a:cxnLst/>
              <a:rect l="l" t="t" r="r" b="b"/>
              <a:pathLst>
                <a:path w="2982" h="2853" extrusionOk="0">
                  <a:moveTo>
                    <a:pt x="1811" y="399"/>
                  </a:moveTo>
                  <a:cubicBezTo>
                    <a:pt x="2149" y="399"/>
                    <a:pt x="2474" y="662"/>
                    <a:pt x="2474" y="1061"/>
                  </a:cubicBezTo>
                  <a:cubicBezTo>
                    <a:pt x="2474" y="1458"/>
                    <a:pt x="2148" y="1721"/>
                    <a:pt x="1809" y="1721"/>
                  </a:cubicBezTo>
                  <a:cubicBezTo>
                    <a:pt x="1647" y="1721"/>
                    <a:pt x="1482" y="1662"/>
                    <a:pt x="1348" y="1528"/>
                  </a:cubicBezTo>
                  <a:cubicBezTo>
                    <a:pt x="1087" y="1268"/>
                    <a:pt x="1090" y="851"/>
                    <a:pt x="1348" y="594"/>
                  </a:cubicBezTo>
                  <a:cubicBezTo>
                    <a:pt x="1483" y="459"/>
                    <a:pt x="1648" y="399"/>
                    <a:pt x="1811" y="399"/>
                  </a:cubicBezTo>
                  <a:close/>
                  <a:moveTo>
                    <a:pt x="1814" y="0"/>
                  </a:moveTo>
                  <a:cubicBezTo>
                    <a:pt x="1575" y="0"/>
                    <a:pt x="1335" y="80"/>
                    <a:pt x="1138" y="243"/>
                  </a:cubicBezTo>
                  <a:cubicBezTo>
                    <a:pt x="717" y="590"/>
                    <a:pt x="631" y="1202"/>
                    <a:pt x="938" y="1655"/>
                  </a:cubicBezTo>
                  <a:lnTo>
                    <a:pt x="80" y="2513"/>
                  </a:lnTo>
                  <a:cubicBezTo>
                    <a:pt x="0" y="2589"/>
                    <a:pt x="0" y="2716"/>
                    <a:pt x="80" y="2796"/>
                  </a:cubicBezTo>
                  <a:cubicBezTo>
                    <a:pt x="118" y="2834"/>
                    <a:pt x="169" y="2853"/>
                    <a:pt x="220" y="2853"/>
                  </a:cubicBezTo>
                  <a:cubicBezTo>
                    <a:pt x="271" y="2853"/>
                    <a:pt x="323" y="2834"/>
                    <a:pt x="363" y="2796"/>
                  </a:cubicBezTo>
                  <a:lnTo>
                    <a:pt x="1221" y="1938"/>
                  </a:lnTo>
                  <a:cubicBezTo>
                    <a:pt x="1403" y="2061"/>
                    <a:pt x="1610" y="2121"/>
                    <a:pt x="1816" y="2121"/>
                  </a:cubicBezTo>
                  <a:cubicBezTo>
                    <a:pt x="2123" y="2121"/>
                    <a:pt x="2425" y="1988"/>
                    <a:pt x="2633" y="1735"/>
                  </a:cubicBezTo>
                  <a:cubicBezTo>
                    <a:pt x="2981" y="1315"/>
                    <a:pt x="2952" y="695"/>
                    <a:pt x="2565" y="311"/>
                  </a:cubicBezTo>
                  <a:cubicBezTo>
                    <a:pt x="2358" y="105"/>
                    <a:pt x="2086" y="0"/>
                    <a:pt x="1814"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0060;p63">
              <a:extLst>
                <a:ext uri="{FF2B5EF4-FFF2-40B4-BE49-F238E27FC236}">
                  <a16:creationId xmlns:a16="http://schemas.microsoft.com/office/drawing/2014/main" id="{62102557-C321-4885-A543-84B534627A7F}"/>
                </a:ext>
              </a:extLst>
            </p:cNvPr>
            <p:cNvSpPr/>
            <p:nvPr/>
          </p:nvSpPr>
          <p:spPr>
            <a:xfrm>
              <a:off x="1820675" y="3081524"/>
              <a:ext cx="62188" cy="25195"/>
            </a:xfrm>
            <a:custGeom>
              <a:avLst/>
              <a:gdLst/>
              <a:ahLst/>
              <a:cxnLst/>
              <a:rect l="l" t="t" r="r" b="b"/>
              <a:pathLst>
                <a:path w="2372" h="961" extrusionOk="0">
                  <a:moveTo>
                    <a:pt x="282" y="1"/>
                  </a:moveTo>
                  <a:cubicBezTo>
                    <a:pt x="77" y="1"/>
                    <a:pt x="0" y="320"/>
                    <a:pt x="233" y="392"/>
                  </a:cubicBezTo>
                  <a:lnTo>
                    <a:pt x="2022" y="949"/>
                  </a:lnTo>
                  <a:cubicBezTo>
                    <a:pt x="2046" y="957"/>
                    <a:pt x="2068" y="960"/>
                    <a:pt x="2090" y="960"/>
                  </a:cubicBezTo>
                  <a:cubicBezTo>
                    <a:pt x="2295" y="960"/>
                    <a:pt x="2372" y="638"/>
                    <a:pt x="2138" y="566"/>
                  </a:cubicBezTo>
                  <a:lnTo>
                    <a:pt x="349" y="11"/>
                  </a:lnTo>
                  <a:cubicBezTo>
                    <a:pt x="325" y="4"/>
                    <a:pt x="303" y="1"/>
                    <a:pt x="282" y="1"/>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0061;p63">
              <a:extLst>
                <a:ext uri="{FF2B5EF4-FFF2-40B4-BE49-F238E27FC236}">
                  <a16:creationId xmlns:a16="http://schemas.microsoft.com/office/drawing/2014/main" id="{241EC2F4-E9E5-417C-90B5-B7E65F3CADFB}"/>
                </a:ext>
              </a:extLst>
            </p:cNvPr>
            <p:cNvSpPr/>
            <p:nvPr/>
          </p:nvSpPr>
          <p:spPr>
            <a:xfrm>
              <a:off x="1820675" y="3100033"/>
              <a:ext cx="62188" cy="25300"/>
            </a:xfrm>
            <a:custGeom>
              <a:avLst/>
              <a:gdLst/>
              <a:ahLst/>
              <a:cxnLst/>
              <a:rect l="l" t="t" r="r" b="b"/>
              <a:pathLst>
                <a:path w="2372" h="965" extrusionOk="0">
                  <a:moveTo>
                    <a:pt x="282" y="1"/>
                  </a:moveTo>
                  <a:cubicBezTo>
                    <a:pt x="77" y="1"/>
                    <a:pt x="0" y="323"/>
                    <a:pt x="233" y="396"/>
                  </a:cubicBezTo>
                  <a:lnTo>
                    <a:pt x="2022" y="953"/>
                  </a:lnTo>
                  <a:cubicBezTo>
                    <a:pt x="2046" y="961"/>
                    <a:pt x="2068" y="964"/>
                    <a:pt x="2090" y="964"/>
                  </a:cubicBezTo>
                  <a:cubicBezTo>
                    <a:pt x="2295" y="964"/>
                    <a:pt x="2372" y="642"/>
                    <a:pt x="2138" y="569"/>
                  </a:cubicBezTo>
                  <a:lnTo>
                    <a:pt x="349" y="12"/>
                  </a:lnTo>
                  <a:cubicBezTo>
                    <a:pt x="326" y="4"/>
                    <a:pt x="303" y="1"/>
                    <a:pt x="282" y="1"/>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0062;p63">
              <a:extLst>
                <a:ext uri="{FF2B5EF4-FFF2-40B4-BE49-F238E27FC236}">
                  <a16:creationId xmlns:a16="http://schemas.microsoft.com/office/drawing/2014/main" id="{4D60DD24-280C-4B2A-82B1-624BCAFB98D0}"/>
                </a:ext>
              </a:extLst>
            </p:cNvPr>
            <p:cNvSpPr/>
            <p:nvPr/>
          </p:nvSpPr>
          <p:spPr>
            <a:xfrm>
              <a:off x="1820675" y="3118648"/>
              <a:ext cx="62214" cy="25274"/>
            </a:xfrm>
            <a:custGeom>
              <a:avLst/>
              <a:gdLst/>
              <a:ahLst/>
              <a:cxnLst/>
              <a:rect l="l" t="t" r="r" b="b"/>
              <a:pathLst>
                <a:path w="2373" h="964" extrusionOk="0">
                  <a:moveTo>
                    <a:pt x="282" y="1"/>
                  </a:moveTo>
                  <a:cubicBezTo>
                    <a:pt x="77" y="1"/>
                    <a:pt x="0" y="323"/>
                    <a:pt x="233" y="395"/>
                  </a:cubicBezTo>
                  <a:lnTo>
                    <a:pt x="2022" y="953"/>
                  </a:lnTo>
                  <a:cubicBezTo>
                    <a:pt x="2045" y="960"/>
                    <a:pt x="2067" y="963"/>
                    <a:pt x="2087" y="963"/>
                  </a:cubicBezTo>
                  <a:cubicBezTo>
                    <a:pt x="2294" y="963"/>
                    <a:pt x="2372" y="642"/>
                    <a:pt x="2138" y="569"/>
                  </a:cubicBezTo>
                  <a:lnTo>
                    <a:pt x="349" y="12"/>
                  </a:lnTo>
                  <a:cubicBezTo>
                    <a:pt x="326" y="4"/>
                    <a:pt x="303" y="1"/>
                    <a:pt x="282" y="1"/>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0063;p63">
              <a:extLst>
                <a:ext uri="{FF2B5EF4-FFF2-40B4-BE49-F238E27FC236}">
                  <a16:creationId xmlns:a16="http://schemas.microsoft.com/office/drawing/2014/main" id="{9CDB6E3C-7CDA-4E16-866A-1A571C6787D4}"/>
                </a:ext>
              </a:extLst>
            </p:cNvPr>
            <p:cNvSpPr/>
            <p:nvPr/>
          </p:nvSpPr>
          <p:spPr>
            <a:xfrm>
              <a:off x="1772461" y="3038055"/>
              <a:ext cx="261729" cy="221171"/>
            </a:xfrm>
            <a:custGeom>
              <a:avLst/>
              <a:gdLst/>
              <a:ahLst/>
              <a:cxnLst/>
              <a:rect l="l" t="t" r="r" b="b"/>
              <a:pathLst>
                <a:path w="9983" h="8436" extrusionOk="0">
                  <a:moveTo>
                    <a:pt x="9040" y="478"/>
                  </a:moveTo>
                  <a:lnTo>
                    <a:pt x="9040" y="4552"/>
                  </a:lnTo>
                  <a:lnTo>
                    <a:pt x="5194" y="5780"/>
                  </a:lnTo>
                  <a:lnTo>
                    <a:pt x="5194" y="3158"/>
                  </a:lnTo>
                  <a:lnTo>
                    <a:pt x="5194" y="1706"/>
                  </a:lnTo>
                  <a:lnTo>
                    <a:pt x="9040" y="478"/>
                  </a:lnTo>
                  <a:close/>
                  <a:moveTo>
                    <a:pt x="403" y="905"/>
                  </a:moveTo>
                  <a:lnTo>
                    <a:pt x="551" y="952"/>
                  </a:lnTo>
                  <a:lnTo>
                    <a:pt x="551" y="4697"/>
                  </a:lnTo>
                  <a:cubicBezTo>
                    <a:pt x="551" y="4784"/>
                    <a:pt x="606" y="4860"/>
                    <a:pt x="689" y="4889"/>
                  </a:cubicBezTo>
                  <a:lnTo>
                    <a:pt x="4796" y="6200"/>
                  </a:lnTo>
                  <a:lnTo>
                    <a:pt x="4796" y="6964"/>
                  </a:lnTo>
                  <a:lnTo>
                    <a:pt x="403" y="5559"/>
                  </a:lnTo>
                  <a:lnTo>
                    <a:pt x="403" y="905"/>
                  </a:lnTo>
                  <a:close/>
                  <a:moveTo>
                    <a:pt x="9587" y="909"/>
                  </a:moveTo>
                  <a:lnTo>
                    <a:pt x="9587" y="5563"/>
                  </a:lnTo>
                  <a:lnTo>
                    <a:pt x="5194" y="6964"/>
                  </a:lnTo>
                  <a:lnTo>
                    <a:pt x="5194" y="6204"/>
                  </a:lnTo>
                  <a:lnTo>
                    <a:pt x="9301" y="4889"/>
                  </a:lnTo>
                  <a:cubicBezTo>
                    <a:pt x="9385" y="4864"/>
                    <a:pt x="9439" y="4788"/>
                    <a:pt x="9439" y="4701"/>
                  </a:cubicBezTo>
                  <a:lnTo>
                    <a:pt x="9439" y="952"/>
                  </a:lnTo>
                  <a:lnTo>
                    <a:pt x="9587" y="909"/>
                  </a:lnTo>
                  <a:close/>
                  <a:moveTo>
                    <a:pt x="403" y="5983"/>
                  </a:moveTo>
                  <a:lnTo>
                    <a:pt x="4796" y="7384"/>
                  </a:lnTo>
                  <a:lnTo>
                    <a:pt x="4796" y="7960"/>
                  </a:lnTo>
                  <a:lnTo>
                    <a:pt x="403" y="6555"/>
                  </a:lnTo>
                  <a:lnTo>
                    <a:pt x="403" y="5983"/>
                  </a:lnTo>
                  <a:close/>
                  <a:moveTo>
                    <a:pt x="9238" y="0"/>
                  </a:moveTo>
                  <a:cubicBezTo>
                    <a:pt x="9217" y="0"/>
                    <a:pt x="9196" y="4"/>
                    <a:pt x="9174" y="11"/>
                  </a:cubicBezTo>
                  <a:lnTo>
                    <a:pt x="4991" y="1347"/>
                  </a:lnTo>
                  <a:lnTo>
                    <a:pt x="2449" y="532"/>
                  </a:lnTo>
                  <a:cubicBezTo>
                    <a:pt x="2425" y="525"/>
                    <a:pt x="2403" y="521"/>
                    <a:pt x="2381" y="521"/>
                  </a:cubicBezTo>
                  <a:cubicBezTo>
                    <a:pt x="2176" y="521"/>
                    <a:pt x="2096" y="841"/>
                    <a:pt x="2326" y="916"/>
                  </a:cubicBezTo>
                  <a:lnTo>
                    <a:pt x="4792" y="1702"/>
                  </a:lnTo>
                  <a:lnTo>
                    <a:pt x="4792" y="5776"/>
                  </a:lnTo>
                  <a:lnTo>
                    <a:pt x="953" y="4552"/>
                  </a:lnTo>
                  <a:lnTo>
                    <a:pt x="953" y="478"/>
                  </a:lnTo>
                  <a:lnTo>
                    <a:pt x="1540" y="666"/>
                  </a:lnTo>
                  <a:cubicBezTo>
                    <a:pt x="1564" y="674"/>
                    <a:pt x="1588" y="678"/>
                    <a:pt x="1610" y="678"/>
                  </a:cubicBezTo>
                  <a:cubicBezTo>
                    <a:pt x="1814" y="678"/>
                    <a:pt x="1892" y="358"/>
                    <a:pt x="1663" y="286"/>
                  </a:cubicBezTo>
                  <a:lnTo>
                    <a:pt x="812" y="14"/>
                  </a:lnTo>
                  <a:cubicBezTo>
                    <a:pt x="791" y="7"/>
                    <a:pt x="769" y="4"/>
                    <a:pt x="748" y="4"/>
                  </a:cubicBezTo>
                  <a:cubicBezTo>
                    <a:pt x="641" y="4"/>
                    <a:pt x="548" y="91"/>
                    <a:pt x="548" y="206"/>
                  </a:cubicBezTo>
                  <a:lnTo>
                    <a:pt x="548" y="536"/>
                  </a:lnTo>
                  <a:lnTo>
                    <a:pt x="265" y="445"/>
                  </a:lnTo>
                  <a:cubicBezTo>
                    <a:pt x="244" y="438"/>
                    <a:pt x="222" y="435"/>
                    <a:pt x="201" y="435"/>
                  </a:cubicBezTo>
                  <a:cubicBezTo>
                    <a:pt x="94" y="435"/>
                    <a:pt x="1" y="522"/>
                    <a:pt x="1" y="634"/>
                  </a:cubicBezTo>
                  <a:lnTo>
                    <a:pt x="1" y="6704"/>
                  </a:lnTo>
                  <a:cubicBezTo>
                    <a:pt x="1" y="6794"/>
                    <a:pt x="59" y="6870"/>
                    <a:pt x="142" y="6896"/>
                  </a:cubicBezTo>
                  <a:lnTo>
                    <a:pt x="4937" y="8428"/>
                  </a:lnTo>
                  <a:cubicBezTo>
                    <a:pt x="4955" y="8433"/>
                    <a:pt x="4975" y="8436"/>
                    <a:pt x="4995" y="8436"/>
                  </a:cubicBezTo>
                  <a:cubicBezTo>
                    <a:pt x="5016" y="8436"/>
                    <a:pt x="5037" y="8433"/>
                    <a:pt x="5057" y="8428"/>
                  </a:cubicBezTo>
                  <a:lnTo>
                    <a:pt x="7516" y="7638"/>
                  </a:lnTo>
                  <a:cubicBezTo>
                    <a:pt x="7745" y="7566"/>
                    <a:pt x="7666" y="7246"/>
                    <a:pt x="7462" y="7246"/>
                  </a:cubicBezTo>
                  <a:cubicBezTo>
                    <a:pt x="7441" y="7246"/>
                    <a:pt x="7417" y="7250"/>
                    <a:pt x="7393" y="7258"/>
                  </a:cubicBezTo>
                  <a:lnTo>
                    <a:pt x="5194" y="7960"/>
                  </a:lnTo>
                  <a:lnTo>
                    <a:pt x="5194" y="7384"/>
                  </a:lnTo>
                  <a:lnTo>
                    <a:pt x="9584" y="5983"/>
                  </a:lnTo>
                  <a:lnTo>
                    <a:pt x="9584" y="6559"/>
                  </a:lnTo>
                  <a:lnTo>
                    <a:pt x="8182" y="7008"/>
                  </a:lnTo>
                  <a:cubicBezTo>
                    <a:pt x="7949" y="7080"/>
                    <a:pt x="8028" y="7399"/>
                    <a:pt x="8234" y="7399"/>
                  </a:cubicBezTo>
                  <a:cubicBezTo>
                    <a:pt x="8255" y="7399"/>
                    <a:pt x="8278" y="7396"/>
                    <a:pt x="8302" y="7388"/>
                  </a:cubicBezTo>
                  <a:lnTo>
                    <a:pt x="9841" y="6896"/>
                  </a:lnTo>
                  <a:cubicBezTo>
                    <a:pt x="9924" y="6867"/>
                    <a:pt x="9982" y="6791"/>
                    <a:pt x="9982" y="6704"/>
                  </a:cubicBezTo>
                  <a:lnTo>
                    <a:pt x="9982" y="634"/>
                  </a:lnTo>
                  <a:cubicBezTo>
                    <a:pt x="9982" y="568"/>
                    <a:pt x="9950" y="507"/>
                    <a:pt x="9899" y="471"/>
                  </a:cubicBezTo>
                  <a:lnTo>
                    <a:pt x="9902" y="471"/>
                  </a:lnTo>
                  <a:cubicBezTo>
                    <a:pt x="9869" y="444"/>
                    <a:pt x="9828" y="431"/>
                    <a:pt x="9786" y="431"/>
                  </a:cubicBezTo>
                  <a:cubicBezTo>
                    <a:pt x="9764" y="431"/>
                    <a:pt x="9742" y="434"/>
                    <a:pt x="9721" y="442"/>
                  </a:cubicBezTo>
                  <a:lnTo>
                    <a:pt x="9439" y="532"/>
                  </a:lnTo>
                  <a:lnTo>
                    <a:pt x="9439" y="203"/>
                  </a:lnTo>
                  <a:cubicBezTo>
                    <a:pt x="9439" y="88"/>
                    <a:pt x="9345" y="0"/>
                    <a:pt x="9238" y="0"/>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0064;p63">
              <a:extLst>
                <a:ext uri="{FF2B5EF4-FFF2-40B4-BE49-F238E27FC236}">
                  <a16:creationId xmlns:a16="http://schemas.microsoft.com/office/drawing/2014/main" id="{B0E8F9EB-E915-426E-9BF4-BB5E73AAD035}"/>
                </a:ext>
              </a:extLst>
            </p:cNvPr>
            <p:cNvSpPr/>
            <p:nvPr/>
          </p:nvSpPr>
          <p:spPr>
            <a:xfrm>
              <a:off x="1936635" y="3076857"/>
              <a:ext cx="38382" cy="49027"/>
            </a:xfrm>
            <a:custGeom>
              <a:avLst/>
              <a:gdLst/>
              <a:ahLst/>
              <a:cxnLst/>
              <a:rect l="l" t="t" r="r" b="b"/>
              <a:pathLst>
                <a:path w="1464" h="1870" extrusionOk="0">
                  <a:moveTo>
                    <a:pt x="1069" y="476"/>
                  </a:moveTo>
                  <a:lnTo>
                    <a:pt x="1069" y="1182"/>
                  </a:lnTo>
                  <a:lnTo>
                    <a:pt x="403" y="1395"/>
                  </a:lnTo>
                  <a:lnTo>
                    <a:pt x="403" y="689"/>
                  </a:lnTo>
                  <a:lnTo>
                    <a:pt x="1069" y="476"/>
                  </a:lnTo>
                  <a:close/>
                  <a:moveTo>
                    <a:pt x="1267" y="1"/>
                  </a:moveTo>
                  <a:cubicBezTo>
                    <a:pt x="1246" y="1"/>
                    <a:pt x="1224" y="5"/>
                    <a:pt x="1203" y="12"/>
                  </a:cubicBezTo>
                  <a:lnTo>
                    <a:pt x="138" y="352"/>
                  </a:lnTo>
                  <a:cubicBezTo>
                    <a:pt x="55" y="378"/>
                    <a:pt x="1" y="454"/>
                    <a:pt x="1" y="541"/>
                  </a:cubicBezTo>
                  <a:lnTo>
                    <a:pt x="1" y="1671"/>
                  </a:lnTo>
                  <a:cubicBezTo>
                    <a:pt x="1" y="1783"/>
                    <a:pt x="92" y="1869"/>
                    <a:pt x="198" y="1869"/>
                  </a:cubicBezTo>
                  <a:cubicBezTo>
                    <a:pt x="219" y="1869"/>
                    <a:pt x="240" y="1866"/>
                    <a:pt x="261" y="1859"/>
                  </a:cubicBezTo>
                  <a:lnTo>
                    <a:pt x="1326" y="1519"/>
                  </a:lnTo>
                  <a:cubicBezTo>
                    <a:pt x="1409" y="1493"/>
                    <a:pt x="1464" y="1417"/>
                    <a:pt x="1464" y="1330"/>
                  </a:cubicBezTo>
                  <a:lnTo>
                    <a:pt x="1464" y="200"/>
                  </a:lnTo>
                  <a:cubicBezTo>
                    <a:pt x="1464" y="139"/>
                    <a:pt x="1435" y="77"/>
                    <a:pt x="1384" y="41"/>
                  </a:cubicBezTo>
                  <a:cubicBezTo>
                    <a:pt x="1351" y="15"/>
                    <a:pt x="1309" y="1"/>
                    <a:pt x="1267" y="1"/>
                  </a:cubicBezTo>
                  <a:close/>
                </a:path>
              </a:pathLst>
            </a:custGeom>
            <a:grpFill/>
            <a:ln>
              <a:solidFill>
                <a:schemeClr val="bg2">
                  <a:lumMod val="75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15811"/>
        <p:cNvGrpSpPr/>
        <p:nvPr/>
      </p:nvGrpSpPr>
      <p:grpSpPr>
        <a:xfrm>
          <a:off x="0" y="0"/>
          <a:ext cx="0" cy="0"/>
          <a:chOff x="0" y="0"/>
          <a:chExt cx="0" cy="0"/>
        </a:xfrm>
      </p:grpSpPr>
      <p:pic>
        <p:nvPicPr>
          <p:cNvPr id="15812" name="Google Shape;15812;p67">
            <a:hlinkClick r:id="rId3"/>
          </p:cNvPr>
          <p:cNvPicPr preferRelativeResize="0"/>
          <p:nvPr/>
        </p:nvPicPr>
        <p:blipFill>
          <a:blip r:embed="rId4">
            <a:alphaModFix/>
          </a:blip>
          <a:stretch>
            <a:fillRect/>
          </a:stretch>
        </p:blipFill>
        <p:spPr>
          <a:xfrm>
            <a:off x="3451063" y="2123075"/>
            <a:ext cx="2241874" cy="897350"/>
          </a:xfrm>
          <a:prstGeom prst="rect">
            <a:avLst/>
          </a:prstGeom>
          <a:noFill/>
          <a:ln>
            <a:noFill/>
          </a:ln>
        </p:spPr>
      </p:pic>
    </p:spTree>
  </p:cSld>
  <p:clrMapOvr>
    <a:masterClrMapping/>
  </p:clrMapOvr>
</p:sld>
</file>

<file path=ppt/theme/theme1.xml><?xml version="1.0" encoding="utf-8"?>
<a:theme xmlns:a="http://schemas.openxmlformats.org/drawingml/2006/main" name="Clinical Nutrition Case Report by Slidesgo">
  <a:themeElements>
    <a:clrScheme name="Simple Light">
      <a:dk1>
        <a:srgbClr val="302543"/>
      </a:dk1>
      <a:lt1>
        <a:srgbClr val="F1F6E9"/>
      </a:lt1>
      <a:dk2>
        <a:srgbClr val="E4EED7"/>
      </a:dk2>
      <a:lt2>
        <a:srgbClr val="FFFFFF"/>
      </a:lt2>
      <a:accent1>
        <a:srgbClr val="FFFFFF"/>
      </a:accent1>
      <a:accent2>
        <a:srgbClr val="FFFFFF"/>
      </a:accent2>
      <a:accent3>
        <a:srgbClr val="FFFFFF"/>
      </a:accent3>
      <a:accent4>
        <a:srgbClr val="FFFFFF"/>
      </a:accent4>
      <a:accent5>
        <a:srgbClr val="FFFFFF"/>
      </a:accent5>
      <a:accent6>
        <a:srgbClr val="FFFFFF"/>
      </a:accent6>
      <a:hlink>
        <a:srgbClr val="3025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5864</TotalTime>
  <Words>3705</Words>
  <Application>Microsoft Office PowerPoint</Application>
  <PresentationFormat>Presentación en pantalla (16:9)</PresentationFormat>
  <Paragraphs>515</Paragraphs>
  <Slides>53</Slides>
  <Notes>40</Notes>
  <HiddenSlides>0</HiddenSlides>
  <MMClips>1</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53</vt:i4>
      </vt:variant>
    </vt:vector>
  </HeadingPairs>
  <TitlesOfParts>
    <vt:vector size="65" baseType="lpstr">
      <vt:lpstr>Livvic</vt:lpstr>
      <vt:lpstr>Segoe Sans</vt:lpstr>
      <vt:lpstr>Cambria Math</vt:lpstr>
      <vt:lpstr>Raleway</vt:lpstr>
      <vt:lpstr>Arial</vt:lpstr>
      <vt:lpstr>Calibri</vt:lpstr>
      <vt:lpstr>Proxima Nova</vt:lpstr>
      <vt:lpstr>MyriadPro-Regular</vt:lpstr>
      <vt:lpstr>Albert Sans</vt:lpstr>
      <vt:lpstr>Didact Gothic</vt:lpstr>
      <vt:lpstr>Clinical Nutrition Case Report by Slidesgo</vt:lpstr>
      <vt:lpstr>Slidesgo Final Pages</vt:lpstr>
      <vt:lpstr>UNIVERSIDAD AUTÓNOMA DEL ESTADO DE MÉXICO FACULTAD DE INGENIERÍA</vt:lpstr>
      <vt:lpstr>Tabla de contenido</vt:lpstr>
      <vt:lpstr>Guión explicativo</vt:lpstr>
      <vt:lpstr>Guión explicativo</vt:lpstr>
      <vt:lpstr>Presentación de PowerPoint</vt:lpstr>
      <vt:lpstr>Presentación de PowerPoint</vt:lpstr>
      <vt:lpstr>Especificaciones técnicas   </vt:lpstr>
      <vt:lpstr>Introducción</vt:lpstr>
      <vt:lpstr>Introducción</vt:lpstr>
      <vt:lpstr>Presentación de PowerPoint</vt:lpstr>
      <vt:lpstr>Estructuras iterativas</vt:lpstr>
      <vt:lpstr>¿Qué son las estructuras iterativas? </vt:lpstr>
      <vt:lpstr>Clasificación</vt:lpstr>
      <vt:lpstr>Estructura iterativa para</vt:lpstr>
      <vt:lpstr>Estructura iterativa mientras</vt:lpstr>
      <vt:lpstr>Estructura iterativa hacer-mientras (repite)</vt:lpstr>
      <vt:lpstr>Elementos de un ciclo</vt:lpstr>
      <vt:lpstr>¿Qué elementos integran un ciclo?</vt:lpstr>
      <vt:lpstr>1. Bucle o ciclo</vt:lpstr>
      <vt:lpstr>2. Cuerpo del bucle</vt:lpstr>
      <vt:lpstr>3. Iteración </vt:lpstr>
      <vt:lpstr>Las iteraciones pueden ser:</vt:lpstr>
      <vt:lpstr>4. Condición</vt:lpstr>
      <vt:lpstr>¿Para qué sirve la condición en un ciclo?</vt:lpstr>
      <vt:lpstr>5. Variable de control (Vc)</vt:lpstr>
      <vt:lpstr>Requisitos de las variables de control</vt:lpstr>
      <vt:lpstr>Presentación de PowerPoint</vt:lpstr>
      <vt:lpstr>Contadores</vt:lpstr>
      <vt:lpstr>Sintaxis</vt:lpstr>
      <vt:lpstr>Ejemplos:</vt:lpstr>
      <vt:lpstr>Presentación de PowerPoint</vt:lpstr>
      <vt:lpstr> #include &lt;stdio.h&gt; int main()  {     int numero;     int suma = 0;     int contador = 0; //inicializar variable de control      printf("Ingrese 5 números enteros:\n");      while (contador &lt; 5) //evaluar variable de control     {     printf("Número %d: ", contador + 1);         scanf("%d", &amp;numero);          suma += numero;         contador++;  // actualizar variable de control     }      printf("La suma total es: %d\n", suma);     return 0; }</vt:lpstr>
      <vt:lpstr>Acumulador o Totalizador</vt:lpstr>
      <vt:lpstr>Sintaxis</vt:lpstr>
      <vt:lpstr>Ejemplos:</vt:lpstr>
      <vt:lpstr>Presentación de PowerPoint</vt:lpstr>
      <vt:lpstr>#include &lt;stdio.h&gt; #include &lt;conio.h&gt; int main()  {     int numero;     int suma = 0;  // Acumulador inicializado en cero     int i;      printf("Ingrese 5 números enteros:\n");      for (i = 1; i &lt;= 5; i++)     {         printf("Número %d: ", i);         scanf("%d", &amp;numero);         suma += numero;  // Acumula el valor ingresado     } printf (“La suma es %d”, suma); getch(); }</vt:lpstr>
      <vt:lpstr>Presentación de PowerPoint</vt:lpstr>
      <vt:lpstr>Centinelas</vt:lpstr>
      <vt:lpstr>Sintaxis</vt:lpstr>
      <vt:lpstr>Presentación de PowerPoint</vt:lpstr>
      <vt:lpstr>#include &lt;stdio.h&gt; int main()  {     int num1, num2, resultado;     char continuar = 's';  // Valor inicial para entrar al bucle      while (continuar == 's' || continuar == 'S') {         // Solicitar los dos números         printf("Ingrese el primer número: ");         scanf("%d", &amp;num1);         printf("Ingrese el segundo número: ");         scanf("%d", &amp;num2);          // Realizar la suma         resultado = num1 + num2;         printf("Resultado: %d\n", resultado);          // Preguntar si desea continuar         printf("¿Desea continuar? (s/n): ");         scanf(" %c", &amp;continuar);       }     printf("Fin del programa.\n");     return 0; }</vt:lpstr>
      <vt:lpstr>Banderas</vt:lpstr>
      <vt:lpstr>Sintaxis</vt:lpstr>
      <vt:lpstr>Presentación de PowerPoint</vt:lpstr>
      <vt:lpstr>#include &lt;stdio.h&gt; int main()  {     int num;     // Inicializar la bandera en 1 (V), para que el bucle se ejecute por lo menos una vez.     int ingresoOk = 1;     printf("Ingresa numeros positivos. Para detener el programa ingresa un numero negativo:\n");     // El bucle se ejecuta mientras la bandera sea 1 (V).     while (ingresoOk)      {         printf("Ingresa un numero: ");         scanf("%d", &amp;num);     // Cuando el numero es negativo, la bandera cambia a 0 (falso), esto detiene al bucle en la próxima iteración.         if (num &lt; 0)          {             ingresoOk = 0;             printf("Numero negativo. Saliendo del bucle...\n");         } else              printf("El numero que ingresaste fue: %d\n", numero);       }     printf("Fin del programa.\n");    }</vt:lpstr>
      <vt:lpstr>Diferencias  entre centinelas y banderas</vt:lpstr>
      <vt:lpstr>Conclusiones</vt:lpstr>
      <vt:lpstr>En el diseño de los ciclos, siempre se debe considerar:</vt:lpstr>
      <vt:lpstr>Presentación de PowerPoint</vt:lpstr>
      <vt:lpstr>Gracias</vt:lpstr>
      <vt:lpstr>Bibliografía</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Clinical Nutrition Case Report</dc:title>
  <dc:creator>Usuario</dc:creator>
  <cp:lastModifiedBy>Maria de los Angeles Contreras Flores</cp:lastModifiedBy>
  <cp:revision>139</cp:revision>
  <dcterms:modified xsi:type="dcterms:W3CDTF">2026-04-14T16:19:42Z</dcterms:modified>
</cp:coreProperties>
</file>