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9" r:id="rId4"/>
    <p:sldMasterId id="2147483690" r:id="rId5"/>
  </p:sldMasterIdLst>
  <p:notesMasterIdLst>
    <p:notesMasterId r:id="rId80"/>
  </p:notesMasterIdLst>
  <p:sldIdLst>
    <p:sldId id="256" r:id="rId6"/>
    <p:sldId id="257" r:id="rId7"/>
    <p:sldId id="259" r:id="rId8"/>
    <p:sldId id="311" r:id="rId9"/>
    <p:sldId id="416" r:id="rId10"/>
    <p:sldId id="322" r:id="rId11"/>
    <p:sldId id="317" r:id="rId12"/>
    <p:sldId id="318" r:id="rId13"/>
    <p:sldId id="313" r:id="rId14"/>
    <p:sldId id="419" r:id="rId15"/>
    <p:sldId id="420" r:id="rId16"/>
    <p:sldId id="264" r:id="rId17"/>
    <p:sldId id="320" r:id="rId18"/>
    <p:sldId id="260" r:id="rId19"/>
    <p:sldId id="426" r:id="rId20"/>
    <p:sldId id="325" r:id="rId21"/>
    <p:sldId id="319" r:id="rId22"/>
    <p:sldId id="427" r:id="rId23"/>
    <p:sldId id="359" r:id="rId24"/>
    <p:sldId id="361" r:id="rId25"/>
    <p:sldId id="379" r:id="rId26"/>
    <p:sldId id="366" r:id="rId27"/>
    <p:sldId id="363" r:id="rId28"/>
    <p:sldId id="368" r:id="rId29"/>
    <p:sldId id="369" r:id="rId30"/>
    <p:sldId id="370" r:id="rId31"/>
    <p:sldId id="383" r:id="rId32"/>
    <p:sldId id="367" r:id="rId33"/>
    <p:sldId id="371" r:id="rId34"/>
    <p:sldId id="372" r:id="rId35"/>
    <p:sldId id="376" r:id="rId36"/>
    <p:sldId id="377" r:id="rId37"/>
    <p:sldId id="428" r:id="rId38"/>
    <p:sldId id="375" r:id="rId39"/>
    <p:sldId id="380" r:id="rId40"/>
    <p:sldId id="421" r:id="rId41"/>
    <p:sldId id="422" r:id="rId42"/>
    <p:sldId id="373" r:id="rId43"/>
    <p:sldId id="374" r:id="rId44"/>
    <p:sldId id="424" r:id="rId45"/>
    <p:sldId id="423" r:id="rId46"/>
    <p:sldId id="385" r:id="rId47"/>
    <p:sldId id="386" r:id="rId48"/>
    <p:sldId id="393" r:id="rId49"/>
    <p:sldId id="390" r:id="rId50"/>
    <p:sldId id="391" r:id="rId51"/>
    <p:sldId id="392" r:id="rId52"/>
    <p:sldId id="387" r:id="rId53"/>
    <p:sldId id="394" r:id="rId54"/>
    <p:sldId id="395" r:id="rId55"/>
    <p:sldId id="397" r:id="rId56"/>
    <p:sldId id="425" r:id="rId57"/>
    <p:sldId id="398" r:id="rId58"/>
    <p:sldId id="399" r:id="rId59"/>
    <p:sldId id="405" r:id="rId60"/>
    <p:sldId id="404" r:id="rId61"/>
    <p:sldId id="406" r:id="rId62"/>
    <p:sldId id="407" r:id="rId63"/>
    <p:sldId id="401" r:id="rId64"/>
    <p:sldId id="408" r:id="rId65"/>
    <p:sldId id="402" r:id="rId66"/>
    <p:sldId id="403" r:id="rId67"/>
    <p:sldId id="410" r:id="rId68"/>
    <p:sldId id="414" r:id="rId69"/>
    <p:sldId id="415" r:id="rId70"/>
    <p:sldId id="412" r:id="rId71"/>
    <p:sldId id="418" r:id="rId72"/>
    <p:sldId id="354" r:id="rId73"/>
    <p:sldId id="417" r:id="rId74"/>
    <p:sldId id="350" r:id="rId75"/>
    <p:sldId id="429" r:id="rId76"/>
    <p:sldId id="352" r:id="rId77"/>
    <p:sldId id="290" r:id="rId78"/>
    <p:sldId id="310" r:id="rId79"/>
  </p:sldIdLst>
  <p:sldSz cx="9144000" cy="5143500" type="screen16x9"/>
  <p:notesSz cx="6858000" cy="9144000"/>
  <p:embeddedFontLst>
    <p:embeddedFont>
      <p:font typeface="Cambria Math" panose="02040503050406030204" pitchFamily="18" charset="0"/>
      <p:regular r:id="rId81"/>
    </p:embeddedFont>
    <p:embeddedFont>
      <p:font typeface="EB Garamond Medium" panose="00000600000000000000" pitchFamily="2" charset="0"/>
      <p:regular r:id="rId82"/>
      <p:bold r:id="rId83"/>
      <p:italic r:id="rId84"/>
      <p:boldItalic r:id="rId85"/>
    </p:embeddedFont>
    <p:embeddedFont>
      <p:font typeface="Georgia" panose="02040502050405020303" pitchFamily="18" charset="0"/>
      <p:regular r:id="rId86"/>
      <p:bold r:id="rId87"/>
      <p:italic r:id="rId88"/>
      <p:boldItalic r:id="rId89"/>
    </p:embeddedFont>
    <p:embeddedFont>
      <p:font typeface="Oxygen" panose="02000503000000000000" pitchFamily="2" charset="0"/>
      <p:regular r:id="rId90"/>
      <p:bold r:id="rId91"/>
    </p:embeddedFont>
    <p:embeddedFont>
      <p:font typeface="Proxima Nova" panose="020B0604020202020204" charset="0"/>
      <p:regular r:id="rId92"/>
      <p:bold r:id="rId93"/>
      <p:italic r:id="rId94"/>
      <p:boldItalic r:id="rId95"/>
    </p:embeddedFont>
    <p:embeddedFont>
      <p:font typeface="Proxima Nova Semibold" panose="020B0604020202020204" charset="0"/>
      <p:regular r:id="rId96"/>
      <p:bold r:id="rId97"/>
      <p:boldItalic r:id="rId98"/>
    </p:embeddedFont>
    <p:embeddedFont>
      <p:font typeface="Roboto" panose="02000000000000000000" pitchFamily="2" charset="0"/>
      <p:regular r:id="rId99"/>
      <p:bold r:id="rId100"/>
      <p:italic r:id="rId101"/>
      <p:boldItalic r:id="rId102"/>
    </p:embeddedFont>
    <p:embeddedFont>
      <p:font typeface="Verdana" panose="020B0604030504040204" pitchFamily="34" charset="0"/>
      <p:regular r:id="rId103"/>
      <p:bold r:id="rId104"/>
      <p:italic r:id="rId105"/>
      <p:boldItalic r:id="rId10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de los Angeles Contreras Flores" initials="MdlACF" lastIdx="1" clrIdx="0">
    <p:extLst>
      <p:ext uri="{19B8F6BF-5375-455C-9EA6-DF929625EA0E}">
        <p15:presenceInfo xmlns:p15="http://schemas.microsoft.com/office/powerpoint/2012/main" userId="S::macontrerasf@uaemex.mx::7a390253-3b29-4b06-a5c0-54a0b6240c6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33"/>
    <a:srgbClr val="6B9664"/>
    <a:srgbClr val="6765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1094798-C8C3-41AD-A7C8-A51BA844B937}">
  <a:tblStyle styleId="{11094798-C8C3-41AD-A7C8-A51BA844B93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928" autoAdjust="0"/>
    <p:restoredTop sz="94660"/>
  </p:normalViewPr>
  <p:slideViewPr>
    <p:cSldViewPr snapToGrid="0">
      <p:cViewPr varScale="1">
        <p:scale>
          <a:sx n="102" d="100"/>
          <a:sy n="102" d="100"/>
        </p:scale>
        <p:origin x="3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font" Target="fonts/font4.fntdata"/><Relationship Id="rId89" Type="http://schemas.openxmlformats.org/officeDocument/2006/relationships/font" Target="fonts/font9.fntdata"/><Relationship Id="rId16" Type="http://schemas.openxmlformats.org/officeDocument/2006/relationships/slide" Target="slides/slide11.xml"/><Relationship Id="rId107" Type="http://schemas.openxmlformats.org/officeDocument/2006/relationships/commentAuthors" Target="commentAuthors.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font" Target="fonts/font22.fntdata"/><Relationship Id="rId5" Type="http://schemas.openxmlformats.org/officeDocument/2006/relationships/slideMaster" Target="slideMasters/slideMaster2.xml"/><Relationship Id="rId90" Type="http://schemas.openxmlformats.org/officeDocument/2006/relationships/font" Target="fonts/font10.fntdata"/><Relationship Id="rId95" Type="http://schemas.openxmlformats.org/officeDocument/2006/relationships/font" Target="fonts/font15.fntdata"/><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notesMaster" Target="notesMasters/notesMaster1.xml"/><Relationship Id="rId85" Type="http://schemas.openxmlformats.org/officeDocument/2006/relationships/font" Target="fonts/font5.fntdata"/><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font" Target="fonts/font23.fntdata"/><Relationship Id="rId108" Type="http://schemas.openxmlformats.org/officeDocument/2006/relationships/presProps" Target="presProps.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font" Target="fonts/font11.fntdata"/><Relationship Id="rId96" Type="http://schemas.openxmlformats.org/officeDocument/2006/relationships/font" Target="fonts/font16.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6" Type="http://schemas.openxmlformats.org/officeDocument/2006/relationships/font" Target="fonts/font26.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font" Target="fonts/font1.fntdata"/><Relationship Id="rId86" Type="http://schemas.openxmlformats.org/officeDocument/2006/relationships/font" Target="fonts/font6.fntdata"/><Relationship Id="rId94" Type="http://schemas.openxmlformats.org/officeDocument/2006/relationships/font" Target="fonts/font14.fntdata"/><Relationship Id="rId99" Type="http://schemas.openxmlformats.org/officeDocument/2006/relationships/font" Target="fonts/font19.fntdata"/><Relationship Id="rId101" Type="http://schemas.openxmlformats.org/officeDocument/2006/relationships/font" Target="fonts/font21.fntdata"/><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viewProps" Target="viewProps.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font" Target="fonts/font17.fntdata"/><Relationship Id="rId104" Type="http://schemas.openxmlformats.org/officeDocument/2006/relationships/font" Target="fonts/font24.fntdata"/><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font" Target="fonts/font12.fntdata"/><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font" Target="fonts/font7.fntdata"/><Relationship Id="rId110" Type="http://schemas.openxmlformats.org/officeDocument/2006/relationships/theme" Target="theme/theme1.xml"/><Relationship Id="rId61" Type="http://schemas.openxmlformats.org/officeDocument/2006/relationships/slide" Target="slides/slide56.xml"/><Relationship Id="rId82" Type="http://schemas.openxmlformats.org/officeDocument/2006/relationships/font" Target="fonts/font2.fntdata"/><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font" Target="fonts/font20.fntdata"/><Relationship Id="rId105" Type="http://schemas.openxmlformats.org/officeDocument/2006/relationships/font" Target="fonts/font25.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font" Target="fonts/font13.fntdata"/><Relationship Id="rId98" Type="http://schemas.openxmlformats.org/officeDocument/2006/relationships/font" Target="fonts/font18.fntdata"/><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font" Target="fonts/font3.fntdata"/><Relationship Id="rId88" Type="http://schemas.openxmlformats.org/officeDocument/2006/relationships/font" Target="fonts/font8.fntdata"/><Relationship Id="rId11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156454-6368-4993-A79D-852C610384FA}" type="doc">
      <dgm:prSet loTypeId="urn:microsoft.com/office/officeart/2005/8/layout/hierarchy2" loCatId="hierarchy" qsTypeId="urn:microsoft.com/office/officeart/2005/8/quickstyle/3d2" qsCatId="3D" csTypeId="urn:microsoft.com/office/officeart/2005/8/colors/accent1_5" csCatId="accent1" phldr="0"/>
      <dgm:spPr/>
      <dgm:t>
        <a:bodyPr/>
        <a:lstStyle/>
        <a:p>
          <a:endParaRPr lang="es-MX"/>
        </a:p>
      </dgm:t>
    </dgm:pt>
    <dgm:pt modelId="{0E8ACCC7-72A8-40E1-9FE9-2026836A19B8}">
      <dgm:prSet phldrT="[Texto]" phldr="1"/>
      <dgm:spPr/>
      <dgm:t>
        <a:bodyPr/>
        <a:lstStyle/>
        <a:p>
          <a:endParaRPr lang="es-MX"/>
        </a:p>
      </dgm:t>
    </dgm:pt>
    <dgm:pt modelId="{67E78574-A52E-41FD-927D-D87BBF236150}" type="parTrans" cxnId="{4A626830-B6CC-4EB4-AD0F-C3BFF44F1558}">
      <dgm:prSet/>
      <dgm:spPr/>
      <dgm:t>
        <a:bodyPr/>
        <a:lstStyle/>
        <a:p>
          <a:endParaRPr lang="es-MX"/>
        </a:p>
      </dgm:t>
    </dgm:pt>
    <dgm:pt modelId="{0A7491C1-E345-4910-9C99-7DE38B7F38DE}" type="sibTrans" cxnId="{4A626830-B6CC-4EB4-AD0F-C3BFF44F1558}">
      <dgm:prSet/>
      <dgm:spPr/>
      <dgm:t>
        <a:bodyPr/>
        <a:lstStyle/>
        <a:p>
          <a:endParaRPr lang="es-MX"/>
        </a:p>
      </dgm:t>
    </dgm:pt>
    <dgm:pt modelId="{764ADFBA-CADD-4DAA-827A-A5488C64C2A6}">
      <dgm:prSet phldrT="[Texto]" phldr="1"/>
      <dgm:spPr/>
      <dgm:t>
        <a:bodyPr/>
        <a:lstStyle/>
        <a:p>
          <a:endParaRPr lang="es-MX"/>
        </a:p>
      </dgm:t>
    </dgm:pt>
    <dgm:pt modelId="{D067036B-0F9E-4B9D-AE61-2EF34433DFF4}" type="parTrans" cxnId="{DF5FAB0A-E9D4-4ED9-8C45-E31787C124C5}">
      <dgm:prSet/>
      <dgm:spPr/>
      <dgm:t>
        <a:bodyPr/>
        <a:lstStyle/>
        <a:p>
          <a:endParaRPr lang="es-MX"/>
        </a:p>
      </dgm:t>
    </dgm:pt>
    <dgm:pt modelId="{1EA9709C-18B6-4690-9BD4-E1F5C2620503}" type="sibTrans" cxnId="{DF5FAB0A-E9D4-4ED9-8C45-E31787C124C5}">
      <dgm:prSet/>
      <dgm:spPr/>
      <dgm:t>
        <a:bodyPr/>
        <a:lstStyle/>
        <a:p>
          <a:endParaRPr lang="es-MX"/>
        </a:p>
      </dgm:t>
    </dgm:pt>
    <dgm:pt modelId="{BBAF62F6-85B9-44A0-9A57-B4302A850285}">
      <dgm:prSet phldrT="[Texto]" phldr="1"/>
      <dgm:spPr/>
      <dgm:t>
        <a:bodyPr/>
        <a:lstStyle/>
        <a:p>
          <a:endParaRPr lang="es-MX" dirty="0"/>
        </a:p>
      </dgm:t>
    </dgm:pt>
    <dgm:pt modelId="{7D0A623C-C7BD-4465-9A3E-E701B0A411BE}" type="parTrans" cxnId="{943DB5FE-B0AF-4EA9-BF08-7458521ABEC8}">
      <dgm:prSet/>
      <dgm:spPr/>
      <dgm:t>
        <a:bodyPr/>
        <a:lstStyle/>
        <a:p>
          <a:endParaRPr lang="es-MX"/>
        </a:p>
      </dgm:t>
    </dgm:pt>
    <dgm:pt modelId="{B8AB08BA-8396-4B3D-91C2-41A9466F1EFE}" type="sibTrans" cxnId="{943DB5FE-B0AF-4EA9-BF08-7458521ABEC8}">
      <dgm:prSet/>
      <dgm:spPr/>
      <dgm:t>
        <a:bodyPr/>
        <a:lstStyle/>
        <a:p>
          <a:endParaRPr lang="es-MX"/>
        </a:p>
      </dgm:t>
    </dgm:pt>
    <dgm:pt modelId="{0C3EC3ED-DC86-4980-9748-701933A42607}">
      <dgm:prSet phldrT="[Texto]" phldr="1"/>
      <dgm:spPr/>
      <dgm:t>
        <a:bodyPr/>
        <a:lstStyle/>
        <a:p>
          <a:endParaRPr lang="es-MX"/>
        </a:p>
      </dgm:t>
    </dgm:pt>
    <dgm:pt modelId="{61BD91FA-B36B-49A4-BBC0-BFA1B0FC57BC}" type="parTrans" cxnId="{C72481D2-3C85-4970-9742-F25DFDBECCA6}">
      <dgm:prSet/>
      <dgm:spPr/>
      <dgm:t>
        <a:bodyPr/>
        <a:lstStyle/>
        <a:p>
          <a:endParaRPr lang="es-MX"/>
        </a:p>
      </dgm:t>
    </dgm:pt>
    <dgm:pt modelId="{F6F67F1D-9615-4FFF-A134-849E7ACEB2D8}" type="sibTrans" cxnId="{C72481D2-3C85-4970-9742-F25DFDBECCA6}">
      <dgm:prSet/>
      <dgm:spPr/>
      <dgm:t>
        <a:bodyPr/>
        <a:lstStyle/>
        <a:p>
          <a:endParaRPr lang="es-MX"/>
        </a:p>
      </dgm:t>
    </dgm:pt>
    <dgm:pt modelId="{8A402DA9-BEB6-4A35-A6D7-1D453829D4BC}">
      <dgm:prSet phldrT="[Texto]" phldr="1"/>
      <dgm:spPr/>
      <dgm:t>
        <a:bodyPr/>
        <a:lstStyle/>
        <a:p>
          <a:endParaRPr lang="es-MX"/>
        </a:p>
      </dgm:t>
    </dgm:pt>
    <dgm:pt modelId="{E7E4261A-EB2D-474E-B788-C394C5EF7E0C}" type="parTrans" cxnId="{FC645D08-C02C-4744-947C-05337DCF9157}">
      <dgm:prSet/>
      <dgm:spPr/>
      <dgm:t>
        <a:bodyPr/>
        <a:lstStyle/>
        <a:p>
          <a:endParaRPr lang="es-MX"/>
        </a:p>
      </dgm:t>
    </dgm:pt>
    <dgm:pt modelId="{A4C3C8E4-BE44-4197-9A95-3144BFACA394}" type="sibTrans" cxnId="{FC645D08-C02C-4744-947C-05337DCF9157}">
      <dgm:prSet/>
      <dgm:spPr/>
      <dgm:t>
        <a:bodyPr/>
        <a:lstStyle/>
        <a:p>
          <a:endParaRPr lang="es-MX"/>
        </a:p>
      </dgm:t>
    </dgm:pt>
    <dgm:pt modelId="{7E87494C-6C2C-4432-8498-0142BB019582}">
      <dgm:prSet phldrT="[Texto]" phldr="1"/>
      <dgm:spPr/>
      <dgm:t>
        <a:bodyPr/>
        <a:lstStyle/>
        <a:p>
          <a:endParaRPr lang="es-MX"/>
        </a:p>
      </dgm:t>
    </dgm:pt>
    <dgm:pt modelId="{BAD6E6CE-FAB0-4D80-9BB1-09A180341A24}" type="parTrans" cxnId="{9C2E8E50-C842-4B42-B0F7-CAEB2B930CC8}">
      <dgm:prSet/>
      <dgm:spPr/>
      <dgm:t>
        <a:bodyPr/>
        <a:lstStyle/>
        <a:p>
          <a:endParaRPr lang="es-MX"/>
        </a:p>
      </dgm:t>
    </dgm:pt>
    <dgm:pt modelId="{7B9DBAB6-70DF-424A-8C36-18D73516FB86}" type="sibTrans" cxnId="{9C2E8E50-C842-4B42-B0F7-CAEB2B930CC8}">
      <dgm:prSet/>
      <dgm:spPr/>
      <dgm:t>
        <a:bodyPr/>
        <a:lstStyle/>
        <a:p>
          <a:endParaRPr lang="es-MX"/>
        </a:p>
      </dgm:t>
    </dgm:pt>
    <dgm:pt modelId="{F1A7E107-0C12-4590-AAEB-AC4DFF6A0121}" type="pres">
      <dgm:prSet presAssocID="{50156454-6368-4993-A79D-852C610384FA}" presName="diagram" presStyleCnt="0">
        <dgm:presLayoutVars>
          <dgm:chPref val="1"/>
          <dgm:dir/>
          <dgm:animOne val="branch"/>
          <dgm:animLvl val="lvl"/>
          <dgm:resizeHandles val="exact"/>
        </dgm:presLayoutVars>
      </dgm:prSet>
      <dgm:spPr/>
    </dgm:pt>
    <dgm:pt modelId="{A056A53A-AB24-44D2-B3AE-9B551D656737}" type="pres">
      <dgm:prSet presAssocID="{0E8ACCC7-72A8-40E1-9FE9-2026836A19B8}" presName="root1" presStyleCnt="0"/>
      <dgm:spPr/>
    </dgm:pt>
    <dgm:pt modelId="{1587932F-1F30-4000-9986-C53763EF672B}" type="pres">
      <dgm:prSet presAssocID="{0E8ACCC7-72A8-40E1-9FE9-2026836A19B8}" presName="LevelOneTextNode" presStyleLbl="node0" presStyleIdx="0" presStyleCnt="1">
        <dgm:presLayoutVars>
          <dgm:chPref val="3"/>
        </dgm:presLayoutVars>
      </dgm:prSet>
      <dgm:spPr/>
    </dgm:pt>
    <dgm:pt modelId="{62649BBE-68F8-4B4C-ACE6-46BFB7754C54}" type="pres">
      <dgm:prSet presAssocID="{0E8ACCC7-72A8-40E1-9FE9-2026836A19B8}" presName="level2hierChild" presStyleCnt="0"/>
      <dgm:spPr/>
    </dgm:pt>
    <dgm:pt modelId="{07771064-A096-46F8-83AD-C719CF926D37}" type="pres">
      <dgm:prSet presAssocID="{D067036B-0F9E-4B9D-AE61-2EF34433DFF4}" presName="conn2-1" presStyleLbl="parChTrans1D2" presStyleIdx="0" presStyleCnt="2"/>
      <dgm:spPr/>
    </dgm:pt>
    <dgm:pt modelId="{D5F260F7-6BA7-41CE-B29E-21B3F37CC0C0}" type="pres">
      <dgm:prSet presAssocID="{D067036B-0F9E-4B9D-AE61-2EF34433DFF4}" presName="connTx" presStyleLbl="parChTrans1D2" presStyleIdx="0" presStyleCnt="2"/>
      <dgm:spPr/>
    </dgm:pt>
    <dgm:pt modelId="{60D7DE5E-2967-4FE8-AD8D-6722935A9E1A}" type="pres">
      <dgm:prSet presAssocID="{764ADFBA-CADD-4DAA-827A-A5488C64C2A6}" presName="root2" presStyleCnt="0"/>
      <dgm:spPr/>
    </dgm:pt>
    <dgm:pt modelId="{0F37100E-B9EE-40E5-B1F2-4AF321220807}" type="pres">
      <dgm:prSet presAssocID="{764ADFBA-CADD-4DAA-827A-A5488C64C2A6}" presName="LevelTwoTextNode" presStyleLbl="node2" presStyleIdx="0" presStyleCnt="2">
        <dgm:presLayoutVars>
          <dgm:chPref val="3"/>
        </dgm:presLayoutVars>
      </dgm:prSet>
      <dgm:spPr/>
    </dgm:pt>
    <dgm:pt modelId="{4C2109C8-3566-4D4E-92B1-B181574BFE60}" type="pres">
      <dgm:prSet presAssocID="{764ADFBA-CADD-4DAA-827A-A5488C64C2A6}" presName="level3hierChild" presStyleCnt="0"/>
      <dgm:spPr/>
    </dgm:pt>
    <dgm:pt modelId="{F59137D2-6EDF-4BF3-A81B-46B866482196}" type="pres">
      <dgm:prSet presAssocID="{7D0A623C-C7BD-4465-9A3E-E701B0A411BE}" presName="conn2-1" presStyleLbl="parChTrans1D3" presStyleIdx="0" presStyleCnt="3"/>
      <dgm:spPr/>
    </dgm:pt>
    <dgm:pt modelId="{E15FB12A-9079-4947-BE51-BC9074019E1F}" type="pres">
      <dgm:prSet presAssocID="{7D0A623C-C7BD-4465-9A3E-E701B0A411BE}" presName="connTx" presStyleLbl="parChTrans1D3" presStyleIdx="0" presStyleCnt="3"/>
      <dgm:spPr/>
    </dgm:pt>
    <dgm:pt modelId="{3E20EDD3-8000-4CBA-9D18-75036B96CCF7}" type="pres">
      <dgm:prSet presAssocID="{BBAF62F6-85B9-44A0-9A57-B4302A850285}" presName="root2" presStyleCnt="0"/>
      <dgm:spPr/>
    </dgm:pt>
    <dgm:pt modelId="{60180AB4-482B-47BF-A360-8E2A260AD532}" type="pres">
      <dgm:prSet presAssocID="{BBAF62F6-85B9-44A0-9A57-B4302A850285}" presName="LevelTwoTextNode" presStyleLbl="node3" presStyleIdx="0" presStyleCnt="3">
        <dgm:presLayoutVars>
          <dgm:chPref val="3"/>
        </dgm:presLayoutVars>
      </dgm:prSet>
      <dgm:spPr/>
    </dgm:pt>
    <dgm:pt modelId="{D8D06DAD-F5C5-44B7-B322-4E97101F698E}" type="pres">
      <dgm:prSet presAssocID="{BBAF62F6-85B9-44A0-9A57-B4302A850285}" presName="level3hierChild" presStyleCnt="0"/>
      <dgm:spPr/>
    </dgm:pt>
    <dgm:pt modelId="{D22DB0A5-E752-487C-9DB7-CCB7A9672EEE}" type="pres">
      <dgm:prSet presAssocID="{61BD91FA-B36B-49A4-BBC0-BFA1B0FC57BC}" presName="conn2-1" presStyleLbl="parChTrans1D3" presStyleIdx="1" presStyleCnt="3"/>
      <dgm:spPr/>
    </dgm:pt>
    <dgm:pt modelId="{52284EDB-58BA-4C28-846C-F754778EF2A5}" type="pres">
      <dgm:prSet presAssocID="{61BD91FA-B36B-49A4-BBC0-BFA1B0FC57BC}" presName="connTx" presStyleLbl="parChTrans1D3" presStyleIdx="1" presStyleCnt="3"/>
      <dgm:spPr/>
    </dgm:pt>
    <dgm:pt modelId="{1EFBF3B3-5A41-4AC5-8C70-9BBF316658A0}" type="pres">
      <dgm:prSet presAssocID="{0C3EC3ED-DC86-4980-9748-701933A42607}" presName="root2" presStyleCnt="0"/>
      <dgm:spPr/>
    </dgm:pt>
    <dgm:pt modelId="{70363DA3-A749-4344-B598-A7BEF5702C8A}" type="pres">
      <dgm:prSet presAssocID="{0C3EC3ED-DC86-4980-9748-701933A42607}" presName="LevelTwoTextNode" presStyleLbl="node3" presStyleIdx="1" presStyleCnt="3">
        <dgm:presLayoutVars>
          <dgm:chPref val="3"/>
        </dgm:presLayoutVars>
      </dgm:prSet>
      <dgm:spPr/>
    </dgm:pt>
    <dgm:pt modelId="{7C207AE6-59B2-4DB4-88D1-04892666FBE9}" type="pres">
      <dgm:prSet presAssocID="{0C3EC3ED-DC86-4980-9748-701933A42607}" presName="level3hierChild" presStyleCnt="0"/>
      <dgm:spPr/>
    </dgm:pt>
    <dgm:pt modelId="{9D1B1BF1-6DB2-4EBC-85B0-AA0CAEE333E5}" type="pres">
      <dgm:prSet presAssocID="{E7E4261A-EB2D-474E-B788-C394C5EF7E0C}" presName="conn2-1" presStyleLbl="parChTrans1D2" presStyleIdx="1" presStyleCnt="2"/>
      <dgm:spPr/>
    </dgm:pt>
    <dgm:pt modelId="{8BAEEA77-46CF-4E56-86F2-EAA146D717E2}" type="pres">
      <dgm:prSet presAssocID="{E7E4261A-EB2D-474E-B788-C394C5EF7E0C}" presName="connTx" presStyleLbl="parChTrans1D2" presStyleIdx="1" presStyleCnt="2"/>
      <dgm:spPr/>
    </dgm:pt>
    <dgm:pt modelId="{67B52D2D-45D7-40C5-9E2F-3103F8E72781}" type="pres">
      <dgm:prSet presAssocID="{8A402DA9-BEB6-4A35-A6D7-1D453829D4BC}" presName="root2" presStyleCnt="0"/>
      <dgm:spPr/>
    </dgm:pt>
    <dgm:pt modelId="{7F5E6B7B-3DCE-4397-B82E-09586661B0DC}" type="pres">
      <dgm:prSet presAssocID="{8A402DA9-BEB6-4A35-A6D7-1D453829D4BC}" presName="LevelTwoTextNode" presStyleLbl="node2" presStyleIdx="1" presStyleCnt="2">
        <dgm:presLayoutVars>
          <dgm:chPref val="3"/>
        </dgm:presLayoutVars>
      </dgm:prSet>
      <dgm:spPr/>
    </dgm:pt>
    <dgm:pt modelId="{C7551841-53D0-430F-A875-00F43C276F3B}" type="pres">
      <dgm:prSet presAssocID="{8A402DA9-BEB6-4A35-A6D7-1D453829D4BC}" presName="level3hierChild" presStyleCnt="0"/>
      <dgm:spPr/>
    </dgm:pt>
    <dgm:pt modelId="{0EB243B4-A5AE-4CC5-961B-EEDD3EB65157}" type="pres">
      <dgm:prSet presAssocID="{BAD6E6CE-FAB0-4D80-9BB1-09A180341A24}" presName="conn2-1" presStyleLbl="parChTrans1D3" presStyleIdx="2" presStyleCnt="3"/>
      <dgm:spPr/>
    </dgm:pt>
    <dgm:pt modelId="{5D3F2491-3961-4F94-8B21-C0EAB7152D52}" type="pres">
      <dgm:prSet presAssocID="{BAD6E6CE-FAB0-4D80-9BB1-09A180341A24}" presName="connTx" presStyleLbl="parChTrans1D3" presStyleIdx="2" presStyleCnt="3"/>
      <dgm:spPr/>
    </dgm:pt>
    <dgm:pt modelId="{4B9BDDE3-AA02-440B-AE51-94BC067D812B}" type="pres">
      <dgm:prSet presAssocID="{7E87494C-6C2C-4432-8498-0142BB019582}" presName="root2" presStyleCnt="0"/>
      <dgm:spPr/>
    </dgm:pt>
    <dgm:pt modelId="{74793D22-8BE7-4AFC-B9D7-605DF5BE9B61}" type="pres">
      <dgm:prSet presAssocID="{7E87494C-6C2C-4432-8498-0142BB019582}" presName="LevelTwoTextNode" presStyleLbl="node3" presStyleIdx="2" presStyleCnt="3">
        <dgm:presLayoutVars>
          <dgm:chPref val="3"/>
        </dgm:presLayoutVars>
      </dgm:prSet>
      <dgm:spPr/>
    </dgm:pt>
    <dgm:pt modelId="{DC510324-C030-49D8-85F9-E73ABD906048}" type="pres">
      <dgm:prSet presAssocID="{7E87494C-6C2C-4432-8498-0142BB019582}" presName="level3hierChild" presStyleCnt="0"/>
      <dgm:spPr/>
    </dgm:pt>
  </dgm:ptLst>
  <dgm:cxnLst>
    <dgm:cxn modelId="{95F02301-2F4C-4598-8964-0EAE6C1D9AAF}" type="presOf" srcId="{BAD6E6CE-FAB0-4D80-9BB1-09A180341A24}" destId="{5D3F2491-3961-4F94-8B21-C0EAB7152D52}" srcOrd="1" destOrd="0" presId="urn:microsoft.com/office/officeart/2005/8/layout/hierarchy2"/>
    <dgm:cxn modelId="{FC645D08-C02C-4744-947C-05337DCF9157}" srcId="{0E8ACCC7-72A8-40E1-9FE9-2026836A19B8}" destId="{8A402DA9-BEB6-4A35-A6D7-1D453829D4BC}" srcOrd="1" destOrd="0" parTransId="{E7E4261A-EB2D-474E-B788-C394C5EF7E0C}" sibTransId="{A4C3C8E4-BE44-4197-9A95-3144BFACA394}"/>
    <dgm:cxn modelId="{DF5FAB0A-E9D4-4ED9-8C45-E31787C124C5}" srcId="{0E8ACCC7-72A8-40E1-9FE9-2026836A19B8}" destId="{764ADFBA-CADD-4DAA-827A-A5488C64C2A6}" srcOrd="0" destOrd="0" parTransId="{D067036B-0F9E-4B9D-AE61-2EF34433DFF4}" sibTransId="{1EA9709C-18B6-4690-9BD4-E1F5C2620503}"/>
    <dgm:cxn modelId="{738F2015-C105-4AA5-B9F7-A0C0D3740860}" type="presOf" srcId="{0C3EC3ED-DC86-4980-9748-701933A42607}" destId="{70363DA3-A749-4344-B598-A7BEF5702C8A}" srcOrd="0" destOrd="0" presId="urn:microsoft.com/office/officeart/2005/8/layout/hierarchy2"/>
    <dgm:cxn modelId="{4A626830-B6CC-4EB4-AD0F-C3BFF44F1558}" srcId="{50156454-6368-4993-A79D-852C610384FA}" destId="{0E8ACCC7-72A8-40E1-9FE9-2026836A19B8}" srcOrd="0" destOrd="0" parTransId="{67E78574-A52E-41FD-927D-D87BBF236150}" sibTransId="{0A7491C1-E345-4910-9C99-7DE38B7F38DE}"/>
    <dgm:cxn modelId="{0B96123F-1572-40DE-A9A9-12AC6794ADDC}" type="presOf" srcId="{7E87494C-6C2C-4432-8498-0142BB019582}" destId="{74793D22-8BE7-4AFC-B9D7-605DF5BE9B61}" srcOrd="0" destOrd="0" presId="urn:microsoft.com/office/officeart/2005/8/layout/hierarchy2"/>
    <dgm:cxn modelId="{787FEC65-AE7D-4BE2-8C6B-7545F07D1883}" type="presOf" srcId="{7D0A623C-C7BD-4465-9A3E-E701B0A411BE}" destId="{E15FB12A-9079-4947-BE51-BC9074019E1F}" srcOrd="1" destOrd="0" presId="urn:microsoft.com/office/officeart/2005/8/layout/hierarchy2"/>
    <dgm:cxn modelId="{9C2E8E50-C842-4B42-B0F7-CAEB2B930CC8}" srcId="{8A402DA9-BEB6-4A35-A6D7-1D453829D4BC}" destId="{7E87494C-6C2C-4432-8498-0142BB019582}" srcOrd="0" destOrd="0" parTransId="{BAD6E6CE-FAB0-4D80-9BB1-09A180341A24}" sibTransId="{7B9DBAB6-70DF-424A-8C36-18D73516FB86}"/>
    <dgm:cxn modelId="{F034AE73-AC6F-4445-9D19-D2238E3AAD3E}" type="presOf" srcId="{50156454-6368-4993-A79D-852C610384FA}" destId="{F1A7E107-0C12-4590-AAEB-AC4DFF6A0121}" srcOrd="0" destOrd="0" presId="urn:microsoft.com/office/officeart/2005/8/layout/hierarchy2"/>
    <dgm:cxn modelId="{31E24C57-8224-4D21-9C6B-F2B68B0FB921}" type="presOf" srcId="{D067036B-0F9E-4B9D-AE61-2EF34433DFF4}" destId="{D5F260F7-6BA7-41CE-B29E-21B3F37CC0C0}" srcOrd="1" destOrd="0" presId="urn:microsoft.com/office/officeart/2005/8/layout/hierarchy2"/>
    <dgm:cxn modelId="{68D6657D-D627-4EEA-8A48-F73342C75109}" type="presOf" srcId="{0E8ACCC7-72A8-40E1-9FE9-2026836A19B8}" destId="{1587932F-1F30-4000-9986-C53763EF672B}" srcOrd="0" destOrd="0" presId="urn:microsoft.com/office/officeart/2005/8/layout/hierarchy2"/>
    <dgm:cxn modelId="{7341B999-4A18-46EF-990A-B3C3801DD547}" type="presOf" srcId="{D067036B-0F9E-4B9D-AE61-2EF34433DFF4}" destId="{07771064-A096-46F8-83AD-C719CF926D37}" srcOrd="0" destOrd="0" presId="urn:microsoft.com/office/officeart/2005/8/layout/hierarchy2"/>
    <dgm:cxn modelId="{532544B6-51F2-4A68-9018-B4F5D90D0A84}" type="presOf" srcId="{764ADFBA-CADD-4DAA-827A-A5488C64C2A6}" destId="{0F37100E-B9EE-40E5-B1F2-4AF321220807}" srcOrd="0" destOrd="0" presId="urn:microsoft.com/office/officeart/2005/8/layout/hierarchy2"/>
    <dgm:cxn modelId="{2F3A11BA-E821-4CCA-BC84-C1F335216F8A}" type="presOf" srcId="{BBAF62F6-85B9-44A0-9A57-B4302A850285}" destId="{60180AB4-482B-47BF-A360-8E2A260AD532}" srcOrd="0" destOrd="0" presId="urn:microsoft.com/office/officeart/2005/8/layout/hierarchy2"/>
    <dgm:cxn modelId="{0F5F39C1-3C11-4ED8-B4EB-5229820639DB}" type="presOf" srcId="{61BD91FA-B36B-49A4-BBC0-BFA1B0FC57BC}" destId="{52284EDB-58BA-4C28-846C-F754778EF2A5}" srcOrd="1" destOrd="0" presId="urn:microsoft.com/office/officeart/2005/8/layout/hierarchy2"/>
    <dgm:cxn modelId="{D6CE57CF-7D54-44AA-8A60-E37A8E112EF5}" type="presOf" srcId="{BAD6E6CE-FAB0-4D80-9BB1-09A180341A24}" destId="{0EB243B4-A5AE-4CC5-961B-EEDD3EB65157}" srcOrd="0" destOrd="0" presId="urn:microsoft.com/office/officeart/2005/8/layout/hierarchy2"/>
    <dgm:cxn modelId="{C72481D2-3C85-4970-9742-F25DFDBECCA6}" srcId="{764ADFBA-CADD-4DAA-827A-A5488C64C2A6}" destId="{0C3EC3ED-DC86-4980-9748-701933A42607}" srcOrd="1" destOrd="0" parTransId="{61BD91FA-B36B-49A4-BBC0-BFA1B0FC57BC}" sibTransId="{F6F67F1D-9615-4FFF-A134-849E7ACEB2D8}"/>
    <dgm:cxn modelId="{BD8EC0D3-4D46-469E-9CD0-1F91D5AE24BA}" type="presOf" srcId="{E7E4261A-EB2D-474E-B788-C394C5EF7E0C}" destId="{9D1B1BF1-6DB2-4EBC-85B0-AA0CAEE333E5}" srcOrd="0" destOrd="0" presId="urn:microsoft.com/office/officeart/2005/8/layout/hierarchy2"/>
    <dgm:cxn modelId="{DB2A2CDC-35DA-48D2-B627-B4E47A9CED08}" type="presOf" srcId="{61BD91FA-B36B-49A4-BBC0-BFA1B0FC57BC}" destId="{D22DB0A5-E752-487C-9DB7-CCB7A9672EEE}" srcOrd="0" destOrd="0" presId="urn:microsoft.com/office/officeart/2005/8/layout/hierarchy2"/>
    <dgm:cxn modelId="{8EEE82E5-3391-4BFC-97D0-0FE1B7025B3E}" type="presOf" srcId="{7D0A623C-C7BD-4465-9A3E-E701B0A411BE}" destId="{F59137D2-6EDF-4BF3-A81B-46B866482196}" srcOrd="0" destOrd="0" presId="urn:microsoft.com/office/officeart/2005/8/layout/hierarchy2"/>
    <dgm:cxn modelId="{BDB37BF9-AF1D-4AB4-B196-CBE2372CA67C}" type="presOf" srcId="{E7E4261A-EB2D-474E-B788-C394C5EF7E0C}" destId="{8BAEEA77-46CF-4E56-86F2-EAA146D717E2}" srcOrd="1" destOrd="0" presId="urn:microsoft.com/office/officeart/2005/8/layout/hierarchy2"/>
    <dgm:cxn modelId="{6779A0FA-3C6E-4CE5-A907-F33FC6CF321D}" type="presOf" srcId="{8A402DA9-BEB6-4A35-A6D7-1D453829D4BC}" destId="{7F5E6B7B-3DCE-4397-B82E-09586661B0DC}" srcOrd="0" destOrd="0" presId="urn:microsoft.com/office/officeart/2005/8/layout/hierarchy2"/>
    <dgm:cxn modelId="{943DB5FE-B0AF-4EA9-BF08-7458521ABEC8}" srcId="{764ADFBA-CADD-4DAA-827A-A5488C64C2A6}" destId="{BBAF62F6-85B9-44A0-9A57-B4302A850285}" srcOrd="0" destOrd="0" parTransId="{7D0A623C-C7BD-4465-9A3E-E701B0A411BE}" sibTransId="{B8AB08BA-8396-4B3D-91C2-41A9466F1EFE}"/>
    <dgm:cxn modelId="{B877D5E8-06A3-4C76-AED0-206D87F48CEB}" type="presParOf" srcId="{F1A7E107-0C12-4590-AAEB-AC4DFF6A0121}" destId="{A056A53A-AB24-44D2-B3AE-9B551D656737}" srcOrd="0" destOrd="0" presId="urn:microsoft.com/office/officeart/2005/8/layout/hierarchy2"/>
    <dgm:cxn modelId="{E544F4B8-C2C0-4572-9015-4A676D241CDA}" type="presParOf" srcId="{A056A53A-AB24-44D2-B3AE-9B551D656737}" destId="{1587932F-1F30-4000-9986-C53763EF672B}" srcOrd="0" destOrd="0" presId="urn:microsoft.com/office/officeart/2005/8/layout/hierarchy2"/>
    <dgm:cxn modelId="{2B14A65F-52BB-4179-AC4F-5F590BDFAD17}" type="presParOf" srcId="{A056A53A-AB24-44D2-B3AE-9B551D656737}" destId="{62649BBE-68F8-4B4C-ACE6-46BFB7754C54}" srcOrd="1" destOrd="0" presId="urn:microsoft.com/office/officeart/2005/8/layout/hierarchy2"/>
    <dgm:cxn modelId="{A3A1B976-7431-41DF-8504-AED893C4D846}" type="presParOf" srcId="{62649BBE-68F8-4B4C-ACE6-46BFB7754C54}" destId="{07771064-A096-46F8-83AD-C719CF926D37}" srcOrd="0" destOrd="0" presId="urn:microsoft.com/office/officeart/2005/8/layout/hierarchy2"/>
    <dgm:cxn modelId="{769AB8A0-0E6A-41BD-8F13-35269ADF63B1}" type="presParOf" srcId="{07771064-A096-46F8-83AD-C719CF926D37}" destId="{D5F260F7-6BA7-41CE-B29E-21B3F37CC0C0}" srcOrd="0" destOrd="0" presId="urn:microsoft.com/office/officeart/2005/8/layout/hierarchy2"/>
    <dgm:cxn modelId="{9A333AD0-B7A2-40A6-94B4-E54F16B6EC90}" type="presParOf" srcId="{62649BBE-68F8-4B4C-ACE6-46BFB7754C54}" destId="{60D7DE5E-2967-4FE8-AD8D-6722935A9E1A}" srcOrd="1" destOrd="0" presId="urn:microsoft.com/office/officeart/2005/8/layout/hierarchy2"/>
    <dgm:cxn modelId="{2FE0CD80-4875-4BAD-8C94-76D596667AB3}" type="presParOf" srcId="{60D7DE5E-2967-4FE8-AD8D-6722935A9E1A}" destId="{0F37100E-B9EE-40E5-B1F2-4AF321220807}" srcOrd="0" destOrd="0" presId="urn:microsoft.com/office/officeart/2005/8/layout/hierarchy2"/>
    <dgm:cxn modelId="{B9F25ECA-9348-4EA0-8E2C-02211AF49BF0}" type="presParOf" srcId="{60D7DE5E-2967-4FE8-AD8D-6722935A9E1A}" destId="{4C2109C8-3566-4D4E-92B1-B181574BFE60}" srcOrd="1" destOrd="0" presId="urn:microsoft.com/office/officeart/2005/8/layout/hierarchy2"/>
    <dgm:cxn modelId="{C8430C32-AB45-4A3E-9EE5-036789D3D9D9}" type="presParOf" srcId="{4C2109C8-3566-4D4E-92B1-B181574BFE60}" destId="{F59137D2-6EDF-4BF3-A81B-46B866482196}" srcOrd="0" destOrd="0" presId="urn:microsoft.com/office/officeart/2005/8/layout/hierarchy2"/>
    <dgm:cxn modelId="{FC8C22A4-17F1-48D3-901A-416D6B552679}" type="presParOf" srcId="{F59137D2-6EDF-4BF3-A81B-46B866482196}" destId="{E15FB12A-9079-4947-BE51-BC9074019E1F}" srcOrd="0" destOrd="0" presId="urn:microsoft.com/office/officeart/2005/8/layout/hierarchy2"/>
    <dgm:cxn modelId="{97A57B44-3C2F-4F10-B37E-E085FF5ED9AD}" type="presParOf" srcId="{4C2109C8-3566-4D4E-92B1-B181574BFE60}" destId="{3E20EDD3-8000-4CBA-9D18-75036B96CCF7}" srcOrd="1" destOrd="0" presId="urn:microsoft.com/office/officeart/2005/8/layout/hierarchy2"/>
    <dgm:cxn modelId="{BC4FD276-F3EC-4A3F-A5CA-735857732D24}" type="presParOf" srcId="{3E20EDD3-8000-4CBA-9D18-75036B96CCF7}" destId="{60180AB4-482B-47BF-A360-8E2A260AD532}" srcOrd="0" destOrd="0" presId="urn:microsoft.com/office/officeart/2005/8/layout/hierarchy2"/>
    <dgm:cxn modelId="{EF0CF0FD-58DE-4BF5-A763-7264981BD92C}" type="presParOf" srcId="{3E20EDD3-8000-4CBA-9D18-75036B96CCF7}" destId="{D8D06DAD-F5C5-44B7-B322-4E97101F698E}" srcOrd="1" destOrd="0" presId="urn:microsoft.com/office/officeart/2005/8/layout/hierarchy2"/>
    <dgm:cxn modelId="{7F238893-9B8F-4EB5-BD42-56AFFD1CB556}" type="presParOf" srcId="{4C2109C8-3566-4D4E-92B1-B181574BFE60}" destId="{D22DB0A5-E752-487C-9DB7-CCB7A9672EEE}" srcOrd="2" destOrd="0" presId="urn:microsoft.com/office/officeart/2005/8/layout/hierarchy2"/>
    <dgm:cxn modelId="{12DFC6DD-7367-4E66-9252-E11DB78F6460}" type="presParOf" srcId="{D22DB0A5-E752-487C-9DB7-CCB7A9672EEE}" destId="{52284EDB-58BA-4C28-846C-F754778EF2A5}" srcOrd="0" destOrd="0" presId="urn:microsoft.com/office/officeart/2005/8/layout/hierarchy2"/>
    <dgm:cxn modelId="{F104EB17-1794-4EA2-97BC-465CE654EB26}" type="presParOf" srcId="{4C2109C8-3566-4D4E-92B1-B181574BFE60}" destId="{1EFBF3B3-5A41-4AC5-8C70-9BBF316658A0}" srcOrd="3" destOrd="0" presId="urn:microsoft.com/office/officeart/2005/8/layout/hierarchy2"/>
    <dgm:cxn modelId="{19C96167-6C75-4E62-A982-E50F8598880E}" type="presParOf" srcId="{1EFBF3B3-5A41-4AC5-8C70-9BBF316658A0}" destId="{70363DA3-A749-4344-B598-A7BEF5702C8A}" srcOrd="0" destOrd="0" presId="urn:microsoft.com/office/officeart/2005/8/layout/hierarchy2"/>
    <dgm:cxn modelId="{FFB2572D-7EAC-42E9-8B92-F1E629C59944}" type="presParOf" srcId="{1EFBF3B3-5A41-4AC5-8C70-9BBF316658A0}" destId="{7C207AE6-59B2-4DB4-88D1-04892666FBE9}" srcOrd="1" destOrd="0" presId="urn:microsoft.com/office/officeart/2005/8/layout/hierarchy2"/>
    <dgm:cxn modelId="{8DAAA634-CC36-4495-8261-B6209FF6787F}" type="presParOf" srcId="{62649BBE-68F8-4B4C-ACE6-46BFB7754C54}" destId="{9D1B1BF1-6DB2-4EBC-85B0-AA0CAEE333E5}" srcOrd="2" destOrd="0" presId="urn:microsoft.com/office/officeart/2005/8/layout/hierarchy2"/>
    <dgm:cxn modelId="{56305A04-71C6-4AF9-9420-CFF0B7EEA34E}" type="presParOf" srcId="{9D1B1BF1-6DB2-4EBC-85B0-AA0CAEE333E5}" destId="{8BAEEA77-46CF-4E56-86F2-EAA146D717E2}" srcOrd="0" destOrd="0" presId="urn:microsoft.com/office/officeart/2005/8/layout/hierarchy2"/>
    <dgm:cxn modelId="{A1C1BA1E-EEAC-498A-BC9B-DD9647049089}" type="presParOf" srcId="{62649BBE-68F8-4B4C-ACE6-46BFB7754C54}" destId="{67B52D2D-45D7-40C5-9E2F-3103F8E72781}" srcOrd="3" destOrd="0" presId="urn:microsoft.com/office/officeart/2005/8/layout/hierarchy2"/>
    <dgm:cxn modelId="{D36E03EF-E10C-4240-93DE-A9F22607A855}" type="presParOf" srcId="{67B52D2D-45D7-40C5-9E2F-3103F8E72781}" destId="{7F5E6B7B-3DCE-4397-B82E-09586661B0DC}" srcOrd="0" destOrd="0" presId="urn:microsoft.com/office/officeart/2005/8/layout/hierarchy2"/>
    <dgm:cxn modelId="{8A77D122-FF34-42E3-835E-E0155AB04693}" type="presParOf" srcId="{67B52D2D-45D7-40C5-9E2F-3103F8E72781}" destId="{C7551841-53D0-430F-A875-00F43C276F3B}" srcOrd="1" destOrd="0" presId="urn:microsoft.com/office/officeart/2005/8/layout/hierarchy2"/>
    <dgm:cxn modelId="{BFC346BB-4159-4526-88FA-7938928B6316}" type="presParOf" srcId="{C7551841-53D0-430F-A875-00F43C276F3B}" destId="{0EB243B4-A5AE-4CC5-961B-EEDD3EB65157}" srcOrd="0" destOrd="0" presId="urn:microsoft.com/office/officeart/2005/8/layout/hierarchy2"/>
    <dgm:cxn modelId="{E4D70379-5F6D-4E84-94ED-3C0468618435}" type="presParOf" srcId="{0EB243B4-A5AE-4CC5-961B-EEDD3EB65157}" destId="{5D3F2491-3961-4F94-8B21-C0EAB7152D52}" srcOrd="0" destOrd="0" presId="urn:microsoft.com/office/officeart/2005/8/layout/hierarchy2"/>
    <dgm:cxn modelId="{8E3687AB-5EA1-4372-990D-9DBFB6828A0C}" type="presParOf" srcId="{C7551841-53D0-430F-A875-00F43C276F3B}" destId="{4B9BDDE3-AA02-440B-AE51-94BC067D812B}" srcOrd="1" destOrd="0" presId="urn:microsoft.com/office/officeart/2005/8/layout/hierarchy2"/>
    <dgm:cxn modelId="{2A747F01-5572-4FF6-A50E-04C50B888237}" type="presParOf" srcId="{4B9BDDE3-AA02-440B-AE51-94BC067D812B}" destId="{74793D22-8BE7-4AFC-B9D7-605DF5BE9B61}" srcOrd="0" destOrd="0" presId="urn:microsoft.com/office/officeart/2005/8/layout/hierarchy2"/>
    <dgm:cxn modelId="{551D63A7-C64C-4CCB-9594-24CCF51B4F76}" type="presParOf" srcId="{4B9BDDE3-AA02-440B-AE51-94BC067D812B}" destId="{DC510324-C030-49D8-85F9-E73ABD906048}"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4512F4-C7A4-4150-B720-46BD006796F3}" type="doc">
      <dgm:prSet loTypeId="urn:microsoft.com/office/officeart/2005/8/layout/process2" loCatId="process" qsTypeId="urn:microsoft.com/office/officeart/2005/8/quickstyle/3d1" qsCatId="3D" csTypeId="urn:microsoft.com/office/officeart/2005/8/colors/accent0_3" csCatId="mainScheme" phldr="1"/>
      <dgm:spPr/>
      <dgm:t>
        <a:bodyPr/>
        <a:lstStyle/>
        <a:p>
          <a:endParaRPr lang="es-MX"/>
        </a:p>
      </dgm:t>
    </dgm:pt>
    <dgm:pt modelId="{E6B1604C-EC39-4689-A757-C9F550247A37}">
      <dgm:prSet phldrT="[Texto]" custT="1"/>
      <dgm:spPr/>
      <dgm:t>
        <a:bodyPr/>
        <a:lstStyle/>
        <a:p>
          <a:r>
            <a:rPr lang="es-MX" sz="1600" dirty="0"/>
            <a:t>Instrucción 1</a:t>
          </a:r>
        </a:p>
      </dgm:t>
    </dgm:pt>
    <dgm:pt modelId="{673E2F1B-CF72-456F-8CEF-DA4AFBDF9B00}" type="parTrans" cxnId="{BC10EBB4-1BCA-4B4F-8956-8159E0D9A068}">
      <dgm:prSet/>
      <dgm:spPr/>
      <dgm:t>
        <a:bodyPr/>
        <a:lstStyle/>
        <a:p>
          <a:endParaRPr lang="es-MX" sz="1600"/>
        </a:p>
      </dgm:t>
    </dgm:pt>
    <dgm:pt modelId="{4C79ED29-AC88-4647-B1B1-556F57422CCA}" type="sibTrans" cxnId="{BC10EBB4-1BCA-4B4F-8956-8159E0D9A068}">
      <dgm:prSet custT="1"/>
      <dgm:spPr/>
      <dgm:t>
        <a:bodyPr/>
        <a:lstStyle/>
        <a:p>
          <a:endParaRPr lang="es-MX" sz="1600"/>
        </a:p>
      </dgm:t>
    </dgm:pt>
    <dgm:pt modelId="{C95ACE5E-6C63-4FCC-A438-2FF5CE92685B}">
      <dgm:prSet phldrT="[Texto]" custT="1"/>
      <dgm:spPr/>
      <dgm:t>
        <a:bodyPr/>
        <a:lstStyle/>
        <a:p>
          <a:r>
            <a:rPr lang="es-MX" sz="1600" dirty="0"/>
            <a:t>Instrucción 2</a:t>
          </a:r>
        </a:p>
      </dgm:t>
    </dgm:pt>
    <dgm:pt modelId="{F924F825-07A4-41EF-8CE8-ED084EA96EBA}" type="parTrans" cxnId="{82AA4650-5357-4380-BCDD-847E05096609}">
      <dgm:prSet/>
      <dgm:spPr/>
      <dgm:t>
        <a:bodyPr/>
        <a:lstStyle/>
        <a:p>
          <a:endParaRPr lang="es-MX" sz="1600"/>
        </a:p>
      </dgm:t>
    </dgm:pt>
    <dgm:pt modelId="{0D56A926-D77E-438D-8A94-E73B65A8DA1F}" type="sibTrans" cxnId="{82AA4650-5357-4380-BCDD-847E05096609}">
      <dgm:prSet custT="1"/>
      <dgm:spPr/>
      <dgm:t>
        <a:bodyPr/>
        <a:lstStyle/>
        <a:p>
          <a:endParaRPr lang="es-MX" sz="1600"/>
        </a:p>
      </dgm:t>
    </dgm:pt>
    <dgm:pt modelId="{AAA7E092-EF0B-41C7-97F6-B92B5A4D727F}">
      <dgm:prSet phldrT="[Texto]" custT="1"/>
      <dgm:spPr/>
      <dgm:t>
        <a:bodyPr/>
        <a:lstStyle/>
        <a:p>
          <a:r>
            <a:rPr lang="es-MX" sz="1600" dirty="0"/>
            <a:t>Instrucción n</a:t>
          </a:r>
        </a:p>
      </dgm:t>
    </dgm:pt>
    <dgm:pt modelId="{E71B44B7-C27C-4E11-ADF9-F1941FBB3B26}" type="parTrans" cxnId="{DD881269-3E0C-47E6-9759-B7ABA18814F5}">
      <dgm:prSet/>
      <dgm:spPr/>
      <dgm:t>
        <a:bodyPr/>
        <a:lstStyle/>
        <a:p>
          <a:endParaRPr lang="es-MX" sz="1600"/>
        </a:p>
      </dgm:t>
    </dgm:pt>
    <dgm:pt modelId="{143B9993-C5DD-4924-8D19-8768FFBBAEDA}" type="sibTrans" cxnId="{DD881269-3E0C-47E6-9759-B7ABA18814F5}">
      <dgm:prSet/>
      <dgm:spPr/>
      <dgm:t>
        <a:bodyPr/>
        <a:lstStyle/>
        <a:p>
          <a:endParaRPr lang="es-MX" sz="1600"/>
        </a:p>
      </dgm:t>
    </dgm:pt>
    <dgm:pt modelId="{C2C7E342-16C5-4D1C-B8DD-864D47EC2717}" type="pres">
      <dgm:prSet presAssocID="{6B4512F4-C7A4-4150-B720-46BD006796F3}" presName="linearFlow" presStyleCnt="0">
        <dgm:presLayoutVars>
          <dgm:resizeHandles val="exact"/>
        </dgm:presLayoutVars>
      </dgm:prSet>
      <dgm:spPr/>
    </dgm:pt>
    <dgm:pt modelId="{FCD8136D-AC93-42AE-A83F-EC4544E6EE31}" type="pres">
      <dgm:prSet presAssocID="{E6B1604C-EC39-4689-A757-C9F550247A37}" presName="node" presStyleLbl="node1" presStyleIdx="0" presStyleCnt="3">
        <dgm:presLayoutVars>
          <dgm:bulletEnabled val="1"/>
        </dgm:presLayoutVars>
      </dgm:prSet>
      <dgm:spPr/>
    </dgm:pt>
    <dgm:pt modelId="{984D1859-E515-406C-98BC-F47A37ADB53A}" type="pres">
      <dgm:prSet presAssocID="{4C79ED29-AC88-4647-B1B1-556F57422CCA}" presName="sibTrans" presStyleLbl="sibTrans2D1" presStyleIdx="0" presStyleCnt="2"/>
      <dgm:spPr/>
    </dgm:pt>
    <dgm:pt modelId="{E0E526A4-665D-4684-8064-9A88E09F5188}" type="pres">
      <dgm:prSet presAssocID="{4C79ED29-AC88-4647-B1B1-556F57422CCA}" presName="connectorText" presStyleLbl="sibTrans2D1" presStyleIdx="0" presStyleCnt="2"/>
      <dgm:spPr/>
    </dgm:pt>
    <dgm:pt modelId="{99E283B3-AD41-4B01-AF68-1CD37445FC79}" type="pres">
      <dgm:prSet presAssocID="{C95ACE5E-6C63-4FCC-A438-2FF5CE92685B}" presName="node" presStyleLbl="node1" presStyleIdx="1" presStyleCnt="3">
        <dgm:presLayoutVars>
          <dgm:bulletEnabled val="1"/>
        </dgm:presLayoutVars>
      </dgm:prSet>
      <dgm:spPr/>
    </dgm:pt>
    <dgm:pt modelId="{058D3505-3776-44C9-A446-A40B2F1C66EA}" type="pres">
      <dgm:prSet presAssocID="{0D56A926-D77E-438D-8A94-E73B65A8DA1F}" presName="sibTrans" presStyleLbl="sibTrans2D1" presStyleIdx="1" presStyleCnt="2"/>
      <dgm:spPr/>
    </dgm:pt>
    <dgm:pt modelId="{88F61F53-9FBA-429F-92B2-16BA6360DABE}" type="pres">
      <dgm:prSet presAssocID="{0D56A926-D77E-438D-8A94-E73B65A8DA1F}" presName="connectorText" presStyleLbl="sibTrans2D1" presStyleIdx="1" presStyleCnt="2"/>
      <dgm:spPr/>
    </dgm:pt>
    <dgm:pt modelId="{CE171B45-FAD8-413F-B14E-F3F883E83A7F}" type="pres">
      <dgm:prSet presAssocID="{AAA7E092-EF0B-41C7-97F6-B92B5A4D727F}" presName="node" presStyleLbl="node1" presStyleIdx="2" presStyleCnt="3">
        <dgm:presLayoutVars>
          <dgm:bulletEnabled val="1"/>
        </dgm:presLayoutVars>
      </dgm:prSet>
      <dgm:spPr/>
    </dgm:pt>
  </dgm:ptLst>
  <dgm:cxnLst>
    <dgm:cxn modelId="{E813AE00-9B02-4216-9F67-F7DA1FEE7DC3}" type="presOf" srcId="{4C79ED29-AC88-4647-B1B1-556F57422CCA}" destId="{E0E526A4-665D-4684-8064-9A88E09F5188}" srcOrd="1" destOrd="0" presId="urn:microsoft.com/office/officeart/2005/8/layout/process2"/>
    <dgm:cxn modelId="{7D921408-0CB4-4075-8FF8-44BAA61FE0D9}" type="presOf" srcId="{0D56A926-D77E-438D-8A94-E73B65A8DA1F}" destId="{058D3505-3776-44C9-A446-A40B2F1C66EA}" srcOrd="0" destOrd="0" presId="urn:microsoft.com/office/officeart/2005/8/layout/process2"/>
    <dgm:cxn modelId="{3BD0DE17-9F5A-47D2-A650-A4AE59BAA1E1}" type="presOf" srcId="{4C79ED29-AC88-4647-B1B1-556F57422CCA}" destId="{984D1859-E515-406C-98BC-F47A37ADB53A}" srcOrd="0" destOrd="0" presId="urn:microsoft.com/office/officeart/2005/8/layout/process2"/>
    <dgm:cxn modelId="{85408635-F952-4E25-B285-994A2EE4BDCB}" type="presOf" srcId="{6B4512F4-C7A4-4150-B720-46BD006796F3}" destId="{C2C7E342-16C5-4D1C-B8DD-864D47EC2717}" srcOrd="0" destOrd="0" presId="urn:microsoft.com/office/officeart/2005/8/layout/process2"/>
    <dgm:cxn modelId="{91F5AB5F-E271-438A-806E-6CC8FD7F4A5C}" type="presOf" srcId="{C95ACE5E-6C63-4FCC-A438-2FF5CE92685B}" destId="{99E283B3-AD41-4B01-AF68-1CD37445FC79}" srcOrd="0" destOrd="0" presId="urn:microsoft.com/office/officeart/2005/8/layout/process2"/>
    <dgm:cxn modelId="{DD881269-3E0C-47E6-9759-B7ABA18814F5}" srcId="{6B4512F4-C7A4-4150-B720-46BD006796F3}" destId="{AAA7E092-EF0B-41C7-97F6-B92B5A4D727F}" srcOrd="2" destOrd="0" parTransId="{E71B44B7-C27C-4E11-ADF9-F1941FBB3B26}" sibTransId="{143B9993-C5DD-4924-8D19-8768FFBBAEDA}"/>
    <dgm:cxn modelId="{46EBC06E-41F1-484E-97AB-2763292FE815}" type="presOf" srcId="{0D56A926-D77E-438D-8A94-E73B65A8DA1F}" destId="{88F61F53-9FBA-429F-92B2-16BA6360DABE}" srcOrd="1" destOrd="0" presId="urn:microsoft.com/office/officeart/2005/8/layout/process2"/>
    <dgm:cxn modelId="{82AA4650-5357-4380-BCDD-847E05096609}" srcId="{6B4512F4-C7A4-4150-B720-46BD006796F3}" destId="{C95ACE5E-6C63-4FCC-A438-2FF5CE92685B}" srcOrd="1" destOrd="0" parTransId="{F924F825-07A4-41EF-8CE8-ED084EA96EBA}" sibTransId="{0D56A926-D77E-438D-8A94-E73B65A8DA1F}"/>
    <dgm:cxn modelId="{3077FEA4-671B-4DBC-B318-0243AF3E10B8}" type="presOf" srcId="{E6B1604C-EC39-4689-A757-C9F550247A37}" destId="{FCD8136D-AC93-42AE-A83F-EC4544E6EE31}" srcOrd="0" destOrd="0" presId="urn:microsoft.com/office/officeart/2005/8/layout/process2"/>
    <dgm:cxn modelId="{BC10EBB4-1BCA-4B4F-8956-8159E0D9A068}" srcId="{6B4512F4-C7A4-4150-B720-46BD006796F3}" destId="{E6B1604C-EC39-4689-A757-C9F550247A37}" srcOrd="0" destOrd="0" parTransId="{673E2F1B-CF72-456F-8CEF-DA4AFBDF9B00}" sibTransId="{4C79ED29-AC88-4647-B1B1-556F57422CCA}"/>
    <dgm:cxn modelId="{04722CB6-4710-4789-A2E7-7B9724540978}" type="presOf" srcId="{AAA7E092-EF0B-41C7-97F6-B92B5A4D727F}" destId="{CE171B45-FAD8-413F-B14E-F3F883E83A7F}" srcOrd="0" destOrd="0" presId="urn:microsoft.com/office/officeart/2005/8/layout/process2"/>
    <dgm:cxn modelId="{31D726E9-68D0-4A9E-BBA0-629D15E90C09}" type="presParOf" srcId="{C2C7E342-16C5-4D1C-B8DD-864D47EC2717}" destId="{FCD8136D-AC93-42AE-A83F-EC4544E6EE31}" srcOrd="0" destOrd="0" presId="urn:microsoft.com/office/officeart/2005/8/layout/process2"/>
    <dgm:cxn modelId="{67322D65-8E75-479B-9DAC-37D4CADE3AFE}" type="presParOf" srcId="{C2C7E342-16C5-4D1C-B8DD-864D47EC2717}" destId="{984D1859-E515-406C-98BC-F47A37ADB53A}" srcOrd="1" destOrd="0" presId="urn:microsoft.com/office/officeart/2005/8/layout/process2"/>
    <dgm:cxn modelId="{08D9D32E-DC69-4C50-91CB-4777834D505F}" type="presParOf" srcId="{984D1859-E515-406C-98BC-F47A37ADB53A}" destId="{E0E526A4-665D-4684-8064-9A88E09F5188}" srcOrd="0" destOrd="0" presId="urn:microsoft.com/office/officeart/2005/8/layout/process2"/>
    <dgm:cxn modelId="{E8A519FA-E909-45A2-A83A-1AA55154DA40}" type="presParOf" srcId="{C2C7E342-16C5-4D1C-B8DD-864D47EC2717}" destId="{99E283B3-AD41-4B01-AF68-1CD37445FC79}" srcOrd="2" destOrd="0" presId="urn:microsoft.com/office/officeart/2005/8/layout/process2"/>
    <dgm:cxn modelId="{3B5727E5-4B33-4D99-BF28-5F6C61DA5BAE}" type="presParOf" srcId="{C2C7E342-16C5-4D1C-B8DD-864D47EC2717}" destId="{058D3505-3776-44C9-A446-A40B2F1C66EA}" srcOrd="3" destOrd="0" presId="urn:microsoft.com/office/officeart/2005/8/layout/process2"/>
    <dgm:cxn modelId="{85A3D28F-D2D1-40C5-8ECD-8D8AA9E1AB6F}" type="presParOf" srcId="{058D3505-3776-44C9-A446-A40B2F1C66EA}" destId="{88F61F53-9FBA-429F-92B2-16BA6360DABE}" srcOrd="0" destOrd="0" presId="urn:microsoft.com/office/officeart/2005/8/layout/process2"/>
    <dgm:cxn modelId="{D6A8EC46-413C-45A2-9371-1C07F13AF58A}" type="presParOf" srcId="{C2C7E342-16C5-4D1C-B8DD-864D47EC2717}" destId="{CE171B45-FAD8-413F-B14E-F3F883E83A7F}"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B39D2E-81A0-4F80-845A-AC1F86E999C9}" type="doc">
      <dgm:prSet loTypeId="urn:microsoft.com/office/officeart/2005/8/layout/cycle6" loCatId="relationship" qsTypeId="urn:microsoft.com/office/officeart/2005/8/quickstyle/3d1" qsCatId="3D" csTypeId="urn:microsoft.com/office/officeart/2005/8/colors/accent1_4" csCatId="accent1" phldr="1"/>
      <dgm:spPr/>
      <dgm:t>
        <a:bodyPr/>
        <a:lstStyle/>
        <a:p>
          <a:endParaRPr lang="es-MX"/>
        </a:p>
      </dgm:t>
    </dgm:pt>
    <dgm:pt modelId="{F6464D2C-CF11-40EE-B59A-95C9A60408FA}">
      <dgm:prSet phldrT="[Texto]" custT="1"/>
      <dgm:spPr/>
      <dgm:t>
        <a:bodyPr/>
        <a:lstStyle/>
        <a:p>
          <a:r>
            <a:rPr lang="es-MX" sz="1300">
              <a:solidFill>
                <a:schemeClr val="tx2">
                  <a:lumMod val="50000"/>
                </a:schemeClr>
              </a:solidFill>
              <a:latin typeface="Roboto" panose="02000000000000000000" pitchFamily="2" charset="0"/>
              <a:ea typeface="Roboto" panose="02000000000000000000" pitchFamily="2" charset="0"/>
            </a:rPr>
            <a:t>Secuencial</a:t>
          </a:r>
          <a:endParaRPr lang="es-MX" sz="1300" dirty="0">
            <a:solidFill>
              <a:schemeClr val="tx2">
                <a:lumMod val="50000"/>
              </a:schemeClr>
            </a:solidFill>
            <a:latin typeface="Roboto" panose="02000000000000000000" pitchFamily="2" charset="0"/>
            <a:ea typeface="Roboto" panose="02000000000000000000" pitchFamily="2" charset="0"/>
          </a:endParaRPr>
        </a:p>
      </dgm:t>
    </dgm:pt>
    <dgm:pt modelId="{C89EAE95-02A0-402A-A1E3-C4DEC88EEDEE}" type="parTrans" cxnId="{8CE3B76C-51A2-435F-9D5A-C44410662748}">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34CA415D-9BF2-4F5D-AF33-10803958FE8A}" type="sibTrans" cxnId="{8CE3B76C-51A2-435F-9D5A-C44410662748}">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934DA87F-0B3F-40F7-98ED-E38C62D7A78D}">
      <dgm:prSet phldrT="[Texto]" custT="1"/>
      <dgm:spPr/>
      <dgm:t>
        <a:bodyPr/>
        <a:lstStyle/>
        <a:p>
          <a:r>
            <a:rPr lang="es-MX" sz="1300" b="1">
              <a:solidFill>
                <a:schemeClr val="tx2">
                  <a:lumMod val="50000"/>
                </a:schemeClr>
              </a:solidFill>
              <a:latin typeface="Roboto" panose="02000000000000000000" pitchFamily="2" charset="0"/>
              <a:ea typeface="Roboto" panose="02000000000000000000" pitchFamily="2" charset="0"/>
            </a:rPr>
            <a:t>Selectivas</a:t>
          </a:r>
          <a:endParaRPr lang="es-MX" sz="1300" b="1" dirty="0">
            <a:solidFill>
              <a:schemeClr val="tx2">
                <a:lumMod val="50000"/>
              </a:schemeClr>
            </a:solidFill>
            <a:latin typeface="Roboto" panose="02000000000000000000" pitchFamily="2" charset="0"/>
            <a:ea typeface="Roboto" panose="02000000000000000000" pitchFamily="2" charset="0"/>
          </a:endParaRPr>
        </a:p>
      </dgm:t>
    </dgm:pt>
    <dgm:pt modelId="{BAC5CCF5-EE94-427B-A22D-60C373A76C63}" type="parTrans" cxnId="{D7E0CE3A-1DCA-4B5E-B526-95DC8A3F8B35}">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75402C30-9391-4669-8309-DB181F20C88B}" type="sibTrans" cxnId="{D7E0CE3A-1DCA-4B5E-B526-95DC8A3F8B35}">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AA694DAC-8898-4548-B9BB-2F631ACBCDAB}">
      <dgm:prSet phldrT="[Texto]" custT="1"/>
      <dgm:spPr/>
      <dgm:t>
        <a:bodyPr/>
        <a:lstStyle/>
        <a:p>
          <a:r>
            <a:rPr lang="es-MX" sz="1300" dirty="0">
              <a:solidFill>
                <a:schemeClr val="tx2">
                  <a:lumMod val="50000"/>
                </a:schemeClr>
              </a:solidFill>
              <a:latin typeface="Roboto" panose="02000000000000000000" pitchFamily="2" charset="0"/>
              <a:ea typeface="Roboto" panose="02000000000000000000" pitchFamily="2" charset="0"/>
            </a:rPr>
            <a:t>Simple</a:t>
          </a:r>
        </a:p>
      </dgm:t>
    </dgm:pt>
    <dgm:pt modelId="{7699CFC2-CD93-4071-99EA-C515014D0281}" type="parTrans" cxnId="{18B3AEF4-5372-4977-8F49-C811FC96D488}">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B4980D3A-1784-415B-827E-5EADA9D65AE8}" type="sibTrans" cxnId="{18B3AEF4-5372-4977-8F49-C811FC96D488}">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39EFE35B-B222-49A8-AF4B-C96F482E21D1}">
      <dgm:prSet phldrT="[Texto]" custT="1"/>
      <dgm:spPr/>
      <dgm:t>
        <a:bodyPr/>
        <a:lstStyle/>
        <a:p>
          <a:r>
            <a:rPr lang="es-MX" sz="1300">
              <a:solidFill>
                <a:schemeClr val="tx2">
                  <a:lumMod val="50000"/>
                </a:schemeClr>
              </a:solidFill>
              <a:latin typeface="Roboto" panose="02000000000000000000" pitchFamily="2" charset="0"/>
              <a:ea typeface="Roboto" panose="02000000000000000000" pitchFamily="2" charset="0"/>
            </a:rPr>
            <a:t>Doble</a:t>
          </a:r>
          <a:endParaRPr lang="es-MX" sz="1300" dirty="0">
            <a:solidFill>
              <a:schemeClr val="tx2">
                <a:lumMod val="50000"/>
              </a:schemeClr>
            </a:solidFill>
            <a:latin typeface="Roboto" panose="02000000000000000000" pitchFamily="2" charset="0"/>
            <a:ea typeface="Roboto" panose="02000000000000000000" pitchFamily="2" charset="0"/>
          </a:endParaRPr>
        </a:p>
      </dgm:t>
    </dgm:pt>
    <dgm:pt modelId="{A61DF7C4-F4A2-4DEA-B62B-279A6F11FF68}" type="parTrans" cxnId="{B169480E-27A0-47C4-98BB-20C29E802DA7}">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A80701A0-8E87-406E-9A3F-F36065829FD9}" type="sibTrans" cxnId="{B169480E-27A0-47C4-98BB-20C29E802DA7}">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62AE3F8B-3DD7-40EE-9F7A-C5C39B22FDDA}">
      <dgm:prSet phldrT="[Texto]" custT="1"/>
      <dgm:spPr/>
      <dgm:t>
        <a:bodyPr/>
        <a:lstStyle/>
        <a:p>
          <a:r>
            <a:rPr lang="es-MX" sz="1300" b="1">
              <a:solidFill>
                <a:schemeClr val="tx2">
                  <a:lumMod val="50000"/>
                </a:schemeClr>
              </a:solidFill>
              <a:latin typeface="Roboto" panose="02000000000000000000" pitchFamily="2" charset="0"/>
              <a:ea typeface="Roboto" panose="02000000000000000000" pitchFamily="2" charset="0"/>
            </a:rPr>
            <a:t>Iterativas</a:t>
          </a:r>
          <a:endParaRPr lang="es-MX" sz="1300" b="1" dirty="0">
            <a:solidFill>
              <a:schemeClr val="tx2">
                <a:lumMod val="50000"/>
              </a:schemeClr>
            </a:solidFill>
            <a:latin typeface="Roboto" panose="02000000000000000000" pitchFamily="2" charset="0"/>
            <a:ea typeface="Roboto" panose="02000000000000000000" pitchFamily="2" charset="0"/>
          </a:endParaRPr>
        </a:p>
      </dgm:t>
    </dgm:pt>
    <dgm:pt modelId="{AABF8BCC-154F-4FE3-B6CD-0D7C49EAF542}" type="parTrans" cxnId="{71EE3B21-BCDB-4591-A074-C964B09EEFD1}">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604A9F0B-076C-4DC6-BA12-8B6399D6FFD4}" type="sibTrans" cxnId="{71EE3B21-BCDB-4591-A074-C964B09EEFD1}">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C69DD707-1DEB-4EFD-8F0B-33CA2B20807E}">
      <dgm:prSet phldrT="[Texto]" custT="1"/>
      <dgm:spPr/>
      <dgm:t>
        <a:bodyPr/>
        <a:lstStyle/>
        <a:p>
          <a:r>
            <a:rPr lang="es-MX" sz="1300">
              <a:solidFill>
                <a:schemeClr val="tx2">
                  <a:lumMod val="50000"/>
                </a:schemeClr>
              </a:solidFill>
              <a:latin typeface="Roboto" panose="02000000000000000000" pitchFamily="2" charset="0"/>
              <a:ea typeface="Roboto" panose="02000000000000000000" pitchFamily="2" charset="0"/>
            </a:rPr>
            <a:t>Para</a:t>
          </a:r>
          <a:endParaRPr lang="es-MX" sz="1300" dirty="0">
            <a:solidFill>
              <a:schemeClr val="tx2">
                <a:lumMod val="50000"/>
              </a:schemeClr>
            </a:solidFill>
            <a:latin typeface="Roboto" panose="02000000000000000000" pitchFamily="2" charset="0"/>
            <a:ea typeface="Roboto" panose="02000000000000000000" pitchFamily="2" charset="0"/>
          </a:endParaRPr>
        </a:p>
      </dgm:t>
    </dgm:pt>
    <dgm:pt modelId="{8B170277-EFE0-4289-BE75-6F83EF143C88}" type="parTrans" cxnId="{D7D332D6-3ADC-441B-86D0-1C42FAC0F8D2}">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D7EFAD63-0645-459D-A4FC-151194C9B0CA}" type="sibTrans" cxnId="{D7D332D6-3ADC-441B-86D0-1C42FAC0F8D2}">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7009E4A8-935E-475A-A166-C095E4A2B3C2}">
      <dgm:prSet phldrT="[Texto]" custT="1"/>
      <dgm:spPr/>
      <dgm:t>
        <a:bodyPr/>
        <a:lstStyle/>
        <a:p>
          <a:r>
            <a:rPr lang="es-MX" sz="1300">
              <a:solidFill>
                <a:schemeClr val="tx2">
                  <a:lumMod val="50000"/>
                </a:schemeClr>
              </a:solidFill>
              <a:latin typeface="Roboto" panose="02000000000000000000" pitchFamily="2" charset="0"/>
              <a:ea typeface="Roboto" panose="02000000000000000000" pitchFamily="2" charset="0"/>
            </a:rPr>
            <a:t>Mientras</a:t>
          </a:r>
          <a:endParaRPr lang="es-MX" sz="1300" dirty="0">
            <a:solidFill>
              <a:schemeClr val="tx2">
                <a:lumMod val="50000"/>
              </a:schemeClr>
            </a:solidFill>
            <a:latin typeface="Roboto" panose="02000000000000000000" pitchFamily="2" charset="0"/>
            <a:ea typeface="Roboto" panose="02000000000000000000" pitchFamily="2" charset="0"/>
          </a:endParaRPr>
        </a:p>
      </dgm:t>
    </dgm:pt>
    <dgm:pt modelId="{0266D324-86ED-4D00-AE4C-FBE8A2335FB0}" type="parTrans" cxnId="{DAD3E433-B5FA-43D5-8DA7-ECFBF25AC831}">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9AEED364-6F7F-4B6D-B057-D45A338DDC3B}" type="sibTrans" cxnId="{DAD3E433-B5FA-43D5-8DA7-ECFBF25AC831}">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53481A35-2E8C-466B-BDBB-0C741DBDD9C6}">
      <dgm:prSet phldrT="[Texto]" custT="1"/>
      <dgm:spPr/>
      <dgm:t>
        <a:bodyPr/>
        <a:lstStyle/>
        <a:p>
          <a:r>
            <a:rPr lang="es-MX" sz="1300">
              <a:solidFill>
                <a:schemeClr val="tx2">
                  <a:lumMod val="50000"/>
                </a:schemeClr>
              </a:solidFill>
              <a:latin typeface="Roboto" panose="02000000000000000000" pitchFamily="2" charset="0"/>
              <a:ea typeface="Roboto" panose="02000000000000000000" pitchFamily="2" charset="0"/>
            </a:rPr>
            <a:t>Cascada</a:t>
          </a:r>
          <a:endParaRPr lang="es-MX" sz="1300" dirty="0">
            <a:solidFill>
              <a:schemeClr val="tx2">
                <a:lumMod val="50000"/>
              </a:schemeClr>
            </a:solidFill>
            <a:latin typeface="Roboto" panose="02000000000000000000" pitchFamily="2" charset="0"/>
            <a:ea typeface="Roboto" panose="02000000000000000000" pitchFamily="2" charset="0"/>
          </a:endParaRPr>
        </a:p>
      </dgm:t>
    </dgm:pt>
    <dgm:pt modelId="{603F501E-EB6D-4FA0-9160-DBDCED2E0580}" type="parTrans" cxnId="{F3109F24-9342-4ACB-8701-F2FD2CD093D9}">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B84F7D4D-B6D9-49B3-835C-9BE2E46A49A8}" type="sibTrans" cxnId="{F3109F24-9342-4ACB-8701-F2FD2CD093D9}">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9373D1BB-909B-465C-BFFA-79C5EC6C6AB6}">
      <dgm:prSet phldrT="[Texto]" custT="1"/>
      <dgm:spPr/>
      <dgm:t>
        <a:bodyPr/>
        <a:lstStyle/>
        <a:p>
          <a:r>
            <a:rPr lang="es-MX" sz="1300">
              <a:solidFill>
                <a:schemeClr val="tx2">
                  <a:lumMod val="50000"/>
                </a:schemeClr>
              </a:solidFill>
              <a:latin typeface="Roboto" panose="02000000000000000000" pitchFamily="2" charset="0"/>
              <a:ea typeface="Roboto" panose="02000000000000000000" pitchFamily="2" charset="0"/>
            </a:rPr>
            <a:t>Múltiple</a:t>
          </a:r>
          <a:endParaRPr lang="es-MX" sz="1300" dirty="0">
            <a:solidFill>
              <a:schemeClr val="tx2">
                <a:lumMod val="50000"/>
              </a:schemeClr>
            </a:solidFill>
            <a:latin typeface="Roboto" panose="02000000000000000000" pitchFamily="2" charset="0"/>
            <a:ea typeface="Roboto" panose="02000000000000000000" pitchFamily="2" charset="0"/>
          </a:endParaRPr>
        </a:p>
      </dgm:t>
    </dgm:pt>
    <dgm:pt modelId="{B82AE95E-B54E-4E86-9BDE-7D63A6C778B1}" type="parTrans" cxnId="{64DD4FB7-04B1-48C4-B775-739D327D7204}">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EFD7F476-8428-4F0E-B29D-A42600307DE2}" type="sibTrans" cxnId="{64DD4FB7-04B1-48C4-B775-739D327D7204}">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D833FFEA-CB1F-4B48-B01C-0D0C0B9EA905}">
      <dgm:prSet phldrT="[Texto]" custT="1"/>
      <dgm:spPr/>
      <dgm:t>
        <a:bodyPr/>
        <a:lstStyle/>
        <a:p>
          <a:r>
            <a:rPr lang="es-MX" sz="1300">
              <a:solidFill>
                <a:schemeClr val="tx2">
                  <a:lumMod val="50000"/>
                </a:schemeClr>
              </a:solidFill>
              <a:latin typeface="Roboto" panose="02000000000000000000" pitchFamily="2" charset="0"/>
              <a:ea typeface="Roboto" panose="02000000000000000000" pitchFamily="2" charset="0"/>
            </a:rPr>
            <a:t>Hacer-mientras</a:t>
          </a:r>
          <a:endParaRPr lang="es-MX" sz="1300" dirty="0">
            <a:solidFill>
              <a:schemeClr val="tx2">
                <a:lumMod val="50000"/>
              </a:schemeClr>
            </a:solidFill>
            <a:latin typeface="Roboto" panose="02000000000000000000" pitchFamily="2" charset="0"/>
            <a:ea typeface="Roboto" panose="02000000000000000000" pitchFamily="2" charset="0"/>
          </a:endParaRPr>
        </a:p>
      </dgm:t>
    </dgm:pt>
    <dgm:pt modelId="{9091D839-4162-446E-B37F-D8BF830501C3}" type="parTrans" cxnId="{C252A71B-4888-49E9-AD9C-541AEB56C6D2}">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CA629C5D-2618-42B8-82F7-7D2C5BBF1A6B}" type="sibTrans" cxnId="{C252A71B-4888-49E9-AD9C-541AEB56C6D2}">
      <dgm:prSet/>
      <dgm:spPr/>
      <dgm:t>
        <a:bodyPr/>
        <a:lstStyle/>
        <a:p>
          <a:endParaRPr lang="es-MX" sz="1300">
            <a:solidFill>
              <a:schemeClr val="tx2">
                <a:lumMod val="50000"/>
              </a:schemeClr>
            </a:solidFill>
            <a:latin typeface="Roboto" panose="02000000000000000000" pitchFamily="2" charset="0"/>
            <a:ea typeface="Roboto" panose="02000000000000000000" pitchFamily="2" charset="0"/>
          </a:endParaRPr>
        </a:p>
      </dgm:t>
    </dgm:pt>
    <dgm:pt modelId="{B191A218-9B1F-4A5D-845B-D26F71217DFB}" type="pres">
      <dgm:prSet presAssocID="{35B39D2E-81A0-4F80-845A-AC1F86E999C9}" presName="cycle" presStyleCnt="0">
        <dgm:presLayoutVars>
          <dgm:dir/>
          <dgm:resizeHandles val="exact"/>
        </dgm:presLayoutVars>
      </dgm:prSet>
      <dgm:spPr/>
    </dgm:pt>
    <dgm:pt modelId="{CB17615A-8E7E-4632-BB9D-9BE488910833}" type="pres">
      <dgm:prSet presAssocID="{F6464D2C-CF11-40EE-B59A-95C9A60408FA}" presName="node" presStyleLbl="node1" presStyleIdx="0" presStyleCnt="3">
        <dgm:presLayoutVars>
          <dgm:bulletEnabled val="1"/>
        </dgm:presLayoutVars>
      </dgm:prSet>
      <dgm:spPr/>
    </dgm:pt>
    <dgm:pt modelId="{52D1647C-2187-4AEA-BFCB-28C80197813B}" type="pres">
      <dgm:prSet presAssocID="{F6464D2C-CF11-40EE-B59A-95C9A60408FA}" presName="spNode" presStyleCnt="0"/>
      <dgm:spPr/>
    </dgm:pt>
    <dgm:pt modelId="{F550DF16-BF57-470F-9FD6-C62CE435CC64}" type="pres">
      <dgm:prSet presAssocID="{34CA415D-9BF2-4F5D-AF33-10803958FE8A}" presName="sibTrans" presStyleLbl="sibTrans1D1" presStyleIdx="0" presStyleCnt="3"/>
      <dgm:spPr/>
    </dgm:pt>
    <dgm:pt modelId="{DA28D762-2780-453D-A9FE-F5436979C910}" type="pres">
      <dgm:prSet presAssocID="{934DA87F-0B3F-40F7-98ED-E38C62D7A78D}" presName="node" presStyleLbl="node1" presStyleIdx="1" presStyleCnt="3">
        <dgm:presLayoutVars>
          <dgm:bulletEnabled val="1"/>
        </dgm:presLayoutVars>
      </dgm:prSet>
      <dgm:spPr/>
    </dgm:pt>
    <dgm:pt modelId="{618AAC54-498F-40D7-BE55-047DAC14A34D}" type="pres">
      <dgm:prSet presAssocID="{934DA87F-0B3F-40F7-98ED-E38C62D7A78D}" presName="spNode" presStyleCnt="0"/>
      <dgm:spPr/>
    </dgm:pt>
    <dgm:pt modelId="{6844A7A3-F728-4DD4-B0D4-9CA3022D6F71}" type="pres">
      <dgm:prSet presAssocID="{75402C30-9391-4669-8309-DB181F20C88B}" presName="sibTrans" presStyleLbl="sibTrans1D1" presStyleIdx="1" presStyleCnt="3"/>
      <dgm:spPr/>
    </dgm:pt>
    <dgm:pt modelId="{C33D0C57-8C6C-4595-AB64-0A06BC2D668C}" type="pres">
      <dgm:prSet presAssocID="{62AE3F8B-3DD7-40EE-9F7A-C5C39B22FDDA}" presName="node" presStyleLbl="node1" presStyleIdx="2" presStyleCnt="3">
        <dgm:presLayoutVars>
          <dgm:bulletEnabled val="1"/>
        </dgm:presLayoutVars>
      </dgm:prSet>
      <dgm:spPr/>
    </dgm:pt>
    <dgm:pt modelId="{DEA18D2F-FA4C-4AAD-89AE-B2D285EECDC5}" type="pres">
      <dgm:prSet presAssocID="{62AE3F8B-3DD7-40EE-9F7A-C5C39B22FDDA}" presName="spNode" presStyleCnt="0"/>
      <dgm:spPr/>
    </dgm:pt>
    <dgm:pt modelId="{B53B17BF-FA7D-41BA-B955-B3DB2B553152}" type="pres">
      <dgm:prSet presAssocID="{604A9F0B-076C-4DC6-BA12-8B6399D6FFD4}" presName="sibTrans" presStyleLbl="sibTrans1D1" presStyleIdx="2" presStyleCnt="3"/>
      <dgm:spPr/>
    </dgm:pt>
  </dgm:ptLst>
  <dgm:cxnLst>
    <dgm:cxn modelId="{8702D508-419B-4E38-B8EA-4BD6603BD9FC}" type="presOf" srcId="{35B39D2E-81A0-4F80-845A-AC1F86E999C9}" destId="{B191A218-9B1F-4A5D-845B-D26F71217DFB}" srcOrd="0" destOrd="0" presId="urn:microsoft.com/office/officeart/2005/8/layout/cycle6"/>
    <dgm:cxn modelId="{B169480E-27A0-47C4-98BB-20C29E802DA7}" srcId="{934DA87F-0B3F-40F7-98ED-E38C62D7A78D}" destId="{39EFE35B-B222-49A8-AF4B-C96F482E21D1}" srcOrd="1" destOrd="0" parTransId="{A61DF7C4-F4A2-4DEA-B62B-279A6F11FF68}" sibTransId="{A80701A0-8E87-406E-9A3F-F36065829FD9}"/>
    <dgm:cxn modelId="{C252A71B-4888-49E9-AD9C-541AEB56C6D2}" srcId="{62AE3F8B-3DD7-40EE-9F7A-C5C39B22FDDA}" destId="{D833FFEA-CB1F-4B48-B01C-0D0C0B9EA905}" srcOrd="2" destOrd="0" parTransId="{9091D839-4162-446E-B37F-D8BF830501C3}" sibTransId="{CA629C5D-2618-42B8-82F7-7D2C5BBF1A6B}"/>
    <dgm:cxn modelId="{71EE3B21-BCDB-4591-A074-C964B09EEFD1}" srcId="{35B39D2E-81A0-4F80-845A-AC1F86E999C9}" destId="{62AE3F8B-3DD7-40EE-9F7A-C5C39B22FDDA}" srcOrd="2" destOrd="0" parTransId="{AABF8BCC-154F-4FE3-B6CD-0D7C49EAF542}" sibTransId="{604A9F0B-076C-4DC6-BA12-8B6399D6FFD4}"/>
    <dgm:cxn modelId="{F3109F24-9342-4ACB-8701-F2FD2CD093D9}" srcId="{934DA87F-0B3F-40F7-98ED-E38C62D7A78D}" destId="{53481A35-2E8C-466B-BDBB-0C741DBDD9C6}" srcOrd="2" destOrd="0" parTransId="{603F501E-EB6D-4FA0-9160-DBDCED2E0580}" sibTransId="{B84F7D4D-B6D9-49B3-835C-9BE2E46A49A8}"/>
    <dgm:cxn modelId="{EC279A2B-E226-4D8B-8D74-CBE0753B01AA}" type="presOf" srcId="{604A9F0B-076C-4DC6-BA12-8B6399D6FFD4}" destId="{B53B17BF-FA7D-41BA-B955-B3DB2B553152}" srcOrd="0" destOrd="0" presId="urn:microsoft.com/office/officeart/2005/8/layout/cycle6"/>
    <dgm:cxn modelId="{DAD3E433-B5FA-43D5-8DA7-ECFBF25AC831}" srcId="{62AE3F8B-3DD7-40EE-9F7A-C5C39B22FDDA}" destId="{7009E4A8-935E-475A-A166-C095E4A2B3C2}" srcOrd="1" destOrd="0" parTransId="{0266D324-86ED-4D00-AE4C-FBE8A2335FB0}" sibTransId="{9AEED364-6F7F-4B6D-B057-D45A338DDC3B}"/>
    <dgm:cxn modelId="{D7E0CE3A-1DCA-4B5E-B526-95DC8A3F8B35}" srcId="{35B39D2E-81A0-4F80-845A-AC1F86E999C9}" destId="{934DA87F-0B3F-40F7-98ED-E38C62D7A78D}" srcOrd="1" destOrd="0" parTransId="{BAC5CCF5-EE94-427B-A22D-60C373A76C63}" sibTransId="{75402C30-9391-4669-8309-DB181F20C88B}"/>
    <dgm:cxn modelId="{0610143B-599D-4A79-9E58-280625BCDCC8}" type="presOf" srcId="{F6464D2C-CF11-40EE-B59A-95C9A60408FA}" destId="{CB17615A-8E7E-4632-BB9D-9BE488910833}" srcOrd="0" destOrd="0" presId="urn:microsoft.com/office/officeart/2005/8/layout/cycle6"/>
    <dgm:cxn modelId="{484BBE69-1330-46D7-A206-C528586038FC}" type="presOf" srcId="{934DA87F-0B3F-40F7-98ED-E38C62D7A78D}" destId="{DA28D762-2780-453D-A9FE-F5436979C910}" srcOrd="0" destOrd="0" presId="urn:microsoft.com/office/officeart/2005/8/layout/cycle6"/>
    <dgm:cxn modelId="{3FA72D4B-69B5-4435-82B8-B6ABD3697AD0}" type="presOf" srcId="{53481A35-2E8C-466B-BDBB-0C741DBDD9C6}" destId="{DA28D762-2780-453D-A9FE-F5436979C910}" srcOrd="0" destOrd="3" presId="urn:microsoft.com/office/officeart/2005/8/layout/cycle6"/>
    <dgm:cxn modelId="{8CE3B76C-51A2-435F-9D5A-C44410662748}" srcId="{35B39D2E-81A0-4F80-845A-AC1F86E999C9}" destId="{F6464D2C-CF11-40EE-B59A-95C9A60408FA}" srcOrd="0" destOrd="0" parTransId="{C89EAE95-02A0-402A-A1E3-C4DEC88EEDEE}" sibTransId="{34CA415D-9BF2-4F5D-AF33-10803958FE8A}"/>
    <dgm:cxn modelId="{DADDC74E-2969-41DF-988A-64438EE03BF3}" type="presOf" srcId="{9373D1BB-909B-465C-BFFA-79C5EC6C6AB6}" destId="{DA28D762-2780-453D-A9FE-F5436979C910}" srcOrd="0" destOrd="4" presId="urn:microsoft.com/office/officeart/2005/8/layout/cycle6"/>
    <dgm:cxn modelId="{A5AFA558-5F70-4B43-A156-5E1EF4256EE8}" type="presOf" srcId="{34CA415D-9BF2-4F5D-AF33-10803958FE8A}" destId="{F550DF16-BF57-470F-9FD6-C62CE435CC64}" srcOrd="0" destOrd="0" presId="urn:microsoft.com/office/officeart/2005/8/layout/cycle6"/>
    <dgm:cxn modelId="{EBFBBD85-5DFE-461D-821C-C4B7643C5208}" type="presOf" srcId="{62AE3F8B-3DD7-40EE-9F7A-C5C39B22FDDA}" destId="{C33D0C57-8C6C-4595-AB64-0A06BC2D668C}" srcOrd="0" destOrd="0" presId="urn:microsoft.com/office/officeart/2005/8/layout/cycle6"/>
    <dgm:cxn modelId="{647F0091-6C02-48D5-9966-E2424FAA6286}" type="presOf" srcId="{39EFE35B-B222-49A8-AF4B-C96F482E21D1}" destId="{DA28D762-2780-453D-A9FE-F5436979C910}" srcOrd="0" destOrd="2" presId="urn:microsoft.com/office/officeart/2005/8/layout/cycle6"/>
    <dgm:cxn modelId="{F4194891-60AF-4488-BB96-A62885F55BF0}" type="presOf" srcId="{D833FFEA-CB1F-4B48-B01C-0D0C0B9EA905}" destId="{C33D0C57-8C6C-4595-AB64-0A06BC2D668C}" srcOrd="0" destOrd="3" presId="urn:microsoft.com/office/officeart/2005/8/layout/cycle6"/>
    <dgm:cxn modelId="{6B025497-EA4F-417B-A372-55FEBFE936C1}" type="presOf" srcId="{AA694DAC-8898-4548-B9BB-2F631ACBCDAB}" destId="{DA28D762-2780-453D-A9FE-F5436979C910}" srcOrd="0" destOrd="1" presId="urn:microsoft.com/office/officeart/2005/8/layout/cycle6"/>
    <dgm:cxn modelId="{64DD4FB7-04B1-48C4-B775-739D327D7204}" srcId="{934DA87F-0B3F-40F7-98ED-E38C62D7A78D}" destId="{9373D1BB-909B-465C-BFFA-79C5EC6C6AB6}" srcOrd="3" destOrd="0" parTransId="{B82AE95E-B54E-4E86-9BDE-7D63A6C778B1}" sibTransId="{EFD7F476-8428-4F0E-B29D-A42600307DE2}"/>
    <dgm:cxn modelId="{D7D332D6-3ADC-441B-86D0-1C42FAC0F8D2}" srcId="{62AE3F8B-3DD7-40EE-9F7A-C5C39B22FDDA}" destId="{C69DD707-1DEB-4EFD-8F0B-33CA2B20807E}" srcOrd="0" destOrd="0" parTransId="{8B170277-EFE0-4289-BE75-6F83EF143C88}" sibTransId="{D7EFAD63-0645-459D-A4FC-151194C9B0CA}"/>
    <dgm:cxn modelId="{BE0766E4-9521-47FD-9C18-0A599E21B7FD}" type="presOf" srcId="{C69DD707-1DEB-4EFD-8F0B-33CA2B20807E}" destId="{C33D0C57-8C6C-4595-AB64-0A06BC2D668C}" srcOrd="0" destOrd="1" presId="urn:microsoft.com/office/officeart/2005/8/layout/cycle6"/>
    <dgm:cxn modelId="{B623A7F3-2511-4E7E-AAFF-411130FFF822}" type="presOf" srcId="{7009E4A8-935E-475A-A166-C095E4A2B3C2}" destId="{C33D0C57-8C6C-4595-AB64-0A06BC2D668C}" srcOrd="0" destOrd="2" presId="urn:microsoft.com/office/officeart/2005/8/layout/cycle6"/>
    <dgm:cxn modelId="{18B3AEF4-5372-4977-8F49-C811FC96D488}" srcId="{934DA87F-0B3F-40F7-98ED-E38C62D7A78D}" destId="{AA694DAC-8898-4548-B9BB-2F631ACBCDAB}" srcOrd="0" destOrd="0" parTransId="{7699CFC2-CD93-4071-99EA-C515014D0281}" sibTransId="{B4980D3A-1784-415B-827E-5EADA9D65AE8}"/>
    <dgm:cxn modelId="{D29931FF-F8E9-45F2-A748-5494EEB27C60}" type="presOf" srcId="{75402C30-9391-4669-8309-DB181F20C88B}" destId="{6844A7A3-F728-4DD4-B0D4-9CA3022D6F71}" srcOrd="0" destOrd="0" presId="urn:microsoft.com/office/officeart/2005/8/layout/cycle6"/>
    <dgm:cxn modelId="{5725EA33-E0D4-4E5A-B321-E3AFE4D71647}" type="presParOf" srcId="{B191A218-9B1F-4A5D-845B-D26F71217DFB}" destId="{CB17615A-8E7E-4632-BB9D-9BE488910833}" srcOrd="0" destOrd="0" presId="urn:microsoft.com/office/officeart/2005/8/layout/cycle6"/>
    <dgm:cxn modelId="{F3BC2548-BCAB-4DD1-96A6-A78951FCBE0F}" type="presParOf" srcId="{B191A218-9B1F-4A5D-845B-D26F71217DFB}" destId="{52D1647C-2187-4AEA-BFCB-28C80197813B}" srcOrd="1" destOrd="0" presId="urn:microsoft.com/office/officeart/2005/8/layout/cycle6"/>
    <dgm:cxn modelId="{A807B918-B3E9-4EB4-889E-2F2C873B19FF}" type="presParOf" srcId="{B191A218-9B1F-4A5D-845B-D26F71217DFB}" destId="{F550DF16-BF57-470F-9FD6-C62CE435CC64}" srcOrd="2" destOrd="0" presId="urn:microsoft.com/office/officeart/2005/8/layout/cycle6"/>
    <dgm:cxn modelId="{0C5633D1-5A60-4BBB-B89C-C0CBA9492C0B}" type="presParOf" srcId="{B191A218-9B1F-4A5D-845B-D26F71217DFB}" destId="{DA28D762-2780-453D-A9FE-F5436979C910}" srcOrd="3" destOrd="0" presId="urn:microsoft.com/office/officeart/2005/8/layout/cycle6"/>
    <dgm:cxn modelId="{3B4ECC1A-F699-44AF-8B21-AD69E0FD00AB}" type="presParOf" srcId="{B191A218-9B1F-4A5D-845B-D26F71217DFB}" destId="{618AAC54-498F-40D7-BE55-047DAC14A34D}" srcOrd="4" destOrd="0" presId="urn:microsoft.com/office/officeart/2005/8/layout/cycle6"/>
    <dgm:cxn modelId="{94E97996-5693-473B-B7DD-863C52B63700}" type="presParOf" srcId="{B191A218-9B1F-4A5D-845B-D26F71217DFB}" destId="{6844A7A3-F728-4DD4-B0D4-9CA3022D6F71}" srcOrd="5" destOrd="0" presId="urn:microsoft.com/office/officeart/2005/8/layout/cycle6"/>
    <dgm:cxn modelId="{0116C40B-AB04-4CE1-B643-256C20FD50DA}" type="presParOf" srcId="{B191A218-9B1F-4A5D-845B-D26F71217DFB}" destId="{C33D0C57-8C6C-4595-AB64-0A06BC2D668C}" srcOrd="6" destOrd="0" presId="urn:microsoft.com/office/officeart/2005/8/layout/cycle6"/>
    <dgm:cxn modelId="{A4EFEF68-6291-4C45-87E3-66B8EFD5C449}" type="presParOf" srcId="{B191A218-9B1F-4A5D-845B-D26F71217DFB}" destId="{DEA18D2F-FA4C-4AAD-89AE-B2D285EECDC5}" srcOrd="7" destOrd="0" presId="urn:microsoft.com/office/officeart/2005/8/layout/cycle6"/>
    <dgm:cxn modelId="{E970ABC7-1AC8-4631-8BF1-FA63DDAF47AB}" type="presParOf" srcId="{B191A218-9B1F-4A5D-845B-D26F71217DFB}" destId="{B53B17BF-FA7D-41BA-B955-B3DB2B553152}" srcOrd="8"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993A38D-B188-437F-8949-5D7C16232760}" type="doc">
      <dgm:prSet loTypeId="urn:microsoft.com/office/officeart/2005/8/layout/arrow3" loCatId="relationship" qsTypeId="urn:microsoft.com/office/officeart/2005/8/quickstyle/3d1" qsCatId="3D" csTypeId="urn:microsoft.com/office/officeart/2005/8/colors/accent1_4" csCatId="accent1" phldr="1"/>
      <dgm:spPr/>
      <dgm:t>
        <a:bodyPr/>
        <a:lstStyle/>
        <a:p>
          <a:endParaRPr lang="es-MX"/>
        </a:p>
      </dgm:t>
    </dgm:pt>
    <dgm:pt modelId="{D62B95E2-4106-475E-A7A8-617B0FD23239}">
      <dgm:prSet phldrT="[Texto]"/>
      <dgm:spPr/>
      <dgm:t>
        <a:bodyPr/>
        <a:lstStyle/>
        <a:p>
          <a:r>
            <a:rPr lang="es-MX" dirty="0"/>
            <a:t>Falso (0)</a:t>
          </a:r>
        </a:p>
      </dgm:t>
    </dgm:pt>
    <dgm:pt modelId="{E15B2588-FA5F-466C-ADEB-25D824333088}" type="parTrans" cxnId="{C16C78CB-C47A-4C8F-9FE7-E8A33F5F04EC}">
      <dgm:prSet/>
      <dgm:spPr/>
      <dgm:t>
        <a:bodyPr/>
        <a:lstStyle/>
        <a:p>
          <a:endParaRPr lang="es-MX"/>
        </a:p>
      </dgm:t>
    </dgm:pt>
    <dgm:pt modelId="{167B9D57-38EB-442A-BD3B-BB4BF03B7A3F}" type="sibTrans" cxnId="{C16C78CB-C47A-4C8F-9FE7-E8A33F5F04EC}">
      <dgm:prSet/>
      <dgm:spPr/>
      <dgm:t>
        <a:bodyPr/>
        <a:lstStyle/>
        <a:p>
          <a:endParaRPr lang="es-MX"/>
        </a:p>
      </dgm:t>
    </dgm:pt>
    <dgm:pt modelId="{42D676E1-6FBE-4FE5-965C-1822B7F31A7D}">
      <dgm:prSet phldrT="[Texto]"/>
      <dgm:spPr/>
      <dgm:t>
        <a:bodyPr/>
        <a:lstStyle/>
        <a:p>
          <a:r>
            <a:rPr lang="es-MX" dirty="0"/>
            <a:t>Verdadero (1)</a:t>
          </a:r>
        </a:p>
      </dgm:t>
    </dgm:pt>
    <dgm:pt modelId="{54FCB633-27EF-4A92-91BA-8FC7AEF5BB31}" type="parTrans" cxnId="{4C656337-3D99-40DC-8EA5-B67550E70FC8}">
      <dgm:prSet/>
      <dgm:spPr/>
      <dgm:t>
        <a:bodyPr/>
        <a:lstStyle/>
        <a:p>
          <a:endParaRPr lang="es-MX"/>
        </a:p>
      </dgm:t>
    </dgm:pt>
    <dgm:pt modelId="{8261FBAD-CC14-4ECA-84CC-342BE1931139}" type="sibTrans" cxnId="{4C656337-3D99-40DC-8EA5-B67550E70FC8}">
      <dgm:prSet/>
      <dgm:spPr/>
      <dgm:t>
        <a:bodyPr/>
        <a:lstStyle/>
        <a:p>
          <a:endParaRPr lang="es-MX"/>
        </a:p>
      </dgm:t>
    </dgm:pt>
    <dgm:pt modelId="{0DF0446C-B012-4E0D-BC4D-ABFA502CD74B}" type="pres">
      <dgm:prSet presAssocID="{3993A38D-B188-437F-8949-5D7C16232760}" presName="compositeShape" presStyleCnt="0">
        <dgm:presLayoutVars>
          <dgm:chMax val="2"/>
          <dgm:dir/>
          <dgm:resizeHandles val="exact"/>
        </dgm:presLayoutVars>
      </dgm:prSet>
      <dgm:spPr/>
    </dgm:pt>
    <dgm:pt modelId="{5E3575CA-25AE-4E74-99C2-1FC7255F8859}" type="pres">
      <dgm:prSet presAssocID="{3993A38D-B188-437F-8949-5D7C16232760}" presName="divider" presStyleLbl="fgShp" presStyleIdx="0" presStyleCnt="1"/>
      <dgm:spPr/>
    </dgm:pt>
    <dgm:pt modelId="{AB5A8480-B6AD-4239-826B-A6EAA3F2B202}" type="pres">
      <dgm:prSet presAssocID="{D62B95E2-4106-475E-A7A8-617B0FD23239}" presName="downArrow" presStyleLbl="node1" presStyleIdx="0" presStyleCnt="2"/>
      <dgm:spPr/>
    </dgm:pt>
    <dgm:pt modelId="{313DB669-7933-4F7E-9E4F-B43AE69F9B20}" type="pres">
      <dgm:prSet presAssocID="{D62B95E2-4106-475E-A7A8-617B0FD23239}" presName="downArrowText" presStyleLbl="revTx" presStyleIdx="0" presStyleCnt="2">
        <dgm:presLayoutVars>
          <dgm:bulletEnabled val="1"/>
        </dgm:presLayoutVars>
      </dgm:prSet>
      <dgm:spPr/>
    </dgm:pt>
    <dgm:pt modelId="{78BF9F0F-EDA6-438E-B471-C119CE7F1FCB}" type="pres">
      <dgm:prSet presAssocID="{42D676E1-6FBE-4FE5-965C-1822B7F31A7D}" presName="upArrow" presStyleLbl="node1" presStyleIdx="1" presStyleCnt="2"/>
      <dgm:spPr/>
    </dgm:pt>
    <dgm:pt modelId="{7024C441-BD77-4994-BDD2-4FCBE0AABE8C}" type="pres">
      <dgm:prSet presAssocID="{42D676E1-6FBE-4FE5-965C-1822B7F31A7D}" presName="upArrowText" presStyleLbl="revTx" presStyleIdx="1" presStyleCnt="2">
        <dgm:presLayoutVars>
          <dgm:bulletEnabled val="1"/>
        </dgm:presLayoutVars>
      </dgm:prSet>
      <dgm:spPr/>
    </dgm:pt>
  </dgm:ptLst>
  <dgm:cxnLst>
    <dgm:cxn modelId="{10834523-FFF5-4953-A593-C910BB106446}" type="presOf" srcId="{42D676E1-6FBE-4FE5-965C-1822B7F31A7D}" destId="{7024C441-BD77-4994-BDD2-4FCBE0AABE8C}" srcOrd="0" destOrd="0" presId="urn:microsoft.com/office/officeart/2005/8/layout/arrow3"/>
    <dgm:cxn modelId="{4C656337-3D99-40DC-8EA5-B67550E70FC8}" srcId="{3993A38D-B188-437F-8949-5D7C16232760}" destId="{42D676E1-6FBE-4FE5-965C-1822B7F31A7D}" srcOrd="1" destOrd="0" parTransId="{54FCB633-27EF-4A92-91BA-8FC7AEF5BB31}" sibTransId="{8261FBAD-CC14-4ECA-84CC-342BE1931139}"/>
    <dgm:cxn modelId="{17B4E75B-852F-4EB8-93A7-7522DC73F878}" type="presOf" srcId="{D62B95E2-4106-475E-A7A8-617B0FD23239}" destId="{313DB669-7933-4F7E-9E4F-B43AE69F9B20}" srcOrd="0" destOrd="0" presId="urn:microsoft.com/office/officeart/2005/8/layout/arrow3"/>
    <dgm:cxn modelId="{A33577BB-0676-44AE-A0C2-21552F2DD1F6}" type="presOf" srcId="{3993A38D-B188-437F-8949-5D7C16232760}" destId="{0DF0446C-B012-4E0D-BC4D-ABFA502CD74B}" srcOrd="0" destOrd="0" presId="urn:microsoft.com/office/officeart/2005/8/layout/arrow3"/>
    <dgm:cxn modelId="{C16C78CB-C47A-4C8F-9FE7-E8A33F5F04EC}" srcId="{3993A38D-B188-437F-8949-5D7C16232760}" destId="{D62B95E2-4106-475E-A7A8-617B0FD23239}" srcOrd="0" destOrd="0" parTransId="{E15B2588-FA5F-466C-ADEB-25D824333088}" sibTransId="{167B9D57-38EB-442A-BD3B-BB4BF03B7A3F}"/>
    <dgm:cxn modelId="{F0B2C5BD-D97D-48A9-A44A-F2624AC80837}" type="presParOf" srcId="{0DF0446C-B012-4E0D-BC4D-ABFA502CD74B}" destId="{5E3575CA-25AE-4E74-99C2-1FC7255F8859}" srcOrd="0" destOrd="0" presId="urn:microsoft.com/office/officeart/2005/8/layout/arrow3"/>
    <dgm:cxn modelId="{26066EB8-48E1-4035-815D-067D83380B21}" type="presParOf" srcId="{0DF0446C-B012-4E0D-BC4D-ABFA502CD74B}" destId="{AB5A8480-B6AD-4239-826B-A6EAA3F2B202}" srcOrd="1" destOrd="0" presId="urn:microsoft.com/office/officeart/2005/8/layout/arrow3"/>
    <dgm:cxn modelId="{394AE89E-4703-460D-8B6F-FB5682A05AD4}" type="presParOf" srcId="{0DF0446C-B012-4E0D-BC4D-ABFA502CD74B}" destId="{313DB669-7933-4F7E-9E4F-B43AE69F9B20}" srcOrd="2" destOrd="0" presId="urn:microsoft.com/office/officeart/2005/8/layout/arrow3"/>
    <dgm:cxn modelId="{311B08BF-189F-4612-9AB1-5761F26FAC90}" type="presParOf" srcId="{0DF0446C-B012-4E0D-BC4D-ABFA502CD74B}" destId="{78BF9F0F-EDA6-438E-B471-C119CE7F1FCB}" srcOrd="3" destOrd="0" presId="urn:microsoft.com/office/officeart/2005/8/layout/arrow3"/>
    <dgm:cxn modelId="{56CA2792-F3C1-4B5B-B08A-DCD14BB039C3}" type="presParOf" srcId="{0DF0446C-B012-4E0D-BC4D-ABFA502CD74B}" destId="{7024C441-BD77-4994-BDD2-4FCBE0AABE8C}" srcOrd="4" destOrd="0" presId="urn:microsoft.com/office/officeart/2005/8/layout/arrow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1D620BD-B5C7-42C4-B7E2-4D75447ACE5B}" type="doc">
      <dgm:prSet loTypeId="urn:microsoft.com/office/officeart/2005/8/layout/venn3" loCatId="relationship" qsTypeId="urn:microsoft.com/office/officeart/2005/8/quickstyle/3d1" qsCatId="3D" csTypeId="urn:microsoft.com/office/officeart/2005/8/colors/accent2_5" csCatId="accent2" phldr="1"/>
      <dgm:spPr/>
    </dgm:pt>
    <dgm:pt modelId="{18C0AD8A-C2CD-4297-851E-3F4D367A1AD3}">
      <dgm:prSet phldrT="[Texto]"/>
      <dgm:spPr/>
      <dgm:t>
        <a:bodyPr/>
        <a:lstStyle/>
        <a:p>
          <a:r>
            <a:rPr lang="es-MX" dirty="0"/>
            <a:t>Debe ser de tipo entero, carácter o booleano</a:t>
          </a:r>
        </a:p>
      </dgm:t>
    </dgm:pt>
    <dgm:pt modelId="{F9BF2B64-17E8-43CD-9575-9821F2A60803}" type="parTrans" cxnId="{901651D5-A16C-426C-8DBB-1F8877CAA4F8}">
      <dgm:prSet/>
      <dgm:spPr/>
      <dgm:t>
        <a:bodyPr/>
        <a:lstStyle/>
        <a:p>
          <a:endParaRPr lang="es-MX"/>
        </a:p>
      </dgm:t>
    </dgm:pt>
    <dgm:pt modelId="{8A5E6824-7B4C-48AF-9028-B8F24C584DAD}" type="sibTrans" cxnId="{901651D5-A16C-426C-8DBB-1F8877CAA4F8}">
      <dgm:prSet/>
      <dgm:spPr/>
      <dgm:t>
        <a:bodyPr/>
        <a:lstStyle/>
        <a:p>
          <a:endParaRPr lang="es-MX"/>
        </a:p>
      </dgm:t>
    </dgm:pt>
    <dgm:pt modelId="{F7E8A62D-4E4F-4717-95FC-108035DDFC75}">
      <dgm:prSet phldrT="[Texto]"/>
      <dgm:spPr/>
      <dgm:t>
        <a:bodyPr/>
        <a:lstStyle/>
        <a:p>
          <a:r>
            <a:rPr lang="es-MX" dirty="0"/>
            <a:t>No acepta datos de tipo real ni rangos de valores</a:t>
          </a:r>
        </a:p>
      </dgm:t>
    </dgm:pt>
    <dgm:pt modelId="{58E9D535-27D2-40EA-AE39-0D528DD0E5D6}" type="parTrans" cxnId="{01F8032F-BF09-4AD3-A4C9-7671B1D989EC}">
      <dgm:prSet/>
      <dgm:spPr/>
      <dgm:t>
        <a:bodyPr/>
        <a:lstStyle/>
        <a:p>
          <a:endParaRPr lang="es-MX"/>
        </a:p>
      </dgm:t>
    </dgm:pt>
    <dgm:pt modelId="{FE401078-66E4-4BD1-BD36-E93E6CC749F4}" type="sibTrans" cxnId="{01F8032F-BF09-4AD3-A4C9-7671B1D989EC}">
      <dgm:prSet/>
      <dgm:spPr/>
      <dgm:t>
        <a:bodyPr/>
        <a:lstStyle/>
        <a:p>
          <a:endParaRPr lang="es-MX"/>
        </a:p>
      </dgm:t>
    </dgm:pt>
    <dgm:pt modelId="{36F7F1E0-C4A7-4341-9D0B-B9836BD5E016}">
      <dgm:prSet phldrT="[Texto]"/>
      <dgm:spPr/>
      <dgm:t>
        <a:bodyPr/>
        <a:lstStyle/>
        <a:p>
          <a:r>
            <a:rPr lang="es-MX" dirty="0"/>
            <a:t>Utiliza el operador de igualdad (==) para elegir el camino a seguir</a:t>
          </a:r>
        </a:p>
      </dgm:t>
    </dgm:pt>
    <dgm:pt modelId="{133B3A6D-5D74-4095-ABCA-3244DA0B3B8E}" type="parTrans" cxnId="{FBD66CD8-DB4E-4173-8D51-61C5DA8DA164}">
      <dgm:prSet/>
      <dgm:spPr/>
      <dgm:t>
        <a:bodyPr/>
        <a:lstStyle/>
        <a:p>
          <a:endParaRPr lang="es-MX"/>
        </a:p>
      </dgm:t>
    </dgm:pt>
    <dgm:pt modelId="{7DE33250-EA62-473A-99CD-4E205712F418}" type="sibTrans" cxnId="{FBD66CD8-DB4E-4173-8D51-61C5DA8DA164}">
      <dgm:prSet/>
      <dgm:spPr/>
      <dgm:t>
        <a:bodyPr/>
        <a:lstStyle/>
        <a:p>
          <a:endParaRPr lang="es-MX"/>
        </a:p>
      </dgm:t>
    </dgm:pt>
    <dgm:pt modelId="{BC9EB93A-3654-40E8-A1D5-40C47A961765}" type="pres">
      <dgm:prSet presAssocID="{71D620BD-B5C7-42C4-B7E2-4D75447ACE5B}" presName="Name0" presStyleCnt="0">
        <dgm:presLayoutVars>
          <dgm:dir/>
          <dgm:resizeHandles val="exact"/>
        </dgm:presLayoutVars>
      </dgm:prSet>
      <dgm:spPr/>
    </dgm:pt>
    <dgm:pt modelId="{32FF8DDE-1450-4346-8702-8581A9E2FD72}" type="pres">
      <dgm:prSet presAssocID="{18C0AD8A-C2CD-4297-851E-3F4D367A1AD3}" presName="Name5" presStyleLbl="vennNode1" presStyleIdx="0" presStyleCnt="3">
        <dgm:presLayoutVars>
          <dgm:bulletEnabled val="1"/>
        </dgm:presLayoutVars>
      </dgm:prSet>
      <dgm:spPr/>
    </dgm:pt>
    <dgm:pt modelId="{9B6A81FA-5008-4849-B961-E029B952D45C}" type="pres">
      <dgm:prSet presAssocID="{8A5E6824-7B4C-48AF-9028-B8F24C584DAD}" presName="space" presStyleCnt="0"/>
      <dgm:spPr/>
    </dgm:pt>
    <dgm:pt modelId="{EBC9F188-0663-4AF6-BF8D-F88F7A681D01}" type="pres">
      <dgm:prSet presAssocID="{F7E8A62D-4E4F-4717-95FC-108035DDFC75}" presName="Name5" presStyleLbl="vennNode1" presStyleIdx="1" presStyleCnt="3">
        <dgm:presLayoutVars>
          <dgm:bulletEnabled val="1"/>
        </dgm:presLayoutVars>
      </dgm:prSet>
      <dgm:spPr/>
    </dgm:pt>
    <dgm:pt modelId="{3A6E16FE-3D51-4337-9C3D-7FAA10845607}" type="pres">
      <dgm:prSet presAssocID="{FE401078-66E4-4BD1-BD36-E93E6CC749F4}" presName="space" presStyleCnt="0"/>
      <dgm:spPr/>
    </dgm:pt>
    <dgm:pt modelId="{F359C128-E1B8-4424-AD45-6349D1187A94}" type="pres">
      <dgm:prSet presAssocID="{36F7F1E0-C4A7-4341-9D0B-B9836BD5E016}" presName="Name5" presStyleLbl="vennNode1" presStyleIdx="2" presStyleCnt="3">
        <dgm:presLayoutVars>
          <dgm:bulletEnabled val="1"/>
        </dgm:presLayoutVars>
      </dgm:prSet>
      <dgm:spPr/>
    </dgm:pt>
  </dgm:ptLst>
  <dgm:cxnLst>
    <dgm:cxn modelId="{01F8032F-BF09-4AD3-A4C9-7671B1D989EC}" srcId="{71D620BD-B5C7-42C4-B7E2-4D75447ACE5B}" destId="{F7E8A62D-4E4F-4717-95FC-108035DDFC75}" srcOrd="1" destOrd="0" parTransId="{58E9D535-27D2-40EA-AE39-0D528DD0E5D6}" sibTransId="{FE401078-66E4-4BD1-BD36-E93E6CC749F4}"/>
    <dgm:cxn modelId="{17D25D66-B5C2-4389-9A7B-C079F10D71E4}" type="presOf" srcId="{36F7F1E0-C4A7-4341-9D0B-B9836BD5E016}" destId="{F359C128-E1B8-4424-AD45-6349D1187A94}" srcOrd="0" destOrd="0" presId="urn:microsoft.com/office/officeart/2005/8/layout/venn3"/>
    <dgm:cxn modelId="{7D8324AE-A05A-439E-A794-F19A57753791}" type="presOf" srcId="{18C0AD8A-C2CD-4297-851E-3F4D367A1AD3}" destId="{32FF8DDE-1450-4346-8702-8581A9E2FD72}" srcOrd="0" destOrd="0" presId="urn:microsoft.com/office/officeart/2005/8/layout/venn3"/>
    <dgm:cxn modelId="{10565FB8-572E-45E4-958C-575CE95E4F74}" type="presOf" srcId="{F7E8A62D-4E4F-4717-95FC-108035DDFC75}" destId="{EBC9F188-0663-4AF6-BF8D-F88F7A681D01}" srcOrd="0" destOrd="0" presId="urn:microsoft.com/office/officeart/2005/8/layout/venn3"/>
    <dgm:cxn modelId="{439297C1-CFCD-4174-80E3-DA4A17DF69BD}" type="presOf" srcId="{71D620BD-B5C7-42C4-B7E2-4D75447ACE5B}" destId="{BC9EB93A-3654-40E8-A1D5-40C47A961765}" srcOrd="0" destOrd="0" presId="urn:microsoft.com/office/officeart/2005/8/layout/venn3"/>
    <dgm:cxn modelId="{901651D5-A16C-426C-8DBB-1F8877CAA4F8}" srcId="{71D620BD-B5C7-42C4-B7E2-4D75447ACE5B}" destId="{18C0AD8A-C2CD-4297-851E-3F4D367A1AD3}" srcOrd="0" destOrd="0" parTransId="{F9BF2B64-17E8-43CD-9575-9821F2A60803}" sibTransId="{8A5E6824-7B4C-48AF-9028-B8F24C584DAD}"/>
    <dgm:cxn modelId="{FBD66CD8-DB4E-4173-8D51-61C5DA8DA164}" srcId="{71D620BD-B5C7-42C4-B7E2-4D75447ACE5B}" destId="{36F7F1E0-C4A7-4341-9D0B-B9836BD5E016}" srcOrd="2" destOrd="0" parTransId="{133B3A6D-5D74-4095-ABCA-3244DA0B3B8E}" sibTransId="{7DE33250-EA62-473A-99CD-4E205712F418}"/>
    <dgm:cxn modelId="{F88101B9-AD3D-492D-9D47-7F0EB3F3B850}" type="presParOf" srcId="{BC9EB93A-3654-40E8-A1D5-40C47A961765}" destId="{32FF8DDE-1450-4346-8702-8581A9E2FD72}" srcOrd="0" destOrd="0" presId="urn:microsoft.com/office/officeart/2005/8/layout/venn3"/>
    <dgm:cxn modelId="{321C7751-F25A-46F7-BDBB-4ECF0C177F15}" type="presParOf" srcId="{BC9EB93A-3654-40E8-A1D5-40C47A961765}" destId="{9B6A81FA-5008-4849-B961-E029B952D45C}" srcOrd="1" destOrd="0" presId="urn:microsoft.com/office/officeart/2005/8/layout/venn3"/>
    <dgm:cxn modelId="{40128A45-093C-420E-9723-D7C7669524EE}" type="presParOf" srcId="{BC9EB93A-3654-40E8-A1D5-40C47A961765}" destId="{EBC9F188-0663-4AF6-BF8D-F88F7A681D01}" srcOrd="2" destOrd="0" presId="urn:microsoft.com/office/officeart/2005/8/layout/venn3"/>
    <dgm:cxn modelId="{C519558F-C2D7-4ABC-B7D7-C38C54E7F86E}" type="presParOf" srcId="{BC9EB93A-3654-40E8-A1D5-40C47A961765}" destId="{3A6E16FE-3D51-4337-9C3D-7FAA10845607}" srcOrd="3" destOrd="0" presId="urn:microsoft.com/office/officeart/2005/8/layout/venn3"/>
    <dgm:cxn modelId="{0472C69C-0A4A-4CEC-83E0-198F7BC9668B}" type="presParOf" srcId="{BC9EB93A-3654-40E8-A1D5-40C47A961765}" destId="{F359C128-E1B8-4424-AD45-6349D1187A94}" srcOrd="4"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87932F-1F30-4000-9986-C53763EF672B}">
      <dsp:nvSpPr>
        <dsp:cNvPr id="0" name=""/>
        <dsp:cNvSpPr/>
      </dsp:nvSpPr>
      <dsp:spPr>
        <a:xfrm>
          <a:off x="1802" y="1157976"/>
          <a:ext cx="722260" cy="361130"/>
        </a:xfrm>
        <a:prstGeom prst="roundRect">
          <a:avLst>
            <a:gd name="adj" fmla="val 10000"/>
          </a:avLst>
        </a:prstGeom>
        <a:gradFill rotWithShape="0">
          <a:gsLst>
            <a:gs pos="0">
              <a:schemeClr val="accent1">
                <a:alpha val="80000"/>
                <a:hueOff val="0"/>
                <a:satOff val="0"/>
                <a:lumOff val="0"/>
                <a:alphaOff val="0"/>
                <a:tint val="100000"/>
                <a:shade val="100000"/>
                <a:satMod val="130000"/>
              </a:schemeClr>
            </a:gs>
            <a:gs pos="100000">
              <a:schemeClr val="accent1">
                <a:alpha val="8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endParaRPr lang="es-MX" sz="1800" kern="1200"/>
        </a:p>
      </dsp:txBody>
      <dsp:txXfrm>
        <a:off x="12379" y="1168553"/>
        <a:ext cx="701106" cy="339976"/>
      </dsp:txXfrm>
    </dsp:sp>
    <dsp:sp modelId="{07771064-A096-46F8-83AD-C719CF926D37}">
      <dsp:nvSpPr>
        <dsp:cNvPr id="0" name=""/>
        <dsp:cNvSpPr/>
      </dsp:nvSpPr>
      <dsp:spPr>
        <a:xfrm rot="18770822">
          <a:off x="656099" y="1169642"/>
          <a:ext cx="424832" cy="26323"/>
        </a:xfrm>
        <a:custGeom>
          <a:avLst/>
          <a:gdLst/>
          <a:ahLst/>
          <a:cxnLst/>
          <a:rect l="0" t="0" r="0" b="0"/>
          <a:pathLst>
            <a:path>
              <a:moveTo>
                <a:pt x="0" y="13161"/>
              </a:moveTo>
              <a:lnTo>
                <a:pt x="424832" y="13161"/>
              </a:lnTo>
            </a:path>
          </a:pathLst>
        </a:custGeom>
        <a:noFill/>
        <a:ln w="25400" cap="flat" cmpd="sng" algn="ctr">
          <a:solidFill>
            <a:schemeClr val="accent1">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MX" sz="500" kern="1200"/>
        </a:p>
      </dsp:txBody>
      <dsp:txXfrm>
        <a:off x="857895" y="1172183"/>
        <a:ext cx="21241" cy="21241"/>
      </dsp:txXfrm>
    </dsp:sp>
    <dsp:sp modelId="{0F37100E-B9EE-40E5-B1F2-4AF321220807}">
      <dsp:nvSpPr>
        <dsp:cNvPr id="0" name=""/>
        <dsp:cNvSpPr/>
      </dsp:nvSpPr>
      <dsp:spPr>
        <a:xfrm>
          <a:off x="1012968" y="846501"/>
          <a:ext cx="722260" cy="361130"/>
        </a:xfrm>
        <a:prstGeom prst="roundRect">
          <a:avLst>
            <a:gd name="adj" fmla="val 10000"/>
          </a:avLst>
        </a:prstGeom>
        <a:gradFill rotWithShape="0">
          <a:gsLst>
            <a:gs pos="0">
              <a:schemeClr val="accent1">
                <a:alpha val="70000"/>
                <a:hueOff val="0"/>
                <a:satOff val="0"/>
                <a:lumOff val="0"/>
                <a:alphaOff val="0"/>
                <a:tint val="100000"/>
                <a:shade val="100000"/>
                <a:satMod val="130000"/>
              </a:schemeClr>
            </a:gs>
            <a:gs pos="100000">
              <a:schemeClr val="accent1">
                <a:alpha val="7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endParaRPr lang="es-MX" sz="1800" kern="1200"/>
        </a:p>
      </dsp:txBody>
      <dsp:txXfrm>
        <a:off x="1023545" y="857078"/>
        <a:ext cx="701106" cy="339976"/>
      </dsp:txXfrm>
    </dsp:sp>
    <dsp:sp modelId="{F59137D2-6EDF-4BF3-A81B-46B866482196}">
      <dsp:nvSpPr>
        <dsp:cNvPr id="0" name=""/>
        <dsp:cNvSpPr/>
      </dsp:nvSpPr>
      <dsp:spPr>
        <a:xfrm rot="19457599">
          <a:off x="1701787" y="910079"/>
          <a:ext cx="355786" cy="26323"/>
        </a:xfrm>
        <a:custGeom>
          <a:avLst/>
          <a:gdLst/>
          <a:ahLst/>
          <a:cxnLst/>
          <a:rect l="0" t="0" r="0" b="0"/>
          <a:pathLst>
            <a:path>
              <a:moveTo>
                <a:pt x="0" y="13161"/>
              </a:moveTo>
              <a:lnTo>
                <a:pt x="355786" y="13161"/>
              </a:lnTo>
            </a:path>
          </a:pathLst>
        </a:custGeom>
        <a:noFill/>
        <a:ln w="25400" cap="flat" cmpd="sng" algn="ctr">
          <a:solidFill>
            <a:schemeClr val="accent1">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MX" sz="500" kern="1200"/>
        </a:p>
      </dsp:txBody>
      <dsp:txXfrm>
        <a:off x="1870786" y="914346"/>
        <a:ext cx="17789" cy="17789"/>
      </dsp:txXfrm>
    </dsp:sp>
    <dsp:sp modelId="{60180AB4-482B-47BF-A360-8E2A260AD532}">
      <dsp:nvSpPr>
        <dsp:cNvPr id="0" name=""/>
        <dsp:cNvSpPr/>
      </dsp:nvSpPr>
      <dsp:spPr>
        <a:xfrm>
          <a:off x="2024133" y="638851"/>
          <a:ext cx="722260" cy="361130"/>
        </a:xfrm>
        <a:prstGeom prst="roundRect">
          <a:avLst>
            <a:gd name="adj" fmla="val 10000"/>
          </a:avLst>
        </a:prstGeom>
        <a:gradFill rotWithShape="0">
          <a:gsLst>
            <a:gs pos="0">
              <a:schemeClr val="accent1">
                <a:alpha val="50000"/>
                <a:hueOff val="0"/>
                <a:satOff val="0"/>
                <a:lumOff val="0"/>
                <a:alphaOff val="0"/>
                <a:tint val="100000"/>
                <a:shade val="100000"/>
                <a:satMod val="130000"/>
              </a:schemeClr>
            </a:gs>
            <a:gs pos="100000">
              <a:schemeClr val="accent1">
                <a:alpha val="5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endParaRPr lang="es-MX" sz="1800" kern="1200" dirty="0"/>
        </a:p>
      </dsp:txBody>
      <dsp:txXfrm>
        <a:off x="2034710" y="649428"/>
        <a:ext cx="701106" cy="339976"/>
      </dsp:txXfrm>
    </dsp:sp>
    <dsp:sp modelId="{D22DB0A5-E752-487C-9DB7-CCB7A9672EEE}">
      <dsp:nvSpPr>
        <dsp:cNvPr id="0" name=""/>
        <dsp:cNvSpPr/>
      </dsp:nvSpPr>
      <dsp:spPr>
        <a:xfrm rot="2142401">
          <a:off x="1701787" y="1117729"/>
          <a:ext cx="355786" cy="26323"/>
        </a:xfrm>
        <a:custGeom>
          <a:avLst/>
          <a:gdLst/>
          <a:ahLst/>
          <a:cxnLst/>
          <a:rect l="0" t="0" r="0" b="0"/>
          <a:pathLst>
            <a:path>
              <a:moveTo>
                <a:pt x="0" y="13161"/>
              </a:moveTo>
              <a:lnTo>
                <a:pt x="355786" y="13161"/>
              </a:lnTo>
            </a:path>
          </a:pathLst>
        </a:custGeom>
        <a:noFill/>
        <a:ln w="25400" cap="flat" cmpd="sng" algn="ctr">
          <a:solidFill>
            <a:schemeClr val="accent1">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MX" sz="500" kern="1200"/>
        </a:p>
      </dsp:txBody>
      <dsp:txXfrm>
        <a:off x="1870786" y="1121996"/>
        <a:ext cx="17789" cy="17789"/>
      </dsp:txXfrm>
    </dsp:sp>
    <dsp:sp modelId="{70363DA3-A749-4344-B598-A7BEF5702C8A}">
      <dsp:nvSpPr>
        <dsp:cNvPr id="0" name=""/>
        <dsp:cNvSpPr/>
      </dsp:nvSpPr>
      <dsp:spPr>
        <a:xfrm>
          <a:off x="2024133" y="1054151"/>
          <a:ext cx="722260" cy="361130"/>
        </a:xfrm>
        <a:prstGeom prst="roundRect">
          <a:avLst>
            <a:gd name="adj" fmla="val 10000"/>
          </a:avLst>
        </a:prstGeom>
        <a:gradFill rotWithShape="0">
          <a:gsLst>
            <a:gs pos="0">
              <a:schemeClr val="accent1">
                <a:alpha val="50000"/>
                <a:hueOff val="0"/>
                <a:satOff val="0"/>
                <a:lumOff val="0"/>
                <a:alphaOff val="0"/>
                <a:tint val="100000"/>
                <a:shade val="100000"/>
                <a:satMod val="130000"/>
              </a:schemeClr>
            </a:gs>
            <a:gs pos="100000">
              <a:schemeClr val="accent1">
                <a:alpha val="5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endParaRPr lang="es-MX" sz="1800" kern="1200"/>
        </a:p>
      </dsp:txBody>
      <dsp:txXfrm>
        <a:off x="2034710" y="1064728"/>
        <a:ext cx="701106" cy="339976"/>
      </dsp:txXfrm>
    </dsp:sp>
    <dsp:sp modelId="{9D1B1BF1-6DB2-4EBC-85B0-AA0CAEE333E5}">
      <dsp:nvSpPr>
        <dsp:cNvPr id="0" name=""/>
        <dsp:cNvSpPr/>
      </dsp:nvSpPr>
      <dsp:spPr>
        <a:xfrm rot="2829178">
          <a:off x="656099" y="1481117"/>
          <a:ext cx="424832" cy="26323"/>
        </a:xfrm>
        <a:custGeom>
          <a:avLst/>
          <a:gdLst/>
          <a:ahLst/>
          <a:cxnLst/>
          <a:rect l="0" t="0" r="0" b="0"/>
          <a:pathLst>
            <a:path>
              <a:moveTo>
                <a:pt x="0" y="13161"/>
              </a:moveTo>
              <a:lnTo>
                <a:pt x="424832" y="13161"/>
              </a:lnTo>
            </a:path>
          </a:pathLst>
        </a:custGeom>
        <a:noFill/>
        <a:ln w="25400" cap="flat" cmpd="sng" algn="ctr">
          <a:solidFill>
            <a:schemeClr val="accent1">
              <a:tint val="9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MX" sz="500" kern="1200"/>
        </a:p>
      </dsp:txBody>
      <dsp:txXfrm>
        <a:off x="857895" y="1483658"/>
        <a:ext cx="21241" cy="21241"/>
      </dsp:txXfrm>
    </dsp:sp>
    <dsp:sp modelId="{7F5E6B7B-3DCE-4397-B82E-09586661B0DC}">
      <dsp:nvSpPr>
        <dsp:cNvPr id="0" name=""/>
        <dsp:cNvSpPr/>
      </dsp:nvSpPr>
      <dsp:spPr>
        <a:xfrm>
          <a:off x="1012968" y="1469451"/>
          <a:ext cx="722260" cy="361130"/>
        </a:xfrm>
        <a:prstGeom prst="roundRect">
          <a:avLst>
            <a:gd name="adj" fmla="val 10000"/>
          </a:avLst>
        </a:prstGeom>
        <a:gradFill rotWithShape="0">
          <a:gsLst>
            <a:gs pos="0">
              <a:schemeClr val="accent1">
                <a:alpha val="70000"/>
                <a:hueOff val="0"/>
                <a:satOff val="0"/>
                <a:lumOff val="0"/>
                <a:alphaOff val="0"/>
                <a:tint val="100000"/>
                <a:shade val="100000"/>
                <a:satMod val="130000"/>
              </a:schemeClr>
            </a:gs>
            <a:gs pos="100000">
              <a:schemeClr val="accent1">
                <a:alpha val="7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endParaRPr lang="es-MX" sz="1800" kern="1200"/>
        </a:p>
      </dsp:txBody>
      <dsp:txXfrm>
        <a:off x="1023545" y="1480028"/>
        <a:ext cx="701106" cy="339976"/>
      </dsp:txXfrm>
    </dsp:sp>
    <dsp:sp modelId="{0EB243B4-A5AE-4CC5-961B-EEDD3EB65157}">
      <dsp:nvSpPr>
        <dsp:cNvPr id="0" name=""/>
        <dsp:cNvSpPr/>
      </dsp:nvSpPr>
      <dsp:spPr>
        <a:xfrm>
          <a:off x="1735228" y="1636854"/>
          <a:ext cx="288904" cy="26323"/>
        </a:xfrm>
        <a:custGeom>
          <a:avLst/>
          <a:gdLst/>
          <a:ahLst/>
          <a:cxnLst/>
          <a:rect l="0" t="0" r="0" b="0"/>
          <a:pathLst>
            <a:path>
              <a:moveTo>
                <a:pt x="0" y="13161"/>
              </a:moveTo>
              <a:lnTo>
                <a:pt x="288904" y="13161"/>
              </a:lnTo>
            </a:path>
          </a:pathLst>
        </a:custGeom>
        <a:noFill/>
        <a:ln w="25400" cap="flat" cmpd="sng" algn="ctr">
          <a:solidFill>
            <a:schemeClr val="accent1">
              <a:tint val="7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s-MX" sz="500" kern="1200"/>
        </a:p>
      </dsp:txBody>
      <dsp:txXfrm>
        <a:off x="1872458" y="1642793"/>
        <a:ext cx="14445" cy="14445"/>
      </dsp:txXfrm>
    </dsp:sp>
    <dsp:sp modelId="{74793D22-8BE7-4AFC-B9D7-605DF5BE9B61}">
      <dsp:nvSpPr>
        <dsp:cNvPr id="0" name=""/>
        <dsp:cNvSpPr/>
      </dsp:nvSpPr>
      <dsp:spPr>
        <a:xfrm>
          <a:off x="2024133" y="1469451"/>
          <a:ext cx="722260" cy="361130"/>
        </a:xfrm>
        <a:prstGeom prst="roundRect">
          <a:avLst>
            <a:gd name="adj" fmla="val 10000"/>
          </a:avLst>
        </a:prstGeom>
        <a:gradFill rotWithShape="0">
          <a:gsLst>
            <a:gs pos="0">
              <a:schemeClr val="accent1">
                <a:alpha val="50000"/>
                <a:hueOff val="0"/>
                <a:satOff val="0"/>
                <a:lumOff val="0"/>
                <a:alphaOff val="0"/>
                <a:tint val="100000"/>
                <a:shade val="100000"/>
                <a:satMod val="130000"/>
              </a:schemeClr>
            </a:gs>
            <a:gs pos="100000">
              <a:schemeClr val="accent1">
                <a:alpha val="5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endParaRPr lang="es-MX" sz="1800" kern="1200"/>
        </a:p>
      </dsp:txBody>
      <dsp:txXfrm>
        <a:off x="2034710" y="1480028"/>
        <a:ext cx="701106" cy="3399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8136D-AC93-42AE-A83F-EC4544E6EE31}">
      <dsp:nvSpPr>
        <dsp:cNvPr id="0" name=""/>
        <dsp:cNvSpPr/>
      </dsp:nvSpPr>
      <dsp:spPr>
        <a:xfrm>
          <a:off x="2125609" y="0"/>
          <a:ext cx="1827847" cy="1015470"/>
        </a:xfrm>
        <a:prstGeom prst="roundRect">
          <a:avLst>
            <a:gd name="adj" fmla="val 10000"/>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Instrucción 1</a:t>
          </a:r>
        </a:p>
      </dsp:txBody>
      <dsp:txXfrm>
        <a:off x="2155351" y="29742"/>
        <a:ext cx="1768363" cy="955986"/>
      </dsp:txXfrm>
    </dsp:sp>
    <dsp:sp modelId="{984D1859-E515-406C-98BC-F47A37ADB53A}">
      <dsp:nvSpPr>
        <dsp:cNvPr id="0" name=""/>
        <dsp:cNvSpPr/>
      </dsp:nvSpPr>
      <dsp:spPr>
        <a:xfrm rot="5400000">
          <a:off x="2849132" y="1040857"/>
          <a:ext cx="380801" cy="456961"/>
        </a:xfrm>
        <a:prstGeom prst="rightArrow">
          <a:avLst>
            <a:gd name="adj1" fmla="val 60000"/>
            <a:gd name="adj2" fmla="val 50000"/>
          </a:avLst>
        </a:prstGeom>
        <a:gradFill rotWithShape="0">
          <a:gsLst>
            <a:gs pos="0">
              <a:schemeClr val="dk2">
                <a:tint val="60000"/>
                <a:hueOff val="0"/>
                <a:satOff val="0"/>
                <a:lumOff val="0"/>
                <a:alphaOff val="0"/>
                <a:tint val="100000"/>
                <a:shade val="100000"/>
                <a:satMod val="130000"/>
              </a:schemeClr>
            </a:gs>
            <a:gs pos="100000">
              <a:schemeClr val="dk2">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MX" sz="1600" kern="1200"/>
        </a:p>
      </dsp:txBody>
      <dsp:txXfrm rot="-5400000">
        <a:off x="2902444" y="1078937"/>
        <a:ext cx="274177" cy="266561"/>
      </dsp:txXfrm>
    </dsp:sp>
    <dsp:sp modelId="{99E283B3-AD41-4B01-AF68-1CD37445FC79}">
      <dsp:nvSpPr>
        <dsp:cNvPr id="0" name=""/>
        <dsp:cNvSpPr/>
      </dsp:nvSpPr>
      <dsp:spPr>
        <a:xfrm>
          <a:off x="2125609" y="1523206"/>
          <a:ext cx="1827847" cy="1015470"/>
        </a:xfrm>
        <a:prstGeom prst="roundRect">
          <a:avLst>
            <a:gd name="adj" fmla="val 10000"/>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Instrucción 2</a:t>
          </a:r>
        </a:p>
      </dsp:txBody>
      <dsp:txXfrm>
        <a:off x="2155351" y="1552948"/>
        <a:ext cx="1768363" cy="955986"/>
      </dsp:txXfrm>
    </dsp:sp>
    <dsp:sp modelId="{058D3505-3776-44C9-A446-A40B2F1C66EA}">
      <dsp:nvSpPr>
        <dsp:cNvPr id="0" name=""/>
        <dsp:cNvSpPr/>
      </dsp:nvSpPr>
      <dsp:spPr>
        <a:xfrm rot="5400000">
          <a:off x="2849132" y="2564063"/>
          <a:ext cx="380801" cy="456961"/>
        </a:xfrm>
        <a:prstGeom prst="rightArrow">
          <a:avLst>
            <a:gd name="adj1" fmla="val 60000"/>
            <a:gd name="adj2" fmla="val 50000"/>
          </a:avLst>
        </a:prstGeom>
        <a:gradFill rotWithShape="0">
          <a:gsLst>
            <a:gs pos="0">
              <a:schemeClr val="dk2">
                <a:tint val="60000"/>
                <a:hueOff val="0"/>
                <a:satOff val="0"/>
                <a:lumOff val="0"/>
                <a:alphaOff val="0"/>
                <a:tint val="100000"/>
                <a:shade val="100000"/>
                <a:satMod val="130000"/>
              </a:schemeClr>
            </a:gs>
            <a:gs pos="100000">
              <a:schemeClr val="dk2">
                <a:tint val="6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MX" sz="1600" kern="1200"/>
        </a:p>
      </dsp:txBody>
      <dsp:txXfrm rot="-5400000">
        <a:off x="2902444" y="2602143"/>
        <a:ext cx="274177" cy="266561"/>
      </dsp:txXfrm>
    </dsp:sp>
    <dsp:sp modelId="{CE171B45-FAD8-413F-B14E-F3F883E83A7F}">
      <dsp:nvSpPr>
        <dsp:cNvPr id="0" name=""/>
        <dsp:cNvSpPr/>
      </dsp:nvSpPr>
      <dsp:spPr>
        <a:xfrm>
          <a:off x="2125609" y="3046412"/>
          <a:ext cx="1827847" cy="1015470"/>
        </a:xfrm>
        <a:prstGeom prst="roundRect">
          <a:avLst>
            <a:gd name="adj" fmla="val 10000"/>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kern="1200" dirty="0"/>
            <a:t>Instrucción n</a:t>
          </a:r>
        </a:p>
      </dsp:txBody>
      <dsp:txXfrm>
        <a:off x="2155351" y="3076154"/>
        <a:ext cx="1768363" cy="9559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17615A-8E7E-4632-BB9D-9BE488910833}">
      <dsp:nvSpPr>
        <dsp:cNvPr id="0" name=""/>
        <dsp:cNvSpPr/>
      </dsp:nvSpPr>
      <dsp:spPr>
        <a:xfrm>
          <a:off x="2116335" y="1372"/>
          <a:ext cx="1863328" cy="1211163"/>
        </a:xfrm>
        <a:prstGeom prst="roundRect">
          <a:avLst/>
        </a:prstGeom>
        <a:gradFill rotWithShape="0">
          <a:gsLst>
            <a:gs pos="0">
              <a:schemeClr val="accent1">
                <a:shade val="50000"/>
                <a:hueOff val="0"/>
                <a:satOff val="0"/>
                <a:lumOff val="0"/>
                <a:alphaOff val="0"/>
                <a:tint val="100000"/>
                <a:shade val="100000"/>
                <a:satMod val="130000"/>
              </a:schemeClr>
            </a:gs>
            <a:gs pos="100000">
              <a:schemeClr val="accent1">
                <a:shade val="5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a:solidFill>
                <a:schemeClr val="tx2">
                  <a:lumMod val="50000"/>
                </a:schemeClr>
              </a:solidFill>
              <a:latin typeface="Roboto" panose="02000000000000000000" pitchFamily="2" charset="0"/>
              <a:ea typeface="Roboto" panose="02000000000000000000" pitchFamily="2" charset="0"/>
            </a:rPr>
            <a:t>Secuencial</a:t>
          </a:r>
          <a:endParaRPr lang="es-MX" sz="1300" kern="1200" dirty="0">
            <a:solidFill>
              <a:schemeClr val="tx2">
                <a:lumMod val="50000"/>
              </a:schemeClr>
            </a:solidFill>
            <a:latin typeface="Roboto" panose="02000000000000000000" pitchFamily="2" charset="0"/>
            <a:ea typeface="Roboto" panose="02000000000000000000" pitchFamily="2" charset="0"/>
          </a:endParaRPr>
        </a:p>
      </dsp:txBody>
      <dsp:txXfrm>
        <a:off x="2175459" y="60496"/>
        <a:ext cx="1745080" cy="1092915"/>
      </dsp:txXfrm>
    </dsp:sp>
    <dsp:sp modelId="{F550DF16-BF57-470F-9FD6-C62CE435CC64}">
      <dsp:nvSpPr>
        <dsp:cNvPr id="0" name=""/>
        <dsp:cNvSpPr/>
      </dsp:nvSpPr>
      <dsp:spPr>
        <a:xfrm>
          <a:off x="1431963" y="606954"/>
          <a:ext cx="3232073" cy="3232073"/>
        </a:xfrm>
        <a:custGeom>
          <a:avLst/>
          <a:gdLst/>
          <a:ahLst/>
          <a:cxnLst/>
          <a:rect l="0" t="0" r="0" b="0"/>
          <a:pathLst>
            <a:path>
              <a:moveTo>
                <a:pt x="2561250" y="305256"/>
              </a:moveTo>
              <a:arcTo wR="1616036" hR="1616036" stAng="18347740" swAng="3648625"/>
            </a:path>
          </a:pathLst>
        </a:custGeom>
        <a:noFill/>
        <a:ln w="9525" cap="flat" cmpd="sng" algn="ctr">
          <a:solidFill>
            <a:schemeClr val="accent1">
              <a:shade val="90000"/>
              <a:hueOff val="0"/>
              <a:satOff val="0"/>
              <a:lumOff val="0"/>
              <a:alphaOff val="0"/>
            </a:schemeClr>
          </a:solidFill>
          <a:prstDash val="solid"/>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DA28D762-2780-453D-A9FE-F5436979C910}">
      <dsp:nvSpPr>
        <dsp:cNvPr id="0" name=""/>
        <dsp:cNvSpPr/>
      </dsp:nvSpPr>
      <dsp:spPr>
        <a:xfrm>
          <a:off x="3515864" y="2425427"/>
          <a:ext cx="1863328" cy="1211163"/>
        </a:xfrm>
        <a:prstGeom prst="roundRect">
          <a:avLst/>
        </a:prstGeom>
        <a:gradFill rotWithShape="0">
          <a:gsLst>
            <a:gs pos="0">
              <a:schemeClr val="accent1">
                <a:shade val="50000"/>
                <a:hueOff val="-170343"/>
                <a:satOff val="1867"/>
                <a:lumOff val="26558"/>
                <a:alphaOff val="0"/>
                <a:tint val="100000"/>
                <a:shade val="100000"/>
                <a:satMod val="130000"/>
              </a:schemeClr>
            </a:gs>
            <a:gs pos="100000">
              <a:schemeClr val="accent1">
                <a:shade val="50000"/>
                <a:hueOff val="-170343"/>
                <a:satOff val="1867"/>
                <a:lumOff val="26558"/>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s-MX" sz="1300" b="1" kern="1200">
              <a:solidFill>
                <a:schemeClr val="tx2">
                  <a:lumMod val="50000"/>
                </a:schemeClr>
              </a:solidFill>
              <a:latin typeface="Roboto" panose="02000000000000000000" pitchFamily="2" charset="0"/>
              <a:ea typeface="Roboto" panose="02000000000000000000" pitchFamily="2" charset="0"/>
            </a:rPr>
            <a:t>Selectivas</a:t>
          </a:r>
          <a:endParaRPr lang="es-MX" sz="1300" b="1" kern="1200" dirty="0">
            <a:solidFill>
              <a:schemeClr val="tx2">
                <a:lumMod val="50000"/>
              </a:schemeClr>
            </a:solidFill>
            <a:latin typeface="Roboto" panose="02000000000000000000" pitchFamily="2" charset="0"/>
            <a:ea typeface="Roboto" panose="02000000000000000000" pitchFamily="2" charset="0"/>
          </a:endParaRPr>
        </a:p>
        <a:p>
          <a:pPr marL="114300" lvl="1" indent="-114300" algn="l" defTabSz="577850">
            <a:lnSpc>
              <a:spcPct val="90000"/>
            </a:lnSpc>
            <a:spcBef>
              <a:spcPct val="0"/>
            </a:spcBef>
            <a:spcAft>
              <a:spcPct val="15000"/>
            </a:spcAft>
            <a:buChar char="•"/>
          </a:pPr>
          <a:r>
            <a:rPr lang="es-MX" sz="1300" kern="1200" dirty="0">
              <a:solidFill>
                <a:schemeClr val="tx2">
                  <a:lumMod val="50000"/>
                </a:schemeClr>
              </a:solidFill>
              <a:latin typeface="Roboto" panose="02000000000000000000" pitchFamily="2" charset="0"/>
              <a:ea typeface="Roboto" panose="02000000000000000000" pitchFamily="2" charset="0"/>
            </a:rPr>
            <a:t>Simple</a:t>
          </a:r>
        </a:p>
        <a:p>
          <a:pPr marL="114300" lvl="1" indent="-114300" algn="l" defTabSz="577850">
            <a:lnSpc>
              <a:spcPct val="90000"/>
            </a:lnSpc>
            <a:spcBef>
              <a:spcPct val="0"/>
            </a:spcBef>
            <a:spcAft>
              <a:spcPct val="15000"/>
            </a:spcAft>
            <a:buChar char="•"/>
          </a:pPr>
          <a:r>
            <a:rPr lang="es-MX" sz="1300" kern="1200">
              <a:solidFill>
                <a:schemeClr val="tx2">
                  <a:lumMod val="50000"/>
                </a:schemeClr>
              </a:solidFill>
              <a:latin typeface="Roboto" panose="02000000000000000000" pitchFamily="2" charset="0"/>
              <a:ea typeface="Roboto" panose="02000000000000000000" pitchFamily="2" charset="0"/>
            </a:rPr>
            <a:t>Doble</a:t>
          </a:r>
          <a:endParaRPr lang="es-MX" sz="1300" kern="1200" dirty="0">
            <a:solidFill>
              <a:schemeClr val="tx2">
                <a:lumMod val="50000"/>
              </a:schemeClr>
            </a:solidFill>
            <a:latin typeface="Roboto" panose="02000000000000000000" pitchFamily="2" charset="0"/>
            <a:ea typeface="Roboto" panose="02000000000000000000" pitchFamily="2" charset="0"/>
          </a:endParaRPr>
        </a:p>
        <a:p>
          <a:pPr marL="114300" lvl="1" indent="-114300" algn="l" defTabSz="577850">
            <a:lnSpc>
              <a:spcPct val="90000"/>
            </a:lnSpc>
            <a:spcBef>
              <a:spcPct val="0"/>
            </a:spcBef>
            <a:spcAft>
              <a:spcPct val="15000"/>
            </a:spcAft>
            <a:buChar char="•"/>
          </a:pPr>
          <a:r>
            <a:rPr lang="es-MX" sz="1300" kern="1200">
              <a:solidFill>
                <a:schemeClr val="tx2">
                  <a:lumMod val="50000"/>
                </a:schemeClr>
              </a:solidFill>
              <a:latin typeface="Roboto" panose="02000000000000000000" pitchFamily="2" charset="0"/>
              <a:ea typeface="Roboto" panose="02000000000000000000" pitchFamily="2" charset="0"/>
            </a:rPr>
            <a:t>Cascada</a:t>
          </a:r>
          <a:endParaRPr lang="es-MX" sz="1300" kern="1200" dirty="0">
            <a:solidFill>
              <a:schemeClr val="tx2">
                <a:lumMod val="50000"/>
              </a:schemeClr>
            </a:solidFill>
            <a:latin typeface="Roboto" panose="02000000000000000000" pitchFamily="2" charset="0"/>
            <a:ea typeface="Roboto" panose="02000000000000000000" pitchFamily="2" charset="0"/>
          </a:endParaRPr>
        </a:p>
        <a:p>
          <a:pPr marL="114300" lvl="1" indent="-114300" algn="l" defTabSz="577850">
            <a:lnSpc>
              <a:spcPct val="90000"/>
            </a:lnSpc>
            <a:spcBef>
              <a:spcPct val="0"/>
            </a:spcBef>
            <a:spcAft>
              <a:spcPct val="15000"/>
            </a:spcAft>
            <a:buChar char="•"/>
          </a:pPr>
          <a:r>
            <a:rPr lang="es-MX" sz="1300" kern="1200">
              <a:solidFill>
                <a:schemeClr val="tx2">
                  <a:lumMod val="50000"/>
                </a:schemeClr>
              </a:solidFill>
              <a:latin typeface="Roboto" panose="02000000000000000000" pitchFamily="2" charset="0"/>
              <a:ea typeface="Roboto" panose="02000000000000000000" pitchFamily="2" charset="0"/>
            </a:rPr>
            <a:t>Múltiple</a:t>
          </a:r>
          <a:endParaRPr lang="es-MX" sz="1300" kern="1200" dirty="0">
            <a:solidFill>
              <a:schemeClr val="tx2">
                <a:lumMod val="50000"/>
              </a:schemeClr>
            </a:solidFill>
            <a:latin typeface="Roboto" panose="02000000000000000000" pitchFamily="2" charset="0"/>
            <a:ea typeface="Roboto" panose="02000000000000000000" pitchFamily="2" charset="0"/>
          </a:endParaRPr>
        </a:p>
      </dsp:txBody>
      <dsp:txXfrm>
        <a:off x="3574988" y="2484551"/>
        <a:ext cx="1745080" cy="1092915"/>
      </dsp:txXfrm>
    </dsp:sp>
    <dsp:sp modelId="{6844A7A3-F728-4DD4-B0D4-9CA3022D6F71}">
      <dsp:nvSpPr>
        <dsp:cNvPr id="0" name=""/>
        <dsp:cNvSpPr/>
      </dsp:nvSpPr>
      <dsp:spPr>
        <a:xfrm>
          <a:off x="1431963" y="606954"/>
          <a:ext cx="3232073" cy="3232073"/>
        </a:xfrm>
        <a:custGeom>
          <a:avLst/>
          <a:gdLst/>
          <a:ahLst/>
          <a:cxnLst/>
          <a:rect l="0" t="0" r="0" b="0"/>
          <a:pathLst>
            <a:path>
              <a:moveTo>
                <a:pt x="2385440" y="3037160"/>
              </a:moveTo>
              <a:arcTo wR="1616036" hR="1616036" stAng="3694120" swAng="3411761"/>
            </a:path>
          </a:pathLst>
        </a:custGeom>
        <a:noFill/>
        <a:ln w="9525" cap="flat" cmpd="sng" algn="ctr">
          <a:solidFill>
            <a:schemeClr val="accent1">
              <a:shade val="90000"/>
              <a:hueOff val="-177136"/>
              <a:satOff val="-3100"/>
              <a:lumOff val="19103"/>
              <a:alphaOff val="0"/>
            </a:schemeClr>
          </a:solidFill>
          <a:prstDash val="solid"/>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C33D0C57-8C6C-4595-AB64-0A06BC2D668C}">
      <dsp:nvSpPr>
        <dsp:cNvPr id="0" name=""/>
        <dsp:cNvSpPr/>
      </dsp:nvSpPr>
      <dsp:spPr>
        <a:xfrm>
          <a:off x="716807" y="2425427"/>
          <a:ext cx="1863328" cy="1211163"/>
        </a:xfrm>
        <a:prstGeom prst="roundRect">
          <a:avLst/>
        </a:prstGeom>
        <a:gradFill rotWithShape="0">
          <a:gsLst>
            <a:gs pos="0">
              <a:schemeClr val="accent1">
                <a:shade val="50000"/>
                <a:hueOff val="-170343"/>
                <a:satOff val="1867"/>
                <a:lumOff val="26558"/>
                <a:alphaOff val="0"/>
                <a:tint val="100000"/>
                <a:shade val="100000"/>
                <a:satMod val="130000"/>
              </a:schemeClr>
            </a:gs>
            <a:gs pos="100000">
              <a:schemeClr val="accent1">
                <a:shade val="50000"/>
                <a:hueOff val="-170343"/>
                <a:satOff val="1867"/>
                <a:lumOff val="26558"/>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s-MX" sz="1300" b="1" kern="1200">
              <a:solidFill>
                <a:schemeClr val="tx2">
                  <a:lumMod val="50000"/>
                </a:schemeClr>
              </a:solidFill>
              <a:latin typeface="Roboto" panose="02000000000000000000" pitchFamily="2" charset="0"/>
              <a:ea typeface="Roboto" panose="02000000000000000000" pitchFamily="2" charset="0"/>
            </a:rPr>
            <a:t>Iterativas</a:t>
          </a:r>
          <a:endParaRPr lang="es-MX" sz="1300" b="1" kern="1200" dirty="0">
            <a:solidFill>
              <a:schemeClr val="tx2">
                <a:lumMod val="50000"/>
              </a:schemeClr>
            </a:solidFill>
            <a:latin typeface="Roboto" panose="02000000000000000000" pitchFamily="2" charset="0"/>
            <a:ea typeface="Roboto" panose="02000000000000000000" pitchFamily="2" charset="0"/>
          </a:endParaRPr>
        </a:p>
        <a:p>
          <a:pPr marL="114300" lvl="1" indent="-114300" algn="l" defTabSz="577850">
            <a:lnSpc>
              <a:spcPct val="90000"/>
            </a:lnSpc>
            <a:spcBef>
              <a:spcPct val="0"/>
            </a:spcBef>
            <a:spcAft>
              <a:spcPct val="15000"/>
            </a:spcAft>
            <a:buChar char="•"/>
          </a:pPr>
          <a:r>
            <a:rPr lang="es-MX" sz="1300" kern="1200">
              <a:solidFill>
                <a:schemeClr val="tx2">
                  <a:lumMod val="50000"/>
                </a:schemeClr>
              </a:solidFill>
              <a:latin typeface="Roboto" panose="02000000000000000000" pitchFamily="2" charset="0"/>
              <a:ea typeface="Roboto" panose="02000000000000000000" pitchFamily="2" charset="0"/>
            </a:rPr>
            <a:t>Para</a:t>
          </a:r>
          <a:endParaRPr lang="es-MX" sz="1300" kern="1200" dirty="0">
            <a:solidFill>
              <a:schemeClr val="tx2">
                <a:lumMod val="50000"/>
              </a:schemeClr>
            </a:solidFill>
            <a:latin typeface="Roboto" panose="02000000000000000000" pitchFamily="2" charset="0"/>
            <a:ea typeface="Roboto" panose="02000000000000000000" pitchFamily="2" charset="0"/>
          </a:endParaRPr>
        </a:p>
        <a:p>
          <a:pPr marL="114300" lvl="1" indent="-114300" algn="l" defTabSz="577850">
            <a:lnSpc>
              <a:spcPct val="90000"/>
            </a:lnSpc>
            <a:spcBef>
              <a:spcPct val="0"/>
            </a:spcBef>
            <a:spcAft>
              <a:spcPct val="15000"/>
            </a:spcAft>
            <a:buChar char="•"/>
          </a:pPr>
          <a:r>
            <a:rPr lang="es-MX" sz="1300" kern="1200">
              <a:solidFill>
                <a:schemeClr val="tx2">
                  <a:lumMod val="50000"/>
                </a:schemeClr>
              </a:solidFill>
              <a:latin typeface="Roboto" panose="02000000000000000000" pitchFamily="2" charset="0"/>
              <a:ea typeface="Roboto" panose="02000000000000000000" pitchFamily="2" charset="0"/>
            </a:rPr>
            <a:t>Mientras</a:t>
          </a:r>
          <a:endParaRPr lang="es-MX" sz="1300" kern="1200" dirty="0">
            <a:solidFill>
              <a:schemeClr val="tx2">
                <a:lumMod val="50000"/>
              </a:schemeClr>
            </a:solidFill>
            <a:latin typeface="Roboto" panose="02000000000000000000" pitchFamily="2" charset="0"/>
            <a:ea typeface="Roboto" panose="02000000000000000000" pitchFamily="2" charset="0"/>
          </a:endParaRPr>
        </a:p>
        <a:p>
          <a:pPr marL="114300" lvl="1" indent="-114300" algn="l" defTabSz="577850">
            <a:lnSpc>
              <a:spcPct val="90000"/>
            </a:lnSpc>
            <a:spcBef>
              <a:spcPct val="0"/>
            </a:spcBef>
            <a:spcAft>
              <a:spcPct val="15000"/>
            </a:spcAft>
            <a:buChar char="•"/>
          </a:pPr>
          <a:r>
            <a:rPr lang="es-MX" sz="1300" kern="1200">
              <a:solidFill>
                <a:schemeClr val="tx2">
                  <a:lumMod val="50000"/>
                </a:schemeClr>
              </a:solidFill>
              <a:latin typeface="Roboto" panose="02000000000000000000" pitchFamily="2" charset="0"/>
              <a:ea typeface="Roboto" panose="02000000000000000000" pitchFamily="2" charset="0"/>
            </a:rPr>
            <a:t>Hacer-mientras</a:t>
          </a:r>
          <a:endParaRPr lang="es-MX" sz="1300" kern="1200" dirty="0">
            <a:solidFill>
              <a:schemeClr val="tx2">
                <a:lumMod val="50000"/>
              </a:schemeClr>
            </a:solidFill>
            <a:latin typeface="Roboto" panose="02000000000000000000" pitchFamily="2" charset="0"/>
            <a:ea typeface="Roboto" panose="02000000000000000000" pitchFamily="2" charset="0"/>
          </a:endParaRPr>
        </a:p>
      </dsp:txBody>
      <dsp:txXfrm>
        <a:off x="775931" y="2484551"/>
        <a:ext cx="1745080" cy="1092915"/>
      </dsp:txXfrm>
    </dsp:sp>
    <dsp:sp modelId="{B53B17BF-FA7D-41BA-B955-B3DB2B553152}">
      <dsp:nvSpPr>
        <dsp:cNvPr id="0" name=""/>
        <dsp:cNvSpPr/>
      </dsp:nvSpPr>
      <dsp:spPr>
        <a:xfrm>
          <a:off x="1431963" y="606954"/>
          <a:ext cx="3232073" cy="3232073"/>
        </a:xfrm>
        <a:custGeom>
          <a:avLst/>
          <a:gdLst/>
          <a:ahLst/>
          <a:cxnLst/>
          <a:rect l="0" t="0" r="0" b="0"/>
          <a:pathLst>
            <a:path>
              <a:moveTo>
                <a:pt x="10729" y="1801950"/>
              </a:moveTo>
              <a:arcTo wR="1616036" hR="1616036" stAng="10403635" swAng="3648625"/>
            </a:path>
          </a:pathLst>
        </a:custGeom>
        <a:noFill/>
        <a:ln w="9525" cap="flat" cmpd="sng" algn="ctr">
          <a:solidFill>
            <a:schemeClr val="accent1">
              <a:shade val="90000"/>
              <a:hueOff val="-177136"/>
              <a:satOff val="-3100"/>
              <a:lumOff val="19103"/>
              <a:alphaOff val="0"/>
            </a:schemeClr>
          </a:solidFill>
          <a:prstDash val="solid"/>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3575CA-25AE-4E74-99C2-1FC7255F8859}">
      <dsp:nvSpPr>
        <dsp:cNvPr id="0" name=""/>
        <dsp:cNvSpPr/>
      </dsp:nvSpPr>
      <dsp:spPr>
        <a:xfrm rot="21300000">
          <a:off x="7995" y="634704"/>
          <a:ext cx="3519689" cy="337141"/>
        </a:xfrm>
        <a:prstGeom prst="mathMinus">
          <a:avLst/>
        </a:prstGeom>
        <a:solidFill>
          <a:schemeClr val="accent1">
            <a:tint val="55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flat" dir="t"/>
        </a:scene3d>
        <a:sp3d z="190500" prstMaterial="plastic">
          <a:bevelT w="120900" h="88900"/>
          <a:bevelB w="88900" h="31750" prst="angle"/>
        </a:sp3d>
      </dsp:spPr>
      <dsp:style>
        <a:lnRef idx="0">
          <a:scrgbClr r="0" g="0" b="0"/>
        </a:lnRef>
        <a:fillRef idx="1">
          <a:scrgbClr r="0" g="0" b="0"/>
        </a:fillRef>
        <a:effectRef idx="3">
          <a:scrgbClr r="0" g="0" b="0"/>
        </a:effectRef>
        <a:fontRef idx="minor">
          <a:schemeClr val="lt1"/>
        </a:fontRef>
      </dsp:style>
    </dsp:sp>
    <dsp:sp modelId="{AB5A8480-B6AD-4239-826B-A6EAA3F2B202}">
      <dsp:nvSpPr>
        <dsp:cNvPr id="0" name=""/>
        <dsp:cNvSpPr/>
      </dsp:nvSpPr>
      <dsp:spPr>
        <a:xfrm>
          <a:off x="424281" y="80327"/>
          <a:ext cx="1060704" cy="642620"/>
        </a:xfrm>
        <a:prstGeom prst="downArrow">
          <a:avLst/>
        </a:prstGeom>
        <a:gradFill rotWithShape="0">
          <a:gsLst>
            <a:gs pos="0">
              <a:schemeClr val="accent1">
                <a:shade val="50000"/>
                <a:hueOff val="0"/>
                <a:satOff val="0"/>
                <a:lumOff val="0"/>
                <a:alphaOff val="0"/>
                <a:tint val="100000"/>
                <a:shade val="100000"/>
                <a:satMod val="130000"/>
              </a:schemeClr>
            </a:gs>
            <a:gs pos="100000">
              <a:schemeClr val="accent1">
                <a:shade val="5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313DB669-7933-4F7E-9E4F-B43AE69F9B20}">
      <dsp:nvSpPr>
        <dsp:cNvPr id="0" name=""/>
        <dsp:cNvSpPr/>
      </dsp:nvSpPr>
      <dsp:spPr>
        <a:xfrm>
          <a:off x="1873910" y="0"/>
          <a:ext cx="1131417" cy="674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s-MX" sz="1500" kern="1200" dirty="0"/>
            <a:t>Falso (0)</a:t>
          </a:r>
        </a:p>
      </dsp:txBody>
      <dsp:txXfrm>
        <a:off x="1873910" y="0"/>
        <a:ext cx="1131417" cy="674751"/>
      </dsp:txXfrm>
    </dsp:sp>
    <dsp:sp modelId="{78BF9F0F-EDA6-438E-B471-C119CE7F1FCB}">
      <dsp:nvSpPr>
        <dsp:cNvPr id="0" name=""/>
        <dsp:cNvSpPr/>
      </dsp:nvSpPr>
      <dsp:spPr>
        <a:xfrm>
          <a:off x="2050694" y="883602"/>
          <a:ext cx="1060704" cy="642620"/>
        </a:xfrm>
        <a:prstGeom prst="upArrow">
          <a:avLst/>
        </a:prstGeom>
        <a:gradFill rotWithShape="0">
          <a:gsLst>
            <a:gs pos="0">
              <a:schemeClr val="accent1">
                <a:shade val="50000"/>
                <a:hueOff val="-255514"/>
                <a:satOff val="2801"/>
                <a:lumOff val="39837"/>
                <a:alphaOff val="0"/>
                <a:tint val="100000"/>
                <a:shade val="100000"/>
                <a:satMod val="130000"/>
              </a:schemeClr>
            </a:gs>
            <a:gs pos="100000">
              <a:schemeClr val="accent1">
                <a:shade val="50000"/>
                <a:hueOff val="-255514"/>
                <a:satOff val="2801"/>
                <a:lumOff val="39837"/>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024C441-BD77-4994-BDD2-4FCBE0AABE8C}">
      <dsp:nvSpPr>
        <dsp:cNvPr id="0" name=""/>
        <dsp:cNvSpPr/>
      </dsp:nvSpPr>
      <dsp:spPr>
        <a:xfrm>
          <a:off x="530352" y="931799"/>
          <a:ext cx="1131417" cy="674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s-MX" sz="1500" kern="1200" dirty="0"/>
            <a:t>Verdadero (1)</a:t>
          </a:r>
        </a:p>
      </dsp:txBody>
      <dsp:txXfrm>
        <a:off x="530352" y="931799"/>
        <a:ext cx="1131417" cy="6747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FF8DDE-1450-4346-8702-8581A9E2FD72}">
      <dsp:nvSpPr>
        <dsp:cNvPr id="0" name=""/>
        <dsp:cNvSpPr/>
      </dsp:nvSpPr>
      <dsp:spPr>
        <a:xfrm>
          <a:off x="2360" y="644846"/>
          <a:ext cx="2064376" cy="2064376"/>
        </a:xfrm>
        <a:prstGeom prst="ellipse">
          <a:avLst/>
        </a:prstGeom>
        <a:solidFill>
          <a:schemeClr val="accent2">
            <a:shade val="80000"/>
            <a:alpha val="50000"/>
            <a:hueOff val="0"/>
            <a:satOff val="0"/>
            <a:lumOff val="0"/>
            <a:alphaOff val="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13610" tIns="20320" rIns="113610" bIns="20320" numCol="1" spcCol="1270" anchor="ctr" anchorCtr="0">
          <a:noAutofit/>
        </a:bodyPr>
        <a:lstStyle/>
        <a:p>
          <a:pPr marL="0" lvl="0" indent="0" algn="ctr" defTabSz="711200">
            <a:lnSpc>
              <a:spcPct val="90000"/>
            </a:lnSpc>
            <a:spcBef>
              <a:spcPct val="0"/>
            </a:spcBef>
            <a:spcAft>
              <a:spcPct val="35000"/>
            </a:spcAft>
            <a:buNone/>
          </a:pPr>
          <a:r>
            <a:rPr lang="es-MX" sz="1600" kern="1200" dirty="0"/>
            <a:t>Debe ser de tipo entero, carácter o booleano</a:t>
          </a:r>
        </a:p>
      </dsp:txBody>
      <dsp:txXfrm>
        <a:off x="304681" y="947167"/>
        <a:ext cx="1459734" cy="1459734"/>
      </dsp:txXfrm>
    </dsp:sp>
    <dsp:sp modelId="{EBC9F188-0663-4AF6-BF8D-F88F7A681D01}">
      <dsp:nvSpPr>
        <dsp:cNvPr id="0" name=""/>
        <dsp:cNvSpPr/>
      </dsp:nvSpPr>
      <dsp:spPr>
        <a:xfrm>
          <a:off x="1653861" y="644846"/>
          <a:ext cx="2064376" cy="2064376"/>
        </a:xfrm>
        <a:prstGeom prst="ellipse">
          <a:avLst/>
        </a:prstGeom>
        <a:solidFill>
          <a:schemeClr val="accent2">
            <a:shade val="80000"/>
            <a:alpha val="50000"/>
            <a:hueOff val="8"/>
            <a:satOff val="7741"/>
            <a:lumOff val="3100"/>
            <a:alphaOff val="-1500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13610" tIns="20320" rIns="113610" bIns="20320" numCol="1" spcCol="1270" anchor="ctr" anchorCtr="0">
          <a:noAutofit/>
        </a:bodyPr>
        <a:lstStyle/>
        <a:p>
          <a:pPr marL="0" lvl="0" indent="0" algn="ctr" defTabSz="711200">
            <a:lnSpc>
              <a:spcPct val="90000"/>
            </a:lnSpc>
            <a:spcBef>
              <a:spcPct val="0"/>
            </a:spcBef>
            <a:spcAft>
              <a:spcPct val="35000"/>
            </a:spcAft>
            <a:buNone/>
          </a:pPr>
          <a:r>
            <a:rPr lang="es-MX" sz="1600" kern="1200" dirty="0"/>
            <a:t>No acepta datos de tipo real ni rangos de valores</a:t>
          </a:r>
        </a:p>
      </dsp:txBody>
      <dsp:txXfrm>
        <a:off x="1956182" y="947167"/>
        <a:ext cx="1459734" cy="1459734"/>
      </dsp:txXfrm>
    </dsp:sp>
    <dsp:sp modelId="{F359C128-E1B8-4424-AD45-6349D1187A94}">
      <dsp:nvSpPr>
        <dsp:cNvPr id="0" name=""/>
        <dsp:cNvSpPr/>
      </dsp:nvSpPr>
      <dsp:spPr>
        <a:xfrm>
          <a:off x="3305362" y="644846"/>
          <a:ext cx="2064376" cy="2064376"/>
        </a:xfrm>
        <a:prstGeom prst="ellipse">
          <a:avLst/>
        </a:prstGeom>
        <a:solidFill>
          <a:schemeClr val="accent2">
            <a:shade val="80000"/>
            <a:alpha val="50000"/>
            <a:hueOff val="16"/>
            <a:satOff val="15482"/>
            <a:lumOff val="6199"/>
            <a:alphaOff val="-3000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113610" tIns="20320" rIns="113610" bIns="20320" numCol="1" spcCol="1270" anchor="ctr" anchorCtr="0">
          <a:noAutofit/>
        </a:bodyPr>
        <a:lstStyle/>
        <a:p>
          <a:pPr marL="0" lvl="0" indent="0" algn="ctr" defTabSz="711200">
            <a:lnSpc>
              <a:spcPct val="90000"/>
            </a:lnSpc>
            <a:spcBef>
              <a:spcPct val="0"/>
            </a:spcBef>
            <a:spcAft>
              <a:spcPct val="35000"/>
            </a:spcAft>
            <a:buNone/>
          </a:pPr>
          <a:r>
            <a:rPr lang="es-MX" sz="1600" kern="1200" dirty="0"/>
            <a:t>Utiliza el operador de igualdad (==) para elegir el camino a seguir</a:t>
          </a:r>
        </a:p>
      </dsp:txBody>
      <dsp:txXfrm>
        <a:off x="3607683" y="947167"/>
        <a:ext cx="1459734" cy="145973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114d978cede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114d978cede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ac439249f7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ac439249f7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114d978cede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114d978cede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114feeb46bb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4" name="Google Shape;454;g114feeb46bb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6141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g114feeb46bb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3" name="Google Shape;403;g114feeb46bb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ad20d076ce_3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 name="Google Shape;361;gad20d076ce_3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77496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114d978cede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114d978cede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47929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114feeb46bb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114feeb46bb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10186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g114feeb46bb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7" name="Google Shape;827;g114feeb46bb_0_3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71560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g114feeb46bb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7" name="Google Shape;827;g114feeb46bb_0_3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805780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114feeb46bb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4" name="Google Shape;454;g114feeb46bb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170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g114feeb46bb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4" name="Google Shape;454;g114feeb46bb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46311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33467035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4036146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114d978cede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3" name="Google Shape;353;g114d978cede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8667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9"/>
        <p:cNvGrpSpPr/>
        <p:nvPr/>
      </p:nvGrpSpPr>
      <p:grpSpPr>
        <a:xfrm>
          <a:off x="0" y="0"/>
          <a:ext cx="0" cy="0"/>
          <a:chOff x="0" y="0"/>
          <a:chExt cx="0" cy="0"/>
        </a:xfrm>
      </p:grpSpPr>
      <p:sp>
        <p:nvSpPr>
          <p:cNvPr id="860" name="Google Shape;860;g114feeb46bb_0_3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1" name="Google Shape;861;g114feeb46bb_0_3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87"/>
        <p:cNvGrpSpPr/>
        <p:nvPr/>
      </p:nvGrpSpPr>
      <p:grpSpPr>
        <a:xfrm>
          <a:off x="0" y="0"/>
          <a:ext cx="0" cy="0"/>
          <a:chOff x="0" y="0"/>
          <a:chExt cx="0" cy="0"/>
        </a:xfrm>
      </p:grpSpPr>
      <p:sp>
        <p:nvSpPr>
          <p:cNvPr id="7988" name="Google Shape;7988;g114feeb46bb_0_159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89" name="Google Shape;7989;g114feeb46bb_0_159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hyperlink" Target="https://www.flaticon.com/" TargetMode="External"/><Relationship Id="rId2" Type="http://schemas.openxmlformats.org/officeDocument/2006/relationships/hyperlink" Target="https://slidesgo.com/" TargetMode="External"/><Relationship Id="rId1" Type="http://schemas.openxmlformats.org/officeDocument/2006/relationships/slideMaster" Target="../slideMasters/slideMaster1.xml"/><Relationship Id="rId4" Type="http://schemas.openxmlformats.org/officeDocument/2006/relationships/hyperlink" Target="https://www.freepik.com/" TargetMode="Externa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4748324" y="2342625"/>
            <a:ext cx="3675600" cy="841800"/>
          </a:xfrm>
          <a:prstGeom prst="rect">
            <a:avLst/>
          </a:prstGeom>
        </p:spPr>
        <p:txBody>
          <a:bodyPr spcFirstLastPara="1" wrap="square" lIns="91425" tIns="91425" rIns="91425" bIns="91425" anchor="ctr" anchorCtr="0">
            <a:noAutofit/>
          </a:bodyPr>
          <a:lstStyle>
            <a:lvl1pPr lvl="0" algn="r">
              <a:spcBef>
                <a:spcPts val="0"/>
              </a:spcBef>
              <a:spcAft>
                <a:spcPts val="0"/>
              </a:spcAft>
              <a:buSzPts val="3600"/>
              <a:buFont typeface="EB Garamond Medium"/>
              <a:buNone/>
              <a:defRPr sz="4500">
                <a:solidFill>
                  <a:schemeClr val="accent1"/>
                </a:solidFill>
                <a:latin typeface="EB Garamond Medium"/>
                <a:ea typeface="EB Garamond Medium"/>
                <a:cs typeface="EB Garamond Medium"/>
                <a:sym typeface="EB Garamond Medium"/>
              </a:defRPr>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9" name="Google Shape;19;p3"/>
          <p:cNvSpPr txBox="1">
            <a:spLocks noGrp="1"/>
          </p:cNvSpPr>
          <p:nvPr>
            <p:ph type="title" idx="2" hasCustomPrompt="1"/>
          </p:nvPr>
        </p:nvSpPr>
        <p:spPr>
          <a:xfrm>
            <a:off x="7060725" y="1106175"/>
            <a:ext cx="1363200" cy="1265100"/>
          </a:xfrm>
          <a:prstGeom prst="rect">
            <a:avLst/>
          </a:prstGeom>
          <a:solidFill>
            <a:schemeClr val="dk2"/>
          </a:solidFill>
        </p:spPr>
        <p:txBody>
          <a:bodyPr spcFirstLastPara="1" wrap="square" lIns="91425" tIns="91425" rIns="91425" bIns="91425" anchor="b" anchorCtr="0">
            <a:noAutofit/>
          </a:bodyPr>
          <a:lstStyle>
            <a:lvl1pPr lvl="0" algn="r" rtl="0">
              <a:spcBef>
                <a:spcPts val="0"/>
              </a:spcBef>
              <a:spcAft>
                <a:spcPts val="0"/>
              </a:spcAft>
              <a:buSzPts val="6000"/>
              <a:buFont typeface="EB Garamond Medium"/>
              <a:buNone/>
              <a:defRPr sz="7000">
                <a:solidFill>
                  <a:schemeClr val="lt1"/>
                </a:solidFill>
                <a:latin typeface="EB Garamond Medium"/>
                <a:ea typeface="EB Garamond Medium"/>
                <a:cs typeface="EB Garamond Medium"/>
                <a:sym typeface="EB Garamond Medium"/>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20" name="Google Shape;20;p3"/>
          <p:cNvSpPr txBox="1">
            <a:spLocks noGrp="1"/>
          </p:cNvSpPr>
          <p:nvPr>
            <p:ph type="subTitle" idx="1"/>
          </p:nvPr>
        </p:nvSpPr>
        <p:spPr>
          <a:xfrm>
            <a:off x="5415800" y="3323950"/>
            <a:ext cx="3008100" cy="713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800"/>
              <a:buNone/>
              <a:defRPr sz="16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grpSp>
        <p:nvGrpSpPr>
          <p:cNvPr id="22" name="Google Shape;22;p4"/>
          <p:cNvGrpSpPr/>
          <p:nvPr/>
        </p:nvGrpSpPr>
        <p:grpSpPr>
          <a:xfrm rot="-5400000">
            <a:off x="-1686954" y="2476697"/>
            <a:ext cx="4070909" cy="183000"/>
            <a:chOff x="1471325" y="4724925"/>
            <a:chExt cx="5486400" cy="183000"/>
          </a:xfrm>
        </p:grpSpPr>
        <p:sp>
          <p:nvSpPr>
            <p:cNvPr id="23" name="Google Shape;23;p4"/>
            <p:cNvSpPr/>
            <p:nvPr/>
          </p:nvSpPr>
          <p:spPr>
            <a:xfrm>
              <a:off x="14713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4"/>
            <p:cNvSpPr/>
            <p:nvPr/>
          </p:nvSpPr>
          <p:spPr>
            <a:xfrm>
              <a:off x="28429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4"/>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4"/>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 name="Google Shape;27;p4"/>
          <p:cNvSpPr/>
          <p:nvPr/>
        </p:nvSpPr>
        <p:spPr>
          <a:xfrm>
            <a:off x="8430775"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4"/>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 name="Google Shape;29;p4"/>
          <p:cNvSpPr txBox="1">
            <a:spLocks noGrp="1"/>
          </p:cNvSpPr>
          <p:nvPr>
            <p:ph type="body" idx="1"/>
          </p:nvPr>
        </p:nvSpPr>
        <p:spPr>
          <a:xfrm>
            <a:off x="720000" y="1117550"/>
            <a:ext cx="7319100" cy="3486000"/>
          </a:xfrm>
          <a:prstGeom prst="rect">
            <a:avLst/>
          </a:prstGeom>
        </p:spPr>
        <p:txBody>
          <a:bodyPr spcFirstLastPara="1" wrap="square" lIns="91425" tIns="91425" rIns="91425" bIns="91425" anchor="ctr" anchorCtr="0">
            <a:noAutofit/>
          </a:bodyPr>
          <a:lstStyle>
            <a:lvl1pPr marL="457200" lvl="0" indent="-298450" rtl="0">
              <a:lnSpc>
                <a:spcPct val="100000"/>
              </a:lnSpc>
              <a:spcBef>
                <a:spcPts val="0"/>
              </a:spcBef>
              <a:spcAft>
                <a:spcPts val="0"/>
              </a:spcAft>
              <a:buClr>
                <a:schemeClr val="accent1"/>
              </a:buClr>
              <a:buSzPts val="1100"/>
              <a:buAutoNum type="arabicPeriod"/>
              <a:defRPr sz="1200"/>
            </a:lvl1pPr>
            <a:lvl2pPr marL="914400" lvl="1" indent="-317500" rtl="0">
              <a:lnSpc>
                <a:spcPct val="115000"/>
              </a:lnSpc>
              <a:spcBef>
                <a:spcPts val="0"/>
              </a:spcBef>
              <a:spcAft>
                <a:spcPts val="0"/>
              </a:spcAft>
              <a:buSzPts val="1400"/>
              <a:buFont typeface="Oxygen"/>
              <a:buAutoNum type="alphaLcPeriod"/>
              <a:defRPr>
                <a:latin typeface="Oxygen"/>
                <a:ea typeface="Oxygen"/>
                <a:cs typeface="Oxygen"/>
                <a:sym typeface="Oxygen"/>
              </a:defRPr>
            </a:lvl2pPr>
            <a:lvl3pPr marL="1371600" lvl="2" indent="-317500" rtl="0">
              <a:lnSpc>
                <a:spcPct val="115000"/>
              </a:lnSpc>
              <a:spcBef>
                <a:spcPts val="1600"/>
              </a:spcBef>
              <a:spcAft>
                <a:spcPts val="0"/>
              </a:spcAft>
              <a:buSzPts val="1400"/>
              <a:buFont typeface="Oxygen"/>
              <a:buAutoNum type="romanLcPeriod"/>
              <a:defRPr>
                <a:latin typeface="Oxygen"/>
                <a:ea typeface="Oxygen"/>
                <a:cs typeface="Oxygen"/>
                <a:sym typeface="Oxygen"/>
              </a:defRPr>
            </a:lvl3pPr>
            <a:lvl4pPr marL="1828800" lvl="3" indent="-317500" rtl="0">
              <a:lnSpc>
                <a:spcPct val="115000"/>
              </a:lnSpc>
              <a:spcBef>
                <a:spcPts val="1600"/>
              </a:spcBef>
              <a:spcAft>
                <a:spcPts val="0"/>
              </a:spcAft>
              <a:buSzPts val="1400"/>
              <a:buFont typeface="Oxygen"/>
              <a:buAutoNum type="arabicPeriod"/>
              <a:defRPr>
                <a:latin typeface="Oxygen"/>
                <a:ea typeface="Oxygen"/>
                <a:cs typeface="Oxygen"/>
                <a:sym typeface="Oxygen"/>
              </a:defRPr>
            </a:lvl4pPr>
            <a:lvl5pPr marL="2286000" lvl="4" indent="-317500" rtl="0">
              <a:lnSpc>
                <a:spcPct val="115000"/>
              </a:lnSpc>
              <a:spcBef>
                <a:spcPts val="1600"/>
              </a:spcBef>
              <a:spcAft>
                <a:spcPts val="0"/>
              </a:spcAft>
              <a:buSzPts val="1400"/>
              <a:buFont typeface="Oxygen"/>
              <a:buAutoNum type="alphaLcPeriod"/>
              <a:defRPr>
                <a:latin typeface="Oxygen"/>
                <a:ea typeface="Oxygen"/>
                <a:cs typeface="Oxygen"/>
                <a:sym typeface="Oxygen"/>
              </a:defRPr>
            </a:lvl5pPr>
            <a:lvl6pPr marL="2743200" lvl="5" indent="-317500" rtl="0">
              <a:lnSpc>
                <a:spcPct val="115000"/>
              </a:lnSpc>
              <a:spcBef>
                <a:spcPts val="1600"/>
              </a:spcBef>
              <a:spcAft>
                <a:spcPts val="0"/>
              </a:spcAft>
              <a:buSzPts val="1400"/>
              <a:buFont typeface="Oxygen"/>
              <a:buAutoNum type="romanLcPeriod"/>
              <a:defRPr>
                <a:latin typeface="Oxygen"/>
                <a:ea typeface="Oxygen"/>
                <a:cs typeface="Oxygen"/>
                <a:sym typeface="Oxygen"/>
              </a:defRPr>
            </a:lvl6pPr>
            <a:lvl7pPr marL="3200400" lvl="6" indent="-317500" rtl="0">
              <a:lnSpc>
                <a:spcPct val="115000"/>
              </a:lnSpc>
              <a:spcBef>
                <a:spcPts val="1600"/>
              </a:spcBef>
              <a:spcAft>
                <a:spcPts val="0"/>
              </a:spcAft>
              <a:buSzPts val="1400"/>
              <a:buFont typeface="Oxygen"/>
              <a:buAutoNum type="arabicPeriod"/>
              <a:defRPr>
                <a:latin typeface="Oxygen"/>
                <a:ea typeface="Oxygen"/>
                <a:cs typeface="Oxygen"/>
                <a:sym typeface="Oxygen"/>
              </a:defRPr>
            </a:lvl7pPr>
            <a:lvl8pPr marL="3657600" lvl="7" indent="-317500" rtl="0">
              <a:lnSpc>
                <a:spcPct val="115000"/>
              </a:lnSpc>
              <a:spcBef>
                <a:spcPts val="1600"/>
              </a:spcBef>
              <a:spcAft>
                <a:spcPts val="0"/>
              </a:spcAft>
              <a:buSzPts val="1400"/>
              <a:buFont typeface="Oxygen"/>
              <a:buAutoNum type="alphaLcPeriod"/>
              <a:defRPr>
                <a:latin typeface="Oxygen"/>
                <a:ea typeface="Oxygen"/>
                <a:cs typeface="Oxygen"/>
                <a:sym typeface="Oxygen"/>
              </a:defRPr>
            </a:lvl8pPr>
            <a:lvl9pPr marL="4114800" lvl="8" indent="-317500" rtl="0">
              <a:lnSpc>
                <a:spcPct val="115000"/>
              </a:lnSpc>
              <a:spcBef>
                <a:spcPts val="1600"/>
              </a:spcBef>
              <a:spcAft>
                <a:spcPts val="1600"/>
              </a:spcAft>
              <a:buSzPts val="1400"/>
              <a:buFont typeface="Oxygen"/>
              <a:buAutoNum type="romanLcPeriod"/>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7"/>
        <p:cNvGrpSpPr/>
        <p:nvPr/>
      </p:nvGrpSpPr>
      <p:grpSpPr>
        <a:xfrm>
          <a:off x="0" y="0"/>
          <a:ext cx="0" cy="0"/>
          <a:chOff x="0" y="0"/>
          <a:chExt cx="0" cy="0"/>
        </a:xfrm>
      </p:grpSpPr>
      <p:sp>
        <p:nvSpPr>
          <p:cNvPr id="38" name="Google Shape;38;p6"/>
          <p:cNvSpPr/>
          <p:nvPr/>
        </p:nvSpPr>
        <p:spPr>
          <a:xfrm>
            <a:off x="8834650"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6"/>
          <p:cNvGrpSpPr/>
          <p:nvPr/>
        </p:nvGrpSpPr>
        <p:grpSpPr>
          <a:xfrm rot="-5400000" flipH="1">
            <a:off x="-1686954" y="2476697"/>
            <a:ext cx="4070909" cy="183000"/>
            <a:chOff x="1471325" y="4724925"/>
            <a:chExt cx="5486400" cy="183000"/>
          </a:xfrm>
        </p:grpSpPr>
        <p:sp>
          <p:nvSpPr>
            <p:cNvPr id="40" name="Google Shape;40;p6"/>
            <p:cNvSpPr/>
            <p:nvPr/>
          </p:nvSpPr>
          <p:spPr>
            <a:xfrm>
              <a:off x="14713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6"/>
            <p:cNvSpPr/>
            <p:nvPr/>
          </p:nvSpPr>
          <p:spPr>
            <a:xfrm>
              <a:off x="28429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6"/>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6"/>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4" name="Google Shape;44;p6"/>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54"/>
        <p:cNvGrpSpPr/>
        <p:nvPr/>
      </p:nvGrpSpPr>
      <p:grpSpPr>
        <a:xfrm>
          <a:off x="0" y="0"/>
          <a:ext cx="0" cy="0"/>
          <a:chOff x="0" y="0"/>
          <a:chExt cx="0" cy="0"/>
        </a:xfrm>
      </p:grpSpPr>
      <p:sp>
        <p:nvSpPr>
          <p:cNvPr id="55" name="Google Shape;55;p8"/>
          <p:cNvSpPr/>
          <p:nvPr/>
        </p:nvSpPr>
        <p:spPr>
          <a:xfrm>
            <a:off x="324600" y="271650"/>
            <a:ext cx="8494800" cy="49521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6" name="Google Shape;56;p8"/>
          <p:cNvGrpSpPr/>
          <p:nvPr/>
        </p:nvGrpSpPr>
        <p:grpSpPr>
          <a:xfrm flipH="1">
            <a:off x="1826325" y="4342275"/>
            <a:ext cx="5486400" cy="183000"/>
            <a:chOff x="1471325" y="4724925"/>
            <a:chExt cx="5486400" cy="183000"/>
          </a:xfrm>
        </p:grpSpPr>
        <p:sp>
          <p:nvSpPr>
            <p:cNvPr id="57" name="Google Shape;57;p8"/>
            <p:cNvSpPr/>
            <p:nvPr/>
          </p:nvSpPr>
          <p:spPr>
            <a:xfrm>
              <a:off x="14713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8"/>
            <p:cNvSpPr/>
            <p:nvPr/>
          </p:nvSpPr>
          <p:spPr>
            <a:xfrm>
              <a:off x="28429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8"/>
            <p:cNvSpPr/>
            <p:nvPr/>
          </p:nvSpPr>
          <p:spPr>
            <a:xfrm>
              <a:off x="42145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8"/>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 name="Google Shape;61;p8"/>
          <p:cNvSpPr txBox="1">
            <a:spLocks noGrp="1"/>
          </p:cNvSpPr>
          <p:nvPr>
            <p:ph type="title"/>
          </p:nvPr>
        </p:nvSpPr>
        <p:spPr>
          <a:xfrm>
            <a:off x="1902250" y="1381675"/>
            <a:ext cx="5339400" cy="23802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Font typeface="EB Garamond Medium"/>
              <a:buNone/>
              <a:defRPr sz="8000">
                <a:solidFill>
                  <a:schemeClr val="accent1"/>
                </a:solidFill>
                <a:latin typeface="EB Garamond Medium"/>
                <a:ea typeface="EB Garamond Medium"/>
                <a:cs typeface="EB Garamond Medium"/>
                <a:sym typeface="EB Garamond Medium"/>
              </a:defRPr>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62"/>
        <p:cNvGrpSpPr/>
        <p:nvPr/>
      </p:nvGrpSpPr>
      <p:grpSpPr>
        <a:xfrm>
          <a:off x="0" y="0"/>
          <a:ext cx="0" cy="0"/>
          <a:chOff x="0" y="0"/>
          <a:chExt cx="0" cy="0"/>
        </a:xfrm>
      </p:grpSpPr>
      <p:sp>
        <p:nvSpPr>
          <p:cNvPr id="63" name="Google Shape;63;p9"/>
          <p:cNvSpPr/>
          <p:nvPr/>
        </p:nvSpPr>
        <p:spPr>
          <a:xfrm>
            <a:off x="324600" y="274950"/>
            <a:ext cx="8494800" cy="45936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9"/>
          <p:cNvSpPr txBox="1">
            <a:spLocks noGrp="1"/>
          </p:cNvSpPr>
          <p:nvPr>
            <p:ph type="title"/>
          </p:nvPr>
        </p:nvSpPr>
        <p:spPr>
          <a:xfrm>
            <a:off x="2220629" y="1440844"/>
            <a:ext cx="4700700" cy="1126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9000">
                <a:solidFill>
                  <a:schemeClr val="accent1"/>
                </a:solidFill>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5" name="Google Shape;65;p9"/>
          <p:cNvSpPr txBox="1">
            <a:spLocks noGrp="1"/>
          </p:cNvSpPr>
          <p:nvPr>
            <p:ph type="subTitle" idx="1"/>
          </p:nvPr>
        </p:nvSpPr>
        <p:spPr>
          <a:xfrm>
            <a:off x="2220600" y="2761794"/>
            <a:ext cx="4700700" cy="93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6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95"/>
        <p:cNvGrpSpPr/>
        <p:nvPr/>
      </p:nvGrpSpPr>
      <p:grpSpPr>
        <a:xfrm>
          <a:off x="0" y="0"/>
          <a:ext cx="0" cy="0"/>
          <a:chOff x="0" y="0"/>
          <a:chExt cx="0" cy="0"/>
        </a:xfrm>
      </p:grpSpPr>
      <p:sp>
        <p:nvSpPr>
          <p:cNvPr id="96" name="Google Shape;96;p14"/>
          <p:cNvSpPr/>
          <p:nvPr/>
        </p:nvSpPr>
        <p:spPr>
          <a:xfrm>
            <a:off x="713225" y="539500"/>
            <a:ext cx="7717500" cy="3118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7" name="Google Shape;97;p14"/>
          <p:cNvGrpSpPr/>
          <p:nvPr/>
        </p:nvGrpSpPr>
        <p:grpSpPr>
          <a:xfrm>
            <a:off x="1826325" y="4342275"/>
            <a:ext cx="5486400" cy="183000"/>
            <a:chOff x="1471325" y="4724925"/>
            <a:chExt cx="5486400" cy="183000"/>
          </a:xfrm>
        </p:grpSpPr>
        <p:sp>
          <p:nvSpPr>
            <p:cNvPr id="98" name="Google Shape;98;p14"/>
            <p:cNvSpPr/>
            <p:nvPr/>
          </p:nvSpPr>
          <p:spPr>
            <a:xfrm>
              <a:off x="14713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14"/>
            <p:cNvSpPr/>
            <p:nvPr/>
          </p:nvSpPr>
          <p:spPr>
            <a:xfrm>
              <a:off x="28429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4"/>
            <p:cNvSpPr/>
            <p:nvPr/>
          </p:nvSpPr>
          <p:spPr>
            <a:xfrm>
              <a:off x="42145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4"/>
            <p:cNvSpPr/>
            <p:nvPr/>
          </p:nvSpPr>
          <p:spPr>
            <a:xfrm>
              <a:off x="55861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2" name="Google Shape;102;p14"/>
          <p:cNvSpPr txBox="1">
            <a:spLocks noGrp="1"/>
          </p:cNvSpPr>
          <p:nvPr>
            <p:ph type="title"/>
          </p:nvPr>
        </p:nvSpPr>
        <p:spPr>
          <a:xfrm>
            <a:off x="2290025" y="2500746"/>
            <a:ext cx="4563900" cy="531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Font typeface="EB Garamond Medium"/>
              <a:buNone/>
              <a:defRPr sz="2500">
                <a:solidFill>
                  <a:schemeClr val="lt1"/>
                </a:solidFill>
                <a:latin typeface="EB Garamond Medium"/>
                <a:ea typeface="EB Garamond Medium"/>
                <a:cs typeface="EB Garamond Medium"/>
                <a:sym typeface="EB Garamond Medium"/>
              </a:defRPr>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03" name="Google Shape;103;p14"/>
          <p:cNvSpPr txBox="1">
            <a:spLocks noGrp="1"/>
          </p:cNvSpPr>
          <p:nvPr>
            <p:ph type="subTitle" idx="1"/>
          </p:nvPr>
        </p:nvSpPr>
        <p:spPr>
          <a:xfrm>
            <a:off x="1454700" y="1123546"/>
            <a:ext cx="6234600" cy="1249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2500">
                <a:solidFill>
                  <a:schemeClr val="accent3"/>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six columns">
  <p:cSld name="BLANK_1_1_1_1_1">
    <p:spTree>
      <p:nvGrpSpPr>
        <p:cNvPr id="1" name="Shape 160"/>
        <p:cNvGrpSpPr/>
        <p:nvPr/>
      </p:nvGrpSpPr>
      <p:grpSpPr>
        <a:xfrm>
          <a:off x="0" y="0"/>
          <a:ext cx="0" cy="0"/>
          <a:chOff x="0" y="0"/>
          <a:chExt cx="0" cy="0"/>
        </a:xfrm>
      </p:grpSpPr>
      <p:sp>
        <p:nvSpPr>
          <p:cNvPr id="161" name="Google Shape;161;p20"/>
          <p:cNvSpPr/>
          <p:nvPr/>
        </p:nvSpPr>
        <p:spPr>
          <a:xfrm>
            <a:off x="-63750" y="4599425"/>
            <a:ext cx="9271500" cy="1261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0"/>
          <p:cNvSpPr/>
          <p:nvPr/>
        </p:nvSpPr>
        <p:spPr>
          <a:xfrm>
            <a:off x="-63750" y="-989855"/>
            <a:ext cx="9271500" cy="1261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0"/>
          <p:cNvSpPr txBox="1">
            <a:spLocks noGrp="1"/>
          </p:cNvSpPr>
          <p:nvPr>
            <p:ph type="title"/>
          </p:nvPr>
        </p:nvSpPr>
        <p:spPr>
          <a:xfrm>
            <a:off x="1690562" y="1723650"/>
            <a:ext cx="1401600" cy="367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2pPr>
            <a:lvl3pPr lvl="2"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3pPr>
            <a:lvl4pPr lvl="3"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4pPr>
            <a:lvl5pPr lvl="4"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5pPr>
            <a:lvl6pPr lvl="5"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6pPr>
            <a:lvl7pPr lvl="6"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7pPr>
            <a:lvl8pPr lvl="7"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8pPr>
            <a:lvl9pPr lvl="8"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9pPr>
          </a:lstStyle>
          <a:p>
            <a:endParaRPr/>
          </a:p>
        </p:txBody>
      </p:sp>
      <p:sp>
        <p:nvSpPr>
          <p:cNvPr id="164" name="Google Shape;164;p20"/>
          <p:cNvSpPr txBox="1">
            <a:spLocks noGrp="1"/>
          </p:cNvSpPr>
          <p:nvPr>
            <p:ph type="subTitle" idx="1"/>
          </p:nvPr>
        </p:nvSpPr>
        <p:spPr>
          <a:xfrm>
            <a:off x="1690584" y="2045498"/>
            <a:ext cx="1401600" cy="772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65" name="Google Shape;165;p20"/>
          <p:cNvSpPr txBox="1">
            <a:spLocks noGrp="1"/>
          </p:cNvSpPr>
          <p:nvPr>
            <p:ph type="title" idx="2"/>
          </p:nvPr>
        </p:nvSpPr>
        <p:spPr>
          <a:xfrm>
            <a:off x="4321220" y="1723650"/>
            <a:ext cx="1401600" cy="367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2pPr>
            <a:lvl3pPr lvl="2"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3pPr>
            <a:lvl4pPr lvl="3"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4pPr>
            <a:lvl5pPr lvl="4"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5pPr>
            <a:lvl6pPr lvl="5"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6pPr>
            <a:lvl7pPr lvl="6"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7pPr>
            <a:lvl8pPr lvl="7"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8pPr>
            <a:lvl9pPr lvl="8"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9pPr>
          </a:lstStyle>
          <a:p>
            <a:endParaRPr/>
          </a:p>
        </p:txBody>
      </p:sp>
      <p:sp>
        <p:nvSpPr>
          <p:cNvPr id="166" name="Google Shape;166;p20"/>
          <p:cNvSpPr txBox="1">
            <a:spLocks noGrp="1"/>
          </p:cNvSpPr>
          <p:nvPr>
            <p:ph type="subTitle" idx="3"/>
          </p:nvPr>
        </p:nvSpPr>
        <p:spPr>
          <a:xfrm>
            <a:off x="4321229" y="2045498"/>
            <a:ext cx="1401600" cy="772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67" name="Google Shape;167;p20"/>
          <p:cNvSpPr txBox="1">
            <a:spLocks noGrp="1"/>
          </p:cNvSpPr>
          <p:nvPr>
            <p:ph type="title" idx="4"/>
          </p:nvPr>
        </p:nvSpPr>
        <p:spPr>
          <a:xfrm>
            <a:off x="1690562" y="3210950"/>
            <a:ext cx="1401600" cy="367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2pPr>
            <a:lvl3pPr lvl="2"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3pPr>
            <a:lvl4pPr lvl="3"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4pPr>
            <a:lvl5pPr lvl="4"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5pPr>
            <a:lvl6pPr lvl="5"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6pPr>
            <a:lvl7pPr lvl="6"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7pPr>
            <a:lvl8pPr lvl="7"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8pPr>
            <a:lvl9pPr lvl="8"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9pPr>
          </a:lstStyle>
          <a:p>
            <a:endParaRPr/>
          </a:p>
        </p:txBody>
      </p:sp>
      <p:sp>
        <p:nvSpPr>
          <p:cNvPr id="168" name="Google Shape;168;p20"/>
          <p:cNvSpPr txBox="1">
            <a:spLocks noGrp="1"/>
          </p:cNvSpPr>
          <p:nvPr>
            <p:ph type="subTitle" idx="5"/>
          </p:nvPr>
        </p:nvSpPr>
        <p:spPr>
          <a:xfrm>
            <a:off x="1690562" y="3532675"/>
            <a:ext cx="1401600" cy="772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69" name="Google Shape;169;p20"/>
          <p:cNvSpPr txBox="1">
            <a:spLocks noGrp="1"/>
          </p:cNvSpPr>
          <p:nvPr>
            <p:ph type="title" idx="6"/>
          </p:nvPr>
        </p:nvSpPr>
        <p:spPr>
          <a:xfrm>
            <a:off x="4321220" y="3210950"/>
            <a:ext cx="1401600" cy="367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2pPr>
            <a:lvl3pPr lvl="2"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3pPr>
            <a:lvl4pPr lvl="3"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4pPr>
            <a:lvl5pPr lvl="4"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5pPr>
            <a:lvl6pPr lvl="5"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6pPr>
            <a:lvl7pPr lvl="6"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7pPr>
            <a:lvl8pPr lvl="7"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8pPr>
            <a:lvl9pPr lvl="8"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9pPr>
          </a:lstStyle>
          <a:p>
            <a:endParaRPr/>
          </a:p>
        </p:txBody>
      </p:sp>
      <p:sp>
        <p:nvSpPr>
          <p:cNvPr id="170" name="Google Shape;170;p20"/>
          <p:cNvSpPr txBox="1">
            <a:spLocks noGrp="1"/>
          </p:cNvSpPr>
          <p:nvPr>
            <p:ph type="subTitle" idx="7"/>
          </p:nvPr>
        </p:nvSpPr>
        <p:spPr>
          <a:xfrm>
            <a:off x="4321211" y="3532675"/>
            <a:ext cx="1401600" cy="772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71" name="Google Shape;171;p20"/>
          <p:cNvSpPr txBox="1">
            <a:spLocks noGrp="1"/>
          </p:cNvSpPr>
          <p:nvPr>
            <p:ph type="title" idx="8"/>
          </p:nvPr>
        </p:nvSpPr>
        <p:spPr>
          <a:xfrm>
            <a:off x="6951913" y="1723650"/>
            <a:ext cx="1401600" cy="367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2pPr>
            <a:lvl3pPr lvl="2"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3pPr>
            <a:lvl4pPr lvl="3"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4pPr>
            <a:lvl5pPr lvl="4"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5pPr>
            <a:lvl6pPr lvl="5"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6pPr>
            <a:lvl7pPr lvl="6"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7pPr>
            <a:lvl8pPr lvl="7"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8pPr>
            <a:lvl9pPr lvl="8"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9pPr>
          </a:lstStyle>
          <a:p>
            <a:endParaRPr/>
          </a:p>
        </p:txBody>
      </p:sp>
      <p:sp>
        <p:nvSpPr>
          <p:cNvPr id="172" name="Google Shape;172;p20"/>
          <p:cNvSpPr txBox="1">
            <a:spLocks noGrp="1"/>
          </p:cNvSpPr>
          <p:nvPr>
            <p:ph type="subTitle" idx="9"/>
          </p:nvPr>
        </p:nvSpPr>
        <p:spPr>
          <a:xfrm>
            <a:off x="6951917" y="2045498"/>
            <a:ext cx="1401600" cy="772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73" name="Google Shape;173;p20"/>
          <p:cNvSpPr txBox="1">
            <a:spLocks noGrp="1"/>
          </p:cNvSpPr>
          <p:nvPr>
            <p:ph type="title" idx="13"/>
          </p:nvPr>
        </p:nvSpPr>
        <p:spPr>
          <a:xfrm>
            <a:off x="6951913" y="3210950"/>
            <a:ext cx="1401600" cy="3672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EB Garamond Medium"/>
              <a:buNone/>
              <a:defRPr sz="2000">
                <a:solidFill>
                  <a:schemeClr val="accent1"/>
                </a:solidFill>
                <a:latin typeface="EB Garamond Medium"/>
                <a:ea typeface="EB Garamond Medium"/>
                <a:cs typeface="EB Garamond Medium"/>
                <a:sym typeface="EB Garamond Medium"/>
              </a:defRPr>
            </a:lvl1pPr>
            <a:lvl2pPr lvl="1"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2pPr>
            <a:lvl3pPr lvl="2"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3pPr>
            <a:lvl4pPr lvl="3"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4pPr>
            <a:lvl5pPr lvl="4"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5pPr>
            <a:lvl6pPr lvl="5"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6pPr>
            <a:lvl7pPr lvl="6"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7pPr>
            <a:lvl8pPr lvl="7"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8pPr>
            <a:lvl9pPr lvl="8" algn="ctr" rtl="0">
              <a:spcBef>
                <a:spcPts val="0"/>
              </a:spcBef>
              <a:spcAft>
                <a:spcPts val="0"/>
              </a:spcAft>
              <a:buSzPts val="2400"/>
              <a:buFont typeface="EB Garamond Medium"/>
              <a:buNone/>
              <a:defRPr sz="2400" b="0">
                <a:latin typeface="EB Garamond Medium"/>
                <a:ea typeface="EB Garamond Medium"/>
                <a:cs typeface="EB Garamond Medium"/>
                <a:sym typeface="EB Garamond Medium"/>
              </a:defRPr>
            </a:lvl9pPr>
          </a:lstStyle>
          <a:p>
            <a:endParaRPr/>
          </a:p>
        </p:txBody>
      </p:sp>
      <p:sp>
        <p:nvSpPr>
          <p:cNvPr id="174" name="Google Shape;174;p20"/>
          <p:cNvSpPr txBox="1">
            <a:spLocks noGrp="1"/>
          </p:cNvSpPr>
          <p:nvPr>
            <p:ph type="subTitle" idx="14"/>
          </p:nvPr>
        </p:nvSpPr>
        <p:spPr>
          <a:xfrm>
            <a:off x="6951912" y="3532675"/>
            <a:ext cx="1401600" cy="772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
        <p:nvSpPr>
          <p:cNvPr id="175" name="Google Shape;175;p20"/>
          <p:cNvSpPr txBox="1">
            <a:spLocks noGrp="1"/>
          </p:cNvSpPr>
          <p:nvPr>
            <p:ph type="title" idx="15"/>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Font typeface="EB Garamond Medium"/>
              <a:buNone/>
              <a:defRPr b="0">
                <a:latin typeface="EB Garamond Medium"/>
                <a:ea typeface="EB Garamond Medium"/>
                <a:cs typeface="EB Garamond Medium"/>
                <a:sym typeface="EB Garamond Medium"/>
              </a:defRPr>
            </a:lvl2pPr>
            <a:lvl3pPr lvl="2" rtl="0">
              <a:spcBef>
                <a:spcPts val="0"/>
              </a:spcBef>
              <a:spcAft>
                <a:spcPts val="0"/>
              </a:spcAft>
              <a:buSzPts val="2800"/>
              <a:buFont typeface="EB Garamond Medium"/>
              <a:buNone/>
              <a:defRPr b="0">
                <a:latin typeface="EB Garamond Medium"/>
                <a:ea typeface="EB Garamond Medium"/>
                <a:cs typeface="EB Garamond Medium"/>
                <a:sym typeface="EB Garamond Medium"/>
              </a:defRPr>
            </a:lvl3pPr>
            <a:lvl4pPr lvl="3" rtl="0">
              <a:spcBef>
                <a:spcPts val="0"/>
              </a:spcBef>
              <a:spcAft>
                <a:spcPts val="0"/>
              </a:spcAft>
              <a:buSzPts val="2800"/>
              <a:buFont typeface="EB Garamond Medium"/>
              <a:buNone/>
              <a:defRPr b="0">
                <a:latin typeface="EB Garamond Medium"/>
                <a:ea typeface="EB Garamond Medium"/>
                <a:cs typeface="EB Garamond Medium"/>
                <a:sym typeface="EB Garamond Medium"/>
              </a:defRPr>
            </a:lvl4pPr>
            <a:lvl5pPr lvl="4" rtl="0">
              <a:spcBef>
                <a:spcPts val="0"/>
              </a:spcBef>
              <a:spcAft>
                <a:spcPts val="0"/>
              </a:spcAft>
              <a:buSzPts val="2800"/>
              <a:buFont typeface="EB Garamond Medium"/>
              <a:buNone/>
              <a:defRPr b="0">
                <a:latin typeface="EB Garamond Medium"/>
                <a:ea typeface="EB Garamond Medium"/>
                <a:cs typeface="EB Garamond Medium"/>
                <a:sym typeface="EB Garamond Medium"/>
              </a:defRPr>
            </a:lvl5pPr>
            <a:lvl6pPr lvl="5" rtl="0">
              <a:spcBef>
                <a:spcPts val="0"/>
              </a:spcBef>
              <a:spcAft>
                <a:spcPts val="0"/>
              </a:spcAft>
              <a:buSzPts val="2800"/>
              <a:buFont typeface="EB Garamond Medium"/>
              <a:buNone/>
              <a:defRPr b="0">
                <a:latin typeface="EB Garamond Medium"/>
                <a:ea typeface="EB Garamond Medium"/>
                <a:cs typeface="EB Garamond Medium"/>
                <a:sym typeface="EB Garamond Medium"/>
              </a:defRPr>
            </a:lvl6pPr>
            <a:lvl7pPr lvl="6" rtl="0">
              <a:spcBef>
                <a:spcPts val="0"/>
              </a:spcBef>
              <a:spcAft>
                <a:spcPts val="0"/>
              </a:spcAft>
              <a:buSzPts val="2800"/>
              <a:buFont typeface="EB Garamond Medium"/>
              <a:buNone/>
              <a:defRPr b="0">
                <a:latin typeface="EB Garamond Medium"/>
                <a:ea typeface="EB Garamond Medium"/>
                <a:cs typeface="EB Garamond Medium"/>
                <a:sym typeface="EB Garamond Medium"/>
              </a:defRPr>
            </a:lvl7pPr>
            <a:lvl8pPr lvl="7" rtl="0">
              <a:spcBef>
                <a:spcPts val="0"/>
              </a:spcBef>
              <a:spcAft>
                <a:spcPts val="0"/>
              </a:spcAft>
              <a:buSzPts val="2800"/>
              <a:buFont typeface="EB Garamond Medium"/>
              <a:buNone/>
              <a:defRPr b="0">
                <a:latin typeface="EB Garamond Medium"/>
                <a:ea typeface="EB Garamond Medium"/>
                <a:cs typeface="EB Garamond Medium"/>
                <a:sym typeface="EB Garamond Medium"/>
              </a:defRPr>
            </a:lvl8pPr>
            <a:lvl9pPr lvl="8" rtl="0">
              <a:spcBef>
                <a:spcPts val="0"/>
              </a:spcBef>
              <a:spcAft>
                <a:spcPts val="0"/>
              </a:spcAft>
              <a:buSzPts val="2800"/>
              <a:buFont typeface="EB Garamond Medium"/>
              <a:buNone/>
              <a:defRPr b="0">
                <a:latin typeface="EB Garamond Medium"/>
                <a:ea typeface="EB Garamond Medium"/>
                <a:cs typeface="EB Garamond Medium"/>
                <a:sym typeface="EB Garamond Medium"/>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_23">
    <p:spTree>
      <p:nvGrpSpPr>
        <p:cNvPr id="1" name="Shape 176"/>
        <p:cNvGrpSpPr/>
        <p:nvPr/>
      </p:nvGrpSpPr>
      <p:grpSpPr>
        <a:xfrm>
          <a:off x="0" y="0"/>
          <a:ext cx="0" cy="0"/>
          <a:chOff x="0" y="0"/>
          <a:chExt cx="0" cy="0"/>
        </a:xfrm>
      </p:grpSpPr>
      <p:sp>
        <p:nvSpPr>
          <p:cNvPr id="177" name="Google Shape;177;p21"/>
          <p:cNvSpPr/>
          <p:nvPr/>
        </p:nvSpPr>
        <p:spPr>
          <a:xfrm>
            <a:off x="-460325"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1"/>
          <p:cNvSpPr txBox="1">
            <a:spLocks noGrp="1"/>
          </p:cNvSpPr>
          <p:nvPr>
            <p:ph type="subTitle" idx="1"/>
          </p:nvPr>
        </p:nvSpPr>
        <p:spPr>
          <a:xfrm>
            <a:off x="720000" y="1742079"/>
            <a:ext cx="3108000" cy="2327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accent1"/>
              </a:buClr>
              <a:buSzPts val="1800"/>
              <a:buChar char="●"/>
              <a:defRPr sz="1400"/>
            </a:lvl1pPr>
            <a:lvl2pPr lvl="1" rtl="0">
              <a:spcBef>
                <a:spcPts val="0"/>
              </a:spcBef>
              <a:spcAft>
                <a:spcPts val="0"/>
              </a:spcAft>
              <a:buClr>
                <a:srgbClr val="024427"/>
              </a:buClr>
              <a:buSzPts val="1400"/>
              <a:buFont typeface="Maven Pro"/>
              <a:buChar char="○"/>
              <a:defRPr/>
            </a:lvl2pPr>
            <a:lvl3pPr lvl="2" rtl="0">
              <a:spcBef>
                <a:spcPts val="1600"/>
              </a:spcBef>
              <a:spcAft>
                <a:spcPts val="0"/>
              </a:spcAft>
              <a:buClr>
                <a:srgbClr val="024427"/>
              </a:buClr>
              <a:buSzPts val="1400"/>
              <a:buFont typeface="Maven Pro"/>
              <a:buChar char="■"/>
              <a:defRPr/>
            </a:lvl3pPr>
            <a:lvl4pPr lvl="3" rtl="0">
              <a:spcBef>
                <a:spcPts val="1600"/>
              </a:spcBef>
              <a:spcAft>
                <a:spcPts val="0"/>
              </a:spcAft>
              <a:buClr>
                <a:srgbClr val="024427"/>
              </a:buClr>
              <a:buSzPts val="1400"/>
              <a:buFont typeface="Maven Pro"/>
              <a:buChar char="●"/>
              <a:defRPr/>
            </a:lvl4pPr>
            <a:lvl5pPr lvl="4" rtl="0">
              <a:spcBef>
                <a:spcPts val="1600"/>
              </a:spcBef>
              <a:spcAft>
                <a:spcPts val="0"/>
              </a:spcAft>
              <a:buClr>
                <a:srgbClr val="024427"/>
              </a:buClr>
              <a:buSzPts val="1400"/>
              <a:buFont typeface="Maven Pro"/>
              <a:buChar char="○"/>
              <a:defRPr/>
            </a:lvl5pPr>
            <a:lvl6pPr lvl="5" rtl="0">
              <a:spcBef>
                <a:spcPts val="1600"/>
              </a:spcBef>
              <a:spcAft>
                <a:spcPts val="0"/>
              </a:spcAft>
              <a:buClr>
                <a:srgbClr val="024427"/>
              </a:buClr>
              <a:buSzPts val="1400"/>
              <a:buFont typeface="Maven Pro"/>
              <a:buChar char="■"/>
              <a:defRPr/>
            </a:lvl6pPr>
            <a:lvl7pPr lvl="6" rtl="0">
              <a:spcBef>
                <a:spcPts val="1600"/>
              </a:spcBef>
              <a:spcAft>
                <a:spcPts val="0"/>
              </a:spcAft>
              <a:buClr>
                <a:srgbClr val="024427"/>
              </a:buClr>
              <a:buSzPts val="1400"/>
              <a:buFont typeface="Maven Pro"/>
              <a:buChar char="●"/>
              <a:defRPr/>
            </a:lvl7pPr>
            <a:lvl8pPr lvl="7" rtl="0">
              <a:spcBef>
                <a:spcPts val="1600"/>
              </a:spcBef>
              <a:spcAft>
                <a:spcPts val="0"/>
              </a:spcAft>
              <a:buClr>
                <a:srgbClr val="024427"/>
              </a:buClr>
              <a:buSzPts val="1400"/>
              <a:buFont typeface="Maven Pro"/>
              <a:buChar char="○"/>
              <a:defRPr/>
            </a:lvl8pPr>
            <a:lvl9pPr lvl="8" rtl="0">
              <a:spcBef>
                <a:spcPts val="1600"/>
              </a:spcBef>
              <a:spcAft>
                <a:spcPts val="1600"/>
              </a:spcAft>
              <a:buClr>
                <a:srgbClr val="024427"/>
              </a:buClr>
              <a:buSzPts val="1400"/>
              <a:buFont typeface="Maven Pro"/>
              <a:buChar char="■"/>
              <a:defRPr/>
            </a:lvl9pPr>
          </a:lstStyle>
          <a:p>
            <a:endParaRPr/>
          </a:p>
        </p:txBody>
      </p:sp>
      <p:sp>
        <p:nvSpPr>
          <p:cNvPr id="179" name="Google Shape;179;p21"/>
          <p:cNvSpPr txBox="1">
            <a:spLocks noGrp="1"/>
          </p:cNvSpPr>
          <p:nvPr>
            <p:ph type="title"/>
          </p:nvPr>
        </p:nvSpPr>
        <p:spPr>
          <a:xfrm>
            <a:off x="776038" y="1086323"/>
            <a:ext cx="3505200" cy="4188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ext 1">
  <p:cSld name="CUSTOM_24">
    <p:spTree>
      <p:nvGrpSpPr>
        <p:cNvPr id="1" name="Shape 180"/>
        <p:cNvGrpSpPr/>
        <p:nvPr/>
      </p:nvGrpSpPr>
      <p:grpSpPr>
        <a:xfrm>
          <a:off x="0" y="0"/>
          <a:ext cx="0" cy="0"/>
          <a:chOff x="0" y="0"/>
          <a:chExt cx="0" cy="0"/>
        </a:xfrm>
      </p:grpSpPr>
      <p:grpSp>
        <p:nvGrpSpPr>
          <p:cNvPr id="181" name="Google Shape;181;p22"/>
          <p:cNvGrpSpPr/>
          <p:nvPr/>
        </p:nvGrpSpPr>
        <p:grpSpPr>
          <a:xfrm rot="5400000" flipH="1">
            <a:off x="6774096" y="2476697"/>
            <a:ext cx="4070909" cy="183000"/>
            <a:chOff x="1471325" y="4724925"/>
            <a:chExt cx="5486400" cy="183000"/>
          </a:xfrm>
        </p:grpSpPr>
        <p:sp>
          <p:nvSpPr>
            <p:cNvPr id="182" name="Google Shape;182;p22"/>
            <p:cNvSpPr/>
            <p:nvPr/>
          </p:nvSpPr>
          <p:spPr>
            <a:xfrm>
              <a:off x="14713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2"/>
            <p:cNvSpPr/>
            <p:nvPr/>
          </p:nvSpPr>
          <p:spPr>
            <a:xfrm>
              <a:off x="28429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2"/>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2"/>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 name="Google Shape;186;p22"/>
          <p:cNvSpPr txBox="1">
            <a:spLocks noGrp="1"/>
          </p:cNvSpPr>
          <p:nvPr>
            <p:ph type="title"/>
          </p:nvPr>
        </p:nvSpPr>
        <p:spPr>
          <a:xfrm>
            <a:off x="4381650" y="1580294"/>
            <a:ext cx="3689100" cy="1009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7" name="Google Shape;187;p22"/>
          <p:cNvSpPr txBox="1">
            <a:spLocks noGrp="1"/>
          </p:cNvSpPr>
          <p:nvPr>
            <p:ph type="subTitle" idx="1"/>
          </p:nvPr>
        </p:nvSpPr>
        <p:spPr>
          <a:xfrm>
            <a:off x="4381650" y="2787144"/>
            <a:ext cx="3689100" cy="781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ext 2">
  <p:cSld name="CUSTOM_2">
    <p:spTree>
      <p:nvGrpSpPr>
        <p:cNvPr id="1" name="Shape 188"/>
        <p:cNvGrpSpPr/>
        <p:nvPr/>
      </p:nvGrpSpPr>
      <p:grpSpPr>
        <a:xfrm>
          <a:off x="0" y="0"/>
          <a:ext cx="0" cy="0"/>
          <a:chOff x="0" y="0"/>
          <a:chExt cx="0" cy="0"/>
        </a:xfrm>
      </p:grpSpPr>
      <p:sp>
        <p:nvSpPr>
          <p:cNvPr id="189" name="Google Shape;189;p23"/>
          <p:cNvSpPr/>
          <p:nvPr/>
        </p:nvSpPr>
        <p:spPr>
          <a:xfrm>
            <a:off x="-460325"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3"/>
          <p:cNvSpPr txBox="1">
            <a:spLocks noGrp="1"/>
          </p:cNvSpPr>
          <p:nvPr>
            <p:ph type="subTitle" idx="1"/>
          </p:nvPr>
        </p:nvSpPr>
        <p:spPr>
          <a:xfrm>
            <a:off x="1424025" y="2184150"/>
            <a:ext cx="2766900" cy="1003200"/>
          </a:xfrm>
          <a:prstGeom prst="rect">
            <a:avLst/>
          </a:prstGeom>
        </p:spPr>
        <p:txBody>
          <a:bodyPr spcFirstLastPara="1" wrap="square" lIns="91425" tIns="91425" rIns="91425" bIns="91425" anchor="t" anchorCtr="0">
            <a:noAutofit/>
          </a:bodyPr>
          <a:lstStyle>
            <a:lvl1pPr lvl="0" algn="r">
              <a:lnSpc>
                <a:spcPct val="100000"/>
              </a:lnSpc>
              <a:spcBef>
                <a:spcPts val="0"/>
              </a:spcBef>
              <a:spcAft>
                <a:spcPts val="0"/>
              </a:spcAft>
              <a:buSzPts val="1600"/>
              <a:buFont typeface="Oxygen"/>
              <a:buNone/>
              <a:defRPr sz="1400">
                <a:solidFill>
                  <a:schemeClr val="dk1"/>
                </a:solidFill>
              </a:defRPr>
            </a:lvl1pPr>
            <a:lvl2pPr lvl="1">
              <a:spcBef>
                <a:spcPts val="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sp>
        <p:nvSpPr>
          <p:cNvPr id="191" name="Google Shape;191;p23"/>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ext 3">
  <p:cSld name="CUSTOM_3">
    <p:spTree>
      <p:nvGrpSpPr>
        <p:cNvPr id="1" name="Shape 192"/>
        <p:cNvGrpSpPr/>
        <p:nvPr/>
      </p:nvGrpSpPr>
      <p:grpSpPr>
        <a:xfrm>
          <a:off x="0" y="0"/>
          <a:ext cx="0" cy="0"/>
          <a:chOff x="0" y="0"/>
          <a:chExt cx="0" cy="0"/>
        </a:xfrm>
      </p:grpSpPr>
      <p:grpSp>
        <p:nvGrpSpPr>
          <p:cNvPr id="193" name="Google Shape;193;p24"/>
          <p:cNvGrpSpPr/>
          <p:nvPr/>
        </p:nvGrpSpPr>
        <p:grpSpPr>
          <a:xfrm rot="5400000">
            <a:off x="6768198" y="2476697"/>
            <a:ext cx="4070909" cy="183000"/>
            <a:chOff x="1471325" y="4724925"/>
            <a:chExt cx="5486400" cy="183000"/>
          </a:xfrm>
        </p:grpSpPr>
        <p:sp>
          <p:nvSpPr>
            <p:cNvPr id="194" name="Google Shape;194;p24"/>
            <p:cNvSpPr/>
            <p:nvPr/>
          </p:nvSpPr>
          <p:spPr>
            <a:xfrm>
              <a:off x="14713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4"/>
            <p:cNvSpPr/>
            <p:nvPr/>
          </p:nvSpPr>
          <p:spPr>
            <a:xfrm>
              <a:off x="28429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4"/>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4"/>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8" name="Google Shape;198;p24"/>
          <p:cNvSpPr/>
          <p:nvPr/>
        </p:nvSpPr>
        <p:spPr>
          <a:xfrm>
            <a:off x="-460325"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4"/>
          <p:cNvSpPr txBox="1">
            <a:spLocks noGrp="1"/>
          </p:cNvSpPr>
          <p:nvPr>
            <p:ph type="subTitle" idx="1"/>
          </p:nvPr>
        </p:nvSpPr>
        <p:spPr>
          <a:xfrm>
            <a:off x="4500951" y="2592125"/>
            <a:ext cx="2766900" cy="1003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Oxygen"/>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200" name="Google Shape;200;p24"/>
          <p:cNvSpPr txBox="1">
            <a:spLocks noGrp="1"/>
          </p:cNvSpPr>
          <p:nvPr>
            <p:ph type="title"/>
          </p:nvPr>
        </p:nvSpPr>
        <p:spPr>
          <a:xfrm>
            <a:off x="4500951" y="1981350"/>
            <a:ext cx="2766900" cy="4188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1">
  <p:cSld name="CUSTOM_16">
    <p:spTree>
      <p:nvGrpSpPr>
        <p:cNvPr id="1" name="Shape 215"/>
        <p:cNvGrpSpPr/>
        <p:nvPr/>
      </p:nvGrpSpPr>
      <p:grpSpPr>
        <a:xfrm>
          <a:off x="0" y="0"/>
          <a:ext cx="0" cy="0"/>
          <a:chOff x="0" y="0"/>
          <a:chExt cx="0" cy="0"/>
        </a:xfrm>
      </p:grpSpPr>
      <p:sp>
        <p:nvSpPr>
          <p:cNvPr id="216" name="Google Shape;216;p27"/>
          <p:cNvSpPr/>
          <p:nvPr/>
        </p:nvSpPr>
        <p:spPr>
          <a:xfrm>
            <a:off x="-460325"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7"/>
          <p:cNvSpPr/>
          <p:nvPr/>
        </p:nvSpPr>
        <p:spPr>
          <a:xfrm>
            <a:off x="8834650"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7"/>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2">
  <p:cSld name="CUSTOM_17">
    <p:bg>
      <p:bgPr>
        <a:solidFill>
          <a:schemeClr val="dk2"/>
        </a:solidFill>
        <a:effectLst/>
      </p:bgPr>
    </p:bg>
    <p:spTree>
      <p:nvGrpSpPr>
        <p:cNvPr id="1" name="Shape 219"/>
        <p:cNvGrpSpPr/>
        <p:nvPr/>
      </p:nvGrpSpPr>
      <p:grpSpPr>
        <a:xfrm>
          <a:off x="0" y="0"/>
          <a:ext cx="0" cy="0"/>
          <a:chOff x="0" y="0"/>
          <a:chExt cx="0" cy="0"/>
        </a:xfrm>
      </p:grpSpPr>
      <p:sp>
        <p:nvSpPr>
          <p:cNvPr id="220" name="Google Shape;220;p28"/>
          <p:cNvSpPr/>
          <p:nvPr/>
        </p:nvSpPr>
        <p:spPr>
          <a:xfrm>
            <a:off x="324600" y="-104075"/>
            <a:ext cx="8494800" cy="49521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1" name="Google Shape;221;p28"/>
          <p:cNvGrpSpPr/>
          <p:nvPr/>
        </p:nvGrpSpPr>
        <p:grpSpPr>
          <a:xfrm>
            <a:off x="1826325" y="171350"/>
            <a:ext cx="5486400" cy="183000"/>
            <a:chOff x="1471325" y="4724925"/>
            <a:chExt cx="5486400" cy="183000"/>
          </a:xfrm>
        </p:grpSpPr>
        <p:sp>
          <p:nvSpPr>
            <p:cNvPr id="222" name="Google Shape;222;p28"/>
            <p:cNvSpPr/>
            <p:nvPr/>
          </p:nvSpPr>
          <p:spPr>
            <a:xfrm>
              <a:off x="14713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8"/>
            <p:cNvSpPr/>
            <p:nvPr/>
          </p:nvSpPr>
          <p:spPr>
            <a:xfrm>
              <a:off x="28429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8"/>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8"/>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6" name="Google Shape;226;p28"/>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3">
  <p:cSld name="CUSTOM_18">
    <p:spTree>
      <p:nvGrpSpPr>
        <p:cNvPr id="1" name="Shape 227"/>
        <p:cNvGrpSpPr/>
        <p:nvPr/>
      </p:nvGrpSpPr>
      <p:grpSpPr>
        <a:xfrm>
          <a:off x="0" y="0"/>
          <a:ext cx="0" cy="0"/>
          <a:chOff x="0" y="0"/>
          <a:chExt cx="0" cy="0"/>
        </a:xfrm>
      </p:grpSpPr>
      <p:sp>
        <p:nvSpPr>
          <p:cNvPr id="228" name="Google Shape;228;p29"/>
          <p:cNvSpPr/>
          <p:nvPr/>
        </p:nvSpPr>
        <p:spPr>
          <a:xfrm>
            <a:off x="-63750" y="-989855"/>
            <a:ext cx="9271500" cy="1261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9" name="Google Shape;229;p29"/>
          <p:cNvGrpSpPr/>
          <p:nvPr/>
        </p:nvGrpSpPr>
        <p:grpSpPr>
          <a:xfrm>
            <a:off x="1826325" y="4799475"/>
            <a:ext cx="5486400" cy="183000"/>
            <a:chOff x="1471325" y="4724925"/>
            <a:chExt cx="5486400" cy="183000"/>
          </a:xfrm>
        </p:grpSpPr>
        <p:sp>
          <p:nvSpPr>
            <p:cNvPr id="230" name="Google Shape;230;p29"/>
            <p:cNvSpPr/>
            <p:nvPr/>
          </p:nvSpPr>
          <p:spPr>
            <a:xfrm>
              <a:off x="14713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9"/>
            <p:cNvSpPr/>
            <p:nvPr/>
          </p:nvSpPr>
          <p:spPr>
            <a:xfrm>
              <a:off x="28429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9"/>
            <p:cNvSpPr/>
            <p:nvPr/>
          </p:nvSpPr>
          <p:spPr>
            <a:xfrm>
              <a:off x="42145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9"/>
            <p:cNvSpPr/>
            <p:nvPr/>
          </p:nvSpPr>
          <p:spPr>
            <a:xfrm>
              <a:off x="55861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4" name="Google Shape;234;p29"/>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4">
  <p:cSld name="CUSTOM_19">
    <p:spTree>
      <p:nvGrpSpPr>
        <p:cNvPr id="1" name="Shape 235"/>
        <p:cNvGrpSpPr/>
        <p:nvPr/>
      </p:nvGrpSpPr>
      <p:grpSpPr>
        <a:xfrm>
          <a:off x="0" y="0"/>
          <a:ext cx="0" cy="0"/>
          <a:chOff x="0" y="0"/>
          <a:chExt cx="0" cy="0"/>
        </a:xfrm>
      </p:grpSpPr>
      <p:grpSp>
        <p:nvGrpSpPr>
          <p:cNvPr id="236" name="Google Shape;236;p30"/>
          <p:cNvGrpSpPr/>
          <p:nvPr/>
        </p:nvGrpSpPr>
        <p:grpSpPr>
          <a:xfrm rot="5400000">
            <a:off x="6774096" y="2476697"/>
            <a:ext cx="4070909" cy="183000"/>
            <a:chOff x="1471325" y="4724925"/>
            <a:chExt cx="5486400" cy="183000"/>
          </a:xfrm>
        </p:grpSpPr>
        <p:sp>
          <p:nvSpPr>
            <p:cNvPr id="237" name="Google Shape;237;p30"/>
            <p:cNvSpPr/>
            <p:nvPr/>
          </p:nvSpPr>
          <p:spPr>
            <a:xfrm>
              <a:off x="14713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30"/>
            <p:cNvSpPr/>
            <p:nvPr/>
          </p:nvSpPr>
          <p:spPr>
            <a:xfrm>
              <a:off x="28429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30"/>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0"/>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1" name="Google Shape;241;p30"/>
          <p:cNvSpPr/>
          <p:nvPr/>
        </p:nvSpPr>
        <p:spPr>
          <a:xfrm>
            <a:off x="-79975"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30"/>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3000">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1">
  <p:cSld name="CUSTOM_9">
    <p:spTree>
      <p:nvGrpSpPr>
        <p:cNvPr id="1" name="Shape 279"/>
        <p:cNvGrpSpPr/>
        <p:nvPr/>
      </p:nvGrpSpPr>
      <p:grpSpPr>
        <a:xfrm>
          <a:off x="0" y="0"/>
          <a:ext cx="0" cy="0"/>
          <a:chOff x="0" y="0"/>
          <a:chExt cx="0" cy="0"/>
        </a:xfrm>
      </p:grpSpPr>
      <p:sp>
        <p:nvSpPr>
          <p:cNvPr id="280" name="Google Shape;280;p36"/>
          <p:cNvSpPr/>
          <p:nvPr/>
        </p:nvSpPr>
        <p:spPr>
          <a:xfrm>
            <a:off x="-63750" y="-1282700"/>
            <a:ext cx="9271500" cy="18222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6"/>
          <p:cNvSpPr/>
          <p:nvPr/>
        </p:nvSpPr>
        <p:spPr>
          <a:xfrm>
            <a:off x="-63750" y="4595775"/>
            <a:ext cx="9271500" cy="12651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36"/>
          <p:cNvSpPr txBox="1">
            <a:spLocks noGrp="1"/>
          </p:cNvSpPr>
          <p:nvPr>
            <p:ph type="title"/>
          </p:nvPr>
        </p:nvSpPr>
        <p:spPr>
          <a:xfrm>
            <a:off x="720054" y="2488358"/>
            <a:ext cx="32850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Font typeface="EB Garamond Medium"/>
              <a:buNone/>
              <a:defRPr sz="4500">
                <a:solidFill>
                  <a:schemeClr val="accent2"/>
                </a:solidFill>
                <a:latin typeface="EB Garamond Medium"/>
                <a:ea typeface="EB Garamond Medium"/>
                <a:cs typeface="EB Garamond Medium"/>
                <a:sym typeface="EB Garamond Medium"/>
              </a:defRPr>
            </a:lvl1pPr>
            <a:lvl2pPr lvl="1"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2pPr>
            <a:lvl3pPr lvl="2"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3pPr>
            <a:lvl4pPr lvl="3"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4pPr>
            <a:lvl5pPr lvl="4"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5pPr>
            <a:lvl6pPr lvl="5"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6pPr>
            <a:lvl7pPr lvl="6"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7pPr>
            <a:lvl8pPr lvl="7"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8pPr>
            <a:lvl9pPr lvl="8" algn="ctr" rtl="0">
              <a:spcBef>
                <a:spcPts val="0"/>
              </a:spcBef>
              <a:spcAft>
                <a:spcPts val="0"/>
              </a:spcAft>
              <a:buSzPts val="3600"/>
              <a:buFont typeface="EB Garamond Medium"/>
              <a:buNone/>
              <a:defRPr sz="3600" b="0">
                <a:latin typeface="EB Garamond Medium"/>
                <a:ea typeface="EB Garamond Medium"/>
                <a:cs typeface="EB Garamond Medium"/>
                <a:sym typeface="EB Garamond Medium"/>
              </a:defRPr>
            </a:lvl9pPr>
          </a:lstStyle>
          <a:p>
            <a:endParaRPr/>
          </a:p>
        </p:txBody>
      </p:sp>
      <p:sp>
        <p:nvSpPr>
          <p:cNvPr id="283" name="Google Shape;283;p36"/>
          <p:cNvSpPr txBox="1">
            <a:spLocks noGrp="1"/>
          </p:cNvSpPr>
          <p:nvPr>
            <p:ph type="title" idx="2" hasCustomPrompt="1"/>
          </p:nvPr>
        </p:nvSpPr>
        <p:spPr>
          <a:xfrm>
            <a:off x="1707804" y="1099508"/>
            <a:ext cx="1309500" cy="1265100"/>
          </a:xfrm>
          <a:prstGeom prst="rect">
            <a:avLst/>
          </a:prstGeom>
          <a:solidFill>
            <a:schemeClr val="accent1"/>
          </a:solidFill>
        </p:spPr>
        <p:txBody>
          <a:bodyPr spcFirstLastPara="1" wrap="square" lIns="91425" tIns="91425" rIns="91425" bIns="91425" anchor="ctr" anchorCtr="0">
            <a:noAutofit/>
          </a:bodyPr>
          <a:lstStyle>
            <a:lvl1pPr lvl="0" algn="ctr" rtl="0">
              <a:spcBef>
                <a:spcPts val="0"/>
              </a:spcBef>
              <a:spcAft>
                <a:spcPts val="0"/>
              </a:spcAft>
              <a:buSzPts val="6000"/>
              <a:buFont typeface="EB Garamond Medium"/>
              <a:buNone/>
              <a:defRPr sz="7000">
                <a:solidFill>
                  <a:schemeClr val="lt1"/>
                </a:solidFill>
                <a:latin typeface="EB Garamond Medium"/>
                <a:ea typeface="EB Garamond Medium"/>
                <a:cs typeface="EB Garamond Medium"/>
                <a:sym typeface="EB Garamond Medium"/>
              </a:defRPr>
            </a:lvl1pPr>
            <a:lvl2pPr lvl="1"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2pPr>
            <a:lvl3pPr lvl="2"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3pPr>
            <a:lvl4pPr lvl="3"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4pPr>
            <a:lvl5pPr lvl="4"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5pPr>
            <a:lvl6pPr lvl="5"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6pPr>
            <a:lvl7pPr lvl="6"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7pPr>
            <a:lvl8pPr lvl="7"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8pPr>
            <a:lvl9pPr lvl="8" algn="ctr" rtl="0">
              <a:spcBef>
                <a:spcPts val="0"/>
              </a:spcBef>
              <a:spcAft>
                <a:spcPts val="0"/>
              </a:spcAft>
              <a:buSzPts val="6000"/>
              <a:buFont typeface="EB Garamond Medium"/>
              <a:buNone/>
              <a:defRPr sz="6000" b="0">
                <a:latin typeface="EB Garamond Medium"/>
                <a:ea typeface="EB Garamond Medium"/>
                <a:cs typeface="EB Garamond Medium"/>
                <a:sym typeface="EB Garamond Medium"/>
              </a:defRPr>
            </a:lvl9pPr>
          </a:lstStyle>
          <a:p>
            <a:r>
              <a:t>xx%</a:t>
            </a:r>
          </a:p>
        </p:txBody>
      </p:sp>
      <p:sp>
        <p:nvSpPr>
          <p:cNvPr id="284" name="Google Shape;284;p36"/>
          <p:cNvSpPr txBox="1">
            <a:spLocks noGrp="1"/>
          </p:cNvSpPr>
          <p:nvPr>
            <p:ph type="subTitle" idx="1"/>
          </p:nvPr>
        </p:nvSpPr>
        <p:spPr>
          <a:xfrm>
            <a:off x="720054" y="3330157"/>
            <a:ext cx="3285000" cy="713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600">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1" name="Shape 296"/>
        <p:cNvGrpSpPr/>
        <p:nvPr/>
      </p:nvGrpSpPr>
      <p:grpSpPr>
        <a:xfrm>
          <a:off x="0" y="0"/>
          <a:ext cx="0" cy="0"/>
          <a:chOff x="0" y="0"/>
          <a:chExt cx="0" cy="0"/>
        </a:xfrm>
      </p:grpSpPr>
      <p:grpSp>
        <p:nvGrpSpPr>
          <p:cNvPr id="297" name="Google Shape;297;p38"/>
          <p:cNvGrpSpPr/>
          <p:nvPr/>
        </p:nvGrpSpPr>
        <p:grpSpPr>
          <a:xfrm rot="5400000" flipH="1">
            <a:off x="6768198" y="2476697"/>
            <a:ext cx="4070909" cy="183000"/>
            <a:chOff x="1471325" y="4724925"/>
            <a:chExt cx="5486400" cy="183000"/>
          </a:xfrm>
        </p:grpSpPr>
        <p:sp>
          <p:nvSpPr>
            <p:cNvPr id="298" name="Google Shape;298;p38"/>
            <p:cNvSpPr/>
            <p:nvPr/>
          </p:nvSpPr>
          <p:spPr>
            <a:xfrm>
              <a:off x="14713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38"/>
            <p:cNvSpPr/>
            <p:nvPr/>
          </p:nvSpPr>
          <p:spPr>
            <a:xfrm>
              <a:off x="28429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38"/>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8"/>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2" name="Google Shape;302;p38"/>
          <p:cNvSpPr/>
          <p:nvPr/>
        </p:nvSpPr>
        <p:spPr>
          <a:xfrm flipH="1">
            <a:off x="-71822"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38"/>
          <p:cNvSpPr txBox="1">
            <a:spLocks noGrp="1"/>
          </p:cNvSpPr>
          <p:nvPr>
            <p:ph type="ctrTitle"/>
          </p:nvPr>
        </p:nvSpPr>
        <p:spPr>
          <a:xfrm>
            <a:off x="4012450" y="540100"/>
            <a:ext cx="4325700" cy="822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Font typeface="EB Garamond Medium"/>
              <a:buNone/>
              <a:defRPr sz="7000">
                <a:latin typeface="EB Garamond Medium"/>
                <a:ea typeface="EB Garamond Medium"/>
                <a:cs typeface="EB Garamond Medium"/>
                <a:sym typeface="EB Garamond Medium"/>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304" name="Google Shape;304;p38"/>
          <p:cNvSpPr txBox="1">
            <a:spLocks noGrp="1"/>
          </p:cNvSpPr>
          <p:nvPr>
            <p:ph type="subTitle" idx="1"/>
          </p:nvPr>
        </p:nvSpPr>
        <p:spPr>
          <a:xfrm>
            <a:off x="4012450" y="1591200"/>
            <a:ext cx="4325700" cy="107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400">
                <a:solidFill>
                  <a:schemeClr val="dk1"/>
                </a:solidFill>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305" name="Google Shape;305;p38"/>
          <p:cNvSpPr txBox="1"/>
          <p:nvPr/>
        </p:nvSpPr>
        <p:spPr>
          <a:xfrm>
            <a:off x="4324750" y="3478175"/>
            <a:ext cx="3701100" cy="750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a:solidFill>
                  <a:schemeClr val="dk1"/>
                </a:solidFill>
                <a:latin typeface="Roboto"/>
                <a:ea typeface="Roboto"/>
                <a:cs typeface="Roboto"/>
                <a:sym typeface="Roboto"/>
              </a:rPr>
              <a:t>CREDITS: This presentation template was created by </a:t>
            </a:r>
            <a:r>
              <a:rPr lang="en" sz="1200" u="sng">
                <a:solidFill>
                  <a:schemeClr val="dk1"/>
                </a:solidFill>
                <a:latin typeface="Roboto"/>
                <a:ea typeface="Roboto"/>
                <a:cs typeface="Roboto"/>
                <a:sym typeface="Roboto"/>
                <a:hlinkClick r:id="rId2">
                  <a:extLst>
                    <a:ext uri="{A12FA001-AC4F-418D-AE19-62706E023703}">
                      <ahyp:hlinkClr xmlns:ahyp="http://schemas.microsoft.com/office/drawing/2018/hyperlinkcolor" val="tx"/>
                    </a:ext>
                  </a:extLst>
                </a:hlinkClick>
              </a:rPr>
              <a:t>Slidesgo</a:t>
            </a:r>
            <a:r>
              <a:rPr lang="en" sz="1200">
                <a:solidFill>
                  <a:schemeClr val="dk1"/>
                </a:solidFill>
                <a:latin typeface="Roboto"/>
                <a:ea typeface="Roboto"/>
                <a:cs typeface="Roboto"/>
                <a:sym typeface="Roboto"/>
              </a:rPr>
              <a:t>, including icons by </a:t>
            </a:r>
            <a:r>
              <a:rPr lang="en" sz="1200" u="sng">
                <a:solidFill>
                  <a:schemeClr val="dk1"/>
                </a:solidFill>
                <a:latin typeface="Roboto"/>
                <a:ea typeface="Roboto"/>
                <a:cs typeface="Roboto"/>
                <a:sym typeface="Roboto"/>
                <a:hlinkClick r:id="rId3">
                  <a:extLst>
                    <a:ext uri="{A12FA001-AC4F-418D-AE19-62706E023703}">
                      <ahyp:hlinkClr xmlns:ahyp="http://schemas.microsoft.com/office/drawing/2018/hyperlinkcolor" val="tx"/>
                    </a:ext>
                  </a:extLst>
                </a:hlinkClick>
              </a:rPr>
              <a:t>Flaticon</a:t>
            </a:r>
            <a:r>
              <a:rPr lang="en" sz="1200">
                <a:solidFill>
                  <a:schemeClr val="dk1"/>
                </a:solidFill>
                <a:latin typeface="Roboto"/>
                <a:ea typeface="Roboto"/>
                <a:cs typeface="Roboto"/>
                <a:sym typeface="Roboto"/>
              </a:rPr>
              <a:t>, infographics &amp; images by</a:t>
            </a:r>
            <a:r>
              <a:rPr lang="en" sz="1200">
                <a:solidFill>
                  <a:schemeClr val="dk1"/>
                </a:solidFill>
                <a:uFill>
                  <a:noFill/>
                </a:uFill>
                <a:latin typeface="Roboto"/>
                <a:ea typeface="Roboto"/>
                <a:cs typeface="Roboto"/>
                <a:sym typeface="Roboto"/>
                <a:hlinkClick r:id="rId4">
                  <a:extLst>
                    <a:ext uri="{A12FA001-AC4F-418D-AE19-62706E023703}">
                      <ahyp:hlinkClr xmlns:ahyp="http://schemas.microsoft.com/office/drawing/2018/hyperlinkcolor" val="tx"/>
                    </a:ext>
                  </a:extLst>
                </a:hlinkClick>
              </a:rPr>
              <a:t> </a:t>
            </a:r>
            <a:r>
              <a:rPr lang="en" sz="1200" u="sng">
                <a:solidFill>
                  <a:schemeClr val="dk1"/>
                </a:solidFill>
                <a:latin typeface="Roboto"/>
                <a:ea typeface="Roboto"/>
                <a:cs typeface="Roboto"/>
                <a:sym typeface="Roboto"/>
                <a:hlinkClick r:id="rId4">
                  <a:extLst>
                    <a:ext uri="{A12FA001-AC4F-418D-AE19-62706E023703}">
                      <ahyp:hlinkClr xmlns:ahyp="http://schemas.microsoft.com/office/drawing/2018/hyperlinkcolor" val="tx"/>
                    </a:ext>
                  </a:extLst>
                </a:hlinkClick>
              </a:rPr>
              <a:t>Freepik</a:t>
            </a:r>
            <a:r>
              <a:rPr lang="en" sz="1200">
                <a:solidFill>
                  <a:schemeClr val="dk1"/>
                </a:solidFill>
                <a:latin typeface="Roboto"/>
                <a:ea typeface="Roboto"/>
                <a:cs typeface="Roboto"/>
                <a:sym typeface="Roboto"/>
              </a:rPr>
              <a:t>.</a:t>
            </a:r>
            <a:endParaRPr sz="1200">
              <a:solidFill>
                <a:schemeClr val="dk1"/>
              </a:solidFill>
              <a:latin typeface="Roboto"/>
              <a:ea typeface="Roboto"/>
              <a:cs typeface="Roboto"/>
              <a:sym typeface="Roboto"/>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306"/>
        <p:cNvGrpSpPr/>
        <p:nvPr/>
      </p:nvGrpSpPr>
      <p:grpSpPr>
        <a:xfrm>
          <a:off x="0" y="0"/>
          <a:ext cx="0" cy="0"/>
          <a:chOff x="0" y="0"/>
          <a:chExt cx="0" cy="0"/>
        </a:xfrm>
      </p:grpSpPr>
      <p:grpSp>
        <p:nvGrpSpPr>
          <p:cNvPr id="307" name="Google Shape;307;p39"/>
          <p:cNvGrpSpPr/>
          <p:nvPr/>
        </p:nvGrpSpPr>
        <p:grpSpPr>
          <a:xfrm>
            <a:off x="1826325" y="4342275"/>
            <a:ext cx="5486400" cy="183000"/>
            <a:chOff x="1471325" y="4724925"/>
            <a:chExt cx="5486400" cy="183000"/>
          </a:xfrm>
        </p:grpSpPr>
        <p:sp>
          <p:nvSpPr>
            <p:cNvPr id="308" name="Google Shape;308;p39"/>
            <p:cNvSpPr/>
            <p:nvPr/>
          </p:nvSpPr>
          <p:spPr>
            <a:xfrm>
              <a:off x="14713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9"/>
            <p:cNvSpPr/>
            <p:nvPr/>
          </p:nvSpPr>
          <p:spPr>
            <a:xfrm>
              <a:off x="28429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39"/>
            <p:cNvSpPr/>
            <p:nvPr/>
          </p:nvSpPr>
          <p:spPr>
            <a:xfrm>
              <a:off x="42145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9"/>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2" name="Google Shape;312;p39"/>
          <p:cNvSpPr/>
          <p:nvPr/>
        </p:nvSpPr>
        <p:spPr>
          <a:xfrm>
            <a:off x="-460325" y="-60425"/>
            <a:ext cx="793200" cy="52539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1">
  <p:cSld name="BLANK_1_1_1_1_1_1_3">
    <p:bg>
      <p:bgPr>
        <a:solidFill>
          <a:schemeClr val="dk2"/>
        </a:solidFill>
        <a:effectLst/>
      </p:bgPr>
    </p:bg>
    <p:spTree>
      <p:nvGrpSpPr>
        <p:cNvPr id="1" name="Shape 313"/>
        <p:cNvGrpSpPr/>
        <p:nvPr/>
      </p:nvGrpSpPr>
      <p:grpSpPr>
        <a:xfrm>
          <a:off x="0" y="0"/>
          <a:ext cx="0" cy="0"/>
          <a:chOff x="0" y="0"/>
          <a:chExt cx="0" cy="0"/>
        </a:xfrm>
      </p:grpSpPr>
      <p:sp>
        <p:nvSpPr>
          <p:cNvPr id="314" name="Google Shape;314;p40"/>
          <p:cNvSpPr/>
          <p:nvPr/>
        </p:nvSpPr>
        <p:spPr>
          <a:xfrm>
            <a:off x="-63750" y="271650"/>
            <a:ext cx="8898300" cy="49521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278465" y="1767195"/>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a:defRPr/>
            </a:pPr>
            <a:endParaRPr lang="es-ES" altLang="es-MX"/>
          </a:p>
        </p:txBody>
      </p:sp>
      <p:sp>
        <p:nvSpPr>
          <p:cNvPr id="5" name="Footer Placeholder 4"/>
          <p:cNvSpPr>
            <a:spLocks noGrp="1"/>
          </p:cNvSpPr>
          <p:nvPr>
            <p:ph type="ftr" sz="quarter" idx="11"/>
          </p:nvPr>
        </p:nvSpPr>
        <p:spPr/>
        <p:txBody>
          <a:bodyPr/>
          <a:lstStyle/>
          <a:p>
            <a:pPr>
              <a:defRPr/>
            </a:pPr>
            <a:endParaRPr lang="es-ES" altLang="es-MX"/>
          </a:p>
        </p:txBody>
      </p:sp>
      <p:sp>
        <p:nvSpPr>
          <p:cNvPr id="6" name="Slide Number Placeholder 5"/>
          <p:cNvSpPr>
            <a:spLocks noGrp="1"/>
          </p:cNvSpPr>
          <p:nvPr>
            <p:ph type="sldNum" sz="quarter" idx="12"/>
          </p:nvPr>
        </p:nvSpPr>
        <p:spPr/>
        <p:txBody>
          <a:bodyPr/>
          <a:lstStyle/>
          <a:p>
            <a:fld id="{4C3B00F9-AF5A-4698-A80B-5BFE759FF144}" type="slidenum">
              <a:rPr lang="es-ES" altLang="es-MX" smtClean="0"/>
              <a:pPr/>
              <a:t>‹Nº›</a:t>
            </a:fld>
            <a:endParaRPr lang="es-ES" altLang="es-MX"/>
          </a:p>
        </p:txBody>
      </p:sp>
    </p:spTree>
    <p:extLst>
      <p:ext uri="{BB962C8B-B14F-4D97-AF65-F5344CB8AC3E}">
        <p14:creationId xmlns:p14="http://schemas.microsoft.com/office/powerpoint/2010/main" val="1072909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45"/>
        <p:cNvGrpSpPr/>
        <p:nvPr/>
      </p:nvGrpSpPr>
      <p:grpSpPr>
        <a:xfrm>
          <a:off x="0" y="0"/>
          <a:ext cx="0" cy="0"/>
          <a:chOff x="0" y="0"/>
          <a:chExt cx="0" cy="0"/>
        </a:xfrm>
      </p:grpSpPr>
      <p:sp>
        <p:nvSpPr>
          <p:cNvPr id="46" name="Google Shape;46;p7"/>
          <p:cNvSpPr/>
          <p:nvPr/>
        </p:nvSpPr>
        <p:spPr>
          <a:xfrm>
            <a:off x="713250" y="1054500"/>
            <a:ext cx="7717500" cy="3034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7" name="Google Shape;47;p7"/>
          <p:cNvGrpSpPr/>
          <p:nvPr/>
        </p:nvGrpSpPr>
        <p:grpSpPr>
          <a:xfrm>
            <a:off x="1826325" y="171350"/>
            <a:ext cx="5486400" cy="183000"/>
            <a:chOff x="1471325" y="4724925"/>
            <a:chExt cx="5486400" cy="183000"/>
          </a:xfrm>
        </p:grpSpPr>
        <p:sp>
          <p:nvSpPr>
            <p:cNvPr id="48" name="Google Shape;48;p7"/>
            <p:cNvSpPr/>
            <p:nvPr/>
          </p:nvSpPr>
          <p:spPr>
            <a:xfrm>
              <a:off x="14713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7"/>
            <p:cNvSpPr/>
            <p:nvPr/>
          </p:nvSpPr>
          <p:spPr>
            <a:xfrm>
              <a:off x="28429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7"/>
            <p:cNvSpPr/>
            <p:nvPr/>
          </p:nvSpPr>
          <p:spPr>
            <a:xfrm>
              <a:off x="42145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a:off x="55861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7"/>
          <p:cNvSpPr txBox="1">
            <a:spLocks noGrp="1"/>
          </p:cNvSpPr>
          <p:nvPr>
            <p:ph type="title"/>
          </p:nvPr>
        </p:nvSpPr>
        <p:spPr>
          <a:xfrm>
            <a:off x="2433000" y="1592158"/>
            <a:ext cx="4278000" cy="548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Font typeface="EB Garamond Medium"/>
              <a:buNone/>
              <a:defRPr sz="4500">
                <a:solidFill>
                  <a:schemeClr val="lt1"/>
                </a:solidFill>
                <a:latin typeface="EB Garamond Medium"/>
                <a:ea typeface="EB Garamond Medium"/>
                <a:cs typeface="EB Garamond Medium"/>
                <a:sym typeface="EB Garamond Medium"/>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3" name="Google Shape;53;p7"/>
          <p:cNvSpPr txBox="1">
            <a:spLocks noGrp="1"/>
          </p:cNvSpPr>
          <p:nvPr>
            <p:ph type="subTitle" idx="1"/>
          </p:nvPr>
        </p:nvSpPr>
        <p:spPr>
          <a:xfrm>
            <a:off x="2433000" y="2422881"/>
            <a:ext cx="4278000" cy="1127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800"/>
              <a:buNone/>
              <a:defRPr sz="1600">
                <a:solidFill>
                  <a:schemeClr val="lt1"/>
                </a:solidFill>
              </a:defRPr>
            </a:lvl1pPr>
            <a:lvl2pPr lvl="1" algn="ctr" rtl="0">
              <a:lnSpc>
                <a:spcPct val="100000"/>
              </a:lnSpc>
              <a:spcBef>
                <a:spcPts val="0"/>
              </a:spcBef>
              <a:spcAft>
                <a:spcPts val="0"/>
              </a:spcAft>
              <a:buSzPts val="1400"/>
              <a:buNone/>
              <a:defRPr/>
            </a:lvl2pPr>
            <a:lvl3pPr lvl="2" algn="ctr" rtl="0">
              <a:lnSpc>
                <a:spcPct val="100000"/>
              </a:lnSpc>
              <a:spcBef>
                <a:spcPts val="1600"/>
              </a:spcBef>
              <a:spcAft>
                <a:spcPts val="0"/>
              </a:spcAft>
              <a:buSzPts val="1400"/>
              <a:buNone/>
              <a:defRPr/>
            </a:lvl3pPr>
            <a:lvl4pPr lvl="3" algn="ctr" rtl="0">
              <a:lnSpc>
                <a:spcPct val="100000"/>
              </a:lnSpc>
              <a:spcBef>
                <a:spcPts val="1600"/>
              </a:spcBef>
              <a:spcAft>
                <a:spcPts val="0"/>
              </a:spcAft>
              <a:buSzPts val="1400"/>
              <a:buNone/>
              <a:defRPr/>
            </a:lvl4pPr>
            <a:lvl5pPr lvl="4" algn="ctr" rtl="0">
              <a:lnSpc>
                <a:spcPct val="100000"/>
              </a:lnSpc>
              <a:spcBef>
                <a:spcPts val="1600"/>
              </a:spcBef>
              <a:spcAft>
                <a:spcPts val="0"/>
              </a:spcAft>
              <a:buSzPts val="1400"/>
              <a:buNone/>
              <a:defRPr/>
            </a:lvl5pPr>
            <a:lvl6pPr lvl="5" algn="ctr" rtl="0">
              <a:lnSpc>
                <a:spcPct val="100000"/>
              </a:lnSpc>
              <a:spcBef>
                <a:spcPts val="1600"/>
              </a:spcBef>
              <a:spcAft>
                <a:spcPts val="0"/>
              </a:spcAft>
              <a:buSzPts val="1400"/>
              <a:buNone/>
              <a:defRPr/>
            </a:lvl6pPr>
            <a:lvl7pPr lvl="6" algn="ctr" rtl="0">
              <a:lnSpc>
                <a:spcPct val="100000"/>
              </a:lnSpc>
              <a:spcBef>
                <a:spcPts val="1600"/>
              </a:spcBef>
              <a:spcAft>
                <a:spcPts val="0"/>
              </a:spcAft>
              <a:buSzPts val="1400"/>
              <a:buNone/>
              <a:defRPr/>
            </a:lvl7pPr>
            <a:lvl8pPr lvl="7" algn="ctr" rtl="0">
              <a:lnSpc>
                <a:spcPct val="100000"/>
              </a:lnSpc>
              <a:spcBef>
                <a:spcPts val="1600"/>
              </a:spcBef>
              <a:spcAft>
                <a:spcPts val="0"/>
              </a:spcAft>
              <a:buSzPts val="1400"/>
              <a:buNone/>
              <a:defRPr/>
            </a:lvl8pPr>
            <a:lvl9pPr lvl="8" algn="ctr" rtl="0">
              <a:lnSpc>
                <a:spcPct val="100000"/>
              </a:lnSpc>
              <a:spcBef>
                <a:spcPts val="1600"/>
              </a:spcBef>
              <a:spcAft>
                <a:spcPts val="1600"/>
              </a:spcAft>
              <a:buSzPts val="1400"/>
              <a:buNone/>
              <a:defRPr/>
            </a:lvl9pPr>
          </a:lstStyle>
          <a:p>
            <a:endParaRPr/>
          </a:p>
        </p:txBody>
      </p:sp>
    </p:spTree>
    <p:extLst>
      <p:ext uri="{BB962C8B-B14F-4D97-AF65-F5344CB8AC3E}">
        <p14:creationId xmlns:p14="http://schemas.microsoft.com/office/powerpoint/2010/main" val="4186030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p:nvPr/>
        </p:nvSpPr>
        <p:spPr>
          <a:xfrm>
            <a:off x="-63750" y="-1282700"/>
            <a:ext cx="9271500" cy="18222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 name="Google Shape;10;p2"/>
          <p:cNvGrpSpPr/>
          <p:nvPr/>
        </p:nvGrpSpPr>
        <p:grpSpPr>
          <a:xfrm>
            <a:off x="1826325" y="4799475"/>
            <a:ext cx="5486400" cy="183000"/>
            <a:chOff x="1471325" y="4724925"/>
            <a:chExt cx="5486400" cy="183000"/>
          </a:xfrm>
        </p:grpSpPr>
        <p:sp>
          <p:nvSpPr>
            <p:cNvPr id="11" name="Google Shape;11;p2"/>
            <p:cNvSpPr/>
            <p:nvPr/>
          </p:nvSpPr>
          <p:spPr>
            <a:xfrm>
              <a:off x="1471325" y="4724925"/>
              <a:ext cx="1371600" cy="183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2842925" y="4724925"/>
              <a:ext cx="1371600" cy="1830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214525" y="4724925"/>
              <a:ext cx="1371600" cy="18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5586125" y="4724925"/>
              <a:ext cx="1371600" cy="183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 name="Google Shape;15;p2"/>
          <p:cNvSpPr txBox="1">
            <a:spLocks noGrp="1"/>
          </p:cNvSpPr>
          <p:nvPr>
            <p:ph type="ctrTitle"/>
          </p:nvPr>
        </p:nvSpPr>
        <p:spPr>
          <a:xfrm>
            <a:off x="713225" y="820354"/>
            <a:ext cx="4260300" cy="3024300"/>
          </a:xfrm>
          <a:prstGeom prst="rect">
            <a:avLst/>
          </a:prstGeom>
        </p:spPr>
        <p:txBody>
          <a:bodyPr spcFirstLastPara="1" wrap="square" lIns="91425" tIns="91425" rIns="91425" bIns="91425" anchor="ctr" anchorCtr="0">
            <a:noAutofit/>
          </a:bodyPr>
          <a:lstStyle>
            <a:lvl1pPr lvl="0">
              <a:lnSpc>
                <a:spcPct val="90000"/>
              </a:lnSpc>
              <a:spcBef>
                <a:spcPts val="0"/>
              </a:spcBef>
              <a:spcAft>
                <a:spcPts val="0"/>
              </a:spcAft>
              <a:buSzPts val="5200"/>
              <a:buFont typeface="EB Garamond Medium"/>
              <a:buNone/>
              <a:defRPr sz="4400">
                <a:latin typeface="EB Garamond Medium"/>
                <a:ea typeface="EB Garamond Medium"/>
                <a:cs typeface="EB Garamond Medium"/>
                <a:sym typeface="EB Garamond Medium"/>
              </a:defRPr>
            </a:lvl1pPr>
            <a:lvl2pPr lvl="1"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2pPr>
            <a:lvl3pPr lvl="2"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3pPr>
            <a:lvl4pPr lvl="3"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4pPr>
            <a:lvl5pPr lvl="4"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5pPr>
            <a:lvl6pPr lvl="5"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6pPr>
            <a:lvl7pPr lvl="6"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7pPr>
            <a:lvl8pPr lvl="7"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8pPr>
            <a:lvl9pPr lvl="8" algn="ctr">
              <a:spcBef>
                <a:spcPts val="0"/>
              </a:spcBef>
              <a:spcAft>
                <a:spcPts val="0"/>
              </a:spcAft>
              <a:buClr>
                <a:srgbClr val="191919"/>
              </a:buClr>
              <a:buSzPts val="5200"/>
              <a:buFont typeface="EB Garamond Medium"/>
              <a:buNone/>
              <a:defRPr sz="5200" b="0">
                <a:solidFill>
                  <a:srgbClr val="191919"/>
                </a:solidFill>
                <a:latin typeface="EB Garamond Medium"/>
                <a:ea typeface="EB Garamond Medium"/>
                <a:cs typeface="EB Garamond Medium"/>
                <a:sym typeface="EB Garamond Medium"/>
              </a:defRPr>
            </a:lvl9pPr>
          </a:lstStyle>
          <a:p>
            <a:endParaRPr/>
          </a:p>
        </p:txBody>
      </p:sp>
      <p:sp>
        <p:nvSpPr>
          <p:cNvPr id="16" name="Google Shape;16;p2"/>
          <p:cNvSpPr txBox="1">
            <a:spLocks noGrp="1"/>
          </p:cNvSpPr>
          <p:nvPr>
            <p:ph type="subTitle" idx="1"/>
          </p:nvPr>
        </p:nvSpPr>
        <p:spPr>
          <a:xfrm>
            <a:off x="713225" y="3975354"/>
            <a:ext cx="3858900" cy="356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800"/>
              <a:buNone/>
              <a:defRPr sz="1600">
                <a:solidFill>
                  <a:schemeClr val="dk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extLst>
      <p:ext uri="{BB962C8B-B14F-4D97-AF65-F5344CB8AC3E}">
        <p14:creationId xmlns:p14="http://schemas.microsoft.com/office/powerpoint/2010/main" val="11487012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slide" type="blank">
  <p:cSld name="BLANK">
    <p:spTree>
      <p:nvGrpSpPr>
        <p:cNvPr id="1" name="Shape 31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Clr>
                <a:schemeClr val="dk1"/>
              </a:buClr>
              <a:buSzPts val="3000"/>
              <a:buFont typeface="Georgia"/>
              <a:buNone/>
              <a:defRPr sz="3000">
                <a:solidFill>
                  <a:schemeClr val="dk1"/>
                </a:solidFill>
                <a:latin typeface="Georgia"/>
                <a:ea typeface="Georgia"/>
                <a:cs typeface="Georgia"/>
                <a:sym typeface="Georgia"/>
              </a:defRPr>
            </a:lvl1pPr>
            <a:lvl2pPr lvl="1"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2pPr>
            <a:lvl3pPr lvl="2"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3pPr>
            <a:lvl4pPr lvl="3"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4pPr>
            <a:lvl5pPr lvl="4"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5pPr>
            <a:lvl6pPr lvl="5"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6pPr>
            <a:lvl7pPr lvl="6"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7pPr>
            <a:lvl8pPr lvl="7"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8pPr>
            <a:lvl9pPr lvl="8" rtl="0">
              <a:spcBef>
                <a:spcPts val="0"/>
              </a:spcBef>
              <a:spcAft>
                <a:spcPts val="0"/>
              </a:spcAft>
              <a:buClr>
                <a:schemeClr val="dk1"/>
              </a:buClr>
              <a:buSzPts val="2800"/>
              <a:buFont typeface="Georgia"/>
              <a:buNone/>
              <a:defRPr sz="2800" b="1">
                <a:solidFill>
                  <a:schemeClr val="dk1"/>
                </a:solidFill>
                <a:latin typeface="Georgia"/>
                <a:ea typeface="Georgia"/>
                <a:cs typeface="Georgia"/>
                <a:sym typeface="Georgia"/>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marL="914400" lvl="1"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2pPr>
            <a:lvl3pPr marL="1371600" lvl="2"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3pPr>
            <a:lvl4pPr marL="1828800" lvl="3"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4pPr>
            <a:lvl5pPr marL="2286000" lvl="4"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5pPr>
            <a:lvl6pPr marL="2743200" lvl="5"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6pPr>
            <a:lvl7pPr marL="3200400" lvl="6"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7pPr>
            <a:lvl8pPr marL="3657600" lvl="7" indent="-317500">
              <a:lnSpc>
                <a:spcPct val="115000"/>
              </a:lnSpc>
              <a:spcBef>
                <a:spcPts val="1600"/>
              </a:spcBef>
              <a:spcAft>
                <a:spcPts val="0"/>
              </a:spcAft>
              <a:buClr>
                <a:schemeClr val="lt2"/>
              </a:buClr>
              <a:buSzPts val="1400"/>
              <a:buFont typeface="Roboto"/>
              <a:buChar char="○"/>
              <a:defRPr>
                <a:solidFill>
                  <a:schemeClr val="lt2"/>
                </a:solidFill>
                <a:latin typeface="Roboto"/>
                <a:ea typeface="Roboto"/>
                <a:cs typeface="Roboto"/>
                <a:sym typeface="Roboto"/>
              </a:defRPr>
            </a:lvl8pPr>
            <a:lvl9pPr marL="4114800" lvl="8" indent="-317500">
              <a:lnSpc>
                <a:spcPct val="115000"/>
              </a:lnSpc>
              <a:spcBef>
                <a:spcPts val="1600"/>
              </a:spcBef>
              <a:spcAft>
                <a:spcPts val="1600"/>
              </a:spcAft>
              <a:buClr>
                <a:schemeClr val="lt2"/>
              </a:buClr>
              <a:buSzPts val="1400"/>
              <a:buFont typeface="Roboto"/>
              <a:buChar char="■"/>
              <a:defRPr>
                <a:solidFill>
                  <a:schemeClr val="lt2"/>
                </a:solidFill>
                <a:latin typeface="Roboto"/>
                <a:ea typeface="Roboto"/>
                <a:cs typeface="Roboto"/>
                <a:sym typeface="Roboto"/>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 id="2147483655" r:id="rId5"/>
    <p:sldLayoutId id="2147483660" r:id="rId6"/>
    <p:sldLayoutId id="2147483666" r:id="rId7"/>
    <p:sldLayoutId id="2147483667" r:id="rId8"/>
    <p:sldLayoutId id="2147483668" r:id="rId9"/>
    <p:sldLayoutId id="2147483669" r:id="rId10"/>
    <p:sldLayoutId id="2147483670" r:id="rId11"/>
    <p:sldLayoutId id="2147483673" r:id="rId12"/>
    <p:sldLayoutId id="2147483674" r:id="rId13"/>
    <p:sldLayoutId id="2147483675" r:id="rId14"/>
    <p:sldLayoutId id="2147483676" r:id="rId15"/>
    <p:sldLayoutId id="2147483682" r:id="rId16"/>
    <p:sldLayoutId id="2147483684" r:id="rId17"/>
    <p:sldLayoutId id="2147483685" r:id="rId18"/>
    <p:sldLayoutId id="2147483686" r:id="rId19"/>
    <p:sldLayoutId id="2147483691" r:id="rId20"/>
    <p:sldLayoutId id="2147483692" r:id="rId21"/>
    <p:sldLayoutId id="2147483693"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rgbClr val="0E2A47"/>
        </a:solidFill>
        <a:effectLst/>
      </p:bgPr>
    </p:bg>
    <p:spTree>
      <p:nvGrpSpPr>
        <p:cNvPr id="1" name="Shape 315"/>
        <p:cNvGrpSpPr/>
        <p:nvPr/>
      </p:nvGrpSpPr>
      <p:grpSpPr>
        <a:xfrm>
          <a:off x="0" y="0"/>
          <a:ext cx="0" cy="0"/>
          <a:chOff x="0" y="0"/>
          <a:chExt cx="0" cy="0"/>
        </a:xfrm>
      </p:grpSpPr>
      <p:sp>
        <p:nvSpPr>
          <p:cNvPr id="316" name="Google Shape;316;p41"/>
          <p:cNvSpPr txBox="1">
            <a:spLocks noGrp="1"/>
          </p:cNvSpPr>
          <p:nvPr>
            <p:ph type="title"/>
          </p:nvPr>
        </p:nvSpPr>
        <p:spPr>
          <a:xfrm>
            <a:off x="1068100" y="933450"/>
            <a:ext cx="7047300" cy="4824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algn="ctr" rtl="0">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a:endParaRPr/>
          </a:p>
        </p:txBody>
      </p:sp>
      <p:sp>
        <p:nvSpPr>
          <p:cNvPr id="317" name="Google Shape;317;p41"/>
          <p:cNvSpPr txBox="1">
            <a:spLocks noGrp="1"/>
          </p:cNvSpPr>
          <p:nvPr>
            <p:ph type="body" idx="1"/>
          </p:nvPr>
        </p:nvSpPr>
        <p:spPr>
          <a:xfrm>
            <a:off x="1068100" y="1695450"/>
            <a:ext cx="7047300" cy="2502000"/>
          </a:xfrm>
          <a:prstGeom prst="rect">
            <a:avLst/>
          </a:prstGeom>
          <a:noFill/>
          <a:ln>
            <a:noFill/>
          </a:ln>
        </p:spPr>
        <p:txBody>
          <a:bodyPr spcFirstLastPara="1" wrap="square" lIns="91425" tIns="91425" rIns="91425" bIns="91425" anchor="t" anchorCtr="0">
            <a:noAutofit/>
          </a:bodyPr>
          <a:lstStyle>
            <a:lvl1pPr marL="457200" lvl="0"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marL="914400" lvl="1"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marL="1371600" lvl="2"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marL="1828800" lvl="3"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marL="2286000" lvl="4"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marL="2743200" lvl="5"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marL="3200400" lvl="6"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marL="3657600" lvl="7"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marL="4114800" lvl="8" indent="-29845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a:endParaRPr/>
          </a:p>
        </p:txBody>
      </p:sp>
    </p:spTree>
  </p:cSld>
  <p:clrMap bg1="lt1" tx1="dk1" bg2="dk2" tx2="lt2" accent1="accent1" accent2="accent2" accent3="accent3" accent4="accent4" accent5="accent5" accent6="accent6" hlink="hlink" folHlink="folHlink"/>
  <p:sldLayoutIdLst>
    <p:sldLayoutId id="2147483687"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3" Type="http://schemas.openxmlformats.org/officeDocument/2006/relationships/slide" Target="slide3.xml"/><Relationship Id="rId7" Type="http://schemas.openxmlformats.org/officeDocument/2006/relationships/slide" Target="slide20.xml"/><Relationship Id="rId12" Type="http://schemas.openxmlformats.org/officeDocument/2006/relationships/slide" Target="slide69.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slide" Target="slide16.xml"/><Relationship Id="rId11" Type="http://schemas.openxmlformats.org/officeDocument/2006/relationships/slide" Target="slide68.xml"/><Relationship Id="rId5" Type="http://schemas.openxmlformats.org/officeDocument/2006/relationships/slide" Target="slide9.xml"/><Relationship Id="rId10" Type="http://schemas.openxmlformats.org/officeDocument/2006/relationships/slide" Target="slide53.xml"/><Relationship Id="rId4" Type="http://schemas.openxmlformats.org/officeDocument/2006/relationships/slide" Target="slide8.xml"/><Relationship Id="rId9" Type="http://schemas.openxmlformats.org/officeDocument/2006/relationships/slide" Target="slide4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hyperlink" Target="https://creativecommons.org/licenses/by/3.0/" TargetMode="External"/><Relationship Id="rId4" Type="http://schemas.openxmlformats.org/officeDocument/2006/relationships/hyperlink" Target="https://stileex.xyz/es/tipos-programas-informatico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futuroelectrico.com/libros-de-inteligencia-artificial/" TargetMode="External"/><Relationship Id="rId2" Type="http://schemas.openxmlformats.org/officeDocument/2006/relationships/image" Target="../media/image3.jp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hyperlink" Target="https://andresherrero.com/puede-confiar-la-sociedad-en-la-inteligencia-artificial/" TargetMode="External"/><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rgradio6.blogspot.com/2016/06/inventan-un-robot-para-remediar-la.html"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it.dreamstime.com/fotografia-stock-libera-da-diritti-algoritmo-image27863175" TargetMode="External"/><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hyperlink" Target="https://creativecommons.org/licenses/by-nc-sa/3.0/" TargetMode="External"/><Relationship Id="rId4" Type="http://schemas.openxmlformats.org/officeDocument/2006/relationships/hyperlink" Target="https://entrenadoresdepensamiento.com/revista/objetivos-y-medidas" TargetMode="Externa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enclaseconlastic.wordpress.com/2016/11/15/tfl2iespuerto-algoritmos-diagramas-de-flujo-y-pseint/"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creativecommons.org/licenses/by-nc-sa/3.0/" TargetMode="External"/><Relationship Id="rId4" Type="http://schemas.openxmlformats.org/officeDocument/2006/relationships/hyperlink" Target="https://ehack.info/estructuras-de-control/" TargetMode="Externa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8" Type="http://schemas.openxmlformats.org/officeDocument/2006/relationships/hyperlink" Target="https://boluda.com/curso/fundamentos-swift/5-estructuras-de-control/" TargetMode="External"/><Relationship Id="rId3" Type="http://schemas.openxmlformats.org/officeDocument/2006/relationships/diagramLayout" Target="../diagrams/layout3.xml"/><Relationship Id="rId7" Type="http://schemas.openxmlformats.org/officeDocument/2006/relationships/image" Target="../media/image10.jpg"/><Relationship Id="rId2" Type="http://schemas.openxmlformats.org/officeDocument/2006/relationships/diagramData" Target="../diagrams/data3.xml"/><Relationship Id="rId1" Type="http://schemas.openxmlformats.org/officeDocument/2006/relationships/slideLayout" Target="../slideLayouts/slideLayout19.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hyperlink" Target="https://www.freepik.es/vector-premium/empresarios-estan-eligiendo-futuro-camino-vector-dibujos-animados_4409297.htm" TargetMode="Externa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3.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6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6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hyperlink" Target="https://www.vecteezy.com/free-vector/explaining" TargetMode="Externa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hyperlink" Target="http://www.elgrafico.mx/toluca/05-04-2017/leopoldo-flores-deja-legado-de-luz-y-color" TargetMode="External"/></Relationships>
</file>

<file path=ppt/slides/_rels/slide74.xml.rels><?xml version="1.0" encoding="UTF-8" standalone="yes"?>
<Relationships xmlns="http://schemas.openxmlformats.org/package/2006/relationships"><Relationship Id="rId3" Type="http://schemas.openxmlformats.org/officeDocument/2006/relationships/hyperlink" Target="http://bit.ly/2PfT4lq" TargetMode="External"/><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44"/>
          <p:cNvSpPr txBox="1">
            <a:spLocks noGrp="1"/>
          </p:cNvSpPr>
          <p:nvPr>
            <p:ph type="ctrTitle"/>
          </p:nvPr>
        </p:nvSpPr>
        <p:spPr>
          <a:xfrm>
            <a:off x="1753848" y="578427"/>
            <a:ext cx="6955437" cy="4150579"/>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s-MX" sz="2000" dirty="0"/>
              <a:t>UNIVERSIDAD AUTÓNOMA DEL ESTADO DE MÉXICO</a:t>
            </a:r>
            <a:br>
              <a:rPr lang="es-MX" sz="2400" dirty="0"/>
            </a:br>
            <a:r>
              <a:rPr lang="es-MX" sz="2000" dirty="0"/>
              <a:t>FACULTAD DE INGENIERÍA</a:t>
            </a:r>
            <a:br>
              <a:rPr lang="es-MX" sz="2400" dirty="0"/>
            </a:br>
            <a:br>
              <a:rPr lang="es-MX" sz="2400" dirty="0"/>
            </a:br>
            <a:r>
              <a:rPr lang="es-MX" sz="2000" dirty="0"/>
              <a:t>Licenciaturas en Ingeniería Civil, Mecánica y Electrónica</a:t>
            </a:r>
            <a:br>
              <a:rPr lang="es-MX" sz="2000" dirty="0"/>
            </a:br>
            <a:r>
              <a:rPr lang="es-MX" sz="2000" dirty="0"/>
              <a:t>Plan F19</a:t>
            </a:r>
            <a:br>
              <a:rPr lang="es-MX" sz="2400" dirty="0"/>
            </a:br>
            <a:br>
              <a:rPr lang="es-MX" sz="2500" dirty="0"/>
            </a:br>
            <a:r>
              <a:rPr lang="es-MX" sz="1800" dirty="0">
                <a:solidFill>
                  <a:schemeClr val="accent1"/>
                </a:solidFill>
              </a:rPr>
              <a:t>Coordinación de Materias Propedéuticas</a:t>
            </a:r>
            <a:br>
              <a:rPr lang="es-MX" sz="1800" dirty="0">
                <a:solidFill>
                  <a:schemeClr val="accent1"/>
                </a:solidFill>
              </a:rPr>
            </a:br>
            <a:br>
              <a:rPr lang="es-MX" sz="1800" dirty="0">
                <a:solidFill>
                  <a:schemeClr val="accent1"/>
                </a:solidFill>
              </a:rPr>
            </a:br>
            <a:r>
              <a:rPr lang="es-MX" sz="1800" dirty="0">
                <a:solidFill>
                  <a:schemeClr val="accent1"/>
                </a:solidFill>
              </a:rPr>
              <a:t>Unidad de Aprendizaje: Programación Básica                  </a:t>
            </a:r>
            <a:br>
              <a:rPr lang="es-MX" sz="1800" dirty="0">
                <a:solidFill>
                  <a:schemeClr val="accent1"/>
                </a:solidFill>
              </a:rPr>
            </a:br>
            <a:br>
              <a:rPr lang="es-MX" sz="1800" dirty="0">
                <a:solidFill>
                  <a:schemeClr val="accent1"/>
                </a:solidFill>
              </a:rPr>
            </a:br>
            <a:r>
              <a:rPr lang="es-MX" sz="1800" dirty="0">
                <a:solidFill>
                  <a:schemeClr val="accent1"/>
                </a:solidFill>
              </a:rPr>
              <a:t>Total de créditos: 6</a:t>
            </a:r>
            <a:br>
              <a:rPr lang="es-MX" sz="1800" dirty="0">
                <a:solidFill>
                  <a:schemeClr val="accent1"/>
                </a:solidFill>
              </a:rPr>
            </a:br>
            <a:br>
              <a:rPr lang="es-MX" sz="1800" dirty="0">
                <a:solidFill>
                  <a:schemeClr val="accent1"/>
                </a:solidFill>
              </a:rPr>
            </a:br>
            <a:r>
              <a:rPr lang="es-MX" sz="1800" dirty="0">
                <a:solidFill>
                  <a:schemeClr val="accent1"/>
                </a:solidFill>
              </a:rPr>
              <a:t>Tema: Estructuras de Control Selectivas</a:t>
            </a:r>
            <a:br>
              <a:rPr lang="es-MX" sz="1800" dirty="0">
                <a:solidFill>
                  <a:schemeClr val="accent1"/>
                </a:solidFill>
              </a:rPr>
            </a:br>
            <a:br>
              <a:rPr lang="es-MX" sz="1800" dirty="0">
                <a:solidFill>
                  <a:schemeClr val="accent1"/>
                </a:solidFill>
              </a:rPr>
            </a:br>
            <a:r>
              <a:rPr lang="es-MX" sz="1800" dirty="0">
                <a:solidFill>
                  <a:schemeClr val="accent1"/>
                </a:solidFill>
              </a:rPr>
              <a:t>Profesora: María de los Ángeles Contreras Flores</a:t>
            </a:r>
            <a:endParaRPr lang="es-MX" sz="5500" dirty="0">
              <a:solidFill>
                <a:schemeClr val="accent1"/>
              </a:solidFill>
            </a:endParaRPr>
          </a:p>
        </p:txBody>
      </p:sp>
      <p:pic>
        <p:nvPicPr>
          <p:cNvPr id="327" name="Google Shape;327;p44"/>
          <p:cNvPicPr preferRelativeResize="0">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96217" y="671864"/>
            <a:ext cx="1326629" cy="1304289"/>
          </a:xfrm>
          <a:prstGeom prst="rect">
            <a:avLst/>
          </a:prstGeom>
          <a:noFill/>
          <a:ln>
            <a:noFill/>
          </a:ln>
        </p:spPr>
      </p:pic>
      <p:sp>
        <p:nvSpPr>
          <p:cNvPr id="6" name="CuadroTexto 5">
            <a:extLst>
              <a:ext uri="{FF2B5EF4-FFF2-40B4-BE49-F238E27FC236}">
                <a16:creationId xmlns:a16="http://schemas.microsoft.com/office/drawing/2014/main" id="{EFE3D10B-233D-4227-B1AB-51F512720F0C}"/>
              </a:ext>
            </a:extLst>
          </p:cNvPr>
          <p:cNvSpPr txBox="1"/>
          <p:nvPr/>
        </p:nvSpPr>
        <p:spPr>
          <a:xfrm>
            <a:off x="7644983" y="4729006"/>
            <a:ext cx="1139253" cy="307777"/>
          </a:xfrm>
          <a:prstGeom prst="rect">
            <a:avLst/>
          </a:prstGeom>
          <a:noFill/>
        </p:spPr>
        <p:txBody>
          <a:bodyPr wrap="square">
            <a:spAutoFit/>
          </a:bodyPr>
          <a:lstStyle/>
          <a:p>
            <a:pPr marL="0" lvl="0" indent="0" algn="l" rtl="0">
              <a:spcBef>
                <a:spcPts val="0"/>
              </a:spcBef>
              <a:spcAft>
                <a:spcPts val="0"/>
              </a:spcAft>
              <a:buNone/>
            </a:pPr>
            <a:r>
              <a:rPr lang="es-MX" sz="1400" dirty="0"/>
              <a:t>Mayo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45"/>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Contenido</a:t>
            </a:r>
            <a:endParaRPr dirty="0"/>
          </a:p>
        </p:txBody>
      </p:sp>
      <p:sp>
        <p:nvSpPr>
          <p:cNvPr id="333" name="Google Shape;333;p45"/>
          <p:cNvSpPr txBox="1">
            <a:spLocks noGrp="1"/>
          </p:cNvSpPr>
          <p:nvPr>
            <p:ph type="body" idx="1"/>
          </p:nvPr>
        </p:nvSpPr>
        <p:spPr>
          <a:xfrm>
            <a:off x="720000" y="1117550"/>
            <a:ext cx="7319100" cy="3486000"/>
          </a:xfrm>
          <a:prstGeom prst="rect">
            <a:avLst/>
          </a:prstGeom>
        </p:spPr>
        <p:txBody>
          <a:bodyPr spcFirstLastPara="1" wrap="square" lIns="91425" tIns="91425" rIns="91425" bIns="91425" anchor="ctr" anchorCtr="0">
            <a:noAutofit/>
          </a:bodyPr>
          <a:lstStyle/>
          <a:p>
            <a:pPr marL="457200" lvl="0" indent="-304800" algn="l" rtl="0">
              <a:spcBef>
                <a:spcPts val="0"/>
              </a:spcBef>
              <a:spcAft>
                <a:spcPts val="0"/>
              </a:spcAft>
              <a:buSzPts val="1200"/>
              <a:buAutoNum type="arabicPeriod"/>
            </a:pPr>
            <a:r>
              <a:rPr lang="es-MX" sz="2000" dirty="0">
                <a:hlinkClick r:id="rId3" action="ppaction://hlinksldjump"/>
              </a:rPr>
              <a:t>Introducción</a:t>
            </a:r>
            <a:endParaRPr sz="2000" dirty="0"/>
          </a:p>
          <a:p>
            <a:pPr marL="457200" lvl="0" indent="-304800" algn="l" rtl="0">
              <a:spcBef>
                <a:spcPts val="0"/>
              </a:spcBef>
              <a:spcAft>
                <a:spcPts val="0"/>
              </a:spcAft>
              <a:buSzPts val="1200"/>
              <a:buAutoNum type="arabicPeriod"/>
            </a:pPr>
            <a:r>
              <a:rPr lang="es-MX" sz="2000" dirty="0">
                <a:hlinkClick r:id="rId4" action="ppaction://hlinksldjump"/>
              </a:rPr>
              <a:t>Objetivo general</a:t>
            </a:r>
            <a:endParaRPr sz="2000" dirty="0"/>
          </a:p>
          <a:p>
            <a:pPr marL="457200" lvl="0" indent="-304800" algn="l" rtl="0">
              <a:spcBef>
                <a:spcPts val="0"/>
              </a:spcBef>
              <a:spcAft>
                <a:spcPts val="0"/>
              </a:spcAft>
              <a:buSzPts val="1200"/>
              <a:buAutoNum type="arabicPeriod"/>
            </a:pPr>
            <a:r>
              <a:rPr lang="es-MX" sz="2000" dirty="0">
                <a:hlinkClick r:id="rId5" action="ppaction://hlinksldjump"/>
              </a:rPr>
              <a:t>Definición y clasificación de las estructuras de control</a:t>
            </a:r>
            <a:endParaRPr sz="2000" dirty="0"/>
          </a:p>
          <a:p>
            <a:pPr marL="457200" lvl="0" indent="-304800" algn="l" rtl="0">
              <a:spcBef>
                <a:spcPts val="0"/>
              </a:spcBef>
              <a:spcAft>
                <a:spcPts val="0"/>
              </a:spcAft>
              <a:buSzPts val="1200"/>
              <a:buAutoNum type="arabicPeriod"/>
            </a:pPr>
            <a:r>
              <a:rPr lang="es-MX" sz="2000" dirty="0">
                <a:hlinkClick r:id="rId6" action="ppaction://hlinksldjump"/>
              </a:rPr>
              <a:t>Estructura selectivas:</a:t>
            </a:r>
            <a:endParaRPr lang="es-MX" sz="2000" dirty="0"/>
          </a:p>
          <a:p>
            <a:pPr marL="952500" lvl="1" indent="-342900">
              <a:buSzPts val="1200"/>
              <a:buFont typeface="+mj-lt"/>
              <a:buAutoNum type="alphaLcParenR"/>
            </a:pPr>
            <a:r>
              <a:rPr lang="es-MX" sz="2000" dirty="0">
                <a:latin typeface="Roboto"/>
                <a:ea typeface="Roboto"/>
                <a:cs typeface="Roboto"/>
                <a:sym typeface="Roboto"/>
                <a:hlinkClick r:id="rId7" action="ppaction://hlinksldjump"/>
              </a:rPr>
              <a:t>Simple</a:t>
            </a:r>
            <a:endParaRPr lang="es-MX" sz="2000" dirty="0">
              <a:latin typeface="Roboto"/>
              <a:ea typeface="Roboto"/>
              <a:cs typeface="Roboto"/>
              <a:sym typeface="Roboto"/>
            </a:endParaRPr>
          </a:p>
          <a:p>
            <a:pPr marL="952500" lvl="1" indent="-342900">
              <a:buSzPts val="1200"/>
              <a:buFont typeface="+mj-lt"/>
              <a:buAutoNum type="alphaLcParenR"/>
            </a:pPr>
            <a:r>
              <a:rPr lang="es-MX" sz="2000" dirty="0">
                <a:latin typeface="Roboto"/>
                <a:ea typeface="Roboto"/>
                <a:cs typeface="Roboto"/>
                <a:sym typeface="Roboto"/>
                <a:hlinkClick r:id="rId8" action="ppaction://hlinksldjump"/>
              </a:rPr>
              <a:t>Doble</a:t>
            </a:r>
            <a:endParaRPr lang="es-MX" sz="2000" dirty="0">
              <a:latin typeface="Roboto"/>
              <a:ea typeface="Roboto"/>
              <a:cs typeface="Roboto"/>
              <a:sym typeface="Roboto"/>
            </a:endParaRPr>
          </a:p>
          <a:p>
            <a:pPr marL="952500" lvl="1" indent="-342900">
              <a:buSzPts val="1200"/>
              <a:buFont typeface="+mj-lt"/>
              <a:buAutoNum type="alphaLcParenR"/>
            </a:pPr>
            <a:r>
              <a:rPr lang="es-MX" sz="2000" dirty="0">
                <a:latin typeface="Roboto"/>
                <a:ea typeface="Roboto"/>
                <a:cs typeface="Roboto"/>
                <a:sym typeface="Roboto"/>
                <a:hlinkClick r:id="rId9" action="ppaction://hlinksldjump"/>
              </a:rPr>
              <a:t>Anidada o en Cascada</a:t>
            </a:r>
            <a:endParaRPr lang="es-MX" sz="2000" dirty="0">
              <a:latin typeface="Roboto"/>
              <a:ea typeface="Roboto"/>
              <a:cs typeface="Roboto"/>
              <a:sym typeface="Roboto"/>
            </a:endParaRPr>
          </a:p>
          <a:p>
            <a:pPr marL="952500" lvl="1" indent="-342900">
              <a:buSzPts val="1200"/>
              <a:buFont typeface="+mj-lt"/>
              <a:buAutoNum type="alphaLcParenR"/>
            </a:pPr>
            <a:r>
              <a:rPr lang="es-MX" sz="2000" dirty="0">
                <a:latin typeface="Roboto"/>
                <a:ea typeface="Roboto"/>
                <a:cs typeface="Roboto"/>
                <a:sym typeface="Roboto"/>
                <a:hlinkClick r:id="rId10" action="ppaction://hlinksldjump"/>
              </a:rPr>
              <a:t>Múltiple</a:t>
            </a:r>
            <a:endParaRPr lang="es-MX" sz="2000" dirty="0">
              <a:latin typeface="Roboto"/>
              <a:ea typeface="Roboto"/>
              <a:cs typeface="Roboto"/>
              <a:sym typeface="Roboto"/>
            </a:endParaRPr>
          </a:p>
          <a:p>
            <a:pPr marL="457200" lvl="0" indent="-304800" algn="l" rtl="0">
              <a:spcBef>
                <a:spcPts val="0"/>
              </a:spcBef>
              <a:spcAft>
                <a:spcPts val="0"/>
              </a:spcAft>
              <a:buSzPts val="1200"/>
              <a:buAutoNum type="arabicPeriod"/>
            </a:pPr>
            <a:r>
              <a:rPr lang="es-MX" sz="2000" dirty="0">
                <a:hlinkClick r:id="rId11" action="ppaction://hlinksldjump"/>
              </a:rPr>
              <a:t>Bibliografía</a:t>
            </a:r>
            <a:endParaRPr lang="es-MX" sz="2000" dirty="0"/>
          </a:p>
          <a:p>
            <a:pPr marL="457200" lvl="0" indent="-304800" algn="l" rtl="0">
              <a:spcBef>
                <a:spcPts val="0"/>
              </a:spcBef>
              <a:spcAft>
                <a:spcPts val="0"/>
              </a:spcAft>
              <a:buSzPts val="1200"/>
              <a:buAutoNum type="arabicPeriod"/>
            </a:pPr>
            <a:r>
              <a:rPr lang="es-MX" sz="2000" dirty="0">
                <a:hlinkClick r:id="rId12" action="ppaction://hlinksldjump"/>
              </a:rPr>
              <a:t>Guion explicativo</a:t>
            </a:r>
            <a:endParaRPr lang="es-MX"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47"/>
          <p:cNvPicPr preferRelativeResize="0"/>
          <p:nvPr/>
        </p:nvPicPr>
        <p:blipFill>
          <a:blip r:embed="rId3">
            <a:clrChange>
              <a:clrFrom>
                <a:srgbClr val="F9F8F6"/>
              </a:clrFrom>
              <a:clrTo>
                <a:srgbClr val="F9F8F6">
                  <a:alpha val="0"/>
                </a:srgbClr>
              </a:clrTo>
            </a:clrChange>
            <a:extLst>
              <a:ext uri="{837473B0-CC2E-450A-ABE3-18F120FF3D39}">
                <a1611:picAttrSrcUrl xmlns:a1611="http://schemas.microsoft.com/office/drawing/2016/11/main" r:id="rId4"/>
              </a:ext>
            </a:extLst>
          </a:blip>
          <a:srcRect/>
          <a:stretch/>
        </p:blipFill>
        <p:spPr>
          <a:xfrm>
            <a:off x="501089" y="1260728"/>
            <a:ext cx="4132458" cy="2326420"/>
          </a:xfrm>
          <a:prstGeom prst="rect">
            <a:avLst/>
          </a:prstGeom>
          <a:noFill/>
          <a:ln>
            <a:noFill/>
          </a:ln>
        </p:spPr>
      </p:pic>
      <p:sp>
        <p:nvSpPr>
          <p:cNvPr id="356" name="Google Shape;356;p47"/>
          <p:cNvSpPr txBox="1">
            <a:spLocks noGrp="1"/>
          </p:cNvSpPr>
          <p:nvPr>
            <p:ph type="title"/>
          </p:nvPr>
        </p:nvSpPr>
        <p:spPr>
          <a:xfrm>
            <a:off x="4748324" y="2342625"/>
            <a:ext cx="3675600" cy="841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Introduction</a:t>
            </a:r>
            <a:endParaRPr dirty="0"/>
          </a:p>
        </p:txBody>
      </p:sp>
      <p:sp>
        <p:nvSpPr>
          <p:cNvPr id="357" name="Google Shape;357;p47"/>
          <p:cNvSpPr txBox="1">
            <a:spLocks noGrp="1"/>
          </p:cNvSpPr>
          <p:nvPr>
            <p:ph type="subTitle" idx="1"/>
          </p:nvPr>
        </p:nvSpPr>
        <p:spPr>
          <a:xfrm>
            <a:off x="5415800" y="3323950"/>
            <a:ext cx="3008100" cy="7134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dirty="0"/>
              <a:t>Estructuras de control de control selectivas</a:t>
            </a:r>
            <a:endParaRPr dirty="0"/>
          </a:p>
        </p:txBody>
      </p:sp>
      <p:sp>
        <p:nvSpPr>
          <p:cNvPr id="358" name="Google Shape;358;p47"/>
          <p:cNvSpPr txBox="1">
            <a:spLocks noGrp="1"/>
          </p:cNvSpPr>
          <p:nvPr>
            <p:ph type="title" idx="2"/>
          </p:nvPr>
        </p:nvSpPr>
        <p:spPr>
          <a:xfrm>
            <a:off x="7060725" y="1106175"/>
            <a:ext cx="1363200" cy="12651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a:t>01</a:t>
            </a:r>
            <a:endParaRPr/>
          </a:p>
        </p:txBody>
      </p:sp>
      <p:sp>
        <p:nvSpPr>
          <p:cNvPr id="3" name="CuadroTexto 2">
            <a:extLst>
              <a:ext uri="{FF2B5EF4-FFF2-40B4-BE49-F238E27FC236}">
                <a16:creationId xmlns:a16="http://schemas.microsoft.com/office/drawing/2014/main" id="{E28A6F9B-A54A-492C-873E-3AA851218C09}"/>
              </a:ext>
            </a:extLst>
          </p:cNvPr>
          <p:cNvSpPr txBox="1"/>
          <p:nvPr/>
        </p:nvSpPr>
        <p:spPr>
          <a:xfrm>
            <a:off x="798010" y="4876063"/>
            <a:ext cx="4132458" cy="230832"/>
          </a:xfrm>
          <a:prstGeom prst="rect">
            <a:avLst/>
          </a:prstGeom>
          <a:noFill/>
        </p:spPr>
        <p:txBody>
          <a:bodyPr wrap="square" rtlCol="0">
            <a:spAutoFit/>
          </a:bodyPr>
          <a:lstStyle/>
          <a:p>
            <a:r>
              <a:rPr lang="es-MX" sz="900" dirty="0">
                <a:hlinkClick r:id="rId4" tooltip="https://stileex.xyz/es/tipos-programas-informaticos/"/>
              </a:rPr>
              <a:t>Esta foto</a:t>
            </a:r>
            <a:r>
              <a:rPr lang="es-MX" sz="900" dirty="0"/>
              <a:t> de Autor desconocido está bajo licencia </a:t>
            </a:r>
            <a:r>
              <a:rPr lang="es-MX" sz="900" dirty="0">
                <a:hlinkClick r:id="rId5" tooltip="https://creativecommons.org/licenses/by/3.0/"/>
              </a:rPr>
              <a:t>CC BY</a:t>
            </a:r>
            <a:endParaRPr lang="es-MX"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5102C6CA-FC2E-08E6-9EB4-5873A476C701}"/>
              </a:ext>
            </a:extLst>
          </p:cNvPr>
          <p:cNvSpPr>
            <a:spLocks noGrp="1"/>
          </p:cNvSpPr>
          <p:nvPr>
            <p:ph type="subTitle" idx="1"/>
          </p:nvPr>
        </p:nvSpPr>
        <p:spPr>
          <a:xfrm>
            <a:off x="4313574" y="559320"/>
            <a:ext cx="3931016" cy="4024858"/>
          </a:xfrm>
        </p:spPr>
        <p:txBody>
          <a:bodyPr/>
          <a:lstStyle/>
          <a:p>
            <a:pPr marL="158750" indent="0" algn="just">
              <a:buNone/>
            </a:pPr>
            <a:r>
              <a:rPr lang="es-ES" sz="1800" dirty="0"/>
              <a:t>Durante los últimos años, la </a:t>
            </a:r>
            <a:r>
              <a:rPr lang="es-ES" sz="1800" b="1" dirty="0"/>
              <a:t>programación de computadoras </a:t>
            </a:r>
            <a:r>
              <a:rPr lang="es-ES" sz="1800" dirty="0"/>
              <a:t>ha sido la responsable de que la tecnología haya avanzado a grandes pasos, facilitando el trabajo y la vida de las personas, logrando llevar a la práctica un sinnúmero de ideas tecnológicas permitiendo que las actividades de la vida cotidiana se encuentren prácticamente automatizadas. </a:t>
            </a:r>
          </a:p>
          <a:p>
            <a:pPr marL="158750" indent="0" algn="just">
              <a:buNone/>
            </a:pPr>
            <a:endParaRPr lang="es-ES" sz="1400" dirty="0"/>
          </a:p>
          <a:p>
            <a:pPr marL="158750" indent="0" algn="just">
              <a:buNone/>
            </a:pPr>
            <a:endParaRPr lang="es-ES" sz="1400" dirty="0"/>
          </a:p>
        </p:txBody>
      </p:sp>
      <p:pic>
        <p:nvPicPr>
          <p:cNvPr id="6" name="Imagen 5">
            <a:extLst>
              <a:ext uri="{FF2B5EF4-FFF2-40B4-BE49-F238E27FC236}">
                <a16:creationId xmlns:a16="http://schemas.microsoft.com/office/drawing/2014/main" id="{F5D2B386-F5A8-49D8-A001-95E460D5237E}"/>
              </a:ext>
            </a:extLst>
          </p:cNvPr>
          <p:cNvPicPr>
            <a:picLocks noChangeAspect="1"/>
          </p:cNvPicPr>
          <p:nvPr/>
        </p:nvPicPr>
        <p:blipFill>
          <a:blip r:embed="rId2">
            <a:extLst>
              <a:ext uri="{837473B0-CC2E-450A-ABE3-18F120FF3D39}">
                <a1611:picAttrSrcUrl xmlns:a1611="http://schemas.microsoft.com/office/drawing/2016/11/main" r:id="rId3"/>
              </a:ext>
            </a:extLst>
          </a:blip>
          <a:srcRect/>
          <a:stretch/>
        </p:blipFill>
        <p:spPr>
          <a:xfrm>
            <a:off x="899410" y="1646498"/>
            <a:ext cx="3098517" cy="1850503"/>
          </a:xfrm>
          <a:prstGeom prst="rect">
            <a:avLst/>
          </a:prstGeom>
          <a:ln>
            <a:noFill/>
          </a:ln>
          <a:effectLst>
            <a:outerShdw blurRad="292100" dist="139700" dir="2700000" algn="tl" rotWithShape="0">
              <a:srgbClr val="333333">
                <a:alpha val="65000"/>
              </a:srgbClr>
            </a:outerShdw>
          </a:effectLst>
        </p:spPr>
      </p:pic>
      <p:sp>
        <p:nvSpPr>
          <p:cNvPr id="2" name="CuadroTexto 1">
            <a:extLst>
              <a:ext uri="{FF2B5EF4-FFF2-40B4-BE49-F238E27FC236}">
                <a16:creationId xmlns:a16="http://schemas.microsoft.com/office/drawing/2014/main" id="{2FB50DBC-90F5-4A44-96A8-2355E9952E78}"/>
              </a:ext>
            </a:extLst>
          </p:cNvPr>
          <p:cNvSpPr txBox="1"/>
          <p:nvPr/>
        </p:nvSpPr>
        <p:spPr>
          <a:xfrm>
            <a:off x="1053058" y="3595325"/>
            <a:ext cx="2791220" cy="215444"/>
          </a:xfrm>
          <a:prstGeom prst="rect">
            <a:avLst/>
          </a:prstGeom>
          <a:noFill/>
        </p:spPr>
        <p:txBody>
          <a:bodyPr wrap="square" rtlCol="0">
            <a:spAutoFit/>
          </a:bodyPr>
          <a:lstStyle/>
          <a:p>
            <a:r>
              <a:rPr lang="es-MX" sz="800" dirty="0"/>
              <a:t>Imagen tomada de la red. Créditos a quién corresponda.</a:t>
            </a:r>
          </a:p>
        </p:txBody>
      </p:sp>
    </p:spTree>
    <p:extLst>
      <p:ext uri="{BB962C8B-B14F-4D97-AF65-F5344CB8AC3E}">
        <p14:creationId xmlns:p14="http://schemas.microsoft.com/office/powerpoint/2010/main" val="3442545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5102C6CA-FC2E-08E6-9EB4-5873A476C701}"/>
              </a:ext>
            </a:extLst>
          </p:cNvPr>
          <p:cNvSpPr>
            <a:spLocks noGrp="1"/>
          </p:cNvSpPr>
          <p:nvPr>
            <p:ph type="body" idx="1"/>
          </p:nvPr>
        </p:nvSpPr>
        <p:spPr>
          <a:xfrm>
            <a:off x="720000" y="577121"/>
            <a:ext cx="4316695" cy="4026429"/>
          </a:xfrm>
        </p:spPr>
        <p:txBody>
          <a:bodyPr/>
          <a:lstStyle/>
          <a:p>
            <a:pPr marL="158750" indent="0" algn="just">
              <a:buNone/>
            </a:pPr>
            <a:r>
              <a:rPr lang="es-ES" sz="1800" dirty="0"/>
              <a:t>Existen autos que se manejan solos, platicamos y convivimos a través de dispositivos electrónicos, realizamos compras sin salir de casa, la educación puede ser impartida en línea, se tiene acceso a grandes volúmenes de información almacenada en cualquier parte del mundo y, por si esto no fuera suficiente, la IA pretende emular capacidades o características exclusivas del intelecto humano.</a:t>
            </a:r>
          </a:p>
          <a:p>
            <a:pPr marL="158750" indent="0" algn="just">
              <a:buNone/>
            </a:pPr>
            <a:endParaRPr lang="es-ES" sz="1400" dirty="0"/>
          </a:p>
        </p:txBody>
      </p:sp>
      <p:pic>
        <p:nvPicPr>
          <p:cNvPr id="6" name="Imagen 5">
            <a:extLst>
              <a:ext uri="{FF2B5EF4-FFF2-40B4-BE49-F238E27FC236}">
                <a16:creationId xmlns:a16="http://schemas.microsoft.com/office/drawing/2014/main" id="{F5D2B386-F5A8-49D8-A001-95E460D5237E}"/>
              </a:ext>
            </a:extLst>
          </p:cNvPr>
          <p:cNvPicPr>
            <a:picLocks noChangeAspect="1"/>
          </p:cNvPicPr>
          <p:nvPr/>
        </p:nvPicPr>
        <p:blipFill>
          <a:blip r:embed="rId2">
            <a:extLst>
              <a:ext uri="{837473B0-CC2E-450A-ABE3-18F120FF3D39}">
                <a1611:picAttrSrcUrl xmlns:a1611="http://schemas.microsoft.com/office/drawing/2016/11/main" r:id="rId3"/>
              </a:ext>
            </a:extLst>
          </a:blip>
          <a:srcRect/>
          <a:stretch/>
        </p:blipFill>
        <p:spPr>
          <a:xfrm>
            <a:off x="5321541" y="1417291"/>
            <a:ext cx="2768669" cy="1850503"/>
          </a:xfrm>
          <a:prstGeom prst="rect">
            <a:avLst/>
          </a:prstGeom>
          <a:ln>
            <a:noFill/>
          </a:ln>
          <a:effectLst>
            <a:outerShdw blurRad="292100" dist="139700" dir="2700000" algn="tl" rotWithShape="0">
              <a:srgbClr val="333333">
                <a:alpha val="65000"/>
              </a:srgbClr>
            </a:outerShdw>
          </a:effectLst>
        </p:spPr>
      </p:pic>
      <p:sp>
        <p:nvSpPr>
          <p:cNvPr id="3" name="CuadroTexto 2">
            <a:extLst>
              <a:ext uri="{FF2B5EF4-FFF2-40B4-BE49-F238E27FC236}">
                <a16:creationId xmlns:a16="http://schemas.microsoft.com/office/drawing/2014/main" id="{9677B1CA-1A7C-4C3C-9257-66AC12075E09}"/>
              </a:ext>
            </a:extLst>
          </p:cNvPr>
          <p:cNvSpPr txBox="1"/>
          <p:nvPr/>
        </p:nvSpPr>
        <p:spPr>
          <a:xfrm>
            <a:off x="5321540" y="3267794"/>
            <a:ext cx="2768669" cy="369332"/>
          </a:xfrm>
          <a:prstGeom prst="rect">
            <a:avLst/>
          </a:prstGeom>
          <a:noFill/>
        </p:spPr>
        <p:txBody>
          <a:bodyPr wrap="square" rtlCol="0">
            <a:spAutoFit/>
          </a:bodyPr>
          <a:lstStyle/>
          <a:p>
            <a:r>
              <a:rPr lang="es-MX" sz="900" dirty="0">
                <a:hlinkClick r:id="rId3" tooltip="https://andresherrero.com/puede-confiar-la-sociedad-en-la-inteligencia-artificial/"/>
              </a:rPr>
              <a:t>Esta foto</a:t>
            </a:r>
            <a:r>
              <a:rPr lang="es-MX" sz="900" dirty="0"/>
              <a:t> de Autor desconocido está bajo licencia </a:t>
            </a:r>
            <a:r>
              <a:rPr lang="es-MX" sz="900" dirty="0">
                <a:hlinkClick r:id="rId4" tooltip="https://creativecommons.org/licenses/by-nc-nd/3.0/"/>
              </a:rPr>
              <a:t>CC BY-NC-ND</a:t>
            </a:r>
            <a:endParaRPr lang="es-MX" sz="900" dirty="0"/>
          </a:p>
        </p:txBody>
      </p:sp>
    </p:spTree>
    <p:extLst>
      <p:ext uri="{BB962C8B-B14F-4D97-AF65-F5344CB8AC3E}">
        <p14:creationId xmlns:p14="http://schemas.microsoft.com/office/powerpoint/2010/main" val="3936272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5102C6CA-FC2E-08E6-9EB4-5873A476C701}"/>
              </a:ext>
            </a:extLst>
          </p:cNvPr>
          <p:cNvSpPr>
            <a:spLocks noGrp="1"/>
          </p:cNvSpPr>
          <p:nvPr>
            <p:ph type="body" idx="1"/>
          </p:nvPr>
        </p:nvSpPr>
        <p:spPr>
          <a:xfrm>
            <a:off x="941579" y="696818"/>
            <a:ext cx="3742848" cy="2173112"/>
          </a:xfrm>
        </p:spPr>
        <p:txBody>
          <a:bodyPr/>
          <a:lstStyle/>
          <a:p>
            <a:pPr marL="158750" indent="0" algn="just">
              <a:buNone/>
            </a:pPr>
            <a:endParaRPr lang="es-ES" sz="1400" dirty="0"/>
          </a:p>
          <a:p>
            <a:pPr marL="158750" indent="0" algn="just">
              <a:buNone/>
            </a:pPr>
            <a:r>
              <a:rPr lang="es-ES" sz="1800" dirty="0"/>
              <a:t>Aunado a estos beneficios vale la pena destacar que, los expertos señalan múltiples beneficios para quienes aprenden a programar, ya que se fomenta el desarrollo de habilidades como el pensamiento lógico, la creatividad y el ingenio.</a:t>
            </a:r>
          </a:p>
          <a:p>
            <a:pPr marL="158750" indent="0" algn="just">
              <a:buNone/>
            </a:pPr>
            <a:endParaRPr lang="es-ES" sz="1800" dirty="0"/>
          </a:p>
        </p:txBody>
      </p:sp>
      <p:pic>
        <p:nvPicPr>
          <p:cNvPr id="6" name="Imagen 5">
            <a:extLst>
              <a:ext uri="{FF2B5EF4-FFF2-40B4-BE49-F238E27FC236}">
                <a16:creationId xmlns:a16="http://schemas.microsoft.com/office/drawing/2014/main" id="{F5D2B386-F5A8-49D8-A001-95E460D5237E}"/>
              </a:ext>
            </a:extLst>
          </p:cNvPr>
          <p:cNvPicPr>
            <a:picLocks noChangeAspect="1"/>
          </p:cNvPicPr>
          <p:nvPr/>
        </p:nvPicPr>
        <p:blipFill>
          <a:blip r:embed="rId2">
            <a:extLst>
              <a:ext uri="{837473B0-CC2E-450A-ABE3-18F120FF3D39}">
                <a1611:picAttrSrcUrl xmlns:a1611="http://schemas.microsoft.com/office/drawing/2016/11/main" r:id="rId3"/>
              </a:ext>
            </a:extLst>
          </a:blip>
          <a:srcRect/>
          <a:stretch/>
        </p:blipFill>
        <p:spPr>
          <a:xfrm>
            <a:off x="5045373" y="818358"/>
            <a:ext cx="3098517" cy="1627910"/>
          </a:xfrm>
          <a:prstGeom prst="rect">
            <a:avLst/>
          </a:prstGeom>
          <a:ln>
            <a:noFill/>
          </a:ln>
          <a:effectLst>
            <a:outerShdw blurRad="292100" dist="139700" dir="2700000" algn="tl" rotWithShape="0">
              <a:srgbClr val="333333">
                <a:alpha val="65000"/>
              </a:srgbClr>
            </a:outerShdw>
          </a:effectLst>
        </p:spPr>
      </p:pic>
      <p:sp>
        <p:nvSpPr>
          <p:cNvPr id="3" name="Marcador de texto 3">
            <a:extLst>
              <a:ext uri="{FF2B5EF4-FFF2-40B4-BE49-F238E27FC236}">
                <a16:creationId xmlns:a16="http://schemas.microsoft.com/office/drawing/2014/main" id="{C8DA09B8-4990-5370-38D1-16366C9444C3}"/>
              </a:ext>
            </a:extLst>
          </p:cNvPr>
          <p:cNvSpPr txBox="1">
            <a:spLocks/>
          </p:cNvSpPr>
          <p:nvPr/>
        </p:nvSpPr>
        <p:spPr>
          <a:xfrm>
            <a:off x="941578" y="3049022"/>
            <a:ext cx="7202312" cy="136487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298450" algn="l" rtl="0">
              <a:lnSpc>
                <a:spcPct val="100000"/>
              </a:lnSpc>
              <a:spcBef>
                <a:spcPts val="0"/>
              </a:spcBef>
              <a:spcAft>
                <a:spcPts val="0"/>
              </a:spcAft>
              <a:buClr>
                <a:schemeClr val="accent1"/>
              </a:buClr>
              <a:buSzPts val="1100"/>
              <a:buFont typeface="Roboto"/>
              <a:buAutoNum type="arabicPeriod"/>
              <a:defRPr sz="12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chemeClr val="lt2"/>
              </a:buClr>
              <a:buSzPts val="1400"/>
              <a:buFont typeface="Oxygen"/>
              <a:buAutoNum type="alphaLcPeriod"/>
              <a:defRPr sz="1400" b="0" i="0" u="none" strike="noStrike" cap="none">
                <a:solidFill>
                  <a:schemeClr val="lt2"/>
                </a:solidFill>
                <a:latin typeface="Oxygen"/>
                <a:ea typeface="Oxygen"/>
                <a:cs typeface="Oxygen"/>
                <a:sym typeface="Oxygen"/>
              </a:defRPr>
            </a:lvl2pPr>
            <a:lvl3pPr marL="1371600" marR="0" lvl="2" indent="-317500" algn="l" rtl="0">
              <a:lnSpc>
                <a:spcPct val="115000"/>
              </a:lnSpc>
              <a:spcBef>
                <a:spcPts val="1600"/>
              </a:spcBef>
              <a:spcAft>
                <a:spcPts val="0"/>
              </a:spcAft>
              <a:buClr>
                <a:schemeClr val="lt2"/>
              </a:buClr>
              <a:buSzPts val="1400"/>
              <a:buFont typeface="Oxygen"/>
              <a:buAutoNum type="romanLcPeriod"/>
              <a:defRPr sz="1400" b="0" i="0" u="none" strike="noStrike" cap="none">
                <a:solidFill>
                  <a:schemeClr val="lt2"/>
                </a:solidFill>
                <a:latin typeface="Oxygen"/>
                <a:ea typeface="Oxygen"/>
                <a:cs typeface="Oxygen"/>
                <a:sym typeface="Oxygen"/>
              </a:defRPr>
            </a:lvl3pPr>
            <a:lvl4pPr marL="1828800" marR="0" lvl="3" indent="-317500" algn="l" rtl="0">
              <a:lnSpc>
                <a:spcPct val="115000"/>
              </a:lnSpc>
              <a:spcBef>
                <a:spcPts val="1600"/>
              </a:spcBef>
              <a:spcAft>
                <a:spcPts val="0"/>
              </a:spcAft>
              <a:buClr>
                <a:schemeClr val="lt2"/>
              </a:buClr>
              <a:buSzPts val="1400"/>
              <a:buFont typeface="Oxygen"/>
              <a:buAutoNum type="arabicPeriod"/>
              <a:defRPr sz="1400" b="0" i="0" u="none" strike="noStrike" cap="none">
                <a:solidFill>
                  <a:schemeClr val="lt2"/>
                </a:solidFill>
                <a:latin typeface="Oxygen"/>
                <a:ea typeface="Oxygen"/>
                <a:cs typeface="Oxygen"/>
                <a:sym typeface="Oxygen"/>
              </a:defRPr>
            </a:lvl4pPr>
            <a:lvl5pPr marL="2286000" marR="0" lvl="4" indent="-317500" algn="l" rtl="0">
              <a:lnSpc>
                <a:spcPct val="115000"/>
              </a:lnSpc>
              <a:spcBef>
                <a:spcPts val="1600"/>
              </a:spcBef>
              <a:spcAft>
                <a:spcPts val="0"/>
              </a:spcAft>
              <a:buClr>
                <a:schemeClr val="lt2"/>
              </a:buClr>
              <a:buSzPts val="1400"/>
              <a:buFont typeface="Oxygen"/>
              <a:buAutoNum type="alphaLcPeriod"/>
              <a:defRPr sz="1400" b="0" i="0" u="none" strike="noStrike" cap="none">
                <a:solidFill>
                  <a:schemeClr val="lt2"/>
                </a:solidFill>
                <a:latin typeface="Oxygen"/>
                <a:ea typeface="Oxygen"/>
                <a:cs typeface="Oxygen"/>
                <a:sym typeface="Oxygen"/>
              </a:defRPr>
            </a:lvl5pPr>
            <a:lvl6pPr marL="2743200" marR="0" lvl="5" indent="-317500" algn="l" rtl="0">
              <a:lnSpc>
                <a:spcPct val="115000"/>
              </a:lnSpc>
              <a:spcBef>
                <a:spcPts val="1600"/>
              </a:spcBef>
              <a:spcAft>
                <a:spcPts val="0"/>
              </a:spcAft>
              <a:buClr>
                <a:schemeClr val="lt2"/>
              </a:buClr>
              <a:buSzPts val="1400"/>
              <a:buFont typeface="Oxygen"/>
              <a:buAutoNum type="romanLcPeriod"/>
              <a:defRPr sz="1400" b="0" i="0" u="none" strike="noStrike" cap="none">
                <a:solidFill>
                  <a:schemeClr val="lt2"/>
                </a:solidFill>
                <a:latin typeface="Oxygen"/>
                <a:ea typeface="Oxygen"/>
                <a:cs typeface="Oxygen"/>
                <a:sym typeface="Oxygen"/>
              </a:defRPr>
            </a:lvl6pPr>
            <a:lvl7pPr marL="3200400" marR="0" lvl="6" indent="-317500" algn="l" rtl="0">
              <a:lnSpc>
                <a:spcPct val="115000"/>
              </a:lnSpc>
              <a:spcBef>
                <a:spcPts val="1600"/>
              </a:spcBef>
              <a:spcAft>
                <a:spcPts val="0"/>
              </a:spcAft>
              <a:buClr>
                <a:schemeClr val="lt2"/>
              </a:buClr>
              <a:buSzPts val="1400"/>
              <a:buFont typeface="Oxygen"/>
              <a:buAutoNum type="arabicPeriod"/>
              <a:defRPr sz="1400" b="0" i="0" u="none" strike="noStrike" cap="none">
                <a:solidFill>
                  <a:schemeClr val="lt2"/>
                </a:solidFill>
                <a:latin typeface="Oxygen"/>
                <a:ea typeface="Oxygen"/>
                <a:cs typeface="Oxygen"/>
                <a:sym typeface="Oxygen"/>
              </a:defRPr>
            </a:lvl7pPr>
            <a:lvl8pPr marL="3657600" marR="0" lvl="7" indent="-317500" algn="l" rtl="0">
              <a:lnSpc>
                <a:spcPct val="115000"/>
              </a:lnSpc>
              <a:spcBef>
                <a:spcPts val="1600"/>
              </a:spcBef>
              <a:spcAft>
                <a:spcPts val="0"/>
              </a:spcAft>
              <a:buClr>
                <a:schemeClr val="lt2"/>
              </a:buClr>
              <a:buSzPts val="1400"/>
              <a:buFont typeface="Oxygen"/>
              <a:buAutoNum type="alphaLcPeriod"/>
              <a:defRPr sz="1400" b="0" i="0" u="none" strike="noStrike" cap="none">
                <a:solidFill>
                  <a:schemeClr val="lt2"/>
                </a:solidFill>
                <a:latin typeface="Oxygen"/>
                <a:ea typeface="Oxygen"/>
                <a:cs typeface="Oxygen"/>
                <a:sym typeface="Oxygen"/>
              </a:defRPr>
            </a:lvl8pPr>
            <a:lvl9pPr marL="4114800" marR="0" lvl="8" indent="-317500" algn="l" rtl="0">
              <a:lnSpc>
                <a:spcPct val="115000"/>
              </a:lnSpc>
              <a:spcBef>
                <a:spcPts val="1600"/>
              </a:spcBef>
              <a:spcAft>
                <a:spcPts val="1600"/>
              </a:spcAft>
              <a:buClr>
                <a:schemeClr val="lt2"/>
              </a:buClr>
              <a:buSzPts val="1400"/>
              <a:buFont typeface="Oxygen"/>
              <a:buAutoNum type="romanLcPeriod"/>
              <a:defRPr sz="1400" b="0" i="0" u="none" strike="noStrike" cap="none">
                <a:solidFill>
                  <a:schemeClr val="lt2"/>
                </a:solidFill>
                <a:latin typeface="Oxygen"/>
                <a:ea typeface="Oxygen"/>
                <a:cs typeface="Oxygen"/>
                <a:sym typeface="Oxygen"/>
              </a:defRPr>
            </a:lvl9pPr>
          </a:lstStyle>
          <a:p>
            <a:pPr marL="158750" indent="0" algn="just">
              <a:buFont typeface="Roboto"/>
              <a:buNone/>
            </a:pPr>
            <a:endParaRPr lang="es-ES" sz="1800" dirty="0"/>
          </a:p>
          <a:p>
            <a:pPr marL="158750" indent="0" algn="just">
              <a:buFont typeface="Roboto"/>
              <a:buNone/>
            </a:pPr>
            <a:r>
              <a:rPr lang="es-ES" sz="1800" dirty="0"/>
              <a:t>En esta presentación se abordan temas cuyo propósito es introducir a los estudiantes en los principios básicos de la programación tomando como base diagramas de flujo y pseudocódigos para después, ser codificados en un lenguaje de alto nivel.</a:t>
            </a:r>
          </a:p>
        </p:txBody>
      </p:sp>
      <p:sp>
        <p:nvSpPr>
          <p:cNvPr id="2" name="CuadroTexto 1">
            <a:extLst>
              <a:ext uri="{FF2B5EF4-FFF2-40B4-BE49-F238E27FC236}">
                <a16:creationId xmlns:a16="http://schemas.microsoft.com/office/drawing/2014/main" id="{EC453573-E95C-46C9-8999-B8FF7115E56B}"/>
              </a:ext>
            </a:extLst>
          </p:cNvPr>
          <p:cNvSpPr txBox="1"/>
          <p:nvPr/>
        </p:nvSpPr>
        <p:spPr>
          <a:xfrm>
            <a:off x="5508885" y="2497178"/>
            <a:ext cx="2293496" cy="400110"/>
          </a:xfrm>
          <a:prstGeom prst="rect">
            <a:avLst/>
          </a:prstGeom>
          <a:noFill/>
        </p:spPr>
        <p:txBody>
          <a:bodyPr wrap="square" rtlCol="0">
            <a:spAutoFit/>
          </a:bodyPr>
          <a:lstStyle/>
          <a:p>
            <a:r>
              <a:rPr lang="es-MX" sz="1000" dirty="0"/>
              <a:t>Imagen tomada de internet. Créditos a quien corresponda</a:t>
            </a:r>
          </a:p>
        </p:txBody>
      </p:sp>
    </p:spTree>
    <p:extLst>
      <p:ext uri="{BB962C8B-B14F-4D97-AF65-F5344CB8AC3E}">
        <p14:creationId xmlns:p14="http://schemas.microsoft.com/office/powerpoint/2010/main" val="2838734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5102C6CA-FC2E-08E6-9EB4-5873A476C701}"/>
              </a:ext>
            </a:extLst>
          </p:cNvPr>
          <p:cNvSpPr>
            <a:spLocks noGrp="1"/>
          </p:cNvSpPr>
          <p:nvPr>
            <p:ph type="body" idx="4294967295"/>
          </p:nvPr>
        </p:nvSpPr>
        <p:spPr>
          <a:xfrm>
            <a:off x="1506638" y="531831"/>
            <a:ext cx="6645472" cy="3889114"/>
          </a:xfrm>
        </p:spPr>
        <p:txBody>
          <a:bodyPr/>
          <a:lstStyle/>
          <a:p>
            <a:pPr marL="158750" indent="0" algn="just">
              <a:buNone/>
            </a:pPr>
            <a:r>
              <a:rPr lang="es-ES" dirty="0"/>
              <a:t>En este contexto, comprender el funcionamiento de las estructuras de control al momento de plantear la solución de un problema es muy importante, porque permiten organizar de manera lógica, los pasos involucrados en el algoritmo y lograr que funcione correctamente.</a:t>
            </a:r>
          </a:p>
          <a:p>
            <a:pPr marL="158750" indent="0" algn="just">
              <a:buNone/>
            </a:pPr>
            <a:endParaRPr lang="es-ES" dirty="0"/>
          </a:p>
          <a:p>
            <a:pPr marL="158750" indent="0" algn="just">
              <a:buNone/>
            </a:pPr>
            <a:endParaRPr lang="es-ES" dirty="0"/>
          </a:p>
        </p:txBody>
      </p:sp>
      <p:pic>
        <p:nvPicPr>
          <p:cNvPr id="3" name="Imagen 2">
            <a:extLst>
              <a:ext uri="{FF2B5EF4-FFF2-40B4-BE49-F238E27FC236}">
                <a16:creationId xmlns:a16="http://schemas.microsoft.com/office/drawing/2014/main" id="{AAC523D5-3214-40B7-8E29-03F13A26D04B}"/>
              </a:ext>
            </a:extLst>
          </p:cNvPr>
          <p:cNvPicPr>
            <a:picLocks noChangeAspect="1"/>
          </p:cNvPicPr>
          <p:nvPr/>
        </p:nvPicPr>
        <p:blipFill rotWithShape="1">
          <a:blip r:embed="rId2">
            <a:clrChange>
              <a:clrFrom>
                <a:srgbClr val="FFFFFF"/>
              </a:clrFrom>
              <a:clrTo>
                <a:srgbClr val="FFFFFF">
                  <a:alpha val="0"/>
                </a:srgbClr>
              </a:clrTo>
            </a:clrChange>
            <a:extLst>
              <a:ext uri="{837473B0-CC2E-450A-ABE3-18F120FF3D39}">
                <a1611:picAttrSrcUrl xmlns:a1611="http://schemas.microsoft.com/office/drawing/2016/11/main" r:id="rId3"/>
              </a:ext>
            </a:extLst>
          </a:blip>
          <a:srcRect l="2170" t="1602" r="4419" b="13282"/>
          <a:stretch/>
        </p:blipFill>
        <p:spPr>
          <a:xfrm>
            <a:off x="3427793" y="2599323"/>
            <a:ext cx="3055453" cy="2013283"/>
          </a:xfrm>
          <a:prstGeom prst="rect">
            <a:avLst/>
          </a:prstGeom>
        </p:spPr>
      </p:pic>
      <p:sp>
        <p:nvSpPr>
          <p:cNvPr id="5" name="CuadroTexto 4">
            <a:extLst>
              <a:ext uri="{FF2B5EF4-FFF2-40B4-BE49-F238E27FC236}">
                <a16:creationId xmlns:a16="http://schemas.microsoft.com/office/drawing/2014/main" id="{537D6103-F7BE-4686-BF6C-2C7265736078}"/>
              </a:ext>
            </a:extLst>
          </p:cNvPr>
          <p:cNvSpPr txBox="1"/>
          <p:nvPr/>
        </p:nvSpPr>
        <p:spPr>
          <a:xfrm>
            <a:off x="3520071" y="4681124"/>
            <a:ext cx="2870895" cy="215444"/>
          </a:xfrm>
          <a:prstGeom prst="rect">
            <a:avLst/>
          </a:prstGeom>
          <a:noFill/>
        </p:spPr>
        <p:txBody>
          <a:bodyPr wrap="square" rtlCol="0">
            <a:spAutoFit/>
          </a:bodyPr>
          <a:lstStyle/>
          <a:p>
            <a:r>
              <a:rPr lang="es-MX" sz="800" dirty="0"/>
              <a:t>Imagen tomada de internet. Créditos a quien corresponda</a:t>
            </a:r>
            <a:endParaRPr lang="es-MX" sz="1200" dirty="0"/>
          </a:p>
        </p:txBody>
      </p:sp>
    </p:spTree>
    <p:extLst>
      <p:ext uri="{BB962C8B-B14F-4D97-AF65-F5344CB8AC3E}">
        <p14:creationId xmlns:p14="http://schemas.microsoft.com/office/powerpoint/2010/main" val="16866843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55"/>
          <p:cNvSpPr txBox="1">
            <a:spLocks noGrp="1"/>
          </p:cNvSpPr>
          <p:nvPr>
            <p:ph type="title"/>
          </p:nvPr>
        </p:nvSpPr>
        <p:spPr>
          <a:xfrm>
            <a:off x="3544905" y="1518300"/>
            <a:ext cx="5013683" cy="841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5400" dirty="0"/>
              <a:t>Objetivo General</a:t>
            </a:r>
            <a:endParaRPr sz="5400" dirty="0"/>
          </a:p>
        </p:txBody>
      </p:sp>
      <p:sp>
        <p:nvSpPr>
          <p:cNvPr id="7" name="Título 6">
            <a:extLst>
              <a:ext uri="{FF2B5EF4-FFF2-40B4-BE49-F238E27FC236}">
                <a16:creationId xmlns:a16="http://schemas.microsoft.com/office/drawing/2014/main" id="{547445C7-41B3-46C9-B54E-F66318AA04AC}"/>
              </a:ext>
            </a:extLst>
          </p:cNvPr>
          <p:cNvSpPr>
            <a:spLocks noGrp="1"/>
          </p:cNvSpPr>
          <p:nvPr>
            <p:ph type="title" idx="2"/>
          </p:nvPr>
        </p:nvSpPr>
        <p:spPr>
          <a:xfrm>
            <a:off x="1782755" y="1306650"/>
            <a:ext cx="1309500" cy="1265100"/>
          </a:xfrm>
        </p:spPr>
        <p:txBody>
          <a:bodyPr/>
          <a:lstStyle/>
          <a:p>
            <a:r>
              <a:rPr lang="es-MX" dirty="0"/>
              <a:t>02</a:t>
            </a:r>
          </a:p>
        </p:txBody>
      </p:sp>
      <p:sp>
        <p:nvSpPr>
          <p:cNvPr id="4" name="Subtítulo 3">
            <a:extLst>
              <a:ext uri="{FF2B5EF4-FFF2-40B4-BE49-F238E27FC236}">
                <a16:creationId xmlns:a16="http://schemas.microsoft.com/office/drawing/2014/main" id="{B2FE4257-9D2B-46E1-991A-AAC0AC5FA536}"/>
              </a:ext>
            </a:extLst>
          </p:cNvPr>
          <p:cNvSpPr>
            <a:spLocks noGrp="1"/>
          </p:cNvSpPr>
          <p:nvPr>
            <p:ph type="subTitle" idx="1"/>
          </p:nvPr>
        </p:nvSpPr>
        <p:spPr>
          <a:xfrm>
            <a:off x="1693888" y="3015364"/>
            <a:ext cx="6783049" cy="1204368"/>
          </a:xfrm>
        </p:spPr>
        <p:txBody>
          <a:bodyPr/>
          <a:lstStyle/>
          <a:p>
            <a:pPr marL="179388" indent="0" algn="just"/>
            <a:r>
              <a:rPr lang="es-ES" sz="2000" dirty="0">
                <a:solidFill>
                  <a:schemeClr val="dk1"/>
                </a:solidFill>
                <a:latin typeface="Roboto"/>
                <a:ea typeface="Roboto"/>
                <a:sym typeface="Roboto"/>
              </a:rPr>
              <a:t>Analizar problemas e integrar su solución, aplicando pseudocódigo y una metodología de programación para definir funciones y procedimientos.</a:t>
            </a:r>
            <a:endParaRPr lang="es-MX" sz="2000" dirty="0">
              <a:solidFill>
                <a:schemeClr val="dk1"/>
              </a:solidFill>
              <a:latin typeface="Roboto"/>
              <a:ea typeface="Roboto"/>
              <a:sym typeface="Roboto"/>
            </a:endParaRPr>
          </a:p>
          <a:p>
            <a:endParaRPr lang="es-MX" dirty="0"/>
          </a:p>
        </p:txBody>
      </p:sp>
      <p:pic>
        <p:nvPicPr>
          <p:cNvPr id="3" name="Imagen 2">
            <a:extLst>
              <a:ext uri="{FF2B5EF4-FFF2-40B4-BE49-F238E27FC236}">
                <a16:creationId xmlns:a16="http://schemas.microsoft.com/office/drawing/2014/main" id="{20327122-552A-4E46-B27A-BADEC5D5A53B}"/>
              </a:ext>
            </a:extLst>
          </p:cNvPr>
          <p:cNvPicPr>
            <a:picLocks noChangeAspect="1"/>
          </p:cNvPicPr>
          <p:nvPr/>
        </p:nvPicPr>
        <p:blipFill>
          <a:blip r:embed="rId3">
            <a:clrChange>
              <a:clrFrom>
                <a:srgbClr val="FFFFFF"/>
              </a:clrFrom>
              <a:clrTo>
                <a:srgbClr val="FFFFFF">
                  <a:alpha val="0"/>
                </a:srgbClr>
              </a:clrTo>
            </a:clrChange>
            <a:alphaModFix amt="35000"/>
            <a:extLst>
              <a:ext uri="{837473B0-CC2E-450A-ABE3-18F120FF3D39}">
                <a1611:picAttrSrcUrl xmlns:a1611="http://schemas.microsoft.com/office/drawing/2016/11/main" r:id="rId4"/>
              </a:ext>
            </a:extLst>
          </a:blip>
          <a:stretch>
            <a:fillRect/>
          </a:stretch>
        </p:blipFill>
        <p:spPr>
          <a:xfrm>
            <a:off x="-7494" y="562516"/>
            <a:ext cx="2147966" cy="1073983"/>
          </a:xfrm>
          <a:prstGeom prst="rect">
            <a:avLst/>
          </a:prstGeom>
        </p:spPr>
      </p:pic>
      <p:sp>
        <p:nvSpPr>
          <p:cNvPr id="9" name="CuadroTexto 8">
            <a:extLst>
              <a:ext uri="{FF2B5EF4-FFF2-40B4-BE49-F238E27FC236}">
                <a16:creationId xmlns:a16="http://schemas.microsoft.com/office/drawing/2014/main" id="{453F0AFE-8169-43D3-893E-588FCFE21674}"/>
              </a:ext>
            </a:extLst>
          </p:cNvPr>
          <p:cNvSpPr txBox="1"/>
          <p:nvPr/>
        </p:nvSpPr>
        <p:spPr>
          <a:xfrm>
            <a:off x="266700" y="4560966"/>
            <a:ext cx="1572321" cy="307777"/>
          </a:xfrm>
          <a:prstGeom prst="rect">
            <a:avLst/>
          </a:prstGeom>
          <a:noFill/>
        </p:spPr>
        <p:txBody>
          <a:bodyPr wrap="square" rtlCol="0">
            <a:spAutoFit/>
          </a:bodyPr>
          <a:lstStyle/>
          <a:p>
            <a:r>
              <a:rPr lang="es-MX" sz="700" dirty="0">
                <a:hlinkClick r:id="rId4" tooltip="https://entrenadoresdepensamiento.com/revista/objetivos-y-medidas"/>
              </a:rPr>
              <a:t>Esta foto</a:t>
            </a:r>
            <a:r>
              <a:rPr lang="es-MX" sz="700" dirty="0"/>
              <a:t> de Autor desconocido está bajo licencia </a:t>
            </a:r>
            <a:r>
              <a:rPr lang="es-MX" sz="700" dirty="0">
                <a:hlinkClick r:id="rId5" tooltip="https://creativecommons.org/licenses/by-nc-sa/3.0/"/>
              </a:rPr>
              <a:t>CC BY-SA-NC</a:t>
            </a:r>
            <a:endParaRPr lang="es-MX" sz="700" dirty="0"/>
          </a:p>
        </p:txBody>
      </p:sp>
    </p:spTree>
    <p:extLst>
      <p:ext uri="{BB962C8B-B14F-4D97-AF65-F5344CB8AC3E}">
        <p14:creationId xmlns:p14="http://schemas.microsoft.com/office/powerpoint/2010/main" val="3147952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ítulo 14">
            <a:extLst>
              <a:ext uri="{FF2B5EF4-FFF2-40B4-BE49-F238E27FC236}">
                <a16:creationId xmlns:a16="http://schemas.microsoft.com/office/drawing/2014/main" id="{ED7B7DEE-B0D1-439C-B5AD-68C254FD0D9E}"/>
              </a:ext>
            </a:extLst>
          </p:cNvPr>
          <p:cNvSpPr>
            <a:spLocks noGrp="1"/>
          </p:cNvSpPr>
          <p:nvPr>
            <p:ph type="title"/>
          </p:nvPr>
        </p:nvSpPr>
        <p:spPr>
          <a:xfrm>
            <a:off x="1579740" y="2778893"/>
            <a:ext cx="3726777" cy="1176728"/>
          </a:xfrm>
        </p:spPr>
        <p:txBody>
          <a:bodyPr/>
          <a:lstStyle/>
          <a:p>
            <a:pPr algn="l"/>
            <a:r>
              <a:rPr lang="es-MX" sz="3200" dirty="0"/>
              <a:t>Definición y clasificación de las estructuras de control</a:t>
            </a:r>
          </a:p>
        </p:txBody>
      </p:sp>
      <p:sp>
        <p:nvSpPr>
          <p:cNvPr id="17" name="Título 16">
            <a:extLst>
              <a:ext uri="{FF2B5EF4-FFF2-40B4-BE49-F238E27FC236}">
                <a16:creationId xmlns:a16="http://schemas.microsoft.com/office/drawing/2014/main" id="{260CC5AD-EBB2-41CC-98FD-ADB668094375}"/>
              </a:ext>
            </a:extLst>
          </p:cNvPr>
          <p:cNvSpPr>
            <a:spLocks noGrp="1"/>
          </p:cNvSpPr>
          <p:nvPr>
            <p:ph type="title" idx="2"/>
          </p:nvPr>
        </p:nvSpPr>
        <p:spPr/>
        <p:txBody>
          <a:bodyPr/>
          <a:lstStyle/>
          <a:p>
            <a:r>
              <a:rPr lang="es-MX" dirty="0"/>
              <a:t>03</a:t>
            </a:r>
          </a:p>
        </p:txBody>
      </p:sp>
      <p:graphicFrame>
        <p:nvGraphicFramePr>
          <p:cNvPr id="2" name="Diagrama 1">
            <a:extLst>
              <a:ext uri="{FF2B5EF4-FFF2-40B4-BE49-F238E27FC236}">
                <a16:creationId xmlns:a16="http://schemas.microsoft.com/office/drawing/2014/main" id="{09D4ED67-249E-4DF6-AE11-9370CFE69F45}"/>
              </a:ext>
            </a:extLst>
          </p:cNvPr>
          <p:cNvGraphicFramePr/>
          <p:nvPr>
            <p:extLst>
              <p:ext uri="{D42A27DB-BD31-4B8C-83A1-F6EECF244321}">
                <p14:modId xmlns:p14="http://schemas.microsoft.com/office/powerpoint/2010/main" val="1716436067"/>
              </p:ext>
            </p:extLst>
          </p:nvPr>
        </p:nvGraphicFramePr>
        <p:xfrm>
          <a:off x="5856158" y="2195366"/>
          <a:ext cx="2748197" cy="2469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47173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8C0697-E5A2-7810-270C-36CCD4CEBEE9}"/>
              </a:ext>
            </a:extLst>
          </p:cNvPr>
          <p:cNvSpPr>
            <a:spLocks noGrp="1"/>
          </p:cNvSpPr>
          <p:nvPr>
            <p:ph type="title"/>
          </p:nvPr>
        </p:nvSpPr>
        <p:spPr>
          <a:xfrm>
            <a:off x="1586753" y="1381675"/>
            <a:ext cx="5818094" cy="2380200"/>
          </a:xfrm>
        </p:spPr>
        <p:txBody>
          <a:bodyPr/>
          <a:lstStyle/>
          <a:p>
            <a:r>
              <a:rPr lang="es-MX" sz="2800" dirty="0">
                <a:solidFill>
                  <a:schemeClr val="lt2"/>
                </a:solidFill>
                <a:latin typeface="Roboto"/>
                <a:ea typeface="Roboto"/>
                <a:cs typeface="Roboto"/>
                <a:sym typeface="Roboto"/>
              </a:rPr>
              <a:t>Las</a:t>
            </a:r>
            <a:r>
              <a:rPr lang="es-MX" sz="2800" dirty="0"/>
              <a:t> </a:t>
            </a:r>
            <a:r>
              <a:rPr lang="es-MX" sz="3200" dirty="0"/>
              <a:t>estructuras de control </a:t>
            </a:r>
            <a:r>
              <a:rPr lang="es-MX" sz="2800" dirty="0">
                <a:solidFill>
                  <a:schemeClr val="lt2"/>
                </a:solidFill>
                <a:latin typeface="Roboto"/>
                <a:ea typeface="Roboto"/>
                <a:cs typeface="Roboto"/>
              </a:rPr>
              <a:t>son las responsables de indicar el orden en el que se ejecutan las instrucciones en un algoritmo o programa.</a:t>
            </a:r>
          </a:p>
        </p:txBody>
      </p:sp>
      <p:sp>
        <p:nvSpPr>
          <p:cNvPr id="3" name="Título 1">
            <a:extLst>
              <a:ext uri="{FF2B5EF4-FFF2-40B4-BE49-F238E27FC236}">
                <a16:creationId xmlns:a16="http://schemas.microsoft.com/office/drawing/2014/main" id="{24C4C3A8-EB0B-4BAC-D60C-3BCD04B3DE22}"/>
              </a:ext>
            </a:extLst>
          </p:cNvPr>
          <p:cNvSpPr txBox="1">
            <a:spLocks/>
          </p:cNvSpPr>
          <p:nvPr/>
        </p:nvSpPr>
        <p:spPr>
          <a:xfrm>
            <a:off x="720000" y="521975"/>
            <a:ext cx="7704000" cy="418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4800"/>
              <a:buFont typeface="EB Garamond Medium"/>
              <a:buNone/>
              <a:defRPr sz="8000" b="0" i="0" u="none" strike="noStrike" cap="none">
                <a:solidFill>
                  <a:schemeClr val="accent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4800"/>
              <a:buFont typeface="Georgia"/>
              <a:buNone/>
              <a:defRPr sz="4800" b="1" i="0" u="none" strike="noStrike" cap="none">
                <a:solidFill>
                  <a:schemeClr val="dk1"/>
                </a:solidFill>
                <a:latin typeface="Georgia"/>
                <a:ea typeface="Georgia"/>
                <a:cs typeface="Georgia"/>
                <a:sym typeface="Georgia"/>
              </a:defRPr>
            </a:lvl9pPr>
          </a:lstStyle>
          <a:p>
            <a:r>
              <a:rPr lang="es-MX" sz="3600" dirty="0"/>
              <a:t>Definición</a:t>
            </a:r>
          </a:p>
        </p:txBody>
      </p:sp>
    </p:spTree>
    <p:extLst>
      <p:ext uri="{BB962C8B-B14F-4D97-AF65-F5344CB8AC3E}">
        <p14:creationId xmlns:p14="http://schemas.microsoft.com/office/powerpoint/2010/main" val="7825279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D71A03D5-F1E3-FCCD-60B8-5FEEF1240C1A}"/>
              </a:ext>
            </a:extLst>
          </p:cNvPr>
          <p:cNvSpPr>
            <a:spLocks noGrp="1"/>
          </p:cNvSpPr>
          <p:nvPr>
            <p:ph type="body" idx="1"/>
          </p:nvPr>
        </p:nvSpPr>
        <p:spPr>
          <a:xfrm>
            <a:off x="645624" y="828750"/>
            <a:ext cx="3926376" cy="3486000"/>
          </a:xfrm>
        </p:spPr>
        <p:txBody>
          <a:bodyPr/>
          <a:lstStyle/>
          <a:p>
            <a:pPr marL="158750" indent="0" algn="just">
              <a:buNone/>
            </a:pPr>
            <a:r>
              <a:rPr lang="es-MX" sz="2000" dirty="0">
                <a:sym typeface="EB Garamond Medium"/>
              </a:rPr>
              <a:t>Joyanes (2010) define a las estructuras de control como las responsables de regular el flujo de ejecución de un programa o función. Las estructuras de control permiten combinar instrucciones o sentencias individuales en una simple unidad lógica con un punto de entrada y un punto de salida.</a:t>
            </a:r>
            <a:endParaRPr lang="es-MX" sz="1800" dirty="0">
              <a:sym typeface="EB Garamond Medium"/>
            </a:endParaRPr>
          </a:p>
        </p:txBody>
      </p:sp>
      <p:pic>
        <p:nvPicPr>
          <p:cNvPr id="9" name="Imagen 8">
            <a:extLst>
              <a:ext uri="{FF2B5EF4-FFF2-40B4-BE49-F238E27FC236}">
                <a16:creationId xmlns:a16="http://schemas.microsoft.com/office/drawing/2014/main" id="{8D8F8F96-65E7-43F7-B0BA-A3FB2C539C65}"/>
              </a:ext>
            </a:extLst>
          </p:cNvPr>
          <p:cNvPicPr>
            <a:picLocks noChangeAspect="1"/>
          </p:cNvPicPr>
          <p:nvPr/>
        </p:nvPicPr>
        <p:blipFill>
          <a:blip r:embed="rId2">
            <a:clrChange>
              <a:clrFrom>
                <a:srgbClr val="FFFFFF"/>
              </a:clrFrom>
              <a:clrTo>
                <a:srgbClr val="FFFFFF">
                  <a:alpha val="0"/>
                </a:srgbClr>
              </a:clrTo>
            </a:clrChange>
            <a:extLst>
              <a:ext uri="{837473B0-CC2E-450A-ABE3-18F120FF3D39}">
                <a1611:picAttrSrcUrl xmlns:a1611="http://schemas.microsoft.com/office/drawing/2016/11/main" r:id="rId3"/>
              </a:ext>
            </a:extLst>
          </a:blip>
          <a:stretch>
            <a:fillRect/>
          </a:stretch>
        </p:blipFill>
        <p:spPr>
          <a:xfrm flipH="1">
            <a:off x="5250656" y="1276390"/>
            <a:ext cx="2669690" cy="2171348"/>
          </a:xfrm>
          <a:prstGeom prst="rect">
            <a:avLst/>
          </a:prstGeom>
        </p:spPr>
      </p:pic>
      <p:sp>
        <p:nvSpPr>
          <p:cNvPr id="10" name="CuadroTexto 9">
            <a:extLst>
              <a:ext uri="{FF2B5EF4-FFF2-40B4-BE49-F238E27FC236}">
                <a16:creationId xmlns:a16="http://schemas.microsoft.com/office/drawing/2014/main" id="{A4E445E0-261E-4A8A-8C96-64924C41347F}"/>
              </a:ext>
            </a:extLst>
          </p:cNvPr>
          <p:cNvSpPr txBox="1"/>
          <p:nvPr/>
        </p:nvSpPr>
        <p:spPr>
          <a:xfrm>
            <a:off x="5781519" y="3528556"/>
            <a:ext cx="1867212" cy="338554"/>
          </a:xfrm>
          <a:prstGeom prst="rect">
            <a:avLst/>
          </a:prstGeom>
          <a:noFill/>
        </p:spPr>
        <p:txBody>
          <a:bodyPr wrap="square" rtlCol="0">
            <a:spAutoFit/>
          </a:bodyPr>
          <a:lstStyle/>
          <a:p>
            <a:r>
              <a:rPr lang="es-MX" sz="800" dirty="0">
                <a:hlinkClick r:id="rId3" tooltip="https://enclaseconlastic.wordpress.com/2016/11/15/tfl2iespuerto-algoritmos-diagramas-de-flujo-y-pseint/"/>
              </a:rPr>
              <a:t>Esta foto</a:t>
            </a:r>
            <a:r>
              <a:rPr lang="es-MX" sz="800" dirty="0"/>
              <a:t> de Autor desconocido está bajo licencia </a:t>
            </a:r>
            <a:r>
              <a:rPr lang="es-MX" sz="800" dirty="0">
                <a:hlinkClick r:id="rId4" tooltip="https://creativecommons.org/licenses/by-nc-sa/3.0/"/>
              </a:rPr>
              <a:t>CC BY-SA-NC</a:t>
            </a:r>
            <a:endParaRPr lang="es-MX" sz="800" dirty="0"/>
          </a:p>
        </p:txBody>
      </p:sp>
    </p:spTree>
    <p:extLst>
      <p:ext uri="{BB962C8B-B14F-4D97-AF65-F5344CB8AC3E}">
        <p14:creationId xmlns:p14="http://schemas.microsoft.com/office/powerpoint/2010/main" val="2279858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04"/>
        <p:cNvGrpSpPr/>
        <p:nvPr/>
      </p:nvGrpSpPr>
      <p:grpSpPr>
        <a:xfrm>
          <a:off x="0" y="0"/>
          <a:ext cx="0" cy="0"/>
          <a:chOff x="0" y="0"/>
          <a:chExt cx="0" cy="0"/>
        </a:xfrm>
      </p:grpSpPr>
      <p:pic>
        <p:nvPicPr>
          <p:cNvPr id="406" name="Google Shape;406;p52"/>
          <p:cNvPicPr preferRelativeResize="0">
            <a:picLocks noChangeAspect="1"/>
          </p:cNvPicPr>
          <p:nvPr/>
        </p:nvPicPr>
        <p:blipFill rotWithShape="1">
          <a:blip r:embed="rId3">
            <a:extLst>
              <a:ext uri="{837473B0-CC2E-450A-ABE3-18F120FF3D39}">
                <a1611:picAttrSrcUrl xmlns:a1611="http://schemas.microsoft.com/office/drawing/2016/11/main" r:id="rId4"/>
              </a:ext>
            </a:extLst>
          </a:blip>
          <a:srcRect l="1562" t="7070" r="10962" b="628"/>
          <a:stretch/>
        </p:blipFill>
        <p:spPr>
          <a:xfrm>
            <a:off x="131500" y="1417841"/>
            <a:ext cx="4250150" cy="2520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07" name="Google Shape;407;p52"/>
          <p:cNvSpPr txBox="1">
            <a:spLocks noGrp="1"/>
          </p:cNvSpPr>
          <p:nvPr>
            <p:ph type="title"/>
          </p:nvPr>
        </p:nvSpPr>
        <p:spPr>
          <a:xfrm>
            <a:off x="4381650" y="1580294"/>
            <a:ext cx="3689100" cy="1009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Flujo de control</a:t>
            </a:r>
            <a:endParaRPr dirty="0"/>
          </a:p>
        </p:txBody>
      </p:sp>
      <p:sp>
        <p:nvSpPr>
          <p:cNvPr id="2" name="CuadroTexto 1">
            <a:extLst>
              <a:ext uri="{FF2B5EF4-FFF2-40B4-BE49-F238E27FC236}">
                <a16:creationId xmlns:a16="http://schemas.microsoft.com/office/drawing/2014/main" id="{2C0A3712-3D93-47F4-8823-6B48575D6088}"/>
              </a:ext>
            </a:extLst>
          </p:cNvPr>
          <p:cNvSpPr txBox="1"/>
          <p:nvPr/>
        </p:nvSpPr>
        <p:spPr>
          <a:xfrm>
            <a:off x="220875" y="4912668"/>
            <a:ext cx="3857623" cy="230832"/>
          </a:xfrm>
          <a:prstGeom prst="rect">
            <a:avLst/>
          </a:prstGeom>
          <a:noFill/>
        </p:spPr>
        <p:txBody>
          <a:bodyPr wrap="square" rtlCol="0">
            <a:spAutoFit/>
          </a:bodyPr>
          <a:lstStyle/>
          <a:p>
            <a:r>
              <a:rPr lang="es-MX" sz="900" dirty="0">
                <a:hlinkClick r:id="rId4" tooltip="https://ehack.info/estructuras-de-control/"/>
              </a:rPr>
              <a:t>Esta foto</a:t>
            </a:r>
            <a:r>
              <a:rPr lang="es-MX" sz="900" dirty="0"/>
              <a:t> de Autor desconocido está bajo licencia </a:t>
            </a:r>
            <a:r>
              <a:rPr lang="es-MX" sz="900" dirty="0">
                <a:hlinkClick r:id="rId5" tooltip="https://creativecommons.org/licenses/by-nc-sa/3.0/"/>
              </a:rPr>
              <a:t>CC BY-SA-NC</a:t>
            </a:r>
            <a:endParaRPr lang="es-MX" sz="900" dirty="0"/>
          </a:p>
        </p:txBody>
      </p:sp>
      <p:sp>
        <p:nvSpPr>
          <p:cNvPr id="405" name="Google Shape;405;p52"/>
          <p:cNvSpPr txBox="1">
            <a:spLocks noGrp="1"/>
          </p:cNvSpPr>
          <p:nvPr>
            <p:ph type="subTitle" idx="1"/>
          </p:nvPr>
        </p:nvSpPr>
        <p:spPr>
          <a:xfrm>
            <a:off x="4381650" y="2787144"/>
            <a:ext cx="3689100" cy="78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MX" sz="1800" dirty="0">
                <a:solidFill>
                  <a:schemeClr val="lt2"/>
                </a:solidFill>
              </a:rPr>
              <a:t>Es el término que se refiere al orden en que se ejecutan las sentencias del programa</a:t>
            </a:r>
            <a:endParaRPr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1DF7C9AE-C33A-4CE8-9C90-69E28622F9B0}"/>
              </a:ext>
            </a:extLst>
          </p:cNvPr>
          <p:cNvSpPr>
            <a:spLocks noGrp="1"/>
          </p:cNvSpPr>
          <p:nvPr>
            <p:ph type="body" idx="1"/>
          </p:nvPr>
        </p:nvSpPr>
        <p:spPr>
          <a:xfrm>
            <a:off x="669200" y="922817"/>
            <a:ext cx="4952667" cy="3486000"/>
          </a:xfrm>
        </p:spPr>
        <p:txBody>
          <a:bodyPr/>
          <a:lstStyle/>
          <a:p>
            <a:pPr marL="158750" indent="0" algn="just">
              <a:buNone/>
            </a:pPr>
            <a:r>
              <a:rPr lang="es-MX" sz="1800" dirty="0"/>
              <a:t>Generalmente, el flujo normal de control de todos los programas es el secuencial, es decir, las sentencias se ejecutan una después de otra, en el orden en que se encuentran dentro del programa. Sin embargo, puede ser alterado utilizando estructuras de selección o repetición, incluso invocando a otras funciones. De esta forma, el flujo secuencial del programa se modifica en un modo preciso y definido con anterioridad (Joyanes, 2008).</a:t>
            </a:r>
          </a:p>
        </p:txBody>
      </p:sp>
      <p:graphicFrame>
        <p:nvGraphicFramePr>
          <p:cNvPr id="4" name="Diagrama 3">
            <a:extLst>
              <a:ext uri="{FF2B5EF4-FFF2-40B4-BE49-F238E27FC236}">
                <a16:creationId xmlns:a16="http://schemas.microsoft.com/office/drawing/2014/main" id="{58FCADC6-C3CC-472F-AC70-7CC424AA0454}"/>
              </a:ext>
            </a:extLst>
          </p:cNvPr>
          <p:cNvGraphicFramePr/>
          <p:nvPr>
            <p:extLst>
              <p:ext uri="{D42A27DB-BD31-4B8C-83A1-F6EECF244321}">
                <p14:modId xmlns:p14="http://schemas.microsoft.com/office/powerpoint/2010/main" val="4162166179"/>
              </p:ext>
            </p:extLst>
          </p:nvPr>
        </p:nvGraphicFramePr>
        <p:xfrm>
          <a:off x="3852333" y="668866"/>
          <a:ext cx="6079067" cy="40618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588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graphicEl>
                                              <a:dgm id="{FCD8136D-AC93-42AE-A83F-EC4544E6EE31}"/>
                                            </p:graphicEl>
                                          </p:spTgt>
                                        </p:tgtEl>
                                        <p:attrNameLst>
                                          <p:attrName>style.visibility</p:attrName>
                                        </p:attrNameLst>
                                      </p:cBhvr>
                                      <p:to>
                                        <p:strVal val="visible"/>
                                      </p:to>
                                    </p:set>
                                    <p:animEffect transition="in" filter="wipe(up)">
                                      <p:cBhvr>
                                        <p:cTn id="7" dur="500"/>
                                        <p:tgtEl>
                                          <p:spTgt spid="4">
                                            <p:graphicEl>
                                              <a:dgm id="{FCD8136D-AC93-42AE-A83F-EC4544E6EE31}"/>
                                            </p:graphic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graphicEl>
                                              <a:dgm id="{984D1859-E515-406C-98BC-F47A37ADB53A}"/>
                                            </p:graphicEl>
                                          </p:spTgt>
                                        </p:tgtEl>
                                        <p:attrNameLst>
                                          <p:attrName>style.visibility</p:attrName>
                                        </p:attrNameLst>
                                      </p:cBhvr>
                                      <p:to>
                                        <p:strVal val="visible"/>
                                      </p:to>
                                    </p:set>
                                    <p:animEffect transition="in" filter="wipe(up)">
                                      <p:cBhvr>
                                        <p:cTn id="11" dur="500"/>
                                        <p:tgtEl>
                                          <p:spTgt spid="4">
                                            <p:graphicEl>
                                              <a:dgm id="{984D1859-E515-406C-98BC-F47A37ADB53A}"/>
                                            </p:graphic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4">
                                            <p:graphicEl>
                                              <a:dgm id="{99E283B3-AD41-4B01-AF68-1CD37445FC79}"/>
                                            </p:graphicEl>
                                          </p:spTgt>
                                        </p:tgtEl>
                                        <p:attrNameLst>
                                          <p:attrName>style.visibility</p:attrName>
                                        </p:attrNameLst>
                                      </p:cBhvr>
                                      <p:to>
                                        <p:strVal val="visible"/>
                                      </p:to>
                                    </p:set>
                                    <p:animEffect transition="in" filter="wipe(up)">
                                      <p:cBhvr>
                                        <p:cTn id="15" dur="500"/>
                                        <p:tgtEl>
                                          <p:spTgt spid="4">
                                            <p:graphicEl>
                                              <a:dgm id="{99E283B3-AD41-4B01-AF68-1CD37445FC79}"/>
                                            </p:graphic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
                                            <p:graphicEl>
                                              <a:dgm id="{058D3505-3776-44C9-A446-A40B2F1C66EA}"/>
                                            </p:graphicEl>
                                          </p:spTgt>
                                        </p:tgtEl>
                                        <p:attrNameLst>
                                          <p:attrName>style.visibility</p:attrName>
                                        </p:attrNameLst>
                                      </p:cBhvr>
                                      <p:to>
                                        <p:strVal val="visible"/>
                                      </p:to>
                                    </p:set>
                                    <p:animEffect transition="in" filter="wipe(up)">
                                      <p:cBhvr>
                                        <p:cTn id="19" dur="500"/>
                                        <p:tgtEl>
                                          <p:spTgt spid="4">
                                            <p:graphicEl>
                                              <a:dgm id="{058D3505-3776-44C9-A446-A40B2F1C66EA}"/>
                                            </p:graphic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4">
                                            <p:graphicEl>
                                              <a:dgm id="{CE171B45-FAD8-413F-B14E-F3F883E83A7F}"/>
                                            </p:graphicEl>
                                          </p:spTgt>
                                        </p:tgtEl>
                                        <p:attrNameLst>
                                          <p:attrName>style.visibility</p:attrName>
                                        </p:attrNameLst>
                                      </p:cBhvr>
                                      <p:to>
                                        <p:strVal val="visible"/>
                                      </p:to>
                                    </p:set>
                                    <p:animEffect transition="in" filter="wipe(up)">
                                      <p:cBhvr>
                                        <p:cTn id="23" dur="500"/>
                                        <p:tgtEl>
                                          <p:spTgt spid="4">
                                            <p:graphicEl>
                                              <a:dgm id="{CE171B45-FAD8-413F-B14E-F3F883E83A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4" name="Google Shape;364;p48"/>
          <p:cNvSpPr txBox="1">
            <a:spLocks noGrp="1"/>
          </p:cNvSpPr>
          <p:nvPr>
            <p:ph type="subTitle" idx="1"/>
          </p:nvPr>
        </p:nvSpPr>
        <p:spPr>
          <a:xfrm>
            <a:off x="2324099" y="2439243"/>
            <a:ext cx="4826001" cy="112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MX" dirty="0"/>
              <a:t>La programación estructurada señala que cualquier problema, sin importar lo complicado que sea, puede ser resuelto empleando estructuras de control: secuencial, selectivas e iterativas</a:t>
            </a:r>
          </a:p>
        </p:txBody>
      </p:sp>
      <p:sp>
        <p:nvSpPr>
          <p:cNvPr id="3" name="Título 2">
            <a:extLst>
              <a:ext uri="{FF2B5EF4-FFF2-40B4-BE49-F238E27FC236}">
                <a16:creationId xmlns:a16="http://schemas.microsoft.com/office/drawing/2014/main" id="{4833D556-EB57-49C4-808C-9748935C992A}"/>
              </a:ext>
            </a:extLst>
          </p:cNvPr>
          <p:cNvSpPr>
            <a:spLocks noGrp="1"/>
          </p:cNvSpPr>
          <p:nvPr>
            <p:ph type="title"/>
          </p:nvPr>
        </p:nvSpPr>
        <p:spPr>
          <a:xfrm>
            <a:off x="1397000" y="1592158"/>
            <a:ext cx="6680200" cy="548400"/>
          </a:xfrm>
        </p:spPr>
        <p:txBody>
          <a:bodyPr/>
          <a:lstStyle/>
          <a:p>
            <a:r>
              <a:rPr lang="en" sz="2400" dirty="0">
                <a:solidFill>
                  <a:schemeClr val="bg1"/>
                </a:solidFill>
                <a:latin typeface="Roboto"/>
                <a:ea typeface="Roboto"/>
                <a:cs typeface="Roboto"/>
                <a:sym typeface="Roboto"/>
              </a:rPr>
              <a:t>Teorema de la programación estructurada</a:t>
            </a:r>
            <a:endParaRPr lang="es-MX" sz="2400" dirty="0"/>
          </a:p>
        </p:txBody>
      </p:sp>
    </p:spTree>
    <p:extLst>
      <p:ext uri="{BB962C8B-B14F-4D97-AF65-F5344CB8AC3E}">
        <p14:creationId xmlns:p14="http://schemas.microsoft.com/office/powerpoint/2010/main" val="2774888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A70BDB84-4B8B-464B-BBE7-84C2EB298739}"/>
              </a:ext>
            </a:extLst>
          </p:cNvPr>
          <p:cNvGraphicFramePr/>
          <p:nvPr/>
        </p:nvGraphicFramePr>
        <p:xfrm>
          <a:off x="1524000" y="53975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Imagen 3">
            <a:extLst>
              <a:ext uri="{FF2B5EF4-FFF2-40B4-BE49-F238E27FC236}">
                <a16:creationId xmlns:a16="http://schemas.microsoft.com/office/drawing/2014/main" id="{9405CD42-A54A-4E92-A33F-2258800C556C}"/>
              </a:ext>
            </a:extLst>
          </p:cNvPr>
          <p:cNvPicPr>
            <a:picLocks noChangeAspect="1"/>
          </p:cNvPicPr>
          <p:nvPr/>
        </p:nvPicPr>
        <p:blipFill rotWithShape="1">
          <a:blip r:embed="rId7">
            <a:clrChange>
              <a:clrFrom>
                <a:srgbClr val="FEFEFE"/>
              </a:clrFrom>
              <a:clrTo>
                <a:srgbClr val="FEFEFE">
                  <a:alpha val="0"/>
                </a:srgbClr>
              </a:clrTo>
            </a:clrChange>
            <a:duotone>
              <a:prstClr val="black"/>
              <a:schemeClr val="accent1">
                <a:lumMod val="60000"/>
                <a:lumOff val="40000"/>
                <a:tint val="45000"/>
                <a:satMod val="400000"/>
              </a:schemeClr>
            </a:duotone>
            <a:extLst>
              <a:ext uri="{837473B0-CC2E-450A-ABE3-18F120FF3D39}">
                <a1611:picAttrSrcUrl xmlns:a1611="http://schemas.microsoft.com/office/drawing/2016/11/main" r:id="rId8"/>
              </a:ext>
            </a:extLst>
          </a:blip>
          <a:srcRect l="33852" t="30506" r="14918" b="39340"/>
          <a:stretch/>
        </p:blipFill>
        <p:spPr>
          <a:xfrm>
            <a:off x="3743991" y="2317385"/>
            <a:ext cx="1656018" cy="508729"/>
          </a:xfrm>
          <a:prstGeom prst="roundRect">
            <a:avLst/>
          </a:prstGeom>
        </p:spPr>
      </p:pic>
      <p:sp>
        <p:nvSpPr>
          <p:cNvPr id="5" name="CuadroTexto 4">
            <a:extLst>
              <a:ext uri="{FF2B5EF4-FFF2-40B4-BE49-F238E27FC236}">
                <a16:creationId xmlns:a16="http://schemas.microsoft.com/office/drawing/2014/main" id="{50BAA23F-25F5-4C9B-8355-CC672929C891}"/>
              </a:ext>
            </a:extLst>
          </p:cNvPr>
          <p:cNvSpPr txBox="1"/>
          <p:nvPr/>
        </p:nvSpPr>
        <p:spPr>
          <a:xfrm>
            <a:off x="2510852" y="4756434"/>
            <a:ext cx="4122296" cy="276999"/>
          </a:xfrm>
          <a:prstGeom prst="rect">
            <a:avLst/>
          </a:prstGeom>
          <a:noFill/>
        </p:spPr>
        <p:txBody>
          <a:bodyPr wrap="square" rtlCol="0">
            <a:spAutoFit/>
          </a:bodyPr>
          <a:lstStyle/>
          <a:p>
            <a:r>
              <a:rPr lang="es-MX" sz="1200" dirty="0">
                <a:solidFill>
                  <a:schemeClr val="lt2"/>
                </a:solidFill>
                <a:latin typeface="Roboto"/>
                <a:ea typeface="Roboto"/>
              </a:rPr>
              <a:t>Diagrama 1. </a:t>
            </a:r>
            <a:r>
              <a:rPr lang="es-MX" sz="1200" dirty="0">
                <a:solidFill>
                  <a:schemeClr val="lt2"/>
                </a:solidFill>
                <a:latin typeface="Roboto"/>
                <a:ea typeface="Roboto"/>
                <a:sym typeface="Roboto"/>
              </a:rPr>
              <a:t>Clasificación</a:t>
            </a:r>
            <a:r>
              <a:rPr lang="es-MX" sz="1200" dirty="0">
                <a:solidFill>
                  <a:schemeClr val="lt2"/>
                </a:solidFill>
                <a:latin typeface="Roboto"/>
                <a:ea typeface="Roboto"/>
              </a:rPr>
              <a:t> de las estructuras de control</a:t>
            </a:r>
          </a:p>
        </p:txBody>
      </p:sp>
    </p:spTree>
    <p:extLst>
      <p:ext uri="{BB962C8B-B14F-4D97-AF65-F5344CB8AC3E}">
        <p14:creationId xmlns:p14="http://schemas.microsoft.com/office/powerpoint/2010/main" val="211153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graphicEl>
                                              <a:dgm id="{CB17615A-8E7E-4632-BB9D-9BE488910833}"/>
                                            </p:graphicEl>
                                          </p:spTgt>
                                        </p:tgtEl>
                                        <p:attrNameLst>
                                          <p:attrName>style.visibility</p:attrName>
                                        </p:attrNameLst>
                                      </p:cBhvr>
                                      <p:to>
                                        <p:strVal val="visible"/>
                                      </p:to>
                                    </p:set>
                                    <p:animEffect transition="in" filter="wipe(up)">
                                      <p:cBhvr>
                                        <p:cTn id="7" dur="500"/>
                                        <p:tgtEl>
                                          <p:spTgt spid="2">
                                            <p:graphicEl>
                                              <a:dgm id="{CB17615A-8E7E-4632-BB9D-9BE48891083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graphicEl>
                                              <a:dgm id="{F550DF16-BF57-470F-9FD6-C62CE435CC64}"/>
                                            </p:graphicEl>
                                          </p:spTgt>
                                        </p:tgtEl>
                                        <p:attrNameLst>
                                          <p:attrName>style.visibility</p:attrName>
                                        </p:attrNameLst>
                                      </p:cBhvr>
                                      <p:to>
                                        <p:strVal val="visible"/>
                                      </p:to>
                                    </p:set>
                                    <p:animEffect transition="in" filter="wipe(up)">
                                      <p:cBhvr>
                                        <p:cTn id="12" dur="500"/>
                                        <p:tgtEl>
                                          <p:spTgt spid="2">
                                            <p:graphicEl>
                                              <a:dgm id="{F550DF16-BF57-470F-9FD6-C62CE435CC64}"/>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2">
                                            <p:graphicEl>
                                              <a:dgm id="{DA28D762-2780-453D-A9FE-F5436979C910}"/>
                                            </p:graphicEl>
                                          </p:spTgt>
                                        </p:tgtEl>
                                        <p:attrNameLst>
                                          <p:attrName>style.visibility</p:attrName>
                                        </p:attrNameLst>
                                      </p:cBhvr>
                                      <p:to>
                                        <p:strVal val="visible"/>
                                      </p:to>
                                    </p:set>
                                    <p:animEffect transition="in" filter="wipe(up)">
                                      <p:cBhvr>
                                        <p:cTn id="15" dur="500"/>
                                        <p:tgtEl>
                                          <p:spTgt spid="2">
                                            <p:graphicEl>
                                              <a:dgm id="{DA28D762-2780-453D-A9FE-F5436979C91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
                                            <p:graphicEl>
                                              <a:dgm id="{6844A7A3-F728-4DD4-B0D4-9CA3022D6F71}"/>
                                            </p:graphicEl>
                                          </p:spTgt>
                                        </p:tgtEl>
                                        <p:attrNameLst>
                                          <p:attrName>style.visibility</p:attrName>
                                        </p:attrNameLst>
                                      </p:cBhvr>
                                      <p:to>
                                        <p:strVal val="visible"/>
                                      </p:to>
                                    </p:set>
                                    <p:animEffect transition="in" filter="wipe(up)">
                                      <p:cBhvr>
                                        <p:cTn id="20" dur="500"/>
                                        <p:tgtEl>
                                          <p:spTgt spid="2">
                                            <p:graphicEl>
                                              <a:dgm id="{6844A7A3-F728-4DD4-B0D4-9CA3022D6F71}"/>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
                                            <p:graphicEl>
                                              <a:dgm id="{C33D0C57-8C6C-4595-AB64-0A06BC2D668C}"/>
                                            </p:graphicEl>
                                          </p:spTgt>
                                        </p:tgtEl>
                                        <p:attrNameLst>
                                          <p:attrName>style.visibility</p:attrName>
                                        </p:attrNameLst>
                                      </p:cBhvr>
                                      <p:to>
                                        <p:strVal val="visible"/>
                                      </p:to>
                                    </p:set>
                                    <p:animEffect transition="in" filter="wipe(up)">
                                      <p:cBhvr>
                                        <p:cTn id="23" dur="500"/>
                                        <p:tgtEl>
                                          <p:spTgt spid="2">
                                            <p:graphicEl>
                                              <a:dgm id="{C33D0C57-8C6C-4595-AB64-0A06BC2D668C}"/>
                                            </p:graphic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2">
                                            <p:graphicEl>
                                              <a:dgm id="{B53B17BF-FA7D-41BA-B955-B3DB2B553152}"/>
                                            </p:graphicEl>
                                          </p:spTgt>
                                        </p:tgtEl>
                                        <p:attrNameLst>
                                          <p:attrName>style.visibility</p:attrName>
                                        </p:attrNameLst>
                                      </p:cBhvr>
                                      <p:to>
                                        <p:strVal val="visible"/>
                                      </p:to>
                                    </p:set>
                                    <p:animEffect transition="in" filter="wipe(up)">
                                      <p:cBhvr>
                                        <p:cTn id="26" dur="500"/>
                                        <p:tgtEl>
                                          <p:spTgt spid="2">
                                            <p:graphicEl>
                                              <a:dgm id="{B53B17BF-FA7D-41BA-B955-B3DB2B55315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6" name="Google Shape;356;p47"/>
          <p:cNvSpPr txBox="1">
            <a:spLocks noGrp="1"/>
          </p:cNvSpPr>
          <p:nvPr>
            <p:ph type="title"/>
          </p:nvPr>
        </p:nvSpPr>
        <p:spPr>
          <a:xfrm>
            <a:off x="720054" y="2571750"/>
            <a:ext cx="3285000" cy="841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Estructuras Selectivas</a:t>
            </a:r>
            <a:endParaRPr dirty="0"/>
          </a:p>
        </p:txBody>
      </p:sp>
      <p:sp>
        <p:nvSpPr>
          <p:cNvPr id="358" name="Google Shape;358;p47"/>
          <p:cNvSpPr txBox="1">
            <a:spLocks noGrp="1"/>
          </p:cNvSpPr>
          <p:nvPr>
            <p:ph type="title" idx="2"/>
          </p:nvPr>
        </p:nvSpPr>
        <p:spPr>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t>04</a:t>
            </a:r>
            <a:endParaRPr dirty="0"/>
          </a:p>
        </p:txBody>
      </p:sp>
      <p:sp>
        <p:nvSpPr>
          <p:cNvPr id="357" name="Google Shape;357;p47"/>
          <p:cNvSpPr txBox="1">
            <a:spLocks noGrp="1"/>
          </p:cNvSpPr>
          <p:nvPr>
            <p:ph type="subTitle" idx="1"/>
          </p:nvPr>
        </p:nvSpPr>
        <p:spPr>
          <a:xfrm>
            <a:off x="720054" y="3686857"/>
            <a:ext cx="3285000" cy="7134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en" dirty="0"/>
              <a:t>De Decisión o Alternativas</a:t>
            </a:r>
            <a:endParaRPr dirty="0"/>
          </a:p>
        </p:txBody>
      </p:sp>
      <p:pic>
        <p:nvPicPr>
          <p:cNvPr id="8" name="Imagen 7">
            <a:extLst>
              <a:ext uri="{FF2B5EF4-FFF2-40B4-BE49-F238E27FC236}">
                <a16:creationId xmlns:a16="http://schemas.microsoft.com/office/drawing/2014/main" id="{8BAD2C80-0AFE-4F10-8528-F61DF8A62C26}"/>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7200"/>
                    </a14:imgEffect>
                  </a14:imgLayer>
                </a14:imgProps>
              </a:ext>
              <a:ext uri="{837473B0-CC2E-450A-ABE3-18F120FF3D39}">
                <a1611:picAttrSrcUrl xmlns:a1611="http://schemas.microsoft.com/office/drawing/2016/11/main" r:id="rId5"/>
              </a:ext>
            </a:extLst>
          </a:blip>
          <a:stretch>
            <a:fillRect/>
          </a:stretch>
        </p:blipFill>
        <p:spPr>
          <a:xfrm>
            <a:off x="5596890" y="1404783"/>
            <a:ext cx="2333934" cy="2333934"/>
          </a:xfrm>
          <a:prstGeom prst="rect">
            <a:avLst/>
          </a:prstGeom>
        </p:spPr>
      </p:pic>
      <p:sp>
        <p:nvSpPr>
          <p:cNvPr id="9" name="CuadroTexto 8">
            <a:extLst>
              <a:ext uri="{FF2B5EF4-FFF2-40B4-BE49-F238E27FC236}">
                <a16:creationId xmlns:a16="http://schemas.microsoft.com/office/drawing/2014/main" id="{2D6A6B5E-346E-4291-85C7-51518EA539F6}"/>
              </a:ext>
            </a:extLst>
          </p:cNvPr>
          <p:cNvSpPr txBox="1"/>
          <p:nvPr/>
        </p:nvSpPr>
        <p:spPr>
          <a:xfrm>
            <a:off x="5596890" y="3738717"/>
            <a:ext cx="2333934" cy="338554"/>
          </a:xfrm>
          <a:prstGeom prst="rect">
            <a:avLst/>
          </a:prstGeom>
          <a:noFill/>
        </p:spPr>
        <p:txBody>
          <a:bodyPr wrap="square" rtlCol="0">
            <a:spAutoFit/>
          </a:bodyPr>
          <a:lstStyle/>
          <a:p>
            <a:r>
              <a:rPr lang="es-MX" sz="800" dirty="0"/>
              <a:t>Imagen tomada de Internet. Créditos a quien corresponda.</a:t>
            </a:r>
          </a:p>
        </p:txBody>
      </p:sp>
    </p:spTree>
    <p:extLst>
      <p:ext uri="{BB962C8B-B14F-4D97-AF65-F5344CB8AC3E}">
        <p14:creationId xmlns:p14="http://schemas.microsoft.com/office/powerpoint/2010/main" val="1422565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1DF7C9AE-C33A-4CE8-9C90-69E28622F9B0}"/>
              </a:ext>
            </a:extLst>
          </p:cNvPr>
          <p:cNvSpPr>
            <a:spLocks noGrp="1"/>
          </p:cNvSpPr>
          <p:nvPr>
            <p:ph type="body" idx="1"/>
          </p:nvPr>
        </p:nvSpPr>
        <p:spPr>
          <a:xfrm>
            <a:off x="702070" y="454162"/>
            <a:ext cx="7319100" cy="3486000"/>
          </a:xfrm>
        </p:spPr>
        <p:txBody>
          <a:bodyPr/>
          <a:lstStyle/>
          <a:p>
            <a:pPr marL="158750" indent="0" algn="just">
              <a:buNone/>
            </a:pPr>
            <a:r>
              <a:rPr lang="es-MX" sz="1400" dirty="0"/>
              <a:t>Hasta este momento, el orden que se ha seguido para ejecutar sentencias ha sido secuencial. Sin embargo, en la vida real rara vez se presenta un compartimiento lineal, por lo tanto, es común que los programas deban alterar o modificar su flujo de acción.</a:t>
            </a:r>
          </a:p>
          <a:p>
            <a:pPr marL="158750" indent="0" algn="just">
              <a:buNone/>
            </a:pPr>
            <a:endParaRPr lang="es-MX" sz="1400" dirty="0"/>
          </a:p>
          <a:p>
            <a:pPr marL="158750" indent="0" algn="just">
              <a:buNone/>
            </a:pPr>
            <a:r>
              <a:rPr lang="es-MX" sz="1400" dirty="0"/>
              <a:t>Así, para solucionar diversos problemas se deben plantear las acciones a seguir considerando el valor de los datos. Por ejemplo: para hacer una división, se debe validar que el divisor no sea cero; el área de un círculo, solo se obtiene si el valor del radio es positivo, entre otros. </a:t>
            </a:r>
          </a:p>
          <a:p>
            <a:pPr marL="158750" indent="0" algn="just">
              <a:buNone/>
            </a:pPr>
            <a:endParaRPr lang="es-MX" sz="1400" dirty="0"/>
          </a:p>
          <a:p>
            <a:pPr marL="158750" indent="0" algn="just">
              <a:buNone/>
            </a:pPr>
            <a:r>
              <a:rPr lang="es-MX" sz="1400" dirty="0"/>
              <a:t>En casos como los anteriores, se utiliza una </a:t>
            </a:r>
            <a:r>
              <a:rPr lang="es-MX" sz="1400" b="1" dirty="0">
                <a:solidFill>
                  <a:schemeClr val="accent2">
                    <a:lumMod val="50000"/>
                  </a:schemeClr>
                </a:solidFill>
              </a:rPr>
              <a:t>condición</a:t>
            </a:r>
            <a:r>
              <a:rPr lang="es-MX" sz="1400" dirty="0"/>
              <a:t> que al ser evaluada da como resultado un valor lógico (booleano) que indica el camino a seguir para ejecutar una sentencia o bloques de sentencias. A estas estructuras de control, que se bifurcan en algún punto del programa, se les conoce como </a:t>
            </a:r>
            <a:r>
              <a:rPr lang="es-MX" sz="1400" dirty="0">
                <a:solidFill>
                  <a:schemeClr val="accent1">
                    <a:lumMod val="75000"/>
                  </a:schemeClr>
                </a:solidFill>
              </a:rPr>
              <a:t>sentencias de selección o sentencias de alternación o alternativas</a:t>
            </a:r>
            <a:r>
              <a:rPr lang="es-MX" sz="1400" dirty="0"/>
              <a:t>.</a:t>
            </a:r>
          </a:p>
        </p:txBody>
      </p:sp>
      <p:pic>
        <p:nvPicPr>
          <p:cNvPr id="4" name="Imagen 3">
            <a:extLst>
              <a:ext uri="{FF2B5EF4-FFF2-40B4-BE49-F238E27FC236}">
                <a16:creationId xmlns:a16="http://schemas.microsoft.com/office/drawing/2014/main" id="{9D469D62-AF62-4999-B1BD-91D753119CB1}"/>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5934689" y="3415553"/>
            <a:ext cx="2175546" cy="146349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66265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a:t>Condición</a:t>
            </a:r>
          </a:p>
        </p:txBody>
      </p:sp>
      <p:sp>
        <p:nvSpPr>
          <p:cNvPr id="3" name="Marcador de contenido 2"/>
          <p:cNvSpPr>
            <a:spLocks noGrp="1"/>
          </p:cNvSpPr>
          <p:nvPr>
            <p:ph idx="4294967295"/>
          </p:nvPr>
        </p:nvSpPr>
        <p:spPr>
          <a:xfrm>
            <a:off x="1213643" y="1205225"/>
            <a:ext cx="6716713" cy="2858775"/>
          </a:xfrm>
        </p:spPr>
        <p:txBody>
          <a:bodyPr>
            <a:normAutofit/>
          </a:bodyPr>
          <a:lstStyle/>
          <a:p>
            <a:pPr algn="just"/>
            <a:r>
              <a:rPr lang="es-MX" dirty="0"/>
              <a:t>La </a:t>
            </a:r>
            <a:r>
              <a:rPr lang="es-MX" i="1" dirty="0">
                <a:solidFill>
                  <a:schemeClr val="accent1">
                    <a:lumMod val="50000"/>
                  </a:schemeClr>
                </a:solidFill>
              </a:rPr>
              <a:t>condición</a:t>
            </a:r>
            <a:r>
              <a:rPr lang="es-MX" dirty="0"/>
              <a:t> es una </a:t>
            </a:r>
            <a:r>
              <a:rPr lang="es-ES" dirty="0"/>
              <a:t>instrucción que permite elegir entre la ejecución de una acción u otra y se especifica a partir de una </a:t>
            </a:r>
            <a:r>
              <a:rPr lang="es-MX" dirty="0">
                <a:solidFill>
                  <a:schemeClr val="accent1">
                    <a:lumMod val="50000"/>
                  </a:schemeClr>
                </a:solidFill>
              </a:rPr>
              <a:t>expresión lógica o booleana </a:t>
            </a:r>
            <a:r>
              <a:rPr lang="es-MX" dirty="0"/>
              <a:t>que</a:t>
            </a:r>
            <a:r>
              <a:rPr lang="es-MX" dirty="0">
                <a:solidFill>
                  <a:schemeClr val="accent2">
                    <a:lumMod val="50000"/>
                  </a:schemeClr>
                </a:solidFill>
              </a:rPr>
              <a:t> </a:t>
            </a:r>
            <a:r>
              <a:rPr lang="es-MX" dirty="0"/>
              <a:t>al ser evaluada por el programa, da como resultado dos valores 0 o 1.</a:t>
            </a:r>
          </a:p>
          <a:p>
            <a:pPr marL="114300" indent="0">
              <a:buNone/>
            </a:pPr>
            <a:endParaRPr lang="es-MX" dirty="0"/>
          </a:p>
        </p:txBody>
      </p:sp>
      <p:graphicFrame>
        <p:nvGraphicFramePr>
          <p:cNvPr id="4" name="Diagrama 3">
            <a:extLst>
              <a:ext uri="{FF2B5EF4-FFF2-40B4-BE49-F238E27FC236}">
                <a16:creationId xmlns:a16="http://schemas.microsoft.com/office/drawing/2014/main" id="{CAEB9375-D147-4518-8CE2-E79E8E594017}"/>
              </a:ext>
            </a:extLst>
          </p:cNvPr>
          <p:cNvGraphicFramePr/>
          <p:nvPr/>
        </p:nvGraphicFramePr>
        <p:xfrm>
          <a:off x="2834640" y="2834640"/>
          <a:ext cx="3535680" cy="16065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9119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after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8" name="Google Shape;478;p57"/>
          <p:cNvSpPr txBox="1">
            <a:spLocks noGrp="1"/>
          </p:cNvSpPr>
          <p:nvPr>
            <p:ph type="title"/>
          </p:nvPr>
        </p:nvSpPr>
        <p:spPr>
          <a:xfrm>
            <a:off x="715000" y="355249"/>
            <a:ext cx="7704000" cy="418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Símbolo</a:t>
            </a:r>
            <a:endParaRPr dirty="0"/>
          </a:p>
        </p:txBody>
      </p:sp>
      <p:sp>
        <p:nvSpPr>
          <p:cNvPr id="479" name="Google Shape;479;p57"/>
          <p:cNvSpPr txBox="1">
            <a:spLocks noGrp="1"/>
          </p:cNvSpPr>
          <p:nvPr>
            <p:ph type="title" idx="4294967295"/>
          </p:nvPr>
        </p:nvSpPr>
        <p:spPr>
          <a:xfrm>
            <a:off x="739061" y="1371342"/>
            <a:ext cx="1889400" cy="527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2000" dirty="0">
                <a:solidFill>
                  <a:schemeClr val="accent1"/>
                </a:solidFill>
                <a:latin typeface="EB Garamond Medium"/>
                <a:ea typeface="EB Garamond Medium"/>
                <a:cs typeface="EB Garamond Medium"/>
                <a:sym typeface="EB Garamond Medium"/>
              </a:rPr>
              <a:t>Significado</a:t>
            </a:r>
            <a:endParaRPr sz="2000" dirty="0">
              <a:solidFill>
                <a:schemeClr val="accent1"/>
              </a:solidFill>
              <a:latin typeface="EB Garamond Medium"/>
              <a:ea typeface="EB Garamond Medium"/>
              <a:cs typeface="EB Garamond Medium"/>
              <a:sym typeface="EB Garamond Medium"/>
            </a:endParaRPr>
          </a:p>
        </p:txBody>
      </p:sp>
      <p:sp>
        <p:nvSpPr>
          <p:cNvPr id="480" name="Google Shape;480;p57"/>
          <p:cNvSpPr txBox="1">
            <a:spLocks noGrp="1"/>
          </p:cNvSpPr>
          <p:nvPr>
            <p:ph type="subTitle" idx="4294967295"/>
          </p:nvPr>
        </p:nvSpPr>
        <p:spPr>
          <a:xfrm>
            <a:off x="720000" y="1780518"/>
            <a:ext cx="1889400" cy="652200"/>
          </a:xfrm>
          <a:prstGeom prst="rect">
            <a:avLst/>
          </a:prstGeom>
        </p:spPr>
        <p:txBody>
          <a:bodyPr spcFirstLastPara="1" wrap="square" lIns="91425" tIns="91425" rIns="91425" bIns="91425" anchor="t" anchorCtr="0">
            <a:noAutofit/>
          </a:bodyPr>
          <a:lstStyle/>
          <a:p>
            <a:pPr marL="0" lvl="0" indent="0" algn="r" rtl="0">
              <a:lnSpc>
                <a:spcPct val="100000"/>
              </a:lnSpc>
              <a:spcBef>
                <a:spcPts val="0"/>
              </a:spcBef>
              <a:spcAft>
                <a:spcPts val="0"/>
              </a:spcAft>
              <a:buNone/>
            </a:pPr>
            <a:r>
              <a:rPr lang="en" sz="1400" dirty="0">
                <a:solidFill>
                  <a:schemeClr val="dk1"/>
                </a:solidFill>
              </a:rPr>
              <a:t>Decisión</a:t>
            </a:r>
            <a:endParaRPr sz="1400" dirty="0">
              <a:solidFill>
                <a:schemeClr val="dk1"/>
              </a:solidFill>
            </a:endParaRPr>
          </a:p>
        </p:txBody>
      </p:sp>
      <p:sp>
        <p:nvSpPr>
          <p:cNvPr id="481" name="Google Shape;481;p57"/>
          <p:cNvSpPr txBox="1">
            <a:spLocks noGrp="1"/>
          </p:cNvSpPr>
          <p:nvPr>
            <p:ph type="title" idx="4294967295"/>
          </p:nvPr>
        </p:nvSpPr>
        <p:spPr>
          <a:xfrm>
            <a:off x="6522849" y="1350326"/>
            <a:ext cx="1889400" cy="527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000" dirty="0">
                <a:solidFill>
                  <a:schemeClr val="accent1"/>
                </a:solidFill>
                <a:latin typeface="EB Garamond Medium"/>
                <a:ea typeface="EB Garamond Medium"/>
                <a:cs typeface="EB Garamond Medium"/>
                <a:sym typeface="EB Garamond Medium"/>
              </a:rPr>
              <a:t>Codificación</a:t>
            </a:r>
            <a:endParaRPr sz="2000" dirty="0">
              <a:solidFill>
                <a:schemeClr val="accent1"/>
              </a:solidFill>
              <a:latin typeface="EB Garamond Medium"/>
              <a:ea typeface="EB Garamond Medium"/>
              <a:cs typeface="EB Garamond Medium"/>
              <a:sym typeface="EB Garamond Medium"/>
            </a:endParaRPr>
          </a:p>
        </p:txBody>
      </p:sp>
      <p:sp>
        <p:nvSpPr>
          <p:cNvPr id="482" name="Google Shape;482;p57"/>
          <p:cNvSpPr txBox="1">
            <a:spLocks noGrp="1"/>
          </p:cNvSpPr>
          <p:nvPr>
            <p:ph type="subTitle" idx="4294967295"/>
          </p:nvPr>
        </p:nvSpPr>
        <p:spPr>
          <a:xfrm>
            <a:off x="6522830" y="1759502"/>
            <a:ext cx="1889400" cy="6522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s-MX" sz="1400" dirty="0" err="1">
                <a:solidFill>
                  <a:schemeClr val="dk1"/>
                </a:solidFill>
              </a:rPr>
              <a:t>if</a:t>
            </a:r>
            <a:r>
              <a:rPr lang="en" sz="1400" dirty="0">
                <a:solidFill>
                  <a:schemeClr val="dk1"/>
                </a:solidFill>
              </a:rPr>
              <a:t> (condición)</a:t>
            </a:r>
            <a:endParaRPr sz="1400" dirty="0">
              <a:solidFill>
                <a:schemeClr val="dk1"/>
              </a:solidFill>
            </a:endParaRPr>
          </a:p>
        </p:txBody>
      </p:sp>
      <p:sp>
        <p:nvSpPr>
          <p:cNvPr id="483" name="Google Shape;483;p57"/>
          <p:cNvSpPr txBox="1">
            <a:spLocks noGrp="1"/>
          </p:cNvSpPr>
          <p:nvPr>
            <p:ph type="title" idx="4294967295"/>
          </p:nvPr>
        </p:nvSpPr>
        <p:spPr>
          <a:xfrm>
            <a:off x="739039" y="3040301"/>
            <a:ext cx="1889400" cy="5277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MX" sz="2000" dirty="0">
                <a:solidFill>
                  <a:schemeClr val="accent1"/>
                </a:solidFill>
                <a:latin typeface="EB Garamond Medium"/>
                <a:ea typeface="EB Garamond Medium"/>
                <a:cs typeface="EB Garamond Medium"/>
                <a:sym typeface="EB Garamond Medium"/>
              </a:rPr>
              <a:t>Pseudocódigo: </a:t>
            </a:r>
            <a:endParaRPr sz="2000" dirty="0">
              <a:solidFill>
                <a:schemeClr val="accent1"/>
              </a:solidFill>
              <a:latin typeface="EB Garamond Medium"/>
              <a:ea typeface="EB Garamond Medium"/>
              <a:cs typeface="EB Garamond Medium"/>
              <a:sym typeface="EB Garamond Medium"/>
            </a:endParaRPr>
          </a:p>
        </p:txBody>
      </p:sp>
      <p:sp>
        <p:nvSpPr>
          <p:cNvPr id="484" name="Google Shape;484;p57"/>
          <p:cNvSpPr txBox="1">
            <a:spLocks noGrp="1"/>
          </p:cNvSpPr>
          <p:nvPr>
            <p:ph type="subTitle" idx="4294967295"/>
          </p:nvPr>
        </p:nvSpPr>
        <p:spPr>
          <a:xfrm>
            <a:off x="720000" y="3568001"/>
            <a:ext cx="1889400" cy="652200"/>
          </a:xfrm>
          <a:prstGeom prst="rect">
            <a:avLst/>
          </a:prstGeom>
        </p:spPr>
        <p:txBody>
          <a:bodyPr spcFirstLastPara="1" wrap="square" lIns="91425" tIns="91425" rIns="91425" bIns="91425" anchor="t" anchorCtr="0">
            <a:noAutofit/>
          </a:bodyPr>
          <a:lstStyle/>
          <a:p>
            <a:pPr marL="0" lvl="0" indent="0" algn="r" rtl="0">
              <a:lnSpc>
                <a:spcPct val="100000"/>
              </a:lnSpc>
              <a:spcBef>
                <a:spcPts val="0"/>
              </a:spcBef>
              <a:spcAft>
                <a:spcPts val="0"/>
              </a:spcAft>
              <a:buNone/>
            </a:pPr>
            <a:r>
              <a:rPr lang="es-MX" sz="1400" dirty="0">
                <a:solidFill>
                  <a:schemeClr val="dk1"/>
                </a:solidFill>
              </a:rPr>
              <a:t>Si (condición)</a:t>
            </a:r>
            <a:endParaRPr sz="1400" dirty="0">
              <a:solidFill>
                <a:schemeClr val="dk1"/>
              </a:solidFill>
            </a:endParaRPr>
          </a:p>
        </p:txBody>
      </p:sp>
      <p:sp>
        <p:nvSpPr>
          <p:cNvPr id="485" name="Google Shape;485;p57"/>
          <p:cNvSpPr txBox="1">
            <a:spLocks noGrp="1"/>
          </p:cNvSpPr>
          <p:nvPr>
            <p:ph type="title" idx="4294967295"/>
          </p:nvPr>
        </p:nvSpPr>
        <p:spPr>
          <a:xfrm>
            <a:off x="6522856" y="3040301"/>
            <a:ext cx="1889400" cy="527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000" dirty="0">
                <a:solidFill>
                  <a:schemeClr val="accent1"/>
                </a:solidFill>
                <a:latin typeface="EB Garamond Medium"/>
                <a:ea typeface="EB Garamond Medium"/>
                <a:cs typeface="EB Garamond Medium"/>
                <a:sym typeface="EB Garamond Medium"/>
              </a:rPr>
              <a:t>Resultado de la evaluación</a:t>
            </a:r>
            <a:endParaRPr sz="2000" dirty="0">
              <a:solidFill>
                <a:schemeClr val="accent1"/>
              </a:solidFill>
              <a:latin typeface="EB Garamond Medium"/>
              <a:ea typeface="EB Garamond Medium"/>
              <a:cs typeface="EB Garamond Medium"/>
              <a:sym typeface="EB Garamond Medium"/>
            </a:endParaRPr>
          </a:p>
        </p:txBody>
      </p:sp>
      <p:sp>
        <p:nvSpPr>
          <p:cNvPr id="486" name="Google Shape;486;p57"/>
          <p:cNvSpPr txBox="1">
            <a:spLocks noGrp="1"/>
          </p:cNvSpPr>
          <p:nvPr>
            <p:ph type="subTitle" idx="4294967295"/>
          </p:nvPr>
        </p:nvSpPr>
        <p:spPr>
          <a:xfrm>
            <a:off x="6529600" y="3568001"/>
            <a:ext cx="1889400" cy="6522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400" dirty="0">
                <a:solidFill>
                  <a:schemeClr val="dk1"/>
                </a:solidFill>
              </a:rPr>
              <a:t>Valor booleano:</a:t>
            </a:r>
          </a:p>
          <a:p>
            <a:pPr marL="285750" indent="-285750">
              <a:lnSpc>
                <a:spcPct val="100000"/>
              </a:lnSpc>
              <a:buFont typeface="Arial" panose="020B0604020202020204" pitchFamily="34" charset="0"/>
              <a:buChar char="•"/>
            </a:pPr>
            <a:r>
              <a:rPr lang="en" sz="1400" dirty="0">
                <a:solidFill>
                  <a:schemeClr val="dk1"/>
                </a:solidFill>
              </a:rPr>
              <a:t>Falso (0)</a:t>
            </a:r>
          </a:p>
          <a:p>
            <a:pPr marL="285750" indent="-285750">
              <a:lnSpc>
                <a:spcPct val="100000"/>
              </a:lnSpc>
              <a:buFont typeface="Arial" panose="020B0604020202020204" pitchFamily="34" charset="0"/>
              <a:buChar char="•"/>
            </a:pPr>
            <a:r>
              <a:rPr lang="en" sz="1400" dirty="0">
                <a:solidFill>
                  <a:schemeClr val="dk1"/>
                </a:solidFill>
              </a:rPr>
              <a:t>Verdadero (1)</a:t>
            </a:r>
            <a:endParaRPr sz="1400" dirty="0">
              <a:solidFill>
                <a:schemeClr val="dk1"/>
              </a:solidFill>
            </a:endParaRPr>
          </a:p>
        </p:txBody>
      </p:sp>
      <p:cxnSp>
        <p:nvCxnSpPr>
          <p:cNvPr id="487" name="Google Shape;487;p57"/>
          <p:cNvCxnSpPr/>
          <p:nvPr/>
        </p:nvCxnSpPr>
        <p:spPr>
          <a:xfrm>
            <a:off x="2609432" y="1635192"/>
            <a:ext cx="1499100" cy="653400"/>
          </a:xfrm>
          <a:prstGeom prst="bentConnector3">
            <a:avLst>
              <a:gd name="adj1" fmla="val 50000"/>
            </a:avLst>
          </a:prstGeom>
          <a:noFill/>
          <a:ln w="19050" cap="flat" cmpd="sng">
            <a:solidFill>
              <a:schemeClr val="accent1"/>
            </a:solidFill>
            <a:prstDash val="solid"/>
            <a:round/>
            <a:headEnd type="none" w="med" len="med"/>
            <a:tailEnd type="triangle" w="med" len="med"/>
          </a:ln>
        </p:spPr>
      </p:cxnSp>
      <p:cxnSp>
        <p:nvCxnSpPr>
          <p:cNvPr id="488" name="Google Shape;488;p57"/>
          <p:cNvCxnSpPr>
            <a:cxnSpLocks/>
          </p:cNvCxnSpPr>
          <p:nvPr/>
        </p:nvCxnSpPr>
        <p:spPr>
          <a:xfrm rot="10800000" flipH="1">
            <a:off x="2628439" y="2673867"/>
            <a:ext cx="1123500" cy="651300"/>
          </a:xfrm>
          <a:prstGeom prst="bentConnector3">
            <a:avLst>
              <a:gd name="adj1" fmla="val 50000"/>
            </a:avLst>
          </a:prstGeom>
          <a:noFill/>
          <a:ln w="19050" cap="flat" cmpd="sng">
            <a:solidFill>
              <a:schemeClr val="accent1"/>
            </a:solidFill>
            <a:prstDash val="solid"/>
            <a:round/>
            <a:headEnd type="none" w="med" len="med"/>
            <a:tailEnd type="triangle" w="med" len="med"/>
          </a:ln>
        </p:spPr>
      </p:cxnSp>
      <p:cxnSp>
        <p:nvCxnSpPr>
          <p:cNvPr id="489" name="Google Shape;489;p57"/>
          <p:cNvCxnSpPr/>
          <p:nvPr/>
        </p:nvCxnSpPr>
        <p:spPr>
          <a:xfrm flipH="1">
            <a:off x="4628649" y="1614176"/>
            <a:ext cx="1894200" cy="653400"/>
          </a:xfrm>
          <a:prstGeom prst="bentConnector3">
            <a:avLst>
              <a:gd name="adj1" fmla="val 50000"/>
            </a:avLst>
          </a:prstGeom>
          <a:noFill/>
          <a:ln w="19050" cap="flat" cmpd="sng">
            <a:solidFill>
              <a:schemeClr val="accent1"/>
            </a:solidFill>
            <a:prstDash val="solid"/>
            <a:round/>
            <a:headEnd type="none" w="med" len="med"/>
            <a:tailEnd type="triangle" w="med" len="med"/>
          </a:ln>
        </p:spPr>
      </p:cxnSp>
      <p:cxnSp>
        <p:nvCxnSpPr>
          <p:cNvPr id="490" name="Google Shape;490;p57"/>
          <p:cNvCxnSpPr>
            <a:cxnSpLocks/>
            <a:stCxn id="485" idx="1"/>
          </p:cNvCxnSpPr>
          <p:nvPr/>
        </p:nvCxnSpPr>
        <p:spPr>
          <a:xfrm rot="10800000">
            <a:off x="5253756" y="2778251"/>
            <a:ext cx="1269100" cy="525900"/>
          </a:xfrm>
          <a:prstGeom prst="bentConnector3">
            <a:avLst>
              <a:gd name="adj1" fmla="val 50000"/>
            </a:avLst>
          </a:prstGeom>
          <a:noFill/>
          <a:ln w="19050" cap="flat" cmpd="sng">
            <a:solidFill>
              <a:schemeClr val="accent1"/>
            </a:solidFill>
            <a:prstDash val="solid"/>
            <a:round/>
            <a:headEnd type="none" w="med" len="med"/>
            <a:tailEnd type="triangle" w="med" len="med"/>
          </a:ln>
        </p:spPr>
      </p:cxnSp>
      <p:sp>
        <p:nvSpPr>
          <p:cNvPr id="2" name="Diagrama de flujo: decisión 1">
            <a:extLst>
              <a:ext uri="{FF2B5EF4-FFF2-40B4-BE49-F238E27FC236}">
                <a16:creationId xmlns:a16="http://schemas.microsoft.com/office/drawing/2014/main" id="{B6F094ED-6663-E8D3-A2D2-BB2039F5C6AA}"/>
              </a:ext>
            </a:extLst>
          </p:cNvPr>
          <p:cNvSpPr/>
          <p:nvPr/>
        </p:nvSpPr>
        <p:spPr>
          <a:xfrm>
            <a:off x="3358982" y="1686438"/>
            <a:ext cx="2322771" cy="1689975"/>
          </a:xfrm>
          <a:prstGeom prst="flowChartDecision">
            <a:avLst/>
          </a:prstGeom>
          <a:effectLst>
            <a:outerShdw blurRad="50800" dist="38100" dir="18900000" algn="b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500" dirty="0">
                <a:solidFill>
                  <a:schemeClr val="bg1">
                    <a:lumMod val="10000"/>
                  </a:schemeClr>
                </a:solidFill>
              </a:rPr>
              <a:t>(condición)</a:t>
            </a:r>
          </a:p>
        </p:txBody>
      </p:sp>
    </p:spTree>
    <p:extLst>
      <p:ext uri="{BB962C8B-B14F-4D97-AF65-F5344CB8AC3E}">
        <p14:creationId xmlns:p14="http://schemas.microsoft.com/office/powerpoint/2010/main" val="1629679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05DEC488-5805-FA85-CAAA-9F1918DB14F3}"/>
              </a:ext>
            </a:extLst>
          </p:cNvPr>
          <p:cNvSpPr>
            <a:spLocks noGrp="1"/>
          </p:cNvSpPr>
          <p:nvPr>
            <p:ph type="title"/>
          </p:nvPr>
        </p:nvSpPr>
        <p:spPr/>
        <p:txBody>
          <a:bodyPr/>
          <a:lstStyle/>
          <a:p>
            <a:r>
              <a:rPr lang="es-MX" sz="4000" dirty="0"/>
              <a:t>Estructura de Control Selectiva Simple</a:t>
            </a:r>
          </a:p>
        </p:txBody>
      </p:sp>
      <p:sp>
        <p:nvSpPr>
          <p:cNvPr id="5" name="Subtítulo 4">
            <a:extLst>
              <a:ext uri="{FF2B5EF4-FFF2-40B4-BE49-F238E27FC236}">
                <a16:creationId xmlns:a16="http://schemas.microsoft.com/office/drawing/2014/main" id="{DE0A6E48-EF64-BD1A-2B35-7A0058D2BFE6}"/>
              </a:ext>
            </a:extLst>
          </p:cNvPr>
          <p:cNvSpPr>
            <a:spLocks noGrp="1"/>
          </p:cNvSpPr>
          <p:nvPr>
            <p:ph type="subTitle" idx="4294967295"/>
          </p:nvPr>
        </p:nvSpPr>
        <p:spPr>
          <a:xfrm>
            <a:off x="3188444" y="3363913"/>
            <a:ext cx="2767012" cy="1003300"/>
          </a:xfrm>
        </p:spPr>
        <p:txBody>
          <a:bodyPr/>
          <a:lstStyle/>
          <a:p>
            <a:pPr marL="114300" indent="0" algn="ctr">
              <a:buNone/>
            </a:pPr>
            <a:r>
              <a:rPr lang="es-MX" sz="2800" dirty="0">
                <a:solidFill>
                  <a:schemeClr val="accent2">
                    <a:lumMod val="50000"/>
                  </a:schemeClr>
                </a:solidFill>
              </a:rPr>
              <a:t>si </a:t>
            </a:r>
            <a:r>
              <a:rPr lang="es-MX" sz="2800" dirty="0">
                <a:solidFill>
                  <a:schemeClr val="accent1">
                    <a:lumMod val="50000"/>
                  </a:schemeClr>
                </a:solidFill>
              </a:rPr>
              <a:t>(condición)</a:t>
            </a:r>
          </a:p>
        </p:txBody>
      </p:sp>
    </p:spTree>
    <p:extLst>
      <p:ext uri="{BB962C8B-B14F-4D97-AF65-F5344CB8AC3E}">
        <p14:creationId xmlns:p14="http://schemas.microsoft.com/office/powerpoint/2010/main" val="24345455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5A7A12-B86C-21D3-CA84-358721E690BB}"/>
              </a:ext>
            </a:extLst>
          </p:cNvPr>
          <p:cNvSpPr>
            <a:spLocks noGrp="1"/>
          </p:cNvSpPr>
          <p:nvPr>
            <p:ph type="title" idx="4294967295"/>
          </p:nvPr>
        </p:nvSpPr>
        <p:spPr>
          <a:xfrm>
            <a:off x="790575" y="560388"/>
            <a:ext cx="7702550" cy="419100"/>
          </a:xfrm>
        </p:spPr>
        <p:txBody>
          <a:bodyPr/>
          <a:lstStyle/>
          <a:p>
            <a:r>
              <a:rPr lang="es-MX" dirty="0"/>
              <a:t>¿Cómo funciona?</a:t>
            </a:r>
          </a:p>
        </p:txBody>
      </p:sp>
      <p:sp>
        <p:nvSpPr>
          <p:cNvPr id="2" name="CuadroTexto 1">
            <a:extLst>
              <a:ext uri="{FF2B5EF4-FFF2-40B4-BE49-F238E27FC236}">
                <a16:creationId xmlns:a16="http://schemas.microsoft.com/office/drawing/2014/main" id="{A8B14B45-C89E-0E84-12F8-7BF1206583CF}"/>
              </a:ext>
            </a:extLst>
          </p:cNvPr>
          <p:cNvSpPr txBox="1"/>
          <p:nvPr/>
        </p:nvSpPr>
        <p:spPr>
          <a:xfrm>
            <a:off x="1481137" y="1447299"/>
            <a:ext cx="6181725" cy="2031325"/>
          </a:xfrm>
          <a:prstGeom prst="rect">
            <a:avLst/>
          </a:prstGeom>
          <a:noFill/>
        </p:spPr>
        <p:txBody>
          <a:bodyPr wrap="square" rtlCol="0">
            <a:spAutoFit/>
          </a:bodyPr>
          <a:lstStyle/>
          <a:p>
            <a:pPr algn="just"/>
            <a:r>
              <a:rPr lang="es-MX" sz="1800" dirty="0">
                <a:solidFill>
                  <a:schemeClr val="lt2"/>
                </a:solidFill>
                <a:latin typeface="Roboto"/>
                <a:ea typeface="Roboto"/>
                <a:cs typeface="Roboto"/>
              </a:rPr>
              <a:t>La estructura selectiva simple si (en inglés </a:t>
            </a:r>
            <a:r>
              <a:rPr lang="es-MX" sz="1800" dirty="0" err="1">
                <a:solidFill>
                  <a:schemeClr val="lt2"/>
                </a:solidFill>
                <a:latin typeface="Roboto"/>
                <a:ea typeface="Roboto"/>
                <a:cs typeface="Roboto"/>
              </a:rPr>
              <a:t>if</a:t>
            </a:r>
            <a:r>
              <a:rPr lang="es-MX" sz="1800" dirty="0">
                <a:solidFill>
                  <a:schemeClr val="lt2"/>
                </a:solidFill>
                <a:latin typeface="Roboto"/>
                <a:ea typeface="Roboto"/>
                <a:cs typeface="Roboto"/>
              </a:rPr>
              <a:t>) permite que el flujo del algoritmo o programa siga un camino específico al momento de evaluar la condición. Si se tiene un resultado verdadero (1), entonces se ejecuta una acción o un conjunto de ellas; si es falso(0), entonces no se realiza ninguna acción. En ambos casos se continua con las siguientes instrucciones. </a:t>
            </a:r>
          </a:p>
        </p:txBody>
      </p:sp>
    </p:spTree>
    <p:extLst>
      <p:ext uri="{BB962C8B-B14F-4D97-AF65-F5344CB8AC3E}">
        <p14:creationId xmlns:p14="http://schemas.microsoft.com/office/powerpoint/2010/main" val="20325068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texto 4"/>
          <p:cNvSpPr>
            <a:spLocks noGrp="1"/>
          </p:cNvSpPr>
          <p:nvPr>
            <p:ph type="subTitle" idx="1"/>
          </p:nvPr>
        </p:nvSpPr>
        <p:spPr>
          <a:xfrm>
            <a:off x="1102428" y="1912620"/>
            <a:ext cx="4041071" cy="1118825"/>
          </a:xfrm>
        </p:spPr>
        <p:txBody>
          <a:bodyPr>
            <a:noAutofit/>
          </a:bodyPr>
          <a:lstStyle/>
          <a:p>
            <a:pPr marL="285750" indent="-285750" algn="just">
              <a:lnSpc>
                <a:spcPct val="120000"/>
              </a:lnSpc>
              <a:buClr>
                <a:srgbClr val="000000"/>
              </a:buClr>
              <a:buFont typeface="Arial" panose="020B0604020202020204" pitchFamily="34" charset="0"/>
              <a:buChar char="•"/>
            </a:pPr>
            <a:r>
              <a:rPr lang="es-MX" sz="1800" dirty="0">
                <a:solidFill>
                  <a:schemeClr val="lt2"/>
                </a:solidFill>
                <a:sym typeface="Arial"/>
              </a:rPr>
              <a:t>Cuando solo se ejecuta una instrucción, no es necesario escribir </a:t>
            </a:r>
            <a:r>
              <a:rPr lang="es-MX" sz="1800" dirty="0">
                <a:solidFill>
                  <a:schemeClr val="accent1">
                    <a:lumMod val="50000"/>
                  </a:schemeClr>
                </a:solidFill>
                <a:sym typeface="Arial"/>
              </a:rPr>
              <a:t>INICIO</a:t>
            </a:r>
            <a:r>
              <a:rPr lang="es-MX" sz="1800" dirty="0">
                <a:solidFill>
                  <a:schemeClr val="lt2"/>
                </a:solidFill>
                <a:sym typeface="Arial"/>
              </a:rPr>
              <a:t> y </a:t>
            </a:r>
            <a:r>
              <a:rPr lang="es-MX" sz="1800" dirty="0">
                <a:solidFill>
                  <a:schemeClr val="accent1">
                    <a:lumMod val="50000"/>
                  </a:schemeClr>
                </a:solidFill>
                <a:sym typeface="Arial"/>
              </a:rPr>
              <a:t>FIN</a:t>
            </a:r>
            <a:r>
              <a:rPr lang="es-MX" sz="1800" dirty="0">
                <a:solidFill>
                  <a:schemeClr val="lt2"/>
                </a:solidFill>
                <a:sym typeface="Arial"/>
              </a:rPr>
              <a:t>. </a:t>
            </a:r>
          </a:p>
          <a:p>
            <a:pPr marL="285750" indent="-285750" algn="just">
              <a:lnSpc>
                <a:spcPct val="120000"/>
              </a:lnSpc>
              <a:buClr>
                <a:srgbClr val="000000"/>
              </a:buClr>
              <a:buFont typeface="Arial" panose="020B0604020202020204" pitchFamily="34" charset="0"/>
              <a:buChar char="•"/>
            </a:pPr>
            <a:endParaRPr lang="es-MX" sz="1800" dirty="0">
              <a:solidFill>
                <a:schemeClr val="lt2"/>
              </a:solidFill>
              <a:sym typeface="Arial"/>
            </a:endParaRPr>
          </a:p>
          <a:p>
            <a:pPr marL="285750" indent="-285750" algn="just">
              <a:lnSpc>
                <a:spcPct val="120000"/>
              </a:lnSpc>
              <a:buClr>
                <a:srgbClr val="000000"/>
              </a:buClr>
              <a:buFont typeface="Arial" panose="020B0604020202020204" pitchFamily="34" charset="0"/>
              <a:buChar char="•"/>
            </a:pPr>
            <a:r>
              <a:rPr lang="es-MX" sz="1800" dirty="0">
                <a:solidFill>
                  <a:schemeClr val="lt2"/>
                </a:solidFill>
                <a:sym typeface="Arial"/>
              </a:rPr>
              <a:t>En el programa, el bloque se cierra con el primer </a:t>
            </a:r>
            <a:r>
              <a:rPr lang="es-MX" sz="1800" dirty="0">
                <a:solidFill>
                  <a:schemeClr val="accent1">
                    <a:lumMod val="50000"/>
                  </a:schemeClr>
                </a:solidFill>
                <a:sym typeface="Arial"/>
              </a:rPr>
              <a:t>; </a:t>
            </a:r>
            <a:r>
              <a:rPr lang="es-MX" sz="1800" dirty="0">
                <a:solidFill>
                  <a:schemeClr val="lt2"/>
                </a:solidFill>
                <a:sym typeface="Arial"/>
              </a:rPr>
              <a:t>que encuentre el compilador.</a:t>
            </a:r>
          </a:p>
        </p:txBody>
      </p:sp>
      <p:sp>
        <p:nvSpPr>
          <p:cNvPr id="4" name="Título 3"/>
          <p:cNvSpPr>
            <a:spLocks noGrp="1"/>
          </p:cNvSpPr>
          <p:nvPr>
            <p:ph type="title"/>
          </p:nvPr>
        </p:nvSpPr>
        <p:spPr>
          <a:xfrm>
            <a:off x="1163390" y="495450"/>
            <a:ext cx="3980109" cy="418800"/>
          </a:xfrm>
        </p:spPr>
        <p:txBody>
          <a:bodyPr/>
          <a:lstStyle/>
          <a:p>
            <a:r>
              <a:rPr lang="es-MX" dirty="0">
                <a:latin typeface="EB Garamond Medium"/>
                <a:ea typeface="EB Garamond Medium"/>
              </a:rPr>
              <a:t>a) Una </a:t>
            </a:r>
            <a:r>
              <a:rPr lang="es-MX" dirty="0">
                <a:latin typeface="EB Garamond Medium"/>
                <a:ea typeface="EB Garamond Medium"/>
                <a:sym typeface="EB Garamond Medium"/>
              </a:rPr>
              <a:t>instrucción</a:t>
            </a:r>
          </a:p>
        </p:txBody>
      </p:sp>
      <p:grpSp>
        <p:nvGrpSpPr>
          <p:cNvPr id="33" name="Grupo 32">
            <a:extLst>
              <a:ext uri="{FF2B5EF4-FFF2-40B4-BE49-F238E27FC236}">
                <a16:creationId xmlns:a16="http://schemas.microsoft.com/office/drawing/2014/main" id="{009126B7-8DA6-047B-E034-E461334F65E5}"/>
              </a:ext>
            </a:extLst>
          </p:cNvPr>
          <p:cNvGrpSpPr/>
          <p:nvPr/>
        </p:nvGrpSpPr>
        <p:grpSpPr>
          <a:xfrm>
            <a:off x="5625465" y="761850"/>
            <a:ext cx="2730816" cy="2956859"/>
            <a:chOff x="5473065" y="815190"/>
            <a:chExt cx="2730816" cy="2956859"/>
          </a:xfrm>
        </p:grpSpPr>
        <p:grpSp>
          <p:nvGrpSpPr>
            <p:cNvPr id="30" name="Grupo 29">
              <a:extLst>
                <a:ext uri="{FF2B5EF4-FFF2-40B4-BE49-F238E27FC236}">
                  <a16:creationId xmlns:a16="http://schemas.microsoft.com/office/drawing/2014/main" id="{B6B4827F-51AF-B4F0-9B1C-0F3673E61B32}"/>
                </a:ext>
              </a:extLst>
            </p:cNvPr>
            <p:cNvGrpSpPr/>
            <p:nvPr/>
          </p:nvGrpSpPr>
          <p:grpSpPr>
            <a:xfrm>
              <a:off x="5473065" y="815190"/>
              <a:ext cx="2402204" cy="2956859"/>
              <a:chOff x="5092065" y="845670"/>
              <a:chExt cx="2402204" cy="2956859"/>
            </a:xfrm>
          </p:grpSpPr>
          <p:grpSp>
            <p:nvGrpSpPr>
              <p:cNvPr id="10" name="Grupo 9">
                <a:extLst>
                  <a:ext uri="{FF2B5EF4-FFF2-40B4-BE49-F238E27FC236}">
                    <a16:creationId xmlns:a16="http://schemas.microsoft.com/office/drawing/2014/main" id="{9C7427CA-F268-4EC1-19CB-294F05D50AB7}"/>
                  </a:ext>
                </a:extLst>
              </p:cNvPr>
              <p:cNvGrpSpPr/>
              <p:nvPr/>
            </p:nvGrpSpPr>
            <p:grpSpPr>
              <a:xfrm>
                <a:off x="5092065" y="845670"/>
                <a:ext cx="2402204" cy="1958642"/>
                <a:chOff x="5236846" y="906630"/>
                <a:chExt cx="2402204" cy="1958642"/>
              </a:xfrm>
            </p:grpSpPr>
            <p:cxnSp>
              <p:nvCxnSpPr>
                <p:cNvPr id="3" name="Conector recto de flecha 2">
                  <a:extLst>
                    <a:ext uri="{FF2B5EF4-FFF2-40B4-BE49-F238E27FC236}">
                      <a16:creationId xmlns:a16="http://schemas.microsoft.com/office/drawing/2014/main" id="{FAAA0F98-9DCD-5C6E-C246-4EC7C717EFED}"/>
                    </a:ext>
                  </a:extLst>
                </p:cNvPr>
                <p:cNvCxnSpPr/>
                <p:nvPr/>
              </p:nvCxnSpPr>
              <p:spPr>
                <a:xfrm>
                  <a:off x="6865620" y="906630"/>
                  <a:ext cx="0" cy="510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Diagrama de flujo: decisión 5">
                  <a:extLst>
                    <a:ext uri="{FF2B5EF4-FFF2-40B4-BE49-F238E27FC236}">
                      <a16:creationId xmlns:a16="http://schemas.microsoft.com/office/drawing/2014/main" id="{7B671567-1FFA-823B-E2B6-0DEF57E671B0}"/>
                    </a:ext>
                  </a:extLst>
                </p:cNvPr>
                <p:cNvSpPr/>
                <p:nvPr/>
              </p:nvSpPr>
              <p:spPr>
                <a:xfrm>
                  <a:off x="6080760" y="1417320"/>
                  <a:ext cx="1558290" cy="708660"/>
                </a:xfrm>
                <a:prstGeom prst="flowChartDecision">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(condición)</a:t>
                  </a:r>
                </a:p>
              </p:txBody>
            </p:sp>
            <p:cxnSp>
              <p:nvCxnSpPr>
                <p:cNvPr id="8" name="Conector: angular 7">
                  <a:extLst>
                    <a:ext uri="{FF2B5EF4-FFF2-40B4-BE49-F238E27FC236}">
                      <a16:creationId xmlns:a16="http://schemas.microsoft.com/office/drawing/2014/main" id="{F03F412B-597F-753A-9F0D-086F8809C1BB}"/>
                    </a:ext>
                  </a:extLst>
                </p:cNvPr>
                <p:cNvCxnSpPr>
                  <a:cxnSpLocks/>
                  <a:stCxn id="6" idx="1"/>
                </p:cNvCxnSpPr>
                <p:nvPr/>
              </p:nvCxnSpPr>
              <p:spPr>
                <a:xfrm rot="10800000" flipV="1">
                  <a:off x="5800726" y="1771650"/>
                  <a:ext cx="280034" cy="62103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ángulo 8">
                  <a:extLst>
                    <a:ext uri="{FF2B5EF4-FFF2-40B4-BE49-F238E27FC236}">
                      <a16:creationId xmlns:a16="http://schemas.microsoft.com/office/drawing/2014/main" id="{CCADC827-EA2C-7B1E-21F6-F34D52B46119}"/>
                    </a:ext>
                  </a:extLst>
                </p:cNvPr>
                <p:cNvSpPr/>
                <p:nvPr/>
              </p:nvSpPr>
              <p:spPr>
                <a:xfrm>
                  <a:off x="5236846" y="2411224"/>
                  <a:ext cx="1127760" cy="45404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1200" dirty="0">
                      <a:solidFill>
                        <a:schemeClr val="accent1">
                          <a:lumMod val="50000"/>
                        </a:schemeClr>
                      </a:solidFill>
                    </a:rPr>
                    <a:t>Instrucción 1</a:t>
                  </a:r>
                </a:p>
              </p:txBody>
            </p:sp>
          </p:grpSp>
          <p:cxnSp>
            <p:nvCxnSpPr>
              <p:cNvPr id="12" name="Conector: angular 11">
                <a:extLst>
                  <a:ext uri="{FF2B5EF4-FFF2-40B4-BE49-F238E27FC236}">
                    <a16:creationId xmlns:a16="http://schemas.microsoft.com/office/drawing/2014/main" id="{0D29085A-BFCA-539F-8669-F31DD50FFA0F}"/>
                  </a:ext>
                </a:extLst>
              </p:cNvPr>
              <p:cNvCxnSpPr>
                <a:cxnSpLocks/>
                <a:stCxn id="6" idx="3"/>
              </p:cNvCxnSpPr>
              <p:nvPr/>
            </p:nvCxnSpPr>
            <p:spPr>
              <a:xfrm flipH="1">
                <a:off x="6715125" y="1710690"/>
                <a:ext cx="779144" cy="1588769"/>
              </a:xfrm>
              <a:prstGeom prst="bentConnector4">
                <a:avLst>
                  <a:gd name="adj1" fmla="val -40098"/>
                  <a:gd name="adj2" fmla="val 9952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Conector: angular 24">
                <a:extLst>
                  <a:ext uri="{FF2B5EF4-FFF2-40B4-BE49-F238E27FC236}">
                    <a16:creationId xmlns:a16="http://schemas.microsoft.com/office/drawing/2014/main" id="{967C16B8-3268-DAB0-7CAE-5F49D99D4119}"/>
                  </a:ext>
                </a:extLst>
              </p:cNvPr>
              <p:cNvCxnSpPr>
                <a:cxnSpLocks/>
                <a:stCxn id="9" idx="2"/>
              </p:cNvCxnSpPr>
              <p:nvPr/>
            </p:nvCxnSpPr>
            <p:spPr>
              <a:xfrm rot="16200000" flipH="1">
                <a:off x="5945582" y="2514674"/>
                <a:ext cx="495147" cy="107442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a:extLst>
                  <a:ext uri="{FF2B5EF4-FFF2-40B4-BE49-F238E27FC236}">
                    <a16:creationId xmlns:a16="http://schemas.microsoft.com/office/drawing/2014/main" id="{014F6E90-6AE9-B861-BC8B-A44EA6289315}"/>
                  </a:ext>
                </a:extLst>
              </p:cNvPr>
              <p:cNvCxnSpPr/>
              <p:nvPr/>
            </p:nvCxnSpPr>
            <p:spPr>
              <a:xfrm>
                <a:off x="6722745" y="3291839"/>
                <a:ext cx="0" cy="510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31" name="CuadroTexto 30">
              <a:extLst>
                <a:ext uri="{FF2B5EF4-FFF2-40B4-BE49-F238E27FC236}">
                  <a16:creationId xmlns:a16="http://schemas.microsoft.com/office/drawing/2014/main" id="{69AA23A8-0A88-C4EF-1044-4E2E5722022D}"/>
                </a:ext>
              </a:extLst>
            </p:cNvPr>
            <p:cNvSpPr txBox="1"/>
            <p:nvPr/>
          </p:nvSpPr>
          <p:spPr>
            <a:xfrm>
              <a:off x="5988367" y="1433988"/>
              <a:ext cx="236220" cy="246221"/>
            </a:xfrm>
            <a:prstGeom prst="rect">
              <a:avLst/>
            </a:prstGeom>
            <a:noFill/>
          </p:spPr>
          <p:txBody>
            <a:bodyPr wrap="square" rtlCol="0">
              <a:spAutoFit/>
            </a:bodyPr>
            <a:lstStyle/>
            <a:p>
              <a:r>
                <a:rPr lang="es-MX" sz="1000" dirty="0">
                  <a:solidFill>
                    <a:schemeClr val="accent1">
                      <a:lumMod val="50000"/>
                    </a:schemeClr>
                  </a:solidFill>
                </a:rPr>
                <a:t>V</a:t>
              </a:r>
            </a:p>
          </p:txBody>
        </p:sp>
        <p:sp>
          <p:nvSpPr>
            <p:cNvPr id="32" name="CuadroTexto 31">
              <a:extLst>
                <a:ext uri="{FF2B5EF4-FFF2-40B4-BE49-F238E27FC236}">
                  <a16:creationId xmlns:a16="http://schemas.microsoft.com/office/drawing/2014/main" id="{07CF1E4F-5BA9-89AC-2DCF-EF47FF026055}"/>
                </a:ext>
              </a:extLst>
            </p:cNvPr>
            <p:cNvSpPr txBox="1"/>
            <p:nvPr/>
          </p:nvSpPr>
          <p:spPr>
            <a:xfrm>
              <a:off x="7967661" y="1433988"/>
              <a:ext cx="236220" cy="246221"/>
            </a:xfrm>
            <a:prstGeom prst="rect">
              <a:avLst/>
            </a:prstGeom>
            <a:noFill/>
          </p:spPr>
          <p:txBody>
            <a:bodyPr wrap="square" rtlCol="0">
              <a:spAutoFit/>
            </a:bodyPr>
            <a:lstStyle/>
            <a:p>
              <a:r>
                <a:rPr lang="es-MX" sz="1000" dirty="0">
                  <a:solidFill>
                    <a:schemeClr val="accent1">
                      <a:lumMod val="50000"/>
                    </a:schemeClr>
                  </a:solidFill>
                </a:rPr>
                <a:t>F</a:t>
              </a:r>
            </a:p>
          </p:txBody>
        </p:sp>
      </p:grpSp>
    </p:spTree>
    <p:extLst>
      <p:ext uri="{BB962C8B-B14F-4D97-AF65-F5344CB8AC3E}">
        <p14:creationId xmlns:p14="http://schemas.microsoft.com/office/powerpoint/2010/main" val="42154147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5A02550F-2E14-4A78-4DEB-B3EE25F8C735}"/>
              </a:ext>
            </a:extLst>
          </p:cNvPr>
          <p:cNvSpPr>
            <a:spLocks noGrp="1"/>
          </p:cNvSpPr>
          <p:nvPr>
            <p:ph type="title"/>
          </p:nvPr>
        </p:nvSpPr>
        <p:spPr>
          <a:xfrm>
            <a:off x="517893" y="430712"/>
            <a:ext cx="2437025" cy="367200"/>
          </a:xfrm>
        </p:spPr>
        <p:txBody>
          <a:bodyPr/>
          <a:lstStyle/>
          <a:p>
            <a:r>
              <a:rPr lang="es-MX" sz="2400" dirty="0">
                <a:solidFill>
                  <a:schemeClr val="dk1"/>
                </a:solidFill>
                <a:sym typeface="Roboto"/>
              </a:rPr>
              <a:t>Diagrama de flujo</a:t>
            </a:r>
          </a:p>
        </p:txBody>
      </p:sp>
      <p:sp>
        <p:nvSpPr>
          <p:cNvPr id="8" name="Título 7">
            <a:extLst>
              <a:ext uri="{FF2B5EF4-FFF2-40B4-BE49-F238E27FC236}">
                <a16:creationId xmlns:a16="http://schemas.microsoft.com/office/drawing/2014/main" id="{C8AA697D-37E2-CA1F-B3C8-4B7AA62C1DA2}"/>
              </a:ext>
            </a:extLst>
          </p:cNvPr>
          <p:cNvSpPr>
            <a:spLocks noGrp="1"/>
          </p:cNvSpPr>
          <p:nvPr>
            <p:ph type="title" idx="2"/>
          </p:nvPr>
        </p:nvSpPr>
        <p:spPr>
          <a:xfrm>
            <a:off x="3691270" y="430712"/>
            <a:ext cx="1995663" cy="367200"/>
          </a:xfrm>
        </p:spPr>
        <p:txBody>
          <a:bodyPr/>
          <a:lstStyle/>
          <a:p>
            <a:r>
              <a:rPr lang="es-MX" sz="2400" dirty="0">
                <a:solidFill>
                  <a:schemeClr val="dk1"/>
                </a:solidFill>
              </a:rPr>
              <a:t>Pseudocódigo</a:t>
            </a:r>
          </a:p>
        </p:txBody>
      </p:sp>
      <p:sp>
        <p:nvSpPr>
          <p:cNvPr id="3" name="Marcador de texto 2">
            <a:extLst>
              <a:ext uri="{FF2B5EF4-FFF2-40B4-BE49-F238E27FC236}">
                <a16:creationId xmlns:a16="http://schemas.microsoft.com/office/drawing/2014/main" id="{720ABA79-AE60-76AF-B988-BAD1E9D8F8BD}"/>
              </a:ext>
            </a:extLst>
          </p:cNvPr>
          <p:cNvSpPr>
            <a:spLocks noGrp="1"/>
          </p:cNvSpPr>
          <p:nvPr>
            <p:ph type="subTitle" idx="3"/>
          </p:nvPr>
        </p:nvSpPr>
        <p:spPr>
          <a:xfrm>
            <a:off x="3555296" y="1535796"/>
            <a:ext cx="2617811" cy="917542"/>
          </a:xfrm>
        </p:spPr>
        <p:txBody>
          <a:bodyPr/>
          <a:lstStyle/>
          <a:p>
            <a:pPr marL="139700" indent="0">
              <a:buNone/>
            </a:pPr>
            <a:r>
              <a:rPr lang="es-MX" sz="2000" dirty="0">
                <a:solidFill>
                  <a:schemeClr val="bg1">
                    <a:lumMod val="10000"/>
                  </a:schemeClr>
                </a:solidFill>
              </a:rPr>
              <a:t>si</a:t>
            </a:r>
            <a:r>
              <a:rPr lang="es-MX" sz="2000" dirty="0"/>
              <a:t> </a:t>
            </a:r>
            <a:r>
              <a:rPr lang="es-MX" sz="2000" dirty="0">
                <a:solidFill>
                  <a:schemeClr val="accent1">
                    <a:lumMod val="50000"/>
                  </a:schemeClr>
                </a:solidFill>
              </a:rPr>
              <a:t>(condición)</a:t>
            </a:r>
          </a:p>
          <a:p>
            <a:pPr marL="139700" indent="0">
              <a:buNone/>
            </a:pPr>
            <a:r>
              <a:rPr lang="es-MX" sz="2000" dirty="0"/>
              <a:t>        instrucción 1</a:t>
            </a:r>
          </a:p>
          <a:p>
            <a:pPr marL="139700" indent="0">
              <a:buNone/>
            </a:pPr>
            <a:endParaRPr lang="es-MX" sz="1800" dirty="0"/>
          </a:p>
          <a:p>
            <a:pPr marL="139700" indent="0">
              <a:buNone/>
            </a:pPr>
            <a:r>
              <a:rPr lang="es-MX" dirty="0"/>
              <a:t>     </a:t>
            </a:r>
          </a:p>
        </p:txBody>
      </p:sp>
      <p:sp>
        <p:nvSpPr>
          <p:cNvPr id="13" name="Título 12">
            <a:extLst>
              <a:ext uri="{FF2B5EF4-FFF2-40B4-BE49-F238E27FC236}">
                <a16:creationId xmlns:a16="http://schemas.microsoft.com/office/drawing/2014/main" id="{344203DB-6DC4-828C-D4FB-2A6743298AF9}"/>
              </a:ext>
            </a:extLst>
          </p:cNvPr>
          <p:cNvSpPr>
            <a:spLocks noGrp="1"/>
          </p:cNvSpPr>
          <p:nvPr>
            <p:ph type="title" idx="8"/>
          </p:nvPr>
        </p:nvSpPr>
        <p:spPr>
          <a:xfrm>
            <a:off x="6427599" y="430712"/>
            <a:ext cx="2848131" cy="367200"/>
          </a:xfrm>
        </p:spPr>
        <p:txBody>
          <a:bodyPr/>
          <a:lstStyle/>
          <a:p>
            <a:pPr algn="ctr"/>
            <a:r>
              <a:rPr lang="es-MX" sz="2400" dirty="0">
                <a:solidFill>
                  <a:schemeClr val="dk1"/>
                </a:solidFill>
              </a:rPr>
              <a:t>Código en Dev C++</a:t>
            </a:r>
          </a:p>
        </p:txBody>
      </p:sp>
      <p:sp>
        <p:nvSpPr>
          <p:cNvPr id="14" name="Subtítulo 13">
            <a:extLst>
              <a:ext uri="{FF2B5EF4-FFF2-40B4-BE49-F238E27FC236}">
                <a16:creationId xmlns:a16="http://schemas.microsoft.com/office/drawing/2014/main" id="{7C212285-894F-49A5-B5F2-C49600D78003}"/>
              </a:ext>
            </a:extLst>
          </p:cNvPr>
          <p:cNvSpPr>
            <a:spLocks noGrp="1"/>
          </p:cNvSpPr>
          <p:nvPr>
            <p:ph type="subTitle" idx="9"/>
          </p:nvPr>
        </p:nvSpPr>
        <p:spPr>
          <a:xfrm>
            <a:off x="6427599" y="1535796"/>
            <a:ext cx="2424093" cy="772200"/>
          </a:xfrm>
        </p:spPr>
        <p:txBody>
          <a:bodyPr/>
          <a:lstStyle/>
          <a:p>
            <a:pPr marL="139700" indent="0">
              <a:buNone/>
            </a:pPr>
            <a:r>
              <a:rPr lang="es-MX" sz="2000" dirty="0" err="1">
                <a:solidFill>
                  <a:schemeClr val="bg1">
                    <a:lumMod val="10000"/>
                  </a:schemeClr>
                </a:solidFill>
              </a:rPr>
              <a:t>if</a:t>
            </a:r>
            <a:r>
              <a:rPr lang="es-MX" sz="2000" dirty="0"/>
              <a:t> </a:t>
            </a:r>
            <a:r>
              <a:rPr lang="es-MX" sz="2000" dirty="0">
                <a:solidFill>
                  <a:schemeClr val="accent1">
                    <a:lumMod val="50000"/>
                  </a:schemeClr>
                </a:solidFill>
              </a:rPr>
              <a:t>(condición)</a:t>
            </a:r>
          </a:p>
          <a:p>
            <a:pPr marL="139700" indent="0">
              <a:buNone/>
            </a:pPr>
            <a:r>
              <a:rPr lang="es-MX" sz="2000" dirty="0"/>
              <a:t>         instrucción 1</a:t>
            </a:r>
            <a:r>
              <a:rPr lang="es-MX" sz="2000" b="1" dirty="0">
                <a:solidFill>
                  <a:srgbClr val="C00000"/>
                </a:solidFill>
              </a:rPr>
              <a:t>;</a:t>
            </a:r>
          </a:p>
          <a:p>
            <a:endParaRPr lang="es-MX" dirty="0"/>
          </a:p>
        </p:txBody>
      </p:sp>
      <p:grpSp>
        <p:nvGrpSpPr>
          <p:cNvPr id="18" name="Grupo 17">
            <a:extLst>
              <a:ext uri="{FF2B5EF4-FFF2-40B4-BE49-F238E27FC236}">
                <a16:creationId xmlns:a16="http://schemas.microsoft.com/office/drawing/2014/main" id="{1243EECC-526D-31AC-F6E7-257D0B3BFD69}"/>
              </a:ext>
            </a:extLst>
          </p:cNvPr>
          <p:cNvGrpSpPr/>
          <p:nvPr/>
        </p:nvGrpSpPr>
        <p:grpSpPr>
          <a:xfrm>
            <a:off x="130507" y="1203126"/>
            <a:ext cx="2701945" cy="2456943"/>
            <a:chOff x="5473065" y="815190"/>
            <a:chExt cx="2730816" cy="2956859"/>
          </a:xfrm>
        </p:grpSpPr>
        <p:grpSp>
          <p:nvGrpSpPr>
            <p:cNvPr id="19" name="Grupo 18">
              <a:extLst>
                <a:ext uri="{FF2B5EF4-FFF2-40B4-BE49-F238E27FC236}">
                  <a16:creationId xmlns:a16="http://schemas.microsoft.com/office/drawing/2014/main" id="{DAE67C4D-7689-1346-81E4-3FAC2A5CAE7C}"/>
                </a:ext>
              </a:extLst>
            </p:cNvPr>
            <p:cNvGrpSpPr/>
            <p:nvPr/>
          </p:nvGrpSpPr>
          <p:grpSpPr>
            <a:xfrm>
              <a:off x="5473065" y="815190"/>
              <a:ext cx="2402204" cy="2956859"/>
              <a:chOff x="5092065" y="845670"/>
              <a:chExt cx="2402204" cy="2956859"/>
            </a:xfrm>
          </p:grpSpPr>
          <p:grpSp>
            <p:nvGrpSpPr>
              <p:cNvPr id="22" name="Grupo 21">
                <a:extLst>
                  <a:ext uri="{FF2B5EF4-FFF2-40B4-BE49-F238E27FC236}">
                    <a16:creationId xmlns:a16="http://schemas.microsoft.com/office/drawing/2014/main" id="{5F11F712-377C-EE6B-A375-59276FE4DB05}"/>
                  </a:ext>
                </a:extLst>
              </p:cNvPr>
              <p:cNvGrpSpPr/>
              <p:nvPr/>
            </p:nvGrpSpPr>
            <p:grpSpPr>
              <a:xfrm>
                <a:off x="5092065" y="845670"/>
                <a:ext cx="2402204" cy="1958642"/>
                <a:chOff x="5236846" y="906630"/>
                <a:chExt cx="2402204" cy="1958642"/>
              </a:xfrm>
            </p:grpSpPr>
            <p:cxnSp>
              <p:nvCxnSpPr>
                <p:cNvPr id="26" name="Conector recto de flecha 25">
                  <a:extLst>
                    <a:ext uri="{FF2B5EF4-FFF2-40B4-BE49-F238E27FC236}">
                      <a16:creationId xmlns:a16="http://schemas.microsoft.com/office/drawing/2014/main" id="{A278A895-D75B-1DEB-9580-A3D8641F55D8}"/>
                    </a:ext>
                  </a:extLst>
                </p:cNvPr>
                <p:cNvCxnSpPr/>
                <p:nvPr/>
              </p:nvCxnSpPr>
              <p:spPr>
                <a:xfrm>
                  <a:off x="6865620" y="906630"/>
                  <a:ext cx="0" cy="510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Diagrama de flujo: decisión 26">
                  <a:extLst>
                    <a:ext uri="{FF2B5EF4-FFF2-40B4-BE49-F238E27FC236}">
                      <a16:creationId xmlns:a16="http://schemas.microsoft.com/office/drawing/2014/main" id="{273D9FB4-9955-455A-2A9F-AE4403CA6E7A}"/>
                    </a:ext>
                  </a:extLst>
                </p:cNvPr>
                <p:cNvSpPr/>
                <p:nvPr/>
              </p:nvSpPr>
              <p:spPr>
                <a:xfrm>
                  <a:off x="6080760" y="1417320"/>
                  <a:ext cx="1558290" cy="708660"/>
                </a:xfrm>
                <a:prstGeom prst="flowChartDecision">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(condición)</a:t>
                  </a:r>
                </a:p>
              </p:txBody>
            </p:sp>
            <p:cxnSp>
              <p:nvCxnSpPr>
                <p:cNvPr id="28" name="Conector: angular 27">
                  <a:extLst>
                    <a:ext uri="{FF2B5EF4-FFF2-40B4-BE49-F238E27FC236}">
                      <a16:creationId xmlns:a16="http://schemas.microsoft.com/office/drawing/2014/main" id="{66B6BA1E-33EA-6347-73F0-44A08C079C0D}"/>
                    </a:ext>
                  </a:extLst>
                </p:cNvPr>
                <p:cNvCxnSpPr>
                  <a:cxnSpLocks/>
                  <a:stCxn id="27" idx="1"/>
                </p:cNvCxnSpPr>
                <p:nvPr/>
              </p:nvCxnSpPr>
              <p:spPr>
                <a:xfrm rot="10800000" flipV="1">
                  <a:off x="5800726" y="1771650"/>
                  <a:ext cx="280034" cy="62103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Rectángulo 28">
                  <a:extLst>
                    <a:ext uri="{FF2B5EF4-FFF2-40B4-BE49-F238E27FC236}">
                      <a16:creationId xmlns:a16="http://schemas.microsoft.com/office/drawing/2014/main" id="{E0946008-A9EF-6AD8-4F23-24380798AFB8}"/>
                    </a:ext>
                  </a:extLst>
                </p:cNvPr>
                <p:cNvSpPr/>
                <p:nvPr/>
              </p:nvSpPr>
              <p:spPr>
                <a:xfrm>
                  <a:off x="5236846" y="2411224"/>
                  <a:ext cx="1127760" cy="454048"/>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Instrucción 1</a:t>
                  </a:r>
                </a:p>
              </p:txBody>
            </p:sp>
          </p:grpSp>
          <p:cxnSp>
            <p:nvCxnSpPr>
              <p:cNvPr id="23" name="Conector: angular 22">
                <a:extLst>
                  <a:ext uri="{FF2B5EF4-FFF2-40B4-BE49-F238E27FC236}">
                    <a16:creationId xmlns:a16="http://schemas.microsoft.com/office/drawing/2014/main" id="{A86B54E3-AAE0-8D07-BB30-5B2F1E18C0CC}"/>
                  </a:ext>
                </a:extLst>
              </p:cNvPr>
              <p:cNvCxnSpPr>
                <a:cxnSpLocks/>
                <a:stCxn id="27" idx="3"/>
              </p:cNvCxnSpPr>
              <p:nvPr/>
            </p:nvCxnSpPr>
            <p:spPr>
              <a:xfrm flipH="1">
                <a:off x="6715125" y="1710690"/>
                <a:ext cx="779144" cy="1588769"/>
              </a:xfrm>
              <a:prstGeom prst="bentConnector4">
                <a:avLst>
                  <a:gd name="adj1" fmla="val -40098"/>
                  <a:gd name="adj2" fmla="val 9952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Conector: angular 23">
                <a:extLst>
                  <a:ext uri="{FF2B5EF4-FFF2-40B4-BE49-F238E27FC236}">
                    <a16:creationId xmlns:a16="http://schemas.microsoft.com/office/drawing/2014/main" id="{A36E42B9-A813-5C15-E5FA-75A8B1D700E6}"/>
                  </a:ext>
                </a:extLst>
              </p:cNvPr>
              <p:cNvCxnSpPr>
                <a:cxnSpLocks/>
                <a:stCxn id="29" idx="2"/>
              </p:cNvCxnSpPr>
              <p:nvPr/>
            </p:nvCxnSpPr>
            <p:spPr>
              <a:xfrm rot="16200000" flipH="1">
                <a:off x="5945582" y="2514674"/>
                <a:ext cx="495147" cy="107442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a:extLst>
                  <a:ext uri="{FF2B5EF4-FFF2-40B4-BE49-F238E27FC236}">
                    <a16:creationId xmlns:a16="http://schemas.microsoft.com/office/drawing/2014/main" id="{8ACD701F-4AF4-D22E-7970-B57F3BEB0483}"/>
                  </a:ext>
                </a:extLst>
              </p:cNvPr>
              <p:cNvCxnSpPr/>
              <p:nvPr/>
            </p:nvCxnSpPr>
            <p:spPr>
              <a:xfrm>
                <a:off x="6722745" y="3291839"/>
                <a:ext cx="0" cy="510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0" name="CuadroTexto 19">
              <a:extLst>
                <a:ext uri="{FF2B5EF4-FFF2-40B4-BE49-F238E27FC236}">
                  <a16:creationId xmlns:a16="http://schemas.microsoft.com/office/drawing/2014/main" id="{89BEF7FE-CADD-E8D6-8C15-47923F637495}"/>
                </a:ext>
              </a:extLst>
            </p:cNvPr>
            <p:cNvSpPr txBox="1"/>
            <p:nvPr/>
          </p:nvSpPr>
          <p:spPr>
            <a:xfrm>
              <a:off x="5988367" y="1433988"/>
              <a:ext cx="236220" cy="246221"/>
            </a:xfrm>
            <a:prstGeom prst="rect">
              <a:avLst/>
            </a:prstGeom>
            <a:noFill/>
          </p:spPr>
          <p:txBody>
            <a:bodyPr wrap="square" rtlCol="0">
              <a:spAutoFit/>
            </a:bodyPr>
            <a:lstStyle/>
            <a:p>
              <a:r>
                <a:rPr lang="es-MX" sz="1000" dirty="0">
                  <a:solidFill>
                    <a:schemeClr val="accent1">
                      <a:lumMod val="50000"/>
                    </a:schemeClr>
                  </a:solidFill>
                </a:rPr>
                <a:t>V</a:t>
              </a:r>
            </a:p>
          </p:txBody>
        </p:sp>
        <p:sp>
          <p:nvSpPr>
            <p:cNvPr id="21" name="CuadroTexto 20">
              <a:extLst>
                <a:ext uri="{FF2B5EF4-FFF2-40B4-BE49-F238E27FC236}">
                  <a16:creationId xmlns:a16="http://schemas.microsoft.com/office/drawing/2014/main" id="{845BDFD2-F441-29CE-5F60-246C0F0369CC}"/>
                </a:ext>
              </a:extLst>
            </p:cNvPr>
            <p:cNvSpPr txBox="1"/>
            <p:nvPr/>
          </p:nvSpPr>
          <p:spPr>
            <a:xfrm>
              <a:off x="7967661" y="1433988"/>
              <a:ext cx="236220" cy="246221"/>
            </a:xfrm>
            <a:prstGeom prst="rect">
              <a:avLst/>
            </a:prstGeom>
            <a:noFill/>
          </p:spPr>
          <p:txBody>
            <a:bodyPr wrap="square" rtlCol="0">
              <a:spAutoFit/>
            </a:bodyPr>
            <a:lstStyle/>
            <a:p>
              <a:r>
                <a:rPr lang="es-MX" sz="1000" dirty="0">
                  <a:solidFill>
                    <a:schemeClr val="accent1">
                      <a:lumMod val="50000"/>
                    </a:schemeClr>
                  </a:solidFill>
                </a:rPr>
                <a:t>F</a:t>
              </a:r>
            </a:p>
          </p:txBody>
        </p:sp>
      </p:grpSp>
    </p:spTree>
    <p:extLst>
      <p:ext uri="{BB962C8B-B14F-4D97-AF65-F5344CB8AC3E}">
        <p14:creationId xmlns:p14="http://schemas.microsoft.com/office/powerpoint/2010/main" val="2577778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F40FDA-DA47-AF81-687F-B2546592F4F2}"/>
              </a:ext>
            </a:extLst>
          </p:cNvPr>
          <p:cNvSpPr>
            <a:spLocks noGrp="1"/>
          </p:cNvSpPr>
          <p:nvPr>
            <p:ph type="title"/>
          </p:nvPr>
        </p:nvSpPr>
        <p:spPr/>
        <p:txBody>
          <a:bodyPr/>
          <a:lstStyle/>
          <a:p>
            <a:r>
              <a:rPr lang="es-MX" dirty="0"/>
              <a:t>Ejemplo</a:t>
            </a:r>
          </a:p>
        </p:txBody>
      </p:sp>
    </p:spTree>
    <p:extLst>
      <p:ext uri="{BB962C8B-B14F-4D97-AF65-F5344CB8AC3E}">
        <p14:creationId xmlns:p14="http://schemas.microsoft.com/office/powerpoint/2010/main" val="26661372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12AC3B-8673-A126-ADCA-3F003AE41078}"/>
              </a:ext>
            </a:extLst>
          </p:cNvPr>
          <p:cNvSpPr>
            <a:spLocks noGrp="1"/>
          </p:cNvSpPr>
          <p:nvPr>
            <p:ph type="title"/>
          </p:nvPr>
        </p:nvSpPr>
        <p:spPr>
          <a:xfrm>
            <a:off x="1039906" y="322824"/>
            <a:ext cx="7297272" cy="1192307"/>
          </a:xfrm>
        </p:spPr>
        <p:txBody>
          <a:bodyPr/>
          <a:lstStyle/>
          <a:p>
            <a:pPr algn="just"/>
            <a:r>
              <a:rPr lang="es-ES" sz="1900" dirty="0"/>
              <a:t>Elabore un diagrama de flujo con sus correspondientes pseudocódigo y código en C++ que, al recibir las calificaciones de dos exámenes parciales de un alumno del curso de Cálculo 1, obtenga el promedio e imprima un mensaje que indique si aprobó el curso (calificación mínima para acreditar: 6.0) .</a:t>
            </a:r>
            <a:endParaRPr lang="es-MX" sz="1900" dirty="0"/>
          </a:p>
        </p:txBody>
      </p:sp>
      <p:sp>
        <p:nvSpPr>
          <p:cNvPr id="3" name="CuadroTexto 2">
            <a:extLst>
              <a:ext uri="{FF2B5EF4-FFF2-40B4-BE49-F238E27FC236}">
                <a16:creationId xmlns:a16="http://schemas.microsoft.com/office/drawing/2014/main" id="{F093E7CF-2EDF-97CD-E4D9-0C27FF503338}"/>
              </a:ext>
            </a:extLst>
          </p:cNvPr>
          <p:cNvSpPr txBox="1"/>
          <p:nvPr/>
        </p:nvSpPr>
        <p:spPr>
          <a:xfrm>
            <a:off x="1071282" y="1658471"/>
            <a:ext cx="7001435" cy="2492990"/>
          </a:xfrm>
          <a:prstGeom prst="rect">
            <a:avLst/>
          </a:prstGeom>
          <a:noFill/>
        </p:spPr>
        <p:txBody>
          <a:bodyPr wrap="square" rtlCol="0">
            <a:spAutoFit/>
          </a:bodyPr>
          <a:lstStyle/>
          <a:p>
            <a:endParaRPr lang="es-MX" dirty="0">
              <a:solidFill>
                <a:schemeClr val="accent1">
                  <a:lumMod val="75000"/>
                </a:schemeClr>
              </a:solidFill>
            </a:endParaRPr>
          </a:p>
          <a:p>
            <a:r>
              <a:rPr lang="es-MX" sz="1600" dirty="0">
                <a:solidFill>
                  <a:schemeClr val="accent1">
                    <a:lumMod val="75000"/>
                  </a:schemeClr>
                </a:solidFill>
              </a:rPr>
              <a:t>Solución</a:t>
            </a:r>
            <a:r>
              <a:rPr lang="es-MX" dirty="0">
                <a:solidFill>
                  <a:schemeClr val="accent1">
                    <a:lumMod val="75000"/>
                  </a:schemeClr>
                </a:solidFill>
              </a:rPr>
              <a:t>:</a:t>
            </a:r>
          </a:p>
          <a:p>
            <a:endParaRPr lang="es-MX" dirty="0"/>
          </a:p>
          <a:p>
            <a:endParaRPr lang="es-MX" dirty="0"/>
          </a:p>
          <a:p>
            <a:endParaRPr lang="es-MX" dirty="0"/>
          </a:p>
          <a:p>
            <a:endParaRPr lang="es-MX" dirty="0"/>
          </a:p>
          <a:p>
            <a:endParaRPr lang="es-MX" dirty="0"/>
          </a:p>
          <a:p>
            <a:endParaRPr lang="es-MX" dirty="0"/>
          </a:p>
          <a:p>
            <a:endParaRPr lang="es-MX" dirty="0"/>
          </a:p>
          <a:p>
            <a:endParaRPr lang="es-MX" dirty="0"/>
          </a:p>
          <a:p>
            <a:endParaRPr lang="es-MX" dirty="0"/>
          </a:p>
        </p:txBody>
      </p:sp>
      <p:graphicFrame>
        <p:nvGraphicFramePr>
          <p:cNvPr id="4" name="Tabla 4">
            <a:extLst>
              <a:ext uri="{FF2B5EF4-FFF2-40B4-BE49-F238E27FC236}">
                <a16:creationId xmlns:a16="http://schemas.microsoft.com/office/drawing/2014/main" id="{B49639DD-B3AB-D460-BFB9-1B3D30CB6E7C}"/>
              </a:ext>
            </a:extLst>
          </p:cNvPr>
          <p:cNvGraphicFramePr>
            <a:graphicFrameLocks noGrp="1"/>
          </p:cNvGraphicFramePr>
          <p:nvPr>
            <p:extLst>
              <p:ext uri="{D42A27DB-BD31-4B8C-83A1-F6EECF244321}">
                <p14:modId xmlns:p14="http://schemas.microsoft.com/office/powerpoint/2010/main" val="2460033757"/>
              </p:ext>
            </p:extLst>
          </p:nvPr>
        </p:nvGraphicFramePr>
        <p:xfrm>
          <a:off x="1102659" y="2834461"/>
          <a:ext cx="7234519" cy="1925320"/>
        </p:xfrm>
        <a:graphic>
          <a:graphicData uri="http://schemas.openxmlformats.org/drawingml/2006/table">
            <a:tbl>
              <a:tblPr firstRow="1" bandRow="1">
                <a:tableStyleId>{3B4B98B0-60AC-42C2-AFA5-B58CD77FA1E5}</a:tableStyleId>
              </a:tblPr>
              <a:tblGrid>
                <a:gridCol w="1808630">
                  <a:extLst>
                    <a:ext uri="{9D8B030D-6E8A-4147-A177-3AD203B41FA5}">
                      <a16:colId xmlns:a16="http://schemas.microsoft.com/office/drawing/2014/main" val="3293574368"/>
                    </a:ext>
                  </a:extLst>
                </a:gridCol>
                <a:gridCol w="1016631">
                  <a:extLst>
                    <a:ext uri="{9D8B030D-6E8A-4147-A177-3AD203B41FA5}">
                      <a16:colId xmlns:a16="http://schemas.microsoft.com/office/drawing/2014/main" val="2705746433"/>
                    </a:ext>
                  </a:extLst>
                </a:gridCol>
                <a:gridCol w="1074524">
                  <a:extLst>
                    <a:ext uri="{9D8B030D-6E8A-4147-A177-3AD203B41FA5}">
                      <a16:colId xmlns:a16="http://schemas.microsoft.com/office/drawing/2014/main" val="1805111761"/>
                    </a:ext>
                  </a:extLst>
                </a:gridCol>
                <a:gridCol w="3334734">
                  <a:extLst>
                    <a:ext uri="{9D8B030D-6E8A-4147-A177-3AD203B41FA5}">
                      <a16:colId xmlns:a16="http://schemas.microsoft.com/office/drawing/2014/main" val="445299365"/>
                    </a:ext>
                  </a:extLst>
                </a:gridCol>
              </a:tblGrid>
              <a:tr h="370840">
                <a:tc>
                  <a:txBody>
                    <a:bodyPr/>
                    <a:lstStyle/>
                    <a:p>
                      <a:r>
                        <a:rPr lang="es-MX" dirty="0"/>
                        <a:t>Identificador</a:t>
                      </a:r>
                    </a:p>
                  </a:txBody>
                  <a:tcPr/>
                </a:tc>
                <a:tc>
                  <a:txBody>
                    <a:bodyPr/>
                    <a:lstStyle/>
                    <a:p>
                      <a:r>
                        <a:rPr lang="es-MX" dirty="0"/>
                        <a:t>Tipo</a:t>
                      </a:r>
                    </a:p>
                  </a:txBody>
                  <a:tcPr/>
                </a:tc>
                <a:tc>
                  <a:txBody>
                    <a:bodyPr/>
                    <a:lstStyle/>
                    <a:p>
                      <a:r>
                        <a:rPr lang="es-MX" dirty="0"/>
                        <a:t>E/S</a:t>
                      </a:r>
                    </a:p>
                  </a:txBody>
                  <a:tcPr/>
                </a:tc>
                <a:tc>
                  <a:txBody>
                    <a:bodyPr/>
                    <a:lstStyle/>
                    <a:p>
                      <a:r>
                        <a:rPr lang="es-MX" dirty="0"/>
                        <a:t>Descripción</a:t>
                      </a:r>
                    </a:p>
                  </a:txBody>
                  <a:tcPr/>
                </a:tc>
                <a:extLst>
                  <a:ext uri="{0D108BD9-81ED-4DB2-BD59-A6C34878D82A}">
                    <a16:rowId xmlns:a16="http://schemas.microsoft.com/office/drawing/2014/main" val="444046343"/>
                  </a:ext>
                </a:extLst>
              </a:tr>
              <a:tr h="370840">
                <a:tc>
                  <a:txBody>
                    <a:bodyPr/>
                    <a:lstStyle/>
                    <a:p>
                      <a:r>
                        <a:rPr lang="es-MX" dirty="0"/>
                        <a:t>c1</a:t>
                      </a:r>
                    </a:p>
                  </a:txBody>
                  <a:tcPr/>
                </a:tc>
                <a:tc>
                  <a:txBody>
                    <a:bodyPr/>
                    <a:lstStyle/>
                    <a:p>
                      <a:r>
                        <a:rPr lang="es-MX" dirty="0"/>
                        <a:t>real</a:t>
                      </a:r>
                    </a:p>
                  </a:txBody>
                  <a:tcPr/>
                </a:tc>
                <a:tc>
                  <a:txBody>
                    <a:bodyPr/>
                    <a:lstStyle/>
                    <a:p>
                      <a:r>
                        <a:rPr lang="es-MX" dirty="0"/>
                        <a:t>entrada</a:t>
                      </a:r>
                    </a:p>
                  </a:txBody>
                  <a:tcPr/>
                </a:tc>
                <a:tc>
                  <a:txBody>
                    <a:bodyPr/>
                    <a:lstStyle/>
                    <a:p>
                      <a:r>
                        <a:rPr lang="es-MX" dirty="0"/>
                        <a:t>Almacena la calificación del primer examen</a:t>
                      </a:r>
                    </a:p>
                  </a:txBody>
                  <a:tcPr/>
                </a:tc>
                <a:extLst>
                  <a:ext uri="{0D108BD9-81ED-4DB2-BD59-A6C34878D82A}">
                    <a16:rowId xmlns:a16="http://schemas.microsoft.com/office/drawing/2014/main" val="3847891766"/>
                  </a:ext>
                </a:extLst>
              </a:tr>
              <a:tr h="370840">
                <a:tc>
                  <a:txBody>
                    <a:bodyPr/>
                    <a:lstStyle/>
                    <a:p>
                      <a:r>
                        <a:rPr lang="es-MX" dirty="0"/>
                        <a:t>c2</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real</a:t>
                      </a:r>
                    </a:p>
                  </a:txBody>
                  <a:tcPr/>
                </a:tc>
                <a:tc>
                  <a:txBody>
                    <a:bodyPr/>
                    <a:lstStyle/>
                    <a:p>
                      <a:r>
                        <a:rPr lang="es-MX" dirty="0"/>
                        <a:t>entrada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Almacena la calificación del segundo examen</a:t>
                      </a:r>
                    </a:p>
                  </a:txBody>
                  <a:tcPr/>
                </a:tc>
                <a:extLst>
                  <a:ext uri="{0D108BD9-81ED-4DB2-BD59-A6C34878D82A}">
                    <a16:rowId xmlns:a16="http://schemas.microsoft.com/office/drawing/2014/main" val="285607369"/>
                  </a:ext>
                </a:extLst>
              </a:tr>
              <a:tr h="370840">
                <a:tc>
                  <a:txBody>
                    <a:bodyPr/>
                    <a:lstStyle/>
                    <a:p>
                      <a:r>
                        <a:rPr lang="es-MX" dirty="0"/>
                        <a:t>p</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real</a:t>
                      </a:r>
                    </a:p>
                  </a:txBody>
                  <a:tcPr/>
                </a:tc>
                <a:tc>
                  <a:txBody>
                    <a:bodyPr/>
                    <a:lstStyle/>
                    <a:p>
                      <a:r>
                        <a:rPr lang="es-MX" dirty="0"/>
                        <a:t>salida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Almacena el promedio obtenido por el alumno </a:t>
                      </a:r>
                    </a:p>
                  </a:txBody>
                  <a:tcPr/>
                </a:tc>
                <a:extLst>
                  <a:ext uri="{0D108BD9-81ED-4DB2-BD59-A6C34878D82A}">
                    <a16:rowId xmlns:a16="http://schemas.microsoft.com/office/drawing/2014/main" val="1623237006"/>
                  </a:ext>
                </a:extLst>
              </a:tr>
            </a:tbl>
          </a:graphicData>
        </a:graphic>
      </p:graphicFrame>
      <p:sp>
        <p:nvSpPr>
          <p:cNvPr id="6" name="CuadroTexto 5">
            <a:extLst>
              <a:ext uri="{FF2B5EF4-FFF2-40B4-BE49-F238E27FC236}">
                <a16:creationId xmlns:a16="http://schemas.microsoft.com/office/drawing/2014/main" id="{D7DBAABB-6CCE-2E77-5F7C-7903C608AE49}"/>
              </a:ext>
            </a:extLst>
          </p:cNvPr>
          <p:cNvSpPr txBox="1"/>
          <p:nvPr/>
        </p:nvSpPr>
        <p:spPr>
          <a:xfrm>
            <a:off x="1039906" y="2240005"/>
            <a:ext cx="4612340" cy="307777"/>
          </a:xfrm>
          <a:prstGeom prst="rect">
            <a:avLst/>
          </a:prstGeom>
          <a:noFill/>
        </p:spPr>
        <p:txBody>
          <a:bodyPr wrap="square">
            <a:spAutoFit/>
          </a:bodyPr>
          <a:lstStyle/>
          <a:p>
            <a:r>
              <a:rPr lang="es-MX" dirty="0">
                <a:solidFill>
                  <a:srgbClr val="6B9664"/>
                </a:solidFill>
              </a:rPr>
              <a:t>Análisis de datos</a:t>
            </a:r>
          </a:p>
        </p:txBody>
      </p:sp>
    </p:spTree>
    <p:extLst>
      <p:ext uri="{BB962C8B-B14F-4D97-AF65-F5344CB8AC3E}">
        <p14:creationId xmlns:p14="http://schemas.microsoft.com/office/powerpoint/2010/main" val="16827462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1EC2D293-3976-4385-80DF-0D7F427CF16A}"/>
              </a:ext>
            </a:extLst>
          </p:cNvPr>
          <p:cNvSpPr>
            <a:spLocks noGrp="1"/>
          </p:cNvSpPr>
          <p:nvPr>
            <p:ph type="subTitle" idx="1"/>
          </p:nvPr>
        </p:nvSpPr>
        <p:spPr>
          <a:xfrm>
            <a:off x="512722" y="-12644"/>
            <a:ext cx="2832628" cy="781800"/>
          </a:xfrm>
        </p:spPr>
        <p:txBody>
          <a:bodyPr/>
          <a:lstStyle/>
          <a:p>
            <a:pPr marL="114300" indent="0">
              <a:buNone/>
            </a:pPr>
            <a:r>
              <a:rPr lang="es-MX" sz="2400" dirty="0">
                <a:latin typeface="EB Garamond Medium"/>
                <a:ea typeface="EB Garamond Medium"/>
                <a:sym typeface="EB Garamond Medium"/>
              </a:rPr>
              <a:t>Diagrama de flujo</a:t>
            </a:r>
          </a:p>
        </p:txBody>
      </p:sp>
      <p:sp>
        <p:nvSpPr>
          <p:cNvPr id="5" name="Marcador de texto 4">
            <a:extLst>
              <a:ext uri="{FF2B5EF4-FFF2-40B4-BE49-F238E27FC236}">
                <a16:creationId xmlns:a16="http://schemas.microsoft.com/office/drawing/2014/main" id="{25256D3C-6ABA-4C55-BB15-9B316316E05D}"/>
              </a:ext>
            </a:extLst>
          </p:cNvPr>
          <p:cNvSpPr>
            <a:spLocks noGrp="1"/>
          </p:cNvSpPr>
          <p:nvPr>
            <p:ph type="body" idx="4294967295"/>
          </p:nvPr>
        </p:nvSpPr>
        <p:spPr>
          <a:xfrm>
            <a:off x="0" y="762000"/>
            <a:ext cx="3678238" cy="3806825"/>
          </a:xfrm>
        </p:spPr>
        <p:txBody>
          <a:bodyPr/>
          <a:lstStyle/>
          <a:p>
            <a:pPr marL="139700" indent="0">
              <a:buNone/>
            </a:pPr>
            <a:endParaRPr lang="es-MX" dirty="0"/>
          </a:p>
          <a:p>
            <a:pPr marL="139700" indent="0">
              <a:buNone/>
            </a:pPr>
            <a:endParaRPr lang="es-MX" dirty="0"/>
          </a:p>
        </p:txBody>
      </p:sp>
      <p:sp>
        <p:nvSpPr>
          <p:cNvPr id="6" name="Marcador de texto 5">
            <a:extLst>
              <a:ext uri="{FF2B5EF4-FFF2-40B4-BE49-F238E27FC236}">
                <a16:creationId xmlns:a16="http://schemas.microsoft.com/office/drawing/2014/main" id="{1887EABF-60BF-48BC-B1A7-BCE018E7B08F}"/>
              </a:ext>
            </a:extLst>
          </p:cNvPr>
          <p:cNvSpPr>
            <a:spLocks noGrp="1"/>
          </p:cNvSpPr>
          <p:nvPr>
            <p:ph type="body" idx="4294967295"/>
          </p:nvPr>
        </p:nvSpPr>
        <p:spPr>
          <a:xfrm>
            <a:off x="4728551" y="821272"/>
            <a:ext cx="3456079" cy="3808412"/>
          </a:xfrm>
        </p:spPr>
        <p:txBody>
          <a:bodyPr/>
          <a:lstStyle/>
          <a:p>
            <a:pPr marL="139700" indent="0">
              <a:buNone/>
            </a:pPr>
            <a:r>
              <a:rPr lang="es-MX" b="1" dirty="0"/>
              <a:t>principal</a:t>
            </a:r>
            <a:r>
              <a:rPr lang="es-MX" dirty="0"/>
              <a:t>()</a:t>
            </a:r>
          </a:p>
          <a:p>
            <a:pPr marL="139700" indent="0">
              <a:buNone/>
            </a:pPr>
            <a:r>
              <a:rPr lang="es-MX" dirty="0">
                <a:solidFill>
                  <a:srgbClr val="FF0000"/>
                </a:solidFill>
              </a:rPr>
              <a:t>Inicio</a:t>
            </a:r>
          </a:p>
          <a:p>
            <a:pPr marL="139700" indent="0">
              <a:buNone/>
            </a:pPr>
            <a:r>
              <a:rPr lang="es-MX" dirty="0"/>
              <a:t>    </a:t>
            </a:r>
            <a:r>
              <a:rPr lang="es-MX"/>
              <a:t>real c1, c2, </a:t>
            </a:r>
            <a:r>
              <a:rPr lang="es-MX" dirty="0"/>
              <a:t>p</a:t>
            </a:r>
          </a:p>
          <a:p>
            <a:pPr marL="361950" indent="-222250">
              <a:buNone/>
            </a:pPr>
            <a:r>
              <a:rPr lang="es-MX" dirty="0"/>
              <a:t>    imprimir “Capture las calificaciones obtenidas”</a:t>
            </a:r>
          </a:p>
          <a:p>
            <a:pPr marL="139700" indent="0">
              <a:buNone/>
            </a:pPr>
            <a:r>
              <a:rPr lang="es-MX" dirty="0"/>
              <a:t>    leer c1, c2</a:t>
            </a:r>
          </a:p>
          <a:p>
            <a:pPr marL="139700" indent="0">
              <a:buNone/>
            </a:pPr>
            <a:r>
              <a:rPr lang="es-MX" dirty="0">
                <a:sym typeface="Wingdings" panose="05000000000000000000" pitchFamily="2" charset="2"/>
              </a:rPr>
              <a:t>    p  (c1+c2)/2</a:t>
            </a:r>
          </a:p>
          <a:p>
            <a:pPr marL="139700" indent="0">
              <a:buNone/>
            </a:pPr>
            <a:r>
              <a:rPr lang="es-MX" dirty="0">
                <a:sym typeface="Wingdings" panose="05000000000000000000" pitchFamily="2" charset="2"/>
              </a:rPr>
              <a:t>    </a:t>
            </a:r>
            <a:r>
              <a:rPr lang="es-MX" b="1" dirty="0">
                <a:solidFill>
                  <a:schemeClr val="accent1">
                    <a:lumMod val="50000"/>
                  </a:schemeClr>
                </a:solidFill>
                <a:sym typeface="Wingdings" panose="05000000000000000000" pitchFamily="2" charset="2"/>
              </a:rPr>
              <a:t>si</a:t>
            </a:r>
            <a:r>
              <a:rPr lang="es-MX" dirty="0">
                <a:sym typeface="Wingdings" panose="05000000000000000000" pitchFamily="2" charset="2"/>
              </a:rPr>
              <a:t> (p &gt;= 6.0)</a:t>
            </a:r>
          </a:p>
          <a:p>
            <a:pPr marL="447675" indent="-266700">
              <a:buNone/>
            </a:pPr>
            <a:r>
              <a:rPr lang="es-MX" dirty="0"/>
              <a:t>       imprimir “El alumno  acreditó el curso”</a:t>
            </a:r>
          </a:p>
          <a:p>
            <a:pPr marL="139700" indent="0">
              <a:buNone/>
            </a:pPr>
            <a:r>
              <a:rPr lang="es-MX" dirty="0">
                <a:solidFill>
                  <a:srgbClr val="FF0000"/>
                </a:solidFill>
              </a:rPr>
              <a:t>Fin</a:t>
            </a:r>
          </a:p>
        </p:txBody>
      </p:sp>
      <p:sp>
        <p:nvSpPr>
          <p:cNvPr id="7" name="Marcador de texto 3">
            <a:extLst>
              <a:ext uri="{FF2B5EF4-FFF2-40B4-BE49-F238E27FC236}">
                <a16:creationId xmlns:a16="http://schemas.microsoft.com/office/drawing/2014/main" id="{D661799C-C5CB-4E59-8FBB-F7F850B4FA5E}"/>
              </a:ext>
            </a:extLst>
          </p:cNvPr>
          <p:cNvSpPr txBox="1">
            <a:spLocks/>
          </p:cNvSpPr>
          <p:nvPr/>
        </p:nvSpPr>
        <p:spPr>
          <a:xfrm>
            <a:off x="4914148" y="160661"/>
            <a:ext cx="2172609" cy="418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lt2"/>
              </a:buClr>
              <a:buSzPts val="1800"/>
              <a:buFont typeface="Roboto"/>
              <a:buChar char="●"/>
              <a:defRPr sz="1400" b="0" i="0" u="none" strike="noStrike" cap="none">
                <a:solidFill>
                  <a:schemeClr val="dk1"/>
                </a:solidFill>
                <a:latin typeface="Roboto"/>
                <a:ea typeface="Roboto"/>
                <a:cs typeface="Roboto"/>
                <a:sym typeface="Roboto"/>
              </a:defRPr>
            </a:lvl1pPr>
            <a:lvl2pPr marL="914400" marR="0" lvl="1" indent="-317500" algn="l" rtl="0">
              <a:lnSpc>
                <a:spcPct val="115000"/>
              </a:lnSpc>
              <a:spcBef>
                <a:spcPts val="1600"/>
              </a:spcBef>
              <a:spcAft>
                <a:spcPts val="0"/>
              </a:spcAft>
              <a:buClr>
                <a:schemeClr val="lt2"/>
              </a:buClr>
              <a:buSzPts val="1400"/>
              <a:buFont typeface="Roboto"/>
              <a:buChar char="○"/>
              <a:defRPr sz="1400" b="0" i="0" u="none" strike="noStrike" cap="none">
                <a:solidFill>
                  <a:schemeClr val="lt2"/>
                </a:solidFill>
                <a:latin typeface="Roboto"/>
                <a:ea typeface="Roboto"/>
                <a:cs typeface="Roboto"/>
                <a:sym typeface="Roboto"/>
              </a:defRPr>
            </a:lvl2pPr>
            <a:lvl3pPr marL="1371600" marR="0" lvl="2" indent="-317500" algn="l" rtl="0">
              <a:lnSpc>
                <a:spcPct val="115000"/>
              </a:lnSpc>
              <a:spcBef>
                <a:spcPts val="1600"/>
              </a:spcBef>
              <a:spcAft>
                <a:spcPts val="0"/>
              </a:spcAft>
              <a:buClr>
                <a:schemeClr val="lt2"/>
              </a:buClr>
              <a:buSzPts val="1400"/>
              <a:buFont typeface="Roboto"/>
              <a:buChar char="■"/>
              <a:defRPr sz="1400" b="0" i="0" u="none" strike="noStrike" cap="none">
                <a:solidFill>
                  <a:schemeClr val="lt2"/>
                </a:solidFill>
                <a:latin typeface="Roboto"/>
                <a:ea typeface="Roboto"/>
                <a:cs typeface="Roboto"/>
                <a:sym typeface="Roboto"/>
              </a:defRPr>
            </a:lvl3pPr>
            <a:lvl4pPr marL="1828800" marR="0" lvl="3" indent="-317500" algn="l" rtl="0">
              <a:lnSpc>
                <a:spcPct val="115000"/>
              </a:lnSpc>
              <a:spcBef>
                <a:spcPts val="1600"/>
              </a:spcBef>
              <a:spcAft>
                <a:spcPts val="0"/>
              </a:spcAft>
              <a:buClr>
                <a:schemeClr val="lt2"/>
              </a:buClr>
              <a:buSzPts val="1400"/>
              <a:buFont typeface="Roboto"/>
              <a:buChar char="●"/>
              <a:defRPr sz="1400" b="0" i="0" u="none" strike="noStrike" cap="none">
                <a:solidFill>
                  <a:schemeClr val="lt2"/>
                </a:solidFill>
                <a:latin typeface="Roboto"/>
                <a:ea typeface="Roboto"/>
                <a:cs typeface="Roboto"/>
                <a:sym typeface="Roboto"/>
              </a:defRPr>
            </a:lvl4pPr>
            <a:lvl5pPr marL="2286000" marR="0" lvl="4" indent="-317500" algn="l" rtl="0">
              <a:lnSpc>
                <a:spcPct val="115000"/>
              </a:lnSpc>
              <a:spcBef>
                <a:spcPts val="1600"/>
              </a:spcBef>
              <a:spcAft>
                <a:spcPts val="0"/>
              </a:spcAft>
              <a:buClr>
                <a:schemeClr val="lt2"/>
              </a:buClr>
              <a:buSzPts val="1400"/>
              <a:buFont typeface="Roboto"/>
              <a:buChar char="○"/>
              <a:defRPr sz="1400" b="0" i="0" u="none" strike="noStrike" cap="none">
                <a:solidFill>
                  <a:schemeClr val="lt2"/>
                </a:solidFill>
                <a:latin typeface="Roboto"/>
                <a:ea typeface="Roboto"/>
                <a:cs typeface="Roboto"/>
                <a:sym typeface="Roboto"/>
              </a:defRPr>
            </a:lvl5pPr>
            <a:lvl6pPr marL="2743200" marR="0" lvl="5" indent="-317500" algn="l" rtl="0">
              <a:lnSpc>
                <a:spcPct val="115000"/>
              </a:lnSpc>
              <a:spcBef>
                <a:spcPts val="1600"/>
              </a:spcBef>
              <a:spcAft>
                <a:spcPts val="0"/>
              </a:spcAft>
              <a:buClr>
                <a:schemeClr val="lt2"/>
              </a:buClr>
              <a:buSzPts val="1400"/>
              <a:buFont typeface="Roboto"/>
              <a:buChar char="■"/>
              <a:defRPr sz="1400" b="0" i="0" u="none" strike="noStrike" cap="none">
                <a:solidFill>
                  <a:schemeClr val="lt2"/>
                </a:solidFill>
                <a:latin typeface="Roboto"/>
                <a:ea typeface="Roboto"/>
                <a:cs typeface="Roboto"/>
                <a:sym typeface="Roboto"/>
              </a:defRPr>
            </a:lvl6pPr>
            <a:lvl7pPr marL="3200400" marR="0" lvl="6" indent="-317500" algn="l" rtl="0">
              <a:lnSpc>
                <a:spcPct val="115000"/>
              </a:lnSpc>
              <a:spcBef>
                <a:spcPts val="1600"/>
              </a:spcBef>
              <a:spcAft>
                <a:spcPts val="0"/>
              </a:spcAft>
              <a:buClr>
                <a:schemeClr val="lt2"/>
              </a:buClr>
              <a:buSzPts val="1400"/>
              <a:buFont typeface="Roboto"/>
              <a:buChar char="●"/>
              <a:defRPr sz="1400" b="0" i="0" u="none" strike="noStrike" cap="none">
                <a:solidFill>
                  <a:schemeClr val="lt2"/>
                </a:solidFill>
                <a:latin typeface="Roboto"/>
                <a:ea typeface="Roboto"/>
                <a:cs typeface="Roboto"/>
                <a:sym typeface="Roboto"/>
              </a:defRPr>
            </a:lvl7pPr>
            <a:lvl8pPr marL="3657600" marR="0" lvl="7" indent="-317500" algn="l" rtl="0">
              <a:lnSpc>
                <a:spcPct val="115000"/>
              </a:lnSpc>
              <a:spcBef>
                <a:spcPts val="1600"/>
              </a:spcBef>
              <a:spcAft>
                <a:spcPts val="0"/>
              </a:spcAft>
              <a:buClr>
                <a:schemeClr val="lt2"/>
              </a:buClr>
              <a:buSzPts val="1400"/>
              <a:buFont typeface="Roboto"/>
              <a:buChar char="○"/>
              <a:defRPr sz="1400" b="0" i="0" u="none" strike="noStrike" cap="none">
                <a:solidFill>
                  <a:schemeClr val="lt2"/>
                </a:solidFill>
                <a:latin typeface="Roboto"/>
                <a:ea typeface="Roboto"/>
                <a:cs typeface="Roboto"/>
                <a:sym typeface="Roboto"/>
              </a:defRPr>
            </a:lvl8pPr>
            <a:lvl9pPr marL="4114800" marR="0" lvl="8" indent="-317500" algn="l" rtl="0">
              <a:lnSpc>
                <a:spcPct val="115000"/>
              </a:lnSpc>
              <a:spcBef>
                <a:spcPts val="1600"/>
              </a:spcBef>
              <a:spcAft>
                <a:spcPts val="1600"/>
              </a:spcAft>
              <a:buClr>
                <a:schemeClr val="lt2"/>
              </a:buClr>
              <a:buSzPts val="1400"/>
              <a:buFont typeface="Roboto"/>
              <a:buChar char="■"/>
              <a:defRPr sz="1400" b="0" i="0" u="none" strike="noStrike" cap="none">
                <a:solidFill>
                  <a:schemeClr val="lt2"/>
                </a:solidFill>
                <a:latin typeface="Roboto"/>
                <a:ea typeface="Roboto"/>
                <a:cs typeface="Roboto"/>
                <a:sym typeface="Roboto"/>
              </a:defRPr>
            </a:lvl9pPr>
          </a:lstStyle>
          <a:p>
            <a:pPr marL="114300" indent="0">
              <a:buFont typeface="Roboto"/>
              <a:buNone/>
            </a:pPr>
            <a:r>
              <a:rPr lang="es-MX" sz="2400" dirty="0">
                <a:latin typeface="EB Garamond Medium"/>
                <a:ea typeface="EB Garamond Medium"/>
              </a:rPr>
              <a:t>Pseudocódigo</a:t>
            </a:r>
          </a:p>
        </p:txBody>
      </p:sp>
      <p:grpSp>
        <p:nvGrpSpPr>
          <p:cNvPr id="47" name="Grupo 46">
            <a:extLst>
              <a:ext uri="{FF2B5EF4-FFF2-40B4-BE49-F238E27FC236}">
                <a16:creationId xmlns:a16="http://schemas.microsoft.com/office/drawing/2014/main" id="{BA32E37E-F299-496D-95C8-6E11B40F5D51}"/>
              </a:ext>
            </a:extLst>
          </p:cNvPr>
          <p:cNvGrpSpPr/>
          <p:nvPr/>
        </p:nvGrpSpPr>
        <p:grpSpPr>
          <a:xfrm>
            <a:off x="698034" y="957140"/>
            <a:ext cx="2119666" cy="3858366"/>
            <a:chOff x="469434" y="833661"/>
            <a:chExt cx="2119666" cy="3858366"/>
          </a:xfrm>
        </p:grpSpPr>
        <p:grpSp>
          <p:nvGrpSpPr>
            <p:cNvPr id="44" name="Grupo 43">
              <a:extLst>
                <a:ext uri="{FF2B5EF4-FFF2-40B4-BE49-F238E27FC236}">
                  <a16:creationId xmlns:a16="http://schemas.microsoft.com/office/drawing/2014/main" id="{A6A31E77-4132-0C13-6CA6-6FCDACDD9B2F}"/>
                </a:ext>
              </a:extLst>
            </p:cNvPr>
            <p:cNvGrpSpPr/>
            <p:nvPr/>
          </p:nvGrpSpPr>
          <p:grpSpPr>
            <a:xfrm>
              <a:off x="469434" y="833661"/>
              <a:ext cx="1920105" cy="3858366"/>
              <a:chOff x="469434" y="833661"/>
              <a:chExt cx="1920105" cy="3858366"/>
            </a:xfrm>
          </p:grpSpPr>
          <p:grpSp>
            <p:nvGrpSpPr>
              <p:cNvPr id="32" name="Grupo 31">
                <a:extLst>
                  <a:ext uri="{FF2B5EF4-FFF2-40B4-BE49-F238E27FC236}">
                    <a16:creationId xmlns:a16="http://schemas.microsoft.com/office/drawing/2014/main" id="{842595D4-A4B3-7D09-AE90-9F4A12B8913C}"/>
                  </a:ext>
                </a:extLst>
              </p:cNvPr>
              <p:cNvGrpSpPr/>
              <p:nvPr/>
            </p:nvGrpSpPr>
            <p:grpSpPr>
              <a:xfrm>
                <a:off x="469434" y="833661"/>
                <a:ext cx="1920105" cy="3858366"/>
                <a:chOff x="373709" y="994717"/>
                <a:chExt cx="1920105" cy="3858366"/>
              </a:xfrm>
            </p:grpSpPr>
            <p:grpSp>
              <p:nvGrpSpPr>
                <p:cNvPr id="31" name="Grupo 30">
                  <a:extLst>
                    <a:ext uri="{FF2B5EF4-FFF2-40B4-BE49-F238E27FC236}">
                      <a16:creationId xmlns:a16="http://schemas.microsoft.com/office/drawing/2014/main" id="{6A964AF8-6BF8-83F2-2B42-75EF50EB1CDB}"/>
                    </a:ext>
                  </a:extLst>
                </p:cNvPr>
                <p:cNvGrpSpPr/>
                <p:nvPr/>
              </p:nvGrpSpPr>
              <p:grpSpPr>
                <a:xfrm>
                  <a:off x="373709" y="994717"/>
                  <a:ext cx="1920105" cy="3858366"/>
                  <a:chOff x="373709" y="994717"/>
                  <a:chExt cx="1920105" cy="3858366"/>
                </a:xfrm>
              </p:grpSpPr>
              <p:grpSp>
                <p:nvGrpSpPr>
                  <p:cNvPr id="26" name="Grupo 25">
                    <a:extLst>
                      <a:ext uri="{FF2B5EF4-FFF2-40B4-BE49-F238E27FC236}">
                        <a16:creationId xmlns:a16="http://schemas.microsoft.com/office/drawing/2014/main" id="{134B3618-17DE-4B02-8AC2-279413CC3F7C}"/>
                      </a:ext>
                    </a:extLst>
                  </p:cNvPr>
                  <p:cNvGrpSpPr/>
                  <p:nvPr/>
                </p:nvGrpSpPr>
                <p:grpSpPr>
                  <a:xfrm>
                    <a:off x="373709" y="994717"/>
                    <a:ext cx="1920105" cy="3858366"/>
                    <a:chOff x="349406" y="762000"/>
                    <a:chExt cx="1920105" cy="3858366"/>
                  </a:xfrm>
                </p:grpSpPr>
                <p:sp>
                  <p:nvSpPr>
                    <p:cNvPr id="21" name="Diagrama de flujo: datos 20">
                      <a:extLst>
                        <a:ext uri="{FF2B5EF4-FFF2-40B4-BE49-F238E27FC236}">
                          <a16:creationId xmlns:a16="http://schemas.microsoft.com/office/drawing/2014/main" id="{C383C157-A809-42A4-8B02-0A209B6FB903}"/>
                        </a:ext>
                      </a:extLst>
                    </p:cNvPr>
                    <p:cNvSpPr/>
                    <p:nvPr/>
                  </p:nvSpPr>
                  <p:spPr>
                    <a:xfrm>
                      <a:off x="887282" y="1461490"/>
                      <a:ext cx="1378206" cy="378474"/>
                    </a:xfrm>
                    <a:prstGeom prst="flowChartInputOutpu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MX" sz="1200" dirty="0"/>
                        <a:t>c1, c2</a:t>
                      </a:r>
                    </a:p>
                  </p:txBody>
                </p:sp>
                <p:grpSp>
                  <p:nvGrpSpPr>
                    <p:cNvPr id="25" name="Grupo 24">
                      <a:extLst>
                        <a:ext uri="{FF2B5EF4-FFF2-40B4-BE49-F238E27FC236}">
                          <a16:creationId xmlns:a16="http://schemas.microsoft.com/office/drawing/2014/main" id="{DE93684F-41CC-4B48-BE0D-C8578391FC57}"/>
                        </a:ext>
                      </a:extLst>
                    </p:cNvPr>
                    <p:cNvGrpSpPr/>
                    <p:nvPr/>
                  </p:nvGrpSpPr>
                  <p:grpSpPr>
                    <a:xfrm>
                      <a:off x="349406" y="762000"/>
                      <a:ext cx="1920105" cy="3858366"/>
                      <a:chOff x="349406" y="762000"/>
                      <a:chExt cx="1920105" cy="3858366"/>
                    </a:xfrm>
                  </p:grpSpPr>
                  <p:grpSp>
                    <p:nvGrpSpPr>
                      <p:cNvPr id="9" name="Grupo 8">
                        <a:extLst>
                          <a:ext uri="{FF2B5EF4-FFF2-40B4-BE49-F238E27FC236}">
                            <a16:creationId xmlns:a16="http://schemas.microsoft.com/office/drawing/2014/main" id="{EEBE6424-10DB-47AB-86DD-0AC988834D35}"/>
                          </a:ext>
                        </a:extLst>
                      </p:cNvPr>
                      <p:cNvGrpSpPr/>
                      <p:nvPr/>
                    </p:nvGrpSpPr>
                    <p:grpSpPr>
                      <a:xfrm>
                        <a:off x="891306" y="762000"/>
                        <a:ext cx="1378205" cy="3858366"/>
                        <a:chOff x="2634438" y="1357746"/>
                        <a:chExt cx="1378205" cy="3858366"/>
                      </a:xfrm>
                    </p:grpSpPr>
                    <p:sp>
                      <p:nvSpPr>
                        <p:cNvPr id="11" name="Elipse 10">
                          <a:extLst>
                            <a:ext uri="{FF2B5EF4-FFF2-40B4-BE49-F238E27FC236}">
                              <a16:creationId xmlns:a16="http://schemas.microsoft.com/office/drawing/2014/main" id="{FCF1A63D-D185-4E52-B007-1C9836895EB8}"/>
                            </a:ext>
                          </a:extLst>
                        </p:cNvPr>
                        <p:cNvSpPr/>
                        <p:nvPr/>
                      </p:nvSpPr>
                      <p:spPr>
                        <a:xfrm>
                          <a:off x="2687782" y="1357746"/>
                          <a:ext cx="1274618" cy="3971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Inicio</a:t>
                          </a:r>
                        </a:p>
                      </p:txBody>
                    </p:sp>
                    <p:cxnSp>
                      <p:nvCxnSpPr>
                        <p:cNvPr id="12" name="Conector recto de flecha 11">
                          <a:extLst>
                            <a:ext uri="{FF2B5EF4-FFF2-40B4-BE49-F238E27FC236}">
                              <a16:creationId xmlns:a16="http://schemas.microsoft.com/office/drawing/2014/main" id="{BE5C991F-65F8-4B0B-8438-4FA8AC9BD704}"/>
                            </a:ext>
                          </a:extLst>
                        </p:cNvPr>
                        <p:cNvCxnSpPr>
                          <a:stCxn id="11" idx="4"/>
                        </p:cNvCxnSpPr>
                        <p:nvPr/>
                      </p:nvCxnSpPr>
                      <p:spPr>
                        <a:xfrm>
                          <a:off x="3325091" y="1754910"/>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ángulo 13">
                          <a:extLst>
                            <a:ext uri="{FF2B5EF4-FFF2-40B4-BE49-F238E27FC236}">
                              <a16:creationId xmlns:a16="http://schemas.microsoft.com/office/drawing/2014/main" id="{ECAB87A4-0B76-46F6-A405-FCC08BC0D88B}"/>
                            </a:ext>
                          </a:extLst>
                        </p:cNvPr>
                        <p:cNvSpPr/>
                        <p:nvPr/>
                      </p:nvSpPr>
                      <p:spPr>
                        <a:xfrm>
                          <a:off x="2634438" y="2726050"/>
                          <a:ext cx="1378205" cy="396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p </a:t>
                          </a:r>
                          <a:r>
                            <a:rPr lang="es-MX" dirty="0">
                              <a:sym typeface="Wingdings" panose="05000000000000000000" pitchFamily="2" charset="2"/>
                            </a:rPr>
                            <a:t> (c1+c2)/2</a:t>
                          </a:r>
                          <a:endParaRPr lang="es-MX" dirty="0"/>
                        </a:p>
                      </p:txBody>
                    </p:sp>
                    <p:cxnSp>
                      <p:nvCxnSpPr>
                        <p:cNvPr id="16" name="Conector recto de flecha 15">
                          <a:extLst>
                            <a:ext uri="{FF2B5EF4-FFF2-40B4-BE49-F238E27FC236}">
                              <a16:creationId xmlns:a16="http://schemas.microsoft.com/office/drawing/2014/main" id="{C649CC4A-CD63-4C85-8AB0-79D782FA9F20}"/>
                            </a:ext>
                          </a:extLst>
                        </p:cNvPr>
                        <p:cNvCxnSpPr/>
                        <p:nvPr/>
                      </p:nvCxnSpPr>
                      <p:spPr>
                        <a:xfrm>
                          <a:off x="3320471" y="2433205"/>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7B4EA2F2-8A6F-4748-A8A3-7EEB5F285379}"/>
                            </a:ext>
                          </a:extLst>
                        </p:cNvPr>
                        <p:cNvCxnSpPr/>
                        <p:nvPr/>
                      </p:nvCxnSpPr>
                      <p:spPr>
                        <a:xfrm>
                          <a:off x="3315852" y="3123821"/>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Conector recto de flecha 18">
                          <a:extLst>
                            <a:ext uri="{FF2B5EF4-FFF2-40B4-BE49-F238E27FC236}">
                              <a16:creationId xmlns:a16="http://schemas.microsoft.com/office/drawing/2014/main" id="{1FA9C79C-7D6C-45E8-B7DF-7C5977A573AB}"/>
                            </a:ext>
                          </a:extLst>
                        </p:cNvPr>
                        <p:cNvCxnSpPr/>
                        <p:nvPr/>
                      </p:nvCxnSpPr>
                      <p:spPr>
                        <a:xfrm>
                          <a:off x="3315850" y="4541858"/>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Elipse 19">
                          <a:extLst>
                            <a:ext uri="{FF2B5EF4-FFF2-40B4-BE49-F238E27FC236}">
                              <a16:creationId xmlns:a16="http://schemas.microsoft.com/office/drawing/2014/main" id="{0B0EEF2C-F2A9-4260-BC2D-C717F4B613B4}"/>
                            </a:ext>
                          </a:extLst>
                        </p:cNvPr>
                        <p:cNvSpPr/>
                        <p:nvPr/>
                      </p:nvSpPr>
                      <p:spPr>
                        <a:xfrm>
                          <a:off x="2687782" y="4818948"/>
                          <a:ext cx="1274618" cy="3971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Fin</a:t>
                          </a:r>
                        </a:p>
                      </p:txBody>
                    </p:sp>
                  </p:grpSp>
                  <p:sp>
                    <p:nvSpPr>
                      <p:cNvPr id="24" name="Diagrama de flujo: documento 23">
                        <a:extLst>
                          <a:ext uri="{FF2B5EF4-FFF2-40B4-BE49-F238E27FC236}">
                            <a16:creationId xmlns:a16="http://schemas.microsoft.com/office/drawing/2014/main" id="{205323A7-8804-426D-BB35-38834F0616D9}"/>
                          </a:ext>
                        </a:extLst>
                      </p:cNvPr>
                      <p:cNvSpPr/>
                      <p:nvPr/>
                    </p:nvSpPr>
                    <p:spPr>
                      <a:xfrm>
                        <a:off x="349406" y="3406137"/>
                        <a:ext cx="838200" cy="396000"/>
                      </a:xfrm>
                      <a:prstGeom prst="flowChartDocumen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Acreditó</a:t>
                        </a:r>
                      </a:p>
                    </p:txBody>
                  </p:sp>
                </p:grpSp>
              </p:grpSp>
              <p:sp>
                <p:nvSpPr>
                  <p:cNvPr id="8" name="Diagrama de flujo: decisión 7">
                    <a:extLst>
                      <a:ext uri="{FF2B5EF4-FFF2-40B4-BE49-F238E27FC236}">
                        <a16:creationId xmlns:a16="http://schemas.microsoft.com/office/drawing/2014/main" id="{AFB6F8F4-8047-96EB-D6EF-968F2CAEF614}"/>
                      </a:ext>
                    </a:extLst>
                  </p:cNvPr>
                  <p:cNvSpPr/>
                  <p:nvPr/>
                </p:nvSpPr>
                <p:spPr>
                  <a:xfrm>
                    <a:off x="959712" y="3037882"/>
                    <a:ext cx="1274618" cy="424376"/>
                  </a:xfrm>
                  <a:prstGeom prst="flowChartDecision">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sz="1100" dirty="0"/>
                      <a:t>p&gt;=6.0</a:t>
                    </a:r>
                  </a:p>
                </p:txBody>
              </p:sp>
              <p:cxnSp>
                <p:nvCxnSpPr>
                  <p:cNvPr id="13" name="Conector: angular 12">
                    <a:extLst>
                      <a:ext uri="{FF2B5EF4-FFF2-40B4-BE49-F238E27FC236}">
                        <a16:creationId xmlns:a16="http://schemas.microsoft.com/office/drawing/2014/main" id="{A4510C8C-E5D1-B3FB-5920-725C6A2C3BB3}"/>
                      </a:ext>
                    </a:extLst>
                  </p:cNvPr>
                  <p:cNvCxnSpPr>
                    <a:cxnSpLocks/>
                    <a:stCxn id="8" idx="1"/>
                    <a:endCxn id="24" idx="0"/>
                  </p:cNvCxnSpPr>
                  <p:nvPr/>
                </p:nvCxnSpPr>
                <p:spPr>
                  <a:xfrm rot="10800000" flipV="1">
                    <a:off x="792810" y="3250070"/>
                    <a:ext cx="166903" cy="388784"/>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29" name="Conector: angular 28">
                  <a:extLst>
                    <a:ext uri="{FF2B5EF4-FFF2-40B4-BE49-F238E27FC236}">
                      <a16:creationId xmlns:a16="http://schemas.microsoft.com/office/drawing/2014/main" id="{B4E383BE-A0CA-3535-EC09-E05D02C20208}"/>
                    </a:ext>
                  </a:extLst>
                </p:cNvPr>
                <p:cNvCxnSpPr>
                  <a:cxnSpLocks/>
                  <a:stCxn id="8" idx="3"/>
                </p:cNvCxnSpPr>
                <p:nvPr/>
              </p:nvCxnSpPr>
              <p:spPr>
                <a:xfrm flipH="1">
                  <a:off x="1597021" y="3250070"/>
                  <a:ext cx="637309" cy="914552"/>
                </a:xfrm>
                <a:prstGeom prst="bentConnector4">
                  <a:avLst>
                    <a:gd name="adj1" fmla="val -35870"/>
                    <a:gd name="adj2" fmla="val 99095"/>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34" name="Conector: angular 33">
                <a:extLst>
                  <a:ext uri="{FF2B5EF4-FFF2-40B4-BE49-F238E27FC236}">
                    <a16:creationId xmlns:a16="http://schemas.microsoft.com/office/drawing/2014/main" id="{69AA78C6-ABC3-9F1F-D016-E70935351ED0}"/>
                  </a:ext>
                </a:extLst>
              </p:cNvPr>
              <p:cNvCxnSpPr>
                <a:stCxn id="24" idx="2"/>
              </p:cNvCxnSpPr>
              <p:nvPr/>
            </p:nvCxnSpPr>
            <p:spPr>
              <a:xfrm rot="16200000" flipH="1">
                <a:off x="1220765" y="3515387"/>
                <a:ext cx="147441" cy="81190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45" name="CuadroTexto 44">
              <a:extLst>
                <a:ext uri="{FF2B5EF4-FFF2-40B4-BE49-F238E27FC236}">
                  <a16:creationId xmlns:a16="http://schemas.microsoft.com/office/drawing/2014/main" id="{1AF0B149-DFBC-EF1B-2C55-5F1DA2A19602}"/>
                </a:ext>
              </a:extLst>
            </p:cNvPr>
            <p:cNvSpPr txBox="1"/>
            <p:nvPr/>
          </p:nvSpPr>
          <p:spPr>
            <a:xfrm>
              <a:off x="821713" y="2868319"/>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46" name="CuadroTexto 45">
              <a:extLst>
                <a:ext uri="{FF2B5EF4-FFF2-40B4-BE49-F238E27FC236}">
                  <a16:creationId xmlns:a16="http://schemas.microsoft.com/office/drawing/2014/main" id="{7DEA0589-775C-745A-B63B-97F463E18A80}"/>
                </a:ext>
              </a:extLst>
            </p:cNvPr>
            <p:cNvSpPr txBox="1"/>
            <p:nvPr/>
          </p:nvSpPr>
          <p:spPr>
            <a:xfrm>
              <a:off x="2355377" y="2868319"/>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grpSp>
    </p:spTree>
    <p:extLst>
      <p:ext uri="{BB962C8B-B14F-4D97-AF65-F5344CB8AC3E}">
        <p14:creationId xmlns:p14="http://schemas.microsoft.com/office/powerpoint/2010/main" val="20572620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29" name="Google Shape;829;p74"/>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Código en Dev C++</a:t>
            </a:r>
            <a:endParaRPr dirty="0"/>
          </a:p>
        </p:txBody>
      </p:sp>
      <p:sp>
        <p:nvSpPr>
          <p:cNvPr id="831" name="Google Shape;831;p74"/>
          <p:cNvSpPr/>
          <p:nvPr/>
        </p:nvSpPr>
        <p:spPr>
          <a:xfrm>
            <a:off x="5414524" y="1634073"/>
            <a:ext cx="3322032" cy="2623538"/>
          </a:xfrm>
          <a:custGeom>
            <a:avLst/>
            <a:gdLst/>
            <a:ahLst/>
            <a:cxnLst/>
            <a:rect l="l" t="t" r="r" b="b"/>
            <a:pathLst>
              <a:path w="131696" h="100673" extrusionOk="0">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 name="Imagen 6">
            <a:extLst>
              <a:ext uri="{FF2B5EF4-FFF2-40B4-BE49-F238E27FC236}">
                <a16:creationId xmlns:a16="http://schemas.microsoft.com/office/drawing/2014/main" id="{30EAA5C4-CED9-B602-4380-F4D7BE909964}"/>
              </a:ext>
            </a:extLst>
          </p:cNvPr>
          <p:cNvPicPr>
            <a:picLocks noChangeAspect="1"/>
          </p:cNvPicPr>
          <p:nvPr/>
        </p:nvPicPr>
        <p:blipFill>
          <a:blip r:embed="rId3"/>
          <a:stretch>
            <a:fillRect/>
          </a:stretch>
        </p:blipFill>
        <p:spPr>
          <a:xfrm>
            <a:off x="5476249" y="1771651"/>
            <a:ext cx="3183467" cy="1790700"/>
          </a:xfrm>
          <a:prstGeom prst="rect">
            <a:avLst/>
          </a:prstGeom>
        </p:spPr>
      </p:pic>
      <p:sp>
        <p:nvSpPr>
          <p:cNvPr id="3" name="Marcador de texto 5">
            <a:extLst>
              <a:ext uri="{FF2B5EF4-FFF2-40B4-BE49-F238E27FC236}">
                <a16:creationId xmlns:a16="http://schemas.microsoft.com/office/drawing/2014/main" id="{6B544F92-6B50-24B3-4EE8-AC900398BD68}"/>
              </a:ext>
            </a:extLst>
          </p:cNvPr>
          <p:cNvSpPr txBox="1">
            <a:spLocks/>
          </p:cNvSpPr>
          <p:nvPr/>
        </p:nvSpPr>
        <p:spPr>
          <a:xfrm>
            <a:off x="800684" y="1336600"/>
            <a:ext cx="4136950" cy="38069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accent1"/>
              </a:buClr>
              <a:buSzPts val="1400"/>
              <a:buFont typeface="Arial"/>
              <a:buChar char="●"/>
              <a:defRPr sz="14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2pPr>
            <a:lvl3pPr marL="1371600" marR="0" lvl="2" indent="-317500" algn="l" rtl="0">
              <a:lnSpc>
                <a:spcPct val="115000"/>
              </a:lnSpc>
              <a:spcBef>
                <a:spcPts val="1600"/>
              </a:spcBef>
              <a:spcAft>
                <a:spcPts val="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3pPr>
            <a:lvl4pPr marL="1828800" marR="0" lvl="3" indent="-317500" algn="l" rtl="0">
              <a:lnSpc>
                <a:spcPct val="115000"/>
              </a:lnSpc>
              <a:spcBef>
                <a:spcPts val="1600"/>
              </a:spcBef>
              <a:spcAft>
                <a:spcPts val="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4pPr>
            <a:lvl5pPr marL="2286000" marR="0" lvl="4" indent="-317500" algn="l" rtl="0">
              <a:lnSpc>
                <a:spcPct val="115000"/>
              </a:lnSpc>
              <a:spcBef>
                <a:spcPts val="1600"/>
              </a:spcBef>
              <a:spcAft>
                <a:spcPts val="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5pPr>
            <a:lvl6pPr marL="2743200" marR="0" lvl="5" indent="-317500" algn="l" rtl="0">
              <a:lnSpc>
                <a:spcPct val="115000"/>
              </a:lnSpc>
              <a:spcBef>
                <a:spcPts val="1600"/>
              </a:spcBef>
              <a:spcAft>
                <a:spcPts val="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6pPr>
            <a:lvl7pPr marL="3200400" marR="0" lvl="6" indent="-317500" algn="l" rtl="0">
              <a:lnSpc>
                <a:spcPct val="115000"/>
              </a:lnSpc>
              <a:spcBef>
                <a:spcPts val="1600"/>
              </a:spcBef>
              <a:spcAft>
                <a:spcPts val="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7pPr>
            <a:lvl8pPr marL="3657600" marR="0" lvl="7" indent="-317500" algn="l" rtl="0">
              <a:lnSpc>
                <a:spcPct val="115000"/>
              </a:lnSpc>
              <a:spcBef>
                <a:spcPts val="1600"/>
              </a:spcBef>
              <a:spcAft>
                <a:spcPts val="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8pPr>
            <a:lvl9pPr marL="4114800" marR="0" lvl="8" indent="-317500" algn="l" rtl="0">
              <a:lnSpc>
                <a:spcPct val="115000"/>
              </a:lnSpc>
              <a:spcBef>
                <a:spcPts val="1600"/>
              </a:spcBef>
              <a:spcAft>
                <a:spcPts val="1600"/>
              </a:spcAft>
              <a:buClr>
                <a:schemeClr val="dk1"/>
              </a:buClr>
              <a:buSzPts val="1400"/>
              <a:buFont typeface="Arial"/>
              <a:buChar char="■"/>
              <a:defRPr sz="1400" b="0" i="0" u="none" strike="noStrike" cap="none">
                <a:solidFill>
                  <a:schemeClr val="lt2"/>
                </a:solidFill>
                <a:latin typeface="Verdana"/>
                <a:ea typeface="Verdana"/>
                <a:cs typeface="Verdana"/>
                <a:sym typeface="Verdana"/>
              </a:defRPr>
            </a:lvl9pPr>
          </a:lstStyle>
          <a:p>
            <a:pPr marL="139700" indent="0">
              <a:buFont typeface="Arial"/>
              <a:buNone/>
            </a:pPr>
            <a:r>
              <a:rPr lang="es-MX" sz="1600" dirty="0">
                <a:solidFill>
                  <a:srgbClr val="00B050"/>
                </a:solidFill>
              </a:rPr>
              <a:t>#include &lt;</a:t>
            </a:r>
            <a:r>
              <a:rPr lang="es-MX" sz="1600" dirty="0" err="1">
                <a:solidFill>
                  <a:srgbClr val="00B050"/>
                </a:solidFill>
              </a:rPr>
              <a:t>stdio.h</a:t>
            </a:r>
            <a:r>
              <a:rPr lang="es-MX" sz="1600" dirty="0">
                <a:solidFill>
                  <a:srgbClr val="00B050"/>
                </a:solidFill>
              </a:rPr>
              <a:t>&gt;</a:t>
            </a:r>
          </a:p>
          <a:p>
            <a:pPr marL="139700" indent="0">
              <a:buFont typeface="Arial"/>
              <a:buNone/>
            </a:pPr>
            <a:r>
              <a:rPr lang="es-MX" sz="1600" dirty="0">
                <a:solidFill>
                  <a:srgbClr val="00B050"/>
                </a:solidFill>
              </a:rPr>
              <a:t>#include &lt;</a:t>
            </a:r>
            <a:r>
              <a:rPr lang="es-MX" sz="1600" dirty="0" err="1">
                <a:solidFill>
                  <a:srgbClr val="00B050"/>
                </a:solidFill>
              </a:rPr>
              <a:t>conio.h</a:t>
            </a:r>
            <a:r>
              <a:rPr lang="es-MX" sz="1600" dirty="0">
                <a:solidFill>
                  <a:srgbClr val="00B050"/>
                </a:solidFill>
              </a:rPr>
              <a:t>&gt;</a:t>
            </a:r>
          </a:p>
          <a:p>
            <a:pPr marL="139700" indent="0">
              <a:buFont typeface="Arial"/>
              <a:buNone/>
            </a:pPr>
            <a:r>
              <a:rPr lang="es-MX" sz="1600" b="1" dirty="0" err="1"/>
              <a:t>main</a:t>
            </a:r>
            <a:r>
              <a:rPr lang="es-MX" sz="1600" dirty="0"/>
              <a:t>()</a:t>
            </a:r>
          </a:p>
          <a:p>
            <a:pPr marL="139700" indent="0">
              <a:buFont typeface="Arial"/>
              <a:buNone/>
            </a:pPr>
            <a:r>
              <a:rPr lang="es-MX" sz="1600" dirty="0">
                <a:solidFill>
                  <a:srgbClr val="FF0000"/>
                </a:solidFill>
              </a:rPr>
              <a:t>{</a:t>
            </a:r>
          </a:p>
          <a:p>
            <a:pPr marL="139700" indent="0">
              <a:buFont typeface="Arial"/>
              <a:buNone/>
            </a:pPr>
            <a:r>
              <a:rPr lang="es-MX" sz="1600" dirty="0"/>
              <a:t>    </a:t>
            </a:r>
            <a:r>
              <a:rPr lang="es-MX" sz="1600" dirty="0" err="1"/>
              <a:t>float</a:t>
            </a:r>
            <a:r>
              <a:rPr lang="es-MX" sz="1600" dirty="0"/>
              <a:t> c1, c2, p;</a:t>
            </a:r>
          </a:p>
          <a:p>
            <a:pPr marL="361950" indent="-180975">
              <a:buFont typeface="Arial"/>
              <a:buNone/>
            </a:pPr>
            <a:r>
              <a:rPr lang="es-MX" sz="1600" dirty="0"/>
              <a:t>    </a:t>
            </a:r>
            <a:r>
              <a:rPr lang="es-MX" sz="1600" dirty="0" err="1"/>
              <a:t>printf</a:t>
            </a:r>
            <a:r>
              <a:rPr lang="es-MX" sz="1600" dirty="0"/>
              <a:t> (“Capture las calificaciones obtenidas”);</a:t>
            </a:r>
          </a:p>
          <a:p>
            <a:pPr marL="139700" indent="0">
              <a:buFont typeface="Arial"/>
              <a:buNone/>
            </a:pPr>
            <a:r>
              <a:rPr lang="es-MX" sz="1600" dirty="0"/>
              <a:t>     </a:t>
            </a:r>
            <a:r>
              <a:rPr lang="es-MX" sz="1600" dirty="0" err="1"/>
              <a:t>scanf</a:t>
            </a:r>
            <a:r>
              <a:rPr lang="es-MX" sz="1600" dirty="0"/>
              <a:t> </a:t>
            </a:r>
            <a:r>
              <a:rPr lang="es-MX" sz="1600" b="1" dirty="0"/>
              <a:t>(“</a:t>
            </a:r>
            <a:r>
              <a:rPr lang="es-MX" sz="1600" b="1" dirty="0">
                <a:solidFill>
                  <a:srgbClr val="00B0F0"/>
                </a:solidFill>
              </a:rPr>
              <a:t>%f %f</a:t>
            </a:r>
            <a:r>
              <a:rPr lang="es-MX" sz="1600" dirty="0"/>
              <a:t>”, </a:t>
            </a:r>
            <a:r>
              <a:rPr lang="es-MX" sz="1600" dirty="0">
                <a:solidFill>
                  <a:srgbClr val="FF0000"/>
                </a:solidFill>
              </a:rPr>
              <a:t>&amp;</a:t>
            </a:r>
            <a:r>
              <a:rPr lang="es-MX" sz="1600" dirty="0"/>
              <a:t>c1, </a:t>
            </a:r>
            <a:r>
              <a:rPr lang="es-MX" sz="1600" dirty="0">
                <a:solidFill>
                  <a:srgbClr val="FF0000"/>
                </a:solidFill>
              </a:rPr>
              <a:t>&amp;</a:t>
            </a:r>
            <a:r>
              <a:rPr lang="es-MX" sz="1600" dirty="0"/>
              <a:t>c2);</a:t>
            </a:r>
          </a:p>
          <a:p>
            <a:pPr marL="139700" indent="0">
              <a:buFont typeface="Arial"/>
              <a:buNone/>
            </a:pPr>
            <a:r>
              <a:rPr lang="es-MX" sz="1600" dirty="0">
                <a:sym typeface="Wingdings" panose="05000000000000000000" pitchFamily="2" charset="2"/>
              </a:rPr>
              <a:t>     p = (c1+c2)/2;</a:t>
            </a:r>
          </a:p>
          <a:p>
            <a:pPr marL="139700" indent="0">
              <a:buNone/>
            </a:pPr>
            <a:r>
              <a:rPr lang="es-MX" sz="1600" dirty="0">
                <a:sym typeface="Wingdings" panose="05000000000000000000" pitchFamily="2" charset="2"/>
              </a:rPr>
              <a:t>    </a:t>
            </a:r>
            <a:r>
              <a:rPr lang="es-MX" sz="1600" b="1" dirty="0">
                <a:sym typeface="Wingdings" panose="05000000000000000000" pitchFamily="2" charset="2"/>
              </a:rPr>
              <a:t> </a:t>
            </a:r>
            <a:r>
              <a:rPr lang="es-MX" sz="1600" b="1" dirty="0" err="1">
                <a:solidFill>
                  <a:schemeClr val="accent1">
                    <a:lumMod val="50000"/>
                  </a:schemeClr>
                </a:solidFill>
                <a:sym typeface="Wingdings" panose="05000000000000000000" pitchFamily="2" charset="2"/>
              </a:rPr>
              <a:t>if</a:t>
            </a:r>
            <a:r>
              <a:rPr lang="es-MX" sz="1600" b="1" dirty="0">
                <a:solidFill>
                  <a:schemeClr val="accent1">
                    <a:lumMod val="50000"/>
                  </a:schemeClr>
                </a:solidFill>
                <a:sym typeface="Wingdings" panose="05000000000000000000" pitchFamily="2" charset="2"/>
              </a:rPr>
              <a:t> </a:t>
            </a:r>
            <a:r>
              <a:rPr lang="es-MX" sz="1600" dirty="0">
                <a:sym typeface="Wingdings" panose="05000000000000000000" pitchFamily="2" charset="2"/>
              </a:rPr>
              <a:t>(p &gt;= 6.0)</a:t>
            </a:r>
          </a:p>
          <a:p>
            <a:pPr marL="447675" indent="-266700">
              <a:buNone/>
            </a:pPr>
            <a:r>
              <a:rPr lang="es-MX" sz="1600" dirty="0"/>
              <a:t>        </a:t>
            </a:r>
            <a:r>
              <a:rPr lang="es-MX" sz="1600" dirty="0" err="1"/>
              <a:t>printf</a:t>
            </a:r>
            <a:r>
              <a:rPr lang="es-MX" sz="1600" dirty="0"/>
              <a:t> “El alumno  acreditó el curso);</a:t>
            </a:r>
          </a:p>
          <a:p>
            <a:pPr marL="139700" indent="0">
              <a:buFont typeface="Arial"/>
              <a:buNone/>
            </a:pPr>
            <a:r>
              <a:rPr lang="es-MX" sz="1600" dirty="0">
                <a:solidFill>
                  <a:srgbClr val="FF0000"/>
                </a:solidFill>
              </a:rPr>
              <a:t>}</a:t>
            </a:r>
          </a:p>
        </p:txBody>
      </p:sp>
    </p:spTree>
    <p:extLst>
      <p:ext uri="{BB962C8B-B14F-4D97-AF65-F5344CB8AC3E}">
        <p14:creationId xmlns:p14="http://schemas.microsoft.com/office/powerpoint/2010/main" val="3434332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708750" y="607700"/>
            <a:ext cx="7704000" cy="418800"/>
          </a:xfrm>
        </p:spPr>
        <p:txBody>
          <a:bodyPr wrap="square" anchor="ctr">
            <a:normAutofit fontScale="90000"/>
          </a:bodyPr>
          <a:lstStyle/>
          <a:p>
            <a:pPr>
              <a:lnSpc>
                <a:spcPct val="90000"/>
              </a:lnSpc>
            </a:pPr>
            <a:r>
              <a:rPr lang="es-MX" sz="3000" dirty="0"/>
              <a:t>b) Bloque de instrucciones</a:t>
            </a:r>
          </a:p>
        </p:txBody>
      </p:sp>
      <p:sp>
        <p:nvSpPr>
          <p:cNvPr id="5" name="Marcador de texto 4"/>
          <p:cNvSpPr>
            <a:spLocks noGrp="1"/>
          </p:cNvSpPr>
          <p:nvPr>
            <p:ph type="subTitle" idx="4294967295"/>
          </p:nvPr>
        </p:nvSpPr>
        <p:spPr>
          <a:xfrm>
            <a:off x="1104900" y="1266825"/>
            <a:ext cx="7162800" cy="1543050"/>
          </a:xfrm>
        </p:spPr>
        <p:txBody>
          <a:bodyPr wrap="square" anchor="t">
            <a:noAutofit/>
          </a:bodyPr>
          <a:lstStyle/>
          <a:p>
            <a:pPr marL="466725" indent="-285750" algn="just">
              <a:lnSpc>
                <a:spcPct val="100000"/>
              </a:lnSpc>
            </a:pPr>
            <a:r>
              <a:rPr lang="es-MX" dirty="0"/>
              <a:t>Cuando existe más de una instrucción a ejecutar, se deben agrupar las instrucciones con </a:t>
            </a:r>
            <a:r>
              <a:rPr lang="es-MX" dirty="0">
                <a:solidFill>
                  <a:schemeClr val="accent1">
                    <a:lumMod val="50000"/>
                  </a:schemeClr>
                </a:solidFill>
              </a:rPr>
              <a:t>INICIO</a:t>
            </a:r>
            <a:r>
              <a:rPr lang="es-MX" dirty="0"/>
              <a:t> y </a:t>
            </a:r>
            <a:r>
              <a:rPr lang="es-MX" dirty="0">
                <a:solidFill>
                  <a:schemeClr val="accent1">
                    <a:lumMod val="50000"/>
                  </a:schemeClr>
                </a:solidFill>
              </a:rPr>
              <a:t>FIN</a:t>
            </a:r>
            <a:r>
              <a:rPr lang="es-MX" dirty="0"/>
              <a:t> del bloque. </a:t>
            </a:r>
          </a:p>
          <a:p>
            <a:pPr marL="466725" indent="-285750" algn="just">
              <a:lnSpc>
                <a:spcPct val="100000"/>
              </a:lnSpc>
            </a:pPr>
            <a:endParaRPr lang="es-MX" dirty="0"/>
          </a:p>
          <a:p>
            <a:pPr marL="466725" indent="-285750" algn="just">
              <a:lnSpc>
                <a:spcPct val="100000"/>
              </a:lnSpc>
            </a:pPr>
            <a:r>
              <a:rPr lang="es-MX" dirty="0"/>
              <a:t>Si el bloque de instrucciones no se delimita con </a:t>
            </a:r>
            <a:r>
              <a:rPr lang="es-MX" dirty="0">
                <a:solidFill>
                  <a:schemeClr val="accent1">
                    <a:lumMod val="50000"/>
                  </a:schemeClr>
                </a:solidFill>
              </a:rPr>
              <a:t>INICIO</a:t>
            </a:r>
            <a:r>
              <a:rPr lang="es-MX" dirty="0"/>
              <a:t> y </a:t>
            </a:r>
            <a:r>
              <a:rPr lang="es-MX" dirty="0">
                <a:solidFill>
                  <a:schemeClr val="accent1">
                    <a:lumMod val="50000"/>
                  </a:schemeClr>
                </a:solidFill>
              </a:rPr>
              <a:t>FIN, </a:t>
            </a:r>
            <a:r>
              <a:rPr lang="es-MX" dirty="0"/>
              <a:t>sólo se ejecutará la primera instrucción y las siguientes se realizarán siempre.</a:t>
            </a:r>
          </a:p>
          <a:p>
            <a:pPr marL="180975" indent="0" algn="just">
              <a:lnSpc>
                <a:spcPct val="100000"/>
              </a:lnSpc>
              <a:buNone/>
            </a:pPr>
            <a:endParaRPr lang="es-MX" dirty="0"/>
          </a:p>
          <a:p>
            <a:pPr marL="180975" indent="0" algn="just">
              <a:lnSpc>
                <a:spcPct val="100000"/>
              </a:lnSpc>
              <a:buNone/>
            </a:pPr>
            <a:endParaRPr lang="es-MX" dirty="0"/>
          </a:p>
        </p:txBody>
      </p:sp>
    </p:spTree>
    <p:extLst>
      <p:ext uri="{BB962C8B-B14F-4D97-AF65-F5344CB8AC3E}">
        <p14:creationId xmlns:p14="http://schemas.microsoft.com/office/powerpoint/2010/main" val="17061220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5A02550F-2E14-4A78-4DEB-B3EE25F8C735}"/>
              </a:ext>
            </a:extLst>
          </p:cNvPr>
          <p:cNvSpPr>
            <a:spLocks noGrp="1"/>
          </p:cNvSpPr>
          <p:nvPr>
            <p:ph type="title"/>
          </p:nvPr>
        </p:nvSpPr>
        <p:spPr>
          <a:xfrm>
            <a:off x="755346" y="414786"/>
            <a:ext cx="2429529" cy="367200"/>
          </a:xfrm>
        </p:spPr>
        <p:txBody>
          <a:bodyPr/>
          <a:lstStyle/>
          <a:p>
            <a:r>
              <a:rPr lang="es-MX" sz="2400" dirty="0">
                <a:solidFill>
                  <a:schemeClr val="dk1"/>
                </a:solidFill>
              </a:rPr>
              <a:t>Diagrama de flujo</a:t>
            </a:r>
          </a:p>
        </p:txBody>
      </p:sp>
      <p:sp>
        <p:nvSpPr>
          <p:cNvPr id="8" name="Título 7">
            <a:extLst>
              <a:ext uri="{FF2B5EF4-FFF2-40B4-BE49-F238E27FC236}">
                <a16:creationId xmlns:a16="http://schemas.microsoft.com/office/drawing/2014/main" id="{C8AA697D-37E2-CA1F-B3C8-4B7AA62C1DA2}"/>
              </a:ext>
            </a:extLst>
          </p:cNvPr>
          <p:cNvSpPr>
            <a:spLocks noGrp="1"/>
          </p:cNvSpPr>
          <p:nvPr>
            <p:ph type="title" idx="2"/>
          </p:nvPr>
        </p:nvSpPr>
        <p:spPr>
          <a:xfrm>
            <a:off x="3745570" y="414786"/>
            <a:ext cx="2074970" cy="367200"/>
          </a:xfrm>
        </p:spPr>
        <p:txBody>
          <a:bodyPr/>
          <a:lstStyle/>
          <a:p>
            <a:r>
              <a:rPr lang="es-MX" sz="2400" dirty="0">
                <a:solidFill>
                  <a:schemeClr val="dk1"/>
                </a:solidFill>
              </a:rPr>
              <a:t>Pseudocódigo</a:t>
            </a:r>
          </a:p>
        </p:txBody>
      </p:sp>
      <p:sp>
        <p:nvSpPr>
          <p:cNvPr id="3" name="Marcador de texto 2">
            <a:extLst>
              <a:ext uri="{FF2B5EF4-FFF2-40B4-BE49-F238E27FC236}">
                <a16:creationId xmlns:a16="http://schemas.microsoft.com/office/drawing/2014/main" id="{720ABA79-AE60-76AF-B988-BAD1E9D8F8BD}"/>
              </a:ext>
            </a:extLst>
          </p:cNvPr>
          <p:cNvSpPr>
            <a:spLocks noGrp="1"/>
          </p:cNvSpPr>
          <p:nvPr>
            <p:ph type="subTitle" idx="3"/>
          </p:nvPr>
        </p:nvSpPr>
        <p:spPr>
          <a:xfrm>
            <a:off x="3555296" y="1535795"/>
            <a:ext cx="2289083" cy="1699925"/>
          </a:xfrm>
        </p:spPr>
        <p:txBody>
          <a:bodyPr/>
          <a:lstStyle/>
          <a:p>
            <a:pPr marL="139700" indent="0">
              <a:buNone/>
            </a:pPr>
            <a:r>
              <a:rPr lang="es-MX" sz="2000" dirty="0">
                <a:solidFill>
                  <a:schemeClr val="bg1">
                    <a:lumMod val="10000"/>
                  </a:schemeClr>
                </a:solidFill>
              </a:rPr>
              <a:t>si</a:t>
            </a:r>
            <a:r>
              <a:rPr lang="es-MX" sz="2000" dirty="0"/>
              <a:t> </a:t>
            </a:r>
            <a:r>
              <a:rPr lang="es-MX" sz="2000" dirty="0">
                <a:solidFill>
                  <a:schemeClr val="accent1">
                    <a:lumMod val="50000"/>
                  </a:schemeClr>
                </a:solidFill>
              </a:rPr>
              <a:t>(condición)</a:t>
            </a:r>
          </a:p>
          <a:p>
            <a:pPr marL="139700" indent="0">
              <a:buNone/>
            </a:pPr>
            <a:r>
              <a:rPr lang="es-MX" sz="2000" dirty="0">
                <a:solidFill>
                  <a:srgbClr val="C00000"/>
                </a:solidFill>
              </a:rPr>
              <a:t>inicio</a:t>
            </a:r>
          </a:p>
          <a:p>
            <a:pPr marL="139700" indent="0">
              <a:buNone/>
            </a:pPr>
            <a:r>
              <a:rPr lang="es-MX" sz="2000" dirty="0"/>
              <a:t>     </a:t>
            </a:r>
            <a:r>
              <a:rPr lang="es-MX" sz="2000" dirty="0">
                <a:solidFill>
                  <a:schemeClr val="lt2"/>
                </a:solidFill>
              </a:rPr>
              <a:t>instrucción 1</a:t>
            </a:r>
          </a:p>
          <a:p>
            <a:pPr marL="139700" indent="0"/>
            <a:r>
              <a:rPr lang="es-MX" sz="2000" dirty="0">
                <a:solidFill>
                  <a:schemeClr val="lt2"/>
                </a:solidFill>
              </a:rPr>
              <a:t>     instrucción 2</a:t>
            </a:r>
          </a:p>
          <a:p>
            <a:pPr marL="139700" indent="0"/>
            <a:r>
              <a:rPr lang="es-MX" sz="2000" dirty="0">
                <a:solidFill>
                  <a:schemeClr val="lt2"/>
                </a:solidFill>
              </a:rPr>
              <a:t>     instrucción 3</a:t>
            </a:r>
          </a:p>
          <a:p>
            <a:pPr marL="139700" indent="0"/>
            <a:r>
              <a:rPr lang="es-MX" sz="2000" dirty="0"/>
              <a:t> </a:t>
            </a:r>
            <a:r>
              <a:rPr lang="es-MX" sz="2000" dirty="0">
                <a:solidFill>
                  <a:srgbClr val="C00000"/>
                </a:solidFill>
              </a:rPr>
              <a:t>fin</a:t>
            </a:r>
          </a:p>
          <a:p>
            <a:pPr marL="139700" indent="0"/>
            <a:endParaRPr lang="es-MX" sz="2000" dirty="0"/>
          </a:p>
          <a:p>
            <a:pPr marL="139700" indent="0">
              <a:buNone/>
            </a:pPr>
            <a:endParaRPr lang="es-MX" dirty="0"/>
          </a:p>
          <a:p>
            <a:pPr marL="139700" indent="0">
              <a:buNone/>
            </a:pPr>
            <a:endParaRPr lang="es-MX" dirty="0"/>
          </a:p>
          <a:p>
            <a:pPr marL="139700" indent="0">
              <a:buNone/>
            </a:pPr>
            <a:endParaRPr lang="es-MX" dirty="0"/>
          </a:p>
          <a:p>
            <a:pPr marL="139700" indent="0">
              <a:buNone/>
            </a:pPr>
            <a:endParaRPr lang="es-MX" dirty="0"/>
          </a:p>
          <a:p>
            <a:pPr marL="139700" indent="0">
              <a:buNone/>
            </a:pPr>
            <a:endParaRPr lang="es-MX" dirty="0"/>
          </a:p>
          <a:p>
            <a:pPr marL="139700" indent="0">
              <a:buNone/>
            </a:pPr>
            <a:r>
              <a:rPr lang="es-MX" dirty="0"/>
              <a:t>     </a:t>
            </a:r>
          </a:p>
        </p:txBody>
      </p:sp>
      <p:sp>
        <p:nvSpPr>
          <p:cNvPr id="13" name="Título 12">
            <a:extLst>
              <a:ext uri="{FF2B5EF4-FFF2-40B4-BE49-F238E27FC236}">
                <a16:creationId xmlns:a16="http://schemas.microsoft.com/office/drawing/2014/main" id="{344203DB-6DC4-828C-D4FB-2A6743298AF9}"/>
              </a:ext>
            </a:extLst>
          </p:cNvPr>
          <p:cNvSpPr>
            <a:spLocks noGrp="1"/>
          </p:cNvSpPr>
          <p:nvPr>
            <p:ph type="title" idx="8"/>
          </p:nvPr>
        </p:nvSpPr>
        <p:spPr>
          <a:xfrm>
            <a:off x="6448158" y="414786"/>
            <a:ext cx="2795666" cy="367200"/>
          </a:xfrm>
        </p:spPr>
        <p:txBody>
          <a:bodyPr/>
          <a:lstStyle/>
          <a:p>
            <a:r>
              <a:rPr lang="es-MX" sz="2400" dirty="0">
                <a:solidFill>
                  <a:schemeClr val="dk1"/>
                </a:solidFill>
              </a:rPr>
              <a:t>Código en Dev C++</a:t>
            </a:r>
          </a:p>
        </p:txBody>
      </p:sp>
      <p:sp>
        <p:nvSpPr>
          <p:cNvPr id="14" name="Subtítulo 13">
            <a:extLst>
              <a:ext uri="{FF2B5EF4-FFF2-40B4-BE49-F238E27FC236}">
                <a16:creationId xmlns:a16="http://schemas.microsoft.com/office/drawing/2014/main" id="{7C212285-894F-49A5-B5F2-C49600D78003}"/>
              </a:ext>
            </a:extLst>
          </p:cNvPr>
          <p:cNvSpPr>
            <a:spLocks noGrp="1"/>
          </p:cNvSpPr>
          <p:nvPr>
            <p:ph type="subTitle" idx="9"/>
          </p:nvPr>
        </p:nvSpPr>
        <p:spPr>
          <a:xfrm>
            <a:off x="6448158" y="1489955"/>
            <a:ext cx="2503344" cy="1526010"/>
          </a:xfrm>
        </p:spPr>
        <p:txBody>
          <a:bodyPr/>
          <a:lstStyle/>
          <a:p>
            <a:pPr marL="139700" indent="0">
              <a:buNone/>
            </a:pPr>
            <a:r>
              <a:rPr lang="es-MX" sz="2000" dirty="0" err="1">
                <a:solidFill>
                  <a:schemeClr val="bg1">
                    <a:lumMod val="10000"/>
                  </a:schemeClr>
                </a:solidFill>
              </a:rPr>
              <a:t>if</a:t>
            </a:r>
            <a:r>
              <a:rPr lang="es-MX" sz="2000" dirty="0"/>
              <a:t> </a:t>
            </a:r>
            <a:r>
              <a:rPr lang="es-MX" sz="2000" dirty="0">
                <a:solidFill>
                  <a:schemeClr val="accent1">
                    <a:lumMod val="50000"/>
                  </a:schemeClr>
                </a:solidFill>
              </a:rPr>
              <a:t>(condición)</a:t>
            </a:r>
          </a:p>
          <a:p>
            <a:pPr marL="139700" indent="0">
              <a:buNone/>
            </a:pPr>
            <a:r>
              <a:rPr lang="es-MX" sz="2000" dirty="0">
                <a:solidFill>
                  <a:srgbClr val="C00000"/>
                </a:solidFill>
              </a:rPr>
              <a:t>{</a:t>
            </a:r>
          </a:p>
          <a:p>
            <a:pPr marL="139700" indent="0">
              <a:buNone/>
            </a:pPr>
            <a:r>
              <a:rPr lang="es-MX" sz="2000" dirty="0">
                <a:solidFill>
                  <a:schemeClr val="lt2"/>
                </a:solidFill>
              </a:rPr>
              <a:t>         instrucción 1</a:t>
            </a:r>
            <a:r>
              <a:rPr lang="es-MX" sz="2000" dirty="0">
                <a:solidFill>
                  <a:srgbClr val="C00000"/>
                </a:solidFill>
              </a:rPr>
              <a:t>;</a:t>
            </a:r>
          </a:p>
          <a:p>
            <a:pPr marL="139700" indent="0"/>
            <a:r>
              <a:rPr lang="es-MX" sz="2000" dirty="0">
                <a:solidFill>
                  <a:schemeClr val="lt2"/>
                </a:solidFill>
              </a:rPr>
              <a:t>         instrucción 2</a:t>
            </a:r>
            <a:r>
              <a:rPr lang="es-MX" sz="2000" dirty="0">
                <a:solidFill>
                  <a:srgbClr val="C00000"/>
                </a:solidFill>
              </a:rPr>
              <a:t>;</a:t>
            </a:r>
          </a:p>
          <a:p>
            <a:pPr marL="139700" indent="0"/>
            <a:r>
              <a:rPr lang="es-MX" sz="2000" dirty="0">
                <a:solidFill>
                  <a:schemeClr val="lt2"/>
                </a:solidFill>
              </a:rPr>
              <a:t>         instrucción 3</a:t>
            </a:r>
            <a:r>
              <a:rPr lang="es-MX" sz="2000" dirty="0">
                <a:solidFill>
                  <a:srgbClr val="C00000"/>
                </a:solidFill>
              </a:rPr>
              <a:t>;</a:t>
            </a:r>
          </a:p>
          <a:p>
            <a:pPr marL="139700" indent="0"/>
            <a:r>
              <a:rPr lang="es-MX" sz="2000" b="1" dirty="0">
                <a:solidFill>
                  <a:srgbClr val="C00000"/>
                </a:solidFill>
              </a:rPr>
              <a:t>}</a:t>
            </a:r>
          </a:p>
          <a:p>
            <a:pPr marL="139700" indent="0"/>
            <a:endParaRPr lang="es-MX" b="1" dirty="0">
              <a:solidFill>
                <a:srgbClr val="C00000"/>
              </a:solidFill>
            </a:endParaRPr>
          </a:p>
          <a:p>
            <a:pPr marL="139700" indent="0">
              <a:buNone/>
            </a:pPr>
            <a:endParaRPr lang="es-MX" b="1" dirty="0">
              <a:solidFill>
                <a:srgbClr val="C00000"/>
              </a:solidFill>
            </a:endParaRPr>
          </a:p>
          <a:p>
            <a:endParaRPr lang="es-MX" dirty="0"/>
          </a:p>
        </p:txBody>
      </p:sp>
      <p:grpSp>
        <p:nvGrpSpPr>
          <p:cNvPr id="18" name="Grupo 17">
            <a:extLst>
              <a:ext uri="{FF2B5EF4-FFF2-40B4-BE49-F238E27FC236}">
                <a16:creationId xmlns:a16="http://schemas.microsoft.com/office/drawing/2014/main" id="{1243EECC-526D-31AC-F6E7-257D0B3BFD69}"/>
              </a:ext>
            </a:extLst>
          </p:cNvPr>
          <p:cNvGrpSpPr/>
          <p:nvPr/>
        </p:nvGrpSpPr>
        <p:grpSpPr>
          <a:xfrm>
            <a:off x="356671" y="1157285"/>
            <a:ext cx="2701945" cy="2456943"/>
            <a:chOff x="5473065" y="815190"/>
            <a:chExt cx="2730816" cy="2956859"/>
          </a:xfrm>
        </p:grpSpPr>
        <p:grpSp>
          <p:nvGrpSpPr>
            <p:cNvPr id="19" name="Grupo 18">
              <a:extLst>
                <a:ext uri="{FF2B5EF4-FFF2-40B4-BE49-F238E27FC236}">
                  <a16:creationId xmlns:a16="http://schemas.microsoft.com/office/drawing/2014/main" id="{DAE67C4D-7689-1346-81E4-3FAC2A5CAE7C}"/>
                </a:ext>
              </a:extLst>
            </p:cNvPr>
            <p:cNvGrpSpPr/>
            <p:nvPr/>
          </p:nvGrpSpPr>
          <p:grpSpPr>
            <a:xfrm>
              <a:off x="5473065" y="815190"/>
              <a:ext cx="2402204" cy="2956859"/>
              <a:chOff x="5092065" y="845670"/>
              <a:chExt cx="2402204" cy="2956859"/>
            </a:xfrm>
          </p:grpSpPr>
          <p:grpSp>
            <p:nvGrpSpPr>
              <p:cNvPr id="22" name="Grupo 21">
                <a:extLst>
                  <a:ext uri="{FF2B5EF4-FFF2-40B4-BE49-F238E27FC236}">
                    <a16:creationId xmlns:a16="http://schemas.microsoft.com/office/drawing/2014/main" id="{5F11F712-377C-EE6B-A375-59276FE4DB05}"/>
                  </a:ext>
                </a:extLst>
              </p:cNvPr>
              <p:cNvGrpSpPr/>
              <p:nvPr/>
            </p:nvGrpSpPr>
            <p:grpSpPr>
              <a:xfrm>
                <a:off x="5092065" y="845670"/>
                <a:ext cx="2402204" cy="2236868"/>
                <a:chOff x="5236846" y="906630"/>
                <a:chExt cx="2402204" cy="2236868"/>
              </a:xfrm>
            </p:grpSpPr>
            <p:cxnSp>
              <p:nvCxnSpPr>
                <p:cNvPr id="26" name="Conector recto de flecha 25">
                  <a:extLst>
                    <a:ext uri="{FF2B5EF4-FFF2-40B4-BE49-F238E27FC236}">
                      <a16:creationId xmlns:a16="http://schemas.microsoft.com/office/drawing/2014/main" id="{A278A895-D75B-1DEB-9580-A3D8641F55D8}"/>
                    </a:ext>
                  </a:extLst>
                </p:cNvPr>
                <p:cNvCxnSpPr/>
                <p:nvPr/>
              </p:nvCxnSpPr>
              <p:spPr>
                <a:xfrm>
                  <a:off x="6865620" y="906630"/>
                  <a:ext cx="0" cy="510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Diagrama de flujo: decisión 26">
                  <a:extLst>
                    <a:ext uri="{FF2B5EF4-FFF2-40B4-BE49-F238E27FC236}">
                      <a16:creationId xmlns:a16="http://schemas.microsoft.com/office/drawing/2014/main" id="{273D9FB4-9955-455A-2A9F-AE4403CA6E7A}"/>
                    </a:ext>
                  </a:extLst>
                </p:cNvPr>
                <p:cNvSpPr/>
                <p:nvPr/>
              </p:nvSpPr>
              <p:spPr>
                <a:xfrm>
                  <a:off x="6080760" y="1417320"/>
                  <a:ext cx="1558290" cy="708660"/>
                </a:xfrm>
                <a:prstGeom prst="flowChartDecision">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(condición)</a:t>
                  </a:r>
                </a:p>
              </p:txBody>
            </p:sp>
            <p:cxnSp>
              <p:nvCxnSpPr>
                <p:cNvPr id="28" name="Conector: angular 27">
                  <a:extLst>
                    <a:ext uri="{FF2B5EF4-FFF2-40B4-BE49-F238E27FC236}">
                      <a16:creationId xmlns:a16="http://schemas.microsoft.com/office/drawing/2014/main" id="{66B6BA1E-33EA-6347-73F0-44A08C079C0D}"/>
                    </a:ext>
                  </a:extLst>
                </p:cNvPr>
                <p:cNvCxnSpPr>
                  <a:cxnSpLocks/>
                  <a:stCxn id="27" idx="1"/>
                </p:cNvCxnSpPr>
                <p:nvPr/>
              </p:nvCxnSpPr>
              <p:spPr>
                <a:xfrm rot="10800000" flipV="1">
                  <a:off x="5800726" y="1771650"/>
                  <a:ext cx="280034" cy="62103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Rectángulo 28">
                  <a:extLst>
                    <a:ext uri="{FF2B5EF4-FFF2-40B4-BE49-F238E27FC236}">
                      <a16:creationId xmlns:a16="http://schemas.microsoft.com/office/drawing/2014/main" id="{E0946008-A9EF-6AD8-4F23-24380798AFB8}"/>
                    </a:ext>
                  </a:extLst>
                </p:cNvPr>
                <p:cNvSpPr/>
                <p:nvPr/>
              </p:nvSpPr>
              <p:spPr>
                <a:xfrm>
                  <a:off x="5236846" y="2411223"/>
                  <a:ext cx="1127760" cy="732275"/>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Instrucción 1</a:t>
                  </a:r>
                </a:p>
                <a:p>
                  <a:pPr algn="ctr"/>
                  <a:r>
                    <a:rPr lang="es-MX" sz="900" dirty="0">
                      <a:solidFill>
                        <a:schemeClr val="accent1">
                          <a:lumMod val="50000"/>
                        </a:schemeClr>
                      </a:solidFill>
                    </a:rPr>
                    <a:t>instrucción 2</a:t>
                  </a:r>
                </a:p>
                <a:p>
                  <a:pPr algn="ctr"/>
                  <a:r>
                    <a:rPr lang="es-MX" sz="900" dirty="0">
                      <a:solidFill>
                        <a:schemeClr val="accent1">
                          <a:lumMod val="50000"/>
                        </a:schemeClr>
                      </a:solidFill>
                    </a:rPr>
                    <a:t>Instrucción 3</a:t>
                  </a:r>
                </a:p>
              </p:txBody>
            </p:sp>
          </p:grpSp>
          <p:cxnSp>
            <p:nvCxnSpPr>
              <p:cNvPr id="23" name="Conector: angular 22">
                <a:extLst>
                  <a:ext uri="{FF2B5EF4-FFF2-40B4-BE49-F238E27FC236}">
                    <a16:creationId xmlns:a16="http://schemas.microsoft.com/office/drawing/2014/main" id="{A86B54E3-AAE0-8D07-BB30-5B2F1E18C0CC}"/>
                  </a:ext>
                </a:extLst>
              </p:cNvPr>
              <p:cNvCxnSpPr>
                <a:cxnSpLocks/>
                <a:stCxn id="27" idx="3"/>
              </p:cNvCxnSpPr>
              <p:nvPr/>
            </p:nvCxnSpPr>
            <p:spPr>
              <a:xfrm flipH="1">
                <a:off x="6715125" y="1710690"/>
                <a:ext cx="779144" cy="1588769"/>
              </a:xfrm>
              <a:prstGeom prst="bentConnector4">
                <a:avLst>
                  <a:gd name="adj1" fmla="val -40098"/>
                  <a:gd name="adj2" fmla="val 9952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Conector: angular 23">
                <a:extLst>
                  <a:ext uri="{FF2B5EF4-FFF2-40B4-BE49-F238E27FC236}">
                    <a16:creationId xmlns:a16="http://schemas.microsoft.com/office/drawing/2014/main" id="{A36E42B9-A813-5C15-E5FA-75A8B1D700E6}"/>
                  </a:ext>
                </a:extLst>
              </p:cNvPr>
              <p:cNvCxnSpPr>
                <a:cxnSpLocks/>
                <a:stCxn id="29" idx="2"/>
              </p:cNvCxnSpPr>
              <p:nvPr/>
            </p:nvCxnSpPr>
            <p:spPr>
              <a:xfrm rot="16200000" flipH="1">
                <a:off x="6084696" y="2653788"/>
                <a:ext cx="216920" cy="1074419"/>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a:extLst>
                  <a:ext uri="{FF2B5EF4-FFF2-40B4-BE49-F238E27FC236}">
                    <a16:creationId xmlns:a16="http://schemas.microsoft.com/office/drawing/2014/main" id="{8ACD701F-4AF4-D22E-7970-B57F3BEB0483}"/>
                  </a:ext>
                </a:extLst>
              </p:cNvPr>
              <p:cNvCxnSpPr/>
              <p:nvPr/>
            </p:nvCxnSpPr>
            <p:spPr>
              <a:xfrm>
                <a:off x="6722745" y="3291839"/>
                <a:ext cx="0" cy="510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0" name="CuadroTexto 19">
              <a:extLst>
                <a:ext uri="{FF2B5EF4-FFF2-40B4-BE49-F238E27FC236}">
                  <a16:creationId xmlns:a16="http://schemas.microsoft.com/office/drawing/2014/main" id="{89BEF7FE-CADD-E8D6-8C15-47923F637495}"/>
                </a:ext>
              </a:extLst>
            </p:cNvPr>
            <p:cNvSpPr txBox="1"/>
            <p:nvPr/>
          </p:nvSpPr>
          <p:spPr>
            <a:xfrm>
              <a:off x="5988367" y="1433988"/>
              <a:ext cx="236220" cy="246221"/>
            </a:xfrm>
            <a:prstGeom prst="rect">
              <a:avLst/>
            </a:prstGeom>
            <a:noFill/>
          </p:spPr>
          <p:txBody>
            <a:bodyPr wrap="square" rtlCol="0">
              <a:spAutoFit/>
            </a:bodyPr>
            <a:lstStyle/>
            <a:p>
              <a:r>
                <a:rPr lang="es-MX" sz="1000" dirty="0">
                  <a:solidFill>
                    <a:schemeClr val="accent1">
                      <a:lumMod val="50000"/>
                    </a:schemeClr>
                  </a:solidFill>
                </a:rPr>
                <a:t>V</a:t>
              </a:r>
            </a:p>
          </p:txBody>
        </p:sp>
        <p:sp>
          <p:nvSpPr>
            <p:cNvPr id="21" name="CuadroTexto 20">
              <a:extLst>
                <a:ext uri="{FF2B5EF4-FFF2-40B4-BE49-F238E27FC236}">
                  <a16:creationId xmlns:a16="http://schemas.microsoft.com/office/drawing/2014/main" id="{845BDFD2-F441-29CE-5F60-246C0F0369CC}"/>
                </a:ext>
              </a:extLst>
            </p:cNvPr>
            <p:cNvSpPr txBox="1"/>
            <p:nvPr/>
          </p:nvSpPr>
          <p:spPr>
            <a:xfrm>
              <a:off x="7967661" y="1433988"/>
              <a:ext cx="236220" cy="246221"/>
            </a:xfrm>
            <a:prstGeom prst="rect">
              <a:avLst/>
            </a:prstGeom>
            <a:noFill/>
          </p:spPr>
          <p:txBody>
            <a:bodyPr wrap="square" rtlCol="0">
              <a:spAutoFit/>
            </a:bodyPr>
            <a:lstStyle/>
            <a:p>
              <a:r>
                <a:rPr lang="es-MX" sz="1000" dirty="0">
                  <a:solidFill>
                    <a:schemeClr val="accent1">
                      <a:lumMod val="50000"/>
                    </a:schemeClr>
                  </a:solidFill>
                </a:rPr>
                <a:t>F</a:t>
              </a:r>
            </a:p>
          </p:txBody>
        </p:sp>
      </p:grpSp>
    </p:spTree>
    <p:extLst>
      <p:ext uri="{BB962C8B-B14F-4D97-AF65-F5344CB8AC3E}">
        <p14:creationId xmlns:p14="http://schemas.microsoft.com/office/powerpoint/2010/main" val="3446122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F40FDA-DA47-AF81-687F-B2546592F4F2}"/>
              </a:ext>
            </a:extLst>
          </p:cNvPr>
          <p:cNvSpPr>
            <a:spLocks noGrp="1"/>
          </p:cNvSpPr>
          <p:nvPr>
            <p:ph type="title"/>
          </p:nvPr>
        </p:nvSpPr>
        <p:spPr/>
        <p:txBody>
          <a:bodyPr/>
          <a:lstStyle/>
          <a:p>
            <a:r>
              <a:rPr lang="es-MX" dirty="0"/>
              <a:t>Ejemplo</a:t>
            </a:r>
          </a:p>
        </p:txBody>
      </p:sp>
    </p:spTree>
    <p:extLst>
      <p:ext uri="{BB962C8B-B14F-4D97-AF65-F5344CB8AC3E}">
        <p14:creationId xmlns:p14="http://schemas.microsoft.com/office/powerpoint/2010/main" val="21488596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DF5320-27A1-1CA2-D2EC-FF2422C2E794}"/>
              </a:ext>
            </a:extLst>
          </p:cNvPr>
          <p:cNvSpPr>
            <a:spLocks noGrp="1"/>
          </p:cNvSpPr>
          <p:nvPr>
            <p:ph type="title"/>
          </p:nvPr>
        </p:nvSpPr>
        <p:spPr>
          <a:xfrm>
            <a:off x="720000" y="521975"/>
            <a:ext cx="7704000" cy="1316350"/>
          </a:xfrm>
        </p:spPr>
        <p:txBody>
          <a:bodyPr/>
          <a:lstStyle/>
          <a:p>
            <a:pPr algn="just"/>
            <a:r>
              <a:rPr lang="es-MX" sz="2000" dirty="0"/>
              <a:t>En la ferretería “La casita” los clientes que realizan una compra a $1,500 reciben un descuento del 20% en el monto total de la compra. Elabore un diagrama de flujo con su correspondiente pseudocódigo y código que imprima el descuento realizado y la cantidad a pagar.</a:t>
            </a:r>
          </a:p>
        </p:txBody>
      </p:sp>
      <p:graphicFrame>
        <p:nvGraphicFramePr>
          <p:cNvPr id="3" name="Tabla 4">
            <a:extLst>
              <a:ext uri="{FF2B5EF4-FFF2-40B4-BE49-F238E27FC236}">
                <a16:creationId xmlns:a16="http://schemas.microsoft.com/office/drawing/2014/main" id="{3113AF37-5E07-50B8-CE47-27EB6BF86869}"/>
              </a:ext>
            </a:extLst>
          </p:cNvPr>
          <p:cNvGraphicFramePr>
            <a:graphicFrameLocks noGrp="1"/>
          </p:cNvGraphicFramePr>
          <p:nvPr>
            <p:extLst>
              <p:ext uri="{D42A27DB-BD31-4B8C-83A1-F6EECF244321}">
                <p14:modId xmlns:p14="http://schemas.microsoft.com/office/powerpoint/2010/main" val="1381742185"/>
              </p:ext>
            </p:extLst>
          </p:nvPr>
        </p:nvGraphicFramePr>
        <p:xfrm>
          <a:off x="867335" y="2912409"/>
          <a:ext cx="7234519" cy="1778000"/>
        </p:xfrm>
        <a:graphic>
          <a:graphicData uri="http://schemas.openxmlformats.org/drawingml/2006/table">
            <a:tbl>
              <a:tblPr firstRow="1" bandRow="1">
                <a:tableStyleId>{3B4B98B0-60AC-42C2-AFA5-B58CD77FA1E5}</a:tableStyleId>
              </a:tblPr>
              <a:tblGrid>
                <a:gridCol w="1808630">
                  <a:extLst>
                    <a:ext uri="{9D8B030D-6E8A-4147-A177-3AD203B41FA5}">
                      <a16:colId xmlns:a16="http://schemas.microsoft.com/office/drawing/2014/main" val="3293574368"/>
                    </a:ext>
                  </a:extLst>
                </a:gridCol>
                <a:gridCol w="1016631">
                  <a:extLst>
                    <a:ext uri="{9D8B030D-6E8A-4147-A177-3AD203B41FA5}">
                      <a16:colId xmlns:a16="http://schemas.microsoft.com/office/drawing/2014/main" val="2705746433"/>
                    </a:ext>
                  </a:extLst>
                </a:gridCol>
                <a:gridCol w="1074524">
                  <a:extLst>
                    <a:ext uri="{9D8B030D-6E8A-4147-A177-3AD203B41FA5}">
                      <a16:colId xmlns:a16="http://schemas.microsoft.com/office/drawing/2014/main" val="1805111761"/>
                    </a:ext>
                  </a:extLst>
                </a:gridCol>
                <a:gridCol w="3334734">
                  <a:extLst>
                    <a:ext uri="{9D8B030D-6E8A-4147-A177-3AD203B41FA5}">
                      <a16:colId xmlns:a16="http://schemas.microsoft.com/office/drawing/2014/main" val="445299365"/>
                    </a:ext>
                  </a:extLst>
                </a:gridCol>
              </a:tblGrid>
              <a:tr h="370840">
                <a:tc>
                  <a:txBody>
                    <a:bodyPr/>
                    <a:lstStyle/>
                    <a:p>
                      <a:r>
                        <a:rPr lang="es-MX" dirty="0"/>
                        <a:t>Identificador</a:t>
                      </a:r>
                    </a:p>
                  </a:txBody>
                  <a:tcPr/>
                </a:tc>
                <a:tc>
                  <a:txBody>
                    <a:bodyPr/>
                    <a:lstStyle/>
                    <a:p>
                      <a:r>
                        <a:rPr lang="es-MX" dirty="0"/>
                        <a:t>Tipo</a:t>
                      </a:r>
                    </a:p>
                  </a:txBody>
                  <a:tcPr/>
                </a:tc>
                <a:tc>
                  <a:txBody>
                    <a:bodyPr/>
                    <a:lstStyle/>
                    <a:p>
                      <a:r>
                        <a:rPr lang="es-MX" dirty="0"/>
                        <a:t>E/S</a:t>
                      </a:r>
                    </a:p>
                  </a:txBody>
                  <a:tcPr/>
                </a:tc>
                <a:tc>
                  <a:txBody>
                    <a:bodyPr/>
                    <a:lstStyle/>
                    <a:p>
                      <a:r>
                        <a:rPr lang="es-MX" dirty="0"/>
                        <a:t>Descripción</a:t>
                      </a:r>
                    </a:p>
                  </a:txBody>
                  <a:tcPr/>
                </a:tc>
                <a:extLst>
                  <a:ext uri="{0D108BD9-81ED-4DB2-BD59-A6C34878D82A}">
                    <a16:rowId xmlns:a16="http://schemas.microsoft.com/office/drawing/2014/main" val="444046343"/>
                  </a:ext>
                </a:extLst>
              </a:tr>
              <a:tr h="370840">
                <a:tc>
                  <a:txBody>
                    <a:bodyPr/>
                    <a:lstStyle/>
                    <a:p>
                      <a:r>
                        <a:rPr lang="es-MX" dirty="0"/>
                        <a:t>monto</a:t>
                      </a:r>
                    </a:p>
                  </a:txBody>
                  <a:tcPr/>
                </a:tc>
                <a:tc>
                  <a:txBody>
                    <a:bodyPr/>
                    <a:lstStyle/>
                    <a:p>
                      <a:r>
                        <a:rPr lang="es-MX" dirty="0"/>
                        <a:t>real</a:t>
                      </a:r>
                    </a:p>
                  </a:txBody>
                  <a:tcPr/>
                </a:tc>
                <a:tc>
                  <a:txBody>
                    <a:bodyPr/>
                    <a:lstStyle/>
                    <a:p>
                      <a:r>
                        <a:rPr lang="es-MX" dirty="0"/>
                        <a:t>entrada</a:t>
                      </a:r>
                    </a:p>
                  </a:txBody>
                  <a:tcPr/>
                </a:tc>
                <a:tc>
                  <a:txBody>
                    <a:bodyPr/>
                    <a:lstStyle/>
                    <a:p>
                      <a:r>
                        <a:rPr lang="es-MX" dirty="0"/>
                        <a:t>Almacena el monto de la compra realizada por el cliente</a:t>
                      </a:r>
                    </a:p>
                  </a:txBody>
                  <a:tcPr/>
                </a:tc>
                <a:extLst>
                  <a:ext uri="{0D108BD9-81ED-4DB2-BD59-A6C34878D82A}">
                    <a16:rowId xmlns:a16="http://schemas.microsoft.com/office/drawing/2014/main" val="3847891766"/>
                  </a:ext>
                </a:extLst>
              </a:tr>
              <a:tr h="370840">
                <a:tc>
                  <a:txBody>
                    <a:bodyPr/>
                    <a:lstStyle/>
                    <a:p>
                      <a:r>
                        <a:rPr lang="es-MX" dirty="0"/>
                        <a:t>des</a:t>
                      </a:r>
                    </a:p>
                  </a:txBody>
                  <a:tcPr/>
                </a:tc>
                <a:tc>
                  <a:txBody>
                    <a:bodyPr/>
                    <a:lstStyle/>
                    <a:p>
                      <a:r>
                        <a:rPr lang="es-MX" dirty="0"/>
                        <a:t>real</a:t>
                      </a:r>
                    </a:p>
                  </a:txBody>
                  <a:tcPr/>
                </a:tc>
                <a:tc>
                  <a:txBody>
                    <a:bodyPr/>
                    <a:lstStyle/>
                    <a:p>
                      <a:r>
                        <a:rPr lang="es-MX" dirty="0"/>
                        <a:t>salida</a:t>
                      </a:r>
                    </a:p>
                  </a:txBody>
                  <a:tcPr/>
                </a:tc>
                <a:tc>
                  <a:txBody>
                    <a:bodyPr/>
                    <a:lstStyle/>
                    <a:p>
                      <a:endParaRPr lang="es-MX" dirty="0"/>
                    </a:p>
                  </a:txBody>
                  <a:tcPr/>
                </a:tc>
                <a:extLst>
                  <a:ext uri="{0D108BD9-81ED-4DB2-BD59-A6C34878D82A}">
                    <a16:rowId xmlns:a16="http://schemas.microsoft.com/office/drawing/2014/main" val="233705862"/>
                  </a:ext>
                </a:extLst>
              </a:tr>
              <a:tr h="370840">
                <a:tc>
                  <a:txBody>
                    <a:bodyPr/>
                    <a:lstStyle/>
                    <a:p>
                      <a:r>
                        <a:rPr lang="es-MX" dirty="0" err="1"/>
                        <a:t>tot_pag</a:t>
                      </a:r>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real</a:t>
                      </a:r>
                    </a:p>
                  </a:txBody>
                  <a:tcPr/>
                </a:tc>
                <a:tc>
                  <a:txBody>
                    <a:bodyPr/>
                    <a:lstStyle/>
                    <a:p>
                      <a:r>
                        <a:rPr lang="es-MX" dirty="0"/>
                        <a:t>salida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Almacena la cantidad a pagar una vez aplicado el descuento</a:t>
                      </a:r>
                    </a:p>
                  </a:txBody>
                  <a:tcPr/>
                </a:tc>
                <a:extLst>
                  <a:ext uri="{0D108BD9-81ED-4DB2-BD59-A6C34878D82A}">
                    <a16:rowId xmlns:a16="http://schemas.microsoft.com/office/drawing/2014/main" val="285607369"/>
                  </a:ext>
                </a:extLst>
              </a:tr>
            </a:tbl>
          </a:graphicData>
        </a:graphic>
      </p:graphicFrame>
      <p:sp>
        <p:nvSpPr>
          <p:cNvPr id="5" name="CuadroTexto 4">
            <a:extLst>
              <a:ext uri="{FF2B5EF4-FFF2-40B4-BE49-F238E27FC236}">
                <a16:creationId xmlns:a16="http://schemas.microsoft.com/office/drawing/2014/main" id="{F83E4009-A2FB-E292-8BE8-95911435FFF6}"/>
              </a:ext>
            </a:extLst>
          </p:cNvPr>
          <p:cNvSpPr txBox="1"/>
          <p:nvPr/>
        </p:nvSpPr>
        <p:spPr>
          <a:xfrm>
            <a:off x="720000" y="2000673"/>
            <a:ext cx="4572000" cy="338554"/>
          </a:xfrm>
          <a:prstGeom prst="rect">
            <a:avLst/>
          </a:prstGeom>
          <a:noFill/>
        </p:spPr>
        <p:txBody>
          <a:bodyPr wrap="square">
            <a:spAutoFit/>
          </a:bodyPr>
          <a:lstStyle/>
          <a:p>
            <a:r>
              <a:rPr lang="es-MX" sz="1600" dirty="0">
                <a:solidFill>
                  <a:schemeClr val="accent1">
                    <a:lumMod val="75000"/>
                  </a:schemeClr>
                </a:solidFill>
              </a:rPr>
              <a:t>Solución:</a:t>
            </a:r>
          </a:p>
        </p:txBody>
      </p:sp>
      <p:sp>
        <p:nvSpPr>
          <p:cNvPr id="6" name="CuadroTexto 5">
            <a:extLst>
              <a:ext uri="{FF2B5EF4-FFF2-40B4-BE49-F238E27FC236}">
                <a16:creationId xmlns:a16="http://schemas.microsoft.com/office/drawing/2014/main" id="{B20DB561-06DE-D7C0-7541-5166F0635BE9}"/>
              </a:ext>
            </a:extLst>
          </p:cNvPr>
          <p:cNvSpPr txBox="1"/>
          <p:nvPr/>
        </p:nvSpPr>
        <p:spPr>
          <a:xfrm>
            <a:off x="782753" y="2417861"/>
            <a:ext cx="4572000" cy="307777"/>
          </a:xfrm>
          <a:prstGeom prst="rect">
            <a:avLst/>
          </a:prstGeom>
          <a:noFill/>
        </p:spPr>
        <p:txBody>
          <a:bodyPr wrap="square">
            <a:spAutoFit/>
          </a:bodyPr>
          <a:lstStyle/>
          <a:p>
            <a:r>
              <a:rPr lang="es-MX" dirty="0">
                <a:solidFill>
                  <a:srgbClr val="6B9664"/>
                </a:solidFill>
              </a:rPr>
              <a:t>Análisis de datos</a:t>
            </a:r>
          </a:p>
        </p:txBody>
      </p:sp>
    </p:spTree>
    <p:extLst>
      <p:ext uri="{BB962C8B-B14F-4D97-AF65-F5344CB8AC3E}">
        <p14:creationId xmlns:p14="http://schemas.microsoft.com/office/powerpoint/2010/main" val="27407338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texto 4">
            <a:extLst>
              <a:ext uri="{FF2B5EF4-FFF2-40B4-BE49-F238E27FC236}">
                <a16:creationId xmlns:a16="http://schemas.microsoft.com/office/drawing/2014/main" id="{25256D3C-6ABA-4C55-BB15-9B316316E05D}"/>
              </a:ext>
            </a:extLst>
          </p:cNvPr>
          <p:cNvSpPr>
            <a:spLocks noGrp="1"/>
          </p:cNvSpPr>
          <p:nvPr>
            <p:ph type="body" idx="4294967295"/>
          </p:nvPr>
        </p:nvSpPr>
        <p:spPr>
          <a:xfrm>
            <a:off x="0" y="762000"/>
            <a:ext cx="3678238" cy="3806825"/>
          </a:xfrm>
        </p:spPr>
        <p:txBody>
          <a:bodyPr/>
          <a:lstStyle/>
          <a:p>
            <a:pPr marL="139700" indent="0">
              <a:buNone/>
            </a:pPr>
            <a:endParaRPr lang="es-MX" dirty="0"/>
          </a:p>
          <a:p>
            <a:pPr marL="139700" indent="0">
              <a:buNone/>
            </a:pPr>
            <a:endParaRPr lang="es-MX" dirty="0"/>
          </a:p>
        </p:txBody>
      </p:sp>
      <p:grpSp>
        <p:nvGrpSpPr>
          <p:cNvPr id="59" name="Grupo 58">
            <a:extLst>
              <a:ext uri="{FF2B5EF4-FFF2-40B4-BE49-F238E27FC236}">
                <a16:creationId xmlns:a16="http://schemas.microsoft.com/office/drawing/2014/main" id="{107136E2-0643-EF9E-68F5-71DD49E124F9}"/>
              </a:ext>
            </a:extLst>
          </p:cNvPr>
          <p:cNvGrpSpPr/>
          <p:nvPr/>
        </p:nvGrpSpPr>
        <p:grpSpPr>
          <a:xfrm>
            <a:off x="730646" y="483948"/>
            <a:ext cx="3334210" cy="4362928"/>
            <a:chOff x="1692671" y="574675"/>
            <a:chExt cx="3334210" cy="4362928"/>
          </a:xfrm>
        </p:grpSpPr>
        <p:grpSp>
          <p:nvGrpSpPr>
            <p:cNvPr id="56" name="Grupo 55">
              <a:extLst>
                <a:ext uri="{FF2B5EF4-FFF2-40B4-BE49-F238E27FC236}">
                  <a16:creationId xmlns:a16="http://schemas.microsoft.com/office/drawing/2014/main" id="{8BECF688-39E0-3379-E9EB-6B9D759819B6}"/>
                </a:ext>
              </a:extLst>
            </p:cNvPr>
            <p:cNvGrpSpPr/>
            <p:nvPr/>
          </p:nvGrpSpPr>
          <p:grpSpPr>
            <a:xfrm>
              <a:off x="1692671" y="574675"/>
              <a:ext cx="2855040" cy="4362928"/>
              <a:chOff x="1692671" y="574675"/>
              <a:chExt cx="2855040" cy="4362928"/>
            </a:xfrm>
          </p:grpSpPr>
          <p:grpSp>
            <p:nvGrpSpPr>
              <p:cNvPr id="44" name="Grupo 43">
                <a:extLst>
                  <a:ext uri="{FF2B5EF4-FFF2-40B4-BE49-F238E27FC236}">
                    <a16:creationId xmlns:a16="http://schemas.microsoft.com/office/drawing/2014/main" id="{A6A31E77-4132-0C13-6CA6-6FCDACDD9B2F}"/>
                  </a:ext>
                </a:extLst>
              </p:cNvPr>
              <p:cNvGrpSpPr/>
              <p:nvPr/>
            </p:nvGrpSpPr>
            <p:grpSpPr>
              <a:xfrm>
                <a:off x="2685549" y="574675"/>
                <a:ext cx="1862162" cy="4362928"/>
                <a:chOff x="523354" y="833661"/>
                <a:chExt cx="1862162" cy="4362928"/>
              </a:xfrm>
            </p:grpSpPr>
            <p:grpSp>
              <p:nvGrpSpPr>
                <p:cNvPr id="32" name="Grupo 31">
                  <a:extLst>
                    <a:ext uri="{FF2B5EF4-FFF2-40B4-BE49-F238E27FC236}">
                      <a16:creationId xmlns:a16="http://schemas.microsoft.com/office/drawing/2014/main" id="{842595D4-A4B3-7D09-AE90-9F4A12B8913C}"/>
                    </a:ext>
                  </a:extLst>
                </p:cNvPr>
                <p:cNvGrpSpPr/>
                <p:nvPr/>
              </p:nvGrpSpPr>
              <p:grpSpPr>
                <a:xfrm>
                  <a:off x="523354" y="833661"/>
                  <a:ext cx="1862162" cy="4362928"/>
                  <a:chOff x="427629" y="994717"/>
                  <a:chExt cx="1862162" cy="4362928"/>
                </a:xfrm>
              </p:grpSpPr>
              <p:grpSp>
                <p:nvGrpSpPr>
                  <p:cNvPr id="31" name="Grupo 30">
                    <a:extLst>
                      <a:ext uri="{FF2B5EF4-FFF2-40B4-BE49-F238E27FC236}">
                        <a16:creationId xmlns:a16="http://schemas.microsoft.com/office/drawing/2014/main" id="{6A964AF8-6BF8-83F2-2B42-75EF50EB1CDB}"/>
                      </a:ext>
                    </a:extLst>
                  </p:cNvPr>
                  <p:cNvGrpSpPr/>
                  <p:nvPr/>
                </p:nvGrpSpPr>
                <p:grpSpPr>
                  <a:xfrm>
                    <a:off x="427629" y="994717"/>
                    <a:ext cx="1862162" cy="4362928"/>
                    <a:chOff x="427629" y="994717"/>
                    <a:chExt cx="1862162" cy="4362928"/>
                  </a:xfrm>
                </p:grpSpPr>
                <p:grpSp>
                  <p:nvGrpSpPr>
                    <p:cNvPr id="26" name="Grupo 25">
                      <a:extLst>
                        <a:ext uri="{FF2B5EF4-FFF2-40B4-BE49-F238E27FC236}">
                          <a16:creationId xmlns:a16="http://schemas.microsoft.com/office/drawing/2014/main" id="{134B3618-17DE-4B02-8AC2-279413CC3F7C}"/>
                        </a:ext>
                      </a:extLst>
                    </p:cNvPr>
                    <p:cNvGrpSpPr/>
                    <p:nvPr/>
                  </p:nvGrpSpPr>
                  <p:grpSpPr>
                    <a:xfrm>
                      <a:off x="911585" y="994717"/>
                      <a:ext cx="1378206" cy="4362928"/>
                      <a:chOff x="887282" y="762000"/>
                      <a:chExt cx="1378206" cy="4362928"/>
                    </a:xfrm>
                  </p:grpSpPr>
                  <p:sp>
                    <p:nvSpPr>
                      <p:cNvPr id="21" name="Diagrama de flujo: datos 20">
                        <a:extLst>
                          <a:ext uri="{FF2B5EF4-FFF2-40B4-BE49-F238E27FC236}">
                            <a16:creationId xmlns:a16="http://schemas.microsoft.com/office/drawing/2014/main" id="{C383C157-A809-42A4-8B02-0A209B6FB903}"/>
                          </a:ext>
                        </a:extLst>
                      </p:cNvPr>
                      <p:cNvSpPr/>
                      <p:nvPr/>
                    </p:nvSpPr>
                    <p:spPr>
                      <a:xfrm>
                        <a:off x="887282" y="1461490"/>
                        <a:ext cx="1378206" cy="378474"/>
                      </a:xfrm>
                      <a:prstGeom prst="flowChartInputOutpu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MX" sz="1200" dirty="0"/>
                          <a:t>monto</a:t>
                        </a:r>
                      </a:p>
                    </p:txBody>
                  </p:sp>
                  <p:grpSp>
                    <p:nvGrpSpPr>
                      <p:cNvPr id="9" name="Grupo 8">
                        <a:extLst>
                          <a:ext uri="{FF2B5EF4-FFF2-40B4-BE49-F238E27FC236}">
                            <a16:creationId xmlns:a16="http://schemas.microsoft.com/office/drawing/2014/main" id="{EEBE6424-10DB-47AB-86DD-0AC988834D35}"/>
                          </a:ext>
                        </a:extLst>
                      </p:cNvPr>
                      <p:cNvGrpSpPr/>
                      <p:nvPr/>
                    </p:nvGrpSpPr>
                    <p:grpSpPr>
                      <a:xfrm>
                        <a:off x="944650" y="762000"/>
                        <a:ext cx="1274618" cy="4362928"/>
                        <a:chOff x="2687782" y="1357746"/>
                        <a:chExt cx="1274618" cy="4362928"/>
                      </a:xfrm>
                    </p:grpSpPr>
                    <p:sp>
                      <p:nvSpPr>
                        <p:cNvPr id="11" name="Elipse 10">
                          <a:extLst>
                            <a:ext uri="{FF2B5EF4-FFF2-40B4-BE49-F238E27FC236}">
                              <a16:creationId xmlns:a16="http://schemas.microsoft.com/office/drawing/2014/main" id="{FCF1A63D-D185-4E52-B007-1C9836895EB8}"/>
                            </a:ext>
                          </a:extLst>
                        </p:cNvPr>
                        <p:cNvSpPr/>
                        <p:nvPr/>
                      </p:nvSpPr>
                      <p:spPr>
                        <a:xfrm>
                          <a:off x="2687782" y="1357746"/>
                          <a:ext cx="1274618" cy="3971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Inicio</a:t>
                          </a:r>
                        </a:p>
                      </p:txBody>
                    </p:sp>
                    <p:cxnSp>
                      <p:nvCxnSpPr>
                        <p:cNvPr id="12" name="Conector recto de flecha 11">
                          <a:extLst>
                            <a:ext uri="{FF2B5EF4-FFF2-40B4-BE49-F238E27FC236}">
                              <a16:creationId xmlns:a16="http://schemas.microsoft.com/office/drawing/2014/main" id="{BE5C991F-65F8-4B0B-8438-4FA8AC9BD704}"/>
                            </a:ext>
                          </a:extLst>
                        </p:cNvPr>
                        <p:cNvCxnSpPr>
                          <a:stCxn id="11" idx="4"/>
                        </p:cNvCxnSpPr>
                        <p:nvPr/>
                      </p:nvCxnSpPr>
                      <p:spPr>
                        <a:xfrm>
                          <a:off x="3325091" y="1754910"/>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ector recto de flecha 15">
                          <a:extLst>
                            <a:ext uri="{FF2B5EF4-FFF2-40B4-BE49-F238E27FC236}">
                              <a16:creationId xmlns:a16="http://schemas.microsoft.com/office/drawing/2014/main" id="{C649CC4A-CD63-4C85-8AB0-79D782FA9F20}"/>
                            </a:ext>
                          </a:extLst>
                        </p:cNvPr>
                        <p:cNvCxnSpPr/>
                        <p:nvPr/>
                      </p:nvCxnSpPr>
                      <p:spPr>
                        <a:xfrm>
                          <a:off x="3320471" y="2433205"/>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Conector recto de flecha 18">
                          <a:extLst>
                            <a:ext uri="{FF2B5EF4-FFF2-40B4-BE49-F238E27FC236}">
                              <a16:creationId xmlns:a16="http://schemas.microsoft.com/office/drawing/2014/main" id="{1FA9C79C-7D6C-45E8-B7DF-7C5977A573AB}"/>
                            </a:ext>
                          </a:extLst>
                        </p:cNvPr>
                        <p:cNvCxnSpPr/>
                        <p:nvPr/>
                      </p:nvCxnSpPr>
                      <p:spPr>
                        <a:xfrm>
                          <a:off x="3325091" y="5026026"/>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Elipse 19">
                          <a:extLst>
                            <a:ext uri="{FF2B5EF4-FFF2-40B4-BE49-F238E27FC236}">
                              <a16:creationId xmlns:a16="http://schemas.microsoft.com/office/drawing/2014/main" id="{0B0EEF2C-F2A9-4260-BC2D-C717F4B613B4}"/>
                            </a:ext>
                          </a:extLst>
                        </p:cNvPr>
                        <p:cNvSpPr/>
                        <p:nvPr/>
                      </p:nvSpPr>
                      <p:spPr>
                        <a:xfrm>
                          <a:off x="2687782" y="5323510"/>
                          <a:ext cx="1274618" cy="3971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Fin</a:t>
                          </a:r>
                        </a:p>
                      </p:txBody>
                    </p:sp>
                  </p:grpSp>
                </p:grpSp>
                <p:sp>
                  <p:nvSpPr>
                    <p:cNvPr id="8" name="Diagrama de flujo: decisión 7">
                      <a:extLst>
                        <a:ext uri="{FF2B5EF4-FFF2-40B4-BE49-F238E27FC236}">
                          <a16:creationId xmlns:a16="http://schemas.microsoft.com/office/drawing/2014/main" id="{AFB6F8F4-8047-96EB-D6EF-968F2CAEF614}"/>
                        </a:ext>
                      </a:extLst>
                    </p:cNvPr>
                    <p:cNvSpPr/>
                    <p:nvPr/>
                  </p:nvSpPr>
                  <p:spPr>
                    <a:xfrm>
                      <a:off x="911585" y="2367660"/>
                      <a:ext cx="1373419" cy="570125"/>
                    </a:xfrm>
                    <a:prstGeom prst="flowChartDecision">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sz="1100" dirty="0"/>
                        <a:t>monto&gt;1500 </a:t>
                      </a:r>
                    </a:p>
                  </p:txBody>
                </p:sp>
                <p:cxnSp>
                  <p:nvCxnSpPr>
                    <p:cNvPr id="13" name="Conector: angular 12">
                      <a:extLst>
                        <a:ext uri="{FF2B5EF4-FFF2-40B4-BE49-F238E27FC236}">
                          <a16:creationId xmlns:a16="http://schemas.microsoft.com/office/drawing/2014/main" id="{A4510C8C-E5D1-B3FB-5920-725C6A2C3BB3}"/>
                        </a:ext>
                      </a:extLst>
                    </p:cNvPr>
                    <p:cNvCxnSpPr>
                      <a:cxnSpLocks/>
                      <a:stCxn id="8" idx="1"/>
                    </p:cNvCxnSpPr>
                    <p:nvPr/>
                  </p:nvCxnSpPr>
                  <p:spPr>
                    <a:xfrm rot="10800000" flipV="1">
                      <a:off x="427629" y="2652722"/>
                      <a:ext cx="483956" cy="334803"/>
                    </a:xfrm>
                    <a:prstGeom prst="bentConnector3">
                      <a:avLst>
                        <a:gd name="adj1" fmla="val 101172"/>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29" name="Conector: angular 28">
                    <a:extLst>
                      <a:ext uri="{FF2B5EF4-FFF2-40B4-BE49-F238E27FC236}">
                        <a16:creationId xmlns:a16="http://schemas.microsoft.com/office/drawing/2014/main" id="{B4E383BE-A0CA-3535-EC09-E05D02C20208}"/>
                      </a:ext>
                    </a:extLst>
                  </p:cNvPr>
                  <p:cNvCxnSpPr>
                    <a:cxnSpLocks/>
                    <a:stCxn id="8" idx="3"/>
                  </p:cNvCxnSpPr>
                  <p:nvPr/>
                </p:nvCxnSpPr>
                <p:spPr>
                  <a:xfrm flipH="1">
                    <a:off x="1610682" y="2652723"/>
                    <a:ext cx="674322" cy="2010274"/>
                  </a:xfrm>
                  <a:prstGeom prst="bentConnector4">
                    <a:avLst>
                      <a:gd name="adj1" fmla="val -80515"/>
                      <a:gd name="adj2" fmla="val 99733"/>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34" name="Conector: angular 33">
                  <a:extLst>
                    <a:ext uri="{FF2B5EF4-FFF2-40B4-BE49-F238E27FC236}">
                      <a16:creationId xmlns:a16="http://schemas.microsoft.com/office/drawing/2014/main" id="{69AA78C6-ABC3-9F1F-D016-E70935351ED0}"/>
                    </a:ext>
                  </a:extLst>
                </p:cNvPr>
                <p:cNvCxnSpPr>
                  <a:cxnSpLocks/>
                </p:cNvCxnSpPr>
                <p:nvPr/>
              </p:nvCxnSpPr>
              <p:spPr>
                <a:xfrm>
                  <a:off x="552428" y="4356926"/>
                  <a:ext cx="1153981" cy="145017"/>
                </a:xfrm>
                <a:prstGeom prst="bentConnector3">
                  <a:avLst>
                    <a:gd name="adj1" fmla="val 476"/>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41" name="Rectángulo 40">
                <a:extLst>
                  <a:ext uri="{FF2B5EF4-FFF2-40B4-BE49-F238E27FC236}">
                    <a16:creationId xmlns:a16="http://schemas.microsoft.com/office/drawing/2014/main" id="{AE00EBBB-B442-FDCE-5665-2C322AB2C417}"/>
                  </a:ext>
                </a:extLst>
              </p:cNvPr>
              <p:cNvSpPr/>
              <p:nvPr/>
            </p:nvSpPr>
            <p:spPr>
              <a:xfrm>
                <a:off x="1692671" y="2569162"/>
                <a:ext cx="2043905" cy="713278"/>
              </a:xfrm>
              <a:prstGeom prst="rec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des </a:t>
                </a:r>
                <a:r>
                  <a:rPr lang="es-MX" dirty="0">
                    <a:sym typeface="Wingdings" panose="05000000000000000000" pitchFamily="2" charset="2"/>
                  </a:rPr>
                  <a:t>monto*.20</a:t>
                </a:r>
              </a:p>
              <a:p>
                <a:pPr algn="ctr"/>
                <a:r>
                  <a:rPr lang="es-MX" dirty="0" err="1">
                    <a:sym typeface="Wingdings" panose="05000000000000000000" pitchFamily="2" charset="2"/>
                  </a:rPr>
                  <a:t>tot_pag</a:t>
                </a:r>
                <a:r>
                  <a:rPr lang="es-MX" dirty="0">
                    <a:sym typeface="Wingdings" panose="05000000000000000000" pitchFamily="2" charset="2"/>
                  </a:rPr>
                  <a:t>  monto - des</a:t>
                </a:r>
                <a:endParaRPr lang="es-MX" dirty="0"/>
              </a:p>
            </p:txBody>
          </p:sp>
          <p:cxnSp>
            <p:nvCxnSpPr>
              <p:cNvPr id="47" name="Conector recto de flecha 46">
                <a:extLst>
                  <a:ext uri="{FF2B5EF4-FFF2-40B4-BE49-F238E27FC236}">
                    <a16:creationId xmlns:a16="http://schemas.microsoft.com/office/drawing/2014/main" id="{81B84521-50C1-8CAA-38F9-C9BF265B5CD6}"/>
                  </a:ext>
                </a:extLst>
              </p:cNvPr>
              <p:cNvCxnSpPr>
                <a:stCxn id="41" idx="2"/>
              </p:cNvCxnSpPr>
              <p:nvPr/>
            </p:nvCxnSpPr>
            <p:spPr>
              <a:xfrm flipH="1">
                <a:off x="2714623" y="3282440"/>
                <a:ext cx="1" cy="3656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8" name="Diagrama de flujo: documento 47">
                <a:extLst>
                  <a:ext uri="{FF2B5EF4-FFF2-40B4-BE49-F238E27FC236}">
                    <a16:creationId xmlns:a16="http://schemas.microsoft.com/office/drawing/2014/main" id="{3781A65F-B0C6-C59B-C464-5FE40F3F9214}"/>
                  </a:ext>
                </a:extLst>
              </p:cNvPr>
              <p:cNvSpPr/>
              <p:nvPr/>
            </p:nvSpPr>
            <p:spPr>
              <a:xfrm>
                <a:off x="2020694" y="3668469"/>
                <a:ext cx="1428746" cy="454314"/>
              </a:xfrm>
              <a:prstGeom prst="flowChartDocument">
                <a:avLst/>
              </a:prstGeom>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MX" dirty="0"/>
                  <a:t>des, </a:t>
                </a:r>
                <a:r>
                  <a:rPr lang="es-MX" dirty="0" err="1"/>
                  <a:t>tot_pag</a:t>
                </a:r>
                <a:endParaRPr lang="es-MX" dirty="0"/>
              </a:p>
            </p:txBody>
          </p:sp>
        </p:grpSp>
        <p:sp>
          <p:nvSpPr>
            <p:cNvPr id="57" name="CuadroTexto 56">
              <a:extLst>
                <a:ext uri="{FF2B5EF4-FFF2-40B4-BE49-F238E27FC236}">
                  <a16:creationId xmlns:a16="http://schemas.microsoft.com/office/drawing/2014/main" id="{E7AD0F90-2BC3-8515-293F-E2A6F3723557}"/>
                </a:ext>
              </a:extLst>
            </p:cNvPr>
            <p:cNvSpPr txBox="1"/>
            <p:nvPr/>
          </p:nvSpPr>
          <p:spPr>
            <a:xfrm>
              <a:off x="2685548" y="1995792"/>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58" name="CuadroTexto 57">
              <a:extLst>
                <a:ext uri="{FF2B5EF4-FFF2-40B4-BE49-F238E27FC236}">
                  <a16:creationId xmlns:a16="http://schemas.microsoft.com/office/drawing/2014/main" id="{81C2D4FD-9350-DCF1-683E-3AAA63E23C6B}"/>
                </a:ext>
              </a:extLst>
            </p:cNvPr>
            <p:cNvSpPr txBox="1"/>
            <p:nvPr/>
          </p:nvSpPr>
          <p:spPr>
            <a:xfrm>
              <a:off x="4793158" y="1995792"/>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grpSp>
      <p:sp>
        <p:nvSpPr>
          <p:cNvPr id="60" name="Marcador de texto 5">
            <a:extLst>
              <a:ext uri="{FF2B5EF4-FFF2-40B4-BE49-F238E27FC236}">
                <a16:creationId xmlns:a16="http://schemas.microsoft.com/office/drawing/2014/main" id="{73875FEF-BA90-4210-48C0-0316D9959358}"/>
              </a:ext>
            </a:extLst>
          </p:cNvPr>
          <p:cNvSpPr txBox="1">
            <a:spLocks/>
          </p:cNvSpPr>
          <p:nvPr/>
        </p:nvSpPr>
        <p:spPr>
          <a:xfrm>
            <a:off x="4864774" y="916478"/>
            <a:ext cx="3907751" cy="38069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a:r>
              <a:rPr lang="es-MX" b="1" dirty="0"/>
              <a:t>principal</a:t>
            </a:r>
            <a:r>
              <a:rPr lang="es-MX" dirty="0"/>
              <a:t>()</a:t>
            </a:r>
          </a:p>
          <a:p>
            <a:pPr marL="139700"/>
            <a:r>
              <a:rPr lang="es-MX" dirty="0">
                <a:solidFill>
                  <a:srgbClr val="FF0000"/>
                </a:solidFill>
              </a:rPr>
              <a:t>Inicio</a:t>
            </a:r>
          </a:p>
          <a:p>
            <a:pPr marL="139700"/>
            <a:r>
              <a:rPr lang="es-MX" dirty="0"/>
              <a:t>    real monto, des, </a:t>
            </a:r>
            <a:r>
              <a:rPr lang="es-MX" dirty="0" err="1"/>
              <a:t>tot_pag</a:t>
            </a:r>
            <a:endParaRPr lang="es-MX" dirty="0"/>
          </a:p>
          <a:p>
            <a:pPr marL="361950" indent="-222250"/>
            <a:r>
              <a:rPr lang="es-MX" dirty="0"/>
              <a:t>    imprimir “Capture el monto de la compra”</a:t>
            </a:r>
          </a:p>
          <a:p>
            <a:pPr marL="139700"/>
            <a:r>
              <a:rPr lang="es-MX" dirty="0"/>
              <a:t>    leer monto</a:t>
            </a:r>
          </a:p>
          <a:p>
            <a:pPr marL="139700"/>
            <a:r>
              <a:rPr lang="es-MX" b="1" dirty="0">
                <a:solidFill>
                  <a:schemeClr val="accent1">
                    <a:lumMod val="50000"/>
                  </a:schemeClr>
                </a:solidFill>
                <a:sym typeface="Wingdings" panose="05000000000000000000" pitchFamily="2" charset="2"/>
              </a:rPr>
              <a:t>    si</a:t>
            </a:r>
            <a:r>
              <a:rPr lang="es-MX" dirty="0">
                <a:sym typeface="Wingdings" panose="05000000000000000000" pitchFamily="2" charset="2"/>
              </a:rPr>
              <a:t> (monto &gt; 1500)</a:t>
            </a:r>
          </a:p>
          <a:p>
            <a:pPr marL="139700"/>
            <a:r>
              <a:rPr lang="es-MX" dirty="0">
                <a:sym typeface="Wingdings" panose="05000000000000000000" pitchFamily="2" charset="2"/>
              </a:rPr>
              <a:t>    </a:t>
            </a:r>
            <a:r>
              <a:rPr lang="es-MX" dirty="0">
                <a:solidFill>
                  <a:schemeClr val="accent2">
                    <a:lumMod val="75000"/>
                  </a:schemeClr>
                </a:solidFill>
                <a:sym typeface="Wingdings" panose="05000000000000000000" pitchFamily="2" charset="2"/>
              </a:rPr>
              <a:t>Inicio</a:t>
            </a:r>
          </a:p>
          <a:p>
            <a:pPr marL="139700"/>
            <a:r>
              <a:rPr lang="es-MX" dirty="0">
                <a:sym typeface="Wingdings" panose="05000000000000000000" pitchFamily="2" charset="2"/>
              </a:rPr>
              <a:t>         </a:t>
            </a:r>
            <a:r>
              <a:rPr lang="es-MX" dirty="0"/>
              <a:t>des </a:t>
            </a:r>
            <a:r>
              <a:rPr lang="es-MX" dirty="0">
                <a:sym typeface="Wingdings" panose="05000000000000000000" pitchFamily="2" charset="2"/>
              </a:rPr>
              <a:t> monto*.2</a:t>
            </a:r>
          </a:p>
          <a:p>
            <a:pPr marL="139700"/>
            <a:r>
              <a:rPr lang="es-MX" dirty="0">
                <a:sym typeface="Wingdings" panose="05000000000000000000" pitchFamily="2" charset="2"/>
              </a:rPr>
              <a:t>         </a:t>
            </a:r>
            <a:r>
              <a:rPr lang="es-MX" dirty="0" err="1">
                <a:sym typeface="Wingdings" panose="05000000000000000000" pitchFamily="2" charset="2"/>
              </a:rPr>
              <a:t>tot_pag</a:t>
            </a:r>
            <a:r>
              <a:rPr lang="es-MX" dirty="0">
                <a:sym typeface="Wingdings" panose="05000000000000000000" pitchFamily="2" charset="2"/>
              </a:rPr>
              <a:t>  monto – des</a:t>
            </a:r>
          </a:p>
          <a:p>
            <a:pPr marL="139700"/>
            <a:r>
              <a:rPr lang="es-MX" dirty="0">
                <a:sym typeface="Wingdings" panose="05000000000000000000" pitchFamily="2" charset="2"/>
              </a:rPr>
              <a:t>    </a:t>
            </a:r>
            <a:r>
              <a:rPr lang="es-MX" dirty="0"/>
              <a:t>     imprimir “El descuento realizado es de:”</a:t>
            </a:r>
          </a:p>
          <a:p>
            <a:pPr marL="139700"/>
            <a:r>
              <a:rPr lang="es-MX" dirty="0"/>
              <a:t>         imprimir “Total a pagar:”</a:t>
            </a:r>
          </a:p>
          <a:p>
            <a:pPr marL="139700"/>
            <a:r>
              <a:rPr lang="es-MX" dirty="0"/>
              <a:t>    </a:t>
            </a:r>
            <a:r>
              <a:rPr lang="es-MX" dirty="0" err="1">
                <a:solidFill>
                  <a:schemeClr val="accent2">
                    <a:lumMod val="75000"/>
                  </a:schemeClr>
                </a:solidFill>
              </a:rPr>
              <a:t>Fin_si</a:t>
            </a:r>
            <a:endParaRPr lang="es-MX" dirty="0">
              <a:solidFill>
                <a:schemeClr val="accent2">
                  <a:lumMod val="75000"/>
                </a:schemeClr>
              </a:solidFill>
            </a:endParaRPr>
          </a:p>
          <a:p>
            <a:pPr marL="139700"/>
            <a:r>
              <a:rPr lang="es-MX" dirty="0">
                <a:solidFill>
                  <a:srgbClr val="FF0000"/>
                </a:solidFill>
              </a:rPr>
              <a:t>Fin</a:t>
            </a:r>
          </a:p>
        </p:txBody>
      </p:sp>
      <p:sp>
        <p:nvSpPr>
          <p:cNvPr id="64" name="Título 6">
            <a:extLst>
              <a:ext uri="{FF2B5EF4-FFF2-40B4-BE49-F238E27FC236}">
                <a16:creationId xmlns:a16="http://schemas.microsoft.com/office/drawing/2014/main" id="{B56036A2-3289-194A-CF6E-FAB6F3891F1A}"/>
              </a:ext>
            </a:extLst>
          </p:cNvPr>
          <p:cNvSpPr>
            <a:spLocks noGrp="1"/>
          </p:cNvSpPr>
          <p:nvPr>
            <p:ph type="title"/>
          </p:nvPr>
        </p:nvSpPr>
        <p:spPr>
          <a:xfrm>
            <a:off x="219273" y="107334"/>
            <a:ext cx="3066649" cy="367200"/>
          </a:xfrm>
        </p:spPr>
        <p:txBody>
          <a:bodyPr/>
          <a:lstStyle/>
          <a:p>
            <a:pPr algn="l">
              <a:buSzPts val="2400"/>
            </a:pPr>
            <a:r>
              <a:rPr lang="es-MX" sz="2000" dirty="0"/>
              <a:t>Diagrama de flujo</a:t>
            </a:r>
          </a:p>
        </p:txBody>
      </p:sp>
      <p:sp>
        <p:nvSpPr>
          <p:cNvPr id="65" name="Título 6">
            <a:extLst>
              <a:ext uri="{FF2B5EF4-FFF2-40B4-BE49-F238E27FC236}">
                <a16:creationId xmlns:a16="http://schemas.microsoft.com/office/drawing/2014/main" id="{0735C98A-D800-45BA-146F-38A935215ABE}"/>
              </a:ext>
            </a:extLst>
          </p:cNvPr>
          <p:cNvSpPr txBox="1">
            <a:spLocks/>
          </p:cNvSpPr>
          <p:nvPr/>
        </p:nvSpPr>
        <p:spPr>
          <a:xfrm>
            <a:off x="4969705" y="94747"/>
            <a:ext cx="2038440" cy="36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pPr algn="l">
              <a:buSzPts val="2400"/>
            </a:pPr>
            <a:r>
              <a:rPr lang="es-MX" sz="2000" dirty="0"/>
              <a:t>Pseudocódigo</a:t>
            </a:r>
            <a:endParaRPr lang="es-MX" sz="2400" dirty="0"/>
          </a:p>
        </p:txBody>
      </p:sp>
    </p:spTree>
    <p:extLst>
      <p:ext uri="{BB962C8B-B14F-4D97-AF65-F5344CB8AC3E}">
        <p14:creationId xmlns:p14="http://schemas.microsoft.com/office/powerpoint/2010/main" val="8800227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29" name="Google Shape;829;p74"/>
          <p:cNvSpPr txBox="1">
            <a:spLocks noGrp="1"/>
          </p:cNvSpPr>
          <p:nvPr>
            <p:ph type="title"/>
          </p:nvPr>
        </p:nvSpPr>
        <p:spPr>
          <a:xfrm>
            <a:off x="720000" y="521975"/>
            <a:ext cx="7704000" cy="418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Código en Dev C++</a:t>
            </a:r>
            <a:endParaRPr dirty="0"/>
          </a:p>
        </p:txBody>
      </p:sp>
      <p:sp>
        <p:nvSpPr>
          <p:cNvPr id="831" name="Google Shape;831;p74"/>
          <p:cNvSpPr/>
          <p:nvPr/>
        </p:nvSpPr>
        <p:spPr>
          <a:xfrm>
            <a:off x="5414524" y="1634073"/>
            <a:ext cx="3322032" cy="2623538"/>
          </a:xfrm>
          <a:custGeom>
            <a:avLst/>
            <a:gdLst/>
            <a:ahLst/>
            <a:cxnLst/>
            <a:rect l="l" t="t" r="r" b="b"/>
            <a:pathLst>
              <a:path w="131696" h="100673" extrusionOk="0">
                <a:moveTo>
                  <a:pt x="128192" y="0"/>
                </a:moveTo>
                <a:lnTo>
                  <a:pt x="3504" y="0"/>
                </a:lnTo>
                <a:lnTo>
                  <a:pt x="3504" y="0"/>
                </a:lnTo>
                <a:lnTo>
                  <a:pt x="2821" y="0"/>
                </a:lnTo>
                <a:lnTo>
                  <a:pt x="2137" y="257"/>
                </a:lnTo>
                <a:lnTo>
                  <a:pt x="1624" y="598"/>
                </a:lnTo>
                <a:lnTo>
                  <a:pt x="1026" y="1026"/>
                </a:lnTo>
                <a:lnTo>
                  <a:pt x="599" y="1538"/>
                </a:lnTo>
                <a:lnTo>
                  <a:pt x="342" y="2137"/>
                </a:lnTo>
                <a:lnTo>
                  <a:pt x="86" y="2735"/>
                </a:lnTo>
                <a:lnTo>
                  <a:pt x="0" y="3504"/>
                </a:lnTo>
                <a:lnTo>
                  <a:pt x="0" y="79991"/>
                </a:lnTo>
                <a:lnTo>
                  <a:pt x="0" y="79991"/>
                </a:lnTo>
                <a:lnTo>
                  <a:pt x="86" y="80675"/>
                </a:lnTo>
                <a:lnTo>
                  <a:pt x="342" y="81359"/>
                </a:lnTo>
                <a:lnTo>
                  <a:pt x="599" y="81957"/>
                </a:lnTo>
                <a:lnTo>
                  <a:pt x="1026" y="82470"/>
                </a:lnTo>
                <a:lnTo>
                  <a:pt x="1624" y="82897"/>
                </a:lnTo>
                <a:lnTo>
                  <a:pt x="2137" y="83239"/>
                </a:lnTo>
                <a:lnTo>
                  <a:pt x="2821" y="83410"/>
                </a:lnTo>
                <a:lnTo>
                  <a:pt x="3504" y="83495"/>
                </a:lnTo>
                <a:lnTo>
                  <a:pt x="52132" y="83495"/>
                </a:lnTo>
                <a:lnTo>
                  <a:pt x="51191" y="89990"/>
                </a:lnTo>
                <a:lnTo>
                  <a:pt x="51191" y="89990"/>
                </a:lnTo>
                <a:lnTo>
                  <a:pt x="50850" y="91272"/>
                </a:lnTo>
                <a:lnTo>
                  <a:pt x="50251" y="92640"/>
                </a:lnTo>
                <a:lnTo>
                  <a:pt x="49910" y="93238"/>
                </a:lnTo>
                <a:lnTo>
                  <a:pt x="49482" y="93836"/>
                </a:lnTo>
                <a:lnTo>
                  <a:pt x="49055" y="94349"/>
                </a:lnTo>
                <a:lnTo>
                  <a:pt x="48628" y="94862"/>
                </a:lnTo>
                <a:lnTo>
                  <a:pt x="43842" y="98024"/>
                </a:lnTo>
                <a:lnTo>
                  <a:pt x="43842" y="98024"/>
                </a:lnTo>
                <a:lnTo>
                  <a:pt x="43585" y="98280"/>
                </a:lnTo>
                <a:lnTo>
                  <a:pt x="43415" y="98536"/>
                </a:lnTo>
                <a:lnTo>
                  <a:pt x="43329" y="98878"/>
                </a:lnTo>
                <a:lnTo>
                  <a:pt x="43244" y="99220"/>
                </a:lnTo>
                <a:lnTo>
                  <a:pt x="43329" y="99562"/>
                </a:lnTo>
                <a:lnTo>
                  <a:pt x="43415" y="99818"/>
                </a:lnTo>
                <a:lnTo>
                  <a:pt x="43585" y="100160"/>
                </a:lnTo>
                <a:lnTo>
                  <a:pt x="43842" y="100417"/>
                </a:lnTo>
                <a:lnTo>
                  <a:pt x="43842" y="100417"/>
                </a:lnTo>
                <a:lnTo>
                  <a:pt x="44269" y="100588"/>
                </a:lnTo>
                <a:lnTo>
                  <a:pt x="44782" y="100673"/>
                </a:lnTo>
                <a:lnTo>
                  <a:pt x="65891" y="100673"/>
                </a:lnTo>
                <a:lnTo>
                  <a:pt x="86914" y="100673"/>
                </a:lnTo>
                <a:lnTo>
                  <a:pt x="86914" y="100673"/>
                </a:lnTo>
                <a:lnTo>
                  <a:pt x="87427" y="100588"/>
                </a:lnTo>
                <a:lnTo>
                  <a:pt x="87854" y="100417"/>
                </a:lnTo>
                <a:lnTo>
                  <a:pt x="87854" y="100417"/>
                </a:lnTo>
                <a:lnTo>
                  <a:pt x="88111" y="100160"/>
                </a:lnTo>
                <a:lnTo>
                  <a:pt x="88281" y="99818"/>
                </a:lnTo>
                <a:lnTo>
                  <a:pt x="88367" y="99562"/>
                </a:lnTo>
                <a:lnTo>
                  <a:pt x="88452" y="99220"/>
                </a:lnTo>
                <a:lnTo>
                  <a:pt x="88367" y="98878"/>
                </a:lnTo>
                <a:lnTo>
                  <a:pt x="88281" y="98536"/>
                </a:lnTo>
                <a:lnTo>
                  <a:pt x="88111" y="98280"/>
                </a:lnTo>
                <a:lnTo>
                  <a:pt x="87854" y="98024"/>
                </a:lnTo>
                <a:lnTo>
                  <a:pt x="83154" y="94862"/>
                </a:lnTo>
                <a:lnTo>
                  <a:pt x="83154" y="94862"/>
                </a:lnTo>
                <a:lnTo>
                  <a:pt x="83068" y="94862"/>
                </a:lnTo>
                <a:lnTo>
                  <a:pt x="83068" y="94862"/>
                </a:lnTo>
                <a:lnTo>
                  <a:pt x="82556" y="94349"/>
                </a:lnTo>
                <a:lnTo>
                  <a:pt x="82128" y="93836"/>
                </a:lnTo>
                <a:lnTo>
                  <a:pt x="81786" y="93238"/>
                </a:lnTo>
                <a:lnTo>
                  <a:pt x="81445" y="92640"/>
                </a:lnTo>
                <a:lnTo>
                  <a:pt x="80846" y="91272"/>
                </a:lnTo>
                <a:lnTo>
                  <a:pt x="80505" y="89990"/>
                </a:lnTo>
                <a:lnTo>
                  <a:pt x="79564" y="83495"/>
                </a:lnTo>
                <a:lnTo>
                  <a:pt x="128192" y="83495"/>
                </a:lnTo>
                <a:lnTo>
                  <a:pt x="128192" y="83495"/>
                </a:lnTo>
                <a:lnTo>
                  <a:pt x="128875" y="83410"/>
                </a:lnTo>
                <a:lnTo>
                  <a:pt x="129559" y="83239"/>
                </a:lnTo>
                <a:lnTo>
                  <a:pt x="130157" y="82897"/>
                </a:lnTo>
                <a:lnTo>
                  <a:pt x="130670" y="82470"/>
                </a:lnTo>
                <a:lnTo>
                  <a:pt x="131097" y="81957"/>
                </a:lnTo>
                <a:lnTo>
                  <a:pt x="131354" y="81359"/>
                </a:lnTo>
                <a:lnTo>
                  <a:pt x="131610" y="80675"/>
                </a:lnTo>
                <a:lnTo>
                  <a:pt x="131696" y="79991"/>
                </a:lnTo>
                <a:lnTo>
                  <a:pt x="131696" y="3504"/>
                </a:lnTo>
                <a:lnTo>
                  <a:pt x="131696" y="3504"/>
                </a:lnTo>
                <a:lnTo>
                  <a:pt x="131610" y="2735"/>
                </a:lnTo>
                <a:lnTo>
                  <a:pt x="131354" y="2137"/>
                </a:lnTo>
                <a:lnTo>
                  <a:pt x="131097" y="1538"/>
                </a:lnTo>
                <a:lnTo>
                  <a:pt x="130670" y="1026"/>
                </a:lnTo>
                <a:lnTo>
                  <a:pt x="130157" y="598"/>
                </a:lnTo>
                <a:lnTo>
                  <a:pt x="129559" y="257"/>
                </a:lnTo>
                <a:lnTo>
                  <a:pt x="128875" y="0"/>
                </a:lnTo>
                <a:lnTo>
                  <a:pt x="128192" y="0"/>
                </a:lnTo>
                <a:lnTo>
                  <a:pt x="128192" y="0"/>
                </a:lnTo>
                <a:close/>
                <a:moveTo>
                  <a:pt x="65891" y="80932"/>
                </a:moveTo>
                <a:lnTo>
                  <a:pt x="65891" y="80932"/>
                </a:lnTo>
                <a:lnTo>
                  <a:pt x="65463" y="80846"/>
                </a:lnTo>
                <a:lnTo>
                  <a:pt x="65036" y="80761"/>
                </a:lnTo>
                <a:lnTo>
                  <a:pt x="64694" y="80504"/>
                </a:lnTo>
                <a:lnTo>
                  <a:pt x="64352" y="80248"/>
                </a:lnTo>
                <a:lnTo>
                  <a:pt x="64096" y="79991"/>
                </a:lnTo>
                <a:lnTo>
                  <a:pt x="63925" y="79650"/>
                </a:lnTo>
                <a:lnTo>
                  <a:pt x="63840" y="79222"/>
                </a:lnTo>
                <a:lnTo>
                  <a:pt x="63754" y="78795"/>
                </a:lnTo>
                <a:lnTo>
                  <a:pt x="63754" y="78795"/>
                </a:lnTo>
                <a:lnTo>
                  <a:pt x="63840" y="78368"/>
                </a:lnTo>
                <a:lnTo>
                  <a:pt x="63925" y="78026"/>
                </a:lnTo>
                <a:lnTo>
                  <a:pt x="64096" y="77599"/>
                </a:lnTo>
                <a:lnTo>
                  <a:pt x="64352" y="77342"/>
                </a:lnTo>
                <a:lnTo>
                  <a:pt x="64694" y="77086"/>
                </a:lnTo>
                <a:lnTo>
                  <a:pt x="65036" y="76915"/>
                </a:lnTo>
                <a:lnTo>
                  <a:pt x="65463" y="76744"/>
                </a:lnTo>
                <a:lnTo>
                  <a:pt x="65891" y="76744"/>
                </a:lnTo>
                <a:lnTo>
                  <a:pt x="65891" y="76744"/>
                </a:lnTo>
                <a:lnTo>
                  <a:pt x="66233" y="76744"/>
                </a:lnTo>
                <a:lnTo>
                  <a:pt x="66660" y="76915"/>
                </a:lnTo>
                <a:lnTo>
                  <a:pt x="67002" y="77086"/>
                </a:lnTo>
                <a:lnTo>
                  <a:pt x="67344" y="77342"/>
                </a:lnTo>
                <a:lnTo>
                  <a:pt x="67600" y="77599"/>
                </a:lnTo>
                <a:lnTo>
                  <a:pt x="67771" y="78026"/>
                </a:lnTo>
                <a:lnTo>
                  <a:pt x="67856" y="78368"/>
                </a:lnTo>
                <a:lnTo>
                  <a:pt x="67942" y="78795"/>
                </a:lnTo>
                <a:lnTo>
                  <a:pt x="67942" y="78795"/>
                </a:lnTo>
                <a:lnTo>
                  <a:pt x="67856" y="79222"/>
                </a:lnTo>
                <a:lnTo>
                  <a:pt x="67771" y="79650"/>
                </a:lnTo>
                <a:lnTo>
                  <a:pt x="67600" y="79991"/>
                </a:lnTo>
                <a:lnTo>
                  <a:pt x="67344" y="80248"/>
                </a:lnTo>
                <a:lnTo>
                  <a:pt x="67002" y="80504"/>
                </a:lnTo>
                <a:lnTo>
                  <a:pt x="66660" y="80761"/>
                </a:lnTo>
                <a:lnTo>
                  <a:pt x="66233" y="80846"/>
                </a:lnTo>
                <a:lnTo>
                  <a:pt x="65891" y="80932"/>
                </a:lnTo>
                <a:lnTo>
                  <a:pt x="65891" y="80932"/>
                </a:lnTo>
                <a:close/>
                <a:moveTo>
                  <a:pt x="126568" y="74009"/>
                </a:moveTo>
                <a:lnTo>
                  <a:pt x="5128" y="74009"/>
                </a:lnTo>
                <a:lnTo>
                  <a:pt x="5128" y="4871"/>
                </a:lnTo>
                <a:lnTo>
                  <a:pt x="126568" y="4871"/>
                </a:lnTo>
                <a:lnTo>
                  <a:pt x="126568" y="74009"/>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Marcador de texto 5">
            <a:extLst>
              <a:ext uri="{FF2B5EF4-FFF2-40B4-BE49-F238E27FC236}">
                <a16:creationId xmlns:a16="http://schemas.microsoft.com/office/drawing/2014/main" id="{8D5183C1-F4A8-5F37-5CAF-49A06B055C8F}"/>
              </a:ext>
            </a:extLst>
          </p:cNvPr>
          <p:cNvSpPr txBox="1">
            <a:spLocks/>
          </p:cNvSpPr>
          <p:nvPr/>
        </p:nvSpPr>
        <p:spPr>
          <a:xfrm>
            <a:off x="633677" y="1042392"/>
            <a:ext cx="4704008" cy="38069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39700" indent="0">
              <a:buFont typeface="Arial"/>
              <a:buNone/>
            </a:pPr>
            <a:r>
              <a:rPr lang="es-MX" dirty="0">
                <a:solidFill>
                  <a:srgbClr val="00B050"/>
                </a:solidFill>
              </a:rPr>
              <a:t>#include &lt;</a:t>
            </a:r>
            <a:r>
              <a:rPr lang="es-MX" dirty="0" err="1">
                <a:solidFill>
                  <a:srgbClr val="00B050"/>
                </a:solidFill>
              </a:rPr>
              <a:t>stdio.h</a:t>
            </a:r>
            <a:r>
              <a:rPr lang="es-MX" dirty="0">
                <a:solidFill>
                  <a:srgbClr val="00B050"/>
                </a:solidFill>
              </a:rPr>
              <a:t>&gt;</a:t>
            </a:r>
          </a:p>
          <a:p>
            <a:pPr marL="139700" indent="0">
              <a:buFont typeface="Arial"/>
              <a:buNone/>
            </a:pPr>
            <a:r>
              <a:rPr lang="es-MX" dirty="0">
                <a:solidFill>
                  <a:srgbClr val="00B050"/>
                </a:solidFill>
              </a:rPr>
              <a:t>#include &lt;</a:t>
            </a:r>
            <a:r>
              <a:rPr lang="es-MX" dirty="0" err="1">
                <a:solidFill>
                  <a:srgbClr val="00B050"/>
                </a:solidFill>
              </a:rPr>
              <a:t>conio.h</a:t>
            </a:r>
            <a:r>
              <a:rPr lang="es-MX" dirty="0">
                <a:solidFill>
                  <a:srgbClr val="00B050"/>
                </a:solidFill>
              </a:rPr>
              <a:t>&gt;</a:t>
            </a:r>
          </a:p>
          <a:p>
            <a:pPr marL="139700" indent="0">
              <a:buFont typeface="Arial"/>
              <a:buNone/>
            </a:pPr>
            <a:r>
              <a:rPr lang="es-MX" b="1" dirty="0" err="1"/>
              <a:t>main</a:t>
            </a:r>
            <a:r>
              <a:rPr lang="es-MX" dirty="0"/>
              <a:t>()</a:t>
            </a:r>
          </a:p>
          <a:p>
            <a:pPr marL="139700" indent="0">
              <a:buFont typeface="Arial"/>
              <a:buNone/>
            </a:pPr>
            <a:r>
              <a:rPr lang="es-MX" dirty="0">
                <a:solidFill>
                  <a:srgbClr val="FF0000"/>
                </a:solidFill>
              </a:rPr>
              <a:t>{</a:t>
            </a:r>
          </a:p>
          <a:p>
            <a:pPr marL="139700"/>
            <a:r>
              <a:rPr lang="es-MX" dirty="0"/>
              <a:t>    </a:t>
            </a:r>
            <a:r>
              <a:rPr lang="es-MX" dirty="0" err="1"/>
              <a:t>float</a:t>
            </a:r>
            <a:r>
              <a:rPr lang="es-MX" dirty="0"/>
              <a:t> monto, des, </a:t>
            </a:r>
            <a:r>
              <a:rPr lang="es-MX" dirty="0" err="1"/>
              <a:t>tot_pag</a:t>
            </a:r>
            <a:r>
              <a:rPr lang="es-MX" dirty="0"/>
              <a:t>;</a:t>
            </a:r>
          </a:p>
          <a:p>
            <a:pPr marL="361950" indent="-222250"/>
            <a:r>
              <a:rPr lang="es-MX" dirty="0"/>
              <a:t>    </a:t>
            </a:r>
            <a:r>
              <a:rPr lang="es-MX" dirty="0" err="1"/>
              <a:t>printf</a:t>
            </a:r>
            <a:r>
              <a:rPr lang="es-MX" dirty="0"/>
              <a:t> (“Capture el monto de la compra”);</a:t>
            </a:r>
          </a:p>
          <a:p>
            <a:pPr marL="139700" indent="0">
              <a:buFont typeface="Arial"/>
              <a:buNone/>
            </a:pPr>
            <a:r>
              <a:rPr lang="es-MX" dirty="0"/>
              <a:t>    </a:t>
            </a:r>
            <a:r>
              <a:rPr lang="es-MX" dirty="0" err="1"/>
              <a:t>scanf</a:t>
            </a:r>
            <a:r>
              <a:rPr lang="es-MX" dirty="0"/>
              <a:t> </a:t>
            </a:r>
            <a:r>
              <a:rPr lang="es-MX" b="1" dirty="0"/>
              <a:t>(“</a:t>
            </a:r>
            <a:r>
              <a:rPr lang="es-MX" b="1" dirty="0">
                <a:solidFill>
                  <a:srgbClr val="00B0F0"/>
                </a:solidFill>
              </a:rPr>
              <a:t>%f</a:t>
            </a:r>
            <a:r>
              <a:rPr lang="es-MX" dirty="0"/>
              <a:t>”, </a:t>
            </a:r>
            <a:r>
              <a:rPr lang="es-MX" dirty="0">
                <a:solidFill>
                  <a:srgbClr val="FF0000"/>
                </a:solidFill>
              </a:rPr>
              <a:t>&amp;</a:t>
            </a:r>
            <a:r>
              <a:rPr lang="es-MX" dirty="0"/>
              <a:t>monto);</a:t>
            </a:r>
          </a:p>
          <a:p>
            <a:pPr marL="139700"/>
            <a:r>
              <a:rPr lang="es-MX" b="1" dirty="0">
                <a:solidFill>
                  <a:schemeClr val="accent1">
                    <a:lumMod val="50000"/>
                  </a:schemeClr>
                </a:solidFill>
                <a:sym typeface="Wingdings" panose="05000000000000000000" pitchFamily="2" charset="2"/>
              </a:rPr>
              <a:t>    </a:t>
            </a:r>
            <a:r>
              <a:rPr lang="es-MX" b="1" dirty="0" err="1">
                <a:solidFill>
                  <a:schemeClr val="accent1">
                    <a:lumMod val="50000"/>
                  </a:schemeClr>
                </a:solidFill>
                <a:sym typeface="Wingdings" panose="05000000000000000000" pitchFamily="2" charset="2"/>
              </a:rPr>
              <a:t>if</a:t>
            </a:r>
            <a:r>
              <a:rPr lang="es-MX" dirty="0">
                <a:sym typeface="Wingdings" panose="05000000000000000000" pitchFamily="2" charset="2"/>
              </a:rPr>
              <a:t> (monto &gt; 1500)</a:t>
            </a:r>
          </a:p>
          <a:p>
            <a:pPr marL="139700"/>
            <a:r>
              <a:rPr lang="es-MX" dirty="0">
                <a:sym typeface="Wingdings" panose="05000000000000000000" pitchFamily="2" charset="2"/>
              </a:rPr>
              <a:t>    </a:t>
            </a:r>
            <a:r>
              <a:rPr lang="es-MX" dirty="0">
                <a:solidFill>
                  <a:schemeClr val="accent2">
                    <a:lumMod val="75000"/>
                  </a:schemeClr>
                </a:solidFill>
                <a:sym typeface="Wingdings" panose="05000000000000000000" pitchFamily="2" charset="2"/>
              </a:rPr>
              <a:t>{</a:t>
            </a:r>
          </a:p>
          <a:p>
            <a:pPr marL="139700"/>
            <a:r>
              <a:rPr lang="es-MX" dirty="0">
                <a:sym typeface="Wingdings" panose="05000000000000000000" pitchFamily="2" charset="2"/>
              </a:rPr>
              <a:t>         </a:t>
            </a:r>
            <a:r>
              <a:rPr lang="es-MX" dirty="0"/>
              <a:t>des </a:t>
            </a:r>
            <a:r>
              <a:rPr lang="es-MX" dirty="0">
                <a:sym typeface="Wingdings" panose="05000000000000000000" pitchFamily="2" charset="2"/>
              </a:rPr>
              <a:t>= monto*.2;</a:t>
            </a:r>
          </a:p>
          <a:p>
            <a:pPr marL="139700"/>
            <a:r>
              <a:rPr lang="es-MX" dirty="0">
                <a:sym typeface="Wingdings" panose="05000000000000000000" pitchFamily="2" charset="2"/>
              </a:rPr>
              <a:t>         </a:t>
            </a:r>
            <a:r>
              <a:rPr lang="es-MX" dirty="0" err="1">
                <a:sym typeface="Wingdings" panose="05000000000000000000" pitchFamily="2" charset="2"/>
              </a:rPr>
              <a:t>tot_pag</a:t>
            </a:r>
            <a:r>
              <a:rPr lang="es-MX" dirty="0">
                <a:sym typeface="Wingdings" panose="05000000000000000000" pitchFamily="2" charset="2"/>
              </a:rPr>
              <a:t> = monto – des;</a:t>
            </a:r>
          </a:p>
          <a:p>
            <a:pPr marL="139700"/>
            <a:r>
              <a:rPr lang="es-MX" dirty="0">
                <a:sym typeface="Wingdings" panose="05000000000000000000" pitchFamily="2" charset="2"/>
              </a:rPr>
              <a:t>         </a:t>
            </a:r>
            <a:r>
              <a:rPr lang="es-MX" dirty="0" err="1"/>
              <a:t>printf</a:t>
            </a:r>
            <a:r>
              <a:rPr lang="es-MX" dirty="0"/>
              <a:t> (“ El descuento realizado es de: </a:t>
            </a:r>
            <a:r>
              <a:rPr lang="es-MX" dirty="0">
                <a:solidFill>
                  <a:srgbClr val="00B0F0"/>
                </a:solidFill>
              </a:rPr>
              <a:t>%</a:t>
            </a:r>
            <a:r>
              <a:rPr lang="es-MX" dirty="0">
                <a:solidFill>
                  <a:srgbClr val="002060"/>
                </a:solidFill>
              </a:rPr>
              <a:t>.2</a:t>
            </a:r>
            <a:r>
              <a:rPr lang="es-MX" dirty="0">
                <a:solidFill>
                  <a:srgbClr val="00B0F0"/>
                </a:solidFill>
              </a:rPr>
              <a:t>f</a:t>
            </a:r>
            <a:r>
              <a:rPr lang="es-MX" dirty="0"/>
              <a:t>”, des);</a:t>
            </a:r>
          </a:p>
          <a:p>
            <a:pPr marL="139700"/>
            <a:r>
              <a:rPr lang="es-MX" dirty="0"/>
              <a:t>         </a:t>
            </a:r>
            <a:r>
              <a:rPr lang="es-MX" dirty="0" err="1"/>
              <a:t>printf</a:t>
            </a:r>
            <a:r>
              <a:rPr lang="es-MX" dirty="0"/>
              <a:t> (“Total a pagar: </a:t>
            </a:r>
            <a:r>
              <a:rPr lang="es-MX" dirty="0">
                <a:solidFill>
                  <a:srgbClr val="00B0F0"/>
                </a:solidFill>
              </a:rPr>
              <a:t>%</a:t>
            </a:r>
            <a:r>
              <a:rPr lang="es-MX" dirty="0">
                <a:solidFill>
                  <a:srgbClr val="002060"/>
                </a:solidFill>
              </a:rPr>
              <a:t>.2</a:t>
            </a:r>
            <a:r>
              <a:rPr lang="es-MX" dirty="0">
                <a:solidFill>
                  <a:srgbClr val="00B0F0"/>
                </a:solidFill>
              </a:rPr>
              <a:t>f</a:t>
            </a:r>
            <a:r>
              <a:rPr lang="es-MX" dirty="0"/>
              <a:t>”, </a:t>
            </a:r>
            <a:r>
              <a:rPr lang="es-MX" dirty="0" err="1"/>
              <a:t>tot_pag</a:t>
            </a:r>
            <a:r>
              <a:rPr lang="es-MX" dirty="0"/>
              <a:t>);</a:t>
            </a:r>
          </a:p>
          <a:p>
            <a:pPr marL="139700"/>
            <a:r>
              <a:rPr lang="es-MX" dirty="0"/>
              <a:t>    </a:t>
            </a:r>
            <a:r>
              <a:rPr lang="es-MX" dirty="0">
                <a:solidFill>
                  <a:schemeClr val="accent2">
                    <a:lumMod val="75000"/>
                  </a:schemeClr>
                </a:solidFill>
              </a:rPr>
              <a:t>}</a:t>
            </a:r>
          </a:p>
          <a:p>
            <a:pPr marL="139700"/>
            <a:r>
              <a:rPr lang="es-MX" dirty="0" err="1">
                <a:solidFill>
                  <a:schemeClr val="tx1"/>
                </a:solidFill>
              </a:rPr>
              <a:t>getch</a:t>
            </a:r>
            <a:r>
              <a:rPr lang="es-MX" dirty="0">
                <a:solidFill>
                  <a:schemeClr val="tx1"/>
                </a:solidFill>
              </a:rPr>
              <a:t>();</a:t>
            </a:r>
          </a:p>
          <a:p>
            <a:pPr marL="139700"/>
            <a:r>
              <a:rPr lang="es-MX" dirty="0">
                <a:solidFill>
                  <a:srgbClr val="FF0000"/>
                </a:solidFill>
              </a:rPr>
              <a:t>}</a:t>
            </a:r>
          </a:p>
        </p:txBody>
      </p:sp>
      <p:pic>
        <p:nvPicPr>
          <p:cNvPr id="7" name="Imagen 6">
            <a:extLst>
              <a:ext uri="{FF2B5EF4-FFF2-40B4-BE49-F238E27FC236}">
                <a16:creationId xmlns:a16="http://schemas.microsoft.com/office/drawing/2014/main" id="{30EAA5C4-CED9-B602-4380-F4D7BE909964}"/>
              </a:ext>
            </a:extLst>
          </p:cNvPr>
          <p:cNvPicPr>
            <a:picLocks noChangeAspect="1"/>
          </p:cNvPicPr>
          <p:nvPr/>
        </p:nvPicPr>
        <p:blipFill>
          <a:blip r:embed="rId3"/>
          <a:stretch>
            <a:fillRect/>
          </a:stretch>
        </p:blipFill>
        <p:spPr>
          <a:xfrm>
            <a:off x="5476249" y="1771651"/>
            <a:ext cx="3183467" cy="1790700"/>
          </a:xfrm>
          <a:prstGeom prst="rect">
            <a:avLst/>
          </a:prstGeom>
        </p:spPr>
      </p:pic>
    </p:spTree>
    <p:extLst>
      <p:ext uri="{BB962C8B-B14F-4D97-AF65-F5344CB8AC3E}">
        <p14:creationId xmlns:p14="http://schemas.microsoft.com/office/powerpoint/2010/main" val="27452826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05DEC488-5805-FA85-CAAA-9F1918DB14F3}"/>
              </a:ext>
            </a:extLst>
          </p:cNvPr>
          <p:cNvSpPr>
            <a:spLocks noGrp="1"/>
          </p:cNvSpPr>
          <p:nvPr>
            <p:ph type="title"/>
          </p:nvPr>
        </p:nvSpPr>
        <p:spPr/>
        <p:txBody>
          <a:bodyPr/>
          <a:lstStyle/>
          <a:p>
            <a:r>
              <a:rPr lang="es-MX" sz="4000" dirty="0"/>
              <a:t>Estructura de Control Selectiva Doble</a:t>
            </a:r>
          </a:p>
        </p:txBody>
      </p:sp>
      <p:sp>
        <p:nvSpPr>
          <p:cNvPr id="5" name="Subtítulo 4">
            <a:extLst>
              <a:ext uri="{FF2B5EF4-FFF2-40B4-BE49-F238E27FC236}">
                <a16:creationId xmlns:a16="http://schemas.microsoft.com/office/drawing/2014/main" id="{DE0A6E48-EF64-BD1A-2B35-7A0058D2BFE6}"/>
              </a:ext>
            </a:extLst>
          </p:cNvPr>
          <p:cNvSpPr>
            <a:spLocks noGrp="1"/>
          </p:cNvSpPr>
          <p:nvPr>
            <p:ph type="subTitle" idx="4294967295"/>
          </p:nvPr>
        </p:nvSpPr>
        <p:spPr>
          <a:xfrm>
            <a:off x="2394272" y="3468688"/>
            <a:ext cx="4355356" cy="1003300"/>
          </a:xfrm>
        </p:spPr>
        <p:txBody>
          <a:bodyPr/>
          <a:lstStyle/>
          <a:p>
            <a:pPr marL="114300" indent="0" algn="ctr">
              <a:buNone/>
            </a:pPr>
            <a:r>
              <a:rPr lang="es-MX" sz="2800" dirty="0">
                <a:solidFill>
                  <a:schemeClr val="accent2">
                    <a:lumMod val="50000"/>
                  </a:schemeClr>
                </a:solidFill>
              </a:rPr>
              <a:t>si </a:t>
            </a:r>
            <a:r>
              <a:rPr lang="es-MX" sz="2800" dirty="0">
                <a:solidFill>
                  <a:schemeClr val="accent1">
                    <a:lumMod val="50000"/>
                  </a:schemeClr>
                </a:solidFill>
              </a:rPr>
              <a:t>(condición)-otro caso</a:t>
            </a:r>
          </a:p>
        </p:txBody>
      </p:sp>
    </p:spTree>
    <p:extLst>
      <p:ext uri="{BB962C8B-B14F-4D97-AF65-F5344CB8AC3E}">
        <p14:creationId xmlns:p14="http://schemas.microsoft.com/office/powerpoint/2010/main" val="26346578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5A7A12-B86C-21D3-CA84-358721E690BB}"/>
              </a:ext>
            </a:extLst>
          </p:cNvPr>
          <p:cNvSpPr>
            <a:spLocks noGrp="1"/>
          </p:cNvSpPr>
          <p:nvPr>
            <p:ph type="title"/>
          </p:nvPr>
        </p:nvSpPr>
        <p:spPr/>
        <p:txBody>
          <a:bodyPr/>
          <a:lstStyle/>
          <a:p>
            <a:r>
              <a:rPr lang="es-MX" dirty="0"/>
              <a:t>¿Cómo funciona?</a:t>
            </a:r>
          </a:p>
        </p:txBody>
      </p:sp>
      <p:sp>
        <p:nvSpPr>
          <p:cNvPr id="5" name="CuadroTexto 4">
            <a:extLst>
              <a:ext uri="{FF2B5EF4-FFF2-40B4-BE49-F238E27FC236}">
                <a16:creationId xmlns:a16="http://schemas.microsoft.com/office/drawing/2014/main" id="{FB6E43A3-E497-977C-7F1C-6F83C266D69D}"/>
              </a:ext>
            </a:extLst>
          </p:cNvPr>
          <p:cNvSpPr txBox="1"/>
          <p:nvPr/>
        </p:nvSpPr>
        <p:spPr>
          <a:xfrm>
            <a:off x="881062" y="1400951"/>
            <a:ext cx="7381875" cy="3139321"/>
          </a:xfrm>
          <a:prstGeom prst="rect">
            <a:avLst/>
          </a:prstGeom>
          <a:noFill/>
        </p:spPr>
        <p:txBody>
          <a:bodyPr wrap="square" rtlCol="0">
            <a:spAutoFit/>
          </a:bodyPr>
          <a:lstStyle/>
          <a:p>
            <a:pPr algn="just"/>
            <a:r>
              <a:rPr lang="es-ES" sz="1800" dirty="0">
                <a:solidFill>
                  <a:schemeClr val="lt2"/>
                </a:solidFill>
                <a:latin typeface="Roboto"/>
                <a:ea typeface="Roboto"/>
                <a:cs typeface="Roboto"/>
                <a:sym typeface="Roboto"/>
              </a:rPr>
              <a:t>La estructura </a:t>
            </a:r>
            <a:r>
              <a:rPr lang="es-ES" sz="1800" b="1" i="1" dirty="0">
                <a:solidFill>
                  <a:schemeClr val="lt2"/>
                </a:solidFill>
                <a:latin typeface="Roboto"/>
                <a:ea typeface="Roboto"/>
                <a:cs typeface="Roboto"/>
                <a:sym typeface="Roboto"/>
              </a:rPr>
              <a:t>alternativa doble </a:t>
            </a:r>
            <a:r>
              <a:rPr lang="es-ES" sz="1800" dirty="0">
                <a:solidFill>
                  <a:schemeClr val="accent1">
                    <a:lumMod val="50000"/>
                  </a:schemeClr>
                </a:solidFill>
                <a:latin typeface="Roboto"/>
                <a:ea typeface="Roboto"/>
                <a:cs typeface="Roboto"/>
                <a:sym typeface="Roboto"/>
              </a:rPr>
              <a:t>si (condición)-</a:t>
            </a:r>
            <a:r>
              <a:rPr lang="es-ES" sz="1800" dirty="0" err="1">
                <a:solidFill>
                  <a:schemeClr val="accent1">
                    <a:lumMod val="50000"/>
                  </a:schemeClr>
                </a:solidFill>
                <a:latin typeface="Roboto"/>
                <a:ea typeface="Roboto"/>
                <a:cs typeface="Roboto"/>
                <a:sym typeface="Roboto"/>
              </a:rPr>
              <a:t>otro_caso</a:t>
            </a:r>
            <a:r>
              <a:rPr lang="es-ES" sz="1800" dirty="0">
                <a:solidFill>
                  <a:schemeClr val="lt2"/>
                </a:solidFill>
                <a:latin typeface="Roboto"/>
                <a:ea typeface="Roboto"/>
                <a:cs typeface="Roboto"/>
                <a:sym typeface="Roboto"/>
              </a:rPr>
              <a:t> (en inglés </a:t>
            </a:r>
            <a:r>
              <a:rPr lang="es-ES" sz="1800" dirty="0" err="1">
                <a:solidFill>
                  <a:schemeClr val="accent1">
                    <a:lumMod val="50000"/>
                  </a:schemeClr>
                </a:solidFill>
                <a:latin typeface="Roboto"/>
                <a:ea typeface="Roboto"/>
                <a:cs typeface="Roboto"/>
                <a:sym typeface="Roboto"/>
              </a:rPr>
              <a:t>if</a:t>
            </a:r>
            <a:r>
              <a:rPr lang="es-ES" sz="1800" dirty="0">
                <a:solidFill>
                  <a:schemeClr val="accent1">
                    <a:lumMod val="50000"/>
                  </a:schemeClr>
                </a:solidFill>
                <a:latin typeface="Roboto"/>
                <a:ea typeface="Roboto"/>
                <a:cs typeface="Roboto"/>
                <a:sym typeface="Roboto"/>
              </a:rPr>
              <a:t> (condición)-</a:t>
            </a:r>
            <a:r>
              <a:rPr lang="es-ES" sz="1800" dirty="0" err="1">
                <a:solidFill>
                  <a:schemeClr val="accent1">
                    <a:lumMod val="50000"/>
                  </a:schemeClr>
                </a:solidFill>
                <a:latin typeface="Roboto"/>
                <a:ea typeface="Roboto"/>
                <a:cs typeface="Roboto"/>
                <a:sym typeface="Roboto"/>
              </a:rPr>
              <a:t>else</a:t>
            </a:r>
            <a:r>
              <a:rPr lang="es-ES" sz="1800" dirty="0">
                <a:solidFill>
                  <a:schemeClr val="lt2"/>
                </a:solidFill>
                <a:latin typeface="Roboto"/>
                <a:ea typeface="Roboto"/>
                <a:cs typeface="Roboto"/>
                <a:sym typeface="Roboto"/>
              </a:rPr>
              <a:t>) permite que el flujo del algoritmo o programa se bifurque en el punto de la toma de decisión (condición). </a:t>
            </a:r>
          </a:p>
          <a:p>
            <a:pPr algn="just"/>
            <a:endParaRPr lang="es-ES" sz="1800" dirty="0">
              <a:solidFill>
                <a:schemeClr val="lt2"/>
              </a:solidFill>
              <a:latin typeface="Roboto"/>
              <a:ea typeface="Roboto"/>
              <a:cs typeface="Roboto"/>
              <a:sym typeface="Roboto"/>
            </a:endParaRPr>
          </a:p>
          <a:p>
            <a:pPr algn="just"/>
            <a:r>
              <a:rPr lang="es-ES" sz="1800" dirty="0">
                <a:solidFill>
                  <a:schemeClr val="lt2"/>
                </a:solidFill>
                <a:latin typeface="Roboto"/>
                <a:ea typeface="Roboto"/>
                <a:cs typeface="Roboto"/>
                <a:sym typeface="Roboto"/>
              </a:rPr>
              <a:t>Cuando al evaluar la condición se tiene un resultado verdadero (1), entonces se toma el camino de la izquierda, para ejecutar la instrucción o conjunto de instrucciones. En caso de que el resultado sea falso (0), entonces se toma el camino de la derecha y se realizan otras instrucciones. En ambos casos se continúa con la secuencia normal del programa (</a:t>
            </a:r>
            <a:r>
              <a:rPr lang="es-ES" sz="1800" dirty="0" err="1">
                <a:solidFill>
                  <a:schemeClr val="lt2"/>
                </a:solidFill>
                <a:latin typeface="Roboto"/>
                <a:ea typeface="Roboto"/>
                <a:cs typeface="Roboto"/>
                <a:sym typeface="Roboto"/>
              </a:rPr>
              <a:t>Cairó</a:t>
            </a:r>
            <a:r>
              <a:rPr lang="es-ES" sz="1800" dirty="0">
                <a:solidFill>
                  <a:schemeClr val="lt2"/>
                </a:solidFill>
                <a:latin typeface="Roboto"/>
                <a:ea typeface="Roboto"/>
                <a:cs typeface="Roboto"/>
                <a:sym typeface="Roboto"/>
              </a:rPr>
              <a:t>, 2006).</a:t>
            </a:r>
          </a:p>
          <a:p>
            <a:endParaRPr lang="es-ES" sz="1800" dirty="0">
              <a:solidFill>
                <a:schemeClr val="lt2"/>
              </a:solidFill>
              <a:latin typeface="Roboto"/>
              <a:ea typeface="Roboto"/>
              <a:cs typeface="Roboto"/>
              <a:sym typeface="Roboto"/>
            </a:endParaRPr>
          </a:p>
        </p:txBody>
      </p:sp>
    </p:spTree>
    <p:extLst>
      <p:ext uri="{BB962C8B-B14F-4D97-AF65-F5344CB8AC3E}">
        <p14:creationId xmlns:p14="http://schemas.microsoft.com/office/powerpoint/2010/main" val="38424538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grpSp>
        <p:nvGrpSpPr>
          <p:cNvPr id="7" name="Grupo 6">
            <a:extLst>
              <a:ext uri="{FF2B5EF4-FFF2-40B4-BE49-F238E27FC236}">
                <a16:creationId xmlns:a16="http://schemas.microsoft.com/office/drawing/2014/main" id="{F71F0EDA-DED4-40B9-8CA3-488430DEC2F1}"/>
              </a:ext>
            </a:extLst>
          </p:cNvPr>
          <p:cNvGrpSpPr/>
          <p:nvPr/>
        </p:nvGrpSpPr>
        <p:grpSpPr>
          <a:xfrm>
            <a:off x="709857" y="1388466"/>
            <a:ext cx="3577329" cy="2366567"/>
            <a:chOff x="1397107" y="154963"/>
            <a:chExt cx="3577329" cy="2366567"/>
          </a:xfrm>
        </p:grpSpPr>
        <p:grpSp>
          <p:nvGrpSpPr>
            <p:cNvPr id="494" name="Grupo 493">
              <a:extLst>
                <a:ext uri="{FF2B5EF4-FFF2-40B4-BE49-F238E27FC236}">
                  <a16:creationId xmlns:a16="http://schemas.microsoft.com/office/drawing/2014/main" id="{D747BC27-BBC3-2AD9-E386-CD6492D843A6}"/>
                </a:ext>
              </a:extLst>
            </p:cNvPr>
            <p:cNvGrpSpPr/>
            <p:nvPr/>
          </p:nvGrpSpPr>
          <p:grpSpPr>
            <a:xfrm>
              <a:off x="1397107" y="154963"/>
              <a:ext cx="3577329" cy="2366567"/>
              <a:chOff x="1348520" y="352425"/>
              <a:chExt cx="3577329" cy="2366567"/>
            </a:xfrm>
          </p:grpSpPr>
          <p:grpSp>
            <p:nvGrpSpPr>
              <p:cNvPr id="455" name="Grupo 454">
                <a:extLst>
                  <a:ext uri="{FF2B5EF4-FFF2-40B4-BE49-F238E27FC236}">
                    <a16:creationId xmlns:a16="http://schemas.microsoft.com/office/drawing/2014/main" id="{BF31E362-F7A0-AF60-4255-1870D0CF934A}"/>
                  </a:ext>
                </a:extLst>
              </p:cNvPr>
              <p:cNvGrpSpPr/>
              <p:nvPr/>
            </p:nvGrpSpPr>
            <p:grpSpPr>
              <a:xfrm>
                <a:off x="1348520" y="352425"/>
                <a:ext cx="3577329" cy="1538763"/>
                <a:chOff x="1348520" y="352425"/>
                <a:chExt cx="3577329" cy="1538763"/>
              </a:xfrm>
            </p:grpSpPr>
            <p:grpSp>
              <p:nvGrpSpPr>
                <p:cNvPr id="55" name="Grupo 54">
                  <a:extLst>
                    <a:ext uri="{FF2B5EF4-FFF2-40B4-BE49-F238E27FC236}">
                      <a16:creationId xmlns:a16="http://schemas.microsoft.com/office/drawing/2014/main" id="{548BE55C-2820-488F-4C0C-AF6C723360B6}"/>
                    </a:ext>
                  </a:extLst>
                </p:cNvPr>
                <p:cNvGrpSpPr/>
                <p:nvPr/>
              </p:nvGrpSpPr>
              <p:grpSpPr>
                <a:xfrm>
                  <a:off x="1348520" y="352425"/>
                  <a:ext cx="3145329" cy="1493727"/>
                  <a:chOff x="2786795" y="476250"/>
                  <a:chExt cx="3145329" cy="1493727"/>
                </a:xfrm>
              </p:grpSpPr>
              <p:cxnSp>
                <p:nvCxnSpPr>
                  <p:cNvPr id="5" name="Conector recto de flecha 4">
                    <a:extLst>
                      <a:ext uri="{FF2B5EF4-FFF2-40B4-BE49-F238E27FC236}">
                        <a16:creationId xmlns:a16="http://schemas.microsoft.com/office/drawing/2014/main" id="{E3601385-0D80-AA54-604B-974DC0FE70AD}"/>
                      </a:ext>
                    </a:extLst>
                  </p:cNvPr>
                  <p:cNvCxnSpPr/>
                  <p:nvPr/>
                </p:nvCxnSpPr>
                <p:spPr>
                  <a:xfrm>
                    <a:off x="4572000" y="476250"/>
                    <a:ext cx="0" cy="2857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54" name="Grupo 53">
                    <a:extLst>
                      <a:ext uri="{FF2B5EF4-FFF2-40B4-BE49-F238E27FC236}">
                        <a16:creationId xmlns:a16="http://schemas.microsoft.com/office/drawing/2014/main" id="{AA302954-2554-0184-5388-1C3E605D9AAE}"/>
                      </a:ext>
                    </a:extLst>
                  </p:cNvPr>
                  <p:cNvGrpSpPr/>
                  <p:nvPr/>
                </p:nvGrpSpPr>
                <p:grpSpPr>
                  <a:xfrm>
                    <a:off x="2786795" y="782997"/>
                    <a:ext cx="3145329" cy="1186980"/>
                    <a:chOff x="2786795" y="782997"/>
                    <a:chExt cx="3145329" cy="1186980"/>
                  </a:xfrm>
                </p:grpSpPr>
                <p:sp>
                  <p:nvSpPr>
                    <p:cNvPr id="6" name="Diagrama de flujo: decisión 5">
                      <a:extLst>
                        <a:ext uri="{FF2B5EF4-FFF2-40B4-BE49-F238E27FC236}">
                          <a16:creationId xmlns:a16="http://schemas.microsoft.com/office/drawing/2014/main" id="{CB6CD297-2508-E438-9214-9AF6DF2B1303}"/>
                        </a:ext>
                      </a:extLst>
                    </p:cNvPr>
                    <p:cNvSpPr/>
                    <p:nvPr/>
                  </p:nvSpPr>
                  <p:spPr>
                    <a:xfrm>
                      <a:off x="3571875" y="782997"/>
                      <a:ext cx="2000250" cy="693378"/>
                    </a:xfrm>
                    <a:prstGeom prst="flowChartDecision">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condición</a:t>
                      </a:r>
                    </a:p>
                  </p:txBody>
                </p:sp>
                <p:cxnSp>
                  <p:nvCxnSpPr>
                    <p:cNvPr id="8" name="Conector: angular 7">
                      <a:extLst>
                        <a:ext uri="{FF2B5EF4-FFF2-40B4-BE49-F238E27FC236}">
                          <a16:creationId xmlns:a16="http://schemas.microsoft.com/office/drawing/2014/main" id="{166EFE3F-611E-8C35-7482-03DB31CB8A2F}"/>
                        </a:ext>
                      </a:extLst>
                    </p:cNvPr>
                    <p:cNvCxnSpPr>
                      <a:cxnSpLocks/>
                    </p:cNvCxnSpPr>
                    <p:nvPr/>
                  </p:nvCxnSpPr>
                  <p:spPr>
                    <a:xfrm rot="10800000" flipV="1">
                      <a:off x="3211875" y="1129686"/>
                      <a:ext cx="360000" cy="468000"/>
                    </a:xfrm>
                    <a:prstGeom prst="bentConnector3">
                      <a:avLst>
                        <a:gd name="adj1" fmla="val 100417"/>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ángulo 8">
                      <a:extLst>
                        <a:ext uri="{FF2B5EF4-FFF2-40B4-BE49-F238E27FC236}">
                          <a16:creationId xmlns:a16="http://schemas.microsoft.com/office/drawing/2014/main" id="{2672AEAC-5F30-7666-0E4F-3E25C2F1AFC1}"/>
                        </a:ext>
                      </a:extLst>
                    </p:cNvPr>
                    <p:cNvSpPr/>
                    <p:nvPr/>
                  </p:nvSpPr>
                  <p:spPr>
                    <a:xfrm>
                      <a:off x="2786795" y="1597686"/>
                      <a:ext cx="864000" cy="37229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300" dirty="0"/>
                        <a:t>Inst_1(s)</a:t>
                      </a:r>
                    </a:p>
                  </p:txBody>
                </p:sp>
                <p:cxnSp>
                  <p:nvCxnSpPr>
                    <p:cNvPr id="11" name="Conector: angular 10">
                      <a:extLst>
                        <a:ext uri="{FF2B5EF4-FFF2-40B4-BE49-F238E27FC236}">
                          <a16:creationId xmlns:a16="http://schemas.microsoft.com/office/drawing/2014/main" id="{B419AA4C-04B5-06AA-C1CE-3125C1EF181D}"/>
                        </a:ext>
                      </a:extLst>
                    </p:cNvPr>
                    <p:cNvCxnSpPr>
                      <a:stCxn id="6" idx="3"/>
                    </p:cNvCxnSpPr>
                    <p:nvPr/>
                  </p:nvCxnSpPr>
                  <p:spPr>
                    <a:xfrm>
                      <a:off x="5572124" y="1129686"/>
                      <a:ext cx="360000" cy="468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grpSp>
            <p:sp>
              <p:nvSpPr>
                <p:cNvPr id="62" name="Rectángulo 61">
                  <a:extLst>
                    <a:ext uri="{FF2B5EF4-FFF2-40B4-BE49-F238E27FC236}">
                      <a16:creationId xmlns:a16="http://schemas.microsoft.com/office/drawing/2014/main" id="{1C5F208D-0486-C45E-FB39-49FF75A4428A}"/>
                    </a:ext>
                  </a:extLst>
                </p:cNvPr>
                <p:cNvSpPr/>
                <p:nvPr/>
              </p:nvSpPr>
              <p:spPr>
                <a:xfrm>
                  <a:off x="4061849" y="1466615"/>
                  <a:ext cx="864000" cy="4245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300" dirty="0"/>
                    <a:t>Inst_2(s)</a:t>
                  </a:r>
                </a:p>
              </p:txBody>
            </p:sp>
          </p:grpSp>
          <p:cxnSp>
            <p:nvCxnSpPr>
              <p:cNvPr id="487" name="Conector: angular 486">
                <a:extLst>
                  <a:ext uri="{FF2B5EF4-FFF2-40B4-BE49-F238E27FC236}">
                    <a16:creationId xmlns:a16="http://schemas.microsoft.com/office/drawing/2014/main" id="{7A1DF3AC-48AF-964F-C395-86E11A01F23F}"/>
                  </a:ext>
                </a:extLst>
              </p:cNvPr>
              <p:cNvCxnSpPr>
                <a:cxnSpLocks/>
                <a:stCxn id="62" idx="2"/>
              </p:cNvCxnSpPr>
              <p:nvPr/>
            </p:nvCxnSpPr>
            <p:spPr>
              <a:xfrm rot="5400000">
                <a:off x="3566989" y="1457928"/>
                <a:ext cx="493601" cy="136012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0" name="Conector: angular 489">
                <a:extLst>
                  <a:ext uri="{FF2B5EF4-FFF2-40B4-BE49-F238E27FC236}">
                    <a16:creationId xmlns:a16="http://schemas.microsoft.com/office/drawing/2014/main" id="{D0D3139E-F9D0-54EA-23AF-0AAFDE77ECB1}"/>
                  </a:ext>
                </a:extLst>
              </p:cNvPr>
              <p:cNvCxnSpPr>
                <a:cxnSpLocks/>
                <a:stCxn id="9" idx="2"/>
              </p:cNvCxnSpPr>
              <p:nvPr/>
            </p:nvCxnSpPr>
            <p:spPr>
              <a:xfrm rot="16200000" flipH="1">
                <a:off x="2187598" y="1439073"/>
                <a:ext cx="539048" cy="1353205"/>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3" name="Conector recto de flecha 492">
                <a:extLst>
                  <a:ext uri="{FF2B5EF4-FFF2-40B4-BE49-F238E27FC236}">
                    <a16:creationId xmlns:a16="http://schemas.microsoft.com/office/drawing/2014/main" id="{AF383BBD-1560-7E73-367F-3C4C6C06D90F}"/>
                  </a:ext>
                </a:extLst>
              </p:cNvPr>
              <p:cNvCxnSpPr/>
              <p:nvPr/>
            </p:nvCxnSpPr>
            <p:spPr>
              <a:xfrm>
                <a:off x="3133725" y="2384789"/>
                <a:ext cx="0" cy="3342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9" name="CuadroTexto 28">
              <a:extLst>
                <a:ext uri="{FF2B5EF4-FFF2-40B4-BE49-F238E27FC236}">
                  <a16:creationId xmlns:a16="http://schemas.microsoft.com/office/drawing/2014/main" id="{8256ED23-F15D-4962-B346-23F245DCE675}"/>
                </a:ext>
              </a:extLst>
            </p:cNvPr>
            <p:cNvSpPr txBox="1"/>
            <p:nvPr/>
          </p:nvSpPr>
          <p:spPr>
            <a:xfrm>
              <a:off x="1822187" y="532759"/>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32" name="CuadroTexto 31">
              <a:extLst>
                <a:ext uri="{FF2B5EF4-FFF2-40B4-BE49-F238E27FC236}">
                  <a16:creationId xmlns:a16="http://schemas.microsoft.com/office/drawing/2014/main" id="{0A886ED2-FAD7-4F73-A698-219A534800B6}"/>
                </a:ext>
              </a:extLst>
            </p:cNvPr>
            <p:cNvSpPr txBox="1"/>
            <p:nvPr/>
          </p:nvSpPr>
          <p:spPr>
            <a:xfrm>
              <a:off x="4308713" y="577289"/>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grpSp>
      <p:sp>
        <p:nvSpPr>
          <p:cNvPr id="39" name="Subtítulo 1">
            <a:extLst>
              <a:ext uri="{FF2B5EF4-FFF2-40B4-BE49-F238E27FC236}">
                <a16:creationId xmlns:a16="http://schemas.microsoft.com/office/drawing/2014/main" id="{856F0787-2782-45FB-B5A1-9FF98E6A9C71}"/>
              </a:ext>
            </a:extLst>
          </p:cNvPr>
          <p:cNvSpPr txBox="1">
            <a:spLocks/>
          </p:cNvSpPr>
          <p:nvPr/>
        </p:nvSpPr>
        <p:spPr>
          <a:xfrm>
            <a:off x="5093943" y="1016036"/>
            <a:ext cx="3108000" cy="13269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r>
              <a:rPr lang="es-MX" sz="2000" dirty="0">
                <a:solidFill>
                  <a:schemeClr val="accent2">
                    <a:lumMod val="75000"/>
                  </a:schemeClr>
                </a:solidFill>
              </a:rPr>
              <a:t>si </a:t>
            </a:r>
            <a:r>
              <a:rPr lang="es-MX" sz="2000" dirty="0"/>
              <a:t>(condición)</a:t>
            </a:r>
          </a:p>
          <a:p>
            <a:pPr marL="114300"/>
            <a:r>
              <a:rPr lang="es-MX" sz="2000" dirty="0"/>
              <a:t>     Inst_1(s)</a:t>
            </a:r>
          </a:p>
          <a:p>
            <a:pPr marL="114300"/>
            <a:r>
              <a:rPr lang="es-MX" sz="2000" dirty="0" err="1">
                <a:solidFill>
                  <a:schemeClr val="accent2">
                    <a:lumMod val="75000"/>
                  </a:schemeClr>
                </a:solidFill>
              </a:rPr>
              <a:t>otro_caso</a:t>
            </a:r>
            <a:endParaRPr lang="es-MX" sz="2000" dirty="0">
              <a:solidFill>
                <a:schemeClr val="accent2">
                  <a:lumMod val="75000"/>
                </a:schemeClr>
              </a:solidFill>
            </a:endParaRPr>
          </a:p>
          <a:p>
            <a:pPr marL="114300"/>
            <a:r>
              <a:rPr lang="es-MX" sz="2000" dirty="0"/>
              <a:t>     Inst_2(s)</a:t>
            </a:r>
          </a:p>
          <a:p>
            <a:pPr marL="114300"/>
            <a:endParaRPr lang="es-MX" sz="1800" dirty="0"/>
          </a:p>
        </p:txBody>
      </p:sp>
      <p:sp>
        <p:nvSpPr>
          <p:cNvPr id="40" name="Título 2">
            <a:extLst>
              <a:ext uri="{FF2B5EF4-FFF2-40B4-BE49-F238E27FC236}">
                <a16:creationId xmlns:a16="http://schemas.microsoft.com/office/drawing/2014/main" id="{A6A5F924-C8B4-4C7F-9353-0515383E7DC6}"/>
              </a:ext>
            </a:extLst>
          </p:cNvPr>
          <p:cNvSpPr>
            <a:spLocks noGrp="1"/>
          </p:cNvSpPr>
          <p:nvPr>
            <p:ph type="title"/>
          </p:nvPr>
        </p:nvSpPr>
        <p:spPr>
          <a:xfrm>
            <a:off x="4347147" y="430618"/>
            <a:ext cx="3505200" cy="418800"/>
          </a:xfrm>
        </p:spPr>
        <p:txBody>
          <a:bodyPr/>
          <a:lstStyle/>
          <a:p>
            <a:r>
              <a:rPr lang="es-MX" sz="2400" dirty="0"/>
              <a:t>Pseudocódigo</a:t>
            </a:r>
          </a:p>
        </p:txBody>
      </p:sp>
      <p:sp>
        <p:nvSpPr>
          <p:cNvPr id="41" name="Título 2">
            <a:extLst>
              <a:ext uri="{FF2B5EF4-FFF2-40B4-BE49-F238E27FC236}">
                <a16:creationId xmlns:a16="http://schemas.microsoft.com/office/drawing/2014/main" id="{C7A2CBA9-48E1-4DD3-8AC2-F3D899F4D5D5}"/>
              </a:ext>
            </a:extLst>
          </p:cNvPr>
          <p:cNvSpPr txBox="1">
            <a:spLocks/>
          </p:cNvSpPr>
          <p:nvPr/>
        </p:nvSpPr>
        <p:spPr>
          <a:xfrm>
            <a:off x="5184076" y="2857069"/>
            <a:ext cx="3505200" cy="418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r>
              <a:rPr lang="es-MX" sz="2400" dirty="0"/>
              <a:t>Código en Dev C++</a:t>
            </a:r>
          </a:p>
        </p:txBody>
      </p:sp>
      <p:sp>
        <p:nvSpPr>
          <p:cNvPr id="42" name="Subtítulo 1">
            <a:extLst>
              <a:ext uri="{FF2B5EF4-FFF2-40B4-BE49-F238E27FC236}">
                <a16:creationId xmlns:a16="http://schemas.microsoft.com/office/drawing/2014/main" id="{DD804240-98A6-4565-AD05-9CC8DFA4A3FA}"/>
              </a:ext>
            </a:extLst>
          </p:cNvPr>
          <p:cNvSpPr txBox="1">
            <a:spLocks/>
          </p:cNvSpPr>
          <p:nvPr/>
        </p:nvSpPr>
        <p:spPr>
          <a:xfrm>
            <a:off x="5093943" y="3313759"/>
            <a:ext cx="3108000" cy="140189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Roboto"/>
              <a:buChar char="●"/>
              <a:defRPr sz="14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2pPr>
            <a:lvl3pPr marL="1371600" marR="0" lvl="2"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3pPr>
            <a:lvl4pPr marL="1828800" marR="0" lvl="3"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4pPr>
            <a:lvl5pPr marL="2286000" marR="0" lvl="4"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5pPr>
            <a:lvl6pPr marL="2743200" marR="0" lvl="5"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6pPr>
            <a:lvl7pPr marL="3200400" marR="0" lvl="6"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7pPr>
            <a:lvl8pPr marL="3657600" marR="0" lvl="7"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8pPr>
            <a:lvl9pPr marL="4114800" marR="0" lvl="8" indent="-317500" algn="l" rtl="0">
              <a:lnSpc>
                <a:spcPct val="115000"/>
              </a:lnSpc>
              <a:spcBef>
                <a:spcPts val="1600"/>
              </a:spcBef>
              <a:spcAft>
                <a:spcPts val="160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9pPr>
          </a:lstStyle>
          <a:p>
            <a:pPr marL="114300" indent="0">
              <a:buFont typeface="Roboto"/>
              <a:buNone/>
            </a:pPr>
            <a:r>
              <a:rPr lang="es-MX" sz="2000" dirty="0" err="1">
                <a:solidFill>
                  <a:schemeClr val="accent2">
                    <a:lumMod val="75000"/>
                  </a:schemeClr>
                </a:solidFill>
              </a:rPr>
              <a:t>if</a:t>
            </a:r>
            <a:r>
              <a:rPr lang="es-MX" sz="2000" dirty="0">
                <a:solidFill>
                  <a:schemeClr val="accent2">
                    <a:lumMod val="75000"/>
                  </a:schemeClr>
                </a:solidFill>
              </a:rPr>
              <a:t> </a:t>
            </a:r>
            <a:r>
              <a:rPr lang="es-MX" sz="2000" dirty="0"/>
              <a:t>(condición )</a:t>
            </a:r>
          </a:p>
          <a:p>
            <a:pPr marL="114300" indent="0">
              <a:buFont typeface="Roboto"/>
              <a:buNone/>
            </a:pPr>
            <a:r>
              <a:rPr lang="es-MX" sz="2000" dirty="0"/>
              <a:t>     Inst_1(s);</a:t>
            </a:r>
          </a:p>
          <a:p>
            <a:pPr marL="114300" indent="0">
              <a:buFont typeface="Roboto"/>
              <a:buNone/>
            </a:pPr>
            <a:r>
              <a:rPr lang="es-MX" sz="2000" dirty="0" err="1">
                <a:solidFill>
                  <a:schemeClr val="accent2">
                    <a:lumMod val="75000"/>
                  </a:schemeClr>
                </a:solidFill>
              </a:rPr>
              <a:t>else</a:t>
            </a:r>
            <a:endParaRPr lang="es-MX" sz="2000" dirty="0">
              <a:solidFill>
                <a:schemeClr val="accent2">
                  <a:lumMod val="75000"/>
                </a:schemeClr>
              </a:solidFill>
            </a:endParaRPr>
          </a:p>
          <a:p>
            <a:pPr marL="114300" indent="0">
              <a:buFont typeface="Roboto"/>
              <a:buNone/>
            </a:pPr>
            <a:r>
              <a:rPr lang="es-MX" sz="2000" dirty="0"/>
              <a:t>     Inst_2(s);</a:t>
            </a:r>
          </a:p>
        </p:txBody>
      </p:sp>
      <p:sp>
        <p:nvSpPr>
          <p:cNvPr id="43" name="Título 2">
            <a:extLst>
              <a:ext uri="{FF2B5EF4-FFF2-40B4-BE49-F238E27FC236}">
                <a16:creationId xmlns:a16="http://schemas.microsoft.com/office/drawing/2014/main" id="{D5E9F056-722E-4EBC-BE53-143EF403CE26}"/>
              </a:ext>
            </a:extLst>
          </p:cNvPr>
          <p:cNvSpPr txBox="1">
            <a:spLocks/>
          </p:cNvSpPr>
          <p:nvPr/>
        </p:nvSpPr>
        <p:spPr>
          <a:xfrm>
            <a:off x="742462" y="430618"/>
            <a:ext cx="3505200" cy="418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r>
              <a:rPr lang="es-MX" sz="2400" dirty="0"/>
              <a:t>Diagrama de flujo</a:t>
            </a:r>
          </a:p>
        </p:txBody>
      </p:sp>
    </p:spTree>
    <p:extLst>
      <p:ext uri="{BB962C8B-B14F-4D97-AF65-F5344CB8AC3E}">
        <p14:creationId xmlns:p14="http://schemas.microsoft.com/office/powerpoint/2010/main" val="40388110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F40FDA-DA47-AF81-687F-B2546592F4F2}"/>
              </a:ext>
            </a:extLst>
          </p:cNvPr>
          <p:cNvSpPr>
            <a:spLocks noGrp="1"/>
          </p:cNvSpPr>
          <p:nvPr>
            <p:ph type="title"/>
          </p:nvPr>
        </p:nvSpPr>
        <p:spPr/>
        <p:txBody>
          <a:bodyPr/>
          <a:lstStyle/>
          <a:p>
            <a:r>
              <a:rPr lang="es-MX" dirty="0"/>
              <a:t>Ejemplo</a:t>
            </a:r>
          </a:p>
        </p:txBody>
      </p:sp>
    </p:spTree>
    <p:extLst>
      <p:ext uri="{BB962C8B-B14F-4D97-AF65-F5344CB8AC3E}">
        <p14:creationId xmlns:p14="http://schemas.microsoft.com/office/powerpoint/2010/main" val="11202254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12AC3B-8673-A126-ADCA-3F003AE41078}"/>
              </a:ext>
            </a:extLst>
          </p:cNvPr>
          <p:cNvSpPr>
            <a:spLocks noGrp="1"/>
          </p:cNvSpPr>
          <p:nvPr>
            <p:ph type="title"/>
          </p:nvPr>
        </p:nvSpPr>
        <p:spPr>
          <a:xfrm>
            <a:off x="907674" y="356626"/>
            <a:ext cx="7328651" cy="1361796"/>
          </a:xfrm>
        </p:spPr>
        <p:txBody>
          <a:bodyPr/>
          <a:lstStyle/>
          <a:p>
            <a:pPr algn="just"/>
            <a:r>
              <a:rPr lang="es-ES" sz="2000" dirty="0"/>
              <a:t>Elabore un diagrama de flujo con sus correspondientes pseudocódigo y código en C++ que, al recibir las calificaciones de dos exámenes parciales de un alumno del curso de Cálculo 1, obtenga el promedio e indique si aprobó el curso (calificación mínima para acreditar: 6.0), en caso contrario, deberá indicar que no acreditó.</a:t>
            </a:r>
            <a:endParaRPr lang="es-MX" sz="2000" dirty="0"/>
          </a:p>
        </p:txBody>
      </p:sp>
      <p:sp>
        <p:nvSpPr>
          <p:cNvPr id="3" name="CuadroTexto 2">
            <a:extLst>
              <a:ext uri="{FF2B5EF4-FFF2-40B4-BE49-F238E27FC236}">
                <a16:creationId xmlns:a16="http://schemas.microsoft.com/office/drawing/2014/main" id="{F093E7CF-2EDF-97CD-E4D9-0C27FF503338}"/>
              </a:ext>
            </a:extLst>
          </p:cNvPr>
          <p:cNvSpPr txBox="1"/>
          <p:nvPr/>
        </p:nvSpPr>
        <p:spPr>
          <a:xfrm>
            <a:off x="954740" y="1678331"/>
            <a:ext cx="7328650" cy="3323987"/>
          </a:xfrm>
          <a:prstGeom prst="rect">
            <a:avLst/>
          </a:prstGeom>
          <a:noFill/>
        </p:spPr>
        <p:txBody>
          <a:bodyPr wrap="square" rtlCol="0">
            <a:spAutoFit/>
          </a:bodyPr>
          <a:lstStyle/>
          <a:p>
            <a:endParaRPr lang="es-MX" dirty="0">
              <a:solidFill>
                <a:schemeClr val="accent1">
                  <a:lumMod val="75000"/>
                </a:schemeClr>
              </a:solidFill>
            </a:endParaRPr>
          </a:p>
          <a:p>
            <a:r>
              <a:rPr lang="es-MX" b="1" dirty="0">
                <a:solidFill>
                  <a:schemeClr val="accent1">
                    <a:lumMod val="75000"/>
                  </a:schemeClr>
                </a:solidFill>
              </a:rPr>
              <a:t>Solución:</a:t>
            </a:r>
          </a:p>
          <a:p>
            <a:endParaRPr lang="es-MX" dirty="0">
              <a:solidFill>
                <a:schemeClr val="accent1">
                  <a:lumMod val="75000"/>
                </a:schemeClr>
              </a:solidFill>
            </a:endParaRPr>
          </a:p>
          <a:p>
            <a:r>
              <a:rPr lang="es-MX" dirty="0">
                <a:solidFill>
                  <a:srgbClr val="6B9664"/>
                </a:solidFill>
              </a:rPr>
              <a:t>Análisis de datos</a:t>
            </a:r>
          </a:p>
          <a:p>
            <a:endParaRPr lang="es-MX" dirty="0">
              <a:solidFill>
                <a:schemeClr val="accent1">
                  <a:lumMod val="75000"/>
                </a:schemeClr>
              </a:solidFill>
            </a:endParaRPr>
          </a:p>
          <a:p>
            <a:endParaRPr lang="es-MX" dirty="0"/>
          </a:p>
          <a:p>
            <a:endParaRPr lang="es-MX" dirty="0"/>
          </a:p>
          <a:p>
            <a:endParaRPr lang="es-MX" dirty="0"/>
          </a:p>
          <a:p>
            <a:endParaRPr lang="es-MX" dirty="0"/>
          </a:p>
          <a:p>
            <a:endParaRPr lang="es-MX" dirty="0"/>
          </a:p>
          <a:p>
            <a:endParaRPr lang="es-MX" dirty="0"/>
          </a:p>
          <a:p>
            <a:endParaRPr lang="es-MX" dirty="0"/>
          </a:p>
          <a:p>
            <a:endParaRPr lang="es-MX" dirty="0"/>
          </a:p>
          <a:p>
            <a:endParaRPr lang="es-MX" dirty="0"/>
          </a:p>
          <a:p>
            <a:endParaRPr lang="es-MX" dirty="0"/>
          </a:p>
        </p:txBody>
      </p:sp>
      <p:graphicFrame>
        <p:nvGraphicFramePr>
          <p:cNvPr id="4" name="Tabla 4">
            <a:extLst>
              <a:ext uri="{FF2B5EF4-FFF2-40B4-BE49-F238E27FC236}">
                <a16:creationId xmlns:a16="http://schemas.microsoft.com/office/drawing/2014/main" id="{B49639DD-B3AB-D460-BFB9-1B3D30CB6E7C}"/>
              </a:ext>
            </a:extLst>
          </p:cNvPr>
          <p:cNvGraphicFramePr>
            <a:graphicFrameLocks noGrp="1"/>
          </p:cNvGraphicFramePr>
          <p:nvPr>
            <p:extLst>
              <p:ext uri="{D42A27DB-BD31-4B8C-83A1-F6EECF244321}">
                <p14:modId xmlns:p14="http://schemas.microsoft.com/office/powerpoint/2010/main" val="629890086"/>
              </p:ext>
            </p:extLst>
          </p:nvPr>
        </p:nvGraphicFramePr>
        <p:xfrm>
          <a:off x="1001806" y="2896292"/>
          <a:ext cx="7234519" cy="1925320"/>
        </p:xfrm>
        <a:graphic>
          <a:graphicData uri="http://schemas.openxmlformats.org/drawingml/2006/table">
            <a:tbl>
              <a:tblPr firstRow="1" bandRow="1">
                <a:tableStyleId>{3B4B98B0-60AC-42C2-AFA5-B58CD77FA1E5}</a:tableStyleId>
              </a:tblPr>
              <a:tblGrid>
                <a:gridCol w="1808630">
                  <a:extLst>
                    <a:ext uri="{9D8B030D-6E8A-4147-A177-3AD203B41FA5}">
                      <a16:colId xmlns:a16="http://schemas.microsoft.com/office/drawing/2014/main" val="3293574368"/>
                    </a:ext>
                  </a:extLst>
                </a:gridCol>
                <a:gridCol w="1016631">
                  <a:extLst>
                    <a:ext uri="{9D8B030D-6E8A-4147-A177-3AD203B41FA5}">
                      <a16:colId xmlns:a16="http://schemas.microsoft.com/office/drawing/2014/main" val="2705746433"/>
                    </a:ext>
                  </a:extLst>
                </a:gridCol>
                <a:gridCol w="1074524">
                  <a:extLst>
                    <a:ext uri="{9D8B030D-6E8A-4147-A177-3AD203B41FA5}">
                      <a16:colId xmlns:a16="http://schemas.microsoft.com/office/drawing/2014/main" val="1805111761"/>
                    </a:ext>
                  </a:extLst>
                </a:gridCol>
                <a:gridCol w="3334734">
                  <a:extLst>
                    <a:ext uri="{9D8B030D-6E8A-4147-A177-3AD203B41FA5}">
                      <a16:colId xmlns:a16="http://schemas.microsoft.com/office/drawing/2014/main" val="445299365"/>
                    </a:ext>
                  </a:extLst>
                </a:gridCol>
              </a:tblGrid>
              <a:tr h="370840">
                <a:tc>
                  <a:txBody>
                    <a:bodyPr/>
                    <a:lstStyle/>
                    <a:p>
                      <a:r>
                        <a:rPr lang="es-MX" dirty="0"/>
                        <a:t>Identificador</a:t>
                      </a:r>
                    </a:p>
                  </a:txBody>
                  <a:tcPr/>
                </a:tc>
                <a:tc>
                  <a:txBody>
                    <a:bodyPr/>
                    <a:lstStyle/>
                    <a:p>
                      <a:r>
                        <a:rPr lang="es-MX" dirty="0"/>
                        <a:t>Tipo</a:t>
                      </a:r>
                    </a:p>
                  </a:txBody>
                  <a:tcPr/>
                </a:tc>
                <a:tc>
                  <a:txBody>
                    <a:bodyPr/>
                    <a:lstStyle/>
                    <a:p>
                      <a:r>
                        <a:rPr lang="es-MX" dirty="0"/>
                        <a:t>E/S</a:t>
                      </a:r>
                    </a:p>
                  </a:txBody>
                  <a:tcPr/>
                </a:tc>
                <a:tc>
                  <a:txBody>
                    <a:bodyPr/>
                    <a:lstStyle/>
                    <a:p>
                      <a:r>
                        <a:rPr lang="es-MX" dirty="0"/>
                        <a:t>Descripción</a:t>
                      </a:r>
                    </a:p>
                  </a:txBody>
                  <a:tcPr/>
                </a:tc>
                <a:extLst>
                  <a:ext uri="{0D108BD9-81ED-4DB2-BD59-A6C34878D82A}">
                    <a16:rowId xmlns:a16="http://schemas.microsoft.com/office/drawing/2014/main" val="444046343"/>
                  </a:ext>
                </a:extLst>
              </a:tr>
              <a:tr h="370840">
                <a:tc>
                  <a:txBody>
                    <a:bodyPr/>
                    <a:lstStyle/>
                    <a:p>
                      <a:r>
                        <a:rPr lang="es-MX" dirty="0"/>
                        <a:t>c1</a:t>
                      </a:r>
                    </a:p>
                  </a:txBody>
                  <a:tcPr/>
                </a:tc>
                <a:tc>
                  <a:txBody>
                    <a:bodyPr/>
                    <a:lstStyle/>
                    <a:p>
                      <a:r>
                        <a:rPr lang="es-MX" dirty="0"/>
                        <a:t>entero</a:t>
                      </a:r>
                    </a:p>
                  </a:txBody>
                  <a:tcPr/>
                </a:tc>
                <a:tc>
                  <a:txBody>
                    <a:bodyPr/>
                    <a:lstStyle/>
                    <a:p>
                      <a:r>
                        <a:rPr lang="es-MX" dirty="0"/>
                        <a:t>entrada</a:t>
                      </a:r>
                    </a:p>
                  </a:txBody>
                  <a:tcPr/>
                </a:tc>
                <a:tc>
                  <a:txBody>
                    <a:bodyPr/>
                    <a:lstStyle/>
                    <a:p>
                      <a:r>
                        <a:rPr lang="es-MX" dirty="0"/>
                        <a:t>Almacena la calificación del primer examen</a:t>
                      </a:r>
                    </a:p>
                  </a:txBody>
                  <a:tcPr/>
                </a:tc>
                <a:extLst>
                  <a:ext uri="{0D108BD9-81ED-4DB2-BD59-A6C34878D82A}">
                    <a16:rowId xmlns:a16="http://schemas.microsoft.com/office/drawing/2014/main" val="3847891766"/>
                  </a:ext>
                </a:extLst>
              </a:tr>
              <a:tr h="370840">
                <a:tc>
                  <a:txBody>
                    <a:bodyPr/>
                    <a:lstStyle/>
                    <a:p>
                      <a:r>
                        <a:rPr lang="es-MX" dirty="0"/>
                        <a:t>c2</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entero</a:t>
                      </a:r>
                    </a:p>
                  </a:txBody>
                  <a:tcPr/>
                </a:tc>
                <a:tc>
                  <a:txBody>
                    <a:bodyPr/>
                    <a:lstStyle/>
                    <a:p>
                      <a:r>
                        <a:rPr lang="es-MX" dirty="0"/>
                        <a:t>entrada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Almacena la calificación del segundo examen</a:t>
                      </a:r>
                    </a:p>
                  </a:txBody>
                  <a:tcPr/>
                </a:tc>
                <a:extLst>
                  <a:ext uri="{0D108BD9-81ED-4DB2-BD59-A6C34878D82A}">
                    <a16:rowId xmlns:a16="http://schemas.microsoft.com/office/drawing/2014/main" val="285607369"/>
                  </a:ext>
                </a:extLst>
              </a:tr>
              <a:tr h="370840">
                <a:tc>
                  <a:txBody>
                    <a:bodyPr/>
                    <a:lstStyle/>
                    <a:p>
                      <a:r>
                        <a:rPr lang="es-MX" dirty="0"/>
                        <a:t>p</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entero</a:t>
                      </a:r>
                    </a:p>
                  </a:txBody>
                  <a:tcPr/>
                </a:tc>
                <a:tc>
                  <a:txBody>
                    <a:bodyPr/>
                    <a:lstStyle/>
                    <a:p>
                      <a:r>
                        <a:rPr lang="es-MX" dirty="0"/>
                        <a:t>salida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Almacena el promedio obtenido por el alumno </a:t>
                      </a:r>
                    </a:p>
                  </a:txBody>
                  <a:tcPr/>
                </a:tc>
                <a:extLst>
                  <a:ext uri="{0D108BD9-81ED-4DB2-BD59-A6C34878D82A}">
                    <a16:rowId xmlns:a16="http://schemas.microsoft.com/office/drawing/2014/main" val="1623237006"/>
                  </a:ext>
                </a:extLst>
              </a:tr>
            </a:tbl>
          </a:graphicData>
        </a:graphic>
      </p:graphicFrame>
    </p:spTree>
    <p:extLst>
      <p:ext uri="{BB962C8B-B14F-4D97-AF65-F5344CB8AC3E}">
        <p14:creationId xmlns:p14="http://schemas.microsoft.com/office/powerpoint/2010/main" val="16904358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upo 46">
            <a:extLst>
              <a:ext uri="{FF2B5EF4-FFF2-40B4-BE49-F238E27FC236}">
                <a16:creationId xmlns:a16="http://schemas.microsoft.com/office/drawing/2014/main" id="{2F751807-9743-D062-1D15-E5E8A1CDBDC9}"/>
              </a:ext>
            </a:extLst>
          </p:cNvPr>
          <p:cNvGrpSpPr/>
          <p:nvPr/>
        </p:nvGrpSpPr>
        <p:grpSpPr>
          <a:xfrm>
            <a:off x="3051042" y="645578"/>
            <a:ext cx="2694371" cy="4020108"/>
            <a:chOff x="1035802" y="356258"/>
            <a:chExt cx="2694371" cy="4020108"/>
          </a:xfrm>
        </p:grpSpPr>
        <p:grpSp>
          <p:nvGrpSpPr>
            <p:cNvPr id="40" name="Grupo 39">
              <a:extLst>
                <a:ext uri="{FF2B5EF4-FFF2-40B4-BE49-F238E27FC236}">
                  <a16:creationId xmlns:a16="http://schemas.microsoft.com/office/drawing/2014/main" id="{1F871DA5-1617-CC0F-6A68-F04D9B4C13BA}"/>
                </a:ext>
              </a:extLst>
            </p:cNvPr>
            <p:cNvGrpSpPr/>
            <p:nvPr/>
          </p:nvGrpSpPr>
          <p:grpSpPr>
            <a:xfrm>
              <a:off x="1035802" y="356258"/>
              <a:ext cx="2694371" cy="4020108"/>
              <a:chOff x="902452" y="261567"/>
              <a:chExt cx="2694371" cy="4020108"/>
            </a:xfrm>
          </p:grpSpPr>
          <p:grpSp>
            <p:nvGrpSpPr>
              <p:cNvPr id="44" name="Grupo 43">
                <a:extLst>
                  <a:ext uri="{FF2B5EF4-FFF2-40B4-BE49-F238E27FC236}">
                    <a16:creationId xmlns:a16="http://schemas.microsoft.com/office/drawing/2014/main" id="{A6A31E77-4132-0C13-6CA6-6FCDACDD9B2F}"/>
                  </a:ext>
                </a:extLst>
              </p:cNvPr>
              <p:cNvGrpSpPr/>
              <p:nvPr/>
            </p:nvGrpSpPr>
            <p:grpSpPr>
              <a:xfrm>
                <a:off x="902452" y="261567"/>
                <a:ext cx="2058587" cy="4020108"/>
                <a:chOff x="330952" y="833661"/>
                <a:chExt cx="2058587" cy="4020108"/>
              </a:xfrm>
            </p:grpSpPr>
            <p:grpSp>
              <p:nvGrpSpPr>
                <p:cNvPr id="31" name="Grupo 30">
                  <a:extLst>
                    <a:ext uri="{FF2B5EF4-FFF2-40B4-BE49-F238E27FC236}">
                      <a16:creationId xmlns:a16="http://schemas.microsoft.com/office/drawing/2014/main" id="{6A964AF8-6BF8-83F2-2B42-75EF50EB1CDB}"/>
                    </a:ext>
                  </a:extLst>
                </p:cNvPr>
                <p:cNvGrpSpPr/>
                <p:nvPr/>
              </p:nvGrpSpPr>
              <p:grpSpPr>
                <a:xfrm>
                  <a:off x="330952" y="833661"/>
                  <a:ext cx="2058587" cy="4020108"/>
                  <a:chOff x="235227" y="994717"/>
                  <a:chExt cx="2058587" cy="4020108"/>
                </a:xfrm>
              </p:grpSpPr>
              <p:grpSp>
                <p:nvGrpSpPr>
                  <p:cNvPr id="26" name="Grupo 25">
                    <a:extLst>
                      <a:ext uri="{FF2B5EF4-FFF2-40B4-BE49-F238E27FC236}">
                        <a16:creationId xmlns:a16="http://schemas.microsoft.com/office/drawing/2014/main" id="{134B3618-17DE-4B02-8AC2-279413CC3F7C}"/>
                      </a:ext>
                    </a:extLst>
                  </p:cNvPr>
                  <p:cNvGrpSpPr/>
                  <p:nvPr/>
                </p:nvGrpSpPr>
                <p:grpSpPr>
                  <a:xfrm>
                    <a:off x="235227" y="994717"/>
                    <a:ext cx="2058587" cy="4020108"/>
                    <a:chOff x="210924" y="762000"/>
                    <a:chExt cx="2058587" cy="4020108"/>
                  </a:xfrm>
                </p:grpSpPr>
                <p:sp>
                  <p:nvSpPr>
                    <p:cNvPr id="21" name="Diagrama de flujo: datos 20">
                      <a:extLst>
                        <a:ext uri="{FF2B5EF4-FFF2-40B4-BE49-F238E27FC236}">
                          <a16:creationId xmlns:a16="http://schemas.microsoft.com/office/drawing/2014/main" id="{C383C157-A809-42A4-8B02-0A209B6FB903}"/>
                        </a:ext>
                      </a:extLst>
                    </p:cNvPr>
                    <p:cNvSpPr/>
                    <p:nvPr/>
                  </p:nvSpPr>
                  <p:spPr>
                    <a:xfrm>
                      <a:off x="887282" y="1461490"/>
                      <a:ext cx="1378206" cy="378474"/>
                    </a:xfrm>
                    <a:prstGeom prst="flowChartInputOutpu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MX" sz="1200" dirty="0"/>
                        <a:t>c1, c2</a:t>
                      </a:r>
                    </a:p>
                  </p:txBody>
                </p:sp>
                <p:grpSp>
                  <p:nvGrpSpPr>
                    <p:cNvPr id="25" name="Grupo 24">
                      <a:extLst>
                        <a:ext uri="{FF2B5EF4-FFF2-40B4-BE49-F238E27FC236}">
                          <a16:creationId xmlns:a16="http://schemas.microsoft.com/office/drawing/2014/main" id="{DE93684F-41CC-4B48-BE0D-C8578391FC57}"/>
                        </a:ext>
                      </a:extLst>
                    </p:cNvPr>
                    <p:cNvGrpSpPr/>
                    <p:nvPr/>
                  </p:nvGrpSpPr>
                  <p:grpSpPr>
                    <a:xfrm>
                      <a:off x="210924" y="762000"/>
                      <a:ext cx="2058587" cy="4020108"/>
                      <a:chOff x="210924" y="762000"/>
                      <a:chExt cx="2058587" cy="4020108"/>
                    </a:xfrm>
                  </p:grpSpPr>
                  <p:grpSp>
                    <p:nvGrpSpPr>
                      <p:cNvPr id="9" name="Grupo 8">
                        <a:extLst>
                          <a:ext uri="{FF2B5EF4-FFF2-40B4-BE49-F238E27FC236}">
                            <a16:creationId xmlns:a16="http://schemas.microsoft.com/office/drawing/2014/main" id="{EEBE6424-10DB-47AB-86DD-0AC988834D35}"/>
                          </a:ext>
                        </a:extLst>
                      </p:cNvPr>
                      <p:cNvGrpSpPr/>
                      <p:nvPr/>
                    </p:nvGrpSpPr>
                    <p:grpSpPr>
                      <a:xfrm>
                        <a:off x="891306" y="762000"/>
                        <a:ext cx="1378205" cy="4020108"/>
                        <a:chOff x="2634438" y="1357746"/>
                        <a:chExt cx="1378205" cy="4020108"/>
                      </a:xfrm>
                    </p:grpSpPr>
                    <p:sp>
                      <p:nvSpPr>
                        <p:cNvPr id="11" name="Elipse 10">
                          <a:extLst>
                            <a:ext uri="{FF2B5EF4-FFF2-40B4-BE49-F238E27FC236}">
                              <a16:creationId xmlns:a16="http://schemas.microsoft.com/office/drawing/2014/main" id="{FCF1A63D-D185-4E52-B007-1C9836895EB8}"/>
                            </a:ext>
                          </a:extLst>
                        </p:cNvPr>
                        <p:cNvSpPr/>
                        <p:nvPr/>
                      </p:nvSpPr>
                      <p:spPr>
                        <a:xfrm>
                          <a:off x="2687782" y="1357746"/>
                          <a:ext cx="1274618" cy="3971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Inicio</a:t>
                          </a:r>
                        </a:p>
                      </p:txBody>
                    </p:sp>
                    <p:cxnSp>
                      <p:nvCxnSpPr>
                        <p:cNvPr id="12" name="Conector recto de flecha 11">
                          <a:extLst>
                            <a:ext uri="{FF2B5EF4-FFF2-40B4-BE49-F238E27FC236}">
                              <a16:creationId xmlns:a16="http://schemas.microsoft.com/office/drawing/2014/main" id="{BE5C991F-65F8-4B0B-8438-4FA8AC9BD704}"/>
                            </a:ext>
                          </a:extLst>
                        </p:cNvPr>
                        <p:cNvCxnSpPr>
                          <a:stCxn id="11" idx="4"/>
                        </p:cNvCxnSpPr>
                        <p:nvPr/>
                      </p:nvCxnSpPr>
                      <p:spPr>
                        <a:xfrm>
                          <a:off x="3325091" y="1754910"/>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ángulo 13">
                          <a:extLst>
                            <a:ext uri="{FF2B5EF4-FFF2-40B4-BE49-F238E27FC236}">
                              <a16:creationId xmlns:a16="http://schemas.microsoft.com/office/drawing/2014/main" id="{ECAB87A4-0B76-46F6-A405-FCC08BC0D88B}"/>
                            </a:ext>
                          </a:extLst>
                        </p:cNvPr>
                        <p:cNvSpPr/>
                        <p:nvPr/>
                      </p:nvSpPr>
                      <p:spPr>
                        <a:xfrm>
                          <a:off x="2634438" y="2726050"/>
                          <a:ext cx="1378205" cy="396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p </a:t>
                          </a:r>
                          <a:r>
                            <a:rPr lang="es-MX" dirty="0">
                              <a:sym typeface="Wingdings" panose="05000000000000000000" pitchFamily="2" charset="2"/>
                            </a:rPr>
                            <a:t> (c1+c2)/2</a:t>
                          </a:r>
                          <a:endParaRPr lang="es-MX" dirty="0"/>
                        </a:p>
                      </p:txBody>
                    </p:sp>
                    <p:cxnSp>
                      <p:nvCxnSpPr>
                        <p:cNvPr id="16" name="Conector recto de flecha 15">
                          <a:extLst>
                            <a:ext uri="{FF2B5EF4-FFF2-40B4-BE49-F238E27FC236}">
                              <a16:creationId xmlns:a16="http://schemas.microsoft.com/office/drawing/2014/main" id="{C649CC4A-CD63-4C85-8AB0-79D782FA9F20}"/>
                            </a:ext>
                          </a:extLst>
                        </p:cNvPr>
                        <p:cNvCxnSpPr/>
                        <p:nvPr/>
                      </p:nvCxnSpPr>
                      <p:spPr>
                        <a:xfrm>
                          <a:off x="3320471" y="2433205"/>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7B4EA2F2-8A6F-4748-A8A3-7EEB5F285379}"/>
                            </a:ext>
                          </a:extLst>
                        </p:cNvPr>
                        <p:cNvCxnSpPr/>
                        <p:nvPr/>
                      </p:nvCxnSpPr>
                      <p:spPr>
                        <a:xfrm>
                          <a:off x="3315852" y="3123821"/>
                          <a:ext cx="0" cy="277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Conector recto de flecha 18">
                          <a:extLst>
                            <a:ext uri="{FF2B5EF4-FFF2-40B4-BE49-F238E27FC236}">
                              <a16:creationId xmlns:a16="http://schemas.microsoft.com/office/drawing/2014/main" id="{1FA9C79C-7D6C-45E8-B7DF-7C5977A573AB}"/>
                            </a:ext>
                          </a:extLst>
                        </p:cNvPr>
                        <p:cNvCxnSpPr>
                          <a:cxnSpLocks/>
                        </p:cNvCxnSpPr>
                        <p:nvPr/>
                      </p:nvCxnSpPr>
                      <p:spPr>
                        <a:xfrm>
                          <a:off x="3334900" y="4627583"/>
                          <a:ext cx="2"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Elipse 19">
                          <a:extLst>
                            <a:ext uri="{FF2B5EF4-FFF2-40B4-BE49-F238E27FC236}">
                              <a16:creationId xmlns:a16="http://schemas.microsoft.com/office/drawing/2014/main" id="{0B0EEF2C-F2A9-4260-BC2D-C717F4B613B4}"/>
                            </a:ext>
                          </a:extLst>
                        </p:cNvPr>
                        <p:cNvSpPr/>
                        <p:nvPr/>
                      </p:nvSpPr>
                      <p:spPr>
                        <a:xfrm>
                          <a:off x="2699295" y="4980690"/>
                          <a:ext cx="1274618" cy="397164"/>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Fin</a:t>
                          </a:r>
                        </a:p>
                      </p:txBody>
                    </p:sp>
                  </p:grpSp>
                  <p:sp>
                    <p:nvSpPr>
                      <p:cNvPr id="24" name="Diagrama de flujo: documento 23">
                        <a:extLst>
                          <a:ext uri="{FF2B5EF4-FFF2-40B4-BE49-F238E27FC236}">
                            <a16:creationId xmlns:a16="http://schemas.microsoft.com/office/drawing/2014/main" id="{205323A7-8804-426D-BB35-38834F0616D9}"/>
                          </a:ext>
                        </a:extLst>
                      </p:cNvPr>
                      <p:cNvSpPr/>
                      <p:nvPr/>
                    </p:nvSpPr>
                    <p:spPr>
                      <a:xfrm>
                        <a:off x="210924" y="3397358"/>
                        <a:ext cx="938462" cy="517260"/>
                      </a:xfrm>
                      <a:prstGeom prst="flowChartDocumen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Acreditó</a:t>
                        </a:r>
                      </a:p>
                    </p:txBody>
                  </p:sp>
                </p:grpSp>
              </p:grpSp>
              <p:sp>
                <p:nvSpPr>
                  <p:cNvPr id="8" name="Diagrama de flujo: decisión 7">
                    <a:extLst>
                      <a:ext uri="{FF2B5EF4-FFF2-40B4-BE49-F238E27FC236}">
                        <a16:creationId xmlns:a16="http://schemas.microsoft.com/office/drawing/2014/main" id="{AFB6F8F4-8047-96EB-D6EF-968F2CAEF614}"/>
                      </a:ext>
                    </a:extLst>
                  </p:cNvPr>
                  <p:cNvSpPr/>
                  <p:nvPr/>
                </p:nvSpPr>
                <p:spPr>
                  <a:xfrm>
                    <a:off x="959712" y="3037882"/>
                    <a:ext cx="1274618" cy="424376"/>
                  </a:xfrm>
                  <a:prstGeom prst="flowChartDecision">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sz="1100" dirty="0"/>
                      <a:t>p&gt;=6.0</a:t>
                    </a:r>
                  </a:p>
                </p:txBody>
              </p:sp>
              <p:cxnSp>
                <p:nvCxnSpPr>
                  <p:cNvPr id="13" name="Conector: angular 12">
                    <a:extLst>
                      <a:ext uri="{FF2B5EF4-FFF2-40B4-BE49-F238E27FC236}">
                        <a16:creationId xmlns:a16="http://schemas.microsoft.com/office/drawing/2014/main" id="{A4510C8C-E5D1-B3FB-5920-725C6A2C3BB3}"/>
                      </a:ext>
                    </a:extLst>
                  </p:cNvPr>
                  <p:cNvCxnSpPr>
                    <a:cxnSpLocks/>
                    <a:stCxn id="8" idx="1"/>
                  </p:cNvCxnSpPr>
                  <p:nvPr/>
                </p:nvCxnSpPr>
                <p:spPr>
                  <a:xfrm rot="10800000" flipV="1">
                    <a:off x="715898" y="3250070"/>
                    <a:ext cx="243814" cy="380556"/>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34" name="Conector: angular 33">
                  <a:extLst>
                    <a:ext uri="{FF2B5EF4-FFF2-40B4-BE49-F238E27FC236}">
                      <a16:creationId xmlns:a16="http://schemas.microsoft.com/office/drawing/2014/main" id="{69AA78C6-ABC3-9F1F-D016-E70935351ED0}"/>
                    </a:ext>
                  </a:extLst>
                </p:cNvPr>
                <p:cNvCxnSpPr>
                  <a:cxnSpLocks/>
                </p:cNvCxnSpPr>
                <p:nvPr/>
              </p:nvCxnSpPr>
              <p:spPr>
                <a:xfrm rot="16200000" flipH="1">
                  <a:off x="1252880" y="3601080"/>
                  <a:ext cx="147441" cy="81190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15" name="CuadroTexto 14">
                <a:extLst>
                  <a:ext uri="{FF2B5EF4-FFF2-40B4-BE49-F238E27FC236}">
                    <a16:creationId xmlns:a16="http://schemas.microsoft.com/office/drawing/2014/main" id="{54172443-E68B-5459-6E97-7AF6777AB2E5}"/>
                  </a:ext>
                </a:extLst>
              </p:cNvPr>
              <p:cNvSpPr txBox="1"/>
              <p:nvPr/>
            </p:nvSpPr>
            <p:spPr>
              <a:xfrm>
                <a:off x="1343172" y="2285832"/>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18" name="CuadroTexto 17">
                <a:extLst>
                  <a:ext uri="{FF2B5EF4-FFF2-40B4-BE49-F238E27FC236}">
                    <a16:creationId xmlns:a16="http://schemas.microsoft.com/office/drawing/2014/main" id="{75CBCCAB-C62E-2605-E8D4-0246D13F7560}"/>
                  </a:ext>
                </a:extLst>
              </p:cNvPr>
              <p:cNvSpPr txBox="1"/>
              <p:nvPr/>
            </p:nvSpPr>
            <p:spPr>
              <a:xfrm>
                <a:off x="2973594" y="2285832"/>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cxnSp>
            <p:nvCxnSpPr>
              <p:cNvPr id="28" name="Conector: angular 27">
                <a:extLst>
                  <a:ext uri="{FF2B5EF4-FFF2-40B4-BE49-F238E27FC236}">
                    <a16:creationId xmlns:a16="http://schemas.microsoft.com/office/drawing/2014/main" id="{7913D074-BB2B-97E6-0AD5-7E50FD8662CC}"/>
                  </a:ext>
                </a:extLst>
              </p:cNvPr>
              <p:cNvCxnSpPr>
                <a:cxnSpLocks/>
                <a:stCxn id="8" idx="3"/>
              </p:cNvCxnSpPr>
              <p:nvPr/>
            </p:nvCxnSpPr>
            <p:spPr>
              <a:xfrm>
                <a:off x="2901555" y="2516920"/>
                <a:ext cx="216824" cy="37393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Diagrama de flujo: documento 29">
                <a:extLst>
                  <a:ext uri="{FF2B5EF4-FFF2-40B4-BE49-F238E27FC236}">
                    <a16:creationId xmlns:a16="http://schemas.microsoft.com/office/drawing/2014/main" id="{FECAA16D-092A-90A6-A29A-A98B9C9C2259}"/>
                  </a:ext>
                </a:extLst>
              </p:cNvPr>
              <p:cNvSpPr/>
              <p:nvPr/>
            </p:nvSpPr>
            <p:spPr>
              <a:xfrm>
                <a:off x="2658361" y="2905704"/>
                <a:ext cx="938462" cy="517261"/>
              </a:xfrm>
              <a:prstGeom prst="flowChartDocument">
                <a:avLst/>
              </a:prstGeom>
              <a:ln>
                <a:solidFill>
                  <a:schemeClr val="accent1">
                    <a:lumMod val="50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No Acreditó</a:t>
                </a:r>
              </a:p>
            </p:txBody>
          </p:sp>
        </p:grpSp>
        <p:cxnSp>
          <p:nvCxnSpPr>
            <p:cNvPr id="42" name="Conector: angular 41">
              <a:extLst>
                <a:ext uri="{FF2B5EF4-FFF2-40B4-BE49-F238E27FC236}">
                  <a16:creationId xmlns:a16="http://schemas.microsoft.com/office/drawing/2014/main" id="{1EF718DE-C96A-E1FC-C1D2-87221707A370}"/>
                </a:ext>
              </a:extLst>
            </p:cNvPr>
            <p:cNvCxnSpPr>
              <a:cxnSpLocks/>
            </p:cNvCxnSpPr>
            <p:nvPr/>
          </p:nvCxnSpPr>
          <p:spPr>
            <a:xfrm rot="5400000">
              <a:off x="2775128" y="3116399"/>
              <a:ext cx="128467" cy="842024"/>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50" name="Título 6">
            <a:extLst>
              <a:ext uri="{FF2B5EF4-FFF2-40B4-BE49-F238E27FC236}">
                <a16:creationId xmlns:a16="http://schemas.microsoft.com/office/drawing/2014/main" id="{57EA3A9C-0809-1411-D9FB-11A9256DD5EF}"/>
              </a:ext>
            </a:extLst>
          </p:cNvPr>
          <p:cNvSpPr txBox="1">
            <a:spLocks/>
          </p:cNvSpPr>
          <p:nvPr/>
        </p:nvSpPr>
        <p:spPr>
          <a:xfrm>
            <a:off x="596234" y="107818"/>
            <a:ext cx="2769058" cy="36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pPr algn="l">
              <a:buSzPts val="2400"/>
            </a:pPr>
            <a:r>
              <a:rPr lang="es-MX" sz="2400" dirty="0"/>
              <a:t>Diagrama</a:t>
            </a:r>
            <a:r>
              <a:rPr lang="es-MX" sz="2400" dirty="0">
                <a:solidFill>
                  <a:schemeClr val="accent1"/>
                </a:solidFill>
              </a:rPr>
              <a:t> </a:t>
            </a:r>
            <a:r>
              <a:rPr lang="es-MX" sz="2400" dirty="0"/>
              <a:t>de flujo</a:t>
            </a:r>
          </a:p>
        </p:txBody>
      </p:sp>
    </p:spTree>
    <p:extLst>
      <p:ext uri="{BB962C8B-B14F-4D97-AF65-F5344CB8AC3E}">
        <p14:creationId xmlns:p14="http://schemas.microsoft.com/office/powerpoint/2010/main" val="37731958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texto 5">
            <a:extLst>
              <a:ext uri="{FF2B5EF4-FFF2-40B4-BE49-F238E27FC236}">
                <a16:creationId xmlns:a16="http://schemas.microsoft.com/office/drawing/2014/main" id="{1887EABF-60BF-48BC-B1A7-BCE018E7B08F}"/>
              </a:ext>
            </a:extLst>
          </p:cNvPr>
          <p:cNvSpPr>
            <a:spLocks noGrp="1"/>
          </p:cNvSpPr>
          <p:nvPr>
            <p:ph type="body" idx="4294967295"/>
          </p:nvPr>
        </p:nvSpPr>
        <p:spPr>
          <a:xfrm>
            <a:off x="2355581" y="812806"/>
            <a:ext cx="5281908" cy="3806825"/>
          </a:xfrm>
        </p:spPr>
        <p:txBody>
          <a:bodyPr/>
          <a:lstStyle/>
          <a:p>
            <a:pPr marL="139700" indent="0">
              <a:buNone/>
            </a:pPr>
            <a:r>
              <a:rPr lang="es-MX" b="1" dirty="0"/>
              <a:t>principal</a:t>
            </a:r>
            <a:r>
              <a:rPr lang="es-MX" dirty="0"/>
              <a:t>()</a:t>
            </a:r>
          </a:p>
          <a:p>
            <a:pPr marL="139700" indent="0">
              <a:buNone/>
            </a:pPr>
            <a:r>
              <a:rPr lang="es-MX" dirty="0">
                <a:solidFill>
                  <a:srgbClr val="FF0000"/>
                </a:solidFill>
              </a:rPr>
              <a:t>Inicio</a:t>
            </a:r>
          </a:p>
          <a:p>
            <a:pPr marL="139700" indent="0">
              <a:buNone/>
            </a:pPr>
            <a:r>
              <a:rPr lang="es-MX" dirty="0"/>
              <a:t>    real c1, c2, p</a:t>
            </a:r>
          </a:p>
          <a:p>
            <a:pPr marL="361950" indent="-222250">
              <a:buNone/>
            </a:pPr>
            <a:r>
              <a:rPr lang="es-MX" dirty="0"/>
              <a:t>    imprimir “Capture las calificaciones obtenidas”</a:t>
            </a:r>
          </a:p>
          <a:p>
            <a:pPr marL="139700" indent="0">
              <a:buNone/>
            </a:pPr>
            <a:r>
              <a:rPr lang="es-MX" dirty="0"/>
              <a:t>    leer c1, c2</a:t>
            </a:r>
          </a:p>
          <a:p>
            <a:pPr marL="139700" indent="0">
              <a:buNone/>
            </a:pPr>
            <a:r>
              <a:rPr lang="es-MX" dirty="0">
                <a:sym typeface="Wingdings" panose="05000000000000000000" pitchFamily="2" charset="2"/>
              </a:rPr>
              <a:t>    p  (c1+c2)/2</a:t>
            </a:r>
          </a:p>
          <a:p>
            <a:pPr marL="139700" indent="0">
              <a:buNone/>
            </a:pPr>
            <a:r>
              <a:rPr lang="es-MX" dirty="0">
                <a:sym typeface="Wingdings" panose="05000000000000000000" pitchFamily="2" charset="2"/>
              </a:rPr>
              <a:t>    </a:t>
            </a:r>
            <a:r>
              <a:rPr lang="es-MX" b="1" dirty="0">
                <a:solidFill>
                  <a:schemeClr val="accent1">
                    <a:lumMod val="50000"/>
                  </a:schemeClr>
                </a:solidFill>
                <a:sym typeface="Wingdings" panose="05000000000000000000" pitchFamily="2" charset="2"/>
              </a:rPr>
              <a:t>si</a:t>
            </a:r>
            <a:r>
              <a:rPr lang="es-MX" dirty="0">
                <a:sym typeface="Wingdings" panose="05000000000000000000" pitchFamily="2" charset="2"/>
              </a:rPr>
              <a:t> (p &gt;= 6.0)</a:t>
            </a:r>
          </a:p>
          <a:p>
            <a:pPr marL="447675" indent="-266700">
              <a:buNone/>
            </a:pPr>
            <a:r>
              <a:rPr lang="es-MX" dirty="0"/>
              <a:t>       imprimir “El alumno  acreditó el curso”</a:t>
            </a:r>
          </a:p>
          <a:p>
            <a:pPr marL="447675" indent="-266700">
              <a:buNone/>
            </a:pPr>
            <a:r>
              <a:rPr lang="es-MX" dirty="0"/>
              <a:t>    </a:t>
            </a:r>
            <a:r>
              <a:rPr lang="es-MX" b="1" dirty="0" err="1">
                <a:solidFill>
                  <a:schemeClr val="accent1">
                    <a:lumMod val="50000"/>
                  </a:schemeClr>
                </a:solidFill>
              </a:rPr>
              <a:t>otro_caso</a:t>
            </a:r>
            <a:endParaRPr lang="es-MX" b="1" dirty="0">
              <a:solidFill>
                <a:schemeClr val="accent1">
                  <a:lumMod val="50000"/>
                </a:schemeClr>
              </a:solidFill>
            </a:endParaRPr>
          </a:p>
          <a:p>
            <a:pPr marL="447675" indent="-266700">
              <a:buNone/>
            </a:pPr>
            <a:r>
              <a:rPr lang="es-MX" dirty="0"/>
              <a:t>       imprimir “El alumno  no acreditó el curso”</a:t>
            </a:r>
          </a:p>
          <a:p>
            <a:pPr marL="139700" indent="0">
              <a:buNone/>
            </a:pPr>
            <a:r>
              <a:rPr lang="es-MX" dirty="0">
                <a:solidFill>
                  <a:srgbClr val="FF0000"/>
                </a:solidFill>
              </a:rPr>
              <a:t>Fin</a:t>
            </a:r>
          </a:p>
        </p:txBody>
      </p:sp>
      <p:sp>
        <p:nvSpPr>
          <p:cNvPr id="51" name="Título 6">
            <a:extLst>
              <a:ext uri="{FF2B5EF4-FFF2-40B4-BE49-F238E27FC236}">
                <a16:creationId xmlns:a16="http://schemas.microsoft.com/office/drawing/2014/main" id="{0EC687C6-DDB7-4FA0-A178-A78A6E83F0ED}"/>
              </a:ext>
            </a:extLst>
          </p:cNvPr>
          <p:cNvSpPr txBox="1">
            <a:spLocks/>
          </p:cNvSpPr>
          <p:nvPr/>
        </p:nvSpPr>
        <p:spPr>
          <a:xfrm>
            <a:off x="924020" y="122808"/>
            <a:ext cx="2696104" cy="36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pPr algn="l">
              <a:buSzPts val="2400"/>
            </a:pPr>
            <a:r>
              <a:rPr lang="es-MX" sz="2400" dirty="0"/>
              <a:t>Pseudocódigo</a:t>
            </a:r>
          </a:p>
        </p:txBody>
      </p:sp>
    </p:spTree>
    <p:extLst>
      <p:ext uri="{BB962C8B-B14F-4D97-AF65-F5344CB8AC3E}">
        <p14:creationId xmlns:p14="http://schemas.microsoft.com/office/powerpoint/2010/main" val="29124982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texto 5">
            <a:extLst>
              <a:ext uri="{FF2B5EF4-FFF2-40B4-BE49-F238E27FC236}">
                <a16:creationId xmlns:a16="http://schemas.microsoft.com/office/drawing/2014/main" id="{1887EABF-60BF-48BC-B1A7-BCE018E7B08F}"/>
              </a:ext>
            </a:extLst>
          </p:cNvPr>
          <p:cNvSpPr>
            <a:spLocks noGrp="1"/>
          </p:cNvSpPr>
          <p:nvPr>
            <p:ph type="body" idx="4294967295"/>
          </p:nvPr>
        </p:nvSpPr>
        <p:spPr>
          <a:xfrm>
            <a:off x="1748479" y="850281"/>
            <a:ext cx="6046406" cy="3806825"/>
          </a:xfrm>
        </p:spPr>
        <p:txBody>
          <a:bodyPr/>
          <a:lstStyle/>
          <a:p>
            <a:pPr marL="139700" indent="0">
              <a:buNone/>
            </a:pPr>
            <a:r>
              <a:rPr lang="es-MX" dirty="0">
                <a:solidFill>
                  <a:srgbClr val="92D050"/>
                </a:solidFill>
              </a:rPr>
              <a:t>#include&lt;stdio.h&gt;</a:t>
            </a:r>
          </a:p>
          <a:p>
            <a:pPr marL="139700" indent="0">
              <a:buNone/>
            </a:pPr>
            <a:r>
              <a:rPr lang="es-MX" b="1" dirty="0" err="1"/>
              <a:t>main</a:t>
            </a:r>
            <a:r>
              <a:rPr lang="es-MX" dirty="0"/>
              <a:t>()</a:t>
            </a:r>
          </a:p>
          <a:p>
            <a:pPr marL="139700" indent="0">
              <a:buNone/>
            </a:pPr>
            <a:r>
              <a:rPr lang="es-MX" dirty="0">
                <a:solidFill>
                  <a:srgbClr val="FF0000"/>
                </a:solidFill>
              </a:rPr>
              <a:t>{</a:t>
            </a:r>
          </a:p>
          <a:p>
            <a:pPr marL="139700" indent="0">
              <a:buNone/>
            </a:pPr>
            <a:r>
              <a:rPr lang="es-MX" dirty="0"/>
              <a:t>    </a:t>
            </a:r>
            <a:r>
              <a:rPr lang="es-MX" dirty="0" err="1"/>
              <a:t>float</a:t>
            </a:r>
            <a:r>
              <a:rPr lang="es-MX" dirty="0"/>
              <a:t> c1, c2, p;</a:t>
            </a:r>
          </a:p>
          <a:p>
            <a:pPr marL="361950" indent="-222250">
              <a:buNone/>
            </a:pPr>
            <a:r>
              <a:rPr lang="es-MX" dirty="0"/>
              <a:t>    </a:t>
            </a:r>
            <a:r>
              <a:rPr lang="es-MX" dirty="0" err="1"/>
              <a:t>printf</a:t>
            </a:r>
            <a:r>
              <a:rPr lang="es-MX" dirty="0"/>
              <a:t> (“Capture las calificaciones obtenidas\n”);</a:t>
            </a:r>
          </a:p>
          <a:p>
            <a:pPr marL="139700" indent="0">
              <a:buNone/>
            </a:pPr>
            <a:r>
              <a:rPr lang="es-MX" dirty="0"/>
              <a:t>    </a:t>
            </a:r>
            <a:r>
              <a:rPr lang="es-MX" dirty="0" err="1"/>
              <a:t>scanf</a:t>
            </a:r>
            <a:r>
              <a:rPr lang="es-MX" dirty="0"/>
              <a:t> (“</a:t>
            </a:r>
            <a:r>
              <a:rPr lang="es-MX" dirty="0">
                <a:solidFill>
                  <a:srgbClr val="00B0F0"/>
                </a:solidFill>
              </a:rPr>
              <a:t>%f %f</a:t>
            </a:r>
            <a:r>
              <a:rPr lang="es-MX" dirty="0"/>
              <a:t>”, </a:t>
            </a:r>
            <a:r>
              <a:rPr lang="es-MX" dirty="0">
                <a:solidFill>
                  <a:srgbClr val="C00000"/>
                </a:solidFill>
              </a:rPr>
              <a:t>&amp;</a:t>
            </a:r>
            <a:r>
              <a:rPr lang="es-MX" dirty="0"/>
              <a:t>c1, </a:t>
            </a:r>
            <a:r>
              <a:rPr lang="es-MX" dirty="0">
                <a:solidFill>
                  <a:srgbClr val="C00000"/>
                </a:solidFill>
              </a:rPr>
              <a:t>&amp;</a:t>
            </a:r>
            <a:r>
              <a:rPr lang="es-MX" dirty="0"/>
              <a:t>c2);</a:t>
            </a:r>
          </a:p>
          <a:p>
            <a:pPr marL="139700" indent="0">
              <a:buNone/>
            </a:pPr>
            <a:r>
              <a:rPr lang="es-MX" dirty="0">
                <a:sym typeface="Wingdings" panose="05000000000000000000" pitchFamily="2" charset="2"/>
              </a:rPr>
              <a:t>    p = (c1+c2)/2;</a:t>
            </a:r>
          </a:p>
          <a:p>
            <a:pPr marL="139700" indent="0">
              <a:buNone/>
            </a:pPr>
            <a:r>
              <a:rPr lang="es-MX" dirty="0">
                <a:sym typeface="Wingdings" panose="05000000000000000000" pitchFamily="2" charset="2"/>
              </a:rPr>
              <a:t>    </a:t>
            </a:r>
            <a:r>
              <a:rPr lang="es-MX" b="1" dirty="0" err="1">
                <a:solidFill>
                  <a:schemeClr val="accent1">
                    <a:lumMod val="50000"/>
                  </a:schemeClr>
                </a:solidFill>
                <a:sym typeface="Wingdings" panose="05000000000000000000" pitchFamily="2" charset="2"/>
              </a:rPr>
              <a:t>if</a:t>
            </a:r>
            <a:r>
              <a:rPr lang="es-MX" dirty="0">
                <a:sym typeface="Wingdings" panose="05000000000000000000" pitchFamily="2" charset="2"/>
              </a:rPr>
              <a:t> (p &gt;= 6.0)</a:t>
            </a:r>
          </a:p>
          <a:p>
            <a:pPr marL="447675" indent="-266700">
              <a:buNone/>
            </a:pPr>
            <a:r>
              <a:rPr lang="es-MX" dirty="0"/>
              <a:t>       </a:t>
            </a:r>
            <a:r>
              <a:rPr lang="es-MX" dirty="0" err="1"/>
              <a:t>printf</a:t>
            </a:r>
            <a:r>
              <a:rPr lang="es-MX" dirty="0"/>
              <a:t> (“El alumno  acreditó el curso”);</a:t>
            </a:r>
          </a:p>
          <a:p>
            <a:pPr marL="447675" indent="-266700">
              <a:buNone/>
            </a:pPr>
            <a:r>
              <a:rPr lang="es-MX" dirty="0"/>
              <a:t>   </a:t>
            </a:r>
            <a:r>
              <a:rPr lang="es-MX" b="1" dirty="0" err="1">
                <a:solidFill>
                  <a:schemeClr val="accent1">
                    <a:lumMod val="50000"/>
                  </a:schemeClr>
                </a:solidFill>
              </a:rPr>
              <a:t>else</a:t>
            </a:r>
            <a:endParaRPr lang="es-MX" b="1" dirty="0">
              <a:solidFill>
                <a:schemeClr val="accent1">
                  <a:lumMod val="50000"/>
                </a:schemeClr>
              </a:solidFill>
            </a:endParaRPr>
          </a:p>
          <a:p>
            <a:pPr marL="447675" indent="-266700">
              <a:buNone/>
            </a:pPr>
            <a:r>
              <a:rPr lang="es-MX" dirty="0"/>
              <a:t>       </a:t>
            </a:r>
            <a:r>
              <a:rPr lang="es-MX" dirty="0" err="1"/>
              <a:t>printf</a:t>
            </a:r>
            <a:r>
              <a:rPr lang="es-MX" dirty="0"/>
              <a:t> (“El alumno  no acreditó el curso”);</a:t>
            </a:r>
          </a:p>
          <a:p>
            <a:pPr marL="139700" indent="0">
              <a:buNone/>
            </a:pPr>
            <a:r>
              <a:rPr lang="es-MX" dirty="0">
                <a:solidFill>
                  <a:srgbClr val="FF0000"/>
                </a:solidFill>
              </a:rPr>
              <a:t>}</a:t>
            </a:r>
          </a:p>
        </p:txBody>
      </p:sp>
      <p:sp>
        <p:nvSpPr>
          <p:cNvPr id="51" name="Título 6">
            <a:extLst>
              <a:ext uri="{FF2B5EF4-FFF2-40B4-BE49-F238E27FC236}">
                <a16:creationId xmlns:a16="http://schemas.microsoft.com/office/drawing/2014/main" id="{0EC687C6-DDB7-4FA0-A178-A78A6E83F0ED}"/>
              </a:ext>
            </a:extLst>
          </p:cNvPr>
          <p:cNvSpPr txBox="1">
            <a:spLocks/>
          </p:cNvSpPr>
          <p:nvPr/>
        </p:nvSpPr>
        <p:spPr>
          <a:xfrm>
            <a:off x="856564" y="212749"/>
            <a:ext cx="2696104" cy="367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pPr algn="l">
              <a:buSzPts val="2400"/>
            </a:pPr>
            <a:r>
              <a:rPr lang="es-MX" sz="2400" dirty="0"/>
              <a:t>Código en Dev C++</a:t>
            </a:r>
          </a:p>
        </p:txBody>
      </p:sp>
    </p:spTree>
    <p:extLst>
      <p:ext uri="{BB962C8B-B14F-4D97-AF65-F5344CB8AC3E}">
        <p14:creationId xmlns:p14="http://schemas.microsoft.com/office/powerpoint/2010/main" val="1713997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05DEC488-5805-FA85-CAAA-9F1918DB14F3}"/>
              </a:ext>
            </a:extLst>
          </p:cNvPr>
          <p:cNvSpPr>
            <a:spLocks noGrp="1"/>
          </p:cNvSpPr>
          <p:nvPr>
            <p:ph type="title"/>
          </p:nvPr>
        </p:nvSpPr>
        <p:spPr/>
        <p:txBody>
          <a:bodyPr/>
          <a:lstStyle/>
          <a:p>
            <a:r>
              <a:rPr lang="es-MX" sz="4000" dirty="0"/>
              <a:t>Estructura de Control Selectiva Anidada</a:t>
            </a:r>
          </a:p>
        </p:txBody>
      </p:sp>
      <p:sp>
        <p:nvSpPr>
          <p:cNvPr id="5" name="Subtítulo 4">
            <a:extLst>
              <a:ext uri="{FF2B5EF4-FFF2-40B4-BE49-F238E27FC236}">
                <a16:creationId xmlns:a16="http://schemas.microsoft.com/office/drawing/2014/main" id="{DE0A6E48-EF64-BD1A-2B35-7A0058D2BFE6}"/>
              </a:ext>
            </a:extLst>
          </p:cNvPr>
          <p:cNvSpPr>
            <a:spLocks noGrp="1"/>
          </p:cNvSpPr>
          <p:nvPr>
            <p:ph type="subTitle" idx="4294967295"/>
          </p:nvPr>
        </p:nvSpPr>
        <p:spPr>
          <a:xfrm>
            <a:off x="2394272" y="3468688"/>
            <a:ext cx="4355356" cy="1003300"/>
          </a:xfrm>
        </p:spPr>
        <p:txBody>
          <a:bodyPr/>
          <a:lstStyle/>
          <a:p>
            <a:pPr marL="114300" indent="0" algn="ctr">
              <a:buNone/>
            </a:pPr>
            <a:r>
              <a:rPr lang="es-MX" sz="2800" dirty="0">
                <a:solidFill>
                  <a:schemeClr val="accent2">
                    <a:lumMod val="50000"/>
                  </a:schemeClr>
                </a:solidFill>
              </a:rPr>
              <a:t>En cascada</a:t>
            </a:r>
            <a:endParaRPr lang="es-MX" sz="2800" dirty="0">
              <a:solidFill>
                <a:schemeClr val="accent1">
                  <a:lumMod val="50000"/>
                </a:schemeClr>
              </a:solidFill>
            </a:endParaRPr>
          </a:p>
        </p:txBody>
      </p:sp>
    </p:spTree>
    <p:extLst>
      <p:ext uri="{BB962C8B-B14F-4D97-AF65-F5344CB8AC3E}">
        <p14:creationId xmlns:p14="http://schemas.microsoft.com/office/powerpoint/2010/main" val="18839743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5A7A12-B86C-21D3-CA84-358721E690BB}"/>
              </a:ext>
            </a:extLst>
          </p:cNvPr>
          <p:cNvSpPr>
            <a:spLocks noGrp="1"/>
          </p:cNvSpPr>
          <p:nvPr>
            <p:ph type="title"/>
          </p:nvPr>
        </p:nvSpPr>
        <p:spPr/>
        <p:txBody>
          <a:bodyPr/>
          <a:lstStyle/>
          <a:p>
            <a:r>
              <a:rPr lang="es-MX" dirty="0"/>
              <a:t>¿Cómo funciona?</a:t>
            </a:r>
          </a:p>
        </p:txBody>
      </p:sp>
      <p:sp>
        <p:nvSpPr>
          <p:cNvPr id="5" name="CuadroTexto 4">
            <a:extLst>
              <a:ext uri="{FF2B5EF4-FFF2-40B4-BE49-F238E27FC236}">
                <a16:creationId xmlns:a16="http://schemas.microsoft.com/office/drawing/2014/main" id="{FB6E43A3-E497-977C-7F1C-6F83C266D69D}"/>
              </a:ext>
            </a:extLst>
          </p:cNvPr>
          <p:cNvSpPr txBox="1"/>
          <p:nvPr/>
        </p:nvSpPr>
        <p:spPr>
          <a:xfrm>
            <a:off x="1787435" y="3029725"/>
            <a:ext cx="5400675" cy="1477328"/>
          </a:xfrm>
          <a:prstGeom prst="rect">
            <a:avLst/>
          </a:prstGeom>
          <a:noFill/>
        </p:spPr>
        <p:txBody>
          <a:bodyPr wrap="square" rtlCol="0">
            <a:spAutoFit/>
          </a:bodyPr>
          <a:lstStyle/>
          <a:p>
            <a:pPr algn="just"/>
            <a:r>
              <a:rPr lang="es-ES" sz="1800" dirty="0">
                <a:solidFill>
                  <a:schemeClr val="accent2">
                    <a:lumMod val="50000"/>
                  </a:schemeClr>
                </a:solidFill>
                <a:latin typeface="Roboto"/>
                <a:ea typeface="Roboto"/>
                <a:cs typeface="Roboto"/>
                <a:sym typeface="Roboto"/>
              </a:rPr>
              <a:t>“El concepto de anidamiento es muy utilizado en la programación y consiste en insertar (anidar) una estructura dentro de otra” (Ancona &amp; Nakamura, 2011).</a:t>
            </a:r>
          </a:p>
          <a:p>
            <a:pPr algn="just"/>
            <a:endParaRPr lang="es-ES" sz="1800" dirty="0">
              <a:solidFill>
                <a:schemeClr val="lt2"/>
              </a:solidFill>
              <a:latin typeface="Roboto"/>
              <a:ea typeface="Roboto"/>
              <a:cs typeface="Roboto"/>
              <a:sym typeface="Roboto"/>
            </a:endParaRPr>
          </a:p>
        </p:txBody>
      </p:sp>
      <p:sp>
        <p:nvSpPr>
          <p:cNvPr id="3" name="CuadroTexto 2">
            <a:extLst>
              <a:ext uri="{FF2B5EF4-FFF2-40B4-BE49-F238E27FC236}">
                <a16:creationId xmlns:a16="http://schemas.microsoft.com/office/drawing/2014/main" id="{88CDA344-B89C-21D7-FDA0-201AD4C10A37}"/>
              </a:ext>
            </a:extLst>
          </p:cNvPr>
          <p:cNvSpPr txBox="1"/>
          <p:nvPr/>
        </p:nvSpPr>
        <p:spPr>
          <a:xfrm>
            <a:off x="1247772" y="1383750"/>
            <a:ext cx="6480000" cy="1200329"/>
          </a:xfrm>
          <a:prstGeom prst="rect">
            <a:avLst/>
          </a:prstGeom>
          <a:noFill/>
        </p:spPr>
        <p:txBody>
          <a:bodyPr wrap="square">
            <a:spAutoFit/>
          </a:bodyPr>
          <a:lstStyle/>
          <a:p>
            <a:pPr algn="just"/>
            <a:r>
              <a:rPr lang="es-ES" sz="1800" dirty="0">
                <a:solidFill>
                  <a:schemeClr val="lt2"/>
                </a:solidFill>
                <a:latin typeface="Roboto"/>
                <a:ea typeface="Roboto"/>
                <a:cs typeface="Roboto"/>
                <a:sym typeface="Roboto"/>
              </a:rPr>
              <a:t>En muchos problemas es frecuente que, después de tomar una decisión e indicar el camino a seguir, será necesario evaluar otra condición, este proceso puede repetirse muchas veces y es conocido como anidamiento.</a:t>
            </a:r>
          </a:p>
        </p:txBody>
      </p:sp>
    </p:spTree>
    <p:extLst>
      <p:ext uri="{BB962C8B-B14F-4D97-AF65-F5344CB8AC3E}">
        <p14:creationId xmlns:p14="http://schemas.microsoft.com/office/powerpoint/2010/main" val="38542628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5A7A12-B86C-21D3-CA84-358721E690BB}"/>
              </a:ext>
            </a:extLst>
          </p:cNvPr>
          <p:cNvSpPr>
            <a:spLocks noGrp="1"/>
          </p:cNvSpPr>
          <p:nvPr>
            <p:ph type="title"/>
          </p:nvPr>
        </p:nvSpPr>
        <p:spPr/>
        <p:txBody>
          <a:bodyPr/>
          <a:lstStyle/>
          <a:p>
            <a:r>
              <a:rPr lang="es-MX" dirty="0"/>
              <a:t>¿Cómo funciona?</a:t>
            </a:r>
          </a:p>
        </p:txBody>
      </p:sp>
      <p:sp>
        <p:nvSpPr>
          <p:cNvPr id="3" name="CuadroTexto 2">
            <a:extLst>
              <a:ext uri="{FF2B5EF4-FFF2-40B4-BE49-F238E27FC236}">
                <a16:creationId xmlns:a16="http://schemas.microsoft.com/office/drawing/2014/main" id="{444A679B-8AEF-4B93-1EE4-D0E56D2C460B}"/>
              </a:ext>
            </a:extLst>
          </p:cNvPr>
          <p:cNvSpPr txBox="1"/>
          <p:nvPr/>
        </p:nvSpPr>
        <p:spPr>
          <a:xfrm>
            <a:off x="1369217" y="1459020"/>
            <a:ext cx="6480000" cy="2160000"/>
          </a:xfrm>
          <a:prstGeom prst="rect">
            <a:avLst/>
          </a:prstGeom>
          <a:noFill/>
        </p:spPr>
        <p:txBody>
          <a:bodyPr wrap="square">
            <a:spAutoFit/>
          </a:bodyPr>
          <a:lstStyle/>
          <a:p>
            <a:pPr algn="just"/>
            <a:r>
              <a:rPr lang="es-ES" sz="1800" dirty="0">
                <a:solidFill>
                  <a:schemeClr val="lt2"/>
                </a:solidFill>
                <a:latin typeface="Roboto"/>
                <a:ea typeface="Roboto"/>
                <a:cs typeface="Roboto"/>
                <a:sym typeface="Roboto"/>
              </a:rPr>
              <a:t>Cuando se hace referencia al desarrollo de programas con </a:t>
            </a:r>
            <a:r>
              <a:rPr lang="es-ES" sz="1800" i="1" dirty="0">
                <a:solidFill>
                  <a:schemeClr val="tx2">
                    <a:lumMod val="50000"/>
                  </a:schemeClr>
                </a:solidFill>
                <a:latin typeface="Roboto"/>
                <a:ea typeface="Roboto"/>
                <a:cs typeface="Roboto"/>
                <a:sym typeface="Roboto"/>
              </a:rPr>
              <a:t>si anidados</a:t>
            </a:r>
            <a:r>
              <a:rPr lang="es-ES" sz="1800" i="1" dirty="0">
                <a:solidFill>
                  <a:schemeClr val="lt2"/>
                </a:solidFill>
                <a:latin typeface="Roboto"/>
                <a:ea typeface="Roboto"/>
                <a:cs typeface="Roboto"/>
                <a:sym typeface="Roboto"/>
              </a:rPr>
              <a:t>, </a:t>
            </a:r>
            <a:r>
              <a:rPr lang="es-ES" sz="1800" dirty="0">
                <a:solidFill>
                  <a:schemeClr val="lt2"/>
                </a:solidFill>
                <a:latin typeface="Roboto"/>
                <a:ea typeface="Roboto"/>
                <a:cs typeface="Roboto"/>
                <a:sym typeface="Roboto"/>
              </a:rPr>
              <a:t>quiere decir que existe una sentencia </a:t>
            </a:r>
            <a:r>
              <a:rPr lang="es-ES" sz="1800" i="1" dirty="0">
                <a:solidFill>
                  <a:schemeClr val="tx2">
                    <a:lumMod val="50000"/>
                  </a:schemeClr>
                </a:solidFill>
                <a:latin typeface="Roboto"/>
                <a:ea typeface="Roboto"/>
                <a:cs typeface="Roboto"/>
                <a:sym typeface="Roboto"/>
              </a:rPr>
              <a:t>si (</a:t>
            </a:r>
            <a:r>
              <a:rPr lang="es-ES" sz="1800" i="1" dirty="0" err="1">
                <a:solidFill>
                  <a:schemeClr val="tx2">
                    <a:lumMod val="50000"/>
                  </a:schemeClr>
                </a:solidFill>
                <a:latin typeface="Roboto"/>
                <a:ea typeface="Roboto"/>
                <a:cs typeface="Roboto"/>
                <a:sym typeface="Roboto"/>
              </a:rPr>
              <a:t>if</a:t>
            </a:r>
            <a:r>
              <a:rPr lang="es-ES" sz="1800" i="1" dirty="0">
                <a:solidFill>
                  <a:schemeClr val="tx2">
                    <a:lumMod val="50000"/>
                  </a:schemeClr>
                </a:solidFill>
                <a:latin typeface="Roboto"/>
                <a:ea typeface="Roboto"/>
                <a:cs typeface="Roboto"/>
                <a:sym typeface="Roboto"/>
              </a:rPr>
              <a:t>) </a:t>
            </a:r>
            <a:r>
              <a:rPr lang="es-ES" sz="1800" dirty="0">
                <a:solidFill>
                  <a:schemeClr val="lt2"/>
                </a:solidFill>
                <a:latin typeface="Roboto"/>
                <a:ea typeface="Roboto"/>
                <a:cs typeface="Roboto"/>
                <a:sym typeface="Roboto"/>
              </a:rPr>
              <a:t>dentro de otra sentencia </a:t>
            </a:r>
            <a:r>
              <a:rPr lang="es-ES" sz="1800" i="1" dirty="0">
                <a:solidFill>
                  <a:schemeClr val="tx2">
                    <a:lumMod val="50000"/>
                  </a:schemeClr>
                </a:solidFill>
                <a:latin typeface="Roboto"/>
                <a:ea typeface="Roboto"/>
                <a:cs typeface="Roboto"/>
                <a:sym typeface="Roboto"/>
              </a:rPr>
              <a:t>si (</a:t>
            </a:r>
            <a:r>
              <a:rPr lang="es-ES" sz="1800" i="1" dirty="0" err="1">
                <a:solidFill>
                  <a:schemeClr val="tx2">
                    <a:lumMod val="50000"/>
                  </a:schemeClr>
                </a:solidFill>
                <a:latin typeface="Roboto"/>
                <a:ea typeface="Roboto"/>
                <a:cs typeface="Roboto"/>
                <a:sym typeface="Roboto"/>
              </a:rPr>
              <a:t>if</a:t>
            </a:r>
            <a:r>
              <a:rPr lang="es-ES" sz="1800" i="1" dirty="0">
                <a:solidFill>
                  <a:schemeClr val="tx2">
                    <a:lumMod val="50000"/>
                  </a:schemeClr>
                </a:solidFill>
                <a:latin typeface="Roboto"/>
                <a:ea typeface="Roboto"/>
                <a:cs typeface="Roboto"/>
                <a:sym typeface="Roboto"/>
              </a:rPr>
              <a:t>)</a:t>
            </a:r>
            <a:r>
              <a:rPr lang="es-ES" sz="1800" dirty="0">
                <a:solidFill>
                  <a:schemeClr val="lt2"/>
                </a:solidFill>
                <a:latin typeface="Roboto"/>
                <a:ea typeface="Roboto"/>
                <a:cs typeface="Roboto"/>
                <a:sym typeface="Roboto"/>
              </a:rPr>
              <a:t>, por lo que se debe poner especial atención al </a:t>
            </a:r>
            <a:r>
              <a:rPr lang="es-ES" sz="1800" i="1" dirty="0" err="1">
                <a:solidFill>
                  <a:schemeClr val="tx2">
                    <a:lumMod val="50000"/>
                  </a:schemeClr>
                </a:solidFill>
                <a:latin typeface="Roboto"/>
                <a:ea typeface="Roboto"/>
                <a:cs typeface="Roboto"/>
                <a:sym typeface="Roboto"/>
              </a:rPr>
              <a:t>otro_caso</a:t>
            </a:r>
            <a:r>
              <a:rPr lang="es-ES" sz="1800" i="1" dirty="0">
                <a:solidFill>
                  <a:schemeClr val="tx2">
                    <a:lumMod val="50000"/>
                  </a:schemeClr>
                </a:solidFill>
                <a:latin typeface="Roboto"/>
                <a:ea typeface="Roboto"/>
                <a:cs typeface="Roboto"/>
                <a:sym typeface="Roboto"/>
              </a:rPr>
              <a:t> (</a:t>
            </a:r>
            <a:r>
              <a:rPr lang="es-ES" sz="1800" i="1" dirty="0" err="1">
                <a:solidFill>
                  <a:schemeClr val="tx2">
                    <a:lumMod val="50000"/>
                  </a:schemeClr>
                </a:solidFill>
                <a:latin typeface="Roboto"/>
                <a:ea typeface="Roboto"/>
                <a:cs typeface="Roboto"/>
                <a:sym typeface="Roboto"/>
              </a:rPr>
              <a:t>else</a:t>
            </a:r>
            <a:r>
              <a:rPr lang="es-ES" sz="1800" i="1" dirty="0">
                <a:solidFill>
                  <a:schemeClr val="tx2">
                    <a:lumMod val="50000"/>
                  </a:schemeClr>
                </a:solidFill>
                <a:latin typeface="Roboto"/>
                <a:ea typeface="Roboto"/>
                <a:cs typeface="Roboto"/>
                <a:sym typeface="Roboto"/>
              </a:rPr>
              <a:t>) </a:t>
            </a:r>
            <a:r>
              <a:rPr lang="es-ES" sz="1800" dirty="0">
                <a:solidFill>
                  <a:schemeClr val="lt2"/>
                </a:solidFill>
                <a:latin typeface="Roboto"/>
                <a:ea typeface="Roboto"/>
                <a:cs typeface="Roboto"/>
                <a:sym typeface="Roboto"/>
              </a:rPr>
              <a:t>con el que asocia.</a:t>
            </a:r>
            <a:r>
              <a:rPr lang="es-ES" sz="1800" i="1" dirty="0">
                <a:solidFill>
                  <a:schemeClr val="lt2"/>
                </a:solidFill>
                <a:latin typeface="Roboto"/>
                <a:ea typeface="Roboto"/>
                <a:cs typeface="Roboto"/>
                <a:sym typeface="Roboto"/>
              </a:rPr>
              <a:t> </a:t>
            </a:r>
          </a:p>
          <a:p>
            <a:pPr algn="just"/>
            <a:endParaRPr lang="es-ES" sz="1800" i="1" dirty="0">
              <a:solidFill>
                <a:schemeClr val="lt2"/>
              </a:solidFill>
              <a:latin typeface="Roboto"/>
              <a:ea typeface="Roboto"/>
              <a:cs typeface="Roboto"/>
              <a:sym typeface="Roboto"/>
            </a:endParaRPr>
          </a:p>
          <a:p>
            <a:pPr algn="just"/>
            <a:r>
              <a:rPr lang="es-ES" sz="1800" dirty="0">
                <a:solidFill>
                  <a:schemeClr val="lt2"/>
                </a:solidFill>
                <a:latin typeface="Roboto"/>
                <a:ea typeface="Roboto"/>
                <a:cs typeface="Roboto"/>
                <a:sym typeface="Roboto"/>
              </a:rPr>
              <a:t>El compilador evalúa la </a:t>
            </a:r>
            <a:r>
              <a:rPr lang="es-ES" sz="1800" i="1" dirty="0">
                <a:solidFill>
                  <a:schemeClr val="tx2">
                    <a:lumMod val="50000"/>
                  </a:schemeClr>
                </a:solidFill>
                <a:latin typeface="Roboto"/>
                <a:ea typeface="Roboto"/>
                <a:cs typeface="Roboto"/>
                <a:sym typeface="Roboto"/>
              </a:rPr>
              <a:t>condición </a:t>
            </a:r>
            <a:r>
              <a:rPr lang="es-ES" sz="1800" dirty="0">
                <a:solidFill>
                  <a:schemeClr val="lt2"/>
                </a:solidFill>
                <a:latin typeface="Roboto"/>
                <a:ea typeface="Roboto"/>
                <a:cs typeface="Roboto"/>
                <a:sym typeface="Roboto"/>
              </a:rPr>
              <a:t>de arriba hacia abajo y las instrucciones se ejecutan de izquierda a derecha.</a:t>
            </a:r>
          </a:p>
        </p:txBody>
      </p:sp>
    </p:spTree>
    <p:extLst>
      <p:ext uri="{BB962C8B-B14F-4D97-AF65-F5344CB8AC3E}">
        <p14:creationId xmlns:p14="http://schemas.microsoft.com/office/powerpoint/2010/main" val="38189615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grpSp>
        <p:nvGrpSpPr>
          <p:cNvPr id="2" name="Grupo 1">
            <a:extLst>
              <a:ext uri="{FF2B5EF4-FFF2-40B4-BE49-F238E27FC236}">
                <a16:creationId xmlns:a16="http://schemas.microsoft.com/office/drawing/2014/main" id="{0C9FF27E-8EFA-4E6D-B4EA-50B27C5D87DB}"/>
              </a:ext>
            </a:extLst>
          </p:cNvPr>
          <p:cNvGrpSpPr/>
          <p:nvPr/>
        </p:nvGrpSpPr>
        <p:grpSpPr>
          <a:xfrm>
            <a:off x="1397107" y="499737"/>
            <a:ext cx="6349786" cy="4337662"/>
            <a:chOff x="1397107" y="154963"/>
            <a:chExt cx="6349786" cy="4337662"/>
          </a:xfrm>
        </p:grpSpPr>
        <p:grpSp>
          <p:nvGrpSpPr>
            <p:cNvPr id="494" name="Grupo 493">
              <a:extLst>
                <a:ext uri="{FF2B5EF4-FFF2-40B4-BE49-F238E27FC236}">
                  <a16:creationId xmlns:a16="http://schemas.microsoft.com/office/drawing/2014/main" id="{D747BC27-BBC3-2AD9-E386-CD6492D843A6}"/>
                </a:ext>
              </a:extLst>
            </p:cNvPr>
            <p:cNvGrpSpPr/>
            <p:nvPr/>
          </p:nvGrpSpPr>
          <p:grpSpPr>
            <a:xfrm>
              <a:off x="1397107" y="154963"/>
              <a:ext cx="6349786" cy="4337662"/>
              <a:chOff x="1348520" y="352425"/>
              <a:chExt cx="6349786" cy="4337662"/>
            </a:xfrm>
          </p:grpSpPr>
          <p:grpSp>
            <p:nvGrpSpPr>
              <p:cNvPr id="477" name="Grupo 476">
                <a:extLst>
                  <a:ext uri="{FF2B5EF4-FFF2-40B4-BE49-F238E27FC236}">
                    <a16:creationId xmlns:a16="http://schemas.microsoft.com/office/drawing/2014/main" id="{1A1C30AC-F388-6282-EBEE-ED437521CB30}"/>
                  </a:ext>
                </a:extLst>
              </p:cNvPr>
              <p:cNvGrpSpPr/>
              <p:nvPr/>
            </p:nvGrpSpPr>
            <p:grpSpPr>
              <a:xfrm>
                <a:off x="1348520" y="352425"/>
                <a:ext cx="6349786" cy="3705016"/>
                <a:chOff x="1348520" y="352425"/>
                <a:chExt cx="6349786" cy="3705016"/>
              </a:xfrm>
            </p:grpSpPr>
            <p:grpSp>
              <p:nvGrpSpPr>
                <p:cNvPr id="455" name="Grupo 454">
                  <a:extLst>
                    <a:ext uri="{FF2B5EF4-FFF2-40B4-BE49-F238E27FC236}">
                      <a16:creationId xmlns:a16="http://schemas.microsoft.com/office/drawing/2014/main" id="{BF31E362-F7A0-AF60-4255-1870D0CF934A}"/>
                    </a:ext>
                  </a:extLst>
                </p:cNvPr>
                <p:cNvGrpSpPr/>
                <p:nvPr/>
              </p:nvGrpSpPr>
              <p:grpSpPr>
                <a:xfrm>
                  <a:off x="1348520" y="352425"/>
                  <a:ext cx="6349786" cy="3218683"/>
                  <a:chOff x="1348520" y="352425"/>
                  <a:chExt cx="6349786" cy="3218683"/>
                </a:xfrm>
              </p:grpSpPr>
              <p:grpSp>
                <p:nvGrpSpPr>
                  <p:cNvPr id="55" name="Grupo 54">
                    <a:extLst>
                      <a:ext uri="{FF2B5EF4-FFF2-40B4-BE49-F238E27FC236}">
                        <a16:creationId xmlns:a16="http://schemas.microsoft.com/office/drawing/2014/main" id="{548BE55C-2820-488F-4C0C-AF6C723360B6}"/>
                      </a:ext>
                    </a:extLst>
                  </p:cNvPr>
                  <p:cNvGrpSpPr/>
                  <p:nvPr/>
                </p:nvGrpSpPr>
                <p:grpSpPr>
                  <a:xfrm>
                    <a:off x="1348520" y="352425"/>
                    <a:ext cx="5550865" cy="2651972"/>
                    <a:chOff x="2786795" y="476250"/>
                    <a:chExt cx="5550865" cy="2651972"/>
                  </a:xfrm>
                </p:grpSpPr>
                <p:cxnSp>
                  <p:nvCxnSpPr>
                    <p:cNvPr id="5" name="Conector recto de flecha 4">
                      <a:extLst>
                        <a:ext uri="{FF2B5EF4-FFF2-40B4-BE49-F238E27FC236}">
                          <a16:creationId xmlns:a16="http://schemas.microsoft.com/office/drawing/2014/main" id="{E3601385-0D80-AA54-604B-974DC0FE70AD}"/>
                        </a:ext>
                      </a:extLst>
                    </p:cNvPr>
                    <p:cNvCxnSpPr/>
                    <p:nvPr/>
                  </p:nvCxnSpPr>
                  <p:spPr>
                    <a:xfrm>
                      <a:off x="4572000" y="476250"/>
                      <a:ext cx="0" cy="2857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Diagrama de flujo: decisión 16">
                      <a:extLst>
                        <a:ext uri="{FF2B5EF4-FFF2-40B4-BE49-F238E27FC236}">
                          <a16:creationId xmlns:a16="http://schemas.microsoft.com/office/drawing/2014/main" id="{D7D83521-9CBA-BF1F-97B7-9AA7C1285D09}"/>
                        </a:ext>
                      </a:extLst>
                    </p:cNvPr>
                    <p:cNvSpPr/>
                    <p:nvPr/>
                  </p:nvSpPr>
                  <p:spPr>
                    <a:xfrm>
                      <a:off x="6337410" y="2434844"/>
                      <a:ext cx="2000250" cy="693378"/>
                    </a:xfrm>
                    <a:prstGeom prst="flowChartDecision">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condición3</a:t>
                      </a:r>
                    </a:p>
                  </p:txBody>
                </p:sp>
                <p:grpSp>
                  <p:nvGrpSpPr>
                    <p:cNvPr id="54" name="Grupo 53">
                      <a:extLst>
                        <a:ext uri="{FF2B5EF4-FFF2-40B4-BE49-F238E27FC236}">
                          <a16:creationId xmlns:a16="http://schemas.microsoft.com/office/drawing/2014/main" id="{AA302954-2554-0184-5388-1C3E605D9AAE}"/>
                        </a:ext>
                      </a:extLst>
                    </p:cNvPr>
                    <p:cNvGrpSpPr/>
                    <p:nvPr/>
                  </p:nvGrpSpPr>
                  <p:grpSpPr>
                    <a:xfrm>
                      <a:off x="2786795" y="782997"/>
                      <a:ext cx="4550740" cy="1636161"/>
                      <a:chOff x="2786795" y="782997"/>
                      <a:chExt cx="4550740" cy="1636161"/>
                    </a:xfrm>
                  </p:grpSpPr>
                  <p:sp>
                    <p:nvSpPr>
                      <p:cNvPr id="6" name="Diagrama de flujo: decisión 5">
                        <a:extLst>
                          <a:ext uri="{FF2B5EF4-FFF2-40B4-BE49-F238E27FC236}">
                            <a16:creationId xmlns:a16="http://schemas.microsoft.com/office/drawing/2014/main" id="{CB6CD297-2508-E438-9214-9AF6DF2B1303}"/>
                          </a:ext>
                        </a:extLst>
                      </p:cNvPr>
                      <p:cNvSpPr/>
                      <p:nvPr/>
                    </p:nvSpPr>
                    <p:spPr>
                      <a:xfrm>
                        <a:off x="3571875" y="782997"/>
                        <a:ext cx="2000250" cy="693378"/>
                      </a:xfrm>
                      <a:prstGeom prst="flowChartDecision">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condición1</a:t>
                        </a:r>
                      </a:p>
                    </p:txBody>
                  </p:sp>
                  <p:cxnSp>
                    <p:nvCxnSpPr>
                      <p:cNvPr id="8" name="Conector: angular 7">
                        <a:extLst>
                          <a:ext uri="{FF2B5EF4-FFF2-40B4-BE49-F238E27FC236}">
                            <a16:creationId xmlns:a16="http://schemas.microsoft.com/office/drawing/2014/main" id="{166EFE3F-611E-8C35-7482-03DB31CB8A2F}"/>
                          </a:ext>
                        </a:extLst>
                      </p:cNvPr>
                      <p:cNvCxnSpPr>
                        <a:cxnSpLocks/>
                      </p:cNvCxnSpPr>
                      <p:nvPr/>
                    </p:nvCxnSpPr>
                    <p:spPr>
                      <a:xfrm rot="10800000" flipV="1">
                        <a:off x="3211875" y="1129686"/>
                        <a:ext cx="360000" cy="468000"/>
                      </a:xfrm>
                      <a:prstGeom prst="bentConnector3">
                        <a:avLst>
                          <a:gd name="adj1" fmla="val 100417"/>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ángulo 8">
                        <a:extLst>
                          <a:ext uri="{FF2B5EF4-FFF2-40B4-BE49-F238E27FC236}">
                            <a16:creationId xmlns:a16="http://schemas.microsoft.com/office/drawing/2014/main" id="{2672AEAC-5F30-7666-0E4F-3E25C2F1AFC1}"/>
                          </a:ext>
                        </a:extLst>
                      </p:cNvPr>
                      <p:cNvSpPr/>
                      <p:nvPr/>
                    </p:nvSpPr>
                    <p:spPr>
                      <a:xfrm>
                        <a:off x="2786795" y="1597686"/>
                        <a:ext cx="864000" cy="37229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300" dirty="0"/>
                          <a:t>Inst_1(s)</a:t>
                        </a:r>
                      </a:p>
                    </p:txBody>
                  </p:sp>
                  <p:cxnSp>
                    <p:nvCxnSpPr>
                      <p:cNvPr id="11" name="Conector: angular 10">
                        <a:extLst>
                          <a:ext uri="{FF2B5EF4-FFF2-40B4-BE49-F238E27FC236}">
                            <a16:creationId xmlns:a16="http://schemas.microsoft.com/office/drawing/2014/main" id="{B419AA4C-04B5-06AA-C1CE-3125C1EF181D}"/>
                          </a:ext>
                        </a:extLst>
                      </p:cNvPr>
                      <p:cNvCxnSpPr>
                        <a:stCxn id="6" idx="3"/>
                      </p:cNvCxnSpPr>
                      <p:nvPr/>
                    </p:nvCxnSpPr>
                    <p:spPr>
                      <a:xfrm>
                        <a:off x="5572124" y="1129686"/>
                        <a:ext cx="360000" cy="468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Diagrama de flujo: decisión 11">
                        <a:extLst>
                          <a:ext uri="{FF2B5EF4-FFF2-40B4-BE49-F238E27FC236}">
                            <a16:creationId xmlns:a16="http://schemas.microsoft.com/office/drawing/2014/main" id="{57470808-91DE-1807-FF99-EE30D8D44106}"/>
                          </a:ext>
                        </a:extLst>
                      </p:cNvPr>
                      <p:cNvSpPr/>
                      <p:nvPr/>
                    </p:nvSpPr>
                    <p:spPr>
                      <a:xfrm>
                        <a:off x="4931999" y="1599328"/>
                        <a:ext cx="2000250" cy="693378"/>
                      </a:xfrm>
                      <a:prstGeom prst="flowChartDecision">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condición2</a:t>
                        </a:r>
                      </a:p>
                    </p:txBody>
                  </p:sp>
                  <p:cxnSp>
                    <p:nvCxnSpPr>
                      <p:cNvPr id="13" name="Conector: angular 12">
                        <a:extLst>
                          <a:ext uri="{FF2B5EF4-FFF2-40B4-BE49-F238E27FC236}">
                            <a16:creationId xmlns:a16="http://schemas.microsoft.com/office/drawing/2014/main" id="{5239BFCB-2737-1015-E932-27F9D90BAA54}"/>
                          </a:ext>
                        </a:extLst>
                      </p:cNvPr>
                      <p:cNvCxnSpPr/>
                      <p:nvPr/>
                    </p:nvCxnSpPr>
                    <p:spPr>
                      <a:xfrm rot="10800000" flipV="1">
                        <a:off x="4604123" y="1946017"/>
                        <a:ext cx="360000" cy="468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ector: angular 15">
                        <a:extLst>
                          <a:ext uri="{FF2B5EF4-FFF2-40B4-BE49-F238E27FC236}">
                            <a16:creationId xmlns:a16="http://schemas.microsoft.com/office/drawing/2014/main" id="{DC536A15-450D-99C9-E5B0-CC36A2349C43}"/>
                          </a:ext>
                        </a:extLst>
                      </p:cNvPr>
                      <p:cNvCxnSpPr/>
                      <p:nvPr/>
                    </p:nvCxnSpPr>
                    <p:spPr>
                      <a:xfrm>
                        <a:off x="6977535" y="1951158"/>
                        <a:ext cx="360000" cy="468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grpSp>
              <p:cxnSp>
                <p:nvCxnSpPr>
                  <p:cNvPr id="57" name="Conector: angular 56">
                    <a:extLst>
                      <a:ext uri="{FF2B5EF4-FFF2-40B4-BE49-F238E27FC236}">
                        <a16:creationId xmlns:a16="http://schemas.microsoft.com/office/drawing/2014/main" id="{E4077503-5462-373C-5148-C2914A42C409}"/>
                      </a:ext>
                    </a:extLst>
                  </p:cNvPr>
                  <p:cNvCxnSpPr>
                    <a:cxnSpLocks/>
                  </p:cNvCxnSpPr>
                  <p:nvPr/>
                </p:nvCxnSpPr>
                <p:spPr>
                  <a:xfrm rot="10800000" flipV="1">
                    <a:off x="4539135" y="2657708"/>
                    <a:ext cx="360000" cy="468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62" name="Rectángulo 61">
                    <a:extLst>
                      <a:ext uri="{FF2B5EF4-FFF2-40B4-BE49-F238E27FC236}">
                        <a16:creationId xmlns:a16="http://schemas.microsoft.com/office/drawing/2014/main" id="{1C5F208D-0486-C45E-FB39-49FF75A4428A}"/>
                      </a:ext>
                    </a:extLst>
                  </p:cNvPr>
                  <p:cNvSpPr/>
                  <p:nvPr/>
                </p:nvSpPr>
                <p:spPr>
                  <a:xfrm>
                    <a:off x="2733847" y="2290192"/>
                    <a:ext cx="864000" cy="4245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300" dirty="0"/>
                      <a:t>Inst_2(s)</a:t>
                    </a:r>
                  </a:p>
                </p:txBody>
              </p:sp>
              <p:sp>
                <p:nvSpPr>
                  <p:cNvPr id="451" name="Rectángulo 450">
                    <a:extLst>
                      <a:ext uri="{FF2B5EF4-FFF2-40B4-BE49-F238E27FC236}">
                        <a16:creationId xmlns:a16="http://schemas.microsoft.com/office/drawing/2014/main" id="{92DC6D21-D274-F7BF-8F96-B1ADC72D58ED}"/>
                      </a:ext>
                    </a:extLst>
                  </p:cNvPr>
                  <p:cNvSpPr/>
                  <p:nvPr/>
                </p:nvSpPr>
                <p:spPr>
                  <a:xfrm>
                    <a:off x="4107135" y="3125709"/>
                    <a:ext cx="864000" cy="4245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300" dirty="0"/>
                      <a:t>Inst_3(s)</a:t>
                    </a:r>
                  </a:p>
                </p:txBody>
              </p:sp>
              <p:sp>
                <p:nvSpPr>
                  <p:cNvPr id="452" name="Rectángulo 451">
                    <a:extLst>
                      <a:ext uri="{FF2B5EF4-FFF2-40B4-BE49-F238E27FC236}">
                        <a16:creationId xmlns:a16="http://schemas.microsoft.com/office/drawing/2014/main" id="{254D284D-FAE3-28F2-442E-06F86B9B47BA}"/>
                      </a:ext>
                    </a:extLst>
                  </p:cNvPr>
                  <p:cNvSpPr/>
                  <p:nvPr/>
                </p:nvSpPr>
                <p:spPr>
                  <a:xfrm>
                    <a:off x="6834306" y="3146535"/>
                    <a:ext cx="864000" cy="42457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300" dirty="0"/>
                      <a:t>Inst_4(s)</a:t>
                    </a:r>
                  </a:p>
                </p:txBody>
              </p:sp>
              <p:cxnSp>
                <p:nvCxnSpPr>
                  <p:cNvPr id="454" name="Conector: angular 453">
                    <a:extLst>
                      <a:ext uri="{FF2B5EF4-FFF2-40B4-BE49-F238E27FC236}">
                        <a16:creationId xmlns:a16="http://schemas.microsoft.com/office/drawing/2014/main" id="{AC945DEF-4A86-A4E9-0D5D-4155CBB8B463}"/>
                      </a:ext>
                    </a:extLst>
                  </p:cNvPr>
                  <p:cNvCxnSpPr>
                    <a:cxnSpLocks/>
                  </p:cNvCxnSpPr>
                  <p:nvPr/>
                </p:nvCxnSpPr>
                <p:spPr>
                  <a:xfrm>
                    <a:off x="6899385" y="2663647"/>
                    <a:ext cx="360000" cy="468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459" name="Conector: angular 458">
                  <a:extLst>
                    <a:ext uri="{FF2B5EF4-FFF2-40B4-BE49-F238E27FC236}">
                      <a16:creationId xmlns:a16="http://schemas.microsoft.com/office/drawing/2014/main" id="{B0F7637A-6E2C-5C57-A353-9C71E5F50210}"/>
                    </a:ext>
                  </a:extLst>
                </p:cNvPr>
                <p:cNvCxnSpPr>
                  <a:cxnSpLocks/>
                  <a:stCxn id="451" idx="2"/>
                </p:cNvCxnSpPr>
                <p:nvPr/>
              </p:nvCxnSpPr>
              <p:spPr>
                <a:xfrm rot="16200000" flipH="1">
                  <a:off x="5111276" y="2978141"/>
                  <a:ext cx="259718" cy="1404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1" name="Conector: angular 460">
                  <a:extLst>
                    <a:ext uri="{FF2B5EF4-FFF2-40B4-BE49-F238E27FC236}">
                      <a16:creationId xmlns:a16="http://schemas.microsoft.com/office/drawing/2014/main" id="{7B029D6D-BE2C-0C9B-97F0-3D7302601B12}"/>
                    </a:ext>
                  </a:extLst>
                </p:cNvPr>
                <p:cNvCxnSpPr>
                  <a:cxnSpLocks/>
                  <a:stCxn id="452" idx="2"/>
                </p:cNvCxnSpPr>
                <p:nvPr/>
              </p:nvCxnSpPr>
              <p:spPr>
                <a:xfrm rot="5400000">
                  <a:off x="6469135" y="3009867"/>
                  <a:ext cx="235931" cy="1358413"/>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8" name="Conector: angular 467">
                  <a:extLst>
                    <a:ext uri="{FF2B5EF4-FFF2-40B4-BE49-F238E27FC236}">
                      <a16:creationId xmlns:a16="http://schemas.microsoft.com/office/drawing/2014/main" id="{5DE25D68-31AF-1161-A83A-67920D0FC6D7}"/>
                    </a:ext>
                  </a:extLst>
                </p:cNvPr>
                <p:cNvCxnSpPr>
                  <a:cxnSpLocks/>
                </p:cNvCxnSpPr>
                <p:nvPr/>
              </p:nvCxnSpPr>
              <p:spPr>
                <a:xfrm rot="10800000" flipV="1">
                  <a:off x="4431135" y="3841441"/>
                  <a:ext cx="1512003" cy="216000"/>
                </a:xfrm>
                <a:prstGeom prst="bentConnector3">
                  <a:avLst>
                    <a:gd name="adj1" fmla="val 86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1" name="Conector: angular 470">
                  <a:extLst>
                    <a:ext uri="{FF2B5EF4-FFF2-40B4-BE49-F238E27FC236}">
                      <a16:creationId xmlns:a16="http://schemas.microsoft.com/office/drawing/2014/main" id="{35F3875A-31B1-B8EC-FD3D-F54A37C1FA98}"/>
                    </a:ext>
                  </a:extLst>
                </p:cNvPr>
                <p:cNvCxnSpPr>
                  <a:cxnSpLocks/>
                  <a:stCxn id="62" idx="2"/>
                </p:cNvCxnSpPr>
                <p:nvPr/>
              </p:nvCxnSpPr>
              <p:spPr>
                <a:xfrm rot="16200000" flipH="1">
                  <a:off x="3127152" y="2753459"/>
                  <a:ext cx="1342677" cy="1265287"/>
                </a:xfrm>
                <a:prstGeom prst="bentConnector3">
                  <a:avLst>
                    <a:gd name="adj1" fmla="val 99658"/>
                  </a:avLst>
                </a:prstGeom>
                <a:ln>
                  <a:tailEnd type="triangle"/>
                </a:ln>
              </p:spPr>
              <p:style>
                <a:lnRef idx="1">
                  <a:schemeClr val="accent1"/>
                </a:lnRef>
                <a:fillRef idx="0">
                  <a:schemeClr val="accent1"/>
                </a:fillRef>
                <a:effectRef idx="0">
                  <a:schemeClr val="accent1"/>
                </a:effectRef>
                <a:fontRef idx="minor">
                  <a:schemeClr val="tx1"/>
                </a:fontRef>
              </p:style>
            </p:cxnSp>
          </p:grpSp>
          <p:cxnSp>
            <p:nvCxnSpPr>
              <p:cNvPr id="487" name="Conector: angular 486">
                <a:extLst>
                  <a:ext uri="{FF2B5EF4-FFF2-40B4-BE49-F238E27FC236}">
                    <a16:creationId xmlns:a16="http://schemas.microsoft.com/office/drawing/2014/main" id="{7A1DF3AC-48AF-964F-C395-86E11A01F23F}"/>
                  </a:ext>
                </a:extLst>
              </p:cNvPr>
              <p:cNvCxnSpPr/>
              <p:nvPr/>
            </p:nvCxnSpPr>
            <p:spPr>
              <a:xfrm rot="10800000" flipV="1">
                <a:off x="3133726" y="4057440"/>
                <a:ext cx="1297409" cy="285959"/>
              </a:xfrm>
              <a:prstGeom prst="bentConnector3">
                <a:avLst>
                  <a:gd name="adj1" fmla="val 81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0" name="Conector: angular 489">
                <a:extLst>
                  <a:ext uri="{FF2B5EF4-FFF2-40B4-BE49-F238E27FC236}">
                    <a16:creationId xmlns:a16="http://schemas.microsoft.com/office/drawing/2014/main" id="{D0D3139E-F9D0-54EA-23AF-0AAFDE77ECB1}"/>
                  </a:ext>
                </a:extLst>
              </p:cNvPr>
              <p:cNvCxnSpPr>
                <a:stCxn id="9" idx="2"/>
              </p:cNvCxnSpPr>
              <p:nvPr/>
            </p:nvCxnSpPr>
            <p:spPr>
              <a:xfrm rot="16200000" flipH="1">
                <a:off x="1208499" y="2418172"/>
                <a:ext cx="2497247" cy="1353205"/>
              </a:xfrm>
              <a:prstGeom prst="bentConnector3">
                <a:avLst>
                  <a:gd name="adj1" fmla="val 99966"/>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3" name="Conector recto de flecha 492">
                <a:extLst>
                  <a:ext uri="{FF2B5EF4-FFF2-40B4-BE49-F238E27FC236}">
                    <a16:creationId xmlns:a16="http://schemas.microsoft.com/office/drawing/2014/main" id="{AF383BBD-1560-7E73-367F-3C4C6C06D90F}"/>
                  </a:ext>
                </a:extLst>
              </p:cNvPr>
              <p:cNvCxnSpPr/>
              <p:nvPr/>
            </p:nvCxnSpPr>
            <p:spPr>
              <a:xfrm>
                <a:off x="3133725" y="4355884"/>
                <a:ext cx="0" cy="3342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9" name="CuadroTexto 28">
              <a:extLst>
                <a:ext uri="{FF2B5EF4-FFF2-40B4-BE49-F238E27FC236}">
                  <a16:creationId xmlns:a16="http://schemas.microsoft.com/office/drawing/2014/main" id="{8256ED23-F15D-4962-B346-23F245DCE675}"/>
                </a:ext>
              </a:extLst>
            </p:cNvPr>
            <p:cNvSpPr txBox="1"/>
            <p:nvPr/>
          </p:nvSpPr>
          <p:spPr>
            <a:xfrm>
              <a:off x="1822187" y="532759"/>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30" name="CuadroTexto 29">
              <a:extLst>
                <a:ext uri="{FF2B5EF4-FFF2-40B4-BE49-F238E27FC236}">
                  <a16:creationId xmlns:a16="http://schemas.microsoft.com/office/drawing/2014/main" id="{6CF0D7F7-034D-4B16-A6F6-7E3CEDD57B94}"/>
                </a:ext>
              </a:extLst>
            </p:cNvPr>
            <p:cNvSpPr txBox="1"/>
            <p:nvPr/>
          </p:nvSpPr>
          <p:spPr>
            <a:xfrm>
              <a:off x="3182312" y="1371087"/>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31" name="CuadroTexto 30">
              <a:extLst>
                <a:ext uri="{FF2B5EF4-FFF2-40B4-BE49-F238E27FC236}">
                  <a16:creationId xmlns:a16="http://schemas.microsoft.com/office/drawing/2014/main" id="{EA527A98-D8EF-4F1C-9207-EEB0765FB12C}"/>
                </a:ext>
              </a:extLst>
            </p:cNvPr>
            <p:cNvSpPr txBox="1"/>
            <p:nvPr/>
          </p:nvSpPr>
          <p:spPr>
            <a:xfrm>
              <a:off x="4572000" y="2216497"/>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32" name="CuadroTexto 31">
              <a:extLst>
                <a:ext uri="{FF2B5EF4-FFF2-40B4-BE49-F238E27FC236}">
                  <a16:creationId xmlns:a16="http://schemas.microsoft.com/office/drawing/2014/main" id="{0A886ED2-FAD7-4F73-A698-219A534800B6}"/>
                </a:ext>
              </a:extLst>
            </p:cNvPr>
            <p:cNvSpPr txBox="1"/>
            <p:nvPr/>
          </p:nvSpPr>
          <p:spPr>
            <a:xfrm>
              <a:off x="4308713" y="577289"/>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sp>
          <p:nvSpPr>
            <p:cNvPr id="33" name="CuadroTexto 32">
              <a:extLst>
                <a:ext uri="{FF2B5EF4-FFF2-40B4-BE49-F238E27FC236}">
                  <a16:creationId xmlns:a16="http://schemas.microsoft.com/office/drawing/2014/main" id="{181DB6E4-B04F-4390-B961-84444B4DFA5D}"/>
                </a:ext>
              </a:extLst>
            </p:cNvPr>
            <p:cNvSpPr txBox="1"/>
            <p:nvPr/>
          </p:nvSpPr>
          <p:spPr>
            <a:xfrm>
              <a:off x="5682304" y="1385448"/>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sp>
          <p:nvSpPr>
            <p:cNvPr id="34" name="CuadroTexto 33">
              <a:extLst>
                <a:ext uri="{FF2B5EF4-FFF2-40B4-BE49-F238E27FC236}">
                  <a16:creationId xmlns:a16="http://schemas.microsoft.com/office/drawing/2014/main" id="{A7B03C56-8C44-4CE7-BFCA-ACE6F710970B}"/>
                </a:ext>
              </a:extLst>
            </p:cNvPr>
            <p:cNvSpPr txBox="1"/>
            <p:nvPr/>
          </p:nvSpPr>
          <p:spPr>
            <a:xfrm>
              <a:off x="7089971" y="2200921"/>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grpSp>
    </p:spTree>
    <p:extLst>
      <p:ext uri="{BB962C8B-B14F-4D97-AF65-F5344CB8AC3E}">
        <p14:creationId xmlns:p14="http://schemas.microsoft.com/office/powerpoint/2010/main" val="20010388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ítulo 1">
            <a:extLst>
              <a:ext uri="{FF2B5EF4-FFF2-40B4-BE49-F238E27FC236}">
                <a16:creationId xmlns:a16="http://schemas.microsoft.com/office/drawing/2014/main" id="{B39A3B70-8E99-F3A1-A57A-A5CAE837C390}"/>
              </a:ext>
            </a:extLst>
          </p:cNvPr>
          <p:cNvSpPr>
            <a:spLocks noGrp="1"/>
          </p:cNvSpPr>
          <p:nvPr>
            <p:ph type="subTitle" idx="1"/>
          </p:nvPr>
        </p:nvSpPr>
        <p:spPr>
          <a:xfrm>
            <a:off x="871288" y="1095375"/>
            <a:ext cx="3108000" cy="3267075"/>
          </a:xfrm>
        </p:spPr>
        <p:txBody>
          <a:bodyPr/>
          <a:lstStyle/>
          <a:p>
            <a:pPr marL="114300" indent="0">
              <a:buNone/>
            </a:pPr>
            <a:r>
              <a:rPr lang="es-MX" sz="1800" dirty="0">
                <a:solidFill>
                  <a:schemeClr val="bg1">
                    <a:lumMod val="10000"/>
                  </a:schemeClr>
                </a:solidFill>
              </a:rPr>
              <a:t>si</a:t>
            </a:r>
            <a:r>
              <a:rPr lang="es-MX" sz="1800" dirty="0"/>
              <a:t> (condición 1)</a:t>
            </a:r>
          </a:p>
          <a:p>
            <a:pPr marL="114300" indent="0">
              <a:buNone/>
            </a:pPr>
            <a:r>
              <a:rPr lang="es-MX" sz="1800" dirty="0"/>
              <a:t>     Inst_1(s)</a:t>
            </a:r>
          </a:p>
          <a:p>
            <a:pPr marL="114300" indent="0">
              <a:buNone/>
            </a:pPr>
            <a:r>
              <a:rPr lang="es-MX" sz="1800" dirty="0" err="1">
                <a:solidFill>
                  <a:schemeClr val="bg1">
                    <a:lumMod val="10000"/>
                  </a:schemeClr>
                </a:solidFill>
              </a:rPr>
              <a:t>otro_caso</a:t>
            </a:r>
            <a:endParaRPr lang="es-MX" sz="1800" dirty="0">
              <a:solidFill>
                <a:schemeClr val="bg1">
                  <a:lumMod val="10000"/>
                </a:schemeClr>
              </a:solidFill>
            </a:endParaRPr>
          </a:p>
          <a:p>
            <a:pPr marL="114300" indent="0">
              <a:buNone/>
            </a:pPr>
            <a:r>
              <a:rPr lang="es-MX" sz="1800" dirty="0"/>
              <a:t>     </a:t>
            </a:r>
            <a:r>
              <a:rPr lang="es-MX" sz="1800" dirty="0">
                <a:solidFill>
                  <a:schemeClr val="accent1">
                    <a:lumMod val="50000"/>
                  </a:schemeClr>
                </a:solidFill>
              </a:rPr>
              <a:t>si</a:t>
            </a:r>
            <a:r>
              <a:rPr lang="es-MX" sz="1800" dirty="0"/>
              <a:t> (condición 2)</a:t>
            </a:r>
          </a:p>
          <a:p>
            <a:pPr marL="114300" indent="0">
              <a:buNone/>
            </a:pPr>
            <a:r>
              <a:rPr lang="es-MX" sz="1800" dirty="0"/>
              <a:t>         Inst_2(s)</a:t>
            </a:r>
          </a:p>
          <a:p>
            <a:pPr marL="114300" indent="0">
              <a:buNone/>
            </a:pPr>
            <a:r>
              <a:rPr lang="es-MX" sz="1800" dirty="0"/>
              <a:t>    </a:t>
            </a:r>
            <a:r>
              <a:rPr lang="es-MX" sz="1800" dirty="0" err="1">
                <a:solidFill>
                  <a:schemeClr val="accent1">
                    <a:lumMod val="50000"/>
                  </a:schemeClr>
                </a:solidFill>
              </a:rPr>
              <a:t>otro_caso</a:t>
            </a:r>
            <a:endParaRPr lang="es-MX" sz="1800" dirty="0">
              <a:solidFill>
                <a:schemeClr val="accent1">
                  <a:lumMod val="50000"/>
                </a:schemeClr>
              </a:solidFill>
            </a:endParaRPr>
          </a:p>
          <a:p>
            <a:pPr marL="114300" indent="0">
              <a:buNone/>
            </a:pPr>
            <a:r>
              <a:rPr lang="es-MX" sz="1800" dirty="0"/>
              <a:t>         </a:t>
            </a:r>
            <a:r>
              <a:rPr lang="es-MX" sz="1800" dirty="0">
                <a:solidFill>
                  <a:schemeClr val="accent2">
                    <a:lumMod val="75000"/>
                  </a:schemeClr>
                </a:solidFill>
              </a:rPr>
              <a:t>si</a:t>
            </a:r>
            <a:r>
              <a:rPr lang="es-MX" sz="1800" dirty="0"/>
              <a:t> (condición 3)</a:t>
            </a:r>
          </a:p>
          <a:p>
            <a:pPr marL="114300" indent="0">
              <a:buNone/>
            </a:pPr>
            <a:r>
              <a:rPr lang="es-MX" sz="1800" dirty="0"/>
              <a:t>             Inst_3(s)</a:t>
            </a:r>
          </a:p>
          <a:p>
            <a:pPr marL="114300" indent="0">
              <a:buNone/>
            </a:pPr>
            <a:r>
              <a:rPr lang="es-MX" sz="1800" dirty="0"/>
              <a:t>       </a:t>
            </a:r>
            <a:r>
              <a:rPr lang="es-MX" sz="1800" dirty="0" err="1">
                <a:solidFill>
                  <a:schemeClr val="accent2">
                    <a:lumMod val="75000"/>
                  </a:schemeClr>
                </a:solidFill>
              </a:rPr>
              <a:t>otro_caso</a:t>
            </a:r>
            <a:endParaRPr lang="es-MX" sz="1800" dirty="0">
              <a:solidFill>
                <a:schemeClr val="accent2">
                  <a:lumMod val="75000"/>
                </a:schemeClr>
              </a:solidFill>
            </a:endParaRPr>
          </a:p>
          <a:p>
            <a:pPr marL="114300" indent="0">
              <a:buNone/>
            </a:pPr>
            <a:r>
              <a:rPr lang="es-MX" sz="1800" dirty="0"/>
              <a:t>             Inst_4(s)</a:t>
            </a:r>
          </a:p>
        </p:txBody>
      </p:sp>
      <p:sp>
        <p:nvSpPr>
          <p:cNvPr id="3" name="Título 2">
            <a:extLst>
              <a:ext uri="{FF2B5EF4-FFF2-40B4-BE49-F238E27FC236}">
                <a16:creationId xmlns:a16="http://schemas.microsoft.com/office/drawing/2014/main" id="{1CB99A17-7C48-2F60-4B90-F5CD2BAE0A07}"/>
              </a:ext>
            </a:extLst>
          </p:cNvPr>
          <p:cNvSpPr>
            <a:spLocks noGrp="1"/>
          </p:cNvSpPr>
          <p:nvPr>
            <p:ph type="title"/>
          </p:nvPr>
        </p:nvSpPr>
        <p:spPr>
          <a:xfrm>
            <a:off x="871288" y="352898"/>
            <a:ext cx="3505200" cy="418800"/>
          </a:xfrm>
        </p:spPr>
        <p:txBody>
          <a:bodyPr/>
          <a:lstStyle/>
          <a:p>
            <a:r>
              <a:rPr lang="es-MX" dirty="0"/>
              <a:t>Pseudocódigo</a:t>
            </a:r>
          </a:p>
        </p:txBody>
      </p:sp>
      <p:sp>
        <p:nvSpPr>
          <p:cNvPr id="4" name="Título 2">
            <a:extLst>
              <a:ext uri="{FF2B5EF4-FFF2-40B4-BE49-F238E27FC236}">
                <a16:creationId xmlns:a16="http://schemas.microsoft.com/office/drawing/2014/main" id="{FE26A030-E2F2-9ABB-3993-2F6D3FDA53DA}"/>
              </a:ext>
            </a:extLst>
          </p:cNvPr>
          <p:cNvSpPr txBox="1">
            <a:spLocks/>
          </p:cNvSpPr>
          <p:nvPr/>
        </p:nvSpPr>
        <p:spPr>
          <a:xfrm>
            <a:off x="5224213" y="352898"/>
            <a:ext cx="3505200" cy="418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r>
              <a:rPr lang="es-MX" dirty="0"/>
              <a:t>Código en Dev C++</a:t>
            </a:r>
          </a:p>
        </p:txBody>
      </p:sp>
      <p:sp>
        <p:nvSpPr>
          <p:cNvPr id="5" name="Subtítulo 1">
            <a:extLst>
              <a:ext uri="{FF2B5EF4-FFF2-40B4-BE49-F238E27FC236}">
                <a16:creationId xmlns:a16="http://schemas.microsoft.com/office/drawing/2014/main" id="{A1DD3D93-7DF3-2157-B8E4-0A4EFCD52B0F}"/>
              </a:ext>
            </a:extLst>
          </p:cNvPr>
          <p:cNvSpPr txBox="1">
            <a:spLocks/>
          </p:cNvSpPr>
          <p:nvPr/>
        </p:nvSpPr>
        <p:spPr>
          <a:xfrm>
            <a:off x="5090863" y="1095374"/>
            <a:ext cx="3108000" cy="3267075"/>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Roboto"/>
              <a:buChar char="●"/>
              <a:defRPr sz="14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2pPr>
            <a:lvl3pPr marL="1371600" marR="0" lvl="2"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3pPr>
            <a:lvl4pPr marL="1828800" marR="0" lvl="3"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4pPr>
            <a:lvl5pPr marL="2286000" marR="0" lvl="4"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5pPr>
            <a:lvl6pPr marL="2743200" marR="0" lvl="5"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6pPr>
            <a:lvl7pPr marL="3200400" marR="0" lvl="6"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7pPr>
            <a:lvl8pPr marL="3657600" marR="0" lvl="7"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8pPr>
            <a:lvl9pPr marL="4114800" marR="0" lvl="8" indent="-317500" algn="l" rtl="0">
              <a:lnSpc>
                <a:spcPct val="115000"/>
              </a:lnSpc>
              <a:spcBef>
                <a:spcPts val="1600"/>
              </a:spcBef>
              <a:spcAft>
                <a:spcPts val="160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9pPr>
          </a:lstStyle>
          <a:p>
            <a:pPr marL="114300" indent="0">
              <a:buFont typeface="Roboto"/>
              <a:buNone/>
            </a:pPr>
            <a:r>
              <a:rPr lang="es-MX" sz="1800" dirty="0" err="1">
                <a:solidFill>
                  <a:schemeClr val="bg1">
                    <a:lumMod val="10000"/>
                  </a:schemeClr>
                </a:solidFill>
              </a:rPr>
              <a:t>if</a:t>
            </a:r>
            <a:r>
              <a:rPr lang="es-MX" sz="1800" dirty="0"/>
              <a:t> (condición 1)</a:t>
            </a:r>
          </a:p>
          <a:p>
            <a:pPr marL="114300" indent="0">
              <a:buFont typeface="Roboto"/>
              <a:buNone/>
            </a:pPr>
            <a:r>
              <a:rPr lang="es-MX" sz="1800" dirty="0"/>
              <a:t>     Inst_1(s);</a:t>
            </a:r>
          </a:p>
          <a:p>
            <a:pPr marL="114300" indent="0">
              <a:buFont typeface="Roboto"/>
              <a:buNone/>
            </a:pPr>
            <a:r>
              <a:rPr lang="es-MX" sz="1800" dirty="0" err="1">
                <a:solidFill>
                  <a:schemeClr val="bg1">
                    <a:lumMod val="10000"/>
                  </a:schemeClr>
                </a:solidFill>
              </a:rPr>
              <a:t>else</a:t>
            </a:r>
            <a:endParaRPr lang="es-MX" sz="1800" dirty="0">
              <a:solidFill>
                <a:schemeClr val="bg1">
                  <a:lumMod val="10000"/>
                </a:schemeClr>
              </a:solidFill>
            </a:endParaRPr>
          </a:p>
          <a:p>
            <a:pPr marL="114300" indent="0">
              <a:buFont typeface="Roboto"/>
              <a:buNone/>
            </a:pPr>
            <a:r>
              <a:rPr lang="es-MX" sz="1800" dirty="0"/>
              <a:t>     </a:t>
            </a:r>
            <a:r>
              <a:rPr lang="es-MX" sz="1800" dirty="0" err="1">
                <a:solidFill>
                  <a:schemeClr val="accent1">
                    <a:lumMod val="50000"/>
                  </a:schemeClr>
                </a:solidFill>
              </a:rPr>
              <a:t>if</a:t>
            </a:r>
            <a:r>
              <a:rPr lang="es-MX" sz="1800" dirty="0"/>
              <a:t> (condición 2)</a:t>
            </a:r>
          </a:p>
          <a:p>
            <a:pPr marL="114300" indent="0">
              <a:buFont typeface="Roboto"/>
              <a:buNone/>
            </a:pPr>
            <a:r>
              <a:rPr lang="es-MX" sz="1800" dirty="0"/>
              <a:t>         Inst_2(s);</a:t>
            </a:r>
          </a:p>
          <a:p>
            <a:pPr marL="114300" indent="0">
              <a:buFont typeface="Roboto"/>
              <a:buNone/>
            </a:pPr>
            <a:r>
              <a:rPr lang="es-MX" sz="1800" dirty="0">
                <a:solidFill>
                  <a:schemeClr val="bg1">
                    <a:lumMod val="25000"/>
                  </a:schemeClr>
                </a:solidFill>
              </a:rPr>
              <a:t>    </a:t>
            </a:r>
            <a:r>
              <a:rPr lang="es-MX" sz="1800" dirty="0" err="1">
                <a:solidFill>
                  <a:schemeClr val="accent1">
                    <a:lumMod val="50000"/>
                  </a:schemeClr>
                </a:solidFill>
              </a:rPr>
              <a:t>else</a:t>
            </a:r>
            <a:endParaRPr lang="es-MX" sz="1800" dirty="0">
              <a:solidFill>
                <a:schemeClr val="accent1">
                  <a:lumMod val="50000"/>
                </a:schemeClr>
              </a:solidFill>
            </a:endParaRPr>
          </a:p>
          <a:p>
            <a:pPr marL="114300" indent="0">
              <a:buFont typeface="Roboto"/>
              <a:buNone/>
            </a:pPr>
            <a:r>
              <a:rPr lang="es-MX" sz="1800" dirty="0"/>
              <a:t>         </a:t>
            </a:r>
            <a:r>
              <a:rPr lang="es-MX" sz="1800" dirty="0" err="1">
                <a:solidFill>
                  <a:schemeClr val="accent2">
                    <a:lumMod val="75000"/>
                  </a:schemeClr>
                </a:solidFill>
              </a:rPr>
              <a:t>if</a:t>
            </a:r>
            <a:r>
              <a:rPr lang="es-MX" sz="1800" dirty="0"/>
              <a:t> (condición 3)</a:t>
            </a:r>
          </a:p>
          <a:p>
            <a:pPr marL="114300" indent="0">
              <a:buFont typeface="Roboto"/>
              <a:buNone/>
            </a:pPr>
            <a:r>
              <a:rPr lang="es-MX" sz="1800" dirty="0"/>
              <a:t>             Inst_3(s);</a:t>
            </a:r>
          </a:p>
          <a:p>
            <a:pPr marL="114300" indent="0">
              <a:buFont typeface="Roboto"/>
              <a:buNone/>
            </a:pPr>
            <a:r>
              <a:rPr lang="es-MX" sz="1800" dirty="0">
                <a:solidFill>
                  <a:schemeClr val="accent2">
                    <a:lumMod val="75000"/>
                  </a:schemeClr>
                </a:solidFill>
              </a:rPr>
              <a:t>        </a:t>
            </a:r>
            <a:r>
              <a:rPr lang="es-MX" sz="1800" dirty="0" err="1">
                <a:solidFill>
                  <a:schemeClr val="accent2">
                    <a:lumMod val="75000"/>
                  </a:schemeClr>
                </a:solidFill>
              </a:rPr>
              <a:t>else</a:t>
            </a:r>
            <a:endParaRPr lang="es-MX" sz="1800" dirty="0">
              <a:solidFill>
                <a:schemeClr val="accent2">
                  <a:lumMod val="75000"/>
                </a:schemeClr>
              </a:solidFill>
            </a:endParaRPr>
          </a:p>
          <a:p>
            <a:pPr marL="114300" indent="0">
              <a:buFont typeface="Roboto"/>
              <a:buNone/>
            </a:pPr>
            <a:r>
              <a:rPr lang="es-MX" sz="1800" dirty="0"/>
              <a:t>             Inst_4(s);</a:t>
            </a:r>
          </a:p>
        </p:txBody>
      </p:sp>
      <p:sp>
        <p:nvSpPr>
          <p:cNvPr id="6" name="CuadroTexto 5">
            <a:extLst>
              <a:ext uri="{FF2B5EF4-FFF2-40B4-BE49-F238E27FC236}">
                <a16:creationId xmlns:a16="http://schemas.microsoft.com/office/drawing/2014/main" id="{9330AE39-CF81-29C5-8414-0DB9F506F213}"/>
              </a:ext>
            </a:extLst>
          </p:cNvPr>
          <p:cNvSpPr txBox="1"/>
          <p:nvPr/>
        </p:nvSpPr>
        <p:spPr>
          <a:xfrm>
            <a:off x="871288" y="4559769"/>
            <a:ext cx="7858125" cy="461665"/>
          </a:xfrm>
          <a:prstGeom prst="rect">
            <a:avLst/>
          </a:prstGeom>
          <a:noFill/>
        </p:spPr>
        <p:txBody>
          <a:bodyPr wrap="square" rtlCol="0">
            <a:spAutoFit/>
          </a:bodyPr>
          <a:lstStyle/>
          <a:p>
            <a:r>
              <a:rPr lang="es-MX" sz="1200" dirty="0"/>
              <a:t>Nota: Dependiendo del problema a resolver, en cualquier anidamiento se puede tener una instrucción o un bloque de ellas.</a:t>
            </a:r>
          </a:p>
        </p:txBody>
      </p:sp>
    </p:spTree>
    <p:extLst>
      <p:ext uri="{BB962C8B-B14F-4D97-AF65-F5344CB8AC3E}">
        <p14:creationId xmlns:p14="http://schemas.microsoft.com/office/powerpoint/2010/main" val="8031645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F40FDA-DA47-AF81-687F-B2546592F4F2}"/>
              </a:ext>
            </a:extLst>
          </p:cNvPr>
          <p:cNvSpPr>
            <a:spLocks noGrp="1"/>
          </p:cNvSpPr>
          <p:nvPr>
            <p:ph type="title"/>
          </p:nvPr>
        </p:nvSpPr>
        <p:spPr/>
        <p:txBody>
          <a:bodyPr/>
          <a:lstStyle/>
          <a:p>
            <a:r>
              <a:rPr lang="es-MX" dirty="0"/>
              <a:t>Ejemplo</a:t>
            </a:r>
          </a:p>
        </p:txBody>
      </p:sp>
    </p:spTree>
    <p:extLst>
      <p:ext uri="{BB962C8B-B14F-4D97-AF65-F5344CB8AC3E}">
        <p14:creationId xmlns:p14="http://schemas.microsoft.com/office/powerpoint/2010/main" val="28385473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C212AC3B-8673-A126-ADCA-3F003AE41078}"/>
                  </a:ext>
                </a:extLst>
              </p:cNvPr>
              <p:cNvSpPr>
                <a:spLocks noGrp="1"/>
              </p:cNvSpPr>
              <p:nvPr>
                <p:ph type="title"/>
              </p:nvPr>
            </p:nvSpPr>
            <p:spPr>
              <a:xfrm>
                <a:off x="907674" y="1238563"/>
                <a:ext cx="7328651" cy="3620124"/>
              </a:xfrm>
            </p:spPr>
            <p:txBody>
              <a:bodyPr/>
              <a:lstStyle/>
              <a:p>
                <a:pPr algn="l"/>
                <a:r>
                  <a:rPr lang="es-ES" sz="2000" dirty="0"/>
                  <a:t>Elabore un diagrama de flujo con su correspondiente pseudocódigo y código en Dev C++, que reciba como dato de entrada el valor de una variable independiente (x) de tipo entero y evalúe una función de acuerdo con los siguientes rangos:</a:t>
                </a:r>
                <a:br>
                  <a:rPr lang="es-ES" sz="2000" dirty="0"/>
                </a:br>
                <a:br>
                  <a:rPr lang="es-ES" sz="2000" dirty="0"/>
                </a:br>
                <a:br>
                  <a:rPr lang="es-ES" sz="2000" dirty="0"/>
                </a:br>
                <a14:m>
                  <m:oMathPara xmlns:m="http://schemas.openxmlformats.org/officeDocument/2006/math">
                    <m:oMathParaPr>
                      <m:jc m:val="centerGroup"/>
                    </m:oMathParaPr>
                    <m:oMath xmlns:m="http://schemas.openxmlformats.org/officeDocument/2006/math">
                      <m:r>
                        <a:rPr lang="es-MX" sz="2000" b="0" i="1" smtClean="0">
                          <a:latin typeface="Cambria Math" panose="02040503050406030204" pitchFamily="18" charset="0"/>
                        </a:rPr>
                        <m:t>𝑓𝑥</m:t>
                      </m:r>
                      <m:r>
                        <a:rPr lang="es-MX" sz="2000" b="0" i="1" smtClean="0">
                          <a:latin typeface="Cambria Math" panose="02040503050406030204" pitchFamily="18" charset="0"/>
                        </a:rPr>
                        <m:t>=</m:t>
                      </m:r>
                      <m:d>
                        <m:dPr>
                          <m:begChr m:val="{"/>
                          <m:endChr m:val=""/>
                          <m:ctrlPr>
                            <a:rPr lang="es-MX" sz="2000" b="0" i="1" smtClean="0">
                              <a:latin typeface="Cambria Math" panose="02040503050406030204" pitchFamily="18" charset="0"/>
                            </a:rPr>
                          </m:ctrlPr>
                        </m:dPr>
                        <m:e>
                          <m:m>
                            <m:mPr>
                              <m:mcs>
                                <m:mc>
                                  <m:mcPr>
                                    <m:count m:val="1"/>
                                    <m:mcJc m:val="center"/>
                                  </m:mcPr>
                                </m:mc>
                              </m:mcs>
                              <m:ctrlPr>
                                <a:rPr lang="es-MX" sz="2000" b="0" i="1" smtClean="0">
                                  <a:latin typeface="Cambria Math" panose="02040503050406030204" pitchFamily="18" charset="0"/>
                                </a:rPr>
                              </m:ctrlPr>
                            </m:mPr>
                            <m:mr>
                              <m:e>
                                <m:sSup>
                                  <m:sSupPr>
                                    <m:ctrlPr>
                                      <a:rPr lang="es-MX" sz="2000" b="0" i="1" smtClean="0">
                                        <a:latin typeface="Cambria Math" panose="02040503050406030204" pitchFamily="18" charset="0"/>
                                      </a:rPr>
                                    </m:ctrlPr>
                                  </m:sSupPr>
                                  <m:e>
                                    <m:r>
                                      <a:rPr lang="es-MX" sz="2000" b="0" i="1" smtClean="0">
                                        <a:latin typeface="Cambria Math" panose="02040503050406030204" pitchFamily="18" charset="0"/>
                                      </a:rPr>
                                      <m:t>𝑥</m:t>
                                    </m:r>
                                  </m:e>
                                  <m:sup>
                                    <m:r>
                                      <a:rPr lang="es-MX" sz="2000" b="0" i="1" smtClean="0">
                                        <a:latin typeface="Cambria Math" panose="02040503050406030204" pitchFamily="18" charset="0"/>
                                      </a:rPr>
                                      <m:t>2</m:t>
                                    </m:r>
                                  </m:sup>
                                </m:sSup>
                                <m:r>
                                  <m:rPr>
                                    <m:brk m:alnAt="7"/>
                                  </m:rPr>
                                  <a:rPr lang="es-MX" sz="2000" b="0" i="1" smtClean="0">
                                    <a:latin typeface="Cambria Math" panose="02040503050406030204" pitchFamily="18" charset="0"/>
                                  </a:rPr>
                                  <m:t>−</m:t>
                                </m:r>
                                <m:r>
                                  <a:rPr lang="es-MX" sz="2000" b="0" i="1" smtClean="0">
                                    <a:latin typeface="Cambria Math" panose="02040503050406030204" pitchFamily="18" charset="0"/>
                                  </a:rPr>
                                  <m:t>4</m:t>
                                </m:r>
                                <m:r>
                                  <a:rPr lang="es-MX" sz="2000" b="0" i="1" smtClean="0">
                                    <a:latin typeface="Cambria Math" panose="02040503050406030204" pitchFamily="18" charset="0"/>
                                  </a:rPr>
                                  <m:t>𝑥</m:t>
                                </m:r>
                                <m:r>
                                  <a:rPr lang="es-MX" sz="2000" b="0" i="1" smtClean="0">
                                    <a:latin typeface="Cambria Math" panose="02040503050406030204" pitchFamily="18" charset="0"/>
                                  </a:rPr>
                                  <m:t>                      </m:t>
                                </m:r>
                                <m:r>
                                  <a:rPr lang="es-MX" sz="2000" b="0" i="1" smtClean="0">
                                    <a:latin typeface="Cambria Math" panose="02040503050406030204" pitchFamily="18" charset="0"/>
                                  </a:rPr>
                                  <m:t>𝑠𝑖</m:t>
                                </m:r>
                                <m:r>
                                  <a:rPr lang="es-MX" sz="2000" b="0" i="1" smtClean="0">
                                    <a:latin typeface="Cambria Math" panose="02040503050406030204" pitchFamily="18" charset="0"/>
                                  </a:rPr>
                                  <m:t> 0≤</m:t>
                                </m:r>
                                <m:r>
                                  <a:rPr lang="es-MX" sz="2000" b="0" i="1" smtClean="0">
                                    <a:latin typeface="Cambria Math" panose="02040503050406030204" pitchFamily="18" charset="0"/>
                                  </a:rPr>
                                  <m:t>𝑥</m:t>
                                </m:r>
                                <m:r>
                                  <a:rPr lang="es-MX" sz="2000" b="0" i="1" smtClean="0">
                                    <a:latin typeface="Cambria Math" panose="02040503050406030204" pitchFamily="18" charset="0"/>
                                  </a:rPr>
                                  <m:t>≤10</m:t>
                                </m:r>
                              </m:e>
                            </m:mr>
                            <m:mr>
                              <m:e>
                                <m:r>
                                  <a:rPr lang="es-MX" sz="2000" i="1">
                                    <a:latin typeface="Cambria Math" panose="02040503050406030204" pitchFamily="18" charset="0"/>
                                  </a:rPr>
                                  <m:t> </m:t>
                                </m:r>
                                <m:rad>
                                  <m:radPr>
                                    <m:degHide m:val="on"/>
                                    <m:ctrlPr>
                                      <a:rPr lang="es-MX" sz="2000" i="1" smtClean="0">
                                        <a:latin typeface="Cambria Math" panose="02040503050406030204" pitchFamily="18" charset="0"/>
                                      </a:rPr>
                                    </m:ctrlPr>
                                  </m:radPr>
                                  <m:deg/>
                                  <m:e>
                                    <m:sSup>
                                      <m:sSupPr>
                                        <m:ctrlPr>
                                          <a:rPr lang="es-MX" sz="2000" i="1" smtClean="0">
                                            <a:latin typeface="Cambria Math" panose="02040503050406030204" pitchFamily="18" charset="0"/>
                                          </a:rPr>
                                        </m:ctrlPr>
                                      </m:sSupPr>
                                      <m:e>
                                        <m:r>
                                          <a:rPr lang="es-MX" sz="2000" b="0" i="1" smtClean="0">
                                            <a:latin typeface="Cambria Math" panose="02040503050406030204" pitchFamily="18" charset="0"/>
                                          </a:rPr>
                                          <m:t>𝑥</m:t>
                                        </m:r>
                                      </m:e>
                                      <m:sup>
                                        <m:r>
                                          <a:rPr lang="es-MX" sz="2000" b="0" i="1" smtClean="0">
                                            <a:latin typeface="Cambria Math" panose="02040503050406030204" pitchFamily="18" charset="0"/>
                                          </a:rPr>
                                          <m:t>4</m:t>
                                        </m:r>
                                      </m:sup>
                                    </m:sSup>
                                  </m:e>
                                </m:rad>
                                <m:r>
                                  <a:rPr lang="es-MX" sz="2000" b="0" i="1" smtClean="0">
                                    <a:latin typeface="Cambria Math" panose="02040503050406030204" pitchFamily="18" charset="0"/>
                                  </a:rPr>
                                  <m:t>−3</m:t>
                                </m:r>
                                <m:r>
                                  <a:rPr lang="es-MX" sz="2000" i="1">
                                    <a:latin typeface="Cambria Math" panose="02040503050406030204" pitchFamily="18" charset="0"/>
                                  </a:rPr>
                                  <m:t>    </m:t>
                                </m:r>
                                <m:r>
                                  <a:rPr lang="es-MX" sz="2000" b="0" i="1" smtClean="0">
                                    <a:latin typeface="Cambria Math" panose="02040503050406030204" pitchFamily="18" charset="0"/>
                                  </a:rPr>
                                  <m:t>   </m:t>
                                </m:r>
                                <m:r>
                                  <a:rPr lang="es-MX" sz="2000" i="1">
                                    <a:latin typeface="Cambria Math" panose="02040503050406030204" pitchFamily="18" charset="0"/>
                                  </a:rPr>
                                  <m:t>             </m:t>
                                </m:r>
                                <m:r>
                                  <a:rPr lang="es-MX" sz="2000" i="1">
                                    <a:latin typeface="Cambria Math" panose="02040503050406030204" pitchFamily="18" charset="0"/>
                                  </a:rPr>
                                  <m:t>𝑠𝑖</m:t>
                                </m:r>
                                <m:r>
                                  <a:rPr lang="es-MX" sz="2000" i="1">
                                    <a:latin typeface="Cambria Math" panose="02040503050406030204" pitchFamily="18" charset="0"/>
                                  </a:rPr>
                                  <m:t> 11&lt;</m:t>
                                </m:r>
                                <m:r>
                                  <a:rPr lang="es-MX" sz="2000" i="1">
                                    <a:latin typeface="Cambria Math" panose="02040503050406030204" pitchFamily="18" charset="0"/>
                                  </a:rPr>
                                  <m:t>𝑥</m:t>
                                </m:r>
                                <m:r>
                                  <a:rPr lang="es-MX" sz="2000" i="1">
                                    <a:latin typeface="Cambria Math" panose="02040503050406030204" pitchFamily="18" charset="0"/>
                                  </a:rPr>
                                  <m:t>≤25</m:t>
                                </m:r>
                              </m:e>
                            </m:mr>
                            <m:mr>
                              <m:e>
                                <m:r>
                                  <a:rPr lang="es-MX" sz="2000" b="0" i="1" smtClean="0">
                                    <a:latin typeface="Cambria Math" panose="02040503050406030204" pitchFamily="18" charset="0"/>
                                  </a:rPr>
                                  <m:t>1                     </m:t>
                                </m:r>
                                <m:r>
                                  <a:rPr lang="es-MX" sz="2000" b="0" i="1" smtClean="0">
                                    <a:latin typeface="Cambria Math" panose="02040503050406030204" pitchFamily="18" charset="0"/>
                                  </a:rPr>
                                  <m:t>𝑝𝑎𝑟𝑎</m:t>
                                </m:r>
                                <m:r>
                                  <a:rPr lang="es-MX" sz="2000" b="0" i="1" smtClean="0">
                                    <a:latin typeface="Cambria Math" panose="02040503050406030204" pitchFamily="18" charset="0"/>
                                  </a:rPr>
                                  <m:t> </m:t>
                                </m:r>
                                <m:r>
                                  <a:rPr lang="es-MX" sz="2000" b="0" i="1" smtClean="0">
                                    <a:latin typeface="Cambria Math" panose="02040503050406030204" pitchFamily="18" charset="0"/>
                                  </a:rPr>
                                  <m:t>𝑜𝑡𝑟𝑜</m:t>
                                </m:r>
                                <m:r>
                                  <a:rPr lang="es-MX" sz="2000" b="0" i="1" smtClean="0">
                                    <a:latin typeface="Cambria Math" panose="02040503050406030204" pitchFamily="18" charset="0"/>
                                  </a:rPr>
                                  <m:t> </m:t>
                                </m:r>
                                <m:r>
                                  <a:rPr lang="es-MX" sz="2000" b="0" i="1" smtClean="0">
                                    <a:latin typeface="Cambria Math" panose="02040503050406030204" pitchFamily="18" charset="0"/>
                                  </a:rPr>
                                  <m:t>𝑣𝑎𝑙𝑜𝑟</m:t>
                                </m:r>
                                <m:r>
                                  <a:rPr lang="es-MX" sz="2000" b="0" i="1" smtClean="0">
                                    <a:latin typeface="Cambria Math" panose="02040503050406030204" pitchFamily="18" charset="0"/>
                                  </a:rPr>
                                  <m:t> </m:t>
                                </m:r>
                                <m:r>
                                  <a:rPr lang="es-MX" sz="2000" b="0" i="1" smtClean="0">
                                    <a:latin typeface="Cambria Math" panose="02040503050406030204" pitchFamily="18" charset="0"/>
                                  </a:rPr>
                                  <m:t>𝑑𝑒</m:t>
                                </m:r>
                                <m:r>
                                  <a:rPr lang="es-MX" sz="2000" b="0" i="1" smtClean="0">
                                    <a:latin typeface="Cambria Math" panose="02040503050406030204" pitchFamily="18" charset="0"/>
                                  </a:rPr>
                                  <m:t> </m:t>
                                </m:r>
                                <m:r>
                                  <a:rPr lang="es-MX" sz="2000" b="0" i="1" smtClean="0">
                                    <a:latin typeface="Cambria Math" panose="02040503050406030204" pitchFamily="18" charset="0"/>
                                  </a:rPr>
                                  <m:t>𝑓𝑥</m:t>
                                </m:r>
                              </m:e>
                            </m:mr>
                          </m:m>
                        </m:e>
                      </m:d>
                    </m:oMath>
                  </m:oMathPara>
                </a14:m>
                <a:br>
                  <a:rPr lang="es-ES" sz="2000" dirty="0"/>
                </a:br>
                <a:br>
                  <a:rPr lang="es-ES" sz="2000" dirty="0"/>
                </a:br>
                <a:br>
                  <a:rPr lang="es-ES" sz="2000" dirty="0"/>
                </a:br>
                <a:br>
                  <a:rPr lang="es-ES" sz="2000" dirty="0"/>
                </a:br>
                <a:br>
                  <a:rPr lang="es-ES" sz="2000" dirty="0"/>
                </a:br>
                <a:endParaRPr lang="es-MX" sz="2000" dirty="0"/>
              </a:p>
            </p:txBody>
          </p:sp>
        </mc:Choice>
        <mc:Fallback xmlns="">
          <p:sp>
            <p:nvSpPr>
              <p:cNvPr id="2" name="Título 1">
                <a:extLst>
                  <a:ext uri="{FF2B5EF4-FFF2-40B4-BE49-F238E27FC236}">
                    <a16:creationId xmlns:a16="http://schemas.microsoft.com/office/drawing/2014/main" id="{C212AC3B-8673-A126-ADCA-3F003AE41078}"/>
                  </a:ext>
                </a:extLst>
              </p:cNvPr>
              <p:cNvSpPr>
                <a:spLocks noGrp="1" noRot="1" noChangeAspect="1" noMove="1" noResize="1" noEditPoints="1" noAdjustHandles="1" noChangeArrowheads="1" noChangeShapeType="1" noTextEdit="1"/>
              </p:cNvSpPr>
              <p:nvPr>
                <p:ph type="title"/>
              </p:nvPr>
            </p:nvSpPr>
            <p:spPr>
              <a:xfrm>
                <a:off x="907674" y="1238563"/>
                <a:ext cx="7328651" cy="3620124"/>
              </a:xfrm>
              <a:blipFill>
                <a:blip r:embed="rId2"/>
                <a:stretch>
                  <a:fillRect l="-915" t="-13805"/>
                </a:stretch>
              </a:blipFill>
            </p:spPr>
            <p:txBody>
              <a:bodyPr/>
              <a:lstStyle/>
              <a:p>
                <a:r>
                  <a:rPr lang="es-MX">
                    <a:noFill/>
                  </a:rPr>
                  <a:t> </a:t>
                </a:r>
              </a:p>
            </p:txBody>
          </p:sp>
        </mc:Fallback>
      </mc:AlternateContent>
    </p:spTree>
    <p:extLst>
      <p:ext uri="{BB962C8B-B14F-4D97-AF65-F5344CB8AC3E}">
        <p14:creationId xmlns:p14="http://schemas.microsoft.com/office/powerpoint/2010/main" val="2229156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F093E7CF-2EDF-97CD-E4D9-0C27FF503338}"/>
              </a:ext>
            </a:extLst>
          </p:cNvPr>
          <p:cNvSpPr txBox="1"/>
          <p:nvPr/>
        </p:nvSpPr>
        <p:spPr>
          <a:xfrm>
            <a:off x="907675" y="581374"/>
            <a:ext cx="7328650" cy="2893100"/>
          </a:xfrm>
          <a:prstGeom prst="rect">
            <a:avLst/>
          </a:prstGeom>
          <a:noFill/>
        </p:spPr>
        <p:txBody>
          <a:bodyPr wrap="square" rtlCol="0">
            <a:spAutoFit/>
          </a:bodyPr>
          <a:lstStyle/>
          <a:p>
            <a:endParaRPr lang="es-MX" dirty="0">
              <a:solidFill>
                <a:schemeClr val="accent1">
                  <a:lumMod val="75000"/>
                </a:schemeClr>
              </a:solidFill>
            </a:endParaRPr>
          </a:p>
          <a:p>
            <a:r>
              <a:rPr lang="es-MX" dirty="0">
                <a:solidFill>
                  <a:schemeClr val="accent1">
                    <a:lumMod val="75000"/>
                  </a:schemeClr>
                </a:solidFill>
              </a:rPr>
              <a:t>Solución:</a:t>
            </a:r>
          </a:p>
          <a:p>
            <a:endParaRPr lang="es-MX" dirty="0"/>
          </a:p>
          <a:p>
            <a:r>
              <a:rPr lang="es-MX" dirty="0">
                <a:solidFill>
                  <a:srgbClr val="6B9664"/>
                </a:solidFill>
              </a:rPr>
              <a:t>Análisis de datos</a:t>
            </a:r>
          </a:p>
          <a:p>
            <a:endParaRPr lang="es-MX" dirty="0"/>
          </a:p>
          <a:p>
            <a:endParaRPr lang="es-MX" dirty="0"/>
          </a:p>
          <a:p>
            <a:endParaRPr lang="es-MX" dirty="0"/>
          </a:p>
          <a:p>
            <a:endParaRPr lang="es-MX" dirty="0"/>
          </a:p>
          <a:p>
            <a:endParaRPr lang="es-MX" dirty="0"/>
          </a:p>
          <a:p>
            <a:endParaRPr lang="es-MX" dirty="0"/>
          </a:p>
          <a:p>
            <a:endParaRPr lang="es-MX" dirty="0"/>
          </a:p>
          <a:p>
            <a:endParaRPr lang="es-MX" dirty="0"/>
          </a:p>
          <a:p>
            <a:endParaRPr lang="es-MX" dirty="0"/>
          </a:p>
        </p:txBody>
      </p:sp>
      <p:graphicFrame>
        <p:nvGraphicFramePr>
          <p:cNvPr id="4" name="Tabla 4">
            <a:extLst>
              <a:ext uri="{FF2B5EF4-FFF2-40B4-BE49-F238E27FC236}">
                <a16:creationId xmlns:a16="http://schemas.microsoft.com/office/drawing/2014/main" id="{B49639DD-B3AB-D460-BFB9-1B3D30CB6E7C}"/>
              </a:ext>
            </a:extLst>
          </p:cNvPr>
          <p:cNvGraphicFramePr>
            <a:graphicFrameLocks noGrp="1"/>
          </p:cNvGraphicFramePr>
          <p:nvPr>
            <p:extLst>
              <p:ext uri="{D42A27DB-BD31-4B8C-83A1-F6EECF244321}">
                <p14:modId xmlns:p14="http://schemas.microsoft.com/office/powerpoint/2010/main" val="2403587862"/>
              </p:ext>
            </p:extLst>
          </p:nvPr>
        </p:nvGraphicFramePr>
        <p:xfrm>
          <a:off x="1001806" y="1830070"/>
          <a:ext cx="7234519" cy="1407160"/>
        </p:xfrm>
        <a:graphic>
          <a:graphicData uri="http://schemas.openxmlformats.org/drawingml/2006/table">
            <a:tbl>
              <a:tblPr firstRow="1" bandRow="1">
                <a:tableStyleId>{3B4B98B0-60AC-42C2-AFA5-B58CD77FA1E5}</a:tableStyleId>
              </a:tblPr>
              <a:tblGrid>
                <a:gridCol w="1808630">
                  <a:extLst>
                    <a:ext uri="{9D8B030D-6E8A-4147-A177-3AD203B41FA5}">
                      <a16:colId xmlns:a16="http://schemas.microsoft.com/office/drawing/2014/main" val="3293574368"/>
                    </a:ext>
                  </a:extLst>
                </a:gridCol>
                <a:gridCol w="1016631">
                  <a:extLst>
                    <a:ext uri="{9D8B030D-6E8A-4147-A177-3AD203B41FA5}">
                      <a16:colId xmlns:a16="http://schemas.microsoft.com/office/drawing/2014/main" val="2705746433"/>
                    </a:ext>
                  </a:extLst>
                </a:gridCol>
                <a:gridCol w="1074524">
                  <a:extLst>
                    <a:ext uri="{9D8B030D-6E8A-4147-A177-3AD203B41FA5}">
                      <a16:colId xmlns:a16="http://schemas.microsoft.com/office/drawing/2014/main" val="1805111761"/>
                    </a:ext>
                  </a:extLst>
                </a:gridCol>
                <a:gridCol w="3334734">
                  <a:extLst>
                    <a:ext uri="{9D8B030D-6E8A-4147-A177-3AD203B41FA5}">
                      <a16:colId xmlns:a16="http://schemas.microsoft.com/office/drawing/2014/main" val="445299365"/>
                    </a:ext>
                  </a:extLst>
                </a:gridCol>
              </a:tblGrid>
              <a:tr h="370840">
                <a:tc>
                  <a:txBody>
                    <a:bodyPr/>
                    <a:lstStyle/>
                    <a:p>
                      <a:r>
                        <a:rPr lang="es-MX" dirty="0"/>
                        <a:t>Identificador</a:t>
                      </a:r>
                    </a:p>
                  </a:txBody>
                  <a:tcPr/>
                </a:tc>
                <a:tc>
                  <a:txBody>
                    <a:bodyPr/>
                    <a:lstStyle/>
                    <a:p>
                      <a:r>
                        <a:rPr lang="es-MX" dirty="0"/>
                        <a:t>Tipo</a:t>
                      </a:r>
                    </a:p>
                  </a:txBody>
                  <a:tcPr/>
                </a:tc>
                <a:tc>
                  <a:txBody>
                    <a:bodyPr/>
                    <a:lstStyle/>
                    <a:p>
                      <a:r>
                        <a:rPr lang="es-MX" dirty="0"/>
                        <a:t>E/S</a:t>
                      </a:r>
                    </a:p>
                  </a:txBody>
                  <a:tcPr/>
                </a:tc>
                <a:tc>
                  <a:txBody>
                    <a:bodyPr/>
                    <a:lstStyle/>
                    <a:p>
                      <a:r>
                        <a:rPr lang="es-MX" dirty="0"/>
                        <a:t>Descripción</a:t>
                      </a:r>
                    </a:p>
                  </a:txBody>
                  <a:tcPr/>
                </a:tc>
                <a:extLst>
                  <a:ext uri="{0D108BD9-81ED-4DB2-BD59-A6C34878D82A}">
                    <a16:rowId xmlns:a16="http://schemas.microsoft.com/office/drawing/2014/main" val="444046343"/>
                  </a:ext>
                </a:extLst>
              </a:tr>
              <a:tr h="370840">
                <a:tc>
                  <a:txBody>
                    <a:bodyPr/>
                    <a:lstStyle/>
                    <a:p>
                      <a:r>
                        <a:rPr lang="es-MX" dirty="0"/>
                        <a:t>x</a:t>
                      </a:r>
                    </a:p>
                  </a:txBody>
                  <a:tcPr/>
                </a:tc>
                <a:tc>
                  <a:txBody>
                    <a:bodyPr/>
                    <a:lstStyle/>
                    <a:p>
                      <a:r>
                        <a:rPr lang="es-MX" dirty="0"/>
                        <a:t>entero</a:t>
                      </a:r>
                    </a:p>
                  </a:txBody>
                  <a:tcPr/>
                </a:tc>
                <a:tc>
                  <a:txBody>
                    <a:bodyPr/>
                    <a:lstStyle/>
                    <a:p>
                      <a:r>
                        <a:rPr lang="es-MX" dirty="0"/>
                        <a:t>entrada</a:t>
                      </a:r>
                    </a:p>
                  </a:txBody>
                  <a:tcPr/>
                </a:tc>
                <a:tc>
                  <a:txBody>
                    <a:bodyPr/>
                    <a:lstStyle/>
                    <a:p>
                      <a:r>
                        <a:rPr lang="es-MX" dirty="0"/>
                        <a:t>Almacena el valor de la variable independiente, dada por el usuario</a:t>
                      </a:r>
                    </a:p>
                  </a:txBody>
                  <a:tcPr/>
                </a:tc>
                <a:extLst>
                  <a:ext uri="{0D108BD9-81ED-4DB2-BD59-A6C34878D82A}">
                    <a16:rowId xmlns:a16="http://schemas.microsoft.com/office/drawing/2014/main" val="3847891766"/>
                  </a:ext>
                </a:extLst>
              </a:tr>
              <a:tr h="370840">
                <a:tc>
                  <a:txBody>
                    <a:bodyPr/>
                    <a:lstStyle/>
                    <a:p>
                      <a:r>
                        <a:rPr lang="es-MX" dirty="0" err="1"/>
                        <a:t>fx</a:t>
                      </a:r>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real</a:t>
                      </a:r>
                    </a:p>
                  </a:txBody>
                  <a:tcPr/>
                </a:tc>
                <a:tc>
                  <a:txBody>
                    <a:bodyPr/>
                    <a:lstStyle/>
                    <a:p>
                      <a:r>
                        <a:rPr lang="es-MX" dirty="0"/>
                        <a:t>salida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Almacena el resultado de la función evaluada en x</a:t>
                      </a:r>
                    </a:p>
                  </a:txBody>
                  <a:tcPr/>
                </a:tc>
                <a:extLst>
                  <a:ext uri="{0D108BD9-81ED-4DB2-BD59-A6C34878D82A}">
                    <a16:rowId xmlns:a16="http://schemas.microsoft.com/office/drawing/2014/main" val="285607369"/>
                  </a:ext>
                </a:extLst>
              </a:tr>
            </a:tbl>
          </a:graphicData>
        </a:graphic>
      </p:graphicFrame>
    </p:spTree>
    <p:extLst>
      <p:ext uri="{BB962C8B-B14F-4D97-AF65-F5344CB8AC3E}">
        <p14:creationId xmlns:p14="http://schemas.microsoft.com/office/powerpoint/2010/main" val="268511951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Grupo 118">
            <a:extLst>
              <a:ext uri="{FF2B5EF4-FFF2-40B4-BE49-F238E27FC236}">
                <a16:creationId xmlns:a16="http://schemas.microsoft.com/office/drawing/2014/main" id="{BED9985B-3139-4395-B7B6-4E1A9E89F013}"/>
              </a:ext>
            </a:extLst>
          </p:cNvPr>
          <p:cNvGrpSpPr/>
          <p:nvPr/>
        </p:nvGrpSpPr>
        <p:grpSpPr>
          <a:xfrm>
            <a:off x="457256" y="103629"/>
            <a:ext cx="7504375" cy="4985803"/>
            <a:chOff x="457256" y="103629"/>
            <a:chExt cx="7504375" cy="4985803"/>
          </a:xfrm>
        </p:grpSpPr>
        <p:grpSp>
          <p:nvGrpSpPr>
            <p:cNvPr id="113" name="Grupo 112">
              <a:extLst>
                <a:ext uri="{FF2B5EF4-FFF2-40B4-BE49-F238E27FC236}">
                  <a16:creationId xmlns:a16="http://schemas.microsoft.com/office/drawing/2014/main" id="{43E584CC-9CE1-4EB4-B928-F8F512FC6829}"/>
                </a:ext>
              </a:extLst>
            </p:cNvPr>
            <p:cNvGrpSpPr/>
            <p:nvPr/>
          </p:nvGrpSpPr>
          <p:grpSpPr>
            <a:xfrm>
              <a:off x="457256" y="103629"/>
              <a:ext cx="6539214" cy="4985803"/>
              <a:chOff x="457256" y="103629"/>
              <a:chExt cx="6539214" cy="4985803"/>
            </a:xfrm>
          </p:grpSpPr>
          <p:cxnSp>
            <p:nvCxnSpPr>
              <p:cNvPr id="18" name="Conector recto de flecha 17">
                <a:extLst>
                  <a:ext uri="{FF2B5EF4-FFF2-40B4-BE49-F238E27FC236}">
                    <a16:creationId xmlns:a16="http://schemas.microsoft.com/office/drawing/2014/main" id="{A4C3970B-EDEF-4434-AFC7-AFF6624BA61B}"/>
                  </a:ext>
                </a:extLst>
              </p:cNvPr>
              <p:cNvCxnSpPr/>
              <p:nvPr/>
            </p:nvCxnSpPr>
            <p:spPr>
              <a:xfrm>
                <a:off x="2853595" y="986888"/>
                <a:ext cx="0" cy="271461"/>
              </a:xfrm>
              <a:prstGeom prst="straightConnector1">
                <a:avLst/>
              </a:prstGeom>
              <a:ln>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Diagrama de flujo: decisión 18">
                <a:extLst>
                  <a:ext uri="{FF2B5EF4-FFF2-40B4-BE49-F238E27FC236}">
                    <a16:creationId xmlns:a16="http://schemas.microsoft.com/office/drawing/2014/main" id="{5FF9E3D8-8426-4497-86D4-9D7D1DBA9700}"/>
                  </a:ext>
                </a:extLst>
              </p:cNvPr>
              <p:cNvSpPr/>
              <p:nvPr/>
            </p:nvSpPr>
            <p:spPr>
              <a:xfrm>
                <a:off x="5556470" y="2560148"/>
                <a:ext cx="1440000" cy="511073"/>
              </a:xfrm>
              <a:prstGeom prst="flowChartDecision">
                <a:avLst/>
              </a:prstGeom>
              <a:ln>
                <a:solidFill>
                  <a:srgbClr val="676517"/>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sz="1200" dirty="0"/>
                  <a:t>x&gt;25</a:t>
                </a:r>
              </a:p>
            </p:txBody>
          </p:sp>
          <p:sp>
            <p:nvSpPr>
              <p:cNvPr id="21" name="Diagrama de flujo: decisión 20">
                <a:extLst>
                  <a:ext uri="{FF2B5EF4-FFF2-40B4-BE49-F238E27FC236}">
                    <a16:creationId xmlns:a16="http://schemas.microsoft.com/office/drawing/2014/main" id="{FAB52363-18A6-4552-BEFE-55AD37D3298E}"/>
                  </a:ext>
                </a:extLst>
              </p:cNvPr>
              <p:cNvSpPr/>
              <p:nvPr/>
            </p:nvSpPr>
            <p:spPr>
              <a:xfrm>
                <a:off x="2133595" y="1268744"/>
                <a:ext cx="1440000" cy="535067"/>
              </a:xfrm>
              <a:prstGeom prst="flowChartDecision">
                <a:avLst/>
              </a:prstGeom>
              <a:ln>
                <a:solidFill>
                  <a:srgbClr val="676517"/>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sz="1200" dirty="0"/>
                  <a:t>x&gt;= 0 y x&lt;= 10</a:t>
                </a:r>
              </a:p>
            </p:txBody>
          </p:sp>
          <p:cxnSp>
            <p:nvCxnSpPr>
              <p:cNvPr id="22" name="Conector: angular 21">
                <a:extLst>
                  <a:ext uri="{FF2B5EF4-FFF2-40B4-BE49-F238E27FC236}">
                    <a16:creationId xmlns:a16="http://schemas.microsoft.com/office/drawing/2014/main" id="{626E3117-DD29-4BAE-99D9-E97004FA8E79}"/>
                  </a:ext>
                </a:extLst>
              </p:cNvPr>
              <p:cNvCxnSpPr>
                <a:cxnSpLocks/>
              </p:cNvCxnSpPr>
              <p:nvPr/>
            </p:nvCxnSpPr>
            <p:spPr>
              <a:xfrm rot="10800000" flipV="1">
                <a:off x="1116248" y="1526099"/>
                <a:ext cx="1008000" cy="396000"/>
              </a:xfrm>
              <a:prstGeom prst="bentConnector3">
                <a:avLst>
                  <a:gd name="adj1" fmla="val 99818"/>
                </a:avLst>
              </a:prstGeom>
              <a:ln>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3" name="Rectángulo 22">
                <a:extLst>
                  <a:ext uri="{FF2B5EF4-FFF2-40B4-BE49-F238E27FC236}">
                    <a16:creationId xmlns:a16="http://schemas.microsoft.com/office/drawing/2014/main" id="{F2E9145A-0090-46C6-A9B6-7B4F0718A9A2}"/>
                  </a:ext>
                </a:extLst>
              </p:cNvPr>
              <p:cNvSpPr/>
              <p:nvPr/>
            </p:nvSpPr>
            <p:spPr>
              <a:xfrm>
                <a:off x="457256" y="1912317"/>
                <a:ext cx="1237957" cy="353674"/>
              </a:xfrm>
              <a:prstGeom prst="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MX" sz="1300" dirty="0" err="1"/>
                  <a:t>fx</a:t>
                </a:r>
                <a:r>
                  <a:rPr lang="es-MX" sz="1300" dirty="0"/>
                  <a:t> </a:t>
                </a:r>
                <a:r>
                  <a:rPr lang="es-MX" sz="1300" dirty="0">
                    <a:sym typeface="Wingdings" panose="05000000000000000000" pitchFamily="2" charset="2"/>
                  </a:rPr>
                  <a:t> x**2-4*x</a:t>
                </a:r>
                <a:endParaRPr lang="es-MX" sz="1300" dirty="0"/>
              </a:p>
            </p:txBody>
          </p:sp>
          <p:cxnSp>
            <p:nvCxnSpPr>
              <p:cNvPr id="24" name="Conector: angular 23">
                <a:extLst>
                  <a:ext uri="{FF2B5EF4-FFF2-40B4-BE49-F238E27FC236}">
                    <a16:creationId xmlns:a16="http://schemas.microsoft.com/office/drawing/2014/main" id="{DBC29FD8-BA95-4951-8214-7FA0DBB4834E}"/>
                  </a:ext>
                </a:extLst>
              </p:cNvPr>
              <p:cNvCxnSpPr>
                <a:cxnSpLocks/>
                <a:stCxn id="21" idx="3"/>
                <a:endCxn id="25" idx="0"/>
              </p:cNvCxnSpPr>
              <p:nvPr/>
            </p:nvCxnSpPr>
            <p:spPr>
              <a:xfrm>
                <a:off x="3573595" y="1536278"/>
                <a:ext cx="985053" cy="390407"/>
              </a:xfrm>
              <a:prstGeom prst="bentConnector2">
                <a:avLst/>
              </a:prstGeom>
              <a:ln>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 name="Diagrama de flujo: decisión 24">
                <a:extLst>
                  <a:ext uri="{FF2B5EF4-FFF2-40B4-BE49-F238E27FC236}">
                    <a16:creationId xmlns:a16="http://schemas.microsoft.com/office/drawing/2014/main" id="{E6E7E3F2-AC9D-4B2B-9F4B-226BA2C5F0C4}"/>
                  </a:ext>
                </a:extLst>
              </p:cNvPr>
              <p:cNvSpPr/>
              <p:nvPr/>
            </p:nvSpPr>
            <p:spPr>
              <a:xfrm>
                <a:off x="3838648" y="1926685"/>
                <a:ext cx="1440000" cy="527796"/>
              </a:xfrm>
              <a:prstGeom prst="flowChartDecision">
                <a:avLst/>
              </a:prstGeom>
              <a:ln>
                <a:solidFill>
                  <a:srgbClr val="676517"/>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sz="1200" dirty="0"/>
                  <a:t>x&gt; 11 y x&lt;= 25</a:t>
                </a:r>
              </a:p>
            </p:txBody>
          </p:sp>
          <p:cxnSp>
            <p:nvCxnSpPr>
              <p:cNvPr id="26" name="Conector: angular 25">
                <a:extLst>
                  <a:ext uri="{FF2B5EF4-FFF2-40B4-BE49-F238E27FC236}">
                    <a16:creationId xmlns:a16="http://schemas.microsoft.com/office/drawing/2014/main" id="{6E1EBF62-B879-468A-B50D-5C7CC214BA39}"/>
                  </a:ext>
                </a:extLst>
              </p:cNvPr>
              <p:cNvCxnSpPr/>
              <p:nvPr/>
            </p:nvCxnSpPr>
            <p:spPr>
              <a:xfrm rot="10800000" flipV="1">
                <a:off x="2830648" y="2193030"/>
                <a:ext cx="1008000" cy="360000"/>
              </a:xfrm>
              <a:prstGeom prst="bentConnector2">
                <a:avLst/>
              </a:prstGeom>
              <a:ln>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angular 26">
                <a:extLst>
                  <a:ext uri="{FF2B5EF4-FFF2-40B4-BE49-F238E27FC236}">
                    <a16:creationId xmlns:a16="http://schemas.microsoft.com/office/drawing/2014/main" id="{9AA80B64-C741-46CF-BE2A-983A7C34AA71}"/>
                  </a:ext>
                </a:extLst>
              </p:cNvPr>
              <p:cNvCxnSpPr/>
              <p:nvPr/>
            </p:nvCxnSpPr>
            <p:spPr>
              <a:xfrm>
                <a:off x="5268470" y="2191185"/>
                <a:ext cx="1008000" cy="360000"/>
              </a:xfrm>
              <a:prstGeom prst="bentConnector2">
                <a:avLst/>
              </a:prstGeom>
              <a:ln>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angular 12">
                <a:extLst>
                  <a:ext uri="{FF2B5EF4-FFF2-40B4-BE49-F238E27FC236}">
                    <a16:creationId xmlns:a16="http://schemas.microsoft.com/office/drawing/2014/main" id="{FC867D45-8B55-4E30-B38E-2A0038402472}"/>
                  </a:ext>
                </a:extLst>
              </p:cNvPr>
              <p:cNvCxnSpPr>
                <a:cxnSpLocks/>
              </p:cNvCxnSpPr>
              <p:nvPr/>
            </p:nvCxnSpPr>
            <p:spPr>
              <a:xfrm rot="10800000" flipV="1">
                <a:off x="4548470" y="2812302"/>
                <a:ext cx="1008000" cy="360000"/>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ángulo 13">
                <a:extLst>
                  <a:ext uri="{FF2B5EF4-FFF2-40B4-BE49-F238E27FC236}">
                    <a16:creationId xmlns:a16="http://schemas.microsoft.com/office/drawing/2014/main" id="{D7B30CA5-6BBD-4576-9389-AAE5E08496DE}"/>
                  </a:ext>
                </a:extLst>
              </p:cNvPr>
              <p:cNvSpPr/>
              <p:nvPr/>
            </p:nvSpPr>
            <p:spPr>
              <a:xfrm>
                <a:off x="2124248" y="2596466"/>
                <a:ext cx="1439999" cy="511073"/>
              </a:xfrm>
              <a:prstGeom prst="rect">
                <a:avLst/>
              </a:prstGeom>
              <a:ln>
                <a:solidFill>
                  <a:schemeClr val="accent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sz="1300" dirty="0" err="1"/>
                  <a:t>fx</a:t>
                </a:r>
                <a:r>
                  <a:rPr lang="es-MX" sz="1300" dirty="0"/>
                  <a:t> </a:t>
                </a:r>
                <a:r>
                  <a:rPr lang="es-MX" sz="1300" dirty="0">
                    <a:sym typeface="Wingdings" panose="05000000000000000000" pitchFamily="2" charset="2"/>
                  </a:rPr>
                  <a:t> </a:t>
                </a:r>
                <a:r>
                  <a:rPr lang="es-MX" sz="1300" dirty="0" err="1">
                    <a:sym typeface="Wingdings" panose="05000000000000000000" pitchFamily="2" charset="2"/>
                  </a:rPr>
                  <a:t>raizcuad</a:t>
                </a:r>
                <a:r>
                  <a:rPr lang="es-MX" sz="1300" dirty="0">
                    <a:sym typeface="Wingdings" panose="05000000000000000000" pitchFamily="2" charset="2"/>
                  </a:rPr>
                  <a:t>(x^4) -3</a:t>
                </a:r>
                <a:endParaRPr lang="es-MX" sz="1300" dirty="0"/>
              </a:p>
            </p:txBody>
          </p:sp>
          <p:sp>
            <p:nvSpPr>
              <p:cNvPr id="15" name="Rectángulo 14">
                <a:extLst>
                  <a:ext uri="{FF2B5EF4-FFF2-40B4-BE49-F238E27FC236}">
                    <a16:creationId xmlns:a16="http://schemas.microsoft.com/office/drawing/2014/main" id="{37FCCE5C-13CA-4360-BC1C-AF894BAFC356}"/>
                  </a:ext>
                </a:extLst>
              </p:cNvPr>
              <p:cNvSpPr/>
              <p:nvPr/>
            </p:nvSpPr>
            <p:spPr>
              <a:xfrm>
                <a:off x="3956801" y="3175003"/>
                <a:ext cx="1193985" cy="417931"/>
              </a:xfrm>
              <a:prstGeom prst="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MX" sz="1300" dirty="0" err="1"/>
                  <a:t>fx</a:t>
                </a:r>
                <a:r>
                  <a:rPr lang="es-MX" sz="1300" dirty="0"/>
                  <a:t> </a:t>
                </a:r>
                <a:r>
                  <a:rPr lang="es-MX" sz="1300" dirty="0">
                    <a:sym typeface="Wingdings" panose="05000000000000000000" pitchFamily="2" charset="2"/>
                  </a:rPr>
                  <a:t> 1</a:t>
                </a:r>
                <a:endParaRPr lang="es-MX" sz="1300" dirty="0"/>
              </a:p>
            </p:txBody>
          </p:sp>
          <p:cxnSp>
            <p:nvCxnSpPr>
              <p:cNvPr id="8" name="Conector: angular 7">
                <a:extLst>
                  <a:ext uri="{FF2B5EF4-FFF2-40B4-BE49-F238E27FC236}">
                    <a16:creationId xmlns:a16="http://schemas.microsoft.com/office/drawing/2014/main" id="{19A4686B-889E-4A64-B244-9569299E3AB0}"/>
                  </a:ext>
                </a:extLst>
              </p:cNvPr>
              <p:cNvCxnSpPr>
                <a:cxnSpLocks/>
                <a:stCxn id="15" idx="2"/>
              </p:cNvCxnSpPr>
              <p:nvPr/>
            </p:nvCxnSpPr>
            <p:spPr>
              <a:xfrm rot="16200000" flipH="1">
                <a:off x="5316088" y="2830639"/>
                <a:ext cx="204164" cy="1728753"/>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angular 10">
                <a:extLst>
                  <a:ext uri="{FF2B5EF4-FFF2-40B4-BE49-F238E27FC236}">
                    <a16:creationId xmlns:a16="http://schemas.microsoft.com/office/drawing/2014/main" id="{EACC66A3-A70E-474E-BF10-BDC65F861118}"/>
                  </a:ext>
                </a:extLst>
              </p:cNvPr>
              <p:cNvCxnSpPr>
                <a:cxnSpLocks/>
                <a:stCxn id="14" idx="2"/>
              </p:cNvCxnSpPr>
              <p:nvPr/>
            </p:nvCxnSpPr>
            <p:spPr>
              <a:xfrm rot="16200000" flipH="1">
                <a:off x="3264694" y="2687093"/>
                <a:ext cx="863331" cy="170422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Elipse 27">
                <a:extLst>
                  <a:ext uri="{FF2B5EF4-FFF2-40B4-BE49-F238E27FC236}">
                    <a16:creationId xmlns:a16="http://schemas.microsoft.com/office/drawing/2014/main" id="{C1FDDAB9-F53E-459F-B4ED-BC135BFC0681}"/>
                  </a:ext>
                </a:extLst>
              </p:cNvPr>
              <p:cNvSpPr/>
              <p:nvPr/>
            </p:nvSpPr>
            <p:spPr>
              <a:xfrm>
                <a:off x="2290456" y="103629"/>
                <a:ext cx="1146747" cy="320241"/>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MX" dirty="0"/>
                  <a:t>Inicio</a:t>
                </a:r>
              </a:p>
            </p:txBody>
          </p:sp>
          <p:cxnSp>
            <p:nvCxnSpPr>
              <p:cNvPr id="29" name="Conector recto de flecha 28">
                <a:extLst>
                  <a:ext uri="{FF2B5EF4-FFF2-40B4-BE49-F238E27FC236}">
                    <a16:creationId xmlns:a16="http://schemas.microsoft.com/office/drawing/2014/main" id="{8CE25E44-5F5F-45B2-8570-DD586DF67C64}"/>
                  </a:ext>
                </a:extLst>
              </p:cNvPr>
              <p:cNvCxnSpPr/>
              <p:nvPr/>
            </p:nvCxnSpPr>
            <p:spPr>
              <a:xfrm>
                <a:off x="2853595" y="423871"/>
                <a:ext cx="0" cy="2857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Diagrama de flujo: datos 29">
                <a:extLst>
                  <a:ext uri="{FF2B5EF4-FFF2-40B4-BE49-F238E27FC236}">
                    <a16:creationId xmlns:a16="http://schemas.microsoft.com/office/drawing/2014/main" id="{53576090-2D7F-46C1-A7FA-748BDF82783C}"/>
                  </a:ext>
                </a:extLst>
              </p:cNvPr>
              <p:cNvSpPr/>
              <p:nvPr/>
            </p:nvSpPr>
            <p:spPr>
              <a:xfrm>
                <a:off x="2533659" y="701138"/>
                <a:ext cx="660910" cy="285750"/>
              </a:xfrm>
              <a:prstGeom prst="flowChartInputOutput">
                <a:avLst/>
              </a:prstGeom>
              <a:ln>
                <a:solidFill>
                  <a:schemeClr val="accent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MX" dirty="0"/>
                  <a:t>x</a:t>
                </a:r>
              </a:p>
            </p:txBody>
          </p:sp>
          <p:cxnSp>
            <p:nvCxnSpPr>
              <p:cNvPr id="72" name="Conector: angular 71">
                <a:extLst>
                  <a:ext uri="{FF2B5EF4-FFF2-40B4-BE49-F238E27FC236}">
                    <a16:creationId xmlns:a16="http://schemas.microsoft.com/office/drawing/2014/main" id="{21B7AFE4-3557-4F40-BDD7-59CFF6DF7E76}"/>
                  </a:ext>
                </a:extLst>
              </p:cNvPr>
              <p:cNvCxnSpPr>
                <a:cxnSpLocks/>
                <a:stCxn id="19" idx="3"/>
              </p:cNvCxnSpPr>
              <p:nvPr/>
            </p:nvCxnSpPr>
            <p:spPr>
              <a:xfrm flipH="1">
                <a:off x="6263340" y="2815685"/>
                <a:ext cx="733130" cy="981413"/>
              </a:xfrm>
              <a:prstGeom prst="bentConnector4">
                <a:avLst>
                  <a:gd name="adj1" fmla="val -132393"/>
                  <a:gd name="adj2" fmla="val 10044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8" name="Conector: angular 87">
                <a:extLst>
                  <a:ext uri="{FF2B5EF4-FFF2-40B4-BE49-F238E27FC236}">
                    <a16:creationId xmlns:a16="http://schemas.microsoft.com/office/drawing/2014/main" id="{5580844D-78E3-4190-9F9D-0F33E8CC3F57}"/>
                  </a:ext>
                </a:extLst>
              </p:cNvPr>
              <p:cNvCxnSpPr/>
              <p:nvPr/>
            </p:nvCxnSpPr>
            <p:spPr>
              <a:xfrm rot="10800000" flipV="1">
                <a:off x="4501518" y="3797098"/>
                <a:ext cx="1774953" cy="173772"/>
              </a:xfrm>
              <a:prstGeom prst="bentConnector3">
                <a:avLst>
                  <a:gd name="adj1" fmla="val 39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2" name="Conector: angular 91">
                <a:extLst>
                  <a:ext uri="{FF2B5EF4-FFF2-40B4-BE49-F238E27FC236}">
                    <a16:creationId xmlns:a16="http://schemas.microsoft.com/office/drawing/2014/main" id="{D0877603-330F-41BD-9355-7B4957E2F6E5}"/>
                  </a:ext>
                </a:extLst>
              </p:cNvPr>
              <p:cNvCxnSpPr>
                <a:cxnSpLocks/>
              </p:cNvCxnSpPr>
              <p:nvPr/>
            </p:nvCxnSpPr>
            <p:spPr>
              <a:xfrm rot="10800000" flipV="1">
                <a:off x="2853596" y="3970870"/>
                <a:ext cx="1694875" cy="204164"/>
              </a:xfrm>
              <a:prstGeom prst="bentConnector3">
                <a:avLst>
                  <a:gd name="adj1" fmla="val 104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7" name="Conector: angular 96">
                <a:extLst>
                  <a:ext uri="{FF2B5EF4-FFF2-40B4-BE49-F238E27FC236}">
                    <a16:creationId xmlns:a16="http://schemas.microsoft.com/office/drawing/2014/main" id="{9173D26B-8F35-43BD-BC4D-101B0E8B4FA5}"/>
                  </a:ext>
                </a:extLst>
              </p:cNvPr>
              <p:cNvCxnSpPr>
                <a:cxnSpLocks/>
              </p:cNvCxnSpPr>
              <p:nvPr/>
            </p:nvCxnSpPr>
            <p:spPr>
              <a:xfrm rot="16200000" flipH="1">
                <a:off x="1020265" y="2331470"/>
                <a:ext cx="1908001" cy="1779127"/>
              </a:xfrm>
              <a:prstGeom prst="bentConnector3">
                <a:avLst>
                  <a:gd name="adj1" fmla="val 10014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4" name="Conector recto de flecha 103">
                <a:extLst>
                  <a:ext uri="{FF2B5EF4-FFF2-40B4-BE49-F238E27FC236}">
                    <a16:creationId xmlns:a16="http://schemas.microsoft.com/office/drawing/2014/main" id="{36929537-048E-494D-A0D3-A38852E3854F}"/>
                  </a:ext>
                </a:extLst>
              </p:cNvPr>
              <p:cNvCxnSpPr/>
              <p:nvPr/>
            </p:nvCxnSpPr>
            <p:spPr>
              <a:xfrm>
                <a:off x="2853595" y="4175034"/>
                <a:ext cx="0" cy="2530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5" name="Diagrama de flujo: documento 104">
                <a:extLst>
                  <a:ext uri="{FF2B5EF4-FFF2-40B4-BE49-F238E27FC236}">
                    <a16:creationId xmlns:a16="http://schemas.microsoft.com/office/drawing/2014/main" id="{960933FE-E850-4867-85B1-85F988ED5CA3}"/>
                  </a:ext>
                </a:extLst>
              </p:cNvPr>
              <p:cNvSpPr/>
              <p:nvPr/>
            </p:nvSpPr>
            <p:spPr>
              <a:xfrm>
                <a:off x="2474390" y="4436537"/>
                <a:ext cx="768341" cy="293004"/>
              </a:xfrm>
              <a:prstGeom prst="flowChartDocument">
                <a:avLst/>
              </a:prstGeom>
              <a:ln>
                <a:solidFill>
                  <a:srgbClr val="6B9664"/>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err="1"/>
                  <a:t>fx</a:t>
                </a:r>
                <a:endParaRPr lang="es-MX" dirty="0"/>
              </a:p>
            </p:txBody>
          </p:sp>
          <p:cxnSp>
            <p:nvCxnSpPr>
              <p:cNvPr id="109" name="Conector recto de flecha 108">
                <a:extLst>
                  <a:ext uri="{FF2B5EF4-FFF2-40B4-BE49-F238E27FC236}">
                    <a16:creationId xmlns:a16="http://schemas.microsoft.com/office/drawing/2014/main" id="{0020657A-5F59-4304-BD7A-172A504F8773}"/>
                  </a:ext>
                </a:extLst>
              </p:cNvPr>
              <p:cNvCxnSpPr>
                <a:stCxn id="105" idx="2"/>
              </p:cNvCxnSpPr>
              <p:nvPr/>
            </p:nvCxnSpPr>
            <p:spPr>
              <a:xfrm>
                <a:off x="2858561" y="4710170"/>
                <a:ext cx="5268" cy="1835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0" name="Elipse 109">
                <a:extLst>
                  <a:ext uri="{FF2B5EF4-FFF2-40B4-BE49-F238E27FC236}">
                    <a16:creationId xmlns:a16="http://schemas.microsoft.com/office/drawing/2014/main" id="{7E72E791-9A32-4D57-930E-CA7A13374F82}"/>
                  </a:ext>
                </a:extLst>
              </p:cNvPr>
              <p:cNvSpPr/>
              <p:nvPr/>
            </p:nvSpPr>
            <p:spPr>
              <a:xfrm>
                <a:off x="2448989" y="4885267"/>
                <a:ext cx="853010" cy="204165"/>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MX" sz="1200" dirty="0"/>
                  <a:t>Fin</a:t>
                </a:r>
              </a:p>
            </p:txBody>
          </p:sp>
          <p:sp>
            <p:nvSpPr>
              <p:cNvPr id="112" name="CuadroTexto 111">
                <a:extLst>
                  <a:ext uri="{FF2B5EF4-FFF2-40B4-BE49-F238E27FC236}">
                    <a16:creationId xmlns:a16="http://schemas.microsoft.com/office/drawing/2014/main" id="{4B5140F3-FC66-48BA-9B93-84F0B9ABC044}"/>
                  </a:ext>
                </a:extLst>
              </p:cNvPr>
              <p:cNvSpPr txBox="1"/>
              <p:nvPr/>
            </p:nvSpPr>
            <p:spPr>
              <a:xfrm>
                <a:off x="2830647" y="1945003"/>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grpSp>
        <p:sp>
          <p:nvSpPr>
            <p:cNvPr id="114" name="CuadroTexto 113">
              <a:extLst>
                <a:ext uri="{FF2B5EF4-FFF2-40B4-BE49-F238E27FC236}">
                  <a16:creationId xmlns:a16="http://schemas.microsoft.com/office/drawing/2014/main" id="{B6FE8CBC-1A80-4DAE-B4DE-40F03D8F3976}"/>
                </a:ext>
              </a:extLst>
            </p:cNvPr>
            <p:cNvSpPr txBox="1"/>
            <p:nvPr/>
          </p:nvSpPr>
          <p:spPr>
            <a:xfrm>
              <a:off x="1076234" y="1297713"/>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115" name="CuadroTexto 114">
              <a:extLst>
                <a:ext uri="{FF2B5EF4-FFF2-40B4-BE49-F238E27FC236}">
                  <a16:creationId xmlns:a16="http://schemas.microsoft.com/office/drawing/2014/main" id="{4DA370B4-60DB-4AE5-A9AB-12DEB63ADD99}"/>
                </a:ext>
              </a:extLst>
            </p:cNvPr>
            <p:cNvSpPr txBox="1"/>
            <p:nvPr/>
          </p:nvSpPr>
          <p:spPr>
            <a:xfrm>
              <a:off x="4596894" y="2592475"/>
              <a:ext cx="233723" cy="204592"/>
            </a:xfrm>
            <a:prstGeom prst="rect">
              <a:avLst/>
            </a:prstGeom>
            <a:noFill/>
          </p:spPr>
          <p:txBody>
            <a:bodyPr wrap="square" rtlCol="0">
              <a:spAutoFit/>
            </a:bodyPr>
            <a:lstStyle/>
            <a:p>
              <a:r>
                <a:rPr lang="es-MX" sz="1000" dirty="0">
                  <a:solidFill>
                    <a:schemeClr val="accent1">
                      <a:lumMod val="50000"/>
                    </a:schemeClr>
                  </a:solidFill>
                </a:rPr>
                <a:t>V</a:t>
              </a:r>
            </a:p>
          </p:txBody>
        </p:sp>
        <p:sp>
          <p:nvSpPr>
            <p:cNvPr id="116" name="CuadroTexto 115">
              <a:extLst>
                <a:ext uri="{FF2B5EF4-FFF2-40B4-BE49-F238E27FC236}">
                  <a16:creationId xmlns:a16="http://schemas.microsoft.com/office/drawing/2014/main" id="{1AC80527-026F-438C-9234-5E5306CF4725}"/>
                </a:ext>
              </a:extLst>
            </p:cNvPr>
            <p:cNvSpPr txBox="1"/>
            <p:nvPr/>
          </p:nvSpPr>
          <p:spPr>
            <a:xfrm>
              <a:off x="4397233" y="1301013"/>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sp>
          <p:nvSpPr>
            <p:cNvPr id="117" name="CuadroTexto 116">
              <a:extLst>
                <a:ext uri="{FF2B5EF4-FFF2-40B4-BE49-F238E27FC236}">
                  <a16:creationId xmlns:a16="http://schemas.microsoft.com/office/drawing/2014/main" id="{6776E178-659F-45DF-91BE-4BD82F541D22}"/>
                </a:ext>
              </a:extLst>
            </p:cNvPr>
            <p:cNvSpPr txBox="1"/>
            <p:nvPr/>
          </p:nvSpPr>
          <p:spPr>
            <a:xfrm>
              <a:off x="6052926" y="1928454"/>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sp>
          <p:nvSpPr>
            <p:cNvPr id="118" name="CuadroTexto 117">
              <a:extLst>
                <a:ext uri="{FF2B5EF4-FFF2-40B4-BE49-F238E27FC236}">
                  <a16:creationId xmlns:a16="http://schemas.microsoft.com/office/drawing/2014/main" id="{2D9BC67E-2B2F-4B38-A355-8EA2C91517FD}"/>
                </a:ext>
              </a:extLst>
            </p:cNvPr>
            <p:cNvSpPr txBox="1"/>
            <p:nvPr/>
          </p:nvSpPr>
          <p:spPr>
            <a:xfrm>
              <a:off x="7727908" y="2555127"/>
              <a:ext cx="233723" cy="246221"/>
            </a:xfrm>
            <a:prstGeom prst="rect">
              <a:avLst/>
            </a:prstGeom>
            <a:noFill/>
          </p:spPr>
          <p:txBody>
            <a:bodyPr wrap="square" rtlCol="0">
              <a:spAutoFit/>
            </a:bodyPr>
            <a:lstStyle/>
            <a:p>
              <a:r>
                <a:rPr lang="es-MX" sz="1000" dirty="0">
                  <a:solidFill>
                    <a:schemeClr val="accent1">
                      <a:lumMod val="50000"/>
                    </a:schemeClr>
                  </a:solidFill>
                </a:rPr>
                <a:t>F</a:t>
              </a:r>
            </a:p>
          </p:txBody>
        </p:sp>
      </p:grpSp>
    </p:spTree>
    <p:extLst>
      <p:ext uri="{BB962C8B-B14F-4D97-AF65-F5344CB8AC3E}">
        <p14:creationId xmlns:p14="http://schemas.microsoft.com/office/powerpoint/2010/main" val="19960953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1CB99A17-7C48-2F60-4B90-F5CD2BAE0A07}"/>
              </a:ext>
            </a:extLst>
          </p:cNvPr>
          <p:cNvSpPr>
            <a:spLocks noGrp="1"/>
          </p:cNvSpPr>
          <p:nvPr>
            <p:ph type="title"/>
          </p:nvPr>
        </p:nvSpPr>
        <p:spPr>
          <a:xfrm>
            <a:off x="597386" y="100882"/>
            <a:ext cx="2325951" cy="418800"/>
          </a:xfrm>
        </p:spPr>
        <p:txBody>
          <a:bodyPr/>
          <a:lstStyle/>
          <a:p>
            <a:pPr algn="ctr"/>
            <a:r>
              <a:rPr lang="es-MX" sz="2400" dirty="0"/>
              <a:t>Pseudocódigo</a:t>
            </a:r>
            <a:endParaRPr lang="es-MX" sz="2800" dirty="0"/>
          </a:p>
        </p:txBody>
      </p:sp>
      <p:sp>
        <p:nvSpPr>
          <p:cNvPr id="2" name="Subtítulo 1">
            <a:extLst>
              <a:ext uri="{FF2B5EF4-FFF2-40B4-BE49-F238E27FC236}">
                <a16:creationId xmlns:a16="http://schemas.microsoft.com/office/drawing/2014/main" id="{B39A3B70-8E99-F3A1-A57A-A5CAE837C390}"/>
              </a:ext>
            </a:extLst>
          </p:cNvPr>
          <p:cNvSpPr>
            <a:spLocks noGrp="1"/>
          </p:cNvSpPr>
          <p:nvPr>
            <p:ph type="subTitle" idx="4294967295"/>
          </p:nvPr>
        </p:nvSpPr>
        <p:spPr>
          <a:xfrm>
            <a:off x="1459083" y="427778"/>
            <a:ext cx="5508887" cy="4632352"/>
          </a:xfrm>
        </p:spPr>
        <p:txBody>
          <a:bodyPr/>
          <a:lstStyle/>
          <a:p>
            <a:pPr marL="114300" indent="0">
              <a:lnSpc>
                <a:spcPct val="100000"/>
              </a:lnSpc>
              <a:buNone/>
            </a:pPr>
            <a:r>
              <a:rPr lang="es-MX" sz="1500" dirty="0">
                <a:solidFill>
                  <a:schemeClr val="bg1">
                    <a:lumMod val="10000"/>
                  </a:schemeClr>
                </a:solidFill>
              </a:rPr>
              <a:t>principal()</a:t>
            </a:r>
          </a:p>
          <a:p>
            <a:pPr marL="114300" indent="0">
              <a:lnSpc>
                <a:spcPct val="100000"/>
              </a:lnSpc>
              <a:buNone/>
            </a:pPr>
            <a:r>
              <a:rPr lang="es-MX" sz="1500" dirty="0">
                <a:solidFill>
                  <a:srgbClr val="C00000"/>
                </a:solidFill>
              </a:rPr>
              <a:t>Inicio</a:t>
            </a:r>
          </a:p>
          <a:p>
            <a:pPr marL="114300" indent="0">
              <a:lnSpc>
                <a:spcPct val="100000"/>
              </a:lnSpc>
              <a:buNone/>
            </a:pPr>
            <a:r>
              <a:rPr lang="es-MX" sz="1500" dirty="0">
                <a:solidFill>
                  <a:schemeClr val="bg1">
                    <a:lumMod val="10000"/>
                  </a:schemeClr>
                </a:solidFill>
              </a:rPr>
              <a:t>    entero x</a:t>
            </a:r>
          </a:p>
          <a:p>
            <a:pPr marL="114300" indent="0">
              <a:lnSpc>
                <a:spcPct val="100000"/>
              </a:lnSpc>
              <a:buNone/>
            </a:pPr>
            <a:r>
              <a:rPr lang="es-MX" sz="1500" dirty="0">
                <a:solidFill>
                  <a:schemeClr val="bg1">
                    <a:lumMod val="10000"/>
                  </a:schemeClr>
                </a:solidFill>
              </a:rPr>
              <a:t>    real </a:t>
            </a:r>
            <a:r>
              <a:rPr lang="es-MX" sz="1500" dirty="0" err="1">
                <a:solidFill>
                  <a:schemeClr val="bg1">
                    <a:lumMod val="10000"/>
                  </a:schemeClr>
                </a:solidFill>
              </a:rPr>
              <a:t>fx</a:t>
            </a:r>
            <a:endParaRPr lang="es-MX" sz="1500" dirty="0">
              <a:solidFill>
                <a:schemeClr val="bg1">
                  <a:lumMod val="10000"/>
                </a:schemeClr>
              </a:solidFill>
            </a:endParaRPr>
          </a:p>
          <a:p>
            <a:pPr marL="360363" indent="0">
              <a:lnSpc>
                <a:spcPct val="100000"/>
              </a:lnSpc>
              <a:buNone/>
            </a:pPr>
            <a:r>
              <a:rPr lang="es-MX" sz="1500" dirty="0">
                <a:solidFill>
                  <a:schemeClr val="bg1">
                    <a:lumMod val="10000"/>
                  </a:schemeClr>
                </a:solidFill>
              </a:rPr>
              <a:t>imprimir “Ingresa un número para evaluar la función”</a:t>
            </a:r>
          </a:p>
          <a:p>
            <a:pPr marL="360363" indent="0">
              <a:lnSpc>
                <a:spcPct val="100000"/>
              </a:lnSpc>
              <a:buNone/>
            </a:pPr>
            <a:r>
              <a:rPr lang="es-MX" sz="1500" dirty="0">
                <a:solidFill>
                  <a:schemeClr val="bg1">
                    <a:lumMod val="10000"/>
                  </a:schemeClr>
                </a:solidFill>
              </a:rPr>
              <a:t>leer x</a:t>
            </a:r>
          </a:p>
          <a:p>
            <a:pPr marL="360363" indent="0">
              <a:lnSpc>
                <a:spcPct val="100000"/>
              </a:lnSpc>
              <a:buNone/>
            </a:pPr>
            <a:r>
              <a:rPr lang="es-MX" sz="1500" dirty="0">
                <a:solidFill>
                  <a:schemeClr val="bg1">
                    <a:lumMod val="10000"/>
                  </a:schemeClr>
                </a:solidFill>
              </a:rPr>
              <a:t>si</a:t>
            </a:r>
            <a:r>
              <a:rPr lang="es-MX" sz="1500" dirty="0"/>
              <a:t> (x&gt;=0 y x&lt;=10)</a:t>
            </a:r>
          </a:p>
          <a:p>
            <a:pPr marL="360363" indent="0">
              <a:lnSpc>
                <a:spcPct val="100000"/>
              </a:lnSpc>
              <a:buNone/>
            </a:pPr>
            <a:r>
              <a:rPr lang="es-MX" sz="1500" dirty="0"/>
              <a:t>     </a:t>
            </a:r>
            <a:r>
              <a:rPr lang="es-MX" sz="1500" dirty="0" err="1"/>
              <a:t>fx</a:t>
            </a:r>
            <a:r>
              <a:rPr lang="es-MX" sz="1500" dirty="0"/>
              <a:t> </a:t>
            </a:r>
            <a:r>
              <a:rPr lang="es-MX" sz="1500" dirty="0">
                <a:sym typeface="Wingdings" panose="05000000000000000000" pitchFamily="2" charset="2"/>
              </a:rPr>
              <a:t> x**2-4*x</a:t>
            </a:r>
            <a:endParaRPr lang="es-MX" sz="1500" dirty="0"/>
          </a:p>
          <a:p>
            <a:pPr marL="360363" indent="0">
              <a:lnSpc>
                <a:spcPct val="100000"/>
              </a:lnSpc>
              <a:buNone/>
            </a:pPr>
            <a:r>
              <a:rPr lang="es-MX" sz="1500" dirty="0" err="1">
                <a:solidFill>
                  <a:schemeClr val="bg1">
                    <a:lumMod val="10000"/>
                  </a:schemeClr>
                </a:solidFill>
              </a:rPr>
              <a:t>otro_caso</a:t>
            </a:r>
            <a:endParaRPr lang="es-MX" sz="1500" dirty="0">
              <a:solidFill>
                <a:schemeClr val="bg1">
                  <a:lumMod val="10000"/>
                </a:schemeClr>
              </a:solidFill>
            </a:endParaRPr>
          </a:p>
          <a:p>
            <a:pPr marL="360363" indent="0">
              <a:lnSpc>
                <a:spcPct val="100000"/>
              </a:lnSpc>
              <a:buNone/>
            </a:pPr>
            <a:r>
              <a:rPr lang="es-MX" sz="1500" dirty="0"/>
              <a:t>     </a:t>
            </a:r>
            <a:r>
              <a:rPr lang="es-MX" sz="1500" dirty="0">
                <a:solidFill>
                  <a:schemeClr val="accent1">
                    <a:lumMod val="50000"/>
                  </a:schemeClr>
                </a:solidFill>
              </a:rPr>
              <a:t>si</a:t>
            </a:r>
            <a:r>
              <a:rPr lang="es-MX" sz="1500" dirty="0"/>
              <a:t> (x&gt;11 y </a:t>
            </a:r>
            <a:r>
              <a:rPr lang="es-MX" sz="1500" dirty="0">
                <a:sym typeface="Wingdings" panose="05000000000000000000" pitchFamily="2" charset="2"/>
              </a:rPr>
              <a:t>x&lt;=25</a:t>
            </a:r>
            <a:r>
              <a:rPr lang="es-MX" sz="1500" dirty="0"/>
              <a:t>)</a:t>
            </a:r>
          </a:p>
          <a:p>
            <a:pPr marL="360363" indent="0">
              <a:lnSpc>
                <a:spcPct val="100000"/>
              </a:lnSpc>
              <a:buNone/>
            </a:pPr>
            <a:r>
              <a:rPr lang="es-MX" sz="1500" dirty="0"/>
              <a:t>            </a:t>
            </a:r>
            <a:r>
              <a:rPr lang="es-MX" sz="1500" dirty="0" err="1"/>
              <a:t>fx</a:t>
            </a:r>
            <a:r>
              <a:rPr lang="es-MX" sz="1500" dirty="0"/>
              <a:t> </a:t>
            </a:r>
            <a:r>
              <a:rPr lang="es-MX" sz="1500" dirty="0">
                <a:sym typeface="Wingdings" panose="05000000000000000000" pitchFamily="2" charset="2"/>
              </a:rPr>
              <a:t> </a:t>
            </a:r>
            <a:r>
              <a:rPr lang="es-MX" sz="1500" dirty="0" err="1">
                <a:sym typeface="Wingdings" panose="05000000000000000000" pitchFamily="2" charset="2"/>
              </a:rPr>
              <a:t>raizcuad</a:t>
            </a:r>
            <a:r>
              <a:rPr lang="es-MX" sz="1500" dirty="0">
                <a:sym typeface="Wingdings" panose="05000000000000000000" pitchFamily="2" charset="2"/>
              </a:rPr>
              <a:t>(x^4) -3</a:t>
            </a:r>
            <a:endParaRPr lang="es-MX" sz="1500" dirty="0"/>
          </a:p>
          <a:p>
            <a:pPr marL="360363" indent="0">
              <a:lnSpc>
                <a:spcPct val="100000"/>
              </a:lnSpc>
              <a:buNone/>
            </a:pPr>
            <a:r>
              <a:rPr lang="es-MX" sz="1500" dirty="0"/>
              <a:t>    </a:t>
            </a:r>
            <a:r>
              <a:rPr lang="es-MX" sz="1500" dirty="0" err="1">
                <a:solidFill>
                  <a:schemeClr val="accent1">
                    <a:lumMod val="50000"/>
                  </a:schemeClr>
                </a:solidFill>
              </a:rPr>
              <a:t>otro_caso</a:t>
            </a:r>
            <a:endParaRPr lang="es-MX" sz="1500" dirty="0">
              <a:solidFill>
                <a:schemeClr val="accent1">
                  <a:lumMod val="50000"/>
                </a:schemeClr>
              </a:solidFill>
            </a:endParaRPr>
          </a:p>
          <a:p>
            <a:pPr marL="360363" indent="0">
              <a:lnSpc>
                <a:spcPct val="100000"/>
              </a:lnSpc>
              <a:buNone/>
            </a:pPr>
            <a:r>
              <a:rPr lang="es-MX" sz="1500" dirty="0"/>
              <a:t>         </a:t>
            </a:r>
            <a:r>
              <a:rPr lang="es-MX" sz="1500" dirty="0">
                <a:solidFill>
                  <a:schemeClr val="accent2">
                    <a:lumMod val="75000"/>
                  </a:schemeClr>
                </a:solidFill>
              </a:rPr>
              <a:t>si</a:t>
            </a:r>
            <a:r>
              <a:rPr lang="es-MX" sz="1500" dirty="0"/>
              <a:t> (</a:t>
            </a:r>
            <a:r>
              <a:rPr lang="es-MX" sz="1500" dirty="0">
                <a:sym typeface="Wingdings" panose="05000000000000000000" pitchFamily="2" charset="2"/>
              </a:rPr>
              <a:t>x&gt;25)</a:t>
            </a:r>
          </a:p>
          <a:p>
            <a:pPr marL="360363" indent="0">
              <a:lnSpc>
                <a:spcPct val="100000"/>
              </a:lnSpc>
              <a:buNone/>
            </a:pPr>
            <a:r>
              <a:rPr lang="es-MX" sz="1500" dirty="0">
                <a:sym typeface="Wingdings" panose="05000000000000000000" pitchFamily="2" charset="2"/>
              </a:rPr>
              <a:t>             </a:t>
            </a:r>
            <a:r>
              <a:rPr lang="es-MX" sz="1500" dirty="0" err="1"/>
              <a:t>fx</a:t>
            </a:r>
            <a:r>
              <a:rPr lang="es-MX" sz="1500" dirty="0"/>
              <a:t> </a:t>
            </a:r>
            <a:r>
              <a:rPr lang="es-MX" sz="1500" dirty="0">
                <a:sym typeface="Wingdings" panose="05000000000000000000" pitchFamily="2" charset="2"/>
              </a:rPr>
              <a:t> 1</a:t>
            </a:r>
          </a:p>
          <a:p>
            <a:pPr marL="360363" indent="0">
              <a:lnSpc>
                <a:spcPct val="100000"/>
              </a:lnSpc>
              <a:buNone/>
            </a:pPr>
            <a:r>
              <a:rPr lang="es-MX" sz="1500" dirty="0">
                <a:sym typeface="Wingdings" panose="05000000000000000000" pitchFamily="2" charset="2"/>
              </a:rPr>
              <a:t>         </a:t>
            </a:r>
            <a:r>
              <a:rPr lang="es-MX" sz="1500" dirty="0" err="1">
                <a:solidFill>
                  <a:schemeClr val="accent2">
                    <a:lumMod val="75000"/>
                  </a:schemeClr>
                </a:solidFill>
                <a:sym typeface="Wingdings" panose="05000000000000000000" pitchFamily="2" charset="2"/>
              </a:rPr>
              <a:t>fin_si</a:t>
            </a:r>
            <a:endParaRPr lang="es-MX" sz="1500" dirty="0">
              <a:solidFill>
                <a:schemeClr val="accent2">
                  <a:lumMod val="75000"/>
                </a:schemeClr>
              </a:solidFill>
              <a:sym typeface="Wingdings" panose="05000000000000000000" pitchFamily="2" charset="2"/>
            </a:endParaRPr>
          </a:p>
          <a:p>
            <a:pPr marL="360363" indent="0">
              <a:lnSpc>
                <a:spcPct val="100000"/>
              </a:lnSpc>
              <a:buNone/>
            </a:pPr>
            <a:r>
              <a:rPr lang="es-MX" sz="1500" dirty="0">
                <a:sym typeface="Wingdings" panose="05000000000000000000" pitchFamily="2" charset="2"/>
              </a:rPr>
              <a:t>    </a:t>
            </a:r>
            <a:r>
              <a:rPr lang="es-MX" sz="1500" dirty="0" err="1">
                <a:solidFill>
                  <a:schemeClr val="accent1">
                    <a:lumMod val="50000"/>
                  </a:schemeClr>
                </a:solidFill>
                <a:sym typeface="Wingdings" panose="05000000000000000000" pitchFamily="2" charset="2"/>
              </a:rPr>
              <a:t>fin_si</a:t>
            </a:r>
            <a:endParaRPr lang="es-MX" sz="1500" dirty="0">
              <a:solidFill>
                <a:schemeClr val="accent1">
                  <a:lumMod val="50000"/>
                </a:schemeClr>
              </a:solidFill>
              <a:sym typeface="Wingdings" panose="05000000000000000000" pitchFamily="2" charset="2"/>
            </a:endParaRPr>
          </a:p>
          <a:p>
            <a:pPr marL="360363" indent="0">
              <a:lnSpc>
                <a:spcPct val="100000"/>
              </a:lnSpc>
              <a:buNone/>
            </a:pPr>
            <a:r>
              <a:rPr lang="es-MX" sz="1500" dirty="0">
                <a:sym typeface="Wingdings" panose="05000000000000000000" pitchFamily="2" charset="2"/>
              </a:rPr>
              <a:t> </a:t>
            </a:r>
            <a:r>
              <a:rPr lang="es-MX" sz="1500" dirty="0" err="1">
                <a:solidFill>
                  <a:schemeClr val="bg1">
                    <a:lumMod val="10000"/>
                  </a:schemeClr>
                </a:solidFill>
                <a:sym typeface="Wingdings" panose="05000000000000000000" pitchFamily="2" charset="2"/>
              </a:rPr>
              <a:t>fin_si</a:t>
            </a:r>
            <a:endParaRPr lang="es-MX" sz="1500" dirty="0">
              <a:solidFill>
                <a:schemeClr val="bg1">
                  <a:lumMod val="10000"/>
                </a:schemeClr>
              </a:solidFill>
              <a:sym typeface="Wingdings" panose="05000000000000000000" pitchFamily="2" charset="2"/>
            </a:endParaRPr>
          </a:p>
          <a:p>
            <a:pPr marL="360363" indent="0">
              <a:lnSpc>
                <a:spcPct val="100000"/>
              </a:lnSpc>
              <a:buNone/>
            </a:pPr>
            <a:r>
              <a:rPr lang="es-MX" sz="1500" dirty="0">
                <a:solidFill>
                  <a:schemeClr val="bg1">
                    <a:lumMod val="10000"/>
                  </a:schemeClr>
                </a:solidFill>
                <a:sym typeface="Wingdings" panose="05000000000000000000" pitchFamily="2" charset="2"/>
              </a:rPr>
              <a:t> imprimir “La función evaluada es”, </a:t>
            </a:r>
            <a:r>
              <a:rPr lang="es-MX" sz="1500" dirty="0" err="1">
                <a:solidFill>
                  <a:schemeClr val="bg1">
                    <a:lumMod val="10000"/>
                  </a:schemeClr>
                </a:solidFill>
                <a:sym typeface="Wingdings" panose="05000000000000000000" pitchFamily="2" charset="2"/>
              </a:rPr>
              <a:t>fx</a:t>
            </a:r>
            <a:endParaRPr lang="es-MX" sz="1500" dirty="0">
              <a:solidFill>
                <a:schemeClr val="bg1">
                  <a:lumMod val="10000"/>
                </a:schemeClr>
              </a:solidFill>
              <a:sym typeface="Wingdings" panose="05000000000000000000" pitchFamily="2" charset="2"/>
            </a:endParaRPr>
          </a:p>
          <a:p>
            <a:pPr marL="114300" indent="0">
              <a:lnSpc>
                <a:spcPct val="100000"/>
              </a:lnSpc>
              <a:buNone/>
            </a:pPr>
            <a:r>
              <a:rPr lang="es-MX" sz="1500" dirty="0">
                <a:solidFill>
                  <a:srgbClr val="C00000"/>
                </a:solidFill>
                <a:sym typeface="Wingdings" panose="05000000000000000000" pitchFamily="2" charset="2"/>
              </a:rPr>
              <a:t>Fin</a:t>
            </a:r>
          </a:p>
        </p:txBody>
      </p:sp>
    </p:spTree>
    <p:extLst>
      <p:ext uri="{BB962C8B-B14F-4D97-AF65-F5344CB8AC3E}">
        <p14:creationId xmlns:p14="http://schemas.microsoft.com/office/powerpoint/2010/main" val="39220771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2">
            <a:extLst>
              <a:ext uri="{FF2B5EF4-FFF2-40B4-BE49-F238E27FC236}">
                <a16:creationId xmlns:a16="http://schemas.microsoft.com/office/drawing/2014/main" id="{7E7925BC-BE91-4A47-ABA3-BB2C4ADF8F45}"/>
              </a:ext>
            </a:extLst>
          </p:cNvPr>
          <p:cNvSpPr txBox="1">
            <a:spLocks/>
          </p:cNvSpPr>
          <p:nvPr/>
        </p:nvSpPr>
        <p:spPr>
          <a:xfrm>
            <a:off x="858157" y="76718"/>
            <a:ext cx="3505200" cy="418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r>
              <a:rPr lang="es-MX" sz="2400" dirty="0"/>
              <a:t>Código en Dev C++</a:t>
            </a:r>
          </a:p>
        </p:txBody>
      </p:sp>
      <p:sp>
        <p:nvSpPr>
          <p:cNvPr id="7" name="Subtítulo 1">
            <a:extLst>
              <a:ext uri="{FF2B5EF4-FFF2-40B4-BE49-F238E27FC236}">
                <a16:creationId xmlns:a16="http://schemas.microsoft.com/office/drawing/2014/main" id="{13FA76A1-C1F8-4181-8A27-91AB13F7C853}"/>
              </a:ext>
            </a:extLst>
          </p:cNvPr>
          <p:cNvSpPr txBox="1">
            <a:spLocks/>
          </p:cNvSpPr>
          <p:nvPr/>
        </p:nvSpPr>
        <p:spPr>
          <a:xfrm>
            <a:off x="1443543" y="853899"/>
            <a:ext cx="5839628" cy="389995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Roboto"/>
              <a:buChar char="●"/>
              <a:defRPr sz="14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2pPr>
            <a:lvl3pPr marL="1371600" marR="0" lvl="2"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3pPr>
            <a:lvl4pPr marL="1828800" marR="0" lvl="3"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4pPr>
            <a:lvl5pPr marL="2286000" marR="0" lvl="4"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5pPr>
            <a:lvl6pPr marL="2743200" marR="0" lvl="5"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6pPr>
            <a:lvl7pPr marL="3200400" marR="0" lvl="6"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7pPr>
            <a:lvl8pPr marL="3657600" marR="0" lvl="7"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8pPr>
            <a:lvl9pPr marL="4114800" marR="0" lvl="8" indent="-317500" algn="l" rtl="0">
              <a:lnSpc>
                <a:spcPct val="115000"/>
              </a:lnSpc>
              <a:spcBef>
                <a:spcPts val="1600"/>
              </a:spcBef>
              <a:spcAft>
                <a:spcPts val="160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9pPr>
          </a:lstStyle>
          <a:p>
            <a:pPr marL="114300" indent="0">
              <a:buFont typeface="Roboto"/>
              <a:buNone/>
            </a:pPr>
            <a:r>
              <a:rPr lang="es-MX" sz="1600" dirty="0">
                <a:solidFill>
                  <a:srgbClr val="00B050"/>
                </a:solidFill>
              </a:rPr>
              <a:t>#include &lt;</a:t>
            </a:r>
            <a:r>
              <a:rPr lang="es-MX" sz="1600" dirty="0" err="1">
                <a:solidFill>
                  <a:srgbClr val="00B050"/>
                </a:solidFill>
              </a:rPr>
              <a:t>stdio.h</a:t>
            </a:r>
            <a:r>
              <a:rPr lang="es-MX" sz="1600" dirty="0">
                <a:solidFill>
                  <a:srgbClr val="00B050"/>
                </a:solidFill>
              </a:rPr>
              <a:t>&gt;</a:t>
            </a:r>
          </a:p>
          <a:p>
            <a:pPr marL="114300" indent="0">
              <a:buNone/>
            </a:pPr>
            <a:r>
              <a:rPr lang="es-MX" sz="1600" dirty="0">
                <a:solidFill>
                  <a:srgbClr val="00B050"/>
                </a:solidFill>
              </a:rPr>
              <a:t>#include &lt;</a:t>
            </a:r>
            <a:r>
              <a:rPr lang="es-MX" sz="1600" dirty="0" err="1">
                <a:solidFill>
                  <a:srgbClr val="00B050"/>
                </a:solidFill>
              </a:rPr>
              <a:t>math.h</a:t>
            </a:r>
            <a:r>
              <a:rPr lang="es-MX" sz="1600" dirty="0">
                <a:solidFill>
                  <a:srgbClr val="00B050"/>
                </a:solidFill>
              </a:rPr>
              <a:t>&gt;</a:t>
            </a:r>
          </a:p>
          <a:p>
            <a:pPr marL="114300" indent="0">
              <a:buFont typeface="Roboto"/>
              <a:buNone/>
            </a:pPr>
            <a:r>
              <a:rPr lang="es-MX" sz="1600" dirty="0" err="1">
                <a:solidFill>
                  <a:schemeClr val="tx1"/>
                </a:solidFill>
              </a:rPr>
              <a:t>main</a:t>
            </a:r>
            <a:r>
              <a:rPr lang="es-MX" sz="1600" dirty="0">
                <a:solidFill>
                  <a:schemeClr val="tx1"/>
                </a:solidFill>
              </a:rPr>
              <a:t>()</a:t>
            </a:r>
          </a:p>
          <a:p>
            <a:pPr marL="114300" indent="0">
              <a:buFont typeface="Roboto"/>
              <a:buNone/>
            </a:pPr>
            <a:r>
              <a:rPr lang="es-MX" sz="1600" dirty="0">
                <a:solidFill>
                  <a:srgbClr val="C00000"/>
                </a:solidFill>
              </a:rPr>
              <a:t>{</a:t>
            </a:r>
          </a:p>
          <a:p>
            <a:pPr marL="114300" indent="0">
              <a:lnSpc>
                <a:spcPct val="100000"/>
              </a:lnSpc>
              <a:buNone/>
            </a:pPr>
            <a:r>
              <a:rPr lang="es-MX" sz="1600" dirty="0">
                <a:solidFill>
                  <a:schemeClr val="bg1">
                    <a:lumMod val="10000"/>
                  </a:schemeClr>
                </a:solidFill>
              </a:rPr>
              <a:t>    </a:t>
            </a:r>
            <a:r>
              <a:rPr lang="es-MX" sz="1600" dirty="0" err="1">
                <a:solidFill>
                  <a:schemeClr val="bg1">
                    <a:lumMod val="10000"/>
                  </a:schemeClr>
                </a:solidFill>
              </a:rPr>
              <a:t>int</a:t>
            </a:r>
            <a:r>
              <a:rPr lang="es-MX" sz="1600" dirty="0">
                <a:solidFill>
                  <a:schemeClr val="bg1">
                    <a:lumMod val="10000"/>
                  </a:schemeClr>
                </a:solidFill>
              </a:rPr>
              <a:t> x;</a:t>
            </a:r>
          </a:p>
          <a:p>
            <a:pPr marL="114300" indent="0">
              <a:lnSpc>
                <a:spcPct val="100000"/>
              </a:lnSpc>
              <a:buNone/>
            </a:pPr>
            <a:r>
              <a:rPr lang="es-MX" sz="1600" dirty="0">
                <a:solidFill>
                  <a:schemeClr val="bg1">
                    <a:lumMod val="10000"/>
                  </a:schemeClr>
                </a:solidFill>
              </a:rPr>
              <a:t>    </a:t>
            </a:r>
            <a:r>
              <a:rPr lang="es-MX" sz="1600" dirty="0" err="1">
                <a:solidFill>
                  <a:schemeClr val="bg1">
                    <a:lumMod val="10000"/>
                  </a:schemeClr>
                </a:solidFill>
              </a:rPr>
              <a:t>float</a:t>
            </a:r>
            <a:r>
              <a:rPr lang="es-MX" sz="1600" dirty="0">
                <a:solidFill>
                  <a:schemeClr val="bg1">
                    <a:lumMod val="10000"/>
                  </a:schemeClr>
                </a:solidFill>
              </a:rPr>
              <a:t> </a:t>
            </a:r>
            <a:r>
              <a:rPr lang="es-MX" sz="1600" dirty="0" err="1">
                <a:solidFill>
                  <a:schemeClr val="bg1">
                    <a:lumMod val="10000"/>
                  </a:schemeClr>
                </a:solidFill>
              </a:rPr>
              <a:t>fx</a:t>
            </a:r>
            <a:r>
              <a:rPr lang="es-MX" sz="1600" dirty="0">
                <a:solidFill>
                  <a:schemeClr val="bg1">
                    <a:lumMod val="10000"/>
                  </a:schemeClr>
                </a:solidFill>
              </a:rPr>
              <a:t>;</a:t>
            </a:r>
          </a:p>
          <a:p>
            <a:pPr marL="360363" indent="0">
              <a:lnSpc>
                <a:spcPct val="100000"/>
              </a:lnSpc>
              <a:buNone/>
            </a:pPr>
            <a:r>
              <a:rPr lang="es-MX" sz="1600" dirty="0" err="1">
                <a:solidFill>
                  <a:schemeClr val="bg1">
                    <a:lumMod val="10000"/>
                  </a:schemeClr>
                </a:solidFill>
              </a:rPr>
              <a:t>printf</a:t>
            </a:r>
            <a:r>
              <a:rPr lang="es-MX" sz="1600" dirty="0">
                <a:solidFill>
                  <a:schemeClr val="bg1">
                    <a:lumMod val="10000"/>
                  </a:schemeClr>
                </a:solidFill>
              </a:rPr>
              <a:t> (“Ingresa un número para evaluar la función”);</a:t>
            </a:r>
          </a:p>
          <a:p>
            <a:pPr marL="360363" indent="0">
              <a:lnSpc>
                <a:spcPct val="100000"/>
              </a:lnSpc>
              <a:buNone/>
            </a:pPr>
            <a:r>
              <a:rPr lang="es-MX" sz="1600" dirty="0" err="1">
                <a:solidFill>
                  <a:schemeClr val="bg1">
                    <a:lumMod val="10000"/>
                  </a:schemeClr>
                </a:solidFill>
              </a:rPr>
              <a:t>scanf</a:t>
            </a:r>
            <a:r>
              <a:rPr lang="es-MX" sz="1600" dirty="0">
                <a:solidFill>
                  <a:schemeClr val="bg1">
                    <a:lumMod val="10000"/>
                  </a:schemeClr>
                </a:solidFill>
              </a:rPr>
              <a:t> (“</a:t>
            </a:r>
            <a:r>
              <a:rPr lang="es-MX" sz="1600" dirty="0">
                <a:solidFill>
                  <a:srgbClr val="00B0F0"/>
                </a:solidFill>
              </a:rPr>
              <a:t>%d</a:t>
            </a:r>
            <a:r>
              <a:rPr lang="es-MX" sz="1600" dirty="0">
                <a:solidFill>
                  <a:schemeClr val="bg1">
                    <a:lumMod val="10000"/>
                  </a:schemeClr>
                </a:solidFill>
              </a:rPr>
              <a:t>”, </a:t>
            </a:r>
            <a:r>
              <a:rPr lang="es-MX" sz="1600" dirty="0">
                <a:solidFill>
                  <a:srgbClr val="C00000"/>
                </a:solidFill>
              </a:rPr>
              <a:t>&amp;</a:t>
            </a:r>
            <a:r>
              <a:rPr lang="es-MX" sz="1600" dirty="0">
                <a:solidFill>
                  <a:schemeClr val="bg1">
                    <a:lumMod val="10000"/>
                  </a:schemeClr>
                </a:solidFill>
              </a:rPr>
              <a:t>x);</a:t>
            </a:r>
          </a:p>
          <a:p>
            <a:pPr marL="358775" indent="0">
              <a:buFont typeface="Roboto"/>
              <a:buNone/>
            </a:pPr>
            <a:r>
              <a:rPr lang="es-MX" sz="1600" dirty="0" err="1">
                <a:solidFill>
                  <a:schemeClr val="bg1">
                    <a:lumMod val="10000"/>
                  </a:schemeClr>
                </a:solidFill>
              </a:rPr>
              <a:t>if</a:t>
            </a:r>
            <a:r>
              <a:rPr lang="es-MX" sz="1600" dirty="0"/>
              <a:t> (x&gt;=0 &amp;&amp; x&lt;=10)</a:t>
            </a:r>
          </a:p>
          <a:p>
            <a:pPr marL="358775" indent="0">
              <a:buNone/>
            </a:pPr>
            <a:r>
              <a:rPr lang="es-MX" sz="1600" dirty="0"/>
              <a:t>     </a:t>
            </a:r>
            <a:r>
              <a:rPr lang="es-MX" sz="1600" dirty="0" err="1"/>
              <a:t>fx</a:t>
            </a:r>
            <a:r>
              <a:rPr lang="es-MX" sz="1600" dirty="0"/>
              <a:t> </a:t>
            </a:r>
            <a:r>
              <a:rPr lang="es-MX" sz="1600" dirty="0">
                <a:sym typeface="Wingdings" panose="05000000000000000000" pitchFamily="2" charset="2"/>
              </a:rPr>
              <a:t>= </a:t>
            </a:r>
            <a:r>
              <a:rPr lang="es-MX" sz="1600" dirty="0" err="1">
                <a:sym typeface="Wingdings" panose="05000000000000000000" pitchFamily="2" charset="2"/>
              </a:rPr>
              <a:t>pow</a:t>
            </a:r>
            <a:r>
              <a:rPr lang="es-MX" sz="1600" dirty="0">
                <a:sym typeface="Wingdings" panose="05000000000000000000" pitchFamily="2" charset="2"/>
              </a:rPr>
              <a:t>(x,2)-4*x</a:t>
            </a:r>
            <a:endParaRPr lang="es-MX" sz="1600" dirty="0"/>
          </a:p>
          <a:p>
            <a:pPr marL="358775" indent="0">
              <a:buFont typeface="Roboto"/>
              <a:buNone/>
            </a:pPr>
            <a:r>
              <a:rPr lang="es-MX" sz="1600" dirty="0" err="1">
                <a:solidFill>
                  <a:schemeClr val="bg1">
                    <a:lumMod val="10000"/>
                  </a:schemeClr>
                </a:solidFill>
              </a:rPr>
              <a:t>else</a:t>
            </a:r>
            <a:endParaRPr lang="es-MX" sz="1600" dirty="0">
              <a:solidFill>
                <a:schemeClr val="bg1">
                  <a:lumMod val="10000"/>
                </a:schemeClr>
              </a:solidFill>
            </a:endParaRPr>
          </a:p>
          <a:p>
            <a:pPr marL="358775" indent="0">
              <a:buFont typeface="Roboto"/>
              <a:buNone/>
            </a:pPr>
            <a:r>
              <a:rPr lang="es-MX" sz="1600" dirty="0"/>
              <a:t>     </a:t>
            </a:r>
            <a:r>
              <a:rPr lang="es-MX" sz="1600" dirty="0" err="1">
                <a:solidFill>
                  <a:schemeClr val="accent1">
                    <a:lumMod val="50000"/>
                  </a:schemeClr>
                </a:solidFill>
              </a:rPr>
              <a:t>if</a:t>
            </a:r>
            <a:r>
              <a:rPr lang="es-MX" sz="1600" dirty="0"/>
              <a:t> (x&gt;11 &amp;&amp; </a:t>
            </a:r>
            <a:r>
              <a:rPr lang="es-MX" sz="1600" dirty="0">
                <a:sym typeface="Wingdings" panose="05000000000000000000" pitchFamily="2" charset="2"/>
              </a:rPr>
              <a:t>x&lt;=25</a:t>
            </a:r>
            <a:r>
              <a:rPr lang="es-MX" sz="1600" dirty="0"/>
              <a:t>)</a:t>
            </a:r>
          </a:p>
          <a:p>
            <a:pPr marL="358775" indent="0">
              <a:buNone/>
            </a:pPr>
            <a:r>
              <a:rPr lang="es-MX" sz="1600" dirty="0"/>
              <a:t>         </a:t>
            </a:r>
            <a:r>
              <a:rPr lang="es-MX" sz="1600" dirty="0" err="1"/>
              <a:t>fx</a:t>
            </a:r>
            <a:r>
              <a:rPr lang="es-MX" sz="1600" dirty="0"/>
              <a:t> </a:t>
            </a:r>
            <a:r>
              <a:rPr lang="es-MX" sz="1600" dirty="0">
                <a:sym typeface="Wingdings" panose="05000000000000000000" pitchFamily="2" charset="2"/>
              </a:rPr>
              <a:t>= </a:t>
            </a:r>
            <a:r>
              <a:rPr lang="es-MX" sz="1600" dirty="0" err="1">
                <a:sym typeface="Wingdings" panose="05000000000000000000" pitchFamily="2" charset="2"/>
              </a:rPr>
              <a:t>sqrt</a:t>
            </a:r>
            <a:r>
              <a:rPr lang="es-MX" sz="1600" dirty="0">
                <a:sym typeface="Wingdings" panose="05000000000000000000" pitchFamily="2" charset="2"/>
              </a:rPr>
              <a:t>(</a:t>
            </a:r>
            <a:r>
              <a:rPr lang="es-MX" sz="1600" dirty="0" err="1">
                <a:sym typeface="Wingdings" panose="05000000000000000000" pitchFamily="2" charset="2"/>
              </a:rPr>
              <a:t>pow</a:t>
            </a:r>
            <a:r>
              <a:rPr lang="es-MX" sz="1600" dirty="0">
                <a:sym typeface="Wingdings" panose="05000000000000000000" pitchFamily="2" charset="2"/>
              </a:rPr>
              <a:t>(x,4))-3</a:t>
            </a:r>
            <a:r>
              <a:rPr lang="es-MX" sz="1600" dirty="0"/>
              <a:t>;</a:t>
            </a:r>
          </a:p>
          <a:p>
            <a:pPr marL="358775" indent="0">
              <a:buFont typeface="Roboto"/>
              <a:buNone/>
            </a:pPr>
            <a:r>
              <a:rPr lang="es-MX" sz="1600" dirty="0">
                <a:solidFill>
                  <a:schemeClr val="bg1">
                    <a:lumMod val="25000"/>
                  </a:schemeClr>
                </a:solidFill>
              </a:rPr>
              <a:t>    </a:t>
            </a:r>
            <a:r>
              <a:rPr lang="es-MX" sz="1600" dirty="0" err="1">
                <a:solidFill>
                  <a:schemeClr val="accent1">
                    <a:lumMod val="50000"/>
                  </a:schemeClr>
                </a:solidFill>
              </a:rPr>
              <a:t>else</a:t>
            </a:r>
            <a:endParaRPr lang="es-MX" sz="1600" dirty="0">
              <a:solidFill>
                <a:schemeClr val="accent1">
                  <a:lumMod val="50000"/>
                </a:schemeClr>
              </a:solidFill>
            </a:endParaRPr>
          </a:p>
          <a:p>
            <a:pPr marL="358775" indent="0">
              <a:buFont typeface="Roboto"/>
              <a:buNone/>
            </a:pPr>
            <a:r>
              <a:rPr lang="es-MX" sz="1600" dirty="0"/>
              <a:t>         </a:t>
            </a:r>
            <a:r>
              <a:rPr lang="es-MX" sz="1600" dirty="0" err="1">
                <a:solidFill>
                  <a:schemeClr val="accent2">
                    <a:lumMod val="75000"/>
                  </a:schemeClr>
                </a:solidFill>
              </a:rPr>
              <a:t>if</a:t>
            </a:r>
            <a:r>
              <a:rPr lang="es-MX" sz="1600" dirty="0"/>
              <a:t> (</a:t>
            </a:r>
            <a:r>
              <a:rPr lang="es-MX" sz="1600" dirty="0">
                <a:sym typeface="Wingdings" panose="05000000000000000000" pitchFamily="2" charset="2"/>
              </a:rPr>
              <a:t>x&gt;25</a:t>
            </a:r>
            <a:r>
              <a:rPr lang="es-MX" sz="1600" dirty="0"/>
              <a:t>)</a:t>
            </a:r>
          </a:p>
          <a:p>
            <a:pPr marL="358775" indent="0">
              <a:buNone/>
            </a:pPr>
            <a:r>
              <a:rPr lang="es-MX" sz="1600" dirty="0"/>
              <a:t>	</a:t>
            </a:r>
            <a:r>
              <a:rPr lang="es-MX" sz="1600" dirty="0" err="1"/>
              <a:t>fx</a:t>
            </a:r>
            <a:r>
              <a:rPr lang="es-MX" sz="1600" dirty="0"/>
              <a:t> </a:t>
            </a:r>
            <a:r>
              <a:rPr lang="es-MX" sz="1600" dirty="0">
                <a:sym typeface="Wingdings" panose="05000000000000000000" pitchFamily="2" charset="2"/>
              </a:rPr>
              <a:t>= 1</a:t>
            </a:r>
            <a:r>
              <a:rPr lang="es-MX" sz="1600" dirty="0"/>
              <a:t>;</a:t>
            </a:r>
          </a:p>
          <a:p>
            <a:pPr marL="114300" indent="0">
              <a:buFont typeface="Roboto"/>
              <a:buNone/>
            </a:pPr>
            <a:r>
              <a:rPr lang="es-MX" sz="1600" dirty="0" err="1"/>
              <a:t>printf</a:t>
            </a:r>
            <a:r>
              <a:rPr lang="es-MX" sz="1600" dirty="0"/>
              <a:t> (“La función evaluada en </a:t>
            </a:r>
            <a:r>
              <a:rPr lang="es-MX" sz="1600" dirty="0">
                <a:solidFill>
                  <a:srgbClr val="00B0F0"/>
                </a:solidFill>
              </a:rPr>
              <a:t>%d </a:t>
            </a:r>
            <a:r>
              <a:rPr lang="es-MX" sz="1600" dirty="0"/>
              <a:t>es igual a </a:t>
            </a:r>
            <a:r>
              <a:rPr lang="es-MX" sz="1600" dirty="0">
                <a:solidFill>
                  <a:srgbClr val="00B0F0"/>
                </a:solidFill>
              </a:rPr>
              <a:t>%f</a:t>
            </a:r>
            <a:r>
              <a:rPr lang="es-MX" sz="1600" dirty="0"/>
              <a:t>”, x, </a:t>
            </a:r>
            <a:r>
              <a:rPr lang="es-MX" sz="1600" dirty="0" err="1"/>
              <a:t>fx</a:t>
            </a:r>
            <a:r>
              <a:rPr lang="es-MX" sz="1600" dirty="0"/>
              <a:t>);</a:t>
            </a:r>
          </a:p>
          <a:p>
            <a:pPr marL="114300" indent="0">
              <a:buFont typeface="Roboto"/>
              <a:buNone/>
            </a:pPr>
            <a:r>
              <a:rPr lang="es-MX" sz="1600" dirty="0">
                <a:solidFill>
                  <a:srgbClr val="C00000"/>
                </a:solidFill>
              </a:rPr>
              <a:t>}</a:t>
            </a:r>
          </a:p>
        </p:txBody>
      </p:sp>
    </p:spTree>
    <p:extLst>
      <p:ext uri="{BB962C8B-B14F-4D97-AF65-F5344CB8AC3E}">
        <p14:creationId xmlns:p14="http://schemas.microsoft.com/office/powerpoint/2010/main" val="17836278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05DEC488-5805-FA85-CAAA-9F1918DB14F3}"/>
              </a:ext>
            </a:extLst>
          </p:cNvPr>
          <p:cNvSpPr>
            <a:spLocks noGrp="1"/>
          </p:cNvSpPr>
          <p:nvPr>
            <p:ph type="title"/>
          </p:nvPr>
        </p:nvSpPr>
        <p:spPr/>
        <p:txBody>
          <a:bodyPr/>
          <a:lstStyle/>
          <a:p>
            <a:r>
              <a:rPr lang="es-MX" sz="4000" dirty="0"/>
              <a:t>Estructura de Control Selectiva Múltiple</a:t>
            </a:r>
          </a:p>
        </p:txBody>
      </p:sp>
      <p:sp>
        <p:nvSpPr>
          <p:cNvPr id="5" name="Subtítulo 4">
            <a:extLst>
              <a:ext uri="{FF2B5EF4-FFF2-40B4-BE49-F238E27FC236}">
                <a16:creationId xmlns:a16="http://schemas.microsoft.com/office/drawing/2014/main" id="{DE0A6E48-EF64-BD1A-2B35-7A0058D2BFE6}"/>
              </a:ext>
            </a:extLst>
          </p:cNvPr>
          <p:cNvSpPr>
            <a:spLocks noGrp="1"/>
          </p:cNvSpPr>
          <p:nvPr>
            <p:ph type="subTitle" idx="4294967295"/>
          </p:nvPr>
        </p:nvSpPr>
        <p:spPr>
          <a:xfrm>
            <a:off x="2752212" y="3438863"/>
            <a:ext cx="3639476" cy="653452"/>
          </a:xfrm>
        </p:spPr>
        <p:txBody>
          <a:bodyPr/>
          <a:lstStyle/>
          <a:p>
            <a:pPr marL="114300" indent="0" algn="ctr">
              <a:buNone/>
            </a:pPr>
            <a:r>
              <a:rPr lang="es-MX" sz="2800" dirty="0" err="1">
                <a:solidFill>
                  <a:schemeClr val="accent2">
                    <a:lumMod val="50000"/>
                  </a:schemeClr>
                </a:solidFill>
              </a:rPr>
              <a:t>Según_sea</a:t>
            </a:r>
            <a:r>
              <a:rPr lang="es-MX" sz="2800" dirty="0">
                <a:solidFill>
                  <a:schemeClr val="accent2">
                    <a:lumMod val="50000"/>
                  </a:schemeClr>
                </a:solidFill>
              </a:rPr>
              <a:t> </a:t>
            </a:r>
            <a:r>
              <a:rPr lang="es-MX" sz="2800" dirty="0">
                <a:solidFill>
                  <a:schemeClr val="accent1">
                    <a:lumMod val="50000"/>
                  </a:schemeClr>
                </a:solidFill>
              </a:rPr>
              <a:t>(selector)</a:t>
            </a:r>
          </a:p>
        </p:txBody>
      </p:sp>
    </p:spTree>
    <p:extLst>
      <p:ext uri="{BB962C8B-B14F-4D97-AF65-F5344CB8AC3E}">
        <p14:creationId xmlns:p14="http://schemas.microsoft.com/office/powerpoint/2010/main" val="25417114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5A7A12-B86C-21D3-CA84-358721E690BB}"/>
              </a:ext>
            </a:extLst>
          </p:cNvPr>
          <p:cNvSpPr>
            <a:spLocks noGrp="1"/>
          </p:cNvSpPr>
          <p:nvPr>
            <p:ph type="title" idx="4294967295"/>
          </p:nvPr>
        </p:nvSpPr>
        <p:spPr>
          <a:xfrm>
            <a:off x="790575" y="560388"/>
            <a:ext cx="7702550" cy="419100"/>
          </a:xfrm>
        </p:spPr>
        <p:txBody>
          <a:bodyPr/>
          <a:lstStyle/>
          <a:p>
            <a:r>
              <a:rPr lang="es-MX" dirty="0"/>
              <a:t>¿Cómo funciona?</a:t>
            </a:r>
          </a:p>
        </p:txBody>
      </p:sp>
      <p:sp>
        <p:nvSpPr>
          <p:cNvPr id="2" name="CuadroTexto 1">
            <a:extLst>
              <a:ext uri="{FF2B5EF4-FFF2-40B4-BE49-F238E27FC236}">
                <a16:creationId xmlns:a16="http://schemas.microsoft.com/office/drawing/2014/main" id="{A8B14B45-C89E-0E84-12F8-7BF1206583CF}"/>
              </a:ext>
            </a:extLst>
          </p:cNvPr>
          <p:cNvSpPr txBox="1"/>
          <p:nvPr/>
        </p:nvSpPr>
        <p:spPr>
          <a:xfrm>
            <a:off x="1413682" y="1450181"/>
            <a:ext cx="6181725" cy="2308324"/>
          </a:xfrm>
          <a:prstGeom prst="rect">
            <a:avLst/>
          </a:prstGeom>
          <a:noFill/>
        </p:spPr>
        <p:txBody>
          <a:bodyPr wrap="square" rtlCol="0">
            <a:spAutoFit/>
          </a:bodyPr>
          <a:lstStyle/>
          <a:p>
            <a:pPr algn="just"/>
            <a:r>
              <a:rPr lang="es-MX" sz="1800" dirty="0">
                <a:solidFill>
                  <a:schemeClr val="lt2"/>
                </a:solidFill>
                <a:latin typeface="Roboto"/>
                <a:ea typeface="Roboto"/>
                <a:cs typeface="Roboto"/>
              </a:rPr>
              <a:t>La </a:t>
            </a:r>
            <a:r>
              <a:rPr lang="es-MX" sz="1800" b="1" i="1" dirty="0">
                <a:solidFill>
                  <a:schemeClr val="lt2"/>
                </a:solidFill>
                <a:latin typeface="Roboto"/>
                <a:ea typeface="Roboto"/>
                <a:cs typeface="Roboto"/>
              </a:rPr>
              <a:t>estructura selectiva múltiple </a:t>
            </a:r>
            <a:r>
              <a:rPr lang="es-MX" sz="1800" b="1" i="1" dirty="0" err="1">
                <a:solidFill>
                  <a:schemeClr val="lt2"/>
                </a:solidFill>
                <a:latin typeface="Roboto"/>
                <a:ea typeface="Roboto"/>
                <a:cs typeface="Roboto"/>
              </a:rPr>
              <a:t>según_sea</a:t>
            </a:r>
            <a:r>
              <a:rPr lang="es-MX" sz="1800" b="1" i="1" dirty="0">
                <a:solidFill>
                  <a:schemeClr val="lt2"/>
                </a:solidFill>
                <a:latin typeface="Roboto"/>
                <a:ea typeface="Roboto"/>
                <a:cs typeface="Roboto"/>
              </a:rPr>
              <a:t> </a:t>
            </a:r>
            <a:r>
              <a:rPr lang="es-MX" sz="1800" dirty="0">
                <a:solidFill>
                  <a:schemeClr val="lt2"/>
                </a:solidFill>
                <a:latin typeface="Roboto"/>
                <a:ea typeface="Roboto"/>
                <a:cs typeface="Roboto"/>
              </a:rPr>
              <a:t>(en inglés switch) permite que el flujo del algoritmo o programa pueda elegir entre diferentes caminos al leer una variable </a:t>
            </a:r>
            <a:r>
              <a:rPr lang="es-MX" sz="1800" b="1" i="1" dirty="0">
                <a:solidFill>
                  <a:schemeClr val="lt2"/>
                </a:solidFill>
                <a:latin typeface="Roboto"/>
                <a:ea typeface="Roboto"/>
                <a:cs typeface="Roboto"/>
              </a:rPr>
              <a:t>selector</a:t>
            </a:r>
            <a:r>
              <a:rPr lang="es-MX" sz="1800" i="1" dirty="0">
                <a:solidFill>
                  <a:schemeClr val="lt2"/>
                </a:solidFill>
                <a:latin typeface="Roboto"/>
                <a:ea typeface="Roboto"/>
                <a:cs typeface="Roboto"/>
              </a:rPr>
              <a:t>. </a:t>
            </a:r>
            <a:r>
              <a:rPr lang="es-MX" sz="1800" dirty="0">
                <a:solidFill>
                  <a:schemeClr val="lt2"/>
                </a:solidFill>
                <a:latin typeface="Roboto"/>
                <a:ea typeface="Roboto"/>
                <a:cs typeface="Roboto"/>
              </a:rPr>
              <a:t>Es decir, el contenido del selector se compara con el valor de una etiqueta (utilizando el operador de igualdad), cuando ambos valores son iguales entonces ejecuta la instrucción o instrucciones especificadas en para ese caso particular (</a:t>
            </a:r>
            <a:r>
              <a:rPr lang="es-MX" sz="1800" dirty="0" err="1">
                <a:solidFill>
                  <a:schemeClr val="lt2"/>
                </a:solidFill>
                <a:latin typeface="Roboto"/>
                <a:ea typeface="Roboto"/>
                <a:cs typeface="Roboto"/>
              </a:rPr>
              <a:t>Cairó</a:t>
            </a:r>
            <a:r>
              <a:rPr lang="es-MX" sz="1800" dirty="0">
                <a:solidFill>
                  <a:schemeClr val="lt2"/>
                </a:solidFill>
                <a:latin typeface="Roboto"/>
                <a:ea typeface="Roboto"/>
                <a:cs typeface="Roboto"/>
              </a:rPr>
              <a:t>, 2008).</a:t>
            </a:r>
          </a:p>
        </p:txBody>
      </p:sp>
    </p:spTree>
    <p:extLst>
      <p:ext uri="{BB962C8B-B14F-4D97-AF65-F5344CB8AC3E}">
        <p14:creationId xmlns:p14="http://schemas.microsoft.com/office/powerpoint/2010/main" val="325707307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5A7A12-B86C-21D3-CA84-358721E690BB}"/>
              </a:ext>
            </a:extLst>
          </p:cNvPr>
          <p:cNvSpPr>
            <a:spLocks noGrp="1"/>
          </p:cNvSpPr>
          <p:nvPr>
            <p:ph type="title" idx="4294967295"/>
          </p:nvPr>
        </p:nvSpPr>
        <p:spPr>
          <a:xfrm>
            <a:off x="790575" y="560388"/>
            <a:ext cx="7702550" cy="419100"/>
          </a:xfrm>
        </p:spPr>
        <p:txBody>
          <a:bodyPr/>
          <a:lstStyle/>
          <a:p>
            <a:r>
              <a:rPr lang="es-MX" dirty="0"/>
              <a:t>¿Cómo funciona?</a:t>
            </a:r>
          </a:p>
        </p:txBody>
      </p:sp>
      <p:sp>
        <p:nvSpPr>
          <p:cNvPr id="2" name="CuadroTexto 1">
            <a:extLst>
              <a:ext uri="{FF2B5EF4-FFF2-40B4-BE49-F238E27FC236}">
                <a16:creationId xmlns:a16="http://schemas.microsoft.com/office/drawing/2014/main" id="{A8B14B45-C89E-0E84-12F8-7BF1206583CF}"/>
              </a:ext>
            </a:extLst>
          </p:cNvPr>
          <p:cNvSpPr txBox="1"/>
          <p:nvPr/>
        </p:nvSpPr>
        <p:spPr>
          <a:xfrm>
            <a:off x="1481137" y="1447299"/>
            <a:ext cx="6181725" cy="2862322"/>
          </a:xfrm>
          <a:prstGeom prst="rect">
            <a:avLst/>
          </a:prstGeom>
          <a:noFill/>
        </p:spPr>
        <p:txBody>
          <a:bodyPr wrap="square" rtlCol="0">
            <a:spAutoFit/>
          </a:bodyPr>
          <a:lstStyle/>
          <a:p>
            <a:pPr algn="just"/>
            <a:r>
              <a:rPr lang="es-MX" sz="1800" dirty="0">
                <a:solidFill>
                  <a:schemeClr val="lt2"/>
                </a:solidFill>
                <a:latin typeface="Roboto"/>
                <a:ea typeface="Roboto"/>
              </a:rPr>
              <a:t>Cuando termina de realizar las instrucciones del caso, se debe usar la palabra reservada salir (break) para que vaya al final de la estructura (Ancona &amp; Nakamura, 2011). </a:t>
            </a:r>
          </a:p>
          <a:p>
            <a:pPr algn="just"/>
            <a:endParaRPr lang="es-MX" sz="1800" dirty="0">
              <a:solidFill>
                <a:schemeClr val="lt2"/>
              </a:solidFill>
              <a:latin typeface="Roboto"/>
              <a:ea typeface="Roboto"/>
              <a:cs typeface="Roboto"/>
            </a:endParaRPr>
          </a:p>
          <a:p>
            <a:pPr algn="just"/>
            <a:endParaRPr lang="es-MX" sz="1800" dirty="0">
              <a:solidFill>
                <a:schemeClr val="lt2"/>
              </a:solidFill>
              <a:latin typeface="Roboto"/>
              <a:ea typeface="Roboto"/>
              <a:cs typeface="Roboto"/>
            </a:endParaRPr>
          </a:p>
          <a:p>
            <a:pPr algn="just"/>
            <a:r>
              <a:rPr lang="es-MX" sz="1800" dirty="0">
                <a:solidFill>
                  <a:schemeClr val="lt2"/>
                </a:solidFill>
                <a:latin typeface="Roboto"/>
                <a:ea typeface="Roboto"/>
                <a:cs typeface="Roboto"/>
              </a:rPr>
              <a:t>Suponiendo que ninguna de las opciones fuera igual con la variable </a:t>
            </a:r>
            <a:r>
              <a:rPr lang="es-MX" sz="1800" i="1" dirty="0">
                <a:solidFill>
                  <a:schemeClr val="lt2"/>
                </a:solidFill>
                <a:latin typeface="Roboto"/>
                <a:ea typeface="Roboto"/>
                <a:cs typeface="Roboto"/>
              </a:rPr>
              <a:t>selector</a:t>
            </a:r>
            <a:r>
              <a:rPr lang="es-MX" sz="1800" dirty="0">
                <a:solidFill>
                  <a:schemeClr val="lt2"/>
                </a:solidFill>
                <a:latin typeface="Roboto"/>
                <a:ea typeface="Roboto"/>
                <a:cs typeface="Roboto"/>
              </a:rPr>
              <a:t>, se puede definir un caso por omisión (</a:t>
            </a:r>
            <a:r>
              <a:rPr lang="es-MX" sz="1800" dirty="0" err="1">
                <a:solidFill>
                  <a:schemeClr val="lt2"/>
                </a:solidFill>
                <a:latin typeface="Roboto"/>
                <a:ea typeface="Roboto"/>
                <a:cs typeface="Roboto"/>
              </a:rPr>
              <a:t>cualquier_otro_caso</a:t>
            </a:r>
            <a:r>
              <a:rPr lang="es-MX" sz="1800" dirty="0">
                <a:solidFill>
                  <a:schemeClr val="lt2"/>
                </a:solidFill>
                <a:latin typeface="Roboto"/>
                <a:ea typeface="Roboto"/>
                <a:cs typeface="Roboto"/>
              </a:rPr>
              <a:t>, default) que también permite especificar instrucciones.</a:t>
            </a:r>
          </a:p>
          <a:p>
            <a:pPr algn="just"/>
            <a:endParaRPr lang="es-MX" sz="1800" dirty="0">
              <a:solidFill>
                <a:schemeClr val="lt2"/>
              </a:solidFill>
              <a:latin typeface="Roboto"/>
              <a:ea typeface="Roboto"/>
              <a:cs typeface="Roboto"/>
            </a:endParaRPr>
          </a:p>
        </p:txBody>
      </p:sp>
    </p:spTree>
    <p:extLst>
      <p:ext uri="{BB962C8B-B14F-4D97-AF65-F5344CB8AC3E}">
        <p14:creationId xmlns:p14="http://schemas.microsoft.com/office/powerpoint/2010/main" val="40785708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3">
            <a:extLst>
              <a:ext uri="{FF2B5EF4-FFF2-40B4-BE49-F238E27FC236}">
                <a16:creationId xmlns:a16="http://schemas.microsoft.com/office/drawing/2014/main" id="{F82F5EA6-A4F9-4F6B-B5E7-35703FEC7D84}"/>
              </a:ext>
            </a:extLst>
          </p:cNvPr>
          <p:cNvSpPr>
            <a:spLocks noGrp="1"/>
          </p:cNvSpPr>
          <p:nvPr>
            <p:ph type="subTitle" idx="4294967295"/>
          </p:nvPr>
        </p:nvSpPr>
        <p:spPr>
          <a:xfrm>
            <a:off x="1251679" y="539335"/>
            <a:ext cx="6235700" cy="3785328"/>
          </a:xfrm>
        </p:spPr>
        <p:txBody>
          <a:bodyPr/>
          <a:lstStyle/>
          <a:p>
            <a:pPr marL="114300" indent="0" algn="just">
              <a:buNone/>
            </a:pPr>
            <a:r>
              <a:rPr lang="es-MX" sz="1800" dirty="0">
                <a:solidFill>
                  <a:schemeClr val="lt2"/>
                </a:solidFill>
              </a:rPr>
              <a:t>Al utilizar estructura </a:t>
            </a:r>
            <a:r>
              <a:rPr lang="es-MX" sz="1800" dirty="0" err="1">
                <a:solidFill>
                  <a:schemeClr val="lt2"/>
                </a:solidFill>
              </a:rPr>
              <a:t>según_sea</a:t>
            </a:r>
            <a:r>
              <a:rPr lang="es-MX" sz="1800" dirty="0">
                <a:solidFill>
                  <a:schemeClr val="lt2"/>
                </a:solidFill>
              </a:rPr>
              <a:t> (switch) es importante considerar lo siguiente:</a:t>
            </a:r>
          </a:p>
          <a:p>
            <a:pPr marL="114300" indent="0" algn="just">
              <a:buNone/>
            </a:pPr>
            <a:endParaRPr lang="es-MX" sz="1800" dirty="0">
              <a:solidFill>
                <a:schemeClr val="lt2"/>
              </a:solidFill>
            </a:endParaRPr>
          </a:p>
          <a:p>
            <a:pPr algn="just">
              <a:buFont typeface="+mj-lt"/>
              <a:buAutoNum type="arabicPeriod"/>
            </a:pPr>
            <a:r>
              <a:rPr lang="es-MX" sz="1800" dirty="0">
                <a:solidFill>
                  <a:schemeClr val="lt2"/>
                </a:solidFill>
              </a:rPr>
              <a:t>Se diferencia del si (</a:t>
            </a:r>
            <a:r>
              <a:rPr lang="es-MX" sz="1800" dirty="0" err="1">
                <a:solidFill>
                  <a:schemeClr val="lt2"/>
                </a:solidFill>
              </a:rPr>
              <a:t>if</a:t>
            </a:r>
            <a:r>
              <a:rPr lang="es-MX" sz="1800" dirty="0">
                <a:solidFill>
                  <a:schemeClr val="lt2"/>
                </a:solidFill>
              </a:rPr>
              <a:t>) porque sólo puede hacer uso del operador de igualdad, mientras que la condición del si (</a:t>
            </a:r>
            <a:r>
              <a:rPr lang="es-MX" sz="1800" dirty="0" err="1">
                <a:solidFill>
                  <a:schemeClr val="lt2"/>
                </a:solidFill>
              </a:rPr>
              <a:t>if</a:t>
            </a:r>
            <a:r>
              <a:rPr lang="es-MX" sz="1800" dirty="0">
                <a:solidFill>
                  <a:schemeClr val="lt2"/>
                </a:solidFill>
              </a:rPr>
              <a:t>) puede </a:t>
            </a:r>
            <a:r>
              <a:rPr lang="es-MX" dirty="0"/>
              <a:t>utilizar cual</a:t>
            </a:r>
            <a:r>
              <a:rPr lang="es-MX" sz="1800" dirty="0">
                <a:solidFill>
                  <a:schemeClr val="lt2"/>
                </a:solidFill>
              </a:rPr>
              <a:t>quier tipo.</a:t>
            </a:r>
          </a:p>
          <a:p>
            <a:pPr algn="just">
              <a:buFont typeface="+mj-lt"/>
              <a:buAutoNum type="arabicPeriod"/>
            </a:pPr>
            <a:r>
              <a:rPr lang="es-MX" sz="1800" dirty="0">
                <a:solidFill>
                  <a:schemeClr val="lt2"/>
                </a:solidFill>
              </a:rPr>
              <a:t> No pueden existir dos etiquetas para elegir el caso con idénticos valores.</a:t>
            </a:r>
          </a:p>
          <a:p>
            <a:pPr algn="just">
              <a:buFont typeface="+mj-lt"/>
              <a:buAutoNum type="arabicPeriod"/>
            </a:pPr>
            <a:r>
              <a:rPr lang="es-MX" sz="1800" dirty="0">
                <a:solidFill>
                  <a:schemeClr val="lt2"/>
                </a:solidFill>
              </a:rPr>
              <a:t>La </a:t>
            </a:r>
            <a:r>
              <a:rPr lang="es-MX" sz="1800" dirty="0">
                <a:solidFill>
                  <a:schemeClr val="lt2"/>
                </a:solidFill>
                <a:sym typeface="Arial"/>
              </a:rPr>
              <a:t>sentencia </a:t>
            </a:r>
            <a:r>
              <a:rPr lang="es-MX" sz="1800" dirty="0" err="1">
                <a:solidFill>
                  <a:schemeClr val="lt2"/>
                </a:solidFill>
                <a:sym typeface="Arial"/>
              </a:rPr>
              <a:t>según_sea</a:t>
            </a:r>
            <a:r>
              <a:rPr lang="es-MX" sz="1800" dirty="0">
                <a:solidFill>
                  <a:schemeClr val="lt2"/>
                </a:solidFill>
                <a:sym typeface="Arial"/>
              </a:rPr>
              <a:t> (switch) es más eficiente que el si anidado si (condición) </a:t>
            </a:r>
            <a:r>
              <a:rPr lang="es-MX" sz="1800" dirty="0" err="1">
                <a:solidFill>
                  <a:schemeClr val="lt2"/>
                </a:solidFill>
                <a:sym typeface="Arial"/>
              </a:rPr>
              <a:t>otro_caso</a:t>
            </a:r>
            <a:r>
              <a:rPr lang="es-MX" sz="1800" dirty="0">
                <a:solidFill>
                  <a:schemeClr val="lt2"/>
                </a:solidFill>
                <a:sym typeface="Arial"/>
              </a:rPr>
              <a:t>-si (condición) </a:t>
            </a:r>
          </a:p>
          <a:p>
            <a:pPr marL="114300" indent="0" algn="just">
              <a:buNone/>
            </a:pPr>
            <a:r>
              <a:rPr lang="es-MX" dirty="0">
                <a:sym typeface="Arial"/>
              </a:rPr>
              <a:t>      </a:t>
            </a:r>
            <a:r>
              <a:rPr lang="es-MX" sz="1800" dirty="0">
                <a:solidFill>
                  <a:schemeClr val="lt2"/>
                </a:solidFill>
                <a:sym typeface="Arial"/>
              </a:rPr>
              <a:t>(</a:t>
            </a:r>
            <a:r>
              <a:rPr lang="es-MX" sz="1800" dirty="0" err="1">
                <a:solidFill>
                  <a:schemeClr val="lt2"/>
                </a:solidFill>
                <a:sym typeface="Arial"/>
              </a:rPr>
              <a:t>if</a:t>
            </a:r>
            <a:r>
              <a:rPr lang="es-MX" sz="1800" dirty="0">
                <a:solidFill>
                  <a:schemeClr val="lt2"/>
                </a:solidFill>
                <a:sym typeface="Arial"/>
              </a:rPr>
              <a:t> (condición)-</a:t>
            </a:r>
            <a:r>
              <a:rPr lang="es-MX" sz="1800" dirty="0" err="1">
                <a:solidFill>
                  <a:schemeClr val="lt2"/>
                </a:solidFill>
                <a:sym typeface="Arial"/>
              </a:rPr>
              <a:t>else-if</a:t>
            </a:r>
            <a:r>
              <a:rPr lang="es-MX" sz="1800" dirty="0">
                <a:solidFill>
                  <a:schemeClr val="lt2"/>
                </a:solidFill>
                <a:sym typeface="Arial"/>
              </a:rPr>
              <a:t> (condición) …). </a:t>
            </a:r>
          </a:p>
        </p:txBody>
      </p:sp>
    </p:spTree>
    <p:extLst>
      <p:ext uri="{BB962C8B-B14F-4D97-AF65-F5344CB8AC3E}">
        <p14:creationId xmlns:p14="http://schemas.microsoft.com/office/powerpoint/2010/main" val="39911166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3">
            <a:extLst>
              <a:ext uri="{FF2B5EF4-FFF2-40B4-BE49-F238E27FC236}">
                <a16:creationId xmlns:a16="http://schemas.microsoft.com/office/drawing/2014/main" id="{A3BBDF54-0106-4BAB-845F-1AF7EC03263B}"/>
              </a:ext>
            </a:extLst>
          </p:cNvPr>
          <p:cNvSpPr>
            <a:spLocks noGrp="1"/>
          </p:cNvSpPr>
          <p:nvPr>
            <p:ph type="subTitle" idx="1"/>
          </p:nvPr>
        </p:nvSpPr>
        <p:spPr>
          <a:xfrm>
            <a:off x="1244838" y="433998"/>
            <a:ext cx="6234600" cy="3373503"/>
          </a:xfrm>
        </p:spPr>
        <p:txBody>
          <a:bodyPr/>
          <a:lstStyle/>
          <a:p>
            <a:pPr algn="just"/>
            <a:r>
              <a:rPr lang="es-MX" sz="2000" dirty="0"/>
              <a:t>Notas:</a:t>
            </a:r>
          </a:p>
          <a:p>
            <a:pPr marL="547688" indent="-457200" algn="just">
              <a:buClr>
                <a:schemeClr val="accent3"/>
              </a:buClr>
              <a:buFont typeface="+mj-lt"/>
              <a:buAutoNum type="alphaLcParenR"/>
            </a:pPr>
            <a:r>
              <a:rPr lang="es-MX" sz="2000" dirty="0"/>
              <a:t>Si en un caso existen varias instrucciones no es necesario agruparlas con llaves, ya que la palabra reservada </a:t>
            </a:r>
            <a:r>
              <a:rPr lang="es-MX" sz="2000" b="1" dirty="0">
                <a:solidFill>
                  <a:schemeClr val="bg1">
                    <a:lumMod val="25000"/>
                  </a:schemeClr>
                </a:solidFill>
              </a:rPr>
              <a:t>salir (break)</a:t>
            </a:r>
            <a:r>
              <a:rPr lang="es-MX" sz="2000" dirty="0"/>
              <a:t> termina el caso.</a:t>
            </a:r>
          </a:p>
          <a:p>
            <a:pPr marL="547688" indent="-457200" algn="just">
              <a:buClr>
                <a:schemeClr val="accent3"/>
              </a:buClr>
              <a:buFont typeface="+mj-lt"/>
              <a:buAutoNum type="alphaLcParenR"/>
            </a:pPr>
            <a:r>
              <a:rPr lang="es-MX" sz="2000" dirty="0"/>
              <a:t>Es común utilizar esta estructura para desplegar un menú en la pantalla para mostrar todas las opciones que pueden ser ejecutadas por el algoritmo o programa.</a:t>
            </a:r>
          </a:p>
        </p:txBody>
      </p:sp>
    </p:spTree>
    <p:extLst>
      <p:ext uri="{BB962C8B-B14F-4D97-AF65-F5344CB8AC3E}">
        <p14:creationId xmlns:p14="http://schemas.microsoft.com/office/powerpoint/2010/main" val="10183958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A584EC-B372-4CA4-8CF0-5D1697693F89}"/>
              </a:ext>
            </a:extLst>
          </p:cNvPr>
          <p:cNvSpPr>
            <a:spLocks noGrp="1"/>
          </p:cNvSpPr>
          <p:nvPr>
            <p:ph type="title"/>
          </p:nvPr>
        </p:nvSpPr>
        <p:spPr>
          <a:xfrm>
            <a:off x="720000" y="605795"/>
            <a:ext cx="7704000" cy="418800"/>
          </a:xfrm>
        </p:spPr>
        <p:txBody>
          <a:bodyPr/>
          <a:lstStyle/>
          <a:p>
            <a:pPr algn="ctr"/>
            <a:r>
              <a:rPr lang="es-MX" sz="3600" dirty="0"/>
              <a:t>Características de la variable </a:t>
            </a:r>
            <a:r>
              <a:rPr lang="es-MX" sz="3600" i="1" dirty="0"/>
              <a:t>selector</a:t>
            </a:r>
            <a:endParaRPr lang="es-MX" sz="3600" dirty="0"/>
          </a:p>
        </p:txBody>
      </p:sp>
      <p:graphicFrame>
        <p:nvGraphicFramePr>
          <p:cNvPr id="9" name="Diagrama 8">
            <a:extLst>
              <a:ext uri="{FF2B5EF4-FFF2-40B4-BE49-F238E27FC236}">
                <a16:creationId xmlns:a16="http://schemas.microsoft.com/office/drawing/2014/main" id="{FC1BD47F-0636-4409-99C6-021D12D371B5}"/>
              </a:ext>
            </a:extLst>
          </p:cNvPr>
          <p:cNvGraphicFramePr/>
          <p:nvPr>
            <p:extLst>
              <p:ext uri="{D42A27DB-BD31-4B8C-83A1-F6EECF244321}">
                <p14:modId xmlns:p14="http://schemas.microsoft.com/office/powerpoint/2010/main" val="2911905325"/>
              </p:ext>
            </p:extLst>
          </p:nvPr>
        </p:nvGraphicFramePr>
        <p:xfrm>
          <a:off x="1885950" y="1305555"/>
          <a:ext cx="5372100" cy="33540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547922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5A02550F-2E14-4A78-4DEB-B3EE25F8C735}"/>
              </a:ext>
            </a:extLst>
          </p:cNvPr>
          <p:cNvSpPr>
            <a:spLocks noGrp="1"/>
          </p:cNvSpPr>
          <p:nvPr>
            <p:ph type="title" idx="4294967295"/>
          </p:nvPr>
        </p:nvSpPr>
        <p:spPr>
          <a:xfrm>
            <a:off x="3114650" y="444631"/>
            <a:ext cx="2755386" cy="368300"/>
          </a:xfrm>
        </p:spPr>
        <p:txBody>
          <a:bodyPr/>
          <a:lstStyle/>
          <a:p>
            <a:r>
              <a:rPr lang="es-MX" sz="2800" dirty="0">
                <a:solidFill>
                  <a:schemeClr val="accent1"/>
                </a:solidFill>
                <a:latin typeface="EB Garamond Medium"/>
                <a:ea typeface="EB Garamond Medium"/>
                <a:sym typeface="EB Garamond Medium"/>
              </a:rPr>
              <a:t>Diagrama</a:t>
            </a:r>
            <a:r>
              <a:rPr lang="es-MX" sz="2800" dirty="0">
                <a:solidFill>
                  <a:schemeClr val="accent1"/>
                </a:solidFill>
                <a:latin typeface="EB Garamond Medium"/>
                <a:ea typeface="EB Garamond Medium"/>
              </a:rPr>
              <a:t> de flujo</a:t>
            </a:r>
          </a:p>
        </p:txBody>
      </p:sp>
      <p:grpSp>
        <p:nvGrpSpPr>
          <p:cNvPr id="49" name="Grupo 48">
            <a:extLst>
              <a:ext uri="{FF2B5EF4-FFF2-40B4-BE49-F238E27FC236}">
                <a16:creationId xmlns:a16="http://schemas.microsoft.com/office/drawing/2014/main" id="{7C77209C-1232-4591-8E3A-9C27DBC4A6B5}"/>
              </a:ext>
            </a:extLst>
          </p:cNvPr>
          <p:cNvGrpSpPr/>
          <p:nvPr/>
        </p:nvGrpSpPr>
        <p:grpSpPr>
          <a:xfrm>
            <a:off x="1234424" y="1445112"/>
            <a:ext cx="6675151" cy="3069607"/>
            <a:chOff x="1327971" y="650638"/>
            <a:chExt cx="6675151" cy="3069607"/>
          </a:xfrm>
        </p:grpSpPr>
        <p:sp>
          <p:nvSpPr>
            <p:cNvPr id="29" name="Rectángulo 28">
              <a:extLst>
                <a:ext uri="{FF2B5EF4-FFF2-40B4-BE49-F238E27FC236}">
                  <a16:creationId xmlns:a16="http://schemas.microsoft.com/office/drawing/2014/main" id="{E0946008-A9EF-6AD8-4F23-24380798AFB8}"/>
                </a:ext>
              </a:extLst>
            </p:cNvPr>
            <p:cNvSpPr/>
            <p:nvPr/>
          </p:nvSpPr>
          <p:spPr>
            <a:xfrm>
              <a:off x="1327971" y="2484452"/>
              <a:ext cx="1115837" cy="377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Instrucción 1</a:t>
              </a:r>
            </a:p>
          </p:txBody>
        </p:sp>
        <p:cxnSp>
          <p:nvCxnSpPr>
            <p:cNvPr id="24" name="Conector: angular 23">
              <a:extLst>
                <a:ext uri="{FF2B5EF4-FFF2-40B4-BE49-F238E27FC236}">
                  <a16:creationId xmlns:a16="http://schemas.microsoft.com/office/drawing/2014/main" id="{A36E42B9-A813-5C15-E5FA-75A8B1D700E6}"/>
                </a:ext>
              </a:extLst>
            </p:cNvPr>
            <p:cNvCxnSpPr>
              <a:cxnSpLocks/>
            </p:cNvCxnSpPr>
            <p:nvPr/>
          </p:nvCxnSpPr>
          <p:spPr>
            <a:xfrm rot="5400000">
              <a:off x="1681298" y="3066330"/>
              <a:ext cx="409188"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32" name="Grupo 31">
              <a:extLst>
                <a:ext uri="{FF2B5EF4-FFF2-40B4-BE49-F238E27FC236}">
                  <a16:creationId xmlns:a16="http://schemas.microsoft.com/office/drawing/2014/main" id="{F819BCBC-F906-4C7F-86D6-29F28BCF91F4}"/>
                </a:ext>
              </a:extLst>
            </p:cNvPr>
            <p:cNvGrpSpPr/>
            <p:nvPr/>
          </p:nvGrpSpPr>
          <p:grpSpPr>
            <a:xfrm>
              <a:off x="1885890" y="650638"/>
              <a:ext cx="6117232" cy="1423504"/>
              <a:chOff x="1885891" y="651761"/>
              <a:chExt cx="6117232" cy="1423504"/>
            </a:xfrm>
          </p:grpSpPr>
          <p:grpSp>
            <p:nvGrpSpPr>
              <p:cNvPr id="31" name="Grupo 30">
                <a:extLst>
                  <a:ext uri="{FF2B5EF4-FFF2-40B4-BE49-F238E27FC236}">
                    <a16:creationId xmlns:a16="http://schemas.microsoft.com/office/drawing/2014/main" id="{F979FFCF-5440-48EC-B63D-5184BDBFA641}"/>
                  </a:ext>
                </a:extLst>
              </p:cNvPr>
              <p:cNvGrpSpPr/>
              <p:nvPr/>
            </p:nvGrpSpPr>
            <p:grpSpPr>
              <a:xfrm>
                <a:off x="3770028" y="651761"/>
                <a:ext cx="1610356" cy="1410287"/>
                <a:chOff x="3770028" y="651761"/>
                <a:chExt cx="1610356" cy="1410287"/>
              </a:xfrm>
            </p:grpSpPr>
            <p:cxnSp>
              <p:nvCxnSpPr>
                <p:cNvPr id="26" name="Conector recto de flecha 25">
                  <a:extLst>
                    <a:ext uri="{FF2B5EF4-FFF2-40B4-BE49-F238E27FC236}">
                      <a16:creationId xmlns:a16="http://schemas.microsoft.com/office/drawing/2014/main" id="{A278A895-D75B-1DEB-9580-A3D8641F55D8}"/>
                    </a:ext>
                  </a:extLst>
                </p:cNvPr>
                <p:cNvCxnSpPr/>
                <p:nvPr/>
              </p:nvCxnSpPr>
              <p:spPr>
                <a:xfrm>
                  <a:off x="4571999" y="651761"/>
                  <a:ext cx="0" cy="424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Diagrama de flujo: decisión 26">
                  <a:extLst>
                    <a:ext uri="{FF2B5EF4-FFF2-40B4-BE49-F238E27FC236}">
                      <a16:creationId xmlns:a16="http://schemas.microsoft.com/office/drawing/2014/main" id="{273D9FB4-9955-455A-2A9F-AE4403CA6E7A}"/>
                    </a:ext>
                  </a:extLst>
                </p:cNvPr>
                <p:cNvSpPr/>
                <p:nvPr/>
              </p:nvSpPr>
              <p:spPr>
                <a:xfrm>
                  <a:off x="3770028" y="1076109"/>
                  <a:ext cx="1610356" cy="588847"/>
                </a:xfrm>
                <a:prstGeom prst="flowChartDecision">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dirty="0">
                      <a:solidFill>
                        <a:schemeClr val="accent1">
                          <a:lumMod val="50000"/>
                        </a:schemeClr>
                      </a:solidFill>
                    </a:rPr>
                    <a:t>selector</a:t>
                  </a:r>
                  <a:endParaRPr lang="es-MX" sz="1050" dirty="0">
                    <a:solidFill>
                      <a:schemeClr val="accent1">
                        <a:lumMod val="50000"/>
                      </a:schemeClr>
                    </a:solidFill>
                  </a:endParaRPr>
                </a:p>
              </p:txBody>
            </p:sp>
            <p:cxnSp>
              <p:nvCxnSpPr>
                <p:cNvPr id="25" name="Conector recto de flecha 24">
                  <a:extLst>
                    <a:ext uri="{FF2B5EF4-FFF2-40B4-BE49-F238E27FC236}">
                      <a16:creationId xmlns:a16="http://schemas.microsoft.com/office/drawing/2014/main" id="{8ACD701F-4AF4-D22E-7970-B57F3BEB0483}"/>
                    </a:ext>
                  </a:extLst>
                </p:cNvPr>
                <p:cNvCxnSpPr/>
                <p:nvPr/>
              </p:nvCxnSpPr>
              <p:spPr>
                <a:xfrm>
                  <a:off x="4571999" y="1637700"/>
                  <a:ext cx="0" cy="424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0" name="CuadroTexto 19">
                <a:extLst>
                  <a:ext uri="{FF2B5EF4-FFF2-40B4-BE49-F238E27FC236}">
                    <a16:creationId xmlns:a16="http://schemas.microsoft.com/office/drawing/2014/main" id="{89BEF7FE-CADD-E8D6-8C15-47923F637495}"/>
                  </a:ext>
                </a:extLst>
              </p:cNvPr>
              <p:cNvSpPr txBox="1"/>
              <p:nvPr/>
            </p:nvSpPr>
            <p:spPr>
              <a:xfrm>
                <a:off x="1885891" y="1722449"/>
                <a:ext cx="745013" cy="246221"/>
              </a:xfrm>
              <a:prstGeom prst="rect">
                <a:avLst/>
              </a:prstGeom>
              <a:noFill/>
            </p:spPr>
            <p:txBody>
              <a:bodyPr wrap="square" rtlCol="0">
                <a:spAutoFit/>
              </a:bodyPr>
              <a:lstStyle/>
              <a:p>
                <a:r>
                  <a:rPr lang="es-MX" sz="1000" dirty="0">
                    <a:solidFill>
                      <a:schemeClr val="accent1">
                        <a:lumMod val="50000"/>
                      </a:schemeClr>
                    </a:solidFill>
                  </a:rPr>
                  <a:t>Etiqueta1</a:t>
                </a:r>
              </a:p>
            </p:txBody>
          </p:sp>
          <p:sp>
            <p:nvSpPr>
              <p:cNvPr id="21" name="CuadroTexto 20">
                <a:extLst>
                  <a:ext uri="{FF2B5EF4-FFF2-40B4-BE49-F238E27FC236}">
                    <a16:creationId xmlns:a16="http://schemas.microsoft.com/office/drawing/2014/main" id="{845BDFD2-F441-29CE-5F60-246C0F0369CC}"/>
                  </a:ext>
                </a:extLst>
              </p:cNvPr>
              <p:cNvSpPr txBox="1"/>
              <p:nvPr/>
            </p:nvSpPr>
            <p:spPr>
              <a:xfrm>
                <a:off x="6513095" y="1747000"/>
                <a:ext cx="1490028" cy="246221"/>
              </a:xfrm>
              <a:prstGeom prst="rect">
                <a:avLst/>
              </a:prstGeom>
              <a:noFill/>
            </p:spPr>
            <p:txBody>
              <a:bodyPr wrap="square" rtlCol="0">
                <a:spAutoFit/>
              </a:bodyPr>
              <a:lstStyle/>
              <a:p>
                <a:r>
                  <a:rPr lang="es-MX" sz="1000" dirty="0" err="1">
                    <a:solidFill>
                      <a:schemeClr val="accent1">
                        <a:lumMod val="50000"/>
                      </a:schemeClr>
                    </a:solidFill>
                  </a:rPr>
                  <a:t>Cualquier_otro_caso</a:t>
                </a:r>
                <a:endParaRPr lang="es-MX" sz="1000" dirty="0">
                  <a:solidFill>
                    <a:schemeClr val="accent1">
                      <a:lumMod val="50000"/>
                    </a:schemeClr>
                  </a:solidFill>
                </a:endParaRPr>
              </a:p>
            </p:txBody>
          </p:sp>
          <p:cxnSp>
            <p:nvCxnSpPr>
              <p:cNvPr id="30" name="Conector recto 29">
                <a:extLst>
                  <a:ext uri="{FF2B5EF4-FFF2-40B4-BE49-F238E27FC236}">
                    <a16:creationId xmlns:a16="http://schemas.microsoft.com/office/drawing/2014/main" id="{5B905576-3538-492E-8B13-7B6143ED940E}"/>
                  </a:ext>
                </a:extLst>
              </p:cNvPr>
              <p:cNvCxnSpPr/>
              <p:nvPr/>
            </p:nvCxnSpPr>
            <p:spPr>
              <a:xfrm>
                <a:off x="1885891" y="2075265"/>
                <a:ext cx="5400000" cy="0"/>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33" name="Conector recto de flecha 32">
              <a:extLst>
                <a:ext uri="{FF2B5EF4-FFF2-40B4-BE49-F238E27FC236}">
                  <a16:creationId xmlns:a16="http://schemas.microsoft.com/office/drawing/2014/main" id="{B3F78ECE-4121-4BDC-8C3B-AF5A45B68654}"/>
                </a:ext>
              </a:extLst>
            </p:cNvPr>
            <p:cNvCxnSpPr/>
            <p:nvPr/>
          </p:nvCxnSpPr>
          <p:spPr>
            <a:xfrm>
              <a:off x="1885891" y="2075265"/>
              <a:ext cx="0" cy="424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CuadroTexto 33">
              <a:extLst>
                <a:ext uri="{FF2B5EF4-FFF2-40B4-BE49-F238E27FC236}">
                  <a16:creationId xmlns:a16="http://schemas.microsoft.com/office/drawing/2014/main" id="{0178BF7D-EDA5-4888-BF10-78EAC6DA533B}"/>
                </a:ext>
              </a:extLst>
            </p:cNvPr>
            <p:cNvSpPr txBox="1"/>
            <p:nvPr/>
          </p:nvSpPr>
          <p:spPr>
            <a:xfrm>
              <a:off x="3426000" y="1722449"/>
              <a:ext cx="745013" cy="246221"/>
            </a:xfrm>
            <a:prstGeom prst="rect">
              <a:avLst/>
            </a:prstGeom>
            <a:noFill/>
          </p:spPr>
          <p:txBody>
            <a:bodyPr wrap="square" rtlCol="0">
              <a:spAutoFit/>
            </a:bodyPr>
            <a:lstStyle/>
            <a:p>
              <a:r>
                <a:rPr lang="es-MX" sz="1000" dirty="0">
                  <a:solidFill>
                    <a:schemeClr val="accent1">
                      <a:lumMod val="50000"/>
                    </a:schemeClr>
                  </a:solidFill>
                </a:rPr>
                <a:t>Etiqueta2</a:t>
              </a:r>
            </a:p>
          </p:txBody>
        </p:sp>
        <p:sp>
          <p:nvSpPr>
            <p:cNvPr id="35" name="CuadroTexto 34">
              <a:extLst>
                <a:ext uri="{FF2B5EF4-FFF2-40B4-BE49-F238E27FC236}">
                  <a16:creationId xmlns:a16="http://schemas.microsoft.com/office/drawing/2014/main" id="{0912D32C-5331-4383-90B2-5ADA263D82EE}"/>
                </a:ext>
              </a:extLst>
            </p:cNvPr>
            <p:cNvSpPr txBox="1"/>
            <p:nvPr/>
          </p:nvSpPr>
          <p:spPr>
            <a:xfrm>
              <a:off x="5170041" y="1740391"/>
              <a:ext cx="745013" cy="246221"/>
            </a:xfrm>
            <a:prstGeom prst="rect">
              <a:avLst/>
            </a:prstGeom>
            <a:noFill/>
          </p:spPr>
          <p:txBody>
            <a:bodyPr wrap="square" rtlCol="0">
              <a:spAutoFit/>
            </a:bodyPr>
            <a:lstStyle/>
            <a:p>
              <a:r>
                <a:rPr lang="es-MX" sz="1000" dirty="0">
                  <a:solidFill>
                    <a:schemeClr val="accent1">
                      <a:lumMod val="50000"/>
                    </a:schemeClr>
                  </a:solidFill>
                </a:rPr>
                <a:t>Etiqueta3</a:t>
              </a:r>
            </a:p>
          </p:txBody>
        </p:sp>
        <p:cxnSp>
          <p:nvCxnSpPr>
            <p:cNvPr id="36" name="Conector recto de flecha 35">
              <a:extLst>
                <a:ext uri="{FF2B5EF4-FFF2-40B4-BE49-F238E27FC236}">
                  <a16:creationId xmlns:a16="http://schemas.microsoft.com/office/drawing/2014/main" id="{9C348FE2-D4A2-4912-823A-143C2C764760}"/>
                </a:ext>
              </a:extLst>
            </p:cNvPr>
            <p:cNvCxnSpPr/>
            <p:nvPr/>
          </p:nvCxnSpPr>
          <p:spPr>
            <a:xfrm>
              <a:off x="3705068" y="2075265"/>
              <a:ext cx="0" cy="424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Conector recto de flecha 36">
              <a:extLst>
                <a:ext uri="{FF2B5EF4-FFF2-40B4-BE49-F238E27FC236}">
                  <a16:creationId xmlns:a16="http://schemas.microsoft.com/office/drawing/2014/main" id="{085D8707-5777-407E-A268-116471CC80DF}"/>
                </a:ext>
              </a:extLst>
            </p:cNvPr>
            <p:cNvCxnSpPr/>
            <p:nvPr/>
          </p:nvCxnSpPr>
          <p:spPr>
            <a:xfrm>
              <a:off x="5520062" y="2065866"/>
              <a:ext cx="0" cy="424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Conector recto de flecha 37">
              <a:extLst>
                <a:ext uri="{FF2B5EF4-FFF2-40B4-BE49-F238E27FC236}">
                  <a16:creationId xmlns:a16="http://schemas.microsoft.com/office/drawing/2014/main" id="{F6B012C4-B875-4C72-9981-9D0EC2D7F1AD}"/>
                </a:ext>
              </a:extLst>
            </p:cNvPr>
            <p:cNvCxnSpPr/>
            <p:nvPr/>
          </p:nvCxnSpPr>
          <p:spPr>
            <a:xfrm>
              <a:off x="7285890" y="2075265"/>
              <a:ext cx="0" cy="4243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Rectángulo 38">
              <a:extLst>
                <a:ext uri="{FF2B5EF4-FFF2-40B4-BE49-F238E27FC236}">
                  <a16:creationId xmlns:a16="http://schemas.microsoft.com/office/drawing/2014/main" id="{F8148CBA-8B85-4AE0-A33E-5D5E5316D150}"/>
                </a:ext>
              </a:extLst>
            </p:cNvPr>
            <p:cNvSpPr/>
            <p:nvPr/>
          </p:nvSpPr>
          <p:spPr>
            <a:xfrm>
              <a:off x="3147149" y="2499613"/>
              <a:ext cx="1115837" cy="377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Instrucción 2</a:t>
              </a:r>
            </a:p>
          </p:txBody>
        </p:sp>
        <p:sp>
          <p:nvSpPr>
            <p:cNvPr id="40" name="Rectángulo 39">
              <a:extLst>
                <a:ext uri="{FF2B5EF4-FFF2-40B4-BE49-F238E27FC236}">
                  <a16:creationId xmlns:a16="http://schemas.microsoft.com/office/drawing/2014/main" id="{0EB161A5-C28F-4456-9D77-F02E5BF320D5}"/>
                </a:ext>
              </a:extLst>
            </p:cNvPr>
            <p:cNvSpPr/>
            <p:nvPr/>
          </p:nvSpPr>
          <p:spPr>
            <a:xfrm>
              <a:off x="4962143" y="2484451"/>
              <a:ext cx="1115837" cy="377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Instrucción 3</a:t>
              </a:r>
            </a:p>
          </p:txBody>
        </p:sp>
        <p:sp>
          <p:nvSpPr>
            <p:cNvPr id="41" name="Rectángulo 40">
              <a:extLst>
                <a:ext uri="{FF2B5EF4-FFF2-40B4-BE49-F238E27FC236}">
                  <a16:creationId xmlns:a16="http://schemas.microsoft.com/office/drawing/2014/main" id="{1E5F213B-9A0E-4337-B42B-87643D420417}"/>
                </a:ext>
              </a:extLst>
            </p:cNvPr>
            <p:cNvSpPr/>
            <p:nvPr/>
          </p:nvSpPr>
          <p:spPr>
            <a:xfrm>
              <a:off x="6727971" y="2484451"/>
              <a:ext cx="1115837" cy="377282"/>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900" dirty="0">
                  <a:solidFill>
                    <a:schemeClr val="accent1">
                      <a:lumMod val="50000"/>
                    </a:schemeClr>
                  </a:solidFill>
                </a:rPr>
                <a:t>Instrucción n </a:t>
              </a:r>
            </a:p>
          </p:txBody>
        </p:sp>
        <p:cxnSp>
          <p:nvCxnSpPr>
            <p:cNvPr id="43" name="Conector: angular 42">
              <a:extLst>
                <a:ext uri="{FF2B5EF4-FFF2-40B4-BE49-F238E27FC236}">
                  <a16:creationId xmlns:a16="http://schemas.microsoft.com/office/drawing/2014/main" id="{10F603A9-457C-4894-BB4C-EB2FE9CDBDFE}"/>
                </a:ext>
              </a:extLst>
            </p:cNvPr>
            <p:cNvCxnSpPr>
              <a:cxnSpLocks/>
            </p:cNvCxnSpPr>
            <p:nvPr/>
          </p:nvCxnSpPr>
          <p:spPr>
            <a:xfrm rot="5400000">
              <a:off x="5315467" y="3057181"/>
              <a:ext cx="409188"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Conector: angular 43">
              <a:extLst>
                <a:ext uri="{FF2B5EF4-FFF2-40B4-BE49-F238E27FC236}">
                  <a16:creationId xmlns:a16="http://schemas.microsoft.com/office/drawing/2014/main" id="{60835D7D-A757-4B20-8870-B79B1E654A00}"/>
                </a:ext>
              </a:extLst>
            </p:cNvPr>
            <p:cNvCxnSpPr>
              <a:cxnSpLocks/>
            </p:cNvCxnSpPr>
            <p:nvPr/>
          </p:nvCxnSpPr>
          <p:spPr>
            <a:xfrm rot="5400000">
              <a:off x="3505910" y="3057182"/>
              <a:ext cx="409188"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Conector: angular 44">
              <a:extLst>
                <a:ext uri="{FF2B5EF4-FFF2-40B4-BE49-F238E27FC236}">
                  <a16:creationId xmlns:a16="http://schemas.microsoft.com/office/drawing/2014/main" id="{26194EBA-112F-4E4E-97CF-077B80ACE658}"/>
                </a:ext>
              </a:extLst>
            </p:cNvPr>
            <p:cNvCxnSpPr>
              <a:cxnSpLocks/>
            </p:cNvCxnSpPr>
            <p:nvPr/>
          </p:nvCxnSpPr>
          <p:spPr>
            <a:xfrm rot="5400000">
              <a:off x="7081296" y="3057186"/>
              <a:ext cx="409188"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B46163AA-4BB9-4930-AD47-60D600524345}"/>
                </a:ext>
              </a:extLst>
            </p:cNvPr>
            <p:cNvCxnSpPr/>
            <p:nvPr/>
          </p:nvCxnSpPr>
          <p:spPr>
            <a:xfrm>
              <a:off x="1886988" y="3286418"/>
              <a:ext cx="5400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Conector: angular 47">
              <a:extLst>
                <a:ext uri="{FF2B5EF4-FFF2-40B4-BE49-F238E27FC236}">
                  <a16:creationId xmlns:a16="http://schemas.microsoft.com/office/drawing/2014/main" id="{76D4C723-1C5C-40F5-911D-32D725A39A20}"/>
                </a:ext>
              </a:extLst>
            </p:cNvPr>
            <p:cNvCxnSpPr>
              <a:cxnSpLocks/>
            </p:cNvCxnSpPr>
            <p:nvPr/>
          </p:nvCxnSpPr>
          <p:spPr>
            <a:xfrm rot="5400000">
              <a:off x="4367403" y="3515650"/>
              <a:ext cx="409188"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3523853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C8AA697D-37E2-CA1F-B3C8-4B7AA62C1DA2}"/>
              </a:ext>
            </a:extLst>
          </p:cNvPr>
          <p:cNvSpPr>
            <a:spLocks noGrp="1"/>
          </p:cNvSpPr>
          <p:nvPr>
            <p:ph type="title" idx="2"/>
          </p:nvPr>
        </p:nvSpPr>
        <p:spPr>
          <a:xfrm>
            <a:off x="1238436" y="477399"/>
            <a:ext cx="1652860" cy="367200"/>
          </a:xfrm>
        </p:spPr>
        <p:txBody>
          <a:bodyPr/>
          <a:lstStyle/>
          <a:p>
            <a:r>
              <a:rPr lang="es-MX" dirty="0"/>
              <a:t>Pseudocódigo</a:t>
            </a:r>
          </a:p>
        </p:txBody>
      </p:sp>
      <p:sp>
        <p:nvSpPr>
          <p:cNvPr id="3" name="Marcador de texto 2">
            <a:extLst>
              <a:ext uri="{FF2B5EF4-FFF2-40B4-BE49-F238E27FC236}">
                <a16:creationId xmlns:a16="http://schemas.microsoft.com/office/drawing/2014/main" id="{720ABA79-AE60-76AF-B988-BAD1E9D8F8BD}"/>
              </a:ext>
            </a:extLst>
          </p:cNvPr>
          <p:cNvSpPr>
            <a:spLocks noGrp="1"/>
          </p:cNvSpPr>
          <p:nvPr>
            <p:ph type="subTitle" idx="3"/>
          </p:nvPr>
        </p:nvSpPr>
        <p:spPr>
          <a:xfrm>
            <a:off x="1153768" y="1259424"/>
            <a:ext cx="3418232" cy="2804556"/>
          </a:xfrm>
        </p:spPr>
        <p:txBody>
          <a:bodyPr/>
          <a:lstStyle/>
          <a:p>
            <a:pPr marL="139700" indent="0">
              <a:buNone/>
            </a:pPr>
            <a:r>
              <a:rPr lang="es-MX" dirty="0" err="1">
                <a:solidFill>
                  <a:schemeClr val="bg1">
                    <a:lumMod val="10000"/>
                  </a:schemeClr>
                </a:solidFill>
              </a:rPr>
              <a:t>según_sea</a:t>
            </a:r>
            <a:r>
              <a:rPr lang="es-MX" dirty="0"/>
              <a:t> </a:t>
            </a:r>
            <a:r>
              <a:rPr lang="es-MX" dirty="0">
                <a:solidFill>
                  <a:schemeClr val="accent1">
                    <a:lumMod val="50000"/>
                  </a:schemeClr>
                </a:solidFill>
              </a:rPr>
              <a:t>(selector)</a:t>
            </a:r>
          </a:p>
          <a:p>
            <a:pPr marL="139700" indent="0">
              <a:buNone/>
            </a:pPr>
            <a:r>
              <a:rPr lang="es-MX" dirty="0">
                <a:solidFill>
                  <a:schemeClr val="accent1">
                    <a:lumMod val="50000"/>
                  </a:schemeClr>
                </a:solidFill>
              </a:rPr>
              <a:t>Inicio</a:t>
            </a:r>
          </a:p>
          <a:p>
            <a:pPr marL="139700" indent="0">
              <a:buNone/>
            </a:pPr>
            <a:r>
              <a:rPr lang="es-MX" dirty="0">
                <a:solidFill>
                  <a:schemeClr val="accent1">
                    <a:lumMod val="50000"/>
                  </a:schemeClr>
                </a:solidFill>
              </a:rPr>
              <a:t>    caso Etiqueta 1:</a:t>
            </a:r>
            <a:r>
              <a:rPr lang="es-MX" dirty="0"/>
              <a:t>   instrucción 1</a:t>
            </a:r>
          </a:p>
          <a:p>
            <a:pPr marL="139700" indent="0">
              <a:buNone/>
            </a:pPr>
            <a:r>
              <a:rPr lang="es-MX" dirty="0"/>
              <a:t>                          salir</a:t>
            </a:r>
          </a:p>
          <a:p>
            <a:pPr marL="139700" indent="0">
              <a:buNone/>
            </a:pPr>
            <a:r>
              <a:rPr lang="es-MX" dirty="0">
                <a:solidFill>
                  <a:schemeClr val="accent1">
                    <a:lumMod val="50000"/>
                  </a:schemeClr>
                </a:solidFill>
              </a:rPr>
              <a:t>    caso Etiqueta 2:</a:t>
            </a:r>
            <a:r>
              <a:rPr lang="es-MX" dirty="0"/>
              <a:t>   instrucción 2</a:t>
            </a:r>
          </a:p>
          <a:p>
            <a:pPr marL="139700" indent="0">
              <a:buNone/>
            </a:pPr>
            <a:r>
              <a:rPr lang="es-MX" dirty="0"/>
              <a:t>                          salir</a:t>
            </a:r>
          </a:p>
          <a:p>
            <a:pPr marL="139700" indent="0">
              <a:buNone/>
            </a:pPr>
            <a:r>
              <a:rPr lang="es-MX" dirty="0">
                <a:solidFill>
                  <a:schemeClr val="accent1">
                    <a:lumMod val="50000"/>
                  </a:schemeClr>
                </a:solidFill>
              </a:rPr>
              <a:t>    caso Etiqueta :</a:t>
            </a:r>
            <a:r>
              <a:rPr lang="es-MX" dirty="0"/>
              <a:t> 3  instrucción 3</a:t>
            </a:r>
          </a:p>
          <a:p>
            <a:pPr marL="139700" indent="0">
              <a:buNone/>
            </a:pPr>
            <a:r>
              <a:rPr lang="es-MX" dirty="0"/>
              <a:t>                      salir</a:t>
            </a:r>
          </a:p>
          <a:p>
            <a:pPr marL="268288" indent="0">
              <a:buNone/>
              <a:tabLst>
                <a:tab pos="1255713" algn="l"/>
              </a:tabLst>
            </a:pPr>
            <a:r>
              <a:rPr lang="es-MX" dirty="0">
                <a:solidFill>
                  <a:schemeClr val="accent1">
                    <a:lumMod val="50000"/>
                  </a:schemeClr>
                </a:solidFill>
              </a:rPr>
              <a:t> </a:t>
            </a:r>
            <a:r>
              <a:rPr lang="es-MX" dirty="0" err="1">
                <a:solidFill>
                  <a:schemeClr val="accent1">
                    <a:lumMod val="50000"/>
                  </a:schemeClr>
                </a:solidFill>
              </a:rPr>
              <a:t>Cualquier_otro_caso</a:t>
            </a:r>
            <a:r>
              <a:rPr lang="es-MX" dirty="0">
                <a:solidFill>
                  <a:schemeClr val="accent1">
                    <a:lumMod val="50000"/>
                  </a:schemeClr>
                </a:solidFill>
              </a:rPr>
              <a:t>:</a:t>
            </a:r>
            <a:r>
              <a:rPr lang="es-MX" dirty="0"/>
              <a:t>                   	instrucción n </a:t>
            </a:r>
          </a:p>
          <a:p>
            <a:pPr marL="139700" indent="0">
              <a:buNone/>
            </a:pPr>
            <a:r>
              <a:rPr lang="es-MX" dirty="0">
                <a:solidFill>
                  <a:schemeClr val="accent1">
                    <a:lumMod val="50000"/>
                  </a:schemeClr>
                </a:solidFill>
              </a:rPr>
              <a:t>Fin</a:t>
            </a:r>
            <a:endParaRPr lang="es-MX" dirty="0"/>
          </a:p>
        </p:txBody>
      </p:sp>
      <p:sp>
        <p:nvSpPr>
          <p:cNvPr id="13" name="Título 12">
            <a:extLst>
              <a:ext uri="{FF2B5EF4-FFF2-40B4-BE49-F238E27FC236}">
                <a16:creationId xmlns:a16="http://schemas.microsoft.com/office/drawing/2014/main" id="{344203DB-6DC4-828C-D4FB-2A6743298AF9}"/>
              </a:ext>
            </a:extLst>
          </p:cNvPr>
          <p:cNvSpPr>
            <a:spLocks noGrp="1"/>
          </p:cNvSpPr>
          <p:nvPr>
            <p:ph type="title" idx="8"/>
          </p:nvPr>
        </p:nvSpPr>
        <p:spPr>
          <a:xfrm>
            <a:off x="5370576" y="476264"/>
            <a:ext cx="2534988" cy="367200"/>
          </a:xfrm>
        </p:spPr>
        <p:txBody>
          <a:bodyPr/>
          <a:lstStyle/>
          <a:p>
            <a:r>
              <a:rPr lang="es-MX" dirty="0"/>
              <a:t>Código en Dev C++</a:t>
            </a:r>
          </a:p>
        </p:txBody>
      </p:sp>
      <p:sp>
        <p:nvSpPr>
          <p:cNvPr id="14" name="Subtítulo 13">
            <a:extLst>
              <a:ext uri="{FF2B5EF4-FFF2-40B4-BE49-F238E27FC236}">
                <a16:creationId xmlns:a16="http://schemas.microsoft.com/office/drawing/2014/main" id="{7C212285-894F-49A5-B5F2-C49600D78003}"/>
              </a:ext>
            </a:extLst>
          </p:cNvPr>
          <p:cNvSpPr>
            <a:spLocks noGrp="1"/>
          </p:cNvSpPr>
          <p:nvPr>
            <p:ph type="subTitle" idx="9"/>
          </p:nvPr>
        </p:nvSpPr>
        <p:spPr>
          <a:xfrm>
            <a:off x="5370576" y="1259424"/>
            <a:ext cx="3517392" cy="2804556"/>
          </a:xfrm>
        </p:spPr>
        <p:txBody>
          <a:bodyPr/>
          <a:lstStyle/>
          <a:p>
            <a:pPr marL="139700" indent="0">
              <a:buNone/>
            </a:pPr>
            <a:r>
              <a:rPr lang="es-MX" dirty="0">
                <a:solidFill>
                  <a:schemeClr val="bg1">
                    <a:lumMod val="10000"/>
                  </a:schemeClr>
                </a:solidFill>
              </a:rPr>
              <a:t>switch </a:t>
            </a:r>
            <a:r>
              <a:rPr lang="es-MX" dirty="0">
                <a:solidFill>
                  <a:schemeClr val="accent1">
                    <a:lumMod val="50000"/>
                  </a:schemeClr>
                </a:solidFill>
              </a:rPr>
              <a:t>(selector)</a:t>
            </a:r>
          </a:p>
          <a:p>
            <a:pPr marL="139700" indent="0">
              <a:buNone/>
            </a:pPr>
            <a:r>
              <a:rPr lang="es-MX" dirty="0">
                <a:solidFill>
                  <a:schemeClr val="accent1">
                    <a:lumMod val="50000"/>
                  </a:schemeClr>
                </a:solidFill>
              </a:rPr>
              <a:t>{</a:t>
            </a:r>
          </a:p>
          <a:p>
            <a:pPr marL="139700" indent="0">
              <a:buNone/>
            </a:pPr>
            <a:r>
              <a:rPr lang="es-MX" dirty="0">
                <a:solidFill>
                  <a:schemeClr val="accent1">
                    <a:lumMod val="50000"/>
                  </a:schemeClr>
                </a:solidFill>
              </a:rPr>
              <a:t>   case Etiqueta 1:</a:t>
            </a:r>
            <a:r>
              <a:rPr lang="es-MX" dirty="0"/>
              <a:t>   instrucción 1;</a:t>
            </a:r>
          </a:p>
          <a:p>
            <a:pPr marL="139700" indent="0">
              <a:buNone/>
            </a:pPr>
            <a:r>
              <a:rPr lang="es-MX" dirty="0"/>
              <a:t>                                   break;</a:t>
            </a:r>
          </a:p>
          <a:p>
            <a:pPr marL="139700" indent="0">
              <a:buNone/>
            </a:pPr>
            <a:r>
              <a:rPr lang="es-MX" dirty="0">
                <a:solidFill>
                  <a:schemeClr val="accent1">
                    <a:lumMod val="50000"/>
                  </a:schemeClr>
                </a:solidFill>
              </a:rPr>
              <a:t>   case Etiqueta 2:</a:t>
            </a:r>
            <a:r>
              <a:rPr lang="es-MX" dirty="0"/>
              <a:t>   instrucción 2;</a:t>
            </a:r>
          </a:p>
          <a:p>
            <a:pPr marL="139700" indent="0">
              <a:buNone/>
            </a:pPr>
            <a:r>
              <a:rPr lang="es-MX" dirty="0"/>
              <a:t>                                  break;</a:t>
            </a:r>
          </a:p>
          <a:p>
            <a:pPr marL="139700" indent="0">
              <a:buNone/>
            </a:pPr>
            <a:r>
              <a:rPr lang="es-MX" dirty="0">
                <a:solidFill>
                  <a:schemeClr val="accent1">
                    <a:lumMod val="50000"/>
                  </a:schemeClr>
                </a:solidFill>
              </a:rPr>
              <a:t>   case Etiqueta 3:</a:t>
            </a:r>
            <a:r>
              <a:rPr lang="es-MX" dirty="0"/>
              <a:t>   instrucción 3;</a:t>
            </a:r>
          </a:p>
          <a:p>
            <a:pPr marL="139700" indent="0">
              <a:buNone/>
            </a:pPr>
            <a:r>
              <a:rPr lang="es-MX" dirty="0"/>
              <a:t>                                  break;</a:t>
            </a:r>
          </a:p>
          <a:p>
            <a:pPr marL="268288" indent="0">
              <a:buNone/>
              <a:tabLst>
                <a:tab pos="1255713" algn="l"/>
              </a:tabLst>
            </a:pPr>
            <a:r>
              <a:rPr lang="es-MX" dirty="0">
                <a:solidFill>
                  <a:schemeClr val="accent1">
                    <a:lumMod val="50000"/>
                  </a:schemeClr>
                </a:solidFill>
              </a:rPr>
              <a:t> default:</a:t>
            </a:r>
            <a:r>
              <a:rPr lang="es-MX" dirty="0"/>
              <a:t>              	instrucción n; </a:t>
            </a:r>
          </a:p>
          <a:p>
            <a:pPr marL="139700" indent="0">
              <a:buNone/>
            </a:pPr>
            <a:r>
              <a:rPr lang="es-MX" dirty="0">
                <a:solidFill>
                  <a:schemeClr val="accent1">
                    <a:lumMod val="50000"/>
                  </a:schemeClr>
                </a:solidFill>
              </a:rPr>
              <a:t>}</a:t>
            </a:r>
          </a:p>
          <a:p>
            <a:endParaRPr lang="es-MX" dirty="0"/>
          </a:p>
        </p:txBody>
      </p:sp>
    </p:spTree>
    <p:extLst>
      <p:ext uri="{BB962C8B-B14F-4D97-AF65-F5344CB8AC3E}">
        <p14:creationId xmlns:p14="http://schemas.microsoft.com/office/powerpoint/2010/main" val="18923573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F40FDA-DA47-AF81-687F-B2546592F4F2}"/>
              </a:ext>
            </a:extLst>
          </p:cNvPr>
          <p:cNvSpPr>
            <a:spLocks noGrp="1"/>
          </p:cNvSpPr>
          <p:nvPr>
            <p:ph type="title"/>
          </p:nvPr>
        </p:nvSpPr>
        <p:spPr/>
        <p:txBody>
          <a:bodyPr/>
          <a:lstStyle/>
          <a:p>
            <a:r>
              <a:rPr lang="es-MX" dirty="0"/>
              <a:t>Ejemplo</a:t>
            </a:r>
          </a:p>
        </p:txBody>
      </p:sp>
    </p:spTree>
    <p:extLst>
      <p:ext uri="{BB962C8B-B14F-4D97-AF65-F5344CB8AC3E}">
        <p14:creationId xmlns:p14="http://schemas.microsoft.com/office/powerpoint/2010/main" val="30150246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12AC3B-8673-A126-ADCA-3F003AE41078}"/>
              </a:ext>
            </a:extLst>
          </p:cNvPr>
          <p:cNvSpPr>
            <a:spLocks noGrp="1"/>
          </p:cNvSpPr>
          <p:nvPr>
            <p:ph type="title"/>
          </p:nvPr>
        </p:nvSpPr>
        <p:spPr>
          <a:xfrm>
            <a:off x="845506" y="385481"/>
            <a:ext cx="7704000" cy="1192307"/>
          </a:xfrm>
        </p:spPr>
        <p:txBody>
          <a:bodyPr/>
          <a:lstStyle/>
          <a:p>
            <a:pPr algn="just"/>
            <a:r>
              <a:rPr lang="es-ES" sz="2000" dirty="0"/>
              <a:t>Elabore un diagrama de flujo con sus correspondiente pseudocódigo y código en C++ que, al recibir como dato dos variables de tipo entero, obtenga el resultado de la función considerando lo siguiente:</a:t>
            </a:r>
            <a:endParaRPr lang="es-MX" sz="2000" dirty="0"/>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F093E7CF-2EDF-97CD-E4D9-0C27FF503338}"/>
                  </a:ext>
                </a:extLst>
              </p:cNvPr>
              <p:cNvSpPr txBox="1"/>
              <p:nvPr/>
            </p:nvSpPr>
            <p:spPr>
              <a:xfrm>
                <a:off x="1071282" y="2393577"/>
                <a:ext cx="7001435" cy="156793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MX" sz="2000" b="0" i="1" smtClean="0">
                          <a:latin typeface="Cambria Math" panose="02040503050406030204" pitchFamily="18" charset="0"/>
                        </a:rPr>
                        <m:t>𝑧</m:t>
                      </m:r>
                      <m:r>
                        <a:rPr lang="es-MX" sz="2000" b="0" i="1" smtClean="0">
                          <a:latin typeface="Cambria Math" panose="02040503050406030204" pitchFamily="18" charset="0"/>
                        </a:rPr>
                        <m:t>=</m:t>
                      </m:r>
                      <m:d>
                        <m:dPr>
                          <m:begChr m:val="{"/>
                          <m:endChr m:val=""/>
                          <m:ctrlPr>
                            <a:rPr lang="es-MX" sz="2000" b="0" i="1" smtClean="0">
                              <a:latin typeface="Cambria Math" panose="02040503050406030204" pitchFamily="18" charset="0"/>
                            </a:rPr>
                          </m:ctrlPr>
                        </m:dPr>
                        <m:e>
                          <m:m>
                            <m:mPr>
                              <m:mcs>
                                <m:mc>
                                  <m:mcPr>
                                    <m:count m:val="1"/>
                                    <m:mcJc m:val="center"/>
                                  </m:mcPr>
                                </m:mc>
                              </m:mcs>
                              <m:ctrlPr>
                                <a:rPr lang="es-MX" sz="2000" b="0" i="1" smtClean="0">
                                  <a:latin typeface="Cambria Math" panose="02040503050406030204" pitchFamily="18" charset="0"/>
                                </a:rPr>
                              </m:ctrlPr>
                            </m:mPr>
                            <m:mr>
                              <m:e>
                                <m:sSup>
                                  <m:sSupPr>
                                    <m:ctrlPr>
                                      <a:rPr lang="es-MX" sz="2000" b="0" i="1" smtClean="0">
                                        <a:latin typeface="Cambria Math" panose="02040503050406030204" pitchFamily="18" charset="0"/>
                                      </a:rPr>
                                    </m:ctrlPr>
                                  </m:sSupPr>
                                  <m:e>
                                    <m:r>
                                      <a:rPr lang="es-MX" sz="2000" b="0" i="1" smtClean="0">
                                        <a:latin typeface="Cambria Math" panose="02040503050406030204" pitchFamily="18" charset="0"/>
                                      </a:rPr>
                                      <m:t>𝑥</m:t>
                                    </m:r>
                                  </m:e>
                                  <m:sup>
                                    <m:r>
                                      <a:rPr lang="es-MX" sz="2000" b="0" i="1" smtClean="0">
                                        <a:latin typeface="Cambria Math" panose="02040503050406030204" pitchFamily="18" charset="0"/>
                                      </a:rPr>
                                      <m:t>2</m:t>
                                    </m:r>
                                  </m:sup>
                                </m:sSup>
                                <m:r>
                                  <m:rPr>
                                    <m:brk m:alnAt="7"/>
                                  </m:rPr>
                                  <a:rPr lang="es-MX" sz="2000" b="0" i="1" smtClean="0">
                                    <a:latin typeface="Cambria Math" panose="02040503050406030204" pitchFamily="18" charset="0"/>
                                  </a:rPr>
                                  <m:t>+</m:t>
                                </m:r>
                                <m:sSup>
                                  <m:sSupPr>
                                    <m:ctrlPr>
                                      <a:rPr lang="es-MX" sz="2000" b="0" i="1" smtClean="0">
                                        <a:latin typeface="Cambria Math" panose="02040503050406030204" pitchFamily="18" charset="0"/>
                                      </a:rPr>
                                    </m:ctrlPr>
                                  </m:sSupPr>
                                  <m:e>
                                    <m:r>
                                      <a:rPr lang="es-MX" sz="2000" b="0" i="1" smtClean="0">
                                        <a:latin typeface="Cambria Math" panose="02040503050406030204" pitchFamily="18" charset="0"/>
                                      </a:rPr>
                                      <m:t>𝑦</m:t>
                                    </m:r>
                                  </m:e>
                                  <m:sup>
                                    <m:r>
                                      <a:rPr lang="es-MX" sz="2000" b="0" i="1" smtClean="0">
                                        <a:latin typeface="Cambria Math" panose="02040503050406030204" pitchFamily="18" charset="0"/>
                                      </a:rPr>
                                      <m:t>2</m:t>
                                    </m:r>
                                  </m:sup>
                                </m:sSup>
                                <m:r>
                                  <a:rPr lang="es-MX" sz="2000" b="0" i="1" smtClean="0">
                                    <a:latin typeface="Cambria Math" panose="02040503050406030204" pitchFamily="18" charset="0"/>
                                  </a:rPr>
                                  <m:t>                        </m:t>
                                </m:r>
                                <m:r>
                                  <a:rPr lang="es-MX" sz="2000" b="0" i="1" smtClean="0">
                                    <a:latin typeface="Cambria Math" panose="02040503050406030204" pitchFamily="18" charset="0"/>
                                  </a:rPr>
                                  <m:t>𝑠𝑖</m:t>
                                </m:r>
                                <m:r>
                                  <a:rPr lang="es-MX" sz="2000" b="0" i="1" smtClean="0">
                                    <a:latin typeface="Cambria Math" panose="02040503050406030204" pitchFamily="18" charset="0"/>
                                  </a:rPr>
                                  <m:t> </m:t>
                                </m:r>
                                <m:r>
                                  <a:rPr lang="es-MX" sz="2000" b="0" i="1" smtClean="0">
                                    <a:latin typeface="Cambria Math" panose="02040503050406030204" pitchFamily="18" charset="0"/>
                                  </a:rPr>
                                  <m:t>𝑜𝑝</m:t>
                                </m:r>
                                <m:r>
                                  <a:rPr lang="es-MX" sz="2000" b="0" i="1" smtClean="0">
                                    <a:latin typeface="Cambria Math" panose="02040503050406030204" pitchFamily="18" charset="0"/>
                                  </a:rPr>
                                  <m:t>=1</m:t>
                                </m:r>
                              </m:e>
                            </m:mr>
                            <m:mr>
                              <m:e>
                                <m:sSup>
                                  <m:sSupPr>
                                    <m:ctrlPr>
                                      <a:rPr lang="es-MX" sz="2000" b="0" i="1" smtClean="0">
                                        <a:latin typeface="Cambria Math" panose="02040503050406030204" pitchFamily="18" charset="0"/>
                                      </a:rPr>
                                    </m:ctrlPr>
                                  </m:sSupPr>
                                  <m:e>
                                    <m:r>
                                      <a:rPr lang="es-MX" sz="2000" b="0" i="1" smtClean="0">
                                        <a:latin typeface="Cambria Math" panose="02040503050406030204" pitchFamily="18" charset="0"/>
                                      </a:rPr>
                                      <m:t>𝑥</m:t>
                                    </m:r>
                                  </m:e>
                                  <m:sup>
                                    <m:r>
                                      <a:rPr lang="es-MX" sz="2000" b="0" i="1" smtClean="0">
                                        <a:latin typeface="Cambria Math" panose="02040503050406030204" pitchFamily="18" charset="0"/>
                                      </a:rPr>
                                      <m:t>2</m:t>
                                    </m:r>
                                  </m:sup>
                                </m:sSup>
                                <m:r>
                                  <a:rPr lang="es-MX" sz="2000" b="0" i="1" smtClean="0">
                                    <a:latin typeface="Cambria Math" panose="02040503050406030204" pitchFamily="18" charset="0"/>
                                  </a:rPr>
                                  <m:t>+2</m:t>
                                </m:r>
                                <m:r>
                                  <a:rPr lang="es-MX" sz="2000" b="0" i="1" smtClean="0">
                                    <a:latin typeface="Cambria Math" panose="02040503050406030204" pitchFamily="18" charset="0"/>
                                  </a:rPr>
                                  <m:t>𝑥𝑦</m:t>
                                </m:r>
                                <m:r>
                                  <a:rPr lang="es-MX" sz="2000" b="0" i="1" smtClean="0">
                                    <a:latin typeface="Cambria Math" panose="02040503050406030204" pitchFamily="18" charset="0"/>
                                  </a:rPr>
                                  <m:t>+</m:t>
                                </m:r>
                                <m:sSup>
                                  <m:sSupPr>
                                    <m:ctrlPr>
                                      <a:rPr lang="es-MX" sz="2000" b="0" i="1" smtClean="0">
                                        <a:latin typeface="Cambria Math" panose="02040503050406030204" pitchFamily="18" charset="0"/>
                                      </a:rPr>
                                    </m:ctrlPr>
                                  </m:sSupPr>
                                  <m:e>
                                    <m:r>
                                      <a:rPr lang="es-MX" sz="2000" b="0" i="1" smtClean="0">
                                        <a:latin typeface="Cambria Math" panose="02040503050406030204" pitchFamily="18" charset="0"/>
                                      </a:rPr>
                                      <m:t>𝑦</m:t>
                                    </m:r>
                                  </m:e>
                                  <m:sup>
                                    <m:r>
                                      <a:rPr lang="es-MX" sz="2000" b="0" i="1" smtClean="0">
                                        <a:latin typeface="Cambria Math" panose="02040503050406030204" pitchFamily="18" charset="0"/>
                                      </a:rPr>
                                      <m:t>2</m:t>
                                    </m:r>
                                  </m:sup>
                                </m:sSup>
                                <m:r>
                                  <a:rPr lang="es-MX" sz="2000" b="0" i="1" smtClean="0">
                                    <a:latin typeface="Cambria Math" panose="02040503050406030204" pitchFamily="18" charset="0"/>
                                  </a:rPr>
                                  <m:t>         </m:t>
                                </m:r>
                                <m:r>
                                  <a:rPr lang="es-MX" sz="2000" i="1">
                                    <a:latin typeface="Cambria Math" panose="02040503050406030204" pitchFamily="18" charset="0"/>
                                  </a:rPr>
                                  <m:t>𝑠𝑖</m:t>
                                </m:r>
                                <m:r>
                                  <a:rPr lang="es-MX" sz="2000" i="1">
                                    <a:latin typeface="Cambria Math" panose="02040503050406030204" pitchFamily="18" charset="0"/>
                                  </a:rPr>
                                  <m:t> </m:t>
                                </m:r>
                                <m:r>
                                  <a:rPr lang="es-MX" sz="2000" b="0" i="1" smtClean="0">
                                    <a:latin typeface="Cambria Math" panose="02040503050406030204" pitchFamily="18" charset="0"/>
                                  </a:rPr>
                                  <m:t>𝑜𝑝</m:t>
                                </m:r>
                                <m:r>
                                  <a:rPr lang="es-MX" sz="2000" b="0" i="1" smtClean="0">
                                    <a:latin typeface="Cambria Math" panose="02040503050406030204" pitchFamily="18" charset="0"/>
                                  </a:rPr>
                                  <m:t>=2</m:t>
                                </m:r>
                              </m:e>
                            </m:mr>
                            <m:mr>
                              <m:e>
                                <m:eqArr>
                                  <m:eqArrPr>
                                    <m:ctrlPr>
                                      <a:rPr lang="es-MX" sz="2000" b="0" i="1" smtClean="0">
                                        <a:latin typeface="Cambria Math" panose="02040503050406030204" pitchFamily="18" charset="0"/>
                                      </a:rPr>
                                    </m:ctrlPr>
                                  </m:eqArrPr>
                                  <m:e>
                                    <m:rad>
                                      <m:radPr>
                                        <m:degHide m:val="on"/>
                                        <m:ctrlPr>
                                          <a:rPr lang="es-MX" sz="2000" b="0" i="1" smtClean="0">
                                            <a:latin typeface="Cambria Math" panose="02040503050406030204" pitchFamily="18" charset="0"/>
                                          </a:rPr>
                                        </m:ctrlPr>
                                      </m:radPr>
                                      <m:deg/>
                                      <m:e>
                                        <m:r>
                                          <a:rPr lang="es-MX" sz="2000" b="0" i="1" smtClean="0">
                                            <a:latin typeface="Cambria Math" panose="02040503050406030204" pitchFamily="18" charset="0"/>
                                          </a:rPr>
                                          <m:t>4</m:t>
                                        </m:r>
                                        <m:r>
                                          <a:rPr lang="es-MX" sz="2000" b="0" i="1" smtClean="0">
                                            <a:latin typeface="Cambria Math" panose="02040503050406030204" pitchFamily="18" charset="0"/>
                                          </a:rPr>
                                          <m:t>𝑥𝑦</m:t>
                                        </m:r>
                                      </m:e>
                                    </m:rad>
                                    <m:r>
                                      <a:rPr lang="es-MX" sz="2000" b="0" i="1" smtClean="0">
                                        <a:latin typeface="Cambria Math" panose="02040503050406030204" pitchFamily="18" charset="0"/>
                                      </a:rPr>
                                      <m:t>−2</m:t>
                                    </m:r>
                                    <m:r>
                                      <a:rPr lang="es-MX" sz="2000" b="0" i="1" smtClean="0">
                                        <a:latin typeface="Cambria Math" panose="02040503050406030204" pitchFamily="18" charset="0"/>
                                      </a:rPr>
                                      <m:t>𝑦</m:t>
                                    </m:r>
                                    <m:r>
                                      <a:rPr lang="es-MX" sz="2000" b="0" i="1" smtClean="0">
                                        <a:latin typeface="Cambria Math" panose="02040503050406030204" pitchFamily="18" charset="0"/>
                                      </a:rPr>
                                      <m:t>                  </m:t>
                                    </m:r>
                                    <m:r>
                                      <a:rPr lang="es-MX" sz="2000" i="1">
                                        <a:latin typeface="Cambria Math" panose="02040503050406030204" pitchFamily="18" charset="0"/>
                                      </a:rPr>
                                      <m:t>𝑠𝑖</m:t>
                                    </m:r>
                                    <m:r>
                                      <a:rPr lang="es-MX" sz="2000" i="1">
                                        <a:latin typeface="Cambria Math" panose="02040503050406030204" pitchFamily="18" charset="0"/>
                                      </a:rPr>
                                      <m:t> </m:t>
                                    </m:r>
                                    <m:r>
                                      <a:rPr lang="es-MX" sz="2000" i="1">
                                        <a:latin typeface="Cambria Math" panose="02040503050406030204" pitchFamily="18" charset="0"/>
                                      </a:rPr>
                                      <m:t>𝑜𝑝</m:t>
                                    </m:r>
                                    <m:r>
                                      <a:rPr lang="es-MX" sz="2000" i="1">
                                        <a:latin typeface="Cambria Math" panose="02040503050406030204" pitchFamily="18" charset="0"/>
                                      </a:rPr>
                                      <m:t>=3, 4</m:t>
                                    </m:r>
                                  </m:e>
                                  <m:e>
                                    <m:r>
                                      <a:rPr lang="es-MX" sz="2000" b="0" i="1" smtClean="0">
                                        <a:latin typeface="Cambria Math" panose="02040503050406030204" pitchFamily="18" charset="0"/>
                                      </a:rPr>
                                      <m:t>      0           </m:t>
                                    </m:r>
                                    <m:r>
                                      <a:rPr lang="es-MX" sz="2000" b="0" i="1" smtClean="0">
                                        <a:latin typeface="Cambria Math" panose="02040503050406030204" pitchFamily="18" charset="0"/>
                                      </a:rPr>
                                      <m:t>𝑝𝑎𝑟𝑎</m:t>
                                    </m:r>
                                    <m:r>
                                      <a:rPr lang="es-MX" sz="2000" b="0" i="1" smtClean="0">
                                        <a:latin typeface="Cambria Math" panose="02040503050406030204" pitchFamily="18" charset="0"/>
                                      </a:rPr>
                                      <m:t> </m:t>
                                    </m:r>
                                    <m:r>
                                      <a:rPr lang="es-MX" sz="2000" b="0" i="1" smtClean="0">
                                        <a:latin typeface="Cambria Math" panose="02040503050406030204" pitchFamily="18" charset="0"/>
                                      </a:rPr>
                                      <m:t>𝑐𝑢𝑎𝑙𝑞𝑢𝑖𝑒𝑟</m:t>
                                    </m:r>
                                    <m:r>
                                      <a:rPr lang="es-MX" sz="2000" b="0" i="1" smtClean="0">
                                        <a:latin typeface="Cambria Math" panose="02040503050406030204" pitchFamily="18" charset="0"/>
                                      </a:rPr>
                                      <m:t> </m:t>
                                    </m:r>
                                    <m:r>
                                      <a:rPr lang="es-MX" sz="2000" b="0" i="1" smtClean="0">
                                        <a:latin typeface="Cambria Math" panose="02040503050406030204" pitchFamily="18" charset="0"/>
                                      </a:rPr>
                                      <m:t>𝑜𝑡𝑟𝑜</m:t>
                                    </m:r>
                                    <m:r>
                                      <a:rPr lang="es-MX" sz="2000" b="0" i="1" smtClean="0">
                                        <a:latin typeface="Cambria Math" panose="02040503050406030204" pitchFamily="18" charset="0"/>
                                      </a:rPr>
                                      <m:t> </m:t>
                                    </m:r>
                                    <m:r>
                                      <a:rPr lang="es-MX" sz="2000" b="0" i="1" smtClean="0">
                                        <a:latin typeface="Cambria Math" panose="02040503050406030204" pitchFamily="18" charset="0"/>
                                      </a:rPr>
                                      <m:t>𝑐𝑎𝑠𝑜</m:t>
                                    </m:r>
                                  </m:e>
                                </m:eqArr>
                              </m:e>
                            </m:mr>
                          </m:m>
                        </m:e>
                      </m:d>
                    </m:oMath>
                  </m:oMathPara>
                </a14:m>
                <a:br>
                  <a:rPr lang="es-ES" sz="1400" dirty="0"/>
                </a:br>
                <a:endParaRPr lang="es-MX" dirty="0"/>
              </a:p>
            </p:txBody>
          </p:sp>
        </mc:Choice>
        <mc:Fallback xmlns="">
          <p:sp>
            <p:nvSpPr>
              <p:cNvPr id="3" name="CuadroTexto 2">
                <a:extLst>
                  <a:ext uri="{FF2B5EF4-FFF2-40B4-BE49-F238E27FC236}">
                    <a16:creationId xmlns:a16="http://schemas.microsoft.com/office/drawing/2014/main" id="{F093E7CF-2EDF-97CD-E4D9-0C27FF503338}"/>
                  </a:ext>
                </a:extLst>
              </p:cNvPr>
              <p:cNvSpPr txBox="1">
                <a:spLocks noRot="1" noChangeAspect="1" noMove="1" noResize="1" noEditPoints="1" noAdjustHandles="1" noChangeArrowheads="1" noChangeShapeType="1" noTextEdit="1"/>
              </p:cNvSpPr>
              <p:nvPr/>
            </p:nvSpPr>
            <p:spPr>
              <a:xfrm>
                <a:off x="1071282" y="2393577"/>
                <a:ext cx="7001435" cy="1567930"/>
              </a:xfrm>
              <a:prstGeom prst="rect">
                <a:avLst/>
              </a:prstGeom>
              <a:blipFill>
                <a:blip r:embed="rId3"/>
                <a:stretch>
                  <a:fillRect/>
                </a:stretch>
              </a:blipFill>
            </p:spPr>
            <p:txBody>
              <a:bodyPr/>
              <a:lstStyle/>
              <a:p>
                <a:r>
                  <a:rPr lang="es-MX">
                    <a:noFill/>
                  </a:rPr>
                  <a:t> </a:t>
                </a:r>
              </a:p>
            </p:txBody>
          </p:sp>
        </mc:Fallback>
      </mc:AlternateContent>
    </p:spTree>
    <p:extLst>
      <p:ext uri="{BB962C8B-B14F-4D97-AF65-F5344CB8AC3E}">
        <p14:creationId xmlns:p14="http://schemas.microsoft.com/office/powerpoint/2010/main" val="7411719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F093E7CF-2EDF-97CD-E4D9-0C27FF503338}"/>
              </a:ext>
            </a:extLst>
          </p:cNvPr>
          <p:cNvSpPr txBox="1"/>
          <p:nvPr/>
        </p:nvSpPr>
        <p:spPr>
          <a:xfrm>
            <a:off x="1001806" y="590339"/>
            <a:ext cx="7328650" cy="3323987"/>
          </a:xfrm>
          <a:prstGeom prst="rect">
            <a:avLst/>
          </a:prstGeom>
          <a:noFill/>
        </p:spPr>
        <p:txBody>
          <a:bodyPr wrap="square" rtlCol="0">
            <a:spAutoFit/>
          </a:bodyPr>
          <a:lstStyle/>
          <a:p>
            <a:endParaRPr lang="es-MX" dirty="0">
              <a:solidFill>
                <a:schemeClr val="accent1">
                  <a:lumMod val="75000"/>
                </a:schemeClr>
              </a:solidFill>
            </a:endParaRPr>
          </a:p>
          <a:p>
            <a:r>
              <a:rPr lang="es-MX" b="1" dirty="0">
                <a:solidFill>
                  <a:schemeClr val="accent1">
                    <a:lumMod val="75000"/>
                  </a:schemeClr>
                </a:solidFill>
              </a:rPr>
              <a:t>Solución</a:t>
            </a:r>
            <a:r>
              <a:rPr lang="es-MX" dirty="0">
                <a:solidFill>
                  <a:schemeClr val="accent1">
                    <a:lumMod val="75000"/>
                  </a:schemeClr>
                </a:solidFill>
              </a:rPr>
              <a:t>:</a:t>
            </a:r>
          </a:p>
          <a:p>
            <a:endParaRPr lang="es-MX" dirty="0">
              <a:solidFill>
                <a:schemeClr val="accent1">
                  <a:lumMod val="75000"/>
                </a:schemeClr>
              </a:solidFill>
            </a:endParaRPr>
          </a:p>
          <a:p>
            <a:r>
              <a:rPr lang="es-MX" dirty="0">
                <a:solidFill>
                  <a:srgbClr val="6B9664"/>
                </a:solidFill>
              </a:rPr>
              <a:t>Análisis de datos</a:t>
            </a:r>
          </a:p>
          <a:p>
            <a:endParaRPr lang="es-MX" dirty="0">
              <a:solidFill>
                <a:schemeClr val="accent1">
                  <a:lumMod val="75000"/>
                </a:schemeClr>
              </a:solidFill>
            </a:endParaRPr>
          </a:p>
          <a:p>
            <a:endParaRPr lang="es-MX" dirty="0"/>
          </a:p>
          <a:p>
            <a:endParaRPr lang="es-MX" dirty="0"/>
          </a:p>
          <a:p>
            <a:endParaRPr lang="es-MX" dirty="0"/>
          </a:p>
          <a:p>
            <a:endParaRPr lang="es-MX" dirty="0"/>
          </a:p>
          <a:p>
            <a:endParaRPr lang="es-MX" dirty="0"/>
          </a:p>
          <a:p>
            <a:endParaRPr lang="es-MX" dirty="0"/>
          </a:p>
          <a:p>
            <a:endParaRPr lang="es-MX" dirty="0"/>
          </a:p>
          <a:p>
            <a:endParaRPr lang="es-MX" dirty="0"/>
          </a:p>
          <a:p>
            <a:endParaRPr lang="es-MX" dirty="0"/>
          </a:p>
          <a:p>
            <a:endParaRPr lang="es-MX" dirty="0"/>
          </a:p>
        </p:txBody>
      </p:sp>
      <mc:AlternateContent xmlns:mc="http://schemas.openxmlformats.org/markup-compatibility/2006" xmlns:a14="http://schemas.microsoft.com/office/drawing/2010/main">
        <mc:Choice Requires="a14">
          <p:graphicFrame>
            <p:nvGraphicFramePr>
              <p:cNvPr id="4" name="Tabla 4">
                <a:extLst>
                  <a:ext uri="{FF2B5EF4-FFF2-40B4-BE49-F238E27FC236}">
                    <a16:creationId xmlns:a16="http://schemas.microsoft.com/office/drawing/2014/main" id="{B49639DD-B3AB-D460-BFB9-1B3D30CB6E7C}"/>
                  </a:ext>
                </a:extLst>
              </p:cNvPr>
              <p:cNvGraphicFramePr>
                <a:graphicFrameLocks noGrp="1"/>
              </p:cNvGraphicFramePr>
              <p:nvPr>
                <p:extLst>
                  <p:ext uri="{D42A27DB-BD31-4B8C-83A1-F6EECF244321}">
                    <p14:modId xmlns:p14="http://schemas.microsoft.com/office/powerpoint/2010/main" val="2918125254"/>
                  </p:ext>
                </p:extLst>
              </p:nvPr>
            </p:nvGraphicFramePr>
            <p:xfrm>
              <a:off x="1001806" y="1830070"/>
              <a:ext cx="7234519" cy="2296160"/>
            </p:xfrm>
            <a:graphic>
              <a:graphicData uri="http://schemas.openxmlformats.org/drawingml/2006/table">
                <a:tbl>
                  <a:tblPr firstRow="1" bandRow="1">
                    <a:tableStyleId>{3B4B98B0-60AC-42C2-AFA5-B58CD77FA1E5}</a:tableStyleId>
                  </a:tblPr>
                  <a:tblGrid>
                    <a:gridCol w="1808630">
                      <a:extLst>
                        <a:ext uri="{9D8B030D-6E8A-4147-A177-3AD203B41FA5}">
                          <a16:colId xmlns:a16="http://schemas.microsoft.com/office/drawing/2014/main" val="3293574368"/>
                        </a:ext>
                      </a:extLst>
                    </a:gridCol>
                    <a:gridCol w="1016631">
                      <a:extLst>
                        <a:ext uri="{9D8B030D-6E8A-4147-A177-3AD203B41FA5}">
                          <a16:colId xmlns:a16="http://schemas.microsoft.com/office/drawing/2014/main" val="2705746433"/>
                        </a:ext>
                      </a:extLst>
                    </a:gridCol>
                    <a:gridCol w="1074524">
                      <a:extLst>
                        <a:ext uri="{9D8B030D-6E8A-4147-A177-3AD203B41FA5}">
                          <a16:colId xmlns:a16="http://schemas.microsoft.com/office/drawing/2014/main" val="1805111761"/>
                        </a:ext>
                      </a:extLst>
                    </a:gridCol>
                    <a:gridCol w="3334734">
                      <a:extLst>
                        <a:ext uri="{9D8B030D-6E8A-4147-A177-3AD203B41FA5}">
                          <a16:colId xmlns:a16="http://schemas.microsoft.com/office/drawing/2014/main" val="445299365"/>
                        </a:ext>
                      </a:extLst>
                    </a:gridCol>
                  </a:tblGrid>
                  <a:tr h="370840">
                    <a:tc>
                      <a:txBody>
                        <a:bodyPr/>
                        <a:lstStyle/>
                        <a:p>
                          <a:r>
                            <a:rPr lang="es-MX" dirty="0"/>
                            <a:t>Identificador</a:t>
                          </a:r>
                        </a:p>
                      </a:txBody>
                      <a:tcPr/>
                    </a:tc>
                    <a:tc>
                      <a:txBody>
                        <a:bodyPr/>
                        <a:lstStyle/>
                        <a:p>
                          <a:r>
                            <a:rPr lang="es-MX" dirty="0"/>
                            <a:t>Tipo</a:t>
                          </a:r>
                        </a:p>
                      </a:txBody>
                      <a:tcPr/>
                    </a:tc>
                    <a:tc>
                      <a:txBody>
                        <a:bodyPr/>
                        <a:lstStyle/>
                        <a:p>
                          <a:r>
                            <a:rPr lang="es-MX" dirty="0"/>
                            <a:t>E/S</a:t>
                          </a:r>
                        </a:p>
                      </a:txBody>
                      <a:tcPr/>
                    </a:tc>
                    <a:tc>
                      <a:txBody>
                        <a:bodyPr/>
                        <a:lstStyle/>
                        <a:p>
                          <a:r>
                            <a:rPr lang="es-MX" dirty="0"/>
                            <a:t>Descripción</a:t>
                          </a:r>
                        </a:p>
                      </a:txBody>
                      <a:tcPr/>
                    </a:tc>
                    <a:extLst>
                      <a:ext uri="{0D108BD9-81ED-4DB2-BD59-A6C34878D82A}">
                        <a16:rowId xmlns:a16="http://schemas.microsoft.com/office/drawing/2014/main" val="444046343"/>
                      </a:ext>
                    </a:extLst>
                  </a:tr>
                  <a:tr h="370840">
                    <a:tc>
                      <a:txBody>
                        <a:bodyPr/>
                        <a:lstStyle/>
                        <a:p>
                          <a:r>
                            <a:rPr lang="es-MX" dirty="0"/>
                            <a:t>x</a:t>
                          </a:r>
                        </a:p>
                      </a:txBody>
                      <a:tcPr/>
                    </a:tc>
                    <a:tc>
                      <a:txBody>
                        <a:bodyPr/>
                        <a:lstStyle/>
                        <a:p>
                          <a:r>
                            <a:rPr lang="es-MX" dirty="0"/>
                            <a:t>entero</a:t>
                          </a:r>
                        </a:p>
                      </a:txBody>
                      <a:tcPr/>
                    </a:tc>
                    <a:tc>
                      <a:txBody>
                        <a:bodyPr/>
                        <a:lstStyle/>
                        <a:p>
                          <a:r>
                            <a:rPr lang="es-MX" dirty="0"/>
                            <a:t>entrada</a:t>
                          </a:r>
                        </a:p>
                      </a:txBody>
                      <a:tcPr/>
                    </a:tc>
                    <a:tc>
                      <a:txBody>
                        <a:bodyPr/>
                        <a:lstStyle/>
                        <a:p>
                          <a:r>
                            <a:rPr lang="es-MX" dirty="0"/>
                            <a:t>Almacena un valor para ser evaluado en la función</a:t>
                          </a:r>
                        </a:p>
                      </a:txBody>
                      <a:tcPr/>
                    </a:tc>
                    <a:extLst>
                      <a:ext uri="{0D108BD9-81ED-4DB2-BD59-A6C34878D82A}">
                        <a16:rowId xmlns:a16="http://schemas.microsoft.com/office/drawing/2014/main" val="3847891766"/>
                      </a:ext>
                    </a:extLst>
                  </a:tr>
                  <a:tr h="370840">
                    <a:tc>
                      <a:txBody>
                        <a:bodyPr/>
                        <a:lstStyle/>
                        <a:p>
                          <a:r>
                            <a:rPr lang="es-MX" dirty="0"/>
                            <a:t>y</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entero</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entrada</a:t>
                          </a:r>
                        </a:p>
                        <a:p>
                          <a:endParaRPr lang="es-MX" dirty="0"/>
                        </a:p>
                      </a:txBody>
                      <a:tcPr/>
                    </a:tc>
                    <a:tc>
                      <a:txBody>
                        <a:bodyPr/>
                        <a:lstStyle/>
                        <a:p>
                          <a:r>
                            <a:rPr lang="es-MX" dirty="0"/>
                            <a:t>Almacena un valor para ser evaluado en la función</a:t>
                          </a:r>
                        </a:p>
                      </a:txBody>
                      <a:tcPr/>
                    </a:tc>
                    <a:extLst>
                      <a:ext uri="{0D108BD9-81ED-4DB2-BD59-A6C34878D82A}">
                        <a16:rowId xmlns:a16="http://schemas.microsoft.com/office/drawing/2014/main" val="285607369"/>
                      </a:ext>
                    </a:extLst>
                  </a:tr>
                  <a:tr h="370840">
                    <a:tc>
                      <a:txBody>
                        <a:bodyPr/>
                        <a:lstStyle/>
                        <a:p>
                          <a:r>
                            <a:rPr lang="es-MX" dirty="0" err="1"/>
                            <a:t>op</a:t>
                          </a:r>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entero</a:t>
                          </a:r>
                        </a:p>
                      </a:txBody>
                      <a:tcPr/>
                    </a:tc>
                    <a:tc>
                      <a:txBody>
                        <a:bodyPr/>
                        <a:lstStyle/>
                        <a:p>
                          <a:r>
                            <a:rPr lang="es-MX" dirty="0"/>
                            <a:t>entrada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Elige la función que se va a evaluar</a:t>
                          </a:r>
                        </a:p>
                      </a:txBody>
                      <a:tcPr/>
                    </a:tc>
                    <a:extLst>
                      <a:ext uri="{0D108BD9-81ED-4DB2-BD59-A6C34878D82A}">
                        <a16:rowId xmlns:a16="http://schemas.microsoft.com/office/drawing/2014/main" val="2735948579"/>
                      </a:ext>
                    </a:extLst>
                  </a:tr>
                  <a:tr h="370840">
                    <a:tc>
                      <a:txBody>
                        <a:bodyPr/>
                        <a:lstStyle/>
                        <a:p>
                          <a:r>
                            <a:rPr lang="es-MX" dirty="0"/>
                            <a:t>z</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real</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salida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Almacena el resultado de la función evaluada en </a:t>
                          </a:r>
                          <a14:m>
                            <m:oMath xmlns:m="http://schemas.openxmlformats.org/officeDocument/2006/math">
                              <m:r>
                                <a:rPr lang="es-MX" i="1" dirty="0" smtClean="0">
                                  <a:latin typeface="Cambria Math" panose="02040503050406030204" pitchFamily="18" charset="0"/>
                                </a:rPr>
                                <m:t>𝑥</m:t>
                              </m:r>
                            </m:oMath>
                          </a14:m>
                          <a:r>
                            <a:rPr lang="es-MX" dirty="0"/>
                            <a:t> y </a:t>
                          </a:r>
                          <a14:m>
                            <m:oMath xmlns:m="http://schemas.openxmlformats.org/officeDocument/2006/math">
                              <m:r>
                                <a:rPr lang="es-MX" i="1" dirty="0" smtClean="0">
                                  <a:latin typeface="Cambria Math" panose="02040503050406030204" pitchFamily="18" charset="0"/>
                                </a:rPr>
                                <m:t>𝑦</m:t>
                              </m:r>
                            </m:oMath>
                          </a14:m>
                          <a:endParaRPr lang="es-MX" dirty="0"/>
                        </a:p>
                      </a:txBody>
                      <a:tcPr/>
                    </a:tc>
                    <a:extLst>
                      <a:ext uri="{0D108BD9-81ED-4DB2-BD59-A6C34878D82A}">
                        <a16:rowId xmlns:a16="http://schemas.microsoft.com/office/drawing/2014/main" val="2546641186"/>
                      </a:ext>
                    </a:extLst>
                  </a:tr>
                </a:tbl>
              </a:graphicData>
            </a:graphic>
          </p:graphicFrame>
        </mc:Choice>
        <mc:Fallback xmlns="">
          <p:graphicFrame>
            <p:nvGraphicFramePr>
              <p:cNvPr id="4" name="Tabla 4">
                <a:extLst>
                  <a:ext uri="{FF2B5EF4-FFF2-40B4-BE49-F238E27FC236}">
                    <a16:creationId xmlns:a16="http://schemas.microsoft.com/office/drawing/2014/main" id="{B49639DD-B3AB-D460-BFB9-1B3D30CB6E7C}"/>
                  </a:ext>
                </a:extLst>
              </p:cNvPr>
              <p:cNvGraphicFramePr>
                <a:graphicFrameLocks noGrp="1"/>
              </p:cNvGraphicFramePr>
              <p:nvPr>
                <p:extLst>
                  <p:ext uri="{D42A27DB-BD31-4B8C-83A1-F6EECF244321}">
                    <p14:modId xmlns:p14="http://schemas.microsoft.com/office/powerpoint/2010/main" val="2918125254"/>
                  </p:ext>
                </p:extLst>
              </p:nvPr>
            </p:nvGraphicFramePr>
            <p:xfrm>
              <a:off x="1001806" y="1830070"/>
              <a:ext cx="7234519" cy="2296160"/>
            </p:xfrm>
            <a:graphic>
              <a:graphicData uri="http://schemas.openxmlformats.org/drawingml/2006/table">
                <a:tbl>
                  <a:tblPr firstRow="1" bandRow="1">
                    <a:tableStyleId>{3B4B98B0-60AC-42C2-AFA5-B58CD77FA1E5}</a:tableStyleId>
                  </a:tblPr>
                  <a:tblGrid>
                    <a:gridCol w="1808630">
                      <a:extLst>
                        <a:ext uri="{9D8B030D-6E8A-4147-A177-3AD203B41FA5}">
                          <a16:colId xmlns:a16="http://schemas.microsoft.com/office/drawing/2014/main" val="3293574368"/>
                        </a:ext>
                      </a:extLst>
                    </a:gridCol>
                    <a:gridCol w="1016631">
                      <a:extLst>
                        <a:ext uri="{9D8B030D-6E8A-4147-A177-3AD203B41FA5}">
                          <a16:colId xmlns:a16="http://schemas.microsoft.com/office/drawing/2014/main" val="2705746433"/>
                        </a:ext>
                      </a:extLst>
                    </a:gridCol>
                    <a:gridCol w="1074524">
                      <a:extLst>
                        <a:ext uri="{9D8B030D-6E8A-4147-A177-3AD203B41FA5}">
                          <a16:colId xmlns:a16="http://schemas.microsoft.com/office/drawing/2014/main" val="1805111761"/>
                        </a:ext>
                      </a:extLst>
                    </a:gridCol>
                    <a:gridCol w="3334734">
                      <a:extLst>
                        <a:ext uri="{9D8B030D-6E8A-4147-A177-3AD203B41FA5}">
                          <a16:colId xmlns:a16="http://schemas.microsoft.com/office/drawing/2014/main" val="445299365"/>
                        </a:ext>
                      </a:extLst>
                    </a:gridCol>
                  </a:tblGrid>
                  <a:tr h="370840">
                    <a:tc>
                      <a:txBody>
                        <a:bodyPr/>
                        <a:lstStyle/>
                        <a:p>
                          <a:r>
                            <a:rPr lang="es-MX" dirty="0"/>
                            <a:t>Identificador</a:t>
                          </a:r>
                        </a:p>
                      </a:txBody>
                      <a:tcPr/>
                    </a:tc>
                    <a:tc>
                      <a:txBody>
                        <a:bodyPr/>
                        <a:lstStyle/>
                        <a:p>
                          <a:r>
                            <a:rPr lang="es-MX" dirty="0"/>
                            <a:t>Tipo</a:t>
                          </a:r>
                        </a:p>
                      </a:txBody>
                      <a:tcPr/>
                    </a:tc>
                    <a:tc>
                      <a:txBody>
                        <a:bodyPr/>
                        <a:lstStyle/>
                        <a:p>
                          <a:r>
                            <a:rPr lang="es-MX" dirty="0"/>
                            <a:t>E/S</a:t>
                          </a:r>
                        </a:p>
                      </a:txBody>
                      <a:tcPr/>
                    </a:tc>
                    <a:tc>
                      <a:txBody>
                        <a:bodyPr/>
                        <a:lstStyle/>
                        <a:p>
                          <a:r>
                            <a:rPr lang="es-MX" dirty="0"/>
                            <a:t>Descripción</a:t>
                          </a:r>
                        </a:p>
                      </a:txBody>
                      <a:tcPr/>
                    </a:tc>
                    <a:extLst>
                      <a:ext uri="{0D108BD9-81ED-4DB2-BD59-A6C34878D82A}">
                        <a16:rowId xmlns:a16="http://schemas.microsoft.com/office/drawing/2014/main" val="444046343"/>
                      </a:ext>
                    </a:extLst>
                  </a:tr>
                  <a:tr h="518160">
                    <a:tc>
                      <a:txBody>
                        <a:bodyPr/>
                        <a:lstStyle/>
                        <a:p>
                          <a:r>
                            <a:rPr lang="es-MX" dirty="0"/>
                            <a:t>x</a:t>
                          </a:r>
                        </a:p>
                      </a:txBody>
                      <a:tcPr/>
                    </a:tc>
                    <a:tc>
                      <a:txBody>
                        <a:bodyPr/>
                        <a:lstStyle/>
                        <a:p>
                          <a:r>
                            <a:rPr lang="es-MX" dirty="0"/>
                            <a:t>entero</a:t>
                          </a:r>
                        </a:p>
                      </a:txBody>
                      <a:tcPr/>
                    </a:tc>
                    <a:tc>
                      <a:txBody>
                        <a:bodyPr/>
                        <a:lstStyle/>
                        <a:p>
                          <a:r>
                            <a:rPr lang="es-MX" dirty="0"/>
                            <a:t>entrada</a:t>
                          </a:r>
                        </a:p>
                      </a:txBody>
                      <a:tcPr/>
                    </a:tc>
                    <a:tc>
                      <a:txBody>
                        <a:bodyPr/>
                        <a:lstStyle/>
                        <a:p>
                          <a:r>
                            <a:rPr lang="es-MX" dirty="0"/>
                            <a:t>Almacena un valor para ser evaluado en la función</a:t>
                          </a:r>
                        </a:p>
                      </a:txBody>
                      <a:tcPr/>
                    </a:tc>
                    <a:extLst>
                      <a:ext uri="{0D108BD9-81ED-4DB2-BD59-A6C34878D82A}">
                        <a16:rowId xmlns:a16="http://schemas.microsoft.com/office/drawing/2014/main" val="3847891766"/>
                      </a:ext>
                    </a:extLst>
                  </a:tr>
                  <a:tr h="518160">
                    <a:tc>
                      <a:txBody>
                        <a:bodyPr/>
                        <a:lstStyle/>
                        <a:p>
                          <a:r>
                            <a:rPr lang="es-MX" dirty="0"/>
                            <a:t>y</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entero</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entrada</a:t>
                          </a:r>
                        </a:p>
                        <a:p>
                          <a:endParaRPr lang="es-MX" dirty="0"/>
                        </a:p>
                      </a:txBody>
                      <a:tcPr/>
                    </a:tc>
                    <a:tc>
                      <a:txBody>
                        <a:bodyPr/>
                        <a:lstStyle/>
                        <a:p>
                          <a:r>
                            <a:rPr lang="es-MX" dirty="0"/>
                            <a:t>Almacena un valor para ser evaluado en la función</a:t>
                          </a:r>
                        </a:p>
                      </a:txBody>
                      <a:tcPr/>
                    </a:tc>
                    <a:extLst>
                      <a:ext uri="{0D108BD9-81ED-4DB2-BD59-A6C34878D82A}">
                        <a16:rowId xmlns:a16="http://schemas.microsoft.com/office/drawing/2014/main" val="285607369"/>
                      </a:ext>
                    </a:extLst>
                  </a:tr>
                  <a:tr h="370840">
                    <a:tc>
                      <a:txBody>
                        <a:bodyPr/>
                        <a:lstStyle/>
                        <a:p>
                          <a:r>
                            <a:rPr lang="es-MX" dirty="0" err="1"/>
                            <a:t>op</a:t>
                          </a:r>
                          <a:endParaRPr lang="es-MX"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entero</a:t>
                          </a:r>
                        </a:p>
                      </a:txBody>
                      <a:tcPr/>
                    </a:tc>
                    <a:tc>
                      <a:txBody>
                        <a:bodyPr/>
                        <a:lstStyle/>
                        <a:p>
                          <a:r>
                            <a:rPr lang="es-MX" dirty="0"/>
                            <a:t>entrada</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Elige la función que se va a evaluar</a:t>
                          </a:r>
                        </a:p>
                      </a:txBody>
                      <a:tcPr/>
                    </a:tc>
                    <a:extLst>
                      <a:ext uri="{0D108BD9-81ED-4DB2-BD59-A6C34878D82A}">
                        <a16:rowId xmlns:a16="http://schemas.microsoft.com/office/drawing/2014/main" val="2735948579"/>
                      </a:ext>
                    </a:extLst>
                  </a:tr>
                  <a:tr h="518160">
                    <a:tc>
                      <a:txBody>
                        <a:bodyPr/>
                        <a:lstStyle/>
                        <a:p>
                          <a:r>
                            <a:rPr lang="es-MX" dirty="0"/>
                            <a:t>z</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real</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s-MX" dirty="0"/>
                            <a:t>salida</a:t>
                          </a:r>
                        </a:p>
                      </a:txBody>
                      <a:tcPr/>
                    </a:tc>
                    <a:tc>
                      <a:txBody>
                        <a:bodyPr/>
                        <a:lstStyle/>
                        <a:p>
                          <a:endParaRPr lang="es-MX"/>
                        </a:p>
                      </a:txBody>
                      <a:tcPr>
                        <a:blipFill>
                          <a:blip r:embed="rId2"/>
                          <a:stretch>
                            <a:fillRect l="-116788" t="-345882" r="-182" b="-11765"/>
                          </a:stretch>
                        </a:blipFill>
                      </a:tcPr>
                    </a:tc>
                    <a:extLst>
                      <a:ext uri="{0D108BD9-81ED-4DB2-BD59-A6C34878D82A}">
                        <a16:rowId xmlns:a16="http://schemas.microsoft.com/office/drawing/2014/main" val="2546641186"/>
                      </a:ext>
                    </a:extLst>
                  </a:tr>
                </a:tbl>
              </a:graphicData>
            </a:graphic>
          </p:graphicFrame>
        </mc:Fallback>
      </mc:AlternateContent>
    </p:spTree>
    <p:extLst>
      <p:ext uri="{BB962C8B-B14F-4D97-AF65-F5344CB8AC3E}">
        <p14:creationId xmlns:p14="http://schemas.microsoft.com/office/powerpoint/2010/main" val="35915928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upo 10">
            <a:extLst>
              <a:ext uri="{FF2B5EF4-FFF2-40B4-BE49-F238E27FC236}">
                <a16:creationId xmlns:a16="http://schemas.microsoft.com/office/drawing/2014/main" id="{8D4D5074-262B-465E-A0C6-B0B902A059E0}"/>
              </a:ext>
            </a:extLst>
          </p:cNvPr>
          <p:cNvGrpSpPr/>
          <p:nvPr/>
        </p:nvGrpSpPr>
        <p:grpSpPr>
          <a:xfrm>
            <a:off x="3260997" y="281409"/>
            <a:ext cx="2622006" cy="4288049"/>
            <a:chOff x="3268252" y="442276"/>
            <a:chExt cx="2622006" cy="4288049"/>
          </a:xfrm>
        </p:grpSpPr>
        <p:grpSp>
          <p:nvGrpSpPr>
            <p:cNvPr id="8" name="Grupo 7">
              <a:extLst>
                <a:ext uri="{FF2B5EF4-FFF2-40B4-BE49-F238E27FC236}">
                  <a16:creationId xmlns:a16="http://schemas.microsoft.com/office/drawing/2014/main" id="{A9AB48F7-D4B9-4245-86C9-CF964F52E8F5}"/>
                </a:ext>
              </a:extLst>
            </p:cNvPr>
            <p:cNvGrpSpPr/>
            <p:nvPr/>
          </p:nvGrpSpPr>
          <p:grpSpPr>
            <a:xfrm>
              <a:off x="3268252" y="442276"/>
              <a:ext cx="2622006" cy="3450920"/>
              <a:chOff x="2963470" y="640396"/>
              <a:chExt cx="2622006" cy="3450920"/>
            </a:xfrm>
          </p:grpSpPr>
          <p:sp>
            <p:nvSpPr>
              <p:cNvPr id="46" name="Elipse 45">
                <a:extLst>
                  <a:ext uri="{FF2B5EF4-FFF2-40B4-BE49-F238E27FC236}">
                    <a16:creationId xmlns:a16="http://schemas.microsoft.com/office/drawing/2014/main" id="{8FDEA857-975E-29A6-0C3D-4D751E428A54}"/>
                  </a:ext>
                </a:extLst>
              </p:cNvPr>
              <p:cNvSpPr/>
              <p:nvPr/>
            </p:nvSpPr>
            <p:spPr>
              <a:xfrm>
                <a:off x="3693845" y="640396"/>
                <a:ext cx="1146747" cy="320241"/>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MX" dirty="0"/>
                  <a:t>Inicio</a:t>
                </a:r>
              </a:p>
            </p:txBody>
          </p:sp>
          <p:sp>
            <p:nvSpPr>
              <p:cNvPr id="47" name="Diagrama de flujo: datos 46">
                <a:extLst>
                  <a:ext uri="{FF2B5EF4-FFF2-40B4-BE49-F238E27FC236}">
                    <a16:creationId xmlns:a16="http://schemas.microsoft.com/office/drawing/2014/main" id="{22ADA4B5-2C94-3FAF-8D3A-F5BE077EC525}"/>
                  </a:ext>
                </a:extLst>
              </p:cNvPr>
              <p:cNvSpPr/>
              <p:nvPr/>
            </p:nvSpPr>
            <p:spPr>
              <a:xfrm>
                <a:off x="3864136" y="3445566"/>
                <a:ext cx="785767" cy="285750"/>
              </a:xfrm>
              <a:prstGeom prst="flowChartInputOutput">
                <a:avLst/>
              </a:prstGeom>
              <a:ln>
                <a:solidFill>
                  <a:schemeClr val="accent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MX" dirty="0" err="1"/>
                  <a:t>op</a:t>
                </a:r>
                <a:endParaRPr lang="es-MX" dirty="0"/>
              </a:p>
            </p:txBody>
          </p:sp>
          <p:cxnSp>
            <p:nvCxnSpPr>
              <p:cNvPr id="48" name="Conector recto de flecha 47">
                <a:extLst>
                  <a:ext uri="{FF2B5EF4-FFF2-40B4-BE49-F238E27FC236}">
                    <a16:creationId xmlns:a16="http://schemas.microsoft.com/office/drawing/2014/main" id="{9DCC8042-2E68-225B-E0EE-8EEE204919DB}"/>
                  </a:ext>
                </a:extLst>
              </p:cNvPr>
              <p:cNvCxnSpPr>
                <a:cxnSpLocks/>
              </p:cNvCxnSpPr>
              <p:nvPr/>
            </p:nvCxnSpPr>
            <p:spPr>
              <a:xfrm>
                <a:off x="4267218" y="960637"/>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9" name="Diagrama de flujo: pantalla 48">
                    <a:extLst>
                      <a:ext uri="{FF2B5EF4-FFF2-40B4-BE49-F238E27FC236}">
                        <a16:creationId xmlns:a16="http://schemas.microsoft.com/office/drawing/2014/main" id="{8E52D433-D7E2-6EE5-4F41-9D61C64B7DAF}"/>
                      </a:ext>
                    </a:extLst>
                  </p:cNvPr>
                  <p:cNvSpPr/>
                  <p:nvPr/>
                </p:nvSpPr>
                <p:spPr>
                  <a:xfrm>
                    <a:off x="2963470" y="1339687"/>
                    <a:ext cx="2622006" cy="900593"/>
                  </a:xfrm>
                  <a:prstGeom prst="flowChartDisplay">
                    <a:avLst/>
                  </a:prstGeom>
                </p:spPr>
                <p:style>
                  <a:lnRef idx="2">
                    <a:schemeClr val="accent1"/>
                  </a:lnRef>
                  <a:fillRef idx="1">
                    <a:schemeClr val="lt1"/>
                  </a:fillRef>
                  <a:effectRef idx="0">
                    <a:schemeClr val="accent1"/>
                  </a:effectRef>
                  <a:fontRef idx="minor">
                    <a:schemeClr val="dk1"/>
                  </a:fontRef>
                </p:style>
                <p:txBody>
                  <a:bodyPr rtlCol="0" anchor="ctr"/>
                  <a:lstStyle/>
                  <a:p>
                    <a:pPr marL="114300">
                      <a:buClr>
                        <a:schemeClr val="accent1"/>
                      </a:buClr>
                      <a:buSzPts val="1800"/>
                    </a:pPr>
                    <a:r>
                      <a:rPr lang="es-MX" sz="1200" dirty="0">
                        <a:solidFill>
                          <a:schemeClr val="lt2"/>
                        </a:solidFill>
                        <a:latin typeface="Roboto"/>
                        <a:ea typeface="Roboto"/>
                        <a:cs typeface="Roboto"/>
                        <a:sym typeface="Roboto"/>
                      </a:rPr>
                      <a:t>1: </a:t>
                    </a:r>
                    <a14:m>
                      <m:oMath xmlns:m="http://schemas.openxmlformats.org/officeDocument/2006/math">
                        <m:sSup>
                          <m:sSupPr>
                            <m:ctrlPr>
                              <a:rPr lang="es-MX" sz="1200" i="1">
                                <a:solidFill>
                                  <a:schemeClr val="lt2"/>
                                </a:solidFill>
                                <a:latin typeface="Cambria Math" panose="02040503050406030204" pitchFamily="18" charset="0"/>
                                <a:ea typeface="Roboto"/>
                                <a:cs typeface="Roboto"/>
                                <a:sym typeface="Roboto"/>
                              </a:rPr>
                            </m:ctrlPr>
                          </m:sSupPr>
                          <m:e>
                            <m:r>
                              <a:rPr lang="es-MX" sz="1200">
                                <a:solidFill>
                                  <a:schemeClr val="lt2"/>
                                </a:solidFill>
                                <a:latin typeface="Cambria Math" panose="02040503050406030204" pitchFamily="18" charset="0"/>
                                <a:ea typeface="Roboto"/>
                                <a:cs typeface="Roboto"/>
                                <a:sym typeface="Roboto"/>
                              </a:rPr>
                              <m:t>𝑥</m:t>
                            </m:r>
                          </m:e>
                          <m:sup>
                            <m:r>
                              <a:rPr lang="es-MX" sz="1200">
                                <a:solidFill>
                                  <a:schemeClr val="lt2"/>
                                </a:solidFill>
                                <a:latin typeface="Cambria Math" panose="02040503050406030204" pitchFamily="18" charset="0"/>
                                <a:ea typeface="Roboto"/>
                                <a:cs typeface="Roboto"/>
                                <a:sym typeface="Roboto"/>
                              </a:rPr>
                              <m:t>2</m:t>
                            </m:r>
                          </m:sup>
                        </m:sSup>
                        <m:r>
                          <m:rPr>
                            <m:brk m:alnAt="7"/>
                          </m:rPr>
                          <a:rPr lang="es-MX" sz="1200">
                            <a:solidFill>
                              <a:schemeClr val="lt2"/>
                            </a:solidFill>
                            <a:latin typeface="Cambria Math" panose="02040503050406030204" pitchFamily="18" charset="0"/>
                            <a:ea typeface="Roboto"/>
                            <a:cs typeface="Roboto"/>
                            <a:sym typeface="Roboto"/>
                          </a:rPr>
                          <m:t>+</m:t>
                        </m:r>
                        <m:sSup>
                          <m:sSupPr>
                            <m:ctrlPr>
                              <a:rPr lang="es-MX" sz="1200" i="1">
                                <a:solidFill>
                                  <a:schemeClr val="lt2"/>
                                </a:solidFill>
                                <a:latin typeface="Cambria Math" panose="02040503050406030204" pitchFamily="18" charset="0"/>
                                <a:ea typeface="Roboto"/>
                                <a:cs typeface="Roboto"/>
                                <a:sym typeface="Roboto"/>
                              </a:rPr>
                            </m:ctrlPr>
                          </m:sSupPr>
                          <m:e>
                            <m:r>
                              <a:rPr lang="es-MX" sz="1200">
                                <a:solidFill>
                                  <a:schemeClr val="lt2"/>
                                </a:solidFill>
                                <a:latin typeface="Cambria Math" panose="02040503050406030204" pitchFamily="18" charset="0"/>
                                <a:ea typeface="Roboto"/>
                                <a:cs typeface="Roboto"/>
                                <a:sym typeface="Roboto"/>
                              </a:rPr>
                              <m:t>𝑦</m:t>
                            </m:r>
                          </m:e>
                          <m:sup>
                            <m:r>
                              <a:rPr lang="es-MX" sz="1200">
                                <a:solidFill>
                                  <a:schemeClr val="lt2"/>
                                </a:solidFill>
                                <a:latin typeface="Cambria Math" panose="02040503050406030204" pitchFamily="18" charset="0"/>
                                <a:ea typeface="Roboto"/>
                                <a:cs typeface="Roboto"/>
                                <a:sym typeface="Roboto"/>
                              </a:rPr>
                              <m:t>2</m:t>
                            </m:r>
                          </m:sup>
                        </m:sSup>
                        <m:r>
                          <a:rPr lang="es-MX" sz="1200">
                            <a:solidFill>
                              <a:schemeClr val="lt2"/>
                            </a:solidFill>
                            <a:latin typeface="Cambria Math" panose="02040503050406030204" pitchFamily="18" charset="0"/>
                            <a:ea typeface="Roboto"/>
                            <a:cs typeface="Roboto"/>
                            <a:sym typeface="Roboto"/>
                          </a:rPr>
                          <m:t> </m:t>
                        </m:r>
                      </m:oMath>
                    </a14:m>
                    <a:endParaRPr lang="es-MX" sz="1200" dirty="0">
                      <a:solidFill>
                        <a:schemeClr val="lt2"/>
                      </a:solidFill>
                      <a:latin typeface="Roboto"/>
                      <a:ea typeface="Roboto"/>
                      <a:cs typeface="Roboto"/>
                      <a:sym typeface="Roboto"/>
                    </a:endParaRPr>
                  </a:p>
                  <a:p>
                    <a:pPr marL="114300">
                      <a:buClr>
                        <a:schemeClr val="accent1"/>
                      </a:buClr>
                      <a:buSzPts val="1800"/>
                    </a:pPr>
                    <a:r>
                      <a:rPr lang="es-MX" sz="1200" dirty="0">
                        <a:solidFill>
                          <a:schemeClr val="lt2"/>
                        </a:solidFill>
                        <a:latin typeface="Roboto"/>
                        <a:ea typeface="Roboto"/>
                        <a:cs typeface="Roboto"/>
                        <a:sym typeface="Roboto"/>
                      </a:rPr>
                      <a:t>2: </a:t>
                    </a:r>
                    <a14:m>
                      <m:oMath xmlns:m="http://schemas.openxmlformats.org/officeDocument/2006/math">
                        <m:sSup>
                          <m:sSupPr>
                            <m:ctrlPr>
                              <a:rPr lang="es-MX" sz="1200" i="1">
                                <a:solidFill>
                                  <a:schemeClr val="lt2"/>
                                </a:solidFill>
                                <a:latin typeface="Cambria Math" panose="02040503050406030204" pitchFamily="18" charset="0"/>
                                <a:ea typeface="Roboto"/>
                                <a:cs typeface="Roboto"/>
                                <a:sym typeface="Roboto"/>
                              </a:rPr>
                            </m:ctrlPr>
                          </m:sSupPr>
                          <m:e>
                            <m:r>
                              <a:rPr lang="es-MX" sz="1200">
                                <a:solidFill>
                                  <a:schemeClr val="lt2"/>
                                </a:solidFill>
                                <a:latin typeface="Cambria Math" panose="02040503050406030204" pitchFamily="18" charset="0"/>
                                <a:ea typeface="Roboto"/>
                                <a:cs typeface="Roboto"/>
                                <a:sym typeface="Roboto"/>
                              </a:rPr>
                              <m:t>𝑥</m:t>
                            </m:r>
                          </m:e>
                          <m:sup>
                            <m:r>
                              <a:rPr lang="es-MX" sz="1200">
                                <a:solidFill>
                                  <a:schemeClr val="lt2"/>
                                </a:solidFill>
                                <a:latin typeface="Cambria Math" panose="02040503050406030204" pitchFamily="18" charset="0"/>
                                <a:ea typeface="Roboto"/>
                                <a:cs typeface="Roboto"/>
                                <a:sym typeface="Roboto"/>
                              </a:rPr>
                              <m:t>2</m:t>
                            </m:r>
                          </m:sup>
                        </m:sSup>
                        <m:r>
                          <a:rPr lang="es-MX" sz="1200">
                            <a:solidFill>
                              <a:schemeClr val="lt2"/>
                            </a:solidFill>
                            <a:latin typeface="Cambria Math" panose="02040503050406030204" pitchFamily="18" charset="0"/>
                            <a:ea typeface="Roboto"/>
                            <a:cs typeface="Roboto"/>
                            <a:sym typeface="Roboto"/>
                          </a:rPr>
                          <m:t>+2</m:t>
                        </m:r>
                        <m:r>
                          <a:rPr lang="es-MX" sz="1200">
                            <a:solidFill>
                              <a:schemeClr val="lt2"/>
                            </a:solidFill>
                            <a:latin typeface="Cambria Math" panose="02040503050406030204" pitchFamily="18" charset="0"/>
                            <a:ea typeface="Roboto"/>
                            <a:cs typeface="Roboto"/>
                            <a:sym typeface="Roboto"/>
                          </a:rPr>
                          <m:t>𝑥𝑦</m:t>
                        </m:r>
                        <m:r>
                          <a:rPr lang="es-MX" sz="1200">
                            <a:solidFill>
                              <a:schemeClr val="lt2"/>
                            </a:solidFill>
                            <a:latin typeface="Cambria Math" panose="02040503050406030204" pitchFamily="18" charset="0"/>
                            <a:ea typeface="Roboto"/>
                            <a:cs typeface="Roboto"/>
                            <a:sym typeface="Roboto"/>
                          </a:rPr>
                          <m:t>+</m:t>
                        </m:r>
                        <m:sSup>
                          <m:sSupPr>
                            <m:ctrlPr>
                              <a:rPr lang="es-MX" sz="1200" i="1">
                                <a:solidFill>
                                  <a:schemeClr val="lt2"/>
                                </a:solidFill>
                                <a:latin typeface="Cambria Math" panose="02040503050406030204" pitchFamily="18" charset="0"/>
                                <a:ea typeface="Roboto"/>
                                <a:cs typeface="Roboto"/>
                                <a:sym typeface="Roboto"/>
                              </a:rPr>
                            </m:ctrlPr>
                          </m:sSupPr>
                          <m:e>
                            <m:r>
                              <a:rPr lang="es-MX" sz="1200">
                                <a:solidFill>
                                  <a:schemeClr val="lt2"/>
                                </a:solidFill>
                                <a:latin typeface="Cambria Math" panose="02040503050406030204" pitchFamily="18" charset="0"/>
                                <a:ea typeface="Roboto"/>
                                <a:cs typeface="Roboto"/>
                                <a:sym typeface="Roboto"/>
                              </a:rPr>
                              <m:t>𝑦</m:t>
                            </m:r>
                          </m:e>
                          <m:sup>
                            <m:r>
                              <a:rPr lang="es-MX" sz="1200">
                                <a:solidFill>
                                  <a:schemeClr val="lt2"/>
                                </a:solidFill>
                                <a:latin typeface="Cambria Math" panose="02040503050406030204" pitchFamily="18" charset="0"/>
                                <a:ea typeface="Roboto"/>
                                <a:cs typeface="Roboto"/>
                                <a:sym typeface="Roboto"/>
                              </a:rPr>
                              <m:t>2</m:t>
                            </m:r>
                          </m:sup>
                        </m:sSup>
                      </m:oMath>
                    </a14:m>
                    <a:endParaRPr lang="es-MX" sz="1200" dirty="0">
                      <a:solidFill>
                        <a:schemeClr val="lt2"/>
                      </a:solidFill>
                      <a:latin typeface="Roboto"/>
                      <a:ea typeface="Roboto"/>
                      <a:cs typeface="Roboto"/>
                      <a:sym typeface="Roboto"/>
                    </a:endParaRPr>
                  </a:p>
                  <a:p>
                    <a:pPr marL="114300">
                      <a:buClr>
                        <a:schemeClr val="accent1"/>
                      </a:buClr>
                      <a:buSzPts val="1800"/>
                    </a:pPr>
                    <a:r>
                      <a:rPr lang="es-MX" sz="1200" dirty="0">
                        <a:solidFill>
                          <a:schemeClr val="lt2"/>
                        </a:solidFill>
                        <a:latin typeface="Roboto"/>
                        <a:ea typeface="Roboto"/>
                        <a:cs typeface="Roboto"/>
                        <a:sym typeface="Roboto"/>
                      </a:rPr>
                      <a:t>3,4: </a:t>
                    </a:r>
                    <a14:m>
                      <m:oMath xmlns:m="http://schemas.openxmlformats.org/officeDocument/2006/math">
                        <m:rad>
                          <m:radPr>
                            <m:degHide m:val="on"/>
                            <m:ctrlPr>
                              <a:rPr lang="es-MX" sz="1200" i="1">
                                <a:solidFill>
                                  <a:schemeClr val="lt2"/>
                                </a:solidFill>
                                <a:latin typeface="Cambria Math" panose="02040503050406030204" pitchFamily="18" charset="0"/>
                                <a:ea typeface="Roboto"/>
                                <a:cs typeface="Roboto"/>
                                <a:sym typeface="Roboto"/>
                              </a:rPr>
                            </m:ctrlPr>
                          </m:radPr>
                          <m:deg/>
                          <m:e>
                            <m:r>
                              <a:rPr lang="es-MX" sz="1200">
                                <a:solidFill>
                                  <a:schemeClr val="lt2"/>
                                </a:solidFill>
                                <a:latin typeface="Cambria Math" panose="02040503050406030204" pitchFamily="18" charset="0"/>
                                <a:ea typeface="Roboto"/>
                                <a:cs typeface="Roboto"/>
                                <a:sym typeface="Roboto"/>
                              </a:rPr>
                              <m:t>4</m:t>
                            </m:r>
                            <m:r>
                              <a:rPr lang="es-MX" sz="1200">
                                <a:solidFill>
                                  <a:schemeClr val="lt2"/>
                                </a:solidFill>
                                <a:latin typeface="Cambria Math" panose="02040503050406030204" pitchFamily="18" charset="0"/>
                                <a:ea typeface="Roboto"/>
                                <a:cs typeface="Roboto"/>
                                <a:sym typeface="Roboto"/>
                              </a:rPr>
                              <m:t>𝑥𝑦</m:t>
                            </m:r>
                          </m:e>
                        </m:rad>
                        <m:r>
                          <a:rPr lang="es-MX" sz="1200">
                            <a:solidFill>
                              <a:schemeClr val="lt2"/>
                            </a:solidFill>
                            <a:latin typeface="Cambria Math" panose="02040503050406030204" pitchFamily="18" charset="0"/>
                            <a:ea typeface="Roboto"/>
                            <a:cs typeface="Roboto"/>
                            <a:sym typeface="Roboto"/>
                          </a:rPr>
                          <m:t>−2</m:t>
                        </m:r>
                        <m:r>
                          <a:rPr lang="es-MX" sz="1200">
                            <a:solidFill>
                              <a:schemeClr val="lt2"/>
                            </a:solidFill>
                            <a:latin typeface="Cambria Math" panose="02040503050406030204" pitchFamily="18" charset="0"/>
                            <a:ea typeface="Roboto"/>
                            <a:cs typeface="Roboto"/>
                            <a:sym typeface="Roboto"/>
                          </a:rPr>
                          <m:t>𝑦</m:t>
                        </m:r>
                      </m:oMath>
                    </a14:m>
                    <a:endParaRPr lang="es-MX" sz="1200" dirty="0">
                      <a:solidFill>
                        <a:schemeClr val="lt2"/>
                      </a:solidFill>
                      <a:latin typeface="Roboto"/>
                      <a:ea typeface="Roboto"/>
                      <a:cs typeface="Roboto"/>
                      <a:sym typeface="Roboto"/>
                    </a:endParaRPr>
                  </a:p>
                  <a:p>
                    <a:pPr marL="114300">
                      <a:buClr>
                        <a:schemeClr val="accent1"/>
                      </a:buClr>
                      <a:buSzPts val="1800"/>
                    </a:pPr>
                    <a:r>
                      <a:rPr lang="es-MX" sz="1200" dirty="0">
                        <a:solidFill>
                          <a:schemeClr val="lt2"/>
                        </a:solidFill>
                        <a:latin typeface="Roboto"/>
                        <a:ea typeface="Roboto"/>
                        <a:cs typeface="Roboto"/>
                        <a:sym typeface="Roboto"/>
                      </a:rPr>
                      <a:t>Otra opción: asigna 0</a:t>
                    </a:r>
                    <a:endParaRPr lang="es-MX" sz="1200" dirty="0"/>
                  </a:p>
                </p:txBody>
              </p:sp>
            </mc:Choice>
            <mc:Fallback xmlns="">
              <p:sp>
                <p:nvSpPr>
                  <p:cNvPr id="49" name="Diagrama de flujo: pantalla 48">
                    <a:extLst>
                      <a:ext uri="{FF2B5EF4-FFF2-40B4-BE49-F238E27FC236}">
                        <a16:creationId xmlns:a16="http://schemas.microsoft.com/office/drawing/2014/main" id="{8E52D433-D7E2-6EE5-4F41-9D61C64B7DAF}"/>
                      </a:ext>
                    </a:extLst>
                  </p:cNvPr>
                  <p:cNvSpPr>
                    <a:spLocks noRot="1" noChangeAspect="1" noMove="1" noResize="1" noEditPoints="1" noAdjustHandles="1" noChangeArrowheads="1" noChangeShapeType="1" noTextEdit="1"/>
                  </p:cNvSpPr>
                  <p:nvPr/>
                </p:nvSpPr>
                <p:spPr>
                  <a:xfrm>
                    <a:off x="2963470" y="1339687"/>
                    <a:ext cx="2622006" cy="900593"/>
                  </a:xfrm>
                  <a:prstGeom prst="flowChartDisplay">
                    <a:avLst/>
                  </a:prstGeom>
                  <a:blipFill>
                    <a:blip r:embed="rId2"/>
                    <a:stretch>
                      <a:fillRect b="-1316"/>
                    </a:stretch>
                  </a:blipFill>
                </p:spPr>
                <p:txBody>
                  <a:bodyPr/>
                  <a:lstStyle/>
                  <a:p>
                    <a:r>
                      <a:rPr lang="es-MX">
                        <a:noFill/>
                      </a:rPr>
                      <a:t> </a:t>
                    </a:r>
                  </a:p>
                </p:txBody>
              </p:sp>
            </mc:Fallback>
          </mc:AlternateContent>
          <p:cxnSp>
            <p:nvCxnSpPr>
              <p:cNvPr id="50" name="Conector recto de flecha 49">
                <a:extLst>
                  <a:ext uri="{FF2B5EF4-FFF2-40B4-BE49-F238E27FC236}">
                    <a16:creationId xmlns:a16="http://schemas.microsoft.com/office/drawing/2014/main" id="{E93637FE-576F-EC65-15AA-AD4C3093BA01}"/>
                  </a:ext>
                </a:extLst>
              </p:cNvPr>
              <p:cNvCxnSpPr>
                <a:cxnSpLocks/>
              </p:cNvCxnSpPr>
              <p:nvPr/>
            </p:nvCxnSpPr>
            <p:spPr>
              <a:xfrm>
                <a:off x="4274837" y="2244278"/>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Conector recto de flecha 50">
                <a:extLst>
                  <a:ext uri="{FF2B5EF4-FFF2-40B4-BE49-F238E27FC236}">
                    <a16:creationId xmlns:a16="http://schemas.microsoft.com/office/drawing/2014/main" id="{946062F8-151E-EFFF-ABED-729167B75505}"/>
                  </a:ext>
                </a:extLst>
              </p:cNvPr>
              <p:cNvCxnSpPr>
                <a:cxnSpLocks/>
              </p:cNvCxnSpPr>
              <p:nvPr/>
            </p:nvCxnSpPr>
            <p:spPr>
              <a:xfrm>
                <a:off x="4267217" y="3065337"/>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Diagrama de flujo: pantalla 6">
                <a:extLst>
                  <a:ext uri="{FF2B5EF4-FFF2-40B4-BE49-F238E27FC236}">
                    <a16:creationId xmlns:a16="http://schemas.microsoft.com/office/drawing/2014/main" id="{ACA47DB1-2611-4ACC-AE93-850A8C13B4DF}"/>
                  </a:ext>
                </a:extLst>
              </p:cNvPr>
              <p:cNvSpPr/>
              <p:nvPr/>
            </p:nvSpPr>
            <p:spPr>
              <a:xfrm>
                <a:off x="3352817" y="2611455"/>
                <a:ext cx="1844039" cy="453882"/>
              </a:xfrm>
              <a:prstGeom prst="flowChartDisplay">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sz="1200" dirty="0">
                    <a:solidFill>
                      <a:schemeClr val="lt2"/>
                    </a:solidFill>
                    <a:latin typeface="Roboto"/>
                    <a:ea typeface="Roboto"/>
                  </a:rPr>
                  <a:t>Elige una opción</a:t>
                </a:r>
              </a:p>
            </p:txBody>
          </p:sp>
          <p:cxnSp>
            <p:nvCxnSpPr>
              <p:cNvPr id="58" name="Conector recto de flecha 57">
                <a:extLst>
                  <a:ext uri="{FF2B5EF4-FFF2-40B4-BE49-F238E27FC236}">
                    <a16:creationId xmlns:a16="http://schemas.microsoft.com/office/drawing/2014/main" id="{9FD2E4EB-D690-42E1-81ED-530C510EA06F}"/>
                  </a:ext>
                </a:extLst>
              </p:cNvPr>
              <p:cNvCxnSpPr>
                <a:cxnSpLocks/>
              </p:cNvCxnSpPr>
              <p:nvPr/>
            </p:nvCxnSpPr>
            <p:spPr>
              <a:xfrm>
                <a:off x="4257019" y="3731316"/>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62" name="Diagrama de flujo: pantalla 61">
              <a:extLst>
                <a:ext uri="{FF2B5EF4-FFF2-40B4-BE49-F238E27FC236}">
                  <a16:creationId xmlns:a16="http://schemas.microsoft.com/office/drawing/2014/main" id="{F7DA39F8-8163-4E48-B40A-60E272685D42}"/>
                </a:ext>
              </a:extLst>
            </p:cNvPr>
            <p:cNvSpPr/>
            <p:nvPr/>
          </p:nvSpPr>
          <p:spPr>
            <a:xfrm>
              <a:off x="3649978" y="3916443"/>
              <a:ext cx="1844039" cy="453882"/>
            </a:xfrm>
            <a:prstGeom prst="flowChartDisplay">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MX" sz="1200" dirty="0">
                  <a:solidFill>
                    <a:schemeClr val="lt2"/>
                  </a:solidFill>
                  <a:latin typeface="Roboto"/>
                  <a:ea typeface="Roboto"/>
                </a:rPr>
                <a:t>Ingresa 2 números</a:t>
              </a:r>
            </a:p>
          </p:txBody>
        </p:sp>
        <p:cxnSp>
          <p:nvCxnSpPr>
            <p:cNvPr id="73" name="Conector recto de flecha 72">
              <a:extLst>
                <a:ext uri="{FF2B5EF4-FFF2-40B4-BE49-F238E27FC236}">
                  <a16:creationId xmlns:a16="http://schemas.microsoft.com/office/drawing/2014/main" id="{188127DA-B2DA-479F-B936-3604A01C8B6F}"/>
                </a:ext>
              </a:extLst>
            </p:cNvPr>
            <p:cNvCxnSpPr>
              <a:cxnSpLocks/>
            </p:cNvCxnSpPr>
            <p:nvPr/>
          </p:nvCxnSpPr>
          <p:spPr>
            <a:xfrm>
              <a:off x="4561801" y="4370325"/>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 name="Diagrama de flujo: conector fuera de página 1">
            <a:extLst>
              <a:ext uri="{FF2B5EF4-FFF2-40B4-BE49-F238E27FC236}">
                <a16:creationId xmlns:a16="http://schemas.microsoft.com/office/drawing/2014/main" id="{35052CC3-664E-41F3-A1E8-94F033550DFD}"/>
              </a:ext>
            </a:extLst>
          </p:cNvPr>
          <p:cNvSpPr/>
          <p:nvPr/>
        </p:nvSpPr>
        <p:spPr>
          <a:xfrm>
            <a:off x="4394200" y="4569458"/>
            <a:ext cx="330198" cy="292633"/>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accent1">
                    <a:lumMod val="50000"/>
                  </a:schemeClr>
                </a:solidFill>
              </a:rPr>
              <a:t>1</a:t>
            </a:r>
          </a:p>
        </p:txBody>
      </p:sp>
    </p:spTree>
    <p:extLst>
      <p:ext uri="{BB962C8B-B14F-4D97-AF65-F5344CB8AC3E}">
        <p14:creationId xmlns:p14="http://schemas.microsoft.com/office/powerpoint/2010/main" val="13990853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1">
            <a:extLst>
              <a:ext uri="{FF2B5EF4-FFF2-40B4-BE49-F238E27FC236}">
                <a16:creationId xmlns:a16="http://schemas.microsoft.com/office/drawing/2014/main" id="{116B9F32-480D-4CA2-8B37-57C283BC5BB6}"/>
              </a:ext>
            </a:extLst>
          </p:cNvPr>
          <p:cNvGrpSpPr/>
          <p:nvPr/>
        </p:nvGrpSpPr>
        <p:grpSpPr>
          <a:xfrm>
            <a:off x="1162902" y="334016"/>
            <a:ext cx="6840000" cy="4394413"/>
            <a:chOff x="1162902" y="176621"/>
            <a:chExt cx="6840000" cy="4394413"/>
          </a:xfrm>
        </p:grpSpPr>
        <p:cxnSp>
          <p:nvCxnSpPr>
            <p:cNvPr id="43" name="Conector recto de flecha 42">
              <a:extLst>
                <a:ext uri="{FF2B5EF4-FFF2-40B4-BE49-F238E27FC236}">
                  <a16:creationId xmlns:a16="http://schemas.microsoft.com/office/drawing/2014/main" id="{DF6678D0-7F5D-3387-DF93-97D9B0AE30AC}"/>
                </a:ext>
              </a:extLst>
            </p:cNvPr>
            <p:cNvCxnSpPr/>
            <p:nvPr/>
          </p:nvCxnSpPr>
          <p:spPr>
            <a:xfrm>
              <a:off x="4579620" y="476786"/>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4" name="Diagrama de flujo: decisión 43">
              <a:extLst>
                <a:ext uri="{FF2B5EF4-FFF2-40B4-BE49-F238E27FC236}">
                  <a16:creationId xmlns:a16="http://schemas.microsoft.com/office/drawing/2014/main" id="{97EF1990-5C7C-BA73-DFEA-36D99CB367DE}"/>
                </a:ext>
              </a:extLst>
            </p:cNvPr>
            <p:cNvSpPr/>
            <p:nvPr/>
          </p:nvSpPr>
          <p:spPr>
            <a:xfrm>
              <a:off x="3949903" y="1528289"/>
              <a:ext cx="1276359" cy="482337"/>
            </a:xfrm>
            <a:prstGeom prst="flowChartDecision">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err="1">
                  <a:solidFill>
                    <a:schemeClr val="accent1">
                      <a:lumMod val="50000"/>
                    </a:schemeClr>
                  </a:solidFill>
                </a:rPr>
                <a:t>op</a:t>
              </a:r>
              <a:endParaRPr lang="es-MX" sz="1050" dirty="0">
                <a:solidFill>
                  <a:schemeClr val="accent1">
                    <a:lumMod val="50000"/>
                  </a:schemeClr>
                </a:solidFill>
              </a:endParaRPr>
            </a:p>
          </p:txBody>
        </p:sp>
        <p:sp>
          <p:nvSpPr>
            <p:cNvPr id="5" name="Rectángulo 4">
              <a:extLst>
                <a:ext uri="{FF2B5EF4-FFF2-40B4-BE49-F238E27FC236}">
                  <a16:creationId xmlns:a16="http://schemas.microsoft.com/office/drawing/2014/main" id="{A8C13A11-CA1C-E394-AC5F-F6225F6932F1}"/>
                </a:ext>
              </a:extLst>
            </p:cNvPr>
            <p:cNvSpPr/>
            <p:nvPr/>
          </p:nvSpPr>
          <p:spPr>
            <a:xfrm>
              <a:off x="1162902" y="2548194"/>
              <a:ext cx="1440000" cy="36000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1000" dirty="0">
                  <a:solidFill>
                    <a:schemeClr val="accent1">
                      <a:lumMod val="50000"/>
                    </a:schemeClr>
                  </a:solidFill>
                </a:rPr>
                <a:t>z </a:t>
              </a:r>
              <a:r>
                <a:rPr lang="es-MX" sz="1000" dirty="0">
                  <a:solidFill>
                    <a:schemeClr val="accent1">
                      <a:lumMod val="50000"/>
                    </a:schemeClr>
                  </a:solidFill>
                  <a:sym typeface="Wingdings" panose="05000000000000000000" pitchFamily="2" charset="2"/>
                </a:rPr>
                <a:t> x^2+y^2</a:t>
              </a:r>
              <a:endParaRPr lang="es-MX" sz="1000" dirty="0">
                <a:solidFill>
                  <a:schemeClr val="accent1">
                    <a:lumMod val="50000"/>
                  </a:schemeClr>
                </a:solidFill>
              </a:endParaRPr>
            </a:p>
          </p:txBody>
        </p:sp>
        <p:cxnSp>
          <p:nvCxnSpPr>
            <p:cNvPr id="6" name="Conector: angular 5">
              <a:extLst>
                <a:ext uri="{FF2B5EF4-FFF2-40B4-BE49-F238E27FC236}">
                  <a16:creationId xmlns:a16="http://schemas.microsoft.com/office/drawing/2014/main" id="{44124610-2A52-8EC3-8E8B-7223DC347D38}"/>
                </a:ext>
              </a:extLst>
            </p:cNvPr>
            <p:cNvCxnSpPr>
              <a:cxnSpLocks/>
            </p:cNvCxnSpPr>
            <p:nvPr/>
          </p:nvCxnSpPr>
          <p:spPr>
            <a:xfrm rot="5400000">
              <a:off x="1759558" y="3046453"/>
              <a:ext cx="252000"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Conector recto de flecha 44">
              <a:extLst>
                <a:ext uri="{FF2B5EF4-FFF2-40B4-BE49-F238E27FC236}">
                  <a16:creationId xmlns:a16="http://schemas.microsoft.com/office/drawing/2014/main" id="{EF0F5369-A820-1DF1-3EFC-755C2A26B586}"/>
                </a:ext>
              </a:extLst>
            </p:cNvPr>
            <p:cNvCxnSpPr>
              <a:cxnSpLocks/>
            </p:cNvCxnSpPr>
            <p:nvPr/>
          </p:nvCxnSpPr>
          <p:spPr>
            <a:xfrm>
              <a:off x="4580090" y="2005582"/>
              <a:ext cx="0" cy="28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CuadroTexto 39">
              <a:extLst>
                <a:ext uri="{FF2B5EF4-FFF2-40B4-BE49-F238E27FC236}">
                  <a16:creationId xmlns:a16="http://schemas.microsoft.com/office/drawing/2014/main" id="{617A6463-8397-ED36-556E-FA2427381943}"/>
                </a:ext>
              </a:extLst>
            </p:cNvPr>
            <p:cNvSpPr txBox="1"/>
            <p:nvPr/>
          </p:nvSpPr>
          <p:spPr>
            <a:xfrm>
              <a:off x="1868352" y="2093626"/>
              <a:ext cx="745013" cy="246221"/>
            </a:xfrm>
            <a:prstGeom prst="rect">
              <a:avLst/>
            </a:prstGeom>
            <a:noFill/>
          </p:spPr>
          <p:txBody>
            <a:bodyPr wrap="square" rtlCol="0">
              <a:spAutoFit/>
            </a:bodyPr>
            <a:lstStyle/>
            <a:p>
              <a:r>
                <a:rPr lang="es-MX" sz="1000" dirty="0">
                  <a:solidFill>
                    <a:schemeClr val="accent1">
                      <a:lumMod val="50000"/>
                    </a:schemeClr>
                  </a:solidFill>
                </a:rPr>
                <a:t>1</a:t>
              </a:r>
            </a:p>
          </p:txBody>
        </p:sp>
        <p:sp>
          <p:nvSpPr>
            <p:cNvPr id="41" name="CuadroTexto 40">
              <a:extLst>
                <a:ext uri="{FF2B5EF4-FFF2-40B4-BE49-F238E27FC236}">
                  <a16:creationId xmlns:a16="http://schemas.microsoft.com/office/drawing/2014/main" id="{3FBCB5A7-81FD-A39A-1F9B-2FEB016B0E13}"/>
                </a:ext>
              </a:extLst>
            </p:cNvPr>
            <p:cNvSpPr txBox="1"/>
            <p:nvPr/>
          </p:nvSpPr>
          <p:spPr>
            <a:xfrm>
              <a:off x="6259830" y="2028858"/>
              <a:ext cx="1490028" cy="246221"/>
            </a:xfrm>
            <a:prstGeom prst="rect">
              <a:avLst/>
            </a:prstGeom>
            <a:noFill/>
          </p:spPr>
          <p:txBody>
            <a:bodyPr wrap="square" rtlCol="0">
              <a:spAutoFit/>
            </a:bodyPr>
            <a:lstStyle/>
            <a:p>
              <a:r>
                <a:rPr lang="es-MX" sz="1000" dirty="0" err="1">
                  <a:solidFill>
                    <a:schemeClr val="accent1">
                      <a:lumMod val="50000"/>
                    </a:schemeClr>
                  </a:solidFill>
                </a:rPr>
                <a:t>Cualquier_otro_caso</a:t>
              </a:r>
              <a:endParaRPr lang="es-MX" sz="1000" dirty="0">
                <a:solidFill>
                  <a:schemeClr val="accent1">
                    <a:lumMod val="50000"/>
                  </a:schemeClr>
                </a:solidFill>
              </a:endParaRPr>
            </a:p>
          </p:txBody>
        </p:sp>
        <p:cxnSp>
          <p:nvCxnSpPr>
            <p:cNvPr id="42" name="Conector recto 41">
              <a:extLst>
                <a:ext uri="{FF2B5EF4-FFF2-40B4-BE49-F238E27FC236}">
                  <a16:creationId xmlns:a16="http://schemas.microsoft.com/office/drawing/2014/main" id="{1920A318-2E0E-BD90-18F3-6DBD249B51AA}"/>
                </a:ext>
              </a:extLst>
            </p:cNvPr>
            <p:cNvCxnSpPr>
              <a:cxnSpLocks/>
            </p:cNvCxnSpPr>
            <p:nvPr/>
          </p:nvCxnSpPr>
          <p:spPr>
            <a:xfrm>
              <a:off x="1885555" y="2293582"/>
              <a:ext cx="5400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40378DBA-72A1-38B6-FB5B-83F89CE07D80}"/>
                </a:ext>
              </a:extLst>
            </p:cNvPr>
            <p:cNvCxnSpPr>
              <a:cxnSpLocks/>
            </p:cNvCxnSpPr>
            <p:nvPr/>
          </p:nvCxnSpPr>
          <p:spPr>
            <a:xfrm>
              <a:off x="1885556" y="2294705"/>
              <a:ext cx="0" cy="25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CuadroTexto 9">
              <a:extLst>
                <a:ext uri="{FF2B5EF4-FFF2-40B4-BE49-F238E27FC236}">
                  <a16:creationId xmlns:a16="http://schemas.microsoft.com/office/drawing/2014/main" id="{6D68D964-56D9-C60E-AA67-88105BD876B6}"/>
                </a:ext>
              </a:extLst>
            </p:cNvPr>
            <p:cNvSpPr txBox="1"/>
            <p:nvPr/>
          </p:nvSpPr>
          <p:spPr>
            <a:xfrm>
              <a:off x="3433499" y="2094408"/>
              <a:ext cx="745013" cy="246221"/>
            </a:xfrm>
            <a:prstGeom prst="rect">
              <a:avLst/>
            </a:prstGeom>
            <a:noFill/>
          </p:spPr>
          <p:txBody>
            <a:bodyPr wrap="square" rtlCol="0">
              <a:spAutoFit/>
            </a:bodyPr>
            <a:lstStyle/>
            <a:p>
              <a:r>
                <a:rPr lang="es-MX" sz="1000" dirty="0">
                  <a:solidFill>
                    <a:schemeClr val="accent1">
                      <a:lumMod val="50000"/>
                    </a:schemeClr>
                  </a:solidFill>
                </a:rPr>
                <a:t>2</a:t>
              </a:r>
            </a:p>
          </p:txBody>
        </p:sp>
        <p:sp>
          <p:nvSpPr>
            <p:cNvPr id="12" name="CuadroTexto 11">
              <a:extLst>
                <a:ext uri="{FF2B5EF4-FFF2-40B4-BE49-F238E27FC236}">
                  <a16:creationId xmlns:a16="http://schemas.microsoft.com/office/drawing/2014/main" id="{B81A57C4-9E4F-01BA-23A9-B9A14ED498F6}"/>
                </a:ext>
              </a:extLst>
            </p:cNvPr>
            <p:cNvSpPr txBox="1"/>
            <p:nvPr/>
          </p:nvSpPr>
          <p:spPr>
            <a:xfrm>
              <a:off x="5170445" y="2100698"/>
              <a:ext cx="745013" cy="246221"/>
            </a:xfrm>
            <a:prstGeom prst="rect">
              <a:avLst/>
            </a:prstGeom>
            <a:noFill/>
          </p:spPr>
          <p:txBody>
            <a:bodyPr wrap="square" rtlCol="0">
              <a:spAutoFit/>
            </a:bodyPr>
            <a:lstStyle/>
            <a:p>
              <a:r>
                <a:rPr lang="es-MX" sz="1000" dirty="0">
                  <a:solidFill>
                    <a:schemeClr val="accent1">
                      <a:lumMod val="50000"/>
                    </a:schemeClr>
                  </a:solidFill>
                </a:rPr>
                <a:t>3,4</a:t>
              </a:r>
            </a:p>
          </p:txBody>
        </p:sp>
        <p:cxnSp>
          <p:nvCxnSpPr>
            <p:cNvPr id="16" name="Conector recto de flecha 15">
              <a:extLst>
                <a:ext uri="{FF2B5EF4-FFF2-40B4-BE49-F238E27FC236}">
                  <a16:creationId xmlns:a16="http://schemas.microsoft.com/office/drawing/2014/main" id="{44DD2437-00CA-B396-27AF-1C69E2EEC3ED}"/>
                </a:ext>
              </a:extLst>
            </p:cNvPr>
            <p:cNvCxnSpPr>
              <a:cxnSpLocks/>
            </p:cNvCxnSpPr>
            <p:nvPr/>
          </p:nvCxnSpPr>
          <p:spPr>
            <a:xfrm>
              <a:off x="3704733" y="2294705"/>
              <a:ext cx="0" cy="25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23CA5F60-A8F6-3679-FC08-F4D7115841C8}"/>
                </a:ext>
              </a:extLst>
            </p:cNvPr>
            <p:cNvCxnSpPr>
              <a:cxnSpLocks/>
            </p:cNvCxnSpPr>
            <p:nvPr/>
          </p:nvCxnSpPr>
          <p:spPr>
            <a:xfrm>
              <a:off x="5519727" y="2285306"/>
              <a:ext cx="0" cy="25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Conector recto de flecha 19">
              <a:extLst>
                <a:ext uri="{FF2B5EF4-FFF2-40B4-BE49-F238E27FC236}">
                  <a16:creationId xmlns:a16="http://schemas.microsoft.com/office/drawing/2014/main" id="{629D1573-1BB0-8D8A-920C-176050FF721F}"/>
                </a:ext>
              </a:extLst>
            </p:cNvPr>
            <p:cNvCxnSpPr>
              <a:cxnSpLocks/>
            </p:cNvCxnSpPr>
            <p:nvPr/>
          </p:nvCxnSpPr>
          <p:spPr>
            <a:xfrm>
              <a:off x="7285555" y="2294705"/>
              <a:ext cx="0" cy="25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Rectángulo 30">
              <a:extLst>
                <a:ext uri="{FF2B5EF4-FFF2-40B4-BE49-F238E27FC236}">
                  <a16:creationId xmlns:a16="http://schemas.microsoft.com/office/drawing/2014/main" id="{EEEC247C-0873-3980-76F8-8608EC56789E}"/>
                </a:ext>
              </a:extLst>
            </p:cNvPr>
            <p:cNvSpPr/>
            <p:nvPr/>
          </p:nvSpPr>
          <p:spPr>
            <a:xfrm>
              <a:off x="2982080" y="2563355"/>
              <a:ext cx="1440000" cy="36000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1000" dirty="0">
                  <a:solidFill>
                    <a:schemeClr val="accent1">
                      <a:lumMod val="50000"/>
                    </a:schemeClr>
                  </a:solidFill>
                </a:rPr>
                <a:t>z</a:t>
              </a:r>
              <a:r>
                <a:rPr lang="es-MX" sz="1000" dirty="0">
                  <a:solidFill>
                    <a:schemeClr val="accent1">
                      <a:lumMod val="50000"/>
                    </a:schemeClr>
                  </a:solidFill>
                  <a:sym typeface="Wingdings" panose="05000000000000000000" pitchFamily="2" charset="2"/>
                </a:rPr>
                <a:t>x^2+2*x*y+y^2</a:t>
              </a:r>
              <a:endParaRPr lang="es-MX" sz="1000" dirty="0">
                <a:solidFill>
                  <a:schemeClr val="accent1">
                    <a:lumMod val="50000"/>
                  </a:schemeClr>
                </a:solidFill>
              </a:endParaRPr>
            </a:p>
          </p:txBody>
        </p:sp>
        <p:sp>
          <p:nvSpPr>
            <p:cNvPr id="32" name="Rectángulo 31">
              <a:extLst>
                <a:ext uri="{FF2B5EF4-FFF2-40B4-BE49-F238E27FC236}">
                  <a16:creationId xmlns:a16="http://schemas.microsoft.com/office/drawing/2014/main" id="{BFF3BA6B-DE73-3B36-C75E-086A9EE929B6}"/>
                </a:ext>
              </a:extLst>
            </p:cNvPr>
            <p:cNvSpPr/>
            <p:nvPr/>
          </p:nvSpPr>
          <p:spPr>
            <a:xfrm>
              <a:off x="4806565" y="2540172"/>
              <a:ext cx="1440000" cy="36000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1000" dirty="0" err="1">
                  <a:solidFill>
                    <a:schemeClr val="accent1">
                      <a:lumMod val="50000"/>
                    </a:schemeClr>
                  </a:solidFill>
                  <a:sym typeface="Wingdings" panose="05000000000000000000" pitchFamily="2" charset="2"/>
                </a:rPr>
                <a:t>zraizcuad</a:t>
              </a:r>
              <a:r>
                <a:rPr lang="es-MX" sz="1000" dirty="0">
                  <a:solidFill>
                    <a:schemeClr val="accent1">
                      <a:lumMod val="50000"/>
                    </a:schemeClr>
                  </a:solidFill>
                  <a:sym typeface="Wingdings" panose="05000000000000000000" pitchFamily="2" charset="2"/>
                </a:rPr>
                <a:t>(4*x*y)-2*y</a:t>
              </a:r>
              <a:endParaRPr lang="es-MX" sz="1000" dirty="0">
                <a:solidFill>
                  <a:schemeClr val="accent1">
                    <a:lumMod val="50000"/>
                  </a:schemeClr>
                </a:solidFill>
              </a:endParaRPr>
            </a:p>
          </p:txBody>
        </p:sp>
        <p:sp>
          <p:nvSpPr>
            <p:cNvPr id="33" name="Rectángulo 32">
              <a:extLst>
                <a:ext uri="{FF2B5EF4-FFF2-40B4-BE49-F238E27FC236}">
                  <a16:creationId xmlns:a16="http://schemas.microsoft.com/office/drawing/2014/main" id="{321592FD-C242-6DC1-9247-461346EE323A}"/>
                </a:ext>
              </a:extLst>
            </p:cNvPr>
            <p:cNvSpPr/>
            <p:nvPr/>
          </p:nvSpPr>
          <p:spPr>
            <a:xfrm>
              <a:off x="6562902" y="2540172"/>
              <a:ext cx="1440000" cy="36000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es-MX" sz="1000" dirty="0">
                  <a:solidFill>
                    <a:schemeClr val="accent1">
                      <a:lumMod val="50000"/>
                    </a:schemeClr>
                  </a:solidFill>
                </a:rPr>
                <a:t>Z </a:t>
              </a:r>
              <a:r>
                <a:rPr lang="es-MX" sz="1000" dirty="0">
                  <a:solidFill>
                    <a:schemeClr val="accent1">
                      <a:lumMod val="50000"/>
                    </a:schemeClr>
                  </a:solidFill>
                  <a:sym typeface="Wingdings" panose="05000000000000000000" pitchFamily="2" charset="2"/>
                </a:rPr>
                <a:t> </a:t>
              </a:r>
              <a:r>
                <a:rPr lang="es-MX" sz="1000" dirty="0">
                  <a:solidFill>
                    <a:schemeClr val="accent1">
                      <a:lumMod val="50000"/>
                    </a:schemeClr>
                  </a:solidFill>
                </a:rPr>
                <a:t>0</a:t>
              </a:r>
            </a:p>
          </p:txBody>
        </p:sp>
        <p:cxnSp>
          <p:nvCxnSpPr>
            <p:cNvPr id="34" name="Conector: angular 33">
              <a:extLst>
                <a:ext uri="{FF2B5EF4-FFF2-40B4-BE49-F238E27FC236}">
                  <a16:creationId xmlns:a16="http://schemas.microsoft.com/office/drawing/2014/main" id="{7621A8AA-8522-7F2E-DAC5-D4BB6CEA571B}"/>
                </a:ext>
              </a:extLst>
            </p:cNvPr>
            <p:cNvCxnSpPr>
              <a:cxnSpLocks/>
            </p:cNvCxnSpPr>
            <p:nvPr/>
          </p:nvCxnSpPr>
          <p:spPr>
            <a:xfrm rot="5400000">
              <a:off x="5393727" y="3037304"/>
              <a:ext cx="252000"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Conector: angular 34">
              <a:extLst>
                <a:ext uri="{FF2B5EF4-FFF2-40B4-BE49-F238E27FC236}">
                  <a16:creationId xmlns:a16="http://schemas.microsoft.com/office/drawing/2014/main" id="{8C7B1816-B1E9-8243-093B-1F713E8C8CEB}"/>
                </a:ext>
              </a:extLst>
            </p:cNvPr>
            <p:cNvCxnSpPr>
              <a:cxnSpLocks/>
            </p:cNvCxnSpPr>
            <p:nvPr/>
          </p:nvCxnSpPr>
          <p:spPr>
            <a:xfrm rot="5400000">
              <a:off x="3584170" y="3037305"/>
              <a:ext cx="252000"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Conector: angular 35">
              <a:extLst>
                <a:ext uri="{FF2B5EF4-FFF2-40B4-BE49-F238E27FC236}">
                  <a16:creationId xmlns:a16="http://schemas.microsoft.com/office/drawing/2014/main" id="{9B316A7B-2FD8-F249-81B6-39B630795A82}"/>
                </a:ext>
              </a:extLst>
            </p:cNvPr>
            <p:cNvCxnSpPr>
              <a:cxnSpLocks/>
            </p:cNvCxnSpPr>
            <p:nvPr/>
          </p:nvCxnSpPr>
          <p:spPr>
            <a:xfrm rot="5400000">
              <a:off x="7159556" y="3037309"/>
              <a:ext cx="252000" cy="1"/>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Conector recto 36">
              <a:extLst>
                <a:ext uri="{FF2B5EF4-FFF2-40B4-BE49-F238E27FC236}">
                  <a16:creationId xmlns:a16="http://schemas.microsoft.com/office/drawing/2014/main" id="{83333C00-A48A-040B-2890-9EC284C2D511}"/>
                </a:ext>
              </a:extLst>
            </p:cNvPr>
            <p:cNvCxnSpPr>
              <a:cxnSpLocks/>
            </p:cNvCxnSpPr>
            <p:nvPr/>
          </p:nvCxnSpPr>
          <p:spPr>
            <a:xfrm>
              <a:off x="1893050" y="3169944"/>
              <a:ext cx="5400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Conector recto de flecha 53">
              <a:extLst>
                <a:ext uri="{FF2B5EF4-FFF2-40B4-BE49-F238E27FC236}">
                  <a16:creationId xmlns:a16="http://schemas.microsoft.com/office/drawing/2014/main" id="{0F0A5B3A-A251-FB3D-0E44-04F94ABB008D}"/>
                </a:ext>
              </a:extLst>
            </p:cNvPr>
            <p:cNvCxnSpPr/>
            <p:nvPr/>
          </p:nvCxnSpPr>
          <p:spPr>
            <a:xfrm>
              <a:off x="4590613" y="3193683"/>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Diagrama de flujo: documento 54">
              <a:extLst>
                <a:ext uri="{FF2B5EF4-FFF2-40B4-BE49-F238E27FC236}">
                  <a16:creationId xmlns:a16="http://schemas.microsoft.com/office/drawing/2014/main" id="{878CFEDD-4173-DFC3-2A03-06B162422784}"/>
                </a:ext>
              </a:extLst>
            </p:cNvPr>
            <p:cNvSpPr/>
            <p:nvPr/>
          </p:nvSpPr>
          <p:spPr>
            <a:xfrm>
              <a:off x="4211408" y="3565257"/>
              <a:ext cx="768341" cy="293004"/>
            </a:xfrm>
            <a:prstGeom prst="flowChartDocument">
              <a:avLst/>
            </a:prstGeom>
            <a:ln>
              <a:solidFill>
                <a:srgbClr val="6B9664"/>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s-MX" dirty="0"/>
                <a:t>z</a:t>
              </a:r>
            </a:p>
          </p:txBody>
        </p:sp>
        <p:cxnSp>
          <p:nvCxnSpPr>
            <p:cNvPr id="56" name="Conector recto de flecha 55">
              <a:extLst>
                <a:ext uri="{FF2B5EF4-FFF2-40B4-BE49-F238E27FC236}">
                  <a16:creationId xmlns:a16="http://schemas.microsoft.com/office/drawing/2014/main" id="{596063D1-06F8-AF65-84A5-AC60045201E3}"/>
                </a:ext>
              </a:extLst>
            </p:cNvPr>
            <p:cNvCxnSpPr>
              <a:cxnSpLocks/>
            </p:cNvCxnSpPr>
            <p:nvPr/>
          </p:nvCxnSpPr>
          <p:spPr>
            <a:xfrm>
              <a:off x="4595579" y="3830422"/>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7" name="Elipse 56">
              <a:extLst>
                <a:ext uri="{FF2B5EF4-FFF2-40B4-BE49-F238E27FC236}">
                  <a16:creationId xmlns:a16="http://schemas.microsoft.com/office/drawing/2014/main" id="{59BA2725-3093-A868-ED9B-EE7E6B553A85}"/>
                </a:ext>
              </a:extLst>
            </p:cNvPr>
            <p:cNvSpPr/>
            <p:nvPr/>
          </p:nvSpPr>
          <p:spPr>
            <a:xfrm>
              <a:off x="4109826" y="4211034"/>
              <a:ext cx="972000" cy="360000"/>
            </a:xfrm>
            <a:prstGeom prst="ellipse">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s-MX" sz="1200" dirty="0"/>
                <a:t>Fin</a:t>
              </a:r>
            </a:p>
          </p:txBody>
        </p:sp>
        <p:sp>
          <p:nvSpPr>
            <p:cNvPr id="28" name="Diagrama de flujo: conector fuera de página 27">
              <a:extLst>
                <a:ext uri="{FF2B5EF4-FFF2-40B4-BE49-F238E27FC236}">
                  <a16:creationId xmlns:a16="http://schemas.microsoft.com/office/drawing/2014/main" id="{7C99BCEF-4B87-4C12-92AE-77DD3B77EC5E}"/>
                </a:ext>
              </a:extLst>
            </p:cNvPr>
            <p:cNvSpPr/>
            <p:nvPr/>
          </p:nvSpPr>
          <p:spPr>
            <a:xfrm>
              <a:off x="4393093" y="176621"/>
              <a:ext cx="330198" cy="292633"/>
            </a:xfrm>
            <a:prstGeom prst="flowChartOffpage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solidFill>
                    <a:schemeClr val="accent1">
                      <a:lumMod val="50000"/>
                    </a:schemeClr>
                  </a:solidFill>
                </a:rPr>
                <a:t>1</a:t>
              </a:r>
            </a:p>
          </p:txBody>
        </p:sp>
        <p:sp>
          <p:nvSpPr>
            <p:cNvPr id="46" name="Diagrama de flujo: datos 45">
              <a:extLst>
                <a:ext uri="{FF2B5EF4-FFF2-40B4-BE49-F238E27FC236}">
                  <a16:creationId xmlns:a16="http://schemas.microsoft.com/office/drawing/2014/main" id="{EA54633D-A2C9-433E-8C91-987194EBA58A}"/>
                </a:ext>
              </a:extLst>
            </p:cNvPr>
            <p:cNvSpPr/>
            <p:nvPr/>
          </p:nvSpPr>
          <p:spPr>
            <a:xfrm>
              <a:off x="4195543" y="854718"/>
              <a:ext cx="785767" cy="285750"/>
            </a:xfrm>
            <a:prstGeom prst="flowChartInputOutput">
              <a:avLst/>
            </a:prstGeom>
            <a:ln>
              <a:solidFill>
                <a:schemeClr val="accent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MX" dirty="0" err="1"/>
                <a:t>x,y</a:t>
              </a:r>
              <a:endParaRPr lang="es-MX" dirty="0"/>
            </a:p>
          </p:txBody>
        </p:sp>
        <p:cxnSp>
          <p:nvCxnSpPr>
            <p:cNvPr id="47" name="Conector recto de flecha 46">
              <a:extLst>
                <a:ext uri="{FF2B5EF4-FFF2-40B4-BE49-F238E27FC236}">
                  <a16:creationId xmlns:a16="http://schemas.microsoft.com/office/drawing/2014/main" id="{87230EAA-961D-4F96-8572-62E7413A9473}"/>
                </a:ext>
              </a:extLst>
            </p:cNvPr>
            <p:cNvCxnSpPr/>
            <p:nvPr/>
          </p:nvCxnSpPr>
          <p:spPr>
            <a:xfrm>
              <a:off x="4581564" y="1168289"/>
              <a:ext cx="0" cy="360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7417109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ítulo 1">
            <a:extLst>
              <a:ext uri="{FF2B5EF4-FFF2-40B4-BE49-F238E27FC236}">
                <a16:creationId xmlns:a16="http://schemas.microsoft.com/office/drawing/2014/main" id="{B39A3B70-8E99-F3A1-A57A-A5CAE837C390}"/>
              </a:ext>
            </a:extLst>
          </p:cNvPr>
          <p:cNvSpPr>
            <a:spLocks noGrp="1"/>
          </p:cNvSpPr>
          <p:nvPr>
            <p:ph type="subTitle" idx="1"/>
          </p:nvPr>
        </p:nvSpPr>
        <p:spPr>
          <a:xfrm>
            <a:off x="801974" y="890644"/>
            <a:ext cx="3770027" cy="3899958"/>
          </a:xfrm>
        </p:spPr>
        <p:txBody>
          <a:bodyPr/>
          <a:lstStyle/>
          <a:p>
            <a:pPr marL="114300" indent="0" algn="just">
              <a:lnSpc>
                <a:spcPct val="115000"/>
              </a:lnSpc>
              <a:buClr>
                <a:schemeClr val="lt2"/>
              </a:buClr>
              <a:buNone/>
            </a:pPr>
            <a:r>
              <a:rPr lang="es-MX" sz="1600" b="1" dirty="0"/>
              <a:t>principal</a:t>
            </a:r>
            <a:r>
              <a:rPr lang="es-MX" sz="1600" dirty="0"/>
              <a:t>()</a:t>
            </a:r>
          </a:p>
          <a:p>
            <a:pPr marL="114300" indent="0" algn="just">
              <a:lnSpc>
                <a:spcPct val="115000"/>
              </a:lnSpc>
              <a:buClr>
                <a:schemeClr val="lt2"/>
              </a:buClr>
              <a:buNone/>
            </a:pPr>
            <a:r>
              <a:rPr lang="es-MX" sz="1600" dirty="0">
                <a:solidFill>
                  <a:srgbClr val="C00000"/>
                </a:solidFill>
              </a:rPr>
              <a:t>inicio</a:t>
            </a:r>
          </a:p>
          <a:p>
            <a:pPr marL="114300" indent="0" algn="just">
              <a:lnSpc>
                <a:spcPct val="115000"/>
              </a:lnSpc>
              <a:buClr>
                <a:schemeClr val="lt2"/>
              </a:buClr>
              <a:buNone/>
            </a:pPr>
            <a:r>
              <a:rPr lang="es-MX" sz="1600" dirty="0"/>
              <a:t>    entero x, y, </a:t>
            </a:r>
            <a:r>
              <a:rPr lang="es-MX" sz="1600" dirty="0" err="1"/>
              <a:t>op</a:t>
            </a:r>
            <a:endParaRPr lang="es-MX" sz="1600" dirty="0"/>
          </a:p>
          <a:p>
            <a:pPr marL="114300" indent="0" algn="just">
              <a:lnSpc>
                <a:spcPct val="115000"/>
              </a:lnSpc>
              <a:buClr>
                <a:schemeClr val="lt2"/>
              </a:buClr>
              <a:buNone/>
            </a:pPr>
            <a:r>
              <a:rPr lang="es-MX" sz="1600" dirty="0"/>
              <a:t>    real z</a:t>
            </a:r>
          </a:p>
          <a:p>
            <a:pPr marL="269875" indent="-179388" algn="just">
              <a:lnSpc>
                <a:spcPct val="115000"/>
              </a:lnSpc>
              <a:buClr>
                <a:schemeClr val="lt2"/>
              </a:buClr>
              <a:buNone/>
            </a:pPr>
            <a:r>
              <a:rPr lang="es-MX" sz="1600" dirty="0">
                <a:sym typeface="Wingdings" panose="05000000000000000000" pitchFamily="2" charset="2"/>
              </a:rPr>
              <a:t>    imprimir “Programa que evalúa una función:”</a:t>
            </a:r>
          </a:p>
          <a:p>
            <a:pPr marL="114300" indent="0" algn="just">
              <a:lnSpc>
                <a:spcPct val="115000"/>
              </a:lnSpc>
              <a:buClr>
                <a:schemeClr val="lt2"/>
              </a:buClr>
              <a:buNone/>
            </a:pPr>
            <a:r>
              <a:rPr lang="es-MX" sz="1600" dirty="0">
                <a:sym typeface="Wingdings" panose="05000000000000000000" pitchFamily="2" charset="2"/>
              </a:rPr>
              <a:t>    imprimir “1. z  x^2+y^2”</a:t>
            </a:r>
          </a:p>
          <a:p>
            <a:pPr marL="114300" indent="0" algn="just">
              <a:lnSpc>
                <a:spcPct val="115000"/>
              </a:lnSpc>
              <a:buClr>
                <a:schemeClr val="lt2"/>
              </a:buClr>
              <a:buNone/>
            </a:pPr>
            <a:r>
              <a:rPr lang="es-MX" sz="1600" dirty="0">
                <a:sym typeface="Wingdings" panose="05000000000000000000" pitchFamily="2" charset="2"/>
              </a:rPr>
              <a:t>    imprimir “2. </a:t>
            </a:r>
            <a:r>
              <a:rPr lang="es-MX" sz="1600" dirty="0"/>
              <a:t>z</a:t>
            </a:r>
            <a:r>
              <a:rPr lang="es-MX" sz="1600" dirty="0">
                <a:sym typeface="Wingdings" panose="05000000000000000000" pitchFamily="2" charset="2"/>
              </a:rPr>
              <a:t>x^2+2*x*y+y^2”</a:t>
            </a:r>
          </a:p>
          <a:p>
            <a:pPr marL="114300" indent="0" algn="just">
              <a:lnSpc>
                <a:spcPct val="115000"/>
              </a:lnSpc>
              <a:buClr>
                <a:schemeClr val="lt2"/>
              </a:buClr>
              <a:buNone/>
            </a:pPr>
            <a:r>
              <a:rPr lang="es-MX" sz="1600" dirty="0">
                <a:sym typeface="Wingdings" panose="05000000000000000000" pitchFamily="2" charset="2"/>
              </a:rPr>
              <a:t>    imprimir “3. </a:t>
            </a:r>
            <a:r>
              <a:rPr lang="es-MX" sz="1600" dirty="0" err="1">
                <a:sym typeface="Wingdings" panose="05000000000000000000" pitchFamily="2" charset="2"/>
              </a:rPr>
              <a:t>zraizcuad</a:t>
            </a:r>
            <a:r>
              <a:rPr lang="es-MX" sz="1600" dirty="0">
                <a:sym typeface="Wingdings" panose="05000000000000000000" pitchFamily="2" charset="2"/>
              </a:rPr>
              <a:t>(4*x*y)-2*y”</a:t>
            </a:r>
          </a:p>
          <a:p>
            <a:pPr marL="114300" indent="0" algn="just">
              <a:lnSpc>
                <a:spcPct val="115000"/>
              </a:lnSpc>
              <a:buClr>
                <a:schemeClr val="lt2"/>
              </a:buClr>
              <a:buNone/>
            </a:pPr>
            <a:r>
              <a:rPr lang="es-MX" sz="1600" dirty="0">
                <a:sym typeface="Wingdings" panose="05000000000000000000" pitchFamily="2" charset="2"/>
              </a:rPr>
              <a:t>    imprimir “Otro valor z  0”</a:t>
            </a:r>
            <a:endParaRPr lang="es-MX" sz="1600" dirty="0"/>
          </a:p>
          <a:p>
            <a:pPr marL="114300" indent="0" algn="just">
              <a:lnSpc>
                <a:spcPct val="115000"/>
              </a:lnSpc>
              <a:buClr>
                <a:schemeClr val="lt2"/>
              </a:buClr>
              <a:buNone/>
            </a:pPr>
            <a:r>
              <a:rPr lang="es-MX" sz="1600" dirty="0">
                <a:sym typeface="Wingdings" panose="05000000000000000000" pitchFamily="2" charset="2"/>
              </a:rPr>
              <a:t>    imprimir “Elige una opción”</a:t>
            </a:r>
          </a:p>
          <a:p>
            <a:pPr marL="114300" indent="0" algn="just">
              <a:lnSpc>
                <a:spcPct val="115000"/>
              </a:lnSpc>
              <a:buClr>
                <a:schemeClr val="lt2"/>
              </a:buClr>
              <a:buNone/>
            </a:pPr>
            <a:r>
              <a:rPr lang="es-MX" sz="1600" dirty="0">
                <a:sym typeface="Wingdings" panose="05000000000000000000" pitchFamily="2" charset="2"/>
              </a:rPr>
              <a:t>    leer </a:t>
            </a:r>
            <a:r>
              <a:rPr lang="es-MX" sz="1600" dirty="0" err="1">
                <a:sym typeface="Wingdings" panose="05000000000000000000" pitchFamily="2" charset="2"/>
              </a:rPr>
              <a:t>op</a:t>
            </a:r>
            <a:endParaRPr lang="es-MX" sz="1600" dirty="0">
              <a:sym typeface="Wingdings" panose="05000000000000000000" pitchFamily="2" charset="2"/>
            </a:endParaRPr>
          </a:p>
          <a:p>
            <a:pPr marL="269875" indent="-155575" algn="just">
              <a:lnSpc>
                <a:spcPct val="115000"/>
              </a:lnSpc>
              <a:buClr>
                <a:schemeClr val="lt2"/>
              </a:buClr>
              <a:buNone/>
            </a:pPr>
            <a:r>
              <a:rPr lang="es-MX" sz="1600" dirty="0">
                <a:sym typeface="Wingdings" panose="05000000000000000000" pitchFamily="2" charset="2"/>
              </a:rPr>
              <a:t>    imprimir “Ingresa el valor de x y el  de y”</a:t>
            </a:r>
          </a:p>
        </p:txBody>
      </p:sp>
      <p:sp>
        <p:nvSpPr>
          <p:cNvPr id="3" name="Título 2">
            <a:extLst>
              <a:ext uri="{FF2B5EF4-FFF2-40B4-BE49-F238E27FC236}">
                <a16:creationId xmlns:a16="http://schemas.microsoft.com/office/drawing/2014/main" id="{1CB99A17-7C48-2F60-4B90-F5CD2BAE0A07}"/>
              </a:ext>
            </a:extLst>
          </p:cNvPr>
          <p:cNvSpPr>
            <a:spLocks noGrp="1"/>
          </p:cNvSpPr>
          <p:nvPr>
            <p:ph type="title"/>
          </p:nvPr>
        </p:nvSpPr>
        <p:spPr>
          <a:xfrm>
            <a:off x="934387" y="143498"/>
            <a:ext cx="3505200" cy="418800"/>
          </a:xfrm>
        </p:spPr>
        <p:txBody>
          <a:bodyPr/>
          <a:lstStyle/>
          <a:p>
            <a:r>
              <a:rPr lang="es-MX" sz="2400" dirty="0"/>
              <a:t>Pseudocódigo</a:t>
            </a:r>
            <a:endParaRPr lang="es-MX" dirty="0"/>
          </a:p>
        </p:txBody>
      </p:sp>
      <p:sp>
        <p:nvSpPr>
          <p:cNvPr id="6" name="Subtítulo 1">
            <a:extLst>
              <a:ext uri="{FF2B5EF4-FFF2-40B4-BE49-F238E27FC236}">
                <a16:creationId xmlns:a16="http://schemas.microsoft.com/office/drawing/2014/main" id="{95D74C6C-F8C3-4F4C-A7DD-4AA456B7B357}"/>
              </a:ext>
            </a:extLst>
          </p:cNvPr>
          <p:cNvSpPr txBox="1">
            <a:spLocks/>
          </p:cNvSpPr>
          <p:nvPr/>
        </p:nvSpPr>
        <p:spPr>
          <a:xfrm>
            <a:off x="5048354" y="1243542"/>
            <a:ext cx="3883979" cy="389995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Roboto"/>
              <a:buChar char="●"/>
              <a:defRPr sz="14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2pPr>
            <a:lvl3pPr marL="1371600" marR="0" lvl="2"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3pPr>
            <a:lvl4pPr marL="1828800" marR="0" lvl="3"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4pPr>
            <a:lvl5pPr marL="2286000" marR="0" lvl="4"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5pPr>
            <a:lvl6pPr marL="2743200" marR="0" lvl="5"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6pPr>
            <a:lvl7pPr marL="3200400" marR="0" lvl="6"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7pPr>
            <a:lvl8pPr marL="3657600" marR="0" lvl="7"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8pPr>
            <a:lvl9pPr marL="4114800" marR="0" lvl="8" indent="-317500" algn="l" rtl="0">
              <a:lnSpc>
                <a:spcPct val="115000"/>
              </a:lnSpc>
              <a:spcBef>
                <a:spcPts val="1600"/>
              </a:spcBef>
              <a:spcAft>
                <a:spcPts val="160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9pPr>
          </a:lstStyle>
          <a:p>
            <a:pPr marL="114300" indent="0">
              <a:buFont typeface="Roboto"/>
              <a:buNone/>
            </a:pPr>
            <a:r>
              <a:rPr lang="es-MX" sz="1600" dirty="0">
                <a:sym typeface="Wingdings" panose="05000000000000000000" pitchFamily="2" charset="2"/>
              </a:rPr>
              <a:t>leer x, y</a:t>
            </a:r>
          </a:p>
          <a:p>
            <a:pPr marL="114300" indent="0">
              <a:buFont typeface="Roboto"/>
              <a:buNone/>
            </a:pPr>
            <a:r>
              <a:rPr lang="es-MX" sz="1600" dirty="0" err="1">
                <a:solidFill>
                  <a:schemeClr val="bg1">
                    <a:lumMod val="10000"/>
                  </a:schemeClr>
                </a:solidFill>
              </a:rPr>
              <a:t>según_sea</a:t>
            </a:r>
            <a:r>
              <a:rPr lang="es-MX" sz="1600" dirty="0">
                <a:solidFill>
                  <a:schemeClr val="bg1">
                    <a:lumMod val="10000"/>
                  </a:schemeClr>
                </a:solidFill>
              </a:rPr>
              <a:t> (</a:t>
            </a:r>
            <a:r>
              <a:rPr lang="es-MX" sz="1600" dirty="0" err="1">
                <a:solidFill>
                  <a:schemeClr val="bg1">
                    <a:lumMod val="10000"/>
                  </a:schemeClr>
                </a:solidFill>
              </a:rPr>
              <a:t>op</a:t>
            </a:r>
            <a:r>
              <a:rPr lang="es-MX" sz="1600" dirty="0">
                <a:solidFill>
                  <a:schemeClr val="bg1">
                    <a:lumMod val="10000"/>
                  </a:schemeClr>
                </a:solidFill>
              </a:rPr>
              <a:t>)</a:t>
            </a:r>
          </a:p>
          <a:p>
            <a:pPr marL="114300" indent="0">
              <a:buFont typeface="Roboto"/>
              <a:buNone/>
            </a:pPr>
            <a:r>
              <a:rPr lang="es-MX" sz="1600" dirty="0">
                <a:solidFill>
                  <a:srgbClr val="C00000"/>
                </a:solidFill>
              </a:rPr>
              <a:t>inicio</a:t>
            </a:r>
          </a:p>
          <a:p>
            <a:pPr marL="114300" indent="0">
              <a:buNone/>
            </a:pPr>
            <a:r>
              <a:rPr lang="es-MX" sz="1600" dirty="0">
                <a:solidFill>
                  <a:schemeClr val="bg1">
                    <a:lumMod val="10000"/>
                  </a:schemeClr>
                </a:solidFill>
                <a:sym typeface="Wingdings" panose="05000000000000000000" pitchFamily="2" charset="2"/>
              </a:rPr>
              <a:t>    caso 1: </a:t>
            </a:r>
            <a:r>
              <a:rPr lang="es-MX" sz="1600" dirty="0">
                <a:solidFill>
                  <a:schemeClr val="accent1">
                    <a:lumMod val="50000"/>
                  </a:schemeClr>
                </a:solidFill>
              </a:rPr>
              <a:t>z </a:t>
            </a:r>
            <a:r>
              <a:rPr lang="es-MX" sz="1600" dirty="0">
                <a:solidFill>
                  <a:schemeClr val="accent1">
                    <a:lumMod val="50000"/>
                  </a:schemeClr>
                </a:solidFill>
                <a:sym typeface="Wingdings" panose="05000000000000000000" pitchFamily="2" charset="2"/>
              </a:rPr>
              <a:t> x*</a:t>
            </a:r>
            <a:r>
              <a:rPr lang="es-MX" sz="1600" dirty="0" err="1">
                <a:solidFill>
                  <a:schemeClr val="accent1">
                    <a:lumMod val="50000"/>
                  </a:schemeClr>
                </a:solidFill>
                <a:sym typeface="Wingdings" panose="05000000000000000000" pitchFamily="2" charset="2"/>
              </a:rPr>
              <a:t>x+y</a:t>
            </a:r>
            <a:r>
              <a:rPr lang="es-MX" sz="1600" dirty="0">
                <a:solidFill>
                  <a:schemeClr val="accent1">
                    <a:lumMod val="50000"/>
                  </a:schemeClr>
                </a:solidFill>
                <a:sym typeface="Wingdings" panose="05000000000000000000" pitchFamily="2" charset="2"/>
              </a:rPr>
              <a:t>*y</a:t>
            </a:r>
            <a:endParaRPr lang="es-MX" sz="1600" dirty="0">
              <a:solidFill>
                <a:schemeClr val="accent1">
                  <a:lumMod val="50000"/>
                </a:schemeClr>
              </a:solidFill>
            </a:endParaRPr>
          </a:p>
          <a:p>
            <a:pPr marL="114300" indent="0">
              <a:buFont typeface="Roboto"/>
              <a:buNone/>
            </a:pPr>
            <a:r>
              <a:rPr lang="es-MX" sz="1600" dirty="0">
                <a:solidFill>
                  <a:schemeClr val="bg1">
                    <a:lumMod val="10000"/>
                  </a:schemeClr>
                </a:solidFill>
                <a:sym typeface="Wingdings" panose="05000000000000000000" pitchFamily="2" charset="2"/>
              </a:rPr>
              <a:t>                  salir</a:t>
            </a:r>
          </a:p>
          <a:p>
            <a:pPr marL="114300" indent="0">
              <a:buNone/>
            </a:pPr>
            <a:r>
              <a:rPr lang="es-MX" sz="1600" dirty="0">
                <a:solidFill>
                  <a:schemeClr val="bg1">
                    <a:lumMod val="10000"/>
                  </a:schemeClr>
                </a:solidFill>
                <a:sym typeface="Wingdings" panose="05000000000000000000" pitchFamily="2" charset="2"/>
              </a:rPr>
              <a:t>    caso 2: </a:t>
            </a:r>
            <a:r>
              <a:rPr lang="es-MX" sz="1600" dirty="0">
                <a:solidFill>
                  <a:schemeClr val="accent1">
                    <a:lumMod val="50000"/>
                  </a:schemeClr>
                </a:solidFill>
              </a:rPr>
              <a:t>z </a:t>
            </a:r>
            <a:r>
              <a:rPr lang="es-MX" sz="1600" dirty="0">
                <a:solidFill>
                  <a:schemeClr val="accent1">
                    <a:lumMod val="50000"/>
                  </a:schemeClr>
                </a:solidFill>
                <a:sym typeface="Wingdings" panose="05000000000000000000" pitchFamily="2" charset="2"/>
              </a:rPr>
              <a:t> x*x+2*x*</a:t>
            </a:r>
            <a:r>
              <a:rPr lang="es-MX" sz="1600" dirty="0" err="1">
                <a:solidFill>
                  <a:schemeClr val="accent1">
                    <a:lumMod val="50000"/>
                  </a:schemeClr>
                </a:solidFill>
                <a:sym typeface="Wingdings" panose="05000000000000000000" pitchFamily="2" charset="2"/>
              </a:rPr>
              <a:t>y+y</a:t>
            </a:r>
            <a:r>
              <a:rPr lang="es-MX" sz="1600" dirty="0">
                <a:solidFill>
                  <a:schemeClr val="accent1">
                    <a:lumMod val="50000"/>
                  </a:schemeClr>
                </a:solidFill>
                <a:sym typeface="Wingdings" panose="05000000000000000000" pitchFamily="2" charset="2"/>
              </a:rPr>
              <a:t>*y</a:t>
            </a:r>
            <a:endParaRPr lang="es-MX" sz="1600" dirty="0">
              <a:solidFill>
                <a:schemeClr val="accent1">
                  <a:lumMod val="50000"/>
                </a:schemeClr>
              </a:solidFill>
            </a:endParaRPr>
          </a:p>
          <a:p>
            <a:pPr marL="114300" indent="0">
              <a:buFont typeface="Roboto"/>
              <a:buNone/>
            </a:pPr>
            <a:r>
              <a:rPr lang="es-MX" sz="1600" dirty="0">
                <a:solidFill>
                  <a:schemeClr val="bg1">
                    <a:lumMod val="10000"/>
                  </a:schemeClr>
                </a:solidFill>
                <a:sym typeface="Wingdings" panose="05000000000000000000" pitchFamily="2" charset="2"/>
              </a:rPr>
              <a:t>                  salir</a:t>
            </a:r>
          </a:p>
          <a:p>
            <a:pPr marL="114300" indent="0">
              <a:buFont typeface="Roboto"/>
              <a:buNone/>
            </a:pPr>
            <a:r>
              <a:rPr lang="es-MX" sz="1600" dirty="0">
                <a:solidFill>
                  <a:schemeClr val="bg1">
                    <a:lumMod val="10000"/>
                  </a:schemeClr>
                </a:solidFill>
                <a:sym typeface="Wingdings" panose="05000000000000000000" pitchFamily="2" charset="2"/>
              </a:rPr>
              <a:t>    caso 3: caso 4: </a:t>
            </a:r>
          </a:p>
          <a:p>
            <a:pPr marL="114300" indent="0">
              <a:buFont typeface="Roboto"/>
              <a:buNone/>
            </a:pPr>
            <a:r>
              <a:rPr lang="es-MX" sz="1600" dirty="0">
                <a:solidFill>
                  <a:schemeClr val="bg1">
                    <a:lumMod val="10000"/>
                  </a:schemeClr>
                </a:solidFill>
                <a:sym typeface="Wingdings" panose="05000000000000000000" pitchFamily="2" charset="2"/>
              </a:rPr>
              <a:t>                  </a:t>
            </a:r>
            <a:r>
              <a:rPr lang="es-MX" sz="1600" dirty="0">
                <a:solidFill>
                  <a:schemeClr val="accent1">
                    <a:lumMod val="50000"/>
                  </a:schemeClr>
                </a:solidFill>
              </a:rPr>
              <a:t>z </a:t>
            </a:r>
            <a:r>
              <a:rPr lang="es-MX" sz="1600" dirty="0">
                <a:solidFill>
                  <a:schemeClr val="accent1">
                    <a:lumMod val="50000"/>
                  </a:schemeClr>
                </a:solidFill>
                <a:sym typeface="Wingdings" panose="05000000000000000000" pitchFamily="2" charset="2"/>
              </a:rPr>
              <a:t> </a:t>
            </a:r>
            <a:r>
              <a:rPr lang="es-MX" sz="1600" dirty="0" err="1">
                <a:solidFill>
                  <a:schemeClr val="accent1">
                    <a:lumMod val="50000"/>
                  </a:schemeClr>
                </a:solidFill>
                <a:sym typeface="Wingdings" panose="05000000000000000000" pitchFamily="2" charset="2"/>
              </a:rPr>
              <a:t>raizcuad</a:t>
            </a:r>
            <a:r>
              <a:rPr lang="es-MX" sz="1600" dirty="0">
                <a:solidFill>
                  <a:schemeClr val="accent1">
                    <a:lumMod val="50000"/>
                  </a:schemeClr>
                </a:solidFill>
                <a:sym typeface="Wingdings" panose="05000000000000000000" pitchFamily="2" charset="2"/>
              </a:rPr>
              <a:t>(4*x*y)-2*y</a:t>
            </a:r>
            <a:endParaRPr lang="es-MX" sz="1600" dirty="0">
              <a:solidFill>
                <a:schemeClr val="accent1">
                  <a:lumMod val="50000"/>
                </a:schemeClr>
              </a:solidFill>
            </a:endParaRPr>
          </a:p>
          <a:p>
            <a:pPr marL="114300" indent="0">
              <a:buFont typeface="Roboto"/>
              <a:buNone/>
            </a:pPr>
            <a:r>
              <a:rPr lang="es-MX" sz="1600" dirty="0">
                <a:solidFill>
                  <a:schemeClr val="bg1">
                    <a:lumMod val="10000"/>
                  </a:schemeClr>
                </a:solidFill>
                <a:sym typeface="Wingdings" panose="05000000000000000000" pitchFamily="2" charset="2"/>
              </a:rPr>
              <a:t>                  salir</a:t>
            </a:r>
          </a:p>
          <a:p>
            <a:pPr marL="114300" indent="0">
              <a:buFont typeface="Roboto"/>
              <a:buNone/>
            </a:pPr>
            <a:r>
              <a:rPr lang="es-MX" sz="1600" dirty="0">
                <a:solidFill>
                  <a:schemeClr val="bg1">
                    <a:lumMod val="10000"/>
                  </a:schemeClr>
                </a:solidFill>
                <a:sym typeface="Wingdings" panose="05000000000000000000" pitchFamily="2" charset="2"/>
              </a:rPr>
              <a:t>    </a:t>
            </a:r>
            <a:r>
              <a:rPr lang="es-MX" sz="1600" dirty="0" err="1">
                <a:solidFill>
                  <a:schemeClr val="bg1">
                    <a:lumMod val="10000"/>
                  </a:schemeClr>
                </a:solidFill>
                <a:sym typeface="Wingdings" panose="05000000000000000000" pitchFamily="2" charset="2"/>
              </a:rPr>
              <a:t>cualquier_otro_caso</a:t>
            </a:r>
            <a:r>
              <a:rPr lang="es-MX" sz="1600" dirty="0">
                <a:solidFill>
                  <a:schemeClr val="bg1">
                    <a:lumMod val="10000"/>
                  </a:schemeClr>
                </a:solidFill>
                <a:sym typeface="Wingdings" panose="05000000000000000000" pitchFamily="2" charset="2"/>
              </a:rPr>
              <a:t>: z  0</a:t>
            </a:r>
          </a:p>
          <a:p>
            <a:pPr marL="114300" indent="0">
              <a:buFont typeface="Roboto"/>
              <a:buNone/>
            </a:pPr>
            <a:r>
              <a:rPr lang="es-MX" sz="1600" dirty="0">
                <a:solidFill>
                  <a:srgbClr val="C00000"/>
                </a:solidFill>
                <a:sym typeface="Wingdings" panose="05000000000000000000" pitchFamily="2" charset="2"/>
              </a:rPr>
              <a:t>fin</a:t>
            </a:r>
          </a:p>
          <a:p>
            <a:pPr marL="114300" indent="0">
              <a:buFont typeface="Roboto"/>
              <a:buNone/>
            </a:pPr>
            <a:r>
              <a:rPr lang="es-MX" sz="1600" dirty="0">
                <a:solidFill>
                  <a:schemeClr val="bg1">
                    <a:lumMod val="10000"/>
                  </a:schemeClr>
                </a:solidFill>
                <a:sym typeface="Wingdings" panose="05000000000000000000" pitchFamily="2" charset="2"/>
              </a:rPr>
              <a:t>    imprimir “El resultado de la función evaluada es</a:t>
            </a:r>
            <a:r>
              <a:rPr lang="es-MX" sz="1600" dirty="0">
                <a:solidFill>
                  <a:schemeClr val="accent1">
                    <a:lumMod val="50000"/>
                  </a:schemeClr>
                </a:solidFill>
                <a:sym typeface="Wingdings" panose="05000000000000000000" pitchFamily="2" charset="2"/>
              </a:rPr>
              <a:t>”, z</a:t>
            </a:r>
          </a:p>
          <a:p>
            <a:pPr marL="0" indent="0">
              <a:buFont typeface="Roboto"/>
              <a:buNone/>
            </a:pPr>
            <a:r>
              <a:rPr lang="es-MX" sz="1600" dirty="0">
                <a:solidFill>
                  <a:srgbClr val="C00000"/>
                </a:solidFill>
                <a:sym typeface="Wingdings" panose="05000000000000000000" pitchFamily="2" charset="2"/>
              </a:rPr>
              <a:t>fin</a:t>
            </a:r>
          </a:p>
          <a:p>
            <a:pPr marL="114300" indent="0">
              <a:buFont typeface="Roboto"/>
              <a:buNone/>
            </a:pPr>
            <a:endParaRPr lang="es-MX" sz="1600" dirty="0">
              <a:solidFill>
                <a:srgbClr val="C00000"/>
              </a:solidFill>
              <a:sym typeface="Wingdings" panose="05000000000000000000" pitchFamily="2" charset="2"/>
            </a:endParaRPr>
          </a:p>
        </p:txBody>
      </p:sp>
    </p:spTree>
    <p:extLst>
      <p:ext uri="{BB962C8B-B14F-4D97-AF65-F5344CB8AC3E}">
        <p14:creationId xmlns:p14="http://schemas.microsoft.com/office/powerpoint/2010/main" val="3003999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2">
            <a:extLst>
              <a:ext uri="{FF2B5EF4-FFF2-40B4-BE49-F238E27FC236}">
                <a16:creationId xmlns:a16="http://schemas.microsoft.com/office/drawing/2014/main" id="{FE26A030-E2F2-9ABB-3993-2F6D3FDA53DA}"/>
              </a:ext>
            </a:extLst>
          </p:cNvPr>
          <p:cNvSpPr txBox="1">
            <a:spLocks/>
          </p:cNvSpPr>
          <p:nvPr/>
        </p:nvSpPr>
        <p:spPr>
          <a:xfrm>
            <a:off x="712214" y="129236"/>
            <a:ext cx="3505200" cy="418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EB Garamond Medium"/>
              <a:buNone/>
              <a:defRPr sz="3000" b="0" i="0" u="none" strike="noStrike" cap="none">
                <a:solidFill>
                  <a:schemeClr val="dk1"/>
                </a:solidFill>
                <a:latin typeface="EB Garamond Medium"/>
                <a:ea typeface="EB Garamond Medium"/>
                <a:cs typeface="EB Garamond Medium"/>
                <a:sym typeface="EB Garamond Medium"/>
              </a:defRPr>
            </a:lvl1pPr>
            <a:lvl2pPr marR="0" lvl="1"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2pPr>
            <a:lvl3pPr marR="0" lvl="2"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3pPr>
            <a:lvl4pPr marR="0" lvl="3"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4pPr>
            <a:lvl5pPr marR="0" lvl="4"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5pPr>
            <a:lvl6pPr marR="0" lvl="5"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6pPr>
            <a:lvl7pPr marR="0" lvl="6"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7pPr>
            <a:lvl8pPr marR="0" lvl="7"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8pPr>
            <a:lvl9pPr marR="0" lvl="8" algn="l" rtl="0">
              <a:lnSpc>
                <a:spcPct val="100000"/>
              </a:lnSpc>
              <a:spcBef>
                <a:spcPts val="0"/>
              </a:spcBef>
              <a:spcAft>
                <a:spcPts val="0"/>
              </a:spcAft>
              <a:buClr>
                <a:schemeClr val="dk1"/>
              </a:buClr>
              <a:buSzPts val="2800"/>
              <a:buFont typeface="Georgia"/>
              <a:buNone/>
              <a:defRPr sz="2800" b="1" i="0" u="none" strike="noStrike" cap="none">
                <a:solidFill>
                  <a:schemeClr val="dk1"/>
                </a:solidFill>
                <a:latin typeface="Georgia"/>
                <a:ea typeface="Georgia"/>
                <a:cs typeface="Georgia"/>
                <a:sym typeface="Georgia"/>
              </a:defRPr>
            </a:lvl9pPr>
          </a:lstStyle>
          <a:p>
            <a:r>
              <a:rPr lang="es-MX" sz="2400" dirty="0"/>
              <a:t>Código en Dev C++</a:t>
            </a:r>
          </a:p>
        </p:txBody>
      </p:sp>
      <p:sp>
        <p:nvSpPr>
          <p:cNvPr id="10" name="Subtítulo 1">
            <a:extLst>
              <a:ext uri="{FF2B5EF4-FFF2-40B4-BE49-F238E27FC236}">
                <a16:creationId xmlns:a16="http://schemas.microsoft.com/office/drawing/2014/main" id="{63524FE3-E950-4749-B4D4-A00BF3EE81BD}"/>
              </a:ext>
            </a:extLst>
          </p:cNvPr>
          <p:cNvSpPr txBox="1">
            <a:spLocks/>
          </p:cNvSpPr>
          <p:nvPr/>
        </p:nvSpPr>
        <p:spPr>
          <a:xfrm>
            <a:off x="659387" y="785447"/>
            <a:ext cx="3912613" cy="389995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Roboto"/>
              <a:buChar char="●"/>
              <a:defRPr sz="14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2pPr>
            <a:lvl3pPr marL="1371600" marR="0" lvl="2"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3pPr>
            <a:lvl4pPr marL="1828800" marR="0" lvl="3"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4pPr>
            <a:lvl5pPr marL="2286000" marR="0" lvl="4"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5pPr>
            <a:lvl6pPr marL="2743200" marR="0" lvl="5"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6pPr>
            <a:lvl7pPr marL="3200400" marR="0" lvl="6"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7pPr>
            <a:lvl8pPr marL="3657600" marR="0" lvl="7"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8pPr>
            <a:lvl9pPr marL="4114800" marR="0" lvl="8" indent="-317500" algn="l" rtl="0">
              <a:lnSpc>
                <a:spcPct val="115000"/>
              </a:lnSpc>
              <a:spcBef>
                <a:spcPts val="1600"/>
              </a:spcBef>
              <a:spcAft>
                <a:spcPts val="160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9pPr>
          </a:lstStyle>
          <a:p>
            <a:pPr marL="114300" indent="0">
              <a:buFont typeface="Roboto"/>
              <a:buNone/>
            </a:pPr>
            <a:r>
              <a:rPr lang="es-MX" sz="1600" dirty="0">
                <a:solidFill>
                  <a:srgbClr val="00B050"/>
                </a:solidFill>
              </a:rPr>
              <a:t>#include &lt;</a:t>
            </a:r>
            <a:r>
              <a:rPr lang="es-MX" sz="1600" dirty="0" err="1">
                <a:solidFill>
                  <a:srgbClr val="00B050"/>
                </a:solidFill>
              </a:rPr>
              <a:t>stdio.h</a:t>
            </a:r>
            <a:r>
              <a:rPr lang="es-MX" sz="1600" dirty="0">
                <a:solidFill>
                  <a:srgbClr val="00B050"/>
                </a:solidFill>
              </a:rPr>
              <a:t>&gt;</a:t>
            </a:r>
          </a:p>
          <a:p>
            <a:pPr marL="114300" indent="0">
              <a:buNone/>
            </a:pPr>
            <a:r>
              <a:rPr lang="es-MX" sz="1600" dirty="0">
                <a:solidFill>
                  <a:srgbClr val="00B050"/>
                </a:solidFill>
              </a:rPr>
              <a:t>#include &lt;</a:t>
            </a:r>
            <a:r>
              <a:rPr lang="es-MX" sz="1600" dirty="0" err="1">
                <a:solidFill>
                  <a:srgbClr val="00B050"/>
                </a:solidFill>
              </a:rPr>
              <a:t>math.h</a:t>
            </a:r>
            <a:r>
              <a:rPr lang="es-MX" sz="1600" dirty="0">
                <a:solidFill>
                  <a:srgbClr val="00B050"/>
                </a:solidFill>
              </a:rPr>
              <a:t>&gt;</a:t>
            </a:r>
          </a:p>
          <a:p>
            <a:pPr marL="114300" indent="0">
              <a:buFont typeface="Roboto"/>
              <a:buNone/>
            </a:pPr>
            <a:r>
              <a:rPr lang="es-MX" sz="1600" dirty="0" err="1">
                <a:solidFill>
                  <a:schemeClr val="tx1"/>
                </a:solidFill>
              </a:rPr>
              <a:t>main</a:t>
            </a:r>
            <a:r>
              <a:rPr lang="es-MX" sz="1600" dirty="0">
                <a:solidFill>
                  <a:schemeClr val="tx1"/>
                </a:solidFill>
              </a:rPr>
              <a:t>()</a:t>
            </a:r>
          </a:p>
          <a:p>
            <a:pPr marL="114300" indent="0">
              <a:buFont typeface="Roboto"/>
              <a:buNone/>
            </a:pPr>
            <a:r>
              <a:rPr lang="es-MX" sz="1600" dirty="0">
                <a:solidFill>
                  <a:srgbClr val="C00000"/>
                </a:solidFill>
              </a:rPr>
              <a:t>{</a:t>
            </a:r>
          </a:p>
          <a:p>
            <a:pPr marL="114300" indent="0" algn="just">
              <a:lnSpc>
                <a:spcPct val="115000"/>
              </a:lnSpc>
              <a:buClr>
                <a:schemeClr val="lt2"/>
              </a:buClr>
              <a:buFont typeface="Roboto"/>
              <a:buNone/>
            </a:pPr>
            <a:r>
              <a:rPr lang="es-MX" sz="1600" dirty="0"/>
              <a:t>   </a:t>
            </a:r>
            <a:r>
              <a:rPr lang="es-MX" sz="1600" dirty="0" err="1"/>
              <a:t>int</a:t>
            </a:r>
            <a:r>
              <a:rPr lang="es-MX" sz="1600" dirty="0"/>
              <a:t> x, y, </a:t>
            </a:r>
            <a:r>
              <a:rPr lang="es-MX" sz="1600" dirty="0" err="1"/>
              <a:t>op</a:t>
            </a:r>
            <a:r>
              <a:rPr lang="es-MX" sz="1600" dirty="0"/>
              <a:t>;</a:t>
            </a:r>
          </a:p>
          <a:p>
            <a:pPr marL="114300" indent="0" algn="just">
              <a:lnSpc>
                <a:spcPct val="115000"/>
              </a:lnSpc>
              <a:buClr>
                <a:schemeClr val="lt2"/>
              </a:buClr>
              <a:buFont typeface="Roboto"/>
              <a:buNone/>
            </a:pPr>
            <a:r>
              <a:rPr lang="es-MX" sz="1600" dirty="0"/>
              <a:t>   </a:t>
            </a:r>
            <a:r>
              <a:rPr lang="es-MX" sz="1600" dirty="0" err="1"/>
              <a:t>float</a:t>
            </a:r>
            <a:r>
              <a:rPr lang="es-MX" sz="1600" dirty="0"/>
              <a:t> z;</a:t>
            </a:r>
          </a:p>
          <a:p>
            <a:pPr marL="269875" indent="-179388" algn="just">
              <a:lnSpc>
                <a:spcPct val="115000"/>
              </a:lnSpc>
              <a:buClr>
                <a:schemeClr val="lt2"/>
              </a:buClr>
              <a:buFont typeface="Roboto"/>
              <a:buNone/>
            </a:pPr>
            <a:r>
              <a:rPr lang="es-MX" sz="1600" dirty="0">
                <a:sym typeface="Wingdings" panose="05000000000000000000" pitchFamily="2" charset="2"/>
              </a:rPr>
              <a:t>    </a:t>
            </a:r>
            <a:r>
              <a:rPr lang="es-MX" sz="1600" dirty="0" err="1">
                <a:sym typeface="Wingdings" panose="05000000000000000000" pitchFamily="2" charset="2"/>
              </a:rPr>
              <a:t>printf</a:t>
            </a:r>
            <a:r>
              <a:rPr lang="es-MX" sz="1600" dirty="0">
                <a:sym typeface="Wingdings" panose="05000000000000000000" pitchFamily="2" charset="2"/>
              </a:rPr>
              <a:t> (“Programa que evalúa una función:\n”);</a:t>
            </a:r>
          </a:p>
          <a:p>
            <a:pPr marL="114300" indent="0" algn="just">
              <a:lnSpc>
                <a:spcPct val="115000"/>
              </a:lnSpc>
              <a:buClr>
                <a:schemeClr val="lt2"/>
              </a:buClr>
              <a:buFont typeface="Roboto"/>
              <a:buNone/>
            </a:pPr>
            <a:r>
              <a:rPr lang="es-MX" sz="1600" dirty="0">
                <a:sym typeface="Wingdings" panose="05000000000000000000" pitchFamily="2" charset="2"/>
              </a:rPr>
              <a:t>    </a:t>
            </a:r>
            <a:r>
              <a:rPr lang="es-MX" sz="1600" dirty="0" err="1">
                <a:sym typeface="Wingdings" panose="05000000000000000000" pitchFamily="2" charset="2"/>
              </a:rPr>
              <a:t>printf</a:t>
            </a:r>
            <a:r>
              <a:rPr lang="es-MX" sz="1600" dirty="0">
                <a:sym typeface="Wingdings" panose="05000000000000000000" pitchFamily="2" charset="2"/>
              </a:rPr>
              <a:t> (“1. z=x^2+y^2\n”);</a:t>
            </a:r>
          </a:p>
          <a:p>
            <a:pPr marL="114300" indent="0" algn="just">
              <a:lnSpc>
                <a:spcPct val="115000"/>
              </a:lnSpc>
              <a:buClr>
                <a:schemeClr val="lt2"/>
              </a:buClr>
              <a:buFont typeface="Roboto"/>
              <a:buNone/>
            </a:pPr>
            <a:r>
              <a:rPr lang="es-MX" sz="1600" dirty="0">
                <a:sym typeface="Wingdings" panose="05000000000000000000" pitchFamily="2" charset="2"/>
              </a:rPr>
              <a:t>    </a:t>
            </a:r>
            <a:r>
              <a:rPr lang="es-MX" sz="1600" dirty="0" err="1">
                <a:sym typeface="Wingdings" panose="05000000000000000000" pitchFamily="2" charset="2"/>
              </a:rPr>
              <a:t>printf</a:t>
            </a:r>
            <a:r>
              <a:rPr lang="es-MX" sz="1600" dirty="0">
                <a:sym typeface="Wingdings" panose="05000000000000000000" pitchFamily="2" charset="2"/>
              </a:rPr>
              <a:t> (“2. </a:t>
            </a:r>
            <a:r>
              <a:rPr lang="es-MX" sz="1600" dirty="0"/>
              <a:t>z</a:t>
            </a:r>
            <a:r>
              <a:rPr lang="es-MX" sz="1600" dirty="0">
                <a:sym typeface="Wingdings" panose="05000000000000000000" pitchFamily="2" charset="2"/>
              </a:rPr>
              <a:t>=x^2+2*x*y+y^2\n”);</a:t>
            </a:r>
          </a:p>
          <a:p>
            <a:pPr marL="114300" indent="0" algn="just">
              <a:lnSpc>
                <a:spcPct val="115000"/>
              </a:lnSpc>
              <a:buClr>
                <a:schemeClr val="lt2"/>
              </a:buClr>
              <a:buFont typeface="Roboto"/>
              <a:buNone/>
            </a:pPr>
            <a:r>
              <a:rPr lang="es-MX" sz="1600" dirty="0">
                <a:sym typeface="Wingdings" panose="05000000000000000000" pitchFamily="2" charset="2"/>
              </a:rPr>
              <a:t>    </a:t>
            </a:r>
            <a:r>
              <a:rPr lang="es-MX" sz="1600" dirty="0" err="1">
                <a:sym typeface="Wingdings" panose="05000000000000000000" pitchFamily="2" charset="2"/>
              </a:rPr>
              <a:t>printf</a:t>
            </a:r>
            <a:r>
              <a:rPr lang="es-MX" sz="1600" dirty="0">
                <a:sym typeface="Wingdings" panose="05000000000000000000" pitchFamily="2" charset="2"/>
              </a:rPr>
              <a:t> (“3. z=</a:t>
            </a:r>
            <a:r>
              <a:rPr lang="es-MX" sz="1600" dirty="0" err="1">
                <a:sym typeface="Wingdings" panose="05000000000000000000" pitchFamily="2" charset="2"/>
              </a:rPr>
              <a:t>raizcuad</a:t>
            </a:r>
            <a:r>
              <a:rPr lang="es-MX" sz="1600" dirty="0">
                <a:sym typeface="Wingdings" panose="05000000000000000000" pitchFamily="2" charset="2"/>
              </a:rPr>
              <a:t>(4*x*y)-2*y\n”);</a:t>
            </a:r>
          </a:p>
          <a:p>
            <a:pPr marL="114300" indent="0" algn="just">
              <a:lnSpc>
                <a:spcPct val="115000"/>
              </a:lnSpc>
              <a:buClr>
                <a:schemeClr val="lt2"/>
              </a:buClr>
              <a:buFont typeface="Roboto"/>
              <a:buNone/>
            </a:pPr>
            <a:r>
              <a:rPr lang="es-MX" sz="1600" dirty="0">
                <a:sym typeface="Wingdings" panose="05000000000000000000" pitchFamily="2" charset="2"/>
              </a:rPr>
              <a:t>    </a:t>
            </a:r>
            <a:r>
              <a:rPr lang="es-MX" sz="1600" dirty="0" err="1">
                <a:sym typeface="Wingdings" panose="05000000000000000000" pitchFamily="2" charset="2"/>
              </a:rPr>
              <a:t>printf</a:t>
            </a:r>
            <a:r>
              <a:rPr lang="es-MX" sz="1600" dirty="0">
                <a:sym typeface="Wingdings" panose="05000000000000000000" pitchFamily="2" charset="2"/>
              </a:rPr>
              <a:t> (“Otro valor z = 0\n”);</a:t>
            </a:r>
            <a:endParaRPr lang="es-MX" sz="1600" dirty="0"/>
          </a:p>
          <a:p>
            <a:pPr marL="114300" indent="0" algn="just">
              <a:lnSpc>
                <a:spcPct val="115000"/>
              </a:lnSpc>
              <a:buClr>
                <a:schemeClr val="lt2"/>
              </a:buClr>
              <a:buFont typeface="Roboto"/>
              <a:buNone/>
            </a:pPr>
            <a:r>
              <a:rPr lang="es-MX" sz="1600" dirty="0">
                <a:sym typeface="Wingdings" panose="05000000000000000000" pitchFamily="2" charset="2"/>
              </a:rPr>
              <a:t>    </a:t>
            </a:r>
            <a:r>
              <a:rPr lang="es-MX" sz="1600" dirty="0" err="1">
                <a:sym typeface="Wingdings" panose="05000000000000000000" pitchFamily="2" charset="2"/>
              </a:rPr>
              <a:t>printf</a:t>
            </a:r>
            <a:r>
              <a:rPr lang="es-MX" sz="1600" dirty="0">
                <a:sym typeface="Wingdings" panose="05000000000000000000" pitchFamily="2" charset="2"/>
              </a:rPr>
              <a:t> (“Elige una opción\n”);</a:t>
            </a:r>
          </a:p>
          <a:p>
            <a:pPr marL="114300" indent="0" algn="just">
              <a:lnSpc>
                <a:spcPct val="115000"/>
              </a:lnSpc>
              <a:buClr>
                <a:schemeClr val="lt2"/>
              </a:buClr>
              <a:buFont typeface="Roboto"/>
              <a:buNone/>
            </a:pPr>
            <a:r>
              <a:rPr lang="es-MX" sz="1600" dirty="0">
                <a:sym typeface="Wingdings" panose="05000000000000000000" pitchFamily="2" charset="2"/>
              </a:rPr>
              <a:t>    </a:t>
            </a:r>
            <a:r>
              <a:rPr lang="es-MX" sz="1600" dirty="0" err="1">
                <a:sym typeface="Wingdings" panose="05000000000000000000" pitchFamily="2" charset="2"/>
              </a:rPr>
              <a:t>scanf</a:t>
            </a:r>
            <a:r>
              <a:rPr lang="es-MX" sz="1600" dirty="0">
                <a:sym typeface="Wingdings" panose="05000000000000000000" pitchFamily="2" charset="2"/>
              </a:rPr>
              <a:t> (“</a:t>
            </a:r>
            <a:r>
              <a:rPr lang="es-MX" sz="1600" dirty="0">
                <a:solidFill>
                  <a:srgbClr val="00B0F0"/>
                </a:solidFill>
                <a:sym typeface="Wingdings" panose="05000000000000000000" pitchFamily="2" charset="2"/>
              </a:rPr>
              <a:t>%d</a:t>
            </a:r>
            <a:r>
              <a:rPr lang="es-MX" sz="1600" dirty="0">
                <a:sym typeface="Wingdings" panose="05000000000000000000" pitchFamily="2" charset="2"/>
              </a:rPr>
              <a:t>”, </a:t>
            </a:r>
            <a:r>
              <a:rPr lang="es-MX" sz="1600" dirty="0">
                <a:solidFill>
                  <a:srgbClr val="C00000"/>
                </a:solidFill>
                <a:sym typeface="Wingdings" panose="05000000000000000000" pitchFamily="2" charset="2"/>
              </a:rPr>
              <a:t>&amp;</a:t>
            </a:r>
            <a:r>
              <a:rPr lang="es-MX" sz="1600" dirty="0" err="1">
                <a:sym typeface="Wingdings" panose="05000000000000000000" pitchFamily="2" charset="2"/>
              </a:rPr>
              <a:t>op</a:t>
            </a:r>
            <a:r>
              <a:rPr lang="es-MX" sz="1600" dirty="0">
                <a:sym typeface="Wingdings" panose="05000000000000000000" pitchFamily="2" charset="2"/>
              </a:rPr>
              <a:t>);</a:t>
            </a:r>
          </a:p>
        </p:txBody>
      </p:sp>
      <p:sp>
        <p:nvSpPr>
          <p:cNvPr id="19" name="Subtítulo 1">
            <a:extLst>
              <a:ext uri="{FF2B5EF4-FFF2-40B4-BE49-F238E27FC236}">
                <a16:creationId xmlns:a16="http://schemas.microsoft.com/office/drawing/2014/main" id="{D7CAC5E6-69B8-4FFE-8EDB-642B1C076E44}"/>
              </a:ext>
            </a:extLst>
          </p:cNvPr>
          <p:cNvSpPr txBox="1">
            <a:spLocks/>
          </p:cNvSpPr>
          <p:nvPr/>
        </p:nvSpPr>
        <p:spPr>
          <a:xfrm>
            <a:off x="4986478" y="940518"/>
            <a:ext cx="3883979" cy="3899958"/>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1"/>
              </a:buClr>
              <a:buSzPts val="1800"/>
              <a:buFont typeface="Roboto"/>
              <a:buChar char="●"/>
              <a:defRPr sz="1400" b="0" i="0" u="none" strike="noStrike" cap="none">
                <a:solidFill>
                  <a:schemeClr val="lt2"/>
                </a:solidFill>
                <a:latin typeface="Roboto"/>
                <a:ea typeface="Roboto"/>
                <a:cs typeface="Roboto"/>
                <a:sym typeface="Roboto"/>
              </a:defRPr>
            </a:lvl1pPr>
            <a:lvl2pPr marL="914400" marR="0" lvl="1" indent="-317500" algn="l" rtl="0">
              <a:lnSpc>
                <a:spcPct val="115000"/>
              </a:lnSpc>
              <a:spcBef>
                <a:spcPts val="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2pPr>
            <a:lvl3pPr marL="1371600" marR="0" lvl="2"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3pPr>
            <a:lvl4pPr marL="1828800" marR="0" lvl="3"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4pPr>
            <a:lvl5pPr marL="2286000" marR="0" lvl="4"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5pPr>
            <a:lvl6pPr marL="2743200" marR="0" lvl="5"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6pPr>
            <a:lvl7pPr marL="3200400" marR="0" lvl="6"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7pPr>
            <a:lvl8pPr marL="3657600" marR="0" lvl="7" indent="-317500" algn="l" rtl="0">
              <a:lnSpc>
                <a:spcPct val="115000"/>
              </a:lnSpc>
              <a:spcBef>
                <a:spcPts val="1600"/>
              </a:spcBef>
              <a:spcAft>
                <a:spcPts val="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8pPr>
            <a:lvl9pPr marL="4114800" marR="0" lvl="8" indent="-317500" algn="l" rtl="0">
              <a:lnSpc>
                <a:spcPct val="115000"/>
              </a:lnSpc>
              <a:spcBef>
                <a:spcPts val="1600"/>
              </a:spcBef>
              <a:spcAft>
                <a:spcPts val="1600"/>
              </a:spcAft>
              <a:buClr>
                <a:srgbClr val="024427"/>
              </a:buClr>
              <a:buSzPts val="1400"/>
              <a:buFont typeface="Maven Pro"/>
              <a:buChar char="■"/>
              <a:defRPr sz="1400" b="0" i="0" u="none" strike="noStrike" cap="none">
                <a:solidFill>
                  <a:schemeClr val="lt2"/>
                </a:solidFill>
                <a:latin typeface="Roboto"/>
                <a:ea typeface="Roboto"/>
                <a:cs typeface="Roboto"/>
                <a:sym typeface="Roboto"/>
              </a:defRPr>
            </a:lvl9pPr>
          </a:lstStyle>
          <a:p>
            <a:pPr marL="114300" indent="0">
              <a:buFont typeface="Roboto"/>
              <a:buNone/>
            </a:pPr>
            <a:r>
              <a:rPr lang="es-MX" sz="1600" dirty="0" err="1">
                <a:sym typeface="Wingdings" panose="05000000000000000000" pitchFamily="2" charset="2"/>
              </a:rPr>
              <a:t>printf</a:t>
            </a:r>
            <a:r>
              <a:rPr lang="es-MX" sz="1600" dirty="0">
                <a:sym typeface="Wingdings" panose="05000000000000000000" pitchFamily="2" charset="2"/>
              </a:rPr>
              <a:t> (“Ingresa el valor de x y el  de y”);</a:t>
            </a:r>
          </a:p>
          <a:p>
            <a:pPr marL="114300" indent="0">
              <a:buFont typeface="Roboto"/>
              <a:buNone/>
            </a:pPr>
            <a:r>
              <a:rPr lang="es-MX" sz="1600" dirty="0" err="1">
                <a:sym typeface="Wingdings" panose="05000000000000000000" pitchFamily="2" charset="2"/>
              </a:rPr>
              <a:t>scanf</a:t>
            </a:r>
            <a:r>
              <a:rPr lang="es-MX" sz="1600" dirty="0">
                <a:sym typeface="Wingdings" panose="05000000000000000000" pitchFamily="2" charset="2"/>
              </a:rPr>
              <a:t> (“</a:t>
            </a:r>
            <a:r>
              <a:rPr lang="es-MX" sz="1600" dirty="0">
                <a:solidFill>
                  <a:srgbClr val="00B0F0"/>
                </a:solidFill>
                <a:sym typeface="Wingdings" panose="05000000000000000000" pitchFamily="2" charset="2"/>
              </a:rPr>
              <a:t>%d %d</a:t>
            </a:r>
            <a:r>
              <a:rPr lang="es-MX" sz="1600" dirty="0">
                <a:sym typeface="Wingdings" panose="05000000000000000000" pitchFamily="2" charset="2"/>
              </a:rPr>
              <a:t>”,  </a:t>
            </a:r>
            <a:r>
              <a:rPr lang="es-MX" sz="1600" dirty="0">
                <a:solidFill>
                  <a:srgbClr val="C00000"/>
                </a:solidFill>
                <a:sym typeface="Wingdings" panose="05000000000000000000" pitchFamily="2" charset="2"/>
              </a:rPr>
              <a:t>&amp;</a:t>
            </a:r>
            <a:r>
              <a:rPr lang="es-MX" sz="1600" dirty="0">
                <a:sym typeface="Wingdings" panose="05000000000000000000" pitchFamily="2" charset="2"/>
              </a:rPr>
              <a:t>x, </a:t>
            </a:r>
            <a:r>
              <a:rPr lang="es-MX" sz="1600" dirty="0">
                <a:solidFill>
                  <a:srgbClr val="C00000"/>
                </a:solidFill>
                <a:sym typeface="Wingdings" panose="05000000000000000000" pitchFamily="2" charset="2"/>
              </a:rPr>
              <a:t>&amp;</a:t>
            </a:r>
            <a:r>
              <a:rPr lang="es-MX" sz="1600" dirty="0">
                <a:sym typeface="Wingdings" panose="05000000000000000000" pitchFamily="2" charset="2"/>
              </a:rPr>
              <a:t>y);</a:t>
            </a:r>
          </a:p>
          <a:p>
            <a:pPr marL="114300" indent="0">
              <a:buFont typeface="Roboto"/>
              <a:buNone/>
            </a:pPr>
            <a:r>
              <a:rPr lang="es-MX" sz="1600" dirty="0">
                <a:solidFill>
                  <a:schemeClr val="bg1">
                    <a:lumMod val="10000"/>
                  </a:schemeClr>
                </a:solidFill>
              </a:rPr>
              <a:t>switch (</a:t>
            </a:r>
            <a:r>
              <a:rPr lang="es-MX" sz="1600" dirty="0" err="1">
                <a:solidFill>
                  <a:schemeClr val="bg1">
                    <a:lumMod val="10000"/>
                  </a:schemeClr>
                </a:solidFill>
              </a:rPr>
              <a:t>op</a:t>
            </a:r>
            <a:r>
              <a:rPr lang="es-MX" sz="1600" dirty="0">
                <a:solidFill>
                  <a:schemeClr val="bg1">
                    <a:lumMod val="10000"/>
                  </a:schemeClr>
                </a:solidFill>
              </a:rPr>
              <a:t>)</a:t>
            </a:r>
          </a:p>
          <a:p>
            <a:pPr marL="114300" indent="0">
              <a:buFont typeface="Roboto"/>
              <a:buNone/>
            </a:pPr>
            <a:r>
              <a:rPr lang="es-MX" sz="1600" dirty="0">
                <a:solidFill>
                  <a:srgbClr val="C00000"/>
                </a:solidFill>
              </a:rPr>
              <a:t>{</a:t>
            </a:r>
          </a:p>
          <a:p>
            <a:pPr marL="114300" indent="0">
              <a:buNone/>
            </a:pPr>
            <a:r>
              <a:rPr lang="es-MX" sz="1600" dirty="0">
                <a:solidFill>
                  <a:schemeClr val="bg1">
                    <a:lumMod val="10000"/>
                  </a:schemeClr>
                </a:solidFill>
                <a:sym typeface="Wingdings" panose="05000000000000000000" pitchFamily="2" charset="2"/>
              </a:rPr>
              <a:t>    case 1: </a:t>
            </a:r>
            <a:r>
              <a:rPr lang="es-MX" sz="1600" dirty="0">
                <a:solidFill>
                  <a:schemeClr val="accent1">
                    <a:lumMod val="50000"/>
                  </a:schemeClr>
                </a:solidFill>
              </a:rPr>
              <a:t>z </a:t>
            </a:r>
            <a:r>
              <a:rPr lang="es-MX" sz="1600" dirty="0">
                <a:solidFill>
                  <a:schemeClr val="accent1">
                    <a:lumMod val="50000"/>
                  </a:schemeClr>
                </a:solidFill>
                <a:sym typeface="Wingdings" panose="05000000000000000000" pitchFamily="2" charset="2"/>
              </a:rPr>
              <a:t>= </a:t>
            </a:r>
            <a:r>
              <a:rPr lang="es-MX" sz="1600" dirty="0" err="1">
                <a:solidFill>
                  <a:schemeClr val="accent1">
                    <a:lumMod val="50000"/>
                  </a:schemeClr>
                </a:solidFill>
                <a:sym typeface="Wingdings" panose="05000000000000000000" pitchFamily="2" charset="2"/>
              </a:rPr>
              <a:t>pow</a:t>
            </a:r>
            <a:r>
              <a:rPr lang="es-MX" sz="1600" dirty="0">
                <a:solidFill>
                  <a:schemeClr val="accent1">
                    <a:lumMod val="50000"/>
                  </a:schemeClr>
                </a:solidFill>
                <a:sym typeface="Wingdings" panose="05000000000000000000" pitchFamily="2" charset="2"/>
              </a:rPr>
              <a:t>(x,2)+</a:t>
            </a:r>
            <a:r>
              <a:rPr lang="es-MX" sz="1600" dirty="0" err="1">
                <a:solidFill>
                  <a:schemeClr val="accent1">
                    <a:lumMod val="50000"/>
                  </a:schemeClr>
                </a:solidFill>
                <a:sym typeface="Wingdings" panose="05000000000000000000" pitchFamily="2" charset="2"/>
              </a:rPr>
              <a:t>pow</a:t>
            </a:r>
            <a:r>
              <a:rPr lang="es-MX" sz="1600" dirty="0">
                <a:solidFill>
                  <a:schemeClr val="accent1">
                    <a:lumMod val="50000"/>
                  </a:schemeClr>
                </a:solidFill>
                <a:sym typeface="Wingdings" panose="05000000000000000000" pitchFamily="2" charset="2"/>
              </a:rPr>
              <a:t>(y,2);</a:t>
            </a:r>
            <a:endParaRPr lang="es-MX" sz="1600" dirty="0">
              <a:solidFill>
                <a:schemeClr val="accent1">
                  <a:lumMod val="50000"/>
                </a:schemeClr>
              </a:solidFill>
            </a:endParaRPr>
          </a:p>
          <a:p>
            <a:pPr marL="114300" indent="0">
              <a:buFont typeface="Roboto"/>
              <a:buNone/>
            </a:pPr>
            <a:r>
              <a:rPr lang="es-MX" sz="1600" dirty="0">
                <a:solidFill>
                  <a:schemeClr val="bg1">
                    <a:lumMod val="10000"/>
                  </a:schemeClr>
                </a:solidFill>
                <a:sym typeface="Wingdings" panose="05000000000000000000" pitchFamily="2" charset="2"/>
              </a:rPr>
              <a:t>                  break;</a:t>
            </a:r>
          </a:p>
          <a:p>
            <a:pPr marL="114300" indent="0">
              <a:buNone/>
            </a:pPr>
            <a:r>
              <a:rPr lang="es-MX" sz="1600" dirty="0">
                <a:solidFill>
                  <a:schemeClr val="bg1">
                    <a:lumMod val="10000"/>
                  </a:schemeClr>
                </a:solidFill>
                <a:sym typeface="Wingdings" panose="05000000000000000000" pitchFamily="2" charset="2"/>
              </a:rPr>
              <a:t>    case 2: </a:t>
            </a:r>
            <a:r>
              <a:rPr lang="es-MX" sz="1600" dirty="0">
                <a:solidFill>
                  <a:schemeClr val="accent1">
                    <a:lumMod val="50000"/>
                  </a:schemeClr>
                </a:solidFill>
              </a:rPr>
              <a:t>z </a:t>
            </a:r>
            <a:r>
              <a:rPr lang="es-MX" sz="1600" dirty="0">
                <a:solidFill>
                  <a:schemeClr val="accent1">
                    <a:lumMod val="50000"/>
                  </a:schemeClr>
                </a:solidFill>
                <a:sym typeface="Wingdings" panose="05000000000000000000" pitchFamily="2" charset="2"/>
              </a:rPr>
              <a:t>= </a:t>
            </a:r>
            <a:r>
              <a:rPr lang="es-MX" sz="1600" dirty="0" err="1">
                <a:solidFill>
                  <a:schemeClr val="accent1">
                    <a:lumMod val="50000"/>
                  </a:schemeClr>
                </a:solidFill>
                <a:sym typeface="Wingdings" panose="05000000000000000000" pitchFamily="2" charset="2"/>
              </a:rPr>
              <a:t>pow</a:t>
            </a:r>
            <a:r>
              <a:rPr lang="es-MX" sz="1600" dirty="0">
                <a:solidFill>
                  <a:schemeClr val="accent1">
                    <a:lumMod val="50000"/>
                  </a:schemeClr>
                </a:solidFill>
                <a:sym typeface="Wingdings" panose="05000000000000000000" pitchFamily="2" charset="2"/>
              </a:rPr>
              <a:t>(x,2)+2*x*</a:t>
            </a:r>
            <a:r>
              <a:rPr lang="es-MX" sz="1600" dirty="0" err="1">
                <a:solidFill>
                  <a:schemeClr val="accent1">
                    <a:lumMod val="50000"/>
                  </a:schemeClr>
                </a:solidFill>
                <a:sym typeface="Wingdings" panose="05000000000000000000" pitchFamily="2" charset="2"/>
              </a:rPr>
              <a:t>y+pow</a:t>
            </a:r>
            <a:r>
              <a:rPr lang="es-MX" sz="1600" dirty="0">
                <a:solidFill>
                  <a:schemeClr val="accent1">
                    <a:lumMod val="50000"/>
                  </a:schemeClr>
                </a:solidFill>
                <a:sym typeface="Wingdings" panose="05000000000000000000" pitchFamily="2" charset="2"/>
              </a:rPr>
              <a:t>(y,2);</a:t>
            </a:r>
            <a:endParaRPr lang="es-MX" sz="1600" dirty="0">
              <a:solidFill>
                <a:schemeClr val="accent1">
                  <a:lumMod val="50000"/>
                </a:schemeClr>
              </a:solidFill>
            </a:endParaRPr>
          </a:p>
          <a:p>
            <a:pPr marL="114300" indent="0">
              <a:buFont typeface="Roboto"/>
              <a:buNone/>
            </a:pPr>
            <a:r>
              <a:rPr lang="es-MX" sz="1600" dirty="0">
                <a:solidFill>
                  <a:schemeClr val="bg1">
                    <a:lumMod val="10000"/>
                  </a:schemeClr>
                </a:solidFill>
                <a:sym typeface="Wingdings" panose="05000000000000000000" pitchFamily="2" charset="2"/>
              </a:rPr>
              <a:t>                  break;</a:t>
            </a:r>
          </a:p>
          <a:p>
            <a:pPr marL="114300" indent="0">
              <a:buFont typeface="Roboto"/>
              <a:buNone/>
            </a:pPr>
            <a:r>
              <a:rPr lang="es-MX" sz="1600" dirty="0">
                <a:solidFill>
                  <a:schemeClr val="bg1">
                    <a:lumMod val="10000"/>
                  </a:schemeClr>
                </a:solidFill>
                <a:sym typeface="Wingdings" panose="05000000000000000000" pitchFamily="2" charset="2"/>
              </a:rPr>
              <a:t>    case 3:</a:t>
            </a:r>
          </a:p>
          <a:p>
            <a:pPr marL="114300" indent="0">
              <a:buFont typeface="Roboto"/>
              <a:buNone/>
            </a:pPr>
            <a:r>
              <a:rPr lang="es-MX" sz="1600" dirty="0">
                <a:solidFill>
                  <a:schemeClr val="bg1">
                    <a:lumMod val="10000"/>
                  </a:schemeClr>
                </a:solidFill>
                <a:sym typeface="Wingdings" panose="05000000000000000000" pitchFamily="2" charset="2"/>
              </a:rPr>
              <a:t>    case 4:  </a:t>
            </a:r>
            <a:r>
              <a:rPr lang="es-MX" sz="1600" dirty="0">
                <a:solidFill>
                  <a:schemeClr val="accent1">
                    <a:lumMod val="50000"/>
                  </a:schemeClr>
                </a:solidFill>
              </a:rPr>
              <a:t>z </a:t>
            </a:r>
            <a:r>
              <a:rPr lang="es-MX" sz="1600" dirty="0">
                <a:solidFill>
                  <a:schemeClr val="accent1">
                    <a:lumMod val="50000"/>
                  </a:schemeClr>
                </a:solidFill>
                <a:sym typeface="Wingdings" panose="05000000000000000000" pitchFamily="2" charset="2"/>
              </a:rPr>
              <a:t>= </a:t>
            </a:r>
            <a:r>
              <a:rPr lang="es-MX" sz="1600" dirty="0" err="1">
                <a:solidFill>
                  <a:schemeClr val="accent1">
                    <a:lumMod val="50000"/>
                  </a:schemeClr>
                </a:solidFill>
                <a:sym typeface="Wingdings" panose="05000000000000000000" pitchFamily="2" charset="2"/>
              </a:rPr>
              <a:t>sqrt</a:t>
            </a:r>
            <a:r>
              <a:rPr lang="es-MX" sz="1600" dirty="0">
                <a:solidFill>
                  <a:schemeClr val="accent1">
                    <a:lumMod val="50000"/>
                  </a:schemeClr>
                </a:solidFill>
                <a:sym typeface="Wingdings" panose="05000000000000000000" pitchFamily="2" charset="2"/>
              </a:rPr>
              <a:t>(4*x*y)-2*y</a:t>
            </a:r>
            <a:endParaRPr lang="es-MX" sz="1600" dirty="0">
              <a:solidFill>
                <a:schemeClr val="accent1">
                  <a:lumMod val="50000"/>
                </a:schemeClr>
              </a:solidFill>
            </a:endParaRPr>
          </a:p>
          <a:p>
            <a:pPr marL="114300" indent="0">
              <a:buFont typeface="Roboto"/>
              <a:buNone/>
            </a:pPr>
            <a:r>
              <a:rPr lang="es-MX" sz="1600" dirty="0">
                <a:solidFill>
                  <a:schemeClr val="bg1">
                    <a:lumMod val="10000"/>
                  </a:schemeClr>
                </a:solidFill>
                <a:sym typeface="Wingdings" panose="05000000000000000000" pitchFamily="2" charset="2"/>
              </a:rPr>
              <a:t>                  break;</a:t>
            </a:r>
          </a:p>
          <a:p>
            <a:pPr marL="114300" indent="0">
              <a:buFont typeface="Roboto"/>
              <a:buNone/>
            </a:pPr>
            <a:r>
              <a:rPr lang="es-MX" sz="1600" dirty="0">
                <a:solidFill>
                  <a:schemeClr val="bg1">
                    <a:lumMod val="10000"/>
                  </a:schemeClr>
                </a:solidFill>
                <a:sym typeface="Wingdings" panose="05000000000000000000" pitchFamily="2" charset="2"/>
              </a:rPr>
              <a:t>    default: z = 0;</a:t>
            </a:r>
          </a:p>
          <a:p>
            <a:pPr marL="114300" indent="0">
              <a:buFont typeface="Roboto"/>
              <a:buNone/>
            </a:pPr>
            <a:r>
              <a:rPr lang="es-MX" sz="1600" dirty="0">
                <a:solidFill>
                  <a:srgbClr val="C00000"/>
                </a:solidFill>
                <a:sym typeface="Wingdings" panose="05000000000000000000" pitchFamily="2" charset="2"/>
              </a:rPr>
              <a:t>}</a:t>
            </a:r>
          </a:p>
          <a:p>
            <a:pPr marL="114300" indent="0">
              <a:buFont typeface="Roboto"/>
              <a:buNone/>
            </a:pPr>
            <a:r>
              <a:rPr lang="es-MX" sz="1600" dirty="0">
                <a:solidFill>
                  <a:schemeClr val="bg1">
                    <a:lumMod val="10000"/>
                  </a:schemeClr>
                </a:solidFill>
                <a:sym typeface="Wingdings" panose="05000000000000000000" pitchFamily="2" charset="2"/>
              </a:rPr>
              <a:t>    </a:t>
            </a:r>
            <a:r>
              <a:rPr lang="es-MX" sz="1600" dirty="0" err="1">
                <a:solidFill>
                  <a:schemeClr val="bg1">
                    <a:lumMod val="10000"/>
                  </a:schemeClr>
                </a:solidFill>
                <a:sym typeface="Wingdings" panose="05000000000000000000" pitchFamily="2" charset="2"/>
              </a:rPr>
              <a:t>printf</a:t>
            </a:r>
            <a:r>
              <a:rPr lang="es-MX" sz="1600" dirty="0">
                <a:solidFill>
                  <a:schemeClr val="bg1">
                    <a:lumMod val="10000"/>
                  </a:schemeClr>
                </a:solidFill>
                <a:sym typeface="Wingdings" panose="05000000000000000000" pitchFamily="2" charset="2"/>
              </a:rPr>
              <a:t> (“El resultado de la función evaluada es </a:t>
            </a:r>
            <a:r>
              <a:rPr lang="es-MX" sz="1600" dirty="0">
                <a:solidFill>
                  <a:srgbClr val="00B0F0"/>
                </a:solidFill>
                <a:sym typeface="Wingdings" panose="05000000000000000000" pitchFamily="2" charset="2"/>
              </a:rPr>
              <a:t>%.2f</a:t>
            </a:r>
            <a:r>
              <a:rPr lang="es-MX" sz="1600" dirty="0">
                <a:solidFill>
                  <a:schemeClr val="accent1">
                    <a:lumMod val="50000"/>
                  </a:schemeClr>
                </a:solidFill>
                <a:sym typeface="Wingdings" panose="05000000000000000000" pitchFamily="2" charset="2"/>
              </a:rPr>
              <a:t>”, z);</a:t>
            </a:r>
          </a:p>
          <a:p>
            <a:pPr marL="0" indent="0">
              <a:buFont typeface="Roboto"/>
              <a:buNone/>
            </a:pPr>
            <a:r>
              <a:rPr lang="es-MX" sz="1600" dirty="0">
                <a:solidFill>
                  <a:srgbClr val="C00000"/>
                </a:solidFill>
                <a:sym typeface="Wingdings" panose="05000000000000000000" pitchFamily="2" charset="2"/>
              </a:rPr>
              <a:t>}</a:t>
            </a:r>
          </a:p>
          <a:p>
            <a:pPr marL="114300" indent="0">
              <a:buFont typeface="Roboto"/>
              <a:buNone/>
            </a:pPr>
            <a:endParaRPr lang="es-MX" sz="1600" dirty="0">
              <a:solidFill>
                <a:srgbClr val="C00000"/>
              </a:solidFill>
              <a:sym typeface="Wingdings" panose="05000000000000000000" pitchFamily="2" charset="2"/>
            </a:endParaRPr>
          </a:p>
        </p:txBody>
      </p:sp>
    </p:spTree>
    <p:extLst>
      <p:ext uri="{BB962C8B-B14F-4D97-AF65-F5344CB8AC3E}">
        <p14:creationId xmlns:p14="http://schemas.microsoft.com/office/powerpoint/2010/main" val="180200837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173132" y="3416039"/>
            <a:ext cx="3675600" cy="841800"/>
          </a:xfrm>
        </p:spPr>
        <p:txBody>
          <a:bodyPr/>
          <a:lstStyle/>
          <a:p>
            <a:r>
              <a:rPr lang="es-MX" sz="3600" dirty="0"/>
              <a:t>Bibliografía</a:t>
            </a:r>
          </a:p>
        </p:txBody>
      </p:sp>
      <p:sp>
        <p:nvSpPr>
          <p:cNvPr id="7" name="Título 6">
            <a:extLst>
              <a:ext uri="{FF2B5EF4-FFF2-40B4-BE49-F238E27FC236}">
                <a16:creationId xmlns:a16="http://schemas.microsoft.com/office/drawing/2014/main" id="{67A2BC75-5B61-49E8-ABCA-49F7E60369C9}"/>
              </a:ext>
            </a:extLst>
          </p:cNvPr>
          <p:cNvSpPr>
            <a:spLocks noGrp="1"/>
          </p:cNvSpPr>
          <p:nvPr>
            <p:ph type="title" idx="2"/>
          </p:nvPr>
        </p:nvSpPr>
        <p:spPr>
          <a:xfrm>
            <a:off x="7302277" y="987641"/>
            <a:ext cx="1363200" cy="1265100"/>
          </a:xfrm>
        </p:spPr>
        <p:txBody>
          <a:bodyPr/>
          <a:lstStyle/>
          <a:p>
            <a:r>
              <a:rPr lang="es-MX" dirty="0"/>
              <a:t>06</a:t>
            </a:r>
          </a:p>
        </p:txBody>
      </p:sp>
      <p:sp>
        <p:nvSpPr>
          <p:cNvPr id="3" name="Marcador de texto 2"/>
          <p:cNvSpPr>
            <a:spLocks noGrp="1"/>
          </p:cNvSpPr>
          <p:nvPr>
            <p:ph type="subTitle" idx="1"/>
          </p:nvPr>
        </p:nvSpPr>
        <p:spPr>
          <a:xfrm>
            <a:off x="747663" y="987641"/>
            <a:ext cx="5227912" cy="4213092"/>
          </a:xfrm>
        </p:spPr>
        <p:txBody>
          <a:bodyPr/>
          <a:lstStyle/>
          <a:p>
            <a:pPr marL="419100" indent="-342900" algn="l">
              <a:buFont typeface="+mj-lt"/>
              <a:buAutoNum type="arabicPeriod"/>
            </a:pPr>
            <a:r>
              <a:rPr lang="es-MX" sz="1800" dirty="0"/>
              <a:t>Corona, N. y Ancona M. 2011. Diseño de Algoritmos y su codificación en Lenguaje C. McGraw-Hill.</a:t>
            </a:r>
          </a:p>
          <a:p>
            <a:pPr marL="419100" indent="-342900" algn="l">
              <a:buFont typeface="+mj-lt"/>
              <a:buAutoNum type="arabicPeriod"/>
            </a:pPr>
            <a:r>
              <a:rPr lang="es-MX" sz="1800" dirty="0" err="1"/>
              <a:t>Cairó</a:t>
            </a:r>
            <a:r>
              <a:rPr lang="es-MX" sz="1800" dirty="0"/>
              <a:t>, Osvaldo. 2006. Fundamentos de programación. Piensa en C. Pearson-Prentice Hall. </a:t>
            </a:r>
          </a:p>
          <a:p>
            <a:pPr marL="419100" indent="-342900" algn="l">
              <a:buFont typeface="+mj-lt"/>
              <a:buAutoNum type="arabicPeriod"/>
            </a:pPr>
            <a:r>
              <a:rPr lang="es-MX" sz="1800" dirty="0" err="1"/>
              <a:t>Joyanes</a:t>
            </a:r>
            <a:r>
              <a:rPr lang="es-MX" sz="1800" dirty="0"/>
              <a:t>, Luis. 2008. Fundamentos de programación. 4ª Edición. </a:t>
            </a:r>
            <a:r>
              <a:rPr lang="es-MX" sz="1800" dirty="0" err="1"/>
              <a:t>McGrawHill</a:t>
            </a:r>
            <a:r>
              <a:rPr lang="es-MX" sz="1800" dirty="0"/>
              <a:t>.</a:t>
            </a:r>
          </a:p>
          <a:p>
            <a:pPr marL="419100" indent="-342900" algn="l">
              <a:buFont typeface="+mj-lt"/>
              <a:buAutoNum type="arabicPeriod"/>
            </a:pPr>
            <a:r>
              <a:rPr lang="es-MX" sz="1800" dirty="0" err="1"/>
              <a:t>Joyanes</a:t>
            </a:r>
            <a:r>
              <a:rPr lang="es-MX" sz="1800" dirty="0"/>
              <a:t>, Luis y </a:t>
            </a:r>
            <a:r>
              <a:rPr lang="es-MX" sz="1800" dirty="0" err="1"/>
              <a:t>Zahonero</a:t>
            </a:r>
            <a:r>
              <a:rPr lang="es-MX" sz="1800" dirty="0"/>
              <a:t>, Ignacio. Programación en C, metodología, estructura de datos y objetos. McGraw-Hill.</a:t>
            </a:r>
          </a:p>
        </p:txBody>
      </p:sp>
      <p:pic>
        <p:nvPicPr>
          <p:cNvPr id="5" name="Imagen 4"/>
          <p:cNvPicPr>
            <a:picLocks noChangeAspect="1"/>
          </p:cNvPicPr>
          <p:nvPr/>
        </p:nvPicPr>
        <p:blipFill>
          <a:blip r:embed="rId3">
            <a:duotone>
              <a:prstClr val="black"/>
              <a:schemeClr val="accent1">
                <a:tint val="45000"/>
                <a:satMod val="400000"/>
              </a:schemeClr>
            </a:duotone>
          </a:blip>
          <a:stretch>
            <a:fillRect/>
          </a:stretch>
        </p:blipFill>
        <p:spPr>
          <a:xfrm>
            <a:off x="324154" y="369040"/>
            <a:ext cx="496840" cy="418427"/>
          </a:xfrm>
          <a:prstGeom prst="rect">
            <a:avLst/>
          </a:prstGeom>
        </p:spPr>
      </p:pic>
    </p:spTree>
    <p:extLst>
      <p:ext uri="{BB962C8B-B14F-4D97-AF65-F5344CB8AC3E}">
        <p14:creationId xmlns:p14="http://schemas.microsoft.com/office/powerpoint/2010/main" val="2374148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47"/>
          <p:cNvPicPr preferRelativeResize="0"/>
          <p:nvPr/>
        </p:nvPicPr>
        <p:blipFill rotWithShape="1">
          <a:blip r:embed="rId3">
            <a:clrChange>
              <a:clrFrom>
                <a:srgbClr val="FFFFFF"/>
              </a:clrFrom>
              <a:clrTo>
                <a:srgbClr val="FFFFFF">
                  <a:alpha val="0"/>
                </a:srgbClr>
              </a:clrTo>
            </a:clrChange>
            <a:extLst>
              <a:ext uri="{837473B0-CC2E-450A-ABE3-18F120FF3D39}">
                <a1611:picAttrSrcUrl xmlns:a1611="http://schemas.microsoft.com/office/drawing/2016/11/main" r:id="rId4"/>
              </a:ext>
            </a:extLst>
          </a:blip>
          <a:srcRect t="21852" b="11522"/>
          <a:stretch/>
        </p:blipFill>
        <p:spPr>
          <a:xfrm>
            <a:off x="615867" y="1247875"/>
            <a:ext cx="4132458" cy="2753320"/>
          </a:xfrm>
          <a:prstGeom prst="rect">
            <a:avLst/>
          </a:prstGeom>
          <a:noFill/>
          <a:ln>
            <a:noFill/>
          </a:ln>
        </p:spPr>
      </p:pic>
      <p:sp>
        <p:nvSpPr>
          <p:cNvPr id="356" name="Google Shape;356;p47"/>
          <p:cNvSpPr txBox="1">
            <a:spLocks noGrp="1"/>
          </p:cNvSpPr>
          <p:nvPr>
            <p:ph type="title"/>
          </p:nvPr>
        </p:nvSpPr>
        <p:spPr>
          <a:xfrm>
            <a:off x="4748325" y="3053825"/>
            <a:ext cx="3675600" cy="841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dirty="0"/>
              <a:t>Guión explicativo</a:t>
            </a:r>
            <a:endParaRPr dirty="0"/>
          </a:p>
        </p:txBody>
      </p:sp>
      <p:sp>
        <p:nvSpPr>
          <p:cNvPr id="358" name="Google Shape;358;p47"/>
          <p:cNvSpPr txBox="1">
            <a:spLocks noGrp="1"/>
          </p:cNvSpPr>
          <p:nvPr>
            <p:ph type="title" idx="2"/>
          </p:nvPr>
        </p:nvSpPr>
        <p:spPr>
          <a:xfrm>
            <a:off x="7060725" y="1106175"/>
            <a:ext cx="1363200" cy="12651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dirty="0"/>
              <a:t>07</a:t>
            </a:r>
            <a:endParaRPr dirty="0"/>
          </a:p>
        </p:txBody>
      </p:sp>
    </p:spTree>
    <p:extLst>
      <p:ext uri="{BB962C8B-B14F-4D97-AF65-F5344CB8AC3E}">
        <p14:creationId xmlns:p14="http://schemas.microsoft.com/office/powerpoint/2010/main" val="26998403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734990" y="828750"/>
            <a:ext cx="7319100" cy="3486000"/>
          </a:xfrm>
        </p:spPr>
        <p:txBody>
          <a:bodyPr/>
          <a:lstStyle/>
          <a:p>
            <a:pPr marL="76200" indent="0" algn="just">
              <a:buNone/>
            </a:pPr>
            <a:r>
              <a:rPr lang="es-MX" sz="2000" dirty="0"/>
              <a:t>Este material ha sido realizado para apoyar la impartición de la </a:t>
            </a:r>
            <a:r>
              <a:rPr lang="es-MX" sz="2000" i="1" dirty="0"/>
              <a:t>Unidad de Aprendizaje de Programación Básica </a:t>
            </a:r>
            <a:r>
              <a:rPr lang="es-MX" sz="2000" dirty="0"/>
              <a:t>en Unidad 2, tema </a:t>
            </a:r>
            <a:r>
              <a:rPr lang="es-MX" sz="2000" i="1" dirty="0"/>
              <a:t>2.1 Pseudocódigos</a:t>
            </a:r>
            <a:r>
              <a:rPr lang="es-MX" sz="2000" dirty="0"/>
              <a:t>  y subtema </a:t>
            </a:r>
            <a:r>
              <a:rPr lang="es-MX" sz="2000" i="1" dirty="0">
                <a:solidFill>
                  <a:schemeClr val="accent1">
                    <a:lumMod val="75000"/>
                  </a:schemeClr>
                </a:solidFill>
              </a:rPr>
              <a:t>2.1.5 </a:t>
            </a:r>
            <a:r>
              <a:rPr lang="es-ES" sz="1800" i="1" dirty="0">
                <a:solidFill>
                  <a:schemeClr val="accent1">
                    <a:lumMod val="75000"/>
                  </a:schemeClr>
                </a:solidFill>
                <a:effectLst/>
                <a:latin typeface="Arial" panose="020B0604020202020204" pitchFamily="34" charset="0"/>
                <a:ea typeface="Batang" panose="02030600000101010101" pitchFamily="18" charset="-127"/>
              </a:rPr>
              <a:t>Estructuras de control: secuencia, decisión e iteración</a:t>
            </a:r>
            <a:r>
              <a:rPr lang="es-ES" sz="1800" dirty="0">
                <a:effectLst/>
                <a:latin typeface="Arial" panose="020B0604020202020204" pitchFamily="34" charset="0"/>
                <a:ea typeface="Batang" panose="02030600000101010101" pitchFamily="18" charset="-127"/>
              </a:rPr>
              <a:t>. C</a:t>
            </a:r>
            <a:r>
              <a:rPr lang="es-MX" sz="2000" dirty="0" err="1"/>
              <a:t>ontribuyendo</a:t>
            </a:r>
            <a:r>
              <a:rPr lang="es-MX" sz="2000" dirty="0"/>
              <a:t> de esta manera, al cumplimiento del objetivo de la unidad 2 que señala:</a:t>
            </a:r>
          </a:p>
          <a:p>
            <a:pPr marL="76200" indent="0" algn="just">
              <a:buNone/>
            </a:pPr>
            <a:endParaRPr lang="es-MX" sz="2000" dirty="0"/>
          </a:p>
          <a:p>
            <a:pPr marL="717550" indent="0" algn="just">
              <a:buNone/>
              <a:tabLst>
                <a:tab pos="6543675" algn="l"/>
              </a:tabLst>
            </a:pPr>
            <a:r>
              <a:rPr lang="es-MX" sz="2000" dirty="0"/>
              <a:t> </a:t>
            </a:r>
            <a:r>
              <a:rPr lang="es-MX" sz="1800" dirty="0">
                <a:solidFill>
                  <a:schemeClr val="accent1">
                    <a:lumMod val="50000"/>
                  </a:schemeClr>
                </a:solidFill>
              </a:rPr>
              <a:t>“</a:t>
            </a:r>
            <a:r>
              <a:rPr lang="es-ES" sz="1800" dirty="0">
                <a:solidFill>
                  <a:schemeClr val="accent1">
                    <a:lumMod val="50000"/>
                  </a:schemeClr>
                </a:solidFill>
              </a:rPr>
              <a:t>Manejar y aplicar los principios de la programación estructurada para la solución de problemas, considerando la metodología base para construir programas, enfatizando el uso de pseudocódigo”.</a:t>
            </a:r>
            <a:endParaRPr lang="es-MX" sz="2000" dirty="0">
              <a:solidFill>
                <a:schemeClr val="accent1">
                  <a:lumMod val="50000"/>
                </a:schemeClr>
              </a:solidFill>
            </a:endParaRPr>
          </a:p>
        </p:txBody>
      </p:sp>
    </p:spTree>
    <p:extLst>
      <p:ext uri="{BB962C8B-B14F-4D97-AF65-F5344CB8AC3E}">
        <p14:creationId xmlns:p14="http://schemas.microsoft.com/office/powerpoint/2010/main" val="25080012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764970" y="750292"/>
            <a:ext cx="7037410" cy="4065548"/>
          </a:xfrm>
        </p:spPr>
        <p:txBody>
          <a:bodyPr/>
          <a:lstStyle/>
          <a:p>
            <a:pPr marL="76200" indent="0" algn="just">
              <a:buNone/>
            </a:pPr>
            <a:r>
              <a:rPr lang="es-MX" sz="2000" dirty="0"/>
              <a:t>El contenido es dirigido a los alumnos del primer semestre de la Licenciatura de Ingeniería Civil, Mecánica y Electrónica que cursan la asignatura de Programación Básica en la Facultad de Ingeniería de la Universidad Autónoma del Estado de México.</a:t>
            </a:r>
          </a:p>
          <a:p>
            <a:pPr marL="76200" indent="0" algn="just">
              <a:buNone/>
            </a:pPr>
            <a:endParaRPr lang="es-MX" sz="2000" dirty="0"/>
          </a:p>
          <a:p>
            <a:pPr marL="76200" indent="0" algn="just">
              <a:buNone/>
            </a:pPr>
            <a:r>
              <a:rPr lang="es-MX" sz="2000" dirty="0"/>
              <a:t>Para la mayoría de ellos, este es el primer acercamiento con la unidad de aprendizaje, motivo por el cual, no se requieren conocimientos previos de programación de computadoras. Las bases requeridas, son proporcionadas  en la unidad 1  y, los ejercicios desarrollados durante el curso, complementan y refuerzan sus habilidades.</a:t>
            </a:r>
          </a:p>
        </p:txBody>
      </p:sp>
    </p:spTree>
    <p:extLst>
      <p:ext uri="{BB962C8B-B14F-4D97-AF65-F5344CB8AC3E}">
        <p14:creationId xmlns:p14="http://schemas.microsoft.com/office/powerpoint/2010/main" val="149375034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40253" y="373103"/>
            <a:ext cx="6953945" cy="3486000"/>
          </a:xfrm>
        </p:spPr>
        <p:txBody>
          <a:bodyPr/>
          <a:lstStyle/>
          <a:p>
            <a:pPr marL="76200" indent="0" algn="just">
              <a:buNone/>
            </a:pPr>
            <a:r>
              <a:rPr lang="es-MX" sz="2000" dirty="0">
                <a:solidFill>
                  <a:schemeClr val="accent1">
                    <a:lumMod val="75000"/>
                  </a:schemeClr>
                </a:solidFill>
              </a:rPr>
              <a:t>Nota: </a:t>
            </a:r>
            <a:r>
              <a:rPr lang="es-MX" sz="2000" dirty="0"/>
              <a:t>Se recomienda el uso de </a:t>
            </a:r>
            <a:r>
              <a:rPr lang="es-MX" sz="2000" dirty="0" err="1"/>
              <a:t>Power</a:t>
            </a:r>
            <a:r>
              <a:rPr lang="es-MX" sz="2000" dirty="0"/>
              <a:t> Point 2016, para la correcta visualización de este material.</a:t>
            </a:r>
          </a:p>
          <a:p>
            <a:pPr marL="76200" indent="0" algn="just">
              <a:buNone/>
            </a:pPr>
            <a:endParaRPr lang="es-MX" sz="2000" dirty="0"/>
          </a:p>
          <a:p>
            <a:pPr marL="76200" indent="0" algn="just">
              <a:buNone/>
            </a:pPr>
            <a:endParaRPr lang="es-MX" sz="2000" dirty="0"/>
          </a:p>
          <a:p>
            <a:pPr marL="76200" indent="0" algn="just">
              <a:buNone/>
            </a:pPr>
            <a:endParaRPr lang="es-MX" sz="2000" dirty="0"/>
          </a:p>
          <a:p>
            <a:pPr marL="76200" indent="0" algn="just">
              <a:buNone/>
            </a:pPr>
            <a:endParaRPr lang="es-MX" sz="2000" dirty="0"/>
          </a:p>
          <a:p>
            <a:pPr marL="76200" indent="0" algn="just">
              <a:buNone/>
            </a:pPr>
            <a:endParaRPr lang="es-MX" sz="2000" dirty="0"/>
          </a:p>
          <a:p>
            <a:pPr marL="76200" indent="0">
              <a:buNone/>
            </a:pPr>
            <a:endParaRPr lang="es-MX" dirty="0"/>
          </a:p>
          <a:p>
            <a:pPr marL="76200" indent="0">
              <a:buNone/>
            </a:pPr>
            <a:endParaRPr lang="es-MX" dirty="0"/>
          </a:p>
        </p:txBody>
      </p:sp>
      <p:pic>
        <p:nvPicPr>
          <p:cNvPr id="5" name="Imagen 4"/>
          <p:cNvPicPr>
            <a:picLocks noChangeAspect="1"/>
          </p:cNvPicPr>
          <p:nvPr/>
        </p:nvPicPr>
        <p:blipFill>
          <a:blip r:embed="rId2"/>
          <a:stretch>
            <a:fillRect/>
          </a:stretch>
        </p:blipFill>
        <p:spPr>
          <a:xfrm>
            <a:off x="3416288" y="2183558"/>
            <a:ext cx="1703710" cy="9540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8230087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862"/>
        <p:cNvGrpSpPr/>
        <p:nvPr/>
      </p:nvGrpSpPr>
      <p:grpSpPr>
        <a:xfrm>
          <a:off x="0" y="0"/>
          <a:ext cx="0" cy="0"/>
          <a:chOff x="0" y="0"/>
          <a:chExt cx="0" cy="0"/>
        </a:xfrm>
      </p:grpSpPr>
      <p:sp>
        <p:nvSpPr>
          <p:cNvPr id="863" name="Google Shape;863;p78"/>
          <p:cNvSpPr/>
          <p:nvPr/>
        </p:nvSpPr>
        <p:spPr>
          <a:xfrm>
            <a:off x="5239413" y="2617475"/>
            <a:ext cx="1865700" cy="7173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64" name="Google Shape;864;p78"/>
          <p:cNvPicPr preferRelativeResize="0"/>
          <p:nvPr/>
        </p:nvPicPr>
        <p:blipFill>
          <a:blip r:embed="rId3">
            <a:extLst>
              <a:ext uri="{837473B0-CC2E-450A-ABE3-18F120FF3D39}">
                <a1611:picAttrSrcUrl xmlns:a1611="http://schemas.microsoft.com/office/drawing/2016/11/main" r:id="rId4"/>
              </a:ext>
            </a:extLst>
          </a:blip>
          <a:srcRect l="23246" r="23246"/>
          <a:stretch/>
        </p:blipFill>
        <p:spPr>
          <a:xfrm>
            <a:off x="721365" y="1015663"/>
            <a:ext cx="2947144" cy="3101676"/>
          </a:xfrm>
          <a:prstGeom prst="rect">
            <a:avLst/>
          </a:prstGeom>
          <a:noFill/>
          <a:ln>
            <a:noFill/>
          </a:ln>
        </p:spPr>
      </p:pic>
      <p:sp>
        <p:nvSpPr>
          <p:cNvPr id="865" name="Google Shape;865;p78"/>
          <p:cNvSpPr txBox="1">
            <a:spLocks noGrp="1"/>
          </p:cNvSpPr>
          <p:nvPr>
            <p:ph type="ctrTitle"/>
          </p:nvPr>
        </p:nvSpPr>
        <p:spPr>
          <a:xfrm>
            <a:off x="3970668" y="1233216"/>
            <a:ext cx="4325700" cy="822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¡Gracias!</a:t>
            </a:r>
            <a:endParaRPr dirty="0"/>
          </a:p>
        </p:txBody>
      </p:sp>
      <p:sp>
        <p:nvSpPr>
          <p:cNvPr id="867" name="Google Shape;867;p78"/>
          <p:cNvSpPr txBox="1"/>
          <p:nvPr/>
        </p:nvSpPr>
        <p:spPr>
          <a:xfrm>
            <a:off x="4023750" y="4283025"/>
            <a:ext cx="4325700" cy="320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a:solidFill>
                  <a:schemeClr val="dk1"/>
                </a:solidFill>
                <a:latin typeface="Verdana"/>
                <a:ea typeface="Verdana"/>
                <a:cs typeface="Verdana"/>
                <a:sym typeface="Verdana"/>
              </a:rPr>
              <a:t>Please keep this slide for attribution  </a:t>
            </a:r>
            <a:endParaRPr sz="1200">
              <a:solidFill>
                <a:schemeClr val="dk1"/>
              </a:solidFill>
              <a:latin typeface="Verdana"/>
              <a:ea typeface="Verdana"/>
              <a:cs typeface="Verdana"/>
              <a:sym typeface="Verdana"/>
            </a:endParaRPr>
          </a:p>
        </p:txBody>
      </p:sp>
      <p:grpSp>
        <p:nvGrpSpPr>
          <p:cNvPr id="868" name="Google Shape;868;p78"/>
          <p:cNvGrpSpPr/>
          <p:nvPr/>
        </p:nvGrpSpPr>
        <p:grpSpPr>
          <a:xfrm>
            <a:off x="5465433" y="2782300"/>
            <a:ext cx="387681" cy="387661"/>
            <a:chOff x="266768" y="1721375"/>
            <a:chExt cx="397907" cy="397887"/>
          </a:xfrm>
        </p:grpSpPr>
        <p:sp>
          <p:nvSpPr>
            <p:cNvPr id="869" name="Google Shape;869;p78"/>
            <p:cNvSpPr/>
            <p:nvPr/>
          </p:nvSpPr>
          <p:spPr>
            <a:xfrm>
              <a:off x="454843" y="1791037"/>
              <a:ext cx="136218" cy="328222"/>
            </a:xfrm>
            <a:custGeom>
              <a:avLst/>
              <a:gdLst/>
              <a:ahLst/>
              <a:cxnLst/>
              <a:rect l="l" t="t" r="r" b="b"/>
              <a:pathLst>
                <a:path w="6527" h="15727" extrusionOk="0">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78"/>
            <p:cNvSpPr/>
            <p:nvPr/>
          </p:nvSpPr>
          <p:spPr>
            <a:xfrm>
              <a:off x="266768" y="1721375"/>
              <a:ext cx="397907" cy="397887"/>
            </a:xfrm>
            <a:custGeom>
              <a:avLst/>
              <a:gdLst/>
              <a:ahLst/>
              <a:cxnLst/>
              <a:rect l="l" t="t" r="r" b="b"/>
              <a:pathLst>
                <a:path w="19066" h="19065" extrusionOk="0">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1" name="Google Shape;871;p78"/>
          <p:cNvGrpSpPr/>
          <p:nvPr/>
        </p:nvGrpSpPr>
        <p:grpSpPr>
          <a:xfrm>
            <a:off x="6527554" y="2782300"/>
            <a:ext cx="387661" cy="387661"/>
            <a:chOff x="1379798" y="1723250"/>
            <a:chExt cx="397887" cy="397887"/>
          </a:xfrm>
        </p:grpSpPr>
        <p:sp>
          <p:nvSpPr>
            <p:cNvPr id="872" name="Google Shape;872;p78"/>
            <p:cNvSpPr/>
            <p:nvPr/>
          </p:nvSpPr>
          <p:spPr>
            <a:xfrm>
              <a:off x="1462169" y="1793977"/>
              <a:ext cx="23354" cy="23312"/>
            </a:xfrm>
            <a:custGeom>
              <a:avLst/>
              <a:gdLst/>
              <a:ahLst/>
              <a:cxnLst/>
              <a:rect l="l" t="t" r="r" b="b"/>
              <a:pathLst>
                <a:path w="1119" h="1117" extrusionOk="0">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78"/>
            <p:cNvSpPr/>
            <p:nvPr/>
          </p:nvSpPr>
          <p:spPr>
            <a:xfrm>
              <a:off x="1379798" y="1723250"/>
              <a:ext cx="397887" cy="397887"/>
            </a:xfrm>
            <a:custGeom>
              <a:avLst/>
              <a:gdLst/>
              <a:ahLst/>
              <a:cxnLst/>
              <a:rect l="l" t="t" r="r" b="b"/>
              <a:pathLst>
                <a:path w="19065" h="19065" extrusionOk="0">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78"/>
            <p:cNvSpPr/>
            <p:nvPr/>
          </p:nvSpPr>
          <p:spPr>
            <a:xfrm>
              <a:off x="1555413" y="1886846"/>
              <a:ext cx="139912" cy="163558"/>
            </a:xfrm>
            <a:custGeom>
              <a:avLst/>
              <a:gdLst/>
              <a:ahLst/>
              <a:cxnLst/>
              <a:rect l="l" t="t" r="r" b="b"/>
              <a:pathLst>
                <a:path w="6704" h="7837" extrusionOk="0">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78"/>
            <p:cNvSpPr/>
            <p:nvPr/>
          </p:nvSpPr>
          <p:spPr>
            <a:xfrm>
              <a:off x="1462169" y="1887200"/>
              <a:ext cx="23354" cy="163203"/>
            </a:xfrm>
            <a:custGeom>
              <a:avLst/>
              <a:gdLst/>
              <a:ahLst/>
              <a:cxnLst/>
              <a:rect l="l" t="t" r="r" b="b"/>
              <a:pathLst>
                <a:path w="1119" h="7820" extrusionOk="0">
                  <a:moveTo>
                    <a:pt x="0" y="0"/>
                  </a:moveTo>
                  <a:lnTo>
                    <a:pt x="0" y="7819"/>
                  </a:lnTo>
                  <a:lnTo>
                    <a:pt x="1118" y="7819"/>
                  </a:lnTo>
                  <a:lnTo>
                    <a:pt x="1118"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76" name="Google Shape;876;p78"/>
          <p:cNvGrpSpPr/>
          <p:nvPr/>
        </p:nvGrpSpPr>
        <p:grpSpPr>
          <a:xfrm>
            <a:off x="5996514" y="2782300"/>
            <a:ext cx="387641" cy="387661"/>
            <a:chOff x="864491" y="1723250"/>
            <a:chExt cx="397866" cy="397887"/>
          </a:xfrm>
        </p:grpSpPr>
        <p:sp>
          <p:nvSpPr>
            <p:cNvPr id="877" name="Google Shape;877;p78"/>
            <p:cNvSpPr/>
            <p:nvPr/>
          </p:nvSpPr>
          <p:spPr>
            <a:xfrm>
              <a:off x="935197" y="1793977"/>
              <a:ext cx="256451" cy="256430"/>
            </a:xfrm>
            <a:custGeom>
              <a:avLst/>
              <a:gdLst/>
              <a:ahLst/>
              <a:cxnLst/>
              <a:rect l="l" t="t" r="r" b="b"/>
              <a:pathLst>
                <a:path w="12288" h="12287" extrusionOk="0">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78"/>
            <p:cNvSpPr/>
            <p:nvPr/>
          </p:nvSpPr>
          <p:spPr>
            <a:xfrm>
              <a:off x="1005109" y="1863910"/>
              <a:ext cx="116622" cy="116559"/>
            </a:xfrm>
            <a:custGeom>
              <a:avLst/>
              <a:gdLst/>
              <a:ahLst/>
              <a:cxnLst/>
              <a:rect l="l" t="t" r="r" b="b"/>
              <a:pathLst>
                <a:path w="5588" h="5585" extrusionOk="0">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78"/>
            <p:cNvSpPr/>
            <p:nvPr/>
          </p:nvSpPr>
          <p:spPr>
            <a:xfrm>
              <a:off x="864491" y="1723250"/>
              <a:ext cx="397866" cy="397887"/>
            </a:xfrm>
            <a:custGeom>
              <a:avLst/>
              <a:gdLst/>
              <a:ahLst/>
              <a:cxnLst/>
              <a:rect l="l" t="t" r="r" b="b"/>
              <a:pathLst>
                <a:path w="19064" h="19065" extrusionOk="0">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0E2A47"/>
        </a:solidFill>
        <a:effectLst/>
      </p:bgPr>
    </p:bg>
    <p:spTree>
      <p:nvGrpSpPr>
        <p:cNvPr id="1" name="Shape 7990"/>
        <p:cNvGrpSpPr/>
        <p:nvPr/>
      </p:nvGrpSpPr>
      <p:grpSpPr>
        <a:xfrm>
          <a:off x="0" y="0"/>
          <a:ext cx="0" cy="0"/>
          <a:chOff x="0" y="0"/>
          <a:chExt cx="0" cy="0"/>
        </a:xfrm>
      </p:grpSpPr>
      <p:pic>
        <p:nvPicPr>
          <p:cNvPr id="7991" name="Google Shape;7991;p98">
            <a:hlinkClick r:id="rId3"/>
          </p:cNvPr>
          <p:cNvPicPr preferRelativeResize="0"/>
          <p:nvPr/>
        </p:nvPicPr>
        <p:blipFill>
          <a:blip r:embed="rId4">
            <a:alphaModFix/>
          </a:blip>
          <a:stretch>
            <a:fillRect/>
          </a:stretch>
        </p:blipFill>
        <p:spPr>
          <a:xfrm>
            <a:off x="3451063" y="2123075"/>
            <a:ext cx="2241874" cy="897350"/>
          </a:xfrm>
          <a:prstGeom prst="rect">
            <a:avLst/>
          </a:prstGeom>
          <a:noFill/>
          <a:ln>
            <a:noFill/>
          </a:ln>
        </p:spPr>
      </p:pic>
    </p:spTree>
  </p:cSld>
  <p:clrMapOvr>
    <a:masterClrMapping/>
  </p:clrMapOvr>
</p:sld>
</file>

<file path=ppt/theme/theme1.xml><?xml version="1.0" encoding="utf-8"?>
<a:theme xmlns:a="http://schemas.openxmlformats.org/drawingml/2006/main" name="Business Major for College: Labor or Industrial Relations by Slidesgo">
  <a:themeElements>
    <a:clrScheme name="Simple Light">
      <a:dk1>
        <a:srgbClr val="000000"/>
      </a:dk1>
      <a:lt1>
        <a:srgbClr val="EBE6D9"/>
      </a:lt1>
      <a:dk2>
        <a:srgbClr val="778268"/>
      </a:dk2>
      <a:lt2>
        <a:srgbClr val="444239"/>
      </a:lt2>
      <a:accent1>
        <a:srgbClr val="C87C5E"/>
      </a:accent1>
      <a:accent2>
        <a:srgbClr val="E3A665"/>
      </a:accent2>
      <a:accent3>
        <a:srgbClr val="FFFFFF"/>
      </a:accent3>
      <a:accent4>
        <a:srgbClr val="FFFFFF"/>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14fceb7e-2847-4b62-8c0d-51f4a87abaf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BA5C6CCA90D624E973D6DE41B50C688" ma:contentTypeVersion="16" ma:contentTypeDescription="Create a new document." ma:contentTypeScope="" ma:versionID="44bcb9355e04327654e655c7965cf16e">
  <xsd:schema xmlns:xsd="http://www.w3.org/2001/XMLSchema" xmlns:xs="http://www.w3.org/2001/XMLSchema" xmlns:p="http://schemas.microsoft.com/office/2006/metadata/properties" xmlns:ns3="14fceb7e-2847-4b62-8c0d-51f4a87abaf5" xmlns:ns4="65d04109-d993-4da9-a594-893225468e3f" targetNamespace="http://schemas.microsoft.com/office/2006/metadata/properties" ma:root="true" ma:fieldsID="6022742598914d8a3266bbc20bc16145" ns3:_="" ns4:_="">
    <xsd:import namespace="14fceb7e-2847-4b62-8c0d-51f4a87abaf5"/>
    <xsd:import namespace="65d04109-d993-4da9-a594-893225468e3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MediaServiceLocation" minOccurs="0"/>
                <xsd:element ref="ns3:MediaLengthInSeconds"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fceb7e-2847-4b62-8c0d-51f4a87aba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5d04109-d993-4da9-a594-893225468e3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2A6E0A-0B52-47C4-96A1-087F2C0D8C9D}">
  <ds:schemaRefs>
    <ds:schemaRef ds:uri="http://schemas.microsoft.com/office/infopath/2007/PartnerControls"/>
    <ds:schemaRef ds:uri="http://www.w3.org/XML/1998/namespace"/>
    <ds:schemaRef ds:uri="65d04109-d993-4da9-a594-893225468e3f"/>
    <ds:schemaRef ds:uri="http://schemas.microsoft.com/office/2006/documentManagement/types"/>
    <ds:schemaRef ds:uri="http://purl.org/dc/elements/1.1/"/>
    <ds:schemaRef ds:uri="http://purl.org/dc/dcmitype/"/>
    <ds:schemaRef ds:uri="http://purl.org/dc/terms/"/>
    <ds:schemaRef ds:uri="http://schemas.openxmlformats.org/package/2006/metadata/core-properties"/>
    <ds:schemaRef ds:uri="14fceb7e-2847-4b62-8c0d-51f4a87abaf5"/>
    <ds:schemaRef ds:uri="http://schemas.microsoft.com/office/2006/metadata/properties"/>
  </ds:schemaRefs>
</ds:datastoreItem>
</file>

<file path=customXml/itemProps2.xml><?xml version="1.0" encoding="utf-8"?>
<ds:datastoreItem xmlns:ds="http://schemas.openxmlformats.org/officeDocument/2006/customXml" ds:itemID="{312F7659-1904-4ED9-9F3A-C6E71A43BF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fceb7e-2847-4b62-8c0d-51f4a87abaf5"/>
    <ds:schemaRef ds:uri="65d04109-d993-4da9-a594-893225468e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CB3C986-AB5C-406D-BBF4-10DC491C02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2319</TotalTime>
  <Words>4338</Words>
  <Application>Microsoft Office PowerPoint</Application>
  <PresentationFormat>Presentación en pantalla (16:9)</PresentationFormat>
  <Paragraphs>663</Paragraphs>
  <Slides>74</Slides>
  <Notes>17</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74</vt:i4>
      </vt:variant>
    </vt:vector>
  </HeadingPairs>
  <TitlesOfParts>
    <vt:vector size="86" baseType="lpstr">
      <vt:lpstr>Roboto</vt:lpstr>
      <vt:lpstr>Cambria Math</vt:lpstr>
      <vt:lpstr>Proxima Nova</vt:lpstr>
      <vt:lpstr>Arial</vt:lpstr>
      <vt:lpstr>Verdana</vt:lpstr>
      <vt:lpstr>Oxygen</vt:lpstr>
      <vt:lpstr>Maven Pro</vt:lpstr>
      <vt:lpstr>Proxima Nova Semibold</vt:lpstr>
      <vt:lpstr>Georgia</vt:lpstr>
      <vt:lpstr>EB Garamond Medium</vt:lpstr>
      <vt:lpstr>Business Major for College: Labor or Industrial Relations by Slidesgo</vt:lpstr>
      <vt:lpstr>Slidesgo Final Pages</vt:lpstr>
      <vt:lpstr>UNIVERSIDAD AUTÓNOMA DEL ESTADO DE MÉXICO FACULTAD DE INGENIERÍA  Licenciaturas en Ingeniería Civil, Mecánica y Electrónica Plan F19  Coordinación de Materias Propedéuticas  Unidad de Aprendizaje: Programación Básica                    Total de créditos: 6  Tema: Estructuras de Control Selectivas  Profesora: María de los Ángeles Contreras Flores</vt:lpstr>
      <vt:lpstr>Contenido</vt:lpstr>
      <vt:lpstr>Introduction</vt:lpstr>
      <vt:lpstr>Presentación de PowerPoint</vt:lpstr>
      <vt:lpstr>Presentación de PowerPoint</vt:lpstr>
      <vt:lpstr>Presentación de PowerPoint</vt:lpstr>
      <vt:lpstr>Presentación de PowerPoint</vt:lpstr>
      <vt:lpstr>Objetivo General</vt:lpstr>
      <vt:lpstr>Definición y clasificación de las estructuras de control</vt:lpstr>
      <vt:lpstr>Las estructuras de control son las responsables de indicar el orden en el que se ejecutan las instrucciones en un algoritmo o programa.</vt:lpstr>
      <vt:lpstr>Presentación de PowerPoint</vt:lpstr>
      <vt:lpstr>Flujo de control</vt:lpstr>
      <vt:lpstr>Presentación de PowerPoint</vt:lpstr>
      <vt:lpstr>Teorema de la programación estructurada</vt:lpstr>
      <vt:lpstr>Presentación de PowerPoint</vt:lpstr>
      <vt:lpstr>Estructuras Selectivas</vt:lpstr>
      <vt:lpstr>Presentación de PowerPoint</vt:lpstr>
      <vt:lpstr>Condición</vt:lpstr>
      <vt:lpstr>Símbolo</vt:lpstr>
      <vt:lpstr>Estructura de Control Selectiva Simple</vt:lpstr>
      <vt:lpstr>¿Cómo funciona?</vt:lpstr>
      <vt:lpstr>a) Una instrucción</vt:lpstr>
      <vt:lpstr>Diagrama de flujo</vt:lpstr>
      <vt:lpstr>Ejemplo</vt:lpstr>
      <vt:lpstr>Elabore un diagrama de flujo con sus correspondientes pseudocódigo y código en C++ que, al recibir las calificaciones de dos exámenes parciales de un alumno del curso de Cálculo 1, obtenga el promedio e imprima un mensaje que indique si aprobó el curso (calificación mínima para acreditar: 6.0) .</vt:lpstr>
      <vt:lpstr>Presentación de PowerPoint</vt:lpstr>
      <vt:lpstr>Código en Dev C++</vt:lpstr>
      <vt:lpstr>b) Bloque de instrucciones</vt:lpstr>
      <vt:lpstr>Diagrama de flujo</vt:lpstr>
      <vt:lpstr>Ejemplo</vt:lpstr>
      <vt:lpstr>En la ferretería “La casita” los clientes que realizan una compra a $1,500 reciben un descuento del 20% en el monto total de la compra. Elabore un diagrama de flujo con su correspondiente pseudocódigo y código que imprima el descuento realizado y la cantidad a pagar.</vt:lpstr>
      <vt:lpstr>Diagrama de flujo</vt:lpstr>
      <vt:lpstr>Código en Dev C++</vt:lpstr>
      <vt:lpstr>Estructura de Control Selectiva Doble</vt:lpstr>
      <vt:lpstr>¿Cómo funciona?</vt:lpstr>
      <vt:lpstr>Pseudocódigo</vt:lpstr>
      <vt:lpstr>Ejemplo</vt:lpstr>
      <vt:lpstr>Elabore un diagrama de flujo con sus correspondientes pseudocódigo y código en C++ que, al recibir las calificaciones de dos exámenes parciales de un alumno del curso de Cálculo 1, obtenga el promedio e indique si aprobó el curso (calificación mínima para acreditar: 6.0), en caso contrario, deberá indicar que no acreditó.</vt:lpstr>
      <vt:lpstr>Presentación de PowerPoint</vt:lpstr>
      <vt:lpstr>Presentación de PowerPoint</vt:lpstr>
      <vt:lpstr>Presentación de PowerPoint</vt:lpstr>
      <vt:lpstr>Estructura de Control Selectiva Anidada</vt:lpstr>
      <vt:lpstr>¿Cómo funciona?</vt:lpstr>
      <vt:lpstr>¿Cómo funciona?</vt:lpstr>
      <vt:lpstr>Presentación de PowerPoint</vt:lpstr>
      <vt:lpstr>Pseudocódigo</vt:lpstr>
      <vt:lpstr>Ejemplo</vt:lpstr>
      <vt:lpstr>Elabore un diagrama de flujo con su correspondiente pseudocódigo y código en Dev C++, que reciba como dato de entrada el valor de una variable independiente (x) de tipo entero y evalúe una función de acuerdo con los siguientes rangos:   fx={■8(x^2-4x                      si 0≤x≤10@ √(x^4 )-3                    si 11&lt;x≤25@1                     para otro valor de fx)┤     </vt:lpstr>
      <vt:lpstr>Presentación de PowerPoint</vt:lpstr>
      <vt:lpstr>Presentación de PowerPoint</vt:lpstr>
      <vt:lpstr>Pseudocódigo</vt:lpstr>
      <vt:lpstr>Presentación de PowerPoint</vt:lpstr>
      <vt:lpstr>Estructura de Control Selectiva Múltiple</vt:lpstr>
      <vt:lpstr>¿Cómo funciona?</vt:lpstr>
      <vt:lpstr>¿Cómo funciona?</vt:lpstr>
      <vt:lpstr>Presentación de PowerPoint</vt:lpstr>
      <vt:lpstr>Presentación de PowerPoint</vt:lpstr>
      <vt:lpstr>Características de la variable selector</vt:lpstr>
      <vt:lpstr>Diagrama de flujo</vt:lpstr>
      <vt:lpstr>Pseudocódigo</vt:lpstr>
      <vt:lpstr>Ejemplo</vt:lpstr>
      <vt:lpstr>Elabore un diagrama de flujo con sus correspondiente pseudocódigo y código en C++ que, al recibir como dato dos variables de tipo entero, obtenga el resultado de la función considerando lo siguiente:</vt:lpstr>
      <vt:lpstr>Presentación de PowerPoint</vt:lpstr>
      <vt:lpstr>Presentación de PowerPoint</vt:lpstr>
      <vt:lpstr>Presentación de PowerPoint</vt:lpstr>
      <vt:lpstr>Pseudocódigo</vt:lpstr>
      <vt:lpstr>Presentación de PowerPoint</vt:lpstr>
      <vt:lpstr>Bibliografía</vt:lpstr>
      <vt:lpstr>Guión explicativo</vt:lpstr>
      <vt:lpstr>Presentación de PowerPoint</vt:lpstr>
      <vt:lpstr>Presentación de PowerPoint</vt:lpstr>
      <vt:lpstr>Presentación de PowerPoint</vt:lpstr>
      <vt:lpstr>¡Gracias!</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Major for College: Labor or Industrial Relations</dc:title>
  <dc:creator>MACF</dc:creator>
  <cp:lastModifiedBy>Maria de los Angeles Contreras Flores</cp:lastModifiedBy>
  <cp:revision>94</cp:revision>
  <dcterms:modified xsi:type="dcterms:W3CDTF">2026-08-05T03:00:14Z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0x0101004BA5C6CCA90D624E973D6DE41B50C688</vt:lpwstr>
  </property>
</Properties>
</file>