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 id="2147483861" r:id="rId2"/>
  </p:sldMasterIdLst>
  <p:sldIdLst>
    <p:sldId id="292" r:id="rId3"/>
    <p:sldId id="293" r:id="rId4"/>
    <p:sldId id="296" r:id="rId5"/>
    <p:sldId id="273" r:id="rId6"/>
    <p:sldId id="274" r:id="rId7"/>
    <p:sldId id="275" r:id="rId8"/>
    <p:sldId id="276" r:id="rId9"/>
    <p:sldId id="277" r:id="rId10"/>
    <p:sldId id="278" r:id="rId11"/>
    <p:sldId id="279" r:id="rId12"/>
    <p:sldId id="280" r:id="rId13"/>
    <p:sldId id="281" r:id="rId14"/>
    <p:sldId id="282" r:id="rId15"/>
    <p:sldId id="283" r:id="rId16"/>
    <p:sldId id="285" r:id="rId17"/>
    <p:sldId id="286" r:id="rId18"/>
    <p:sldId id="287" r:id="rId19"/>
    <p:sldId id="288" r:id="rId20"/>
    <p:sldId id="289" r:id="rId21"/>
    <p:sldId id="290" r:id="rId22"/>
    <p:sldId id="291" r:id="rId23"/>
    <p:sldId id="256" r:id="rId24"/>
    <p:sldId id="257" r:id="rId25"/>
    <p:sldId id="258" r:id="rId26"/>
    <p:sldId id="259" r:id="rId27"/>
    <p:sldId id="260" r:id="rId28"/>
    <p:sldId id="261" r:id="rId29"/>
    <p:sldId id="262" r:id="rId30"/>
    <p:sldId id="263" r:id="rId31"/>
    <p:sldId id="264" r:id="rId32"/>
    <p:sldId id="265" r:id="rId33"/>
    <p:sldId id="266" r:id="rId34"/>
    <p:sldId id="267" r:id="rId35"/>
    <p:sldId id="268" r:id="rId36"/>
    <p:sldId id="269" r:id="rId37"/>
    <p:sldId id="270" r:id="rId38"/>
    <p:sldId id="271" r:id="rId39"/>
    <p:sldId id="272" r:id="rId40"/>
    <p:sldId id="294" r:id="rId41"/>
    <p:sldId id="297" r:id="rId42"/>
    <p:sldId id="295" r:id="rId43"/>
    <p:sldId id="298"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5" autoAdjust="0"/>
    <p:restoredTop sz="94660"/>
  </p:normalViewPr>
  <p:slideViewPr>
    <p:cSldViewPr snapToGrid="0">
      <p:cViewPr varScale="1">
        <p:scale>
          <a:sx n="60" d="100"/>
          <a:sy n="60" d="100"/>
        </p:scale>
        <p:origin x="72" y="4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B1E481-2198-4DE8-A333-A18A761502F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BC1FEBFB-9FCC-4FA6-B730-51048BBB4A68}">
      <dgm:prSet phldrT="[Texto]"/>
      <dgm:spPr/>
      <dgm:t>
        <a:bodyPr/>
        <a:lstStyle/>
        <a:p>
          <a:r>
            <a:rPr lang="es-MX" dirty="0" smtClean="0"/>
            <a:t>adquisición</a:t>
          </a:r>
          <a:endParaRPr lang="es-MX" dirty="0"/>
        </a:p>
      </dgm:t>
    </dgm:pt>
    <dgm:pt modelId="{1AFC3661-78DF-40A2-93CC-5747043FE257}" type="parTrans" cxnId="{E3A8826E-4C9E-4143-9A2D-2FF3CA253386}">
      <dgm:prSet/>
      <dgm:spPr/>
      <dgm:t>
        <a:bodyPr/>
        <a:lstStyle/>
        <a:p>
          <a:endParaRPr lang="es-MX"/>
        </a:p>
      </dgm:t>
    </dgm:pt>
    <dgm:pt modelId="{709316FC-A8F0-4C12-A716-D5204043DF77}" type="sibTrans" cxnId="{E3A8826E-4C9E-4143-9A2D-2FF3CA253386}">
      <dgm:prSet/>
      <dgm:spPr/>
      <dgm:t>
        <a:bodyPr/>
        <a:lstStyle/>
        <a:p>
          <a:endParaRPr lang="es-MX"/>
        </a:p>
      </dgm:t>
    </dgm:pt>
    <dgm:pt modelId="{49DD4388-C1CE-4943-9E8A-B42C9962B575}">
      <dgm:prSet phldrT="[Texto]"/>
      <dgm:spPr/>
      <dgm:t>
        <a:bodyPr/>
        <a:lstStyle/>
        <a:p>
          <a:r>
            <a:rPr lang="es-MX" dirty="0" smtClean="0"/>
            <a:t>Interpretación </a:t>
          </a:r>
        </a:p>
      </dgm:t>
    </dgm:pt>
    <dgm:pt modelId="{7FAB23EF-4748-4C4D-9EF9-3798D668D9D4}" type="parTrans" cxnId="{1569305E-3489-48EF-BABF-D9B38B5E6247}">
      <dgm:prSet/>
      <dgm:spPr/>
      <dgm:t>
        <a:bodyPr/>
        <a:lstStyle/>
        <a:p>
          <a:endParaRPr lang="es-MX"/>
        </a:p>
      </dgm:t>
    </dgm:pt>
    <dgm:pt modelId="{FD800009-0E39-402D-BCAF-A3FBBF2D3F37}" type="sibTrans" cxnId="{1569305E-3489-48EF-BABF-D9B38B5E6247}">
      <dgm:prSet/>
      <dgm:spPr/>
      <dgm:t>
        <a:bodyPr/>
        <a:lstStyle/>
        <a:p>
          <a:endParaRPr lang="es-MX"/>
        </a:p>
      </dgm:t>
    </dgm:pt>
    <dgm:pt modelId="{23593B63-C8C0-4C0D-83F1-A507F8D0A51C}">
      <dgm:prSet phldrT="[Texto]"/>
      <dgm:spPr/>
      <dgm:t>
        <a:bodyPr/>
        <a:lstStyle/>
        <a:p>
          <a:r>
            <a:rPr lang="es-MX" dirty="0" smtClean="0"/>
            <a:t>Análisis y razonamiento</a:t>
          </a:r>
          <a:endParaRPr lang="es-MX" dirty="0"/>
        </a:p>
      </dgm:t>
    </dgm:pt>
    <dgm:pt modelId="{0C072F40-E2A0-44FB-AEB5-918729DE3135}" type="parTrans" cxnId="{16298B70-2F6A-437A-9BAE-B11EAECB177E}">
      <dgm:prSet/>
      <dgm:spPr/>
      <dgm:t>
        <a:bodyPr/>
        <a:lstStyle/>
        <a:p>
          <a:endParaRPr lang="es-MX"/>
        </a:p>
      </dgm:t>
    </dgm:pt>
    <dgm:pt modelId="{911A04D0-ACE6-4D3A-BF85-A3BE2AB28024}" type="sibTrans" cxnId="{16298B70-2F6A-437A-9BAE-B11EAECB177E}">
      <dgm:prSet/>
      <dgm:spPr/>
      <dgm:t>
        <a:bodyPr/>
        <a:lstStyle/>
        <a:p>
          <a:endParaRPr lang="es-MX"/>
        </a:p>
      </dgm:t>
    </dgm:pt>
    <dgm:pt modelId="{53BE9E0D-44B6-46A8-B74C-B6B077C8473E}">
      <dgm:prSet phldrT="[Texto]"/>
      <dgm:spPr/>
      <dgm:t>
        <a:bodyPr/>
        <a:lstStyle/>
        <a:p>
          <a:r>
            <a:rPr lang="es-MX" dirty="0" smtClean="0"/>
            <a:t>Comprensión y organización</a:t>
          </a:r>
          <a:endParaRPr lang="es-MX" dirty="0"/>
        </a:p>
      </dgm:t>
    </dgm:pt>
    <dgm:pt modelId="{10E970C6-F8B1-4669-A51A-A970C882FF32}" type="parTrans" cxnId="{64F02E06-82D0-4B54-B341-A262745E528F}">
      <dgm:prSet/>
      <dgm:spPr/>
      <dgm:t>
        <a:bodyPr/>
        <a:lstStyle/>
        <a:p>
          <a:endParaRPr lang="es-MX"/>
        </a:p>
      </dgm:t>
    </dgm:pt>
    <dgm:pt modelId="{E190AFF5-2F61-43D4-85D8-D1FF5001183C}" type="sibTrans" cxnId="{64F02E06-82D0-4B54-B341-A262745E528F}">
      <dgm:prSet/>
      <dgm:spPr/>
      <dgm:t>
        <a:bodyPr/>
        <a:lstStyle/>
        <a:p>
          <a:endParaRPr lang="es-MX"/>
        </a:p>
      </dgm:t>
    </dgm:pt>
    <dgm:pt modelId="{4DC039F0-48EA-4C8D-8BF4-11F18D16A3A6}">
      <dgm:prSet phldrT="[Texto]"/>
      <dgm:spPr/>
      <dgm:t>
        <a:bodyPr/>
        <a:lstStyle/>
        <a:p>
          <a:r>
            <a:rPr lang="es-MX" dirty="0" smtClean="0"/>
            <a:t>comunicación</a:t>
          </a:r>
          <a:endParaRPr lang="es-MX" dirty="0"/>
        </a:p>
      </dgm:t>
    </dgm:pt>
    <dgm:pt modelId="{06374F34-043F-447C-8550-9E1EF4D2348E}" type="parTrans" cxnId="{F6F82D4F-9C58-4EE6-BF06-2870DA93CE07}">
      <dgm:prSet/>
      <dgm:spPr/>
      <dgm:t>
        <a:bodyPr/>
        <a:lstStyle/>
        <a:p>
          <a:endParaRPr lang="es-MX"/>
        </a:p>
      </dgm:t>
    </dgm:pt>
    <dgm:pt modelId="{3ED0EAB9-EAF0-479E-A859-626CED3DA7CD}" type="sibTrans" cxnId="{F6F82D4F-9C58-4EE6-BF06-2870DA93CE07}">
      <dgm:prSet/>
      <dgm:spPr/>
      <dgm:t>
        <a:bodyPr/>
        <a:lstStyle/>
        <a:p>
          <a:endParaRPr lang="es-MX"/>
        </a:p>
      </dgm:t>
    </dgm:pt>
    <dgm:pt modelId="{F438F823-F93E-4094-B538-F39648C28504}" type="pres">
      <dgm:prSet presAssocID="{77B1E481-2198-4DE8-A333-A18A761502F1}" presName="diagram" presStyleCnt="0">
        <dgm:presLayoutVars>
          <dgm:dir/>
          <dgm:resizeHandles val="exact"/>
        </dgm:presLayoutVars>
      </dgm:prSet>
      <dgm:spPr/>
      <dgm:t>
        <a:bodyPr/>
        <a:lstStyle/>
        <a:p>
          <a:endParaRPr lang="es-MX"/>
        </a:p>
      </dgm:t>
    </dgm:pt>
    <dgm:pt modelId="{AB9EC8B2-DDEB-4543-A52C-25DF4474B211}" type="pres">
      <dgm:prSet presAssocID="{BC1FEBFB-9FCC-4FA6-B730-51048BBB4A68}" presName="node" presStyleLbl="node1" presStyleIdx="0" presStyleCnt="5">
        <dgm:presLayoutVars>
          <dgm:bulletEnabled val="1"/>
        </dgm:presLayoutVars>
      </dgm:prSet>
      <dgm:spPr/>
      <dgm:t>
        <a:bodyPr/>
        <a:lstStyle/>
        <a:p>
          <a:endParaRPr lang="es-MX"/>
        </a:p>
      </dgm:t>
    </dgm:pt>
    <dgm:pt modelId="{5BB5F285-DCB8-4A35-A2D7-B308A3322D04}" type="pres">
      <dgm:prSet presAssocID="{709316FC-A8F0-4C12-A716-D5204043DF77}" presName="sibTrans" presStyleCnt="0"/>
      <dgm:spPr/>
    </dgm:pt>
    <dgm:pt modelId="{D8C09B2D-A5E0-4C8F-AE14-A70DE77308F7}" type="pres">
      <dgm:prSet presAssocID="{49DD4388-C1CE-4943-9E8A-B42C9962B575}" presName="node" presStyleLbl="node1" presStyleIdx="1" presStyleCnt="5">
        <dgm:presLayoutVars>
          <dgm:bulletEnabled val="1"/>
        </dgm:presLayoutVars>
      </dgm:prSet>
      <dgm:spPr/>
      <dgm:t>
        <a:bodyPr/>
        <a:lstStyle/>
        <a:p>
          <a:endParaRPr lang="es-MX"/>
        </a:p>
      </dgm:t>
    </dgm:pt>
    <dgm:pt modelId="{9D1FD63B-CD6F-44B9-B94E-9E5D6A58F27A}" type="pres">
      <dgm:prSet presAssocID="{FD800009-0E39-402D-BCAF-A3FBBF2D3F37}" presName="sibTrans" presStyleCnt="0"/>
      <dgm:spPr/>
    </dgm:pt>
    <dgm:pt modelId="{29EB5966-BBBA-4C14-87A3-ADE97E573F37}" type="pres">
      <dgm:prSet presAssocID="{23593B63-C8C0-4C0D-83F1-A507F8D0A51C}" presName="node" presStyleLbl="node1" presStyleIdx="2" presStyleCnt="5">
        <dgm:presLayoutVars>
          <dgm:bulletEnabled val="1"/>
        </dgm:presLayoutVars>
      </dgm:prSet>
      <dgm:spPr/>
      <dgm:t>
        <a:bodyPr/>
        <a:lstStyle/>
        <a:p>
          <a:endParaRPr lang="es-MX"/>
        </a:p>
      </dgm:t>
    </dgm:pt>
    <dgm:pt modelId="{6338D693-3563-4E24-AA98-F56725974263}" type="pres">
      <dgm:prSet presAssocID="{911A04D0-ACE6-4D3A-BF85-A3BE2AB28024}" presName="sibTrans" presStyleCnt="0"/>
      <dgm:spPr/>
    </dgm:pt>
    <dgm:pt modelId="{BBB3F370-0F45-4DE4-8C73-0FA006C7A4D3}" type="pres">
      <dgm:prSet presAssocID="{53BE9E0D-44B6-46A8-B74C-B6B077C8473E}" presName="node" presStyleLbl="node1" presStyleIdx="3" presStyleCnt="5">
        <dgm:presLayoutVars>
          <dgm:bulletEnabled val="1"/>
        </dgm:presLayoutVars>
      </dgm:prSet>
      <dgm:spPr/>
      <dgm:t>
        <a:bodyPr/>
        <a:lstStyle/>
        <a:p>
          <a:endParaRPr lang="es-MX"/>
        </a:p>
      </dgm:t>
    </dgm:pt>
    <dgm:pt modelId="{0EDA6C16-ACD2-47A6-B364-2BD51CB0063F}" type="pres">
      <dgm:prSet presAssocID="{E190AFF5-2F61-43D4-85D8-D1FF5001183C}" presName="sibTrans" presStyleCnt="0"/>
      <dgm:spPr/>
    </dgm:pt>
    <dgm:pt modelId="{3A5863EA-AB38-4C1B-A1CF-93E1AB1B66D5}" type="pres">
      <dgm:prSet presAssocID="{4DC039F0-48EA-4C8D-8BF4-11F18D16A3A6}" presName="node" presStyleLbl="node1" presStyleIdx="4" presStyleCnt="5">
        <dgm:presLayoutVars>
          <dgm:bulletEnabled val="1"/>
        </dgm:presLayoutVars>
      </dgm:prSet>
      <dgm:spPr/>
      <dgm:t>
        <a:bodyPr/>
        <a:lstStyle/>
        <a:p>
          <a:endParaRPr lang="es-MX"/>
        </a:p>
      </dgm:t>
    </dgm:pt>
  </dgm:ptLst>
  <dgm:cxnLst>
    <dgm:cxn modelId="{E5C925D1-EE35-4DB1-839F-473C40569F75}" type="presOf" srcId="{49DD4388-C1CE-4943-9E8A-B42C9962B575}" destId="{D8C09B2D-A5E0-4C8F-AE14-A70DE77308F7}" srcOrd="0" destOrd="0" presId="urn:microsoft.com/office/officeart/2005/8/layout/default"/>
    <dgm:cxn modelId="{64F02E06-82D0-4B54-B341-A262745E528F}" srcId="{77B1E481-2198-4DE8-A333-A18A761502F1}" destId="{53BE9E0D-44B6-46A8-B74C-B6B077C8473E}" srcOrd="3" destOrd="0" parTransId="{10E970C6-F8B1-4669-A51A-A970C882FF32}" sibTransId="{E190AFF5-2F61-43D4-85D8-D1FF5001183C}"/>
    <dgm:cxn modelId="{5A3B99A3-A9ED-4A28-B082-73D393E5C9A0}" type="presOf" srcId="{BC1FEBFB-9FCC-4FA6-B730-51048BBB4A68}" destId="{AB9EC8B2-DDEB-4543-A52C-25DF4474B211}" srcOrd="0" destOrd="0" presId="urn:microsoft.com/office/officeart/2005/8/layout/default"/>
    <dgm:cxn modelId="{3EEAEB7B-69C9-4D04-AC98-AD8B12C6A5E0}" type="presOf" srcId="{77B1E481-2198-4DE8-A333-A18A761502F1}" destId="{F438F823-F93E-4094-B538-F39648C28504}" srcOrd="0" destOrd="0" presId="urn:microsoft.com/office/officeart/2005/8/layout/default"/>
    <dgm:cxn modelId="{CD903AC5-2D3C-4E2D-9590-F60447A2C5E2}" type="presOf" srcId="{23593B63-C8C0-4C0D-83F1-A507F8D0A51C}" destId="{29EB5966-BBBA-4C14-87A3-ADE97E573F37}" srcOrd="0" destOrd="0" presId="urn:microsoft.com/office/officeart/2005/8/layout/default"/>
    <dgm:cxn modelId="{6E253380-C5F9-4467-9C2A-41BA0968871F}" type="presOf" srcId="{4DC039F0-48EA-4C8D-8BF4-11F18D16A3A6}" destId="{3A5863EA-AB38-4C1B-A1CF-93E1AB1B66D5}" srcOrd="0" destOrd="0" presId="urn:microsoft.com/office/officeart/2005/8/layout/default"/>
    <dgm:cxn modelId="{F6F82D4F-9C58-4EE6-BF06-2870DA93CE07}" srcId="{77B1E481-2198-4DE8-A333-A18A761502F1}" destId="{4DC039F0-48EA-4C8D-8BF4-11F18D16A3A6}" srcOrd="4" destOrd="0" parTransId="{06374F34-043F-447C-8550-9E1EF4D2348E}" sibTransId="{3ED0EAB9-EAF0-479E-A859-626CED3DA7CD}"/>
    <dgm:cxn modelId="{16298B70-2F6A-437A-9BAE-B11EAECB177E}" srcId="{77B1E481-2198-4DE8-A333-A18A761502F1}" destId="{23593B63-C8C0-4C0D-83F1-A507F8D0A51C}" srcOrd="2" destOrd="0" parTransId="{0C072F40-E2A0-44FB-AEB5-918729DE3135}" sibTransId="{911A04D0-ACE6-4D3A-BF85-A3BE2AB28024}"/>
    <dgm:cxn modelId="{3D957C47-A492-4E46-8EC0-281DAA41F34D}" type="presOf" srcId="{53BE9E0D-44B6-46A8-B74C-B6B077C8473E}" destId="{BBB3F370-0F45-4DE4-8C73-0FA006C7A4D3}" srcOrd="0" destOrd="0" presId="urn:microsoft.com/office/officeart/2005/8/layout/default"/>
    <dgm:cxn modelId="{E3A8826E-4C9E-4143-9A2D-2FF3CA253386}" srcId="{77B1E481-2198-4DE8-A333-A18A761502F1}" destId="{BC1FEBFB-9FCC-4FA6-B730-51048BBB4A68}" srcOrd="0" destOrd="0" parTransId="{1AFC3661-78DF-40A2-93CC-5747043FE257}" sibTransId="{709316FC-A8F0-4C12-A716-D5204043DF77}"/>
    <dgm:cxn modelId="{1569305E-3489-48EF-BABF-D9B38B5E6247}" srcId="{77B1E481-2198-4DE8-A333-A18A761502F1}" destId="{49DD4388-C1CE-4943-9E8A-B42C9962B575}" srcOrd="1" destOrd="0" parTransId="{7FAB23EF-4748-4C4D-9EF9-3798D668D9D4}" sibTransId="{FD800009-0E39-402D-BCAF-A3FBBF2D3F37}"/>
    <dgm:cxn modelId="{763F5EE8-8AEB-4AF3-A562-8EC6D7AC928C}" type="presParOf" srcId="{F438F823-F93E-4094-B538-F39648C28504}" destId="{AB9EC8B2-DDEB-4543-A52C-25DF4474B211}" srcOrd="0" destOrd="0" presId="urn:microsoft.com/office/officeart/2005/8/layout/default"/>
    <dgm:cxn modelId="{61F610B8-5026-4021-8295-A522E98E7E89}" type="presParOf" srcId="{F438F823-F93E-4094-B538-F39648C28504}" destId="{5BB5F285-DCB8-4A35-A2D7-B308A3322D04}" srcOrd="1" destOrd="0" presId="urn:microsoft.com/office/officeart/2005/8/layout/default"/>
    <dgm:cxn modelId="{684E659C-D63F-4C42-875F-BC8414550D5A}" type="presParOf" srcId="{F438F823-F93E-4094-B538-F39648C28504}" destId="{D8C09B2D-A5E0-4C8F-AE14-A70DE77308F7}" srcOrd="2" destOrd="0" presId="urn:microsoft.com/office/officeart/2005/8/layout/default"/>
    <dgm:cxn modelId="{E38328FC-5FE8-4F7F-BD96-FBBC3088785E}" type="presParOf" srcId="{F438F823-F93E-4094-B538-F39648C28504}" destId="{9D1FD63B-CD6F-44B9-B94E-9E5D6A58F27A}" srcOrd="3" destOrd="0" presId="urn:microsoft.com/office/officeart/2005/8/layout/default"/>
    <dgm:cxn modelId="{5C034BF7-6201-4388-A87C-888FF6239E65}" type="presParOf" srcId="{F438F823-F93E-4094-B538-F39648C28504}" destId="{29EB5966-BBBA-4C14-87A3-ADE97E573F37}" srcOrd="4" destOrd="0" presId="urn:microsoft.com/office/officeart/2005/8/layout/default"/>
    <dgm:cxn modelId="{A223A6EF-FF16-476C-998F-4CBD7B61D05A}" type="presParOf" srcId="{F438F823-F93E-4094-B538-F39648C28504}" destId="{6338D693-3563-4E24-AA98-F56725974263}" srcOrd="5" destOrd="0" presId="urn:microsoft.com/office/officeart/2005/8/layout/default"/>
    <dgm:cxn modelId="{CB5B0A88-CC90-4FC6-BE21-EE285E2D3A49}" type="presParOf" srcId="{F438F823-F93E-4094-B538-F39648C28504}" destId="{BBB3F370-0F45-4DE4-8C73-0FA006C7A4D3}" srcOrd="6" destOrd="0" presId="urn:microsoft.com/office/officeart/2005/8/layout/default"/>
    <dgm:cxn modelId="{27A537F4-A36D-4F87-9EC1-D5DBA5BFAF40}" type="presParOf" srcId="{F438F823-F93E-4094-B538-F39648C28504}" destId="{0EDA6C16-ACD2-47A6-B364-2BD51CB0063F}" srcOrd="7" destOrd="0" presId="urn:microsoft.com/office/officeart/2005/8/layout/default"/>
    <dgm:cxn modelId="{8784782A-7026-4E60-B872-6C3D7EAB62F0}" type="presParOf" srcId="{F438F823-F93E-4094-B538-F39648C28504}" destId="{3A5863EA-AB38-4C1B-A1CF-93E1AB1B66D5}"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EC8B2-DDEB-4543-A52C-25DF4474B211}">
      <dsp:nvSpPr>
        <dsp:cNvPr id="0" name=""/>
        <dsp:cNvSpPr/>
      </dsp:nvSpPr>
      <dsp:spPr>
        <a:xfrm>
          <a:off x="0" y="39687"/>
          <a:ext cx="3286125" cy="197167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adquisición</a:t>
          </a:r>
          <a:endParaRPr lang="es-MX" sz="3300" kern="1200" dirty="0"/>
        </a:p>
      </dsp:txBody>
      <dsp:txXfrm>
        <a:off x="0" y="39687"/>
        <a:ext cx="3286125" cy="1971675"/>
      </dsp:txXfrm>
    </dsp:sp>
    <dsp:sp modelId="{D8C09B2D-A5E0-4C8F-AE14-A70DE77308F7}">
      <dsp:nvSpPr>
        <dsp:cNvPr id="0" name=""/>
        <dsp:cNvSpPr/>
      </dsp:nvSpPr>
      <dsp:spPr>
        <a:xfrm>
          <a:off x="3614737" y="39687"/>
          <a:ext cx="3286125" cy="197167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Interpretación </a:t>
          </a:r>
        </a:p>
      </dsp:txBody>
      <dsp:txXfrm>
        <a:off x="3614737" y="39687"/>
        <a:ext cx="3286125" cy="1971675"/>
      </dsp:txXfrm>
    </dsp:sp>
    <dsp:sp modelId="{29EB5966-BBBA-4C14-87A3-ADE97E573F37}">
      <dsp:nvSpPr>
        <dsp:cNvPr id="0" name=""/>
        <dsp:cNvSpPr/>
      </dsp:nvSpPr>
      <dsp:spPr>
        <a:xfrm>
          <a:off x="7229475" y="39687"/>
          <a:ext cx="3286125" cy="197167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Análisis y razonamiento</a:t>
          </a:r>
          <a:endParaRPr lang="es-MX" sz="3300" kern="1200" dirty="0"/>
        </a:p>
      </dsp:txBody>
      <dsp:txXfrm>
        <a:off x="7229475" y="39687"/>
        <a:ext cx="3286125" cy="1971675"/>
      </dsp:txXfrm>
    </dsp:sp>
    <dsp:sp modelId="{BBB3F370-0F45-4DE4-8C73-0FA006C7A4D3}">
      <dsp:nvSpPr>
        <dsp:cNvPr id="0" name=""/>
        <dsp:cNvSpPr/>
      </dsp:nvSpPr>
      <dsp:spPr>
        <a:xfrm>
          <a:off x="1807368" y="2339975"/>
          <a:ext cx="3286125" cy="197167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Comprensión y organización</a:t>
          </a:r>
          <a:endParaRPr lang="es-MX" sz="3300" kern="1200" dirty="0"/>
        </a:p>
      </dsp:txBody>
      <dsp:txXfrm>
        <a:off x="1807368" y="2339975"/>
        <a:ext cx="3286125" cy="1971675"/>
      </dsp:txXfrm>
    </dsp:sp>
    <dsp:sp modelId="{3A5863EA-AB38-4C1B-A1CF-93E1AB1B66D5}">
      <dsp:nvSpPr>
        <dsp:cNvPr id="0" name=""/>
        <dsp:cNvSpPr/>
      </dsp:nvSpPr>
      <dsp:spPr>
        <a:xfrm>
          <a:off x="5422106" y="2339975"/>
          <a:ext cx="3286125" cy="197167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comunicación</a:t>
          </a:r>
          <a:endParaRPr lang="es-MX" sz="3300" kern="1200" dirty="0"/>
        </a:p>
      </dsp:txBody>
      <dsp:txXfrm>
        <a:off x="5422106" y="2339975"/>
        <a:ext cx="3286125" cy="19716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859280"/>
            <a:ext cx="85344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12192000" cy="932688"/>
          </a:xfrm>
          <a:prstGeom prst="rect">
            <a:avLst/>
          </a:prstGeom>
        </p:spPr>
      </p:pic>
      <p:sp>
        <p:nvSpPr>
          <p:cNvPr id="3" name="Subtitle 2"/>
          <p:cNvSpPr>
            <a:spLocks noGrp="1"/>
          </p:cNvSpPr>
          <p:nvPr>
            <p:ph type="subTitle" idx="1"/>
          </p:nvPr>
        </p:nvSpPr>
        <p:spPr>
          <a:xfrm>
            <a:off x="1828800" y="3429000"/>
            <a:ext cx="85344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6C79EFE9-FA64-4268-AF41-47B9C14D7455}" type="datetimeFigureOut">
              <a:rPr lang="es-MX" smtClean="0"/>
              <a:t>09/07/2015</a:t>
            </a:fld>
            <a:endParaRPr lang="es-MX"/>
          </a:p>
        </p:txBody>
      </p:sp>
      <p:sp>
        <p:nvSpPr>
          <p:cNvPr id="5" name="Footer Placeholder 4"/>
          <p:cNvSpPr>
            <a:spLocks noGrp="1"/>
          </p:cNvSpPr>
          <p:nvPr>
            <p:ph type="ftr" sz="quarter" idx="11"/>
          </p:nvPr>
        </p:nvSpPr>
        <p:spPr bwMode="white"/>
        <p:txBody>
          <a:bodyPr/>
          <a:lstStyle/>
          <a:p>
            <a:endParaRPr lang="es-MX"/>
          </a:p>
        </p:txBody>
      </p:sp>
      <p:sp>
        <p:nvSpPr>
          <p:cNvPr id="6" name="Slide Number Placeholder 5"/>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C79EFE9-FA64-4268-AF41-47B9C14D7455}" type="datetimeFigureOut">
              <a:rPr lang="es-MX" smtClean="0"/>
              <a:t>09/07/2015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09041"/>
            <a:ext cx="17272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727200" y="1219200"/>
            <a:ext cx="69088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C79EFE9-FA64-4268-AF41-47B9C14D7455}" type="datetimeFigureOut">
              <a:rPr lang="es-MX" smtClean="0"/>
              <a:t>09/07/2015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20241534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815127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39256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3214175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3162435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580092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678572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2456255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828800" y="2438401"/>
            <a:ext cx="85344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C79EFE9-FA64-4268-AF41-47B9C14D7455}" type="datetimeFigureOut">
              <a:rPr lang="es-MX" smtClean="0"/>
              <a:t>09/07/2015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4032E8-1079-4673-B63D-402763DC78DD}" type="slidenum">
              <a:rPr lang="es-MX" smtClean="0"/>
              <a:t>‹Nº›</a:t>
            </a:fld>
            <a:endParaRPr lang="es-MX"/>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1880106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2333563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9856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34841225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854660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24238838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25385929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095755-D3AB-4343-B771-D3E429C93496}" type="datetimeFigureOut">
              <a:rPr lang="es-MX" smtClean="0">
                <a:solidFill>
                  <a:prstClr val="black">
                    <a:tint val="75000"/>
                  </a:prstClr>
                </a:solidFill>
              </a:rPr>
              <a:pPr/>
              <a:t>09/07/2015</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F22EFCD-06AB-4E18-818D-63FA60CDBBBF}" type="slidenum">
              <a:rPr lang="es-MX" smtClean="0">
                <a:solidFill>
                  <a:srgbClr val="90C226"/>
                </a:solidFill>
              </a:rPr>
              <a:pPr/>
              <a:t>‹Nº›</a:t>
            </a:fld>
            <a:endParaRPr lang="es-MX">
              <a:solidFill>
                <a:srgbClr val="90C226"/>
              </a:solidFill>
            </a:endParaRPr>
          </a:p>
        </p:txBody>
      </p:sp>
    </p:spTree>
    <p:extLst>
      <p:ext uri="{BB962C8B-B14F-4D97-AF65-F5344CB8AC3E}">
        <p14:creationId xmlns:p14="http://schemas.microsoft.com/office/powerpoint/2010/main" val="3431164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C79EFE9-FA64-4268-AF41-47B9C14D7455}" type="datetimeFigureOut">
              <a:rPr lang="es-MX" smtClean="0"/>
              <a:t>09/07/2015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4032E8-1079-4673-B63D-402763DC78DD}"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12192000" cy="932688"/>
          </a:xfrm>
          <a:prstGeom prst="rect">
            <a:avLst/>
          </a:prstGeom>
        </p:spPr>
      </p:pic>
      <p:sp>
        <p:nvSpPr>
          <p:cNvPr id="2" name="Title 1"/>
          <p:cNvSpPr>
            <a:spLocks noGrp="1"/>
          </p:cNvSpPr>
          <p:nvPr>
            <p:ph type="title"/>
          </p:nvPr>
        </p:nvSpPr>
        <p:spPr>
          <a:xfrm>
            <a:off x="1930400" y="3410268"/>
            <a:ext cx="83312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30400" y="1503680"/>
            <a:ext cx="83312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12192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828800" y="2438400"/>
            <a:ext cx="41656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6C79EFE9-FA64-4268-AF41-47B9C14D7455}" type="datetimeFigureOut">
              <a:rPr lang="es-MX" smtClean="0"/>
              <a:t>09/07/2015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E4032E8-1079-4673-B63D-402763DC78DD}" type="slidenum">
              <a:rPr lang="es-MX" smtClean="0"/>
              <a:t>‹Nº›</a:t>
            </a:fld>
            <a:endParaRPr lang="es-MX"/>
          </a:p>
        </p:txBody>
      </p:sp>
      <p:sp>
        <p:nvSpPr>
          <p:cNvPr id="12" name="Content Placeholder 11"/>
          <p:cNvSpPr>
            <a:spLocks noGrp="1"/>
          </p:cNvSpPr>
          <p:nvPr>
            <p:ph sz="quarter" idx="14"/>
          </p:nvPr>
        </p:nvSpPr>
        <p:spPr>
          <a:xfrm>
            <a:off x="6197600" y="2438400"/>
            <a:ext cx="41656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12192000" cy="932688"/>
          </a:xfrm>
          <a:prstGeom prst="rect">
            <a:avLst/>
          </a:prstGeom>
        </p:spPr>
      </p:pic>
      <p:sp>
        <p:nvSpPr>
          <p:cNvPr id="11" name="Content Placeholder 10"/>
          <p:cNvSpPr>
            <a:spLocks noGrp="1"/>
          </p:cNvSpPr>
          <p:nvPr>
            <p:ph sz="quarter" idx="13"/>
          </p:nvPr>
        </p:nvSpPr>
        <p:spPr>
          <a:xfrm>
            <a:off x="1828800" y="2819400"/>
            <a:ext cx="41656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6197600" y="2819400"/>
            <a:ext cx="41656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28800" y="2362201"/>
            <a:ext cx="4167717"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193368" y="2359152"/>
            <a:ext cx="4169833"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6C79EFE9-FA64-4268-AF41-47B9C14D7455}" type="datetimeFigureOut">
              <a:rPr lang="es-MX" smtClean="0"/>
              <a:t>09/07/2015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C79EFE9-FA64-4268-AF41-47B9C14D7455}" type="datetimeFigureOut">
              <a:rPr lang="es-MX" smtClean="0"/>
              <a:t>09/07/2015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E4032E8-1079-4673-B63D-402763DC78DD}"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79EFE9-FA64-4268-AF41-47B9C14D7455}" type="datetimeFigureOut">
              <a:rPr lang="es-MX" smtClean="0"/>
              <a:t>09/07/2015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604002" y="1676400"/>
            <a:ext cx="37591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604002" y="2275840"/>
            <a:ext cx="37591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C79EFE9-FA64-4268-AF41-47B9C14D7455}" type="datetimeFigureOut">
              <a:rPr lang="es-MX" smtClean="0"/>
              <a:t>09/07/2015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E4032E8-1079-4673-B63D-402763DC78DD}" type="slidenum">
              <a:rPr lang="es-MX" smtClean="0"/>
              <a:t>‹Nº›</a:t>
            </a:fld>
            <a:endParaRPr lang="es-MX"/>
          </a:p>
        </p:txBody>
      </p:sp>
      <p:sp>
        <p:nvSpPr>
          <p:cNvPr id="9" name="Content Placeholder 8"/>
          <p:cNvSpPr>
            <a:spLocks noGrp="1"/>
          </p:cNvSpPr>
          <p:nvPr>
            <p:ph sz="quarter" idx="13"/>
          </p:nvPr>
        </p:nvSpPr>
        <p:spPr>
          <a:xfrm>
            <a:off x="1828800" y="1676400"/>
            <a:ext cx="43688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950720" y="1847088"/>
            <a:ext cx="4120896"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604000" y="1676400"/>
            <a:ext cx="37592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032000" y="1905000"/>
            <a:ext cx="39624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604000" y="2276856"/>
            <a:ext cx="37592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C79EFE9-FA64-4268-AF41-47B9C14D7455}" type="datetimeFigureOut">
              <a:rPr lang="es-MX" smtClean="0"/>
              <a:t>09/07/2015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E4032E8-1079-4673-B63D-402763DC78DD}"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12192000" cy="6858000"/>
          </a:xfrm>
          <a:prstGeom prst="rect">
            <a:avLst/>
          </a:prstGeom>
        </p:spPr>
      </p:pic>
      <p:sp>
        <p:nvSpPr>
          <p:cNvPr id="2" name="Title Placeholder 1"/>
          <p:cNvSpPr>
            <a:spLocks noGrp="1"/>
          </p:cNvSpPr>
          <p:nvPr>
            <p:ph type="title"/>
          </p:nvPr>
        </p:nvSpPr>
        <p:spPr>
          <a:xfrm>
            <a:off x="1828800" y="1295400"/>
            <a:ext cx="85344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828800" y="2057401"/>
            <a:ext cx="85344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406400" y="6356351"/>
            <a:ext cx="28448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C79EFE9-FA64-4268-AF41-47B9C14D7455}" type="datetimeFigureOut">
              <a:rPr lang="es-MX" smtClean="0"/>
              <a:t>09/07/2015</a:t>
            </a:fld>
            <a:endParaRPr lang="es-MX"/>
          </a:p>
        </p:txBody>
      </p:sp>
      <p:sp>
        <p:nvSpPr>
          <p:cNvPr id="5" name="Footer Placeholder 4"/>
          <p:cNvSpPr>
            <a:spLocks noGrp="1"/>
          </p:cNvSpPr>
          <p:nvPr>
            <p:ph type="ftr" sz="quarter" idx="3"/>
          </p:nvPr>
        </p:nvSpPr>
        <p:spPr bwMode="white">
          <a:xfrm>
            <a:off x="3962400" y="6356351"/>
            <a:ext cx="42672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MX"/>
          </a:p>
        </p:txBody>
      </p:sp>
      <p:sp>
        <p:nvSpPr>
          <p:cNvPr id="6" name="Slide Number Placeholder 5"/>
          <p:cNvSpPr>
            <a:spLocks noGrp="1"/>
          </p:cNvSpPr>
          <p:nvPr>
            <p:ph type="sldNum" sz="quarter" idx="4"/>
          </p:nvPr>
        </p:nvSpPr>
        <p:spPr bwMode="white">
          <a:xfrm>
            <a:off x="8900160" y="6364225"/>
            <a:ext cx="28448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AE4032E8-1079-4673-B63D-402763DC78D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C79EFE9-FA64-4268-AF41-47B9C14D7455}" type="datetimeFigureOut">
              <a:rPr lang="es-MX" smtClean="0"/>
              <a:t>09/07/2015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E4032E8-1079-4673-B63D-402763DC78DD}" type="slidenum">
              <a:rPr lang="es-MX" smtClean="0"/>
              <a:t>‹Nº›</a:t>
            </a:fld>
            <a:endParaRPr lang="es-MX"/>
          </a:p>
        </p:txBody>
      </p:sp>
    </p:spTree>
    <p:extLst>
      <p:ext uri="{BB962C8B-B14F-4D97-AF65-F5344CB8AC3E}">
        <p14:creationId xmlns:p14="http://schemas.microsoft.com/office/powerpoint/2010/main" val="595655455"/>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4"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16632"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617916" y="1341851"/>
            <a:ext cx="10972800" cy="1143000"/>
          </a:xfrm>
        </p:spPr>
        <p:txBody>
          <a:bodyPr>
            <a:noAutofit/>
          </a:bodyPr>
          <a:lstStyle/>
          <a:p>
            <a:r>
              <a:rPr lang="es-ES" sz="3200" b="1" dirty="0" smtClean="0">
                <a:solidFill>
                  <a:schemeClr val="bg1"/>
                </a:solidFill>
                <a:latin typeface="Arial Narrow" panose="020B0606020202030204" pitchFamily="34" charset="0"/>
              </a:rPr>
              <a:t>Estrategias de enseñanza-aprendizaje</a:t>
            </a:r>
            <a:br>
              <a:rPr lang="es-ES" sz="3200" b="1" dirty="0" smtClean="0">
                <a:solidFill>
                  <a:schemeClr val="bg1"/>
                </a:solidFill>
                <a:latin typeface="Arial Narrow" panose="020B0606020202030204" pitchFamily="34" charset="0"/>
              </a:rPr>
            </a:br>
            <a:r>
              <a:rPr lang="es-ES" sz="3200" b="1" dirty="0" smtClean="0">
                <a:solidFill>
                  <a:schemeClr val="bg1"/>
                </a:solidFill>
                <a:latin typeface="Arial Narrow" panose="020B0606020202030204" pitchFamily="34" charset="0"/>
              </a:rPr>
              <a:t>Evaluación por competencias</a:t>
            </a:r>
            <a:br>
              <a:rPr lang="es-ES" sz="3200" b="1" dirty="0" smtClean="0">
                <a:solidFill>
                  <a:schemeClr val="bg1"/>
                </a:solidFill>
                <a:latin typeface="Arial Narrow" panose="020B0606020202030204" pitchFamily="34" charset="0"/>
              </a:rPr>
            </a:br>
            <a:r>
              <a:rPr lang="es-ES" sz="3200" b="1" dirty="0" smtClean="0">
                <a:solidFill>
                  <a:schemeClr val="bg1"/>
                </a:solidFill>
                <a:latin typeface="Arial Narrow" panose="020B0606020202030204" pitchFamily="34" charset="0"/>
              </a:rPr>
              <a:t>Evaluación de los  aprendizajes </a:t>
            </a:r>
            <a:br>
              <a:rPr lang="es-ES" sz="3200" b="1" dirty="0" smtClean="0">
                <a:solidFill>
                  <a:schemeClr val="bg1"/>
                </a:solidFill>
                <a:latin typeface="Arial Narrow" panose="020B0606020202030204" pitchFamily="34" charset="0"/>
              </a:rPr>
            </a:br>
            <a:endParaRPr lang="es-ES" sz="3200" b="1" dirty="0">
              <a:solidFill>
                <a:schemeClr val="bg1"/>
              </a:solidFill>
              <a:latin typeface="Arial Narrow" panose="020B0606020202030204" pitchFamily="34" charset="0"/>
            </a:endParaRPr>
          </a:p>
        </p:txBody>
      </p:sp>
      <p:sp>
        <p:nvSpPr>
          <p:cNvPr id="3" name="2 CuadroTexto"/>
          <p:cNvSpPr txBox="1"/>
          <p:nvPr/>
        </p:nvSpPr>
        <p:spPr>
          <a:xfrm>
            <a:off x="617916" y="2484851"/>
            <a:ext cx="10590662" cy="5109091"/>
          </a:xfrm>
          <a:prstGeom prst="rect">
            <a:avLst/>
          </a:prstGeom>
          <a:noFill/>
        </p:spPr>
        <p:txBody>
          <a:bodyPr wrap="square" rtlCol="0">
            <a:spAutoFit/>
          </a:bodyPr>
          <a:lstStyle/>
          <a:p>
            <a:pPr algn="ctr"/>
            <a:r>
              <a:rPr lang="es-ES" sz="2800" b="1" dirty="0" smtClean="0">
                <a:solidFill>
                  <a:schemeClr val="bg1"/>
                </a:solidFill>
              </a:rPr>
              <a:t>MATERIAL DIDÁCTICO: APUNTES</a:t>
            </a:r>
          </a:p>
          <a:p>
            <a:pPr algn="ctr"/>
            <a:endParaRPr lang="es-ES" sz="2800" b="1" dirty="0" smtClean="0">
              <a:solidFill>
                <a:schemeClr val="bg1"/>
              </a:solidFill>
            </a:endParaRPr>
          </a:p>
          <a:p>
            <a:pPr algn="ctr">
              <a:defRPr/>
            </a:pPr>
            <a: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UNIDAD DE APRENDIZAJE: ESTRATEGIAS DE ENSEÑANZA-APRENDIZAJE</a:t>
            </a:r>
          </a:p>
          <a:p>
            <a:pPr>
              <a:defRPr/>
            </a:pPr>
            <a:endPar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endParaRPr>
          </a:p>
          <a:p>
            <a:pPr>
              <a:defRPr/>
            </a:pPr>
            <a: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LICENCIATURA: PSICOLOGÍA</a:t>
            </a:r>
          </a:p>
          <a:p>
            <a:pPr>
              <a:defRPr/>
            </a:pPr>
            <a: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SEMESTRE: SEXTO VESPERTINO </a:t>
            </a:r>
          </a:p>
          <a:p>
            <a:pPr>
              <a:defRPr/>
            </a:pPr>
            <a:endPar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endParaRPr>
          </a:p>
          <a:p>
            <a:pPr>
              <a:defRPr/>
            </a:pPr>
            <a: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MAESTRA: LORENA LÓPEZ VILLAFAÑA</a:t>
            </a:r>
          </a:p>
          <a:p>
            <a:pPr algn="r">
              <a:defRPr/>
            </a:pPr>
            <a: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FEBRERO 2015</a:t>
            </a:r>
            <a:br>
              <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br>
            <a:endParaRPr lang="es-ES" altLang="es-ES" sz="2800" dirty="0">
              <a:solidFill>
                <a:schemeClr val="bg1"/>
              </a:solidFill>
              <a:latin typeface="Arial" panose="020B0604020202020204" pitchFamily="34" charset="0"/>
              <a:ea typeface="ＭＳ Ｐゴシック" panose="020B0600070205080204" pitchFamily="34" charset="-128"/>
              <a:cs typeface="Arial" panose="020B0604020202020204" pitchFamily="34" charset="0"/>
            </a:endParaRPr>
          </a:p>
          <a:p>
            <a:endParaRPr lang="es-ES" dirty="0" smtClean="0">
              <a:solidFill>
                <a:schemeClr val="bg1"/>
              </a:solidFill>
            </a:endParaRPr>
          </a:p>
        </p:txBody>
      </p:sp>
    </p:spTree>
    <p:extLst>
      <p:ext uri="{BB962C8B-B14F-4D97-AF65-F5344CB8AC3E}">
        <p14:creationId xmlns:p14="http://schemas.microsoft.com/office/powerpoint/2010/main" val="1892218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38200" y="1320692"/>
            <a:ext cx="10515600" cy="1325563"/>
          </a:xfrm>
        </p:spPr>
        <p:txBody>
          <a:bodyPr>
            <a:normAutofit fontScale="90000"/>
          </a:bodyPr>
          <a:lstStyle/>
          <a:p>
            <a:r>
              <a:rPr lang="es-MX" sz="3600" b="1" dirty="0" smtClean="0">
                <a:solidFill>
                  <a:srgbClr val="FF0000"/>
                </a:solidFill>
              </a:rPr>
              <a:t>Las funciones de las ilustraciones en un texto de enseñanza son (</a:t>
            </a:r>
            <a:r>
              <a:rPr lang="es-MX" sz="3600" b="1" dirty="0" err="1" smtClean="0">
                <a:solidFill>
                  <a:srgbClr val="FF0000"/>
                </a:solidFill>
              </a:rPr>
              <a:t>Duchastel</a:t>
            </a:r>
            <a:r>
              <a:rPr lang="es-MX" sz="3600" b="1" dirty="0" smtClean="0">
                <a:solidFill>
                  <a:srgbClr val="FF0000"/>
                </a:solidFill>
              </a:rPr>
              <a:t> y Walter, 1979; </a:t>
            </a:r>
            <a:r>
              <a:rPr lang="es-MX" sz="3600" b="1" dirty="0" err="1" smtClean="0">
                <a:solidFill>
                  <a:srgbClr val="FF0000"/>
                </a:solidFill>
              </a:rPr>
              <a:t>Hartley</a:t>
            </a:r>
            <a:r>
              <a:rPr lang="es-MX" sz="3600" b="1" dirty="0" smtClean="0">
                <a:solidFill>
                  <a:srgbClr val="FF0000"/>
                </a:solidFill>
              </a:rPr>
              <a:t>, 1985; Newton, 1984): </a:t>
            </a:r>
            <a:r>
              <a:rPr lang="es-MX" sz="3600" dirty="0" smtClean="0"/>
              <a:t/>
            </a:r>
            <a:br>
              <a:rPr lang="es-MX" sz="3600" dirty="0" smtClean="0"/>
            </a:br>
            <a:endParaRPr lang="es-MX" dirty="0"/>
          </a:p>
        </p:txBody>
      </p:sp>
      <p:sp>
        <p:nvSpPr>
          <p:cNvPr id="3" name="Marcador de contenido 2"/>
          <p:cNvSpPr>
            <a:spLocks noGrp="1"/>
          </p:cNvSpPr>
          <p:nvPr>
            <p:ph idx="1"/>
          </p:nvPr>
        </p:nvSpPr>
        <p:spPr>
          <a:xfrm>
            <a:off x="818867" y="1983474"/>
            <a:ext cx="11258952" cy="3777622"/>
          </a:xfrm>
        </p:spPr>
        <p:txBody>
          <a:bodyPr>
            <a:noAutofit/>
          </a:bodyPr>
          <a:lstStyle/>
          <a:p>
            <a:r>
              <a:rPr lang="es-MX" sz="2800" dirty="0">
                <a:latin typeface="Aharoni" pitchFamily="2" charset="-79"/>
                <a:cs typeface="Aharoni" pitchFamily="2" charset="-79"/>
              </a:rPr>
              <a:t> </a:t>
            </a:r>
            <a:r>
              <a:rPr lang="es-MX" sz="2800" dirty="0" smtClean="0">
                <a:latin typeface="Aharoni" pitchFamily="2" charset="-79"/>
                <a:cs typeface="Aharoni" pitchFamily="2" charset="-79"/>
              </a:rPr>
              <a:t>Dirigir y mantener la atención de los alumnos.</a:t>
            </a:r>
          </a:p>
          <a:p>
            <a:r>
              <a:rPr lang="es-MX" sz="2800" dirty="0" smtClean="0">
                <a:latin typeface="Aharoni" pitchFamily="2" charset="-79"/>
                <a:cs typeface="Aharoni" pitchFamily="2" charset="-79"/>
              </a:rPr>
              <a:t> Permitir la explicación en términos visuales de lo que sería difícil comunicar en forma puramente verbal.</a:t>
            </a:r>
          </a:p>
          <a:p>
            <a:r>
              <a:rPr lang="es-MX" sz="2800" dirty="0" smtClean="0">
                <a:latin typeface="Aharoni" pitchFamily="2" charset="-79"/>
                <a:cs typeface="Aharoni" pitchFamily="2" charset="-79"/>
              </a:rPr>
              <a:t> Favorecer la retención de la información: se ha demostrado que los humanos recordamos con más facilidad imágenes que ideas verbales o impresas.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2789" y="5336800"/>
            <a:ext cx="1920115" cy="1600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429029" y="6238137"/>
            <a:ext cx="5192447" cy="523220"/>
          </a:xfrm>
          <a:prstGeom prst="rect">
            <a:avLst/>
          </a:prstGeom>
        </p:spPr>
        <p:txBody>
          <a:bodyPr wrap="none">
            <a:spAutoFit/>
          </a:bodyPr>
          <a:lstStyle/>
          <a:p>
            <a:pPr lvl="2" algn="just"/>
            <a:r>
              <a:rPr lang="es-MX" sz="2800" dirty="0">
                <a:latin typeface="Aharoni" pitchFamily="2" charset="-79"/>
                <a:cs typeface="Aharoni" pitchFamily="2" charset="-79"/>
              </a:rPr>
              <a:t>(Moreno y Castello, 1999)</a:t>
            </a:r>
          </a:p>
        </p:txBody>
      </p:sp>
    </p:spTree>
    <p:extLst>
      <p:ext uri="{BB962C8B-B14F-4D97-AF65-F5344CB8AC3E}">
        <p14:creationId xmlns:p14="http://schemas.microsoft.com/office/powerpoint/2010/main" val="4146788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96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686599" y="1375618"/>
            <a:ext cx="10515600" cy="4351338"/>
          </a:xfrm>
        </p:spPr>
        <p:txBody>
          <a:bodyPr>
            <a:normAutofit fontScale="92500" lnSpcReduction="10000"/>
          </a:bodyPr>
          <a:lstStyle/>
          <a:p>
            <a:r>
              <a:rPr lang="es-MX" sz="3200" b="1" dirty="0">
                <a:solidFill>
                  <a:schemeClr val="bg2">
                    <a:lumMod val="25000"/>
                  </a:schemeClr>
                </a:solidFill>
                <a:latin typeface="Baskerville Old Face" panose="02020602080505020303" pitchFamily="18" charset="0"/>
                <a:cs typeface="Aharoni" pitchFamily="2" charset="-79"/>
              </a:rPr>
              <a:t>• Permitir integrar, en un todo, información que de otra forma quedaría fragmentada</a:t>
            </a:r>
            <a:r>
              <a:rPr lang="es-MX" sz="3200" b="1" dirty="0" smtClean="0">
                <a:solidFill>
                  <a:schemeClr val="bg2">
                    <a:lumMod val="25000"/>
                  </a:schemeClr>
                </a:solidFill>
                <a:latin typeface="Baskerville Old Face" panose="02020602080505020303" pitchFamily="18" charset="0"/>
                <a:cs typeface="Aharoni" pitchFamily="2" charset="-79"/>
              </a:rPr>
              <a:t>.</a:t>
            </a:r>
          </a:p>
          <a:p>
            <a:endParaRPr lang="es-MX" sz="3200" b="1" dirty="0">
              <a:solidFill>
                <a:schemeClr val="bg2">
                  <a:lumMod val="25000"/>
                </a:schemeClr>
              </a:solidFill>
              <a:latin typeface="Baskerville Old Face" panose="02020602080505020303" pitchFamily="18" charset="0"/>
              <a:cs typeface="Aharoni" pitchFamily="2" charset="-79"/>
            </a:endParaRPr>
          </a:p>
          <a:p>
            <a:r>
              <a:rPr lang="es-MX" sz="3200" b="1" dirty="0">
                <a:solidFill>
                  <a:schemeClr val="bg2">
                    <a:lumMod val="25000"/>
                  </a:schemeClr>
                </a:solidFill>
                <a:latin typeface="Baskerville Old Face" panose="02020602080505020303" pitchFamily="18" charset="0"/>
                <a:cs typeface="Aharoni" pitchFamily="2" charset="-79"/>
              </a:rPr>
              <a:t> • Permitir clarificar y organizar la información</a:t>
            </a:r>
            <a:r>
              <a:rPr lang="es-MX" sz="3200" b="1" dirty="0" smtClean="0">
                <a:solidFill>
                  <a:schemeClr val="bg2">
                    <a:lumMod val="25000"/>
                  </a:schemeClr>
                </a:solidFill>
                <a:latin typeface="Baskerville Old Face" panose="02020602080505020303" pitchFamily="18" charset="0"/>
                <a:cs typeface="Aharoni" pitchFamily="2" charset="-79"/>
              </a:rPr>
              <a:t>.</a:t>
            </a:r>
          </a:p>
          <a:p>
            <a:endParaRPr lang="es-MX" sz="3200" b="1" dirty="0">
              <a:solidFill>
                <a:schemeClr val="bg2">
                  <a:lumMod val="25000"/>
                </a:schemeClr>
              </a:solidFill>
              <a:latin typeface="Baskerville Old Face" panose="02020602080505020303" pitchFamily="18" charset="0"/>
              <a:cs typeface="Aharoni" pitchFamily="2" charset="-79"/>
            </a:endParaRPr>
          </a:p>
          <a:p>
            <a:r>
              <a:rPr lang="es-MX" sz="3200" b="1" dirty="0">
                <a:solidFill>
                  <a:schemeClr val="bg2">
                    <a:lumMod val="25000"/>
                  </a:schemeClr>
                </a:solidFill>
                <a:latin typeface="Baskerville Old Face" panose="02020602080505020303" pitchFamily="18" charset="0"/>
                <a:cs typeface="Aharoni" pitchFamily="2" charset="-79"/>
              </a:rPr>
              <a:t> • Promover y mejorar el interés y la motivación. </a:t>
            </a:r>
          </a:p>
          <a:p>
            <a:endParaRPr lang="es-MX" b="1" dirty="0">
              <a:solidFill>
                <a:schemeClr val="bg2">
                  <a:lumMod val="25000"/>
                </a:schemeClr>
              </a:solidFill>
              <a:latin typeface="Baskerville Old Face" panose="02020602080505020303"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256" y="2409825"/>
            <a:ext cx="2468183" cy="2735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0" y="6044280"/>
            <a:ext cx="5676554" cy="523220"/>
          </a:xfrm>
          <a:prstGeom prst="rect">
            <a:avLst/>
          </a:prstGeom>
        </p:spPr>
        <p:txBody>
          <a:bodyPr wrap="none">
            <a:spAutoFit/>
          </a:bodyPr>
          <a:lstStyle/>
          <a:p>
            <a:pPr lvl="2" algn="just"/>
            <a:r>
              <a:rPr lang="es-MX" sz="2800" b="1" dirty="0" smtClean="0">
                <a:latin typeface="Aharoni" pitchFamily="2" charset="-79"/>
                <a:cs typeface="Aharoni" pitchFamily="2" charset="-79"/>
              </a:rPr>
              <a:t>(Barriga y Hernández, </a:t>
            </a:r>
            <a:r>
              <a:rPr lang="es-MX" sz="2800" b="1" dirty="0">
                <a:latin typeface="Aharoni" pitchFamily="2" charset="-79"/>
                <a:cs typeface="Aharoni" pitchFamily="2" charset="-79"/>
              </a:rPr>
              <a:t>1999)</a:t>
            </a:r>
          </a:p>
        </p:txBody>
      </p:sp>
    </p:spTree>
    <p:extLst>
      <p:ext uri="{BB962C8B-B14F-4D97-AF65-F5344CB8AC3E}">
        <p14:creationId xmlns:p14="http://schemas.microsoft.com/office/powerpoint/2010/main" val="2757397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2" name="Título 1"/>
          <p:cNvSpPr>
            <a:spLocks noGrp="1"/>
          </p:cNvSpPr>
          <p:nvPr>
            <p:ph type="title"/>
          </p:nvPr>
        </p:nvSpPr>
        <p:spPr/>
        <p:txBody>
          <a:bodyPr>
            <a:normAutofit fontScale="90000"/>
          </a:bodyPr>
          <a:lstStyle/>
          <a:p>
            <a:r>
              <a:rPr lang="es-MX" sz="4800" dirty="0" smtClean="0">
                <a:solidFill>
                  <a:srgbClr val="C00000"/>
                </a:solidFill>
                <a:latin typeface="Bauhaus 93" pitchFamily="82" charset="0"/>
              </a:rPr>
              <a:t>PREGUNTAS INTERCALADAS</a:t>
            </a:r>
            <a:endParaRPr lang="es-MX" sz="4800" dirty="0">
              <a:solidFill>
                <a:srgbClr val="C00000"/>
              </a:solidFill>
              <a:latin typeface="Bauhaus 93" pitchFamily="82" charset="0"/>
            </a:endParaRPr>
          </a:p>
        </p:txBody>
      </p:sp>
      <p:sp>
        <p:nvSpPr>
          <p:cNvPr id="3" name="Marcador de contenido 2"/>
          <p:cNvSpPr>
            <a:spLocks noGrp="1"/>
          </p:cNvSpPr>
          <p:nvPr>
            <p:ph idx="1"/>
          </p:nvPr>
        </p:nvSpPr>
        <p:spPr/>
        <p:txBody>
          <a:bodyPr>
            <a:normAutofit fontScale="92500" lnSpcReduction="20000"/>
          </a:bodyPr>
          <a:lstStyle/>
          <a:p>
            <a:r>
              <a:rPr lang="es-MX" sz="3600" dirty="0" smtClean="0">
                <a:latin typeface="Book Antiqua" panose="02040602050305030304" pitchFamily="18" charset="0"/>
                <a:cs typeface="Aharoni" pitchFamily="2" charset="-79"/>
              </a:rPr>
              <a:t>Permite practicar y consolidar lo que ha aprendido.</a:t>
            </a:r>
          </a:p>
          <a:p>
            <a:r>
              <a:rPr lang="es-MX" sz="3600" dirty="0" smtClean="0">
                <a:latin typeface="Book Antiqua" panose="02040602050305030304" pitchFamily="18" charset="0"/>
                <a:cs typeface="Aharoni" pitchFamily="2" charset="-79"/>
              </a:rPr>
              <a:t> Resuelve sus dudas.</a:t>
            </a:r>
          </a:p>
          <a:p>
            <a:r>
              <a:rPr lang="es-MX" sz="3600" dirty="0" smtClean="0">
                <a:latin typeface="Book Antiqua" panose="02040602050305030304" pitchFamily="18" charset="0"/>
                <a:cs typeface="Aharoni" pitchFamily="2" charset="-79"/>
              </a:rPr>
              <a:t> Se autoevalúa gradualmente. </a:t>
            </a:r>
            <a:endParaRPr lang="es-MX" sz="3600" dirty="0">
              <a:latin typeface="Book Antiqua" panose="02040602050305030304" pitchFamily="18" charset="0"/>
              <a:cs typeface="Aharoni" pitchFamily="2" charset="-79"/>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8761" y="3204977"/>
            <a:ext cx="3384643" cy="3280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2392259" y="5961769"/>
            <a:ext cx="5633273" cy="523220"/>
          </a:xfrm>
          <a:prstGeom prst="rect">
            <a:avLst/>
          </a:prstGeom>
        </p:spPr>
        <p:txBody>
          <a:bodyPr wrap="none">
            <a:spAutoFit/>
          </a:bodyPr>
          <a:lstStyle/>
          <a:p>
            <a:pPr lvl="2" algn="just"/>
            <a:r>
              <a:rPr lang="es-MX" sz="2800" b="1" dirty="0">
                <a:latin typeface="Aharoni" pitchFamily="2" charset="-79"/>
                <a:cs typeface="Aharoni" pitchFamily="2" charset="-79"/>
              </a:rPr>
              <a:t>(Barriga y Hernández, 1999)</a:t>
            </a:r>
          </a:p>
        </p:txBody>
      </p:sp>
    </p:spTree>
    <p:extLst>
      <p:ext uri="{BB962C8B-B14F-4D97-AF65-F5344CB8AC3E}">
        <p14:creationId xmlns:p14="http://schemas.microsoft.com/office/powerpoint/2010/main" val="4118948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685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normAutofit fontScale="90000"/>
          </a:bodyPr>
          <a:lstStyle/>
          <a:p>
            <a:r>
              <a:rPr lang="es-MX" sz="4800" b="1" dirty="0" smtClean="0">
                <a:solidFill>
                  <a:srgbClr val="FFFF00"/>
                </a:solidFill>
                <a:latin typeface="Arabic Typesetting" panose="03020402040406030203" pitchFamily="66" charset="-78"/>
                <a:cs typeface="Arabic Typesetting" panose="03020402040406030203" pitchFamily="66" charset="-78"/>
              </a:rPr>
              <a:t>PISTAS TIPOGRAFICAS</a:t>
            </a:r>
            <a:endParaRPr lang="es-MX" sz="4800" b="1" dirty="0">
              <a:solidFill>
                <a:srgbClr val="FFFF00"/>
              </a:solidFill>
              <a:latin typeface="Arabic Typesetting" panose="03020402040406030203" pitchFamily="66" charset="-78"/>
              <a:cs typeface="Arabic Typesetting" panose="03020402040406030203" pitchFamily="66" charset="-78"/>
            </a:endParaRPr>
          </a:p>
        </p:txBody>
      </p:sp>
      <p:sp>
        <p:nvSpPr>
          <p:cNvPr id="3" name="Marcador de contenido 2"/>
          <p:cNvSpPr>
            <a:spLocks noGrp="1"/>
          </p:cNvSpPr>
          <p:nvPr>
            <p:ph idx="1"/>
          </p:nvPr>
        </p:nvSpPr>
        <p:spPr/>
        <p:txBody>
          <a:bodyPr>
            <a:normAutofit/>
          </a:bodyPr>
          <a:lstStyle/>
          <a:p>
            <a:r>
              <a:rPr lang="es-MX" sz="3600" dirty="0" smtClean="0">
                <a:latin typeface="Aharoni" pitchFamily="2" charset="-79"/>
                <a:cs typeface="Aharoni" pitchFamily="2" charset="-79"/>
              </a:rPr>
              <a:t>Mantiene su atención e interés. </a:t>
            </a:r>
          </a:p>
          <a:p>
            <a:r>
              <a:rPr lang="es-MX" sz="3600" dirty="0" smtClean="0">
                <a:latin typeface="Aharoni" pitchFamily="2" charset="-79"/>
                <a:cs typeface="Aharoni" pitchFamily="2" charset="-79"/>
              </a:rPr>
              <a:t>Detecta información principal. </a:t>
            </a:r>
          </a:p>
          <a:p>
            <a:r>
              <a:rPr lang="es-MX" sz="3600" dirty="0" smtClean="0">
                <a:latin typeface="Aharoni" pitchFamily="2" charset="-79"/>
                <a:cs typeface="Aharoni" pitchFamily="2" charset="-79"/>
              </a:rPr>
              <a:t>Realiza codificación selectiva. </a:t>
            </a:r>
            <a:endParaRPr lang="es-MX" sz="3600" dirty="0">
              <a:latin typeface="Aharoni" pitchFamily="2" charset="-79"/>
              <a:cs typeface="Aharoni" pitchFamily="2" charset="-79"/>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5797" y="4333701"/>
            <a:ext cx="3374548" cy="2513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208616" y="5846474"/>
            <a:ext cx="5633273" cy="523220"/>
          </a:xfrm>
          <a:prstGeom prst="rect">
            <a:avLst/>
          </a:prstGeom>
        </p:spPr>
        <p:txBody>
          <a:bodyPr wrap="none">
            <a:spAutoFit/>
          </a:bodyPr>
          <a:lstStyle/>
          <a:p>
            <a:pPr lvl="2" algn="just"/>
            <a:r>
              <a:rPr lang="es-MX" sz="2800" b="1" dirty="0">
                <a:latin typeface="Aharoni" pitchFamily="2" charset="-79"/>
                <a:cs typeface="Aharoni" pitchFamily="2" charset="-79"/>
              </a:rPr>
              <a:t>(Barriga y Hernández, 1999)</a:t>
            </a:r>
          </a:p>
        </p:txBody>
      </p:sp>
    </p:spTree>
    <p:extLst>
      <p:ext uri="{BB962C8B-B14F-4D97-AF65-F5344CB8AC3E}">
        <p14:creationId xmlns:p14="http://schemas.microsoft.com/office/powerpoint/2010/main" val="3948305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5"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normAutofit fontScale="90000"/>
          </a:bodyPr>
          <a:lstStyle/>
          <a:p>
            <a:r>
              <a:rPr lang="es-MX" sz="4800" dirty="0" smtClean="0">
                <a:solidFill>
                  <a:srgbClr val="0070C0"/>
                </a:solidFill>
                <a:latin typeface="Bauhaus 93" pitchFamily="82" charset="0"/>
              </a:rPr>
              <a:t>RESÚMENES</a:t>
            </a:r>
            <a:endParaRPr lang="es-MX" sz="4800" dirty="0">
              <a:solidFill>
                <a:srgbClr val="0070C0"/>
              </a:solidFill>
              <a:latin typeface="Bauhaus 93" pitchFamily="82" charset="0"/>
            </a:endParaRPr>
          </a:p>
        </p:txBody>
      </p:sp>
      <p:sp>
        <p:nvSpPr>
          <p:cNvPr id="3" name="Marcador de contenido 2"/>
          <p:cNvSpPr>
            <a:spLocks noGrp="1"/>
          </p:cNvSpPr>
          <p:nvPr>
            <p:ph idx="1"/>
          </p:nvPr>
        </p:nvSpPr>
        <p:spPr/>
        <p:txBody>
          <a:bodyPr>
            <a:normAutofit fontScale="92500" lnSpcReduction="20000"/>
          </a:bodyPr>
          <a:lstStyle/>
          <a:p>
            <a:r>
              <a:rPr lang="es-MX" sz="4000" dirty="0" smtClean="0">
                <a:latin typeface="Aharoni" pitchFamily="2" charset="-79"/>
                <a:cs typeface="Aharoni" pitchFamily="2" charset="-79"/>
              </a:rPr>
              <a:t>Facilita el recuerdo y la comprensión de la información relevante del contenido que se ha de aprender. </a:t>
            </a:r>
            <a:endParaRPr lang="es-MX" sz="4000" dirty="0">
              <a:latin typeface="Aharoni" pitchFamily="2" charset="-79"/>
              <a:cs typeface="Aharoni" pitchFamily="2" charset="-79"/>
            </a:endParaRPr>
          </a:p>
        </p:txBody>
      </p:sp>
      <p:pic>
        <p:nvPicPr>
          <p:cNvPr id="4098" name="Picture 2" descr="Resultado de imagen para imagenes Estrategias   aprendizaj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7976" y="881939"/>
            <a:ext cx="3405615" cy="2198522"/>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6391053" y="6224488"/>
            <a:ext cx="5633273" cy="523220"/>
          </a:xfrm>
          <a:prstGeom prst="rect">
            <a:avLst/>
          </a:prstGeom>
        </p:spPr>
        <p:txBody>
          <a:bodyPr wrap="none">
            <a:spAutoFit/>
          </a:bodyPr>
          <a:lstStyle/>
          <a:p>
            <a:pPr lvl="2" algn="just"/>
            <a:r>
              <a:rPr lang="es-MX" sz="2800" b="1" dirty="0">
                <a:latin typeface="Aharoni" pitchFamily="2" charset="-79"/>
                <a:cs typeface="Aharoni" pitchFamily="2" charset="-79"/>
              </a:rPr>
              <a:t>(Barriga y Hernández, 1999)</a:t>
            </a:r>
          </a:p>
        </p:txBody>
      </p:sp>
    </p:spTree>
    <p:extLst>
      <p:ext uri="{BB962C8B-B14F-4D97-AF65-F5344CB8AC3E}">
        <p14:creationId xmlns:p14="http://schemas.microsoft.com/office/powerpoint/2010/main" val="1160470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16632"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1279301" y="1457213"/>
            <a:ext cx="9144000" cy="2387600"/>
          </a:xfrm>
        </p:spPr>
        <p:txBody>
          <a:bodyPr>
            <a:normAutofit/>
          </a:bodyPr>
          <a:lstStyle/>
          <a:p>
            <a:r>
              <a:rPr lang="es-MX" sz="4800" dirty="0" smtClean="0">
                <a:solidFill>
                  <a:schemeClr val="accent3">
                    <a:lumMod val="75000"/>
                  </a:schemeClr>
                </a:solidFill>
                <a:latin typeface="Baskerville Old Face" panose="02020602080505020303" pitchFamily="18" charset="0"/>
                <a:cs typeface="Andalus" panose="02020603050405020304" pitchFamily="18" charset="-78"/>
              </a:rPr>
              <a:t>Clasificación de la estrategias del aprendizaje</a:t>
            </a:r>
            <a:r>
              <a:rPr lang="es-MX" sz="4800" dirty="0" smtClean="0">
                <a:latin typeface="Arial" panose="020B0604020202020204" pitchFamily="34" charset="0"/>
                <a:cs typeface="Arial" panose="020B0604020202020204" pitchFamily="34" charset="0"/>
              </a:rPr>
              <a:t/>
            </a:r>
            <a:br>
              <a:rPr lang="es-MX" sz="4800" dirty="0" smtClean="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4771" y="3248167"/>
            <a:ext cx="4926842" cy="283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8980227" y="5929952"/>
            <a:ext cx="2975212" cy="668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b="1" dirty="0" err="1" smtClean="0"/>
              <a:t>Noy</a:t>
            </a:r>
            <a:r>
              <a:rPr lang="es-ES" sz="3600" b="1" dirty="0" smtClean="0"/>
              <a:t> (2002)</a:t>
            </a:r>
            <a:endParaRPr lang="es-ES" sz="3600" b="1" dirty="0"/>
          </a:p>
        </p:txBody>
      </p:sp>
    </p:spTree>
    <p:extLst>
      <p:ext uri="{BB962C8B-B14F-4D97-AF65-F5344CB8AC3E}">
        <p14:creationId xmlns:p14="http://schemas.microsoft.com/office/powerpoint/2010/main" val="2820407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Marcador de contenido 5"/>
          <p:cNvGraphicFramePr>
            <a:graphicFrameLocks noGrp="1"/>
          </p:cNvGraphicFramePr>
          <p:nvPr>
            <p:ph idx="1"/>
            <p:extLst/>
          </p:nvPr>
        </p:nvGraphicFramePr>
        <p:xfrm>
          <a:off x="1070020" y="1014256"/>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Rectángulo"/>
          <p:cNvSpPr/>
          <p:nvPr/>
        </p:nvSpPr>
        <p:spPr>
          <a:xfrm>
            <a:off x="8980227" y="5929952"/>
            <a:ext cx="2975212" cy="668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b="1" dirty="0" err="1" smtClean="0">
                <a:solidFill>
                  <a:schemeClr val="tx1"/>
                </a:solidFill>
              </a:rPr>
              <a:t>Noy</a:t>
            </a:r>
            <a:r>
              <a:rPr lang="es-ES" sz="3600" b="1" dirty="0" smtClean="0">
                <a:solidFill>
                  <a:schemeClr val="tx1"/>
                </a:solidFill>
              </a:rPr>
              <a:t> (2002)</a:t>
            </a:r>
            <a:endParaRPr lang="es-ES" sz="3600" b="1" dirty="0">
              <a:solidFill>
                <a:schemeClr val="tx1"/>
              </a:solidFill>
            </a:endParaRPr>
          </a:p>
        </p:txBody>
      </p:sp>
    </p:spTree>
    <p:extLst>
      <p:ext uri="{BB962C8B-B14F-4D97-AF65-F5344CB8AC3E}">
        <p14:creationId xmlns:p14="http://schemas.microsoft.com/office/powerpoint/2010/main" val="27980984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3188"/>
            <a:ext cx="12192000" cy="706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3"/>
          <p:cNvSpPr>
            <a:spLocks noGrp="1"/>
          </p:cNvSpPr>
          <p:nvPr>
            <p:ph idx="1"/>
          </p:nvPr>
        </p:nvSpPr>
        <p:spPr>
          <a:xfrm>
            <a:off x="609600" y="723331"/>
            <a:ext cx="10972800" cy="5402837"/>
          </a:xfrm>
        </p:spPr>
        <p:txBody>
          <a:bodyPr/>
          <a:lstStyle/>
          <a:p>
            <a:pPr marL="0" indent="0" algn="ctr">
              <a:buNone/>
            </a:pPr>
            <a:r>
              <a:rPr lang="es-MX" sz="4000" dirty="0" smtClean="0">
                <a:solidFill>
                  <a:schemeClr val="bg1"/>
                </a:solidFill>
                <a:latin typeface="Andalus" panose="02020603050405020304" pitchFamily="18" charset="-78"/>
                <a:cs typeface="Andalus" panose="02020603050405020304" pitchFamily="18" charset="-78"/>
              </a:rPr>
              <a:t>ADQUISICIÓN</a:t>
            </a:r>
          </a:p>
          <a:p>
            <a:r>
              <a:rPr lang="es-MX" sz="4800" dirty="0" smtClean="0">
                <a:latin typeface="Andalus" panose="02020603050405020304" pitchFamily="18" charset="-78"/>
                <a:cs typeface="Andalus" panose="02020603050405020304" pitchFamily="18" charset="-78"/>
              </a:rPr>
              <a:t>Observación</a:t>
            </a:r>
          </a:p>
          <a:p>
            <a:r>
              <a:rPr lang="es-MX" sz="4800" dirty="0" smtClean="0">
                <a:latin typeface="Andalus" panose="02020603050405020304" pitchFamily="18" charset="-78"/>
                <a:cs typeface="Andalus" panose="02020603050405020304" pitchFamily="18" charset="-78"/>
              </a:rPr>
              <a:t>Búsqueda de información</a:t>
            </a:r>
          </a:p>
          <a:p>
            <a:r>
              <a:rPr lang="es-MX" sz="4800" dirty="0" smtClean="0">
                <a:latin typeface="Andalus" panose="02020603050405020304" pitchFamily="18" charset="-78"/>
                <a:cs typeface="Andalus" panose="02020603050405020304" pitchFamily="18" charset="-78"/>
              </a:rPr>
              <a:t>Selección de información</a:t>
            </a:r>
          </a:p>
          <a:p>
            <a:r>
              <a:rPr lang="es-MX" sz="4800" dirty="0" smtClean="0">
                <a:latin typeface="Andalus" panose="02020603050405020304" pitchFamily="18" charset="-78"/>
                <a:cs typeface="Andalus" panose="02020603050405020304" pitchFamily="18" charset="-78"/>
              </a:rPr>
              <a:t>Repaso y retención</a:t>
            </a:r>
          </a:p>
          <a:p>
            <a:pPr marL="0" indent="0">
              <a:buNone/>
            </a:pPr>
            <a:endParaRPr lang="es-MX"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722" y="2154905"/>
            <a:ext cx="3523113" cy="37579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2375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2" name="Título 1"/>
          <p:cNvSpPr>
            <a:spLocks noGrp="1"/>
          </p:cNvSpPr>
          <p:nvPr>
            <p:ph type="title"/>
          </p:nvPr>
        </p:nvSpPr>
        <p:spPr/>
        <p:txBody>
          <a:bodyPr/>
          <a:lstStyle/>
          <a:p>
            <a:r>
              <a:rPr lang="es-MX" dirty="0" smtClean="0">
                <a:solidFill>
                  <a:schemeClr val="bg1"/>
                </a:solidFill>
              </a:rPr>
              <a:t>INTERPRETACION</a:t>
            </a:r>
            <a:endParaRPr lang="es-MX" dirty="0">
              <a:solidFill>
                <a:schemeClr val="bg1"/>
              </a:solidFill>
            </a:endParaRPr>
          </a:p>
        </p:txBody>
      </p:sp>
      <p:sp>
        <p:nvSpPr>
          <p:cNvPr id="3" name="Marcador de contenido 2"/>
          <p:cNvSpPr>
            <a:spLocks noGrp="1"/>
          </p:cNvSpPr>
          <p:nvPr>
            <p:ph idx="1"/>
          </p:nvPr>
        </p:nvSpPr>
        <p:spPr/>
        <p:txBody>
          <a:bodyPr>
            <a:normAutofit lnSpcReduction="10000"/>
          </a:bodyPr>
          <a:lstStyle/>
          <a:p>
            <a:r>
              <a:rPr lang="es-MX" sz="4800" dirty="0" smtClean="0">
                <a:latin typeface="Andalus" panose="02020603050405020304" pitchFamily="18" charset="-78"/>
                <a:cs typeface="Andalus" panose="02020603050405020304" pitchFamily="18" charset="-78"/>
              </a:rPr>
              <a:t>Decodificación de la información</a:t>
            </a:r>
          </a:p>
          <a:p>
            <a:r>
              <a:rPr lang="es-MX" sz="4800" dirty="0" smtClean="0">
                <a:latin typeface="Andalus" panose="02020603050405020304" pitchFamily="18" charset="-78"/>
                <a:cs typeface="Andalus" panose="02020603050405020304" pitchFamily="18" charset="-78"/>
              </a:rPr>
              <a:t>Aplicación de modelos para interpretar situaciones</a:t>
            </a:r>
          </a:p>
          <a:p>
            <a:r>
              <a:rPr lang="es-MX" sz="4800" dirty="0" smtClean="0">
                <a:latin typeface="Andalus" panose="02020603050405020304" pitchFamily="18" charset="-78"/>
                <a:cs typeface="Andalus" panose="02020603050405020304" pitchFamily="18" charset="-78"/>
              </a:rPr>
              <a:t>Uso de analogías y metáforas</a:t>
            </a:r>
          </a:p>
        </p:txBody>
      </p:sp>
    </p:spTree>
    <p:extLst>
      <p:ext uri="{BB962C8B-B14F-4D97-AF65-F5344CB8AC3E}">
        <p14:creationId xmlns:p14="http://schemas.microsoft.com/office/powerpoint/2010/main" val="36757329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6"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lstStyle/>
          <a:p>
            <a:r>
              <a:rPr lang="es-MX" dirty="0" smtClean="0">
                <a:solidFill>
                  <a:schemeClr val="bg1"/>
                </a:solidFill>
              </a:rPr>
              <a:t>ANALISIS Y RAZONAMIENTO</a:t>
            </a:r>
            <a:endParaRPr lang="es-MX" dirty="0">
              <a:solidFill>
                <a:schemeClr val="bg1"/>
              </a:solidFill>
            </a:endParaRPr>
          </a:p>
        </p:txBody>
      </p:sp>
      <p:sp>
        <p:nvSpPr>
          <p:cNvPr id="3" name="Marcador de contenido 2"/>
          <p:cNvSpPr>
            <a:spLocks noGrp="1"/>
          </p:cNvSpPr>
          <p:nvPr>
            <p:ph idx="1"/>
          </p:nvPr>
        </p:nvSpPr>
        <p:spPr/>
        <p:txBody>
          <a:bodyPr>
            <a:normAutofit fontScale="92500" lnSpcReduction="20000"/>
          </a:bodyPr>
          <a:lstStyle/>
          <a:p>
            <a:r>
              <a:rPr lang="es-MX" sz="4800" dirty="0" smtClean="0">
                <a:latin typeface="Andalus" panose="02020603050405020304" pitchFamily="18" charset="-78"/>
                <a:cs typeface="Andalus" panose="02020603050405020304" pitchFamily="18" charset="-78"/>
              </a:rPr>
              <a:t>Análisis y comparación de los modelos</a:t>
            </a:r>
          </a:p>
          <a:p>
            <a:r>
              <a:rPr lang="es-MX" sz="4800" dirty="0" smtClean="0">
                <a:latin typeface="Andalus" panose="02020603050405020304" pitchFamily="18" charset="-78"/>
                <a:cs typeface="Andalus" panose="02020603050405020304" pitchFamily="18" charset="-78"/>
              </a:rPr>
              <a:t>Razonamiento y realización de inferencias</a:t>
            </a:r>
          </a:p>
          <a:p>
            <a:r>
              <a:rPr lang="es-MX" sz="4800" dirty="0" smtClean="0">
                <a:latin typeface="Andalus" panose="02020603050405020304" pitchFamily="18" charset="-78"/>
                <a:cs typeface="Andalus" panose="02020603050405020304" pitchFamily="18" charset="-78"/>
              </a:rPr>
              <a:t>Investigación y solución de problemas</a:t>
            </a:r>
          </a:p>
          <a:p>
            <a:endParaRPr lang="es-MX" sz="4800" dirty="0">
              <a:latin typeface="Andalus" panose="02020603050405020304" pitchFamily="18" charset="-78"/>
              <a:cs typeface="Andalus" panose="02020603050405020304" pitchFamily="18" charset="-78"/>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2252" y="4797898"/>
            <a:ext cx="2930358" cy="2060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0863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3" name="2 Marcador de contenido"/>
          <p:cNvSpPr>
            <a:spLocks noGrp="1"/>
          </p:cNvSpPr>
          <p:nvPr>
            <p:ph idx="1"/>
          </p:nvPr>
        </p:nvSpPr>
        <p:spPr>
          <a:xfrm>
            <a:off x="316173" y="1013345"/>
            <a:ext cx="11559654" cy="4831309"/>
          </a:xfrm>
        </p:spPr>
        <p:txBody>
          <a:bodyPr>
            <a:noAutofit/>
          </a:bodyPr>
          <a:lstStyle/>
          <a:p>
            <a:pPr marL="0" indent="0">
              <a:buNone/>
            </a:pPr>
            <a:r>
              <a:rPr lang="es-ES" sz="1600" b="1" dirty="0">
                <a:latin typeface="Aharoni" panose="02010803020104030203" pitchFamily="2" charset="-79"/>
                <a:cs typeface="Aharoni" panose="02010803020104030203" pitchFamily="2" charset="-79"/>
              </a:rPr>
              <a:t>El proceso de la enseñanza por competencias, implica una propuesta </a:t>
            </a:r>
            <a:r>
              <a:rPr lang="es-ES" sz="1600" b="1" dirty="0" smtClean="0">
                <a:latin typeface="Aharoni" panose="02010803020104030203" pitchFamily="2" charset="-79"/>
                <a:cs typeface="Aharoni" panose="02010803020104030203" pitchFamily="2" charset="-79"/>
              </a:rPr>
              <a:t>académica </a:t>
            </a:r>
            <a:r>
              <a:rPr lang="es-ES" sz="1600" b="1" dirty="0">
                <a:latin typeface="Aharoni" panose="02010803020104030203" pitchFamily="2" charset="-79"/>
                <a:cs typeface="Aharoni" panose="02010803020104030203" pitchFamily="2" charset="-79"/>
              </a:rPr>
              <a:t>del docente, en la que se pasa del modelo de enseñanza-aprendizaje tradicional hacia la enseñanza orientada al desarrollo de aprendizajes por competencias, fortaleciendo el trabajo del estudiante y el establecimiento de las condiciones </a:t>
            </a:r>
            <a:r>
              <a:rPr lang="es-ES" sz="1600" b="1" dirty="0" smtClean="0">
                <a:latin typeface="Aharoni" panose="02010803020104030203" pitchFamily="2" charset="-79"/>
                <a:cs typeface="Aharoni" panose="02010803020104030203" pitchFamily="2" charset="-79"/>
              </a:rPr>
              <a:t>eficaces </a:t>
            </a:r>
            <a:r>
              <a:rPr lang="es-ES" sz="1600" b="1" dirty="0">
                <a:latin typeface="Aharoni" panose="02010803020104030203" pitchFamily="2" charset="-79"/>
                <a:cs typeface="Aharoni" panose="02010803020104030203" pitchFamily="2" charset="-79"/>
              </a:rPr>
              <a:t>que se puedan conseguir y dominar con éxito los objetivos propuestos. </a:t>
            </a:r>
            <a:endParaRPr lang="es-ES" sz="1600" b="1" dirty="0" smtClean="0">
              <a:latin typeface="Aharoni" panose="02010803020104030203" pitchFamily="2" charset="-79"/>
              <a:cs typeface="Aharoni" panose="02010803020104030203" pitchFamily="2" charset="-79"/>
            </a:endParaRPr>
          </a:p>
          <a:p>
            <a:pPr marL="0" indent="0">
              <a:buNone/>
            </a:pPr>
            <a:endParaRPr lang="es-ES" sz="1600" b="1" dirty="0" smtClean="0">
              <a:latin typeface="Aharoni" panose="02010803020104030203" pitchFamily="2" charset="-79"/>
              <a:cs typeface="Aharoni" panose="02010803020104030203" pitchFamily="2" charset="-79"/>
            </a:endParaRPr>
          </a:p>
          <a:p>
            <a:pPr marL="0" indent="0">
              <a:buNone/>
            </a:pPr>
            <a:r>
              <a:rPr lang="es-ES" sz="1600" b="1" dirty="0">
                <a:latin typeface="Aharoni" panose="02010803020104030203" pitchFamily="2" charset="-79"/>
                <a:cs typeface="Aharoni" panose="02010803020104030203" pitchFamily="2" charset="-79"/>
              </a:rPr>
              <a:t>El desarrollo de las capacidades se realiza en relación a los contextos de la realidad donde se tendrán que aplicar. Este proceso, esta manera de educar ineludiblemente implica el modificar los planteamientos de la evaluación, así como de la formación y la </a:t>
            </a:r>
            <a:r>
              <a:rPr lang="es-ES" sz="1600" b="1" dirty="0" smtClean="0">
                <a:latin typeface="Aharoni" panose="02010803020104030203" pitchFamily="2" charset="-79"/>
                <a:cs typeface="Aharoni" panose="02010803020104030203" pitchFamily="2" charset="-79"/>
              </a:rPr>
              <a:t>práctica.</a:t>
            </a:r>
          </a:p>
          <a:p>
            <a:pPr marL="0" indent="0">
              <a:buNone/>
            </a:pPr>
            <a:endParaRPr lang="es-ES" sz="1600" b="1" dirty="0" smtClean="0">
              <a:latin typeface="Aharoni" panose="02010803020104030203" pitchFamily="2" charset="-79"/>
              <a:cs typeface="Aharoni" panose="02010803020104030203" pitchFamily="2" charset="-79"/>
            </a:endParaRPr>
          </a:p>
          <a:p>
            <a:pPr marL="0" indent="0">
              <a:buNone/>
            </a:pPr>
            <a:r>
              <a:rPr lang="es-ES" sz="1600" b="1" dirty="0">
                <a:latin typeface="Aharoni" panose="02010803020104030203" pitchFamily="2" charset="-79"/>
                <a:cs typeface="Aharoni" panose="02010803020104030203" pitchFamily="2" charset="-79"/>
              </a:rPr>
              <a:t>El proceso de la enseñanza por competencias genera cambios en los  procedimientos de la evaluación, donde ya no se trata de poseer el control de los resultados del aprendizaje, sino de generar herramientas que permitan </a:t>
            </a:r>
            <a:r>
              <a:rPr lang="es-ES" sz="1600" b="1" dirty="0" smtClean="0">
                <a:latin typeface="Aharoni" panose="02010803020104030203" pitchFamily="2" charset="-79"/>
                <a:cs typeface="Aharoni" panose="02010803020104030203" pitchFamily="2" charset="-79"/>
              </a:rPr>
              <a:t>tramitar </a:t>
            </a:r>
            <a:r>
              <a:rPr lang="es-ES" sz="1600" b="1" dirty="0">
                <a:latin typeface="Aharoni" panose="02010803020104030203" pitchFamily="2" charset="-79"/>
                <a:cs typeface="Aharoni" panose="02010803020104030203" pitchFamily="2" charset="-79"/>
              </a:rPr>
              <a:t>los aprendizajes y garantizar la calidad de los mismos, asociando los procesos evaluadores a los de desarrollo y potenciación de la capacidad para aprender. La evaluación de las competencias alcanzadas por el estudiante se debe de centrar en la valoración de los resultados individuales de los niveles de aprendizaje </a:t>
            </a:r>
            <a:r>
              <a:rPr lang="es-ES" sz="1600" b="1" dirty="0" smtClean="0">
                <a:latin typeface="Aharoni" panose="02010803020104030203" pitchFamily="2" charset="-79"/>
                <a:cs typeface="Aharoni" panose="02010803020104030203" pitchFamily="2" charset="-79"/>
              </a:rPr>
              <a:t>deseados.</a:t>
            </a:r>
            <a:endParaRPr lang="es-ES" sz="1600" b="1" dirty="0">
              <a:latin typeface="Aharoni" panose="02010803020104030203" pitchFamily="2" charset="-79"/>
              <a:cs typeface="Aharoni" panose="02010803020104030203" pitchFamily="2" charset="-79"/>
            </a:endParaRPr>
          </a:p>
        </p:txBody>
      </p:sp>
      <p:sp>
        <p:nvSpPr>
          <p:cNvPr id="5" name="4 Rectángulo"/>
          <p:cNvSpPr/>
          <p:nvPr/>
        </p:nvSpPr>
        <p:spPr>
          <a:xfrm>
            <a:off x="3397105" y="-141196"/>
            <a:ext cx="4908395" cy="923330"/>
          </a:xfrm>
          <a:prstGeom prst="rect">
            <a:avLst/>
          </a:prstGeom>
          <a:noFill/>
        </p:spPr>
        <p:txBody>
          <a:bodyPr wrap="none" lIns="91440" tIns="45720" rIns="91440" bIns="45720">
            <a:prstTxWarp prst="textArchDown">
              <a:avLst/>
            </a:prstTxWarp>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Introducción </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713682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16632"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err="1">
                <a:solidFill>
                  <a:schemeClr val="bg1"/>
                </a:solidFill>
              </a:rPr>
              <a:t>ANALISIS</a:t>
            </a:r>
            <a:r>
              <a:rPr lang="es-MX" dirty="0">
                <a:solidFill>
                  <a:schemeClr val="bg1"/>
                </a:solidFill>
              </a:rPr>
              <a:t> Y RAZONAMIENTO</a:t>
            </a:r>
            <a:endParaRPr lang="es-MX" dirty="0">
              <a:solidFill>
                <a:schemeClr val="bg1"/>
              </a:solidFill>
            </a:endParaRPr>
          </a:p>
        </p:txBody>
      </p:sp>
      <p:sp>
        <p:nvSpPr>
          <p:cNvPr id="3" name="Marcador de contenido 2"/>
          <p:cNvSpPr>
            <a:spLocks noGrp="1"/>
          </p:cNvSpPr>
          <p:nvPr>
            <p:ph idx="1"/>
          </p:nvPr>
        </p:nvSpPr>
        <p:spPr/>
        <p:txBody>
          <a:bodyPr>
            <a:normAutofit fontScale="92500" lnSpcReduction="20000"/>
          </a:bodyPr>
          <a:lstStyle/>
          <a:p>
            <a:r>
              <a:rPr lang="es-MX" sz="5400" dirty="0" smtClean="0">
                <a:solidFill>
                  <a:srgbClr val="FFFF00"/>
                </a:solidFill>
                <a:latin typeface="Agency FB" panose="020B0503020202020204" pitchFamily="34" charset="0"/>
                <a:cs typeface="Andalus" panose="02020603050405020304" pitchFamily="18" charset="-78"/>
              </a:rPr>
              <a:t>Comprensión del discurso oral y escrito</a:t>
            </a:r>
          </a:p>
          <a:p>
            <a:r>
              <a:rPr lang="es-MX" sz="5400" dirty="0" smtClean="0">
                <a:solidFill>
                  <a:srgbClr val="FFFF00"/>
                </a:solidFill>
                <a:latin typeface="Agency FB" panose="020B0503020202020204" pitchFamily="34" charset="0"/>
                <a:cs typeface="Andalus" panose="02020603050405020304" pitchFamily="18" charset="-78"/>
              </a:rPr>
              <a:t>Establecimiento de relaciones conceptuales</a:t>
            </a:r>
          </a:p>
          <a:p>
            <a:r>
              <a:rPr lang="es-MX" sz="5400" dirty="0" smtClean="0">
                <a:solidFill>
                  <a:srgbClr val="FFFF00"/>
                </a:solidFill>
                <a:latin typeface="Agency FB" panose="020B0503020202020204" pitchFamily="34" charset="0"/>
                <a:cs typeface="Andalus" panose="02020603050405020304" pitchFamily="18" charset="-78"/>
              </a:rPr>
              <a:t>Organizaciones conceptuales</a:t>
            </a:r>
          </a:p>
          <a:p>
            <a:r>
              <a:rPr lang="es-MX" sz="5400" dirty="0" smtClean="0">
                <a:solidFill>
                  <a:srgbClr val="FFFF00"/>
                </a:solidFill>
                <a:latin typeface="Agency FB" panose="020B0503020202020204" pitchFamily="34" charset="0"/>
                <a:cs typeface="Andalus" panose="02020603050405020304" pitchFamily="18" charset="-78"/>
              </a:rPr>
              <a:t>Elaboración de mapas conceptuales</a:t>
            </a:r>
          </a:p>
          <a:p>
            <a:endParaRPr lang="es-MX" sz="48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180166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solidFill>
                  <a:schemeClr val="bg1"/>
                </a:solidFill>
              </a:rPr>
              <a:t>COMUNICACION</a:t>
            </a:r>
            <a:endParaRPr lang="es-MX" dirty="0">
              <a:solidFill>
                <a:schemeClr val="bg1"/>
              </a:solidFill>
            </a:endParaRPr>
          </a:p>
        </p:txBody>
      </p:sp>
      <p:sp>
        <p:nvSpPr>
          <p:cNvPr id="3" name="Marcador de contenido 2"/>
          <p:cNvSpPr>
            <a:spLocks noGrp="1"/>
          </p:cNvSpPr>
          <p:nvPr>
            <p:ph idx="1"/>
          </p:nvPr>
        </p:nvSpPr>
        <p:spPr/>
        <p:txBody>
          <a:bodyPr>
            <a:normAutofit fontScale="92500" lnSpcReduction="20000"/>
          </a:bodyPr>
          <a:lstStyle/>
          <a:p>
            <a:r>
              <a:rPr lang="es-MX" sz="4400" dirty="0" smtClean="0">
                <a:solidFill>
                  <a:srgbClr val="FF0000"/>
                </a:solidFill>
                <a:latin typeface="Andalus" panose="02020603050405020304" pitchFamily="18" charset="-78"/>
                <a:cs typeface="Andalus" panose="02020603050405020304" pitchFamily="18" charset="-78"/>
              </a:rPr>
              <a:t>Expresión oral</a:t>
            </a:r>
          </a:p>
          <a:p>
            <a:r>
              <a:rPr lang="es-MX" sz="4400" dirty="0" smtClean="0">
                <a:solidFill>
                  <a:srgbClr val="FF0000"/>
                </a:solidFill>
                <a:latin typeface="Andalus" panose="02020603050405020304" pitchFamily="18" charset="-78"/>
                <a:cs typeface="Andalus" panose="02020603050405020304" pitchFamily="18" charset="-78"/>
              </a:rPr>
              <a:t>Expresión escrita</a:t>
            </a:r>
          </a:p>
          <a:p>
            <a:r>
              <a:rPr lang="es-MX" sz="4400" dirty="0" smtClean="0">
                <a:solidFill>
                  <a:srgbClr val="FF0000"/>
                </a:solidFill>
                <a:latin typeface="Andalus" panose="02020603050405020304" pitchFamily="18" charset="-78"/>
                <a:cs typeface="Andalus" panose="02020603050405020304" pitchFamily="18" charset="-78"/>
              </a:rPr>
              <a:t>Expresión a través de información</a:t>
            </a:r>
          </a:p>
          <a:p>
            <a:r>
              <a:rPr lang="es-MX" sz="4400" dirty="0" smtClean="0">
                <a:solidFill>
                  <a:srgbClr val="FF0000"/>
                </a:solidFill>
                <a:latin typeface="Andalus" panose="02020603050405020304" pitchFamily="18" charset="-78"/>
                <a:cs typeface="Andalus" panose="02020603050405020304" pitchFamily="18" charset="-78"/>
              </a:rPr>
              <a:t>Grafica</a:t>
            </a:r>
          </a:p>
          <a:p>
            <a:r>
              <a:rPr lang="es-MX" sz="4400" dirty="0" smtClean="0">
                <a:solidFill>
                  <a:srgbClr val="FF0000"/>
                </a:solidFill>
                <a:latin typeface="Andalus" panose="02020603050405020304" pitchFamily="18" charset="-78"/>
                <a:cs typeface="Andalus" panose="02020603050405020304" pitchFamily="18" charset="-78"/>
              </a:rPr>
              <a:t>Numérica</a:t>
            </a:r>
          </a:p>
          <a:p>
            <a:r>
              <a:rPr lang="es-MX" sz="4400" dirty="0" smtClean="0">
                <a:solidFill>
                  <a:srgbClr val="FF0000"/>
                </a:solidFill>
                <a:latin typeface="Andalus" panose="02020603050405020304" pitchFamily="18" charset="-78"/>
                <a:cs typeface="Andalus" panose="02020603050405020304" pitchFamily="18" charset="-78"/>
              </a:rPr>
              <a:t>Icónica</a:t>
            </a:r>
          </a:p>
          <a:p>
            <a:endParaRPr lang="es-MX" dirty="0" smtClean="0"/>
          </a:p>
          <a:p>
            <a:endParaRPr lang="es-MX"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4468" y="4079558"/>
            <a:ext cx="3761664" cy="193215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62679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00"/>
            <a:ext cx="12192000" cy="706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ctrTitle"/>
          </p:nvPr>
        </p:nvSpPr>
        <p:spPr>
          <a:xfrm>
            <a:off x="4752305" y="1122363"/>
            <a:ext cx="6632620" cy="2110234"/>
          </a:xfrm>
        </p:spPr>
        <p:txBody>
          <a:bodyPr>
            <a:noAutofit/>
          </a:bodyPr>
          <a:lstStyle/>
          <a:p>
            <a:r>
              <a:rPr lang="es-MX" sz="7200" dirty="0" smtClean="0">
                <a:solidFill>
                  <a:srgbClr val="C00000"/>
                </a:solidFill>
                <a:latin typeface="AR DELANEY" panose="02000000000000000000" pitchFamily="2" charset="0"/>
              </a:rPr>
              <a:t>Evaluación por competencia</a:t>
            </a:r>
            <a:endParaRPr lang="es-MX" sz="7200" dirty="0">
              <a:solidFill>
                <a:srgbClr val="C00000"/>
              </a:solidFill>
              <a:latin typeface="AR DELANEY" panose="02000000000000000000" pitchFamily="2" charset="0"/>
            </a:endParaRPr>
          </a:p>
        </p:txBody>
      </p:sp>
      <p:sp>
        <p:nvSpPr>
          <p:cNvPr id="3" name="Subtítulo 2"/>
          <p:cNvSpPr>
            <a:spLocks noGrp="1"/>
          </p:cNvSpPr>
          <p:nvPr>
            <p:ph type="subTitle" idx="1"/>
          </p:nvPr>
        </p:nvSpPr>
        <p:spPr>
          <a:xfrm>
            <a:off x="2305319" y="3348508"/>
            <a:ext cx="9362940" cy="2897747"/>
          </a:xfrm>
        </p:spPr>
        <p:txBody>
          <a:bodyPr>
            <a:normAutofit fontScale="55000" lnSpcReduction="20000"/>
          </a:bodyPr>
          <a:lstStyle/>
          <a:p>
            <a:pPr algn="l"/>
            <a:r>
              <a:rPr lang="es-MX" sz="4700" dirty="0" smtClean="0">
                <a:solidFill>
                  <a:schemeClr val="tx1"/>
                </a:solidFill>
                <a:latin typeface="Arial" panose="020B0604020202020204" pitchFamily="34" charset="0"/>
                <a:cs typeface="Arial" panose="020B0604020202020204" pitchFamily="34" charset="0"/>
              </a:rPr>
              <a:t>La evaluación por competencias es un proceso de recogida de evidencias (a través de actividades de aprendizaje) y de formulación de valoraciones sobre la medida y la naturaleza del progreso del estudiante, según unos resultados de aprendizaje esperados (Valverde, 2012)</a:t>
            </a:r>
            <a:r>
              <a:rPr lang="es-MX" dirty="0" smtClean="0">
                <a:solidFill>
                  <a:schemeClr val="tx1"/>
                </a:solidFill>
              </a:rPr>
              <a:t>. </a:t>
            </a:r>
            <a:endParaRPr lang="es-MX" dirty="0">
              <a:solidFill>
                <a:schemeClr val="tx1"/>
              </a:solidFill>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93" y="0"/>
            <a:ext cx="3177867" cy="26183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78237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2" name="Título 1"/>
          <p:cNvSpPr>
            <a:spLocks noGrp="1"/>
          </p:cNvSpPr>
          <p:nvPr>
            <p:ph type="title"/>
          </p:nvPr>
        </p:nvSpPr>
        <p:spPr>
          <a:xfrm>
            <a:off x="1648496" y="365125"/>
            <a:ext cx="10367493" cy="1592464"/>
          </a:xfrm>
        </p:spPr>
        <p:txBody>
          <a:bodyPr>
            <a:normAutofit/>
          </a:bodyPr>
          <a:lstStyle/>
          <a:p>
            <a:r>
              <a:rPr lang="es-MX" sz="4000" b="1" dirty="0" smtClean="0">
                <a:latin typeface="Agency FB" panose="020B0503020202020204" pitchFamily="34" charset="0"/>
              </a:rPr>
              <a:t>proceso de evaluación debería ser diseñado teniendo en cuenta este principio básico</a:t>
            </a:r>
            <a:r>
              <a:rPr lang="es-MX" dirty="0" smtClean="0">
                <a:latin typeface="Agency FB" panose="020B0503020202020204" pitchFamily="34" charset="0"/>
              </a:rPr>
              <a:t>.</a:t>
            </a:r>
            <a:endParaRPr lang="es-MX" dirty="0">
              <a:latin typeface="Agency FB" panose="020B0503020202020204" pitchFamily="34" charset="0"/>
            </a:endParaRPr>
          </a:p>
        </p:txBody>
      </p:sp>
      <p:sp>
        <p:nvSpPr>
          <p:cNvPr id="3" name="Marcador de contenido 2"/>
          <p:cNvSpPr>
            <a:spLocks noGrp="1"/>
          </p:cNvSpPr>
          <p:nvPr>
            <p:ph idx="1"/>
          </p:nvPr>
        </p:nvSpPr>
        <p:spPr>
          <a:xfrm>
            <a:off x="2589213" y="2133600"/>
            <a:ext cx="9246473" cy="4241442"/>
          </a:xfrm>
        </p:spPr>
        <p:txBody>
          <a:bodyPr>
            <a:normAutofit fontScale="62500" lnSpcReduction="20000"/>
          </a:bodyPr>
          <a:lstStyle/>
          <a:p>
            <a:r>
              <a:rPr lang="es-MX" dirty="0" smtClean="0"/>
              <a:t> </a:t>
            </a:r>
            <a:r>
              <a:rPr lang="es-MX" sz="3300" dirty="0">
                <a:solidFill>
                  <a:schemeClr val="tx1">
                    <a:lumMod val="65000"/>
                    <a:lumOff val="35000"/>
                  </a:schemeClr>
                </a:solidFill>
                <a:latin typeface="Arial" panose="020B0604020202020204" pitchFamily="34" charset="0"/>
                <a:cs typeface="Arial" panose="020B0604020202020204" pitchFamily="34" charset="0"/>
              </a:rPr>
              <a:t>En un sistema de evaluación por competencias , los evaluadores hacen valoraciones según las evidencias obtenidas de diversas actividades de aprendizaje, que definen si un estudiante alcanza o no los requisitos recogidos por un conjunto de indicadores, en un determinado grado.</a:t>
            </a:r>
          </a:p>
          <a:p>
            <a:endParaRPr lang="es-MX" sz="3300" dirty="0">
              <a:solidFill>
                <a:schemeClr val="tx1">
                  <a:lumMod val="65000"/>
                  <a:lumOff val="35000"/>
                </a:schemeClr>
              </a:solidFill>
              <a:latin typeface="Arial" panose="020B0604020202020204" pitchFamily="34" charset="0"/>
              <a:cs typeface="Arial" panose="020B0604020202020204" pitchFamily="34" charset="0"/>
            </a:endParaRPr>
          </a:p>
          <a:p>
            <a:r>
              <a:rPr lang="es-MX" sz="3300" dirty="0">
                <a:solidFill>
                  <a:schemeClr val="tx1">
                    <a:lumMod val="65000"/>
                    <a:lumOff val="35000"/>
                  </a:schemeClr>
                </a:solidFill>
                <a:latin typeface="Arial" panose="020B0604020202020204" pitchFamily="34" charset="0"/>
                <a:cs typeface="Arial" panose="020B0604020202020204" pitchFamily="34" charset="0"/>
              </a:rPr>
              <a:t>Las competencias representan un potencial para el comportamiento y no el comportamiento en sí. Si en realidad las competencias se ponen en práctica o no, depende de las circunstancias.(</a:t>
            </a:r>
            <a:r>
              <a:rPr lang="es-MX" sz="3300" dirty="0" err="1">
                <a:solidFill>
                  <a:schemeClr val="tx1">
                    <a:lumMod val="65000"/>
                    <a:lumOff val="35000"/>
                  </a:schemeClr>
                </a:solidFill>
                <a:latin typeface="Arial" panose="020B0604020202020204" pitchFamily="34" charset="0"/>
                <a:cs typeface="Arial" panose="020B0604020202020204" pitchFamily="34" charset="0"/>
              </a:rPr>
              <a:t>Struyven</a:t>
            </a:r>
            <a:r>
              <a:rPr lang="es-MX" sz="3300" dirty="0">
                <a:solidFill>
                  <a:schemeClr val="tx1">
                    <a:lumMod val="65000"/>
                    <a:lumOff val="35000"/>
                  </a:schemeClr>
                </a:solidFill>
                <a:latin typeface="Arial" panose="020B0604020202020204" pitchFamily="34" charset="0"/>
                <a:cs typeface="Arial" panose="020B0604020202020204" pitchFamily="34" charset="0"/>
              </a:rPr>
              <a:t> y De </a:t>
            </a:r>
            <a:r>
              <a:rPr lang="es-MX" sz="3300" dirty="0" err="1">
                <a:solidFill>
                  <a:schemeClr val="tx1">
                    <a:lumMod val="65000"/>
                    <a:lumOff val="35000"/>
                  </a:schemeClr>
                </a:solidFill>
                <a:latin typeface="Arial" panose="020B0604020202020204" pitchFamily="34" charset="0"/>
                <a:cs typeface="Arial" panose="020B0604020202020204" pitchFamily="34" charset="0"/>
              </a:rPr>
              <a:t>Meyst</a:t>
            </a:r>
            <a:r>
              <a:rPr lang="es-MX" sz="3300" dirty="0">
                <a:solidFill>
                  <a:schemeClr val="tx1">
                    <a:lumMod val="65000"/>
                    <a:lumOff val="35000"/>
                  </a:schemeClr>
                </a:solidFill>
                <a:latin typeface="Arial" panose="020B0604020202020204" pitchFamily="34" charset="0"/>
                <a:cs typeface="Arial" panose="020B0604020202020204" pitchFamily="34" charset="0"/>
              </a:rPr>
              <a:t> 2010)</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256" y="3985147"/>
            <a:ext cx="2318057" cy="249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51760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391758"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contenido 2"/>
          <p:cNvSpPr>
            <a:spLocks noGrp="1"/>
          </p:cNvSpPr>
          <p:nvPr>
            <p:ph idx="1"/>
          </p:nvPr>
        </p:nvSpPr>
        <p:spPr>
          <a:xfrm>
            <a:off x="1013970" y="0"/>
            <a:ext cx="9821215" cy="5605463"/>
          </a:xfrm>
        </p:spPr>
        <p:txBody>
          <a:bodyPr>
            <a:noAutofit/>
          </a:bodyPr>
          <a:lstStyle/>
          <a:p>
            <a:r>
              <a:rPr lang="es-MX" sz="4000" dirty="0" smtClean="0">
                <a:solidFill>
                  <a:srgbClr val="FF0000"/>
                </a:solidFill>
                <a:latin typeface="Arabic Typesetting" panose="03020402040406030203" pitchFamily="66" charset="-78"/>
                <a:cs typeface="Arabic Typesetting" panose="03020402040406030203" pitchFamily="66" charset="-78"/>
              </a:rPr>
              <a:t>De la Orden (2011) expone dos formas de concebir y definir la competencia como objeto de evaluación:</a:t>
            </a:r>
          </a:p>
          <a:p>
            <a:r>
              <a:rPr lang="es-MX" sz="4000" dirty="0" smtClean="0">
                <a:solidFill>
                  <a:srgbClr val="FF0000"/>
                </a:solidFill>
                <a:latin typeface="Arabic Typesetting" panose="03020402040406030203" pitchFamily="66" charset="-78"/>
                <a:cs typeface="Arabic Typesetting" panose="03020402040406030203" pitchFamily="66" charset="-78"/>
              </a:rPr>
              <a:t>a) como el desempeño efectivo y eficiente de una función, de un papel o de una posición.</a:t>
            </a:r>
          </a:p>
          <a:p>
            <a:r>
              <a:rPr lang="es-MX" sz="4000" dirty="0" smtClean="0">
                <a:solidFill>
                  <a:srgbClr val="FF0000"/>
                </a:solidFill>
                <a:latin typeface="Arabic Typesetting" panose="03020402040406030203" pitchFamily="66" charset="-78"/>
                <a:cs typeface="Arabic Typesetting" panose="03020402040406030203" pitchFamily="66" charset="-78"/>
              </a:rPr>
              <a:t>b) como la combinación y uso integrado de conjuntos de conocimientos, destrezas, habilidades y actitudes para realizar una determinada tarea.</a:t>
            </a:r>
            <a:endParaRPr lang="es-MX" sz="4000" dirty="0">
              <a:solidFill>
                <a:srgbClr val="FF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740357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Autofit/>
          </a:bodyPr>
          <a:lstStyle/>
          <a:p>
            <a:pPr lvl="1" algn="ctr" rtl="0">
              <a:lnSpc>
                <a:spcPct val="90000"/>
              </a:lnSpc>
              <a:spcBef>
                <a:spcPct val="0"/>
              </a:spcBef>
            </a:pPr>
            <a:r>
              <a:rPr lang="es-MX" sz="4000" b="1" dirty="0">
                <a:solidFill>
                  <a:schemeClr val="accent3">
                    <a:lumMod val="20000"/>
                    <a:lumOff val="80000"/>
                  </a:schemeClr>
                </a:solidFill>
                <a:latin typeface="Agency FB" panose="020B0503020202020204" pitchFamily="34" charset="0"/>
              </a:rPr>
              <a:t>Criterios de Calidad en la </a:t>
            </a:r>
            <a:r>
              <a:rPr lang="es-MX" sz="4000" b="1" dirty="0" smtClean="0">
                <a:solidFill>
                  <a:schemeClr val="accent3">
                    <a:lumMod val="20000"/>
                    <a:lumOff val="80000"/>
                  </a:schemeClr>
                </a:solidFill>
                <a:latin typeface="Agency FB" panose="020B0503020202020204" pitchFamily="34" charset="0"/>
              </a:rPr>
              <a:t>evaluación </a:t>
            </a:r>
            <a:r>
              <a:rPr lang="es-MX" sz="4000" b="1" dirty="0">
                <a:solidFill>
                  <a:schemeClr val="accent3">
                    <a:lumMod val="20000"/>
                    <a:lumOff val="80000"/>
                  </a:schemeClr>
                </a:solidFill>
                <a:latin typeface="Agency FB" panose="020B0503020202020204" pitchFamily="34" charset="0"/>
              </a:rPr>
              <a:t>por </a:t>
            </a:r>
            <a:r>
              <a:rPr lang="es-MX" sz="4000" b="1" dirty="0" smtClean="0">
                <a:solidFill>
                  <a:schemeClr val="accent3">
                    <a:lumMod val="20000"/>
                    <a:lumOff val="80000"/>
                  </a:schemeClr>
                </a:solidFill>
                <a:latin typeface="Agency FB" panose="020B0503020202020204" pitchFamily="34" charset="0"/>
              </a:rPr>
              <a:t>Competencias</a:t>
            </a:r>
            <a:r>
              <a:rPr lang="es-MX" sz="4000" b="1" dirty="0">
                <a:solidFill>
                  <a:schemeClr val="accent6">
                    <a:lumMod val="50000"/>
                  </a:schemeClr>
                </a:solidFill>
                <a:latin typeface="Agency FB" panose="020B0503020202020204" pitchFamily="34" charset="0"/>
              </a:rPr>
              <a:t/>
            </a:r>
            <a:br>
              <a:rPr lang="es-MX" sz="4000" b="1" dirty="0">
                <a:solidFill>
                  <a:schemeClr val="accent6">
                    <a:lumMod val="50000"/>
                  </a:schemeClr>
                </a:solidFill>
                <a:latin typeface="Agency FB" panose="020B0503020202020204" pitchFamily="34" charset="0"/>
              </a:rPr>
            </a:br>
            <a:endParaRPr lang="es-MX" sz="4000" b="1" dirty="0">
              <a:solidFill>
                <a:schemeClr val="accent6">
                  <a:lumMod val="50000"/>
                </a:schemeClr>
              </a:solidFill>
              <a:latin typeface="Agency FB" panose="020B0503020202020204" pitchFamily="34" charset="0"/>
            </a:endParaRPr>
          </a:p>
        </p:txBody>
      </p:sp>
      <p:sp>
        <p:nvSpPr>
          <p:cNvPr id="3" name="Marcador de contenido 2"/>
          <p:cNvSpPr>
            <a:spLocks noGrp="1"/>
          </p:cNvSpPr>
          <p:nvPr>
            <p:ph idx="1"/>
          </p:nvPr>
        </p:nvSpPr>
        <p:spPr>
          <a:xfrm>
            <a:off x="1596981" y="1609859"/>
            <a:ext cx="9756820" cy="4567104"/>
          </a:xfrm>
        </p:spPr>
        <p:txBody>
          <a:bodyPr>
            <a:normAutofit fontScale="62500" lnSpcReduction="20000"/>
          </a:bodyPr>
          <a:lstStyle/>
          <a:p>
            <a:pPr lvl="2" fontAlgn="base"/>
            <a:r>
              <a:rPr lang="es-MX" sz="3800" b="1" dirty="0">
                <a:solidFill>
                  <a:srgbClr val="FF0066"/>
                </a:solidFill>
                <a:latin typeface="AR JULIAN" panose="02000000000000000000" pitchFamily="2" charset="0"/>
              </a:rPr>
              <a:t>Autenticidad</a:t>
            </a:r>
          </a:p>
          <a:p>
            <a:pPr algn="just"/>
            <a:r>
              <a:rPr lang="es-MX" sz="3200" b="1" dirty="0" smtClean="0">
                <a:latin typeface="Arial" panose="020B0604020202020204" pitchFamily="34" charset="0"/>
                <a:cs typeface="Arial" panose="020B0604020202020204" pitchFamily="34" charset="0"/>
              </a:rPr>
              <a:t>Las actividades de evaluación exigen que los estudiantes demuestren el mismo tipo de competencias que necesitarán aplicar en su vida profesional. Una evaluación «auténtica» requiere que integren conocimientos, habilidades y actitudes del mismo modo en que lo hacen los profesionales de la educación.</a:t>
            </a:r>
          </a:p>
          <a:p>
            <a:r>
              <a:rPr lang="es-MX" sz="3800" b="1" dirty="0" smtClean="0">
                <a:solidFill>
                  <a:srgbClr val="FF0066"/>
                </a:solidFill>
                <a:latin typeface="AR JULIAN" panose="02000000000000000000" pitchFamily="2" charset="0"/>
              </a:rPr>
              <a:t>Complejidad cognitiva</a:t>
            </a:r>
          </a:p>
          <a:p>
            <a:pPr algn="just"/>
            <a:r>
              <a:rPr lang="es-MX" sz="3200" b="1" dirty="0" smtClean="0">
                <a:latin typeface="Arial" panose="020B0604020202020204" pitchFamily="34" charset="0"/>
                <a:cs typeface="Arial" panose="020B0604020202020204" pitchFamily="34" charset="0"/>
              </a:rPr>
              <a:t>Los </a:t>
            </a:r>
            <a:r>
              <a:rPr lang="es-MX" sz="3200" b="1" dirty="0">
                <a:latin typeface="Arial" panose="020B0604020202020204" pitchFamily="34" charset="0"/>
                <a:cs typeface="Arial" panose="020B0604020202020204" pitchFamily="34" charset="0"/>
              </a:rPr>
              <a:t>procesos de pensamiento y la acción que se evalúan en las tareas deberían reflejar la presencia y el grado de habilidades cognitivas exigidas. </a:t>
            </a:r>
          </a:p>
        </p:txBody>
      </p:sp>
    </p:spTree>
    <p:extLst>
      <p:ext uri="{BB962C8B-B14F-4D97-AF65-F5344CB8AC3E}">
        <p14:creationId xmlns:p14="http://schemas.microsoft.com/office/powerpoint/2010/main" val="22337904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350"/>
            <a:ext cx="1219835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contenido 2"/>
          <p:cNvSpPr>
            <a:spLocks noGrp="1"/>
          </p:cNvSpPr>
          <p:nvPr>
            <p:ph idx="1"/>
          </p:nvPr>
        </p:nvSpPr>
        <p:spPr>
          <a:xfrm>
            <a:off x="1352282" y="412126"/>
            <a:ext cx="10001519" cy="5764839"/>
          </a:xfrm>
        </p:spPr>
        <p:txBody>
          <a:bodyPr>
            <a:normAutofit fontScale="62500" lnSpcReduction="20000"/>
          </a:bodyPr>
          <a:lstStyle/>
          <a:p>
            <a:pPr lvl="2" fontAlgn="base">
              <a:lnSpc>
                <a:spcPct val="110000"/>
              </a:lnSpc>
            </a:pPr>
            <a:r>
              <a:rPr lang="es-MX" sz="3500" b="1" dirty="0">
                <a:solidFill>
                  <a:srgbClr val="FF0066"/>
                </a:solidFill>
                <a:latin typeface="AR JULIAN" panose="02000000000000000000" pitchFamily="2" charset="0"/>
              </a:rPr>
              <a:t>Imparcialidad</a:t>
            </a:r>
          </a:p>
          <a:p>
            <a:r>
              <a:rPr lang="es-MX" sz="3200" b="1" dirty="0">
                <a:latin typeface="Arial" panose="020B0604020202020204" pitchFamily="34" charset="0"/>
                <a:cs typeface="Arial" panose="020B0604020202020204" pitchFamily="34" charset="0"/>
              </a:rPr>
              <a:t>todos los alumnos han de tener la </a:t>
            </a:r>
            <a:r>
              <a:rPr lang="es-MX" sz="3200" b="1" dirty="0">
                <a:solidFill>
                  <a:schemeClr val="bg1"/>
                </a:solidFill>
                <a:latin typeface="Arial" panose="020B0604020202020204" pitchFamily="34" charset="0"/>
                <a:cs typeface="Arial" panose="020B0604020202020204" pitchFamily="34" charset="0"/>
              </a:rPr>
              <a:t>oportunidad de demostrar sus </a:t>
            </a:r>
            <a:r>
              <a:rPr lang="es-MX" sz="3200" b="1" dirty="0">
                <a:latin typeface="Arial" panose="020B0604020202020204" pitchFamily="34" charset="0"/>
                <a:cs typeface="Arial" panose="020B0604020202020204" pitchFamily="34" charset="0"/>
              </a:rPr>
              <a:t>competencias con su potencial a pleno. </a:t>
            </a:r>
            <a:endParaRPr lang="es-MX" sz="3200" b="1" dirty="0" smtClean="0">
              <a:latin typeface="Arial" panose="020B0604020202020204" pitchFamily="34" charset="0"/>
              <a:cs typeface="Arial" panose="020B0604020202020204" pitchFamily="34" charset="0"/>
            </a:endParaRPr>
          </a:p>
          <a:p>
            <a:pPr lvl="2" fontAlgn="base">
              <a:lnSpc>
                <a:spcPct val="110000"/>
              </a:lnSpc>
            </a:pPr>
            <a:r>
              <a:rPr lang="es-MX" sz="3500" b="1" dirty="0">
                <a:solidFill>
                  <a:srgbClr val="FF0066"/>
                </a:solidFill>
                <a:latin typeface="AR JULIAN" panose="02000000000000000000" pitchFamily="2" charset="0"/>
              </a:rPr>
              <a:t>Significatividad</a:t>
            </a:r>
          </a:p>
          <a:p>
            <a:r>
              <a:rPr lang="es-MX" sz="3200" b="1" dirty="0">
                <a:latin typeface="Arial" panose="020B0604020202020204" pitchFamily="34" charset="0"/>
                <a:cs typeface="Arial" panose="020B0604020202020204" pitchFamily="34" charset="0"/>
              </a:rPr>
              <a:t>La evaluación debería permitir a los estudiantes implicarse en problemas significativos que proporcionen experiencias educativas de interés profesional.</a:t>
            </a:r>
          </a:p>
          <a:p>
            <a:pPr lvl="2" fontAlgn="base">
              <a:lnSpc>
                <a:spcPct val="110000"/>
              </a:lnSpc>
            </a:pPr>
            <a:r>
              <a:rPr lang="es-MX" sz="3500" b="1" dirty="0">
                <a:solidFill>
                  <a:srgbClr val="FF0066"/>
                </a:solidFill>
                <a:latin typeface="AR JULIAN" panose="02000000000000000000" pitchFamily="2" charset="0"/>
              </a:rPr>
              <a:t>Interpretación directa</a:t>
            </a:r>
          </a:p>
          <a:p>
            <a:r>
              <a:rPr lang="es-MX" sz="3200" b="1" dirty="0">
                <a:latin typeface="Arial" panose="020B0604020202020204" pitchFamily="34" charset="0"/>
                <a:cs typeface="Arial" panose="020B0604020202020204" pitchFamily="34" charset="0"/>
              </a:rPr>
              <a:t>Los evaluadores deben ser capaces de interpretar con claridad los resultados de la evaluación</a:t>
            </a:r>
            <a:r>
              <a:rPr lang="es-MX" b="1" dirty="0" smtClean="0">
                <a:solidFill>
                  <a:srgbClr val="92D050"/>
                </a:solidFill>
              </a:rPr>
              <a:t>.</a:t>
            </a:r>
          </a:p>
          <a:p>
            <a:pPr lvl="2" fontAlgn="base">
              <a:lnSpc>
                <a:spcPct val="110000"/>
              </a:lnSpc>
            </a:pPr>
            <a:r>
              <a:rPr lang="es-MX" sz="3500" b="1" dirty="0">
                <a:solidFill>
                  <a:srgbClr val="FF0066"/>
                </a:solidFill>
                <a:latin typeface="AR JULIAN" panose="02000000000000000000" pitchFamily="2" charset="0"/>
              </a:rPr>
              <a:t>transparencia</a:t>
            </a:r>
          </a:p>
          <a:p>
            <a:r>
              <a:rPr lang="es-MX" sz="3200" b="1" dirty="0">
                <a:latin typeface="Arial" panose="020B0604020202020204" pitchFamily="34" charset="0"/>
                <a:cs typeface="Arial" panose="020B0604020202020204" pitchFamily="34" charset="0"/>
              </a:rPr>
              <a:t>La evaluación por competencias debe ser clara y comprensible para profesores y </a:t>
            </a:r>
            <a:r>
              <a:rPr lang="es-MX" sz="3200" b="1" dirty="0" smtClean="0">
                <a:latin typeface="Arial" panose="020B0604020202020204" pitchFamily="34" charset="0"/>
                <a:cs typeface="Arial" panose="020B0604020202020204" pitchFamily="34" charset="0"/>
              </a:rPr>
              <a:t>estudiantes</a:t>
            </a:r>
            <a:r>
              <a:rPr lang="es-MX" sz="3200" dirty="0" smtClean="0">
                <a:latin typeface="Arial" panose="020B0604020202020204" pitchFamily="34" charset="0"/>
                <a:cs typeface="Arial" panose="020B0604020202020204" pitchFamily="34" charset="0"/>
              </a:rPr>
              <a:t>.</a:t>
            </a:r>
            <a:endParaRPr lang="es-MX" sz="32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722" y="5090614"/>
            <a:ext cx="3523113" cy="17673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98602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16632"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571224" y="412124"/>
            <a:ext cx="9782577" cy="5932264"/>
          </a:xfrm>
        </p:spPr>
        <p:txBody>
          <a:bodyPr>
            <a:normAutofit fontScale="77500" lnSpcReduction="20000"/>
          </a:bodyPr>
          <a:lstStyle/>
          <a:p>
            <a:pPr lvl="2" fontAlgn="base"/>
            <a:r>
              <a:rPr lang="es-MX" sz="3200" b="1" dirty="0">
                <a:solidFill>
                  <a:srgbClr val="FF0000"/>
                </a:solidFill>
                <a:latin typeface="AR JULIAN" panose="02000000000000000000" pitchFamily="2" charset="0"/>
              </a:rPr>
              <a:t>Reproducibilidad de las decisiones</a:t>
            </a:r>
          </a:p>
          <a:p>
            <a:pPr algn="just"/>
            <a:r>
              <a:rPr lang="es-MX" sz="3200" dirty="0">
                <a:solidFill>
                  <a:schemeClr val="bg1"/>
                </a:solidFill>
                <a:latin typeface="Arial" panose="020B0604020202020204" pitchFamily="34" charset="0"/>
                <a:cs typeface="Arial" panose="020B0604020202020204" pitchFamily="34" charset="0"/>
              </a:rPr>
              <a:t>Las decisiones tomadas en base al plan de evaluación deben ser válidas y fiables, con independencia de los evaluadores y las situaciones </a:t>
            </a:r>
            <a:r>
              <a:rPr lang="es-MX" sz="3200" dirty="0" smtClean="0">
                <a:solidFill>
                  <a:schemeClr val="bg1"/>
                </a:solidFill>
                <a:latin typeface="Arial" panose="020B0604020202020204" pitchFamily="34" charset="0"/>
                <a:cs typeface="Arial" panose="020B0604020202020204" pitchFamily="34" charset="0"/>
              </a:rPr>
              <a:t>específicas.</a:t>
            </a:r>
          </a:p>
          <a:p>
            <a:pPr lvl="2" fontAlgn="base"/>
            <a:r>
              <a:rPr lang="es-MX" sz="3200" b="1" dirty="0">
                <a:solidFill>
                  <a:srgbClr val="FF0000"/>
                </a:solidFill>
                <a:latin typeface="AR JULIAN" panose="02000000000000000000" pitchFamily="2" charset="0"/>
              </a:rPr>
              <a:t>Costes y eficacia</a:t>
            </a:r>
          </a:p>
          <a:p>
            <a:pPr algn="just"/>
            <a:r>
              <a:rPr lang="es-MX" sz="3200" dirty="0">
                <a:solidFill>
                  <a:schemeClr val="bg1"/>
                </a:solidFill>
                <a:latin typeface="Arial" panose="020B0604020202020204" pitchFamily="34" charset="0"/>
                <a:cs typeface="Arial" panose="020B0604020202020204" pitchFamily="34" charset="0"/>
              </a:rPr>
              <a:t>La evaluación por competencias no solo está determinada por factores educativos; también intervienen otros de carácter económico, administrativo e institucional. </a:t>
            </a:r>
          </a:p>
          <a:p>
            <a:pPr lvl="2" fontAlgn="base"/>
            <a:r>
              <a:rPr lang="es-MX" sz="3200" b="1" dirty="0">
                <a:solidFill>
                  <a:srgbClr val="FF0000"/>
                </a:solidFill>
                <a:latin typeface="AR JULIAN" panose="02000000000000000000" pitchFamily="2" charset="0"/>
              </a:rPr>
              <a:t>Homogeneidad</a:t>
            </a:r>
          </a:p>
          <a:p>
            <a:pPr algn="just"/>
            <a:r>
              <a:rPr lang="es-MX" sz="3200" dirty="0">
                <a:solidFill>
                  <a:schemeClr val="bg1"/>
                </a:solidFill>
                <a:latin typeface="Arial" panose="020B0604020202020204" pitchFamily="34" charset="0"/>
                <a:cs typeface="Arial" panose="020B0604020202020204" pitchFamily="34" charset="0"/>
              </a:rPr>
              <a:t>La evaluación por competencias debe ser aplicada de forma consistente y responsable. </a:t>
            </a:r>
          </a:p>
          <a:p>
            <a:pPr algn="just"/>
            <a:r>
              <a:rPr lang="es-MX" dirty="0">
                <a:solidFill>
                  <a:schemeClr val="bg1"/>
                </a:solidFill>
                <a:latin typeface="Arial" panose="020B0604020202020204" pitchFamily="34" charset="0"/>
                <a:cs typeface="Arial" panose="020B0604020202020204" pitchFamily="34" charset="0"/>
              </a:rPr>
              <a:t>(Valverde, 2012)</a:t>
            </a:r>
            <a:r>
              <a:rPr lang="es-MX" dirty="0">
                <a:solidFill>
                  <a:schemeClr val="bg1"/>
                </a:solidFill>
              </a:rPr>
              <a:t>.</a:t>
            </a:r>
            <a:endParaRPr lang="es-MX" dirty="0" smtClean="0">
              <a:solidFill>
                <a:schemeClr val="bg1"/>
              </a:solidFill>
            </a:endParaRPr>
          </a:p>
          <a:p>
            <a:endParaRPr lang="es-MX" dirty="0" smtClean="0"/>
          </a:p>
          <a:p>
            <a:endParaRPr lang="es-MX" dirty="0"/>
          </a:p>
        </p:txBody>
      </p:sp>
    </p:spTree>
    <p:extLst>
      <p:ext uri="{BB962C8B-B14F-4D97-AF65-F5344CB8AC3E}">
        <p14:creationId xmlns:p14="http://schemas.microsoft.com/office/powerpoint/2010/main" val="10002574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rot="20941879">
            <a:off x="708339" y="1336522"/>
            <a:ext cx="7821255" cy="1918271"/>
          </a:xfrm>
        </p:spPr>
        <p:txBody>
          <a:bodyPr>
            <a:normAutofit/>
          </a:bodyPr>
          <a:lstStyle/>
          <a:p>
            <a:r>
              <a:rPr lang="es-MX" sz="5400" dirty="0" smtClean="0">
                <a:solidFill>
                  <a:srgbClr val="FF0000"/>
                </a:solidFill>
                <a:effectLst>
                  <a:reflection blurRad="6350" stA="55000" endA="300" endPos="45500" dir="5400000" sy="-100000" algn="bl" rotWithShape="0"/>
                </a:effectLst>
                <a:latin typeface="Algerian" panose="04020705040A02060702" pitchFamily="82" charset="0"/>
              </a:rPr>
              <a:t>Evaluación de los aprendizajes </a:t>
            </a:r>
            <a:endParaRPr lang="es-MX" sz="5400" dirty="0">
              <a:solidFill>
                <a:srgbClr val="FF0000"/>
              </a:solidFill>
              <a:effectLst>
                <a:reflection blurRad="6350" stA="55000" endA="300" endPos="45500" dir="5400000" sy="-100000" algn="bl" rotWithShape="0"/>
              </a:effectLst>
              <a:latin typeface="Algerian" panose="04020705040A02060702" pitchFamily="82" charset="0"/>
            </a:endParaRPr>
          </a:p>
        </p:txBody>
      </p:sp>
      <p:sp>
        <p:nvSpPr>
          <p:cNvPr id="3" name="Subtítulo 2"/>
          <p:cNvSpPr>
            <a:spLocks noGrp="1"/>
          </p:cNvSpPr>
          <p:nvPr>
            <p:ph type="subTitle" idx="1"/>
          </p:nvPr>
        </p:nvSpPr>
        <p:spPr>
          <a:xfrm>
            <a:off x="0" y="1900451"/>
            <a:ext cx="8534400" cy="762000"/>
          </a:xfrm>
        </p:spPr>
        <p:txBody>
          <a:bodyPr/>
          <a:lstStyle/>
          <a:p>
            <a:endParaRPr lang="es-MX"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4115" y="3115101"/>
            <a:ext cx="4476750" cy="3169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9997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3188"/>
            <a:ext cx="12192000" cy="706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lstStyle/>
          <a:p>
            <a:r>
              <a:rPr lang="es-MX" b="1" dirty="0" smtClean="0"/>
              <a:t>¿Qué es?</a:t>
            </a:r>
            <a:endParaRPr lang="es-MX" b="1" dirty="0"/>
          </a:p>
        </p:txBody>
      </p:sp>
      <p:sp>
        <p:nvSpPr>
          <p:cNvPr id="3" name="Marcador de contenido 2"/>
          <p:cNvSpPr>
            <a:spLocks noGrp="1"/>
          </p:cNvSpPr>
          <p:nvPr>
            <p:ph idx="1"/>
          </p:nvPr>
        </p:nvSpPr>
        <p:spPr>
          <a:xfrm>
            <a:off x="991673" y="1661377"/>
            <a:ext cx="10512939" cy="4249847"/>
          </a:xfrm>
        </p:spPr>
        <p:txBody>
          <a:bodyPr>
            <a:normAutofit/>
          </a:bodyPr>
          <a:lstStyle/>
          <a:p>
            <a:pPr algn="just"/>
            <a:r>
              <a:rPr lang="es-MX" sz="3600" b="1" dirty="0" smtClean="0"/>
              <a:t>Es un proceso sistemático de indagación y comprensión de la realidad educativa que pretende la emisión de un juicio de valor sobre la misma, orientado a la toma de decisiones y la mejora (Leyva, 2010).</a:t>
            </a:r>
            <a:endParaRPr lang="es-MX" sz="3600" b="1" dirty="0"/>
          </a:p>
        </p:txBody>
      </p:sp>
    </p:spTree>
    <p:extLst>
      <p:ext uri="{BB962C8B-B14F-4D97-AF65-F5344CB8AC3E}">
        <p14:creationId xmlns:p14="http://schemas.microsoft.com/office/powerpoint/2010/main" val="1657842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151319"/>
            <a:ext cx="10363200" cy="662874"/>
          </a:xfrm>
        </p:spPr>
        <p:txBody>
          <a:bodyPr>
            <a:normAutofit fontScale="90000"/>
          </a:bodyPr>
          <a:lstStyle/>
          <a:p>
            <a:r>
              <a:rPr lang="es-ES" dirty="0" smtClean="0"/>
              <a:t>Índice  </a:t>
            </a:r>
            <a:endParaRPr lang="es-ES" dirty="0"/>
          </a:p>
        </p:txBody>
      </p:sp>
      <p:sp>
        <p:nvSpPr>
          <p:cNvPr id="3" name="Subtítulo 2"/>
          <p:cNvSpPr>
            <a:spLocks noGrp="1"/>
          </p:cNvSpPr>
          <p:nvPr>
            <p:ph type="subTitle" idx="1"/>
          </p:nvPr>
        </p:nvSpPr>
        <p:spPr>
          <a:xfrm>
            <a:off x="576197" y="864297"/>
            <a:ext cx="10701403" cy="5583477"/>
          </a:xfrm>
        </p:spPr>
        <p:txBody>
          <a:bodyPr>
            <a:noAutofit/>
          </a:bodyPr>
          <a:lstStyle/>
          <a:p>
            <a:pPr algn="l"/>
            <a:r>
              <a:rPr lang="es-ES" sz="1200" dirty="0" smtClean="0">
                <a:solidFill>
                  <a:schemeClr val="tx1"/>
                </a:solidFill>
                <a:latin typeface="Arial" panose="020B0604020202020204" pitchFamily="34" charset="0"/>
                <a:cs typeface="Arial" panose="020B0604020202020204" pitchFamily="34" charset="0"/>
              </a:rPr>
              <a:t>Introducción</a:t>
            </a:r>
          </a:p>
          <a:p>
            <a:pPr algn="l"/>
            <a:r>
              <a:rPr lang="es-ES" sz="1200" dirty="0" smtClean="0">
                <a:solidFill>
                  <a:schemeClr val="tx1"/>
                </a:solidFill>
                <a:latin typeface="Arial" panose="020B0604020202020204" pitchFamily="34" charset="0"/>
                <a:cs typeface="Arial" panose="020B0604020202020204" pitchFamily="34" charset="0"/>
              </a:rPr>
              <a:t>Clasificación de las estrategias de enseñanza</a:t>
            </a:r>
          </a:p>
          <a:p>
            <a:pPr algn="l"/>
            <a:r>
              <a:rPr lang="es-ES" sz="1200" dirty="0" smtClean="0">
                <a:solidFill>
                  <a:schemeClr val="tx1"/>
                </a:solidFill>
                <a:latin typeface="Arial" panose="020B0604020202020204" pitchFamily="34" charset="0"/>
                <a:cs typeface="Arial" panose="020B0604020202020204" pitchFamily="34" charset="0"/>
              </a:rPr>
              <a:t>Objetivos</a:t>
            </a:r>
          </a:p>
          <a:p>
            <a:pPr algn="l"/>
            <a:r>
              <a:rPr lang="es-ES" sz="1200" dirty="0" smtClean="0">
                <a:solidFill>
                  <a:schemeClr val="tx1"/>
                </a:solidFill>
                <a:latin typeface="Arial" panose="020B0604020202020204" pitchFamily="34" charset="0"/>
                <a:cs typeface="Arial" panose="020B0604020202020204" pitchFamily="34" charset="0"/>
              </a:rPr>
              <a:t>Resumen</a:t>
            </a:r>
          </a:p>
          <a:p>
            <a:pPr algn="l"/>
            <a:r>
              <a:rPr lang="es-ES" sz="1200" dirty="0" smtClean="0">
                <a:solidFill>
                  <a:schemeClr val="tx1"/>
                </a:solidFill>
                <a:latin typeface="Arial" panose="020B0604020202020204" pitchFamily="34" charset="0"/>
                <a:cs typeface="Arial" panose="020B0604020202020204" pitchFamily="34" charset="0"/>
              </a:rPr>
              <a:t>Organizador previo</a:t>
            </a:r>
          </a:p>
          <a:p>
            <a:pPr algn="l"/>
            <a:r>
              <a:rPr lang="es-ES" sz="1200" dirty="0" smtClean="0">
                <a:solidFill>
                  <a:schemeClr val="tx1"/>
                </a:solidFill>
                <a:latin typeface="Arial" panose="020B0604020202020204" pitchFamily="34" charset="0"/>
                <a:cs typeface="Arial" panose="020B0604020202020204" pitchFamily="34" charset="0"/>
              </a:rPr>
              <a:t>Presentación del organizador previo</a:t>
            </a:r>
          </a:p>
          <a:p>
            <a:pPr algn="l"/>
            <a:r>
              <a:rPr lang="es-ES" sz="1200" dirty="0" smtClean="0">
                <a:solidFill>
                  <a:schemeClr val="tx1"/>
                </a:solidFill>
                <a:latin typeface="Arial" panose="020B0604020202020204" pitchFamily="34" charset="0"/>
                <a:cs typeface="Arial" panose="020B0604020202020204" pitchFamily="34" charset="0"/>
              </a:rPr>
              <a:t>Ilustraciones</a:t>
            </a:r>
          </a:p>
          <a:p>
            <a:pPr algn="l"/>
            <a:r>
              <a:rPr lang="es-MX" sz="1200" dirty="0">
                <a:solidFill>
                  <a:schemeClr val="tx1"/>
                </a:solidFill>
                <a:latin typeface="Arial" panose="020B0604020202020204" pitchFamily="34" charset="0"/>
                <a:cs typeface="Arial" panose="020B0604020202020204" pitchFamily="34" charset="0"/>
              </a:rPr>
              <a:t>Las funciones de las ilustraciones en un texto de enseñanza son (</a:t>
            </a:r>
            <a:r>
              <a:rPr lang="es-MX" sz="1200" dirty="0" err="1">
                <a:solidFill>
                  <a:schemeClr val="tx1"/>
                </a:solidFill>
                <a:latin typeface="Arial" panose="020B0604020202020204" pitchFamily="34" charset="0"/>
                <a:cs typeface="Arial" panose="020B0604020202020204" pitchFamily="34" charset="0"/>
              </a:rPr>
              <a:t>Duchastel</a:t>
            </a:r>
            <a:r>
              <a:rPr lang="es-MX" sz="1200" dirty="0">
                <a:solidFill>
                  <a:schemeClr val="tx1"/>
                </a:solidFill>
                <a:latin typeface="Arial" panose="020B0604020202020204" pitchFamily="34" charset="0"/>
                <a:cs typeface="Arial" panose="020B0604020202020204" pitchFamily="34" charset="0"/>
              </a:rPr>
              <a:t> y Walter, 1979; </a:t>
            </a:r>
            <a:r>
              <a:rPr lang="es-MX" sz="1200" dirty="0" err="1">
                <a:solidFill>
                  <a:schemeClr val="tx1"/>
                </a:solidFill>
                <a:latin typeface="Arial" panose="020B0604020202020204" pitchFamily="34" charset="0"/>
                <a:cs typeface="Arial" panose="020B0604020202020204" pitchFamily="34" charset="0"/>
              </a:rPr>
              <a:t>Hartley</a:t>
            </a:r>
            <a:r>
              <a:rPr lang="es-MX" sz="1200" dirty="0">
                <a:solidFill>
                  <a:schemeClr val="tx1"/>
                </a:solidFill>
                <a:latin typeface="Arial" panose="020B0604020202020204" pitchFamily="34" charset="0"/>
                <a:cs typeface="Arial" panose="020B0604020202020204" pitchFamily="34" charset="0"/>
              </a:rPr>
              <a:t>, 1985; Newton, 1984</a:t>
            </a:r>
            <a:r>
              <a:rPr lang="es-MX" sz="1200" dirty="0" smtClean="0">
                <a:solidFill>
                  <a:schemeClr val="tx1"/>
                </a:solidFill>
                <a:latin typeface="Arial" panose="020B0604020202020204" pitchFamily="34" charset="0"/>
                <a:cs typeface="Arial" panose="020B0604020202020204" pitchFamily="34" charset="0"/>
              </a:rPr>
              <a:t>).</a:t>
            </a:r>
          </a:p>
          <a:p>
            <a:pPr algn="l"/>
            <a:r>
              <a:rPr lang="es-MX" sz="1200" dirty="0" smtClean="0">
                <a:solidFill>
                  <a:schemeClr val="tx1"/>
                </a:solidFill>
                <a:latin typeface="Arial" panose="020B0604020202020204" pitchFamily="34" charset="0"/>
                <a:cs typeface="Arial" panose="020B0604020202020204" pitchFamily="34" charset="0"/>
              </a:rPr>
              <a:t>Preguntas intercaladas</a:t>
            </a:r>
          </a:p>
          <a:p>
            <a:pPr algn="l"/>
            <a:r>
              <a:rPr lang="es-MX" sz="1200" dirty="0" smtClean="0">
                <a:solidFill>
                  <a:schemeClr val="tx1"/>
                </a:solidFill>
                <a:latin typeface="Arial" panose="020B0604020202020204" pitchFamily="34" charset="0"/>
                <a:cs typeface="Arial" panose="020B0604020202020204" pitchFamily="34" charset="0"/>
              </a:rPr>
              <a:t>Pistas tipográficas</a:t>
            </a:r>
          </a:p>
          <a:p>
            <a:pPr algn="l"/>
            <a:r>
              <a:rPr lang="es-MX" sz="1200" dirty="0" smtClean="0">
                <a:solidFill>
                  <a:schemeClr val="tx1"/>
                </a:solidFill>
                <a:latin typeface="Arial" panose="020B0604020202020204" pitchFamily="34" charset="0"/>
                <a:cs typeface="Arial" panose="020B0604020202020204" pitchFamily="34" charset="0"/>
              </a:rPr>
              <a:t>Resúmenes</a:t>
            </a:r>
          </a:p>
          <a:p>
            <a:pPr algn="l"/>
            <a:r>
              <a:rPr lang="es-MX" sz="1200" dirty="0">
                <a:solidFill>
                  <a:schemeClr val="tx1"/>
                </a:solidFill>
                <a:latin typeface="Arial" panose="020B0604020202020204" pitchFamily="34" charset="0"/>
                <a:cs typeface="Arial" panose="020B0604020202020204" pitchFamily="34" charset="0"/>
              </a:rPr>
              <a:t>Clasificación de la estrategias del </a:t>
            </a:r>
            <a:r>
              <a:rPr lang="es-MX" sz="1200" dirty="0" smtClean="0">
                <a:solidFill>
                  <a:schemeClr val="tx1"/>
                </a:solidFill>
                <a:latin typeface="Arial" panose="020B0604020202020204" pitchFamily="34" charset="0"/>
                <a:cs typeface="Arial" panose="020B0604020202020204" pitchFamily="34" charset="0"/>
              </a:rPr>
              <a:t>aprendizaje: adquisición, interpretación, análisis y razonamiento, comprensión y organización, y comunicación.</a:t>
            </a:r>
          </a:p>
          <a:p>
            <a:pPr algn="l"/>
            <a:r>
              <a:rPr lang="es-MX" sz="1200" dirty="0" smtClean="0">
                <a:solidFill>
                  <a:schemeClr val="tx1"/>
                </a:solidFill>
                <a:latin typeface="Arial" panose="020B0604020202020204" pitchFamily="34" charset="0"/>
                <a:cs typeface="Arial" panose="020B0604020202020204" pitchFamily="34" charset="0"/>
              </a:rPr>
              <a:t>Evaluación por competencias</a:t>
            </a:r>
          </a:p>
          <a:p>
            <a:pPr algn="l"/>
            <a:r>
              <a:rPr lang="es-MX" sz="1200" dirty="0" smtClean="0">
                <a:solidFill>
                  <a:schemeClr val="tx1"/>
                </a:solidFill>
                <a:latin typeface="Arial" panose="020B0604020202020204" pitchFamily="34" charset="0"/>
                <a:cs typeface="Arial" panose="020B0604020202020204" pitchFamily="34" charset="0"/>
              </a:rPr>
              <a:t>Proceso </a:t>
            </a:r>
            <a:r>
              <a:rPr lang="es-MX" sz="1200" dirty="0">
                <a:solidFill>
                  <a:schemeClr val="tx1"/>
                </a:solidFill>
                <a:latin typeface="Arial" panose="020B0604020202020204" pitchFamily="34" charset="0"/>
                <a:cs typeface="Arial" panose="020B0604020202020204" pitchFamily="34" charset="0"/>
              </a:rPr>
              <a:t>de evaluación debería ser diseñado teniendo en cuenta este principio </a:t>
            </a:r>
            <a:r>
              <a:rPr lang="es-MX" sz="1200" dirty="0" smtClean="0">
                <a:solidFill>
                  <a:schemeClr val="tx1"/>
                </a:solidFill>
                <a:latin typeface="Arial" panose="020B0604020202020204" pitchFamily="34" charset="0"/>
                <a:cs typeface="Arial" panose="020B0604020202020204" pitchFamily="34" charset="0"/>
              </a:rPr>
              <a:t>básico</a:t>
            </a:r>
          </a:p>
          <a:p>
            <a:pPr algn="l"/>
            <a:r>
              <a:rPr lang="es-MX" sz="1200" dirty="0">
                <a:solidFill>
                  <a:schemeClr val="tx1"/>
                </a:solidFill>
                <a:latin typeface="Arial" panose="020B0604020202020204" pitchFamily="34" charset="0"/>
                <a:cs typeface="Arial" panose="020B0604020202020204" pitchFamily="34" charset="0"/>
              </a:rPr>
              <a:t>Criterios de Calidad en la evaluación por Competencias</a:t>
            </a:r>
            <a:br>
              <a:rPr lang="es-MX" sz="1200" dirty="0">
                <a:solidFill>
                  <a:schemeClr val="tx1"/>
                </a:solidFill>
                <a:latin typeface="Arial" panose="020B0604020202020204" pitchFamily="34" charset="0"/>
                <a:cs typeface="Arial" panose="020B0604020202020204" pitchFamily="34" charset="0"/>
              </a:rPr>
            </a:br>
            <a:r>
              <a:rPr lang="es-MX" sz="1200" dirty="0" smtClean="0">
                <a:solidFill>
                  <a:schemeClr val="tx1"/>
                </a:solidFill>
                <a:latin typeface="Arial" panose="020B0604020202020204" pitchFamily="34" charset="0"/>
                <a:cs typeface="Arial" panose="020B0604020202020204" pitchFamily="34" charset="0"/>
              </a:rPr>
              <a:t>evaluación de los aprendizajes</a:t>
            </a:r>
          </a:p>
          <a:p>
            <a:pPr algn="l"/>
            <a:r>
              <a:rPr lang="es-MX" sz="1200" dirty="0" smtClean="0">
                <a:solidFill>
                  <a:schemeClr val="tx1"/>
                </a:solidFill>
                <a:latin typeface="Arial" panose="020B0604020202020204" pitchFamily="34" charset="0"/>
                <a:cs typeface="Arial" panose="020B0604020202020204" pitchFamily="34" charset="0"/>
              </a:rPr>
              <a:t>Tipos de evaluación</a:t>
            </a:r>
          </a:p>
          <a:p>
            <a:pPr algn="l"/>
            <a:r>
              <a:rPr lang="es-ES" sz="1200" dirty="0">
                <a:solidFill>
                  <a:schemeClr val="tx1"/>
                </a:solidFill>
                <a:latin typeface="Arial" panose="020B0604020202020204" pitchFamily="34" charset="0"/>
                <a:cs typeface="Arial" panose="020B0604020202020204" pitchFamily="34" charset="0"/>
              </a:rPr>
              <a:t>Evaluación diagnostico o </a:t>
            </a:r>
            <a:r>
              <a:rPr lang="es-ES" sz="1200" dirty="0" smtClean="0">
                <a:solidFill>
                  <a:schemeClr val="tx1"/>
                </a:solidFill>
                <a:latin typeface="Arial" panose="020B0604020202020204" pitchFamily="34" charset="0"/>
                <a:cs typeface="Arial" panose="020B0604020202020204" pitchFamily="34" charset="0"/>
              </a:rPr>
              <a:t>inicial</a:t>
            </a:r>
          </a:p>
          <a:p>
            <a:pPr algn="l"/>
            <a:r>
              <a:rPr lang="es-ES" sz="1200" dirty="0">
                <a:solidFill>
                  <a:schemeClr val="tx1"/>
                </a:solidFill>
                <a:latin typeface="Arial" panose="020B0604020202020204" pitchFamily="34" charset="0"/>
                <a:cs typeface="Arial" panose="020B0604020202020204" pitchFamily="34" charset="0"/>
              </a:rPr>
              <a:t>Evaluación de proceso o realización </a:t>
            </a:r>
            <a:endParaRPr lang="es-ES" sz="1200" dirty="0" smtClean="0">
              <a:solidFill>
                <a:schemeClr val="tx1"/>
              </a:solidFill>
              <a:latin typeface="Arial" panose="020B0604020202020204" pitchFamily="34" charset="0"/>
              <a:cs typeface="Arial" panose="020B0604020202020204" pitchFamily="34" charset="0"/>
            </a:endParaRPr>
          </a:p>
          <a:p>
            <a:pPr algn="l"/>
            <a:r>
              <a:rPr lang="es-ES" sz="1200" dirty="0" smtClean="0">
                <a:solidFill>
                  <a:schemeClr val="tx1"/>
                </a:solidFill>
                <a:latin typeface="Arial" panose="020B0604020202020204" pitchFamily="34" charset="0"/>
                <a:cs typeface="Arial" panose="020B0604020202020204" pitchFamily="34" charset="0"/>
              </a:rPr>
              <a:t>Evaluación sumativa o final</a:t>
            </a:r>
          </a:p>
          <a:p>
            <a:pPr algn="l"/>
            <a:r>
              <a:rPr lang="es-ES" sz="1200" dirty="0" smtClean="0">
                <a:solidFill>
                  <a:schemeClr val="tx1"/>
                </a:solidFill>
                <a:latin typeface="Arial" panose="020B0604020202020204" pitchFamily="34" charset="0"/>
                <a:cs typeface="Arial" panose="020B0604020202020204" pitchFamily="34" charset="0"/>
              </a:rPr>
              <a:t>Instrumentos de evaluación</a:t>
            </a:r>
          </a:p>
          <a:p>
            <a:pPr algn="l"/>
            <a:r>
              <a:rPr lang="es-ES" sz="1200" dirty="0" smtClean="0">
                <a:solidFill>
                  <a:schemeClr val="tx1"/>
                </a:solidFill>
                <a:latin typeface="Arial" panose="020B0604020202020204" pitchFamily="34" charset="0"/>
                <a:cs typeface="Arial" panose="020B0604020202020204" pitchFamily="34" charset="0"/>
              </a:rPr>
              <a:t>Observación  y trabajo de los alumnos</a:t>
            </a:r>
          </a:p>
          <a:p>
            <a:pPr algn="l"/>
            <a:r>
              <a:rPr lang="es-ES" sz="1200" dirty="0">
                <a:solidFill>
                  <a:schemeClr val="tx1"/>
                </a:solidFill>
                <a:latin typeface="Arial" panose="020B0604020202020204" pitchFamily="34" charset="0"/>
                <a:cs typeface="Arial" panose="020B0604020202020204" pitchFamily="34" charset="0"/>
              </a:rPr>
              <a:t>En conclusión, la evaluación dentro de la enseñanza  </a:t>
            </a:r>
            <a:r>
              <a:rPr lang="es-ES" sz="1200" dirty="0" smtClean="0">
                <a:solidFill>
                  <a:schemeClr val="tx1"/>
                </a:solidFill>
                <a:latin typeface="Arial" panose="020B0604020202020204" pitchFamily="34" charset="0"/>
                <a:cs typeface="Arial" panose="020B0604020202020204" pitchFamily="34" charset="0"/>
              </a:rPr>
              <a:t>aprendizaje</a:t>
            </a:r>
          </a:p>
          <a:p>
            <a:pPr algn="l"/>
            <a:r>
              <a:rPr lang="es-ES" sz="1200" dirty="0" smtClean="0">
                <a:solidFill>
                  <a:schemeClr val="tx1"/>
                </a:solidFill>
                <a:latin typeface="Arial" panose="020B0604020202020204" pitchFamily="34" charset="0"/>
                <a:cs typeface="Arial" panose="020B0604020202020204" pitchFamily="34" charset="0"/>
              </a:rPr>
              <a:t>Conclusiones</a:t>
            </a:r>
          </a:p>
          <a:p>
            <a:pPr algn="l"/>
            <a:r>
              <a:rPr lang="es-ES" sz="1200" dirty="0" smtClean="0">
                <a:solidFill>
                  <a:schemeClr val="tx1"/>
                </a:solidFill>
                <a:latin typeface="Arial" panose="020B0604020202020204" pitchFamily="34" charset="0"/>
                <a:cs typeface="Arial" panose="020B0604020202020204" pitchFamily="34" charset="0"/>
              </a:rPr>
              <a:t>Glosario</a:t>
            </a:r>
          </a:p>
          <a:p>
            <a:pPr algn="l"/>
            <a:r>
              <a:rPr lang="es-ES" sz="1200" dirty="0" smtClean="0">
                <a:solidFill>
                  <a:schemeClr val="tx1"/>
                </a:solidFill>
                <a:latin typeface="Arial" panose="020B0604020202020204" pitchFamily="34" charset="0"/>
                <a:cs typeface="Arial" panose="020B0604020202020204" pitchFamily="34" charset="0"/>
              </a:rPr>
              <a:t>Referencias</a:t>
            </a:r>
          </a:p>
          <a:p>
            <a:pPr algn="l"/>
            <a:r>
              <a:rPr lang="es-ES" sz="1200" dirty="0" smtClean="0">
                <a:solidFill>
                  <a:schemeClr val="tx1"/>
                </a:solidFill>
                <a:latin typeface="Arial" panose="020B0604020202020204" pitchFamily="34" charset="0"/>
                <a:cs typeface="Arial" panose="020B0604020202020204" pitchFamily="34" charset="0"/>
              </a:rPr>
              <a:t>Anexos </a:t>
            </a:r>
          </a:p>
          <a:p>
            <a:pPr algn="l"/>
            <a:endParaRPr lang="es-ES"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endParaRPr lang="es-MX" sz="1200" dirty="0" smtClean="0">
              <a:solidFill>
                <a:schemeClr val="tx1"/>
              </a:solidFill>
              <a:latin typeface="Arial" panose="020B0604020202020204" pitchFamily="34" charset="0"/>
              <a:cs typeface="Arial" panose="020B0604020202020204" pitchFamily="34" charset="0"/>
            </a:endParaRPr>
          </a:p>
          <a:p>
            <a:pPr algn="l"/>
            <a:r>
              <a:rPr lang="es-MX" sz="1200" dirty="0">
                <a:solidFill>
                  <a:schemeClr val="tx1"/>
                </a:solidFill>
                <a:latin typeface="Arial" panose="020B0604020202020204" pitchFamily="34" charset="0"/>
                <a:cs typeface="Arial" panose="020B0604020202020204" pitchFamily="34" charset="0"/>
              </a:rPr>
              <a:t/>
            </a:r>
            <a:br>
              <a:rPr lang="es-MX" sz="1200" dirty="0">
                <a:solidFill>
                  <a:schemeClr val="tx1"/>
                </a:solidFill>
                <a:latin typeface="Arial" panose="020B0604020202020204" pitchFamily="34" charset="0"/>
                <a:cs typeface="Arial" panose="020B0604020202020204" pitchFamily="34" charset="0"/>
              </a:rPr>
            </a:br>
            <a:endParaRPr lang="es-ES" sz="1200" dirty="0" smtClean="0">
              <a:solidFill>
                <a:schemeClr val="tx1"/>
              </a:solidFill>
              <a:latin typeface="Arial" panose="020B0604020202020204" pitchFamily="34" charset="0"/>
              <a:cs typeface="Arial" panose="020B0604020202020204" pitchFamily="34" charset="0"/>
            </a:endParaRPr>
          </a:p>
          <a:p>
            <a:pPr algn="l"/>
            <a:endParaRPr lang="es-ES" sz="1200" dirty="0" smtClean="0">
              <a:solidFill>
                <a:schemeClr val="tx1"/>
              </a:solidFill>
              <a:latin typeface="Arial" panose="020B0604020202020204" pitchFamily="34" charset="0"/>
              <a:cs typeface="Arial" panose="020B0604020202020204" pitchFamily="34" charset="0"/>
            </a:endParaRPr>
          </a:p>
          <a:p>
            <a:pPr algn="l"/>
            <a:endParaRPr lang="es-ES" sz="1200" dirty="0" smtClean="0">
              <a:solidFill>
                <a:schemeClr val="tx1"/>
              </a:solidFill>
              <a:latin typeface="Arial" panose="020B0604020202020204" pitchFamily="34" charset="0"/>
              <a:cs typeface="Arial" panose="020B0604020202020204" pitchFamily="34" charset="0"/>
            </a:endParaRPr>
          </a:p>
          <a:p>
            <a:pPr algn="l"/>
            <a:endParaRPr lang="es-ES" sz="1200" dirty="0" smtClean="0">
              <a:solidFill>
                <a:schemeClr val="tx1"/>
              </a:solidFill>
              <a:latin typeface="Arial" panose="020B0604020202020204" pitchFamily="34" charset="0"/>
              <a:cs typeface="Arial" panose="020B0604020202020204" pitchFamily="34" charset="0"/>
            </a:endParaRPr>
          </a:p>
          <a:p>
            <a:pPr algn="l"/>
            <a:endParaRPr lang="es-ES"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0839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3" name="2 Marcador de contenido"/>
          <p:cNvSpPr>
            <a:spLocks noGrp="1"/>
          </p:cNvSpPr>
          <p:nvPr>
            <p:ph idx="1"/>
          </p:nvPr>
        </p:nvSpPr>
        <p:spPr>
          <a:xfrm>
            <a:off x="1532586" y="605307"/>
            <a:ext cx="10251583" cy="5782614"/>
          </a:xfrm>
        </p:spPr>
        <p:txBody>
          <a:bodyPr>
            <a:normAutofit fontScale="70000" lnSpcReduction="20000"/>
          </a:bodyPr>
          <a:lstStyle/>
          <a:p>
            <a:pPr algn="just"/>
            <a:r>
              <a:rPr lang="es-ES" sz="4000" b="1" dirty="0"/>
              <a:t>La evaluación es un proceso integral que permite valorar los resultados obtenidos en términos de los objetivos propuestos, acorde con los recursos utilizados y las condiciones existentes</a:t>
            </a:r>
            <a:r>
              <a:rPr lang="es-ES" sz="4000" b="1" dirty="0" smtClean="0"/>
              <a:t>.</a:t>
            </a:r>
          </a:p>
          <a:p>
            <a:pPr algn="just"/>
            <a:endParaRPr lang="es-ES" sz="4000" b="1" dirty="0"/>
          </a:p>
          <a:p>
            <a:pPr algn="just"/>
            <a:endParaRPr lang="es-ES" sz="4000" b="1" dirty="0"/>
          </a:p>
          <a:p>
            <a:pPr algn="just"/>
            <a:r>
              <a:rPr lang="es-ES" sz="4000" b="1" dirty="0"/>
              <a:t>Esto implica la obtención de informaciones que permitan la elaboración de juicios «válidos» acerca del alcance de determinado objetivo, de la eficiencia de un método, etc. </a:t>
            </a:r>
            <a:endParaRPr lang="es-ES" dirty="0"/>
          </a:p>
        </p:txBody>
      </p:sp>
      <p:sp>
        <p:nvSpPr>
          <p:cNvPr id="5" name="4 Rectángulo"/>
          <p:cNvSpPr/>
          <p:nvPr/>
        </p:nvSpPr>
        <p:spPr>
          <a:xfrm>
            <a:off x="1054947" y="5946591"/>
            <a:ext cx="2545505" cy="584775"/>
          </a:xfrm>
          <a:prstGeom prst="rect">
            <a:avLst/>
          </a:prstGeom>
        </p:spPr>
        <p:txBody>
          <a:bodyPr wrap="none">
            <a:spAutoFit/>
          </a:bodyPr>
          <a:lstStyle/>
          <a:p>
            <a:r>
              <a:rPr lang="es-MX" sz="3200" b="1" dirty="0"/>
              <a:t>(Leyva, 2010).</a:t>
            </a:r>
            <a:endParaRPr lang="es-ES" sz="3200" dirty="0"/>
          </a:p>
        </p:txBody>
      </p:sp>
    </p:spTree>
    <p:extLst>
      <p:ext uri="{BB962C8B-B14F-4D97-AF65-F5344CB8AC3E}">
        <p14:creationId xmlns:p14="http://schemas.microsoft.com/office/powerpoint/2010/main" val="3712538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6"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a:xfrm>
            <a:off x="1541090" y="412681"/>
            <a:ext cx="9454663" cy="1325969"/>
          </a:xfrm>
        </p:spPr>
        <p:txBody>
          <a:bodyPr>
            <a:normAutofit fontScale="90000"/>
          </a:bodyPr>
          <a:lstStyle/>
          <a:p>
            <a:r>
              <a:rPr lang="es-MX" dirty="0" smtClean="0"/>
              <a:t/>
            </a:r>
            <a:br>
              <a:rPr lang="es-MX" dirty="0" smtClean="0"/>
            </a:br>
            <a:r>
              <a:rPr lang="es-MX" sz="4400" dirty="0" smtClean="0">
                <a:solidFill>
                  <a:srgbClr val="FF0000"/>
                </a:solidFill>
                <a:latin typeface="Algerian" panose="04020705040A02060702" pitchFamily="82" charset="0"/>
              </a:rPr>
              <a:t>TIPOS DE EVALUACIÓN</a:t>
            </a:r>
            <a:r>
              <a:rPr lang="es-MX" dirty="0" smtClean="0">
                <a:solidFill>
                  <a:schemeClr val="tx1"/>
                </a:solidFill>
              </a:rPr>
              <a:t/>
            </a:r>
            <a:br>
              <a:rPr lang="es-MX" dirty="0" smtClean="0">
                <a:solidFill>
                  <a:schemeClr val="tx1"/>
                </a:solidFill>
              </a:rPr>
            </a:br>
            <a:r>
              <a:rPr lang="es-MX" dirty="0">
                <a:solidFill>
                  <a:schemeClr val="tx1"/>
                </a:solidFill>
              </a:rPr>
              <a:t/>
            </a:r>
            <a:br>
              <a:rPr lang="es-MX" dirty="0">
                <a:solidFill>
                  <a:schemeClr val="tx1"/>
                </a:solidFill>
              </a:rPr>
            </a:br>
            <a:endParaRPr lang="es-MX" dirty="0"/>
          </a:p>
        </p:txBody>
      </p:sp>
      <p:sp>
        <p:nvSpPr>
          <p:cNvPr id="3" name="Título 1"/>
          <p:cNvSpPr txBox="1">
            <a:spLocks/>
          </p:cNvSpPr>
          <p:nvPr/>
        </p:nvSpPr>
        <p:spPr>
          <a:xfrm>
            <a:off x="1004553" y="1865848"/>
            <a:ext cx="6733728" cy="301524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Wingdings" panose="05000000000000000000" pitchFamily="2" charset="2"/>
              <a:buChar char="v"/>
            </a:pPr>
            <a:r>
              <a:rPr lang="es-MX" b="1" dirty="0" smtClean="0">
                <a:solidFill>
                  <a:schemeClr val="tx1"/>
                </a:solidFill>
              </a:rPr>
              <a:t>Evaluación inicial (diagnostico)</a:t>
            </a:r>
          </a:p>
          <a:p>
            <a:pPr marL="571500" indent="-571500">
              <a:buFont typeface="Wingdings" panose="05000000000000000000" pitchFamily="2" charset="2"/>
              <a:buChar char="v"/>
            </a:pPr>
            <a:endParaRPr lang="es-MX" b="1" dirty="0" smtClean="0">
              <a:solidFill>
                <a:schemeClr val="tx1"/>
              </a:solidFill>
            </a:endParaRPr>
          </a:p>
          <a:p>
            <a:pPr marL="571500" indent="-571500">
              <a:buFont typeface="Wingdings" panose="05000000000000000000" pitchFamily="2" charset="2"/>
              <a:buChar char="v"/>
            </a:pPr>
            <a:r>
              <a:rPr lang="es-MX" b="1" dirty="0" smtClean="0">
                <a:solidFill>
                  <a:schemeClr val="tx1"/>
                </a:solidFill>
              </a:rPr>
              <a:t>Evaluación de proceso (realización)</a:t>
            </a:r>
          </a:p>
          <a:p>
            <a:pPr marL="571500" indent="-571500">
              <a:buFont typeface="Wingdings" panose="05000000000000000000" pitchFamily="2" charset="2"/>
              <a:buChar char="v"/>
            </a:pPr>
            <a:endParaRPr lang="es-MX" b="1" dirty="0" smtClean="0">
              <a:solidFill>
                <a:schemeClr val="tx1"/>
              </a:solidFill>
            </a:endParaRPr>
          </a:p>
          <a:p>
            <a:pPr marL="571500" indent="-571500">
              <a:buFont typeface="Wingdings" panose="05000000000000000000" pitchFamily="2" charset="2"/>
              <a:buChar char="v"/>
            </a:pPr>
            <a:r>
              <a:rPr lang="es-MX" b="1" dirty="0" smtClean="0">
                <a:solidFill>
                  <a:schemeClr val="tx1"/>
                </a:solidFill>
              </a:rPr>
              <a:t>Evaluación final (</a:t>
            </a:r>
            <a:r>
              <a:rPr lang="es-MX" b="1" dirty="0" err="1" smtClean="0">
                <a:solidFill>
                  <a:schemeClr val="tx1"/>
                </a:solidFill>
              </a:rPr>
              <a:t>sumativa</a:t>
            </a:r>
            <a:r>
              <a:rPr lang="es-MX" b="1" dirty="0" smtClean="0">
                <a:solidFill>
                  <a:schemeClr val="tx1"/>
                </a:solidFill>
              </a:rPr>
              <a:t>)</a:t>
            </a:r>
            <a:endParaRPr lang="es-MX" b="1" dirty="0">
              <a:solidFill>
                <a:schemeClr val="tx1"/>
              </a:solidFill>
            </a:endParaRPr>
          </a:p>
        </p:txBody>
      </p:sp>
      <p:sp>
        <p:nvSpPr>
          <p:cNvPr id="5" name="4 Rectángulo"/>
          <p:cNvSpPr/>
          <p:nvPr/>
        </p:nvSpPr>
        <p:spPr>
          <a:xfrm>
            <a:off x="1004553" y="6192250"/>
            <a:ext cx="2545505" cy="584775"/>
          </a:xfrm>
          <a:prstGeom prst="rect">
            <a:avLst/>
          </a:prstGeom>
        </p:spPr>
        <p:txBody>
          <a:bodyPr wrap="none">
            <a:spAutoFit/>
          </a:bodyPr>
          <a:lstStyle/>
          <a:p>
            <a:r>
              <a:rPr lang="es-MX" sz="3200" b="1" dirty="0"/>
              <a:t>(Leyva, 2010).</a:t>
            </a:r>
            <a:endParaRPr lang="es-ES" sz="3200" dirty="0"/>
          </a:p>
        </p:txBody>
      </p:sp>
      <p:pic>
        <p:nvPicPr>
          <p:cNvPr id="6" name="Marcador de contenido 3"/>
          <p:cNvPicPr>
            <a:picLocks noGrp="1" noChangeAspect="1"/>
          </p:cNvPicPr>
          <p:nvPr>
            <p:ph idx="1"/>
          </p:nvPr>
        </p:nvPicPr>
        <p:blipFill>
          <a:blip r:embed="rId3"/>
          <a:stretch>
            <a:fillRect/>
          </a:stretch>
        </p:blipFill>
        <p:spPr>
          <a:xfrm>
            <a:off x="7188502" y="2210937"/>
            <a:ext cx="3917939" cy="2913797"/>
          </a:xfrm>
          <a:prstGeom prst="rect">
            <a:avLst/>
          </a:prstGeom>
        </p:spPr>
      </p:pic>
    </p:spTree>
    <p:extLst>
      <p:ext uri="{BB962C8B-B14F-4D97-AF65-F5344CB8AC3E}">
        <p14:creationId xmlns:p14="http://schemas.microsoft.com/office/powerpoint/2010/main" val="269818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3188"/>
            <a:ext cx="12192000" cy="706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2399742" y="379411"/>
            <a:ext cx="8911687" cy="1280890"/>
          </a:xfrm>
        </p:spPr>
        <p:txBody>
          <a:bodyPr/>
          <a:lstStyle/>
          <a:p>
            <a:r>
              <a:rPr lang="es-ES" b="1" dirty="0" smtClean="0"/>
              <a:t>Evaluación diagnostico o inicial</a:t>
            </a:r>
            <a:endParaRPr lang="es-ES" b="1" dirty="0"/>
          </a:p>
        </p:txBody>
      </p:sp>
      <p:sp>
        <p:nvSpPr>
          <p:cNvPr id="3" name="2 Marcador de contenido"/>
          <p:cNvSpPr>
            <a:spLocks noGrp="1"/>
          </p:cNvSpPr>
          <p:nvPr>
            <p:ph idx="1"/>
          </p:nvPr>
        </p:nvSpPr>
        <p:spPr>
          <a:xfrm>
            <a:off x="521677" y="1403595"/>
            <a:ext cx="11271739" cy="4985483"/>
          </a:xfrm>
        </p:spPr>
        <p:txBody>
          <a:bodyPr>
            <a:noAutofit/>
          </a:bodyPr>
          <a:lstStyle/>
          <a:p>
            <a:pPr algn="just"/>
            <a:r>
              <a:rPr lang="es-ES" sz="2400" b="1" dirty="0" smtClean="0"/>
              <a:t>Determina la presencia o ausencia de capacidades</a:t>
            </a:r>
            <a:r>
              <a:rPr lang="es-ES" sz="2400" b="1" dirty="0"/>
              <a:t>, habilidades </a:t>
            </a:r>
            <a:r>
              <a:rPr lang="es-ES" sz="2400" b="1" dirty="0" smtClean="0"/>
              <a:t>motrices, conocimientos, motivación, intereses</a:t>
            </a:r>
            <a:r>
              <a:rPr lang="es-ES" sz="2400" b="1" dirty="0"/>
              <a:t>, etc</a:t>
            </a:r>
            <a:r>
              <a:rPr lang="es-ES" sz="2400" b="1" dirty="0" smtClean="0"/>
              <a:t>. del alumno. </a:t>
            </a:r>
          </a:p>
          <a:p>
            <a:pPr algn="just"/>
            <a:r>
              <a:rPr lang="es-ES" sz="2400" b="1" dirty="0" smtClean="0"/>
              <a:t>Las capacidades que el alumno debe tener para iniciar el proceso de aprendizaje.</a:t>
            </a:r>
            <a:endParaRPr lang="es-ES" sz="2400" b="1" dirty="0"/>
          </a:p>
          <a:p>
            <a:pPr algn="just"/>
            <a:r>
              <a:rPr lang="es-ES" sz="2400" b="1" dirty="0"/>
              <a:t>D</a:t>
            </a:r>
            <a:r>
              <a:rPr lang="es-ES" sz="2400" b="1" dirty="0" smtClean="0"/>
              <a:t>etermina </a:t>
            </a:r>
            <a:r>
              <a:rPr lang="es-ES" sz="2400" b="1" dirty="0"/>
              <a:t>las causas fundamentales de las dificultades en el aprendizaje.</a:t>
            </a:r>
          </a:p>
          <a:p>
            <a:pPr algn="just"/>
            <a:r>
              <a:rPr lang="es-ES" sz="2400" b="1" dirty="0"/>
              <a:t>S</a:t>
            </a:r>
            <a:r>
              <a:rPr lang="es-ES" sz="2400" b="1" dirty="0" smtClean="0"/>
              <a:t>e </a:t>
            </a:r>
            <a:r>
              <a:rPr lang="es-ES" sz="2400" b="1" dirty="0"/>
              <a:t>realiza al principio de una etapa de aprendizaje, o cuando hay dudas, durante el proceso de que un alumno tiene cualquier tipo de dificultad. </a:t>
            </a:r>
            <a:endParaRPr lang="es-ES" sz="2400" b="1" dirty="0" smtClean="0"/>
          </a:p>
          <a:p>
            <a:pPr algn="just"/>
            <a:r>
              <a:rPr lang="es-ES" sz="2400" b="1" dirty="0" smtClean="0"/>
              <a:t>Puede </a:t>
            </a:r>
            <a:r>
              <a:rPr lang="es-ES" sz="2400" b="1" dirty="0"/>
              <a:t>realizarse tanto al principio de curso, como al principio de cualquier núcleo temático, o semana, o día. </a:t>
            </a:r>
          </a:p>
        </p:txBody>
      </p:sp>
      <p:sp>
        <p:nvSpPr>
          <p:cNvPr id="5" name="4 Rectángulo"/>
          <p:cNvSpPr/>
          <p:nvPr/>
        </p:nvSpPr>
        <p:spPr>
          <a:xfrm>
            <a:off x="822935" y="6287785"/>
            <a:ext cx="1511311" cy="369332"/>
          </a:xfrm>
          <a:prstGeom prst="rect">
            <a:avLst/>
          </a:prstGeom>
        </p:spPr>
        <p:txBody>
          <a:bodyPr wrap="none">
            <a:spAutoFit/>
          </a:bodyPr>
          <a:lstStyle/>
          <a:p>
            <a:r>
              <a:rPr lang="es-MX" b="1" dirty="0"/>
              <a:t>(Leyva, 2010).</a:t>
            </a:r>
            <a:endParaRPr lang="es-ES" dirty="0"/>
          </a:p>
        </p:txBody>
      </p:sp>
    </p:spTree>
    <p:extLst>
      <p:ext uri="{BB962C8B-B14F-4D97-AF65-F5344CB8AC3E}">
        <p14:creationId xmlns:p14="http://schemas.microsoft.com/office/powerpoint/2010/main" val="14422064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2322470" y="418048"/>
            <a:ext cx="8911687" cy="1280890"/>
          </a:xfrm>
        </p:spPr>
        <p:txBody>
          <a:bodyPr/>
          <a:lstStyle/>
          <a:p>
            <a:r>
              <a:rPr lang="es-ES" b="1" dirty="0" smtClean="0"/>
              <a:t>Evaluación de proceso o realización </a:t>
            </a:r>
            <a:endParaRPr lang="es-ES" b="1" dirty="0"/>
          </a:p>
        </p:txBody>
      </p:sp>
      <p:sp>
        <p:nvSpPr>
          <p:cNvPr id="3" name="2 Marcador de contenido"/>
          <p:cNvSpPr>
            <a:spLocks noGrp="1"/>
          </p:cNvSpPr>
          <p:nvPr>
            <p:ph idx="1"/>
          </p:nvPr>
        </p:nvSpPr>
        <p:spPr>
          <a:xfrm>
            <a:off x="734096" y="1451020"/>
            <a:ext cx="10212947" cy="3777622"/>
          </a:xfrm>
        </p:spPr>
        <p:txBody>
          <a:bodyPr>
            <a:noAutofit/>
          </a:bodyPr>
          <a:lstStyle/>
          <a:p>
            <a:pPr algn="just"/>
            <a:r>
              <a:rPr lang="es-ES" sz="3200" b="1" dirty="0"/>
              <a:t>Es la </a:t>
            </a:r>
            <a:r>
              <a:rPr lang="es-ES" sz="3200" b="1" dirty="0" smtClean="0"/>
              <a:t>retroalimentación </a:t>
            </a:r>
            <a:r>
              <a:rPr lang="es-ES" sz="3200" b="1" dirty="0"/>
              <a:t>del alumno y del profesor sobre el progreso del alumno durante el proceso de aprendizaje y la identificación de los problemas más comunes de aprendizaje para solucionarlos mediante actividades y organizar la recuperación. </a:t>
            </a:r>
            <a:endParaRPr lang="es-ES" sz="3200" b="1" dirty="0" smtClean="0"/>
          </a:p>
          <a:p>
            <a:pPr algn="just"/>
            <a:r>
              <a:rPr lang="es-ES" sz="3200" b="1" dirty="0" smtClean="0"/>
              <a:t>Se </a:t>
            </a:r>
            <a:r>
              <a:rPr lang="es-ES" sz="3200" b="1" dirty="0"/>
              <a:t>realiza durante todo el proceso de aprendizaje</a:t>
            </a:r>
          </a:p>
        </p:txBody>
      </p:sp>
      <p:sp>
        <p:nvSpPr>
          <p:cNvPr id="5" name="4 Rectángulo"/>
          <p:cNvSpPr/>
          <p:nvPr/>
        </p:nvSpPr>
        <p:spPr>
          <a:xfrm>
            <a:off x="7974362" y="6235342"/>
            <a:ext cx="2545505" cy="584775"/>
          </a:xfrm>
          <a:prstGeom prst="rect">
            <a:avLst/>
          </a:prstGeom>
        </p:spPr>
        <p:txBody>
          <a:bodyPr wrap="none">
            <a:spAutoFit/>
          </a:bodyPr>
          <a:lstStyle/>
          <a:p>
            <a:r>
              <a:rPr lang="es-MX" sz="3200" b="1" dirty="0"/>
              <a:t>(Leyva, 2010).</a:t>
            </a:r>
            <a:endParaRPr lang="es-ES" sz="3200" dirty="0"/>
          </a:p>
        </p:txBody>
      </p:sp>
    </p:spTree>
    <p:extLst>
      <p:ext uri="{BB962C8B-B14F-4D97-AF65-F5344CB8AC3E}">
        <p14:creationId xmlns:p14="http://schemas.microsoft.com/office/powerpoint/2010/main" val="3937168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6"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2270954" y="315017"/>
            <a:ext cx="8911687" cy="1280890"/>
          </a:xfrm>
        </p:spPr>
        <p:txBody>
          <a:bodyPr>
            <a:normAutofit/>
          </a:bodyPr>
          <a:lstStyle/>
          <a:p>
            <a:r>
              <a:rPr lang="es-ES" b="1" dirty="0">
                <a:solidFill>
                  <a:srgbClr val="FF0000"/>
                </a:solidFill>
                <a:latin typeface="Algerian" panose="04020705040A02060702" pitchFamily="82" charset="0"/>
              </a:rPr>
              <a:t>Evaluación </a:t>
            </a:r>
            <a:r>
              <a:rPr lang="es-ES" b="1" dirty="0" err="1" smtClean="0">
                <a:solidFill>
                  <a:srgbClr val="FF0000"/>
                </a:solidFill>
                <a:latin typeface="Algerian" panose="04020705040A02060702" pitchFamily="82" charset="0"/>
              </a:rPr>
              <a:t>sumÁtiva</a:t>
            </a:r>
            <a:r>
              <a:rPr lang="es-ES" b="1" dirty="0" smtClean="0">
                <a:solidFill>
                  <a:srgbClr val="FF0000"/>
                </a:solidFill>
                <a:latin typeface="Algerian" panose="04020705040A02060702" pitchFamily="82" charset="0"/>
              </a:rPr>
              <a:t> </a:t>
            </a:r>
            <a:r>
              <a:rPr lang="es-ES" b="1" dirty="0">
                <a:solidFill>
                  <a:srgbClr val="FF0000"/>
                </a:solidFill>
                <a:latin typeface="Algerian" panose="04020705040A02060702" pitchFamily="82" charset="0"/>
              </a:rPr>
              <a:t>o final</a:t>
            </a:r>
            <a:r>
              <a:rPr lang="es-ES" b="1" dirty="0"/>
              <a:t/>
            </a:r>
            <a:br>
              <a:rPr lang="es-ES" b="1" dirty="0"/>
            </a:br>
            <a:endParaRPr lang="es-ES" b="1" dirty="0"/>
          </a:p>
        </p:txBody>
      </p:sp>
      <p:sp>
        <p:nvSpPr>
          <p:cNvPr id="3" name="2 Marcador de contenido"/>
          <p:cNvSpPr>
            <a:spLocks noGrp="1"/>
          </p:cNvSpPr>
          <p:nvPr>
            <p:ph idx="1"/>
          </p:nvPr>
        </p:nvSpPr>
        <p:spPr>
          <a:xfrm>
            <a:off x="953038" y="1674254"/>
            <a:ext cx="10551575" cy="4236968"/>
          </a:xfrm>
        </p:spPr>
        <p:txBody>
          <a:bodyPr>
            <a:normAutofit fontScale="85000" lnSpcReduction="20000"/>
          </a:bodyPr>
          <a:lstStyle/>
          <a:p>
            <a:pPr algn="just"/>
            <a:r>
              <a:rPr lang="es-ES" sz="3200" b="1" dirty="0" smtClean="0">
                <a:solidFill>
                  <a:schemeClr val="bg1"/>
                </a:solidFill>
              </a:rPr>
              <a:t>Según Leyva (2010) es </a:t>
            </a:r>
            <a:r>
              <a:rPr lang="es-ES" sz="3200" b="1" dirty="0">
                <a:solidFill>
                  <a:schemeClr val="bg1"/>
                </a:solidFill>
              </a:rPr>
              <a:t>la que certifica que una etapa determinada del proceso, pequeña o grande, se ha culminado o la que se realiza cuando se deben tomar decisiones en caso de competencia entre varias personas: puestos limitados, oposiciones, etc</a:t>
            </a:r>
            <a:r>
              <a:rPr lang="es-ES" sz="3200" b="1" dirty="0" smtClean="0">
                <a:solidFill>
                  <a:schemeClr val="bg1"/>
                </a:solidFill>
              </a:rPr>
              <a:t>.</a:t>
            </a:r>
          </a:p>
          <a:p>
            <a:pPr algn="just"/>
            <a:endParaRPr lang="es-ES" sz="3200" b="1" dirty="0">
              <a:solidFill>
                <a:schemeClr val="bg1"/>
              </a:solidFill>
            </a:endParaRPr>
          </a:p>
          <a:p>
            <a:pPr algn="just"/>
            <a:r>
              <a:rPr lang="es-ES" sz="3200" b="1" dirty="0">
                <a:solidFill>
                  <a:schemeClr val="bg1"/>
                </a:solidFill>
              </a:rPr>
              <a:t>Se produce al final </a:t>
            </a:r>
            <a:r>
              <a:rPr lang="es-ES" sz="3200" b="1" dirty="0" smtClean="0">
                <a:solidFill>
                  <a:schemeClr val="bg1"/>
                </a:solidFill>
              </a:rPr>
              <a:t>de una </a:t>
            </a:r>
            <a:r>
              <a:rPr lang="es-ES" sz="3200" b="1" dirty="0">
                <a:solidFill>
                  <a:schemeClr val="bg1"/>
                </a:solidFill>
              </a:rPr>
              <a:t>etapa, día, semana, mes o curso escolar, o al comienzo de una situación en la que hay plazas limitadas.</a:t>
            </a:r>
          </a:p>
          <a:p>
            <a:endParaRPr lang="es-ES" dirty="0">
              <a:solidFill>
                <a:schemeClr val="bg1"/>
              </a:solidFill>
            </a:endParaRPr>
          </a:p>
        </p:txBody>
      </p:sp>
    </p:spTree>
    <p:extLst>
      <p:ext uri="{BB962C8B-B14F-4D97-AF65-F5344CB8AC3E}">
        <p14:creationId xmlns:p14="http://schemas.microsoft.com/office/powerpoint/2010/main" val="28219279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2" name="1 Título"/>
          <p:cNvSpPr>
            <a:spLocks noGrp="1"/>
          </p:cNvSpPr>
          <p:nvPr>
            <p:ph type="title"/>
          </p:nvPr>
        </p:nvSpPr>
        <p:spPr>
          <a:xfrm>
            <a:off x="1794437" y="405169"/>
            <a:ext cx="8911687" cy="1280890"/>
          </a:xfrm>
        </p:spPr>
        <p:txBody>
          <a:bodyPr/>
          <a:lstStyle/>
          <a:p>
            <a:r>
              <a:rPr lang="es-ES" b="1" dirty="0" smtClean="0"/>
              <a:t>Instrumentos  de evaluación</a:t>
            </a:r>
            <a:endParaRPr lang="es-ES" b="1" dirty="0"/>
          </a:p>
        </p:txBody>
      </p:sp>
      <p:sp>
        <p:nvSpPr>
          <p:cNvPr id="3" name="2 Marcador de contenido"/>
          <p:cNvSpPr>
            <a:spLocks noGrp="1"/>
          </p:cNvSpPr>
          <p:nvPr>
            <p:ph idx="1"/>
          </p:nvPr>
        </p:nvSpPr>
        <p:spPr>
          <a:xfrm>
            <a:off x="1365161" y="1506829"/>
            <a:ext cx="10409908" cy="4610637"/>
          </a:xfrm>
        </p:spPr>
        <p:txBody>
          <a:bodyPr>
            <a:normAutofit fontScale="77500" lnSpcReduction="20000"/>
          </a:bodyPr>
          <a:lstStyle/>
          <a:p>
            <a:pPr marL="0" indent="0">
              <a:buNone/>
            </a:pPr>
            <a:r>
              <a:rPr lang="es-ES" sz="2800" b="1" dirty="0" smtClean="0"/>
              <a:t>La </a:t>
            </a:r>
            <a:r>
              <a:rPr lang="es-ES" sz="2800" b="1" dirty="0"/>
              <a:t>comunicación didáctica</a:t>
            </a:r>
            <a:r>
              <a:rPr lang="es-ES" sz="2800" b="1" dirty="0" smtClean="0"/>
              <a:t>:</a:t>
            </a:r>
          </a:p>
          <a:p>
            <a:pPr marL="0" indent="0">
              <a:buNone/>
            </a:pPr>
            <a:endParaRPr lang="es-ES" sz="2800" dirty="0"/>
          </a:p>
          <a:p>
            <a:r>
              <a:rPr lang="es-ES" sz="2800" dirty="0"/>
              <a:t>Interacción profesor-alumno</a:t>
            </a:r>
          </a:p>
          <a:p>
            <a:r>
              <a:rPr lang="es-ES" sz="2800" dirty="0"/>
              <a:t>Diálogo didáctico: Observación y escucha</a:t>
            </a:r>
          </a:p>
          <a:p>
            <a:r>
              <a:rPr lang="es-ES" sz="2800" dirty="0"/>
              <a:t>Preguntas:</a:t>
            </a:r>
          </a:p>
          <a:p>
            <a:r>
              <a:rPr lang="es-ES" sz="2800" dirty="0"/>
              <a:t>Individual</a:t>
            </a:r>
          </a:p>
          <a:p>
            <a:r>
              <a:rPr lang="es-ES" sz="2800" dirty="0"/>
              <a:t>A toda la clase en general</a:t>
            </a:r>
          </a:p>
          <a:p>
            <a:r>
              <a:rPr lang="es-ES" sz="2800" dirty="0"/>
              <a:t>Para contestar en grupos</a:t>
            </a:r>
          </a:p>
          <a:p>
            <a:r>
              <a:rPr lang="es-ES" sz="2800" dirty="0"/>
              <a:t>Para iniciar un diálogo</a:t>
            </a:r>
          </a:p>
          <a:p>
            <a:endParaRPr lang="es-ES" dirty="0"/>
          </a:p>
        </p:txBody>
      </p:sp>
      <p:sp>
        <p:nvSpPr>
          <p:cNvPr id="5" name="4 Rectángulo"/>
          <p:cNvSpPr/>
          <p:nvPr/>
        </p:nvSpPr>
        <p:spPr>
          <a:xfrm>
            <a:off x="9748571" y="6083068"/>
            <a:ext cx="1511311" cy="369332"/>
          </a:xfrm>
          <a:prstGeom prst="rect">
            <a:avLst/>
          </a:prstGeom>
        </p:spPr>
        <p:txBody>
          <a:bodyPr wrap="none">
            <a:spAutoFit/>
          </a:bodyPr>
          <a:lstStyle/>
          <a:p>
            <a:r>
              <a:rPr lang="es-MX" b="1" dirty="0"/>
              <a:t>(Leyva, 2010).</a:t>
            </a:r>
            <a:endParaRPr lang="es-E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1726" y="2578788"/>
            <a:ext cx="3177867" cy="26183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5622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6"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1210999" y="546231"/>
            <a:ext cx="8435663" cy="4499020"/>
          </a:xfrm>
        </p:spPr>
        <p:txBody>
          <a:bodyPr>
            <a:noAutofit/>
          </a:bodyPr>
          <a:lstStyle/>
          <a:p>
            <a:pPr marL="0" indent="0" algn="just">
              <a:buNone/>
            </a:pPr>
            <a:r>
              <a:rPr lang="es-ES" sz="2800" b="1" dirty="0" smtClean="0">
                <a:solidFill>
                  <a:schemeClr val="bg1"/>
                </a:solidFill>
                <a:latin typeface="Algerian" panose="04020705040A02060702" pitchFamily="82" charset="0"/>
              </a:rPr>
              <a:t>La </a:t>
            </a:r>
            <a:r>
              <a:rPr lang="es-ES" sz="2800" b="1" dirty="0">
                <a:solidFill>
                  <a:schemeClr val="bg1"/>
                </a:solidFill>
                <a:latin typeface="Algerian" panose="04020705040A02060702" pitchFamily="82" charset="0"/>
              </a:rPr>
              <a:t>observación</a:t>
            </a:r>
          </a:p>
          <a:p>
            <a:pPr algn="just"/>
            <a:r>
              <a:rPr lang="es-ES" sz="2800" dirty="0"/>
              <a:t>Sistemática: Cuando se utilizan técnicas de almacenamiento de información.</a:t>
            </a:r>
          </a:p>
          <a:p>
            <a:pPr algn="just"/>
            <a:r>
              <a:rPr lang="es-ES" sz="2800" dirty="0"/>
              <a:t>Asistemática: Cuando se manifiesta </a:t>
            </a:r>
            <a:r>
              <a:rPr lang="es-ES" sz="2800" dirty="0" smtClean="0"/>
              <a:t>atención continua.</a:t>
            </a:r>
          </a:p>
          <a:p>
            <a:pPr algn="just"/>
            <a:endParaRPr lang="es-ES" sz="2800" dirty="0" smtClean="0"/>
          </a:p>
          <a:p>
            <a:pPr marL="0" indent="0" algn="just">
              <a:buNone/>
            </a:pPr>
            <a:r>
              <a:rPr lang="es-ES" sz="2800" b="1" dirty="0" smtClean="0">
                <a:solidFill>
                  <a:schemeClr val="bg1"/>
                </a:solidFill>
                <a:latin typeface="Algerian" panose="04020705040A02060702" pitchFamily="82" charset="0"/>
              </a:rPr>
              <a:t>Trabajos de los alumnos</a:t>
            </a:r>
            <a:endParaRPr lang="es-ES" sz="2800" dirty="0" smtClean="0">
              <a:solidFill>
                <a:schemeClr val="bg1"/>
              </a:solidFill>
              <a:latin typeface="Algerian" panose="04020705040A02060702" pitchFamily="82" charset="0"/>
            </a:endParaRPr>
          </a:p>
          <a:p>
            <a:pPr algn="just"/>
            <a:r>
              <a:rPr lang="es-ES" sz="2800" dirty="0" smtClean="0"/>
              <a:t>Evaluado </a:t>
            </a:r>
            <a:r>
              <a:rPr lang="es-ES" sz="2800" dirty="0"/>
              <a:t>por el profesor, por otros alumnos,  por su grupo de trabajo, </a:t>
            </a:r>
            <a:r>
              <a:rPr lang="es-ES" sz="2800" dirty="0" smtClean="0"/>
              <a:t>autoevaluado.</a:t>
            </a:r>
            <a:endParaRPr lang="es-ES" sz="2800" dirty="0"/>
          </a:p>
        </p:txBody>
      </p:sp>
    </p:spTree>
    <p:extLst>
      <p:ext uri="{BB962C8B-B14F-4D97-AF65-F5344CB8AC3E}">
        <p14:creationId xmlns:p14="http://schemas.microsoft.com/office/powerpoint/2010/main" val="186135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16632"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1841680" y="785613"/>
            <a:ext cx="9662933" cy="5125611"/>
          </a:xfrm>
        </p:spPr>
        <p:txBody>
          <a:bodyPr>
            <a:normAutofit fontScale="85000" lnSpcReduction="20000"/>
          </a:bodyPr>
          <a:lstStyle/>
          <a:p>
            <a:pPr marL="0" indent="0">
              <a:buNone/>
            </a:pPr>
            <a:r>
              <a:rPr lang="es-ES" sz="2800" b="1" dirty="0" smtClean="0">
                <a:solidFill>
                  <a:schemeClr val="bg1"/>
                </a:solidFill>
              </a:rPr>
              <a:t>Actividades </a:t>
            </a:r>
            <a:r>
              <a:rPr lang="es-ES" sz="2800" b="1" dirty="0">
                <a:solidFill>
                  <a:schemeClr val="bg1"/>
                </a:solidFill>
              </a:rPr>
              <a:t>y </a:t>
            </a:r>
            <a:r>
              <a:rPr lang="es-ES" sz="2800" b="1" dirty="0" smtClean="0">
                <a:solidFill>
                  <a:schemeClr val="bg1"/>
                </a:solidFill>
              </a:rPr>
              <a:t>ejercicios</a:t>
            </a:r>
          </a:p>
          <a:p>
            <a:pPr marL="0" indent="0">
              <a:buNone/>
            </a:pPr>
            <a:endParaRPr lang="es-ES" sz="2800" dirty="0">
              <a:solidFill>
                <a:schemeClr val="bg1"/>
              </a:solidFill>
            </a:endParaRPr>
          </a:p>
          <a:p>
            <a:r>
              <a:rPr lang="es-ES" sz="2800" dirty="0">
                <a:solidFill>
                  <a:schemeClr val="bg1"/>
                </a:solidFill>
              </a:rPr>
              <a:t>Actividad normal del aula</a:t>
            </a:r>
          </a:p>
          <a:p>
            <a:r>
              <a:rPr lang="es-ES" sz="2800" dirty="0">
                <a:solidFill>
                  <a:schemeClr val="bg1"/>
                </a:solidFill>
              </a:rPr>
              <a:t>control de dificultades</a:t>
            </a:r>
          </a:p>
          <a:p>
            <a:r>
              <a:rPr lang="es-ES" sz="2800" dirty="0">
                <a:solidFill>
                  <a:schemeClr val="bg1"/>
                </a:solidFill>
              </a:rPr>
              <a:t>revisión continua de trabajos</a:t>
            </a:r>
          </a:p>
          <a:p>
            <a:r>
              <a:rPr lang="es-ES" sz="2800" dirty="0">
                <a:solidFill>
                  <a:schemeClr val="bg1"/>
                </a:solidFill>
              </a:rPr>
              <a:t>Seguimiento del trabajo en grupos</a:t>
            </a:r>
          </a:p>
          <a:p>
            <a:r>
              <a:rPr lang="es-ES" sz="2800" dirty="0">
                <a:solidFill>
                  <a:schemeClr val="bg1"/>
                </a:solidFill>
              </a:rPr>
              <a:t>Valorar el trabajo libre</a:t>
            </a:r>
          </a:p>
          <a:p>
            <a:r>
              <a:rPr lang="es-ES" sz="2800" dirty="0">
                <a:solidFill>
                  <a:schemeClr val="bg1"/>
                </a:solidFill>
              </a:rPr>
              <a:t>Comprobar el grado en el que se van consiguiendo los objetivos</a:t>
            </a:r>
          </a:p>
          <a:p>
            <a:r>
              <a:rPr lang="es-ES" sz="2800" dirty="0">
                <a:solidFill>
                  <a:schemeClr val="bg1"/>
                </a:solidFill>
              </a:rPr>
              <a:t>Autoevaluación y chequeo periódico de logros y dificultades</a:t>
            </a:r>
          </a:p>
          <a:p>
            <a:endParaRPr lang="es-ES" dirty="0"/>
          </a:p>
        </p:txBody>
      </p:sp>
      <p:sp>
        <p:nvSpPr>
          <p:cNvPr id="5" name="4 Rectángulo"/>
          <p:cNvSpPr/>
          <p:nvPr/>
        </p:nvSpPr>
        <p:spPr>
          <a:xfrm>
            <a:off x="1054947" y="5946591"/>
            <a:ext cx="2545505" cy="584775"/>
          </a:xfrm>
          <a:prstGeom prst="rect">
            <a:avLst/>
          </a:prstGeom>
        </p:spPr>
        <p:txBody>
          <a:bodyPr wrap="none">
            <a:spAutoFit/>
          </a:bodyPr>
          <a:lstStyle/>
          <a:p>
            <a:r>
              <a:rPr lang="es-MX" sz="3200" b="1" dirty="0">
                <a:solidFill>
                  <a:schemeClr val="bg1"/>
                </a:solidFill>
              </a:rPr>
              <a:t>(Leyva, 2010).</a:t>
            </a:r>
            <a:endParaRPr lang="es-ES" sz="3200" dirty="0">
              <a:solidFill>
                <a:schemeClr val="bg1"/>
              </a:solidFill>
            </a:endParaRPr>
          </a:p>
        </p:txBody>
      </p:sp>
      <p:pic>
        <p:nvPicPr>
          <p:cNvPr id="6" name="Imagen 5"/>
          <p:cNvPicPr>
            <a:picLocks noChangeAspect="1"/>
          </p:cNvPicPr>
          <p:nvPr/>
        </p:nvPicPr>
        <p:blipFill>
          <a:blip r:embed="rId3"/>
          <a:stretch>
            <a:fillRect/>
          </a:stretch>
        </p:blipFill>
        <p:spPr>
          <a:xfrm>
            <a:off x="7398845" y="972403"/>
            <a:ext cx="3287352" cy="2849038"/>
          </a:xfrm>
          <a:prstGeom prst="rect">
            <a:avLst/>
          </a:prstGeom>
        </p:spPr>
      </p:pic>
    </p:spTree>
    <p:extLst>
      <p:ext uri="{BB962C8B-B14F-4D97-AF65-F5344CB8AC3E}">
        <p14:creationId xmlns:p14="http://schemas.microsoft.com/office/powerpoint/2010/main" val="5942248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601254" y="237744"/>
            <a:ext cx="8911687" cy="1280890"/>
          </a:xfrm>
        </p:spPr>
        <p:txBody>
          <a:bodyPr>
            <a:normAutofit fontScale="90000"/>
          </a:bodyPr>
          <a:lstStyle/>
          <a:p>
            <a:r>
              <a:rPr lang="es-ES" b="1" dirty="0" smtClean="0">
                <a:solidFill>
                  <a:schemeClr val="bg1"/>
                </a:solidFill>
                <a:latin typeface="Algerian" panose="04020705040A02060702" pitchFamily="82" charset="0"/>
              </a:rPr>
              <a:t>En conclusión, la evaluación dentro de la enseñanza  aprendizaje</a:t>
            </a:r>
            <a:endParaRPr lang="es-ES" b="1" dirty="0">
              <a:solidFill>
                <a:schemeClr val="bg1"/>
              </a:solidFill>
              <a:latin typeface="Algerian" panose="04020705040A02060702" pitchFamily="82" charset="0"/>
            </a:endParaRPr>
          </a:p>
        </p:txBody>
      </p:sp>
      <p:sp>
        <p:nvSpPr>
          <p:cNvPr id="3" name="2 Marcador de contenido"/>
          <p:cNvSpPr>
            <a:spLocks noGrp="1"/>
          </p:cNvSpPr>
          <p:nvPr>
            <p:ph idx="1"/>
          </p:nvPr>
        </p:nvSpPr>
        <p:spPr>
          <a:xfrm>
            <a:off x="734097" y="1442434"/>
            <a:ext cx="11024315" cy="4778062"/>
          </a:xfrm>
        </p:spPr>
        <p:txBody>
          <a:bodyPr>
            <a:normAutofit fontScale="92500" lnSpcReduction="10000"/>
          </a:bodyPr>
          <a:lstStyle/>
          <a:p>
            <a:r>
              <a:rPr lang="es-ES" sz="2400" b="1" dirty="0" smtClean="0">
                <a:solidFill>
                  <a:srgbClr val="FF0000"/>
                </a:solidFill>
              </a:rPr>
              <a:t>Es un proceso que incluye una gran variedad de evidencias además de los exámenes parciales o finales. </a:t>
            </a:r>
          </a:p>
          <a:p>
            <a:r>
              <a:rPr lang="es-ES" sz="2400" b="1" dirty="0" smtClean="0">
                <a:solidFill>
                  <a:srgbClr val="FF0000"/>
                </a:solidFill>
              </a:rPr>
              <a:t>Un </a:t>
            </a:r>
            <a:r>
              <a:rPr lang="es-ES" sz="2400" b="1" dirty="0">
                <a:solidFill>
                  <a:srgbClr val="FF0000"/>
                </a:solidFill>
              </a:rPr>
              <a:t>método de adquisición y procesamiento de las evidencias necesarias para mejorar el aprendizaje y la </a:t>
            </a:r>
            <a:r>
              <a:rPr lang="es-ES" sz="2400" b="1" dirty="0" smtClean="0">
                <a:solidFill>
                  <a:srgbClr val="FF0000"/>
                </a:solidFill>
              </a:rPr>
              <a:t>enseñanza.</a:t>
            </a:r>
            <a:endParaRPr lang="es-ES" sz="2400" b="1" dirty="0">
              <a:solidFill>
                <a:srgbClr val="FF0000"/>
              </a:solidFill>
            </a:endParaRPr>
          </a:p>
          <a:p>
            <a:r>
              <a:rPr lang="es-ES" sz="2400" b="1" dirty="0" smtClean="0">
                <a:solidFill>
                  <a:srgbClr val="FF0000"/>
                </a:solidFill>
              </a:rPr>
              <a:t>Es un </a:t>
            </a:r>
            <a:r>
              <a:rPr lang="es-ES" sz="2400" b="1" dirty="0">
                <a:solidFill>
                  <a:srgbClr val="FF0000"/>
                </a:solidFill>
              </a:rPr>
              <a:t>sistema de control de la calidad en el cual   puede ser determinado en cada etapa el proceso de enseñanza-aprendizaje, si éste es efectivo o no, y si no lo es, qué cambios deben realizarse para asegurar su </a:t>
            </a:r>
            <a:r>
              <a:rPr lang="es-ES" sz="2400" b="1" dirty="0" smtClean="0">
                <a:solidFill>
                  <a:srgbClr val="FF0000"/>
                </a:solidFill>
              </a:rPr>
              <a:t>efectividad.</a:t>
            </a:r>
            <a:endParaRPr lang="es-ES" sz="2400" b="1" dirty="0">
              <a:solidFill>
                <a:srgbClr val="FF0000"/>
              </a:solidFill>
            </a:endParaRPr>
          </a:p>
          <a:p>
            <a:r>
              <a:rPr lang="es-ES" sz="2400" b="1" dirty="0" smtClean="0">
                <a:solidFill>
                  <a:srgbClr val="FF0000"/>
                </a:solidFill>
              </a:rPr>
              <a:t>Es un instrumento de la práctica educativa que permite comprobar si los procedimientos utilizados son igualmente efectivos en el logro de los fines educativos.</a:t>
            </a:r>
          </a:p>
          <a:p>
            <a:endParaRPr lang="es-ES" dirty="0"/>
          </a:p>
        </p:txBody>
      </p:sp>
      <p:sp>
        <p:nvSpPr>
          <p:cNvPr id="5" name="4 Rectángulo"/>
          <p:cNvSpPr/>
          <p:nvPr/>
        </p:nvSpPr>
        <p:spPr>
          <a:xfrm>
            <a:off x="1054947" y="5946591"/>
            <a:ext cx="2545505" cy="584775"/>
          </a:xfrm>
          <a:prstGeom prst="rect">
            <a:avLst/>
          </a:prstGeom>
        </p:spPr>
        <p:txBody>
          <a:bodyPr wrap="none">
            <a:spAutoFit/>
          </a:bodyPr>
          <a:lstStyle/>
          <a:p>
            <a:r>
              <a:rPr lang="es-MX" sz="3200" b="1" dirty="0"/>
              <a:t>(Leyva, 2010).</a:t>
            </a:r>
            <a:endParaRPr lang="es-ES" sz="3200" dirty="0"/>
          </a:p>
        </p:txBody>
      </p:sp>
    </p:spTree>
    <p:extLst>
      <p:ext uri="{BB962C8B-B14F-4D97-AF65-F5344CB8AC3E}">
        <p14:creationId xmlns:p14="http://schemas.microsoft.com/office/powerpoint/2010/main" val="1997569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3" name="2 Marcador de contenido"/>
          <p:cNvSpPr>
            <a:spLocks noGrp="1"/>
          </p:cNvSpPr>
          <p:nvPr>
            <p:ph idx="1"/>
          </p:nvPr>
        </p:nvSpPr>
        <p:spPr>
          <a:xfrm>
            <a:off x="1214651" y="1510956"/>
            <a:ext cx="9908273" cy="3048001"/>
          </a:xfrm>
        </p:spPr>
        <p:txBody>
          <a:bodyPr>
            <a:noAutofit/>
          </a:bodyPr>
          <a:lstStyle/>
          <a:p>
            <a:pPr marL="0" indent="0" algn="just">
              <a:buNone/>
            </a:pPr>
            <a:r>
              <a:rPr lang="es-ES" sz="2000" b="1" dirty="0" smtClean="0">
                <a:solidFill>
                  <a:srgbClr val="0070C0"/>
                </a:solidFill>
                <a:latin typeface="Arial" panose="020B0604020202020204" pitchFamily="34" charset="0"/>
                <a:cs typeface="Arial" panose="020B0604020202020204" pitchFamily="34" charset="0"/>
              </a:rPr>
              <a:t>De acuerdo con la evaluación </a:t>
            </a:r>
            <a:r>
              <a:rPr lang="es-ES" sz="2000" b="1" dirty="0">
                <a:solidFill>
                  <a:srgbClr val="0070C0"/>
                </a:solidFill>
                <a:latin typeface="Arial" panose="020B0604020202020204" pitchFamily="34" charset="0"/>
                <a:cs typeface="Arial" panose="020B0604020202020204" pitchFamily="34" charset="0"/>
              </a:rPr>
              <a:t>de </a:t>
            </a:r>
            <a:r>
              <a:rPr lang="es-ES" sz="2000" b="1" dirty="0" smtClean="0">
                <a:solidFill>
                  <a:srgbClr val="0070C0"/>
                </a:solidFill>
                <a:latin typeface="Arial" panose="020B0604020202020204" pitchFamily="34" charset="0"/>
                <a:cs typeface="Arial" panose="020B0604020202020204" pitchFamily="34" charset="0"/>
              </a:rPr>
              <a:t>aprendizaje esta</a:t>
            </a:r>
            <a:r>
              <a:rPr lang="es-ES" sz="2000" b="1" dirty="0">
                <a:solidFill>
                  <a:srgbClr val="0070C0"/>
                </a:solidFill>
                <a:latin typeface="Arial" panose="020B0604020202020204" pitchFamily="34" charset="0"/>
                <a:cs typeface="Arial" panose="020B0604020202020204" pitchFamily="34" charset="0"/>
              </a:rPr>
              <a:t> </a:t>
            </a:r>
            <a:r>
              <a:rPr lang="es-ES" sz="2000" b="1" dirty="0" smtClean="0">
                <a:solidFill>
                  <a:srgbClr val="0070C0"/>
                </a:solidFill>
                <a:latin typeface="Arial" panose="020B0604020202020204" pitchFamily="34" charset="0"/>
                <a:cs typeface="Arial" panose="020B0604020202020204" pitchFamily="34" charset="0"/>
              </a:rPr>
              <a:t>basado </a:t>
            </a:r>
            <a:r>
              <a:rPr lang="es-ES" sz="2000" b="1" dirty="0">
                <a:solidFill>
                  <a:srgbClr val="0070C0"/>
                </a:solidFill>
                <a:latin typeface="Arial" panose="020B0604020202020204" pitchFamily="34" charset="0"/>
                <a:cs typeface="Arial" panose="020B0604020202020204" pitchFamily="34" charset="0"/>
              </a:rPr>
              <a:t>en competencias, se convierte </a:t>
            </a:r>
            <a:r>
              <a:rPr lang="es-ES" sz="2000" b="1" dirty="0" smtClean="0">
                <a:solidFill>
                  <a:srgbClr val="0070C0"/>
                </a:solidFill>
                <a:latin typeface="Arial" panose="020B0604020202020204" pitchFamily="34" charset="0"/>
                <a:cs typeface="Arial" panose="020B0604020202020204" pitchFamily="34" charset="0"/>
              </a:rPr>
              <a:t>en una </a:t>
            </a:r>
            <a:r>
              <a:rPr lang="es-ES" sz="2000" b="1" dirty="0">
                <a:solidFill>
                  <a:srgbClr val="0070C0"/>
                </a:solidFill>
                <a:latin typeface="Arial" panose="020B0604020202020204" pitchFamily="34" charset="0"/>
                <a:cs typeface="Arial" panose="020B0604020202020204" pitchFamily="34" charset="0"/>
              </a:rPr>
              <a:t>herramienta indispensable para orientar de manera correcta y oportuna el </a:t>
            </a:r>
            <a:r>
              <a:rPr lang="es-ES" sz="2000" b="1" dirty="0" smtClean="0">
                <a:solidFill>
                  <a:srgbClr val="0070C0"/>
                </a:solidFill>
                <a:latin typeface="Arial" panose="020B0604020202020204" pitchFamily="34" charset="0"/>
                <a:cs typeface="Arial" panose="020B0604020202020204" pitchFamily="34" charset="0"/>
              </a:rPr>
              <a:t>quehacer educativo.</a:t>
            </a:r>
          </a:p>
          <a:p>
            <a:pPr marL="0" indent="0" algn="just">
              <a:buNone/>
            </a:pPr>
            <a:endParaRPr lang="es-ES" sz="2000" b="1" dirty="0" smtClean="0">
              <a:solidFill>
                <a:srgbClr val="0070C0"/>
              </a:solidFill>
              <a:latin typeface="Arial" panose="020B0604020202020204" pitchFamily="34" charset="0"/>
              <a:cs typeface="Arial" panose="020B0604020202020204" pitchFamily="34" charset="0"/>
            </a:endParaRPr>
          </a:p>
          <a:p>
            <a:pPr marL="0" indent="0" algn="just">
              <a:buNone/>
            </a:pPr>
            <a:r>
              <a:rPr lang="es-ES" sz="2000" b="1" dirty="0" smtClean="0">
                <a:solidFill>
                  <a:srgbClr val="0070C0"/>
                </a:solidFill>
                <a:latin typeface="Arial" panose="020B0604020202020204" pitchFamily="34" charset="0"/>
                <a:cs typeface="Arial" panose="020B0604020202020204" pitchFamily="34" charset="0"/>
              </a:rPr>
              <a:t> </a:t>
            </a:r>
            <a:r>
              <a:rPr lang="es-ES" sz="2000" b="1" dirty="0">
                <a:solidFill>
                  <a:srgbClr val="0070C0"/>
                </a:solidFill>
                <a:latin typeface="Arial" panose="020B0604020202020204" pitchFamily="34" charset="0"/>
                <a:cs typeface="Arial" panose="020B0604020202020204" pitchFamily="34" charset="0"/>
              </a:rPr>
              <a:t>Su finalidad primordial es desarrollar un </a:t>
            </a:r>
            <a:r>
              <a:rPr lang="es-ES" sz="2000" b="1" dirty="0" smtClean="0">
                <a:solidFill>
                  <a:srgbClr val="0070C0"/>
                </a:solidFill>
                <a:latin typeface="Arial" panose="020B0604020202020204" pitchFamily="34" charset="0"/>
                <a:cs typeface="Arial" panose="020B0604020202020204" pitchFamily="34" charset="0"/>
              </a:rPr>
              <a:t>proceso </a:t>
            </a:r>
            <a:r>
              <a:rPr lang="es-ES" sz="2000" b="1" dirty="0">
                <a:solidFill>
                  <a:srgbClr val="0070C0"/>
                </a:solidFill>
                <a:latin typeface="Arial" panose="020B0604020202020204" pitchFamily="34" charset="0"/>
                <a:cs typeface="Arial" panose="020B0604020202020204" pitchFamily="34" charset="0"/>
              </a:rPr>
              <a:t>que permita </a:t>
            </a:r>
            <a:r>
              <a:rPr lang="es-ES" sz="2000" b="1" dirty="0" smtClean="0">
                <a:solidFill>
                  <a:srgbClr val="0070C0"/>
                </a:solidFill>
                <a:latin typeface="Arial" panose="020B0604020202020204" pitchFamily="34" charset="0"/>
                <a:cs typeface="Arial" panose="020B0604020202020204" pitchFamily="34" charset="0"/>
              </a:rPr>
              <a:t>ofrecer información </a:t>
            </a:r>
            <a:r>
              <a:rPr lang="es-ES" sz="2000" b="1" dirty="0">
                <a:solidFill>
                  <a:srgbClr val="0070C0"/>
                </a:solidFill>
                <a:latin typeface="Arial" panose="020B0604020202020204" pitchFamily="34" charset="0"/>
                <a:cs typeface="Arial" panose="020B0604020202020204" pitchFamily="34" charset="0"/>
              </a:rPr>
              <a:t>relevante no sólo para el estudiante, y para el profesor en la toma de </a:t>
            </a:r>
            <a:r>
              <a:rPr lang="es-ES" sz="2000" b="1" dirty="0" smtClean="0">
                <a:solidFill>
                  <a:srgbClr val="0070C0"/>
                </a:solidFill>
                <a:latin typeface="Arial" panose="020B0604020202020204" pitchFamily="34" charset="0"/>
                <a:cs typeface="Arial" panose="020B0604020202020204" pitchFamily="34" charset="0"/>
              </a:rPr>
              <a:t>decisiones, sino </a:t>
            </a:r>
            <a:r>
              <a:rPr lang="es-ES" sz="2000" b="1" dirty="0">
                <a:solidFill>
                  <a:srgbClr val="0070C0"/>
                </a:solidFill>
                <a:latin typeface="Arial" panose="020B0604020202020204" pitchFamily="34" charset="0"/>
                <a:cs typeface="Arial" panose="020B0604020202020204" pitchFamily="34" charset="0"/>
              </a:rPr>
              <a:t>también, para todos los actores involucrados en tal </a:t>
            </a:r>
            <a:r>
              <a:rPr lang="es-ES" sz="2000" b="1" dirty="0" smtClean="0">
                <a:solidFill>
                  <a:srgbClr val="0070C0"/>
                </a:solidFill>
                <a:latin typeface="Arial" panose="020B0604020202020204" pitchFamily="34" charset="0"/>
                <a:cs typeface="Arial" panose="020B0604020202020204" pitchFamily="34" charset="0"/>
              </a:rPr>
              <a:t>fin.</a:t>
            </a:r>
          </a:p>
          <a:p>
            <a:pPr marL="0" indent="0" algn="just">
              <a:buNone/>
            </a:pPr>
            <a:endParaRPr lang="es-ES" sz="2000" b="1" dirty="0">
              <a:solidFill>
                <a:srgbClr val="0070C0"/>
              </a:solidFill>
              <a:latin typeface="Arial" panose="020B0604020202020204" pitchFamily="34" charset="0"/>
              <a:cs typeface="Arial" panose="020B0604020202020204" pitchFamily="34" charset="0"/>
            </a:endParaRPr>
          </a:p>
          <a:p>
            <a:pPr marL="0" indent="0" algn="just">
              <a:buNone/>
            </a:pPr>
            <a:r>
              <a:rPr lang="es-ES" sz="2000" b="1" dirty="0" smtClean="0">
                <a:solidFill>
                  <a:srgbClr val="0070C0"/>
                </a:solidFill>
                <a:latin typeface="Arial" panose="020B0604020202020204" pitchFamily="34" charset="0"/>
                <a:cs typeface="Arial" panose="020B0604020202020204" pitchFamily="34" charset="0"/>
              </a:rPr>
              <a:t>El tener una evaluación de acuerdo a tus competencias y aprendizajes es una gran ventaja ya que nos muestra que tan hábiles somos paras las carreras que queremos desempeñar.</a:t>
            </a:r>
            <a:endParaRPr lang="es-ES" sz="2000" b="1" dirty="0">
              <a:solidFill>
                <a:srgbClr val="0070C0"/>
              </a:solidFill>
              <a:latin typeface="Arial" panose="020B0604020202020204" pitchFamily="34" charset="0"/>
              <a:cs typeface="Arial" panose="020B0604020202020204" pitchFamily="34" charset="0"/>
            </a:endParaRPr>
          </a:p>
        </p:txBody>
      </p:sp>
      <p:sp>
        <p:nvSpPr>
          <p:cNvPr id="5" name="4 Rectángulo"/>
          <p:cNvSpPr/>
          <p:nvPr/>
        </p:nvSpPr>
        <p:spPr>
          <a:xfrm>
            <a:off x="3823812" y="765047"/>
            <a:ext cx="4003468" cy="923330"/>
          </a:xfrm>
          <a:prstGeom prst="rect">
            <a:avLst/>
          </a:prstGeom>
          <a:noFill/>
        </p:spPr>
        <p:txBody>
          <a:bodyPr wrap="none" lIns="91440" tIns="45720" rIns="91440" bIns="45720">
            <a:prstTxWarp prst="textArchUp">
              <a:avLst/>
            </a:prstTxWarp>
            <a:spAutoFit/>
            <a:scene3d>
              <a:camera prst="orthographicFront"/>
              <a:lightRig rig="threePt" dir="t"/>
            </a:scene3d>
            <a:sp3d extrusionH="57150">
              <a:bevelT w="38100" h="38100" prst="relaxedInset"/>
            </a:sp3d>
          </a:bodyPr>
          <a:lstStyle/>
          <a:p>
            <a:pPr algn="ctr"/>
            <a:r>
              <a:rPr lang="es-ES" sz="5400" b="1" cap="all" spc="0" dirty="0" smtClean="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conclusión</a:t>
            </a:r>
            <a:endParaRPr lang="es-ES" sz="5400" b="1" cap="all" spc="0"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298373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EUepAb96zvOJUOPQSq0J7kBFB1NPmx9ryHC-FK3Q6G0r08hE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224"/>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p:txBody>
          <a:bodyPr/>
          <a:lstStyle/>
          <a:p>
            <a:r>
              <a:rPr lang="es-MX" dirty="0" smtClean="0">
                <a:solidFill>
                  <a:srgbClr val="FF0000"/>
                </a:solidFill>
                <a:latin typeface="Algerian" panose="04020705040A02060702" pitchFamily="82" charset="0"/>
              </a:rPr>
              <a:t>Clasificación de las estrategias de enseñanza</a:t>
            </a:r>
            <a:endParaRPr lang="es-MX" dirty="0">
              <a:solidFill>
                <a:srgbClr val="FF0000"/>
              </a:solidFill>
              <a:latin typeface="Algerian" panose="04020705040A02060702" pitchFamily="82"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1298" y="3333465"/>
            <a:ext cx="2899865" cy="2644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58974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76820" y="350728"/>
            <a:ext cx="10363200" cy="1077019"/>
          </a:xfrm>
        </p:spPr>
        <p:txBody>
          <a:bodyPr/>
          <a:lstStyle/>
          <a:p>
            <a:pPr algn="ctr"/>
            <a:r>
              <a:rPr lang="es-ES" dirty="0" smtClean="0"/>
              <a:t>Glosario </a:t>
            </a:r>
            <a:endParaRPr lang="es-ES" dirty="0"/>
          </a:p>
        </p:txBody>
      </p:sp>
      <p:sp>
        <p:nvSpPr>
          <p:cNvPr id="3" name="Subtítulo 2"/>
          <p:cNvSpPr>
            <a:spLocks noGrp="1"/>
          </p:cNvSpPr>
          <p:nvPr>
            <p:ph type="subTitle" idx="1"/>
          </p:nvPr>
        </p:nvSpPr>
        <p:spPr>
          <a:xfrm>
            <a:off x="1668379" y="1427747"/>
            <a:ext cx="9782495" cy="5197642"/>
          </a:xfrm>
        </p:spPr>
        <p:txBody>
          <a:bodyPr>
            <a:noAutofit/>
          </a:bodyPr>
          <a:lstStyle/>
          <a:p>
            <a:pPr algn="just">
              <a:lnSpc>
                <a:spcPct val="170000"/>
              </a:lnSpc>
            </a:pPr>
            <a:r>
              <a:rPr lang="es-ES" sz="1400" b="1" dirty="0" smtClean="0">
                <a:solidFill>
                  <a:schemeClr val="tx1"/>
                </a:solidFill>
                <a:latin typeface="Arial" panose="020B0604020202020204" pitchFamily="34" charset="0"/>
                <a:cs typeface="Arial" panose="020B0604020202020204" pitchFamily="34" charset="0"/>
              </a:rPr>
              <a:t>Aprendizaje</a:t>
            </a:r>
            <a:r>
              <a:rPr lang="es-ES" sz="1400" dirty="0" smtClean="0">
                <a:solidFill>
                  <a:schemeClr val="tx1"/>
                </a:solidFill>
                <a:latin typeface="Arial" panose="020B0604020202020204" pitchFamily="34" charset="0"/>
                <a:cs typeface="Arial" panose="020B0604020202020204" pitchFamily="34" charset="0"/>
              </a:rPr>
              <a:t>: </a:t>
            </a:r>
            <a:r>
              <a:rPr lang="es-ES" sz="1400" dirty="0">
                <a:solidFill>
                  <a:schemeClr val="tx1"/>
                </a:solidFill>
                <a:latin typeface="Arial" panose="020B0604020202020204" pitchFamily="34" charset="0"/>
                <a:cs typeface="Arial" panose="020B0604020202020204" pitchFamily="34" charset="0"/>
              </a:rPr>
              <a:t>Adquisición del conocimiento de algo por medio del estudio, el ejercicio o la experiencia, en especial de los conocimientos necesarios para aprender algún arte u oficio</a:t>
            </a:r>
            <a:r>
              <a:rPr lang="es-ES" sz="1400" dirty="0" smtClean="0">
                <a:solidFill>
                  <a:schemeClr val="tx1"/>
                </a:solidFill>
                <a:latin typeface="Arial" panose="020B0604020202020204" pitchFamily="34" charset="0"/>
                <a:cs typeface="Arial" panose="020B0604020202020204" pitchFamily="34" charset="0"/>
              </a:rPr>
              <a:t>. "</a:t>
            </a:r>
            <a:r>
              <a:rPr lang="es-ES" sz="1400" dirty="0">
                <a:solidFill>
                  <a:schemeClr val="tx1"/>
                </a:solidFill>
                <a:latin typeface="Arial" panose="020B0604020202020204" pitchFamily="34" charset="0"/>
                <a:cs typeface="Arial" panose="020B0604020202020204" pitchFamily="34" charset="0"/>
              </a:rPr>
              <a:t>del aprendizaje al oficio; el aprendizaje en la escuela; el aprendizaje de las lenguas modernas; ejercicios de aprendizaje de la lectura, la escritura y la </a:t>
            </a:r>
            <a:r>
              <a:rPr lang="es-ES" sz="1400" dirty="0" smtClean="0">
                <a:solidFill>
                  <a:schemeClr val="tx1"/>
                </a:solidFill>
                <a:latin typeface="Arial" panose="020B0604020202020204" pitchFamily="34" charset="0"/>
                <a:cs typeface="Arial" panose="020B0604020202020204" pitchFamily="34" charset="0"/>
              </a:rPr>
              <a:t>redacción“.</a:t>
            </a:r>
          </a:p>
          <a:p>
            <a:pPr algn="just">
              <a:lnSpc>
                <a:spcPct val="170000"/>
              </a:lnSpc>
            </a:pPr>
            <a:r>
              <a:rPr lang="es-ES" sz="1400" b="1" dirty="0">
                <a:latin typeface="Arial" panose="020B0604020202020204" pitchFamily="34" charset="0"/>
                <a:cs typeface="Arial" panose="020B0604020202020204" pitchFamily="34" charset="0"/>
              </a:rPr>
              <a:t>A</a:t>
            </a:r>
            <a:r>
              <a:rPr lang="es-ES" sz="1400" b="1" dirty="0" smtClean="0">
                <a:latin typeface="Arial" panose="020B0604020202020204" pitchFamily="34" charset="0"/>
                <a:cs typeface="Arial" panose="020B0604020202020204" pitchFamily="34" charset="0"/>
              </a:rPr>
              <a:t>prendizaje</a:t>
            </a:r>
            <a:r>
              <a:rPr lang="es-ES" sz="1400" dirty="0" smtClean="0">
                <a:latin typeface="Arial" panose="020B0604020202020204" pitchFamily="34" charset="0"/>
                <a:cs typeface="Arial" panose="020B0604020202020204" pitchFamily="34" charset="0"/>
              </a:rPr>
              <a:t> </a:t>
            </a:r>
            <a:r>
              <a:rPr lang="es-ES" sz="1400" dirty="0">
                <a:latin typeface="Arial" panose="020B0604020202020204" pitchFamily="34" charset="0"/>
                <a:cs typeface="Arial" panose="020B0604020202020204" pitchFamily="34" charset="0"/>
              </a:rPr>
              <a:t>al proceso de adquisición de conocimientos, habilidades, valores y actitudes, posibilitado mediante el estudio, la enseñanza o la experiencia. Dicho proceso puede ser entendido a partir de diversas posturas, lo que implica que existen diferentes teorías vinculadas al hecho de aprender. La psicología conductista, por ejemplo, describe el aprendizaje de acuerdo a los cambios que pueden observarse en la conducta de un </a:t>
            </a:r>
            <a:r>
              <a:rPr lang="es-ES" sz="1400" dirty="0" smtClean="0">
                <a:latin typeface="Arial" panose="020B0604020202020204" pitchFamily="34" charset="0"/>
                <a:cs typeface="Arial" panose="020B0604020202020204" pitchFamily="34" charset="0"/>
              </a:rPr>
              <a:t>sujeto</a:t>
            </a:r>
            <a:r>
              <a:rPr lang="es-ES" sz="1400" dirty="0">
                <a:latin typeface="Arial" panose="020B0604020202020204" pitchFamily="34" charset="0"/>
                <a:cs typeface="Arial" panose="020B0604020202020204" pitchFamily="34" charset="0"/>
              </a:rPr>
              <a:t/>
            </a:r>
            <a:br>
              <a:rPr lang="es-ES" sz="1400" dirty="0">
                <a:latin typeface="Arial" panose="020B0604020202020204" pitchFamily="34" charset="0"/>
                <a:cs typeface="Arial" panose="020B0604020202020204" pitchFamily="34" charset="0"/>
              </a:rPr>
            </a:br>
            <a:r>
              <a:rPr lang="es-ES" sz="1400" b="1" dirty="0" smtClean="0">
                <a:solidFill>
                  <a:schemeClr val="tx1"/>
                </a:solidFill>
                <a:latin typeface="Arial" panose="020B0604020202020204" pitchFamily="34" charset="0"/>
                <a:cs typeface="Arial" panose="020B0604020202020204" pitchFamily="34" charset="0"/>
              </a:rPr>
              <a:t>Competencia: </a:t>
            </a:r>
            <a:r>
              <a:rPr lang="es-ES" sz="1400" dirty="0">
                <a:latin typeface="Arial" panose="020B0604020202020204" pitchFamily="34" charset="0"/>
                <a:cs typeface="Arial" panose="020B0604020202020204" pitchFamily="34" charset="0"/>
              </a:rPr>
              <a:t>que en el ámbito de la educación refiere los conocimientos, habilidades, y destrezas que desarrolla una persona para comprender, transformar y practicar en el mundo en el que se </a:t>
            </a:r>
            <a:r>
              <a:rPr lang="es-ES" sz="1400" dirty="0" smtClean="0">
                <a:latin typeface="Arial" panose="020B0604020202020204" pitchFamily="34" charset="0"/>
                <a:cs typeface="Arial" panose="020B0604020202020204" pitchFamily="34" charset="0"/>
              </a:rPr>
              <a:t>desenvuelve.</a:t>
            </a:r>
            <a:endParaRPr lang="es-ES" sz="1400" dirty="0" smtClean="0">
              <a:solidFill>
                <a:schemeClr val="tx1"/>
              </a:solidFill>
              <a:latin typeface="Arial" panose="020B0604020202020204" pitchFamily="34" charset="0"/>
              <a:cs typeface="Arial" panose="020B0604020202020204" pitchFamily="34" charset="0"/>
            </a:endParaRPr>
          </a:p>
          <a:p>
            <a:pPr algn="just">
              <a:lnSpc>
                <a:spcPct val="170000"/>
              </a:lnSpc>
            </a:pPr>
            <a:r>
              <a:rPr lang="es-ES" sz="1400" b="1" dirty="0" smtClean="0">
                <a:solidFill>
                  <a:schemeClr val="tx1"/>
                </a:solidFill>
                <a:latin typeface="Arial" panose="020B0604020202020204" pitchFamily="34" charset="0"/>
                <a:cs typeface="Arial" panose="020B0604020202020204" pitchFamily="34" charset="0"/>
              </a:rPr>
              <a:t>Evaluación: </a:t>
            </a:r>
            <a:r>
              <a:rPr lang="es-ES" sz="1400" dirty="0">
                <a:latin typeface="Arial" panose="020B0604020202020204" pitchFamily="34" charset="0"/>
                <a:cs typeface="Arial" panose="020B0604020202020204" pitchFamily="34" charset="0"/>
              </a:rPr>
              <a:t>Valoración de conocimientos, actitud y rendimiento de una persona o de un servicio</a:t>
            </a:r>
            <a:r>
              <a:rPr lang="es-ES" sz="1400" dirty="0" smtClean="0">
                <a:latin typeface="Arial" panose="020B0604020202020204" pitchFamily="34" charset="0"/>
                <a:cs typeface="Arial" panose="020B0604020202020204" pitchFamily="34" charset="0"/>
              </a:rPr>
              <a:t>.</a:t>
            </a:r>
          </a:p>
          <a:p>
            <a:pPr algn="just">
              <a:lnSpc>
                <a:spcPct val="170000"/>
              </a:lnSpc>
            </a:pPr>
            <a:r>
              <a:rPr lang="es-ES" sz="1400" dirty="0">
                <a:latin typeface="Arial" panose="020B0604020202020204" pitchFamily="34" charset="0"/>
                <a:cs typeface="Arial" panose="020B0604020202020204" pitchFamily="34" charset="0"/>
              </a:rPr>
              <a:t>El concepto de evaluación se refiere a la acción y a la consecuencia de evaluar, un verbo cuya etimología se remonta al francés </a:t>
            </a:r>
            <a:r>
              <a:rPr lang="es-ES" sz="1400" i="1" dirty="0">
                <a:latin typeface="Arial" panose="020B0604020202020204" pitchFamily="34" charset="0"/>
                <a:cs typeface="Arial" panose="020B0604020202020204" pitchFamily="34" charset="0"/>
              </a:rPr>
              <a:t>évaluer</a:t>
            </a:r>
            <a:r>
              <a:rPr lang="es-ES" sz="1400" dirty="0">
                <a:latin typeface="Arial" panose="020B0604020202020204" pitchFamily="34" charset="0"/>
                <a:cs typeface="Arial" panose="020B0604020202020204" pitchFamily="34" charset="0"/>
              </a:rPr>
              <a:t> y que permite indicar, valorar, establecer, apreciar o calcular la importancia de una determinada cosa o asunto.</a:t>
            </a:r>
            <a:br>
              <a:rPr lang="es-ES" sz="1400" dirty="0">
                <a:latin typeface="Arial" panose="020B0604020202020204" pitchFamily="34" charset="0"/>
                <a:cs typeface="Arial" panose="020B0604020202020204" pitchFamily="34" charset="0"/>
              </a:rPr>
            </a:br>
            <a:r>
              <a:rPr lang="es-ES" sz="1400" dirty="0">
                <a:latin typeface="Arial" panose="020B0604020202020204" pitchFamily="34" charset="0"/>
                <a:cs typeface="Arial" panose="020B0604020202020204" pitchFamily="34" charset="0"/>
              </a:rPr>
              <a:t/>
            </a:r>
            <a:br>
              <a:rPr lang="es-ES" sz="1400" dirty="0">
                <a:latin typeface="Arial" panose="020B0604020202020204" pitchFamily="34" charset="0"/>
                <a:cs typeface="Arial" panose="020B0604020202020204" pitchFamily="34" charset="0"/>
              </a:rPr>
            </a:br>
            <a:r>
              <a:rPr lang="es-ES" sz="1400" dirty="0">
                <a:latin typeface="Arial" panose="020B0604020202020204" pitchFamily="34" charset="0"/>
                <a:cs typeface="Arial" panose="020B0604020202020204" pitchFamily="34" charset="0"/>
              </a:rPr>
              <a:t/>
            </a:r>
            <a:br>
              <a:rPr lang="es-ES" sz="1400" dirty="0">
                <a:latin typeface="Arial" panose="020B0604020202020204" pitchFamily="34" charset="0"/>
                <a:cs typeface="Arial" panose="020B0604020202020204" pitchFamily="34" charset="0"/>
              </a:rPr>
            </a:br>
            <a:endParaRPr lang="es-ES" sz="1400" dirty="0">
              <a:latin typeface="Arial" panose="020B0604020202020204" pitchFamily="34" charset="0"/>
              <a:cs typeface="Arial" panose="020B0604020202020204" pitchFamily="34" charset="0"/>
            </a:endParaRPr>
          </a:p>
          <a:p>
            <a:pPr algn="just">
              <a:lnSpc>
                <a:spcPct val="170000"/>
              </a:lnSpc>
            </a:pPr>
            <a:endParaRPr lang="es-ES" sz="1400" dirty="0" smtClean="0">
              <a:solidFill>
                <a:schemeClr val="tx1"/>
              </a:solidFill>
              <a:latin typeface="Arial" panose="020B0604020202020204" pitchFamily="34" charset="0"/>
              <a:cs typeface="Arial" panose="020B0604020202020204" pitchFamily="34" charset="0"/>
            </a:endParaRPr>
          </a:p>
          <a:p>
            <a:pPr algn="just"/>
            <a:endParaRPr lang="es-E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65987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8800" y="981502"/>
            <a:ext cx="8534400" cy="685800"/>
          </a:xfrm>
        </p:spPr>
        <p:txBody>
          <a:bodyPr/>
          <a:lstStyle/>
          <a:p>
            <a:r>
              <a:rPr lang="es-ES" dirty="0" smtClean="0"/>
              <a:t>Referencias </a:t>
            </a:r>
            <a:endParaRPr lang="es-ES" dirty="0"/>
          </a:p>
        </p:txBody>
      </p:sp>
      <p:sp>
        <p:nvSpPr>
          <p:cNvPr id="3" name="2 Marcador de contenido"/>
          <p:cNvSpPr>
            <a:spLocks noGrp="1"/>
          </p:cNvSpPr>
          <p:nvPr>
            <p:ph idx="1"/>
          </p:nvPr>
        </p:nvSpPr>
        <p:spPr>
          <a:xfrm>
            <a:off x="1310185" y="1869745"/>
            <a:ext cx="9271379" cy="3985148"/>
          </a:xfrm>
        </p:spPr>
        <p:txBody>
          <a:bodyPr>
            <a:normAutofit fontScale="40000" lnSpcReduction="20000"/>
          </a:bodyPr>
          <a:lstStyle/>
          <a:p>
            <a:pPr algn="just"/>
            <a:r>
              <a:rPr lang="es-ES" sz="2900" dirty="0" err="1" smtClean="0">
                <a:latin typeface="Arial Black" panose="020B0A04020102020204" pitchFamily="34" charset="0"/>
              </a:rPr>
              <a:t>Monereo</a:t>
            </a:r>
            <a:r>
              <a:rPr lang="es-ES" sz="2900" dirty="0" smtClean="0">
                <a:latin typeface="Arial Black" panose="020B0A04020102020204" pitchFamily="34" charset="0"/>
              </a:rPr>
              <a:t>, C. Castello, M. (2001). </a:t>
            </a:r>
            <a:r>
              <a:rPr lang="es-ES" sz="2900" i="1" dirty="0" smtClean="0">
                <a:latin typeface="Arial Black" panose="020B0A04020102020204" pitchFamily="34" charset="0"/>
              </a:rPr>
              <a:t>Metodología activa para el aprendizaje por competencias.</a:t>
            </a:r>
            <a:r>
              <a:rPr lang="es-ES" sz="2900" dirty="0" smtClean="0">
                <a:latin typeface="Arial Black" panose="020B0A04020102020204" pitchFamily="34" charset="0"/>
              </a:rPr>
              <a:t> Universidad 	Peruana de Ciencias. Lima. Estrategias docentes para un aprendizaje significativo. </a:t>
            </a:r>
            <a:r>
              <a:rPr lang="es-ES" sz="2900" dirty="0" err="1" smtClean="0">
                <a:latin typeface="Arial Black" panose="020B0A04020102020204" pitchFamily="34" charset="0"/>
              </a:rPr>
              <a:t>McGrawl</a:t>
            </a:r>
            <a:r>
              <a:rPr lang="es-ES" sz="2900" dirty="0" smtClean="0">
                <a:latin typeface="Arial Black" panose="020B0A04020102020204" pitchFamily="34" charset="0"/>
              </a:rPr>
              <a:t>. 	México. </a:t>
            </a:r>
          </a:p>
          <a:p>
            <a:pPr algn="just"/>
            <a:endParaRPr lang="es-ES" sz="2900" dirty="0" smtClean="0">
              <a:latin typeface="Arial Black" panose="020B0A04020102020204" pitchFamily="34" charset="0"/>
            </a:endParaRPr>
          </a:p>
          <a:p>
            <a:pPr algn="just"/>
            <a:r>
              <a:rPr lang="es-ES" sz="2900" dirty="0" smtClean="0">
                <a:latin typeface="Arial Black" panose="020B0A04020102020204" pitchFamily="34" charset="0"/>
              </a:rPr>
              <a:t>Barriga, F., </a:t>
            </a:r>
            <a:r>
              <a:rPr lang="es-ES" sz="2900" dirty="0" err="1" smtClean="0">
                <a:latin typeface="Arial Black" panose="020B0A04020102020204" pitchFamily="34" charset="0"/>
              </a:rPr>
              <a:t>Hernandez</a:t>
            </a:r>
            <a:r>
              <a:rPr lang="es-ES" sz="2900" dirty="0" smtClean="0">
                <a:latin typeface="Arial Black" panose="020B0A04020102020204" pitchFamily="34" charset="0"/>
              </a:rPr>
              <a:t> G. (1999). Estrategias de enseñanza para la promoción de aprendizajes 	significativos . </a:t>
            </a:r>
            <a:r>
              <a:rPr lang="es-ES" sz="2900" dirty="0" err="1" smtClean="0">
                <a:latin typeface="Arial Black" panose="020B0A04020102020204" pitchFamily="34" charset="0"/>
              </a:rPr>
              <a:t>McGrawl</a:t>
            </a:r>
            <a:r>
              <a:rPr lang="es-ES" sz="2900" dirty="0" smtClean="0">
                <a:latin typeface="Arial Black" panose="020B0A04020102020204" pitchFamily="34" charset="0"/>
              </a:rPr>
              <a:t>. México. </a:t>
            </a:r>
          </a:p>
          <a:p>
            <a:pPr algn="just"/>
            <a:endParaRPr lang="es-ES" sz="2900" dirty="0" smtClean="0">
              <a:latin typeface="Arial Black" panose="020B0A04020102020204" pitchFamily="34" charset="0"/>
            </a:endParaRPr>
          </a:p>
          <a:p>
            <a:pPr algn="just"/>
            <a:r>
              <a:rPr lang="es-ES" sz="2900" dirty="0" smtClean="0">
                <a:latin typeface="Arial Black" panose="020B0A04020102020204" pitchFamily="34" charset="0"/>
              </a:rPr>
              <a:t>Valverde, B. (2012). </a:t>
            </a:r>
            <a:r>
              <a:rPr lang="es-ES" sz="2900" i="1" dirty="0">
                <a:latin typeface="Arial Black" panose="020B0A04020102020204" pitchFamily="34" charset="0"/>
              </a:rPr>
              <a:t>Modelos de evaluación por competencias a través de un sistema de gestión de </a:t>
            </a:r>
            <a:r>
              <a:rPr lang="es-ES" sz="2900" i="1" dirty="0" smtClean="0">
                <a:latin typeface="Arial Black" panose="020B0A04020102020204" pitchFamily="34" charset="0"/>
              </a:rPr>
              <a:t>	aprendizaje</a:t>
            </a:r>
            <a:r>
              <a:rPr lang="es-ES" sz="2900" dirty="0" smtClean="0">
                <a:latin typeface="Arial Black" panose="020B0A04020102020204" pitchFamily="34" charset="0"/>
              </a:rPr>
              <a:t>.</a:t>
            </a:r>
            <a:r>
              <a:rPr lang="es-ES" sz="2900" dirty="0">
                <a:latin typeface="Arial Black" panose="020B0A04020102020204" pitchFamily="34" charset="0"/>
              </a:rPr>
              <a:t> Universidad de Extremadura, España</a:t>
            </a:r>
            <a:r>
              <a:rPr lang="es-ES" sz="2900" dirty="0" smtClean="0">
                <a:latin typeface="Arial Black" panose="020B0A04020102020204" pitchFamily="34" charset="0"/>
              </a:rPr>
              <a:t>.</a:t>
            </a:r>
          </a:p>
          <a:p>
            <a:pPr algn="just"/>
            <a:endParaRPr lang="es-ES" sz="2900" dirty="0">
              <a:latin typeface="Arial Black" panose="020B0A04020102020204" pitchFamily="34" charset="0"/>
            </a:endParaRPr>
          </a:p>
          <a:p>
            <a:pPr algn="just"/>
            <a:r>
              <a:rPr lang="es-ES" sz="2900" dirty="0" smtClean="0">
                <a:latin typeface="Arial Black" panose="020B0A04020102020204" pitchFamily="34" charset="0"/>
              </a:rPr>
              <a:t>Leyva, Y. (2010). </a:t>
            </a:r>
            <a:r>
              <a:rPr lang="es-ES" sz="2900" i="1" dirty="0" smtClean="0">
                <a:latin typeface="Arial Black" panose="020B0A04020102020204" pitchFamily="34" charset="0"/>
              </a:rPr>
              <a:t>Evaluación </a:t>
            </a:r>
            <a:r>
              <a:rPr lang="es-ES" sz="2900" i="1" dirty="0">
                <a:latin typeface="Arial Black" panose="020B0A04020102020204" pitchFamily="34" charset="0"/>
              </a:rPr>
              <a:t>del Aprendizaje: Una guía práctica para </a:t>
            </a:r>
            <a:r>
              <a:rPr lang="es-ES" sz="2900" i="1" dirty="0" smtClean="0">
                <a:latin typeface="Arial Black" panose="020B0A04020102020204" pitchFamily="34" charset="0"/>
              </a:rPr>
              <a:t>profesores</a:t>
            </a:r>
            <a:r>
              <a:rPr lang="es-ES" sz="2900" dirty="0" smtClean="0">
                <a:latin typeface="Arial Black" panose="020B0A04020102020204" pitchFamily="34" charset="0"/>
              </a:rPr>
              <a:t>. México.</a:t>
            </a:r>
          </a:p>
          <a:p>
            <a:pPr algn="just"/>
            <a:endParaRPr lang="es-ES" sz="2900" dirty="0" smtClean="0">
              <a:latin typeface="Arial Black" panose="020B0A04020102020204" pitchFamily="34" charset="0"/>
            </a:endParaRPr>
          </a:p>
          <a:p>
            <a:pPr algn="just"/>
            <a:r>
              <a:rPr lang="es-ES" sz="2900" dirty="0">
                <a:latin typeface="Arial Black" panose="020B0A04020102020204" pitchFamily="34" charset="0"/>
              </a:rPr>
              <a:t>http://sistemas2.dti.uaem.mx/evadocente/programa2/Enf002_13/documentos/ESTRATEGIAS-EA2.pdf</a:t>
            </a:r>
            <a:endParaRPr lang="es-ES" sz="2900" dirty="0" smtClean="0">
              <a:latin typeface="Arial Black" panose="020B0A04020102020204" pitchFamily="34" charset="0"/>
            </a:endParaRPr>
          </a:p>
          <a:p>
            <a:endParaRPr lang="es-ES" dirty="0"/>
          </a:p>
        </p:txBody>
      </p:sp>
    </p:spTree>
    <p:extLst>
      <p:ext uri="{BB962C8B-B14F-4D97-AF65-F5344CB8AC3E}">
        <p14:creationId xmlns:p14="http://schemas.microsoft.com/office/powerpoint/2010/main" val="14610925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4399" y="138793"/>
            <a:ext cx="10363200" cy="759566"/>
          </a:xfrm>
        </p:spPr>
        <p:txBody>
          <a:bodyPr>
            <a:normAutofit fontScale="90000"/>
          </a:bodyPr>
          <a:lstStyle/>
          <a:p>
            <a:pPr algn="ctr"/>
            <a:r>
              <a:rPr lang="es-ES" dirty="0" smtClean="0"/>
              <a:t>Anexos </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676" y="1761733"/>
            <a:ext cx="5228866" cy="309836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0278" y="1761733"/>
            <a:ext cx="4708690" cy="3261204"/>
          </a:xfrm>
          <a:prstGeom prst="rect">
            <a:avLst/>
          </a:prstGeom>
        </p:spPr>
      </p:pic>
    </p:spTree>
    <p:extLst>
      <p:ext uri="{BB962C8B-B14F-4D97-AF65-F5344CB8AC3E}">
        <p14:creationId xmlns:p14="http://schemas.microsoft.com/office/powerpoint/2010/main" val="3635670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96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normAutofit fontScale="90000"/>
          </a:bodyPr>
          <a:lstStyle/>
          <a:p>
            <a:r>
              <a:rPr lang="es-MX" sz="4800" dirty="0" smtClean="0">
                <a:latin typeface="Bauhaus 93" pitchFamily="82" charset="0"/>
              </a:rPr>
              <a:t>OBJETIVOS </a:t>
            </a:r>
            <a:endParaRPr lang="es-MX" sz="4800" dirty="0">
              <a:latin typeface="Bauhaus 93" pitchFamily="82" charset="0"/>
            </a:endParaRPr>
          </a:p>
        </p:txBody>
      </p:sp>
      <p:sp>
        <p:nvSpPr>
          <p:cNvPr id="3" name="Marcador de contenido 2"/>
          <p:cNvSpPr>
            <a:spLocks noGrp="1"/>
          </p:cNvSpPr>
          <p:nvPr>
            <p:ph idx="1"/>
          </p:nvPr>
        </p:nvSpPr>
        <p:spPr/>
        <p:txBody>
          <a:bodyPr>
            <a:normAutofit fontScale="70000" lnSpcReduction="20000"/>
          </a:bodyPr>
          <a:lstStyle/>
          <a:p>
            <a:pPr algn="just"/>
            <a:r>
              <a:rPr lang="es-MX" sz="3200" dirty="0" smtClean="0">
                <a:latin typeface="Aharoni" pitchFamily="2" charset="-79"/>
                <a:cs typeface="Aharoni" pitchFamily="2" charset="-79"/>
              </a:rPr>
              <a:t>Enunciado que establece condiciones, tipo de actividad y forma de evaluación del aprendizaje del alumno.</a:t>
            </a:r>
          </a:p>
          <a:p>
            <a:pPr algn="just"/>
            <a:endParaRPr lang="es-MX" sz="3200" dirty="0" smtClean="0">
              <a:latin typeface="Aharoni" pitchFamily="2" charset="-79"/>
              <a:cs typeface="Aharoni" pitchFamily="2" charset="-79"/>
            </a:endParaRPr>
          </a:p>
          <a:p>
            <a:pPr algn="just"/>
            <a:r>
              <a:rPr lang="es-MX" sz="3200" dirty="0" smtClean="0">
                <a:latin typeface="Aharoni" pitchFamily="2" charset="-79"/>
                <a:cs typeface="Aharoni" pitchFamily="2" charset="-79"/>
              </a:rPr>
              <a:t> Generación de expectativas apropiadas en los alumnos. </a:t>
            </a:r>
            <a:endParaRPr lang="es-MX" sz="3200" dirty="0">
              <a:latin typeface="Aharoni" pitchFamily="2" charset="-79"/>
              <a:cs typeface="Aharoni" pitchFamily="2" charset="-79"/>
            </a:endParaRPr>
          </a:p>
        </p:txBody>
      </p:sp>
      <p:pic>
        <p:nvPicPr>
          <p:cNvPr id="4" name="Picture 4" descr="https://encrypted-tbn2.gstatic.com/images?q=tbn:ANd9GcTZDFQgu3XHzW6ZFTPqlXuI9fpKNWuwrRGGtGLFSerOs6Ut0vJ-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9137" y="4462979"/>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7998" y="4804175"/>
            <a:ext cx="2573271" cy="1929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3989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ts1.mm.bing.net/th?id=H.4682623633654176&amp;pid=1.7"/>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3" name="Marcador de contenido 2"/>
          <p:cNvSpPr>
            <a:spLocks noGrp="1"/>
          </p:cNvSpPr>
          <p:nvPr>
            <p:ph idx="1"/>
          </p:nvPr>
        </p:nvSpPr>
        <p:spPr>
          <a:xfrm>
            <a:off x="435097" y="2084127"/>
            <a:ext cx="10375007" cy="2635273"/>
          </a:xfrm>
        </p:spPr>
        <p:txBody>
          <a:bodyPr>
            <a:noAutofit/>
          </a:bodyPr>
          <a:lstStyle/>
          <a:p>
            <a:r>
              <a:rPr lang="es-MX" sz="4000" dirty="0" smtClean="0">
                <a:latin typeface="Aharoni" pitchFamily="2" charset="-79"/>
                <a:cs typeface="Aharoni" pitchFamily="2" charset="-79"/>
              </a:rPr>
              <a:t>Síntesis y abstracción de la información relevante de un discurso oral o escrito. </a:t>
            </a:r>
          </a:p>
          <a:p>
            <a:endParaRPr lang="es-MX" sz="4000" dirty="0" smtClean="0">
              <a:latin typeface="Aharoni" pitchFamily="2" charset="-79"/>
              <a:cs typeface="Aharoni" pitchFamily="2" charset="-79"/>
            </a:endParaRPr>
          </a:p>
          <a:p>
            <a:r>
              <a:rPr lang="es-MX" sz="4000" dirty="0" smtClean="0">
                <a:latin typeface="Aharoni" pitchFamily="2" charset="-79"/>
                <a:cs typeface="Aharoni" pitchFamily="2" charset="-79"/>
              </a:rPr>
              <a:t>Enfatiza conceptos clave, principios, términos y argumento central. </a:t>
            </a:r>
          </a:p>
          <a:p>
            <a:endParaRPr lang="es-MX" sz="4000" dirty="0">
              <a:latin typeface="Aharoni" pitchFamily="2" charset="-79"/>
              <a:cs typeface="Aharoni" pitchFamily="2" charset="-79"/>
            </a:endParaRPr>
          </a:p>
          <a:p>
            <a:pPr lvl="8"/>
            <a:r>
              <a:rPr lang="es-MX" sz="2800" dirty="0" smtClean="0">
                <a:latin typeface="Aharoni" pitchFamily="2" charset="-79"/>
                <a:cs typeface="Aharoni" pitchFamily="2" charset="-79"/>
              </a:rPr>
              <a:t>(Moreno, Castello, 2001)</a:t>
            </a:r>
            <a:endParaRPr lang="es-MX" sz="2800" dirty="0">
              <a:latin typeface="Aharoni" pitchFamily="2" charset="-79"/>
              <a:cs typeface="Aharoni" pitchFamily="2" charset="-79"/>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0138" y="337285"/>
            <a:ext cx="2343150"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uadroTexto 3"/>
          <p:cNvSpPr txBox="1"/>
          <p:nvPr/>
        </p:nvSpPr>
        <p:spPr>
          <a:xfrm>
            <a:off x="1013429" y="1126217"/>
            <a:ext cx="7727324" cy="830997"/>
          </a:xfrm>
          <a:prstGeom prst="rect">
            <a:avLst/>
          </a:prstGeom>
          <a:noFill/>
        </p:spPr>
        <p:txBody>
          <a:bodyPr wrap="square" rtlCol="0">
            <a:spAutoFit/>
          </a:bodyPr>
          <a:lstStyle/>
          <a:p>
            <a:r>
              <a:rPr lang="es-MX" sz="4800" dirty="0" smtClean="0">
                <a:latin typeface="Bauhaus 93" pitchFamily="82" charset="0"/>
              </a:rPr>
              <a:t>RESUMEN</a:t>
            </a:r>
            <a:endParaRPr lang="es-MX" sz="4800" dirty="0">
              <a:latin typeface="Bauhaus 93" pitchFamily="82" charset="0"/>
            </a:endParaRPr>
          </a:p>
        </p:txBody>
      </p:sp>
    </p:spTree>
    <p:extLst>
      <p:ext uri="{BB962C8B-B14F-4D97-AF65-F5344CB8AC3E}">
        <p14:creationId xmlns:p14="http://schemas.microsoft.com/office/powerpoint/2010/main" val="2103970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6" y="-49213"/>
            <a:ext cx="12258675"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normAutofit fontScale="90000"/>
          </a:bodyPr>
          <a:lstStyle/>
          <a:p>
            <a:r>
              <a:rPr lang="es-MX" sz="4800" dirty="0" smtClean="0">
                <a:latin typeface="Bauhaus 93" pitchFamily="82" charset="0"/>
              </a:rPr>
              <a:t>ORGANIZADOR PREVIO</a:t>
            </a:r>
            <a:endParaRPr lang="es-MX" sz="4800" dirty="0">
              <a:latin typeface="Bauhaus 93" pitchFamily="82" charset="0"/>
            </a:endParaRPr>
          </a:p>
        </p:txBody>
      </p:sp>
      <p:sp>
        <p:nvSpPr>
          <p:cNvPr id="3" name="Marcador de contenido 2"/>
          <p:cNvSpPr>
            <a:spLocks noGrp="1"/>
          </p:cNvSpPr>
          <p:nvPr>
            <p:ph idx="1"/>
          </p:nvPr>
        </p:nvSpPr>
        <p:spPr>
          <a:xfrm>
            <a:off x="791569" y="2133600"/>
            <a:ext cx="10713043" cy="3777622"/>
          </a:xfrm>
        </p:spPr>
        <p:txBody>
          <a:bodyPr>
            <a:noAutofit/>
          </a:bodyPr>
          <a:lstStyle/>
          <a:p>
            <a:pPr marL="914400" lvl="2" indent="0" algn="just">
              <a:buNone/>
            </a:pPr>
            <a:r>
              <a:rPr lang="es-MX" sz="2800" dirty="0" smtClean="0">
                <a:latin typeface="Aharoni" pitchFamily="2" charset="-79"/>
                <a:cs typeface="Aharoni" pitchFamily="2" charset="-79"/>
              </a:rPr>
              <a:t>Información de tipo introductorio y contextual. </a:t>
            </a:r>
          </a:p>
          <a:p>
            <a:pPr marL="914400" lvl="2" indent="0" algn="just">
              <a:buNone/>
            </a:pPr>
            <a:r>
              <a:rPr lang="es-MX" sz="2800" dirty="0" smtClean="0">
                <a:latin typeface="Aharoni" pitchFamily="2" charset="-79"/>
                <a:cs typeface="Aharoni" pitchFamily="2" charset="-79"/>
              </a:rPr>
              <a:t>Es</a:t>
            </a:r>
            <a:r>
              <a:rPr lang="es-MX" sz="2800" dirty="0">
                <a:latin typeface="Aharoni" pitchFamily="2" charset="-79"/>
                <a:cs typeface="Aharoni" pitchFamily="2" charset="-79"/>
              </a:rPr>
              <a:t> </a:t>
            </a:r>
            <a:r>
              <a:rPr lang="es-MX" sz="2800" dirty="0" smtClean="0">
                <a:latin typeface="Aharoni" pitchFamily="2" charset="-79"/>
                <a:cs typeface="Aharoni" pitchFamily="2" charset="-79"/>
              </a:rPr>
              <a:t>elaborado con un nivel superior de abstracción,</a:t>
            </a:r>
          </a:p>
          <a:p>
            <a:pPr marL="914400" lvl="2" indent="0" algn="just">
              <a:buNone/>
            </a:pPr>
            <a:r>
              <a:rPr lang="es-MX" sz="2800" dirty="0" smtClean="0">
                <a:latin typeface="Aharoni" pitchFamily="2" charset="-79"/>
                <a:cs typeface="Aharoni" pitchFamily="2" charset="-79"/>
              </a:rPr>
              <a:t>generalidad e inclusividad que la información que se</a:t>
            </a:r>
          </a:p>
          <a:p>
            <a:pPr marL="914400" lvl="2" indent="0" algn="just">
              <a:buNone/>
            </a:pPr>
            <a:r>
              <a:rPr lang="es-MX" sz="2800" dirty="0" smtClean="0">
                <a:latin typeface="Aharoni" pitchFamily="2" charset="-79"/>
                <a:cs typeface="Aharoni" pitchFamily="2" charset="-79"/>
              </a:rPr>
              <a:t>aprenderá. </a:t>
            </a:r>
          </a:p>
          <a:p>
            <a:pPr marL="914400" lvl="2" indent="0" algn="just">
              <a:buNone/>
            </a:pPr>
            <a:r>
              <a:rPr lang="es-MX" sz="2800" dirty="0" smtClean="0">
                <a:latin typeface="Aharoni" pitchFamily="2" charset="-79"/>
                <a:cs typeface="Aharoni" pitchFamily="2" charset="-79"/>
              </a:rPr>
              <a:t>Tiende un puente cognitivo entre la</a:t>
            </a:r>
          </a:p>
          <a:p>
            <a:pPr marL="914400" lvl="2" indent="0" algn="just">
              <a:buNone/>
            </a:pPr>
            <a:r>
              <a:rPr lang="es-MX" sz="2800" dirty="0" smtClean="0">
                <a:latin typeface="Aharoni" pitchFamily="2" charset="-79"/>
                <a:cs typeface="Aharoni" pitchFamily="2" charset="-79"/>
              </a:rPr>
              <a:t>información nueva y la previa</a:t>
            </a:r>
          </a:p>
          <a:p>
            <a:pPr marL="914400" lvl="2" indent="0" algn="just">
              <a:buNone/>
            </a:pPr>
            <a:endParaRPr lang="es-MX" sz="2800" dirty="0">
              <a:latin typeface="Aharoni" pitchFamily="2" charset="-79"/>
              <a:cs typeface="Aharoni" pitchFamily="2" charset="-79"/>
            </a:endParaRPr>
          </a:p>
          <a:p>
            <a:pPr marL="914400" lvl="2" indent="0" algn="just">
              <a:buNone/>
            </a:pPr>
            <a:r>
              <a:rPr lang="es-MX" sz="2800" dirty="0" smtClean="0">
                <a:latin typeface="Aharoni" pitchFamily="2" charset="-79"/>
                <a:cs typeface="Aharoni" pitchFamily="2" charset="-79"/>
              </a:rPr>
              <a:t>		(Moreno y Castello, 1999)</a:t>
            </a:r>
            <a:endParaRPr lang="es-MX" sz="2800" dirty="0">
              <a:latin typeface="Aharoni" pitchFamily="2" charset="-79"/>
              <a:cs typeface="Aharoni" pitchFamily="2" charset="-79"/>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5310" y="4090703"/>
            <a:ext cx="3041389" cy="2501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2617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350"/>
            <a:ext cx="12198351"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pPr algn="ctr"/>
            <a:r>
              <a:rPr lang="es-MX" sz="4800" dirty="0" smtClean="0">
                <a:latin typeface="Arial Rounded MT Bold" pitchFamily="34" charset="0"/>
              </a:rPr>
              <a:t>PRESENTACIÓN DEL ORGANIZADOR PREVIO</a:t>
            </a:r>
            <a:endParaRPr lang="es-MX" sz="4800" dirty="0">
              <a:latin typeface="Arial Rounded MT Bold" pitchFamily="34" charset="0"/>
            </a:endParaRPr>
          </a:p>
        </p:txBody>
      </p:sp>
      <p:sp>
        <p:nvSpPr>
          <p:cNvPr id="3" name="2 Marcador de contenido"/>
          <p:cNvSpPr>
            <a:spLocks noGrp="1"/>
          </p:cNvSpPr>
          <p:nvPr>
            <p:ph idx="1"/>
          </p:nvPr>
        </p:nvSpPr>
        <p:spPr/>
        <p:txBody>
          <a:bodyPr>
            <a:normAutofit fontScale="47500" lnSpcReduction="20000"/>
          </a:bodyPr>
          <a:lstStyle/>
          <a:p>
            <a:r>
              <a:rPr lang="es-MX" sz="3600" dirty="0" smtClean="0"/>
              <a:t>En esta fase, se realizan tres actividades :</a:t>
            </a:r>
          </a:p>
          <a:p>
            <a:endParaRPr lang="es-MX" sz="3600" dirty="0" smtClean="0"/>
          </a:p>
          <a:p>
            <a:pPr marL="514350" indent="-514350">
              <a:buFont typeface="+mj-lt"/>
              <a:buAutoNum type="arabicPeriod"/>
            </a:pPr>
            <a:r>
              <a:rPr lang="es-MX" sz="3600" dirty="0" smtClean="0"/>
              <a:t>Clasificación del objetivo en clase</a:t>
            </a:r>
          </a:p>
          <a:p>
            <a:pPr marL="514350" indent="-514350">
              <a:buFont typeface="+mj-lt"/>
              <a:buAutoNum type="arabicPeriod"/>
            </a:pPr>
            <a:r>
              <a:rPr lang="es-MX" sz="3600" dirty="0" smtClean="0"/>
              <a:t>Presentación del organizador, mediante determinaciones conceptuales u otros instrumentos.</a:t>
            </a:r>
          </a:p>
          <a:p>
            <a:pPr marL="514350" indent="-514350">
              <a:buFont typeface="+mj-lt"/>
              <a:buAutoNum type="arabicPeriod"/>
            </a:pPr>
            <a:r>
              <a:rPr lang="es-MX" sz="3600" dirty="0" smtClean="0"/>
              <a:t>Activación de los conocimientos relevantes (que los participantes han aprendido previamente).</a:t>
            </a:r>
            <a:endParaRPr lang="es-MX" sz="3600" dirty="0"/>
          </a:p>
          <a:p>
            <a:pPr marL="0" indent="0">
              <a:buNone/>
            </a:pPr>
            <a:endParaRPr lang="es-MX" dirty="0"/>
          </a:p>
        </p:txBody>
      </p:sp>
      <p:sp>
        <p:nvSpPr>
          <p:cNvPr id="5" name="4 Rectángulo"/>
          <p:cNvSpPr/>
          <p:nvPr/>
        </p:nvSpPr>
        <p:spPr>
          <a:xfrm>
            <a:off x="-3022735" y="6107805"/>
            <a:ext cx="7735411" cy="523220"/>
          </a:xfrm>
          <a:prstGeom prst="rect">
            <a:avLst/>
          </a:prstGeom>
        </p:spPr>
        <p:txBody>
          <a:bodyPr wrap="square">
            <a:spAutoFit/>
          </a:bodyPr>
          <a:lstStyle/>
          <a:p>
            <a:pPr lvl="8"/>
            <a:r>
              <a:rPr lang="es-MX" sz="2800" dirty="0">
                <a:latin typeface="Aharoni" pitchFamily="2" charset="-79"/>
                <a:cs typeface="Aharoni" pitchFamily="2" charset="-79"/>
              </a:rPr>
              <a:t>(Moreno, Castello, 2001)</a:t>
            </a:r>
          </a:p>
        </p:txBody>
      </p:sp>
    </p:spTree>
    <p:extLst>
      <p:ext uri="{BB962C8B-B14F-4D97-AF65-F5344CB8AC3E}">
        <p14:creationId xmlns:p14="http://schemas.microsoft.com/office/powerpoint/2010/main" val="3541626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2.gstatic.com/images?q=tbn:ANd9GcS66ajDNPpnLgvduABE_Wlw9QCNT_1VR4G8hdOkJSNu9w7g251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376"/>
          <a:stretch/>
        </p:blipFill>
        <p:spPr bwMode="auto">
          <a:xfrm>
            <a:off x="0" y="0"/>
            <a:ext cx="1217536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rmAutofit fontScale="90000"/>
          </a:bodyPr>
          <a:lstStyle/>
          <a:p>
            <a:r>
              <a:rPr lang="es-MX" sz="6000" dirty="0" smtClean="0">
                <a:solidFill>
                  <a:srgbClr val="FF0000"/>
                </a:solidFill>
                <a:latin typeface="Algerian" panose="04020705040A02060702" pitchFamily="82" charset="0"/>
                <a:cs typeface="Aharoni" panose="02010803020104030203" pitchFamily="2" charset="-79"/>
              </a:rPr>
              <a:t>Ilustraciones</a:t>
            </a:r>
            <a:r>
              <a:rPr lang="es-MX" dirty="0" smtClean="0">
                <a:solidFill>
                  <a:srgbClr val="FF0000"/>
                </a:solidFill>
                <a:latin typeface="Algerian" panose="04020705040A02060702" pitchFamily="82" charset="0"/>
                <a:cs typeface="Aharoni" panose="02010803020104030203" pitchFamily="2" charset="-79"/>
              </a:rPr>
              <a:t/>
            </a:r>
            <a:br>
              <a:rPr lang="es-MX" dirty="0" smtClean="0">
                <a:solidFill>
                  <a:srgbClr val="FF0000"/>
                </a:solidFill>
                <a:latin typeface="Algerian" panose="04020705040A02060702" pitchFamily="82" charset="0"/>
                <a:cs typeface="Aharoni" panose="02010803020104030203" pitchFamily="2" charset="-79"/>
              </a:rPr>
            </a:br>
            <a:endParaRPr lang="es-MX" dirty="0">
              <a:solidFill>
                <a:srgbClr val="FF0000"/>
              </a:solidFill>
              <a:latin typeface="Algerian" panose="04020705040A02060702" pitchFamily="82" charset="0"/>
              <a:cs typeface="Aharoni" panose="02010803020104030203" pitchFamily="2" charset="-79"/>
            </a:endParaRPr>
          </a:p>
        </p:txBody>
      </p:sp>
      <p:sp>
        <p:nvSpPr>
          <p:cNvPr id="3" name="Marcador de contenido 2"/>
          <p:cNvSpPr>
            <a:spLocks noGrp="1"/>
          </p:cNvSpPr>
          <p:nvPr>
            <p:ph idx="1"/>
          </p:nvPr>
        </p:nvSpPr>
        <p:spPr>
          <a:xfrm>
            <a:off x="1078174" y="2133600"/>
            <a:ext cx="10426439" cy="3777622"/>
          </a:xfrm>
        </p:spPr>
        <p:txBody>
          <a:bodyPr>
            <a:normAutofit lnSpcReduction="10000"/>
          </a:bodyPr>
          <a:lstStyle/>
          <a:p>
            <a:r>
              <a:rPr lang="es-MX" sz="3200" dirty="0" smtClean="0">
                <a:solidFill>
                  <a:srgbClr val="FFFF00"/>
                </a:solidFill>
                <a:latin typeface="Aharoni" pitchFamily="2" charset="-79"/>
                <a:cs typeface="Aharoni" pitchFamily="2" charset="-79"/>
              </a:rPr>
              <a:t>Las ilustraciones (fotografías, esquemas, medios gráficos, etc.) constituyen una estrategia de enseñanza profusamente empleada. </a:t>
            </a:r>
          </a:p>
          <a:p>
            <a:r>
              <a:rPr lang="es-MX" sz="3200" dirty="0" smtClean="0">
                <a:solidFill>
                  <a:srgbClr val="FFFF00"/>
                </a:solidFill>
                <a:latin typeface="Aharoni" pitchFamily="2" charset="-79"/>
                <a:cs typeface="Aharoni" pitchFamily="2" charset="-79"/>
              </a:rPr>
              <a:t>Estos recursos por sí mismos son interesantes, por lo que pueden llamar la atención o distraer.</a:t>
            </a:r>
          </a:p>
          <a:p>
            <a:endParaRPr lang="es-MX"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765" y="201382"/>
            <a:ext cx="2921758" cy="1918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6246585" y="5782670"/>
            <a:ext cx="5676554" cy="523220"/>
          </a:xfrm>
          <a:prstGeom prst="rect">
            <a:avLst/>
          </a:prstGeom>
        </p:spPr>
        <p:txBody>
          <a:bodyPr wrap="none">
            <a:spAutoFit/>
          </a:bodyPr>
          <a:lstStyle/>
          <a:p>
            <a:pPr lvl="2" algn="just"/>
            <a:r>
              <a:rPr lang="es-MX" sz="2800" dirty="0" smtClean="0">
                <a:solidFill>
                  <a:schemeClr val="bg1"/>
                </a:solidFill>
                <a:latin typeface="Aharoni" pitchFamily="2" charset="-79"/>
                <a:cs typeface="Aharoni" pitchFamily="2" charset="-79"/>
              </a:rPr>
              <a:t>(Barriga y </a:t>
            </a:r>
            <a:r>
              <a:rPr lang="es-MX" sz="2800" dirty="0" err="1" smtClean="0">
                <a:solidFill>
                  <a:schemeClr val="bg1"/>
                </a:solidFill>
                <a:latin typeface="Aharoni" pitchFamily="2" charset="-79"/>
                <a:cs typeface="Aharoni" pitchFamily="2" charset="-79"/>
              </a:rPr>
              <a:t>Hernandez</a:t>
            </a:r>
            <a:r>
              <a:rPr lang="es-MX" sz="2800" dirty="0" smtClean="0">
                <a:solidFill>
                  <a:schemeClr val="bg1"/>
                </a:solidFill>
                <a:latin typeface="Aharoni" pitchFamily="2" charset="-79"/>
                <a:cs typeface="Aharoni" pitchFamily="2" charset="-79"/>
              </a:rPr>
              <a:t>, </a:t>
            </a:r>
            <a:r>
              <a:rPr lang="es-MX" sz="2800" dirty="0">
                <a:solidFill>
                  <a:schemeClr val="bg1"/>
                </a:solidFill>
                <a:latin typeface="Aharoni" pitchFamily="2" charset="-79"/>
                <a:cs typeface="Aharoni" pitchFamily="2" charset="-79"/>
              </a:rPr>
              <a:t>1999)</a:t>
            </a:r>
          </a:p>
        </p:txBody>
      </p:sp>
    </p:spTree>
    <p:extLst>
      <p:ext uri="{BB962C8B-B14F-4D97-AF65-F5344CB8AC3E}">
        <p14:creationId xmlns:p14="http://schemas.microsoft.com/office/powerpoint/2010/main" val="36245703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784</TotalTime>
  <Words>2001</Words>
  <Application>Microsoft Office PowerPoint</Application>
  <PresentationFormat>Panorámica</PresentationFormat>
  <Paragraphs>267</Paragraphs>
  <Slides>42</Slides>
  <Notes>0</Notes>
  <HiddenSlides>0</HiddenSlides>
  <MMClips>0</MMClips>
  <ScaleCrop>false</ScaleCrop>
  <HeadingPairs>
    <vt:vector size="6" baseType="variant">
      <vt:variant>
        <vt:lpstr>Fuentes usadas</vt:lpstr>
      </vt:variant>
      <vt:variant>
        <vt:i4>19</vt:i4>
      </vt:variant>
      <vt:variant>
        <vt:lpstr>Tema</vt:lpstr>
      </vt:variant>
      <vt:variant>
        <vt:i4>2</vt:i4>
      </vt:variant>
      <vt:variant>
        <vt:lpstr>Títulos de diapositiva</vt:lpstr>
      </vt:variant>
      <vt:variant>
        <vt:i4>42</vt:i4>
      </vt:variant>
    </vt:vector>
  </HeadingPairs>
  <TitlesOfParts>
    <vt:vector size="63" baseType="lpstr">
      <vt:lpstr>ＭＳ Ｐゴシック</vt:lpstr>
      <vt:lpstr>Agency FB</vt:lpstr>
      <vt:lpstr>Aharoni</vt:lpstr>
      <vt:lpstr>Algerian</vt:lpstr>
      <vt:lpstr>Andalus</vt:lpstr>
      <vt:lpstr>AR DELANEY</vt:lpstr>
      <vt:lpstr>AR JULIAN</vt:lpstr>
      <vt:lpstr>Arabic Typesetting</vt:lpstr>
      <vt:lpstr>Arial</vt:lpstr>
      <vt:lpstr>Arial Black</vt:lpstr>
      <vt:lpstr>Arial Narrow</vt:lpstr>
      <vt:lpstr>Arial Rounded MT Bold</vt:lpstr>
      <vt:lpstr>Baskerville Old Face</vt:lpstr>
      <vt:lpstr>Bauhaus 93</vt:lpstr>
      <vt:lpstr>Book Antiqua</vt:lpstr>
      <vt:lpstr>Century Gothic</vt:lpstr>
      <vt:lpstr>Garamond</vt:lpstr>
      <vt:lpstr>Wingdings</vt:lpstr>
      <vt:lpstr>Wingdings 3</vt:lpstr>
      <vt:lpstr>Alta costura</vt:lpstr>
      <vt:lpstr>Espiral</vt:lpstr>
      <vt:lpstr>Estrategias de enseñanza-aprendizaje Evaluación por competencias Evaluación de los  aprendizajes  </vt:lpstr>
      <vt:lpstr>Presentación de PowerPoint</vt:lpstr>
      <vt:lpstr>Índice  </vt:lpstr>
      <vt:lpstr>Clasificación de las estrategias de enseñanza</vt:lpstr>
      <vt:lpstr>OBJETIVOS </vt:lpstr>
      <vt:lpstr>Presentación de PowerPoint</vt:lpstr>
      <vt:lpstr>ORGANIZADOR PREVIO</vt:lpstr>
      <vt:lpstr>PRESENTACIÓN DEL ORGANIZADOR PREVIO</vt:lpstr>
      <vt:lpstr>Ilustraciones </vt:lpstr>
      <vt:lpstr>Las funciones de las ilustraciones en un texto de enseñanza son (Duchastel y Walter, 1979; Hartley, 1985; Newton, 1984):  </vt:lpstr>
      <vt:lpstr>Presentación de PowerPoint</vt:lpstr>
      <vt:lpstr>PREGUNTAS INTERCALADAS</vt:lpstr>
      <vt:lpstr>PISTAS TIPOGRAFICAS</vt:lpstr>
      <vt:lpstr>RESÚMENES</vt:lpstr>
      <vt:lpstr>Clasificación de la estrategias del aprendizaje </vt:lpstr>
      <vt:lpstr>Presentación de PowerPoint</vt:lpstr>
      <vt:lpstr>Presentación de PowerPoint</vt:lpstr>
      <vt:lpstr>INTERPRETACION</vt:lpstr>
      <vt:lpstr>ANALISIS Y RAZONAMIENTO</vt:lpstr>
      <vt:lpstr>ANALISIS Y RAZONAMIENTO</vt:lpstr>
      <vt:lpstr>COMUNICACION</vt:lpstr>
      <vt:lpstr>Evaluación por competencia</vt:lpstr>
      <vt:lpstr>proceso de evaluación debería ser diseñado teniendo en cuenta este principio básico.</vt:lpstr>
      <vt:lpstr>Presentación de PowerPoint</vt:lpstr>
      <vt:lpstr>Criterios de Calidad en la evaluación por Competencias </vt:lpstr>
      <vt:lpstr>Presentación de PowerPoint</vt:lpstr>
      <vt:lpstr>Presentación de PowerPoint</vt:lpstr>
      <vt:lpstr>Evaluación de los aprendizajes </vt:lpstr>
      <vt:lpstr>¿Qué es?</vt:lpstr>
      <vt:lpstr>Presentación de PowerPoint</vt:lpstr>
      <vt:lpstr> TIPOS DE EVALUACIÓN  </vt:lpstr>
      <vt:lpstr>Evaluación diagnostico o inicial</vt:lpstr>
      <vt:lpstr>Evaluación de proceso o realización </vt:lpstr>
      <vt:lpstr>Evaluación sumÁtiva o final </vt:lpstr>
      <vt:lpstr>Instrumentos  de evaluación</vt:lpstr>
      <vt:lpstr>Presentación de PowerPoint</vt:lpstr>
      <vt:lpstr>Presentación de PowerPoint</vt:lpstr>
      <vt:lpstr>En conclusión, la evaluación dentro de la enseñanza  aprendizaje</vt:lpstr>
      <vt:lpstr>Presentación de PowerPoint</vt:lpstr>
      <vt:lpstr>Glosario </vt:lpstr>
      <vt:lpstr>Referencias </vt:lpstr>
      <vt:lpstr>Anexos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por competencia</dc:title>
  <dc:creator>MAQ9</dc:creator>
  <cp:lastModifiedBy>LORENA</cp:lastModifiedBy>
  <cp:revision>55</cp:revision>
  <dcterms:created xsi:type="dcterms:W3CDTF">2015-04-16T17:40:49Z</dcterms:created>
  <dcterms:modified xsi:type="dcterms:W3CDTF">2015-07-09T16:32:39Z</dcterms:modified>
</cp:coreProperties>
</file>